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5.jpg" ContentType="image/jpeg"/>
  <Override PartName="/ppt/media/image7.jpg" ContentType="image/jpeg"/>
  <Override PartName="/ppt/media/image13.jpg" ContentType="image/jpeg"/>
  <Override PartName="/ppt/media/image15.jpg" ContentType="image/jpeg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E73F53-2F31-744F-9906-7F22DA4DB22C}" v="45" dt="2026-08-02T23:42:38.2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80"/>
    <p:restoredTop sz="94748"/>
  </p:normalViewPr>
  <p:slideViewPr>
    <p:cSldViewPr snapToGrid="0">
      <p:cViewPr varScale="1">
        <p:scale>
          <a:sx n="102" d="100"/>
          <a:sy n="102" d="100"/>
        </p:scale>
        <p:origin x="200" y="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8/3/26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6A171-8479-8D86-0BA4-C45A23115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275279-48B4-9B61-0DA3-F403F73D6B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763E47-045B-8AD7-8F3B-4C79F67238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5AD0A1-2B3F-4886-C19D-B857393C77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705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0A1B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BE1025-8D6F-6639-3C52-E4EA517030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822ADDF-A4AF-0278-05B8-B67F0D106E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7C3D63-0227-F085-314E-92AC42DB2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2F6C23-52A9-BB3C-2F26-58C82925F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B8FFF3D-F5E2-8683-82D7-7255F8EBF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4382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ACC332-6DFD-CE2E-A55C-1341E7B04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39FB75-DF34-1A68-6EC2-81925E2DF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3C85F4-1CE5-FF1C-0870-75C32094A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F441291-DDD4-45D0-D1D2-79E69DDCB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C8BD671-A2FF-2000-3212-4FD622A24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472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7DF70A-E051-5789-F384-59C220581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E2A6B52-0B38-BBA8-25AD-D16BA4094C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2BBF6A-31D6-8D6F-0F13-7562796BA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435A9D0-3C4B-A4B5-0390-5919D54CD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698BD6-9976-D248-AEE7-E33B19EC8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5318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167BD-0BEC-B047-300B-7D9151D3C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DE979FD-9BDA-C2F6-7378-1AC82FFE3E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44624ED-B2C4-C194-CA53-64A1ADB3C6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C49F44-F0E0-B6D5-5057-D2FEC94E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387EACD-EA8D-06E4-302C-56CA15198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95BB90F-1A6E-18B2-0958-F7FDE85AD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8050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CEB51D-E7C1-937D-1FE8-E665D73FD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038F28C-C2AA-917C-DB20-FCBD46C972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3FB30AB-812A-49A0-7449-A0A63B6181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E44BEC6-55E3-1E42-90FC-F7F3EF3242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0E85818-E699-0255-994E-3E92827BB7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F892419-6C40-DD01-B58D-7B1F65850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3DAB59B-4565-D9F0-616E-2F84DD99D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52F5468-09A6-BE80-0E09-50C3F06D7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277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C2E69A-C1B3-4F91-A5E1-E209D2934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10E1B71-E1C3-1F7F-671F-F57D684D6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5F7DA9C-0A21-540E-B451-3981DE8DF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5D69766-0E57-E670-E1D5-4FC6FAC7B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11339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48927C0-37F6-6E7B-DE32-0EE8698AE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53F9CEF-7AF9-E51E-9B3C-23051F57A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29C4759-1D7A-6D84-EB44-E4A8CA9BA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24664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0DD1CE-1838-5FCA-E4E7-EFA25463B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84F64BA-BB23-C342-48D3-98170FF48F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260695-2ACC-46EF-C2E8-E4E5DF5F8A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9F5E88-CE73-979D-DFDE-AEC622A39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58AE0E4-0759-D7FB-3D9F-F4AFB7917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16F5E6-DC29-7A66-C153-024A0A27B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1798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97B006-0BB3-0B55-9466-5C8F1072C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40BCBFE-179D-2663-56B4-3A6689BE2B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ECD8E3D-6824-BA35-EE88-92DAE4C49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58A5F1D-5A27-9D5E-3321-7EA76B849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3A8B2D6-059A-196B-0C20-0DC0398E4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1A09EE1-126C-26EF-6D6D-81CF685A0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9378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60E15A-EDEF-173B-881C-6626F1CB6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6DDFED0-3567-8673-AE69-3531753D67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49D2326-FC4C-2515-7234-EAC96EA01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C78157-07D6-1C9F-CB68-A8310E879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A477E7-F8A0-FBE8-C7A7-C4EC32D7A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99390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468062D-A324-80EB-F9F6-53E248079F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660A713-0625-90BE-F1B6-211E6370B0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0826F8-F17F-0469-1286-D492DDBF0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1200E8-A8E3-F754-54A4-3CC8D23A6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B66FE4C-B723-36CD-EC90-C7A63BF3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4007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CE9BBEB-290A-1220-FD07-1C64E63AF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56F6B86-61ED-1771-9A82-3A97DA26D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71A72F-6DFD-80C6-5B13-164857341D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B05D05-D978-7B4E-B3D8-D03EF65E1B20}" type="datetimeFigureOut">
              <a:rPr lang="es-CL" smtClean="0"/>
              <a:t>03-08-26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F6DE5D-9238-0391-11F3-DC128CD102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148904-C457-FE16-13B7-2AD9C5BA40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FD3E6A-1448-274F-A057-4F58BFAA0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7036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1B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orizonte del océano al amanecer con tonos azul marino y luz dorada"/>
          <p:cNvPicPr>
            <a:picLocks noChangeAspect="1"/>
          </p:cNvPicPr>
          <p:nvPr/>
        </p:nvPicPr>
        <p:blipFill>
          <a:blip r:embed="rId3"/>
          <a:srcRect t="33125" b="33125"/>
          <a:stretch/>
        </p:blipFill>
        <p:spPr>
          <a:xfrm>
            <a:off x="0" y="4114800"/>
            <a:ext cx="12191695" cy="2743200"/>
          </a:xfrm>
          <a:prstGeom prst="rect">
            <a:avLst/>
          </a:prstGeom>
        </p:spPr>
      </p:pic>
      <p:sp>
        <p:nvSpPr>
          <p:cNvPr id="3" name="sea overlay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4114800"/>
            <a:ext cx="12191695" cy="2743200"/>
          </a:xfrm>
          <a:prstGeom prst="rect">
            <a:avLst/>
          </a:prstGeom>
          <a:solidFill>
            <a:srgbClr val="0A1B33">
              <a:alpha val="58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4" name="top field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1695" cy="4114800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/>
          <p:cNvSpPr/>
          <p:nvPr/>
        </p:nvSpPr>
        <p:spPr>
          <a:xfrm>
            <a:off x="1005840" y="123444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kern="0" spc="3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·  </a:t>
            </a:r>
            <a:endParaRPr lang="en-US" sz="1500" dirty="0"/>
          </a:p>
        </p:txBody>
      </p:sp>
      <p:sp>
        <p:nvSpPr>
          <p:cNvPr id="6" name="gold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33272" y="1783080"/>
            <a:ext cx="137160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/>
          <p:cNvSpPr/>
          <p:nvPr/>
        </p:nvSpPr>
        <p:spPr>
          <a:xfrm>
            <a:off x="960120" y="2240280"/>
            <a:ext cx="10058400" cy="137160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 algn="l">
              <a:buNone/>
            </a:pPr>
            <a:r>
              <a:rPr lang="en-US" sz="6000" b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El Oficial de División</a:t>
            </a:r>
            <a:endParaRPr lang="en-US" sz="6000" dirty="0"/>
          </a:p>
        </p:txBody>
      </p:sp>
      <p:sp>
        <p:nvSpPr>
          <p:cNvPr id="8" name="Text 5"/>
          <p:cNvSpPr/>
          <p:nvPr/>
        </p:nvSpPr>
        <p:spPr>
          <a:xfrm>
            <a:off x="1005840" y="3566160"/>
            <a:ext cx="9601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i="1" dirty="0">
                <a:solidFill>
                  <a:srgbClr val="E4C97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Donde comienza el verdadero liderazgo naval</a:t>
            </a:r>
            <a:endParaRPr lang="en-US" sz="2600" dirty="0"/>
          </a:p>
        </p:txBody>
      </p:sp>
      <p:sp>
        <p:nvSpPr>
          <p:cNvPr id="9" name="Text 6"/>
          <p:cNvSpPr/>
          <p:nvPr/>
        </p:nvSpPr>
        <p:spPr>
          <a:xfrm>
            <a:off x="1005840" y="5029200"/>
            <a:ext cx="10149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“El mando se recibe </a:t>
            </a:r>
            <a:r>
              <a:rPr lang="en-US" sz="2200" i="1" dirty="0" err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por</a:t>
            </a:r>
            <a:r>
              <a:rPr lang="en-US" sz="22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2200" i="1" dirty="0" err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una</a:t>
            </a:r>
            <a:r>
              <a:rPr lang="en-US" sz="22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2200" i="1" dirty="0" err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orden</a:t>
            </a:r>
            <a:r>
              <a:rPr lang="en-US" sz="22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; el liderazgo se conquista cada día.”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B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/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 dirty="0"/>
          </a:p>
        </p:txBody>
      </p:sp>
      <p:sp>
        <p:nvSpPr>
          <p:cNvPr id="6" name="gold rule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/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 dirty="0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 dirty="0"/>
          </a:p>
        </p:txBody>
      </p:sp>
      <p:sp>
        <p:nvSpPr>
          <p:cNvPr id="8" name="pillar bar 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3200400"/>
            <a:ext cx="82296" cy="65836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9" name="Text 6"/>
          <p:cNvSpPr/>
          <p:nvPr/>
        </p:nvSpPr>
        <p:spPr>
          <a:xfrm>
            <a:off x="1124712" y="3154680"/>
            <a:ext cx="5717743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50" b="1" dirty="0">
                <a:solidFill>
                  <a:srgbClr val="E4C9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Liderar con el ejemplo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1124712" y="3502152"/>
            <a:ext cx="5717743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50" dirty="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 conducta marca el </a:t>
            </a:r>
            <a:r>
              <a:rPr lang="en-US" sz="1250" dirty="0" err="1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estándar</a:t>
            </a:r>
            <a:r>
              <a:rPr lang="en-US" sz="1250" dirty="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250" dirty="0"/>
          </a:p>
        </p:txBody>
      </p:sp>
      <p:sp>
        <p:nvSpPr>
          <p:cNvPr id="11" name="pillar bar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4114800"/>
            <a:ext cx="82296" cy="65836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2" name="Text 9"/>
          <p:cNvSpPr/>
          <p:nvPr/>
        </p:nvSpPr>
        <p:spPr>
          <a:xfrm>
            <a:off x="1124712" y="4069080"/>
            <a:ext cx="5717743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50" b="1" dirty="0">
                <a:solidFill>
                  <a:srgbClr val="E4C9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Formar a su personal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1124712" y="4416552"/>
            <a:ext cx="5717743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50" dirty="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Cada servidor a su cargo es su responsabilidad. Los entrena, los cuida, los hace crecer.</a:t>
            </a:r>
            <a:endParaRPr lang="en-US" sz="1250" dirty="0"/>
          </a:p>
        </p:txBody>
      </p:sp>
      <p:sp>
        <p:nvSpPr>
          <p:cNvPr id="14" name="pillar bar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029200"/>
            <a:ext cx="82296" cy="65836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5" name="Text 12"/>
          <p:cNvSpPr/>
          <p:nvPr/>
        </p:nvSpPr>
        <p:spPr>
          <a:xfrm>
            <a:off x="1124712" y="4983480"/>
            <a:ext cx="5717743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50" b="1" dirty="0">
                <a:solidFill>
                  <a:srgbClr val="E4C9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Responder por todo</a:t>
            </a:r>
            <a:endParaRPr lang="en-US" sz="1750" dirty="0"/>
          </a:p>
        </p:txBody>
      </p:sp>
      <p:sp>
        <p:nvSpPr>
          <p:cNvPr id="16" name="Text 13"/>
          <p:cNvSpPr/>
          <p:nvPr/>
        </p:nvSpPr>
        <p:spPr>
          <a:xfrm>
            <a:off x="1124712" y="5330952"/>
            <a:ext cx="5717743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50" dirty="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preparación, la disciplina y la moral de su división descansan en usted. Ahí nace el verdadero mando.</a:t>
            </a:r>
            <a:endParaRPr lang="en-US" sz="1250" dirty="0"/>
          </a:p>
        </p:txBody>
      </p:sp>
      <p:sp>
        <p:nvSpPr>
          <p:cNvPr id="17" name="divider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5"/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“El liderazgo se conquista cada día.”</a:t>
            </a:r>
            <a:endParaRPr lang="en-US" sz="1600" dirty="0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E7687961-8B8A-AF23-57A7-04564AB3C4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1135" y="37104"/>
            <a:ext cx="4429760" cy="3322320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E3066383-E990-4755-8D0D-16F5D06B40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9984" y="3519582"/>
            <a:ext cx="4455486" cy="214523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B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6EA1FB-E070-29DC-3493-FE614A1EB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FF2B5EF4-FFF2-40B4-BE49-F238E27FC236}">
                <a16:creationId xmlns:a16="http://schemas.microsoft.com/office/drawing/2014/main" id="{52CA0FDB-61A6-3E10-1A47-DBE67B9FAE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449C4FBB-4D28-3A08-8D32-ED7331C6F9F4}"/>
              </a:ext>
            </a:extLst>
          </p:cNvPr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 dirty="0"/>
          </a:p>
        </p:txBody>
      </p:sp>
      <p:sp>
        <p:nvSpPr>
          <p:cNvPr id="6" name="gold rule 2">
            <a:extLst>
              <a:ext uri="{FF2B5EF4-FFF2-40B4-BE49-F238E27FC236}">
                <a16:creationId xmlns:a16="http://schemas.microsoft.com/office/drawing/2014/main" id="{31BB1AFA-CF63-CC7A-F754-1A68E82ABA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BA92F202-AD68-FEF4-0EE9-405630BE6273}"/>
              </a:ext>
            </a:extLst>
          </p:cNvPr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 dirty="0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 dirty="0"/>
          </a:p>
        </p:txBody>
      </p:sp>
      <p:sp>
        <p:nvSpPr>
          <p:cNvPr id="8" name="pillar bar 1">
            <a:extLst>
              <a:ext uri="{FF2B5EF4-FFF2-40B4-BE49-F238E27FC236}">
                <a16:creationId xmlns:a16="http://schemas.microsoft.com/office/drawing/2014/main" id="{26CD8A94-51F7-0D5A-4959-779C7F6A13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3200400"/>
            <a:ext cx="82296" cy="65836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1" name="pillar bar 2">
            <a:extLst>
              <a:ext uri="{FF2B5EF4-FFF2-40B4-BE49-F238E27FC236}">
                <a16:creationId xmlns:a16="http://schemas.microsoft.com/office/drawing/2014/main" id="{569EF363-BBFD-E9AA-6C7A-151663FE09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4114800"/>
            <a:ext cx="82296" cy="65836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4" name="pillar bar 3">
            <a:extLst>
              <a:ext uri="{FF2B5EF4-FFF2-40B4-BE49-F238E27FC236}">
                <a16:creationId xmlns:a16="http://schemas.microsoft.com/office/drawing/2014/main" id="{197D7751-D720-1A50-FF2B-108B16475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029200"/>
            <a:ext cx="82296" cy="65836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7" name="divider">
            <a:extLst>
              <a:ext uri="{FF2B5EF4-FFF2-40B4-BE49-F238E27FC236}">
                <a16:creationId xmlns:a16="http://schemas.microsoft.com/office/drawing/2014/main" id="{328543D5-F409-FF8A-E452-3DC821B52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9259DCF-232B-93C4-C61F-EDAE799CF844}"/>
              </a:ext>
            </a:extLst>
          </p:cNvPr>
          <p:cNvSpPr txBox="1"/>
          <p:nvPr/>
        </p:nvSpPr>
        <p:spPr>
          <a:xfrm>
            <a:off x="941900" y="2911349"/>
            <a:ext cx="6099716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s-CL" sz="1750" b="1" dirty="0">
              <a:solidFill>
                <a:srgbClr val="E4C97E"/>
              </a:solidFill>
              <a:latin typeface="Calibri" pitchFamily="34" charset="0"/>
              <a:cs typeface="Calibri" pitchFamily="34" charset="-120"/>
            </a:endParaRPr>
          </a:p>
          <a:p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El primer nivel de la cadena mando.</a:t>
            </a:r>
          </a:p>
          <a:p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La OA define al Oficial de División como el primer eslabón del mando.</a:t>
            </a:r>
          </a:p>
          <a:p>
            <a:pPr algn="l">
              <a:buNone/>
            </a:pPr>
            <a:endParaRPr lang="es-CL" b="0" i="0" dirty="0">
              <a:solidFill>
                <a:srgbClr val="FFFFFF"/>
              </a:solidFill>
              <a:effectLst/>
            </a:endParaRPr>
          </a:p>
          <a:p>
            <a:pPr algn="l">
              <a:buNone/>
            </a:pPr>
            <a:endParaRPr lang="es-CL" sz="1750" b="1" dirty="0">
              <a:solidFill>
                <a:srgbClr val="E4C97E"/>
              </a:solidFill>
              <a:latin typeface="Calibri" pitchFamily="34" charset="0"/>
              <a:cs typeface="Calibri" pitchFamily="34" charset="-120"/>
            </a:endParaRPr>
          </a:p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No es una expresión administrativa</a:t>
            </a:r>
            <a:r>
              <a:rPr lang="es-CL" b="0" i="0" dirty="0">
                <a:solidFill>
                  <a:srgbClr val="FFFFFF"/>
                </a:solidFill>
                <a:effectLst/>
              </a:rPr>
              <a:t>.</a:t>
            </a:r>
          </a:p>
          <a:p>
            <a:pPr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Es una definición estratégica.</a:t>
            </a:r>
          </a:p>
          <a:p>
            <a:pPr algn="l">
              <a:buNone/>
            </a:pPr>
            <a:endParaRPr lang="es-CL" b="0" i="0" dirty="0">
              <a:solidFill>
                <a:srgbClr val="FFFFFF"/>
              </a:solidFill>
              <a:effectLst/>
            </a:endParaRPr>
          </a:p>
          <a:p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Las órdenes del mando.</a:t>
            </a:r>
          </a:p>
          <a:p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El Oficial de división  las convierte en realidad cotidiana.</a:t>
            </a:r>
          </a:p>
          <a:p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Por ello, la División constituye el verdadero laboratorio donde se prueba el liderazgo.</a:t>
            </a:r>
          </a:p>
        </p:txBody>
      </p:sp>
      <p:sp>
        <p:nvSpPr>
          <p:cNvPr id="18" name="Text 15">
            <a:extLst>
              <a:ext uri="{FF2B5EF4-FFF2-40B4-BE49-F238E27FC236}">
                <a16:creationId xmlns:a16="http://schemas.microsoft.com/office/drawing/2014/main" id="{328543D5-F409-FF8A-E452-3DC821B5AA18}"/>
              </a:ext>
            </a:extLst>
          </p:cNvPr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s-CL" sz="1600" i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“El mando no se administra: se ejerce cada día en la División.”</a:t>
            </a:r>
            <a:endParaRPr lang="es-CL" sz="1600" i="1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8BBB125-E080-0E11-FA4B-DEE09AF9E8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1135" y="147320"/>
            <a:ext cx="4417194" cy="294479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8ACBD3C-A9CB-CEE9-AA42-3090FF1739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1135" y="3445079"/>
            <a:ext cx="4426001" cy="295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836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B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/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/>
          </a:p>
        </p:txBody>
      </p:sp>
      <p:sp>
        <p:nvSpPr>
          <p:cNvPr id="6" name="gold rule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/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/>
          </a:p>
        </p:txBody>
      </p:sp>
      <p:sp>
        <p:nvSpPr>
          <p:cNvPr id="8" name="pillar bar 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3200400"/>
            <a:ext cx="82296" cy="65836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9" name="Text 6"/>
          <p:cNvSpPr/>
          <p:nvPr/>
        </p:nvSpPr>
        <p:spPr>
          <a:xfrm>
            <a:off x="1124712" y="3154680"/>
            <a:ext cx="5717743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50" b="1">
                <a:solidFill>
                  <a:srgbClr val="E4C9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Competencia profesional</a:t>
            </a:r>
            <a:endParaRPr lang="en-US" sz="1750"/>
          </a:p>
        </p:txBody>
      </p:sp>
      <p:sp>
        <p:nvSpPr>
          <p:cNvPr id="10" name="Text 7"/>
          <p:cNvSpPr/>
          <p:nvPr/>
        </p:nvSpPr>
        <p:spPr>
          <a:xfrm>
            <a:off x="1124712" y="3502152"/>
            <a:ext cx="5717743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5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Domina su oficio antes de exigirlo; el conocimiento sostiene la </a:t>
            </a:r>
            <a:r>
              <a:rPr lang="en-US" sz="1250" err="1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autoridad legítima</a:t>
            </a:r>
            <a:r>
              <a:rPr lang="en-US" sz="125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250"/>
          </a:p>
        </p:txBody>
      </p:sp>
      <p:sp>
        <p:nvSpPr>
          <p:cNvPr id="11" name="pillar bar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4114800"/>
            <a:ext cx="82296" cy="65836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2" name="Text 9"/>
          <p:cNvSpPr/>
          <p:nvPr/>
        </p:nvSpPr>
        <p:spPr>
          <a:xfrm>
            <a:off x="1124712" y="4069080"/>
            <a:ext cx="5717743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50" b="1">
                <a:solidFill>
                  <a:srgbClr val="E4C9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Ejemplo y coherencia</a:t>
            </a:r>
            <a:endParaRPr lang="en-US" sz="1750"/>
          </a:p>
        </p:txBody>
      </p:sp>
      <p:sp>
        <p:nvSpPr>
          <p:cNvPr id="13" name="Text 10"/>
          <p:cNvSpPr/>
          <p:nvPr/>
        </p:nvSpPr>
        <p:spPr>
          <a:xfrm>
            <a:off x="1124712" y="4416552"/>
            <a:ext cx="5717743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5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Vive la disciplina que exige; sus actos confirman cada una de sus palabras.</a:t>
            </a:r>
            <a:endParaRPr lang="en-US" sz="1250"/>
          </a:p>
        </p:txBody>
      </p:sp>
      <p:sp>
        <p:nvSpPr>
          <p:cNvPr id="14" name="pillar bar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029200"/>
            <a:ext cx="82296" cy="65836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5" name="Text 12"/>
          <p:cNvSpPr/>
          <p:nvPr/>
        </p:nvSpPr>
        <p:spPr>
          <a:xfrm>
            <a:off x="1124712" y="4983480"/>
            <a:ext cx="5717743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50" b="1">
                <a:solidFill>
                  <a:srgbClr val="E4C9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Cercanía y justicia</a:t>
            </a:r>
            <a:endParaRPr lang="en-US" sz="1750"/>
          </a:p>
        </p:txBody>
      </p:sp>
      <p:sp>
        <p:nvSpPr>
          <p:cNvPr id="16" name="Text 13"/>
          <p:cNvSpPr/>
          <p:nvPr/>
        </p:nvSpPr>
        <p:spPr>
          <a:xfrm>
            <a:off x="1124712" y="5330952"/>
            <a:ext cx="5717743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50" dirty="0" err="1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Conoce</a:t>
            </a:r>
            <a:r>
              <a:rPr lang="en-US" sz="1250" dirty="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 su </a:t>
            </a:r>
            <a:r>
              <a:rPr lang="en-US" sz="1250" dirty="0" err="1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gente</a:t>
            </a:r>
            <a:r>
              <a:rPr lang="en-US" sz="1250" dirty="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250" dirty="0" err="1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escucha</a:t>
            </a:r>
            <a:r>
              <a:rPr lang="en-US" sz="1250" dirty="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y decide con </a:t>
            </a:r>
            <a:r>
              <a:rPr lang="en-US" sz="1250" dirty="0" err="1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equidad</a:t>
            </a:r>
            <a:r>
              <a:rPr lang="en-US" sz="1250" dirty="0">
                <a:solidFill>
                  <a:srgbClr val="A9B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</a:t>
            </a:r>
            <a:endParaRPr lang="en-US" sz="1250" dirty="0"/>
          </a:p>
        </p:txBody>
      </p:sp>
      <p:sp>
        <p:nvSpPr>
          <p:cNvPr id="17" name="divider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5"/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i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“La autoridad se impone; la confianza se gana.”</a:t>
            </a:r>
            <a:endParaRPr lang="en-US" sz="1600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3D2E1609-663B-4D42-A8DF-A40A30D866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1135" y="37104"/>
            <a:ext cx="4429760" cy="3322320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71A1BC1B-6E8C-457F-B05E-38392D14FC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9984" y="3519582"/>
            <a:ext cx="4455486" cy="214523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B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60733E-3A79-D873-F41A-861CAE5F2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FF2B5EF4-FFF2-40B4-BE49-F238E27FC236}">
                <a16:creationId xmlns:a16="http://schemas.microsoft.com/office/drawing/2014/main" id="{63AD3A5F-C954-C3D1-03C9-E51DA0B2C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B97D89D9-99D0-A998-FC26-A8C58D9EBA91}"/>
              </a:ext>
            </a:extLst>
          </p:cNvPr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/>
          </a:p>
        </p:txBody>
      </p:sp>
      <p:sp>
        <p:nvSpPr>
          <p:cNvPr id="6" name="gold rule 2">
            <a:extLst>
              <a:ext uri="{FF2B5EF4-FFF2-40B4-BE49-F238E27FC236}">
                <a16:creationId xmlns:a16="http://schemas.microsoft.com/office/drawing/2014/main" id="{211CBA4B-4730-3098-7410-FF9F19EFB7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362FA24E-40FD-3336-BAA2-126DA75BA3CE}"/>
              </a:ext>
            </a:extLst>
          </p:cNvPr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/>
          </a:p>
        </p:txBody>
      </p:sp>
      <p:sp>
        <p:nvSpPr>
          <p:cNvPr id="17" name="divider">
            <a:extLst>
              <a:ext uri="{FF2B5EF4-FFF2-40B4-BE49-F238E27FC236}">
                <a16:creationId xmlns:a16="http://schemas.microsoft.com/office/drawing/2014/main" id="{102C1142-85CF-B6F6-F9C9-2511D08A8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5">
            <a:extLst>
              <a:ext uri="{FF2B5EF4-FFF2-40B4-BE49-F238E27FC236}">
                <a16:creationId xmlns:a16="http://schemas.microsoft.com/office/drawing/2014/main" id="{AA714F84-0D67-388D-ABF8-7CAEB387B775}"/>
              </a:ext>
            </a:extLst>
          </p:cNvPr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i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“La autoridad administra; el liderazgo forma.”</a:t>
            </a:r>
            <a:endParaRPr lang="en-US" sz="1600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8E6C9FEB-0EDC-D2D5-8485-76F97269C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1135" y="37104"/>
            <a:ext cx="4429760" cy="3322320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FB4F5B18-4F29-E060-FF66-4722CFDEF6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9984" y="3519582"/>
            <a:ext cx="4455486" cy="2145234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FBF79F2-060D-B6BE-A353-557279D885A5}"/>
              </a:ext>
            </a:extLst>
          </p:cNvPr>
          <p:cNvSpPr txBox="1"/>
          <p:nvPr/>
        </p:nvSpPr>
        <p:spPr>
          <a:xfrm>
            <a:off x="941900" y="2911349"/>
            <a:ext cx="6099716" cy="2439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La primera misión no es administrar: es formar.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Los artículos 840 a 859 de la OA dedican mucho más espacio a las personas que a los procedimientos.</a:t>
            </a:r>
          </a:p>
          <a:p>
            <a:pPr algn="l">
              <a:buNone/>
            </a:pPr>
            <a:endParaRPr lang="es-CL" sz="1250" dirty="0">
              <a:solidFill>
                <a:srgbClr val="A9B4C4"/>
              </a:solidFill>
            </a:endParaRPr>
          </a:p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Primero las personas, no los documentos.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Instrucción, educación, moral, espíritu de cuerpo, bienestar, familia y salud: ahí pone su acento la Armada.</a:t>
            </a:r>
          </a:p>
          <a:p>
            <a:pPr algn="l">
              <a:buNone/>
            </a:pPr>
            <a:endParaRPr lang="es-CL" sz="1250" dirty="0">
              <a:solidFill>
                <a:srgbClr val="A9B4C4"/>
              </a:solidFill>
            </a:endParaRPr>
          </a:p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Y la razón es de fondo.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La capacidad operacional de una unidad depende, antes que nada, de la calidad humana de quienes la integran. Administrar personas es sencillo; formarlas exige liderazgo.</a:t>
            </a:r>
          </a:p>
        </p:txBody>
      </p:sp>
    </p:spTree>
    <p:extLst>
      <p:ext uri="{BB962C8B-B14F-4D97-AF65-F5344CB8AC3E}">
        <p14:creationId xmlns:p14="http://schemas.microsoft.com/office/powerpoint/2010/main" val="1109249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B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029FE2-F193-8F1D-8CDD-F7205DA46A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FF2B5EF4-FFF2-40B4-BE49-F238E27FC236}">
                <a16:creationId xmlns:a16="http://schemas.microsoft.com/office/drawing/2014/main" id="{3680449E-7BB1-8503-582E-3A6D77D8E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3F0FF69B-B495-FD30-3E31-60E262606711}"/>
              </a:ext>
            </a:extLst>
          </p:cNvPr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/>
          </a:p>
        </p:txBody>
      </p:sp>
      <p:sp>
        <p:nvSpPr>
          <p:cNvPr id="6" name="gold rule 2">
            <a:extLst>
              <a:ext uri="{FF2B5EF4-FFF2-40B4-BE49-F238E27FC236}">
                <a16:creationId xmlns:a16="http://schemas.microsoft.com/office/drawing/2014/main" id="{5CD876FB-EF43-ED9B-DEC5-962CDAAE9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68217CC6-5D6B-801C-E6A9-70CD4CA95540}"/>
              </a:ext>
            </a:extLst>
          </p:cNvPr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/>
          </a:p>
        </p:txBody>
      </p:sp>
      <p:sp>
        <p:nvSpPr>
          <p:cNvPr id="17" name="divider">
            <a:extLst>
              <a:ext uri="{FF2B5EF4-FFF2-40B4-BE49-F238E27FC236}">
                <a16:creationId xmlns:a16="http://schemas.microsoft.com/office/drawing/2014/main" id="{2E978EC2-B213-8465-7BC0-0B8A913EDC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5">
            <a:extLst>
              <a:ext uri="{FF2B5EF4-FFF2-40B4-BE49-F238E27FC236}">
                <a16:creationId xmlns:a16="http://schemas.microsoft.com/office/drawing/2014/main" id="{A5CF6278-D612-9071-E497-98B7FB095813}"/>
              </a:ext>
            </a:extLst>
          </p:cNvPr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“Ser íntegro, competente, benevolente y predictable.”</a:t>
            </a:r>
            <a:endParaRPr lang="en-US" sz="1600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76CEFB2-F2E7-21A1-2D60-3D2F53B00C23}"/>
              </a:ext>
            </a:extLst>
          </p:cNvPr>
          <p:cNvSpPr txBox="1"/>
          <p:nvPr/>
        </p:nvSpPr>
        <p:spPr>
          <a:xfrm>
            <a:off x="941900" y="2911349"/>
            <a:ext cx="6099716" cy="2823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Arturo Prat: el modelo del liderazgo ejemplar.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Su liderazgo no nació en el Combate Naval de Iquique; ese día solo reveló el carácter que había forjado durante toda su vida.</a:t>
            </a:r>
          </a:p>
          <a:p>
            <a:pPr algn="l">
              <a:buNone/>
            </a:pPr>
            <a:endParaRPr lang="es-CL" sz="1250" dirty="0">
              <a:solidFill>
                <a:srgbClr val="A9B4C4"/>
              </a:solidFill>
            </a:endParaRPr>
          </a:p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Un carácter construido día a día.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Oficial estudioso, abogado, profesor y un hombre profundamente preocupado por sus subordinados.</a:t>
            </a:r>
          </a:p>
          <a:p>
            <a:pPr algn="l">
              <a:buNone/>
            </a:pPr>
            <a:endParaRPr lang="es-CL" sz="1250" dirty="0">
              <a:solidFill>
                <a:srgbClr val="A9B4C4"/>
              </a:solidFill>
            </a:endParaRPr>
          </a:p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La autoridad moral antecede a la operacional.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Cuando pronunció su arenga su dotación la cumplió porque durante años había demostrado ser integro, competente, benevolente y predictible. </a:t>
            </a:r>
          </a:p>
          <a:p>
            <a:pPr algn="l">
              <a:buNone/>
            </a:pPr>
            <a:endParaRPr lang="es-CL" sz="1250" dirty="0">
              <a:solidFill>
                <a:srgbClr val="A9B4C4"/>
              </a:solidFill>
              <a:latin typeface="Calibri" pitchFamily="34" charset="0"/>
              <a:cs typeface="Calibri" pitchFamily="34" charset="-120"/>
            </a:endParaRP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Esa es quizá la enseñanza más importante para un futuro Oficial de División.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6C3C8ADF-75CB-C7A6-FB55-8C2BAF7323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5500" y="383553"/>
            <a:ext cx="4389885" cy="624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484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B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CB0016-1A9F-A9D5-D674-5E149E577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FF2B5EF4-FFF2-40B4-BE49-F238E27FC236}">
                <a16:creationId xmlns:a16="http://schemas.microsoft.com/office/drawing/2014/main" id="{577AF191-EB5E-EF70-D2B1-A6242010B9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3379B3E6-51DA-544D-E54A-6908D0A1332E}"/>
              </a:ext>
            </a:extLst>
          </p:cNvPr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/>
          </a:p>
        </p:txBody>
      </p:sp>
      <p:sp>
        <p:nvSpPr>
          <p:cNvPr id="6" name="gold rule 2">
            <a:extLst>
              <a:ext uri="{FF2B5EF4-FFF2-40B4-BE49-F238E27FC236}">
                <a16:creationId xmlns:a16="http://schemas.microsoft.com/office/drawing/2014/main" id="{7C56125C-3AFC-B9B3-FFEB-71FC03D5C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71736A7D-FEE4-1C2A-FA45-5069E37D60AF}"/>
              </a:ext>
            </a:extLst>
          </p:cNvPr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/>
          </a:p>
        </p:txBody>
      </p:sp>
      <p:sp>
        <p:nvSpPr>
          <p:cNvPr id="17" name="divider">
            <a:extLst>
              <a:ext uri="{FF2B5EF4-FFF2-40B4-BE49-F238E27FC236}">
                <a16:creationId xmlns:a16="http://schemas.microsoft.com/office/drawing/2014/main" id="{8291B498-B509-8FE1-C7F8-78AC8A749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5">
            <a:extLst>
              <a:ext uri="{FF2B5EF4-FFF2-40B4-BE49-F238E27FC236}">
                <a16:creationId xmlns:a16="http://schemas.microsoft.com/office/drawing/2014/main" id="{B606174D-B237-6DCC-2C58-8640C5CD09AF}"/>
              </a:ext>
            </a:extLst>
          </p:cNvPr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“La </a:t>
            </a:r>
            <a:r>
              <a:rPr lang="en-US" sz="1600" i="1" dirty="0" err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tradición</a:t>
            </a:r>
            <a:r>
              <a:rPr lang="en-US" sz="16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no se </a:t>
            </a:r>
            <a:r>
              <a:rPr lang="en-US" sz="1600" i="1" dirty="0" err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opone</a:t>
            </a:r>
            <a:r>
              <a:rPr lang="en-US" sz="16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al </a:t>
            </a:r>
            <a:r>
              <a:rPr lang="en-US" sz="1600" i="1" dirty="0" err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liderazgo</a:t>
            </a:r>
            <a:r>
              <a:rPr lang="en-US" sz="16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1600" i="1" dirty="0" err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moderno</a:t>
            </a:r>
            <a:r>
              <a:rPr lang="en-US" sz="16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: lo </a:t>
            </a:r>
            <a:r>
              <a:rPr lang="en-US" sz="1600" i="1" dirty="0" err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anticipó</a:t>
            </a:r>
            <a:r>
              <a:rPr lang="en-US" sz="16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.”</a:t>
            </a:r>
            <a:endParaRPr lang="en-US" sz="16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ED9A0C4-233C-6598-DF22-4DB304AEE40C}"/>
              </a:ext>
            </a:extLst>
          </p:cNvPr>
          <p:cNvSpPr txBox="1"/>
          <p:nvPr/>
        </p:nvSpPr>
        <p:spPr>
          <a:xfrm>
            <a:off x="941900" y="2911349"/>
            <a:ext cx="6099716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La OA ya contenía el liderazgo moderno.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Muchos conceptos de la literatura contemporánea sobre liderazgo ya estaban formulados hace décadas en nuestra Ordenanza.</a:t>
            </a:r>
          </a:p>
          <a:p>
            <a:pPr algn="l">
              <a:buNone/>
            </a:pPr>
            <a:endParaRPr lang="es-CL" sz="1250" dirty="0">
              <a:solidFill>
                <a:srgbClr val="A9B4C4"/>
              </a:solidFill>
            </a:endParaRPr>
          </a:p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Doctrina propia, lenguaje de hoy.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Conocer a cada subordinado → inteligencia emocional.</a:t>
            </a:r>
            <a:b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</a:b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Atender los problemas familiares → liderazgo cercano.</a:t>
            </a:r>
            <a:b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</a:b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Desarrollar a Suboficiales y Sargentos → liderazgo distribuido.</a:t>
            </a:r>
            <a:b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</a:b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Consultar a los más experimentados → liderazgo participativo.</a:t>
            </a:r>
            <a:b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</a:b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Firmeza con tacto → liderazgo ético.</a:t>
            </a:r>
          </a:p>
          <a:p>
            <a:pPr algn="l">
              <a:buNone/>
            </a:pPr>
            <a:endParaRPr lang="es-CL" sz="1250" dirty="0">
              <a:solidFill>
                <a:srgbClr val="A9B4C4"/>
              </a:solidFill>
            </a:endParaRPr>
          </a:p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Una identidad propia.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Nuestra doctrina no necesita copiar modelos extranjeros: puede dialogar con ellos desde su propia identidad.</a:t>
            </a:r>
          </a:p>
        </p:txBody>
      </p:sp>
      <p:pic>
        <p:nvPicPr>
          <p:cNvPr id="2" name="Imagen 1" descr="Imagen foto_00000005">
            <a:extLst>
              <a:ext uri="{FF2B5EF4-FFF2-40B4-BE49-F238E27FC236}">
                <a16:creationId xmlns:a16="http://schemas.microsoft.com/office/drawing/2014/main" id="{F848B426-5A72-BC16-3886-421877155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703" y="535431"/>
            <a:ext cx="4466684" cy="297778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A22122D-5813-1EB6-6C06-A14CA1E27E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1134" y="3877867"/>
            <a:ext cx="4480865" cy="25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79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B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0C7637-AD5B-44DE-B819-D380A559C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FF2B5EF4-FFF2-40B4-BE49-F238E27FC236}">
                <a16:creationId xmlns:a16="http://schemas.microsoft.com/office/drawing/2014/main" id="{7C91C9FA-B955-1AFE-7D68-1D41CBFF5C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BFE3B2AF-C7D6-ADC4-DEED-082447F87A7A}"/>
              </a:ext>
            </a:extLst>
          </p:cNvPr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/>
          </a:p>
        </p:txBody>
      </p:sp>
      <p:sp>
        <p:nvSpPr>
          <p:cNvPr id="6" name="gold rule 2">
            <a:extLst>
              <a:ext uri="{FF2B5EF4-FFF2-40B4-BE49-F238E27FC236}">
                <a16:creationId xmlns:a16="http://schemas.microsoft.com/office/drawing/2014/main" id="{5663BA0D-A8DF-C77C-1C72-CDBEF3EC6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0DF0FB25-9A78-FB40-3B54-7AFAEC40A383}"/>
              </a:ext>
            </a:extLst>
          </p:cNvPr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/>
          </a:p>
        </p:txBody>
      </p:sp>
      <p:sp>
        <p:nvSpPr>
          <p:cNvPr id="17" name="divider">
            <a:extLst>
              <a:ext uri="{FF2B5EF4-FFF2-40B4-BE49-F238E27FC236}">
                <a16:creationId xmlns:a16="http://schemas.microsoft.com/office/drawing/2014/main" id="{BA0515FD-0AD4-812D-84B0-A9ADEAAA52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5">
            <a:extLst>
              <a:ext uri="{FF2B5EF4-FFF2-40B4-BE49-F238E27FC236}">
                <a16:creationId xmlns:a16="http://schemas.microsoft.com/office/drawing/2014/main" id="{091D8E0B-A1BF-D983-C943-7D76FA578213}"/>
              </a:ext>
            </a:extLst>
          </p:cNvPr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1600" i="1" dirty="0">
              <a:solidFill>
                <a:srgbClr val="F3EEE2"/>
              </a:solidFill>
              <a:latin typeface="Georgia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11E3BD6-FC90-35CE-4485-6CB02F9B07D9}"/>
              </a:ext>
            </a:extLst>
          </p:cNvPr>
          <p:cNvSpPr txBox="1"/>
          <p:nvPr/>
        </p:nvSpPr>
        <p:spPr>
          <a:xfrm>
            <a:off x="941900" y="2911349"/>
            <a:ext cx="6099716" cy="2823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Desarrollar líderes, no solo ejecutores.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David Marquet, en “Turn </a:t>
            </a:r>
            <a:r>
              <a:rPr lang="es-CL" sz="1250" dirty="0" err="1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the</a:t>
            </a: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 Ship </a:t>
            </a:r>
            <a:r>
              <a:rPr lang="es-CL" sz="1250" dirty="0" err="1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Around</a:t>
            </a: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!”, sostiene que la mayor responsabilidad de un comandante es formar líderes, no simplemente buenos ejecutores.</a:t>
            </a:r>
          </a:p>
          <a:p>
            <a:pPr algn="l">
              <a:buNone/>
            </a:pPr>
            <a:endParaRPr lang="es-CL" sz="1250" dirty="0">
              <a:solidFill>
                <a:srgbClr val="A9B4C4"/>
              </a:solidFill>
            </a:endParaRPr>
          </a:p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Propósito y confianza.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Su experiencia en el submarino USS Santa Fe mostró que una organización mejora cuando las personas comprenden el propósito de la misión y reciben por delegación la autoridad  para actuar con </a:t>
            </a:r>
            <a:r>
              <a:rPr lang="es-CL" sz="125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iniciativa disciplinada.</a:t>
            </a:r>
            <a:endParaRPr lang="es-CL" sz="1250" dirty="0">
              <a:solidFill>
                <a:srgbClr val="A9B4C4"/>
              </a:solidFill>
              <a:latin typeface="Calibri" pitchFamily="34" charset="0"/>
              <a:cs typeface="Calibri" pitchFamily="34" charset="-120"/>
            </a:endParaRPr>
          </a:p>
          <a:p>
            <a:pPr algn="l">
              <a:buNone/>
            </a:pPr>
            <a:endParaRPr lang="es-CL" sz="1250" dirty="0">
              <a:solidFill>
                <a:srgbClr val="A9B4C4"/>
              </a:solidFill>
            </a:endParaRPr>
          </a:p>
          <a:p>
            <a:pPr algn="l">
              <a:buNone/>
            </a:pPr>
            <a:r>
              <a:rPr lang="es-CL" sz="175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La Ordenanza ordena lo mismo.</a:t>
            </a:r>
          </a:p>
          <a:p>
            <a:pPr algn="l">
              <a:buNone/>
            </a:pPr>
            <a:r>
              <a:rPr lang="es-CL" sz="125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Formar Oficiales Subalternos, desarrollar Suboficiales, respaldar a Cabos y Sargentos, delegar responsabilidades y fortalecer la iniciativa. El Oficial de División no forma subordinados dependientes: forma futuros líderes.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52BDDAC-98DE-0380-B7EB-A902AB97E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1134" y="333601"/>
            <a:ext cx="4480865" cy="6095294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DF11A129-DB5C-7FFA-E4A3-D5B200289CC3}"/>
              </a:ext>
            </a:extLst>
          </p:cNvPr>
          <p:cNvSpPr txBox="1"/>
          <p:nvPr/>
        </p:nvSpPr>
        <p:spPr>
          <a:xfrm>
            <a:off x="943034" y="6105729"/>
            <a:ext cx="60985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80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El Oficial de División no forma subordinados dependientes: forma futuros líderes.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91684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B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CE21FD-793D-8E91-AD86-4AE76BF06D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FF2B5EF4-FFF2-40B4-BE49-F238E27FC236}">
                <a16:creationId xmlns:a16="http://schemas.microsoft.com/office/drawing/2014/main" id="{FBCB0EC7-755B-9519-A576-793252CCD3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C3F483A0-C00B-2B3F-739F-2B19B8BFBCFD}"/>
              </a:ext>
            </a:extLst>
          </p:cNvPr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/>
          </a:p>
        </p:txBody>
      </p:sp>
      <p:sp>
        <p:nvSpPr>
          <p:cNvPr id="6" name="gold rule 2">
            <a:extLst>
              <a:ext uri="{FF2B5EF4-FFF2-40B4-BE49-F238E27FC236}">
                <a16:creationId xmlns:a16="http://schemas.microsoft.com/office/drawing/2014/main" id="{14C8ECB2-D70A-2DF3-E0DF-22DA32A88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ABDF94A3-719C-280F-60D9-CA71816AE2E5}"/>
              </a:ext>
            </a:extLst>
          </p:cNvPr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/>
          </a:p>
        </p:txBody>
      </p:sp>
      <p:sp>
        <p:nvSpPr>
          <p:cNvPr id="17" name="divider">
            <a:extLst>
              <a:ext uri="{FF2B5EF4-FFF2-40B4-BE49-F238E27FC236}">
                <a16:creationId xmlns:a16="http://schemas.microsoft.com/office/drawing/2014/main" id="{357AC546-9932-9441-15A4-1AD2F55EC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5">
            <a:extLst>
              <a:ext uri="{FF2B5EF4-FFF2-40B4-BE49-F238E27FC236}">
                <a16:creationId xmlns:a16="http://schemas.microsoft.com/office/drawing/2014/main" id="{41F4CCE4-0CAD-CBD9-1742-DBA251E2F2C4}"/>
              </a:ext>
            </a:extLst>
          </p:cNvPr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s-CL" sz="1600" i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“Seis atributos, una misma vocación: preparar personas para servir a Chile.”</a:t>
            </a:r>
            <a:endParaRPr lang="es-CL" sz="1600" i="1"/>
          </a:p>
        </p:txBody>
      </p:sp>
      <p:sp>
        <p:nvSpPr>
          <p:cNvPr id="4" name="intro">
            <a:extLst>
              <a:ext uri="{FF2B5EF4-FFF2-40B4-BE49-F238E27FC236}">
                <a16:creationId xmlns:a16="http://schemas.microsoft.com/office/drawing/2014/main" id="{7AAAFEDF-8204-654D-EB3A-17BB2D8F18A9}"/>
              </a:ext>
            </a:extLst>
          </p:cNvPr>
          <p:cNvSpPr txBox="1"/>
          <p:nvPr/>
        </p:nvSpPr>
        <p:spPr>
          <a:xfrm>
            <a:off x="868680" y="2520000"/>
            <a:ext cx="6787591" cy="64008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buNone/>
            </a:pPr>
            <a:r>
              <a:rPr lang="es-CL" sz="175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El Modelo de Liderazgo de la Armada.</a:t>
            </a:r>
          </a:p>
          <a:p>
            <a:pPr algn="l">
              <a:buNone/>
            </a:pPr>
            <a:r>
              <a:rPr lang="es-CL" sz="125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Esta tradición se sintetiza en seis atributos fundamentales.</a:t>
            </a:r>
          </a:p>
        </p:txBody>
      </p:sp>
      <p:sp>
        <p:nvSpPr>
          <p:cNvPr id="30" name="col left"/>
          <p:cNvSpPr txBox="1"/>
          <p:nvPr/>
        </p:nvSpPr>
        <p:spPr>
          <a:xfrm>
            <a:off x="868680" y="3320000"/>
            <a:ext cx="3230000" cy="2560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buNone/>
            </a:pPr>
            <a:r>
              <a:rPr lang="es-CL" sz="130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Ethos y valores</a:t>
            </a:r>
          </a:p>
          <a:p>
            <a:pPr algn="l">
              <a:buNone/>
            </a:pPr>
            <a:r>
              <a:rPr lang="es-CL" sz="110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El liderazgo comienza por la integridad; la confianza nunca se separa del ejemplo.</a:t>
            </a:r>
          </a:p>
          <a:p>
            <a:pPr algn="l">
              <a:buNone/>
            </a:pPr>
            <a:endParaRPr lang="es-CL" sz="700" dirty="0"/>
          </a:p>
          <a:p>
            <a:pPr algn="l">
              <a:buNone/>
            </a:pPr>
            <a:r>
              <a:rPr lang="es-CL" sz="130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Pensamiento reflexivo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Antes de decidir, observar, escuchar, analiza y comprender. </a:t>
            </a:r>
            <a:r>
              <a:rPr lang="es-CL" sz="110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La prudencia es una virtud militar.</a:t>
            </a:r>
          </a:p>
          <a:p>
            <a:pPr algn="l">
              <a:buNone/>
            </a:pPr>
            <a:endParaRPr lang="es-CL" sz="700" dirty="0"/>
          </a:p>
          <a:p>
            <a:pPr algn="l">
              <a:buNone/>
            </a:pPr>
            <a:r>
              <a:rPr lang="es-CL" sz="1300" b="1" dirty="0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Influir positivamente</a:t>
            </a:r>
          </a:p>
          <a:p>
            <a:pPr algn="l">
              <a:buNone/>
            </a:pPr>
            <a:r>
              <a:rPr lang="es-CL" sz="1100" dirty="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El líder inspira; no manipula, no intimida ni humilla. Obtiene compromiso, no obediencia forzada.</a:t>
            </a:r>
          </a:p>
        </p:txBody>
      </p:sp>
      <p:sp>
        <p:nvSpPr>
          <p:cNvPr id="31" name="col right"/>
          <p:cNvSpPr txBox="1"/>
          <p:nvPr/>
        </p:nvSpPr>
        <p:spPr>
          <a:xfrm>
            <a:off x="4360000" y="3320000"/>
            <a:ext cx="3200000" cy="2560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Trabajo en equipo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Construye cohesión: una División unida siempre supera a un conjunto de buenos individuos.</a:t>
            </a:r>
          </a:p>
          <a:p>
            <a:pPr algn="l">
              <a:buNone/>
            </a:pPr>
            <a:endParaRPr lang="es-CL" sz="700"/>
          </a:p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Conocer y preocuparse del personal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Ninguna tecnología reemplaza el conocimiento cercano: nombres, historias, fortalezas y familias. Nadie conduce bien lo que desconoce.</a:t>
            </a:r>
          </a:p>
          <a:p>
            <a:pPr algn="l">
              <a:buNone/>
            </a:pPr>
            <a:endParaRPr lang="es-CL" sz="700"/>
          </a:p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Enfocarse en la misión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Todo converge en ella. El bienestar, la disciplina y la instrucción preparan personas capaces de cumplir la misión de la Armada.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5EB43FE-C81A-5638-A088-F7B37C1558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0432" y="565483"/>
            <a:ext cx="4220893" cy="5972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778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B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A60B86-8FB8-B664-6554-A0FFD46EC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FF2B5EF4-FFF2-40B4-BE49-F238E27FC236}">
                <a16:creationId xmlns:a16="http://schemas.microsoft.com/office/drawing/2014/main" id="{81778FAD-C5D9-FCF7-5879-0457FA595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7AB08C16-695F-6BC4-EAEC-972C5B0E533D}"/>
              </a:ext>
            </a:extLst>
          </p:cNvPr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/>
          </a:p>
        </p:txBody>
      </p:sp>
      <p:sp>
        <p:nvSpPr>
          <p:cNvPr id="6" name="gold rule 2">
            <a:extLst>
              <a:ext uri="{FF2B5EF4-FFF2-40B4-BE49-F238E27FC236}">
                <a16:creationId xmlns:a16="http://schemas.microsoft.com/office/drawing/2014/main" id="{32001B11-32A7-FBE7-936F-AE6314E9E0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595AA2D1-EB87-6415-C69A-7C2916D039C5}"/>
              </a:ext>
            </a:extLst>
          </p:cNvPr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/>
          </a:p>
        </p:txBody>
      </p:sp>
      <p:sp>
        <p:nvSpPr>
          <p:cNvPr id="17" name="divider">
            <a:extLst>
              <a:ext uri="{FF2B5EF4-FFF2-40B4-BE49-F238E27FC236}">
                <a16:creationId xmlns:a16="http://schemas.microsoft.com/office/drawing/2014/main" id="{25D6E413-BE1F-D4E7-9799-1CC910C73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5">
            <a:extLst>
              <a:ext uri="{FF2B5EF4-FFF2-40B4-BE49-F238E27FC236}">
                <a16:creationId xmlns:a16="http://schemas.microsoft.com/office/drawing/2014/main" id="{4A9C1E20-1B7A-4C8E-9F31-DBA251E0AA10}"/>
              </a:ext>
            </a:extLst>
          </p:cNvPr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s-CL" sz="1600" i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“El verdadero mando no se mide por el poder, sino por las personas de las que somos responsables.”</a:t>
            </a:r>
            <a:endParaRPr lang="es-CL" sz="1600" i="1"/>
          </a:p>
        </p:txBody>
      </p:sp>
      <p:sp>
        <p:nvSpPr>
          <p:cNvPr id="4" name="intro">
            <a:extLst>
              <a:ext uri="{FF2B5EF4-FFF2-40B4-BE49-F238E27FC236}">
                <a16:creationId xmlns:a16="http://schemas.microsoft.com/office/drawing/2014/main" id="{7AAAFEDF-8204-654D-EB3A-17BB2D8F0010}"/>
              </a:ext>
            </a:extLst>
          </p:cNvPr>
          <p:cNvSpPr txBox="1"/>
          <p:nvPr/>
        </p:nvSpPr>
        <p:spPr>
          <a:xfrm>
            <a:off x="868680" y="2520000"/>
            <a:ext cx="6787591" cy="64008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buNone/>
            </a:pPr>
            <a:r>
              <a:rPr lang="es-CL" sz="175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El liderazgo como servicio.</a:t>
            </a:r>
          </a:p>
          <a:p>
            <a:pPr algn="l">
              <a:buNone/>
            </a:pPr>
            <a:r>
              <a:rPr lang="es-CL" sz="125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Una idea resume toda la filosofía del Oficial de División.</a:t>
            </a:r>
          </a:p>
        </p:txBody>
      </p:sp>
      <p:sp>
        <p:nvSpPr>
          <p:cNvPr id="30" name="col left"/>
          <p:cNvSpPr txBox="1"/>
          <p:nvPr/>
        </p:nvSpPr>
        <p:spPr>
          <a:xfrm>
            <a:off x="868680" y="3320000"/>
            <a:ext cx="3230000" cy="2560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La pregunta equivocada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El liderazgo no consiste en preguntarse: “¿Cuántas personas están bajo mi mando?”. Esa es la lógica del poder.</a:t>
            </a:r>
          </a:p>
          <a:p>
            <a:pPr algn="l">
              <a:buNone/>
            </a:pPr>
            <a:endParaRPr lang="es-CL" sz="700"/>
          </a:p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La verdadera pregunta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La que verdaderamente define al líder es: “¿De cuántas personas soy responsable?”. Esa es la lógica del servicio.</a:t>
            </a:r>
          </a:p>
        </p:txBody>
      </p:sp>
      <p:sp>
        <p:nvSpPr>
          <p:cNvPr id="31" name="col right"/>
          <p:cNvSpPr txBox="1"/>
          <p:nvPr/>
        </p:nvSpPr>
        <p:spPr>
          <a:xfrm>
            <a:off x="4360000" y="3320000"/>
            <a:ext cx="3200000" cy="2560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El cambio de perspectiva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Ese cambio transforma completamente el ejercicio del mando: el líder deja de pensar en el poder y comienza a pensar en el servicio.</a:t>
            </a:r>
          </a:p>
          <a:p>
            <a:pPr algn="l">
              <a:buNone/>
            </a:pPr>
            <a:endParaRPr lang="es-CL" sz="700"/>
          </a:p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Mandar es servir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Responsabilizarse de las personas es la esencia del liderazgo naval: conducir para que otros crezcan y cumplan la misión.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F1094B8-0B13-5A5F-50A9-39F6FC59BC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542" y="531794"/>
            <a:ext cx="4402273" cy="293329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4D6C6D9-2CF0-8EC1-633F-50DBB79757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8066" y="3652574"/>
            <a:ext cx="4402272" cy="293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399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B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4705F0-0A4B-BE85-7910-AE70A8CFC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FF2B5EF4-FFF2-40B4-BE49-F238E27FC236}">
                <a16:creationId xmlns:a16="http://schemas.microsoft.com/office/drawing/2014/main" id="{8121AA08-9178-BE8D-547F-BD04BA77AA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12F1CF9A-8981-4C09-BCFF-3BD656D1260D}"/>
              </a:ext>
            </a:extLst>
          </p:cNvPr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/>
          </a:p>
        </p:txBody>
      </p:sp>
      <p:sp>
        <p:nvSpPr>
          <p:cNvPr id="6" name="gold rule 2">
            <a:extLst>
              <a:ext uri="{FF2B5EF4-FFF2-40B4-BE49-F238E27FC236}">
                <a16:creationId xmlns:a16="http://schemas.microsoft.com/office/drawing/2014/main" id="{BDC6CD77-B94A-8BF6-0F30-7B6736B62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E6F10A58-AAA7-3156-09B8-E4A3DBE9358F}"/>
              </a:ext>
            </a:extLst>
          </p:cNvPr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/>
          </a:p>
        </p:txBody>
      </p:sp>
      <p:sp>
        <p:nvSpPr>
          <p:cNvPr id="17" name="divider">
            <a:extLst>
              <a:ext uri="{FF2B5EF4-FFF2-40B4-BE49-F238E27FC236}">
                <a16:creationId xmlns:a16="http://schemas.microsoft.com/office/drawing/2014/main" id="{1BE96127-8F2F-6B76-80F8-9F67B852E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5">
            <a:extLst>
              <a:ext uri="{FF2B5EF4-FFF2-40B4-BE49-F238E27FC236}">
                <a16:creationId xmlns:a16="http://schemas.microsoft.com/office/drawing/2014/main" id="{8E101C54-4FF9-D185-A059-3138957D4C40}"/>
              </a:ext>
            </a:extLst>
          </p:cNvPr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s-CL" sz="1600" i="1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“El mando es, antes que un privilegio, una responsabilidad moral.”</a:t>
            </a:r>
            <a:endParaRPr lang="es-CL" sz="1600" i="1"/>
          </a:p>
        </p:txBody>
      </p:sp>
      <p:sp>
        <p:nvSpPr>
          <p:cNvPr id="4" name="intro">
            <a:extLst>
              <a:ext uri="{FF2B5EF4-FFF2-40B4-BE49-F238E27FC236}">
                <a16:creationId xmlns:a16="http://schemas.microsoft.com/office/drawing/2014/main" id="{7AAAFEDF-8204-654D-EB3A-17BB2D8F0011}"/>
              </a:ext>
            </a:extLst>
          </p:cNvPr>
          <p:cNvSpPr txBox="1"/>
          <p:nvPr/>
        </p:nvSpPr>
        <p:spPr>
          <a:xfrm>
            <a:off x="868680" y="2520000"/>
            <a:ext cx="6787591" cy="64008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buNone/>
            </a:pPr>
            <a:r>
              <a:rPr lang="es-CL" sz="175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El legado que dejarán.</a:t>
            </a:r>
          </a:p>
          <a:p>
            <a:pPr algn="l">
              <a:buNone/>
            </a:pPr>
            <a:r>
              <a:rPr lang="es-CL" sz="125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Al egresar, la Armada no los recordará por sus calificaciones.</a:t>
            </a:r>
          </a:p>
        </p:txBody>
      </p:sp>
      <p:sp>
        <p:nvSpPr>
          <p:cNvPr id="30" name="col left"/>
          <p:cNvSpPr txBox="1"/>
          <p:nvPr/>
        </p:nvSpPr>
        <p:spPr>
          <a:xfrm>
            <a:off x="868680" y="3320000"/>
            <a:ext cx="3230000" cy="2560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Cómo serán recordados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No por las calificaciones, sino por la manera en que trataron a sus subordinados. Cada marinero depositará en ustedes parte de su confianza.</a:t>
            </a:r>
          </a:p>
          <a:p>
            <a:pPr algn="l">
              <a:buNone/>
            </a:pPr>
            <a:endParaRPr lang="es-CL" sz="700"/>
          </a:p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A quiénes conducirán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Jóvenes lejos de casa por primera vez, con dificultades, errores y aciertos. Todos esperan un Oficial justo, competente y cercano.</a:t>
            </a:r>
          </a:p>
        </p:txBody>
      </p:sp>
      <p:sp>
        <p:nvSpPr>
          <p:cNvPr id="31" name="col right"/>
          <p:cNvSpPr txBox="1"/>
          <p:nvPr/>
        </p:nvSpPr>
        <p:spPr>
          <a:xfrm>
            <a:off x="4360000" y="3320000"/>
            <a:ext cx="3200000" cy="2560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El verdadero significado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El cargo de Oficial de División no es administrar personal, sino formar personas para servir a Chile desde la Armada.</a:t>
            </a:r>
          </a:p>
          <a:p>
            <a:pPr algn="l">
              <a:buNone/>
            </a:pPr>
            <a:endParaRPr lang="es-CL" sz="700"/>
          </a:p>
          <a:p>
            <a:pPr algn="l">
              <a:buNone/>
            </a:pPr>
            <a:r>
              <a:rPr lang="es-CL" sz="1300" b="1">
                <a:solidFill>
                  <a:srgbClr val="E4C97E"/>
                </a:solidFill>
                <a:latin typeface="Calibri" pitchFamily="34" charset="0"/>
                <a:cs typeface="Calibri" pitchFamily="34" charset="-120"/>
              </a:rPr>
              <a:t>Una responsabilidad moral</a:t>
            </a:r>
          </a:p>
          <a:p>
            <a:pPr algn="l">
              <a:buNone/>
            </a:pPr>
            <a:r>
              <a:rPr lang="es-CL" sz="1100">
                <a:solidFill>
                  <a:srgbClr val="A9B4C4"/>
                </a:solidFill>
                <a:latin typeface="Calibri" pitchFamily="34" charset="0"/>
                <a:cs typeface="Calibri" pitchFamily="34" charset="-120"/>
              </a:rPr>
              <a:t>Ejercido con integridad, prudencia y vocación de servicio, este liderazgo continúa el legado de Cochrane, de Prat y de tantas generaciones de marinos.</a:t>
            </a:r>
          </a:p>
        </p:txBody>
      </p:sp>
      <p:pic>
        <p:nvPicPr>
          <p:cNvPr id="10" name="Imagen 9" descr="Escuela Naval &quot;Arturo Prat&quot;">
            <a:extLst>
              <a:ext uri="{FF2B5EF4-FFF2-40B4-BE49-F238E27FC236}">
                <a16:creationId xmlns:a16="http://schemas.microsoft.com/office/drawing/2014/main" id="{01E56940-BA8F-6758-BEA9-A4A4B61897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1135" y="364286"/>
            <a:ext cx="4404759" cy="521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277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B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3B8624-9B48-73C4-2B19-DD5FAADA1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ld seam">
            <a:extLst>
              <a:ext uri="{FF2B5EF4-FFF2-40B4-BE49-F238E27FC236}">
                <a16:creationId xmlns:a16="http://schemas.microsoft.com/office/drawing/2014/main" id="{54C01AC4-0823-76E9-990A-F94901398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56271" y="0"/>
            <a:ext cx="54864" cy="6858000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F098F881-0B66-81CB-21C9-A2EE080F1C56}"/>
              </a:ext>
            </a:extLst>
          </p:cNvPr>
          <p:cNvSpPr/>
          <p:nvPr/>
        </p:nvSpPr>
        <p:spPr>
          <a:xfrm>
            <a:off x="868680" y="685800"/>
            <a:ext cx="59737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3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LIDERAZGO</a:t>
            </a:r>
            <a:endParaRPr lang="en-US" sz="1400"/>
          </a:p>
        </p:txBody>
      </p:sp>
      <p:sp>
        <p:nvSpPr>
          <p:cNvPr id="6" name="gold rule 2">
            <a:extLst>
              <a:ext uri="{FF2B5EF4-FFF2-40B4-BE49-F238E27FC236}">
                <a16:creationId xmlns:a16="http://schemas.microsoft.com/office/drawing/2014/main" id="{30987A8F-930A-8859-2C3A-36F742ED1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6968" y="1170432"/>
            <a:ext cx="1188720" cy="41148"/>
          </a:xfrm>
          <a:prstGeom prst="rect">
            <a:avLst/>
          </a:prstGeom>
          <a:solidFill>
            <a:srgbClr val="C9A24B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0F37EAC8-130C-0961-C895-1EA5E63995DF}"/>
              </a:ext>
            </a:extLst>
          </p:cNvPr>
          <p:cNvSpPr/>
          <p:nvPr/>
        </p:nvSpPr>
        <p:spPr>
          <a:xfrm>
            <a:off x="841248" y="1417320"/>
            <a:ext cx="61566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3300" b="1">
                <a:solidFill>
                  <a:srgbClr val="F3EEE2"/>
                </a:solidFill>
                <a:latin typeface="Georgia" pitchFamily="34" charset="0"/>
              </a:rPr>
              <a:t>Oficial de División</a:t>
            </a:r>
            <a:endParaRPr lang="en-US" sz="3300"/>
          </a:p>
        </p:txBody>
      </p:sp>
      <p:sp>
        <p:nvSpPr>
          <p:cNvPr id="17" name="divider">
            <a:extLst>
              <a:ext uri="{FF2B5EF4-FFF2-40B4-BE49-F238E27FC236}">
                <a16:creationId xmlns:a16="http://schemas.microsoft.com/office/drawing/2014/main" id="{2BA89399-D8AA-5590-8D0C-5B7BFF748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680" y="5943600"/>
            <a:ext cx="5973775" cy="18288"/>
          </a:xfrm>
          <a:prstGeom prst="rect">
            <a:avLst/>
          </a:prstGeom>
          <a:solidFill>
            <a:srgbClr val="C9A24B">
              <a:alpha val="70000"/>
            </a:srgbClr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4" name="reflect label">
            <a:extLst>
              <a:ext uri="{FF2B5EF4-FFF2-40B4-BE49-F238E27FC236}">
                <a16:creationId xmlns:a16="http://schemas.microsoft.com/office/drawing/2014/main" id="{2BA89399-D8AA-5590-8D0C-5B7BFF74AA04}"/>
              </a:ext>
            </a:extLst>
          </p:cNvPr>
          <p:cNvSpPr txBox="1"/>
          <p:nvPr/>
        </p:nvSpPr>
        <p:spPr>
          <a:xfrm>
            <a:off x="868680" y="2520000"/>
            <a:ext cx="6100000" cy="360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buNone/>
            </a:pPr>
            <a:r>
              <a:rPr lang="es-CL" sz="1400" b="1" kern="0" spc="300">
                <a:solidFill>
                  <a:srgbClr val="C9A24B"/>
                </a:solidFill>
                <a:latin typeface="Calibri" pitchFamily="34" charset="0"/>
                <a:cs typeface="Calibri" pitchFamily="34" charset="-120"/>
              </a:rPr>
              <a:t>PARA REFLEXIONAR</a:t>
            </a:r>
          </a:p>
        </p:txBody>
      </p:sp>
      <p:sp>
        <p:nvSpPr>
          <p:cNvPr id="20" name="closing question">
            <a:extLst>
              <a:ext uri="{FF2B5EF4-FFF2-40B4-BE49-F238E27FC236}">
                <a16:creationId xmlns:a16="http://schemas.microsoft.com/office/drawing/2014/main" id="{2BA89399-D8AA-5590-8D0C-5B7BFF74AA20}"/>
              </a:ext>
            </a:extLst>
          </p:cNvPr>
          <p:cNvSpPr txBox="1"/>
          <p:nvPr/>
        </p:nvSpPr>
        <p:spPr>
          <a:xfrm>
            <a:off x="868680" y="3120000"/>
            <a:ext cx="6156655" cy="2400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l">
              <a:lnSpc>
                <a:spcPct val="108000"/>
              </a:lnSpc>
              <a:buNone/>
            </a:pPr>
            <a:r>
              <a:rPr lang="es-CL" sz="2600" b="1" dirty="0">
                <a:solidFill>
                  <a:srgbClr val="F3EEE2"/>
                </a:solidFill>
                <a:latin typeface="Georgia" pitchFamily="34" charset="0"/>
              </a:rPr>
              <a:t>Al egresar del Alma Mater, ¿de cuántas personas  fue responsable, y qué recordarán de usted?</a:t>
            </a:r>
          </a:p>
        </p:txBody>
      </p:sp>
      <p:sp>
        <p:nvSpPr>
          <p:cNvPr id="18" name="Text 15">
            <a:extLst>
              <a:ext uri="{FF2B5EF4-FFF2-40B4-BE49-F238E27FC236}">
                <a16:creationId xmlns:a16="http://schemas.microsoft.com/office/drawing/2014/main" id="{2BA89399-D8AA-5590-8D0C-5B7BFF74AA18}"/>
              </a:ext>
            </a:extLst>
          </p:cNvPr>
          <p:cNvSpPr/>
          <p:nvPr/>
        </p:nvSpPr>
        <p:spPr>
          <a:xfrm>
            <a:off x="868680" y="6053328"/>
            <a:ext cx="5973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s-CL" sz="1600" i="1" dirty="0">
                <a:solidFill>
                  <a:srgbClr val="F3EEE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“Ahí se inició su verdadero liderazgo.”</a:t>
            </a:r>
            <a:endParaRPr lang="es-CL" sz="1600" i="1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68E7891-FF5C-4143-AC4D-753C69BBB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542" y="487728"/>
            <a:ext cx="4393854" cy="2929236"/>
          </a:xfrm>
          <a:prstGeom prst="rect">
            <a:avLst/>
          </a:prstGeom>
        </p:spPr>
      </p:pic>
      <p:pic>
        <p:nvPicPr>
          <p:cNvPr id="8" name="Imagen 7" descr="Escuela Naval “Arturo Prat” conmemoró sus 198 años formando a los Oficiales  de la Armada de Chile - Epicentro Chile">
            <a:extLst>
              <a:ext uri="{FF2B5EF4-FFF2-40B4-BE49-F238E27FC236}">
                <a16:creationId xmlns:a16="http://schemas.microsoft.com/office/drawing/2014/main" id="{20E5726C-C0C8-B7AC-AC12-77FE7C8C78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2541" y="3576160"/>
            <a:ext cx="4408799" cy="292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1454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1253</Words>
  <Application>Microsoft Macintosh PowerPoint</Application>
  <PresentationFormat>Panorámica</PresentationFormat>
  <Paragraphs>141</Paragraphs>
  <Slides>12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Georgia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Ronald von der Weth</dc:creator>
  <cp:lastModifiedBy>Ronald von der Weth</cp:lastModifiedBy>
  <cp:revision>2</cp:revision>
  <dcterms:created xsi:type="dcterms:W3CDTF">2026-08-02T13:15:45Z</dcterms:created>
  <dcterms:modified xsi:type="dcterms:W3CDTF">2026-08-03T13:40:02Z</dcterms:modified>
</cp:coreProperties>
</file>