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81" r:id="rId24"/>
    <p:sldId id="282" r:id="rId25"/>
    <p:sldId id="283" r:id="rId26"/>
    <p:sldId id="284" r:id="rId27"/>
    <p:sldId id="285" r:id="rId2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2073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2996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82986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34053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1842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5254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3936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12389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75615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89128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11685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23491-F34D-455B-8486-2BAF5FCC7275}" type="datetimeFigureOut">
              <a:rPr lang="es-CL" smtClean="0"/>
              <a:t>06-04-2023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E22153-6D13-4713-82AF-B6AEA0091002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650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.jpe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.jpe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4.png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.jpe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image" Target="../media/image1.jpe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1.jpe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4.png"/><Relationship Id="rId4" Type="http://schemas.openxmlformats.org/officeDocument/2006/relationships/image" Target="../media/image2.png"/><Relationship Id="rId9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1974079" y="498576"/>
            <a:ext cx="81612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LOS RADARES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</a:t>
            </a:r>
            <a:r>
              <a:rPr lang="en-US" sz="2800" b="1" dirty="0" smtClean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ONDAS)</a:t>
            </a:r>
            <a:endParaRPr lang="en-US" b="1" dirty="0">
              <a:solidFill>
                <a:srgbClr val="C000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2" name="CuadroTexto 11"/>
          <p:cNvSpPr txBox="1"/>
          <p:nvPr/>
        </p:nvSpPr>
        <p:spPr>
          <a:xfrm>
            <a:off x="4669356" y="5543074"/>
            <a:ext cx="249721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2000" b="0" dirty="0" smtClean="0"/>
              <a:t>Sensores Navales</a:t>
            </a:r>
          </a:p>
          <a:p>
            <a:r>
              <a:rPr lang="es-ES_tradnl" sz="1400" b="0" dirty="0" smtClean="0"/>
              <a:t>Unidad Temática N°3</a:t>
            </a:r>
            <a:endParaRPr lang="es-ES_tradnl" sz="2800" b="0" dirty="0"/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3375587" y="6295360"/>
            <a:ext cx="560604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REF: </a:t>
            </a:r>
            <a:r>
              <a:rPr lang="es-ES_tradnl" sz="1200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CAP</a:t>
            </a:r>
            <a:r>
              <a:rPr lang="es-ES_tradnl" sz="12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. Nº 1 “PRINCIPIOS DE LOS SISTEMAS </a:t>
            </a:r>
            <a:r>
              <a:rPr lang="es-ES_tradnl" sz="1200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ARMAS NAVALES</a:t>
            </a:r>
            <a:r>
              <a:rPr lang="es-ES_tradnl" sz="12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” </a:t>
            </a:r>
            <a:r>
              <a:rPr lang="es-ES_tradnl" sz="1200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</a:t>
            </a:r>
            <a:r>
              <a:rPr lang="es-ES_tradnl" sz="12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. FRIEDEN</a:t>
            </a:r>
            <a:endParaRPr lang="es-ES" sz="12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778" y="2244828"/>
            <a:ext cx="11119660" cy="25061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9048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1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147" y="1346231"/>
            <a:ext cx="12193147" cy="551176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61048" y="1059679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3818607" y="1239376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SENSORES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658368" y="2297857"/>
            <a:ext cx="10874115" cy="3693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 los equipos o instrumentos que permiten </a:t>
            </a:r>
            <a:r>
              <a:rPr lang="es-ES_tradnl" sz="20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detectar la presencia</a:t>
            </a:r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de un blanco de interés y </a:t>
            </a:r>
            <a:r>
              <a:rPr lang="es-ES_tradnl" sz="2000" b="1" dirty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determinar su posición en el espacio </a:t>
            </a:r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respecto a mi buque.</a:t>
            </a:r>
          </a:p>
          <a:p>
            <a:pPr algn="just">
              <a:spcBef>
                <a:spcPct val="50000"/>
              </a:spcBef>
              <a:defRPr/>
            </a:pPr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Para ello deben ser capaces de detectar alguna característica de la energía que emite o refleja el blanco</a:t>
            </a:r>
          </a:p>
          <a:p>
            <a:pPr algn="just">
              <a:spcBef>
                <a:spcPct val="50000"/>
              </a:spcBef>
              <a:defRPr/>
            </a:pPr>
            <a:endParaRPr lang="es-ES_tradnl" sz="1600" dirty="0" smtClean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957513" indent="-2957513" algn="just">
              <a:spcBef>
                <a:spcPct val="50000"/>
              </a:spcBef>
              <a:defRPr/>
            </a:pPr>
            <a:r>
              <a:rPr lang="es-ES_tradnl" sz="32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Sensor Activo: </a:t>
            </a:r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Emite energía para detectar a su blanco, al hacerlo se delata.(sonido, ondas    electromagnéticas , luz, etc.)</a:t>
            </a:r>
          </a:p>
          <a:p>
            <a:pPr marL="2957513" indent="-2957513" algn="just">
              <a:spcBef>
                <a:spcPct val="50000"/>
              </a:spcBef>
              <a:defRPr/>
            </a:pPr>
            <a:endParaRPr lang="es-ES_tradnl" sz="1600" dirty="0" smtClean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71788" indent="-2871788" algn="just">
              <a:spcBef>
                <a:spcPct val="50000"/>
              </a:spcBef>
              <a:defRPr/>
            </a:pPr>
            <a:r>
              <a:rPr lang="es-ES_tradnl" sz="32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Sensor Pasivo</a:t>
            </a:r>
            <a:r>
              <a:rPr lang="es-ES_tradnl" sz="32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: </a:t>
            </a:r>
            <a:r>
              <a:rPr lang="es-ES_tradnl" sz="1600" dirty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</a:t>
            </a:r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etecta al blanco por la energía o señales que éste emite. (calor, sonido, luz, ondas e/m, etc.)</a:t>
            </a:r>
            <a:endParaRPr lang="es-MX" sz="1600" dirty="0" smtClean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754" y="4053976"/>
            <a:ext cx="141714" cy="181079"/>
          </a:xfrm>
          <a:prstGeom prst="rect">
            <a:avLst/>
          </a:prstGeom>
        </p:spPr>
      </p:pic>
      <p:pic>
        <p:nvPicPr>
          <p:cNvPr id="26" name="Imagen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754" y="5455988"/>
            <a:ext cx="141714" cy="181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75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15" name="Grupo 14"/>
          <p:cNvGrpSpPr/>
          <p:nvPr/>
        </p:nvGrpSpPr>
        <p:grpSpPr>
          <a:xfrm>
            <a:off x="678587" y="2178477"/>
            <a:ext cx="4833450" cy="450344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6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7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6972" y="1868512"/>
            <a:ext cx="2276679" cy="1113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 Box 2"/>
          <p:cNvSpPr txBox="1">
            <a:spLocks noChangeArrowheads="1"/>
          </p:cNvSpPr>
          <p:nvPr/>
        </p:nvSpPr>
        <p:spPr bwMode="auto">
          <a:xfrm>
            <a:off x="2027086" y="1963233"/>
            <a:ext cx="2136449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BLANCOS DE SUPERFICIE Y AÉREOS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5942798" y="2178476"/>
            <a:ext cx="4833450" cy="4488257"/>
            <a:chOff x="89209" y="885836"/>
            <a:chExt cx="4787590" cy="5648167"/>
          </a:xfrm>
          <a:solidFill>
            <a:srgbClr val="002060">
              <a:alpha val="50000"/>
            </a:srgbClr>
          </a:solidFill>
        </p:grpSpPr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2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Imagen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21184" y="1879338"/>
            <a:ext cx="2276679" cy="1115084"/>
          </a:xfrm>
          <a:prstGeom prst="rect">
            <a:avLst/>
          </a:prstGeom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7286235" y="1963233"/>
            <a:ext cx="21364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BLANCO</a:t>
            </a:r>
          </a:p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SUBMARINO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29" name="CuadroTexto 28"/>
          <p:cNvSpPr txBox="1"/>
          <p:nvPr/>
        </p:nvSpPr>
        <p:spPr>
          <a:xfrm>
            <a:off x="2184388" y="3670715"/>
            <a:ext cx="24099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Radares</a:t>
            </a:r>
          </a:p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Ópticos</a:t>
            </a:r>
          </a:p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Optrónicos</a:t>
            </a:r>
          </a:p>
        </p:txBody>
      </p:sp>
      <p:sp>
        <p:nvSpPr>
          <p:cNvPr id="30" name="CuadroTexto 29"/>
          <p:cNvSpPr txBox="1"/>
          <p:nvPr/>
        </p:nvSpPr>
        <p:spPr>
          <a:xfrm>
            <a:off x="7378807" y="3600675"/>
            <a:ext cx="24099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Sonares</a:t>
            </a:r>
            <a:endParaRPr lang="es-ES_tradnl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Magnéticos</a:t>
            </a:r>
          </a:p>
          <a:p>
            <a:pPr marL="377825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2000" dirty="0" smtClean="0">
                <a:solidFill>
                  <a:schemeClr val="bg1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Optrónicos</a:t>
            </a:r>
            <a:endParaRPr lang="es-ES_tradnl" sz="2000" dirty="0">
              <a:solidFill>
                <a:schemeClr val="bg1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24618" y="629249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3482177" y="808946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SENSORES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475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084" y="2581217"/>
            <a:ext cx="11730117" cy="3776854"/>
          </a:xfrm>
          <a:prstGeom prst="rect">
            <a:avLst/>
          </a:prstGeom>
        </p:spPr>
      </p:pic>
      <p:grpSp>
        <p:nvGrpSpPr>
          <p:cNvPr id="5" name="Grupo 4"/>
          <p:cNvGrpSpPr/>
          <p:nvPr/>
        </p:nvGrpSpPr>
        <p:grpSpPr>
          <a:xfrm>
            <a:off x="633937" y="2821428"/>
            <a:ext cx="11009684" cy="1478309"/>
            <a:chOff x="5550694" y="2103913"/>
            <a:chExt cx="6343650" cy="2123658"/>
          </a:xfrm>
        </p:grpSpPr>
        <p:sp>
          <p:nvSpPr>
            <p:cNvPr id="24" name="Rectangle 104"/>
            <p:cNvSpPr/>
            <p:nvPr/>
          </p:nvSpPr>
          <p:spPr>
            <a:xfrm>
              <a:off x="5550694" y="2151820"/>
              <a:ext cx="6343650" cy="2027844"/>
            </a:xfrm>
            <a:prstGeom prst="rect">
              <a:avLst/>
            </a:prstGeom>
            <a:solidFill>
              <a:schemeClr val="bg1">
                <a:lumMod val="65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  <a:latin typeface="Calibri"/>
              </a:endParaRPr>
            </a:p>
          </p:txBody>
        </p:sp>
        <p:sp>
          <p:nvSpPr>
            <p:cNvPr id="25" name="CuadroTexto 24"/>
            <p:cNvSpPr txBox="1"/>
            <p:nvPr/>
          </p:nvSpPr>
          <p:spPr>
            <a:xfrm>
              <a:off x="5622131" y="2103913"/>
              <a:ext cx="6193632" cy="2123658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/>
              <a:r>
                <a:rPr lang="es-ES_tradnl" sz="2400" b="1" dirty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Principio de Operación: </a:t>
              </a:r>
              <a:r>
                <a:rPr lang="es-ES_tradnl" b="1" dirty="0" smtClean="0">
                  <a:solidFill>
                    <a:schemeClr val="bg1"/>
                  </a:solidFill>
                </a:rPr>
                <a:t>Reflexión de ondas Electro Magnéticas</a:t>
              </a:r>
            </a:p>
            <a:p>
              <a:pPr algn="just"/>
              <a:endParaRPr lang="es-ES_tradnl" b="1" dirty="0">
                <a:solidFill>
                  <a:schemeClr val="bg1"/>
                </a:solidFill>
              </a:endParaRPr>
            </a:p>
            <a:p>
              <a:pPr algn="just"/>
              <a:r>
                <a:rPr lang="es-ES_tradnl" b="1" dirty="0" smtClean="0">
                  <a:solidFill>
                    <a:schemeClr val="bg1"/>
                  </a:solidFill>
                </a:rPr>
                <a:t>Se utiliza la propiedad de las ondas electromagnéticas para propagarse en línea recta a la velocidad de la luz, reflejando hacia el emisor, parte de su energía al chocar con un cuerpo sólido.</a:t>
              </a:r>
              <a:endParaRPr lang="es-ES_tradnl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8" name="Grupo 27"/>
          <p:cNvGrpSpPr/>
          <p:nvPr/>
        </p:nvGrpSpPr>
        <p:grpSpPr>
          <a:xfrm>
            <a:off x="503391" y="4864426"/>
            <a:ext cx="6474196" cy="829837"/>
            <a:chOff x="3684230" y="8969104"/>
            <a:chExt cx="4016202" cy="2614443"/>
          </a:xfrm>
        </p:grpSpPr>
        <p:pic>
          <p:nvPicPr>
            <p:cNvPr id="31" name="Imagen 30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765212" y="8972762"/>
              <a:ext cx="3935220" cy="2610785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32" name="Rectángulo 31"/>
            <p:cNvSpPr/>
            <p:nvPr/>
          </p:nvSpPr>
          <p:spPr>
            <a:xfrm>
              <a:off x="3684230" y="8969104"/>
              <a:ext cx="4016202" cy="2521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algn="just"/>
              <a:r>
                <a:rPr lang="es-ES_tradnl" sz="2400" b="1" dirty="0" smtClean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ONDAS</a:t>
              </a:r>
              <a:r>
                <a:rPr lang="es-ES_tradnl" sz="24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:</a:t>
              </a:r>
              <a:r>
                <a:rPr lang="es-ES_tradnl" sz="2800" b="1" dirty="0">
                  <a:solidFill>
                    <a:srgbClr val="C0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</a:t>
              </a:r>
              <a:r>
                <a:rPr lang="es-ES_tradnl" dirty="0">
                  <a:latin typeface="Britannic Bold" panose="020B0903060703020204" pitchFamily="34" charset="0"/>
                  <a:ea typeface="Segoe UI Black" panose="020B0A02040204020203" pitchFamily="34" charset="0"/>
                </a:rPr>
                <a:t>Tren de perturbaciones que se desplazan en forma continua y a una determinada </a:t>
              </a:r>
              <a:r>
                <a:rPr lang="es-ES_tradnl" dirty="0" smtClean="0">
                  <a:latin typeface="Britannic Bold" panose="020B0903060703020204" pitchFamily="34" charset="0"/>
                  <a:ea typeface="Segoe UI Black" panose="020B0A02040204020203" pitchFamily="34" charset="0"/>
                </a:rPr>
                <a:t>velocidad</a:t>
              </a:r>
            </a:p>
          </p:txBody>
        </p:sp>
      </p:grpSp>
      <p:sp>
        <p:nvSpPr>
          <p:cNvPr id="2" name="Rectángulo 1"/>
          <p:cNvSpPr/>
          <p:nvPr/>
        </p:nvSpPr>
        <p:spPr>
          <a:xfrm>
            <a:off x="503391" y="1431324"/>
            <a:ext cx="50892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R.A.D.A.R. </a:t>
            </a:r>
            <a:r>
              <a:rPr lang="es-ES_tradnl" b="1" dirty="0" smtClean="0">
                <a:solidFill>
                  <a:srgbClr val="00206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= Radio Detecting And Ranging</a:t>
            </a:r>
            <a:endParaRPr lang="es-CL" dirty="0">
              <a:solidFill>
                <a:srgbClr val="002060"/>
              </a:solidFill>
            </a:endParaRPr>
          </a:p>
        </p:txBody>
      </p:sp>
      <p:pic>
        <p:nvPicPr>
          <p:cNvPr id="35" name="Picture 5" descr="~AUT000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50188" y="4512178"/>
            <a:ext cx="4393432" cy="17390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6" name="Rectángulo 35"/>
          <p:cNvSpPr/>
          <p:nvPr/>
        </p:nvSpPr>
        <p:spPr>
          <a:xfrm>
            <a:off x="503391" y="1911302"/>
            <a:ext cx="55531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b="1" dirty="0">
                <a:solidFill>
                  <a:srgbClr val="002060"/>
                </a:solidFill>
                <a:latin typeface="Arial" panose="020B0604020202020204" pitchFamily="34" charset="0"/>
                <a:ea typeface="Open Sans" panose="020B0606030504020204" pitchFamily="34" charset="0"/>
                <a:cs typeface="Arial" panose="020B0604020202020204" pitchFamily="34" charset="0"/>
              </a:rPr>
              <a:t>Desarrollo durante la 2ª G.M. y operando en 1942</a:t>
            </a:r>
            <a:endParaRPr lang="es-CL" b="1" dirty="0">
              <a:solidFill>
                <a:srgbClr val="002060"/>
              </a:solidFill>
              <a:latin typeface="Arial" panose="020B0604020202020204" pitchFamily="34" charset="0"/>
              <a:ea typeface="Open Sans" panose="020B0606030504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9290" y="312067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3766849" y="491764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SENSORES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5588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4438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220" y="2661365"/>
            <a:ext cx="4908065" cy="3122923"/>
          </a:xfrm>
          <a:prstGeom prst="rect">
            <a:avLst/>
          </a:prstGeom>
        </p:spPr>
      </p:pic>
      <p:sp>
        <p:nvSpPr>
          <p:cNvPr id="76" name="Rectangle 104"/>
          <p:cNvSpPr/>
          <p:nvPr/>
        </p:nvSpPr>
        <p:spPr>
          <a:xfrm>
            <a:off x="6058969" y="2903037"/>
            <a:ext cx="5492720" cy="84002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FRECUENCIA:</a:t>
            </a:r>
            <a:r>
              <a:rPr lang="en-US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</a:t>
            </a:r>
            <a:r>
              <a:rPr lang="en-US" sz="1500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antidad de ciclos que recorre una onda en un Segundo se expresa en Hertz (1Hz </a:t>
            </a:r>
            <a:r>
              <a:rPr lang="en-US" sz="1500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</a:t>
            </a:r>
            <a:r>
              <a:rPr lang="en-US" sz="1500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1 ciclo/segundo)</a:t>
            </a:r>
            <a:endParaRPr lang="en-US" sz="1500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7" name="Rectangle 104"/>
          <p:cNvSpPr/>
          <p:nvPr/>
        </p:nvSpPr>
        <p:spPr>
          <a:xfrm>
            <a:off x="6058968" y="3932537"/>
            <a:ext cx="5492720" cy="84002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LONGITUD DE ONDA:</a:t>
            </a:r>
            <a:r>
              <a:rPr lang="en-US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500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Distancia recorrida por la onda en un </a:t>
            </a:r>
            <a:r>
              <a:rPr lang="en-US" sz="1500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ciclo.</a:t>
            </a:r>
            <a:endParaRPr lang="en-US" sz="1500" dirty="0">
              <a:solidFill>
                <a:srgbClr val="00206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8" name="Rectangle 104"/>
          <p:cNvSpPr/>
          <p:nvPr/>
        </p:nvSpPr>
        <p:spPr>
          <a:xfrm>
            <a:off x="6058968" y="4944266"/>
            <a:ext cx="5492720" cy="84002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AMPLITUD DE ONDA:</a:t>
            </a:r>
            <a:r>
              <a:rPr lang="en-US" sz="2400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</a:t>
            </a:r>
            <a:r>
              <a:rPr lang="en-US" sz="1500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Máximo desplazamiento vertical de la onda respect a su valor medio a Cero.</a:t>
            </a:r>
            <a:endParaRPr lang="en-US" sz="1500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2340" y="846982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 Box 2"/>
          <p:cNvSpPr txBox="1">
            <a:spLocks noChangeArrowheads="1"/>
          </p:cNvSpPr>
          <p:nvPr/>
        </p:nvSpPr>
        <p:spPr bwMode="auto">
          <a:xfrm>
            <a:off x="3801354" y="989159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06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4438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6" name="Rectangle 104"/>
          <p:cNvSpPr/>
          <p:nvPr/>
        </p:nvSpPr>
        <p:spPr>
          <a:xfrm>
            <a:off x="6099578" y="2452648"/>
            <a:ext cx="5492720" cy="133280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sz="1600" b="1" dirty="0" smtClean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/>
            <a:r>
              <a:rPr lang="en-US" sz="24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 HERTZ	</a:t>
            </a: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</a:t>
            </a:r>
            <a:r>
              <a:rPr lang="en-US" sz="20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 CICLO POR SEG.</a:t>
            </a:r>
          </a:p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 </a:t>
            </a:r>
            <a:r>
              <a:rPr lang="en-US" sz="24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KHZ		</a:t>
            </a:r>
            <a:r>
              <a:rPr lang="en-US" sz="24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</a:t>
            </a:r>
            <a:r>
              <a:rPr lang="en-US" sz="20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1.000 CICLOS /SEG.</a:t>
            </a:r>
          </a:p>
          <a:p>
            <a:pPr algn="just"/>
            <a:r>
              <a:rPr lang="en-US" sz="2400" b="1" dirty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 KHZ		</a:t>
            </a:r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</a:t>
            </a:r>
            <a:r>
              <a:rPr lang="en-US" sz="20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  1.000.000 CICLOS/SEG.</a:t>
            </a:r>
            <a:endParaRPr lang="en-US" sz="2400" b="1" dirty="0" smtClean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/>
            <a:endParaRPr lang="en-US" sz="1400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78" name="Rectangle 104"/>
          <p:cNvSpPr/>
          <p:nvPr/>
        </p:nvSpPr>
        <p:spPr>
          <a:xfrm>
            <a:off x="6099578" y="4105539"/>
            <a:ext cx="5492720" cy="84002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PERÍODO (T) </a:t>
            </a:r>
            <a:r>
              <a:rPr lang="en-US" sz="1500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una onda es el tiempo que emplea en completar un ciclo se expresa en segundos por ciclo.</a:t>
            </a:r>
            <a:endParaRPr lang="en-US" sz="1500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0" name="Group 29"/>
          <p:cNvGrpSpPr>
            <a:grpSpLocks/>
          </p:cNvGrpSpPr>
          <p:nvPr/>
        </p:nvGrpSpPr>
        <p:grpSpPr bwMode="auto">
          <a:xfrm>
            <a:off x="800838" y="2945832"/>
            <a:ext cx="5005521" cy="2418445"/>
            <a:chOff x="607" y="384"/>
            <a:chExt cx="4097" cy="2784"/>
          </a:xfrm>
        </p:grpSpPr>
        <p:sp>
          <p:nvSpPr>
            <p:cNvPr id="11" name="Line 2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" name="Line 4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" name="Line 5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" name="Line 6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6" name="Line 7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7" name="Line 8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8" name="Line 9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0" name="Text Box 12"/>
            <p:cNvSpPr txBox="1">
              <a:spLocks noChangeArrowheads="1"/>
            </p:cNvSpPr>
            <p:nvPr/>
          </p:nvSpPr>
          <p:spPr bwMode="auto">
            <a:xfrm>
              <a:off x="607" y="1488"/>
              <a:ext cx="128" cy="38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21" name="Text Box 13"/>
            <p:cNvSpPr txBox="1">
              <a:spLocks noChangeArrowheads="1"/>
            </p:cNvSpPr>
            <p:nvPr/>
          </p:nvSpPr>
          <p:spPr bwMode="auto">
            <a:xfrm>
              <a:off x="1584" y="1593"/>
              <a:ext cx="447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 smtClean="0">
                  <a:solidFill>
                    <a:srgbClr val="7030A0"/>
                  </a:solidFill>
                </a:rPr>
                <a:t>180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22" name="Text Box 14"/>
            <p:cNvSpPr txBox="1">
              <a:spLocks noChangeArrowheads="1"/>
            </p:cNvSpPr>
            <p:nvPr/>
          </p:nvSpPr>
          <p:spPr bwMode="auto">
            <a:xfrm>
              <a:off x="2543" y="1593"/>
              <a:ext cx="529" cy="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 smtClean="0">
                  <a:solidFill>
                    <a:srgbClr val="7030A0"/>
                  </a:solidFill>
                </a:rPr>
                <a:t>360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23" name="Line 17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4" name="Line 18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5" name="Text Box 19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61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26" name="Line 20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7" name="Line 21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28" name="Text Box 22"/>
            <p:cNvSpPr txBox="1">
              <a:spLocks noChangeArrowheads="1"/>
            </p:cNvSpPr>
            <p:nvPr/>
          </p:nvSpPr>
          <p:spPr bwMode="auto">
            <a:xfrm>
              <a:off x="3552" y="1104"/>
              <a:ext cx="1152" cy="615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29" name="Line 24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0" name="Line 25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1" name="Text Box 26"/>
            <p:cNvSpPr txBox="1">
              <a:spLocks noChangeArrowheads="1"/>
            </p:cNvSpPr>
            <p:nvPr/>
          </p:nvSpPr>
          <p:spPr bwMode="auto">
            <a:xfrm>
              <a:off x="1392" y="2639"/>
              <a:ext cx="576" cy="36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32" name="Line 27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3" name="Line 28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34" name="TextBox 42"/>
          <p:cNvSpPr txBox="1"/>
          <p:nvPr/>
        </p:nvSpPr>
        <p:spPr>
          <a:xfrm>
            <a:off x="6099578" y="5441921"/>
            <a:ext cx="5492720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n-US" dirty="0" smtClean="0"/>
              <a:t>T 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[ s/c] = 1/f ( donde “f” es la frecuencia en ciclos por segundo)</a:t>
            </a:r>
            <a:endParaRPr lang="en-US" dirty="0"/>
          </a:p>
        </p:txBody>
      </p:sp>
      <p:pic>
        <p:nvPicPr>
          <p:cNvPr id="35" name="Imagen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2340" y="846982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3801354" y="989159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85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4438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6" name="Rectangle 104"/>
          <p:cNvSpPr/>
          <p:nvPr/>
        </p:nvSpPr>
        <p:spPr>
          <a:xfrm>
            <a:off x="6147786" y="4056216"/>
            <a:ext cx="5492720" cy="133280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DONDE</a:t>
            </a:r>
            <a:r>
              <a:rPr lang="en-US" sz="24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:</a:t>
            </a:r>
          </a:p>
          <a:p>
            <a:pPr algn="just"/>
            <a:r>
              <a:rPr lang="en-US" sz="16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 </a:t>
            </a:r>
            <a:r>
              <a:rPr lang="en-US" sz="16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Velocidad de la luz ( 3*10</a:t>
            </a:r>
            <a:r>
              <a:rPr lang="en-US" sz="1600" b="1" baseline="30000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8 </a:t>
            </a:r>
            <a:r>
              <a:rPr lang="en-US" sz="16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m/s)</a:t>
            </a:r>
          </a:p>
          <a:p>
            <a:pPr algn="just"/>
            <a:r>
              <a:rPr lang="en-US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F =  </a:t>
            </a:r>
            <a:r>
              <a:rPr lang="en-US" sz="16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Frecuencia </a:t>
            </a:r>
            <a:r>
              <a:rPr lang="en-US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de la onda </a:t>
            </a:r>
            <a:r>
              <a:rPr lang="en-US" sz="16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electromagnética </a:t>
            </a:r>
            <a:r>
              <a:rPr lang="en-US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en Hertz</a:t>
            </a:r>
          </a:p>
          <a:p>
            <a:pPr algn="just"/>
            <a:r>
              <a:rPr lang="el-GR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λ </a:t>
            </a:r>
            <a:r>
              <a:rPr lang="en-US" sz="16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=  Longitud de la onda en metros</a:t>
            </a:r>
          </a:p>
        </p:txBody>
      </p:sp>
      <p:sp>
        <p:nvSpPr>
          <p:cNvPr id="34" name="TextBox 42"/>
          <p:cNvSpPr txBox="1"/>
          <p:nvPr/>
        </p:nvSpPr>
        <p:spPr>
          <a:xfrm>
            <a:off x="7838705" y="3207676"/>
            <a:ext cx="3618980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(permite transformer frecuencia en longuitud de onda y viceversa)</a:t>
            </a:r>
            <a:endParaRPr lang="en-US" sz="1200" dirty="0"/>
          </a:p>
        </p:txBody>
      </p:sp>
      <p:grpSp>
        <p:nvGrpSpPr>
          <p:cNvPr id="35" name="Group 2"/>
          <p:cNvGrpSpPr>
            <a:grpSpLocks/>
          </p:cNvGrpSpPr>
          <p:nvPr/>
        </p:nvGrpSpPr>
        <p:grpSpPr bwMode="auto">
          <a:xfrm>
            <a:off x="770213" y="2668632"/>
            <a:ext cx="4918075" cy="2603500"/>
            <a:chOff x="594" y="384"/>
            <a:chExt cx="4110" cy="2784"/>
          </a:xfrm>
        </p:grpSpPr>
        <p:sp>
          <p:nvSpPr>
            <p:cNvPr id="36" name="Line 3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7" name="Line 4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8" name="Line 5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39" name="Line 6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0" name="Line 7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1" name="Line 8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2" name="Line 9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3" name="Freeform 10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4" name="Text Box 11"/>
            <p:cNvSpPr txBox="1">
              <a:spLocks noChangeArrowheads="1"/>
            </p:cNvSpPr>
            <p:nvPr/>
          </p:nvSpPr>
          <p:spPr bwMode="auto">
            <a:xfrm>
              <a:off x="594" y="1487"/>
              <a:ext cx="154" cy="3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45" name="Text Box 12"/>
            <p:cNvSpPr txBox="1">
              <a:spLocks noChangeArrowheads="1"/>
            </p:cNvSpPr>
            <p:nvPr/>
          </p:nvSpPr>
          <p:spPr bwMode="auto">
            <a:xfrm>
              <a:off x="1584" y="1593"/>
              <a:ext cx="480" cy="3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180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46" name="Text Box 13"/>
            <p:cNvSpPr txBox="1">
              <a:spLocks noChangeArrowheads="1"/>
            </p:cNvSpPr>
            <p:nvPr/>
          </p:nvSpPr>
          <p:spPr bwMode="auto">
            <a:xfrm>
              <a:off x="2544" y="1593"/>
              <a:ext cx="480" cy="3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360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47" name="Line 14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8" name="Line 15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49" name="Text Box 16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632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Longitud de onda</a:t>
              </a:r>
            </a:p>
          </p:txBody>
        </p:sp>
        <p:sp>
          <p:nvSpPr>
            <p:cNvPr id="50" name="Line 17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1" name="Line 18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2" name="Text Box 19"/>
            <p:cNvSpPr txBox="1">
              <a:spLocks noChangeArrowheads="1"/>
            </p:cNvSpPr>
            <p:nvPr/>
          </p:nvSpPr>
          <p:spPr bwMode="auto">
            <a:xfrm>
              <a:off x="3553" y="1104"/>
              <a:ext cx="1151" cy="63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rgbClr val="FF3300"/>
                  </a:solidFill>
                </a:rPr>
                <a:t>Amplitud de onda</a:t>
              </a:r>
            </a:p>
          </p:txBody>
        </p:sp>
        <p:sp>
          <p:nvSpPr>
            <p:cNvPr id="53" name="Line 20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4" name="Line 21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5" name="Text Box 22"/>
            <p:cNvSpPr txBox="1">
              <a:spLocks noChangeArrowheads="1"/>
            </p:cNvSpPr>
            <p:nvPr/>
          </p:nvSpPr>
          <p:spPr bwMode="auto">
            <a:xfrm>
              <a:off x="1392" y="2640"/>
              <a:ext cx="575" cy="370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>
                  <a:solidFill>
                    <a:schemeClr val="tx1"/>
                  </a:solidFill>
                </a:rPr>
                <a:t>Ciclo</a:t>
              </a:r>
              <a:endParaRPr lang="es-ES_tradnl" sz="1600">
                <a:solidFill>
                  <a:schemeClr val="bg1"/>
                </a:solidFill>
              </a:endParaRPr>
            </a:p>
          </p:txBody>
        </p:sp>
        <p:sp>
          <p:nvSpPr>
            <p:cNvPr id="56" name="Line 23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7" name="Line 24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59" name="TextBox 42"/>
          <p:cNvSpPr txBox="1"/>
          <p:nvPr/>
        </p:nvSpPr>
        <p:spPr>
          <a:xfrm>
            <a:off x="6147786" y="3176899"/>
            <a:ext cx="152653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marL="896938" indent="-896938"/>
            <a:r>
              <a:rPr lang="en-US" sz="2800" dirty="0" smtClean="0"/>
              <a:t>C </a:t>
            </a: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= f * </a:t>
            </a:r>
            <a:r>
              <a:rPr lang="el-GR" sz="2800" dirty="0" smtClean="0">
                <a:cs typeface="Times New Roman" pitchFamily="18" charset="0"/>
              </a:rPr>
              <a:t>λ</a:t>
            </a:r>
            <a:endParaRPr lang="en-US" sz="2400" dirty="0"/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2340" y="846982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3801354" y="989159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633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5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4438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6" name="Rectangle 104"/>
          <p:cNvSpPr/>
          <p:nvPr/>
        </p:nvSpPr>
        <p:spPr>
          <a:xfrm>
            <a:off x="6191713" y="3978435"/>
            <a:ext cx="5492720" cy="2224943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2000" b="1" dirty="0" smtClean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>
              <a:defRPr/>
            </a:pPr>
            <a:r>
              <a:rPr lang="en-US" sz="20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POLARIZACIÓN</a:t>
            </a:r>
            <a:r>
              <a:rPr lang="en-US" sz="24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: </a:t>
            </a:r>
          </a:p>
          <a:p>
            <a:pPr>
              <a:defRPr/>
            </a:pPr>
            <a:endParaRPr lang="en-US" sz="1050" b="1" dirty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n-US" sz="14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El Campo </a:t>
            </a:r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Eléctrico es el de mayor energía en la onda, </a:t>
            </a:r>
            <a:r>
              <a:rPr lang="es-MX" sz="1400" b="1" dirty="0">
                <a:solidFill>
                  <a:srgbClr val="7030A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su orientación en el espacio </a:t>
            </a:r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define el sentido de Polarización de la Onda E.M</a:t>
            </a:r>
            <a:r>
              <a:rPr lang="es-MX" sz="14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defRPr/>
            </a:pPr>
            <a:endParaRPr lang="es-MX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La Polarización puede ser </a:t>
            </a:r>
            <a:r>
              <a:rPr lang="es-MX" sz="1400" b="1" dirty="0">
                <a:solidFill>
                  <a:srgbClr val="C0000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Vertical,  Horizontal o Circular </a:t>
            </a:r>
            <a:r>
              <a:rPr lang="es-MX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y es importante porque las antenas que las captan deben tener igual polarización que la onda E.M.</a:t>
            </a:r>
            <a:endParaRPr lang="es-CL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400" b="1" dirty="0" smtClean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</a:t>
            </a:r>
            <a:endParaRPr lang="en-US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/>
            <a:endParaRPr lang="en-US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</p:txBody>
      </p:sp>
      <p:sp>
        <p:nvSpPr>
          <p:cNvPr id="34" name="TextBox 42"/>
          <p:cNvSpPr txBox="1"/>
          <p:nvPr/>
        </p:nvSpPr>
        <p:spPr>
          <a:xfrm>
            <a:off x="6984009" y="3207676"/>
            <a:ext cx="4473676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Campo Eléctrico en fase y a 90° del Campo Magnético</a:t>
            </a:r>
            <a:endParaRPr lang="en-US" dirty="0"/>
          </a:p>
        </p:txBody>
      </p:sp>
      <p:grpSp>
        <p:nvGrpSpPr>
          <p:cNvPr id="32" name="Group 70"/>
          <p:cNvGrpSpPr>
            <a:grpSpLocks/>
          </p:cNvGrpSpPr>
          <p:nvPr/>
        </p:nvGrpSpPr>
        <p:grpSpPr bwMode="auto">
          <a:xfrm>
            <a:off x="683662" y="2301053"/>
            <a:ext cx="5670313" cy="3014425"/>
            <a:chOff x="384" y="192"/>
            <a:chExt cx="4320" cy="2976"/>
          </a:xfrm>
        </p:grpSpPr>
        <p:sp>
          <p:nvSpPr>
            <p:cNvPr id="33" name="Line 4"/>
            <p:cNvSpPr>
              <a:spLocks noChangeShapeType="1"/>
            </p:cNvSpPr>
            <p:nvPr/>
          </p:nvSpPr>
          <p:spPr bwMode="auto">
            <a:xfrm>
              <a:off x="768" y="1632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58" name="Line 5"/>
            <p:cNvSpPr>
              <a:spLocks noChangeShapeType="1"/>
            </p:cNvSpPr>
            <p:nvPr/>
          </p:nvSpPr>
          <p:spPr bwMode="auto">
            <a:xfrm>
              <a:off x="720" y="2496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0" name="Line 6"/>
            <p:cNvSpPr>
              <a:spLocks noChangeShapeType="1"/>
            </p:cNvSpPr>
            <p:nvPr/>
          </p:nvSpPr>
          <p:spPr bwMode="auto">
            <a:xfrm>
              <a:off x="672" y="768"/>
              <a:ext cx="3744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1" name="Line 7"/>
            <p:cNvSpPr>
              <a:spLocks noChangeShapeType="1"/>
            </p:cNvSpPr>
            <p:nvPr/>
          </p:nvSpPr>
          <p:spPr bwMode="auto">
            <a:xfrm>
              <a:off x="768" y="384"/>
              <a:ext cx="0" cy="2784"/>
            </a:xfrm>
            <a:prstGeom prst="line">
              <a:avLst/>
            </a:pr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2" name="Line 8"/>
            <p:cNvSpPr>
              <a:spLocks noChangeShapeType="1"/>
            </p:cNvSpPr>
            <p:nvPr/>
          </p:nvSpPr>
          <p:spPr bwMode="auto">
            <a:xfrm>
              <a:off x="1728" y="432"/>
              <a:ext cx="0" cy="27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3" name="Line 9"/>
            <p:cNvSpPr>
              <a:spLocks noChangeShapeType="1"/>
            </p:cNvSpPr>
            <p:nvPr/>
          </p:nvSpPr>
          <p:spPr bwMode="auto">
            <a:xfrm>
              <a:off x="364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4" name="Line 10"/>
            <p:cNvSpPr>
              <a:spLocks noChangeShapeType="1"/>
            </p:cNvSpPr>
            <p:nvPr/>
          </p:nvSpPr>
          <p:spPr bwMode="auto">
            <a:xfrm>
              <a:off x="2688" y="384"/>
              <a:ext cx="0" cy="278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5" name="Freeform 11"/>
            <p:cNvSpPr>
              <a:spLocks/>
            </p:cNvSpPr>
            <p:nvPr/>
          </p:nvSpPr>
          <p:spPr bwMode="auto">
            <a:xfrm>
              <a:off x="768" y="765"/>
              <a:ext cx="2880" cy="1733"/>
            </a:xfrm>
            <a:custGeom>
              <a:avLst/>
              <a:gdLst>
                <a:gd name="T0" fmla="*/ 0 w 2880"/>
                <a:gd name="T1" fmla="*/ 867 h 1733"/>
                <a:gd name="T2" fmla="*/ 144 w 2880"/>
                <a:gd name="T3" fmla="*/ 435 h 1733"/>
                <a:gd name="T4" fmla="*/ 288 w 2880"/>
                <a:gd name="T5" fmla="*/ 135 h 1733"/>
                <a:gd name="T6" fmla="*/ 454 w 2880"/>
                <a:gd name="T7" fmla="*/ 2 h 1733"/>
                <a:gd name="T8" fmla="*/ 621 w 2880"/>
                <a:gd name="T9" fmla="*/ 124 h 1733"/>
                <a:gd name="T10" fmla="*/ 768 w 2880"/>
                <a:gd name="T11" fmla="*/ 387 h 1733"/>
                <a:gd name="T12" fmla="*/ 960 w 2880"/>
                <a:gd name="T13" fmla="*/ 867 h 1733"/>
                <a:gd name="T14" fmla="*/ 1077 w 2880"/>
                <a:gd name="T15" fmla="*/ 1235 h 1733"/>
                <a:gd name="T16" fmla="*/ 1210 w 2880"/>
                <a:gd name="T17" fmla="*/ 1557 h 1733"/>
                <a:gd name="T18" fmla="*/ 1440 w 2880"/>
                <a:gd name="T19" fmla="*/ 1731 h 1733"/>
                <a:gd name="T20" fmla="*/ 1655 w 2880"/>
                <a:gd name="T21" fmla="*/ 1568 h 1733"/>
                <a:gd name="T22" fmla="*/ 1799 w 2880"/>
                <a:gd name="T23" fmla="*/ 1257 h 1733"/>
                <a:gd name="T24" fmla="*/ 1920 w 2880"/>
                <a:gd name="T25" fmla="*/ 867 h 1733"/>
                <a:gd name="T26" fmla="*/ 2043 w 2880"/>
                <a:gd name="T27" fmla="*/ 502 h 1733"/>
                <a:gd name="T28" fmla="*/ 2199 w 2880"/>
                <a:gd name="T29" fmla="*/ 135 h 1733"/>
                <a:gd name="T30" fmla="*/ 2366 w 2880"/>
                <a:gd name="T31" fmla="*/ 24 h 1733"/>
                <a:gd name="T32" fmla="*/ 2544 w 2880"/>
                <a:gd name="T33" fmla="*/ 124 h 1733"/>
                <a:gd name="T34" fmla="*/ 2677 w 2880"/>
                <a:gd name="T35" fmla="*/ 368 h 1733"/>
                <a:gd name="T36" fmla="*/ 2880 w 2880"/>
                <a:gd name="T37" fmla="*/ 867 h 173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33"/>
                <a:gd name="T59" fmla="*/ 2880 w 2880"/>
                <a:gd name="T60" fmla="*/ 1733 h 173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33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0" y="1474"/>
                    <a:pt x="1210" y="1557"/>
                  </a:cubicBezTo>
                  <a:cubicBezTo>
                    <a:pt x="1270" y="1640"/>
                    <a:pt x="1366" y="1729"/>
                    <a:pt x="1440" y="1731"/>
                  </a:cubicBezTo>
                  <a:cubicBezTo>
                    <a:pt x="1514" y="1733"/>
                    <a:pt x="1595" y="1647"/>
                    <a:pt x="1655" y="1568"/>
                  </a:cubicBezTo>
                  <a:cubicBezTo>
                    <a:pt x="1715" y="1489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66" name="Text Box 12"/>
            <p:cNvSpPr txBox="1">
              <a:spLocks noChangeArrowheads="1"/>
            </p:cNvSpPr>
            <p:nvPr/>
          </p:nvSpPr>
          <p:spPr bwMode="auto">
            <a:xfrm>
              <a:off x="614" y="1488"/>
              <a:ext cx="116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67" name="Text Box 13"/>
            <p:cNvSpPr txBox="1">
              <a:spLocks noChangeArrowheads="1"/>
            </p:cNvSpPr>
            <p:nvPr/>
          </p:nvSpPr>
          <p:spPr bwMode="auto">
            <a:xfrm>
              <a:off x="1584" y="1593"/>
              <a:ext cx="45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180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68" name="Text Box 14"/>
            <p:cNvSpPr txBox="1">
              <a:spLocks noChangeArrowheads="1"/>
            </p:cNvSpPr>
            <p:nvPr/>
          </p:nvSpPr>
          <p:spPr bwMode="auto">
            <a:xfrm>
              <a:off x="2544" y="1593"/>
              <a:ext cx="432" cy="3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 dirty="0">
                  <a:solidFill>
                    <a:srgbClr val="7030A0"/>
                  </a:solidFill>
                </a:rPr>
                <a:t>360</a:t>
              </a:r>
              <a:endParaRPr lang="es-ES_tradnl" sz="2400" dirty="0">
                <a:solidFill>
                  <a:srgbClr val="7030A0"/>
                </a:solidFill>
              </a:endParaRPr>
            </a:p>
          </p:txBody>
        </p:sp>
        <p:sp>
          <p:nvSpPr>
            <p:cNvPr id="69" name="Line 15"/>
            <p:cNvSpPr>
              <a:spLocks noChangeShapeType="1"/>
            </p:cNvSpPr>
            <p:nvPr/>
          </p:nvSpPr>
          <p:spPr bwMode="auto">
            <a:xfrm flipV="1">
              <a:off x="1248" y="576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0" name="Line 16"/>
            <p:cNvSpPr>
              <a:spLocks noChangeShapeType="1"/>
            </p:cNvSpPr>
            <p:nvPr/>
          </p:nvSpPr>
          <p:spPr bwMode="auto">
            <a:xfrm flipV="1">
              <a:off x="3120" y="624"/>
              <a:ext cx="0" cy="192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1" name="Text Box 17"/>
            <p:cNvSpPr txBox="1">
              <a:spLocks noChangeArrowheads="1"/>
            </p:cNvSpPr>
            <p:nvPr/>
          </p:nvSpPr>
          <p:spPr bwMode="auto">
            <a:xfrm>
              <a:off x="1632" y="528"/>
              <a:ext cx="1152" cy="30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s-ES_tradnl" sz="1400" dirty="0">
                  <a:solidFill>
                    <a:srgbClr val="FF3300"/>
                  </a:solidFill>
                </a:rPr>
                <a:t>Longitud </a:t>
              </a:r>
              <a:r>
                <a:rPr lang="es-ES_tradnl" sz="1400" dirty="0" smtClean="0">
                  <a:solidFill>
                    <a:srgbClr val="FF3300"/>
                  </a:solidFill>
                </a:rPr>
                <a:t>de onda</a:t>
              </a:r>
              <a:endParaRPr lang="es-ES_tradnl" sz="1400" dirty="0">
                <a:solidFill>
                  <a:srgbClr val="FF3300"/>
                </a:solidFill>
              </a:endParaRPr>
            </a:p>
          </p:txBody>
        </p:sp>
        <p:sp>
          <p:nvSpPr>
            <p:cNvPr id="72" name="Line 18"/>
            <p:cNvSpPr>
              <a:spLocks noChangeShapeType="1"/>
            </p:cNvSpPr>
            <p:nvPr/>
          </p:nvSpPr>
          <p:spPr bwMode="auto">
            <a:xfrm>
              <a:off x="2784" y="624"/>
              <a:ext cx="3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3" name="Line 19"/>
            <p:cNvSpPr>
              <a:spLocks noChangeShapeType="1"/>
            </p:cNvSpPr>
            <p:nvPr/>
          </p:nvSpPr>
          <p:spPr bwMode="auto">
            <a:xfrm rot="10738894">
              <a:off x="1248" y="624"/>
              <a:ext cx="336" cy="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4" name="Text Box 20"/>
            <p:cNvSpPr txBox="1">
              <a:spLocks noChangeArrowheads="1"/>
            </p:cNvSpPr>
            <p:nvPr/>
          </p:nvSpPr>
          <p:spPr bwMode="auto">
            <a:xfrm>
              <a:off x="3552" y="1104"/>
              <a:ext cx="1152" cy="30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s-ES_tradnl" sz="1400" dirty="0">
                  <a:solidFill>
                    <a:srgbClr val="FF3300"/>
                  </a:solidFill>
                </a:rPr>
                <a:t>Amplitud </a:t>
              </a:r>
              <a:r>
                <a:rPr lang="es-ES_tradnl" sz="1400" dirty="0" smtClean="0">
                  <a:solidFill>
                    <a:srgbClr val="FF3300"/>
                  </a:solidFill>
                </a:rPr>
                <a:t>de </a:t>
              </a:r>
              <a:r>
                <a:rPr lang="es-ES_tradnl" sz="1400" dirty="0">
                  <a:solidFill>
                    <a:srgbClr val="FF3300"/>
                  </a:solidFill>
                </a:rPr>
                <a:t>onda</a:t>
              </a:r>
            </a:p>
          </p:txBody>
        </p:sp>
        <p:sp>
          <p:nvSpPr>
            <p:cNvPr id="75" name="Line 21"/>
            <p:cNvSpPr>
              <a:spLocks noChangeShapeType="1"/>
            </p:cNvSpPr>
            <p:nvPr/>
          </p:nvSpPr>
          <p:spPr bwMode="auto">
            <a:xfrm flipV="1">
              <a:off x="4128" y="768"/>
              <a:ext cx="0" cy="3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7" name="Line 22"/>
            <p:cNvSpPr>
              <a:spLocks noChangeShapeType="1"/>
            </p:cNvSpPr>
            <p:nvPr/>
          </p:nvSpPr>
          <p:spPr bwMode="auto">
            <a:xfrm>
              <a:off x="4128" y="1344"/>
              <a:ext cx="0" cy="288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78" name="Text Box 23"/>
            <p:cNvSpPr txBox="1">
              <a:spLocks noChangeArrowheads="1"/>
            </p:cNvSpPr>
            <p:nvPr/>
          </p:nvSpPr>
          <p:spPr bwMode="auto">
            <a:xfrm>
              <a:off x="1392" y="2640"/>
              <a:ext cx="576" cy="334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>
                <a:spcBef>
                  <a:spcPct val="50000"/>
                </a:spcBef>
              </a:pPr>
              <a:r>
                <a:rPr lang="es-ES_tradnl" sz="1600" dirty="0" smtClean="0">
                  <a:solidFill>
                    <a:schemeClr val="tx1"/>
                  </a:solidFill>
                </a:rPr>
                <a:t>Ciclo</a:t>
              </a:r>
              <a:endParaRPr lang="es-ES_tradnl" sz="1600" dirty="0">
                <a:solidFill>
                  <a:schemeClr val="bg1"/>
                </a:solidFill>
              </a:endParaRPr>
            </a:p>
          </p:txBody>
        </p:sp>
        <p:sp>
          <p:nvSpPr>
            <p:cNvPr id="79" name="Line 24"/>
            <p:cNvSpPr>
              <a:spLocks noChangeShapeType="1"/>
            </p:cNvSpPr>
            <p:nvPr/>
          </p:nvSpPr>
          <p:spPr bwMode="auto">
            <a:xfrm flipH="1">
              <a:off x="768" y="2736"/>
              <a:ext cx="624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0" name="Line 25"/>
            <p:cNvSpPr>
              <a:spLocks noChangeShapeType="1"/>
            </p:cNvSpPr>
            <p:nvPr/>
          </p:nvSpPr>
          <p:spPr bwMode="auto">
            <a:xfrm>
              <a:off x="1968" y="2736"/>
              <a:ext cx="72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1" name="Freeform 29"/>
            <p:cNvSpPr>
              <a:spLocks/>
            </p:cNvSpPr>
            <p:nvPr/>
          </p:nvSpPr>
          <p:spPr bwMode="auto">
            <a:xfrm>
              <a:off x="768" y="1392"/>
              <a:ext cx="2880" cy="489"/>
            </a:xfrm>
            <a:custGeom>
              <a:avLst/>
              <a:gdLst>
                <a:gd name="T0" fmla="*/ 0 w 2880"/>
                <a:gd name="T1" fmla="*/ 240 h 489"/>
                <a:gd name="T2" fmla="*/ 96 w 2880"/>
                <a:gd name="T3" fmla="*/ 384 h 489"/>
                <a:gd name="T4" fmla="*/ 454 w 2880"/>
                <a:gd name="T5" fmla="*/ 486 h 489"/>
                <a:gd name="T6" fmla="*/ 799 w 2880"/>
                <a:gd name="T7" fmla="*/ 363 h 489"/>
                <a:gd name="T8" fmla="*/ 954 w 2880"/>
                <a:gd name="T9" fmla="*/ 241 h 489"/>
                <a:gd name="T10" fmla="*/ 1121 w 2880"/>
                <a:gd name="T11" fmla="*/ 97 h 489"/>
                <a:gd name="T12" fmla="*/ 1392 w 2880"/>
                <a:gd name="T13" fmla="*/ 0 h 489"/>
                <a:gd name="T14" fmla="*/ 1728 w 2880"/>
                <a:gd name="T15" fmla="*/ 96 h 489"/>
                <a:gd name="T16" fmla="*/ 1920 w 2880"/>
                <a:gd name="T17" fmla="*/ 240 h 489"/>
                <a:gd name="T18" fmla="*/ 2064 w 2880"/>
                <a:gd name="T19" fmla="*/ 384 h 489"/>
                <a:gd name="T20" fmla="*/ 2400 w 2880"/>
                <a:gd name="T21" fmla="*/ 480 h 489"/>
                <a:gd name="T22" fmla="*/ 2736 w 2880"/>
                <a:gd name="T23" fmla="*/ 384 h 489"/>
                <a:gd name="T24" fmla="*/ 2880 w 2880"/>
                <a:gd name="T25" fmla="*/ 240 h 489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880"/>
                <a:gd name="T40" fmla="*/ 0 h 489"/>
                <a:gd name="T41" fmla="*/ 2880 w 2880"/>
                <a:gd name="T42" fmla="*/ 489 h 489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880" h="489">
                  <a:moveTo>
                    <a:pt x="0" y="240"/>
                  </a:moveTo>
                  <a:cubicBezTo>
                    <a:pt x="8" y="292"/>
                    <a:pt x="20" y="343"/>
                    <a:pt x="96" y="384"/>
                  </a:cubicBezTo>
                  <a:cubicBezTo>
                    <a:pt x="172" y="425"/>
                    <a:pt x="337" y="489"/>
                    <a:pt x="454" y="486"/>
                  </a:cubicBezTo>
                  <a:cubicBezTo>
                    <a:pt x="571" y="483"/>
                    <a:pt x="716" y="404"/>
                    <a:pt x="799" y="363"/>
                  </a:cubicBezTo>
                  <a:cubicBezTo>
                    <a:pt x="882" y="322"/>
                    <a:pt x="900" y="285"/>
                    <a:pt x="954" y="241"/>
                  </a:cubicBezTo>
                  <a:cubicBezTo>
                    <a:pt x="1008" y="197"/>
                    <a:pt x="1048" y="137"/>
                    <a:pt x="1121" y="97"/>
                  </a:cubicBezTo>
                  <a:cubicBezTo>
                    <a:pt x="1194" y="57"/>
                    <a:pt x="1291" y="0"/>
                    <a:pt x="1392" y="0"/>
                  </a:cubicBezTo>
                  <a:cubicBezTo>
                    <a:pt x="1493" y="0"/>
                    <a:pt x="1640" y="56"/>
                    <a:pt x="1728" y="96"/>
                  </a:cubicBezTo>
                  <a:cubicBezTo>
                    <a:pt x="1816" y="136"/>
                    <a:pt x="1864" y="192"/>
                    <a:pt x="1920" y="240"/>
                  </a:cubicBezTo>
                  <a:cubicBezTo>
                    <a:pt x="1976" y="288"/>
                    <a:pt x="1984" y="344"/>
                    <a:pt x="2064" y="384"/>
                  </a:cubicBezTo>
                  <a:cubicBezTo>
                    <a:pt x="2144" y="424"/>
                    <a:pt x="2288" y="480"/>
                    <a:pt x="2400" y="480"/>
                  </a:cubicBezTo>
                  <a:cubicBezTo>
                    <a:pt x="2512" y="480"/>
                    <a:pt x="2656" y="424"/>
                    <a:pt x="2736" y="384"/>
                  </a:cubicBezTo>
                  <a:cubicBezTo>
                    <a:pt x="2816" y="344"/>
                    <a:pt x="2848" y="292"/>
                    <a:pt x="2880" y="240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2" name="Line 32"/>
            <p:cNvSpPr>
              <a:spLocks noChangeShapeType="1"/>
            </p:cNvSpPr>
            <p:nvPr/>
          </p:nvSpPr>
          <p:spPr bwMode="auto">
            <a:xfrm flipH="1">
              <a:off x="864" y="1632"/>
              <a:ext cx="96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3" name="Line 33"/>
            <p:cNvSpPr>
              <a:spLocks noChangeShapeType="1"/>
            </p:cNvSpPr>
            <p:nvPr/>
          </p:nvSpPr>
          <p:spPr bwMode="auto">
            <a:xfrm flipH="1">
              <a:off x="960" y="1632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4" name="Line 34"/>
            <p:cNvSpPr>
              <a:spLocks noChangeShapeType="1"/>
            </p:cNvSpPr>
            <p:nvPr/>
          </p:nvSpPr>
          <p:spPr bwMode="auto">
            <a:xfrm flipH="1">
              <a:off x="1056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5" name="Line 35"/>
            <p:cNvSpPr>
              <a:spLocks noChangeShapeType="1"/>
            </p:cNvSpPr>
            <p:nvPr/>
          </p:nvSpPr>
          <p:spPr bwMode="auto">
            <a:xfrm flipH="1">
              <a:off x="1200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6" name="Line 36"/>
            <p:cNvSpPr>
              <a:spLocks noChangeShapeType="1"/>
            </p:cNvSpPr>
            <p:nvPr/>
          </p:nvSpPr>
          <p:spPr bwMode="auto">
            <a:xfrm flipH="1">
              <a:off x="1344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7" name="Line 37"/>
            <p:cNvSpPr>
              <a:spLocks noChangeShapeType="1"/>
            </p:cNvSpPr>
            <p:nvPr/>
          </p:nvSpPr>
          <p:spPr bwMode="auto">
            <a:xfrm flipH="1">
              <a:off x="1488" y="1632"/>
              <a:ext cx="48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8" name="Line 38"/>
            <p:cNvSpPr>
              <a:spLocks noChangeShapeType="1"/>
            </p:cNvSpPr>
            <p:nvPr/>
          </p:nvSpPr>
          <p:spPr bwMode="auto">
            <a:xfrm flipH="1">
              <a:off x="1872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89" name="Line 39"/>
            <p:cNvSpPr>
              <a:spLocks noChangeShapeType="1"/>
            </p:cNvSpPr>
            <p:nvPr/>
          </p:nvSpPr>
          <p:spPr bwMode="auto">
            <a:xfrm flipH="1">
              <a:off x="1968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0" name="Line 40"/>
            <p:cNvSpPr>
              <a:spLocks noChangeShapeType="1"/>
            </p:cNvSpPr>
            <p:nvPr/>
          </p:nvSpPr>
          <p:spPr bwMode="auto">
            <a:xfrm flipH="1">
              <a:off x="2064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1" name="Line 41"/>
            <p:cNvSpPr>
              <a:spLocks noChangeShapeType="1"/>
            </p:cNvSpPr>
            <p:nvPr/>
          </p:nvSpPr>
          <p:spPr bwMode="auto">
            <a:xfrm flipH="1">
              <a:off x="2160" y="139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2" name="Line 42"/>
            <p:cNvSpPr>
              <a:spLocks noChangeShapeType="1"/>
            </p:cNvSpPr>
            <p:nvPr/>
          </p:nvSpPr>
          <p:spPr bwMode="auto">
            <a:xfrm flipH="1">
              <a:off x="2256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3" name="Line 43"/>
            <p:cNvSpPr>
              <a:spLocks noChangeShapeType="1"/>
            </p:cNvSpPr>
            <p:nvPr/>
          </p:nvSpPr>
          <p:spPr bwMode="auto">
            <a:xfrm flipH="1">
              <a:off x="2448" y="1488"/>
              <a:ext cx="48" cy="144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4" name="Line 44"/>
            <p:cNvSpPr>
              <a:spLocks noChangeShapeType="1"/>
            </p:cNvSpPr>
            <p:nvPr/>
          </p:nvSpPr>
          <p:spPr bwMode="auto">
            <a:xfrm flipH="1">
              <a:off x="2352" y="1440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5" name="Line 45"/>
            <p:cNvSpPr>
              <a:spLocks noChangeShapeType="1"/>
            </p:cNvSpPr>
            <p:nvPr/>
          </p:nvSpPr>
          <p:spPr bwMode="auto">
            <a:xfrm>
              <a:off x="960" y="1104"/>
              <a:ext cx="0" cy="52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6" name="Line 46"/>
            <p:cNvSpPr>
              <a:spLocks noChangeShapeType="1"/>
            </p:cNvSpPr>
            <p:nvPr/>
          </p:nvSpPr>
          <p:spPr bwMode="auto">
            <a:xfrm>
              <a:off x="1056" y="912"/>
              <a:ext cx="0" cy="720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7" name="Line 47"/>
            <p:cNvSpPr>
              <a:spLocks noChangeShapeType="1"/>
            </p:cNvSpPr>
            <p:nvPr/>
          </p:nvSpPr>
          <p:spPr bwMode="auto">
            <a:xfrm>
              <a:off x="1152" y="768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8" name="Line 48"/>
            <p:cNvSpPr>
              <a:spLocks noChangeShapeType="1"/>
            </p:cNvSpPr>
            <p:nvPr/>
          </p:nvSpPr>
          <p:spPr bwMode="auto">
            <a:xfrm>
              <a:off x="1296" y="816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99" name="Line 49"/>
            <p:cNvSpPr>
              <a:spLocks noChangeShapeType="1"/>
            </p:cNvSpPr>
            <p:nvPr/>
          </p:nvSpPr>
          <p:spPr bwMode="auto">
            <a:xfrm>
              <a:off x="1440" y="1008"/>
              <a:ext cx="0" cy="62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0" name="Line 50"/>
            <p:cNvSpPr>
              <a:spLocks noChangeShapeType="1"/>
            </p:cNvSpPr>
            <p:nvPr/>
          </p:nvSpPr>
          <p:spPr bwMode="auto">
            <a:xfrm>
              <a:off x="1536" y="1200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1" name="Line 51"/>
            <p:cNvSpPr>
              <a:spLocks noChangeShapeType="1"/>
            </p:cNvSpPr>
            <p:nvPr/>
          </p:nvSpPr>
          <p:spPr bwMode="auto">
            <a:xfrm>
              <a:off x="2160" y="1632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2" name="Line 52"/>
            <p:cNvSpPr>
              <a:spLocks noChangeShapeType="1"/>
            </p:cNvSpPr>
            <p:nvPr/>
          </p:nvSpPr>
          <p:spPr bwMode="auto">
            <a:xfrm>
              <a:off x="2256" y="1632"/>
              <a:ext cx="0" cy="864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3" name="Line 53"/>
            <p:cNvSpPr>
              <a:spLocks noChangeShapeType="1"/>
            </p:cNvSpPr>
            <p:nvPr/>
          </p:nvSpPr>
          <p:spPr bwMode="auto">
            <a:xfrm>
              <a:off x="2352" y="1632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4" name="Line 54"/>
            <p:cNvSpPr>
              <a:spLocks noChangeShapeType="1"/>
            </p:cNvSpPr>
            <p:nvPr/>
          </p:nvSpPr>
          <p:spPr bwMode="auto">
            <a:xfrm>
              <a:off x="1872" y="1632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5" name="Line 55"/>
            <p:cNvSpPr>
              <a:spLocks noChangeShapeType="1"/>
            </p:cNvSpPr>
            <p:nvPr/>
          </p:nvSpPr>
          <p:spPr bwMode="auto">
            <a:xfrm>
              <a:off x="1968" y="1632"/>
              <a:ext cx="0" cy="67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6" name="Line 56"/>
            <p:cNvSpPr>
              <a:spLocks noChangeShapeType="1"/>
            </p:cNvSpPr>
            <p:nvPr/>
          </p:nvSpPr>
          <p:spPr bwMode="auto">
            <a:xfrm>
              <a:off x="2064" y="1632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7" name="Line 57"/>
            <p:cNvSpPr>
              <a:spLocks noChangeShapeType="1"/>
            </p:cNvSpPr>
            <p:nvPr/>
          </p:nvSpPr>
          <p:spPr bwMode="auto">
            <a:xfrm>
              <a:off x="2448" y="1632"/>
              <a:ext cx="0" cy="67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8" name="Line 58"/>
            <p:cNvSpPr>
              <a:spLocks noChangeShapeType="1"/>
            </p:cNvSpPr>
            <p:nvPr/>
          </p:nvSpPr>
          <p:spPr bwMode="auto">
            <a:xfrm>
              <a:off x="2448" y="1728"/>
              <a:ext cx="0" cy="57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09" name="Line 59"/>
            <p:cNvSpPr>
              <a:spLocks noChangeShapeType="1"/>
            </p:cNvSpPr>
            <p:nvPr/>
          </p:nvSpPr>
          <p:spPr bwMode="auto">
            <a:xfrm>
              <a:off x="3408" y="1104"/>
              <a:ext cx="0" cy="52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0" name="Line 60"/>
            <p:cNvSpPr>
              <a:spLocks noChangeShapeType="1"/>
            </p:cNvSpPr>
            <p:nvPr/>
          </p:nvSpPr>
          <p:spPr bwMode="auto">
            <a:xfrm>
              <a:off x="2832" y="1200"/>
              <a:ext cx="0" cy="432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1" name="Line 61"/>
            <p:cNvSpPr>
              <a:spLocks noChangeShapeType="1"/>
            </p:cNvSpPr>
            <p:nvPr/>
          </p:nvSpPr>
          <p:spPr bwMode="auto">
            <a:xfrm>
              <a:off x="2976" y="864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2" name="Line 62"/>
            <p:cNvSpPr>
              <a:spLocks noChangeShapeType="1"/>
            </p:cNvSpPr>
            <p:nvPr/>
          </p:nvSpPr>
          <p:spPr bwMode="auto">
            <a:xfrm>
              <a:off x="3120" y="816"/>
              <a:ext cx="0" cy="816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3" name="Line 63"/>
            <p:cNvSpPr>
              <a:spLocks noChangeShapeType="1"/>
            </p:cNvSpPr>
            <p:nvPr/>
          </p:nvSpPr>
          <p:spPr bwMode="auto">
            <a:xfrm>
              <a:off x="3264" y="864"/>
              <a:ext cx="0" cy="768"/>
            </a:xfrm>
            <a:prstGeom prst="line">
              <a:avLst/>
            </a:prstGeom>
            <a:noFill/>
            <a:ln w="12700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4" name="Line 64"/>
            <p:cNvSpPr>
              <a:spLocks noChangeShapeType="1"/>
            </p:cNvSpPr>
            <p:nvPr/>
          </p:nvSpPr>
          <p:spPr bwMode="auto">
            <a:xfrm flipH="1">
              <a:off x="3312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5" name="Line 65"/>
            <p:cNvSpPr>
              <a:spLocks noChangeShapeType="1"/>
            </p:cNvSpPr>
            <p:nvPr/>
          </p:nvSpPr>
          <p:spPr bwMode="auto">
            <a:xfrm flipH="1">
              <a:off x="3168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6" name="Line 66"/>
            <p:cNvSpPr>
              <a:spLocks noChangeShapeType="1"/>
            </p:cNvSpPr>
            <p:nvPr/>
          </p:nvSpPr>
          <p:spPr bwMode="auto">
            <a:xfrm flipH="1">
              <a:off x="3024" y="1632"/>
              <a:ext cx="96" cy="240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7" name="Line 67"/>
            <p:cNvSpPr>
              <a:spLocks noChangeShapeType="1"/>
            </p:cNvSpPr>
            <p:nvPr/>
          </p:nvSpPr>
          <p:spPr bwMode="auto">
            <a:xfrm flipH="1">
              <a:off x="2784" y="1632"/>
              <a:ext cx="48" cy="96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8" name="Line 68"/>
            <p:cNvSpPr>
              <a:spLocks noChangeShapeType="1"/>
            </p:cNvSpPr>
            <p:nvPr/>
          </p:nvSpPr>
          <p:spPr bwMode="auto">
            <a:xfrm flipH="1">
              <a:off x="2880" y="1632"/>
              <a:ext cx="96" cy="192"/>
            </a:xfrm>
            <a:prstGeom prst="line">
              <a:avLst/>
            </a:prstGeom>
            <a:noFill/>
            <a:ln w="12700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19" name="Line 69"/>
            <p:cNvSpPr>
              <a:spLocks noChangeShapeType="1"/>
            </p:cNvSpPr>
            <p:nvPr/>
          </p:nvSpPr>
          <p:spPr bwMode="auto">
            <a:xfrm rot="448498" flipV="1">
              <a:off x="384" y="192"/>
              <a:ext cx="960" cy="2544"/>
            </a:xfrm>
            <a:prstGeom prst="line">
              <a:avLst/>
            </a:prstGeom>
            <a:noFill/>
            <a:ln w="412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pic>
        <p:nvPicPr>
          <p:cNvPr id="120" name="Imagen 1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37864" y="1150601"/>
            <a:ext cx="3179050" cy="9117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1" name="Text Box 2"/>
          <p:cNvSpPr txBox="1">
            <a:spLocks noChangeArrowheads="1"/>
          </p:cNvSpPr>
          <p:nvPr/>
        </p:nvSpPr>
        <p:spPr bwMode="auto">
          <a:xfrm>
            <a:off x="4473654" y="1219810"/>
            <a:ext cx="298323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 ELECTROMAGNÉTICA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837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8923" y="1856431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6" name="Rectangle 104"/>
          <p:cNvSpPr/>
          <p:nvPr/>
        </p:nvSpPr>
        <p:spPr>
          <a:xfrm>
            <a:off x="6058968" y="5435124"/>
            <a:ext cx="5492720" cy="939169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2000" b="1" dirty="0" smtClean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>
              <a:defRPr/>
            </a:pPr>
            <a:r>
              <a:rPr lang="es-MX" sz="1600" dirty="0" smtClean="0">
                <a:solidFill>
                  <a:srgbClr val="002060"/>
                </a:solidFill>
              </a:rPr>
              <a:t>Si </a:t>
            </a:r>
            <a:r>
              <a:rPr lang="es-MX" sz="1600" dirty="0">
                <a:solidFill>
                  <a:srgbClr val="002060"/>
                </a:solidFill>
              </a:rPr>
              <a:t>se controla el ángulo de desfase de ondas de igual frecuencia, al sumarlas, se puede controlar la magnitud y dirección de la onda </a:t>
            </a:r>
            <a:r>
              <a:rPr lang="es-MX" sz="1600" dirty="0" smtClean="0">
                <a:solidFill>
                  <a:srgbClr val="002060"/>
                </a:solidFill>
              </a:rPr>
              <a:t>resultante.</a:t>
            </a:r>
            <a:endParaRPr lang="en-US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  <a:p>
            <a:pPr algn="just"/>
            <a:endParaRPr lang="en-US" sz="1400" b="1" dirty="0">
              <a:solidFill>
                <a:srgbClr val="00B0F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4252406" y="200542"/>
            <a:ext cx="3179050" cy="911772"/>
            <a:chOff x="4337864" y="1150601"/>
            <a:chExt cx="3179050" cy="911772"/>
          </a:xfrm>
        </p:grpSpPr>
        <p:pic>
          <p:nvPicPr>
            <p:cNvPr id="120" name="Imagen 1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91177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1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INTERFERENCIAS </a:t>
              </a:r>
            </a:p>
            <a:p>
              <a:pPr algn="ctr" eaLnBrk="0" hangingPunct="0">
                <a:defRPr/>
              </a:pP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ONDAS</a:t>
              </a:r>
              <a:endPara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122" name="26 Grupo"/>
          <p:cNvGrpSpPr>
            <a:grpSpLocks/>
          </p:cNvGrpSpPr>
          <p:nvPr/>
        </p:nvGrpSpPr>
        <p:grpSpPr bwMode="auto">
          <a:xfrm>
            <a:off x="1511250" y="1948441"/>
            <a:ext cx="2517155" cy="4360879"/>
            <a:chOff x="974725" y="1097632"/>
            <a:chExt cx="6188075" cy="9708371"/>
          </a:xfrm>
        </p:grpSpPr>
        <p:sp>
          <p:nvSpPr>
            <p:cNvPr id="123" name="Line 1027"/>
            <p:cNvSpPr>
              <a:spLocks noChangeShapeType="1"/>
            </p:cNvSpPr>
            <p:nvPr/>
          </p:nvSpPr>
          <p:spPr bwMode="auto">
            <a:xfrm>
              <a:off x="1219200" y="30788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4" name="Line 1028"/>
            <p:cNvSpPr>
              <a:spLocks noChangeShapeType="1"/>
            </p:cNvSpPr>
            <p:nvPr/>
          </p:nvSpPr>
          <p:spPr bwMode="auto">
            <a:xfrm>
              <a:off x="1187624" y="4899603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5" name="Line 1029"/>
            <p:cNvSpPr>
              <a:spLocks noChangeShapeType="1"/>
            </p:cNvSpPr>
            <p:nvPr/>
          </p:nvSpPr>
          <p:spPr bwMode="auto">
            <a:xfrm>
              <a:off x="1066800" y="17072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6" name="Line 1030"/>
            <p:cNvSpPr>
              <a:spLocks noChangeShapeType="1"/>
            </p:cNvSpPr>
            <p:nvPr/>
          </p:nvSpPr>
          <p:spPr bwMode="auto">
            <a:xfrm>
              <a:off x="1219199" y="1097632"/>
              <a:ext cx="109569" cy="956559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7" name="Line 1031"/>
            <p:cNvSpPr>
              <a:spLocks noChangeShapeType="1"/>
            </p:cNvSpPr>
            <p:nvPr/>
          </p:nvSpPr>
          <p:spPr bwMode="auto">
            <a:xfrm>
              <a:off x="2743201" y="1173832"/>
              <a:ext cx="1741" cy="93466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8" name="Line 1032"/>
            <p:cNvSpPr>
              <a:spLocks noChangeShapeType="1"/>
            </p:cNvSpPr>
            <p:nvPr/>
          </p:nvSpPr>
          <p:spPr bwMode="auto">
            <a:xfrm>
              <a:off x="5791199" y="1097632"/>
              <a:ext cx="140131" cy="970837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29" name="Line 1033"/>
            <p:cNvSpPr>
              <a:spLocks noChangeShapeType="1"/>
            </p:cNvSpPr>
            <p:nvPr/>
          </p:nvSpPr>
          <p:spPr bwMode="auto">
            <a:xfrm>
              <a:off x="4267198" y="1097632"/>
              <a:ext cx="70936" cy="942282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0" name="Freeform 1034"/>
            <p:cNvSpPr>
              <a:spLocks/>
            </p:cNvSpPr>
            <p:nvPr/>
          </p:nvSpPr>
          <p:spPr bwMode="auto">
            <a:xfrm>
              <a:off x="1219200" y="1702470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31" name="Text Box 1035"/>
            <p:cNvSpPr txBox="1">
              <a:spLocks noChangeArrowheads="1"/>
            </p:cNvSpPr>
            <p:nvPr/>
          </p:nvSpPr>
          <p:spPr bwMode="auto">
            <a:xfrm>
              <a:off x="974725" y="2850232"/>
              <a:ext cx="184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132" name="Freeform 1034"/>
            <p:cNvSpPr>
              <a:spLocks/>
            </p:cNvSpPr>
            <p:nvPr/>
          </p:nvSpPr>
          <p:spPr bwMode="auto">
            <a:xfrm>
              <a:off x="1245777" y="3522687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sp>
        <p:nvSpPr>
          <p:cNvPr id="135" name="Freeform 1034"/>
          <p:cNvSpPr>
            <a:spLocks/>
          </p:cNvSpPr>
          <p:nvPr/>
        </p:nvSpPr>
        <p:spPr bwMode="auto">
          <a:xfrm>
            <a:off x="1655266" y="3861048"/>
            <a:ext cx="1859776" cy="2448272"/>
          </a:xfrm>
          <a:custGeom>
            <a:avLst/>
            <a:gdLst>
              <a:gd name="T0" fmla="*/ 0 w 2880"/>
              <a:gd name="T1" fmla="*/ 2147483647 h 1710"/>
              <a:gd name="T2" fmla="*/ 2147483647 w 2880"/>
              <a:gd name="T3" fmla="*/ 2147483647 h 1710"/>
              <a:gd name="T4" fmla="*/ 2147483647 w 2880"/>
              <a:gd name="T5" fmla="*/ 2147483647 h 1710"/>
              <a:gd name="T6" fmla="*/ 2147483647 w 2880"/>
              <a:gd name="T7" fmla="*/ 2147483647 h 1710"/>
              <a:gd name="T8" fmla="*/ 2147483647 w 2880"/>
              <a:gd name="T9" fmla="*/ 2147483647 h 1710"/>
              <a:gd name="T10" fmla="*/ 2147483647 w 2880"/>
              <a:gd name="T11" fmla="*/ 2147483647 h 1710"/>
              <a:gd name="T12" fmla="*/ 2147483647 w 2880"/>
              <a:gd name="T13" fmla="*/ 2147483647 h 1710"/>
              <a:gd name="T14" fmla="*/ 2147483647 w 2880"/>
              <a:gd name="T15" fmla="*/ 2147483647 h 1710"/>
              <a:gd name="T16" fmla="*/ 2147483647 w 2880"/>
              <a:gd name="T17" fmla="*/ 2147483647 h 1710"/>
              <a:gd name="T18" fmla="*/ 2147483647 w 2880"/>
              <a:gd name="T19" fmla="*/ 2147483647 h 1710"/>
              <a:gd name="T20" fmla="*/ 2147483647 w 2880"/>
              <a:gd name="T21" fmla="*/ 2147483647 h 1710"/>
              <a:gd name="T22" fmla="*/ 2147483647 w 2880"/>
              <a:gd name="T23" fmla="*/ 2147483647 h 1710"/>
              <a:gd name="T24" fmla="*/ 2147483647 w 2880"/>
              <a:gd name="T25" fmla="*/ 2147483647 h 1710"/>
              <a:gd name="T26" fmla="*/ 2147483647 w 2880"/>
              <a:gd name="T27" fmla="*/ 2147483647 h 1710"/>
              <a:gd name="T28" fmla="*/ 2147483647 w 2880"/>
              <a:gd name="T29" fmla="*/ 2147483647 h 1710"/>
              <a:gd name="T30" fmla="*/ 2147483647 w 2880"/>
              <a:gd name="T31" fmla="*/ 2147483647 h 1710"/>
              <a:gd name="T32" fmla="*/ 2147483647 w 2880"/>
              <a:gd name="T33" fmla="*/ 2147483647 h 1710"/>
              <a:gd name="T34" fmla="*/ 2147483647 w 2880"/>
              <a:gd name="T35" fmla="*/ 2147483647 h 1710"/>
              <a:gd name="T36" fmla="*/ 2147483647 w 2880"/>
              <a:gd name="T37" fmla="*/ 2147483647 h 171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880"/>
              <a:gd name="T58" fmla="*/ 0 h 1710"/>
              <a:gd name="T59" fmla="*/ 2880 w 2880"/>
              <a:gd name="T60" fmla="*/ 1710 h 1710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880" h="1710">
                <a:moveTo>
                  <a:pt x="0" y="867"/>
                </a:moveTo>
                <a:cubicBezTo>
                  <a:pt x="44" y="711"/>
                  <a:pt x="96" y="557"/>
                  <a:pt x="144" y="435"/>
                </a:cubicBezTo>
                <a:cubicBezTo>
                  <a:pt x="192" y="313"/>
                  <a:pt x="236" y="207"/>
                  <a:pt x="288" y="135"/>
                </a:cubicBezTo>
                <a:cubicBezTo>
                  <a:pt x="340" y="63"/>
                  <a:pt x="399" y="4"/>
                  <a:pt x="454" y="2"/>
                </a:cubicBezTo>
                <a:cubicBezTo>
                  <a:pt x="509" y="0"/>
                  <a:pt x="569" y="60"/>
                  <a:pt x="621" y="124"/>
                </a:cubicBezTo>
                <a:cubicBezTo>
                  <a:pt x="673" y="188"/>
                  <a:pt x="712" y="263"/>
                  <a:pt x="768" y="387"/>
                </a:cubicBezTo>
                <a:cubicBezTo>
                  <a:pt x="824" y="511"/>
                  <a:pt x="908" y="726"/>
                  <a:pt x="960" y="867"/>
                </a:cubicBezTo>
                <a:cubicBezTo>
                  <a:pt x="1012" y="1008"/>
                  <a:pt x="1035" y="1120"/>
                  <a:pt x="1077" y="1235"/>
                </a:cubicBezTo>
                <a:cubicBezTo>
                  <a:pt x="1119" y="1350"/>
                  <a:pt x="1151" y="1478"/>
                  <a:pt x="1210" y="1557"/>
                </a:cubicBezTo>
                <a:cubicBezTo>
                  <a:pt x="1269" y="1636"/>
                  <a:pt x="1356" y="1706"/>
                  <a:pt x="1430" y="1708"/>
                </a:cubicBezTo>
                <a:cubicBezTo>
                  <a:pt x="1504" y="1710"/>
                  <a:pt x="1594" y="1643"/>
                  <a:pt x="1655" y="1568"/>
                </a:cubicBezTo>
                <a:cubicBezTo>
                  <a:pt x="1716" y="1493"/>
                  <a:pt x="1755" y="1374"/>
                  <a:pt x="1799" y="1257"/>
                </a:cubicBezTo>
                <a:cubicBezTo>
                  <a:pt x="1843" y="1140"/>
                  <a:pt x="1879" y="993"/>
                  <a:pt x="1920" y="867"/>
                </a:cubicBezTo>
                <a:cubicBezTo>
                  <a:pt x="1961" y="741"/>
                  <a:pt x="1997" y="624"/>
                  <a:pt x="2043" y="502"/>
                </a:cubicBezTo>
                <a:cubicBezTo>
                  <a:pt x="2089" y="380"/>
                  <a:pt x="2145" y="215"/>
                  <a:pt x="2199" y="135"/>
                </a:cubicBezTo>
                <a:cubicBezTo>
                  <a:pt x="2253" y="55"/>
                  <a:pt x="2309" y="26"/>
                  <a:pt x="2366" y="24"/>
                </a:cubicBezTo>
                <a:cubicBezTo>
                  <a:pt x="2423" y="22"/>
                  <a:pt x="2492" y="67"/>
                  <a:pt x="2544" y="124"/>
                </a:cubicBezTo>
                <a:cubicBezTo>
                  <a:pt x="2596" y="181"/>
                  <a:pt x="2621" y="244"/>
                  <a:pt x="2677" y="368"/>
                </a:cubicBezTo>
                <a:cubicBezTo>
                  <a:pt x="2733" y="492"/>
                  <a:pt x="2838" y="763"/>
                  <a:pt x="2880" y="867"/>
                </a:cubicBezTo>
              </a:path>
            </a:pathLst>
          </a:custGeom>
          <a:noFill/>
          <a:ln w="41275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cxnSp>
        <p:nvCxnSpPr>
          <p:cNvPr id="136" name="37 Conector recto de flecha"/>
          <p:cNvCxnSpPr/>
          <p:nvPr/>
        </p:nvCxnSpPr>
        <p:spPr bwMode="auto">
          <a:xfrm flipH="1">
            <a:off x="3599482" y="4232121"/>
            <a:ext cx="360040" cy="349007"/>
          </a:xfrm>
          <a:prstGeom prst="straightConnector1">
            <a:avLst/>
          </a:prstGeom>
          <a:solidFill>
            <a:srgbClr val="0099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37" name="Imagen 13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87057" y="3986129"/>
            <a:ext cx="1601355" cy="4768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8" name="TextBox 6"/>
          <p:cNvSpPr txBox="1"/>
          <p:nvPr/>
        </p:nvSpPr>
        <p:spPr>
          <a:xfrm>
            <a:off x="3953506" y="4001288"/>
            <a:ext cx="1601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>
              <a:defRPr/>
            </a:pPr>
            <a:r>
              <a:rPr lang="es-CL" sz="1200" b="1" dirty="0" smtClean="0">
                <a:solidFill>
                  <a:schemeClr val="bg1"/>
                </a:solidFill>
                <a:ea typeface="Segoe UI Black" panose="020B0A02040204020203" pitchFamily="34" charset="0"/>
              </a:rPr>
              <a:t>INTERFERENCIA POSITIVA</a:t>
            </a:r>
            <a:endParaRPr lang="es-CL" sz="1200" b="1" dirty="0">
              <a:solidFill>
                <a:schemeClr val="bg1"/>
              </a:solidFill>
              <a:ea typeface="Segoe UI Black" panose="020B0A02040204020203" pitchFamily="34" charset="0"/>
            </a:endParaRPr>
          </a:p>
        </p:txBody>
      </p:sp>
      <p:sp>
        <p:nvSpPr>
          <p:cNvPr id="139" name="Line 1027"/>
          <p:cNvSpPr>
            <a:spLocks noChangeShapeType="1"/>
          </p:cNvSpPr>
          <p:nvPr/>
        </p:nvSpPr>
        <p:spPr bwMode="auto">
          <a:xfrm>
            <a:off x="1655266" y="5085184"/>
            <a:ext cx="19800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CL"/>
          </a:p>
        </p:txBody>
      </p:sp>
      <p:sp>
        <p:nvSpPr>
          <p:cNvPr id="140" name="TextBox 42"/>
          <p:cNvSpPr txBox="1"/>
          <p:nvPr/>
        </p:nvSpPr>
        <p:spPr>
          <a:xfrm>
            <a:off x="564022" y="4854351"/>
            <a:ext cx="983451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eaLnBrk="0" hangingPunct="0">
              <a:defRPr/>
            </a:pPr>
            <a:r>
              <a:rPr lang="en-US" sz="1200" dirty="0">
                <a:ea typeface="Segoe UI Black" panose="020B0A02040204020203" pitchFamily="34" charset="0"/>
              </a:rPr>
              <a:t>ONDA RESULTANTE</a:t>
            </a:r>
          </a:p>
        </p:txBody>
      </p:sp>
      <p:grpSp>
        <p:nvGrpSpPr>
          <p:cNvPr id="141" name="26 Grupo"/>
          <p:cNvGrpSpPr>
            <a:grpSpLocks/>
          </p:cNvGrpSpPr>
          <p:nvPr/>
        </p:nvGrpSpPr>
        <p:grpSpPr bwMode="auto">
          <a:xfrm>
            <a:off x="7736305" y="1856431"/>
            <a:ext cx="2300486" cy="2977818"/>
            <a:chOff x="974725" y="1097632"/>
            <a:chExt cx="6342980" cy="6072752"/>
          </a:xfrm>
        </p:grpSpPr>
        <p:sp>
          <p:nvSpPr>
            <p:cNvPr id="142" name="Line 1027"/>
            <p:cNvSpPr>
              <a:spLocks noChangeShapeType="1"/>
            </p:cNvSpPr>
            <p:nvPr/>
          </p:nvSpPr>
          <p:spPr bwMode="auto">
            <a:xfrm>
              <a:off x="1219201" y="7170384"/>
              <a:ext cx="5943600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3" name="Line 1028"/>
            <p:cNvSpPr>
              <a:spLocks noChangeShapeType="1"/>
            </p:cNvSpPr>
            <p:nvPr/>
          </p:nvSpPr>
          <p:spPr bwMode="auto">
            <a:xfrm>
              <a:off x="1187624" y="4899603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4" name="Line 1029"/>
            <p:cNvSpPr>
              <a:spLocks noChangeShapeType="1"/>
            </p:cNvSpPr>
            <p:nvPr/>
          </p:nvSpPr>
          <p:spPr bwMode="auto">
            <a:xfrm>
              <a:off x="1066800" y="1707232"/>
              <a:ext cx="594360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5" name="Line 1030"/>
            <p:cNvSpPr>
              <a:spLocks noChangeShapeType="1"/>
            </p:cNvSpPr>
            <p:nvPr/>
          </p:nvSpPr>
          <p:spPr bwMode="auto">
            <a:xfrm>
              <a:off x="1219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6" name="Line 1031"/>
            <p:cNvSpPr>
              <a:spLocks noChangeShapeType="1"/>
            </p:cNvSpPr>
            <p:nvPr/>
          </p:nvSpPr>
          <p:spPr bwMode="auto">
            <a:xfrm>
              <a:off x="2743200" y="1173832"/>
              <a:ext cx="0" cy="434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7" name="Line 1032"/>
            <p:cNvSpPr>
              <a:spLocks noChangeShapeType="1"/>
            </p:cNvSpPr>
            <p:nvPr/>
          </p:nvSpPr>
          <p:spPr bwMode="auto">
            <a:xfrm>
              <a:off x="5791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8" name="Line 1033"/>
            <p:cNvSpPr>
              <a:spLocks noChangeShapeType="1"/>
            </p:cNvSpPr>
            <p:nvPr/>
          </p:nvSpPr>
          <p:spPr bwMode="auto">
            <a:xfrm>
              <a:off x="4267200" y="1097632"/>
              <a:ext cx="0" cy="4419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49" name="Freeform 1034"/>
            <p:cNvSpPr>
              <a:spLocks/>
            </p:cNvSpPr>
            <p:nvPr/>
          </p:nvSpPr>
          <p:spPr bwMode="auto">
            <a:xfrm>
              <a:off x="1219200" y="1702470"/>
              <a:ext cx="4572000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rgbClr val="FF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  <p:sp>
          <p:nvSpPr>
            <p:cNvPr id="150" name="Text Box 1035"/>
            <p:cNvSpPr txBox="1">
              <a:spLocks noChangeArrowheads="1"/>
            </p:cNvSpPr>
            <p:nvPr/>
          </p:nvSpPr>
          <p:spPr bwMode="auto">
            <a:xfrm>
              <a:off x="974725" y="2850232"/>
              <a:ext cx="18415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es-ES_tradnl" sz="1800">
                  <a:solidFill>
                    <a:schemeClr val="bg1"/>
                  </a:solidFill>
                </a:rPr>
                <a:t>0</a:t>
              </a:r>
              <a:endParaRPr lang="es-ES_tradnl" sz="2400" b="0">
                <a:solidFill>
                  <a:schemeClr val="tx1"/>
                </a:solidFill>
              </a:endParaRPr>
            </a:p>
          </p:txBody>
        </p:sp>
        <p:sp>
          <p:nvSpPr>
            <p:cNvPr id="151" name="Freeform 1034"/>
            <p:cNvSpPr>
              <a:spLocks/>
            </p:cNvSpPr>
            <p:nvPr/>
          </p:nvSpPr>
          <p:spPr bwMode="auto">
            <a:xfrm>
              <a:off x="2745706" y="3522687"/>
              <a:ext cx="4571999" cy="2714625"/>
            </a:xfrm>
            <a:custGeom>
              <a:avLst/>
              <a:gdLst>
                <a:gd name="T0" fmla="*/ 0 w 2880"/>
                <a:gd name="T1" fmla="*/ 2147483647 h 1710"/>
                <a:gd name="T2" fmla="*/ 2147483647 w 2880"/>
                <a:gd name="T3" fmla="*/ 2147483647 h 1710"/>
                <a:gd name="T4" fmla="*/ 2147483647 w 2880"/>
                <a:gd name="T5" fmla="*/ 2147483647 h 1710"/>
                <a:gd name="T6" fmla="*/ 2147483647 w 2880"/>
                <a:gd name="T7" fmla="*/ 2147483647 h 1710"/>
                <a:gd name="T8" fmla="*/ 2147483647 w 2880"/>
                <a:gd name="T9" fmla="*/ 2147483647 h 1710"/>
                <a:gd name="T10" fmla="*/ 2147483647 w 2880"/>
                <a:gd name="T11" fmla="*/ 2147483647 h 1710"/>
                <a:gd name="T12" fmla="*/ 2147483647 w 2880"/>
                <a:gd name="T13" fmla="*/ 2147483647 h 1710"/>
                <a:gd name="T14" fmla="*/ 2147483647 w 2880"/>
                <a:gd name="T15" fmla="*/ 2147483647 h 1710"/>
                <a:gd name="T16" fmla="*/ 2147483647 w 2880"/>
                <a:gd name="T17" fmla="*/ 2147483647 h 1710"/>
                <a:gd name="T18" fmla="*/ 2147483647 w 2880"/>
                <a:gd name="T19" fmla="*/ 2147483647 h 1710"/>
                <a:gd name="T20" fmla="*/ 2147483647 w 2880"/>
                <a:gd name="T21" fmla="*/ 2147483647 h 1710"/>
                <a:gd name="T22" fmla="*/ 2147483647 w 2880"/>
                <a:gd name="T23" fmla="*/ 2147483647 h 1710"/>
                <a:gd name="T24" fmla="*/ 2147483647 w 2880"/>
                <a:gd name="T25" fmla="*/ 2147483647 h 1710"/>
                <a:gd name="T26" fmla="*/ 2147483647 w 2880"/>
                <a:gd name="T27" fmla="*/ 2147483647 h 1710"/>
                <a:gd name="T28" fmla="*/ 2147483647 w 2880"/>
                <a:gd name="T29" fmla="*/ 2147483647 h 1710"/>
                <a:gd name="T30" fmla="*/ 2147483647 w 2880"/>
                <a:gd name="T31" fmla="*/ 2147483647 h 1710"/>
                <a:gd name="T32" fmla="*/ 2147483647 w 2880"/>
                <a:gd name="T33" fmla="*/ 2147483647 h 1710"/>
                <a:gd name="T34" fmla="*/ 2147483647 w 2880"/>
                <a:gd name="T35" fmla="*/ 2147483647 h 1710"/>
                <a:gd name="T36" fmla="*/ 2147483647 w 2880"/>
                <a:gd name="T37" fmla="*/ 2147483647 h 171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880"/>
                <a:gd name="T58" fmla="*/ 0 h 1710"/>
                <a:gd name="T59" fmla="*/ 2880 w 2880"/>
                <a:gd name="T60" fmla="*/ 1710 h 1710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880" h="1710">
                  <a:moveTo>
                    <a:pt x="0" y="867"/>
                  </a:moveTo>
                  <a:cubicBezTo>
                    <a:pt x="44" y="711"/>
                    <a:pt x="96" y="557"/>
                    <a:pt x="144" y="435"/>
                  </a:cubicBezTo>
                  <a:cubicBezTo>
                    <a:pt x="192" y="313"/>
                    <a:pt x="236" y="207"/>
                    <a:pt x="288" y="135"/>
                  </a:cubicBezTo>
                  <a:cubicBezTo>
                    <a:pt x="340" y="63"/>
                    <a:pt x="399" y="4"/>
                    <a:pt x="454" y="2"/>
                  </a:cubicBezTo>
                  <a:cubicBezTo>
                    <a:pt x="509" y="0"/>
                    <a:pt x="569" y="60"/>
                    <a:pt x="621" y="124"/>
                  </a:cubicBezTo>
                  <a:cubicBezTo>
                    <a:pt x="673" y="188"/>
                    <a:pt x="712" y="263"/>
                    <a:pt x="768" y="387"/>
                  </a:cubicBezTo>
                  <a:cubicBezTo>
                    <a:pt x="824" y="511"/>
                    <a:pt x="908" y="726"/>
                    <a:pt x="960" y="867"/>
                  </a:cubicBezTo>
                  <a:cubicBezTo>
                    <a:pt x="1012" y="1008"/>
                    <a:pt x="1035" y="1120"/>
                    <a:pt x="1077" y="1235"/>
                  </a:cubicBezTo>
                  <a:cubicBezTo>
                    <a:pt x="1119" y="1350"/>
                    <a:pt x="1151" y="1478"/>
                    <a:pt x="1210" y="1557"/>
                  </a:cubicBezTo>
                  <a:cubicBezTo>
                    <a:pt x="1269" y="1636"/>
                    <a:pt x="1356" y="1706"/>
                    <a:pt x="1430" y="1708"/>
                  </a:cubicBezTo>
                  <a:cubicBezTo>
                    <a:pt x="1504" y="1710"/>
                    <a:pt x="1594" y="1643"/>
                    <a:pt x="1655" y="1568"/>
                  </a:cubicBezTo>
                  <a:cubicBezTo>
                    <a:pt x="1716" y="1493"/>
                    <a:pt x="1755" y="1374"/>
                    <a:pt x="1799" y="1257"/>
                  </a:cubicBezTo>
                  <a:cubicBezTo>
                    <a:pt x="1843" y="1140"/>
                    <a:pt x="1879" y="993"/>
                    <a:pt x="1920" y="867"/>
                  </a:cubicBezTo>
                  <a:cubicBezTo>
                    <a:pt x="1961" y="741"/>
                    <a:pt x="1997" y="624"/>
                    <a:pt x="2043" y="502"/>
                  </a:cubicBezTo>
                  <a:cubicBezTo>
                    <a:pt x="2089" y="380"/>
                    <a:pt x="2145" y="215"/>
                    <a:pt x="2199" y="135"/>
                  </a:cubicBezTo>
                  <a:cubicBezTo>
                    <a:pt x="2253" y="55"/>
                    <a:pt x="2309" y="26"/>
                    <a:pt x="2366" y="24"/>
                  </a:cubicBezTo>
                  <a:cubicBezTo>
                    <a:pt x="2423" y="22"/>
                    <a:pt x="2492" y="67"/>
                    <a:pt x="2544" y="124"/>
                  </a:cubicBezTo>
                  <a:cubicBezTo>
                    <a:pt x="2596" y="181"/>
                    <a:pt x="2621" y="244"/>
                    <a:pt x="2677" y="368"/>
                  </a:cubicBezTo>
                  <a:cubicBezTo>
                    <a:pt x="2733" y="492"/>
                    <a:pt x="2838" y="763"/>
                    <a:pt x="2880" y="867"/>
                  </a:cubicBezTo>
                </a:path>
              </a:pathLst>
            </a:custGeom>
            <a:noFill/>
            <a:ln w="4127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s-CL"/>
            </a:p>
          </p:txBody>
        </p:sp>
      </p:grpSp>
      <p:cxnSp>
        <p:nvCxnSpPr>
          <p:cNvPr id="153" name="37 Conector recto de flecha"/>
          <p:cNvCxnSpPr/>
          <p:nvPr/>
        </p:nvCxnSpPr>
        <p:spPr bwMode="auto">
          <a:xfrm flipH="1">
            <a:off x="9907708" y="4350296"/>
            <a:ext cx="360040" cy="349007"/>
          </a:xfrm>
          <a:prstGeom prst="straightConnector1">
            <a:avLst/>
          </a:prstGeom>
          <a:solidFill>
            <a:srgbClr val="0099FF"/>
          </a:solidFill>
          <a:ln w="1905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54" name="Imagen 15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95283" y="4104304"/>
            <a:ext cx="1601355" cy="4768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55" name="TextBox 6"/>
          <p:cNvSpPr txBox="1"/>
          <p:nvPr/>
        </p:nvSpPr>
        <p:spPr>
          <a:xfrm>
            <a:off x="10306050" y="4077316"/>
            <a:ext cx="1601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0" hangingPunct="0">
              <a:defRPr/>
            </a:pPr>
            <a:r>
              <a:rPr lang="es-CL" sz="1200" b="1" dirty="0" smtClean="0">
                <a:solidFill>
                  <a:schemeClr val="bg1"/>
                </a:solidFill>
                <a:ea typeface="Segoe UI Black" panose="020B0A02040204020203" pitchFamily="34" charset="0"/>
              </a:rPr>
              <a:t>INTERFERENCIA NEGATIVA</a:t>
            </a:r>
            <a:endParaRPr lang="es-CL" sz="1200" b="1" dirty="0">
              <a:solidFill>
                <a:schemeClr val="bg1"/>
              </a:solidFill>
              <a:ea typeface="Segoe UI Black" panose="020B0A02040204020203" pitchFamily="34" charset="0"/>
            </a:endParaRPr>
          </a:p>
        </p:txBody>
      </p:sp>
      <p:sp>
        <p:nvSpPr>
          <p:cNvPr id="156" name="TextBox 42"/>
          <p:cNvSpPr txBox="1"/>
          <p:nvPr/>
        </p:nvSpPr>
        <p:spPr>
          <a:xfrm>
            <a:off x="6747834" y="4623518"/>
            <a:ext cx="983451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eaLnBrk="0" hangingPunct="0">
              <a:defRPr/>
            </a:pPr>
            <a:r>
              <a:rPr lang="en-US" sz="1200" dirty="0">
                <a:ea typeface="Segoe UI Black" panose="020B0A02040204020203" pitchFamily="34" charset="0"/>
              </a:rPr>
              <a:t>ONDA RESULTANTE</a:t>
            </a:r>
          </a:p>
        </p:txBody>
      </p:sp>
      <p:pic>
        <p:nvPicPr>
          <p:cNvPr id="157" name="Imagen 15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30549" y="1329544"/>
            <a:ext cx="2276679" cy="599335"/>
          </a:xfrm>
          <a:prstGeom prst="rect">
            <a:avLst/>
          </a:prstGeom>
        </p:spPr>
      </p:pic>
      <p:sp>
        <p:nvSpPr>
          <p:cNvPr id="158" name="Text Box 2"/>
          <p:cNvSpPr txBox="1">
            <a:spLocks noChangeArrowheads="1"/>
          </p:cNvSpPr>
          <p:nvPr/>
        </p:nvSpPr>
        <p:spPr bwMode="auto">
          <a:xfrm>
            <a:off x="1500663" y="1410150"/>
            <a:ext cx="21364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EN FASE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59" name="Imagen 15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7196" y="1302670"/>
            <a:ext cx="3265648" cy="599335"/>
          </a:xfrm>
          <a:prstGeom prst="rect">
            <a:avLst/>
          </a:prstGeom>
        </p:spPr>
      </p:pic>
      <p:sp>
        <p:nvSpPr>
          <p:cNvPr id="160" name="Text Box 2"/>
          <p:cNvSpPr txBox="1">
            <a:spLocks noChangeArrowheads="1"/>
          </p:cNvSpPr>
          <p:nvPr/>
        </p:nvSpPr>
        <p:spPr bwMode="auto">
          <a:xfrm>
            <a:off x="7159858" y="1391840"/>
            <a:ext cx="32730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DESFASADAS 180°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025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  <p:bldP spid="15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46" name="Imagen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7756" y="3895724"/>
            <a:ext cx="7294278" cy="25819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7" name="Shape 344"/>
          <p:cNvSpPr>
            <a:spLocks noChangeArrowheads="1"/>
          </p:cNvSpPr>
          <p:nvPr/>
        </p:nvSpPr>
        <p:spPr bwMode="auto">
          <a:xfrm>
            <a:off x="1230597" y="1669918"/>
            <a:ext cx="9848681" cy="1799670"/>
          </a:xfrm>
          <a:prstGeom prst="rect">
            <a:avLst/>
          </a:prstGeom>
          <a:solidFill>
            <a:schemeClr val="tx2">
              <a:lumMod val="40000"/>
              <a:lumOff val="60000"/>
              <a:alpha val="17000"/>
            </a:schemeClr>
          </a:solidFill>
          <a:ln>
            <a:solidFill>
              <a:schemeClr val="tx1"/>
            </a:solidFill>
          </a:ln>
          <a:extLst/>
        </p:spPr>
        <p:txBody>
          <a:bodyPr lIns="60933" tIns="60933" rIns="60933" bIns="60933" anchor="ctr"/>
          <a:lstStyle/>
          <a:p>
            <a:pPr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2876701" y="4036068"/>
            <a:ext cx="65578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1" algn="ctr">
              <a:spcBef>
                <a:spcPct val="50000"/>
              </a:spcBef>
            </a:pPr>
            <a:r>
              <a:rPr lang="es-CL" sz="2000" b="1" u="sng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VELOCIDAD DE LA </a:t>
            </a:r>
            <a:r>
              <a:rPr lang="es-CL" sz="2000" b="1" u="sng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LUZ</a:t>
            </a:r>
          </a:p>
          <a:p>
            <a:pPr algn="ctr" eaLnBrk="0" hangingPunct="0">
              <a:defRPr/>
            </a:pPr>
            <a:endParaRPr lang="es-ES_tradnl" sz="900" b="1" dirty="0" smtClean="0">
              <a:solidFill>
                <a:srgbClr val="FFFF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ctr" eaLnBrk="0" hangingPunct="0">
              <a:defRPr/>
            </a:pPr>
            <a:r>
              <a:rPr lang="es-ES_tradnl" sz="2000" b="1" dirty="0" smtClean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300.000 Km./Seg.  </a:t>
            </a:r>
          </a:p>
          <a:p>
            <a:pPr algn="ctr" eaLnBrk="0" hangingPunct="0">
              <a:defRPr/>
            </a:pPr>
            <a:r>
              <a:rPr lang="es-ES_tradnl" sz="2000" b="1" dirty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ó</a:t>
            </a:r>
          </a:p>
          <a:p>
            <a:pPr algn="ctr" eaLnBrk="0" hangingPunct="0">
              <a:spcBef>
                <a:spcPct val="50000"/>
              </a:spcBef>
              <a:defRPr/>
            </a:pPr>
            <a:r>
              <a:rPr lang="es-ES_tradnl" sz="2000" b="1" dirty="0" smtClean="0">
                <a:solidFill>
                  <a:srgbClr val="FFFF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162.000 MN/Seg.</a:t>
            </a:r>
          </a:p>
          <a:p>
            <a:pPr marL="0" lvl="1" algn="ctr">
              <a:spcBef>
                <a:spcPct val="50000"/>
              </a:spcBef>
            </a:pPr>
            <a:r>
              <a:rPr lang="es-CL" sz="1600" b="1" dirty="0" smtClean="0">
                <a:solidFill>
                  <a:schemeClr val="bg1"/>
                </a:solidFill>
              </a:rPr>
              <a:t>A esta velocidad una onda electromagnética recorre 7 veces la circunferencia de la tierra en 1 segundo.</a:t>
            </a:r>
          </a:p>
        </p:txBody>
      </p:sp>
      <p:sp>
        <p:nvSpPr>
          <p:cNvPr id="49" name="Rectángulo 48"/>
          <p:cNvSpPr/>
          <p:nvPr/>
        </p:nvSpPr>
        <p:spPr>
          <a:xfrm>
            <a:off x="1239142" y="1742558"/>
            <a:ext cx="9840136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_tradnl" sz="1600" dirty="0" smtClean="0">
                <a:solidFill>
                  <a:srgbClr val="002060"/>
                </a:solidFill>
              </a:rPr>
              <a:t>Las Ondas Electromagnéticas viajan a la velocidad de la Luz y en línea recta</a:t>
            </a:r>
          </a:p>
          <a:p>
            <a:pPr marL="285750" indent="-285750" eaLnBrk="0" hangingPunct="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_tradnl" sz="1600" dirty="0" smtClean="0">
                <a:solidFill>
                  <a:srgbClr val="002060"/>
                </a:solidFill>
              </a:rPr>
              <a:t>En </a:t>
            </a:r>
            <a:r>
              <a:rPr lang="es-ES_tradnl" sz="1600" dirty="0">
                <a:solidFill>
                  <a:srgbClr val="002060"/>
                </a:solidFill>
              </a:rPr>
              <a:t>el vacío se desplazan a 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3* 10</a:t>
            </a:r>
            <a:r>
              <a:rPr lang="es-ES_tradnl" b="1" baseline="30000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8</a:t>
            </a:r>
            <a:r>
              <a:rPr lang="es-ES_tradnl" b="1" dirty="0">
                <a:solidFill>
                  <a:schemeClr val="accent2">
                    <a:lumMod val="50000"/>
                  </a:schemeClr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 m/s</a:t>
            </a:r>
            <a:r>
              <a:rPr lang="es-ES_tradnl" sz="1600" dirty="0">
                <a:solidFill>
                  <a:schemeClr val="bg1"/>
                </a:solidFill>
              </a:rPr>
              <a:t>. </a:t>
            </a:r>
            <a:r>
              <a:rPr lang="es-ES_tradnl" sz="1600" dirty="0">
                <a:solidFill>
                  <a:srgbClr val="002060"/>
                </a:solidFill>
              </a:rPr>
              <a:t>El índice de refracción de un medio es la velocidad de la energía E.M. en ese medio respecto a la del vacío. En el aire, se considera igual a 1 y por lo tanto se considera igual a la del vacío.</a:t>
            </a:r>
          </a:p>
          <a:p>
            <a:pPr marL="285750" indent="-285750" eaLnBrk="0" hangingPunct="0">
              <a:spcBef>
                <a:spcPct val="50000"/>
              </a:spcBef>
              <a:buFont typeface="Wingdings" panose="05000000000000000000" pitchFamily="2" charset="2"/>
              <a:buChar char="Ø"/>
              <a:defRPr/>
            </a:pPr>
            <a:r>
              <a:rPr lang="es-ES_tradnl" sz="1600" dirty="0">
                <a:solidFill>
                  <a:srgbClr val="002060"/>
                </a:solidFill>
              </a:rPr>
              <a:t>Las ondas electromagnéticas poseen energía (área bajo la curva), amplitud de onda, frecuencia, velocidad de propagación y longitud de onda</a:t>
            </a:r>
            <a:r>
              <a:rPr lang="es-ES_tradnl" sz="1600" dirty="0" smtClean="0">
                <a:solidFill>
                  <a:srgbClr val="002060"/>
                </a:solidFill>
              </a:rPr>
              <a:t>.</a:t>
            </a:r>
            <a:endParaRPr lang="es-ES_tradnl" sz="1600" dirty="0">
              <a:solidFill>
                <a:srgbClr val="002060"/>
              </a:solidFill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2340" y="562312"/>
            <a:ext cx="5452216" cy="7595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3801354" y="704489"/>
            <a:ext cx="479418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CARACTERÍSTICAS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649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0838" y="1760433"/>
            <a:ext cx="10152403" cy="477282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" name="Group 3"/>
          <p:cNvGrpSpPr>
            <a:grpSpLocks/>
          </p:cNvGrpSpPr>
          <p:nvPr/>
        </p:nvGrpSpPr>
        <p:grpSpPr bwMode="auto">
          <a:xfrm>
            <a:off x="2034449" y="2268271"/>
            <a:ext cx="8064500" cy="1430338"/>
            <a:chOff x="431" y="799"/>
            <a:chExt cx="5080" cy="901"/>
          </a:xfrm>
        </p:grpSpPr>
        <p:sp>
          <p:nvSpPr>
            <p:cNvPr id="13" name="Line 4"/>
            <p:cNvSpPr>
              <a:spLocks noChangeShapeType="1"/>
            </p:cNvSpPr>
            <p:nvPr/>
          </p:nvSpPr>
          <p:spPr bwMode="auto">
            <a:xfrm>
              <a:off x="431" y="1488"/>
              <a:ext cx="4990" cy="0"/>
            </a:xfrm>
            <a:prstGeom prst="line">
              <a:avLst/>
            </a:prstGeom>
            <a:noFill/>
            <a:ln w="444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4" name="Line 5"/>
            <p:cNvSpPr>
              <a:spLocks noChangeShapeType="1"/>
            </p:cNvSpPr>
            <p:nvPr/>
          </p:nvSpPr>
          <p:spPr bwMode="auto">
            <a:xfrm>
              <a:off x="477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5" name="Line 6"/>
            <p:cNvSpPr>
              <a:spLocks noChangeShapeType="1"/>
            </p:cNvSpPr>
            <p:nvPr/>
          </p:nvSpPr>
          <p:spPr bwMode="auto">
            <a:xfrm>
              <a:off x="1066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6" name="Line 7"/>
            <p:cNvSpPr>
              <a:spLocks noChangeShapeType="1"/>
            </p:cNvSpPr>
            <p:nvPr/>
          </p:nvSpPr>
          <p:spPr bwMode="auto">
            <a:xfrm>
              <a:off x="1792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7" name="Line 8"/>
            <p:cNvSpPr>
              <a:spLocks noChangeShapeType="1"/>
            </p:cNvSpPr>
            <p:nvPr/>
          </p:nvSpPr>
          <p:spPr bwMode="auto">
            <a:xfrm>
              <a:off x="2291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8" name="Line 9"/>
            <p:cNvSpPr>
              <a:spLocks noChangeShapeType="1"/>
            </p:cNvSpPr>
            <p:nvPr/>
          </p:nvSpPr>
          <p:spPr bwMode="auto">
            <a:xfrm>
              <a:off x="3743" y="853"/>
              <a:ext cx="0" cy="63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19" name="Line 10"/>
            <p:cNvSpPr>
              <a:spLocks noChangeShapeType="1"/>
            </p:cNvSpPr>
            <p:nvPr/>
          </p:nvSpPr>
          <p:spPr bwMode="auto">
            <a:xfrm>
              <a:off x="4059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0" name="Text Box 11"/>
            <p:cNvSpPr txBox="1">
              <a:spLocks noChangeArrowheads="1"/>
            </p:cNvSpPr>
            <p:nvPr/>
          </p:nvSpPr>
          <p:spPr bwMode="auto">
            <a:xfrm>
              <a:off x="477" y="807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RAYOS</a:t>
              </a:r>
              <a:r>
                <a:rPr lang="es-ES_tradnl" sz="1400">
                  <a:solidFill>
                    <a:schemeClr val="bg1"/>
                  </a:solidFill>
                  <a:cs typeface="+mn-cs"/>
                </a:rPr>
                <a:t> </a:t>
              </a: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GAMMA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1" name="Text Box 12"/>
            <p:cNvSpPr txBox="1">
              <a:spLocks noChangeArrowheads="1"/>
            </p:cNvSpPr>
            <p:nvPr/>
          </p:nvSpPr>
          <p:spPr bwMode="auto">
            <a:xfrm>
              <a:off x="1066" y="799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RAYOS X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auto">
            <a:xfrm>
              <a:off x="1611" y="148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0.4</a:t>
              </a: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 </a:t>
              </a:r>
              <a:r>
                <a: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µ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3" name="Text Box 14"/>
            <p:cNvSpPr txBox="1">
              <a:spLocks noChangeArrowheads="1"/>
            </p:cNvSpPr>
            <p:nvPr/>
          </p:nvSpPr>
          <p:spPr bwMode="auto">
            <a:xfrm>
              <a:off x="2109" y="148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0.76</a:t>
              </a: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 </a:t>
              </a:r>
              <a:r>
                <a:rPr lang="en-US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µ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4" name="Text Box 15"/>
            <p:cNvSpPr txBox="1">
              <a:spLocks noChangeArrowheads="1"/>
            </p:cNvSpPr>
            <p:nvPr/>
          </p:nvSpPr>
          <p:spPr bwMode="auto">
            <a:xfrm>
              <a:off x="3606" y="1508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0.1cm</a:t>
              </a:r>
              <a:endParaRPr lang="es-MX" sz="1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5" name="Text Box 16"/>
            <p:cNvSpPr txBox="1">
              <a:spLocks noChangeArrowheads="1"/>
            </p:cNvSpPr>
            <p:nvPr/>
          </p:nvSpPr>
          <p:spPr bwMode="auto">
            <a:xfrm>
              <a:off x="1747" y="807"/>
              <a:ext cx="589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LUZ VISIBLE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6" name="Text Box 17"/>
            <p:cNvSpPr txBox="1">
              <a:spLocks noChangeArrowheads="1"/>
            </p:cNvSpPr>
            <p:nvPr/>
          </p:nvSpPr>
          <p:spPr bwMode="auto">
            <a:xfrm>
              <a:off x="2564" y="807"/>
              <a:ext cx="95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RANGO INFRARROJO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7" name="Text Box 18"/>
            <p:cNvSpPr txBox="1">
              <a:spLocks noChangeArrowheads="1"/>
            </p:cNvSpPr>
            <p:nvPr/>
          </p:nvSpPr>
          <p:spPr bwMode="auto">
            <a:xfrm>
              <a:off x="3925" y="807"/>
              <a:ext cx="952" cy="3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RADIO FRECUENCIA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28" name="Line 19"/>
            <p:cNvSpPr>
              <a:spLocks noChangeShapeType="1"/>
            </p:cNvSpPr>
            <p:nvPr/>
          </p:nvSpPr>
          <p:spPr bwMode="auto">
            <a:xfrm>
              <a:off x="4286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29" name="Line 20"/>
            <p:cNvSpPr>
              <a:spLocks noChangeShapeType="1"/>
            </p:cNvSpPr>
            <p:nvPr/>
          </p:nvSpPr>
          <p:spPr bwMode="auto">
            <a:xfrm>
              <a:off x="4558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0" name="Line 21"/>
            <p:cNvSpPr>
              <a:spLocks noChangeShapeType="1"/>
            </p:cNvSpPr>
            <p:nvPr/>
          </p:nvSpPr>
          <p:spPr bwMode="auto">
            <a:xfrm>
              <a:off x="4830" y="1237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1" name="Line 22"/>
            <p:cNvSpPr>
              <a:spLocks noChangeShapeType="1"/>
            </p:cNvSpPr>
            <p:nvPr/>
          </p:nvSpPr>
          <p:spPr bwMode="auto">
            <a:xfrm>
              <a:off x="5012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2" name="Line 23"/>
            <p:cNvSpPr>
              <a:spLocks noChangeShapeType="1"/>
            </p:cNvSpPr>
            <p:nvPr/>
          </p:nvSpPr>
          <p:spPr bwMode="auto">
            <a:xfrm>
              <a:off x="5193" y="1272"/>
              <a:ext cx="0" cy="2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s-CL"/>
            </a:p>
          </p:txBody>
        </p:sp>
        <p:sp>
          <p:nvSpPr>
            <p:cNvPr id="33" name="Text Box 24"/>
            <p:cNvSpPr txBox="1">
              <a:spLocks noChangeArrowheads="1"/>
            </p:cNvSpPr>
            <p:nvPr/>
          </p:nvSpPr>
          <p:spPr bwMode="auto">
            <a:xfrm>
              <a:off x="3741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EHF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34" name="Text Box 25"/>
            <p:cNvSpPr txBox="1">
              <a:spLocks noChangeArrowheads="1"/>
            </p:cNvSpPr>
            <p:nvPr/>
          </p:nvSpPr>
          <p:spPr bwMode="auto">
            <a:xfrm>
              <a:off x="4014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SHF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35" name="Text Box 26"/>
            <p:cNvSpPr txBox="1">
              <a:spLocks noChangeArrowheads="1"/>
            </p:cNvSpPr>
            <p:nvPr/>
          </p:nvSpPr>
          <p:spPr bwMode="auto">
            <a:xfrm>
              <a:off x="4241" y="1272"/>
              <a:ext cx="40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UHF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36" name="Text Box 27"/>
            <p:cNvSpPr txBox="1">
              <a:spLocks noChangeArrowheads="1"/>
            </p:cNvSpPr>
            <p:nvPr/>
          </p:nvSpPr>
          <p:spPr bwMode="auto">
            <a:xfrm>
              <a:off x="4513" y="1272"/>
              <a:ext cx="40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VHF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37" name="Text Box 28"/>
            <p:cNvSpPr txBox="1">
              <a:spLocks noChangeArrowheads="1"/>
            </p:cNvSpPr>
            <p:nvPr/>
          </p:nvSpPr>
          <p:spPr bwMode="auto">
            <a:xfrm>
              <a:off x="4785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HF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38" name="Text Box 29"/>
            <p:cNvSpPr txBox="1">
              <a:spLocks noChangeArrowheads="1"/>
            </p:cNvSpPr>
            <p:nvPr/>
          </p:nvSpPr>
          <p:spPr bwMode="auto">
            <a:xfrm>
              <a:off x="4966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MF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39" name="Text Box 30"/>
            <p:cNvSpPr txBox="1">
              <a:spLocks noChangeArrowheads="1"/>
            </p:cNvSpPr>
            <p:nvPr/>
          </p:nvSpPr>
          <p:spPr bwMode="auto">
            <a:xfrm>
              <a:off x="5193" y="1272"/>
              <a:ext cx="31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LF</a:t>
              </a:r>
              <a:endParaRPr lang="es-MX" sz="12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40" name="Text Box 31"/>
            <p:cNvSpPr txBox="1">
              <a:spLocks noChangeArrowheads="1"/>
            </p:cNvSpPr>
            <p:nvPr/>
          </p:nvSpPr>
          <p:spPr bwMode="auto">
            <a:xfrm>
              <a:off x="4967" y="1499"/>
              <a:ext cx="544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10 kmt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  <p:sp>
          <p:nvSpPr>
            <p:cNvPr id="41" name="Text Box 32"/>
            <p:cNvSpPr txBox="1">
              <a:spLocks noChangeArrowheads="1"/>
            </p:cNvSpPr>
            <p:nvPr/>
          </p:nvSpPr>
          <p:spPr bwMode="auto">
            <a:xfrm>
              <a:off x="4421" y="1499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s-ES_tradnl" sz="14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rPr>
                <a:t>1mt</a:t>
              </a:r>
              <a:endParaRPr lang="es-MX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endParaRPr>
            </a:p>
          </p:txBody>
        </p:sp>
      </p:grpSp>
      <p:grpSp>
        <p:nvGrpSpPr>
          <p:cNvPr id="42" name="Group 34"/>
          <p:cNvGrpSpPr>
            <a:grpSpLocks/>
          </p:cNvGrpSpPr>
          <p:nvPr/>
        </p:nvGrpSpPr>
        <p:grpSpPr bwMode="auto">
          <a:xfrm>
            <a:off x="3618775" y="3349358"/>
            <a:ext cx="6335713" cy="2892425"/>
            <a:chOff x="1429" y="1480"/>
            <a:chExt cx="3991" cy="1822"/>
          </a:xfrm>
        </p:grpSpPr>
        <p:sp>
          <p:nvSpPr>
            <p:cNvPr id="43" name="Text Box 35"/>
            <p:cNvSpPr txBox="1">
              <a:spLocks noChangeArrowheads="1"/>
            </p:cNvSpPr>
            <p:nvPr/>
          </p:nvSpPr>
          <p:spPr bwMode="auto">
            <a:xfrm>
              <a:off x="5011" y="2966"/>
              <a:ext cx="40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ES_tradnl" sz="1400">
                  <a:solidFill>
                    <a:schemeClr val="bg1"/>
                  </a:solidFill>
                </a:rPr>
                <a:t>30</a:t>
              </a:r>
              <a:r>
                <a:rPr lang="es-ES_tradnl" sz="1200">
                  <a:solidFill>
                    <a:schemeClr val="bg1"/>
                  </a:solidFill>
                </a:rPr>
                <a:t> </a:t>
              </a:r>
              <a:r>
                <a:rPr lang="en-US" sz="1400">
                  <a:solidFill>
                    <a:schemeClr val="bg1"/>
                  </a:solidFill>
                </a:rPr>
                <a:t>µ</a:t>
              </a:r>
              <a:endParaRPr lang="es-MX" sz="1400">
                <a:solidFill>
                  <a:schemeClr val="bg1"/>
                </a:solidFill>
              </a:endParaRPr>
            </a:p>
          </p:txBody>
        </p:sp>
        <p:grpSp>
          <p:nvGrpSpPr>
            <p:cNvPr id="44" name="Group 36"/>
            <p:cNvGrpSpPr>
              <a:grpSpLocks/>
            </p:cNvGrpSpPr>
            <p:nvPr/>
          </p:nvGrpSpPr>
          <p:grpSpPr bwMode="auto">
            <a:xfrm>
              <a:off x="1429" y="1480"/>
              <a:ext cx="3719" cy="1822"/>
              <a:chOff x="1429" y="1480"/>
              <a:chExt cx="3719" cy="1822"/>
            </a:xfrm>
          </p:grpSpPr>
          <p:sp>
            <p:nvSpPr>
              <p:cNvPr id="45" name="AutoShape 37"/>
              <p:cNvSpPr>
                <a:spLocks noChangeArrowheads="1"/>
              </p:cNvSpPr>
              <p:nvPr/>
            </p:nvSpPr>
            <p:spPr bwMode="auto">
              <a:xfrm rot="10800000">
                <a:off x="1520" y="1480"/>
                <a:ext cx="1042" cy="149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4498 w 21600"/>
                  <a:gd name="T13" fmla="*/ 4505 h 21600"/>
                  <a:gd name="T14" fmla="*/ 17102 w 21600"/>
                  <a:gd name="T15" fmla="*/ 17095 h 21600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noFill/>
              <a:ln w="254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es-CL"/>
              </a:p>
            </p:txBody>
          </p:sp>
          <p:sp>
            <p:nvSpPr>
              <p:cNvPr id="50" name="Text Box 38"/>
              <p:cNvSpPr txBox="1">
                <a:spLocks noChangeArrowheads="1"/>
              </p:cNvSpPr>
              <p:nvPr/>
            </p:nvSpPr>
            <p:spPr bwMode="auto">
              <a:xfrm>
                <a:off x="1542" y="3158"/>
                <a:ext cx="1225" cy="14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es-ES_tradnl" sz="900" dirty="0">
                    <a:solidFill>
                      <a:schemeClr val="bg1"/>
                    </a:solidFill>
                    <a:effectLst>
                      <a:outerShdw blurRad="38100" dist="38100" dir="2700000" algn="tl">
                        <a:srgbClr val="000000"/>
                      </a:outerShdw>
                    </a:effectLst>
                    <a:cs typeface="+mn-cs"/>
                  </a:rPr>
                  <a:t>VIA. AZ. VER. AMA. NAR. ROJO</a:t>
                </a:r>
                <a:endParaRPr lang="es-MX" sz="9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cs typeface="+mn-cs"/>
                </a:endParaRPr>
              </a:p>
            </p:txBody>
          </p:sp>
          <p:sp>
            <p:nvSpPr>
              <p:cNvPr id="51" name="Line 39"/>
              <p:cNvSpPr>
                <a:spLocks noChangeShapeType="1"/>
              </p:cNvSpPr>
              <p:nvPr/>
            </p:nvSpPr>
            <p:spPr bwMode="auto">
              <a:xfrm>
                <a:off x="3016" y="1480"/>
                <a:ext cx="2132" cy="1496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2" name="AutoShape 40"/>
              <p:cNvSpPr>
                <a:spLocks/>
              </p:cNvSpPr>
              <p:nvPr/>
            </p:nvSpPr>
            <p:spPr bwMode="auto">
              <a:xfrm rot="-5400000">
                <a:off x="1883" y="2522"/>
                <a:ext cx="272" cy="1179"/>
              </a:xfrm>
              <a:prstGeom prst="rightBrace">
                <a:avLst>
                  <a:gd name="adj1" fmla="val 36121"/>
                  <a:gd name="adj2" fmla="val 50000"/>
                </a:avLst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eaLnBrk="0" hangingPunct="0">
                  <a:spcBef>
                    <a:spcPct val="20000"/>
                  </a:spcBef>
                </a:pPr>
                <a:endParaRPr lang="es-CL"/>
              </a:p>
            </p:txBody>
          </p:sp>
          <p:sp>
            <p:nvSpPr>
              <p:cNvPr id="53" name="Line 41"/>
              <p:cNvSpPr>
                <a:spLocks noChangeShapeType="1"/>
              </p:cNvSpPr>
              <p:nvPr/>
            </p:nvSpPr>
            <p:spPr bwMode="auto">
              <a:xfrm>
                <a:off x="2562" y="2976"/>
                <a:ext cx="2586" cy="0"/>
              </a:xfrm>
              <a:prstGeom prst="line">
                <a:avLst/>
              </a:prstGeom>
              <a:noFill/>
              <a:ln w="222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4" name="Text Box 42"/>
              <p:cNvSpPr txBox="1">
                <a:spLocks noChangeArrowheads="1"/>
              </p:cNvSpPr>
              <p:nvPr/>
            </p:nvSpPr>
            <p:spPr bwMode="auto">
              <a:xfrm>
                <a:off x="2472" y="2614"/>
                <a:ext cx="635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CERCANO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55" name="Text Box 43"/>
              <p:cNvSpPr txBox="1">
                <a:spLocks noChangeArrowheads="1"/>
              </p:cNvSpPr>
              <p:nvPr/>
            </p:nvSpPr>
            <p:spPr bwMode="auto">
              <a:xfrm>
                <a:off x="3061" y="2614"/>
                <a:ext cx="499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MEDIO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56" name="Text Box 44"/>
              <p:cNvSpPr txBox="1">
                <a:spLocks noChangeArrowheads="1"/>
              </p:cNvSpPr>
              <p:nvPr/>
            </p:nvSpPr>
            <p:spPr bwMode="auto">
              <a:xfrm>
                <a:off x="3651" y="2614"/>
                <a:ext cx="544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 LEJANO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Line 45"/>
              <p:cNvSpPr>
                <a:spLocks noChangeShapeType="1"/>
              </p:cNvSpPr>
              <p:nvPr/>
            </p:nvSpPr>
            <p:spPr bwMode="auto">
              <a:xfrm>
                <a:off x="3107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8" name="Line 46"/>
              <p:cNvSpPr>
                <a:spLocks noChangeShapeType="1"/>
              </p:cNvSpPr>
              <p:nvPr/>
            </p:nvSpPr>
            <p:spPr bwMode="auto">
              <a:xfrm>
                <a:off x="3606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59" name="Text Box 47"/>
              <p:cNvSpPr txBox="1">
                <a:spLocks noChangeArrowheads="1"/>
              </p:cNvSpPr>
              <p:nvPr/>
            </p:nvSpPr>
            <p:spPr bwMode="auto">
              <a:xfrm>
                <a:off x="2971" y="2966"/>
                <a:ext cx="317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3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60" name="Text Box 48"/>
              <p:cNvSpPr txBox="1">
                <a:spLocks noChangeArrowheads="1"/>
              </p:cNvSpPr>
              <p:nvPr/>
            </p:nvSpPr>
            <p:spPr bwMode="auto">
              <a:xfrm>
                <a:off x="3470" y="2966"/>
                <a:ext cx="318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400">
                    <a:solidFill>
                      <a:schemeClr val="bg1"/>
                    </a:solidFill>
                  </a:rPr>
                  <a:t>6</a:t>
                </a:r>
                <a:r>
                  <a:rPr lang="es-ES_tradnl" sz="1200">
                    <a:solidFill>
                      <a:schemeClr val="bg1"/>
                    </a:solidFill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Text Box 49"/>
              <p:cNvSpPr txBox="1">
                <a:spLocks noChangeArrowheads="1"/>
              </p:cNvSpPr>
              <p:nvPr/>
            </p:nvSpPr>
            <p:spPr bwMode="auto">
              <a:xfrm>
                <a:off x="4195" y="2976"/>
                <a:ext cx="409" cy="19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s-ES_tradnl" sz="1400">
                    <a:solidFill>
                      <a:schemeClr val="bg1"/>
                    </a:solidFill>
                  </a:rPr>
                  <a:t>15</a:t>
                </a:r>
                <a:r>
                  <a:rPr lang="es-ES_tradnl" sz="1200">
                    <a:solidFill>
                      <a:schemeClr val="bg1"/>
                    </a:solidFill>
                  </a:rPr>
                  <a:t> </a:t>
                </a:r>
                <a:r>
                  <a:rPr lang="en-US" sz="1400">
                    <a:solidFill>
                      <a:schemeClr val="bg1"/>
                    </a:solidFill>
                  </a:rPr>
                  <a:t>µ</a:t>
                </a:r>
                <a:endParaRPr lang="es-MX" sz="1400">
                  <a:solidFill>
                    <a:schemeClr val="bg1"/>
                  </a:solidFill>
                </a:endParaRPr>
              </a:p>
            </p:txBody>
          </p:sp>
          <p:sp>
            <p:nvSpPr>
              <p:cNvPr id="62" name="Line 50"/>
              <p:cNvSpPr>
                <a:spLocks noChangeShapeType="1"/>
              </p:cNvSpPr>
              <p:nvPr/>
            </p:nvSpPr>
            <p:spPr bwMode="auto">
              <a:xfrm>
                <a:off x="4332" y="2614"/>
                <a:ext cx="0" cy="36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s-CL"/>
              </a:p>
            </p:txBody>
          </p:sp>
          <p:sp>
            <p:nvSpPr>
              <p:cNvPr id="63" name="Text Box 51"/>
              <p:cNvSpPr txBox="1">
                <a:spLocks noChangeArrowheads="1"/>
              </p:cNvSpPr>
              <p:nvPr/>
            </p:nvSpPr>
            <p:spPr bwMode="auto">
              <a:xfrm>
                <a:off x="4241" y="2614"/>
                <a:ext cx="725" cy="3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IR</a:t>
                </a:r>
              </a:p>
              <a:p>
                <a:pPr algn="ctr">
                  <a:spcBef>
                    <a:spcPct val="50000"/>
                  </a:spcBef>
                </a:pPr>
                <a:r>
                  <a:rPr lang="es-ES_tradnl" sz="1200">
                    <a:solidFill>
                      <a:schemeClr val="bg1"/>
                    </a:solidFill>
                  </a:rPr>
                  <a:t>EXTREMO</a:t>
                </a:r>
                <a:endParaRPr lang="es-MX" sz="12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64" name="Text Box 52"/>
          <p:cNvSpPr txBox="1">
            <a:spLocks noChangeArrowheads="1"/>
          </p:cNvSpPr>
          <p:nvPr/>
        </p:nvSpPr>
        <p:spPr bwMode="auto">
          <a:xfrm>
            <a:off x="2825024" y="3349358"/>
            <a:ext cx="6492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1 A</a:t>
            </a:r>
            <a:endParaRPr lang="es-MX" sz="1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5" name="Text Box 53"/>
          <p:cNvSpPr txBox="1">
            <a:spLocks noChangeArrowheads="1"/>
          </p:cNvSpPr>
          <p:nvPr/>
        </p:nvSpPr>
        <p:spPr bwMode="auto">
          <a:xfrm>
            <a:off x="1745524" y="3349358"/>
            <a:ext cx="6492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_tradnl" sz="1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0.1 A</a:t>
            </a:r>
            <a:endParaRPr lang="es-MX" sz="14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pic>
        <p:nvPicPr>
          <p:cNvPr id="69" name="Imagen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4449" y="787874"/>
            <a:ext cx="8064499" cy="599335"/>
          </a:xfrm>
          <a:prstGeom prst="rect">
            <a:avLst/>
          </a:prstGeom>
        </p:spPr>
      </p:pic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2238516" y="868480"/>
            <a:ext cx="75677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LONGITUDES DE LAS ONDAS ELECTROMAGNÉTICAS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97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0838" y="1760433"/>
            <a:ext cx="10152403" cy="477282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9" name="Imagen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34449" y="787874"/>
            <a:ext cx="8064499" cy="599335"/>
          </a:xfrm>
          <a:prstGeom prst="rect">
            <a:avLst/>
          </a:prstGeom>
        </p:spPr>
      </p:pic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2238516" y="868480"/>
            <a:ext cx="756777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PREFIJOS EXPONENCIALES MÁS </a:t>
            </a: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USADOS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aphicFrame>
        <p:nvGraphicFramePr>
          <p:cNvPr id="66" name="Group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8547849"/>
              </p:ext>
            </p:extLst>
          </p:nvPr>
        </p:nvGraphicFramePr>
        <p:xfrm>
          <a:off x="3064890" y="1939268"/>
          <a:ext cx="5915025" cy="4415156"/>
        </p:xfrm>
        <a:graphic>
          <a:graphicData uri="http://schemas.openxmlformats.org/drawingml/2006/table">
            <a:tbl>
              <a:tblPr/>
              <a:tblGrid>
                <a:gridCol w="19716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PREFIJO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SIMBOLO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</a:rPr>
                        <a:t>EXPONENCIAL</a:t>
                      </a:r>
                      <a:endParaRPr kumimoji="0" lang="es-ES" sz="18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3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TERA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T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GIGA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G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9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MEGA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KILO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hecto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1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deca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da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deci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centi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-2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mili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-3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micro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l-GR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-6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nano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n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-9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pico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</a:t>
                      </a:r>
                      <a:endParaRPr kumimoji="0" lang="es-ES" sz="16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10</a:t>
                      </a:r>
                      <a:r>
                        <a:rPr kumimoji="0" lang="es-ES_tradnl" sz="1600" b="1" i="0" u="none" strike="noStrike" cap="none" normalizeH="0" baseline="300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-12</a:t>
                      </a:r>
                      <a:endParaRPr kumimoji="0" lang="es-E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148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751" y="4075187"/>
            <a:ext cx="3016905" cy="23427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CuadroTexto 12"/>
          <p:cNvSpPr txBox="1"/>
          <p:nvPr/>
        </p:nvSpPr>
        <p:spPr>
          <a:xfrm>
            <a:off x="673203" y="4953265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DIFUSIÓN</a:t>
            </a:r>
            <a:endParaRPr lang="es-ES_tradnl" sz="2000" dirty="0" smtClean="0"/>
          </a:p>
        </p:txBody>
      </p:sp>
      <p:sp>
        <p:nvSpPr>
          <p:cNvPr id="14" name="CuadroTexto 13"/>
          <p:cNvSpPr txBox="1"/>
          <p:nvPr/>
        </p:nvSpPr>
        <p:spPr>
          <a:xfrm>
            <a:off x="3885756" y="4169193"/>
            <a:ext cx="7956102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 smtClean="0">
                <a:solidFill>
                  <a:srgbClr val="002060"/>
                </a:solidFill>
              </a:rPr>
              <a:t>Las superficies disparejas reflejan las ondas en varias direcciones, lo que se denomina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“DIFUSIÓN</a:t>
            </a:r>
            <a:r>
              <a:rPr lang="es-ES_tradnl" b="1" dirty="0" smtClean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”</a:t>
            </a:r>
            <a:r>
              <a:rPr lang="es-ES_tradnl" sz="1600" dirty="0" smtClean="0">
                <a:solidFill>
                  <a:srgbClr val="002060"/>
                </a:solidFill>
              </a:rPr>
              <a:t>, esto </a:t>
            </a:r>
            <a:r>
              <a:rPr lang="es-ES_tradnl" sz="1600" dirty="0">
                <a:solidFill>
                  <a:srgbClr val="002060"/>
                </a:solidFill>
              </a:rPr>
              <a:t>es una Reflexión en una dirección inútil para la detección del </a:t>
            </a:r>
            <a:r>
              <a:rPr lang="es-ES_tradnl" sz="1600" dirty="0" smtClean="0">
                <a:solidFill>
                  <a:srgbClr val="002060"/>
                </a:solidFill>
              </a:rPr>
              <a:t>blanco.</a:t>
            </a:r>
            <a:endParaRPr lang="es-ES_tradnl" sz="1600" dirty="0">
              <a:solidFill>
                <a:srgbClr val="002060"/>
              </a:solidFill>
            </a:endParaRPr>
          </a:p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 smtClean="0">
                <a:solidFill>
                  <a:srgbClr val="002060"/>
                </a:solidFill>
              </a:rPr>
              <a:t>La capacidad de reflejar ondas electromagnéticas de una superficie se denomina </a:t>
            </a:r>
            <a:r>
              <a:rPr lang="es-ES_tradnl" b="1" dirty="0" smtClean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“Coeficiente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de </a:t>
            </a:r>
            <a:r>
              <a:rPr lang="es-ES_tradnl" b="1" dirty="0" smtClean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Reflexión”</a:t>
            </a:r>
            <a:r>
              <a:rPr lang="es-ES_tradnl" dirty="0" smtClean="0">
                <a:solidFill>
                  <a:srgbClr val="002060"/>
                </a:solidFill>
              </a:rPr>
              <a:t>.</a:t>
            </a:r>
            <a:endParaRPr lang="es-ES_tradnl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3885756" y="5487569"/>
            <a:ext cx="795610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 smtClean="0">
                <a:solidFill>
                  <a:srgbClr val="002060"/>
                </a:solidFill>
              </a:rPr>
              <a:t>El polvo, agua, nieve,  granizo, provocan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“Reflexión”</a:t>
            </a:r>
            <a:r>
              <a:rPr lang="es-ES_tradnl" sz="1600" dirty="0" smtClean="0">
                <a:solidFill>
                  <a:srgbClr val="002060"/>
                </a:solidFill>
              </a:rPr>
              <a:t> y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“difusión” </a:t>
            </a:r>
            <a:r>
              <a:rPr lang="es-ES_tradnl" sz="1600" dirty="0" smtClean="0">
                <a:solidFill>
                  <a:srgbClr val="002060"/>
                </a:solidFill>
              </a:rPr>
              <a:t>de las ondas electromagnéticas  generando perdidas de energía reflejada hacia en radar. </a:t>
            </a:r>
            <a:endParaRPr lang="es-ES" sz="1600" dirty="0" smtClean="0">
              <a:solidFill>
                <a:srgbClr val="002060"/>
              </a:solidFill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2409913" y="824938"/>
            <a:ext cx="6460621" cy="628692"/>
            <a:chOff x="4337864" y="1150601"/>
            <a:chExt cx="3179050" cy="628692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PROPAGACIÓN DE LAS ONDAS ELECTROMAGNÉTICAS</a:t>
              </a:r>
              <a:endPara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28" name="Imagen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871" y="1965533"/>
            <a:ext cx="3016905" cy="16920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680323" y="2473558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REFLEXIÓN</a:t>
            </a:r>
            <a:endParaRPr lang="es-ES_tradnl" sz="2000" dirty="0" smtClean="0"/>
          </a:p>
        </p:txBody>
      </p:sp>
      <p:sp>
        <p:nvSpPr>
          <p:cNvPr id="30" name="CuadroTexto 29"/>
          <p:cNvSpPr txBox="1"/>
          <p:nvPr/>
        </p:nvSpPr>
        <p:spPr>
          <a:xfrm>
            <a:off x="3760150" y="2388387"/>
            <a:ext cx="80817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 smtClean="0">
                <a:solidFill>
                  <a:srgbClr val="002060"/>
                </a:solidFill>
              </a:rPr>
              <a:t>Al propagarse las ondas electromagnéticas y encontrarse con una superficie reflectora, las ondas electromagnéticas se </a:t>
            </a:r>
            <a:r>
              <a:rPr lang="es-ES_tradnl" b="1" dirty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reflejan en forma perpendicular </a:t>
            </a:r>
            <a:r>
              <a:rPr lang="es-ES_tradnl" sz="1600" dirty="0" smtClean="0">
                <a:solidFill>
                  <a:srgbClr val="002060"/>
                </a:solidFill>
              </a:rPr>
              <a:t>a la superficie encontrada.</a:t>
            </a:r>
          </a:p>
        </p:txBody>
      </p:sp>
    </p:spTree>
    <p:extLst>
      <p:ext uri="{BB962C8B-B14F-4D97-AF65-F5344CB8AC3E}">
        <p14:creationId xmlns:p14="http://schemas.microsoft.com/office/powerpoint/2010/main" val="74828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6261551" y="3502501"/>
            <a:ext cx="5555247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b="1" dirty="0" smtClean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SUPERFICIE REFLECTORA DE RADAR: </a:t>
            </a:r>
            <a:r>
              <a:rPr lang="es-ES_tradnl" sz="1600" dirty="0" smtClean="0">
                <a:solidFill>
                  <a:srgbClr val="002060"/>
                </a:solidFill>
              </a:rPr>
              <a:t> Es el área efectiva de reflexión útil que presenta un contacto hacia el radar que intenta detectarlo.</a:t>
            </a:r>
          </a:p>
          <a:p>
            <a:pPr algn="just">
              <a:spcBef>
                <a:spcPct val="50000"/>
              </a:spcBef>
            </a:pPr>
            <a:r>
              <a:rPr lang="es-ES_tradnl" sz="1600" dirty="0" smtClean="0">
                <a:solidFill>
                  <a:srgbClr val="002060"/>
                </a:solidFill>
              </a:rPr>
              <a:t>Varía con el movimiento del blanco</a:t>
            </a:r>
          </a:p>
          <a:p>
            <a:pPr algn="just">
              <a:spcBef>
                <a:spcPct val="50000"/>
              </a:spcBef>
            </a:pPr>
            <a:r>
              <a:rPr lang="es-ES_tradnl" sz="1600" dirty="0" smtClean="0">
                <a:solidFill>
                  <a:srgbClr val="002060"/>
                </a:solidFill>
              </a:rPr>
              <a:t>Ejemplo: Un misil EXOCET presenta un área de 80 cm</a:t>
            </a:r>
            <a:r>
              <a:rPr lang="es-ES_tradnl" sz="1600" baseline="30000" dirty="0" smtClean="0">
                <a:solidFill>
                  <a:srgbClr val="002060"/>
                </a:solidFill>
              </a:rPr>
              <a:t>2</a:t>
            </a:r>
            <a:r>
              <a:rPr lang="es-ES_tradnl" sz="1600" dirty="0">
                <a:solidFill>
                  <a:srgbClr val="002060"/>
                </a:solidFill>
              </a:rPr>
              <a:t> </a:t>
            </a:r>
            <a:r>
              <a:rPr lang="es-ES_tradnl" sz="1600" dirty="0" smtClean="0">
                <a:solidFill>
                  <a:srgbClr val="002060"/>
                </a:solidFill>
              </a:rPr>
              <a:t>visto desde proa y se intenta disminuirla en futuros diseños.</a:t>
            </a:r>
            <a:endParaRPr lang="es-ES_tradnl" b="1" dirty="0">
              <a:solidFill>
                <a:srgbClr val="0070C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2409913" y="824938"/>
            <a:ext cx="6460621" cy="928272"/>
            <a:chOff x="4337864" y="1150601"/>
            <a:chExt cx="3179050" cy="660443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5912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800" b="1" dirty="0" smtClean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REFLEXIÓN Y DIFUSIÓN </a:t>
              </a: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DE LAS ONDAS ELECTROMAGNÉTICAS</a:t>
              </a:r>
              <a:endPara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29" name="CuadroTexto 28"/>
          <p:cNvSpPr txBox="1"/>
          <p:nvPr/>
        </p:nvSpPr>
        <p:spPr>
          <a:xfrm>
            <a:off x="680323" y="2473558"/>
            <a:ext cx="24131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REFLEXIÓN</a:t>
            </a:r>
            <a:endParaRPr lang="es-ES_tradnl" sz="2000" dirty="0" smtClean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465" y="2101834"/>
            <a:ext cx="5718108" cy="4341263"/>
          </a:xfrm>
          <a:prstGeom prst="rect">
            <a:avLst/>
          </a:prstGeom>
        </p:spPr>
      </p:pic>
      <p:grpSp>
        <p:nvGrpSpPr>
          <p:cNvPr id="2" name="Grupo 1"/>
          <p:cNvGrpSpPr/>
          <p:nvPr/>
        </p:nvGrpSpPr>
        <p:grpSpPr>
          <a:xfrm>
            <a:off x="533747" y="2648931"/>
            <a:ext cx="5153114" cy="3372596"/>
            <a:chOff x="954299" y="2653484"/>
            <a:chExt cx="6096000" cy="3449638"/>
          </a:xfrm>
        </p:grpSpPr>
        <p:graphicFrame>
          <p:nvGraphicFramePr>
            <p:cNvPr id="18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93739299"/>
                </p:ext>
              </p:extLst>
            </p:nvPr>
          </p:nvGraphicFramePr>
          <p:xfrm>
            <a:off x="954299" y="2653484"/>
            <a:ext cx="6096000" cy="34496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68" name="Fotografía de Photo Editor" r:id="rId7" imgW="15413601" imgH="8723810" progId="">
                    <p:embed/>
                  </p:oleObj>
                </mc:Choice>
                <mc:Fallback>
                  <p:oleObj name="Fotografía de Photo Editor" r:id="rId7" imgW="15413601" imgH="8723810" progId="">
                    <p:embed/>
                    <p:pic>
                      <p:nvPicPr>
                        <p:cNvPr id="205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4299" y="2653484"/>
                          <a:ext cx="6096000" cy="3449638"/>
                        </a:xfrm>
                        <a:prstGeom prst="rect">
                          <a:avLst/>
                        </a:prstGeom>
                        <a:noFill/>
                        <a:ln w="9525">
                          <a:solidFill>
                            <a:srgbClr val="FF0000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19" name="11 Grupo"/>
            <p:cNvGrpSpPr>
              <a:grpSpLocks/>
            </p:cNvGrpSpPr>
            <p:nvPr/>
          </p:nvGrpSpPr>
          <p:grpSpPr bwMode="auto">
            <a:xfrm>
              <a:off x="3477515" y="3148784"/>
              <a:ext cx="2238595" cy="1592264"/>
              <a:chOff x="4067944" y="1691516"/>
              <a:chExt cx="2237020" cy="1593467"/>
            </a:xfrm>
          </p:grpSpPr>
          <p:sp>
            <p:nvSpPr>
              <p:cNvPr id="20" name="4 CuadroTexto"/>
              <p:cNvSpPr txBox="1">
                <a:spLocks noChangeArrowheads="1"/>
              </p:cNvSpPr>
              <p:nvPr/>
            </p:nvSpPr>
            <p:spPr bwMode="auto">
              <a:xfrm>
                <a:off x="4067944" y="1691516"/>
                <a:ext cx="2237020" cy="378054"/>
              </a:xfrm>
              <a:prstGeom prst="rect">
                <a:avLst/>
              </a:prstGeom>
              <a:solidFill>
                <a:srgbClr val="7030A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MX" sz="1800" dirty="0">
                    <a:solidFill>
                      <a:schemeClr val="bg1"/>
                    </a:solidFill>
                  </a:rPr>
                  <a:t>Reflexión (útil)</a:t>
                </a:r>
                <a:endParaRPr lang="es-CL" sz="1800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21" name="6 Conector recto de flecha"/>
              <p:cNvCxnSpPr>
                <a:cxnSpLocks noChangeShapeType="1"/>
                <a:stCxn id="20" idx="2"/>
              </p:cNvCxnSpPr>
              <p:nvPr/>
            </p:nvCxnSpPr>
            <p:spPr bwMode="auto">
              <a:xfrm flipH="1">
                <a:off x="4932041" y="2069570"/>
                <a:ext cx="254413" cy="783365"/>
              </a:xfrm>
              <a:prstGeom prst="straightConnector1">
                <a:avLst/>
              </a:prstGeom>
              <a:noFill/>
              <a:ln w="28575" algn="ctr">
                <a:solidFill>
                  <a:srgbClr val="FF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22" name="7 Conector recto de flecha"/>
              <p:cNvCxnSpPr>
                <a:cxnSpLocks noChangeShapeType="1"/>
                <a:stCxn id="20" idx="2"/>
              </p:cNvCxnSpPr>
              <p:nvPr/>
            </p:nvCxnSpPr>
            <p:spPr bwMode="auto">
              <a:xfrm>
                <a:off x="5186455" y="2069570"/>
                <a:ext cx="33618" cy="1215413"/>
              </a:xfrm>
              <a:prstGeom prst="straightConnector1">
                <a:avLst/>
              </a:prstGeom>
              <a:noFill/>
              <a:ln w="28575" algn="ctr">
                <a:solidFill>
                  <a:srgbClr val="FF0000"/>
                </a:solidFill>
                <a:round/>
                <a:headEnd/>
                <a:tailEnd type="arrow" w="med" len="med"/>
              </a:ln>
            </p:spPr>
          </p:cxnSp>
        </p:grpSp>
        <p:grpSp>
          <p:nvGrpSpPr>
            <p:cNvPr id="23" name="24 Grupo"/>
            <p:cNvGrpSpPr>
              <a:grpSpLocks/>
            </p:cNvGrpSpPr>
            <p:nvPr/>
          </p:nvGrpSpPr>
          <p:grpSpPr bwMode="auto">
            <a:xfrm>
              <a:off x="2326578" y="4453710"/>
              <a:ext cx="2735262" cy="1241905"/>
              <a:chOff x="2915816" y="2996954"/>
              <a:chExt cx="2736304" cy="1241845"/>
            </a:xfrm>
          </p:grpSpPr>
          <p:sp>
            <p:nvSpPr>
              <p:cNvPr id="24" name="16 CuadroTexto"/>
              <p:cNvSpPr txBox="1">
                <a:spLocks noChangeArrowheads="1"/>
              </p:cNvSpPr>
              <p:nvPr/>
            </p:nvSpPr>
            <p:spPr bwMode="auto">
              <a:xfrm>
                <a:off x="2915816" y="3861048"/>
                <a:ext cx="2016410" cy="377751"/>
              </a:xfrm>
              <a:prstGeom prst="rect">
                <a:avLst/>
              </a:prstGeom>
              <a:solidFill>
                <a:srgbClr val="FFFF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s-MX" sz="1800">
                    <a:solidFill>
                      <a:srgbClr val="FF0000"/>
                    </a:solidFill>
                  </a:rPr>
                  <a:t>Difusión (inútil)</a:t>
                </a:r>
                <a:endParaRPr lang="es-CL" sz="180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31" name="20 Conector recto de flecha"/>
              <p:cNvCxnSpPr>
                <a:cxnSpLocks noChangeShapeType="1"/>
                <a:stCxn id="24" idx="3"/>
              </p:cNvCxnSpPr>
              <p:nvPr/>
            </p:nvCxnSpPr>
            <p:spPr bwMode="auto">
              <a:xfrm flipV="1">
                <a:off x="4932226" y="3789040"/>
                <a:ext cx="719894" cy="260884"/>
              </a:xfrm>
              <a:prstGeom prst="straightConnector1">
                <a:avLst/>
              </a:prstGeom>
              <a:noFill/>
              <a:ln w="28575" algn="ctr">
                <a:solidFill>
                  <a:srgbClr val="0070C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32" name="21 Conector recto de flecha"/>
              <p:cNvCxnSpPr>
                <a:cxnSpLocks noChangeShapeType="1"/>
                <a:stCxn id="24" idx="3"/>
              </p:cNvCxnSpPr>
              <p:nvPr/>
            </p:nvCxnSpPr>
            <p:spPr bwMode="auto">
              <a:xfrm flipV="1">
                <a:off x="4932226" y="2996954"/>
                <a:ext cx="287846" cy="1052970"/>
              </a:xfrm>
              <a:prstGeom prst="straightConnector1">
                <a:avLst/>
              </a:prstGeom>
              <a:noFill/>
              <a:ln w="28575" algn="ctr">
                <a:solidFill>
                  <a:srgbClr val="0070C0"/>
                </a:solidFill>
                <a:round/>
                <a:headEnd/>
                <a:tailEnd type="arrow" w="med" len="med"/>
              </a:ln>
            </p:spPr>
          </p:cxnSp>
        </p:grpSp>
      </p:grpSp>
    </p:spTree>
    <p:extLst>
      <p:ext uri="{BB962C8B-B14F-4D97-AF65-F5344CB8AC3E}">
        <p14:creationId xmlns:p14="http://schemas.microsoft.com/office/powerpoint/2010/main" val="254950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2409913" y="568562"/>
            <a:ext cx="6460621" cy="628692"/>
            <a:chOff x="4337864" y="1150601"/>
            <a:chExt cx="3179050" cy="628692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PROPAGACIÓN DE LAS ONDAS ELECTROMAGNÉTICAS</a:t>
              </a:r>
              <a:endPara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28" name="Imagen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871" y="1683522"/>
            <a:ext cx="3016905" cy="16920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351803" y="2191547"/>
            <a:ext cx="2734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REFRACCIÓN</a:t>
            </a:r>
            <a:endParaRPr lang="es-ES_tradnl" sz="2000" dirty="0" smtClean="0"/>
          </a:p>
        </p:txBody>
      </p:sp>
      <p:sp>
        <p:nvSpPr>
          <p:cNvPr id="16" name="CuadroTexto 15"/>
          <p:cNvSpPr txBox="1"/>
          <p:nvPr/>
        </p:nvSpPr>
        <p:spPr>
          <a:xfrm>
            <a:off x="3555051" y="1781998"/>
            <a:ext cx="8081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 smtClean="0">
                <a:solidFill>
                  <a:srgbClr val="002060"/>
                </a:solidFill>
              </a:rPr>
              <a:t>Es el desvío  que sufre un onda  electromagnética al viajar por medios de distinta densidad (por ejemplo:  en la atmósfera)</a:t>
            </a:r>
          </a:p>
        </p:txBody>
      </p:sp>
      <p:sp>
        <p:nvSpPr>
          <p:cNvPr id="17" name="TextBox 42"/>
          <p:cNvSpPr txBox="1"/>
          <p:nvPr/>
        </p:nvSpPr>
        <p:spPr>
          <a:xfrm>
            <a:off x="4889084" y="2622433"/>
            <a:ext cx="4794190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/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Refracción está controlada por la Ley física de Snell</a:t>
            </a:r>
            <a:endParaRPr lang="en-US" dirty="0"/>
          </a:p>
        </p:txBody>
      </p:sp>
      <p:sp>
        <p:nvSpPr>
          <p:cNvPr id="18" name="CuadroTexto 17"/>
          <p:cNvSpPr txBox="1"/>
          <p:nvPr/>
        </p:nvSpPr>
        <p:spPr>
          <a:xfrm>
            <a:off x="3529800" y="3185870"/>
            <a:ext cx="80817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 smtClean="0">
                <a:solidFill>
                  <a:srgbClr val="002060"/>
                </a:solidFill>
              </a:rPr>
              <a:t>El índice de refracción de la atmósfera aumenta con su densidad por lo que las ondas electromagnéticas (Tc. y Radar) tienden a curvarse sobre la tierra lográndose por esta causa ligeros alcances mayores al horizonte visual.</a:t>
            </a:r>
            <a:endParaRPr lang="es-ES" sz="1600" dirty="0" smtClean="0">
              <a:solidFill>
                <a:srgbClr val="002060"/>
              </a:solidFill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645991" y="4287828"/>
            <a:ext cx="2806081" cy="651042"/>
            <a:chOff x="280231" y="5193682"/>
            <a:chExt cx="2806081" cy="651042"/>
          </a:xfrm>
        </p:grpSpPr>
        <p:pic>
          <p:nvPicPr>
            <p:cNvPr id="20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80231" y="5193682"/>
              <a:ext cx="2806081" cy="651042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" name="Rectángulo 1"/>
            <p:cNvSpPr/>
            <p:nvPr/>
          </p:nvSpPr>
          <p:spPr>
            <a:xfrm>
              <a:off x="351803" y="5236412"/>
              <a:ext cx="265631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La Velocidad de la O.E.M. es</a:t>
              </a:r>
            </a:p>
            <a:p>
              <a:pPr algn="ctr">
                <a:spcBef>
                  <a:spcPts val="0"/>
                </a:spcBef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C = 3 x 108R [mts/seg]</a:t>
              </a:r>
            </a:p>
          </p:txBody>
        </p:sp>
      </p:grpSp>
      <p:grpSp>
        <p:nvGrpSpPr>
          <p:cNvPr id="22" name="Grupo 21"/>
          <p:cNvGrpSpPr/>
          <p:nvPr/>
        </p:nvGrpSpPr>
        <p:grpSpPr>
          <a:xfrm>
            <a:off x="645991" y="5098258"/>
            <a:ext cx="2806081" cy="793328"/>
            <a:chOff x="280231" y="5193682"/>
            <a:chExt cx="2806081" cy="651042"/>
          </a:xfrm>
        </p:grpSpPr>
        <p:pic>
          <p:nvPicPr>
            <p:cNvPr id="23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80231" y="5193682"/>
              <a:ext cx="2806081" cy="651042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4" name="Rectángulo 23"/>
            <p:cNvSpPr/>
            <p:nvPr/>
          </p:nvSpPr>
          <p:spPr>
            <a:xfrm>
              <a:off x="351803" y="5236412"/>
              <a:ext cx="2656317" cy="6061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sz="1400" dirty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La Velocidad de la O.E.M. </a:t>
              </a:r>
              <a:r>
                <a:rPr lang="en-US" sz="1400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varía según la densidad del madio que atraviesa </a:t>
              </a:r>
              <a:r>
                <a:rPr lang="en-US" sz="1400" dirty="0" smtClean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(v)</a:t>
              </a:r>
              <a:endParaRPr lang="en-US" sz="1400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31" name="Grupo 30"/>
          <p:cNvGrpSpPr/>
          <p:nvPr/>
        </p:nvGrpSpPr>
        <p:grpSpPr>
          <a:xfrm>
            <a:off x="642680" y="6038290"/>
            <a:ext cx="2806081" cy="738664"/>
            <a:chOff x="280231" y="5159498"/>
            <a:chExt cx="2806081" cy="738664"/>
          </a:xfrm>
        </p:grpSpPr>
        <p:pic>
          <p:nvPicPr>
            <p:cNvPr id="32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80231" y="5193682"/>
              <a:ext cx="2806081" cy="651042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33" name="Rectángulo 32"/>
            <p:cNvSpPr/>
            <p:nvPr/>
          </p:nvSpPr>
          <p:spPr>
            <a:xfrm>
              <a:off x="351803" y="5159498"/>
              <a:ext cx="2656317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sz="1400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El índice de refracción </a:t>
              </a:r>
              <a:r>
                <a:rPr lang="en-US" sz="1400" dirty="0" smtClean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n</a:t>
              </a:r>
              <a:r>
                <a:rPr lang="en-US" sz="1400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se define como : </a:t>
              </a:r>
            </a:p>
            <a:p>
              <a:pPr algn="ctr">
                <a:spcBef>
                  <a:spcPts val="0"/>
                </a:spcBef>
              </a:pPr>
              <a:r>
                <a:rPr lang="en-US" sz="1400" dirty="0" smtClean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n</a:t>
              </a:r>
              <a:r>
                <a:rPr lang="en-US" sz="1400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 : C/</a:t>
              </a:r>
              <a:r>
                <a:rPr lang="en-US" sz="1400" dirty="0" smtClean="0">
                  <a:solidFill>
                    <a:srgbClr val="FF000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v</a:t>
              </a:r>
              <a:endParaRPr lang="en-US" sz="1400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6" name="Grupo 5"/>
          <p:cNvGrpSpPr/>
          <p:nvPr/>
        </p:nvGrpSpPr>
        <p:grpSpPr>
          <a:xfrm>
            <a:off x="4349809" y="4419164"/>
            <a:ext cx="4219355" cy="2165873"/>
            <a:chOff x="3717642" y="3558044"/>
            <a:chExt cx="5663373" cy="3186595"/>
          </a:xfrm>
        </p:grpSpPr>
        <p:graphicFrame>
          <p:nvGraphicFramePr>
            <p:cNvPr id="34" name="Object 3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52997082"/>
                </p:ext>
              </p:extLst>
            </p:nvPr>
          </p:nvGraphicFramePr>
          <p:xfrm>
            <a:off x="3717642" y="3558044"/>
            <a:ext cx="5030914" cy="316547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90" name="Fotografía de Photo Editor" r:id="rId8" imgW="11545912" imgH="7780952" progId="">
                    <p:embed/>
                  </p:oleObj>
                </mc:Choice>
                <mc:Fallback>
                  <p:oleObj name="Fotografía de Photo Editor" r:id="rId8" imgW="11545912" imgH="7780952" progId="">
                    <p:embed/>
                    <p:pic>
                      <p:nvPicPr>
                        <p:cNvPr id="3074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717642" y="3558044"/>
                          <a:ext cx="5030914" cy="3165472"/>
                        </a:xfrm>
                        <a:prstGeom prst="rect">
                          <a:avLst/>
                        </a:prstGeom>
                        <a:noFill/>
                        <a:ln w="38100">
                          <a:solidFill>
                            <a:srgbClr val="002060"/>
                          </a:solidFill>
                          <a:miter lim="800000"/>
                          <a:headEnd/>
                          <a:tailEnd/>
                        </a:ln>
                        <a:ex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5" name="Rectangle 4"/>
            <p:cNvSpPr>
              <a:spLocks noChangeArrowheads="1"/>
            </p:cNvSpPr>
            <p:nvPr/>
          </p:nvSpPr>
          <p:spPr bwMode="auto">
            <a:xfrm>
              <a:off x="7658945" y="4143064"/>
              <a:ext cx="1722070" cy="486550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206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eaLnBrk="0" hangingPunct="0">
                <a:spcBef>
                  <a:spcPct val="20000"/>
                </a:spcBef>
              </a:pPr>
              <a:r>
                <a:rPr lang="es-CL" sz="1600" dirty="0">
                  <a:solidFill>
                    <a:srgbClr val="0033CC"/>
                  </a:solidFill>
                </a:rPr>
                <a:t>R= </a:t>
              </a:r>
              <a:r>
                <a:rPr lang="es-CL" sz="1600" dirty="0" smtClean="0">
                  <a:solidFill>
                    <a:srgbClr val="0033CC"/>
                  </a:solidFill>
                </a:rPr>
                <a:t>Reflexión</a:t>
              </a:r>
              <a:endParaRPr lang="es-CL" sz="1600" dirty="0">
                <a:solidFill>
                  <a:srgbClr val="0033CC"/>
                </a:solidFill>
              </a:endParaRPr>
            </a:p>
          </p:txBody>
        </p:sp>
        <p:sp>
          <p:nvSpPr>
            <p:cNvPr id="36" name="Rectangle 6"/>
            <p:cNvSpPr>
              <a:spLocks noChangeArrowheads="1"/>
            </p:cNvSpPr>
            <p:nvPr/>
          </p:nvSpPr>
          <p:spPr bwMode="auto">
            <a:xfrm>
              <a:off x="7315390" y="5958373"/>
              <a:ext cx="1851311" cy="457191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00206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eaLnBrk="0" hangingPunct="0"/>
              <a:r>
                <a:rPr lang="es-ES_tradnl" sz="1600" dirty="0">
                  <a:solidFill>
                    <a:srgbClr val="0033CC"/>
                  </a:solidFill>
                </a:rPr>
                <a:t>T = </a:t>
              </a:r>
              <a:r>
                <a:rPr lang="es-ES_tradnl" sz="1600" dirty="0" smtClean="0">
                  <a:solidFill>
                    <a:srgbClr val="0033CC"/>
                  </a:solidFill>
                </a:rPr>
                <a:t>Refracción</a:t>
              </a:r>
              <a:endParaRPr lang="es-ES" sz="1600" dirty="0">
                <a:solidFill>
                  <a:srgbClr val="0033CC"/>
                </a:solidFill>
              </a:endParaRPr>
            </a:p>
          </p:txBody>
        </p:sp>
        <p:sp>
          <p:nvSpPr>
            <p:cNvPr id="37" name="9 CuadroTexto"/>
            <p:cNvSpPr txBox="1"/>
            <p:nvPr/>
          </p:nvSpPr>
          <p:spPr>
            <a:xfrm>
              <a:off x="3757733" y="3578364"/>
              <a:ext cx="2071702" cy="452825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s-CL" sz="1400" b="1" dirty="0">
                  <a:solidFill>
                    <a:srgbClr val="FF0000"/>
                  </a:solidFill>
                </a:rPr>
                <a:t>I = Onda incidente</a:t>
              </a:r>
            </a:p>
          </p:txBody>
        </p:sp>
        <p:sp>
          <p:nvSpPr>
            <p:cNvPr id="38" name="13 CuadroTexto"/>
            <p:cNvSpPr txBox="1"/>
            <p:nvPr/>
          </p:nvSpPr>
          <p:spPr>
            <a:xfrm>
              <a:off x="7666504" y="5158198"/>
              <a:ext cx="620519" cy="54338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i="1" dirty="0">
                  <a:solidFill>
                    <a:srgbClr val="FF0000"/>
                  </a:solidFill>
                </a:rPr>
                <a:t>n</a:t>
              </a:r>
              <a:r>
                <a:rPr lang="es-CL" i="1" baseline="-25000" dirty="0">
                  <a:solidFill>
                    <a:srgbClr val="FF0000"/>
                  </a:solidFill>
                </a:rPr>
                <a:t>1</a:t>
              </a:r>
              <a:endParaRPr lang="es-CL" i="1" dirty="0">
                <a:solidFill>
                  <a:srgbClr val="FF0000"/>
                </a:solidFill>
              </a:endParaRPr>
            </a:p>
          </p:txBody>
        </p:sp>
        <p:sp>
          <p:nvSpPr>
            <p:cNvPr id="39" name="14 CuadroTexto"/>
            <p:cNvSpPr txBox="1"/>
            <p:nvPr/>
          </p:nvSpPr>
          <p:spPr>
            <a:xfrm>
              <a:off x="7666503" y="4688930"/>
              <a:ext cx="42862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i="1" dirty="0">
                  <a:solidFill>
                    <a:srgbClr val="FF0000"/>
                  </a:solidFill>
                </a:rPr>
                <a:t>n</a:t>
              </a:r>
            </a:p>
          </p:txBody>
        </p:sp>
        <p:sp>
          <p:nvSpPr>
            <p:cNvPr id="40" name="15 CuadroTexto"/>
            <p:cNvSpPr txBox="1"/>
            <p:nvPr/>
          </p:nvSpPr>
          <p:spPr>
            <a:xfrm>
              <a:off x="5237611" y="4058110"/>
              <a:ext cx="42862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FF0000"/>
                  </a:solidFill>
                </a:rPr>
                <a:t>ⱷ</a:t>
              </a:r>
            </a:p>
          </p:txBody>
        </p:sp>
        <p:sp>
          <p:nvSpPr>
            <p:cNvPr id="41" name="16 CuadroTexto"/>
            <p:cNvSpPr txBox="1"/>
            <p:nvPr/>
          </p:nvSpPr>
          <p:spPr>
            <a:xfrm>
              <a:off x="6523495" y="4158066"/>
              <a:ext cx="42862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FF0000"/>
                  </a:solidFill>
                </a:rPr>
                <a:t>ⱷ</a:t>
              </a:r>
            </a:p>
          </p:txBody>
        </p:sp>
        <p:sp>
          <p:nvSpPr>
            <p:cNvPr id="42" name="17 CuadroTexto"/>
            <p:cNvSpPr txBox="1"/>
            <p:nvPr/>
          </p:nvSpPr>
          <p:spPr>
            <a:xfrm>
              <a:off x="6401257" y="4240990"/>
              <a:ext cx="214314" cy="2308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s-CL" sz="900" dirty="0">
                <a:solidFill>
                  <a:srgbClr val="FF0000"/>
                </a:solidFill>
              </a:endParaRPr>
            </a:p>
          </p:txBody>
        </p:sp>
        <p:sp>
          <p:nvSpPr>
            <p:cNvPr id="43" name="18 CuadroTexto"/>
            <p:cNvSpPr txBox="1"/>
            <p:nvPr/>
          </p:nvSpPr>
          <p:spPr>
            <a:xfrm>
              <a:off x="6237742" y="6201250"/>
              <a:ext cx="599972" cy="54338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s-CL" dirty="0">
                  <a:solidFill>
                    <a:srgbClr val="FF0000"/>
                  </a:solidFill>
                </a:rPr>
                <a:t>ⱷ</a:t>
              </a:r>
              <a:r>
                <a:rPr lang="es-CL" baseline="-25000" dirty="0">
                  <a:solidFill>
                    <a:srgbClr val="FF0000"/>
                  </a:solidFill>
                </a:rPr>
                <a:t>1</a:t>
              </a:r>
              <a:endParaRPr lang="es-CL" dirty="0">
                <a:solidFill>
                  <a:srgbClr val="FF0000"/>
                </a:solidFill>
              </a:endParaRPr>
            </a:p>
          </p:txBody>
        </p:sp>
        <p:sp>
          <p:nvSpPr>
            <p:cNvPr id="44" name="19 CuadroTexto"/>
            <p:cNvSpPr txBox="1"/>
            <p:nvPr/>
          </p:nvSpPr>
          <p:spPr>
            <a:xfrm>
              <a:off x="3876410" y="4688929"/>
              <a:ext cx="938520" cy="543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800" dirty="0">
                  <a:solidFill>
                    <a:schemeClr val="accent1">
                      <a:lumMod val="75000"/>
                    </a:schemeClr>
                  </a:solidFill>
                </a:rPr>
                <a:t>AIRE</a:t>
              </a:r>
            </a:p>
          </p:txBody>
        </p:sp>
        <p:sp>
          <p:nvSpPr>
            <p:cNvPr id="45" name="21 CuadroTexto"/>
            <p:cNvSpPr txBox="1"/>
            <p:nvPr/>
          </p:nvSpPr>
          <p:spPr>
            <a:xfrm>
              <a:off x="3868818" y="5201118"/>
              <a:ext cx="1093409" cy="5433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800" dirty="0">
                  <a:solidFill>
                    <a:schemeClr val="accent1">
                      <a:lumMod val="75000"/>
                    </a:schemeClr>
                  </a:solidFill>
                </a:rPr>
                <a:t>AGUA</a:t>
              </a:r>
            </a:p>
          </p:txBody>
        </p:sp>
      </p:grpSp>
      <p:sp>
        <p:nvSpPr>
          <p:cNvPr id="46" name="Shape 344"/>
          <p:cNvSpPr>
            <a:spLocks noChangeArrowheads="1"/>
          </p:cNvSpPr>
          <p:nvPr/>
        </p:nvSpPr>
        <p:spPr bwMode="auto">
          <a:xfrm>
            <a:off x="8765376" y="4181623"/>
            <a:ext cx="3372809" cy="2751032"/>
          </a:xfrm>
          <a:prstGeom prst="rect">
            <a:avLst/>
          </a:prstGeom>
          <a:solidFill>
            <a:srgbClr val="7030A0">
              <a:alpha val="14000"/>
            </a:srgbClr>
          </a:solidFill>
          <a:ln>
            <a:noFill/>
          </a:ln>
          <a:extLst/>
        </p:spPr>
        <p:txBody>
          <a:bodyPr lIns="60933" tIns="60933" rIns="60933" bIns="60933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Clr>
                <a:srgbClr val="000000"/>
              </a:buClr>
            </a:pPr>
            <a:endParaRPr lang="es-CL" altLang="es-CL" sz="2400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48" name="CuadroTexto 47"/>
          <p:cNvSpPr txBox="1"/>
          <p:nvPr/>
        </p:nvSpPr>
        <p:spPr>
          <a:xfrm>
            <a:off x="9830126" y="4330558"/>
            <a:ext cx="1445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s-ES_tradnl" b="1" dirty="0" smtClean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Ley de Snell</a:t>
            </a:r>
          </a:p>
        </p:txBody>
      </p:sp>
      <p:sp>
        <p:nvSpPr>
          <p:cNvPr id="50" name="CuadroTexto 49"/>
          <p:cNvSpPr txBox="1"/>
          <p:nvPr/>
        </p:nvSpPr>
        <p:spPr>
          <a:xfrm>
            <a:off x="9424836" y="4816792"/>
            <a:ext cx="2255667" cy="400110"/>
          </a:xfrm>
          <a:prstGeom prst="rect">
            <a:avLst/>
          </a:prstGeom>
          <a:noFill/>
          <a:ln w="28575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n </a:t>
            </a:r>
            <a:r>
              <a:rPr lang="es-ES" sz="2000" b="1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sin</a:t>
            </a:r>
            <a:r>
              <a:rPr lang="el-GR" b="1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θ</a:t>
            </a:r>
            <a:r>
              <a:rPr lang="es-ES" b="1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 = n</a:t>
            </a:r>
            <a:r>
              <a:rPr lang="es-ES" sz="2400" b="1" baseline="-25000" dirty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</a:t>
            </a:r>
            <a:r>
              <a:rPr lang="es-ES" b="1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sin </a:t>
            </a:r>
            <a:r>
              <a:rPr lang="el-GR" b="1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θ</a:t>
            </a:r>
            <a:r>
              <a:rPr lang="es-ES" sz="2400" b="1" baseline="-25000" dirty="0" smtClean="0">
                <a:solidFill>
                  <a:srgbClr val="00206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rPr>
              <a:t>1</a:t>
            </a:r>
            <a:endParaRPr lang="es-ES_tradnl" sz="2400" b="1" baseline="-25000" dirty="0">
              <a:solidFill>
                <a:srgbClr val="002060"/>
              </a:solidFill>
              <a:latin typeface="Arial" panose="020B0604020202020204" pitchFamily="34" charset="0"/>
              <a:ea typeface="Segoe UI Black" panose="020B0A02040204020203" pitchFamily="34" charset="0"/>
              <a:cs typeface="Arial" panose="020B0604020202020204" pitchFamily="34" charset="0"/>
            </a:endParaRPr>
          </a:p>
        </p:txBody>
      </p:sp>
      <p:sp>
        <p:nvSpPr>
          <p:cNvPr id="51" name="CuadroTexto 50"/>
          <p:cNvSpPr txBox="1"/>
          <p:nvPr/>
        </p:nvSpPr>
        <p:spPr>
          <a:xfrm>
            <a:off x="9092147" y="5479481"/>
            <a:ext cx="2737903" cy="1077218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600" b="1" dirty="0">
                <a:solidFill>
                  <a:schemeClr val="bg1"/>
                </a:solidFill>
              </a:rPr>
              <a:t>Permite calcular el ángulo de desviación por Refracción en el nuevo medio de propagación</a:t>
            </a:r>
          </a:p>
        </p:txBody>
      </p:sp>
    </p:spTree>
    <p:extLst>
      <p:ext uri="{BB962C8B-B14F-4D97-AF65-F5344CB8AC3E}">
        <p14:creationId xmlns:p14="http://schemas.microsoft.com/office/powerpoint/2010/main" val="443583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16" grpId="0"/>
      <p:bldP spid="17" grpId="0" animBg="1"/>
      <p:bldP spid="18" grpId="0"/>
      <p:bldP spid="46" grpId="0" animBg="1"/>
      <p:bldP spid="48" grpId="0"/>
      <p:bldP spid="50" grpId="0" animBg="1"/>
      <p:bldP spid="5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0838" y="1760433"/>
            <a:ext cx="10152403" cy="477282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885587" y="1991880"/>
            <a:ext cx="20541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Ejercicio N°1</a:t>
            </a:r>
            <a:endParaRPr lang="es-MX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pic>
        <p:nvPicPr>
          <p:cNvPr id="69" name="Imagen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7996" y="787874"/>
            <a:ext cx="3315903" cy="599335"/>
          </a:xfrm>
          <a:prstGeom prst="rect">
            <a:avLst/>
          </a:prstGeom>
        </p:spPr>
      </p:pic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4477996" y="868480"/>
            <a:ext cx="3315903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ACTIVIDADES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6" name="Text Box 11"/>
          <p:cNvSpPr txBox="1">
            <a:spLocks noChangeArrowheads="1"/>
          </p:cNvSpPr>
          <p:nvPr/>
        </p:nvSpPr>
        <p:spPr bwMode="auto">
          <a:xfrm>
            <a:off x="1264778" y="2445734"/>
            <a:ext cx="928927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Una O.E.M. impacta el límite entre dos medios (A y B) con un ángulo de 50°. Se sabe que el índice de refracción en A es de 1.4 y el de B es de 2,1.</a:t>
            </a:r>
          </a:p>
          <a:p>
            <a:pPr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Calcular en ángulo de refracción en el medio B</a:t>
            </a:r>
          </a:p>
          <a:p>
            <a:pPr indent="-457200" algn="just">
              <a:spcBef>
                <a:spcPct val="50000"/>
              </a:spcBef>
              <a:buFont typeface="+mj-lt"/>
              <a:buAutoNum type="arabicPeriod"/>
              <a:defRPr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Grafique esta situación</a:t>
            </a:r>
            <a:r>
              <a:rPr lang="es-C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es-ES_tradnl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7" name="Text Box 11"/>
          <p:cNvSpPr txBox="1">
            <a:spLocks noChangeArrowheads="1"/>
          </p:cNvSpPr>
          <p:nvPr/>
        </p:nvSpPr>
        <p:spPr bwMode="auto">
          <a:xfrm>
            <a:off x="885587" y="4109813"/>
            <a:ext cx="20541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Ejercicio N°2</a:t>
            </a:r>
            <a:endParaRPr lang="es-MX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68" name="Text Box 11"/>
          <p:cNvSpPr txBox="1">
            <a:spLocks noChangeArrowheads="1"/>
          </p:cNvSpPr>
          <p:nvPr/>
        </p:nvSpPr>
        <p:spPr bwMode="auto">
          <a:xfrm>
            <a:off x="1264778" y="4563667"/>
            <a:ext cx="9289278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Una O.E.M. impacta el límite entre dos medios (A y B.   Se sabe que el índice de refracción en A es de 1.4 y en B es de 2,1.</a:t>
            </a:r>
          </a:p>
          <a:p>
            <a:pPr marL="457200" indent="-457200">
              <a:buFont typeface="+mj-lt"/>
              <a:buAutoNum type="arabicPeriod"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¿Cuál debe ser el ángulo de incidencia si se requiere que el ángulo de  refracción en el medio B sea de 38°?</a:t>
            </a:r>
          </a:p>
          <a:p>
            <a:pPr marL="457200" indent="-457200">
              <a:buFont typeface="+mj-lt"/>
              <a:buAutoNum type="arabicPeriod"/>
            </a:pPr>
            <a:r>
              <a:rPr lang="es-C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Grafique esta situación</a:t>
            </a:r>
            <a:r>
              <a:rPr lang="es-C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  <a:endParaRPr lang="es-ES_tradnl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71" name="TextBox 42"/>
          <p:cNvSpPr txBox="1"/>
          <p:nvPr/>
        </p:nvSpPr>
        <p:spPr>
          <a:xfrm>
            <a:off x="8350132" y="3197547"/>
            <a:ext cx="1033152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R1: 22.1°</a:t>
            </a:r>
            <a:endParaRPr lang="en-US" dirty="0"/>
          </a:p>
        </p:txBody>
      </p:sp>
      <p:sp>
        <p:nvSpPr>
          <p:cNvPr id="72" name="TextBox 42"/>
          <p:cNvSpPr txBox="1"/>
          <p:nvPr/>
        </p:nvSpPr>
        <p:spPr>
          <a:xfrm>
            <a:off x="8350132" y="5720832"/>
            <a:ext cx="1033152" cy="30777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R2: 70°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32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2399952" y="695761"/>
            <a:ext cx="6460621" cy="628692"/>
            <a:chOff x="4337864" y="1150601"/>
            <a:chExt cx="3179050" cy="628692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PROPAGACIÓN DE LAS ONDAS ELECTROMAGNÉTICAS</a:t>
              </a:r>
              <a:endPara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28" name="Imagen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1871" y="2042446"/>
            <a:ext cx="3016905" cy="16920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9" name="CuadroTexto 28"/>
          <p:cNvSpPr txBox="1"/>
          <p:nvPr/>
        </p:nvSpPr>
        <p:spPr>
          <a:xfrm>
            <a:off x="351803" y="2550471"/>
            <a:ext cx="2734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32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DIFRACCIÓN</a:t>
            </a:r>
            <a:endParaRPr lang="es-ES_tradnl" sz="2000" dirty="0" smtClean="0"/>
          </a:p>
        </p:txBody>
      </p:sp>
      <p:sp>
        <p:nvSpPr>
          <p:cNvPr id="16" name="CuadroTexto 15"/>
          <p:cNvSpPr txBox="1"/>
          <p:nvPr/>
        </p:nvSpPr>
        <p:spPr>
          <a:xfrm>
            <a:off x="3555051" y="2140922"/>
            <a:ext cx="80817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 smtClean="0">
                <a:solidFill>
                  <a:srgbClr val="002060"/>
                </a:solidFill>
              </a:rPr>
              <a:t>la difracción es una suerte de desviación de la propagación rectilínea de las ondas electromagnéticas cuando  chocan con una superficie, tendiendo a seguir la curvatura de la superficie impactada.</a:t>
            </a:r>
          </a:p>
        </p:txBody>
      </p:sp>
      <p:sp>
        <p:nvSpPr>
          <p:cNvPr id="18" name="CuadroTexto 17"/>
          <p:cNvSpPr txBox="1"/>
          <p:nvPr/>
        </p:nvSpPr>
        <p:spPr>
          <a:xfrm>
            <a:off x="3555051" y="3090140"/>
            <a:ext cx="80817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es-ES_tradnl" sz="1600" dirty="0">
                <a:solidFill>
                  <a:srgbClr val="002060"/>
                </a:solidFill>
              </a:rPr>
              <a:t>E</a:t>
            </a:r>
            <a:r>
              <a:rPr lang="es-ES_tradnl" sz="1600" dirty="0" smtClean="0">
                <a:solidFill>
                  <a:srgbClr val="002060"/>
                </a:solidFill>
              </a:rPr>
              <a:t>sto permite  algunos enlaces de Tc y contactos de radar sobre objetos ligeramente ocultos por el obstáculo en cuestión.</a:t>
            </a:r>
            <a:endParaRPr lang="es-ES" sz="1600" dirty="0" smtClean="0">
              <a:solidFill>
                <a:srgbClr val="002060"/>
              </a:solidFill>
            </a:endParaRPr>
          </a:p>
        </p:txBody>
      </p:sp>
      <p:grpSp>
        <p:nvGrpSpPr>
          <p:cNvPr id="22" name="Grupo 21"/>
          <p:cNvGrpSpPr/>
          <p:nvPr/>
        </p:nvGrpSpPr>
        <p:grpSpPr>
          <a:xfrm>
            <a:off x="1885246" y="4678182"/>
            <a:ext cx="3085268" cy="1528770"/>
            <a:chOff x="221544" y="5193682"/>
            <a:chExt cx="2864768" cy="475932"/>
          </a:xfrm>
        </p:grpSpPr>
        <p:pic>
          <p:nvPicPr>
            <p:cNvPr id="23" name="Picture 8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80231" y="5193682"/>
              <a:ext cx="2806081" cy="475932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4" name="Rectángulo 23"/>
            <p:cNvSpPr/>
            <p:nvPr/>
          </p:nvSpPr>
          <p:spPr>
            <a:xfrm>
              <a:off x="221544" y="5233390"/>
              <a:ext cx="2864768" cy="4120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spcBef>
                  <a:spcPts val="0"/>
                </a:spcBef>
              </a:pPr>
              <a:r>
                <a:rPr lang="en-US" sz="2000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DIFRACCIÓN DE LAS ONDAS ELECTROMAGNÉTICAS AL CHOCAR CON UN OBJETO</a:t>
              </a:r>
              <a:endParaRPr lang="en-US" sz="2000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aphicFrame>
        <p:nvGraphicFramePr>
          <p:cNvPr id="4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745629"/>
              </p:ext>
            </p:extLst>
          </p:nvPr>
        </p:nvGraphicFramePr>
        <p:xfrm>
          <a:off x="5531123" y="3982302"/>
          <a:ext cx="3754445" cy="27837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Fotografía de Photo Editor" r:id="rId8" imgW="18780952" imgH="13923810" progId="">
                  <p:embed/>
                </p:oleObj>
              </mc:Choice>
              <mc:Fallback>
                <p:oleObj name="Fotografía de Photo Editor" r:id="rId8" imgW="18780952" imgH="13923810" progId="">
                  <p:embed/>
                  <p:pic>
                    <p:nvPicPr>
                      <p:cNvPr id="4098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31123" y="3982302"/>
                        <a:ext cx="3754445" cy="278379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95814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2399952" y="695761"/>
            <a:ext cx="6460621" cy="1030489"/>
            <a:chOff x="4337864" y="1150601"/>
            <a:chExt cx="3179050" cy="777095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337864" y="1150601"/>
              <a:ext cx="3179050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FORMA DE PROPAGACIÓN DE LAS ONDAS ELECTROMAGNÉTICAS </a:t>
              </a:r>
              <a:endPara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grpSp>
        <p:nvGrpSpPr>
          <p:cNvPr id="22" name="Grupo 21"/>
          <p:cNvGrpSpPr/>
          <p:nvPr/>
        </p:nvGrpSpPr>
        <p:grpSpPr>
          <a:xfrm>
            <a:off x="1387468" y="5940418"/>
            <a:ext cx="3402619" cy="917582"/>
            <a:chOff x="250887" y="5193681"/>
            <a:chExt cx="2864768" cy="458710"/>
          </a:xfrm>
        </p:grpSpPr>
        <p:pic>
          <p:nvPicPr>
            <p:cNvPr id="23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50887" y="5193681"/>
              <a:ext cx="2806081" cy="379599"/>
            </a:xfrm>
            <a:prstGeom prst="rect">
              <a:avLst/>
            </a:prstGeom>
            <a:solidFill>
              <a:srgbClr val="002060">
                <a:alpha val="57000"/>
              </a:srgbClr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24" name="Rectángulo 23"/>
            <p:cNvSpPr/>
            <p:nvPr/>
          </p:nvSpPr>
          <p:spPr>
            <a:xfrm>
              <a:off x="250887" y="5193682"/>
              <a:ext cx="2864768" cy="45870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0"/>
                </a:spcBef>
              </a:pPr>
              <a:r>
                <a:rPr lang="en-US" sz="1600" u="sng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Aplicaciones</a:t>
              </a:r>
              <a:r>
                <a:rPr lang="en-US" sz="1600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:</a:t>
              </a:r>
            </a:p>
            <a:p>
              <a:pPr marL="342900" indent="-342900" algn="just">
                <a:spcBef>
                  <a:spcPts val="0"/>
                </a:spcBef>
                <a:buFontTx/>
                <a:buChar char="-"/>
              </a:pPr>
              <a:r>
                <a:rPr lang="en-US" sz="1400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Enlaces LF / HF / MF con buques</a:t>
              </a:r>
            </a:p>
            <a:p>
              <a:pPr marL="342900" indent="-342900" algn="just">
                <a:spcBef>
                  <a:spcPts val="0"/>
                </a:spcBef>
                <a:buFontTx/>
                <a:buChar char="-"/>
              </a:pPr>
              <a:r>
                <a:rPr lang="en-US" sz="1400" dirty="0" smtClean="0">
                  <a:solidFill>
                    <a:srgbClr val="002060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Enlaces VLF con SS</a:t>
              </a:r>
              <a:endParaRPr lang="en-US" sz="1400" dirty="0">
                <a:solidFill>
                  <a:srgbClr val="FF000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17" name="CuadroTexto 16"/>
          <p:cNvSpPr txBox="1"/>
          <p:nvPr/>
        </p:nvSpPr>
        <p:spPr>
          <a:xfrm>
            <a:off x="1130660" y="2104368"/>
            <a:ext cx="3372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2800" b="1" dirty="0" smtClean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 TERRESTRE</a:t>
            </a:r>
          </a:p>
        </p:txBody>
      </p:sp>
      <p:sp>
        <p:nvSpPr>
          <p:cNvPr id="19" name="Rectángulo 18"/>
          <p:cNvSpPr/>
          <p:nvPr/>
        </p:nvSpPr>
        <p:spPr>
          <a:xfrm>
            <a:off x="351803" y="3757806"/>
            <a:ext cx="5539935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</a:pPr>
            <a:r>
              <a:rPr lang="es-ES_tradnl" altLang="es-CL" sz="1600" dirty="0" smtClean="0">
                <a:solidFill>
                  <a:srgbClr val="002060"/>
                </a:solidFill>
              </a:rPr>
              <a:t>Alcance </a:t>
            </a:r>
            <a:r>
              <a:rPr lang="es-ES_tradnl" altLang="es-CL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 TERRESTRE </a:t>
            </a:r>
            <a:r>
              <a:rPr lang="es-ES_tradnl" altLang="es-CL" sz="1600" dirty="0" smtClean="0">
                <a:solidFill>
                  <a:srgbClr val="002060"/>
                </a:solidFill>
              </a:rPr>
              <a:t>dependerá: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 smtClean="0">
                <a:solidFill>
                  <a:srgbClr val="002060"/>
                </a:solidFill>
              </a:rPr>
              <a:t>Potencia Transmisión (</a:t>
            </a:r>
            <a:r>
              <a:rPr lang="es-ES_tradnl" altLang="es-CL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potencia = &gt; Alcance)</a:t>
            </a:r>
            <a:endParaRPr lang="es-ES_tradnl" altLang="es-CL" sz="1600" dirty="0" smtClean="0">
              <a:solidFill>
                <a:srgbClr val="002060"/>
              </a:solidFill>
            </a:endParaRP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 smtClean="0">
                <a:solidFill>
                  <a:srgbClr val="002060"/>
                </a:solidFill>
              </a:rPr>
              <a:t>Frecuencia (</a:t>
            </a:r>
            <a:r>
              <a:rPr lang="es-ES_tradnl" altLang="es-CL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 frecuencia = &gt; Alcance)</a:t>
            </a:r>
            <a:endParaRPr lang="es-ES_tradnl" altLang="es-CL" sz="1600" dirty="0" smtClean="0">
              <a:solidFill>
                <a:srgbClr val="002060"/>
              </a:solidFill>
            </a:endParaRP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 smtClean="0">
                <a:solidFill>
                  <a:srgbClr val="002060"/>
                </a:solidFill>
              </a:rPr>
              <a:t>Conductividad Superficie ( </a:t>
            </a:r>
            <a:r>
              <a:rPr lang="es-ES_tradnl" altLang="es-CL" sz="160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 Alcance sobre el agua que sobre la tierra)</a:t>
            </a: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es-ES_tradnl" altLang="es-CL" sz="1600" dirty="0">
                <a:solidFill>
                  <a:srgbClr val="002060"/>
                </a:solidFill>
              </a:rPr>
              <a:t>Polarización: Vertical</a:t>
            </a:r>
          </a:p>
        </p:txBody>
      </p:sp>
      <p:sp>
        <p:nvSpPr>
          <p:cNvPr id="20" name="Rectángulo 19"/>
          <p:cNvSpPr/>
          <p:nvPr/>
        </p:nvSpPr>
        <p:spPr>
          <a:xfrm>
            <a:off x="318811" y="2842858"/>
            <a:ext cx="55399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79388">
              <a:buFontTx/>
              <a:buNone/>
              <a:defRPr/>
            </a:pPr>
            <a:r>
              <a:rPr lang="es-ES_tradnl" sz="1600" dirty="0" smtClean="0">
                <a:solidFill>
                  <a:srgbClr val="002060"/>
                </a:solidFill>
              </a:rPr>
              <a:t>A bajas frecuencias (HF, LF, VLF) se logra  propagación de la onda terrestre (pegada a la tierra) hasta  llegar a alcances de 500 – 1000 millas.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32" name="CuadroTexto 31"/>
          <p:cNvSpPr txBox="1"/>
          <p:nvPr/>
        </p:nvSpPr>
        <p:spPr>
          <a:xfrm>
            <a:off x="7188207" y="2102945"/>
            <a:ext cx="33729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L" sz="2800" b="1" dirty="0" smtClean="0">
                <a:solidFill>
                  <a:srgbClr val="0070C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CELESTES</a:t>
            </a:r>
          </a:p>
        </p:txBody>
      </p:sp>
      <p:sp>
        <p:nvSpPr>
          <p:cNvPr id="34" name="Rectángulo 33"/>
          <p:cNvSpPr/>
          <p:nvPr/>
        </p:nvSpPr>
        <p:spPr>
          <a:xfrm>
            <a:off x="6376358" y="2841435"/>
            <a:ext cx="55399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179388">
              <a:defRPr/>
            </a:pPr>
            <a:r>
              <a:rPr lang="es-ES_tradnl" sz="1600" dirty="0" smtClean="0">
                <a:solidFill>
                  <a:srgbClr val="002060"/>
                </a:solidFill>
              </a:rPr>
              <a:t>En rangos de HF  se puede lograr grandes distancias mediante la reflexión atmosférica y reflexión en  la superficie terrestre.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35" name="Rectángulo 34"/>
          <p:cNvSpPr/>
          <p:nvPr/>
        </p:nvSpPr>
        <p:spPr>
          <a:xfrm>
            <a:off x="6376358" y="3574050"/>
            <a:ext cx="55399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s-ES_tradnl" sz="1600" dirty="0" smtClean="0">
                <a:solidFill>
                  <a:srgbClr val="002060"/>
                </a:solidFill>
              </a:rPr>
              <a:t>Ondas son reflejadas en  la ionosfera ( ubicada entre  35 - 250 millas altura, varia según noche o día)</a:t>
            </a:r>
            <a:endParaRPr lang="es-ES_tradnl" altLang="es-CL" sz="1600" b="1" dirty="0">
              <a:solidFill>
                <a:srgbClr val="002060"/>
              </a:solidFill>
            </a:endParaRPr>
          </a:p>
        </p:txBody>
      </p:sp>
      <p:sp>
        <p:nvSpPr>
          <p:cNvPr id="36" name="Rectángulo 35"/>
          <p:cNvSpPr/>
          <p:nvPr/>
        </p:nvSpPr>
        <p:spPr>
          <a:xfrm>
            <a:off x="6376358" y="4306250"/>
            <a:ext cx="5539935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_tradnl" sz="1600" dirty="0" smtClean="0">
                <a:solidFill>
                  <a:srgbClr val="002060"/>
                </a:solidFill>
              </a:rPr>
              <a:t>Aumento de propagación produce zonas de silencio en HF </a:t>
            </a:r>
          </a:p>
          <a:p>
            <a:pPr algn="just"/>
            <a:r>
              <a:rPr lang="es-ES_tradnl" b="1" dirty="0" smtClean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(“Skip Zones</a:t>
            </a:r>
            <a:r>
              <a:rPr lang="es-ES_tradnl" b="1" dirty="0">
                <a:solidFill>
                  <a:srgbClr val="7030A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“)</a:t>
            </a:r>
            <a:r>
              <a:rPr lang="es-ES_tradnl" sz="1600" dirty="0" smtClean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80369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32" grpId="0"/>
      <p:bldP spid="34" grpId="0"/>
      <p:bldP spid="35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25" name="Grupo 24"/>
          <p:cNvGrpSpPr/>
          <p:nvPr/>
        </p:nvGrpSpPr>
        <p:grpSpPr>
          <a:xfrm>
            <a:off x="1327156" y="680937"/>
            <a:ext cx="9252537" cy="1311212"/>
            <a:chOff x="4081744" y="1043902"/>
            <a:chExt cx="3820544" cy="734978"/>
          </a:xfrm>
        </p:grpSpPr>
        <p:pic>
          <p:nvPicPr>
            <p:cNvPr id="26" name="Imagen 2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140988" y="1043902"/>
              <a:ext cx="3618699" cy="62869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27" name="Text Box 2"/>
            <p:cNvSpPr txBox="1">
              <a:spLocks noChangeArrowheads="1"/>
            </p:cNvSpPr>
            <p:nvPr/>
          </p:nvSpPr>
          <p:spPr bwMode="auto">
            <a:xfrm>
              <a:off x="4081744" y="1071552"/>
              <a:ext cx="3820544" cy="707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800" b="1" dirty="0" smtClean="0">
                  <a:solidFill>
                    <a:schemeClr val="accent4">
                      <a:lumMod val="60000"/>
                      <a:lumOff val="40000"/>
                    </a:schemeClr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PROPAGACIÓN TERRESTRE Y DE ONDAS CELESTIALES </a:t>
              </a: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DINDICANDO DISTANCIA “Skip” y la zona de silencio</a:t>
              </a:r>
              <a:endPara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0146" y="2204384"/>
            <a:ext cx="7964681" cy="4341263"/>
          </a:xfrm>
          <a:prstGeom prst="rect">
            <a:avLst/>
          </a:prstGeom>
        </p:spPr>
      </p:pic>
      <p:graphicFrame>
        <p:nvGraphicFramePr>
          <p:cNvPr id="2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92720407"/>
              </p:ext>
            </p:extLst>
          </p:nvPr>
        </p:nvGraphicFramePr>
        <p:xfrm>
          <a:off x="2623998" y="2871386"/>
          <a:ext cx="6361339" cy="32329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9" name="Fotografía de Photo Editor" r:id="rId7" imgW="27742857" imgH="14104762" progId="">
                  <p:embed/>
                </p:oleObj>
              </mc:Choice>
              <mc:Fallback>
                <p:oleObj name="Fotografía de Photo Editor" r:id="rId7" imgW="27742857" imgH="14104762" progId="">
                  <p:embed/>
                  <p:pic>
                    <p:nvPicPr>
                      <p:cNvPr id="614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3998" y="2871386"/>
                        <a:ext cx="6361339" cy="3232951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C0000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8794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2854742" y="761338"/>
            <a:ext cx="6406976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Diferentes Horizontes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854" y="1682625"/>
            <a:ext cx="10449753" cy="4944639"/>
          </a:xfrm>
          <a:prstGeom prst="rect">
            <a:avLst/>
          </a:prstGeom>
          <a:ln>
            <a:solidFill>
              <a:srgbClr val="00B0F0"/>
            </a:solidFill>
          </a:ln>
        </p:spPr>
      </p:pic>
      <p:sp>
        <p:nvSpPr>
          <p:cNvPr id="12" name="CuadroTexto 11"/>
          <p:cNvSpPr txBox="1"/>
          <p:nvPr/>
        </p:nvSpPr>
        <p:spPr>
          <a:xfrm>
            <a:off x="1962851" y="3103938"/>
            <a:ext cx="3287249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n-US" b="1" dirty="0" smtClean="0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A = Horizonte Geométrico</a:t>
            </a:r>
            <a:endParaRPr lang="es-CL" b="1" dirty="0">
              <a:solidFill>
                <a:srgbClr val="00206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1962851" y="3797359"/>
            <a:ext cx="3287249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defRPr b="1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</a:lstStyle>
          <a:p>
            <a:r>
              <a:rPr lang="en-US" dirty="0"/>
              <a:t>B = Horizonte Óptico</a:t>
            </a:r>
          </a:p>
          <a:p>
            <a:pPr marL="444500"/>
            <a:r>
              <a:rPr lang="en-US" sz="1200" dirty="0" smtClean="0"/>
              <a:t>(</a:t>
            </a:r>
            <a:r>
              <a:rPr lang="en-US" sz="1200" dirty="0"/>
              <a:t>Refracción de la luz por la   atmósfera) </a:t>
            </a:r>
            <a:endParaRPr lang="es-CL" sz="1200" dirty="0"/>
          </a:p>
        </p:txBody>
      </p:sp>
      <p:sp>
        <p:nvSpPr>
          <p:cNvPr id="14" name="CuadroTexto 13"/>
          <p:cNvSpPr txBox="1"/>
          <p:nvPr/>
        </p:nvSpPr>
        <p:spPr>
          <a:xfrm>
            <a:off x="1962851" y="4860112"/>
            <a:ext cx="3287249" cy="73866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5">
                <a:lumMod val="50000"/>
              </a:schemeClr>
            </a:solidFill>
          </a:ln>
        </p:spPr>
        <p:txBody>
          <a:bodyPr wrap="square" rtlCol="0">
            <a:spAutoFit/>
          </a:bodyPr>
          <a:lstStyle>
            <a:defPPr>
              <a:defRPr lang="es-CL"/>
            </a:defPPr>
            <a:lvl1pPr algn="just">
              <a:defRPr b="1">
                <a:solidFill>
                  <a:srgbClr val="002060"/>
                </a:solidFill>
                <a:latin typeface="Malgun Gothic" panose="020B0503020000020004" pitchFamily="34" charset="-127"/>
                <a:ea typeface="Malgun Gothic" panose="020B0503020000020004" pitchFamily="34" charset="-127"/>
              </a:defRPr>
            </a:lvl1pPr>
          </a:lstStyle>
          <a:p>
            <a:r>
              <a:rPr lang="en-US" dirty="0" smtClean="0"/>
              <a:t>C </a:t>
            </a:r>
            <a:r>
              <a:rPr lang="en-US" dirty="0"/>
              <a:t>= Horizonte </a:t>
            </a:r>
            <a:r>
              <a:rPr lang="en-US" dirty="0" smtClean="0"/>
              <a:t>de Radar</a:t>
            </a:r>
            <a:endParaRPr lang="en-US" dirty="0"/>
          </a:p>
          <a:p>
            <a:pPr marL="444500"/>
            <a:r>
              <a:rPr lang="en-US" sz="1200" dirty="0" smtClean="0"/>
              <a:t>(</a:t>
            </a:r>
            <a:r>
              <a:rPr lang="en-US" sz="1200" dirty="0"/>
              <a:t>Refracción </a:t>
            </a:r>
            <a:r>
              <a:rPr lang="en-US" sz="1200" dirty="0" smtClean="0"/>
              <a:t>ondas electromagnéticas por la atmósfera) </a:t>
            </a:r>
            <a:endParaRPr lang="es-CL" sz="1200" dirty="0"/>
          </a:p>
        </p:txBody>
      </p:sp>
      <p:graphicFrame>
        <p:nvGraphicFramePr>
          <p:cNvPr id="1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7148198"/>
              </p:ext>
            </p:extLst>
          </p:nvPr>
        </p:nvGraphicFramePr>
        <p:xfrm>
          <a:off x="6137206" y="2391932"/>
          <a:ext cx="3810000" cy="3770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2" name="Fotografía de Photo Editor" r:id="rId6" imgW="14251389" imgH="14104762" progId="">
                  <p:embed/>
                </p:oleObj>
              </mc:Choice>
              <mc:Fallback>
                <p:oleObj name="Fotografía de Photo Editor" r:id="rId6" imgW="14251389" imgH="14104762" progId="">
                  <p:embed/>
                  <p:pic>
                    <p:nvPicPr>
                      <p:cNvPr id="717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37206" y="2391932"/>
                        <a:ext cx="3810000" cy="377031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rgbClr val="00B0F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28866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2392822" y="619871"/>
            <a:ext cx="6988537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Horizonte Óptico o Visual y Horizonte Electromagnético (RADAR)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854" y="1682625"/>
            <a:ext cx="10449753" cy="4944639"/>
          </a:xfrm>
          <a:prstGeom prst="rect">
            <a:avLst/>
          </a:prstGeom>
          <a:ln>
            <a:solidFill>
              <a:srgbClr val="00B0F0"/>
            </a:solidFill>
          </a:ln>
        </p:spPr>
      </p:pic>
      <p:grpSp>
        <p:nvGrpSpPr>
          <p:cNvPr id="8" name="Grupo 7"/>
          <p:cNvGrpSpPr/>
          <p:nvPr/>
        </p:nvGrpSpPr>
        <p:grpSpPr>
          <a:xfrm>
            <a:off x="2511230" y="2604858"/>
            <a:ext cx="7239000" cy="3375025"/>
            <a:chOff x="2511230" y="2604858"/>
            <a:chExt cx="7239000" cy="3375025"/>
          </a:xfrm>
        </p:grpSpPr>
        <p:grpSp>
          <p:nvGrpSpPr>
            <p:cNvPr id="62" name="52 Grupo"/>
            <p:cNvGrpSpPr/>
            <p:nvPr/>
          </p:nvGrpSpPr>
          <p:grpSpPr>
            <a:xfrm>
              <a:off x="2511230" y="2604858"/>
              <a:ext cx="7239000" cy="3375025"/>
              <a:chOff x="1071538" y="2946690"/>
              <a:chExt cx="7239000" cy="3375025"/>
            </a:xfrm>
          </p:grpSpPr>
          <p:graphicFrame>
            <p:nvGraphicFramePr>
              <p:cNvPr id="63" name="Object 3"/>
              <p:cNvGraphicFramePr>
                <a:graphicFrameLocks noGrp="1" noChangeAspect="1"/>
              </p:cNvGraphicFramePr>
              <p:nvPr>
                <p:ph type="clipArt" sz="half" idx="2"/>
              </p:nvPr>
            </p:nvGraphicFramePr>
            <p:xfrm>
              <a:off x="1071538" y="2946690"/>
              <a:ext cx="7239000" cy="337502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175" name="Fotografía de Photo Editor" r:id="rId6" imgW="22561905" imgH="10523810" progId="">
                      <p:embed/>
                    </p:oleObj>
                  </mc:Choice>
                  <mc:Fallback>
                    <p:oleObj name="Fotografía de Photo Editor" r:id="rId6" imgW="22561905" imgH="10523810" progId="">
                      <p:embed/>
                      <p:pic>
                        <p:nvPicPr>
                          <p:cNvPr id="8194" name="Object 3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071538" y="2946690"/>
                            <a:ext cx="7239000" cy="3375025"/>
                          </a:xfrm>
                          <a:prstGeom prst="rect">
                            <a:avLst/>
                          </a:prstGeom>
                          <a:noFill/>
                          <a:ln w="9525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4" name="5 CuadroTexto"/>
              <p:cNvSpPr txBox="1"/>
              <p:nvPr/>
            </p:nvSpPr>
            <p:spPr>
              <a:xfrm rot="19918444">
                <a:off x="1132648" y="3563475"/>
                <a:ext cx="370428" cy="33855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>
                    <a:solidFill>
                      <a:srgbClr val="FF0000"/>
                    </a:solidFill>
                  </a:rPr>
                  <a:t>h</a:t>
                </a:r>
                <a:r>
                  <a:rPr lang="es-CL" sz="1600" baseline="-25000" dirty="0">
                    <a:solidFill>
                      <a:srgbClr val="FF0000"/>
                    </a:solidFill>
                  </a:rPr>
                  <a:t>a</a:t>
                </a:r>
                <a:endParaRPr lang="es-CL" sz="1600" dirty="0"/>
              </a:p>
            </p:txBody>
          </p:sp>
          <p:grpSp>
            <p:nvGrpSpPr>
              <p:cNvPr id="65" name="36 Grupo"/>
              <p:cNvGrpSpPr/>
              <p:nvPr/>
            </p:nvGrpSpPr>
            <p:grpSpPr>
              <a:xfrm>
                <a:off x="2643174" y="3929064"/>
                <a:ext cx="2500330" cy="571507"/>
                <a:chOff x="2643174" y="3929063"/>
                <a:chExt cx="2500330" cy="571509"/>
              </a:xfrm>
            </p:grpSpPr>
            <p:sp>
              <p:nvSpPr>
                <p:cNvPr id="78" name="3 CuadroTexto"/>
                <p:cNvSpPr txBox="1"/>
                <p:nvPr/>
              </p:nvSpPr>
              <p:spPr>
                <a:xfrm>
                  <a:off x="2643174" y="3929063"/>
                  <a:ext cx="2500330" cy="36933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>
                      <a:solidFill>
                        <a:srgbClr val="FF0000"/>
                      </a:solidFill>
                    </a:rPr>
                    <a:t>OPTICO:    </a:t>
                  </a:r>
                  <a:r>
                    <a:rPr lang="es-CL" dirty="0" smtClean="0">
                      <a:solidFill>
                        <a:srgbClr val="FF0000"/>
                      </a:solidFill>
                    </a:rPr>
                    <a:t>       13 </a:t>
                  </a:r>
                  <a:r>
                    <a:rPr lang="es-CL" dirty="0">
                      <a:solidFill>
                        <a:srgbClr val="FF0000"/>
                      </a:solidFill>
                    </a:rPr>
                    <a:t>* h</a:t>
                  </a:r>
                  <a:r>
                    <a:rPr lang="es-CL" baseline="-25000" dirty="0">
                      <a:solidFill>
                        <a:srgbClr val="FF0000"/>
                      </a:solidFill>
                    </a:rPr>
                    <a:t>a</a:t>
                  </a:r>
                  <a:endParaRPr lang="es-CL" dirty="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79" name="7 Conector recto"/>
                <p:cNvCxnSpPr>
                  <a:endCxn id="78" idx="3"/>
                </p:cNvCxnSpPr>
                <p:nvPr/>
              </p:nvCxnSpPr>
              <p:spPr bwMode="auto">
                <a:xfrm>
                  <a:off x="4000496" y="4071942"/>
                  <a:ext cx="1143008" cy="41788"/>
                </a:xfrm>
                <a:prstGeom prst="line">
                  <a:avLst/>
                </a:prstGeom>
                <a:solidFill>
                  <a:srgbClr val="0099FF"/>
                </a:solidFill>
                <a:ln w="19050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80" name="9 Conector recto"/>
                <p:cNvCxnSpPr>
                  <a:endCxn id="78" idx="3"/>
                </p:cNvCxnSpPr>
                <p:nvPr/>
              </p:nvCxnSpPr>
              <p:spPr bwMode="auto">
                <a:xfrm flipV="1">
                  <a:off x="4071934" y="4113730"/>
                  <a:ext cx="1071570" cy="386842"/>
                </a:xfrm>
                <a:prstGeom prst="line">
                  <a:avLst/>
                </a:prstGeom>
                <a:solidFill>
                  <a:srgbClr val="0099FF"/>
                </a:solidFill>
                <a:ln w="19050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grpSp>
              <p:nvGrpSpPr>
                <p:cNvPr id="81" name="20 Grupo"/>
                <p:cNvGrpSpPr/>
                <p:nvPr/>
              </p:nvGrpSpPr>
              <p:grpSpPr>
                <a:xfrm>
                  <a:off x="3857620" y="3956114"/>
                  <a:ext cx="857256" cy="285752"/>
                  <a:chOff x="4929190" y="3929066"/>
                  <a:chExt cx="857256" cy="285752"/>
                </a:xfrm>
              </p:grpSpPr>
              <p:cxnSp>
                <p:nvCxnSpPr>
                  <p:cNvPr id="82" name="11 Conector recto"/>
                  <p:cNvCxnSpPr/>
                  <p:nvPr/>
                </p:nvCxnSpPr>
                <p:spPr bwMode="auto">
                  <a:xfrm>
                    <a:off x="5143504" y="3929066"/>
                    <a:ext cx="642942" cy="1588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83" name="13 Conector recto"/>
                  <p:cNvCxnSpPr/>
                  <p:nvPr/>
                </p:nvCxnSpPr>
                <p:spPr bwMode="auto">
                  <a:xfrm rot="5400000" flipH="1" flipV="1">
                    <a:off x="4929190" y="4000504"/>
                    <a:ext cx="285752" cy="142876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84" name="17 Conector recto"/>
                  <p:cNvCxnSpPr/>
                  <p:nvPr/>
                </p:nvCxnSpPr>
                <p:spPr bwMode="auto">
                  <a:xfrm rot="16200000" flipV="1">
                    <a:off x="4826795" y="4031461"/>
                    <a:ext cx="285752" cy="80962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cxnSp>
            <p:nvCxnSpPr>
              <p:cNvPr id="66" name="23 Conector recto de flecha"/>
              <p:cNvCxnSpPr/>
              <p:nvPr/>
            </p:nvCxnSpPr>
            <p:spPr bwMode="auto">
              <a:xfrm rot="16200000" flipV="1">
                <a:off x="1250133" y="3607595"/>
                <a:ext cx="571504" cy="357190"/>
              </a:xfrm>
              <a:prstGeom prst="straightConnector1">
                <a:avLst/>
              </a:prstGeom>
              <a:solidFill>
                <a:srgbClr val="0099FF"/>
              </a:solidFill>
              <a:ln w="19050" cap="flat" cmpd="sng" algn="ctr">
                <a:noFill/>
                <a:prstDash val="solid"/>
                <a:round/>
                <a:headEnd type="none" w="med" len="med"/>
                <a:tailEnd type="arrow"/>
              </a:ln>
              <a:effectLst/>
            </p:spPr>
          </p:cxnSp>
          <p:cxnSp>
            <p:nvCxnSpPr>
              <p:cNvPr id="67" name="25 Conector recto de flecha"/>
              <p:cNvCxnSpPr/>
              <p:nvPr/>
            </p:nvCxnSpPr>
            <p:spPr bwMode="auto">
              <a:xfrm rot="16200000" flipH="1">
                <a:off x="1183458" y="3531394"/>
                <a:ext cx="731525" cy="383860"/>
              </a:xfrm>
              <a:prstGeom prst="straightConnector1">
                <a:avLst/>
              </a:prstGeom>
              <a:solidFill>
                <a:srgbClr val="0099FF"/>
              </a:solidFill>
              <a:ln w="19050" cap="flat" cmpd="sng" algn="ctr">
                <a:solidFill>
                  <a:srgbClr val="FF0000"/>
                </a:solidFill>
                <a:prstDash val="solid"/>
                <a:round/>
                <a:headEnd type="triangle" w="med" len="med"/>
                <a:tailEnd type="triangle" w="med" len="med"/>
              </a:ln>
              <a:effectLst/>
            </p:spPr>
          </p:cxnSp>
          <p:sp>
            <p:nvSpPr>
              <p:cNvPr id="68" name="48 Rectángulo"/>
              <p:cNvSpPr/>
              <p:nvPr/>
            </p:nvSpPr>
            <p:spPr bwMode="auto">
              <a:xfrm>
                <a:off x="1285852" y="4429132"/>
                <a:ext cx="6786610" cy="1857388"/>
              </a:xfrm>
              <a:prstGeom prst="rect">
                <a:avLst/>
              </a:prstGeom>
              <a:solidFill>
                <a:schemeClr val="bg1"/>
              </a:solidFill>
              <a:ln w="19050" cap="flat" cmpd="sng" algn="ctr">
                <a:solidFill>
                  <a:schemeClr val="bg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342900" marR="0" indent="-342900" algn="l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es-CL" sz="2000" b="1" i="0" u="none" strike="noStrike" cap="none" normalizeH="0" baseline="0">
                  <a:ln>
                    <a:noFill/>
                  </a:ln>
                  <a:solidFill>
                    <a:srgbClr val="FFFF00"/>
                  </a:solidFill>
                  <a:effectLst/>
                  <a:latin typeface="Times New Roman" pitchFamily="18" charset="0"/>
                </a:endParaRPr>
              </a:p>
            </p:txBody>
          </p:sp>
          <p:grpSp>
            <p:nvGrpSpPr>
              <p:cNvPr id="69" name="39 Grupo"/>
              <p:cNvGrpSpPr/>
              <p:nvPr/>
            </p:nvGrpSpPr>
            <p:grpSpPr>
              <a:xfrm>
                <a:off x="2643174" y="4357695"/>
                <a:ext cx="2500330" cy="571504"/>
                <a:chOff x="2643174" y="3929066"/>
                <a:chExt cx="2500330" cy="571506"/>
              </a:xfrm>
            </p:grpSpPr>
            <p:sp>
              <p:nvSpPr>
                <p:cNvPr id="71" name="40 CuadroTexto"/>
                <p:cNvSpPr txBox="1"/>
                <p:nvPr/>
              </p:nvSpPr>
              <p:spPr>
                <a:xfrm>
                  <a:off x="2643174" y="3929066"/>
                  <a:ext cx="2500330" cy="36933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dirty="0">
                      <a:solidFill>
                        <a:srgbClr val="FF0000"/>
                      </a:solidFill>
                    </a:rPr>
                    <a:t>RADAR :    </a:t>
                  </a:r>
                  <a:r>
                    <a:rPr lang="es-CL" dirty="0" smtClean="0">
                      <a:solidFill>
                        <a:srgbClr val="FF0000"/>
                      </a:solidFill>
                    </a:rPr>
                    <a:t>        </a:t>
                  </a:r>
                  <a:r>
                    <a:rPr lang="es-CL" dirty="0">
                      <a:solidFill>
                        <a:srgbClr val="FF0000"/>
                      </a:solidFill>
                    </a:rPr>
                    <a:t>17 * h</a:t>
                  </a:r>
                  <a:r>
                    <a:rPr lang="es-CL" baseline="-25000" dirty="0">
                      <a:solidFill>
                        <a:srgbClr val="FF0000"/>
                      </a:solidFill>
                    </a:rPr>
                    <a:t>a</a:t>
                  </a:r>
                  <a:endParaRPr lang="es-CL" dirty="0">
                    <a:solidFill>
                      <a:srgbClr val="FF0000"/>
                    </a:solidFill>
                  </a:endParaRPr>
                </a:p>
              </p:txBody>
            </p:sp>
            <p:cxnSp>
              <p:nvCxnSpPr>
                <p:cNvPr id="72" name="41 Conector recto"/>
                <p:cNvCxnSpPr>
                  <a:endCxn id="71" idx="3"/>
                </p:cNvCxnSpPr>
                <p:nvPr/>
              </p:nvCxnSpPr>
              <p:spPr bwMode="auto">
                <a:xfrm>
                  <a:off x="4000496" y="4071943"/>
                  <a:ext cx="1143008" cy="41790"/>
                </a:xfrm>
                <a:prstGeom prst="line">
                  <a:avLst/>
                </a:prstGeom>
                <a:solidFill>
                  <a:srgbClr val="0099FF"/>
                </a:solidFill>
                <a:ln w="19050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3" name="42 Conector recto"/>
                <p:cNvCxnSpPr>
                  <a:endCxn id="71" idx="3"/>
                </p:cNvCxnSpPr>
                <p:nvPr/>
              </p:nvCxnSpPr>
              <p:spPr bwMode="auto">
                <a:xfrm flipV="1">
                  <a:off x="4071934" y="4113733"/>
                  <a:ext cx="1071570" cy="386839"/>
                </a:xfrm>
                <a:prstGeom prst="line">
                  <a:avLst/>
                </a:prstGeom>
                <a:solidFill>
                  <a:srgbClr val="0099FF"/>
                </a:solidFill>
                <a:ln w="19050" cap="flat" cmpd="sng" algn="ctr">
                  <a:noFill/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grpSp>
              <p:nvGrpSpPr>
                <p:cNvPr id="74" name="20 Grupo"/>
                <p:cNvGrpSpPr/>
                <p:nvPr/>
              </p:nvGrpSpPr>
              <p:grpSpPr>
                <a:xfrm>
                  <a:off x="3857620" y="3956114"/>
                  <a:ext cx="857256" cy="285752"/>
                  <a:chOff x="4929190" y="3929066"/>
                  <a:chExt cx="857256" cy="285752"/>
                </a:xfrm>
              </p:grpSpPr>
              <p:cxnSp>
                <p:nvCxnSpPr>
                  <p:cNvPr id="75" name="44 Conector recto"/>
                  <p:cNvCxnSpPr/>
                  <p:nvPr/>
                </p:nvCxnSpPr>
                <p:spPr bwMode="auto">
                  <a:xfrm>
                    <a:off x="5143504" y="3929066"/>
                    <a:ext cx="642942" cy="1588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6" name="45 Conector recto"/>
                  <p:cNvCxnSpPr/>
                  <p:nvPr/>
                </p:nvCxnSpPr>
                <p:spPr bwMode="auto">
                  <a:xfrm rot="5400000" flipH="1" flipV="1">
                    <a:off x="4929190" y="4000504"/>
                    <a:ext cx="285752" cy="142876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77" name="46 Conector recto"/>
                  <p:cNvCxnSpPr/>
                  <p:nvPr/>
                </p:nvCxnSpPr>
                <p:spPr bwMode="auto">
                  <a:xfrm rot="16200000" flipV="1">
                    <a:off x="4826795" y="4031461"/>
                    <a:ext cx="285752" cy="80962"/>
                  </a:xfrm>
                  <a:prstGeom prst="line">
                    <a:avLst/>
                  </a:prstGeom>
                  <a:solidFill>
                    <a:srgbClr val="0099FF"/>
                  </a:solidFill>
                  <a:ln w="38100" cap="flat" cmpd="sng" algn="ctr">
                    <a:solidFill>
                      <a:srgbClr val="FF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sp>
            <p:nvSpPr>
              <p:cNvPr id="70" name="51 CuadroTexto"/>
              <p:cNvSpPr txBox="1"/>
              <p:nvPr/>
            </p:nvSpPr>
            <p:spPr>
              <a:xfrm>
                <a:off x="2143108" y="5000636"/>
                <a:ext cx="485778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>
                    <a:solidFill>
                      <a:schemeClr val="tx1"/>
                    </a:solidFill>
                  </a:rPr>
                  <a:t>Horizontes en Kilómetros</a:t>
                </a:r>
              </a:p>
              <a:p>
                <a:r>
                  <a:rPr lang="es-CL" sz="1600" dirty="0">
                    <a:solidFill>
                      <a:schemeClr val="tx1"/>
                    </a:solidFill>
                  </a:rPr>
                  <a:t>Alturas en Metros</a:t>
                </a:r>
              </a:p>
            </p:txBody>
          </p:sp>
        </p:grpSp>
        <p:sp>
          <p:nvSpPr>
            <p:cNvPr id="6" name="Rectángulo 5"/>
            <p:cNvSpPr/>
            <p:nvPr/>
          </p:nvSpPr>
          <p:spPr>
            <a:xfrm>
              <a:off x="2511230" y="2604858"/>
              <a:ext cx="7239000" cy="3375025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</p:spTree>
    <p:extLst>
      <p:ext uri="{BB962C8B-B14F-4D97-AF65-F5344CB8AC3E}">
        <p14:creationId xmlns:p14="http://schemas.microsoft.com/office/powerpoint/2010/main" val="3032899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020" y="1358536"/>
            <a:ext cx="12193147" cy="551176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5910" y="948583"/>
            <a:ext cx="6597354" cy="870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2546647" y="997272"/>
            <a:ext cx="62897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PROPAGACIÓN ANÓMALA DE LAS ONDAS ELECTROMAGNÉTICAS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3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1516436" y="2229137"/>
            <a:ext cx="2978604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REFRACCIÓN NORMAL</a:t>
            </a:r>
            <a:endParaRPr lang="en-US" sz="28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35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1612124" y="3325248"/>
            <a:ext cx="280334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Por efecto normal de </a:t>
            </a:r>
          </a:p>
          <a:p>
            <a:pPr algn="ctr"/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la atmósfera.</a:t>
            </a:r>
            <a:endParaRPr lang="es-ES_tradnl" sz="1600" dirty="0" smtClean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37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901796" y="2102653"/>
            <a:ext cx="2087306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8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SUPER - REFRACCIÓN</a:t>
            </a:r>
          </a:p>
        </p:txBody>
      </p:sp>
      <p:sp>
        <p:nvSpPr>
          <p:cNvPr id="18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7108166" y="3169403"/>
            <a:ext cx="3800194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Are caliente  sobre una capa de aire frio produce una mayor refracción y en consecuencia un mayor alcance superficial de radares y enlaces TC.</a:t>
            </a:r>
            <a:endParaRPr lang="es-ES_tradnl" sz="1600" dirty="0" smtClean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2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3822148"/>
              </p:ext>
            </p:extLst>
          </p:nvPr>
        </p:nvGraphicFramePr>
        <p:xfrm>
          <a:off x="510812" y="4564241"/>
          <a:ext cx="5363777" cy="1520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2" name="Fotografía de Photo Editor" r:id="rId6" imgW="25352381" imgH="7066667" progId="">
                  <p:embed/>
                </p:oleObj>
              </mc:Choice>
              <mc:Fallback>
                <p:oleObj name="Fotografía de Photo Editor" r:id="rId6" imgW="25352381" imgH="7066667" progId="">
                  <p:embed/>
                  <p:pic>
                    <p:nvPicPr>
                      <p:cNvPr id="9218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0812" y="4564241"/>
                        <a:ext cx="5363777" cy="152088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8052508"/>
              </p:ext>
            </p:extLst>
          </p:nvPr>
        </p:nvGraphicFramePr>
        <p:xfrm>
          <a:off x="6343333" y="4564241"/>
          <a:ext cx="5380049" cy="15208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33" name="Fotografía de Photo Editor" r:id="rId8" imgW="23476190" imgH="4923810" progId="">
                  <p:embed/>
                </p:oleObj>
              </mc:Choice>
              <mc:Fallback>
                <p:oleObj name="Fotografía de Photo Editor" r:id="rId8" imgW="23476190" imgH="4923810" progId="">
                  <p:embed/>
                  <p:pic>
                    <p:nvPicPr>
                      <p:cNvPr id="10242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43333" y="4564241"/>
                        <a:ext cx="5380049" cy="152088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22908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121">
            <a:extLst>
              <a:ext uri="{FF2B5EF4-FFF2-40B4-BE49-F238E27FC236}">
                <a16:creationId xmlns:a16="http://schemas.microsoft.com/office/drawing/2014/main" id="{26519E81-C48F-4DC1-8447-5AA3137BE5EE}"/>
              </a:ext>
            </a:extLst>
          </p:cNvPr>
          <p:cNvSpPr/>
          <p:nvPr/>
        </p:nvSpPr>
        <p:spPr>
          <a:xfrm>
            <a:off x="-1147" y="1358536"/>
            <a:ext cx="12193147" cy="5511769"/>
          </a:xfrm>
          <a:prstGeom prst="rect">
            <a:avLst/>
          </a:prstGeom>
          <a:solidFill>
            <a:srgbClr val="DCECF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/>
          </a:p>
        </p:txBody>
      </p:sp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15910" y="948583"/>
            <a:ext cx="6597354" cy="870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Text Box 2"/>
          <p:cNvSpPr txBox="1">
            <a:spLocks noChangeArrowheads="1"/>
          </p:cNvSpPr>
          <p:nvPr/>
        </p:nvSpPr>
        <p:spPr bwMode="auto">
          <a:xfrm>
            <a:off x="2546647" y="997272"/>
            <a:ext cx="62897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4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PROPAGACIÓN ANÓMALA DE LAS ONDAS ELECTROMAGNÉTICAS</a:t>
            </a:r>
            <a:endParaRPr lang="es-ES_tradnl" sz="24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4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1516436" y="2229137"/>
            <a:ext cx="2556624" cy="86177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800" b="1" dirty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SUB </a:t>
            </a:r>
            <a:r>
              <a:rPr lang="en-US" sz="28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– </a:t>
            </a:r>
          </a:p>
          <a:p>
            <a:pPr algn="ctr"/>
            <a:r>
              <a:rPr lang="en-US" sz="28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REFRACCIÓN</a:t>
            </a:r>
            <a:endParaRPr lang="en-US" sz="28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44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7716393" y="2311627"/>
            <a:ext cx="2239915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DUCTOS</a:t>
            </a:r>
            <a:endParaRPr lang="en-US" sz="28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sp>
        <p:nvSpPr>
          <p:cNvPr id="19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1387046" y="3354694"/>
            <a:ext cx="2803341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Lo opuesto a lo anterior, menor alcance de radar y TC.</a:t>
            </a:r>
            <a:endParaRPr lang="es-ES_tradnl" sz="1600" dirty="0" smtClean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20" name="Rectangle 16">
            <a:extLst>
              <a:ext uri="{FF2B5EF4-FFF2-40B4-BE49-F238E27FC236}">
                <a16:creationId xmlns:a16="http://schemas.microsoft.com/office/drawing/2014/main" id="{F4A23E82-4ADA-4290-A732-46C59CED37BE}"/>
              </a:ext>
            </a:extLst>
          </p:cNvPr>
          <p:cNvSpPr/>
          <p:nvPr/>
        </p:nvSpPr>
        <p:spPr>
          <a:xfrm>
            <a:off x="5911855" y="2865625"/>
            <a:ext cx="600281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s-ES_tradnl" sz="1600" dirty="0" smtClean="0">
                <a:solidFill>
                  <a:srgbClr val="083D65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Super-Refracción extrema quedando atrapadas las ondas electromagnéticas entre capas atmosféricas lográndose extremos alcances de radar y TC (zona norte, efecto en  la táctica)</a:t>
            </a:r>
            <a:endParaRPr lang="es-ES_tradnl" sz="1600" dirty="0" smtClean="0">
              <a:solidFill>
                <a:srgbClr val="083D65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graphicFrame>
        <p:nvGraphicFramePr>
          <p:cNvPr id="1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0900545"/>
              </p:ext>
            </p:extLst>
          </p:nvPr>
        </p:nvGraphicFramePr>
        <p:xfrm>
          <a:off x="6420366" y="3847137"/>
          <a:ext cx="5200334" cy="1401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6" name="Fotografía de Photo Editor" r:id="rId6" imgW="23942857" imgH="7876190" progId="">
                  <p:embed/>
                </p:oleObj>
              </mc:Choice>
              <mc:Fallback>
                <p:oleObj name="Fotografía de Photo Editor" r:id="rId6" imgW="23942857" imgH="7876190" progId="">
                  <p:embed/>
                  <p:pic>
                    <p:nvPicPr>
                      <p:cNvPr id="1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0366" y="3847137"/>
                        <a:ext cx="5200334" cy="1401476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34661779"/>
              </p:ext>
            </p:extLst>
          </p:nvPr>
        </p:nvGraphicFramePr>
        <p:xfrm>
          <a:off x="491165" y="4772312"/>
          <a:ext cx="5200334" cy="17092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7" name="Fotografía de Photo Editor" r:id="rId8" imgW="23180952" imgH="8306960" progId="">
                  <p:embed/>
                </p:oleObj>
              </mc:Choice>
              <mc:Fallback>
                <p:oleObj name="Fotografía de Photo Editor" r:id="rId8" imgW="23180952" imgH="8306960" progId="">
                  <p:embed/>
                  <p:pic>
                    <p:nvPicPr>
                      <p:cNvPr id="11266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1165" y="4772312"/>
                        <a:ext cx="5200334" cy="1709253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002060"/>
                        </a:solidFill>
                        <a:miter lim="800000"/>
                        <a:headEnd/>
                        <a:tailEnd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TextBox 42"/>
          <p:cNvSpPr txBox="1"/>
          <p:nvPr/>
        </p:nvSpPr>
        <p:spPr>
          <a:xfrm>
            <a:off x="6420366" y="5413128"/>
            <a:ext cx="5200334" cy="12926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indent="-457200" algn="just"/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Generalmente se presentan estas condiciones cuando:</a:t>
            </a:r>
          </a:p>
          <a:p>
            <a:pPr marL="180975" indent="-180975" algn="just">
              <a:buFontTx/>
              <a:buAutoNum type="arabicPeriod"/>
            </a:pP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Hay una capa de aire quieta sobre la superficie, de relativa baja temperatura y sobre ella una capa más cálida.</a:t>
            </a:r>
          </a:p>
          <a:p>
            <a:pPr algn="just">
              <a:buFontTx/>
              <a:buAutoNum type="arabicPeriod"/>
            </a:pPr>
            <a:r>
              <a:rPr lang="es-ES_tradnl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Hay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alta presión atmosférica y poco viento.</a:t>
            </a:r>
          </a:p>
          <a:p>
            <a:pPr algn="just">
              <a:buFontTx/>
              <a:buAutoNum type="arabicPeriod"/>
            </a:pPr>
            <a:r>
              <a:rPr lang="es-ES_tradnl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No </a:t>
            </a:r>
            <a:r>
              <a:rPr lang="es-ES_tradnl" sz="1200" dirty="0">
                <a:latin typeface="Arial" panose="020B0604020202020204" pitchFamily="34" charset="0"/>
                <a:cs typeface="Arial" panose="020B0604020202020204" pitchFamily="34" charset="0"/>
              </a:rPr>
              <a:t>hay presencia de humo, polvo o niebla (Aire seco</a:t>
            </a:r>
            <a:r>
              <a:rPr lang="es-ES_tradnl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s-E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84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4" grpId="0"/>
      <p:bldP spid="19" grpId="0"/>
      <p:bldP spid="20" grpId="0"/>
      <p:bldP spid="2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0" name="Rectangle 24">
            <a:extLst>
              <a:ext uri="{FF2B5EF4-FFF2-40B4-BE49-F238E27FC236}">
                <a16:creationId xmlns:a16="http://schemas.microsoft.com/office/drawing/2014/main" id="{814E8360-63F3-4F18-817E-6FBC4551EF0D}"/>
              </a:ext>
            </a:extLst>
          </p:cNvPr>
          <p:cNvSpPr/>
          <p:nvPr/>
        </p:nvSpPr>
        <p:spPr>
          <a:xfrm>
            <a:off x="2522219" y="761338"/>
            <a:ext cx="6988537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Horizonte </a:t>
            </a:r>
            <a:r>
              <a:rPr lang="en-US" sz="3200" b="1" dirty="0" smtClean="0">
                <a:solidFill>
                  <a:srgbClr val="468DC3"/>
                </a:solidFill>
                <a:latin typeface="Britannic Bold" panose="020B0903060703020204" pitchFamily="34" charset="0"/>
                <a:ea typeface="Open Sans" panose="020B0606030504020204" pitchFamily="34" charset="0"/>
                <a:cs typeface="Segoe UI" panose="020B0502040204020203" pitchFamily="34" charset="0"/>
              </a:rPr>
              <a:t>y Distancia de Radar</a:t>
            </a:r>
            <a:endParaRPr lang="en-US" sz="3200" b="1" dirty="0">
              <a:solidFill>
                <a:srgbClr val="468DC3"/>
              </a:solidFill>
              <a:latin typeface="Britannic Bold" panose="020B0903060703020204" pitchFamily="34" charset="0"/>
              <a:ea typeface="Open Sans" panose="020B0606030504020204" pitchFamily="34" charset="0"/>
              <a:cs typeface="Segoe UI" panose="020B0502040204020203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3479" y="1682625"/>
            <a:ext cx="10449753" cy="4944639"/>
          </a:xfrm>
          <a:prstGeom prst="rect">
            <a:avLst/>
          </a:prstGeom>
          <a:ln>
            <a:solidFill>
              <a:srgbClr val="0070C0"/>
            </a:solidFill>
          </a:ln>
        </p:spPr>
      </p:pic>
      <p:sp>
        <p:nvSpPr>
          <p:cNvPr id="32" name="TextBox 42"/>
          <p:cNvSpPr txBox="1"/>
          <p:nvPr/>
        </p:nvSpPr>
        <p:spPr>
          <a:xfrm>
            <a:off x="1419758" y="2314258"/>
            <a:ext cx="9517194" cy="907941"/>
          </a:xfrm>
          <a:prstGeom prst="rect">
            <a:avLst/>
          </a:prstGeom>
          <a:solidFill>
            <a:srgbClr val="0070C0">
              <a:alpha val="54000"/>
            </a:srgb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indent="-457200" algn="just"/>
            <a:endParaRPr lang="es-ES_tradnl" sz="100" dirty="0" smtClean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indent="-457200" algn="just"/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Ondas  de radar se propagan  en línea recta pero tiene pequeña refracción en el horizonte logrando aumentar la distancia de  detección en app. 16 %  sobre el horizonte visual.</a:t>
            </a:r>
          </a:p>
          <a:p>
            <a:pPr indent="-457200" algn="just"/>
            <a:endParaRPr lang="es-ES" sz="800" dirty="0" smtClean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3" name="TextBox 42"/>
          <p:cNvSpPr txBox="1"/>
          <p:nvPr/>
        </p:nvSpPr>
        <p:spPr>
          <a:xfrm>
            <a:off x="1419758" y="3536917"/>
            <a:ext cx="9517194" cy="1092607"/>
          </a:xfrm>
          <a:prstGeom prst="rect">
            <a:avLst/>
          </a:prstGeom>
          <a:solidFill>
            <a:srgbClr val="0070C0">
              <a:alpha val="54000"/>
            </a:srgb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indent="-457200" algn="just"/>
            <a:endParaRPr lang="es-ES_tradnl" sz="100" dirty="0" smtClean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indent="-457200" algn="just">
              <a:spcBef>
                <a:spcPts val="0"/>
              </a:spcBef>
            </a:pPr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Horizonte de Radar = 1.22 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En millas náuticas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H1 = Altura Emisor en pies.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H2 = Altura del Blanco en pies.</a:t>
            </a:r>
            <a:endParaRPr lang="es-ES" sz="800" dirty="0" smtClean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34" name="3 CuadroTexto"/>
          <p:cNvSpPr txBox="1"/>
          <p:nvPr/>
        </p:nvSpPr>
        <p:spPr>
          <a:xfrm>
            <a:off x="4407100" y="3564509"/>
            <a:ext cx="694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H1</a:t>
            </a:r>
            <a:r>
              <a:rPr lang="es-CL" b="1" dirty="0" smtClean="0">
                <a:solidFill>
                  <a:srgbClr val="FF0000"/>
                </a:solidFill>
              </a:rPr>
              <a:t> </a:t>
            </a:r>
            <a:endParaRPr lang="es-CL" b="1" dirty="0">
              <a:solidFill>
                <a:srgbClr val="FF0000"/>
              </a:solidFill>
            </a:endParaRPr>
          </a:p>
        </p:txBody>
      </p:sp>
      <p:cxnSp>
        <p:nvCxnSpPr>
          <p:cNvPr id="35" name="7 Conector recto"/>
          <p:cNvCxnSpPr>
            <a:endCxn id="34" idx="3"/>
          </p:cNvCxnSpPr>
          <p:nvPr/>
        </p:nvCxnSpPr>
        <p:spPr bwMode="auto">
          <a:xfrm flipH="1">
            <a:off x="5101687" y="3707387"/>
            <a:ext cx="662736" cy="41788"/>
          </a:xfrm>
          <a:prstGeom prst="line">
            <a:avLst/>
          </a:prstGeom>
          <a:solidFill>
            <a:srgbClr val="0099FF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11 Conector recto"/>
          <p:cNvCxnSpPr/>
          <p:nvPr/>
        </p:nvCxnSpPr>
        <p:spPr bwMode="auto">
          <a:xfrm>
            <a:off x="4387379" y="3583559"/>
            <a:ext cx="642942" cy="1588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1" name="13 Conector recto"/>
          <p:cNvCxnSpPr/>
          <p:nvPr/>
        </p:nvCxnSpPr>
        <p:spPr bwMode="auto">
          <a:xfrm rot="5400000" flipH="1" flipV="1">
            <a:off x="4173066" y="3654997"/>
            <a:ext cx="285751" cy="142876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2" name="17 Conector recto"/>
          <p:cNvCxnSpPr/>
          <p:nvPr/>
        </p:nvCxnSpPr>
        <p:spPr bwMode="auto">
          <a:xfrm rot="16200000" flipV="1">
            <a:off x="4070671" y="3685954"/>
            <a:ext cx="285751" cy="80962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3 CuadroTexto"/>
          <p:cNvSpPr txBox="1"/>
          <p:nvPr/>
        </p:nvSpPr>
        <p:spPr>
          <a:xfrm>
            <a:off x="5027279" y="3591894"/>
            <a:ext cx="363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+</a:t>
            </a:r>
            <a:endParaRPr lang="es-CL" dirty="0">
              <a:solidFill>
                <a:srgbClr val="FF0000"/>
              </a:solidFill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5833191" y="3560462"/>
            <a:ext cx="857255" cy="369332"/>
            <a:chOff x="5937966" y="3405189"/>
            <a:chExt cx="857255" cy="369332"/>
          </a:xfrm>
        </p:grpSpPr>
        <p:sp>
          <p:nvSpPr>
            <p:cNvPr id="51" name="3 CuadroTexto"/>
            <p:cNvSpPr txBox="1"/>
            <p:nvPr/>
          </p:nvSpPr>
          <p:spPr>
            <a:xfrm>
              <a:off x="6169187" y="3405189"/>
              <a:ext cx="55184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 smtClean="0">
                  <a:solidFill>
                    <a:schemeClr val="bg1"/>
                  </a:solidFill>
                </a:rPr>
                <a:t>H2</a:t>
              </a:r>
              <a:r>
                <a:rPr lang="es-CL" b="1" dirty="0" smtClean="0">
                  <a:solidFill>
                    <a:srgbClr val="FF0000"/>
                  </a:solidFill>
                </a:rPr>
                <a:t> </a:t>
              </a:r>
              <a:endParaRPr lang="es-CL" b="1" dirty="0">
                <a:solidFill>
                  <a:srgbClr val="FF0000"/>
                </a:solidFill>
              </a:endParaRPr>
            </a:p>
          </p:txBody>
        </p:sp>
        <p:cxnSp>
          <p:nvCxnSpPr>
            <p:cNvPr id="53" name="11 Conector recto"/>
            <p:cNvCxnSpPr/>
            <p:nvPr/>
          </p:nvCxnSpPr>
          <p:spPr bwMode="auto">
            <a:xfrm>
              <a:off x="6152279" y="3426698"/>
              <a:ext cx="642942" cy="1588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4" name="13 Conector recto"/>
            <p:cNvCxnSpPr/>
            <p:nvPr/>
          </p:nvCxnSpPr>
          <p:spPr bwMode="auto">
            <a:xfrm rot="5400000" flipH="1" flipV="1">
              <a:off x="5937966" y="3498136"/>
              <a:ext cx="285751" cy="142876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17 Conector recto"/>
            <p:cNvCxnSpPr/>
            <p:nvPr/>
          </p:nvCxnSpPr>
          <p:spPr bwMode="auto">
            <a:xfrm rot="16200000" flipV="1">
              <a:off x="5835571" y="3529093"/>
              <a:ext cx="285751" cy="80962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56" name="3 CuadroTexto"/>
          <p:cNvSpPr txBox="1"/>
          <p:nvPr/>
        </p:nvSpPr>
        <p:spPr>
          <a:xfrm>
            <a:off x="5264611" y="3575851"/>
            <a:ext cx="6617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600" b="1" dirty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1.22 </a:t>
            </a:r>
            <a:endParaRPr lang="es-CL" sz="1600" b="1" dirty="0">
              <a:solidFill>
                <a:srgbClr val="FF0000"/>
              </a:solidFill>
            </a:endParaRPr>
          </a:p>
        </p:txBody>
      </p:sp>
      <p:sp>
        <p:nvSpPr>
          <p:cNvPr id="58" name="TextBox 42"/>
          <p:cNvSpPr txBox="1"/>
          <p:nvPr/>
        </p:nvSpPr>
        <p:spPr>
          <a:xfrm>
            <a:off x="1391166" y="5070969"/>
            <a:ext cx="9517194" cy="1092607"/>
          </a:xfrm>
          <a:prstGeom prst="rect">
            <a:avLst/>
          </a:prstGeom>
          <a:solidFill>
            <a:srgbClr val="0070C0">
              <a:alpha val="54000"/>
            </a:srgb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indent="-457200" algn="just"/>
            <a:endParaRPr lang="es-ES_tradnl" sz="100" dirty="0" smtClean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  <a:p>
            <a:pPr indent="-457200" algn="just">
              <a:spcBef>
                <a:spcPts val="0"/>
              </a:spcBef>
            </a:pPr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Horizonte de Radar =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En Kms.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H1 = Altura Emisor en Mts.</a:t>
            </a:r>
          </a:p>
          <a:p>
            <a:pPr indent="-457200" algn="just">
              <a:spcBef>
                <a:spcPts val="0"/>
              </a:spcBef>
            </a:pPr>
            <a:r>
              <a:rPr lang="es-ES_tradnl" sz="1600" dirty="0" smtClean="0">
                <a:solidFill>
                  <a:schemeClr val="bg1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H2 = Altura del Blanco en Mts.</a:t>
            </a:r>
            <a:endParaRPr lang="es-ES" sz="800" dirty="0" smtClean="0">
              <a:solidFill>
                <a:schemeClr val="bg1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sp>
        <p:nvSpPr>
          <p:cNvPr id="59" name="3 CuadroTexto"/>
          <p:cNvSpPr txBox="1"/>
          <p:nvPr/>
        </p:nvSpPr>
        <p:spPr>
          <a:xfrm>
            <a:off x="3905552" y="5121926"/>
            <a:ext cx="7363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chemeClr val="bg1"/>
                </a:solidFill>
              </a:rPr>
              <a:t>17 H1</a:t>
            </a:r>
            <a:r>
              <a:rPr lang="es-CL" b="1" dirty="0" smtClean="0">
                <a:solidFill>
                  <a:srgbClr val="FF0000"/>
                </a:solidFill>
              </a:rPr>
              <a:t> </a:t>
            </a:r>
            <a:endParaRPr lang="es-CL" b="1" dirty="0">
              <a:solidFill>
                <a:srgbClr val="FF0000"/>
              </a:solidFill>
            </a:endParaRPr>
          </a:p>
        </p:txBody>
      </p:sp>
      <p:cxnSp>
        <p:nvCxnSpPr>
          <p:cNvPr id="60" name="7 Conector recto"/>
          <p:cNvCxnSpPr>
            <a:endCxn id="59" idx="3"/>
          </p:cNvCxnSpPr>
          <p:nvPr/>
        </p:nvCxnSpPr>
        <p:spPr bwMode="auto">
          <a:xfrm flipH="1">
            <a:off x="4641902" y="5264804"/>
            <a:ext cx="620974" cy="41788"/>
          </a:xfrm>
          <a:prstGeom prst="line">
            <a:avLst/>
          </a:prstGeom>
          <a:solidFill>
            <a:srgbClr val="0099FF"/>
          </a:solidFill>
          <a:ln w="190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1" name="11 Conector recto"/>
          <p:cNvCxnSpPr/>
          <p:nvPr/>
        </p:nvCxnSpPr>
        <p:spPr bwMode="auto">
          <a:xfrm>
            <a:off x="3954839" y="5140976"/>
            <a:ext cx="642942" cy="1588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5" name="13 Conector recto"/>
          <p:cNvCxnSpPr/>
          <p:nvPr/>
        </p:nvCxnSpPr>
        <p:spPr bwMode="auto">
          <a:xfrm rot="5400000" flipH="1" flipV="1">
            <a:off x="3740526" y="5212414"/>
            <a:ext cx="285751" cy="142876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17 Conector recto"/>
          <p:cNvCxnSpPr/>
          <p:nvPr/>
        </p:nvCxnSpPr>
        <p:spPr bwMode="auto">
          <a:xfrm rot="16200000" flipV="1">
            <a:off x="3638131" y="5243371"/>
            <a:ext cx="285751" cy="80962"/>
          </a:xfrm>
          <a:prstGeom prst="line">
            <a:avLst/>
          </a:prstGeom>
          <a:solidFill>
            <a:srgbClr val="0099FF"/>
          </a:solid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87" name="3 CuadroTexto"/>
          <p:cNvSpPr txBox="1"/>
          <p:nvPr/>
        </p:nvSpPr>
        <p:spPr>
          <a:xfrm>
            <a:off x="4594739" y="5149311"/>
            <a:ext cx="363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+</a:t>
            </a:r>
            <a:endParaRPr lang="es-CL" dirty="0">
              <a:solidFill>
                <a:srgbClr val="FF0000"/>
              </a:solidFill>
            </a:endParaRPr>
          </a:p>
        </p:txBody>
      </p:sp>
      <p:grpSp>
        <p:nvGrpSpPr>
          <p:cNvPr id="88" name="Grupo 87"/>
          <p:cNvGrpSpPr/>
          <p:nvPr/>
        </p:nvGrpSpPr>
        <p:grpSpPr>
          <a:xfrm>
            <a:off x="4934827" y="5117879"/>
            <a:ext cx="918045" cy="369332"/>
            <a:chOff x="5937966" y="3405189"/>
            <a:chExt cx="918045" cy="369332"/>
          </a:xfrm>
        </p:grpSpPr>
        <p:sp>
          <p:nvSpPr>
            <p:cNvPr id="89" name="3 CuadroTexto"/>
            <p:cNvSpPr txBox="1"/>
            <p:nvPr/>
          </p:nvSpPr>
          <p:spPr>
            <a:xfrm>
              <a:off x="6117431" y="3405189"/>
              <a:ext cx="73858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 smtClean="0">
                  <a:solidFill>
                    <a:schemeClr val="bg1"/>
                  </a:solidFill>
                </a:rPr>
                <a:t>17 H2</a:t>
              </a:r>
              <a:r>
                <a:rPr lang="es-CL" b="1" dirty="0" smtClean="0">
                  <a:solidFill>
                    <a:srgbClr val="FF0000"/>
                  </a:solidFill>
                </a:rPr>
                <a:t> </a:t>
              </a:r>
              <a:endParaRPr lang="es-CL" b="1" dirty="0">
                <a:solidFill>
                  <a:srgbClr val="FF0000"/>
                </a:solidFill>
              </a:endParaRPr>
            </a:p>
          </p:txBody>
        </p:sp>
        <p:cxnSp>
          <p:nvCxnSpPr>
            <p:cNvPr id="90" name="11 Conector recto"/>
            <p:cNvCxnSpPr/>
            <p:nvPr/>
          </p:nvCxnSpPr>
          <p:spPr bwMode="auto">
            <a:xfrm>
              <a:off x="6152279" y="3426698"/>
              <a:ext cx="642942" cy="1588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1" name="13 Conector recto"/>
            <p:cNvCxnSpPr/>
            <p:nvPr/>
          </p:nvCxnSpPr>
          <p:spPr bwMode="auto">
            <a:xfrm rot="5400000" flipH="1" flipV="1">
              <a:off x="5937966" y="3498136"/>
              <a:ext cx="285751" cy="142876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17 Conector recto"/>
            <p:cNvCxnSpPr/>
            <p:nvPr/>
          </p:nvCxnSpPr>
          <p:spPr bwMode="auto">
            <a:xfrm rot="16200000" flipV="1">
              <a:off x="5835571" y="3529093"/>
              <a:ext cx="285751" cy="80962"/>
            </a:xfrm>
            <a:prstGeom prst="line">
              <a:avLst/>
            </a:prstGeom>
            <a:solidFill>
              <a:srgbClr val="0099FF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</p:spTree>
    <p:extLst>
      <p:ext uri="{BB962C8B-B14F-4D97-AF65-F5344CB8AC3E}">
        <p14:creationId xmlns:p14="http://schemas.microsoft.com/office/powerpoint/2010/main" val="3230766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/>
      <p:bldP spid="45" grpId="0"/>
      <p:bldP spid="56" grpId="0"/>
      <p:bldP spid="58" grpId="0" animBg="1"/>
      <p:bldP spid="59" grpId="0"/>
      <p:bldP spid="8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grpSp>
        <p:nvGrpSpPr>
          <p:cNvPr id="9" name="Grupo 8"/>
          <p:cNvGrpSpPr/>
          <p:nvPr/>
        </p:nvGrpSpPr>
        <p:grpSpPr>
          <a:xfrm>
            <a:off x="800838" y="1760433"/>
            <a:ext cx="10152403" cy="4772826"/>
            <a:chOff x="89209" y="885836"/>
            <a:chExt cx="4787590" cy="5648167"/>
          </a:xfrm>
          <a:solidFill>
            <a:srgbClr val="00B0F0">
              <a:alpha val="50000"/>
            </a:srgbClr>
          </a:solidFill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4" cstate="print">
              <a:lum contrast="-31000"/>
              <a:extLst/>
            </a:blip>
            <a:srcRect/>
            <a:stretch>
              <a:fillRect/>
            </a:stretch>
          </p:blipFill>
          <p:spPr bwMode="auto">
            <a:xfrm>
              <a:off x="89209" y="885836"/>
              <a:ext cx="4787590" cy="5629117"/>
            </a:xfrm>
            <a:prstGeom prst="rect">
              <a:avLst/>
            </a:prstGeom>
            <a:grpFill/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sp>
          <p:nvSpPr>
            <p:cNvPr id="11" name="Rectangle 1"/>
            <p:cNvSpPr/>
            <p:nvPr/>
          </p:nvSpPr>
          <p:spPr>
            <a:xfrm>
              <a:off x="89209" y="885836"/>
              <a:ext cx="4787590" cy="564816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1104181" y="2015147"/>
            <a:ext cx="13438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+mn-cs"/>
              </a:rPr>
              <a:t>Ejercicios</a:t>
            </a:r>
            <a:endParaRPr lang="es-MX" u="sng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pic>
        <p:nvPicPr>
          <p:cNvPr id="69" name="Imagen 6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15982" y="787874"/>
            <a:ext cx="4489982" cy="599335"/>
          </a:xfrm>
          <a:prstGeom prst="rect">
            <a:avLst/>
          </a:prstGeom>
        </p:spPr>
      </p:pic>
      <p:sp>
        <p:nvSpPr>
          <p:cNvPr id="70" name="Text Box 2"/>
          <p:cNvSpPr txBox="1">
            <a:spLocks noChangeArrowheads="1"/>
          </p:cNvSpPr>
          <p:nvPr/>
        </p:nvSpPr>
        <p:spPr bwMode="auto">
          <a:xfrm>
            <a:off x="3910872" y="868480"/>
            <a:ext cx="43950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CÁLCULOS DE DISTANCIA DE RADAR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66" name="Text Box 11"/>
          <p:cNvSpPr txBox="1">
            <a:spLocks noChangeArrowheads="1"/>
          </p:cNvSpPr>
          <p:nvPr/>
        </p:nvSpPr>
        <p:spPr bwMode="auto">
          <a:xfrm>
            <a:off x="1264778" y="2531994"/>
            <a:ext cx="92892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 buque tiene una altura de la antena de radar de 25 pies sobre la línea de agua. 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 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comandante le pregunta a que distancia máxima deberíamos detectar a una fragata tipo LUPO . </a:t>
            </a:r>
            <a:r>
              <a:rPr lang="es-ES_tradn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Ud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sabe que la altura del palo mayor de la LUPO es de 16 pies. 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¿Cuál será su respuesta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  <a:endParaRPr lang="es-ES_tradnl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cs typeface="+mn-cs"/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1264778" y="3678960"/>
            <a:ext cx="928927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¿Cuál debe ser su horizonte de radar si su antena de Radar está a 10 metros sobre su línea de flotación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1232400" y="4698515"/>
            <a:ext cx="928927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 altura máxima del palo de su fragata es de 36 pies y la de su antena de radar, de 25 pies.  </a:t>
            </a:r>
            <a:r>
              <a:rPr lang="es-ES_tradnl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 crucero adversario tiene una altura de palo de 64 pies y su antena a 36 pies ¿Qué unidad detectará primero y a que distancia lo hará</a:t>
            </a:r>
            <a:r>
              <a:rPr lang="es-ES_tradnl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?</a:t>
            </a:r>
            <a:endParaRPr lang="es-ES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7973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74" y="1824606"/>
            <a:ext cx="11400090" cy="4657458"/>
          </a:xfrm>
          <a:prstGeom prst="rect">
            <a:avLst/>
          </a:prstGeom>
          <a:solidFill>
            <a:srgbClr val="002060">
              <a:alpha val="57000"/>
            </a:srgbClr>
          </a:solidFill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2" name="Grupo 1"/>
          <p:cNvGrpSpPr/>
          <p:nvPr/>
        </p:nvGrpSpPr>
        <p:grpSpPr>
          <a:xfrm>
            <a:off x="3303918" y="610401"/>
            <a:ext cx="5279365" cy="911772"/>
            <a:chOff x="4337864" y="1150601"/>
            <a:chExt cx="3179050" cy="911772"/>
          </a:xfrm>
        </p:grpSpPr>
        <p:pic>
          <p:nvPicPr>
            <p:cNvPr id="120" name="Imagen 11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37864" y="1150601"/>
              <a:ext cx="3179050" cy="91177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21" name="Text Box 2"/>
            <p:cNvSpPr txBox="1">
              <a:spLocks noChangeArrowheads="1"/>
            </p:cNvSpPr>
            <p:nvPr/>
          </p:nvSpPr>
          <p:spPr bwMode="auto">
            <a:xfrm>
              <a:off x="4473654" y="1219810"/>
              <a:ext cx="2983239" cy="7078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square">
              <a:spAutoFit/>
            </a:bodyPr>
            <a:lstStyle/>
            <a:p>
              <a:pPr algn="ctr" eaLnBrk="0" hangingPunct="0">
                <a:defRPr/>
              </a:pPr>
              <a:r>
                <a:rPr lang="es-ES_tradnl" sz="2000" b="1" dirty="0" smtClean="0">
                  <a:solidFill>
                    <a:schemeClr val="bg1"/>
                  </a:solidFill>
                  <a:latin typeface="Britannic Bold" panose="020B0903060703020204" pitchFamily="34" charset="0"/>
                  <a:ea typeface="Segoe UI Black" panose="020B0A02040204020203" pitchFamily="34" charset="0"/>
                </a:rPr>
                <a:t>PÉRDIDAS DE TRANSMISIÓN DE LA ENERGÍA ELECTROMAGNÉTICA</a:t>
              </a:r>
              <a:endParaRPr lang="es-ES_tradnl" sz="2000" b="1" dirty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</p:txBody>
        </p:sp>
      </p:grpSp>
      <p:sp>
        <p:nvSpPr>
          <p:cNvPr id="140" name="TextBox 42"/>
          <p:cNvSpPr txBox="1"/>
          <p:nvPr/>
        </p:nvSpPr>
        <p:spPr>
          <a:xfrm>
            <a:off x="6327602" y="4826461"/>
            <a:ext cx="4887230" cy="132343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spcBef>
                <a:spcPct val="50000"/>
              </a:spcBef>
              <a:defRPr sz="1400" b="1"/>
            </a:lvl1pPr>
          </a:lstStyle>
          <a:p>
            <a:pPr algn="just" eaLnBrk="0" hangingPunct="0">
              <a:defRPr/>
            </a:pPr>
            <a:r>
              <a:rPr lang="es-ES_tradnl" sz="1600" dirty="0">
                <a:solidFill>
                  <a:srgbClr val="002060"/>
                </a:solidFill>
              </a:rPr>
              <a:t>Mientras más alta sea la frecuencia de la onda E.M., mas alta será la pérdida por absorción, llegando a anular la detección en los radares de más alta frecuencia si hay gran cantidad de moléculas en suspensión  y si son de gran tamaño (nieve</a:t>
            </a:r>
            <a:r>
              <a:rPr lang="es-ES_tradnl" sz="1600" dirty="0" smtClean="0">
                <a:solidFill>
                  <a:srgbClr val="002060"/>
                </a:solidFill>
              </a:rPr>
              <a:t>)</a:t>
            </a:r>
            <a:endParaRPr lang="en-US" sz="1200" dirty="0" smtClean="0">
              <a:ea typeface="Segoe UI Black" panose="020B0A02040204020203" pitchFamily="34" charset="0"/>
            </a:endParaRPr>
          </a:p>
        </p:txBody>
      </p:sp>
      <p:pic>
        <p:nvPicPr>
          <p:cNvPr id="157" name="Imagen 15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5727" y="2121512"/>
            <a:ext cx="2276679" cy="599335"/>
          </a:xfrm>
          <a:prstGeom prst="rect">
            <a:avLst/>
          </a:prstGeom>
        </p:spPr>
      </p:pic>
      <p:sp>
        <p:nvSpPr>
          <p:cNvPr id="158" name="Text Box 2"/>
          <p:cNvSpPr txBox="1">
            <a:spLocks noChangeArrowheads="1"/>
          </p:cNvSpPr>
          <p:nvPr/>
        </p:nvSpPr>
        <p:spPr bwMode="auto">
          <a:xfrm>
            <a:off x="2045843" y="2208829"/>
            <a:ext cx="213644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POR DISPERSIÓN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pic>
        <p:nvPicPr>
          <p:cNvPr id="159" name="Imagen 15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60576" y="2167449"/>
            <a:ext cx="3265648" cy="599335"/>
          </a:xfrm>
          <a:prstGeom prst="rect">
            <a:avLst/>
          </a:prstGeom>
        </p:spPr>
      </p:pic>
      <p:sp>
        <p:nvSpPr>
          <p:cNvPr id="160" name="Text Box 2"/>
          <p:cNvSpPr txBox="1">
            <a:spLocks noChangeArrowheads="1"/>
          </p:cNvSpPr>
          <p:nvPr/>
        </p:nvSpPr>
        <p:spPr bwMode="auto">
          <a:xfrm>
            <a:off x="7093238" y="2256619"/>
            <a:ext cx="327303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s-ES_tradnl" sz="2000" b="1" dirty="0" smtClean="0">
                <a:solidFill>
                  <a:schemeClr val="bg1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 DESFASADAS 180°</a:t>
            </a:r>
            <a:endParaRPr lang="es-ES_tradnl" sz="2000" b="1" dirty="0">
              <a:solidFill>
                <a:schemeClr val="bg1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8" name="Grupo 7"/>
          <p:cNvGrpSpPr/>
          <p:nvPr/>
        </p:nvGrpSpPr>
        <p:grpSpPr>
          <a:xfrm>
            <a:off x="516419" y="2969795"/>
            <a:ext cx="5071993" cy="1576326"/>
            <a:chOff x="516419" y="2969795"/>
            <a:chExt cx="5071993" cy="1576326"/>
          </a:xfrm>
        </p:grpSpPr>
        <p:sp>
          <p:nvSpPr>
            <p:cNvPr id="76" name="Rectangle 104"/>
            <p:cNvSpPr/>
            <p:nvPr/>
          </p:nvSpPr>
          <p:spPr>
            <a:xfrm>
              <a:off x="516419" y="2969795"/>
              <a:ext cx="5071993" cy="1576326"/>
            </a:xfrm>
            <a:prstGeom prst="rect">
              <a:avLst/>
            </a:prstGeom>
            <a:solidFill>
              <a:schemeClr val="bg1">
                <a:alpha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defRPr/>
              </a:pPr>
              <a:endParaRPr lang="en-US" sz="1000" b="1" dirty="0" smtClean="0">
                <a:solidFill>
                  <a:srgbClr val="00B0F0"/>
                </a:solidFill>
                <a:latin typeface="Britannic Bold" panose="020B0903060703020204" pitchFamily="34" charset="0"/>
                <a:ea typeface="Segoe UI Black" panose="020B0A02040204020203" pitchFamily="34" charset="0"/>
              </a:endParaRPr>
            </a:p>
            <a:p>
              <a:pPr>
                <a:lnSpc>
                  <a:spcPct val="80000"/>
                </a:lnSpc>
                <a:buFontTx/>
                <a:buNone/>
                <a:defRPr/>
              </a:pPr>
              <a:r>
                <a:rPr lang="es-ES_tradnl" sz="1600" dirty="0" smtClean="0">
                  <a:solidFill>
                    <a:srgbClr val="002060"/>
                  </a:solidFill>
                </a:rPr>
                <a:t>Al </a:t>
              </a:r>
              <a:r>
                <a:rPr lang="es-ES_tradnl" sz="1600" dirty="0">
                  <a:solidFill>
                    <a:srgbClr val="002060"/>
                  </a:solidFill>
                </a:rPr>
                <a:t>ser emitida, la energía  E.M. se expande  en forma esférica, distribuyéndose en el frente de onda en forma proporcional a:                                                                     			</a:t>
              </a:r>
              <a:r>
                <a:rPr lang="es-ES_tradnl" sz="1600" dirty="0" smtClean="0">
                  <a:solidFill>
                    <a:srgbClr val="002060"/>
                  </a:solidFill>
                </a:rPr>
                <a:t> 1     </a:t>
              </a:r>
              <a:r>
                <a:rPr lang="es-ES_tradnl" sz="1600" dirty="0">
                  <a:solidFill>
                    <a:srgbClr val="002060"/>
                  </a:solidFill>
                </a:rPr>
                <a:t>(Se atenúa en esa proporción)</a:t>
              </a:r>
            </a:p>
            <a:p>
              <a:pPr>
                <a:lnSpc>
                  <a:spcPct val="80000"/>
                </a:lnSpc>
                <a:buFontTx/>
                <a:buNone/>
                <a:defRPr/>
              </a:pPr>
              <a:r>
                <a:rPr lang="es-ES_tradnl" sz="1600" dirty="0">
                  <a:solidFill>
                    <a:srgbClr val="002060"/>
                  </a:solidFill>
                </a:rPr>
                <a:t>		</a:t>
              </a:r>
              <a:r>
                <a:rPr lang="es-ES_tradnl" sz="1600" dirty="0" smtClean="0">
                  <a:solidFill>
                    <a:srgbClr val="002060"/>
                  </a:solidFill>
                </a:rPr>
                <a:t>R2</a:t>
              </a:r>
              <a:r>
                <a:rPr lang="es-ES_tradnl" sz="1600" dirty="0">
                  <a:solidFill>
                    <a:srgbClr val="002060"/>
                  </a:solidFill>
                </a:rPr>
                <a:t>	</a:t>
              </a:r>
            </a:p>
            <a:p>
              <a:pPr>
                <a:lnSpc>
                  <a:spcPct val="80000"/>
                </a:lnSpc>
                <a:buFontTx/>
                <a:buNone/>
                <a:defRPr/>
              </a:pPr>
              <a:r>
                <a:rPr lang="es-ES_tradnl" sz="1600" dirty="0" smtClean="0">
                  <a:solidFill>
                    <a:srgbClr val="002060"/>
                  </a:solidFill>
                </a:rPr>
                <a:t>(R</a:t>
              </a:r>
              <a:r>
                <a:rPr lang="es-ES_tradnl" sz="1600" dirty="0">
                  <a:solidFill>
                    <a:srgbClr val="002060"/>
                  </a:solidFill>
                </a:rPr>
                <a:t>= Distancia del frente de onda al transmisor</a:t>
              </a:r>
              <a:r>
                <a:rPr lang="es-ES_tradnl" sz="1600" dirty="0" smtClean="0">
                  <a:solidFill>
                    <a:srgbClr val="002060"/>
                  </a:solidFill>
                </a:rPr>
                <a:t>)</a:t>
              </a:r>
              <a:endParaRPr lang="en-US" sz="1400" b="1" dirty="0">
                <a:solidFill>
                  <a:srgbClr val="00B0F0"/>
                </a:solidFill>
                <a:latin typeface="Arial" panose="020B0604020202020204" pitchFamily="34" charset="0"/>
                <a:ea typeface="Segoe UI Black" panose="020B0A02040204020203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6" name="Conector recto 5"/>
            <p:cNvCxnSpPr/>
            <p:nvPr/>
          </p:nvCxnSpPr>
          <p:spPr>
            <a:xfrm>
              <a:off x="2363638" y="4002656"/>
              <a:ext cx="353683" cy="0"/>
            </a:xfrm>
            <a:prstGeom prst="line">
              <a:avLst/>
            </a:prstGeom>
            <a:ln w="28575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Rectangle 104"/>
          <p:cNvSpPr/>
          <p:nvPr/>
        </p:nvSpPr>
        <p:spPr>
          <a:xfrm>
            <a:off x="6203221" y="2947702"/>
            <a:ext cx="5071993" cy="1576326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endParaRPr lang="en-US" sz="1000" b="1" dirty="0" smtClean="0">
              <a:solidFill>
                <a:srgbClr val="00B0F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  <a:p>
            <a:pPr algn="just">
              <a:lnSpc>
                <a:spcPct val="80000"/>
              </a:lnSpc>
              <a:buFontTx/>
              <a:buNone/>
              <a:defRPr/>
            </a:pPr>
            <a:r>
              <a:rPr lang="es-ES_tradnl" sz="1600" dirty="0">
                <a:solidFill>
                  <a:srgbClr val="002060"/>
                </a:solidFill>
              </a:rPr>
              <a:t>En el vacío, las ondas E.M. no son atenuadas pero en la atmósfera, al contactar con moléculas en suspensión (agua. Polvo, arena, etc.), estas absorben parte de la energía E.M. generando </a:t>
            </a:r>
            <a:r>
              <a:rPr lang="es-ES_tradnl" sz="2000" b="1" i="1" dirty="0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“absorción” </a:t>
            </a:r>
            <a:r>
              <a:rPr lang="es-ES_tradnl" sz="1600" dirty="0">
                <a:solidFill>
                  <a:srgbClr val="002060"/>
                </a:solidFill>
              </a:rPr>
              <a:t>de ésta, generalmente transformándola en calor</a:t>
            </a:r>
            <a:r>
              <a:rPr lang="es-ES_tradnl" sz="1600" dirty="0">
                <a:solidFill>
                  <a:srgbClr val="002060"/>
                </a:solidFill>
              </a:rPr>
              <a:t>.</a:t>
            </a:r>
          </a:p>
          <a:p>
            <a:pPr algn="just">
              <a:lnSpc>
                <a:spcPct val="80000"/>
              </a:lnSpc>
              <a:buFontTx/>
              <a:buNone/>
              <a:defRPr/>
            </a:pPr>
            <a:endParaRPr lang="es-ES_tradnl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943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10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1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" grpId="0" animBg="1"/>
      <p:bldP spid="158" grpId="0"/>
      <p:bldP spid="160" grpId="0"/>
      <p:bldP spid="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729316" y="2265879"/>
            <a:ext cx="6450445" cy="145377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10326224" y="866093"/>
            <a:ext cx="18979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L"/>
            </a:defPPr>
            <a:lvl1pPr algn="ctr">
              <a:defRPr sz="3200" b="1">
                <a:solidFill>
                  <a:srgbClr val="002060"/>
                </a:solidFill>
                <a:latin typeface="Britannic Bold" panose="020B0903060703020204" pitchFamily="34" charset="0"/>
                <a:ea typeface="Segoe UI Black" panose="020B0A02040204020203" pitchFamily="34" charset="0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r>
              <a:rPr lang="es-ES_tradnl" sz="1400" dirty="0" smtClean="0"/>
              <a:t>ESCUELA NAVAL</a:t>
            </a:r>
          </a:p>
          <a:p>
            <a:r>
              <a:rPr lang="es-ES_tradnl" sz="1100" b="0" dirty="0" smtClean="0"/>
              <a:t>“Arturo Prat”</a:t>
            </a:r>
            <a:endParaRPr lang="es-ES_tradnl" sz="1100" b="0" dirty="0"/>
          </a:p>
        </p:txBody>
      </p:sp>
      <p:pic>
        <p:nvPicPr>
          <p:cNvPr id="4" name="Picture 2" descr="Escuela naval Arturo Pra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8360" y="121976"/>
            <a:ext cx="643329" cy="74411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241" y="90000"/>
            <a:ext cx="1431195" cy="734938"/>
          </a:xfrm>
          <a:prstGeom prst="rect">
            <a:avLst/>
          </a:prstGeom>
        </p:spPr>
      </p:pic>
      <p:sp>
        <p:nvSpPr>
          <p:cNvPr id="11" name="TextBox 8"/>
          <p:cNvSpPr txBox="1"/>
          <p:nvPr/>
        </p:nvSpPr>
        <p:spPr>
          <a:xfrm>
            <a:off x="1873923" y="838631"/>
            <a:ext cx="81612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LOS RADARES</a:t>
            </a:r>
          </a:p>
          <a:p>
            <a:pPr algn="ctr"/>
            <a:r>
              <a:rPr lang="en-US" sz="2800" b="1" dirty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(</a:t>
            </a:r>
            <a:r>
              <a:rPr lang="en-US" sz="2800" b="1" dirty="0" smtClean="0">
                <a:solidFill>
                  <a:srgbClr val="C00000"/>
                </a:solidFill>
                <a:latin typeface="Britannic Bold" panose="020B0903060703020204" pitchFamily="34" charset="0"/>
                <a:ea typeface="Segoe UI Black" panose="020B0A02040204020203" pitchFamily="34" charset="0"/>
              </a:rPr>
              <a:t>ONDAS)</a:t>
            </a:r>
            <a:endParaRPr lang="en-US" b="1" dirty="0">
              <a:solidFill>
                <a:srgbClr val="C00000"/>
              </a:solidFill>
              <a:latin typeface="Britannic Bold" panose="020B0903060703020204" pitchFamily="34" charset="0"/>
              <a:ea typeface="Segoe UI Black" panose="020B0A02040204020203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6221957" y="4955918"/>
            <a:ext cx="28912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solidFill>
                  <a:srgbClr val="002060"/>
                </a:solidFill>
                <a:latin typeface="High Tower Text" panose="02040502050506030303" pitchFamily="18" charset="0"/>
              </a:rPr>
              <a:t>¿ Consultas </a:t>
            </a:r>
            <a:r>
              <a:rPr lang="en-US" sz="3600" b="1" dirty="0" smtClean="0">
                <a:solidFill>
                  <a:srgbClr val="002060"/>
                </a:solidFill>
                <a:latin typeface="High Tower Text" panose="02040502050506030303" pitchFamily="18" charset="0"/>
              </a:rPr>
              <a:t>?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586" y="4298118"/>
            <a:ext cx="1978420" cy="196193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239178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854</TotalTime>
  <Words>2182</Words>
  <Application>Microsoft Office PowerPoint</Application>
  <PresentationFormat>Panorámica</PresentationFormat>
  <Paragraphs>359</Paragraphs>
  <Slides>27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1" baseType="lpstr">
      <vt:lpstr>Malgun Gothic</vt:lpstr>
      <vt:lpstr>Arial</vt:lpstr>
      <vt:lpstr>Britannic Bold</vt:lpstr>
      <vt:lpstr>Calibri</vt:lpstr>
      <vt:lpstr>Calibri Light</vt:lpstr>
      <vt:lpstr>High Tower Text</vt:lpstr>
      <vt:lpstr>Lato</vt:lpstr>
      <vt:lpstr>Open Sans</vt:lpstr>
      <vt:lpstr>Segoe UI</vt:lpstr>
      <vt:lpstr>Segoe UI Black</vt:lpstr>
      <vt:lpstr>Times New Roman</vt:lpstr>
      <vt:lpstr>Wingdings</vt:lpstr>
      <vt:lpstr>Tema de Office</vt:lpstr>
      <vt:lpstr>Fotografía de Photo Editor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Novoa Cortéz, Mauricio</dc:creator>
  <cp:lastModifiedBy>Novoa Cortéz, Mauricio</cp:lastModifiedBy>
  <cp:revision>50</cp:revision>
  <dcterms:created xsi:type="dcterms:W3CDTF">2023-04-04T16:44:44Z</dcterms:created>
  <dcterms:modified xsi:type="dcterms:W3CDTF">2023-04-06T19:53:20Z</dcterms:modified>
</cp:coreProperties>
</file>