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1" r:id="rId1"/>
  </p:sldMasterIdLst>
  <p:notesMasterIdLst>
    <p:notesMasterId r:id="rId17"/>
  </p:notesMasterIdLst>
  <p:handoutMasterIdLst>
    <p:handoutMasterId r:id="rId18"/>
  </p:handoutMasterIdLst>
  <p:sldIdLst>
    <p:sldId id="291" r:id="rId2"/>
    <p:sldId id="297" r:id="rId3"/>
    <p:sldId id="299" r:id="rId4"/>
    <p:sldId id="301" r:id="rId5"/>
    <p:sldId id="302" r:id="rId6"/>
    <p:sldId id="306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316" r:id="rId15"/>
    <p:sldId id="317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AF40C"/>
    <a:srgbClr val="C5F808"/>
    <a:srgbClr val="F6FECE"/>
    <a:srgbClr val="E1EDFF"/>
    <a:srgbClr val="F1FDB5"/>
    <a:srgbClr val="EAFDB9"/>
    <a:srgbClr val="FBFFC1"/>
    <a:srgbClr val="E526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38" autoAdjust="0"/>
    <p:restoredTop sz="92398" autoAdjust="0"/>
  </p:normalViewPr>
  <p:slideViewPr>
    <p:cSldViewPr>
      <p:cViewPr varScale="1">
        <p:scale>
          <a:sx n="80" d="100"/>
          <a:sy n="80" d="100"/>
        </p:scale>
        <p:origin x="1304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282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282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282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0CB4954A-F8C3-45E0-B10B-7BF73637B4E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647428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noProof="0"/>
              <a:t>Haga clic para modificar el estilo de texto del patrón</a:t>
            </a:r>
          </a:p>
          <a:p>
            <a:pPr lvl="1"/>
            <a:r>
              <a:rPr lang="es-ES_tradnl" noProof="0"/>
              <a:t>Segundo nivel</a:t>
            </a:r>
          </a:p>
          <a:p>
            <a:pPr lvl="2"/>
            <a:r>
              <a:rPr lang="es-ES_tradnl" noProof="0"/>
              <a:t>Tercer nivel</a:t>
            </a:r>
          </a:p>
          <a:p>
            <a:pPr lvl="3"/>
            <a:r>
              <a:rPr lang="es-ES_tradnl" noProof="0"/>
              <a:t>Cuarto nivel</a:t>
            </a:r>
          </a:p>
          <a:p>
            <a:pPr lvl="4"/>
            <a:r>
              <a:rPr lang="es-ES_tradnl" noProof="0"/>
              <a:t>Quinto nivel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0DBD806F-F2A5-4512-99F8-207618E5406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520951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B4B59E77-2222-49C5-9C15-9B329939195E}" type="slidenum">
              <a:rPr lang="es-ES_tradnl" smtClean="0">
                <a:latin typeface="Times New Roman" pitchFamily="18" charset="0"/>
              </a:rPr>
              <a:pPr/>
              <a:t>1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482651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413ED21D-8966-4AD0-A96D-4874733506A3}" type="slidenum">
              <a:rPr lang="es-ES_tradnl" smtClean="0">
                <a:latin typeface="Times New Roman" pitchFamily="18" charset="0"/>
              </a:rPr>
              <a:pPr/>
              <a:t>2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70906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83BA5FD2-BB8A-4535-94A1-C76A6AF786E0}" type="slidenum">
              <a:rPr lang="es-ES_tradnl" smtClean="0">
                <a:latin typeface="Times New Roman" pitchFamily="18" charset="0"/>
              </a:rPr>
              <a:pPr/>
              <a:t>3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01112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6EC99520-2A5C-44C4-97BB-ED4694AA080C}" type="slidenum">
              <a:rPr lang="es-ES_tradnl" smtClean="0">
                <a:latin typeface="Times New Roman" pitchFamily="18" charset="0"/>
              </a:rPr>
              <a:pPr/>
              <a:t>4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44211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3CFED754-BE8F-434E-9649-958F64DEECBC}" type="slidenum">
              <a:rPr lang="es-ES_tradnl" smtClean="0">
                <a:latin typeface="Times New Roman" pitchFamily="18" charset="0"/>
              </a:rPr>
              <a:pPr/>
              <a:t>5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172817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9591DAE8-9BE6-4926-9CF2-FD0E5E7D94B1}" type="slidenum">
              <a:rPr lang="es-ES_tradnl" smtClean="0">
                <a:latin typeface="Times New Roman" pitchFamily="18" charset="0"/>
              </a:rPr>
              <a:pPr/>
              <a:t>6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363189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90C77118-B4E5-4108-9BED-39CBA887BEF3}" type="slidenum">
              <a:rPr lang="es-ES_tradnl" smtClean="0">
                <a:latin typeface="Times New Roman" pitchFamily="18" charset="0"/>
              </a:rPr>
              <a:pPr/>
              <a:t>7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290324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39FDE5F5-12B3-440F-9BED-7F285975E8CC}" type="slidenum">
              <a:rPr lang="es-ES_tradnl" smtClean="0">
                <a:latin typeface="Times New Roman" pitchFamily="18" charset="0"/>
              </a:rPr>
              <a:pPr/>
              <a:t>8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837058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BFAA12DC-CA4A-47E4-90BE-D7EA9D7F1E12}" type="slidenum">
              <a:rPr lang="es-ES_tradnl" smtClean="0">
                <a:latin typeface="Times New Roman" pitchFamily="18" charset="0"/>
              </a:rPr>
              <a:pPr/>
              <a:t>9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177935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19CBB5D8-6D54-45C6-A8A5-CD440A6E83C2}" type="slidenum">
              <a:rPr lang="es-ES_tradnl" smtClean="0">
                <a:latin typeface="Times New Roman" pitchFamily="18" charset="0"/>
              </a:rPr>
              <a:pPr/>
              <a:t>10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465843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0A4A77AD-5125-48F5-8E75-7A5FCE06E42D}" type="slidenum">
              <a:rPr lang="es-ES_tradnl" smtClean="0">
                <a:latin typeface="Times New Roman" pitchFamily="18" charset="0"/>
              </a:rPr>
              <a:pPr/>
              <a:t>12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850697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BA66F59E-3489-4AAA-B663-8EB432DC2AEE}" type="slidenum">
              <a:rPr lang="es-ES_tradnl" smtClean="0">
                <a:latin typeface="Times New Roman" pitchFamily="18" charset="0"/>
              </a:rPr>
              <a:pPr/>
              <a:t>13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081121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2C6CEDD7-A360-4352-A327-F51C7365DF2F}" type="slidenum">
              <a:rPr lang="es-ES_tradnl" smtClean="0">
                <a:latin typeface="Times New Roman" pitchFamily="18" charset="0"/>
              </a:rPr>
              <a:pPr/>
              <a:t>14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817520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fld id="{54C42441-A471-494E-9DA5-361A498584E0}" type="slidenum">
              <a:rPr lang="es-ES_tradnl" smtClean="0">
                <a:latin typeface="Times New Roman" pitchFamily="18" charset="0"/>
              </a:rPr>
              <a:pPr/>
              <a:t>15</a:t>
            </a:fld>
            <a:endParaRPr lang="es-ES_tradnl">
              <a:latin typeface="Times New Roman" pitchFamily="18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8226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4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62673-06F1-49C9-B33F-912930EFB1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46934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8A940-64E0-40AC-8F7F-EBFCEFF3FCA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9454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DFBE1-C847-4266-B548-9AD9598E54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58635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5E28C-F419-4645-A8D3-58C8D320CA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0715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883A5-D17B-41DC-B444-9E88066A00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2361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12918-D286-480E-9DEB-EEED102C81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0459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EE3C7-AD61-4C4E-B93D-A39603E95FD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6917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3F2E5-E0A3-4031-8974-EB19D11B39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9444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ortar y redondear rectángulo de esquina sencilla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5 Triángulo rectángulo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6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659194-A9DE-449B-B30C-5AA3FC930D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8246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57630-6A52-4BBA-90DD-9271E203FE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6687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988B2-5744-4B0A-B3B1-767753B512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02364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A320-86CC-4253-AF8C-4240004B57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7604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028" name="8 Marcador de título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029" name="29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06B43D37-1435-4370-BB54-811279BE57C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grpSp>
        <p:nvGrpSpPr>
          <p:cNvPr id="1033" name="1 Grupo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0" r:id="rId2"/>
    <p:sldLayoutId id="2147483889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90" r:id="rId9"/>
    <p:sldLayoutId id="2147483886" r:id="rId10"/>
    <p:sldLayoutId id="2147483887" r:id="rId11"/>
    <p:sldLayoutId id="2147483891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8" name="Rectangle 2"/>
          <p:cNvSpPr>
            <a:spLocks noGrp="1" noChangeArrowheads="1"/>
          </p:cNvSpPr>
          <p:nvPr>
            <p:ph type="ctrTitle"/>
          </p:nvPr>
        </p:nvSpPr>
        <p:spPr>
          <a:extLst/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CL" dirty="0"/>
              <a:t>FLUIDOS</a:t>
            </a:r>
            <a:endParaRPr lang="en-U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 eaLnBrk="1" hangingPunct="1"/>
            <a:r>
              <a:rPr lang="es-ES" dirty="0"/>
              <a:t>Hidrostática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4C89E3-6005-4685-A2B9-88E4F6EA1DF5}" type="slidenum">
              <a:rPr lang="es-ES"/>
              <a:pPr>
                <a:defRPr/>
              </a:pPr>
              <a:t>1</a:t>
            </a:fld>
            <a:endParaRPr lang="es-ES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/>
            <a:r>
              <a:rPr lang="es-ES_tradnl" sz="3600"/>
              <a:t>DENSIDAD</a:t>
            </a:r>
            <a:endParaRPr lang="es-ES_tradnl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484313"/>
            <a:ext cx="8461375" cy="4727575"/>
          </a:xfrm>
        </p:spPr>
        <p:txBody>
          <a:bodyPr/>
          <a:lstStyle/>
          <a:p>
            <a:pPr eaLnBrk="1" hangingPunct="1"/>
            <a:r>
              <a:rPr lang="es-ES_tradnl" sz="2400" b="1" dirty="0"/>
              <a:t>Es una medida de cuanto material se encuentra en </a:t>
            </a:r>
            <a:r>
              <a:rPr lang="es-ES_tradnl" altLang="ja-JP" sz="2400" b="1" dirty="0">
                <a:ea typeface="ＭＳ Ｐゴシック" pitchFamily="52" charset="-128"/>
              </a:rPr>
              <a:t>un espacio determinado</a:t>
            </a:r>
            <a:r>
              <a:rPr lang="es-ES_tradnl" altLang="ja-JP" sz="2400" dirty="0">
                <a:ea typeface="ＭＳ Ｐゴシック" pitchFamily="52" charset="-128"/>
              </a:rPr>
              <a:t>; es la cantidad de masa por unidad de volumen.</a:t>
            </a:r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9CD068-9D11-43A8-8DD1-10E5A55A3FB1}" type="slidenum">
              <a:rPr lang="es-ES"/>
              <a:pPr>
                <a:defRPr/>
              </a:pPr>
              <a:t>2</a:t>
            </a:fld>
            <a:endParaRPr lang="es-ES"/>
          </a:p>
        </p:txBody>
      </p:sp>
      <p:sp>
        <p:nvSpPr>
          <p:cNvPr id="313348" name="Rectangle 4"/>
          <p:cNvSpPr>
            <a:spLocks noChangeArrowheads="1"/>
          </p:cNvSpPr>
          <p:nvPr/>
        </p:nvSpPr>
        <p:spPr bwMode="auto">
          <a:xfrm>
            <a:off x="1908175" y="3213100"/>
            <a:ext cx="4495800" cy="1295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es-ES_tradn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Densidad</a:t>
            </a: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= </a:t>
            </a:r>
            <a:r>
              <a:rPr lang="es-ES_tradnl" sz="2800" u="sng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masa</a:t>
            </a: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                      </a:t>
            </a:r>
            <a:r>
              <a:rPr lang="es-ES_tradn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volumen</a:t>
            </a: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algn="ctr">
              <a:defRPr/>
            </a:pP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313349" name="Rectangle 5"/>
          <p:cNvSpPr>
            <a:spLocks noChangeArrowheads="1"/>
          </p:cNvSpPr>
          <p:nvPr/>
        </p:nvSpPr>
        <p:spPr bwMode="auto">
          <a:xfrm>
            <a:off x="755650" y="4754563"/>
            <a:ext cx="5256213" cy="1280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s-CL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Sus unidades</a:t>
            </a:r>
          </a:p>
          <a:p>
            <a:pPr>
              <a:lnSpc>
                <a:spcPct val="7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Sistema internacional: [kg/m</a:t>
            </a:r>
            <a:r>
              <a:rPr lang="es-CL" sz="32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³]</a:t>
            </a:r>
            <a:endParaRPr lang="en-US" sz="2800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>
              <a:lnSpc>
                <a:spcPct val="7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n-US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CGS: (g/cm</a:t>
            </a:r>
            <a:r>
              <a:rPr lang="es-CL" sz="32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³)</a:t>
            </a:r>
            <a:endParaRPr lang="es-ES_tradnl" sz="2800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33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3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3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334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/>
              <a:t>Densidad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851025"/>
            <a:ext cx="5143500" cy="4530725"/>
          </a:xfrm>
        </p:spPr>
        <p:txBody>
          <a:bodyPr/>
          <a:lstStyle/>
          <a:p>
            <a:pPr eaLnBrk="1" hangingPunct="1"/>
            <a:r>
              <a:rPr lang="es-ES_tradnl"/>
              <a:t>Las sustancias menos densas flotan sobre las sustancias m</a:t>
            </a:r>
            <a:r>
              <a:rPr lang="es-ES_tradnl" altLang="ja-JP">
                <a:latin typeface="Arial" charset="0"/>
                <a:ea typeface="ＭＳ Ｐゴシック" pitchFamily="52" charset="-128"/>
              </a:rPr>
              <a:t>á</a:t>
            </a:r>
            <a:r>
              <a:rPr lang="es-ES_tradnl" altLang="ja-JP">
                <a:ea typeface="ＭＳ Ｐゴシック" pitchFamily="52" charset="-128"/>
              </a:rPr>
              <a:t>s densas. Por ejemplo, el aceite flota en el agua y el hielo en el mar como los iceberg.</a:t>
            </a:r>
          </a:p>
          <a:p>
            <a:pPr eaLnBrk="1" hangingPunct="1">
              <a:buFont typeface="Wingdings" pitchFamily="2" charset="2"/>
              <a:buNone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F5CA02-CA52-4637-8C54-21CE22536A89}" type="slidenum">
              <a:rPr lang="es-ES"/>
              <a:pPr>
                <a:defRPr/>
              </a:pPr>
              <a:t>3</a:t>
            </a:fld>
            <a:endParaRPr lang="es-ES"/>
          </a:p>
        </p:txBody>
      </p:sp>
      <p:pic>
        <p:nvPicPr>
          <p:cNvPr id="315396" name="Picture 4" descr="C3-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905000"/>
            <a:ext cx="2362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53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206500"/>
          </a:xfrm>
        </p:spPr>
        <p:txBody>
          <a:bodyPr/>
          <a:lstStyle/>
          <a:p>
            <a:pPr eaLnBrk="1" hangingPunct="1"/>
            <a:r>
              <a:rPr lang="es-ES_tradnl" sz="4000"/>
              <a:t>EJERCICIO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91513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/>
              <a:t>	Cuando cortamos a la mitad un trozo homog</a:t>
            </a:r>
            <a:r>
              <a:rPr lang="es-CL" sz="1800" dirty="0">
                <a:latin typeface="Arial" charset="0"/>
              </a:rPr>
              <a:t>é</a:t>
            </a:r>
            <a:r>
              <a:rPr lang="es-CL" sz="1800" dirty="0"/>
              <a:t>neo de madera, su densidad</a:t>
            </a:r>
          </a:p>
          <a:p>
            <a:pPr eaLnBrk="1" hangingPunct="1">
              <a:lnSpc>
                <a:spcPct val="90000"/>
              </a:lnSpc>
            </a:pPr>
            <a:endParaRPr lang="es-CL" sz="1800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/>
              <a:t>I.   aumenta.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/>
              <a:t>II.  disminuye.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/>
              <a:t>III. no var</a:t>
            </a:r>
            <a:r>
              <a:rPr lang="es-CL" sz="1800" dirty="0">
                <a:latin typeface="Arial" charset="0"/>
              </a:rPr>
              <a:t>í</a:t>
            </a:r>
            <a:r>
              <a:rPr lang="es-CL" sz="1800" dirty="0"/>
              <a:t>a.</a:t>
            </a:r>
          </a:p>
          <a:p>
            <a:pPr eaLnBrk="1" hangingPunct="1">
              <a:lnSpc>
                <a:spcPct val="90000"/>
              </a:lnSpc>
            </a:pPr>
            <a:endParaRPr lang="es-CL" sz="1800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/>
              <a:t>Es(son) correcta(s)</a:t>
            </a:r>
          </a:p>
          <a:p>
            <a:pPr eaLnBrk="1" hangingPunct="1">
              <a:lnSpc>
                <a:spcPct val="90000"/>
              </a:lnSpc>
            </a:pPr>
            <a:endParaRPr lang="es-CL" sz="1800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/>
              <a:t>A) S</a:t>
            </a:r>
            <a:r>
              <a:rPr lang="es-CL" sz="1800" dirty="0">
                <a:latin typeface="Arial" charset="0"/>
              </a:rPr>
              <a:t>ó</a:t>
            </a:r>
            <a:r>
              <a:rPr lang="es-CL" sz="1800" dirty="0"/>
              <a:t>lo 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/>
              <a:t>B) S</a:t>
            </a:r>
            <a:r>
              <a:rPr lang="es-CL" sz="1800" dirty="0">
                <a:latin typeface="Arial" charset="0"/>
              </a:rPr>
              <a:t>ó</a:t>
            </a:r>
            <a:r>
              <a:rPr lang="es-CL" sz="1800" dirty="0"/>
              <a:t>lo II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/>
              <a:t>C) S</a:t>
            </a:r>
            <a:r>
              <a:rPr lang="es-CL" sz="1800" dirty="0">
                <a:latin typeface="Arial" charset="0"/>
              </a:rPr>
              <a:t>ó</a:t>
            </a:r>
            <a:r>
              <a:rPr lang="es-CL" sz="1800" dirty="0"/>
              <a:t>lo III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1800" dirty="0"/>
              <a:t>D) Ninguna de las anteriores</a:t>
            </a:r>
            <a:endParaRPr lang="es-CL" sz="1800" dirty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s-ES_tradnl" sz="1800" u="sng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4155D2-DC8F-4661-BC5A-DE2853A2300D}" type="slidenum">
              <a:rPr lang="es-ES"/>
              <a:pPr>
                <a:defRPr/>
              </a:pPr>
              <a:t>4</a:t>
            </a:fld>
            <a:endParaRPr lang="es-E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sz="4000"/>
              <a:t>EJERCICIO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002588" cy="45307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	Tres recipientes id</a:t>
            </a:r>
            <a:r>
              <a:rPr lang="es-CL" sz="2000" dirty="0">
                <a:latin typeface="Arial" charset="0"/>
              </a:rPr>
              <a:t>é</a:t>
            </a:r>
            <a:r>
              <a:rPr lang="es-CL" sz="2000" dirty="0"/>
              <a:t>nticos </a:t>
            </a:r>
            <a:r>
              <a:rPr lang="es-CL" sz="2000" b="1" dirty="0"/>
              <a:t>A</a:t>
            </a:r>
            <a:r>
              <a:rPr lang="es-CL" sz="2000" dirty="0"/>
              <a:t>, </a:t>
            </a:r>
            <a:r>
              <a:rPr lang="es-CL" sz="2000" b="1" dirty="0"/>
              <a:t>B</a:t>
            </a:r>
            <a:r>
              <a:rPr lang="es-CL" sz="2000" dirty="0"/>
              <a:t> y </a:t>
            </a:r>
            <a:r>
              <a:rPr lang="es-CL" sz="2000" b="1" dirty="0"/>
              <a:t>C</a:t>
            </a:r>
            <a:r>
              <a:rPr lang="es-CL" sz="2000" dirty="0"/>
              <a:t>, contienen, por separado, un litro de hielo, un litro de agua y un litro de vapor de agua respectivamente. Entonces</a:t>
            </a:r>
          </a:p>
          <a:p>
            <a:pPr eaLnBrk="1" hangingPunct="1">
              <a:lnSpc>
                <a:spcPct val="80000"/>
              </a:lnSpc>
            </a:pPr>
            <a:endParaRPr lang="es-CL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I.   </a:t>
            </a:r>
            <a:r>
              <a:rPr lang="es-CL" sz="2000" b="1" dirty="0"/>
              <a:t>A</a:t>
            </a:r>
            <a:r>
              <a:rPr lang="es-CL" sz="2000" dirty="0"/>
              <a:t> pesa m</a:t>
            </a:r>
            <a:r>
              <a:rPr lang="es-CL" sz="2000" dirty="0">
                <a:latin typeface="Arial" charset="0"/>
              </a:rPr>
              <a:t>á</a:t>
            </a:r>
            <a:r>
              <a:rPr lang="es-CL" sz="2000" dirty="0"/>
              <a:t>s que</a:t>
            </a:r>
            <a:r>
              <a:rPr lang="es-CL" sz="2000" b="1" dirty="0"/>
              <a:t> B</a:t>
            </a:r>
            <a:endParaRPr lang="es-CL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II.  </a:t>
            </a:r>
            <a:r>
              <a:rPr lang="es-CL" sz="2000" b="1" dirty="0"/>
              <a:t>C</a:t>
            </a:r>
            <a:r>
              <a:rPr lang="es-CL" sz="2000" dirty="0"/>
              <a:t> pesa m</a:t>
            </a:r>
            <a:r>
              <a:rPr lang="es-CL" sz="2000" dirty="0">
                <a:latin typeface="Arial" charset="0"/>
              </a:rPr>
              <a:t>á</a:t>
            </a:r>
            <a:r>
              <a:rPr lang="es-CL" sz="2000" dirty="0"/>
              <a:t>s que </a:t>
            </a:r>
            <a:r>
              <a:rPr lang="es-CL" sz="2000" b="1" dirty="0"/>
              <a:t>A</a:t>
            </a:r>
            <a:endParaRPr lang="es-CL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III. </a:t>
            </a:r>
            <a:r>
              <a:rPr lang="es-CL" sz="2000" b="1" dirty="0"/>
              <a:t>B</a:t>
            </a:r>
            <a:r>
              <a:rPr lang="es-CL" sz="2000" dirty="0"/>
              <a:t> pesa m</a:t>
            </a:r>
            <a:r>
              <a:rPr lang="es-CL" sz="2000" dirty="0">
                <a:latin typeface="Arial" charset="0"/>
              </a:rPr>
              <a:t>á</a:t>
            </a:r>
            <a:r>
              <a:rPr lang="es-CL" sz="2000" dirty="0"/>
              <a:t>s que </a:t>
            </a:r>
            <a:r>
              <a:rPr lang="es-CL" sz="2000" b="1" dirty="0"/>
              <a:t>A</a:t>
            </a:r>
            <a:endParaRPr lang="es-CL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                                                             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Es(son) correcta(s)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A) S</a:t>
            </a:r>
            <a:r>
              <a:rPr lang="es-CL" sz="2000" dirty="0">
                <a:latin typeface="Arial" charset="0"/>
              </a:rPr>
              <a:t>ó</a:t>
            </a:r>
            <a:r>
              <a:rPr lang="es-CL" sz="2000" dirty="0"/>
              <a:t>lo 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B) S</a:t>
            </a:r>
            <a:r>
              <a:rPr lang="es-CL" sz="2000" dirty="0">
                <a:latin typeface="Arial" charset="0"/>
              </a:rPr>
              <a:t>ó</a:t>
            </a:r>
            <a:r>
              <a:rPr lang="es-CL" sz="2000" dirty="0"/>
              <a:t>lo 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C) S</a:t>
            </a:r>
            <a:r>
              <a:rPr lang="es-CL" sz="2000" dirty="0">
                <a:latin typeface="Arial" charset="0"/>
              </a:rPr>
              <a:t>ó</a:t>
            </a:r>
            <a:r>
              <a:rPr lang="es-CL" sz="2000" dirty="0"/>
              <a:t>lo III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D) S</a:t>
            </a:r>
            <a:r>
              <a:rPr lang="es-CL" sz="2000" dirty="0">
                <a:latin typeface="Arial" charset="0"/>
              </a:rPr>
              <a:t>ó</a:t>
            </a:r>
            <a:r>
              <a:rPr lang="es-CL" sz="2000" dirty="0"/>
              <a:t>lo I y II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F14DD0-C82D-47B8-886F-DA05191E4114}" type="slidenum">
              <a:rPr lang="es-ES"/>
              <a:pPr>
                <a:defRPr/>
              </a:pPr>
              <a:t>5</a:t>
            </a:fld>
            <a:endParaRPr lang="es-E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1223962"/>
          </a:xfrm>
        </p:spPr>
        <p:txBody>
          <a:bodyPr/>
          <a:lstStyle/>
          <a:p>
            <a:pPr eaLnBrk="1" hangingPunct="1"/>
            <a:r>
              <a:rPr lang="es-ES_tradnl" sz="4000"/>
              <a:t>EJERCICIO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931150" cy="45307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Se sabe que un l</a:t>
            </a:r>
            <a:r>
              <a:rPr lang="es-CL" sz="2000" dirty="0">
                <a:latin typeface="Arial" charset="0"/>
              </a:rPr>
              <a:t>í</a:t>
            </a:r>
            <a:r>
              <a:rPr lang="es-CL" sz="2000" dirty="0"/>
              <a:t>quido </a:t>
            </a:r>
            <a:r>
              <a:rPr lang="es-CL" sz="2000" b="1" dirty="0"/>
              <a:t>A</a:t>
            </a:r>
            <a:r>
              <a:rPr lang="es-CL" sz="2000" dirty="0"/>
              <a:t> flota en un l</a:t>
            </a:r>
            <a:r>
              <a:rPr lang="es-CL" sz="2000" dirty="0">
                <a:latin typeface="Arial" charset="0"/>
              </a:rPr>
              <a:t>í</a:t>
            </a:r>
            <a:r>
              <a:rPr lang="es-CL" sz="2000" dirty="0"/>
              <a:t>quido </a:t>
            </a:r>
            <a:r>
              <a:rPr lang="es-CL" sz="2000" b="1" dirty="0"/>
              <a:t>B</a:t>
            </a:r>
            <a:r>
              <a:rPr lang="es-CL" sz="2000" dirty="0"/>
              <a:t>, luego el mismo l</a:t>
            </a:r>
            <a:r>
              <a:rPr lang="es-CL" sz="2000" dirty="0">
                <a:latin typeface="Arial" charset="0"/>
              </a:rPr>
              <a:t>í</a:t>
            </a:r>
            <a:r>
              <a:rPr lang="es-CL" sz="2000" dirty="0"/>
              <a:t>quido </a:t>
            </a:r>
            <a:r>
              <a:rPr lang="es-CL" sz="2000" b="1" dirty="0"/>
              <a:t>A</a:t>
            </a:r>
            <a:r>
              <a:rPr lang="es-CL" sz="2000" dirty="0"/>
              <a:t> se hunde al ser depositado en un l</a:t>
            </a:r>
            <a:r>
              <a:rPr lang="es-CL" sz="2000" dirty="0">
                <a:latin typeface="Arial" charset="0"/>
              </a:rPr>
              <a:t>í</a:t>
            </a:r>
            <a:r>
              <a:rPr lang="es-CL" sz="2000" dirty="0"/>
              <a:t>quido </a:t>
            </a:r>
            <a:r>
              <a:rPr lang="es-CL" sz="2000" b="1" dirty="0"/>
              <a:t>C</a:t>
            </a:r>
            <a:r>
              <a:rPr lang="es-CL" sz="2000" dirty="0"/>
              <a:t>, entonces</a:t>
            </a:r>
          </a:p>
          <a:p>
            <a:pPr eaLnBrk="1" hangingPunct="1">
              <a:lnSpc>
                <a:spcPct val="80000"/>
              </a:lnSpc>
            </a:pPr>
            <a:endParaRPr lang="es-CL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I.   Densidad de B &gt; Densidad de A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II.  Densidad de A &gt; Densidad de C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III. Densidad de C &lt; Densidad de B</a:t>
            </a:r>
          </a:p>
          <a:p>
            <a:pPr eaLnBrk="1" hangingPunct="1">
              <a:lnSpc>
                <a:spcPct val="80000"/>
              </a:lnSpc>
            </a:pPr>
            <a:endParaRPr lang="es-CL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Es(son) correcta(s)</a:t>
            </a:r>
          </a:p>
          <a:p>
            <a:pPr eaLnBrk="1" hangingPunct="1">
              <a:lnSpc>
                <a:spcPct val="80000"/>
              </a:lnSpc>
            </a:pPr>
            <a:endParaRPr lang="es-CL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A) S</a:t>
            </a:r>
            <a:r>
              <a:rPr lang="es-CL" sz="2000" dirty="0">
                <a:latin typeface="Arial" charset="0"/>
              </a:rPr>
              <a:t>ó</a:t>
            </a:r>
            <a:r>
              <a:rPr lang="es-CL" sz="2000" dirty="0"/>
              <a:t>lo 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B) S</a:t>
            </a:r>
            <a:r>
              <a:rPr lang="es-CL" sz="2000" dirty="0">
                <a:latin typeface="Arial" charset="0"/>
              </a:rPr>
              <a:t>ó</a:t>
            </a:r>
            <a:r>
              <a:rPr lang="es-CL" sz="2000" dirty="0"/>
              <a:t>lo 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C) S</a:t>
            </a:r>
            <a:r>
              <a:rPr lang="es-CL" sz="2000" dirty="0">
                <a:latin typeface="Arial" charset="0"/>
              </a:rPr>
              <a:t>ó</a:t>
            </a:r>
            <a:r>
              <a:rPr lang="es-CL" sz="2000" dirty="0"/>
              <a:t>lo I y II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sz="2000" dirty="0"/>
              <a:t>D)  I, II y III</a:t>
            </a:r>
            <a:endParaRPr lang="es-CL" dirty="0"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8FA383-E291-4A4B-BC8A-A187A9936266}" type="slidenum">
              <a:rPr lang="es-ES"/>
              <a:pPr>
                <a:defRPr/>
              </a:pPr>
              <a:t>6</a:t>
            </a:fld>
            <a:endParaRPr lang="es-E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5749925" cy="1139825"/>
          </a:xfrm>
        </p:spPr>
        <p:txBody>
          <a:bodyPr/>
          <a:lstStyle/>
          <a:p>
            <a:pPr eaLnBrk="1" hangingPunct="1"/>
            <a:r>
              <a:rPr lang="es-ES_tradnl" sz="3600"/>
              <a:t>PRESI</a:t>
            </a:r>
            <a:r>
              <a:rPr lang="es-ES_tradnl" altLang="ja-JP" sz="3600"/>
              <a:t>ÓN</a:t>
            </a:r>
            <a:endParaRPr lang="es-ES_tradnl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6537325" cy="4530725"/>
          </a:xfrm>
        </p:spPr>
        <p:txBody>
          <a:bodyPr/>
          <a:lstStyle/>
          <a:p>
            <a:pPr eaLnBrk="1" hangingPunct="1"/>
            <a:r>
              <a:rPr lang="es-ES_tradnl" sz="2400"/>
              <a:t>Fuerza perpendicular que se ejerce por unidad de </a:t>
            </a:r>
            <a:r>
              <a:rPr lang="es-ES_tradnl" altLang="ja-JP" sz="2400">
                <a:latin typeface="Arial" charset="0"/>
                <a:ea typeface="ＭＳ Ｐゴシック" pitchFamily="52" charset="-128"/>
              </a:rPr>
              <a:t>á</a:t>
            </a:r>
            <a:r>
              <a:rPr lang="es-ES_tradnl" altLang="ja-JP" sz="2400">
                <a:ea typeface="ＭＳ Ｐゴシック" pitchFamily="52" charset="-128"/>
              </a:rPr>
              <a:t>rea.</a:t>
            </a:r>
            <a:r>
              <a:rPr lang="es-ES_tradnl"/>
              <a:t> </a:t>
            </a:r>
          </a:p>
        </p:txBody>
      </p:sp>
      <p:sp>
        <p:nvSpPr>
          <p:cNvPr id="11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D04005-B328-4F2E-A0FB-1674EF6E669D}" type="slidenum">
              <a:rPr lang="es-ES"/>
              <a:pPr>
                <a:defRPr/>
              </a:pPr>
              <a:t>7</a:t>
            </a:fld>
            <a:endParaRPr lang="es-ES"/>
          </a:p>
        </p:txBody>
      </p:sp>
      <p:sp>
        <p:nvSpPr>
          <p:cNvPr id="335876" name="Rectangle 4"/>
          <p:cNvSpPr>
            <a:spLocks noChangeArrowheads="1"/>
          </p:cNvSpPr>
          <p:nvPr/>
        </p:nvSpPr>
        <p:spPr bwMode="auto">
          <a:xfrm>
            <a:off x="533400" y="3048000"/>
            <a:ext cx="5867400" cy="1295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es-ES_tradn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Presi</a:t>
            </a:r>
            <a:r>
              <a:rPr lang="es-ES_tradnl" altLang="ja-JP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ón</a:t>
            </a: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= </a:t>
            </a:r>
            <a:r>
              <a:rPr lang="es-ES_tradnl" sz="2800" u="sng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fuerza perpendicular</a:t>
            </a: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es-CL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                      </a:t>
            </a:r>
            <a:r>
              <a:rPr lang="es-CL" altLang="ja-JP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Área</a:t>
            </a: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algn="ctr">
              <a:defRPr/>
            </a:pPr>
            <a:endParaRPr lang="es-CL" sz="28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335877" name="Rectangle 5"/>
          <p:cNvSpPr>
            <a:spLocks noChangeArrowheads="1"/>
          </p:cNvSpPr>
          <p:nvPr/>
        </p:nvSpPr>
        <p:spPr bwMode="auto">
          <a:xfrm>
            <a:off x="539750" y="4805363"/>
            <a:ext cx="6858000" cy="86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s-CL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Sus unidades</a:t>
            </a:r>
          </a:p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Sistema Internacional: Pascal = N/m</a:t>
            </a:r>
            <a:r>
              <a:rPr lang="en-US" sz="28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²</a:t>
            </a:r>
            <a:endParaRPr lang="es-CL" sz="2800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6629400" y="2286000"/>
            <a:ext cx="2057400" cy="2514600"/>
            <a:chOff x="4176" y="1440"/>
            <a:chExt cx="1296" cy="1584"/>
          </a:xfrm>
        </p:grpSpPr>
        <p:pic>
          <p:nvPicPr>
            <p:cNvPr id="12296" name="Picture 7" descr="C4-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6" y="1440"/>
              <a:ext cx="1296" cy="1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297" name="Line 8"/>
            <p:cNvSpPr>
              <a:spLocks noChangeShapeType="1"/>
            </p:cNvSpPr>
            <p:nvPr/>
          </p:nvSpPr>
          <p:spPr bwMode="auto">
            <a:xfrm>
              <a:off x="4800" y="2496"/>
              <a:ext cx="0" cy="9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5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5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587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206500"/>
          </a:xfrm>
        </p:spPr>
        <p:txBody>
          <a:bodyPr/>
          <a:lstStyle/>
          <a:p>
            <a:pPr eaLnBrk="1" hangingPunct="1"/>
            <a:r>
              <a:rPr lang="es-ES_tradnl" sz="4000"/>
              <a:t>EJERCICIO Nº 1</a:t>
            </a:r>
          </a:p>
        </p:txBody>
      </p:sp>
      <p:sp>
        <p:nvSpPr>
          <p:cNvPr id="13315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002588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dirty="0">
                <a:latin typeface="Times New Roman" pitchFamily="18" charset="0"/>
              </a:rPr>
              <a:t>    Si la masa de una caja cuadrada es 12 kg y la presión que ésta ejerce sobre la superficie de una mesa son 120 Pascales, ¿cuál es el área de un lado de la caja? </a:t>
            </a:r>
            <a:r>
              <a:rPr lang="en-US" dirty="0">
                <a:latin typeface="Times New Roman" pitchFamily="18" charset="0"/>
              </a:rPr>
              <a:t>(</a:t>
            </a:r>
            <a:r>
              <a:rPr lang="en-US" dirty="0" err="1">
                <a:latin typeface="Times New Roman" pitchFamily="18" charset="0"/>
              </a:rPr>
              <a:t>considere</a:t>
            </a:r>
            <a:r>
              <a:rPr lang="en-US" dirty="0">
                <a:latin typeface="Times New Roman" pitchFamily="18" charset="0"/>
              </a:rPr>
              <a:t>  g = 10 (m/s²) 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dirty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dirty="0">
                <a:latin typeface="Times New Roman" pitchFamily="18" charset="0"/>
              </a:rPr>
              <a:t>A) 10    (m²)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dirty="0">
                <a:latin typeface="Times New Roman" pitchFamily="18" charset="0"/>
              </a:rPr>
              <a:t>B) 100  (m²)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dirty="0">
                <a:latin typeface="Times New Roman" pitchFamily="18" charset="0"/>
              </a:rPr>
              <a:t>C) 12    (m²)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dirty="0">
                <a:latin typeface="Times New Roman" pitchFamily="18" charset="0"/>
              </a:rPr>
              <a:t>D) 1      (m²)</a:t>
            </a:r>
            <a:endParaRPr lang="es-ES_tradnl" dirty="0">
              <a:latin typeface="Times New Roman" pitchFamily="18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65ECCA-A9B6-4FEF-BD06-E836966493C7}" type="slidenum">
              <a:rPr lang="es-ES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33375"/>
            <a:ext cx="8080375" cy="863600"/>
          </a:xfrm>
        </p:spPr>
        <p:txBody>
          <a:bodyPr/>
          <a:lstStyle/>
          <a:p>
            <a:pPr eaLnBrk="1" hangingPunct="1"/>
            <a:r>
              <a:rPr lang="es-ES_tradnl" sz="3600"/>
              <a:t>PRESI</a:t>
            </a:r>
            <a:r>
              <a:rPr lang="es-ES_tradnl" altLang="ja-JP" sz="3600"/>
              <a:t>ÓN ATMOSFÉRICA (P</a:t>
            </a:r>
            <a:r>
              <a:rPr lang="es-ES_tradnl" altLang="ja-JP" sz="2000"/>
              <a:t>o</a:t>
            </a:r>
            <a:r>
              <a:rPr lang="es-ES_tradnl" altLang="ja-JP" sz="3600"/>
              <a:t>)</a:t>
            </a:r>
            <a:endParaRPr lang="es-ES_tradnl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A1F12D-87F8-4118-A022-B453854B1CCF}" type="slidenum">
              <a:rPr lang="es-ES"/>
              <a:pPr>
                <a:defRPr/>
              </a:pPr>
              <a:t>9</a:t>
            </a:fld>
            <a:endParaRPr lang="es-E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7813675" cy="919162"/>
          </a:xfrm>
        </p:spPr>
        <p:txBody>
          <a:bodyPr/>
          <a:lstStyle/>
          <a:p>
            <a:pPr eaLnBrk="1" hangingPunct="1"/>
            <a:r>
              <a:rPr lang="es-ES_tradnl" sz="4000"/>
              <a:t>UNIDADES DE </a:t>
            </a:r>
            <a:r>
              <a:rPr lang="es-ES_tradnl" altLang="ja-JP" sz="4000"/>
              <a:t>(Po)</a:t>
            </a: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456EF8-1D62-40FA-BCD7-39EB1FDF0106}" type="slidenum">
              <a:rPr lang="es-ES"/>
              <a:pPr>
                <a:defRPr/>
              </a:pPr>
              <a:t>10</a:t>
            </a:fld>
            <a:endParaRPr lang="es-ES"/>
          </a:p>
        </p:txBody>
      </p:sp>
      <p:sp>
        <p:nvSpPr>
          <p:cNvPr id="342019" name="Rectangle 3"/>
          <p:cNvSpPr>
            <a:spLocks noChangeArrowheads="1"/>
          </p:cNvSpPr>
          <p:nvPr/>
        </p:nvSpPr>
        <p:spPr bwMode="auto">
          <a:xfrm>
            <a:off x="323850" y="1557338"/>
            <a:ext cx="8686800" cy="448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Sistema Internacional: 1 [atm] = 101300 [Pa]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i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Medidas a nivel del mar.</a:t>
            </a:r>
            <a:endParaRPr lang="en-US" sz="2400" i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sz="2400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RELACI</a:t>
            </a:r>
            <a:r>
              <a:rPr lang="en-US" altLang="ja-JP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  <a:cs typeface="Arial" charset="0"/>
              </a:rPr>
              <a:t>ÓN ENTRE ALGUNAS UNIDADES DE PRESIÓN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en-US" altLang="ja-JP" sz="2400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ea typeface="ＭＳ Ｐゴシック" pitchFamily="52" charset="-128"/>
              <a:cs typeface="Arial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 (atm) = 760(torr)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1 (atm) =76 (cm Hg)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1 (mm Hg) = 133 Pascales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1 Pascal = 10 barias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CL" sz="24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 milibar = 0,76 (mm) de mercurio.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endParaRPr lang="es-ES_tradnl" sz="2200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42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0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/>
              <a:t>Variación de la presión con la profundidad</a:t>
            </a:r>
          </a:p>
        </p:txBody>
      </p:sp>
      <p:sp>
        <p:nvSpPr>
          <p:cNvPr id="1638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605AC-4668-48CD-95F2-C94D85386686}" type="slidenum">
              <a:rPr lang="es-ES" smtClean="0"/>
              <a:pPr>
                <a:defRPr/>
              </a:pPr>
              <a:t>11</a:t>
            </a:fld>
            <a:endParaRPr lang="es-E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279525"/>
          </a:xfrm>
        </p:spPr>
        <p:txBody>
          <a:bodyPr/>
          <a:lstStyle/>
          <a:p>
            <a:pPr eaLnBrk="1" hangingPunct="1"/>
            <a:r>
              <a:rPr lang="es-ES_tradnl" sz="4000"/>
              <a:t>EJERCICIO Nº 2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859713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latin typeface="Times New Roman" pitchFamily="18" charset="0"/>
              </a:rPr>
              <a:t>Una piscina de 10 [m] de profundidad se encuentra llena de agua. ¿Cuál es la presión, en el fondo, debido únicamente al peso del agua?</a:t>
            </a:r>
          </a:p>
          <a:p>
            <a:pPr eaLnBrk="1" hangingPunct="1">
              <a:lnSpc>
                <a:spcPct val="90000"/>
              </a:lnSpc>
            </a:pPr>
            <a:endParaRPr lang="es-CL" sz="2400" dirty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latin typeface="Times New Roman" pitchFamily="18" charset="0"/>
              </a:rPr>
              <a:t>A) 300 (kPa)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latin typeface="Times New Roman" pitchFamily="18" charset="0"/>
              </a:rPr>
              <a:t>B) 600 (kPa)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latin typeface="Times New Roman" pitchFamily="18" charset="0"/>
              </a:rPr>
              <a:t>C) 200 (kPa)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latin typeface="Times New Roman" pitchFamily="18" charset="0"/>
              </a:rPr>
              <a:t>D) 100 (kPa)</a:t>
            </a:r>
            <a:r>
              <a:rPr lang="es-CL" sz="2000" dirty="0">
                <a:latin typeface="Times New Roman" pitchFamily="18" charset="0"/>
              </a:rPr>
              <a:t> </a:t>
            </a:r>
            <a:endParaRPr lang="es-ES_tradnl" sz="2000" dirty="0">
              <a:latin typeface="Times New Roman" pitchFamily="18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9A4934-A2A7-4375-8FE8-8BD2306C7350}" type="slidenum">
              <a:rPr lang="es-ES"/>
              <a:pPr>
                <a:defRPr/>
              </a:pPr>
              <a:t>12</a:t>
            </a:fld>
            <a:endParaRPr lang="es-E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206500"/>
          </a:xfrm>
        </p:spPr>
        <p:txBody>
          <a:bodyPr/>
          <a:lstStyle/>
          <a:p>
            <a:pPr eaLnBrk="1" hangingPunct="1"/>
            <a:r>
              <a:rPr lang="es-ES_tradnl" sz="4000"/>
              <a:t>EJERCICIO Nº 3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14705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latin typeface="Times New Roman" pitchFamily="18" charset="0"/>
              </a:rPr>
              <a:t>Para la pregunta anterior. Si sabemos que la presión atmosférica local vale Po = 76 [cm Hg], ¿cuál es la presión total en el fondo de la piscina?</a:t>
            </a:r>
          </a:p>
          <a:p>
            <a:pPr eaLnBrk="1" hangingPunct="1">
              <a:lnSpc>
                <a:spcPct val="90000"/>
              </a:lnSpc>
            </a:pPr>
            <a:endParaRPr lang="es-CL" sz="2400" dirty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latin typeface="Times New Roman" pitchFamily="18" charset="0"/>
              </a:rPr>
              <a:t>A) 76  (kPa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latin typeface="Times New Roman" pitchFamily="18" charset="0"/>
              </a:rPr>
              <a:t>B) 176 (kPa)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latin typeface="Times New Roman" pitchFamily="18" charset="0"/>
              </a:rPr>
              <a:t>C) 201 (kPa)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CL" sz="2400" dirty="0">
                <a:latin typeface="Times New Roman" pitchFamily="18" charset="0"/>
              </a:rPr>
              <a:t>D) 200 (kPa)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s-CL" sz="2400" dirty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s-CL" sz="1800" dirty="0"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s-ES_tradnl" sz="1800" dirty="0">
              <a:latin typeface="Times New Roman" pitchFamily="18" charset="0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475D09-C20E-4B48-9EA6-2DF1A33C199B}" type="slidenum">
              <a:rPr lang="es-ES"/>
              <a:pPr>
                <a:defRPr/>
              </a:pPr>
              <a:t>13</a:t>
            </a:fld>
            <a:endParaRPr lang="es-E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/>
              <a:t>PRINCIPIO DE PASCAL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901825"/>
            <a:ext cx="4648200" cy="4191000"/>
          </a:xfrm>
        </p:spPr>
        <p:txBody>
          <a:bodyPr/>
          <a:lstStyle/>
          <a:p>
            <a:pPr eaLnBrk="1" hangingPunct="1"/>
            <a:r>
              <a:rPr lang="es-ES_tradnl"/>
              <a:t>La presi</a:t>
            </a:r>
            <a:r>
              <a:rPr lang="es-ES_tradnl" altLang="ja-JP">
                <a:latin typeface="Arial" charset="0"/>
                <a:ea typeface="ＭＳ Ｐゴシック" pitchFamily="52" charset="-128"/>
              </a:rPr>
              <a:t>ó</a:t>
            </a:r>
            <a:r>
              <a:rPr lang="es-ES_tradnl" altLang="ja-JP">
                <a:ea typeface="ＭＳ Ｐゴシック" pitchFamily="52" charset="-128"/>
              </a:rPr>
              <a:t>n</a:t>
            </a:r>
            <a:r>
              <a:rPr lang="es-CL"/>
              <a:t> </a:t>
            </a:r>
            <a:r>
              <a:rPr lang="es-ES_tradnl"/>
              <a:t>que se ejerce sobre un punto de un fluido, se transmite </a:t>
            </a:r>
            <a:r>
              <a:rPr lang="es-ES_tradnl" altLang="ja-JP">
                <a:latin typeface="Arial" charset="0"/>
                <a:ea typeface="ＭＳ Ｐゴシック" pitchFamily="52" charset="-128"/>
              </a:rPr>
              <a:t>í</a:t>
            </a:r>
            <a:r>
              <a:rPr lang="es-ES_tradnl" altLang="ja-JP">
                <a:ea typeface="ＭＳ Ｐゴシック" pitchFamily="52" charset="-128"/>
              </a:rPr>
              <a:t>n</a:t>
            </a:r>
            <a:r>
              <a:rPr lang="es-CL"/>
              <a:t>t</a:t>
            </a:r>
            <a:r>
              <a:rPr lang="es-ES_tradnl"/>
              <a:t>egramente y con la misma intensidad en todas direcciones.</a:t>
            </a:r>
            <a:endParaRPr lang="es-ES_tradnl" i="1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D1C457-F79E-437C-A1EB-7BBCEB25D9CA}" type="slidenum">
              <a:rPr lang="es-ES"/>
              <a:pPr>
                <a:defRPr/>
              </a:pPr>
              <a:t>14</a:t>
            </a:fld>
            <a:endParaRPr lang="es-ES"/>
          </a:p>
        </p:txBody>
      </p:sp>
      <p:pic>
        <p:nvPicPr>
          <p:cNvPr id="364548" name="Picture 4" descr="física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828800"/>
            <a:ext cx="4024313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4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4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4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sz="3600"/>
              <a:t>ALGUNAS APLICACIONES DEL PRINCIPIO DE PASCAL</a:t>
            </a:r>
            <a:endParaRPr lang="es-ES_tradnl"/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628775"/>
            <a:ext cx="5041900" cy="3429000"/>
          </a:xfrm>
        </p:spPr>
        <p:txBody>
          <a:bodyPr/>
          <a:lstStyle/>
          <a:p>
            <a:pPr eaLnBrk="1" hangingPunct="1"/>
            <a:r>
              <a:rPr lang="es-ES_tradnl" sz="2000"/>
              <a:t>Entre las aplicaciones, tenemos: los frenos hidr</a:t>
            </a:r>
            <a:r>
              <a:rPr lang="es-ES_tradnl" altLang="ja-JP" sz="2000">
                <a:latin typeface="Arial" charset="0"/>
                <a:ea typeface="ＭＳ Ｐゴシック" pitchFamily="52" charset="-128"/>
              </a:rPr>
              <a:t>á</a:t>
            </a:r>
            <a:r>
              <a:rPr lang="es-ES_tradnl" altLang="ja-JP" sz="2000">
                <a:ea typeface="ＭＳ Ｐゴシック" pitchFamily="52" charset="-128"/>
              </a:rPr>
              <a:t>ulicos, elevadores hidr</a:t>
            </a:r>
            <a:r>
              <a:rPr lang="es-ES_tradnl" altLang="ja-JP" sz="2000">
                <a:latin typeface="Arial" charset="0"/>
                <a:ea typeface="ＭＳ Ｐゴシック" pitchFamily="52" charset="-128"/>
              </a:rPr>
              <a:t>á</a:t>
            </a:r>
            <a:r>
              <a:rPr lang="es-ES_tradnl" altLang="ja-JP" sz="2000">
                <a:ea typeface="ＭＳ Ｐゴシック" pitchFamily="52" charset="-128"/>
              </a:rPr>
              <a:t>ulicos, </a:t>
            </a:r>
            <a:r>
              <a:rPr lang="es-ES_tradnl" altLang="ja-JP" sz="2000" b="1">
                <a:ea typeface="ＭＳ Ｐゴシック" pitchFamily="52" charset="-128"/>
              </a:rPr>
              <a:t>la prensa hidr</a:t>
            </a:r>
            <a:r>
              <a:rPr lang="es-ES_tradnl" altLang="ja-JP" sz="2000" b="1">
                <a:latin typeface="Arial" charset="0"/>
                <a:ea typeface="ＭＳ Ｐゴシック" pitchFamily="52" charset="-128"/>
              </a:rPr>
              <a:t>á</a:t>
            </a:r>
            <a:r>
              <a:rPr lang="es-ES_tradnl" altLang="ja-JP" sz="2000" b="1">
                <a:ea typeface="ＭＳ Ｐゴシック" pitchFamily="52" charset="-128"/>
              </a:rPr>
              <a:t>ulica</a:t>
            </a:r>
            <a:r>
              <a:rPr lang="es-ES_tradnl" altLang="ja-JP" sz="2000">
                <a:ea typeface="ＭＳ Ｐゴシック" pitchFamily="52" charset="-128"/>
              </a:rPr>
              <a:t>. Esta </a:t>
            </a:r>
            <a:r>
              <a:rPr lang="es-ES_tradnl" altLang="ja-JP" sz="2000">
                <a:latin typeface="Arial" charset="0"/>
                <a:ea typeface="ＭＳ Ｐゴシック" pitchFamily="52" charset="-128"/>
              </a:rPr>
              <a:t>ú</a:t>
            </a:r>
            <a:r>
              <a:rPr lang="es-ES_tradnl" altLang="ja-JP" sz="2000">
                <a:ea typeface="ＭＳ Ｐゴシック" pitchFamily="52" charset="-128"/>
              </a:rPr>
              <a:t>ltima se puede utilizar como un verdadero multiplicador de fuerza. </a:t>
            </a:r>
          </a:p>
          <a:p>
            <a:pPr eaLnBrk="1" hangingPunct="1"/>
            <a:r>
              <a:rPr lang="es-ES_tradnl" altLang="ja-JP" sz="2000">
                <a:ea typeface="ＭＳ Ｐゴシック" pitchFamily="52" charset="-128"/>
              </a:rPr>
              <a:t>Por igualdad de presiones se tiene</a:t>
            </a:r>
            <a:endParaRPr lang="es-ES_tradnl" sz="2400"/>
          </a:p>
        </p:txBody>
      </p:sp>
      <p:sp>
        <p:nvSpPr>
          <p:cNvPr id="11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091F2A-675C-498D-A68E-F45C8A452CCD}" type="slidenum">
              <a:rPr lang="es-ES"/>
              <a:pPr>
                <a:defRPr/>
              </a:pPr>
              <a:t>15</a:t>
            </a:fld>
            <a:endParaRPr lang="es-ES"/>
          </a:p>
        </p:txBody>
      </p:sp>
      <p:sp>
        <p:nvSpPr>
          <p:cNvPr id="366596" name="Rectangle 4"/>
          <p:cNvSpPr>
            <a:spLocks noChangeArrowheads="1"/>
          </p:cNvSpPr>
          <p:nvPr/>
        </p:nvSpPr>
        <p:spPr bwMode="auto">
          <a:xfrm>
            <a:off x="1979613" y="4076700"/>
            <a:ext cx="2667000" cy="1066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l-GR" sz="2800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F</a:t>
            </a:r>
            <a:r>
              <a:rPr lang="el-GR" sz="2800" u="sng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1</a:t>
            </a:r>
            <a:r>
              <a:rPr lang="el-GR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es-ES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= </a:t>
            </a:r>
            <a:r>
              <a:rPr lang="es-ES" sz="2800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F</a:t>
            </a:r>
            <a:r>
              <a:rPr lang="es-ES" sz="2800" u="sng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2</a:t>
            </a:r>
            <a:r>
              <a:rPr lang="es-ES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 </a:t>
            </a:r>
          </a:p>
          <a:p>
            <a:pPr algn="ctr">
              <a:defRPr/>
            </a:pPr>
            <a:r>
              <a:rPr lang="es-ES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A</a:t>
            </a:r>
            <a:r>
              <a:rPr lang="es-ES" sz="2800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1</a:t>
            </a:r>
            <a:r>
              <a:rPr lang="es-ES" sz="28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     A</a:t>
            </a:r>
            <a:r>
              <a:rPr lang="es-ES" sz="2800" baseline="-250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2</a:t>
            </a:r>
            <a:endParaRPr lang="es-CL" sz="2800" baseline="-25000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366597" name="Rectangle 5"/>
          <p:cNvSpPr>
            <a:spLocks noChangeArrowheads="1"/>
          </p:cNvSpPr>
          <p:nvPr/>
        </p:nvSpPr>
        <p:spPr bwMode="auto">
          <a:xfrm>
            <a:off x="684213" y="5445125"/>
            <a:ext cx="4097337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§"/>
              <a:defRPr/>
            </a:pPr>
            <a:r>
              <a:rPr lang="es-ES_tradnl" altLang="ja-JP" sz="24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Donde</a:t>
            </a:r>
            <a:endParaRPr lang="es-CL" altLang="ja-JP" sz="24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ea typeface="ＭＳ Ｐゴシック" pitchFamily="52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s-CL" altLang="ja-JP" sz="24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</a:rPr>
              <a:t>F1 y F2  fuerzas respectivas.</a:t>
            </a:r>
          </a:p>
          <a:p>
            <a:pPr>
              <a:lnSpc>
                <a:spcPct val="90000"/>
              </a:lnSpc>
              <a:defRPr/>
            </a:pPr>
            <a:r>
              <a:rPr lang="es-ES" sz="24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A1 y A2 </a:t>
            </a:r>
            <a:r>
              <a:rPr lang="es-ES" altLang="ja-JP" sz="24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ＭＳ Ｐゴシック" pitchFamily="52" charset="-128"/>
                <a:sym typeface="Symbol" pitchFamily="18" charset="2"/>
              </a:rPr>
              <a:t>Áreas</a:t>
            </a:r>
            <a:r>
              <a:rPr lang="es-ES" sz="240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sym typeface="Symbol" pitchFamily="18" charset="2"/>
              </a:rPr>
              <a:t> respectivas.</a:t>
            </a:r>
            <a:endParaRPr lang="es-ES_tradnl" sz="240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ea typeface="ＭＳ Ｐゴシック" pitchFamily="52" charset="-128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5334000" y="1981200"/>
            <a:ext cx="3429000" cy="3429000"/>
            <a:chOff x="3360" y="1248"/>
            <a:chExt cx="2160" cy="2160"/>
          </a:xfrm>
        </p:grpSpPr>
        <p:pic>
          <p:nvPicPr>
            <p:cNvPr id="22536" name="Picture 7" descr="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0" y="1248"/>
              <a:ext cx="2160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37" name="Line 8"/>
            <p:cNvSpPr>
              <a:spLocks noChangeShapeType="1"/>
            </p:cNvSpPr>
            <p:nvPr/>
          </p:nvSpPr>
          <p:spPr bwMode="auto">
            <a:xfrm>
              <a:off x="3600" y="1488"/>
              <a:ext cx="9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6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6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6596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uj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uj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2505</TotalTime>
  <Words>596</Words>
  <Application>Microsoft Macintosh PowerPoint</Application>
  <PresentationFormat>Presentación en pantalla (4:3)</PresentationFormat>
  <Paragraphs>132</Paragraphs>
  <Slides>15</Slides>
  <Notes>14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5" baseType="lpstr">
      <vt:lpstr>ＭＳ Ｐゴシック</vt:lpstr>
      <vt:lpstr>Arial</vt:lpstr>
      <vt:lpstr>Calibri</vt:lpstr>
      <vt:lpstr>Constantia</vt:lpstr>
      <vt:lpstr>Symbol</vt:lpstr>
      <vt:lpstr>Times New Roman</vt:lpstr>
      <vt:lpstr>Verdana</vt:lpstr>
      <vt:lpstr>Wingdings</vt:lpstr>
      <vt:lpstr>Wingdings 2</vt:lpstr>
      <vt:lpstr>Flujo</vt:lpstr>
      <vt:lpstr>FLUIDOS</vt:lpstr>
      <vt:lpstr>DENSIDAD</vt:lpstr>
      <vt:lpstr>Densidad</vt:lpstr>
      <vt:lpstr>EJERCICIO</vt:lpstr>
      <vt:lpstr>EJERCICIO</vt:lpstr>
      <vt:lpstr>EJERCICIO </vt:lpstr>
      <vt:lpstr>PRESIÓN</vt:lpstr>
      <vt:lpstr>EJERCICIO Nº 1</vt:lpstr>
      <vt:lpstr>PRESIÓN ATMOSFÉRICA (Po)</vt:lpstr>
      <vt:lpstr>UNIDADES DE (Po)</vt:lpstr>
      <vt:lpstr>Variación de la presión con la profundidad</vt:lpstr>
      <vt:lpstr>EJERCICIO Nº 2</vt:lpstr>
      <vt:lpstr>EJERCICIO Nº 3</vt:lpstr>
      <vt:lpstr>PRINCIPIO DE PASCAL</vt:lpstr>
      <vt:lpstr>ALGUNAS APLICACIONES DEL PRINCIPIO DE PASCAL</vt:lpstr>
    </vt:vector>
  </TitlesOfParts>
  <Company>Colegio Dunalastair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CLASE Nº 1</dc:title>
  <dc:creator>dun240</dc:creator>
  <cp:lastModifiedBy>Usuario de Microsoft Office</cp:lastModifiedBy>
  <cp:revision>146</cp:revision>
  <dcterms:created xsi:type="dcterms:W3CDTF">2004-10-30T05:29:39Z</dcterms:created>
  <dcterms:modified xsi:type="dcterms:W3CDTF">2019-10-07T15:17:26Z</dcterms:modified>
</cp:coreProperties>
</file>