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4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1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s-CL" sz="1400"/>
              <a:t>Cambio en la temperatura de ebullicioón del agua al</a:t>
            </a:r>
            <a:r>
              <a:rPr lang="es-CL" sz="1400" baseline="0"/>
              <a:t> ascender por una montaña</a:t>
            </a:r>
            <a:endParaRPr lang="es-CL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6"/>
            <c:spPr>
              <a:solidFill>
                <a:srgbClr val="002060"/>
              </a:solidFill>
              <a:ln w="38100">
                <a:solidFill>
                  <a:schemeClr val="accent1">
                    <a:alpha val="60000"/>
                  </a:schemeClr>
                </a:solidFill>
              </a:ln>
              <a:effectLst/>
            </c:spPr>
          </c:marker>
          <c:xVal>
            <c:numRef>
              <c:f>Hoja1!$A$1:$A$4</c:f>
              <c:numCache>
                <c:formatCode>General</c:formatCode>
                <c:ptCount val="4"/>
                <c:pt idx="0">
                  <c:v>0</c:v>
                </c:pt>
                <c:pt idx="1">
                  <c:v>6000</c:v>
                </c:pt>
                <c:pt idx="2">
                  <c:v>10000</c:v>
                </c:pt>
                <c:pt idx="3">
                  <c:v>20000</c:v>
                </c:pt>
              </c:numCache>
            </c:numRef>
          </c:xVal>
          <c:yVal>
            <c:numRef>
              <c:f>Hoja1!$B$1:$B$4</c:f>
              <c:numCache>
                <c:formatCode>General</c:formatCode>
                <c:ptCount val="4"/>
                <c:pt idx="0">
                  <c:v>212</c:v>
                </c:pt>
                <c:pt idx="1">
                  <c:v>200</c:v>
                </c:pt>
                <c:pt idx="2">
                  <c:v>194</c:v>
                </c:pt>
                <c:pt idx="3">
                  <c:v>175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FFE-462E-ADC8-7E9A672007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1656696"/>
        <c:axId val="411657024"/>
      </c:scatterChart>
      <c:valAx>
        <c:axId val="411656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Altura H(feet)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7024"/>
        <c:crosses val="autoZero"/>
        <c:crossBetween val="midCat"/>
      </c:valAx>
      <c:valAx>
        <c:axId val="411657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Temperatura T(°F)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25000"/>
                <a:lumOff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66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>
            <a:alpha val="6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38100">
        <a:solidFill>
          <a:schemeClr val="phClr">
            <a:alpha val="60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25000"/>
            <a:lumOff val="75000"/>
          </a:schemeClr>
        </a:solidFill>
      </a:ln>
    </cs:spPr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73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6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1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17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99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1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87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13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454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229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10/16/21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89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699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764E0904-5ABD-4DC7-8562-C38580C95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7D6F4005-B2D5-4BCC-AEEE-3F7D45D9C8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39" b="4819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2269160-073B-4D63-A32D-F7239EC71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2968668"/>
            <a:ext cx="5257800" cy="2567076"/>
          </a:xfrm>
        </p:spPr>
        <p:txBody>
          <a:bodyPr anchor="b">
            <a:normAutofit fontScale="90000"/>
          </a:bodyPr>
          <a:lstStyle/>
          <a:p>
            <a:r>
              <a:rPr lang="es-CL" sz="4400" dirty="0">
                <a:solidFill>
                  <a:srgbClr val="002060"/>
                </a:solidFill>
              </a:rPr>
              <a:t>Modelos matemáticos</a:t>
            </a:r>
            <a:r>
              <a:rPr lang="es-CL" sz="4400" dirty="0"/>
              <a:t>: datos experimentales y gráficos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ECA1E8E-8CA2-485E-805E-F7E15487C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592499"/>
            <a:ext cx="5147960" cy="646785"/>
          </a:xfrm>
        </p:spPr>
        <p:txBody>
          <a:bodyPr>
            <a:normAutofit/>
          </a:bodyPr>
          <a:lstStyle/>
          <a:p>
            <a:r>
              <a:rPr lang="es-CL" sz="2000" dirty="0"/>
              <a:t>Prof. Cristian </a:t>
            </a:r>
            <a:r>
              <a:rPr lang="es-CL" sz="2000" dirty="0" err="1"/>
              <a:t>Romanque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793225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07788-FED1-4877-8532-D7A7B3BBB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método Científico</a:t>
            </a:r>
          </a:p>
        </p:txBody>
      </p:sp>
      <p:pic>
        <p:nvPicPr>
          <p:cNvPr id="5" name="Picture 8" descr="Scientific Methods">
            <a:extLst>
              <a:ext uri="{FF2B5EF4-FFF2-40B4-BE49-F238E27FC236}">
                <a16:creationId xmlns:a16="http://schemas.microsoft.com/office/drawing/2014/main" id="{1A929292-F038-4AE0-8A34-F5EA5E4CC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48" y="365125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8741418-5BA1-4715-9D18-AC46DF675969}"/>
              </a:ext>
            </a:extLst>
          </p:cNvPr>
          <p:cNvSpPr/>
          <p:nvPr/>
        </p:nvSpPr>
        <p:spPr>
          <a:xfrm>
            <a:off x="526350" y="1404411"/>
            <a:ext cx="61513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L" b="1" dirty="0">
                <a:solidFill>
                  <a:srgbClr val="2447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pasos del método científico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hace referencia a lo que queremos estudiar o comprender.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Hipótesis: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formula una idea que pueda explicar lo observado.</a:t>
            </a:r>
          </a:p>
          <a:p>
            <a:pPr fontAlgn="base"/>
            <a:endParaRPr lang="es-CL" dirty="0">
              <a:solidFill>
                <a:srgbClr val="555555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llevan a cabo diferentes experimentos para comprobar o refutar una hipótesis.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permite explicar la hipótesis más probable.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extraen de la teoría formulada.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99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49DFE8-A786-4E49-9321-BF81EBA9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experimento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C04FA3-DDD2-459D-878E-65F0E5D0BC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Cuando es posible, los científicos prueban sus hipótesis mediante experimentos controlados. Un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experimento controlado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es una prueba científica realizada en condiciones controladas, lo que significa que solo uno (o algunos) factores se cambian a la vez, mientras que todos los demás se mantienen constantes.</a:t>
            </a:r>
          </a:p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¿Cuáles son los ingredientes clave de un experimento controlado? 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32745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3FF2B-EC00-43DD-A64A-9A188B41D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Variables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714619-7FC8-44A7-806F-A9B5776AE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 control: </a:t>
            </a:r>
            <a:r>
              <a:rPr lang="es-CL" dirty="0"/>
              <a:t>Son aquellas que decidimos dejar sin variación durante el experimento.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independientes: </a:t>
            </a:r>
            <a:r>
              <a:rPr lang="es-CL" dirty="0"/>
              <a:t>Son aquellas que no dependen del experimento, varían en función de una elección del experimentador.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dependientes: </a:t>
            </a:r>
            <a:r>
              <a:rPr lang="es-CL" dirty="0"/>
              <a:t>Son aquellas que dependen del experimento, son una respuesta a la variación de una variable independiente. </a:t>
            </a:r>
          </a:p>
        </p:txBody>
      </p:sp>
    </p:spTree>
    <p:extLst>
      <p:ext uri="{BB962C8B-B14F-4D97-AF65-F5344CB8AC3E}">
        <p14:creationId xmlns:p14="http://schemas.microsoft.com/office/powerpoint/2010/main" val="1597693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845060-EC8B-427D-A280-7992C881E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DDBBA1-240F-4B0D-A56C-A2004BF8C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011680"/>
            <a:ext cx="5562600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Se realiza el siguiente experimento: Un alpinista asciende una montaña y cada cierta altura mide la temperatura de ebullición del agua. 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Identifique las variables de control, independiente y dependiente del experimento.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1026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821CB1C9-42AE-498F-A64D-F7027A0D4D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6571740" y="1027906"/>
            <a:ext cx="5044559" cy="512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72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C908-1BD9-4A28-9129-C36B591FF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Otro 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D3EF7A-5836-43E5-835A-CE601CEDC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4338711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En un experimento se quiere determinar como afecta el ángulo de disparo al alcance de un proyectil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Determine las posibles variables de control, independientes y dependientes.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2DC78A-3BEC-4474-B4FD-698707F5CE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9"/>
          <a:stretch/>
        </p:blipFill>
        <p:spPr>
          <a:xfrm>
            <a:off x="5875606" y="1690688"/>
            <a:ext cx="6096000" cy="385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91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3F9CD9-27DA-42C2-912D-BC86A24BA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Datos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E44739-64FC-4302-9474-04D5CFA12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Los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datos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experimentales son observaciones realizadas durante el experimento.</a:t>
            </a:r>
            <a:endParaRPr lang="es-CL" dirty="0"/>
          </a:p>
        </p:txBody>
      </p:sp>
      <p:pic>
        <p:nvPicPr>
          <p:cNvPr id="5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709E1BA3-08DB-41F1-B48A-0CCC2821C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838200" y="2845427"/>
            <a:ext cx="3735886" cy="37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a 6">
            <a:extLst>
              <a:ext uri="{FF2B5EF4-FFF2-40B4-BE49-F238E27FC236}">
                <a16:creationId xmlns:a16="http://schemas.microsoft.com/office/drawing/2014/main" id="{EE11DB7E-66C5-4A1F-A0BE-A54846344E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41248"/>
              </p:ext>
            </p:extLst>
          </p:nvPr>
        </p:nvGraphicFramePr>
        <p:xfrm>
          <a:off x="7336076" y="3743508"/>
          <a:ext cx="3557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96">
                  <a:extLst>
                    <a:ext uri="{9D8B030D-6E8A-4147-A177-3AD203B41FA5}">
                      <a16:colId xmlns:a16="http://schemas.microsoft.com/office/drawing/2014/main" val="2379563516"/>
                    </a:ext>
                  </a:extLst>
                </a:gridCol>
                <a:gridCol w="1778696">
                  <a:extLst>
                    <a:ext uri="{9D8B030D-6E8A-4147-A177-3AD203B41FA5}">
                      <a16:colId xmlns:a16="http://schemas.microsoft.com/office/drawing/2014/main" val="271227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335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37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1703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77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028120"/>
                  </a:ext>
                </a:extLst>
              </a:tr>
            </a:tbl>
          </a:graphicData>
        </a:graphic>
      </p:graphicFrame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1DA4430-5C50-4487-8DFF-6D7A5F7E1663}"/>
              </a:ext>
            </a:extLst>
          </p:cNvPr>
          <p:cNvCxnSpPr/>
          <p:nvPr/>
        </p:nvCxnSpPr>
        <p:spPr>
          <a:xfrm>
            <a:off x="4885151" y="4742365"/>
            <a:ext cx="211689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C90B7F9F-C42A-47BB-BEDE-006C129418FA}"/>
              </a:ext>
            </a:extLst>
          </p:cNvPr>
          <p:cNvSpPr txBox="1"/>
          <p:nvPr/>
        </p:nvSpPr>
        <p:spPr>
          <a:xfrm>
            <a:off x="4941520" y="4236707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Tabla de datos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050C65E-1152-4E06-A752-20D9F716BE07}"/>
              </a:ext>
            </a:extLst>
          </p:cNvPr>
          <p:cNvSpPr txBox="1"/>
          <p:nvPr/>
        </p:nvSpPr>
        <p:spPr>
          <a:xfrm>
            <a:off x="5562063" y="3029014"/>
            <a:ext cx="1627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Encabezado</a:t>
            </a: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01654593-602D-4A8B-A4A0-9E371170E850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6375748" y="3398346"/>
            <a:ext cx="864296" cy="371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788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FE783-3A00-40FB-B5D7-268E86A0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Confección de gráficos  </a:t>
            </a:r>
          </a:p>
        </p:txBody>
      </p:sp>
      <p:graphicFrame>
        <p:nvGraphicFramePr>
          <p:cNvPr id="4" name="Gráfico 3" descr="TITULO">
            <a:extLst>
              <a:ext uri="{FF2B5EF4-FFF2-40B4-BE49-F238E27FC236}">
                <a16:creationId xmlns:a16="http://schemas.microsoft.com/office/drawing/2014/main" id="{86461131-7720-40FC-92D4-D339B175CA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4963957"/>
              </p:ext>
            </p:extLst>
          </p:nvPr>
        </p:nvGraphicFramePr>
        <p:xfrm>
          <a:off x="2557397" y="1918265"/>
          <a:ext cx="6248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02339B90-98A1-42ED-A937-5E63CE42F135}"/>
              </a:ext>
            </a:extLst>
          </p:cNvPr>
          <p:cNvSpPr txBox="1"/>
          <p:nvPr/>
        </p:nvSpPr>
        <p:spPr>
          <a:xfrm>
            <a:off x="8805797" y="1438531"/>
            <a:ext cx="3167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Escala de cada eje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Unidad de medida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Puntos correspondiente </a:t>
            </a:r>
          </a:p>
          <a:p>
            <a:r>
              <a:rPr lang="es-CL" b="1" dirty="0">
                <a:solidFill>
                  <a:srgbClr val="C00000"/>
                </a:solidFill>
              </a:rPr>
              <a:t>al par de datos de la tabla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9869067-1754-4AE0-8421-CBFE9C584EE9}"/>
              </a:ext>
            </a:extLst>
          </p:cNvPr>
          <p:cNvSpPr txBox="1"/>
          <p:nvPr/>
        </p:nvSpPr>
        <p:spPr>
          <a:xfrm>
            <a:off x="4434553" y="6308209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independiente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6CE9A68-8202-4209-8C04-D4EB95241B7D}"/>
              </a:ext>
            </a:extLst>
          </p:cNvPr>
          <p:cNvSpPr txBox="1"/>
          <p:nvPr/>
        </p:nvSpPr>
        <p:spPr>
          <a:xfrm>
            <a:off x="129577" y="2104395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dependiente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AFD6DDA-952C-475C-93DC-D029FA557433}"/>
              </a:ext>
            </a:extLst>
          </p:cNvPr>
          <p:cNvSpPr txBox="1"/>
          <p:nvPr/>
        </p:nvSpPr>
        <p:spPr>
          <a:xfrm>
            <a:off x="5154141" y="1669364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Título</a:t>
            </a:r>
          </a:p>
        </p:txBody>
      </p: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6CB696E3-CA17-47A0-BDC2-439CA1356F7F}"/>
              </a:ext>
            </a:extLst>
          </p:cNvPr>
          <p:cNvCxnSpPr/>
          <p:nvPr/>
        </p:nvCxnSpPr>
        <p:spPr>
          <a:xfrm>
            <a:off x="4459605" y="2473727"/>
            <a:ext cx="0" cy="3406938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545E04E1-EF82-4E32-A397-496229BD7715}"/>
              </a:ext>
            </a:extLst>
          </p:cNvPr>
          <p:cNvCxnSpPr/>
          <p:nvPr/>
        </p:nvCxnSpPr>
        <p:spPr>
          <a:xfrm>
            <a:off x="2557397" y="3131507"/>
            <a:ext cx="3066789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763ACBE8-7C44-4832-B2E0-5C23DF6714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003913"/>
              </p:ext>
            </p:extLst>
          </p:nvPr>
        </p:nvGraphicFramePr>
        <p:xfrm>
          <a:off x="523214" y="2987860"/>
          <a:ext cx="164054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273">
                  <a:extLst>
                    <a:ext uri="{9D8B030D-6E8A-4147-A177-3AD203B41FA5}">
                      <a16:colId xmlns:a16="http://schemas.microsoft.com/office/drawing/2014/main" val="4182005492"/>
                    </a:ext>
                  </a:extLst>
                </a:gridCol>
                <a:gridCol w="820273">
                  <a:extLst>
                    <a:ext uri="{9D8B030D-6E8A-4147-A177-3AD203B41FA5}">
                      <a16:colId xmlns:a16="http://schemas.microsoft.com/office/drawing/2014/main" val="2659894460"/>
                    </a:ext>
                  </a:extLst>
                </a:gridCol>
              </a:tblGrid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sz="1600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810076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67223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48034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1360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883162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677838"/>
                  </a:ext>
                </a:extLst>
              </a:tr>
            </a:tbl>
          </a:graphicData>
        </a:graphic>
      </p:graphicFrame>
      <p:sp>
        <p:nvSpPr>
          <p:cNvPr id="16" name="Rectángulo 15">
            <a:extLst>
              <a:ext uri="{FF2B5EF4-FFF2-40B4-BE49-F238E27FC236}">
                <a16:creationId xmlns:a16="http://schemas.microsoft.com/office/drawing/2014/main" id="{F0E01FEE-AFFF-46C9-B8B0-76AB57BE19A6}"/>
              </a:ext>
            </a:extLst>
          </p:cNvPr>
          <p:cNvSpPr/>
          <p:nvPr/>
        </p:nvSpPr>
        <p:spPr>
          <a:xfrm>
            <a:off x="363255" y="3899465"/>
            <a:ext cx="1941534" cy="36933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5CB4B5F1-BFA1-45EE-BBF0-FCFE7A6C7995}"/>
              </a:ext>
            </a:extLst>
          </p:cNvPr>
          <p:cNvCxnSpPr>
            <a:stCxn id="16" idx="3"/>
          </p:cNvCxnSpPr>
          <p:nvPr/>
        </p:nvCxnSpPr>
        <p:spPr>
          <a:xfrm flipV="1">
            <a:off x="2304789" y="3281819"/>
            <a:ext cx="2016690" cy="8023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509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83629-3E7A-4BA3-8AAF-2601A83FE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7936"/>
          </a:xfrm>
        </p:spPr>
        <p:txBody>
          <a:bodyPr>
            <a:normAutofit/>
          </a:bodyPr>
          <a:lstStyle/>
          <a:p>
            <a:r>
              <a:rPr lang="es-CL" sz="2800" dirty="0"/>
              <a:t>Actividad:</a:t>
            </a:r>
          </a:p>
        </p:txBody>
      </p:sp>
      <p:pic>
        <p:nvPicPr>
          <p:cNvPr id="2050" name="Picture 2" descr="4x4 grid scenario. Maximum PAI@2 on the fixed grid is 4 (1/2 of crime... |  Download Scientific Diagram">
            <a:extLst>
              <a:ext uri="{FF2B5EF4-FFF2-40B4-BE49-F238E27FC236}">
                <a16:creationId xmlns:a16="http://schemas.microsoft.com/office/drawing/2014/main" id="{B444DBFF-C582-46B2-80B6-A6B898788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94" y="1690688"/>
            <a:ext cx="4802187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0D23150-3B36-430A-BD06-3DFA58A25E2A}"/>
              </a:ext>
            </a:extLst>
          </p:cNvPr>
          <p:cNvCxnSpPr/>
          <p:nvPr/>
        </p:nvCxnSpPr>
        <p:spPr>
          <a:xfrm>
            <a:off x="4768740" y="6492875"/>
            <a:ext cx="5594252" cy="0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73BE4AB5-B623-4926-B57C-069F7B2814F9}"/>
              </a:ext>
            </a:extLst>
          </p:cNvPr>
          <p:cNvCxnSpPr>
            <a:cxnSpLocks/>
          </p:cNvCxnSpPr>
          <p:nvPr/>
        </p:nvCxnSpPr>
        <p:spPr>
          <a:xfrm flipV="1">
            <a:off x="4990094" y="1392703"/>
            <a:ext cx="0" cy="5465297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BDD70A16-4370-B741-BC4D-A64F4FD1D5A8}"/>
              </a:ext>
            </a:extLst>
          </p:cNvPr>
          <p:cNvSpPr txBox="1"/>
          <p:nvPr/>
        </p:nvSpPr>
        <p:spPr>
          <a:xfrm>
            <a:off x="321200" y="1683575"/>
            <a:ext cx="44475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0070C0"/>
                </a:solidFill>
              </a:rPr>
              <a:t>La tabla muestra la altura h (en pies) de un objeto que cae en t segundos. </a:t>
            </a:r>
          </a:p>
          <a:p>
            <a:r>
              <a:rPr lang="es-ES" b="1" dirty="0">
                <a:solidFill>
                  <a:srgbClr val="0070C0"/>
                </a:solidFill>
              </a:rPr>
              <a:t>● Grafique los datos en las tablas. </a:t>
            </a:r>
          </a:p>
        </p:txBody>
      </p:sp>
      <p:pic>
        <p:nvPicPr>
          <p:cNvPr id="6" name="Imagen 5" descr="Imagen de la pantalla de un celular&#10;&#10;Descripción generada automáticamente con confianza baja">
            <a:extLst>
              <a:ext uri="{FF2B5EF4-FFF2-40B4-BE49-F238E27FC236}">
                <a16:creationId xmlns:a16="http://schemas.microsoft.com/office/drawing/2014/main" id="{440904A3-935D-3F4B-9D37-8928B4DE44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72"/>
          <a:stretch/>
        </p:blipFill>
        <p:spPr>
          <a:xfrm>
            <a:off x="37714" y="3141785"/>
            <a:ext cx="4731026" cy="1342367"/>
          </a:xfrm>
          <a:prstGeom prst="rect">
            <a:avLst/>
          </a:prstGeom>
        </p:spPr>
      </p:pic>
      <p:pic>
        <p:nvPicPr>
          <p:cNvPr id="11" name="Imagen 10" descr="Imagen de la pantalla de un celular&#10;&#10;Descripción generada automáticamente con confianza baja">
            <a:extLst>
              <a:ext uri="{FF2B5EF4-FFF2-40B4-BE49-F238E27FC236}">
                <a16:creationId xmlns:a16="http://schemas.microsoft.com/office/drawing/2014/main" id="{D3D11A69-06A0-2747-9293-34A9083AC0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93" r="6913"/>
          <a:stretch/>
        </p:blipFill>
        <p:spPr>
          <a:xfrm>
            <a:off x="0" y="4890867"/>
            <a:ext cx="4768740" cy="134236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5328310E-06AE-6C46-9434-89F9A770B28B}"/>
              </a:ext>
            </a:extLst>
          </p:cNvPr>
          <p:cNvSpPr txBox="1"/>
          <p:nvPr/>
        </p:nvSpPr>
        <p:spPr>
          <a:xfrm>
            <a:off x="321200" y="2797288"/>
            <a:ext cx="44475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</a:rPr>
              <a:t>● Objeto cayendo en paracaídas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96B64FC-AF70-4947-9D68-635900B5F09F}"/>
              </a:ext>
            </a:extLst>
          </p:cNvPr>
          <p:cNvSpPr txBox="1"/>
          <p:nvPr/>
        </p:nvSpPr>
        <p:spPr>
          <a:xfrm>
            <a:off x="431877" y="4641992"/>
            <a:ext cx="44475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</a:rPr>
              <a:t>● Objeto cayendo libremente </a:t>
            </a:r>
          </a:p>
        </p:txBody>
      </p:sp>
    </p:spTree>
    <p:extLst>
      <p:ext uri="{BB962C8B-B14F-4D97-AF65-F5344CB8AC3E}">
        <p14:creationId xmlns:p14="http://schemas.microsoft.com/office/powerpoint/2010/main" val="4142705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354710-031A-F541-B636-10CF85F08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Modelo lineal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7B15E5-77DA-6341-BD33-492C7CD2AFBD}"/>
              </a:ext>
            </a:extLst>
          </p:cNvPr>
          <p:cNvSpPr txBox="1"/>
          <p:nvPr/>
        </p:nvSpPr>
        <p:spPr>
          <a:xfrm>
            <a:off x="514348" y="1579099"/>
            <a:ext cx="10515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sz="1800" dirty="0">
                <a:solidFill>
                  <a:srgbClr val="18191B"/>
                </a:solidFill>
                <a:latin typeface="GoogleSans-Regular"/>
              </a:rPr>
              <a:t>En matemáticas, una función lineal se define como una función que tiene una o dos variables sin exponentes.</a:t>
            </a:r>
          </a:p>
          <a:p>
            <a:pPr algn="just"/>
            <a:r>
              <a:rPr lang="es-CL" sz="1800" dirty="0">
                <a:solidFill>
                  <a:srgbClr val="18191B"/>
                </a:solidFill>
                <a:latin typeface="GoogleSans-Regular"/>
              </a:rPr>
              <a:t>Es una función que se grafica en línea recta. En caso de que, si la función contiene más variables, entonces las variables deben ser constantes.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3BFF3ACA-8D65-8347-8E12-CEF553928195}"/>
                  </a:ext>
                </a:extLst>
              </p:cNvPr>
              <p:cNvSpPr txBox="1"/>
              <p:nvPr/>
            </p:nvSpPr>
            <p:spPr>
              <a:xfrm>
                <a:off x="1603513" y="2888903"/>
                <a:ext cx="163230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𝑚𝑥</m:t>
                      </m:r>
                      <m:r>
                        <a:rPr lang="es-E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4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s-CL" sz="2400" dirty="0">
                  <a:solidFill>
                    <a:srgbClr val="7030A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3BFF3ACA-8D65-8347-8E12-CEF5539281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3513" y="2888903"/>
                <a:ext cx="1632306" cy="369332"/>
              </a:xfrm>
              <a:prstGeom prst="rect">
                <a:avLst/>
              </a:prstGeom>
              <a:blipFill>
                <a:blip r:embed="rId2"/>
                <a:stretch>
                  <a:fillRect l="-3876" r="-3876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E8E2C6DE-ADE0-C847-B530-26B301423455}"/>
              </a:ext>
            </a:extLst>
          </p:cNvPr>
          <p:cNvSpPr txBox="1"/>
          <p:nvPr/>
        </p:nvSpPr>
        <p:spPr>
          <a:xfrm>
            <a:off x="665922" y="3856383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Pendiente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BBDA41C-DDDB-5B43-B856-D0FA5B6A0ED2}"/>
              </a:ext>
            </a:extLst>
          </p:cNvPr>
          <p:cNvSpPr txBox="1"/>
          <p:nvPr/>
        </p:nvSpPr>
        <p:spPr>
          <a:xfrm>
            <a:off x="3235819" y="3856383"/>
            <a:ext cx="1426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Intercepto 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6D59EB4C-DAA9-164A-869C-166B7C9FC3A8}"/>
              </a:ext>
            </a:extLst>
          </p:cNvPr>
          <p:cNvCxnSpPr/>
          <p:nvPr/>
        </p:nvCxnSpPr>
        <p:spPr>
          <a:xfrm flipV="1">
            <a:off x="1603513" y="3258235"/>
            <a:ext cx="652007" cy="598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E77A370F-0DE3-6341-B861-E6ACC543A916}"/>
              </a:ext>
            </a:extLst>
          </p:cNvPr>
          <p:cNvCxnSpPr/>
          <p:nvPr/>
        </p:nvCxnSpPr>
        <p:spPr>
          <a:xfrm flipH="1" flipV="1">
            <a:off x="3081130" y="3258235"/>
            <a:ext cx="318053" cy="598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4BC49796-35C0-3C4A-B18E-F8F0052EC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973" y="2798658"/>
            <a:ext cx="3771900" cy="3581400"/>
          </a:xfrm>
          <a:prstGeom prst="rect">
            <a:avLst/>
          </a:prstGeom>
        </p:spPr>
      </p:pic>
      <p:pic>
        <p:nvPicPr>
          <p:cNvPr id="17" name="Imagen 16" descr="Gráfico de líneas&#10;&#10;Descripción generada automáticamente">
            <a:extLst>
              <a:ext uri="{FF2B5EF4-FFF2-40B4-BE49-F238E27FC236}">
                <a16:creationId xmlns:a16="http://schemas.microsoft.com/office/drawing/2014/main" id="{DBBECA6B-0331-1441-A797-A51AB79597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5" r="10627"/>
          <a:stretch/>
        </p:blipFill>
        <p:spPr>
          <a:xfrm>
            <a:off x="942688" y="4506243"/>
            <a:ext cx="4084753" cy="1947734"/>
          </a:xfrm>
          <a:prstGeom prst="rect">
            <a:avLst/>
          </a:prstGeom>
        </p:spPr>
      </p:pic>
      <p:pic>
        <p:nvPicPr>
          <p:cNvPr id="19" name="Imagen 18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57FDB7EA-0623-3C42-B52B-76B2CF6F23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27" y="3256360"/>
            <a:ext cx="3373577" cy="249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94973F-2702-0648-93EF-705575AC9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70C0"/>
                </a:solidFill>
              </a:rPr>
              <a:t>Método del ajuste libre para determinar la ecuación de la recata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06814D3-BF2B-934D-A4C4-977398797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122" y="2110430"/>
            <a:ext cx="4099560" cy="357831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AA13CCE-E9BF-7847-859D-B56915602BEA}"/>
              </a:ext>
            </a:extLst>
          </p:cNvPr>
          <p:cNvSpPr txBox="1"/>
          <p:nvPr/>
        </p:nvSpPr>
        <p:spPr>
          <a:xfrm>
            <a:off x="4657119" y="2074008"/>
            <a:ext cx="717375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CL" sz="2000" b="1" dirty="0"/>
              <a:t>Determinar la ecuación de la recta que mejor </a:t>
            </a:r>
          </a:p>
          <a:p>
            <a:pPr algn="just"/>
            <a:r>
              <a:rPr lang="es-CL" sz="2000" b="1" dirty="0"/>
              <a:t>representa la tendencia de los datos</a:t>
            </a:r>
          </a:p>
          <a:p>
            <a:pPr algn="just"/>
            <a:endParaRPr lang="es-CL" sz="2000" b="1" dirty="0"/>
          </a:p>
          <a:p>
            <a:pPr algn="just"/>
            <a:r>
              <a:rPr lang="es-CL" sz="2000" b="1" dirty="0">
                <a:solidFill>
                  <a:srgbClr val="0070C0"/>
                </a:solidFill>
              </a:rPr>
              <a:t>1.- Dibujar una línea recta sobre los datos, tratando</a:t>
            </a:r>
          </a:p>
          <a:p>
            <a:pPr algn="just"/>
            <a:r>
              <a:rPr lang="es-CL" sz="2000" b="1" dirty="0">
                <a:solidFill>
                  <a:srgbClr val="0070C0"/>
                </a:solidFill>
              </a:rPr>
              <a:t>de minimizar la distancia entre los datos experimentales</a:t>
            </a:r>
          </a:p>
          <a:p>
            <a:pPr algn="just"/>
            <a:r>
              <a:rPr lang="es-CL" sz="2000" b="1" dirty="0">
                <a:solidFill>
                  <a:srgbClr val="0070C0"/>
                </a:solidFill>
              </a:rPr>
              <a:t>(puntos) y la línea recta dibujada.</a:t>
            </a:r>
          </a:p>
          <a:p>
            <a:pPr algn="just"/>
            <a:r>
              <a:rPr lang="es-CL" sz="2000" b="1" dirty="0">
                <a:solidFill>
                  <a:schemeClr val="accent6">
                    <a:lumMod val="50000"/>
                  </a:schemeClr>
                </a:solidFill>
              </a:rPr>
              <a:t>2.- Determinar la pendiente de la línea dibujada. Para</a:t>
            </a:r>
          </a:p>
          <a:p>
            <a:pPr algn="just"/>
            <a:r>
              <a:rPr lang="es-CL" sz="2000" b="1" dirty="0">
                <a:solidFill>
                  <a:schemeClr val="accent6">
                    <a:lumMod val="50000"/>
                  </a:schemeClr>
                </a:solidFill>
              </a:rPr>
              <a:t>esto debes elegir dos puntos de la línea recta.</a:t>
            </a:r>
          </a:p>
          <a:p>
            <a:pPr algn="just"/>
            <a:r>
              <a:rPr lang="es-CL" sz="2000" b="1" dirty="0">
                <a:solidFill>
                  <a:srgbClr val="7030A0"/>
                </a:solidFill>
              </a:rPr>
              <a:t>3.- Determinar gráficamente el intercepto de la recta</a:t>
            </a:r>
          </a:p>
          <a:p>
            <a:pPr algn="just"/>
            <a:endParaRPr lang="es-CL" sz="2000" b="1" dirty="0">
              <a:solidFill>
                <a:srgbClr val="7030A0"/>
              </a:solidFill>
            </a:endParaRPr>
          </a:p>
          <a:p>
            <a:pPr algn="ctr"/>
            <a:r>
              <a:rPr lang="es-CL" sz="2000" b="1" dirty="0">
                <a:solidFill>
                  <a:srgbClr val="0070C0"/>
                </a:solidFill>
              </a:rPr>
              <a:t>No olvidad las unidades de medida </a:t>
            </a:r>
          </a:p>
          <a:p>
            <a:pPr algn="just"/>
            <a:r>
              <a:rPr lang="es-CL" sz="2000" b="1" dirty="0">
                <a:solidFill>
                  <a:srgbClr val="7030A0"/>
                </a:solidFill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233926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22E3C4-92EE-0F42-A84F-0FF60B57B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Actividad: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0643CA-5BE6-E746-9DAA-F6964F7F9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5989983" cy="3802711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Juan corre en una maquina trotadora. En la tabla se muestran las calorías quemadas en función del tiempo.</a:t>
            </a:r>
          </a:p>
          <a:p>
            <a:pPr marL="514350" indent="-514350">
              <a:buAutoNum type="alphaLcParenR"/>
            </a:pPr>
            <a:r>
              <a:rPr lang="es-CL" dirty="0"/>
              <a:t>Grafique los datos de la tabla</a:t>
            </a:r>
          </a:p>
          <a:p>
            <a:pPr marL="514350" indent="-514350">
              <a:buAutoNum type="alphaLcParenR"/>
            </a:pPr>
            <a:r>
              <a:rPr lang="es-CL" dirty="0"/>
              <a:t>Use el método del ajuste libre para determinar la recta de mejor ajuste</a:t>
            </a:r>
          </a:p>
        </p:txBody>
      </p:sp>
      <p:pic>
        <p:nvPicPr>
          <p:cNvPr id="5" name="Imagen 4" descr="Tabla&#10;&#10;Descripción generada automáticamente">
            <a:extLst>
              <a:ext uri="{FF2B5EF4-FFF2-40B4-BE49-F238E27FC236}">
                <a16:creationId xmlns:a16="http://schemas.microsoft.com/office/drawing/2014/main" id="{DC724A37-A530-FE4E-B3AB-716B21BD44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8" t="4701" r="3416" b="4074"/>
          <a:stretch/>
        </p:blipFill>
        <p:spPr>
          <a:xfrm>
            <a:off x="7304863" y="1753262"/>
            <a:ext cx="4048937" cy="404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54861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41243A"/>
      </a:dk2>
      <a:lt2>
        <a:srgbClr val="E2E8E3"/>
      </a:lt2>
      <a:accent1>
        <a:srgbClr val="CA92BD"/>
      </a:accent1>
      <a:accent2>
        <a:srgbClr val="BF7A91"/>
      </a:accent2>
      <a:accent3>
        <a:srgbClr val="CA9692"/>
      </a:accent3>
      <a:accent4>
        <a:srgbClr val="BF9C7A"/>
      </a:accent4>
      <a:accent5>
        <a:srgbClr val="A9A57A"/>
      </a:accent5>
      <a:accent6>
        <a:srgbClr val="97AB6E"/>
      </a:accent6>
      <a:hlink>
        <a:srgbClr val="568E64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586</Words>
  <Application>Microsoft Macintosh PowerPoint</Application>
  <PresentationFormat>Panorámica</PresentationFormat>
  <Paragraphs>90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Cambria Math</vt:lpstr>
      <vt:lpstr>Century Gothic</vt:lpstr>
      <vt:lpstr>GoogleSans-Regular</vt:lpstr>
      <vt:lpstr>Lato</vt:lpstr>
      <vt:lpstr>BrushVTI</vt:lpstr>
      <vt:lpstr>Modelos matemáticos: datos experimentales y gráficos </vt:lpstr>
      <vt:lpstr>El método Científico</vt:lpstr>
      <vt:lpstr>El experimento</vt:lpstr>
      <vt:lpstr>Variables experimentales </vt:lpstr>
      <vt:lpstr>Ejemplo</vt:lpstr>
      <vt:lpstr>Otro ejemplo</vt:lpstr>
      <vt:lpstr>Datos experimentales </vt:lpstr>
      <vt:lpstr>Confección de gráficos  </vt:lpstr>
      <vt:lpstr>Actividad:</vt:lpstr>
      <vt:lpstr>Modelo lineal</vt:lpstr>
      <vt:lpstr>Método del ajuste libre para determinar la ecuación de la recata </vt:lpstr>
      <vt:lpstr>Actividad: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físicos</dc:title>
  <dc:creator>María Magdalena Contreras Hormazábal</dc:creator>
  <cp:lastModifiedBy>Cristian Romanque</cp:lastModifiedBy>
  <cp:revision>12</cp:revision>
  <dcterms:created xsi:type="dcterms:W3CDTF">2020-09-17T05:39:21Z</dcterms:created>
  <dcterms:modified xsi:type="dcterms:W3CDTF">2021-10-17T02:26:48Z</dcterms:modified>
</cp:coreProperties>
</file>