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12.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notesSlides/notesSlide25.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8"/>
  </p:notesMasterIdLst>
  <p:sldIdLst>
    <p:sldId id="314" r:id="rId2"/>
    <p:sldId id="315" r:id="rId3"/>
    <p:sldId id="316" r:id="rId4"/>
    <p:sldId id="339" r:id="rId5"/>
    <p:sldId id="317" r:id="rId6"/>
    <p:sldId id="318" r:id="rId7"/>
    <p:sldId id="321" r:id="rId8"/>
    <p:sldId id="322" r:id="rId9"/>
    <p:sldId id="323" r:id="rId10"/>
    <p:sldId id="324" r:id="rId11"/>
    <p:sldId id="325" r:id="rId12"/>
    <p:sldId id="326" r:id="rId13"/>
    <p:sldId id="327" r:id="rId14"/>
    <p:sldId id="328" r:id="rId15"/>
    <p:sldId id="329" r:id="rId16"/>
    <p:sldId id="330" r:id="rId17"/>
    <p:sldId id="331" r:id="rId18"/>
    <p:sldId id="332" r:id="rId19"/>
    <p:sldId id="333" r:id="rId20"/>
    <p:sldId id="334" r:id="rId21"/>
    <p:sldId id="335" r:id="rId22"/>
    <p:sldId id="336" r:id="rId23"/>
    <p:sldId id="337" r:id="rId24"/>
    <p:sldId id="342" r:id="rId25"/>
    <p:sldId id="338" r:id="rId26"/>
    <p:sldId id="340" r:id="rId27"/>
    <p:sldId id="341" r:id="rId28"/>
    <p:sldId id="343" r:id="rId29"/>
    <p:sldId id="344" r:id="rId30"/>
    <p:sldId id="345" r:id="rId31"/>
    <p:sldId id="346" r:id="rId32"/>
    <p:sldId id="378" r:id="rId33"/>
    <p:sldId id="347" r:id="rId34"/>
    <p:sldId id="348" r:id="rId35"/>
    <p:sldId id="349" r:id="rId36"/>
    <p:sldId id="350" r:id="rId37"/>
    <p:sldId id="379" r:id="rId38"/>
    <p:sldId id="351" r:id="rId39"/>
    <p:sldId id="380" r:id="rId40"/>
    <p:sldId id="352" r:id="rId41"/>
    <p:sldId id="353" r:id="rId42"/>
    <p:sldId id="354" r:id="rId43"/>
    <p:sldId id="355" r:id="rId44"/>
    <p:sldId id="388" r:id="rId45"/>
    <p:sldId id="356" r:id="rId46"/>
    <p:sldId id="389" r:id="rId47"/>
    <p:sldId id="357" r:id="rId48"/>
    <p:sldId id="358" r:id="rId49"/>
    <p:sldId id="359" r:id="rId50"/>
    <p:sldId id="360" r:id="rId51"/>
    <p:sldId id="361" r:id="rId52"/>
    <p:sldId id="362" r:id="rId53"/>
    <p:sldId id="390" r:id="rId54"/>
    <p:sldId id="363" r:id="rId55"/>
    <p:sldId id="364" r:id="rId56"/>
    <p:sldId id="365" r:id="rId57"/>
    <p:sldId id="366" r:id="rId58"/>
    <p:sldId id="391" r:id="rId59"/>
    <p:sldId id="367" r:id="rId60"/>
    <p:sldId id="368" r:id="rId61"/>
    <p:sldId id="369" r:id="rId62"/>
    <p:sldId id="370" r:id="rId63"/>
    <p:sldId id="371" r:id="rId64"/>
    <p:sldId id="372" r:id="rId65"/>
    <p:sldId id="373" r:id="rId66"/>
    <p:sldId id="375" r:id="rId67"/>
    <p:sldId id="376" r:id="rId68"/>
    <p:sldId id="381" r:id="rId69"/>
    <p:sldId id="377" r:id="rId70"/>
    <p:sldId id="382" r:id="rId71"/>
    <p:sldId id="383" r:id="rId72"/>
    <p:sldId id="384" r:id="rId73"/>
    <p:sldId id="385" r:id="rId74"/>
    <p:sldId id="386" r:id="rId75"/>
    <p:sldId id="387" r:id="rId76"/>
    <p:sldId id="258" r:id="rId77"/>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F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70" d="100"/>
          <a:sy n="70" d="100"/>
        </p:scale>
        <p:origin x="-1302"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notesMaster" Target="notesMasters/notesMaster1.xml"/><Relationship Id="rId8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4"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pPr>
              <a:defRPr/>
            </a:pPr>
            <a:endParaRPr lang="es-ES"/>
          </a:p>
        </p:txBody>
      </p:sp>
      <p:sp>
        <p:nvSpPr>
          <p:cNvPr id="18435"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pPr>
              <a:defRPr/>
            </a:pPr>
            <a:endParaRPr lang="es-ES"/>
          </a:p>
        </p:txBody>
      </p:sp>
      <p:sp>
        <p:nvSpPr>
          <p:cNvPr id="79876"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18437"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18438"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pPr>
              <a:defRPr/>
            </a:pPr>
            <a:endParaRPr lang="es-ES"/>
          </a:p>
        </p:txBody>
      </p:sp>
      <p:sp>
        <p:nvSpPr>
          <p:cNvPr id="18439"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pPr>
              <a:defRPr/>
            </a:pPr>
            <a:fld id="{DE114CBD-253D-4EF1-9B20-BFA601D579E0}"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a:noFill/>
          <a:ln>
            <a:miter lim="800000"/>
            <a:headEnd/>
            <a:tailEnd/>
          </a:ln>
        </p:spPr>
        <p:txBody>
          <a:bodyPr/>
          <a:lstStyle/>
          <a:p>
            <a:fld id="{C2203560-15F7-456A-A266-1703F0E4389A}" type="slidenum">
              <a:rPr lang="es-ES" smtClean="0"/>
              <a:pPr/>
              <a:t>1</a:t>
            </a:fld>
            <a:endParaRPr lang="es-ES" smtClean="0"/>
          </a:p>
        </p:txBody>
      </p:sp>
      <p:sp>
        <p:nvSpPr>
          <p:cNvPr id="80899" name="Rectangle 2"/>
          <p:cNvSpPr>
            <a:spLocks noGrp="1" noRot="1" noChangeAspect="1" noChangeArrowheads="1" noTextEdit="1"/>
          </p:cNvSpPr>
          <p:nvPr>
            <p:ph type="sldImg"/>
          </p:nvPr>
        </p:nvSpPr>
        <p:spPr>
          <a:xfrm>
            <a:off x="1146175" y="688975"/>
            <a:ext cx="4568825" cy="3425825"/>
          </a:xfrm>
          <a:ln/>
        </p:spPr>
      </p:sp>
      <p:sp>
        <p:nvSpPr>
          <p:cNvPr id="80900" name="Rectangle 3"/>
          <p:cNvSpPr>
            <a:spLocks noGrp="1" noChangeArrowheads="1"/>
          </p:cNvSpPr>
          <p:nvPr>
            <p:ph type="body" idx="1"/>
          </p:nvPr>
        </p:nvSpPr>
        <p:spPr>
          <a:xfrm>
            <a:off x="685800" y="4344988"/>
            <a:ext cx="5486400" cy="4113212"/>
          </a:xfrm>
          <a:noFill/>
        </p:spPr>
        <p:txBody>
          <a:bodyPr/>
          <a:lstStyle/>
          <a:p>
            <a:pPr eaLnBrk="1" hangingPunct="1">
              <a:spcBef>
                <a:spcPct val="0"/>
              </a:spcBef>
            </a:pPr>
            <a:r>
              <a:rPr lang="es-ES_tradnl" altLang="es-CL" smtClean="0"/>
              <a:t>Este es el Formato de Calidad para toda presentación de la DIPRIDA. Debe emplearse en toda presentación ya que refuerza la “Imagen Corporativa” de la Dirección.</a:t>
            </a:r>
          </a:p>
          <a:p>
            <a:pPr eaLnBrk="1" hangingPunct="1">
              <a:spcBef>
                <a:spcPct val="0"/>
              </a:spcBef>
            </a:pPr>
            <a:endParaRPr lang="es-ES_tradnl" altLang="es-CL" smtClean="0"/>
          </a:p>
          <a:p>
            <a:pPr eaLnBrk="1" hangingPunct="1">
              <a:spcBef>
                <a:spcPct val="0"/>
              </a:spcBef>
            </a:pPr>
            <a:r>
              <a:rPr lang="es-ES_tradnl" altLang="es-CL" smtClean="0"/>
              <a:t>Emplear siempre tipo de letra Arial; subrayar o agregar sombra según requerimiento.</a:t>
            </a:r>
          </a:p>
          <a:p>
            <a:pPr eaLnBrk="1" hangingPunct="1">
              <a:spcBef>
                <a:spcPct val="0"/>
              </a:spcBef>
            </a:pPr>
            <a:endParaRPr lang="es-ES_tradnl" altLang="es-CL" smtClean="0"/>
          </a:p>
          <a:p>
            <a:pPr eaLnBrk="1" hangingPunct="1">
              <a:spcBef>
                <a:spcPct val="0"/>
              </a:spcBef>
            </a:pPr>
            <a:r>
              <a:rPr lang="es-ES_tradnl" altLang="es-CL" smtClean="0"/>
              <a:t>Emplear siempre el mínimo de transparencias y minimizar el empleo de efectos de animación. Transparencias deben ser auto-explicativas y con un mínimo de texto.</a:t>
            </a:r>
          </a:p>
          <a:p>
            <a:pPr eaLnBrk="1" hangingPunct="1">
              <a:spcBef>
                <a:spcPct val="0"/>
              </a:spcBef>
            </a:pPr>
            <a:endParaRPr lang="es-ES_tradnl" altLang="es-CL" smtClean="0"/>
          </a:p>
          <a:p>
            <a:pPr eaLnBrk="1" hangingPunct="1">
              <a:spcBef>
                <a:spcPct val="0"/>
              </a:spcBef>
            </a:pPr>
            <a:r>
              <a:rPr lang="es-ES_tradnl" altLang="es-CL" smtClean="0"/>
              <a:t>Emplear colores suaves, idealmente tonos de azul, amarillo y rojo.</a:t>
            </a:r>
          </a:p>
          <a:p>
            <a:pPr eaLnBrk="1" hangingPunct="1">
              <a:spcBef>
                <a:spcPct val="0"/>
              </a:spcBef>
            </a:pPr>
            <a:endParaRPr lang="es-ES_tradnl" altLang="es-CL" smtClean="0"/>
          </a:p>
          <a:p>
            <a:pPr eaLnBrk="1" hangingPunct="1">
              <a:spcBef>
                <a:spcPct val="0"/>
              </a:spcBef>
            </a:pPr>
            <a:r>
              <a:rPr lang="es-ES_tradnl" altLang="es-CL" smtClean="0"/>
              <a:t>Todos los títulos de las trasparencias deben ser numerados, siguiendo la secuencia del temario.</a:t>
            </a:r>
          </a:p>
          <a:p>
            <a:pPr eaLnBrk="1" hangingPunct="1">
              <a:spcBef>
                <a:spcPct val="0"/>
              </a:spcBef>
            </a:pPr>
            <a:endParaRPr lang="es-ES_tradnl" altLang="es-CL" smtClean="0"/>
          </a:p>
          <a:p>
            <a:pPr eaLnBrk="1" hangingPunct="1">
              <a:spcBef>
                <a:spcPct val="0"/>
              </a:spcBef>
            </a:pPr>
            <a:r>
              <a:rPr lang="es-ES_tradnl" altLang="es-CL" smtClean="0"/>
              <a:t>La primera y la última transparencia deben ser iguales.</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862780ED-E0AD-4B1E-B1D6-F15FD486402C}" type="slidenum">
              <a:rPr lang="es-ES" altLang="es-CL" sz="1200">
                <a:latin typeface="Calibri" pitchFamily="34" charset="0"/>
              </a:rPr>
              <a:pPr algn="r"/>
              <a:t>2</a:t>
            </a:fld>
            <a:endParaRPr lang="es-ES" altLang="es-CL" sz="1200">
              <a:latin typeface="Calibri" pitchFamily="34" charset="0"/>
            </a:endParaRPr>
          </a:p>
        </p:txBody>
      </p:sp>
      <p:sp>
        <p:nvSpPr>
          <p:cNvPr id="81923" name="Rectangle 2"/>
          <p:cNvSpPr>
            <a:spLocks noGrp="1" noRot="1" noChangeAspect="1" noChangeArrowheads="1" noTextEdit="1"/>
          </p:cNvSpPr>
          <p:nvPr>
            <p:ph type="sldImg"/>
          </p:nvPr>
        </p:nvSpPr>
        <p:spPr>
          <a:xfrm>
            <a:off x="1146175" y="688975"/>
            <a:ext cx="4568825" cy="3425825"/>
          </a:xfrm>
          <a:ln/>
        </p:spPr>
      </p:sp>
      <p:sp>
        <p:nvSpPr>
          <p:cNvPr id="81924" name="Rectangle 3"/>
          <p:cNvSpPr>
            <a:spLocks noGrp="1" noChangeArrowheads="1"/>
          </p:cNvSpPr>
          <p:nvPr>
            <p:ph type="body" idx="1"/>
          </p:nvPr>
        </p:nvSpPr>
        <p:spPr>
          <a:xfrm>
            <a:off x="685800" y="4344988"/>
            <a:ext cx="5486400" cy="4113212"/>
          </a:xfrm>
          <a:noFill/>
        </p:spPr>
        <p:txBody>
          <a:bodyPr/>
          <a:lstStyle/>
          <a:p>
            <a:pPr eaLnBrk="1" hangingPunct="1">
              <a:spcBef>
                <a:spcPct val="0"/>
              </a:spcBef>
            </a:pPr>
            <a:r>
              <a:rPr lang="es-ES_tradnl" altLang="es-CL" smtClean="0"/>
              <a:t>Este es el Formato de Calidad para toda presentación de la DIPRIDA. Debe emplearse en toda presentación ya que refuerza la “Imagen Corporativa” de la Dirección.</a:t>
            </a:r>
          </a:p>
          <a:p>
            <a:pPr eaLnBrk="1" hangingPunct="1">
              <a:spcBef>
                <a:spcPct val="0"/>
              </a:spcBef>
            </a:pPr>
            <a:endParaRPr lang="es-ES_tradnl" altLang="es-CL" smtClean="0"/>
          </a:p>
          <a:p>
            <a:pPr eaLnBrk="1" hangingPunct="1">
              <a:spcBef>
                <a:spcPct val="0"/>
              </a:spcBef>
            </a:pPr>
            <a:r>
              <a:rPr lang="es-ES_tradnl" altLang="es-CL" smtClean="0"/>
              <a:t>Emplear siempre tipo de letra Arial; subrayar o agregar sombra según requerimiento.</a:t>
            </a:r>
          </a:p>
          <a:p>
            <a:pPr eaLnBrk="1" hangingPunct="1">
              <a:spcBef>
                <a:spcPct val="0"/>
              </a:spcBef>
            </a:pPr>
            <a:endParaRPr lang="es-ES_tradnl" altLang="es-CL" smtClean="0"/>
          </a:p>
          <a:p>
            <a:pPr eaLnBrk="1" hangingPunct="1">
              <a:spcBef>
                <a:spcPct val="0"/>
              </a:spcBef>
            </a:pPr>
            <a:r>
              <a:rPr lang="es-ES_tradnl" altLang="es-CL" smtClean="0"/>
              <a:t>Emplear siempre el mínimo de transparencias y minimizar el empleo de efectos de animación. Transparencias deben ser auto-explicativas y con un mínimo de texto.</a:t>
            </a:r>
          </a:p>
          <a:p>
            <a:pPr eaLnBrk="1" hangingPunct="1">
              <a:spcBef>
                <a:spcPct val="0"/>
              </a:spcBef>
            </a:pPr>
            <a:endParaRPr lang="es-ES_tradnl" altLang="es-CL" smtClean="0"/>
          </a:p>
          <a:p>
            <a:pPr eaLnBrk="1" hangingPunct="1">
              <a:spcBef>
                <a:spcPct val="0"/>
              </a:spcBef>
            </a:pPr>
            <a:r>
              <a:rPr lang="es-ES_tradnl" altLang="es-CL" smtClean="0"/>
              <a:t>Emplear colores suaves, idealmente tonos de azul, amarillo y rojo.</a:t>
            </a:r>
          </a:p>
          <a:p>
            <a:pPr eaLnBrk="1" hangingPunct="1">
              <a:spcBef>
                <a:spcPct val="0"/>
              </a:spcBef>
            </a:pPr>
            <a:endParaRPr lang="es-ES_tradnl" altLang="es-CL" smtClean="0"/>
          </a:p>
          <a:p>
            <a:pPr eaLnBrk="1" hangingPunct="1">
              <a:spcBef>
                <a:spcPct val="0"/>
              </a:spcBef>
            </a:pPr>
            <a:r>
              <a:rPr lang="es-ES_tradnl" altLang="es-CL" smtClean="0"/>
              <a:t>Todos los títulos de las trasparencias deben ser numerados, siguiendo la secuencia del temario.</a:t>
            </a:r>
          </a:p>
          <a:p>
            <a:pPr eaLnBrk="1" hangingPunct="1">
              <a:spcBef>
                <a:spcPct val="0"/>
              </a:spcBef>
            </a:pPr>
            <a:endParaRPr lang="es-ES_tradnl" altLang="es-CL" smtClean="0"/>
          </a:p>
          <a:p>
            <a:pPr eaLnBrk="1" hangingPunct="1">
              <a:spcBef>
                <a:spcPct val="0"/>
              </a:spcBef>
            </a:pPr>
            <a:r>
              <a:rPr lang="es-ES_tradnl" altLang="es-CL" smtClean="0"/>
              <a:t>La primera y la última transparencia deben ser iguales.</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7C3A4CAD-B065-457F-A054-F4084FDBBECB}" type="slidenum">
              <a:rPr lang="es-ES" altLang="es-CL" sz="1200">
                <a:latin typeface="Calibri" pitchFamily="34" charset="0"/>
              </a:rPr>
              <a:pPr algn="r"/>
              <a:t>3</a:t>
            </a:fld>
            <a:endParaRPr lang="es-ES" altLang="es-CL" sz="1200">
              <a:latin typeface="Calibri" pitchFamily="34" charset="0"/>
            </a:endParaRPr>
          </a:p>
        </p:txBody>
      </p:sp>
      <p:sp>
        <p:nvSpPr>
          <p:cNvPr id="82947" name="Rectangle 2"/>
          <p:cNvSpPr>
            <a:spLocks noGrp="1" noRot="1" noChangeAspect="1" noChangeArrowheads="1" noTextEdit="1"/>
          </p:cNvSpPr>
          <p:nvPr>
            <p:ph type="sldImg"/>
          </p:nvPr>
        </p:nvSpPr>
        <p:spPr>
          <a:xfrm>
            <a:off x="1146175" y="688975"/>
            <a:ext cx="4568825" cy="3425825"/>
          </a:xfrm>
          <a:ln/>
        </p:spPr>
      </p:sp>
      <p:sp>
        <p:nvSpPr>
          <p:cNvPr id="82948" name="Rectangle 3"/>
          <p:cNvSpPr>
            <a:spLocks noGrp="1" noChangeArrowheads="1"/>
          </p:cNvSpPr>
          <p:nvPr>
            <p:ph type="body" idx="1"/>
          </p:nvPr>
        </p:nvSpPr>
        <p:spPr>
          <a:xfrm>
            <a:off x="685800" y="4344988"/>
            <a:ext cx="5486400" cy="4113212"/>
          </a:xfrm>
          <a:noFill/>
        </p:spPr>
        <p:txBody>
          <a:bodyPr/>
          <a:lstStyle/>
          <a:p>
            <a:pPr eaLnBrk="1" hangingPunct="1">
              <a:spcBef>
                <a:spcPct val="0"/>
              </a:spcBef>
            </a:pPr>
            <a:r>
              <a:rPr lang="es-ES_tradnl" altLang="es-CL" smtClean="0"/>
              <a:t>Este es el Formato de Calidad para toda presentación de la DIPRIDA. Debe emplearse en toda presentación ya que refuerza la “Imagen Corporativa” de la Dirección.</a:t>
            </a:r>
          </a:p>
          <a:p>
            <a:pPr eaLnBrk="1" hangingPunct="1">
              <a:spcBef>
                <a:spcPct val="0"/>
              </a:spcBef>
            </a:pPr>
            <a:endParaRPr lang="es-ES_tradnl" altLang="es-CL" smtClean="0"/>
          </a:p>
          <a:p>
            <a:pPr eaLnBrk="1" hangingPunct="1">
              <a:spcBef>
                <a:spcPct val="0"/>
              </a:spcBef>
            </a:pPr>
            <a:r>
              <a:rPr lang="es-ES_tradnl" altLang="es-CL" smtClean="0"/>
              <a:t>Emplear siempre tipo de letra Arial; subrayar o agregar sombra según requerimiento.</a:t>
            </a:r>
          </a:p>
          <a:p>
            <a:pPr eaLnBrk="1" hangingPunct="1">
              <a:spcBef>
                <a:spcPct val="0"/>
              </a:spcBef>
            </a:pPr>
            <a:endParaRPr lang="es-ES_tradnl" altLang="es-CL" smtClean="0"/>
          </a:p>
          <a:p>
            <a:pPr eaLnBrk="1" hangingPunct="1">
              <a:spcBef>
                <a:spcPct val="0"/>
              </a:spcBef>
            </a:pPr>
            <a:r>
              <a:rPr lang="es-ES_tradnl" altLang="es-CL" smtClean="0"/>
              <a:t>Emplear siempre el mínimo de transparencias y minimizar el empleo de efectos de animación. Transparencias deben ser auto-explicativas y con un mínimo de texto.</a:t>
            </a:r>
          </a:p>
          <a:p>
            <a:pPr eaLnBrk="1" hangingPunct="1">
              <a:spcBef>
                <a:spcPct val="0"/>
              </a:spcBef>
            </a:pPr>
            <a:endParaRPr lang="es-ES_tradnl" altLang="es-CL" smtClean="0"/>
          </a:p>
          <a:p>
            <a:pPr eaLnBrk="1" hangingPunct="1">
              <a:spcBef>
                <a:spcPct val="0"/>
              </a:spcBef>
            </a:pPr>
            <a:r>
              <a:rPr lang="es-ES_tradnl" altLang="es-CL" smtClean="0"/>
              <a:t>Emplear colores suaves, idealmente tonos de azul, amarillo y rojo.</a:t>
            </a:r>
          </a:p>
          <a:p>
            <a:pPr eaLnBrk="1" hangingPunct="1">
              <a:spcBef>
                <a:spcPct val="0"/>
              </a:spcBef>
            </a:pPr>
            <a:endParaRPr lang="es-ES_tradnl" altLang="es-CL" smtClean="0"/>
          </a:p>
          <a:p>
            <a:pPr eaLnBrk="1" hangingPunct="1">
              <a:spcBef>
                <a:spcPct val="0"/>
              </a:spcBef>
            </a:pPr>
            <a:r>
              <a:rPr lang="es-ES_tradnl" altLang="es-CL" smtClean="0"/>
              <a:t>Todos los títulos de las trasparencias deben ser numerados, siguiendo la secuencia del temario.</a:t>
            </a:r>
          </a:p>
          <a:p>
            <a:pPr eaLnBrk="1" hangingPunct="1">
              <a:spcBef>
                <a:spcPct val="0"/>
              </a:spcBef>
            </a:pPr>
            <a:endParaRPr lang="es-ES_tradnl" altLang="es-CL" smtClean="0"/>
          </a:p>
          <a:p>
            <a:pPr eaLnBrk="1" hangingPunct="1">
              <a:spcBef>
                <a:spcPct val="0"/>
              </a:spcBef>
            </a:pPr>
            <a:r>
              <a:rPr lang="es-ES_tradnl" altLang="es-CL" smtClean="0"/>
              <a:t>La primera y la última transparencia deben ser iguales.</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p:spPr>
        <p:txBody>
          <a:bodyPr/>
          <a:lstStyle/>
          <a:p>
            <a:endParaRPr lang="es-CL" smtClean="0"/>
          </a:p>
        </p:txBody>
      </p:sp>
      <p:sp>
        <p:nvSpPr>
          <p:cNvPr id="83972" name="Slide Number Placeholder 3"/>
          <p:cNvSpPr>
            <a:spLocks noGrp="1"/>
          </p:cNvSpPr>
          <p:nvPr>
            <p:ph type="sldNum" sz="quarter" idx="5"/>
          </p:nvPr>
        </p:nvSpPr>
        <p:spPr>
          <a:noFill/>
          <a:ln>
            <a:miter lim="800000"/>
            <a:headEnd/>
            <a:tailEnd/>
          </a:ln>
        </p:spPr>
        <p:txBody>
          <a:bodyPr/>
          <a:lstStyle/>
          <a:p>
            <a:fld id="{5D380F32-70EE-45FB-B332-84B21721EC93}" type="slidenum">
              <a:rPr lang="es-ES" smtClean="0"/>
              <a:pPr/>
              <a:t>50</a:t>
            </a:fld>
            <a:endParaRPr lang="es-E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p:cNvSpPr>
            <a:spLocks noGrp="1" noRot="1" noChangeAspect="1" noTextEdit="1"/>
          </p:cNvSpPr>
          <p:nvPr>
            <p:ph type="sldImg"/>
          </p:nvPr>
        </p:nvSpPr>
        <p:spPr>
          <a:ln/>
        </p:spPr>
      </p:sp>
      <p:sp>
        <p:nvSpPr>
          <p:cNvPr id="84995" name="Notes Placeholder 2"/>
          <p:cNvSpPr>
            <a:spLocks noGrp="1"/>
          </p:cNvSpPr>
          <p:nvPr>
            <p:ph type="body" idx="1"/>
          </p:nvPr>
        </p:nvSpPr>
        <p:spPr>
          <a:noFill/>
        </p:spPr>
        <p:txBody>
          <a:bodyPr/>
          <a:lstStyle/>
          <a:p>
            <a:endParaRPr lang="es-CL" smtClean="0"/>
          </a:p>
        </p:txBody>
      </p:sp>
      <p:sp>
        <p:nvSpPr>
          <p:cNvPr id="84996" name="Slide Number Placeholder 3"/>
          <p:cNvSpPr>
            <a:spLocks noGrp="1"/>
          </p:cNvSpPr>
          <p:nvPr>
            <p:ph type="sldNum" sz="quarter" idx="5"/>
          </p:nvPr>
        </p:nvSpPr>
        <p:spPr>
          <a:noFill/>
          <a:ln>
            <a:miter lim="800000"/>
            <a:headEnd/>
            <a:tailEnd/>
          </a:ln>
        </p:spPr>
        <p:txBody>
          <a:bodyPr/>
          <a:lstStyle/>
          <a:p>
            <a:fld id="{CDD3834B-8F78-4D10-9634-ED72E0732B66}" type="slidenum">
              <a:rPr lang="es-ES" smtClean="0"/>
              <a:pPr/>
              <a:t>51</a:t>
            </a:fld>
            <a:endParaRPr lang="es-E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Image Placeholder 1"/>
          <p:cNvSpPr>
            <a:spLocks noGrp="1" noRot="1" noChangeAspect="1" noTextEdit="1"/>
          </p:cNvSpPr>
          <p:nvPr>
            <p:ph type="sldImg"/>
          </p:nvPr>
        </p:nvSpPr>
        <p:spPr>
          <a:ln/>
        </p:spPr>
      </p:sp>
      <p:sp>
        <p:nvSpPr>
          <p:cNvPr id="86019" name="Notes Placeholder 2"/>
          <p:cNvSpPr>
            <a:spLocks noGrp="1"/>
          </p:cNvSpPr>
          <p:nvPr>
            <p:ph type="body" idx="1"/>
          </p:nvPr>
        </p:nvSpPr>
        <p:spPr>
          <a:noFill/>
        </p:spPr>
        <p:txBody>
          <a:bodyPr/>
          <a:lstStyle/>
          <a:p>
            <a:endParaRPr lang="es-CL" smtClean="0"/>
          </a:p>
        </p:txBody>
      </p:sp>
      <p:sp>
        <p:nvSpPr>
          <p:cNvPr id="86020" name="Slide Number Placeholder 3"/>
          <p:cNvSpPr>
            <a:spLocks noGrp="1"/>
          </p:cNvSpPr>
          <p:nvPr>
            <p:ph type="sldNum" sz="quarter" idx="5"/>
          </p:nvPr>
        </p:nvSpPr>
        <p:spPr>
          <a:noFill/>
          <a:ln>
            <a:miter lim="800000"/>
            <a:headEnd/>
            <a:tailEnd/>
          </a:ln>
        </p:spPr>
        <p:txBody>
          <a:bodyPr/>
          <a:lstStyle/>
          <a:p>
            <a:fld id="{DF2356FC-A512-472A-8053-18FE2253BEDB}" type="slidenum">
              <a:rPr lang="es-ES" smtClean="0"/>
              <a:pPr/>
              <a:t>52</a:t>
            </a:fld>
            <a:endParaRPr lang="es-E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Slide Image Placeholder 1"/>
          <p:cNvSpPr>
            <a:spLocks noGrp="1" noRot="1" noChangeAspect="1" noTextEdit="1"/>
          </p:cNvSpPr>
          <p:nvPr>
            <p:ph type="sldImg"/>
          </p:nvPr>
        </p:nvSpPr>
        <p:spPr>
          <a:ln/>
        </p:spPr>
      </p:sp>
      <p:sp>
        <p:nvSpPr>
          <p:cNvPr id="87043" name="Notes Placeholder 2"/>
          <p:cNvSpPr>
            <a:spLocks noGrp="1"/>
          </p:cNvSpPr>
          <p:nvPr>
            <p:ph type="body" idx="1"/>
          </p:nvPr>
        </p:nvSpPr>
        <p:spPr>
          <a:noFill/>
        </p:spPr>
        <p:txBody>
          <a:bodyPr/>
          <a:lstStyle/>
          <a:p>
            <a:endParaRPr lang="es-CL" smtClean="0"/>
          </a:p>
        </p:txBody>
      </p:sp>
      <p:sp>
        <p:nvSpPr>
          <p:cNvPr id="87044" name="Slide Number Placeholder 3"/>
          <p:cNvSpPr>
            <a:spLocks noGrp="1"/>
          </p:cNvSpPr>
          <p:nvPr>
            <p:ph type="sldNum" sz="quarter" idx="5"/>
          </p:nvPr>
        </p:nvSpPr>
        <p:spPr>
          <a:noFill/>
          <a:ln>
            <a:miter lim="800000"/>
            <a:headEnd/>
            <a:tailEnd/>
          </a:ln>
        </p:spPr>
        <p:txBody>
          <a:bodyPr/>
          <a:lstStyle/>
          <a:p>
            <a:fld id="{B4A53592-8E75-43E4-B292-1B49BBECE36D}" type="slidenum">
              <a:rPr lang="es-ES" smtClean="0"/>
              <a:pPr/>
              <a:t>53</a:t>
            </a:fld>
            <a:endParaRPr lang="es-E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Slide Image Placeholder 1"/>
          <p:cNvSpPr>
            <a:spLocks noGrp="1" noRot="1" noChangeAspect="1" noTextEdit="1"/>
          </p:cNvSpPr>
          <p:nvPr>
            <p:ph type="sldImg"/>
          </p:nvPr>
        </p:nvSpPr>
        <p:spPr>
          <a:ln/>
        </p:spPr>
      </p:sp>
      <p:sp>
        <p:nvSpPr>
          <p:cNvPr id="88067" name="Notes Placeholder 2"/>
          <p:cNvSpPr>
            <a:spLocks noGrp="1"/>
          </p:cNvSpPr>
          <p:nvPr>
            <p:ph type="body" idx="1"/>
          </p:nvPr>
        </p:nvSpPr>
        <p:spPr>
          <a:noFill/>
        </p:spPr>
        <p:txBody>
          <a:bodyPr/>
          <a:lstStyle/>
          <a:p>
            <a:endParaRPr lang="es-CL" smtClean="0"/>
          </a:p>
        </p:txBody>
      </p:sp>
      <p:sp>
        <p:nvSpPr>
          <p:cNvPr id="88068" name="Slide Number Placeholder 3"/>
          <p:cNvSpPr>
            <a:spLocks noGrp="1"/>
          </p:cNvSpPr>
          <p:nvPr>
            <p:ph type="sldNum" sz="quarter" idx="5"/>
          </p:nvPr>
        </p:nvSpPr>
        <p:spPr>
          <a:noFill/>
          <a:ln>
            <a:miter lim="800000"/>
            <a:headEnd/>
            <a:tailEnd/>
          </a:ln>
        </p:spPr>
        <p:txBody>
          <a:bodyPr/>
          <a:lstStyle/>
          <a:p>
            <a:fld id="{66255A25-33CC-4FF3-ADA0-1DEB92B5D50E}" type="slidenum">
              <a:rPr lang="es-ES" smtClean="0"/>
              <a:pPr/>
              <a:t>54</a:t>
            </a:fld>
            <a:endParaRPr lang="es-E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Slide Image Placeholder 1"/>
          <p:cNvSpPr>
            <a:spLocks noGrp="1" noRot="1" noChangeAspect="1" noTextEdit="1"/>
          </p:cNvSpPr>
          <p:nvPr>
            <p:ph type="sldImg"/>
          </p:nvPr>
        </p:nvSpPr>
        <p:spPr>
          <a:ln/>
        </p:spPr>
      </p:sp>
      <p:sp>
        <p:nvSpPr>
          <p:cNvPr id="89091" name="Notes Placeholder 2"/>
          <p:cNvSpPr>
            <a:spLocks noGrp="1"/>
          </p:cNvSpPr>
          <p:nvPr>
            <p:ph type="body" idx="1"/>
          </p:nvPr>
        </p:nvSpPr>
        <p:spPr>
          <a:noFill/>
        </p:spPr>
        <p:txBody>
          <a:bodyPr/>
          <a:lstStyle/>
          <a:p>
            <a:endParaRPr lang="es-CL" smtClean="0"/>
          </a:p>
        </p:txBody>
      </p:sp>
      <p:sp>
        <p:nvSpPr>
          <p:cNvPr id="89092" name="Slide Number Placeholder 3"/>
          <p:cNvSpPr>
            <a:spLocks noGrp="1"/>
          </p:cNvSpPr>
          <p:nvPr>
            <p:ph type="sldNum" sz="quarter" idx="5"/>
          </p:nvPr>
        </p:nvSpPr>
        <p:spPr>
          <a:noFill/>
          <a:ln>
            <a:miter lim="800000"/>
            <a:headEnd/>
            <a:tailEnd/>
          </a:ln>
        </p:spPr>
        <p:txBody>
          <a:bodyPr/>
          <a:lstStyle/>
          <a:p>
            <a:fld id="{0CEF26CE-7B12-429F-8058-99232E50533E}" type="slidenum">
              <a:rPr lang="es-ES" smtClean="0"/>
              <a:pPr/>
              <a:t>55</a:t>
            </a:fld>
            <a:endParaRPr lang="es-E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lide Image Placeholder 1"/>
          <p:cNvSpPr>
            <a:spLocks noGrp="1" noRot="1" noChangeAspect="1" noTextEdit="1"/>
          </p:cNvSpPr>
          <p:nvPr>
            <p:ph type="sldImg"/>
          </p:nvPr>
        </p:nvSpPr>
        <p:spPr>
          <a:ln/>
        </p:spPr>
      </p:sp>
      <p:sp>
        <p:nvSpPr>
          <p:cNvPr id="90115" name="Notes Placeholder 2"/>
          <p:cNvSpPr>
            <a:spLocks noGrp="1"/>
          </p:cNvSpPr>
          <p:nvPr>
            <p:ph type="body" idx="1"/>
          </p:nvPr>
        </p:nvSpPr>
        <p:spPr>
          <a:noFill/>
        </p:spPr>
        <p:txBody>
          <a:bodyPr/>
          <a:lstStyle/>
          <a:p>
            <a:endParaRPr lang="es-CL" smtClean="0"/>
          </a:p>
        </p:txBody>
      </p:sp>
      <p:sp>
        <p:nvSpPr>
          <p:cNvPr id="90116" name="Slide Number Placeholder 3"/>
          <p:cNvSpPr>
            <a:spLocks noGrp="1"/>
          </p:cNvSpPr>
          <p:nvPr>
            <p:ph type="sldNum" sz="quarter" idx="5"/>
          </p:nvPr>
        </p:nvSpPr>
        <p:spPr>
          <a:noFill/>
          <a:ln>
            <a:miter lim="800000"/>
            <a:headEnd/>
            <a:tailEnd/>
          </a:ln>
        </p:spPr>
        <p:txBody>
          <a:bodyPr/>
          <a:lstStyle/>
          <a:p>
            <a:fld id="{F9B200D5-DA7F-44CF-B591-EDC02B66559E}" type="slidenum">
              <a:rPr lang="es-ES" smtClean="0"/>
              <a:pPr/>
              <a:t>56</a:t>
            </a:fld>
            <a:endParaRPr lang="es-E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lide Image Placeholder 1"/>
          <p:cNvSpPr>
            <a:spLocks noGrp="1" noRot="1" noChangeAspect="1" noTextEdit="1"/>
          </p:cNvSpPr>
          <p:nvPr>
            <p:ph type="sldImg"/>
          </p:nvPr>
        </p:nvSpPr>
        <p:spPr>
          <a:ln/>
        </p:spPr>
      </p:sp>
      <p:sp>
        <p:nvSpPr>
          <p:cNvPr id="91139" name="Notes Placeholder 2"/>
          <p:cNvSpPr>
            <a:spLocks noGrp="1"/>
          </p:cNvSpPr>
          <p:nvPr>
            <p:ph type="body" idx="1"/>
          </p:nvPr>
        </p:nvSpPr>
        <p:spPr>
          <a:noFill/>
        </p:spPr>
        <p:txBody>
          <a:bodyPr/>
          <a:lstStyle/>
          <a:p>
            <a:endParaRPr lang="es-CL" smtClean="0"/>
          </a:p>
        </p:txBody>
      </p:sp>
      <p:sp>
        <p:nvSpPr>
          <p:cNvPr id="91140" name="Slide Number Placeholder 3"/>
          <p:cNvSpPr>
            <a:spLocks noGrp="1"/>
          </p:cNvSpPr>
          <p:nvPr>
            <p:ph type="sldNum" sz="quarter" idx="5"/>
          </p:nvPr>
        </p:nvSpPr>
        <p:spPr>
          <a:noFill/>
          <a:ln>
            <a:miter lim="800000"/>
            <a:headEnd/>
            <a:tailEnd/>
          </a:ln>
        </p:spPr>
        <p:txBody>
          <a:bodyPr/>
          <a:lstStyle/>
          <a:p>
            <a:fld id="{674AB68C-4E94-46A1-9975-373916BEDB9F}" type="slidenum">
              <a:rPr lang="es-ES" smtClean="0"/>
              <a:pPr/>
              <a:t>57</a:t>
            </a:fld>
            <a:endParaRPr lang="es-E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p:cNvSpPr>
            <a:spLocks noGrp="1" noRot="1" noChangeAspect="1" noTextEdit="1"/>
          </p:cNvSpPr>
          <p:nvPr>
            <p:ph type="sldImg"/>
          </p:nvPr>
        </p:nvSpPr>
        <p:spPr>
          <a:ln/>
        </p:spPr>
      </p:sp>
      <p:sp>
        <p:nvSpPr>
          <p:cNvPr id="92163" name="Notes Placeholder 2"/>
          <p:cNvSpPr>
            <a:spLocks noGrp="1"/>
          </p:cNvSpPr>
          <p:nvPr>
            <p:ph type="body" idx="1"/>
          </p:nvPr>
        </p:nvSpPr>
        <p:spPr>
          <a:noFill/>
        </p:spPr>
        <p:txBody>
          <a:bodyPr/>
          <a:lstStyle/>
          <a:p>
            <a:endParaRPr lang="es-CL" smtClean="0"/>
          </a:p>
        </p:txBody>
      </p:sp>
      <p:sp>
        <p:nvSpPr>
          <p:cNvPr id="92164" name="Slide Number Placeholder 3"/>
          <p:cNvSpPr>
            <a:spLocks noGrp="1"/>
          </p:cNvSpPr>
          <p:nvPr>
            <p:ph type="sldNum" sz="quarter" idx="5"/>
          </p:nvPr>
        </p:nvSpPr>
        <p:spPr>
          <a:noFill/>
          <a:ln>
            <a:miter lim="800000"/>
            <a:headEnd/>
            <a:tailEnd/>
          </a:ln>
        </p:spPr>
        <p:txBody>
          <a:bodyPr/>
          <a:lstStyle/>
          <a:p>
            <a:fld id="{741432AF-6C7E-494A-B530-B5B7B5F11101}" type="slidenum">
              <a:rPr lang="es-ES" smtClean="0"/>
              <a:pPr/>
              <a:t>58</a:t>
            </a:fld>
            <a:endParaRPr lang="es-E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Slide Image Placeholder 1"/>
          <p:cNvSpPr>
            <a:spLocks noGrp="1" noRot="1" noChangeAspect="1" noTextEdit="1"/>
          </p:cNvSpPr>
          <p:nvPr>
            <p:ph type="sldImg"/>
          </p:nvPr>
        </p:nvSpPr>
        <p:spPr>
          <a:ln/>
        </p:spPr>
      </p:sp>
      <p:sp>
        <p:nvSpPr>
          <p:cNvPr id="93187" name="Notes Placeholder 2"/>
          <p:cNvSpPr>
            <a:spLocks noGrp="1"/>
          </p:cNvSpPr>
          <p:nvPr>
            <p:ph type="body" idx="1"/>
          </p:nvPr>
        </p:nvSpPr>
        <p:spPr>
          <a:noFill/>
        </p:spPr>
        <p:txBody>
          <a:bodyPr/>
          <a:lstStyle/>
          <a:p>
            <a:endParaRPr lang="es-CL" smtClean="0"/>
          </a:p>
        </p:txBody>
      </p:sp>
      <p:sp>
        <p:nvSpPr>
          <p:cNvPr id="93188" name="Slide Number Placeholder 3"/>
          <p:cNvSpPr>
            <a:spLocks noGrp="1"/>
          </p:cNvSpPr>
          <p:nvPr>
            <p:ph type="sldNum" sz="quarter" idx="5"/>
          </p:nvPr>
        </p:nvSpPr>
        <p:spPr>
          <a:noFill/>
          <a:ln>
            <a:miter lim="800000"/>
            <a:headEnd/>
            <a:tailEnd/>
          </a:ln>
        </p:spPr>
        <p:txBody>
          <a:bodyPr/>
          <a:lstStyle/>
          <a:p>
            <a:fld id="{4A3AE8A9-173A-4989-82DF-78CDD99B253F}" type="slidenum">
              <a:rPr lang="es-ES" smtClean="0"/>
              <a:pPr/>
              <a:t>59</a:t>
            </a:fld>
            <a:endParaRPr lang="es-E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Slide Image Placeholder 1"/>
          <p:cNvSpPr>
            <a:spLocks noGrp="1" noRot="1" noChangeAspect="1" noTextEdit="1"/>
          </p:cNvSpPr>
          <p:nvPr>
            <p:ph type="sldImg"/>
          </p:nvPr>
        </p:nvSpPr>
        <p:spPr>
          <a:ln/>
        </p:spPr>
      </p:sp>
      <p:sp>
        <p:nvSpPr>
          <p:cNvPr id="94211" name="Notes Placeholder 2"/>
          <p:cNvSpPr>
            <a:spLocks noGrp="1"/>
          </p:cNvSpPr>
          <p:nvPr>
            <p:ph type="body" idx="1"/>
          </p:nvPr>
        </p:nvSpPr>
        <p:spPr>
          <a:noFill/>
        </p:spPr>
        <p:txBody>
          <a:bodyPr/>
          <a:lstStyle/>
          <a:p>
            <a:endParaRPr lang="es-CL" smtClean="0"/>
          </a:p>
        </p:txBody>
      </p:sp>
      <p:sp>
        <p:nvSpPr>
          <p:cNvPr id="94212" name="Slide Number Placeholder 3"/>
          <p:cNvSpPr>
            <a:spLocks noGrp="1"/>
          </p:cNvSpPr>
          <p:nvPr>
            <p:ph type="sldNum" sz="quarter" idx="5"/>
          </p:nvPr>
        </p:nvSpPr>
        <p:spPr>
          <a:noFill/>
          <a:ln>
            <a:miter lim="800000"/>
            <a:headEnd/>
            <a:tailEnd/>
          </a:ln>
        </p:spPr>
        <p:txBody>
          <a:bodyPr/>
          <a:lstStyle/>
          <a:p>
            <a:fld id="{C86C3CDC-7F6E-4F37-BFA1-4EB57DE80239}" type="slidenum">
              <a:rPr lang="es-ES" smtClean="0"/>
              <a:pPr/>
              <a:t>60</a:t>
            </a:fld>
            <a:endParaRPr lang="es-E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Slide Image Placeholder 1"/>
          <p:cNvSpPr>
            <a:spLocks noGrp="1" noRot="1" noChangeAspect="1" noTextEdit="1"/>
          </p:cNvSpPr>
          <p:nvPr>
            <p:ph type="sldImg"/>
          </p:nvPr>
        </p:nvSpPr>
        <p:spPr>
          <a:ln/>
        </p:spPr>
      </p:sp>
      <p:sp>
        <p:nvSpPr>
          <p:cNvPr id="95235" name="Notes Placeholder 2"/>
          <p:cNvSpPr>
            <a:spLocks noGrp="1"/>
          </p:cNvSpPr>
          <p:nvPr>
            <p:ph type="body" idx="1"/>
          </p:nvPr>
        </p:nvSpPr>
        <p:spPr>
          <a:noFill/>
        </p:spPr>
        <p:txBody>
          <a:bodyPr/>
          <a:lstStyle/>
          <a:p>
            <a:endParaRPr lang="es-CL" smtClean="0"/>
          </a:p>
        </p:txBody>
      </p:sp>
      <p:sp>
        <p:nvSpPr>
          <p:cNvPr id="95236" name="Slide Number Placeholder 3"/>
          <p:cNvSpPr>
            <a:spLocks noGrp="1"/>
          </p:cNvSpPr>
          <p:nvPr>
            <p:ph type="sldNum" sz="quarter" idx="5"/>
          </p:nvPr>
        </p:nvSpPr>
        <p:spPr>
          <a:noFill/>
          <a:ln>
            <a:miter lim="800000"/>
            <a:headEnd/>
            <a:tailEnd/>
          </a:ln>
        </p:spPr>
        <p:txBody>
          <a:bodyPr/>
          <a:lstStyle/>
          <a:p>
            <a:fld id="{E870FDD7-C612-47E2-A4C9-E4A818DDBBB0}" type="slidenum">
              <a:rPr lang="es-ES" smtClean="0"/>
              <a:pPr/>
              <a:t>61</a:t>
            </a:fld>
            <a:endParaRPr lang="es-E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Slide Image Placeholder 1"/>
          <p:cNvSpPr>
            <a:spLocks noGrp="1" noRot="1" noChangeAspect="1" noTextEdit="1"/>
          </p:cNvSpPr>
          <p:nvPr>
            <p:ph type="sldImg"/>
          </p:nvPr>
        </p:nvSpPr>
        <p:spPr>
          <a:ln/>
        </p:spPr>
      </p:sp>
      <p:sp>
        <p:nvSpPr>
          <p:cNvPr id="96259" name="Notes Placeholder 2"/>
          <p:cNvSpPr>
            <a:spLocks noGrp="1"/>
          </p:cNvSpPr>
          <p:nvPr>
            <p:ph type="body" idx="1"/>
          </p:nvPr>
        </p:nvSpPr>
        <p:spPr>
          <a:noFill/>
        </p:spPr>
        <p:txBody>
          <a:bodyPr/>
          <a:lstStyle/>
          <a:p>
            <a:endParaRPr lang="es-CL" smtClean="0"/>
          </a:p>
        </p:txBody>
      </p:sp>
      <p:sp>
        <p:nvSpPr>
          <p:cNvPr id="96260" name="Slide Number Placeholder 3"/>
          <p:cNvSpPr>
            <a:spLocks noGrp="1"/>
          </p:cNvSpPr>
          <p:nvPr>
            <p:ph type="sldNum" sz="quarter" idx="5"/>
          </p:nvPr>
        </p:nvSpPr>
        <p:spPr>
          <a:noFill/>
          <a:ln>
            <a:miter lim="800000"/>
            <a:headEnd/>
            <a:tailEnd/>
          </a:ln>
        </p:spPr>
        <p:txBody>
          <a:bodyPr/>
          <a:lstStyle/>
          <a:p>
            <a:fld id="{237E0DCF-0911-4A3D-B81D-3FE833630208}" type="slidenum">
              <a:rPr lang="es-ES" smtClean="0"/>
              <a:pPr/>
              <a:t>62</a:t>
            </a:fld>
            <a:endParaRPr lang="es-E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Slide Image Placeholder 1"/>
          <p:cNvSpPr>
            <a:spLocks noGrp="1" noRot="1" noChangeAspect="1" noTextEdit="1"/>
          </p:cNvSpPr>
          <p:nvPr>
            <p:ph type="sldImg"/>
          </p:nvPr>
        </p:nvSpPr>
        <p:spPr>
          <a:ln/>
        </p:spPr>
      </p:sp>
      <p:sp>
        <p:nvSpPr>
          <p:cNvPr id="97283" name="Notes Placeholder 2"/>
          <p:cNvSpPr>
            <a:spLocks noGrp="1"/>
          </p:cNvSpPr>
          <p:nvPr>
            <p:ph type="body" idx="1"/>
          </p:nvPr>
        </p:nvSpPr>
        <p:spPr>
          <a:noFill/>
        </p:spPr>
        <p:txBody>
          <a:bodyPr/>
          <a:lstStyle/>
          <a:p>
            <a:endParaRPr lang="es-CL" smtClean="0"/>
          </a:p>
        </p:txBody>
      </p:sp>
      <p:sp>
        <p:nvSpPr>
          <p:cNvPr id="97284" name="Slide Number Placeholder 3"/>
          <p:cNvSpPr>
            <a:spLocks noGrp="1"/>
          </p:cNvSpPr>
          <p:nvPr>
            <p:ph type="sldNum" sz="quarter" idx="5"/>
          </p:nvPr>
        </p:nvSpPr>
        <p:spPr>
          <a:noFill/>
          <a:ln>
            <a:miter lim="800000"/>
            <a:headEnd/>
            <a:tailEnd/>
          </a:ln>
        </p:spPr>
        <p:txBody>
          <a:bodyPr/>
          <a:lstStyle/>
          <a:p>
            <a:fld id="{6CA2BB85-9955-4CBC-B3DE-6EBF73B22128}" type="slidenum">
              <a:rPr lang="es-ES" smtClean="0"/>
              <a:pPr/>
              <a:t>63</a:t>
            </a:fld>
            <a:endParaRPr lang="es-E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Slide Image Placeholder 1"/>
          <p:cNvSpPr>
            <a:spLocks noGrp="1" noRot="1" noChangeAspect="1" noTextEdit="1"/>
          </p:cNvSpPr>
          <p:nvPr>
            <p:ph type="sldImg"/>
          </p:nvPr>
        </p:nvSpPr>
        <p:spPr>
          <a:ln/>
        </p:spPr>
      </p:sp>
      <p:sp>
        <p:nvSpPr>
          <p:cNvPr id="98307" name="Notes Placeholder 2"/>
          <p:cNvSpPr>
            <a:spLocks noGrp="1"/>
          </p:cNvSpPr>
          <p:nvPr>
            <p:ph type="body" idx="1"/>
          </p:nvPr>
        </p:nvSpPr>
        <p:spPr>
          <a:noFill/>
        </p:spPr>
        <p:txBody>
          <a:bodyPr/>
          <a:lstStyle/>
          <a:p>
            <a:endParaRPr lang="es-CL" smtClean="0"/>
          </a:p>
        </p:txBody>
      </p:sp>
      <p:sp>
        <p:nvSpPr>
          <p:cNvPr id="98308" name="Slide Number Placeholder 3"/>
          <p:cNvSpPr>
            <a:spLocks noGrp="1"/>
          </p:cNvSpPr>
          <p:nvPr>
            <p:ph type="sldNum" sz="quarter" idx="5"/>
          </p:nvPr>
        </p:nvSpPr>
        <p:spPr>
          <a:noFill/>
          <a:ln>
            <a:miter lim="800000"/>
            <a:headEnd/>
            <a:tailEnd/>
          </a:ln>
        </p:spPr>
        <p:txBody>
          <a:bodyPr/>
          <a:lstStyle/>
          <a:p>
            <a:fld id="{207BB422-14C9-4D83-BBF0-FC48318A1C06}" type="slidenum">
              <a:rPr lang="es-ES" smtClean="0"/>
              <a:pPr/>
              <a:t>64</a:t>
            </a:fld>
            <a:endParaRPr lang="es-E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Slide Image Placeholder 1"/>
          <p:cNvSpPr>
            <a:spLocks noGrp="1" noRot="1" noChangeAspect="1" noTextEdit="1"/>
          </p:cNvSpPr>
          <p:nvPr>
            <p:ph type="sldImg"/>
          </p:nvPr>
        </p:nvSpPr>
        <p:spPr>
          <a:ln/>
        </p:spPr>
      </p:sp>
      <p:sp>
        <p:nvSpPr>
          <p:cNvPr id="99331" name="Notes Placeholder 2"/>
          <p:cNvSpPr>
            <a:spLocks noGrp="1"/>
          </p:cNvSpPr>
          <p:nvPr>
            <p:ph type="body" idx="1"/>
          </p:nvPr>
        </p:nvSpPr>
        <p:spPr>
          <a:noFill/>
        </p:spPr>
        <p:txBody>
          <a:bodyPr/>
          <a:lstStyle/>
          <a:p>
            <a:endParaRPr lang="es-CL" smtClean="0"/>
          </a:p>
        </p:txBody>
      </p:sp>
      <p:sp>
        <p:nvSpPr>
          <p:cNvPr id="99332" name="Slide Number Placeholder 3"/>
          <p:cNvSpPr>
            <a:spLocks noGrp="1"/>
          </p:cNvSpPr>
          <p:nvPr>
            <p:ph type="sldNum" sz="quarter" idx="5"/>
          </p:nvPr>
        </p:nvSpPr>
        <p:spPr>
          <a:noFill/>
          <a:ln>
            <a:miter lim="800000"/>
            <a:headEnd/>
            <a:tailEnd/>
          </a:ln>
        </p:spPr>
        <p:txBody>
          <a:bodyPr/>
          <a:lstStyle/>
          <a:p>
            <a:fld id="{6BFA654A-9CFB-46CE-BBD8-583AF073B8A0}" type="slidenum">
              <a:rPr lang="es-ES" smtClean="0"/>
              <a:pPr/>
              <a:t>65</a:t>
            </a:fld>
            <a:endParaRPr lang="es-E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p:cNvSpPr>
            <a:spLocks noGrp="1" noRot="1" noChangeAspect="1" noTextEdit="1"/>
          </p:cNvSpPr>
          <p:nvPr>
            <p:ph type="sldImg"/>
          </p:nvPr>
        </p:nvSpPr>
        <p:spPr>
          <a:ln/>
        </p:spPr>
      </p:sp>
      <p:sp>
        <p:nvSpPr>
          <p:cNvPr id="100355" name="Notes Placeholder 2"/>
          <p:cNvSpPr>
            <a:spLocks noGrp="1"/>
          </p:cNvSpPr>
          <p:nvPr>
            <p:ph type="body" idx="1"/>
          </p:nvPr>
        </p:nvSpPr>
        <p:spPr>
          <a:noFill/>
        </p:spPr>
        <p:txBody>
          <a:bodyPr/>
          <a:lstStyle/>
          <a:p>
            <a:endParaRPr lang="es-CL" smtClean="0"/>
          </a:p>
        </p:txBody>
      </p:sp>
      <p:sp>
        <p:nvSpPr>
          <p:cNvPr id="100356" name="Slide Number Placeholder 3"/>
          <p:cNvSpPr>
            <a:spLocks noGrp="1"/>
          </p:cNvSpPr>
          <p:nvPr>
            <p:ph type="sldNum" sz="quarter" idx="5"/>
          </p:nvPr>
        </p:nvSpPr>
        <p:spPr>
          <a:noFill/>
          <a:ln>
            <a:miter lim="800000"/>
            <a:headEnd/>
            <a:tailEnd/>
          </a:ln>
        </p:spPr>
        <p:txBody>
          <a:bodyPr/>
          <a:lstStyle/>
          <a:p>
            <a:fld id="{FAE0E019-6743-47F7-A949-14E68F724531}" type="slidenum">
              <a:rPr lang="es-ES" smtClean="0"/>
              <a:pPr/>
              <a:t>66</a:t>
            </a:fld>
            <a:endParaRPr lang="es-E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Slide Image Placeholder 1"/>
          <p:cNvSpPr>
            <a:spLocks noGrp="1" noRot="1" noChangeAspect="1" noTextEdit="1"/>
          </p:cNvSpPr>
          <p:nvPr>
            <p:ph type="sldImg"/>
          </p:nvPr>
        </p:nvSpPr>
        <p:spPr>
          <a:ln/>
        </p:spPr>
      </p:sp>
      <p:sp>
        <p:nvSpPr>
          <p:cNvPr id="101379" name="Notes Placeholder 2"/>
          <p:cNvSpPr>
            <a:spLocks noGrp="1"/>
          </p:cNvSpPr>
          <p:nvPr>
            <p:ph type="body" idx="1"/>
          </p:nvPr>
        </p:nvSpPr>
        <p:spPr>
          <a:noFill/>
        </p:spPr>
        <p:txBody>
          <a:bodyPr/>
          <a:lstStyle/>
          <a:p>
            <a:endParaRPr lang="es-CL" smtClean="0"/>
          </a:p>
        </p:txBody>
      </p:sp>
      <p:sp>
        <p:nvSpPr>
          <p:cNvPr id="101380" name="Slide Number Placeholder 3"/>
          <p:cNvSpPr>
            <a:spLocks noGrp="1"/>
          </p:cNvSpPr>
          <p:nvPr>
            <p:ph type="sldNum" sz="quarter" idx="5"/>
          </p:nvPr>
        </p:nvSpPr>
        <p:spPr>
          <a:noFill/>
          <a:ln>
            <a:miter lim="800000"/>
            <a:headEnd/>
            <a:tailEnd/>
          </a:ln>
        </p:spPr>
        <p:txBody>
          <a:bodyPr/>
          <a:lstStyle/>
          <a:p>
            <a:fld id="{43363F21-746D-4756-BF57-DA260929B69F}" type="slidenum">
              <a:rPr lang="es-ES" smtClean="0"/>
              <a:pPr/>
              <a:t>67</a:t>
            </a:fld>
            <a:endParaRPr lang="es-E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Slide Image Placeholder 1"/>
          <p:cNvSpPr>
            <a:spLocks noGrp="1" noRot="1" noChangeAspect="1" noTextEdit="1"/>
          </p:cNvSpPr>
          <p:nvPr>
            <p:ph type="sldImg"/>
          </p:nvPr>
        </p:nvSpPr>
        <p:spPr>
          <a:ln/>
        </p:spPr>
      </p:sp>
      <p:sp>
        <p:nvSpPr>
          <p:cNvPr id="102403" name="Notes Placeholder 2"/>
          <p:cNvSpPr>
            <a:spLocks noGrp="1"/>
          </p:cNvSpPr>
          <p:nvPr>
            <p:ph type="body" idx="1"/>
          </p:nvPr>
        </p:nvSpPr>
        <p:spPr>
          <a:noFill/>
        </p:spPr>
        <p:txBody>
          <a:bodyPr/>
          <a:lstStyle/>
          <a:p>
            <a:endParaRPr lang="es-CL" smtClean="0"/>
          </a:p>
        </p:txBody>
      </p:sp>
      <p:sp>
        <p:nvSpPr>
          <p:cNvPr id="102404" name="Slide Number Placeholder 3"/>
          <p:cNvSpPr>
            <a:spLocks noGrp="1"/>
          </p:cNvSpPr>
          <p:nvPr>
            <p:ph type="sldNum" sz="quarter" idx="5"/>
          </p:nvPr>
        </p:nvSpPr>
        <p:spPr>
          <a:noFill/>
          <a:ln>
            <a:miter lim="800000"/>
            <a:headEnd/>
            <a:tailEnd/>
          </a:ln>
        </p:spPr>
        <p:txBody>
          <a:bodyPr/>
          <a:lstStyle/>
          <a:p>
            <a:fld id="{0942FF5B-8BEB-4828-A89A-72DBA0C2B132}" type="slidenum">
              <a:rPr lang="es-ES" smtClean="0"/>
              <a:pPr/>
              <a:t>68</a:t>
            </a:fld>
            <a:endParaRPr lang="es-E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Slide Image Placeholder 1"/>
          <p:cNvSpPr>
            <a:spLocks noGrp="1" noRot="1" noChangeAspect="1" noTextEdit="1"/>
          </p:cNvSpPr>
          <p:nvPr>
            <p:ph type="sldImg"/>
          </p:nvPr>
        </p:nvSpPr>
        <p:spPr>
          <a:ln/>
        </p:spPr>
      </p:sp>
      <p:sp>
        <p:nvSpPr>
          <p:cNvPr id="103427" name="Notes Placeholder 2"/>
          <p:cNvSpPr>
            <a:spLocks noGrp="1"/>
          </p:cNvSpPr>
          <p:nvPr>
            <p:ph type="body" idx="1"/>
          </p:nvPr>
        </p:nvSpPr>
        <p:spPr>
          <a:noFill/>
        </p:spPr>
        <p:txBody>
          <a:bodyPr/>
          <a:lstStyle/>
          <a:p>
            <a:endParaRPr lang="es-CL" smtClean="0"/>
          </a:p>
        </p:txBody>
      </p:sp>
      <p:sp>
        <p:nvSpPr>
          <p:cNvPr id="103428" name="Slide Number Placeholder 3"/>
          <p:cNvSpPr>
            <a:spLocks noGrp="1"/>
          </p:cNvSpPr>
          <p:nvPr>
            <p:ph type="sldNum" sz="quarter" idx="5"/>
          </p:nvPr>
        </p:nvSpPr>
        <p:spPr>
          <a:noFill/>
          <a:ln>
            <a:miter lim="800000"/>
            <a:headEnd/>
            <a:tailEnd/>
          </a:ln>
        </p:spPr>
        <p:txBody>
          <a:bodyPr/>
          <a:lstStyle/>
          <a:p>
            <a:fld id="{71A4E908-6DAC-446E-80A5-128068E2435D}" type="slidenum">
              <a:rPr lang="es-ES" smtClean="0"/>
              <a:pPr/>
              <a:t>69</a:t>
            </a:fld>
            <a:endParaRPr lang="es-E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Slide Image Placeholder 1"/>
          <p:cNvSpPr>
            <a:spLocks noGrp="1" noRot="1" noChangeAspect="1" noTextEdit="1"/>
          </p:cNvSpPr>
          <p:nvPr>
            <p:ph type="sldImg"/>
          </p:nvPr>
        </p:nvSpPr>
        <p:spPr>
          <a:ln/>
        </p:spPr>
      </p:sp>
      <p:sp>
        <p:nvSpPr>
          <p:cNvPr id="104451" name="Notes Placeholder 2"/>
          <p:cNvSpPr>
            <a:spLocks noGrp="1"/>
          </p:cNvSpPr>
          <p:nvPr>
            <p:ph type="body" idx="1"/>
          </p:nvPr>
        </p:nvSpPr>
        <p:spPr>
          <a:noFill/>
        </p:spPr>
        <p:txBody>
          <a:bodyPr/>
          <a:lstStyle/>
          <a:p>
            <a:endParaRPr lang="es-CL" smtClean="0"/>
          </a:p>
        </p:txBody>
      </p:sp>
      <p:sp>
        <p:nvSpPr>
          <p:cNvPr id="104452" name="Slide Number Placeholder 3"/>
          <p:cNvSpPr>
            <a:spLocks noGrp="1"/>
          </p:cNvSpPr>
          <p:nvPr>
            <p:ph type="sldNum" sz="quarter" idx="5"/>
          </p:nvPr>
        </p:nvSpPr>
        <p:spPr>
          <a:noFill/>
          <a:ln>
            <a:miter lim="800000"/>
            <a:headEnd/>
            <a:tailEnd/>
          </a:ln>
        </p:spPr>
        <p:txBody>
          <a:bodyPr/>
          <a:lstStyle/>
          <a:p>
            <a:fld id="{2CE23E16-5E45-4028-88E2-A4FB92278FB1}" type="slidenum">
              <a:rPr lang="es-ES" smtClean="0"/>
              <a:pPr/>
              <a:t>70</a:t>
            </a:fld>
            <a:endParaRPr lang="es-E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Slide Image Placeholder 1"/>
          <p:cNvSpPr>
            <a:spLocks noGrp="1" noRot="1" noChangeAspect="1" noTextEdit="1"/>
          </p:cNvSpPr>
          <p:nvPr>
            <p:ph type="sldImg"/>
          </p:nvPr>
        </p:nvSpPr>
        <p:spPr>
          <a:ln/>
        </p:spPr>
      </p:sp>
      <p:sp>
        <p:nvSpPr>
          <p:cNvPr id="105475" name="Notes Placeholder 2"/>
          <p:cNvSpPr>
            <a:spLocks noGrp="1"/>
          </p:cNvSpPr>
          <p:nvPr>
            <p:ph type="body" idx="1"/>
          </p:nvPr>
        </p:nvSpPr>
        <p:spPr>
          <a:noFill/>
        </p:spPr>
        <p:txBody>
          <a:bodyPr/>
          <a:lstStyle/>
          <a:p>
            <a:endParaRPr lang="es-CL" smtClean="0"/>
          </a:p>
        </p:txBody>
      </p:sp>
      <p:sp>
        <p:nvSpPr>
          <p:cNvPr id="105476" name="Slide Number Placeholder 3"/>
          <p:cNvSpPr>
            <a:spLocks noGrp="1"/>
          </p:cNvSpPr>
          <p:nvPr>
            <p:ph type="sldNum" sz="quarter" idx="5"/>
          </p:nvPr>
        </p:nvSpPr>
        <p:spPr>
          <a:noFill/>
          <a:ln>
            <a:miter lim="800000"/>
            <a:headEnd/>
            <a:tailEnd/>
          </a:ln>
        </p:spPr>
        <p:txBody>
          <a:bodyPr/>
          <a:lstStyle/>
          <a:p>
            <a:fld id="{04CDE7E9-E903-477E-B537-A97F85470A5B}" type="slidenum">
              <a:rPr lang="es-ES" smtClean="0"/>
              <a:pPr/>
              <a:t>71</a:t>
            </a:fld>
            <a:endParaRPr lang="es-E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Slide Image Placeholder 1"/>
          <p:cNvSpPr>
            <a:spLocks noGrp="1" noRot="1" noChangeAspect="1" noTextEdit="1"/>
          </p:cNvSpPr>
          <p:nvPr>
            <p:ph type="sldImg"/>
          </p:nvPr>
        </p:nvSpPr>
        <p:spPr>
          <a:ln/>
        </p:spPr>
      </p:sp>
      <p:sp>
        <p:nvSpPr>
          <p:cNvPr id="106499" name="Notes Placeholder 2"/>
          <p:cNvSpPr>
            <a:spLocks noGrp="1"/>
          </p:cNvSpPr>
          <p:nvPr>
            <p:ph type="body" idx="1"/>
          </p:nvPr>
        </p:nvSpPr>
        <p:spPr>
          <a:noFill/>
        </p:spPr>
        <p:txBody>
          <a:bodyPr/>
          <a:lstStyle/>
          <a:p>
            <a:endParaRPr lang="es-CL" smtClean="0"/>
          </a:p>
        </p:txBody>
      </p:sp>
      <p:sp>
        <p:nvSpPr>
          <p:cNvPr id="106500" name="Slide Number Placeholder 3"/>
          <p:cNvSpPr>
            <a:spLocks noGrp="1"/>
          </p:cNvSpPr>
          <p:nvPr>
            <p:ph type="sldNum" sz="quarter" idx="5"/>
          </p:nvPr>
        </p:nvSpPr>
        <p:spPr>
          <a:noFill/>
          <a:ln>
            <a:miter lim="800000"/>
            <a:headEnd/>
            <a:tailEnd/>
          </a:ln>
        </p:spPr>
        <p:txBody>
          <a:bodyPr/>
          <a:lstStyle/>
          <a:p>
            <a:fld id="{5331BD1B-1F7B-4136-976D-4316D2C27D66}" type="slidenum">
              <a:rPr lang="es-ES" smtClean="0"/>
              <a:pPr/>
              <a:t>72</a:t>
            </a:fld>
            <a:endParaRPr lang="es-E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Slide Image Placeholder 1"/>
          <p:cNvSpPr>
            <a:spLocks noGrp="1" noRot="1" noChangeAspect="1" noTextEdit="1"/>
          </p:cNvSpPr>
          <p:nvPr>
            <p:ph type="sldImg"/>
          </p:nvPr>
        </p:nvSpPr>
        <p:spPr>
          <a:ln/>
        </p:spPr>
      </p:sp>
      <p:sp>
        <p:nvSpPr>
          <p:cNvPr id="107523" name="Notes Placeholder 2"/>
          <p:cNvSpPr>
            <a:spLocks noGrp="1"/>
          </p:cNvSpPr>
          <p:nvPr>
            <p:ph type="body" idx="1"/>
          </p:nvPr>
        </p:nvSpPr>
        <p:spPr>
          <a:noFill/>
        </p:spPr>
        <p:txBody>
          <a:bodyPr/>
          <a:lstStyle/>
          <a:p>
            <a:endParaRPr lang="es-CL" smtClean="0"/>
          </a:p>
        </p:txBody>
      </p:sp>
      <p:sp>
        <p:nvSpPr>
          <p:cNvPr id="107524" name="Slide Number Placeholder 3"/>
          <p:cNvSpPr>
            <a:spLocks noGrp="1"/>
          </p:cNvSpPr>
          <p:nvPr>
            <p:ph type="sldNum" sz="quarter" idx="5"/>
          </p:nvPr>
        </p:nvSpPr>
        <p:spPr>
          <a:noFill/>
          <a:ln>
            <a:miter lim="800000"/>
            <a:headEnd/>
            <a:tailEnd/>
          </a:ln>
        </p:spPr>
        <p:txBody>
          <a:bodyPr/>
          <a:lstStyle/>
          <a:p>
            <a:fld id="{E48E46D0-A272-44E3-B421-E413AD06D464}" type="slidenum">
              <a:rPr lang="es-ES" smtClean="0"/>
              <a:pPr/>
              <a:t>73</a:t>
            </a:fld>
            <a:endParaRPr lang="es-ES"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Slide Image Placeholder 1"/>
          <p:cNvSpPr>
            <a:spLocks noGrp="1" noRot="1" noChangeAspect="1" noTextEdit="1"/>
          </p:cNvSpPr>
          <p:nvPr>
            <p:ph type="sldImg"/>
          </p:nvPr>
        </p:nvSpPr>
        <p:spPr>
          <a:ln/>
        </p:spPr>
      </p:sp>
      <p:sp>
        <p:nvSpPr>
          <p:cNvPr id="108547" name="Notes Placeholder 2"/>
          <p:cNvSpPr>
            <a:spLocks noGrp="1"/>
          </p:cNvSpPr>
          <p:nvPr>
            <p:ph type="body" idx="1"/>
          </p:nvPr>
        </p:nvSpPr>
        <p:spPr>
          <a:noFill/>
        </p:spPr>
        <p:txBody>
          <a:bodyPr/>
          <a:lstStyle/>
          <a:p>
            <a:endParaRPr lang="es-CL" smtClean="0"/>
          </a:p>
        </p:txBody>
      </p:sp>
      <p:sp>
        <p:nvSpPr>
          <p:cNvPr id="108548" name="Slide Number Placeholder 3"/>
          <p:cNvSpPr>
            <a:spLocks noGrp="1"/>
          </p:cNvSpPr>
          <p:nvPr>
            <p:ph type="sldNum" sz="quarter" idx="5"/>
          </p:nvPr>
        </p:nvSpPr>
        <p:spPr>
          <a:noFill/>
          <a:ln>
            <a:miter lim="800000"/>
            <a:headEnd/>
            <a:tailEnd/>
          </a:ln>
        </p:spPr>
        <p:txBody>
          <a:bodyPr/>
          <a:lstStyle/>
          <a:p>
            <a:fld id="{77FE7C7C-D563-4A57-B5E9-04AA1DA0DE24}" type="slidenum">
              <a:rPr lang="es-ES" smtClean="0"/>
              <a:pPr/>
              <a:t>74</a:t>
            </a:fld>
            <a:endParaRPr lang="es-ES"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Slide Image Placeholder 1"/>
          <p:cNvSpPr>
            <a:spLocks noGrp="1" noRot="1" noChangeAspect="1" noTextEdit="1"/>
          </p:cNvSpPr>
          <p:nvPr>
            <p:ph type="sldImg"/>
          </p:nvPr>
        </p:nvSpPr>
        <p:spPr>
          <a:ln/>
        </p:spPr>
      </p:sp>
      <p:sp>
        <p:nvSpPr>
          <p:cNvPr id="109571" name="Notes Placeholder 2"/>
          <p:cNvSpPr>
            <a:spLocks noGrp="1"/>
          </p:cNvSpPr>
          <p:nvPr>
            <p:ph type="body" idx="1"/>
          </p:nvPr>
        </p:nvSpPr>
        <p:spPr>
          <a:noFill/>
        </p:spPr>
        <p:txBody>
          <a:bodyPr/>
          <a:lstStyle/>
          <a:p>
            <a:endParaRPr lang="es-CL" smtClean="0"/>
          </a:p>
        </p:txBody>
      </p:sp>
      <p:sp>
        <p:nvSpPr>
          <p:cNvPr id="109572" name="Slide Number Placeholder 3"/>
          <p:cNvSpPr>
            <a:spLocks noGrp="1"/>
          </p:cNvSpPr>
          <p:nvPr>
            <p:ph type="sldNum" sz="quarter" idx="5"/>
          </p:nvPr>
        </p:nvSpPr>
        <p:spPr>
          <a:noFill/>
          <a:ln>
            <a:miter lim="800000"/>
            <a:headEnd/>
            <a:tailEnd/>
          </a:ln>
        </p:spPr>
        <p:txBody>
          <a:bodyPr/>
          <a:lstStyle/>
          <a:p>
            <a:fld id="{E39B1A46-C62C-4650-AA73-BEDA1DD3B2D3}" type="slidenum">
              <a:rPr lang="es-ES" smtClean="0"/>
              <a:pPr/>
              <a:t>75</a:t>
            </a:fld>
            <a:endParaRPr lang="es-E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s-CL"/>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s-CL"/>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BB5C5E65-3E49-46BF-A0BB-80AB170C1157}" type="slidenum">
              <a:rPr lang="es-ES"/>
              <a:pPr>
                <a:defRPr/>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s-CL"/>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CL"/>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CCC5F252-1925-4B0C-ABEF-F7ED250302C9}" type="slidenum">
              <a:rPr lang="es-ES"/>
              <a:pPr>
                <a:defRPr/>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s-CL"/>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3065936E-C769-46CF-A3A1-E2E6F043901A}" type="slidenum">
              <a:rPr lang="es-ES"/>
              <a:pPr>
                <a:defRPr/>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s-CL"/>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CL"/>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CL"/>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27C5DC82-2461-499F-BAE9-7C833E04C13C}" type="slidenum">
              <a:rPr lang="es-ES"/>
              <a:pPr>
                <a:defRPr/>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s-CL"/>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CL"/>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CL"/>
          </a:p>
        </p:txBody>
      </p:sp>
      <p:sp>
        <p:nvSpPr>
          <p:cNvPr id="7" name="Rectangle 4"/>
          <p:cNvSpPr>
            <a:spLocks noGrp="1" noChangeArrowheads="1"/>
          </p:cNvSpPr>
          <p:nvPr>
            <p:ph type="dt" sz="half" idx="10"/>
          </p:nvPr>
        </p:nvSpPr>
        <p:spPr>
          <a:ln/>
        </p:spPr>
        <p:txBody>
          <a:bodyPr/>
          <a:lstStyle>
            <a:lvl1pPr>
              <a:defRPr/>
            </a:lvl1pPr>
          </a:lstStyle>
          <a:p>
            <a:pPr>
              <a:defRPr/>
            </a:pPr>
            <a:endParaRPr lang="es-ES"/>
          </a:p>
        </p:txBody>
      </p:sp>
      <p:sp>
        <p:nvSpPr>
          <p:cNvPr id="8" name="Rectangle 5"/>
          <p:cNvSpPr>
            <a:spLocks noGrp="1" noChangeArrowheads="1"/>
          </p:cNvSpPr>
          <p:nvPr>
            <p:ph type="ftr" sz="quarter" idx="11"/>
          </p:nvPr>
        </p:nvSpPr>
        <p:spPr>
          <a:ln/>
        </p:spPr>
        <p:txBody>
          <a:bodyPr/>
          <a:lstStyle>
            <a:lvl1pPr>
              <a:defRPr/>
            </a:lvl1pPr>
          </a:lstStyle>
          <a:p>
            <a:pPr>
              <a:defRPr/>
            </a:pPr>
            <a:endParaRPr lang="es-ES"/>
          </a:p>
        </p:txBody>
      </p:sp>
      <p:sp>
        <p:nvSpPr>
          <p:cNvPr id="9" name="Rectangle 6"/>
          <p:cNvSpPr>
            <a:spLocks noGrp="1" noChangeArrowheads="1"/>
          </p:cNvSpPr>
          <p:nvPr>
            <p:ph type="sldNum" sz="quarter" idx="12"/>
          </p:nvPr>
        </p:nvSpPr>
        <p:spPr>
          <a:ln/>
        </p:spPr>
        <p:txBody>
          <a:bodyPr/>
          <a:lstStyle>
            <a:lvl1pPr>
              <a:defRPr/>
            </a:lvl1pPr>
          </a:lstStyle>
          <a:p>
            <a:pPr>
              <a:defRPr/>
            </a:pPr>
            <a:fld id="{9DA6B525-32E8-48AB-B012-BCA7D871EA85}" type="slidenum">
              <a:rPr lang="es-ES"/>
              <a:pPr>
                <a:defRPr/>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s-CL"/>
          </a:p>
        </p:txBody>
      </p:sp>
      <p:sp>
        <p:nvSpPr>
          <p:cNvPr id="3" name="Rectangle 4"/>
          <p:cNvSpPr>
            <a:spLocks noGrp="1" noChangeArrowheads="1"/>
          </p:cNvSpPr>
          <p:nvPr>
            <p:ph type="dt" sz="half" idx="10"/>
          </p:nvPr>
        </p:nvSpPr>
        <p:spPr>
          <a:ln/>
        </p:spPr>
        <p:txBody>
          <a:bodyPr/>
          <a:lstStyle>
            <a:lvl1pPr>
              <a:defRPr/>
            </a:lvl1pPr>
          </a:lstStyle>
          <a:p>
            <a:pPr>
              <a:defRPr/>
            </a:pPr>
            <a:endParaRPr lang="es-ES"/>
          </a:p>
        </p:txBody>
      </p:sp>
      <p:sp>
        <p:nvSpPr>
          <p:cNvPr id="4" name="Rectangle 5"/>
          <p:cNvSpPr>
            <a:spLocks noGrp="1" noChangeArrowheads="1"/>
          </p:cNvSpPr>
          <p:nvPr>
            <p:ph type="ftr" sz="quarter" idx="11"/>
          </p:nvPr>
        </p:nvSpPr>
        <p:spPr>
          <a:ln/>
        </p:spPr>
        <p:txBody>
          <a:bodyPr/>
          <a:lstStyle>
            <a:lvl1pPr>
              <a:defRPr/>
            </a:lvl1pPr>
          </a:lstStyle>
          <a:p>
            <a:pPr>
              <a:defRPr/>
            </a:pPr>
            <a:endParaRPr lang="es-ES"/>
          </a:p>
        </p:txBody>
      </p:sp>
      <p:sp>
        <p:nvSpPr>
          <p:cNvPr id="5" name="Rectangle 6"/>
          <p:cNvSpPr>
            <a:spLocks noGrp="1" noChangeArrowheads="1"/>
          </p:cNvSpPr>
          <p:nvPr>
            <p:ph type="sldNum" sz="quarter" idx="12"/>
          </p:nvPr>
        </p:nvSpPr>
        <p:spPr>
          <a:ln/>
        </p:spPr>
        <p:txBody>
          <a:bodyPr/>
          <a:lstStyle>
            <a:lvl1pPr>
              <a:defRPr/>
            </a:lvl1pPr>
          </a:lstStyle>
          <a:p>
            <a:pPr>
              <a:defRPr/>
            </a:pPr>
            <a:fld id="{FE35DC3F-C1AC-4B9A-94AF-1564373521F3}" type="slidenum">
              <a:rPr lang="es-ES"/>
              <a:pPr>
                <a:defRPr/>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p>
        </p:txBody>
      </p:sp>
      <p:sp>
        <p:nvSpPr>
          <p:cNvPr id="3" name="Rectangle 5"/>
          <p:cNvSpPr>
            <a:spLocks noGrp="1" noChangeArrowheads="1"/>
          </p:cNvSpPr>
          <p:nvPr>
            <p:ph type="ftr" sz="quarter" idx="11"/>
          </p:nvPr>
        </p:nvSpPr>
        <p:spPr>
          <a:ln/>
        </p:spPr>
        <p:txBody>
          <a:bodyPr/>
          <a:lstStyle>
            <a:lvl1pPr>
              <a:defRPr/>
            </a:lvl1pPr>
          </a:lstStyle>
          <a:p>
            <a:pPr>
              <a:defRPr/>
            </a:pPr>
            <a:endParaRPr lang="es-ES"/>
          </a:p>
        </p:txBody>
      </p:sp>
      <p:sp>
        <p:nvSpPr>
          <p:cNvPr id="4" name="Rectangle 6"/>
          <p:cNvSpPr>
            <a:spLocks noGrp="1" noChangeArrowheads="1"/>
          </p:cNvSpPr>
          <p:nvPr>
            <p:ph type="sldNum" sz="quarter" idx="12"/>
          </p:nvPr>
        </p:nvSpPr>
        <p:spPr>
          <a:ln/>
        </p:spPr>
        <p:txBody>
          <a:bodyPr/>
          <a:lstStyle>
            <a:lvl1pPr>
              <a:defRPr/>
            </a:lvl1pPr>
          </a:lstStyle>
          <a:p>
            <a:pPr>
              <a:defRPr/>
            </a:pPr>
            <a:fld id="{795CD002-24EF-4B31-AFB4-73DB0BD1312C}" type="slidenum">
              <a:rPr lang="es-ES"/>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s-CL"/>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CL"/>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467EE268-9640-40CB-9E0F-B4C8CD4C248D}" type="slidenum">
              <a:rPr lang="es-ES"/>
              <a:pPr>
                <a:defRPr/>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s-CL"/>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69C51D3F-6B87-4C2C-8230-9CB27F3589AF}" type="slidenum">
              <a:rPr lang="es-ES"/>
              <a:pPr>
                <a:defRPr/>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s-CL"/>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CL"/>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0424A9B8-5B38-417B-8B66-0E9C983342F9}" type="slidenum">
              <a:rPr lang="es-ES"/>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s-CL"/>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CL"/>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BDBDB0F1-1EE4-4369-B7FE-4B9D190761C2}" type="slidenum">
              <a:rPr lang="es-ES"/>
              <a:pPr>
                <a:defRPr/>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a:defRPr/>
            </a:pPr>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a:defRPr/>
            </a:pPr>
            <a:fld id="{50166133-52EB-4F2C-91DF-46ADE4E69972}"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 Target="slide8.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s://www.bing.com/images/search?q=relieves+de+espa%c3%b1a+mapas+interactivos&amp;view=detailv2&amp;&amp;id=8F2E7D3CEC611A356F06EE5C8C72494D18FB0EC4&amp;selectedIndex=1&amp;ccid=9zwEo9GP&amp;simid=608051788552540026&amp;thid=OIP.Mf73c04a3d18fd4b7ec98192f94d6d020o0" TargetMode="Externa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hyperlink" Target="http://ef-eso-maca.blogspot.com/2014/04/ejercicios-de-curvas-de-nivel.html" TargetMode="Externa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civilgeeks.com/tag/curvas-de-nivel/" TargetMode="Externa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hyperlink" Target="http://cartografia04ies.blogspot.com/2008/04/la-rosa-de-los-vientos.html" TargetMode="External"/><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openxmlformats.org/officeDocument/2006/relationships/image" Target="../media/image27.jpeg"/><Relationship Id="rId4" Type="http://schemas.openxmlformats.org/officeDocument/2006/relationships/image" Target="../media/image26.jpeg"/></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25.jpeg"/></Relationships>
</file>

<file path=ppt/slides/_rels/slide65.xml.rels><?xml version="1.0" encoding="UTF-8" standalone="yes"?>
<Relationships xmlns="http://schemas.openxmlformats.org/package/2006/relationships"><Relationship Id="rId3" Type="http://schemas.openxmlformats.org/officeDocument/2006/relationships/hyperlink" Target="http://cartografia04ies.blogspot.com/2008/04/la-rosa-de-los-vientos.html" TargetMode="External"/><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26.jpeg"/></Relationships>
</file>

<file path=ppt/slides/_rels/slide6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30.jpeg"/></Relationships>
</file>

<file path=ppt/slides/_rels/slide67.xml.rels><?xml version="1.0" encoding="UTF-8" standalone="yes"?>
<Relationships xmlns="http://schemas.openxmlformats.org/package/2006/relationships"><Relationship Id="rId3" Type="http://schemas.openxmlformats.org/officeDocument/2006/relationships/image" Target="../media/image31.emf"/><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marinfa_a5jefgest\Mis documentos\Mis imágenes\Imagen1.jpg"/>
          <p:cNvPicPr>
            <a:picLocks noChangeAspect="1" noChangeArrowheads="1"/>
          </p:cNvPicPr>
          <p:nvPr/>
        </p:nvPicPr>
        <p:blipFill>
          <a:blip r:embed="rId3"/>
          <a:srcRect/>
          <a:stretch>
            <a:fillRect/>
          </a:stretch>
        </p:blipFill>
        <p:spPr bwMode="auto">
          <a:xfrm>
            <a:off x="-6350" y="-6350"/>
            <a:ext cx="9156700" cy="6870700"/>
          </a:xfrm>
          <a:prstGeom prst="rect">
            <a:avLst/>
          </a:prstGeom>
          <a:noFill/>
          <a:ln w="9525">
            <a:noFill/>
            <a:miter lim="800000"/>
            <a:headEnd/>
            <a:tailEnd/>
          </a:ln>
        </p:spPr>
      </p:pic>
      <p:sp>
        <p:nvSpPr>
          <p:cNvPr id="2051" name="Rectangle 6"/>
          <p:cNvSpPr>
            <a:spLocks noGrp="1" noChangeArrowheads="1"/>
          </p:cNvSpPr>
          <p:nvPr>
            <p:ph type="sldNum" sz="quarter" idx="12"/>
          </p:nvPr>
        </p:nvSpPr>
        <p:spPr>
          <a:xfrm>
            <a:off x="457200" y="6356350"/>
            <a:ext cx="2133600" cy="365125"/>
          </a:xfrm>
          <a:noFill/>
          <a:ln>
            <a:miter lim="800000"/>
            <a:headEnd/>
            <a:tailEnd/>
          </a:ln>
        </p:spPr>
        <p:txBody>
          <a:bodyPr/>
          <a:lstStyle/>
          <a:p>
            <a:pPr algn="l"/>
            <a:fld id="{F0E01F2D-D1FB-478B-ACAD-F5789374E293}" type="slidenum">
              <a:rPr lang="es-ES" smtClean="0"/>
              <a:pPr algn="l"/>
              <a:t>1</a:t>
            </a:fld>
            <a:endParaRPr lang="es-ES" smtClean="0"/>
          </a:p>
        </p:txBody>
      </p:sp>
      <p:sp>
        <p:nvSpPr>
          <p:cNvPr id="2052" name="Rectangle 2"/>
          <p:cNvSpPr>
            <a:spLocks noGrp="1" noChangeArrowheads="1"/>
          </p:cNvSpPr>
          <p:nvPr>
            <p:ph type="ctrTitle"/>
          </p:nvPr>
        </p:nvSpPr>
        <p:spPr>
          <a:xfrm>
            <a:off x="755650" y="2781300"/>
            <a:ext cx="8388350" cy="4097338"/>
          </a:xfrm>
        </p:spPr>
        <p:txBody>
          <a:bodyPr/>
          <a:lstStyle/>
          <a:p>
            <a:pPr algn="l" eaLnBrk="1" hangingPunct="1"/>
            <a:r>
              <a:rPr lang="es-ES" altLang="es-CL" sz="2400" dirty="0" smtClean="0">
                <a:solidFill>
                  <a:srgbClr val="000099"/>
                </a:solidFill>
              </a:rPr>
              <a:t>Profesor:	</a:t>
            </a:r>
            <a:r>
              <a:rPr lang="es-ES" altLang="es-CL" sz="2400" dirty="0" smtClean="0">
                <a:solidFill>
                  <a:srgbClr val="000099"/>
                </a:solidFill>
              </a:rPr>
              <a:t>CC. </a:t>
            </a:r>
            <a:r>
              <a:rPr lang="es-ES" altLang="es-CL" sz="2400" dirty="0" smtClean="0">
                <a:solidFill>
                  <a:srgbClr val="000099"/>
                </a:solidFill>
              </a:rPr>
              <a:t>IM. </a:t>
            </a:r>
            <a:r>
              <a:rPr lang="es-ES" altLang="es-CL" sz="2400" dirty="0" smtClean="0">
                <a:solidFill>
                  <a:srgbClr val="000099"/>
                </a:solidFill>
              </a:rPr>
              <a:t>Alejandro CARRASCO Gómez.</a:t>
            </a:r>
            <a:r>
              <a:rPr lang="es-ES" altLang="es-CL" sz="2400" dirty="0" smtClean="0">
                <a:solidFill>
                  <a:srgbClr val="000099"/>
                </a:solidFill>
              </a:rPr>
              <a:t/>
            </a:r>
            <a:br>
              <a:rPr lang="es-ES" altLang="es-CL" sz="2400" dirty="0" smtClean="0">
                <a:solidFill>
                  <a:srgbClr val="000099"/>
                </a:solidFill>
              </a:rPr>
            </a:br>
            <a:r>
              <a:rPr lang="es-ES" altLang="es-CL" sz="2400" dirty="0" smtClean="0">
                <a:solidFill>
                  <a:srgbClr val="000099"/>
                </a:solidFill>
              </a:rPr>
              <a:t>		</a:t>
            </a:r>
            <a:br>
              <a:rPr lang="es-ES" altLang="es-CL" sz="2400" dirty="0" smtClean="0">
                <a:solidFill>
                  <a:srgbClr val="000099"/>
                </a:solidFill>
              </a:rPr>
            </a:br>
            <a:r>
              <a:rPr lang="es-ES" altLang="es-CL" sz="2400" dirty="0" smtClean="0">
                <a:solidFill>
                  <a:srgbClr val="000099"/>
                </a:solidFill>
              </a:rPr>
              <a:t/>
            </a:r>
            <a:br>
              <a:rPr lang="es-ES" altLang="es-CL" sz="2400" dirty="0" smtClean="0">
                <a:solidFill>
                  <a:srgbClr val="000099"/>
                </a:solidFill>
              </a:rPr>
            </a:br>
            <a:r>
              <a:rPr lang="es-ES" altLang="es-CL" sz="2400" dirty="0" smtClean="0">
                <a:solidFill>
                  <a:srgbClr val="000099"/>
                </a:solidFill>
              </a:rPr>
              <a:t>Datos: 	</a:t>
            </a:r>
            <a:r>
              <a:rPr lang="es-ES" altLang="es-CL" sz="2400" dirty="0" smtClean="0">
                <a:solidFill>
                  <a:srgbClr val="000099"/>
                </a:solidFill>
              </a:rPr>
              <a:t>Cel</a:t>
            </a:r>
            <a:r>
              <a:rPr lang="es-ES" altLang="es-CL" sz="2400" dirty="0" smtClean="0">
                <a:solidFill>
                  <a:srgbClr val="000099"/>
                </a:solidFill>
              </a:rPr>
              <a:t>. +56 9 </a:t>
            </a:r>
            <a:r>
              <a:rPr lang="es-ES" altLang="es-CL" sz="2400" dirty="0" smtClean="0">
                <a:solidFill>
                  <a:srgbClr val="000099"/>
                </a:solidFill>
              </a:rPr>
              <a:t>97119848.</a:t>
            </a:r>
            <a:r>
              <a:rPr lang="es-ES" altLang="es-CL" sz="2400" dirty="0" smtClean="0">
                <a:solidFill>
                  <a:srgbClr val="000099"/>
                </a:solidFill>
              </a:rPr>
              <a:t/>
            </a:r>
            <a:br>
              <a:rPr lang="es-ES" altLang="es-CL" sz="2400" dirty="0" smtClean="0">
                <a:solidFill>
                  <a:srgbClr val="000099"/>
                </a:solidFill>
              </a:rPr>
            </a:br>
            <a:r>
              <a:rPr lang="es-ES" altLang="es-CL" sz="2400" dirty="0" smtClean="0">
                <a:solidFill>
                  <a:srgbClr val="000099"/>
                </a:solidFill>
              </a:rPr>
              <a:t>		E-mail:  </a:t>
            </a:r>
            <a:r>
              <a:rPr lang="es-ES" altLang="es-CL" sz="2400" dirty="0" smtClean="0">
                <a:solidFill>
                  <a:srgbClr val="000099"/>
                </a:solidFill>
              </a:rPr>
              <a:t>alejandrocarrascogo@gmail.com </a:t>
            </a:r>
            <a:endParaRPr lang="es-ES" altLang="es-CL" sz="2400" dirty="0" smtClean="0">
              <a:solidFill>
                <a:srgbClr val="000099"/>
              </a:solidFill>
            </a:endParaRPr>
          </a:p>
        </p:txBody>
      </p:sp>
      <p:pic>
        <p:nvPicPr>
          <p:cNvPr id="2053" name="Picture 12" descr="CIM"/>
          <p:cNvPicPr>
            <a:picLocks noChangeAspect="1" noChangeArrowheads="1"/>
          </p:cNvPicPr>
          <p:nvPr/>
        </p:nvPicPr>
        <p:blipFill>
          <a:blip r:embed="rId4" cstate="print">
            <a:clrChange>
              <a:clrFrom>
                <a:srgbClr val="164205"/>
              </a:clrFrom>
              <a:clrTo>
                <a:srgbClr val="164205">
                  <a:alpha val="0"/>
                </a:srgbClr>
              </a:clrTo>
            </a:clrChange>
          </a:blip>
          <a:srcRect/>
          <a:stretch>
            <a:fillRect/>
          </a:stretch>
        </p:blipFill>
        <p:spPr bwMode="auto">
          <a:xfrm>
            <a:off x="0" y="0"/>
            <a:ext cx="714375" cy="1025525"/>
          </a:xfrm>
          <a:prstGeom prst="rect">
            <a:avLst/>
          </a:prstGeom>
          <a:noFill/>
          <a:ln w="9525">
            <a:noFill/>
            <a:miter lim="800000"/>
            <a:headEnd/>
            <a:tailEnd/>
          </a:ln>
        </p:spPr>
      </p:pic>
      <p:sp>
        <p:nvSpPr>
          <p:cNvPr id="2054" name="Rectangle 2"/>
          <p:cNvSpPr>
            <a:spLocks noChangeArrowheads="1"/>
          </p:cNvSpPr>
          <p:nvPr/>
        </p:nvSpPr>
        <p:spPr bwMode="auto">
          <a:xfrm>
            <a:off x="900113" y="1628775"/>
            <a:ext cx="8064500" cy="1655763"/>
          </a:xfrm>
          <a:prstGeom prst="rect">
            <a:avLst/>
          </a:prstGeom>
          <a:solidFill>
            <a:srgbClr val="92D050"/>
          </a:solidFill>
          <a:ln w="9525">
            <a:noFill/>
            <a:miter lim="800000"/>
            <a:headEnd/>
            <a:tailEnd/>
          </a:ln>
        </p:spPr>
        <p:txBody>
          <a:bodyPr anchor="ctr"/>
          <a:lstStyle/>
          <a:p>
            <a:pPr algn="ctr"/>
            <a:r>
              <a:rPr lang="es-ES" altLang="es-CL" sz="3200">
                <a:solidFill>
                  <a:srgbClr val="000099"/>
                </a:solidFill>
                <a:latin typeface="Calibri" pitchFamily="34" charset="0"/>
              </a:rPr>
              <a:t>Asignatura</a:t>
            </a:r>
          </a:p>
          <a:p>
            <a:pPr algn="ctr"/>
            <a:r>
              <a:rPr lang="es-ES" altLang="es-CL" sz="3200">
                <a:solidFill>
                  <a:srgbClr val="000099"/>
                </a:solidFill>
                <a:latin typeface="Calibri" pitchFamily="34" charset="0"/>
              </a:rPr>
              <a:t>Inteligencia de Combate</a:t>
            </a:r>
          </a:p>
        </p:txBody>
      </p:sp>
      <p:sp>
        <p:nvSpPr>
          <p:cNvPr id="2055" name="Rectangle 2"/>
          <p:cNvSpPr>
            <a:spLocks noChangeArrowheads="1"/>
          </p:cNvSpPr>
          <p:nvPr/>
        </p:nvSpPr>
        <p:spPr bwMode="auto">
          <a:xfrm>
            <a:off x="900113" y="549275"/>
            <a:ext cx="7697787" cy="1441450"/>
          </a:xfrm>
          <a:prstGeom prst="rect">
            <a:avLst/>
          </a:prstGeom>
          <a:noFill/>
          <a:ln w="9525">
            <a:noFill/>
            <a:miter lim="800000"/>
            <a:headEnd/>
            <a:tailEnd/>
          </a:ln>
        </p:spPr>
        <p:txBody>
          <a:bodyPr anchor="ctr"/>
          <a:lstStyle/>
          <a:p>
            <a:pPr algn="ctr"/>
            <a:r>
              <a:rPr lang="es-ES" altLang="es-CL" sz="3200">
                <a:solidFill>
                  <a:srgbClr val="000099"/>
                </a:solidFill>
                <a:latin typeface="Calibri" pitchFamily="34" charset="0"/>
              </a:rPr>
              <a:t>CURSO DE CADETES DE 3° AÑO IM</a:t>
            </a: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marinfa_a5jefgest\Mis documentos\Mis imágenes\Imagen1.jpg"/>
          <p:cNvPicPr>
            <a:picLocks noChangeAspect="1" noChangeArrowheads="1"/>
          </p:cNvPicPr>
          <p:nvPr/>
        </p:nvPicPr>
        <p:blipFill>
          <a:blip r:embed="rId3"/>
          <a:srcRect/>
          <a:stretch>
            <a:fillRect/>
          </a:stretch>
        </p:blipFill>
        <p:spPr bwMode="auto">
          <a:xfrm>
            <a:off x="15875" y="-26988"/>
            <a:ext cx="9156700" cy="6864351"/>
          </a:xfrm>
          <a:prstGeom prst="rect">
            <a:avLst/>
          </a:prstGeom>
          <a:solidFill>
            <a:schemeClr val="accent1"/>
          </a:solidFill>
          <a:ln w="9525">
            <a:noFill/>
            <a:miter lim="800000"/>
            <a:headEnd/>
            <a:tailEnd/>
          </a:ln>
        </p:spPr>
      </p:pic>
      <p:sp>
        <p:nvSpPr>
          <p:cNvPr id="5" name="Rectangle 6"/>
          <p:cNvSpPr txBox="1">
            <a:spLocks noGrp="1" noChangeArrowheads="1"/>
          </p:cNvSpPr>
          <p:nvPr/>
        </p:nvSpPr>
        <p:spPr>
          <a:xfrm>
            <a:off x="457200" y="6356350"/>
            <a:ext cx="2133600" cy="365125"/>
          </a:xfrm>
          <a:prstGeom prst="rect">
            <a:avLst/>
          </a:prstGeom>
          <a:noFill/>
        </p:spPr>
        <p:txBody>
          <a:bodyPr anchor="ctr"/>
          <a:lstStyle/>
          <a:p>
            <a:pPr fontAlgn="auto">
              <a:spcBef>
                <a:spcPts val="0"/>
              </a:spcBef>
              <a:spcAft>
                <a:spcPts val="0"/>
              </a:spcAft>
              <a:defRPr/>
            </a:pPr>
            <a:fld id="{A66B885E-F41E-4BFD-BF88-1FA53C6DCF3F}" type="slidenum">
              <a:rPr lang="es-ES" sz="1200">
                <a:solidFill>
                  <a:schemeClr val="tx1">
                    <a:tint val="75000"/>
                  </a:schemeClr>
                </a:solidFill>
                <a:latin typeface="+mn-lt"/>
              </a:rPr>
              <a:pPr fontAlgn="auto">
                <a:spcBef>
                  <a:spcPts val="0"/>
                </a:spcBef>
                <a:spcAft>
                  <a:spcPts val="0"/>
                </a:spcAft>
                <a:defRPr/>
              </a:pPr>
              <a:t>2</a:t>
            </a:fld>
            <a:endParaRPr lang="es-ES" sz="1200">
              <a:solidFill>
                <a:schemeClr val="tx1">
                  <a:tint val="75000"/>
                </a:schemeClr>
              </a:solidFill>
              <a:latin typeface="+mn-lt"/>
            </a:endParaRPr>
          </a:p>
        </p:txBody>
      </p:sp>
      <p:pic>
        <p:nvPicPr>
          <p:cNvPr id="3076" name="Picture 12" descr="CIM"/>
          <p:cNvPicPr>
            <a:picLocks noChangeAspect="1" noChangeArrowheads="1"/>
          </p:cNvPicPr>
          <p:nvPr/>
        </p:nvPicPr>
        <p:blipFill>
          <a:blip r:embed="rId4" cstate="print">
            <a:clrChange>
              <a:clrFrom>
                <a:srgbClr val="164205"/>
              </a:clrFrom>
              <a:clrTo>
                <a:srgbClr val="164205">
                  <a:alpha val="0"/>
                </a:srgbClr>
              </a:clrTo>
            </a:clrChange>
          </a:blip>
          <a:srcRect/>
          <a:stretch>
            <a:fillRect/>
          </a:stretch>
        </p:blipFill>
        <p:spPr bwMode="auto">
          <a:xfrm>
            <a:off x="0" y="0"/>
            <a:ext cx="714375" cy="1025525"/>
          </a:xfrm>
          <a:prstGeom prst="rect">
            <a:avLst/>
          </a:prstGeom>
          <a:noFill/>
          <a:ln w="9525">
            <a:noFill/>
            <a:miter lim="800000"/>
            <a:headEnd/>
            <a:tailEnd/>
          </a:ln>
        </p:spPr>
      </p:pic>
      <p:sp>
        <p:nvSpPr>
          <p:cNvPr id="3077" name="Text Box 13"/>
          <p:cNvSpPr txBox="1">
            <a:spLocks noChangeArrowheads="1"/>
          </p:cNvSpPr>
          <p:nvPr/>
        </p:nvSpPr>
        <p:spPr bwMode="auto">
          <a:xfrm>
            <a:off x="777875" y="2987675"/>
            <a:ext cx="7632700" cy="369888"/>
          </a:xfrm>
          <a:prstGeom prst="rect">
            <a:avLst/>
          </a:prstGeom>
          <a:solidFill>
            <a:srgbClr val="112253"/>
          </a:solidFill>
          <a:ln w="9525">
            <a:noFill/>
            <a:miter lim="800000"/>
            <a:headEnd/>
            <a:tailEnd/>
          </a:ln>
        </p:spPr>
        <p:txBody>
          <a:bodyPr>
            <a:spAutoFit/>
          </a:bodyPr>
          <a:lstStyle/>
          <a:p>
            <a:pPr>
              <a:spcBef>
                <a:spcPct val="50000"/>
              </a:spcBef>
            </a:pPr>
            <a:r>
              <a:rPr lang="pt-BR" altLang="es-CL" b="1">
                <a:solidFill>
                  <a:srgbClr val="FFFF00"/>
                </a:solidFill>
              </a:rPr>
              <a:t>U.T. Nº 1.   INTRODUCCIÓN A LA INTELIGENCIA. </a:t>
            </a:r>
            <a:r>
              <a:rPr lang="es-ES" altLang="es-CL" sz="1400" b="1">
                <a:solidFill>
                  <a:srgbClr val="FFFF00"/>
                </a:solidFill>
              </a:rPr>
              <a:t>(4 SEMANAS)</a:t>
            </a:r>
            <a:endParaRPr lang="es-CL" altLang="es-CL" sz="1400" b="1">
              <a:solidFill>
                <a:srgbClr val="FFFF00"/>
              </a:solidFill>
            </a:endParaRPr>
          </a:p>
        </p:txBody>
      </p:sp>
      <p:sp>
        <p:nvSpPr>
          <p:cNvPr id="3078" name="Text Box 13"/>
          <p:cNvSpPr txBox="1">
            <a:spLocks noChangeArrowheads="1"/>
          </p:cNvSpPr>
          <p:nvPr/>
        </p:nvSpPr>
        <p:spPr bwMode="auto">
          <a:xfrm>
            <a:off x="777875" y="3708400"/>
            <a:ext cx="7632700" cy="368300"/>
          </a:xfrm>
          <a:prstGeom prst="rect">
            <a:avLst/>
          </a:prstGeom>
          <a:solidFill>
            <a:srgbClr val="112253"/>
          </a:solidFill>
          <a:ln w="9525">
            <a:noFill/>
            <a:miter lim="800000"/>
            <a:headEnd/>
            <a:tailEnd/>
          </a:ln>
        </p:spPr>
        <p:txBody>
          <a:bodyPr>
            <a:spAutoFit/>
          </a:bodyPr>
          <a:lstStyle/>
          <a:p>
            <a:pPr>
              <a:spcBef>
                <a:spcPct val="50000"/>
              </a:spcBef>
            </a:pPr>
            <a:r>
              <a:rPr lang="pt-BR" altLang="es-CL" b="1">
                <a:solidFill>
                  <a:srgbClr val="FFFF00"/>
                </a:solidFill>
              </a:rPr>
              <a:t>U.T. Nº 2.   LECTURA DE CARTAS. </a:t>
            </a:r>
            <a:r>
              <a:rPr lang="es-ES" altLang="es-CL" sz="1400" b="1">
                <a:solidFill>
                  <a:srgbClr val="FFFF00"/>
                </a:solidFill>
              </a:rPr>
              <a:t>(4 SEMANAS)</a:t>
            </a:r>
            <a:endParaRPr lang="es-CL" altLang="es-CL" sz="1400" b="1">
              <a:solidFill>
                <a:srgbClr val="FFFF00"/>
              </a:solidFill>
            </a:endParaRPr>
          </a:p>
        </p:txBody>
      </p:sp>
      <p:sp>
        <p:nvSpPr>
          <p:cNvPr id="3079" name="Text Box 13"/>
          <p:cNvSpPr txBox="1">
            <a:spLocks noChangeArrowheads="1"/>
          </p:cNvSpPr>
          <p:nvPr/>
        </p:nvSpPr>
        <p:spPr bwMode="auto">
          <a:xfrm>
            <a:off x="777875" y="4438650"/>
            <a:ext cx="7632700" cy="646113"/>
          </a:xfrm>
          <a:prstGeom prst="rect">
            <a:avLst/>
          </a:prstGeom>
          <a:solidFill>
            <a:srgbClr val="112253"/>
          </a:solidFill>
          <a:ln w="9525">
            <a:noFill/>
            <a:miter lim="800000"/>
            <a:headEnd/>
            <a:tailEnd/>
          </a:ln>
        </p:spPr>
        <p:txBody>
          <a:bodyPr>
            <a:spAutoFit/>
          </a:bodyPr>
          <a:lstStyle/>
          <a:p>
            <a:pPr>
              <a:spcBef>
                <a:spcPct val="50000"/>
              </a:spcBef>
            </a:pPr>
            <a:r>
              <a:rPr lang="pt-BR" altLang="es-CL" b="1">
                <a:solidFill>
                  <a:srgbClr val="FFFF00"/>
                </a:solidFill>
              </a:rPr>
              <a:t>U.T. Nº 3.   PREPARACIÓN DE INTELIGENCIA DEL CAMPO DE 	    	BATALLA. </a:t>
            </a:r>
            <a:r>
              <a:rPr lang="es-ES" altLang="es-CL" sz="1400" b="1">
                <a:solidFill>
                  <a:srgbClr val="FFFF00"/>
                </a:solidFill>
              </a:rPr>
              <a:t>(5 SEMANAS)</a:t>
            </a:r>
            <a:endParaRPr lang="es-CL" altLang="es-CL" sz="1400" b="1">
              <a:solidFill>
                <a:srgbClr val="FFFF00"/>
              </a:solidFill>
            </a:endParaRPr>
          </a:p>
        </p:txBody>
      </p:sp>
      <p:sp>
        <p:nvSpPr>
          <p:cNvPr id="3080" name="Text Box 13"/>
          <p:cNvSpPr txBox="1">
            <a:spLocks noChangeArrowheads="1"/>
          </p:cNvSpPr>
          <p:nvPr/>
        </p:nvSpPr>
        <p:spPr bwMode="auto">
          <a:xfrm>
            <a:off x="777875" y="5435600"/>
            <a:ext cx="7632700" cy="369888"/>
          </a:xfrm>
          <a:prstGeom prst="rect">
            <a:avLst/>
          </a:prstGeom>
          <a:solidFill>
            <a:srgbClr val="112253"/>
          </a:solidFill>
          <a:ln w="9525">
            <a:noFill/>
            <a:miter lim="800000"/>
            <a:headEnd/>
            <a:tailEnd/>
          </a:ln>
        </p:spPr>
        <p:txBody>
          <a:bodyPr>
            <a:spAutoFit/>
          </a:bodyPr>
          <a:lstStyle/>
          <a:p>
            <a:pPr>
              <a:spcBef>
                <a:spcPct val="50000"/>
              </a:spcBef>
            </a:pPr>
            <a:r>
              <a:rPr lang="pt-BR" altLang="es-CL" b="1">
                <a:solidFill>
                  <a:srgbClr val="FFFF00"/>
                </a:solidFill>
              </a:rPr>
              <a:t>U.T. Nº 4.   CONTRAINTELIGENCIA. </a:t>
            </a:r>
            <a:r>
              <a:rPr lang="es-ES" altLang="es-CL" sz="1400" b="1">
                <a:solidFill>
                  <a:srgbClr val="FFFF00"/>
                </a:solidFill>
              </a:rPr>
              <a:t>(4 SEMANAS)</a:t>
            </a:r>
            <a:endParaRPr lang="es-CL" altLang="es-CL" sz="1400" b="1">
              <a:solidFill>
                <a:srgbClr val="FFFF00"/>
              </a:solidFill>
            </a:endParaRPr>
          </a:p>
        </p:txBody>
      </p:sp>
      <p:sp>
        <p:nvSpPr>
          <p:cNvPr id="3081" name="Rectangle 2"/>
          <p:cNvSpPr>
            <a:spLocks noChangeArrowheads="1"/>
          </p:cNvSpPr>
          <p:nvPr/>
        </p:nvSpPr>
        <p:spPr bwMode="auto">
          <a:xfrm>
            <a:off x="900113" y="908050"/>
            <a:ext cx="8064500" cy="1655763"/>
          </a:xfrm>
          <a:prstGeom prst="rect">
            <a:avLst/>
          </a:prstGeom>
          <a:solidFill>
            <a:srgbClr val="92D050"/>
          </a:solidFill>
          <a:ln w="9525">
            <a:noFill/>
            <a:miter lim="800000"/>
            <a:headEnd/>
            <a:tailEnd/>
          </a:ln>
        </p:spPr>
        <p:txBody>
          <a:bodyPr anchor="ctr"/>
          <a:lstStyle/>
          <a:p>
            <a:pPr algn="ctr">
              <a:buFont typeface="Arial" charset="0"/>
              <a:buNone/>
            </a:pPr>
            <a:r>
              <a:rPr lang="es-ES" altLang="es-CL" sz="3200">
                <a:solidFill>
                  <a:srgbClr val="000099"/>
                </a:solidFill>
                <a:latin typeface="Calibri" pitchFamily="34" charset="0"/>
              </a:rPr>
              <a:t>Inteligencia de Combate</a:t>
            </a:r>
          </a:p>
          <a:p>
            <a:pPr>
              <a:buFont typeface="Arial" charset="0"/>
              <a:buNone/>
            </a:pPr>
            <a:r>
              <a:rPr lang="es-ES" altLang="es-CL" sz="3200">
                <a:solidFill>
                  <a:srgbClr val="000099"/>
                </a:solidFill>
                <a:latin typeface="Calibri" pitchFamily="34" charset="0"/>
              </a:rPr>
              <a:t>Asignatura Semestral</a:t>
            </a:r>
          </a:p>
          <a:p>
            <a:pPr>
              <a:buFont typeface="Arial" charset="0"/>
              <a:buNone/>
            </a:pPr>
            <a:r>
              <a:rPr lang="es-ES" altLang="es-CL" sz="3200">
                <a:solidFill>
                  <a:srgbClr val="000099"/>
                </a:solidFill>
                <a:latin typeface="Calibri" pitchFamily="34" charset="0"/>
              </a:rPr>
              <a:t>4 Evaluaciones</a:t>
            </a:r>
          </a:p>
        </p:txBody>
      </p:sp>
      <p:sp>
        <p:nvSpPr>
          <p:cNvPr id="2" name="Right Arrow 1"/>
          <p:cNvSpPr/>
          <p:nvPr/>
        </p:nvSpPr>
        <p:spPr>
          <a:xfrm>
            <a:off x="250825" y="3708400"/>
            <a:ext cx="463550" cy="368300"/>
          </a:xfrm>
          <a:prstGeom prst="rightArrow">
            <a:avLst/>
          </a:prstGeom>
          <a:solidFill>
            <a:srgbClr val="FF0000"/>
          </a:solid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marinfa_a5jefgest\Mis documentos\Mis imágenes\Imagen1.jpg"/>
          <p:cNvPicPr>
            <a:picLocks noChangeAspect="1" noChangeArrowheads="1"/>
          </p:cNvPicPr>
          <p:nvPr/>
        </p:nvPicPr>
        <p:blipFill>
          <a:blip r:embed="rId3"/>
          <a:srcRect/>
          <a:stretch>
            <a:fillRect/>
          </a:stretch>
        </p:blipFill>
        <p:spPr bwMode="auto">
          <a:xfrm>
            <a:off x="-6350" y="-6350"/>
            <a:ext cx="9156700" cy="6864350"/>
          </a:xfrm>
          <a:prstGeom prst="rect">
            <a:avLst/>
          </a:prstGeom>
          <a:solidFill>
            <a:schemeClr val="accent1"/>
          </a:solidFill>
          <a:ln w="9525">
            <a:noFill/>
            <a:miter lim="800000"/>
            <a:headEnd/>
            <a:tailEnd/>
          </a:ln>
        </p:spPr>
      </p:pic>
      <p:sp>
        <p:nvSpPr>
          <p:cNvPr id="5" name="Rectangle 6"/>
          <p:cNvSpPr txBox="1">
            <a:spLocks noGrp="1" noChangeArrowheads="1"/>
          </p:cNvSpPr>
          <p:nvPr/>
        </p:nvSpPr>
        <p:spPr>
          <a:xfrm>
            <a:off x="457200" y="6356350"/>
            <a:ext cx="2133600" cy="365125"/>
          </a:xfrm>
          <a:prstGeom prst="rect">
            <a:avLst/>
          </a:prstGeom>
          <a:noFill/>
        </p:spPr>
        <p:txBody>
          <a:bodyPr anchor="ctr"/>
          <a:lstStyle/>
          <a:p>
            <a:pPr fontAlgn="auto">
              <a:spcBef>
                <a:spcPts val="0"/>
              </a:spcBef>
              <a:spcAft>
                <a:spcPts val="0"/>
              </a:spcAft>
              <a:defRPr/>
            </a:pPr>
            <a:fld id="{E8637B36-4BA5-4CF1-9219-A5D04CF3F441}" type="slidenum">
              <a:rPr lang="es-ES" sz="1200">
                <a:solidFill>
                  <a:schemeClr val="tx1">
                    <a:tint val="75000"/>
                  </a:schemeClr>
                </a:solidFill>
                <a:latin typeface="+mn-lt"/>
              </a:rPr>
              <a:pPr fontAlgn="auto">
                <a:spcBef>
                  <a:spcPts val="0"/>
                </a:spcBef>
                <a:spcAft>
                  <a:spcPts val="0"/>
                </a:spcAft>
                <a:defRPr/>
              </a:pPr>
              <a:t>3</a:t>
            </a:fld>
            <a:endParaRPr lang="es-ES" sz="1200">
              <a:solidFill>
                <a:schemeClr val="tx1">
                  <a:tint val="75000"/>
                </a:schemeClr>
              </a:solidFill>
              <a:latin typeface="+mn-lt"/>
            </a:endParaRPr>
          </a:p>
        </p:txBody>
      </p:sp>
      <p:pic>
        <p:nvPicPr>
          <p:cNvPr id="4100" name="Picture 12" descr="CIM"/>
          <p:cNvPicPr>
            <a:picLocks noChangeAspect="1" noChangeArrowheads="1"/>
          </p:cNvPicPr>
          <p:nvPr/>
        </p:nvPicPr>
        <p:blipFill>
          <a:blip r:embed="rId4" cstate="print">
            <a:clrChange>
              <a:clrFrom>
                <a:srgbClr val="164205"/>
              </a:clrFrom>
              <a:clrTo>
                <a:srgbClr val="164205">
                  <a:alpha val="0"/>
                </a:srgbClr>
              </a:clrTo>
            </a:clrChange>
          </a:blip>
          <a:srcRect/>
          <a:stretch>
            <a:fillRect/>
          </a:stretch>
        </p:blipFill>
        <p:spPr bwMode="auto">
          <a:xfrm>
            <a:off x="0" y="0"/>
            <a:ext cx="714375" cy="1025525"/>
          </a:xfrm>
          <a:prstGeom prst="rect">
            <a:avLst/>
          </a:prstGeom>
          <a:noFill/>
          <a:ln w="9525">
            <a:noFill/>
            <a:miter lim="800000"/>
            <a:headEnd/>
            <a:tailEnd/>
          </a:ln>
        </p:spPr>
      </p:pic>
      <p:sp>
        <p:nvSpPr>
          <p:cNvPr id="4101" name="Text Box 13"/>
          <p:cNvSpPr txBox="1">
            <a:spLocks noChangeArrowheads="1"/>
          </p:cNvSpPr>
          <p:nvPr/>
        </p:nvSpPr>
        <p:spPr bwMode="auto">
          <a:xfrm>
            <a:off x="1116013" y="765175"/>
            <a:ext cx="7056437" cy="692150"/>
          </a:xfrm>
          <a:prstGeom prst="rect">
            <a:avLst/>
          </a:prstGeom>
          <a:solidFill>
            <a:srgbClr val="112253"/>
          </a:solidFill>
          <a:ln w="9525">
            <a:noFill/>
            <a:miter lim="800000"/>
            <a:headEnd/>
            <a:tailEnd/>
          </a:ln>
        </p:spPr>
        <p:txBody>
          <a:bodyPr>
            <a:spAutoFit/>
          </a:bodyPr>
          <a:lstStyle/>
          <a:p>
            <a:pPr>
              <a:spcBef>
                <a:spcPct val="50000"/>
              </a:spcBef>
            </a:pPr>
            <a:r>
              <a:rPr lang="pt-BR" altLang="es-CL" b="1">
                <a:solidFill>
                  <a:srgbClr val="FFFF00"/>
                </a:solidFill>
              </a:rPr>
              <a:t>U.T. Nº 2.   Lectura de Cartas.</a:t>
            </a:r>
          </a:p>
          <a:p>
            <a:pPr>
              <a:spcBef>
                <a:spcPct val="50000"/>
              </a:spcBef>
            </a:pPr>
            <a:r>
              <a:rPr lang="es-ES" altLang="es-CL" sz="1400" b="1">
                <a:solidFill>
                  <a:srgbClr val="FFFF00"/>
                </a:solidFill>
              </a:rPr>
              <a:t>(4 SEMANAS DE CLASES INCLUYENDO EL CERTAMEN ESCRITO)</a:t>
            </a:r>
            <a:endParaRPr lang="es-CL" altLang="es-CL" sz="1400" b="1">
              <a:solidFill>
                <a:srgbClr val="FFFF00"/>
              </a:solidFill>
            </a:endParaRPr>
          </a:p>
        </p:txBody>
      </p:sp>
      <p:sp>
        <p:nvSpPr>
          <p:cNvPr id="4102" name="Text Box 17"/>
          <p:cNvSpPr txBox="1">
            <a:spLocks noChangeArrowheads="1"/>
          </p:cNvSpPr>
          <p:nvPr/>
        </p:nvSpPr>
        <p:spPr bwMode="auto">
          <a:xfrm>
            <a:off x="395288" y="1484313"/>
            <a:ext cx="8137525" cy="2924175"/>
          </a:xfrm>
          <a:prstGeom prst="rect">
            <a:avLst/>
          </a:prstGeom>
          <a:solidFill>
            <a:srgbClr val="FF0000"/>
          </a:solidFill>
          <a:ln w="28575">
            <a:solidFill>
              <a:schemeClr val="tx1"/>
            </a:solidFill>
            <a:miter lim="800000"/>
            <a:headEnd/>
            <a:tailEnd/>
          </a:ln>
        </p:spPr>
        <p:txBody>
          <a:bodyPr>
            <a:spAutoFit/>
          </a:bodyPr>
          <a:lstStyle/>
          <a:p>
            <a:pPr algn="ctr">
              <a:spcBef>
                <a:spcPct val="50000"/>
              </a:spcBef>
            </a:pPr>
            <a:r>
              <a:rPr lang="es-CL" altLang="es-CL" sz="1600" b="1">
                <a:solidFill>
                  <a:srgbClr val="FFFF00"/>
                </a:solidFill>
              </a:rPr>
              <a:t>CONTENIDOS</a:t>
            </a:r>
          </a:p>
          <a:p>
            <a:pPr>
              <a:spcBef>
                <a:spcPct val="50000"/>
              </a:spcBef>
            </a:pPr>
            <a:r>
              <a:rPr lang="es-CL" altLang="es-CL" sz="1600" b="1">
                <a:solidFill>
                  <a:srgbClr val="FFFF00"/>
                </a:solidFill>
              </a:rPr>
              <a:t>1.-	Definición, importancia y conservación de la carta topográfica.</a:t>
            </a:r>
          </a:p>
          <a:p>
            <a:pPr>
              <a:spcBef>
                <a:spcPct val="50000"/>
              </a:spcBef>
            </a:pPr>
            <a:r>
              <a:rPr lang="es-CL" altLang="es-CL" sz="1600" b="1" i="1">
                <a:solidFill>
                  <a:srgbClr val="FFFF00"/>
                </a:solidFill>
              </a:rPr>
              <a:t>2.-	Información marginal, simbología y clasificación de las cartas topog.</a:t>
            </a:r>
          </a:p>
          <a:p>
            <a:pPr>
              <a:spcBef>
                <a:spcPct val="50000"/>
              </a:spcBef>
            </a:pPr>
            <a:r>
              <a:rPr lang="es-CL" altLang="es-CL" sz="1600" b="1" i="1">
                <a:solidFill>
                  <a:srgbClr val="FFFF00"/>
                </a:solidFill>
              </a:rPr>
              <a:t>4.-	Sistemas de coordenadas.</a:t>
            </a:r>
          </a:p>
          <a:p>
            <a:pPr>
              <a:spcBef>
                <a:spcPct val="50000"/>
              </a:spcBef>
            </a:pPr>
            <a:r>
              <a:rPr lang="es-CL" altLang="es-CL" sz="1600" b="1" i="1">
                <a:solidFill>
                  <a:srgbClr val="FFFF00"/>
                </a:solidFill>
              </a:rPr>
              <a:t>5.-	Escalas topográficas.</a:t>
            </a:r>
          </a:p>
          <a:p>
            <a:pPr>
              <a:spcBef>
                <a:spcPct val="50000"/>
              </a:spcBef>
            </a:pPr>
            <a:r>
              <a:rPr lang="es-CL" altLang="es-CL" sz="1600" b="1" i="1">
                <a:solidFill>
                  <a:srgbClr val="FFFF00"/>
                </a:solidFill>
              </a:rPr>
              <a:t>6.-	Relieves, Pendientes y Perfiles</a:t>
            </a:r>
          </a:p>
          <a:p>
            <a:pPr>
              <a:spcBef>
                <a:spcPct val="50000"/>
              </a:spcBef>
            </a:pPr>
            <a:r>
              <a:rPr lang="es-CL" altLang="es-CL" sz="1600" b="1" i="1">
                <a:solidFill>
                  <a:srgbClr val="FFFF00"/>
                </a:solidFill>
              </a:rPr>
              <a:t>7.-	Dirección, actualización y Orientación de la Carta.</a:t>
            </a:r>
          </a:p>
          <a:p>
            <a:pPr>
              <a:spcBef>
                <a:spcPct val="50000"/>
              </a:spcBef>
            </a:pPr>
            <a:r>
              <a:rPr lang="es-CL" altLang="es-CL" sz="1600" b="1" i="1">
                <a:solidFill>
                  <a:srgbClr val="FFFF00"/>
                </a:solidFill>
              </a:rPr>
              <a:t>8.-	G.P.S.</a:t>
            </a:r>
          </a:p>
        </p:txBody>
      </p:sp>
      <p:sp>
        <p:nvSpPr>
          <p:cNvPr id="4103" name="Text Box 17"/>
          <p:cNvSpPr txBox="1">
            <a:spLocks noChangeArrowheads="1"/>
          </p:cNvSpPr>
          <p:nvPr/>
        </p:nvSpPr>
        <p:spPr bwMode="auto">
          <a:xfrm>
            <a:off x="395288" y="4437063"/>
            <a:ext cx="8137525" cy="2308225"/>
          </a:xfrm>
          <a:prstGeom prst="rect">
            <a:avLst/>
          </a:prstGeom>
          <a:solidFill>
            <a:srgbClr val="FF0000"/>
          </a:solidFill>
          <a:ln w="28575">
            <a:solidFill>
              <a:schemeClr val="tx1"/>
            </a:solidFill>
            <a:miter lim="800000"/>
            <a:headEnd/>
            <a:tailEnd/>
          </a:ln>
        </p:spPr>
        <p:txBody>
          <a:bodyPr>
            <a:spAutoFit/>
          </a:bodyPr>
          <a:lstStyle/>
          <a:p>
            <a:pPr algn="ctr">
              <a:spcBef>
                <a:spcPct val="50000"/>
              </a:spcBef>
            </a:pPr>
            <a:r>
              <a:rPr lang="es-CL" altLang="es-CL" sz="1600" b="1">
                <a:solidFill>
                  <a:srgbClr val="FFFF00"/>
                </a:solidFill>
              </a:rPr>
              <a:t>OBJETIVO DE LA UNIDAD TEMÁTICA</a:t>
            </a:r>
          </a:p>
          <a:p>
            <a:pPr algn="just">
              <a:spcBef>
                <a:spcPct val="50000"/>
              </a:spcBef>
            </a:pPr>
            <a:r>
              <a:rPr lang="es-CL" altLang="es-CL" sz="1600" b="1">
                <a:solidFill>
                  <a:srgbClr val="FFFF00"/>
                </a:solidFill>
              </a:rPr>
              <a:t>Reconocer la información útil de las cartas topográficas, de manera de emplear eficazmente las cartas en beneficio de la planificación y la conducción táctica</a:t>
            </a:r>
          </a:p>
          <a:p>
            <a:pPr algn="ctr">
              <a:spcBef>
                <a:spcPct val="50000"/>
              </a:spcBef>
            </a:pPr>
            <a:r>
              <a:rPr lang="es-CL" altLang="es-CL" sz="1600" b="1">
                <a:solidFill>
                  <a:srgbClr val="FFFF00"/>
                </a:solidFill>
              </a:rPr>
              <a:t>BIBLIOGRAFÍA</a:t>
            </a:r>
          </a:p>
          <a:p>
            <a:pPr algn="just">
              <a:spcBef>
                <a:spcPct val="50000"/>
              </a:spcBef>
            </a:pPr>
            <a:r>
              <a:rPr lang="es-CL" altLang="es-CL" sz="1600" b="1">
                <a:solidFill>
                  <a:srgbClr val="FFFF00"/>
                </a:solidFill>
              </a:rPr>
              <a:t>CAI 1 – 1 «LECTURA DE CARTAS» - APUNTES DEL PROFESOR</a:t>
            </a:r>
          </a:p>
          <a:p>
            <a:pPr algn="just">
              <a:spcBef>
                <a:spcPct val="50000"/>
              </a:spcBef>
            </a:pPr>
            <a:r>
              <a:rPr lang="es-CL" altLang="es-CL" sz="1600" b="1">
                <a:solidFill>
                  <a:srgbClr val="FFFF00"/>
                </a:solidFill>
              </a:rPr>
              <a:t>Otros elementos: Carta IGM de Pichicuy Escala 1:25.000, Indicador de punto, transparencias, brújula, GPS, regla, plumones para plástico.</a:t>
            </a: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srcRect/>
          <a:stretch>
            <a:fillRect/>
          </a:stretch>
        </p:blipFill>
        <p:spPr bwMode="auto">
          <a:xfrm>
            <a:off x="0" y="19050"/>
            <a:ext cx="9251950" cy="6838950"/>
          </a:xfrm>
          <a:prstGeom prst="rect">
            <a:avLst/>
          </a:prstGeom>
          <a:noFill/>
          <a:ln w="9525">
            <a:noFill/>
            <a:miter lim="800000"/>
            <a:headEnd/>
            <a:tailEnd/>
          </a:ln>
          <a:effectLst/>
        </p:spPr>
      </p:pic>
      <p:sp>
        <p:nvSpPr>
          <p:cNvPr id="5123" name="TextBox 2"/>
          <p:cNvSpPr txBox="1">
            <a:spLocks noChangeArrowheads="1"/>
          </p:cNvSpPr>
          <p:nvPr/>
        </p:nvSpPr>
        <p:spPr bwMode="auto">
          <a:xfrm>
            <a:off x="107950" y="115888"/>
            <a:ext cx="2376488" cy="1201737"/>
          </a:xfrm>
          <a:prstGeom prst="rect">
            <a:avLst/>
          </a:prstGeom>
          <a:noFill/>
          <a:ln w="28575">
            <a:solidFill>
              <a:srgbClr val="00B050"/>
            </a:solidFill>
            <a:miter lim="800000"/>
            <a:headEnd/>
            <a:tailEnd/>
          </a:ln>
        </p:spPr>
        <p:txBody>
          <a:bodyPr>
            <a:spAutoFit/>
          </a:bodyPr>
          <a:lstStyle/>
          <a:p>
            <a:pPr algn="ctr"/>
            <a:r>
              <a:rPr lang="es-CL" sz="2400"/>
              <a:t>LECTURA </a:t>
            </a:r>
          </a:p>
          <a:p>
            <a:pPr algn="ctr"/>
            <a:r>
              <a:rPr lang="es-CL" sz="2400"/>
              <a:t>DE </a:t>
            </a:r>
          </a:p>
          <a:p>
            <a:pPr algn="ctr"/>
            <a:r>
              <a:rPr lang="es-CL" sz="2400"/>
              <a:t>CARTAS</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4"/>
          <p:cNvSpPr txBox="1">
            <a:spLocks noChangeArrowheads="1"/>
          </p:cNvSpPr>
          <p:nvPr/>
        </p:nvSpPr>
        <p:spPr bwMode="auto">
          <a:xfrm>
            <a:off x="395288" y="1209675"/>
            <a:ext cx="3240087" cy="2724150"/>
          </a:xfrm>
          <a:prstGeom prst="rect">
            <a:avLst/>
          </a:prstGeom>
          <a:noFill/>
          <a:ln w="9525">
            <a:solidFill>
              <a:schemeClr val="accent2"/>
            </a:solidFill>
            <a:miter lim="800000"/>
            <a:headEnd/>
            <a:tailEnd/>
          </a:ln>
          <a:effectLst/>
        </p:spPr>
        <p:txBody>
          <a:bodyPr>
            <a:spAutoFit/>
          </a:bodyPr>
          <a:lstStyle/>
          <a:p>
            <a:pPr algn="just">
              <a:spcBef>
                <a:spcPct val="50000"/>
              </a:spcBef>
            </a:pPr>
            <a:r>
              <a:rPr lang="es-CL" dirty="0"/>
              <a:t>A.- Definición de Carta Topográfica.</a:t>
            </a:r>
          </a:p>
          <a:p>
            <a:pPr algn="just">
              <a:spcBef>
                <a:spcPct val="50000"/>
              </a:spcBef>
            </a:pPr>
            <a:r>
              <a:rPr lang="es-CL" dirty="0"/>
              <a:t>Carta es la representación gráfica de una parte de la superficie terrestre, dibujada en un plano, con todos sus detalles, según cierta razón matemática entre el terreno y el dibujo, llamada escala.</a:t>
            </a:r>
            <a:endParaRPr lang="es-ES" dirty="0"/>
          </a:p>
        </p:txBody>
      </p:sp>
      <p:sp>
        <p:nvSpPr>
          <p:cNvPr id="6147" name="Text Box 6"/>
          <p:cNvSpPr txBox="1">
            <a:spLocks noChangeArrowheads="1"/>
          </p:cNvSpPr>
          <p:nvPr/>
        </p:nvSpPr>
        <p:spPr bwMode="auto">
          <a:xfrm>
            <a:off x="539750" y="244475"/>
            <a:ext cx="8208963" cy="784225"/>
          </a:xfrm>
          <a:prstGeom prst="rect">
            <a:avLst/>
          </a:prstGeom>
          <a:noFill/>
          <a:ln w="9525">
            <a:solidFill>
              <a:schemeClr val="accent2"/>
            </a:solidFill>
            <a:miter lim="800000"/>
            <a:headEnd/>
            <a:tailEnd/>
          </a:ln>
          <a:effectLst/>
        </p:spPr>
        <p:txBody>
          <a:bodyPr>
            <a:spAutoFit/>
          </a:bodyPr>
          <a:lstStyle/>
          <a:p>
            <a:pPr>
              <a:spcBef>
                <a:spcPct val="50000"/>
              </a:spcBef>
            </a:pPr>
            <a:r>
              <a:rPr lang="es-ES" dirty="0"/>
              <a:t>UT Nº 2. LECTURA DE CARTAS</a:t>
            </a:r>
          </a:p>
          <a:p>
            <a:pPr>
              <a:spcBef>
                <a:spcPct val="50000"/>
              </a:spcBef>
            </a:pPr>
            <a:r>
              <a:rPr lang="es-ES" dirty="0"/>
              <a:t>DEFINICIÓN, IMPORTANCIA Y CUIDADOS</a:t>
            </a:r>
          </a:p>
        </p:txBody>
      </p:sp>
      <p:pic>
        <p:nvPicPr>
          <p:cNvPr id="6148" name="Picture 1" descr="\\Millersvr\carpeta compartida\COMANDO BRIGADA\INTERCAMBIO\Image_20150410_0001.jpg"/>
          <p:cNvPicPr>
            <a:picLocks noChangeAspect="1" noChangeArrowheads="1"/>
          </p:cNvPicPr>
          <p:nvPr/>
        </p:nvPicPr>
        <p:blipFill>
          <a:blip r:embed="rId2">
            <a:lum bright="-6000" contrast="-6000"/>
          </a:blip>
          <a:srcRect l="66718" t="25130" r="11485" b="55618"/>
          <a:stretch>
            <a:fillRect/>
          </a:stretch>
        </p:blipFill>
        <p:spPr bwMode="auto">
          <a:xfrm>
            <a:off x="3779838" y="1196975"/>
            <a:ext cx="5237162" cy="5661025"/>
          </a:xfrm>
          <a:prstGeom prst="rect">
            <a:avLst/>
          </a:prstGeom>
          <a:noFill/>
          <a:ln w="25400">
            <a:solidFill>
              <a:schemeClr val="tx1"/>
            </a:solid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4"/>
          <p:cNvSpPr txBox="1">
            <a:spLocks noChangeArrowheads="1"/>
          </p:cNvSpPr>
          <p:nvPr/>
        </p:nvSpPr>
        <p:spPr bwMode="auto">
          <a:xfrm>
            <a:off x="395288" y="981075"/>
            <a:ext cx="8353425" cy="2724150"/>
          </a:xfrm>
          <a:prstGeom prst="rect">
            <a:avLst/>
          </a:prstGeom>
          <a:noFill/>
          <a:ln w="9525">
            <a:solidFill>
              <a:schemeClr val="accent2"/>
            </a:solidFill>
            <a:miter lim="800000"/>
            <a:headEnd/>
            <a:tailEnd/>
          </a:ln>
          <a:effectLst/>
        </p:spPr>
        <p:txBody>
          <a:bodyPr>
            <a:spAutoFit/>
          </a:bodyPr>
          <a:lstStyle/>
          <a:p>
            <a:pPr algn="just">
              <a:spcBef>
                <a:spcPct val="50000"/>
              </a:spcBef>
            </a:pPr>
            <a:r>
              <a:rPr lang="es-CL" dirty="0"/>
              <a:t>B.- Importancia Militar de la Carta Topográfica.</a:t>
            </a:r>
          </a:p>
          <a:p>
            <a:pPr algn="just">
              <a:spcBef>
                <a:spcPct val="50000"/>
              </a:spcBef>
            </a:pPr>
            <a:r>
              <a:rPr lang="es-CL" dirty="0"/>
              <a:t>1.-  La importancia de una carta topográfica radica en que de ella se puede extraer informaciones fundamentales que contribuyen a la toma de decisiones, para desarrollar una mejor planificación y conducción de las unidades.</a:t>
            </a:r>
          </a:p>
          <a:p>
            <a:pPr algn="just">
              <a:spcBef>
                <a:spcPct val="50000"/>
              </a:spcBef>
            </a:pPr>
            <a:r>
              <a:rPr lang="es-CL" dirty="0"/>
              <a:t>2.- La carta proporciona distancias, ubicaciones, alturas, rutas, accidentes principales del terreno, información de encubrimiento y cubierta, etc.</a:t>
            </a:r>
          </a:p>
          <a:p>
            <a:pPr algn="just">
              <a:spcBef>
                <a:spcPct val="50000"/>
              </a:spcBef>
            </a:pPr>
            <a:r>
              <a:rPr lang="es-CL" dirty="0"/>
              <a:t>3.- Las Operaciones Militares de cualquier índole y magnitud se estudian y resuelven con el apoyo de las Cartas Topográficas.</a:t>
            </a:r>
            <a:endParaRPr lang="es-ES" dirty="0"/>
          </a:p>
        </p:txBody>
      </p:sp>
      <p:sp>
        <p:nvSpPr>
          <p:cNvPr id="7171" name="Text Box 6"/>
          <p:cNvSpPr txBox="1">
            <a:spLocks noChangeArrowheads="1"/>
          </p:cNvSpPr>
          <p:nvPr/>
        </p:nvSpPr>
        <p:spPr bwMode="auto">
          <a:xfrm>
            <a:off x="539750" y="115888"/>
            <a:ext cx="8208963" cy="784225"/>
          </a:xfrm>
          <a:prstGeom prst="rect">
            <a:avLst/>
          </a:prstGeom>
          <a:noFill/>
          <a:ln w="9525">
            <a:solidFill>
              <a:schemeClr val="accent2"/>
            </a:solidFill>
            <a:miter lim="800000"/>
            <a:headEnd/>
            <a:tailEnd/>
          </a:ln>
          <a:effectLst/>
        </p:spPr>
        <p:txBody>
          <a:bodyPr>
            <a:spAutoFit/>
          </a:bodyPr>
          <a:lstStyle/>
          <a:p>
            <a:pPr>
              <a:spcBef>
                <a:spcPct val="50000"/>
              </a:spcBef>
            </a:pPr>
            <a:r>
              <a:rPr lang="es-ES" dirty="0"/>
              <a:t>UT Nº 2. LECTURA DE CARTAS</a:t>
            </a:r>
          </a:p>
          <a:p>
            <a:pPr>
              <a:spcBef>
                <a:spcPct val="50000"/>
              </a:spcBef>
            </a:pPr>
            <a:r>
              <a:rPr lang="es-ES" dirty="0"/>
              <a:t>DEFINICIÓN, IMPORTANCIA Y CUIDADOS</a:t>
            </a:r>
          </a:p>
        </p:txBody>
      </p:sp>
      <p:pic>
        <p:nvPicPr>
          <p:cNvPr id="5" name="4 Imagen" descr="Mapa-Militar.jpg"/>
          <p:cNvPicPr>
            <a:picLocks noChangeAspect="1"/>
          </p:cNvPicPr>
          <p:nvPr/>
        </p:nvPicPr>
        <p:blipFill>
          <a:blip r:embed="rId2"/>
          <a:stretch>
            <a:fillRect/>
          </a:stretch>
        </p:blipFill>
        <p:spPr>
          <a:xfrm>
            <a:off x="1000100" y="4071942"/>
            <a:ext cx="7143800" cy="2428151"/>
          </a:xfrm>
          <a:prstGeom prst="rect">
            <a:avLst/>
          </a:prstGeo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4"/>
          <p:cNvSpPr txBox="1">
            <a:spLocks noChangeArrowheads="1"/>
          </p:cNvSpPr>
          <p:nvPr/>
        </p:nvSpPr>
        <p:spPr bwMode="auto">
          <a:xfrm>
            <a:off x="395288" y="1209675"/>
            <a:ext cx="8353425" cy="3138488"/>
          </a:xfrm>
          <a:prstGeom prst="rect">
            <a:avLst/>
          </a:prstGeom>
          <a:noFill/>
          <a:ln w="9525">
            <a:solidFill>
              <a:schemeClr val="accent2"/>
            </a:solidFill>
            <a:miter lim="800000"/>
            <a:headEnd/>
            <a:tailEnd/>
          </a:ln>
          <a:effectLst/>
        </p:spPr>
        <p:txBody>
          <a:bodyPr>
            <a:spAutoFit/>
          </a:bodyPr>
          <a:lstStyle/>
          <a:p>
            <a:pPr algn="just">
              <a:spcBef>
                <a:spcPct val="50000"/>
              </a:spcBef>
            </a:pPr>
            <a:r>
              <a:rPr lang="es-CL" dirty="0"/>
              <a:t>C.- Cuidados con la Carta Topográfica.</a:t>
            </a:r>
          </a:p>
          <a:p>
            <a:pPr algn="just">
              <a:spcBef>
                <a:spcPct val="50000"/>
              </a:spcBef>
            </a:pPr>
            <a:r>
              <a:rPr lang="es-CL" dirty="0"/>
              <a:t>1.- Doblar la carta correctamente.</a:t>
            </a:r>
          </a:p>
          <a:p>
            <a:pPr algn="just">
              <a:spcBef>
                <a:spcPct val="50000"/>
              </a:spcBef>
            </a:pPr>
            <a:r>
              <a:rPr lang="es-CL" dirty="0"/>
              <a:t>2.- Protegerla contra el agua, polvo, lodo, rasgaduras, etc., colocándola dentro de un sobre plástico transparente y en un lugar adecuado para su transporte.</a:t>
            </a:r>
          </a:p>
          <a:p>
            <a:pPr algn="just">
              <a:spcBef>
                <a:spcPct val="50000"/>
              </a:spcBef>
            </a:pPr>
            <a:r>
              <a:rPr lang="es-CL" dirty="0"/>
              <a:t>3.- Tratar de no marcar la Carta, no mancharla y no dejar señales que puedan producir confusión en su uso.</a:t>
            </a:r>
          </a:p>
          <a:p>
            <a:pPr algn="just">
              <a:spcBef>
                <a:spcPct val="50000"/>
              </a:spcBef>
            </a:pPr>
            <a:r>
              <a:rPr lang="es-CL" dirty="0"/>
              <a:t>4.- Por ningún motivo deben caer los calcos de planificación de una carta, en poder del enemigo. En caso necesario debe tener prevista su destrucción o incineración.</a:t>
            </a:r>
            <a:endParaRPr lang="es-ES" dirty="0"/>
          </a:p>
        </p:txBody>
      </p:sp>
      <p:sp>
        <p:nvSpPr>
          <p:cNvPr id="8195" name="Text Box 6"/>
          <p:cNvSpPr txBox="1">
            <a:spLocks noChangeArrowheads="1"/>
          </p:cNvSpPr>
          <p:nvPr/>
        </p:nvSpPr>
        <p:spPr bwMode="auto">
          <a:xfrm>
            <a:off x="539750" y="244475"/>
            <a:ext cx="8208963" cy="784225"/>
          </a:xfrm>
          <a:prstGeom prst="rect">
            <a:avLst/>
          </a:prstGeom>
          <a:noFill/>
          <a:ln w="9525">
            <a:solidFill>
              <a:schemeClr val="accent2"/>
            </a:solidFill>
            <a:miter lim="800000"/>
            <a:headEnd/>
            <a:tailEnd/>
          </a:ln>
          <a:effectLst/>
        </p:spPr>
        <p:txBody>
          <a:bodyPr>
            <a:spAutoFit/>
          </a:bodyPr>
          <a:lstStyle/>
          <a:p>
            <a:pPr>
              <a:spcBef>
                <a:spcPct val="50000"/>
              </a:spcBef>
            </a:pPr>
            <a:r>
              <a:rPr lang="es-ES" dirty="0"/>
              <a:t>UT Nº 2. LECTURA DE CARTAS</a:t>
            </a:r>
          </a:p>
          <a:p>
            <a:pPr>
              <a:spcBef>
                <a:spcPct val="50000"/>
              </a:spcBef>
            </a:pPr>
            <a:r>
              <a:rPr lang="es-ES" dirty="0"/>
              <a:t>DEFINICIÓN, IMPORTANCIA Y CUIDADOS</a:t>
            </a:r>
          </a:p>
        </p:txBody>
      </p:sp>
      <p:sp>
        <p:nvSpPr>
          <p:cNvPr id="2" name="Action Button: Forward or Next 1">
            <a:hlinkClick r:id="rId2" action="ppaction://hlinksldjump" highlightClick="1"/>
          </p:cNvPr>
          <p:cNvSpPr/>
          <p:nvPr/>
        </p:nvSpPr>
        <p:spPr>
          <a:xfrm>
            <a:off x="4140200" y="1700213"/>
            <a:ext cx="503238" cy="288925"/>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pic>
        <p:nvPicPr>
          <p:cNvPr id="5" name="4 Imagen" descr="GUID-95B7B784-FAA1-43A5-8D4B-A99D16ABFEB4-web.png"/>
          <p:cNvPicPr>
            <a:picLocks noChangeAspect="1"/>
          </p:cNvPicPr>
          <p:nvPr/>
        </p:nvPicPr>
        <p:blipFill>
          <a:blip r:embed="rId3"/>
          <a:stretch>
            <a:fillRect/>
          </a:stretch>
        </p:blipFill>
        <p:spPr>
          <a:xfrm>
            <a:off x="428596" y="4484298"/>
            <a:ext cx="8358246" cy="2373702"/>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218" name="Text Box 6"/>
          <p:cNvSpPr txBox="1">
            <a:spLocks noChangeArrowheads="1"/>
          </p:cNvSpPr>
          <p:nvPr/>
        </p:nvSpPr>
        <p:spPr bwMode="auto">
          <a:xfrm>
            <a:off x="539750" y="244475"/>
            <a:ext cx="8208963" cy="784225"/>
          </a:xfrm>
          <a:prstGeom prst="rect">
            <a:avLst/>
          </a:prstGeom>
          <a:noFill/>
          <a:ln w="9525">
            <a:solidFill>
              <a:schemeClr val="accent2"/>
            </a:solidFill>
            <a:miter lim="800000"/>
            <a:headEnd/>
            <a:tailEnd/>
          </a:ln>
          <a:effectLst/>
        </p:spPr>
        <p:txBody>
          <a:bodyPr>
            <a:spAutoFit/>
          </a:bodyPr>
          <a:lstStyle/>
          <a:p>
            <a:pPr>
              <a:spcBef>
                <a:spcPct val="50000"/>
              </a:spcBef>
            </a:pPr>
            <a:r>
              <a:rPr lang="es-ES" dirty="0"/>
              <a:t>UT Nº 2. LECTURA DE CARTAS</a:t>
            </a:r>
          </a:p>
          <a:p>
            <a:pPr>
              <a:spcBef>
                <a:spcPct val="50000"/>
              </a:spcBef>
            </a:pPr>
            <a:r>
              <a:rPr lang="es-ES" dirty="0"/>
              <a:t>DEFINICIÓN, IMPORTANCIA Y CUIDADOS</a:t>
            </a:r>
          </a:p>
        </p:txBody>
      </p:sp>
      <p:pic>
        <p:nvPicPr>
          <p:cNvPr id="9219" name="Picture 2"/>
          <p:cNvPicPr>
            <a:picLocks noChangeAspect="1" noChangeArrowheads="1"/>
          </p:cNvPicPr>
          <p:nvPr/>
        </p:nvPicPr>
        <p:blipFill>
          <a:blip r:embed="rId2"/>
          <a:srcRect/>
          <a:stretch>
            <a:fillRect/>
          </a:stretch>
        </p:blipFill>
        <p:spPr bwMode="auto">
          <a:xfrm>
            <a:off x="1403350" y="1214438"/>
            <a:ext cx="6553200" cy="4914900"/>
          </a:xfrm>
          <a:prstGeom prst="rect">
            <a:avLst/>
          </a:prstGeom>
          <a:noFill/>
          <a:ln w="9525">
            <a:noFill/>
            <a:miter lim="800000"/>
            <a:headEnd/>
            <a:tailEnd/>
          </a:ln>
          <a:effectLst/>
        </p:spPr>
      </p:pic>
      <p:sp>
        <p:nvSpPr>
          <p:cNvPr id="2" name="Action Button: Back or Previous 1">
            <a:hlinkClick r:id="" action="ppaction://hlinkshowjump?jump=previousslide" highlightClick="1"/>
          </p:cNvPr>
          <p:cNvSpPr/>
          <p:nvPr/>
        </p:nvSpPr>
        <p:spPr>
          <a:xfrm>
            <a:off x="8243888" y="5732463"/>
            <a:ext cx="649287" cy="396875"/>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Tree>
  </p:cSld>
  <p:clrMapOvr>
    <a:masterClrMapping/>
  </p:clrMapOvr>
  <p:transition spd="slow"/>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6"/>
          <p:cNvSpPr txBox="1">
            <a:spLocks noChangeArrowheads="1"/>
          </p:cNvSpPr>
          <p:nvPr/>
        </p:nvSpPr>
        <p:spPr bwMode="auto">
          <a:xfrm>
            <a:off x="539750" y="244475"/>
            <a:ext cx="8208963" cy="784225"/>
          </a:xfrm>
          <a:prstGeom prst="rect">
            <a:avLst/>
          </a:prstGeom>
          <a:noFill/>
          <a:ln w="9525">
            <a:solidFill>
              <a:schemeClr val="accent2"/>
            </a:solidFill>
            <a:miter lim="800000"/>
            <a:headEnd/>
            <a:tailEnd/>
          </a:ln>
          <a:effectLst/>
        </p:spPr>
        <p:txBody>
          <a:bodyPr>
            <a:spAutoFit/>
          </a:bodyPr>
          <a:lstStyle/>
          <a:p>
            <a:pPr>
              <a:spcBef>
                <a:spcPct val="50000"/>
              </a:spcBef>
            </a:pPr>
            <a:r>
              <a:rPr lang="es-ES" dirty="0"/>
              <a:t>UT Nº 2. LECTURA DE CARTAS</a:t>
            </a:r>
          </a:p>
          <a:p>
            <a:pPr>
              <a:spcBef>
                <a:spcPct val="50000"/>
              </a:spcBef>
            </a:pPr>
            <a:r>
              <a:rPr lang="es-ES" dirty="0"/>
              <a:t>INFORMACIÓN MARGINAL</a:t>
            </a:r>
          </a:p>
        </p:txBody>
      </p:sp>
      <p:sp>
        <p:nvSpPr>
          <p:cNvPr id="10243" name="Rectangle 1"/>
          <p:cNvSpPr>
            <a:spLocks noChangeArrowheads="1"/>
          </p:cNvSpPr>
          <p:nvPr/>
        </p:nvSpPr>
        <p:spPr bwMode="auto">
          <a:xfrm>
            <a:off x="539750" y="1176338"/>
            <a:ext cx="8208963" cy="5494337"/>
          </a:xfrm>
          <a:prstGeom prst="rect">
            <a:avLst/>
          </a:prstGeom>
          <a:noFill/>
          <a:ln w="12700">
            <a:solidFill>
              <a:srgbClr val="7030A0"/>
            </a:solidFill>
            <a:miter lim="800000"/>
            <a:headEnd/>
            <a:tailEnd/>
          </a:ln>
        </p:spPr>
        <p:txBody>
          <a:bodyPr>
            <a:spAutoFit/>
          </a:bodyPr>
          <a:lstStyle/>
          <a:p>
            <a:pPr algn="just">
              <a:spcBef>
                <a:spcPct val="50000"/>
              </a:spcBef>
            </a:pPr>
            <a:r>
              <a:rPr lang="es-CL" dirty="0"/>
              <a:t>D.- Información Marginal.</a:t>
            </a:r>
          </a:p>
          <a:p>
            <a:pPr algn="just">
              <a:spcBef>
                <a:spcPct val="50000"/>
              </a:spcBef>
            </a:pPr>
            <a:r>
              <a:rPr lang="es-CL" dirty="0"/>
              <a:t>1.- El </a:t>
            </a:r>
            <a:r>
              <a:rPr lang="es-CL" b="1" dirty="0"/>
              <a:t>nombre </a:t>
            </a:r>
            <a:r>
              <a:rPr lang="es-CL" dirty="0"/>
              <a:t>que se le da a la carta figura en dos lugares: al centro en la parte superior de la carta y al lado izquierdo en la parte inferior.</a:t>
            </a:r>
          </a:p>
          <a:p>
            <a:pPr algn="just">
              <a:spcBef>
                <a:spcPct val="50000"/>
              </a:spcBef>
            </a:pPr>
            <a:r>
              <a:rPr lang="es-CL" dirty="0"/>
              <a:t>2.- Existe </a:t>
            </a:r>
            <a:r>
              <a:rPr lang="es-CL" b="1" dirty="0"/>
              <a:t>un código nacional </a:t>
            </a:r>
            <a:r>
              <a:rPr lang="es-CL" dirty="0"/>
              <a:t>para las cartas editadas por el IGM, a partir del año 1985 vienen con una identificación especial, formada por un código de once dígitos. El objetivo de este código es permitir el manejo computacional de la cartografía para una mejor y más rápida administración.</a:t>
            </a:r>
          </a:p>
          <a:p>
            <a:pPr algn="just">
              <a:spcBef>
                <a:spcPct val="50000"/>
              </a:spcBef>
            </a:pPr>
            <a:r>
              <a:rPr lang="es-CL" dirty="0"/>
              <a:t>El código interno de la carta de </a:t>
            </a:r>
            <a:r>
              <a:rPr lang="es-CL" dirty="0" err="1"/>
              <a:t>Pichicuy</a:t>
            </a:r>
            <a:r>
              <a:rPr lang="es-CL" dirty="0"/>
              <a:t> es: IGM 5-05-05-0028-00.</a:t>
            </a:r>
          </a:p>
          <a:p>
            <a:pPr algn="just">
              <a:spcBef>
                <a:spcPct val="50000"/>
              </a:spcBef>
            </a:pPr>
            <a:r>
              <a:rPr lang="es-CL" dirty="0"/>
              <a:t>3.- </a:t>
            </a:r>
            <a:r>
              <a:rPr lang="es-CL" b="1" dirty="0"/>
              <a:t>Escala de la Carta </a:t>
            </a:r>
            <a:r>
              <a:rPr lang="es-CL" dirty="0"/>
              <a:t>y nombre del país a que pertenece el área cartográfica.</a:t>
            </a:r>
          </a:p>
          <a:p>
            <a:pPr algn="just">
              <a:spcBef>
                <a:spcPct val="50000"/>
              </a:spcBef>
            </a:pPr>
            <a:r>
              <a:rPr lang="es-CL" dirty="0"/>
              <a:t>La escala de la carta en el margen superior izquierdo, junto al nombre del país al cual pertenece el terreno cartográfico.</a:t>
            </a:r>
          </a:p>
          <a:p>
            <a:pPr algn="just">
              <a:spcBef>
                <a:spcPct val="50000"/>
              </a:spcBef>
            </a:pPr>
            <a:r>
              <a:rPr lang="es-CL" dirty="0"/>
              <a:t>4.- </a:t>
            </a:r>
            <a:r>
              <a:rPr lang="es-CL" b="1" dirty="0"/>
              <a:t>Gráfico de Conversión</a:t>
            </a:r>
            <a:r>
              <a:rPr lang="es-CL" dirty="0"/>
              <a:t>.</a:t>
            </a:r>
          </a:p>
          <a:p>
            <a:pPr algn="just">
              <a:spcBef>
                <a:spcPct val="50000"/>
              </a:spcBef>
            </a:pPr>
            <a:r>
              <a:rPr lang="es-CL" dirty="0"/>
              <a:t>Este Gráfico facilita al usuario transformar las cotas en metros a pies o viceversa. Por ejemplo una curva de nivel que está a 700 m. de altura, le correspondería una elevación de 2.300 pies, aproximadamente. (en el margen inferior izquierdo)</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6"/>
          <p:cNvSpPr txBox="1">
            <a:spLocks noChangeArrowheads="1"/>
          </p:cNvSpPr>
          <p:nvPr/>
        </p:nvSpPr>
        <p:spPr bwMode="auto">
          <a:xfrm>
            <a:off x="539750" y="115888"/>
            <a:ext cx="8208963" cy="785812"/>
          </a:xfrm>
          <a:prstGeom prst="rect">
            <a:avLst/>
          </a:prstGeom>
          <a:noFill/>
          <a:ln w="9525">
            <a:solidFill>
              <a:schemeClr val="accent2"/>
            </a:solidFill>
            <a:miter lim="800000"/>
            <a:headEnd/>
            <a:tailEnd/>
          </a:ln>
          <a:effectLst/>
        </p:spPr>
        <p:txBody>
          <a:bodyPr>
            <a:spAutoFit/>
          </a:bodyPr>
          <a:lstStyle/>
          <a:p>
            <a:pPr>
              <a:spcBef>
                <a:spcPct val="50000"/>
              </a:spcBef>
            </a:pPr>
            <a:r>
              <a:rPr lang="es-ES" dirty="0"/>
              <a:t>UT Nº 2. LECTURA DE CARTAS</a:t>
            </a:r>
          </a:p>
          <a:p>
            <a:pPr>
              <a:spcBef>
                <a:spcPct val="50000"/>
              </a:spcBef>
            </a:pPr>
            <a:r>
              <a:rPr lang="es-ES" dirty="0"/>
              <a:t>INFORMACIÓN MARGINAL</a:t>
            </a:r>
          </a:p>
        </p:txBody>
      </p:sp>
      <p:sp>
        <p:nvSpPr>
          <p:cNvPr id="2" name="Rectangle 1"/>
          <p:cNvSpPr/>
          <p:nvPr/>
        </p:nvSpPr>
        <p:spPr>
          <a:xfrm>
            <a:off x="539750" y="981075"/>
            <a:ext cx="8208963" cy="5632450"/>
          </a:xfrm>
          <a:prstGeom prst="rect">
            <a:avLst/>
          </a:prstGeom>
          <a:ln w="12700">
            <a:solidFill>
              <a:srgbClr val="7030A0"/>
            </a:solidFill>
          </a:ln>
        </p:spPr>
        <p:txBody>
          <a:bodyPr>
            <a:spAutoFit/>
          </a:bodyPr>
          <a:lstStyle/>
          <a:p>
            <a:pPr algn="just">
              <a:spcBef>
                <a:spcPct val="50000"/>
              </a:spcBef>
              <a:defRPr/>
            </a:pPr>
            <a:r>
              <a:rPr lang="es-CL" dirty="0"/>
              <a:t>5.- </a:t>
            </a:r>
            <a:r>
              <a:rPr lang="es-CL" b="1" dirty="0"/>
              <a:t>Logo de la Institución </a:t>
            </a:r>
            <a:r>
              <a:rPr lang="es-CL" dirty="0"/>
              <a:t>que materializó la carta.</a:t>
            </a:r>
          </a:p>
          <a:p>
            <a:pPr algn="just">
              <a:spcBef>
                <a:spcPct val="50000"/>
              </a:spcBef>
              <a:defRPr/>
            </a:pPr>
            <a:r>
              <a:rPr lang="es-CL" dirty="0"/>
              <a:t>En Chile el IGM es la organización responsable de confeccionar cartas en su calidad de Autoridad Oficial del Estado de Chile y su logo es el que aparece en la parte inferior izquierda de la hoja.</a:t>
            </a:r>
          </a:p>
          <a:p>
            <a:pPr algn="just">
              <a:spcBef>
                <a:spcPct val="50000"/>
              </a:spcBef>
              <a:defRPr/>
            </a:pPr>
            <a:r>
              <a:rPr lang="es-CL" dirty="0"/>
              <a:t>6.- </a:t>
            </a:r>
            <a:r>
              <a:rPr lang="es-CL" b="1" dirty="0"/>
              <a:t>Nota de la Institución </a:t>
            </a:r>
            <a:r>
              <a:rPr lang="es-CL" dirty="0"/>
              <a:t>que preparó y público la carta (al lado del Logo).</a:t>
            </a:r>
          </a:p>
          <a:p>
            <a:pPr lvl="1" algn="just">
              <a:spcBef>
                <a:spcPct val="50000"/>
              </a:spcBef>
              <a:defRPr/>
            </a:pPr>
            <a:r>
              <a:rPr lang="es-CL" dirty="0"/>
              <a:t>a.- En toda carta se debe indicar la Institución responsable de la preparación de los datos y publicación de la misma.</a:t>
            </a:r>
          </a:p>
          <a:p>
            <a:pPr lvl="1" algn="just">
              <a:spcBef>
                <a:spcPct val="50000"/>
              </a:spcBef>
              <a:defRPr/>
            </a:pPr>
            <a:r>
              <a:rPr lang="es-CL" dirty="0"/>
              <a:t>b.- En este caso corresponde al IGM de Chile, la información de todas las leyendas se dan en Español e Inglés, por convenio con el NIMA (</a:t>
            </a:r>
            <a:r>
              <a:rPr lang="es-CL" dirty="0" err="1"/>
              <a:t>National</a:t>
            </a:r>
            <a:r>
              <a:rPr lang="es-CL" dirty="0"/>
              <a:t> </a:t>
            </a:r>
            <a:r>
              <a:rPr lang="es-CL" dirty="0" err="1"/>
              <a:t>Imagery</a:t>
            </a:r>
            <a:r>
              <a:rPr lang="es-CL" dirty="0"/>
              <a:t> and </a:t>
            </a:r>
            <a:r>
              <a:rPr lang="es-CL" dirty="0" err="1"/>
              <a:t>Mapping</a:t>
            </a:r>
            <a:r>
              <a:rPr lang="es-CL" dirty="0"/>
              <a:t> Agency).</a:t>
            </a:r>
          </a:p>
          <a:p>
            <a:pPr algn="just">
              <a:spcBef>
                <a:spcPct val="50000"/>
              </a:spcBef>
              <a:defRPr/>
            </a:pPr>
            <a:r>
              <a:rPr lang="es-CL" dirty="0"/>
              <a:t>7.- </a:t>
            </a:r>
            <a:r>
              <a:rPr lang="es-CL" b="1" dirty="0"/>
              <a:t>Casillero Notas</a:t>
            </a:r>
            <a:r>
              <a:rPr lang="es-CL" dirty="0"/>
              <a:t>. Son informaciones fundamentales (lado inferior izquierdo), tales como:</a:t>
            </a:r>
          </a:p>
          <a:p>
            <a:pPr marL="742950" lvl="1" indent="-285750" algn="just">
              <a:spcBef>
                <a:spcPct val="50000"/>
              </a:spcBef>
              <a:buFont typeface="Arial" pitchFamily="34" charset="0"/>
              <a:buChar char="•"/>
              <a:defRPr/>
            </a:pPr>
            <a:r>
              <a:rPr lang="es-CL" dirty="0"/>
              <a:t>En áreas urbanas sólo se clasifican las rutas principales.</a:t>
            </a:r>
          </a:p>
          <a:p>
            <a:pPr marL="742950" lvl="1" indent="-285750" algn="just">
              <a:spcBef>
                <a:spcPct val="50000"/>
              </a:spcBef>
              <a:buFont typeface="Arial" pitchFamily="34" charset="0"/>
              <a:buChar char="•"/>
              <a:defRPr/>
            </a:pPr>
            <a:r>
              <a:rPr lang="es-CL" dirty="0"/>
              <a:t>Actualizada por método foto-</a:t>
            </a:r>
            <a:r>
              <a:rPr lang="es-CL" dirty="0" err="1"/>
              <a:t>planimétrico</a:t>
            </a:r>
            <a:r>
              <a:rPr lang="es-CL" dirty="0"/>
              <a:t>, fotografías del año 1992.</a:t>
            </a:r>
          </a:p>
          <a:p>
            <a:pPr marL="742950" lvl="1" indent="-285750" algn="just">
              <a:spcBef>
                <a:spcPct val="50000"/>
              </a:spcBef>
              <a:buFont typeface="Arial" pitchFamily="34" charset="0"/>
              <a:buChar char="•"/>
              <a:defRPr/>
            </a:pPr>
            <a:r>
              <a:rPr lang="es-CL" dirty="0"/>
              <a:t>No todos los aeródromos, líneas telefónicas y líneas eléctricas están representadas.</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6"/>
          <p:cNvSpPr txBox="1">
            <a:spLocks noChangeArrowheads="1"/>
          </p:cNvSpPr>
          <p:nvPr/>
        </p:nvSpPr>
        <p:spPr bwMode="auto">
          <a:xfrm>
            <a:off x="539750" y="115888"/>
            <a:ext cx="8208963" cy="785812"/>
          </a:xfrm>
          <a:prstGeom prst="rect">
            <a:avLst/>
          </a:prstGeom>
          <a:noFill/>
          <a:ln w="9525">
            <a:solidFill>
              <a:schemeClr val="accent2"/>
            </a:solidFill>
            <a:miter lim="800000"/>
            <a:headEnd/>
            <a:tailEnd/>
          </a:ln>
          <a:effectLst/>
        </p:spPr>
        <p:txBody>
          <a:bodyPr>
            <a:spAutoFit/>
          </a:bodyPr>
          <a:lstStyle/>
          <a:p>
            <a:pPr>
              <a:spcBef>
                <a:spcPct val="50000"/>
              </a:spcBef>
            </a:pPr>
            <a:r>
              <a:rPr lang="es-ES" dirty="0"/>
              <a:t>UT Nº 2. LECTURA DE CARTAS</a:t>
            </a:r>
          </a:p>
          <a:p>
            <a:pPr>
              <a:spcBef>
                <a:spcPct val="50000"/>
              </a:spcBef>
            </a:pPr>
            <a:r>
              <a:rPr lang="es-ES" dirty="0"/>
              <a:t>INFORMACIÓN MARGINAL</a:t>
            </a:r>
          </a:p>
        </p:txBody>
      </p:sp>
      <p:sp>
        <p:nvSpPr>
          <p:cNvPr id="12291" name="Rectangle 1"/>
          <p:cNvSpPr>
            <a:spLocks noChangeArrowheads="1"/>
          </p:cNvSpPr>
          <p:nvPr/>
        </p:nvSpPr>
        <p:spPr bwMode="auto">
          <a:xfrm>
            <a:off x="539750" y="981075"/>
            <a:ext cx="8208963" cy="4800600"/>
          </a:xfrm>
          <a:prstGeom prst="rect">
            <a:avLst/>
          </a:prstGeom>
          <a:noFill/>
          <a:ln w="12700">
            <a:solidFill>
              <a:srgbClr val="7030A0"/>
            </a:solidFill>
            <a:miter lim="800000"/>
            <a:headEnd/>
            <a:tailEnd/>
          </a:ln>
        </p:spPr>
        <p:txBody>
          <a:bodyPr>
            <a:spAutoFit/>
          </a:bodyPr>
          <a:lstStyle/>
          <a:p>
            <a:pPr algn="just">
              <a:spcBef>
                <a:spcPct val="50000"/>
              </a:spcBef>
            </a:pPr>
            <a:r>
              <a:rPr lang="es-CL" dirty="0"/>
              <a:t>D.- Información Marginal.</a:t>
            </a:r>
          </a:p>
          <a:p>
            <a:pPr algn="just">
              <a:spcBef>
                <a:spcPct val="50000"/>
              </a:spcBef>
            </a:pPr>
            <a:r>
              <a:rPr lang="es-CL" dirty="0"/>
              <a:t>8.- </a:t>
            </a:r>
            <a:r>
              <a:rPr lang="es-CL" b="1" dirty="0"/>
              <a:t>Solicitud a los usuarios</a:t>
            </a:r>
            <a:r>
              <a:rPr lang="es-CL" dirty="0"/>
              <a:t>. (centro abajo)</a:t>
            </a:r>
          </a:p>
          <a:p>
            <a:pPr algn="just">
              <a:spcBef>
                <a:spcPct val="50000"/>
              </a:spcBef>
            </a:pPr>
            <a:r>
              <a:rPr lang="es-CL" dirty="0"/>
              <a:t>Generalmente, la Institución responsable de la materialización de la carta, establece en un recuadro una nota solicitando que los usuarios, den a conocer los errores u omisiones detectados, para corregirlos en las próximas ediciones.</a:t>
            </a:r>
          </a:p>
          <a:p>
            <a:pPr algn="just">
              <a:spcBef>
                <a:spcPct val="50000"/>
              </a:spcBef>
            </a:pPr>
            <a:r>
              <a:rPr lang="es-CL" dirty="0"/>
              <a:t>9</a:t>
            </a:r>
            <a:r>
              <a:rPr lang="es-CL" b="1" dirty="0"/>
              <a:t>.- Derechos Reservados</a:t>
            </a:r>
            <a:r>
              <a:rPr lang="es-CL" dirty="0"/>
              <a:t>. (al lado del logo, abajo – izquierda)</a:t>
            </a:r>
          </a:p>
          <a:p>
            <a:pPr algn="just">
              <a:spcBef>
                <a:spcPct val="50000"/>
              </a:spcBef>
            </a:pPr>
            <a:r>
              <a:rPr lang="es-CL" dirty="0"/>
              <a:t>Toda Institución que produce cartografía asegura su propiedad intelectual, conforme a la ley mediante una advertencia en la cual prohíbe la copia u extracción de la información de la carta con fines comerciales.</a:t>
            </a:r>
          </a:p>
          <a:p>
            <a:pPr algn="just">
              <a:spcBef>
                <a:spcPct val="50000"/>
              </a:spcBef>
            </a:pPr>
            <a:r>
              <a:rPr lang="es-CL" dirty="0"/>
              <a:t>10.- </a:t>
            </a:r>
            <a:r>
              <a:rPr lang="es-CL" b="1" dirty="0"/>
              <a:t>Nombre y coordenadas de la carta </a:t>
            </a:r>
            <a:r>
              <a:rPr lang="es-CL" dirty="0"/>
              <a:t>(esquina inferior izquierda)</a:t>
            </a:r>
          </a:p>
          <a:p>
            <a:pPr algn="just">
              <a:spcBef>
                <a:spcPct val="50000"/>
              </a:spcBef>
            </a:pPr>
            <a:r>
              <a:rPr lang="es-CL" dirty="0"/>
              <a:t>Nombre y coordenadas de la carta. Además, número de la edición y su fecha.</a:t>
            </a:r>
          </a:p>
          <a:p>
            <a:pPr algn="just">
              <a:spcBef>
                <a:spcPct val="50000"/>
              </a:spcBef>
            </a:pPr>
            <a:r>
              <a:rPr lang="es-CL" dirty="0"/>
              <a:t>Esas coordenadas coinciden con la esquina superior derecha de la carta.</a:t>
            </a:r>
          </a:p>
          <a:p>
            <a:pPr algn="just">
              <a:spcBef>
                <a:spcPct val="50000"/>
              </a:spcBef>
            </a:pPr>
            <a:r>
              <a:rPr lang="es-CL" dirty="0"/>
              <a:t>En este caso (</a:t>
            </a:r>
            <a:r>
              <a:rPr lang="es-CL" dirty="0" err="1"/>
              <a:t>Pichicuy</a:t>
            </a:r>
            <a:r>
              <a:rPr lang="es-CL" dirty="0"/>
              <a:t>): 32° 15’- 71° 19’.</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6"/>
          <p:cNvSpPr txBox="1">
            <a:spLocks noChangeArrowheads="1"/>
          </p:cNvSpPr>
          <p:nvPr/>
        </p:nvSpPr>
        <p:spPr bwMode="auto">
          <a:xfrm>
            <a:off x="539750" y="115888"/>
            <a:ext cx="8208963" cy="785812"/>
          </a:xfrm>
          <a:prstGeom prst="rect">
            <a:avLst/>
          </a:prstGeom>
          <a:noFill/>
          <a:ln w="9525">
            <a:solidFill>
              <a:schemeClr val="accent2"/>
            </a:solidFill>
            <a:miter lim="800000"/>
            <a:headEnd/>
            <a:tailEnd/>
          </a:ln>
          <a:effectLst/>
        </p:spPr>
        <p:txBody>
          <a:bodyPr>
            <a:spAutoFit/>
          </a:bodyPr>
          <a:lstStyle/>
          <a:p>
            <a:pPr>
              <a:spcBef>
                <a:spcPct val="50000"/>
              </a:spcBef>
            </a:pPr>
            <a:r>
              <a:rPr lang="es-ES" dirty="0"/>
              <a:t>UT Nº 2. LECTURA DE CARTAS</a:t>
            </a:r>
          </a:p>
          <a:p>
            <a:pPr>
              <a:spcBef>
                <a:spcPct val="50000"/>
              </a:spcBef>
            </a:pPr>
            <a:r>
              <a:rPr lang="es-ES" dirty="0"/>
              <a:t>INFORMACIÓN MARGINAL</a:t>
            </a:r>
          </a:p>
        </p:txBody>
      </p:sp>
      <p:sp>
        <p:nvSpPr>
          <p:cNvPr id="2" name="Rectangle 1"/>
          <p:cNvSpPr/>
          <p:nvPr/>
        </p:nvSpPr>
        <p:spPr>
          <a:xfrm>
            <a:off x="539750" y="1120775"/>
            <a:ext cx="8208963" cy="4108450"/>
          </a:xfrm>
          <a:prstGeom prst="rect">
            <a:avLst/>
          </a:prstGeom>
          <a:ln w="12700">
            <a:solidFill>
              <a:srgbClr val="7030A0"/>
            </a:solidFill>
          </a:ln>
        </p:spPr>
        <p:txBody>
          <a:bodyPr>
            <a:spAutoFit/>
          </a:bodyPr>
          <a:lstStyle/>
          <a:p>
            <a:pPr algn="just">
              <a:spcBef>
                <a:spcPct val="50000"/>
              </a:spcBef>
              <a:defRPr/>
            </a:pPr>
            <a:r>
              <a:rPr lang="es-CL" dirty="0"/>
              <a:t>D.- Información Marginal.</a:t>
            </a:r>
          </a:p>
          <a:p>
            <a:pPr algn="just">
              <a:spcBef>
                <a:spcPct val="50000"/>
              </a:spcBef>
              <a:defRPr/>
            </a:pPr>
            <a:r>
              <a:rPr lang="es-CL" dirty="0"/>
              <a:t>11.- </a:t>
            </a:r>
            <a:r>
              <a:rPr lang="es-CL" b="1" dirty="0"/>
              <a:t>Leyenda</a:t>
            </a:r>
            <a:r>
              <a:rPr lang="es-CL" dirty="0"/>
              <a:t>.</a:t>
            </a:r>
          </a:p>
          <a:p>
            <a:pPr algn="just">
              <a:spcBef>
                <a:spcPct val="50000"/>
              </a:spcBef>
              <a:defRPr/>
            </a:pPr>
            <a:r>
              <a:rPr lang="es-CL" dirty="0"/>
              <a:t>a.- La leyenda da a conocer los símbolos topográficos, ubicándose en el margen inferior izquierdo de la carta, Ilustrando e identificando los símbolos topográficos que se usan para representar los rasgos de los puntos característicos que más se destacan en la carta.</a:t>
            </a:r>
          </a:p>
          <a:p>
            <a:pPr algn="just">
              <a:spcBef>
                <a:spcPct val="50000"/>
              </a:spcBef>
              <a:defRPr/>
            </a:pPr>
            <a:r>
              <a:rPr lang="es-CL" dirty="0"/>
              <a:t>b.- El diseño de la clave de símbolos, con sus signos convencionales correspondientes, se elabora para cada carta según el terreno. </a:t>
            </a:r>
          </a:p>
          <a:p>
            <a:pPr marL="285750" indent="-285750" algn="just">
              <a:spcBef>
                <a:spcPct val="50000"/>
              </a:spcBef>
              <a:buFont typeface="Arial" pitchFamily="34" charset="0"/>
              <a:buChar char="•"/>
              <a:defRPr/>
            </a:pPr>
            <a:r>
              <a:rPr lang="es-CL" dirty="0"/>
              <a:t>Una simbología típica incluye: lugares poblados, caminos, ferrocarriles, límites, relieves, elementos culturales, hidrografía y vegetación. </a:t>
            </a:r>
          </a:p>
          <a:p>
            <a:pPr marL="285750" indent="-285750" algn="just">
              <a:spcBef>
                <a:spcPct val="50000"/>
              </a:spcBef>
              <a:buFont typeface="Arial" pitchFamily="34" charset="0"/>
              <a:buChar char="•"/>
              <a:defRPr/>
            </a:pPr>
            <a:r>
              <a:rPr lang="es-CL" dirty="0"/>
              <a:t>Los accidentes que generalmente no se incluyen son: lagos, curvas de nivel y símbolos que son identificados por rótulos descriptivos en la carta</a:t>
            </a:r>
            <a:r>
              <a:rPr lang="es-CL" dirty="0">
                <a:solidFill>
                  <a:schemeClr val="accent2"/>
                </a:solidFill>
              </a:rPr>
              <a:t>.</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6"/>
          <p:cNvSpPr txBox="1">
            <a:spLocks noChangeArrowheads="1"/>
          </p:cNvSpPr>
          <p:nvPr/>
        </p:nvSpPr>
        <p:spPr bwMode="auto">
          <a:xfrm>
            <a:off x="539750" y="115888"/>
            <a:ext cx="8208963" cy="785812"/>
          </a:xfrm>
          <a:prstGeom prst="rect">
            <a:avLst/>
          </a:prstGeom>
          <a:noFill/>
          <a:ln w="9525">
            <a:solidFill>
              <a:schemeClr val="accent2"/>
            </a:solidFill>
            <a:miter lim="800000"/>
            <a:headEnd/>
            <a:tailEnd/>
          </a:ln>
          <a:effectLst/>
        </p:spPr>
        <p:txBody>
          <a:bodyPr>
            <a:spAutoFit/>
          </a:bodyPr>
          <a:lstStyle/>
          <a:p>
            <a:pPr>
              <a:spcBef>
                <a:spcPct val="50000"/>
              </a:spcBef>
            </a:pPr>
            <a:r>
              <a:rPr lang="es-ES" dirty="0"/>
              <a:t>UT Nº 2. LECTURA DE CARTAS</a:t>
            </a:r>
          </a:p>
          <a:p>
            <a:pPr>
              <a:spcBef>
                <a:spcPct val="50000"/>
              </a:spcBef>
            </a:pPr>
            <a:r>
              <a:rPr lang="es-ES" dirty="0"/>
              <a:t>INFORMACIÓN MARGINAL</a:t>
            </a:r>
          </a:p>
        </p:txBody>
      </p:sp>
      <p:sp>
        <p:nvSpPr>
          <p:cNvPr id="14339" name="Rectangle 1"/>
          <p:cNvSpPr>
            <a:spLocks noChangeArrowheads="1"/>
          </p:cNvSpPr>
          <p:nvPr/>
        </p:nvSpPr>
        <p:spPr bwMode="auto">
          <a:xfrm>
            <a:off x="539750" y="1120775"/>
            <a:ext cx="8208963" cy="5216525"/>
          </a:xfrm>
          <a:prstGeom prst="rect">
            <a:avLst/>
          </a:prstGeom>
          <a:noFill/>
          <a:ln w="12700">
            <a:solidFill>
              <a:srgbClr val="7030A0"/>
            </a:solidFill>
            <a:miter lim="800000"/>
            <a:headEnd/>
            <a:tailEnd/>
          </a:ln>
        </p:spPr>
        <p:txBody>
          <a:bodyPr>
            <a:spAutoFit/>
          </a:bodyPr>
          <a:lstStyle/>
          <a:p>
            <a:pPr algn="just">
              <a:spcBef>
                <a:spcPct val="50000"/>
              </a:spcBef>
            </a:pPr>
            <a:r>
              <a:rPr lang="es-CL" dirty="0"/>
              <a:t>D.- Información Marginal.</a:t>
            </a:r>
          </a:p>
          <a:p>
            <a:pPr algn="just">
              <a:spcBef>
                <a:spcPct val="50000"/>
              </a:spcBef>
            </a:pPr>
            <a:r>
              <a:rPr lang="es-CL" dirty="0"/>
              <a:t>12.- </a:t>
            </a:r>
            <a:r>
              <a:rPr lang="es-CL" b="1" dirty="0"/>
              <a:t>Escala Numérica</a:t>
            </a:r>
            <a:r>
              <a:rPr lang="es-CL" dirty="0"/>
              <a:t>.</a:t>
            </a:r>
          </a:p>
          <a:p>
            <a:pPr algn="just">
              <a:spcBef>
                <a:spcPct val="50000"/>
              </a:spcBef>
            </a:pPr>
            <a:r>
              <a:rPr lang="es-CL" dirty="0"/>
              <a:t>Se da a conocer la escala numérica 1: 25.000, la cual se encuentra ubicada en la parte inferior al centro de la hoja. La nota de escala es una fracción representativa que indica la relación entre la distancia de la carta y su correspondiente distancia en el terreno. </a:t>
            </a:r>
          </a:p>
          <a:p>
            <a:pPr algn="just">
              <a:spcBef>
                <a:spcPct val="50000"/>
              </a:spcBef>
            </a:pPr>
            <a:r>
              <a:rPr lang="es-CL" dirty="0"/>
              <a:t>Por ejemplo la escala 1: 25.000, indica que una unidad de medida en el mapa equivale a 25.000 unidades de la misma medida en el terreno.</a:t>
            </a:r>
          </a:p>
          <a:p>
            <a:pPr algn="just">
              <a:spcBef>
                <a:spcPct val="50000"/>
              </a:spcBef>
            </a:pPr>
            <a:r>
              <a:rPr lang="es-CL" dirty="0"/>
              <a:t>13.- </a:t>
            </a:r>
            <a:r>
              <a:rPr lang="es-CL" b="1" dirty="0"/>
              <a:t>Escalas Gráficas</a:t>
            </a:r>
            <a:r>
              <a:rPr lang="es-CL" dirty="0"/>
              <a:t>. (junto a la escala numérica)</a:t>
            </a:r>
          </a:p>
          <a:p>
            <a:pPr algn="just">
              <a:spcBef>
                <a:spcPct val="50000"/>
              </a:spcBef>
            </a:pPr>
            <a:r>
              <a:rPr lang="es-CL" dirty="0"/>
              <a:t>Las Escalas Gráficas son expresiones gráficas de la escala de la carta que hacen posible hacer mediciones de distancia con mayor precisión y facilidad. En las cartas correspondientes a las nuevas ediciones (1995 en adelante) figuran tres escalas gráficas en kilómetros, millas terrestres y millas náuticas.</a:t>
            </a:r>
          </a:p>
          <a:p>
            <a:pPr algn="just">
              <a:spcBef>
                <a:spcPct val="50000"/>
              </a:spcBef>
            </a:pPr>
            <a:r>
              <a:rPr lang="es-CL" dirty="0"/>
              <a:t>Los puntos ceros de las escalas están alineados verticalmente para una mejor comparación.</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6"/>
          <p:cNvSpPr txBox="1">
            <a:spLocks noChangeArrowheads="1"/>
          </p:cNvSpPr>
          <p:nvPr/>
        </p:nvSpPr>
        <p:spPr bwMode="auto">
          <a:xfrm>
            <a:off x="539750" y="115888"/>
            <a:ext cx="8208963" cy="785812"/>
          </a:xfrm>
          <a:prstGeom prst="rect">
            <a:avLst/>
          </a:prstGeom>
          <a:noFill/>
          <a:ln w="9525">
            <a:solidFill>
              <a:schemeClr val="accent2"/>
            </a:solidFill>
            <a:miter lim="800000"/>
            <a:headEnd/>
            <a:tailEnd/>
          </a:ln>
          <a:effectLst/>
        </p:spPr>
        <p:txBody>
          <a:bodyPr>
            <a:spAutoFit/>
          </a:bodyPr>
          <a:lstStyle/>
          <a:p>
            <a:pPr>
              <a:spcBef>
                <a:spcPct val="50000"/>
              </a:spcBef>
            </a:pPr>
            <a:r>
              <a:rPr lang="es-ES" dirty="0"/>
              <a:t>UT Nº 2. LECTURA DE CARTAS</a:t>
            </a:r>
          </a:p>
          <a:p>
            <a:pPr>
              <a:spcBef>
                <a:spcPct val="50000"/>
              </a:spcBef>
            </a:pPr>
            <a:r>
              <a:rPr lang="es-ES" dirty="0"/>
              <a:t>INFORMACIÓN MARGINAL</a:t>
            </a:r>
          </a:p>
        </p:txBody>
      </p:sp>
      <p:sp>
        <p:nvSpPr>
          <p:cNvPr id="15363" name="Rectangle 1"/>
          <p:cNvSpPr>
            <a:spLocks noChangeArrowheads="1"/>
          </p:cNvSpPr>
          <p:nvPr/>
        </p:nvSpPr>
        <p:spPr bwMode="auto">
          <a:xfrm>
            <a:off x="539750" y="981075"/>
            <a:ext cx="8208963" cy="5632450"/>
          </a:xfrm>
          <a:prstGeom prst="rect">
            <a:avLst/>
          </a:prstGeom>
          <a:noFill/>
          <a:ln w="12700">
            <a:solidFill>
              <a:srgbClr val="7030A0"/>
            </a:solidFill>
            <a:miter lim="800000"/>
            <a:headEnd/>
            <a:tailEnd/>
          </a:ln>
        </p:spPr>
        <p:txBody>
          <a:bodyPr>
            <a:spAutoFit/>
          </a:bodyPr>
          <a:lstStyle/>
          <a:p>
            <a:pPr algn="just">
              <a:spcBef>
                <a:spcPct val="50000"/>
              </a:spcBef>
            </a:pPr>
            <a:r>
              <a:rPr lang="es-CL" dirty="0"/>
              <a:t>D.- Información Marginal.</a:t>
            </a:r>
          </a:p>
          <a:p>
            <a:pPr algn="just">
              <a:spcBef>
                <a:spcPct val="50000"/>
              </a:spcBef>
            </a:pPr>
            <a:r>
              <a:rPr lang="es-CL" dirty="0"/>
              <a:t>14.- </a:t>
            </a:r>
            <a:r>
              <a:rPr lang="es-CL" b="1" dirty="0"/>
              <a:t>Equidistancias entre curvas de nivel</a:t>
            </a:r>
            <a:r>
              <a:rPr lang="es-CL" dirty="0"/>
              <a:t>.</a:t>
            </a:r>
          </a:p>
          <a:p>
            <a:pPr algn="just">
              <a:spcBef>
                <a:spcPct val="50000"/>
              </a:spcBef>
            </a:pPr>
            <a:r>
              <a:rPr lang="es-CL" dirty="0"/>
              <a:t>En la parte inferior del centro, generalmente aparece en cada carta la información de la equidistancia de las curvas de nivel consecutivas en el mapa. En el ejemplo, la equidistancia entre las curvas de nivel es de 25 m. Es decir entre curva y curva de nivel existe una diferencia de elevación de 25 m.</a:t>
            </a:r>
          </a:p>
          <a:p>
            <a:pPr algn="just">
              <a:spcBef>
                <a:spcPct val="50000"/>
              </a:spcBef>
            </a:pPr>
            <a:r>
              <a:rPr lang="es-CL" dirty="0"/>
              <a:t>15.- </a:t>
            </a:r>
            <a:r>
              <a:rPr lang="es-CL" b="1" dirty="0"/>
              <a:t>Datos Geodésicos</a:t>
            </a:r>
            <a:r>
              <a:rPr lang="es-CL" dirty="0"/>
              <a:t>. (debajo de las curvas de nivel, dato anterior)</a:t>
            </a:r>
          </a:p>
          <a:p>
            <a:pPr algn="just">
              <a:spcBef>
                <a:spcPct val="50000"/>
              </a:spcBef>
            </a:pPr>
            <a:r>
              <a:rPr lang="es-CL" dirty="0"/>
              <a:t>a.- Datos para el personal especialista en geodesia: </a:t>
            </a:r>
          </a:p>
          <a:p>
            <a:pPr algn="just">
              <a:spcBef>
                <a:spcPct val="50000"/>
              </a:spcBef>
            </a:pPr>
            <a:r>
              <a:rPr lang="es-CL" dirty="0"/>
              <a:t>Ej.   “Cuadrícula .......1.000 m.”</a:t>
            </a:r>
          </a:p>
          <a:p>
            <a:pPr algn="just">
              <a:spcBef>
                <a:spcPct val="50000"/>
              </a:spcBef>
            </a:pPr>
            <a:r>
              <a:rPr lang="es-CL" dirty="0"/>
              <a:t>b.- Además, se da el nombre de la proyección usada: la UTM y la ZONA de la cuadrícula UTM, en este caso la número 19.</a:t>
            </a:r>
          </a:p>
          <a:p>
            <a:pPr algn="just">
              <a:spcBef>
                <a:spcPct val="50000"/>
              </a:spcBef>
            </a:pPr>
            <a:r>
              <a:rPr lang="es-CL" dirty="0"/>
              <a:t>c.- Indica entre paréntesis que el color del trazado de la cuadrícula de 1.000 m., es de color negro, y la numeración de sus coordenadas también esta en negro al borde de los márgenes de la carta.</a:t>
            </a:r>
          </a:p>
          <a:p>
            <a:pPr algn="just">
              <a:spcBef>
                <a:spcPct val="50000"/>
              </a:spcBef>
            </a:pPr>
            <a:r>
              <a:rPr lang="es-CL" dirty="0"/>
              <a:t>d.- También, se establece que existe otro trazado de coordenadas en color azul, correspondiente al elipsoide del sistema geodésico mundial.</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6"/>
          <p:cNvSpPr txBox="1">
            <a:spLocks noChangeArrowheads="1"/>
          </p:cNvSpPr>
          <p:nvPr/>
        </p:nvSpPr>
        <p:spPr bwMode="auto">
          <a:xfrm>
            <a:off x="539750" y="195263"/>
            <a:ext cx="8208963" cy="785812"/>
          </a:xfrm>
          <a:prstGeom prst="rect">
            <a:avLst/>
          </a:prstGeom>
          <a:noFill/>
          <a:ln w="9525">
            <a:solidFill>
              <a:schemeClr val="accent2"/>
            </a:solidFill>
            <a:miter lim="800000"/>
            <a:headEnd/>
            <a:tailEnd/>
          </a:ln>
          <a:effectLst/>
        </p:spPr>
        <p:txBody>
          <a:bodyPr>
            <a:spAutoFit/>
          </a:bodyPr>
          <a:lstStyle/>
          <a:p>
            <a:pPr>
              <a:spcBef>
                <a:spcPct val="50000"/>
              </a:spcBef>
            </a:pPr>
            <a:r>
              <a:rPr lang="es-ES" dirty="0"/>
              <a:t>UT Nº 2. LECTURA DE CARTAS</a:t>
            </a:r>
          </a:p>
          <a:p>
            <a:pPr>
              <a:spcBef>
                <a:spcPct val="50000"/>
              </a:spcBef>
            </a:pPr>
            <a:r>
              <a:rPr lang="es-ES" dirty="0"/>
              <a:t>INFORMACIÓN MARGINAL</a:t>
            </a:r>
          </a:p>
        </p:txBody>
      </p:sp>
      <p:sp>
        <p:nvSpPr>
          <p:cNvPr id="16387" name="Rectangle 1"/>
          <p:cNvSpPr>
            <a:spLocks noChangeArrowheads="1"/>
          </p:cNvSpPr>
          <p:nvPr/>
        </p:nvSpPr>
        <p:spPr bwMode="auto">
          <a:xfrm>
            <a:off x="539750" y="1192213"/>
            <a:ext cx="8208963" cy="4108450"/>
          </a:xfrm>
          <a:prstGeom prst="rect">
            <a:avLst/>
          </a:prstGeom>
          <a:noFill/>
          <a:ln w="12700">
            <a:solidFill>
              <a:srgbClr val="7030A0"/>
            </a:solidFill>
            <a:miter lim="800000"/>
            <a:headEnd/>
            <a:tailEnd/>
          </a:ln>
        </p:spPr>
        <p:txBody>
          <a:bodyPr>
            <a:spAutoFit/>
          </a:bodyPr>
          <a:lstStyle/>
          <a:p>
            <a:pPr algn="just">
              <a:spcBef>
                <a:spcPct val="50000"/>
              </a:spcBef>
            </a:pPr>
            <a:r>
              <a:rPr lang="es-CL" dirty="0"/>
              <a:t>D.- Información Marginal.</a:t>
            </a:r>
          </a:p>
          <a:p>
            <a:pPr algn="just">
              <a:spcBef>
                <a:spcPct val="50000"/>
              </a:spcBef>
            </a:pPr>
            <a:r>
              <a:rPr lang="es-CL" dirty="0"/>
              <a:t>16.- </a:t>
            </a:r>
            <a:r>
              <a:rPr lang="es-CL" b="1" dirty="0"/>
              <a:t>Datos cartográficos</a:t>
            </a:r>
            <a:r>
              <a:rPr lang="es-CL" dirty="0"/>
              <a:t>.</a:t>
            </a:r>
          </a:p>
          <a:p>
            <a:pPr algn="just">
              <a:spcBef>
                <a:spcPct val="50000"/>
              </a:spcBef>
            </a:pPr>
            <a:r>
              <a:rPr lang="es-CL" dirty="0"/>
              <a:t>a.- Dentro del casillero de datos cartográficos, se incluye la proyección usada para confeccionar la carta. En nuestro caso es la proyección UTM.</a:t>
            </a:r>
          </a:p>
          <a:p>
            <a:pPr algn="just">
              <a:spcBef>
                <a:spcPct val="50000"/>
              </a:spcBef>
            </a:pPr>
            <a:r>
              <a:rPr lang="es-CL" dirty="0"/>
              <a:t>b.- </a:t>
            </a:r>
            <a:r>
              <a:rPr lang="es-CL" dirty="0" err="1"/>
              <a:t>Datum</a:t>
            </a:r>
            <a:r>
              <a:rPr lang="es-CL" dirty="0"/>
              <a:t> Vertical: Indica que es el nivel medio del mar.</a:t>
            </a:r>
          </a:p>
          <a:p>
            <a:pPr algn="just">
              <a:spcBef>
                <a:spcPct val="50000"/>
              </a:spcBef>
            </a:pPr>
            <a:r>
              <a:rPr lang="es-CL" dirty="0"/>
              <a:t>Lo anterior significa que todas las elevaciones de la carta, están referidas a 0 m del nivel medio del mar.</a:t>
            </a:r>
          </a:p>
          <a:p>
            <a:pPr algn="just">
              <a:spcBef>
                <a:spcPct val="50000"/>
              </a:spcBef>
            </a:pPr>
            <a:r>
              <a:rPr lang="es-CL" dirty="0"/>
              <a:t>c.- </a:t>
            </a:r>
            <a:r>
              <a:rPr lang="es-CL" dirty="0" err="1"/>
              <a:t>Datum</a:t>
            </a:r>
            <a:r>
              <a:rPr lang="es-CL" dirty="0"/>
              <a:t> Horizontal: Indica que todas las coordenadas geodésicas horizontales están basadas en este </a:t>
            </a:r>
            <a:r>
              <a:rPr lang="es-CL" dirty="0" err="1"/>
              <a:t>Datum</a:t>
            </a:r>
            <a:r>
              <a:rPr lang="es-CL" dirty="0"/>
              <a:t>.</a:t>
            </a:r>
          </a:p>
          <a:p>
            <a:pPr algn="just">
              <a:spcBef>
                <a:spcPct val="50000"/>
              </a:spcBef>
            </a:pPr>
            <a:r>
              <a:rPr lang="es-CL" dirty="0"/>
              <a:t>d.- Clasificación del terreno: Indica que la clasificación del terreno fue realizada por el IGM- Chile el año 1975.</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6"/>
          <p:cNvSpPr txBox="1">
            <a:spLocks noChangeArrowheads="1"/>
          </p:cNvSpPr>
          <p:nvPr/>
        </p:nvSpPr>
        <p:spPr bwMode="auto">
          <a:xfrm>
            <a:off x="539750" y="195263"/>
            <a:ext cx="8208963" cy="785812"/>
          </a:xfrm>
          <a:prstGeom prst="rect">
            <a:avLst/>
          </a:prstGeom>
          <a:noFill/>
          <a:ln w="9525">
            <a:solidFill>
              <a:schemeClr val="accent2"/>
            </a:solidFill>
            <a:miter lim="800000"/>
            <a:headEnd/>
            <a:tailEnd/>
          </a:ln>
          <a:effectLst/>
        </p:spPr>
        <p:txBody>
          <a:bodyPr>
            <a:spAutoFit/>
          </a:bodyPr>
          <a:lstStyle/>
          <a:p>
            <a:pPr>
              <a:spcBef>
                <a:spcPct val="50000"/>
              </a:spcBef>
            </a:pPr>
            <a:r>
              <a:rPr lang="es-ES" dirty="0"/>
              <a:t>UT Nº 2. LECTURA DE CARTAS</a:t>
            </a:r>
          </a:p>
          <a:p>
            <a:pPr>
              <a:spcBef>
                <a:spcPct val="50000"/>
              </a:spcBef>
            </a:pPr>
            <a:r>
              <a:rPr lang="es-ES" dirty="0"/>
              <a:t>INFORMACIÓN MARGINAL</a:t>
            </a:r>
          </a:p>
        </p:txBody>
      </p:sp>
      <p:sp>
        <p:nvSpPr>
          <p:cNvPr id="17411" name="Rectangle 1"/>
          <p:cNvSpPr>
            <a:spLocks noChangeArrowheads="1"/>
          </p:cNvSpPr>
          <p:nvPr/>
        </p:nvSpPr>
        <p:spPr bwMode="auto">
          <a:xfrm>
            <a:off x="539750" y="1192213"/>
            <a:ext cx="8208963" cy="2586037"/>
          </a:xfrm>
          <a:prstGeom prst="rect">
            <a:avLst/>
          </a:prstGeom>
          <a:noFill/>
          <a:ln w="12700">
            <a:solidFill>
              <a:srgbClr val="7030A0"/>
            </a:solidFill>
            <a:miter lim="800000"/>
            <a:headEnd/>
            <a:tailEnd/>
          </a:ln>
        </p:spPr>
        <p:txBody>
          <a:bodyPr>
            <a:spAutoFit/>
          </a:bodyPr>
          <a:lstStyle/>
          <a:p>
            <a:pPr algn="just">
              <a:spcBef>
                <a:spcPct val="50000"/>
              </a:spcBef>
            </a:pPr>
            <a:r>
              <a:rPr lang="es-CL" dirty="0"/>
              <a:t>D.- Información Marginal.</a:t>
            </a:r>
          </a:p>
          <a:p>
            <a:pPr algn="just">
              <a:spcBef>
                <a:spcPct val="50000"/>
              </a:spcBef>
            </a:pPr>
            <a:r>
              <a:rPr lang="es-CL" dirty="0"/>
              <a:t>17.- </a:t>
            </a:r>
            <a:r>
              <a:rPr lang="es-CL" b="1" dirty="0"/>
              <a:t>Conversión de coordenadas del PSAD56 a WGS84</a:t>
            </a:r>
            <a:r>
              <a:rPr lang="es-CL" dirty="0"/>
              <a:t>.</a:t>
            </a:r>
          </a:p>
          <a:p>
            <a:pPr algn="just">
              <a:spcBef>
                <a:spcPct val="50000"/>
              </a:spcBef>
            </a:pPr>
            <a:r>
              <a:rPr lang="es-CL" dirty="0"/>
              <a:t>a.- Esta nota geodésica, indica que se dan instrucciones para transformar las coordenadas geocéntricas satelitales correspondientes al elipsoide WGS84, a las coordenadas geodésicas calculadas según el </a:t>
            </a:r>
            <a:r>
              <a:rPr lang="es-CL" dirty="0" err="1"/>
              <a:t>Datum</a:t>
            </a:r>
            <a:r>
              <a:rPr lang="es-CL" dirty="0"/>
              <a:t> PSAD56.</a:t>
            </a:r>
          </a:p>
          <a:p>
            <a:pPr algn="just">
              <a:spcBef>
                <a:spcPct val="50000"/>
              </a:spcBef>
            </a:pPr>
            <a:r>
              <a:rPr lang="es-CL" dirty="0"/>
              <a:t>b.- Cuadrícula: Sumar 184m. E y sumar 373m. N.</a:t>
            </a:r>
          </a:p>
          <a:p>
            <a:pPr algn="just">
              <a:spcBef>
                <a:spcPct val="50000"/>
              </a:spcBef>
            </a:pPr>
            <a:r>
              <a:rPr lang="es-CL" dirty="0"/>
              <a:t>c.- Geográfica: Restar 7° 70’ Longitud  y restar 13° 00’ Latitud.</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6"/>
          <p:cNvSpPr txBox="1">
            <a:spLocks noChangeArrowheads="1"/>
          </p:cNvSpPr>
          <p:nvPr/>
        </p:nvSpPr>
        <p:spPr bwMode="auto">
          <a:xfrm>
            <a:off x="539750" y="195263"/>
            <a:ext cx="8208963" cy="785812"/>
          </a:xfrm>
          <a:prstGeom prst="rect">
            <a:avLst/>
          </a:prstGeom>
          <a:noFill/>
          <a:ln w="9525">
            <a:solidFill>
              <a:schemeClr val="accent2"/>
            </a:solidFill>
            <a:miter lim="800000"/>
            <a:headEnd/>
            <a:tailEnd/>
          </a:ln>
          <a:effectLst/>
        </p:spPr>
        <p:txBody>
          <a:bodyPr>
            <a:spAutoFit/>
          </a:bodyPr>
          <a:lstStyle/>
          <a:p>
            <a:pPr>
              <a:spcBef>
                <a:spcPct val="50000"/>
              </a:spcBef>
            </a:pPr>
            <a:r>
              <a:rPr lang="es-ES" dirty="0"/>
              <a:t>UT Nº 2. LECTURA DE CARTAS</a:t>
            </a:r>
          </a:p>
          <a:p>
            <a:pPr>
              <a:spcBef>
                <a:spcPct val="50000"/>
              </a:spcBef>
            </a:pPr>
            <a:r>
              <a:rPr lang="es-ES" dirty="0"/>
              <a:t>INFORMACIÓN MARGINAL</a:t>
            </a:r>
          </a:p>
        </p:txBody>
      </p:sp>
      <p:sp>
        <p:nvSpPr>
          <p:cNvPr id="18435" name="Rectangle 1"/>
          <p:cNvSpPr>
            <a:spLocks noChangeArrowheads="1"/>
          </p:cNvSpPr>
          <p:nvPr/>
        </p:nvSpPr>
        <p:spPr bwMode="auto">
          <a:xfrm>
            <a:off x="539750" y="1192213"/>
            <a:ext cx="8208963" cy="3970337"/>
          </a:xfrm>
          <a:prstGeom prst="rect">
            <a:avLst/>
          </a:prstGeom>
          <a:noFill/>
          <a:ln w="12700">
            <a:solidFill>
              <a:srgbClr val="7030A0"/>
            </a:solidFill>
            <a:miter lim="800000"/>
            <a:headEnd/>
            <a:tailEnd/>
          </a:ln>
        </p:spPr>
        <p:txBody>
          <a:bodyPr>
            <a:spAutoFit/>
          </a:bodyPr>
          <a:lstStyle/>
          <a:p>
            <a:pPr algn="just">
              <a:spcBef>
                <a:spcPct val="50000"/>
              </a:spcBef>
            </a:pPr>
            <a:r>
              <a:rPr lang="es-CL" dirty="0"/>
              <a:t>D.- Información Marginal.</a:t>
            </a:r>
          </a:p>
          <a:p>
            <a:pPr algn="just">
              <a:spcBef>
                <a:spcPct val="50000"/>
              </a:spcBef>
            </a:pPr>
            <a:r>
              <a:rPr lang="es-CL" dirty="0"/>
              <a:t>18.- </a:t>
            </a:r>
            <a:r>
              <a:rPr lang="es-CL" b="1" dirty="0"/>
              <a:t>Cuadro de referencia de cuadrícula UTM</a:t>
            </a:r>
            <a:r>
              <a:rPr lang="es-CL" dirty="0"/>
              <a:t>.</a:t>
            </a:r>
          </a:p>
          <a:p>
            <a:pPr algn="just">
              <a:spcBef>
                <a:spcPct val="50000"/>
              </a:spcBef>
            </a:pPr>
            <a:r>
              <a:rPr lang="es-CL" dirty="0"/>
              <a:t>a.- Este cuadro usualmente es colocado en la parte inferior del margen central. Tiene por finalidad dar a conocer la identificación de la cuadrícula de 100.000 metros dentro de la cual esta ubicada la carta. En nuestro caso, la carta de </a:t>
            </a:r>
            <a:r>
              <a:rPr lang="es-CL" dirty="0" err="1"/>
              <a:t>Pichicuy</a:t>
            </a:r>
            <a:r>
              <a:rPr lang="es-CL" dirty="0"/>
              <a:t> se encuentra en la cuadrícula de 100.000 metros designadas por las letras BE.</a:t>
            </a:r>
          </a:p>
          <a:p>
            <a:pPr algn="just">
              <a:spcBef>
                <a:spcPct val="50000"/>
              </a:spcBef>
            </a:pPr>
            <a:r>
              <a:rPr lang="es-CL" dirty="0"/>
              <a:t>b.- Además se da a conocer la zona de cuadrícula en la cual se ubica esta carta. En nuestro caso corresponde a la zona de cuadrícula 19H.</a:t>
            </a:r>
          </a:p>
          <a:p>
            <a:pPr algn="just">
              <a:spcBef>
                <a:spcPct val="50000"/>
              </a:spcBef>
            </a:pPr>
            <a:r>
              <a:rPr lang="es-CL" dirty="0"/>
              <a:t>c.- Frente a cada casillero anterior se da a conocer unos ejemplos de como se determinan las coordenadas de un punto, utilizando todos los conceptos anteriores.</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6"/>
          <p:cNvSpPr txBox="1">
            <a:spLocks noChangeArrowheads="1"/>
          </p:cNvSpPr>
          <p:nvPr/>
        </p:nvSpPr>
        <p:spPr bwMode="auto">
          <a:xfrm>
            <a:off x="539750" y="195263"/>
            <a:ext cx="8208963" cy="785812"/>
          </a:xfrm>
          <a:prstGeom prst="rect">
            <a:avLst/>
          </a:prstGeom>
          <a:noFill/>
          <a:ln w="9525">
            <a:solidFill>
              <a:schemeClr val="accent2"/>
            </a:solidFill>
            <a:miter lim="800000"/>
            <a:headEnd/>
            <a:tailEnd/>
          </a:ln>
          <a:effectLst/>
        </p:spPr>
        <p:txBody>
          <a:bodyPr>
            <a:spAutoFit/>
          </a:bodyPr>
          <a:lstStyle/>
          <a:p>
            <a:pPr>
              <a:spcBef>
                <a:spcPct val="50000"/>
              </a:spcBef>
            </a:pPr>
            <a:r>
              <a:rPr lang="es-ES" dirty="0"/>
              <a:t>UT Nº 2. LECTURA DE CARTAS</a:t>
            </a:r>
          </a:p>
          <a:p>
            <a:pPr>
              <a:spcBef>
                <a:spcPct val="50000"/>
              </a:spcBef>
            </a:pPr>
            <a:r>
              <a:rPr lang="es-ES" dirty="0"/>
              <a:t>INFORMACIÓN MARGINAL</a:t>
            </a:r>
          </a:p>
        </p:txBody>
      </p:sp>
      <p:sp>
        <p:nvSpPr>
          <p:cNvPr id="19459" name="Rectangle 1"/>
          <p:cNvSpPr>
            <a:spLocks noChangeArrowheads="1"/>
          </p:cNvSpPr>
          <p:nvPr/>
        </p:nvSpPr>
        <p:spPr bwMode="auto">
          <a:xfrm>
            <a:off x="539750" y="1192213"/>
            <a:ext cx="8208963" cy="3000375"/>
          </a:xfrm>
          <a:prstGeom prst="rect">
            <a:avLst/>
          </a:prstGeom>
          <a:noFill/>
          <a:ln w="12700">
            <a:solidFill>
              <a:srgbClr val="7030A0"/>
            </a:solidFill>
            <a:miter lim="800000"/>
            <a:headEnd/>
            <a:tailEnd/>
          </a:ln>
        </p:spPr>
        <p:txBody>
          <a:bodyPr>
            <a:spAutoFit/>
          </a:bodyPr>
          <a:lstStyle/>
          <a:p>
            <a:pPr algn="just">
              <a:spcBef>
                <a:spcPct val="50000"/>
              </a:spcBef>
            </a:pPr>
            <a:r>
              <a:rPr lang="es-CL" dirty="0"/>
              <a:t>D.- Información Marginal.</a:t>
            </a:r>
          </a:p>
          <a:p>
            <a:pPr algn="just">
              <a:spcBef>
                <a:spcPct val="50000"/>
              </a:spcBef>
            </a:pPr>
            <a:r>
              <a:rPr lang="es-CL" dirty="0"/>
              <a:t>19</a:t>
            </a:r>
            <a:r>
              <a:rPr lang="es-CL" b="1" dirty="0"/>
              <a:t>.- Declinación Magnética.</a:t>
            </a:r>
          </a:p>
          <a:p>
            <a:pPr algn="just">
              <a:spcBef>
                <a:spcPct val="50000"/>
              </a:spcBef>
            </a:pPr>
            <a:r>
              <a:rPr lang="es-CL" dirty="0"/>
              <a:t>Es la diferencia que existe entre el norte verdadero y el norte magnético, y esta puede ser Este o </a:t>
            </a:r>
            <a:r>
              <a:rPr lang="es-CL" dirty="0" err="1"/>
              <a:t>Weste</a:t>
            </a:r>
            <a:r>
              <a:rPr lang="es-CL" dirty="0"/>
              <a:t>. La declinación magnética que afecta el área de la carta viene explicada, generalmente, mediante un diagrama llamado diagrama de declinación magnética, el cual se ubica en el margen inferior de las cartas a escalas medianas y mayores. </a:t>
            </a:r>
          </a:p>
          <a:p>
            <a:pPr algn="just">
              <a:spcBef>
                <a:spcPct val="50000"/>
              </a:spcBef>
            </a:pPr>
            <a:r>
              <a:rPr lang="es-CL" dirty="0"/>
              <a:t>Este diagrama como lo explica la figura, indica las relaciones angulares entre el norte verdadero o geográfico, el norte de grilla y el norte magnético.</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6"/>
          <p:cNvSpPr txBox="1">
            <a:spLocks noChangeArrowheads="1"/>
          </p:cNvSpPr>
          <p:nvPr/>
        </p:nvSpPr>
        <p:spPr bwMode="auto">
          <a:xfrm>
            <a:off x="539750" y="195263"/>
            <a:ext cx="8208963" cy="785812"/>
          </a:xfrm>
          <a:prstGeom prst="rect">
            <a:avLst/>
          </a:prstGeom>
          <a:noFill/>
          <a:ln w="9525">
            <a:solidFill>
              <a:schemeClr val="accent2"/>
            </a:solidFill>
            <a:miter lim="800000"/>
            <a:headEnd/>
            <a:tailEnd/>
          </a:ln>
          <a:effectLst/>
        </p:spPr>
        <p:txBody>
          <a:bodyPr>
            <a:spAutoFit/>
          </a:bodyPr>
          <a:lstStyle/>
          <a:p>
            <a:pPr>
              <a:spcBef>
                <a:spcPct val="50000"/>
              </a:spcBef>
            </a:pPr>
            <a:r>
              <a:rPr lang="es-ES" dirty="0"/>
              <a:t>UT Nº 2. LECTURA DE CARTAS</a:t>
            </a:r>
          </a:p>
          <a:p>
            <a:pPr>
              <a:spcBef>
                <a:spcPct val="50000"/>
              </a:spcBef>
            </a:pPr>
            <a:r>
              <a:rPr lang="es-ES" dirty="0"/>
              <a:t>INFORMACIÓN MARGINAL</a:t>
            </a:r>
          </a:p>
        </p:txBody>
      </p:sp>
      <p:sp>
        <p:nvSpPr>
          <p:cNvPr id="20483" name="Rectangle 1"/>
          <p:cNvSpPr>
            <a:spLocks noChangeArrowheads="1"/>
          </p:cNvSpPr>
          <p:nvPr/>
        </p:nvSpPr>
        <p:spPr bwMode="auto">
          <a:xfrm>
            <a:off x="539750" y="1192213"/>
            <a:ext cx="8208963" cy="2170112"/>
          </a:xfrm>
          <a:prstGeom prst="rect">
            <a:avLst/>
          </a:prstGeom>
          <a:noFill/>
          <a:ln w="12700">
            <a:solidFill>
              <a:srgbClr val="7030A0"/>
            </a:solidFill>
            <a:miter lim="800000"/>
            <a:headEnd/>
            <a:tailEnd/>
          </a:ln>
        </p:spPr>
        <p:txBody>
          <a:bodyPr>
            <a:spAutoFit/>
          </a:bodyPr>
          <a:lstStyle/>
          <a:p>
            <a:pPr algn="just">
              <a:spcBef>
                <a:spcPct val="50000"/>
              </a:spcBef>
            </a:pPr>
            <a:r>
              <a:rPr lang="es-CL" dirty="0"/>
              <a:t>D.- Información Marginal.</a:t>
            </a:r>
          </a:p>
          <a:p>
            <a:pPr algn="just">
              <a:spcBef>
                <a:spcPct val="50000"/>
              </a:spcBef>
            </a:pPr>
            <a:r>
              <a:rPr lang="es-CL" dirty="0"/>
              <a:t>20</a:t>
            </a:r>
            <a:r>
              <a:rPr lang="es-CL" b="1" dirty="0"/>
              <a:t>.- Diagrama de hojas adyacentes:</a:t>
            </a:r>
            <a:r>
              <a:rPr lang="es-CL" dirty="0"/>
              <a:t> Todas las cartas a escalas medianas y grandes tienen un diagrama de hojas adyacentes. El diagrama generalmente consta de nueve rectángulos, pero la cantidad puede variar según la ubicación de las hojas adyacentes. Todas las hojas contiguas deben tener el nombre de la hoja (carta) o bien identificadas por él número de la carta. En nuestro caso, el ejemplo no es representativo de esta explicación (lado inferior derecho).</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6"/>
          <p:cNvSpPr txBox="1">
            <a:spLocks noChangeArrowheads="1"/>
          </p:cNvSpPr>
          <p:nvPr/>
        </p:nvSpPr>
        <p:spPr bwMode="auto">
          <a:xfrm>
            <a:off x="539750" y="195263"/>
            <a:ext cx="8208963" cy="785812"/>
          </a:xfrm>
          <a:prstGeom prst="rect">
            <a:avLst/>
          </a:prstGeom>
          <a:noFill/>
          <a:ln w="9525">
            <a:solidFill>
              <a:schemeClr val="accent2"/>
            </a:solidFill>
            <a:miter lim="800000"/>
            <a:headEnd/>
            <a:tailEnd/>
          </a:ln>
          <a:effectLst/>
        </p:spPr>
        <p:txBody>
          <a:bodyPr>
            <a:spAutoFit/>
          </a:bodyPr>
          <a:lstStyle/>
          <a:p>
            <a:pPr>
              <a:spcBef>
                <a:spcPct val="50000"/>
              </a:spcBef>
            </a:pPr>
            <a:r>
              <a:rPr lang="es-ES" dirty="0"/>
              <a:t>UT Nº 2. LECTURA DE CARTAS</a:t>
            </a:r>
          </a:p>
          <a:p>
            <a:pPr>
              <a:spcBef>
                <a:spcPct val="50000"/>
              </a:spcBef>
            </a:pPr>
            <a:r>
              <a:rPr lang="es-ES" dirty="0"/>
              <a:t>INFORMACIÓN MARGINAL</a:t>
            </a:r>
          </a:p>
        </p:txBody>
      </p:sp>
      <p:sp>
        <p:nvSpPr>
          <p:cNvPr id="21507" name="Rectangle 1"/>
          <p:cNvSpPr>
            <a:spLocks noChangeArrowheads="1"/>
          </p:cNvSpPr>
          <p:nvPr/>
        </p:nvSpPr>
        <p:spPr bwMode="auto">
          <a:xfrm>
            <a:off x="539750" y="1052513"/>
            <a:ext cx="8208963" cy="4800600"/>
          </a:xfrm>
          <a:prstGeom prst="rect">
            <a:avLst/>
          </a:prstGeom>
          <a:noFill/>
          <a:ln w="12700">
            <a:solidFill>
              <a:srgbClr val="7030A0"/>
            </a:solidFill>
            <a:miter lim="800000"/>
            <a:headEnd/>
            <a:tailEnd/>
          </a:ln>
        </p:spPr>
        <p:txBody>
          <a:bodyPr>
            <a:spAutoFit/>
          </a:bodyPr>
          <a:lstStyle/>
          <a:p>
            <a:pPr algn="just">
              <a:spcBef>
                <a:spcPct val="50000"/>
              </a:spcBef>
            </a:pPr>
            <a:r>
              <a:rPr lang="es-CL" dirty="0"/>
              <a:t>D.- Información Marginal.</a:t>
            </a:r>
          </a:p>
          <a:p>
            <a:pPr algn="just">
              <a:spcBef>
                <a:spcPct val="50000"/>
              </a:spcBef>
            </a:pPr>
            <a:r>
              <a:rPr lang="es-CL" dirty="0"/>
              <a:t>21.- </a:t>
            </a:r>
            <a:r>
              <a:rPr lang="es-CL" b="1" dirty="0"/>
              <a:t>Guía de pendiente</a:t>
            </a:r>
            <a:r>
              <a:rPr lang="es-CL" dirty="0"/>
              <a:t>.</a:t>
            </a:r>
          </a:p>
          <a:p>
            <a:pPr algn="just">
              <a:spcBef>
                <a:spcPct val="50000"/>
              </a:spcBef>
            </a:pPr>
            <a:r>
              <a:rPr lang="es-CL" dirty="0"/>
              <a:t>a.- La guía de Pendiente es una gráfica muy útil para identificar en forma practica cual es </a:t>
            </a:r>
            <a:r>
              <a:rPr lang="es-CL" b="1" dirty="0"/>
              <a:t>el porcentaje </a:t>
            </a:r>
            <a:r>
              <a:rPr lang="es-CL" dirty="0"/>
              <a:t>de la pendiente entre dos curvas de nivel, o bien, cual es la </a:t>
            </a:r>
            <a:r>
              <a:rPr lang="es-CL" b="1" dirty="0"/>
              <a:t>gradiente</a:t>
            </a:r>
            <a:r>
              <a:rPr lang="es-CL" dirty="0"/>
              <a:t> (en grados sexagesimales) de la pendiente. Los limites de la guía de pendiente van de 5% al 15% y de 2.9° a 8.5° medida en grados sexagesimales. Una pendiente de 5% significa que cada 100 m. de distancia, la elevación en esa dirección varía 5 m.</a:t>
            </a:r>
          </a:p>
          <a:p>
            <a:pPr algn="just">
              <a:spcBef>
                <a:spcPct val="50000"/>
              </a:spcBef>
            </a:pPr>
            <a:r>
              <a:rPr lang="es-CL" dirty="0"/>
              <a:t>b.- La guía consta de 11 líneas horizontales y de 5 verticales, que presentan la gama de 5 curvas de nivel consecutivas.</a:t>
            </a:r>
          </a:p>
          <a:p>
            <a:pPr algn="just">
              <a:spcBef>
                <a:spcPct val="50000"/>
              </a:spcBef>
            </a:pPr>
            <a:r>
              <a:rPr lang="es-CL" dirty="0"/>
              <a:t>c.- El uso del diagrama en medir con una regla la distancia entre dos curvas de nivel en la carta y esta distancia hacerla coincidir con la línea de nivel que interesa en el gráfico. Luego, observando a los costados de la línea horizontal se encuentra a la izquierda el porcentaje de la pendiente y a la derecha la gradiente en grados sexagesimales.</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6"/>
          <p:cNvSpPr txBox="1">
            <a:spLocks noChangeArrowheads="1"/>
          </p:cNvSpPr>
          <p:nvPr/>
        </p:nvSpPr>
        <p:spPr bwMode="auto">
          <a:xfrm>
            <a:off x="539750" y="195263"/>
            <a:ext cx="8208963" cy="785812"/>
          </a:xfrm>
          <a:prstGeom prst="rect">
            <a:avLst/>
          </a:prstGeom>
          <a:noFill/>
          <a:ln w="9525">
            <a:solidFill>
              <a:schemeClr val="accent2"/>
            </a:solidFill>
            <a:miter lim="800000"/>
            <a:headEnd/>
            <a:tailEnd/>
          </a:ln>
          <a:effectLst/>
        </p:spPr>
        <p:txBody>
          <a:bodyPr>
            <a:spAutoFit/>
          </a:bodyPr>
          <a:lstStyle/>
          <a:p>
            <a:pPr>
              <a:spcBef>
                <a:spcPct val="50000"/>
              </a:spcBef>
            </a:pPr>
            <a:r>
              <a:rPr lang="es-ES" dirty="0"/>
              <a:t>UT Nº 2. LECTURA DE CARTAS</a:t>
            </a:r>
          </a:p>
          <a:p>
            <a:pPr>
              <a:spcBef>
                <a:spcPct val="50000"/>
              </a:spcBef>
            </a:pPr>
            <a:r>
              <a:rPr lang="es-ES" dirty="0"/>
              <a:t>INFORMACIÓN MARGINAL</a:t>
            </a:r>
          </a:p>
        </p:txBody>
      </p:sp>
      <p:sp>
        <p:nvSpPr>
          <p:cNvPr id="22531" name="Rectangle 1"/>
          <p:cNvSpPr>
            <a:spLocks noChangeArrowheads="1"/>
          </p:cNvSpPr>
          <p:nvPr/>
        </p:nvSpPr>
        <p:spPr bwMode="auto">
          <a:xfrm>
            <a:off x="539750" y="1192213"/>
            <a:ext cx="8208963" cy="4108450"/>
          </a:xfrm>
          <a:prstGeom prst="rect">
            <a:avLst/>
          </a:prstGeom>
          <a:noFill/>
          <a:ln w="12700">
            <a:solidFill>
              <a:srgbClr val="7030A0"/>
            </a:solidFill>
            <a:miter lim="800000"/>
            <a:headEnd/>
            <a:tailEnd/>
          </a:ln>
        </p:spPr>
        <p:txBody>
          <a:bodyPr>
            <a:spAutoFit/>
          </a:bodyPr>
          <a:lstStyle/>
          <a:p>
            <a:pPr algn="just">
              <a:spcBef>
                <a:spcPct val="50000"/>
              </a:spcBef>
            </a:pPr>
            <a:r>
              <a:rPr lang="es-CL" dirty="0"/>
              <a:t>D.- Información Marginal.</a:t>
            </a:r>
          </a:p>
          <a:p>
            <a:pPr algn="just">
              <a:spcBef>
                <a:spcPct val="50000"/>
              </a:spcBef>
            </a:pPr>
            <a:r>
              <a:rPr lang="es-CL" dirty="0"/>
              <a:t>22</a:t>
            </a:r>
            <a:r>
              <a:rPr lang="es-CL" b="1" dirty="0"/>
              <a:t>.- Guía de elevación</a:t>
            </a:r>
            <a:r>
              <a:rPr lang="es-CL" dirty="0"/>
              <a:t>.</a:t>
            </a:r>
          </a:p>
          <a:p>
            <a:pPr algn="just">
              <a:spcBef>
                <a:spcPct val="50000"/>
              </a:spcBef>
            </a:pPr>
            <a:r>
              <a:rPr lang="es-CL" dirty="0"/>
              <a:t>a.- La guía de elevación tiene por objeto proporcionar una rápida visión y evaluación de las elevaciones del área en estudio. En la parte inferior del dibujo de la guía de elevación figura una barra indicando en intensidades de grises, de mayor a menor gris, si corresponde a un terreno alto, medio o bajo, respectivamente.</a:t>
            </a:r>
          </a:p>
          <a:p>
            <a:pPr algn="just">
              <a:spcBef>
                <a:spcPct val="50000"/>
              </a:spcBef>
            </a:pPr>
            <a:r>
              <a:rPr lang="es-CL" dirty="0"/>
              <a:t>b.- Realizando una comparación de cotas de la guía de elevación, con las cotas y elevaciones de la carta, se pueden comprobar accidentes de drenaje.</a:t>
            </a:r>
          </a:p>
          <a:p>
            <a:pPr algn="just">
              <a:spcBef>
                <a:spcPct val="50000"/>
              </a:spcBef>
            </a:pPr>
            <a:r>
              <a:rPr lang="es-CL" dirty="0"/>
              <a:t>c.- El diagrama incluye ríos, lagos principales y líneas costeras, si las hubiera.</a:t>
            </a:r>
          </a:p>
          <a:p>
            <a:pPr algn="just">
              <a:spcBef>
                <a:spcPct val="50000"/>
              </a:spcBef>
            </a:pPr>
            <a:r>
              <a:rPr lang="es-CL" dirty="0"/>
              <a:t>En el ejemplo, carta de </a:t>
            </a:r>
            <a:r>
              <a:rPr lang="es-CL" dirty="0" err="1"/>
              <a:t>Pichicuy</a:t>
            </a:r>
            <a:r>
              <a:rPr lang="es-CL" dirty="0"/>
              <a:t>, la guía de elevación no se encuentra graficada. (Esquina inferior derecha)</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 Box 6"/>
          <p:cNvSpPr txBox="1">
            <a:spLocks noChangeArrowheads="1"/>
          </p:cNvSpPr>
          <p:nvPr/>
        </p:nvSpPr>
        <p:spPr bwMode="auto">
          <a:xfrm>
            <a:off x="539750" y="195263"/>
            <a:ext cx="8208963" cy="785812"/>
          </a:xfrm>
          <a:prstGeom prst="rect">
            <a:avLst/>
          </a:prstGeom>
          <a:noFill/>
          <a:ln w="9525">
            <a:solidFill>
              <a:schemeClr val="accent2"/>
            </a:solidFill>
            <a:miter lim="800000"/>
            <a:headEnd/>
            <a:tailEnd/>
          </a:ln>
          <a:effectLst/>
        </p:spPr>
        <p:txBody>
          <a:bodyPr>
            <a:spAutoFit/>
          </a:bodyPr>
          <a:lstStyle/>
          <a:p>
            <a:pPr>
              <a:spcBef>
                <a:spcPct val="50000"/>
              </a:spcBef>
            </a:pPr>
            <a:r>
              <a:rPr lang="es-ES" dirty="0"/>
              <a:t>UT Nº 2. LECTURA DE CARTAS</a:t>
            </a:r>
          </a:p>
          <a:p>
            <a:pPr>
              <a:spcBef>
                <a:spcPct val="50000"/>
              </a:spcBef>
            </a:pPr>
            <a:r>
              <a:rPr lang="es-ES" dirty="0"/>
              <a:t>INFORMACIÓN MARGINAL</a:t>
            </a:r>
          </a:p>
        </p:txBody>
      </p:sp>
      <p:sp>
        <p:nvSpPr>
          <p:cNvPr id="23555" name="Rectangle 1"/>
          <p:cNvSpPr>
            <a:spLocks noChangeArrowheads="1"/>
          </p:cNvSpPr>
          <p:nvPr/>
        </p:nvSpPr>
        <p:spPr bwMode="auto">
          <a:xfrm>
            <a:off x="539750" y="1192213"/>
            <a:ext cx="8208963" cy="3554412"/>
          </a:xfrm>
          <a:prstGeom prst="rect">
            <a:avLst/>
          </a:prstGeom>
          <a:noFill/>
          <a:ln w="12700">
            <a:solidFill>
              <a:srgbClr val="7030A0"/>
            </a:solidFill>
            <a:miter lim="800000"/>
            <a:headEnd/>
            <a:tailEnd/>
          </a:ln>
        </p:spPr>
        <p:txBody>
          <a:bodyPr>
            <a:spAutoFit/>
          </a:bodyPr>
          <a:lstStyle/>
          <a:p>
            <a:pPr algn="just">
              <a:spcBef>
                <a:spcPct val="50000"/>
              </a:spcBef>
            </a:pPr>
            <a:r>
              <a:rPr lang="es-CL" dirty="0"/>
              <a:t>D.- Información Marginal.</a:t>
            </a:r>
          </a:p>
          <a:p>
            <a:pPr algn="just">
              <a:spcBef>
                <a:spcPct val="50000"/>
              </a:spcBef>
            </a:pPr>
            <a:r>
              <a:rPr lang="es-CL" dirty="0"/>
              <a:t>23.- </a:t>
            </a:r>
            <a:r>
              <a:rPr lang="es-CL" b="1" dirty="0"/>
              <a:t>Diagrama de límites</a:t>
            </a:r>
            <a:r>
              <a:rPr lang="es-CL" dirty="0"/>
              <a:t>. (inferior derecha)</a:t>
            </a:r>
          </a:p>
          <a:p>
            <a:pPr algn="just">
              <a:spcBef>
                <a:spcPct val="50000"/>
              </a:spcBef>
            </a:pPr>
            <a:r>
              <a:rPr lang="es-CL" dirty="0"/>
              <a:t>a.- El diagrama de límites incluye información referente a los límites fronterizos, regionales y administrativos.</a:t>
            </a:r>
          </a:p>
          <a:p>
            <a:pPr algn="just">
              <a:spcBef>
                <a:spcPct val="50000"/>
              </a:spcBef>
            </a:pPr>
            <a:r>
              <a:rPr lang="es-CL" dirty="0"/>
              <a:t>b.- En nuestro caso de la carta de </a:t>
            </a:r>
            <a:r>
              <a:rPr lang="es-CL" dirty="0" err="1"/>
              <a:t>Pichicuy</a:t>
            </a:r>
            <a:r>
              <a:rPr lang="es-CL" dirty="0"/>
              <a:t>, se indica que pertenece a la región de Valparaíso, provincia de </a:t>
            </a:r>
            <a:r>
              <a:rPr lang="es-CL" dirty="0" err="1"/>
              <a:t>Petorca</a:t>
            </a:r>
            <a:r>
              <a:rPr lang="es-CL" dirty="0"/>
              <a:t> y que pertenece a la comuna de la Ligua.</a:t>
            </a:r>
          </a:p>
          <a:p>
            <a:pPr algn="just">
              <a:spcBef>
                <a:spcPct val="50000"/>
              </a:spcBef>
            </a:pPr>
            <a:r>
              <a:rPr lang="es-CL" dirty="0"/>
              <a:t>24.- </a:t>
            </a:r>
            <a:r>
              <a:rPr lang="es-CL" b="1" dirty="0"/>
              <a:t>Código interno del IGM</a:t>
            </a:r>
            <a:r>
              <a:rPr lang="es-CL" dirty="0"/>
              <a:t>.</a:t>
            </a:r>
          </a:p>
          <a:p>
            <a:pPr algn="just">
              <a:spcBef>
                <a:spcPct val="50000"/>
              </a:spcBef>
            </a:pPr>
            <a:r>
              <a:rPr lang="es-CL" dirty="0"/>
              <a:t>En la parte inferior derecha del margen de la carta se repite nuevamente el nombre, escala y numero del código interno del IGM- CHILE, incluyendo un código de barras que la individualiza.</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 Box 6"/>
          <p:cNvSpPr txBox="1">
            <a:spLocks noChangeArrowheads="1"/>
          </p:cNvSpPr>
          <p:nvPr/>
        </p:nvSpPr>
        <p:spPr bwMode="auto">
          <a:xfrm>
            <a:off x="539750" y="195263"/>
            <a:ext cx="8208963" cy="785812"/>
          </a:xfrm>
          <a:prstGeom prst="rect">
            <a:avLst/>
          </a:prstGeom>
          <a:noFill/>
          <a:ln w="9525">
            <a:solidFill>
              <a:schemeClr val="accent2"/>
            </a:solidFill>
            <a:miter lim="800000"/>
            <a:headEnd/>
            <a:tailEnd/>
          </a:ln>
          <a:effectLst/>
        </p:spPr>
        <p:txBody>
          <a:bodyPr>
            <a:spAutoFit/>
          </a:bodyPr>
          <a:lstStyle/>
          <a:p>
            <a:pPr>
              <a:spcBef>
                <a:spcPct val="50000"/>
              </a:spcBef>
            </a:pPr>
            <a:r>
              <a:rPr lang="es-ES" dirty="0"/>
              <a:t>UT Nº 2. LECTURA DE CARTAS</a:t>
            </a:r>
          </a:p>
          <a:p>
            <a:pPr>
              <a:spcBef>
                <a:spcPct val="50000"/>
              </a:spcBef>
            </a:pPr>
            <a:r>
              <a:rPr lang="es-ES" dirty="0"/>
              <a:t>SÍMBOLOS TOPOGRÁFICOS</a:t>
            </a:r>
          </a:p>
        </p:txBody>
      </p:sp>
      <p:sp>
        <p:nvSpPr>
          <p:cNvPr id="24579" name="Rectangle 1"/>
          <p:cNvSpPr>
            <a:spLocks noChangeArrowheads="1"/>
          </p:cNvSpPr>
          <p:nvPr/>
        </p:nvSpPr>
        <p:spPr bwMode="auto">
          <a:xfrm>
            <a:off x="539750" y="1192213"/>
            <a:ext cx="8208963" cy="2724150"/>
          </a:xfrm>
          <a:prstGeom prst="rect">
            <a:avLst/>
          </a:prstGeom>
          <a:noFill/>
          <a:ln w="12700">
            <a:solidFill>
              <a:srgbClr val="7030A0"/>
            </a:solidFill>
            <a:miter lim="800000"/>
            <a:headEnd/>
            <a:tailEnd/>
          </a:ln>
        </p:spPr>
        <p:txBody>
          <a:bodyPr>
            <a:spAutoFit/>
          </a:bodyPr>
          <a:lstStyle/>
          <a:p>
            <a:pPr algn="just">
              <a:spcBef>
                <a:spcPct val="50000"/>
              </a:spcBef>
            </a:pPr>
            <a:r>
              <a:rPr lang="es-CL" dirty="0"/>
              <a:t>E.- SÍMBOLOS TOPOGRÁFICOS.</a:t>
            </a:r>
          </a:p>
          <a:p>
            <a:pPr algn="just">
              <a:spcBef>
                <a:spcPct val="50000"/>
              </a:spcBef>
            </a:pPr>
            <a:r>
              <a:rPr lang="es-CL" dirty="0"/>
              <a:t>1.- El propósito de una carta topográfica es permitir visualizar la superficie de la tierra con las formas de relieve naturales y artificiales (edificaciones). El propósito es que todas las formas del relieve, aparezcan en la carta en su verdadera proporción y configuración. Esto sin embargo, no es práctico debido a que muchas de estas formas de relieve no serán evidentes y otras no podrán reconocerse debido a la reducción en tamaño. En consecuencia, el cartógrafo se ve obligado a usar símbolos para representar las formas de relieves naturales y artificiales de la superficie de la tierra.</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p:cNvPicPr>
            <a:picLocks noChangeAspect="1" noChangeArrowheads="1"/>
          </p:cNvPicPr>
          <p:nvPr/>
        </p:nvPicPr>
        <p:blipFill>
          <a:blip r:embed="rId2"/>
          <a:srcRect/>
          <a:stretch>
            <a:fillRect/>
          </a:stretch>
        </p:blipFill>
        <p:spPr bwMode="auto">
          <a:xfrm>
            <a:off x="330200" y="588963"/>
            <a:ext cx="8562975" cy="6224587"/>
          </a:xfrm>
          <a:prstGeom prst="rect">
            <a:avLst/>
          </a:prstGeom>
          <a:noFill/>
          <a:ln w="9525">
            <a:noFill/>
            <a:miter lim="800000"/>
            <a:headEnd/>
            <a:tailEnd/>
          </a:ln>
          <a:effectLst/>
        </p:spPr>
      </p:pic>
      <p:sp>
        <p:nvSpPr>
          <p:cNvPr id="25603" name="Text Box 6"/>
          <p:cNvSpPr txBox="1">
            <a:spLocks noChangeArrowheads="1"/>
          </p:cNvSpPr>
          <p:nvPr/>
        </p:nvSpPr>
        <p:spPr bwMode="auto">
          <a:xfrm>
            <a:off x="539750" y="195263"/>
            <a:ext cx="8208963" cy="785812"/>
          </a:xfrm>
          <a:prstGeom prst="rect">
            <a:avLst/>
          </a:prstGeom>
          <a:noFill/>
          <a:ln w="9525">
            <a:solidFill>
              <a:schemeClr val="accent2"/>
            </a:solidFill>
            <a:miter lim="800000"/>
            <a:headEnd/>
            <a:tailEnd/>
          </a:ln>
          <a:effectLst/>
        </p:spPr>
        <p:txBody>
          <a:bodyPr>
            <a:spAutoFit/>
          </a:bodyPr>
          <a:lstStyle/>
          <a:p>
            <a:pPr>
              <a:spcBef>
                <a:spcPct val="50000"/>
              </a:spcBef>
            </a:pPr>
            <a:r>
              <a:rPr lang="es-ES" dirty="0"/>
              <a:t>UT Nº 2. LECTURA DE CARTAS</a:t>
            </a:r>
          </a:p>
          <a:p>
            <a:pPr>
              <a:spcBef>
                <a:spcPct val="50000"/>
              </a:spcBef>
            </a:pPr>
            <a:r>
              <a:rPr lang="es-ES" dirty="0"/>
              <a:t>SÍMBOLOS TOPOGRÁFICOS</a:t>
            </a:r>
          </a:p>
        </p:txBody>
      </p:sp>
      <p:sp>
        <p:nvSpPr>
          <p:cNvPr id="25604" name="TextBox 5"/>
          <p:cNvSpPr txBox="1">
            <a:spLocks noChangeArrowheads="1"/>
          </p:cNvSpPr>
          <p:nvPr/>
        </p:nvSpPr>
        <p:spPr bwMode="auto">
          <a:xfrm>
            <a:off x="1000125" y="1677988"/>
            <a:ext cx="1576388" cy="338137"/>
          </a:xfrm>
          <a:prstGeom prst="rect">
            <a:avLst/>
          </a:prstGeom>
          <a:noFill/>
          <a:ln w="9525">
            <a:noFill/>
            <a:miter lim="800000"/>
            <a:headEnd/>
            <a:tailEnd/>
          </a:ln>
        </p:spPr>
        <p:txBody>
          <a:bodyPr>
            <a:spAutoFit/>
          </a:bodyPr>
          <a:lstStyle/>
          <a:p>
            <a:r>
              <a:rPr lang="es-CL"/>
              <a:t>COLINA</a:t>
            </a:r>
          </a:p>
        </p:txBody>
      </p:sp>
      <p:sp>
        <p:nvSpPr>
          <p:cNvPr id="25605" name="TextBox 6"/>
          <p:cNvSpPr txBox="1">
            <a:spLocks noChangeArrowheads="1"/>
          </p:cNvSpPr>
          <p:nvPr/>
        </p:nvSpPr>
        <p:spPr bwMode="auto">
          <a:xfrm>
            <a:off x="1000125" y="4105275"/>
            <a:ext cx="1576388" cy="338138"/>
          </a:xfrm>
          <a:prstGeom prst="rect">
            <a:avLst/>
          </a:prstGeom>
          <a:noFill/>
          <a:ln w="9525">
            <a:noFill/>
            <a:miter lim="800000"/>
            <a:headEnd/>
            <a:tailEnd/>
          </a:ln>
        </p:spPr>
        <p:txBody>
          <a:bodyPr>
            <a:spAutoFit/>
          </a:bodyPr>
          <a:lstStyle/>
          <a:p>
            <a:r>
              <a:rPr lang="es-CL"/>
              <a:t>COTA</a:t>
            </a:r>
          </a:p>
        </p:txBody>
      </p:sp>
      <p:sp>
        <p:nvSpPr>
          <p:cNvPr id="25606" name="TextBox 7"/>
          <p:cNvSpPr txBox="1">
            <a:spLocks noChangeArrowheads="1"/>
          </p:cNvSpPr>
          <p:nvPr/>
        </p:nvSpPr>
        <p:spPr bwMode="auto">
          <a:xfrm>
            <a:off x="1000125" y="3595688"/>
            <a:ext cx="1576388" cy="338137"/>
          </a:xfrm>
          <a:prstGeom prst="rect">
            <a:avLst/>
          </a:prstGeom>
          <a:noFill/>
          <a:ln w="9525">
            <a:noFill/>
            <a:miter lim="800000"/>
            <a:headEnd/>
            <a:tailEnd/>
          </a:ln>
        </p:spPr>
        <p:txBody>
          <a:bodyPr>
            <a:spAutoFit/>
          </a:bodyPr>
          <a:lstStyle/>
          <a:p>
            <a:r>
              <a:rPr lang="es-CL"/>
              <a:t>DEPRESIÓN</a:t>
            </a:r>
          </a:p>
        </p:txBody>
      </p:sp>
      <p:sp>
        <p:nvSpPr>
          <p:cNvPr id="25607" name="TextBox 8"/>
          <p:cNvSpPr txBox="1">
            <a:spLocks noChangeArrowheads="1"/>
          </p:cNvSpPr>
          <p:nvPr/>
        </p:nvSpPr>
        <p:spPr bwMode="auto">
          <a:xfrm>
            <a:off x="1000125" y="3117850"/>
            <a:ext cx="1576388" cy="338138"/>
          </a:xfrm>
          <a:prstGeom prst="rect">
            <a:avLst/>
          </a:prstGeom>
          <a:noFill/>
          <a:ln w="9525">
            <a:noFill/>
            <a:miter lim="800000"/>
            <a:headEnd/>
            <a:tailEnd/>
          </a:ln>
        </p:spPr>
        <p:txBody>
          <a:bodyPr>
            <a:spAutoFit/>
          </a:bodyPr>
          <a:lstStyle/>
          <a:p>
            <a:r>
              <a:rPr lang="es-CL"/>
              <a:t>BOSQUE</a:t>
            </a:r>
          </a:p>
        </p:txBody>
      </p:sp>
      <p:sp>
        <p:nvSpPr>
          <p:cNvPr id="25608" name="TextBox 9"/>
          <p:cNvSpPr txBox="1">
            <a:spLocks noChangeArrowheads="1"/>
          </p:cNvSpPr>
          <p:nvPr/>
        </p:nvSpPr>
        <p:spPr bwMode="auto">
          <a:xfrm>
            <a:off x="1000125" y="2636838"/>
            <a:ext cx="1576388" cy="338137"/>
          </a:xfrm>
          <a:prstGeom prst="rect">
            <a:avLst/>
          </a:prstGeom>
          <a:noFill/>
          <a:ln w="9525">
            <a:noFill/>
            <a:miter lim="800000"/>
            <a:headEnd/>
            <a:tailEnd/>
          </a:ln>
        </p:spPr>
        <p:txBody>
          <a:bodyPr>
            <a:spAutoFit/>
          </a:bodyPr>
          <a:lstStyle/>
          <a:p>
            <a:r>
              <a:rPr lang="es-CL"/>
              <a:t>CERCO</a:t>
            </a:r>
          </a:p>
        </p:txBody>
      </p:sp>
      <p:sp>
        <p:nvSpPr>
          <p:cNvPr id="25609" name="TextBox 10"/>
          <p:cNvSpPr txBox="1">
            <a:spLocks noChangeArrowheads="1"/>
          </p:cNvSpPr>
          <p:nvPr/>
        </p:nvSpPr>
        <p:spPr bwMode="auto">
          <a:xfrm>
            <a:off x="4678363" y="2600325"/>
            <a:ext cx="1577975" cy="336550"/>
          </a:xfrm>
          <a:prstGeom prst="rect">
            <a:avLst/>
          </a:prstGeom>
          <a:noFill/>
          <a:ln w="9525">
            <a:noFill/>
            <a:miter lim="800000"/>
            <a:headEnd/>
            <a:tailEnd/>
          </a:ln>
        </p:spPr>
        <p:txBody>
          <a:bodyPr>
            <a:spAutoFit/>
          </a:bodyPr>
          <a:lstStyle/>
          <a:p>
            <a:r>
              <a:rPr lang="es-CL"/>
              <a:t>CAMINO</a:t>
            </a:r>
          </a:p>
        </p:txBody>
      </p:sp>
      <p:sp>
        <p:nvSpPr>
          <p:cNvPr id="25610" name="TextBox 11"/>
          <p:cNvSpPr txBox="1">
            <a:spLocks noChangeArrowheads="1"/>
          </p:cNvSpPr>
          <p:nvPr/>
        </p:nvSpPr>
        <p:spPr bwMode="auto">
          <a:xfrm>
            <a:off x="4678363" y="2138363"/>
            <a:ext cx="1577975" cy="338137"/>
          </a:xfrm>
          <a:prstGeom prst="rect">
            <a:avLst/>
          </a:prstGeom>
          <a:noFill/>
          <a:ln w="9525">
            <a:noFill/>
            <a:miter lim="800000"/>
            <a:headEnd/>
            <a:tailEnd/>
          </a:ln>
        </p:spPr>
        <p:txBody>
          <a:bodyPr>
            <a:spAutoFit/>
          </a:bodyPr>
          <a:lstStyle/>
          <a:p>
            <a:r>
              <a:rPr lang="es-CL"/>
              <a:t>RÍO</a:t>
            </a:r>
          </a:p>
        </p:txBody>
      </p:sp>
      <p:sp>
        <p:nvSpPr>
          <p:cNvPr id="25611" name="TextBox 12"/>
          <p:cNvSpPr txBox="1">
            <a:spLocks noChangeArrowheads="1"/>
          </p:cNvSpPr>
          <p:nvPr/>
        </p:nvSpPr>
        <p:spPr bwMode="auto">
          <a:xfrm>
            <a:off x="4678363" y="1611313"/>
            <a:ext cx="1577975" cy="338137"/>
          </a:xfrm>
          <a:prstGeom prst="rect">
            <a:avLst/>
          </a:prstGeom>
          <a:noFill/>
          <a:ln w="9525">
            <a:noFill/>
            <a:miter lim="800000"/>
            <a:headEnd/>
            <a:tailEnd/>
          </a:ln>
        </p:spPr>
        <p:txBody>
          <a:bodyPr>
            <a:spAutoFit/>
          </a:bodyPr>
          <a:lstStyle/>
          <a:p>
            <a:r>
              <a:rPr lang="es-CL"/>
              <a:t>MINA</a:t>
            </a:r>
          </a:p>
        </p:txBody>
      </p:sp>
      <p:sp>
        <p:nvSpPr>
          <p:cNvPr id="25612" name="TextBox 13"/>
          <p:cNvSpPr txBox="1">
            <a:spLocks noChangeArrowheads="1"/>
          </p:cNvSpPr>
          <p:nvPr/>
        </p:nvSpPr>
        <p:spPr bwMode="auto">
          <a:xfrm>
            <a:off x="4678363" y="5540375"/>
            <a:ext cx="1577975" cy="336550"/>
          </a:xfrm>
          <a:prstGeom prst="rect">
            <a:avLst/>
          </a:prstGeom>
          <a:noFill/>
          <a:ln w="9525">
            <a:noFill/>
            <a:miter lim="800000"/>
            <a:headEnd/>
            <a:tailEnd/>
          </a:ln>
        </p:spPr>
        <p:txBody>
          <a:bodyPr>
            <a:spAutoFit/>
          </a:bodyPr>
          <a:lstStyle/>
          <a:p>
            <a:r>
              <a:rPr lang="es-CL"/>
              <a:t>MANIANTAL</a:t>
            </a:r>
          </a:p>
        </p:txBody>
      </p:sp>
      <p:sp>
        <p:nvSpPr>
          <p:cNvPr id="25613" name="TextBox 14"/>
          <p:cNvSpPr txBox="1">
            <a:spLocks noChangeArrowheads="1"/>
          </p:cNvSpPr>
          <p:nvPr/>
        </p:nvSpPr>
        <p:spPr bwMode="auto">
          <a:xfrm>
            <a:off x="4678363" y="5084763"/>
            <a:ext cx="1577975" cy="338137"/>
          </a:xfrm>
          <a:prstGeom prst="rect">
            <a:avLst/>
          </a:prstGeom>
          <a:noFill/>
          <a:ln w="9525">
            <a:noFill/>
            <a:miter lim="800000"/>
            <a:headEnd/>
            <a:tailEnd/>
          </a:ln>
        </p:spPr>
        <p:txBody>
          <a:bodyPr>
            <a:spAutoFit/>
          </a:bodyPr>
          <a:lstStyle/>
          <a:p>
            <a:r>
              <a:rPr lang="es-CL"/>
              <a:t>POZO</a:t>
            </a:r>
          </a:p>
        </p:txBody>
      </p:sp>
      <p:sp>
        <p:nvSpPr>
          <p:cNvPr id="25614" name="TextBox 15"/>
          <p:cNvSpPr txBox="1">
            <a:spLocks noChangeArrowheads="1"/>
          </p:cNvSpPr>
          <p:nvPr/>
        </p:nvSpPr>
        <p:spPr bwMode="auto">
          <a:xfrm>
            <a:off x="4678363" y="4603750"/>
            <a:ext cx="1577975" cy="338138"/>
          </a:xfrm>
          <a:prstGeom prst="rect">
            <a:avLst/>
          </a:prstGeom>
          <a:noFill/>
          <a:ln w="9525">
            <a:noFill/>
            <a:miter lim="800000"/>
            <a:headEnd/>
            <a:tailEnd/>
          </a:ln>
        </p:spPr>
        <p:txBody>
          <a:bodyPr>
            <a:spAutoFit/>
          </a:bodyPr>
          <a:lstStyle/>
          <a:p>
            <a:r>
              <a:rPr lang="es-CL"/>
              <a:t>ESCUELA</a:t>
            </a:r>
          </a:p>
        </p:txBody>
      </p:sp>
      <p:sp>
        <p:nvSpPr>
          <p:cNvPr id="25615" name="TextBox 16"/>
          <p:cNvSpPr txBox="1">
            <a:spLocks noChangeArrowheads="1"/>
          </p:cNvSpPr>
          <p:nvPr/>
        </p:nvSpPr>
        <p:spPr bwMode="auto">
          <a:xfrm>
            <a:off x="4678363" y="4076700"/>
            <a:ext cx="1577975" cy="338138"/>
          </a:xfrm>
          <a:prstGeom prst="rect">
            <a:avLst/>
          </a:prstGeom>
          <a:noFill/>
          <a:ln w="9525">
            <a:noFill/>
            <a:miter lim="800000"/>
            <a:headEnd/>
            <a:tailEnd/>
          </a:ln>
        </p:spPr>
        <p:txBody>
          <a:bodyPr>
            <a:spAutoFit/>
          </a:bodyPr>
          <a:lstStyle/>
          <a:p>
            <a:r>
              <a:rPr lang="es-CL"/>
              <a:t>VÍA FERREA</a:t>
            </a:r>
          </a:p>
        </p:txBody>
      </p:sp>
      <p:sp>
        <p:nvSpPr>
          <p:cNvPr id="25616" name="TextBox 17"/>
          <p:cNvSpPr txBox="1">
            <a:spLocks noChangeArrowheads="1"/>
          </p:cNvSpPr>
          <p:nvPr/>
        </p:nvSpPr>
        <p:spPr bwMode="auto">
          <a:xfrm>
            <a:off x="4678363" y="3522663"/>
            <a:ext cx="1577975" cy="338137"/>
          </a:xfrm>
          <a:prstGeom prst="rect">
            <a:avLst/>
          </a:prstGeom>
          <a:noFill/>
          <a:ln w="9525">
            <a:noFill/>
            <a:miter lim="800000"/>
            <a:headEnd/>
            <a:tailEnd/>
          </a:ln>
        </p:spPr>
        <p:txBody>
          <a:bodyPr>
            <a:spAutoFit/>
          </a:bodyPr>
          <a:lstStyle/>
          <a:p>
            <a:r>
              <a:rPr lang="es-CL"/>
              <a:t>CASAS</a:t>
            </a:r>
          </a:p>
        </p:txBody>
      </p:sp>
      <p:sp>
        <p:nvSpPr>
          <p:cNvPr id="25617" name="TextBox 18"/>
          <p:cNvSpPr txBox="1">
            <a:spLocks noChangeArrowheads="1"/>
          </p:cNvSpPr>
          <p:nvPr/>
        </p:nvSpPr>
        <p:spPr bwMode="auto">
          <a:xfrm>
            <a:off x="4678363" y="3117850"/>
            <a:ext cx="1765300" cy="369888"/>
          </a:xfrm>
          <a:prstGeom prst="rect">
            <a:avLst/>
          </a:prstGeom>
          <a:noFill/>
          <a:ln w="9525">
            <a:noFill/>
            <a:miter lim="800000"/>
            <a:headEnd/>
            <a:tailEnd/>
          </a:ln>
        </p:spPr>
        <p:txBody>
          <a:bodyPr>
            <a:spAutoFit/>
          </a:bodyPr>
          <a:lstStyle/>
          <a:p>
            <a:r>
              <a:rPr lang="es-CL"/>
              <a:t>OLEODUCTO</a:t>
            </a:r>
          </a:p>
        </p:txBody>
      </p:sp>
      <p:sp>
        <p:nvSpPr>
          <p:cNvPr id="25618" name="TextBox 19"/>
          <p:cNvSpPr txBox="1">
            <a:spLocks noChangeArrowheads="1"/>
          </p:cNvSpPr>
          <p:nvPr/>
        </p:nvSpPr>
        <p:spPr bwMode="auto">
          <a:xfrm>
            <a:off x="1000125" y="6259513"/>
            <a:ext cx="1576388" cy="338137"/>
          </a:xfrm>
          <a:prstGeom prst="rect">
            <a:avLst/>
          </a:prstGeom>
          <a:noFill/>
          <a:ln w="9525">
            <a:noFill/>
            <a:miter lim="800000"/>
            <a:headEnd/>
            <a:tailEnd/>
          </a:ln>
        </p:spPr>
        <p:txBody>
          <a:bodyPr>
            <a:spAutoFit/>
          </a:bodyPr>
          <a:lstStyle/>
          <a:p>
            <a:r>
              <a:rPr lang="es-CL"/>
              <a:t>IGLESIA</a:t>
            </a:r>
          </a:p>
        </p:txBody>
      </p:sp>
      <p:sp>
        <p:nvSpPr>
          <p:cNvPr id="25619" name="TextBox 20"/>
          <p:cNvSpPr txBox="1">
            <a:spLocks noChangeArrowheads="1"/>
          </p:cNvSpPr>
          <p:nvPr/>
        </p:nvSpPr>
        <p:spPr bwMode="auto">
          <a:xfrm>
            <a:off x="1000125" y="5589588"/>
            <a:ext cx="1576388" cy="336550"/>
          </a:xfrm>
          <a:prstGeom prst="rect">
            <a:avLst/>
          </a:prstGeom>
          <a:noFill/>
          <a:ln w="9525">
            <a:noFill/>
            <a:miter lim="800000"/>
            <a:headEnd/>
            <a:tailEnd/>
          </a:ln>
        </p:spPr>
        <p:txBody>
          <a:bodyPr>
            <a:spAutoFit/>
          </a:bodyPr>
          <a:lstStyle/>
          <a:p>
            <a:r>
              <a:rPr lang="es-CL"/>
              <a:t>TERRAPLÉN</a:t>
            </a:r>
          </a:p>
        </p:txBody>
      </p:sp>
      <p:sp>
        <p:nvSpPr>
          <p:cNvPr id="25620" name="TextBox 21"/>
          <p:cNvSpPr txBox="1">
            <a:spLocks noChangeArrowheads="1"/>
          </p:cNvSpPr>
          <p:nvPr/>
        </p:nvSpPr>
        <p:spPr bwMode="auto">
          <a:xfrm>
            <a:off x="1000125" y="5035550"/>
            <a:ext cx="1576388" cy="338138"/>
          </a:xfrm>
          <a:prstGeom prst="rect">
            <a:avLst/>
          </a:prstGeom>
          <a:noFill/>
          <a:ln w="9525">
            <a:noFill/>
            <a:miter lim="800000"/>
            <a:headEnd/>
            <a:tailEnd/>
          </a:ln>
        </p:spPr>
        <p:txBody>
          <a:bodyPr>
            <a:spAutoFit/>
          </a:bodyPr>
          <a:lstStyle/>
          <a:p>
            <a:r>
              <a:rPr lang="es-CL"/>
              <a:t>PUENTE</a:t>
            </a:r>
          </a:p>
        </p:txBody>
      </p:sp>
      <p:sp>
        <p:nvSpPr>
          <p:cNvPr id="25621" name="TextBox 22"/>
          <p:cNvSpPr txBox="1">
            <a:spLocks noChangeArrowheads="1"/>
          </p:cNvSpPr>
          <p:nvPr/>
        </p:nvSpPr>
        <p:spPr bwMode="auto">
          <a:xfrm>
            <a:off x="1000125" y="4640263"/>
            <a:ext cx="1576388" cy="338137"/>
          </a:xfrm>
          <a:prstGeom prst="rect">
            <a:avLst/>
          </a:prstGeom>
          <a:noFill/>
          <a:ln w="9525">
            <a:noFill/>
            <a:miter lim="800000"/>
            <a:headEnd/>
            <a:tailEnd/>
          </a:ln>
        </p:spPr>
        <p:txBody>
          <a:bodyPr>
            <a:spAutoFit/>
          </a:bodyPr>
          <a:lstStyle/>
          <a:p>
            <a:r>
              <a:rPr lang="es-CL"/>
              <a:t>SENDERO</a:t>
            </a:r>
          </a:p>
        </p:txBody>
      </p:sp>
      <p:sp>
        <p:nvSpPr>
          <p:cNvPr id="25622" name="TextBox 23"/>
          <p:cNvSpPr txBox="1">
            <a:spLocks noChangeArrowheads="1"/>
          </p:cNvSpPr>
          <p:nvPr/>
        </p:nvSpPr>
        <p:spPr bwMode="auto">
          <a:xfrm>
            <a:off x="4678363" y="6115050"/>
            <a:ext cx="1577975" cy="338138"/>
          </a:xfrm>
          <a:prstGeom prst="rect">
            <a:avLst/>
          </a:prstGeom>
          <a:noFill/>
          <a:ln w="9525">
            <a:noFill/>
            <a:miter lim="800000"/>
            <a:headEnd/>
            <a:tailEnd/>
          </a:ln>
        </p:spPr>
        <p:txBody>
          <a:bodyPr>
            <a:spAutoFit/>
          </a:bodyPr>
          <a:lstStyle/>
          <a:p>
            <a:r>
              <a:rPr lang="es-CL"/>
              <a:t>LAGO</a:t>
            </a:r>
          </a:p>
        </p:txBody>
      </p:sp>
      <p:sp>
        <p:nvSpPr>
          <p:cNvPr id="25623" name="TextBox 24"/>
          <p:cNvSpPr txBox="1">
            <a:spLocks noChangeArrowheads="1"/>
          </p:cNvSpPr>
          <p:nvPr/>
        </p:nvSpPr>
        <p:spPr bwMode="auto">
          <a:xfrm>
            <a:off x="1000125" y="2155825"/>
            <a:ext cx="1576388" cy="336550"/>
          </a:xfrm>
          <a:prstGeom prst="rect">
            <a:avLst/>
          </a:prstGeom>
          <a:noFill/>
          <a:ln w="9525">
            <a:noFill/>
            <a:miter lim="800000"/>
            <a:headEnd/>
            <a:tailEnd/>
          </a:ln>
        </p:spPr>
        <p:txBody>
          <a:bodyPr>
            <a:spAutoFit/>
          </a:bodyPr>
          <a:lstStyle/>
          <a:p>
            <a:r>
              <a:rPr lang="es-CL"/>
              <a:t>QUEBRADA</a:t>
            </a:r>
          </a:p>
        </p:txBody>
      </p:sp>
      <p:sp>
        <p:nvSpPr>
          <p:cNvPr id="25624" name="TextBox 25"/>
          <p:cNvSpPr txBox="1">
            <a:spLocks noChangeArrowheads="1"/>
          </p:cNvSpPr>
          <p:nvPr/>
        </p:nvSpPr>
        <p:spPr bwMode="auto">
          <a:xfrm>
            <a:off x="2555875" y="4221163"/>
            <a:ext cx="1576388" cy="276225"/>
          </a:xfrm>
          <a:prstGeom prst="rect">
            <a:avLst/>
          </a:prstGeom>
          <a:noFill/>
          <a:ln w="9525">
            <a:noFill/>
            <a:miter lim="800000"/>
            <a:headEnd/>
            <a:tailEnd/>
          </a:ln>
        </p:spPr>
        <p:txBody>
          <a:bodyPr>
            <a:spAutoFit/>
          </a:bodyPr>
          <a:lstStyle/>
          <a:p>
            <a:r>
              <a:rPr lang="es-CL" sz="1200"/>
              <a:t>X 135</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 Box 6"/>
          <p:cNvSpPr txBox="1">
            <a:spLocks noChangeArrowheads="1"/>
          </p:cNvSpPr>
          <p:nvPr/>
        </p:nvSpPr>
        <p:spPr bwMode="auto">
          <a:xfrm>
            <a:off x="539750" y="195263"/>
            <a:ext cx="8208963" cy="785812"/>
          </a:xfrm>
          <a:prstGeom prst="rect">
            <a:avLst/>
          </a:prstGeom>
          <a:noFill/>
          <a:ln w="9525">
            <a:solidFill>
              <a:schemeClr val="accent2"/>
            </a:solidFill>
            <a:miter lim="800000"/>
            <a:headEnd/>
            <a:tailEnd/>
          </a:ln>
          <a:effectLst/>
        </p:spPr>
        <p:txBody>
          <a:bodyPr>
            <a:spAutoFit/>
          </a:bodyPr>
          <a:lstStyle/>
          <a:p>
            <a:pPr>
              <a:spcBef>
                <a:spcPct val="50000"/>
              </a:spcBef>
            </a:pPr>
            <a:r>
              <a:rPr lang="es-ES" dirty="0"/>
              <a:t>UT Nº 2. LECTURA DE CARTAS</a:t>
            </a:r>
          </a:p>
          <a:p>
            <a:pPr>
              <a:spcBef>
                <a:spcPct val="50000"/>
              </a:spcBef>
            </a:pPr>
            <a:r>
              <a:rPr lang="es-ES" dirty="0"/>
              <a:t>SÍMBOLOS TOPOGRÁFICOS</a:t>
            </a:r>
          </a:p>
        </p:txBody>
      </p:sp>
      <p:sp>
        <p:nvSpPr>
          <p:cNvPr id="26627" name="Rectangle 1"/>
          <p:cNvSpPr>
            <a:spLocks noChangeArrowheads="1"/>
          </p:cNvSpPr>
          <p:nvPr/>
        </p:nvSpPr>
        <p:spPr bwMode="auto">
          <a:xfrm>
            <a:off x="539750" y="1192213"/>
            <a:ext cx="8208963" cy="4386262"/>
          </a:xfrm>
          <a:prstGeom prst="rect">
            <a:avLst/>
          </a:prstGeom>
          <a:noFill/>
          <a:ln w="12700">
            <a:solidFill>
              <a:srgbClr val="7030A0"/>
            </a:solidFill>
            <a:miter lim="800000"/>
            <a:headEnd/>
            <a:tailEnd/>
          </a:ln>
        </p:spPr>
        <p:txBody>
          <a:bodyPr>
            <a:spAutoFit/>
          </a:bodyPr>
          <a:lstStyle/>
          <a:p>
            <a:pPr algn="just">
              <a:spcBef>
                <a:spcPct val="50000"/>
              </a:spcBef>
            </a:pPr>
            <a:r>
              <a:rPr lang="es-CL" dirty="0"/>
              <a:t>E.- SÍMBOLOS TOPOGRÁFICOS.</a:t>
            </a:r>
          </a:p>
          <a:p>
            <a:pPr algn="just">
              <a:spcBef>
                <a:spcPct val="50000"/>
              </a:spcBef>
            </a:pPr>
            <a:r>
              <a:rPr lang="es-CL" dirty="0"/>
              <a:t>2.- Los símbolos topográficos (cartográficos) generalmente se imprimen en colores, cada color identifica una de las formas del relieve, </a:t>
            </a:r>
          </a:p>
          <a:p>
            <a:pPr algn="just">
              <a:spcBef>
                <a:spcPct val="50000"/>
              </a:spcBef>
            </a:pPr>
            <a:r>
              <a:rPr lang="es-CL" dirty="0"/>
              <a:t>a.- </a:t>
            </a:r>
            <a:r>
              <a:rPr lang="es-CL" b="1" dirty="0"/>
              <a:t>Negro</a:t>
            </a:r>
            <a:r>
              <a:rPr lang="es-CL" dirty="0"/>
              <a:t> : La mayoría de las formas culturales o artificiales, casas, iglesias, puentes.</a:t>
            </a:r>
          </a:p>
          <a:p>
            <a:pPr algn="just">
              <a:spcBef>
                <a:spcPct val="50000"/>
              </a:spcBef>
            </a:pPr>
            <a:r>
              <a:rPr lang="es-CL" dirty="0"/>
              <a:t>b.- </a:t>
            </a:r>
            <a:r>
              <a:rPr lang="es-CL" b="1" dirty="0"/>
              <a:t>Azul</a:t>
            </a:r>
            <a:r>
              <a:rPr lang="es-CL" dirty="0"/>
              <a:t> : Formas hidrográficas tales como, lagos, mar, ríos, pantanos, etc.</a:t>
            </a:r>
          </a:p>
          <a:p>
            <a:pPr algn="just">
              <a:spcBef>
                <a:spcPct val="50000"/>
              </a:spcBef>
            </a:pPr>
            <a:r>
              <a:rPr lang="es-CL" dirty="0"/>
              <a:t>c</a:t>
            </a:r>
            <a:r>
              <a:rPr lang="es-CL" b="1" dirty="0"/>
              <a:t>.- Verde </a:t>
            </a:r>
            <a:r>
              <a:rPr lang="es-CL" dirty="0"/>
              <a:t>: Vegetaciones tales como bosques, huertos, viñas, etc.</a:t>
            </a:r>
          </a:p>
          <a:p>
            <a:pPr algn="just">
              <a:spcBef>
                <a:spcPct val="50000"/>
              </a:spcBef>
            </a:pPr>
            <a:r>
              <a:rPr lang="es-CL" dirty="0"/>
              <a:t>d.- </a:t>
            </a:r>
            <a:r>
              <a:rPr lang="es-CL" b="1" dirty="0"/>
              <a:t>Café</a:t>
            </a:r>
            <a:r>
              <a:rPr lang="es-CL" dirty="0"/>
              <a:t> : Todas las formas de relieve tales como curvas de nivel, cortes y terraplenes.</a:t>
            </a:r>
          </a:p>
          <a:p>
            <a:pPr algn="just">
              <a:spcBef>
                <a:spcPct val="50000"/>
              </a:spcBef>
            </a:pPr>
            <a:r>
              <a:rPr lang="es-CL" dirty="0"/>
              <a:t>e.- </a:t>
            </a:r>
            <a:r>
              <a:rPr lang="es-CL" b="1" dirty="0"/>
              <a:t>Rojo</a:t>
            </a:r>
            <a:r>
              <a:rPr lang="es-CL" dirty="0"/>
              <a:t> : Carreteras principales, áreas urbanizadas y formas especiales del terreno.</a:t>
            </a:r>
          </a:p>
          <a:p>
            <a:pPr algn="just">
              <a:spcBef>
                <a:spcPct val="50000"/>
              </a:spcBef>
            </a:pPr>
            <a:r>
              <a:rPr lang="es-CL" dirty="0"/>
              <a:t>f.- </a:t>
            </a:r>
            <a:r>
              <a:rPr lang="es-CL" b="1" dirty="0"/>
              <a:t>Violeta</a:t>
            </a:r>
            <a:r>
              <a:rPr lang="es-CL" dirty="0"/>
              <a:t> : Valores de las coordenadas de las cuadrículas de la grilla UTM.</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 Box 6"/>
          <p:cNvSpPr txBox="1">
            <a:spLocks noChangeArrowheads="1"/>
          </p:cNvSpPr>
          <p:nvPr/>
        </p:nvSpPr>
        <p:spPr bwMode="auto">
          <a:xfrm>
            <a:off x="539750" y="195263"/>
            <a:ext cx="8208963" cy="785812"/>
          </a:xfrm>
          <a:prstGeom prst="rect">
            <a:avLst/>
          </a:prstGeom>
          <a:noFill/>
          <a:ln w="9525">
            <a:solidFill>
              <a:schemeClr val="accent2"/>
            </a:solidFill>
            <a:miter lim="800000"/>
            <a:headEnd/>
            <a:tailEnd/>
          </a:ln>
          <a:effectLst/>
        </p:spPr>
        <p:txBody>
          <a:bodyPr>
            <a:spAutoFit/>
          </a:bodyPr>
          <a:lstStyle/>
          <a:p>
            <a:pPr>
              <a:spcBef>
                <a:spcPct val="50000"/>
              </a:spcBef>
            </a:pPr>
            <a:r>
              <a:rPr lang="es-ES" dirty="0"/>
              <a:t>UT Nº 2. LECTURA DE CARTAS</a:t>
            </a:r>
          </a:p>
          <a:p>
            <a:pPr>
              <a:spcBef>
                <a:spcPct val="50000"/>
              </a:spcBef>
            </a:pPr>
            <a:r>
              <a:rPr lang="es-ES" dirty="0"/>
              <a:t>SÍMBOLOS TOPOGRÁFICOS</a:t>
            </a:r>
          </a:p>
        </p:txBody>
      </p:sp>
      <p:sp>
        <p:nvSpPr>
          <p:cNvPr id="27651" name="Rectangle 1"/>
          <p:cNvSpPr>
            <a:spLocks noChangeArrowheads="1"/>
          </p:cNvSpPr>
          <p:nvPr/>
        </p:nvSpPr>
        <p:spPr bwMode="auto">
          <a:xfrm>
            <a:off x="539750" y="1192213"/>
            <a:ext cx="8208963" cy="4386262"/>
          </a:xfrm>
          <a:prstGeom prst="rect">
            <a:avLst/>
          </a:prstGeom>
          <a:noFill/>
          <a:ln w="12700">
            <a:solidFill>
              <a:srgbClr val="7030A0"/>
            </a:solidFill>
            <a:miter lim="800000"/>
            <a:headEnd/>
            <a:tailEnd/>
          </a:ln>
        </p:spPr>
        <p:txBody>
          <a:bodyPr>
            <a:spAutoFit/>
          </a:bodyPr>
          <a:lstStyle/>
          <a:p>
            <a:pPr algn="just">
              <a:spcBef>
                <a:spcPct val="50000"/>
              </a:spcBef>
            </a:pPr>
            <a:r>
              <a:rPr lang="es-CL" dirty="0"/>
              <a:t>E.- SÍMBOLOS TOPOGRÁFICOS.</a:t>
            </a:r>
          </a:p>
          <a:p>
            <a:pPr algn="just">
              <a:spcBef>
                <a:spcPct val="50000"/>
              </a:spcBef>
            </a:pPr>
            <a:r>
              <a:rPr lang="es-CL" dirty="0"/>
              <a:t>3.- En el proceso de confeccionar una carta, todo debe </a:t>
            </a:r>
            <a:r>
              <a:rPr lang="es-CL" b="1" dirty="0"/>
              <a:t>reducirse de tamaño </a:t>
            </a:r>
            <a:r>
              <a:rPr lang="es-CL" dirty="0"/>
              <a:t>para aparecer en ella. La situación ideal de que todo este reducido uniformemente de tamaño haría que algunas formas de relieve de una parte de la superficie de la tierra fuesen tan pequeñas que no podrían reconocerse en una carta. Esto requiere para propósitos de claridad, que algunos símbolos sean exagerados. Esta exageración se hace, cuando sea posible, de tal manera que el centro del símbolo permanezca en su verdadera posición.</a:t>
            </a:r>
          </a:p>
          <a:p>
            <a:pPr algn="just">
              <a:spcBef>
                <a:spcPct val="50000"/>
              </a:spcBef>
            </a:pPr>
            <a:r>
              <a:rPr lang="es-CL" dirty="0"/>
              <a:t>4.- Los tamaños </a:t>
            </a:r>
            <a:r>
              <a:rPr lang="es-CL" b="1" dirty="0"/>
              <a:t>de los símbolos </a:t>
            </a:r>
            <a:r>
              <a:rPr lang="es-CL" dirty="0"/>
              <a:t>usados en las cartas </a:t>
            </a:r>
            <a:r>
              <a:rPr lang="es-CL" b="1" dirty="0"/>
              <a:t>no siempre son iguales </a:t>
            </a:r>
            <a:r>
              <a:rPr lang="es-CL" dirty="0"/>
              <a:t>en todas ellas. Estos cambios los ocasiona el tiempo, la escala y el origen de la carta.</a:t>
            </a:r>
          </a:p>
          <a:p>
            <a:pPr algn="just">
              <a:spcBef>
                <a:spcPct val="50000"/>
              </a:spcBef>
            </a:pPr>
            <a:r>
              <a:rPr lang="es-CL" dirty="0"/>
              <a:t>5.- Debido a las posibles diferencias de los símbolos, una leyenda </a:t>
            </a:r>
            <a:r>
              <a:rPr lang="es-CL" b="1" dirty="0"/>
              <a:t>(información marginal)</a:t>
            </a:r>
            <a:r>
              <a:rPr lang="es-CL" dirty="0"/>
              <a:t> es puesta en la mayoría de las cartas topográficas de escala grande. La leyenda muestra los símbolos utilizados y su identificación.</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 Box 6"/>
          <p:cNvSpPr txBox="1">
            <a:spLocks noChangeArrowheads="1"/>
          </p:cNvSpPr>
          <p:nvPr/>
        </p:nvSpPr>
        <p:spPr bwMode="auto">
          <a:xfrm>
            <a:off x="539750" y="195263"/>
            <a:ext cx="8208963" cy="785812"/>
          </a:xfrm>
          <a:prstGeom prst="rect">
            <a:avLst/>
          </a:prstGeom>
          <a:noFill/>
          <a:ln w="9525">
            <a:solidFill>
              <a:schemeClr val="accent2"/>
            </a:solidFill>
            <a:miter lim="800000"/>
            <a:headEnd/>
            <a:tailEnd/>
          </a:ln>
          <a:effectLst/>
        </p:spPr>
        <p:txBody>
          <a:bodyPr>
            <a:spAutoFit/>
          </a:bodyPr>
          <a:lstStyle/>
          <a:p>
            <a:pPr>
              <a:spcBef>
                <a:spcPct val="50000"/>
              </a:spcBef>
            </a:pPr>
            <a:r>
              <a:rPr lang="es-ES">
                <a:solidFill>
                  <a:schemeClr val="accent2"/>
                </a:solidFill>
              </a:rPr>
              <a:t>UT Nº 2. LECTURA DE CARTAS</a:t>
            </a:r>
          </a:p>
          <a:p>
            <a:pPr>
              <a:spcBef>
                <a:spcPct val="50000"/>
              </a:spcBef>
            </a:pPr>
            <a:r>
              <a:rPr lang="es-ES">
                <a:solidFill>
                  <a:schemeClr val="accent2"/>
                </a:solidFill>
              </a:rPr>
              <a:t>CLASIFICACIÓN DE LAS CARTAS</a:t>
            </a:r>
          </a:p>
        </p:txBody>
      </p:sp>
      <p:sp>
        <p:nvSpPr>
          <p:cNvPr id="28675" name="Rectangle 1"/>
          <p:cNvSpPr>
            <a:spLocks noChangeArrowheads="1"/>
          </p:cNvSpPr>
          <p:nvPr/>
        </p:nvSpPr>
        <p:spPr bwMode="auto">
          <a:xfrm>
            <a:off x="539750" y="1204913"/>
            <a:ext cx="8353425" cy="5354637"/>
          </a:xfrm>
          <a:prstGeom prst="rect">
            <a:avLst/>
          </a:prstGeom>
          <a:noFill/>
          <a:ln w="12700">
            <a:solidFill>
              <a:srgbClr val="7030A0"/>
            </a:solidFill>
            <a:miter lim="800000"/>
            <a:headEnd/>
            <a:tailEnd/>
          </a:ln>
        </p:spPr>
        <p:txBody>
          <a:bodyPr>
            <a:spAutoFit/>
          </a:bodyPr>
          <a:lstStyle/>
          <a:p>
            <a:pPr algn="just">
              <a:spcBef>
                <a:spcPct val="50000"/>
              </a:spcBef>
            </a:pPr>
            <a:r>
              <a:rPr lang="es-CL">
                <a:solidFill>
                  <a:schemeClr val="accent2"/>
                </a:solidFill>
              </a:rPr>
              <a:t>El IGM clasifica las cartas militares según su escala y según su tipo, sin embargo es preciso saber que no existe una norma común.</a:t>
            </a:r>
          </a:p>
          <a:p>
            <a:pPr algn="just">
              <a:spcBef>
                <a:spcPct val="50000"/>
              </a:spcBef>
            </a:pPr>
            <a:r>
              <a:rPr lang="es-CL" b="1">
                <a:solidFill>
                  <a:schemeClr val="accent2"/>
                </a:solidFill>
              </a:rPr>
              <a:t>Según su escala</a:t>
            </a:r>
            <a:r>
              <a:rPr lang="es-CL">
                <a:solidFill>
                  <a:schemeClr val="accent2"/>
                </a:solidFill>
              </a:rPr>
              <a:t>:</a:t>
            </a:r>
          </a:p>
          <a:p>
            <a:pPr algn="just">
              <a:spcBef>
                <a:spcPct val="50000"/>
              </a:spcBef>
            </a:pPr>
            <a:r>
              <a:rPr lang="es-CL">
                <a:solidFill>
                  <a:schemeClr val="accent2"/>
                </a:solidFill>
              </a:rPr>
              <a:t>a.- Escala </a:t>
            </a:r>
            <a:r>
              <a:rPr lang="es-CL" b="1">
                <a:solidFill>
                  <a:schemeClr val="accent2"/>
                </a:solidFill>
              </a:rPr>
              <a:t>Pequeña</a:t>
            </a:r>
            <a:r>
              <a:rPr lang="es-CL">
                <a:solidFill>
                  <a:schemeClr val="accent2"/>
                </a:solidFill>
              </a:rPr>
              <a:t>.</a:t>
            </a:r>
          </a:p>
          <a:p>
            <a:pPr algn="just">
              <a:spcBef>
                <a:spcPct val="50000"/>
              </a:spcBef>
            </a:pPr>
            <a:r>
              <a:rPr lang="es-CL">
                <a:solidFill>
                  <a:schemeClr val="accent2"/>
                </a:solidFill>
              </a:rPr>
              <a:t>Son las cartas topográficas cuyas escalas se ubican de 1: 500.000 y menores. Estas se utilizan para el planeamiento estratégico de Unidades Mayores.</a:t>
            </a:r>
          </a:p>
          <a:p>
            <a:pPr algn="just">
              <a:spcBef>
                <a:spcPct val="50000"/>
              </a:spcBef>
            </a:pPr>
            <a:r>
              <a:rPr lang="es-CL">
                <a:solidFill>
                  <a:schemeClr val="accent2"/>
                </a:solidFill>
              </a:rPr>
              <a:t>b.- Escala </a:t>
            </a:r>
            <a:r>
              <a:rPr lang="es-CL" b="1">
                <a:solidFill>
                  <a:schemeClr val="accent2"/>
                </a:solidFill>
              </a:rPr>
              <a:t>Mediana</a:t>
            </a:r>
            <a:r>
              <a:rPr lang="es-CL">
                <a:solidFill>
                  <a:schemeClr val="accent2"/>
                </a:solidFill>
              </a:rPr>
              <a:t>.</a:t>
            </a:r>
          </a:p>
          <a:p>
            <a:pPr algn="just">
              <a:spcBef>
                <a:spcPct val="50000"/>
              </a:spcBef>
            </a:pPr>
            <a:r>
              <a:rPr lang="es-CL">
                <a:solidFill>
                  <a:schemeClr val="accent2"/>
                </a:solidFill>
              </a:rPr>
              <a:t>Son las cartas topográficas cuyas escalas se ubican entre 1: 75.000 a 1: 500.000. Se utilizan para el planeamiento de operaciones.</a:t>
            </a:r>
          </a:p>
          <a:p>
            <a:pPr algn="just">
              <a:spcBef>
                <a:spcPct val="50000"/>
              </a:spcBef>
            </a:pPr>
            <a:r>
              <a:rPr lang="es-CL">
                <a:solidFill>
                  <a:schemeClr val="accent2"/>
                </a:solidFill>
              </a:rPr>
              <a:t>c.- Escala </a:t>
            </a:r>
            <a:r>
              <a:rPr lang="es-CL" b="1">
                <a:solidFill>
                  <a:schemeClr val="accent2"/>
                </a:solidFill>
              </a:rPr>
              <a:t>Grande</a:t>
            </a:r>
            <a:r>
              <a:rPr lang="es-CL">
                <a:solidFill>
                  <a:schemeClr val="accent2"/>
                </a:solidFill>
              </a:rPr>
              <a:t>.</a:t>
            </a:r>
          </a:p>
          <a:p>
            <a:pPr algn="just">
              <a:spcBef>
                <a:spcPct val="50000"/>
              </a:spcBef>
            </a:pPr>
            <a:r>
              <a:rPr lang="es-CL">
                <a:solidFill>
                  <a:schemeClr val="accent2"/>
                </a:solidFill>
              </a:rPr>
              <a:t>Son las cartas topográficas cuya escala se ubica entre 1: 75.000 a 1: 100. Estas se utilizan para el </a:t>
            </a:r>
            <a:r>
              <a:rPr lang="es-CL" b="1">
                <a:solidFill>
                  <a:schemeClr val="accent2"/>
                </a:solidFill>
              </a:rPr>
              <a:t>planeamiento de nivel táctico</a:t>
            </a:r>
            <a:r>
              <a:rPr lang="es-CL">
                <a:solidFill>
                  <a:schemeClr val="accent2"/>
                </a:solidFill>
              </a:rPr>
              <a:t> y de unidades menores. Las más comunes para estos efectos son las cartas de escala 1: 25.000 y 1: 50.000.</a:t>
            </a:r>
          </a:p>
          <a:p>
            <a:pPr algn="just">
              <a:spcBef>
                <a:spcPct val="50000"/>
              </a:spcBef>
            </a:pPr>
            <a:r>
              <a:rPr lang="es-CL">
                <a:solidFill>
                  <a:schemeClr val="accent2"/>
                </a:solidFill>
              </a:rPr>
              <a:t>Los términos “Escala pequeña”, “Escala Mediana” y “Escala Grande”, tienden a confundir, dado que el denominador es inverso al concepto.</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ext Box 6"/>
          <p:cNvSpPr txBox="1">
            <a:spLocks noChangeArrowheads="1"/>
          </p:cNvSpPr>
          <p:nvPr/>
        </p:nvSpPr>
        <p:spPr bwMode="auto">
          <a:xfrm>
            <a:off x="539750" y="195263"/>
            <a:ext cx="8208963" cy="785812"/>
          </a:xfrm>
          <a:prstGeom prst="rect">
            <a:avLst/>
          </a:prstGeom>
          <a:noFill/>
          <a:ln w="9525">
            <a:solidFill>
              <a:schemeClr val="accent2"/>
            </a:solidFill>
            <a:miter lim="800000"/>
            <a:headEnd/>
            <a:tailEnd/>
          </a:ln>
          <a:effectLst/>
        </p:spPr>
        <p:txBody>
          <a:bodyPr>
            <a:spAutoFit/>
          </a:bodyPr>
          <a:lstStyle/>
          <a:p>
            <a:pPr>
              <a:spcBef>
                <a:spcPct val="50000"/>
              </a:spcBef>
            </a:pPr>
            <a:r>
              <a:rPr lang="es-ES">
                <a:solidFill>
                  <a:schemeClr val="accent2"/>
                </a:solidFill>
              </a:rPr>
              <a:t>UT Nº 2. LECTURA DE CARTAS</a:t>
            </a:r>
          </a:p>
          <a:p>
            <a:pPr>
              <a:spcBef>
                <a:spcPct val="50000"/>
              </a:spcBef>
            </a:pPr>
            <a:r>
              <a:rPr lang="es-ES">
                <a:solidFill>
                  <a:schemeClr val="accent2"/>
                </a:solidFill>
              </a:rPr>
              <a:t>CLASIFICACIÓN DE LAS CARTAS</a:t>
            </a:r>
          </a:p>
        </p:txBody>
      </p:sp>
      <p:sp>
        <p:nvSpPr>
          <p:cNvPr id="29699" name="Rectangle 1"/>
          <p:cNvSpPr>
            <a:spLocks noChangeArrowheads="1"/>
          </p:cNvSpPr>
          <p:nvPr/>
        </p:nvSpPr>
        <p:spPr bwMode="auto">
          <a:xfrm>
            <a:off x="539750" y="1171575"/>
            <a:ext cx="8353425" cy="4800600"/>
          </a:xfrm>
          <a:prstGeom prst="rect">
            <a:avLst/>
          </a:prstGeom>
          <a:noFill/>
          <a:ln w="12700">
            <a:solidFill>
              <a:srgbClr val="7030A0"/>
            </a:solidFill>
            <a:miter lim="800000"/>
            <a:headEnd/>
            <a:tailEnd/>
          </a:ln>
        </p:spPr>
        <p:txBody>
          <a:bodyPr>
            <a:spAutoFit/>
          </a:bodyPr>
          <a:lstStyle/>
          <a:p>
            <a:pPr algn="just">
              <a:spcBef>
                <a:spcPct val="50000"/>
              </a:spcBef>
            </a:pPr>
            <a:r>
              <a:rPr lang="es-CL">
                <a:solidFill>
                  <a:schemeClr val="accent2"/>
                </a:solidFill>
              </a:rPr>
              <a:t>El IGM clasifica las cartas militares según su escala y según su tipo.</a:t>
            </a:r>
          </a:p>
          <a:p>
            <a:pPr algn="just">
              <a:spcBef>
                <a:spcPct val="50000"/>
              </a:spcBef>
            </a:pPr>
            <a:r>
              <a:rPr lang="es-CL" b="1">
                <a:solidFill>
                  <a:schemeClr val="accent2"/>
                </a:solidFill>
              </a:rPr>
              <a:t>b.- Según su tipo:</a:t>
            </a:r>
          </a:p>
          <a:p>
            <a:pPr algn="just">
              <a:spcBef>
                <a:spcPct val="50000"/>
              </a:spcBef>
            </a:pPr>
            <a:r>
              <a:rPr lang="es-CL">
                <a:solidFill>
                  <a:schemeClr val="accent2"/>
                </a:solidFill>
              </a:rPr>
              <a:t>1. Carta Planimétrica. Muestra la posición horizontal (plana) de la tierra.</a:t>
            </a:r>
          </a:p>
          <a:p>
            <a:pPr algn="just">
              <a:spcBef>
                <a:spcPct val="50000"/>
              </a:spcBef>
            </a:pPr>
            <a:r>
              <a:rPr lang="es-CL">
                <a:solidFill>
                  <a:schemeClr val="accent2"/>
                </a:solidFill>
              </a:rPr>
              <a:t>2. Carta Topográfica. Es bidimensional, se puede medir la planimetría.</a:t>
            </a:r>
          </a:p>
          <a:p>
            <a:pPr algn="just">
              <a:spcBef>
                <a:spcPct val="50000"/>
              </a:spcBef>
            </a:pPr>
            <a:r>
              <a:rPr lang="es-CL">
                <a:solidFill>
                  <a:schemeClr val="accent2"/>
                </a:solidFill>
              </a:rPr>
              <a:t>3. Carta Plástica de Relieve. Impresa en plástico en forma tridimensional.</a:t>
            </a:r>
          </a:p>
          <a:p>
            <a:pPr algn="just">
              <a:spcBef>
                <a:spcPct val="50000"/>
              </a:spcBef>
            </a:pPr>
            <a:r>
              <a:rPr lang="es-CL">
                <a:solidFill>
                  <a:schemeClr val="accent2"/>
                </a:solidFill>
              </a:rPr>
              <a:t>4. Fotocarta. Fotografía con líneas de Grilla y datos marginales.</a:t>
            </a:r>
          </a:p>
          <a:p>
            <a:pPr algn="just">
              <a:spcBef>
                <a:spcPct val="50000"/>
              </a:spcBef>
            </a:pPr>
            <a:r>
              <a:rPr lang="es-CL">
                <a:solidFill>
                  <a:schemeClr val="accent2"/>
                </a:solidFill>
              </a:rPr>
              <a:t>5. Fotocarta Plástica de Relieve.</a:t>
            </a:r>
          </a:p>
          <a:p>
            <a:pPr algn="just">
              <a:spcBef>
                <a:spcPct val="50000"/>
              </a:spcBef>
            </a:pPr>
            <a:r>
              <a:rPr lang="es-CL">
                <a:solidFill>
                  <a:schemeClr val="accent2"/>
                </a:solidFill>
              </a:rPr>
              <a:t>6. Fotomosaico. Conjunto de fotografías aéreas.</a:t>
            </a:r>
          </a:p>
          <a:p>
            <a:pPr algn="just">
              <a:spcBef>
                <a:spcPct val="50000"/>
              </a:spcBef>
            </a:pPr>
            <a:r>
              <a:rPr lang="es-CL">
                <a:solidFill>
                  <a:schemeClr val="accent2"/>
                </a:solidFill>
              </a:rPr>
              <a:t>7. Carta Militar de Ciudad. Carta topográfica de un pueblo o ciudad.</a:t>
            </a:r>
          </a:p>
          <a:p>
            <a:pPr algn="just">
              <a:spcBef>
                <a:spcPct val="50000"/>
              </a:spcBef>
            </a:pPr>
            <a:r>
              <a:rPr lang="es-CL">
                <a:solidFill>
                  <a:schemeClr val="accent2"/>
                </a:solidFill>
              </a:rPr>
              <a:t>8. Cartas Especiales. Propósitos específicos (tránsito, transporte, límites, etc.)</a:t>
            </a:r>
          </a:p>
          <a:p>
            <a:pPr algn="just">
              <a:spcBef>
                <a:spcPct val="50000"/>
              </a:spcBef>
            </a:pPr>
            <a:r>
              <a:rPr lang="es-CL">
                <a:solidFill>
                  <a:schemeClr val="accent2"/>
                </a:solidFill>
              </a:rPr>
              <a:t>9.- Terreno Reducido. Representación a escala y tridimensional de un área, moldeada en yeso, arena, tierra u otro material.</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Box 6"/>
          <p:cNvSpPr txBox="1">
            <a:spLocks noChangeArrowheads="1"/>
          </p:cNvSpPr>
          <p:nvPr/>
        </p:nvSpPr>
        <p:spPr bwMode="auto">
          <a:xfrm>
            <a:off x="539750" y="195263"/>
            <a:ext cx="8208963" cy="785812"/>
          </a:xfrm>
          <a:prstGeom prst="rect">
            <a:avLst/>
          </a:prstGeom>
          <a:noFill/>
          <a:ln w="9525">
            <a:solidFill>
              <a:schemeClr val="accent2"/>
            </a:solidFill>
            <a:miter lim="800000"/>
            <a:headEnd/>
            <a:tailEnd/>
          </a:ln>
          <a:effectLst/>
        </p:spPr>
        <p:txBody>
          <a:bodyPr>
            <a:spAutoFit/>
          </a:bodyPr>
          <a:lstStyle/>
          <a:p>
            <a:pPr>
              <a:spcBef>
                <a:spcPct val="50000"/>
              </a:spcBef>
            </a:pPr>
            <a:r>
              <a:rPr lang="es-ES">
                <a:solidFill>
                  <a:schemeClr val="accent2"/>
                </a:solidFill>
              </a:rPr>
              <a:t>UT Nº 2. LECTURA DE CARTAS</a:t>
            </a:r>
          </a:p>
          <a:p>
            <a:pPr>
              <a:spcBef>
                <a:spcPct val="50000"/>
              </a:spcBef>
            </a:pPr>
            <a:r>
              <a:rPr lang="es-ES">
                <a:solidFill>
                  <a:schemeClr val="accent2"/>
                </a:solidFill>
              </a:rPr>
              <a:t>LOCALIZACIÓN</a:t>
            </a:r>
          </a:p>
        </p:txBody>
      </p:sp>
      <p:sp>
        <p:nvSpPr>
          <p:cNvPr id="30723" name="Rectangle 1"/>
          <p:cNvSpPr>
            <a:spLocks noChangeArrowheads="1"/>
          </p:cNvSpPr>
          <p:nvPr/>
        </p:nvSpPr>
        <p:spPr bwMode="auto">
          <a:xfrm>
            <a:off x="539750" y="1171575"/>
            <a:ext cx="8353425" cy="1754188"/>
          </a:xfrm>
          <a:prstGeom prst="rect">
            <a:avLst/>
          </a:prstGeom>
          <a:noFill/>
          <a:ln w="12700">
            <a:solidFill>
              <a:srgbClr val="7030A0"/>
            </a:solidFill>
            <a:miter lim="800000"/>
            <a:headEnd/>
            <a:tailEnd/>
          </a:ln>
        </p:spPr>
        <p:txBody>
          <a:bodyPr>
            <a:spAutoFit/>
          </a:bodyPr>
          <a:lstStyle/>
          <a:p>
            <a:pPr algn="just">
              <a:spcBef>
                <a:spcPct val="50000"/>
              </a:spcBef>
            </a:pPr>
            <a:r>
              <a:rPr lang="es-CL">
                <a:solidFill>
                  <a:schemeClr val="accent2"/>
                </a:solidFill>
              </a:rPr>
              <a:t>Todo combatiente Infante de Marina debe estar capacitado para ubicar puntos en las cartas, de una manera uniforme y precisa. En el ámbito militar se emplean principalmente los siguientes métodos:</a:t>
            </a:r>
          </a:p>
          <a:p>
            <a:pPr algn="just">
              <a:spcBef>
                <a:spcPct val="50000"/>
              </a:spcBef>
            </a:pPr>
            <a:r>
              <a:rPr lang="es-CL" b="1">
                <a:solidFill>
                  <a:schemeClr val="accent2"/>
                </a:solidFill>
              </a:rPr>
              <a:t>Coordenadas Geográficas</a:t>
            </a:r>
          </a:p>
          <a:p>
            <a:pPr algn="just">
              <a:spcBef>
                <a:spcPct val="50000"/>
              </a:spcBef>
            </a:pPr>
            <a:r>
              <a:rPr lang="es-CL" b="1">
                <a:solidFill>
                  <a:schemeClr val="accent2"/>
                </a:solidFill>
              </a:rPr>
              <a:t>Coordenadas de Grilla</a:t>
            </a:r>
          </a:p>
        </p:txBody>
      </p:sp>
      <p:pic>
        <p:nvPicPr>
          <p:cNvPr id="30724" name="Picture 2"/>
          <p:cNvPicPr>
            <a:picLocks noChangeAspect="1" noChangeArrowheads="1"/>
          </p:cNvPicPr>
          <p:nvPr/>
        </p:nvPicPr>
        <p:blipFill>
          <a:blip r:embed="rId2"/>
          <a:srcRect/>
          <a:stretch>
            <a:fillRect/>
          </a:stretch>
        </p:blipFill>
        <p:spPr bwMode="auto">
          <a:xfrm>
            <a:off x="2195513" y="2997200"/>
            <a:ext cx="4968875" cy="3671888"/>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ext Box 6"/>
          <p:cNvSpPr txBox="1">
            <a:spLocks noChangeArrowheads="1"/>
          </p:cNvSpPr>
          <p:nvPr/>
        </p:nvSpPr>
        <p:spPr bwMode="auto">
          <a:xfrm>
            <a:off x="539750" y="44450"/>
            <a:ext cx="8208963" cy="369888"/>
          </a:xfrm>
          <a:prstGeom prst="rect">
            <a:avLst/>
          </a:prstGeom>
          <a:noFill/>
          <a:ln w="9525">
            <a:solidFill>
              <a:schemeClr val="accent2"/>
            </a:solidFill>
            <a:miter lim="800000"/>
            <a:headEnd/>
            <a:tailEnd/>
          </a:ln>
          <a:effectLst/>
        </p:spPr>
        <p:txBody>
          <a:bodyPr>
            <a:spAutoFit/>
          </a:bodyPr>
          <a:lstStyle/>
          <a:p>
            <a:pPr>
              <a:spcBef>
                <a:spcPct val="50000"/>
              </a:spcBef>
            </a:pPr>
            <a:r>
              <a:rPr lang="es-ES">
                <a:solidFill>
                  <a:schemeClr val="accent2"/>
                </a:solidFill>
              </a:rPr>
              <a:t>UT Nº 2. LECTURA DE CARTAS                     LOCALIZACIÓN</a:t>
            </a:r>
          </a:p>
        </p:txBody>
      </p:sp>
      <p:sp>
        <p:nvSpPr>
          <p:cNvPr id="31747" name="Rectangle 1"/>
          <p:cNvSpPr>
            <a:spLocks noChangeArrowheads="1"/>
          </p:cNvSpPr>
          <p:nvPr/>
        </p:nvSpPr>
        <p:spPr bwMode="auto">
          <a:xfrm>
            <a:off x="539750" y="549275"/>
            <a:ext cx="8353425" cy="3970338"/>
          </a:xfrm>
          <a:prstGeom prst="rect">
            <a:avLst/>
          </a:prstGeom>
          <a:noFill/>
          <a:ln w="12700">
            <a:solidFill>
              <a:srgbClr val="7030A0"/>
            </a:solidFill>
            <a:miter lim="800000"/>
            <a:headEnd/>
            <a:tailEnd/>
          </a:ln>
        </p:spPr>
        <p:txBody>
          <a:bodyPr>
            <a:spAutoFit/>
          </a:bodyPr>
          <a:lstStyle/>
          <a:p>
            <a:pPr algn="just">
              <a:spcBef>
                <a:spcPct val="50000"/>
              </a:spcBef>
            </a:pPr>
            <a:r>
              <a:rPr lang="es-CL" b="1">
                <a:solidFill>
                  <a:schemeClr val="accent2"/>
                </a:solidFill>
              </a:rPr>
              <a:t>1.- Coordenadas Geográficas</a:t>
            </a:r>
            <a:r>
              <a:rPr lang="es-CL">
                <a:solidFill>
                  <a:schemeClr val="accent2"/>
                </a:solidFill>
              </a:rPr>
              <a:t>.</a:t>
            </a:r>
          </a:p>
          <a:p>
            <a:pPr algn="just">
              <a:spcBef>
                <a:spcPct val="50000"/>
              </a:spcBef>
            </a:pPr>
            <a:r>
              <a:rPr lang="es-CL">
                <a:solidFill>
                  <a:schemeClr val="accent2"/>
                </a:solidFill>
              </a:rPr>
              <a:t>Esta basado en dos líneas, una conocida como el Paralelo del Ecuador, que va de Este a Weste y está ubicada en la medianía entre los Polos Norte y Sur,  </a:t>
            </a:r>
          </a:p>
          <a:p>
            <a:pPr algn="just">
              <a:spcBef>
                <a:spcPct val="50000"/>
              </a:spcBef>
            </a:pPr>
            <a:r>
              <a:rPr lang="es-CL">
                <a:solidFill>
                  <a:schemeClr val="accent2"/>
                </a:solidFill>
              </a:rPr>
              <a:t>la otra línea conocida como el Meridiano de Greenwich que va desde el Polo Norte al Polo Sur, pasando por la ciudad de Greenwich.</a:t>
            </a:r>
          </a:p>
          <a:p>
            <a:pPr algn="just">
              <a:spcBef>
                <a:spcPct val="50000"/>
              </a:spcBef>
            </a:pPr>
            <a:r>
              <a:rPr lang="es-CL">
                <a:solidFill>
                  <a:schemeClr val="accent2"/>
                </a:solidFill>
              </a:rPr>
              <a:t>La ubicación de cualquier punto en la superficie de la tierra puede proporcionarse al medir su distancia al Norte o Sur del Ecuador y al Este o Weste del Meridiano de Greenwich.</a:t>
            </a:r>
          </a:p>
          <a:p>
            <a:pPr algn="just">
              <a:spcBef>
                <a:spcPct val="50000"/>
              </a:spcBef>
            </a:pPr>
            <a:r>
              <a:rPr lang="es-CL">
                <a:solidFill>
                  <a:schemeClr val="accent2"/>
                </a:solidFill>
              </a:rPr>
              <a:t>La esfera del mundo es dividida de </a:t>
            </a:r>
          </a:p>
          <a:p>
            <a:pPr algn="just">
              <a:spcBef>
                <a:spcPct val="50000"/>
              </a:spcBef>
            </a:pPr>
            <a:r>
              <a:rPr lang="es-CL">
                <a:solidFill>
                  <a:schemeClr val="accent2"/>
                </a:solidFill>
              </a:rPr>
              <a:t>norte a sur por las líneas paralelas y</a:t>
            </a:r>
          </a:p>
          <a:p>
            <a:pPr algn="just">
              <a:spcBef>
                <a:spcPct val="50000"/>
              </a:spcBef>
            </a:pPr>
            <a:r>
              <a:rPr lang="es-CL">
                <a:solidFill>
                  <a:schemeClr val="accent2"/>
                </a:solidFill>
              </a:rPr>
              <a:t>de Este a Weste por los Meridianos.</a:t>
            </a:r>
          </a:p>
        </p:txBody>
      </p:sp>
      <p:pic>
        <p:nvPicPr>
          <p:cNvPr id="31748" name="Picture 2" descr="COORDENADAS GEOGRAFICASCOORDENADAS GEOGRAFICAS&#10;LINEA DEL&#10;ECUADOR&#10;LATITUD&#10;LINEA DE&#10;GREENWICH&#10;MERIDIANOPARALELO LONGITUD&#10; "/>
          <p:cNvPicPr>
            <a:picLocks noChangeAspect="1" noChangeArrowheads="1"/>
          </p:cNvPicPr>
          <p:nvPr/>
        </p:nvPicPr>
        <p:blipFill>
          <a:blip r:embed="rId2"/>
          <a:srcRect/>
          <a:stretch>
            <a:fillRect/>
          </a:stretch>
        </p:blipFill>
        <p:spPr bwMode="auto">
          <a:xfrm>
            <a:off x="4356100" y="3141663"/>
            <a:ext cx="4716463" cy="35401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ext Box 6"/>
          <p:cNvSpPr txBox="1">
            <a:spLocks noChangeArrowheads="1"/>
          </p:cNvSpPr>
          <p:nvPr/>
        </p:nvSpPr>
        <p:spPr bwMode="auto">
          <a:xfrm>
            <a:off x="539750" y="195263"/>
            <a:ext cx="8208963" cy="785812"/>
          </a:xfrm>
          <a:prstGeom prst="rect">
            <a:avLst/>
          </a:prstGeom>
          <a:noFill/>
          <a:ln w="9525">
            <a:solidFill>
              <a:schemeClr val="accent2"/>
            </a:solidFill>
            <a:miter lim="800000"/>
            <a:headEnd/>
            <a:tailEnd/>
          </a:ln>
          <a:effectLst/>
        </p:spPr>
        <p:txBody>
          <a:bodyPr>
            <a:spAutoFit/>
          </a:bodyPr>
          <a:lstStyle/>
          <a:p>
            <a:pPr>
              <a:spcBef>
                <a:spcPct val="50000"/>
              </a:spcBef>
            </a:pPr>
            <a:r>
              <a:rPr lang="es-ES">
                <a:solidFill>
                  <a:schemeClr val="accent2"/>
                </a:solidFill>
              </a:rPr>
              <a:t>UT Nº 2. LECTURA DE CARTAS</a:t>
            </a:r>
          </a:p>
          <a:p>
            <a:pPr>
              <a:spcBef>
                <a:spcPct val="50000"/>
              </a:spcBef>
            </a:pPr>
            <a:r>
              <a:rPr lang="es-ES">
                <a:solidFill>
                  <a:schemeClr val="accent2"/>
                </a:solidFill>
              </a:rPr>
              <a:t>LOCALIZACIÓN – COORDENADAS GEOGRÁFICAS</a:t>
            </a:r>
          </a:p>
        </p:txBody>
      </p:sp>
      <p:sp>
        <p:nvSpPr>
          <p:cNvPr id="32771" name="Rectangle 1"/>
          <p:cNvSpPr>
            <a:spLocks noChangeArrowheads="1"/>
          </p:cNvSpPr>
          <p:nvPr/>
        </p:nvSpPr>
        <p:spPr bwMode="auto">
          <a:xfrm>
            <a:off x="539750" y="1125538"/>
            <a:ext cx="8353425" cy="1616075"/>
          </a:xfrm>
          <a:prstGeom prst="rect">
            <a:avLst/>
          </a:prstGeom>
          <a:noFill/>
          <a:ln w="12700">
            <a:solidFill>
              <a:srgbClr val="7030A0"/>
            </a:solidFill>
            <a:miter lim="800000"/>
            <a:headEnd/>
            <a:tailEnd/>
          </a:ln>
        </p:spPr>
        <p:txBody>
          <a:bodyPr>
            <a:spAutoFit/>
          </a:bodyPr>
          <a:lstStyle/>
          <a:p>
            <a:pPr algn="just">
              <a:spcBef>
                <a:spcPct val="50000"/>
              </a:spcBef>
            </a:pPr>
            <a:r>
              <a:rPr lang="es-CL">
                <a:solidFill>
                  <a:schemeClr val="accent2"/>
                </a:solidFill>
              </a:rPr>
              <a:t>La unidad de medida que se usa con las coordenadas geográficas es el Grado, una unidad de medida angular. Cada grado está dividido en 60 minutos y cada minuto en 60 segundos. El grado esta simbolizado por (°), el minuto por (’) y el segundo por (”).</a:t>
            </a:r>
          </a:p>
          <a:p>
            <a:pPr algn="just">
              <a:spcBef>
                <a:spcPct val="50000"/>
              </a:spcBef>
            </a:pPr>
            <a:r>
              <a:rPr lang="es-CL">
                <a:solidFill>
                  <a:schemeClr val="accent2"/>
                </a:solidFill>
              </a:rPr>
              <a:t>Ejemplo: 15 grados, 30 minutos y 45 segundos se escribe: 15° 30’ 45”.</a:t>
            </a:r>
          </a:p>
        </p:txBody>
      </p:sp>
      <p:pic>
        <p:nvPicPr>
          <p:cNvPr id="32772" name="Picture 3" descr="PARALELOS DE&#10;LATITUD&#10;90&#10;90&#10;00&#10;1 grado de latitud = 111,14 kms.&#10;1 minuto de latitud = 1852 mts.&#10; "/>
          <p:cNvPicPr>
            <a:picLocks noChangeAspect="1" noChangeArrowheads="1"/>
          </p:cNvPicPr>
          <p:nvPr/>
        </p:nvPicPr>
        <p:blipFill>
          <a:blip r:embed="rId2"/>
          <a:srcRect/>
          <a:stretch>
            <a:fillRect/>
          </a:stretch>
        </p:blipFill>
        <p:spPr bwMode="auto">
          <a:xfrm>
            <a:off x="3924300" y="2852738"/>
            <a:ext cx="4968875" cy="3919537"/>
          </a:xfrm>
          <a:prstGeom prst="rect">
            <a:avLst/>
          </a:prstGeom>
          <a:noFill/>
          <a:ln w="28575">
            <a:solidFill>
              <a:srgbClr val="000000"/>
            </a:solidFill>
            <a:miter lim="800000"/>
            <a:headEnd/>
            <a:tailEnd/>
          </a:ln>
        </p:spPr>
      </p:pic>
      <p:sp>
        <p:nvSpPr>
          <p:cNvPr id="32773" name="TextBox 1"/>
          <p:cNvSpPr txBox="1">
            <a:spLocks noChangeArrowheads="1"/>
          </p:cNvSpPr>
          <p:nvPr/>
        </p:nvSpPr>
        <p:spPr bwMode="auto">
          <a:xfrm>
            <a:off x="539750" y="3068638"/>
            <a:ext cx="3173413" cy="2032000"/>
          </a:xfrm>
          <a:prstGeom prst="rect">
            <a:avLst/>
          </a:prstGeom>
          <a:noFill/>
          <a:ln w="12700">
            <a:solidFill>
              <a:srgbClr val="002060"/>
            </a:solidFill>
            <a:miter lim="800000"/>
            <a:headEnd/>
            <a:tailEnd/>
          </a:ln>
        </p:spPr>
        <p:txBody>
          <a:bodyPr>
            <a:spAutoFit/>
          </a:bodyPr>
          <a:lstStyle/>
          <a:p>
            <a:pPr algn="just">
              <a:spcBef>
                <a:spcPct val="50000"/>
              </a:spcBef>
            </a:pPr>
            <a:r>
              <a:rPr lang="es-CL" b="1">
                <a:solidFill>
                  <a:schemeClr val="accent2"/>
                </a:solidFill>
              </a:rPr>
              <a:t>Latitud</a:t>
            </a:r>
            <a:r>
              <a:rPr lang="es-CL">
                <a:solidFill>
                  <a:schemeClr val="accent2"/>
                </a:solidFill>
              </a:rPr>
              <a:t>: Comenzando en el Ecuador los Paralelos de Latitud están enumerados de 0° a 90°, tanto al Norte como al Sur. Por esto, “Siempre debe darse la dirección Norte o Sur”.</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ext Box 6"/>
          <p:cNvSpPr txBox="1">
            <a:spLocks noChangeArrowheads="1"/>
          </p:cNvSpPr>
          <p:nvPr/>
        </p:nvSpPr>
        <p:spPr bwMode="auto">
          <a:xfrm>
            <a:off x="539750" y="195263"/>
            <a:ext cx="8208963" cy="785812"/>
          </a:xfrm>
          <a:prstGeom prst="rect">
            <a:avLst/>
          </a:prstGeom>
          <a:noFill/>
          <a:ln w="9525">
            <a:solidFill>
              <a:schemeClr val="accent2"/>
            </a:solidFill>
            <a:miter lim="800000"/>
            <a:headEnd/>
            <a:tailEnd/>
          </a:ln>
          <a:effectLst/>
        </p:spPr>
        <p:txBody>
          <a:bodyPr>
            <a:spAutoFit/>
          </a:bodyPr>
          <a:lstStyle/>
          <a:p>
            <a:pPr>
              <a:spcBef>
                <a:spcPct val="50000"/>
              </a:spcBef>
            </a:pPr>
            <a:r>
              <a:rPr lang="es-ES">
                <a:solidFill>
                  <a:schemeClr val="accent2"/>
                </a:solidFill>
              </a:rPr>
              <a:t>UT Nº 2. LECTURA DE CARTAS</a:t>
            </a:r>
          </a:p>
          <a:p>
            <a:pPr>
              <a:spcBef>
                <a:spcPct val="50000"/>
              </a:spcBef>
            </a:pPr>
            <a:r>
              <a:rPr lang="es-ES">
                <a:solidFill>
                  <a:schemeClr val="accent2"/>
                </a:solidFill>
              </a:rPr>
              <a:t>LOCALIZACIÓN – COORDENADAS GEOGRÁFICAS</a:t>
            </a:r>
          </a:p>
        </p:txBody>
      </p:sp>
      <p:sp>
        <p:nvSpPr>
          <p:cNvPr id="33795" name="Rectangle 1"/>
          <p:cNvSpPr>
            <a:spLocks noChangeArrowheads="1"/>
          </p:cNvSpPr>
          <p:nvPr/>
        </p:nvSpPr>
        <p:spPr bwMode="auto">
          <a:xfrm>
            <a:off x="539750" y="1125538"/>
            <a:ext cx="8353425" cy="1200150"/>
          </a:xfrm>
          <a:prstGeom prst="rect">
            <a:avLst/>
          </a:prstGeom>
          <a:noFill/>
          <a:ln w="12700">
            <a:solidFill>
              <a:srgbClr val="7030A0"/>
            </a:solidFill>
            <a:miter lim="800000"/>
            <a:headEnd/>
            <a:tailEnd/>
          </a:ln>
        </p:spPr>
        <p:txBody>
          <a:bodyPr>
            <a:spAutoFit/>
          </a:bodyPr>
          <a:lstStyle/>
          <a:p>
            <a:pPr algn="just">
              <a:spcBef>
                <a:spcPct val="50000"/>
              </a:spcBef>
            </a:pPr>
            <a:r>
              <a:rPr lang="es-CL" b="1">
                <a:solidFill>
                  <a:schemeClr val="accent2"/>
                </a:solidFill>
              </a:rPr>
              <a:t>Longitud</a:t>
            </a:r>
            <a:r>
              <a:rPr lang="es-CL">
                <a:solidFill>
                  <a:schemeClr val="accent2"/>
                </a:solidFill>
              </a:rPr>
              <a:t>: Comenzando en el meridiano de origen llamado Greenwich, la Longitud se mide tanto el Este como al Weste alrededor del mundo. Las líneas al Este y al Weste de este meridiano, van enumeradas de 0° a 180° y debe indicarse si corresponde Longitud Este o Weste</a:t>
            </a:r>
          </a:p>
        </p:txBody>
      </p:sp>
      <p:pic>
        <p:nvPicPr>
          <p:cNvPr id="33796" name="Picture 2" descr="MERIDIANOS&#10;DE LONGITUD&#10;00 180180&#10;1 grado de longitud = 111,14 kms.&#10;En el ecuador = 1852 mts.&#10;En Santiago = 1547 mts.&#10;En Pu..."/>
          <p:cNvPicPr>
            <a:picLocks noChangeAspect="1" noChangeArrowheads="1"/>
          </p:cNvPicPr>
          <p:nvPr/>
        </p:nvPicPr>
        <p:blipFill>
          <a:blip r:embed="rId2"/>
          <a:srcRect/>
          <a:stretch>
            <a:fillRect/>
          </a:stretch>
        </p:blipFill>
        <p:spPr bwMode="auto">
          <a:xfrm>
            <a:off x="2555875" y="2565400"/>
            <a:ext cx="4987925" cy="41036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ext Box 6"/>
          <p:cNvSpPr txBox="1">
            <a:spLocks noChangeArrowheads="1"/>
          </p:cNvSpPr>
          <p:nvPr/>
        </p:nvSpPr>
        <p:spPr bwMode="auto">
          <a:xfrm>
            <a:off x="539750" y="195263"/>
            <a:ext cx="8208963" cy="785812"/>
          </a:xfrm>
          <a:prstGeom prst="rect">
            <a:avLst/>
          </a:prstGeom>
          <a:noFill/>
          <a:ln w="9525">
            <a:solidFill>
              <a:schemeClr val="accent2"/>
            </a:solidFill>
            <a:miter lim="800000"/>
            <a:headEnd/>
            <a:tailEnd/>
          </a:ln>
          <a:effectLst/>
        </p:spPr>
        <p:txBody>
          <a:bodyPr>
            <a:spAutoFit/>
          </a:bodyPr>
          <a:lstStyle/>
          <a:p>
            <a:pPr>
              <a:spcBef>
                <a:spcPct val="50000"/>
              </a:spcBef>
            </a:pPr>
            <a:r>
              <a:rPr lang="es-ES">
                <a:solidFill>
                  <a:schemeClr val="accent2"/>
                </a:solidFill>
              </a:rPr>
              <a:t>UT Nº 2. LECTURA DE CARTAS</a:t>
            </a:r>
          </a:p>
          <a:p>
            <a:pPr>
              <a:spcBef>
                <a:spcPct val="50000"/>
              </a:spcBef>
            </a:pPr>
            <a:r>
              <a:rPr lang="es-ES">
                <a:solidFill>
                  <a:schemeClr val="accent2"/>
                </a:solidFill>
              </a:rPr>
              <a:t>LOCALIZACIÓN – COORDENADAS GEOGRÁFICAS</a:t>
            </a:r>
          </a:p>
        </p:txBody>
      </p:sp>
      <p:sp>
        <p:nvSpPr>
          <p:cNvPr id="34819" name="Rectangle 1"/>
          <p:cNvSpPr>
            <a:spLocks noChangeArrowheads="1"/>
          </p:cNvSpPr>
          <p:nvPr/>
        </p:nvSpPr>
        <p:spPr bwMode="auto">
          <a:xfrm>
            <a:off x="539750" y="1125538"/>
            <a:ext cx="8353425" cy="4386262"/>
          </a:xfrm>
          <a:prstGeom prst="rect">
            <a:avLst/>
          </a:prstGeom>
          <a:noFill/>
          <a:ln w="12700">
            <a:solidFill>
              <a:srgbClr val="7030A0"/>
            </a:solidFill>
            <a:miter lim="800000"/>
            <a:headEnd/>
            <a:tailEnd/>
          </a:ln>
        </p:spPr>
        <p:txBody>
          <a:bodyPr>
            <a:spAutoFit/>
          </a:bodyPr>
          <a:lstStyle/>
          <a:p>
            <a:pPr algn="just">
              <a:spcBef>
                <a:spcPct val="50000"/>
              </a:spcBef>
            </a:pPr>
            <a:r>
              <a:rPr lang="es-CL">
                <a:solidFill>
                  <a:schemeClr val="accent2"/>
                </a:solidFill>
              </a:rPr>
              <a:t>En la carta topográfica del Cerro Mauco de Aconcagua, las cifras de 32°52’30” de Latitud Sur, y 71°22’30” de Longitud Weste, aparecen en la esquina superior derecha. </a:t>
            </a:r>
          </a:p>
          <a:p>
            <a:pPr algn="just">
              <a:spcBef>
                <a:spcPct val="50000"/>
              </a:spcBef>
            </a:pPr>
            <a:r>
              <a:rPr lang="es-CL">
                <a:solidFill>
                  <a:schemeClr val="accent2"/>
                </a:solidFill>
              </a:rPr>
              <a:t>La línea horizontal superior de esta carta, tiene una latitud de 32°52’30” Sur y la línea que baja por el lado derecho de esta carta tiene una longitud de 71°22’30” Weste. </a:t>
            </a:r>
          </a:p>
          <a:p>
            <a:pPr algn="just">
              <a:spcBef>
                <a:spcPct val="50000"/>
              </a:spcBef>
            </a:pPr>
            <a:r>
              <a:rPr lang="es-CL">
                <a:solidFill>
                  <a:schemeClr val="accent2"/>
                </a:solidFill>
              </a:rPr>
              <a:t>Además de la Latitud y la Longitud proporcionada por las cuatro esquinas, hay en intervalos regulares separados regularmente a lo largo de los lados de la carta, pequeñas marcas negras que se extienden dentro del cuerpo de ella y cada una de </a:t>
            </a:r>
            <a:r>
              <a:rPr lang="es-CL" b="1">
                <a:solidFill>
                  <a:schemeClr val="accent2"/>
                </a:solidFill>
              </a:rPr>
              <a:t>estas marcas van de minuto a minuto</a:t>
            </a:r>
            <a:r>
              <a:rPr lang="es-CL">
                <a:solidFill>
                  <a:schemeClr val="accent2"/>
                </a:solidFill>
              </a:rPr>
              <a:t>.</a:t>
            </a:r>
          </a:p>
          <a:p>
            <a:pPr algn="just">
              <a:spcBef>
                <a:spcPct val="50000"/>
              </a:spcBef>
            </a:pPr>
            <a:endParaRPr lang="es-CL">
              <a:solidFill>
                <a:schemeClr val="accent2"/>
              </a:solidFill>
            </a:endParaRPr>
          </a:p>
          <a:p>
            <a:pPr algn="just">
              <a:spcBef>
                <a:spcPct val="50000"/>
              </a:spcBef>
            </a:pPr>
            <a:endParaRPr lang="es-CL">
              <a:solidFill>
                <a:schemeClr val="accent2"/>
              </a:solidFill>
            </a:endParaRPr>
          </a:p>
          <a:p>
            <a:pPr algn="just">
              <a:spcBef>
                <a:spcPct val="50000"/>
              </a:spcBef>
            </a:pPr>
            <a:r>
              <a:rPr lang="es-CL">
                <a:solidFill>
                  <a:schemeClr val="accent2"/>
                </a:solidFill>
              </a:rPr>
              <a:t>(Mirando la Carta)</a:t>
            </a:r>
          </a:p>
        </p:txBody>
      </p:sp>
      <p:pic>
        <p:nvPicPr>
          <p:cNvPr id="34820" name="Picture 1" descr="\\Millersvr\carpeta compartida\COMANDO BRIGADA\INTERCAMBIO\Image_20150410_0001.jpg"/>
          <p:cNvPicPr>
            <a:picLocks noChangeAspect="1" noChangeArrowheads="1"/>
          </p:cNvPicPr>
          <p:nvPr/>
        </p:nvPicPr>
        <p:blipFill>
          <a:blip r:embed="rId2"/>
          <a:srcRect l="23773" t="4501" r="11485" b="45305"/>
          <a:stretch>
            <a:fillRect/>
          </a:stretch>
        </p:blipFill>
        <p:spPr bwMode="auto">
          <a:xfrm>
            <a:off x="5724525" y="4437063"/>
            <a:ext cx="3132138" cy="2363787"/>
          </a:xfrm>
          <a:prstGeom prst="rect">
            <a:avLst/>
          </a:prstGeom>
          <a:noFill/>
          <a:ln w="22225">
            <a:solidFill>
              <a:schemeClr val="tx1"/>
            </a:solidFill>
            <a:miter lim="800000"/>
            <a:headEnd/>
            <a:tailEnd/>
          </a:ln>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ext Box 6"/>
          <p:cNvSpPr txBox="1">
            <a:spLocks noChangeArrowheads="1"/>
          </p:cNvSpPr>
          <p:nvPr/>
        </p:nvSpPr>
        <p:spPr bwMode="auto">
          <a:xfrm>
            <a:off x="539750" y="195263"/>
            <a:ext cx="8208963" cy="785812"/>
          </a:xfrm>
          <a:prstGeom prst="rect">
            <a:avLst/>
          </a:prstGeom>
          <a:noFill/>
          <a:ln w="9525">
            <a:solidFill>
              <a:schemeClr val="accent2"/>
            </a:solidFill>
            <a:miter lim="800000"/>
            <a:headEnd/>
            <a:tailEnd/>
          </a:ln>
          <a:effectLst/>
        </p:spPr>
        <p:txBody>
          <a:bodyPr>
            <a:spAutoFit/>
          </a:bodyPr>
          <a:lstStyle/>
          <a:p>
            <a:pPr>
              <a:spcBef>
                <a:spcPct val="50000"/>
              </a:spcBef>
            </a:pPr>
            <a:r>
              <a:rPr lang="es-ES">
                <a:solidFill>
                  <a:schemeClr val="accent2"/>
                </a:solidFill>
              </a:rPr>
              <a:t>UT Nº 2. LECTURA DE CARTAS</a:t>
            </a:r>
          </a:p>
          <a:p>
            <a:pPr>
              <a:spcBef>
                <a:spcPct val="50000"/>
              </a:spcBef>
            </a:pPr>
            <a:r>
              <a:rPr lang="es-ES">
                <a:solidFill>
                  <a:schemeClr val="accent2"/>
                </a:solidFill>
              </a:rPr>
              <a:t>LOCALIZACIÓN – COORDENADAS GEOGRÁFICAS   (EJEMPLO)</a:t>
            </a:r>
          </a:p>
        </p:txBody>
      </p:sp>
      <p:sp>
        <p:nvSpPr>
          <p:cNvPr id="35843" name="Rectangle 1"/>
          <p:cNvSpPr>
            <a:spLocks noChangeArrowheads="1"/>
          </p:cNvSpPr>
          <p:nvPr/>
        </p:nvSpPr>
        <p:spPr bwMode="auto">
          <a:xfrm>
            <a:off x="539750" y="1125538"/>
            <a:ext cx="8353425" cy="4524375"/>
          </a:xfrm>
          <a:prstGeom prst="rect">
            <a:avLst/>
          </a:prstGeom>
          <a:noFill/>
          <a:ln w="12700">
            <a:solidFill>
              <a:srgbClr val="7030A0"/>
            </a:solidFill>
            <a:miter lim="800000"/>
            <a:headEnd/>
            <a:tailEnd/>
          </a:ln>
        </p:spPr>
        <p:txBody>
          <a:bodyPr>
            <a:spAutoFit/>
          </a:bodyPr>
          <a:lstStyle/>
          <a:p>
            <a:pPr algn="just">
              <a:spcBef>
                <a:spcPct val="50000"/>
              </a:spcBef>
            </a:pPr>
            <a:r>
              <a:rPr lang="es-CL" b="1">
                <a:solidFill>
                  <a:schemeClr val="accent2"/>
                </a:solidFill>
              </a:rPr>
              <a:t>Determinar coordenadas geográficas </a:t>
            </a:r>
            <a:r>
              <a:rPr lang="es-CL">
                <a:solidFill>
                  <a:schemeClr val="accent2"/>
                </a:solidFill>
              </a:rPr>
              <a:t>de la cota 130 (cuadrícula 76-21) en el sector El Sauce, carta Pichicuy:</a:t>
            </a:r>
          </a:p>
          <a:p>
            <a:pPr algn="just">
              <a:spcBef>
                <a:spcPct val="50000"/>
              </a:spcBef>
            </a:pPr>
            <a:r>
              <a:rPr lang="es-CL" b="1">
                <a:solidFill>
                  <a:schemeClr val="accent2"/>
                </a:solidFill>
              </a:rPr>
              <a:t>Método para la Latitud</a:t>
            </a:r>
            <a:r>
              <a:rPr lang="es-CL">
                <a:solidFill>
                  <a:schemeClr val="accent2"/>
                </a:solidFill>
              </a:rPr>
              <a:t>:</a:t>
            </a:r>
          </a:p>
          <a:p>
            <a:pPr algn="just">
              <a:spcBef>
                <a:spcPct val="50000"/>
              </a:spcBef>
            </a:pPr>
            <a:r>
              <a:rPr lang="es-CL">
                <a:solidFill>
                  <a:schemeClr val="accent2"/>
                </a:solidFill>
              </a:rPr>
              <a:t>a.- Trazar una línea, uniendo las pequeñas marcas negras del minuto 19 (lado derecho e izquierdo).</a:t>
            </a:r>
          </a:p>
          <a:p>
            <a:pPr algn="just">
              <a:spcBef>
                <a:spcPct val="50000"/>
              </a:spcBef>
            </a:pPr>
            <a:r>
              <a:rPr lang="es-CL">
                <a:solidFill>
                  <a:schemeClr val="accent2"/>
                </a:solidFill>
              </a:rPr>
              <a:t>b.- Trazar una línea, uniendo las pequeños marcas negras del minuto 20 (lado derecho e izquierdo); la cota 130 queda ahora entre las dos líneas horizontales.</a:t>
            </a:r>
          </a:p>
          <a:p>
            <a:pPr algn="just">
              <a:spcBef>
                <a:spcPct val="50000"/>
              </a:spcBef>
            </a:pPr>
            <a:r>
              <a:rPr lang="es-CL">
                <a:solidFill>
                  <a:schemeClr val="accent2"/>
                </a:solidFill>
              </a:rPr>
              <a:t>c.- Medir los milímetros entre las dos líneas (entre el minuto 19 y 20 = 74 mm.).</a:t>
            </a:r>
          </a:p>
          <a:p>
            <a:pPr algn="just">
              <a:spcBef>
                <a:spcPct val="50000"/>
              </a:spcBef>
            </a:pPr>
            <a:r>
              <a:rPr lang="es-CL">
                <a:solidFill>
                  <a:schemeClr val="accent2"/>
                </a:solidFill>
              </a:rPr>
              <a:t>d.- Medir los milímetros de la línea del minuto 19 a la cota 130 = 3 mm.</a:t>
            </a:r>
          </a:p>
          <a:p>
            <a:pPr algn="just">
              <a:spcBef>
                <a:spcPct val="50000"/>
              </a:spcBef>
            </a:pPr>
            <a:r>
              <a:rPr lang="es-CL">
                <a:solidFill>
                  <a:schemeClr val="accent2"/>
                </a:solidFill>
              </a:rPr>
              <a:t>e.- Utilizando la «regla de tres», en 74 mm hay 60” y en 3 mm hay X”.</a:t>
            </a:r>
          </a:p>
          <a:p>
            <a:pPr algn="just">
              <a:spcBef>
                <a:spcPct val="50000"/>
              </a:spcBef>
            </a:pPr>
            <a:r>
              <a:rPr lang="es-CL">
                <a:solidFill>
                  <a:schemeClr val="accent2"/>
                </a:solidFill>
              </a:rPr>
              <a:t>f.- X= (3 x 60) / 74 = 2,4” = 2”</a:t>
            </a:r>
          </a:p>
          <a:p>
            <a:pPr algn="just">
              <a:spcBef>
                <a:spcPct val="50000"/>
              </a:spcBef>
            </a:pPr>
            <a:r>
              <a:rPr lang="es-CL">
                <a:solidFill>
                  <a:schemeClr val="accent2"/>
                </a:solidFill>
              </a:rPr>
              <a:t>La latitud de la cota 148 es de 32° 19´ 03” S.</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ext Box 6"/>
          <p:cNvSpPr txBox="1">
            <a:spLocks noChangeArrowheads="1"/>
          </p:cNvSpPr>
          <p:nvPr/>
        </p:nvSpPr>
        <p:spPr bwMode="auto">
          <a:xfrm>
            <a:off x="539750" y="195263"/>
            <a:ext cx="8208963" cy="785812"/>
          </a:xfrm>
          <a:prstGeom prst="rect">
            <a:avLst/>
          </a:prstGeom>
          <a:noFill/>
          <a:ln w="9525">
            <a:solidFill>
              <a:schemeClr val="accent2"/>
            </a:solidFill>
            <a:miter lim="800000"/>
            <a:headEnd/>
            <a:tailEnd/>
          </a:ln>
          <a:effectLst/>
        </p:spPr>
        <p:txBody>
          <a:bodyPr>
            <a:spAutoFit/>
          </a:bodyPr>
          <a:lstStyle/>
          <a:p>
            <a:pPr>
              <a:spcBef>
                <a:spcPct val="50000"/>
              </a:spcBef>
            </a:pPr>
            <a:r>
              <a:rPr lang="es-ES">
                <a:solidFill>
                  <a:schemeClr val="accent2"/>
                </a:solidFill>
              </a:rPr>
              <a:t>UT Nº 2. LECTURA DE CARTAS</a:t>
            </a:r>
          </a:p>
          <a:p>
            <a:pPr>
              <a:spcBef>
                <a:spcPct val="50000"/>
              </a:spcBef>
            </a:pPr>
            <a:r>
              <a:rPr lang="es-ES">
                <a:solidFill>
                  <a:schemeClr val="accent2"/>
                </a:solidFill>
              </a:rPr>
              <a:t>LOCALIZACIÓN – COORDENADAS GEOGRÁFICAS   (EJEMPLO)</a:t>
            </a:r>
          </a:p>
        </p:txBody>
      </p:sp>
      <p:sp>
        <p:nvSpPr>
          <p:cNvPr id="36867" name="Rectangle 1"/>
          <p:cNvSpPr>
            <a:spLocks noChangeArrowheads="1"/>
          </p:cNvSpPr>
          <p:nvPr/>
        </p:nvSpPr>
        <p:spPr bwMode="auto">
          <a:xfrm>
            <a:off x="539750" y="1125538"/>
            <a:ext cx="8353425" cy="5354637"/>
          </a:xfrm>
          <a:prstGeom prst="rect">
            <a:avLst/>
          </a:prstGeom>
          <a:noFill/>
          <a:ln w="12700">
            <a:solidFill>
              <a:srgbClr val="7030A0"/>
            </a:solidFill>
            <a:miter lim="800000"/>
            <a:headEnd/>
            <a:tailEnd/>
          </a:ln>
        </p:spPr>
        <p:txBody>
          <a:bodyPr>
            <a:spAutoFit/>
          </a:bodyPr>
          <a:lstStyle/>
          <a:p>
            <a:pPr algn="just">
              <a:spcBef>
                <a:spcPct val="50000"/>
              </a:spcBef>
            </a:pPr>
            <a:r>
              <a:rPr lang="es-CL" b="1">
                <a:solidFill>
                  <a:schemeClr val="accent2"/>
                </a:solidFill>
              </a:rPr>
              <a:t>Método para la Longitud</a:t>
            </a:r>
            <a:r>
              <a:rPr lang="es-CL">
                <a:solidFill>
                  <a:schemeClr val="accent2"/>
                </a:solidFill>
              </a:rPr>
              <a:t>:</a:t>
            </a:r>
          </a:p>
          <a:p>
            <a:pPr algn="just">
              <a:spcBef>
                <a:spcPct val="50000"/>
              </a:spcBef>
            </a:pPr>
            <a:r>
              <a:rPr lang="es-CL">
                <a:solidFill>
                  <a:schemeClr val="accent2"/>
                </a:solidFill>
              </a:rPr>
              <a:t>a.- Trazar una línea uniendo las pequeñas marcas negras del minuto 22 (arriba y abajo).</a:t>
            </a:r>
          </a:p>
          <a:p>
            <a:pPr algn="just">
              <a:spcBef>
                <a:spcPct val="50000"/>
              </a:spcBef>
            </a:pPr>
            <a:r>
              <a:rPr lang="es-CL">
                <a:solidFill>
                  <a:schemeClr val="accent2"/>
                </a:solidFill>
              </a:rPr>
              <a:t>b.- Trazar una línea uniendo las pequeñas marcas negras del minuto 23 (arriba y abajo); la cota 130 quedó ahora entre las líneas verticales.</a:t>
            </a:r>
          </a:p>
          <a:p>
            <a:pPr algn="just">
              <a:spcBef>
                <a:spcPct val="50000"/>
              </a:spcBef>
            </a:pPr>
            <a:r>
              <a:rPr lang="es-CL">
                <a:solidFill>
                  <a:schemeClr val="accent2"/>
                </a:solidFill>
              </a:rPr>
              <a:t>c.- Medir los milímetros entre las dos líneas (entre el minuto 23 y 24) = 63 mm.</a:t>
            </a:r>
          </a:p>
          <a:p>
            <a:pPr algn="just">
              <a:spcBef>
                <a:spcPct val="50000"/>
              </a:spcBef>
            </a:pPr>
            <a:r>
              <a:rPr lang="es-CL">
                <a:solidFill>
                  <a:schemeClr val="accent2"/>
                </a:solidFill>
              </a:rPr>
              <a:t>d.- Medir los milímetros entre el minuto 23 y la cota 130 horizontalmente hacia la izquierda = 41 mm.</a:t>
            </a:r>
          </a:p>
          <a:p>
            <a:pPr algn="just">
              <a:spcBef>
                <a:spcPct val="50000"/>
              </a:spcBef>
            </a:pPr>
            <a:r>
              <a:rPr lang="es-CL">
                <a:solidFill>
                  <a:schemeClr val="accent2"/>
                </a:solidFill>
              </a:rPr>
              <a:t>e.- «Regla de tres», en 63 mm, hay 60”; y en 41 mm hay X”</a:t>
            </a:r>
          </a:p>
          <a:p>
            <a:pPr algn="just">
              <a:spcBef>
                <a:spcPct val="50000"/>
              </a:spcBef>
            </a:pPr>
            <a:r>
              <a:rPr lang="es-CL">
                <a:solidFill>
                  <a:schemeClr val="accent2"/>
                </a:solidFill>
              </a:rPr>
              <a:t>f.- X = (41 x 60) / 63 = 39”</a:t>
            </a:r>
          </a:p>
          <a:p>
            <a:pPr algn="just">
              <a:spcBef>
                <a:spcPct val="50000"/>
              </a:spcBef>
            </a:pPr>
            <a:r>
              <a:rPr lang="es-CL">
                <a:solidFill>
                  <a:schemeClr val="accent2"/>
                </a:solidFill>
              </a:rPr>
              <a:t>La longitud de la cota 130 es de 71° 23´ 39” W.</a:t>
            </a:r>
          </a:p>
          <a:p>
            <a:pPr algn="just">
              <a:spcBef>
                <a:spcPct val="50000"/>
              </a:spcBef>
            </a:pPr>
            <a:r>
              <a:rPr lang="es-CL">
                <a:solidFill>
                  <a:schemeClr val="accent2"/>
                </a:solidFill>
              </a:rPr>
              <a:t>Entonces las </a:t>
            </a:r>
            <a:r>
              <a:rPr lang="es-CL" b="1">
                <a:solidFill>
                  <a:schemeClr val="accent2"/>
                </a:solidFill>
              </a:rPr>
              <a:t>coordenadas geográficas de la cota 130 </a:t>
            </a:r>
            <a:r>
              <a:rPr lang="es-CL">
                <a:solidFill>
                  <a:schemeClr val="accent2"/>
                </a:solidFill>
              </a:rPr>
              <a:t>son:</a:t>
            </a:r>
          </a:p>
          <a:p>
            <a:pPr algn="just">
              <a:spcBef>
                <a:spcPct val="50000"/>
              </a:spcBef>
            </a:pPr>
            <a:r>
              <a:rPr lang="es-CL">
                <a:solidFill>
                  <a:schemeClr val="accent2"/>
                </a:solidFill>
              </a:rPr>
              <a:t>Latitud :    32° 19´ 03” S</a:t>
            </a:r>
          </a:p>
          <a:p>
            <a:pPr algn="just">
              <a:spcBef>
                <a:spcPct val="50000"/>
              </a:spcBef>
            </a:pPr>
            <a:r>
              <a:rPr lang="es-CL">
                <a:solidFill>
                  <a:schemeClr val="accent2"/>
                </a:solidFill>
              </a:rPr>
              <a:t>Longitud : 71° 23´ 39” W</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 Box 6"/>
          <p:cNvSpPr txBox="1">
            <a:spLocks noChangeArrowheads="1"/>
          </p:cNvSpPr>
          <p:nvPr/>
        </p:nvSpPr>
        <p:spPr bwMode="auto">
          <a:xfrm>
            <a:off x="539750" y="115888"/>
            <a:ext cx="8208963" cy="785812"/>
          </a:xfrm>
          <a:prstGeom prst="rect">
            <a:avLst/>
          </a:prstGeom>
          <a:noFill/>
          <a:ln w="9525">
            <a:solidFill>
              <a:schemeClr val="accent2"/>
            </a:solidFill>
            <a:miter lim="800000"/>
            <a:headEnd/>
            <a:tailEnd/>
          </a:ln>
          <a:effectLst/>
        </p:spPr>
        <p:txBody>
          <a:bodyPr>
            <a:spAutoFit/>
          </a:bodyPr>
          <a:lstStyle/>
          <a:p>
            <a:pPr>
              <a:spcBef>
                <a:spcPct val="50000"/>
              </a:spcBef>
            </a:pPr>
            <a:r>
              <a:rPr lang="es-ES">
                <a:solidFill>
                  <a:schemeClr val="accent2"/>
                </a:solidFill>
              </a:rPr>
              <a:t>UT Nº 2. LECTURA DE CARTAS</a:t>
            </a:r>
          </a:p>
          <a:p>
            <a:pPr>
              <a:spcBef>
                <a:spcPct val="50000"/>
              </a:spcBef>
            </a:pPr>
            <a:r>
              <a:rPr lang="es-ES">
                <a:solidFill>
                  <a:schemeClr val="accent2"/>
                </a:solidFill>
              </a:rPr>
              <a:t>LOCALIZACIÓN – COORDENADAS DE GRILLA</a:t>
            </a:r>
          </a:p>
        </p:txBody>
      </p:sp>
      <p:sp>
        <p:nvSpPr>
          <p:cNvPr id="37891" name="Rectangle 1"/>
          <p:cNvSpPr>
            <a:spLocks noChangeArrowheads="1"/>
          </p:cNvSpPr>
          <p:nvPr/>
        </p:nvSpPr>
        <p:spPr bwMode="auto">
          <a:xfrm>
            <a:off x="539750" y="1047750"/>
            <a:ext cx="8353425" cy="2032000"/>
          </a:xfrm>
          <a:prstGeom prst="rect">
            <a:avLst/>
          </a:prstGeom>
          <a:noFill/>
          <a:ln w="12700">
            <a:solidFill>
              <a:srgbClr val="7030A0"/>
            </a:solidFill>
            <a:miter lim="800000"/>
            <a:headEnd/>
            <a:tailEnd/>
          </a:ln>
        </p:spPr>
        <p:txBody>
          <a:bodyPr>
            <a:spAutoFit/>
          </a:bodyPr>
          <a:lstStyle/>
          <a:p>
            <a:pPr algn="just">
              <a:spcBef>
                <a:spcPct val="50000"/>
              </a:spcBef>
            </a:pPr>
            <a:r>
              <a:rPr lang="es-CL">
                <a:solidFill>
                  <a:schemeClr val="accent2"/>
                </a:solidFill>
              </a:rPr>
              <a:t>2.- Coordenadas de Grilla.</a:t>
            </a:r>
          </a:p>
          <a:p>
            <a:pPr algn="just">
              <a:spcBef>
                <a:spcPct val="50000"/>
              </a:spcBef>
            </a:pPr>
            <a:r>
              <a:rPr lang="es-CL">
                <a:solidFill>
                  <a:schemeClr val="accent2"/>
                </a:solidFill>
              </a:rPr>
              <a:t>La mayoría de las cartas topográficas de gran escala, tienen además de las coordenadas geográficas, un sistema cuadriculado para localizar e indicar mediante puntos de referencia la ubicación de los puntos en la carta.</a:t>
            </a:r>
          </a:p>
          <a:p>
            <a:pPr algn="just">
              <a:spcBef>
                <a:spcPct val="50000"/>
              </a:spcBef>
            </a:pPr>
            <a:r>
              <a:rPr lang="es-CL">
                <a:solidFill>
                  <a:schemeClr val="accent2"/>
                </a:solidFill>
              </a:rPr>
              <a:t>Este sistema de cuadriculado es rápido y sencillo. Posee líneas rectas verticales y horizontales, paralelas, cortándose en ángulos rectos y formando cuadrados.</a:t>
            </a:r>
          </a:p>
        </p:txBody>
      </p:sp>
      <p:pic>
        <p:nvPicPr>
          <p:cNvPr id="37892" name="Picture 2" descr="00 01 02 03 04 05 06&#10;1&#10;2&#10;13&#10;14&#10;15&#10;16&#10;17 17&#10;16&#10;15&#10;14&#10;13&#10;1&#10;2&#10;00 01 02 03 04 05 02&#10; "/>
          <p:cNvPicPr>
            <a:picLocks noChangeAspect="1" noChangeArrowheads="1"/>
          </p:cNvPicPr>
          <p:nvPr/>
        </p:nvPicPr>
        <p:blipFill>
          <a:blip r:embed="rId2"/>
          <a:srcRect/>
          <a:stretch>
            <a:fillRect/>
          </a:stretch>
        </p:blipFill>
        <p:spPr bwMode="auto">
          <a:xfrm>
            <a:off x="2339975" y="3170238"/>
            <a:ext cx="4564063" cy="34274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ext Box 6"/>
          <p:cNvSpPr txBox="1">
            <a:spLocks noChangeArrowheads="1"/>
          </p:cNvSpPr>
          <p:nvPr/>
        </p:nvSpPr>
        <p:spPr bwMode="auto">
          <a:xfrm>
            <a:off x="539750" y="115888"/>
            <a:ext cx="8208963" cy="785812"/>
          </a:xfrm>
          <a:prstGeom prst="rect">
            <a:avLst/>
          </a:prstGeom>
          <a:noFill/>
          <a:ln w="9525">
            <a:solidFill>
              <a:schemeClr val="accent2"/>
            </a:solidFill>
            <a:miter lim="800000"/>
            <a:headEnd/>
            <a:tailEnd/>
          </a:ln>
          <a:effectLst/>
        </p:spPr>
        <p:txBody>
          <a:bodyPr>
            <a:spAutoFit/>
          </a:bodyPr>
          <a:lstStyle/>
          <a:p>
            <a:pPr>
              <a:spcBef>
                <a:spcPct val="50000"/>
              </a:spcBef>
            </a:pPr>
            <a:r>
              <a:rPr lang="es-ES">
                <a:solidFill>
                  <a:schemeClr val="accent2"/>
                </a:solidFill>
              </a:rPr>
              <a:t>UT Nº 2. LECTURA DE CARTAS</a:t>
            </a:r>
          </a:p>
          <a:p>
            <a:pPr>
              <a:spcBef>
                <a:spcPct val="50000"/>
              </a:spcBef>
            </a:pPr>
            <a:r>
              <a:rPr lang="es-ES">
                <a:solidFill>
                  <a:schemeClr val="accent2"/>
                </a:solidFill>
              </a:rPr>
              <a:t>LOCALIZACIÓN – COORDENADAS DE GRILLA</a:t>
            </a:r>
          </a:p>
        </p:txBody>
      </p:sp>
      <p:sp>
        <p:nvSpPr>
          <p:cNvPr id="38915" name="Rectangle 1"/>
          <p:cNvSpPr>
            <a:spLocks noChangeArrowheads="1"/>
          </p:cNvSpPr>
          <p:nvPr/>
        </p:nvSpPr>
        <p:spPr bwMode="auto">
          <a:xfrm>
            <a:off x="539750" y="2554288"/>
            <a:ext cx="8353425" cy="3970337"/>
          </a:xfrm>
          <a:prstGeom prst="rect">
            <a:avLst/>
          </a:prstGeom>
          <a:noFill/>
          <a:ln w="12700">
            <a:solidFill>
              <a:srgbClr val="7030A0"/>
            </a:solidFill>
            <a:miter lim="800000"/>
            <a:headEnd/>
            <a:tailEnd/>
          </a:ln>
        </p:spPr>
        <p:txBody>
          <a:bodyPr>
            <a:spAutoFit/>
          </a:bodyPr>
          <a:lstStyle/>
          <a:p>
            <a:pPr algn="just">
              <a:spcBef>
                <a:spcPct val="50000"/>
              </a:spcBef>
            </a:pPr>
            <a:r>
              <a:rPr lang="es-CL">
                <a:solidFill>
                  <a:schemeClr val="accent2"/>
                </a:solidFill>
              </a:rPr>
              <a:t>Características del Grillado U.T.M. </a:t>
            </a:r>
          </a:p>
          <a:p>
            <a:pPr algn="just">
              <a:spcBef>
                <a:spcPct val="50000"/>
              </a:spcBef>
            </a:pPr>
            <a:r>
              <a:rPr lang="es-CL">
                <a:solidFill>
                  <a:schemeClr val="accent2"/>
                </a:solidFill>
              </a:rPr>
              <a:t>(Cuadriculado Universal de Mercator):</a:t>
            </a:r>
          </a:p>
          <a:p>
            <a:pPr algn="just">
              <a:spcBef>
                <a:spcPct val="50000"/>
              </a:spcBef>
            </a:pPr>
            <a:r>
              <a:rPr lang="es-CL">
                <a:solidFill>
                  <a:schemeClr val="accent2"/>
                </a:solidFill>
              </a:rPr>
              <a:t>a.- Cada cuadrícula es del mismo tamaño y forma.</a:t>
            </a:r>
          </a:p>
          <a:p>
            <a:pPr algn="just">
              <a:spcBef>
                <a:spcPct val="50000"/>
              </a:spcBef>
            </a:pPr>
            <a:r>
              <a:rPr lang="es-CL">
                <a:solidFill>
                  <a:schemeClr val="accent2"/>
                </a:solidFill>
              </a:rPr>
              <a:t>b.- Estas permiten la medición angular con un pequeño margen de error, que es despreciable en problemas militares.</a:t>
            </a:r>
          </a:p>
          <a:p>
            <a:pPr algn="just">
              <a:spcBef>
                <a:spcPct val="50000"/>
              </a:spcBef>
            </a:pPr>
            <a:r>
              <a:rPr lang="es-CL">
                <a:solidFill>
                  <a:schemeClr val="accent2"/>
                </a:solidFill>
              </a:rPr>
              <a:t>c.- El sistema de cuadrado permite la ubicación de puntos.</a:t>
            </a:r>
          </a:p>
          <a:p>
            <a:pPr algn="just">
              <a:spcBef>
                <a:spcPct val="50000"/>
              </a:spcBef>
            </a:pPr>
            <a:r>
              <a:rPr lang="es-CL">
                <a:solidFill>
                  <a:schemeClr val="accent2"/>
                </a:solidFill>
              </a:rPr>
              <a:t>d.- La unidad de medida de la grilla generalmente es el Metro (mt.).</a:t>
            </a:r>
          </a:p>
          <a:p>
            <a:pPr algn="just">
              <a:spcBef>
                <a:spcPct val="50000"/>
              </a:spcBef>
            </a:pPr>
            <a:r>
              <a:rPr lang="es-CL">
                <a:solidFill>
                  <a:schemeClr val="accent2"/>
                </a:solidFill>
              </a:rPr>
              <a:t>e.- El cuadriculado U.T.M., esta ideado para el uso mundial entre la latitud 80° Sur y la latitud 84° Norte. Comenzando el meridiano de longitud de 180° y progresando en dirección Este, el mundo está dividido en zonas estrechas, cada una de 6° de ancho y enumeradas de 1 a 60 inclusive.</a:t>
            </a:r>
          </a:p>
        </p:txBody>
      </p:sp>
      <p:pic>
        <p:nvPicPr>
          <p:cNvPr id="38916" name="Picture 2" descr="COORDENADAS GRILLA&#10;La mayoría de las cartas militares de gran escala, además de las coordenadas&#10;geográficas, tienen un sis..."/>
          <p:cNvPicPr>
            <a:picLocks noChangeAspect="1" noChangeArrowheads="1"/>
          </p:cNvPicPr>
          <p:nvPr/>
        </p:nvPicPr>
        <p:blipFill>
          <a:blip r:embed="rId2"/>
          <a:srcRect l="20177" r="21915" b="5409"/>
          <a:stretch>
            <a:fillRect/>
          </a:stretch>
        </p:blipFill>
        <p:spPr bwMode="auto">
          <a:xfrm>
            <a:off x="6022975" y="115888"/>
            <a:ext cx="2870200" cy="3517900"/>
          </a:xfrm>
          <a:prstGeom prst="rect">
            <a:avLst/>
          </a:prstGeom>
          <a:noFill/>
          <a:ln w="38100">
            <a:solidFill>
              <a:srgbClr val="0070C0"/>
            </a:solidFill>
            <a:miter lim="800000"/>
            <a:headEnd/>
            <a:tailEnd/>
          </a:ln>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ext Box 6"/>
          <p:cNvSpPr txBox="1">
            <a:spLocks noChangeArrowheads="1"/>
          </p:cNvSpPr>
          <p:nvPr/>
        </p:nvSpPr>
        <p:spPr bwMode="auto">
          <a:xfrm>
            <a:off x="539750" y="115888"/>
            <a:ext cx="8208963" cy="785812"/>
          </a:xfrm>
          <a:prstGeom prst="rect">
            <a:avLst/>
          </a:prstGeom>
          <a:noFill/>
          <a:ln w="9525">
            <a:solidFill>
              <a:schemeClr val="accent2"/>
            </a:solidFill>
            <a:miter lim="800000"/>
            <a:headEnd/>
            <a:tailEnd/>
          </a:ln>
          <a:effectLst/>
        </p:spPr>
        <p:txBody>
          <a:bodyPr>
            <a:spAutoFit/>
          </a:bodyPr>
          <a:lstStyle/>
          <a:p>
            <a:pPr>
              <a:spcBef>
                <a:spcPct val="50000"/>
              </a:spcBef>
            </a:pPr>
            <a:r>
              <a:rPr lang="es-ES">
                <a:solidFill>
                  <a:schemeClr val="accent2"/>
                </a:solidFill>
              </a:rPr>
              <a:t>UT Nº 2. LECTURA DE CARTAS</a:t>
            </a:r>
          </a:p>
          <a:p>
            <a:pPr>
              <a:spcBef>
                <a:spcPct val="50000"/>
              </a:spcBef>
            </a:pPr>
            <a:r>
              <a:rPr lang="es-ES">
                <a:solidFill>
                  <a:schemeClr val="accent2"/>
                </a:solidFill>
              </a:rPr>
              <a:t>LOCALIZACIÓN – COORDENADAS DE GRILLA</a:t>
            </a:r>
          </a:p>
        </p:txBody>
      </p:sp>
      <p:sp>
        <p:nvSpPr>
          <p:cNvPr id="39939" name="Rectangle 1"/>
          <p:cNvSpPr>
            <a:spLocks noChangeArrowheads="1"/>
          </p:cNvSpPr>
          <p:nvPr/>
        </p:nvSpPr>
        <p:spPr bwMode="auto">
          <a:xfrm>
            <a:off x="539750" y="1047750"/>
            <a:ext cx="8353425" cy="1062038"/>
          </a:xfrm>
          <a:prstGeom prst="rect">
            <a:avLst/>
          </a:prstGeom>
          <a:noFill/>
          <a:ln w="12700">
            <a:solidFill>
              <a:srgbClr val="7030A0"/>
            </a:solidFill>
            <a:miter lim="800000"/>
            <a:headEnd/>
            <a:tailEnd/>
          </a:ln>
        </p:spPr>
        <p:txBody>
          <a:bodyPr>
            <a:spAutoFit/>
          </a:bodyPr>
          <a:lstStyle/>
          <a:p>
            <a:pPr algn="just">
              <a:spcBef>
                <a:spcPct val="50000"/>
              </a:spcBef>
            </a:pPr>
            <a:r>
              <a:rPr lang="es-CL">
                <a:solidFill>
                  <a:schemeClr val="accent2"/>
                </a:solidFill>
              </a:rPr>
              <a:t>2.- Coordenadas de Grilla.</a:t>
            </a:r>
          </a:p>
          <a:p>
            <a:pPr algn="just">
              <a:spcBef>
                <a:spcPct val="50000"/>
              </a:spcBef>
            </a:pPr>
            <a:r>
              <a:rPr lang="es-CL" b="1">
                <a:solidFill>
                  <a:schemeClr val="accent2"/>
                </a:solidFill>
              </a:rPr>
              <a:t>Las coordenadas de Grilla se leen primero de izquierda a derecha y después de abajo hacia arriba</a:t>
            </a:r>
            <a:r>
              <a:rPr lang="es-CL">
                <a:solidFill>
                  <a:schemeClr val="accent2"/>
                </a:solidFill>
              </a:rPr>
              <a:t>.</a:t>
            </a:r>
          </a:p>
        </p:txBody>
      </p:sp>
      <p:pic>
        <p:nvPicPr>
          <p:cNvPr id="39940" name="Picture 2" descr="X&#10;EH 12 00&#10;01&#10;00&#10;99&#10;98&#10;10 11 12 13&#10;154&#10; "/>
          <p:cNvPicPr>
            <a:picLocks noChangeAspect="1" noChangeArrowheads="1"/>
          </p:cNvPicPr>
          <p:nvPr/>
        </p:nvPicPr>
        <p:blipFill>
          <a:blip r:embed="rId2"/>
          <a:srcRect/>
          <a:stretch>
            <a:fillRect/>
          </a:stretch>
        </p:blipFill>
        <p:spPr bwMode="auto">
          <a:xfrm>
            <a:off x="2195513" y="2276475"/>
            <a:ext cx="5184775" cy="45815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ext Box 6"/>
          <p:cNvSpPr txBox="1">
            <a:spLocks noChangeArrowheads="1"/>
          </p:cNvSpPr>
          <p:nvPr/>
        </p:nvSpPr>
        <p:spPr bwMode="auto">
          <a:xfrm>
            <a:off x="539750" y="115888"/>
            <a:ext cx="8208963" cy="785812"/>
          </a:xfrm>
          <a:prstGeom prst="rect">
            <a:avLst/>
          </a:prstGeom>
          <a:noFill/>
          <a:ln w="9525">
            <a:solidFill>
              <a:schemeClr val="accent2"/>
            </a:solidFill>
            <a:miter lim="800000"/>
            <a:headEnd/>
            <a:tailEnd/>
          </a:ln>
          <a:effectLst/>
        </p:spPr>
        <p:txBody>
          <a:bodyPr>
            <a:spAutoFit/>
          </a:bodyPr>
          <a:lstStyle/>
          <a:p>
            <a:pPr>
              <a:spcBef>
                <a:spcPct val="50000"/>
              </a:spcBef>
            </a:pPr>
            <a:r>
              <a:rPr lang="es-ES">
                <a:solidFill>
                  <a:schemeClr val="accent2"/>
                </a:solidFill>
              </a:rPr>
              <a:t>UT Nº 2. LECTURA DE CARTAS</a:t>
            </a:r>
          </a:p>
          <a:p>
            <a:pPr>
              <a:spcBef>
                <a:spcPct val="50000"/>
              </a:spcBef>
            </a:pPr>
            <a:r>
              <a:rPr lang="es-ES">
                <a:solidFill>
                  <a:schemeClr val="accent2"/>
                </a:solidFill>
              </a:rPr>
              <a:t>LOCALIZACIÓN – COORDENADAS DE GRILLA</a:t>
            </a:r>
          </a:p>
        </p:txBody>
      </p:sp>
      <p:sp>
        <p:nvSpPr>
          <p:cNvPr id="40963" name="Rectangle 1"/>
          <p:cNvSpPr>
            <a:spLocks noChangeArrowheads="1"/>
          </p:cNvSpPr>
          <p:nvPr/>
        </p:nvSpPr>
        <p:spPr bwMode="auto">
          <a:xfrm>
            <a:off x="539750" y="1047750"/>
            <a:ext cx="8353425" cy="5632450"/>
          </a:xfrm>
          <a:prstGeom prst="rect">
            <a:avLst/>
          </a:prstGeom>
          <a:noFill/>
          <a:ln w="12700">
            <a:solidFill>
              <a:srgbClr val="7030A0"/>
            </a:solidFill>
            <a:miter lim="800000"/>
            <a:headEnd/>
            <a:tailEnd/>
          </a:ln>
        </p:spPr>
        <p:txBody>
          <a:bodyPr>
            <a:spAutoFit/>
          </a:bodyPr>
          <a:lstStyle/>
          <a:p>
            <a:pPr algn="just">
              <a:spcBef>
                <a:spcPct val="50000"/>
              </a:spcBef>
            </a:pPr>
            <a:r>
              <a:rPr lang="es-CL">
                <a:solidFill>
                  <a:schemeClr val="accent2"/>
                </a:solidFill>
              </a:rPr>
              <a:t>2.- Coordenadas de Grilla.</a:t>
            </a:r>
          </a:p>
          <a:p>
            <a:pPr algn="just">
              <a:spcBef>
                <a:spcPct val="50000"/>
              </a:spcBef>
            </a:pPr>
            <a:r>
              <a:rPr lang="es-CL">
                <a:solidFill>
                  <a:schemeClr val="accent2"/>
                </a:solidFill>
              </a:rPr>
              <a:t>La cuadrícula donde está ubicada la cota 130 es la cuadrícula “76-21”:</a:t>
            </a:r>
          </a:p>
          <a:p>
            <a:pPr algn="just">
              <a:spcBef>
                <a:spcPct val="50000"/>
              </a:spcBef>
            </a:pPr>
            <a:r>
              <a:rPr lang="es-CL">
                <a:solidFill>
                  <a:schemeClr val="accent2"/>
                </a:solidFill>
              </a:rPr>
              <a:t>La ubicación de una cuadrícula completa, sin embargo, no es lo suficientemente precisa para los propósitos militares. Para localizar un punto con más precisión, cada uno de los lados de una cuadrícula debe dividirse en diez partes iguales. (coordenada de 6 dígitos). Si se requiere más precisión, entonces cada división realizada debe subdividirse en diez partes más (coordenada de 8 dígitos) </a:t>
            </a:r>
          </a:p>
          <a:p>
            <a:pPr algn="just">
              <a:spcBef>
                <a:spcPct val="50000"/>
              </a:spcBef>
            </a:pPr>
            <a:r>
              <a:rPr lang="es-CL">
                <a:solidFill>
                  <a:schemeClr val="accent2"/>
                </a:solidFill>
              </a:rPr>
              <a:t>En cuadrículas de 1.000 metros, podemos decir que las coordenadas de seis dígitos dan la ubicación de un punto, en una aproximación de 100 metros en el terreno, mientras que las coordenadas de ocho dígitos dan la ubicación de un punto en una aproximación de 10 metros en el terreno.</a:t>
            </a:r>
          </a:p>
          <a:p>
            <a:pPr algn="just">
              <a:spcBef>
                <a:spcPct val="50000"/>
              </a:spcBef>
            </a:pPr>
            <a:r>
              <a:rPr lang="es-CL">
                <a:solidFill>
                  <a:schemeClr val="accent2"/>
                </a:solidFill>
              </a:rPr>
              <a:t>Esto puede hacerse por </a:t>
            </a:r>
            <a:r>
              <a:rPr lang="es-CL" b="1">
                <a:solidFill>
                  <a:schemeClr val="accent2"/>
                </a:solidFill>
              </a:rPr>
              <a:t>apreciación óptica</a:t>
            </a:r>
            <a:r>
              <a:rPr lang="es-CL">
                <a:solidFill>
                  <a:schemeClr val="accent2"/>
                </a:solidFill>
              </a:rPr>
              <a:t>, con </a:t>
            </a:r>
            <a:r>
              <a:rPr lang="es-CL" b="1">
                <a:solidFill>
                  <a:schemeClr val="accent2"/>
                </a:solidFill>
              </a:rPr>
              <a:t>regla</a:t>
            </a:r>
            <a:r>
              <a:rPr lang="es-CL">
                <a:solidFill>
                  <a:schemeClr val="accent2"/>
                </a:solidFill>
              </a:rPr>
              <a:t> o </a:t>
            </a:r>
            <a:r>
              <a:rPr lang="es-CL" b="1">
                <a:solidFill>
                  <a:schemeClr val="accent2"/>
                </a:solidFill>
              </a:rPr>
              <a:t>indicador de punto</a:t>
            </a:r>
            <a:r>
              <a:rPr lang="es-CL">
                <a:solidFill>
                  <a:schemeClr val="accent2"/>
                </a:solidFill>
              </a:rPr>
              <a:t>.</a:t>
            </a:r>
          </a:p>
          <a:p>
            <a:pPr algn="just">
              <a:spcBef>
                <a:spcPct val="50000"/>
              </a:spcBef>
            </a:pPr>
            <a:r>
              <a:rPr lang="es-CL">
                <a:solidFill>
                  <a:schemeClr val="accent2"/>
                </a:solidFill>
              </a:rPr>
              <a:t>La carta de Pichicuy es escala 1:25.000, por lo tanto cada cuadrícula mide 40 mms. entre líneas. La cota 130 de izquierda a derecha está ubicada a 6 mms, por lo tanto los primeros 4 dígitos serán 76.15. De igual manera, desde abajo hacia arriba hay 32 mms, por lo tanto los 4 segundos dígitos serán 21.80.</a:t>
            </a:r>
          </a:p>
          <a:p>
            <a:pPr algn="just">
              <a:spcBef>
                <a:spcPct val="50000"/>
              </a:spcBef>
            </a:pPr>
            <a:r>
              <a:rPr lang="es-CL">
                <a:solidFill>
                  <a:schemeClr val="accent2"/>
                </a:solidFill>
              </a:rPr>
              <a:t>Así, las coordenadas de grilla de la cota 130 son: 76.15 – 21.80 </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ext Box 6"/>
          <p:cNvSpPr txBox="1">
            <a:spLocks noChangeArrowheads="1"/>
          </p:cNvSpPr>
          <p:nvPr/>
        </p:nvSpPr>
        <p:spPr bwMode="auto">
          <a:xfrm>
            <a:off x="539750" y="115888"/>
            <a:ext cx="8208963" cy="785812"/>
          </a:xfrm>
          <a:prstGeom prst="rect">
            <a:avLst/>
          </a:prstGeom>
          <a:noFill/>
          <a:ln w="9525">
            <a:solidFill>
              <a:schemeClr val="accent2"/>
            </a:solidFill>
            <a:miter lim="800000"/>
            <a:headEnd/>
            <a:tailEnd/>
          </a:ln>
          <a:effectLst/>
        </p:spPr>
        <p:txBody>
          <a:bodyPr>
            <a:spAutoFit/>
          </a:bodyPr>
          <a:lstStyle/>
          <a:p>
            <a:pPr>
              <a:spcBef>
                <a:spcPct val="50000"/>
              </a:spcBef>
            </a:pPr>
            <a:r>
              <a:rPr lang="es-ES">
                <a:solidFill>
                  <a:schemeClr val="accent2"/>
                </a:solidFill>
              </a:rPr>
              <a:t>UT Nº 2. LECTURA DE CARTAS</a:t>
            </a:r>
          </a:p>
          <a:p>
            <a:pPr>
              <a:spcBef>
                <a:spcPct val="50000"/>
              </a:spcBef>
            </a:pPr>
            <a:r>
              <a:rPr lang="es-ES">
                <a:solidFill>
                  <a:schemeClr val="accent2"/>
                </a:solidFill>
              </a:rPr>
              <a:t>LOCALIZACIÓN – COORDENADAS DE GRILLA</a:t>
            </a:r>
          </a:p>
        </p:txBody>
      </p:sp>
      <p:sp>
        <p:nvSpPr>
          <p:cNvPr id="41987" name="Rectangle 1"/>
          <p:cNvSpPr>
            <a:spLocks noChangeArrowheads="1"/>
          </p:cNvSpPr>
          <p:nvPr/>
        </p:nvSpPr>
        <p:spPr bwMode="auto">
          <a:xfrm>
            <a:off x="539750" y="1047750"/>
            <a:ext cx="8353425" cy="1062038"/>
          </a:xfrm>
          <a:prstGeom prst="rect">
            <a:avLst/>
          </a:prstGeom>
          <a:noFill/>
          <a:ln w="12700">
            <a:solidFill>
              <a:srgbClr val="7030A0"/>
            </a:solidFill>
            <a:miter lim="800000"/>
            <a:headEnd/>
            <a:tailEnd/>
          </a:ln>
        </p:spPr>
        <p:txBody>
          <a:bodyPr>
            <a:spAutoFit/>
          </a:bodyPr>
          <a:lstStyle/>
          <a:p>
            <a:pPr algn="just">
              <a:spcBef>
                <a:spcPct val="50000"/>
              </a:spcBef>
            </a:pPr>
            <a:r>
              <a:rPr lang="es-CL">
                <a:solidFill>
                  <a:schemeClr val="accent2"/>
                </a:solidFill>
              </a:rPr>
              <a:t>2.- Coordenadas de Grilla.</a:t>
            </a:r>
          </a:p>
          <a:p>
            <a:pPr algn="just">
              <a:spcBef>
                <a:spcPct val="50000"/>
              </a:spcBef>
            </a:pPr>
            <a:r>
              <a:rPr lang="es-CL">
                <a:solidFill>
                  <a:schemeClr val="accent2"/>
                </a:solidFill>
              </a:rPr>
              <a:t>El </a:t>
            </a:r>
            <a:r>
              <a:rPr lang="es-CL" b="1">
                <a:solidFill>
                  <a:schemeClr val="accent2"/>
                </a:solidFill>
              </a:rPr>
              <a:t>Indicador de punto</a:t>
            </a:r>
            <a:r>
              <a:rPr lang="es-CL">
                <a:solidFill>
                  <a:schemeClr val="accent2"/>
                </a:solidFill>
              </a:rPr>
              <a:t>, permite una medición con mayor exactitud que haciéndose por apreciación.</a:t>
            </a:r>
          </a:p>
        </p:txBody>
      </p:sp>
      <p:pic>
        <p:nvPicPr>
          <p:cNvPr id="41988" name="Picture 2"/>
          <p:cNvPicPr>
            <a:picLocks noChangeAspect="1" noChangeArrowheads="1"/>
          </p:cNvPicPr>
          <p:nvPr/>
        </p:nvPicPr>
        <p:blipFill>
          <a:blip r:embed="rId2"/>
          <a:srcRect/>
          <a:stretch>
            <a:fillRect/>
          </a:stretch>
        </p:blipFill>
        <p:spPr bwMode="auto">
          <a:xfrm>
            <a:off x="1908175" y="2276475"/>
            <a:ext cx="5092700" cy="4392613"/>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ext Box 6"/>
          <p:cNvSpPr txBox="1">
            <a:spLocks noChangeArrowheads="1"/>
          </p:cNvSpPr>
          <p:nvPr/>
        </p:nvSpPr>
        <p:spPr bwMode="auto">
          <a:xfrm>
            <a:off x="539750" y="115888"/>
            <a:ext cx="8208963" cy="785812"/>
          </a:xfrm>
          <a:prstGeom prst="rect">
            <a:avLst/>
          </a:prstGeom>
          <a:noFill/>
          <a:ln w="9525">
            <a:solidFill>
              <a:schemeClr val="accent2"/>
            </a:solidFill>
            <a:miter lim="800000"/>
            <a:headEnd/>
            <a:tailEnd/>
          </a:ln>
          <a:effectLst/>
        </p:spPr>
        <p:txBody>
          <a:bodyPr>
            <a:spAutoFit/>
          </a:bodyPr>
          <a:lstStyle/>
          <a:p>
            <a:pPr>
              <a:spcBef>
                <a:spcPct val="50000"/>
              </a:spcBef>
            </a:pPr>
            <a:r>
              <a:rPr lang="es-ES">
                <a:solidFill>
                  <a:schemeClr val="accent2"/>
                </a:solidFill>
              </a:rPr>
              <a:t>UT Nº 2. LECTURA DE CARTAS</a:t>
            </a:r>
          </a:p>
          <a:p>
            <a:pPr>
              <a:spcBef>
                <a:spcPct val="50000"/>
              </a:spcBef>
            </a:pPr>
            <a:r>
              <a:rPr lang="es-ES">
                <a:solidFill>
                  <a:schemeClr val="accent2"/>
                </a:solidFill>
              </a:rPr>
              <a:t>ESCALAS</a:t>
            </a:r>
          </a:p>
        </p:txBody>
      </p:sp>
      <p:sp>
        <p:nvSpPr>
          <p:cNvPr id="37891" name="Rectangle 1"/>
          <p:cNvSpPr>
            <a:spLocks noChangeArrowheads="1"/>
          </p:cNvSpPr>
          <p:nvPr/>
        </p:nvSpPr>
        <p:spPr bwMode="auto">
          <a:xfrm>
            <a:off x="539750" y="1047750"/>
            <a:ext cx="8353425" cy="4524375"/>
          </a:xfrm>
          <a:prstGeom prst="rect">
            <a:avLst/>
          </a:prstGeom>
          <a:noFill/>
          <a:ln w="12700">
            <a:solidFill>
              <a:srgbClr val="7030A0"/>
            </a:solidFill>
            <a:miter lim="800000"/>
            <a:headEnd/>
            <a:tailEnd/>
          </a:ln>
          <a:extLst>
            <a:ext uri="{909E8E84-426E-40DD-AFC4-6F175D3DCCD1}">
              <a14:hiddenFill xmlns:a14="http://schemas.microsoft.com/office/drawing/2010/main" xmlns="">
                <a:solidFill>
                  <a:srgbClr val="FFFFFF"/>
                </a:solidFill>
              </a14:hiddenFill>
            </a:ext>
          </a:extLst>
        </p:spPr>
        <p:txBody>
          <a:bodyPr>
            <a:spAutoFit/>
          </a:bodyPr>
          <a:lstStyle/>
          <a:p>
            <a:pPr algn="just">
              <a:spcBef>
                <a:spcPct val="50000"/>
              </a:spcBef>
              <a:defRPr/>
            </a:pPr>
            <a:r>
              <a:rPr lang="es-CL" dirty="0">
                <a:solidFill>
                  <a:schemeClr val="accent2"/>
                </a:solidFill>
              </a:rPr>
              <a:t>Teniendo en cuenta que los mapas o cartas son un modo de representación gráfica de la realidad, es decir, llevar un área de la superficie del terreno al papel, podemos desprender la idea que ambos, papel y realidad son directamente proporcionales. Esta razón la llamaremos </a:t>
            </a:r>
            <a:r>
              <a:rPr lang="es-CL" b="1" dirty="0">
                <a:solidFill>
                  <a:schemeClr val="accent2"/>
                </a:solidFill>
              </a:rPr>
              <a:t>Escala</a:t>
            </a:r>
            <a:r>
              <a:rPr lang="es-CL" dirty="0">
                <a:solidFill>
                  <a:schemeClr val="accent2"/>
                </a:solidFill>
              </a:rPr>
              <a:t> de la carta.</a:t>
            </a:r>
          </a:p>
          <a:p>
            <a:pPr algn="just">
              <a:spcBef>
                <a:spcPct val="50000"/>
              </a:spcBef>
              <a:defRPr/>
            </a:pPr>
            <a:r>
              <a:rPr lang="es-CL" dirty="0">
                <a:solidFill>
                  <a:schemeClr val="accent2"/>
                </a:solidFill>
              </a:rPr>
              <a:t>Dada esta proporcionalidad, se podrá determinar con exactitud y precisión las distintas distancias.</a:t>
            </a:r>
          </a:p>
          <a:p>
            <a:pPr algn="just">
              <a:spcBef>
                <a:spcPct val="50000"/>
              </a:spcBef>
              <a:defRPr/>
            </a:pPr>
            <a:r>
              <a:rPr lang="es-CL" dirty="0">
                <a:solidFill>
                  <a:schemeClr val="accent2"/>
                </a:solidFill>
              </a:rPr>
              <a:t>Es importante que las distancias medidas, tanto en el papel como en el terreno, ocupen las mismas unidades de longitud, de este modo la relación entre las partes se mantendrá constante.</a:t>
            </a:r>
          </a:p>
          <a:p>
            <a:pPr algn="just">
              <a:spcBef>
                <a:spcPct val="50000"/>
              </a:spcBef>
              <a:defRPr/>
            </a:pPr>
            <a:endParaRPr lang="es-CL" dirty="0">
              <a:solidFill>
                <a:schemeClr val="accent2"/>
              </a:solidFill>
            </a:endParaRPr>
          </a:p>
          <a:p>
            <a:pPr algn="just">
              <a:spcBef>
                <a:spcPct val="50000"/>
              </a:spcBef>
              <a:defRPr/>
            </a:pPr>
            <a:r>
              <a:rPr lang="es-CL" dirty="0">
                <a:solidFill>
                  <a:schemeClr val="accent2"/>
                </a:solidFill>
              </a:rPr>
              <a:t>Las dos Escalas comunes empleadas por las cartas son:</a:t>
            </a:r>
          </a:p>
          <a:p>
            <a:pPr marL="285750" indent="-285750" algn="just">
              <a:spcBef>
                <a:spcPct val="50000"/>
              </a:spcBef>
              <a:buFont typeface="Arial" pitchFamily="34" charset="0"/>
              <a:buChar char="•"/>
              <a:defRPr/>
            </a:pPr>
            <a:r>
              <a:rPr lang="es-CL" dirty="0">
                <a:solidFill>
                  <a:schemeClr val="accent2"/>
                </a:solidFill>
              </a:rPr>
              <a:t>La Escala Numérica</a:t>
            </a:r>
          </a:p>
          <a:p>
            <a:pPr marL="285750" indent="-285750" algn="just">
              <a:spcBef>
                <a:spcPct val="50000"/>
              </a:spcBef>
              <a:buFont typeface="Arial" pitchFamily="34" charset="0"/>
              <a:buChar char="•"/>
              <a:defRPr/>
            </a:pPr>
            <a:r>
              <a:rPr lang="es-CL" dirty="0">
                <a:solidFill>
                  <a:schemeClr val="accent2"/>
                </a:solidFill>
              </a:rPr>
              <a:t>La Escala Gráfica.</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ext Box 6"/>
          <p:cNvSpPr txBox="1">
            <a:spLocks noChangeArrowheads="1"/>
          </p:cNvSpPr>
          <p:nvPr/>
        </p:nvSpPr>
        <p:spPr bwMode="auto">
          <a:xfrm>
            <a:off x="539750" y="115888"/>
            <a:ext cx="8208963" cy="785812"/>
          </a:xfrm>
          <a:prstGeom prst="rect">
            <a:avLst/>
          </a:prstGeom>
          <a:noFill/>
          <a:ln w="9525">
            <a:solidFill>
              <a:schemeClr val="accent2"/>
            </a:solidFill>
            <a:miter lim="800000"/>
            <a:headEnd/>
            <a:tailEnd/>
          </a:ln>
          <a:effectLst/>
        </p:spPr>
        <p:txBody>
          <a:bodyPr>
            <a:spAutoFit/>
          </a:bodyPr>
          <a:lstStyle/>
          <a:p>
            <a:pPr>
              <a:spcBef>
                <a:spcPct val="50000"/>
              </a:spcBef>
            </a:pPr>
            <a:r>
              <a:rPr lang="es-ES">
                <a:solidFill>
                  <a:schemeClr val="accent2"/>
                </a:solidFill>
              </a:rPr>
              <a:t>UT Nº 2. LECTURA DE CARTAS</a:t>
            </a:r>
          </a:p>
          <a:p>
            <a:pPr>
              <a:spcBef>
                <a:spcPct val="50000"/>
              </a:spcBef>
            </a:pPr>
            <a:r>
              <a:rPr lang="es-ES">
                <a:solidFill>
                  <a:schemeClr val="accent2"/>
                </a:solidFill>
              </a:rPr>
              <a:t>ESCALAS</a:t>
            </a:r>
          </a:p>
        </p:txBody>
      </p:sp>
      <p:sp>
        <p:nvSpPr>
          <p:cNvPr id="44035" name="Rectangle 1"/>
          <p:cNvSpPr>
            <a:spLocks noChangeArrowheads="1"/>
          </p:cNvSpPr>
          <p:nvPr/>
        </p:nvSpPr>
        <p:spPr bwMode="auto">
          <a:xfrm>
            <a:off x="539750" y="1047750"/>
            <a:ext cx="8353425" cy="5494338"/>
          </a:xfrm>
          <a:prstGeom prst="rect">
            <a:avLst/>
          </a:prstGeom>
          <a:noFill/>
          <a:ln w="12700">
            <a:solidFill>
              <a:srgbClr val="7030A0"/>
            </a:solidFill>
            <a:miter lim="800000"/>
            <a:headEnd/>
            <a:tailEnd/>
          </a:ln>
        </p:spPr>
        <p:txBody>
          <a:bodyPr>
            <a:spAutoFit/>
          </a:bodyPr>
          <a:lstStyle/>
          <a:p>
            <a:pPr algn="just">
              <a:spcBef>
                <a:spcPct val="50000"/>
              </a:spcBef>
            </a:pPr>
            <a:r>
              <a:rPr lang="es-CL">
                <a:solidFill>
                  <a:schemeClr val="accent2"/>
                </a:solidFill>
              </a:rPr>
              <a:t>1.- Escalas numéricas</a:t>
            </a:r>
          </a:p>
          <a:p>
            <a:pPr algn="just">
              <a:spcBef>
                <a:spcPct val="50000"/>
              </a:spcBef>
            </a:pPr>
            <a:r>
              <a:rPr lang="es-CL">
                <a:solidFill>
                  <a:schemeClr val="accent2"/>
                </a:solidFill>
              </a:rPr>
              <a:t>La escala numérica es aquella expresada por cifras, por medio de una razón o una fracción.</a:t>
            </a:r>
          </a:p>
          <a:p>
            <a:pPr algn="just">
              <a:spcBef>
                <a:spcPct val="50000"/>
              </a:spcBef>
            </a:pPr>
            <a:r>
              <a:rPr lang="es-CL">
                <a:solidFill>
                  <a:schemeClr val="accent2"/>
                </a:solidFill>
              </a:rPr>
              <a:t>En una carta con Escala Numérica 1: 50.000, significa que 1 unidad en la carta equivale a 50.000 unidades en la realidad (terreno), independiente a cualquier unidad de medida específica. A dicha razón o fracción se le conoce como la Fracción Representativa (FR).</a:t>
            </a:r>
          </a:p>
          <a:p>
            <a:pPr algn="just">
              <a:spcBef>
                <a:spcPct val="50000"/>
              </a:spcBef>
            </a:pPr>
            <a:r>
              <a:rPr lang="es-CL" b="1">
                <a:solidFill>
                  <a:schemeClr val="accent2"/>
                </a:solidFill>
              </a:rPr>
              <a:t>Cálculo de distancias </a:t>
            </a:r>
            <a:r>
              <a:rPr lang="es-CL">
                <a:solidFill>
                  <a:schemeClr val="accent2"/>
                </a:solidFill>
              </a:rPr>
              <a:t>(se refiere a distancia horizontal)</a:t>
            </a:r>
            <a:endParaRPr lang="es-CL" b="1">
              <a:solidFill>
                <a:schemeClr val="accent2"/>
              </a:solidFill>
            </a:endParaRPr>
          </a:p>
          <a:p>
            <a:pPr algn="just">
              <a:spcBef>
                <a:spcPct val="50000"/>
              </a:spcBef>
            </a:pPr>
            <a:r>
              <a:rPr lang="es-CL">
                <a:solidFill>
                  <a:schemeClr val="accent2"/>
                </a:solidFill>
              </a:rPr>
              <a:t>Se emplea la siguiente expresión nemotécnica:</a:t>
            </a:r>
          </a:p>
          <a:p>
            <a:pPr algn="just">
              <a:spcBef>
                <a:spcPct val="50000"/>
              </a:spcBef>
            </a:pPr>
            <a:r>
              <a:rPr lang="es-CL">
                <a:solidFill>
                  <a:schemeClr val="accent2"/>
                </a:solidFill>
              </a:rPr>
              <a:t>T: Distancia en Terreno</a:t>
            </a:r>
          </a:p>
          <a:p>
            <a:pPr algn="just">
              <a:spcBef>
                <a:spcPct val="50000"/>
              </a:spcBef>
            </a:pPr>
            <a:r>
              <a:rPr lang="es-CL">
                <a:solidFill>
                  <a:schemeClr val="accent2"/>
                </a:solidFill>
              </a:rPr>
              <a:t>P: Distancia en el Papel (Carta)</a:t>
            </a:r>
          </a:p>
          <a:p>
            <a:pPr algn="just">
              <a:spcBef>
                <a:spcPct val="50000"/>
              </a:spcBef>
            </a:pPr>
            <a:r>
              <a:rPr lang="es-CL">
                <a:solidFill>
                  <a:schemeClr val="accent2"/>
                </a:solidFill>
              </a:rPr>
              <a:t>D: Denominador de la Escala (FR)</a:t>
            </a:r>
          </a:p>
          <a:p>
            <a:pPr algn="just">
              <a:spcBef>
                <a:spcPct val="50000"/>
              </a:spcBef>
            </a:pPr>
            <a:endParaRPr lang="es-CL">
              <a:solidFill>
                <a:schemeClr val="accent2"/>
              </a:solidFill>
            </a:endParaRPr>
          </a:p>
          <a:p>
            <a:pPr algn="just">
              <a:spcBef>
                <a:spcPct val="50000"/>
              </a:spcBef>
            </a:pPr>
            <a:r>
              <a:rPr lang="es-CL">
                <a:solidFill>
                  <a:schemeClr val="accent2"/>
                </a:solidFill>
              </a:rPr>
              <a:t>Para usar este triángulo, basta tapar la incógnita a calcular y realizar la operación aritmética correspondiente a los otros dos datos.</a:t>
            </a:r>
          </a:p>
        </p:txBody>
      </p:sp>
      <p:sp>
        <p:nvSpPr>
          <p:cNvPr id="2" name="Isosceles Triangle 1"/>
          <p:cNvSpPr/>
          <p:nvPr/>
        </p:nvSpPr>
        <p:spPr>
          <a:xfrm>
            <a:off x="6372225" y="3141663"/>
            <a:ext cx="1584325" cy="1439862"/>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cxnSp>
        <p:nvCxnSpPr>
          <p:cNvPr id="4" name="Straight Connector 3"/>
          <p:cNvCxnSpPr>
            <a:stCxn id="2" idx="1"/>
            <a:endCxn id="2" idx="5"/>
          </p:cNvCxnSpPr>
          <p:nvPr/>
        </p:nvCxnSpPr>
        <p:spPr>
          <a:xfrm>
            <a:off x="6767513" y="3860800"/>
            <a:ext cx="792162" cy="0"/>
          </a:xfrm>
          <a:prstGeom prst="line">
            <a:avLst/>
          </a:prstGeom>
          <a:ln w="28575">
            <a:solidFill>
              <a:srgbClr val="002060"/>
            </a:solidFill>
          </a:ln>
        </p:spPr>
        <p:style>
          <a:lnRef idx="1">
            <a:schemeClr val="accent1"/>
          </a:lnRef>
          <a:fillRef idx="0">
            <a:schemeClr val="accent1"/>
          </a:fillRef>
          <a:effectRef idx="0">
            <a:schemeClr val="accent1"/>
          </a:effectRef>
          <a:fontRef idx="minor">
            <a:schemeClr val="tx1"/>
          </a:fontRef>
        </p:style>
      </p:cxnSp>
      <p:sp>
        <p:nvSpPr>
          <p:cNvPr id="44038" name="TextBox 4"/>
          <p:cNvSpPr txBox="1">
            <a:spLocks noChangeArrowheads="1"/>
          </p:cNvSpPr>
          <p:nvPr/>
        </p:nvSpPr>
        <p:spPr bwMode="auto">
          <a:xfrm>
            <a:off x="6840538" y="3429000"/>
            <a:ext cx="684212" cy="369888"/>
          </a:xfrm>
          <a:prstGeom prst="rect">
            <a:avLst/>
          </a:prstGeom>
          <a:noFill/>
          <a:ln w="9525">
            <a:noFill/>
            <a:miter lim="800000"/>
            <a:headEnd/>
            <a:tailEnd/>
          </a:ln>
        </p:spPr>
        <p:txBody>
          <a:bodyPr>
            <a:spAutoFit/>
          </a:bodyPr>
          <a:lstStyle/>
          <a:p>
            <a:pPr algn="ctr"/>
            <a:r>
              <a:rPr lang="es-CL"/>
              <a:t>T</a:t>
            </a:r>
          </a:p>
        </p:txBody>
      </p:sp>
      <p:sp>
        <p:nvSpPr>
          <p:cNvPr id="44039" name="TextBox 7"/>
          <p:cNvSpPr txBox="1">
            <a:spLocks noChangeArrowheads="1"/>
          </p:cNvSpPr>
          <p:nvPr/>
        </p:nvSpPr>
        <p:spPr bwMode="auto">
          <a:xfrm>
            <a:off x="6372225" y="4149725"/>
            <a:ext cx="1584325" cy="368300"/>
          </a:xfrm>
          <a:prstGeom prst="rect">
            <a:avLst/>
          </a:prstGeom>
          <a:noFill/>
          <a:ln w="9525">
            <a:noFill/>
            <a:miter lim="800000"/>
            <a:headEnd/>
            <a:tailEnd/>
          </a:ln>
        </p:spPr>
        <p:txBody>
          <a:bodyPr>
            <a:spAutoFit/>
          </a:bodyPr>
          <a:lstStyle/>
          <a:p>
            <a:pPr algn="ctr"/>
            <a:r>
              <a:rPr lang="es-CL"/>
              <a:t>P   x   D</a:t>
            </a: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ext Box 6"/>
          <p:cNvSpPr txBox="1">
            <a:spLocks noChangeArrowheads="1"/>
          </p:cNvSpPr>
          <p:nvPr/>
        </p:nvSpPr>
        <p:spPr bwMode="auto">
          <a:xfrm>
            <a:off x="539750" y="115888"/>
            <a:ext cx="8208963" cy="785812"/>
          </a:xfrm>
          <a:prstGeom prst="rect">
            <a:avLst/>
          </a:prstGeom>
          <a:noFill/>
          <a:ln w="9525">
            <a:solidFill>
              <a:schemeClr val="accent2"/>
            </a:solidFill>
            <a:miter lim="800000"/>
            <a:headEnd/>
            <a:tailEnd/>
          </a:ln>
          <a:effectLst/>
        </p:spPr>
        <p:txBody>
          <a:bodyPr>
            <a:spAutoFit/>
          </a:bodyPr>
          <a:lstStyle/>
          <a:p>
            <a:pPr>
              <a:spcBef>
                <a:spcPct val="50000"/>
              </a:spcBef>
            </a:pPr>
            <a:r>
              <a:rPr lang="es-ES">
                <a:solidFill>
                  <a:schemeClr val="accent2"/>
                </a:solidFill>
              </a:rPr>
              <a:t>UT Nº 2. LECTURA DE CARTAS</a:t>
            </a:r>
          </a:p>
          <a:p>
            <a:pPr>
              <a:spcBef>
                <a:spcPct val="50000"/>
              </a:spcBef>
            </a:pPr>
            <a:r>
              <a:rPr lang="es-ES">
                <a:solidFill>
                  <a:schemeClr val="accent2"/>
                </a:solidFill>
              </a:rPr>
              <a:t>ESCALAS</a:t>
            </a:r>
          </a:p>
        </p:txBody>
      </p:sp>
      <p:sp>
        <p:nvSpPr>
          <p:cNvPr id="45059" name="Rectangle 1"/>
          <p:cNvSpPr>
            <a:spLocks noChangeArrowheads="1"/>
          </p:cNvSpPr>
          <p:nvPr/>
        </p:nvSpPr>
        <p:spPr bwMode="auto">
          <a:xfrm>
            <a:off x="539750" y="1047750"/>
            <a:ext cx="8353425" cy="5078413"/>
          </a:xfrm>
          <a:prstGeom prst="rect">
            <a:avLst/>
          </a:prstGeom>
          <a:noFill/>
          <a:ln w="12700">
            <a:solidFill>
              <a:srgbClr val="7030A0"/>
            </a:solidFill>
            <a:miter lim="800000"/>
            <a:headEnd/>
            <a:tailEnd/>
          </a:ln>
        </p:spPr>
        <p:txBody>
          <a:bodyPr>
            <a:spAutoFit/>
          </a:bodyPr>
          <a:lstStyle/>
          <a:p>
            <a:pPr algn="just">
              <a:spcBef>
                <a:spcPct val="50000"/>
              </a:spcBef>
            </a:pPr>
            <a:r>
              <a:rPr lang="es-CL">
                <a:solidFill>
                  <a:schemeClr val="accent2"/>
                </a:solidFill>
              </a:rPr>
              <a:t> Ejemplo de Cálculo de distancias:</a:t>
            </a:r>
          </a:p>
          <a:p>
            <a:pPr algn="just">
              <a:spcBef>
                <a:spcPct val="50000"/>
              </a:spcBef>
            </a:pPr>
            <a:r>
              <a:rPr lang="es-CL">
                <a:solidFill>
                  <a:schemeClr val="accent2"/>
                </a:solidFill>
              </a:rPr>
              <a:t>Recordar que para realizar estos cálculos todas las cantidades deben estar expresadas en la </a:t>
            </a:r>
            <a:r>
              <a:rPr lang="es-CL" b="1">
                <a:solidFill>
                  <a:schemeClr val="accent2"/>
                </a:solidFill>
              </a:rPr>
              <a:t>misma unidad de medida</a:t>
            </a:r>
            <a:r>
              <a:rPr lang="es-CL">
                <a:solidFill>
                  <a:schemeClr val="accent2"/>
                </a:solidFill>
              </a:rPr>
              <a:t>.</a:t>
            </a:r>
          </a:p>
          <a:p>
            <a:pPr algn="just">
              <a:spcBef>
                <a:spcPct val="50000"/>
              </a:spcBef>
            </a:pPr>
            <a:endParaRPr lang="es-CL">
              <a:solidFill>
                <a:schemeClr val="accent2"/>
              </a:solidFill>
            </a:endParaRPr>
          </a:p>
          <a:p>
            <a:pPr algn="just">
              <a:spcBef>
                <a:spcPct val="50000"/>
              </a:spcBef>
            </a:pPr>
            <a:r>
              <a:rPr lang="es-CL">
                <a:solidFill>
                  <a:schemeClr val="accent2"/>
                </a:solidFill>
              </a:rPr>
              <a:t>Dado el valor de P = 35 mm y el valor de D = 50.000, calcular el valor de T.</a:t>
            </a:r>
          </a:p>
          <a:p>
            <a:pPr algn="just">
              <a:spcBef>
                <a:spcPct val="50000"/>
              </a:spcBef>
            </a:pPr>
            <a:r>
              <a:rPr lang="es-CL">
                <a:solidFill>
                  <a:schemeClr val="accent2"/>
                </a:solidFill>
              </a:rPr>
              <a:t>Luego los datos son:</a:t>
            </a:r>
          </a:p>
          <a:p>
            <a:pPr algn="just">
              <a:spcBef>
                <a:spcPct val="50000"/>
              </a:spcBef>
            </a:pPr>
            <a:r>
              <a:rPr lang="es-CL">
                <a:solidFill>
                  <a:schemeClr val="accent2"/>
                </a:solidFill>
              </a:rPr>
              <a:t>P = 35 mm = 0,035 m.</a:t>
            </a:r>
          </a:p>
          <a:p>
            <a:pPr algn="just">
              <a:spcBef>
                <a:spcPct val="50000"/>
              </a:spcBef>
            </a:pPr>
            <a:r>
              <a:rPr lang="es-CL">
                <a:solidFill>
                  <a:schemeClr val="accent2"/>
                </a:solidFill>
              </a:rPr>
              <a:t>D = 50.000.</a:t>
            </a:r>
          </a:p>
          <a:p>
            <a:pPr algn="just">
              <a:spcBef>
                <a:spcPct val="50000"/>
              </a:spcBef>
            </a:pPr>
            <a:r>
              <a:rPr lang="es-CL">
                <a:solidFill>
                  <a:schemeClr val="accent2"/>
                </a:solidFill>
              </a:rPr>
              <a:t>T = es la incógnita.</a:t>
            </a:r>
          </a:p>
          <a:p>
            <a:pPr algn="just">
              <a:spcBef>
                <a:spcPct val="50000"/>
              </a:spcBef>
            </a:pPr>
            <a:r>
              <a:rPr lang="es-CL">
                <a:solidFill>
                  <a:schemeClr val="accent2"/>
                </a:solidFill>
              </a:rPr>
              <a:t>Si tapamos la letra T, nos queda la multiplicación de P x D, que es lo que hay que realizar para obtener el valor de T.</a:t>
            </a:r>
          </a:p>
          <a:p>
            <a:pPr algn="just">
              <a:spcBef>
                <a:spcPct val="50000"/>
              </a:spcBef>
            </a:pPr>
            <a:r>
              <a:rPr lang="es-CL">
                <a:solidFill>
                  <a:schemeClr val="accent2"/>
                </a:solidFill>
              </a:rPr>
              <a:t>Es decir: 	T = 0,035 m x 50.000</a:t>
            </a:r>
          </a:p>
          <a:p>
            <a:pPr algn="just">
              <a:spcBef>
                <a:spcPct val="50000"/>
              </a:spcBef>
            </a:pPr>
            <a:r>
              <a:rPr lang="es-CL">
                <a:solidFill>
                  <a:schemeClr val="accent2"/>
                </a:solidFill>
              </a:rPr>
              <a:t>		T = 1.750 m</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ext Box 6"/>
          <p:cNvSpPr txBox="1">
            <a:spLocks noChangeArrowheads="1"/>
          </p:cNvSpPr>
          <p:nvPr/>
        </p:nvSpPr>
        <p:spPr bwMode="auto">
          <a:xfrm>
            <a:off x="539750" y="115888"/>
            <a:ext cx="8208963" cy="785812"/>
          </a:xfrm>
          <a:prstGeom prst="rect">
            <a:avLst/>
          </a:prstGeom>
          <a:noFill/>
          <a:ln w="9525">
            <a:solidFill>
              <a:schemeClr val="accent2"/>
            </a:solidFill>
            <a:miter lim="800000"/>
            <a:headEnd/>
            <a:tailEnd/>
          </a:ln>
          <a:effectLst/>
        </p:spPr>
        <p:txBody>
          <a:bodyPr>
            <a:spAutoFit/>
          </a:bodyPr>
          <a:lstStyle/>
          <a:p>
            <a:pPr>
              <a:spcBef>
                <a:spcPct val="50000"/>
              </a:spcBef>
            </a:pPr>
            <a:r>
              <a:rPr lang="es-ES">
                <a:solidFill>
                  <a:schemeClr val="accent2"/>
                </a:solidFill>
              </a:rPr>
              <a:t>UT Nº 2. LECTURA DE CARTAS</a:t>
            </a:r>
          </a:p>
          <a:p>
            <a:pPr>
              <a:spcBef>
                <a:spcPct val="50000"/>
              </a:spcBef>
            </a:pPr>
            <a:r>
              <a:rPr lang="es-ES">
                <a:solidFill>
                  <a:schemeClr val="accent2"/>
                </a:solidFill>
              </a:rPr>
              <a:t>ESCALAS</a:t>
            </a:r>
          </a:p>
        </p:txBody>
      </p:sp>
      <p:sp>
        <p:nvSpPr>
          <p:cNvPr id="46083" name="Rectangle 1"/>
          <p:cNvSpPr>
            <a:spLocks noChangeArrowheads="1"/>
          </p:cNvSpPr>
          <p:nvPr/>
        </p:nvSpPr>
        <p:spPr bwMode="auto">
          <a:xfrm>
            <a:off x="539750" y="1047750"/>
            <a:ext cx="8353425" cy="5770563"/>
          </a:xfrm>
          <a:prstGeom prst="rect">
            <a:avLst/>
          </a:prstGeom>
          <a:noFill/>
          <a:ln w="12700">
            <a:solidFill>
              <a:srgbClr val="7030A0"/>
            </a:solidFill>
            <a:miter lim="800000"/>
            <a:headEnd/>
            <a:tailEnd/>
          </a:ln>
        </p:spPr>
        <p:txBody>
          <a:bodyPr>
            <a:spAutoFit/>
          </a:bodyPr>
          <a:lstStyle/>
          <a:p>
            <a:pPr algn="just">
              <a:spcBef>
                <a:spcPct val="50000"/>
              </a:spcBef>
            </a:pPr>
            <a:r>
              <a:rPr lang="es-CL">
                <a:solidFill>
                  <a:schemeClr val="accent2"/>
                </a:solidFill>
              </a:rPr>
              <a:t> Ejemplo de Cálculo de distancias:</a:t>
            </a:r>
          </a:p>
          <a:p>
            <a:pPr algn="just">
              <a:spcBef>
                <a:spcPct val="50000"/>
              </a:spcBef>
            </a:pPr>
            <a:r>
              <a:rPr lang="es-CL">
                <a:solidFill>
                  <a:schemeClr val="accent2"/>
                </a:solidFill>
              </a:rPr>
              <a:t>Indique la distancia existente entre el cruce de caminos ubicado en coordenadas 68.35 – 22.10 y la cota 390 (Monte La Astilla) de la cuadrícula 70 – 22.</a:t>
            </a:r>
          </a:p>
          <a:p>
            <a:pPr algn="just">
              <a:spcBef>
                <a:spcPct val="50000"/>
              </a:spcBef>
            </a:pPr>
            <a:r>
              <a:rPr lang="es-CL">
                <a:solidFill>
                  <a:schemeClr val="accent2"/>
                </a:solidFill>
              </a:rPr>
              <a:t>Ref. Carta IGM Pichicuy. Escala 1:25.000</a:t>
            </a:r>
          </a:p>
          <a:p>
            <a:pPr algn="just">
              <a:spcBef>
                <a:spcPct val="50000"/>
              </a:spcBef>
            </a:pPr>
            <a:endParaRPr lang="es-CL">
              <a:solidFill>
                <a:schemeClr val="accent2"/>
              </a:solidFill>
            </a:endParaRPr>
          </a:p>
          <a:p>
            <a:pPr algn="just">
              <a:spcBef>
                <a:spcPct val="50000"/>
              </a:spcBef>
            </a:pPr>
            <a:r>
              <a:rPr lang="es-CL">
                <a:solidFill>
                  <a:schemeClr val="accent2"/>
                </a:solidFill>
              </a:rPr>
              <a:t>Dado el valor de P = 88 mm y el valor de D = 25.000, calcular el valor de T.</a:t>
            </a:r>
          </a:p>
          <a:p>
            <a:pPr algn="just">
              <a:spcBef>
                <a:spcPct val="50000"/>
              </a:spcBef>
            </a:pPr>
            <a:r>
              <a:rPr lang="es-CL">
                <a:solidFill>
                  <a:schemeClr val="accent2"/>
                </a:solidFill>
              </a:rPr>
              <a:t>Luego los datos son:</a:t>
            </a:r>
          </a:p>
          <a:p>
            <a:pPr algn="just">
              <a:spcBef>
                <a:spcPct val="50000"/>
              </a:spcBef>
            </a:pPr>
            <a:r>
              <a:rPr lang="es-CL">
                <a:solidFill>
                  <a:schemeClr val="accent2"/>
                </a:solidFill>
              </a:rPr>
              <a:t>P = 88 mm = 0,088 m.</a:t>
            </a:r>
          </a:p>
          <a:p>
            <a:pPr algn="just">
              <a:spcBef>
                <a:spcPct val="50000"/>
              </a:spcBef>
            </a:pPr>
            <a:r>
              <a:rPr lang="es-CL">
                <a:solidFill>
                  <a:schemeClr val="accent2"/>
                </a:solidFill>
              </a:rPr>
              <a:t>D = 25.000.</a:t>
            </a:r>
          </a:p>
          <a:p>
            <a:pPr algn="just">
              <a:spcBef>
                <a:spcPct val="50000"/>
              </a:spcBef>
            </a:pPr>
            <a:r>
              <a:rPr lang="es-CL">
                <a:solidFill>
                  <a:schemeClr val="accent2"/>
                </a:solidFill>
              </a:rPr>
              <a:t>T = es la incógnita.</a:t>
            </a:r>
          </a:p>
          <a:p>
            <a:pPr algn="just">
              <a:spcBef>
                <a:spcPct val="50000"/>
              </a:spcBef>
            </a:pPr>
            <a:r>
              <a:rPr lang="es-CL">
                <a:solidFill>
                  <a:schemeClr val="accent2"/>
                </a:solidFill>
              </a:rPr>
              <a:t>Si tapamos la letra T, nos queda la multiplicación de P x D, que es lo que hay que realizar para obtener el valor de T.</a:t>
            </a:r>
          </a:p>
          <a:p>
            <a:pPr algn="just">
              <a:spcBef>
                <a:spcPct val="50000"/>
              </a:spcBef>
            </a:pPr>
            <a:r>
              <a:rPr lang="es-CL">
                <a:solidFill>
                  <a:schemeClr val="accent2"/>
                </a:solidFill>
              </a:rPr>
              <a:t>Es decir: 	T = 0,088 m x 25.000</a:t>
            </a:r>
          </a:p>
          <a:p>
            <a:pPr algn="just">
              <a:spcBef>
                <a:spcPct val="50000"/>
              </a:spcBef>
            </a:pPr>
            <a:r>
              <a:rPr lang="es-CL">
                <a:solidFill>
                  <a:schemeClr val="accent2"/>
                </a:solidFill>
              </a:rPr>
              <a:t>		T = 2.200 m</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ext Box 6"/>
          <p:cNvSpPr txBox="1">
            <a:spLocks noChangeArrowheads="1"/>
          </p:cNvSpPr>
          <p:nvPr/>
        </p:nvSpPr>
        <p:spPr bwMode="auto">
          <a:xfrm>
            <a:off x="539750" y="115888"/>
            <a:ext cx="8208963" cy="785812"/>
          </a:xfrm>
          <a:prstGeom prst="rect">
            <a:avLst/>
          </a:prstGeom>
          <a:noFill/>
          <a:ln w="9525">
            <a:solidFill>
              <a:schemeClr val="accent2"/>
            </a:solidFill>
            <a:miter lim="800000"/>
            <a:headEnd/>
            <a:tailEnd/>
          </a:ln>
          <a:effectLst/>
        </p:spPr>
        <p:txBody>
          <a:bodyPr>
            <a:spAutoFit/>
          </a:bodyPr>
          <a:lstStyle/>
          <a:p>
            <a:pPr>
              <a:spcBef>
                <a:spcPct val="50000"/>
              </a:spcBef>
            </a:pPr>
            <a:r>
              <a:rPr lang="es-ES">
                <a:solidFill>
                  <a:schemeClr val="accent2"/>
                </a:solidFill>
              </a:rPr>
              <a:t>UT Nº 2. LECTURA DE CARTAS</a:t>
            </a:r>
          </a:p>
          <a:p>
            <a:pPr>
              <a:spcBef>
                <a:spcPct val="50000"/>
              </a:spcBef>
            </a:pPr>
            <a:r>
              <a:rPr lang="es-ES">
                <a:solidFill>
                  <a:schemeClr val="accent2"/>
                </a:solidFill>
              </a:rPr>
              <a:t>ESCALAS</a:t>
            </a:r>
          </a:p>
        </p:txBody>
      </p:sp>
      <p:sp>
        <p:nvSpPr>
          <p:cNvPr id="47107" name="Rectangle 1"/>
          <p:cNvSpPr>
            <a:spLocks noChangeArrowheads="1"/>
          </p:cNvSpPr>
          <p:nvPr/>
        </p:nvSpPr>
        <p:spPr bwMode="auto">
          <a:xfrm>
            <a:off x="539750" y="1047750"/>
            <a:ext cx="8353425" cy="2446338"/>
          </a:xfrm>
          <a:prstGeom prst="rect">
            <a:avLst/>
          </a:prstGeom>
          <a:noFill/>
          <a:ln w="12700">
            <a:solidFill>
              <a:srgbClr val="7030A0"/>
            </a:solidFill>
            <a:miter lim="800000"/>
            <a:headEnd/>
            <a:tailEnd/>
          </a:ln>
        </p:spPr>
        <p:txBody>
          <a:bodyPr>
            <a:spAutoFit/>
          </a:bodyPr>
          <a:lstStyle/>
          <a:p>
            <a:pPr algn="just">
              <a:spcBef>
                <a:spcPct val="50000"/>
              </a:spcBef>
            </a:pPr>
            <a:r>
              <a:rPr lang="es-CL">
                <a:solidFill>
                  <a:schemeClr val="accent2"/>
                </a:solidFill>
              </a:rPr>
              <a:t>2.- Escalas Gráficas.</a:t>
            </a:r>
          </a:p>
          <a:p>
            <a:pPr algn="just">
              <a:spcBef>
                <a:spcPct val="50000"/>
              </a:spcBef>
            </a:pPr>
            <a:r>
              <a:rPr lang="es-CL">
                <a:solidFill>
                  <a:schemeClr val="accent2"/>
                </a:solidFill>
              </a:rPr>
              <a:t>Otro método para determinar la distancia en el terreno es el uso de escalas gráficas.</a:t>
            </a:r>
          </a:p>
          <a:p>
            <a:pPr algn="just">
              <a:spcBef>
                <a:spcPct val="50000"/>
              </a:spcBef>
            </a:pPr>
            <a:r>
              <a:rPr lang="es-CL">
                <a:solidFill>
                  <a:schemeClr val="accent2"/>
                </a:solidFill>
              </a:rPr>
              <a:t>La escala gráfica consiste en un dibujo de una barra graduada.</a:t>
            </a:r>
          </a:p>
          <a:p>
            <a:pPr algn="just">
              <a:spcBef>
                <a:spcPct val="50000"/>
              </a:spcBef>
            </a:pPr>
            <a:r>
              <a:rPr lang="es-CL">
                <a:solidFill>
                  <a:schemeClr val="accent2"/>
                </a:solidFill>
              </a:rPr>
              <a:t>Para el uso de la escala gráfica, mida la distancia entre dos puntos sobre la carta, ya sea con una regla, compás, cordel o una tira de papel. Esta medida se sobrepone en la escala gráfica y se obtiene la distancia en forma directa.</a:t>
            </a:r>
          </a:p>
        </p:txBody>
      </p:sp>
      <p:pic>
        <p:nvPicPr>
          <p:cNvPr id="47108" name="Picture 4" descr="Resultado de imagen de escalas gráficas"/>
          <p:cNvPicPr>
            <a:picLocks noChangeAspect="1" noChangeArrowheads="1"/>
          </p:cNvPicPr>
          <p:nvPr/>
        </p:nvPicPr>
        <p:blipFill>
          <a:blip r:embed="rId2"/>
          <a:srcRect/>
          <a:stretch>
            <a:fillRect/>
          </a:stretch>
        </p:blipFill>
        <p:spPr bwMode="auto">
          <a:xfrm>
            <a:off x="1835150" y="3852863"/>
            <a:ext cx="5473700" cy="22209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ext Box 6"/>
          <p:cNvSpPr txBox="1">
            <a:spLocks noChangeArrowheads="1"/>
          </p:cNvSpPr>
          <p:nvPr/>
        </p:nvSpPr>
        <p:spPr bwMode="auto">
          <a:xfrm>
            <a:off x="539750" y="115888"/>
            <a:ext cx="8208963" cy="785812"/>
          </a:xfrm>
          <a:prstGeom prst="rect">
            <a:avLst/>
          </a:prstGeom>
          <a:noFill/>
          <a:ln w="9525">
            <a:solidFill>
              <a:schemeClr val="accent2"/>
            </a:solidFill>
            <a:miter lim="800000"/>
            <a:headEnd/>
            <a:tailEnd/>
          </a:ln>
          <a:effectLst/>
        </p:spPr>
        <p:txBody>
          <a:bodyPr>
            <a:spAutoFit/>
          </a:bodyPr>
          <a:lstStyle/>
          <a:p>
            <a:pPr>
              <a:spcBef>
                <a:spcPct val="50000"/>
              </a:spcBef>
            </a:pPr>
            <a:r>
              <a:rPr lang="es-ES">
                <a:solidFill>
                  <a:schemeClr val="accent2"/>
                </a:solidFill>
              </a:rPr>
              <a:t>UT Nº 2. LECTURA DE CARTAS</a:t>
            </a:r>
          </a:p>
          <a:p>
            <a:pPr>
              <a:spcBef>
                <a:spcPct val="50000"/>
              </a:spcBef>
            </a:pPr>
            <a:r>
              <a:rPr lang="es-ES">
                <a:solidFill>
                  <a:schemeClr val="accent2"/>
                </a:solidFill>
              </a:rPr>
              <a:t>ESCALAS</a:t>
            </a:r>
          </a:p>
        </p:txBody>
      </p:sp>
      <p:sp>
        <p:nvSpPr>
          <p:cNvPr id="46083" name="Rectangle 1"/>
          <p:cNvSpPr>
            <a:spLocks noChangeArrowheads="1"/>
          </p:cNvSpPr>
          <p:nvPr/>
        </p:nvSpPr>
        <p:spPr bwMode="auto">
          <a:xfrm>
            <a:off x="539750" y="1047750"/>
            <a:ext cx="8353425" cy="5216525"/>
          </a:xfrm>
          <a:prstGeom prst="rect">
            <a:avLst/>
          </a:prstGeom>
          <a:noFill/>
          <a:ln w="12700">
            <a:solidFill>
              <a:srgbClr val="7030A0"/>
            </a:solidFill>
            <a:miter lim="800000"/>
            <a:headEnd/>
            <a:tailEnd/>
          </a:ln>
          <a:extLst>
            <a:ext uri="{909E8E84-426E-40DD-AFC4-6F175D3DCCD1}">
              <a14:hiddenFill xmlns:a14="http://schemas.microsoft.com/office/drawing/2010/main" xmlns="">
                <a:solidFill>
                  <a:srgbClr val="FFFFFF"/>
                </a:solidFill>
              </a14:hiddenFill>
            </a:ext>
          </a:extLst>
        </p:spPr>
        <p:txBody>
          <a:bodyPr>
            <a:spAutoFit/>
          </a:bodyPr>
          <a:lstStyle/>
          <a:p>
            <a:pPr algn="just">
              <a:spcBef>
                <a:spcPct val="50000"/>
              </a:spcBef>
              <a:defRPr/>
            </a:pPr>
            <a:r>
              <a:rPr lang="es-CL" dirty="0">
                <a:solidFill>
                  <a:schemeClr val="accent2"/>
                </a:solidFill>
              </a:rPr>
              <a:t>2.- Escalas Gráficas.</a:t>
            </a:r>
          </a:p>
          <a:p>
            <a:pPr algn="just">
              <a:spcBef>
                <a:spcPct val="50000"/>
              </a:spcBef>
              <a:defRPr/>
            </a:pPr>
            <a:r>
              <a:rPr lang="es-CL" dirty="0">
                <a:solidFill>
                  <a:schemeClr val="accent2"/>
                </a:solidFill>
              </a:rPr>
              <a:t>Ejemplo de Cálculo de distancias, empleando la escala gráfica:</a:t>
            </a:r>
          </a:p>
          <a:p>
            <a:pPr algn="just">
              <a:spcBef>
                <a:spcPct val="50000"/>
              </a:spcBef>
              <a:defRPr/>
            </a:pPr>
            <a:r>
              <a:rPr lang="es-CL" dirty="0">
                <a:solidFill>
                  <a:schemeClr val="accent2"/>
                </a:solidFill>
              </a:rPr>
              <a:t>Indique la distancia existente entre el cruce de caminos ubicado en coordenadas 68.35 – 22.10 y la cota 390 (Monte La Astilla) de la cuadrícula 70 – 22.</a:t>
            </a:r>
          </a:p>
          <a:p>
            <a:pPr algn="just">
              <a:spcBef>
                <a:spcPct val="50000"/>
              </a:spcBef>
              <a:defRPr/>
            </a:pPr>
            <a:r>
              <a:rPr lang="es-CL" dirty="0">
                <a:solidFill>
                  <a:schemeClr val="accent2"/>
                </a:solidFill>
              </a:rPr>
              <a:t>Ref. Carta IGM </a:t>
            </a:r>
            <a:r>
              <a:rPr lang="es-CL" dirty="0" err="1">
                <a:solidFill>
                  <a:schemeClr val="accent2"/>
                </a:solidFill>
              </a:rPr>
              <a:t>Pichicuy</a:t>
            </a:r>
            <a:r>
              <a:rPr lang="es-CL" dirty="0">
                <a:solidFill>
                  <a:schemeClr val="accent2"/>
                </a:solidFill>
              </a:rPr>
              <a:t>. Escala 1:25.000</a:t>
            </a:r>
          </a:p>
          <a:p>
            <a:pPr algn="just">
              <a:spcBef>
                <a:spcPct val="50000"/>
              </a:spcBef>
              <a:defRPr/>
            </a:pPr>
            <a:endParaRPr lang="es-CL" dirty="0">
              <a:solidFill>
                <a:schemeClr val="accent2"/>
              </a:solidFill>
            </a:endParaRPr>
          </a:p>
          <a:p>
            <a:pPr algn="just">
              <a:spcBef>
                <a:spcPct val="50000"/>
              </a:spcBef>
              <a:defRPr/>
            </a:pPr>
            <a:r>
              <a:rPr lang="es-CL" dirty="0">
                <a:solidFill>
                  <a:schemeClr val="accent2"/>
                </a:solidFill>
              </a:rPr>
              <a:t>Procedimiento:</a:t>
            </a:r>
          </a:p>
          <a:p>
            <a:pPr marL="342900" indent="-342900" algn="just">
              <a:spcBef>
                <a:spcPct val="50000"/>
              </a:spcBef>
              <a:buFont typeface="+mj-lt"/>
              <a:buAutoNum type="arabicPeriod"/>
              <a:defRPr/>
            </a:pPr>
            <a:r>
              <a:rPr lang="es-CL" dirty="0">
                <a:solidFill>
                  <a:schemeClr val="accent2"/>
                </a:solidFill>
              </a:rPr>
              <a:t>Marca ambos puntos en la carta</a:t>
            </a:r>
          </a:p>
          <a:p>
            <a:pPr marL="342900" indent="-342900" algn="just">
              <a:spcBef>
                <a:spcPct val="50000"/>
              </a:spcBef>
              <a:buFont typeface="+mj-lt"/>
              <a:buAutoNum type="arabicPeriod"/>
              <a:defRPr/>
            </a:pPr>
            <a:r>
              <a:rPr lang="es-CL" dirty="0">
                <a:solidFill>
                  <a:schemeClr val="accent2"/>
                </a:solidFill>
              </a:rPr>
              <a:t>Coloca el borde de un papel entre los puntos y hace las respectivas marcas (podría ser un compás, un cordel o una regla)</a:t>
            </a:r>
          </a:p>
          <a:p>
            <a:pPr marL="342900" indent="-342900" algn="just">
              <a:spcBef>
                <a:spcPct val="50000"/>
              </a:spcBef>
              <a:buFont typeface="+mj-lt"/>
              <a:buAutoNum type="arabicPeriod"/>
              <a:defRPr/>
            </a:pPr>
            <a:r>
              <a:rPr lang="es-CL" dirty="0">
                <a:solidFill>
                  <a:schemeClr val="accent2"/>
                </a:solidFill>
              </a:rPr>
              <a:t>Sobrepone el papel en la escala gráfica que usted desee (dependiendo de la unidad de medida que requiere) y mide la distancia.</a:t>
            </a:r>
          </a:p>
          <a:p>
            <a:pPr marL="342900" indent="-342900" algn="just">
              <a:spcBef>
                <a:spcPct val="50000"/>
              </a:spcBef>
              <a:buFont typeface="+mj-lt"/>
              <a:buAutoNum type="arabicPeriod"/>
              <a:defRPr/>
            </a:pPr>
            <a:r>
              <a:rPr lang="es-CL" dirty="0">
                <a:solidFill>
                  <a:schemeClr val="accent2"/>
                </a:solidFill>
              </a:rPr>
              <a:t>Debiese concluir que la distancia es 2.200 m.</a:t>
            </a: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ext Box 6"/>
          <p:cNvSpPr txBox="1">
            <a:spLocks noChangeArrowheads="1"/>
          </p:cNvSpPr>
          <p:nvPr/>
        </p:nvSpPr>
        <p:spPr bwMode="auto">
          <a:xfrm>
            <a:off x="539750" y="115888"/>
            <a:ext cx="8208963" cy="785812"/>
          </a:xfrm>
          <a:prstGeom prst="rect">
            <a:avLst/>
          </a:prstGeom>
          <a:noFill/>
          <a:ln w="9525">
            <a:solidFill>
              <a:schemeClr val="accent2"/>
            </a:solidFill>
            <a:miter lim="800000"/>
            <a:headEnd/>
            <a:tailEnd/>
          </a:ln>
          <a:effectLst/>
        </p:spPr>
        <p:txBody>
          <a:bodyPr>
            <a:spAutoFit/>
          </a:bodyPr>
          <a:lstStyle/>
          <a:p>
            <a:pPr>
              <a:spcBef>
                <a:spcPct val="50000"/>
              </a:spcBef>
            </a:pPr>
            <a:r>
              <a:rPr lang="es-ES">
                <a:solidFill>
                  <a:schemeClr val="accent2"/>
                </a:solidFill>
              </a:rPr>
              <a:t>UT Nº 2. LECTURA DE CARTAS</a:t>
            </a:r>
          </a:p>
          <a:p>
            <a:pPr>
              <a:spcBef>
                <a:spcPct val="50000"/>
              </a:spcBef>
            </a:pPr>
            <a:r>
              <a:rPr lang="es-ES">
                <a:solidFill>
                  <a:schemeClr val="accent2"/>
                </a:solidFill>
              </a:rPr>
              <a:t>RELIEVES</a:t>
            </a:r>
          </a:p>
        </p:txBody>
      </p:sp>
      <p:sp>
        <p:nvSpPr>
          <p:cNvPr id="49155" name="Rectangle 1"/>
          <p:cNvSpPr>
            <a:spLocks noChangeArrowheads="1"/>
          </p:cNvSpPr>
          <p:nvPr/>
        </p:nvSpPr>
        <p:spPr bwMode="auto">
          <a:xfrm>
            <a:off x="539750" y="1047750"/>
            <a:ext cx="8353425" cy="2170113"/>
          </a:xfrm>
          <a:prstGeom prst="rect">
            <a:avLst/>
          </a:prstGeom>
          <a:noFill/>
          <a:ln w="12700">
            <a:solidFill>
              <a:srgbClr val="7030A0"/>
            </a:solidFill>
            <a:miter lim="800000"/>
            <a:headEnd/>
            <a:tailEnd/>
          </a:ln>
        </p:spPr>
        <p:txBody>
          <a:bodyPr>
            <a:spAutoFit/>
          </a:bodyPr>
          <a:lstStyle/>
          <a:p>
            <a:pPr algn="just">
              <a:spcBef>
                <a:spcPct val="50000"/>
              </a:spcBef>
            </a:pPr>
            <a:r>
              <a:rPr lang="es-CL">
                <a:solidFill>
                  <a:schemeClr val="accent2"/>
                </a:solidFill>
              </a:rPr>
              <a:t>La representación del relieve del terreno por curvas de nivel permite hacer el proceso inverso de la proyección del relieve sobre un plano, es decir, dadas las curvas de nivel correspondientes a un accidente del terreno, y una recta entre dos puntos de la carta que corten estas líneas de nivel, se pueden determinar el perfil que materializa la recta en el terreno.</a:t>
            </a:r>
          </a:p>
          <a:p>
            <a:pPr algn="just">
              <a:spcBef>
                <a:spcPct val="50000"/>
              </a:spcBef>
            </a:pPr>
            <a:r>
              <a:rPr lang="es-CL">
                <a:solidFill>
                  <a:schemeClr val="accent2"/>
                </a:solidFill>
              </a:rPr>
              <a:t>El relieve es toda desviación en el plano vertical como por ejemplo: los cerros, montañas, quebradas, depresiones, valles, etc.</a:t>
            </a:r>
          </a:p>
        </p:txBody>
      </p:sp>
      <p:pic>
        <p:nvPicPr>
          <p:cNvPr id="49156" name="Picture 2" descr="https://tse1.mm.bing.net/th?&amp;id=OIP.Mf73c04a3d18fd4b7ec98192f94d6d020o0&amp;w=299&amp;h=207&amp;c=0&amp;pid=1.9&amp;rs=0&amp;p=0&amp;r=0">
            <a:hlinkClick r:id="rId2" tooltip="Ver detalles de imágenes"/>
          </p:cNvPr>
          <p:cNvPicPr>
            <a:picLocks noChangeAspect="1" noChangeArrowheads="1"/>
          </p:cNvPicPr>
          <p:nvPr/>
        </p:nvPicPr>
        <p:blipFill>
          <a:blip r:embed="rId3"/>
          <a:srcRect/>
          <a:stretch>
            <a:fillRect/>
          </a:stretch>
        </p:blipFill>
        <p:spPr bwMode="auto">
          <a:xfrm>
            <a:off x="1563688" y="3357563"/>
            <a:ext cx="5057775" cy="35004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ext Box 6"/>
          <p:cNvSpPr txBox="1">
            <a:spLocks noChangeArrowheads="1"/>
          </p:cNvSpPr>
          <p:nvPr/>
        </p:nvSpPr>
        <p:spPr bwMode="auto">
          <a:xfrm>
            <a:off x="539750" y="115888"/>
            <a:ext cx="8208963" cy="785812"/>
          </a:xfrm>
          <a:prstGeom prst="rect">
            <a:avLst/>
          </a:prstGeom>
          <a:noFill/>
          <a:ln w="9525">
            <a:solidFill>
              <a:schemeClr val="accent2"/>
            </a:solidFill>
            <a:miter lim="800000"/>
            <a:headEnd/>
            <a:tailEnd/>
          </a:ln>
          <a:effectLst/>
        </p:spPr>
        <p:txBody>
          <a:bodyPr>
            <a:spAutoFit/>
          </a:bodyPr>
          <a:lstStyle/>
          <a:p>
            <a:pPr>
              <a:spcBef>
                <a:spcPct val="50000"/>
              </a:spcBef>
            </a:pPr>
            <a:r>
              <a:rPr lang="es-ES">
                <a:solidFill>
                  <a:schemeClr val="accent2"/>
                </a:solidFill>
              </a:rPr>
              <a:t>UT Nº 2. LECTURA DE CARTAS</a:t>
            </a:r>
          </a:p>
          <a:p>
            <a:pPr>
              <a:spcBef>
                <a:spcPct val="50000"/>
              </a:spcBef>
            </a:pPr>
            <a:r>
              <a:rPr lang="es-ES">
                <a:solidFill>
                  <a:schemeClr val="accent2"/>
                </a:solidFill>
              </a:rPr>
              <a:t>RELIEVES</a:t>
            </a:r>
          </a:p>
        </p:txBody>
      </p:sp>
      <p:sp>
        <p:nvSpPr>
          <p:cNvPr id="50179" name="Rectangle 1"/>
          <p:cNvSpPr>
            <a:spLocks noChangeArrowheads="1"/>
          </p:cNvSpPr>
          <p:nvPr/>
        </p:nvSpPr>
        <p:spPr bwMode="auto">
          <a:xfrm>
            <a:off x="539750" y="1047750"/>
            <a:ext cx="4248150" cy="5216525"/>
          </a:xfrm>
          <a:prstGeom prst="rect">
            <a:avLst/>
          </a:prstGeom>
          <a:noFill/>
          <a:ln w="12700">
            <a:solidFill>
              <a:srgbClr val="7030A0"/>
            </a:solidFill>
            <a:miter lim="800000"/>
            <a:headEnd/>
            <a:tailEnd/>
          </a:ln>
        </p:spPr>
        <p:txBody>
          <a:bodyPr>
            <a:spAutoFit/>
          </a:bodyPr>
          <a:lstStyle/>
          <a:p>
            <a:pPr algn="just">
              <a:spcBef>
                <a:spcPct val="50000"/>
              </a:spcBef>
            </a:pPr>
            <a:r>
              <a:rPr lang="es-CL">
                <a:solidFill>
                  <a:schemeClr val="accent2"/>
                </a:solidFill>
              </a:rPr>
              <a:t>Los conceptos más importantes relacionados con relieve son:</a:t>
            </a:r>
          </a:p>
          <a:p>
            <a:pPr algn="just">
              <a:spcBef>
                <a:spcPct val="50000"/>
              </a:spcBef>
            </a:pPr>
            <a:r>
              <a:rPr lang="es-CL">
                <a:solidFill>
                  <a:schemeClr val="accent2"/>
                </a:solidFill>
              </a:rPr>
              <a:t>1.- Altimetría: Se define como la representación del relieve del terreno en la carta, mediante curvas de nivel.</a:t>
            </a:r>
          </a:p>
          <a:p>
            <a:pPr algn="just">
              <a:spcBef>
                <a:spcPct val="50000"/>
              </a:spcBef>
            </a:pPr>
            <a:r>
              <a:rPr lang="es-CL">
                <a:solidFill>
                  <a:schemeClr val="accent2"/>
                </a:solidFill>
              </a:rPr>
              <a:t>2.- Curva de nivel: Es una línea dibujada en una carta que une todos los puntos que se hallan a igual altura.</a:t>
            </a:r>
          </a:p>
          <a:p>
            <a:pPr algn="just">
              <a:spcBef>
                <a:spcPct val="50000"/>
              </a:spcBef>
            </a:pPr>
            <a:r>
              <a:rPr lang="es-CL">
                <a:solidFill>
                  <a:schemeClr val="accent2"/>
                </a:solidFill>
              </a:rPr>
              <a:t>3.- Cota: Es un número que indica la altitud exacta de un punto en la carta.</a:t>
            </a:r>
          </a:p>
          <a:p>
            <a:pPr algn="just">
              <a:spcBef>
                <a:spcPct val="50000"/>
              </a:spcBef>
            </a:pPr>
            <a:r>
              <a:rPr lang="es-CL">
                <a:solidFill>
                  <a:schemeClr val="accent2"/>
                </a:solidFill>
              </a:rPr>
              <a:t>4.- Nivel Medio del Mar (NMM): Superficie de referencia a la cual se le asigna cota cero.</a:t>
            </a:r>
          </a:p>
          <a:p>
            <a:pPr algn="just">
              <a:spcBef>
                <a:spcPct val="50000"/>
              </a:spcBef>
            </a:pPr>
            <a:r>
              <a:rPr lang="es-CL">
                <a:solidFill>
                  <a:schemeClr val="accent2"/>
                </a:solidFill>
              </a:rPr>
              <a:t>5.- Altitud: Por definición podemos entender el concepto de altitud como la altura de un punto sobre el NMM.</a:t>
            </a:r>
          </a:p>
        </p:txBody>
      </p:sp>
      <p:pic>
        <p:nvPicPr>
          <p:cNvPr id="50180" name="Picture 7" descr="https://encrypted-tbn2.gstatic.com/images?q=tbn:ANd9GcSMval6zyZA3a1Ge5-xSr66q0teIZsnnAUCVNItZiM4YdgxPffWNpWgNucOQw">
            <a:hlinkClick r:id="rId2"/>
          </p:cNvPr>
          <p:cNvPicPr>
            <a:picLocks noChangeAspect="1" noChangeArrowheads="1"/>
          </p:cNvPicPr>
          <p:nvPr/>
        </p:nvPicPr>
        <p:blipFill>
          <a:blip r:embed="rId3"/>
          <a:srcRect/>
          <a:stretch>
            <a:fillRect/>
          </a:stretch>
        </p:blipFill>
        <p:spPr bwMode="auto">
          <a:xfrm>
            <a:off x="4932363" y="1047750"/>
            <a:ext cx="4032250" cy="37322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ext Box 6"/>
          <p:cNvSpPr txBox="1">
            <a:spLocks noChangeArrowheads="1"/>
          </p:cNvSpPr>
          <p:nvPr/>
        </p:nvSpPr>
        <p:spPr bwMode="auto">
          <a:xfrm>
            <a:off x="539750" y="115888"/>
            <a:ext cx="8208963" cy="785812"/>
          </a:xfrm>
          <a:prstGeom prst="rect">
            <a:avLst/>
          </a:prstGeom>
          <a:noFill/>
          <a:ln w="9525">
            <a:solidFill>
              <a:schemeClr val="accent2"/>
            </a:solidFill>
            <a:miter lim="800000"/>
            <a:headEnd/>
            <a:tailEnd/>
          </a:ln>
          <a:effectLst/>
        </p:spPr>
        <p:txBody>
          <a:bodyPr>
            <a:spAutoFit/>
          </a:bodyPr>
          <a:lstStyle/>
          <a:p>
            <a:pPr>
              <a:spcBef>
                <a:spcPct val="50000"/>
              </a:spcBef>
            </a:pPr>
            <a:r>
              <a:rPr lang="es-ES">
                <a:solidFill>
                  <a:schemeClr val="accent2"/>
                </a:solidFill>
              </a:rPr>
              <a:t>UT Nº 2. LECTURA DE CARTAS</a:t>
            </a:r>
          </a:p>
          <a:p>
            <a:pPr>
              <a:spcBef>
                <a:spcPct val="50000"/>
              </a:spcBef>
            </a:pPr>
            <a:r>
              <a:rPr lang="es-ES">
                <a:solidFill>
                  <a:schemeClr val="accent2"/>
                </a:solidFill>
              </a:rPr>
              <a:t>RELIEVES</a:t>
            </a:r>
          </a:p>
        </p:txBody>
      </p:sp>
      <p:sp>
        <p:nvSpPr>
          <p:cNvPr id="51203" name="Rectangle 1"/>
          <p:cNvSpPr>
            <a:spLocks noChangeArrowheads="1"/>
          </p:cNvSpPr>
          <p:nvPr/>
        </p:nvSpPr>
        <p:spPr bwMode="auto">
          <a:xfrm>
            <a:off x="539750" y="1047750"/>
            <a:ext cx="4464050" cy="2862263"/>
          </a:xfrm>
          <a:prstGeom prst="rect">
            <a:avLst/>
          </a:prstGeom>
          <a:noFill/>
          <a:ln w="12700">
            <a:solidFill>
              <a:srgbClr val="7030A0"/>
            </a:solidFill>
            <a:miter lim="800000"/>
            <a:headEnd/>
            <a:tailEnd/>
          </a:ln>
        </p:spPr>
        <p:txBody>
          <a:bodyPr>
            <a:spAutoFit/>
          </a:bodyPr>
          <a:lstStyle/>
          <a:p>
            <a:pPr algn="just">
              <a:spcBef>
                <a:spcPct val="50000"/>
              </a:spcBef>
            </a:pPr>
            <a:r>
              <a:rPr lang="es-CL">
                <a:solidFill>
                  <a:schemeClr val="accent2"/>
                </a:solidFill>
              </a:rPr>
              <a:t>Características fundamentales de las </a:t>
            </a:r>
            <a:r>
              <a:rPr lang="es-CL" b="1">
                <a:solidFill>
                  <a:schemeClr val="accent2"/>
                </a:solidFill>
              </a:rPr>
              <a:t>curvas de nivel</a:t>
            </a:r>
            <a:r>
              <a:rPr lang="es-CL">
                <a:solidFill>
                  <a:schemeClr val="accent2"/>
                </a:solidFill>
              </a:rPr>
              <a:t>:</a:t>
            </a:r>
          </a:p>
          <a:p>
            <a:pPr algn="just">
              <a:spcBef>
                <a:spcPct val="50000"/>
              </a:spcBef>
            </a:pPr>
            <a:r>
              <a:rPr lang="es-CL">
                <a:solidFill>
                  <a:schemeClr val="accent2"/>
                </a:solidFill>
              </a:rPr>
              <a:t>Las curvas de nivel no se cruzan.</a:t>
            </a:r>
          </a:p>
          <a:p>
            <a:pPr algn="just">
              <a:spcBef>
                <a:spcPct val="50000"/>
              </a:spcBef>
            </a:pPr>
            <a:r>
              <a:rPr lang="es-CL">
                <a:solidFill>
                  <a:schemeClr val="accent2"/>
                </a:solidFill>
              </a:rPr>
              <a:t>Las curvas de nivel son curvas cerradas.</a:t>
            </a:r>
          </a:p>
          <a:p>
            <a:pPr algn="just">
              <a:spcBef>
                <a:spcPct val="50000"/>
              </a:spcBef>
            </a:pPr>
            <a:r>
              <a:rPr lang="es-CL">
                <a:solidFill>
                  <a:schemeClr val="accent2"/>
                </a:solidFill>
              </a:rPr>
              <a:t>Las curvas de nivel son perpendiculares a la dirección de máxima pendiente.</a:t>
            </a:r>
          </a:p>
          <a:p>
            <a:pPr algn="just">
              <a:spcBef>
                <a:spcPct val="50000"/>
              </a:spcBef>
            </a:pPr>
            <a:r>
              <a:rPr lang="es-CL">
                <a:solidFill>
                  <a:schemeClr val="accent2"/>
                </a:solidFill>
              </a:rPr>
              <a:t>Las curvas de nivel no se ramifican ni se dividen.</a:t>
            </a:r>
          </a:p>
        </p:txBody>
      </p:sp>
      <p:pic>
        <p:nvPicPr>
          <p:cNvPr id="51204" name="Picture 7" descr="https://encrypted-tbn3.gstatic.com/images?q=tbn:ANd9GcToA2r_YVK7H6YvKB_IyAcKr_P9UOEFw3GrR4e5bZ7WAh3iJSPd3EfloKUD">
            <a:hlinkClick r:id="rId2"/>
          </p:cNvPr>
          <p:cNvPicPr>
            <a:picLocks noChangeAspect="1" noChangeArrowheads="1"/>
          </p:cNvPicPr>
          <p:nvPr/>
        </p:nvPicPr>
        <p:blipFill>
          <a:blip r:embed="rId3"/>
          <a:srcRect/>
          <a:stretch>
            <a:fillRect/>
          </a:stretch>
        </p:blipFill>
        <p:spPr bwMode="auto">
          <a:xfrm>
            <a:off x="5148263" y="1098550"/>
            <a:ext cx="3744912" cy="3184525"/>
          </a:xfrm>
          <a:prstGeom prst="rect">
            <a:avLst/>
          </a:prstGeom>
          <a:noFill/>
          <a:ln w="9525">
            <a:noFill/>
            <a:miter lim="800000"/>
            <a:headEnd/>
            <a:tailEnd/>
          </a:ln>
        </p:spPr>
      </p:pic>
      <p:sp>
        <p:nvSpPr>
          <p:cNvPr id="51205" name="Rectangle 1"/>
          <p:cNvSpPr>
            <a:spLocks noChangeArrowheads="1"/>
          </p:cNvSpPr>
          <p:nvPr/>
        </p:nvSpPr>
        <p:spPr bwMode="auto">
          <a:xfrm>
            <a:off x="539750" y="4627563"/>
            <a:ext cx="7993063" cy="1754187"/>
          </a:xfrm>
          <a:prstGeom prst="rect">
            <a:avLst/>
          </a:prstGeom>
          <a:noFill/>
          <a:ln w="12700">
            <a:solidFill>
              <a:srgbClr val="7030A0"/>
            </a:solidFill>
            <a:miter lim="800000"/>
            <a:headEnd/>
            <a:tailEnd/>
          </a:ln>
        </p:spPr>
        <p:txBody>
          <a:bodyPr>
            <a:spAutoFit/>
          </a:bodyPr>
          <a:lstStyle/>
          <a:p>
            <a:pPr algn="just">
              <a:spcBef>
                <a:spcPct val="50000"/>
              </a:spcBef>
            </a:pPr>
            <a:r>
              <a:rPr lang="es-CL">
                <a:solidFill>
                  <a:schemeClr val="accent2"/>
                </a:solidFill>
              </a:rPr>
              <a:t>Las curvas de nivel son equidistantes en altura vertical. El valor numérico de la equidistancia se da en la información marginal de la carta. Cada cuatro o cinco curvas de nivel, se traza una más gruesa y se denomina </a:t>
            </a:r>
            <a:r>
              <a:rPr lang="es-CL" b="1">
                <a:solidFill>
                  <a:schemeClr val="accent2"/>
                </a:solidFill>
              </a:rPr>
              <a:t>curva índice o curva maestra</a:t>
            </a:r>
            <a:r>
              <a:rPr lang="es-CL">
                <a:solidFill>
                  <a:schemeClr val="accent2"/>
                </a:solidFill>
              </a:rPr>
              <a:t>. En algún sitio a lo largo de ella, se coloca la cota de la curva. las curvas de nivel que quedan entre las curvas índices se llaman </a:t>
            </a:r>
            <a:r>
              <a:rPr lang="es-CL" b="1">
                <a:solidFill>
                  <a:schemeClr val="accent2"/>
                </a:solidFill>
              </a:rPr>
              <a:t>curvas intermedias </a:t>
            </a:r>
            <a:r>
              <a:rPr lang="es-CL">
                <a:solidFill>
                  <a:schemeClr val="accent2"/>
                </a:solidFill>
              </a:rPr>
              <a:t>y se las traza con una línea más delgada.</a:t>
            </a: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ext Box 6"/>
          <p:cNvSpPr txBox="1">
            <a:spLocks noChangeArrowheads="1"/>
          </p:cNvSpPr>
          <p:nvPr/>
        </p:nvSpPr>
        <p:spPr bwMode="auto">
          <a:xfrm>
            <a:off x="539750" y="115888"/>
            <a:ext cx="8208963" cy="785812"/>
          </a:xfrm>
          <a:prstGeom prst="rect">
            <a:avLst/>
          </a:prstGeom>
          <a:noFill/>
          <a:ln w="9525">
            <a:solidFill>
              <a:schemeClr val="accent2"/>
            </a:solidFill>
            <a:miter lim="800000"/>
            <a:headEnd/>
            <a:tailEnd/>
          </a:ln>
          <a:effectLst/>
        </p:spPr>
        <p:txBody>
          <a:bodyPr>
            <a:spAutoFit/>
          </a:bodyPr>
          <a:lstStyle/>
          <a:p>
            <a:pPr>
              <a:spcBef>
                <a:spcPct val="50000"/>
              </a:spcBef>
            </a:pPr>
            <a:r>
              <a:rPr lang="es-ES">
                <a:solidFill>
                  <a:schemeClr val="accent2"/>
                </a:solidFill>
              </a:rPr>
              <a:t>UT Nº 2. LECTURA DE CARTAS</a:t>
            </a:r>
          </a:p>
          <a:p>
            <a:pPr>
              <a:spcBef>
                <a:spcPct val="50000"/>
              </a:spcBef>
            </a:pPr>
            <a:r>
              <a:rPr lang="es-ES">
                <a:solidFill>
                  <a:schemeClr val="accent2"/>
                </a:solidFill>
              </a:rPr>
              <a:t>RELIEVES - PENDIENTES</a:t>
            </a:r>
          </a:p>
        </p:txBody>
      </p:sp>
      <p:sp>
        <p:nvSpPr>
          <p:cNvPr id="52227" name="Rectangle 1"/>
          <p:cNvSpPr>
            <a:spLocks noChangeArrowheads="1"/>
          </p:cNvSpPr>
          <p:nvPr/>
        </p:nvSpPr>
        <p:spPr bwMode="auto">
          <a:xfrm>
            <a:off x="539750" y="1047750"/>
            <a:ext cx="8353425" cy="2446338"/>
          </a:xfrm>
          <a:prstGeom prst="rect">
            <a:avLst/>
          </a:prstGeom>
          <a:noFill/>
          <a:ln w="12700">
            <a:solidFill>
              <a:srgbClr val="7030A0"/>
            </a:solidFill>
            <a:miter lim="800000"/>
            <a:headEnd/>
            <a:tailEnd/>
          </a:ln>
        </p:spPr>
        <p:txBody>
          <a:bodyPr>
            <a:spAutoFit/>
          </a:bodyPr>
          <a:lstStyle/>
          <a:p>
            <a:pPr algn="just">
              <a:spcBef>
                <a:spcPct val="50000"/>
              </a:spcBef>
            </a:pPr>
            <a:r>
              <a:rPr lang="es-CL" b="1">
                <a:solidFill>
                  <a:schemeClr val="accent2"/>
                </a:solidFill>
              </a:rPr>
              <a:t>Pendiente</a:t>
            </a:r>
            <a:r>
              <a:rPr lang="es-CL">
                <a:solidFill>
                  <a:schemeClr val="accent2"/>
                </a:solidFill>
              </a:rPr>
              <a:t>. Es la razón de elevación o depresión de la forma de terreno. </a:t>
            </a:r>
          </a:p>
          <a:p>
            <a:pPr algn="just">
              <a:spcBef>
                <a:spcPct val="50000"/>
              </a:spcBef>
            </a:pPr>
            <a:r>
              <a:rPr lang="es-CL">
                <a:solidFill>
                  <a:schemeClr val="accent2"/>
                </a:solidFill>
              </a:rPr>
              <a:t>La pendiente puede ser inclinada o suave, pero lo importante es saber cómo afecta a los desplazamientos de las Unidades.</a:t>
            </a:r>
          </a:p>
          <a:p>
            <a:pPr algn="just">
              <a:spcBef>
                <a:spcPct val="50000"/>
              </a:spcBef>
            </a:pPr>
            <a:r>
              <a:rPr lang="es-CL">
                <a:solidFill>
                  <a:schemeClr val="accent2"/>
                </a:solidFill>
              </a:rPr>
              <a:t>Este problema exige una manera más exacta para describir una pendiente, pudiendo emplear el «porcentaje» o los «grados»</a:t>
            </a:r>
          </a:p>
          <a:p>
            <a:pPr algn="just">
              <a:spcBef>
                <a:spcPct val="50000"/>
              </a:spcBef>
            </a:pPr>
            <a:r>
              <a:rPr lang="es-CL">
                <a:solidFill>
                  <a:schemeClr val="accent2"/>
                </a:solidFill>
              </a:rPr>
              <a:t>La pendiente depende de una comparación de la Distancia Vertical con la Distancia Horizontal. (siempre deben estar en la misma unidad de medida).</a:t>
            </a:r>
          </a:p>
        </p:txBody>
      </p:sp>
      <p:graphicFrame>
        <p:nvGraphicFramePr>
          <p:cNvPr id="4" name="Group 167"/>
          <p:cNvGraphicFramePr>
            <a:graphicFrameLocks noGrp="1"/>
          </p:cNvGraphicFramePr>
          <p:nvPr/>
        </p:nvGraphicFramePr>
        <p:xfrm>
          <a:off x="900113" y="3678238"/>
          <a:ext cx="7272338" cy="3063875"/>
        </p:xfrm>
        <a:graphic>
          <a:graphicData uri="http://schemas.openxmlformats.org/drawingml/2006/table">
            <a:tbl>
              <a:tblPr/>
              <a:tblGrid>
                <a:gridCol w="484585"/>
                <a:gridCol w="1234622"/>
                <a:gridCol w="393727"/>
                <a:gridCol w="1179395"/>
                <a:gridCol w="835552"/>
                <a:gridCol w="3144457"/>
              </a:tblGrid>
              <a:tr h="243882">
                <a:tc grid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1000" b="1" i="0" u="none" strike="noStrike" cap="none" normalizeH="0" baseline="0" dirty="0" smtClean="0">
                          <a:ln>
                            <a:noFill/>
                          </a:ln>
                          <a:solidFill>
                            <a:schemeClr val="tx1"/>
                          </a:solidFill>
                          <a:effectLst/>
                          <a:latin typeface="Arial" charset="0"/>
                          <a:ea typeface="Times New Roman" pitchFamily="18" charset="0"/>
                          <a:cs typeface="Arial" charset="0"/>
                        </a:rPr>
                        <a:t>CLASIFICACIÓN</a:t>
                      </a:r>
                      <a:endParaRPr kumimoji="0" lang="es-ES" sz="1800" b="0" i="0" u="none" strike="noStrike" cap="none" normalizeH="0" baseline="0" dirty="0" smtClean="0">
                        <a:ln>
                          <a:noFill/>
                        </a:ln>
                        <a:solidFill>
                          <a:schemeClr val="tx1"/>
                        </a:solidFill>
                        <a:effectLst/>
                        <a:latin typeface="Arial" charset="0"/>
                        <a:ea typeface="Times New Roman" pitchFamily="18" charset="0"/>
                        <a:cs typeface="Arial" charset="0"/>
                      </a:endParaRPr>
                    </a:p>
                  </a:txBody>
                  <a:tcPr marT="45730" marB="4573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808080"/>
                    </a:solidFill>
                  </a:tcPr>
                </a:tc>
                <a:tc hMerge="1">
                  <a:txBody>
                    <a:bodyPr/>
                    <a:lstStyle/>
                    <a:p>
                      <a:endParaRPr lang="es-CL"/>
                    </a:p>
                  </a:txBody>
                  <a:tcPr/>
                </a:tc>
                <a:tc hMerge="1">
                  <a:txBody>
                    <a:bodyPr/>
                    <a:lstStyle/>
                    <a:p>
                      <a:endParaRPr lang="es-CL"/>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1000" b="1" i="0" u="none" strike="noStrike" cap="none" normalizeH="0" baseline="0" smtClean="0">
                          <a:ln>
                            <a:noFill/>
                          </a:ln>
                          <a:solidFill>
                            <a:schemeClr val="tx1"/>
                          </a:solidFill>
                          <a:effectLst/>
                          <a:latin typeface="Arial" charset="0"/>
                          <a:ea typeface="Times New Roman" pitchFamily="18" charset="0"/>
                          <a:cs typeface="Arial" charset="0"/>
                        </a:rPr>
                        <a:t>PORCENTAJE</a:t>
                      </a:r>
                      <a:endParaRPr kumimoji="0" lang="es-ES" sz="1800" b="0" i="0" u="none" strike="noStrike" cap="none" normalizeH="0" baseline="0" smtClean="0">
                        <a:ln>
                          <a:noFill/>
                        </a:ln>
                        <a:solidFill>
                          <a:schemeClr val="tx1"/>
                        </a:solidFill>
                        <a:effectLst/>
                        <a:latin typeface="Arial" charset="0"/>
                        <a:ea typeface="Times New Roman" pitchFamily="18" charset="0"/>
                        <a:cs typeface="Arial" charset="0"/>
                      </a:endParaRPr>
                    </a:p>
                  </a:txBody>
                  <a:tcPr marT="45730" marB="4573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80808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1000" b="1" i="0" u="none" strike="noStrike" cap="none" normalizeH="0" baseline="0" smtClean="0">
                          <a:ln>
                            <a:noFill/>
                          </a:ln>
                          <a:solidFill>
                            <a:schemeClr val="tx1"/>
                          </a:solidFill>
                          <a:effectLst/>
                          <a:latin typeface="Arial" charset="0"/>
                          <a:ea typeface="Times New Roman" pitchFamily="18" charset="0"/>
                          <a:cs typeface="Arial" charset="0"/>
                        </a:rPr>
                        <a:t>GRADOS</a:t>
                      </a:r>
                      <a:endParaRPr kumimoji="0" lang="es-ES" sz="1800" b="0" i="0" u="none" strike="noStrike" cap="none" normalizeH="0" baseline="0" smtClean="0">
                        <a:ln>
                          <a:noFill/>
                        </a:ln>
                        <a:solidFill>
                          <a:schemeClr val="tx1"/>
                        </a:solidFill>
                        <a:effectLst/>
                        <a:latin typeface="Arial" charset="0"/>
                        <a:ea typeface="Times New Roman" pitchFamily="18" charset="0"/>
                        <a:cs typeface="Arial" charset="0"/>
                      </a:endParaRPr>
                    </a:p>
                  </a:txBody>
                  <a:tcPr marT="45730" marB="4573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80808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1000" b="1" i="0" u="none" strike="noStrike" cap="none" normalizeH="0" baseline="0" smtClean="0">
                          <a:ln>
                            <a:noFill/>
                          </a:ln>
                          <a:solidFill>
                            <a:schemeClr val="tx1"/>
                          </a:solidFill>
                          <a:effectLst/>
                          <a:latin typeface="Arial" charset="0"/>
                          <a:ea typeface="Times New Roman" pitchFamily="18" charset="0"/>
                          <a:cs typeface="Arial" charset="0"/>
                        </a:rPr>
                        <a:t>EFECTOS</a:t>
                      </a:r>
                      <a:endParaRPr kumimoji="0" lang="es-ES" sz="1800" b="0" i="0" u="none" strike="noStrike" cap="none" normalizeH="0" baseline="0" smtClean="0">
                        <a:ln>
                          <a:noFill/>
                        </a:ln>
                        <a:solidFill>
                          <a:schemeClr val="tx1"/>
                        </a:solidFill>
                        <a:effectLst/>
                        <a:latin typeface="Arial" charset="0"/>
                        <a:ea typeface="Times New Roman" pitchFamily="18" charset="0"/>
                        <a:cs typeface="Arial" charset="0"/>
                      </a:endParaRPr>
                    </a:p>
                  </a:txBody>
                  <a:tcPr marT="45730" marB="4573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808080"/>
                    </a:solidFill>
                  </a:tcPr>
                </a:tc>
              </a:tr>
              <a:tr h="515414">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900" b="1" i="0" u="none" strike="noStrike" cap="none" normalizeH="0" baseline="0" dirty="0" smtClean="0">
                          <a:ln>
                            <a:noFill/>
                          </a:ln>
                          <a:solidFill>
                            <a:schemeClr val="tx1"/>
                          </a:solidFill>
                          <a:effectLst/>
                          <a:latin typeface="Arial" charset="0"/>
                          <a:ea typeface="Times New Roman" pitchFamily="18" charset="0"/>
                          <a:cs typeface="Arial" charset="0"/>
                        </a:rPr>
                        <a:t>TR</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sz="900" b="1" i="0" u="none" strike="noStrike" cap="none" normalizeH="0" baseline="0" dirty="0" smtClean="0">
                          <a:ln>
                            <a:noFill/>
                          </a:ln>
                          <a:solidFill>
                            <a:schemeClr val="tx1"/>
                          </a:solidFill>
                          <a:effectLst/>
                          <a:latin typeface="Arial" charset="0"/>
                          <a:ea typeface="Times New Roman" pitchFamily="18" charset="0"/>
                          <a:cs typeface="Arial" charset="0"/>
                        </a:rPr>
                        <a:t>AN</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sz="900" b="1" i="0" u="none" strike="noStrike" cap="none" normalizeH="0" baseline="0" dirty="0" smtClean="0">
                          <a:ln>
                            <a:noFill/>
                          </a:ln>
                          <a:solidFill>
                            <a:schemeClr val="tx1"/>
                          </a:solidFill>
                          <a:effectLst/>
                          <a:latin typeface="Arial" charset="0"/>
                          <a:ea typeface="Times New Roman" pitchFamily="18" charset="0"/>
                          <a:cs typeface="Arial" charset="0"/>
                        </a:rPr>
                        <a:t>SI</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sz="900" b="1" i="0" u="none" strike="noStrike" cap="none" normalizeH="0" baseline="0" dirty="0" smtClean="0">
                          <a:ln>
                            <a:noFill/>
                          </a:ln>
                          <a:solidFill>
                            <a:schemeClr val="tx1"/>
                          </a:solidFill>
                          <a:effectLst/>
                          <a:latin typeface="Arial" charset="0"/>
                          <a:ea typeface="Times New Roman" pitchFamily="18" charset="0"/>
                          <a:cs typeface="Arial" charset="0"/>
                        </a:rPr>
                        <a:t>TA</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sz="900" b="1" i="0" u="none" strike="noStrike" cap="none" normalizeH="0" baseline="0" dirty="0" smtClean="0">
                          <a:ln>
                            <a:noFill/>
                          </a:ln>
                          <a:solidFill>
                            <a:schemeClr val="tx1"/>
                          </a:solidFill>
                          <a:effectLst/>
                          <a:latin typeface="Arial" charset="0"/>
                          <a:ea typeface="Times New Roman" pitchFamily="18" charset="0"/>
                          <a:cs typeface="Arial" charset="0"/>
                        </a:rPr>
                        <a:t>BL</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sz="900" b="1" i="0" u="none" strike="noStrike" cap="none" normalizeH="0" baseline="0" dirty="0" smtClean="0">
                          <a:ln>
                            <a:noFill/>
                          </a:ln>
                          <a:solidFill>
                            <a:schemeClr val="tx1"/>
                          </a:solidFill>
                          <a:effectLst/>
                          <a:latin typeface="Arial" charset="0"/>
                          <a:ea typeface="Times New Roman" pitchFamily="18" charset="0"/>
                          <a:cs typeface="Arial" charset="0"/>
                        </a:rPr>
                        <a:t>ES</a:t>
                      </a:r>
                      <a:endParaRPr kumimoji="0" lang="es-ES" sz="900" b="0" i="0" u="none" strike="noStrike" cap="none" normalizeH="0" baseline="0" dirty="0" smtClean="0">
                        <a:ln>
                          <a:noFill/>
                        </a:ln>
                        <a:solidFill>
                          <a:schemeClr val="tx1"/>
                        </a:solidFill>
                        <a:effectLst/>
                        <a:latin typeface="Arial" charset="0"/>
                        <a:ea typeface="Times New Roman" pitchFamily="18" charset="0"/>
                        <a:cs typeface="Arial" charset="0"/>
                      </a:endParaRPr>
                    </a:p>
                  </a:txBody>
                  <a:tcPr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80808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1000" b="0" i="0" u="none" strike="noStrike" cap="none" normalizeH="0" baseline="0" smtClean="0">
                          <a:ln>
                            <a:noFill/>
                          </a:ln>
                          <a:solidFill>
                            <a:schemeClr val="tx1"/>
                          </a:solidFill>
                          <a:effectLst/>
                          <a:latin typeface="Arial" charset="0"/>
                          <a:ea typeface="Times New Roman" pitchFamily="18" charset="0"/>
                          <a:cs typeface="Arial" charset="0"/>
                        </a:rPr>
                        <a:t>SUAVES</a:t>
                      </a:r>
                      <a:endParaRPr kumimoji="0" lang="es-ES" sz="1800" b="0" i="0" u="none" strike="noStrike" cap="none" normalizeH="0" baseline="0" smtClean="0">
                        <a:ln>
                          <a:noFill/>
                        </a:ln>
                        <a:solidFill>
                          <a:schemeClr val="tx1"/>
                        </a:solidFill>
                        <a:effectLst/>
                        <a:latin typeface="Arial" charset="0"/>
                        <a:ea typeface="Times New Roman" pitchFamily="18" charset="0"/>
                        <a:cs typeface="Arial" charset="0"/>
                      </a:endParaRPr>
                    </a:p>
                  </a:txBody>
                  <a:tcPr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1000" b="0" i="0" u="none" strike="noStrike" cap="none" normalizeH="0" baseline="0" smtClean="0">
                          <a:ln>
                            <a:noFill/>
                          </a:ln>
                          <a:solidFill>
                            <a:schemeClr val="tx1"/>
                          </a:solidFill>
                          <a:effectLst/>
                          <a:latin typeface="Arial" charset="0"/>
                          <a:ea typeface="Times New Roman" pitchFamily="18" charset="0"/>
                          <a:cs typeface="Arial" charset="0"/>
                        </a:rPr>
                        <a:t>A</a:t>
                      </a:r>
                      <a:endParaRPr kumimoji="0" lang="es-ES" sz="1800" b="0" i="0" u="none" strike="noStrike" cap="none" normalizeH="0" baseline="0" smtClean="0">
                        <a:ln>
                          <a:noFill/>
                        </a:ln>
                        <a:solidFill>
                          <a:schemeClr val="tx1"/>
                        </a:solidFill>
                        <a:effectLst/>
                        <a:latin typeface="Arial" charset="0"/>
                        <a:ea typeface="Times New Roman" pitchFamily="18" charset="0"/>
                        <a:cs typeface="Arial" charset="0"/>
                      </a:endParaRPr>
                    </a:p>
                  </a:txBody>
                  <a:tcPr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1000" b="0" i="0" u="none" strike="noStrike" cap="none" normalizeH="0" baseline="0" smtClean="0">
                          <a:ln>
                            <a:noFill/>
                          </a:ln>
                          <a:solidFill>
                            <a:schemeClr val="tx1"/>
                          </a:solidFill>
                          <a:effectLst/>
                          <a:latin typeface="Arial" charset="0"/>
                          <a:ea typeface="Times New Roman" pitchFamily="18" charset="0"/>
                          <a:cs typeface="Arial" charset="0"/>
                        </a:rPr>
                        <a:t>0 - 15</a:t>
                      </a:r>
                      <a:endParaRPr kumimoji="0" lang="es-ES" sz="1800" b="0" i="0" u="none" strike="noStrike" cap="none" normalizeH="0" baseline="0" smtClean="0">
                        <a:ln>
                          <a:noFill/>
                        </a:ln>
                        <a:solidFill>
                          <a:schemeClr val="tx1"/>
                        </a:solidFill>
                        <a:effectLst/>
                        <a:latin typeface="Arial" charset="0"/>
                        <a:ea typeface="Times New Roman" pitchFamily="18" charset="0"/>
                        <a:cs typeface="Arial" charset="0"/>
                      </a:endParaRPr>
                    </a:p>
                  </a:txBody>
                  <a:tcPr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1000" b="0" i="0" u="none" strike="noStrike" cap="none" normalizeH="0" baseline="0" smtClean="0">
                          <a:ln>
                            <a:noFill/>
                          </a:ln>
                          <a:solidFill>
                            <a:schemeClr val="tx1"/>
                          </a:solidFill>
                          <a:effectLst/>
                          <a:latin typeface="Arial" charset="0"/>
                          <a:ea typeface="Times New Roman" pitchFamily="18" charset="0"/>
                          <a:cs typeface="Arial" charset="0"/>
                        </a:rPr>
                        <a:t>0 - 8</a:t>
                      </a:r>
                      <a:endParaRPr kumimoji="0" lang="es-ES" sz="1800" b="0" i="0" u="none" strike="noStrike" cap="none" normalizeH="0" baseline="0" smtClean="0">
                        <a:ln>
                          <a:noFill/>
                        </a:ln>
                        <a:solidFill>
                          <a:schemeClr val="tx1"/>
                        </a:solidFill>
                        <a:effectLst/>
                        <a:latin typeface="Arial" charset="0"/>
                        <a:ea typeface="Times New Roman" pitchFamily="18" charset="0"/>
                        <a:cs typeface="Arial" charset="0"/>
                      </a:endParaRPr>
                    </a:p>
                  </a:txBody>
                  <a:tcPr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1000" b="0" i="0" u="none" strike="noStrike" cap="none" normalizeH="0" baseline="0" smtClean="0">
                          <a:ln>
                            <a:noFill/>
                          </a:ln>
                          <a:solidFill>
                            <a:schemeClr val="tx1"/>
                          </a:solidFill>
                          <a:effectLst/>
                          <a:latin typeface="Arial" charset="0"/>
                          <a:ea typeface="Times New Roman" pitchFamily="18" charset="0"/>
                          <a:cs typeface="Arial" charset="0"/>
                        </a:rPr>
                        <a:t>SIN DIFICULTAD PARA NINGÚN TIPO DE VEHÍCULO.</a:t>
                      </a:r>
                      <a:endParaRPr kumimoji="0" lang="es-ES" sz="1800" b="0" i="0" u="none" strike="noStrike" cap="none" normalizeH="0" baseline="0" smtClean="0">
                        <a:ln>
                          <a:noFill/>
                        </a:ln>
                        <a:solidFill>
                          <a:schemeClr val="tx1"/>
                        </a:solidFill>
                        <a:effectLst/>
                        <a:latin typeface="Arial" charset="0"/>
                        <a:ea typeface="Times New Roman" pitchFamily="18" charset="0"/>
                        <a:cs typeface="Arial" charset="0"/>
                      </a:endParaRPr>
                    </a:p>
                  </a:txBody>
                  <a:tcPr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79201">
                <a:tc vMerge="1">
                  <a:txBody>
                    <a:bodyPr/>
                    <a:lstStyle/>
                    <a:p>
                      <a:endParaRPr lang="es-CL"/>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1000" b="0" i="0" u="none" strike="noStrike" cap="none" normalizeH="0" baseline="0" dirty="0" smtClean="0">
                          <a:ln>
                            <a:noFill/>
                          </a:ln>
                          <a:solidFill>
                            <a:schemeClr val="tx1"/>
                          </a:solidFill>
                          <a:effectLst/>
                          <a:latin typeface="Arial" charset="0"/>
                          <a:ea typeface="Times New Roman" pitchFamily="18" charset="0"/>
                          <a:cs typeface="Arial" charset="0"/>
                        </a:rPr>
                        <a:t>UNIFORMES</a:t>
                      </a:r>
                      <a:endParaRPr kumimoji="0" lang="es-ES" sz="1800" b="0" i="0" u="none" strike="noStrike" cap="none" normalizeH="0" baseline="0" dirty="0" smtClean="0">
                        <a:ln>
                          <a:noFill/>
                        </a:ln>
                        <a:solidFill>
                          <a:schemeClr val="tx1"/>
                        </a:solidFill>
                        <a:effectLst/>
                        <a:latin typeface="Arial" charset="0"/>
                        <a:ea typeface="Times New Roman" pitchFamily="18" charset="0"/>
                        <a:cs typeface="Arial" charset="0"/>
                      </a:endParaRPr>
                    </a:p>
                  </a:txBody>
                  <a:tcPr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1000" b="0" i="0" u="none" strike="noStrike" cap="none" normalizeH="0" baseline="0" smtClean="0">
                          <a:ln>
                            <a:noFill/>
                          </a:ln>
                          <a:solidFill>
                            <a:schemeClr val="tx1"/>
                          </a:solidFill>
                          <a:effectLst/>
                          <a:latin typeface="Arial" charset="0"/>
                          <a:ea typeface="Times New Roman" pitchFamily="18" charset="0"/>
                          <a:cs typeface="Arial" charset="0"/>
                        </a:rPr>
                        <a:t>B</a:t>
                      </a:r>
                      <a:endParaRPr kumimoji="0" lang="es-ES" sz="1800" b="0" i="0" u="none" strike="noStrike" cap="none" normalizeH="0" baseline="0" smtClean="0">
                        <a:ln>
                          <a:noFill/>
                        </a:ln>
                        <a:solidFill>
                          <a:schemeClr val="tx1"/>
                        </a:solidFill>
                        <a:effectLst/>
                        <a:latin typeface="Arial" charset="0"/>
                        <a:ea typeface="Times New Roman" pitchFamily="18" charset="0"/>
                        <a:cs typeface="Arial" charset="0"/>
                      </a:endParaRPr>
                    </a:p>
                  </a:txBody>
                  <a:tcPr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1000" b="0" i="0" u="none" strike="noStrike" cap="none" normalizeH="0" baseline="0" smtClean="0">
                          <a:ln>
                            <a:noFill/>
                          </a:ln>
                          <a:solidFill>
                            <a:schemeClr val="tx1"/>
                          </a:solidFill>
                          <a:effectLst/>
                          <a:latin typeface="Arial" charset="0"/>
                          <a:ea typeface="Times New Roman" pitchFamily="18" charset="0"/>
                          <a:cs typeface="Arial" charset="0"/>
                        </a:rPr>
                        <a:t>15 - 30</a:t>
                      </a:r>
                      <a:endParaRPr kumimoji="0" lang="es-ES" sz="1800" b="0" i="0" u="none" strike="noStrike" cap="none" normalizeH="0" baseline="0" smtClean="0">
                        <a:ln>
                          <a:noFill/>
                        </a:ln>
                        <a:solidFill>
                          <a:schemeClr val="tx1"/>
                        </a:solidFill>
                        <a:effectLst/>
                        <a:latin typeface="Arial" charset="0"/>
                        <a:ea typeface="Times New Roman" pitchFamily="18" charset="0"/>
                        <a:cs typeface="Arial" charset="0"/>
                      </a:endParaRPr>
                    </a:p>
                  </a:txBody>
                  <a:tcPr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1000" b="0" i="0" u="none" strike="noStrike" cap="none" normalizeH="0" baseline="0" smtClean="0">
                          <a:ln>
                            <a:noFill/>
                          </a:ln>
                          <a:solidFill>
                            <a:schemeClr val="tx1"/>
                          </a:solidFill>
                          <a:effectLst/>
                          <a:latin typeface="Arial" charset="0"/>
                          <a:ea typeface="Times New Roman" pitchFamily="18" charset="0"/>
                          <a:cs typeface="Arial" charset="0"/>
                        </a:rPr>
                        <a:t> 8 - 17</a:t>
                      </a:r>
                      <a:endParaRPr kumimoji="0" lang="es-ES" sz="1800" b="0" i="0" u="none" strike="noStrike" cap="none" normalizeH="0" baseline="0" smtClean="0">
                        <a:ln>
                          <a:noFill/>
                        </a:ln>
                        <a:solidFill>
                          <a:schemeClr val="tx1"/>
                        </a:solidFill>
                        <a:effectLst/>
                        <a:latin typeface="Arial" charset="0"/>
                        <a:ea typeface="Times New Roman" pitchFamily="18" charset="0"/>
                        <a:cs typeface="Arial" charset="0"/>
                      </a:endParaRPr>
                    </a:p>
                  </a:txBody>
                  <a:tcPr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1000" b="0" i="0" u="none" strike="noStrike" cap="none" normalizeH="0" baseline="0" smtClean="0">
                          <a:ln>
                            <a:noFill/>
                          </a:ln>
                          <a:solidFill>
                            <a:schemeClr val="tx1"/>
                          </a:solidFill>
                          <a:effectLst/>
                          <a:latin typeface="Arial" charset="0"/>
                          <a:ea typeface="Times New Roman" pitchFamily="18" charset="0"/>
                          <a:cs typeface="Arial" charset="0"/>
                        </a:rPr>
                        <a:t>DIFICULTAD PARA VEHÍCULOS A RUEDA, SIN DIFICULTAD PARA ORUGAS.</a:t>
                      </a:r>
                      <a:endParaRPr kumimoji="0" lang="es-ES" sz="1800" b="0" i="0" u="none" strike="noStrike" cap="none" normalizeH="0" baseline="0" smtClean="0">
                        <a:ln>
                          <a:noFill/>
                        </a:ln>
                        <a:solidFill>
                          <a:schemeClr val="tx1"/>
                        </a:solidFill>
                        <a:effectLst/>
                        <a:latin typeface="Arial" charset="0"/>
                        <a:ea typeface="Times New Roman" pitchFamily="18" charset="0"/>
                        <a:cs typeface="Arial" charset="0"/>
                      </a:endParaRPr>
                    </a:p>
                  </a:txBody>
                  <a:tcPr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73088">
                <a:tc vMerge="1">
                  <a:txBody>
                    <a:bodyPr/>
                    <a:lstStyle/>
                    <a:p>
                      <a:endParaRPr lang="es-CL"/>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1000" b="0" i="0" u="none" strike="noStrike" cap="none" normalizeH="0" baseline="0" dirty="0" smtClean="0">
                          <a:ln>
                            <a:noFill/>
                          </a:ln>
                          <a:solidFill>
                            <a:schemeClr val="tx1"/>
                          </a:solidFill>
                          <a:effectLst/>
                          <a:latin typeface="Arial" charset="0"/>
                          <a:ea typeface="Times New Roman" pitchFamily="18" charset="0"/>
                          <a:cs typeface="Arial" charset="0"/>
                        </a:rPr>
                        <a:t>ESCARPADAS</a:t>
                      </a:r>
                      <a:endParaRPr kumimoji="0" lang="es-ES" sz="1800" b="0" i="0" u="none" strike="noStrike" cap="none" normalizeH="0" baseline="0" dirty="0" smtClean="0">
                        <a:ln>
                          <a:noFill/>
                        </a:ln>
                        <a:solidFill>
                          <a:schemeClr val="tx1"/>
                        </a:solidFill>
                        <a:effectLst/>
                        <a:latin typeface="Arial" charset="0"/>
                        <a:ea typeface="Times New Roman" pitchFamily="18" charset="0"/>
                        <a:cs typeface="Arial" charset="0"/>
                      </a:endParaRPr>
                    </a:p>
                  </a:txBody>
                  <a:tcPr marT="45730" marB="45730" anchor="ct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1000" b="0" i="0" u="none" strike="noStrike" cap="none" normalizeH="0" baseline="0" dirty="0" smtClean="0">
                          <a:ln>
                            <a:noFill/>
                          </a:ln>
                          <a:solidFill>
                            <a:schemeClr val="tx1"/>
                          </a:solidFill>
                          <a:effectLst/>
                          <a:latin typeface="Arial" charset="0"/>
                          <a:ea typeface="Times New Roman" pitchFamily="18" charset="0"/>
                          <a:cs typeface="Arial" charset="0"/>
                        </a:rPr>
                        <a:t>C</a:t>
                      </a:r>
                      <a:endParaRPr kumimoji="0" lang="es-ES" sz="1800" b="0" i="0" u="none" strike="noStrike" cap="none" normalizeH="0" baseline="0" dirty="0" smtClean="0">
                        <a:ln>
                          <a:noFill/>
                        </a:ln>
                        <a:solidFill>
                          <a:schemeClr val="tx1"/>
                        </a:solidFill>
                        <a:effectLst/>
                        <a:latin typeface="Arial" charset="0"/>
                        <a:ea typeface="Times New Roman" pitchFamily="18" charset="0"/>
                        <a:cs typeface="Arial" charset="0"/>
                      </a:endParaRPr>
                    </a:p>
                  </a:txBody>
                  <a:tcPr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1000" b="0" i="0" u="none" strike="noStrike" cap="none" normalizeH="0" baseline="0" dirty="0" smtClean="0">
                          <a:ln>
                            <a:noFill/>
                          </a:ln>
                          <a:solidFill>
                            <a:schemeClr val="tx1"/>
                          </a:solidFill>
                          <a:effectLst/>
                          <a:latin typeface="Arial" charset="0"/>
                          <a:ea typeface="Times New Roman" pitchFamily="18" charset="0"/>
                          <a:cs typeface="Arial" charset="0"/>
                        </a:rPr>
                        <a:t>30 - 45</a:t>
                      </a:r>
                      <a:endParaRPr kumimoji="0" lang="es-ES" sz="1800" b="0" i="0" u="none" strike="noStrike" cap="none" normalizeH="0" baseline="0" dirty="0" smtClean="0">
                        <a:ln>
                          <a:noFill/>
                        </a:ln>
                        <a:solidFill>
                          <a:schemeClr val="tx1"/>
                        </a:solidFill>
                        <a:effectLst/>
                        <a:latin typeface="Arial" charset="0"/>
                        <a:ea typeface="Times New Roman" pitchFamily="18" charset="0"/>
                        <a:cs typeface="Arial" charset="0"/>
                      </a:endParaRPr>
                    </a:p>
                  </a:txBody>
                  <a:tcPr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1000" b="0" i="0" u="none" strike="noStrike" cap="none" normalizeH="0" baseline="0" dirty="0" smtClean="0">
                          <a:ln>
                            <a:noFill/>
                          </a:ln>
                          <a:solidFill>
                            <a:schemeClr val="tx1"/>
                          </a:solidFill>
                          <a:effectLst/>
                          <a:latin typeface="Arial" charset="0"/>
                          <a:ea typeface="Times New Roman" pitchFamily="18" charset="0"/>
                          <a:cs typeface="Arial" charset="0"/>
                        </a:rPr>
                        <a:t>17 - 26</a:t>
                      </a:r>
                      <a:endParaRPr kumimoji="0" lang="es-ES" sz="1800" b="0" i="0" u="none" strike="noStrike" cap="none" normalizeH="0" baseline="0" dirty="0" smtClean="0">
                        <a:ln>
                          <a:noFill/>
                        </a:ln>
                        <a:solidFill>
                          <a:schemeClr val="tx1"/>
                        </a:solidFill>
                        <a:effectLst/>
                        <a:latin typeface="Arial" charset="0"/>
                        <a:ea typeface="Times New Roman" pitchFamily="18" charset="0"/>
                        <a:cs typeface="Arial" charset="0"/>
                      </a:endParaRPr>
                    </a:p>
                  </a:txBody>
                  <a:tcPr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1000" b="0" i="0" u="none" strike="noStrike" cap="none" normalizeH="0" baseline="0" dirty="0" smtClean="0">
                          <a:ln>
                            <a:noFill/>
                          </a:ln>
                          <a:solidFill>
                            <a:schemeClr val="tx1"/>
                          </a:solidFill>
                          <a:effectLst/>
                          <a:latin typeface="Arial" charset="0"/>
                          <a:ea typeface="Times New Roman" pitchFamily="18" charset="0"/>
                          <a:cs typeface="Arial" charset="0"/>
                        </a:rPr>
                        <a:t>MUY DIFÍCIL PARA VEHÍCULOS A RUEDA, PARA ORUGAS LENTO</a:t>
                      </a:r>
                      <a:endParaRPr kumimoji="0" lang="es-ES" sz="1800" b="0" i="0" u="none" strike="noStrike" cap="none" normalizeH="0" baseline="0" dirty="0" smtClean="0">
                        <a:ln>
                          <a:noFill/>
                        </a:ln>
                        <a:solidFill>
                          <a:schemeClr val="tx1"/>
                        </a:solidFill>
                        <a:effectLst/>
                        <a:latin typeface="Arial" charset="0"/>
                        <a:ea typeface="Times New Roman" pitchFamily="18" charset="0"/>
                        <a:cs typeface="Arial" charset="0"/>
                      </a:endParaRPr>
                    </a:p>
                  </a:txBody>
                  <a:tcPr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04127">
                <a:tc row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900" b="1" i="0" u="none" strike="noStrike" cap="none" normalizeH="0" baseline="0" dirty="0" smtClean="0">
                          <a:ln>
                            <a:noFill/>
                          </a:ln>
                          <a:solidFill>
                            <a:schemeClr val="tx1"/>
                          </a:solidFill>
                          <a:effectLst/>
                          <a:latin typeface="Arial" charset="0"/>
                          <a:ea typeface="Times New Roman" pitchFamily="18" charset="0"/>
                          <a:cs typeface="Arial" charset="0"/>
                        </a:rPr>
                        <a:t>ES</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sz="900" b="1" i="0" u="none" strike="noStrike" cap="none" normalizeH="0" baseline="0" dirty="0" smtClean="0">
                          <a:ln>
                            <a:noFill/>
                          </a:ln>
                          <a:solidFill>
                            <a:schemeClr val="tx1"/>
                          </a:solidFill>
                          <a:effectLst/>
                          <a:latin typeface="Arial" charset="0"/>
                          <a:ea typeface="Times New Roman" pitchFamily="18" charset="0"/>
                          <a:cs typeface="Arial" charset="0"/>
                        </a:rPr>
                        <a:t>CA</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sz="900" b="1" i="0" u="none" strike="noStrike" cap="none" normalizeH="0" baseline="0" dirty="0" smtClean="0">
                          <a:ln>
                            <a:noFill/>
                          </a:ln>
                          <a:solidFill>
                            <a:schemeClr val="tx1"/>
                          </a:solidFill>
                          <a:effectLst/>
                          <a:latin typeface="Arial" charset="0"/>
                          <a:ea typeface="Times New Roman" pitchFamily="18" charset="0"/>
                          <a:cs typeface="Arial" charset="0"/>
                        </a:rPr>
                        <a:t>LA</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sz="900" b="1" i="0" u="none" strike="noStrike" cap="none" normalizeH="0" baseline="0" dirty="0" smtClean="0">
                          <a:ln>
                            <a:noFill/>
                          </a:ln>
                          <a:solidFill>
                            <a:schemeClr val="tx1"/>
                          </a:solidFill>
                          <a:effectLst/>
                          <a:latin typeface="Arial" charset="0"/>
                          <a:ea typeface="Times New Roman" pitchFamily="18" charset="0"/>
                          <a:cs typeface="Arial" charset="0"/>
                        </a:rPr>
                        <a:t>BL</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sz="900" b="1" i="0" u="none" strike="noStrike" cap="none" normalizeH="0" baseline="0" dirty="0" smtClean="0">
                          <a:ln>
                            <a:noFill/>
                          </a:ln>
                          <a:solidFill>
                            <a:schemeClr val="tx1"/>
                          </a:solidFill>
                          <a:effectLst/>
                          <a:latin typeface="Arial" charset="0"/>
                          <a:ea typeface="Times New Roman" pitchFamily="18" charset="0"/>
                          <a:cs typeface="Arial" charset="0"/>
                        </a:rPr>
                        <a:t>ES</a:t>
                      </a:r>
                      <a:endParaRPr kumimoji="0" lang="es-ES" sz="900" b="0" i="0" u="none" strike="noStrike" cap="none" normalizeH="0" baseline="0" dirty="0" smtClean="0">
                        <a:ln>
                          <a:noFill/>
                        </a:ln>
                        <a:solidFill>
                          <a:schemeClr val="tx1"/>
                        </a:solidFill>
                        <a:effectLst/>
                        <a:latin typeface="Arial" charset="0"/>
                        <a:ea typeface="Times New Roman" pitchFamily="18" charset="0"/>
                        <a:cs typeface="Arial" charset="0"/>
                      </a:endParaRPr>
                    </a:p>
                  </a:txBody>
                  <a:tcPr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80808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1000" b="0" i="0" u="none" strike="noStrike" cap="none" normalizeH="0" baseline="0" dirty="0" smtClean="0">
                          <a:ln>
                            <a:noFill/>
                          </a:ln>
                          <a:solidFill>
                            <a:schemeClr val="tx1"/>
                          </a:solidFill>
                          <a:effectLst/>
                          <a:latin typeface="Arial" charset="0"/>
                          <a:ea typeface="Times New Roman" pitchFamily="18" charset="0"/>
                          <a:cs typeface="Arial" charset="0"/>
                        </a:rPr>
                        <a:t>MUY ESCARPADAS</a:t>
                      </a:r>
                      <a:endParaRPr kumimoji="0" lang="es-ES" sz="1800" b="0" i="0" u="none" strike="noStrike" cap="none" normalizeH="0" baseline="0" dirty="0" smtClean="0">
                        <a:ln>
                          <a:noFill/>
                        </a:ln>
                        <a:solidFill>
                          <a:schemeClr val="tx1"/>
                        </a:solidFill>
                        <a:effectLst/>
                        <a:latin typeface="Arial" charset="0"/>
                        <a:ea typeface="Times New Roman" pitchFamily="18" charset="0"/>
                        <a:cs typeface="Arial" charset="0"/>
                      </a:endParaRPr>
                    </a:p>
                  </a:txBody>
                  <a:tcPr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1000" b="0" i="0" u="none" strike="noStrike" cap="none" normalizeH="0" baseline="0" smtClean="0">
                          <a:ln>
                            <a:noFill/>
                          </a:ln>
                          <a:solidFill>
                            <a:schemeClr val="tx1"/>
                          </a:solidFill>
                          <a:effectLst/>
                          <a:latin typeface="Arial" charset="0"/>
                          <a:ea typeface="Times New Roman" pitchFamily="18" charset="0"/>
                          <a:cs typeface="Arial" charset="0"/>
                        </a:rPr>
                        <a:t>D</a:t>
                      </a:r>
                      <a:endParaRPr kumimoji="0" lang="es-ES" sz="1800" b="0" i="0" u="none" strike="noStrike" cap="none" normalizeH="0" baseline="0" smtClean="0">
                        <a:ln>
                          <a:noFill/>
                        </a:ln>
                        <a:solidFill>
                          <a:schemeClr val="tx1"/>
                        </a:solidFill>
                        <a:effectLst/>
                        <a:latin typeface="Arial" charset="0"/>
                        <a:ea typeface="Times New Roman" pitchFamily="18" charset="0"/>
                        <a:cs typeface="Arial" charset="0"/>
                      </a:endParaRPr>
                    </a:p>
                  </a:txBody>
                  <a:tcPr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1000" b="0" i="0" u="none" strike="noStrike" cap="none" normalizeH="0" baseline="0" dirty="0" smtClean="0">
                          <a:ln>
                            <a:noFill/>
                          </a:ln>
                          <a:solidFill>
                            <a:schemeClr val="tx1"/>
                          </a:solidFill>
                          <a:effectLst/>
                          <a:latin typeface="Arial" charset="0"/>
                          <a:ea typeface="Times New Roman" pitchFamily="18" charset="0"/>
                          <a:cs typeface="Arial" charset="0"/>
                        </a:rPr>
                        <a:t>45 - 100</a:t>
                      </a:r>
                      <a:endParaRPr kumimoji="0" lang="es-ES" sz="1800" b="0" i="0" u="none" strike="noStrike" cap="none" normalizeH="0" baseline="0" dirty="0" smtClean="0">
                        <a:ln>
                          <a:noFill/>
                        </a:ln>
                        <a:solidFill>
                          <a:schemeClr val="tx1"/>
                        </a:solidFill>
                        <a:effectLst/>
                        <a:latin typeface="Arial" charset="0"/>
                        <a:ea typeface="Times New Roman" pitchFamily="18" charset="0"/>
                        <a:cs typeface="Arial" charset="0"/>
                      </a:endParaRPr>
                    </a:p>
                  </a:txBody>
                  <a:tcPr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1000" b="0" i="0" u="none" strike="noStrike" cap="none" normalizeH="0" baseline="0" smtClean="0">
                          <a:ln>
                            <a:noFill/>
                          </a:ln>
                          <a:solidFill>
                            <a:schemeClr val="tx1"/>
                          </a:solidFill>
                          <a:effectLst/>
                          <a:latin typeface="Arial" charset="0"/>
                          <a:ea typeface="Times New Roman" pitchFamily="18" charset="0"/>
                          <a:cs typeface="Arial" charset="0"/>
                        </a:rPr>
                        <a:t>26 - 45</a:t>
                      </a:r>
                      <a:endParaRPr kumimoji="0" lang="es-ES" sz="1800" b="0" i="0" u="none" strike="noStrike" cap="none" normalizeH="0" baseline="0" smtClean="0">
                        <a:ln>
                          <a:noFill/>
                        </a:ln>
                        <a:solidFill>
                          <a:schemeClr val="tx1"/>
                        </a:solidFill>
                        <a:effectLst/>
                        <a:latin typeface="Arial" charset="0"/>
                        <a:ea typeface="Times New Roman" pitchFamily="18" charset="0"/>
                        <a:cs typeface="Arial" charset="0"/>
                      </a:endParaRPr>
                    </a:p>
                  </a:txBody>
                  <a:tcPr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1000" b="0" i="0" u="none" strike="noStrike" cap="none" normalizeH="0" baseline="0" smtClean="0">
                          <a:ln>
                            <a:noFill/>
                          </a:ln>
                          <a:solidFill>
                            <a:schemeClr val="tx1"/>
                          </a:solidFill>
                          <a:effectLst/>
                          <a:latin typeface="Arial" charset="0"/>
                          <a:ea typeface="Times New Roman" pitchFamily="18" charset="0"/>
                          <a:cs typeface="Arial" charset="0"/>
                        </a:rPr>
                        <a:t>IMPOSIBLE PARA ORUGAS, DIFÍCIL PARA INFANTERÍA</a:t>
                      </a:r>
                      <a:endParaRPr kumimoji="0" lang="es-ES" sz="1800" b="0" i="0" u="none" strike="noStrike" cap="none" normalizeH="0" baseline="0" smtClean="0">
                        <a:ln>
                          <a:noFill/>
                        </a:ln>
                        <a:solidFill>
                          <a:schemeClr val="tx1"/>
                        </a:solidFill>
                        <a:effectLst/>
                        <a:latin typeface="Arial" charset="0"/>
                        <a:ea typeface="Times New Roman" pitchFamily="18" charset="0"/>
                        <a:cs typeface="Arial" charset="0"/>
                      </a:endParaRPr>
                    </a:p>
                  </a:txBody>
                  <a:tcPr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48163">
                <a:tc vMerge="1">
                  <a:txBody>
                    <a:bodyPr/>
                    <a:lstStyle/>
                    <a:p>
                      <a:endParaRPr lang="es-CL"/>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1000" b="0" i="0" u="none" strike="noStrike" cap="none" normalizeH="0" baseline="0" smtClean="0">
                          <a:ln>
                            <a:noFill/>
                          </a:ln>
                          <a:solidFill>
                            <a:schemeClr val="tx1"/>
                          </a:solidFill>
                          <a:effectLst/>
                          <a:latin typeface="Arial" charset="0"/>
                          <a:ea typeface="Times New Roman" pitchFamily="18" charset="0"/>
                          <a:cs typeface="Arial" charset="0"/>
                        </a:rPr>
                        <a:t>PRECIPICIOS</a:t>
                      </a:r>
                      <a:endParaRPr kumimoji="0" lang="es-ES" sz="1800" b="0" i="0" u="none" strike="noStrike" cap="none" normalizeH="0" baseline="0" smtClean="0">
                        <a:ln>
                          <a:noFill/>
                        </a:ln>
                        <a:solidFill>
                          <a:schemeClr val="tx1"/>
                        </a:solidFill>
                        <a:effectLst/>
                        <a:latin typeface="Arial" charset="0"/>
                        <a:ea typeface="Times New Roman" pitchFamily="18" charset="0"/>
                        <a:cs typeface="Arial" charset="0"/>
                      </a:endParaRPr>
                    </a:p>
                  </a:txBody>
                  <a:tcPr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1000" b="0" i="0" u="none" strike="noStrike" cap="none" normalizeH="0" baseline="0" smtClean="0">
                          <a:ln>
                            <a:noFill/>
                          </a:ln>
                          <a:solidFill>
                            <a:schemeClr val="tx1"/>
                          </a:solidFill>
                          <a:effectLst/>
                          <a:latin typeface="Arial" charset="0"/>
                          <a:ea typeface="Times New Roman" pitchFamily="18" charset="0"/>
                          <a:cs typeface="Arial" charset="0"/>
                        </a:rPr>
                        <a:t>E</a:t>
                      </a:r>
                      <a:endParaRPr kumimoji="0" lang="es-ES" sz="1800" b="0" i="0" u="none" strike="noStrike" cap="none" normalizeH="0" baseline="0" smtClean="0">
                        <a:ln>
                          <a:noFill/>
                        </a:ln>
                        <a:solidFill>
                          <a:schemeClr val="tx1"/>
                        </a:solidFill>
                        <a:effectLst/>
                        <a:latin typeface="Arial" charset="0"/>
                        <a:ea typeface="Times New Roman" pitchFamily="18" charset="0"/>
                        <a:cs typeface="Arial" charset="0"/>
                      </a:endParaRPr>
                    </a:p>
                  </a:txBody>
                  <a:tcPr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1000" b="0" i="0" u="none" strike="noStrike" cap="none" normalizeH="0" baseline="0" smtClean="0">
                          <a:ln>
                            <a:noFill/>
                          </a:ln>
                          <a:solidFill>
                            <a:schemeClr val="tx1"/>
                          </a:solidFill>
                          <a:effectLst/>
                          <a:latin typeface="Arial" charset="0"/>
                          <a:ea typeface="Times New Roman" pitchFamily="18" charset="0"/>
                          <a:cs typeface="Arial" charset="0"/>
                        </a:rPr>
                        <a:t>&gt; DE 100</a:t>
                      </a:r>
                      <a:endParaRPr kumimoji="0" lang="es-ES" sz="1800" b="0" i="0" u="none" strike="noStrike" cap="none" normalizeH="0" baseline="0" smtClean="0">
                        <a:ln>
                          <a:noFill/>
                        </a:ln>
                        <a:solidFill>
                          <a:schemeClr val="tx1"/>
                        </a:solidFill>
                        <a:effectLst/>
                        <a:latin typeface="Arial" charset="0"/>
                        <a:ea typeface="Times New Roman" pitchFamily="18" charset="0"/>
                        <a:cs typeface="Arial" charset="0"/>
                      </a:endParaRPr>
                    </a:p>
                  </a:txBody>
                  <a:tcPr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1000" b="0" i="0" u="none" strike="noStrike" cap="none" normalizeH="0" baseline="0" smtClean="0">
                          <a:ln>
                            <a:noFill/>
                          </a:ln>
                          <a:solidFill>
                            <a:schemeClr val="tx1"/>
                          </a:solidFill>
                          <a:effectLst/>
                          <a:latin typeface="Arial" charset="0"/>
                          <a:ea typeface="Times New Roman" pitchFamily="18" charset="0"/>
                          <a:cs typeface="Arial" charset="0"/>
                        </a:rPr>
                        <a:t>&gt; DE 45</a:t>
                      </a:r>
                      <a:endParaRPr kumimoji="0" lang="es-ES" sz="1800" b="0" i="0" u="none" strike="noStrike" cap="none" normalizeH="0" baseline="0" smtClean="0">
                        <a:ln>
                          <a:noFill/>
                        </a:ln>
                        <a:solidFill>
                          <a:schemeClr val="tx1"/>
                        </a:solidFill>
                        <a:effectLst/>
                        <a:latin typeface="Arial" charset="0"/>
                        <a:ea typeface="Times New Roman" pitchFamily="18" charset="0"/>
                        <a:cs typeface="Arial" charset="0"/>
                      </a:endParaRPr>
                    </a:p>
                  </a:txBody>
                  <a:tcPr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1000" b="0" i="0" u="none" strike="noStrike" cap="none" normalizeH="0" baseline="0" dirty="0" smtClean="0">
                          <a:ln>
                            <a:noFill/>
                          </a:ln>
                          <a:solidFill>
                            <a:schemeClr val="tx1"/>
                          </a:solidFill>
                          <a:effectLst/>
                          <a:latin typeface="Arial" charset="0"/>
                          <a:ea typeface="Times New Roman" pitchFamily="18" charset="0"/>
                          <a:cs typeface="Arial" charset="0"/>
                        </a:rPr>
                        <a:t>TROPAS ESPECIALISTAS EN MONTAÑA</a:t>
                      </a:r>
                      <a:endParaRPr kumimoji="0" lang="es-ES" sz="1800" b="0" i="0" u="none" strike="noStrike" cap="none" normalizeH="0" baseline="0" dirty="0" smtClean="0">
                        <a:ln>
                          <a:noFill/>
                        </a:ln>
                        <a:solidFill>
                          <a:schemeClr val="tx1"/>
                        </a:solidFill>
                        <a:effectLst/>
                        <a:latin typeface="Arial" charset="0"/>
                        <a:ea typeface="Times New Roman" pitchFamily="18" charset="0"/>
                        <a:cs typeface="Arial" charset="0"/>
                      </a:endParaRPr>
                    </a:p>
                  </a:txBody>
                  <a:tcPr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ext Box 6"/>
          <p:cNvSpPr txBox="1">
            <a:spLocks noChangeArrowheads="1"/>
          </p:cNvSpPr>
          <p:nvPr/>
        </p:nvSpPr>
        <p:spPr bwMode="auto">
          <a:xfrm>
            <a:off x="539750" y="115888"/>
            <a:ext cx="8208963" cy="785812"/>
          </a:xfrm>
          <a:prstGeom prst="rect">
            <a:avLst/>
          </a:prstGeom>
          <a:noFill/>
          <a:ln w="9525">
            <a:solidFill>
              <a:schemeClr val="accent2"/>
            </a:solidFill>
            <a:miter lim="800000"/>
            <a:headEnd/>
            <a:tailEnd/>
          </a:ln>
          <a:effectLst/>
        </p:spPr>
        <p:txBody>
          <a:bodyPr>
            <a:spAutoFit/>
          </a:bodyPr>
          <a:lstStyle/>
          <a:p>
            <a:pPr>
              <a:spcBef>
                <a:spcPct val="50000"/>
              </a:spcBef>
            </a:pPr>
            <a:r>
              <a:rPr lang="es-ES">
                <a:solidFill>
                  <a:schemeClr val="accent2"/>
                </a:solidFill>
              </a:rPr>
              <a:t>UT Nº 2. LECTURA DE CARTAS</a:t>
            </a:r>
          </a:p>
          <a:p>
            <a:pPr>
              <a:spcBef>
                <a:spcPct val="50000"/>
              </a:spcBef>
            </a:pPr>
            <a:r>
              <a:rPr lang="es-ES">
                <a:solidFill>
                  <a:schemeClr val="accent2"/>
                </a:solidFill>
              </a:rPr>
              <a:t>RELIEVES - </a:t>
            </a:r>
            <a:r>
              <a:rPr lang="es-ES" b="1">
                <a:solidFill>
                  <a:schemeClr val="accent2"/>
                </a:solidFill>
              </a:rPr>
              <a:t>PENDIENTES</a:t>
            </a:r>
          </a:p>
        </p:txBody>
      </p:sp>
      <p:sp>
        <p:nvSpPr>
          <p:cNvPr id="53251" name="Rectangle 1"/>
          <p:cNvSpPr>
            <a:spLocks noChangeArrowheads="1"/>
          </p:cNvSpPr>
          <p:nvPr/>
        </p:nvSpPr>
        <p:spPr bwMode="auto">
          <a:xfrm>
            <a:off x="539750" y="1047750"/>
            <a:ext cx="8353425" cy="5494338"/>
          </a:xfrm>
          <a:prstGeom prst="rect">
            <a:avLst/>
          </a:prstGeom>
          <a:noFill/>
          <a:ln w="12700">
            <a:solidFill>
              <a:srgbClr val="7030A0"/>
            </a:solidFill>
            <a:miter lim="800000"/>
            <a:headEnd/>
            <a:tailEnd/>
          </a:ln>
        </p:spPr>
        <p:txBody>
          <a:bodyPr>
            <a:spAutoFit/>
          </a:bodyPr>
          <a:lstStyle/>
          <a:p>
            <a:pPr algn="just">
              <a:spcBef>
                <a:spcPct val="50000"/>
              </a:spcBef>
            </a:pPr>
            <a:r>
              <a:rPr lang="es-CL">
                <a:solidFill>
                  <a:schemeClr val="accent2"/>
                </a:solidFill>
              </a:rPr>
              <a:t>La expresión más común es en Porcentaje (%).</a:t>
            </a:r>
          </a:p>
          <a:p>
            <a:pPr algn="just">
              <a:spcBef>
                <a:spcPct val="50000"/>
              </a:spcBef>
            </a:pPr>
            <a:r>
              <a:rPr lang="es-CL">
                <a:solidFill>
                  <a:schemeClr val="accent2"/>
                </a:solidFill>
              </a:rPr>
              <a:t>Pendiente del 2%, significa que en 100 m horizontales, la altura cambia en 2 m.</a:t>
            </a:r>
          </a:p>
          <a:p>
            <a:pPr algn="just">
              <a:spcBef>
                <a:spcPct val="50000"/>
              </a:spcBef>
            </a:pPr>
            <a:r>
              <a:rPr lang="es-CL">
                <a:solidFill>
                  <a:schemeClr val="accent2"/>
                </a:solidFill>
              </a:rPr>
              <a:t>Cuando se usa el porcentaje para expresar una pendiente, debe proporcionar un signo “MAS” (+), o “MENOS” (-) para indicar si la pendiente se esta elevando o inclinando hacia abajo.</a:t>
            </a:r>
          </a:p>
          <a:p>
            <a:pPr algn="just">
              <a:spcBef>
                <a:spcPct val="50000"/>
              </a:spcBef>
            </a:pPr>
            <a:r>
              <a:rPr lang="es-CL">
                <a:solidFill>
                  <a:schemeClr val="accent2"/>
                </a:solidFill>
              </a:rPr>
              <a:t>Fórmula para expresar pendiente en porcentaje (%).</a:t>
            </a:r>
          </a:p>
          <a:p>
            <a:pPr algn="just">
              <a:spcBef>
                <a:spcPct val="50000"/>
              </a:spcBef>
            </a:pPr>
            <a:r>
              <a:rPr lang="es-CL">
                <a:solidFill>
                  <a:schemeClr val="accent2"/>
                </a:solidFill>
              </a:rPr>
              <a:t>% de Pendiente = DV (mts.) x 100 (Constante) / DH (mts.).</a:t>
            </a:r>
          </a:p>
          <a:p>
            <a:pPr algn="just">
              <a:spcBef>
                <a:spcPct val="50000"/>
              </a:spcBef>
            </a:pPr>
            <a:r>
              <a:rPr lang="es-CL">
                <a:solidFill>
                  <a:schemeClr val="accent2"/>
                </a:solidFill>
              </a:rPr>
              <a:t>Ejemplo: </a:t>
            </a:r>
          </a:p>
          <a:p>
            <a:pPr algn="just">
              <a:spcBef>
                <a:spcPct val="50000"/>
              </a:spcBef>
            </a:pPr>
            <a:endParaRPr lang="es-CL">
              <a:solidFill>
                <a:schemeClr val="accent2"/>
              </a:solidFill>
            </a:endParaRPr>
          </a:p>
          <a:p>
            <a:pPr algn="just">
              <a:spcBef>
                <a:spcPct val="50000"/>
              </a:spcBef>
            </a:pPr>
            <a:r>
              <a:rPr lang="es-CL">
                <a:solidFill>
                  <a:schemeClr val="accent2"/>
                </a:solidFill>
              </a:rPr>
              <a:t>DV = A-B = 25 mts.</a:t>
            </a:r>
          </a:p>
          <a:p>
            <a:pPr algn="just">
              <a:spcBef>
                <a:spcPct val="50000"/>
              </a:spcBef>
            </a:pPr>
            <a:r>
              <a:rPr lang="es-CL">
                <a:solidFill>
                  <a:schemeClr val="accent2"/>
                </a:solidFill>
              </a:rPr>
              <a:t>DH = 350 mts.</a:t>
            </a:r>
          </a:p>
          <a:p>
            <a:pPr algn="just">
              <a:spcBef>
                <a:spcPct val="50000"/>
              </a:spcBef>
            </a:pPr>
            <a:r>
              <a:rPr lang="es-CL">
                <a:solidFill>
                  <a:schemeClr val="accent2"/>
                </a:solidFill>
              </a:rPr>
              <a:t>% de Pendiente = 25 x 100 / 350 = app. 7,1%.</a:t>
            </a:r>
          </a:p>
          <a:p>
            <a:pPr algn="just">
              <a:spcBef>
                <a:spcPct val="50000"/>
              </a:spcBef>
            </a:pPr>
            <a:r>
              <a:rPr lang="es-CL">
                <a:solidFill>
                  <a:schemeClr val="accent2"/>
                </a:solidFill>
              </a:rPr>
              <a:t>La pendiente de A a B es aproximadamente + 7%.</a:t>
            </a:r>
          </a:p>
          <a:p>
            <a:pPr algn="just">
              <a:spcBef>
                <a:spcPct val="50000"/>
              </a:spcBef>
            </a:pPr>
            <a:r>
              <a:rPr lang="es-CL">
                <a:solidFill>
                  <a:schemeClr val="accent2"/>
                </a:solidFill>
              </a:rPr>
              <a:t>La pendiente de B a A es aproximadamente – 7%.</a:t>
            </a:r>
          </a:p>
        </p:txBody>
      </p:sp>
      <p:sp>
        <p:nvSpPr>
          <p:cNvPr id="2" name="Right Triangle 1"/>
          <p:cNvSpPr/>
          <p:nvPr/>
        </p:nvSpPr>
        <p:spPr>
          <a:xfrm>
            <a:off x="4427538" y="3794125"/>
            <a:ext cx="3168650" cy="1147763"/>
          </a:xfrm>
          <a:prstGeom prst="rtTriangl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53253" name="TextBox 2"/>
          <p:cNvSpPr txBox="1">
            <a:spLocks noChangeArrowheads="1"/>
          </p:cNvSpPr>
          <p:nvPr/>
        </p:nvSpPr>
        <p:spPr bwMode="auto">
          <a:xfrm>
            <a:off x="3995738" y="3573463"/>
            <a:ext cx="504825" cy="368300"/>
          </a:xfrm>
          <a:prstGeom prst="rect">
            <a:avLst/>
          </a:prstGeom>
          <a:noFill/>
          <a:ln w="9525">
            <a:noFill/>
            <a:miter lim="800000"/>
            <a:headEnd/>
            <a:tailEnd/>
          </a:ln>
        </p:spPr>
        <p:txBody>
          <a:bodyPr>
            <a:spAutoFit/>
          </a:bodyPr>
          <a:lstStyle/>
          <a:p>
            <a:pPr algn="ctr"/>
            <a:r>
              <a:rPr lang="es-CL"/>
              <a:t>B</a:t>
            </a:r>
          </a:p>
        </p:txBody>
      </p:sp>
      <p:sp>
        <p:nvSpPr>
          <p:cNvPr id="53254" name="TextBox 5"/>
          <p:cNvSpPr txBox="1">
            <a:spLocks noChangeArrowheads="1"/>
          </p:cNvSpPr>
          <p:nvPr/>
        </p:nvSpPr>
        <p:spPr bwMode="auto">
          <a:xfrm>
            <a:off x="7524750" y="4724400"/>
            <a:ext cx="503238" cy="369888"/>
          </a:xfrm>
          <a:prstGeom prst="rect">
            <a:avLst/>
          </a:prstGeom>
          <a:noFill/>
          <a:ln w="9525">
            <a:noFill/>
            <a:miter lim="800000"/>
            <a:headEnd/>
            <a:tailEnd/>
          </a:ln>
        </p:spPr>
        <p:txBody>
          <a:bodyPr>
            <a:spAutoFit/>
          </a:bodyPr>
          <a:lstStyle/>
          <a:p>
            <a:pPr algn="ctr"/>
            <a:r>
              <a:rPr lang="es-CL"/>
              <a:t>A</a:t>
            </a:r>
          </a:p>
        </p:txBody>
      </p:sp>
      <p:sp>
        <p:nvSpPr>
          <p:cNvPr id="53255" name="TextBox 6"/>
          <p:cNvSpPr txBox="1">
            <a:spLocks noChangeArrowheads="1"/>
          </p:cNvSpPr>
          <p:nvPr/>
        </p:nvSpPr>
        <p:spPr bwMode="auto">
          <a:xfrm>
            <a:off x="3132138" y="4140200"/>
            <a:ext cx="1295400" cy="368300"/>
          </a:xfrm>
          <a:prstGeom prst="rect">
            <a:avLst/>
          </a:prstGeom>
          <a:noFill/>
          <a:ln w="9525">
            <a:noFill/>
            <a:miter lim="800000"/>
            <a:headEnd/>
            <a:tailEnd/>
          </a:ln>
        </p:spPr>
        <p:txBody>
          <a:bodyPr>
            <a:spAutoFit/>
          </a:bodyPr>
          <a:lstStyle/>
          <a:p>
            <a:pPr algn="ctr"/>
            <a:r>
              <a:rPr lang="es-CL"/>
              <a:t>DV = 25m</a:t>
            </a:r>
          </a:p>
        </p:txBody>
      </p:sp>
      <p:sp>
        <p:nvSpPr>
          <p:cNvPr id="53256" name="TextBox 7"/>
          <p:cNvSpPr txBox="1">
            <a:spLocks noChangeArrowheads="1"/>
          </p:cNvSpPr>
          <p:nvPr/>
        </p:nvSpPr>
        <p:spPr bwMode="auto">
          <a:xfrm>
            <a:off x="5076825" y="4932363"/>
            <a:ext cx="1582738" cy="368300"/>
          </a:xfrm>
          <a:prstGeom prst="rect">
            <a:avLst/>
          </a:prstGeom>
          <a:noFill/>
          <a:ln w="9525">
            <a:noFill/>
            <a:miter lim="800000"/>
            <a:headEnd/>
            <a:tailEnd/>
          </a:ln>
        </p:spPr>
        <p:txBody>
          <a:bodyPr>
            <a:spAutoFit/>
          </a:bodyPr>
          <a:lstStyle/>
          <a:p>
            <a:pPr algn="ctr"/>
            <a:r>
              <a:rPr lang="es-CL"/>
              <a:t>DH = 350M</a:t>
            </a: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ext Box 6"/>
          <p:cNvSpPr txBox="1">
            <a:spLocks noChangeArrowheads="1"/>
          </p:cNvSpPr>
          <p:nvPr/>
        </p:nvSpPr>
        <p:spPr bwMode="auto">
          <a:xfrm>
            <a:off x="539750" y="115888"/>
            <a:ext cx="8208963" cy="785812"/>
          </a:xfrm>
          <a:prstGeom prst="rect">
            <a:avLst/>
          </a:prstGeom>
          <a:noFill/>
          <a:ln w="9525">
            <a:solidFill>
              <a:schemeClr val="accent2"/>
            </a:solidFill>
            <a:miter lim="800000"/>
            <a:headEnd/>
            <a:tailEnd/>
          </a:ln>
          <a:effectLst/>
        </p:spPr>
        <p:txBody>
          <a:bodyPr>
            <a:spAutoFit/>
          </a:bodyPr>
          <a:lstStyle/>
          <a:p>
            <a:pPr>
              <a:spcBef>
                <a:spcPct val="50000"/>
              </a:spcBef>
            </a:pPr>
            <a:r>
              <a:rPr lang="es-ES">
                <a:solidFill>
                  <a:schemeClr val="accent2"/>
                </a:solidFill>
              </a:rPr>
              <a:t>UT Nº 2. LECTURA DE CARTAS</a:t>
            </a:r>
          </a:p>
          <a:p>
            <a:pPr>
              <a:spcBef>
                <a:spcPct val="50000"/>
              </a:spcBef>
            </a:pPr>
            <a:r>
              <a:rPr lang="es-ES">
                <a:solidFill>
                  <a:schemeClr val="accent2"/>
                </a:solidFill>
              </a:rPr>
              <a:t>RELIEVES - </a:t>
            </a:r>
            <a:r>
              <a:rPr lang="es-ES" b="1">
                <a:solidFill>
                  <a:schemeClr val="accent2"/>
                </a:solidFill>
              </a:rPr>
              <a:t>PENDIENTES</a:t>
            </a:r>
          </a:p>
        </p:txBody>
      </p:sp>
      <p:sp>
        <p:nvSpPr>
          <p:cNvPr id="54275" name="Rectangle 1"/>
          <p:cNvSpPr>
            <a:spLocks noChangeArrowheads="1"/>
          </p:cNvSpPr>
          <p:nvPr/>
        </p:nvSpPr>
        <p:spPr bwMode="auto">
          <a:xfrm>
            <a:off x="539750" y="1047750"/>
            <a:ext cx="8353425" cy="5632450"/>
          </a:xfrm>
          <a:prstGeom prst="rect">
            <a:avLst/>
          </a:prstGeom>
          <a:noFill/>
          <a:ln w="12700">
            <a:solidFill>
              <a:srgbClr val="7030A0"/>
            </a:solidFill>
            <a:miter lim="800000"/>
            <a:headEnd/>
            <a:tailEnd/>
          </a:ln>
        </p:spPr>
        <p:txBody>
          <a:bodyPr>
            <a:spAutoFit/>
          </a:bodyPr>
          <a:lstStyle/>
          <a:p>
            <a:pPr algn="just">
              <a:spcBef>
                <a:spcPct val="50000"/>
              </a:spcBef>
            </a:pPr>
            <a:r>
              <a:rPr lang="es-CL">
                <a:solidFill>
                  <a:schemeClr val="accent2"/>
                </a:solidFill>
              </a:rPr>
              <a:t>Otra expresión conocida es la pendiente expresada en “GRADOS” (°)</a:t>
            </a:r>
          </a:p>
          <a:p>
            <a:pPr algn="just">
              <a:spcBef>
                <a:spcPct val="50000"/>
              </a:spcBef>
            </a:pPr>
            <a:r>
              <a:rPr lang="es-CL">
                <a:solidFill>
                  <a:schemeClr val="accent2"/>
                </a:solidFill>
              </a:rPr>
              <a:t>Es igual a la anterior, pero solo cambia su constante, en este caso emplea el valor “57,3” quedando así:</a:t>
            </a:r>
          </a:p>
          <a:p>
            <a:pPr algn="just">
              <a:spcBef>
                <a:spcPct val="50000"/>
              </a:spcBef>
            </a:pPr>
            <a:endParaRPr lang="es-CL">
              <a:solidFill>
                <a:schemeClr val="accent2"/>
              </a:solidFill>
            </a:endParaRPr>
          </a:p>
          <a:p>
            <a:pPr algn="just">
              <a:spcBef>
                <a:spcPct val="50000"/>
              </a:spcBef>
            </a:pPr>
            <a:r>
              <a:rPr lang="es-CL" b="1">
                <a:solidFill>
                  <a:schemeClr val="accent2"/>
                </a:solidFill>
              </a:rPr>
              <a:t>Grado</a:t>
            </a:r>
            <a:r>
              <a:rPr lang="es-CL">
                <a:solidFill>
                  <a:schemeClr val="accent2"/>
                </a:solidFill>
              </a:rPr>
              <a:t> </a:t>
            </a:r>
            <a:r>
              <a:rPr lang="es-CL" b="1">
                <a:solidFill>
                  <a:schemeClr val="accent2"/>
                </a:solidFill>
              </a:rPr>
              <a:t>de Pendiente </a:t>
            </a:r>
            <a:r>
              <a:rPr lang="es-CL">
                <a:solidFill>
                  <a:schemeClr val="accent2"/>
                </a:solidFill>
              </a:rPr>
              <a:t>= DV (mts.) x 57,3 (constante) / DH (mts.).</a:t>
            </a:r>
          </a:p>
          <a:p>
            <a:pPr algn="just">
              <a:spcBef>
                <a:spcPct val="50000"/>
              </a:spcBef>
            </a:pPr>
            <a:endParaRPr lang="es-CL">
              <a:solidFill>
                <a:schemeClr val="accent2"/>
              </a:solidFill>
            </a:endParaRPr>
          </a:p>
          <a:p>
            <a:pPr algn="just">
              <a:spcBef>
                <a:spcPct val="50000"/>
              </a:spcBef>
            </a:pPr>
            <a:endParaRPr lang="es-CL">
              <a:solidFill>
                <a:schemeClr val="accent2"/>
              </a:solidFill>
            </a:endParaRPr>
          </a:p>
          <a:p>
            <a:pPr algn="just">
              <a:spcBef>
                <a:spcPct val="50000"/>
              </a:spcBef>
            </a:pPr>
            <a:endParaRPr lang="es-CL">
              <a:solidFill>
                <a:schemeClr val="accent2"/>
              </a:solidFill>
            </a:endParaRPr>
          </a:p>
          <a:p>
            <a:pPr algn="just">
              <a:spcBef>
                <a:spcPct val="50000"/>
              </a:spcBef>
            </a:pPr>
            <a:r>
              <a:rPr lang="es-CL">
                <a:solidFill>
                  <a:schemeClr val="accent2"/>
                </a:solidFill>
              </a:rPr>
              <a:t>Ejemplo:</a:t>
            </a:r>
          </a:p>
          <a:p>
            <a:pPr algn="just">
              <a:spcBef>
                <a:spcPct val="50000"/>
              </a:spcBef>
            </a:pPr>
            <a:r>
              <a:rPr lang="es-CL">
                <a:solidFill>
                  <a:schemeClr val="accent2"/>
                </a:solidFill>
              </a:rPr>
              <a:t>DV = A – B = 25 mts.</a:t>
            </a:r>
          </a:p>
          <a:p>
            <a:pPr algn="just">
              <a:spcBef>
                <a:spcPct val="50000"/>
              </a:spcBef>
            </a:pPr>
            <a:r>
              <a:rPr lang="es-CL">
                <a:solidFill>
                  <a:schemeClr val="accent2"/>
                </a:solidFill>
              </a:rPr>
              <a:t>DH = 350 mts.</a:t>
            </a:r>
          </a:p>
          <a:p>
            <a:pPr algn="just">
              <a:spcBef>
                <a:spcPct val="50000"/>
              </a:spcBef>
            </a:pPr>
            <a:r>
              <a:rPr lang="es-CL">
                <a:solidFill>
                  <a:schemeClr val="accent2"/>
                </a:solidFill>
              </a:rPr>
              <a:t>Grado de Pendiente = 25 x 57,3 / 350 = 4°.</a:t>
            </a:r>
          </a:p>
          <a:p>
            <a:pPr algn="just">
              <a:spcBef>
                <a:spcPct val="50000"/>
              </a:spcBef>
            </a:pPr>
            <a:r>
              <a:rPr lang="es-CL">
                <a:solidFill>
                  <a:schemeClr val="accent2"/>
                </a:solidFill>
              </a:rPr>
              <a:t>La Pendiente de A a B es aproximadamente + 4°.</a:t>
            </a:r>
          </a:p>
          <a:p>
            <a:pPr algn="just">
              <a:spcBef>
                <a:spcPct val="50000"/>
              </a:spcBef>
            </a:pPr>
            <a:r>
              <a:rPr lang="es-CL">
                <a:solidFill>
                  <a:schemeClr val="accent2"/>
                </a:solidFill>
              </a:rPr>
              <a:t>La pendiente de B a A es aproximadamente – 4°.</a:t>
            </a:r>
          </a:p>
        </p:txBody>
      </p:sp>
      <p:sp>
        <p:nvSpPr>
          <p:cNvPr id="2" name="Right Triangle 1"/>
          <p:cNvSpPr/>
          <p:nvPr/>
        </p:nvSpPr>
        <p:spPr>
          <a:xfrm>
            <a:off x="4427538" y="3794125"/>
            <a:ext cx="3168650" cy="1147763"/>
          </a:xfrm>
          <a:prstGeom prst="rtTriangl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54277" name="TextBox 2"/>
          <p:cNvSpPr txBox="1">
            <a:spLocks noChangeArrowheads="1"/>
          </p:cNvSpPr>
          <p:nvPr/>
        </p:nvSpPr>
        <p:spPr bwMode="auto">
          <a:xfrm>
            <a:off x="3995738" y="3573463"/>
            <a:ext cx="504825" cy="368300"/>
          </a:xfrm>
          <a:prstGeom prst="rect">
            <a:avLst/>
          </a:prstGeom>
          <a:noFill/>
          <a:ln w="9525">
            <a:noFill/>
            <a:miter lim="800000"/>
            <a:headEnd/>
            <a:tailEnd/>
          </a:ln>
        </p:spPr>
        <p:txBody>
          <a:bodyPr>
            <a:spAutoFit/>
          </a:bodyPr>
          <a:lstStyle/>
          <a:p>
            <a:pPr algn="ctr"/>
            <a:r>
              <a:rPr lang="es-CL"/>
              <a:t>B</a:t>
            </a:r>
          </a:p>
        </p:txBody>
      </p:sp>
      <p:sp>
        <p:nvSpPr>
          <p:cNvPr id="54278" name="TextBox 5"/>
          <p:cNvSpPr txBox="1">
            <a:spLocks noChangeArrowheads="1"/>
          </p:cNvSpPr>
          <p:nvPr/>
        </p:nvSpPr>
        <p:spPr bwMode="auto">
          <a:xfrm>
            <a:off x="7524750" y="4724400"/>
            <a:ext cx="503238" cy="369888"/>
          </a:xfrm>
          <a:prstGeom prst="rect">
            <a:avLst/>
          </a:prstGeom>
          <a:noFill/>
          <a:ln w="9525">
            <a:noFill/>
            <a:miter lim="800000"/>
            <a:headEnd/>
            <a:tailEnd/>
          </a:ln>
        </p:spPr>
        <p:txBody>
          <a:bodyPr>
            <a:spAutoFit/>
          </a:bodyPr>
          <a:lstStyle/>
          <a:p>
            <a:pPr algn="ctr"/>
            <a:r>
              <a:rPr lang="es-CL"/>
              <a:t>A</a:t>
            </a:r>
          </a:p>
        </p:txBody>
      </p:sp>
      <p:sp>
        <p:nvSpPr>
          <p:cNvPr id="54279" name="TextBox 6"/>
          <p:cNvSpPr txBox="1">
            <a:spLocks noChangeArrowheads="1"/>
          </p:cNvSpPr>
          <p:nvPr/>
        </p:nvSpPr>
        <p:spPr bwMode="auto">
          <a:xfrm>
            <a:off x="3132138" y="4140200"/>
            <a:ext cx="1295400" cy="368300"/>
          </a:xfrm>
          <a:prstGeom prst="rect">
            <a:avLst/>
          </a:prstGeom>
          <a:noFill/>
          <a:ln w="9525">
            <a:noFill/>
            <a:miter lim="800000"/>
            <a:headEnd/>
            <a:tailEnd/>
          </a:ln>
        </p:spPr>
        <p:txBody>
          <a:bodyPr>
            <a:spAutoFit/>
          </a:bodyPr>
          <a:lstStyle/>
          <a:p>
            <a:pPr algn="ctr"/>
            <a:r>
              <a:rPr lang="es-CL"/>
              <a:t>DV = 25m</a:t>
            </a:r>
          </a:p>
        </p:txBody>
      </p:sp>
      <p:sp>
        <p:nvSpPr>
          <p:cNvPr id="54280" name="TextBox 7"/>
          <p:cNvSpPr txBox="1">
            <a:spLocks noChangeArrowheads="1"/>
          </p:cNvSpPr>
          <p:nvPr/>
        </p:nvSpPr>
        <p:spPr bwMode="auto">
          <a:xfrm>
            <a:off x="5076825" y="4932363"/>
            <a:ext cx="1582738" cy="368300"/>
          </a:xfrm>
          <a:prstGeom prst="rect">
            <a:avLst/>
          </a:prstGeom>
          <a:noFill/>
          <a:ln w="9525">
            <a:noFill/>
            <a:miter lim="800000"/>
            <a:headEnd/>
            <a:tailEnd/>
          </a:ln>
        </p:spPr>
        <p:txBody>
          <a:bodyPr>
            <a:spAutoFit/>
          </a:bodyPr>
          <a:lstStyle/>
          <a:p>
            <a:pPr algn="ctr"/>
            <a:r>
              <a:rPr lang="es-CL"/>
              <a:t>DH = 350M</a:t>
            </a: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ext Box 6"/>
          <p:cNvSpPr txBox="1">
            <a:spLocks noChangeArrowheads="1"/>
          </p:cNvSpPr>
          <p:nvPr/>
        </p:nvSpPr>
        <p:spPr bwMode="auto">
          <a:xfrm>
            <a:off x="539750" y="115888"/>
            <a:ext cx="8208963" cy="785812"/>
          </a:xfrm>
          <a:prstGeom prst="rect">
            <a:avLst/>
          </a:prstGeom>
          <a:noFill/>
          <a:ln w="9525">
            <a:solidFill>
              <a:schemeClr val="accent2"/>
            </a:solidFill>
            <a:miter lim="800000"/>
            <a:headEnd/>
            <a:tailEnd/>
          </a:ln>
          <a:effectLst/>
        </p:spPr>
        <p:txBody>
          <a:bodyPr>
            <a:spAutoFit/>
          </a:bodyPr>
          <a:lstStyle/>
          <a:p>
            <a:pPr>
              <a:spcBef>
                <a:spcPct val="50000"/>
              </a:spcBef>
            </a:pPr>
            <a:r>
              <a:rPr lang="es-ES">
                <a:solidFill>
                  <a:schemeClr val="accent2"/>
                </a:solidFill>
              </a:rPr>
              <a:t>UT Nº 2. LECTURA DE CARTAS</a:t>
            </a:r>
          </a:p>
          <a:p>
            <a:pPr>
              <a:spcBef>
                <a:spcPct val="50000"/>
              </a:spcBef>
            </a:pPr>
            <a:r>
              <a:rPr lang="es-ES">
                <a:solidFill>
                  <a:schemeClr val="accent2"/>
                </a:solidFill>
              </a:rPr>
              <a:t>RELIEVES – </a:t>
            </a:r>
            <a:r>
              <a:rPr lang="es-ES" b="1">
                <a:solidFill>
                  <a:schemeClr val="accent2"/>
                </a:solidFill>
              </a:rPr>
              <a:t>PENDIENTES                  EJERCICIO</a:t>
            </a:r>
          </a:p>
        </p:txBody>
      </p:sp>
      <p:sp>
        <p:nvSpPr>
          <p:cNvPr id="55299" name="Rectangle 1"/>
          <p:cNvSpPr>
            <a:spLocks noChangeArrowheads="1"/>
          </p:cNvSpPr>
          <p:nvPr/>
        </p:nvSpPr>
        <p:spPr bwMode="auto">
          <a:xfrm>
            <a:off x="4716463" y="2843213"/>
            <a:ext cx="4356100" cy="3692525"/>
          </a:xfrm>
          <a:prstGeom prst="rect">
            <a:avLst/>
          </a:prstGeom>
          <a:noFill/>
          <a:ln w="12700">
            <a:solidFill>
              <a:srgbClr val="7030A0"/>
            </a:solidFill>
            <a:miter lim="800000"/>
            <a:headEnd/>
            <a:tailEnd/>
          </a:ln>
        </p:spPr>
        <p:txBody>
          <a:bodyPr>
            <a:spAutoFit/>
          </a:bodyPr>
          <a:lstStyle/>
          <a:p>
            <a:pPr algn="just">
              <a:spcBef>
                <a:spcPct val="50000"/>
              </a:spcBef>
            </a:pPr>
            <a:r>
              <a:rPr lang="es-CL" b="1">
                <a:solidFill>
                  <a:schemeClr val="accent2"/>
                </a:solidFill>
              </a:rPr>
              <a:t>Grado</a:t>
            </a:r>
            <a:r>
              <a:rPr lang="es-CL">
                <a:solidFill>
                  <a:schemeClr val="accent2"/>
                </a:solidFill>
              </a:rPr>
              <a:t> </a:t>
            </a:r>
            <a:r>
              <a:rPr lang="es-CL" b="1">
                <a:solidFill>
                  <a:schemeClr val="accent2"/>
                </a:solidFill>
              </a:rPr>
              <a:t>de Pendiente </a:t>
            </a:r>
            <a:r>
              <a:rPr lang="es-CL">
                <a:solidFill>
                  <a:schemeClr val="accent2"/>
                </a:solidFill>
              </a:rPr>
              <a:t>= DV (mts.) x 57,3 (constante) / DH (mts.).</a:t>
            </a:r>
          </a:p>
          <a:p>
            <a:pPr algn="just">
              <a:spcBef>
                <a:spcPct val="50000"/>
              </a:spcBef>
            </a:pPr>
            <a:endParaRPr lang="es-CL">
              <a:solidFill>
                <a:schemeClr val="accent2"/>
              </a:solidFill>
            </a:endParaRPr>
          </a:p>
          <a:p>
            <a:pPr algn="just">
              <a:spcBef>
                <a:spcPct val="50000"/>
              </a:spcBef>
            </a:pPr>
            <a:r>
              <a:rPr lang="es-CL">
                <a:solidFill>
                  <a:schemeClr val="accent2"/>
                </a:solidFill>
              </a:rPr>
              <a:t>Solución:</a:t>
            </a:r>
          </a:p>
          <a:p>
            <a:pPr algn="just">
              <a:spcBef>
                <a:spcPct val="50000"/>
              </a:spcBef>
            </a:pPr>
            <a:r>
              <a:rPr lang="es-CL">
                <a:solidFill>
                  <a:schemeClr val="accent2"/>
                </a:solidFill>
              </a:rPr>
              <a:t>DV = A – B = 190 mts.</a:t>
            </a:r>
          </a:p>
          <a:p>
            <a:pPr algn="just">
              <a:spcBef>
                <a:spcPct val="50000"/>
              </a:spcBef>
            </a:pPr>
            <a:r>
              <a:rPr lang="es-CL">
                <a:solidFill>
                  <a:schemeClr val="accent2"/>
                </a:solidFill>
              </a:rPr>
              <a:t>DH= 16 mms= 0.016 * 25.000= 400 mts.</a:t>
            </a:r>
          </a:p>
          <a:p>
            <a:pPr algn="just">
              <a:spcBef>
                <a:spcPct val="50000"/>
              </a:spcBef>
            </a:pPr>
            <a:r>
              <a:rPr lang="es-CL">
                <a:solidFill>
                  <a:schemeClr val="accent2"/>
                </a:solidFill>
              </a:rPr>
              <a:t>Grado de Pendiente = 190 x 57,3 / 400 = 27,2 = 27°.</a:t>
            </a:r>
          </a:p>
          <a:p>
            <a:pPr algn="just">
              <a:spcBef>
                <a:spcPct val="50000"/>
              </a:spcBef>
            </a:pPr>
            <a:r>
              <a:rPr lang="es-CL">
                <a:solidFill>
                  <a:schemeClr val="accent2"/>
                </a:solidFill>
              </a:rPr>
              <a:t>La Pendiente de A a B es aproximadamente + 27°.</a:t>
            </a:r>
          </a:p>
        </p:txBody>
      </p:sp>
      <p:sp>
        <p:nvSpPr>
          <p:cNvPr id="55300" name="Rectangle 1"/>
          <p:cNvSpPr>
            <a:spLocks noChangeArrowheads="1"/>
          </p:cNvSpPr>
          <p:nvPr/>
        </p:nvSpPr>
        <p:spPr bwMode="auto">
          <a:xfrm>
            <a:off x="179388" y="981075"/>
            <a:ext cx="8569325" cy="1616075"/>
          </a:xfrm>
          <a:prstGeom prst="rect">
            <a:avLst/>
          </a:prstGeom>
          <a:noFill/>
          <a:ln w="12700">
            <a:solidFill>
              <a:srgbClr val="7030A0"/>
            </a:solidFill>
            <a:miter lim="800000"/>
            <a:headEnd/>
            <a:tailEnd/>
          </a:ln>
        </p:spPr>
        <p:txBody>
          <a:bodyPr>
            <a:spAutoFit/>
          </a:bodyPr>
          <a:lstStyle/>
          <a:p>
            <a:pPr algn="just">
              <a:spcBef>
                <a:spcPct val="50000"/>
              </a:spcBef>
            </a:pPr>
            <a:r>
              <a:rPr lang="es-CL">
                <a:solidFill>
                  <a:schemeClr val="accent2"/>
                </a:solidFill>
              </a:rPr>
              <a:t>Ref. Carta Pichicuy. 1:25.000    </a:t>
            </a:r>
          </a:p>
          <a:p>
            <a:pPr algn="just">
              <a:spcBef>
                <a:spcPct val="50000"/>
              </a:spcBef>
            </a:pPr>
            <a:r>
              <a:rPr lang="es-CL">
                <a:solidFill>
                  <a:schemeClr val="accent2"/>
                </a:solidFill>
              </a:rPr>
              <a:t>Calcular pendiente de A a B (en % y en °).</a:t>
            </a:r>
          </a:p>
          <a:p>
            <a:pPr algn="just">
              <a:spcBef>
                <a:spcPct val="50000"/>
              </a:spcBef>
            </a:pPr>
            <a:r>
              <a:rPr lang="es-CL">
                <a:solidFill>
                  <a:schemeClr val="accent2"/>
                </a:solidFill>
              </a:rPr>
              <a:t>A: coord 70.00 – 22.80</a:t>
            </a:r>
          </a:p>
          <a:p>
            <a:pPr algn="just">
              <a:spcBef>
                <a:spcPct val="50000"/>
              </a:spcBef>
            </a:pPr>
            <a:r>
              <a:rPr lang="es-CL">
                <a:solidFill>
                  <a:schemeClr val="accent2"/>
                </a:solidFill>
              </a:rPr>
              <a:t>B: cota 390 (Monte La Astilla).</a:t>
            </a:r>
          </a:p>
        </p:txBody>
      </p:sp>
      <p:sp>
        <p:nvSpPr>
          <p:cNvPr id="55301" name="Rectangle 1"/>
          <p:cNvSpPr>
            <a:spLocks noChangeArrowheads="1"/>
          </p:cNvSpPr>
          <p:nvPr/>
        </p:nvSpPr>
        <p:spPr bwMode="auto">
          <a:xfrm>
            <a:off x="179388" y="2852738"/>
            <a:ext cx="4464050" cy="3694112"/>
          </a:xfrm>
          <a:prstGeom prst="rect">
            <a:avLst/>
          </a:prstGeom>
          <a:noFill/>
          <a:ln w="12700">
            <a:solidFill>
              <a:srgbClr val="7030A0"/>
            </a:solidFill>
            <a:miter lim="800000"/>
            <a:headEnd/>
            <a:tailEnd/>
          </a:ln>
        </p:spPr>
        <p:txBody>
          <a:bodyPr>
            <a:spAutoFit/>
          </a:bodyPr>
          <a:lstStyle/>
          <a:p>
            <a:pPr algn="just">
              <a:spcBef>
                <a:spcPct val="50000"/>
              </a:spcBef>
            </a:pPr>
            <a:r>
              <a:rPr lang="es-CL" b="1">
                <a:solidFill>
                  <a:schemeClr val="accent2"/>
                </a:solidFill>
              </a:rPr>
              <a:t>Porcentaje</a:t>
            </a:r>
            <a:r>
              <a:rPr lang="es-CL">
                <a:solidFill>
                  <a:schemeClr val="accent2"/>
                </a:solidFill>
              </a:rPr>
              <a:t> </a:t>
            </a:r>
            <a:r>
              <a:rPr lang="es-CL" b="1">
                <a:solidFill>
                  <a:schemeClr val="accent2"/>
                </a:solidFill>
              </a:rPr>
              <a:t>de Pendiente </a:t>
            </a:r>
            <a:r>
              <a:rPr lang="es-CL">
                <a:solidFill>
                  <a:schemeClr val="accent2"/>
                </a:solidFill>
              </a:rPr>
              <a:t>= DV (mts.) x 100 (constante) / DH (mts.).</a:t>
            </a:r>
          </a:p>
          <a:p>
            <a:pPr algn="just">
              <a:spcBef>
                <a:spcPct val="50000"/>
              </a:spcBef>
            </a:pPr>
            <a:endParaRPr lang="es-CL">
              <a:solidFill>
                <a:schemeClr val="accent2"/>
              </a:solidFill>
            </a:endParaRPr>
          </a:p>
          <a:p>
            <a:pPr algn="just">
              <a:spcBef>
                <a:spcPct val="50000"/>
              </a:spcBef>
            </a:pPr>
            <a:r>
              <a:rPr lang="es-CL">
                <a:solidFill>
                  <a:schemeClr val="accent2"/>
                </a:solidFill>
              </a:rPr>
              <a:t>Solución:</a:t>
            </a:r>
          </a:p>
          <a:p>
            <a:pPr algn="just">
              <a:spcBef>
                <a:spcPct val="50000"/>
              </a:spcBef>
            </a:pPr>
            <a:r>
              <a:rPr lang="es-CL">
                <a:solidFill>
                  <a:schemeClr val="accent2"/>
                </a:solidFill>
              </a:rPr>
              <a:t>DV = A – B = 190 mts.</a:t>
            </a:r>
          </a:p>
          <a:p>
            <a:pPr algn="just">
              <a:spcBef>
                <a:spcPct val="50000"/>
              </a:spcBef>
            </a:pPr>
            <a:r>
              <a:rPr lang="es-CL">
                <a:solidFill>
                  <a:schemeClr val="accent2"/>
                </a:solidFill>
              </a:rPr>
              <a:t>DH= 16 mms = 0.016 * 25.000 = 400 mts.</a:t>
            </a:r>
          </a:p>
          <a:p>
            <a:pPr algn="just">
              <a:spcBef>
                <a:spcPct val="50000"/>
              </a:spcBef>
            </a:pPr>
            <a:r>
              <a:rPr lang="es-CL">
                <a:solidFill>
                  <a:schemeClr val="accent2"/>
                </a:solidFill>
              </a:rPr>
              <a:t>Porcentaje Pendiente = 190 x 100 / 400 = 47.5% = 47%.</a:t>
            </a:r>
          </a:p>
          <a:p>
            <a:pPr algn="just">
              <a:spcBef>
                <a:spcPct val="50000"/>
              </a:spcBef>
            </a:pPr>
            <a:r>
              <a:rPr lang="es-CL">
                <a:solidFill>
                  <a:schemeClr val="accent2"/>
                </a:solidFill>
              </a:rPr>
              <a:t>La Pendiente de A a B es aproximadamente + 47%.</a:t>
            </a: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ext Box 6"/>
          <p:cNvSpPr txBox="1">
            <a:spLocks noChangeArrowheads="1"/>
          </p:cNvSpPr>
          <p:nvPr/>
        </p:nvSpPr>
        <p:spPr bwMode="auto">
          <a:xfrm>
            <a:off x="539750" y="122238"/>
            <a:ext cx="8208963" cy="785812"/>
          </a:xfrm>
          <a:prstGeom prst="rect">
            <a:avLst/>
          </a:prstGeom>
          <a:noFill/>
          <a:ln w="9525">
            <a:solidFill>
              <a:schemeClr val="accent2"/>
            </a:solidFill>
            <a:miter lim="800000"/>
            <a:headEnd/>
            <a:tailEnd/>
          </a:ln>
          <a:effectLst/>
        </p:spPr>
        <p:txBody>
          <a:bodyPr>
            <a:spAutoFit/>
          </a:bodyPr>
          <a:lstStyle/>
          <a:p>
            <a:pPr>
              <a:spcBef>
                <a:spcPct val="50000"/>
              </a:spcBef>
            </a:pPr>
            <a:r>
              <a:rPr lang="es-ES">
                <a:solidFill>
                  <a:schemeClr val="accent2"/>
                </a:solidFill>
              </a:rPr>
              <a:t>UT Nº 2. LECTURA DE CARTAS</a:t>
            </a:r>
          </a:p>
          <a:p>
            <a:pPr>
              <a:spcBef>
                <a:spcPct val="50000"/>
              </a:spcBef>
            </a:pPr>
            <a:r>
              <a:rPr lang="es-ES">
                <a:solidFill>
                  <a:schemeClr val="accent2"/>
                </a:solidFill>
              </a:rPr>
              <a:t>RELIEVES - </a:t>
            </a:r>
            <a:r>
              <a:rPr lang="es-ES" b="1">
                <a:solidFill>
                  <a:schemeClr val="accent2"/>
                </a:solidFill>
              </a:rPr>
              <a:t>PERFILES</a:t>
            </a:r>
          </a:p>
        </p:txBody>
      </p:sp>
      <p:sp>
        <p:nvSpPr>
          <p:cNvPr id="56323" name="Rectangle 1"/>
          <p:cNvSpPr>
            <a:spLocks noChangeArrowheads="1"/>
          </p:cNvSpPr>
          <p:nvPr/>
        </p:nvSpPr>
        <p:spPr bwMode="auto">
          <a:xfrm>
            <a:off x="539750" y="981075"/>
            <a:ext cx="8353425" cy="2862263"/>
          </a:xfrm>
          <a:prstGeom prst="rect">
            <a:avLst/>
          </a:prstGeom>
          <a:noFill/>
          <a:ln w="12700">
            <a:solidFill>
              <a:srgbClr val="7030A0"/>
            </a:solidFill>
            <a:miter lim="800000"/>
            <a:headEnd/>
            <a:tailEnd/>
          </a:ln>
        </p:spPr>
        <p:txBody>
          <a:bodyPr>
            <a:spAutoFit/>
          </a:bodyPr>
          <a:lstStyle/>
          <a:p>
            <a:pPr algn="just">
              <a:spcBef>
                <a:spcPct val="50000"/>
              </a:spcBef>
            </a:pPr>
            <a:r>
              <a:rPr lang="es-CL" b="1">
                <a:solidFill>
                  <a:schemeClr val="accent2"/>
                </a:solidFill>
              </a:rPr>
              <a:t>Perfiles</a:t>
            </a:r>
            <a:r>
              <a:rPr lang="es-CL">
                <a:solidFill>
                  <a:schemeClr val="accent2"/>
                </a:solidFill>
              </a:rPr>
              <a:t>. El estudio de la configuración del terreno observando las curvas de nivel, sirve para numerosos propósitos, pero cuando se exige precisión, generalmente se requiere un “PERFIL”. </a:t>
            </a:r>
          </a:p>
          <a:p>
            <a:pPr algn="just">
              <a:spcBef>
                <a:spcPct val="50000"/>
              </a:spcBef>
            </a:pPr>
            <a:r>
              <a:rPr lang="es-CL">
                <a:solidFill>
                  <a:schemeClr val="accent2"/>
                </a:solidFill>
              </a:rPr>
              <a:t>Un perfil es una vista lateral. Es una vista lateral exagerada de una porción de la</a:t>
            </a:r>
          </a:p>
          <a:p>
            <a:pPr algn="just">
              <a:spcBef>
                <a:spcPct val="50000"/>
              </a:spcBef>
            </a:pPr>
            <a:r>
              <a:rPr lang="es-CL">
                <a:solidFill>
                  <a:schemeClr val="accent2"/>
                </a:solidFill>
              </a:rPr>
              <a:t>superficie de la tierra, a lo largo de una línea, entre dos puntos.</a:t>
            </a:r>
          </a:p>
          <a:p>
            <a:pPr algn="just">
              <a:spcBef>
                <a:spcPct val="50000"/>
              </a:spcBef>
            </a:pPr>
            <a:r>
              <a:rPr lang="es-CL" b="1">
                <a:solidFill>
                  <a:schemeClr val="accent2"/>
                </a:solidFill>
              </a:rPr>
              <a:t>Perfil Deliberado</a:t>
            </a:r>
            <a:r>
              <a:rPr lang="es-CL">
                <a:solidFill>
                  <a:schemeClr val="accent2"/>
                </a:solidFill>
              </a:rPr>
              <a:t>: Aquel que se prepara con tiempo y con máximo detalle.</a:t>
            </a:r>
          </a:p>
          <a:p>
            <a:pPr algn="just">
              <a:spcBef>
                <a:spcPct val="50000"/>
              </a:spcBef>
            </a:pPr>
            <a:r>
              <a:rPr lang="es-CL" b="1">
                <a:solidFill>
                  <a:schemeClr val="accent2"/>
                </a:solidFill>
              </a:rPr>
              <a:t>Perfil rápido</a:t>
            </a:r>
            <a:r>
              <a:rPr lang="es-CL">
                <a:solidFill>
                  <a:schemeClr val="accent2"/>
                </a:solidFill>
              </a:rPr>
              <a:t>: Aquel que se prepara para tener una idea rápida de la forma y relieve que se espera encontrar en una ruta determinada.</a:t>
            </a:r>
          </a:p>
        </p:txBody>
      </p:sp>
      <p:pic>
        <p:nvPicPr>
          <p:cNvPr id="56324" name="Picture 2" descr="Resultado de imagen de relieves de españa mapas interactivos"/>
          <p:cNvPicPr>
            <a:picLocks noChangeAspect="1" noChangeArrowheads="1"/>
          </p:cNvPicPr>
          <p:nvPr/>
        </p:nvPicPr>
        <p:blipFill>
          <a:blip r:embed="rId3"/>
          <a:srcRect/>
          <a:stretch>
            <a:fillRect/>
          </a:stretch>
        </p:blipFill>
        <p:spPr bwMode="auto">
          <a:xfrm>
            <a:off x="1692275" y="3916363"/>
            <a:ext cx="5830888" cy="29146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ext Box 6"/>
          <p:cNvSpPr txBox="1">
            <a:spLocks noChangeArrowheads="1"/>
          </p:cNvSpPr>
          <p:nvPr/>
        </p:nvSpPr>
        <p:spPr bwMode="auto">
          <a:xfrm>
            <a:off x="539750" y="44450"/>
            <a:ext cx="8208963" cy="785813"/>
          </a:xfrm>
          <a:prstGeom prst="rect">
            <a:avLst/>
          </a:prstGeom>
          <a:noFill/>
          <a:ln w="9525">
            <a:solidFill>
              <a:schemeClr val="accent2"/>
            </a:solidFill>
            <a:miter lim="800000"/>
            <a:headEnd/>
            <a:tailEnd/>
          </a:ln>
          <a:effectLst/>
        </p:spPr>
        <p:txBody>
          <a:bodyPr>
            <a:spAutoFit/>
          </a:bodyPr>
          <a:lstStyle/>
          <a:p>
            <a:pPr>
              <a:spcBef>
                <a:spcPct val="50000"/>
              </a:spcBef>
            </a:pPr>
            <a:r>
              <a:rPr lang="es-ES">
                <a:solidFill>
                  <a:schemeClr val="accent2"/>
                </a:solidFill>
              </a:rPr>
              <a:t>UT Nº 2. LECTURA DE CARTAS</a:t>
            </a:r>
          </a:p>
          <a:p>
            <a:pPr>
              <a:spcBef>
                <a:spcPct val="50000"/>
              </a:spcBef>
            </a:pPr>
            <a:r>
              <a:rPr lang="es-ES">
                <a:solidFill>
                  <a:schemeClr val="accent2"/>
                </a:solidFill>
              </a:rPr>
              <a:t>RELIEVES - </a:t>
            </a:r>
            <a:r>
              <a:rPr lang="es-ES" b="1">
                <a:solidFill>
                  <a:schemeClr val="accent2"/>
                </a:solidFill>
              </a:rPr>
              <a:t>PERFILES</a:t>
            </a:r>
          </a:p>
        </p:txBody>
      </p:sp>
      <p:sp>
        <p:nvSpPr>
          <p:cNvPr id="57347" name="Rectangle 1"/>
          <p:cNvSpPr>
            <a:spLocks noChangeArrowheads="1"/>
          </p:cNvSpPr>
          <p:nvPr/>
        </p:nvSpPr>
        <p:spPr bwMode="auto">
          <a:xfrm>
            <a:off x="323850" y="969963"/>
            <a:ext cx="8569325" cy="5772150"/>
          </a:xfrm>
          <a:prstGeom prst="rect">
            <a:avLst/>
          </a:prstGeom>
          <a:noFill/>
          <a:ln w="12700">
            <a:solidFill>
              <a:srgbClr val="7030A0"/>
            </a:solidFill>
            <a:miter lim="800000"/>
            <a:headEnd/>
            <a:tailEnd/>
          </a:ln>
        </p:spPr>
        <p:txBody>
          <a:bodyPr>
            <a:spAutoFit/>
          </a:bodyPr>
          <a:lstStyle/>
          <a:p>
            <a:pPr algn="just">
              <a:spcBef>
                <a:spcPct val="50000"/>
              </a:spcBef>
            </a:pPr>
            <a:r>
              <a:rPr lang="es-CL">
                <a:solidFill>
                  <a:schemeClr val="accent2"/>
                </a:solidFill>
              </a:rPr>
              <a:t>1.- Construcción de un perfil deliberado.</a:t>
            </a:r>
          </a:p>
          <a:p>
            <a:pPr algn="just">
              <a:spcBef>
                <a:spcPct val="50000"/>
              </a:spcBef>
            </a:pPr>
            <a:r>
              <a:rPr lang="es-CL">
                <a:solidFill>
                  <a:schemeClr val="accent2"/>
                </a:solidFill>
              </a:rPr>
              <a:t>a.- En la Carta, trazar una línea recta a lo largo de la línea que se desea el perfil, defina los puntos A y B, y determine la distancia entre curvas de nivel.</a:t>
            </a:r>
          </a:p>
          <a:p>
            <a:pPr algn="just">
              <a:spcBef>
                <a:spcPct val="50000"/>
              </a:spcBef>
            </a:pPr>
            <a:r>
              <a:rPr lang="es-CL">
                <a:solidFill>
                  <a:schemeClr val="accent2"/>
                </a:solidFill>
              </a:rPr>
              <a:t>b.- Visualmente obtenga el valor de la curva de nivel más alta y más baja, de su línea de perfil. (además agregar un valor más hacia ambos márgenes) </a:t>
            </a:r>
          </a:p>
          <a:p>
            <a:pPr algn="just">
              <a:spcBef>
                <a:spcPct val="50000"/>
              </a:spcBef>
            </a:pPr>
            <a:r>
              <a:rPr lang="es-CL">
                <a:solidFill>
                  <a:schemeClr val="accent2"/>
                </a:solidFill>
              </a:rPr>
              <a:t>c.- En un papel (idealmente cuadriculado) dibujar líneas horizontales separadas uniformemente. Dibujar suficientes líneas, para todos los valores de curvas de nivel definidas en “b”.</a:t>
            </a:r>
          </a:p>
          <a:p>
            <a:pPr algn="just">
              <a:spcBef>
                <a:spcPct val="50000"/>
              </a:spcBef>
            </a:pPr>
            <a:r>
              <a:rPr lang="es-CL">
                <a:solidFill>
                  <a:schemeClr val="accent2"/>
                </a:solidFill>
              </a:rPr>
              <a:t>d.- Colocar el papel rayado en la carta, abarcando del punto A al B.</a:t>
            </a:r>
          </a:p>
          <a:p>
            <a:pPr algn="just">
              <a:spcBef>
                <a:spcPct val="50000"/>
              </a:spcBef>
            </a:pPr>
            <a:r>
              <a:rPr lang="es-CL">
                <a:solidFill>
                  <a:schemeClr val="accent2"/>
                </a:solidFill>
              </a:rPr>
              <a:t>e.- Enumerar las líneas en el papel rayado. La más cercana a la línea de perfil con el valor más alto y la más lejana con el valor más bajo.</a:t>
            </a:r>
          </a:p>
          <a:p>
            <a:pPr algn="just">
              <a:spcBef>
                <a:spcPct val="50000"/>
              </a:spcBef>
            </a:pPr>
            <a:r>
              <a:rPr lang="es-CL">
                <a:solidFill>
                  <a:schemeClr val="accent2"/>
                </a:solidFill>
              </a:rPr>
              <a:t>g.- Desde cada punto en la línea de perfil donde una curva de nivel cruce o toque, trazar una perpendicular a la línea que tiene el mismo valor de la curva de nivel. Marque un punto en la intersección. </a:t>
            </a:r>
          </a:p>
          <a:p>
            <a:pPr algn="just">
              <a:spcBef>
                <a:spcPct val="50000"/>
              </a:spcBef>
            </a:pPr>
            <a:r>
              <a:rPr lang="es-CL">
                <a:solidFill>
                  <a:schemeClr val="accent2"/>
                </a:solidFill>
              </a:rPr>
              <a:t>h.- Una los puntos y defina claramente cual es el punto A y B. Tenga en cuenta que la distancia Vertical es siempre una exageración con respecto a la distancia horizontal en el Perfil elaborado.</a:t>
            </a: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ext Box 6"/>
          <p:cNvSpPr txBox="1">
            <a:spLocks noChangeArrowheads="1"/>
          </p:cNvSpPr>
          <p:nvPr/>
        </p:nvSpPr>
        <p:spPr bwMode="auto">
          <a:xfrm>
            <a:off x="539750" y="44450"/>
            <a:ext cx="8208963" cy="785813"/>
          </a:xfrm>
          <a:prstGeom prst="rect">
            <a:avLst/>
          </a:prstGeom>
          <a:noFill/>
          <a:ln w="9525">
            <a:solidFill>
              <a:schemeClr val="accent2"/>
            </a:solidFill>
            <a:miter lim="800000"/>
            <a:headEnd/>
            <a:tailEnd/>
          </a:ln>
          <a:effectLst/>
        </p:spPr>
        <p:txBody>
          <a:bodyPr>
            <a:spAutoFit/>
          </a:bodyPr>
          <a:lstStyle/>
          <a:p>
            <a:pPr>
              <a:spcBef>
                <a:spcPct val="50000"/>
              </a:spcBef>
            </a:pPr>
            <a:r>
              <a:rPr lang="es-ES">
                <a:solidFill>
                  <a:schemeClr val="accent2"/>
                </a:solidFill>
              </a:rPr>
              <a:t>UT Nº 2. LECTURA DE CARTAS</a:t>
            </a:r>
          </a:p>
          <a:p>
            <a:pPr>
              <a:spcBef>
                <a:spcPct val="50000"/>
              </a:spcBef>
            </a:pPr>
            <a:r>
              <a:rPr lang="es-ES">
                <a:solidFill>
                  <a:schemeClr val="accent2"/>
                </a:solidFill>
              </a:rPr>
              <a:t>RELIEVES - </a:t>
            </a:r>
            <a:r>
              <a:rPr lang="es-ES" b="1">
                <a:solidFill>
                  <a:schemeClr val="accent2"/>
                </a:solidFill>
              </a:rPr>
              <a:t>PERFILES</a:t>
            </a:r>
          </a:p>
        </p:txBody>
      </p:sp>
      <p:sp>
        <p:nvSpPr>
          <p:cNvPr id="58371" name="Rectangle 1"/>
          <p:cNvSpPr>
            <a:spLocks noChangeArrowheads="1"/>
          </p:cNvSpPr>
          <p:nvPr/>
        </p:nvSpPr>
        <p:spPr bwMode="auto">
          <a:xfrm>
            <a:off x="323850" y="969963"/>
            <a:ext cx="8569325" cy="2032000"/>
          </a:xfrm>
          <a:prstGeom prst="rect">
            <a:avLst/>
          </a:prstGeom>
          <a:noFill/>
          <a:ln w="12700">
            <a:solidFill>
              <a:srgbClr val="7030A0"/>
            </a:solidFill>
            <a:miter lim="800000"/>
            <a:headEnd/>
            <a:tailEnd/>
          </a:ln>
        </p:spPr>
        <p:txBody>
          <a:bodyPr>
            <a:spAutoFit/>
          </a:bodyPr>
          <a:lstStyle/>
          <a:p>
            <a:pPr algn="just">
              <a:spcBef>
                <a:spcPct val="50000"/>
              </a:spcBef>
            </a:pPr>
            <a:r>
              <a:rPr lang="es-CL">
                <a:solidFill>
                  <a:schemeClr val="accent2"/>
                </a:solidFill>
              </a:rPr>
              <a:t>2.- Construcción de un perfil rápido</a:t>
            </a:r>
          </a:p>
          <a:p>
            <a:pPr algn="just">
              <a:spcBef>
                <a:spcPct val="50000"/>
              </a:spcBef>
            </a:pPr>
            <a:r>
              <a:rPr lang="es-CL">
                <a:solidFill>
                  <a:schemeClr val="accent2"/>
                </a:solidFill>
              </a:rPr>
              <a:t>En ocasiones no se cuenta con el tiempo suficiente para construir un perfil deliberado, cuidadoso y completo. </a:t>
            </a:r>
          </a:p>
          <a:p>
            <a:pPr algn="just">
              <a:spcBef>
                <a:spcPct val="50000"/>
              </a:spcBef>
            </a:pPr>
            <a:r>
              <a:rPr lang="es-CL">
                <a:solidFill>
                  <a:schemeClr val="accent2"/>
                </a:solidFill>
              </a:rPr>
              <a:t>Cuando se requiere rapidez, puede construirse un perfil mostrando solamente las cotas principales. Se construye tal como un perfil deliberado, pero se consideran sólo las curvas de nivel maestras o principales.</a:t>
            </a:r>
          </a:p>
        </p:txBody>
      </p:sp>
      <p:pic>
        <p:nvPicPr>
          <p:cNvPr id="58372" name="Picture 2"/>
          <p:cNvPicPr>
            <a:picLocks noChangeAspect="1" noChangeArrowheads="1"/>
          </p:cNvPicPr>
          <p:nvPr/>
        </p:nvPicPr>
        <p:blipFill>
          <a:blip r:embed="rId3"/>
          <a:srcRect/>
          <a:stretch>
            <a:fillRect/>
          </a:stretch>
        </p:blipFill>
        <p:spPr bwMode="auto">
          <a:xfrm>
            <a:off x="2555875" y="3357563"/>
            <a:ext cx="4573588" cy="34290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ext Box 6"/>
          <p:cNvSpPr txBox="1">
            <a:spLocks noChangeArrowheads="1"/>
          </p:cNvSpPr>
          <p:nvPr/>
        </p:nvSpPr>
        <p:spPr bwMode="auto">
          <a:xfrm>
            <a:off x="539750" y="44450"/>
            <a:ext cx="8208963" cy="785813"/>
          </a:xfrm>
          <a:prstGeom prst="rect">
            <a:avLst/>
          </a:prstGeom>
          <a:noFill/>
          <a:ln w="9525">
            <a:solidFill>
              <a:schemeClr val="accent2"/>
            </a:solidFill>
            <a:miter lim="800000"/>
            <a:headEnd/>
            <a:tailEnd/>
          </a:ln>
          <a:effectLst/>
        </p:spPr>
        <p:txBody>
          <a:bodyPr>
            <a:spAutoFit/>
          </a:bodyPr>
          <a:lstStyle/>
          <a:p>
            <a:pPr>
              <a:spcBef>
                <a:spcPct val="50000"/>
              </a:spcBef>
            </a:pPr>
            <a:r>
              <a:rPr lang="es-ES">
                <a:solidFill>
                  <a:schemeClr val="accent2"/>
                </a:solidFill>
              </a:rPr>
              <a:t>UT Nº 2. LECTURA DE CARTAS</a:t>
            </a:r>
          </a:p>
          <a:p>
            <a:pPr>
              <a:spcBef>
                <a:spcPct val="50000"/>
              </a:spcBef>
            </a:pPr>
            <a:r>
              <a:rPr lang="es-ES">
                <a:solidFill>
                  <a:schemeClr val="accent2"/>
                </a:solidFill>
              </a:rPr>
              <a:t>RELIEVES - </a:t>
            </a:r>
            <a:r>
              <a:rPr lang="es-ES" b="1">
                <a:solidFill>
                  <a:schemeClr val="accent2"/>
                </a:solidFill>
              </a:rPr>
              <a:t>PERFILES</a:t>
            </a:r>
          </a:p>
        </p:txBody>
      </p:sp>
      <p:sp>
        <p:nvSpPr>
          <p:cNvPr id="59395" name="Rectangle 1"/>
          <p:cNvSpPr>
            <a:spLocks noChangeArrowheads="1"/>
          </p:cNvSpPr>
          <p:nvPr/>
        </p:nvSpPr>
        <p:spPr bwMode="auto">
          <a:xfrm>
            <a:off x="323850" y="969963"/>
            <a:ext cx="8569325" cy="2862262"/>
          </a:xfrm>
          <a:prstGeom prst="rect">
            <a:avLst/>
          </a:prstGeom>
          <a:noFill/>
          <a:ln w="12700">
            <a:solidFill>
              <a:srgbClr val="7030A0"/>
            </a:solidFill>
            <a:miter lim="800000"/>
            <a:headEnd/>
            <a:tailEnd/>
          </a:ln>
        </p:spPr>
        <p:txBody>
          <a:bodyPr>
            <a:spAutoFit/>
          </a:bodyPr>
          <a:lstStyle/>
          <a:p>
            <a:pPr algn="just">
              <a:spcBef>
                <a:spcPct val="50000"/>
              </a:spcBef>
            </a:pPr>
            <a:r>
              <a:rPr lang="es-CL">
                <a:solidFill>
                  <a:schemeClr val="accent2"/>
                </a:solidFill>
              </a:rPr>
              <a:t>Algunos de los </a:t>
            </a:r>
            <a:r>
              <a:rPr lang="es-CL" b="1">
                <a:solidFill>
                  <a:schemeClr val="accent2"/>
                </a:solidFill>
              </a:rPr>
              <a:t>usos</a:t>
            </a:r>
            <a:r>
              <a:rPr lang="es-CL">
                <a:solidFill>
                  <a:schemeClr val="accent2"/>
                </a:solidFill>
              </a:rPr>
              <a:t> prácticos de los perfiles:</a:t>
            </a:r>
          </a:p>
          <a:p>
            <a:pPr algn="just">
              <a:spcBef>
                <a:spcPct val="50000"/>
              </a:spcBef>
            </a:pPr>
            <a:r>
              <a:rPr lang="es-CL">
                <a:solidFill>
                  <a:schemeClr val="accent2"/>
                </a:solidFill>
              </a:rPr>
              <a:t>a.- Determinación de la visibilidad para puestos de observación.</a:t>
            </a:r>
          </a:p>
          <a:p>
            <a:pPr algn="just">
              <a:spcBef>
                <a:spcPct val="50000"/>
              </a:spcBef>
            </a:pPr>
            <a:r>
              <a:rPr lang="es-CL">
                <a:solidFill>
                  <a:schemeClr val="accent2"/>
                </a:solidFill>
              </a:rPr>
              <a:t>b.- Determinación de máscaras que afecten a la trayectoria de los tiros de artillería.</a:t>
            </a:r>
          </a:p>
          <a:p>
            <a:pPr algn="just">
              <a:spcBef>
                <a:spcPct val="50000"/>
              </a:spcBef>
            </a:pPr>
            <a:r>
              <a:rPr lang="es-CL">
                <a:solidFill>
                  <a:schemeClr val="accent2"/>
                </a:solidFill>
              </a:rPr>
              <a:t>c.- Determinación de área de impacto de armas de trayectoria semi- rasante y curvas.</a:t>
            </a:r>
          </a:p>
          <a:p>
            <a:pPr algn="just">
              <a:spcBef>
                <a:spcPct val="50000"/>
              </a:spcBef>
            </a:pPr>
            <a:r>
              <a:rPr lang="es-CL">
                <a:solidFill>
                  <a:schemeClr val="accent2"/>
                </a:solidFill>
              </a:rPr>
              <a:t>d.- Contribución al planeamiento de la construcción de caminos, vías férreas, instalación de tuberías, remoción de tierras, etc.</a:t>
            </a:r>
          </a:p>
        </p:txBody>
      </p:sp>
      <p:pic>
        <p:nvPicPr>
          <p:cNvPr id="59396" name="Picture 2"/>
          <p:cNvPicPr>
            <a:picLocks noChangeAspect="1" noChangeArrowheads="1"/>
          </p:cNvPicPr>
          <p:nvPr/>
        </p:nvPicPr>
        <p:blipFill>
          <a:blip r:embed="rId3"/>
          <a:srcRect/>
          <a:stretch>
            <a:fillRect/>
          </a:stretch>
        </p:blipFill>
        <p:spPr bwMode="auto">
          <a:xfrm>
            <a:off x="1908175" y="3832225"/>
            <a:ext cx="4652963" cy="302577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ext Box 6"/>
          <p:cNvSpPr txBox="1">
            <a:spLocks noChangeArrowheads="1"/>
          </p:cNvSpPr>
          <p:nvPr/>
        </p:nvSpPr>
        <p:spPr bwMode="auto">
          <a:xfrm>
            <a:off x="539750" y="44450"/>
            <a:ext cx="8208963" cy="785813"/>
          </a:xfrm>
          <a:prstGeom prst="rect">
            <a:avLst/>
          </a:prstGeom>
          <a:noFill/>
          <a:ln w="9525">
            <a:solidFill>
              <a:schemeClr val="accent2"/>
            </a:solidFill>
            <a:miter lim="800000"/>
            <a:headEnd/>
            <a:tailEnd/>
          </a:ln>
          <a:effectLst/>
        </p:spPr>
        <p:txBody>
          <a:bodyPr>
            <a:spAutoFit/>
          </a:bodyPr>
          <a:lstStyle/>
          <a:p>
            <a:pPr>
              <a:spcBef>
                <a:spcPct val="50000"/>
              </a:spcBef>
            </a:pPr>
            <a:r>
              <a:rPr lang="es-ES">
                <a:solidFill>
                  <a:schemeClr val="accent2"/>
                </a:solidFill>
              </a:rPr>
              <a:t>UT Nº 2. LECTURA DE CARTAS</a:t>
            </a:r>
          </a:p>
          <a:p>
            <a:pPr>
              <a:spcBef>
                <a:spcPct val="50000"/>
              </a:spcBef>
            </a:pPr>
            <a:r>
              <a:rPr lang="es-ES">
                <a:solidFill>
                  <a:schemeClr val="accent2"/>
                </a:solidFill>
              </a:rPr>
              <a:t>RELIEVES – </a:t>
            </a:r>
            <a:r>
              <a:rPr lang="es-ES" b="1">
                <a:solidFill>
                  <a:schemeClr val="accent2"/>
                </a:solidFill>
              </a:rPr>
              <a:t>PERFILES                  EJERCICIO</a:t>
            </a:r>
          </a:p>
        </p:txBody>
      </p:sp>
      <p:sp>
        <p:nvSpPr>
          <p:cNvPr id="60419" name="Rectangle 1"/>
          <p:cNvSpPr>
            <a:spLocks noChangeArrowheads="1"/>
          </p:cNvSpPr>
          <p:nvPr/>
        </p:nvSpPr>
        <p:spPr bwMode="auto">
          <a:xfrm>
            <a:off x="323850" y="969963"/>
            <a:ext cx="8569325" cy="1616075"/>
          </a:xfrm>
          <a:prstGeom prst="rect">
            <a:avLst/>
          </a:prstGeom>
          <a:noFill/>
          <a:ln w="12700">
            <a:solidFill>
              <a:srgbClr val="7030A0"/>
            </a:solidFill>
            <a:miter lim="800000"/>
            <a:headEnd/>
            <a:tailEnd/>
          </a:ln>
        </p:spPr>
        <p:txBody>
          <a:bodyPr>
            <a:spAutoFit/>
          </a:bodyPr>
          <a:lstStyle/>
          <a:p>
            <a:pPr algn="just">
              <a:spcBef>
                <a:spcPct val="50000"/>
              </a:spcBef>
            </a:pPr>
            <a:r>
              <a:rPr lang="es-CL">
                <a:solidFill>
                  <a:schemeClr val="accent2"/>
                </a:solidFill>
              </a:rPr>
              <a:t>Elaborar el perfil del terreno entre los puntos A y B:</a:t>
            </a:r>
          </a:p>
          <a:p>
            <a:pPr algn="just">
              <a:spcBef>
                <a:spcPct val="50000"/>
              </a:spcBef>
            </a:pPr>
            <a:r>
              <a:rPr lang="es-CL">
                <a:solidFill>
                  <a:schemeClr val="accent2"/>
                </a:solidFill>
              </a:rPr>
              <a:t>A: cruce de caminos ubicado en coordenadas 68.35 – 22.10</a:t>
            </a:r>
          </a:p>
          <a:p>
            <a:pPr algn="just">
              <a:spcBef>
                <a:spcPct val="50000"/>
              </a:spcBef>
            </a:pPr>
            <a:r>
              <a:rPr lang="es-CL">
                <a:solidFill>
                  <a:schemeClr val="accent2"/>
                </a:solidFill>
              </a:rPr>
              <a:t>B: cota 390 (Monte La Astilla) en la cuadrícula 70 – 22.</a:t>
            </a:r>
          </a:p>
          <a:p>
            <a:pPr algn="just">
              <a:spcBef>
                <a:spcPct val="50000"/>
              </a:spcBef>
            </a:pPr>
            <a:r>
              <a:rPr lang="es-CL">
                <a:solidFill>
                  <a:schemeClr val="accent2"/>
                </a:solidFill>
              </a:rPr>
              <a:t>Ref. Carta IGM Pichicuy. Escala 1:25.000</a:t>
            </a: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ext Box 6"/>
          <p:cNvSpPr txBox="1">
            <a:spLocks noChangeArrowheads="1"/>
          </p:cNvSpPr>
          <p:nvPr/>
        </p:nvSpPr>
        <p:spPr bwMode="auto">
          <a:xfrm>
            <a:off x="539750" y="44450"/>
            <a:ext cx="8208963" cy="785813"/>
          </a:xfrm>
          <a:prstGeom prst="rect">
            <a:avLst/>
          </a:prstGeom>
          <a:noFill/>
          <a:ln w="9525">
            <a:solidFill>
              <a:schemeClr val="accent2"/>
            </a:solidFill>
            <a:miter lim="800000"/>
            <a:headEnd/>
            <a:tailEnd/>
          </a:ln>
          <a:effectLst/>
        </p:spPr>
        <p:txBody>
          <a:bodyPr>
            <a:spAutoFit/>
          </a:bodyPr>
          <a:lstStyle/>
          <a:p>
            <a:pPr>
              <a:spcBef>
                <a:spcPct val="50000"/>
              </a:spcBef>
            </a:pPr>
            <a:r>
              <a:rPr lang="es-ES">
                <a:solidFill>
                  <a:schemeClr val="accent2"/>
                </a:solidFill>
              </a:rPr>
              <a:t>UT Nº 2. LECTURA DE CARTAS</a:t>
            </a:r>
          </a:p>
          <a:p>
            <a:pPr>
              <a:spcBef>
                <a:spcPct val="50000"/>
              </a:spcBef>
            </a:pPr>
            <a:r>
              <a:rPr lang="es-ES" b="1">
                <a:solidFill>
                  <a:schemeClr val="accent2"/>
                </a:solidFill>
              </a:rPr>
              <a:t>DIRECCIÓN Y ORIENTACIÓN</a:t>
            </a:r>
          </a:p>
        </p:txBody>
      </p:sp>
      <p:sp>
        <p:nvSpPr>
          <p:cNvPr id="61443" name="Rectangle 1"/>
          <p:cNvSpPr>
            <a:spLocks noChangeArrowheads="1"/>
          </p:cNvSpPr>
          <p:nvPr/>
        </p:nvSpPr>
        <p:spPr bwMode="auto">
          <a:xfrm>
            <a:off x="323850" y="969963"/>
            <a:ext cx="8569325" cy="3140075"/>
          </a:xfrm>
          <a:prstGeom prst="rect">
            <a:avLst/>
          </a:prstGeom>
          <a:noFill/>
          <a:ln w="12700">
            <a:solidFill>
              <a:srgbClr val="7030A0"/>
            </a:solidFill>
            <a:miter lim="800000"/>
            <a:headEnd/>
            <a:tailEnd/>
          </a:ln>
        </p:spPr>
        <p:txBody>
          <a:bodyPr>
            <a:spAutoFit/>
          </a:bodyPr>
          <a:lstStyle/>
          <a:p>
            <a:pPr algn="just">
              <a:spcBef>
                <a:spcPct val="50000"/>
              </a:spcBef>
            </a:pPr>
            <a:r>
              <a:rPr lang="es-CL">
                <a:solidFill>
                  <a:schemeClr val="accent2"/>
                </a:solidFill>
              </a:rPr>
              <a:t>1.- Dirección.</a:t>
            </a:r>
          </a:p>
          <a:p>
            <a:pPr algn="just">
              <a:spcBef>
                <a:spcPct val="50000"/>
              </a:spcBef>
            </a:pPr>
            <a:r>
              <a:rPr lang="es-CL">
                <a:solidFill>
                  <a:schemeClr val="accent2"/>
                </a:solidFill>
              </a:rPr>
              <a:t>En que dirección tengo que apuntar?</a:t>
            </a:r>
          </a:p>
          <a:p>
            <a:pPr algn="just">
              <a:spcBef>
                <a:spcPct val="50000"/>
              </a:spcBef>
            </a:pPr>
            <a:r>
              <a:rPr lang="es-CL">
                <a:solidFill>
                  <a:schemeClr val="accent2"/>
                </a:solidFill>
              </a:rPr>
              <a:t>Hacia dónde tengo que ir?</a:t>
            </a:r>
          </a:p>
          <a:p>
            <a:pPr algn="just">
              <a:spcBef>
                <a:spcPct val="50000"/>
              </a:spcBef>
            </a:pPr>
            <a:endParaRPr lang="es-CL">
              <a:solidFill>
                <a:schemeClr val="accent2"/>
              </a:solidFill>
            </a:endParaRPr>
          </a:p>
          <a:p>
            <a:pPr algn="just">
              <a:spcBef>
                <a:spcPct val="50000"/>
              </a:spcBef>
            </a:pPr>
            <a:endParaRPr lang="es-CL">
              <a:solidFill>
                <a:schemeClr val="accent2"/>
              </a:solidFill>
            </a:endParaRPr>
          </a:p>
          <a:p>
            <a:pPr algn="just">
              <a:spcBef>
                <a:spcPct val="50000"/>
              </a:spcBef>
            </a:pPr>
            <a:endParaRPr lang="es-CL">
              <a:solidFill>
                <a:schemeClr val="accent2"/>
              </a:solidFill>
            </a:endParaRPr>
          </a:p>
          <a:p>
            <a:pPr algn="just">
              <a:spcBef>
                <a:spcPct val="50000"/>
              </a:spcBef>
            </a:pPr>
            <a:r>
              <a:rPr lang="es-CL">
                <a:solidFill>
                  <a:schemeClr val="accent2"/>
                </a:solidFill>
              </a:rPr>
              <a:t>El Infante de Marina requiere un método para expresar una dirección que sea precisa y tenga una unidad de medida común.</a:t>
            </a:r>
          </a:p>
        </p:txBody>
      </p:sp>
      <p:pic>
        <p:nvPicPr>
          <p:cNvPr id="61444" name="Picture 7" descr="155-inteligencia-01"/>
          <p:cNvPicPr>
            <a:picLocks noChangeAspect="1" noChangeArrowheads="1"/>
          </p:cNvPicPr>
          <p:nvPr/>
        </p:nvPicPr>
        <p:blipFill>
          <a:blip r:embed="rId3"/>
          <a:srcRect/>
          <a:stretch>
            <a:fillRect/>
          </a:stretch>
        </p:blipFill>
        <p:spPr bwMode="auto">
          <a:xfrm>
            <a:off x="4284663" y="404813"/>
            <a:ext cx="4665662" cy="26638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ext Box 6"/>
          <p:cNvSpPr txBox="1">
            <a:spLocks noChangeArrowheads="1"/>
          </p:cNvSpPr>
          <p:nvPr/>
        </p:nvSpPr>
        <p:spPr bwMode="auto">
          <a:xfrm>
            <a:off x="539750" y="44450"/>
            <a:ext cx="8208963" cy="785813"/>
          </a:xfrm>
          <a:prstGeom prst="rect">
            <a:avLst/>
          </a:prstGeom>
          <a:noFill/>
          <a:ln w="9525">
            <a:solidFill>
              <a:schemeClr val="accent2"/>
            </a:solidFill>
            <a:miter lim="800000"/>
            <a:headEnd/>
            <a:tailEnd/>
          </a:ln>
          <a:effectLst/>
        </p:spPr>
        <p:txBody>
          <a:bodyPr>
            <a:spAutoFit/>
          </a:bodyPr>
          <a:lstStyle/>
          <a:p>
            <a:pPr>
              <a:spcBef>
                <a:spcPct val="50000"/>
              </a:spcBef>
            </a:pPr>
            <a:r>
              <a:rPr lang="es-ES">
                <a:solidFill>
                  <a:schemeClr val="accent2"/>
                </a:solidFill>
              </a:rPr>
              <a:t>UT Nº 2. LECTURA DE CARTAS</a:t>
            </a:r>
          </a:p>
          <a:p>
            <a:pPr>
              <a:spcBef>
                <a:spcPct val="50000"/>
              </a:spcBef>
            </a:pPr>
            <a:r>
              <a:rPr lang="es-ES" b="1">
                <a:solidFill>
                  <a:schemeClr val="accent2"/>
                </a:solidFill>
              </a:rPr>
              <a:t>DIRECCIÓN Y ORIENTACIÓN</a:t>
            </a:r>
          </a:p>
        </p:txBody>
      </p:sp>
      <p:sp>
        <p:nvSpPr>
          <p:cNvPr id="50179" name="Rectangle 1"/>
          <p:cNvSpPr>
            <a:spLocks noChangeArrowheads="1"/>
          </p:cNvSpPr>
          <p:nvPr/>
        </p:nvSpPr>
        <p:spPr bwMode="auto">
          <a:xfrm>
            <a:off x="323850" y="969963"/>
            <a:ext cx="8569325" cy="5078412"/>
          </a:xfrm>
          <a:prstGeom prst="rect">
            <a:avLst/>
          </a:prstGeom>
          <a:noFill/>
          <a:ln w="12700">
            <a:solidFill>
              <a:srgbClr val="7030A0"/>
            </a:solidFill>
            <a:miter lim="800000"/>
            <a:headEnd/>
            <a:tailEnd/>
          </a:ln>
          <a:extLst>
            <a:ext uri="{909E8E84-426E-40DD-AFC4-6F175D3DCCD1}">
              <a14:hiddenFill xmlns:a14="http://schemas.microsoft.com/office/drawing/2010/main" xmlns="">
                <a:solidFill>
                  <a:srgbClr val="FFFFFF"/>
                </a:solidFill>
              </a14:hiddenFill>
            </a:ext>
          </a:extLst>
        </p:spPr>
        <p:txBody>
          <a:bodyPr>
            <a:spAutoFit/>
          </a:bodyPr>
          <a:lstStyle/>
          <a:p>
            <a:pPr algn="just">
              <a:spcBef>
                <a:spcPct val="50000"/>
              </a:spcBef>
              <a:defRPr/>
            </a:pPr>
            <a:r>
              <a:rPr lang="es-CL" dirty="0">
                <a:solidFill>
                  <a:schemeClr val="accent2"/>
                </a:solidFill>
              </a:rPr>
              <a:t>a.- Líneas Bases.</a:t>
            </a:r>
          </a:p>
          <a:p>
            <a:pPr algn="just">
              <a:spcBef>
                <a:spcPct val="50000"/>
              </a:spcBef>
              <a:defRPr/>
            </a:pPr>
            <a:r>
              <a:rPr lang="es-CL" dirty="0">
                <a:solidFill>
                  <a:schemeClr val="accent2"/>
                </a:solidFill>
              </a:rPr>
              <a:t>Para expresar una dirección como una unidad de medida angular debe existir una línea base. En lectura de cartas la línea base es el Norte, pero hay tres:</a:t>
            </a:r>
          </a:p>
          <a:p>
            <a:pPr marL="342900" indent="-342900" algn="just">
              <a:spcBef>
                <a:spcPct val="50000"/>
              </a:spcBef>
              <a:buFontTx/>
              <a:buAutoNum type="arabicParenR"/>
              <a:defRPr/>
            </a:pPr>
            <a:r>
              <a:rPr lang="es-CL" b="1" dirty="0">
                <a:solidFill>
                  <a:schemeClr val="accent2"/>
                </a:solidFill>
              </a:rPr>
              <a:t>Norte Verdadero o Norte Geográfico</a:t>
            </a:r>
            <a:r>
              <a:rPr lang="es-CL" dirty="0">
                <a:solidFill>
                  <a:schemeClr val="accent2"/>
                </a:solidFill>
              </a:rPr>
              <a:t>: Es una línea desde cualquier posición en la superficie de la tierra, hasta el Polo Norte. El Norte Verdadero está simbolizado por una estrella. En las cartas el Norte Verdadero está materializado por los meridianos (línea del borde)</a:t>
            </a:r>
          </a:p>
          <a:p>
            <a:pPr marL="342900" indent="-342900" algn="just">
              <a:spcBef>
                <a:spcPct val="50000"/>
              </a:spcBef>
              <a:buFontTx/>
              <a:buAutoNum type="arabicParenR"/>
              <a:defRPr/>
            </a:pPr>
            <a:r>
              <a:rPr lang="es-CL" b="1" dirty="0">
                <a:solidFill>
                  <a:schemeClr val="accent2"/>
                </a:solidFill>
              </a:rPr>
              <a:t>Norte Magnético</a:t>
            </a:r>
            <a:r>
              <a:rPr lang="es-CL" dirty="0">
                <a:solidFill>
                  <a:schemeClr val="accent2"/>
                </a:solidFill>
              </a:rPr>
              <a:t>: Es la dirección desde cualquier punto hacia El Polo Norte Magnético. Esta dirección se materializa por el sentido Norte- Sur magnético, que adopta la aguja imantada de la brújula. Generalmente, se representa por el gráfico de una Media Punta de Flecha. Las cartas topográficas editadas por el I.G.M. de Chile traen en su margen inferior un esquema de la declinación magnética de la zona.</a:t>
            </a:r>
          </a:p>
          <a:p>
            <a:pPr marL="342900" indent="-342900" algn="just">
              <a:spcBef>
                <a:spcPct val="50000"/>
              </a:spcBef>
              <a:buFontTx/>
              <a:buAutoNum type="arabicParenR"/>
              <a:defRPr/>
            </a:pPr>
            <a:r>
              <a:rPr lang="es-CL" b="1" dirty="0">
                <a:solidFill>
                  <a:schemeClr val="accent2"/>
                </a:solidFill>
              </a:rPr>
              <a:t>Norte de Grilla</a:t>
            </a:r>
            <a:r>
              <a:rPr lang="es-CL" dirty="0">
                <a:solidFill>
                  <a:schemeClr val="accent2"/>
                </a:solidFill>
              </a:rPr>
              <a:t>: Es el Norte que se establece por las líneas verticales de cuadriculado en la carta, puede simbolizarse por las letras (C), (G) o la letra (Y).</a:t>
            </a: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ext Box 6"/>
          <p:cNvSpPr txBox="1">
            <a:spLocks noChangeArrowheads="1"/>
          </p:cNvSpPr>
          <p:nvPr/>
        </p:nvSpPr>
        <p:spPr bwMode="auto">
          <a:xfrm>
            <a:off x="539750" y="44450"/>
            <a:ext cx="8208963" cy="785813"/>
          </a:xfrm>
          <a:prstGeom prst="rect">
            <a:avLst/>
          </a:prstGeom>
          <a:noFill/>
          <a:ln w="9525">
            <a:solidFill>
              <a:schemeClr val="accent2"/>
            </a:solidFill>
            <a:miter lim="800000"/>
            <a:headEnd/>
            <a:tailEnd/>
          </a:ln>
          <a:effectLst/>
        </p:spPr>
        <p:txBody>
          <a:bodyPr>
            <a:spAutoFit/>
          </a:bodyPr>
          <a:lstStyle/>
          <a:p>
            <a:pPr>
              <a:spcBef>
                <a:spcPct val="50000"/>
              </a:spcBef>
            </a:pPr>
            <a:r>
              <a:rPr lang="es-ES">
                <a:solidFill>
                  <a:schemeClr val="accent2"/>
                </a:solidFill>
              </a:rPr>
              <a:t>UT Nº 2. LECTURA DE CARTAS</a:t>
            </a:r>
          </a:p>
          <a:p>
            <a:pPr>
              <a:spcBef>
                <a:spcPct val="50000"/>
              </a:spcBef>
            </a:pPr>
            <a:r>
              <a:rPr lang="es-ES" b="1">
                <a:solidFill>
                  <a:schemeClr val="accent2"/>
                </a:solidFill>
              </a:rPr>
              <a:t>DIRECCIÓN Y ORIENTACIÓN</a:t>
            </a:r>
          </a:p>
        </p:txBody>
      </p:sp>
      <p:sp>
        <p:nvSpPr>
          <p:cNvPr id="63491" name="Rectangle 1"/>
          <p:cNvSpPr>
            <a:spLocks noChangeArrowheads="1"/>
          </p:cNvSpPr>
          <p:nvPr/>
        </p:nvSpPr>
        <p:spPr bwMode="auto">
          <a:xfrm>
            <a:off x="323850" y="969963"/>
            <a:ext cx="8569325" cy="923925"/>
          </a:xfrm>
          <a:prstGeom prst="rect">
            <a:avLst/>
          </a:prstGeom>
          <a:noFill/>
          <a:ln w="12700">
            <a:solidFill>
              <a:srgbClr val="7030A0"/>
            </a:solidFill>
            <a:miter lim="800000"/>
            <a:headEnd/>
            <a:tailEnd/>
          </a:ln>
        </p:spPr>
        <p:txBody>
          <a:bodyPr>
            <a:spAutoFit/>
          </a:bodyPr>
          <a:lstStyle/>
          <a:p>
            <a:pPr algn="just">
              <a:spcBef>
                <a:spcPct val="50000"/>
              </a:spcBef>
            </a:pPr>
            <a:r>
              <a:rPr lang="es-CL">
                <a:solidFill>
                  <a:schemeClr val="accent2"/>
                </a:solidFill>
              </a:rPr>
              <a:t>Las líneas base que se usan con más frecuencia por los Infantes de Marina son el Norte Magnético y el de Grilla. La magnética cuando se trabaja con brújula en el terreno y las de grilla cuando se trabaja en la carta.</a:t>
            </a:r>
          </a:p>
        </p:txBody>
      </p:sp>
      <p:pic>
        <p:nvPicPr>
          <p:cNvPr id="63492" name="Picture 4" descr="Direcciones Básicas de Referencia &lt;ul&gt;&lt;li&gt;NORTE &lt;/li&gt;&lt;/ul&gt;&lt;ul&gt;&lt;li&gt;GEOGRAFICO  ( NG ): &lt;/li&gt;&lt;/ul&gt;&lt;ul&gt;&lt;li&gt;Es la dirección de..."/>
          <p:cNvPicPr>
            <a:picLocks noChangeAspect="1" noChangeArrowheads="1"/>
          </p:cNvPicPr>
          <p:nvPr/>
        </p:nvPicPr>
        <p:blipFill>
          <a:blip r:embed="rId3"/>
          <a:srcRect l="56627" t="24609" b="11987"/>
          <a:stretch>
            <a:fillRect/>
          </a:stretch>
        </p:blipFill>
        <p:spPr bwMode="auto">
          <a:xfrm>
            <a:off x="2932113" y="2795588"/>
            <a:ext cx="3008312" cy="3297237"/>
          </a:xfrm>
          <a:prstGeom prst="rect">
            <a:avLst/>
          </a:prstGeom>
          <a:noFill/>
          <a:ln w="9525">
            <a:noFill/>
            <a:miter lim="800000"/>
            <a:headEnd/>
            <a:tailEnd/>
          </a:ln>
        </p:spPr>
      </p:pic>
      <p:sp>
        <p:nvSpPr>
          <p:cNvPr id="63493" name="TextBox 1"/>
          <p:cNvSpPr txBox="1">
            <a:spLocks noChangeArrowheads="1"/>
          </p:cNvSpPr>
          <p:nvPr/>
        </p:nvSpPr>
        <p:spPr bwMode="auto">
          <a:xfrm>
            <a:off x="5076825" y="3192463"/>
            <a:ext cx="719138" cy="307975"/>
          </a:xfrm>
          <a:prstGeom prst="rect">
            <a:avLst/>
          </a:prstGeom>
          <a:solidFill>
            <a:schemeClr val="bg1"/>
          </a:solidFill>
          <a:ln w="9525">
            <a:noFill/>
            <a:miter lim="800000"/>
            <a:headEnd/>
            <a:tailEnd/>
          </a:ln>
        </p:spPr>
        <p:txBody>
          <a:bodyPr>
            <a:spAutoFit/>
          </a:bodyPr>
          <a:lstStyle/>
          <a:p>
            <a:pPr algn="ctr"/>
            <a:r>
              <a:rPr lang="es-CL" sz="1400" b="1"/>
              <a:t>NV</a:t>
            </a:r>
          </a:p>
        </p:txBody>
      </p:sp>
      <p:sp>
        <p:nvSpPr>
          <p:cNvPr id="63494" name="TextBox 7"/>
          <p:cNvSpPr txBox="1">
            <a:spLocks noChangeArrowheads="1"/>
          </p:cNvSpPr>
          <p:nvPr/>
        </p:nvSpPr>
        <p:spPr bwMode="auto">
          <a:xfrm>
            <a:off x="3924300" y="3213100"/>
            <a:ext cx="719138" cy="307975"/>
          </a:xfrm>
          <a:prstGeom prst="rect">
            <a:avLst/>
          </a:prstGeom>
          <a:solidFill>
            <a:schemeClr val="bg1"/>
          </a:solidFill>
          <a:ln w="9525">
            <a:noFill/>
            <a:miter lim="800000"/>
            <a:headEnd/>
            <a:tailEnd/>
          </a:ln>
        </p:spPr>
        <p:txBody>
          <a:bodyPr>
            <a:spAutoFit/>
          </a:bodyPr>
          <a:lstStyle/>
          <a:p>
            <a:pPr algn="ctr"/>
            <a:r>
              <a:rPr lang="es-CL" sz="1400" b="1"/>
              <a:t>NC</a:t>
            </a: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ext Box 6"/>
          <p:cNvSpPr txBox="1">
            <a:spLocks noChangeArrowheads="1"/>
          </p:cNvSpPr>
          <p:nvPr/>
        </p:nvSpPr>
        <p:spPr bwMode="auto">
          <a:xfrm>
            <a:off x="539750" y="44450"/>
            <a:ext cx="8208963" cy="785813"/>
          </a:xfrm>
          <a:prstGeom prst="rect">
            <a:avLst/>
          </a:prstGeom>
          <a:noFill/>
          <a:ln w="9525">
            <a:solidFill>
              <a:schemeClr val="accent2"/>
            </a:solidFill>
            <a:miter lim="800000"/>
            <a:headEnd/>
            <a:tailEnd/>
          </a:ln>
          <a:effectLst/>
        </p:spPr>
        <p:txBody>
          <a:bodyPr>
            <a:spAutoFit/>
          </a:bodyPr>
          <a:lstStyle/>
          <a:p>
            <a:pPr>
              <a:spcBef>
                <a:spcPct val="50000"/>
              </a:spcBef>
            </a:pPr>
            <a:r>
              <a:rPr lang="es-ES">
                <a:solidFill>
                  <a:schemeClr val="accent2"/>
                </a:solidFill>
              </a:rPr>
              <a:t>UT Nº 2. LECTURA DE CARTAS</a:t>
            </a:r>
          </a:p>
          <a:p>
            <a:pPr>
              <a:spcBef>
                <a:spcPct val="50000"/>
              </a:spcBef>
            </a:pPr>
            <a:r>
              <a:rPr lang="es-ES" b="1">
                <a:solidFill>
                  <a:schemeClr val="accent2"/>
                </a:solidFill>
              </a:rPr>
              <a:t>DIRECCIÓN Y ORIENTACIÓN</a:t>
            </a:r>
          </a:p>
        </p:txBody>
      </p:sp>
      <p:sp>
        <p:nvSpPr>
          <p:cNvPr id="64515" name="Rectangle 1"/>
          <p:cNvSpPr>
            <a:spLocks noChangeArrowheads="1"/>
          </p:cNvSpPr>
          <p:nvPr/>
        </p:nvSpPr>
        <p:spPr bwMode="auto">
          <a:xfrm>
            <a:off x="323850" y="969963"/>
            <a:ext cx="8569325" cy="2447925"/>
          </a:xfrm>
          <a:prstGeom prst="rect">
            <a:avLst/>
          </a:prstGeom>
          <a:noFill/>
          <a:ln w="12700">
            <a:solidFill>
              <a:srgbClr val="7030A0"/>
            </a:solidFill>
            <a:miter lim="800000"/>
            <a:headEnd/>
            <a:tailEnd/>
          </a:ln>
        </p:spPr>
        <p:txBody>
          <a:bodyPr>
            <a:spAutoFit/>
          </a:bodyPr>
          <a:lstStyle/>
          <a:p>
            <a:pPr algn="just">
              <a:spcBef>
                <a:spcPct val="50000"/>
              </a:spcBef>
            </a:pPr>
            <a:r>
              <a:rPr lang="es-CL">
                <a:solidFill>
                  <a:schemeClr val="accent2"/>
                </a:solidFill>
              </a:rPr>
              <a:t>a.- Unidades en que se miden las direcciones.</a:t>
            </a:r>
          </a:p>
          <a:p>
            <a:pPr algn="just">
              <a:spcBef>
                <a:spcPct val="50000"/>
              </a:spcBef>
            </a:pPr>
            <a:r>
              <a:rPr lang="es-CL">
                <a:solidFill>
                  <a:schemeClr val="accent2"/>
                </a:solidFill>
              </a:rPr>
              <a:t>Las direcciones se expresan en unidades de medida angular con respecto a una de las líneas bases.</a:t>
            </a:r>
          </a:p>
          <a:p>
            <a:pPr algn="just">
              <a:spcBef>
                <a:spcPct val="50000"/>
              </a:spcBef>
            </a:pPr>
            <a:r>
              <a:rPr lang="es-CL">
                <a:solidFill>
                  <a:schemeClr val="accent2"/>
                </a:solidFill>
              </a:rPr>
              <a:t>La unidad angular más usada es el grado Sexagesimal. Un grado sexagesimal se obtiene al dividir una circunferencia en 360 ángulos iguales de un grado. </a:t>
            </a:r>
          </a:p>
          <a:p>
            <a:pPr algn="just">
              <a:spcBef>
                <a:spcPct val="50000"/>
              </a:spcBef>
            </a:pPr>
            <a:r>
              <a:rPr lang="es-CL">
                <a:solidFill>
                  <a:schemeClr val="accent2"/>
                </a:solidFill>
              </a:rPr>
              <a:t>Cada grado se divide, a su vez, en 60 minutos sexagesimales y un minuto se divide en 60 segundos sexagesimales.</a:t>
            </a:r>
          </a:p>
        </p:txBody>
      </p:sp>
      <p:pic>
        <p:nvPicPr>
          <p:cNvPr id="64516" name="Picture 2" descr="https://encrypted-tbn2.gstatic.com/images?q=tbn:ANd9GcQ18iZ8u1el1E6cYoSBnp3T6NyZ1WmJntAsn3IjKFcQq2Acoa43Z5Od01E">
            <a:hlinkClick r:id="rId3"/>
          </p:cNvPr>
          <p:cNvPicPr>
            <a:picLocks noChangeAspect="1" noChangeArrowheads="1"/>
          </p:cNvPicPr>
          <p:nvPr/>
        </p:nvPicPr>
        <p:blipFill>
          <a:blip r:embed="rId4"/>
          <a:srcRect/>
          <a:stretch>
            <a:fillRect/>
          </a:stretch>
        </p:blipFill>
        <p:spPr bwMode="auto">
          <a:xfrm>
            <a:off x="971550" y="3500438"/>
            <a:ext cx="3168650" cy="3251200"/>
          </a:xfrm>
          <a:prstGeom prst="rect">
            <a:avLst/>
          </a:prstGeom>
          <a:noFill/>
          <a:ln w="9525">
            <a:noFill/>
            <a:miter lim="800000"/>
            <a:headEnd/>
            <a:tailEnd/>
          </a:ln>
        </p:spPr>
      </p:pic>
      <p:pic>
        <p:nvPicPr>
          <p:cNvPr id="64517" name="Picture 8" descr="Orientación II: El uso de la brújula"/>
          <p:cNvPicPr>
            <a:picLocks noChangeAspect="1" noChangeArrowheads="1"/>
          </p:cNvPicPr>
          <p:nvPr/>
        </p:nvPicPr>
        <p:blipFill>
          <a:blip r:embed="rId5"/>
          <a:srcRect/>
          <a:stretch>
            <a:fillRect/>
          </a:stretch>
        </p:blipFill>
        <p:spPr bwMode="auto">
          <a:xfrm>
            <a:off x="5921375" y="3625850"/>
            <a:ext cx="2971800" cy="2971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ext Box 6"/>
          <p:cNvSpPr txBox="1">
            <a:spLocks noChangeArrowheads="1"/>
          </p:cNvSpPr>
          <p:nvPr/>
        </p:nvSpPr>
        <p:spPr bwMode="auto">
          <a:xfrm>
            <a:off x="539750" y="44450"/>
            <a:ext cx="8208963" cy="785813"/>
          </a:xfrm>
          <a:prstGeom prst="rect">
            <a:avLst/>
          </a:prstGeom>
          <a:noFill/>
          <a:ln w="9525">
            <a:solidFill>
              <a:schemeClr val="accent2"/>
            </a:solidFill>
            <a:miter lim="800000"/>
            <a:headEnd/>
            <a:tailEnd/>
          </a:ln>
          <a:effectLst/>
        </p:spPr>
        <p:txBody>
          <a:bodyPr>
            <a:spAutoFit/>
          </a:bodyPr>
          <a:lstStyle/>
          <a:p>
            <a:pPr>
              <a:spcBef>
                <a:spcPct val="50000"/>
              </a:spcBef>
            </a:pPr>
            <a:r>
              <a:rPr lang="es-ES">
                <a:solidFill>
                  <a:schemeClr val="accent2"/>
                </a:solidFill>
              </a:rPr>
              <a:t>UT Nº 2. LECTURA DE CARTAS</a:t>
            </a:r>
          </a:p>
          <a:p>
            <a:pPr>
              <a:spcBef>
                <a:spcPct val="50000"/>
              </a:spcBef>
            </a:pPr>
            <a:r>
              <a:rPr lang="es-ES" b="1">
                <a:solidFill>
                  <a:schemeClr val="accent2"/>
                </a:solidFill>
              </a:rPr>
              <a:t>DIRECCIÓN Y ORIENTACIÓN</a:t>
            </a:r>
          </a:p>
        </p:txBody>
      </p:sp>
      <p:sp>
        <p:nvSpPr>
          <p:cNvPr id="65539" name="Rectangle 1"/>
          <p:cNvSpPr>
            <a:spLocks noChangeArrowheads="1"/>
          </p:cNvSpPr>
          <p:nvPr/>
        </p:nvSpPr>
        <p:spPr bwMode="auto">
          <a:xfrm>
            <a:off x="323850" y="1525588"/>
            <a:ext cx="8569325" cy="3416300"/>
          </a:xfrm>
          <a:prstGeom prst="rect">
            <a:avLst/>
          </a:prstGeom>
          <a:noFill/>
          <a:ln w="12700">
            <a:solidFill>
              <a:srgbClr val="7030A0"/>
            </a:solidFill>
            <a:miter lim="800000"/>
            <a:headEnd/>
            <a:tailEnd/>
          </a:ln>
        </p:spPr>
        <p:txBody>
          <a:bodyPr>
            <a:spAutoFit/>
          </a:bodyPr>
          <a:lstStyle/>
          <a:p>
            <a:pPr algn="just">
              <a:spcBef>
                <a:spcPct val="50000"/>
              </a:spcBef>
            </a:pPr>
            <a:r>
              <a:rPr lang="es-CL">
                <a:solidFill>
                  <a:schemeClr val="accent2"/>
                </a:solidFill>
              </a:rPr>
              <a:t>a.- Unidades en que se miden las direcciones.</a:t>
            </a:r>
          </a:p>
          <a:p>
            <a:pPr algn="just">
              <a:spcBef>
                <a:spcPct val="50000"/>
              </a:spcBef>
            </a:pPr>
            <a:r>
              <a:rPr lang="es-CL">
                <a:solidFill>
                  <a:schemeClr val="accent2"/>
                </a:solidFill>
              </a:rPr>
              <a:t>Otra unidad angular usada frecuentemente por las unidades artilleras es la </a:t>
            </a:r>
            <a:r>
              <a:rPr lang="es-CL" b="1">
                <a:solidFill>
                  <a:schemeClr val="accent2"/>
                </a:solidFill>
              </a:rPr>
              <a:t>Milésima (mils)</a:t>
            </a:r>
            <a:r>
              <a:rPr lang="es-CL">
                <a:solidFill>
                  <a:schemeClr val="accent2"/>
                </a:solidFill>
              </a:rPr>
              <a:t>, que se abrevia: m (cruzada por una diagonal). </a:t>
            </a:r>
          </a:p>
          <a:p>
            <a:pPr algn="just">
              <a:spcBef>
                <a:spcPct val="50000"/>
              </a:spcBef>
            </a:pPr>
            <a:r>
              <a:rPr lang="es-CL">
                <a:solidFill>
                  <a:schemeClr val="accent2"/>
                </a:solidFill>
              </a:rPr>
              <a:t>La Milésima es la magnitud angular que se forma en una circunferencia de 1000m. de radio con un arco de 1m.</a:t>
            </a:r>
          </a:p>
          <a:p>
            <a:pPr algn="just">
              <a:spcBef>
                <a:spcPct val="50000"/>
              </a:spcBef>
            </a:pPr>
            <a:r>
              <a:rPr lang="es-CL">
                <a:solidFill>
                  <a:schemeClr val="accent2"/>
                </a:solidFill>
              </a:rPr>
              <a:t>Explicación: Aplicando la fórmula de la longitud de una circunferencia, se obtiene que una circunferencia de 1.000m de radio, tendría una longitud aproximada de 6.400 m (fórmula: 2x Pi x r).</a:t>
            </a:r>
          </a:p>
          <a:p>
            <a:pPr algn="just">
              <a:spcBef>
                <a:spcPct val="50000"/>
              </a:spcBef>
            </a:pPr>
            <a:r>
              <a:rPr lang="es-CL">
                <a:solidFill>
                  <a:schemeClr val="accent2"/>
                </a:solidFill>
              </a:rPr>
              <a:t>Por lo tanto una Milésima, también puede definirse como 6.400 ava parte de una circunferencia.</a:t>
            </a:r>
          </a:p>
        </p:txBody>
      </p:sp>
      <p:sp>
        <p:nvSpPr>
          <p:cNvPr id="2" name="Right Triangle 1"/>
          <p:cNvSpPr/>
          <p:nvPr/>
        </p:nvSpPr>
        <p:spPr>
          <a:xfrm>
            <a:off x="1476375" y="6237288"/>
            <a:ext cx="7416800" cy="287337"/>
          </a:xfrm>
          <a:prstGeom prst="rtTriangl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65541" name="TextBox 2"/>
          <p:cNvSpPr txBox="1">
            <a:spLocks noChangeArrowheads="1"/>
          </p:cNvSpPr>
          <p:nvPr/>
        </p:nvSpPr>
        <p:spPr bwMode="auto">
          <a:xfrm>
            <a:off x="900113" y="6165850"/>
            <a:ext cx="647700" cy="368300"/>
          </a:xfrm>
          <a:prstGeom prst="rect">
            <a:avLst/>
          </a:prstGeom>
          <a:noFill/>
          <a:ln w="9525">
            <a:noFill/>
            <a:miter lim="800000"/>
            <a:headEnd/>
            <a:tailEnd/>
          </a:ln>
        </p:spPr>
        <p:txBody>
          <a:bodyPr>
            <a:spAutoFit/>
          </a:bodyPr>
          <a:lstStyle/>
          <a:p>
            <a:pPr algn="ctr"/>
            <a:r>
              <a:rPr lang="es-CL"/>
              <a:t>1m</a:t>
            </a:r>
          </a:p>
        </p:txBody>
      </p:sp>
      <p:sp>
        <p:nvSpPr>
          <p:cNvPr id="65542" name="TextBox 6"/>
          <p:cNvSpPr txBox="1">
            <a:spLocks noChangeArrowheads="1"/>
          </p:cNvSpPr>
          <p:nvPr/>
        </p:nvSpPr>
        <p:spPr bwMode="auto">
          <a:xfrm>
            <a:off x="3348038" y="6237288"/>
            <a:ext cx="647700" cy="369887"/>
          </a:xfrm>
          <a:prstGeom prst="rect">
            <a:avLst/>
          </a:prstGeom>
          <a:noFill/>
          <a:ln w="9525">
            <a:noFill/>
            <a:miter lim="800000"/>
            <a:headEnd/>
            <a:tailEnd/>
          </a:ln>
        </p:spPr>
        <p:txBody>
          <a:bodyPr>
            <a:spAutoFit/>
          </a:bodyPr>
          <a:lstStyle/>
          <a:p>
            <a:pPr algn="ctr"/>
            <a:r>
              <a:rPr lang="es-CL"/>
              <a:t>1m</a:t>
            </a:r>
          </a:p>
        </p:txBody>
      </p:sp>
      <p:sp>
        <p:nvSpPr>
          <p:cNvPr id="65543" name="TextBox 7"/>
          <p:cNvSpPr txBox="1">
            <a:spLocks noChangeArrowheads="1"/>
          </p:cNvSpPr>
          <p:nvPr/>
        </p:nvSpPr>
        <p:spPr bwMode="auto">
          <a:xfrm>
            <a:off x="3635375" y="6453188"/>
            <a:ext cx="1368425" cy="369887"/>
          </a:xfrm>
          <a:prstGeom prst="rect">
            <a:avLst/>
          </a:prstGeom>
          <a:noFill/>
          <a:ln w="9525">
            <a:noFill/>
            <a:miter lim="800000"/>
            <a:headEnd/>
            <a:tailEnd/>
          </a:ln>
        </p:spPr>
        <p:txBody>
          <a:bodyPr>
            <a:spAutoFit/>
          </a:bodyPr>
          <a:lstStyle/>
          <a:p>
            <a:pPr algn="ctr"/>
            <a:r>
              <a:rPr lang="es-CL"/>
              <a:t>1.000m</a:t>
            </a:r>
          </a:p>
        </p:txBody>
      </p:sp>
      <p:cxnSp>
        <p:nvCxnSpPr>
          <p:cNvPr id="5" name="Straight Connector 4"/>
          <p:cNvCxnSpPr/>
          <p:nvPr/>
        </p:nvCxnSpPr>
        <p:spPr>
          <a:xfrm flipH="1">
            <a:off x="3635375" y="6308725"/>
            <a:ext cx="144463" cy="288925"/>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9" name="Arc 8"/>
          <p:cNvSpPr/>
          <p:nvPr/>
        </p:nvSpPr>
        <p:spPr>
          <a:xfrm>
            <a:off x="3348038" y="6308725"/>
            <a:ext cx="46037" cy="215900"/>
          </a:xfrm>
          <a:prstGeom prst="arc">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sp>
        <p:nvSpPr>
          <p:cNvPr id="10" name="Arc 9"/>
          <p:cNvSpPr/>
          <p:nvPr/>
        </p:nvSpPr>
        <p:spPr>
          <a:xfrm>
            <a:off x="3302000" y="6308725"/>
            <a:ext cx="46038" cy="215900"/>
          </a:xfrm>
          <a:prstGeom prst="arc">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ext Box 6"/>
          <p:cNvSpPr txBox="1">
            <a:spLocks noChangeArrowheads="1"/>
          </p:cNvSpPr>
          <p:nvPr/>
        </p:nvSpPr>
        <p:spPr bwMode="auto">
          <a:xfrm>
            <a:off x="539750" y="44450"/>
            <a:ext cx="8208963" cy="785813"/>
          </a:xfrm>
          <a:prstGeom prst="rect">
            <a:avLst/>
          </a:prstGeom>
          <a:noFill/>
          <a:ln w="9525">
            <a:solidFill>
              <a:schemeClr val="accent2"/>
            </a:solidFill>
            <a:miter lim="800000"/>
            <a:headEnd/>
            <a:tailEnd/>
          </a:ln>
          <a:effectLst/>
        </p:spPr>
        <p:txBody>
          <a:bodyPr>
            <a:spAutoFit/>
          </a:bodyPr>
          <a:lstStyle/>
          <a:p>
            <a:pPr>
              <a:spcBef>
                <a:spcPct val="50000"/>
              </a:spcBef>
            </a:pPr>
            <a:r>
              <a:rPr lang="es-ES">
                <a:solidFill>
                  <a:schemeClr val="accent2"/>
                </a:solidFill>
              </a:rPr>
              <a:t>UT Nº 2. LECTURA DE CARTAS</a:t>
            </a:r>
          </a:p>
          <a:p>
            <a:pPr>
              <a:spcBef>
                <a:spcPct val="50000"/>
              </a:spcBef>
            </a:pPr>
            <a:r>
              <a:rPr lang="es-ES" b="1">
                <a:solidFill>
                  <a:schemeClr val="accent2"/>
                </a:solidFill>
              </a:rPr>
              <a:t>DIRECCIÓN Y ORIENTACIÓN</a:t>
            </a:r>
          </a:p>
        </p:txBody>
      </p:sp>
      <p:sp>
        <p:nvSpPr>
          <p:cNvPr id="66563" name="Rectangle 1"/>
          <p:cNvSpPr>
            <a:spLocks noChangeArrowheads="1"/>
          </p:cNvSpPr>
          <p:nvPr/>
        </p:nvSpPr>
        <p:spPr bwMode="auto">
          <a:xfrm>
            <a:off x="323850" y="908050"/>
            <a:ext cx="8569325" cy="2862263"/>
          </a:xfrm>
          <a:prstGeom prst="rect">
            <a:avLst/>
          </a:prstGeom>
          <a:noFill/>
          <a:ln w="12700">
            <a:solidFill>
              <a:srgbClr val="7030A0"/>
            </a:solidFill>
            <a:miter lim="800000"/>
            <a:headEnd/>
            <a:tailEnd/>
          </a:ln>
        </p:spPr>
        <p:txBody>
          <a:bodyPr>
            <a:spAutoFit/>
          </a:bodyPr>
          <a:lstStyle/>
          <a:p>
            <a:pPr algn="just">
              <a:spcBef>
                <a:spcPct val="50000"/>
              </a:spcBef>
            </a:pPr>
            <a:r>
              <a:rPr lang="es-CL">
                <a:solidFill>
                  <a:schemeClr val="accent2"/>
                </a:solidFill>
              </a:rPr>
              <a:t>b.- Métodos empleados para expresar direcciones.</a:t>
            </a:r>
          </a:p>
          <a:p>
            <a:pPr algn="just">
              <a:spcBef>
                <a:spcPct val="50000"/>
              </a:spcBef>
            </a:pPr>
            <a:r>
              <a:rPr lang="es-CL">
                <a:solidFill>
                  <a:schemeClr val="accent2"/>
                </a:solidFill>
              </a:rPr>
              <a:t>Los métodos más usados para expresar direcciones son: el azimut y el rumbo.</a:t>
            </a:r>
          </a:p>
          <a:p>
            <a:pPr algn="just">
              <a:spcBef>
                <a:spcPct val="50000"/>
              </a:spcBef>
            </a:pPr>
            <a:r>
              <a:rPr lang="es-CL">
                <a:solidFill>
                  <a:schemeClr val="accent2"/>
                </a:solidFill>
              </a:rPr>
              <a:t>1) El método azimut (Demarcación).</a:t>
            </a:r>
          </a:p>
          <a:p>
            <a:pPr algn="just">
              <a:spcBef>
                <a:spcPct val="50000"/>
              </a:spcBef>
            </a:pPr>
            <a:r>
              <a:rPr lang="es-CL">
                <a:solidFill>
                  <a:schemeClr val="accent2"/>
                </a:solidFill>
              </a:rPr>
              <a:t>Se define como el ángulo horizontal medido desde una línea base, hacia el este (a la derecha o en la dirección de los punteros del reloj). </a:t>
            </a:r>
          </a:p>
          <a:p>
            <a:pPr algn="just">
              <a:spcBef>
                <a:spcPct val="50000"/>
              </a:spcBef>
            </a:pPr>
            <a:r>
              <a:rPr lang="es-CL">
                <a:solidFill>
                  <a:schemeClr val="accent2"/>
                </a:solidFill>
              </a:rPr>
              <a:t>Los azimutes reciben el nombre de la línea base de referencia desde donde se les mide. Así tenemos: Azimut verdadero o geográfico, Azimut magnético y Azimut del cuadriculado o de grilla.</a:t>
            </a:r>
          </a:p>
        </p:txBody>
      </p:sp>
      <p:sp>
        <p:nvSpPr>
          <p:cNvPr id="9" name="Arc 8"/>
          <p:cNvSpPr/>
          <p:nvPr/>
        </p:nvSpPr>
        <p:spPr>
          <a:xfrm>
            <a:off x="3348038" y="6308725"/>
            <a:ext cx="46037" cy="215900"/>
          </a:xfrm>
          <a:prstGeom prst="arc">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sp>
        <p:nvSpPr>
          <p:cNvPr id="10" name="Arc 9"/>
          <p:cNvSpPr/>
          <p:nvPr/>
        </p:nvSpPr>
        <p:spPr>
          <a:xfrm>
            <a:off x="3302000" y="6308725"/>
            <a:ext cx="46038" cy="215900"/>
          </a:xfrm>
          <a:prstGeom prst="arc">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pic>
        <p:nvPicPr>
          <p:cNvPr id="66566" name="Picture 11" descr="6.- DIAGRAMA DE DECLINACIÓN&#10;G&#10;O.A. O.A. O.A.&#10;G&#10;DECLINACION&#10;MAGNETICA&#10;DECLINACION&#10;DE GRILLA&#10;EEW&#10;E&#10;W&#10;G&#10;W&#10;ANGULO GRILLA&#10;MAGNE..."/>
          <p:cNvPicPr>
            <a:picLocks noChangeAspect="1" noChangeArrowheads="1"/>
          </p:cNvPicPr>
          <p:nvPr/>
        </p:nvPicPr>
        <p:blipFill>
          <a:blip r:embed="rId3"/>
          <a:srcRect t="15126" b="44791"/>
          <a:stretch>
            <a:fillRect/>
          </a:stretch>
        </p:blipFill>
        <p:spPr bwMode="auto">
          <a:xfrm>
            <a:off x="215900" y="4149725"/>
            <a:ext cx="5651500" cy="1828800"/>
          </a:xfrm>
          <a:prstGeom prst="rect">
            <a:avLst/>
          </a:prstGeom>
          <a:noFill/>
          <a:ln w="9525">
            <a:noFill/>
            <a:miter lim="800000"/>
            <a:headEnd/>
            <a:tailEnd/>
          </a:ln>
        </p:spPr>
      </p:pic>
      <p:pic>
        <p:nvPicPr>
          <p:cNvPr id="66567" name="Picture 4" descr="Direcciones Básicas de Referencia &lt;ul&gt;&lt;li&gt;NORTE &lt;/li&gt;&lt;/ul&gt;&lt;ul&gt;&lt;li&gt;GEOGRAFICO  ( NG ): &lt;/li&gt;&lt;/ul&gt;&lt;ul&gt;&lt;li&gt;Es la dirección de..."/>
          <p:cNvPicPr>
            <a:picLocks noChangeAspect="1" noChangeArrowheads="1"/>
          </p:cNvPicPr>
          <p:nvPr/>
        </p:nvPicPr>
        <p:blipFill>
          <a:blip r:embed="rId4"/>
          <a:srcRect l="56627" t="24609" b="11987"/>
          <a:stretch>
            <a:fillRect/>
          </a:stretch>
        </p:blipFill>
        <p:spPr bwMode="auto">
          <a:xfrm>
            <a:off x="6029325" y="3789363"/>
            <a:ext cx="2143125" cy="2616200"/>
          </a:xfrm>
          <a:prstGeom prst="rect">
            <a:avLst/>
          </a:prstGeom>
          <a:noFill/>
          <a:ln w="9525">
            <a:noFill/>
            <a:miter lim="800000"/>
            <a:headEnd/>
            <a:tailEnd/>
          </a:ln>
        </p:spPr>
      </p:pic>
      <p:cxnSp>
        <p:nvCxnSpPr>
          <p:cNvPr id="6" name="Straight Connector 5"/>
          <p:cNvCxnSpPr/>
          <p:nvPr/>
        </p:nvCxnSpPr>
        <p:spPr>
          <a:xfrm>
            <a:off x="7019925" y="6092825"/>
            <a:ext cx="1873250" cy="504825"/>
          </a:xfrm>
          <a:prstGeom prst="line">
            <a:avLst/>
          </a:prstGeom>
          <a:ln w="28575">
            <a:solidFill>
              <a:schemeClr val="accent4"/>
            </a:solidFill>
          </a:ln>
        </p:spPr>
        <p:style>
          <a:lnRef idx="1">
            <a:schemeClr val="accent1"/>
          </a:lnRef>
          <a:fillRef idx="0">
            <a:schemeClr val="accent1"/>
          </a:fillRef>
          <a:effectRef idx="0">
            <a:schemeClr val="accent1"/>
          </a:effectRef>
          <a:fontRef idx="minor">
            <a:schemeClr val="tx1"/>
          </a:fontRef>
        </p:style>
      </p:cxnSp>
      <p:sp>
        <p:nvSpPr>
          <p:cNvPr id="16" name="Arc 15"/>
          <p:cNvSpPr/>
          <p:nvPr/>
        </p:nvSpPr>
        <p:spPr>
          <a:xfrm rot="1288204">
            <a:off x="6183313" y="4764088"/>
            <a:ext cx="2062162" cy="2112962"/>
          </a:xfrm>
          <a:prstGeom prst="arc">
            <a:avLst>
              <a:gd name="adj1" fmla="val 12226251"/>
              <a:gd name="adj2" fmla="val 701580"/>
            </a:avLst>
          </a:prstGeom>
          <a:ln>
            <a:solidFill>
              <a:schemeClr val="accent4"/>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sp>
        <p:nvSpPr>
          <p:cNvPr id="17" name="Can 16"/>
          <p:cNvSpPr/>
          <p:nvPr/>
        </p:nvSpPr>
        <p:spPr>
          <a:xfrm>
            <a:off x="8920163" y="6308725"/>
            <a:ext cx="188912" cy="360363"/>
          </a:xfrm>
          <a:prstGeom prst="can">
            <a:avLst/>
          </a:prstGeom>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66571" name="TextBox 10"/>
          <p:cNvSpPr txBox="1">
            <a:spLocks noChangeArrowheads="1"/>
          </p:cNvSpPr>
          <p:nvPr/>
        </p:nvSpPr>
        <p:spPr bwMode="auto">
          <a:xfrm>
            <a:off x="6659563" y="4129088"/>
            <a:ext cx="720725" cy="277812"/>
          </a:xfrm>
          <a:prstGeom prst="rect">
            <a:avLst/>
          </a:prstGeom>
          <a:solidFill>
            <a:schemeClr val="bg1"/>
          </a:solidFill>
          <a:ln w="9525">
            <a:noFill/>
            <a:miter lim="800000"/>
            <a:headEnd/>
            <a:tailEnd/>
          </a:ln>
        </p:spPr>
        <p:txBody>
          <a:bodyPr>
            <a:spAutoFit/>
          </a:bodyPr>
          <a:lstStyle/>
          <a:p>
            <a:pPr algn="ctr"/>
            <a:r>
              <a:rPr lang="es-CL" sz="1200" b="1"/>
              <a:t>NC</a:t>
            </a:r>
          </a:p>
        </p:txBody>
      </p:sp>
      <p:sp>
        <p:nvSpPr>
          <p:cNvPr id="66572" name="TextBox 11"/>
          <p:cNvSpPr txBox="1">
            <a:spLocks noChangeArrowheads="1"/>
          </p:cNvSpPr>
          <p:nvPr/>
        </p:nvSpPr>
        <p:spPr bwMode="auto">
          <a:xfrm>
            <a:off x="7451725" y="4057650"/>
            <a:ext cx="720725" cy="276225"/>
          </a:xfrm>
          <a:prstGeom prst="rect">
            <a:avLst/>
          </a:prstGeom>
          <a:solidFill>
            <a:schemeClr val="bg1"/>
          </a:solidFill>
          <a:ln w="9525">
            <a:noFill/>
            <a:miter lim="800000"/>
            <a:headEnd/>
            <a:tailEnd/>
          </a:ln>
        </p:spPr>
        <p:txBody>
          <a:bodyPr>
            <a:spAutoFit/>
          </a:bodyPr>
          <a:lstStyle/>
          <a:p>
            <a:pPr algn="ctr"/>
            <a:r>
              <a:rPr lang="es-CL" sz="1200" b="1"/>
              <a:t>NV</a:t>
            </a:r>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ext Box 6"/>
          <p:cNvSpPr txBox="1">
            <a:spLocks noChangeArrowheads="1"/>
          </p:cNvSpPr>
          <p:nvPr/>
        </p:nvSpPr>
        <p:spPr bwMode="auto">
          <a:xfrm>
            <a:off x="539750" y="44450"/>
            <a:ext cx="8208963" cy="785813"/>
          </a:xfrm>
          <a:prstGeom prst="rect">
            <a:avLst/>
          </a:prstGeom>
          <a:noFill/>
          <a:ln w="9525">
            <a:solidFill>
              <a:schemeClr val="accent2"/>
            </a:solidFill>
            <a:miter lim="800000"/>
            <a:headEnd/>
            <a:tailEnd/>
          </a:ln>
          <a:effectLst/>
        </p:spPr>
        <p:txBody>
          <a:bodyPr>
            <a:spAutoFit/>
          </a:bodyPr>
          <a:lstStyle/>
          <a:p>
            <a:pPr>
              <a:spcBef>
                <a:spcPct val="50000"/>
              </a:spcBef>
            </a:pPr>
            <a:r>
              <a:rPr lang="es-ES">
                <a:solidFill>
                  <a:schemeClr val="accent2"/>
                </a:solidFill>
              </a:rPr>
              <a:t>UT Nº 2. LECTURA DE CARTAS</a:t>
            </a:r>
          </a:p>
          <a:p>
            <a:pPr>
              <a:spcBef>
                <a:spcPct val="50000"/>
              </a:spcBef>
            </a:pPr>
            <a:r>
              <a:rPr lang="es-ES" b="1">
                <a:solidFill>
                  <a:schemeClr val="accent2"/>
                </a:solidFill>
              </a:rPr>
              <a:t>DIRECCIÓN Y ORIENTACIÓN</a:t>
            </a:r>
          </a:p>
        </p:txBody>
      </p:sp>
      <p:sp>
        <p:nvSpPr>
          <p:cNvPr id="67587" name="Rectangle 1"/>
          <p:cNvSpPr>
            <a:spLocks noChangeArrowheads="1"/>
          </p:cNvSpPr>
          <p:nvPr/>
        </p:nvSpPr>
        <p:spPr bwMode="auto">
          <a:xfrm>
            <a:off x="323850" y="908050"/>
            <a:ext cx="8569325" cy="2862263"/>
          </a:xfrm>
          <a:prstGeom prst="rect">
            <a:avLst/>
          </a:prstGeom>
          <a:noFill/>
          <a:ln w="12700">
            <a:solidFill>
              <a:srgbClr val="7030A0"/>
            </a:solidFill>
            <a:miter lim="800000"/>
            <a:headEnd/>
            <a:tailEnd/>
          </a:ln>
        </p:spPr>
        <p:txBody>
          <a:bodyPr>
            <a:spAutoFit/>
          </a:bodyPr>
          <a:lstStyle/>
          <a:p>
            <a:pPr algn="just">
              <a:spcBef>
                <a:spcPct val="50000"/>
              </a:spcBef>
            </a:pPr>
            <a:r>
              <a:rPr lang="es-CL">
                <a:solidFill>
                  <a:schemeClr val="accent2"/>
                </a:solidFill>
              </a:rPr>
              <a:t>b.- Métodos empleados para expresar direcciones.</a:t>
            </a:r>
          </a:p>
          <a:p>
            <a:pPr algn="just">
              <a:spcBef>
                <a:spcPct val="50000"/>
              </a:spcBef>
            </a:pPr>
            <a:r>
              <a:rPr lang="es-CL">
                <a:solidFill>
                  <a:schemeClr val="accent2"/>
                </a:solidFill>
              </a:rPr>
              <a:t>El retro – azimut o azimut inverso es la dirección contraria.</a:t>
            </a:r>
          </a:p>
          <a:p>
            <a:pPr algn="just">
              <a:spcBef>
                <a:spcPct val="50000"/>
              </a:spcBef>
            </a:pPr>
            <a:r>
              <a:rPr lang="es-CL">
                <a:solidFill>
                  <a:schemeClr val="accent2"/>
                </a:solidFill>
              </a:rPr>
              <a:t>Para obtener el azimut inverso del azimut medido, se suma o se resta 180°. </a:t>
            </a:r>
          </a:p>
          <a:p>
            <a:pPr algn="just">
              <a:spcBef>
                <a:spcPct val="50000"/>
              </a:spcBef>
            </a:pPr>
            <a:r>
              <a:rPr lang="es-CL">
                <a:solidFill>
                  <a:schemeClr val="accent2"/>
                </a:solidFill>
              </a:rPr>
              <a:t>Se suma cuando el azimut está entre 0° y 180°</a:t>
            </a:r>
          </a:p>
          <a:p>
            <a:pPr algn="just">
              <a:spcBef>
                <a:spcPct val="50000"/>
              </a:spcBef>
            </a:pPr>
            <a:r>
              <a:rPr lang="es-CL">
                <a:solidFill>
                  <a:schemeClr val="accent2"/>
                </a:solidFill>
              </a:rPr>
              <a:t>Se resta cuando el azimut está entre 180° y 360°</a:t>
            </a:r>
          </a:p>
          <a:p>
            <a:pPr algn="just">
              <a:spcBef>
                <a:spcPct val="50000"/>
              </a:spcBef>
            </a:pPr>
            <a:endParaRPr lang="es-CL">
              <a:solidFill>
                <a:schemeClr val="accent2"/>
              </a:solidFill>
            </a:endParaRPr>
          </a:p>
          <a:p>
            <a:pPr algn="just">
              <a:spcBef>
                <a:spcPct val="50000"/>
              </a:spcBef>
            </a:pPr>
            <a:r>
              <a:rPr lang="es-CL">
                <a:solidFill>
                  <a:schemeClr val="accent2"/>
                </a:solidFill>
              </a:rPr>
              <a:t>2) El método del Rumbo: Indicación de la dirección empleando la «Rosa Náutica»</a:t>
            </a:r>
          </a:p>
        </p:txBody>
      </p:sp>
      <p:sp>
        <p:nvSpPr>
          <p:cNvPr id="9" name="Arc 8"/>
          <p:cNvSpPr/>
          <p:nvPr/>
        </p:nvSpPr>
        <p:spPr>
          <a:xfrm>
            <a:off x="3348038" y="6308725"/>
            <a:ext cx="46037" cy="215900"/>
          </a:xfrm>
          <a:prstGeom prst="arc">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sp>
        <p:nvSpPr>
          <p:cNvPr id="10" name="Arc 9"/>
          <p:cNvSpPr/>
          <p:nvPr/>
        </p:nvSpPr>
        <p:spPr>
          <a:xfrm>
            <a:off x="3302000" y="6308725"/>
            <a:ext cx="46038" cy="215900"/>
          </a:xfrm>
          <a:prstGeom prst="arc">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pic>
        <p:nvPicPr>
          <p:cNvPr id="67590" name="Picture 2" descr="https://encrypted-tbn2.gstatic.com/images?q=tbn:ANd9GcQ18iZ8u1el1E6cYoSBnp3T6NyZ1WmJntAsn3IjKFcQq2Acoa43Z5Od01E">
            <a:hlinkClick r:id="rId3"/>
          </p:cNvPr>
          <p:cNvPicPr>
            <a:picLocks noChangeAspect="1" noChangeArrowheads="1"/>
          </p:cNvPicPr>
          <p:nvPr/>
        </p:nvPicPr>
        <p:blipFill>
          <a:blip r:embed="rId4"/>
          <a:srcRect/>
          <a:stretch>
            <a:fillRect/>
          </a:stretch>
        </p:blipFill>
        <p:spPr bwMode="auto">
          <a:xfrm>
            <a:off x="3059113" y="3860800"/>
            <a:ext cx="2736850" cy="28082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ext Box 6"/>
          <p:cNvSpPr txBox="1">
            <a:spLocks noChangeArrowheads="1"/>
          </p:cNvSpPr>
          <p:nvPr/>
        </p:nvSpPr>
        <p:spPr bwMode="auto">
          <a:xfrm>
            <a:off x="539750" y="44450"/>
            <a:ext cx="8208963" cy="785813"/>
          </a:xfrm>
          <a:prstGeom prst="rect">
            <a:avLst/>
          </a:prstGeom>
          <a:noFill/>
          <a:ln w="9525">
            <a:solidFill>
              <a:schemeClr val="accent2"/>
            </a:solidFill>
            <a:miter lim="800000"/>
            <a:headEnd/>
            <a:tailEnd/>
          </a:ln>
          <a:effectLst/>
        </p:spPr>
        <p:txBody>
          <a:bodyPr>
            <a:spAutoFit/>
          </a:bodyPr>
          <a:lstStyle/>
          <a:p>
            <a:pPr>
              <a:spcBef>
                <a:spcPct val="50000"/>
              </a:spcBef>
            </a:pPr>
            <a:r>
              <a:rPr lang="es-ES">
                <a:solidFill>
                  <a:schemeClr val="accent2"/>
                </a:solidFill>
              </a:rPr>
              <a:t>UT Nº 2. LECTURA DE CARTAS</a:t>
            </a:r>
          </a:p>
          <a:p>
            <a:pPr>
              <a:spcBef>
                <a:spcPct val="50000"/>
              </a:spcBef>
            </a:pPr>
            <a:r>
              <a:rPr lang="es-ES" b="1">
                <a:solidFill>
                  <a:schemeClr val="accent2"/>
                </a:solidFill>
              </a:rPr>
              <a:t>DIRECCIÓN Y ORIENTACIÓN</a:t>
            </a:r>
          </a:p>
        </p:txBody>
      </p:sp>
      <p:sp>
        <p:nvSpPr>
          <p:cNvPr id="68611" name="Rectangle 1"/>
          <p:cNvSpPr>
            <a:spLocks noChangeArrowheads="1"/>
          </p:cNvSpPr>
          <p:nvPr/>
        </p:nvSpPr>
        <p:spPr bwMode="auto">
          <a:xfrm>
            <a:off x="323850" y="908050"/>
            <a:ext cx="8569325" cy="2724150"/>
          </a:xfrm>
          <a:prstGeom prst="rect">
            <a:avLst/>
          </a:prstGeom>
          <a:noFill/>
          <a:ln w="12700">
            <a:solidFill>
              <a:srgbClr val="7030A0"/>
            </a:solidFill>
            <a:miter lim="800000"/>
            <a:headEnd/>
            <a:tailEnd/>
          </a:ln>
        </p:spPr>
        <p:txBody>
          <a:bodyPr>
            <a:spAutoFit/>
          </a:bodyPr>
          <a:lstStyle/>
          <a:p>
            <a:pPr algn="just">
              <a:spcBef>
                <a:spcPct val="50000"/>
              </a:spcBef>
            </a:pPr>
            <a:r>
              <a:rPr lang="es-CL">
                <a:solidFill>
                  <a:schemeClr val="accent2"/>
                </a:solidFill>
              </a:rPr>
              <a:t>Definición de Angulo C-M o G-M.</a:t>
            </a:r>
          </a:p>
          <a:p>
            <a:pPr algn="just">
              <a:spcBef>
                <a:spcPct val="50000"/>
              </a:spcBef>
            </a:pPr>
            <a:r>
              <a:rPr lang="es-CL">
                <a:solidFill>
                  <a:schemeClr val="accent2"/>
                </a:solidFill>
              </a:rPr>
              <a:t>El Angulo C-M (G-M) se define como el ángulo formado por el Norte de Cuadrícula o Grilla y el Norte Magnético y puede ser Este o Weste. </a:t>
            </a:r>
          </a:p>
          <a:p>
            <a:pPr algn="just">
              <a:spcBef>
                <a:spcPct val="50000"/>
              </a:spcBef>
            </a:pPr>
            <a:r>
              <a:rPr lang="es-CL">
                <a:solidFill>
                  <a:schemeClr val="accent2"/>
                </a:solidFill>
              </a:rPr>
              <a:t>El diagrama de declinación es el que provee este dato.</a:t>
            </a:r>
          </a:p>
          <a:p>
            <a:pPr algn="just">
              <a:spcBef>
                <a:spcPct val="50000"/>
              </a:spcBef>
            </a:pPr>
            <a:r>
              <a:rPr lang="es-CL">
                <a:solidFill>
                  <a:schemeClr val="accent2"/>
                </a:solidFill>
              </a:rPr>
              <a:t>El Infante de Marina trabaja principalmente con azimutes magnéticos que obtiene con su brújula y con azimutes de grilla obtenidos de la carta, por lo tanto debe conocer esta diferencia para hacer rápidamente las transformaciones que se requieran.</a:t>
            </a:r>
          </a:p>
        </p:txBody>
      </p:sp>
      <p:sp>
        <p:nvSpPr>
          <p:cNvPr id="9" name="Arc 8"/>
          <p:cNvSpPr/>
          <p:nvPr/>
        </p:nvSpPr>
        <p:spPr>
          <a:xfrm>
            <a:off x="3348038" y="6308725"/>
            <a:ext cx="46037" cy="215900"/>
          </a:xfrm>
          <a:prstGeom prst="arc">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sp>
        <p:nvSpPr>
          <p:cNvPr id="10" name="Arc 9"/>
          <p:cNvSpPr/>
          <p:nvPr/>
        </p:nvSpPr>
        <p:spPr>
          <a:xfrm>
            <a:off x="3302000" y="6308725"/>
            <a:ext cx="46038" cy="215900"/>
          </a:xfrm>
          <a:prstGeom prst="arc">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pic>
        <p:nvPicPr>
          <p:cNvPr id="68614" name="Picture 9" descr="http://www.mundotrekking.com/manual_trekking/Brujula_orientacion_trekking_argentina.jpg"/>
          <p:cNvPicPr>
            <a:picLocks noChangeAspect="1" noChangeArrowheads="1"/>
          </p:cNvPicPr>
          <p:nvPr/>
        </p:nvPicPr>
        <p:blipFill>
          <a:blip r:embed="rId3"/>
          <a:srcRect/>
          <a:stretch>
            <a:fillRect/>
          </a:stretch>
        </p:blipFill>
        <p:spPr bwMode="auto">
          <a:xfrm>
            <a:off x="525463" y="3716338"/>
            <a:ext cx="2987675" cy="2997200"/>
          </a:xfrm>
          <a:prstGeom prst="rect">
            <a:avLst/>
          </a:prstGeom>
          <a:noFill/>
          <a:ln w="9525">
            <a:noFill/>
            <a:miter lim="800000"/>
            <a:headEnd/>
            <a:tailEnd/>
          </a:ln>
        </p:spPr>
      </p:pic>
      <p:pic>
        <p:nvPicPr>
          <p:cNvPr id="68615" name="Picture 11" descr="http://www.mundotrekking.com/manual_trekking/gps_orientacion_trekking_argentina.jpg"/>
          <p:cNvPicPr>
            <a:picLocks noChangeAspect="1" noChangeArrowheads="1"/>
          </p:cNvPicPr>
          <p:nvPr/>
        </p:nvPicPr>
        <p:blipFill>
          <a:blip r:embed="rId4"/>
          <a:srcRect/>
          <a:stretch>
            <a:fillRect/>
          </a:stretch>
        </p:blipFill>
        <p:spPr bwMode="auto">
          <a:xfrm>
            <a:off x="4932363" y="3716338"/>
            <a:ext cx="3333750" cy="30670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ext Box 6"/>
          <p:cNvSpPr txBox="1">
            <a:spLocks noChangeArrowheads="1"/>
          </p:cNvSpPr>
          <p:nvPr/>
        </p:nvSpPr>
        <p:spPr bwMode="auto">
          <a:xfrm>
            <a:off x="539750" y="44450"/>
            <a:ext cx="8208963" cy="785813"/>
          </a:xfrm>
          <a:prstGeom prst="rect">
            <a:avLst/>
          </a:prstGeom>
          <a:noFill/>
          <a:ln w="9525">
            <a:solidFill>
              <a:schemeClr val="accent2"/>
            </a:solidFill>
            <a:miter lim="800000"/>
            <a:headEnd/>
            <a:tailEnd/>
          </a:ln>
          <a:effectLst/>
        </p:spPr>
        <p:txBody>
          <a:bodyPr>
            <a:spAutoFit/>
          </a:bodyPr>
          <a:lstStyle/>
          <a:p>
            <a:pPr>
              <a:spcBef>
                <a:spcPct val="50000"/>
              </a:spcBef>
            </a:pPr>
            <a:r>
              <a:rPr lang="es-ES">
                <a:solidFill>
                  <a:schemeClr val="accent2"/>
                </a:solidFill>
              </a:rPr>
              <a:t>UT Nº 2. LECTURA DE CARTAS</a:t>
            </a:r>
          </a:p>
          <a:p>
            <a:pPr>
              <a:spcBef>
                <a:spcPct val="50000"/>
              </a:spcBef>
            </a:pPr>
            <a:r>
              <a:rPr lang="es-ES" b="1">
                <a:solidFill>
                  <a:schemeClr val="accent2"/>
                </a:solidFill>
              </a:rPr>
              <a:t>DIRECCIÓN Y ORIENTACIÓN</a:t>
            </a:r>
          </a:p>
        </p:txBody>
      </p:sp>
      <p:sp>
        <p:nvSpPr>
          <p:cNvPr id="69635" name="Rectangle 1"/>
          <p:cNvSpPr>
            <a:spLocks noChangeArrowheads="1"/>
          </p:cNvSpPr>
          <p:nvPr/>
        </p:nvSpPr>
        <p:spPr bwMode="auto">
          <a:xfrm>
            <a:off x="323850" y="908050"/>
            <a:ext cx="8569325" cy="4800600"/>
          </a:xfrm>
          <a:prstGeom prst="rect">
            <a:avLst/>
          </a:prstGeom>
          <a:noFill/>
          <a:ln w="12700">
            <a:solidFill>
              <a:srgbClr val="7030A0"/>
            </a:solidFill>
            <a:miter lim="800000"/>
            <a:headEnd/>
            <a:tailEnd/>
          </a:ln>
        </p:spPr>
        <p:txBody>
          <a:bodyPr>
            <a:spAutoFit/>
          </a:bodyPr>
          <a:lstStyle/>
          <a:p>
            <a:pPr algn="just">
              <a:spcBef>
                <a:spcPct val="50000"/>
              </a:spcBef>
            </a:pPr>
            <a:r>
              <a:rPr lang="es-CL" b="1">
                <a:solidFill>
                  <a:schemeClr val="accent2"/>
                </a:solidFill>
              </a:rPr>
              <a:t>Actualización de la carta</a:t>
            </a:r>
            <a:r>
              <a:rPr lang="es-CL">
                <a:solidFill>
                  <a:schemeClr val="accent2"/>
                </a:solidFill>
              </a:rPr>
              <a:t>: Esto significa determinar la Declinación del año que se vive, en relación al año de edición de la carta.</a:t>
            </a:r>
          </a:p>
          <a:p>
            <a:pPr algn="just">
              <a:spcBef>
                <a:spcPct val="50000"/>
              </a:spcBef>
            </a:pPr>
            <a:r>
              <a:rPr lang="es-CL">
                <a:solidFill>
                  <a:schemeClr val="accent2"/>
                </a:solidFill>
              </a:rPr>
              <a:t>Explicación a través de un ejemplo práctico: Un Infante de Marina que está realizando un trabajo en terreno el año 1985, cuenta con una carta 1: 50.000, del IGM, Edición 1982. </a:t>
            </a:r>
          </a:p>
          <a:p>
            <a:pPr algn="just">
              <a:spcBef>
                <a:spcPct val="50000"/>
              </a:spcBef>
            </a:pPr>
            <a:r>
              <a:rPr lang="es-CL">
                <a:solidFill>
                  <a:schemeClr val="accent2"/>
                </a:solidFill>
              </a:rPr>
              <a:t>Esta carta en su margen inferior da a conocer el Diagrama de Declinación, que se muestra en la imagen.</a:t>
            </a:r>
          </a:p>
          <a:p>
            <a:pPr algn="just">
              <a:spcBef>
                <a:spcPct val="50000"/>
              </a:spcBef>
            </a:pPr>
            <a:r>
              <a:rPr lang="es-CL">
                <a:solidFill>
                  <a:schemeClr val="accent2"/>
                </a:solidFill>
              </a:rPr>
              <a:t>El gráfico indica una declinación, </a:t>
            </a:r>
          </a:p>
          <a:p>
            <a:pPr algn="just">
              <a:spcBef>
                <a:spcPct val="50000"/>
              </a:spcBef>
            </a:pPr>
            <a:r>
              <a:rPr lang="es-CL">
                <a:solidFill>
                  <a:schemeClr val="accent2"/>
                </a:solidFill>
              </a:rPr>
              <a:t>aproximada, para el año 1982, </a:t>
            </a:r>
          </a:p>
          <a:p>
            <a:pPr algn="just">
              <a:spcBef>
                <a:spcPct val="50000"/>
              </a:spcBef>
            </a:pPr>
            <a:r>
              <a:rPr lang="es-CL">
                <a:solidFill>
                  <a:schemeClr val="accent2"/>
                </a:solidFill>
              </a:rPr>
              <a:t>de 0,7° 57,8’ E y una </a:t>
            </a:r>
          </a:p>
          <a:p>
            <a:pPr algn="just">
              <a:spcBef>
                <a:spcPct val="50000"/>
              </a:spcBef>
            </a:pPr>
            <a:r>
              <a:rPr lang="es-CL">
                <a:solidFill>
                  <a:schemeClr val="accent2"/>
                </a:solidFill>
              </a:rPr>
              <a:t>variación magnética anual de 4,4’ W.</a:t>
            </a:r>
          </a:p>
          <a:p>
            <a:pPr algn="just">
              <a:spcBef>
                <a:spcPct val="50000"/>
              </a:spcBef>
            </a:pPr>
            <a:r>
              <a:rPr lang="es-CL">
                <a:solidFill>
                  <a:schemeClr val="accent2"/>
                </a:solidFill>
              </a:rPr>
              <a:t>Se requiere determinar la </a:t>
            </a:r>
          </a:p>
          <a:p>
            <a:pPr algn="just">
              <a:spcBef>
                <a:spcPct val="50000"/>
              </a:spcBef>
            </a:pPr>
            <a:r>
              <a:rPr lang="es-CL">
                <a:solidFill>
                  <a:schemeClr val="accent2"/>
                </a:solidFill>
              </a:rPr>
              <a:t>Declinación Actual.</a:t>
            </a:r>
          </a:p>
        </p:txBody>
      </p:sp>
      <p:sp>
        <p:nvSpPr>
          <p:cNvPr id="9" name="Arc 8"/>
          <p:cNvSpPr/>
          <p:nvPr/>
        </p:nvSpPr>
        <p:spPr>
          <a:xfrm>
            <a:off x="3348038" y="6308725"/>
            <a:ext cx="46037" cy="215900"/>
          </a:xfrm>
          <a:prstGeom prst="arc">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sp>
        <p:nvSpPr>
          <p:cNvPr id="10" name="Arc 9"/>
          <p:cNvSpPr/>
          <p:nvPr/>
        </p:nvSpPr>
        <p:spPr>
          <a:xfrm>
            <a:off x="3302000" y="6308725"/>
            <a:ext cx="46038" cy="215900"/>
          </a:xfrm>
          <a:prstGeom prst="arc">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pic>
        <p:nvPicPr>
          <p:cNvPr id="69638" name="Picture 6"/>
          <p:cNvPicPr>
            <a:picLocks noChangeAspect="1" noChangeArrowheads="1"/>
          </p:cNvPicPr>
          <p:nvPr/>
        </p:nvPicPr>
        <p:blipFill>
          <a:blip r:embed="rId3"/>
          <a:srcRect/>
          <a:stretch>
            <a:fillRect/>
          </a:stretch>
        </p:blipFill>
        <p:spPr bwMode="auto">
          <a:xfrm>
            <a:off x="4387850" y="3265488"/>
            <a:ext cx="4792663" cy="359251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ext Box 6"/>
          <p:cNvSpPr txBox="1">
            <a:spLocks noChangeArrowheads="1"/>
          </p:cNvSpPr>
          <p:nvPr/>
        </p:nvSpPr>
        <p:spPr bwMode="auto">
          <a:xfrm>
            <a:off x="539750" y="44450"/>
            <a:ext cx="8208963" cy="785813"/>
          </a:xfrm>
          <a:prstGeom prst="rect">
            <a:avLst/>
          </a:prstGeom>
          <a:noFill/>
          <a:ln w="9525">
            <a:solidFill>
              <a:schemeClr val="accent2"/>
            </a:solidFill>
            <a:miter lim="800000"/>
            <a:headEnd/>
            <a:tailEnd/>
          </a:ln>
          <a:effectLst/>
        </p:spPr>
        <p:txBody>
          <a:bodyPr>
            <a:spAutoFit/>
          </a:bodyPr>
          <a:lstStyle/>
          <a:p>
            <a:pPr>
              <a:spcBef>
                <a:spcPct val="50000"/>
              </a:spcBef>
            </a:pPr>
            <a:r>
              <a:rPr lang="es-ES">
                <a:solidFill>
                  <a:schemeClr val="accent2"/>
                </a:solidFill>
              </a:rPr>
              <a:t>UT Nº 2. LECTURA DE CARTAS</a:t>
            </a:r>
          </a:p>
          <a:p>
            <a:pPr>
              <a:spcBef>
                <a:spcPct val="50000"/>
              </a:spcBef>
            </a:pPr>
            <a:r>
              <a:rPr lang="es-ES" b="1">
                <a:solidFill>
                  <a:schemeClr val="accent2"/>
                </a:solidFill>
              </a:rPr>
              <a:t>DIRECCIÓN Y ORIENTACIÓN</a:t>
            </a:r>
          </a:p>
        </p:txBody>
      </p:sp>
      <p:sp>
        <p:nvSpPr>
          <p:cNvPr id="70659" name="Rectangle 1"/>
          <p:cNvSpPr>
            <a:spLocks noChangeArrowheads="1"/>
          </p:cNvSpPr>
          <p:nvPr/>
        </p:nvSpPr>
        <p:spPr bwMode="auto">
          <a:xfrm>
            <a:off x="323850" y="908050"/>
            <a:ext cx="8569325" cy="5354638"/>
          </a:xfrm>
          <a:prstGeom prst="rect">
            <a:avLst/>
          </a:prstGeom>
          <a:noFill/>
          <a:ln w="12700">
            <a:solidFill>
              <a:srgbClr val="7030A0"/>
            </a:solidFill>
            <a:miter lim="800000"/>
            <a:headEnd/>
            <a:tailEnd/>
          </a:ln>
        </p:spPr>
        <p:txBody>
          <a:bodyPr>
            <a:spAutoFit/>
          </a:bodyPr>
          <a:lstStyle/>
          <a:p>
            <a:pPr algn="just">
              <a:spcBef>
                <a:spcPct val="50000"/>
              </a:spcBef>
            </a:pPr>
            <a:r>
              <a:rPr lang="es-CL">
                <a:solidFill>
                  <a:schemeClr val="accent2"/>
                </a:solidFill>
              </a:rPr>
              <a:t>Procedimiento para actualización de la declinación de la carta:</a:t>
            </a:r>
          </a:p>
          <a:p>
            <a:pPr algn="just">
              <a:spcBef>
                <a:spcPct val="50000"/>
              </a:spcBef>
            </a:pPr>
            <a:r>
              <a:rPr lang="es-CL" b="1">
                <a:solidFill>
                  <a:schemeClr val="accent2"/>
                </a:solidFill>
              </a:rPr>
              <a:t>Paso N° 1</a:t>
            </a:r>
            <a:r>
              <a:rPr lang="es-CL">
                <a:solidFill>
                  <a:schemeClr val="accent2"/>
                </a:solidFill>
              </a:rPr>
              <a:t>: Se determina la diferencia de años transcurridos.</a:t>
            </a:r>
          </a:p>
          <a:p>
            <a:pPr algn="just">
              <a:spcBef>
                <a:spcPct val="50000"/>
              </a:spcBef>
            </a:pPr>
            <a:r>
              <a:rPr lang="es-CL">
                <a:solidFill>
                  <a:schemeClr val="accent2"/>
                </a:solidFill>
              </a:rPr>
              <a:t>Año actual : 1985</a:t>
            </a:r>
          </a:p>
          <a:p>
            <a:pPr algn="just">
              <a:spcBef>
                <a:spcPct val="50000"/>
              </a:spcBef>
            </a:pPr>
            <a:r>
              <a:rPr lang="es-CL">
                <a:solidFill>
                  <a:schemeClr val="accent2"/>
                </a:solidFill>
              </a:rPr>
              <a:t>Año de edición : 1982</a:t>
            </a:r>
          </a:p>
          <a:p>
            <a:pPr algn="just">
              <a:spcBef>
                <a:spcPct val="50000"/>
              </a:spcBef>
            </a:pPr>
            <a:r>
              <a:rPr lang="es-CL">
                <a:solidFill>
                  <a:schemeClr val="accent2"/>
                </a:solidFill>
              </a:rPr>
              <a:t>Diferencia de años : 3</a:t>
            </a:r>
          </a:p>
          <a:p>
            <a:pPr algn="just">
              <a:spcBef>
                <a:spcPct val="50000"/>
              </a:spcBef>
            </a:pPr>
            <a:r>
              <a:rPr lang="es-CL" b="1">
                <a:solidFill>
                  <a:schemeClr val="accent2"/>
                </a:solidFill>
              </a:rPr>
              <a:t>Paso N° 2: </a:t>
            </a:r>
            <a:r>
              <a:rPr lang="es-CL">
                <a:solidFill>
                  <a:schemeClr val="accent2"/>
                </a:solidFill>
              </a:rPr>
              <a:t>Variación Anual por la cantidad de años transcurridos.</a:t>
            </a:r>
          </a:p>
          <a:p>
            <a:pPr algn="just">
              <a:spcBef>
                <a:spcPct val="50000"/>
              </a:spcBef>
            </a:pPr>
            <a:r>
              <a:rPr lang="es-CL">
                <a:solidFill>
                  <a:schemeClr val="accent2"/>
                </a:solidFill>
              </a:rPr>
              <a:t>Variación anual : 4,4’ W.</a:t>
            </a:r>
          </a:p>
          <a:p>
            <a:pPr algn="just">
              <a:spcBef>
                <a:spcPct val="50000"/>
              </a:spcBef>
            </a:pPr>
            <a:r>
              <a:rPr lang="es-CL">
                <a:solidFill>
                  <a:schemeClr val="accent2"/>
                </a:solidFill>
              </a:rPr>
              <a:t>Diferencia de años : 3.</a:t>
            </a:r>
          </a:p>
          <a:p>
            <a:pPr algn="just">
              <a:spcBef>
                <a:spcPct val="50000"/>
              </a:spcBef>
            </a:pPr>
            <a:r>
              <a:rPr lang="es-CL">
                <a:solidFill>
                  <a:schemeClr val="accent2"/>
                </a:solidFill>
              </a:rPr>
              <a:t>Variación : 4,4’ x 3 = 13,2’ W.</a:t>
            </a:r>
          </a:p>
          <a:p>
            <a:pPr algn="just">
              <a:spcBef>
                <a:spcPct val="50000"/>
              </a:spcBef>
            </a:pPr>
            <a:r>
              <a:rPr lang="es-CL" b="1">
                <a:solidFill>
                  <a:schemeClr val="accent2"/>
                </a:solidFill>
              </a:rPr>
              <a:t>Paso N° 3</a:t>
            </a:r>
            <a:r>
              <a:rPr lang="es-CL">
                <a:solidFill>
                  <a:schemeClr val="accent2"/>
                </a:solidFill>
              </a:rPr>
              <a:t>: Se determina la declinación actual:</a:t>
            </a:r>
          </a:p>
          <a:p>
            <a:pPr algn="just">
              <a:spcBef>
                <a:spcPct val="50000"/>
              </a:spcBef>
            </a:pPr>
            <a:r>
              <a:rPr lang="es-CL">
                <a:solidFill>
                  <a:schemeClr val="accent2"/>
                </a:solidFill>
              </a:rPr>
              <a:t>Declinación de la carta : 7° 57,8’ Este.</a:t>
            </a:r>
          </a:p>
          <a:p>
            <a:pPr algn="just">
              <a:spcBef>
                <a:spcPct val="50000"/>
              </a:spcBef>
            </a:pPr>
            <a:r>
              <a:rPr lang="es-CL">
                <a:solidFill>
                  <a:schemeClr val="accent2"/>
                </a:solidFill>
              </a:rPr>
              <a:t>Variación total : 13,2’ Weste.</a:t>
            </a:r>
          </a:p>
          <a:p>
            <a:pPr algn="just">
              <a:spcBef>
                <a:spcPct val="50000"/>
              </a:spcBef>
            </a:pPr>
            <a:r>
              <a:rPr lang="es-CL">
                <a:solidFill>
                  <a:schemeClr val="accent2"/>
                </a:solidFill>
              </a:rPr>
              <a:t>Declinación Actual (en el año 1985): 7°44,6’ Este o bien 7° 44’ 36” Este</a:t>
            </a:r>
          </a:p>
        </p:txBody>
      </p:sp>
      <p:sp>
        <p:nvSpPr>
          <p:cNvPr id="9" name="Arc 8"/>
          <p:cNvSpPr/>
          <p:nvPr/>
        </p:nvSpPr>
        <p:spPr>
          <a:xfrm>
            <a:off x="3348038" y="6308725"/>
            <a:ext cx="46037" cy="215900"/>
          </a:xfrm>
          <a:prstGeom prst="arc">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sp>
        <p:nvSpPr>
          <p:cNvPr id="10" name="Arc 9"/>
          <p:cNvSpPr/>
          <p:nvPr/>
        </p:nvSpPr>
        <p:spPr>
          <a:xfrm>
            <a:off x="3302000" y="6308725"/>
            <a:ext cx="46038" cy="215900"/>
          </a:xfrm>
          <a:prstGeom prst="arc">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ext Box 6"/>
          <p:cNvSpPr txBox="1">
            <a:spLocks noChangeArrowheads="1"/>
          </p:cNvSpPr>
          <p:nvPr/>
        </p:nvSpPr>
        <p:spPr bwMode="auto">
          <a:xfrm>
            <a:off x="539750" y="44450"/>
            <a:ext cx="8208963" cy="785813"/>
          </a:xfrm>
          <a:prstGeom prst="rect">
            <a:avLst/>
          </a:prstGeom>
          <a:noFill/>
          <a:ln w="9525">
            <a:solidFill>
              <a:schemeClr val="accent2"/>
            </a:solidFill>
            <a:miter lim="800000"/>
            <a:headEnd/>
            <a:tailEnd/>
          </a:ln>
          <a:effectLst/>
        </p:spPr>
        <p:txBody>
          <a:bodyPr>
            <a:spAutoFit/>
          </a:bodyPr>
          <a:lstStyle/>
          <a:p>
            <a:pPr>
              <a:spcBef>
                <a:spcPct val="50000"/>
              </a:spcBef>
            </a:pPr>
            <a:r>
              <a:rPr lang="es-ES">
                <a:solidFill>
                  <a:schemeClr val="accent2"/>
                </a:solidFill>
              </a:rPr>
              <a:t>UT Nº 2. LECTURA DE CARTAS</a:t>
            </a:r>
          </a:p>
          <a:p>
            <a:pPr>
              <a:spcBef>
                <a:spcPct val="50000"/>
              </a:spcBef>
            </a:pPr>
            <a:r>
              <a:rPr lang="es-ES" b="1">
                <a:solidFill>
                  <a:schemeClr val="accent2"/>
                </a:solidFill>
              </a:rPr>
              <a:t>DIRECCIÓN Y ORIENTACIÓN</a:t>
            </a:r>
          </a:p>
        </p:txBody>
      </p:sp>
      <p:sp>
        <p:nvSpPr>
          <p:cNvPr id="9" name="Arc 8"/>
          <p:cNvSpPr/>
          <p:nvPr/>
        </p:nvSpPr>
        <p:spPr>
          <a:xfrm>
            <a:off x="3348038" y="6308725"/>
            <a:ext cx="46037" cy="215900"/>
          </a:xfrm>
          <a:prstGeom prst="arc">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sp>
        <p:nvSpPr>
          <p:cNvPr id="10" name="Arc 9"/>
          <p:cNvSpPr/>
          <p:nvPr/>
        </p:nvSpPr>
        <p:spPr>
          <a:xfrm>
            <a:off x="3302000" y="6308725"/>
            <a:ext cx="46038" cy="215900"/>
          </a:xfrm>
          <a:prstGeom prst="arc">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pic>
        <p:nvPicPr>
          <p:cNvPr id="71685" name="Picture 2" descr="7.- ACTUALIZACION DE CARTA&#10;1.- AÑO DE EDICION&#10;2.- DECLINACION MAGNETICA&#10;3.- VARIACION ANUAL&#10;DATOS Y EJEMPLO PARA ACTUALIZA..."/>
          <p:cNvPicPr>
            <a:picLocks noChangeAspect="1" noChangeArrowheads="1"/>
          </p:cNvPicPr>
          <p:nvPr/>
        </p:nvPicPr>
        <p:blipFill>
          <a:blip r:embed="rId3"/>
          <a:srcRect/>
          <a:stretch>
            <a:fillRect/>
          </a:stretch>
        </p:blipFill>
        <p:spPr bwMode="auto">
          <a:xfrm>
            <a:off x="827088" y="1639888"/>
            <a:ext cx="6985000" cy="5218112"/>
          </a:xfrm>
          <a:prstGeom prst="rect">
            <a:avLst/>
          </a:prstGeom>
          <a:noFill/>
          <a:ln w="9525">
            <a:noFill/>
            <a:miter lim="800000"/>
            <a:headEnd/>
            <a:tailEnd/>
          </a:ln>
        </p:spPr>
      </p:pic>
      <p:sp>
        <p:nvSpPr>
          <p:cNvPr id="71686" name="TextBox 1"/>
          <p:cNvSpPr txBox="1">
            <a:spLocks noChangeArrowheads="1"/>
          </p:cNvSpPr>
          <p:nvPr/>
        </p:nvSpPr>
        <p:spPr bwMode="auto">
          <a:xfrm>
            <a:off x="539750" y="1052513"/>
            <a:ext cx="3671888" cy="369887"/>
          </a:xfrm>
          <a:prstGeom prst="rect">
            <a:avLst/>
          </a:prstGeom>
          <a:noFill/>
          <a:ln w="9525">
            <a:noFill/>
            <a:miter lim="800000"/>
            <a:headEnd/>
            <a:tailEnd/>
          </a:ln>
        </p:spPr>
        <p:txBody>
          <a:bodyPr>
            <a:spAutoFit/>
          </a:bodyPr>
          <a:lstStyle/>
          <a:p>
            <a:r>
              <a:rPr lang="es-CL"/>
              <a:t>Otro ejemplo:</a:t>
            </a:r>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ext Box 6"/>
          <p:cNvSpPr txBox="1">
            <a:spLocks noChangeArrowheads="1"/>
          </p:cNvSpPr>
          <p:nvPr/>
        </p:nvSpPr>
        <p:spPr bwMode="auto">
          <a:xfrm>
            <a:off x="539750" y="44450"/>
            <a:ext cx="8208963" cy="785813"/>
          </a:xfrm>
          <a:prstGeom prst="rect">
            <a:avLst/>
          </a:prstGeom>
          <a:noFill/>
          <a:ln w="9525">
            <a:solidFill>
              <a:schemeClr val="accent2"/>
            </a:solidFill>
            <a:miter lim="800000"/>
            <a:headEnd/>
            <a:tailEnd/>
          </a:ln>
          <a:effectLst/>
        </p:spPr>
        <p:txBody>
          <a:bodyPr>
            <a:spAutoFit/>
          </a:bodyPr>
          <a:lstStyle/>
          <a:p>
            <a:pPr>
              <a:spcBef>
                <a:spcPct val="50000"/>
              </a:spcBef>
            </a:pPr>
            <a:r>
              <a:rPr lang="es-ES">
                <a:solidFill>
                  <a:schemeClr val="accent2"/>
                </a:solidFill>
              </a:rPr>
              <a:t>UT Nº 2. LECTURA DE CARTAS</a:t>
            </a:r>
          </a:p>
          <a:p>
            <a:pPr>
              <a:spcBef>
                <a:spcPct val="50000"/>
              </a:spcBef>
            </a:pPr>
            <a:r>
              <a:rPr lang="es-ES" b="1">
                <a:solidFill>
                  <a:schemeClr val="accent2"/>
                </a:solidFill>
              </a:rPr>
              <a:t>ORIENTACIÓN DE LA CARTA</a:t>
            </a:r>
          </a:p>
        </p:txBody>
      </p:sp>
      <p:sp>
        <p:nvSpPr>
          <p:cNvPr id="72707" name="Rectangle 1"/>
          <p:cNvSpPr>
            <a:spLocks noChangeArrowheads="1"/>
          </p:cNvSpPr>
          <p:nvPr/>
        </p:nvSpPr>
        <p:spPr bwMode="auto">
          <a:xfrm>
            <a:off x="323850" y="908050"/>
            <a:ext cx="4319588" cy="2862263"/>
          </a:xfrm>
          <a:prstGeom prst="rect">
            <a:avLst/>
          </a:prstGeom>
          <a:noFill/>
          <a:ln w="12700">
            <a:solidFill>
              <a:srgbClr val="7030A0"/>
            </a:solidFill>
            <a:miter lim="800000"/>
            <a:headEnd/>
            <a:tailEnd/>
          </a:ln>
        </p:spPr>
        <p:txBody>
          <a:bodyPr>
            <a:spAutoFit/>
          </a:bodyPr>
          <a:lstStyle/>
          <a:p>
            <a:pPr algn="just">
              <a:spcBef>
                <a:spcPct val="50000"/>
              </a:spcBef>
            </a:pPr>
            <a:r>
              <a:rPr lang="es-CL">
                <a:solidFill>
                  <a:schemeClr val="accent2"/>
                </a:solidFill>
              </a:rPr>
              <a:t>Para un buen uso de la carta, esta debe estar correctamente </a:t>
            </a:r>
            <a:r>
              <a:rPr lang="es-CL" b="1">
                <a:solidFill>
                  <a:schemeClr val="accent2"/>
                </a:solidFill>
              </a:rPr>
              <a:t>orientada</a:t>
            </a:r>
            <a:r>
              <a:rPr lang="es-CL">
                <a:solidFill>
                  <a:schemeClr val="accent2"/>
                </a:solidFill>
              </a:rPr>
              <a:t>. </a:t>
            </a:r>
          </a:p>
          <a:p>
            <a:pPr algn="just">
              <a:spcBef>
                <a:spcPct val="50000"/>
              </a:spcBef>
            </a:pPr>
            <a:r>
              <a:rPr lang="es-CL">
                <a:solidFill>
                  <a:schemeClr val="accent2"/>
                </a:solidFill>
              </a:rPr>
              <a:t>Una carta es orientada cuando en una posición horizontal, su Norte apunta hacia el Norte y las líneas están paralelas a sus líneas correspondientes en el terreno. </a:t>
            </a:r>
          </a:p>
          <a:p>
            <a:pPr algn="just">
              <a:spcBef>
                <a:spcPct val="50000"/>
              </a:spcBef>
            </a:pPr>
            <a:r>
              <a:rPr lang="es-CL">
                <a:solidFill>
                  <a:schemeClr val="accent2"/>
                </a:solidFill>
              </a:rPr>
              <a:t>Uno está orientado cuando conoce su posición en la carta orientada.</a:t>
            </a:r>
          </a:p>
        </p:txBody>
      </p:sp>
      <p:sp>
        <p:nvSpPr>
          <p:cNvPr id="9" name="Arc 8"/>
          <p:cNvSpPr/>
          <p:nvPr/>
        </p:nvSpPr>
        <p:spPr>
          <a:xfrm>
            <a:off x="3348038" y="6308725"/>
            <a:ext cx="46037" cy="215900"/>
          </a:xfrm>
          <a:prstGeom prst="arc">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sp>
        <p:nvSpPr>
          <p:cNvPr id="10" name="Arc 9"/>
          <p:cNvSpPr/>
          <p:nvPr/>
        </p:nvSpPr>
        <p:spPr>
          <a:xfrm>
            <a:off x="3302000" y="6308725"/>
            <a:ext cx="46038" cy="215900"/>
          </a:xfrm>
          <a:prstGeom prst="arc">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pic>
        <p:nvPicPr>
          <p:cNvPr id="72710" name="Picture 6" descr="48D"/>
          <p:cNvPicPr>
            <a:picLocks noChangeAspect="1" noChangeArrowheads="1"/>
          </p:cNvPicPr>
          <p:nvPr/>
        </p:nvPicPr>
        <p:blipFill>
          <a:blip r:embed="rId3"/>
          <a:srcRect/>
          <a:stretch>
            <a:fillRect/>
          </a:stretch>
        </p:blipFill>
        <p:spPr bwMode="auto">
          <a:xfrm>
            <a:off x="4787900" y="908050"/>
            <a:ext cx="4235450" cy="51133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Text Box 6"/>
          <p:cNvSpPr txBox="1">
            <a:spLocks noChangeArrowheads="1"/>
          </p:cNvSpPr>
          <p:nvPr/>
        </p:nvSpPr>
        <p:spPr bwMode="auto">
          <a:xfrm>
            <a:off x="539750" y="44450"/>
            <a:ext cx="8208963" cy="785813"/>
          </a:xfrm>
          <a:prstGeom prst="rect">
            <a:avLst/>
          </a:prstGeom>
          <a:noFill/>
          <a:ln w="9525">
            <a:solidFill>
              <a:schemeClr val="accent2"/>
            </a:solidFill>
            <a:miter lim="800000"/>
            <a:headEnd/>
            <a:tailEnd/>
          </a:ln>
          <a:effectLst/>
        </p:spPr>
        <p:txBody>
          <a:bodyPr>
            <a:spAutoFit/>
          </a:bodyPr>
          <a:lstStyle/>
          <a:p>
            <a:pPr>
              <a:spcBef>
                <a:spcPct val="50000"/>
              </a:spcBef>
            </a:pPr>
            <a:r>
              <a:rPr lang="es-ES">
                <a:solidFill>
                  <a:schemeClr val="accent2"/>
                </a:solidFill>
              </a:rPr>
              <a:t>UT Nº 2. LECTURA DE CARTAS</a:t>
            </a:r>
          </a:p>
          <a:p>
            <a:pPr>
              <a:spcBef>
                <a:spcPct val="50000"/>
              </a:spcBef>
            </a:pPr>
            <a:r>
              <a:rPr lang="es-ES" b="1">
                <a:solidFill>
                  <a:schemeClr val="accent2"/>
                </a:solidFill>
              </a:rPr>
              <a:t>ORIENTACIÓN DE LA CARTA</a:t>
            </a:r>
          </a:p>
        </p:txBody>
      </p:sp>
      <p:sp>
        <p:nvSpPr>
          <p:cNvPr id="73731" name="Rectangle 1"/>
          <p:cNvSpPr>
            <a:spLocks noChangeArrowheads="1"/>
          </p:cNvSpPr>
          <p:nvPr/>
        </p:nvSpPr>
        <p:spPr bwMode="auto">
          <a:xfrm>
            <a:off x="323850" y="908050"/>
            <a:ext cx="8569325" cy="1338263"/>
          </a:xfrm>
          <a:prstGeom prst="rect">
            <a:avLst/>
          </a:prstGeom>
          <a:noFill/>
          <a:ln w="12700">
            <a:solidFill>
              <a:srgbClr val="7030A0"/>
            </a:solidFill>
            <a:miter lim="800000"/>
            <a:headEnd/>
            <a:tailEnd/>
          </a:ln>
        </p:spPr>
        <p:txBody>
          <a:bodyPr>
            <a:spAutoFit/>
          </a:bodyPr>
          <a:lstStyle/>
          <a:p>
            <a:pPr algn="just">
              <a:spcBef>
                <a:spcPct val="50000"/>
              </a:spcBef>
            </a:pPr>
            <a:r>
              <a:rPr lang="es-CL">
                <a:solidFill>
                  <a:schemeClr val="accent2"/>
                </a:solidFill>
              </a:rPr>
              <a:t>Para un buen uso de la carta, esta debe estar correctamente </a:t>
            </a:r>
            <a:r>
              <a:rPr lang="es-CL" b="1">
                <a:solidFill>
                  <a:schemeClr val="accent2"/>
                </a:solidFill>
              </a:rPr>
              <a:t>orientada</a:t>
            </a:r>
            <a:r>
              <a:rPr lang="es-CL">
                <a:solidFill>
                  <a:schemeClr val="accent2"/>
                </a:solidFill>
              </a:rPr>
              <a:t>. </a:t>
            </a:r>
          </a:p>
          <a:p>
            <a:pPr algn="just">
              <a:spcBef>
                <a:spcPct val="50000"/>
              </a:spcBef>
            </a:pPr>
            <a:r>
              <a:rPr lang="es-CL">
                <a:solidFill>
                  <a:schemeClr val="accent2"/>
                </a:solidFill>
              </a:rPr>
              <a:t>La manera más rápida y más precisa para orientar una carta es con una </a:t>
            </a:r>
            <a:r>
              <a:rPr lang="es-CL" b="1">
                <a:solidFill>
                  <a:schemeClr val="accent2"/>
                </a:solidFill>
              </a:rPr>
              <a:t>brújula</a:t>
            </a:r>
            <a:r>
              <a:rPr lang="es-CL">
                <a:solidFill>
                  <a:schemeClr val="accent2"/>
                </a:solidFill>
              </a:rPr>
              <a:t>. Trace en la carta la línea del Norte Magnético, coloque su brújula en esa línea y gire horizontalmente la carta, hasta que la brújula también apunte al norte.</a:t>
            </a:r>
          </a:p>
        </p:txBody>
      </p:sp>
      <p:sp>
        <p:nvSpPr>
          <p:cNvPr id="9" name="Arc 8"/>
          <p:cNvSpPr/>
          <p:nvPr/>
        </p:nvSpPr>
        <p:spPr>
          <a:xfrm>
            <a:off x="3348038" y="6308725"/>
            <a:ext cx="46037" cy="215900"/>
          </a:xfrm>
          <a:prstGeom prst="arc">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sp>
        <p:nvSpPr>
          <p:cNvPr id="10" name="Arc 9"/>
          <p:cNvSpPr/>
          <p:nvPr/>
        </p:nvSpPr>
        <p:spPr>
          <a:xfrm>
            <a:off x="3302000" y="6308725"/>
            <a:ext cx="46038" cy="215900"/>
          </a:xfrm>
          <a:prstGeom prst="arc">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pic>
        <p:nvPicPr>
          <p:cNvPr id="73734" name="Picture 7" descr="uso de la brújula"/>
          <p:cNvPicPr>
            <a:picLocks noChangeAspect="1" noChangeArrowheads="1"/>
          </p:cNvPicPr>
          <p:nvPr/>
        </p:nvPicPr>
        <p:blipFill>
          <a:blip r:embed="rId3"/>
          <a:srcRect/>
          <a:stretch>
            <a:fillRect/>
          </a:stretch>
        </p:blipFill>
        <p:spPr bwMode="auto">
          <a:xfrm>
            <a:off x="5175250" y="3213100"/>
            <a:ext cx="3933825" cy="3278188"/>
          </a:xfrm>
          <a:prstGeom prst="rect">
            <a:avLst/>
          </a:prstGeom>
          <a:noFill/>
          <a:ln w="9525">
            <a:noFill/>
            <a:miter lim="800000"/>
            <a:headEnd/>
            <a:tailEnd/>
          </a:ln>
        </p:spPr>
      </p:pic>
      <p:sp>
        <p:nvSpPr>
          <p:cNvPr id="73735" name="TextBox 1"/>
          <p:cNvSpPr txBox="1">
            <a:spLocks noChangeArrowheads="1"/>
          </p:cNvSpPr>
          <p:nvPr/>
        </p:nvSpPr>
        <p:spPr bwMode="auto">
          <a:xfrm>
            <a:off x="323850" y="2400300"/>
            <a:ext cx="4752975" cy="3692525"/>
          </a:xfrm>
          <a:prstGeom prst="rect">
            <a:avLst/>
          </a:prstGeom>
          <a:noFill/>
          <a:ln w="12700">
            <a:solidFill>
              <a:srgbClr val="002060"/>
            </a:solidFill>
            <a:miter lim="800000"/>
            <a:headEnd/>
            <a:tailEnd/>
          </a:ln>
        </p:spPr>
        <p:txBody>
          <a:bodyPr>
            <a:spAutoFit/>
          </a:bodyPr>
          <a:lstStyle/>
          <a:p>
            <a:pPr algn="just">
              <a:spcBef>
                <a:spcPct val="50000"/>
              </a:spcBef>
            </a:pPr>
            <a:r>
              <a:rPr lang="es-CL">
                <a:solidFill>
                  <a:schemeClr val="accent2"/>
                </a:solidFill>
              </a:rPr>
              <a:t>Orientación de la carta por </a:t>
            </a:r>
            <a:r>
              <a:rPr lang="es-CL" b="1">
                <a:solidFill>
                  <a:schemeClr val="accent2"/>
                </a:solidFill>
              </a:rPr>
              <a:t>simple inspección</a:t>
            </a:r>
            <a:r>
              <a:rPr lang="es-CL">
                <a:solidFill>
                  <a:schemeClr val="accent2"/>
                </a:solidFill>
              </a:rPr>
              <a:t>.</a:t>
            </a:r>
          </a:p>
          <a:p>
            <a:pPr algn="just">
              <a:spcBef>
                <a:spcPct val="50000"/>
              </a:spcBef>
            </a:pPr>
            <a:r>
              <a:rPr lang="es-CL">
                <a:solidFill>
                  <a:schemeClr val="accent2"/>
                </a:solidFill>
              </a:rPr>
              <a:t>Para orientar una carta cuando no hay una brújula disponible, se requiere un cuidadoso reconocimiento de las características del área de terreno, en relación a lo que nos indica la carta.</a:t>
            </a:r>
          </a:p>
          <a:p>
            <a:pPr algn="just">
              <a:spcBef>
                <a:spcPct val="50000"/>
              </a:spcBef>
            </a:pPr>
            <a:r>
              <a:rPr lang="es-CL">
                <a:solidFill>
                  <a:schemeClr val="accent2"/>
                </a:solidFill>
              </a:rPr>
              <a:t>Se mueve la carta hasta que coincidan los principales puntos notables y las distintas líneas, tales como: caminos, vías férreas, cercas de alambres, linderos de bosques, quebradas, líneas de torres o postes, etc.</a:t>
            </a:r>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Text Box 6"/>
          <p:cNvSpPr txBox="1">
            <a:spLocks noChangeArrowheads="1"/>
          </p:cNvSpPr>
          <p:nvPr/>
        </p:nvSpPr>
        <p:spPr bwMode="auto">
          <a:xfrm>
            <a:off x="323850" y="44450"/>
            <a:ext cx="8569325" cy="785813"/>
          </a:xfrm>
          <a:prstGeom prst="rect">
            <a:avLst/>
          </a:prstGeom>
          <a:noFill/>
          <a:ln w="9525">
            <a:solidFill>
              <a:schemeClr val="accent2"/>
            </a:solidFill>
            <a:miter lim="800000"/>
            <a:headEnd/>
            <a:tailEnd/>
          </a:ln>
          <a:effectLst/>
        </p:spPr>
        <p:txBody>
          <a:bodyPr>
            <a:spAutoFit/>
          </a:bodyPr>
          <a:lstStyle/>
          <a:p>
            <a:pPr>
              <a:spcBef>
                <a:spcPct val="50000"/>
              </a:spcBef>
            </a:pPr>
            <a:r>
              <a:rPr lang="es-ES">
                <a:solidFill>
                  <a:schemeClr val="accent2"/>
                </a:solidFill>
              </a:rPr>
              <a:t>UT Nº 2. LECTURA DE CARTAS</a:t>
            </a:r>
          </a:p>
          <a:p>
            <a:pPr>
              <a:spcBef>
                <a:spcPct val="50000"/>
              </a:spcBef>
            </a:pPr>
            <a:r>
              <a:rPr lang="es-ES" b="1">
                <a:solidFill>
                  <a:schemeClr val="accent2"/>
                </a:solidFill>
              </a:rPr>
              <a:t>ORIENTACIÓN DE LA CARTA	-	INTERSECCIÓN Y RESECCIÓN</a:t>
            </a:r>
          </a:p>
        </p:txBody>
      </p:sp>
      <p:sp>
        <p:nvSpPr>
          <p:cNvPr id="65539" name="Rectangle 1"/>
          <p:cNvSpPr>
            <a:spLocks noChangeArrowheads="1"/>
          </p:cNvSpPr>
          <p:nvPr/>
        </p:nvSpPr>
        <p:spPr bwMode="auto">
          <a:xfrm>
            <a:off x="323850" y="1036638"/>
            <a:ext cx="8569325" cy="4110037"/>
          </a:xfrm>
          <a:prstGeom prst="rect">
            <a:avLst/>
          </a:prstGeom>
          <a:noFill/>
          <a:ln w="12700">
            <a:solidFill>
              <a:srgbClr val="7030A0"/>
            </a:solidFill>
            <a:miter lim="800000"/>
            <a:headEnd/>
            <a:tailEnd/>
          </a:ln>
          <a:extLst>
            <a:ext uri="{909E8E84-426E-40DD-AFC4-6F175D3DCCD1}">
              <a14:hiddenFill xmlns:a14="http://schemas.microsoft.com/office/drawing/2010/main" xmlns="">
                <a:solidFill>
                  <a:srgbClr val="FFFFFF"/>
                </a:solidFill>
              </a14:hiddenFill>
            </a:ext>
          </a:extLst>
        </p:spPr>
        <p:txBody>
          <a:bodyPr>
            <a:spAutoFit/>
          </a:bodyPr>
          <a:lstStyle/>
          <a:p>
            <a:pPr algn="just">
              <a:spcBef>
                <a:spcPct val="50000"/>
              </a:spcBef>
              <a:defRPr/>
            </a:pPr>
            <a:r>
              <a:rPr lang="es-CL" b="1" dirty="0">
                <a:solidFill>
                  <a:schemeClr val="accent2"/>
                </a:solidFill>
              </a:rPr>
              <a:t>1.- Intersección</a:t>
            </a:r>
            <a:r>
              <a:rPr lang="es-CL" dirty="0">
                <a:solidFill>
                  <a:schemeClr val="accent2"/>
                </a:solidFill>
              </a:rPr>
              <a:t>.</a:t>
            </a:r>
          </a:p>
          <a:p>
            <a:pPr algn="just">
              <a:spcBef>
                <a:spcPct val="50000"/>
              </a:spcBef>
              <a:defRPr/>
            </a:pPr>
            <a:r>
              <a:rPr lang="es-CL" dirty="0">
                <a:solidFill>
                  <a:schemeClr val="accent2"/>
                </a:solidFill>
              </a:rPr>
              <a:t>Se requiere ubicar un punto (un objetivo) que normalmente no aparecen en la carta (posiciones adversarias, nuevas obras de arte, etc.).</a:t>
            </a:r>
          </a:p>
          <a:p>
            <a:pPr algn="just">
              <a:spcBef>
                <a:spcPct val="50000"/>
              </a:spcBef>
              <a:defRPr/>
            </a:pPr>
            <a:endParaRPr lang="es-CL" dirty="0">
              <a:solidFill>
                <a:schemeClr val="accent2"/>
              </a:solidFill>
            </a:endParaRPr>
          </a:p>
          <a:p>
            <a:pPr algn="just">
              <a:spcBef>
                <a:spcPct val="50000"/>
              </a:spcBef>
              <a:defRPr/>
            </a:pPr>
            <a:r>
              <a:rPr lang="es-CL" dirty="0">
                <a:solidFill>
                  <a:schemeClr val="accent2"/>
                </a:solidFill>
              </a:rPr>
              <a:t>Con brújula, carta topográfica, transportador y conociendo el ángulo G-M:</a:t>
            </a:r>
          </a:p>
          <a:p>
            <a:pPr marL="285750" indent="-285750" algn="just">
              <a:spcBef>
                <a:spcPct val="50000"/>
              </a:spcBef>
              <a:buFontTx/>
              <a:buChar char="-"/>
              <a:defRPr/>
            </a:pPr>
            <a:r>
              <a:rPr lang="es-CL" dirty="0">
                <a:solidFill>
                  <a:schemeClr val="accent2"/>
                </a:solidFill>
              </a:rPr>
              <a:t>Seleccionar dos puntos en el terreno conocidos en la carta y a los cuales tenga acceso físico y donde tenga observación al objetivo.</a:t>
            </a:r>
          </a:p>
          <a:p>
            <a:pPr marL="285750" indent="-285750" algn="just">
              <a:spcBef>
                <a:spcPct val="50000"/>
              </a:spcBef>
              <a:buFontTx/>
              <a:buChar char="-"/>
              <a:defRPr/>
            </a:pPr>
            <a:r>
              <a:rPr lang="es-CL" dirty="0">
                <a:solidFill>
                  <a:schemeClr val="accent2"/>
                </a:solidFill>
              </a:rPr>
              <a:t>Obtenga el azimut magnético al objetivo a ubicar, desde ambos puntos.</a:t>
            </a:r>
          </a:p>
          <a:p>
            <a:pPr marL="285750" indent="-285750" algn="just">
              <a:spcBef>
                <a:spcPct val="50000"/>
              </a:spcBef>
              <a:buFontTx/>
              <a:buChar char="-"/>
              <a:defRPr/>
            </a:pPr>
            <a:r>
              <a:rPr lang="es-CL" dirty="0">
                <a:solidFill>
                  <a:schemeClr val="accent2"/>
                </a:solidFill>
              </a:rPr>
              <a:t>Transformar los </a:t>
            </a:r>
            <a:r>
              <a:rPr lang="es-CL" dirty="0" err="1">
                <a:solidFill>
                  <a:schemeClr val="accent2"/>
                </a:solidFill>
              </a:rPr>
              <a:t>azimutes</a:t>
            </a:r>
            <a:r>
              <a:rPr lang="es-CL" dirty="0">
                <a:solidFill>
                  <a:schemeClr val="accent2"/>
                </a:solidFill>
              </a:rPr>
              <a:t> magnéticos en </a:t>
            </a:r>
            <a:r>
              <a:rPr lang="es-CL" dirty="0" err="1">
                <a:solidFill>
                  <a:schemeClr val="accent2"/>
                </a:solidFill>
              </a:rPr>
              <a:t>azimutes</a:t>
            </a:r>
            <a:r>
              <a:rPr lang="es-CL" dirty="0">
                <a:solidFill>
                  <a:schemeClr val="accent2"/>
                </a:solidFill>
              </a:rPr>
              <a:t> de grilla y grafíquelos en la carta.</a:t>
            </a:r>
          </a:p>
          <a:p>
            <a:pPr marL="285750" indent="-285750" algn="just">
              <a:spcBef>
                <a:spcPct val="50000"/>
              </a:spcBef>
              <a:buFontTx/>
              <a:buChar char="-"/>
              <a:defRPr/>
            </a:pPr>
            <a:r>
              <a:rPr lang="es-CL" dirty="0">
                <a:solidFill>
                  <a:schemeClr val="accent2"/>
                </a:solidFill>
              </a:rPr>
              <a:t>En la intersección de ambas líneas se encuentra exactamente el objetivo.</a:t>
            </a:r>
          </a:p>
        </p:txBody>
      </p:sp>
      <p:sp>
        <p:nvSpPr>
          <p:cNvPr id="9" name="Arc 8"/>
          <p:cNvSpPr/>
          <p:nvPr/>
        </p:nvSpPr>
        <p:spPr>
          <a:xfrm>
            <a:off x="3348038" y="6308725"/>
            <a:ext cx="46037" cy="215900"/>
          </a:xfrm>
          <a:prstGeom prst="arc">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sp>
        <p:nvSpPr>
          <p:cNvPr id="10" name="Arc 9"/>
          <p:cNvSpPr/>
          <p:nvPr/>
        </p:nvSpPr>
        <p:spPr>
          <a:xfrm>
            <a:off x="3302000" y="6308725"/>
            <a:ext cx="46038" cy="215900"/>
          </a:xfrm>
          <a:prstGeom prst="arc">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ext Box 6"/>
          <p:cNvSpPr txBox="1">
            <a:spLocks noChangeArrowheads="1"/>
          </p:cNvSpPr>
          <p:nvPr/>
        </p:nvSpPr>
        <p:spPr bwMode="auto">
          <a:xfrm>
            <a:off x="323850" y="44450"/>
            <a:ext cx="8569325" cy="785813"/>
          </a:xfrm>
          <a:prstGeom prst="rect">
            <a:avLst/>
          </a:prstGeom>
          <a:noFill/>
          <a:ln w="9525">
            <a:solidFill>
              <a:schemeClr val="accent2"/>
            </a:solidFill>
            <a:miter lim="800000"/>
            <a:headEnd/>
            <a:tailEnd/>
          </a:ln>
          <a:effectLst/>
        </p:spPr>
        <p:txBody>
          <a:bodyPr>
            <a:spAutoFit/>
          </a:bodyPr>
          <a:lstStyle/>
          <a:p>
            <a:pPr>
              <a:spcBef>
                <a:spcPct val="50000"/>
              </a:spcBef>
            </a:pPr>
            <a:r>
              <a:rPr lang="es-ES">
                <a:solidFill>
                  <a:schemeClr val="accent2"/>
                </a:solidFill>
              </a:rPr>
              <a:t>UT Nº 2. LECTURA DE CARTAS</a:t>
            </a:r>
          </a:p>
          <a:p>
            <a:pPr>
              <a:spcBef>
                <a:spcPct val="50000"/>
              </a:spcBef>
            </a:pPr>
            <a:r>
              <a:rPr lang="es-ES" b="1">
                <a:solidFill>
                  <a:schemeClr val="accent2"/>
                </a:solidFill>
              </a:rPr>
              <a:t>ORIENTACIÓN DE LA CARTA	-	INTERSECCIÓN Y RESECCIÓN</a:t>
            </a:r>
          </a:p>
        </p:txBody>
      </p:sp>
      <p:sp>
        <p:nvSpPr>
          <p:cNvPr id="65539" name="Rectangle 1"/>
          <p:cNvSpPr>
            <a:spLocks noChangeArrowheads="1"/>
          </p:cNvSpPr>
          <p:nvPr/>
        </p:nvSpPr>
        <p:spPr bwMode="auto">
          <a:xfrm>
            <a:off x="323850" y="1036638"/>
            <a:ext cx="8569325" cy="3694112"/>
          </a:xfrm>
          <a:prstGeom prst="rect">
            <a:avLst/>
          </a:prstGeom>
          <a:noFill/>
          <a:ln w="12700">
            <a:solidFill>
              <a:srgbClr val="7030A0"/>
            </a:solidFill>
            <a:miter lim="800000"/>
            <a:headEnd/>
            <a:tailEnd/>
          </a:ln>
          <a:extLst>
            <a:ext uri="{909E8E84-426E-40DD-AFC4-6F175D3DCCD1}">
              <a14:hiddenFill xmlns:a14="http://schemas.microsoft.com/office/drawing/2010/main" xmlns="">
                <a:solidFill>
                  <a:srgbClr val="FFFFFF"/>
                </a:solidFill>
              </a14:hiddenFill>
            </a:ext>
          </a:extLst>
        </p:spPr>
        <p:txBody>
          <a:bodyPr>
            <a:spAutoFit/>
          </a:bodyPr>
          <a:lstStyle/>
          <a:p>
            <a:pPr algn="just">
              <a:spcBef>
                <a:spcPct val="50000"/>
              </a:spcBef>
              <a:defRPr/>
            </a:pPr>
            <a:r>
              <a:rPr lang="es-CL" b="1" dirty="0">
                <a:solidFill>
                  <a:schemeClr val="accent2"/>
                </a:solidFill>
              </a:rPr>
              <a:t>2.- Resección</a:t>
            </a:r>
            <a:r>
              <a:rPr lang="es-CL" dirty="0">
                <a:solidFill>
                  <a:schemeClr val="accent2"/>
                </a:solidFill>
              </a:rPr>
              <a:t>.</a:t>
            </a:r>
          </a:p>
          <a:p>
            <a:pPr algn="just">
              <a:spcBef>
                <a:spcPct val="50000"/>
              </a:spcBef>
              <a:defRPr/>
            </a:pPr>
            <a:r>
              <a:rPr lang="es-CL" dirty="0">
                <a:solidFill>
                  <a:schemeClr val="accent2"/>
                </a:solidFill>
              </a:rPr>
              <a:t>Es la ubicación de nuestra posición en la carta.</a:t>
            </a:r>
          </a:p>
          <a:p>
            <a:pPr algn="just">
              <a:spcBef>
                <a:spcPct val="50000"/>
              </a:spcBef>
              <a:defRPr/>
            </a:pPr>
            <a:r>
              <a:rPr lang="es-CL" dirty="0">
                <a:solidFill>
                  <a:schemeClr val="accent2"/>
                </a:solidFill>
              </a:rPr>
              <a:t>Con brújula, transportador, carta topográfica y conociendo el ángulo G-M:</a:t>
            </a:r>
          </a:p>
          <a:p>
            <a:pPr marL="285750" indent="-285750" algn="just">
              <a:spcBef>
                <a:spcPct val="50000"/>
              </a:spcBef>
              <a:buFont typeface="Arial" pitchFamily="34" charset="0"/>
              <a:buChar char="•"/>
              <a:defRPr/>
            </a:pPr>
            <a:r>
              <a:rPr lang="es-CL" dirty="0">
                <a:solidFill>
                  <a:schemeClr val="accent2"/>
                </a:solidFill>
              </a:rPr>
              <a:t>Seleccionar dos puntos en el terreno, los cuales tenga claramente identificados en la carta.</a:t>
            </a:r>
          </a:p>
          <a:p>
            <a:pPr marL="285750" indent="-285750" algn="just">
              <a:spcBef>
                <a:spcPct val="50000"/>
              </a:spcBef>
              <a:buFont typeface="Arial" pitchFamily="34" charset="0"/>
              <a:buChar char="•"/>
              <a:defRPr/>
            </a:pPr>
            <a:r>
              <a:rPr lang="es-CL" dirty="0">
                <a:solidFill>
                  <a:schemeClr val="accent2"/>
                </a:solidFill>
              </a:rPr>
              <a:t>Obtenga el azimut magnético hacia ambos puntos.</a:t>
            </a:r>
          </a:p>
          <a:p>
            <a:pPr marL="285750" indent="-285750" algn="just">
              <a:spcBef>
                <a:spcPct val="50000"/>
              </a:spcBef>
              <a:buFont typeface="Arial" pitchFamily="34" charset="0"/>
              <a:buChar char="•"/>
              <a:defRPr/>
            </a:pPr>
            <a:r>
              <a:rPr lang="es-CL" dirty="0">
                <a:solidFill>
                  <a:schemeClr val="accent2"/>
                </a:solidFill>
              </a:rPr>
              <a:t>Transformar los </a:t>
            </a:r>
            <a:r>
              <a:rPr lang="es-CL" dirty="0" err="1">
                <a:solidFill>
                  <a:schemeClr val="accent2"/>
                </a:solidFill>
              </a:rPr>
              <a:t>azimutes</a:t>
            </a:r>
            <a:r>
              <a:rPr lang="es-CL" dirty="0">
                <a:solidFill>
                  <a:schemeClr val="accent2"/>
                </a:solidFill>
              </a:rPr>
              <a:t> magnéticos en </a:t>
            </a:r>
            <a:r>
              <a:rPr lang="es-CL" dirty="0" err="1">
                <a:solidFill>
                  <a:schemeClr val="accent2"/>
                </a:solidFill>
              </a:rPr>
              <a:t>azimutes</a:t>
            </a:r>
            <a:r>
              <a:rPr lang="es-CL" dirty="0">
                <a:solidFill>
                  <a:schemeClr val="accent2"/>
                </a:solidFill>
              </a:rPr>
              <a:t> de grilla, luego calcule el retro-azimut (azimut inverso) y grafíquelos en la carta desde los puntos identificados previamente.</a:t>
            </a:r>
          </a:p>
          <a:p>
            <a:pPr marL="285750" indent="-285750" algn="just">
              <a:spcBef>
                <a:spcPct val="50000"/>
              </a:spcBef>
              <a:buFont typeface="Arial" pitchFamily="34" charset="0"/>
              <a:buChar char="•"/>
              <a:defRPr/>
            </a:pPr>
            <a:r>
              <a:rPr lang="es-CL" dirty="0">
                <a:solidFill>
                  <a:schemeClr val="accent2"/>
                </a:solidFill>
              </a:rPr>
              <a:t>En la intersección de ambas líneas se encuentra exactamente su posición.</a:t>
            </a:r>
          </a:p>
        </p:txBody>
      </p:sp>
      <p:sp>
        <p:nvSpPr>
          <p:cNvPr id="9" name="Arc 8"/>
          <p:cNvSpPr/>
          <p:nvPr/>
        </p:nvSpPr>
        <p:spPr>
          <a:xfrm>
            <a:off x="3348038" y="6308725"/>
            <a:ext cx="46037" cy="215900"/>
          </a:xfrm>
          <a:prstGeom prst="arc">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sp>
        <p:nvSpPr>
          <p:cNvPr id="10" name="Arc 9"/>
          <p:cNvSpPr/>
          <p:nvPr/>
        </p:nvSpPr>
        <p:spPr>
          <a:xfrm>
            <a:off x="3302000" y="6308725"/>
            <a:ext cx="46038" cy="215900"/>
          </a:xfrm>
          <a:prstGeom prst="arc">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ext Box 6"/>
          <p:cNvSpPr txBox="1">
            <a:spLocks noChangeArrowheads="1"/>
          </p:cNvSpPr>
          <p:nvPr/>
        </p:nvSpPr>
        <p:spPr bwMode="auto">
          <a:xfrm>
            <a:off x="323850" y="44450"/>
            <a:ext cx="8569325" cy="784225"/>
          </a:xfrm>
          <a:prstGeom prst="rect">
            <a:avLst/>
          </a:prstGeom>
          <a:noFill/>
          <a:ln w="9525">
            <a:solidFill>
              <a:schemeClr val="accent2"/>
            </a:solidFill>
            <a:miter lim="800000"/>
            <a:headEnd/>
            <a:tailEnd/>
          </a:ln>
          <a:effectLst/>
        </p:spPr>
        <p:txBody>
          <a:bodyPr>
            <a:spAutoFit/>
          </a:bodyPr>
          <a:lstStyle/>
          <a:p>
            <a:pPr>
              <a:spcBef>
                <a:spcPct val="50000"/>
              </a:spcBef>
            </a:pPr>
            <a:r>
              <a:rPr lang="es-ES">
                <a:solidFill>
                  <a:schemeClr val="accent2"/>
                </a:solidFill>
              </a:rPr>
              <a:t>UT Nº 2. LECTURA DE CARTAS</a:t>
            </a:r>
          </a:p>
          <a:p>
            <a:pPr>
              <a:spcBef>
                <a:spcPct val="50000"/>
              </a:spcBef>
            </a:pPr>
            <a:r>
              <a:rPr lang="es-ES" b="1">
                <a:solidFill>
                  <a:schemeClr val="accent2"/>
                </a:solidFill>
              </a:rPr>
              <a:t>NAVEGACIÓN TERRESTRE</a:t>
            </a:r>
          </a:p>
        </p:txBody>
      </p:sp>
      <p:sp>
        <p:nvSpPr>
          <p:cNvPr id="65539" name="Rectangle 1"/>
          <p:cNvSpPr>
            <a:spLocks noChangeArrowheads="1"/>
          </p:cNvSpPr>
          <p:nvPr/>
        </p:nvSpPr>
        <p:spPr bwMode="auto">
          <a:xfrm>
            <a:off x="323850" y="1036638"/>
            <a:ext cx="8569325" cy="5078412"/>
          </a:xfrm>
          <a:prstGeom prst="rect">
            <a:avLst/>
          </a:prstGeom>
          <a:noFill/>
          <a:ln w="12700">
            <a:solidFill>
              <a:srgbClr val="7030A0"/>
            </a:solidFill>
            <a:miter lim="800000"/>
            <a:headEnd/>
            <a:tailEnd/>
          </a:ln>
          <a:extLst>
            <a:ext uri="{909E8E84-426E-40DD-AFC4-6F175D3DCCD1}">
              <a14:hiddenFill xmlns:a14="http://schemas.microsoft.com/office/drawing/2010/main" xmlns="">
                <a:solidFill>
                  <a:srgbClr val="FFFFFF"/>
                </a:solidFill>
              </a14:hiddenFill>
            </a:ext>
          </a:extLst>
        </p:spPr>
        <p:txBody>
          <a:bodyPr>
            <a:spAutoFit/>
          </a:bodyPr>
          <a:lstStyle/>
          <a:p>
            <a:pPr algn="just">
              <a:spcBef>
                <a:spcPct val="50000"/>
              </a:spcBef>
              <a:defRPr/>
            </a:pPr>
            <a:r>
              <a:rPr lang="es-CL" dirty="0">
                <a:solidFill>
                  <a:schemeClr val="accent2"/>
                </a:solidFill>
              </a:rPr>
              <a:t>Todo Infante de Marina debe conocer las técnicas de navegación terrestre.</a:t>
            </a:r>
          </a:p>
          <a:p>
            <a:pPr algn="just">
              <a:spcBef>
                <a:spcPct val="50000"/>
              </a:spcBef>
              <a:defRPr/>
            </a:pPr>
            <a:r>
              <a:rPr lang="es-CL" dirty="0">
                <a:solidFill>
                  <a:schemeClr val="accent2"/>
                </a:solidFill>
              </a:rPr>
              <a:t>Pero además, todo Comandante de Unidad Táctica debe saber conducir a su Unidad adecuadamente en el terreno, con el propósito de alcanzar sus objetivos eficientemente y de acuerdo a lo planificado</a:t>
            </a:r>
          </a:p>
          <a:p>
            <a:pPr algn="just">
              <a:spcBef>
                <a:spcPct val="50000"/>
              </a:spcBef>
              <a:defRPr/>
            </a:pPr>
            <a:r>
              <a:rPr lang="es-CL" dirty="0">
                <a:solidFill>
                  <a:schemeClr val="accent2"/>
                </a:solidFill>
              </a:rPr>
              <a:t>Para lograr lo anterior, usted debe conocer los procedimientos de lectura de cartas y más puntualmente, de ejecutar correctamente distintos </a:t>
            </a:r>
            <a:r>
              <a:rPr lang="es-CL" dirty="0" err="1">
                <a:solidFill>
                  <a:schemeClr val="accent2"/>
                </a:solidFill>
              </a:rPr>
              <a:t>tracks</a:t>
            </a:r>
            <a:r>
              <a:rPr lang="es-CL" dirty="0">
                <a:solidFill>
                  <a:schemeClr val="accent2"/>
                </a:solidFill>
              </a:rPr>
              <a:t> de navegación terrestre.</a:t>
            </a:r>
          </a:p>
          <a:p>
            <a:pPr algn="just">
              <a:spcBef>
                <a:spcPct val="50000"/>
              </a:spcBef>
              <a:defRPr/>
            </a:pPr>
            <a:r>
              <a:rPr lang="es-CL" dirty="0">
                <a:solidFill>
                  <a:schemeClr val="accent2"/>
                </a:solidFill>
              </a:rPr>
              <a:t>Un buen Infante de Marina, debe contar y además, emplear con destreza, los siguientes elementos:</a:t>
            </a:r>
          </a:p>
          <a:p>
            <a:pPr marL="285750" indent="-285750" algn="just">
              <a:spcBef>
                <a:spcPct val="50000"/>
              </a:spcBef>
              <a:buFont typeface="Arial" pitchFamily="34" charset="0"/>
              <a:buChar char="•"/>
              <a:defRPr/>
            </a:pPr>
            <a:r>
              <a:rPr lang="es-CL" dirty="0">
                <a:solidFill>
                  <a:schemeClr val="accent2"/>
                </a:solidFill>
              </a:rPr>
              <a:t>Carta Topográfica</a:t>
            </a:r>
          </a:p>
          <a:p>
            <a:pPr marL="285750" indent="-285750" algn="just">
              <a:spcBef>
                <a:spcPct val="50000"/>
              </a:spcBef>
              <a:buFont typeface="Arial" pitchFamily="34" charset="0"/>
              <a:buChar char="•"/>
              <a:defRPr/>
            </a:pPr>
            <a:r>
              <a:rPr lang="es-CL" dirty="0">
                <a:solidFill>
                  <a:schemeClr val="accent2"/>
                </a:solidFill>
              </a:rPr>
              <a:t>Brújula</a:t>
            </a:r>
          </a:p>
          <a:p>
            <a:pPr marL="285750" indent="-285750" algn="just">
              <a:spcBef>
                <a:spcPct val="50000"/>
              </a:spcBef>
              <a:buFont typeface="Arial" pitchFamily="34" charset="0"/>
              <a:buChar char="•"/>
              <a:defRPr/>
            </a:pPr>
            <a:r>
              <a:rPr lang="es-CL" dirty="0">
                <a:solidFill>
                  <a:schemeClr val="accent2"/>
                </a:solidFill>
              </a:rPr>
              <a:t>Indicador de punto o Transportador</a:t>
            </a:r>
          </a:p>
          <a:p>
            <a:pPr marL="285750" indent="-285750" algn="just">
              <a:spcBef>
                <a:spcPct val="50000"/>
              </a:spcBef>
              <a:buFont typeface="Arial" pitchFamily="34" charset="0"/>
              <a:buChar char="•"/>
              <a:defRPr/>
            </a:pPr>
            <a:r>
              <a:rPr lang="es-CL" dirty="0">
                <a:solidFill>
                  <a:schemeClr val="accent2"/>
                </a:solidFill>
              </a:rPr>
              <a:t>Transparencias plásticas, hilo y lápices adecuados.</a:t>
            </a:r>
          </a:p>
          <a:p>
            <a:pPr marL="285750" indent="-285750" algn="just">
              <a:spcBef>
                <a:spcPct val="50000"/>
              </a:spcBef>
              <a:buFont typeface="Arial" pitchFamily="34" charset="0"/>
              <a:buChar char="•"/>
              <a:defRPr/>
            </a:pPr>
            <a:r>
              <a:rPr lang="es-CL" dirty="0">
                <a:solidFill>
                  <a:schemeClr val="accent2"/>
                </a:solidFill>
              </a:rPr>
              <a:t>GPS.</a:t>
            </a:r>
          </a:p>
        </p:txBody>
      </p:sp>
      <p:sp>
        <p:nvSpPr>
          <p:cNvPr id="9" name="Arc 8"/>
          <p:cNvSpPr/>
          <p:nvPr/>
        </p:nvSpPr>
        <p:spPr>
          <a:xfrm>
            <a:off x="3348038" y="6308725"/>
            <a:ext cx="46037" cy="215900"/>
          </a:xfrm>
          <a:prstGeom prst="arc">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sp>
        <p:nvSpPr>
          <p:cNvPr id="10" name="Arc 9"/>
          <p:cNvSpPr/>
          <p:nvPr/>
        </p:nvSpPr>
        <p:spPr>
          <a:xfrm>
            <a:off x="3302000" y="6308725"/>
            <a:ext cx="46038" cy="215900"/>
          </a:xfrm>
          <a:prstGeom prst="arc">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ext Box 6"/>
          <p:cNvSpPr txBox="1">
            <a:spLocks noChangeArrowheads="1"/>
          </p:cNvSpPr>
          <p:nvPr/>
        </p:nvSpPr>
        <p:spPr bwMode="auto">
          <a:xfrm>
            <a:off x="323850" y="44450"/>
            <a:ext cx="8569325" cy="784225"/>
          </a:xfrm>
          <a:prstGeom prst="rect">
            <a:avLst/>
          </a:prstGeom>
          <a:noFill/>
          <a:ln w="9525">
            <a:solidFill>
              <a:schemeClr val="accent2"/>
            </a:solidFill>
            <a:miter lim="800000"/>
            <a:headEnd/>
            <a:tailEnd/>
          </a:ln>
          <a:effectLst/>
        </p:spPr>
        <p:txBody>
          <a:bodyPr>
            <a:spAutoFit/>
          </a:bodyPr>
          <a:lstStyle/>
          <a:p>
            <a:pPr>
              <a:spcBef>
                <a:spcPct val="50000"/>
              </a:spcBef>
            </a:pPr>
            <a:r>
              <a:rPr lang="es-ES">
                <a:solidFill>
                  <a:schemeClr val="accent2"/>
                </a:solidFill>
              </a:rPr>
              <a:t>UT Nº 2. LECTURA DE CARTAS</a:t>
            </a:r>
          </a:p>
          <a:p>
            <a:pPr>
              <a:spcBef>
                <a:spcPct val="50000"/>
              </a:spcBef>
            </a:pPr>
            <a:r>
              <a:rPr lang="es-ES" b="1">
                <a:solidFill>
                  <a:schemeClr val="accent2"/>
                </a:solidFill>
              </a:rPr>
              <a:t>NAVEGACIÓN TERRESTRE	-	GPS</a:t>
            </a:r>
          </a:p>
        </p:txBody>
      </p:sp>
      <p:sp>
        <p:nvSpPr>
          <p:cNvPr id="77827" name="Rectangle 1"/>
          <p:cNvSpPr>
            <a:spLocks noChangeArrowheads="1"/>
          </p:cNvSpPr>
          <p:nvPr/>
        </p:nvSpPr>
        <p:spPr bwMode="auto">
          <a:xfrm>
            <a:off x="323850" y="950913"/>
            <a:ext cx="8569325" cy="5446712"/>
          </a:xfrm>
          <a:prstGeom prst="rect">
            <a:avLst/>
          </a:prstGeom>
          <a:noFill/>
          <a:ln w="12700">
            <a:solidFill>
              <a:srgbClr val="7030A0"/>
            </a:solidFill>
            <a:miter lim="800000"/>
            <a:headEnd/>
            <a:tailEnd/>
          </a:ln>
        </p:spPr>
        <p:txBody>
          <a:bodyPr>
            <a:spAutoFit/>
          </a:bodyPr>
          <a:lstStyle/>
          <a:p>
            <a:pPr algn="just">
              <a:spcBef>
                <a:spcPct val="50000"/>
              </a:spcBef>
            </a:pPr>
            <a:r>
              <a:rPr lang="es-CL">
                <a:solidFill>
                  <a:schemeClr val="accent2"/>
                </a:solidFill>
              </a:rPr>
              <a:t>Sistema de Posicionamiento Global (GPS).</a:t>
            </a:r>
          </a:p>
          <a:p>
            <a:pPr algn="just">
              <a:spcBef>
                <a:spcPct val="50000"/>
              </a:spcBef>
            </a:pPr>
            <a:r>
              <a:rPr lang="es-CL">
                <a:solidFill>
                  <a:schemeClr val="accent2"/>
                </a:solidFill>
              </a:rPr>
              <a:t>En al actualidad existen otros métodos modernos: la cartografía digital y el GPS.</a:t>
            </a:r>
          </a:p>
          <a:p>
            <a:pPr algn="just">
              <a:spcBef>
                <a:spcPct val="50000"/>
              </a:spcBef>
            </a:pPr>
            <a:r>
              <a:rPr lang="es-CL">
                <a:solidFill>
                  <a:schemeClr val="accent2"/>
                </a:solidFill>
              </a:rPr>
              <a:t>Con el GPS puede determinarse un punto sobre la superficie terrestre con gran precisión y en tiempo real.</a:t>
            </a:r>
          </a:p>
          <a:p>
            <a:pPr algn="just">
              <a:spcBef>
                <a:spcPct val="50000"/>
              </a:spcBef>
            </a:pPr>
            <a:r>
              <a:rPr lang="es-CL">
                <a:solidFill>
                  <a:schemeClr val="accent2"/>
                </a:solidFill>
              </a:rPr>
              <a:t>Estos métodos son muy </a:t>
            </a:r>
          </a:p>
          <a:p>
            <a:pPr algn="just">
              <a:spcBef>
                <a:spcPct val="50000"/>
              </a:spcBef>
            </a:pPr>
            <a:r>
              <a:rPr lang="es-CL">
                <a:solidFill>
                  <a:schemeClr val="accent2"/>
                </a:solidFill>
              </a:rPr>
              <a:t>eficientes, siempre que exista</a:t>
            </a:r>
          </a:p>
          <a:p>
            <a:pPr algn="just">
              <a:spcBef>
                <a:spcPct val="50000"/>
              </a:spcBef>
            </a:pPr>
            <a:r>
              <a:rPr lang="es-CL">
                <a:solidFill>
                  <a:schemeClr val="accent2"/>
                </a:solidFill>
              </a:rPr>
              <a:t>la señal satelital.</a:t>
            </a:r>
          </a:p>
          <a:p>
            <a:pPr algn="just">
              <a:spcBef>
                <a:spcPct val="50000"/>
              </a:spcBef>
            </a:pPr>
            <a:endParaRPr lang="es-CL">
              <a:solidFill>
                <a:schemeClr val="accent2"/>
              </a:solidFill>
            </a:endParaRPr>
          </a:p>
          <a:p>
            <a:pPr algn="just">
              <a:spcBef>
                <a:spcPct val="50000"/>
              </a:spcBef>
            </a:pPr>
            <a:endParaRPr lang="es-CL">
              <a:solidFill>
                <a:schemeClr val="accent2"/>
              </a:solidFill>
            </a:endParaRPr>
          </a:p>
          <a:p>
            <a:pPr algn="just">
              <a:spcBef>
                <a:spcPct val="50000"/>
              </a:spcBef>
            </a:pPr>
            <a:endParaRPr lang="es-CL">
              <a:solidFill>
                <a:schemeClr val="accent2"/>
              </a:solidFill>
            </a:endParaRPr>
          </a:p>
          <a:p>
            <a:pPr algn="just">
              <a:spcBef>
                <a:spcPct val="50000"/>
              </a:spcBef>
            </a:pPr>
            <a:r>
              <a:rPr lang="es-CL">
                <a:solidFill>
                  <a:schemeClr val="accent2"/>
                </a:solidFill>
              </a:rPr>
              <a:t>Durante un posible </a:t>
            </a:r>
          </a:p>
          <a:p>
            <a:pPr algn="just">
              <a:spcBef>
                <a:spcPct val="50000"/>
              </a:spcBef>
            </a:pPr>
            <a:r>
              <a:rPr lang="es-CL">
                <a:solidFill>
                  <a:schemeClr val="accent2"/>
                </a:solidFill>
              </a:rPr>
              <a:t>enfrentamiento bélico, </a:t>
            </a:r>
          </a:p>
          <a:p>
            <a:pPr algn="ctr">
              <a:spcBef>
                <a:spcPct val="50000"/>
              </a:spcBef>
            </a:pPr>
            <a:r>
              <a:rPr lang="es-CL" sz="2800" b="1">
                <a:solidFill>
                  <a:srgbClr val="FF0000"/>
                </a:solidFill>
              </a:rPr>
              <a:t>¿Tenemos asegurada la señal satelital?</a:t>
            </a:r>
          </a:p>
        </p:txBody>
      </p:sp>
      <p:sp>
        <p:nvSpPr>
          <p:cNvPr id="9" name="Arc 8"/>
          <p:cNvSpPr/>
          <p:nvPr/>
        </p:nvSpPr>
        <p:spPr>
          <a:xfrm>
            <a:off x="3348038" y="6308725"/>
            <a:ext cx="46037" cy="215900"/>
          </a:xfrm>
          <a:prstGeom prst="arc">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sp>
        <p:nvSpPr>
          <p:cNvPr id="10" name="Arc 9"/>
          <p:cNvSpPr/>
          <p:nvPr/>
        </p:nvSpPr>
        <p:spPr>
          <a:xfrm>
            <a:off x="3302000" y="6308725"/>
            <a:ext cx="46038" cy="215900"/>
          </a:xfrm>
          <a:prstGeom prst="arc">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pic>
        <p:nvPicPr>
          <p:cNvPr id="77830" name="Picture 29" descr="DSC04647"/>
          <p:cNvPicPr>
            <a:picLocks noChangeAspect="1" noChangeArrowheads="1"/>
          </p:cNvPicPr>
          <p:nvPr/>
        </p:nvPicPr>
        <p:blipFill>
          <a:blip r:embed="rId3"/>
          <a:srcRect/>
          <a:stretch>
            <a:fillRect/>
          </a:stretch>
        </p:blipFill>
        <p:spPr bwMode="auto">
          <a:xfrm>
            <a:off x="3635375" y="2133600"/>
            <a:ext cx="5146675" cy="37623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ext Box 4"/>
          <p:cNvSpPr txBox="1">
            <a:spLocks noChangeArrowheads="1"/>
          </p:cNvSpPr>
          <p:nvPr/>
        </p:nvSpPr>
        <p:spPr bwMode="auto">
          <a:xfrm>
            <a:off x="539750" y="244475"/>
            <a:ext cx="8208963" cy="784225"/>
          </a:xfrm>
          <a:prstGeom prst="rect">
            <a:avLst/>
          </a:prstGeom>
          <a:noFill/>
          <a:ln w="9525">
            <a:solidFill>
              <a:schemeClr val="accent2"/>
            </a:solidFill>
            <a:miter lim="800000"/>
            <a:headEnd/>
            <a:tailEnd/>
          </a:ln>
          <a:effectLst/>
        </p:spPr>
        <p:txBody>
          <a:bodyPr>
            <a:spAutoFit/>
          </a:bodyPr>
          <a:lstStyle/>
          <a:p>
            <a:pPr>
              <a:spcBef>
                <a:spcPct val="50000"/>
              </a:spcBef>
            </a:pPr>
            <a:r>
              <a:rPr lang="es-ES">
                <a:solidFill>
                  <a:schemeClr val="accent2"/>
                </a:solidFill>
              </a:rPr>
              <a:t>TÉRMINO DE LA UT Nº 2  «LECTURA DE CARTAS TOPOGRÁFICAS»</a:t>
            </a:r>
          </a:p>
          <a:p>
            <a:pPr algn="ctr">
              <a:spcBef>
                <a:spcPct val="50000"/>
              </a:spcBef>
            </a:pPr>
            <a:r>
              <a:rPr lang="es-ES">
                <a:solidFill>
                  <a:schemeClr val="accent2"/>
                </a:solidFill>
              </a:rPr>
              <a:t>(ESTUDIAR PARA EL CERTÁMEN)</a:t>
            </a:r>
          </a:p>
        </p:txBody>
      </p:sp>
      <p:pic>
        <p:nvPicPr>
          <p:cNvPr id="78851" name="Picture 1" descr="\\Millersvr\carpeta compartida\COMANDO BRIGADA\INTERCAMBIO\Image_20150410_0001.jpg"/>
          <p:cNvPicPr>
            <a:picLocks noChangeAspect="1" noChangeArrowheads="1"/>
          </p:cNvPicPr>
          <p:nvPr/>
        </p:nvPicPr>
        <p:blipFill>
          <a:blip r:embed="rId2"/>
          <a:srcRect l="23773" t="4501" r="11485" b="45305"/>
          <a:stretch>
            <a:fillRect/>
          </a:stretch>
        </p:blipFill>
        <p:spPr bwMode="auto">
          <a:xfrm>
            <a:off x="900113" y="1196975"/>
            <a:ext cx="7523162" cy="5676900"/>
          </a:xfrm>
          <a:prstGeom prst="rect">
            <a:avLst/>
          </a:prstGeom>
          <a:noFill/>
          <a:ln w="22225">
            <a:solidFill>
              <a:schemeClr val="tx1"/>
            </a:solid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5218</TotalTime>
  <Words>9251</Words>
  <Application>Microsoft Office PowerPoint</Application>
  <PresentationFormat>Presentación en pantalla (4:3)</PresentationFormat>
  <Paragraphs>754</Paragraphs>
  <Slides>76</Slides>
  <Notes>29</Notes>
  <HiddenSlides>1</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76</vt:i4>
      </vt:variant>
    </vt:vector>
  </HeadingPairs>
  <TitlesOfParts>
    <vt:vector size="80" baseType="lpstr">
      <vt:lpstr>Arial</vt:lpstr>
      <vt:lpstr>Calibri</vt:lpstr>
      <vt:lpstr>Times New Roman</vt:lpstr>
      <vt:lpstr>Diseño predeterminado</vt:lpstr>
      <vt:lpstr>Profesor: CC. IM. Alejandro CARRASCO Gómez.     Datos:  Cel. +56 9 97119848.   E-mail:  alejandrocarrascogo@gmail.com </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vector>
  </TitlesOfParts>
  <Company>Armada de Chile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PREPARACIÓN DE INTELIGENCIA DEL  CAMPO DE BATALLA</dc:title>
  <dc:creator>Enprofesor</dc:creator>
  <cp:lastModifiedBy>9037647-0</cp:lastModifiedBy>
  <cp:revision>203</cp:revision>
  <dcterms:created xsi:type="dcterms:W3CDTF">2012-12-06T11:59:30Z</dcterms:created>
  <dcterms:modified xsi:type="dcterms:W3CDTF">2021-03-23T12:28:32Z</dcterms:modified>
</cp:coreProperties>
</file>