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9" r:id="rId4"/>
    <p:sldId id="259" r:id="rId5"/>
    <p:sldId id="261" r:id="rId6"/>
    <p:sldId id="275" r:id="rId7"/>
    <p:sldId id="288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56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28/05/2025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1285860"/>
            <a:ext cx="7772400" cy="1470025"/>
          </a:xfrm>
        </p:spPr>
        <p:txBody>
          <a:bodyPr/>
          <a:lstStyle/>
          <a:p>
            <a:r>
              <a:rPr lang="es-CL" b="1" i="1" dirty="0">
                <a:solidFill>
                  <a:schemeClr val="tx2"/>
                </a:solidFill>
              </a:rPr>
              <a:t>REACCIONES QUÍMICAS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03648" y="2533656"/>
            <a:ext cx="6400800" cy="1752600"/>
          </a:xfrm>
        </p:spPr>
        <p:txBody>
          <a:bodyPr/>
          <a:lstStyle/>
          <a:p>
            <a:endParaRPr lang="es-CL" b="1" dirty="0">
              <a:solidFill>
                <a:schemeClr val="tx2"/>
              </a:solidFill>
            </a:endParaRPr>
          </a:p>
          <a:p>
            <a:r>
              <a:rPr lang="es-CL" b="1" dirty="0">
                <a:solidFill>
                  <a:schemeClr val="tx2"/>
                </a:solidFill>
              </a:rPr>
              <a:t>ÁCIDO – BASE </a:t>
            </a:r>
          </a:p>
          <a:p>
            <a:endParaRPr lang="es-CL" b="1" dirty="0">
              <a:solidFill>
                <a:schemeClr val="tx2"/>
              </a:solidFill>
            </a:endParaRPr>
          </a:p>
        </p:txBody>
      </p:sp>
      <p:pic>
        <p:nvPicPr>
          <p:cNvPr id="4" name="3 Imagen" descr="ÁCIDO - BAS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896" y="4437112"/>
            <a:ext cx="2214578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Electrolitos y no electrolitos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5143536"/>
          </a:xfrm>
        </p:spPr>
        <p:txBody>
          <a:bodyPr/>
          <a:lstStyle/>
          <a:p>
            <a:pPr algn="just"/>
            <a:r>
              <a:rPr lang="es-CL" dirty="0"/>
              <a:t>Electrolitos: conductores de la electricidad.</a:t>
            </a:r>
          </a:p>
          <a:p>
            <a:pPr algn="just"/>
            <a:r>
              <a:rPr lang="es-CL" dirty="0" err="1"/>
              <a:t>NaCl</a:t>
            </a:r>
            <a:r>
              <a:rPr lang="es-CL" dirty="0"/>
              <a:t>, </a:t>
            </a:r>
            <a:r>
              <a:rPr lang="es-CL" b="1" dirty="0" err="1">
                <a:solidFill>
                  <a:srgbClr val="FF0000"/>
                </a:solidFill>
              </a:rPr>
              <a:t>NaOH</a:t>
            </a:r>
            <a:r>
              <a:rPr lang="es-CL" b="1" dirty="0"/>
              <a:t>, </a:t>
            </a:r>
            <a:r>
              <a:rPr lang="es-CL" b="1" dirty="0">
                <a:solidFill>
                  <a:srgbClr val="FF0000"/>
                </a:solidFill>
              </a:rPr>
              <a:t>H</a:t>
            </a:r>
            <a:r>
              <a:rPr lang="es-CL" b="1" baseline="-25000" dirty="0">
                <a:solidFill>
                  <a:srgbClr val="FF0000"/>
                </a:solidFill>
              </a:rPr>
              <a:t>2</a:t>
            </a:r>
            <a:r>
              <a:rPr lang="es-CL" b="1" dirty="0">
                <a:solidFill>
                  <a:srgbClr val="FF0000"/>
                </a:solidFill>
              </a:rPr>
              <a:t>SO</a:t>
            </a:r>
            <a:r>
              <a:rPr lang="es-CL" b="1" baseline="-25000" dirty="0">
                <a:solidFill>
                  <a:srgbClr val="FF0000"/>
                </a:solidFill>
              </a:rPr>
              <a:t>4 </a:t>
            </a:r>
            <a:r>
              <a:rPr lang="es-CL" b="1" dirty="0"/>
              <a:t>,</a:t>
            </a:r>
            <a:r>
              <a:rPr lang="es-CL" dirty="0">
                <a:solidFill>
                  <a:srgbClr val="FF0000"/>
                </a:solidFill>
              </a:rPr>
              <a:t> </a:t>
            </a:r>
            <a:r>
              <a:rPr lang="es-CL" b="1" dirty="0" err="1">
                <a:solidFill>
                  <a:srgbClr val="FF0000"/>
                </a:solidFill>
              </a:rPr>
              <a:t>HCl</a:t>
            </a:r>
            <a:r>
              <a:rPr lang="es-CL" b="1" dirty="0"/>
              <a:t>, </a:t>
            </a:r>
            <a:r>
              <a:rPr lang="es-CL" b="1" dirty="0">
                <a:solidFill>
                  <a:schemeClr val="accent4">
                    <a:lumMod val="75000"/>
                  </a:schemeClr>
                </a:solidFill>
              </a:rPr>
              <a:t>NaHCO</a:t>
            </a:r>
            <a:r>
              <a:rPr lang="es-CL" b="1" baseline="-25000" dirty="0">
                <a:solidFill>
                  <a:schemeClr val="accent4">
                    <a:lumMod val="75000"/>
                  </a:schemeClr>
                </a:solidFill>
              </a:rPr>
              <a:t>3 </a:t>
            </a:r>
            <a:r>
              <a:rPr lang="es-CL" b="1" dirty="0"/>
              <a:t>,</a:t>
            </a:r>
            <a:r>
              <a:rPr lang="es-CL" b="1" dirty="0">
                <a:solidFill>
                  <a:schemeClr val="accent4">
                    <a:lumMod val="75000"/>
                  </a:schemeClr>
                </a:solidFill>
              </a:rPr>
              <a:t> CH</a:t>
            </a:r>
            <a:r>
              <a:rPr lang="es-CL" b="1" baseline="-25000" dirty="0">
                <a:solidFill>
                  <a:schemeClr val="accent4">
                    <a:lumMod val="75000"/>
                  </a:schemeClr>
                </a:solidFill>
              </a:rPr>
              <a:t>3</a:t>
            </a:r>
            <a:r>
              <a:rPr lang="es-CL" b="1" dirty="0">
                <a:solidFill>
                  <a:schemeClr val="accent4">
                    <a:lumMod val="75000"/>
                  </a:schemeClr>
                </a:solidFill>
              </a:rPr>
              <a:t>COOH</a:t>
            </a:r>
            <a:r>
              <a:rPr lang="es-CL" dirty="0"/>
              <a:t>.</a:t>
            </a:r>
          </a:p>
          <a:p>
            <a:pPr algn="just"/>
            <a:r>
              <a:rPr lang="es-CL" b="1" dirty="0">
                <a:solidFill>
                  <a:srgbClr val="FF0000"/>
                </a:solidFill>
              </a:rPr>
              <a:t>Fuertes</a:t>
            </a:r>
            <a:r>
              <a:rPr lang="es-CL" dirty="0">
                <a:solidFill>
                  <a:srgbClr val="FF0000"/>
                </a:solidFill>
              </a:rPr>
              <a:t>:</a:t>
            </a:r>
            <a:r>
              <a:rPr lang="es-CL" dirty="0"/>
              <a:t> conducen muy bien la electricidad, en solución se disocian rápidamente.</a:t>
            </a:r>
          </a:p>
          <a:p>
            <a:pPr algn="just"/>
            <a:r>
              <a:rPr lang="es-CL" b="1" dirty="0">
                <a:solidFill>
                  <a:schemeClr val="accent4">
                    <a:lumMod val="75000"/>
                  </a:schemeClr>
                </a:solidFill>
              </a:rPr>
              <a:t>Débiles</a:t>
            </a:r>
            <a:r>
              <a:rPr lang="es-CL" dirty="0">
                <a:solidFill>
                  <a:schemeClr val="accent4">
                    <a:lumMod val="75000"/>
                  </a:schemeClr>
                </a:solidFill>
              </a:rPr>
              <a:t>: </a:t>
            </a:r>
            <a:r>
              <a:rPr lang="es-CL" dirty="0"/>
              <a:t>no</a:t>
            </a:r>
            <a:r>
              <a:rPr lang="es-CL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s-CL" dirty="0"/>
              <a:t>conducen muy bien la electricidad, en solución se disocian lentamente.</a:t>
            </a:r>
          </a:p>
          <a:p>
            <a:pPr algn="just"/>
            <a:r>
              <a:rPr lang="es-CL" dirty="0"/>
              <a:t>No electrolitos: no conducen la electricidad.</a:t>
            </a:r>
          </a:p>
          <a:p>
            <a:pPr algn="just"/>
            <a:r>
              <a:rPr lang="es-CL" dirty="0"/>
              <a:t>C</a:t>
            </a:r>
            <a:r>
              <a:rPr lang="es-CL" baseline="-25000" dirty="0"/>
              <a:t>6</a:t>
            </a:r>
            <a:r>
              <a:rPr lang="es-CL" dirty="0"/>
              <a:t>H</a:t>
            </a:r>
            <a:r>
              <a:rPr lang="es-CL" baseline="-25000" dirty="0"/>
              <a:t>12</a:t>
            </a:r>
            <a:r>
              <a:rPr lang="es-CL" dirty="0"/>
              <a:t>0</a:t>
            </a:r>
            <a:r>
              <a:rPr lang="es-CL" baseline="-25000" dirty="0"/>
              <a:t>6 </a:t>
            </a:r>
            <a:r>
              <a:rPr lang="es-CL" dirty="0"/>
              <a:t>, C</a:t>
            </a:r>
            <a:r>
              <a:rPr lang="es-CL" baseline="-25000" dirty="0"/>
              <a:t>12</a:t>
            </a:r>
            <a:r>
              <a:rPr lang="es-CL" dirty="0"/>
              <a:t>H</a:t>
            </a:r>
            <a:r>
              <a:rPr lang="es-CL" baseline="-25000" dirty="0"/>
              <a:t>22</a:t>
            </a:r>
            <a:r>
              <a:rPr lang="es-CL" dirty="0"/>
              <a:t>0</a:t>
            </a:r>
            <a:r>
              <a:rPr lang="es-CL" baseline="-25000" dirty="0"/>
              <a:t>11</a:t>
            </a:r>
            <a:r>
              <a:rPr lang="es-CL" dirty="0"/>
              <a:t> .</a:t>
            </a:r>
            <a:endParaRPr lang="es-CL" baseline="-25000" dirty="0"/>
          </a:p>
          <a:p>
            <a:pPr algn="just"/>
            <a:endParaRPr lang="es-CL" dirty="0"/>
          </a:p>
          <a:p>
            <a:endParaRPr lang="es-CL" dirty="0"/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000" b="1" dirty="0">
                <a:solidFill>
                  <a:srgbClr val="FF0000"/>
                </a:solidFill>
              </a:rPr>
              <a:t>Ácidos</a:t>
            </a:r>
            <a:r>
              <a:rPr lang="es-CL" sz="4000" dirty="0"/>
              <a:t> y </a:t>
            </a:r>
            <a:r>
              <a:rPr lang="es-CL" sz="4000" b="1" dirty="0">
                <a:solidFill>
                  <a:srgbClr val="0070C0"/>
                </a:solidFill>
              </a:rPr>
              <a:t>bases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s-CL" sz="2400" dirty="0"/>
              <a:t>Los </a:t>
            </a:r>
            <a:r>
              <a:rPr lang="es-CL" sz="2400" b="1" dirty="0">
                <a:solidFill>
                  <a:srgbClr val="FF0000"/>
                </a:solidFill>
              </a:rPr>
              <a:t>ácidos</a:t>
            </a:r>
            <a:r>
              <a:rPr lang="es-CL" sz="2400" dirty="0"/>
              <a:t> son sustancias que </a:t>
            </a:r>
            <a:r>
              <a:rPr lang="es-CL" sz="2400" b="1" dirty="0">
                <a:solidFill>
                  <a:srgbClr val="FF0000"/>
                </a:solidFill>
              </a:rPr>
              <a:t>liberan H</a:t>
            </a:r>
            <a:r>
              <a:rPr lang="es-CL" sz="2400" b="1" baseline="30000" dirty="0">
                <a:solidFill>
                  <a:srgbClr val="FF0000"/>
                </a:solidFill>
              </a:rPr>
              <a:t>+</a:t>
            </a:r>
            <a:r>
              <a:rPr lang="es-CL" sz="2400" dirty="0"/>
              <a:t> en solución.</a:t>
            </a:r>
          </a:p>
          <a:p>
            <a:pPr algn="just"/>
            <a:r>
              <a:rPr lang="es-CL" sz="2400" dirty="0"/>
              <a:t>Las </a:t>
            </a:r>
            <a:r>
              <a:rPr lang="es-CL" sz="2400" b="1" dirty="0">
                <a:solidFill>
                  <a:schemeClr val="accent1"/>
                </a:solidFill>
              </a:rPr>
              <a:t>bases</a:t>
            </a:r>
            <a:r>
              <a:rPr lang="es-CL" sz="2400" dirty="0"/>
              <a:t> son sustancias que </a:t>
            </a:r>
            <a:r>
              <a:rPr lang="es-CL" sz="2400" b="1" dirty="0">
                <a:solidFill>
                  <a:schemeClr val="accent1"/>
                </a:solidFill>
              </a:rPr>
              <a:t>captan H</a:t>
            </a:r>
            <a:r>
              <a:rPr lang="es-CL" sz="2400" b="1" baseline="30000" dirty="0">
                <a:solidFill>
                  <a:schemeClr val="accent1"/>
                </a:solidFill>
              </a:rPr>
              <a:t>+</a:t>
            </a:r>
            <a:r>
              <a:rPr lang="es-CL" sz="2400" dirty="0"/>
              <a:t> en solución.</a:t>
            </a:r>
          </a:p>
          <a:p>
            <a:pPr algn="just"/>
            <a:r>
              <a:rPr lang="es-CL" sz="2400" dirty="0"/>
              <a:t>Para ambas casos existen compuestos fuertes y débiles.</a:t>
            </a:r>
          </a:p>
          <a:p>
            <a:pPr algn="just"/>
            <a:r>
              <a:rPr lang="es-CL" sz="2400" dirty="0"/>
              <a:t>Por ejemplo:</a:t>
            </a:r>
          </a:p>
          <a:p>
            <a:pPr algn="just"/>
            <a:r>
              <a:rPr lang="es-CL" sz="2400" dirty="0"/>
              <a:t>Un ácido fuerte es el ácido sulfúrico presente en las baterías.</a:t>
            </a:r>
          </a:p>
          <a:p>
            <a:pPr algn="just"/>
            <a:r>
              <a:rPr lang="es-CL" sz="2400" dirty="0"/>
              <a:t>Una base fuerte es el hidróxido de sodio presente en la soda </a:t>
            </a:r>
            <a:r>
              <a:rPr lang="es-CL" sz="2400" dirty="0" err="1"/>
              <a:t>caústica</a:t>
            </a:r>
            <a:r>
              <a:rPr lang="es-CL" sz="2400" dirty="0"/>
              <a:t>.</a:t>
            </a:r>
          </a:p>
          <a:p>
            <a:pPr algn="just"/>
            <a:r>
              <a:rPr lang="es-CL" sz="2400" dirty="0"/>
              <a:t>Un ácido débil es el ácido cítrico presente en las frutas cítricas.</a:t>
            </a:r>
          </a:p>
          <a:p>
            <a:pPr algn="just"/>
            <a:r>
              <a:rPr lang="es-CL" sz="2400" dirty="0"/>
              <a:t>Una base débil es el bicarbonato de sodio presente en los polvos de hornear o en las sales de fruta que nos alivian la acidez estomacal.</a:t>
            </a:r>
          </a:p>
          <a:p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1461991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err="1"/>
              <a:t>Autoionización</a:t>
            </a:r>
            <a:r>
              <a:rPr lang="es-CL" dirty="0"/>
              <a:t> del agua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857224" y="1643050"/>
            <a:ext cx="7072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/>
              <a:t>       H</a:t>
            </a:r>
            <a:r>
              <a:rPr lang="es-CL" sz="2400" baseline="-25000" dirty="0"/>
              <a:t>2</a:t>
            </a:r>
            <a:r>
              <a:rPr lang="es-CL" sz="2400" dirty="0"/>
              <a:t>O                H</a:t>
            </a:r>
            <a:r>
              <a:rPr lang="es-CL" sz="2400" baseline="30000" dirty="0"/>
              <a:t>+ </a:t>
            </a:r>
            <a:r>
              <a:rPr lang="es-CL" sz="2400" dirty="0"/>
              <a:t> +  OH</a:t>
            </a:r>
            <a:r>
              <a:rPr lang="es-CL" sz="2400" baseline="30000" dirty="0"/>
              <a:t>- </a:t>
            </a:r>
            <a:r>
              <a:rPr lang="es-CL" sz="2400" dirty="0"/>
              <a:t>     KW = [H</a:t>
            </a:r>
            <a:r>
              <a:rPr lang="es-CL" sz="2400" baseline="30000" dirty="0"/>
              <a:t>+</a:t>
            </a:r>
            <a:r>
              <a:rPr lang="es-CL" sz="2400" dirty="0"/>
              <a:t>] [OH</a:t>
            </a:r>
            <a:r>
              <a:rPr lang="es-CL" sz="2400" baseline="30000" dirty="0"/>
              <a:t>-</a:t>
            </a:r>
            <a:r>
              <a:rPr lang="es-CL" sz="2400" dirty="0"/>
              <a:t>] = 1 x 10</a:t>
            </a:r>
            <a:r>
              <a:rPr lang="es-CL" sz="2400" baseline="30000" dirty="0"/>
              <a:t>-14</a:t>
            </a:r>
          </a:p>
        </p:txBody>
      </p:sp>
      <p:sp>
        <p:nvSpPr>
          <p:cNvPr id="10" name="9 Flecha derecha"/>
          <p:cNvSpPr/>
          <p:nvPr/>
        </p:nvSpPr>
        <p:spPr>
          <a:xfrm>
            <a:off x="2071670" y="1785926"/>
            <a:ext cx="78581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  <a:p>
            <a:r>
              <a:rPr lang="es-CL" dirty="0"/>
              <a:t>H</a:t>
            </a:r>
            <a:r>
              <a:rPr lang="es-CL" baseline="30000" dirty="0"/>
              <a:t>+</a:t>
            </a:r>
            <a:r>
              <a:rPr lang="es-CL" dirty="0"/>
              <a:t> simboliza la parte ácida.</a:t>
            </a:r>
          </a:p>
          <a:p>
            <a:r>
              <a:rPr lang="es-CL" dirty="0"/>
              <a:t>OH</a:t>
            </a:r>
            <a:r>
              <a:rPr lang="es-CL" baseline="30000" dirty="0"/>
              <a:t>-</a:t>
            </a:r>
            <a:r>
              <a:rPr lang="es-CL" dirty="0"/>
              <a:t> simboliza la parte básica.</a:t>
            </a:r>
            <a:endParaRPr lang="es-CL" baseline="30000" dirty="0"/>
          </a:p>
          <a:p>
            <a:r>
              <a:rPr lang="es-CL" dirty="0"/>
              <a:t>Los ácidos liberan H</a:t>
            </a:r>
            <a:r>
              <a:rPr lang="es-CL" baseline="30000" dirty="0"/>
              <a:t>+</a:t>
            </a:r>
            <a:endParaRPr lang="es-CL" dirty="0"/>
          </a:p>
          <a:p>
            <a:r>
              <a:rPr lang="es-CL" dirty="0"/>
              <a:t>Los OH</a:t>
            </a:r>
            <a:r>
              <a:rPr lang="es-CL" baseline="30000" dirty="0"/>
              <a:t>- </a:t>
            </a:r>
            <a:r>
              <a:rPr lang="es-CL" dirty="0"/>
              <a:t>captan H</a:t>
            </a:r>
            <a:r>
              <a:rPr lang="es-CL" baseline="30000" dirty="0"/>
              <a:t>+</a:t>
            </a:r>
            <a:endParaRPr lang="es-CL" dirty="0"/>
          </a:p>
          <a:p>
            <a:r>
              <a:rPr lang="es-CL" dirty="0"/>
              <a:t>El agua es un anfótero:</a:t>
            </a:r>
          </a:p>
          <a:p>
            <a:endParaRPr lang="es-CL" dirty="0"/>
          </a:p>
        </p:txBody>
      </p:sp>
      <p:pic>
        <p:nvPicPr>
          <p:cNvPr id="12" name="11 Imagen" descr="AG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6272" y="5021263"/>
            <a:ext cx="4000528" cy="1104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allAtOnce"/>
      <p:bldP spid="10" grpId="0" animBg="1"/>
      <p:bldP spid="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Escala de pH</a:t>
            </a:r>
          </a:p>
        </p:txBody>
      </p:sp>
      <p:pic>
        <p:nvPicPr>
          <p:cNvPr id="8" name="7 Marcador de contenido" descr="ESCALA pH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27723" y="1628800"/>
            <a:ext cx="3786214" cy="1819275"/>
          </a:xfr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28800"/>
            <a:ext cx="3476625" cy="410445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694348"/>
            <a:ext cx="2857500" cy="2190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Indicadores ácido - base</a:t>
            </a:r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39" y="1916832"/>
            <a:ext cx="7425571" cy="388843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Cálculo de pH y </a:t>
            </a:r>
            <a:r>
              <a:rPr lang="es-CL" dirty="0" err="1"/>
              <a:t>pOH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CL" dirty="0"/>
              <a:t>Ácido  fuerte:  pH = - log [H</a:t>
            </a:r>
            <a:r>
              <a:rPr lang="es-CL" baseline="30000" dirty="0"/>
              <a:t>+</a:t>
            </a:r>
            <a:r>
              <a:rPr lang="es-CL" dirty="0"/>
              <a:t>]</a:t>
            </a:r>
          </a:p>
          <a:p>
            <a:r>
              <a:rPr lang="es-CL" dirty="0"/>
              <a:t>[H</a:t>
            </a:r>
            <a:r>
              <a:rPr lang="es-CL" baseline="30000" dirty="0"/>
              <a:t>+</a:t>
            </a:r>
            <a:r>
              <a:rPr lang="es-CL" dirty="0"/>
              <a:t>] = </a:t>
            </a:r>
            <a:r>
              <a:rPr lang="es-CL" dirty="0" err="1"/>
              <a:t>antilog</a:t>
            </a:r>
            <a:r>
              <a:rPr lang="es-CL" dirty="0"/>
              <a:t> – pH</a:t>
            </a:r>
          </a:p>
          <a:p>
            <a:endParaRPr lang="es-CL" dirty="0"/>
          </a:p>
          <a:p>
            <a:r>
              <a:rPr lang="es-CL" dirty="0"/>
              <a:t>Base fuerte: </a:t>
            </a:r>
            <a:r>
              <a:rPr lang="es-CL" dirty="0" err="1"/>
              <a:t>pOH</a:t>
            </a:r>
            <a:r>
              <a:rPr lang="es-CL" dirty="0"/>
              <a:t> = - log [OH</a:t>
            </a:r>
            <a:r>
              <a:rPr lang="es-CL" baseline="30000" dirty="0"/>
              <a:t>-</a:t>
            </a:r>
            <a:r>
              <a:rPr lang="es-CL" dirty="0"/>
              <a:t>]</a:t>
            </a:r>
          </a:p>
          <a:p>
            <a:r>
              <a:rPr lang="es-CL" dirty="0"/>
              <a:t>[OH</a:t>
            </a:r>
            <a:r>
              <a:rPr lang="es-CL" baseline="30000" dirty="0"/>
              <a:t>-</a:t>
            </a:r>
            <a:r>
              <a:rPr lang="es-CL" dirty="0"/>
              <a:t>] = </a:t>
            </a:r>
            <a:r>
              <a:rPr lang="es-CL" dirty="0" err="1"/>
              <a:t>antilog</a:t>
            </a:r>
            <a:r>
              <a:rPr lang="es-CL" dirty="0"/>
              <a:t> – </a:t>
            </a:r>
            <a:r>
              <a:rPr lang="es-CL" dirty="0" err="1"/>
              <a:t>pOH</a:t>
            </a:r>
            <a:endParaRPr lang="es-CL" dirty="0"/>
          </a:p>
          <a:p>
            <a:endParaRPr lang="es-CL" dirty="0"/>
          </a:p>
          <a:p>
            <a:r>
              <a:rPr lang="es-CL" dirty="0"/>
              <a:t>pH  +  </a:t>
            </a:r>
            <a:r>
              <a:rPr lang="es-CL" dirty="0" err="1"/>
              <a:t>pOH</a:t>
            </a:r>
            <a:r>
              <a:rPr lang="es-CL" dirty="0"/>
              <a:t> =  14</a:t>
            </a:r>
          </a:p>
          <a:p>
            <a:endParaRPr lang="es-CL" dirty="0"/>
          </a:p>
          <a:p>
            <a:r>
              <a:rPr lang="es-CL" dirty="0"/>
              <a:t>V</a:t>
            </a:r>
            <a:r>
              <a:rPr lang="es-CL" baseline="-25000" dirty="0"/>
              <a:t>1  </a:t>
            </a:r>
            <a:r>
              <a:rPr lang="es-CL" dirty="0"/>
              <a:t>x C</a:t>
            </a:r>
            <a:r>
              <a:rPr lang="es-CL" baseline="-25000" dirty="0"/>
              <a:t>1</a:t>
            </a:r>
            <a:r>
              <a:rPr lang="es-CL" dirty="0"/>
              <a:t> = V</a:t>
            </a:r>
            <a:r>
              <a:rPr lang="es-CL" baseline="-25000" dirty="0"/>
              <a:t>2  </a:t>
            </a:r>
            <a:r>
              <a:rPr lang="es-CL" dirty="0"/>
              <a:t>x </a:t>
            </a:r>
            <a:r>
              <a:rPr lang="es-CL"/>
              <a:t>C</a:t>
            </a:r>
            <a:r>
              <a:rPr lang="es-CL" baseline="-25000"/>
              <a:t>2</a:t>
            </a:r>
            <a:r>
              <a:rPr lang="es-CL"/>
              <a:t>      	moles </a:t>
            </a:r>
            <a:r>
              <a:rPr lang="es-CL" dirty="0"/>
              <a:t>ácido = moles base</a:t>
            </a:r>
          </a:p>
          <a:p>
            <a:r>
              <a:rPr lang="es-CL" dirty="0"/>
              <a:t>L x mol/L = Lx mol/L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1366</TotalTime>
  <Words>296</Words>
  <Application>Microsoft Office PowerPoint</Application>
  <PresentationFormat>Presentación en pantalla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de Office</vt:lpstr>
      <vt:lpstr>REACCIONES QUÍMICAS</vt:lpstr>
      <vt:lpstr>Electrolitos y no electrolitos</vt:lpstr>
      <vt:lpstr>Ácidos y bases</vt:lpstr>
      <vt:lpstr>Autoionización del agua</vt:lpstr>
      <vt:lpstr>Escala de pH</vt:lpstr>
      <vt:lpstr>Indicadores ácido - base</vt:lpstr>
      <vt:lpstr>Cálculo de pH y pOH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REACCIONES QUÍMICAS</dc:title>
  <dc:creator>Lorena Pizarro</dc:creator>
  <cp:lastModifiedBy>Lorena</cp:lastModifiedBy>
  <cp:revision>63</cp:revision>
  <dcterms:created xsi:type="dcterms:W3CDTF">2016-08-15T21:55:51Z</dcterms:created>
  <dcterms:modified xsi:type="dcterms:W3CDTF">2025-05-28T19:10:52Z</dcterms:modified>
</cp:coreProperties>
</file>