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1" r:id="rId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EBBBCC-DAD2-459C-BE2E-F6DE35CF9A28}" styleName="Estilo oscuro 2 - Énfasis 3/Énfasis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Estilo oscuro 2 - Énfasis 1/Énfasi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AF606853-7671-496A-8E4F-DF71F8EC918B}" styleName="Estilo oscuro 1 - Énfasis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03"/>
    <p:restoredTop sz="96327"/>
  </p:normalViewPr>
  <p:slideViewPr>
    <p:cSldViewPr snapToGrid="0" snapToObjects="1">
      <p:cViewPr varScale="1">
        <p:scale>
          <a:sx n="107" d="100"/>
          <a:sy n="107" d="100"/>
        </p:scale>
        <p:origin x="90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54B414-83CD-434F-8116-49D8C116ECA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204A10C5-C2EC-CF4D-A317-A03EFDF0C8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2F60C57F-78A8-7E4E-9F4A-F3805A6289C0}"/>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F7E1478B-B99A-1741-A3F7-E631505DEAE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41B5E9EB-73F3-C246-892A-B9FD73CBD78E}"/>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879919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F6A2C3-A5D1-5C45-8110-20DF2289DC7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10C11583-96DB-F54C-800E-3A01A506360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30189F81-EF74-7E4D-9364-94F550E6A336}"/>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81C97ACA-F0C9-594F-981C-80EFD825C7E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4C4F8733-2E22-9248-AFD9-C3D842F219B5}"/>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153672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246746-2E4B-3B45-B867-43AA19D25C29}"/>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FAD36C1C-EC86-4448-9472-773B7A94FF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45ED6A1-A141-D148-8937-5C99E778012D}"/>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3D380431-7A17-A840-8E24-7F78705C51F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C6407CC-E239-994A-85F2-0C317B2316BE}"/>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104421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008143-D206-2C46-845B-3EB70F25535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3A4C69F-8673-5C40-9363-694B021B075E}"/>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69C99351-858D-1348-8FD9-E82456B3E7F1}"/>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3B5FC3EC-CF26-854B-B4CB-34308F114B1F}"/>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6" name="Marcador de pie de página 5">
            <a:extLst>
              <a:ext uri="{FF2B5EF4-FFF2-40B4-BE49-F238E27FC236}">
                <a16:creationId xmlns:a16="http://schemas.microsoft.com/office/drawing/2014/main" id="{5AB7BEEC-BBE8-0846-9150-11E0D8183E2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54AEDF8E-C0CD-A144-BD11-D817A75F21FD}"/>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47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1D9432-0D11-314F-AFFB-47387BF63BF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D2632D8C-F173-7F4B-94B2-6D49A1DDFD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3F904B9-9A57-3E46-809A-36573E8BBD8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797D3AF0-4CD1-F640-B337-3DFF942994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A558CE7-513C-2248-9CB2-C6399FAC88AC}"/>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67FD97C0-2860-F246-9491-4C3B1A5E86F9}"/>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8" name="Marcador de pie de página 7">
            <a:extLst>
              <a:ext uri="{FF2B5EF4-FFF2-40B4-BE49-F238E27FC236}">
                <a16:creationId xmlns:a16="http://schemas.microsoft.com/office/drawing/2014/main" id="{7973183D-F241-904E-9FA4-58E5A6A8D9D9}"/>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A4FA6696-B439-5141-8ADA-3F91084EA7BF}"/>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074566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615E9E-83E5-C14F-BAD1-38A675FE65B6}"/>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418187D-5DEB-C948-86BA-6442D5BE4B64}"/>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4" name="Marcador de pie de página 3">
            <a:extLst>
              <a:ext uri="{FF2B5EF4-FFF2-40B4-BE49-F238E27FC236}">
                <a16:creationId xmlns:a16="http://schemas.microsoft.com/office/drawing/2014/main" id="{81BE5C5F-4BE7-A343-96F2-B08E013DD6E0}"/>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8BC8F00E-210F-A04D-9B68-64CA7DB71177}"/>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2810478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9F9FEC-A3E2-1643-B485-2E95E94544C3}"/>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3" name="Marcador de pie de página 2">
            <a:extLst>
              <a:ext uri="{FF2B5EF4-FFF2-40B4-BE49-F238E27FC236}">
                <a16:creationId xmlns:a16="http://schemas.microsoft.com/office/drawing/2014/main" id="{963C9587-10D9-004D-B8A3-E80094E5BEF6}"/>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35515D58-05C0-2540-B726-0CEC98039B54}"/>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3236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BD54ED-DB3C-1B46-86DD-A4DF3E72229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7C707D35-3953-E64F-A96E-D67426AD59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42BE136-32B9-D24C-8638-2C4996BC80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F9F1FB0-1467-5147-9128-97F7ECD70F67}"/>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6" name="Marcador de pie de página 5">
            <a:extLst>
              <a:ext uri="{FF2B5EF4-FFF2-40B4-BE49-F238E27FC236}">
                <a16:creationId xmlns:a16="http://schemas.microsoft.com/office/drawing/2014/main" id="{F1D4E8CC-6D6F-5F43-A57C-4D6D929F9DE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A777887-01E3-7F42-9BE3-D832A5E3FDD3}"/>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63860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B860F2-03D7-E84B-89A0-24E76AB650EB}"/>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1043D7E5-4F6B-6B4F-B89F-0B1AEAA29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9FE84915-126C-B740-9E39-5FFA145299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64A6E3-A790-154F-B214-7959BFF99C9D}"/>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6" name="Marcador de pie de página 5">
            <a:extLst>
              <a:ext uri="{FF2B5EF4-FFF2-40B4-BE49-F238E27FC236}">
                <a16:creationId xmlns:a16="http://schemas.microsoft.com/office/drawing/2014/main" id="{B34B2CB2-AC4A-184C-B731-C1FC33EBF05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E4757DE-750B-AB4B-8B4D-B77877B20321}"/>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886040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7B3551-2097-624E-8DDA-0102A43E34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F77AAB0-65C1-674B-9220-17F3A646561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BE4F61F4-FC93-F142-944E-B3EAC1D8A720}"/>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78FEFBA8-06DD-054A-86E0-77E0DBEC081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BEA5D54-632C-A449-BCC6-248092EC7968}"/>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5194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6553115-86D5-164E-B9DD-1B2CA62463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7C463B74-297B-8146-9A35-E4AB3E4F9F6A}"/>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21036B77-2B71-424B-BA83-805F9CD3D454}"/>
              </a:ext>
            </a:extLst>
          </p:cNvPr>
          <p:cNvSpPr>
            <a:spLocks noGrp="1"/>
          </p:cNvSpPr>
          <p:nvPr>
            <p:ph type="dt" sz="half" idx="10"/>
          </p:nvPr>
        </p:nvSpPr>
        <p:spPr/>
        <p:txBody>
          <a:body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3B2D4897-968A-8646-9387-8B047F3AEFBD}"/>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F565181-4A1C-3049-B20C-C651E23013A9}"/>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233279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1C42097-79F9-3A4F-86D8-3B72388C50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13556822-9947-CD41-AE2B-99CAF7DC06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683B2D41-A372-A747-B6BE-8E88305798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221346-05F6-644D-BE5E-42A5E537DE90}" type="datetimeFigureOut">
              <a:rPr lang="es-ES_tradnl" smtClean="0"/>
              <a:t>11/10/23</a:t>
            </a:fld>
            <a:endParaRPr lang="es-ES_tradnl"/>
          </a:p>
        </p:txBody>
      </p:sp>
      <p:sp>
        <p:nvSpPr>
          <p:cNvPr id="5" name="Marcador de pie de página 4">
            <a:extLst>
              <a:ext uri="{FF2B5EF4-FFF2-40B4-BE49-F238E27FC236}">
                <a16:creationId xmlns:a16="http://schemas.microsoft.com/office/drawing/2014/main" id="{F962FB45-4A29-574F-B865-F87267DC4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D02DF286-5A9C-024A-8BD2-AA46CD97B3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250022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A9100A-C286-5442-BD24-34D659373474}"/>
              </a:ext>
            </a:extLst>
          </p:cNvPr>
          <p:cNvSpPr>
            <a:spLocks noGrp="1"/>
          </p:cNvSpPr>
          <p:nvPr>
            <p:ph type="ctrTitle"/>
          </p:nvPr>
        </p:nvSpPr>
        <p:spPr/>
        <p:txBody>
          <a:bodyPr/>
          <a:lstStyle/>
          <a:p>
            <a:r>
              <a:rPr lang="es-ES_tradnl" dirty="0"/>
              <a:t>Método de los cuadrados mínimos </a:t>
            </a:r>
          </a:p>
        </p:txBody>
      </p:sp>
      <p:sp>
        <p:nvSpPr>
          <p:cNvPr id="3" name="Subtítulo 2">
            <a:extLst>
              <a:ext uri="{FF2B5EF4-FFF2-40B4-BE49-F238E27FC236}">
                <a16:creationId xmlns:a16="http://schemas.microsoft.com/office/drawing/2014/main" id="{7611331E-B555-0E45-BCE8-FD82BC4A6127}"/>
              </a:ext>
            </a:extLst>
          </p:cNvPr>
          <p:cNvSpPr>
            <a:spLocks noGrp="1"/>
          </p:cNvSpPr>
          <p:nvPr>
            <p:ph type="subTitle" idx="1"/>
          </p:nvPr>
        </p:nvSpPr>
        <p:spPr/>
        <p:txBody>
          <a:bodyPr/>
          <a:lstStyle/>
          <a:p>
            <a:r>
              <a:rPr lang="es-ES_tradnl" dirty="0"/>
              <a:t>Física I</a:t>
            </a:r>
          </a:p>
          <a:p>
            <a:r>
              <a:rPr lang="es-ES_tradnl" dirty="0"/>
              <a:t>2do Semestre 2023</a:t>
            </a:r>
          </a:p>
        </p:txBody>
      </p:sp>
    </p:spTree>
    <p:extLst>
      <p:ext uri="{BB962C8B-B14F-4D97-AF65-F5344CB8AC3E}">
        <p14:creationId xmlns:p14="http://schemas.microsoft.com/office/powerpoint/2010/main" val="911367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B14AAA0-BEBB-9746-9837-CA5DD86CA6F5}"/>
              </a:ext>
            </a:extLst>
          </p:cNvPr>
          <p:cNvSpPr/>
          <p:nvPr/>
        </p:nvSpPr>
        <p:spPr>
          <a:xfrm>
            <a:off x="543340" y="388996"/>
            <a:ext cx="11115260" cy="5027017"/>
          </a:xfrm>
          <a:prstGeom prst="rect">
            <a:avLst/>
          </a:prstGeom>
        </p:spPr>
        <p:txBody>
          <a:bodyPr wrap="square">
            <a:spAutoFit/>
          </a:bodyPr>
          <a:lstStyle/>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a:t>
            </a:r>
            <a:r>
              <a:rPr lang="es-CL" b="1" i="0" dirty="0">
                <a:solidFill>
                  <a:srgbClr val="0070C0"/>
                </a:solidFill>
                <a:effectLst/>
                <a:latin typeface="Arial" panose="020B0604020202020204" pitchFamily="34" charset="0"/>
                <a:cs typeface="Arial" panose="020B0604020202020204" pitchFamily="34" charset="0"/>
              </a:rPr>
              <a:t>recta que mejor se ajusta </a:t>
            </a:r>
            <a:r>
              <a:rPr lang="es-CL" b="0" i="0" dirty="0">
                <a:solidFill>
                  <a:srgbClr val="0070C0"/>
                </a:solidFill>
                <a:effectLst/>
                <a:latin typeface="Arial" panose="020B0604020202020204" pitchFamily="34" charset="0"/>
                <a:cs typeface="Arial" panose="020B0604020202020204" pitchFamily="34" charset="0"/>
              </a:rPr>
              <a:t>es una línea recta que es la mejor aproximación del conjunto de datos dado.</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Es usada para estudiar la naturaleza de la relación entre dos variables </a:t>
            </a:r>
            <a:r>
              <a:rPr lang="es-CL" b="0" i="0" dirty="0">
                <a:solidFill>
                  <a:srgbClr val="FF0000"/>
                </a:solidFill>
                <a:effectLst/>
                <a:latin typeface="Arial" panose="020B0604020202020204" pitchFamily="34" charset="0"/>
                <a:cs typeface="Arial" panose="020B0604020202020204" pitchFamily="34" charset="0"/>
              </a:rPr>
              <a:t>(x e y)</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recta que mejor se ajusta puede ser determinada aproximadamente usando el método visual al dibujar una línea recta en una </a:t>
            </a:r>
            <a:r>
              <a:rPr lang="es-CL" b="0" i="0" u="none" strike="noStrike" dirty="0">
                <a:solidFill>
                  <a:srgbClr val="0070C0"/>
                </a:solidFill>
                <a:effectLst/>
                <a:latin typeface="Arial" panose="020B0604020202020204" pitchFamily="34" charset="0"/>
                <a:cs typeface="Arial" panose="020B0604020202020204" pitchFamily="34" charset="0"/>
              </a:rPr>
              <a:t>gráfica de dispersión </a:t>
            </a:r>
            <a:r>
              <a:rPr lang="es-CL" b="0" i="0" dirty="0">
                <a:solidFill>
                  <a:srgbClr val="0070C0"/>
                </a:solidFill>
                <a:effectLst/>
                <a:latin typeface="Arial" panose="020B0604020202020204" pitchFamily="34" charset="0"/>
                <a:cs typeface="Arial" panose="020B0604020202020204" pitchFamily="34" charset="0"/>
              </a:rPr>
              <a:t>para que tanto el número de puntos arriba de la recta y debajo de la recta sean casi iguales (y la línea pasa a tráves de tantos puntos como sea posible). </a:t>
            </a:r>
            <a:r>
              <a:rPr lang="es-CL" b="0" i="0" dirty="0">
                <a:solidFill>
                  <a:srgbClr val="FF0000"/>
                </a:solidFill>
                <a:effectLst/>
                <a:latin typeface="Arial" panose="020B0604020202020204" pitchFamily="34" charset="0"/>
                <a:cs typeface="Arial" panose="020B0604020202020204" pitchFamily="34" charset="0"/>
              </a:rPr>
              <a:t>Método del ajuste libre</a:t>
            </a:r>
            <a:r>
              <a:rPr lang="es-CL" b="0" i="0" dirty="0">
                <a:solidFill>
                  <a:srgbClr val="0070C0"/>
                </a:solidFill>
                <a:effectLst/>
                <a:latin typeface="Arial" panose="020B0604020202020204" pitchFamily="34" charset="0"/>
                <a:cs typeface="Arial" panose="020B0604020202020204" pitchFamily="34" charset="0"/>
              </a:rPr>
              <a:t> </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forma más precisa de encontrar la recta que mejor se ajusta es el </a:t>
            </a:r>
            <a:r>
              <a:rPr lang="es-CL" b="1" i="0" dirty="0">
                <a:solidFill>
                  <a:srgbClr val="FF0000"/>
                </a:solidFill>
                <a:effectLst/>
                <a:latin typeface="Arial" panose="020B0604020202020204" pitchFamily="34" charset="0"/>
                <a:cs typeface="Arial" panose="020B0604020202020204" pitchFamily="34" charset="0"/>
              </a:rPr>
              <a:t>método de los cuadrados mínimos </a:t>
            </a:r>
            <a:r>
              <a:rPr lang="es-CL" sz="1600" b="0" i="0" dirty="0">
                <a:solidFill>
                  <a:srgbClr val="0070C0"/>
                </a:solidFill>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0856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2000"/>
                                        <p:tgtEl>
                                          <p:spTgt spid="4">
                                            <p:txEl>
                                              <p:pRg st="2" end="2"/>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4">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2000"/>
                                        <p:tgtEl>
                                          <p:spTgt spid="4">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4">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2000"/>
                                        <p:tgtEl>
                                          <p:spTgt spid="4">
                                            <p:txEl>
                                              <p:pRg st="6" end="6"/>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a 4">
            <a:extLst>
              <a:ext uri="{FF2B5EF4-FFF2-40B4-BE49-F238E27FC236}">
                <a16:creationId xmlns:a16="http://schemas.microsoft.com/office/drawing/2014/main" id="{F0BDB653-4387-7445-B082-94F627D96505}"/>
              </a:ext>
            </a:extLst>
          </p:cNvPr>
          <p:cNvGraphicFramePr>
            <a:graphicFrameLocks noGrp="1"/>
          </p:cNvGraphicFramePr>
          <p:nvPr>
            <p:extLst>
              <p:ext uri="{D42A27DB-BD31-4B8C-83A1-F6EECF244321}">
                <p14:modId xmlns:p14="http://schemas.microsoft.com/office/powerpoint/2010/main" val="1219565085"/>
              </p:ext>
            </p:extLst>
          </p:nvPr>
        </p:nvGraphicFramePr>
        <p:xfrm>
          <a:off x="5762484" y="353639"/>
          <a:ext cx="5183812" cy="2868271"/>
        </p:xfrm>
        <a:graphic>
          <a:graphicData uri="http://schemas.openxmlformats.org/drawingml/2006/table">
            <a:tbl>
              <a:tblPr firstRow="1" bandRow="1">
                <a:tableStyleId>{C083E6E3-FA7D-4D7B-A595-EF9225AFEA82}</a:tableStyleId>
              </a:tblPr>
              <a:tblGrid>
                <a:gridCol w="1295953">
                  <a:extLst>
                    <a:ext uri="{9D8B030D-6E8A-4147-A177-3AD203B41FA5}">
                      <a16:colId xmlns:a16="http://schemas.microsoft.com/office/drawing/2014/main" val="2536831495"/>
                    </a:ext>
                  </a:extLst>
                </a:gridCol>
                <a:gridCol w="1295953">
                  <a:extLst>
                    <a:ext uri="{9D8B030D-6E8A-4147-A177-3AD203B41FA5}">
                      <a16:colId xmlns:a16="http://schemas.microsoft.com/office/drawing/2014/main" val="956101881"/>
                    </a:ext>
                  </a:extLst>
                </a:gridCol>
                <a:gridCol w="1295953">
                  <a:extLst>
                    <a:ext uri="{9D8B030D-6E8A-4147-A177-3AD203B41FA5}">
                      <a16:colId xmlns:a16="http://schemas.microsoft.com/office/drawing/2014/main" val="2302558199"/>
                    </a:ext>
                  </a:extLst>
                </a:gridCol>
                <a:gridCol w="1295953">
                  <a:extLst>
                    <a:ext uri="{9D8B030D-6E8A-4147-A177-3AD203B41FA5}">
                      <a16:colId xmlns:a16="http://schemas.microsoft.com/office/drawing/2014/main" val="3314782881"/>
                    </a:ext>
                  </a:extLst>
                </a:gridCol>
              </a:tblGrid>
              <a:tr h="381182">
                <a:tc>
                  <a:txBody>
                    <a:bodyPr/>
                    <a:lstStyle/>
                    <a:p>
                      <a:pPr algn="ctr"/>
                      <a:r>
                        <a:rPr lang="es-ES_tradnl" sz="1800" dirty="0"/>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x*y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x</a:t>
                      </a:r>
                      <a:r>
                        <a:rPr lang="es-ES_tradnl" sz="1800" baseline="30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505889">
                <a:tc>
                  <a:txBody>
                    <a:bodyPr/>
                    <a:lstStyle/>
                    <a:p>
                      <a:pPr algn="ctr"/>
                      <a:r>
                        <a:rPr lang="es-ES_tradnl" dirty="0"/>
                        <a:t>x</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1</a:t>
                      </a: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1</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61144">
                <a:tc>
                  <a:txBody>
                    <a:bodyPr/>
                    <a:lstStyle/>
                    <a:p>
                      <a:pPr algn="ctr"/>
                      <a:r>
                        <a:rPr lang="es-ES_tradnl" dirty="0"/>
                        <a:t>x</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2</a:t>
                      </a:r>
                      <a:r>
                        <a:rPr lang="es-ES_tradnl" baseline="0" dirty="0"/>
                        <a:t>*y</a:t>
                      </a:r>
                      <a:r>
                        <a:rPr lang="es-ES_tradnl" baseline="-25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2</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61144">
                <a:tc>
                  <a:txBody>
                    <a:bodyPr/>
                    <a:lstStyle/>
                    <a:p>
                      <a:pPr algn="ctr"/>
                      <a:r>
                        <a:rPr lang="es-ES_tradnl" dirty="0"/>
                        <a:t>x</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3</a:t>
                      </a:r>
                      <a:r>
                        <a:rPr lang="es-ES_tradnl" baseline="0" dirty="0"/>
                        <a:t>*y</a:t>
                      </a:r>
                      <a:r>
                        <a:rPr lang="es-ES_tradnl" baseline="-25000"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3</a:t>
                      </a:r>
                      <a:r>
                        <a:rPr lang="es-ES_tradnl" baseline="30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61144">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611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baseline="0" dirty="0" err="1"/>
                        <a:t>y</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r>
                        <a:rPr lang="es-ES_tradnl" baseline="0" dirty="0"/>
                        <a:t>*</a:t>
                      </a:r>
                      <a:r>
                        <a:rPr lang="es-ES_tradnl" baseline="0" dirty="0" err="1"/>
                        <a:t>y</a:t>
                      </a:r>
                      <a:r>
                        <a:rPr lang="es-ES_tradnl" baseline="-25000" dirty="0" err="1"/>
                        <a:t>N</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N</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r h="3611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x</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y</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xy</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a:solidFill>
                            <a:srgbClr val="FF0000"/>
                          </a:solidFill>
                        </a:rPr>
                        <a:t>S</a:t>
                      </a:r>
                      <a:r>
                        <a:rPr lang="es-ES_tradnl" sz="2800" b="1" baseline="-25000" dirty="0">
                          <a:solidFill>
                            <a:srgbClr val="FF0000"/>
                          </a:solidFill>
                        </a:rPr>
                        <a:t>x</a:t>
                      </a:r>
                      <a:r>
                        <a:rPr lang="es-ES_tradnl" sz="1400" b="1" baseline="-25000" dirty="0">
                          <a:solidFill>
                            <a:srgbClr val="FF0000"/>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6932129"/>
                  </a:ext>
                </a:extLst>
              </a:tr>
            </a:tbl>
          </a:graphicData>
        </a:graphic>
      </p:graphicFrame>
      <p:graphicFrame>
        <p:nvGraphicFramePr>
          <p:cNvPr id="6" name="Tabla 5">
            <a:extLst>
              <a:ext uri="{FF2B5EF4-FFF2-40B4-BE49-F238E27FC236}">
                <a16:creationId xmlns:a16="http://schemas.microsoft.com/office/drawing/2014/main" id="{F007FD75-060D-894D-91DC-882727A905EA}"/>
              </a:ext>
            </a:extLst>
          </p:cNvPr>
          <p:cNvGraphicFramePr>
            <a:graphicFrameLocks noGrp="1"/>
          </p:cNvGraphicFramePr>
          <p:nvPr>
            <p:extLst>
              <p:ext uri="{D42A27DB-BD31-4B8C-83A1-F6EECF244321}">
                <p14:modId xmlns:p14="http://schemas.microsoft.com/office/powerpoint/2010/main" val="3242899614"/>
              </p:ext>
            </p:extLst>
          </p:nvPr>
        </p:nvGraphicFramePr>
        <p:xfrm>
          <a:off x="653771" y="332040"/>
          <a:ext cx="3054074" cy="2371710"/>
        </p:xfrm>
        <a:graphic>
          <a:graphicData uri="http://schemas.openxmlformats.org/drawingml/2006/table">
            <a:tbl>
              <a:tblPr firstRow="1" bandRow="1">
                <a:tableStyleId>{C083E6E3-FA7D-4D7B-A595-EF9225AFEA82}</a:tableStyleId>
              </a:tblPr>
              <a:tblGrid>
                <a:gridCol w="1527037">
                  <a:extLst>
                    <a:ext uri="{9D8B030D-6E8A-4147-A177-3AD203B41FA5}">
                      <a16:colId xmlns:a16="http://schemas.microsoft.com/office/drawing/2014/main" val="2536831495"/>
                    </a:ext>
                  </a:extLst>
                </a:gridCol>
                <a:gridCol w="1527037">
                  <a:extLst>
                    <a:ext uri="{9D8B030D-6E8A-4147-A177-3AD203B41FA5}">
                      <a16:colId xmlns:a16="http://schemas.microsoft.com/office/drawing/2014/main" val="956101881"/>
                    </a:ext>
                  </a:extLst>
                </a:gridCol>
              </a:tblGrid>
              <a:tr h="413395">
                <a:tc>
                  <a:txBody>
                    <a:bodyPr/>
                    <a:lstStyle/>
                    <a:p>
                      <a:pPr algn="ctr"/>
                      <a:r>
                        <a:rPr lang="es-ES_tradnl" sz="1800" dirty="0"/>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391663">
                <a:tc>
                  <a:txBody>
                    <a:bodyPr/>
                    <a:lstStyle/>
                    <a:p>
                      <a:pPr algn="ctr"/>
                      <a:r>
                        <a:rPr lang="es-ES_tradnl" dirty="0"/>
                        <a:t>x</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91663">
                <a:tc>
                  <a:txBody>
                    <a:bodyPr/>
                    <a:lstStyle/>
                    <a:p>
                      <a:pPr algn="ctr"/>
                      <a:r>
                        <a:rPr lang="es-ES_tradnl" dirty="0"/>
                        <a:t>x</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91663">
                <a:tc>
                  <a:txBody>
                    <a:bodyPr/>
                    <a:lstStyle/>
                    <a:p>
                      <a:pPr algn="ctr"/>
                      <a:r>
                        <a:rPr lang="es-ES_tradnl" dirty="0"/>
                        <a:t>x</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91663">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916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baseline="0" dirty="0" err="1"/>
                        <a:t>y</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bl>
          </a:graphicData>
        </a:graphic>
      </p:graphicFrame>
      <p:sp>
        <p:nvSpPr>
          <p:cNvPr id="8" name="CuadroTexto 7">
            <a:extLst>
              <a:ext uri="{FF2B5EF4-FFF2-40B4-BE49-F238E27FC236}">
                <a16:creationId xmlns:a16="http://schemas.microsoft.com/office/drawing/2014/main" id="{A81E025F-2E21-6244-806C-0314D77D5046}"/>
              </a:ext>
            </a:extLst>
          </p:cNvPr>
          <p:cNvSpPr txBox="1"/>
          <p:nvPr/>
        </p:nvSpPr>
        <p:spPr>
          <a:xfrm>
            <a:off x="825084" y="3329960"/>
            <a:ext cx="2331087"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x</a:t>
            </a:r>
            <a:r>
              <a:rPr lang="es-ES_tradnl" b="1" dirty="0">
                <a:solidFill>
                  <a:srgbClr val="002060"/>
                </a:solidFill>
              </a:rPr>
              <a:t>= x</a:t>
            </a:r>
            <a:r>
              <a:rPr lang="es-ES_tradnl" b="1" baseline="-25000" dirty="0">
                <a:solidFill>
                  <a:srgbClr val="002060"/>
                </a:solidFill>
              </a:rPr>
              <a:t>1 </a:t>
            </a:r>
            <a:r>
              <a:rPr lang="es-ES_tradnl" b="1" dirty="0">
                <a:solidFill>
                  <a:srgbClr val="002060"/>
                </a:solidFill>
              </a:rPr>
              <a:t>+ x</a:t>
            </a:r>
            <a:r>
              <a:rPr lang="es-ES_tradnl" b="1" baseline="-25000" dirty="0">
                <a:solidFill>
                  <a:srgbClr val="002060"/>
                </a:solidFill>
              </a:rPr>
              <a:t>2 </a:t>
            </a:r>
            <a:r>
              <a:rPr lang="es-ES_tradnl" b="1" dirty="0">
                <a:solidFill>
                  <a:srgbClr val="002060"/>
                </a:solidFill>
              </a:rPr>
              <a:t>+ x</a:t>
            </a:r>
            <a:r>
              <a:rPr lang="es-ES_tradnl" b="1" baseline="-25000" dirty="0">
                <a:solidFill>
                  <a:srgbClr val="002060"/>
                </a:solidFill>
              </a:rPr>
              <a:t>3 </a:t>
            </a:r>
            <a:r>
              <a:rPr lang="es-ES_tradnl" b="1" dirty="0">
                <a:solidFill>
                  <a:srgbClr val="002060"/>
                </a:solidFill>
              </a:rPr>
              <a:t>+…. + </a:t>
            </a:r>
            <a:r>
              <a:rPr lang="es-ES_tradnl" b="1" dirty="0" err="1">
                <a:solidFill>
                  <a:srgbClr val="002060"/>
                </a:solidFill>
              </a:rPr>
              <a:t>x</a:t>
            </a:r>
            <a:r>
              <a:rPr lang="es-ES_tradnl" b="1" baseline="-25000" dirty="0" err="1">
                <a:solidFill>
                  <a:srgbClr val="002060"/>
                </a:solidFill>
              </a:rPr>
              <a:t>N</a:t>
            </a:r>
            <a:r>
              <a:rPr lang="es-ES_tradnl" b="1" baseline="-25000" dirty="0">
                <a:solidFill>
                  <a:srgbClr val="002060"/>
                </a:solidFill>
              </a:rPr>
              <a:t> </a:t>
            </a:r>
          </a:p>
        </p:txBody>
      </p:sp>
      <p:sp>
        <p:nvSpPr>
          <p:cNvPr id="9" name="CuadroTexto 8">
            <a:extLst>
              <a:ext uri="{FF2B5EF4-FFF2-40B4-BE49-F238E27FC236}">
                <a16:creationId xmlns:a16="http://schemas.microsoft.com/office/drawing/2014/main" id="{BFAAF298-88B4-8F4B-83EB-DE2D97262800}"/>
              </a:ext>
            </a:extLst>
          </p:cNvPr>
          <p:cNvSpPr txBox="1"/>
          <p:nvPr/>
        </p:nvSpPr>
        <p:spPr>
          <a:xfrm>
            <a:off x="825084" y="3784918"/>
            <a:ext cx="2342244"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y</a:t>
            </a:r>
            <a:r>
              <a:rPr lang="es-ES_tradnl" b="1" dirty="0">
                <a:solidFill>
                  <a:srgbClr val="002060"/>
                </a:solidFill>
              </a:rPr>
              <a:t>= y</a:t>
            </a:r>
            <a:r>
              <a:rPr lang="es-ES_tradnl" b="1" baseline="-25000" dirty="0">
                <a:solidFill>
                  <a:srgbClr val="002060"/>
                </a:solidFill>
              </a:rPr>
              <a:t>1 </a:t>
            </a:r>
            <a:r>
              <a:rPr lang="es-ES_tradnl" b="1" dirty="0">
                <a:solidFill>
                  <a:srgbClr val="002060"/>
                </a:solidFill>
              </a:rPr>
              <a:t>+ y</a:t>
            </a:r>
            <a:r>
              <a:rPr lang="es-ES_tradnl" b="1" baseline="-25000" dirty="0">
                <a:solidFill>
                  <a:srgbClr val="002060"/>
                </a:solidFill>
              </a:rPr>
              <a:t>2 </a:t>
            </a:r>
            <a:r>
              <a:rPr lang="es-ES_tradnl" b="1" dirty="0">
                <a:solidFill>
                  <a:srgbClr val="002060"/>
                </a:solidFill>
              </a:rPr>
              <a:t>+ y</a:t>
            </a:r>
            <a:r>
              <a:rPr lang="es-ES_tradnl" b="1" baseline="-25000" dirty="0">
                <a:solidFill>
                  <a:srgbClr val="002060"/>
                </a:solidFill>
              </a:rPr>
              <a:t>3 </a:t>
            </a:r>
            <a:r>
              <a:rPr lang="es-ES_tradnl" b="1" dirty="0">
                <a:solidFill>
                  <a:srgbClr val="002060"/>
                </a:solidFill>
              </a:rPr>
              <a:t>+…. + </a:t>
            </a:r>
            <a:r>
              <a:rPr lang="es-ES_tradnl" b="1" dirty="0" err="1">
                <a:solidFill>
                  <a:srgbClr val="002060"/>
                </a:solidFill>
              </a:rPr>
              <a:t>y</a:t>
            </a:r>
            <a:r>
              <a:rPr lang="es-ES_tradnl" b="1" baseline="-25000" dirty="0" err="1">
                <a:solidFill>
                  <a:srgbClr val="002060"/>
                </a:solidFill>
              </a:rPr>
              <a:t>N</a:t>
            </a:r>
            <a:r>
              <a:rPr lang="es-ES_tradnl" b="1" baseline="-25000" dirty="0">
                <a:solidFill>
                  <a:srgbClr val="002060"/>
                </a:solidFill>
              </a:rPr>
              <a:t> </a:t>
            </a:r>
          </a:p>
        </p:txBody>
      </p:sp>
      <p:sp>
        <p:nvSpPr>
          <p:cNvPr id="10" name="CuadroTexto 9">
            <a:extLst>
              <a:ext uri="{FF2B5EF4-FFF2-40B4-BE49-F238E27FC236}">
                <a16:creationId xmlns:a16="http://schemas.microsoft.com/office/drawing/2014/main" id="{0A9E193F-6E2B-A64C-971E-C87DEFA3002E}"/>
              </a:ext>
            </a:extLst>
          </p:cNvPr>
          <p:cNvSpPr txBox="1"/>
          <p:nvPr/>
        </p:nvSpPr>
        <p:spPr>
          <a:xfrm>
            <a:off x="825084" y="4325503"/>
            <a:ext cx="3453189"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xy</a:t>
            </a:r>
            <a:r>
              <a:rPr lang="es-ES_tradnl" b="1" dirty="0">
                <a:solidFill>
                  <a:srgbClr val="002060"/>
                </a:solidFill>
              </a:rPr>
              <a:t>= x</a:t>
            </a:r>
            <a:r>
              <a:rPr lang="es-ES_tradnl" b="1" baseline="-25000" dirty="0">
                <a:solidFill>
                  <a:srgbClr val="002060"/>
                </a:solidFill>
              </a:rPr>
              <a:t>1</a:t>
            </a:r>
            <a:r>
              <a:rPr lang="es-ES_tradnl" b="1" dirty="0">
                <a:solidFill>
                  <a:srgbClr val="002060"/>
                </a:solidFill>
              </a:rPr>
              <a:t>*y</a:t>
            </a:r>
            <a:r>
              <a:rPr lang="es-ES_tradnl" b="1" baseline="-25000" dirty="0">
                <a:solidFill>
                  <a:srgbClr val="002060"/>
                </a:solidFill>
              </a:rPr>
              <a:t>1 </a:t>
            </a:r>
            <a:r>
              <a:rPr lang="es-ES_tradnl" b="1" dirty="0">
                <a:solidFill>
                  <a:srgbClr val="002060"/>
                </a:solidFill>
              </a:rPr>
              <a:t>+ x</a:t>
            </a:r>
            <a:r>
              <a:rPr lang="es-ES_tradnl" b="1" baseline="-25000" dirty="0">
                <a:solidFill>
                  <a:srgbClr val="002060"/>
                </a:solidFill>
              </a:rPr>
              <a:t>2</a:t>
            </a:r>
            <a:r>
              <a:rPr lang="es-ES_tradnl" b="1" dirty="0">
                <a:solidFill>
                  <a:srgbClr val="002060"/>
                </a:solidFill>
              </a:rPr>
              <a:t>*y</a:t>
            </a:r>
            <a:r>
              <a:rPr lang="es-ES_tradnl" b="1" baseline="-25000" dirty="0">
                <a:solidFill>
                  <a:srgbClr val="002060"/>
                </a:solidFill>
              </a:rPr>
              <a:t>2</a:t>
            </a:r>
            <a:r>
              <a:rPr lang="es-ES_tradnl" b="1" dirty="0">
                <a:solidFill>
                  <a:srgbClr val="002060"/>
                </a:solidFill>
              </a:rPr>
              <a:t> +x</a:t>
            </a:r>
            <a:r>
              <a:rPr lang="es-ES_tradnl" b="1" baseline="-25000" dirty="0">
                <a:solidFill>
                  <a:srgbClr val="002060"/>
                </a:solidFill>
              </a:rPr>
              <a:t>3</a:t>
            </a:r>
            <a:r>
              <a:rPr lang="es-ES_tradnl" b="1" dirty="0">
                <a:solidFill>
                  <a:srgbClr val="002060"/>
                </a:solidFill>
              </a:rPr>
              <a:t>*y</a:t>
            </a:r>
            <a:r>
              <a:rPr lang="es-ES_tradnl" b="1" baseline="-25000" dirty="0">
                <a:solidFill>
                  <a:srgbClr val="002060"/>
                </a:solidFill>
              </a:rPr>
              <a:t>3</a:t>
            </a:r>
            <a:r>
              <a:rPr lang="es-ES_tradnl" b="1" dirty="0">
                <a:solidFill>
                  <a:srgbClr val="002060"/>
                </a:solidFill>
              </a:rPr>
              <a:t>+…+ </a:t>
            </a:r>
            <a:r>
              <a:rPr lang="es-ES_tradnl" b="1" dirty="0" err="1">
                <a:solidFill>
                  <a:srgbClr val="002060"/>
                </a:solidFill>
              </a:rPr>
              <a:t>x</a:t>
            </a:r>
            <a:r>
              <a:rPr lang="es-ES_tradnl" b="1" baseline="-25000" dirty="0" err="1">
                <a:solidFill>
                  <a:srgbClr val="002060"/>
                </a:solidFill>
              </a:rPr>
              <a:t>N</a:t>
            </a:r>
            <a:r>
              <a:rPr lang="es-ES_tradnl" b="1" dirty="0">
                <a:solidFill>
                  <a:srgbClr val="002060"/>
                </a:solidFill>
              </a:rPr>
              <a:t>*</a:t>
            </a:r>
            <a:r>
              <a:rPr lang="es-ES_tradnl" b="1" dirty="0" err="1">
                <a:solidFill>
                  <a:srgbClr val="002060"/>
                </a:solidFill>
              </a:rPr>
              <a:t>y</a:t>
            </a:r>
            <a:r>
              <a:rPr lang="es-ES_tradnl" b="1" baseline="-25000" dirty="0" err="1">
                <a:solidFill>
                  <a:srgbClr val="002060"/>
                </a:solidFill>
              </a:rPr>
              <a:t>N</a:t>
            </a:r>
            <a:r>
              <a:rPr lang="es-ES_tradnl" b="1" baseline="-25000" dirty="0">
                <a:solidFill>
                  <a:srgbClr val="002060"/>
                </a:solidFill>
              </a:rPr>
              <a:t> </a:t>
            </a:r>
          </a:p>
        </p:txBody>
      </p:sp>
      <p:sp>
        <p:nvSpPr>
          <p:cNvPr id="12" name="CuadroTexto 11">
            <a:extLst>
              <a:ext uri="{FF2B5EF4-FFF2-40B4-BE49-F238E27FC236}">
                <a16:creationId xmlns:a16="http://schemas.microsoft.com/office/drawing/2014/main" id="{4E8E6949-56FC-134C-8B1E-D1B25C9B91A5}"/>
              </a:ext>
            </a:extLst>
          </p:cNvPr>
          <p:cNvSpPr txBox="1"/>
          <p:nvPr/>
        </p:nvSpPr>
        <p:spPr>
          <a:xfrm>
            <a:off x="825084" y="4866088"/>
            <a:ext cx="2794355" cy="369332"/>
          </a:xfrm>
          <a:prstGeom prst="rect">
            <a:avLst/>
          </a:prstGeom>
          <a:noFill/>
        </p:spPr>
        <p:txBody>
          <a:bodyPr wrap="none" rtlCol="0">
            <a:spAutoFit/>
          </a:bodyPr>
          <a:lstStyle/>
          <a:p>
            <a:r>
              <a:rPr lang="es-ES_tradnl" b="1" dirty="0">
                <a:solidFill>
                  <a:srgbClr val="002060"/>
                </a:solidFill>
              </a:rPr>
              <a:t>S</a:t>
            </a:r>
            <a:r>
              <a:rPr lang="es-ES_tradnl" b="1" baseline="-25000" dirty="0">
                <a:solidFill>
                  <a:srgbClr val="002060"/>
                </a:solidFill>
              </a:rPr>
              <a:t>x</a:t>
            </a:r>
            <a:r>
              <a:rPr lang="es-ES_tradnl" sz="1100"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1</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2</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3</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 x</a:t>
            </a:r>
            <a:r>
              <a:rPr lang="es-ES_tradnl" b="1" baseline="-25000" dirty="0">
                <a:solidFill>
                  <a:srgbClr val="002060"/>
                </a:solidFill>
              </a:rPr>
              <a:t>N</a:t>
            </a:r>
            <a:r>
              <a:rPr lang="es-ES_tradnl" b="1" baseline="30000" dirty="0">
                <a:solidFill>
                  <a:srgbClr val="002060"/>
                </a:solidFill>
              </a:rPr>
              <a:t>2</a:t>
            </a:r>
            <a:r>
              <a:rPr lang="es-ES_tradnl" b="1" baseline="-25000" dirty="0">
                <a:solidFill>
                  <a:srgbClr val="002060"/>
                </a:solidFill>
              </a:rPr>
              <a:t> </a:t>
            </a:r>
          </a:p>
        </p:txBody>
      </p:sp>
      <p:sp>
        <p:nvSpPr>
          <p:cNvPr id="13" name="CuadroTexto 12">
            <a:extLst>
              <a:ext uri="{FF2B5EF4-FFF2-40B4-BE49-F238E27FC236}">
                <a16:creationId xmlns:a16="http://schemas.microsoft.com/office/drawing/2014/main" id="{AE914166-668C-F349-8309-66825191F6EA}"/>
              </a:ext>
            </a:extLst>
          </p:cNvPr>
          <p:cNvSpPr txBox="1"/>
          <p:nvPr/>
        </p:nvSpPr>
        <p:spPr>
          <a:xfrm>
            <a:off x="7620695" y="3405258"/>
            <a:ext cx="1467389" cy="461665"/>
          </a:xfrm>
          <a:prstGeom prst="rect">
            <a:avLst/>
          </a:prstGeom>
          <a:noFill/>
        </p:spPr>
        <p:txBody>
          <a:bodyPr wrap="none" rtlCol="0">
            <a:spAutoFit/>
          </a:bodyPr>
          <a:lstStyle/>
          <a:p>
            <a:r>
              <a:rPr lang="es-ES_tradnl" sz="2400" b="1" dirty="0">
                <a:solidFill>
                  <a:srgbClr val="002060"/>
                </a:solidFill>
              </a:rPr>
              <a:t>y = </a:t>
            </a:r>
            <a:r>
              <a:rPr lang="es-ES_tradnl" sz="2400" b="1" dirty="0">
                <a:solidFill>
                  <a:srgbClr val="FF0000"/>
                </a:solidFill>
              </a:rPr>
              <a:t>m</a:t>
            </a:r>
            <a:r>
              <a:rPr lang="es-ES_tradnl" sz="2400" b="1" dirty="0">
                <a:solidFill>
                  <a:srgbClr val="002060"/>
                </a:solidFill>
              </a:rPr>
              <a:t>x + </a:t>
            </a:r>
            <a:r>
              <a:rPr lang="es-ES_tradnl" sz="2400" b="1" dirty="0">
                <a:solidFill>
                  <a:srgbClr val="FF0000"/>
                </a:solidFill>
              </a:rPr>
              <a:t>b</a:t>
            </a:r>
            <a:endParaRPr lang="es-ES_tradnl" sz="2400" b="1" baseline="-25000" dirty="0">
              <a:solidFill>
                <a:srgbClr val="FF0000"/>
              </a:solidFill>
            </a:endParaRPr>
          </a:p>
        </p:txBody>
      </p: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E6746169-05B4-6049-86CD-2D9C2BF6DEDF}"/>
                  </a:ext>
                </a:extLst>
              </p:cNvPr>
              <p:cNvSpPr txBox="1"/>
              <p:nvPr/>
            </p:nvSpPr>
            <p:spPr>
              <a:xfrm>
                <a:off x="6704992" y="3969585"/>
                <a:ext cx="2778080" cy="131369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0" smtClean="0">
                          <a:solidFill>
                            <a:srgbClr val="FF0000"/>
                          </a:solidFill>
                          <a:latin typeface="Cambria Math" panose="02040503050406030204" pitchFamily="18" charset="0"/>
                        </a:rPr>
                        <m:t>𝐦</m:t>
                      </m:r>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𝐱𝐲</m:t>
                              </m:r>
                            </m:sub>
                          </m:sSub>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m:t>
                                  </m:r>
                                </m:sub>
                              </m:sSub>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m:t>
                                  </m:r>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𝐲</m:t>
                                  </m:r>
                                </m:sub>
                              </m:sSub>
                            </m:num>
                            <m:den>
                              <m:r>
                                <a:rPr lang="es-ES" sz="2400" b="1" i="0" smtClean="0">
                                  <a:solidFill>
                                    <a:srgbClr val="002060"/>
                                  </a:solidFill>
                                  <a:latin typeface="Cambria Math" panose="02040503050406030204" pitchFamily="18" charset="0"/>
                                </a:rPr>
                                <m:t>𝐍</m:t>
                              </m:r>
                            </m:den>
                          </m:f>
                        </m:num>
                        <m:den>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sSup>
                                <m:sSupPr>
                                  <m:ctrlPr>
                                    <a:rPr lang="es-ES" sz="2400" b="1" i="1" smtClean="0">
                                      <a:solidFill>
                                        <a:srgbClr val="002060"/>
                                      </a:solidFill>
                                      <a:latin typeface="Cambria Math" panose="02040503050406030204" pitchFamily="18" charset="0"/>
                                    </a:rPr>
                                  </m:ctrlPr>
                                </m:sSupPr>
                                <m:e>
                                  <m:r>
                                    <a:rPr lang="es-ES" sz="2400" b="1" i="0" smtClean="0">
                                      <a:solidFill>
                                        <a:srgbClr val="002060"/>
                                      </a:solidFill>
                                      <a:latin typeface="Cambria Math" panose="02040503050406030204" pitchFamily="18" charset="0"/>
                                    </a:rPr>
                                    <m:t>𝐱</m:t>
                                  </m:r>
                                </m:e>
                                <m:sup>
                                  <m:r>
                                    <a:rPr lang="es-ES" sz="2400" b="1" i="0" smtClean="0">
                                      <a:solidFill>
                                        <a:srgbClr val="002060"/>
                                      </a:solidFill>
                                      <a:latin typeface="Cambria Math" panose="02040503050406030204" pitchFamily="18" charset="0"/>
                                    </a:rPr>
                                    <m:t>𝟐</m:t>
                                  </m:r>
                                </m:sup>
                              </m:sSup>
                            </m:sub>
                          </m:sSub>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p>
                                <m:sSupPr>
                                  <m:ctrlPr>
                                    <a:rPr lang="es-ES" sz="2400" b="1" i="1" smtClean="0">
                                      <a:solidFill>
                                        <a:srgbClr val="002060"/>
                                      </a:solidFill>
                                      <a:latin typeface="Cambria Math" panose="02040503050406030204" pitchFamily="18" charset="0"/>
                                    </a:rPr>
                                  </m:ctrlPr>
                                </m:sSupPr>
                                <m:e>
                                  <m:d>
                                    <m:dPr>
                                      <m:ctrlPr>
                                        <a:rPr lang="es-ES" sz="2400" b="1" i="1" smtClean="0">
                                          <a:solidFill>
                                            <a:srgbClr val="002060"/>
                                          </a:solidFill>
                                          <a:latin typeface="Cambria Math" panose="02040503050406030204" pitchFamily="18" charset="0"/>
                                        </a:rPr>
                                      </m:ctrlPr>
                                    </m:dPr>
                                    <m:e>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m:t>
                                          </m:r>
                                        </m:sub>
                                      </m:sSub>
                                    </m:e>
                                  </m:d>
                                </m:e>
                                <m:sup>
                                  <m:r>
                                    <a:rPr lang="es-ES" sz="2400" b="1" i="0" smtClean="0">
                                      <a:solidFill>
                                        <a:srgbClr val="002060"/>
                                      </a:solidFill>
                                      <a:latin typeface="Cambria Math" panose="02040503050406030204" pitchFamily="18" charset="0"/>
                                    </a:rPr>
                                    <m:t>𝟐</m:t>
                                  </m:r>
                                </m:sup>
                              </m:sSup>
                            </m:num>
                            <m:den>
                              <m:r>
                                <a:rPr lang="es-ES" sz="2400" b="1" i="0" smtClean="0">
                                  <a:solidFill>
                                    <a:srgbClr val="002060"/>
                                  </a:solidFill>
                                  <a:latin typeface="Cambria Math" panose="02040503050406030204" pitchFamily="18" charset="0"/>
                                </a:rPr>
                                <m:t>𝐍</m:t>
                              </m:r>
                            </m:den>
                          </m:f>
                        </m:den>
                      </m:f>
                    </m:oMath>
                  </m:oMathPara>
                </a14:m>
                <a:endParaRPr lang="es-ES_tradnl" sz="2400" b="1" dirty="0">
                  <a:latin typeface="Arial" panose="020B0604020202020204" pitchFamily="34" charset="0"/>
                  <a:cs typeface="Arial" panose="020B0604020202020204" pitchFamily="34" charset="0"/>
                </a:endParaRPr>
              </a:p>
            </p:txBody>
          </p:sp>
        </mc:Choice>
        <mc:Fallback xmlns="">
          <p:sp>
            <p:nvSpPr>
              <p:cNvPr id="15" name="CuadroTexto 14">
                <a:extLst>
                  <a:ext uri="{FF2B5EF4-FFF2-40B4-BE49-F238E27FC236}">
                    <a16:creationId xmlns:a16="http://schemas.microsoft.com/office/drawing/2014/main" id="{E6746169-05B4-6049-86CD-2D9C2BF6DEDF}"/>
                  </a:ext>
                </a:extLst>
              </p:cNvPr>
              <p:cNvSpPr txBox="1">
                <a:spLocks noRot="1" noChangeAspect="1" noMove="1" noResize="1" noEditPoints="1" noAdjustHandles="1" noChangeArrowheads="1" noChangeShapeType="1" noTextEdit="1"/>
              </p:cNvSpPr>
              <p:nvPr/>
            </p:nvSpPr>
            <p:spPr>
              <a:xfrm>
                <a:off x="6704992" y="3969585"/>
                <a:ext cx="2778080" cy="1313693"/>
              </a:xfrm>
              <a:prstGeom prst="rect">
                <a:avLst/>
              </a:prstGeom>
              <a:blipFill>
                <a:blip r:embed="rId2"/>
                <a:stretch>
                  <a:fillRect t="-1923" b="-5769"/>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6" name="Rectángulo 15">
                <a:extLst>
                  <a:ext uri="{FF2B5EF4-FFF2-40B4-BE49-F238E27FC236}">
                    <a16:creationId xmlns:a16="http://schemas.microsoft.com/office/drawing/2014/main" id="{7FAC15D7-0CB9-AD4D-AF77-AFDB96F4CACD}"/>
                  </a:ext>
                </a:extLst>
              </p:cNvPr>
              <p:cNvSpPr/>
              <p:nvPr/>
            </p:nvSpPr>
            <p:spPr>
              <a:xfrm>
                <a:off x="6728015" y="5420086"/>
                <a:ext cx="3252750" cy="494751"/>
              </a:xfrm>
              <a:prstGeom prst="rect">
                <a:avLst/>
              </a:prstGeom>
            </p:spPr>
            <p:txBody>
              <a:bodyPr wrap="none">
                <a:spAutoFit/>
              </a:bodyPr>
              <a:lstStyle/>
              <a:p>
                <a:r>
                  <a:rPr lang="es-ES" sz="2400" b="1" dirty="0">
                    <a:solidFill>
                      <a:srgbClr val="FF0000"/>
                    </a:solidFill>
                    <a:latin typeface="Arial" panose="020B0604020202020204" pitchFamily="34" charset="0"/>
                    <a:cs typeface="Arial" panose="020B0604020202020204" pitchFamily="34" charset="0"/>
                  </a:rPr>
                  <a:t>b</a:t>
                </a:r>
                <a14:m>
                  <m:oMath xmlns:m="http://schemas.openxmlformats.org/officeDocument/2006/math">
                    <m:r>
                      <a:rPr lang="es-ES" sz="2400" b="1" i="0" smtClean="0">
                        <a:solidFill>
                          <a:srgbClr val="002060"/>
                        </a:solidFill>
                        <a:latin typeface="Cambria Math" panose="02040503050406030204" pitchFamily="18" charset="0"/>
                      </a:rPr>
                      <m:t> </m:t>
                    </m:r>
                    <m:r>
                      <a:rPr lang="es-ES" sz="2400" b="1" i="0">
                        <a:solidFill>
                          <a:srgbClr val="002060"/>
                        </a:solidFill>
                        <a:latin typeface="Cambria Math" panose="02040503050406030204" pitchFamily="18" charset="0"/>
                      </a:rPr>
                      <m:t>=</m:t>
                    </m:r>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𝐲</m:t>
                        </m:r>
                      </m:e>
                      <m:sub>
                        <m:r>
                          <a:rPr lang="es-ES" sz="2400" b="1" i="0" smtClean="0">
                            <a:solidFill>
                              <a:srgbClr val="002060"/>
                            </a:solidFill>
                            <a:latin typeface="Cambria Math" panose="02040503050406030204" pitchFamily="18" charset="0"/>
                          </a:rPr>
                          <m:t>𝐩𝐫𝐨𝐦</m:t>
                        </m:r>
                      </m:sub>
                    </m:sSub>
                    <m:r>
                      <a:rPr lang="es-ES" sz="2400" b="1" i="0" smtClean="0">
                        <a:solidFill>
                          <a:srgbClr val="002060"/>
                        </a:solidFill>
                        <a:latin typeface="Cambria Math" panose="02040503050406030204" pitchFamily="18" charset="0"/>
                      </a:rPr>
                      <m:t>−</m:t>
                    </m:r>
                    <m:r>
                      <a:rPr lang="es-ES" sz="2400" b="1" i="0" smtClean="0">
                        <a:solidFill>
                          <a:srgbClr val="FF0000"/>
                        </a:solidFill>
                        <a:latin typeface="Cambria Math" panose="02040503050406030204" pitchFamily="18" charset="0"/>
                      </a:rPr>
                      <m:t>𝐦</m:t>
                    </m:r>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m:t>
                        </m:r>
                        <m:r>
                          <a:rPr lang="es-ES" sz="2400" b="1" i="0" smtClean="0">
                            <a:solidFill>
                              <a:srgbClr val="002060"/>
                            </a:solidFill>
                            <a:latin typeface="Cambria Math" panose="02040503050406030204" pitchFamily="18" charset="0"/>
                          </a:rPr>
                          <m:t>𝐱</m:t>
                        </m:r>
                      </m:e>
                      <m:sub>
                        <m:r>
                          <a:rPr lang="es-ES" sz="2400" b="1" i="0" smtClean="0">
                            <a:solidFill>
                              <a:srgbClr val="002060"/>
                            </a:solidFill>
                            <a:latin typeface="Cambria Math" panose="02040503050406030204" pitchFamily="18" charset="0"/>
                          </a:rPr>
                          <m:t>𝐩𝐫𝐨𝐦</m:t>
                        </m:r>
                      </m:sub>
                    </m:sSub>
                  </m:oMath>
                </a14:m>
                <a:endParaRPr lang="es-ES_tradnl" sz="2400" b="1" dirty="0">
                  <a:latin typeface="Arial" panose="020B0604020202020204" pitchFamily="34" charset="0"/>
                  <a:cs typeface="Arial" panose="020B0604020202020204" pitchFamily="34" charset="0"/>
                </a:endParaRPr>
              </a:p>
            </p:txBody>
          </p:sp>
        </mc:Choice>
        <mc:Fallback xmlns="">
          <p:sp>
            <p:nvSpPr>
              <p:cNvPr id="16" name="Rectángulo 15">
                <a:extLst>
                  <a:ext uri="{FF2B5EF4-FFF2-40B4-BE49-F238E27FC236}">
                    <a16:creationId xmlns:a16="http://schemas.microsoft.com/office/drawing/2014/main" id="{7FAC15D7-0CB9-AD4D-AF77-AFDB96F4CACD}"/>
                  </a:ext>
                </a:extLst>
              </p:cNvPr>
              <p:cNvSpPr>
                <a:spLocks noRot="1" noChangeAspect="1" noMove="1" noResize="1" noEditPoints="1" noAdjustHandles="1" noChangeArrowheads="1" noChangeShapeType="1" noTextEdit="1"/>
              </p:cNvSpPr>
              <p:nvPr/>
            </p:nvSpPr>
            <p:spPr>
              <a:xfrm>
                <a:off x="6728015" y="5420086"/>
                <a:ext cx="3252750" cy="494751"/>
              </a:xfrm>
              <a:prstGeom prst="rect">
                <a:avLst/>
              </a:prstGeom>
              <a:blipFill>
                <a:blip r:embed="rId3"/>
                <a:stretch>
                  <a:fillRect l="-2724" t="-10000" b="-17500"/>
                </a:stretch>
              </a:blipFill>
            </p:spPr>
            <p:txBody>
              <a:bodyPr/>
              <a:lstStyle/>
              <a:p>
                <a:r>
                  <a:rPr lang="es-ES_tradnl">
                    <a:noFill/>
                  </a:rPr>
                  <a:t> </a:t>
                </a:r>
              </a:p>
            </p:txBody>
          </p:sp>
        </mc:Fallback>
      </mc:AlternateContent>
    </p:spTree>
    <p:extLst>
      <p:ext uri="{BB962C8B-B14F-4D97-AF65-F5344CB8AC3E}">
        <p14:creationId xmlns:p14="http://schemas.microsoft.com/office/powerpoint/2010/main" val="142558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p:tgtEl>
                                          <p:spTgt spid="6"/>
                                        </p:tgtEl>
                                        <p:attrNameLst>
                                          <p:attrName>ppt_y</p:attrName>
                                        </p:attrNameLst>
                                      </p:cBhvr>
                                      <p:tavLst>
                                        <p:tav tm="0">
                                          <p:val>
                                            <p:strVal val="#ppt_y+#ppt_h*1.125000"/>
                                          </p:val>
                                        </p:tav>
                                        <p:tav tm="100000">
                                          <p:val>
                                            <p:strVal val="#ppt_y"/>
                                          </p:val>
                                        </p:tav>
                                      </p:tavLst>
                                    </p:anim>
                                    <p:animEffect transition="in" filter="wipe(up)">
                                      <p:cBhvr>
                                        <p:cTn id="8" dur="20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p:tgtEl>
                                          <p:spTgt spid="8"/>
                                        </p:tgtEl>
                                        <p:attrNameLst>
                                          <p:attrName>ppt_y</p:attrName>
                                        </p:attrNameLst>
                                      </p:cBhvr>
                                      <p:tavLst>
                                        <p:tav tm="0">
                                          <p:val>
                                            <p:strVal val="#ppt_y+#ppt_h*1.125000"/>
                                          </p:val>
                                        </p:tav>
                                        <p:tav tm="100000">
                                          <p:val>
                                            <p:strVal val="#ppt_y"/>
                                          </p:val>
                                        </p:tav>
                                      </p:tavLst>
                                    </p:anim>
                                    <p:animEffect transition="in" filter="wipe(up)">
                                      <p:cBhvr>
                                        <p:cTn id="20" dur="2000"/>
                                        <p:tgtEl>
                                          <p:spTgt spid="8"/>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2000"/>
                                        <p:tgtEl>
                                          <p:spTgt spid="9"/>
                                        </p:tgtEl>
                                        <p:attrNameLst>
                                          <p:attrName>ppt_y</p:attrName>
                                        </p:attrNameLst>
                                      </p:cBhvr>
                                      <p:tavLst>
                                        <p:tav tm="0">
                                          <p:val>
                                            <p:strVal val="#ppt_y+#ppt_h*1.125000"/>
                                          </p:val>
                                        </p:tav>
                                        <p:tav tm="100000">
                                          <p:val>
                                            <p:strVal val="#ppt_y"/>
                                          </p:val>
                                        </p:tav>
                                      </p:tavLst>
                                    </p:anim>
                                    <p:animEffect transition="in" filter="wipe(up)">
                                      <p:cBhvr>
                                        <p:cTn id="24" dur="2000"/>
                                        <p:tgtEl>
                                          <p:spTgt spid="9"/>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p:tgtEl>
                                          <p:spTgt spid="10"/>
                                        </p:tgtEl>
                                        <p:attrNameLst>
                                          <p:attrName>ppt_y</p:attrName>
                                        </p:attrNameLst>
                                      </p:cBhvr>
                                      <p:tavLst>
                                        <p:tav tm="0">
                                          <p:val>
                                            <p:strVal val="#ppt_y+#ppt_h*1.125000"/>
                                          </p:val>
                                        </p:tav>
                                        <p:tav tm="100000">
                                          <p:val>
                                            <p:strVal val="#ppt_y"/>
                                          </p:val>
                                        </p:tav>
                                      </p:tavLst>
                                    </p:anim>
                                    <p:animEffect transition="in" filter="wipe(up)">
                                      <p:cBhvr>
                                        <p:cTn id="28" dur="2000"/>
                                        <p:tgtEl>
                                          <p:spTgt spid="10"/>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000"/>
                                        <p:tgtEl>
                                          <p:spTgt spid="12"/>
                                        </p:tgtEl>
                                        <p:attrNameLst>
                                          <p:attrName>ppt_y</p:attrName>
                                        </p:attrNameLst>
                                      </p:cBhvr>
                                      <p:tavLst>
                                        <p:tav tm="0">
                                          <p:val>
                                            <p:strVal val="#ppt_y+#ppt_h*1.125000"/>
                                          </p:val>
                                        </p:tav>
                                        <p:tav tm="100000">
                                          <p:val>
                                            <p:strVal val="#ppt_y"/>
                                          </p:val>
                                        </p:tav>
                                      </p:tavLst>
                                    </p:anim>
                                    <p:animEffect transition="in" filter="wipe(up)">
                                      <p:cBhvr>
                                        <p:cTn id="32" dur="2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p:tgtEl>
                                          <p:spTgt spid="13"/>
                                        </p:tgtEl>
                                        <p:attrNameLst>
                                          <p:attrName>ppt_y</p:attrName>
                                        </p:attrNameLst>
                                      </p:cBhvr>
                                      <p:tavLst>
                                        <p:tav tm="0">
                                          <p:val>
                                            <p:strVal val="#ppt_y+#ppt_h*1.125000"/>
                                          </p:val>
                                        </p:tav>
                                        <p:tav tm="100000">
                                          <p:val>
                                            <p:strVal val="#ppt_y"/>
                                          </p:val>
                                        </p:tav>
                                      </p:tavLst>
                                    </p:anim>
                                    <p:animEffect transition="in" filter="wipe(up)">
                                      <p:cBhvr>
                                        <p:cTn id="38" dur="20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000"/>
                                        <p:tgtEl>
                                          <p:spTgt spid="15"/>
                                        </p:tgtEl>
                                        <p:attrNameLst>
                                          <p:attrName>ppt_y</p:attrName>
                                        </p:attrNameLst>
                                      </p:cBhvr>
                                      <p:tavLst>
                                        <p:tav tm="0">
                                          <p:val>
                                            <p:strVal val="#ppt_y+#ppt_h*1.125000"/>
                                          </p:val>
                                        </p:tav>
                                        <p:tav tm="100000">
                                          <p:val>
                                            <p:strVal val="#ppt_y"/>
                                          </p:val>
                                        </p:tav>
                                      </p:tavLst>
                                    </p:anim>
                                    <p:animEffect transition="in" filter="wipe(up)">
                                      <p:cBhvr>
                                        <p:cTn id="44" dur="20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p:tgtEl>
                                          <p:spTgt spid="16"/>
                                        </p:tgtEl>
                                        <p:attrNameLst>
                                          <p:attrName>ppt_y</p:attrName>
                                        </p:attrNameLst>
                                      </p:cBhvr>
                                      <p:tavLst>
                                        <p:tav tm="0">
                                          <p:val>
                                            <p:strVal val="#ppt_y+#ppt_h*1.125000"/>
                                          </p:val>
                                        </p:tav>
                                        <p:tav tm="100000">
                                          <p:val>
                                            <p:strVal val="#ppt_y"/>
                                          </p:val>
                                        </p:tav>
                                      </p:tavLst>
                                    </p:anim>
                                    <p:animEffect transition="in" filter="wipe(up)">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3"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CD0F0F69-21DB-1647-93A2-3CB1DF87F959}"/>
              </a:ext>
            </a:extLst>
          </p:cNvPr>
          <p:cNvGraphicFramePr>
            <a:graphicFrameLocks noGrp="1"/>
          </p:cNvGraphicFramePr>
          <p:nvPr>
            <p:extLst>
              <p:ext uri="{D42A27DB-BD31-4B8C-83A1-F6EECF244321}">
                <p14:modId xmlns:p14="http://schemas.microsoft.com/office/powerpoint/2010/main" val="3126043207"/>
              </p:ext>
            </p:extLst>
          </p:nvPr>
        </p:nvGraphicFramePr>
        <p:xfrm>
          <a:off x="680278" y="1395205"/>
          <a:ext cx="3056836" cy="2609944"/>
        </p:xfrm>
        <a:graphic>
          <a:graphicData uri="http://schemas.openxmlformats.org/drawingml/2006/table">
            <a:tbl>
              <a:tblPr firstRow="1" bandRow="1">
                <a:tableStyleId>{C083E6E3-FA7D-4D7B-A595-EF9225AFEA82}</a:tableStyleId>
              </a:tblPr>
              <a:tblGrid>
                <a:gridCol w="1528418">
                  <a:extLst>
                    <a:ext uri="{9D8B030D-6E8A-4147-A177-3AD203B41FA5}">
                      <a16:colId xmlns:a16="http://schemas.microsoft.com/office/drawing/2014/main" val="2536831495"/>
                    </a:ext>
                  </a:extLst>
                </a:gridCol>
                <a:gridCol w="1528418">
                  <a:extLst>
                    <a:ext uri="{9D8B030D-6E8A-4147-A177-3AD203B41FA5}">
                      <a16:colId xmlns:a16="http://schemas.microsoft.com/office/drawing/2014/main" val="956101881"/>
                    </a:ext>
                  </a:extLst>
                </a:gridCol>
              </a:tblGrid>
              <a:tr h="651629">
                <a:tc>
                  <a:txBody>
                    <a:bodyPr/>
                    <a:lstStyle/>
                    <a:p>
                      <a:pPr algn="ctr"/>
                      <a:r>
                        <a:rPr lang="es-ES_tradnl" sz="1800" dirty="0"/>
                        <a:t>Tiempo, 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Velocidad, v[m/s]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391663">
                <a:tc>
                  <a:txBody>
                    <a:bodyPr/>
                    <a:lstStyle/>
                    <a:p>
                      <a:pPr algn="ctr"/>
                      <a:r>
                        <a:rPr lang="es-ES_tradnl"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91663">
                <a:tc>
                  <a:txBody>
                    <a:bodyPr/>
                    <a:lstStyle/>
                    <a:p>
                      <a:pPr algn="ctr"/>
                      <a:r>
                        <a:rPr lang="es-ES_tradnl"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91663">
                <a:tc>
                  <a:txBody>
                    <a:bodyPr/>
                    <a:lstStyle/>
                    <a:p>
                      <a:pPr algn="ctr"/>
                      <a:r>
                        <a:rPr lang="es-ES_tradnl"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91663">
                <a:tc>
                  <a:txBody>
                    <a:bodyPr/>
                    <a:lstStyle/>
                    <a:p>
                      <a:pPr algn="ctr"/>
                      <a:r>
                        <a:rPr lang="es-ES_tradnl"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91663">
                <a:tc>
                  <a:txBody>
                    <a:bodyPr/>
                    <a:lstStyle/>
                    <a:p>
                      <a:pPr algn="ctr"/>
                      <a:r>
                        <a:rPr lang="es-ES_tradnl" dirty="0"/>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bl>
          </a:graphicData>
        </a:graphic>
      </p:graphicFrame>
      <p:sp>
        <p:nvSpPr>
          <p:cNvPr id="5" name="Título 1">
            <a:extLst>
              <a:ext uri="{FF2B5EF4-FFF2-40B4-BE49-F238E27FC236}">
                <a16:creationId xmlns:a16="http://schemas.microsoft.com/office/drawing/2014/main" id="{6F85FED4-AD73-1146-9B5A-5D9FCC6B5C5E}"/>
              </a:ext>
            </a:extLst>
          </p:cNvPr>
          <p:cNvSpPr>
            <a:spLocks noGrp="1"/>
          </p:cNvSpPr>
          <p:nvPr>
            <p:ph type="title"/>
          </p:nvPr>
        </p:nvSpPr>
        <p:spPr>
          <a:xfrm>
            <a:off x="530087" y="186221"/>
            <a:ext cx="10273748" cy="1115806"/>
          </a:xfrm>
        </p:spPr>
        <p:txBody>
          <a:bodyPr/>
          <a:lstStyle/>
          <a:p>
            <a:r>
              <a:rPr lang="es-ES_tradnl" dirty="0"/>
              <a:t>Ejemplo:</a:t>
            </a:r>
          </a:p>
        </p:txBody>
      </p:sp>
    </p:spTree>
    <p:extLst>
      <p:ext uri="{BB962C8B-B14F-4D97-AF65-F5344CB8AC3E}">
        <p14:creationId xmlns:p14="http://schemas.microsoft.com/office/powerpoint/2010/main" val="155502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a:xfrm>
            <a:off x="773974" y="1188810"/>
            <a:ext cx="10644051" cy="2574018"/>
          </a:xfrm>
        </p:spPr>
        <p:txBody>
          <a:bodyPr>
            <a:noAutofit/>
          </a:bodyPr>
          <a:lstStyle/>
          <a:p>
            <a:pPr>
              <a:lnSpc>
                <a:spcPct val="150000"/>
              </a:lnSpc>
            </a:pPr>
            <a:r>
              <a:rPr lang="es-ES_tradnl" sz="2000" b="1" dirty="0">
                <a:solidFill>
                  <a:srgbClr val="002060"/>
                </a:solidFill>
              </a:rPr>
              <a:t>Actividad: Considere los siguientes datos correspondientes a un experimento de cinemática donde se estudia el movimiento de un carrito. </a:t>
            </a:r>
            <a:br>
              <a:rPr lang="es-ES_tradnl" sz="2000" b="1" dirty="0">
                <a:solidFill>
                  <a:srgbClr val="002060"/>
                </a:solidFill>
              </a:rPr>
            </a:br>
            <a:r>
              <a:rPr lang="es-ES_tradnl" sz="2000" b="1" dirty="0">
                <a:solidFill>
                  <a:srgbClr val="002060"/>
                </a:solidFill>
              </a:rPr>
              <a:t>Se ha registrado la posición del carrito  para los tiempos indicados.</a:t>
            </a:r>
            <a:br>
              <a:rPr lang="es-ES_tradnl" sz="2000" b="1" dirty="0">
                <a:solidFill>
                  <a:srgbClr val="002060"/>
                </a:solidFill>
              </a:rPr>
            </a:br>
            <a:r>
              <a:rPr lang="es-ES_tradnl" sz="2000" dirty="0"/>
              <a:t>A partir de los datos de la tabla confeccione un gráfico; indique cual es la variable dependiente e independiente </a:t>
            </a:r>
            <a:br>
              <a:rPr lang="es-ES_tradnl" sz="2000" dirty="0"/>
            </a:br>
            <a:r>
              <a:rPr lang="es-ES_tradnl" sz="2000" dirty="0"/>
              <a:t>Utilice la técnica del ajuste libre para determinar la ecuación de la recta que representa de mejor manera la tendencia de los datos.</a:t>
            </a:r>
            <a:br>
              <a:rPr lang="es-ES_tradnl" sz="2000" dirty="0"/>
            </a:br>
            <a:r>
              <a:rPr lang="es-ES_tradnl" sz="2000" dirty="0"/>
              <a:t>Utilice el método de los cuadrados mínimos para determinar la ecuación de la recta que representa de mejor manera la tendencia de los datos.      </a:t>
            </a:r>
          </a:p>
        </p:txBody>
      </p:sp>
      <p:graphicFrame>
        <p:nvGraphicFramePr>
          <p:cNvPr id="2" name="Tabla 1">
            <a:extLst>
              <a:ext uri="{FF2B5EF4-FFF2-40B4-BE49-F238E27FC236}">
                <a16:creationId xmlns:a16="http://schemas.microsoft.com/office/drawing/2014/main" id="{D8BF6106-BE09-203F-F9D4-10FB38CC6815}"/>
              </a:ext>
            </a:extLst>
          </p:cNvPr>
          <p:cNvGraphicFramePr>
            <a:graphicFrameLocks noGrp="1"/>
          </p:cNvGraphicFramePr>
          <p:nvPr>
            <p:extLst>
              <p:ext uri="{D42A27DB-BD31-4B8C-83A1-F6EECF244321}">
                <p14:modId xmlns:p14="http://schemas.microsoft.com/office/powerpoint/2010/main" val="514395588"/>
              </p:ext>
            </p:extLst>
          </p:nvPr>
        </p:nvGraphicFramePr>
        <p:xfrm>
          <a:off x="5026471" y="4703990"/>
          <a:ext cx="1651000" cy="1930400"/>
        </p:xfrm>
        <a:graphic>
          <a:graphicData uri="http://schemas.openxmlformats.org/drawingml/2006/table">
            <a:tbl>
              <a:tblPr>
                <a:tableStyleId>{5C22544A-7EE6-4342-B048-85BDC9FD1C3A}</a:tableStyleId>
              </a:tblPr>
              <a:tblGrid>
                <a:gridCol w="825500">
                  <a:extLst>
                    <a:ext uri="{9D8B030D-6E8A-4147-A177-3AD203B41FA5}">
                      <a16:colId xmlns:a16="http://schemas.microsoft.com/office/drawing/2014/main" val="2700279623"/>
                    </a:ext>
                  </a:extLst>
                </a:gridCol>
                <a:gridCol w="825500">
                  <a:extLst>
                    <a:ext uri="{9D8B030D-6E8A-4147-A177-3AD203B41FA5}">
                      <a16:colId xmlns:a16="http://schemas.microsoft.com/office/drawing/2014/main" val="2650397005"/>
                    </a:ext>
                  </a:extLst>
                </a:gridCol>
              </a:tblGrid>
              <a:tr h="241300">
                <a:tc>
                  <a:txBody>
                    <a:bodyPr/>
                    <a:lstStyle/>
                    <a:p>
                      <a:pPr algn="ctr" fontAlgn="b"/>
                      <a:r>
                        <a:rPr lang="es-CL" sz="1400" u="none" strike="noStrike" dirty="0">
                          <a:effectLst/>
                        </a:rPr>
                        <a:t>t[s]</a:t>
                      </a:r>
                      <a:endParaRPr lang="es-CL"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x[m]</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53786531"/>
                  </a:ext>
                </a:extLst>
              </a:tr>
              <a:tr h="241300">
                <a:tc>
                  <a:txBody>
                    <a:bodyPr/>
                    <a:lstStyle/>
                    <a:p>
                      <a:pPr algn="ctr" fontAlgn="b"/>
                      <a:r>
                        <a:rPr lang="es-CL" sz="1400" u="none" strike="noStrike">
                          <a:effectLst/>
                        </a:rPr>
                        <a:t>1</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0,5</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35939080"/>
                  </a:ext>
                </a:extLst>
              </a:tr>
              <a:tr h="241300">
                <a:tc>
                  <a:txBody>
                    <a:bodyPr/>
                    <a:lstStyle/>
                    <a:p>
                      <a:pPr algn="ctr" fontAlgn="b"/>
                      <a:r>
                        <a:rPr lang="es-CL" sz="1400" u="none" strike="noStrike">
                          <a:effectLst/>
                        </a:rPr>
                        <a:t>2</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1,6</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07717635"/>
                  </a:ext>
                </a:extLst>
              </a:tr>
              <a:tr h="241300">
                <a:tc>
                  <a:txBody>
                    <a:bodyPr/>
                    <a:lstStyle/>
                    <a:p>
                      <a:pPr algn="ctr" fontAlgn="b"/>
                      <a:r>
                        <a:rPr lang="es-CL" sz="1400" u="none" strike="noStrike" dirty="0">
                          <a:effectLst/>
                        </a:rPr>
                        <a:t>3</a:t>
                      </a:r>
                      <a:endParaRPr lang="es-CL"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2,4</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98262597"/>
                  </a:ext>
                </a:extLst>
              </a:tr>
              <a:tr h="241300">
                <a:tc>
                  <a:txBody>
                    <a:bodyPr/>
                    <a:lstStyle/>
                    <a:p>
                      <a:pPr algn="ctr" fontAlgn="b"/>
                      <a:r>
                        <a:rPr lang="es-CL" sz="1400" u="none" strike="noStrike">
                          <a:effectLst/>
                        </a:rPr>
                        <a:t>4</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3,6</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724900580"/>
                  </a:ext>
                </a:extLst>
              </a:tr>
              <a:tr h="241300">
                <a:tc>
                  <a:txBody>
                    <a:bodyPr/>
                    <a:lstStyle/>
                    <a:p>
                      <a:pPr algn="ctr" fontAlgn="b"/>
                      <a:r>
                        <a:rPr lang="es-CL" sz="1400" u="none" strike="noStrike">
                          <a:effectLst/>
                        </a:rPr>
                        <a:t>5</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4,8</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40008214"/>
                  </a:ext>
                </a:extLst>
              </a:tr>
              <a:tr h="241300">
                <a:tc>
                  <a:txBody>
                    <a:bodyPr/>
                    <a:lstStyle/>
                    <a:p>
                      <a:pPr algn="ctr" fontAlgn="b"/>
                      <a:r>
                        <a:rPr lang="es-CL" sz="1400" u="none" strike="noStrike">
                          <a:effectLst/>
                        </a:rPr>
                        <a:t>6</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6,8</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614157420"/>
                  </a:ext>
                </a:extLst>
              </a:tr>
              <a:tr h="241300">
                <a:tc>
                  <a:txBody>
                    <a:bodyPr/>
                    <a:lstStyle/>
                    <a:p>
                      <a:pPr algn="ctr" fontAlgn="b"/>
                      <a:r>
                        <a:rPr lang="es-CL" sz="1400" u="none" strike="noStrike">
                          <a:effectLst/>
                        </a:rPr>
                        <a:t>7</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8,2</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65732470"/>
                  </a:ext>
                </a:extLst>
              </a:tr>
            </a:tbl>
          </a:graphicData>
        </a:graphic>
      </p:graphicFrame>
    </p:spTree>
    <p:extLst>
      <p:ext uri="{BB962C8B-B14F-4D97-AF65-F5344CB8AC3E}">
        <p14:creationId xmlns:p14="http://schemas.microsoft.com/office/powerpoint/2010/main" val="230304813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1273</TotalTime>
  <Words>392</Words>
  <Application>Microsoft Macintosh PowerPoint</Application>
  <PresentationFormat>Panorámica</PresentationFormat>
  <Paragraphs>85</Paragraphs>
  <Slides>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vt:i4>
      </vt:variant>
    </vt:vector>
  </HeadingPairs>
  <TitlesOfParts>
    <vt:vector size="10" baseType="lpstr">
      <vt:lpstr>Arial</vt:lpstr>
      <vt:lpstr>Calibri</vt:lpstr>
      <vt:lpstr>Calibri Light</vt:lpstr>
      <vt:lpstr>Cambria Math</vt:lpstr>
      <vt:lpstr>Tema de Office</vt:lpstr>
      <vt:lpstr>Método de los cuadrados mínimos </vt:lpstr>
      <vt:lpstr>Presentación de PowerPoint</vt:lpstr>
      <vt:lpstr>Presentación de PowerPoint</vt:lpstr>
      <vt:lpstr>Ejemplo:</vt:lpstr>
      <vt:lpstr>Actividad: Considere los siguientes datos correspondientes a un experimento de cinemática donde se estudia el movimiento de un carrito.  Se ha registrado la posición del carrito  para los tiempos indicados. A partir de los datos de la tabla confeccione un gráfico; indique cual es la variable dependiente e independiente  Utilice la técnica del ajuste libre para determinar la ecuación de la recta que representa de mejor manera la tendencia de los datos. Utilice el método de los cuadrados mínimos para determinar la ecuación de la recta que representa de mejor manera la tendencia de los datos.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Método de los cuadrados mínimos</dc:title>
  <dc:creator>Cristian Romanque</dc:creator>
  <cp:lastModifiedBy>Hector Jaime</cp:lastModifiedBy>
  <cp:revision>20</cp:revision>
  <dcterms:created xsi:type="dcterms:W3CDTF">2020-07-17T03:49:44Z</dcterms:created>
  <dcterms:modified xsi:type="dcterms:W3CDTF">2023-10-11T16:42:01Z</dcterms:modified>
</cp:coreProperties>
</file>