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6" r:id="rId3"/>
    <p:sldId id="257" r:id="rId4"/>
    <p:sldId id="278" r:id="rId5"/>
    <p:sldId id="258" r:id="rId6"/>
    <p:sldId id="259" r:id="rId7"/>
    <p:sldId id="260" r:id="rId8"/>
    <p:sldId id="261" r:id="rId9"/>
    <p:sldId id="262" r:id="rId10"/>
    <p:sldId id="273" r:id="rId11"/>
    <p:sldId id="263" r:id="rId12"/>
    <p:sldId id="270" r:id="rId13"/>
    <p:sldId id="277" r:id="rId14"/>
    <p:sldId id="264" r:id="rId15"/>
    <p:sldId id="265" r:id="rId16"/>
    <p:sldId id="266" r:id="rId17"/>
    <p:sldId id="267" r:id="rId18"/>
    <p:sldId id="268" r:id="rId19"/>
    <p:sldId id="279" r:id="rId20"/>
    <p:sldId id="269" r:id="rId21"/>
    <p:sldId id="274" r:id="rId22"/>
    <p:sldId id="272" r:id="rId23"/>
    <p:sldId id="271" r:id="rId24"/>
    <p:sldId id="281" r:id="rId25"/>
    <p:sldId id="282" r:id="rId26"/>
    <p:sldId id="283" r:id="rId27"/>
    <p:sldId id="284" r:id="rId28"/>
    <p:sldId id="285" r:id="rId29"/>
    <p:sldId id="286" r:id="rId30"/>
    <p:sldId id="287" r:id="rId31"/>
    <p:sldId id="289" r:id="rId32"/>
    <p:sldId id="288" r:id="rId33"/>
    <p:sldId id="290" r:id="rId34"/>
    <p:sldId id="291" r:id="rId35"/>
    <p:sldId id="292" r:id="rId36"/>
    <p:sldId id="293" r:id="rId37"/>
    <p:sldId id="300" r:id="rId38"/>
    <p:sldId id="294" r:id="rId39"/>
    <p:sldId id="295" r:id="rId40"/>
    <p:sldId id="298" r:id="rId41"/>
    <p:sldId id="299" r:id="rId42"/>
    <p:sldId id="297" r:id="rId43"/>
    <p:sldId id="302" r:id="rId44"/>
    <p:sldId id="303" r:id="rId45"/>
    <p:sldId id="304" r:id="rId46"/>
    <p:sldId id="305" r:id="rId47"/>
    <p:sldId id="301" r:id="rId48"/>
    <p:sldId id="315" r:id="rId49"/>
    <p:sldId id="307" r:id="rId50"/>
    <p:sldId id="309" r:id="rId51"/>
    <p:sldId id="310" r:id="rId52"/>
    <p:sldId id="311" r:id="rId53"/>
    <p:sldId id="312" r:id="rId54"/>
    <p:sldId id="313" r:id="rId55"/>
    <p:sldId id="306" r:id="rId56"/>
    <p:sldId id="275" r:id="rId57"/>
    <p:sldId id="314" r:id="rId58"/>
    <p:sldId id="318" r:id="rId59"/>
    <p:sldId id="319" r:id="rId60"/>
    <p:sldId id="320" r:id="rId61"/>
    <p:sldId id="321" r:id="rId62"/>
    <p:sldId id="322" r:id="rId63"/>
    <p:sldId id="323" r:id="rId64"/>
    <p:sldId id="324" r:id="rId65"/>
    <p:sldId id="329" r:id="rId66"/>
    <p:sldId id="331" r:id="rId67"/>
    <p:sldId id="332" r:id="rId68"/>
    <p:sldId id="333" r:id="rId69"/>
    <p:sldId id="334" r:id="rId70"/>
    <p:sldId id="335" r:id="rId71"/>
    <p:sldId id="336" r:id="rId72"/>
    <p:sldId id="337" r:id="rId73"/>
    <p:sldId id="327" r:id="rId74"/>
    <p:sldId id="339" r:id="rId75"/>
    <p:sldId id="340" r:id="rId76"/>
    <p:sldId id="325" r:id="rId77"/>
    <p:sldId id="341" r:id="rId78"/>
    <p:sldId id="342" r:id="rId79"/>
    <p:sldId id="326" r:id="rId80"/>
    <p:sldId id="343" r:id="rId81"/>
    <p:sldId id="330" r:id="rId82"/>
    <p:sldId id="316" r:id="rId83"/>
    <p:sldId id="344" r:id="rId84"/>
    <p:sldId id="345" r:id="rId85"/>
    <p:sldId id="328" r:id="rId86"/>
    <p:sldId id="280" r:id="rId87"/>
    <p:sldId id="308" r:id="rId88"/>
    <p:sldId id="317" r:id="rId89"/>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9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06E3CC6-42E0-43DF-98F6-60707A477D91}" type="datetimeFigureOut">
              <a:rPr lang="es-CL" smtClean="0"/>
              <a:pPr/>
              <a:t>15-02-2021</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8F935826-D498-460B-9955-97CF1C6ADCF2}"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A06E3CC6-42E0-43DF-98F6-60707A477D91}" type="datetimeFigureOut">
              <a:rPr lang="es-CL" smtClean="0"/>
              <a:pPr/>
              <a:t>15-02-2021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8F935826-D498-460B-9955-97CF1C6ADCF2}"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A06E3CC6-42E0-43DF-98F6-60707A477D91}" type="datetimeFigureOut">
              <a:rPr lang="es-CL" smtClean="0"/>
              <a:pPr/>
              <a:t>15-02-2021</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8F935826-D498-460B-9955-97CF1C6ADCF2}"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A06E3CC6-42E0-43DF-98F6-60707A477D91}" type="datetimeFigureOut">
              <a:rPr lang="es-CL" smtClean="0"/>
              <a:pPr/>
              <a:t>15-02-2021</a:t>
            </a:fld>
            <a:endParaRPr lang="es-CL" dirty="0"/>
          </a:p>
        </p:txBody>
      </p:sp>
      <p:sp>
        <p:nvSpPr>
          <p:cNvPr id="10" name="9 Marcador de número de diapositiva"/>
          <p:cNvSpPr>
            <a:spLocks noGrp="1"/>
          </p:cNvSpPr>
          <p:nvPr>
            <p:ph type="sldNum" sz="quarter" idx="16"/>
          </p:nvPr>
        </p:nvSpPr>
        <p:spPr/>
        <p:txBody>
          <a:bodyPr rtlCol="0"/>
          <a:lstStyle/>
          <a:p>
            <a:fld id="{8F935826-D498-460B-9955-97CF1C6ADCF2}"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A06E3CC6-42E0-43DF-98F6-60707A477D91}" type="datetimeFigureOut">
              <a:rPr lang="es-CL" smtClean="0"/>
              <a:pPr/>
              <a:t>15-02-2021</a:t>
            </a:fld>
            <a:endParaRPr lang="es-CL" dirty="0"/>
          </a:p>
        </p:txBody>
      </p:sp>
      <p:sp>
        <p:nvSpPr>
          <p:cNvPr id="12" name="11 Marcador de número de diapositiva"/>
          <p:cNvSpPr>
            <a:spLocks noGrp="1"/>
          </p:cNvSpPr>
          <p:nvPr>
            <p:ph type="sldNum" sz="quarter" idx="16"/>
          </p:nvPr>
        </p:nvSpPr>
        <p:spPr/>
        <p:txBody>
          <a:bodyPr rtlCol="0"/>
          <a:lstStyle/>
          <a:p>
            <a:fld id="{8F935826-D498-460B-9955-97CF1C6ADCF2}"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A06E3CC6-42E0-43DF-98F6-60707A477D91}" type="datetimeFigureOut">
              <a:rPr lang="es-CL" smtClean="0"/>
              <a:pPr/>
              <a:t>15-02-2021</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8F935826-D498-460B-9955-97CF1C6ADCF2}"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06E3CC6-42E0-43DF-98F6-60707A477D91}" type="datetimeFigureOut">
              <a:rPr lang="es-CL" smtClean="0"/>
              <a:pPr/>
              <a:t>15-02-2021</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8F935826-D498-460B-9955-97CF1C6ADCF2}"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A06E3CC6-42E0-43DF-98F6-60707A477D91}" type="datetimeFigureOut">
              <a:rPr lang="es-CL" smtClean="0"/>
              <a:pPr/>
              <a:t>15-02-2021</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8F935826-D498-460B-9955-97CF1C6ADCF2}"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A06E3CC6-42E0-43DF-98F6-60707A477D91}" type="datetimeFigureOut">
              <a:rPr lang="es-CL" smtClean="0"/>
              <a:pPr/>
              <a:t>15-02-2021</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8F935826-D498-460B-9955-97CF1C6ADCF2}"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06E3CC6-42E0-43DF-98F6-60707A477D91}" type="datetimeFigureOut">
              <a:rPr lang="es-CL" smtClean="0"/>
              <a:pPr/>
              <a:t>15-02-2021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8F935826-D498-460B-9955-97CF1C6ADCF2}"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A06E3CC6-42E0-43DF-98F6-60707A477D91}" type="datetimeFigureOut">
              <a:rPr lang="es-CL" smtClean="0"/>
              <a:pPr/>
              <a:t>15-02-2021</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8F935826-D498-460B-9955-97CF1C6ADCF2}"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A06E3CC6-42E0-43DF-98F6-60707A477D91}" type="datetimeFigureOut">
              <a:rPr lang="es-CL" smtClean="0"/>
              <a:pPr/>
              <a:t>15-02-2021</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8F935826-D498-460B-9955-97CF1C6ADCF2}"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endParaRPr lang="es-CL" dirty="0"/>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476672"/>
            <a:ext cx="7488832" cy="5184576"/>
          </a:xfrm>
          <a:prstGeom prst="rect">
            <a:avLst/>
          </a:prstGeom>
        </p:spPr>
      </p:pic>
    </p:spTree>
    <p:extLst>
      <p:ext uri="{BB962C8B-B14F-4D97-AF65-F5344CB8AC3E}">
        <p14:creationId xmlns:p14="http://schemas.microsoft.com/office/powerpoint/2010/main" val="26409193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	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lnSpcReduction="10000"/>
          </a:bodyPr>
          <a:lstStyle/>
          <a:p>
            <a:r>
              <a:rPr lang="es-CL" dirty="0" smtClean="0"/>
              <a:t>Tradicionalmente  se ha incluido el Poder como uno de los elementos del Estado. Por esta razón es pertinente que intentemos definir el concepto de Estado y luego la forma en como el poder participa en el.</a:t>
            </a:r>
          </a:p>
          <a:p>
            <a:r>
              <a:rPr lang="es-CL" dirty="0" smtClean="0"/>
              <a:t>El término Estado ha sido utilizado en muchos sentidos distintos, según el enfoque con que se quiere estudiar el fenómeno. Es preferible enfocarnos como punto de partida en la sociabilidad del hombre.</a:t>
            </a:r>
            <a:endParaRPr lang="es-CL"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endParaRPr lang="es-CL" dirty="0"/>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19672" y="188640"/>
            <a:ext cx="7056784" cy="5472608"/>
          </a:xfrm>
          <a:prstGeom prst="rect">
            <a:avLst/>
          </a:prstGeom>
        </p:spPr>
      </p:pic>
    </p:spTree>
    <p:extLst>
      <p:ext uri="{BB962C8B-B14F-4D97-AF65-F5344CB8AC3E}">
        <p14:creationId xmlns:p14="http://schemas.microsoft.com/office/powerpoint/2010/main" val="23868903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	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a:bodyPr>
          <a:lstStyle/>
          <a:p>
            <a:r>
              <a:rPr lang="es-CL" dirty="0" smtClean="0"/>
              <a:t>Podemos decir que lo primero que advertimos es la existencia de muchos hombres que conviven. Podemos concluir entonces que el hombre es la unidad básica y elemental con que se forma el Estado.</a:t>
            </a:r>
          </a:p>
          <a:p>
            <a:r>
              <a:rPr lang="es-CL" dirty="0" smtClean="0"/>
              <a:t>El Estado es por consiguiente ante todo una forma de asociación, en lo particular un modo de vida compartido.</a:t>
            </a:r>
            <a:endParaRPr lang="es-CL"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	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a:bodyPr>
          <a:lstStyle/>
          <a:p>
            <a:r>
              <a:rPr lang="es-CL" dirty="0" smtClean="0"/>
              <a:t>Esta pluralidad de hombres requiere de cercanía física, y esta es dada por la territorialidad de la forma política ,por el marco geográfico que le sirve de asiento y base.</a:t>
            </a:r>
          </a:p>
          <a:p>
            <a:r>
              <a:rPr lang="es-CL" dirty="0" smtClean="0"/>
              <a:t>Esta sede es  fija y la comunidad que vive en ella es sedentaria .Los contornos de fronteras y limites hacen del Estado Moderno una unidad completamente deslindable.</a:t>
            </a:r>
            <a:endParaRPr lang="es-CL"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	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a:bodyPr>
          <a:lstStyle/>
          <a:p>
            <a:r>
              <a:rPr lang="es-CL" dirty="0" smtClean="0"/>
              <a:t>Tenemos así a los hombres y el espacio. Ahora bien ¿como se clasifican estos hombres? ¿Se encuentran todos en un pie de igualdad? Al parecer en este conjunto de hombres se dará una dualidad inevitable de gobernantes y gobernados, se da el hecho del mando: unos pocos dirigen y conducen a muchos .</a:t>
            </a:r>
          </a:p>
          <a:p>
            <a:r>
              <a:rPr lang="es-CL" dirty="0" smtClean="0"/>
              <a:t>El mando  es un hecho de poder social que en este caso en particular es también político.</a:t>
            </a:r>
            <a:endParaRPr lang="es-CL"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	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a:bodyPr>
          <a:lstStyle/>
          <a:p>
            <a:r>
              <a:rPr lang="es-CL" dirty="0" smtClean="0"/>
              <a:t>Estos hombres que mandan y que obedecen forman una institución .El estado no puede existir sin hombres, pero, al mismo tiempo, debemos precisar que en si constituye una realidad distinta del conjunto humano que lo conforma.</a:t>
            </a:r>
            <a:endParaRPr lang="es-CL"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smtClean="0"/>
              <a:t>	EL CONCEPTO  DE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a:bodyPr>
          <a:lstStyle/>
          <a:p>
            <a:r>
              <a:rPr lang="es-CL" dirty="0" smtClean="0"/>
              <a:t>La determinación del concepto de Estado es un punto altamente polémico .No resulta posible afirmar que existe una definición univoca del termino. Aunque la mayoría delos autores estima que el vocablo Estado es la denominación adecuada para designar la forma mas moderna de organización política-</a:t>
            </a:r>
          </a:p>
          <a:p>
            <a:pPr>
              <a:buNone/>
            </a:pPr>
            <a:endParaRPr lang="es-CL"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endParaRPr lang="es-CL" dirty="0"/>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9632" y="548680"/>
            <a:ext cx="7416824" cy="5184576"/>
          </a:xfrm>
          <a:prstGeom prst="rect">
            <a:avLst/>
          </a:prstGeom>
        </p:spPr>
      </p:pic>
    </p:spTree>
    <p:extLst>
      <p:ext uri="{BB962C8B-B14F-4D97-AF65-F5344CB8AC3E}">
        <p14:creationId xmlns:p14="http://schemas.microsoft.com/office/powerpoint/2010/main" val="36505965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smtClean="0"/>
              <a:t>	EL CONCEPTO  DE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a:bodyPr>
          <a:lstStyle/>
          <a:p>
            <a:r>
              <a:rPr lang="es-CL" dirty="0" smtClean="0"/>
              <a:t>Estado para los cristianos es la representación y expresión concreta del espíritu moral.</a:t>
            </a:r>
          </a:p>
          <a:p>
            <a:r>
              <a:rPr lang="es-CL" dirty="0" smtClean="0"/>
              <a:t>Para los marxistas, lo consideran como el instrumento de explotación usado por una clase contra otra.</a:t>
            </a:r>
          </a:p>
          <a:p>
            <a:r>
              <a:rPr lang="es-CL" dirty="0" smtClean="0"/>
              <a:t>Algunos autores lo definen simplemente como un aspecto de la sociedad, y otros como un sinónimo de gobierno.  </a:t>
            </a:r>
            <a:endParaRPr lang="es-CL"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smtClean="0"/>
              <a:t>	EL CONCEPTO  DE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lnSpcReduction="10000"/>
          </a:bodyPr>
          <a:lstStyle/>
          <a:p>
            <a:r>
              <a:rPr lang="es-CL" dirty="0" smtClean="0"/>
              <a:t>Para algunos pareciera que lo mas honesto es reconocer la imposibilidad de que tal concepto pudiera tener tan solo una  función inequívocamente definida.  </a:t>
            </a:r>
          </a:p>
          <a:p>
            <a:r>
              <a:rPr lang="es-CL" dirty="0" smtClean="0"/>
              <a:t>Según el autor germano Georg Jellinek, el Estado es , por una parte, una formación social, y por otra, una institución jurídica, así se descompone en teoría social  y teoría jurídica.</a:t>
            </a:r>
          </a:p>
          <a:p>
            <a:r>
              <a:rPr lang="es-CL" dirty="0" smtClean="0"/>
              <a:t>El Estado es en primer termino una formación histórico-social a la que se suma el derecho</a:t>
            </a:r>
            <a:endParaRPr lang="es-CL"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endParaRPr lang="es-CL" dirty="0"/>
          </a:p>
        </p:txBody>
      </p:sp>
      <p:pic>
        <p:nvPicPr>
          <p:cNvPr id="5" name="4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3608" y="404664"/>
            <a:ext cx="7776864" cy="5328592"/>
          </a:xfrm>
          <a:prstGeom prst="rect">
            <a:avLst/>
          </a:prstGeom>
        </p:spPr>
      </p:pic>
    </p:spTree>
    <p:extLst>
      <p:ext uri="{BB962C8B-B14F-4D97-AF65-F5344CB8AC3E}">
        <p14:creationId xmlns:p14="http://schemas.microsoft.com/office/powerpoint/2010/main" val="37121795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smtClean="0"/>
              <a:t>	EL CONCEPTO  DE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a:bodyPr>
          <a:lstStyle/>
          <a:p>
            <a:r>
              <a:rPr lang="es-CL" b="1" dirty="0" smtClean="0">
                <a:solidFill>
                  <a:srgbClr val="FF0000"/>
                </a:solidFill>
              </a:rPr>
              <a:t>Teoría Social: </a:t>
            </a:r>
            <a:r>
              <a:rPr lang="es-CL" dirty="0" smtClean="0"/>
              <a:t>Desde este punto de vista, el Estado, se presenta como una función de la comunidad  constituida por relaciones de voluntad de una pluralidad de seres humanos cuyo principio unificador es el fin . Es decir, una pluralidad unida por fines permanentes .Sobre esa pluralidad, que posee que tiene un alto grado de asociación, se alza el Estado.</a:t>
            </a:r>
          </a:p>
          <a:p>
            <a:pPr>
              <a:buNone/>
            </a:pPr>
            <a:r>
              <a:rPr lang="es-CL" dirty="0" smtClean="0"/>
              <a:t>  </a:t>
            </a:r>
            <a:endParaRPr lang="es-CL"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smtClean="0"/>
              <a:t>	EL CONCEPTO  DE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lnSpcReduction="10000"/>
          </a:bodyPr>
          <a:lstStyle/>
          <a:p>
            <a:r>
              <a:rPr lang="es-CL" dirty="0" smtClean="0"/>
              <a:t> </a:t>
            </a:r>
            <a:r>
              <a:rPr lang="es-CL" b="1" dirty="0" smtClean="0">
                <a:solidFill>
                  <a:srgbClr val="FF0000"/>
                </a:solidFill>
              </a:rPr>
              <a:t>Teoría Social (continuación</a:t>
            </a:r>
            <a:r>
              <a:rPr lang="es-CL" b="1" dirty="0" smtClean="0">
                <a:solidFill>
                  <a:srgbClr val="FF0000"/>
                </a:solidFill>
                <a:sym typeface="Wingdings" pitchFamily="2" charset="2"/>
              </a:rPr>
              <a:t>):</a:t>
            </a:r>
            <a:r>
              <a:rPr lang="es-CL" b="1" dirty="0" smtClean="0">
                <a:solidFill>
                  <a:srgbClr val="FF0000"/>
                </a:solidFill>
              </a:rPr>
              <a:t> </a:t>
            </a:r>
            <a:r>
              <a:rPr lang="es-CL" dirty="0" smtClean="0"/>
              <a:t>Que no es otra cosa que “ la unidad que posee la mayor plenitud de fines constantes y la organización mas perfecta y comprensiva” .Esta unidad descansa en un territorio. Unidad de asociación de hombres asentados en un territorio e integrados por relaciones de mando.</a:t>
            </a:r>
          </a:p>
          <a:p>
            <a:r>
              <a:rPr lang="es-CL" dirty="0" smtClean="0"/>
              <a:t> Dicho mando es de la esencia del Estado ,por lo tanto se tiene que poder imponer incondicionalmente la  voluntad propia a otros.</a:t>
            </a:r>
          </a:p>
          <a:p>
            <a:pPr>
              <a:buNone/>
            </a:pPr>
            <a:r>
              <a:rPr lang="es-CL" dirty="0" smtClean="0"/>
              <a:t>  </a:t>
            </a:r>
            <a:endParaRPr lang="es-CL"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smtClean="0"/>
              <a:t>	EL CONCEPTO  DE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a:bodyPr>
          <a:lstStyle/>
          <a:p>
            <a:r>
              <a:rPr lang="es-CL" dirty="0" smtClean="0"/>
              <a:t> </a:t>
            </a:r>
            <a:r>
              <a:rPr lang="es-CL" b="1" dirty="0" smtClean="0">
                <a:solidFill>
                  <a:srgbClr val="FF0000"/>
                </a:solidFill>
              </a:rPr>
              <a:t>Teoría Social (continuación</a:t>
            </a:r>
            <a:r>
              <a:rPr lang="es-CL" b="1" dirty="0" smtClean="0">
                <a:solidFill>
                  <a:srgbClr val="FF0000"/>
                </a:solidFill>
                <a:sym typeface="Wingdings" pitchFamily="2" charset="2"/>
              </a:rPr>
              <a:t>):</a:t>
            </a:r>
            <a:r>
              <a:rPr lang="es-CL" b="1" dirty="0" smtClean="0">
                <a:solidFill>
                  <a:srgbClr val="FF0000"/>
                </a:solidFill>
              </a:rPr>
              <a:t> </a:t>
            </a:r>
            <a:r>
              <a:rPr lang="es-CL" dirty="0" smtClean="0"/>
              <a:t>De lo precedentemente expuesto resulta posible obtener el concepto sociológico de Estado, a saber:” Es la unidad de asociación dotada originariamente de poder de dominación y formada por hombres asentados en un territorio.</a:t>
            </a:r>
          </a:p>
          <a:p>
            <a:pPr>
              <a:buNone/>
            </a:pPr>
            <a:r>
              <a:rPr lang="es-CL" dirty="0" smtClean="0"/>
              <a:t>  </a:t>
            </a:r>
            <a:endParaRPr lang="es-CL"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smtClean="0"/>
              <a:t>	EL CONCEPTO  DE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a:bodyPr>
          <a:lstStyle/>
          <a:p>
            <a:r>
              <a:rPr lang="es-CL" b="1" dirty="0" smtClean="0">
                <a:solidFill>
                  <a:srgbClr val="FF0000"/>
                </a:solidFill>
              </a:rPr>
              <a:t>Teoría Jurídica :  </a:t>
            </a:r>
            <a:r>
              <a:rPr lang="es-CL" dirty="0" smtClean="0"/>
              <a:t>Jurídicamente el Estado es” la corporación formada por un pueblo, dotada de poder de mando originario y asentada en un territorio determinado; o para aplicar un termino muy en uso, se trata de la corporación  territorial dotada de un poder de mando originario”. </a:t>
            </a:r>
          </a:p>
          <a:p>
            <a:endParaRPr lang="es-CL" dirty="0" smtClean="0"/>
          </a:p>
          <a:p>
            <a:pPr>
              <a:buNone/>
            </a:pPr>
            <a:r>
              <a:rPr lang="es-CL" dirty="0" smtClean="0"/>
              <a:t>  </a:t>
            </a:r>
            <a:endParaRPr lang="es-CL"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smtClean="0"/>
              <a:t>	EL CONCEPTO  DE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a:bodyPr>
          <a:lstStyle/>
          <a:p>
            <a:pPr>
              <a:buNone/>
            </a:pPr>
            <a:r>
              <a:rPr lang="es-CL" dirty="0" smtClean="0"/>
              <a:t> </a:t>
            </a:r>
          </a:p>
          <a:p>
            <a:r>
              <a:rPr lang="es-CL" b="1" dirty="0" smtClean="0">
                <a:solidFill>
                  <a:srgbClr val="FF0000"/>
                </a:solidFill>
              </a:rPr>
              <a:t>Teoría Jurídica (continuación</a:t>
            </a:r>
            <a:r>
              <a:rPr lang="es-CL" b="1" dirty="0" smtClean="0">
                <a:solidFill>
                  <a:srgbClr val="FF0000"/>
                </a:solidFill>
                <a:sym typeface="Wingdings" pitchFamily="2" charset="2"/>
              </a:rPr>
              <a:t>)</a:t>
            </a:r>
            <a:r>
              <a:rPr lang="es-CL" b="1" dirty="0" smtClean="0">
                <a:solidFill>
                  <a:srgbClr val="FF0000"/>
                </a:solidFill>
              </a:rPr>
              <a:t> : </a:t>
            </a:r>
            <a:r>
              <a:rPr lang="es-CL" dirty="0" smtClean="0"/>
              <a:t>Existe obviamente una similitud entre ambos conceptos, el sociológico y el jurídico, pero la diferencia radica en que mientras el sociológico considera al Estado como una asociación de personas, el concepto jurídico pone énfasis en el termino corporación y su connotación eminentemente jurídica.</a:t>
            </a:r>
          </a:p>
          <a:p>
            <a:pPr>
              <a:buNone/>
            </a:pPr>
            <a:r>
              <a:rPr lang="es-CL" dirty="0" smtClean="0"/>
              <a:t>  </a:t>
            </a:r>
            <a:endParaRPr lang="es-CL"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endParaRPr lang="es-CL" dirty="0"/>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9632" y="332656"/>
            <a:ext cx="7416824" cy="5472608"/>
          </a:xfrm>
          <a:prstGeom prst="rect">
            <a:avLst/>
          </a:prstGeom>
        </p:spPr>
      </p:pic>
    </p:spTree>
    <p:extLst>
      <p:ext uri="{BB962C8B-B14F-4D97-AF65-F5344CB8AC3E}">
        <p14:creationId xmlns:p14="http://schemas.microsoft.com/office/powerpoint/2010/main" val="3598464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a:bodyPr>
          <a:lstStyle/>
          <a:p>
            <a:pPr>
              <a:buNone/>
            </a:pPr>
            <a:r>
              <a:rPr lang="es-CL" dirty="0" smtClean="0"/>
              <a:t> </a:t>
            </a:r>
          </a:p>
          <a:p>
            <a:r>
              <a:rPr lang="es-CL" dirty="0" smtClean="0"/>
              <a:t>Tradicionalmente se considera que el Estado posee tres elementos esenciales : </a:t>
            </a:r>
            <a:r>
              <a:rPr lang="es-CL" b="1" dirty="0" smtClean="0">
                <a:solidFill>
                  <a:srgbClr val="FF0000"/>
                </a:solidFill>
              </a:rPr>
              <a:t>el grupo humano, el territorio y el poder</a:t>
            </a:r>
            <a:r>
              <a:rPr lang="es-CL" dirty="0" smtClean="0"/>
              <a:t>. Varios autores agregan los </a:t>
            </a:r>
            <a:r>
              <a:rPr lang="es-CL" dirty="0" smtClean="0">
                <a:solidFill>
                  <a:srgbClr val="FF0000"/>
                </a:solidFill>
              </a:rPr>
              <a:t>“Fines del Estado”.</a:t>
            </a:r>
          </a:p>
          <a:p>
            <a:pPr>
              <a:buNone/>
            </a:pPr>
            <a:r>
              <a:rPr lang="es-CL" dirty="0" smtClean="0"/>
              <a:t>  </a:t>
            </a:r>
            <a:endParaRPr lang="es-CL"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solidFill>
                  <a:schemeClr val="bg1"/>
                </a:solidFill>
              </a:rPr>
              <a:t>El Grupo Humano</a:t>
            </a:r>
            <a:endParaRPr lang="es-CL" dirty="0">
              <a:solidFill>
                <a:schemeClr val="bg1"/>
              </a:solidFill>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3608" y="620688"/>
            <a:ext cx="7704856" cy="5112568"/>
          </a:xfrm>
          <a:prstGeom prst="rect">
            <a:avLst/>
          </a:prstGeom>
        </p:spPr>
      </p:pic>
    </p:spTree>
    <p:extLst>
      <p:ext uri="{BB962C8B-B14F-4D97-AF65-F5344CB8AC3E}">
        <p14:creationId xmlns:p14="http://schemas.microsoft.com/office/powerpoint/2010/main" val="11118315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kumimoji="0" lang="es-CL" sz="2900" b="1" i="1" u="none" strike="noStrike" kern="1200" cap="none" spc="0" normalizeH="0" baseline="0" noProof="0" dirty="0" smtClean="0">
                <a:ln>
                  <a:noFill/>
                </a:ln>
                <a:solidFill>
                  <a:srgbClr val="FF0000"/>
                </a:solidFill>
                <a:effectLst/>
                <a:uLnTx/>
                <a:uFillTx/>
                <a:latin typeface="+mn-lt"/>
                <a:ea typeface="+mn-ea"/>
                <a:cs typeface="+mn-cs"/>
              </a:rPr>
              <a:t>A) El Grupo </a:t>
            </a:r>
            <a:r>
              <a:rPr lang="es-CL" sz="2900" b="1" i="1" dirty="0" smtClean="0">
                <a:solidFill>
                  <a:srgbClr val="FF0000"/>
                </a:solidFill>
              </a:rPr>
              <a:t>H</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humano </a:t>
            </a:r>
            <a:r>
              <a:rPr lang="es-CL" sz="2900" b="1" i="1" dirty="0" smtClean="0">
                <a:solidFill>
                  <a:srgbClr val="FF0000"/>
                </a:solidFill>
              </a:rPr>
              <a:t>:</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dirty="0" smtClean="0">
                <a:solidFill>
                  <a:srgbClr val="FF0000"/>
                </a:solidFill>
              </a:rPr>
              <a:t>1) Pueblo</a:t>
            </a:r>
            <a:r>
              <a:rPr lang="es-CL" sz="2900" i="1" dirty="0" smtClean="0"/>
              <a:t>. Se entiende por este concepto aquel grupo de individuos que tienen derechos civiles y ejercitan sus derechos políticos. No toda la población es pueblo, ya que en este primer termino -población- se entiende incluido todo el que habita en el territorio de la República   (incluidos los extranjeros), los que también se encuentran sometidos a las leyes nacionales.</a:t>
            </a: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765048" y="1752600"/>
            <a:ext cx="8153400" cy="4495800"/>
          </a:xfrm>
          <a:prstGeom prst="rect">
            <a:avLst/>
          </a:prstGeom>
          <a:solidFill>
            <a:schemeClr val="accent1">
              <a:lumMod val="50000"/>
            </a:schemeClr>
          </a:solidFill>
        </p:spPr>
        <p:txBody>
          <a:bodyPr vert="horz">
            <a:normAutofit fontScale="925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kumimoji="0" lang="es-CL" sz="2900" b="1" i="1" u="none" strike="noStrike" kern="1200" cap="none" spc="0" normalizeH="0" baseline="0" noProof="0" dirty="0" smtClean="0">
                <a:ln>
                  <a:noFill/>
                </a:ln>
                <a:solidFill>
                  <a:srgbClr val="FF0000"/>
                </a:solidFill>
                <a:effectLst/>
                <a:uLnTx/>
                <a:uFillTx/>
                <a:latin typeface="+mn-lt"/>
                <a:ea typeface="+mn-ea"/>
                <a:cs typeface="+mn-cs"/>
              </a:rPr>
              <a:t>A) El Grupo </a:t>
            </a:r>
            <a:r>
              <a:rPr lang="es-CL" sz="2900" b="1" i="1" dirty="0" smtClean="0">
                <a:solidFill>
                  <a:srgbClr val="FF0000"/>
                </a:solidFill>
              </a:rPr>
              <a:t>H</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humano (continuación</a:t>
            </a:r>
            <a:r>
              <a:rPr lang="es-CL" sz="2900" b="1" i="1"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a:solidFill>
                  <a:srgbClr val="FF0000"/>
                </a:solidFill>
              </a:rPr>
              <a:t>2</a:t>
            </a:r>
            <a:r>
              <a:rPr lang="es-CL" sz="2900" b="1" i="1" dirty="0" smtClean="0">
                <a:solidFill>
                  <a:srgbClr val="FF0000"/>
                </a:solidFill>
              </a:rPr>
              <a:t>) Nacionales</a:t>
            </a:r>
            <a:r>
              <a:rPr lang="es-CL" sz="2900" i="1" dirty="0" smtClean="0"/>
              <a:t>. Son aquellos que la Constitución declara que son chilenos.  Fuentes de la nacionalidad son la ley, el hecho de haber nacido en territorio chileno (jus soli ), el hecho de haber nacido  de padre y madre chilenos( jus sanguinis) y la fuente legal , como la nacionalización, acto jurídico por el cual se adopta una nueva nacionalidad renunciando ala anterior. </a:t>
            </a: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765048" y="1752600"/>
            <a:ext cx="8153400" cy="4495800"/>
          </a:xfrm>
          <a:prstGeom prst="rect">
            <a:avLst/>
          </a:prstGeom>
          <a:solidFill>
            <a:schemeClr val="accent1">
              <a:lumMod val="50000"/>
            </a:schemeClr>
          </a:solidFill>
        </p:spPr>
        <p:txBody>
          <a:bodyPr vert="horz">
            <a:normAutofit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kumimoji="0" lang="es-CL" sz="2900" b="1" i="1" u="none" strike="noStrike" kern="1200" cap="none" spc="0" normalizeH="0" baseline="0" noProof="0" dirty="0" smtClean="0">
                <a:ln>
                  <a:noFill/>
                </a:ln>
                <a:solidFill>
                  <a:srgbClr val="FF0000"/>
                </a:solidFill>
                <a:effectLst/>
                <a:uLnTx/>
                <a:uFillTx/>
                <a:latin typeface="+mn-lt"/>
                <a:ea typeface="+mn-ea"/>
                <a:cs typeface="+mn-cs"/>
              </a:rPr>
              <a:t>A) El Grupo </a:t>
            </a:r>
            <a:r>
              <a:rPr lang="es-CL" sz="2900" b="1" i="1" dirty="0">
                <a:solidFill>
                  <a:srgbClr val="FF0000"/>
                </a:solidFill>
              </a:rPr>
              <a:t>H</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umano (continuación</a:t>
            </a:r>
            <a:r>
              <a:rPr lang="es-CL" sz="2900" b="1" i="1"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smtClean="0">
                <a:solidFill>
                  <a:srgbClr val="FF0000"/>
                </a:solidFill>
              </a:rPr>
              <a:t>3) Nación</a:t>
            </a:r>
            <a:r>
              <a:rPr lang="es-CL" sz="2900" i="1" dirty="0" smtClean="0"/>
              <a:t>. Es un concepto eminentemente sociológico que nace de un grupo de individuos que se unieron para satisfacer necesidades colectivas. En lo concreto</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kumimoji="0" lang="es-CL" sz="2900" i="1" u="none" strike="noStrike" kern="1200" cap="none" spc="0" normalizeH="0" baseline="0" noProof="0" dirty="0" smtClean="0">
                <a:ln>
                  <a:noFill/>
                </a:ln>
                <a:effectLst/>
                <a:uLnTx/>
                <a:uFillTx/>
                <a:latin typeface="+mn-lt"/>
                <a:ea typeface="+mn-ea"/>
                <a:cs typeface="+mn-cs"/>
              </a:rPr>
              <a:t>Se debe entender como un conjunto de individuos que ha ido reuniendo, a través de la historia, una serie de elementos que les da carácter propio, que los tipifican.</a:t>
            </a: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41547991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611560" y="1752600"/>
            <a:ext cx="8306888" cy="4495800"/>
          </a:xfrm>
          <a:prstGeom prst="rect">
            <a:avLst/>
          </a:prstGeom>
          <a:solidFill>
            <a:schemeClr val="accent1">
              <a:lumMod val="50000"/>
            </a:schemeClr>
          </a:solidFill>
        </p:spPr>
        <p:txBody>
          <a:bodyPr vert="horz">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kumimoji="0" lang="es-CL" sz="2900" b="1" i="1" u="none" strike="noStrike" kern="1200" cap="none" spc="0" normalizeH="0" baseline="0" noProof="0" dirty="0" smtClean="0">
                <a:ln>
                  <a:noFill/>
                </a:ln>
                <a:solidFill>
                  <a:srgbClr val="FF0000"/>
                </a:solidFill>
                <a:effectLst/>
                <a:uLnTx/>
                <a:uFillTx/>
                <a:latin typeface="+mn-lt"/>
                <a:ea typeface="+mn-ea"/>
                <a:cs typeface="+mn-cs"/>
              </a:rPr>
              <a:t>A) El Grupo </a:t>
            </a:r>
            <a:r>
              <a:rPr lang="es-CL" sz="2900" b="1" i="1" dirty="0">
                <a:solidFill>
                  <a:srgbClr val="FF0000"/>
                </a:solidFill>
              </a:rPr>
              <a:t>H</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umano (continuación</a:t>
            </a:r>
            <a:r>
              <a:rPr lang="es-CL" sz="2900" b="1" i="1"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smtClean="0">
                <a:solidFill>
                  <a:srgbClr val="FF0000"/>
                </a:solidFill>
              </a:rPr>
              <a:t>3) Teoría  Nación Escuela Francesa </a:t>
            </a:r>
            <a:r>
              <a:rPr lang="es-CL" sz="2900" i="1" dirty="0" smtClean="0"/>
              <a:t>:</a:t>
            </a:r>
          </a:p>
          <a:p>
            <a:pPr marR="0" lvl="0" algn="l" defTabSz="914400" rtl="0" eaLnBrk="1" fontAlgn="auto" latinLnBrk="0" hangingPunct="1">
              <a:lnSpc>
                <a:spcPct val="100000"/>
              </a:lnSpc>
              <a:spcBef>
                <a:spcPts val="700"/>
              </a:spcBef>
              <a:spcAft>
                <a:spcPts val="0"/>
              </a:spcAft>
              <a:buClr>
                <a:schemeClr val="accent2"/>
              </a:buClr>
              <a:buSzPct val="60000"/>
              <a:tabLst/>
              <a:defRPr/>
            </a:pPr>
            <a:r>
              <a:rPr lang="es-CL" sz="2900" i="1" dirty="0" smtClean="0"/>
              <a:t>La Nación procede de una conformación de individuos unidos por ciertos lazos que los hacen llegar a un fin común (sufrimiento ) </a:t>
            </a:r>
            <a:r>
              <a:rPr kumimoji="0" lang="es-CL" sz="2900" i="1" u="none" strike="noStrike" kern="1200" cap="none" spc="0" normalizeH="0" baseline="0" noProof="0" dirty="0" smtClean="0">
                <a:ln>
                  <a:noFill/>
                </a:ln>
                <a:effectLst/>
                <a:uLnTx/>
                <a:uFillTx/>
                <a:latin typeface="+mn-lt"/>
                <a:ea typeface="+mn-ea"/>
                <a:cs typeface="+mn-cs"/>
              </a:rPr>
              <a:t>.</a:t>
            </a: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3717026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611560" y="1752600"/>
            <a:ext cx="8306888" cy="4495800"/>
          </a:xfrm>
          <a:prstGeom prst="rect">
            <a:avLst/>
          </a:prstGeom>
          <a:solidFill>
            <a:schemeClr val="accent1">
              <a:lumMod val="50000"/>
            </a:schemeClr>
          </a:solidFill>
        </p:spPr>
        <p:txBody>
          <a:bodyPr vert="horz">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kumimoji="0" lang="es-CL" sz="2900" b="1" i="1" u="none" strike="noStrike" kern="1200" cap="none" spc="0" normalizeH="0" baseline="0" noProof="0" dirty="0" smtClean="0">
                <a:ln>
                  <a:noFill/>
                </a:ln>
                <a:solidFill>
                  <a:srgbClr val="FF0000"/>
                </a:solidFill>
                <a:effectLst/>
                <a:uLnTx/>
                <a:uFillTx/>
                <a:latin typeface="+mn-lt"/>
                <a:ea typeface="+mn-ea"/>
                <a:cs typeface="+mn-cs"/>
              </a:rPr>
              <a:t>A) El Grupo </a:t>
            </a:r>
            <a:r>
              <a:rPr lang="es-CL" sz="2900" b="1" i="1" dirty="0">
                <a:solidFill>
                  <a:srgbClr val="FF0000"/>
                </a:solidFill>
              </a:rPr>
              <a:t>H</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umano (continuación</a:t>
            </a:r>
            <a:r>
              <a:rPr lang="es-CL" sz="2900" b="1" i="1"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smtClean="0">
                <a:solidFill>
                  <a:srgbClr val="FF0000"/>
                </a:solidFill>
              </a:rPr>
              <a:t>3) Teoría  Nación Escuela Alemana</a:t>
            </a:r>
            <a:r>
              <a:rPr lang="es-CL" sz="2900" i="1" dirty="0" smtClean="0"/>
              <a:t>:</a:t>
            </a:r>
          </a:p>
          <a:p>
            <a:pPr marR="0" lvl="0" algn="l" defTabSz="914400" rtl="0" eaLnBrk="1" fontAlgn="auto" latinLnBrk="0" hangingPunct="1">
              <a:lnSpc>
                <a:spcPct val="100000"/>
              </a:lnSpc>
              <a:spcBef>
                <a:spcPts val="700"/>
              </a:spcBef>
              <a:spcAft>
                <a:spcPts val="0"/>
              </a:spcAft>
              <a:buClr>
                <a:schemeClr val="accent2"/>
              </a:buClr>
              <a:buSzPct val="60000"/>
              <a:tabLst/>
              <a:defRPr/>
            </a:pPr>
            <a:r>
              <a:rPr lang="es-CL" sz="2900" i="1" dirty="0" smtClean="0"/>
              <a:t>Según la  escuela nacionalsocialista alemana  ( NAZI ), el elemento que caracteriza  a la Nación es la raza, específicamente la conformación racial del pueblo alemán ( raza aria )  </a:t>
            </a:r>
            <a:r>
              <a:rPr kumimoji="0" lang="es-CL" sz="2900" i="1" u="none" strike="noStrike" kern="1200" cap="none" spc="0" normalizeH="0" baseline="0" noProof="0" dirty="0" smtClean="0">
                <a:ln>
                  <a:noFill/>
                </a:ln>
                <a:effectLst/>
                <a:uLnTx/>
                <a:uFillTx/>
                <a:latin typeface="+mn-lt"/>
                <a:ea typeface="+mn-ea"/>
                <a:cs typeface="+mn-cs"/>
              </a:rPr>
              <a:t>.</a:t>
            </a: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6238908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611560" y="1752600"/>
            <a:ext cx="8306888" cy="4495800"/>
          </a:xfrm>
          <a:prstGeom prst="rect">
            <a:avLst/>
          </a:prstGeom>
          <a:solidFill>
            <a:schemeClr val="accent1">
              <a:lumMod val="50000"/>
            </a:schemeClr>
          </a:solidFill>
        </p:spPr>
        <p:txBody>
          <a:bodyPr vert="horz">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kumimoji="0" lang="es-CL" sz="2900" b="1" i="1" u="none" strike="noStrike" kern="1200" cap="none" spc="0" normalizeH="0" baseline="0" noProof="0" dirty="0" smtClean="0">
                <a:ln>
                  <a:noFill/>
                </a:ln>
                <a:solidFill>
                  <a:srgbClr val="FF0000"/>
                </a:solidFill>
                <a:effectLst/>
                <a:uLnTx/>
                <a:uFillTx/>
                <a:latin typeface="+mn-lt"/>
                <a:ea typeface="+mn-ea"/>
                <a:cs typeface="+mn-cs"/>
              </a:rPr>
              <a:t>A) El Grupo </a:t>
            </a:r>
            <a:r>
              <a:rPr lang="es-CL" sz="2900" b="1" i="1" dirty="0" smtClean="0">
                <a:solidFill>
                  <a:srgbClr val="FF0000"/>
                </a:solidFill>
              </a:rPr>
              <a:t>H</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umano  (continuación</a:t>
            </a:r>
            <a:r>
              <a:rPr lang="es-CL" sz="2900" b="1" i="1"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smtClean="0">
                <a:solidFill>
                  <a:srgbClr val="FF0000"/>
                </a:solidFill>
              </a:rPr>
              <a:t>3) Teoría  Nación Escuela Marxista</a:t>
            </a:r>
            <a:r>
              <a:rPr lang="es-CL" sz="2900" i="1" dirty="0" smtClean="0"/>
              <a:t>:</a:t>
            </a:r>
          </a:p>
          <a:p>
            <a:pPr marR="0" lvl="0" algn="l" defTabSz="914400" rtl="0" eaLnBrk="1" fontAlgn="auto" latinLnBrk="0" hangingPunct="1">
              <a:lnSpc>
                <a:spcPct val="100000"/>
              </a:lnSpc>
              <a:spcBef>
                <a:spcPts val="700"/>
              </a:spcBef>
              <a:spcAft>
                <a:spcPts val="0"/>
              </a:spcAft>
              <a:buClr>
                <a:schemeClr val="accent2"/>
              </a:buClr>
              <a:buSzPct val="60000"/>
              <a:tabLst/>
              <a:defRPr/>
            </a:pPr>
            <a:r>
              <a:rPr lang="es-CL" sz="2900" i="1" dirty="0" smtClean="0"/>
              <a:t>Según la  escuela marxista, el concepto de Nación no es mas que una falacia del capitalismo, ya que en el mundo entero solo existen oprimidos y opresores. Todo el proletariado debe estar unido en un “ internacionalismo proletario “, que impida las barreras nacionales </a:t>
            </a:r>
            <a:r>
              <a:rPr kumimoji="0" lang="es-CL" sz="2900" i="1" u="none" strike="noStrike" kern="1200" cap="none" spc="0" normalizeH="0" baseline="0" noProof="0" dirty="0" smtClean="0">
                <a:ln>
                  <a:noFill/>
                </a:ln>
                <a:effectLst/>
                <a:uLnTx/>
                <a:uFillTx/>
                <a:latin typeface="+mn-lt"/>
                <a:ea typeface="+mn-ea"/>
                <a:cs typeface="+mn-cs"/>
              </a:rPr>
              <a:t>.</a:t>
            </a: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618482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b="1" i="1" dirty="0" smtClean="0">
                <a:solidFill>
                  <a:schemeClr val="bg1"/>
                </a:solidFill>
              </a:rPr>
              <a:t>El Territorio</a:t>
            </a:r>
            <a:endParaRPr lang="es-CL" b="1" i="1" dirty="0">
              <a:solidFill>
                <a:schemeClr val="bg1"/>
              </a:solidFill>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493" y="188640"/>
            <a:ext cx="8136904" cy="5688632"/>
          </a:xfrm>
          <a:prstGeom prst="rect">
            <a:avLst/>
          </a:prstGeom>
        </p:spPr>
      </p:pic>
    </p:spTree>
    <p:extLst>
      <p:ext uri="{BB962C8B-B14F-4D97-AF65-F5344CB8AC3E}">
        <p14:creationId xmlns:p14="http://schemas.microsoft.com/office/powerpoint/2010/main" val="245571793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a:solidFill>
                  <a:srgbClr val="FF0000"/>
                </a:solidFill>
              </a:rPr>
              <a:t>B</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El </a:t>
            </a:r>
            <a:r>
              <a:rPr lang="es-CL" sz="2900" b="1" i="1" dirty="0" smtClean="0">
                <a:solidFill>
                  <a:srgbClr val="FF0000"/>
                </a:solidFill>
              </a:rPr>
              <a:t>Territorio</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dirty="0" smtClean="0">
                <a:solidFill>
                  <a:srgbClr val="FF0000"/>
                </a:solidFill>
              </a:rPr>
              <a:t>:</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s-CL" sz="2900" i="0" u="none" strike="noStrike" kern="1200" cap="none" spc="0" normalizeH="0" baseline="0" noProof="0" dirty="0" smtClean="0">
                <a:ln>
                  <a:noFill/>
                </a:ln>
                <a:effectLst/>
                <a:uLnTx/>
                <a:uFillTx/>
                <a:latin typeface="+mn-lt"/>
                <a:ea typeface="+mn-ea"/>
                <a:cs typeface="+mn-cs"/>
              </a:rPr>
              <a:t>Es un elemento fundamental en la vida del Estado, porque el grupo humano requiere de un suelo donde desplazarse, del cual recibir los alimentos vitales, donde edificar</a:t>
            </a:r>
            <a:r>
              <a:rPr kumimoji="0" lang="es-CL" sz="2900" i="0" u="none" strike="noStrike" kern="1200" cap="none" spc="0" normalizeH="0" noProof="0" dirty="0" smtClean="0">
                <a:ln>
                  <a:noFill/>
                </a:ln>
                <a:effectLst/>
                <a:uLnTx/>
                <a:uFillTx/>
                <a:latin typeface="+mn-lt"/>
                <a:ea typeface="+mn-ea"/>
                <a:cs typeface="+mn-cs"/>
              </a:rPr>
              <a:t> su albergue y  , en fin, donde enterrar a sus muertos.   Sin territorio no existe el Estado.</a:t>
            </a: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655557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6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smtClean="0">
                <a:solidFill>
                  <a:srgbClr val="FF0000"/>
                </a:solidFill>
              </a:rPr>
              <a:t>B)</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El </a:t>
            </a:r>
            <a:r>
              <a:rPr lang="es-CL" sz="2900" b="1" i="1" dirty="0" smtClean="0">
                <a:solidFill>
                  <a:srgbClr val="FF0000"/>
                </a:solidFill>
              </a:rPr>
              <a:t>Territorio( continuación )</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dirty="0" smtClean="0">
                <a:solidFill>
                  <a:srgbClr val="FF0000"/>
                </a:solidFill>
              </a:rPr>
              <a:t>:</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s-CL" sz="2900" i="0" u="none" strike="noStrike" kern="1200" cap="none" spc="0" normalizeH="0" baseline="0" noProof="0" dirty="0" smtClean="0">
                <a:ln>
                  <a:noFill/>
                </a:ln>
                <a:effectLst/>
                <a:uLnTx/>
                <a:uFillTx/>
                <a:latin typeface="+mn-lt"/>
                <a:ea typeface="+mn-ea"/>
                <a:cs typeface="+mn-cs"/>
              </a:rPr>
              <a:t>El</a:t>
            </a:r>
            <a:r>
              <a:rPr kumimoji="0" lang="es-CL" sz="2900" i="0" u="none" strike="noStrike" kern="1200" cap="none" spc="0" normalizeH="0" noProof="0" dirty="0" smtClean="0">
                <a:ln>
                  <a:noFill/>
                </a:ln>
                <a:effectLst/>
                <a:uLnTx/>
                <a:uFillTx/>
                <a:latin typeface="+mn-lt"/>
                <a:ea typeface="+mn-ea"/>
                <a:cs typeface="+mn-cs"/>
              </a:rPr>
              <a:t> concepto de territorio abarca.</a:t>
            </a:r>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noProof="0" dirty="0" smtClean="0">
              <a:ln>
                <a:noFill/>
              </a:ln>
              <a:effectLst/>
              <a:uLnTx/>
              <a:uFillTx/>
              <a:latin typeface="+mn-lt"/>
              <a:ea typeface="+mn-ea"/>
              <a:cs typeface="+mn-cs"/>
            </a:endParaRPr>
          </a:p>
          <a:p>
            <a:pPr marR="0" lvl="0" algn="l" defTabSz="914400" rtl="0" eaLnBrk="1" fontAlgn="auto" latinLnBrk="0" hangingPunct="1">
              <a:lnSpc>
                <a:spcPct val="100000"/>
              </a:lnSpc>
              <a:spcBef>
                <a:spcPts val="700"/>
              </a:spcBef>
              <a:spcAft>
                <a:spcPts val="0"/>
              </a:spcAft>
              <a:buClr>
                <a:schemeClr val="accent2"/>
              </a:buClr>
              <a:buSzPct val="60000"/>
              <a:tabLst/>
              <a:defRPr/>
            </a:pPr>
            <a:r>
              <a:rPr lang="es-CL" sz="2900" dirty="0" smtClean="0"/>
              <a:t>A.- El territorio terrestre ( donde se incluye el subsuelo)</a:t>
            </a:r>
            <a:r>
              <a:rPr kumimoji="0" lang="es-CL" sz="2900" i="0" u="none" strike="noStrike" kern="1200" cap="none" spc="0" normalizeH="0" noProof="0" dirty="0" smtClean="0">
                <a:ln>
                  <a:noFill/>
                </a:ln>
                <a:effectLst/>
                <a:uLnTx/>
                <a:uFillTx/>
                <a:latin typeface="+mn-lt"/>
                <a:ea typeface="+mn-ea"/>
                <a:cs typeface="+mn-cs"/>
              </a:rPr>
              <a:t>.</a:t>
            </a:r>
          </a:p>
          <a:p>
            <a:pPr marR="0" lvl="0" algn="l" defTabSz="914400" rtl="0" eaLnBrk="1" fontAlgn="auto" latinLnBrk="0" hangingPunct="1">
              <a:lnSpc>
                <a:spcPct val="100000"/>
              </a:lnSpc>
              <a:spcBef>
                <a:spcPts val="700"/>
              </a:spcBef>
              <a:spcAft>
                <a:spcPts val="0"/>
              </a:spcAft>
              <a:buClr>
                <a:schemeClr val="accent2"/>
              </a:buClr>
              <a:buSzPct val="60000"/>
              <a:tabLst/>
              <a:defRPr/>
            </a:pPr>
            <a:r>
              <a:rPr lang="es-CL" sz="2900" noProof="0" dirty="0" smtClean="0"/>
              <a:t>B.-  El territorio marítimo.</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s-CL" sz="2900" i="0" u="none" strike="noStrike" kern="1200" cap="none" spc="0" normalizeH="0" baseline="0" dirty="0" smtClean="0">
                <a:ln>
                  <a:noFill/>
                </a:ln>
                <a:effectLst/>
                <a:uLnTx/>
                <a:uFillTx/>
                <a:latin typeface="+mn-lt"/>
                <a:ea typeface="+mn-ea"/>
                <a:cs typeface="+mn-cs"/>
              </a:rPr>
              <a:t>C.-El territorio aéreo.</a:t>
            </a:r>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dirty="0" smtClean="0">
              <a:ln>
                <a:noFill/>
              </a:ln>
              <a:effectLst/>
              <a:uLnTx/>
              <a:uFillTx/>
              <a:latin typeface="+mn-lt"/>
              <a:ea typeface="+mn-ea"/>
              <a:cs typeface="+mn-cs"/>
            </a:endParaRPr>
          </a:p>
          <a:p>
            <a:pPr marR="0" lvl="0" algn="l" defTabSz="914400" rtl="0" eaLnBrk="1" fontAlgn="auto" latinLnBrk="0" hangingPunct="1">
              <a:lnSpc>
                <a:spcPct val="100000"/>
              </a:lnSpc>
              <a:spcBef>
                <a:spcPts val="700"/>
              </a:spcBef>
              <a:spcAft>
                <a:spcPts val="0"/>
              </a:spcAft>
              <a:buClr>
                <a:schemeClr val="accent2"/>
              </a:buClr>
              <a:buSzPct val="60000"/>
              <a:tabLst/>
              <a:defRPr/>
            </a:pPr>
            <a:r>
              <a:rPr lang="es-CL" sz="2900" dirty="0" smtClean="0"/>
              <a:t>Los dos últimos son críticos , pues en ellos se ejerce soberanía. En cuanto al subsuelo su importancia radica en las riquezas minerales quede el se puedan extraer.</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s-CL" sz="2900" i="0" u="none" strike="noStrike" kern="1200" cap="none" spc="0" normalizeH="0" baseline="0" dirty="0" smtClean="0">
                <a:ln>
                  <a:noFill/>
                </a:ln>
                <a:effectLst/>
                <a:uLnTx/>
                <a:uFillTx/>
                <a:latin typeface="+mn-lt"/>
                <a:ea typeface="+mn-ea"/>
                <a:cs typeface="+mn-cs"/>
              </a:rPr>
              <a:t>La importancia mas trascendental del territorio radica en la Geopolítica, disciplina que estudia la influencia de los supuestos geográficos en la actividad política del Estado.</a:t>
            </a:r>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412484533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t> </a:t>
            </a:r>
            <a:r>
              <a:rPr lang="es-CL" dirty="0" smtClean="0">
                <a:solidFill>
                  <a:schemeClr val="bg1"/>
                </a:solidFill>
              </a:rPr>
              <a:t>El Poder </a:t>
            </a:r>
            <a:endParaRPr lang="es-CL" dirty="0">
              <a:solidFill>
                <a:schemeClr val="bg1"/>
              </a:solidFill>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28" y="0"/>
            <a:ext cx="8352928" cy="5877272"/>
          </a:xfrm>
          <a:prstGeom prst="rect">
            <a:avLst/>
          </a:prstGeom>
        </p:spPr>
      </p:pic>
    </p:spTree>
    <p:extLst>
      <p:ext uri="{BB962C8B-B14F-4D97-AF65-F5344CB8AC3E}">
        <p14:creationId xmlns:p14="http://schemas.microsoft.com/office/powerpoint/2010/main" val="126270164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noProof="0" dirty="0" smtClean="0">
                <a:solidFill>
                  <a:srgbClr val="FF0000"/>
                </a:solidFill>
              </a:rPr>
              <a:t>C</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El </a:t>
            </a:r>
            <a:r>
              <a:rPr lang="es-CL" sz="2900" b="1" i="1" noProof="0" dirty="0" smtClean="0">
                <a:solidFill>
                  <a:srgbClr val="FF0000"/>
                </a:solidFill>
              </a:rPr>
              <a:t>Poder</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dirty="0" smtClean="0">
                <a:solidFill>
                  <a:srgbClr val="FF0000"/>
                </a:solidFill>
              </a:rPr>
              <a:t>:</a:t>
            </a:r>
          </a:p>
          <a:p>
            <a:pPr marR="0" lvl="0" algn="l" defTabSz="914400" rtl="0" eaLnBrk="1" fontAlgn="auto" latinLnBrk="0" hangingPunct="1">
              <a:lnSpc>
                <a:spcPct val="100000"/>
              </a:lnSpc>
              <a:spcBef>
                <a:spcPts val="700"/>
              </a:spcBef>
              <a:spcAft>
                <a:spcPts val="0"/>
              </a:spcAft>
              <a:buClr>
                <a:schemeClr val="accent2"/>
              </a:buClr>
              <a:buSzPct val="60000"/>
              <a:tabLst/>
              <a:defRPr/>
            </a:pPr>
            <a:r>
              <a:rPr lang="es-CL" sz="2900" dirty="0" smtClean="0"/>
              <a:t>Un pueblo que vive permanentemente en un territorio propio requiere  de una cierta organización para actuar en conjunto</a:t>
            </a:r>
            <a:r>
              <a:rPr kumimoji="0" lang="es-CL" sz="2900" i="0" u="none" strike="noStrike" kern="1200" cap="none" spc="0" normalizeH="0" noProof="0" dirty="0" smtClean="0">
                <a:ln>
                  <a:noFill/>
                </a:ln>
                <a:effectLst/>
                <a:uLnTx/>
                <a:uFillTx/>
                <a:latin typeface="+mn-lt"/>
                <a:ea typeface="+mn-ea"/>
                <a:cs typeface="+mn-cs"/>
              </a:rPr>
              <a:t>.Entonces, lo que viene a caracterizar con mayor plenitud al Estado es la existencia de una organización en su seno, lo que implica dirección y juricidad . La organización lleva de inmediato a la idea de poder</a:t>
            </a: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2956903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noProof="0" dirty="0" smtClean="0">
                <a:solidFill>
                  <a:srgbClr val="FF0000"/>
                </a:solidFill>
              </a:rPr>
              <a:t>C</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El </a:t>
            </a:r>
            <a:r>
              <a:rPr lang="es-CL" sz="2900" b="1" i="1" noProof="0" dirty="0" smtClean="0">
                <a:solidFill>
                  <a:srgbClr val="FF0000"/>
                </a:solidFill>
              </a:rPr>
              <a:t>Poder ( continuación )</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dirty="0" smtClean="0">
                <a:solidFill>
                  <a:srgbClr val="FF0000"/>
                </a:solidFill>
              </a:rPr>
              <a:t>:</a:t>
            </a:r>
          </a:p>
          <a:p>
            <a:pPr marR="0" lvl="0" algn="l" defTabSz="914400" rtl="0" eaLnBrk="1" fontAlgn="auto" latinLnBrk="0" hangingPunct="1">
              <a:lnSpc>
                <a:spcPct val="100000"/>
              </a:lnSpc>
              <a:spcBef>
                <a:spcPts val="700"/>
              </a:spcBef>
              <a:spcAft>
                <a:spcPts val="0"/>
              </a:spcAft>
              <a:buClr>
                <a:schemeClr val="accent2"/>
              </a:buClr>
              <a:buSzPct val="60000"/>
              <a:tabLst/>
              <a:defRPr/>
            </a:pPr>
            <a:r>
              <a:rPr lang="es-CL" sz="2900" noProof="0" dirty="0" smtClean="0"/>
              <a:t>El Estado va a constituir el asiento del poder Publico, y este poder va a diferenciar a gobernantes y gobernados, y va a ser legitimo en cuanto tenga el apoyo de los gobernados y legal en cuanto los gobernantes se sometan a las normas y mandos que ellos mismos se dan y que , como expresión del poder estatal, dicten.</a:t>
            </a: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62322948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noProof="0" dirty="0" smtClean="0">
                <a:solidFill>
                  <a:srgbClr val="FF0000"/>
                </a:solidFill>
              </a:rPr>
              <a:t>C</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El </a:t>
            </a:r>
            <a:r>
              <a:rPr lang="es-CL" sz="2900" b="1" i="1" noProof="0" dirty="0" smtClean="0">
                <a:solidFill>
                  <a:srgbClr val="FF0000"/>
                </a:solidFill>
              </a:rPr>
              <a:t>Poder ( continuación )</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dirty="0" smtClean="0">
                <a:solidFill>
                  <a:srgbClr val="FF0000"/>
                </a:solidFill>
              </a:rPr>
              <a:t>:</a:t>
            </a:r>
          </a:p>
          <a:p>
            <a:pPr marR="0" lvl="0" algn="l" defTabSz="914400" rtl="0" eaLnBrk="1" fontAlgn="auto" latinLnBrk="0" hangingPunct="1">
              <a:lnSpc>
                <a:spcPct val="100000"/>
              </a:lnSpc>
              <a:spcBef>
                <a:spcPts val="700"/>
              </a:spcBef>
              <a:spcAft>
                <a:spcPts val="0"/>
              </a:spcAft>
              <a:buClr>
                <a:schemeClr val="accent2"/>
              </a:buClr>
              <a:buSzPct val="60000"/>
              <a:tabLst/>
              <a:defRPr/>
            </a:pPr>
            <a:r>
              <a:rPr lang="es-CL" sz="2900" noProof="0" dirty="0" smtClean="0"/>
              <a:t>El Estado va a constituir el asiento del poder Publico, y este poder va a diferenciar a gobernantes y gobernados, y va a ser legitimo en cuanto tenga el apoyo de los gobernados y legal en cuanto los gobernantes se sometan a las normas y mandos que ellos mismos se dan y que , como expresión del poder estatal, dicten.</a:t>
            </a: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40612097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t> </a:t>
            </a:r>
            <a:r>
              <a:rPr lang="es-CL" dirty="0" smtClean="0">
                <a:solidFill>
                  <a:schemeClr val="bg1"/>
                </a:solidFill>
              </a:rPr>
              <a:t>El Concepto Poder </a:t>
            </a:r>
            <a:endParaRPr lang="es-CL" dirty="0">
              <a:solidFill>
                <a:schemeClr val="bg1"/>
              </a:solidFill>
            </a:endParaRPr>
          </a:p>
        </p:txBody>
      </p:sp>
      <p:pic>
        <p:nvPicPr>
          <p:cNvPr id="8" name="7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404664"/>
            <a:ext cx="7272808" cy="5328592"/>
          </a:xfrm>
          <a:prstGeom prst="rect">
            <a:avLst/>
          </a:prstGeom>
        </p:spPr>
      </p:pic>
    </p:spTree>
    <p:extLst>
      <p:ext uri="{BB962C8B-B14F-4D97-AF65-F5344CB8AC3E}">
        <p14:creationId xmlns:p14="http://schemas.microsoft.com/office/powerpoint/2010/main" val="4649587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noProof="0" dirty="0" smtClean="0">
                <a:solidFill>
                  <a:srgbClr val="FF0000"/>
                </a:solidFill>
              </a:rPr>
              <a:t>D</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El </a:t>
            </a:r>
            <a:r>
              <a:rPr lang="es-CL" sz="2900" b="1" i="1" dirty="0">
                <a:solidFill>
                  <a:srgbClr val="FF0000"/>
                </a:solidFill>
              </a:rPr>
              <a:t>C</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oncepto </a:t>
            </a:r>
            <a:r>
              <a:rPr lang="es-CL" sz="2900" b="1" i="1" noProof="0" dirty="0" smtClean="0">
                <a:solidFill>
                  <a:srgbClr val="FF0000"/>
                </a:solidFill>
              </a:rPr>
              <a:t>Poder </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dirty="0" smtClean="0">
                <a:solidFill>
                  <a:srgbClr val="FF0000"/>
                </a:solidFill>
              </a:rPr>
              <a:t>:</a:t>
            </a:r>
          </a:p>
          <a:p>
            <a:pPr marR="0" lvl="0" algn="l" defTabSz="914400" rtl="0" eaLnBrk="1" fontAlgn="auto" latinLnBrk="0" hangingPunct="1">
              <a:lnSpc>
                <a:spcPct val="100000"/>
              </a:lnSpc>
              <a:spcBef>
                <a:spcPts val="700"/>
              </a:spcBef>
              <a:spcAft>
                <a:spcPts val="0"/>
              </a:spcAft>
              <a:buClr>
                <a:schemeClr val="accent2"/>
              </a:buClr>
              <a:buSzPct val="60000"/>
              <a:tabLst/>
              <a:defRPr/>
            </a:pPr>
            <a:r>
              <a:rPr lang="es-CL" sz="2900" dirty="0" smtClean="0"/>
              <a:t>George Burdeau define el Poder diciendo que es una fuerza al servicio de una idea. Una fuerza al servicio de una idea</a:t>
            </a:r>
            <a:r>
              <a:rPr lang="es-CL" sz="2900" noProof="0" dirty="0" smtClean="0"/>
              <a:t>.Una fuerza nacida de la voluntad social preponderante, destinada a conducir al grupo hacia un orden social que se estima benéfico y , llegado el caso, capaz de imponer a los miembros los comportamientos que esta búsqueda impone.</a:t>
            </a: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7761620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9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noProof="0" dirty="0" smtClean="0">
                <a:solidFill>
                  <a:srgbClr val="FF0000"/>
                </a:solidFill>
              </a:rPr>
              <a:t>D</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El </a:t>
            </a:r>
            <a:r>
              <a:rPr lang="es-CL" sz="2900" b="1" i="1" dirty="0" smtClean="0">
                <a:solidFill>
                  <a:srgbClr val="FF0000"/>
                </a:solidFill>
              </a:rPr>
              <a:t>C</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oncepto </a:t>
            </a:r>
            <a:r>
              <a:rPr kumimoji="0" lang="es-CL" sz="2900" b="1" i="1" u="none" strike="noStrike" kern="1200" cap="none" spc="0" normalizeH="0" noProof="0" dirty="0" smtClean="0">
                <a:ln>
                  <a:noFill/>
                </a:ln>
                <a:solidFill>
                  <a:srgbClr val="FF0000"/>
                </a:solidFill>
                <a:effectLst/>
                <a:uLnTx/>
                <a:uFillTx/>
                <a:latin typeface="+mn-lt"/>
                <a:ea typeface="+mn-ea"/>
                <a:cs typeface="+mn-cs"/>
              </a:rPr>
              <a:t> de </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noProof="0" dirty="0" smtClean="0">
                <a:solidFill>
                  <a:srgbClr val="FF0000"/>
                </a:solidFill>
              </a:rPr>
              <a:t>Poder </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dirty="0" smtClean="0">
                <a:solidFill>
                  <a:srgbClr val="FF0000"/>
                </a:solidFill>
              </a:rPr>
              <a:t>:</a:t>
            </a:r>
          </a:p>
          <a:p>
            <a:pPr marR="0" lvl="0" algn="l" defTabSz="914400" rtl="0" eaLnBrk="1" fontAlgn="auto" latinLnBrk="0" hangingPunct="1">
              <a:lnSpc>
                <a:spcPct val="100000"/>
              </a:lnSpc>
              <a:spcBef>
                <a:spcPts val="700"/>
              </a:spcBef>
              <a:spcAft>
                <a:spcPts val="0"/>
              </a:spcAft>
              <a:buClr>
                <a:schemeClr val="accent2"/>
              </a:buClr>
              <a:buSzPct val="60000"/>
              <a:tabLst/>
              <a:defRPr/>
            </a:pPr>
            <a:r>
              <a:rPr lang="es-CL" sz="2900" noProof="0" dirty="0" smtClean="0"/>
              <a:t>El poder estatal, por lo tanto, representa el factor permanente de cohesión de la sociedad política. Según  Burdeau en si posee dos elementos fundamentales:</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s-CL" sz="2900" i="0" u="none" strike="noStrike" kern="1200" cap="none" spc="0" normalizeH="0" baseline="0" dirty="0" smtClean="0">
                <a:ln>
                  <a:noFill/>
                </a:ln>
                <a:effectLst/>
                <a:uLnTx/>
                <a:uFillTx/>
                <a:latin typeface="+mn-lt"/>
                <a:ea typeface="+mn-ea"/>
                <a:cs typeface="+mn-cs"/>
              </a:rPr>
              <a:t>I.-</a:t>
            </a:r>
            <a:r>
              <a:rPr kumimoji="0" lang="es-CL" sz="2900" i="0" u="none" strike="noStrike" kern="1200" cap="none" spc="0" normalizeH="0" dirty="0" smtClean="0">
                <a:ln>
                  <a:noFill/>
                </a:ln>
                <a:effectLst/>
                <a:uLnTx/>
                <a:uFillTx/>
                <a:latin typeface="+mn-lt"/>
                <a:ea typeface="+mn-ea"/>
                <a:cs typeface="+mn-cs"/>
              </a:rPr>
              <a:t> Fuerza: Para mandar se necesita coacción. La fuerza reviste un carácter jurídico.</a:t>
            </a:r>
          </a:p>
          <a:p>
            <a:pPr marR="0" lvl="0" algn="l" defTabSz="914400" rtl="0" eaLnBrk="1" fontAlgn="auto" latinLnBrk="0" hangingPunct="1">
              <a:lnSpc>
                <a:spcPct val="100000"/>
              </a:lnSpc>
              <a:spcBef>
                <a:spcPts val="700"/>
              </a:spcBef>
              <a:spcAft>
                <a:spcPts val="0"/>
              </a:spcAft>
              <a:buClr>
                <a:schemeClr val="accent2"/>
              </a:buClr>
              <a:buSzPct val="60000"/>
              <a:tabLst/>
              <a:defRPr/>
            </a:pPr>
            <a:r>
              <a:rPr lang="es-CL" sz="2900" noProof="0" dirty="0" smtClean="0"/>
              <a:t>II.-Idea: Hechos ideológicos que permitan la expresión de la fuerza. Cuando dicha fuerza se somete a una idea determinada, es que  el poder ha nacido y el imperio del mismo reside en la idea que lo inspira.</a:t>
            </a: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328173475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t> </a:t>
            </a:r>
            <a:r>
              <a:rPr lang="es-CL" dirty="0" smtClean="0">
                <a:solidFill>
                  <a:schemeClr val="bg1"/>
                </a:solidFill>
              </a:rPr>
              <a:t>El Concepto Poder </a:t>
            </a:r>
            <a:endParaRPr lang="es-CL" dirty="0">
              <a:solidFill>
                <a:schemeClr val="bg1"/>
              </a:solidFill>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3568" y="260648"/>
            <a:ext cx="7632847" cy="5472607"/>
          </a:xfrm>
          <a:prstGeom prst="rect">
            <a:avLst/>
          </a:prstGeom>
        </p:spPr>
      </p:pic>
    </p:spTree>
    <p:extLst>
      <p:ext uri="{BB962C8B-B14F-4D97-AF65-F5344CB8AC3E}">
        <p14:creationId xmlns:p14="http://schemas.microsoft.com/office/powerpoint/2010/main" val="230675775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t> </a:t>
            </a:r>
            <a:r>
              <a:rPr lang="es-CL" dirty="0" smtClean="0">
                <a:solidFill>
                  <a:schemeClr val="bg1"/>
                </a:solidFill>
              </a:rPr>
              <a:t>El Concepto Poder </a:t>
            </a:r>
            <a:endParaRPr lang="es-CL" dirty="0">
              <a:solidFill>
                <a:schemeClr val="bg1"/>
              </a:solidFill>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92696"/>
            <a:ext cx="9144000" cy="5040560"/>
          </a:xfrm>
          <a:prstGeom prst="rect">
            <a:avLst/>
          </a:prstGeom>
        </p:spPr>
      </p:pic>
    </p:spTree>
    <p:extLst>
      <p:ext uri="{BB962C8B-B14F-4D97-AF65-F5344CB8AC3E}">
        <p14:creationId xmlns:p14="http://schemas.microsoft.com/office/powerpoint/2010/main" val="384839288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t> </a:t>
            </a:r>
            <a:r>
              <a:rPr lang="es-CL" dirty="0" smtClean="0">
                <a:solidFill>
                  <a:schemeClr val="bg1"/>
                </a:solidFill>
              </a:rPr>
              <a:t>El Concepto Poder </a:t>
            </a:r>
            <a:endParaRPr lang="es-CL" dirty="0">
              <a:solidFill>
                <a:schemeClr val="bg1"/>
              </a:solidFill>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576" y="548680"/>
            <a:ext cx="8136904" cy="5184576"/>
          </a:xfrm>
          <a:prstGeom prst="rect">
            <a:avLst/>
          </a:prstGeom>
        </p:spPr>
      </p:pic>
    </p:spTree>
    <p:extLst>
      <p:ext uri="{BB962C8B-B14F-4D97-AF65-F5344CB8AC3E}">
        <p14:creationId xmlns:p14="http://schemas.microsoft.com/office/powerpoint/2010/main" val="47177827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4038600"/>
            <a:ext cx="6477000" cy="45719"/>
          </a:xfrm>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t> </a:t>
            </a:r>
            <a:r>
              <a:rPr lang="es-CL" dirty="0" smtClean="0">
                <a:solidFill>
                  <a:schemeClr val="bg1"/>
                </a:solidFill>
              </a:rPr>
              <a:t>El Concepto Poder </a:t>
            </a:r>
            <a:endParaRPr lang="es-CL" dirty="0">
              <a:solidFill>
                <a:schemeClr val="bg1"/>
              </a:solidFill>
            </a:endParaRPr>
          </a:p>
        </p:txBody>
      </p:sp>
      <p:pic>
        <p:nvPicPr>
          <p:cNvPr id="1026" name="Picture 2" descr="C:\Documents and Settings\norman.rodriguez.CULTURA\Escritorio\imagesCA42I6P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548680"/>
            <a:ext cx="7776863" cy="496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934418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t> </a:t>
            </a:r>
            <a:r>
              <a:rPr lang="es-CL" dirty="0" smtClean="0">
                <a:solidFill>
                  <a:schemeClr val="bg1"/>
                </a:solidFill>
              </a:rPr>
              <a:t>El Concepto Poder </a:t>
            </a:r>
            <a:endParaRPr lang="es-CL" dirty="0">
              <a:solidFill>
                <a:schemeClr val="bg1"/>
              </a:solidFill>
            </a:endParaRPr>
          </a:p>
        </p:txBody>
      </p:sp>
      <p:pic>
        <p:nvPicPr>
          <p:cNvPr id="5" name="4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3875" y="620688"/>
            <a:ext cx="8096250" cy="5184576"/>
          </a:xfrm>
          <a:prstGeom prst="rect">
            <a:avLst/>
          </a:prstGeom>
        </p:spPr>
      </p:pic>
    </p:spTree>
    <p:extLst>
      <p:ext uri="{BB962C8B-B14F-4D97-AF65-F5344CB8AC3E}">
        <p14:creationId xmlns:p14="http://schemas.microsoft.com/office/powerpoint/2010/main" val="199697391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400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4200" b="1" i="1" dirty="0">
                <a:solidFill>
                  <a:srgbClr val="FF0000"/>
                </a:solidFill>
              </a:rPr>
              <a:t>E</a:t>
            </a:r>
            <a:r>
              <a:rPr kumimoji="0" lang="es-CL" sz="4200" b="1" i="1" u="none" strike="noStrike" kern="1200" cap="none" spc="0" normalizeH="0" baseline="0" noProof="0" dirty="0" smtClean="0">
                <a:ln>
                  <a:noFill/>
                </a:ln>
                <a:solidFill>
                  <a:srgbClr val="FF0000"/>
                </a:solidFill>
                <a:effectLst/>
                <a:uLnTx/>
                <a:uFillTx/>
              </a:rPr>
              <a:t>) Características</a:t>
            </a:r>
            <a:r>
              <a:rPr kumimoji="0" lang="es-CL" sz="4200" b="1" i="1" u="none" strike="noStrike" kern="1200" cap="none" spc="0" normalizeH="0" noProof="0" dirty="0" smtClean="0">
                <a:ln>
                  <a:noFill/>
                </a:ln>
                <a:solidFill>
                  <a:srgbClr val="FF0000"/>
                </a:solidFill>
                <a:effectLst/>
                <a:uLnTx/>
                <a:uFillTx/>
              </a:rPr>
              <a:t> del Poder Estatal</a:t>
            </a:r>
            <a:r>
              <a:rPr lang="es-CL" sz="42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4200" b="1" i="1" noProof="0" dirty="0" smtClean="0">
              <a:solidFill>
                <a:srgbClr val="FF0000"/>
              </a:solidFill>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kumimoji="0" lang="es-CL" sz="4200" b="1" i="1" u="none" strike="noStrike" kern="1200" cap="none" spc="0" normalizeH="0" baseline="0" noProof="0" dirty="0" smtClean="0">
                <a:ln>
                  <a:noFill/>
                </a:ln>
                <a:solidFill>
                  <a:srgbClr val="FF0000"/>
                </a:solidFill>
                <a:effectLst/>
                <a:uLnTx/>
                <a:uFillTx/>
              </a:rPr>
              <a:t> </a:t>
            </a:r>
            <a:r>
              <a:rPr lang="es-CL" sz="4200" b="1" i="1" noProof="0" dirty="0" smtClean="0"/>
              <a:t>Centralización y subordinación de individuos.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4200" b="1" i="1" noProof="0" dirty="0" smtClean="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4200" b="1" i="1" dirty="0" smtClean="0"/>
              <a:t>Es un elemento inherente a la naturaleza humana.</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4200" b="1" i="1" dirty="0" smtClean="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4200" b="1" i="1" dirty="0" smtClean="0"/>
              <a:t>Es una empresa de organización social.</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4200" b="1" i="1" dirty="0" smtClean="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4200" b="1" i="1" dirty="0" smtClean="0"/>
              <a:t>Importa dominación ( fuerza coactiva) y competencia ( otorgada por la norma jurídica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42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4200" b="1" i="1" dirty="0" smtClean="0"/>
              <a:t>Empieza con una situación de hecho y culmina como una situación de Derecho</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dirty="0" smtClean="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dirty="0" smtClean="0">
              <a:solidFill>
                <a:srgbClr val="FF0000"/>
              </a:solidFill>
            </a:endParaRPr>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88334239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850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noProof="0" dirty="0" smtClean="0">
                <a:solidFill>
                  <a:srgbClr val="FF0000"/>
                </a:solidFill>
              </a:rPr>
              <a:t>F</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dirty="0" smtClean="0">
                <a:solidFill>
                  <a:srgbClr val="FF0000"/>
                </a:solidFill>
              </a:rPr>
              <a:t>Como se manifiesta el poder del Estado:</a:t>
            </a:r>
            <a:r>
              <a:rPr lang="es-CL" sz="29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noProof="0" dirty="0" smtClean="0"/>
              <a:t>Visto desde arriba, el orden de poder del estado se nos manifiesta como una unidad de voluntad, de decisión y de acción, capaz de determinar la conducta de los miembros dela comunidad a través de MANDATOS.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smtClean="0"/>
              <a:t>El poder del Estado, por consiguiente, nunca se manifiesta en la forma de una fuerza física que se nos impone, sino en la forma de un sistema de normas que nos obligan, independiente de que en nuestro interior las aceptemos o las rechacemos.</a:t>
            </a:r>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49311610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9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noProof="0" dirty="0" smtClean="0">
                <a:solidFill>
                  <a:srgbClr val="FF0000"/>
                </a:solidFill>
              </a:rPr>
              <a:t>F</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dirty="0" smtClean="0">
                <a:solidFill>
                  <a:srgbClr val="FF0000"/>
                </a:solidFill>
              </a:rPr>
              <a:t>Como se manifiesta el poder del Estado( continuación):</a:t>
            </a:r>
            <a:r>
              <a:rPr lang="es-CL" sz="2900" b="1" i="1" noProof="0" dirty="0" smtClean="0">
                <a:solidFill>
                  <a:srgbClr val="FF0000"/>
                </a:solidFill>
              </a:rPr>
              <a:t> </a:t>
            </a:r>
          </a:p>
          <a:p>
            <a:pPr marL="320040" indent="-320040">
              <a:spcBef>
                <a:spcPts val="700"/>
              </a:spcBef>
              <a:buClr>
                <a:schemeClr val="accent2"/>
              </a:buClr>
              <a:buSzPct val="60000"/>
              <a:buFont typeface="Wingdings"/>
              <a:buChar char=""/>
              <a:defRPr/>
            </a:pPr>
            <a:r>
              <a:rPr lang="es-CL" sz="2900" b="1" i="1" dirty="0" smtClean="0"/>
              <a:t>Esta determinación de nuestra voluntad superior del Estado se logra por el orden jurídico , en el que se ha objetivizado  la voluntad estatal.</a:t>
            </a:r>
          </a:p>
          <a:p>
            <a:pPr marL="320040" indent="-320040">
              <a:spcBef>
                <a:spcPts val="700"/>
              </a:spcBef>
              <a:buClr>
                <a:schemeClr val="accent2"/>
              </a:buClr>
              <a:buSzPct val="60000"/>
              <a:buFont typeface="Wingdings"/>
              <a:buChar char=""/>
              <a:defRPr/>
            </a:pPr>
            <a:r>
              <a:rPr lang="es-CL" sz="2900" b="1" i="1" dirty="0" smtClean="0"/>
              <a:t>La legitimación del poder se refiere, por lo tanto, al contenido valioso del conjunto de normas que el poder político dicta; por otra parte su legalidad se logra por la adecuación de la conducta del titular a la ley.</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82937064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noProof="0" dirty="0" smtClean="0">
                <a:solidFill>
                  <a:srgbClr val="FF0000"/>
                </a:solidFill>
              </a:rPr>
              <a:t>F</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dirty="0" smtClean="0">
                <a:solidFill>
                  <a:srgbClr val="FF0000"/>
                </a:solidFill>
              </a:rPr>
              <a:t>Como se manifiesta el poder del Estado( continuación):</a:t>
            </a:r>
          </a:p>
          <a:p>
            <a:pPr marR="0" lvl="0" algn="l" defTabSz="914400" rtl="0" eaLnBrk="1" fontAlgn="auto" latinLnBrk="0" hangingPunct="1">
              <a:lnSpc>
                <a:spcPct val="100000"/>
              </a:lnSpc>
              <a:spcBef>
                <a:spcPts val="700"/>
              </a:spcBef>
              <a:spcAft>
                <a:spcPts val="0"/>
              </a:spcAft>
              <a:buClr>
                <a:schemeClr val="accent2"/>
              </a:buClr>
              <a:buSzPct val="60000"/>
              <a:tabLst/>
              <a:defRPr/>
            </a:pPr>
            <a:r>
              <a:rPr lang="es-CL" sz="2900" b="1" i="1" noProof="0" dirty="0" smtClean="0">
                <a:solidFill>
                  <a:srgbClr val="FF0000"/>
                </a:solidFill>
              </a:rPr>
              <a:t> </a:t>
            </a:r>
          </a:p>
          <a:p>
            <a:pPr marL="320040" indent="-320040">
              <a:spcBef>
                <a:spcPts val="700"/>
              </a:spcBef>
              <a:buClr>
                <a:schemeClr val="accent2"/>
              </a:buClr>
              <a:buSzPct val="60000"/>
              <a:buFont typeface="Wingdings"/>
              <a:buChar char=""/>
              <a:defRPr/>
            </a:pPr>
            <a:r>
              <a:rPr lang="es-CL" sz="2900" b="1" i="1" dirty="0"/>
              <a:t> </a:t>
            </a:r>
            <a:r>
              <a:rPr lang="es-CL" sz="2900" b="1" i="1" dirty="0" smtClean="0"/>
              <a:t>Si embargo lo anterior, en el plano del poder político, los conceptos de legalidad y de legitimidad están íntimamente vinculados. La  validez y eficacia de un Orden Jurídico tiene su fundamento en que el conjunto de mandatos que dicta el titular del poder sean, real y efectivamente, la expresión de valores jurídicos vigentes en la comunidad política de que se trata..</a:t>
            </a:r>
          </a:p>
          <a:p>
            <a:pPr>
              <a:spcBef>
                <a:spcPts val="700"/>
              </a:spcBef>
              <a:buClr>
                <a:schemeClr val="accent2"/>
              </a:buClr>
              <a:buSzPct val="60000"/>
              <a:defRPr/>
            </a:pP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43628269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t> </a:t>
            </a:r>
            <a:r>
              <a:rPr lang="es-CL" dirty="0" smtClean="0">
                <a:solidFill>
                  <a:schemeClr val="bg1"/>
                </a:solidFill>
              </a:rPr>
              <a:t>Organización  Jurídica del Estado </a:t>
            </a:r>
            <a:endParaRPr lang="es-CL" dirty="0">
              <a:solidFill>
                <a:schemeClr val="bg1"/>
              </a:solidFill>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552" y="116632"/>
            <a:ext cx="8208912" cy="5760640"/>
          </a:xfrm>
          <a:prstGeom prst="rect">
            <a:avLst/>
          </a:prstGeom>
        </p:spPr>
      </p:pic>
    </p:spTree>
    <p:extLst>
      <p:ext uri="{BB962C8B-B14F-4D97-AF65-F5344CB8AC3E}">
        <p14:creationId xmlns:p14="http://schemas.microsoft.com/office/powerpoint/2010/main" val="336702252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6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noProof="0" dirty="0" smtClean="0">
                <a:solidFill>
                  <a:srgbClr val="FF0000"/>
                </a:solidFill>
              </a:rPr>
              <a:t>G</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dirty="0" smtClean="0">
                <a:solidFill>
                  <a:srgbClr val="FF0000"/>
                </a:solidFill>
              </a:rPr>
              <a:t>O</a:t>
            </a:r>
            <a:r>
              <a:rPr lang="es-CL" sz="2900" b="1" i="1" noProof="0" dirty="0" smtClean="0">
                <a:solidFill>
                  <a:srgbClr val="FF0000"/>
                </a:solidFill>
              </a:rPr>
              <a:t>organización  Jurídica del Estado</a:t>
            </a:r>
            <a:r>
              <a:rPr lang="es-CL" sz="2900" b="1" i="1" dirty="0" smtClean="0">
                <a:solidFill>
                  <a:srgbClr val="FF0000"/>
                </a:solidFill>
              </a:rPr>
              <a:t>:</a:t>
            </a:r>
          </a:p>
          <a:p>
            <a:pPr marR="0" lvl="0" algn="l" defTabSz="914400" rtl="0" eaLnBrk="1" fontAlgn="auto" latinLnBrk="0" hangingPunct="1">
              <a:lnSpc>
                <a:spcPct val="100000"/>
              </a:lnSpc>
              <a:spcBef>
                <a:spcPts val="700"/>
              </a:spcBef>
              <a:spcAft>
                <a:spcPts val="0"/>
              </a:spcAft>
              <a:buClr>
                <a:schemeClr val="accent2"/>
              </a:buClr>
              <a:buSzPct val="60000"/>
              <a:tabLst/>
              <a:defRPr/>
            </a:pPr>
            <a:r>
              <a:rPr lang="es-CL" sz="2900" b="1" i="1" noProof="0" dirty="0" smtClean="0">
                <a:solidFill>
                  <a:srgbClr val="FF0000"/>
                </a:solidFill>
              </a:rPr>
              <a:t> </a:t>
            </a:r>
          </a:p>
          <a:p>
            <a:pPr marL="320040" indent="-320040">
              <a:spcBef>
                <a:spcPts val="700"/>
              </a:spcBef>
              <a:buClr>
                <a:schemeClr val="accent2"/>
              </a:buClr>
              <a:buSzPct val="60000"/>
              <a:buFont typeface="Wingdings"/>
              <a:buChar char=""/>
              <a:defRPr/>
            </a:pPr>
            <a:r>
              <a:rPr lang="es-CL" sz="2900" b="1" i="1" dirty="0"/>
              <a:t> </a:t>
            </a:r>
            <a:r>
              <a:rPr lang="es-CL" sz="2900" b="1" i="1" dirty="0" smtClean="0"/>
              <a:t>Esta constituida por las normas que rigen la organización del Estado y la conducta de los órganos del propio Estado y de sus habitantes. Esta organización jurídica se establece en función de los fines o metas que se fije la nación. Vale decir comprende:</a:t>
            </a:r>
            <a:endParaRPr lang="es-CL" sz="2900" b="1" i="1" dirty="0"/>
          </a:p>
          <a:p>
            <a:pPr marL="320040" indent="-320040">
              <a:spcBef>
                <a:spcPts val="700"/>
              </a:spcBef>
              <a:buClr>
                <a:schemeClr val="accent2"/>
              </a:buClr>
              <a:buSzPct val="60000"/>
              <a:buFont typeface="Wingdings"/>
              <a:buChar char=""/>
              <a:defRPr/>
            </a:pPr>
            <a:r>
              <a:rPr lang="es-CL" sz="2900" b="1" i="1" dirty="0" smtClean="0"/>
              <a:t>1.-Establecimiento de un Gobierno, que es el conjunto de autoridades superiores encargadas de dirigir el Estado y realizar sus diversas funciones.</a:t>
            </a:r>
          </a:p>
          <a:p>
            <a:pPr marL="320040" indent="-320040">
              <a:spcBef>
                <a:spcPts val="700"/>
              </a:spcBef>
              <a:buClr>
                <a:schemeClr val="accent2"/>
              </a:buClr>
              <a:buSzPct val="60000"/>
              <a:buFont typeface="Wingdings"/>
              <a:buChar char=""/>
              <a:defRPr/>
            </a:pPr>
            <a:r>
              <a:rPr lang="es-CL" sz="2900" b="1" i="1" dirty="0" smtClean="0"/>
              <a:t>2.-La dictación de normas de derecho que delimiten el campo de acción del Gobierno y de los  particulares y regulen las diferentes situaciones</a:t>
            </a:r>
          </a:p>
          <a:p>
            <a:pPr marL="320040" indent="-320040">
              <a:spcBef>
                <a:spcPts val="700"/>
              </a:spcBef>
              <a:buClr>
                <a:schemeClr val="accent2"/>
              </a:buClr>
              <a:buSzPct val="60000"/>
              <a:buFont typeface="Wingdings"/>
              <a:buChar char=""/>
              <a:defRPr/>
            </a:pPr>
            <a:r>
              <a:rPr lang="es-CL" sz="2900" b="1" i="1" dirty="0"/>
              <a:t> </a:t>
            </a:r>
            <a:r>
              <a:rPr lang="es-CL" sz="2900" b="1" i="1" dirty="0" smtClean="0"/>
              <a:t>Determinación de los fines del Estado asignados a este por la Nación.</a:t>
            </a:r>
          </a:p>
          <a:p>
            <a:pPr marL="320040" indent="-320040">
              <a:spcBef>
                <a:spcPts val="700"/>
              </a:spcBef>
              <a:buClr>
                <a:schemeClr val="accent2"/>
              </a:buClr>
              <a:buSzPct val="60000"/>
              <a:buFont typeface="Wingdings"/>
              <a:buChar char=""/>
              <a:defRPr/>
            </a:pPr>
            <a:endParaRPr lang="es-CL" sz="2900" b="1" i="1" dirty="0" smtClean="0"/>
          </a:p>
          <a:p>
            <a:pPr>
              <a:spcBef>
                <a:spcPts val="700"/>
              </a:spcBef>
              <a:buClr>
                <a:schemeClr val="accent2"/>
              </a:buClr>
              <a:buSzPct val="60000"/>
              <a:defRPr/>
            </a:pP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22127995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t> </a:t>
            </a:r>
            <a:r>
              <a:rPr lang="es-CL" dirty="0" smtClean="0">
                <a:solidFill>
                  <a:schemeClr val="bg1"/>
                </a:solidFill>
              </a:rPr>
              <a:t>Soberanía</a:t>
            </a:r>
            <a:endParaRPr lang="es-CL" dirty="0">
              <a:solidFill>
                <a:schemeClr val="bg1"/>
              </a:solidFill>
            </a:endParaRPr>
          </a:p>
        </p:txBody>
      </p:sp>
      <p:pic>
        <p:nvPicPr>
          <p:cNvPr id="6" name="5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260648"/>
            <a:ext cx="8424936" cy="5544616"/>
          </a:xfrm>
          <a:prstGeom prst="rect">
            <a:avLst/>
          </a:prstGeom>
        </p:spPr>
      </p:pic>
    </p:spTree>
    <p:extLst>
      <p:ext uri="{BB962C8B-B14F-4D97-AF65-F5344CB8AC3E}">
        <p14:creationId xmlns:p14="http://schemas.microsoft.com/office/powerpoint/2010/main" val="382712607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noProof="0" dirty="0">
                <a:solidFill>
                  <a:srgbClr val="FF0000"/>
                </a:solidFill>
              </a:rPr>
              <a:t>H</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dirty="0" smtClean="0">
                <a:solidFill>
                  <a:srgbClr val="FF0000"/>
                </a:solidFill>
              </a:rPr>
              <a:t>Soberanía:</a:t>
            </a:r>
            <a:r>
              <a:rPr lang="es-CL" sz="2900" b="1" i="1" noProof="0" dirty="0" smtClean="0">
                <a:solidFill>
                  <a:srgbClr val="FF0000"/>
                </a:solidFill>
              </a:rPr>
              <a:t> </a:t>
            </a:r>
          </a:p>
          <a:p>
            <a:pPr marL="320040" indent="-320040">
              <a:spcBef>
                <a:spcPts val="700"/>
              </a:spcBef>
              <a:buClr>
                <a:schemeClr val="accent2"/>
              </a:buClr>
              <a:buSzPct val="60000"/>
              <a:buFont typeface="Wingdings"/>
              <a:buChar char=""/>
              <a:defRPr/>
            </a:pPr>
            <a:r>
              <a:rPr lang="es-CL" sz="2900" b="1" i="1" dirty="0" smtClean="0"/>
              <a:t>Esta es una cualidad del poder de l Estado, en el sentido de que dicho Poder no admite a ningún  otro ni sobre el, ni en concurrencia con el. El poder estatal es soberano.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406823682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9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a:solidFill>
                  <a:srgbClr val="FF0000"/>
                </a:solidFill>
              </a:rPr>
              <a:t>H</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dirty="0" smtClean="0">
                <a:solidFill>
                  <a:srgbClr val="FF0000"/>
                </a:solidFill>
              </a:rPr>
              <a:t>Soberanía ( continuación ):</a:t>
            </a:r>
            <a:r>
              <a:rPr lang="es-CL" sz="2900" b="1" i="1" noProof="0" dirty="0" smtClean="0">
                <a:solidFill>
                  <a:srgbClr val="FF0000"/>
                </a:solidFill>
              </a:rPr>
              <a:t> </a:t>
            </a:r>
          </a:p>
          <a:p>
            <a:pPr marL="320040" indent="-320040">
              <a:spcBef>
                <a:spcPts val="700"/>
              </a:spcBef>
              <a:buClr>
                <a:schemeClr val="accent2"/>
              </a:buClr>
              <a:buSzPct val="60000"/>
              <a:buFont typeface="Wingdings"/>
              <a:buChar char=""/>
              <a:defRPr/>
            </a:pPr>
            <a:r>
              <a:rPr lang="es-CL" sz="2900" b="1" i="1" dirty="0" smtClean="0"/>
              <a:t>Según el autor Bidart Campos .” la soberanía no es un Poder, ni una capacidad de acción, ni un conjunto de competencias, sino una cualidad del Poder, una manera de ser del Poder, la manera de ser del Poder que no esta jurídicamente subordinado a otro, que es dueño de si mismo”.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25305289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noProof="0" dirty="0">
                <a:solidFill>
                  <a:srgbClr val="FF0000"/>
                </a:solidFill>
              </a:rPr>
              <a:t>H</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dirty="0" smtClean="0">
                <a:solidFill>
                  <a:srgbClr val="FF0000"/>
                </a:solidFill>
              </a:rPr>
              <a:t>Soberanía ( continuación ):</a:t>
            </a:r>
            <a:r>
              <a:rPr lang="es-CL" sz="2900" b="1" i="1" noProof="0" dirty="0" smtClean="0">
                <a:solidFill>
                  <a:srgbClr val="FF0000"/>
                </a:solidFill>
              </a:rPr>
              <a:t> </a:t>
            </a:r>
          </a:p>
          <a:p>
            <a:pPr marL="320040" indent="-320040">
              <a:spcBef>
                <a:spcPts val="700"/>
              </a:spcBef>
              <a:buClr>
                <a:schemeClr val="accent2"/>
              </a:buClr>
              <a:buSzPct val="60000"/>
              <a:buFont typeface="Wingdings"/>
              <a:buChar char=""/>
              <a:defRPr/>
            </a:pPr>
            <a:r>
              <a:rPr lang="es-CL" sz="2900" b="1" i="1" dirty="0" smtClean="0"/>
              <a:t>De acuerdo con el jurista francés Jean Bodinse trata de “ un poder supremo que reina sobre súbditos y ciudadanos sin restricciones legales, que no sean aquellas que emanan de la naturaleza de las cosas”.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383861880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850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noProof="0" dirty="0">
                <a:solidFill>
                  <a:srgbClr val="FF0000"/>
                </a:solidFill>
              </a:rPr>
              <a:t>I</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Quien es el titular de la </a:t>
            </a:r>
            <a:r>
              <a:rPr lang="es-CL" sz="2900" b="1" i="1" dirty="0" smtClean="0">
                <a:solidFill>
                  <a:srgbClr val="FF0000"/>
                </a:solidFill>
              </a:rPr>
              <a:t>Soberanía? :</a:t>
            </a:r>
            <a:r>
              <a:rPr lang="es-CL" sz="2900" b="1" i="1" noProof="0" dirty="0" smtClean="0">
                <a:solidFill>
                  <a:srgbClr val="FF0000"/>
                </a:solidFill>
              </a:rPr>
              <a:t> </a:t>
            </a:r>
          </a:p>
          <a:p>
            <a:pPr marL="320040" indent="-320040">
              <a:spcBef>
                <a:spcPts val="700"/>
              </a:spcBef>
              <a:buClr>
                <a:schemeClr val="accent2"/>
              </a:buClr>
              <a:buSzPct val="60000"/>
              <a:buFont typeface="Wingdings"/>
              <a:buChar char=""/>
              <a:defRPr/>
            </a:pPr>
            <a:r>
              <a:rPr lang="es-CL" sz="2900" b="1" i="1" dirty="0" smtClean="0"/>
              <a:t>Según Hobbes, el hace radicar en el monarca el poder soberano.</a:t>
            </a:r>
          </a:p>
          <a:p>
            <a:pPr marL="320040" indent="-320040">
              <a:spcBef>
                <a:spcPts val="700"/>
              </a:spcBef>
              <a:buClr>
                <a:schemeClr val="accent2"/>
              </a:buClr>
              <a:buSzPct val="60000"/>
              <a:buFont typeface="Wingdings"/>
              <a:buChar char=""/>
              <a:defRPr/>
            </a:pPr>
            <a:r>
              <a:rPr lang="es-CL" sz="2900" b="1" i="1" dirty="0" smtClean="0"/>
              <a:t>Por otra parte Rousseau lo atribuye al Pueblo.</a:t>
            </a:r>
          </a:p>
          <a:p>
            <a:pPr marL="320040" indent="-320040">
              <a:spcBef>
                <a:spcPts val="700"/>
              </a:spcBef>
              <a:buClr>
                <a:schemeClr val="accent2"/>
              </a:buClr>
              <a:buSzPct val="60000"/>
              <a:buFont typeface="Wingdings"/>
              <a:buChar char=""/>
              <a:defRPr/>
            </a:pPr>
            <a:r>
              <a:rPr lang="es-CL" sz="2900" b="1" i="1" dirty="0" smtClean="0"/>
              <a:t>El  abate Sieyes considera que la soberanía reside en la Nación toda. </a:t>
            </a:r>
          </a:p>
          <a:p>
            <a:pPr marL="320040" indent="-320040">
              <a:spcBef>
                <a:spcPts val="700"/>
              </a:spcBef>
              <a:buClr>
                <a:schemeClr val="accent2"/>
              </a:buClr>
              <a:buSzPct val="60000"/>
              <a:buFont typeface="Wingdings"/>
              <a:buChar char=""/>
              <a:defRPr/>
            </a:pPr>
            <a:r>
              <a:rPr lang="es-CL" sz="2900" b="1" i="1" dirty="0" smtClean="0"/>
              <a:t>Desde entonces las Constituciones y Declaraciones de Derecho del mundo han entregado la titularidad dela soberanía al Pueblo o a la Nación.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96096272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850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noProof="0" dirty="0">
                <a:solidFill>
                  <a:srgbClr val="FF0000"/>
                </a:solidFill>
              </a:rPr>
              <a:t>I</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Quien es el titular de la </a:t>
            </a:r>
            <a:r>
              <a:rPr lang="es-CL" sz="2900" b="1" i="1" dirty="0" smtClean="0">
                <a:solidFill>
                  <a:srgbClr val="FF0000"/>
                </a:solidFill>
              </a:rPr>
              <a:t>Soberanía?( continuación ) :</a:t>
            </a:r>
            <a:r>
              <a:rPr lang="es-CL" sz="2900" b="1" i="1" noProof="0" dirty="0" smtClean="0">
                <a:solidFill>
                  <a:srgbClr val="FF0000"/>
                </a:solidFill>
              </a:rPr>
              <a:t> </a:t>
            </a:r>
          </a:p>
          <a:p>
            <a:pPr marL="320040" indent="-320040">
              <a:spcBef>
                <a:spcPts val="700"/>
              </a:spcBef>
              <a:buClr>
                <a:schemeClr val="accent2"/>
              </a:buClr>
              <a:buSzPct val="60000"/>
              <a:buFont typeface="Wingdings"/>
              <a:buChar char=""/>
              <a:defRPr/>
            </a:pPr>
            <a:r>
              <a:rPr lang="es-CL" sz="2900" b="1" i="1" dirty="0" smtClean="0"/>
              <a:t>Según Hobbes, el hace radicar en el monarca el poder soberano.</a:t>
            </a:r>
          </a:p>
          <a:p>
            <a:pPr marL="320040" indent="-320040">
              <a:spcBef>
                <a:spcPts val="700"/>
              </a:spcBef>
              <a:buClr>
                <a:schemeClr val="accent2"/>
              </a:buClr>
              <a:buSzPct val="60000"/>
              <a:buFont typeface="Wingdings"/>
              <a:buChar char=""/>
              <a:defRPr/>
            </a:pPr>
            <a:r>
              <a:rPr lang="es-CL" sz="2900" b="1" i="1" dirty="0" smtClean="0"/>
              <a:t>Por otra parte Rousseau lo atribuye al Pueblo.</a:t>
            </a:r>
          </a:p>
          <a:p>
            <a:pPr marL="320040" indent="-320040">
              <a:spcBef>
                <a:spcPts val="700"/>
              </a:spcBef>
              <a:buClr>
                <a:schemeClr val="accent2"/>
              </a:buClr>
              <a:buSzPct val="60000"/>
              <a:buFont typeface="Wingdings"/>
              <a:buChar char=""/>
              <a:defRPr/>
            </a:pPr>
            <a:r>
              <a:rPr lang="es-CL" sz="2900" b="1" i="1" dirty="0" smtClean="0"/>
              <a:t>El  abate Sieyes considera que la soberanía reside en la Nación toda. </a:t>
            </a:r>
          </a:p>
          <a:p>
            <a:pPr marL="320040" indent="-320040">
              <a:spcBef>
                <a:spcPts val="700"/>
              </a:spcBef>
              <a:buClr>
                <a:schemeClr val="accent2"/>
              </a:buClr>
              <a:buSzPct val="60000"/>
              <a:buFont typeface="Wingdings"/>
              <a:buChar char=""/>
              <a:defRPr/>
            </a:pPr>
            <a:r>
              <a:rPr lang="es-CL" sz="2900" b="1" i="1" dirty="0" smtClean="0"/>
              <a:t>Desde entonces las Constituciones y Declaraciones de Derecho del mundo han entregado la titularidad dela soberanía al Pueblo o a la Nación.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87785827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t> </a:t>
            </a:r>
            <a:r>
              <a:rPr lang="es-CL" dirty="0" smtClean="0">
                <a:solidFill>
                  <a:schemeClr val="bg1"/>
                </a:solidFill>
              </a:rPr>
              <a:t>Soberanía</a:t>
            </a:r>
            <a:endParaRPr lang="es-CL" dirty="0">
              <a:solidFill>
                <a:schemeClr val="bg1"/>
              </a:solidFill>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3568" y="116632"/>
            <a:ext cx="8136904" cy="5616624"/>
          </a:xfrm>
          <a:prstGeom prst="rect">
            <a:avLst/>
          </a:prstGeom>
        </p:spPr>
      </p:pic>
    </p:spTree>
    <p:extLst>
      <p:ext uri="{BB962C8B-B14F-4D97-AF65-F5344CB8AC3E}">
        <p14:creationId xmlns:p14="http://schemas.microsoft.com/office/powerpoint/2010/main" val="68923913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solidFill>
                  <a:schemeClr val="bg1"/>
                </a:solidFill>
              </a:rPr>
              <a:t>Definición de Estado de Derecho</a:t>
            </a:r>
            <a:endParaRPr lang="es-CL" dirty="0">
              <a:solidFill>
                <a:schemeClr val="bg1"/>
              </a:solidFill>
            </a:endParaRPr>
          </a:p>
        </p:txBody>
      </p:sp>
      <p:pic>
        <p:nvPicPr>
          <p:cNvPr id="5" name="4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332656"/>
            <a:ext cx="7848872" cy="5400600"/>
          </a:xfrm>
          <a:prstGeom prst="rect">
            <a:avLst/>
          </a:prstGeom>
        </p:spPr>
      </p:pic>
    </p:spTree>
    <p:extLst>
      <p:ext uri="{BB962C8B-B14F-4D97-AF65-F5344CB8AC3E}">
        <p14:creationId xmlns:p14="http://schemas.microsoft.com/office/powerpoint/2010/main" val="213716857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9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a:solidFill>
                  <a:srgbClr val="FF0000"/>
                </a:solidFill>
              </a:rPr>
              <a:t>J</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noProof="0" dirty="0" smtClean="0">
                <a:solidFill>
                  <a:srgbClr val="FF0000"/>
                </a:solidFill>
              </a:rPr>
              <a:t>Definición de Estado de Derecho</a:t>
            </a:r>
            <a:r>
              <a:rPr lang="es-CL" sz="2900" b="1" i="1" dirty="0" smtClean="0">
                <a:solidFill>
                  <a:srgbClr val="FF0000"/>
                </a:solidFill>
              </a:rPr>
              <a:t>:</a:t>
            </a:r>
            <a:r>
              <a:rPr lang="es-CL" sz="2900" b="1" i="1" noProof="0" dirty="0" smtClean="0">
                <a:solidFill>
                  <a:srgbClr val="FF0000"/>
                </a:solidFill>
              </a:rPr>
              <a:t> </a:t>
            </a:r>
          </a:p>
          <a:p>
            <a:pPr marL="320040" indent="-320040">
              <a:spcBef>
                <a:spcPts val="700"/>
              </a:spcBef>
              <a:buClr>
                <a:schemeClr val="accent2"/>
              </a:buClr>
              <a:buSzPct val="60000"/>
              <a:buFont typeface="Wingdings"/>
              <a:buChar char=""/>
              <a:defRPr/>
            </a:pPr>
            <a:r>
              <a:rPr lang="es-CL" sz="2900" b="1" i="1" dirty="0" smtClean="0"/>
              <a:t>El Estado de Derecho es la Organización política de la vida social sujeta a procedimientos regulados por ley en el cual los Actos del Estado están limitados estrictamente por un marco jurídico supremo( la constitución política del Estado ) guiados por el Principio de la  Legalidad y el respeto absoluto de los derechos fundamentales.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89765549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9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a:solidFill>
                  <a:srgbClr val="FF0000"/>
                </a:solidFill>
              </a:rPr>
              <a:t>J</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noProof="0" dirty="0" smtClean="0">
                <a:solidFill>
                  <a:srgbClr val="FF0000"/>
                </a:solidFill>
              </a:rPr>
              <a:t>Definición de Estado de Derecho( continuación )</a:t>
            </a:r>
            <a:r>
              <a:rPr lang="es-CL" sz="2900" b="1" i="1" dirty="0" smtClean="0">
                <a:solidFill>
                  <a:srgbClr val="FF0000"/>
                </a:solidFill>
              </a:rPr>
              <a:t>:</a:t>
            </a:r>
            <a:r>
              <a:rPr lang="es-CL" sz="2900" b="1" i="1" noProof="0" dirty="0" smtClean="0">
                <a:solidFill>
                  <a:srgbClr val="FF0000"/>
                </a:solidFill>
              </a:rPr>
              <a:t> </a:t>
            </a:r>
          </a:p>
          <a:p>
            <a:pPr marL="320040" indent="-320040">
              <a:spcBef>
                <a:spcPts val="700"/>
              </a:spcBef>
              <a:buClr>
                <a:schemeClr val="accent2"/>
              </a:buClr>
              <a:buSzPct val="60000"/>
              <a:buFont typeface="Wingdings"/>
              <a:buChar char=""/>
              <a:defRPr/>
            </a:pPr>
            <a:r>
              <a:rPr lang="es-CL" sz="2900" b="1" i="1" dirty="0" smtClean="0"/>
              <a:t>Es el imperio de la ley. El comportamiento estatal no puede ser discrecional.  Los actos del Estado están sometidos a la Constitución política del Estado, marco que no debe rebasar.</a:t>
            </a:r>
          </a:p>
          <a:p>
            <a:pPr marL="320040" indent="-320040">
              <a:spcBef>
                <a:spcPts val="700"/>
              </a:spcBef>
              <a:buClr>
                <a:schemeClr val="accent2"/>
              </a:buClr>
              <a:buSzPct val="60000"/>
              <a:buFont typeface="Wingdings"/>
              <a:buChar char=""/>
              <a:defRPr/>
            </a:pPr>
            <a:r>
              <a:rPr lang="es-CL" sz="2900" b="1" i="1" dirty="0" smtClean="0"/>
              <a:t>Además los referidos actos deben estar guiados, siempre, por el Principio De Legalidad, ya sea el formal o el sustancial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403989531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92500"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a:solidFill>
                  <a:srgbClr val="FF0000"/>
                </a:solidFill>
              </a:rPr>
              <a:t>J</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noProof="0" dirty="0" smtClean="0">
                <a:solidFill>
                  <a:srgbClr val="FF0000"/>
                </a:solidFill>
              </a:rPr>
              <a:t>Definición de Estado de Derecho( continuación )</a:t>
            </a:r>
            <a:r>
              <a:rPr lang="es-CL" sz="2900" b="1" i="1" dirty="0" smtClean="0">
                <a:solidFill>
                  <a:srgbClr val="FF0000"/>
                </a:solidFill>
              </a:rPr>
              <a:t>:</a:t>
            </a:r>
            <a:r>
              <a:rPr lang="es-CL" sz="2900" b="1" i="1" noProof="0" dirty="0" smtClean="0">
                <a:solidFill>
                  <a:srgbClr val="FF0000"/>
                </a:solidFill>
              </a:rPr>
              <a:t> </a:t>
            </a:r>
          </a:p>
          <a:p>
            <a:pPr marL="320040" indent="-320040">
              <a:spcBef>
                <a:spcPts val="700"/>
              </a:spcBef>
              <a:buClr>
                <a:schemeClr val="accent2"/>
              </a:buClr>
              <a:buSzPct val="60000"/>
              <a:buFont typeface="Wingdings"/>
              <a:buChar char=""/>
              <a:defRPr/>
            </a:pPr>
            <a:r>
              <a:rPr lang="es-CL" sz="2900" b="1" i="1" dirty="0" smtClean="0"/>
              <a:t>El Principio De Legalidad es un axioma de valoración de lo justo por una sociedad en virtud del cual no se puede aplicar una sanción si no esta escrita previamente.</a:t>
            </a:r>
          </a:p>
          <a:p>
            <a:pPr marL="320040" indent="-320040">
              <a:spcBef>
                <a:spcPts val="700"/>
              </a:spcBef>
              <a:buClr>
                <a:schemeClr val="accent2"/>
              </a:buClr>
              <a:buSzPct val="60000"/>
              <a:buFont typeface="Wingdings"/>
              <a:buChar char=""/>
              <a:defRPr/>
            </a:pPr>
            <a:r>
              <a:rPr lang="es-CL" sz="2900" b="1" i="1" dirty="0" smtClean="0"/>
              <a:t>En lo particular un axioma es ” aquello que es digno de ser estimado, creído o valorado”.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73990453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9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a:solidFill>
                  <a:srgbClr val="FF0000"/>
                </a:solidFill>
              </a:rPr>
              <a:t>J</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noProof="0" dirty="0" smtClean="0">
                <a:solidFill>
                  <a:srgbClr val="FF0000"/>
                </a:solidFill>
              </a:rPr>
              <a:t>Definición de Estado de Derecho( continuación )</a:t>
            </a:r>
            <a:r>
              <a:rPr lang="es-CL" sz="2900" b="1" i="1" dirty="0" smtClean="0">
                <a:solidFill>
                  <a:srgbClr val="FF0000"/>
                </a:solidFill>
              </a:rPr>
              <a:t>:</a:t>
            </a:r>
            <a:r>
              <a:rPr lang="es-CL" sz="2900" b="1" i="1" noProof="0" dirty="0" smtClean="0">
                <a:solidFill>
                  <a:srgbClr val="FF0000"/>
                </a:solidFill>
              </a:rPr>
              <a:t> </a:t>
            </a:r>
          </a:p>
          <a:p>
            <a:pPr marL="320040" indent="-320040">
              <a:spcBef>
                <a:spcPts val="700"/>
              </a:spcBef>
              <a:buClr>
                <a:schemeClr val="accent2"/>
              </a:buClr>
              <a:buSzPct val="60000"/>
              <a:buFont typeface="Wingdings"/>
              <a:buChar char=""/>
              <a:defRPr/>
            </a:pPr>
            <a:r>
              <a:rPr lang="es-CL" sz="2900" b="1" i="1" dirty="0" smtClean="0"/>
              <a:t>El Principio De Legalidad Substancial es un axioma extrajurídico de defensa social en virtud de la cual se sanciona con una pena o se somete a una medida de seguridad cualquier acción u omisión o estado peligroso de una persona que vaya contar la sociedad o el Estado.</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24453979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a:solidFill>
                  <a:srgbClr val="FF0000"/>
                </a:solidFill>
              </a:rPr>
              <a:t>J</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noProof="0" dirty="0" smtClean="0">
                <a:solidFill>
                  <a:srgbClr val="FF0000"/>
                </a:solidFill>
              </a:rPr>
              <a:t>Definición de Estado de Derecho( continuación )</a:t>
            </a:r>
            <a:r>
              <a:rPr lang="es-CL" sz="2900" b="1" i="1" dirty="0" smtClean="0">
                <a:solidFill>
                  <a:srgbClr val="FF0000"/>
                </a:solidFill>
              </a:rPr>
              <a:t>:</a:t>
            </a:r>
            <a:r>
              <a:rPr lang="es-CL" sz="29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2900" b="1" i="1" dirty="0" smtClean="0"/>
              <a:t>Los derechos fundamentales son esencialmente derechos humanos reconocidos en las partes dogmáticas de las Constituciones de los Estados para afirmar las garantías de las personas individuales y colectivas consideradas como indispensables frente al poder del Estado y para limitar materialmente el derecho de castigo ( imperium) del Estado.</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067462074"/>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a:solidFill>
                  <a:srgbClr val="FF0000"/>
                </a:solidFill>
              </a:rPr>
              <a:t>J</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noProof="0" dirty="0" smtClean="0">
                <a:solidFill>
                  <a:srgbClr val="FF0000"/>
                </a:solidFill>
              </a:rPr>
              <a:t>Definición de Estado de Derecho( continuación )</a:t>
            </a:r>
            <a:r>
              <a:rPr lang="es-CL" sz="2900" b="1" i="1" dirty="0" smtClean="0">
                <a:solidFill>
                  <a:srgbClr val="FF0000"/>
                </a:solidFill>
              </a:rPr>
              <a:t>:</a:t>
            </a:r>
            <a:r>
              <a:rPr lang="es-CL" sz="29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2900" b="1" i="1" dirty="0" smtClean="0"/>
              <a:t>Los derechos  humanos son aquellos que el hombre posee por mero hecho de serlo. Los derechos humanos se diferencian de los derechos fundamentales, en atención a que aun no están reconocidos por la Constitución, solo figuran en Declaraciones, a diferencia de los derechos fundamentales que ya se encuentran debidamente reconocidos en los textos Constitucionales. </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95738176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92500"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a:solidFill>
                  <a:srgbClr val="FF0000"/>
                </a:solidFill>
              </a:rPr>
              <a:t>J</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2900" b="1" i="1" noProof="0" dirty="0" smtClean="0">
                <a:solidFill>
                  <a:srgbClr val="FF0000"/>
                </a:solidFill>
              </a:rPr>
              <a:t>Definición de Estado de Derecho( continuación )</a:t>
            </a:r>
            <a:r>
              <a:rPr lang="es-CL" sz="2900" b="1" i="1" dirty="0" smtClean="0">
                <a:solidFill>
                  <a:srgbClr val="FF0000"/>
                </a:solidFill>
              </a:rPr>
              <a:t>:</a:t>
            </a:r>
            <a:r>
              <a:rPr lang="es-CL" sz="29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2900" b="1" i="1" dirty="0" smtClean="0"/>
              <a:t>No configura un Estado </a:t>
            </a:r>
            <a:r>
              <a:rPr lang="es-CL" sz="2900" b="1" i="1" dirty="0"/>
              <a:t>d</a:t>
            </a:r>
            <a:r>
              <a:rPr lang="es-CL" sz="2900" b="1" i="1" dirty="0" smtClean="0"/>
              <a:t>e Derecho aquel en el cual el Órgano Judicial no sea independiente de los demás órganos del Poder Publico. </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70750090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6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3800" b="1" i="1" dirty="0">
                <a:solidFill>
                  <a:srgbClr val="FF0000"/>
                </a:solidFill>
              </a:rPr>
              <a:t>J</a:t>
            </a:r>
            <a:r>
              <a:rPr kumimoji="0" lang="es-CL" sz="3800" b="1" i="1" u="none" strike="noStrike" kern="1200" cap="none" spc="0" normalizeH="0" baseline="0" noProof="0" dirty="0" smtClean="0">
                <a:ln>
                  <a:noFill/>
                </a:ln>
                <a:solidFill>
                  <a:srgbClr val="FF0000"/>
                </a:solidFill>
                <a:effectLst/>
                <a:uLnTx/>
                <a:uFillTx/>
              </a:rPr>
              <a:t>) </a:t>
            </a:r>
            <a:r>
              <a:rPr lang="es-CL" sz="3800" b="1" i="1" noProof="0" dirty="0" smtClean="0">
                <a:solidFill>
                  <a:srgbClr val="FF0000"/>
                </a:solidFill>
              </a:rPr>
              <a:t>Definición de Estado de Derecho( continuación )</a:t>
            </a:r>
            <a:r>
              <a:rPr lang="es-CL" sz="3800" b="1" i="1" dirty="0" smtClean="0">
                <a:solidFill>
                  <a:srgbClr val="FF0000"/>
                </a:solidFill>
              </a:rPr>
              <a:t>:</a:t>
            </a:r>
            <a:r>
              <a:rPr lang="es-CL" sz="38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4000" b="1" i="1" dirty="0" smtClean="0"/>
              <a:t>Así también menos  configura un Estado </a:t>
            </a:r>
            <a:r>
              <a:rPr lang="es-CL" sz="4000" b="1" i="1" dirty="0"/>
              <a:t>d</a:t>
            </a:r>
            <a:r>
              <a:rPr lang="es-CL" sz="4000" b="1" i="1" dirty="0" smtClean="0"/>
              <a:t>e Derecho aquel en el  cual el Órgano Legislativo juega a derribar gobiernos o torna estéril toda gestión publica del Órgano Ejecutivo, ni aquel donde el Órgano Ejecutivo legisla y juzga a la par, para satisfacer una posición personal o partidista, dispuesto a perpetuarse mientras sean efectivas y eficaces los medios represivos o la sumisión del pueblo. </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344689628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3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2900" b="1" i="1" dirty="0">
                <a:solidFill>
                  <a:srgbClr val="FF0000"/>
                </a:solidFill>
              </a:rPr>
              <a:t>J</a:t>
            </a:r>
            <a:r>
              <a:rPr kumimoji="0" lang="es-CL" sz="2900" b="1" i="1" u="none" strike="noStrike" kern="1200" cap="none" spc="0" normalizeH="0" baseline="0" noProof="0" dirty="0" smtClean="0">
                <a:ln>
                  <a:noFill/>
                </a:ln>
                <a:solidFill>
                  <a:srgbClr val="FF0000"/>
                </a:solidFill>
                <a:effectLst/>
                <a:uLnTx/>
                <a:uFillTx/>
                <a:latin typeface="+mn-lt"/>
                <a:ea typeface="+mn-ea"/>
                <a:cs typeface="+mn-cs"/>
              </a:rPr>
              <a:t>) </a:t>
            </a:r>
            <a:r>
              <a:rPr lang="es-CL" sz="7400" b="1" i="1" noProof="0" dirty="0" smtClean="0">
                <a:solidFill>
                  <a:srgbClr val="FF0000"/>
                </a:solidFill>
              </a:rPr>
              <a:t>Definición de Estado de Derecho( continuación )</a:t>
            </a:r>
            <a:r>
              <a:rPr lang="es-CL" sz="7400" b="1" i="1" dirty="0" smtClean="0">
                <a:solidFill>
                  <a:srgbClr val="FF0000"/>
                </a:solidFill>
              </a:rPr>
              <a:t>:</a:t>
            </a:r>
            <a:r>
              <a:rPr lang="es-CL" sz="74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7400" b="1" i="1" dirty="0" smtClean="0"/>
              <a:t>El Estado de Derecho es aquel en que los órganos del Poder Publico( ejecutivo, legislativo, judicial, electoral ) son interdependientes y coordinados, representan al gobierno del pueblo, por el pueblo y para el pueblo. Los órganos del </a:t>
            </a:r>
            <a:r>
              <a:rPr lang="es-CL" sz="7400" b="1" i="1" dirty="0"/>
              <a:t>P</a:t>
            </a:r>
            <a:r>
              <a:rPr lang="es-CL" sz="7400" b="1" i="1" dirty="0" smtClean="0"/>
              <a:t>oder Publico nacen del pueblo en forma mas o menos directa. Actúan, pues, en su nombre, bajo el imperio de las normas constitucionales. El gobierno es la colaboración y concurrencia de esos órganos, identificados a través de la norma jurídica. </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91940496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3800" b="1" i="1" dirty="0">
                <a:solidFill>
                  <a:srgbClr val="FF0000"/>
                </a:solidFill>
              </a:rPr>
              <a:t>J</a:t>
            </a:r>
            <a:r>
              <a:rPr kumimoji="0" lang="es-CL" sz="3800" b="1" i="1" u="none" strike="noStrike" kern="1200" cap="none" spc="0" normalizeH="0" baseline="0" noProof="0" dirty="0" smtClean="0">
                <a:ln>
                  <a:noFill/>
                </a:ln>
                <a:solidFill>
                  <a:srgbClr val="FF0000"/>
                </a:solidFill>
                <a:effectLst/>
                <a:uLnTx/>
                <a:uFillTx/>
              </a:rPr>
              <a:t>) </a:t>
            </a:r>
            <a:r>
              <a:rPr lang="es-CL" sz="3800" b="1" i="1" noProof="0" dirty="0" smtClean="0">
                <a:solidFill>
                  <a:srgbClr val="FF0000"/>
                </a:solidFill>
              </a:rPr>
              <a:t>Definición de Estado de Derecho( continuación )</a:t>
            </a:r>
            <a:r>
              <a:rPr lang="es-CL" sz="3800" b="1" i="1" dirty="0" smtClean="0">
                <a:solidFill>
                  <a:srgbClr val="FF0000"/>
                </a:solidFill>
              </a:rPr>
              <a:t>:</a:t>
            </a:r>
            <a:r>
              <a:rPr lang="es-CL" sz="38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4000" b="1" i="1" dirty="0" smtClean="0"/>
              <a:t>Para el autor Sanchez Viamonte , el Estado de Derecho es toda organización política de la sociedad que reposa sobre normas fundamentales cuyo imperio se impone y sobrepasa toda voluntad. </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60483909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850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3800" b="1" i="1" noProof="0" dirty="0">
                <a:solidFill>
                  <a:srgbClr val="FF0000"/>
                </a:solidFill>
              </a:rPr>
              <a:t>K</a:t>
            </a:r>
            <a:r>
              <a:rPr kumimoji="0" lang="es-CL" sz="3800" b="1" i="1" u="none" strike="noStrike" kern="1200" cap="none" spc="0" normalizeH="0" baseline="0" noProof="0" dirty="0" smtClean="0">
                <a:ln>
                  <a:noFill/>
                </a:ln>
                <a:solidFill>
                  <a:srgbClr val="FF0000"/>
                </a:solidFill>
                <a:effectLst/>
                <a:uLnTx/>
                <a:uFillTx/>
              </a:rPr>
              <a:t>) </a:t>
            </a:r>
            <a:r>
              <a:rPr lang="es-CL" sz="3800" b="1" i="1" dirty="0" smtClean="0">
                <a:solidFill>
                  <a:srgbClr val="FF0000"/>
                </a:solidFill>
              </a:rPr>
              <a:t>Características</a:t>
            </a:r>
            <a:r>
              <a:rPr lang="es-CL" sz="3800" b="1" i="1" noProof="0" dirty="0" smtClean="0">
                <a:solidFill>
                  <a:srgbClr val="FF0000"/>
                </a:solidFill>
              </a:rPr>
              <a:t> de Estado de Derecho(continuación )</a:t>
            </a:r>
            <a:r>
              <a:rPr lang="es-CL" sz="3800" b="1" i="1" dirty="0" smtClean="0">
                <a:solidFill>
                  <a:srgbClr val="FF0000"/>
                </a:solidFill>
              </a:rPr>
              <a:t>:</a:t>
            </a:r>
            <a:r>
              <a:rPr lang="es-CL" sz="38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4000" b="1" i="1" dirty="0" smtClean="0">
                <a:solidFill>
                  <a:srgbClr val="92D050"/>
                </a:solidFill>
              </a:rPr>
              <a:t>1.- Imperio de la Ley</a:t>
            </a:r>
            <a:r>
              <a:rPr lang="es-CL" sz="4000" b="1" i="1" dirty="0" smtClean="0"/>
              <a:t>. Tanto los gobernantes y los gobernados deben inexcusablemente respetar la ley.</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949843309"/>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3800" b="1" i="1" noProof="0" dirty="0">
                <a:solidFill>
                  <a:srgbClr val="FF0000"/>
                </a:solidFill>
              </a:rPr>
              <a:t>K</a:t>
            </a:r>
            <a:r>
              <a:rPr kumimoji="0" lang="es-CL" sz="3800" b="1" i="1" u="none" strike="noStrike" kern="1200" cap="none" spc="0" normalizeH="0" baseline="0" noProof="0" dirty="0" smtClean="0">
                <a:ln>
                  <a:noFill/>
                </a:ln>
                <a:solidFill>
                  <a:srgbClr val="FF0000"/>
                </a:solidFill>
                <a:effectLst/>
                <a:uLnTx/>
                <a:uFillTx/>
              </a:rPr>
              <a:t>) </a:t>
            </a:r>
            <a:r>
              <a:rPr lang="es-CL" sz="3800" b="1" i="1" dirty="0" smtClean="0">
                <a:solidFill>
                  <a:srgbClr val="FF0000"/>
                </a:solidFill>
              </a:rPr>
              <a:t>Características</a:t>
            </a:r>
            <a:r>
              <a:rPr lang="es-CL" sz="3800" b="1" i="1" noProof="0" dirty="0" smtClean="0">
                <a:solidFill>
                  <a:srgbClr val="FF0000"/>
                </a:solidFill>
              </a:rPr>
              <a:t> de Estado de Derecho(continuación )</a:t>
            </a:r>
            <a:r>
              <a:rPr lang="es-CL" sz="3800" b="1" i="1" dirty="0" smtClean="0">
                <a:solidFill>
                  <a:srgbClr val="FF0000"/>
                </a:solidFill>
              </a:rPr>
              <a:t>:</a:t>
            </a:r>
            <a:r>
              <a:rPr lang="es-CL" sz="38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4000" b="1" i="1" dirty="0" smtClean="0">
                <a:solidFill>
                  <a:srgbClr val="92D050"/>
                </a:solidFill>
              </a:rPr>
              <a:t>2.-Division del Poder Publico</a:t>
            </a:r>
            <a:r>
              <a:rPr lang="es-CL" sz="4000" b="1" i="1" dirty="0" smtClean="0"/>
              <a:t>. Este mecanismo es el que garantiza el uso del Poder. Además permite establecer sistemas de fiscalización y control entre los mismos.</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73507502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850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3800" b="1" i="1" noProof="0" dirty="0">
                <a:solidFill>
                  <a:srgbClr val="FF0000"/>
                </a:solidFill>
              </a:rPr>
              <a:t>K</a:t>
            </a:r>
            <a:r>
              <a:rPr kumimoji="0" lang="es-CL" sz="3800" b="1" i="1" u="none" strike="noStrike" kern="1200" cap="none" spc="0" normalizeH="0" baseline="0" noProof="0" dirty="0" smtClean="0">
                <a:ln>
                  <a:noFill/>
                </a:ln>
                <a:solidFill>
                  <a:srgbClr val="FF0000"/>
                </a:solidFill>
                <a:effectLst/>
                <a:uLnTx/>
                <a:uFillTx/>
              </a:rPr>
              <a:t>) </a:t>
            </a:r>
            <a:r>
              <a:rPr lang="es-CL" sz="3800" b="1" i="1" dirty="0" smtClean="0">
                <a:solidFill>
                  <a:srgbClr val="FF0000"/>
                </a:solidFill>
              </a:rPr>
              <a:t>Características</a:t>
            </a:r>
            <a:r>
              <a:rPr lang="es-CL" sz="3800" b="1" i="1" noProof="0" dirty="0" smtClean="0">
                <a:solidFill>
                  <a:srgbClr val="FF0000"/>
                </a:solidFill>
              </a:rPr>
              <a:t> de Estado de Derecho(continuación )</a:t>
            </a:r>
            <a:r>
              <a:rPr lang="es-CL" sz="3800" b="1" i="1" dirty="0" smtClean="0">
                <a:solidFill>
                  <a:srgbClr val="FF0000"/>
                </a:solidFill>
              </a:rPr>
              <a:t>:</a:t>
            </a:r>
            <a:r>
              <a:rPr lang="es-CL" sz="38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4000" b="1" i="1" dirty="0" smtClean="0">
                <a:solidFill>
                  <a:srgbClr val="92D050"/>
                </a:solidFill>
              </a:rPr>
              <a:t>3.-Derechos Fundamentales </a:t>
            </a:r>
            <a:r>
              <a:rPr lang="es-CL" sz="4000" b="1" i="1" dirty="0" smtClean="0"/>
              <a:t>. En </a:t>
            </a:r>
            <a:r>
              <a:rPr lang="es-CL" sz="4000" b="1" i="1" dirty="0"/>
              <a:t>u</a:t>
            </a:r>
            <a:r>
              <a:rPr lang="es-CL" sz="4000" b="1" i="1" dirty="0" smtClean="0"/>
              <a:t>n Estado de Derecho se reconocen un conjunto de Derechos Fundamentales y Deberes de los ciudadanos.</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237964656"/>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3800" b="1" i="1" noProof="0" dirty="0">
                <a:solidFill>
                  <a:srgbClr val="FF0000"/>
                </a:solidFill>
              </a:rPr>
              <a:t>K</a:t>
            </a:r>
            <a:r>
              <a:rPr kumimoji="0" lang="es-CL" sz="3800" b="1" i="1" u="none" strike="noStrike" kern="1200" cap="none" spc="0" normalizeH="0" baseline="0" noProof="0" dirty="0" smtClean="0">
                <a:ln>
                  <a:noFill/>
                </a:ln>
                <a:solidFill>
                  <a:srgbClr val="FF0000"/>
                </a:solidFill>
                <a:effectLst/>
                <a:uLnTx/>
                <a:uFillTx/>
              </a:rPr>
              <a:t>) </a:t>
            </a:r>
            <a:r>
              <a:rPr lang="es-CL" sz="3800" b="1" i="1" dirty="0" smtClean="0">
                <a:solidFill>
                  <a:srgbClr val="FF0000"/>
                </a:solidFill>
              </a:rPr>
              <a:t>Características</a:t>
            </a:r>
            <a:r>
              <a:rPr lang="es-CL" sz="3800" b="1" i="1" noProof="0" dirty="0" smtClean="0">
                <a:solidFill>
                  <a:srgbClr val="FF0000"/>
                </a:solidFill>
              </a:rPr>
              <a:t> de Estado de Derecho(continuación )</a:t>
            </a:r>
            <a:r>
              <a:rPr lang="es-CL" sz="3800" b="1" i="1" dirty="0" smtClean="0">
                <a:solidFill>
                  <a:srgbClr val="FF0000"/>
                </a:solidFill>
              </a:rPr>
              <a:t>:</a:t>
            </a:r>
            <a:r>
              <a:rPr lang="es-CL" sz="38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4000" b="1" i="1" dirty="0">
                <a:solidFill>
                  <a:srgbClr val="92D050"/>
                </a:solidFill>
              </a:rPr>
              <a:t>4</a:t>
            </a:r>
            <a:r>
              <a:rPr lang="es-CL" sz="4000" b="1" i="1" dirty="0" smtClean="0">
                <a:solidFill>
                  <a:srgbClr val="92D050"/>
                </a:solidFill>
              </a:rPr>
              <a:t>.-Sistema de Responsabilidades</a:t>
            </a:r>
            <a:r>
              <a:rPr lang="es-CL" sz="4000" b="1" i="1" dirty="0" smtClean="0"/>
              <a:t>. Para considerarse un Estado Derecho debe existir un sistema de responsabilidades para los servidores públicos, para así poder demandar los errores de los administradores .</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428948334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3800" b="1" i="1" noProof="0" dirty="0">
                <a:solidFill>
                  <a:srgbClr val="FF0000"/>
                </a:solidFill>
              </a:rPr>
              <a:t>K</a:t>
            </a:r>
            <a:r>
              <a:rPr kumimoji="0" lang="es-CL" sz="3800" b="1" i="1" u="none" strike="noStrike" kern="1200" cap="none" spc="0" normalizeH="0" baseline="0" noProof="0" dirty="0" smtClean="0">
                <a:ln>
                  <a:noFill/>
                </a:ln>
                <a:solidFill>
                  <a:srgbClr val="FF0000"/>
                </a:solidFill>
                <a:effectLst/>
                <a:uLnTx/>
                <a:uFillTx/>
              </a:rPr>
              <a:t>) </a:t>
            </a:r>
            <a:r>
              <a:rPr lang="es-CL" sz="3800" b="1" i="1" dirty="0" smtClean="0">
                <a:solidFill>
                  <a:srgbClr val="FF0000"/>
                </a:solidFill>
              </a:rPr>
              <a:t>Características</a:t>
            </a:r>
            <a:r>
              <a:rPr lang="es-CL" sz="3800" b="1" i="1" noProof="0" dirty="0" smtClean="0">
                <a:solidFill>
                  <a:srgbClr val="FF0000"/>
                </a:solidFill>
              </a:rPr>
              <a:t> de Estado de Derecho(continuación )</a:t>
            </a:r>
            <a:r>
              <a:rPr lang="es-CL" sz="3800" b="1" i="1" dirty="0" smtClean="0">
                <a:solidFill>
                  <a:srgbClr val="FF0000"/>
                </a:solidFill>
              </a:rPr>
              <a:t>:</a:t>
            </a:r>
            <a:r>
              <a:rPr lang="es-CL" sz="38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4000" b="1" i="1" dirty="0" smtClean="0">
                <a:solidFill>
                  <a:srgbClr val="92D050"/>
                </a:solidFill>
              </a:rPr>
              <a:t>5.-Control Jurisdiccional de la Legislación</a:t>
            </a:r>
            <a:r>
              <a:rPr lang="es-CL" sz="4000" b="1" i="1" dirty="0" smtClean="0"/>
              <a:t>. Para que exista un Estado de Derecho debe haber un ente independiente de los órganos del poder publico, que controle la posibilidad de vulneración de la constitución política.</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2388908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550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3800" b="1" i="1" noProof="0" dirty="0">
                <a:solidFill>
                  <a:srgbClr val="FF0000"/>
                </a:solidFill>
              </a:rPr>
              <a:t>K</a:t>
            </a:r>
            <a:r>
              <a:rPr kumimoji="0" lang="es-CL" sz="3800" b="1" i="1" u="none" strike="noStrike" kern="1200" cap="none" spc="0" normalizeH="0" baseline="0" noProof="0" dirty="0" smtClean="0">
                <a:ln>
                  <a:noFill/>
                </a:ln>
                <a:solidFill>
                  <a:srgbClr val="FF0000"/>
                </a:solidFill>
                <a:effectLst/>
                <a:uLnTx/>
                <a:uFillTx/>
              </a:rPr>
              <a:t>) </a:t>
            </a:r>
            <a:r>
              <a:rPr lang="es-CL" sz="3800" b="1" i="1" dirty="0" smtClean="0">
                <a:solidFill>
                  <a:srgbClr val="FF0000"/>
                </a:solidFill>
              </a:rPr>
              <a:t>Características</a:t>
            </a:r>
            <a:r>
              <a:rPr lang="es-CL" sz="3800" b="1" i="1" noProof="0" dirty="0" smtClean="0">
                <a:solidFill>
                  <a:srgbClr val="FF0000"/>
                </a:solidFill>
              </a:rPr>
              <a:t> de Estado de Derecho(continuación )</a:t>
            </a:r>
            <a:r>
              <a:rPr lang="es-CL" sz="3800" b="1" i="1" dirty="0" smtClean="0">
                <a:solidFill>
                  <a:srgbClr val="FF0000"/>
                </a:solidFill>
              </a:rPr>
              <a:t>:</a:t>
            </a:r>
            <a:r>
              <a:rPr lang="es-CL" sz="38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4000" b="1" i="1" dirty="0">
                <a:solidFill>
                  <a:srgbClr val="92D050"/>
                </a:solidFill>
              </a:rPr>
              <a:t>6</a:t>
            </a:r>
            <a:r>
              <a:rPr lang="es-CL" sz="4000" b="1" i="1" dirty="0" smtClean="0">
                <a:solidFill>
                  <a:srgbClr val="92D050"/>
                </a:solidFill>
              </a:rPr>
              <a:t>.-Organo Judicial debe respetar estrictamente el debido proceso</a:t>
            </a:r>
            <a:r>
              <a:rPr lang="es-CL" sz="4000" b="1" i="1" dirty="0" smtClean="0"/>
              <a:t>. El </a:t>
            </a:r>
            <a:r>
              <a:rPr lang="es-CL" sz="4000" b="1" i="1" dirty="0" smtClean="0">
                <a:solidFill>
                  <a:srgbClr val="92D050"/>
                </a:solidFill>
              </a:rPr>
              <a:t>Debido Proceso penal </a:t>
            </a:r>
            <a:r>
              <a:rPr lang="es-CL" sz="4000" b="1" i="1" dirty="0" smtClean="0"/>
              <a:t>es el conjunto de etapas formales secuenciadas e imprescindibles realizadas dentro de un proceso penal por los sujetos procesales cumpliendo los requisitos prescritos en la Constitución con el objetivo de que: los derechos subjetivos de la parte denunciada, acusada, imputada, procesada y, eventualmente, sentenciada no corran el riesgo de ser desconocidos; y también obtener de los órganos judiciales un proceso justo, pronto y transparente.</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3354743033"/>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normAutofit/>
          </a:bodyPr>
          <a:lstStyle/>
          <a:p>
            <a:r>
              <a:rPr lang="es-CL" dirty="0" smtClean="0"/>
              <a:t> </a:t>
            </a:r>
            <a:r>
              <a:rPr lang="es-CL" dirty="0" smtClean="0">
                <a:solidFill>
                  <a:schemeClr val="bg1"/>
                </a:solidFill>
              </a:rPr>
              <a:t>El bien común</a:t>
            </a:r>
            <a:endParaRPr lang="es-CL" dirty="0">
              <a:solidFill>
                <a:schemeClr val="bg1"/>
              </a:solidFill>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3568" y="404664"/>
            <a:ext cx="8280920" cy="5256584"/>
          </a:xfrm>
          <a:prstGeom prst="rect">
            <a:avLst/>
          </a:prstGeom>
        </p:spPr>
      </p:pic>
    </p:spTree>
    <p:extLst>
      <p:ext uri="{BB962C8B-B14F-4D97-AF65-F5344CB8AC3E}">
        <p14:creationId xmlns:p14="http://schemas.microsoft.com/office/powerpoint/2010/main" val="3549587205"/>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6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3800" b="1" i="1" dirty="0">
                <a:solidFill>
                  <a:srgbClr val="FF0000"/>
                </a:solidFill>
              </a:rPr>
              <a:t>L</a:t>
            </a:r>
            <a:r>
              <a:rPr kumimoji="0" lang="es-CL" sz="3800" b="1" i="1" u="none" strike="noStrike" kern="1200" cap="none" spc="0" normalizeH="0" baseline="0" noProof="0" dirty="0" smtClean="0">
                <a:ln>
                  <a:noFill/>
                </a:ln>
                <a:solidFill>
                  <a:srgbClr val="FF0000"/>
                </a:solidFill>
                <a:effectLst/>
                <a:uLnTx/>
                <a:uFillTx/>
              </a:rPr>
              <a:t>) </a:t>
            </a:r>
            <a:r>
              <a:rPr lang="es-CL" sz="3800" b="1" i="1" noProof="0" dirty="0" smtClean="0">
                <a:solidFill>
                  <a:srgbClr val="FF0000"/>
                </a:solidFill>
              </a:rPr>
              <a:t>Fines del Estado</a:t>
            </a:r>
            <a:r>
              <a:rPr lang="es-CL" sz="3800" b="1" i="1" dirty="0" smtClean="0">
                <a:solidFill>
                  <a:srgbClr val="FF0000"/>
                </a:solidFill>
              </a:rPr>
              <a:t>:</a:t>
            </a:r>
            <a:r>
              <a:rPr lang="es-CL" sz="38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4000" b="1" i="1" dirty="0" smtClean="0">
                <a:solidFill>
                  <a:srgbClr val="92D050"/>
                </a:solidFill>
              </a:rPr>
              <a:t>Según el autor Jellinek, el único fin absoluto del Estado es el denominado “ Bien Común”</a:t>
            </a:r>
            <a:r>
              <a:rPr lang="es-CL" sz="4000" b="1" i="1" dirty="0" smtClean="0"/>
              <a:t>.</a:t>
            </a:r>
          </a:p>
          <a:p>
            <a:pPr marL="320040" indent="-320040">
              <a:spcBef>
                <a:spcPts val="700"/>
              </a:spcBef>
              <a:buClr>
                <a:schemeClr val="accent2"/>
              </a:buClr>
              <a:buSzPct val="60000"/>
              <a:buFont typeface="Wingdings"/>
              <a:buChar char=""/>
              <a:defRPr/>
            </a:pPr>
            <a:r>
              <a:rPr lang="es-CL" sz="4000" b="1" i="1" dirty="0" smtClean="0">
                <a:solidFill>
                  <a:srgbClr val="92D050"/>
                </a:solidFill>
              </a:rPr>
              <a:t> El Estado es una especifica “ comunidad política” y, en consecuencia, aquel fin de la actividad política no es otro que la construcción, consolidación y conservación del mismo Estado</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48817996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550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3800" b="1" i="1" dirty="0">
                <a:solidFill>
                  <a:srgbClr val="FF0000"/>
                </a:solidFill>
              </a:rPr>
              <a:t>L</a:t>
            </a:r>
            <a:r>
              <a:rPr kumimoji="0" lang="es-CL" sz="3800" b="1" i="1" u="none" strike="noStrike" kern="1200" cap="none" spc="0" normalizeH="0" baseline="0" noProof="0" dirty="0" smtClean="0">
                <a:ln>
                  <a:noFill/>
                </a:ln>
                <a:solidFill>
                  <a:srgbClr val="FF0000"/>
                </a:solidFill>
                <a:effectLst/>
                <a:uLnTx/>
                <a:uFillTx/>
              </a:rPr>
              <a:t>) </a:t>
            </a:r>
            <a:r>
              <a:rPr lang="es-CL" sz="3800" b="1" i="1" noProof="0" dirty="0" smtClean="0">
                <a:solidFill>
                  <a:srgbClr val="FF0000"/>
                </a:solidFill>
              </a:rPr>
              <a:t>Fines del Estado</a:t>
            </a:r>
            <a:r>
              <a:rPr lang="es-CL" sz="3800" b="1" i="1" dirty="0" smtClean="0">
                <a:solidFill>
                  <a:srgbClr val="FF0000"/>
                </a:solidFill>
              </a:rPr>
              <a:t>:</a:t>
            </a:r>
            <a:r>
              <a:rPr lang="es-CL" sz="38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4000" b="1" i="1" dirty="0" smtClean="0">
                <a:solidFill>
                  <a:srgbClr val="92D050"/>
                </a:solidFill>
              </a:rPr>
              <a:t>De acuerdo con el autor Mario Justo Lopez, “ puede afirmarse que el bien común, en su clásica acepción , no es el bien de todos- como si todos fueran una unidad real- sino un conjunto de condiciones apropiadas para que todos- grupos intermedios y personas individuales- alcancen su “ bien particular”.</a:t>
            </a:r>
            <a:endParaRPr lang="es-CL" sz="4000" b="1" i="1" dirty="0" smtClean="0"/>
          </a:p>
          <a:p>
            <a:pPr marL="320040" indent="-320040">
              <a:spcBef>
                <a:spcPts val="700"/>
              </a:spcBef>
              <a:buClr>
                <a:schemeClr val="accent2"/>
              </a:buClr>
              <a:buSzPct val="60000"/>
              <a:buFont typeface="Wingdings"/>
              <a:buChar char=""/>
              <a:defRPr/>
            </a:pPr>
            <a:r>
              <a:rPr lang="es-CL" sz="4000" b="1" i="1" dirty="0" smtClean="0">
                <a:solidFill>
                  <a:srgbClr val="92D050"/>
                </a:solidFill>
              </a:rPr>
              <a:t>  La elaboración de la noción de el Bien Común se debe en gran medida a teólogos católicos y en particular a las corrientes tomistas ( Santo Tomas  de Aquino).</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414753844"/>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normAutofit/>
          </a:bodyPr>
          <a:lstStyle/>
          <a:p>
            <a:r>
              <a:rPr lang="es-CL" dirty="0" smtClean="0"/>
              <a:t> </a:t>
            </a:r>
            <a:r>
              <a:rPr lang="es-CL" dirty="0" smtClean="0">
                <a:solidFill>
                  <a:schemeClr val="bg1"/>
                </a:solidFill>
              </a:rPr>
              <a:t>El bien común</a:t>
            </a:r>
            <a:endParaRPr lang="es-CL" dirty="0">
              <a:solidFill>
                <a:schemeClr val="bg1"/>
              </a:solidFill>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576" y="260648"/>
            <a:ext cx="7992888" cy="5472607"/>
          </a:xfrm>
          <a:prstGeom prst="rect">
            <a:avLst/>
          </a:prstGeom>
        </p:spPr>
      </p:pic>
    </p:spTree>
    <p:extLst>
      <p:ext uri="{BB962C8B-B14F-4D97-AF65-F5344CB8AC3E}">
        <p14:creationId xmlns:p14="http://schemas.microsoft.com/office/powerpoint/2010/main" val="77957056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6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3800" b="1" i="1" dirty="0">
                <a:solidFill>
                  <a:srgbClr val="FF0000"/>
                </a:solidFill>
              </a:rPr>
              <a:t>M</a:t>
            </a:r>
            <a:r>
              <a:rPr kumimoji="0" lang="es-CL" sz="3800" b="1" i="1" u="none" strike="noStrike" kern="1200" cap="none" spc="0" normalizeH="0" baseline="0" noProof="0" dirty="0" smtClean="0">
                <a:ln>
                  <a:noFill/>
                </a:ln>
                <a:solidFill>
                  <a:srgbClr val="FF0000"/>
                </a:solidFill>
                <a:effectLst/>
                <a:uLnTx/>
                <a:uFillTx/>
              </a:rPr>
              <a:t>) </a:t>
            </a:r>
            <a:r>
              <a:rPr lang="es-CL" sz="3800" b="1" i="1" noProof="0" dirty="0" smtClean="0">
                <a:solidFill>
                  <a:srgbClr val="FF0000"/>
                </a:solidFill>
              </a:rPr>
              <a:t>Contenidos del Bien </a:t>
            </a:r>
            <a:r>
              <a:rPr lang="es-CL" sz="3800" b="1" i="1" dirty="0" smtClean="0">
                <a:solidFill>
                  <a:srgbClr val="FF0000"/>
                </a:solidFill>
              </a:rPr>
              <a:t>C</a:t>
            </a:r>
            <a:r>
              <a:rPr lang="es-CL" sz="3800" b="1" i="1" noProof="0" dirty="0" err="1" smtClean="0">
                <a:solidFill>
                  <a:srgbClr val="FF0000"/>
                </a:solidFill>
              </a:rPr>
              <a:t>omún</a:t>
            </a:r>
            <a:r>
              <a:rPr lang="es-CL" sz="3800" b="1" i="1" noProof="0" dirty="0" smtClean="0">
                <a:solidFill>
                  <a:srgbClr val="FF0000"/>
                </a:solidFill>
              </a:rPr>
              <a:t> </a:t>
            </a:r>
            <a:r>
              <a:rPr lang="es-CL" sz="3800" b="1" i="1" dirty="0" smtClean="0">
                <a:solidFill>
                  <a:srgbClr val="FF0000"/>
                </a:solidFill>
              </a:rPr>
              <a:t>:</a:t>
            </a:r>
            <a:r>
              <a:rPr lang="es-CL" sz="38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4000" b="1" i="1" dirty="0" smtClean="0">
                <a:solidFill>
                  <a:srgbClr val="92D050"/>
                </a:solidFill>
              </a:rPr>
              <a:t>Siguiendo la corriente aristotélico-tomista, según el padre jesuita Francisco Suarez los contenidos específicos del bien común son el orden, la justicia, el bienestar y la paz externa.</a:t>
            </a:r>
            <a:endParaRPr lang="es-CL" sz="4000" b="1" i="1" dirty="0" smtClean="0"/>
          </a:p>
          <a:p>
            <a:pPr marL="320040" indent="-320040">
              <a:spcBef>
                <a:spcPts val="700"/>
              </a:spcBef>
              <a:buClr>
                <a:schemeClr val="accent2"/>
              </a:buClr>
              <a:buSzPct val="60000"/>
              <a:buFont typeface="Wingdings"/>
              <a:buChar char=""/>
              <a:defRPr/>
            </a:pPr>
            <a:r>
              <a:rPr lang="es-CL" sz="4000" b="1" i="1" dirty="0" smtClean="0">
                <a:solidFill>
                  <a:srgbClr val="92D050"/>
                </a:solidFill>
              </a:rPr>
              <a:t>  El autor Jean </a:t>
            </a:r>
            <a:r>
              <a:rPr lang="es-CL" sz="4000" b="1" i="1" dirty="0" err="1" smtClean="0">
                <a:solidFill>
                  <a:srgbClr val="92D050"/>
                </a:solidFill>
              </a:rPr>
              <a:t>Dabin</a:t>
            </a:r>
            <a:r>
              <a:rPr lang="es-CL" sz="4000" b="1" i="1" dirty="0" smtClean="0">
                <a:solidFill>
                  <a:srgbClr val="92D050"/>
                </a:solidFill>
              </a:rPr>
              <a:t> considera que el bien publico temporal posee tres elementos críticos : A) Orden y Paz , B) Coordinación de las actividades particulares y C) Ayuda y eventualmente suplencia de las referidas actividades.</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72715372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6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3800" b="1" i="1" dirty="0">
                <a:solidFill>
                  <a:srgbClr val="FF0000"/>
                </a:solidFill>
              </a:rPr>
              <a:t>M</a:t>
            </a:r>
            <a:r>
              <a:rPr kumimoji="0" lang="es-CL" sz="3800" b="1" i="1" u="none" strike="noStrike" kern="1200" cap="none" spc="0" normalizeH="0" baseline="0" noProof="0" dirty="0" smtClean="0">
                <a:ln>
                  <a:noFill/>
                </a:ln>
                <a:solidFill>
                  <a:srgbClr val="FF0000"/>
                </a:solidFill>
                <a:effectLst/>
                <a:uLnTx/>
                <a:uFillTx/>
              </a:rPr>
              <a:t>) </a:t>
            </a:r>
            <a:r>
              <a:rPr lang="es-CL" sz="3800" b="1" i="1" noProof="0" dirty="0" smtClean="0">
                <a:solidFill>
                  <a:srgbClr val="FF0000"/>
                </a:solidFill>
              </a:rPr>
              <a:t>Contenidos del Bien </a:t>
            </a:r>
            <a:r>
              <a:rPr lang="es-CL" sz="3800" b="1" i="1" dirty="0" smtClean="0">
                <a:solidFill>
                  <a:srgbClr val="FF0000"/>
                </a:solidFill>
              </a:rPr>
              <a:t>C</a:t>
            </a:r>
            <a:r>
              <a:rPr lang="es-CL" sz="3800" b="1" i="1" noProof="0" dirty="0" err="1" smtClean="0">
                <a:solidFill>
                  <a:srgbClr val="FF0000"/>
                </a:solidFill>
              </a:rPr>
              <a:t>omún</a:t>
            </a:r>
            <a:r>
              <a:rPr lang="es-CL" sz="3800" b="1" i="1" noProof="0" dirty="0" smtClean="0">
                <a:solidFill>
                  <a:srgbClr val="FF0000"/>
                </a:solidFill>
              </a:rPr>
              <a:t> ( </a:t>
            </a:r>
            <a:r>
              <a:rPr lang="es-CL" sz="3800" b="1" i="1" noProof="0" dirty="0" err="1" smtClean="0">
                <a:solidFill>
                  <a:srgbClr val="FF0000"/>
                </a:solidFill>
              </a:rPr>
              <a:t>continuacion</a:t>
            </a:r>
            <a:r>
              <a:rPr lang="es-CL" sz="3800" b="1" i="1" noProof="0" dirty="0" smtClean="0">
                <a:solidFill>
                  <a:srgbClr val="FF0000"/>
                </a:solidFill>
              </a:rPr>
              <a:t>) </a:t>
            </a:r>
            <a:r>
              <a:rPr lang="es-CL" sz="3800" b="1" i="1" dirty="0" smtClean="0">
                <a:solidFill>
                  <a:srgbClr val="FF0000"/>
                </a:solidFill>
              </a:rPr>
              <a:t>:</a:t>
            </a:r>
            <a:r>
              <a:rPr lang="es-CL" sz="38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solidFill>
                <a:srgbClr val="FF0000"/>
              </a:solidFill>
            </a:endParaRPr>
          </a:p>
          <a:p>
            <a:pPr marL="320040" indent="-320040">
              <a:spcBef>
                <a:spcPts val="700"/>
              </a:spcBef>
              <a:buClr>
                <a:schemeClr val="accent2"/>
              </a:buClr>
              <a:buSzPct val="60000"/>
              <a:buFont typeface="Wingdings"/>
              <a:buChar char=""/>
              <a:defRPr/>
            </a:pPr>
            <a:r>
              <a:rPr lang="es-CL" sz="4000" b="1" i="1" dirty="0" smtClean="0">
                <a:solidFill>
                  <a:srgbClr val="92D050"/>
                </a:solidFill>
              </a:rPr>
              <a:t>Siguiendo la corriente aristotélico-tomista, según el padre jesuita Francisco Suarez los contenidos específicos del bien común son el orden, la justicia, el bienestar y la paz externa.</a:t>
            </a:r>
            <a:endParaRPr lang="es-CL" sz="4000" b="1" i="1" dirty="0" smtClean="0"/>
          </a:p>
          <a:p>
            <a:pPr marL="320040" indent="-320040">
              <a:spcBef>
                <a:spcPts val="700"/>
              </a:spcBef>
              <a:buClr>
                <a:schemeClr val="accent2"/>
              </a:buClr>
              <a:buSzPct val="60000"/>
              <a:buFont typeface="Wingdings"/>
              <a:buChar char=""/>
              <a:defRPr/>
            </a:pPr>
            <a:r>
              <a:rPr lang="es-CL" sz="4000" b="1" i="1" dirty="0" smtClean="0">
                <a:solidFill>
                  <a:srgbClr val="92D050"/>
                </a:solidFill>
              </a:rPr>
              <a:t>  El autor Jean </a:t>
            </a:r>
            <a:r>
              <a:rPr lang="es-CL" sz="4000" b="1" i="1" dirty="0" err="1" smtClean="0">
                <a:solidFill>
                  <a:srgbClr val="92D050"/>
                </a:solidFill>
              </a:rPr>
              <a:t>Dabin</a:t>
            </a:r>
            <a:r>
              <a:rPr lang="es-CL" sz="4000" b="1" i="1" dirty="0" smtClean="0">
                <a:solidFill>
                  <a:srgbClr val="92D050"/>
                </a:solidFill>
              </a:rPr>
              <a:t> considera que el bien publico temporal posee tres elementos críticos : A) Orden y Paz , B) Coordinación de las actividades particulares y C) Ayuda y eventualmente suplencia de las referidas actividades.</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54427280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normAutofit/>
          </a:bodyPr>
          <a:lstStyle/>
          <a:p>
            <a:r>
              <a:rPr lang="es-CL" dirty="0" smtClean="0"/>
              <a:t> </a:t>
            </a:r>
            <a:r>
              <a:rPr lang="es-CL" dirty="0" smtClean="0">
                <a:solidFill>
                  <a:schemeClr val="bg1"/>
                </a:solidFill>
              </a:rPr>
              <a:t>El bien común</a:t>
            </a:r>
            <a:endParaRPr lang="es-CL" dirty="0">
              <a:solidFill>
                <a:schemeClr val="bg1"/>
              </a:solidFill>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332656"/>
            <a:ext cx="8280920" cy="5544616"/>
          </a:xfrm>
          <a:prstGeom prst="rect">
            <a:avLst/>
          </a:prstGeom>
        </p:spPr>
      </p:pic>
    </p:spTree>
    <p:extLst>
      <p:ext uri="{BB962C8B-B14F-4D97-AF65-F5344CB8AC3E}">
        <p14:creationId xmlns:p14="http://schemas.microsoft.com/office/powerpoint/2010/main" val="242257745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fontScale="550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4400" b="1" i="1" dirty="0">
                <a:solidFill>
                  <a:srgbClr val="FF0000"/>
                </a:solidFill>
              </a:rPr>
              <a:t>M</a:t>
            </a:r>
            <a:r>
              <a:rPr kumimoji="0" lang="es-CL" sz="4400" b="1" i="1" u="none" strike="noStrike" kern="1200" cap="none" spc="0" normalizeH="0" baseline="0" noProof="0" dirty="0" smtClean="0">
                <a:ln>
                  <a:noFill/>
                </a:ln>
                <a:solidFill>
                  <a:srgbClr val="FF0000"/>
                </a:solidFill>
                <a:effectLst/>
                <a:uLnTx/>
                <a:uFillTx/>
              </a:rPr>
              <a:t>) </a:t>
            </a:r>
            <a:r>
              <a:rPr lang="es-CL" sz="4400" b="1" i="1" noProof="0" dirty="0" smtClean="0">
                <a:solidFill>
                  <a:srgbClr val="FF0000"/>
                </a:solidFill>
              </a:rPr>
              <a:t>Contenidos del Bien </a:t>
            </a:r>
            <a:r>
              <a:rPr lang="es-CL" sz="4400" b="1" i="1" dirty="0" smtClean="0">
                <a:solidFill>
                  <a:srgbClr val="FF0000"/>
                </a:solidFill>
              </a:rPr>
              <a:t>C</a:t>
            </a:r>
            <a:r>
              <a:rPr lang="es-CL" sz="4400" b="1" i="1" noProof="0" dirty="0" err="1" smtClean="0">
                <a:solidFill>
                  <a:srgbClr val="FF0000"/>
                </a:solidFill>
              </a:rPr>
              <a:t>omún</a:t>
            </a:r>
            <a:r>
              <a:rPr lang="es-CL" sz="4400" b="1" i="1" noProof="0" dirty="0" smtClean="0">
                <a:solidFill>
                  <a:srgbClr val="FF0000"/>
                </a:solidFill>
              </a:rPr>
              <a:t> ( continuación ) </a:t>
            </a:r>
            <a:r>
              <a:rPr lang="es-CL" sz="4400" b="1" i="1" dirty="0" smtClean="0">
                <a:solidFill>
                  <a:srgbClr val="FF0000"/>
                </a:solidFill>
              </a:rPr>
              <a:t>:</a:t>
            </a:r>
            <a:r>
              <a:rPr lang="es-CL" sz="44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4400" b="1" i="1" noProof="0" dirty="0" smtClean="0">
              <a:solidFill>
                <a:srgbClr val="FF0000"/>
              </a:solidFill>
            </a:endParaRPr>
          </a:p>
          <a:p>
            <a:pPr marL="320040" indent="-320040">
              <a:spcBef>
                <a:spcPts val="700"/>
              </a:spcBef>
              <a:buClr>
                <a:schemeClr val="accent2"/>
              </a:buClr>
              <a:buSzPct val="60000"/>
              <a:buFont typeface="Wingdings"/>
              <a:buChar char=""/>
              <a:defRPr/>
            </a:pPr>
            <a:r>
              <a:rPr lang="es-CL" sz="4400" b="1" i="1" dirty="0" smtClean="0">
                <a:solidFill>
                  <a:srgbClr val="92D050"/>
                </a:solidFill>
              </a:rPr>
              <a:t>Georges </a:t>
            </a:r>
            <a:r>
              <a:rPr lang="es-CL" sz="4400" b="1" i="1" dirty="0" err="1" smtClean="0">
                <a:solidFill>
                  <a:srgbClr val="92D050"/>
                </a:solidFill>
              </a:rPr>
              <a:t>Burdeau</a:t>
            </a:r>
            <a:r>
              <a:rPr lang="es-CL" sz="4400" b="1" i="1" dirty="0" smtClean="0">
                <a:solidFill>
                  <a:srgbClr val="92D050"/>
                </a:solidFill>
              </a:rPr>
              <a:t> indica que “ el bien común posee un sentido formal y otro material”.</a:t>
            </a:r>
            <a:endParaRPr lang="es-CL" sz="4400" b="1" i="1" dirty="0" smtClean="0"/>
          </a:p>
          <a:p>
            <a:pPr marL="320040" indent="-320040">
              <a:spcBef>
                <a:spcPts val="700"/>
              </a:spcBef>
              <a:buClr>
                <a:schemeClr val="accent2"/>
              </a:buClr>
              <a:buSzPct val="60000"/>
              <a:buFont typeface="Wingdings"/>
              <a:buChar char=""/>
              <a:defRPr/>
            </a:pPr>
            <a:r>
              <a:rPr lang="es-CL" sz="4400" b="1" i="1" dirty="0" smtClean="0">
                <a:solidFill>
                  <a:srgbClr val="92D050"/>
                </a:solidFill>
              </a:rPr>
              <a:t>  El bien común en sentido formal consta de dos elementos permanentes y universales , el orden y la justicia.</a:t>
            </a:r>
          </a:p>
          <a:p>
            <a:pPr marL="320040" indent="-320040">
              <a:spcBef>
                <a:spcPts val="700"/>
              </a:spcBef>
              <a:buClr>
                <a:schemeClr val="accent2"/>
              </a:buClr>
              <a:buSzPct val="60000"/>
              <a:buFont typeface="Wingdings"/>
              <a:buChar char=""/>
              <a:defRPr/>
            </a:pPr>
            <a:r>
              <a:rPr lang="es-CL" sz="4400" b="1" i="1" dirty="0" smtClean="0">
                <a:solidFill>
                  <a:srgbClr val="92D050"/>
                </a:solidFill>
              </a:rPr>
              <a:t>Por otra parte el bien común en sentido material, en cambio, es de carácter contingente y variable y resulta del mismo medi</a:t>
            </a:r>
            <a:r>
              <a:rPr lang="es-CL" sz="4000" b="1" i="1" dirty="0" smtClean="0">
                <a:solidFill>
                  <a:srgbClr val="92D050"/>
                </a:solidFill>
              </a:rPr>
              <a:t>o social y de los sistemas filosóficos que prevalecen.</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722961496"/>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normAutofit/>
          </a:bodyPr>
          <a:lstStyle/>
          <a:p>
            <a:r>
              <a:rPr lang="es-CL" dirty="0" smtClean="0"/>
              <a:t> </a:t>
            </a:r>
            <a:r>
              <a:rPr lang="es-CL" dirty="0" smtClean="0">
                <a:solidFill>
                  <a:schemeClr val="bg1"/>
                </a:solidFill>
              </a:rPr>
              <a:t>El bien común</a:t>
            </a:r>
            <a:endParaRPr lang="es-CL" dirty="0">
              <a:solidFill>
                <a:schemeClr val="bg1"/>
              </a:solidFill>
            </a:endParaRPr>
          </a:p>
        </p:txBody>
      </p:sp>
      <p:pic>
        <p:nvPicPr>
          <p:cNvPr id="8" name="7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620688"/>
            <a:ext cx="8208912" cy="5172397"/>
          </a:xfrm>
          <a:prstGeom prst="rect">
            <a:avLst/>
          </a:prstGeom>
        </p:spPr>
      </p:pic>
    </p:spTree>
    <p:extLst>
      <p:ext uri="{BB962C8B-B14F-4D97-AF65-F5344CB8AC3E}">
        <p14:creationId xmlns:p14="http://schemas.microsoft.com/office/powerpoint/2010/main" val="64470917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t> </a:t>
            </a:r>
            <a:r>
              <a:rPr lang="es-CL" dirty="0" smtClean="0">
                <a:solidFill>
                  <a:schemeClr val="bg1"/>
                </a:solidFill>
              </a:rPr>
              <a:t>Fines del  Estado</a:t>
            </a:r>
            <a:endParaRPr lang="es-CL" dirty="0">
              <a:solidFill>
                <a:schemeClr val="bg1"/>
              </a:solidFill>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536" y="188640"/>
            <a:ext cx="8352928" cy="5616624"/>
          </a:xfrm>
          <a:prstGeom prst="rect">
            <a:avLst/>
          </a:prstGeom>
        </p:spPr>
      </p:pic>
    </p:spTree>
    <p:extLst>
      <p:ext uri="{BB962C8B-B14F-4D97-AF65-F5344CB8AC3E}">
        <p14:creationId xmlns:p14="http://schemas.microsoft.com/office/powerpoint/2010/main" val="96646548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Elementos o Condiciones de la          Existencia del  Estado</a:t>
            </a:r>
            <a:endParaRPr lang="es-CL" dirty="0"/>
          </a:p>
        </p:txBody>
      </p:sp>
      <p:sp>
        <p:nvSpPr>
          <p:cNvPr id="3" name="2 Marcador de contenido"/>
          <p:cNvSpPr>
            <a:spLocks noGrp="1"/>
          </p:cNvSpPr>
          <p:nvPr>
            <p:ph sz="quarter" idx="1"/>
          </p:nvPr>
        </p:nvSpPr>
        <p:spPr>
          <a:solidFill>
            <a:schemeClr val="accent1">
              <a:lumMod val="50000"/>
            </a:schemeClr>
          </a:solidFill>
        </p:spPr>
        <p:txBody>
          <a:bodyPr>
            <a:normAutofit fontScale="92500" lnSpcReduction="10000"/>
          </a:bodyPr>
          <a:lstStyle/>
          <a:p>
            <a:pPr>
              <a:buNone/>
            </a:pPr>
            <a:r>
              <a:rPr lang="es-CL" dirty="0" smtClean="0"/>
              <a:t> </a:t>
            </a:r>
          </a:p>
          <a:p>
            <a:r>
              <a:rPr lang="es-CL" b="1" i="1" dirty="0" smtClean="0">
                <a:solidFill>
                  <a:srgbClr val="FF0000"/>
                </a:solidFill>
              </a:rPr>
              <a:t>A) El grupo humano : </a:t>
            </a:r>
            <a:r>
              <a:rPr lang="es-CL" dirty="0" smtClean="0"/>
              <a:t>Un Estado supone un grupo de hombres ,pueblo o nación que hacen historia que luchan por sobrevivir, por mejorar sus condiciones de existencia, y que cooperan en la realización de los valores humanos, a los que hacen revivir en los momentos mas cruentos de las grandes crisis</a:t>
            </a:r>
            <a:r>
              <a:rPr lang="es-CL" b="1" dirty="0" smtClean="0"/>
              <a:t>.</a:t>
            </a:r>
          </a:p>
          <a:p>
            <a:r>
              <a:rPr lang="es-CL" dirty="0" smtClean="0"/>
              <a:t>Generalmente se usan como sinónimos los términos pueblo, ciudadano ,población, habitante o nación entre otros.</a:t>
            </a:r>
          </a:p>
          <a:p>
            <a:pPr>
              <a:buNone/>
            </a:pPr>
            <a:r>
              <a:rPr lang="es-CL" b="1" dirty="0" smtClean="0"/>
              <a:t>  </a:t>
            </a:r>
            <a:endParaRPr lang="es-CL" b="1" dirty="0"/>
          </a:p>
        </p:txBody>
      </p:sp>
      <p:sp>
        <p:nvSpPr>
          <p:cNvPr id="4" name="2 Marcador de contenido"/>
          <p:cNvSpPr txBox="1">
            <a:spLocks/>
          </p:cNvSpPr>
          <p:nvPr/>
        </p:nvSpPr>
        <p:spPr>
          <a:xfrm>
            <a:off x="571472" y="1643050"/>
            <a:ext cx="8346976" cy="4605350"/>
          </a:xfrm>
          <a:prstGeom prst="rect">
            <a:avLst/>
          </a:prstGeom>
          <a:solidFill>
            <a:schemeClr val="accent1">
              <a:lumMod val="50000"/>
            </a:schemeClr>
          </a:solidFill>
        </p:spPr>
        <p:txBody>
          <a:bodyPr vert="horz">
            <a:normAutofit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0" i="0" u="none" strike="noStrike" kern="1200" cap="none" spc="0" normalizeH="0" baseline="0" noProof="0" dirty="0" smtClean="0">
                <a:ln>
                  <a:noFill/>
                </a:ln>
                <a:solidFill>
                  <a:schemeClr val="tx1"/>
                </a:solidFill>
                <a:effectLst/>
                <a:uLnTx/>
                <a:uFillTx/>
                <a:latin typeface="+mn-lt"/>
                <a:ea typeface="+mn-ea"/>
                <a:cs typeface="+mn-cs"/>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s-CL" sz="4400" b="1" i="1" noProof="0" dirty="0" smtClean="0">
                <a:solidFill>
                  <a:srgbClr val="FF0000"/>
                </a:solidFill>
              </a:rPr>
              <a:t>N) Fines Subjetivos del Estado </a:t>
            </a:r>
            <a:r>
              <a:rPr lang="es-CL" sz="4400" b="1" i="1" dirty="0" smtClean="0">
                <a:solidFill>
                  <a:srgbClr val="FF0000"/>
                </a:solidFill>
              </a:rPr>
              <a:t>:</a:t>
            </a:r>
            <a:r>
              <a:rPr lang="es-CL" sz="4400" b="1" i="1" noProof="0" dirty="0" smtClean="0">
                <a:solidFill>
                  <a:srgbClr val="FF0000"/>
                </a:solidFill>
              </a:rPr>
              <a:t>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4400" b="1" i="1" noProof="0" dirty="0" smtClean="0">
              <a:solidFill>
                <a:srgbClr val="FF0000"/>
              </a:solidFill>
            </a:endParaRPr>
          </a:p>
          <a:p>
            <a:pPr marL="320040" indent="-320040">
              <a:spcBef>
                <a:spcPts val="700"/>
              </a:spcBef>
              <a:buClr>
                <a:schemeClr val="accent2"/>
              </a:buClr>
              <a:buSzPct val="60000"/>
              <a:buFont typeface="Wingdings"/>
              <a:buChar char=""/>
              <a:defRPr/>
            </a:pPr>
            <a:r>
              <a:rPr lang="es-CL" sz="4000" b="1" i="1" dirty="0" smtClean="0">
                <a:solidFill>
                  <a:srgbClr val="92D050"/>
                </a:solidFill>
              </a:rPr>
              <a:t>.</a:t>
            </a:r>
          </a:p>
          <a:p>
            <a:pPr>
              <a:spcBef>
                <a:spcPts val="700"/>
              </a:spcBef>
              <a:buClr>
                <a:schemeClr val="accent2"/>
              </a:buClr>
              <a:buSzPct val="60000"/>
              <a:defRPr/>
            </a:pPr>
            <a:r>
              <a:rPr lang="es-CL" sz="2900" b="1" i="1" dirty="0" smtClean="0"/>
              <a:t>  </a:t>
            </a:r>
            <a:endParaRPr lang="es-CL" sz="2900" b="1" i="1" dirty="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s-CL" sz="2900" b="1" i="1" noProof="0" dirty="0" smtClean="0"/>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s-CL" sz="2900" i="0" u="none" strike="noStrike" kern="1200" cap="none" spc="0" normalizeH="0" baseline="0" noProof="0" dirty="0" smtClean="0">
              <a:ln>
                <a:noFill/>
              </a:ln>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s-CL" sz="2900" b="1" i="0" u="none" strike="noStrike" kern="1200" cap="none" spc="0" normalizeH="0" baseline="0" noProof="0" dirty="0" smtClean="0">
                <a:ln>
                  <a:noFill/>
                </a:ln>
                <a:solidFill>
                  <a:schemeClr val="tx1"/>
                </a:solidFill>
                <a:effectLst/>
                <a:uLnTx/>
                <a:uFillTx/>
                <a:latin typeface="+mn-lt"/>
                <a:ea typeface="+mn-ea"/>
                <a:cs typeface="+mn-cs"/>
              </a:rPr>
              <a:t>  </a:t>
            </a:r>
            <a:endParaRPr kumimoji="0" lang="es-CL" sz="29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316335165"/>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t> </a:t>
            </a:r>
            <a:r>
              <a:rPr lang="es-CL" dirty="0" smtClean="0">
                <a:solidFill>
                  <a:schemeClr val="bg1"/>
                </a:solidFill>
              </a:rPr>
              <a:t>Concepto de Gobierno </a:t>
            </a:r>
            <a:endParaRPr lang="es-CL" dirty="0">
              <a:solidFill>
                <a:schemeClr val="bg1"/>
              </a:solidFill>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552" y="332656"/>
            <a:ext cx="8064896" cy="5472608"/>
          </a:xfrm>
          <a:prstGeom prst="rect">
            <a:avLst/>
          </a:prstGeom>
        </p:spPr>
      </p:pic>
    </p:spTree>
    <p:extLst>
      <p:ext uri="{BB962C8B-B14F-4D97-AF65-F5344CB8AC3E}">
        <p14:creationId xmlns:p14="http://schemas.microsoft.com/office/powerpoint/2010/main" val="4256825776"/>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normAutofit fontScale="92500" lnSpcReduction="20000"/>
          </a:bodyPr>
          <a:lstStyle/>
          <a:p>
            <a:r>
              <a:rPr lang="es-CL" dirty="0" smtClean="0"/>
              <a:t> </a:t>
            </a:r>
            <a:r>
              <a:rPr lang="es-CL" dirty="0">
                <a:solidFill>
                  <a:schemeClr val="bg1"/>
                </a:solidFill>
              </a:rPr>
              <a:t>L</a:t>
            </a:r>
            <a:r>
              <a:rPr lang="es-CL" dirty="0" smtClean="0">
                <a:solidFill>
                  <a:schemeClr val="bg1"/>
                </a:solidFill>
              </a:rPr>
              <a:t>a Administración Publica como un sistema de Producción</a:t>
            </a:r>
            <a:endParaRPr lang="es-CL" dirty="0">
              <a:solidFill>
                <a:schemeClr val="bg1"/>
              </a:solidFill>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84" y="332656"/>
            <a:ext cx="8064896" cy="5354513"/>
          </a:xfrm>
          <a:prstGeom prst="rect">
            <a:avLst/>
          </a:prstGeom>
        </p:spPr>
      </p:pic>
    </p:spTree>
    <p:extLst>
      <p:ext uri="{BB962C8B-B14F-4D97-AF65-F5344CB8AC3E}">
        <p14:creationId xmlns:p14="http://schemas.microsoft.com/office/powerpoint/2010/main" val="546074265"/>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t>Administración Publica como Sistema Productivo</a:t>
            </a:r>
            <a:endParaRPr lang="es-CL" dirty="0"/>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3568" y="116632"/>
            <a:ext cx="8136904" cy="5760640"/>
          </a:xfrm>
          <a:prstGeom prst="rect">
            <a:avLst/>
          </a:prstGeom>
        </p:spPr>
      </p:pic>
    </p:spTree>
    <p:extLst>
      <p:ext uri="{BB962C8B-B14F-4D97-AF65-F5344CB8AC3E}">
        <p14:creationId xmlns:p14="http://schemas.microsoft.com/office/powerpoint/2010/main" val="3830704129"/>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normAutofit fontScale="92500" lnSpcReduction="20000"/>
          </a:bodyPr>
          <a:lstStyle/>
          <a:p>
            <a:r>
              <a:rPr lang="es-CL" dirty="0" smtClean="0"/>
              <a:t> </a:t>
            </a:r>
            <a:r>
              <a:rPr lang="es-CL" dirty="0">
                <a:solidFill>
                  <a:schemeClr val="bg1"/>
                </a:solidFill>
              </a:rPr>
              <a:t>L</a:t>
            </a:r>
            <a:r>
              <a:rPr lang="es-CL" dirty="0" smtClean="0">
                <a:solidFill>
                  <a:schemeClr val="bg1"/>
                </a:solidFill>
              </a:rPr>
              <a:t>a Administración Publica como un sistema de Producción</a:t>
            </a:r>
            <a:endParaRPr lang="es-CL" dirty="0">
              <a:solidFill>
                <a:schemeClr val="bg1"/>
              </a:solidFill>
            </a:endParaRPr>
          </a:p>
        </p:txBody>
      </p:sp>
    </p:spTree>
    <p:extLst>
      <p:ext uri="{BB962C8B-B14F-4D97-AF65-F5344CB8AC3E}">
        <p14:creationId xmlns:p14="http://schemas.microsoft.com/office/powerpoint/2010/main" val="1715955976"/>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smtClean="0"/>
              <a:t>Unidad Temática Uno:</a:t>
            </a:r>
            <a:br>
              <a:rPr lang="es-CL" dirty="0" smtClean="0"/>
            </a:br>
            <a:r>
              <a:rPr lang="es-CL" dirty="0" smtClean="0"/>
              <a:t>La Organización del Estado de Chile e Institucionalidad Jurídica de la Administración Publica </a:t>
            </a:r>
            <a:endParaRPr lang="es-CL" dirty="0"/>
          </a:p>
        </p:txBody>
      </p:sp>
      <p:sp>
        <p:nvSpPr>
          <p:cNvPr id="3" name="2 Subtítulo"/>
          <p:cNvSpPr>
            <a:spLocks noGrp="1"/>
          </p:cNvSpPr>
          <p:nvPr>
            <p:ph type="subTitle" idx="1"/>
          </p:nvPr>
        </p:nvSpPr>
        <p:spPr/>
        <p:txBody>
          <a:bodyPr/>
          <a:lstStyle/>
          <a:p>
            <a:r>
              <a:rPr lang="es-CL" dirty="0" smtClean="0"/>
              <a:t> </a:t>
            </a:r>
            <a:r>
              <a:rPr lang="es-CL" dirty="0" smtClean="0">
                <a:solidFill>
                  <a:schemeClr val="bg1"/>
                </a:solidFill>
              </a:rPr>
              <a:t>Fines del Estado </a:t>
            </a:r>
            <a:endParaRPr lang="es-CL" dirty="0">
              <a:solidFill>
                <a:schemeClr val="bg1"/>
              </a:solidFill>
            </a:endParaRPr>
          </a:p>
        </p:txBody>
      </p:sp>
    </p:spTree>
    <p:extLst>
      <p:ext uri="{BB962C8B-B14F-4D97-AF65-F5344CB8AC3E}">
        <p14:creationId xmlns:p14="http://schemas.microsoft.com/office/powerpoint/2010/main" val="176165853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1065</TotalTime>
  <Words>7986</Words>
  <Application>Microsoft Office PowerPoint</Application>
  <PresentationFormat>Presentación en pantalla (4:3)</PresentationFormat>
  <Paragraphs>651</Paragraphs>
  <Slides>88</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88</vt:i4>
      </vt:variant>
    </vt:vector>
  </HeadingPairs>
  <TitlesOfParts>
    <vt:vector size="92" baseType="lpstr">
      <vt:lpstr>Tw Cen MT</vt:lpstr>
      <vt:lpstr>Wingdings</vt:lpstr>
      <vt:lpstr>Wingdings 2</vt:lpstr>
      <vt:lpstr>Intermedio</vt:lpstr>
      <vt:lpstr>Unidad Temática Uno: La Organización del Estado de Chile e Institucionalidad Jurídica de la Administración Publica </vt:lpstr>
      <vt:lpstr>Unidad Temática Uno: La Organización del Estado de Chile e Institucionalidad Jurídica de la Administración Publica </vt:lpstr>
      <vt:lpstr> EL   ESTADO</vt:lpstr>
      <vt:lpstr>Unidad Temática Uno: La Organización del Estado de Chile e Institucionalidad Jurídica de la Administración Publica </vt:lpstr>
      <vt:lpstr> EL   ESTADO</vt:lpstr>
      <vt:lpstr> EL   ESTADO</vt:lpstr>
      <vt:lpstr> EL   ESTADO</vt:lpstr>
      <vt:lpstr> EL   ESTADO</vt:lpstr>
      <vt:lpstr> EL CONCEPTO  DE ESTADO</vt:lpstr>
      <vt:lpstr>Unidad Temática Uno: La Organización del Estado de Chile e Institucionalidad Jurídica de la Administración Publica </vt:lpstr>
      <vt:lpstr> EL CONCEPTO  DE ESTADO</vt:lpstr>
      <vt:lpstr> EL CONCEPTO  DE ESTADO</vt:lpstr>
      <vt:lpstr>Unidad Temática Uno: La Organización del Estado de Chile e Institucionalidad Jurídica de la Administración Publica </vt:lpstr>
      <vt:lpstr> EL CONCEPTO  DE ESTADO</vt:lpstr>
      <vt:lpstr> EL CONCEPTO  DE ESTADO</vt:lpstr>
      <vt:lpstr> EL CONCEPTO  DE ESTADO</vt:lpstr>
      <vt:lpstr> EL CONCEPTO  DE ESTADO</vt:lpstr>
      <vt:lpstr> EL CONCEPTO  DE ESTADO</vt:lpstr>
      <vt:lpstr>Unidad Temática Uno: La Organización del Estado de Chile e Institucionalidad Jurídica de la Administración Publica </vt:lpstr>
      <vt:lpstr>Elementos o Condiciones de la          Existencia del  Estado</vt:lpstr>
      <vt:lpstr>Unidad Temática Uno: La Organización del Estado de Chile e Institucionalidad Jurídica de la Administración Publica </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Unidad Temática Uno: La Organización del Estado de Chile e Institucionalidad Jurídica de la Administración Publica </vt:lpstr>
      <vt:lpstr>Elementos o Condiciones de la          Existencia del  Estado</vt:lpstr>
      <vt:lpstr>Elementos o Condiciones de la          Existencia del  Estado</vt:lpstr>
      <vt:lpstr>Unidad Temática Uno: La Organización del Estado de Chile e Institucionalidad Jurídica de la Administración Publica </vt:lpstr>
      <vt:lpstr>Elementos o Condiciones de la          Existencia del  Estado</vt:lpstr>
      <vt:lpstr>Elementos o Condiciones de la          Existencia del  Estado</vt:lpstr>
      <vt:lpstr>Elementos o Condiciones de la          Existencia del  Estado</vt:lpstr>
      <vt:lpstr>Unidad Temática Uno: La Organización del Estado de Chile e Institucionalidad Jurídica de la Administración Publica </vt:lpstr>
      <vt:lpstr>Elementos o Condiciones de la          Existencia del  Estado</vt:lpstr>
      <vt:lpstr>Elementos o Condiciones de la          Existencia del  Estado</vt:lpstr>
      <vt:lpstr>Unidad Temática Uno: La Organización del Estado de Chile e Institucionalidad Jurídica de la Administración Publica </vt:lpstr>
      <vt:lpstr>Unidad Temática Uno: La Organización del Estado de Chile e Institucionalidad Jurídica de la Administración Publica </vt:lpstr>
      <vt:lpstr>Unidad Temática Uno: La Organización del Estado de Chile e Institucionalidad Jurídica de la Administración Publica </vt:lpstr>
      <vt:lpstr>Unidad Temática Uno: La Organización del Estado de Chile e Institucionalidad Jurídica de la Administración Publica </vt:lpstr>
      <vt:lpstr>Unidad Temática Uno: La Organización del Estado de Chile e Institucionalidad Jurídica de la Administración Publica </vt:lpstr>
      <vt:lpstr>Elementos o Condiciones de la          Existencia del  Estado</vt:lpstr>
      <vt:lpstr>Elementos o Condiciones de la          Existencia del  Estado</vt:lpstr>
      <vt:lpstr>Elementos o Condiciones de la          Existencia del  Estado</vt:lpstr>
      <vt:lpstr>Elementos o Condiciones de la          Existencia del  Estado</vt:lpstr>
      <vt:lpstr>Unidad Temática Uno: La Organización del Estado de Chile e Institucionalidad Jurídica de la Administración Publica </vt:lpstr>
      <vt:lpstr>Elementos o Condiciones de la          Existencia del  Estado</vt:lpstr>
      <vt:lpstr>Unidad Temática Uno: La Organización del Estado de Chile e Institucionalidad Jurídica de la Administración Publica </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Unidad Temática Uno: La Organización del Estado de Chile e Institucionalidad Jurídica de la Administración Publica </vt:lpstr>
      <vt:lpstr>Unidad Temática Uno: La Organización del Estado de Chile e Institucionalidad Jurídica de la Administración Publica </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Elementos o Condiciones de la          Existencia del  Estado</vt:lpstr>
      <vt:lpstr>Unidad Temática Uno: La Organización del Estado de Chile e Institucionalidad Jurídica de la Administración Publica </vt:lpstr>
      <vt:lpstr>Elementos o Condiciones de la          Existencia del  Estado</vt:lpstr>
      <vt:lpstr>Elementos o Condiciones de la          Existencia del  Estado</vt:lpstr>
      <vt:lpstr>Unidad Temática Uno: La Organización del Estado de Chile e Institucionalidad Jurídica de la Administración Publica </vt:lpstr>
      <vt:lpstr>Elementos o Condiciones de la          Existencia del  Estado</vt:lpstr>
      <vt:lpstr>Elementos o Condiciones de la          Existencia del  Estado</vt:lpstr>
      <vt:lpstr>Unidad Temática Uno: La Organización del Estado de Chile e Institucionalidad Jurídica de la Administración Publica </vt:lpstr>
      <vt:lpstr>Elementos o Condiciones de la          Existencia del  Estado</vt:lpstr>
      <vt:lpstr>Unidad Temática Uno: La Organización del Estado de Chile e Institucionalidad Jurídica de la Administración Publica </vt:lpstr>
      <vt:lpstr>Unidad Temática Uno: La Organización del Estado de Chile e Institucionalidad Jurídica de la Administración Publica </vt:lpstr>
      <vt:lpstr>Elementos o Condiciones de la          Existencia del  Estado</vt:lpstr>
      <vt:lpstr>Unidad Temática Uno: La Organización del Estado de Chile e Institucionalidad Jurídica de la Administración Publica </vt:lpstr>
      <vt:lpstr>Unidad Temática Uno: La Organización del Estado de Chile e Institucionalidad Jurídica de la Administración Publica </vt:lpstr>
      <vt:lpstr>Unidad Temática Uno: La Organización del Estado de Chile e Institucionalidad Jurídica de la Administración Publica </vt:lpstr>
      <vt:lpstr>Unidad Temática Uno: La Organización del Estado de Chile e Institucionalidad Jurídica de la Administración Publica </vt:lpstr>
      <vt:lpstr>Unidad Temática Uno: La Organización del Estado de Chile e Institucionalidad Jurídica de la Administración Publica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Unidad Temática Uno: La Organización del Estado de Chile e Institucionalidad Jurídica de la Administración Publica</dc:title>
  <dc:creator>casa</dc:creator>
  <cp:lastModifiedBy>Norman Rodriguez Ortega</cp:lastModifiedBy>
  <cp:revision>256</cp:revision>
  <dcterms:created xsi:type="dcterms:W3CDTF">2014-02-06T13:15:49Z</dcterms:created>
  <dcterms:modified xsi:type="dcterms:W3CDTF">2021-02-15T15:05:46Z</dcterms:modified>
</cp:coreProperties>
</file>