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Default Extension="tiff" ContentType="image/tif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44"/>
  </p:notesMasterIdLst>
  <p:handoutMasterIdLst>
    <p:handoutMasterId r:id="rId45"/>
  </p:handoutMasterIdLst>
  <p:sldIdLst>
    <p:sldId id="258" r:id="rId2"/>
    <p:sldId id="271" r:id="rId3"/>
    <p:sldId id="454" r:id="rId4"/>
    <p:sldId id="431" r:id="rId5"/>
    <p:sldId id="403" r:id="rId6"/>
    <p:sldId id="432" r:id="rId7"/>
    <p:sldId id="352" r:id="rId8"/>
    <p:sldId id="433" r:id="rId9"/>
    <p:sldId id="451" r:id="rId10"/>
    <p:sldId id="359" r:id="rId11"/>
    <p:sldId id="361" r:id="rId12"/>
    <p:sldId id="407" r:id="rId13"/>
    <p:sldId id="364" r:id="rId14"/>
    <p:sldId id="440" r:id="rId15"/>
    <p:sldId id="410" r:id="rId16"/>
    <p:sldId id="411" r:id="rId17"/>
    <p:sldId id="409" r:id="rId18"/>
    <p:sldId id="439" r:id="rId19"/>
    <p:sldId id="441" r:id="rId20"/>
    <p:sldId id="443" r:id="rId21"/>
    <p:sldId id="444" r:id="rId22"/>
    <p:sldId id="445" r:id="rId23"/>
    <p:sldId id="446" r:id="rId24"/>
    <p:sldId id="414" r:id="rId25"/>
    <p:sldId id="452" r:id="rId26"/>
    <p:sldId id="455" r:id="rId27"/>
    <p:sldId id="418" r:id="rId28"/>
    <p:sldId id="453" r:id="rId29"/>
    <p:sldId id="458" r:id="rId30"/>
    <p:sldId id="436" r:id="rId31"/>
    <p:sldId id="437" r:id="rId32"/>
    <p:sldId id="435" r:id="rId33"/>
    <p:sldId id="419" r:id="rId34"/>
    <p:sldId id="415" r:id="rId35"/>
    <p:sldId id="417" r:id="rId36"/>
    <p:sldId id="381" r:id="rId37"/>
    <p:sldId id="383" r:id="rId38"/>
    <p:sldId id="447" r:id="rId39"/>
    <p:sldId id="448" r:id="rId40"/>
    <p:sldId id="449" r:id="rId41"/>
    <p:sldId id="450" r:id="rId42"/>
    <p:sldId id="459" r:id="rId43"/>
  </p:sldIdLst>
  <p:sldSz cx="9144000" cy="6858000" type="screen4x3"/>
  <p:notesSz cx="6858000" cy="9117013"/>
  <p:defaultTextStyle>
    <a:defPPr>
      <a:defRPr lang="es-ES"/>
    </a:defPPr>
    <a:lvl1pPr algn="l" rtl="0" fontAlgn="base">
      <a:spcBef>
        <a:spcPct val="0"/>
      </a:spcBef>
      <a:spcAft>
        <a:spcPct val="0"/>
      </a:spcAft>
      <a:defRPr kern="1200">
        <a:solidFill>
          <a:schemeClr val="tx1"/>
        </a:solidFill>
        <a:latin typeface="Tahoma" charset="0"/>
        <a:ea typeface="+mn-ea"/>
        <a:cs typeface="+mn-cs"/>
      </a:defRPr>
    </a:lvl1pPr>
    <a:lvl2pPr marL="457200" algn="l" rtl="0" fontAlgn="base">
      <a:spcBef>
        <a:spcPct val="0"/>
      </a:spcBef>
      <a:spcAft>
        <a:spcPct val="0"/>
      </a:spcAft>
      <a:defRPr kern="1200">
        <a:solidFill>
          <a:schemeClr val="tx1"/>
        </a:solidFill>
        <a:latin typeface="Tahoma" charset="0"/>
        <a:ea typeface="+mn-ea"/>
        <a:cs typeface="+mn-cs"/>
      </a:defRPr>
    </a:lvl2pPr>
    <a:lvl3pPr marL="914400" algn="l" rtl="0" fontAlgn="base">
      <a:spcBef>
        <a:spcPct val="0"/>
      </a:spcBef>
      <a:spcAft>
        <a:spcPct val="0"/>
      </a:spcAft>
      <a:defRPr kern="1200">
        <a:solidFill>
          <a:schemeClr val="tx1"/>
        </a:solidFill>
        <a:latin typeface="Tahoma" charset="0"/>
        <a:ea typeface="+mn-ea"/>
        <a:cs typeface="+mn-cs"/>
      </a:defRPr>
    </a:lvl3pPr>
    <a:lvl4pPr marL="1371600" algn="l" rtl="0" fontAlgn="base">
      <a:spcBef>
        <a:spcPct val="0"/>
      </a:spcBef>
      <a:spcAft>
        <a:spcPct val="0"/>
      </a:spcAft>
      <a:defRPr kern="1200">
        <a:solidFill>
          <a:schemeClr val="tx1"/>
        </a:solidFill>
        <a:latin typeface="Tahoma" charset="0"/>
        <a:ea typeface="+mn-ea"/>
        <a:cs typeface="+mn-cs"/>
      </a:defRPr>
    </a:lvl4pPr>
    <a:lvl5pPr marL="1828800" algn="l" rtl="0" fontAlgn="base">
      <a:spcBef>
        <a:spcPct val="0"/>
      </a:spcBef>
      <a:spcAft>
        <a:spcPct val="0"/>
      </a:spcAft>
      <a:defRPr kern="1200">
        <a:solidFill>
          <a:schemeClr val="tx1"/>
        </a:solidFill>
        <a:latin typeface="Tahoma" charset="0"/>
        <a:ea typeface="+mn-ea"/>
        <a:cs typeface="+mn-cs"/>
      </a:defRPr>
    </a:lvl5pPr>
    <a:lvl6pPr marL="2286000" algn="l" defTabSz="914400" rtl="0" eaLnBrk="1" latinLnBrk="0" hangingPunct="1">
      <a:defRPr kern="1200">
        <a:solidFill>
          <a:schemeClr val="tx1"/>
        </a:solidFill>
        <a:latin typeface="Tahoma" charset="0"/>
        <a:ea typeface="+mn-ea"/>
        <a:cs typeface="+mn-cs"/>
      </a:defRPr>
    </a:lvl6pPr>
    <a:lvl7pPr marL="2743200" algn="l" defTabSz="914400" rtl="0" eaLnBrk="1" latinLnBrk="0" hangingPunct="1">
      <a:defRPr kern="1200">
        <a:solidFill>
          <a:schemeClr val="tx1"/>
        </a:solidFill>
        <a:latin typeface="Tahoma" charset="0"/>
        <a:ea typeface="+mn-ea"/>
        <a:cs typeface="+mn-cs"/>
      </a:defRPr>
    </a:lvl7pPr>
    <a:lvl8pPr marL="3200400" algn="l" defTabSz="914400" rtl="0" eaLnBrk="1" latinLnBrk="0" hangingPunct="1">
      <a:defRPr kern="1200">
        <a:solidFill>
          <a:schemeClr val="tx1"/>
        </a:solidFill>
        <a:latin typeface="Tahoma" charset="0"/>
        <a:ea typeface="+mn-ea"/>
        <a:cs typeface="+mn-cs"/>
      </a:defRPr>
    </a:lvl8pPr>
    <a:lvl9pPr marL="3657600" algn="l" defTabSz="914400" rtl="0" eaLnBrk="1" latinLnBrk="0" hangingPunct="1">
      <a:defRPr kern="1200">
        <a:solidFill>
          <a:schemeClr val="tx1"/>
        </a:solidFill>
        <a:latin typeface="Tahoma" charset="0"/>
        <a:ea typeface="+mn-ea"/>
        <a:cs typeface="+mn-cs"/>
      </a:defRPr>
    </a:lvl9pPr>
  </p:defaultTextStyle>
  <p:extLst>
    <p:ext uri="{EFAFB233-063F-42B5-8137-9DF3F51BA10A}">
      <p15:sldGuideLst xmlns:p15="http://schemas.microsoft.com/office/powerpoint/2012/main">
        <p15:guide id="1" orient="horz" pos="2220">
          <p15:clr>
            <a:srgbClr val="A4A3A4"/>
          </p15:clr>
        </p15:guide>
        <p15:guide id="2" pos="285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3300"/>
    <a:srgbClr val="00FF00"/>
    <a:srgbClr val="0033CC"/>
    <a:srgbClr val="FFFFCC"/>
    <a:srgbClr val="33CCFF"/>
    <a:srgbClr val="66FF66"/>
    <a:srgbClr val="000000"/>
    <a:srgbClr val="336600"/>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72" autoAdjust="0"/>
    <p:restoredTop sz="93675" autoAdjust="0"/>
  </p:normalViewPr>
  <p:slideViewPr>
    <p:cSldViewPr snapToGrid="0">
      <p:cViewPr varScale="1">
        <p:scale>
          <a:sx n="83" d="100"/>
          <a:sy n="83" d="100"/>
        </p:scale>
        <p:origin x="936" y="48"/>
      </p:cViewPr>
      <p:guideLst>
        <p:guide orient="horz" pos="2220"/>
        <p:guide pos="2857"/>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522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3" Type="http://schemas.openxmlformats.org/officeDocument/2006/relationships/slide" Target="slides/slide42.xml"/><Relationship Id="rId2" Type="http://schemas.openxmlformats.org/officeDocument/2006/relationships/slide" Target="slides/slide3.xml"/><Relationship Id="rId1"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bwMode="auto">
          <a:xfrm>
            <a:off x="0" y="0"/>
            <a:ext cx="2971800" cy="455613"/>
          </a:xfrm>
          <a:prstGeom prst="rect">
            <a:avLst/>
          </a:prstGeom>
          <a:noFill/>
          <a:ln w="9525">
            <a:noFill/>
            <a:miter lim="800000"/>
            <a:headEnd/>
            <a:tailEnd/>
          </a:ln>
          <a:effectLst/>
        </p:spPr>
        <p:txBody>
          <a:bodyPr vert="horz" wrap="square" lIns="93165" tIns="46584" rIns="93165" bIns="46584" numCol="1" anchor="t" anchorCtr="0" compatLnSpc="1">
            <a:prstTxWarp prst="textNoShape">
              <a:avLst/>
            </a:prstTxWarp>
          </a:bodyPr>
          <a:lstStyle>
            <a:lvl1pPr defTabSz="931863">
              <a:defRPr sz="1200">
                <a:solidFill>
                  <a:srgbClr val="0033CC"/>
                </a:solidFill>
                <a:latin typeface="Times New Roman" pitchFamily="18" charset="0"/>
              </a:defRPr>
            </a:lvl1pPr>
          </a:lstStyle>
          <a:p>
            <a:endParaRPr lang="es-ES"/>
          </a:p>
        </p:txBody>
      </p:sp>
      <p:sp>
        <p:nvSpPr>
          <p:cNvPr id="72707" name="Rectangle 3"/>
          <p:cNvSpPr>
            <a:spLocks noGrp="1" noChangeArrowheads="1"/>
          </p:cNvSpPr>
          <p:nvPr>
            <p:ph type="dt" sz="quarter" idx="1"/>
          </p:nvPr>
        </p:nvSpPr>
        <p:spPr bwMode="auto">
          <a:xfrm>
            <a:off x="3886200" y="0"/>
            <a:ext cx="2971800" cy="455613"/>
          </a:xfrm>
          <a:prstGeom prst="rect">
            <a:avLst/>
          </a:prstGeom>
          <a:noFill/>
          <a:ln w="9525">
            <a:noFill/>
            <a:miter lim="800000"/>
            <a:headEnd/>
            <a:tailEnd/>
          </a:ln>
          <a:effectLst/>
        </p:spPr>
        <p:txBody>
          <a:bodyPr vert="horz" wrap="square" lIns="93165" tIns="46584" rIns="93165" bIns="46584" numCol="1" anchor="t" anchorCtr="0" compatLnSpc="1">
            <a:prstTxWarp prst="textNoShape">
              <a:avLst/>
            </a:prstTxWarp>
          </a:bodyPr>
          <a:lstStyle>
            <a:lvl1pPr algn="r" defTabSz="931863">
              <a:defRPr sz="1200">
                <a:solidFill>
                  <a:srgbClr val="0033CC"/>
                </a:solidFill>
                <a:latin typeface="Times New Roman" pitchFamily="18" charset="0"/>
              </a:defRPr>
            </a:lvl1pPr>
          </a:lstStyle>
          <a:p>
            <a:endParaRPr lang="es-ES"/>
          </a:p>
        </p:txBody>
      </p:sp>
      <p:sp>
        <p:nvSpPr>
          <p:cNvPr id="72708" name="Rectangle 4"/>
          <p:cNvSpPr>
            <a:spLocks noGrp="1" noChangeArrowheads="1"/>
          </p:cNvSpPr>
          <p:nvPr>
            <p:ph type="ftr" sz="quarter" idx="2"/>
          </p:nvPr>
        </p:nvSpPr>
        <p:spPr bwMode="auto">
          <a:xfrm>
            <a:off x="0" y="8661400"/>
            <a:ext cx="2971800" cy="455613"/>
          </a:xfrm>
          <a:prstGeom prst="rect">
            <a:avLst/>
          </a:prstGeom>
          <a:noFill/>
          <a:ln w="9525">
            <a:noFill/>
            <a:miter lim="800000"/>
            <a:headEnd/>
            <a:tailEnd/>
          </a:ln>
          <a:effectLst/>
        </p:spPr>
        <p:txBody>
          <a:bodyPr vert="horz" wrap="square" lIns="93165" tIns="46584" rIns="93165" bIns="46584" numCol="1" anchor="b" anchorCtr="0" compatLnSpc="1">
            <a:prstTxWarp prst="textNoShape">
              <a:avLst/>
            </a:prstTxWarp>
          </a:bodyPr>
          <a:lstStyle>
            <a:lvl1pPr defTabSz="931863">
              <a:defRPr sz="1200">
                <a:solidFill>
                  <a:srgbClr val="0033CC"/>
                </a:solidFill>
                <a:latin typeface="Times New Roman" pitchFamily="18" charset="0"/>
              </a:defRPr>
            </a:lvl1pPr>
          </a:lstStyle>
          <a:p>
            <a:endParaRPr lang="es-ES"/>
          </a:p>
        </p:txBody>
      </p:sp>
      <p:sp>
        <p:nvSpPr>
          <p:cNvPr id="72709" name="Rectangle 5"/>
          <p:cNvSpPr>
            <a:spLocks noGrp="1" noChangeArrowheads="1"/>
          </p:cNvSpPr>
          <p:nvPr>
            <p:ph type="sldNum" sz="quarter" idx="3"/>
          </p:nvPr>
        </p:nvSpPr>
        <p:spPr bwMode="auto">
          <a:xfrm>
            <a:off x="3886200" y="8661400"/>
            <a:ext cx="2971800" cy="455613"/>
          </a:xfrm>
          <a:prstGeom prst="rect">
            <a:avLst/>
          </a:prstGeom>
          <a:noFill/>
          <a:ln w="9525">
            <a:noFill/>
            <a:miter lim="800000"/>
            <a:headEnd/>
            <a:tailEnd/>
          </a:ln>
          <a:effectLst/>
        </p:spPr>
        <p:txBody>
          <a:bodyPr vert="horz" wrap="square" lIns="93165" tIns="46584" rIns="93165" bIns="46584" numCol="1" anchor="b" anchorCtr="0" compatLnSpc="1">
            <a:prstTxWarp prst="textNoShape">
              <a:avLst/>
            </a:prstTxWarp>
          </a:bodyPr>
          <a:lstStyle>
            <a:lvl1pPr algn="r" defTabSz="931863">
              <a:defRPr sz="1200">
                <a:solidFill>
                  <a:srgbClr val="0033CC"/>
                </a:solidFill>
                <a:latin typeface="Times New Roman" pitchFamily="18" charset="0"/>
              </a:defRPr>
            </a:lvl1pPr>
          </a:lstStyle>
          <a:p>
            <a:fld id="{90FE1840-A49C-458C-B58D-6FDA839C6C1D}" type="slidenum">
              <a:rPr lang="es-ES"/>
              <a:pPr/>
              <a:t>‹Nº›</a:t>
            </a:fld>
            <a:endParaRPr lang="es-ES"/>
          </a:p>
        </p:txBody>
      </p:sp>
    </p:spTree>
    <p:extLst>
      <p:ext uri="{BB962C8B-B14F-4D97-AF65-F5344CB8AC3E}">
        <p14:creationId xmlns:p14="http://schemas.microsoft.com/office/powerpoint/2010/main" val="1979879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5613"/>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5613"/>
          </a:xfrm>
          <a:prstGeom prst="rect">
            <a:avLst/>
          </a:prstGeom>
        </p:spPr>
        <p:txBody>
          <a:bodyPr vert="horz" lIns="91440" tIns="45720" rIns="91440" bIns="45720" rtlCol="0"/>
          <a:lstStyle>
            <a:lvl1pPr algn="r">
              <a:defRPr sz="1200"/>
            </a:lvl1pPr>
          </a:lstStyle>
          <a:p>
            <a:fld id="{A627C0B8-194A-462B-A27E-18AEE7E550A9}" type="datetimeFigureOut">
              <a:rPr lang="es-CL" smtClean="0"/>
              <a:pPr/>
              <a:t>08-09-2020</a:t>
            </a:fld>
            <a:endParaRPr lang="es-CL"/>
          </a:p>
        </p:txBody>
      </p:sp>
      <p:sp>
        <p:nvSpPr>
          <p:cNvPr id="4" name="3 Marcador de imagen de diapositiva"/>
          <p:cNvSpPr>
            <a:spLocks noGrp="1" noRot="1" noChangeAspect="1"/>
          </p:cNvSpPr>
          <p:nvPr>
            <p:ph type="sldImg" idx="2"/>
          </p:nvPr>
        </p:nvSpPr>
        <p:spPr>
          <a:xfrm>
            <a:off x="1150938" y="684213"/>
            <a:ext cx="4556125" cy="3417887"/>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30700"/>
            <a:ext cx="5486400" cy="41021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0" y="8659813"/>
            <a:ext cx="2971800" cy="455612"/>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59813"/>
            <a:ext cx="2971800" cy="455612"/>
          </a:xfrm>
          <a:prstGeom prst="rect">
            <a:avLst/>
          </a:prstGeom>
        </p:spPr>
        <p:txBody>
          <a:bodyPr vert="horz" lIns="91440" tIns="45720" rIns="91440" bIns="45720" rtlCol="0" anchor="b"/>
          <a:lstStyle>
            <a:lvl1pPr algn="r">
              <a:defRPr sz="1200"/>
            </a:lvl1pPr>
          </a:lstStyle>
          <a:p>
            <a:fld id="{E50E968E-30CD-48B8-84F2-C61AD8773DF3}" type="slidenum">
              <a:rPr lang="es-CL" smtClean="0"/>
              <a:pPr/>
              <a:t>‹Nº›</a:t>
            </a:fld>
            <a:endParaRPr lang="es-CL"/>
          </a:p>
        </p:txBody>
      </p:sp>
    </p:spTree>
    <p:extLst>
      <p:ext uri="{BB962C8B-B14F-4D97-AF65-F5344CB8AC3E}">
        <p14:creationId xmlns:p14="http://schemas.microsoft.com/office/powerpoint/2010/main" val="2437463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E50E968E-30CD-48B8-84F2-C61AD8773DF3}" type="slidenum">
              <a:rPr lang="es-CL" smtClean="0"/>
              <a:pPr/>
              <a:t>14</a:t>
            </a:fld>
            <a:endParaRPr lang="es-CL"/>
          </a:p>
        </p:txBody>
      </p:sp>
    </p:spTree>
    <p:extLst>
      <p:ext uri="{BB962C8B-B14F-4D97-AF65-F5344CB8AC3E}">
        <p14:creationId xmlns:p14="http://schemas.microsoft.com/office/powerpoint/2010/main" val="1432223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p:txBody>
          <a:bodyPr/>
          <a:lstStyle/>
          <a:p>
            <a:endParaRPr lang="es-ES"/>
          </a:p>
        </p:txBody>
      </p:sp>
      <p:sp>
        <p:nvSpPr>
          <p:cNvPr id="17" name="16 Marcador de pie de página"/>
          <p:cNvSpPr>
            <a:spLocks noGrp="1"/>
          </p:cNvSpPr>
          <p:nvPr>
            <p:ph type="ftr" sz="quarter" idx="11"/>
          </p:nvPr>
        </p:nvSpPr>
        <p:spPr/>
        <p:txBody>
          <a:bodyPr/>
          <a:lstStyle/>
          <a:p>
            <a:endParaRPr lang="es-ES"/>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56EE89F-E222-47A1-84D5-AA0F88F8E556}" type="slidenum">
              <a:rPr lang="es-ES" smtClean="0"/>
              <a:pPr/>
              <a:t>‹Nº›</a:t>
            </a:fld>
            <a:endParaRPr lang="es-ES"/>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a:xfrm>
            <a:off x="4361688" y="1026372"/>
            <a:ext cx="457200" cy="441325"/>
          </a:xfrm>
        </p:spPr>
        <p:txBody>
          <a:bodyPr/>
          <a:lstStyle/>
          <a:p>
            <a:fld id="{0D641946-9DEA-4442-A96A-70986265C5F3}" type="slidenum">
              <a:rPr lang="es-ES" smtClean="0"/>
              <a:pPr/>
              <a:t>‹Nº›</a:t>
            </a:fld>
            <a:endParaRPr lang="es-ES"/>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ES"/>
          </a:p>
        </p:txBody>
      </p:sp>
      <p:sp>
        <p:nvSpPr>
          <p:cNvPr id="4" name="3 Marcador de fecha"/>
          <p:cNvSpPr>
            <a:spLocks noGrp="1"/>
          </p:cNvSpPr>
          <p:nvPr>
            <p:ph type="dt" sz="half" idx="10"/>
          </p:nvPr>
        </p:nvSpPr>
        <p:spPr/>
        <p:txBody>
          <a:bodyPr/>
          <a:lstStyle/>
          <a:p>
            <a:endParaRPr lang="es-ES"/>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DAC1147-5FE9-4C37-A198-9402C7C8F447}" type="slidenum">
              <a:rPr lang="es-ES" smtClean="0"/>
              <a:pPr/>
              <a:t>‹Nº›</a:t>
            </a:fld>
            <a:endParaRPr lang="es-ES"/>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C0E4939-E513-4375-A91C-575EF1C0E549}" type="slidenum">
              <a:rPr lang="es-ES" smtClean="0"/>
              <a:pPr/>
              <a:t>‹Nº›</a:t>
            </a:fld>
            <a:endParaRPr lang="es-ES"/>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a:t>Haga clic para modificar el estilo de texto del patrón</a:t>
            </a:r>
          </a:p>
        </p:txBody>
      </p:sp>
      <p:sp>
        <p:nvSpPr>
          <p:cNvPr id="7" name="6 Marcador de fecha"/>
          <p:cNvSpPr>
            <a:spLocks noGrp="1"/>
          </p:cNvSpPr>
          <p:nvPr>
            <p:ph type="dt" sz="half" idx="10"/>
          </p:nvPr>
        </p:nvSpPr>
        <p:spPr/>
        <p:txBody>
          <a:bodyPr/>
          <a:lstStyle/>
          <a:p>
            <a:endParaRPr lang="es-ES"/>
          </a:p>
        </p:txBody>
      </p:sp>
      <p:sp>
        <p:nvSpPr>
          <p:cNvPr id="8" name="7 Marcador de pie de página"/>
          <p:cNvSpPr>
            <a:spLocks noGrp="1"/>
          </p:cNvSpPr>
          <p:nvPr>
            <p:ph type="ftr" sz="quarter" idx="11"/>
          </p:nvPr>
        </p:nvSpPr>
        <p:spPr>
          <a:xfrm>
            <a:off x="304800" y="6409944"/>
            <a:ext cx="3581400" cy="365760"/>
          </a:xfrm>
        </p:spPr>
        <p:txBody>
          <a:bodyPr/>
          <a:lstStyle/>
          <a:p>
            <a:endParaRPr lang="es-ES"/>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1897F2A5-D56A-467B-9DFF-2EA1E068CA08}" type="slidenum">
              <a:rPr lang="es-ES" smtClean="0"/>
              <a:pPr/>
              <a:t>‹Nº›</a:t>
            </a:fld>
            <a:endParaRPr lang="es-ES"/>
          </a:p>
        </p:txBody>
      </p:sp>
      <p:sp>
        <p:nvSpPr>
          <p:cNvPr id="23" name="22 Título"/>
          <p:cNvSpPr>
            <a:spLocks noGrp="1"/>
          </p:cNvSpPr>
          <p:nvPr>
            <p:ph type="title"/>
          </p:nvPr>
        </p:nvSpPr>
        <p:spPr/>
        <p:txBody>
          <a:bodyPr rtlCol="0" anchor="b" anchorCtr="0"/>
          <a:lstStyle/>
          <a:p>
            <a:r>
              <a:rPr kumimoji="0" lang="es-ES"/>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a:xfrm>
            <a:off x="4343400" y="1036020"/>
            <a:ext cx="457200" cy="441325"/>
          </a:xfrm>
        </p:spPr>
        <p:txBody>
          <a:bodyPr/>
          <a:lstStyle/>
          <a:p>
            <a:fld id="{6435FE72-5770-4F0E-BCC8-F82DE6665FF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B2B52F72-094A-4738-90C5-7CFCB55A087B}"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E0E0F26-4DF1-4E66-8557-23A13775E902}" type="slidenum">
              <a:rPr lang="es-ES" smtClean="0"/>
              <a:pPr/>
              <a:t>‹Nº›</a:t>
            </a:fld>
            <a:endParaRPr lang="es-ES"/>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a:xfrm>
            <a:off x="301752" y="6410848"/>
            <a:ext cx="3383280" cy="365760"/>
          </a:xfrm>
        </p:spPr>
        <p:txBody>
          <a:bodyPr/>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EB7419C2-CCC4-48DE-9DF4-2BAA4C167F47}" type="slidenum">
              <a:rPr lang="es-ES" smtClean="0"/>
              <a:pPr/>
              <a:t>‹Nº›</a:t>
            </a:fld>
            <a:endParaRPr lang="es-ES"/>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endParaRPr lang="es-ES"/>
          </a:p>
        </p:txBody>
      </p:sp>
      <p:sp>
        <p:nvSpPr>
          <p:cNvPr id="6" name="5 Marcador de pie de página"/>
          <p:cNvSpPr>
            <a:spLocks noGrp="1"/>
          </p:cNvSpPr>
          <p:nvPr>
            <p:ph type="ftr" sz="quarter" idx="11"/>
          </p:nvPr>
        </p:nvSpPr>
        <p:spPr>
          <a:xfrm>
            <a:off x="301752" y="6410848"/>
            <a:ext cx="3584448" cy="365760"/>
          </a:xfrm>
        </p:spPr>
        <p:txBody>
          <a:bodyPr/>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5CE1E-8DCC-4B78-8D22-B9F7647C330B}" type="slidenum">
              <a:rPr lang="es-ES" smtClean="0"/>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5885DAD4-E3A6-4E61-9E27-D11EA214240C}" type="slidenum">
              <a:rPr lang="es-ES" smtClean="0"/>
              <a:pPr/>
              <a:t>‹Nº›</a:t>
            </a:fld>
            <a:endParaRPr lang="es-ES"/>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2" name="1 Título vertical"/>
          <p:cNvSpPr>
            <a:spLocks noGrp="1"/>
          </p:cNvSpPr>
          <p:nvPr>
            <p:ph type="title" orient="vert"/>
          </p:nvPr>
        </p:nvSpPr>
        <p:spPr>
          <a:xfrm>
            <a:off x="7391400" y="304801"/>
            <a:ext cx="1447800" cy="5851525"/>
          </a:xfrm>
        </p:spPr>
        <p:txBody>
          <a:bodyPr vert="eaVert"/>
          <a:lstStyle/>
          <a:p>
            <a:r>
              <a:rPr kumimoji="0" lang="es-ES"/>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92100"/>
            <a:ext cx="8229600" cy="13843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905000"/>
            <a:ext cx="40386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648200" y="1905000"/>
            <a:ext cx="4038600" cy="4114800"/>
          </a:xfrm>
        </p:spPr>
        <p:txBody>
          <a:bodyPr/>
          <a:lstStyle/>
          <a:p>
            <a:endParaRPr lang="es-CL"/>
          </a:p>
        </p:txBody>
      </p:sp>
      <p:sp>
        <p:nvSpPr>
          <p:cNvPr id="5" name="4 Marcador de fecha"/>
          <p:cNvSpPr>
            <a:spLocks noGrp="1"/>
          </p:cNvSpPr>
          <p:nvPr>
            <p:ph type="dt" sz="half" idx="10"/>
          </p:nvPr>
        </p:nvSpPr>
        <p:spPr>
          <a:xfrm>
            <a:off x="457200" y="6245225"/>
            <a:ext cx="2133600" cy="476250"/>
          </a:xfrm>
        </p:spPr>
        <p:txBody>
          <a:bodyPr/>
          <a:lstStyle>
            <a:lvl1pPr>
              <a:defRPr/>
            </a:lvl1pPr>
          </a:lstStyle>
          <a:p>
            <a:endParaRPr lang="es-ES"/>
          </a:p>
        </p:txBody>
      </p:sp>
      <p:sp>
        <p:nvSpPr>
          <p:cNvPr id="6" name="5 Marcador de pie de página"/>
          <p:cNvSpPr>
            <a:spLocks noGrp="1"/>
          </p:cNvSpPr>
          <p:nvPr>
            <p:ph type="ftr" sz="quarter" idx="11"/>
          </p:nvPr>
        </p:nvSpPr>
        <p:spPr>
          <a:xfrm>
            <a:off x="3124200" y="6245225"/>
            <a:ext cx="2895600" cy="476250"/>
          </a:xfrm>
        </p:spPr>
        <p:txBody>
          <a:bodyPr/>
          <a:lstStyle>
            <a:lvl1pPr>
              <a:defRPr/>
            </a:lvl1pPr>
          </a:lstStyle>
          <a:p>
            <a:endParaRPr lang="es-ES"/>
          </a:p>
        </p:txBody>
      </p:sp>
      <p:sp>
        <p:nvSpPr>
          <p:cNvPr id="7" name="6 Marcador de número de diapositiva"/>
          <p:cNvSpPr>
            <a:spLocks noGrp="1"/>
          </p:cNvSpPr>
          <p:nvPr>
            <p:ph type="sldNum" sz="quarter" idx="12"/>
          </p:nvPr>
        </p:nvSpPr>
        <p:spPr>
          <a:xfrm>
            <a:off x="6553200" y="6245225"/>
            <a:ext cx="2133600" cy="476250"/>
          </a:xfrm>
        </p:spPr>
        <p:txBody>
          <a:bodyPr/>
          <a:lstStyle>
            <a:lvl1pPr>
              <a:defRPr/>
            </a:lvl1pPr>
          </a:lstStyle>
          <a:p>
            <a:fld id="{9824A026-3422-4B8B-BE8F-D9A193B9F705}"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4.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endParaRPr lang="es-ES"/>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ES"/>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1D00672-C870-41A9-A426-855DFC90E27B}" type="slidenum">
              <a:rPr lang="es-ES" smtClean="0"/>
              <a:pPr/>
              <a:t>‹Nº›</a:t>
            </a:fld>
            <a:endParaRPr lang="es-ES"/>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20" name="Rectangle 7"/>
          <p:cNvSpPr>
            <a:spLocks noChangeArrowheads="1"/>
          </p:cNvSpPr>
          <p:nvPr userDrawn="1"/>
        </p:nvSpPr>
        <p:spPr bwMode="auto">
          <a:xfrm>
            <a:off x="914400" y="76200"/>
            <a:ext cx="533400" cy="6553200"/>
          </a:xfrm>
          <a:prstGeom prst="rect">
            <a:avLst/>
          </a:prstGeom>
          <a:noFill/>
          <a:ln w="9525">
            <a:noFill/>
            <a:miter lim="800000"/>
            <a:headEnd/>
            <a:tailEnd/>
          </a:ln>
          <a:effectLst/>
        </p:spPr>
        <p:txBody>
          <a:bodyPr wrap="none" anchor="ctr"/>
          <a:lstStyle/>
          <a:p>
            <a:endParaRPr lang="es-CL"/>
          </a:p>
        </p:txBody>
      </p:sp>
      <p:pic>
        <p:nvPicPr>
          <p:cNvPr id="21" name="Picture 8" descr="smalstripelogo"/>
          <p:cNvPicPr preferRelativeResize="0">
            <a:picLocks noChangeAspect="1" noChangeArrowheads="1"/>
          </p:cNvPicPr>
          <p:nvPr userDrawn="1"/>
        </p:nvPicPr>
        <p:blipFill>
          <a:blip r:embed="rId14" cstate="print"/>
          <a:srcRect/>
          <a:stretch>
            <a:fillRect/>
          </a:stretch>
        </p:blipFill>
        <p:spPr bwMode="auto">
          <a:xfrm>
            <a:off x="0" y="0"/>
            <a:ext cx="1295400" cy="6858000"/>
          </a:xfrm>
          <a:prstGeom prst="rect">
            <a:avLst/>
          </a:prstGeom>
          <a:noFill/>
        </p:spPr>
      </p:pic>
      <p:pic>
        <p:nvPicPr>
          <p:cNvPr id="24" name="Picture 9" descr="escudo"/>
          <p:cNvPicPr preferRelativeResize="0">
            <a:picLocks noChangeAspect="1" noChangeArrowheads="1"/>
          </p:cNvPicPr>
          <p:nvPr userDrawn="1"/>
        </p:nvPicPr>
        <p:blipFill>
          <a:blip r:embed="rId15" cstate="print"/>
          <a:srcRect/>
          <a:stretch>
            <a:fillRect/>
          </a:stretch>
        </p:blipFill>
        <p:spPr bwMode="auto">
          <a:xfrm flipH="1">
            <a:off x="8640763" y="0"/>
            <a:ext cx="503237" cy="762000"/>
          </a:xfrm>
          <a:prstGeom prst="rect">
            <a:avLst/>
          </a:prstGeom>
          <a:noFill/>
          <a:ln w="9525">
            <a:noFill/>
            <a:miter lim="800000"/>
            <a:headEnd/>
            <a:tailEnd/>
          </a:ln>
        </p:spPr>
      </p:pic>
      <p:sp>
        <p:nvSpPr>
          <p:cNvPr id="25" name="Text Box 10"/>
          <p:cNvSpPr txBox="1">
            <a:spLocks noChangeArrowheads="1"/>
          </p:cNvSpPr>
          <p:nvPr userDrawn="1"/>
        </p:nvSpPr>
        <p:spPr bwMode="auto">
          <a:xfrm rot="16200000">
            <a:off x="-1619249" y="4033837"/>
            <a:ext cx="5281612" cy="366713"/>
          </a:xfrm>
          <a:prstGeom prst="rect">
            <a:avLst/>
          </a:prstGeom>
          <a:noFill/>
          <a:ln w="9525">
            <a:noFill/>
            <a:miter lim="800000"/>
            <a:headEnd/>
            <a:tailEnd/>
          </a:ln>
          <a:effectLst/>
        </p:spPr>
        <p:txBody>
          <a:bodyPr wrap="none">
            <a:spAutoFit/>
          </a:bodyPr>
          <a:lstStyle/>
          <a:p>
            <a:r>
              <a:rPr lang="es-ES_tradnl" b="1">
                <a:solidFill>
                  <a:srgbClr val="0000B6"/>
                </a:solidFill>
              </a:rPr>
              <a:t>Dirección de Ingeniería de Sistemas Navales</a:t>
            </a:r>
            <a:endParaRPr lang="es-ES" b="1">
              <a:solidFill>
                <a:srgbClr val="0000B6"/>
              </a:solidFill>
            </a:endParaRPr>
          </a:p>
        </p:txBody>
      </p:sp>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slide" Target="slide33.xml"/><Relationship Id="rId1" Type="http://schemas.openxmlformats.org/officeDocument/2006/relationships/slideLayout" Target="../slideLayouts/slideLayout2.xml"/><Relationship Id="rId4" Type="http://schemas.openxmlformats.org/officeDocument/2006/relationships/slide" Target="slide3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oleObject" Target="../embeddings/oleObject2.bin"/><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image" Target="../media/image21.tiff"/><Relationship Id="rId1" Type="http://schemas.openxmlformats.org/officeDocument/2006/relationships/slideLayout" Target="../slideLayouts/slideLayout7.xml"/><Relationship Id="rId5" Type="http://schemas.openxmlformats.org/officeDocument/2006/relationships/image" Target="../media/image24.tiff"/><Relationship Id="rId4" Type="http://schemas.openxmlformats.org/officeDocument/2006/relationships/image" Target="../media/image23.tiff"/></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vistaalmar.es/images/stories/fotos-62/explosion-submarina-petardo.gif" TargetMode="External"/><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r>
              <a:rPr lang="es-ES_tradnl" dirty="0"/>
              <a:t/>
            </a:r>
            <a:br>
              <a:rPr lang="es-ES_tradnl" dirty="0"/>
            </a:br>
            <a:r>
              <a:rPr lang="es-ES_tradnl" dirty="0">
                <a:latin typeface="Arial" panose="020B0604020202020204" pitchFamily="34" charset="0"/>
                <a:cs typeface="Arial" panose="020B0604020202020204" pitchFamily="34" charset="0"/>
              </a:rPr>
              <a:t>“SISTEMAS DE ARMAS”</a:t>
            </a:r>
            <a:br>
              <a:rPr lang="es-ES_tradnl" dirty="0">
                <a:latin typeface="Arial" panose="020B0604020202020204" pitchFamily="34" charset="0"/>
                <a:cs typeface="Arial" panose="020B0604020202020204" pitchFamily="34" charset="0"/>
              </a:rPr>
            </a:br>
            <a:r>
              <a:rPr lang="es-ES_tradnl" dirty="0">
                <a:latin typeface="Arial" panose="020B0604020202020204" pitchFamily="34" charset="0"/>
                <a:cs typeface="Arial" panose="020B0604020202020204" pitchFamily="34" charset="0"/>
              </a:rPr>
              <a:t>U.T. N° 1</a:t>
            </a:r>
            <a:endParaRPr lang="es-ES" dirty="0">
              <a:latin typeface="Arial" panose="020B0604020202020204" pitchFamily="34" charset="0"/>
              <a:cs typeface="Arial" panose="020B0604020202020204" pitchFamily="34" charset="0"/>
            </a:endParaRPr>
          </a:p>
        </p:txBody>
      </p:sp>
      <p:sp>
        <p:nvSpPr>
          <p:cNvPr id="8" name="7 Marcador de contenido"/>
          <p:cNvSpPr>
            <a:spLocks noGrp="1"/>
          </p:cNvSpPr>
          <p:nvPr>
            <p:ph sz="quarter" idx="1"/>
          </p:nvPr>
        </p:nvSpPr>
        <p:spPr/>
        <p:txBody>
          <a:bodyPr/>
          <a:lstStyle/>
          <a:p>
            <a:endParaRPr lang="es-CL"/>
          </a:p>
        </p:txBody>
      </p:sp>
      <p:sp>
        <p:nvSpPr>
          <p:cNvPr id="4102" name="Text Box 6"/>
          <p:cNvSpPr txBox="1">
            <a:spLocks noChangeArrowheads="1"/>
          </p:cNvSpPr>
          <p:nvPr/>
        </p:nvSpPr>
        <p:spPr bwMode="auto">
          <a:xfrm>
            <a:off x="342900" y="2612479"/>
            <a:ext cx="8420100" cy="769441"/>
          </a:xfrm>
          <a:prstGeom prst="rect">
            <a:avLst/>
          </a:prstGeom>
          <a:solidFill>
            <a:srgbClr val="FFFF99"/>
          </a:solidFill>
          <a:ln w="57150">
            <a:solidFill>
              <a:schemeClr val="tx1"/>
            </a:solidFill>
            <a:miter lim="800000"/>
            <a:headEnd/>
            <a:tailEnd/>
          </a:ln>
          <a:effectLst/>
        </p:spPr>
        <p:txBody>
          <a:bodyPr anchor="ctr">
            <a:spAutoFit/>
          </a:bodyPr>
          <a:lstStyle/>
          <a:p>
            <a:pPr algn="ctr">
              <a:spcBef>
                <a:spcPct val="50000"/>
              </a:spcBef>
            </a:pPr>
            <a:r>
              <a:rPr lang="es-MX" sz="4400" b="1" dirty="0">
                <a:solidFill>
                  <a:srgbClr val="CC3300"/>
                </a:solidFill>
                <a:latin typeface="Arial" panose="020B0604020202020204" pitchFamily="34" charset="0"/>
                <a:cs typeface="Arial" panose="020B0604020202020204" pitchFamily="34" charset="0"/>
              </a:rPr>
              <a:t>“CABEZAS DE COMBATE”</a:t>
            </a:r>
            <a:endParaRPr lang="es-ES" sz="4400" b="1" dirty="0">
              <a:solidFill>
                <a:srgbClr val="CC3300"/>
              </a:solidFill>
              <a:latin typeface="Arial" panose="020B0604020202020204" pitchFamily="34" charset="0"/>
              <a:cs typeface="Arial" panose="020B0604020202020204" pitchFamily="34" charset="0"/>
            </a:endParaRPr>
          </a:p>
        </p:txBody>
      </p:sp>
      <p:sp>
        <p:nvSpPr>
          <p:cNvPr id="5" name="4 CuadroTexto"/>
          <p:cNvSpPr txBox="1"/>
          <p:nvPr/>
        </p:nvSpPr>
        <p:spPr>
          <a:xfrm>
            <a:off x="828518" y="6072617"/>
            <a:ext cx="7761933" cy="923330"/>
          </a:xfrm>
          <a:prstGeom prst="rect">
            <a:avLst/>
          </a:prstGeom>
          <a:noFill/>
        </p:spPr>
        <p:txBody>
          <a:bodyPr wrap="none" rtlCol="0">
            <a:spAutoFit/>
          </a:bodyPr>
          <a:lstStyle/>
          <a:p>
            <a:r>
              <a:rPr lang="en-US" b="1" dirty="0">
                <a:solidFill>
                  <a:schemeClr val="tx2"/>
                </a:solidFill>
                <a:latin typeface="Arial" panose="020B0604020202020204" pitchFamily="34" charset="0"/>
                <a:cs typeface="Arial" panose="020B0604020202020204" pitchFamily="34" charset="0"/>
              </a:rPr>
              <a:t>“</a:t>
            </a:r>
            <a:r>
              <a:rPr lang="en-US" b="1" u="sng" dirty="0">
                <a:solidFill>
                  <a:schemeClr val="tx2"/>
                </a:solidFill>
                <a:latin typeface="Arial" panose="020B0604020202020204" pitchFamily="34" charset="0"/>
                <a:cs typeface="Arial" panose="020B0604020202020204" pitchFamily="34" charset="0"/>
              </a:rPr>
              <a:t>PRINCIPIOS DE LOS SISTEMAS DE ARMAS NAVALES”  D. FRIEDEN.</a:t>
            </a:r>
          </a:p>
          <a:p>
            <a:pPr algn="ctr"/>
            <a:r>
              <a:rPr lang="es-CL" b="1" u="sng" dirty="0" smtClean="0">
                <a:solidFill>
                  <a:schemeClr val="tx2"/>
                </a:solidFill>
                <a:latin typeface="Arial" panose="020B0604020202020204" pitchFamily="34" charset="0"/>
                <a:cs typeface="Arial" panose="020B0604020202020204" pitchFamily="34" charset="0"/>
              </a:rPr>
              <a:t>Capítulo</a:t>
            </a:r>
            <a:r>
              <a:rPr lang="en-US" b="1" u="sng" dirty="0">
                <a:solidFill>
                  <a:schemeClr val="tx2"/>
                </a:solidFill>
                <a:latin typeface="Arial" panose="020B0604020202020204" pitchFamily="34" charset="0"/>
                <a:cs typeface="Arial" panose="020B0604020202020204" pitchFamily="34" charset="0"/>
              </a:rPr>
              <a:t>: 13</a:t>
            </a:r>
          </a:p>
          <a:p>
            <a:endParaRPr lang="es-CL"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7" name="Rectangle 3"/>
          <p:cNvSpPr>
            <a:spLocks noGrp="1" noChangeArrowheads="1"/>
          </p:cNvSpPr>
          <p:nvPr>
            <p:ph sz="quarter" idx="1"/>
          </p:nvPr>
        </p:nvSpPr>
        <p:spPr>
          <a:xfrm>
            <a:off x="0" y="361950"/>
            <a:ext cx="9029700" cy="2495550"/>
          </a:xfrm>
          <a:noFill/>
          <a:ln/>
        </p:spPr>
        <p:txBody>
          <a:bodyPr wrap="square">
            <a:normAutofit lnSpcReduction="10000"/>
          </a:bodyPr>
          <a:lstStyle/>
          <a:p>
            <a:pPr marL="263525" indent="0" algn="just">
              <a:lnSpc>
                <a:spcPct val="90000"/>
              </a:lnSpc>
              <a:buFontTx/>
              <a:buNone/>
            </a:pPr>
            <a:r>
              <a:rPr lang="es-ES_tradnl" sz="2800" b="1" u="sng" dirty="0" smtClean="0">
                <a:solidFill>
                  <a:schemeClr val="tx2"/>
                </a:solidFill>
                <a:latin typeface="Arial" panose="020B0604020202020204" pitchFamily="34" charset="0"/>
                <a:cs typeface="Arial" panose="020B0604020202020204" pitchFamily="34" charset="0"/>
              </a:rPr>
              <a:t>DEFINICIÓN </a:t>
            </a:r>
            <a:r>
              <a:rPr lang="es-ES_tradnl" sz="2800" b="1" u="sng" dirty="0">
                <a:solidFill>
                  <a:schemeClr val="tx2"/>
                </a:solidFill>
                <a:latin typeface="Arial" panose="020B0604020202020204" pitchFamily="34" charset="0"/>
                <a:cs typeface="Arial" panose="020B0604020202020204" pitchFamily="34" charset="0"/>
              </a:rPr>
              <a:t>DE  CABEZA  DE COMBATE</a:t>
            </a:r>
            <a:r>
              <a:rPr lang="es-ES_tradnl" sz="2800" b="1" u="sng" dirty="0" smtClean="0">
                <a:solidFill>
                  <a:schemeClr val="tx2"/>
                </a:solidFill>
                <a:latin typeface="Arial" panose="020B0604020202020204" pitchFamily="34" charset="0"/>
                <a:cs typeface="Arial" panose="020B0604020202020204" pitchFamily="34" charset="0"/>
              </a:rPr>
              <a:t>:</a:t>
            </a:r>
          </a:p>
          <a:p>
            <a:pPr marL="263525" indent="0" algn="just">
              <a:lnSpc>
                <a:spcPct val="90000"/>
              </a:lnSpc>
              <a:buFontTx/>
              <a:buNone/>
            </a:pPr>
            <a:endParaRPr lang="es-ES_tradnl" sz="2800" b="1" dirty="0">
              <a:solidFill>
                <a:schemeClr val="tx2"/>
              </a:solidFill>
              <a:latin typeface="Arial" panose="020B0604020202020204" pitchFamily="34" charset="0"/>
              <a:cs typeface="Arial" panose="020B0604020202020204" pitchFamily="34" charset="0"/>
            </a:endParaRPr>
          </a:p>
          <a:p>
            <a:pPr marL="263525" indent="0" algn="just">
              <a:lnSpc>
                <a:spcPct val="90000"/>
              </a:lnSpc>
              <a:buFontTx/>
              <a:buNone/>
            </a:pPr>
            <a:r>
              <a:rPr lang="es-ES_tradnl" sz="2800" dirty="0" smtClean="0">
                <a:solidFill>
                  <a:schemeClr val="tx2"/>
                </a:solidFill>
                <a:latin typeface="Arial" panose="020B0604020202020204" pitchFamily="34" charset="0"/>
                <a:cs typeface="Arial" panose="020B0604020202020204" pitchFamily="34" charset="0"/>
              </a:rPr>
              <a:t>Componente  </a:t>
            </a:r>
            <a:r>
              <a:rPr lang="es-ES_tradnl" sz="2800" dirty="0">
                <a:solidFill>
                  <a:schemeClr val="tx2"/>
                </a:solidFill>
                <a:latin typeface="Arial" panose="020B0604020202020204" pitchFamily="34" charset="0"/>
                <a:cs typeface="Arial" panose="020B0604020202020204" pitchFamily="34" charset="0"/>
              </a:rPr>
              <a:t>de un arma que porta el explosivo u otro artefacto y los elementos que permiten activarlo para </a:t>
            </a:r>
            <a:r>
              <a:rPr lang="es-ES_tradnl" sz="2800" b="1" dirty="0">
                <a:solidFill>
                  <a:srgbClr val="FF0000"/>
                </a:solidFill>
                <a:latin typeface="Arial" panose="020B0604020202020204" pitchFamily="34" charset="0"/>
                <a:cs typeface="Arial" panose="020B0604020202020204" pitchFamily="34" charset="0"/>
              </a:rPr>
              <a:t>causar el mayor daño </a:t>
            </a:r>
            <a:r>
              <a:rPr lang="es-ES_tradnl" sz="2800" dirty="0">
                <a:solidFill>
                  <a:schemeClr val="tx2"/>
                </a:solidFill>
                <a:latin typeface="Arial" panose="020B0604020202020204" pitchFamily="34" charset="0"/>
                <a:cs typeface="Arial" panose="020B0604020202020204" pitchFamily="34" charset="0"/>
              </a:rPr>
              <a:t>posible sobre el blanco que se intenta </a:t>
            </a:r>
            <a:r>
              <a:rPr lang="es-ES_tradnl" sz="2800" u="sng" dirty="0">
                <a:solidFill>
                  <a:schemeClr val="tx2"/>
                </a:solidFill>
                <a:latin typeface="Arial" panose="020B0604020202020204" pitchFamily="34" charset="0"/>
                <a:cs typeface="Arial" panose="020B0604020202020204" pitchFamily="34" charset="0"/>
              </a:rPr>
              <a:t>destruir, neutralizar o </a:t>
            </a:r>
            <a:r>
              <a:rPr lang="es-ES_tradnl" sz="2800" u="sng" dirty="0" smtClean="0">
                <a:solidFill>
                  <a:schemeClr val="tx2"/>
                </a:solidFill>
                <a:latin typeface="Arial" panose="020B0604020202020204" pitchFamily="34" charset="0"/>
                <a:cs typeface="Arial" panose="020B0604020202020204" pitchFamily="34" charset="0"/>
              </a:rPr>
              <a:t>afectar.</a:t>
            </a:r>
            <a:endParaRPr lang="es-ES_tradnl" sz="2000" b="1" u="sng" dirty="0">
              <a:solidFill>
                <a:schemeClr val="tx2"/>
              </a:solidFill>
              <a:latin typeface="Arial" panose="020B0604020202020204" pitchFamily="34" charset="0"/>
              <a:cs typeface="Arial" panose="020B0604020202020204" pitchFamily="34" charset="0"/>
            </a:endParaRPr>
          </a:p>
        </p:txBody>
      </p:sp>
      <p:grpSp>
        <p:nvGrpSpPr>
          <p:cNvPr id="11" name="10 Grupo"/>
          <p:cNvGrpSpPr/>
          <p:nvPr/>
        </p:nvGrpSpPr>
        <p:grpSpPr>
          <a:xfrm>
            <a:off x="495300" y="3105150"/>
            <a:ext cx="8648096" cy="3524250"/>
            <a:chOff x="495300" y="3105150"/>
            <a:chExt cx="8648096" cy="3524250"/>
          </a:xfrm>
        </p:grpSpPr>
        <p:sp>
          <p:nvSpPr>
            <p:cNvPr id="5" name="4 CuadroTexto"/>
            <p:cNvSpPr txBox="1"/>
            <p:nvPr/>
          </p:nvSpPr>
          <p:spPr>
            <a:xfrm>
              <a:off x="495300" y="3105150"/>
              <a:ext cx="8563498" cy="1569660"/>
            </a:xfrm>
            <a:prstGeom prst="rect">
              <a:avLst/>
            </a:prstGeom>
            <a:noFill/>
          </p:spPr>
          <p:txBody>
            <a:bodyPr wrap="none" rtlCol="0">
              <a:spAutoFit/>
            </a:bodyPr>
            <a:lstStyle/>
            <a:p>
              <a:r>
                <a:rPr lang="es-MX" sz="2400" dirty="0"/>
                <a:t>La componen:</a:t>
              </a:r>
            </a:p>
            <a:p>
              <a:pPr marL="342900" indent="-342900">
                <a:buFont typeface="+mj-lt"/>
                <a:buAutoNum type="arabicPeriod"/>
              </a:pPr>
              <a:r>
                <a:rPr lang="es-MX" sz="2400" dirty="0"/>
                <a:t>Carga de Combate: Explosiva, Nuclear, Química u otro </a:t>
              </a:r>
              <a:r>
                <a:rPr lang="es-MX" sz="2400" dirty="0" smtClean="0"/>
                <a:t>tipo.</a:t>
              </a:r>
              <a:endParaRPr lang="es-MX" sz="2400" dirty="0"/>
            </a:p>
            <a:p>
              <a:pPr marL="342900" indent="-342900">
                <a:buFont typeface="+mj-lt"/>
                <a:buAutoNum type="arabicPeriod"/>
              </a:pPr>
              <a:r>
                <a:rPr lang="es-MX" sz="2400" dirty="0"/>
                <a:t>Espoleta: Una o </a:t>
              </a:r>
              <a:r>
                <a:rPr lang="es-MX" sz="2400" dirty="0" smtClean="0"/>
                <a:t>varias.</a:t>
              </a:r>
              <a:endParaRPr lang="es-MX" sz="2400" dirty="0"/>
            </a:p>
            <a:p>
              <a:pPr marL="342900" indent="-342900">
                <a:buFont typeface="+mj-lt"/>
                <a:buAutoNum type="arabicPeriod"/>
              </a:pPr>
              <a:r>
                <a:rPr lang="es-MX" sz="2400" dirty="0"/>
                <a:t>Contenedor o </a:t>
              </a:r>
              <a:r>
                <a:rPr lang="es-MX" sz="2400" dirty="0" smtClean="0"/>
                <a:t>carcasa.</a:t>
              </a:r>
              <a:endParaRPr lang="es-CL" sz="2400" dirty="0"/>
            </a:p>
          </p:txBody>
        </p:sp>
        <p:pic>
          <p:nvPicPr>
            <p:cNvPr id="6" name="Picture 4" descr="Scan0004"/>
            <p:cNvPicPr>
              <a:picLocks noChangeAspect="1" noChangeArrowheads="1"/>
            </p:cNvPicPr>
            <p:nvPr/>
          </p:nvPicPr>
          <p:blipFill>
            <a:blip r:embed="rId2" cstate="print"/>
            <a:srcRect l="14794" t="29881" r="16542" b="19493"/>
            <a:stretch>
              <a:fillRect/>
            </a:stretch>
          </p:blipFill>
          <p:spPr bwMode="auto">
            <a:xfrm>
              <a:off x="4533900" y="4560224"/>
              <a:ext cx="3924300" cy="2069176"/>
            </a:xfrm>
            <a:prstGeom prst="rect">
              <a:avLst/>
            </a:prstGeom>
            <a:noFill/>
          </p:spPr>
        </p:pic>
        <p:sp>
          <p:nvSpPr>
            <p:cNvPr id="7" name="6 CuadroTexto"/>
            <p:cNvSpPr txBox="1"/>
            <p:nvPr/>
          </p:nvSpPr>
          <p:spPr>
            <a:xfrm>
              <a:off x="3105150" y="4800600"/>
              <a:ext cx="2044599" cy="369332"/>
            </a:xfrm>
            <a:prstGeom prst="rect">
              <a:avLst/>
            </a:prstGeom>
            <a:solidFill>
              <a:schemeClr val="bg1"/>
            </a:solidFill>
          </p:spPr>
          <p:txBody>
            <a:bodyPr wrap="none" rtlCol="0">
              <a:spAutoFit/>
            </a:bodyPr>
            <a:lstStyle/>
            <a:p>
              <a:r>
                <a:rPr lang="es-MX" dirty="0"/>
                <a:t>Carga de combate</a:t>
              </a:r>
              <a:endParaRPr lang="es-CL" dirty="0"/>
            </a:p>
          </p:txBody>
        </p:sp>
        <p:sp>
          <p:nvSpPr>
            <p:cNvPr id="9" name="8 CuadroTexto"/>
            <p:cNvSpPr txBox="1"/>
            <p:nvPr/>
          </p:nvSpPr>
          <p:spPr>
            <a:xfrm>
              <a:off x="4781550" y="4210050"/>
              <a:ext cx="2065887" cy="369332"/>
            </a:xfrm>
            <a:prstGeom prst="rect">
              <a:avLst/>
            </a:prstGeom>
            <a:solidFill>
              <a:schemeClr val="bg1"/>
            </a:solidFill>
          </p:spPr>
          <p:txBody>
            <a:bodyPr wrap="none" rtlCol="0">
              <a:spAutoFit/>
            </a:bodyPr>
            <a:lstStyle/>
            <a:p>
              <a:r>
                <a:rPr lang="es-MX" dirty="0"/>
                <a:t>Carcasa de Titanio</a:t>
              </a:r>
              <a:endParaRPr lang="es-CL" dirty="0"/>
            </a:p>
          </p:txBody>
        </p:sp>
        <p:sp>
          <p:nvSpPr>
            <p:cNvPr id="10" name="9 CuadroTexto"/>
            <p:cNvSpPr txBox="1"/>
            <p:nvPr/>
          </p:nvSpPr>
          <p:spPr>
            <a:xfrm>
              <a:off x="6743700" y="6248400"/>
              <a:ext cx="2399696" cy="369332"/>
            </a:xfrm>
            <a:prstGeom prst="rect">
              <a:avLst/>
            </a:prstGeom>
            <a:solidFill>
              <a:schemeClr val="bg1"/>
            </a:solidFill>
          </p:spPr>
          <p:txBody>
            <a:bodyPr wrap="none" rtlCol="0">
              <a:spAutoFit/>
            </a:bodyPr>
            <a:lstStyle/>
            <a:p>
              <a:r>
                <a:rPr lang="es-MX" dirty="0"/>
                <a:t>Espoleta programable</a:t>
              </a:r>
              <a:endParaRPr lang="es-CL" dirty="0"/>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xmlns="" id="{EA1C8348-65AE-4945-B06A-43AFC1F3158A}"/>
              </a:ext>
            </a:extLst>
          </p:cNvPr>
          <p:cNvSpPr>
            <a:spLocks noGrp="1"/>
          </p:cNvSpPr>
          <p:nvPr>
            <p:ph sz="quarter" idx="1"/>
          </p:nvPr>
        </p:nvSpPr>
        <p:spPr/>
        <p:txBody>
          <a:bodyPr/>
          <a:lstStyle/>
          <a:p>
            <a:endParaRPr lang="es-CL"/>
          </a:p>
        </p:txBody>
      </p:sp>
      <p:pic>
        <p:nvPicPr>
          <p:cNvPr id="12" name="Picture 4" descr="Scan0008">
            <a:extLst>
              <a:ext uri="{FF2B5EF4-FFF2-40B4-BE49-F238E27FC236}">
                <a16:creationId xmlns:a16="http://schemas.microsoft.com/office/drawing/2014/main" xmlns="" id="{C978D2CC-4704-8F4D-952F-5E9AF0574D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74788"/>
            <a:ext cx="8732838"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5">
            <a:extLst>
              <a:ext uri="{FF2B5EF4-FFF2-40B4-BE49-F238E27FC236}">
                <a16:creationId xmlns:a16="http://schemas.microsoft.com/office/drawing/2014/main" xmlns="" id="{B17559AA-1F96-8342-A7A6-A6F9F5B574D1}"/>
              </a:ext>
            </a:extLst>
          </p:cNvPr>
          <p:cNvSpPr txBox="1">
            <a:spLocks noChangeArrowheads="1"/>
          </p:cNvSpPr>
          <p:nvPr/>
        </p:nvSpPr>
        <p:spPr bwMode="auto">
          <a:xfrm>
            <a:off x="179388" y="609473"/>
            <a:ext cx="8877300" cy="523220"/>
          </a:xfrm>
          <a:prstGeom prst="rect">
            <a:avLst/>
          </a:prstGeom>
          <a:noFill/>
          <a:ln w="38100">
            <a:noFill/>
            <a:miter lim="800000"/>
            <a:headEnd/>
            <a:tailEnd/>
          </a:ln>
          <a:effectLst/>
        </p:spPr>
        <p:txBody>
          <a:bodyPr>
            <a:spAutoFit/>
          </a:bodyPr>
          <a:lstStyle/>
          <a:p>
            <a:pPr>
              <a:spcBef>
                <a:spcPct val="50000"/>
              </a:spcBef>
              <a:defRPr/>
            </a:pPr>
            <a:r>
              <a:rPr lang="en-US" sz="2800" b="1" dirty="0">
                <a:solidFill>
                  <a:schemeClr val="tx2"/>
                </a:solidFill>
                <a:latin typeface="Arial" panose="020B0604020202020204" pitchFamily="34" charset="0"/>
                <a:cs typeface="Arial" panose="020B0604020202020204" pitchFamily="34" charset="0"/>
              </a:rPr>
              <a:t>CABEZA COMBATE </a:t>
            </a:r>
            <a:r>
              <a:rPr lang="en-US" sz="2800" b="1" dirty="0" smtClean="0">
                <a:solidFill>
                  <a:schemeClr val="tx2"/>
                </a:solidFill>
                <a:latin typeface="Arial" panose="020B0604020202020204" pitchFamily="34" charset="0"/>
                <a:cs typeface="Arial" panose="020B0604020202020204" pitchFamily="34" charset="0"/>
              </a:rPr>
              <a:t>HARPOON: </a:t>
            </a:r>
            <a:endParaRPr lang="es-ES" sz="2800"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243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266700" y="171450"/>
            <a:ext cx="8629650" cy="552450"/>
          </a:xfrm>
          <a:noFill/>
          <a:ln/>
        </p:spPr>
        <p:txBody>
          <a:bodyPr>
            <a:normAutofit/>
          </a:bodyPr>
          <a:lstStyle/>
          <a:p>
            <a:pPr algn="ctr"/>
            <a:r>
              <a:rPr lang="en-US" sz="2400" b="1" u="sng" dirty="0">
                <a:latin typeface="Arial" panose="020B0604020202020204" pitchFamily="34" charset="0"/>
                <a:cs typeface="Arial" panose="020B0604020202020204" pitchFamily="34" charset="0"/>
              </a:rPr>
              <a:t>DAÑO CAUSADO POR UNA CABEZA DE COMBATE</a:t>
            </a:r>
            <a:endParaRPr lang="es-ES_tradnl" sz="2400" b="1" u="sng" dirty="0">
              <a:latin typeface="Arial" panose="020B0604020202020204" pitchFamily="34" charset="0"/>
              <a:cs typeface="Arial" panose="020B0604020202020204" pitchFamily="34" charset="0"/>
            </a:endParaRPr>
          </a:p>
        </p:txBody>
      </p:sp>
      <p:sp>
        <p:nvSpPr>
          <p:cNvPr id="301060" name="Rectangle 4"/>
          <p:cNvSpPr>
            <a:spLocks noChangeArrowheads="1"/>
          </p:cNvSpPr>
          <p:nvPr/>
        </p:nvSpPr>
        <p:spPr bwMode="auto">
          <a:xfrm>
            <a:off x="114300" y="2838450"/>
            <a:ext cx="8915400" cy="3771900"/>
          </a:xfrm>
          <a:prstGeom prst="rect">
            <a:avLst/>
          </a:prstGeom>
          <a:noFill/>
          <a:ln w="38100">
            <a:noFill/>
            <a:miter lim="800000"/>
            <a:headEnd/>
            <a:tailEnd/>
          </a:ln>
          <a:effectLst/>
        </p:spPr>
        <p:txBody>
          <a:bodyPr wrap="none" anchor="ctr"/>
          <a:lstStyle/>
          <a:p>
            <a:endParaRPr lang="es-CL"/>
          </a:p>
        </p:txBody>
      </p:sp>
      <p:sp>
        <p:nvSpPr>
          <p:cNvPr id="301063" name="AutoShape 7"/>
          <p:cNvSpPr>
            <a:spLocks noChangeArrowheads="1"/>
          </p:cNvSpPr>
          <p:nvPr/>
        </p:nvSpPr>
        <p:spPr bwMode="auto">
          <a:xfrm>
            <a:off x="4476750" y="2724150"/>
            <a:ext cx="762000" cy="7239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3300"/>
          </a:solidFill>
          <a:ln w="38100">
            <a:solidFill>
              <a:schemeClr val="tx1"/>
            </a:solidFill>
            <a:round/>
            <a:headEnd/>
            <a:tailEnd/>
          </a:ln>
          <a:effectLst/>
        </p:spPr>
        <p:txBody>
          <a:bodyPr wrap="none" anchor="ctr"/>
          <a:lstStyle/>
          <a:p>
            <a:endParaRPr lang="es-CL"/>
          </a:p>
        </p:txBody>
      </p:sp>
      <p:sp>
        <p:nvSpPr>
          <p:cNvPr id="301064" name="AutoShape 8"/>
          <p:cNvSpPr>
            <a:spLocks noChangeArrowheads="1"/>
          </p:cNvSpPr>
          <p:nvPr/>
        </p:nvSpPr>
        <p:spPr bwMode="auto">
          <a:xfrm>
            <a:off x="3905250" y="2190750"/>
            <a:ext cx="1924050" cy="17907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rgbClr val="FF6600">
                  <a:alpha val="67000"/>
                </a:srgbClr>
              </a:gs>
              <a:gs pos="100000">
                <a:srgbClr val="FF6600">
                  <a:gamma/>
                  <a:shade val="46275"/>
                  <a:invGamma/>
                  <a:alpha val="52000"/>
                </a:srgbClr>
              </a:gs>
            </a:gsLst>
            <a:lin ang="5400000" scaled="1"/>
          </a:gradFill>
          <a:ln w="38100">
            <a:solidFill>
              <a:schemeClr val="tx1"/>
            </a:solidFill>
            <a:round/>
            <a:headEnd/>
            <a:tailEnd/>
          </a:ln>
          <a:effectLst/>
        </p:spPr>
        <p:txBody>
          <a:bodyPr wrap="none" anchor="ctr"/>
          <a:lstStyle/>
          <a:p>
            <a:endParaRPr lang="es-CL"/>
          </a:p>
        </p:txBody>
      </p:sp>
      <p:sp>
        <p:nvSpPr>
          <p:cNvPr id="301065" name="AutoShape 9"/>
          <p:cNvSpPr>
            <a:spLocks noChangeArrowheads="1"/>
          </p:cNvSpPr>
          <p:nvPr/>
        </p:nvSpPr>
        <p:spPr bwMode="auto">
          <a:xfrm>
            <a:off x="2647950" y="990600"/>
            <a:ext cx="4438650" cy="428625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rgbClr val="FF7C80">
                  <a:alpha val="57001"/>
                </a:srgbClr>
              </a:gs>
              <a:gs pos="100000">
                <a:srgbClr val="FF7C80">
                  <a:gamma/>
                  <a:shade val="46275"/>
                  <a:invGamma/>
                  <a:alpha val="10001"/>
                </a:srgbClr>
              </a:gs>
            </a:gsLst>
            <a:lin ang="5400000" scaled="1"/>
          </a:gradFill>
          <a:ln w="38100">
            <a:solidFill>
              <a:schemeClr val="tx1"/>
            </a:solidFill>
            <a:round/>
            <a:headEnd/>
            <a:tailEnd/>
          </a:ln>
          <a:effectLst/>
        </p:spPr>
        <p:txBody>
          <a:bodyPr wrap="none" anchor="ctr"/>
          <a:lstStyle/>
          <a:p>
            <a:endParaRPr lang="es-CL"/>
          </a:p>
        </p:txBody>
      </p:sp>
      <p:grpSp>
        <p:nvGrpSpPr>
          <p:cNvPr id="301069" name="Group 13"/>
          <p:cNvGrpSpPr>
            <a:grpSpLocks/>
          </p:cNvGrpSpPr>
          <p:nvPr/>
        </p:nvGrpSpPr>
        <p:grpSpPr bwMode="auto">
          <a:xfrm>
            <a:off x="4743450" y="1809750"/>
            <a:ext cx="2457450" cy="1390650"/>
            <a:chOff x="2988" y="1140"/>
            <a:chExt cx="1548" cy="876"/>
          </a:xfrm>
        </p:grpSpPr>
        <p:sp>
          <p:nvSpPr>
            <p:cNvPr id="301066" name="AutoShape 10"/>
            <p:cNvSpPr>
              <a:spLocks noChangeArrowheads="1"/>
            </p:cNvSpPr>
            <p:nvPr/>
          </p:nvSpPr>
          <p:spPr bwMode="auto">
            <a:xfrm>
              <a:off x="2988" y="1860"/>
              <a:ext cx="144" cy="156"/>
            </a:xfrm>
            <a:prstGeom prst="flowChartOr">
              <a:avLst/>
            </a:prstGeom>
            <a:solidFill>
              <a:schemeClr val="tx2"/>
            </a:solidFill>
            <a:ln w="38100">
              <a:solidFill>
                <a:schemeClr val="tx1"/>
              </a:solidFill>
              <a:round/>
              <a:headEnd/>
              <a:tailEnd/>
            </a:ln>
            <a:effectLst/>
          </p:spPr>
          <p:txBody>
            <a:bodyPr wrap="none" anchor="ctr"/>
            <a:lstStyle/>
            <a:p>
              <a:endParaRPr lang="es-CL"/>
            </a:p>
          </p:txBody>
        </p:sp>
        <p:sp>
          <p:nvSpPr>
            <p:cNvPr id="301068" name="AutoShape 12"/>
            <p:cNvSpPr>
              <a:spLocks/>
            </p:cNvSpPr>
            <p:nvPr/>
          </p:nvSpPr>
          <p:spPr bwMode="auto">
            <a:xfrm>
              <a:off x="3624" y="1140"/>
              <a:ext cx="912" cy="444"/>
            </a:xfrm>
            <a:prstGeom prst="borderCallout1">
              <a:avLst>
                <a:gd name="adj1" fmla="val 16218"/>
                <a:gd name="adj2" fmla="val -5264"/>
                <a:gd name="adj3" fmla="val 178380"/>
                <a:gd name="adj4" fmla="val -60528"/>
              </a:avLst>
            </a:prstGeom>
            <a:solidFill>
              <a:srgbClr val="FFFF99"/>
            </a:solidFill>
            <a:ln w="41275">
              <a:solidFill>
                <a:srgbClr val="333333"/>
              </a:solidFill>
              <a:miter lim="800000"/>
              <a:headEnd/>
              <a:tailEnd/>
            </a:ln>
            <a:effectLst/>
          </p:spPr>
          <p:txBody>
            <a:bodyPr anchor="ctr"/>
            <a:lstStyle/>
            <a:p>
              <a:pPr algn="ctr"/>
              <a:r>
                <a:rPr lang="es-ES_tradnl" dirty="0"/>
                <a:t>Punto de detonación</a:t>
              </a:r>
              <a:endParaRPr lang="es-ES" dirty="0"/>
            </a:p>
          </p:txBody>
        </p:sp>
      </p:grpSp>
      <p:grpSp>
        <p:nvGrpSpPr>
          <p:cNvPr id="301073" name="Group 17"/>
          <p:cNvGrpSpPr>
            <a:grpSpLocks/>
          </p:cNvGrpSpPr>
          <p:nvPr/>
        </p:nvGrpSpPr>
        <p:grpSpPr bwMode="auto">
          <a:xfrm>
            <a:off x="4876800" y="3067051"/>
            <a:ext cx="4267200" cy="1957388"/>
            <a:chOff x="3072" y="1932"/>
            <a:chExt cx="2688" cy="1233"/>
          </a:xfrm>
        </p:grpSpPr>
        <p:sp>
          <p:nvSpPr>
            <p:cNvPr id="301070" name="Line 14"/>
            <p:cNvSpPr>
              <a:spLocks noChangeShapeType="1"/>
            </p:cNvSpPr>
            <p:nvPr/>
          </p:nvSpPr>
          <p:spPr bwMode="auto">
            <a:xfrm>
              <a:off x="3072" y="1932"/>
              <a:ext cx="1320" cy="492"/>
            </a:xfrm>
            <a:prstGeom prst="line">
              <a:avLst/>
            </a:prstGeom>
            <a:noFill/>
            <a:ln w="76200">
              <a:solidFill>
                <a:schemeClr val="tx1"/>
              </a:solidFill>
              <a:round/>
              <a:headEnd/>
              <a:tailEnd type="triangle" w="med" len="med"/>
            </a:ln>
            <a:effectLst/>
          </p:spPr>
          <p:txBody>
            <a:bodyPr anchor="ctr"/>
            <a:lstStyle/>
            <a:p>
              <a:endParaRPr lang="es-CL"/>
            </a:p>
          </p:txBody>
        </p:sp>
        <p:sp>
          <p:nvSpPr>
            <p:cNvPr id="301072" name="Text Box 16"/>
            <p:cNvSpPr txBox="1">
              <a:spLocks noChangeArrowheads="1"/>
            </p:cNvSpPr>
            <p:nvPr/>
          </p:nvSpPr>
          <p:spPr bwMode="auto">
            <a:xfrm>
              <a:off x="4260" y="2496"/>
              <a:ext cx="1500" cy="669"/>
            </a:xfrm>
            <a:prstGeom prst="rect">
              <a:avLst/>
            </a:prstGeom>
            <a:noFill/>
            <a:ln w="38100">
              <a:noFill/>
              <a:miter lim="800000"/>
              <a:headEnd/>
              <a:tailEnd/>
            </a:ln>
            <a:effectLst/>
          </p:spPr>
          <p:txBody>
            <a:bodyPr>
              <a:spAutoFit/>
            </a:bodyPr>
            <a:lstStyle/>
            <a:p>
              <a:pPr>
                <a:spcBef>
                  <a:spcPct val="50000"/>
                </a:spcBef>
              </a:pPr>
              <a:r>
                <a:rPr lang="es-ES_tradnl" dirty="0"/>
                <a:t>Radio del volumen de daños c. de combate</a:t>
              </a:r>
            </a:p>
            <a:p>
              <a:pPr>
                <a:spcBef>
                  <a:spcPct val="50000"/>
                </a:spcBef>
              </a:pPr>
              <a:r>
                <a:rPr lang="es-ES_tradnl" dirty="0"/>
                <a:t>   </a:t>
              </a:r>
              <a:r>
                <a:rPr lang="es-ES_tradnl" b="1" dirty="0"/>
                <a:t>RADIO LETAL</a:t>
              </a:r>
              <a:endParaRPr lang="es-ES" b="1" dirty="0"/>
            </a:p>
          </p:txBody>
        </p:sp>
      </p:grpSp>
      <p:sp>
        <p:nvSpPr>
          <p:cNvPr id="301074" name="Text Box 18"/>
          <p:cNvSpPr txBox="1">
            <a:spLocks noChangeArrowheads="1"/>
          </p:cNvSpPr>
          <p:nvPr/>
        </p:nvSpPr>
        <p:spPr bwMode="auto">
          <a:xfrm>
            <a:off x="57150" y="3924300"/>
            <a:ext cx="2724150" cy="954088"/>
          </a:xfrm>
          <a:prstGeom prst="rect">
            <a:avLst/>
          </a:prstGeom>
          <a:solidFill>
            <a:srgbClr val="336600"/>
          </a:solidFill>
          <a:ln w="38100">
            <a:solidFill>
              <a:schemeClr val="tx1"/>
            </a:solidFill>
            <a:miter lim="800000"/>
            <a:headEnd/>
            <a:tailEnd/>
          </a:ln>
          <a:effectLst/>
        </p:spPr>
        <p:txBody>
          <a:bodyPr>
            <a:spAutoFit/>
          </a:bodyPr>
          <a:lstStyle/>
          <a:p>
            <a:pPr>
              <a:spcBef>
                <a:spcPct val="50000"/>
              </a:spcBef>
            </a:pPr>
            <a:r>
              <a:rPr lang="es-ES_tradnl" b="1" dirty="0">
                <a:solidFill>
                  <a:srgbClr val="FFFF00"/>
                </a:solidFill>
              </a:rPr>
              <a:t>Volumen de daños</a:t>
            </a:r>
            <a:r>
              <a:rPr lang="es-ES_tradnl" dirty="0">
                <a:solidFill>
                  <a:srgbClr val="FFFF00"/>
                </a:solidFill>
              </a:rPr>
              <a:t>: asociado al volumen de la esfera en expansión</a:t>
            </a:r>
            <a:endParaRPr lang="es-ES" dirty="0">
              <a:solidFill>
                <a:srgbClr val="FFFF00"/>
              </a:solidFill>
            </a:endParaRPr>
          </a:p>
        </p:txBody>
      </p:sp>
      <p:sp>
        <p:nvSpPr>
          <p:cNvPr id="301076" name="Text Box 20"/>
          <p:cNvSpPr txBox="1">
            <a:spLocks noChangeArrowheads="1"/>
          </p:cNvSpPr>
          <p:nvPr/>
        </p:nvSpPr>
        <p:spPr bwMode="auto">
          <a:xfrm>
            <a:off x="114300" y="5143500"/>
            <a:ext cx="8896350" cy="646331"/>
          </a:xfrm>
          <a:prstGeom prst="rect">
            <a:avLst/>
          </a:prstGeom>
          <a:solidFill>
            <a:srgbClr val="FF3300"/>
          </a:solidFill>
          <a:ln w="38100">
            <a:solidFill>
              <a:schemeClr val="tx1"/>
            </a:solidFill>
            <a:miter lim="800000"/>
            <a:headEnd/>
            <a:tailEnd/>
          </a:ln>
          <a:effectLst/>
        </p:spPr>
        <p:txBody>
          <a:bodyPr>
            <a:spAutoFit/>
          </a:bodyPr>
          <a:lstStyle/>
          <a:p>
            <a:pPr>
              <a:spcBef>
                <a:spcPct val="50000"/>
              </a:spcBef>
            </a:pPr>
            <a:r>
              <a:rPr lang="es-ES_tradnl" b="1" dirty="0">
                <a:solidFill>
                  <a:srgbClr val="FFFF00"/>
                </a:solidFill>
              </a:rPr>
              <a:t>Atenuación</a:t>
            </a:r>
            <a:r>
              <a:rPr lang="es-ES_tradnl" dirty="0"/>
              <a:t>: </a:t>
            </a:r>
            <a:r>
              <a:rPr lang="es-ES_tradnl" dirty="0">
                <a:solidFill>
                  <a:schemeClr val="bg1"/>
                </a:solidFill>
              </a:rPr>
              <a:t>Reducción del poder destructivo al disminuir la energía por unidad de área, al expandirse la esfera. Disminuye hasta cero al alejarse del </a:t>
            </a:r>
            <a:r>
              <a:rPr lang="es-ES_tradnl" dirty="0" err="1">
                <a:solidFill>
                  <a:schemeClr val="bg1"/>
                </a:solidFill>
              </a:rPr>
              <a:t>pto</a:t>
            </a:r>
            <a:r>
              <a:rPr lang="es-ES_tradnl" dirty="0">
                <a:solidFill>
                  <a:schemeClr val="bg1"/>
                </a:solidFill>
              </a:rPr>
              <a:t>. de detonación</a:t>
            </a:r>
            <a:endParaRPr lang="es-ES" dirty="0">
              <a:solidFill>
                <a:schemeClr val="bg1"/>
              </a:solidFill>
            </a:endParaRPr>
          </a:p>
        </p:txBody>
      </p:sp>
      <p:sp>
        <p:nvSpPr>
          <p:cNvPr id="301078" name="Text Box 22"/>
          <p:cNvSpPr txBox="1">
            <a:spLocks noChangeArrowheads="1"/>
          </p:cNvSpPr>
          <p:nvPr/>
        </p:nvSpPr>
        <p:spPr bwMode="auto">
          <a:xfrm>
            <a:off x="228600" y="5905500"/>
            <a:ext cx="8667750" cy="646331"/>
          </a:xfrm>
          <a:prstGeom prst="rect">
            <a:avLst/>
          </a:prstGeom>
          <a:solidFill>
            <a:schemeClr val="tx2"/>
          </a:solidFill>
          <a:ln w="38100">
            <a:solidFill>
              <a:srgbClr val="FF3300"/>
            </a:solidFill>
            <a:miter lim="800000"/>
            <a:headEnd/>
            <a:tailEnd/>
          </a:ln>
          <a:effectLst/>
        </p:spPr>
        <p:txBody>
          <a:bodyPr>
            <a:spAutoFit/>
          </a:bodyPr>
          <a:lstStyle/>
          <a:p>
            <a:pPr>
              <a:spcBef>
                <a:spcPct val="50000"/>
              </a:spcBef>
            </a:pPr>
            <a:r>
              <a:rPr lang="es-ES_tradnl" b="1" dirty="0">
                <a:solidFill>
                  <a:schemeClr val="bg1"/>
                </a:solidFill>
                <a:effectLst>
                  <a:outerShdw blurRad="38100" dist="38100" dir="2700000" algn="tl">
                    <a:srgbClr val="000000">
                      <a:alpha val="43137"/>
                    </a:srgbClr>
                  </a:outerShdw>
                </a:effectLst>
              </a:rPr>
              <a:t>Propagación</a:t>
            </a:r>
            <a:r>
              <a:rPr lang="es-ES_tradnl" dirty="0">
                <a:solidFill>
                  <a:schemeClr val="bg1"/>
                </a:solidFill>
                <a:effectLst>
                  <a:outerShdw blurRad="38100" dist="38100" dir="2700000" algn="tl">
                    <a:srgbClr val="000000">
                      <a:alpha val="43137"/>
                    </a:srgbClr>
                  </a:outerShdw>
                </a:effectLst>
              </a:rPr>
              <a:t>: La forma en que los productos de la detonación, viajan en el medio en que se detonó. </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nodeType="clickEffect">
                                  <p:stCondLst>
                                    <p:cond delay="0"/>
                                  </p:stCondLst>
                                  <p:childTnLst>
                                    <p:animEffect transition="out" filter="box(in)">
                                      <p:cBhvr>
                                        <p:cTn id="6" dur="500"/>
                                        <p:tgtEl>
                                          <p:spTgt spid="301069"/>
                                        </p:tgtEl>
                                      </p:cBhvr>
                                    </p:animEffect>
                                    <p:set>
                                      <p:cBhvr>
                                        <p:cTn id="7" dur="1" fill="hold">
                                          <p:stCondLst>
                                            <p:cond delay="499"/>
                                          </p:stCondLst>
                                        </p:cTn>
                                        <p:tgtEl>
                                          <p:spTgt spid="30106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01063"/>
                                        </p:tgtEl>
                                        <p:attrNameLst>
                                          <p:attrName>style.visibility</p:attrName>
                                        </p:attrNameLst>
                                      </p:cBhvr>
                                      <p:to>
                                        <p:strVal val="visible"/>
                                      </p:to>
                                    </p:set>
                                    <p:anim calcmode="lin" valueType="num">
                                      <p:cBhvr>
                                        <p:cTn id="12" dur="1000" fill="hold"/>
                                        <p:tgtEl>
                                          <p:spTgt spid="301063"/>
                                        </p:tgtEl>
                                        <p:attrNameLst>
                                          <p:attrName>ppt_w</p:attrName>
                                        </p:attrNameLst>
                                      </p:cBhvr>
                                      <p:tavLst>
                                        <p:tav tm="0">
                                          <p:val>
                                            <p:strVal val="#ppt_w*0.70"/>
                                          </p:val>
                                        </p:tav>
                                        <p:tav tm="100000">
                                          <p:val>
                                            <p:strVal val="#ppt_w"/>
                                          </p:val>
                                        </p:tav>
                                      </p:tavLst>
                                    </p:anim>
                                    <p:anim calcmode="lin" valueType="num">
                                      <p:cBhvr>
                                        <p:cTn id="13" dur="1000" fill="hold"/>
                                        <p:tgtEl>
                                          <p:spTgt spid="301063"/>
                                        </p:tgtEl>
                                        <p:attrNameLst>
                                          <p:attrName>ppt_h</p:attrName>
                                        </p:attrNameLst>
                                      </p:cBhvr>
                                      <p:tavLst>
                                        <p:tav tm="0">
                                          <p:val>
                                            <p:strVal val="#ppt_h"/>
                                          </p:val>
                                        </p:tav>
                                        <p:tav tm="100000">
                                          <p:val>
                                            <p:strVal val="#ppt_h"/>
                                          </p:val>
                                        </p:tav>
                                      </p:tavLst>
                                    </p:anim>
                                    <p:animEffect transition="in" filter="fade">
                                      <p:cBhvr>
                                        <p:cTn id="14" dur="1000"/>
                                        <p:tgtEl>
                                          <p:spTgt spid="301063"/>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01064"/>
                                        </p:tgtEl>
                                        <p:attrNameLst>
                                          <p:attrName>style.visibility</p:attrName>
                                        </p:attrNameLst>
                                      </p:cBhvr>
                                      <p:to>
                                        <p:strVal val="visible"/>
                                      </p:to>
                                    </p:set>
                                    <p:animEffect transition="in" filter="box(in)">
                                      <p:cBhvr>
                                        <p:cTn id="19" dur="500"/>
                                        <p:tgtEl>
                                          <p:spTgt spid="301064"/>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xit" presetSubtype="16" fill="hold" grpId="1" nodeType="clickEffect">
                                  <p:stCondLst>
                                    <p:cond delay="0"/>
                                  </p:stCondLst>
                                  <p:childTnLst>
                                    <p:animEffect transition="out" filter="box(in)">
                                      <p:cBhvr>
                                        <p:cTn id="23" dur="500"/>
                                        <p:tgtEl>
                                          <p:spTgt spid="301063"/>
                                        </p:tgtEl>
                                      </p:cBhvr>
                                    </p:animEffect>
                                    <p:set>
                                      <p:cBhvr>
                                        <p:cTn id="24" dur="1" fill="hold">
                                          <p:stCondLst>
                                            <p:cond delay="499"/>
                                          </p:stCondLst>
                                        </p:cTn>
                                        <p:tgtEl>
                                          <p:spTgt spid="30106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01065"/>
                                        </p:tgtEl>
                                        <p:attrNameLst>
                                          <p:attrName>style.visibility</p:attrName>
                                        </p:attrNameLst>
                                      </p:cBhvr>
                                      <p:to>
                                        <p:strVal val="visible"/>
                                      </p:to>
                                    </p:set>
                                    <p:animEffect transition="in" filter="randombar(horizontal)">
                                      <p:cBhvr>
                                        <p:cTn id="29" dur="500"/>
                                        <p:tgtEl>
                                          <p:spTgt spid="301065"/>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xit" presetSubtype="16" fill="hold" grpId="1" nodeType="clickEffect">
                                  <p:stCondLst>
                                    <p:cond delay="0"/>
                                  </p:stCondLst>
                                  <p:childTnLst>
                                    <p:animEffect transition="out" filter="box(in)">
                                      <p:cBhvr>
                                        <p:cTn id="33" dur="500"/>
                                        <p:tgtEl>
                                          <p:spTgt spid="301064"/>
                                        </p:tgtEl>
                                      </p:cBhvr>
                                    </p:animEffect>
                                    <p:set>
                                      <p:cBhvr>
                                        <p:cTn id="34" dur="1" fill="hold">
                                          <p:stCondLst>
                                            <p:cond delay="499"/>
                                          </p:stCondLst>
                                        </p:cTn>
                                        <p:tgtEl>
                                          <p:spTgt spid="301064"/>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nodeType="clickEffect">
                                  <p:stCondLst>
                                    <p:cond delay="0"/>
                                  </p:stCondLst>
                                  <p:childTnLst>
                                    <p:set>
                                      <p:cBhvr>
                                        <p:cTn id="38" dur="1" fill="hold">
                                          <p:stCondLst>
                                            <p:cond delay="0"/>
                                          </p:stCondLst>
                                        </p:cTn>
                                        <p:tgtEl>
                                          <p:spTgt spid="301069"/>
                                        </p:tgtEl>
                                        <p:attrNameLst>
                                          <p:attrName>style.visibility</p:attrName>
                                        </p:attrNameLst>
                                      </p:cBhvr>
                                      <p:to>
                                        <p:strVal val="visible"/>
                                      </p:to>
                                    </p:set>
                                    <p:animEffect transition="in" filter="randombar(horizontal)">
                                      <p:cBhvr>
                                        <p:cTn id="39" dur="500"/>
                                        <p:tgtEl>
                                          <p:spTgt spid="301069"/>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nodeType="clickEffect">
                                  <p:stCondLst>
                                    <p:cond delay="0"/>
                                  </p:stCondLst>
                                  <p:childTnLst>
                                    <p:set>
                                      <p:cBhvr>
                                        <p:cTn id="43" dur="1" fill="hold">
                                          <p:stCondLst>
                                            <p:cond delay="0"/>
                                          </p:stCondLst>
                                        </p:cTn>
                                        <p:tgtEl>
                                          <p:spTgt spid="301073"/>
                                        </p:tgtEl>
                                        <p:attrNameLst>
                                          <p:attrName>style.visibility</p:attrName>
                                        </p:attrNameLst>
                                      </p:cBhvr>
                                      <p:to>
                                        <p:strVal val="visible"/>
                                      </p:to>
                                    </p:set>
                                    <p:animEffect transition="in" filter="randombar(horizontal)">
                                      <p:cBhvr>
                                        <p:cTn id="44" dur="500"/>
                                        <p:tgtEl>
                                          <p:spTgt spid="301073"/>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301074"/>
                                        </p:tgtEl>
                                        <p:attrNameLst>
                                          <p:attrName>style.visibility</p:attrName>
                                        </p:attrNameLst>
                                      </p:cBhvr>
                                      <p:to>
                                        <p:strVal val="visible"/>
                                      </p:to>
                                    </p:set>
                                    <p:animEffect transition="in" filter="blinds(horizontal)">
                                      <p:cBhvr>
                                        <p:cTn id="49" dur="500"/>
                                        <p:tgtEl>
                                          <p:spTgt spid="301074"/>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301076"/>
                                        </p:tgtEl>
                                        <p:attrNameLst>
                                          <p:attrName>style.visibility</p:attrName>
                                        </p:attrNameLst>
                                      </p:cBhvr>
                                      <p:to>
                                        <p:strVal val="visible"/>
                                      </p:to>
                                    </p:set>
                                    <p:anim calcmode="lin" valueType="num">
                                      <p:cBhvr>
                                        <p:cTn id="54" dur="1000" fill="hold"/>
                                        <p:tgtEl>
                                          <p:spTgt spid="301076"/>
                                        </p:tgtEl>
                                        <p:attrNameLst>
                                          <p:attrName>ppt_w</p:attrName>
                                        </p:attrNameLst>
                                      </p:cBhvr>
                                      <p:tavLst>
                                        <p:tav tm="0">
                                          <p:val>
                                            <p:strVal val="#ppt_w*0.70"/>
                                          </p:val>
                                        </p:tav>
                                        <p:tav tm="100000">
                                          <p:val>
                                            <p:strVal val="#ppt_w"/>
                                          </p:val>
                                        </p:tav>
                                      </p:tavLst>
                                    </p:anim>
                                    <p:anim calcmode="lin" valueType="num">
                                      <p:cBhvr>
                                        <p:cTn id="55" dur="1000" fill="hold"/>
                                        <p:tgtEl>
                                          <p:spTgt spid="301076"/>
                                        </p:tgtEl>
                                        <p:attrNameLst>
                                          <p:attrName>ppt_h</p:attrName>
                                        </p:attrNameLst>
                                      </p:cBhvr>
                                      <p:tavLst>
                                        <p:tav tm="0">
                                          <p:val>
                                            <p:strVal val="#ppt_h"/>
                                          </p:val>
                                        </p:tav>
                                        <p:tav tm="100000">
                                          <p:val>
                                            <p:strVal val="#ppt_h"/>
                                          </p:val>
                                        </p:tav>
                                      </p:tavLst>
                                    </p:anim>
                                    <p:animEffect transition="in" filter="fade">
                                      <p:cBhvr>
                                        <p:cTn id="56" dur="1000"/>
                                        <p:tgtEl>
                                          <p:spTgt spid="301076"/>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301078"/>
                                        </p:tgtEl>
                                        <p:attrNameLst>
                                          <p:attrName>style.visibility</p:attrName>
                                        </p:attrNameLst>
                                      </p:cBhvr>
                                      <p:to>
                                        <p:strVal val="visible"/>
                                      </p:to>
                                    </p:set>
                                    <p:animEffect transition="in" filter="slide(fromBottom)">
                                      <p:cBhvr>
                                        <p:cTn id="61" dur="500"/>
                                        <p:tgtEl>
                                          <p:spTgt spid="301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63" grpId="0" animBg="1"/>
      <p:bldP spid="301063" grpId="1" animBg="1"/>
      <p:bldP spid="301064" grpId="0" animBg="1"/>
      <p:bldP spid="301064" grpId="1" animBg="1"/>
      <p:bldP spid="301065" grpId="0" animBg="1"/>
      <p:bldP spid="301074" grpId="0" animBg="1"/>
      <p:bldP spid="301076" grpId="0" animBg="1"/>
      <p:bldP spid="301078"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3173" name="Picture 5" descr="Explorar0002"/>
          <p:cNvPicPr>
            <a:picLocks noChangeAspect="1" noChangeArrowheads="1"/>
          </p:cNvPicPr>
          <p:nvPr/>
        </p:nvPicPr>
        <p:blipFill>
          <a:blip r:embed="rId2" cstate="print"/>
          <a:srcRect/>
          <a:stretch>
            <a:fillRect/>
          </a:stretch>
        </p:blipFill>
        <p:spPr bwMode="auto">
          <a:xfrm>
            <a:off x="4763" y="1900238"/>
            <a:ext cx="4481512" cy="4486275"/>
          </a:xfrm>
          <a:prstGeom prst="rect">
            <a:avLst/>
          </a:prstGeom>
          <a:noFill/>
        </p:spPr>
      </p:pic>
      <p:sp>
        <p:nvSpPr>
          <p:cNvPr id="263174" name="Text Box 6"/>
          <p:cNvSpPr txBox="1">
            <a:spLocks noChangeArrowheads="1"/>
          </p:cNvSpPr>
          <p:nvPr/>
        </p:nvSpPr>
        <p:spPr bwMode="auto">
          <a:xfrm>
            <a:off x="228600" y="595877"/>
            <a:ext cx="8915400" cy="830997"/>
          </a:xfrm>
          <a:prstGeom prst="rect">
            <a:avLst/>
          </a:prstGeom>
          <a:noFill/>
          <a:ln w="38100">
            <a:noFill/>
            <a:miter lim="800000"/>
            <a:headEnd/>
            <a:tailEnd/>
          </a:ln>
          <a:effectLst/>
        </p:spPr>
        <p:txBody>
          <a:bodyPr>
            <a:spAutoFit/>
          </a:bodyPr>
          <a:lstStyle/>
          <a:p>
            <a:pPr algn="ctr">
              <a:spcBef>
                <a:spcPct val="50000"/>
              </a:spcBef>
            </a:pPr>
            <a:r>
              <a:rPr lang="en-US" sz="2400" b="1" u="sng" dirty="0" smtClean="0">
                <a:solidFill>
                  <a:srgbClr val="002060"/>
                </a:solidFill>
                <a:latin typeface="Arial" panose="020B0604020202020204" pitchFamily="34" charset="0"/>
                <a:cs typeface="Arial" panose="020B0604020202020204" pitchFamily="34" charset="0"/>
              </a:rPr>
              <a:t>PROPAGACIÓN  </a:t>
            </a:r>
            <a:r>
              <a:rPr lang="en-US" sz="2400" b="1" u="sng" dirty="0">
                <a:solidFill>
                  <a:srgbClr val="002060"/>
                </a:solidFill>
                <a:latin typeface="Arial" panose="020B0604020202020204" pitchFamily="34" charset="0"/>
                <a:cs typeface="Arial" panose="020B0604020202020204" pitchFamily="34" charset="0"/>
              </a:rPr>
              <a:t>DE LOS PRODUCTOS DE UNA DETONACIÓN</a:t>
            </a:r>
            <a:endParaRPr lang="es-ES" sz="2400" b="1" u="sng" dirty="0">
              <a:solidFill>
                <a:srgbClr val="002060"/>
              </a:solidFill>
              <a:latin typeface="Arial" panose="020B0604020202020204" pitchFamily="34" charset="0"/>
              <a:cs typeface="Arial" panose="020B0604020202020204" pitchFamily="34" charset="0"/>
            </a:endParaRPr>
          </a:p>
        </p:txBody>
      </p:sp>
      <p:sp>
        <p:nvSpPr>
          <p:cNvPr id="263176" name="Text Box 8"/>
          <p:cNvSpPr txBox="1">
            <a:spLocks noChangeArrowheads="1"/>
          </p:cNvSpPr>
          <p:nvPr/>
        </p:nvSpPr>
        <p:spPr bwMode="auto">
          <a:xfrm>
            <a:off x="2952750" y="5010150"/>
            <a:ext cx="6057900" cy="1200329"/>
          </a:xfrm>
          <a:prstGeom prst="rect">
            <a:avLst/>
          </a:prstGeom>
          <a:solidFill>
            <a:schemeClr val="bg2"/>
          </a:solidFill>
          <a:ln w="38100">
            <a:solidFill>
              <a:srgbClr val="FF6600"/>
            </a:solidFill>
            <a:miter lim="800000"/>
            <a:headEnd/>
            <a:tailEnd/>
          </a:ln>
          <a:effectLst/>
        </p:spPr>
        <p:txBody>
          <a:bodyPr wrap="square">
            <a:spAutoFit/>
          </a:bodyPr>
          <a:lstStyle/>
          <a:p>
            <a:pPr algn="just">
              <a:spcBef>
                <a:spcPct val="50000"/>
              </a:spcBef>
            </a:pPr>
            <a:r>
              <a:rPr lang="es-ES_tradnl" b="1" dirty="0"/>
              <a:t>ISOTRÓPICA: Ondas de choque y esquirlas se expanden en forma de esfera en torno al punto de detonación. </a:t>
            </a:r>
            <a:r>
              <a:rPr lang="es-ES_tradnl" b="1" dirty="0" smtClean="0"/>
              <a:t>Sólo </a:t>
            </a:r>
            <a:r>
              <a:rPr lang="es-ES_tradnl" b="1" dirty="0"/>
              <a:t>es posible en el vacío y para una        carga de combate </a:t>
            </a:r>
            <a:r>
              <a:rPr lang="es-ES_tradnl" b="1" dirty="0" smtClean="0"/>
              <a:t>inmóvil.</a:t>
            </a:r>
            <a:endParaRPr lang="es-ES" b="1" dirty="0"/>
          </a:p>
        </p:txBody>
      </p:sp>
      <p:sp>
        <p:nvSpPr>
          <p:cNvPr id="263178" name="Text Box 10"/>
          <p:cNvSpPr txBox="1">
            <a:spLocks noChangeArrowheads="1"/>
          </p:cNvSpPr>
          <p:nvPr/>
        </p:nvSpPr>
        <p:spPr bwMode="auto">
          <a:xfrm>
            <a:off x="4019550" y="2133600"/>
            <a:ext cx="4781550" cy="1754326"/>
          </a:xfrm>
          <a:prstGeom prst="rect">
            <a:avLst/>
          </a:prstGeom>
          <a:solidFill>
            <a:schemeClr val="bg2"/>
          </a:solidFill>
          <a:ln w="38100">
            <a:solidFill>
              <a:srgbClr val="FF6600"/>
            </a:solidFill>
            <a:miter lim="800000"/>
            <a:headEnd/>
            <a:tailEnd/>
          </a:ln>
          <a:effectLst/>
        </p:spPr>
        <p:txBody>
          <a:bodyPr>
            <a:spAutoFit/>
          </a:bodyPr>
          <a:lstStyle/>
          <a:p>
            <a:pPr algn="just">
              <a:spcBef>
                <a:spcPct val="50000"/>
              </a:spcBef>
            </a:pPr>
            <a:r>
              <a:rPr lang="es-ES_tradnl" b="1" u="sng" dirty="0"/>
              <a:t>NO ISOTRÓPICA</a:t>
            </a:r>
            <a:r>
              <a:rPr lang="es-ES_tradnl" b="1" dirty="0"/>
              <a:t>: Esquirlas y gases se expanden siguiendo la trayectoria que llevaba el proyectil, aprovechando la energía cinética de éste. Es la propagación normal de las esquirlas de un proyectil.</a:t>
            </a:r>
            <a:endParaRPr lang="es-ES" b="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63178"/>
                                        </p:tgtEl>
                                        <p:attrNameLst>
                                          <p:attrName>style.visibility</p:attrName>
                                        </p:attrNameLst>
                                      </p:cBhvr>
                                      <p:to>
                                        <p:strVal val="visible"/>
                                      </p:to>
                                    </p:set>
                                    <p:animEffect transition="in" filter="randombar(horizontal)">
                                      <p:cBhvr>
                                        <p:cTn id="7" dur="500"/>
                                        <p:tgtEl>
                                          <p:spTgt spid="26317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63176"/>
                                        </p:tgtEl>
                                        <p:attrNameLst>
                                          <p:attrName>style.visibility</p:attrName>
                                        </p:attrNameLst>
                                      </p:cBhvr>
                                      <p:to>
                                        <p:strVal val="visible"/>
                                      </p:to>
                                    </p:set>
                                    <p:animEffect transition="in" filter="wedge">
                                      <p:cBhvr>
                                        <p:cTn id="12" dur="2000"/>
                                        <p:tgtEl>
                                          <p:spTgt spid="263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6" grpId="0" animBg="1"/>
      <p:bldP spid="263178"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301752" y="114300"/>
            <a:ext cx="8503920" cy="2495550"/>
          </a:xfrm>
          <a:ln w="28575">
            <a:solidFill>
              <a:srgbClr val="FF3300"/>
            </a:solidFill>
          </a:ln>
        </p:spPr>
        <p:txBody>
          <a:bodyPr/>
          <a:lstStyle/>
          <a:p>
            <a:pPr algn="just">
              <a:buNone/>
            </a:pPr>
            <a:r>
              <a:rPr lang="es-MX" b="1" u="sng" dirty="0">
                <a:latin typeface="Arial" panose="020B0604020202020204" pitchFamily="34" charset="0"/>
                <a:cs typeface="Arial" panose="020B0604020202020204" pitchFamily="34" charset="0"/>
              </a:rPr>
              <a:t>Concepto:</a:t>
            </a:r>
          </a:p>
          <a:p>
            <a:pPr algn="just">
              <a:buNone/>
            </a:pPr>
            <a:r>
              <a:rPr lang="es-MX" sz="2400" dirty="0">
                <a:latin typeface="Arial" panose="020B0604020202020204" pitchFamily="34" charset="0"/>
                <a:cs typeface="Arial" panose="020B0604020202020204" pitchFamily="34" charset="0"/>
              </a:rPr>
              <a:t>	Las cabezas de combate se deben diseñar en estrecha relación con las características físicas del blanco que se desea destruir o afectar, considerando las capacidades de éste para eludir su destrucción. Esto obliga a una permanente evolución en su diseño.</a:t>
            </a:r>
            <a:endParaRPr lang="es-CL" sz="2400" dirty="0">
              <a:latin typeface="Arial" panose="020B0604020202020204" pitchFamily="34" charset="0"/>
              <a:cs typeface="Arial" panose="020B0604020202020204" pitchFamily="34" charset="0"/>
            </a:endParaRPr>
          </a:p>
        </p:txBody>
      </p:sp>
      <p:grpSp>
        <p:nvGrpSpPr>
          <p:cNvPr id="8" name="7 Grupo"/>
          <p:cNvGrpSpPr/>
          <p:nvPr/>
        </p:nvGrpSpPr>
        <p:grpSpPr>
          <a:xfrm>
            <a:off x="400050" y="2743200"/>
            <a:ext cx="8401050" cy="3970318"/>
            <a:chOff x="400050" y="2743200"/>
            <a:chExt cx="8401050" cy="3970318"/>
          </a:xfrm>
        </p:grpSpPr>
        <p:sp>
          <p:nvSpPr>
            <p:cNvPr id="4" name="3 CuadroTexto"/>
            <p:cNvSpPr txBox="1"/>
            <p:nvPr/>
          </p:nvSpPr>
          <p:spPr>
            <a:xfrm>
              <a:off x="400050" y="2743200"/>
              <a:ext cx="8097281" cy="3970318"/>
            </a:xfrm>
            <a:prstGeom prst="rect">
              <a:avLst/>
            </a:prstGeom>
            <a:noFill/>
            <a:ln w="28575">
              <a:solidFill>
                <a:srgbClr val="000000"/>
              </a:solidFill>
            </a:ln>
          </p:spPr>
          <p:txBody>
            <a:bodyPr wrap="none" rtlCol="0">
              <a:spAutoFit/>
            </a:bodyPr>
            <a:lstStyle/>
            <a:p>
              <a:r>
                <a:rPr lang="es-MX" dirty="0"/>
                <a:t>Se estudiarán según el siguiente orden:</a:t>
              </a:r>
            </a:p>
            <a:p>
              <a:endParaRPr lang="es-MX" dirty="0"/>
            </a:p>
            <a:p>
              <a:pPr marL="342900" indent="-342900">
                <a:buFont typeface="+mj-lt"/>
                <a:buAutoNum type="alphaUcPeriod"/>
              </a:pPr>
              <a:r>
                <a:rPr lang="es-MX" dirty="0"/>
                <a:t>Anti Superficie: (Buques, tropas, instalaciones terrestres)</a:t>
              </a:r>
            </a:p>
            <a:p>
              <a:pPr marL="342900" indent="-342900"/>
              <a:r>
                <a:rPr lang="es-MX" dirty="0"/>
                <a:t>			  </a:t>
              </a:r>
              <a:r>
                <a:rPr lang="es-MX" dirty="0">
                  <a:solidFill>
                    <a:srgbClr val="0033CC"/>
                  </a:solidFill>
                </a:rPr>
                <a:t>Efecto de soplo - Fragmentación</a:t>
              </a:r>
            </a:p>
            <a:p>
              <a:pPr marL="2171700" lvl="4" indent="-342900"/>
              <a:r>
                <a:rPr lang="es-MX" dirty="0">
                  <a:solidFill>
                    <a:srgbClr val="0033CC"/>
                  </a:solidFill>
                </a:rPr>
                <a:t>  Efecto penetrante: Energía cinética – </a:t>
              </a:r>
              <a:r>
                <a:rPr lang="es-MX" dirty="0" err="1">
                  <a:solidFill>
                    <a:srgbClr val="0033CC"/>
                  </a:solidFill>
                </a:rPr>
                <a:t>Subcalibre</a:t>
              </a:r>
              <a:r>
                <a:rPr lang="es-MX" dirty="0">
                  <a:solidFill>
                    <a:srgbClr val="0033CC"/>
                  </a:solidFill>
                </a:rPr>
                <a:t> – </a:t>
              </a:r>
              <a:r>
                <a:rPr lang="es-MX" dirty="0" err="1">
                  <a:solidFill>
                    <a:srgbClr val="0033CC"/>
                  </a:solidFill>
                </a:rPr>
                <a:t>Munroe</a:t>
              </a:r>
              <a:endParaRPr lang="es-MX" dirty="0">
                <a:solidFill>
                  <a:srgbClr val="0033CC"/>
                </a:solidFill>
              </a:endParaRPr>
            </a:p>
            <a:p>
              <a:pPr marL="2171700" lvl="4" indent="-342900"/>
              <a:r>
                <a:rPr lang="es-MX" dirty="0">
                  <a:solidFill>
                    <a:srgbClr val="0033CC"/>
                  </a:solidFill>
                </a:rPr>
                <a:t>  Efecto MACH</a:t>
              </a:r>
              <a:r>
                <a:rPr lang="es-CL" dirty="0">
                  <a:solidFill>
                    <a:srgbClr val="0033CC"/>
                  </a:solidFill>
                </a:rPr>
                <a:t>.</a:t>
              </a:r>
            </a:p>
            <a:p>
              <a:pPr marL="2171700" lvl="4" indent="-342900"/>
              <a:endParaRPr lang="es-MX" dirty="0"/>
            </a:p>
            <a:p>
              <a:pPr marL="342900" indent="-342900"/>
              <a:r>
                <a:rPr lang="es-MX" dirty="0"/>
                <a:t>B.	Anti Submarino: (cascos de buques y submarinos)</a:t>
              </a:r>
            </a:p>
            <a:p>
              <a:pPr marL="2171700" lvl="4" indent="-342900"/>
              <a:r>
                <a:rPr lang="es-MX" dirty="0"/>
                <a:t>  </a:t>
              </a:r>
              <a:r>
                <a:rPr lang="es-MX" dirty="0">
                  <a:solidFill>
                    <a:srgbClr val="0033CC"/>
                  </a:solidFill>
                </a:rPr>
                <a:t>Efecto Soplo Subacuático</a:t>
              </a:r>
            </a:p>
            <a:p>
              <a:pPr marL="2171700" lvl="4" indent="-342900"/>
              <a:endParaRPr lang="es-MX" dirty="0"/>
            </a:p>
            <a:p>
              <a:pPr marL="342900" indent="-342900"/>
              <a:r>
                <a:rPr lang="es-MX" dirty="0"/>
                <a:t>C.	Antiaéreo: (Aviones y misiles)</a:t>
              </a:r>
            </a:p>
            <a:p>
              <a:pPr marL="342900" indent="-342900"/>
              <a:r>
                <a:rPr lang="es-MX" dirty="0"/>
                <a:t>			  </a:t>
              </a:r>
              <a:r>
                <a:rPr lang="es-MX" dirty="0">
                  <a:solidFill>
                    <a:srgbClr val="0033CC"/>
                  </a:solidFill>
                </a:rPr>
                <a:t>Fragmentación - varilla continua.</a:t>
              </a:r>
            </a:p>
            <a:p>
              <a:pPr marL="342900" indent="-342900"/>
              <a:endParaRPr lang="es-MX" dirty="0"/>
            </a:p>
            <a:p>
              <a:pPr marL="342900" indent="-342900"/>
              <a:r>
                <a:rPr lang="es-MX" dirty="0"/>
                <a:t>D.	Especiales:	  </a:t>
              </a:r>
              <a:r>
                <a:rPr lang="es-MX" dirty="0">
                  <a:solidFill>
                    <a:srgbClr val="0033CC"/>
                  </a:solidFill>
                </a:rPr>
                <a:t>Incendiarias, iluminantes, pulso electromagnético, otras.</a:t>
              </a:r>
              <a:endParaRPr lang="es-CL" dirty="0">
                <a:solidFill>
                  <a:srgbClr val="0033CC"/>
                </a:solidFill>
              </a:endParaRPr>
            </a:p>
          </p:txBody>
        </p:sp>
        <p:sp>
          <p:nvSpPr>
            <p:cNvPr id="5" name="4 Botón de acción: Hacia delante o Siguiente">
              <a:hlinkClick r:id="rId2" action="ppaction://hlinksldjump" highlightClick="1"/>
            </p:cNvPr>
            <p:cNvSpPr/>
            <p:nvPr/>
          </p:nvSpPr>
          <p:spPr>
            <a:xfrm>
              <a:off x="7429500" y="5772150"/>
              <a:ext cx="457200" cy="36195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Botón de acción: Hacia delante o Siguiente">
              <a:hlinkClick r:id="rId3" action="ppaction://hlinksldjump" highlightClick="1"/>
            </p:cNvPr>
            <p:cNvSpPr/>
            <p:nvPr/>
          </p:nvSpPr>
          <p:spPr>
            <a:xfrm>
              <a:off x="7391400" y="4819650"/>
              <a:ext cx="438150" cy="36195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6 Botón de acción: Hacia delante o Siguiente">
              <a:hlinkClick r:id="rId4" action="ppaction://hlinksldjump" highlightClick="1"/>
            </p:cNvPr>
            <p:cNvSpPr/>
            <p:nvPr/>
          </p:nvSpPr>
          <p:spPr>
            <a:xfrm>
              <a:off x="8286750" y="6229350"/>
              <a:ext cx="514350" cy="40005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7157" name="Rectangle 1029"/>
          <p:cNvSpPr>
            <a:spLocks noGrp="1" noChangeArrowheads="1"/>
          </p:cNvSpPr>
          <p:nvPr>
            <p:ph type="title"/>
          </p:nvPr>
        </p:nvSpPr>
        <p:spPr>
          <a:xfrm>
            <a:off x="533400" y="1447800"/>
            <a:ext cx="8229600" cy="1295400"/>
          </a:xfrm>
          <a:solidFill>
            <a:schemeClr val="tx2">
              <a:lumMod val="20000"/>
              <a:lumOff val="80000"/>
            </a:schemeClr>
          </a:solidFill>
          <a:ln>
            <a:solidFill>
              <a:schemeClr val="tx2"/>
            </a:solidFill>
          </a:ln>
        </p:spPr>
        <p:txBody>
          <a:bodyPr>
            <a:normAutofit/>
          </a:bodyPr>
          <a:lstStyle/>
          <a:p>
            <a:pPr algn="just"/>
            <a:r>
              <a:rPr lang="es-ES_tradnl" sz="2400" b="1" dirty="0">
                <a:solidFill>
                  <a:schemeClr val="tx1"/>
                </a:solidFill>
                <a:latin typeface="Arial" panose="020B0604020202020204" pitchFamily="34" charset="0"/>
                <a:cs typeface="Arial" panose="020B0604020202020204" pitchFamily="34" charset="0"/>
              </a:rPr>
              <a:t>AQUELLA DISEÑADA PARA DAÑAR AL BLANCO MEDIANTE </a:t>
            </a:r>
            <a:r>
              <a:rPr lang="es-ES_tradnl" sz="2400" b="1" dirty="0">
                <a:solidFill>
                  <a:srgbClr val="FF0000"/>
                </a:solidFill>
                <a:latin typeface="Arial" panose="020B0604020202020204" pitchFamily="34" charset="0"/>
                <a:cs typeface="Arial" panose="020B0604020202020204" pitchFamily="34" charset="0"/>
              </a:rPr>
              <a:t>LA ONDA DE CHOQUE </a:t>
            </a:r>
            <a:r>
              <a:rPr lang="es-ES_tradnl" sz="2400" b="1" dirty="0" smtClean="0">
                <a:solidFill>
                  <a:schemeClr val="tx1"/>
                </a:solidFill>
                <a:latin typeface="Arial" panose="020B0604020202020204" pitchFamily="34" charset="0"/>
                <a:cs typeface="Arial" panose="020B0604020202020204" pitchFamily="34" charset="0"/>
              </a:rPr>
              <a:t>DE </a:t>
            </a:r>
            <a:r>
              <a:rPr lang="es-ES_tradnl" sz="2400" b="1" dirty="0">
                <a:solidFill>
                  <a:schemeClr val="tx1"/>
                </a:solidFill>
                <a:latin typeface="Arial" panose="020B0604020202020204" pitchFamily="34" charset="0"/>
                <a:cs typeface="Arial" panose="020B0604020202020204" pitchFamily="34" charset="0"/>
              </a:rPr>
              <a:t>LA </a:t>
            </a:r>
            <a:r>
              <a:rPr lang="es-ES_tradnl" sz="2400" b="1" dirty="0" smtClean="0">
                <a:solidFill>
                  <a:schemeClr val="tx1"/>
                </a:solidFill>
                <a:latin typeface="Arial" panose="020B0604020202020204" pitchFamily="34" charset="0"/>
                <a:cs typeface="Arial" panose="020B0604020202020204" pitchFamily="34" charset="0"/>
              </a:rPr>
              <a:t>DETONACIÓN </a:t>
            </a:r>
            <a:r>
              <a:rPr lang="es-ES_tradnl" sz="2400" b="1" dirty="0">
                <a:solidFill>
                  <a:schemeClr val="tx1"/>
                </a:solidFill>
                <a:latin typeface="Arial" panose="020B0604020202020204" pitchFamily="34" charset="0"/>
                <a:cs typeface="Arial" panose="020B0604020202020204" pitchFamily="34" charset="0"/>
              </a:rPr>
              <a:t>DE LA CARGA DE </a:t>
            </a:r>
            <a:r>
              <a:rPr lang="es-ES_tradnl" sz="2400" b="1" dirty="0" smtClean="0">
                <a:solidFill>
                  <a:schemeClr val="tx1"/>
                </a:solidFill>
                <a:latin typeface="Arial" panose="020B0604020202020204" pitchFamily="34" charset="0"/>
                <a:cs typeface="Arial" panose="020B0604020202020204" pitchFamily="34" charset="0"/>
              </a:rPr>
              <a:t>COMBATE.</a:t>
            </a:r>
            <a:endParaRPr lang="es-ES_tradnl" sz="2400" b="1" dirty="0">
              <a:solidFill>
                <a:schemeClr val="tx1"/>
              </a:solidFill>
              <a:latin typeface="Arial" panose="020B0604020202020204" pitchFamily="34" charset="0"/>
              <a:cs typeface="Arial" panose="020B0604020202020204" pitchFamily="34" charset="0"/>
            </a:endParaRPr>
          </a:p>
        </p:txBody>
      </p:sp>
      <p:sp>
        <p:nvSpPr>
          <p:cNvPr id="177159" name="Text Box 1031"/>
          <p:cNvSpPr txBox="1">
            <a:spLocks noChangeArrowheads="1"/>
          </p:cNvSpPr>
          <p:nvPr/>
        </p:nvSpPr>
        <p:spPr bwMode="auto">
          <a:xfrm>
            <a:off x="285750" y="2990850"/>
            <a:ext cx="8667750" cy="1384995"/>
          </a:xfrm>
          <a:prstGeom prst="rect">
            <a:avLst/>
          </a:prstGeom>
          <a:solidFill>
            <a:schemeClr val="accent2">
              <a:lumMod val="40000"/>
              <a:lumOff val="60000"/>
            </a:schemeClr>
          </a:solidFill>
          <a:ln w="38100">
            <a:solidFill>
              <a:schemeClr val="tx1"/>
            </a:solidFill>
            <a:miter lim="800000"/>
            <a:headEnd/>
            <a:tailEnd/>
          </a:ln>
          <a:effectLst/>
        </p:spPr>
        <p:txBody>
          <a:bodyPr>
            <a:spAutoFit/>
          </a:bodyPr>
          <a:lstStyle/>
          <a:p>
            <a:pPr marL="266700" indent="-266700" algn="just">
              <a:spcBef>
                <a:spcPct val="50000"/>
              </a:spcBef>
              <a:buFontTx/>
              <a:buChar char="-"/>
            </a:pPr>
            <a:r>
              <a:rPr lang="es-MX" sz="2800" b="1" dirty="0">
                <a:solidFill>
                  <a:schemeClr val="tx2"/>
                </a:solidFill>
                <a:latin typeface="Arial" panose="020B0604020202020204" pitchFamily="34" charset="0"/>
                <a:cs typeface="Arial" panose="020B0604020202020204" pitchFamily="34" charset="0"/>
              </a:rPr>
              <a:t>ESTA CABEZA DE COMBATE EMPLEA EXPLOSIVOS DE GRAN POTENCIA,  COMO LOS </a:t>
            </a:r>
            <a:r>
              <a:rPr lang="es-MX" sz="2800" b="1" dirty="0">
                <a:solidFill>
                  <a:srgbClr val="FF0000"/>
                </a:solidFill>
                <a:latin typeface="Arial" panose="020B0604020202020204" pitchFamily="34" charset="0"/>
                <a:cs typeface="Arial" panose="020B0604020202020204" pitchFamily="34" charset="0"/>
              </a:rPr>
              <a:t>TERMOBÁRICOS</a:t>
            </a:r>
            <a:r>
              <a:rPr lang="es-MX" sz="2800" b="1" dirty="0">
                <a:solidFill>
                  <a:schemeClr val="tx2"/>
                </a:solidFill>
                <a:latin typeface="Arial" panose="020B0604020202020204" pitchFamily="34" charset="0"/>
                <a:cs typeface="Arial" panose="020B0604020202020204" pitchFamily="34" charset="0"/>
              </a:rPr>
              <a:t> Y  LOS </a:t>
            </a:r>
            <a:r>
              <a:rPr lang="es-MX" sz="2800" b="1" dirty="0" smtClean="0">
                <a:solidFill>
                  <a:srgbClr val="FF0000"/>
                </a:solidFill>
                <a:latin typeface="Arial" panose="020B0604020202020204" pitchFamily="34" charset="0"/>
                <a:cs typeface="Arial" panose="020B0604020202020204" pitchFamily="34" charset="0"/>
              </a:rPr>
              <a:t>NUCLEARES.</a:t>
            </a:r>
            <a:endParaRPr lang="es-MX" sz="2800" b="1" dirty="0">
              <a:solidFill>
                <a:srgbClr val="FF0000"/>
              </a:solidFill>
              <a:latin typeface="Arial" panose="020B0604020202020204" pitchFamily="34" charset="0"/>
              <a:cs typeface="Arial" panose="020B0604020202020204" pitchFamily="34" charset="0"/>
            </a:endParaRPr>
          </a:p>
        </p:txBody>
      </p:sp>
      <p:sp>
        <p:nvSpPr>
          <p:cNvPr id="177160" name="Text Box 1032"/>
          <p:cNvSpPr txBox="1">
            <a:spLocks noChangeArrowheads="1"/>
          </p:cNvSpPr>
          <p:nvPr/>
        </p:nvSpPr>
        <p:spPr bwMode="auto">
          <a:xfrm>
            <a:off x="323850" y="76200"/>
            <a:ext cx="8534400" cy="1169551"/>
          </a:xfrm>
          <a:prstGeom prst="rect">
            <a:avLst/>
          </a:prstGeom>
          <a:noFill/>
          <a:ln w="38100">
            <a:noFill/>
            <a:miter lim="800000"/>
            <a:headEnd/>
            <a:tailEnd/>
          </a:ln>
          <a:effectLst/>
        </p:spPr>
        <p:txBody>
          <a:bodyPr wrap="square">
            <a:spAutoFit/>
          </a:bodyPr>
          <a:lstStyle/>
          <a:p>
            <a:pPr marL="628650" indent="-628650" algn="just">
              <a:spcBef>
                <a:spcPct val="50000"/>
              </a:spcBef>
            </a:pPr>
            <a:r>
              <a:rPr lang="es-MX" sz="2800" b="1" u="sng" dirty="0">
                <a:latin typeface="Arial" panose="020B0604020202020204" pitchFamily="34" charset="0"/>
                <a:cs typeface="Arial" panose="020B0604020202020204" pitchFamily="34" charset="0"/>
              </a:rPr>
              <a:t>A</a:t>
            </a:r>
            <a:r>
              <a:rPr lang="es-MX" sz="2800" b="1" u="sng" dirty="0" smtClean="0">
                <a:latin typeface="Arial" panose="020B0604020202020204" pitchFamily="34" charset="0"/>
                <a:cs typeface="Arial" panose="020B0604020202020204" pitchFamily="34" charset="0"/>
              </a:rPr>
              <a:t>.- ANTI </a:t>
            </a:r>
            <a:r>
              <a:rPr lang="es-MX" sz="2800" b="1" u="sng" dirty="0">
                <a:latin typeface="Arial" panose="020B0604020202020204" pitchFamily="34" charset="0"/>
                <a:cs typeface="Arial" panose="020B0604020202020204" pitchFamily="34" charset="0"/>
              </a:rPr>
              <a:t>SUPERFICIE</a:t>
            </a:r>
          </a:p>
          <a:p>
            <a:pPr marL="628650" indent="-628650" algn="just">
              <a:spcBef>
                <a:spcPct val="50000"/>
              </a:spcBef>
            </a:pPr>
            <a:r>
              <a:rPr lang="es-MX" sz="2800" dirty="0">
                <a:solidFill>
                  <a:srgbClr val="002060"/>
                </a:solidFill>
                <a:latin typeface="Arial" panose="020B0604020202020204" pitchFamily="34" charset="0"/>
                <a:cs typeface="Arial" panose="020B0604020202020204" pitchFamily="34" charset="0"/>
              </a:rPr>
              <a:t> </a:t>
            </a:r>
            <a:r>
              <a:rPr lang="es-MX" sz="2800" b="1" u="sng" dirty="0">
                <a:solidFill>
                  <a:srgbClr val="002060"/>
                </a:solidFill>
                <a:latin typeface="Arial" panose="020B0604020202020204" pitchFamily="34" charset="0"/>
                <a:cs typeface="Arial" panose="020B0604020202020204" pitchFamily="34" charset="0"/>
              </a:rPr>
              <a:t>CABEZAS DE COMBATE DE EFECTO DE SOPLO</a:t>
            </a:r>
            <a:endParaRPr lang="es-ES" sz="2800" b="1" dirty="0">
              <a:solidFill>
                <a:srgbClr val="002060"/>
              </a:solidFill>
              <a:latin typeface="Arial" panose="020B0604020202020204" pitchFamily="34" charset="0"/>
              <a:cs typeface="Arial" panose="020B0604020202020204" pitchFamily="34" charset="0"/>
            </a:endParaRPr>
          </a:p>
        </p:txBody>
      </p:sp>
      <p:sp>
        <p:nvSpPr>
          <p:cNvPr id="5" name="4 CuadroTexto"/>
          <p:cNvSpPr txBox="1"/>
          <p:nvPr/>
        </p:nvSpPr>
        <p:spPr>
          <a:xfrm>
            <a:off x="552450" y="6038850"/>
            <a:ext cx="7981950" cy="369332"/>
          </a:xfrm>
          <a:prstGeom prst="rect">
            <a:avLst/>
          </a:prstGeom>
          <a:solidFill>
            <a:srgbClr val="FFFF00"/>
          </a:solidFill>
          <a:ln>
            <a:solidFill>
              <a:schemeClr val="tx1">
                <a:lumMod val="95000"/>
                <a:lumOff val="5000"/>
              </a:schemeClr>
            </a:solidFill>
          </a:ln>
        </p:spPr>
        <p:txBody>
          <a:bodyPr wrap="square" rtlCol="0">
            <a:spAutoFit/>
          </a:bodyPr>
          <a:lstStyle/>
          <a:p>
            <a:r>
              <a:rPr lang="es-MX" dirty="0"/>
              <a:t>Valores iniciales típicos: presión de 200.000 </a:t>
            </a:r>
            <a:r>
              <a:rPr lang="es-MX" dirty="0" smtClean="0"/>
              <a:t>atmósferas </a:t>
            </a:r>
            <a:r>
              <a:rPr lang="es-MX" dirty="0"/>
              <a:t>y 4.000 a 5.000°C</a:t>
            </a:r>
            <a:endParaRPr lang="es-CL" dirty="0"/>
          </a:p>
        </p:txBody>
      </p:sp>
      <p:sp>
        <p:nvSpPr>
          <p:cNvPr id="6" name="5 CuadroTexto"/>
          <p:cNvSpPr txBox="1"/>
          <p:nvPr/>
        </p:nvSpPr>
        <p:spPr>
          <a:xfrm>
            <a:off x="228600" y="4705350"/>
            <a:ext cx="8820150" cy="1015663"/>
          </a:xfrm>
          <a:prstGeom prst="rect">
            <a:avLst/>
          </a:prstGeom>
          <a:solidFill>
            <a:srgbClr val="66FF66"/>
          </a:solidFill>
          <a:ln>
            <a:solidFill>
              <a:schemeClr val="tx1"/>
            </a:solidFill>
          </a:ln>
        </p:spPr>
        <p:txBody>
          <a:bodyPr wrap="square" rtlCol="0">
            <a:spAutoFit/>
          </a:bodyPr>
          <a:lstStyle/>
          <a:p>
            <a:pPr algn="just"/>
            <a:r>
              <a:rPr lang="es-MX" sz="2000" b="1" dirty="0"/>
              <a:t>POSEEN ESPOLETAS DE PROXIMIDAD PARA DETONAR LA CABEZA SOBRE EL BLANCO A ALTURA SUFICIENTE PARA POTENCIAR LOS EFECTOS DESTRUCTIVOS DE SU ONDA DE </a:t>
            </a:r>
            <a:r>
              <a:rPr lang="es-MX" sz="2000" b="1" dirty="0" smtClean="0"/>
              <a:t>CHOQUE.</a:t>
            </a:r>
            <a:endParaRPr lang="es-CL" sz="2000" b="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2 Conector recto"/>
          <p:cNvCxnSpPr/>
          <p:nvPr/>
        </p:nvCxnSpPr>
        <p:spPr>
          <a:xfrm rot="5400000">
            <a:off x="942975" y="2143125"/>
            <a:ext cx="2324100" cy="19050"/>
          </a:xfrm>
          <a:prstGeom prst="line">
            <a:avLst/>
          </a:prstGeom>
          <a:ln w="15875">
            <a:headEnd type="triangle"/>
          </a:ln>
        </p:spPr>
        <p:style>
          <a:lnRef idx="1">
            <a:schemeClr val="dk1"/>
          </a:lnRef>
          <a:fillRef idx="0">
            <a:schemeClr val="dk1"/>
          </a:fillRef>
          <a:effectRef idx="0">
            <a:schemeClr val="dk1"/>
          </a:effectRef>
          <a:fontRef idx="minor">
            <a:schemeClr val="tx1"/>
          </a:fontRef>
        </p:style>
      </p:cxnSp>
      <p:cxnSp>
        <p:nvCxnSpPr>
          <p:cNvPr id="5" name="4 Conector recto"/>
          <p:cNvCxnSpPr/>
          <p:nvPr/>
        </p:nvCxnSpPr>
        <p:spPr>
          <a:xfrm>
            <a:off x="2076450" y="3314700"/>
            <a:ext cx="6515100" cy="0"/>
          </a:xfrm>
          <a:prstGeom prst="line">
            <a:avLst/>
          </a:prstGeom>
          <a:ln w="15875">
            <a:tailEnd type="triangle"/>
          </a:ln>
        </p:spPr>
        <p:style>
          <a:lnRef idx="1">
            <a:schemeClr val="dk1"/>
          </a:lnRef>
          <a:fillRef idx="0">
            <a:schemeClr val="dk1"/>
          </a:fillRef>
          <a:effectRef idx="0">
            <a:schemeClr val="dk1"/>
          </a:effectRef>
          <a:fontRef idx="minor">
            <a:schemeClr val="tx1"/>
          </a:fontRef>
        </p:style>
      </p:cxnSp>
      <p:sp>
        <p:nvSpPr>
          <p:cNvPr id="8" name="7 Forma libre"/>
          <p:cNvSpPr/>
          <p:nvPr/>
        </p:nvSpPr>
        <p:spPr>
          <a:xfrm>
            <a:off x="2095500" y="1117600"/>
            <a:ext cx="5908675" cy="2533650"/>
          </a:xfrm>
          <a:custGeom>
            <a:avLst/>
            <a:gdLst>
              <a:gd name="connsiteX0" fmla="*/ 0 w 5867400"/>
              <a:gd name="connsiteY0" fmla="*/ 2079625 h 2727325"/>
              <a:gd name="connsiteX1" fmla="*/ 171450 w 5867400"/>
              <a:gd name="connsiteY1" fmla="*/ 1108075 h 2727325"/>
              <a:gd name="connsiteX2" fmla="*/ 514350 w 5867400"/>
              <a:gd name="connsiteY2" fmla="*/ 155575 h 2727325"/>
              <a:gd name="connsiteX3" fmla="*/ 2533650 w 5867400"/>
              <a:gd name="connsiteY3" fmla="*/ 2041525 h 2727325"/>
              <a:gd name="connsiteX4" fmla="*/ 3867150 w 5867400"/>
              <a:gd name="connsiteY4" fmla="*/ 2346325 h 2727325"/>
              <a:gd name="connsiteX5" fmla="*/ 4819650 w 5867400"/>
              <a:gd name="connsiteY5" fmla="*/ 2022475 h 2727325"/>
              <a:gd name="connsiteX6" fmla="*/ 5257800 w 5867400"/>
              <a:gd name="connsiteY6" fmla="*/ 1793875 h 2727325"/>
              <a:gd name="connsiteX7" fmla="*/ 5867400 w 5867400"/>
              <a:gd name="connsiteY7" fmla="*/ 2022475 h 2727325"/>
              <a:gd name="connsiteX8" fmla="*/ 5867400 w 5867400"/>
              <a:gd name="connsiteY8" fmla="*/ 2022475 h 2727325"/>
              <a:gd name="connsiteX9" fmla="*/ 5810250 w 5867400"/>
              <a:gd name="connsiteY9" fmla="*/ 2727325 h 2727325"/>
              <a:gd name="connsiteX0" fmla="*/ 0 w 5867400"/>
              <a:gd name="connsiteY0" fmla="*/ 2079625 h 2727325"/>
              <a:gd name="connsiteX1" fmla="*/ 171450 w 5867400"/>
              <a:gd name="connsiteY1" fmla="*/ 1108075 h 2727325"/>
              <a:gd name="connsiteX2" fmla="*/ 514350 w 5867400"/>
              <a:gd name="connsiteY2" fmla="*/ 155575 h 2727325"/>
              <a:gd name="connsiteX3" fmla="*/ 2533650 w 5867400"/>
              <a:gd name="connsiteY3" fmla="*/ 2041525 h 2727325"/>
              <a:gd name="connsiteX4" fmla="*/ 3867150 w 5867400"/>
              <a:gd name="connsiteY4" fmla="*/ 2346325 h 2727325"/>
              <a:gd name="connsiteX5" fmla="*/ 4819650 w 5867400"/>
              <a:gd name="connsiteY5" fmla="*/ 2022475 h 2727325"/>
              <a:gd name="connsiteX6" fmla="*/ 5257800 w 5867400"/>
              <a:gd name="connsiteY6" fmla="*/ 1793875 h 2727325"/>
              <a:gd name="connsiteX7" fmla="*/ 5867400 w 5867400"/>
              <a:gd name="connsiteY7" fmla="*/ 2022475 h 2727325"/>
              <a:gd name="connsiteX8" fmla="*/ 5867400 w 5867400"/>
              <a:gd name="connsiteY8" fmla="*/ 2022475 h 2727325"/>
              <a:gd name="connsiteX9" fmla="*/ 5867400 w 5867400"/>
              <a:gd name="connsiteY9" fmla="*/ 2022475 h 2727325"/>
              <a:gd name="connsiteX10" fmla="*/ 5810250 w 5867400"/>
              <a:gd name="connsiteY10" fmla="*/ 2727325 h 2727325"/>
              <a:gd name="connsiteX0" fmla="*/ 0 w 5908675"/>
              <a:gd name="connsiteY0" fmla="*/ 2079625 h 2406650"/>
              <a:gd name="connsiteX1" fmla="*/ 171450 w 5908675"/>
              <a:gd name="connsiteY1" fmla="*/ 1108075 h 2406650"/>
              <a:gd name="connsiteX2" fmla="*/ 514350 w 5908675"/>
              <a:gd name="connsiteY2" fmla="*/ 155575 h 2406650"/>
              <a:gd name="connsiteX3" fmla="*/ 2533650 w 5908675"/>
              <a:gd name="connsiteY3" fmla="*/ 2041525 h 2406650"/>
              <a:gd name="connsiteX4" fmla="*/ 3867150 w 5908675"/>
              <a:gd name="connsiteY4" fmla="*/ 2346325 h 2406650"/>
              <a:gd name="connsiteX5" fmla="*/ 4819650 w 5908675"/>
              <a:gd name="connsiteY5" fmla="*/ 2022475 h 2406650"/>
              <a:gd name="connsiteX6" fmla="*/ 5257800 w 5908675"/>
              <a:gd name="connsiteY6" fmla="*/ 1793875 h 2406650"/>
              <a:gd name="connsiteX7" fmla="*/ 5867400 w 5908675"/>
              <a:gd name="connsiteY7" fmla="*/ 2022475 h 2406650"/>
              <a:gd name="connsiteX8" fmla="*/ 5867400 w 5908675"/>
              <a:gd name="connsiteY8" fmla="*/ 2022475 h 2406650"/>
              <a:gd name="connsiteX9" fmla="*/ 5867400 w 5908675"/>
              <a:gd name="connsiteY9" fmla="*/ 2022475 h 2406650"/>
              <a:gd name="connsiteX10" fmla="*/ 5905500 w 5908675"/>
              <a:gd name="connsiteY10" fmla="*/ 2060575 h 2406650"/>
              <a:gd name="connsiteX0" fmla="*/ 0 w 5908675"/>
              <a:gd name="connsiteY0" fmla="*/ 2079625 h 2406650"/>
              <a:gd name="connsiteX1" fmla="*/ 171450 w 5908675"/>
              <a:gd name="connsiteY1" fmla="*/ 1108075 h 2406650"/>
              <a:gd name="connsiteX2" fmla="*/ 514350 w 5908675"/>
              <a:gd name="connsiteY2" fmla="*/ 155575 h 2406650"/>
              <a:gd name="connsiteX3" fmla="*/ 2533650 w 5908675"/>
              <a:gd name="connsiteY3" fmla="*/ 2041525 h 2406650"/>
              <a:gd name="connsiteX4" fmla="*/ 3867150 w 5908675"/>
              <a:gd name="connsiteY4" fmla="*/ 2346325 h 2406650"/>
              <a:gd name="connsiteX5" fmla="*/ 4819650 w 5908675"/>
              <a:gd name="connsiteY5" fmla="*/ 2022475 h 2406650"/>
              <a:gd name="connsiteX6" fmla="*/ 5257800 w 5908675"/>
              <a:gd name="connsiteY6" fmla="*/ 1793875 h 2406650"/>
              <a:gd name="connsiteX7" fmla="*/ 5867400 w 5908675"/>
              <a:gd name="connsiteY7" fmla="*/ 2022475 h 2406650"/>
              <a:gd name="connsiteX8" fmla="*/ 5867400 w 5908675"/>
              <a:gd name="connsiteY8" fmla="*/ 2022475 h 2406650"/>
              <a:gd name="connsiteX9" fmla="*/ 5867400 w 5908675"/>
              <a:gd name="connsiteY9" fmla="*/ 2022475 h 2406650"/>
              <a:gd name="connsiteX10" fmla="*/ 5905500 w 5908675"/>
              <a:gd name="connsiteY10" fmla="*/ 2003425 h 2406650"/>
              <a:gd name="connsiteX0" fmla="*/ 0 w 5908675"/>
              <a:gd name="connsiteY0" fmla="*/ 2114550 h 2441575"/>
              <a:gd name="connsiteX1" fmla="*/ 152400 w 5908675"/>
              <a:gd name="connsiteY1" fmla="*/ 933450 h 2441575"/>
              <a:gd name="connsiteX2" fmla="*/ 514350 w 5908675"/>
              <a:gd name="connsiteY2" fmla="*/ 190500 h 2441575"/>
              <a:gd name="connsiteX3" fmla="*/ 2533650 w 5908675"/>
              <a:gd name="connsiteY3" fmla="*/ 2076450 h 2441575"/>
              <a:gd name="connsiteX4" fmla="*/ 3867150 w 5908675"/>
              <a:gd name="connsiteY4" fmla="*/ 2381250 h 2441575"/>
              <a:gd name="connsiteX5" fmla="*/ 4819650 w 5908675"/>
              <a:gd name="connsiteY5" fmla="*/ 2057400 h 2441575"/>
              <a:gd name="connsiteX6" fmla="*/ 5257800 w 5908675"/>
              <a:gd name="connsiteY6" fmla="*/ 1828800 h 2441575"/>
              <a:gd name="connsiteX7" fmla="*/ 5867400 w 5908675"/>
              <a:gd name="connsiteY7" fmla="*/ 2057400 h 2441575"/>
              <a:gd name="connsiteX8" fmla="*/ 5867400 w 5908675"/>
              <a:gd name="connsiteY8" fmla="*/ 2057400 h 2441575"/>
              <a:gd name="connsiteX9" fmla="*/ 5867400 w 5908675"/>
              <a:gd name="connsiteY9" fmla="*/ 2057400 h 2441575"/>
              <a:gd name="connsiteX10" fmla="*/ 5905500 w 5908675"/>
              <a:gd name="connsiteY10" fmla="*/ 2038350 h 2441575"/>
              <a:gd name="connsiteX0" fmla="*/ 0 w 5908675"/>
              <a:gd name="connsiteY0" fmla="*/ 2139950 h 2466975"/>
              <a:gd name="connsiteX1" fmla="*/ 133350 w 5908675"/>
              <a:gd name="connsiteY1" fmla="*/ 806450 h 2466975"/>
              <a:gd name="connsiteX2" fmla="*/ 514350 w 5908675"/>
              <a:gd name="connsiteY2" fmla="*/ 215900 h 2466975"/>
              <a:gd name="connsiteX3" fmla="*/ 2533650 w 5908675"/>
              <a:gd name="connsiteY3" fmla="*/ 2101850 h 2466975"/>
              <a:gd name="connsiteX4" fmla="*/ 3867150 w 5908675"/>
              <a:gd name="connsiteY4" fmla="*/ 2406650 h 2466975"/>
              <a:gd name="connsiteX5" fmla="*/ 4819650 w 5908675"/>
              <a:gd name="connsiteY5" fmla="*/ 2082800 h 2466975"/>
              <a:gd name="connsiteX6" fmla="*/ 5257800 w 5908675"/>
              <a:gd name="connsiteY6" fmla="*/ 1854200 h 2466975"/>
              <a:gd name="connsiteX7" fmla="*/ 5867400 w 5908675"/>
              <a:gd name="connsiteY7" fmla="*/ 2082800 h 2466975"/>
              <a:gd name="connsiteX8" fmla="*/ 5867400 w 5908675"/>
              <a:gd name="connsiteY8" fmla="*/ 2082800 h 2466975"/>
              <a:gd name="connsiteX9" fmla="*/ 5867400 w 5908675"/>
              <a:gd name="connsiteY9" fmla="*/ 2082800 h 2466975"/>
              <a:gd name="connsiteX10" fmla="*/ 5905500 w 5908675"/>
              <a:gd name="connsiteY10" fmla="*/ 2063750 h 2466975"/>
              <a:gd name="connsiteX0" fmla="*/ 0 w 5908675"/>
              <a:gd name="connsiteY0" fmla="*/ 2197100 h 2533650"/>
              <a:gd name="connsiteX1" fmla="*/ 133350 w 5908675"/>
              <a:gd name="connsiteY1" fmla="*/ 863600 h 2533650"/>
              <a:gd name="connsiteX2" fmla="*/ 476250 w 5908675"/>
              <a:gd name="connsiteY2" fmla="*/ 215900 h 2533650"/>
              <a:gd name="connsiteX3" fmla="*/ 2533650 w 5908675"/>
              <a:gd name="connsiteY3" fmla="*/ 2159000 h 2533650"/>
              <a:gd name="connsiteX4" fmla="*/ 3867150 w 5908675"/>
              <a:gd name="connsiteY4" fmla="*/ 2463800 h 2533650"/>
              <a:gd name="connsiteX5" fmla="*/ 4819650 w 5908675"/>
              <a:gd name="connsiteY5" fmla="*/ 2139950 h 2533650"/>
              <a:gd name="connsiteX6" fmla="*/ 5257800 w 5908675"/>
              <a:gd name="connsiteY6" fmla="*/ 1911350 h 2533650"/>
              <a:gd name="connsiteX7" fmla="*/ 5867400 w 5908675"/>
              <a:gd name="connsiteY7" fmla="*/ 2139950 h 2533650"/>
              <a:gd name="connsiteX8" fmla="*/ 5867400 w 5908675"/>
              <a:gd name="connsiteY8" fmla="*/ 2139950 h 2533650"/>
              <a:gd name="connsiteX9" fmla="*/ 5867400 w 5908675"/>
              <a:gd name="connsiteY9" fmla="*/ 2139950 h 2533650"/>
              <a:gd name="connsiteX10" fmla="*/ 5905500 w 5908675"/>
              <a:gd name="connsiteY10" fmla="*/ 2120900 h 2533650"/>
              <a:gd name="connsiteX0" fmla="*/ 0 w 5889625"/>
              <a:gd name="connsiteY0" fmla="*/ 2101850 h 2533650"/>
              <a:gd name="connsiteX1" fmla="*/ 114300 w 5889625"/>
              <a:gd name="connsiteY1" fmla="*/ 863600 h 2533650"/>
              <a:gd name="connsiteX2" fmla="*/ 457200 w 5889625"/>
              <a:gd name="connsiteY2" fmla="*/ 215900 h 2533650"/>
              <a:gd name="connsiteX3" fmla="*/ 2514600 w 5889625"/>
              <a:gd name="connsiteY3" fmla="*/ 2159000 h 2533650"/>
              <a:gd name="connsiteX4" fmla="*/ 3848100 w 5889625"/>
              <a:gd name="connsiteY4" fmla="*/ 2463800 h 2533650"/>
              <a:gd name="connsiteX5" fmla="*/ 4800600 w 5889625"/>
              <a:gd name="connsiteY5" fmla="*/ 2139950 h 2533650"/>
              <a:gd name="connsiteX6" fmla="*/ 5238750 w 5889625"/>
              <a:gd name="connsiteY6" fmla="*/ 1911350 h 2533650"/>
              <a:gd name="connsiteX7" fmla="*/ 5848350 w 5889625"/>
              <a:gd name="connsiteY7" fmla="*/ 2139950 h 2533650"/>
              <a:gd name="connsiteX8" fmla="*/ 5848350 w 5889625"/>
              <a:gd name="connsiteY8" fmla="*/ 2139950 h 2533650"/>
              <a:gd name="connsiteX9" fmla="*/ 5848350 w 5889625"/>
              <a:gd name="connsiteY9" fmla="*/ 2139950 h 2533650"/>
              <a:gd name="connsiteX10" fmla="*/ 5886450 w 5889625"/>
              <a:gd name="connsiteY10" fmla="*/ 2120900 h 2533650"/>
              <a:gd name="connsiteX0" fmla="*/ 19050 w 5908675"/>
              <a:gd name="connsiteY0" fmla="*/ 2101850 h 2533650"/>
              <a:gd name="connsiteX1" fmla="*/ 19050 w 5908675"/>
              <a:gd name="connsiteY1" fmla="*/ 2139950 h 2533650"/>
              <a:gd name="connsiteX2" fmla="*/ 133350 w 5908675"/>
              <a:gd name="connsiteY2" fmla="*/ 863600 h 2533650"/>
              <a:gd name="connsiteX3" fmla="*/ 476250 w 5908675"/>
              <a:gd name="connsiteY3" fmla="*/ 215900 h 2533650"/>
              <a:gd name="connsiteX4" fmla="*/ 2533650 w 5908675"/>
              <a:gd name="connsiteY4" fmla="*/ 2159000 h 2533650"/>
              <a:gd name="connsiteX5" fmla="*/ 3867150 w 5908675"/>
              <a:gd name="connsiteY5" fmla="*/ 2463800 h 2533650"/>
              <a:gd name="connsiteX6" fmla="*/ 4819650 w 5908675"/>
              <a:gd name="connsiteY6" fmla="*/ 2139950 h 2533650"/>
              <a:gd name="connsiteX7" fmla="*/ 5257800 w 5908675"/>
              <a:gd name="connsiteY7" fmla="*/ 1911350 h 2533650"/>
              <a:gd name="connsiteX8" fmla="*/ 5867400 w 5908675"/>
              <a:gd name="connsiteY8" fmla="*/ 2139950 h 2533650"/>
              <a:gd name="connsiteX9" fmla="*/ 5867400 w 5908675"/>
              <a:gd name="connsiteY9" fmla="*/ 2139950 h 2533650"/>
              <a:gd name="connsiteX10" fmla="*/ 5867400 w 5908675"/>
              <a:gd name="connsiteY10" fmla="*/ 2139950 h 2533650"/>
              <a:gd name="connsiteX11" fmla="*/ 5905500 w 5908675"/>
              <a:gd name="connsiteY11" fmla="*/ 2120900 h 2533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08675" h="2533650">
                <a:moveTo>
                  <a:pt x="19050" y="2101850"/>
                </a:moveTo>
                <a:cubicBezTo>
                  <a:pt x="15875" y="2098675"/>
                  <a:pt x="0" y="2346325"/>
                  <a:pt x="19050" y="2139950"/>
                </a:cubicBezTo>
                <a:cubicBezTo>
                  <a:pt x="38100" y="1933575"/>
                  <a:pt x="57150" y="1184275"/>
                  <a:pt x="133350" y="863600"/>
                </a:cubicBezTo>
                <a:cubicBezTo>
                  <a:pt x="209550" y="542925"/>
                  <a:pt x="76200" y="0"/>
                  <a:pt x="476250" y="215900"/>
                </a:cubicBezTo>
                <a:cubicBezTo>
                  <a:pt x="876300" y="431800"/>
                  <a:pt x="1968500" y="1784350"/>
                  <a:pt x="2533650" y="2159000"/>
                </a:cubicBezTo>
                <a:cubicBezTo>
                  <a:pt x="3098800" y="2533650"/>
                  <a:pt x="3486150" y="2466975"/>
                  <a:pt x="3867150" y="2463800"/>
                </a:cubicBezTo>
                <a:cubicBezTo>
                  <a:pt x="4248150" y="2460625"/>
                  <a:pt x="4587875" y="2232025"/>
                  <a:pt x="4819650" y="2139950"/>
                </a:cubicBezTo>
                <a:cubicBezTo>
                  <a:pt x="5051425" y="2047875"/>
                  <a:pt x="5083175" y="1911350"/>
                  <a:pt x="5257800" y="1911350"/>
                </a:cubicBezTo>
                <a:cubicBezTo>
                  <a:pt x="5432425" y="1911350"/>
                  <a:pt x="5867400" y="2139950"/>
                  <a:pt x="5867400" y="2139950"/>
                </a:cubicBezTo>
                <a:lnTo>
                  <a:pt x="5867400" y="2139950"/>
                </a:lnTo>
                <a:lnTo>
                  <a:pt x="5867400" y="2139950"/>
                </a:lnTo>
                <a:cubicBezTo>
                  <a:pt x="5857875" y="2257425"/>
                  <a:pt x="5908675" y="2085975"/>
                  <a:pt x="5905500" y="2120900"/>
                </a:cubicBezTo>
              </a:path>
            </a:pathLst>
          </a:custGeom>
          <a:ln>
            <a:solidFill>
              <a:srgbClr val="FF0000"/>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sp>
        <p:nvSpPr>
          <p:cNvPr id="12" name="11 CuadroTexto"/>
          <p:cNvSpPr txBox="1"/>
          <p:nvPr/>
        </p:nvSpPr>
        <p:spPr>
          <a:xfrm>
            <a:off x="1543050" y="666750"/>
            <a:ext cx="971550" cy="276999"/>
          </a:xfrm>
          <a:prstGeom prst="rect">
            <a:avLst/>
          </a:prstGeom>
          <a:noFill/>
        </p:spPr>
        <p:txBody>
          <a:bodyPr wrap="square" rtlCol="0">
            <a:spAutoFit/>
          </a:bodyPr>
          <a:lstStyle/>
          <a:p>
            <a:r>
              <a:rPr lang="es-MX" sz="1200" b="1" dirty="0" smtClean="0"/>
              <a:t>PRESIÓN</a:t>
            </a:r>
            <a:endParaRPr lang="es-CL" sz="1200" b="1" dirty="0"/>
          </a:p>
        </p:txBody>
      </p:sp>
      <p:sp>
        <p:nvSpPr>
          <p:cNvPr id="13" name="12 CuadroTexto"/>
          <p:cNvSpPr txBox="1"/>
          <p:nvPr/>
        </p:nvSpPr>
        <p:spPr>
          <a:xfrm>
            <a:off x="8153400" y="3390900"/>
            <a:ext cx="971550" cy="276999"/>
          </a:xfrm>
          <a:prstGeom prst="rect">
            <a:avLst/>
          </a:prstGeom>
          <a:noFill/>
        </p:spPr>
        <p:txBody>
          <a:bodyPr wrap="square" rtlCol="0">
            <a:spAutoFit/>
          </a:bodyPr>
          <a:lstStyle/>
          <a:p>
            <a:pPr algn="ctr"/>
            <a:r>
              <a:rPr lang="es-MX" sz="1200" b="1" dirty="0"/>
              <a:t>TIEMPO</a:t>
            </a:r>
            <a:endParaRPr lang="es-CL" sz="1200" b="1" dirty="0"/>
          </a:p>
        </p:txBody>
      </p:sp>
      <p:grpSp>
        <p:nvGrpSpPr>
          <p:cNvPr id="16" name="15 Grupo"/>
          <p:cNvGrpSpPr/>
          <p:nvPr/>
        </p:nvGrpSpPr>
        <p:grpSpPr>
          <a:xfrm>
            <a:off x="2114550" y="3733800"/>
            <a:ext cx="2533650" cy="1018520"/>
            <a:chOff x="2114550" y="3733800"/>
            <a:chExt cx="2533650" cy="1018520"/>
          </a:xfrm>
        </p:grpSpPr>
        <p:sp>
          <p:nvSpPr>
            <p:cNvPr id="14" name="13 Abrir llave"/>
            <p:cNvSpPr/>
            <p:nvPr/>
          </p:nvSpPr>
          <p:spPr>
            <a:xfrm rot="16200000">
              <a:off x="3124200" y="2724150"/>
              <a:ext cx="514350" cy="2533650"/>
            </a:xfrm>
            <a:prstGeom prst="leftBrace">
              <a:avLst>
                <a:gd name="adj1" fmla="val 8333"/>
                <a:gd name="adj2" fmla="val 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14 CuadroTexto"/>
            <p:cNvSpPr txBox="1"/>
            <p:nvPr/>
          </p:nvSpPr>
          <p:spPr>
            <a:xfrm>
              <a:off x="2362200" y="4229100"/>
              <a:ext cx="2076450" cy="523220"/>
            </a:xfrm>
            <a:prstGeom prst="rect">
              <a:avLst/>
            </a:prstGeom>
            <a:noFill/>
          </p:spPr>
          <p:txBody>
            <a:bodyPr wrap="square" rtlCol="0">
              <a:spAutoFit/>
            </a:bodyPr>
            <a:lstStyle/>
            <a:p>
              <a:pPr algn="ctr"/>
              <a:r>
                <a:rPr lang="es-MX" sz="1400" b="1" dirty="0"/>
                <a:t>FASE POSITIVA</a:t>
              </a:r>
            </a:p>
            <a:p>
              <a:pPr algn="ctr"/>
              <a:r>
                <a:rPr lang="es-MX" sz="1400" b="1" dirty="0"/>
                <a:t>“EMPUJE”</a:t>
              </a:r>
              <a:endParaRPr lang="es-CL" sz="1400" b="1" dirty="0"/>
            </a:p>
          </p:txBody>
        </p:sp>
      </p:grpSp>
      <p:grpSp>
        <p:nvGrpSpPr>
          <p:cNvPr id="23" name="22 Grupo"/>
          <p:cNvGrpSpPr/>
          <p:nvPr/>
        </p:nvGrpSpPr>
        <p:grpSpPr>
          <a:xfrm>
            <a:off x="4705350" y="2324100"/>
            <a:ext cx="2154044" cy="971550"/>
            <a:chOff x="4629150" y="2343150"/>
            <a:chExt cx="2171700" cy="857250"/>
          </a:xfrm>
        </p:grpSpPr>
        <p:sp>
          <p:nvSpPr>
            <p:cNvPr id="17" name="16 Abrir llave"/>
            <p:cNvSpPr/>
            <p:nvPr/>
          </p:nvSpPr>
          <p:spPr>
            <a:xfrm rot="5400000">
              <a:off x="5456732" y="1953718"/>
              <a:ext cx="419100" cy="2074264"/>
            </a:xfrm>
            <a:prstGeom prst="leftBrace">
              <a:avLst/>
            </a:prstGeom>
            <a:ln>
              <a:solidFill>
                <a:srgbClr val="FF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9" name="18 CuadroTexto"/>
            <p:cNvSpPr txBox="1"/>
            <p:nvPr/>
          </p:nvSpPr>
          <p:spPr>
            <a:xfrm>
              <a:off x="4876800" y="2343150"/>
              <a:ext cx="1924050" cy="461665"/>
            </a:xfrm>
            <a:prstGeom prst="rect">
              <a:avLst/>
            </a:prstGeom>
            <a:noFill/>
          </p:spPr>
          <p:txBody>
            <a:bodyPr wrap="square" rtlCol="0">
              <a:spAutoFit/>
            </a:bodyPr>
            <a:lstStyle/>
            <a:p>
              <a:pPr algn="ctr"/>
              <a:r>
                <a:rPr lang="es-MX" sz="1400" b="1" dirty="0"/>
                <a:t>FASE NEGATIVA</a:t>
              </a:r>
              <a:endParaRPr lang="es-CL" sz="1400" b="1" dirty="0"/>
            </a:p>
            <a:p>
              <a:pPr algn="ctr"/>
              <a:r>
                <a:rPr lang="es-MX" sz="1400" b="1" dirty="0"/>
                <a:t>“</a:t>
              </a:r>
              <a:r>
                <a:rPr lang="es-MX" sz="1400" b="1" dirty="0" smtClean="0"/>
                <a:t>SUCCIÓN</a:t>
              </a:r>
              <a:r>
                <a:rPr lang="es-MX" sz="1400" b="1" dirty="0"/>
                <a:t>”</a:t>
              </a:r>
              <a:endParaRPr lang="es-CL" sz="1400" b="1" dirty="0"/>
            </a:p>
          </p:txBody>
        </p:sp>
      </p:grpSp>
      <p:sp>
        <p:nvSpPr>
          <p:cNvPr id="20" name="19 CuadroTexto"/>
          <p:cNvSpPr txBox="1"/>
          <p:nvPr/>
        </p:nvSpPr>
        <p:spPr>
          <a:xfrm>
            <a:off x="400050" y="3143250"/>
            <a:ext cx="1333500" cy="461665"/>
          </a:xfrm>
          <a:prstGeom prst="rect">
            <a:avLst/>
          </a:prstGeom>
          <a:noFill/>
          <a:ln>
            <a:solidFill>
              <a:srgbClr val="00B050"/>
            </a:solidFill>
          </a:ln>
        </p:spPr>
        <p:txBody>
          <a:bodyPr wrap="square" rtlCol="0">
            <a:spAutoFit/>
          </a:bodyPr>
          <a:lstStyle/>
          <a:p>
            <a:pPr algn="ctr"/>
            <a:r>
              <a:rPr lang="es-MX" sz="1200" b="1" dirty="0" smtClean="0"/>
              <a:t>PRESIÓN</a:t>
            </a:r>
            <a:endParaRPr lang="es-MX" sz="1200" b="1" dirty="0"/>
          </a:p>
          <a:p>
            <a:pPr algn="ctr"/>
            <a:r>
              <a:rPr lang="es-MX" sz="1200" b="1" dirty="0"/>
              <a:t>ATMOSFÉRICA</a:t>
            </a:r>
            <a:endParaRPr lang="es-CL" sz="1200" b="1" dirty="0"/>
          </a:p>
        </p:txBody>
      </p:sp>
      <p:cxnSp>
        <p:nvCxnSpPr>
          <p:cNvPr id="22" name="21 Conector recto de flecha"/>
          <p:cNvCxnSpPr>
            <a:stCxn id="20" idx="3"/>
          </p:cNvCxnSpPr>
          <p:nvPr/>
        </p:nvCxnSpPr>
        <p:spPr>
          <a:xfrm flipV="1">
            <a:off x="1733550" y="3352800"/>
            <a:ext cx="171450" cy="2128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 name="23 CuadroTexto"/>
          <p:cNvSpPr txBox="1"/>
          <p:nvPr/>
        </p:nvSpPr>
        <p:spPr>
          <a:xfrm>
            <a:off x="190500" y="152400"/>
            <a:ext cx="8724900" cy="338554"/>
          </a:xfrm>
          <a:prstGeom prst="rect">
            <a:avLst/>
          </a:prstGeom>
          <a:solidFill>
            <a:schemeClr val="accent2">
              <a:lumMod val="40000"/>
              <a:lumOff val="60000"/>
            </a:schemeClr>
          </a:solidFill>
          <a:ln>
            <a:solidFill>
              <a:schemeClr val="tx1">
                <a:lumMod val="95000"/>
                <a:lumOff val="5000"/>
              </a:schemeClr>
            </a:solidFill>
          </a:ln>
        </p:spPr>
        <p:txBody>
          <a:bodyPr wrap="square" rtlCol="0">
            <a:spAutoFit/>
          </a:bodyPr>
          <a:lstStyle/>
          <a:p>
            <a:pPr algn="ctr"/>
            <a:r>
              <a:rPr lang="es-MX" sz="1600" b="1" dirty="0" smtClean="0"/>
              <a:t>PRESIÓN </a:t>
            </a:r>
            <a:r>
              <a:rPr lang="es-MX" sz="1600" b="1" dirty="0"/>
              <a:t>V/S TIEMPO A UNA DISTANCIA CORTA DEL PUNTO DE </a:t>
            </a:r>
            <a:r>
              <a:rPr lang="es-MX" sz="1600" b="1" dirty="0" smtClean="0"/>
              <a:t>DETONACIÓN</a:t>
            </a:r>
            <a:endParaRPr lang="es-CL" sz="1600" b="1" dirty="0"/>
          </a:p>
        </p:txBody>
      </p:sp>
      <p:sp>
        <p:nvSpPr>
          <p:cNvPr id="25" name="24 CuadroTexto"/>
          <p:cNvSpPr txBox="1"/>
          <p:nvPr/>
        </p:nvSpPr>
        <p:spPr>
          <a:xfrm>
            <a:off x="190500" y="4991100"/>
            <a:ext cx="8629650" cy="646331"/>
          </a:xfrm>
          <a:prstGeom prst="rect">
            <a:avLst/>
          </a:prstGeom>
          <a:solidFill>
            <a:srgbClr val="92D050"/>
          </a:solidFill>
          <a:ln>
            <a:solidFill>
              <a:schemeClr val="tx1">
                <a:lumMod val="65000"/>
                <a:lumOff val="35000"/>
              </a:schemeClr>
            </a:solidFill>
          </a:ln>
        </p:spPr>
        <p:txBody>
          <a:bodyPr wrap="square" rtlCol="0">
            <a:spAutoFit/>
          </a:bodyPr>
          <a:lstStyle/>
          <a:p>
            <a:r>
              <a:rPr lang="es-MX" dirty="0"/>
              <a:t>En la fase positiva, el </a:t>
            </a:r>
            <a:r>
              <a:rPr lang="es-MX" dirty="0" err="1" smtClean="0"/>
              <a:t>peak</a:t>
            </a:r>
            <a:r>
              <a:rPr lang="es-MX" dirty="0" smtClean="0"/>
              <a:t> </a:t>
            </a:r>
            <a:r>
              <a:rPr lang="es-MX" dirty="0"/>
              <a:t>de sobrepresión es el aumento instantáneo (micro segundos) de la presión generada por la onda de choque – viento hacia el blanco</a:t>
            </a:r>
            <a:endParaRPr lang="es-CL" dirty="0"/>
          </a:p>
        </p:txBody>
      </p:sp>
      <p:sp>
        <p:nvSpPr>
          <p:cNvPr id="27" name="26 CuadroTexto"/>
          <p:cNvSpPr txBox="1"/>
          <p:nvPr/>
        </p:nvSpPr>
        <p:spPr>
          <a:xfrm>
            <a:off x="228600" y="5734050"/>
            <a:ext cx="8629650" cy="646331"/>
          </a:xfrm>
          <a:prstGeom prst="rect">
            <a:avLst/>
          </a:prstGeom>
          <a:solidFill>
            <a:srgbClr val="FFFF00"/>
          </a:solidFill>
          <a:ln>
            <a:solidFill>
              <a:schemeClr val="tx1">
                <a:lumMod val="65000"/>
                <a:lumOff val="35000"/>
              </a:schemeClr>
            </a:solidFill>
          </a:ln>
        </p:spPr>
        <p:txBody>
          <a:bodyPr wrap="square" rtlCol="0">
            <a:spAutoFit/>
          </a:bodyPr>
          <a:lstStyle/>
          <a:p>
            <a:r>
              <a:rPr lang="es-MX" dirty="0"/>
              <a:t>En la fase negativa, la presión cae bajo la atmosférica (segundos) generando viento hacia el punto de  detonación</a:t>
            </a:r>
            <a:endParaRPr lang="es-CL" dirty="0"/>
          </a:p>
        </p:txBody>
      </p:sp>
      <p:sp>
        <p:nvSpPr>
          <p:cNvPr id="29" name="28 Explosión 1"/>
          <p:cNvSpPr/>
          <p:nvPr/>
        </p:nvSpPr>
        <p:spPr>
          <a:xfrm>
            <a:off x="3657600" y="495300"/>
            <a:ext cx="4648200" cy="163830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MX" b="1" dirty="0">
                <a:solidFill>
                  <a:schemeClr val="bg1"/>
                </a:solidFill>
              </a:rPr>
              <a:t>Efecto SOPLO o PUSH - PULL</a:t>
            </a:r>
            <a:endParaRPr lang="es-CL"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down)">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ox(in)">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ox(in)">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box(in)">
                                      <p:cBhvr>
                                        <p:cTn id="3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5" grpId="0" animBg="1"/>
      <p:bldP spid="27"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04800" y="252515"/>
            <a:ext cx="8595360" cy="1323439"/>
          </a:xfrm>
          <a:prstGeom prst="rect">
            <a:avLst/>
          </a:prstGeom>
          <a:solidFill>
            <a:schemeClr val="accent2">
              <a:lumMod val="40000"/>
              <a:lumOff val="60000"/>
            </a:schemeClr>
          </a:solidFill>
          <a:ln w="19050">
            <a:solidFill>
              <a:schemeClr val="tx1"/>
            </a:solidFill>
          </a:ln>
        </p:spPr>
        <p:txBody>
          <a:bodyPr wrap="square" rtlCol="0">
            <a:spAutoFit/>
          </a:bodyPr>
          <a:lstStyle/>
          <a:p>
            <a:pPr marL="342900" indent="-342900"/>
            <a:r>
              <a:rPr lang="es-CL" sz="2000" dirty="0"/>
              <a:t>La destrucción de un blanco por  una Cabeza de Combate de Efecto Soplo  se debe a:</a:t>
            </a:r>
          </a:p>
          <a:p>
            <a:pPr marL="457200" indent="-457200">
              <a:buFont typeface="+mj-lt"/>
              <a:buAutoNum type="arabicPeriod"/>
            </a:pPr>
            <a:r>
              <a:rPr lang="es-CL" sz="2000" dirty="0"/>
              <a:t>Efecto de la Sobre-Presión de la onda de choque sobre el blanco.</a:t>
            </a:r>
          </a:p>
          <a:p>
            <a:pPr marL="457200" indent="-457200">
              <a:buFont typeface="+mj-lt"/>
              <a:buAutoNum type="arabicPeriod"/>
            </a:pPr>
            <a:r>
              <a:rPr lang="es-CL" sz="2000" dirty="0"/>
              <a:t>Efecto dinámico de la masa de aire sobre el blanco (viento)</a:t>
            </a:r>
          </a:p>
        </p:txBody>
      </p:sp>
      <p:sp>
        <p:nvSpPr>
          <p:cNvPr id="3" name="2 CuadroTexto"/>
          <p:cNvSpPr txBox="1"/>
          <p:nvPr/>
        </p:nvSpPr>
        <p:spPr>
          <a:xfrm>
            <a:off x="254640" y="1783074"/>
            <a:ext cx="8611564" cy="1200329"/>
          </a:xfrm>
          <a:prstGeom prst="rect">
            <a:avLst/>
          </a:prstGeom>
          <a:solidFill>
            <a:schemeClr val="accent1">
              <a:lumMod val="40000"/>
              <a:lumOff val="60000"/>
            </a:schemeClr>
          </a:solidFill>
          <a:ln w="19050">
            <a:solidFill>
              <a:schemeClr val="tx1"/>
            </a:solidFill>
          </a:ln>
        </p:spPr>
        <p:txBody>
          <a:bodyPr wrap="square" rtlCol="0">
            <a:spAutoFit/>
          </a:bodyPr>
          <a:lstStyle/>
          <a:p>
            <a:r>
              <a:rPr lang="es-CL" b="1" u="sng" dirty="0"/>
              <a:t>Por Sobre-Presión</a:t>
            </a:r>
            <a:r>
              <a:rPr lang="es-CL" dirty="0"/>
              <a:t>: La onda de choque al impactar el Blanco, se desvía alrededor de éste ( Difracción)y ejerce presión por los costados  y sobre el blanco; esto incrementa la presión ejercida, al menos al doble de la sobre-presión  de la onda de choque.</a:t>
            </a:r>
          </a:p>
        </p:txBody>
      </p:sp>
      <p:sp>
        <p:nvSpPr>
          <p:cNvPr id="4" name="3 Rectángulo"/>
          <p:cNvSpPr/>
          <p:nvPr/>
        </p:nvSpPr>
        <p:spPr>
          <a:xfrm>
            <a:off x="3125041" y="3657596"/>
            <a:ext cx="798653" cy="1088020"/>
          </a:xfrm>
          <a:prstGeom prst="rect">
            <a:avLst/>
          </a:prstGeom>
          <a:ln w="57150">
            <a:solidFill>
              <a:schemeClr val="tx1"/>
            </a:solidFill>
            <a:prstDash val="solid"/>
          </a:ln>
        </p:spPr>
        <p:style>
          <a:lnRef idx="2">
            <a:schemeClr val="accent6"/>
          </a:lnRef>
          <a:fillRef idx="1">
            <a:schemeClr val="lt1"/>
          </a:fillRef>
          <a:effectRef idx="0">
            <a:schemeClr val="accent6"/>
          </a:effectRef>
          <a:fontRef idx="minor">
            <a:schemeClr val="dk1"/>
          </a:fontRef>
        </p:style>
        <p:txBody>
          <a:bodyPr rtlCol="0" anchor="ctr"/>
          <a:lstStyle/>
          <a:p>
            <a:pPr algn="ctr"/>
            <a:r>
              <a:rPr lang="es-CL" sz="105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BLANCO</a:t>
            </a:r>
            <a:endParaRPr lang="es-CL"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nvGrpSpPr>
          <p:cNvPr id="24" name="23 Grupo"/>
          <p:cNvGrpSpPr/>
          <p:nvPr/>
        </p:nvGrpSpPr>
        <p:grpSpPr>
          <a:xfrm>
            <a:off x="2571490" y="2999747"/>
            <a:ext cx="1178694" cy="2421090"/>
            <a:chOff x="3057640" y="2999747"/>
            <a:chExt cx="1178694" cy="2421090"/>
          </a:xfrm>
        </p:grpSpPr>
        <p:sp>
          <p:nvSpPr>
            <p:cNvPr id="8" name="7 Forma libre"/>
            <p:cNvSpPr/>
            <p:nvPr/>
          </p:nvSpPr>
          <p:spPr>
            <a:xfrm>
              <a:off x="3231294" y="3242837"/>
              <a:ext cx="327949" cy="2176041"/>
            </a:xfrm>
            <a:custGeom>
              <a:avLst/>
              <a:gdLst>
                <a:gd name="connsiteX0" fmla="*/ 57873 w 327949"/>
                <a:gd name="connsiteY0" fmla="*/ 0 h 2176041"/>
                <a:gd name="connsiteX1" fmla="*/ 254643 w 327949"/>
                <a:gd name="connsiteY1" fmla="*/ 451413 h 2176041"/>
                <a:gd name="connsiteX2" fmla="*/ 324091 w 327949"/>
                <a:gd name="connsiteY2" fmla="*/ 960699 h 2176041"/>
                <a:gd name="connsiteX3" fmla="*/ 231494 w 327949"/>
                <a:gd name="connsiteY3" fmla="*/ 1608881 h 2176041"/>
                <a:gd name="connsiteX4" fmla="*/ 0 w 327949"/>
                <a:gd name="connsiteY4" fmla="*/ 2176041 h 2176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949" h="2176041">
                  <a:moveTo>
                    <a:pt x="57873" y="0"/>
                  </a:moveTo>
                  <a:cubicBezTo>
                    <a:pt x="134073" y="145648"/>
                    <a:pt x="210273" y="291297"/>
                    <a:pt x="254643" y="451413"/>
                  </a:cubicBezTo>
                  <a:cubicBezTo>
                    <a:pt x="299013" y="611530"/>
                    <a:pt x="327949" y="767788"/>
                    <a:pt x="324091" y="960699"/>
                  </a:cubicBezTo>
                  <a:cubicBezTo>
                    <a:pt x="320233" y="1153610"/>
                    <a:pt x="285509" y="1406324"/>
                    <a:pt x="231494" y="1608881"/>
                  </a:cubicBezTo>
                  <a:cubicBezTo>
                    <a:pt x="177479" y="1811438"/>
                    <a:pt x="88739" y="1993739"/>
                    <a:pt x="0" y="2176041"/>
                  </a:cubicBezTo>
                </a:path>
              </a:pathLst>
            </a:custGeom>
            <a:ln w="3810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 name="8 Flecha derecha"/>
            <p:cNvSpPr/>
            <p:nvPr/>
          </p:nvSpPr>
          <p:spPr>
            <a:xfrm>
              <a:off x="3125165" y="386594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9 Flecha derecha"/>
            <p:cNvSpPr/>
            <p:nvPr/>
          </p:nvSpPr>
          <p:spPr>
            <a:xfrm>
              <a:off x="3150240" y="4099369"/>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10 Flecha derecha"/>
            <p:cNvSpPr/>
            <p:nvPr/>
          </p:nvSpPr>
          <p:spPr>
            <a:xfrm>
              <a:off x="3127090" y="436559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11 Flecha derecha"/>
            <p:cNvSpPr/>
            <p:nvPr/>
          </p:nvSpPr>
          <p:spPr>
            <a:xfrm>
              <a:off x="3057640" y="462024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Flecha derecha"/>
            <p:cNvSpPr/>
            <p:nvPr/>
          </p:nvSpPr>
          <p:spPr>
            <a:xfrm>
              <a:off x="3092365" y="3636369"/>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14 Forma libre"/>
            <p:cNvSpPr/>
            <p:nvPr/>
          </p:nvSpPr>
          <p:spPr>
            <a:xfrm rot="1109628">
              <a:off x="3588153" y="3136742"/>
              <a:ext cx="493853" cy="613458"/>
            </a:xfrm>
            <a:custGeom>
              <a:avLst/>
              <a:gdLst>
                <a:gd name="connsiteX0" fmla="*/ 0 w 493853"/>
                <a:gd name="connsiteY0" fmla="*/ 613458 h 613458"/>
                <a:gd name="connsiteX1" fmla="*/ 196770 w 493853"/>
                <a:gd name="connsiteY1" fmla="*/ 509286 h 613458"/>
                <a:gd name="connsiteX2" fmla="*/ 358815 w 493853"/>
                <a:gd name="connsiteY2" fmla="*/ 347240 h 613458"/>
                <a:gd name="connsiteX3" fmla="*/ 474562 w 493853"/>
                <a:gd name="connsiteY3" fmla="*/ 104172 h 613458"/>
                <a:gd name="connsiteX4" fmla="*/ 474562 w 493853"/>
                <a:gd name="connsiteY4" fmla="*/ 0 h 613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853" h="613458">
                  <a:moveTo>
                    <a:pt x="0" y="613458"/>
                  </a:moveTo>
                  <a:cubicBezTo>
                    <a:pt x="68484" y="583557"/>
                    <a:pt x="136968" y="553656"/>
                    <a:pt x="196770" y="509286"/>
                  </a:cubicBezTo>
                  <a:cubicBezTo>
                    <a:pt x="256573" y="464916"/>
                    <a:pt x="312516" y="414759"/>
                    <a:pt x="358815" y="347240"/>
                  </a:cubicBezTo>
                  <a:cubicBezTo>
                    <a:pt x="405114" y="279721"/>
                    <a:pt x="455271" y="162045"/>
                    <a:pt x="474562" y="104172"/>
                  </a:cubicBezTo>
                  <a:cubicBezTo>
                    <a:pt x="493853" y="46299"/>
                    <a:pt x="484207" y="23149"/>
                    <a:pt x="474562" y="0"/>
                  </a:cubicBezTo>
                </a:path>
              </a:pathLst>
            </a:custGeom>
            <a:ln w="3810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6" name="15 Flecha derecha"/>
            <p:cNvSpPr/>
            <p:nvPr/>
          </p:nvSpPr>
          <p:spPr>
            <a:xfrm rot="2935288">
              <a:off x="3391390" y="335664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16 Flecha derecha"/>
            <p:cNvSpPr/>
            <p:nvPr/>
          </p:nvSpPr>
          <p:spPr>
            <a:xfrm rot="2935288">
              <a:off x="3601665" y="327754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8" name="17 Flecha derecha"/>
            <p:cNvSpPr/>
            <p:nvPr/>
          </p:nvSpPr>
          <p:spPr>
            <a:xfrm rot="2935288">
              <a:off x="3728990" y="3103919"/>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18 Forma libre"/>
            <p:cNvSpPr/>
            <p:nvPr/>
          </p:nvSpPr>
          <p:spPr>
            <a:xfrm>
              <a:off x="3507129" y="4745620"/>
              <a:ext cx="729205" cy="497712"/>
            </a:xfrm>
            <a:custGeom>
              <a:avLst/>
              <a:gdLst>
                <a:gd name="connsiteX0" fmla="*/ 0 w 659757"/>
                <a:gd name="connsiteY0" fmla="*/ 0 h 393539"/>
                <a:gd name="connsiteX1" fmla="*/ 81023 w 659757"/>
                <a:gd name="connsiteY1" fmla="*/ 23150 h 393539"/>
                <a:gd name="connsiteX2" fmla="*/ 254643 w 659757"/>
                <a:gd name="connsiteY2" fmla="*/ 69448 h 393539"/>
                <a:gd name="connsiteX3" fmla="*/ 451413 w 659757"/>
                <a:gd name="connsiteY3" fmla="*/ 173621 h 393539"/>
                <a:gd name="connsiteX4" fmla="*/ 659757 w 659757"/>
                <a:gd name="connsiteY4" fmla="*/ 393539 h 393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757" h="393539">
                  <a:moveTo>
                    <a:pt x="0" y="0"/>
                  </a:moveTo>
                  <a:cubicBezTo>
                    <a:pt x="19291" y="5787"/>
                    <a:pt x="81023" y="23150"/>
                    <a:pt x="81023" y="23150"/>
                  </a:cubicBezTo>
                  <a:cubicBezTo>
                    <a:pt x="123463" y="34725"/>
                    <a:pt x="192911" y="44370"/>
                    <a:pt x="254643" y="69448"/>
                  </a:cubicBezTo>
                  <a:cubicBezTo>
                    <a:pt x="316375" y="94527"/>
                    <a:pt x="383894" y="119606"/>
                    <a:pt x="451413" y="173621"/>
                  </a:cubicBezTo>
                  <a:cubicBezTo>
                    <a:pt x="518932" y="227636"/>
                    <a:pt x="589344" y="310587"/>
                    <a:pt x="659757" y="393539"/>
                  </a:cubicBezTo>
                </a:path>
              </a:pathLst>
            </a:custGeom>
            <a:ln w="3810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0" name="19 Flecha derecha"/>
            <p:cNvSpPr/>
            <p:nvPr/>
          </p:nvSpPr>
          <p:spPr>
            <a:xfrm rot="18738157">
              <a:off x="3777215" y="5154619"/>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20 Flecha derecha"/>
            <p:cNvSpPr/>
            <p:nvPr/>
          </p:nvSpPr>
          <p:spPr>
            <a:xfrm rot="18738157">
              <a:off x="3420315" y="490189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21 Flecha derecha"/>
            <p:cNvSpPr/>
            <p:nvPr/>
          </p:nvSpPr>
          <p:spPr>
            <a:xfrm rot="18738157">
              <a:off x="3617090" y="4994494"/>
              <a:ext cx="370390" cy="16204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25" name="24 Grupo"/>
          <p:cNvGrpSpPr/>
          <p:nvPr/>
        </p:nvGrpSpPr>
        <p:grpSpPr>
          <a:xfrm>
            <a:off x="474549" y="3206187"/>
            <a:ext cx="1788294" cy="2189541"/>
            <a:chOff x="960699" y="3206187"/>
            <a:chExt cx="1788294" cy="2189541"/>
          </a:xfrm>
        </p:grpSpPr>
        <p:sp>
          <p:nvSpPr>
            <p:cNvPr id="6" name="5 Forma libre"/>
            <p:cNvSpPr/>
            <p:nvPr/>
          </p:nvSpPr>
          <p:spPr>
            <a:xfrm>
              <a:off x="2048719" y="3206187"/>
              <a:ext cx="327949" cy="2176041"/>
            </a:xfrm>
            <a:custGeom>
              <a:avLst/>
              <a:gdLst>
                <a:gd name="connsiteX0" fmla="*/ 57873 w 327949"/>
                <a:gd name="connsiteY0" fmla="*/ 0 h 2176041"/>
                <a:gd name="connsiteX1" fmla="*/ 254643 w 327949"/>
                <a:gd name="connsiteY1" fmla="*/ 451413 h 2176041"/>
                <a:gd name="connsiteX2" fmla="*/ 324091 w 327949"/>
                <a:gd name="connsiteY2" fmla="*/ 960699 h 2176041"/>
                <a:gd name="connsiteX3" fmla="*/ 231494 w 327949"/>
                <a:gd name="connsiteY3" fmla="*/ 1608881 h 2176041"/>
                <a:gd name="connsiteX4" fmla="*/ 0 w 327949"/>
                <a:gd name="connsiteY4" fmla="*/ 2176041 h 2176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949" h="2176041">
                  <a:moveTo>
                    <a:pt x="57873" y="0"/>
                  </a:moveTo>
                  <a:cubicBezTo>
                    <a:pt x="134073" y="145648"/>
                    <a:pt x="210273" y="291297"/>
                    <a:pt x="254643" y="451413"/>
                  </a:cubicBezTo>
                  <a:cubicBezTo>
                    <a:pt x="299013" y="611530"/>
                    <a:pt x="327949" y="767788"/>
                    <a:pt x="324091" y="960699"/>
                  </a:cubicBezTo>
                  <a:cubicBezTo>
                    <a:pt x="320233" y="1153610"/>
                    <a:pt x="285509" y="1406324"/>
                    <a:pt x="231494" y="1608881"/>
                  </a:cubicBezTo>
                  <a:cubicBezTo>
                    <a:pt x="177479" y="1811438"/>
                    <a:pt x="88739" y="1993739"/>
                    <a:pt x="0" y="2176041"/>
                  </a:cubicBezTo>
                </a:path>
              </a:pathLst>
            </a:custGeom>
            <a:ln w="3810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7" name="6 Forma libre"/>
            <p:cNvSpPr/>
            <p:nvPr/>
          </p:nvSpPr>
          <p:spPr>
            <a:xfrm>
              <a:off x="2421044" y="3219687"/>
              <a:ext cx="327949" cy="2176041"/>
            </a:xfrm>
            <a:custGeom>
              <a:avLst/>
              <a:gdLst>
                <a:gd name="connsiteX0" fmla="*/ 57873 w 327949"/>
                <a:gd name="connsiteY0" fmla="*/ 0 h 2176041"/>
                <a:gd name="connsiteX1" fmla="*/ 254643 w 327949"/>
                <a:gd name="connsiteY1" fmla="*/ 451413 h 2176041"/>
                <a:gd name="connsiteX2" fmla="*/ 324091 w 327949"/>
                <a:gd name="connsiteY2" fmla="*/ 960699 h 2176041"/>
                <a:gd name="connsiteX3" fmla="*/ 231494 w 327949"/>
                <a:gd name="connsiteY3" fmla="*/ 1608881 h 2176041"/>
                <a:gd name="connsiteX4" fmla="*/ 0 w 327949"/>
                <a:gd name="connsiteY4" fmla="*/ 2176041 h 21760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949" h="2176041">
                  <a:moveTo>
                    <a:pt x="57873" y="0"/>
                  </a:moveTo>
                  <a:cubicBezTo>
                    <a:pt x="134073" y="145648"/>
                    <a:pt x="210273" y="291297"/>
                    <a:pt x="254643" y="451413"/>
                  </a:cubicBezTo>
                  <a:cubicBezTo>
                    <a:pt x="299013" y="611530"/>
                    <a:pt x="327949" y="767788"/>
                    <a:pt x="324091" y="960699"/>
                  </a:cubicBezTo>
                  <a:cubicBezTo>
                    <a:pt x="320233" y="1153610"/>
                    <a:pt x="285509" y="1406324"/>
                    <a:pt x="231494" y="1608881"/>
                  </a:cubicBezTo>
                  <a:cubicBezTo>
                    <a:pt x="177479" y="1811438"/>
                    <a:pt x="88739" y="1993739"/>
                    <a:pt x="0" y="2176041"/>
                  </a:cubicBezTo>
                </a:path>
              </a:pathLst>
            </a:custGeom>
            <a:ln w="3810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3" name="22 Flecha derecha"/>
            <p:cNvSpPr/>
            <p:nvPr/>
          </p:nvSpPr>
          <p:spPr>
            <a:xfrm>
              <a:off x="960699" y="3657601"/>
              <a:ext cx="1365811" cy="100699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b="1" dirty="0"/>
                <a:t>ONDA DE C HOQUE</a:t>
              </a:r>
            </a:p>
          </p:txBody>
        </p:sp>
      </p:grpSp>
      <p:sp>
        <p:nvSpPr>
          <p:cNvPr id="26" name="25 CuadroTexto"/>
          <p:cNvSpPr txBox="1"/>
          <p:nvPr/>
        </p:nvSpPr>
        <p:spPr>
          <a:xfrm rot="21600000">
            <a:off x="4444678" y="3310359"/>
            <a:ext cx="4294208" cy="2308324"/>
          </a:xfrm>
          <a:prstGeom prst="rect">
            <a:avLst/>
          </a:prstGeom>
          <a:solidFill>
            <a:schemeClr val="tx1">
              <a:lumMod val="75000"/>
              <a:lumOff val="25000"/>
            </a:schemeClr>
          </a:solidFill>
          <a:ln w="38100">
            <a:solidFill>
              <a:schemeClr val="tx1"/>
            </a:solidFill>
          </a:ln>
        </p:spPr>
        <p:txBody>
          <a:bodyPr wrap="square" rtlCol="0">
            <a:spAutoFit/>
          </a:bodyPr>
          <a:lstStyle/>
          <a:p>
            <a:r>
              <a:rPr lang="es-CL" b="1" u="sng" dirty="0">
                <a:solidFill>
                  <a:schemeClr val="bg1"/>
                </a:solidFill>
                <a:effectLst>
                  <a:outerShdw blurRad="38100" dist="38100" dir="2700000" algn="tl">
                    <a:srgbClr val="000000">
                      <a:alpha val="43137"/>
                    </a:srgbClr>
                  </a:outerShdw>
                </a:effectLst>
              </a:rPr>
              <a:t>Por efecto dinámico</a:t>
            </a:r>
            <a:r>
              <a:rPr lang="es-CL" dirty="0">
                <a:solidFill>
                  <a:schemeClr val="bg1"/>
                </a:solidFill>
                <a:effectLst>
                  <a:outerShdw blurRad="38100" dist="38100" dir="2700000" algn="tl">
                    <a:srgbClr val="000000">
                      <a:alpha val="43137"/>
                    </a:srgbClr>
                  </a:outerShdw>
                </a:effectLst>
              </a:rPr>
              <a:t>: La masa de aire es arrastrada sobre el blanco en la fase positiva, aumentando la presión, luego cambia de dirección en la fase negativa y golpea al blanco en sentido contrario y por un largo periodo de tiempo. Esto hace que el blanco sea  sometido a una “torsión”, aumentando su destrucción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ox(in)">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box(in)">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linds(horizontal)">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9448" name="Text Box 8"/>
          <p:cNvSpPr txBox="1">
            <a:spLocks noChangeArrowheads="1"/>
          </p:cNvSpPr>
          <p:nvPr/>
        </p:nvSpPr>
        <p:spPr bwMode="auto">
          <a:xfrm>
            <a:off x="171450" y="754380"/>
            <a:ext cx="8743950" cy="1323439"/>
          </a:xfrm>
          <a:prstGeom prst="rect">
            <a:avLst/>
          </a:prstGeom>
          <a:solidFill>
            <a:srgbClr val="33CCFF"/>
          </a:solidFill>
          <a:ln w="38100">
            <a:solidFill>
              <a:schemeClr val="bg2">
                <a:lumMod val="10000"/>
              </a:schemeClr>
            </a:solidFill>
            <a:miter lim="800000"/>
            <a:headEnd/>
            <a:tailEnd/>
          </a:ln>
          <a:effectLst/>
        </p:spPr>
        <p:txBody>
          <a:bodyPr wrap="square">
            <a:spAutoFit/>
          </a:bodyPr>
          <a:lstStyle/>
          <a:p>
            <a:pPr marL="266700" indent="-266700" algn="just">
              <a:spcBef>
                <a:spcPct val="50000"/>
              </a:spcBef>
              <a:buFontTx/>
              <a:buChar char="-"/>
            </a:pPr>
            <a:r>
              <a:rPr lang="es-MX" sz="2000" b="1" dirty="0">
                <a:solidFill>
                  <a:schemeClr val="tx2"/>
                </a:solidFill>
                <a:latin typeface="Arial" panose="020B0604020202020204" pitchFamily="34" charset="0"/>
                <a:cs typeface="Arial" panose="020B0604020202020204" pitchFamily="34" charset="0"/>
              </a:rPr>
              <a:t>Se denomina “Efecto de Soplo” o “</a:t>
            </a:r>
            <a:r>
              <a:rPr lang="es-MX" sz="2000" b="1" dirty="0" err="1">
                <a:solidFill>
                  <a:schemeClr val="tx2"/>
                </a:solidFill>
                <a:latin typeface="Arial" panose="020B0604020202020204" pitchFamily="34" charset="0"/>
                <a:cs typeface="Arial" panose="020B0604020202020204" pitchFamily="34" charset="0"/>
              </a:rPr>
              <a:t>Push-Pull</a:t>
            </a:r>
            <a:r>
              <a:rPr lang="es-MX" sz="2000" b="1" dirty="0">
                <a:solidFill>
                  <a:schemeClr val="tx2"/>
                </a:solidFill>
                <a:latin typeface="Arial" panose="020B0604020202020204" pitchFamily="34" charset="0"/>
                <a:cs typeface="Arial" panose="020B0604020202020204" pitchFamily="34" charset="0"/>
              </a:rPr>
              <a:t>” a la acción combinada sobre el blanco que generan el EMPUJE (fase positiva) y la posterior SUCCIÓN  (fase negativa) de la gran Onda de Choque proyectada sobre  éste. </a:t>
            </a:r>
          </a:p>
        </p:txBody>
      </p:sp>
      <p:sp>
        <p:nvSpPr>
          <p:cNvPr id="4" name="3 Título"/>
          <p:cNvSpPr>
            <a:spLocks noGrp="1"/>
          </p:cNvSpPr>
          <p:nvPr>
            <p:ph type="title"/>
          </p:nvPr>
        </p:nvSpPr>
        <p:spPr>
          <a:xfrm>
            <a:off x="304800" y="102870"/>
            <a:ext cx="8534400" cy="541782"/>
          </a:xfrm>
        </p:spPr>
        <p:txBody>
          <a:bodyPr>
            <a:normAutofit fontScale="90000"/>
          </a:bodyPr>
          <a:lstStyle/>
          <a:p>
            <a:r>
              <a:rPr lang="es-MX" u="sng" dirty="0">
                <a:solidFill>
                  <a:schemeClr val="tx1"/>
                </a:solidFill>
                <a:latin typeface="Arial" panose="020B0604020202020204" pitchFamily="34" charset="0"/>
                <a:cs typeface="Arial" panose="020B0604020202020204" pitchFamily="34" charset="0"/>
              </a:rPr>
              <a:t>En Resumen</a:t>
            </a:r>
            <a:endParaRPr lang="es-CL" u="sng" dirty="0">
              <a:solidFill>
                <a:schemeClr val="tx1"/>
              </a:solidFill>
              <a:latin typeface="Arial" panose="020B0604020202020204" pitchFamily="34" charset="0"/>
              <a:cs typeface="Arial" panose="020B0604020202020204" pitchFamily="34" charset="0"/>
            </a:endParaRPr>
          </a:p>
        </p:txBody>
      </p:sp>
      <p:sp>
        <p:nvSpPr>
          <p:cNvPr id="5" name="4 CuadroTexto"/>
          <p:cNvSpPr txBox="1"/>
          <p:nvPr/>
        </p:nvSpPr>
        <p:spPr>
          <a:xfrm>
            <a:off x="190500" y="2274570"/>
            <a:ext cx="8782050" cy="1323439"/>
          </a:xfrm>
          <a:prstGeom prst="rect">
            <a:avLst/>
          </a:prstGeom>
          <a:solidFill>
            <a:schemeClr val="accent1">
              <a:lumMod val="40000"/>
              <a:lumOff val="60000"/>
            </a:schemeClr>
          </a:solidFill>
          <a:ln>
            <a:solidFill>
              <a:schemeClr val="bg2">
                <a:lumMod val="10000"/>
              </a:schemeClr>
            </a:solidFill>
          </a:ln>
        </p:spPr>
        <p:txBody>
          <a:bodyPr wrap="square" rtlCol="0">
            <a:spAutoFit/>
          </a:bodyPr>
          <a:lstStyle/>
          <a:p>
            <a:pPr algn="just"/>
            <a:r>
              <a:rPr lang="es-MX" sz="2000" b="1" dirty="0">
                <a:solidFill>
                  <a:schemeClr val="tx2"/>
                </a:solidFill>
                <a:latin typeface="Arial" panose="020B0604020202020204" pitchFamily="34" charset="0"/>
                <a:cs typeface="Arial" panose="020B0604020202020204" pitchFamily="34" charset="0"/>
              </a:rPr>
              <a:t>La energía de la Onda de Choque es Adsorbida por las moléculas de aire al tener que moverlas para propagarse en ese medio, llegando a una distancia alrededor del punto de detonación en la que la Onda de choque será inofensiva para el blanco.</a:t>
            </a:r>
            <a:endParaRPr lang="es-CL" sz="2000" dirty="0">
              <a:latin typeface="Arial" panose="020B0604020202020204" pitchFamily="34" charset="0"/>
              <a:cs typeface="Arial" panose="020B0604020202020204" pitchFamily="34" charset="0"/>
            </a:endParaRPr>
          </a:p>
        </p:txBody>
      </p:sp>
      <p:sp>
        <p:nvSpPr>
          <p:cNvPr id="7" name="6 CuadroTexto"/>
          <p:cNvSpPr txBox="1"/>
          <p:nvPr/>
        </p:nvSpPr>
        <p:spPr>
          <a:xfrm>
            <a:off x="171450" y="4255771"/>
            <a:ext cx="8743950" cy="1959511"/>
          </a:xfrm>
          <a:prstGeom prst="rect">
            <a:avLst/>
          </a:prstGeom>
          <a:solidFill>
            <a:srgbClr val="FFFFCC"/>
          </a:solidFill>
          <a:ln>
            <a:solidFill>
              <a:schemeClr val="bg2">
                <a:lumMod val="10000"/>
              </a:schemeClr>
            </a:solidFill>
          </a:ln>
        </p:spPr>
        <p:txBody>
          <a:bodyPr wrap="square" rtlCol="0">
            <a:spAutoFit/>
          </a:bodyPr>
          <a:lstStyle/>
          <a:p>
            <a:pPr algn="just"/>
            <a:r>
              <a:rPr lang="es-MX" sz="2000" b="1" dirty="0">
                <a:solidFill>
                  <a:schemeClr val="bg2">
                    <a:lumMod val="10000"/>
                  </a:schemeClr>
                </a:solidFill>
                <a:latin typeface="Arial" panose="020B0604020202020204" pitchFamily="34" charset="0"/>
                <a:cs typeface="Arial" panose="020B0604020202020204" pitchFamily="34" charset="0"/>
              </a:rPr>
              <a:t>La </a:t>
            </a:r>
            <a:r>
              <a:rPr lang="es-MX" sz="2000" b="1" i="1" u="sng" dirty="0">
                <a:solidFill>
                  <a:schemeClr val="bg2">
                    <a:lumMod val="10000"/>
                  </a:schemeClr>
                </a:solidFill>
                <a:latin typeface="Arial" panose="020B0604020202020204" pitchFamily="34" charset="0"/>
                <a:cs typeface="Arial" panose="020B0604020202020204" pitchFamily="34" charset="0"/>
              </a:rPr>
              <a:t>absorción</a:t>
            </a:r>
            <a:r>
              <a:rPr lang="es-MX" sz="2000" b="1" dirty="0">
                <a:solidFill>
                  <a:schemeClr val="bg2">
                    <a:lumMod val="10000"/>
                  </a:schemeClr>
                </a:solidFill>
                <a:latin typeface="Arial" panose="020B0604020202020204" pitchFamily="34" charset="0"/>
                <a:cs typeface="Arial" panose="020B0604020202020204" pitchFamily="34" charset="0"/>
              </a:rPr>
              <a:t> de la Onda de choque es inversamente proporcional al cubo de la distancia entre el punto de detonación y el </a:t>
            </a:r>
            <a:r>
              <a:rPr lang="es-MX" sz="2000" b="1" dirty="0" smtClean="0">
                <a:solidFill>
                  <a:schemeClr val="bg2">
                    <a:lumMod val="10000"/>
                  </a:schemeClr>
                </a:solidFill>
                <a:latin typeface="Arial" panose="020B0604020202020204" pitchFamily="34" charset="0"/>
                <a:cs typeface="Arial" panose="020B0604020202020204" pitchFamily="34" charset="0"/>
              </a:rPr>
              <a:t>blanco.</a:t>
            </a:r>
            <a:endParaRPr lang="es-MX" sz="2000" b="1" dirty="0">
              <a:solidFill>
                <a:schemeClr val="bg2">
                  <a:lumMod val="10000"/>
                </a:schemeClr>
              </a:solidFill>
              <a:latin typeface="Arial" panose="020B0604020202020204" pitchFamily="34" charset="0"/>
              <a:cs typeface="Arial" panose="020B0604020202020204" pitchFamily="34" charset="0"/>
            </a:endParaRPr>
          </a:p>
          <a:p>
            <a:pPr algn="ctr"/>
            <a:r>
              <a:rPr lang="es-MX" sz="2000" b="1" dirty="0">
                <a:solidFill>
                  <a:schemeClr val="bg2">
                    <a:lumMod val="10000"/>
                  </a:schemeClr>
                </a:solidFill>
                <a:latin typeface="Arial" panose="020B0604020202020204" pitchFamily="34" charset="0"/>
                <a:cs typeface="Arial" panose="020B0604020202020204" pitchFamily="34" charset="0"/>
              </a:rPr>
              <a:t>E</a:t>
            </a:r>
            <a:r>
              <a:rPr lang="es-MX" sz="2000" b="1" baseline="-25000" dirty="0">
                <a:solidFill>
                  <a:schemeClr val="bg2">
                    <a:lumMod val="10000"/>
                  </a:schemeClr>
                </a:solidFill>
                <a:latin typeface="Arial" panose="020B0604020202020204" pitchFamily="34" charset="0"/>
                <a:cs typeface="Arial" panose="020B0604020202020204" pitchFamily="34" charset="0"/>
              </a:rPr>
              <a:t>Kn</a:t>
            </a:r>
            <a:r>
              <a:rPr lang="es-MX" sz="2000" b="1" dirty="0">
                <a:solidFill>
                  <a:schemeClr val="bg2">
                    <a:lumMod val="10000"/>
                  </a:schemeClr>
                </a:solidFill>
                <a:latin typeface="Arial" panose="020B0604020202020204" pitchFamily="34" charset="0"/>
                <a:cs typeface="Arial" panose="020B0604020202020204" pitchFamily="34" charset="0"/>
              </a:rPr>
              <a:t> = E</a:t>
            </a:r>
            <a:r>
              <a:rPr lang="es-MX" sz="2000" b="1" baseline="-25000" dirty="0">
                <a:solidFill>
                  <a:schemeClr val="bg2">
                    <a:lumMod val="10000"/>
                  </a:schemeClr>
                </a:solidFill>
                <a:latin typeface="Arial" panose="020B0604020202020204" pitchFamily="34" charset="0"/>
                <a:cs typeface="Arial" panose="020B0604020202020204" pitchFamily="34" charset="0"/>
              </a:rPr>
              <a:t>I </a:t>
            </a:r>
            <a:r>
              <a:rPr lang="es-MX" sz="2000" b="1" dirty="0">
                <a:solidFill>
                  <a:schemeClr val="bg2">
                    <a:lumMod val="10000"/>
                  </a:schemeClr>
                </a:solidFill>
                <a:latin typeface="Arial" panose="020B0604020202020204" pitchFamily="34" charset="0"/>
                <a:cs typeface="Arial" panose="020B0604020202020204" pitchFamily="34" charset="0"/>
              </a:rPr>
              <a:t>/ R</a:t>
            </a:r>
            <a:r>
              <a:rPr lang="es-MX" sz="2000" b="1" baseline="30000" dirty="0">
                <a:solidFill>
                  <a:schemeClr val="bg2">
                    <a:lumMod val="10000"/>
                  </a:schemeClr>
                </a:solidFill>
                <a:latin typeface="Arial" panose="020B0604020202020204" pitchFamily="34" charset="0"/>
                <a:cs typeface="Arial" panose="020B0604020202020204" pitchFamily="34" charset="0"/>
              </a:rPr>
              <a:t>3</a:t>
            </a:r>
          </a:p>
          <a:p>
            <a:pPr algn="ctr"/>
            <a:endParaRPr lang="es-MX" sz="2000" b="1" baseline="30000" dirty="0">
              <a:solidFill>
                <a:schemeClr val="bg2">
                  <a:lumMod val="10000"/>
                </a:schemeClr>
              </a:solidFill>
              <a:latin typeface="Arial" panose="020B0604020202020204" pitchFamily="34" charset="0"/>
              <a:cs typeface="Arial" panose="020B0604020202020204" pitchFamily="34" charset="0"/>
            </a:endParaRPr>
          </a:p>
          <a:p>
            <a:r>
              <a:rPr lang="es-MX" sz="1600" b="1" dirty="0">
                <a:solidFill>
                  <a:schemeClr val="bg2">
                    <a:lumMod val="10000"/>
                  </a:schemeClr>
                </a:solidFill>
                <a:latin typeface="Arial" panose="020B0604020202020204" pitchFamily="34" charset="0"/>
                <a:cs typeface="Arial" panose="020B0604020202020204" pitchFamily="34" charset="0"/>
              </a:rPr>
              <a:t>Donde:    E</a:t>
            </a:r>
            <a:r>
              <a:rPr lang="es-MX" sz="1600" b="1" baseline="-25000" dirty="0">
                <a:solidFill>
                  <a:schemeClr val="bg2">
                    <a:lumMod val="10000"/>
                  </a:schemeClr>
                </a:solidFill>
                <a:latin typeface="Arial" panose="020B0604020202020204" pitchFamily="34" charset="0"/>
                <a:cs typeface="Arial" panose="020B0604020202020204" pitchFamily="34" charset="0"/>
              </a:rPr>
              <a:t>Kn </a:t>
            </a:r>
            <a:r>
              <a:rPr lang="es-MX" sz="1600" b="1" dirty="0">
                <a:solidFill>
                  <a:schemeClr val="bg2">
                    <a:lumMod val="10000"/>
                  </a:schemeClr>
                </a:solidFill>
                <a:latin typeface="Arial" panose="020B0604020202020204" pitchFamily="34" charset="0"/>
                <a:cs typeface="Arial" panose="020B0604020202020204" pitchFamily="34" charset="0"/>
              </a:rPr>
              <a:t> = Energía cinética en un punto cualquiera</a:t>
            </a:r>
            <a:r>
              <a:rPr lang="es-MX" sz="1600" b="1" baseline="-25000" dirty="0">
                <a:solidFill>
                  <a:schemeClr val="bg2">
                    <a:lumMod val="10000"/>
                  </a:schemeClr>
                </a:solidFill>
                <a:latin typeface="Arial" panose="020B0604020202020204" pitchFamily="34" charset="0"/>
                <a:cs typeface="Arial" panose="020B0604020202020204" pitchFamily="34" charset="0"/>
              </a:rPr>
              <a:t> </a:t>
            </a:r>
          </a:p>
          <a:p>
            <a:r>
              <a:rPr lang="es-MX" sz="1600" b="1" dirty="0">
                <a:solidFill>
                  <a:schemeClr val="bg2">
                    <a:lumMod val="10000"/>
                  </a:schemeClr>
                </a:solidFill>
                <a:latin typeface="Arial" panose="020B0604020202020204" pitchFamily="34" charset="0"/>
                <a:cs typeface="Arial" panose="020B0604020202020204" pitchFamily="34" charset="0"/>
              </a:rPr>
              <a:t>	   E</a:t>
            </a:r>
            <a:r>
              <a:rPr lang="es-MX" sz="1600" b="1" baseline="-25000" dirty="0">
                <a:solidFill>
                  <a:schemeClr val="bg2">
                    <a:lumMod val="10000"/>
                  </a:schemeClr>
                </a:solidFill>
                <a:latin typeface="Arial" panose="020B0604020202020204" pitchFamily="34" charset="0"/>
                <a:cs typeface="Arial" panose="020B0604020202020204" pitchFamily="34" charset="0"/>
              </a:rPr>
              <a:t>I</a:t>
            </a:r>
            <a:r>
              <a:rPr lang="es-MX" sz="1600" b="1" dirty="0">
                <a:solidFill>
                  <a:schemeClr val="bg2">
                    <a:lumMod val="10000"/>
                  </a:schemeClr>
                </a:solidFill>
                <a:latin typeface="Arial" panose="020B0604020202020204" pitchFamily="34" charset="0"/>
                <a:cs typeface="Arial" panose="020B0604020202020204" pitchFamily="34" charset="0"/>
              </a:rPr>
              <a:t> </a:t>
            </a:r>
            <a:r>
              <a:rPr lang="es-MX" sz="1600" b="1" dirty="0" smtClean="0">
                <a:solidFill>
                  <a:schemeClr val="bg2">
                    <a:lumMod val="10000"/>
                  </a:schemeClr>
                </a:solidFill>
                <a:latin typeface="Arial" panose="020B0604020202020204" pitchFamily="34" charset="0"/>
                <a:cs typeface="Arial" panose="020B0604020202020204" pitchFamily="34" charset="0"/>
              </a:rPr>
              <a:t>= </a:t>
            </a:r>
            <a:r>
              <a:rPr lang="es-MX" sz="1600" b="1" dirty="0">
                <a:solidFill>
                  <a:schemeClr val="bg2">
                    <a:lumMod val="10000"/>
                  </a:schemeClr>
                </a:solidFill>
                <a:latin typeface="Arial" panose="020B0604020202020204" pitchFamily="34" charset="0"/>
                <a:cs typeface="Arial" panose="020B0604020202020204" pitchFamily="34" charset="0"/>
              </a:rPr>
              <a:t>Energía cinética inicial en el punto de detonación. </a:t>
            </a:r>
          </a:p>
          <a:p>
            <a:r>
              <a:rPr lang="es-MX" sz="1600" b="1" dirty="0">
                <a:solidFill>
                  <a:schemeClr val="bg2">
                    <a:lumMod val="10000"/>
                  </a:schemeClr>
                </a:solidFill>
                <a:latin typeface="Arial" panose="020B0604020202020204" pitchFamily="34" charset="0"/>
                <a:cs typeface="Arial" panose="020B0604020202020204" pitchFamily="34" charset="0"/>
              </a:rPr>
              <a:t>                   R = Distancia entre el punto de detonación y el blanco</a:t>
            </a:r>
            <a:endParaRPr lang="es-CL" sz="1600" b="1" dirty="0">
              <a:solidFill>
                <a:schemeClr val="bg2">
                  <a:lumMod val="10000"/>
                </a:schemeClr>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1496" name="Text Box 8"/>
          <p:cNvSpPr txBox="1">
            <a:spLocks noChangeArrowheads="1"/>
          </p:cNvSpPr>
          <p:nvPr/>
        </p:nvSpPr>
        <p:spPr bwMode="auto">
          <a:xfrm>
            <a:off x="552450" y="1143000"/>
            <a:ext cx="8248650" cy="707886"/>
          </a:xfrm>
          <a:prstGeom prst="rect">
            <a:avLst/>
          </a:prstGeom>
          <a:solidFill>
            <a:schemeClr val="bg1"/>
          </a:solidFill>
          <a:ln w="38100">
            <a:solidFill>
              <a:schemeClr val="bg2">
                <a:lumMod val="10000"/>
              </a:schemeClr>
            </a:solidFill>
            <a:miter lim="800000"/>
            <a:headEnd/>
            <a:tailEnd/>
          </a:ln>
          <a:effectLst/>
        </p:spPr>
        <p:txBody>
          <a:bodyPr>
            <a:spAutoFit/>
          </a:bodyPr>
          <a:lstStyle/>
          <a:p>
            <a:pPr marL="361950" indent="-361950" algn="just">
              <a:spcBef>
                <a:spcPct val="50000"/>
              </a:spcBef>
              <a:buFontTx/>
              <a:buChar char="-"/>
            </a:pPr>
            <a:r>
              <a:rPr lang="es-MX" sz="2000" b="1" dirty="0">
                <a:solidFill>
                  <a:schemeClr val="tx2"/>
                </a:solidFill>
                <a:latin typeface="Arial" panose="020B0604020202020204" pitchFamily="34" charset="0"/>
                <a:cs typeface="Arial" panose="020B0604020202020204" pitchFamily="34" charset="0"/>
              </a:rPr>
              <a:t>Este efecto </a:t>
            </a:r>
            <a:r>
              <a:rPr lang="es-MX" sz="2000" b="1" dirty="0" smtClean="0">
                <a:solidFill>
                  <a:schemeClr val="tx2"/>
                </a:solidFill>
                <a:latin typeface="Arial" panose="020B0604020202020204" pitchFamily="34" charset="0"/>
                <a:cs typeface="Arial" panose="020B0604020202020204" pitchFamily="34" charset="0"/>
              </a:rPr>
              <a:t>sólo </a:t>
            </a:r>
            <a:r>
              <a:rPr lang="es-MX" sz="2000" b="1" dirty="0">
                <a:solidFill>
                  <a:schemeClr val="tx2"/>
                </a:solidFill>
                <a:latin typeface="Arial" panose="020B0604020202020204" pitchFamily="34" charset="0"/>
                <a:cs typeface="Arial" panose="020B0604020202020204" pitchFamily="34" charset="0"/>
              </a:rPr>
              <a:t>lo emplean las cabezas de combate de Soplo (Nucleares y </a:t>
            </a:r>
            <a:r>
              <a:rPr lang="es-MX" sz="2000" b="1" dirty="0" err="1">
                <a:solidFill>
                  <a:schemeClr val="tx2"/>
                </a:solidFill>
                <a:latin typeface="Arial" panose="020B0604020202020204" pitchFamily="34" charset="0"/>
                <a:cs typeface="Arial" panose="020B0604020202020204" pitchFamily="34" charset="0"/>
              </a:rPr>
              <a:t>Termobáricas</a:t>
            </a:r>
            <a:r>
              <a:rPr lang="es-MX" sz="2000" b="1" dirty="0">
                <a:solidFill>
                  <a:schemeClr val="tx2"/>
                </a:solidFill>
                <a:latin typeface="Arial" panose="020B0604020202020204" pitchFamily="34" charset="0"/>
                <a:cs typeface="Arial" panose="020B0604020202020204" pitchFamily="34" charset="0"/>
              </a:rPr>
              <a:t> o FAE).</a:t>
            </a:r>
          </a:p>
        </p:txBody>
      </p:sp>
      <p:sp>
        <p:nvSpPr>
          <p:cNvPr id="5" name="Text Box 1032"/>
          <p:cNvSpPr txBox="1">
            <a:spLocks noChangeArrowheads="1"/>
          </p:cNvSpPr>
          <p:nvPr/>
        </p:nvSpPr>
        <p:spPr bwMode="auto">
          <a:xfrm>
            <a:off x="323850" y="342900"/>
            <a:ext cx="8534400" cy="523220"/>
          </a:xfrm>
          <a:prstGeom prst="rect">
            <a:avLst/>
          </a:prstGeom>
          <a:noFill/>
          <a:ln w="38100">
            <a:noFill/>
            <a:miter lim="800000"/>
            <a:headEnd/>
            <a:tailEnd/>
          </a:ln>
          <a:effectLst/>
        </p:spPr>
        <p:txBody>
          <a:bodyPr wrap="square">
            <a:spAutoFit/>
          </a:bodyPr>
          <a:lstStyle/>
          <a:p>
            <a:pPr marL="628650" indent="-628650" algn="ctr">
              <a:spcBef>
                <a:spcPct val="50000"/>
              </a:spcBef>
            </a:pPr>
            <a:r>
              <a:rPr lang="es-MX" sz="2800" b="1" i="1" u="sng" dirty="0">
                <a:latin typeface="Arial" panose="020B0604020202020204" pitchFamily="34" charset="0"/>
                <a:cs typeface="Arial" panose="020B0604020202020204" pitchFamily="34" charset="0"/>
              </a:rPr>
              <a:t>ANTI SUPERFICIE  :  </a:t>
            </a:r>
            <a:r>
              <a:rPr lang="es-MX" sz="2800" b="1" u="sng" dirty="0">
                <a:solidFill>
                  <a:srgbClr val="002060"/>
                </a:solidFill>
                <a:latin typeface="Arial" panose="020B0604020202020204" pitchFamily="34" charset="0"/>
                <a:cs typeface="Arial" panose="020B0604020202020204" pitchFamily="34" charset="0"/>
              </a:rPr>
              <a:t>EFECTO  MACH</a:t>
            </a:r>
            <a:endParaRPr lang="es-ES" sz="2800" b="1" dirty="0">
              <a:solidFill>
                <a:srgbClr val="002060"/>
              </a:solidFill>
              <a:latin typeface="Arial" panose="020B0604020202020204" pitchFamily="34" charset="0"/>
              <a:cs typeface="Arial" panose="020B0604020202020204" pitchFamily="34" charset="0"/>
            </a:endParaRPr>
          </a:p>
        </p:txBody>
      </p:sp>
      <p:sp>
        <p:nvSpPr>
          <p:cNvPr id="6" name="5 CuadroTexto"/>
          <p:cNvSpPr txBox="1"/>
          <p:nvPr/>
        </p:nvSpPr>
        <p:spPr>
          <a:xfrm>
            <a:off x="495300" y="4229100"/>
            <a:ext cx="8343900" cy="1631216"/>
          </a:xfrm>
          <a:prstGeom prst="rect">
            <a:avLst/>
          </a:prstGeom>
          <a:solidFill>
            <a:srgbClr val="FFFFCC"/>
          </a:solidFill>
          <a:ln>
            <a:solidFill>
              <a:schemeClr val="bg2">
                <a:lumMod val="10000"/>
              </a:schemeClr>
            </a:solidFill>
          </a:ln>
        </p:spPr>
        <p:txBody>
          <a:bodyPr wrap="square" rtlCol="0">
            <a:spAutoFit/>
          </a:bodyPr>
          <a:lstStyle/>
          <a:p>
            <a:pPr algn="just"/>
            <a:r>
              <a:rPr lang="es-MX" sz="2000" b="1" dirty="0">
                <a:solidFill>
                  <a:schemeClr val="tx2"/>
                </a:solidFill>
                <a:latin typeface="Arial" panose="020B0604020202020204" pitchFamily="34" charset="0"/>
                <a:cs typeface="Arial" panose="020B0604020202020204" pitchFamily="34" charset="0"/>
              </a:rPr>
              <a:t>La suma vectorial genera una 3ª onda denominada </a:t>
            </a:r>
            <a:r>
              <a:rPr lang="es-MX" sz="2000" b="1" dirty="0">
                <a:solidFill>
                  <a:srgbClr val="FF3300"/>
                </a:solidFill>
                <a:latin typeface="Arial" panose="020B0604020202020204" pitchFamily="34" charset="0"/>
                <a:cs typeface="Arial" panose="020B0604020202020204" pitchFamily="34" charset="0"/>
              </a:rPr>
              <a:t>“Onda Mach” o “Tallo Mach”</a:t>
            </a:r>
            <a:r>
              <a:rPr lang="es-MX" sz="2000" b="1" dirty="0">
                <a:solidFill>
                  <a:schemeClr val="tx2"/>
                </a:solidFill>
                <a:latin typeface="Arial" panose="020B0604020202020204" pitchFamily="34" charset="0"/>
                <a:cs typeface="Arial" panose="020B0604020202020204" pitchFamily="34" charset="0"/>
              </a:rPr>
              <a:t>, la que se propaga a ras de suelo, y hasta unos </a:t>
            </a:r>
            <a:r>
              <a:rPr lang="es-MX" sz="2000" b="1" dirty="0">
                <a:solidFill>
                  <a:srgbClr val="FF3300"/>
                </a:solidFill>
                <a:latin typeface="Arial" panose="020B0604020202020204" pitchFamily="34" charset="0"/>
                <a:cs typeface="Arial" panose="020B0604020202020204" pitchFamily="34" charset="0"/>
              </a:rPr>
              <a:t>30°</a:t>
            </a:r>
            <a:r>
              <a:rPr lang="es-MX" sz="2000" b="1" dirty="0">
                <a:solidFill>
                  <a:schemeClr val="tx2"/>
                </a:solidFill>
                <a:latin typeface="Arial" panose="020B0604020202020204" pitchFamily="34" charset="0"/>
                <a:cs typeface="Arial" panose="020B0604020202020204" pitchFamily="34" charset="0"/>
              </a:rPr>
              <a:t> de altura alrededor y bajo del punto de detonación, logrando </a:t>
            </a:r>
            <a:r>
              <a:rPr lang="es-MX" sz="2000" b="1" dirty="0">
                <a:solidFill>
                  <a:srgbClr val="0033CC"/>
                </a:solidFill>
                <a:latin typeface="Arial" panose="020B0604020202020204" pitchFamily="34" charset="0"/>
                <a:cs typeface="Arial" panose="020B0604020202020204" pitchFamily="34" charset="0"/>
              </a:rPr>
              <a:t>incrementar hasta un </a:t>
            </a:r>
            <a:r>
              <a:rPr lang="es-MX" sz="2000" b="1" dirty="0">
                <a:solidFill>
                  <a:srgbClr val="FF3300"/>
                </a:solidFill>
                <a:latin typeface="Arial" panose="020B0604020202020204" pitchFamily="34" charset="0"/>
                <a:cs typeface="Arial" panose="020B0604020202020204" pitchFamily="34" charset="0"/>
              </a:rPr>
              <a:t>100%</a:t>
            </a:r>
            <a:r>
              <a:rPr lang="es-MX" sz="2000" b="1" dirty="0">
                <a:solidFill>
                  <a:schemeClr val="tx2"/>
                </a:solidFill>
                <a:latin typeface="Arial" panose="020B0604020202020204" pitchFamily="34" charset="0"/>
                <a:cs typeface="Arial" panose="020B0604020202020204" pitchFamily="34" charset="0"/>
              </a:rPr>
              <a:t> el efecto destructivo de la carga de combate de Soplo a nivel de superficie.</a:t>
            </a:r>
            <a:endParaRPr lang="es-CL" sz="2000" dirty="0">
              <a:latin typeface="Arial" panose="020B0604020202020204" pitchFamily="34" charset="0"/>
              <a:cs typeface="Arial" panose="020B0604020202020204" pitchFamily="34" charset="0"/>
            </a:endParaRPr>
          </a:p>
        </p:txBody>
      </p:sp>
      <p:sp>
        <p:nvSpPr>
          <p:cNvPr id="7" name="6 CuadroTexto"/>
          <p:cNvSpPr txBox="1"/>
          <p:nvPr/>
        </p:nvSpPr>
        <p:spPr>
          <a:xfrm>
            <a:off x="533400" y="2114550"/>
            <a:ext cx="8229600" cy="1323439"/>
          </a:xfrm>
          <a:prstGeom prst="rect">
            <a:avLst/>
          </a:prstGeom>
          <a:solidFill>
            <a:schemeClr val="accent1">
              <a:lumMod val="20000"/>
              <a:lumOff val="80000"/>
            </a:schemeClr>
          </a:solidFill>
          <a:ln>
            <a:solidFill>
              <a:schemeClr val="bg2">
                <a:lumMod val="10000"/>
              </a:schemeClr>
            </a:solidFill>
          </a:ln>
        </p:spPr>
        <p:txBody>
          <a:bodyPr wrap="square" rtlCol="0">
            <a:spAutoFit/>
          </a:bodyPr>
          <a:lstStyle/>
          <a:p>
            <a:pPr algn="just"/>
            <a:r>
              <a:rPr lang="es-MX" sz="2000" b="1" dirty="0">
                <a:solidFill>
                  <a:schemeClr val="tx2"/>
                </a:solidFill>
                <a:latin typeface="Arial" panose="020B0604020202020204" pitchFamily="34" charset="0"/>
                <a:cs typeface="Arial" panose="020B0604020202020204" pitchFamily="34" charset="0"/>
              </a:rPr>
              <a:t>Este efecto se desarrolla al detonar las cargas sobre el blanco en alturas de 100 a 500 </a:t>
            </a:r>
            <a:r>
              <a:rPr lang="es-MX" sz="2000" b="1" dirty="0" err="1">
                <a:solidFill>
                  <a:schemeClr val="tx2"/>
                </a:solidFill>
                <a:latin typeface="Arial" panose="020B0604020202020204" pitchFamily="34" charset="0"/>
                <a:cs typeface="Arial" panose="020B0604020202020204" pitchFamily="34" charset="0"/>
              </a:rPr>
              <a:t>mts</a:t>
            </a:r>
            <a:r>
              <a:rPr lang="es-MX" sz="2000" b="1" dirty="0">
                <a:solidFill>
                  <a:schemeClr val="tx2"/>
                </a:solidFill>
                <a:latin typeface="Arial" panose="020B0604020202020204" pitchFamily="34" charset="0"/>
                <a:cs typeface="Arial" panose="020B0604020202020204" pitchFamily="34" charset="0"/>
              </a:rPr>
              <a:t>, logrando que la onda de choque “rebote” en la superficie y </a:t>
            </a:r>
            <a:r>
              <a:rPr lang="es-MX" sz="2000" b="1" u="sng" dirty="0">
                <a:solidFill>
                  <a:srgbClr val="FF0000"/>
                </a:solidFill>
                <a:latin typeface="Arial" panose="020B0604020202020204" pitchFamily="34" charset="0"/>
                <a:cs typeface="Arial" panose="020B0604020202020204" pitchFamily="34" charset="0"/>
              </a:rPr>
              <a:t>se genere una suma vectorial </a:t>
            </a:r>
            <a:r>
              <a:rPr lang="es-MX" sz="2000" b="1" dirty="0">
                <a:solidFill>
                  <a:schemeClr val="tx2"/>
                </a:solidFill>
                <a:latin typeface="Arial" panose="020B0604020202020204" pitchFamily="34" charset="0"/>
                <a:cs typeface="Arial" panose="020B0604020202020204" pitchFamily="34" charset="0"/>
              </a:rPr>
              <a:t>entre la onda de choque que baja (Incidente) y la que rebota (Reflejada).</a:t>
            </a:r>
            <a:endParaRPr lang="es-CL" sz="20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7268" name="Picture 4" descr="Explorar0004"/>
          <p:cNvPicPr>
            <a:picLocks noChangeAspect="1" noChangeArrowheads="1"/>
          </p:cNvPicPr>
          <p:nvPr/>
        </p:nvPicPr>
        <p:blipFill>
          <a:blip r:embed="rId2" cstate="print"/>
          <a:srcRect/>
          <a:stretch>
            <a:fillRect/>
          </a:stretch>
        </p:blipFill>
        <p:spPr bwMode="auto">
          <a:xfrm>
            <a:off x="1296572" y="1085850"/>
            <a:ext cx="6726654" cy="3973513"/>
          </a:xfrm>
          <a:prstGeom prst="rect">
            <a:avLst/>
          </a:prstGeom>
          <a:noFill/>
        </p:spPr>
      </p:pic>
      <p:sp>
        <p:nvSpPr>
          <p:cNvPr id="267269" name="Text Box 5"/>
          <p:cNvSpPr txBox="1">
            <a:spLocks noChangeArrowheads="1"/>
          </p:cNvSpPr>
          <p:nvPr/>
        </p:nvSpPr>
        <p:spPr bwMode="auto">
          <a:xfrm>
            <a:off x="228600" y="137160"/>
            <a:ext cx="8915400" cy="830997"/>
          </a:xfrm>
          <a:prstGeom prst="rect">
            <a:avLst/>
          </a:prstGeom>
          <a:noFill/>
          <a:ln w="38100">
            <a:noFill/>
            <a:miter lim="800000"/>
            <a:headEnd/>
            <a:tailEnd/>
          </a:ln>
          <a:effectLst/>
        </p:spPr>
        <p:txBody>
          <a:bodyPr>
            <a:spAutoFit/>
          </a:bodyPr>
          <a:lstStyle/>
          <a:p>
            <a:pPr algn="ctr">
              <a:spcBef>
                <a:spcPct val="50000"/>
              </a:spcBef>
            </a:pPr>
            <a:r>
              <a:rPr lang="es-MX" sz="2400" b="1" u="sng" dirty="0" smtClean="0">
                <a:solidFill>
                  <a:schemeClr val="tx2"/>
                </a:solidFill>
                <a:latin typeface="Arial" panose="020B0604020202020204" pitchFamily="34" charset="0"/>
                <a:cs typeface="Arial" panose="020B0604020202020204" pitchFamily="34" charset="0"/>
              </a:rPr>
              <a:t>REFLEXIÓN </a:t>
            </a:r>
            <a:r>
              <a:rPr lang="es-MX" sz="2400" b="1" u="sng" dirty="0">
                <a:solidFill>
                  <a:schemeClr val="tx2"/>
                </a:solidFill>
                <a:latin typeface="Arial" panose="020B0604020202020204" pitchFamily="34" charset="0"/>
                <a:cs typeface="Arial" panose="020B0604020202020204" pitchFamily="34" charset="0"/>
              </a:rPr>
              <a:t>DE LA ONDA DE SOPLO EN UNA SUPERFICIE Y EFECTO  MACH RESULTANTE</a:t>
            </a:r>
            <a:endParaRPr lang="es-ES" sz="2400" b="1" u="sng" dirty="0">
              <a:solidFill>
                <a:schemeClr val="tx2"/>
              </a:solidFill>
              <a:latin typeface="Arial" panose="020B0604020202020204" pitchFamily="34" charset="0"/>
              <a:cs typeface="Arial" panose="020B0604020202020204" pitchFamily="34" charset="0"/>
            </a:endParaRPr>
          </a:p>
        </p:txBody>
      </p:sp>
      <p:cxnSp>
        <p:nvCxnSpPr>
          <p:cNvPr id="5" name="4 Conector recto de flecha"/>
          <p:cNvCxnSpPr/>
          <p:nvPr/>
        </p:nvCxnSpPr>
        <p:spPr>
          <a:xfrm rot="5400000">
            <a:off x="2086769" y="4181475"/>
            <a:ext cx="1046956" cy="794"/>
          </a:xfrm>
          <a:prstGeom prst="straightConnector1">
            <a:avLst/>
          </a:prstGeom>
          <a:ln w="12700">
            <a:solidFill>
              <a:srgbClr val="FF0000"/>
            </a:solidFill>
            <a:headEnd type="stealth"/>
            <a:tailEnd type="arrow"/>
          </a:ln>
        </p:spPr>
        <p:style>
          <a:lnRef idx="1">
            <a:schemeClr val="accent1"/>
          </a:lnRef>
          <a:fillRef idx="0">
            <a:schemeClr val="accent1"/>
          </a:fillRef>
          <a:effectRef idx="0">
            <a:schemeClr val="accent1"/>
          </a:effectRef>
          <a:fontRef idx="minor">
            <a:schemeClr val="tx1"/>
          </a:fontRef>
        </p:style>
      </p:cxnSp>
      <p:sp>
        <p:nvSpPr>
          <p:cNvPr id="6" name="5 CuadroTexto"/>
          <p:cNvSpPr txBox="1"/>
          <p:nvPr/>
        </p:nvSpPr>
        <p:spPr>
          <a:xfrm>
            <a:off x="171450" y="3638550"/>
            <a:ext cx="1257300" cy="461665"/>
          </a:xfrm>
          <a:prstGeom prst="rect">
            <a:avLst/>
          </a:prstGeom>
          <a:solidFill>
            <a:srgbClr val="66FF66"/>
          </a:solidFill>
          <a:ln>
            <a:solidFill>
              <a:schemeClr val="tx1"/>
            </a:solidFill>
          </a:ln>
        </p:spPr>
        <p:txBody>
          <a:bodyPr wrap="square" rtlCol="0">
            <a:spAutoFit/>
          </a:bodyPr>
          <a:lstStyle/>
          <a:p>
            <a:pPr algn="ctr"/>
            <a:r>
              <a:rPr lang="es-MX" sz="1200" b="1" dirty="0"/>
              <a:t>Altura sobre el blanco</a:t>
            </a:r>
            <a:endParaRPr lang="es-CL" sz="1200" b="1" dirty="0"/>
          </a:p>
        </p:txBody>
      </p:sp>
      <p:cxnSp>
        <p:nvCxnSpPr>
          <p:cNvPr id="9" name="8 Conector recto de flecha"/>
          <p:cNvCxnSpPr>
            <a:stCxn id="6" idx="3"/>
          </p:cNvCxnSpPr>
          <p:nvPr/>
        </p:nvCxnSpPr>
        <p:spPr>
          <a:xfrm>
            <a:off x="1428750" y="3869383"/>
            <a:ext cx="1143000" cy="7396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 name="9 CuadroTexto"/>
          <p:cNvSpPr txBox="1"/>
          <p:nvPr/>
        </p:nvSpPr>
        <p:spPr>
          <a:xfrm>
            <a:off x="933450" y="5219700"/>
            <a:ext cx="1257300" cy="738664"/>
          </a:xfrm>
          <a:prstGeom prst="rect">
            <a:avLst/>
          </a:prstGeom>
          <a:solidFill>
            <a:srgbClr val="FFC000"/>
          </a:solidFill>
          <a:ln>
            <a:solidFill>
              <a:schemeClr val="tx1"/>
            </a:solidFill>
          </a:ln>
        </p:spPr>
        <p:txBody>
          <a:bodyPr wrap="square" rtlCol="0">
            <a:spAutoFit/>
          </a:bodyPr>
          <a:lstStyle/>
          <a:p>
            <a:pPr algn="ctr"/>
            <a:r>
              <a:rPr lang="es-MX" sz="1400" b="1" dirty="0"/>
              <a:t>Superficie terrestre o del mar</a:t>
            </a:r>
            <a:endParaRPr lang="es-CL" sz="1400" b="1" dirty="0"/>
          </a:p>
        </p:txBody>
      </p:sp>
      <p:cxnSp>
        <p:nvCxnSpPr>
          <p:cNvPr id="12" name="11 Conector recto de flecha"/>
          <p:cNvCxnSpPr>
            <a:stCxn id="10" idx="0"/>
          </p:cNvCxnSpPr>
          <p:nvPr/>
        </p:nvCxnSpPr>
        <p:spPr>
          <a:xfrm rot="5400000" flipH="1" flipV="1">
            <a:off x="1400175" y="4848225"/>
            <a:ext cx="533400" cy="2095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1" name="20 Grupo"/>
          <p:cNvGrpSpPr/>
          <p:nvPr/>
        </p:nvGrpSpPr>
        <p:grpSpPr>
          <a:xfrm>
            <a:off x="3314700" y="3638550"/>
            <a:ext cx="3914775" cy="1092200"/>
            <a:chOff x="3314700" y="3638550"/>
            <a:chExt cx="3914775" cy="1092200"/>
          </a:xfrm>
        </p:grpSpPr>
        <p:sp>
          <p:nvSpPr>
            <p:cNvPr id="17" name="16 Forma libre"/>
            <p:cNvSpPr/>
            <p:nvPr/>
          </p:nvSpPr>
          <p:spPr>
            <a:xfrm>
              <a:off x="3314700" y="3638550"/>
              <a:ext cx="3848100" cy="1047750"/>
            </a:xfrm>
            <a:custGeom>
              <a:avLst/>
              <a:gdLst>
                <a:gd name="connsiteX0" fmla="*/ 0 w 3848100"/>
                <a:gd name="connsiteY0" fmla="*/ 1047750 h 1047750"/>
                <a:gd name="connsiteX1" fmla="*/ 438150 w 3848100"/>
                <a:gd name="connsiteY1" fmla="*/ 895350 h 1047750"/>
                <a:gd name="connsiteX2" fmla="*/ 1009650 w 3848100"/>
                <a:gd name="connsiteY2" fmla="*/ 685800 h 1047750"/>
                <a:gd name="connsiteX3" fmla="*/ 1428750 w 3848100"/>
                <a:gd name="connsiteY3" fmla="*/ 514350 h 1047750"/>
                <a:gd name="connsiteX4" fmla="*/ 2095500 w 3848100"/>
                <a:gd name="connsiteY4" fmla="*/ 514350 h 1047750"/>
                <a:gd name="connsiteX5" fmla="*/ 2571750 w 3848100"/>
                <a:gd name="connsiteY5" fmla="*/ 533400 h 1047750"/>
                <a:gd name="connsiteX6" fmla="*/ 2781300 w 3848100"/>
                <a:gd name="connsiteY6" fmla="*/ 514350 h 1047750"/>
                <a:gd name="connsiteX7" fmla="*/ 3333750 w 3848100"/>
                <a:gd name="connsiteY7" fmla="*/ 323850 h 1047750"/>
                <a:gd name="connsiteX8" fmla="*/ 3848100 w 3848100"/>
                <a:gd name="connsiteY8" fmla="*/ 0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8100" h="1047750">
                  <a:moveTo>
                    <a:pt x="0" y="1047750"/>
                  </a:moveTo>
                  <a:lnTo>
                    <a:pt x="438150" y="895350"/>
                  </a:lnTo>
                  <a:lnTo>
                    <a:pt x="1009650" y="685800"/>
                  </a:lnTo>
                  <a:cubicBezTo>
                    <a:pt x="1174750" y="622300"/>
                    <a:pt x="1247775" y="542925"/>
                    <a:pt x="1428750" y="514350"/>
                  </a:cubicBezTo>
                  <a:cubicBezTo>
                    <a:pt x="1609725" y="485775"/>
                    <a:pt x="1905000" y="511175"/>
                    <a:pt x="2095500" y="514350"/>
                  </a:cubicBezTo>
                  <a:cubicBezTo>
                    <a:pt x="2286000" y="517525"/>
                    <a:pt x="2457450" y="533400"/>
                    <a:pt x="2571750" y="533400"/>
                  </a:cubicBezTo>
                  <a:cubicBezTo>
                    <a:pt x="2686050" y="533400"/>
                    <a:pt x="2654300" y="549275"/>
                    <a:pt x="2781300" y="514350"/>
                  </a:cubicBezTo>
                  <a:cubicBezTo>
                    <a:pt x="2908300" y="479425"/>
                    <a:pt x="3155950" y="409575"/>
                    <a:pt x="3333750" y="323850"/>
                  </a:cubicBezTo>
                  <a:cubicBezTo>
                    <a:pt x="3511550" y="238125"/>
                    <a:pt x="3679825" y="119062"/>
                    <a:pt x="3848100" y="0"/>
                  </a:cubicBezTo>
                </a:path>
              </a:pathLst>
            </a:custGeom>
            <a:ln w="158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8" name="17 Forma libre"/>
            <p:cNvSpPr/>
            <p:nvPr/>
          </p:nvSpPr>
          <p:spPr>
            <a:xfrm>
              <a:off x="4724400" y="4152900"/>
              <a:ext cx="171450" cy="571500"/>
            </a:xfrm>
            <a:custGeom>
              <a:avLst/>
              <a:gdLst>
                <a:gd name="connsiteX0" fmla="*/ 0 w 171450"/>
                <a:gd name="connsiteY0" fmla="*/ 0 h 571500"/>
                <a:gd name="connsiteX1" fmla="*/ 114300 w 171450"/>
                <a:gd name="connsiteY1" fmla="*/ 247650 h 571500"/>
                <a:gd name="connsiteX2" fmla="*/ 171450 w 171450"/>
                <a:gd name="connsiteY2" fmla="*/ 571500 h 571500"/>
              </a:gdLst>
              <a:ahLst/>
              <a:cxnLst>
                <a:cxn ang="0">
                  <a:pos x="connsiteX0" y="connsiteY0"/>
                </a:cxn>
                <a:cxn ang="0">
                  <a:pos x="connsiteX1" y="connsiteY1"/>
                </a:cxn>
                <a:cxn ang="0">
                  <a:pos x="connsiteX2" y="connsiteY2"/>
                </a:cxn>
              </a:cxnLst>
              <a:rect l="l" t="t" r="r" b="b"/>
              <a:pathLst>
                <a:path w="171450" h="571500">
                  <a:moveTo>
                    <a:pt x="0" y="0"/>
                  </a:moveTo>
                  <a:cubicBezTo>
                    <a:pt x="42862" y="76200"/>
                    <a:pt x="85725" y="152400"/>
                    <a:pt x="114300" y="247650"/>
                  </a:cubicBezTo>
                  <a:cubicBezTo>
                    <a:pt x="142875" y="342900"/>
                    <a:pt x="158750" y="523875"/>
                    <a:pt x="171450" y="571500"/>
                  </a:cubicBezTo>
                </a:path>
              </a:pathLst>
            </a:cu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dirty="0">
                <a:solidFill>
                  <a:srgbClr val="002060"/>
                </a:solidFill>
              </a:endParaRPr>
            </a:p>
          </p:txBody>
        </p:sp>
        <p:sp>
          <p:nvSpPr>
            <p:cNvPr id="19" name="18 Forma libre"/>
            <p:cNvSpPr/>
            <p:nvPr/>
          </p:nvSpPr>
          <p:spPr>
            <a:xfrm>
              <a:off x="6115050" y="4171950"/>
              <a:ext cx="22225" cy="514350"/>
            </a:xfrm>
            <a:custGeom>
              <a:avLst/>
              <a:gdLst>
                <a:gd name="connsiteX0" fmla="*/ 0 w 22225"/>
                <a:gd name="connsiteY0" fmla="*/ 0 h 514350"/>
                <a:gd name="connsiteX1" fmla="*/ 19050 w 22225"/>
                <a:gd name="connsiteY1" fmla="*/ 285750 h 514350"/>
                <a:gd name="connsiteX2" fmla="*/ 19050 w 22225"/>
                <a:gd name="connsiteY2" fmla="*/ 514350 h 514350"/>
                <a:gd name="connsiteX3" fmla="*/ 19050 w 22225"/>
                <a:gd name="connsiteY3" fmla="*/ 514350 h 514350"/>
              </a:gdLst>
              <a:ahLst/>
              <a:cxnLst>
                <a:cxn ang="0">
                  <a:pos x="connsiteX0" y="connsiteY0"/>
                </a:cxn>
                <a:cxn ang="0">
                  <a:pos x="connsiteX1" y="connsiteY1"/>
                </a:cxn>
                <a:cxn ang="0">
                  <a:pos x="connsiteX2" y="connsiteY2"/>
                </a:cxn>
                <a:cxn ang="0">
                  <a:pos x="connsiteX3" y="connsiteY3"/>
                </a:cxn>
              </a:cxnLst>
              <a:rect l="l" t="t" r="r" b="b"/>
              <a:pathLst>
                <a:path w="22225" h="514350">
                  <a:moveTo>
                    <a:pt x="0" y="0"/>
                  </a:moveTo>
                  <a:cubicBezTo>
                    <a:pt x="7937" y="100012"/>
                    <a:pt x="15875" y="200025"/>
                    <a:pt x="19050" y="285750"/>
                  </a:cubicBezTo>
                  <a:cubicBezTo>
                    <a:pt x="22225" y="371475"/>
                    <a:pt x="19050" y="514350"/>
                    <a:pt x="19050" y="514350"/>
                  </a:cubicBezTo>
                  <a:lnTo>
                    <a:pt x="19050" y="514350"/>
                  </a:lnTo>
                </a:path>
              </a:pathLst>
            </a:custGeom>
            <a:ln w="158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0" name="19 Forma libre"/>
            <p:cNvSpPr/>
            <p:nvPr/>
          </p:nvSpPr>
          <p:spPr>
            <a:xfrm>
              <a:off x="7156450" y="3657600"/>
              <a:ext cx="73025" cy="1073150"/>
            </a:xfrm>
            <a:custGeom>
              <a:avLst/>
              <a:gdLst>
                <a:gd name="connsiteX0" fmla="*/ 6350 w 73025"/>
                <a:gd name="connsiteY0" fmla="*/ 0 h 1073150"/>
                <a:gd name="connsiteX1" fmla="*/ 63500 w 73025"/>
                <a:gd name="connsiteY1" fmla="*/ 342900 h 1073150"/>
                <a:gd name="connsiteX2" fmla="*/ 63500 w 73025"/>
                <a:gd name="connsiteY2" fmla="*/ 666750 h 1073150"/>
                <a:gd name="connsiteX3" fmla="*/ 44450 w 73025"/>
                <a:gd name="connsiteY3" fmla="*/ 914400 h 1073150"/>
                <a:gd name="connsiteX4" fmla="*/ 6350 w 73025"/>
                <a:gd name="connsiteY4" fmla="*/ 1047750 h 1073150"/>
                <a:gd name="connsiteX5" fmla="*/ 6350 w 73025"/>
                <a:gd name="connsiteY5" fmla="*/ 1066800 h 1073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025" h="1073150">
                  <a:moveTo>
                    <a:pt x="6350" y="0"/>
                  </a:moveTo>
                  <a:cubicBezTo>
                    <a:pt x="30162" y="115887"/>
                    <a:pt x="53975" y="231775"/>
                    <a:pt x="63500" y="342900"/>
                  </a:cubicBezTo>
                  <a:cubicBezTo>
                    <a:pt x="73025" y="454025"/>
                    <a:pt x="66675" y="571500"/>
                    <a:pt x="63500" y="666750"/>
                  </a:cubicBezTo>
                  <a:cubicBezTo>
                    <a:pt x="60325" y="762000"/>
                    <a:pt x="53975" y="850900"/>
                    <a:pt x="44450" y="914400"/>
                  </a:cubicBezTo>
                  <a:cubicBezTo>
                    <a:pt x="34925" y="977900"/>
                    <a:pt x="12700" y="1022350"/>
                    <a:pt x="6350" y="1047750"/>
                  </a:cubicBezTo>
                  <a:cubicBezTo>
                    <a:pt x="0" y="1073150"/>
                    <a:pt x="3175" y="1069975"/>
                    <a:pt x="6350" y="106680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sp>
        <p:nvSpPr>
          <p:cNvPr id="22" name="21 CuadroTexto"/>
          <p:cNvSpPr txBox="1"/>
          <p:nvPr/>
        </p:nvSpPr>
        <p:spPr>
          <a:xfrm>
            <a:off x="2857500" y="5524500"/>
            <a:ext cx="5962650" cy="646331"/>
          </a:xfrm>
          <a:prstGeom prst="rect">
            <a:avLst/>
          </a:prstGeom>
          <a:solidFill>
            <a:schemeClr val="accent2">
              <a:lumMod val="20000"/>
              <a:lumOff val="80000"/>
            </a:schemeClr>
          </a:solidFill>
          <a:ln>
            <a:solidFill>
              <a:schemeClr val="tx1"/>
            </a:solidFill>
          </a:ln>
        </p:spPr>
        <p:txBody>
          <a:bodyPr wrap="square" rtlCol="0">
            <a:spAutoFit/>
          </a:bodyPr>
          <a:lstStyle/>
          <a:p>
            <a:pPr algn="ctr"/>
            <a:r>
              <a:rPr lang="es-MX" b="1" dirty="0"/>
              <a:t>La onda MACH es resultado de la suma vectorial de la Onda Incidente y la Onda Reflejada</a:t>
            </a:r>
            <a:endParaRPr lang="es-CL" b="1" dirty="0"/>
          </a:p>
        </p:txBody>
      </p:sp>
      <p:sp>
        <p:nvSpPr>
          <p:cNvPr id="23" name="22 Forma libre"/>
          <p:cNvSpPr/>
          <p:nvPr/>
        </p:nvSpPr>
        <p:spPr>
          <a:xfrm>
            <a:off x="1466850" y="2838450"/>
            <a:ext cx="3308350" cy="1346200"/>
          </a:xfrm>
          <a:custGeom>
            <a:avLst/>
            <a:gdLst>
              <a:gd name="connsiteX0" fmla="*/ 0 w 3308350"/>
              <a:gd name="connsiteY0" fmla="*/ 552450 h 1346200"/>
              <a:gd name="connsiteX1" fmla="*/ 209550 w 3308350"/>
              <a:gd name="connsiteY1" fmla="*/ 342900 h 1346200"/>
              <a:gd name="connsiteX2" fmla="*/ 571500 w 3308350"/>
              <a:gd name="connsiteY2" fmla="*/ 133350 h 1346200"/>
              <a:gd name="connsiteX3" fmla="*/ 1009650 w 3308350"/>
              <a:gd name="connsiteY3" fmla="*/ 38100 h 1346200"/>
              <a:gd name="connsiteX4" fmla="*/ 1257300 w 3308350"/>
              <a:gd name="connsiteY4" fmla="*/ 0 h 1346200"/>
              <a:gd name="connsiteX5" fmla="*/ 1733550 w 3308350"/>
              <a:gd name="connsiteY5" fmla="*/ 38100 h 1346200"/>
              <a:gd name="connsiteX6" fmla="*/ 2286000 w 3308350"/>
              <a:gd name="connsiteY6" fmla="*/ 228600 h 1346200"/>
              <a:gd name="connsiteX7" fmla="*/ 2705100 w 3308350"/>
              <a:gd name="connsiteY7" fmla="*/ 514350 h 1346200"/>
              <a:gd name="connsiteX8" fmla="*/ 2971800 w 3308350"/>
              <a:gd name="connsiteY8" fmla="*/ 781050 h 1346200"/>
              <a:gd name="connsiteX9" fmla="*/ 3257550 w 3308350"/>
              <a:gd name="connsiteY9" fmla="*/ 1181100 h 1346200"/>
              <a:gd name="connsiteX10" fmla="*/ 3276600 w 3308350"/>
              <a:gd name="connsiteY10" fmla="*/ 1333500 h 1346200"/>
              <a:gd name="connsiteX11" fmla="*/ 3276600 w 3308350"/>
              <a:gd name="connsiteY11" fmla="*/ 1257300 h 134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08350" h="1346200">
                <a:moveTo>
                  <a:pt x="0" y="552450"/>
                </a:moveTo>
                <a:cubicBezTo>
                  <a:pt x="57150" y="482600"/>
                  <a:pt x="114300" y="412750"/>
                  <a:pt x="209550" y="342900"/>
                </a:cubicBezTo>
                <a:cubicBezTo>
                  <a:pt x="304800" y="273050"/>
                  <a:pt x="438150" y="184150"/>
                  <a:pt x="571500" y="133350"/>
                </a:cubicBezTo>
                <a:cubicBezTo>
                  <a:pt x="704850" y="82550"/>
                  <a:pt x="895350" y="60325"/>
                  <a:pt x="1009650" y="38100"/>
                </a:cubicBezTo>
                <a:cubicBezTo>
                  <a:pt x="1123950" y="15875"/>
                  <a:pt x="1136650" y="0"/>
                  <a:pt x="1257300" y="0"/>
                </a:cubicBezTo>
                <a:cubicBezTo>
                  <a:pt x="1377950" y="0"/>
                  <a:pt x="1562100" y="0"/>
                  <a:pt x="1733550" y="38100"/>
                </a:cubicBezTo>
                <a:cubicBezTo>
                  <a:pt x="1905000" y="76200"/>
                  <a:pt x="2124075" y="149225"/>
                  <a:pt x="2286000" y="228600"/>
                </a:cubicBezTo>
                <a:cubicBezTo>
                  <a:pt x="2447925" y="307975"/>
                  <a:pt x="2590800" y="422275"/>
                  <a:pt x="2705100" y="514350"/>
                </a:cubicBezTo>
                <a:cubicBezTo>
                  <a:pt x="2819400" y="606425"/>
                  <a:pt x="2879725" y="669925"/>
                  <a:pt x="2971800" y="781050"/>
                </a:cubicBezTo>
                <a:cubicBezTo>
                  <a:pt x="3063875" y="892175"/>
                  <a:pt x="3206750" y="1089025"/>
                  <a:pt x="3257550" y="1181100"/>
                </a:cubicBezTo>
                <a:cubicBezTo>
                  <a:pt x="3308350" y="1273175"/>
                  <a:pt x="3273425" y="1320800"/>
                  <a:pt x="3276600" y="1333500"/>
                </a:cubicBezTo>
                <a:cubicBezTo>
                  <a:pt x="3279775" y="1346200"/>
                  <a:pt x="3279775" y="1260475"/>
                  <a:pt x="3276600" y="1257300"/>
                </a:cubicBezTo>
              </a:path>
            </a:pathLst>
          </a:cu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nvGrpSpPr>
          <p:cNvPr id="31" name="30 Grupo"/>
          <p:cNvGrpSpPr/>
          <p:nvPr/>
        </p:nvGrpSpPr>
        <p:grpSpPr>
          <a:xfrm>
            <a:off x="2609850" y="3314700"/>
            <a:ext cx="5372100" cy="1390650"/>
            <a:chOff x="2819400" y="1143000"/>
            <a:chExt cx="5372100" cy="1390650"/>
          </a:xfrm>
        </p:grpSpPr>
        <p:cxnSp>
          <p:nvCxnSpPr>
            <p:cNvPr id="25" name="24 Conector recto de flecha"/>
            <p:cNvCxnSpPr/>
            <p:nvPr/>
          </p:nvCxnSpPr>
          <p:spPr>
            <a:xfrm flipV="1">
              <a:off x="2819400" y="1143000"/>
              <a:ext cx="5314950" cy="1390650"/>
            </a:xfrm>
            <a:prstGeom prst="straightConnector1">
              <a:avLst/>
            </a:prstGeom>
            <a:ln w="31750">
              <a:solidFill>
                <a:srgbClr val="FF6600"/>
              </a:solidFill>
              <a:tailEnd type="arrow"/>
            </a:ln>
          </p:spPr>
          <p:style>
            <a:lnRef idx="1">
              <a:schemeClr val="accent1"/>
            </a:lnRef>
            <a:fillRef idx="0">
              <a:schemeClr val="accent1"/>
            </a:fillRef>
            <a:effectRef idx="0">
              <a:schemeClr val="accent1"/>
            </a:effectRef>
            <a:fontRef idx="minor">
              <a:schemeClr val="tx1"/>
            </a:fontRef>
          </p:style>
        </p:cxnSp>
        <p:sp>
          <p:nvSpPr>
            <p:cNvPr id="26" name="25 CuadroTexto"/>
            <p:cNvSpPr txBox="1"/>
            <p:nvPr/>
          </p:nvSpPr>
          <p:spPr>
            <a:xfrm>
              <a:off x="7639050" y="1676400"/>
              <a:ext cx="552450" cy="338554"/>
            </a:xfrm>
            <a:prstGeom prst="rect">
              <a:avLst/>
            </a:prstGeom>
            <a:solidFill>
              <a:srgbClr val="FFFF00"/>
            </a:solidFill>
            <a:ln>
              <a:solidFill>
                <a:schemeClr val="tx1"/>
              </a:solidFill>
            </a:ln>
          </p:spPr>
          <p:txBody>
            <a:bodyPr wrap="square" rtlCol="0">
              <a:spAutoFit/>
            </a:bodyPr>
            <a:lstStyle/>
            <a:p>
              <a:pPr algn="ctr"/>
              <a:r>
                <a:rPr lang="es-MX" sz="1600" b="1" dirty="0"/>
                <a:t>30°</a:t>
              </a:r>
              <a:endParaRPr lang="es-CL" sz="1600" b="1" dirty="0"/>
            </a:p>
          </p:txBody>
        </p:sp>
        <p:sp>
          <p:nvSpPr>
            <p:cNvPr id="28" name="27 Flecha arriba"/>
            <p:cNvSpPr/>
            <p:nvPr/>
          </p:nvSpPr>
          <p:spPr>
            <a:xfrm>
              <a:off x="7829550" y="1238250"/>
              <a:ext cx="171450" cy="438150"/>
            </a:xfrm>
            <a:prstGeom prst="upArrow">
              <a:avLst/>
            </a:prstGeom>
            <a:solidFill>
              <a:srgbClr val="FFFF00"/>
            </a:solid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29 Flecha arriba"/>
            <p:cNvSpPr/>
            <p:nvPr/>
          </p:nvSpPr>
          <p:spPr>
            <a:xfrm rot="10800000">
              <a:off x="7829550" y="2000250"/>
              <a:ext cx="171450" cy="533400"/>
            </a:xfrm>
            <a:prstGeom prst="upArrow">
              <a:avLst>
                <a:gd name="adj1" fmla="val 50000"/>
                <a:gd name="adj2" fmla="val 47674"/>
              </a:avLst>
            </a:prstGeom>
            <a:solidFill>
              <a:srgbClr val="FFFF00"/>
            </a:solidFill>
            <a:ln w="158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heckerboard(across)">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0" fill="hold"/>
                                        <p:tgtEl>
                                          <p:spTgt spid="22"/>
                                        </p:tgtEl>
                                        <p:attrNameLst>
                                          <p:attrName>ppt_x</p:attrName>
                                        </p:attrNameLst>
                                      </p:cBhvr>
                                      <p:tavLst>
                                        <p:tav tm="0">
                                          <p:val>
                                            <p:strVal val="#ppt_x"/>
                                          </p:val>
                                        </p:tav>
                                        <p:tav tm="100000">
                                          <p:val>
                                            <p:strVal val="#ppt_x"/>
                                          </p:val>
                                        </p:tav>
                                      </p:tavLst>
                                    </p:anim>
                                    <p:anim calcmode="lin" valueType="num">
                                      <p:cBhvr additive="base">
                                        <p:cTn id="13" dur="5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diamond(in)">
                                      <p:cBhvr>
                                        <p:cTn id="18"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4 CuadroTexto"/>
          <p:cNvSpPr txBox="1"/>
          <p:nvPr/>
        </p:nvSpPr>
        <p:spPr>
          <a:xfrm>
            <a:off x="1676400" y="304800"/>
            <a:ext cx="5734050" cy="461665"/>
          </a:xfrm>
          <a:prstGeom prst="rect">
            <a:avLst/>
          </a:prstGeom>
          <a:solidFill>
            <a:schemeClr val="bg1"/>
          </a:solidFill>
          <a:ln>
            <a:solidFill>
              <a:srgbClr val="FF0000"/>
            </a:solidFill>
          </a:ln>
        </p:spPr>
        <p:txBody>
          <a:bodyPr wrap="square" rtlCol="0">
            <a:spAutoFit/>
          </a:bodyPr>
          <a:lstStyle/>
          <a:p>
            <a:pPr algn="ctr"/>
            <a:r>
              <a:rPr lang="es-MX" sz="2400" b="1" u="sng" dirty="0">
                <a:latin typeface="Arial" panose="020B0604020202020204" pitchFamily="34" charset="0"/>
                <a:cs typeface="Arial" panose="020B0604020202020204" pitchFamily="34" charset="0"/>
              </a:rPr>
              <a:t>FRAGMENTACIÓN</a:t>
            </a:r>
            <a:endParaRPr lang="es-CL" sz="2400" b="1" u="sng" dirty="0">
              <a:latin typeface="Arial" panose="020B0604020202020204" pitchFamily="34" charset="0"/>
              <a:cs typeface="Arial" panose="020B0604020202020204" pitchFamily="34" charset="0"/>
            </a:endParaRPr>
          </a:p>
        </p:txBody>
      </p:sp>
      <p:sp>
        <p:nvSpPr>
          <p:cNvPr id="6" name="5 CuadroTexto"/>
          <p:cNvSpPr txBox="1"/>
          <p:nvPr/>
        </p:nvSpPr>
        <p:spPr>
          <a:xfrm>
            <a:off x="723900" y="1238250"/>
            <a:ext cx="8039100" cy="584775"/>
          </a:xfrm>
          <a:prstGeom prst="rect">
            <a:avLst/>
          </a:prstGeom>
          <a:solidFill>
            <a:schemeClr val="bg1"/>
          </a:solidFill>
          <a:ln>
            <a:solidFill>
              <a:srgbClr val="FF0000"/>
            </a:solidFill>
          </a:ln>
        </p:spPr>
        <p:txBody>
          <a:bodyPr wrap="square" rtlCol="0">
            <a:spAutoFit/>
          </a:bodyPr>
          <a:lstStyle/>
          <a:p>
            <a:pPr algn="just"/>
            <a:r>
              <a:rPr lang="es-MX" sz="1600" dirty="0">
                <a:latin typeface="Arial" panose="020B0604020202020204" pitchFamily="34" charset="0"/>
                <a:cs typeface="Arial" panose="020B0604020202020204" pitchFamily="34" charset="0"/>
              </a:rPr>
              <a:t>LA CANTIDAD DE EXPLOSIVO QUE PORTA UN PROYECTIL DE </a:t>
            </a:r>
            <a:r>
              <a:rPr lang="es-MX" sz="1600" dirty="0" smtClean="0">
                <a:latin typeface="Arial" panose="020B0604020202020204" pitchFamily="34" charset="0"/>
                <a:cs typeface="Arial" panose="020B0604020202020204" pitchFamily="34" charset="0"/>
              </a:rPr>
              <a:t>ARTILLERÍA </a:t>
            </a:r>
            <a:r>
              <a:rPr lang="es-MX" sz="1600" dirty="0">
                <a:latin typeface="Arial" panose="020B0604020202020204" pitchFamily="34" charset="0"/>
                <a:cs typeface="Arial" panose="020B0604020202020204" pitchFamily="34" charset="0"/>
              </a:rPr>
              <a:t>Y MISILES, NO LE PERMITEN GENERAR UNA ONDA DE CHOQUE </a:t>
            </a:r>
            <a:r>
              <a:rPr lang="es-MX" sz="1600" dirty="0" smtClean="0">
                <a:latin typeface="Arial" panose="020B0604020202020204" pitchFamily="34" charset="0"/>
                <a:cs typeface="Arial" panose="020B0604020202020204" pitchFamily="34" charset="0"/>
              </a:rPr>
              <a:t>POTENTE.</a:t>
            </a:r>
            <a:endParaRPr lang="es-CL" sz="1600" dirty="0">
              <a:latin typeface="Arial" panose="020B0604020202020204" pitchFamily="34" charset="0"/>
              <a:cs typeface="Arial" panose="020B0604020202020204" pitchFamily="34" charset="0"/>
            </a:endParaRPr>
          </a:p>
        </p:txBody>
      </p:sp>
      <p:sp>
        <p:nvSpPr>
          <p:cNvPr id="7" name="6 CuadroTexto"/>
          <p:cNvSpPr txBox="1"/>
          <p:nvPr/>
        </p:nvSpPr>
        <p:spPr>
          <a:xfrm>
            <a:off x="533400" y="2152650"/>
            <a:ext cx="8362950" cy="1569660"/>
          </a:xfrm>
          <a:prstGeom prst="rect">
            <a:avLst/>
          </a:prstGeom>
          <a:solidFill>
            <a:srgbClr val="FFC000"/>
          </a:solidFill>
          <a:ln>
            <a:solidFill>
              <a:srgbClr val="FF0000"/>
            </a:solidFill>
          </a:ln>
        </p:spPr>
        <p:txBody>
          <a:bodyPr wrap="square" rtlCol="0">
            <a:spAutoFit/>
          </a:bodyPr>
          <a:lstStyle/>
          <a:p>
            <a:pPr algn="just">
              <a:lnSpc>
                <a:spcPct val="150000"/>
              </a:lnSpc>
            </a:pPr>
            <a:r>
              <a:rPr lang="es-MX" sz="1600" dirty="0">
                <a:latin typeface="Arial" panose="020B0604020202020204" pitchFamily="34" charset="0"/>
                <a:cs typeface="Arial" panose="020B0604020202020204" pitchFamily="34" charset="0"/>
              </a:rPr>
              <a:t>LOS FRAGMENTOS DE LA CARCAZA DE LA CABEZA DE COMBATE </a:t>
            </a:r>
            <a:r>
              <a:rPr lang="es-MX" sz="1600" b="1" u="sng" dirty="0">
                <a:latin typeface="Arial" panose="020B0604020202020204" pitchFamily="34" charset="0"/>
                <a:cs typeface="Arial" panose="020B0604020202020204" pitchFamily="34" charset="0"/>
              </a:rPr>
              <a:t>AUMENTAN</a:t>
            </a:r>
            <a:r>
              <a:rPr lang="es-MX" sz="1600" dirty="0">
                <a:latin typeface="Arial" panose="020B0604020202020204" pitchFamily="34" charset="0"/>
                <a:cs typeface="Arial" panose="020B0604020202020204" pitchFamily="34" charset="0"/>
              </a:rPr>
              <a:t> EL RADIO DEL VOLUMEN DE DAÑOS GRACIAS A SU ENERGÍA CINÉTICA MAYOR A LA DE LOS GASES DE LA DETONACIÓN. </a:t>
            </a:r>
          </a:p>
          <a:p>
            <a:pPr>
              <a:lnSpc>
                <a:spcPct val="150000"/>
              </a:lnSpc>
            </a:pPr>
            <a:r>
              <a:rPr lang="es-MX" sz="1600" dirty="0">
                <a:latin typeface="Arial" panose="020B0604020202020204" pitchFamily="34" charset="0"/>
                <a:cs typeface="Arial" panose="020B0604020202020204" pitchFamily="34" charset="0"/>
              </a:rPr>
              <a:t>EL </a:t>
            </a:r>
            <a:r>
              <a:rPr lang="es-MX" sz="1600" u="sng" dirty="0">
                <a:latin typeface="Arial" panose="020B0604020202020204" pitchFamily="34" charset="0"/>
                <a:cs typeface="Arial" panose="020B0604020202020204" pitchFamily="34" charset="0"/>
              </a:rPr>
              <a:t>30% DE LA ENERGÍA</a:t>
            </a:r>
            <a:r>
              <a:rPr lang="es-MX" sz="1600" dirty="0">
                <a:latin typeface="Arial" panose="020B0604020202020204" pitchFamily="34" charset="0"/>
                <a:cs typeface="Arial" panose="020B0604020202020204" pitchFamily="34" charset="0"/>
              </a:rPr>
              <a:t> DEL EXPLOSIVO SE EMPLEA EN ROMPER LA CARCAZA</a:t>
            </a:r>
            <a:endParaRPr lang="es-CL" sz="1600" dirty="0">
              <a:latin typeface="Arial" panose="020B0604020202020204" pitchFamily="34" charset="0"/>
              <a:cs typeface="Arial" panose="020B0604020202020204" pitchFamily="34" charset="0"/>
            </a:endParaRPr>
          </a:p>
        </p:txBody>
      </p:sp>
      <p:sp>
        <p:nvSpPr>
          <p:cNvPr id="8" name="7 CuadroTexto"/>
          <p:cNvSpPr txBox="1"/>
          <p:nvPr/>
        </p:nvSpPr>
        <p:spPr>
          <a:xfrm>
            <a:off x="228600" y="4114800"/>
            <a:ext cx="8801100" cy="1985159"/>
          </a:xfrm>
          <a:prstGeom prst="rect">
            <a:avLst/>
          </a:prstGeom>
          <a:solidFill>
            <a:schemeClr val="accent1">
              <a:lumMod val="20000"/>
              <a:lumOff val="80000"/>
            </a:schemeClr>
          </a:solidFill>
          <a:ln>
            <a:solidFill>
              <a:srgbClr val="FF0000"/>
            </a:solidFill>
          </a:ln>
        </p:spPr>
        <p:txBody>
          <a:bodyPr wrap="square" rtlCol="0">
            <a:spAutoFit/>
          </a:bodyPr>
          <a:lstStyle/>
          <a:p>
            <a:pPr>
              <a:lnSpc>
                <a:spcPct val="150000"/>
              </a:lnSpc>
            </a:pPr>
            <a:r>
              <a:rPr lang="es-MX" sz="1600" dirty="0">
                <a:latin typeface="Arial" panose="020B0604020202020204" pitchFamily="34" charset="0"/>
                <a:cs typeface="Arial" panose="020B0604020202020204" pitchFamily="34" charset="0"/>
              </a:rPr>
              <a:t>EL </a:t>
            </a:r>
            <a:r>
              <a:rPr lang="es-MX" sz="1600" b="1" dirty="0">
                <a:solidFill>
                  <a:srgbClr val="FF0000"/>
                </a:solidFill>
                <a:latin typeface="Arial" panose="020B0604020202020204" pitchFamily="34" charset="0"/>
                <a:cs typeface="Arial" panose="020B0604020202020204" pitchFamily="34" charset="0"/>
              </a:rPr>
              <a:t>TAMAÑO Y VELOCIDAD </a:t>
            </a:r>
            <a:r>
              <a:rPr lang="es-MX" sz="1600" dirty="0">
                <a:latin typeface="Arial" panose="020B0604020202020204" pitchFamily="34" charset="0"/>
                <a:cs typeface="Arial" panose="020B0604020202020204" pitchFamily="34" charset="0"/>
              </a:rPr>
              <a:t>DE LOS FRAGMENTOS DE LA CARCAZA SON VITALES PARA DAÑAR EL BLANCO Y ESTO DEPENDE DE :</a:t>
            </a:r>
          </a:p>
          <a:p>
            <a:pPr marL="342900" indent="-342900" algn="just">
              <a:lnSpc>
                <a:spcPct val="150000"/>
              </a:lnSpc>
              <a:buFont typeface="+mj-lt"/>
              <a:buAutoNum type="arabicPeriod"/>
            </a:pPr>
            <a:r>
              <a:rPr lang="es-MX" sz="1600" dirty="0">
                <a:latin typeface="Arial" panose="020B0604020202020204" pitchFamily="34" charset="0"/>
                <a:cs typeface="Arial" panose="020B0604020202020204" pitchFamily="34" charset="0"/>
              </a:rPr>
              <a:t>TAMAÑO Y FORMA DEL PREFRAGMENTADO DE LA CARCAZA (Diseño en fábrica)</a:t>
            </a:r>
          </a:p>
          <a:p>
            <a:pPr marL="342900" indent="-342900">
              <a:lnSpc>
                <a:spcPct val="150000"/>
              </a:lnSpc>
              <a:buFont typeface="+mj-lt"/>
              <a:buAutoNum type="arabicPeriod"/>
            </a:pPr>
            <a:r>
              <a:rPr lang="es-MX" sz="1600" dirty="0" smtClean="0">
                <a:latin typeface="Arial" panose="020B0604020202020204" pitchFamily="34" charset="0"/>
                <a:cs typeface="Arial" panose="020B0604020202020204" pitchFamily="34" charset="0"/>
              </a:rPr>
              <a:t>RELACIÓN </a:t>
            </a:r>
            <a:r>
              <a:rPr lang="es-MX" sz="1600" dirty="0">
                <a:latin typeface="Arial" panose="020B0604020202020204" pitchFamily="34" charset="0"/>
                <a:cs typeface="Arial" panose="020B0604020202020204" pitchFamily="34" charset="0"/>
              </a:rPr>
              <a:t>ENTRE CANTIDAD DE EXPLOSIVO Y MATERIAL DE LA CARCAZA.</a:t>
            </a:r>
          </a:p>
          <a:p>
            <a:pPr marL="342900" indent="-342900">
              <a:lnSpc>
                <a:spcPct val="150000"/>
              </a:lnSpc>
              <a:buFont typeface="+mj-lt"/>
              <a:buAutoNum type="arabicPeriod"/>
            </a:pPr>
            <a:r>
              <a:rPr lang="es-MX" sz="1600" dirty="0">
                <a:latin typeface="Arial" panose="020B0604020202020204" pitchFamily="34" charset="0"/>
                <a:cs typeface="Arial" panose="020B0604020202020204" pitchFamily="34" charset="0"/>
              </a:rPr>
              <a:t>CAPACIDAD DE RUPTURA DEL EXPLOSIVO </a:t>
            </a:r>
            <a:r>
              <a:rPr lang="es-MX" sz="1600" dirty="0" smtClean="0">
                <a:latin typeface="Arial" panose="020B0604020202020204" pitchFamily="34" charset="0"/>
                <a:cs typeface="Arial" panose="020B0604020202020204" pitchFamily="34" charset="0"/>
              </a:rPr>
              <a:t>USADO.</a:t>
            </a:r>
            <a:endParaRPr lang="es-CL" sz="16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4 CuadroTexto"/>
          <p:cNvSpPr txBox="1"/>
          <p:nvPr/>
        </p:nvSpPr>
        <p:spPr>
          <a:xfrm>
            <a:off x="1676400" y="304800"/>
            <a:ext cx="5734050" cy="523220"/>
          </a:xfrm>
          <a:prstGeom prst="rect">
            <a:avLst/>
          </a:prstGeom>
          <a:solidFill>
            <a:schemeClr val="bg1"/>
          </a:solidFill>
          <a:ln>
            <a:solidFill>
              <a:srgbClr val="FF0000"/>
            </a:solidFill>
          </a:ln>
        </p:spPr>
        <p:txBody>
          <a:bodyPr wrap="square" rtlCol="0">
            <a:spAutoFit/>
          </a:bodyPr>
          <a:lstStyle/>
          <a:p>
            <a:pPr algn="ctr"/>
            <a:r>
              <a:rPr lang="es-MX" sz="2800" b="1" u="sng" dirty="0"/>
              <a:t>FRAGMENTACIÓN</a:t>
            </a:r>
            <a:endParaRPr lang="es-CL" sz="2800" b="1" u="sng" dirty="0"/>
          </a:p>
        </p:txBody>
      </p:sp>
      <p:sp>
        <p:nvSpPr>
          <p:cNvPr id="6" name="5 CuadroTexto"/>
          <p:cNvSpPr txBox="1"/>
          <p:nvPr/>
        </p:nvSpPr>
        <p:spPr>
          <a:xfrm>
            <a:off x="457200" y="1238250"/>
            <a:ext cx="8039100" cy="2308324"/>
          </a:xfrm>
          <a:prstGeom prst="rect">
            <a:avLst/>
          </a:prstGeom>
          <a:solidFill>
            <a:schemeClr val="bg1"/>
          </a:solidFill>
          <a:ln w="28575">
            <a:solidFill>
              <a:srgbClr val="FF0000"/>
            </a:solidFill>
          </a:ln>
        </p:spPr>
        <p:txBody>
          <a:bodyPr wrap="square" rtlCol="0">
            <a:spAutoFit/>
          </a:bodyPr>
          <a:lstStyle/>
          <a:p>
            <a:pPr>
              <a:lnSpc>
                <a:spcPct val="150000"/>
              </a:lnSpc>
            </a:pPr>
            <a:r>
              <a:rPr lang="es-MX" dirty="0"/>
              <a:t>LA ATENUACIÓN DE LOS FRAGMENTOS SE DEBE AL ROCE CON EL AIRE Y SU ENERGÍA CINETICA DECRECE EN RAZÓN:</a:t>
            </a:r>
          </a:p>
          <a:p>
            <a:r>
              <a:rPr lang="es-MX" b="1" dirty="0"/>
              <a:t>                                  E</a:t>
            </a:r>
            <a:r>
              <a:rPr lang="es-MX" b="1" baseline="-25000" dirty="0"/>
              <a:t>K</a:t>
            </a:r>
            <a:r>
              <a:rPr lang="es-MX" b="1" dirty="0"/>
              <a:t> =1/ R</a:t>
            </a:r>
            <a:r>
              <a:rPr lang="es-MX" b="1" baseline="30000" dirty="0"/>
              <a:t>2     </a:t>
            </a:r>
            <a:r>
              <a:rPr lang="es-MX" b="1" dirty="0"/>
              <a:t>o</a:t>
            </a:r>
            <a:r>
              <a:rPr lang="es-MX" b="1" baseline="30000" dirty="0"/>
              <a:t>      </a:t>
            </a:r>
            <a:r>
              <a:rPr lang="es-MX" b="1" dirty="0"/>
              <a:t>E</a:t>
            </a:r>
            <a:r>
              <a:rPr lang="es-MX" b="1" baseline="-25000" dirty="0"/>
              <a:t>K</a:t>
            </a:r>
            <a:r>
              <a:rPr lang="es-MX" b="1" dirty="0"/>
              <a:t> =1/ R</a:t>
            </a:r>
          </a:p>
          <a:p>
            <a:endParaRPr lang="es-MX" b="1" dirty="0"/>
          </a:p>
          <a:p>
            <a:r>
              <a:rPr lang="es-MX" dirty="0"/>
              <a:t>Donde </a:t>
            </a:r>
            <a:r>
              <a:rPr lang="es-MX" b="1" dirty="0"/>
              <a:t>R</a:t>
            </a:r>
            <a:r>
              <a:rPr lang="es-MX" dirty="0"/>
              <a:t> es la distancia desde el punto de detonación</a:t>
            </a:r>
          </a:p>
          <a:p>
            <a:endParaRPr lang="es-MX" dirty="0"/>
          </a:p>
          <a:p>
            <a:pPr algn="ctr"/>
            <a:r>
              <a:rPr lang="es-MX" b="1" dirty="0"/>
              <a:t>(</a:t>
            </a:r>
            <a:r>
              <a:rPr lang="es-MX" dirty="0"/>
              <a:t>Onda de choque en el aire: </a:t>
            </a:r>
            <a:r>
              <a:rPr lang="es-MX" b="1" dirty="0"/>
              <a:t>E</a:t>
            </a:r>
            <a:r>
              <a:rPr lang="es-MX" b="1" baseline="-25000" dirty="0"/>
              <a:t>K</a:t>
            </a:r>
            <a:r>
              <a:rPr lang="es-MX" b="1" dirty="0"/>
              <a:t> =1/ R</a:t>
            </a:r>
            <a:r>
              <a:rPr lang="es-MX" b="1" baseline="30000" dirty="0"/>
              <a:t>3 </a:t>
            </a:r>
            <a:r>
              <a:rPr lang="es-MX" b="1" dirty="0"/>
              <a:t> )</a:t>
            </a:r>
            <a:endParaRPr lang="es-CL" dirty="0"/>
          </a:p>
        </p:txBody>
      </p:sp>
      <p:sp>
        <p:nvSpPr>
          <p:cNvPr id="8" name="7 CuadroTexto"/>
          <p:cNvSpPr txBox="1"/>
          <p:nvPr/>
        </p:nvSpPr>
        <p:spPr>
          <a:xfrm>
            <a:off x="228600" y="3886200"/>
            <a:ext cx="8801100" cy="2585323"/>
          </a:xfrm>
          <a:prstGeom prst="rect">
            <a:avLst/>
          </a:prstGeom>
          <a:solidFill>
            <a:schemeClr val="accent1">
              <a:lumMod val="60000"/>
              <a:lumOff val="40000"/>
            </a:schemeClr>
          </a:solidFill>
          <a:ln>
            <a:solidFill>
              <a:srgbClr val="FF0000"/>
            </a:solidFill>
          </a:ln>
        </p:spPr>
        <p:txBody>
          <a:bodyPr wrap="square" rtlCol="0">
            <a:spAutoFit/>
          </a:bodyPr>
          <a:lstStyle/>
          <a:p>
            <a:pPr algn="just">
              <a:lnSpc>
                <a:spcPct val="150000"/>
              </a:lnSpc>
            </a:pPr>
            <a:r>
              <a:rPr lang="es-MX" dirty="0"/>
              <a:t>A modo de ejemplo:</a:t>
            </a:r>
          </a:p>
          <a:p>
            <a:pPr algn="just">
              <a:lnSpc>
                <a:spcPct val="150000"/>
              </a:lnSpc>
            </a:pPr>
            <a:r>
              <a:rPr lang="es-MX" dirty="0"/>
              <a:t>Un fragmento de 0.324 gramos impulsado a 1800 m/s, es frenado a la mitad de su velocidad en 11,2 mts.</a:t>
            </a:r>
          </a:p>
          <a:p>
            <a:pPr algn="just">
              <a:lnSpc>
                <a:spcPct val="150000"/>
              </a:lnSpc>
            </a:pPr>
            <a:r>
              <a:rPr lang="es-MX" dirty="0"/>
              <a:t>Al aumentar la masa 100 veces a 32,4 </a:t>
            </a:r>
            <a:r>
              <a:rPr lang="es-MX" dirty="0" err="1" smtClean="0"/>
              <a:t>grms</a:t>
            </a:r>
            <a:r>
              <a:rPr lang="es-MX" dirty="0"/>
              <a:t>. se observa que este fragmento pierde la mitad de su velocidad a los 53 mts.</a:t>
            </a:r>
          </a:p>
          <a:p>
            <a:pPr algn="just">
              <a:lnSpc>
                <a:spcPct val="150000"/>
              </a:lnSpc>
            </a:pPr>
            <a:r>
              <a:rPr lang="es-MX" dirty="0"/>
              <a:t>A Mayor masa del fragmento, Mayor radio de daños de la cabeza de </a:t>
            </a:r>
            <a:r>
              <a:rPr lang="es-MX" dirty="0" smtClean="0"/>
              <a:t>combate.</a:t>
            </a:r>
            <a:endParaRPr lang="es-CL"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0340" name="Picture 4" descr="Explorar0007"/>
          <p:cNvPicPr>
            <a:picLocks noChangeAspect="1" noChangeArrowheads="1"/>
          </p:cNvPicPr>
          <p:nvPr/>
        </p:nvPicPr>
        <p:blipFill>
          <a:blip r:embed="rId2" cstate="print"/>
          <a:srcRect/>
          <a:stretch>
            <a:fillRect/>
          </a:stretch>
        </p:blipFill>
        <p:spPr bwMode="auto">
          <a:xfrm>
            <a:off x="1773485" y="781050"/>
            <a:ext cx="4958031" cy="6076949"/>
          </a:xfrm>
          <a:prstGeom prst="rect">
            <a:avLst/>
          </a:prstGeom>
          <a:noFill/>
          <a:ln w="19050">
            <a:solidFill>
              <a:srgbClr val="FF0000"/>
            </a:solidFill>
          </a:ln>
        </p:spPr>
      </p:pic>
      <p:sp>
        <p:nvSpPr>
          <p:cNvPr id="270341" name="Text Box 5"/>
          <p:cNvSpPr txBox="1">
            <a:spLocks noChangeArrowheads="1"/>
          </p:cNvSpPr>
          <p:nvPr/>
        </p:nvSpPr>
        <p:spPr bwMode="auto">
          <a:xfrm>
            <a:off x="228600" y="0"/>
            <a:ext cx="8915400" cy="769441"/>
          </a:xfrm>
          <a:prstGeom prst="rect">
            <a:avLst/>
          </a:prstGeom>
          <a:noFill/>
          <a:ln w="38100">
            <a:noFill/>
            <a:miter lim="800000"/>
            <a:headEnd/>
            <a:tailEnd/>
          </a:ln>
          <a:effectLst/>
        </p:spPr>
        <p:txBody>
          <a:bodyPr>
            <a:spAutoFit/>
          </a:bodyPr>
          <a:lstStyle/>
          <a:p>
            <a:pPr algn="ctr">
              <a:spcBef>
                <a:spcPct val="50000"/>
              </a:spcBef>
            </a:pPr>
            <a:r>
              <a:rPr lang="en-US" sz="2200" b="1" u="sng" dirty="0">
                <a:solidFill>
                  <a:schemeClr val="tx2"/>
                </a:solidFill>
                <a:latin typeface="Arial" panose="020B0604020202020204" pitchFamily="34" charset="0"/>
                <a:cs typeface="Arial" panose="020B0604020202020204" pitchFamily="34" charset="0"/>
              </a:rPr>
              <a:t>CARCAZA DE UNA CABEZA DE COMBATE DE </a:t>
            </a:r>
            <a:r>
              <a:rPr lang="en-US" sz="2200" b="1" u="sng" dirty="0" smtClean="0">
                <a:solidFill>
                  <a:schemeClr val="tx2"/>
                </a:solidFill>
                <a:latin typeface="Arial" panose="020B0604020202020204" pitchFamily="34" charset="0"/>
                <a:cs typeface="Arial" panose="020B0604020202020204" pitchFamily="34" charset="0"/>
              </a:rPr>
              <a:t>FRAGMENTACIÓN</a:t>
            </a:r>
            <a:r>
              <a:rPr lang="en-US" sz="2200" b="1" u="sng" dirty="0">
                <a:solidFill>
                  <a:schemeClr val="tx2"/>
                </a:solidFill>
                <a:latin typeface="Arial" panose="020B0604020202020204" pitchFamily="34" charset="0"/>
                <a:cs typeface="Arial" panose="020B0604020202020204" pitchFamily="34" charset="0"/>
              </a:rPr>
              <a:t>, MARCADA INTERNAMENTE CON MUESCAS</a:t>
            </a:r>
            <a:endParaRPr lang="es-ES" sz="2200" b="1" u="sng" dirty="0">
              <a:solidFill>
                <a:schemeClr val="tx2"/>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1364" name="Picture 4" descr="Explorar0008"/>
          <p:cNvPicPr>
            <a:picLocks noChangeAspect="1" noChangeArrowheads="1"/>
          </p:cNvPicPr>
          <p:nvPr/>
        </p:nvPicPr>
        <p:blipFill>
          <a:blip r:embed="rId2" cstate="print"/>
          <a:srcRect/>
          <a:stretch>
            <a:fillRect/>
          </a:stretch>
        </p:blipFill>
        <p:spPr bwMode="auto">
          <a:xfrm>
            <a:off x="144462" y="1695450"/>
            <a:ext cx="8713787" cy="4419599"/>
          </a:xfrm>
          <a:prstGeom prst="rect">
            <a:avLst/>
          </a:prstGeom>
          <a:noFill/>
        </p:spPr>
      </p:pic>
      <p:sp>
        <p:nvSpPr>
          <p:cNvPr id="271365" name="Text Box 5"/>
          <p:cNvSpPr txBox="1">
            <a:spLocks noChangeArrowheads="1"/>
          </p:cNvSpPr>
          <p:nvPr/>
        </p:nvSpPr>
        <p:spPr bwMode="auto">
          <a:xfrm>
            <a:off x="95250" y="400050"/>
            <a:ext cx="8915400" cy="523220"/>
          </a:xfrm>
          <a:prstGeom prst="rect">
            <a:avLst/>
          </a:prstGeom>
          <a:noFill/>
          <a:ln w="38100">
            <a:solidFill>
              <a:srgbClr val="FF0000"/>
            </a:solidFill>
            <a:miter lim="800000"/>
            <a:headEnd/>
            <a:tailEnd/>
          </a:ln>
          <a:effectLst/>
        </p:spPr>
        <p:txBody>
          <a:bodyPr>
            <a:spAutoFit/>
          </a:bodyPr>
          <a:lstStyle/>
          <a:p>
            <a:pPr algn="ctr">
              <a:spcBef>
                <a:spcPct val="50000"/>
              </a:spcBef>
            </a:pPr>
            <a:r>
              <a:rPr lang="en-US" sz="2800" b="1" dirty="0">
                <a:solidFill>
                  <a:schemeClr val="tx2"/>
                </a:solidFill>
                <a:latin typeface="Arial" panose="020B0604020202020204" pitchFamily="34" charset="0"/>
                <a:cs typeface="Arial" panose="020B0604020202020204" pitchFamily="34" charset="0"/>
              </a:rPr>
              <a:t>PREFAGMENTACIÓN EXTERNA DE UNA GRANADA </a:t>
            </a:r>
            <a:endParaRPr lang="es-ES" sz="2800" b="1" dirty="0">
              <a:solidFill>
                <a:schemeClr val="tx2"/>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9316" name="Picture 4" descr="Explorar0006"/>
          <p:cNvPicPr>
            <a:picLocks noChangeAspect="1" noChangeArrowheads="1"/>
          </p:cNvPicPr>
          <p:nvPr/>
        </p:nvPicPr>
        <p:blipFill>
          <a:blip r:embed="rId2" cstate="print"/>
          <a:srcRect/>
          <a:stretch>
            <a:fillRect/>
          </a:stretch>
        </p:blipFill>
        <p:spPr bwMode="auto">
          <a:xfrm>
            <a:off x="262559" y="1504950"/>
            <a:ext cx="8576641" cy="4152900"/>
          </a:xfrm>
          <a:prstGeom prst="rect">
            <a:avLst/>
          </a:prstGeom>
          <a:noFill/>
          <a:ln>
            <a:solidFill>
              <a:srgbClr val="FF0000"/>
            </a:solidFill>
          </a:ln>
        </p:spPr>
      </p:pic>
      <p:sp>
        <p:nvSpPr>
          <p:cNvPr id="269317" name="Text Box 5"/>
          <p:cNvSpPr txBox="1">
            <a:spLocks noChangeArrowheads="1"/>
          </p:cNvSpPr>
          <p:nvPr/>
        </p:nvSpPr>
        <p:spPr bwMode="auto">
          <a:xfrm>
            <a:off x="114300" y="114300"/>
            <a:ext cx="8915400" cy="784830"/>
          </a:xfrm>
          <a:prstGeom prst="rect">
            <a:avLst/>
          </a:prstGeom>
          <a:solidFill>
            <a:schemeClr val="bg1"/>
          </a:solidFill>
          <a:ln w="38100">
            <a:solidFill>
              <a:srgbClr val="FF0000"/>
            </a:solidFill>
            <a:miter lim="800000"/>
            <a:headEnd/>
            <a:tailEnd/>
          </a:ln>
          <a:effectLst/>
        </p:spPr>
        <p:txBody>
          <a:bodyPr wrap="square">
            <a:spAutoFit/>
          </a:bodyPr>
          <a:lstStyle/>
          <a:p>
            <a:pPr algn="ctr">
              <a:spcBef>
                <a:spcPct val="50000"/>
              </a:spcBef>
            </a:pPr>
            <a:r>
              <a:rPr lang="en-US" b="1" dirty="0" smtClean="0">
                <a:solidFill>
                  <a:schemeClr val="tx2"/>
                </a:solidFill>
                <a:latin typeface="Arial" panose="020B0604020202020204" pitchFamily="34" charset="0"/>
                <a:cs typeface="Arial" panose="020B0604020202020204" pitchFamily="34" charset="0"/>
              </a:rPr>
              <a:t>DISTRIBUCIÓN </a:t>
            </a:r>
            <a:r>
              <a:rPr lang="en-US" b="1" dirty="0">
                <a:solidFill>
                  <a:schemeClr val="tx2"/>
                </a:solidFill>
                <a:latin typeface="Arial" panose="020B0604020202020204" pitchFamily="34" charset="0"/>
                <a:cs typeface="Arial" panose="020B0604020202020204" pitchFamily="34" charset="0"/>
              </a:rPr>
              <a:t>DE FRAGMENTOS DE UNA GRANADA DE</a:t>
            </a:r>
          </a:p>
          <a:p>
            <a:pPr algn="ctr">
              <a:spcBef>
                <a:spcPct val="50000"/>
              </a:spcBef>
            </a:pPr>
            <a:r>
              <a:rPr lang="en-US" b="1" dirty="0">
                <a:solidFill>
                  <a:schemeClr val="tx2"/>
                </a:solidFill>
                <a:latin typeface="Arial" panose="020B0604020202020204" pitchFamily="34" charset="0"/>
                <a:cs typeface="Arial" panose="020B0604020202020204" pitchFamily="34" charset="0"/>
              </a:rPr>
              <a:t> </a:t>
            </a:r>
            <a:r>
              <a:rPr lang="en-US" b="1" dirty="0" smtClean="0">
                <a:solidFill>
                  <a:schemeClr val="tx2"/>
                </a:solidFill>
                <a:latin typeface="Arial" panose="020B0604020202020204" pitchFamily="34" charset="0"/>
                <a:cs typeface="Arial" panose="020B0604020202020204" pitchFamily="34" charset="0"/>
              </a:rPr>
              <a:t>ARTILLERÍA  </a:t>
            </a:r>
            <a:r>
              <a:rPr lang="en-US" b="1" dirty="0">
                <a:solidFill>
                  <a:schemeClr val="tx2"/>
                </a:solidFill>
                <a:latin typeface="Arial" panose="020B0604020202020204" pitchFamily="34" charset="0"/>
                <a:cs typeface="Arial" panose="020B0604020202020204" pitchFamily="34" charset="0"/>
              </a:rPr>
              <a:t>PRE-FRAGMENTADA</a:t>
            </a:r>
            <a:endParaRPr lang="es-ES" b="1" dirty="0">
              <a:solidFill>
                <a:schemeClr val="tx2"/>
              </a:solidFill>
              <a:latin typeface="Arial" panose="020B0604020202020204" pitchFamily="34" charset="0"/>
              <a:cs typeface="Arial" panose="020B0604020202020204" pitchFamily="34" charset="0"/>
            </a:endParaRPr>
          </a:p>
        </p:txBody>
      </p:sp>
      <p:grpSp>
        <p:nvGrpSpPr>
          <p:cNvPr id="9" name="8 Grupo"/>
          <p:cNvGrpSpPr/>
          <p:nvPr/>
        </p:nvGrpSpPr>
        <p:grpSpPr>
          <a:xfrm>
            <a:off x="4629150" y="1005840"/>
            <a:ext cx="3200400" cy="4328160"/>
            <a:chOff x="4629150" y="1291590"/>
            <a:chExt cx="3200400" cy="4328160"/>
          </a:xfrm>
        </p:grpSpPr>
        <p:sp>
          <p:nvSpPr>
            <p:cNvPr id="4" name="3 CuadroTexto"/>
            <p:cNvSpPr txBox="1"/>
            <p:nvPr/>
          </p:nvSpPr>
          <p:spPr>
            <a:xfrm>
              <a:off x="4819650" y="1291590"/>
              <a:ext cx="3009900" cy="646331"/>
            </a:xfrm>
            <a:prstGeom prst="rect">
              <a:avLst/>
            </a:prstGeom>
            <a:solidFill>
              <a:srgbClr val="FFFFCC"/>
            </a:solidFill>
            <a:ln>
              <a:solidFill>
                <a:schemeClr val="tx1"/>
              </a:solidFill>
            </a:ln>
          </p:spPr>
          <p:txBody>
            <a:bodyPr wrap="square" rtlCol="0">
              <a:spAutoFit/>
            </a:bodyPr>
            <a:lstStyle/>
            <a:p>
              <a:pPr algn="ctr"/>
              <a:r>
                <a:rPr lang="es-MX" dirty="0" smtClean="0"/>
                <a:t>MÁXIMA </a:t>
              </a:r>
              <a:r>
                <a:rPr lang="es-MX" dirty="0"/>
                <a:t>DENSIDAD DE FRAGMENTOS</a:t>
              </a:r>
              <a:endParaRPr lang="es-CL" dirty="0"/>
            </a:p>
          </p:txBody>
        </p:sp>
        <p:cxnSp>
          <p:nvCxnSpPr>
            <p:cNvPr id="6" name="5 Conector recto de flecha"/>
            <p:cNvCxnSpPr/>
            <p:nvPr/>
          </p:nvCxnSpPr>
          <p:spPr>
            <a:xfrm flipH="1">
              <a:off x="4972050" y="1752600"/>
              <a:ext cx="457200" cy="7239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7 Conector recto de flecha"/>
            <p:cNvCxnSpPr/>
            <p:nvPr/>
          </p:nvCxnSpPr>
          <p:spPr>
            <a:xfrm flipH="1">
              <a:off x="4629150" y="1809750"/>
              <a:ext cx="819150" cy="381000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7" name="16 Grupo"/>
          <p:cNvGrpSpPr/>
          <p:nvPr/>
        </p:nvGrpSpPr>
        <p:grpSpPr>
          <a:xfrm>
            <a:off x="190500" y="1638300"/>
            <a:ext cx="6134100" cy="2190750"/>
            <a:chOff x="190500" y="1924050"/>
            <a:chExt cx="6134100" cy="2190750"/>
          </a:xfrm>
        </p:grpSpPr>
        <p:sp>
          <p:nvSpPr>
            <p:cNvPr id="10" name="9 CuadroTexto"/>
            <p:cNvSpPr txBox="1"/>
            <p:nvPr/>
          </p:nvSpPr>
          <p:spPr>
            <a:xfrm>
              <a:off x="190500" y="1924050"/>
              <a:ext cx="3009900" cy="646331"/>
            </a:xfrm>
            <a:prstGeom prst="rect">
              <a:avLst/>
            </a:prstGeom>
            <a:solidFill>
              <a:srgbClr val="FFFFCC"/>
            </a:solidFill>
            <a:ln>
              <a:solidFill>
                <a:schemeClr val="tx1"/>
              </a:solidFill>
            </a:ln>
          </p:spPr>
          <p:txBody>
            <a:bodyPr wrap="square" rtlCol="0">
              <a:spAutoFit/>
            </a:bodyPr>
            <a:lstStyle/>
            <a:p>
              <a:pPr algn="ctr"/>
              <a:r>
                <a:rPr lang="es-MX" dirty="0"/>
                <a:t>MENOR DENSIDAD DE FRAGMENTOS</a:t>
              </a:r>
              <a:endParaRPr lang="es-CL" dirty="0"/>
            </a:p>
          </p:txBody>
        </p:sp>
        <p:cxnSp>
          <p:nvCxnSpPr>
            <p:cNvPr id="11" name="10 Conector recto de flecha"/>
            <p:cNvCxnSpPr/>
            <p:nvPr/>
          </p:nvCxnSpPr>
          <p:spPr>
            <a:xfrm>
              <a:off x="1181100" y="2552700"/>
              <a:ext cx="1524000" cy="1562100"/>
            </a:xfrm>
            <a:prstGeom prst="straightConnector1">
              <a:avLst/>
            </a:prstGeom>
            <a:ln w="28575">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a:off x="1790700" y="2552700"/>
              <a:ext cx="4533900" cy="1466850"/>
            </a:xfrm>
            <a:prstGeom prst="straightConnector1">
              <a:avLst/>
            </a:prstGeom>
            <a:ln w="28575">
              <a:solidFill>
                <a:srgbClr val="FF3300"/>
              </a:solidFill>
              <a:tailEnd type="arrow"/>
            </a:ln>
          </p:spPr>
          <p:style>
            <a:lnRef idx="1">
              <a:schemeClr val="accent1"/>
            </a:lnRef>
            <a:fillRef idx="0">
              <a:schemeClr val="accent1"/>
            </a:fillRef>
            <a:effectRef idx="0">
              <a:schemeClr val="accent1"/>
            </a:effectRef>
            <a:fontRef idx="minor">
              <a:schemeClr val="tx1"/>
            </a:fontRef>
          </p:style>
        </p:cxnSp>
      </p:grpSp>
      <p:sp>
        <p:nvSpPr>
          <p:cNvPr id="18" name="17 CuadroTexto"/>
          <p:cNvSpPr txBox="1"/>
          <p:nvPr/>
        </p:nvSpPr>
        <p:spPr>
          <a:xfrm>
            <a:off x="6553200" y="3981450"/>
            <a:ext cx="914400" cy="338554"/>
          </a:xfrm>
          <a:prstGeom prst="rect">
            <a:avLst/>
          </a:prstGeom>
          <a:noFill/>
        </p:spPr>
        <p:txBody>
          <a:bodyPr wrap="square" rtlCol="0">
            <a:spAutoFit/>
          </a:bodyPr>
          <a:lstStyle/>
          <a:p>
            <a:r>
              <a:rPr lang="es-MX" sz="1600" b="1" dirty="0"/>
              <a:t>(45°)</a:t>
            </a:r>
            <a:endParaRPr lang="es-CL" sz="1600" b="1" dirty="0"/>
          </a:p>
        </p:txBody>
      </p:sp>
      <p:sp>
        <p:nvSpPr>
          <p:cNvPr id="19" name="18 CuadroTexto"/>
          <p:cNvSpPr txBox="1"/>
          <p:nvPr/>
        </p:nvSpPr>
        <p:spPr>
          <a:xfrm>
            <a:off x="1676400" y="3962400"/>
            <a:ext cx="914400" cy="338554"/>
          </a:xfrm>
          <a:prstGeom prst="rect">
            <a:avLst/>
          </a:prstGeom>
          <a:noFill/>
        </p:spPr>
        <p:txBody>
          <a:bodyPr wrap="square" rtlCol="0">
            <a:spAutoFit/>
          </a:bodyPr>
          <a:lstStyle/>
          <a:p>
            <a:r>
              <a:rPr lang="es-MX" sz="1600" b="1" dirty="0"/>
              <a:t>(45°)</a:t>
            </a:r>
            <a:endParaRPr lang="es-CL" sz="1600" b="1" dirty="0"/>
          </a:p>
        </p:txBody>
      </p:sp>
      <p:sp>
        <p:nvSpPr>
          <p:cNvPr id="20" name="19 CuadroTexto"/>
          <p:cNvSpPr txBox="1"/>
          <p:nvPr/>
        </p:nvSpPr>
        <p:spPr>
          <a:xfrm>
            <a:off x="285750" y="5829300"/>
            <a:ext cx="8534400" cy="646331"/>
          </a:xfrm>
          <a:prstGeom prst="rect">
            <a:avLst/>
          </a:prstGeom>
          <a:solidFill>
            <a:schemeClr val="accent2">
              <a:lumMod val="60000"/>
              <a:lumOff val="40000"/>
            </a:schemeClr>
          </a:solidFill>
          <a:ln>
            <a:solidFill>
              <a:srgbClr val="FF3300"/>
            </a:solidFill>
          </a:ln>
        </p:spPr>
        <p:txBody>
          <a:bodyPr wrap="square" rtlCol="0">
            <a:spAutoFit/>
          </a:bodyPr>
          <a:lstStyle/>
          <a:p>
            <a:pPr algn="ctr"/>
            <a:r>
              <a:rPr lang="es-MX" dirty="0"/>
              <a:t>ALGUNOS MISILES PUEDEN ORIENTAR LOS FRAGMENTOS HACIA EL BLANCO DE ACUERDO AL FUNCIONAMIENTO DE SUS SENSORES Y ESPOLETAS</a:t>
            </a:r>
            <a:endParaRPr lang="es-CL"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heckerboard(across)">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tx2">
            <a:lumMod val="40000"/>
            <a:lumOff val="60000"/>
          </a:schemeClr>
        </a:solidFill>
        <a:effectLst/>
      </p:bgPr>
    </p:bg>
    <p:spTree>
      <p:nvGrpSpPr>
        <p:cNvPr id="1" name=""/>
        <p:cNvGrpSpPr/>
        <p:nvPr/>
      </p:nvGrpSpPr>
      <p:grpSpPr>
        <a:xfrm>
          <a:off x="0" y="0"/>
          <a:ext cx="0" cy="0"/>
          <a:chOff x="0" y="0"/>
          <a:chExt cx="0" cy="0"/>
        </a:xfrm>
      </p:grpSpPr>
      <p:graphicFrame>
        <p:nvGraphicFramePr>
          <p:cNvPr id="16386" name="Object 2"/>
          <p:cNvGraphicFramePr>
            <a:graphicFrameLocks noGrp="1" noChangeAspect="1"/>
          </p:cNvGraphicFramePr>
          <p:nvPr>
            <p:ph type="clipArt" sz="half" idx="2"/>
          </p:nvPr>
        </p:nvGraphicFramePr>
        <p:xfrm>
          <a:off x="420688" y="228600"/>
          <a:ext cx="1865312" cy="6400800"/>
        </p:xfrm>
        <a:graphic>
          <a:graphicData uri="http://schemas.openxmlformats.org/presentationml/2006/ole">
            <mc:AlternateContent xmlns:mc="http://schemas.openxmlformats.org/markup-compatibility/2006">
              <mc:Choice xmlns:v="urn:schemas-microsoft-com:vml" Requires="v">
                <p:oleObj spid="_x0000_s1056" name="Fotografía de Photo Editor" r:id="rId3" imgW="3476190" imgH="11933333" progId="">
                  <p:embed/>
                </p:oleObj>
              </mc:Choice>
              <mc:Fallback>
                <p:oleObj name="Fotografía de Photo Editor" r:id="rId3" imgW="3476190" imgH="11933333"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688" y="228600"/>
                        <a:ext cx="1865312" cy="6400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6387" name="Object 3"/>
          <p:cNvGraphicFramePr>
            <a:graphicFrameLocks noChangeAspect="1"/>
          </p:cNvGraphicFramePr>
          <p:nvPr/>
        </p:nvGraphicFramePr>
        <p:xfrm>
          <a:off x="3492500" y="228600"/>
          <a:ext cx="1589088" cy="6553200"/>
        </p:xfrm>
        <a:graphic>
          <a:graphicData uri="http://schemas.openxmlformats.org/presentationml/2006/ole">
            <mc:AlternateContent xmlns:mc="http://schemas.openxmlformats.org/markup-compatibility/2006">
              <mc:Choice xmlns:v="urn:schemas-microsoft-com:vml" Requires="v">
                <p:oleObj spid="_x0000_s1057" name="Fotografía de Photo Editor" r:id="rId5" imgW="3209524" imgH="13232072" progId="">
                  <p:embed/>
                </p:oleObj>
              </mc:Choice>
              <mc:Fallback>
                <p:oleObj name="Fotografía de Photo Editor" r:id="rId5" imgW="3209524" imgH="13232072" progId="">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2500" y="228600"/>
                        <a:ext cx="1589088"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388" name="Object 4"/>
          <p:cNvGraphicFramePr>
            <a:graphicFrameLocks noChangeAspect="1"/>
          </p:cNvGraphicFramePr>
          <p:nvPr/>
        </p:nvGraphicFramePr>
        <p:xfrm>
          <a:off x="6507163" y="228600"/>
          <a:ext cx="2255837" cy="6477000"/>
        </p:xfrm>
        <a:graphic>
          <a:graphicData uri="http://schemas.openxmlformats.org/presentationml/2006/ole">
            <mc:AlternateContent xmlns:mc="http://schemas.openxmlformats.org/markup-compatibility/2006">
              <mc:Choice xmlns:v="urn:schemas-microsoft-com:vml" Requires="v">
                <p:oleObj spid="_x0000_s1058" name="Fotografía de Photo Editor" r:id="rId7" imgW="4619048" imgH="13266667" progId="">
                  <p:embed/>
                </p:oleObj>
              </mc:Choice>
              <mc:Fallback>
                <p:oleObj name="Fotografía de Photo Editor" r:id="rId7" imgW="4619048" imgH="13266667"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7163" y="228600"/>
                        <a:ext cx="2255837" cy="647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2076450" y="438150"/>
            <a:ext cx="4914900" cy="400110"/>
          </a:xfrm>
          <a:prstGeom prst="rect">
            <a:avLst/>
          </a:prstGeom>
          <a:noFill/>
        </p:spPr>
        <p:txBody>
          <a:bodyPr wrap="square" rtlCol="0">
            <a:spAutoFit/>
          </a:bodyPr>
          <a:lstStyle/>
          <a:p>
            <a:pPr algn="ctr"/>
            <a:r>
              <a:rPr lang="es-MX" sz="2000" b="1" u="sng" dirty="0" smtClean="0"/>
              <a:t>PENETRACIÓN </a:t>
            </a:r>
            <a:r>
              <a:rPr lang="es-MX" sz="2000" b="1" u="sng" dirty="0"/>
              <a:t>DE BLANCOS</a:t>
            </a:r>
            <a:endParaRPr lang="es-CL" sz="2000" b="1" u="sng" dirty="0"/>
          </a:p>
        </p:txBody>
      </p:sp>
      <p:sp>
        <p:nvSpPr>
          <p:cNvPr id="5" name="4 CuadroTexto"/>
          <p:cNvSpPr txBox="1"/>
          <p:nvPr/>
        </p:nvSpPr>
        <p:spPr>
          <a:xfrm>
            <a:off x="361950" y="914400"/>
            <a:ext cx="8515350" cy="1938992"/>
          </a:xfrm>
          <a:prstGeom prst="rect">
            <a:avLst/>
          </a:prstGeom>
          <a:noFill/>
          <a:ln>
            <a:solidFill>
              <a:srgbClr val="0070C0"/>
            </a:solidFill>
          </a:ln>
        </p:spPr>
        <p:txBody>
          <a:bodyPr wrap="square" rtlCol="0">
            <a:spAutoFit/>
          </a:bodyPr>
          <a:lstStyle/>
          <a:p>
            <a:pPr algn="just"/>
            <a:r>
              <a:rPr lang="es-MX" sz="2000" dirty="0"/>
              <a:t>LA </a:t>
            </a:r>
            <a:r>
              <a:rPr lang="es-MX" sz="2000" dirty="0" smtClean="0"/>
              <a:t>PENETRACIÓN </a:t>
            </a:r>
            <a:r>
              <a:rPr lang="es-MX" sz="2000" dirty="0"/>
              <a:t>DE BLANCOS SE EFECTUA POR ALGUNO DE LOS SIGUIENTES MÉTODOS:</a:t>
            </a:r>
          </a:p>
          <a:p>
            <a:pPr marL="457200" indent="-457200" algn="just">
              <a:buFont typeface="+mj-lt"/>
              <a:buAutoNum type="arabicPeriod"/>
            </a:pPr>
            <a:r>
              <a:rPr lang="es-MX" sz="2000" dirty="0"/>
              <a:t>POR TRASPASO DE LA </a:t>
            </a:r>
            <a:r>
              <a:rPr lang="es-MX" sz="2000" b="1" u="sng" dirty="0" smtClean="0">
                <a:solidFill>
                  <a:srgbClr val="0070C0"/>
                </a:solidFill>
              </a:rPr>
              <a:t>ENERGÍA CINÉTICA </a:t>
            </a:r>
            <a:r>
              <a:rPr lang="es-MX" sz="2000" b="1" u="sng" dirty="0">
                <a:solidFill>
                  <a:srgbClr val="0070C0"/>
                </a:solidFill>
              </a:rPr>
              <a:t>DEL PROYECTIL</a:t>
            </a:r>
            <a:r>
              <a:rPr lang="es-MX" sz="2000" dirty="0"/>
              <a:t>, AL IMPACTO SOBRE EL </a:t>
            </a:r>
            <a:r>
              <a:rPr lang="es-MX" sz="2000" dirty="0" smtClean="0"/>
              <a:t>BLANCO.</a:t>
            </a:r>
            <a:endParaRPr lang="es-MX" sz="2000" dirty="0"/>
          </a:p>
          <a:p>
            <a:pPr marL="457200" indent="-457200" algn="just">
              <a:buFont typeface="+mj-lt"/>
              <a:buAutoNum type="arabicPeriod"/>
            </a:pPr>
            <a:r>
              <a:rPr lang="es-MX" sz="2000" dirty="0"/>
              <a:t>POR IMPACTO DE UNA </a:t>
            </a:r>
            <a:r>
              <a:rPr lang="es-MX" sz="2000" b="1" u="sng" dirty="0">
                <a:solidFill>
                  <a:srgbClr val="0070C0"/>
                </a:solidFill>
              </a:rPr>
              <a:t>CARGA PREFORMADA </a:t>
            </a:r>
            <a:r>
              <a:rPr lang="es-MX" sz="2000" u="sng" dirty="0">
                <a:solidFill>
                  <a:srgbClr val="0070C0"/>
                </a:solidFill>
              </a:rPr>
              <a:t> </a:t>
            </a:r>
            <a:r>
              <a:rPr lang="es-MX" sz="2000" dirty="0"/>
              <a:t>(EFECTO MUNROE)</a:t>
            </a:r>
          </a:p>
          <a:p>
            <a:pPr algn="just"/>
            <a:endParaRPr lang="es-CL" sz="2000" dirty="0"/>
          </a:p>
        </p:txBody>
      </p:sp>
      <p:sp>
        <p:nvSpPr>
          <p:cNvPr id="6" name="5 CuadroTexto"/>
          <p:cNvSpPr txBox="1"/>
          <p:nvPr/>
        </p:nvSpPr>
        <p:spPr>
          <a:xfrm>
            <a:off x="419100" y="2990850"/>
            <a:ext cx="8039100" cy="369332"/>
          </a:xfrm>
          <a:prstGeom prst="rect">
            <a:avLst/>
          </a:prstGeom>
          <a:noFill/>
        </p:spPr>
        <p:txBody>
          <a:bodyPr wrap="square" rtlCol="0">
            <a:spAutoFit/>
          </a:bodyPr>
          <a:lstStyle/>
          <a:p>
            <a:r>
              <a:rPr lang="es-MX" b="1" u="sng" dirty="0">
                <a:solidFill>
                  <a:srgbClr val="FF0000"/>
                </a:solidFill>
                <a:effectLst>
                  <a:outerShdw blurRad="38100" dist="38100" dir="2700000" algn="tl">
                    <a:srgbClr val="000000">
                      <a:alpha val="43137"/>
                    </a:srgbClr>
                  </a:outerShdw>
                </a:effectLst>
              </a:rPr>
              <a:t>POR ENERGÍA </a:t>
            </a:r>
            <a:r>
              <a:rPr lang="es-MX" b="1" u="sng" dirty="0" smtClean="0">
                <a:solidFill>
                  <a:srgbClr val="FF0000"/>
                </a:solidFill>
                <a:effectLst>
                  <a:outerShdw blurRad="38100" dist="38100" dir="2700000" algn="tl">
                    <a:srgbClr val="000000">
                      <a:alpha val="43137"/>
                    </a:srgbClr>
                  </a:outerShdw>
                </a:effectLst>
              </a:rPr>
              <a:t>CINÉTICA </a:t>
            </a:r>
            <a:r>
              <a:rPr lang="es-MX" b="1" u="sng" dirty="0">
                <a:solidFill>
                  <a:srgbClr val="FF0000"/>
                </a:solidFill>
                <a:effectLst>
                  <a:outerShdw blurRad="38100" dist="38100" dir="2700000" algn="tl">
                    <a:srgbClr val="000000">
                      <a:alpha val="43137"/>
                    </a:srgbClr>
                  </a:outerShdw>
                </a:effectLst>
              </a:rPr>
              <a:t>DEL PROYECTIL</a:t>
            </a:r>
            <a:r>
              <a:rPr lang="es-MX" u="sng" dirty="0"/>
              <a:t>:</a:t>
            </a:r>
            <a:endParaRPr lang="es-CL" u="sng" dirty="0"/>
          </a:p>
        </p:txBody>
      </p:sp>
      <p:sp>
        <p:nvSpPr>
          <p:cNvPr id="7" name="6 CuadroTexto"/>
          <p:cNvSpPr txBox="1"/>
          <p:nvPr/>
        </p:nvSpPr>
        <p:spPr>
          <a:xfrm>
            <a:off x="419100" y="3467100"/>
            <a:ext cx="8343900" cy="1785104"/>
          </a:xfrm>
          <a:prstGeom prst="rect">
            <a:avLst/>
          </a:prstGeom>
          <a:noFill/>
        </p:spPr>
        <p:txBody>
          <a:bodyPr wrap="square" rtlCol="0">
            <a:spAutoFit/>
          </a:bodyPr>
          <a:lstStyle/>
          <a:p>
            <a:r>
              <a:rPr lang="es-MX" dirty="0"/>
              <a:t>La Energía Cinética de un proyectil depende de su masa y su velocidad, las que se relacionan de acuerdo a la expresión:</a:t>
            </a:r>
          </a:p>
          <a:p>
            <a:endParaRPr lang="es-MX" dirty="0"/>
          </a:p>
          <a:p>
            <a:r>
              <a:rPr lang="es-MX" sz="2400" b="1" dirty="0"/>
              <a:t>                            E</a:t>
            </a:r>
            <a:r>
              <a:rPr lang="es-MX" sz="2400" b="1" baseline="-25000" dirty="0"/>
              <a:t>K</a:t>
            </a:r>
            <a:r>
              <a:rPr lang="es-MX" sz="2400" b="1" dirty="0"/>
              <a:t>  = </a:t>
            </a:r>
            <a:r>
              <a:rPr lang="es-MX" sz="2400" b="1" u="sng" dirty="0"/>
              <a:t>1</a:t>
            </a:r>
            <a:r>
              <a:rPr lang="es-MX" sz="2400" b="1" dirty="0"/>
              <a:t>  m * V </a:t>
            </a:r>
            <a:r>
              <a:rPr lang="es-MX" sz="2400" b="1" baseline="30000" dirty="0"/>
              <a:t>2</a:t>
            </a:r>
          </a:p>
          <a:p>
            <a:r>
              <a:rPr lang="es-MX" sz="2400" b="1" baseline="30000" dirty="0"/>
              <a:t>                                                        </a:t>
            </a:r>
            <a:r>
              <a:rPr lang="es-MX" sz="3200" b="1" baseline="30000" dirty="0"/>
              <a:t>2                                                                        </a:t>
            </a:r>
            <a:endParaRPr lang="es-CL" sz="2400" b="1" dirty="0"/>
          </a:p>
        </p:txBody>
      </p:sp>
      <p:sp>
        <p:nvSpPr>
          <p:cNvPr id="8" name="7 CuadroTexto"/>
          <p:cNvSpPr txBox="1"/>
          <p:nvPr/>
        </p:nvSpPr>
        <p:spPr>
          <a:xfrm>
            <a:off x="152400" y="5166360"/>
            <a:ext cx="8896350" cy="1477328"/>
          </a:xfrm>
          <a:prstGeom prst="rect">
            <a:avLst/>
          </a:prstGeom>
          <a:solidFill>
            <a:schemeClr val="accent2">
              <a:lumMod val="20000"/>
              <a:lumOff val="80000"/>
            </a:schemeClr>
          </a:solidFill>
          <a:ln>
            <a:solidFill>
              <a:schemeClr val="tx1"/>
            </a:solidFill>
          </a:ln>
        </p:spPr>
        <p:txBody>
          <a:bodyPr wrap="square" rtlCol="0">
            <a:spAutoFit/>
          </a:bodyPr>
          <a:lstStyle/>
          <a:p>
            <a:pPr algn="just"/>
            <a:r>
              <a:rPr lang="es-MX" dirty="0"/>
              <a:t>Si </a:t>
            </a:r>
            <a:r>
              <a:rPr lang="es-MX" b="1" dirty="0">
                <a:solidFill>
                  <a:srgbClr val="FF0000"/>
                </a:solidFill>
              </a:rPr>
              <a:t>aumenta la masa </a:t>
            </a:r>
            <a:r>
              <a:rPr lang="es-MX" dirty="0"/>
              <a:t>del proyectil, </a:t>
            </a:r>
            <a:r>
              <a:rPr lang="es-MX" b="1" dirty="0">
                <a:solidFill>
                  <a:srgbClr val="FF0000"/>
                </a:solidFill>
              </a:rPr>
              <a:t>aumentará su E. Cinética </a:t>
            </a:r>
            <a:r>
              <a:rPr lang="es-MX" dirty="0"/>
              <a:t>pero eso requiere </a:t>
            </a:r>
            <a:r>
              <a:rPr lang="es-MX" b="1" dirty="0">
                <a:solidFill>
                  <a:srgbClr val="0033CC"/>
                </a:solidFill>
              </a:rPr>
              <a:t>aumentar el tamaño y peso del cañón y cargas </a:t>
            </a:r>
            <a:r>
              <a:rPr lang="es-MX" b="1" dirty="0" err="1">
                <a:solidFill>
                  <a:srgbClr val="0033CC"/>
                </a:solidFill>
              </a:rPr>
              <a:t>Propelentes</a:t>
            </a:r>
            <a:r>
              <a:rPr lang="es-MX" dirty="0"/>
              <a:t>. Esta fue la vía usada por los </a:t>
            </a:r>
            <a:r>
              <a:rPr lang="es-MX" b="1" dirty="0">
                <a:solidFill>
                  <a:srgbClr val="FF0000"/>
                </a:solidFill>
              </a:rPr>
              <a:t>acorazados</a:t>
            </a:r>
            <a:r>
              <a:rPr lang="es-MX" dirty="0"/>
              <a:t>, la que fue desechada.</a:t>
            </a:r>
          </a:p>
          <a:p>
            <a:pPr algn="just"/>
            <a:r>
              <a:rPr lang="es-MX" dirty="0"/>
              <a:t>Con ello se lograban grandes alcances (35.000 </a:t>
            </a:r>
            <a:r>
              <a:rPr lang="es-MX" dirty="0" err="1"/>
              <a:t>yds</a:t>
            </a:r>
            <a:r>
              <a:rPr lang="es-MX" dirty="0"/>
              <a:t>.) y proyectiles de hasta 18 pulgadas de calibre (1300. </a:t>
            </a:r>
            <a:r>
              <a:rPr lang="es-MX" dirty="0" err="1"/>
              <a:t>kgs</a:t>
            </a:r>
            <a:r>
              <a:rPr lang="es-MX" dirty="0"/>
              <a:t>) </a:t>
            </a:r>
            <a:endParaRPr lang="es-CL"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2076450" y="438150"/>
            <a:ext cx="4914900" cy="400110"/>
          </a:xfrm>
          <a:prstGeom prst="rect">
            <a:avLst/>
          </a:prstGeom>
          <a:noFill/>
        </p:spPr>
        <p:txBody>
          <a:bodyPr wrap="square" rtlCol="0">
            <a:spAutoFit/>
          </a:bodyPr>
          <a:lstStyle/>
          <a:p>
            <a:pPr algn="ctr"/>
            <a:r>
              <a:rPr lang="es-MX" sz="2000" b="1" u="sng" dirty="0" smtClean="0"/>
              <a:t>PENETRACIÓN </a:t>
            </a:r>
            <a:r>
              <a:rPr lang="es-MX" sz="2000" b="1" u="sng" dirty="0"/>
              <a:t>DE BLANCOS</a:t>
            </a:r>
            <a:endParaRPr lang="es-CL" sz="2000" b="1" u="sng" dirty="0"/>
          </a:p>
        </p:txBody>
      </p:sp>
      <p:sp>
        <p:nvSpPr>
          <p:cNvPr id="6" name="5 CuadroTexto"/>
          <p:cNvSpPr txBox="1"/>
          <p:nvPr/>
        </p:nvSpPr>
        <p:spPr>
          <a:xfrm>
            <a:off x="419100" y="971550"/>
            <a:ext cx="8039100" cy="369332"/>
          </a:xfrm>
          <a:prstGeom prst="rect">
            <a:avLst/>
          </a:prstGeom>
          <a:noFill/>
        </p:spPr>
        <p:txBody>
          <a:bodyPr wrap="square" rtlCol="0">
            <a:spAutoFit/>
          </a:bodyPr>
          <a:lstStyle/>
          <a:p>
            <a:r>
              <a:rPr lang="es-MX" b="1" u="sng" dirty="0">
                <a:solidFill>
                  <a:srgbClr val="C00000"/>
                </a:solidFill>
                <a:latin typeface="Arial" panose="020B0604020202020204" pitchFamily="34" charset="0"/>
                <a:cs typeface="Arial" panose="020B0604020202020204" pitchFamily="34" charset="0"/>
              </a:rPr>
              <a:t>POR ENERGÍA </a:t>
            </a:r>
            <a:r>
              <a:rPr lang="es-MX" b="1" u="sng" dirty="0" smtClean="0">
                <a:solidFill>
                  <a:srgbClr val="C00000"/>
                </a:solidFill>
                <a:latin typeface="Arial" panose="020B0604020202020204" pitchFamily="34" charset="0"/>
                <a:cs typeface="Arial" panose="020B0604020202020204" pitchFamily="34" charset="0"/>
              </a:rPr>
              <a:t>CINÉTICA </a:t>
            </a:r>
            <a:r>
              <a:rPr lang="es-MX" b="1" u="sng" dirty="0">
                <a:solidFill>
                  <a:srgbClr val="C00000"/>
                </a:solidFill>
                <a:latin typeface="Arial" panose="020B0604020202020204" pitchFamily="34" charset="0"/>
                <a:cs typeface="Arial" panose="020B0604020202020204" pitchFamily="34" charset="0"/>
              </a:rPr>
              <a:t>DEL PROYECTIL</a:t>
            </a:r>
            <a:r>
              <a:rPr lang="es-MX" u="sng" dirty="0">
                <a:solidFill>
                  <a:srgbClr val="C00000"/>
                </a:solidFill>
                <a:latin typeface="Arial" panose="020B0604020202020204" pitchFamily="34" charset="0"/>
                <a:cs typeface="Arial" panose="020B0604020202020204" pitchFamily="34" charset="0"/>
              </a:rPr>
              <a:t>:</a:t>
            </a:r>
            <a:endParaRPr lang="es-CL" u="sng" dirty="0">
              <a:solidFill>
                <a:srgbClr val="C00000"/>
              </a:solidFill>
              <a:latin typeface="Arial" panose="020B0604020202020204" pitchFamily="34" charset="0"/>
              <a:cs typeface="Arial" panose="020B0604020202020204" pitchFamily="34" charset="0"/>
            </a:endParaRPr>
          </a:p>
        </p:txBody>
      </p:sp>
      <p:sp>
        <p:nvSpPr>
          <p:cNvPr id="7" name="6 CuadroTexto"/>
          <p:cNvSpPr txBox="1"/>
          <p:nvPr/>
        </p:nvSpPr>
        <p:spPr>
          <a:xfrm>
            <a:off x="419100" y="1562100"/>
            <a:ext cx="8343900" cy="1785104"/>
          </a:xfrm>
          <a:prstGeom prst="rect">
            <a:avLst/>
          </a:prstGeom>
          <a:noFill/>
        </p:spPr>
        <p:txBody>
          <a:bodyPr wrap="square" rtlCol="0">
            <a:spAutoFit/>
          </a:bodyPr>
          <a:lstStyle/>
          <a:p>
            <a:r>
              <a:rPr lang="es-MX" dirty="0"/>
              <a:t>La Energía Cinética de un proyectil depende de su masa y su velocidad, las que se relacionan de acuerdo a la expresión:</a:t>
            </a:r>
          </a:p>
          <a:p>
            <a:endParaRPr lang="es-MX" dirty="0"/>
          </a:p>
          <a:p>
            <a:r>
              <a:rPr lang="es-MX" sz="2400" b="1" dirty="0"/>
              <a:t>                            E</a:t>
            </a:r>
            <a:r>
              <a:rPr lang="es-MX" sz="2400" b="1" baseline="-25000" dirty="0"/>
              <a:t>K</a:t>
            </a:r>
            <a:r>
              <a:rPr lang="es-MX" sz="2400" b="1" dirty="0"/>
              <a:t>  = </a:t>
            </a:r>
            <a:r>
              <a:rPr lang="es-MX" sz="2400" b="1" u="sng" dirty="0"/>
              <a:t>1</a:t>
            </a:r>
            <a:r>
              <a:rPr lang="es-MX" sz="2400" b="1" dirty="0"/>
              <a:t>  m * V </a:t>
            </a:r>
            <a:r>
              <a:rPr lang="es-MX" sz="2400" b="1" baseline="30000" dirty="0"/>
              <a:t>2</a:t>
            </a:r>
          </a:p>
          <a:p>
            <a:r>
              <a:rPr lang="es-MX" sz="2400" b="1" baseline="30000" dirty="0"/>
              <a:t>                                                        </a:t>
            </a:r>
            <a:r>
              <a:rPr lang="es-MX" sz="3200" b="1" baseline="30000" dirty="0"/>
              <a:t>2                                                                        </a:t>
            </a:r>
            <a:endParaRPr lang="es-CL" sz="2400" b="1" dirty="0"/>
          </a:p>
        </p:txBody>
      </p:sp>
      <p:sp>
        <p:nvSpPr>
          <p:cNvPr id="8" name="7 CuadroTexto"/>
          <p:cNvSpPr txBox="1"/>
          <p:nvPr/>
        </p:nvSpPr>
        <p:spPr>
          <a:xfrm>
            <a:off x="95250" y="3680460"/>
            <a:ext cx="8991600" cy="3016210"/>
          </a:xfrm>
          <a:prstGeom prst="rect">
            <a:avLst/>
          </a:prstGeom>
          <a:solidFill>
            <a:schemeClr val="accent2">
              <a:lumMod val="20000"/>
              <a:lumOff val="80000"/>
            </a:schemeClr>
          </a:solidFill>
          <a:ln>
            <a:solidFill>
              <a:schemeClr val="tx1"/>
            </a:solidFill>
          </a:ln>
        </p:spPr>
        <p:txBody>
          <a:bodyPr wrap="square" rtlCol="0">
            <a:spAutoFit/>
          </a:bodyPr>
          <a:lstStyle/>
          <a:p>
            <a:pPr algn="just"/>
            <a:r>
              <a:rPr lang="es-MX" sz="1900" dirty="0"/>
              <a:t>Si </a:t>
            </a:r>
            <a:r>
              <a:rPr lang="es-MX" sz="1900" b="1" dirty="0">
                <a:solidFill>
                  <a:srgbClr val="FF0000"/>
                </a:solidFill>
              </a:rPr>
              <a:t>aumenta la velocidad </a:t>
            </a:r>
            <a:r>
              <a:rPr lang="es-MX" sz="1900" dirty="0"/>
              <a:t>del proyectil, </a:t>
            </a:r>
            <a:r>
              <a:rPr lang="es-MX" sz="1900" b="1" dirty="0">
                <a:solidFill>
                  <a:srgbClr val="FF0000"/>
                </a:solidFill>
              </a:rPr>
              <a:t>aumentará su E. Cinética </a:t>
            </a:r>
            <a:r>
              <a:rPr lang="es-MX" sz="1900" dirty="0"/>
              <a:t>en un factor </a:t>
            </a:r>
            <a:r>
              <a:rPr lang="es-MX" sz="1900" b="1" dirty="0">
                <a:solidFill>
                  <a:srgbClr val="0033CC"/>
                </a:solidFill>
              </a:rPr>
              <a:t>cuadrático</a:t>
            </a:r>
            <a:r>
              <a:rPr lang="es-MX" sz="1900" dirty="0"/>
              <a:t> pero esta gran velocidad no se mantiene a distancias mayores a los 4.000 metros  debido a la gran resistencia del aire (directamente proporcional)</a:t>
            </a:r>
          </a:p>
          <a:p>
            <a:pPr algn="just"/>
            <a:r>
              <a:rPr lang="es-MX" sz="1900" dirty="0"/>
              <a:t> </a:t>
            </a:r>
          </a:p>
          <a:p>
            <a:pPr algn="just"/>
            <a:r>
              <a:rPr lang="es-MX" sz="1900" dirty="0"/>
              <a:t>La alta velocidad requerida se logra disparando un </a:t>
            </a:r>
            <a:r>
              <a:rPr lang="es-MX" sz="1900" b="1" dirty="0">
                <a:solidFill>
                  <a:srgbClr val="0070C0"/>
                </a:solidFill>
              </a:rPr>
              <a:t>proyectil de baja masa</a:t>
            </a:r>
            <a:r>
              <a:rPr lang="es-MX" sz="1900" dirty="0"/>
              <a:t>, adaptado para ser disparado con un cañón diseñado para uno de calibre </a:t>
            </a:r>
            <a:r>
              <a:rPr lang="es-MX" sz="1900" dirty="0" smtClean="0"/>
              <a:t>mayor, </a:t>
            </a:r>
            <a:r>
              <a:rPr lang="es-MX" sz="1900" dirty="0"/>
              <a:t>es por esto que a esta munición se la denomina  “</a:t>
            </a:r>
            <a:r>
              <a:rPr lang="es-MX" sz="1900" b="1" dirty="0">
                <a:solidFill>
                  <a:srgbClr val="FF3300"/>
                </a:solidFill>
              </a:rPr>
              <a:t>munición sub calibrada”</a:t>
            </a:r>
            <a:r>
              <a:rPr lang="es-MX" sz="1900" dirty="0"/>
              <a:t> .</a:t>
            </a:r>
          </a:p>
          <a:p>
            <a:pPr algn="just"/>
            <a:r>
              <a:rPr lang="es-MX" sz="1900" dirty="0"/>
              <a:t>Esta solución se emplea en armas terrestres para penetrar blancos blindados.</a:t>
            </a:r>
          </a:p>
          <a:p>
            <a:pPr algn="just"/>
            <a:endParaRPr lang="es-MX" sz="1900" dirty="0"/>
          </a:p>
          <a:p>
            <a:pPr algn="just"/>
            <a:r>
              <a:rPr lang="es-MX" sz="1900" dirty="0"/>
              <a:t> En armas navales, se usa para munición anti misil de corto alcance.</a:t>
            </a:r>
            <a:endParaRPr lang="es-CL" sz="19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1 CuadroTexto"/>
          <p:cNvSpPr txBox="1"/>
          <p:nvPr/>
        </p:nvSpPr>
        <p:spPr>
          <a:xfrm>
            <a:off x="2076450" y="438150"/>
            <a:ext cx="4914900" cy="400110"/>
          </a:xfrm>
          <a:prstGeom prst="rect">
            <a:avLst/>
          </a:prstGeom>
          <a:noFill/>
        </p:spPr>
        <p:txBody>
          <a:bodyPr wrap="square" rtlCol="0">
            <a:spAutoFit/>
          </a:bodyPr>
          <a:lstStyle/>
          <a:p>
            <a:pPr algn="ctr"/>
            <a:r>
              <a:rPr lang="es-MX" sz="2000" b="1" u="sng" dirty="0" smtClean="0"/>
              <a:t>PENETRACIÓN </a:t>
            </a:r>
            <a:r>
              <a:rPr lang="es-MX" sz="2000" b="1" u="sng" dirty="0"/>
              <a:t>DE BLANCOS</a:t>
            </a:r>
            <a:endParaRPr lang="es-CL" sz="2000" b="1" u="sng" dirty="0"/>
          </a:p>
        </p:txBody>
      </p:sp>
      <p:sp>
        <p:nvSpPr>
          <p:cNvPr id="6" name="5 CuadroTexto"/>
          <p:cNvSpPr txBox="1"/>
          <p:nvPr/>
        </p:nvSpPr>
        <p:spPr>
          <a:xfrm>
            <a:off x="419100" y="800100"/>
            <a:ext cx="8039100" cy="369332"/>
          </a:xfrm>
          <a:prstGeom prst="rect">
            <a:avLst/>
          </a:prstGeom>
          <a:noFill/>
        </p:spPr>
        <p:txBody>
          <a:bodyPr wrap="square" rtlCol="0">
            <a:spAutoFit/>
          </a:bodyPr>
          <a:lstStyle>
            <a:defPPr>
              <a:defRPr lang="es-ES"/>
            </a:defPPr>
            <a:lvl1pPr>
              <a:defRPr b="1" u="sng">
                <a:solidFill>
                  <a:srgbClr val="C00000"/>
                </a:solidFill>
                <a:latin typeface="Arial" panose="020B0604020202020204" pitchFamily="34" charset="0"/>
                <a:cs typeface="Arial" panose="020B0604020202020204" pitchFamily="34" charset="0"/>
              </a:defRPr>
            </a:lvl1pPr>
          </a:lstStyle>
          <a:p>
            <a:pPr algn="ctr"/>
            <a:r>
              <a:rPr lang="es-MX" dirty="0"/>
              <a:t>POR CARGA PREFORMADA  (EFECTO MUNROE)</a:t>
            </a:r>
            <a:endParaRPr lang="es-CL" dirty="0"/>
          </a:p>
        </p:txBody>
      </p:sp>
      <p:grpSp>
        <p:nvGrpSpPr>
          <p:cNvPr id="9" name="Group 11"/>
          <p:cNvGrpSpPr>
            <a:grpSpLocks/>
          </p:cNvGrpSpPr>
          <p:nvPr/>
        </p:nvGrpSpPr>
        <p:grpSpPr bwMode="auto">
          <a:xfrm>
            <a:off x="857250" y="1889125"/>
            <a:ext cx="6880225" cy="4394200"/>
            <a:chOff x="804" y="914"/>
            <a:chExt cx="4334" cy="2768"/>
          </a:xfrm>
        </p:grpSpPr>
        <p:pic>
          <p:nvPicPr>
            <p:cNvPr id="10" name="Picture 5" descr="Explorar0001"/>
            <p:cNvPicPr>
              <a:picLocks noChangeAspect="1" noChangeArrowheads="1"/>
            </p:cNvPicPr>
            <p:nvPr/>
          </p:nvPicPr>
          <p:blipFill>
            <a:blip r:embed="rId2" cstate="print"/>
            <a:srcRect/>
            <a:stretch>
              <a:fillRect/>
            </a:stretch>
          </p:blipFill>
          <p:spPr bwMode="auto">
            <a:xfrm>
              <a:off x="804" y="914"/>
              <a:ext cx="4334" cy="2768"/>
            </a:xfrm>
            <a:prstGeom prst="rect">
              <a:avLst/>
            </a:prstGeom>
            <a:noFill/>
          </p:spPr>
        </p:pic>
        <p:sp>
          <p:nvSpPr>
            <p:cNvPr id="11" name="Line 7"/>
            <p:cNvSpPr>
              <a:spLocks noChangeShapeType="1"/>
            </p:cNvSpPr>
            <p:nvPr/>
          </p:nvSpPr>
          <p:spPr bwMode="auto">
            <a:xfrm>
              <a:off x="3516" y="2688"/>
              <a:ext cx="1020" cy="12"/>
            </a:xfrm>
            <a:prstGeom prst="line">
              <a:avLst/>
            </a:prstGeom>
            <a:noFill/>
            <a:ln w="38100">
              <a:solidFill>
                <a:srgbClr val="CC3300"/>
              </a:solidFill>
              <a:round/>
              <a:headEnd/>
              <a:tailEnd/>
            </a:ln>
            <a:effectLst/>
          </p:spPr>
          <p:txBody>
            <a:bodyPr anchor="ctr"/>
            <a:lstStyle/>
            <a:p>
              <a:endParaRPr lang="es-CL"/>
            </a:p>
          </p:txBody>
        </p:sp>
        <p:sp>
          <p:nvSpPr>
            <p:cNvPr id="12" name="Line 8"/>
            <p:cNvSpPr>
              <a:spLocks noChangeShapeType="1"/>
            </p:cNvSpPr>
            <p:nvPr/>
          </p:nvSpPr>
          <p:spPr bwMode="auto">
            <a:xfrm>
              <a:off x="3532" y="1960"/>
              <a:ext cx="1020" cy="12"/>
            </a:xfrm>
            <a:prstGeom prst="line">
              <a:avLst/>
            </a:prstGeom>
            <a:noFill/>
            <a:ln w="38100">
              <a:solidFill>
                <a:srgbClr val="CC3300"/>
              </a:solidFill>
              <a:round/>
              <a:headEnd/>
              <a:tailEnd/>
            </a:ln>
            <a:effectLst/>
          </p:spPr>
          <p:txBody>
            <a:bodyPr anchor="ctr"/>
            <a:lstStyle/>
            <a:p>
              <a:endParaRPr lang="es-CL"/>
            </a:p>
          </p:txBody>
        </p:sp>
        <p:sp>
          <p:nvSpPr>
            <p:cNvPr id="13" name="Line 9"/>
            <p:cNvSpPr>
              <a:spLocks noChangeShapeType="1"/>
            </p:cNvSpPr>
            <p:nvPr/>
          </p:nvSpPr>
          <p:spPr bwMode="auto">
            <a:xfrm>
              <a:off x="4536" y="1968"/>
              <a:ext cx="0" cy="720"/>
            </a:xfrm>
            <a:prstGeom prst="line">
              <a:avLst/>
            </a:prstGeom>
            <a:noFill/>
            <a:ln w="38100">
              <a:solidFill>
                <a:srgbClr val="CC3300"/>
              </a:solidFill>
              <a:round/>
              <a:headEnd/>
              <a:tailEnd/>
            </a:ln>
            <a:effectLst/>
          </p:spPr>
          <p:txBody>
            <a:bodyPr anchor="ctr"/>
            <a:lstStyle/>
            <a:p>
              <a:endParaRPr lang="es-CL"/>
            </a:p>
          </p:txBody>
        </p:sp>
      </p:grpSp>
      <p:grpSp>
        <p:nvGrpSpPr>
          <p:cNvPr id="14" name="Group 29"/>
          <p:cNvGrpSpPr>
            <a:grpSpLocks/>
          </p:cNvGrpSpPr>
          <p:nvPr/>
        </p:nvGrpSpPr>
        <p:grpSpPr bwMode="auto">
          <a:xfrm>
            <a:off x="3676650" y="2209800"/>
            <a:ext cx="2006600" cy="3479800"/>
            <a:chOff x="2556" y="1128"/>
            <a:chExt cx="1264" cy="2192"/>
          </a:xfrm>
        </p:grpSpPr>
        <p:sp>
          <p:nvSpPr>
            <p:cNvPr id="15" name="Line 12"/>
            <p:cNvSpPr>
              <a:spLocks noChangeShapeType="1"/>
            </p:cNvSpPr>
            <p:nvPr/>
          </p:nvSpPr>
          <p:spPr bwMode="auto">
            <a:xfrm flipV="1">
              <a:off x="2556" y="1128"/>
              <a:ext cx="252" cy="60"/>
            </a:xfrm>
            <a:prstGeom prst="line">
              <a:avLst/>
            </a:prstGeom>
            <a:noFill/>
            <a:ln w="38100">
              <a:solidFill>
                <a:srgbClr val="CC3300"/>
              </a:solidFill>
              <a:round/>
              <a:headEnd/>
              <a:tailEnd type="triangle" w="med" len="med"/>
            </a:ln>
            <a:effectLst/>
          </p:spPr>
          <p:txBody>
            <a:bodyPr anchor="ctr"/>
            <a:lstStyle/>
            <a:p>
              <a:endParaRPr lang="es-CL"/>
            </a:p>
          </p:txBody>
        </p:sp>
        <p:sp>
          <p:nvSpPr>
            <p:cNvPr id="16" name="Line 13"/>
            <p:cNvSpPr>
              <a:spLocks noChangeShapeType="1"/>
            </p:cNvSpPr>
            <p:nvPr/>
          </p:nvSpPr>
          <p:spPr bwMode="auto">
            <a:xfrm flipV="1">
              <a:off x="2776" y="1252"/>
              <a:ext cx="252" cy="60"/>
            </a:xfrm>
            <a:prstGeom prst="line">
              <a:avLst/>
            </a:prstGeom>
            <a:noFill/>
            <a:ln w="38100">
              <a:solidFill>
                <a:srgbClr val="CC3300"/>
              </a:solidFill>
              <a:round/>
              <a:headEnd/>
              <a:tailEnd type="triangle" w="med" len="med"/>
            </a:ln>
            <a:effectLst/>
          </p:spPr>
          <p:txBody>
            <a:bodyPr anchor="ctr"/>
            <a:lstStyle/>
            <a:p>
              <a:endParaRPr lang="es-CL"/>
            </a:p>
          </p:txBody>
        </p:sp>
        <p:sp>
          <p:nvSpPr>
            <p:cNvPr id="17" name="Line 14"/>
            <p:cNvSpPr>
              <a:spLocks noChangeShapeType="1"/>
            </p:cNvSpPr>
            <p:nvPr/>
          </p:nvSpPr>
          <p:spPr bwMode="auto">
            <a:xfrm flipV="1">
              <a:off x="2948" y="1364"/>
              <a:ext cx="252" cy="60"/>
            </a:xfrm>
            <a:prstGeom prst="line">
              <a:avLst/>
            </a:prstGeom>
            <a:noFill/>
            <a:ln w="38100">
              <a:solidFill>
                <a:srgbClr val="CC3300"/>
              </a:solidFill>
              <a:round/>
              <a:headEnd/>
              <a:tailEnd type="triangle" w="med" len="med"/>
            </a:ln>
            <a:effectLst/>
          </p:spPr>
          <p:txBody>
            <a:bodyPr anchor="ctr"/>
            <a:lstStyle/>
            <a:p>
              <a:endParaRPr lang="es-CL"/>
            </a:p>
          </p:txBody>
        </p:sp>
        <p:sp>
          <p:nvSpPr>
            <p:cNvPr id="18" name="Line 15"/>
            <p:cNvSpPr>
              <a:spLocks noChangeShapeType="1"/>
            </p:cNvSpPr>
            <p:nvPr/>
          </p:nvSpPr>
          <p:spPr bwMode="auto">
            <a:xfrm flipV="1">
              <a:off x="3156" y="1524"/>
              <a:ext cx="252" cy="60"/>
            </a:xfrm>
            <a:prstGeom prst="line">
              <a:avLst/>
            </a:prstGeom>
            <a:noFill/>
            <a:ln w="38100">
              <a:solidFill>
                <a:srgbClr val="CC3300"/>
              </a:solidFill>
              <a:round/>
              <a:headEnd/>
              <a:tailEnd type="triangle" w="med" len="med"/>
            </a:ln>
            <a:effectLst/>
          </p:spPr>
          <p:txBody>
            <a:bodyPr anchor="ctr"/>
            <a:lstStyle/>
            <a:p>
              <a:endParaRPr lang="es-CL"/>
            </a:p>
          </p:txBody>
        </p:sp>
        <p:sp>
          <p:nvSpPr>
            <p:cNvPr id="19" name="Line 16"/>
            <p:cNvSpPr>
              <a:spLocks noChangeShapeType="1"/>
            </p:cNvSpPr>
            <p:nvPr/>
          </p:nvSpPr>
          <p:spPr bwMode="auto">
            <a:xfrm flipV="1">
              <a:off x="3316" y="1684"/>
              <a:ext cx="252" cy="60"/>
            </a:xfrm>
            <a:prstGeom prst="line">
              <a:avLst/>
            </a:prstGeom>
            <a:noFill/>
            <a:ln w="38100">
              <a:solidFill>
                <a:srgbClr val="CC3300"/>
              </a:solidFill>
              <a:round/>
              <a:headEnd/>
              <a:tailEnd type="triangle" w="med" len="med"/>
            </a:ln>
            <a:effectLst/>
          </p:spPr>
          <p:txBody>
            <a:bodyPr anchor="ctr"/>
            <a:lstStyle/>
            <a:p>
              <a:endParaRPr lang="es-CL"/>
            </a:p>
          </p:txBody>
        </p:sp>
        <p:sp>
          <p:nvSpPr>
            <p:cNvPr id="20" name="Line 17"/>
            <p:cNvSpPr>
              <a:spLocks noChangeShapeType="1"/>
            </p:cNvSpPr>
            <p:nvPr/>
          </p:nvSpPr>
          <p:spPr bwMode="auto">
            <a:xfrm flipV="1">
              <a:off x="3476" y="1892"/>
              <a:ext cx="240" cy="24"/>
            </a:xfrm>
            <a:prstGeom prst="line">
              <a:avLst/>
            </a:prstGeom>
            <a:noFill/>
            <a:ln w="38100">
              <a:solidFill>
                <a:srgbClr val="CC3300"/>
              </a:solidFill>
              <a:round/>
              <a:headEnd/>
              <a:tailEnd type="triangle" w="med" len="med"/>
            </a:ln>
            <a:effectLst/>
          </p:spPr>
          <p:txBody>
            <a:bodyPr anchor="ctr"/>
            <a:lstStyle/>
            <a:p>
              <a:endParaRPr lang="es-CL"/>
            </a:p>
          </p:txBody>
        </p:sp>
        <p:sp>
          <p:nvSpPr>
            <p:cNvPr id="21" name="Line 18"/>
            <p:cNvSpPr>
              <a:spLocks noChangeShapeType="1"/>
            </p:cNvSpPr>
            <p:nvPr/>
          </p:nvSpPr>
          <p:spPr bwMode="auto">
            <a:xfrm flipV="1">
              <a:off x="3540" y="2232"/>
              <a:ext cx="252" cy="12"/>
            </a:xfrm>
            <a:prstGeom prst="line">
              <a:avLst/>
            </a:prstGeom>
            <a:noFill/>
            <a:ln w="38100">
              <a:solidFill>
                <a:srgbClr val="CC3300"/>
              </a:solidFill>
              <a:round/>
              <a:headEnd/>
              <a:tailEnd type="triangle" w="med" len="med"/>
            </a:ln>
            <a:effectLst/>
          </p:spPr>
          <p:txBody>
            <a:bodyPr anchor="ctr"/>
            <a:lstStyle/>
            <a:p>
              <a:endParaRPr lang="es-CL"/>
            </a:p>
          </p:txBody>
        </p:sp>
        <p:sp>
          <p:nvSpPr>
            <p:cNvPr id="22" name="Line 19"/>
            <p:cNvSpPr>
              <a:spLocks noChangeShapeType="1"/>
            </p:cNvSpPr>
            <p:nvPr/>
          </p:nvSpPr>
          <p:spPr bwMode="auto">
            <a:xfrm flipV="1">
              <a:off x="3376" y="2848"/>
              <a:ext cx="264" cy="0"/>
            </a:xfrm>
            <a:prstGeom prst="line">
              <a:avLst/>
            </a:prstGeom>
            <a:noFill/>
            <a:ln w="38100">
              <a:solidFill>
                <a:srgbClr val="CC3300"/>
              </a:solidFill>
              <a:round/>
              <a:headEnd/>
              <a:tailEnd type="triangle" w="med" len="med"/>
            </a:ln>
            <a:effectLst/>
          </p:spPr>
          <p:txBody>
            <a:bodyPr anchor="ctr"/>
            <a:lstStyle/>
            <a:p>
              <a:endParaRPr lang="es-CL"/>
            </a:p>
          </p:txBody>
        </p:sp>
        <p:sp>
          <p:nvSpPr>
            <p:cNvPr id="23" name="Line 20"/>
            <p:cNvSpPr>
              <a:spLocks noChangeShapeType="1"/>
            </p:cNvSpPr>
            <p:nvPr/>
          </p:nvSpPr>
          <p:spPr bwMode="auto">
            <a:xfrm flipV="1">
              <a:off x="3228" y="3012"/>
              <a:ext cx="252" cy="0"/>
            </a:xfrm>
            <a:prstGeom prst="line">
              <a:avLst/>
            </a:prstGeom>
            <a:noFill/>
            <a:ln w="38100">
              <a:solidFill>
                <a:srgbClr val="CC3300"/>
              </a:solidFill>
              <a:round/>
              <a:headEnd/>
              <a:tailEnd type="triangle" w="med" len="med"/>
            </a:ln>
            <a:effectLst/>
          </p:spPr>
          <p:txBody>
            <a:bodyPr anchor="ctr"/>
            <a:lstStyle/>
            <a:p>
              <a:endParaRPr lang="es-CL"/>
            </a:p>
          </p:txBody>
        </p:sp>
        <p:sp>
          <p:nvSpPr>
            <p:cNvPr id="24" name="Line 21"/>
            <p:cNvSpPr>
              <a:spLocks noChangeShapeType="1"/>
            </p:cNvSpPr>
            <p:nvPr/>
          </p:nvSpPr>
          <p:spPr bwMode="auto">
            <a:xfrm flipV="1">
              <a:off x="3556" y="2488"/>
              <a:ext cx="264" cy="12"/>
            </a:xfrm>
            <a:prstGeom prst="line">
              <a:avLst/>
            </a:prstGeom>
            <a:noFill/>
            <a:ln w="38100">
              <a:solidFill>
                <a:srgbClr val="CC3300"/>
              </a:solidFill>
              <a:round/>
              <a:headEnd/>
              <a:tailEnd type="triangle" w="med" len="med"/>
            </a:ln>
            <a:effectLst/>
          </p:spPr>
          <p:txBody>
            <a:bodyPr anchor="ctr"/>
            <a:lstStyle/>
            <a:p>
              <a:endParaRPr lang="es-CL"/>
            </a:p>
          </p:txBody>
        </p:sp>
        <p:sp>
          <p:nvSpPr>
            <p:cNvPr id="25" name="Line 22"/>
            <p:cNvSpPr>
              <a:spLocks noChangeShapeType="1"/>
            </p:cNvSpPr>
            <p:nvPr/>
          </p:nvSpPr>
          <p:spPr bwMode="auto">
            <a:xfrm flipV="1">
              <a:off x="3040" y="3160"/>
              <a:ext cx="252" cy="0"/>
            </a:xfrm>
            <a:prstGeom prst="line">
              <a:avLst/>
            </a:prstGeom>
            <a:noFill/>
            <a:ln w="38100">
              <a:solidFill>
                <a:srgbClr val="CC3300"/>
              </a:solidFill>
              <a:round/>
              <a:headEnd/>
              <a:tailEnd type="triangle" w="med" len="med"/>
            </a:ln>
            <a:effectLst/>
          </p:spPr>
          <p:txBody>
            <a:bodyPr anchor="ctr"/>
            <a:lstStyle/>
            <a:p>
              <a:endParaRPr lang="es-CL"/>
            </a:p>
          </p:txBody>
        </p:sp>
        <p:sp>
          <p:nvSpPr>
            <p:cNvPr id="26" name="Line 23"/>
            <p:cNvSpPr>
              <a:spLocks noChangeShapeType="1"/>
            </p:cNvSpPr>
            <p:nvPr/>
          </p:nvSpPr>
          <p:spPr bwMode="auto">
            <a:xfrm flipV="1">
              <a:off x="2744" y="3320"/>
              <a:ext cx="252" cy="0"/>
            </a:xfrm>
            <a:prstGeom prst="line">
              <a:avLst/>
            </a:prstGeom>
            <a:noFill/>
            <a:ln w="38100">
              <a:solidFill>
                <a:srgbClr val="CC3300"/>
              </a:solidFill>
              <a:round/>
              <a:headEnd/>
              <a:tailEnd type="triangle" w="med" len="med"/>
            </a:ln>
            <a:effectLst/>
          </p:spPr>
          <p:txBody>
            <a:bodyPr anchor="ctr"/>
            <a:lstStyle/>
            <a:p>
              <a:endParaRPr lang="es-CL"/>
            </a:p>
          </p:txBody>
        </p:sp>
      </p:grpSp>
      <p:sp>
        <p:nvSpPr>
          <p:cNvPr id="27" name="26 CuadroTexto"/>
          <p:cNvSpPr txBox="1"/>
          <p:nvPr/>
        </p:nvSpPr>
        <p:spPr>
          <a:xfrm>
            <a:off x="2228850" y="1562100"/>
            <a:ext cx="4953000" cy="369332"/>
          </a:xfrm>
          <a:prstGeom prst="rect">
            <a:avLst/>
          </a:prstGeom>
          <a:noFill/>
        </p:spPr>
        <p:txBody>
          <a:bodyPr wrap="square" rtlCol="0">
            <a:spAutoFit/>
          </a:bodyPr>
          <a:lstStyle/>
          <a:p>
            <a:r>
              <a:rPr lang="es-MX" b="1" u="sng" dirty="0"/>
              <a:t>MECÁNICA DE UNA DETONACIÓN</a:t>
            </a:r>
            <a:endParaRPr lang="es-CL" b="1" u="sng" dirty="0"/>
          </a:p>
        </p:txBody>
      </p:sp>
      <p:sp>
        <p:nvSpPr>
          <p:cNvPr id="28" name="27 Triángulo isósceles"/>
          <p:cNvSpPr/>
          <p:nvPr/>
        </p:nvSpPr>
        <p:spPr>
          <a:xfrm rot="16200000">
            <a:off x="4133850" y="3676650"/>
            <a:ext cx="1123950" cy="933450"/>
          </a:xfrm>
          <a:prstGeom prst="triangl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down)">
                                      <p:cBhvr>
                                        <p:cTn id="1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 name="5 CuadroTexto"/>
          <p:cNvSpPr txBox="1"/>
          <p:nvPr/>
        </p:nvSpPr>
        <p:spPr>
          <a:xfrm>
            <a:off x="1352550" y="285750"/>
            <a:ext cx="5715000" cy="369332"/>
          </a:xfrm>
          <a:prstGeom prst="rect">
            <a:avLst/>
          </a:prstGeom>
          <a:noFill/>
        </p:spPr>
        <p:txBody>
          <a:bodyPr wrap="square" rtlCol="0">
            <a:spAutoFit/>
          </a:bodyPr>
          <a:lstStyle/>
          <a:p>
            <a:r>
              <a:rPr lang="es-MX" b="1" u="sng" dirty="0">
                <a:solidFill>
                  <a:srgbClr val="C00000"/>
                </a:solidFill>
                <a:latin typeface="Arial" panose="020B0604020202020204" pitchFamily="34" charset="0"/>
                <a:cs typeface="Arial" panose="020B0604020202020204" pitchFamily="34" charset="0"/>
              </a:rPr>
              <a:t>POR CARGA PREFORMADA  (EFECTO MUNROE)</a:t>
            </a:r>
            <a:endParaRPr lang="es-CL" b="1" u="sng" dirty="0">
              <a:solidFill>
                <a:srgbClr val="C00000"/>
              </a:solidFill>
              <a:latin typeface="Arial" panose="020B0604020202020204" pitchFamily="34" charset="0"/>
              <a:cs typeface="Arial" panose="020B0604020202020204" pitchFamily="34" charset="0"/>
            </a:endParaRPr>
          </a:p>
        </p:txBody>
      </p:sp>
      <p:sp>
        <p:nvSpPr>
          <p:cNvPr id="29" name="28 CuadroTexto"/>
          <p:cNvSpPr txBox="1"/>
          <p:nvPr/>
        </p:nvSpPr>
        <p:spPr>
          <a:xfrm>
            <a:off x="171450" y="971550"/>
            <a:ext cx="8763000" cy="923330"/>
          </a:xfrm>
          <a:prstGeom prst="rect">
            <a:avLst/>
          </a:prstGeom>
          <a:solidFill>
            <a:schemeClr val="accent1">
              <a:lumMod val="20000"/>
              <a:lumOff val="80000"/>
            </a:schemeClr>
          </a:solidFill>
          <a:ln>
            <a:solidFill>
              <a:schemeClr val="tx1"/>
            </a:solidFill>
          </a:ln>
        </p:spPr>
        <p:txBody>
          <a:bodyPr wrap="square" rtlCol="0">
            <a:spAutoFit/>
          </a:bodyPr>
          <a:lstStyle/>
          <a:p>
            <a:r>
              <a:rPr lang="es-MX" dirty="0"/>
              <a:t>En 1880, el Dr. Charles MUNROE descubre que:</a:t>
            </a:r>
          </a:p>
          <a:p>
            <a:r>
              <a:rPr lang="es-MX" dirty="0"/>
              <a:t> La </a:t>
            </a:r>
            <a:r>
              <a:rPr lang="es-MX" b="1" dirty="0">
                <a:solidFill>
                  <a:srgbClr val="0070C0"/>
                </a:solidFill>
              </a:rPr>
              <a:t>Onda de Choque </a:t>
            </a:r>
            <a:r>
              <a:rPr lang="es-MX" b="1" dirty="0">
                <a:solidFill>
                  <a:srgbClr val="FF0000"/>
                </a:solidFill>
              </a:rPr>
              <a:t>puede ser concentrada </a:t>
            </a:r>
            <a:r>
              <a:rPr lang="es-MX" b="1" dirty="0"/>
              <a:t>si al explosivo se le da una </a:t>
            </a:r>
            <a:r>
              <a:rPr lang="es-MX" b="1" dirty="0">
                <a:solidFill>
                  <a:srgbClr val="FF0000"/>
                </a:solidFill>
              </a:rPr>
              <a:t>forma cónica.</a:t>
            </a:r>
            <a:endParaRPr lang="es-CL" b="1" dirty="0">
              <a:solidFill>
                <a:srgbClr val="FF0000"/>
              </a:solidFill>
            </a:endParaRPr>
          </a:p>
        </p:txBody>
      </p:sp>
      <p:grpSp>
        <p:nvGrpSpPr>
          <p:cNvPr id="51" name="50 Grupo"/>
          <p:cNvGrpSpPr/>
          <p:nvPr/>
        </p:nvGrpSpPr>
        <p:grpSpPr>
          <a:xfrm>
            <a:off x="1181100" y="2857500"/>
            <a:ext cx="1466850" cy="1771650"/>
            <a:chOff x="1181100" y="2857500"/>
            <a:chExt cx="1466850" cy="1771650"/>
          </a:xfrm>
        </p:grpSpPr>
        <p:sp>
          <p:nvSpPr>
            <p:cNvPr id="30" name="29 Triángulo isósceles"/>
            <p:cNvSpPr/>
            <p:nvPr/>
          </p:nvSpPr>
          <p:spPr>
            <a:xfrm>
              <a:off x="1181100" y="3048000"/>
              <a:ext cx="1466850" cy="158115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1" name="30 Rectángulo redondeado"/>
            <p:cNvSpPr/>
            <p:nvPr/>
          </p:nvSpPr>
          <p:spPr>
            <a:xfrm>
              <a:off x="1866900" y="2857500"/>
              <a:ext cx="95250" cy="323850"/>
            </a:xfrm>
            <a:prstGeom prst="roundRect">
              <a:avLst/>
            </a:prstGeom>
            <a:solidFill>
              <a:srgbClr val="FF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47" name="46 Grupo"/>
          <p:cNvGrpSpPr/>
          <p:nvPr/>
        </p:nvGrpSpPr>
        <p:grpSpPr>
          <a:xfrm>
            <a:off x="1914525" y="2457450"/>
            <a:ext cx="1609725" cy="400050"/>
            <a:chOff x="1914525" y="2457450"/>
            <a:chExt cx="1609725" cy="400050"/>
          </a:xfrm>
        </p:grpSpPr>
        <p:sp>
          <p:nvSpPr>
            <p:cNvPr id="32" name="31 CuadroTexto"/>
            <p:cNvSpPr txBox="1"/>
            <p:nvPr/>
          </p:nvSpPr>
          <p:spPr>
            <a:xfrm>
              <a:off x="2362200" y="2457450"/>
              <a:ext cx="1162050" cy="369332"/>
            </a:xfrm>
            <a:prstGeom prst="rect">
              <a:avLst/>
            </a:prstGeom>
            <a:noFill/>
            <a:ln>
              <a:solidFill>
                <a:schemeClr val="tx1"/>
              </a:solidFill>
            </a:ln>
          </p:spPr>
          <p:txBody>
            <a:bodyPr wrap="square" rtlCol="0">
              <a:spAutoFit/>
            </a:bodyPr>
            <a:lstStyle/>
            <a:p>
              <a:r>
                <a:rPr lang="es-MX" dirty="0"/>
                <a:t>Iniciador</a:t>
              </a:r>
              <a:endParaRPr lang="es-CL" dirty="0"/>
            </a:p>
          </p:txBody>
        </p:sp>
        <p:cxnSp>
          <p:nvCxnSpPr>
            <p:cNvPr id="34" name="33 Conector recto de flecha"/>
            <p:cNvCxnSpPr>
              <a:stCxn id="32" idx="1"/>
              <a:endCxn id="31" idx="0"/>
            </p:cNvCxnSpPr>
            <p:nvPr/>
          </p:nvCxnSpPr>
          <p:spPr>
            <a:xfrm flipH="1">
              <a:off x="1914525" y="2642116"/>
              <a:ext cx="447675" cy="21538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48" name="47 Grupo"/>
          <p:cNvGrpSpPr/>
          <p:nvPr/>
        </p:nvGrpSpPr>
        <p:grpSpPr>
          <a:xfrm>
            <a:off x="2281238" y="3181350"/>
            <a:ext cx="1928812" cy="657225"/>
            <a:chOff x="2281238" y="3181350"/>
            <a:chExt cx="1928812" cy="657225"/>
          </a:xfrm>
        </p:grpSpPr>
        <p:sp>
          <p:nvSpPr>
            <p:cNvPr id="35" name="34 CuadroTexto"/>
            <p:cNvSpPr txBox="1"/>
            <p:nvPr/>
          </p:nvSpPr>
          <p:spPr>
            <a:xfrm>
              <a:off x="2933700" y="3181350"/>
              <a:ext cx="1276350" cy="646331"/>
            </a:xfrm>
            <a:prstGeom prst="rect">
              <a:avLst/>
            </a:prstGeom>
            <a:noFill/>
            <a:ln>
              <a:solidFill>
                <a:schemeClr val="tx1"/>
              </a:solidFill>
            </a:ln>
          </p:spPr>
          <p:txBody>
            <a:bodyPr wrap="square" rtlCol="0">
              <a:spAutoFit/>
            </a:bodyPr>
            <a:lstStyle/>
            <a:p>
              <a:r>
                <a:rPr lang="es-MX" dirty="0"/>
                <a:t>Carga Detonante</a:t>
              </a:r>
              <a:endParaRPr lang="es-CL" dirty="0"/>
            </a:p>
          </p:txBody>
        </p:sp>
        <p:cxnSp>
          <p:nvCxnSpPr>
            <p:cNvPr id="37" name="36 Conector recto de flecha"/>
            <p:cNvCxnSpPr>
              <a:stCxn id="35" idx="1"/>
              <a:endCxn id="30" idx="5"/>
            </p:cNvCxnSpPr>
            <p:nvPr/>
          </p:nvCxnSpPr>
          <p:spPr>
            <a:xfrm flipH="1">
              <a:off x="2281238" y="3504516"/>
              <a:ext cx="652462" cy="33405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46" name="45 Grupo"/>
          <p:cNvGrpSpPr/>
          <p:nvPr/>
        </p:nvGrpSpPr>
        <p:grpSpPr>
          <a:xfrm>
            <a:off x="666750" y="4819650"/>
            <a:ext cx="2609850" cy="1179731"/>
            <a:chOff x="666750" y="4819650"/>
            <a:chExt cx="2609850" cy="1179731"/>
          </a:xfrm>
        </p:grpSpPr>
        <p:cxnSp>
          <p:nvCxnSpPr>
            <p:cNvPr id="39" name="38 Conector recto de flecha"/>
            <p:cNvCxnSpPr/>
            <p:nvPr/>
          </p:nvCxnSpPr>
          <p:spPr>
            <a:xfrm>
              <a:off x="1162050" y="48768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1" name="40 Conector recto de flecha"/>
            <p:cNvCxnSpPr/>
            <p:nvPr/>
          </p:nvCxnSpPr>
          <p:spPr>
            <a:xfrm>
              <a:off x="1524000" y="48768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2" name="41 Conector recto de flecha"/>
            <p:cNvCxnSpPr/>
            <p:nvPr/>
          </p:nvCxnSpPr>
          <p:spPr>
            <a:xfrm>
              <a:off x="1866900" y="485775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42 Conector recto de flecha"/>
            <p:cNvCxnSpPr/>
            <p:nvPr/>
          </p:nvCxnSpPr>
          <p:spPr>
            <a:xfrm>
              <a:off x="2247900" y="48387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4" name="43 Conector recto de flecha"/>
            <p:cNvCxnSpPr/>
            <p:nvPr/>
          </p:nvCxnSpPr>
          <p:spPr>
            <a:xfrm>
              <a:off x="2609850" y="481965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5" name="44 CuadroTexto"/>
            <p:cNvSpPr txBox="1"/>
            <p:nvPr/>
          </p:nvSpPr>
          <p:spPr>
            <a:xfrm>
              <a:off x="666750" y="5353050"/>
              <a:ext cx="2609850" cy="646331"/>
            </a:xfrm>
            <a:prstGeom prst="rect">
              <a:avLst/>
            </a:prstGeom>
            <a:noFill/>
            <a:ln>
              <a:solidFill>
                <a:srgbClr val="FF0000"/>
              </a:solidFill>
            </a:ln>
          </p:spPr>
          <p:txBody>
            <a:bodyPr wrap="square" rtlCol="0">
              <a:spAutoFit/>
            </a:bodyPr>
            <a:lstStyle/>
            <a:p>
              <a:pPr algn="ctr"/>
              <a:r>
                <a:rPr lang="es-MX" dirty="0"/>
                <a:t>Dirección principal de la Onda de choque</a:t>
              </a:r>
              <a:endParaRPr lang="es-CL" dirty="0"/>
            </a:p>
          </p:txBody>
        </p:sp>
      </p:grpSp>
      <p:grpSp>
        <p:nvGrpSpPr>
          <p:cNvPr id="55" name="54 Grupo"/>
          <p:cNvGrpSpPr/>
          <p:nvPr/>
        </p:nvGrpSpPr>
        <p:grpSpPr>
          <a:xfrm>
            <a:off x="6934200" y="2686050"/>
            <a:ext cx="1790700" cy="646331"/>
            <a:chOff x="2419350" y="3181350"/>
            <a:chExt cx="1790700" cy="646331"/>
          </a:xfrm>
        </p:grpSpPr>
        <p:sp>
          <p:nvSpPr>
            <p:cNvPr id="56" name="55 CuadroTexto"/>
            <p:cNvSpPr txBox="1"/>
            <p:nvPr/>
          </p:nvSpPr>
          <p:spPr>
            <a:xfrm>
              <a:off x="2933700" y="3181350"/>
              <a:ext cx="1276350" cy="646331"/>
            </a:xfrm>
            <a:prstGeom prst="rect">
              <a:avLst/>
            </a:prstGeom>
            <a:noFill/>
            <a:ln>
              <a:solidFill>
                <a:schemeClr val="tx1"/>
              </a:solidFill>
            </a:ln>
          </p:spPr>
          <p:txBody>
            <a:bodyPr wrap="square" rtlCol="0">
              <a:spAutoFit/>
            </a:bodyPr>
            <a:lstStyle/>
            <a:p>
              <a:r>
                <a:rPr lang="es-MX" dirty="0"/>
                <a:t>Carga Detonante</a:t>
              </a:r>
              <a:endParaRPr lang="es-CL" dirty="0"/>
            </a:p>
          </p:txBody>
        </p:sp>
        <p:cxnSp>
          <p:nvCxnSpPr>
            <p:cNvPr id="57" name="56 Conector recto de flecha"/>
            <p:cNvCxnSpPr>
              <a:stCxn id="56" idx="1"/>
              <a:endCxn id="52" idx="3"/>
            </p:cNvCxnSpPr>
            <p:nvPr/>
          </p:nvCxnSpPr>
          <p:spPr>
            <a:xfrm flipH="1">
              <a:off x="2419350" y="3504516"/>
              <a:ext cx="514350" cy="5783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83" name="82 Grupo"/>
          <p:cNvGrpSpPr/>
          <p:nvPr/>
        </p:nvGrpSpPr>
        <p:grpSpPr>
          <a:xfrm>
            <a:off x="6000750" y="2190750"/>
            <a:ext cx="933450" cy="2476500"/>
            <a:chOff x="6000750" y="2190750"/>
            <a:chExt cx="933450" cy="2476500"/>
          </a:xfrm>
        </p:grpSpPr>
        <p:grpSp>
          <p:nvGrpSpPr>
            <p:cNvPr id="54" name="53 Grupo"/>
            <p:cNvGrpSpPr/>
            <p:nvPr/>
          </p:nvGrpSpPr>
          <p:grpSpPr>
            <a:xfrm>
              <a:off x="6000750" y="2438400"/>
              <a:ext cx="933450" cy="2228850"/>
              <a:chOff x="6000750" y="2438400"/>
              <a:chExt cx="933450" cy="2228850"/>
            </a:xfrm>
          </p:grpSpPr>
          <p:sp>
            <p:nvSpPr>
              <p:cNvPr id="52" name="51 Rectángulo"/>
              <p:cNvSpPr/>
              <p:nvPr/>
            </p:nvSpPr>
            <p:spPr>
              <a:xfrm>
                <a:off x="6019800" y="2438400"/>
                <a:ext cx="914400" cy="2209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3" name="52 Triángulo isósceles"/>
              <p:cNvSpPr/>
              <p:nvPr/>
            </p:nvSpPr>
            <p:spPr>
              <a:xfrm>
                <a:off x="6000750" y="3810000"/>
                <a:ext cx="933450" cy="857250"/>
              </a:xfrm>
              <a:prstGeom prst="triangl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59" name="58 Rectángulo"/>
            <p:cNvSpPr/>
            <p:nvPr/>
          </p:nvSpPr>
          <p:spPr>
            <a:xfrm rot="5460000">
              <a:off x="6362700" y="2247900"/>
              <a:ext cx="247650" cy="13335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60" name="59 Grupo"/>
          <p:cNvGrpSpPr/>
          <p:nvPr/>
        </p:nvGrpSpPr>
        <p:grpSpPr>
          <a:xfrm>
            <a:off x="6553190" y="2076450"/>
            <a:ext cx="1695460" cy="369332"/>
            <a:chOff x="1828790" y="2457450"/>
            <a:chExt cx="1695460" cy="369332"/>
          </a:xfrm>
        </p:grpSpPr>
        <p:sp>
          <p:nvSpPr>
            <p:cNvPr id="61" name="60 CuadroTexto"/>
            <p:cNvSpPr txBox="1"/>
            <p:nvPr/>
          </p:nvSpPr>
          <p:spPr>
            <a:xfrm>
              <a:off x="2362200" y="2457450"/>
              <a:ext cx="1162050" cy="369332"/>
            </a:xfrm>
            <a:prstGeom prst="rect">
              <a:avLst/>
            </a:prstGeom>
            <a:noFill/>
            <a:ln>
              <a:solidFill>
                <a:schemeClr val="tx1"/>
              </a:solidFill>
            </a:ln>
          </p:spPr>
          <p:txBody>
            <a:bodyPr wrap="square" rtlCol="0">
              <a:spAutoFit/>
            </a:bodyPr>
            <a:lstStyle/>
            <a:p>
              <a:r>
                <a:rPr lang="es-MX" dirty="0"/>
                <a:t>Iniciador</a:t>
              </a:r>
              <a:endParaRPr lang="es-CL" dirty="0"/>
            </a:p>
          </p:txBody>
        </p:sp>
        <p:cxnSp>
          <p:nvCxnSpPr>
            <p:cNvPr id="62" name="61 Conector recto de flecha"/>
            <p:cNvCxnSpPr>
              <a:stCxn id="61" idx="1"/>
              <a:endCxn id="59" idx="0"/>
            </p:cNvCxnSpPr>
            <p:nvPr/>
          </p:nvCxnSpPr>
          <p:spPr>
            <a:xfrm flipH="1">
              <a:off x="1828790" y="2642116"/>
              <a:ext cx="533410" cy="5462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4" name="63 Grupo"/>
          <p:cNvGrpSpPr/>
          <p:nvPr/>
        </p:nvGrpSpPr>
        <p:grpSpPr>
          <a:xfrm>
            <a:off x="5257800" y="4933950"/>
            <a:ext cx="2609850" cy="1179731"/>
            <a:chOff x="666750" y="4819650"/>
            <a:chExt cx="2609850" cy="1179731"/>
          </a:xfrm>
        </p:grpSpPr>
        <p:cxnSp>
          <p:nvCxnSpPr>
            <p:cNvPr id="65" name="64 Conector recto de flecha"/>
            <p:cNvCxnSpPr/>
            <p:nvPr/>
          </p:nvCxnSpPr>
          <p:spPr>
            <a:xfrm>
              <a:off x="1162050" y="48768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6" name="65 Conector recto de flecha"/>
            <p:cNvCxnSpPr/>
            <p:nvPr/>
          </p:nvCxnSpPr>
          <p:spPr>
            <a:xfrm>
              <a:off x="1524000" y="48768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7" name="66 Conector recto de flecha"/>
            <p:cNvCxnSpPr/>
            <p:nvPr/>
          </p:nvCxnSpPr>
          <p:spPr>
            <a:xfrm>
              <a:off x="1866900" y="485775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8" name="67 Conector recto de flecha"/>
            <p:cNvCxnSpPr/>
            <p:nvPr/>
          </p:nvCxnSpPr>
          <p:spPr>
            <a:xfrm>
              <a:off x="2247900" y="483870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9" name="68 Conector recto de flecha"/>
            <p:cNvCxnSpPr/>
            <p:nvPr/>
          </p:nvCxnSpPr>
          <p:spPr>
            <a:xfrm>
              <a:off x="2609850" y="4819650"/>
              <a:ext cx="0" cy="40005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0" name="69 CuadroTexto"/>
            <p:cNvSpPr txBox="1"/>
            <p:nvPr/>
          </p:nvSpPr>
          <p:spPr>
            <a:xfrm>
              <a:off x="666750" y="5353050"/>
              <a:ext cx="2609850" cy="646331"/>
            </a:xfrm>
            <a:prstGeom prst="rect">
              <a:avLst/>
            </a:prstGeom>
            <a:noFill/>
            <a:ln>
              <a:solidFill>
                <a:srgbClr val="FF0000"/>
              </a:solidFill>
            </a:ln>
          </p:spPr>
          <p:txBody>
            <a:bodyPr wrap="square" rtlCol="0">
              <a:spAutoFit/>
            </a:bodyPr>
            <a:lstStyle/>
            <a:p>
              <a:pPr algn="ctr"/>
              <a:r>
                <a:rPr lang="es-MX" dirty="0"/>
                <a:t>Dirección principal de la Onda de choque</a:t>
              </a:r>
              <a:endParaRPr lang="es-CL" dirty="0"/>
            </a:p>
          </p:txBody>
        </p:sp>
      </p:grpSp>
      <p:grpSp>
        <p:nvGrpSpPr>
          <p:cNvPr id="78" name="77 Grupo"/>
          <p:cNvGrpSpPr/>
          <p:nvPr/>
        </p:nvGrpSpPr>
        <p:grpSpPr>
          <a:xfrm>
            <a:off x="6477000" y="3848100"/>
            <a:ext cx="2343150" cy="646331"/>
            <a:chOff x="1962150" y="3181350"/>
            <a:chExt cx="2343150" cy="646331"/>
          </a:xfrm>
        </p:grpSpPr>
        <p:sp>
          <p:nvSpPr>
            <p:cNvPr id="79" name="78 CuadroTexto"/>
            <p:cNvSpPr txBox="1"/>
            <p:nvPr/>
          </p:nvSpPr>
          <p:spPr>
            <a:xfrm>
              <a:off x="2933700" y="3181350"/>
              <a:ext cx="1371600" cy="646331"/>
            </a:xfrm>
            <a:prstGeom prst="rect">
              <a:avLst/>
            </a:prstGeom>
            <a:noFill/>
            <a:ln>
              <a:solidFill>
                <a:schemeClr val="tx1"/>
              </a:solidFill>
            </a:ln>
          </p:spPr>
          <p:txBody>
            <a:bodyPr wrap="square" rtlCol="0">
              <a:spAutoFit/>
            </a:bodyPr>
            <a:lstStyle/>
            <a:p>
              <a:r>
                <a:rPr lang="es-MX" dirty="0"/>
                <a:t>Perforación Cónica</a:t>
              </a:r>
              <a:endParaRPr lang="es-CL" dirty="0"/>
            </a:p>
          </p:txBody>
        </p:sp>
        <p:cxnSp>
          <p:nvCxnSpPr>
            <p:cNvPr id="80" name="79 Conector recto de flecha"/>
            <p:cNvCxnSpPr>
              <a:stCxn id="79" idx="1"/>
            </p:cNvCxnSpPr>
            <p:nvPr/>
          </p:nvCxnSpPr>
          <p:spPr>
            <a:xfrm flipH="1">
              <a:off x="1962150" y="3504516"/>
              <a:ext cx="971550" cy="19118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box(in)">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box(in)">
                                      <p:cBhvr>
                                        <p:cTn id="17" dur="500"/>
                                        <p:tgtEl>
                                          <p:spTgt spid="4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ox(in)">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ox(in)">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box(in)">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ox(in)">
                                      <p:cBhvr>
                                        <p:cTn id="37" dur="500"/>
                                        <p:tgtEl>
                                          <p:spTgt spid="60"/>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78"/>
                                        </p:tgtEl>
                                        <p:attrNameLst>
                                          <p:attrName>style.visibility</p:attrName>
                                        </p:attrNameLst>
                                      </p:cBhvr>
                                      <p:to>
                                        <p:strVal val="visible"/>
                                      </p:to>
                                    </p:set>
                                    <p:animEffect transition="in" filter="box(in)">
                                      <p:cBhvr>
                                        <p:cTn id="42" dur="500"/>
                                        <p:tgtEl>
                                          <p:spTgt spid="78"/>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box(in)">
                                      <p:cBhvr>
                                        <p:cTn id="4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6" name="5 CuadroTexto"/>
          <p:cNvSpPr txBox="1"/>
          <p:nvPr/>
        </p:nvSpPr>
        <p:spPr>
          <a:xfrm>
            <a:off x="1352550" y="285750"/>
            <a:ext cx="5715000" cy="369332"/>
          </a:xfrm>
          <a:prstGeom prst="rect">
            <a:avLst/>
          </a:prstGeom>
          <a:noFill/>
        </p:spPr>
        <p:txBody>
          <a:bodyPr wrap="square" rtlCol="0">
            <a:spAutoFit/>
          </a:bodyPr>
          <a:lstStyle/>
          <a:p>
            <a:r>
              <a:rPr lang="es-MX" b="1" u="sng" dirty="0">
                <a:solidFill>
                  <a:srgbClr val="C00000"/>
                </a:solidFill>
                <a:latin typeface="Arial" panose="020B0604020202020204" pitchFamily="34" charset="0"/>
                <a:cs typeface="Arial" panose="020B0604020202020204" pitchFamily="34" charset="0"/>
              </a:rPr>
              <a:t>POR CARGA PREFORMADA  (EFECTO MUNROE)</a:t>
            </a:r>
            <a:endParaRPr lang="es-CL" b="1" u="sng" dirty="0">
              <a:solidFill>
                <a:srgbClr val="C00000"/>
              </a:solidFill>
              <a:latin typeface="Arial" panose="020B0604020202020204" pitchFamily="34" charset="0"/>
              <a:cs typeface="Arial" panose="020B0604020202020204" pitchFamily="34" charset="0"/>
            </a:endParaRPr>
          </a:p>
        </p:txBody>
      </p:sp>
      <p:sp>
        <p:nvSpPr>
          <p:cNvPr id="29" name="28 CuadroTexto"/>
          <p:cNvSpPr txBox="1"/>
          <p:nvPr/>
        </p:nvSpPr>
        <p:spPr>
          <a:xfrm>
            <a:off x="171450" y="838200"/>
            <a:ext cx="8763000" cy="646331"/>
          </a:xfrm>
          <a:prstGeom prst="rect">
            <a:avLst/>
          </a:prstGeom>
          <a:solidFill>
            <a:schemeClr val="accent1">
              <a:lumMod val="60000"/>
              <a:lumOff val="40000"/>
            </a:schemeClr>
          </a:solidFill>
          <a:ln>
            <a:solidFill>
              <a:schemeClr val="tx1"/>
            </a:solidFill>
          </a:ln>
        </p:spPr>
        <p:txBody>
          <a:bodyPr wrap="square" rtlCol="0">
            <a:spAutoFit/>
          </a:bodyPr>
          <a:lstStyle/>
          <a:p>
            <a:r>
              <a:rPr lang="es-MX" dirty="0"/>
              <a:t>Son usadas en Misiles anti tanques, Bombas y misiles Anti bunkers (fortificaciones) y Torpedos anti submarinos.</a:t>
            </a:r>
            <a:endParaRPr lang="es-CL" b="1" dirty="0">
              <a:solidFill>
                <a:srgbClr val="FF0000"/>
              </a:solidFill>
            </a:endParaRPr>
          </a:p>
        </p:txBody>
      </p:sp>
      <p:sp>
        <p:nvSpPr>
          <p:cNvPr id="46" name="45 CuadroTexto"/>
          <p:cNvSpPr txBox="1"/>
          <p:nvPr/>
        </p:nvSpPr>
        <p:spPr>
          <a:xfrm>
            <a:off x="190500" y="1885950"/>
            <a:ext cx="8763000" cy="4801314"/>
          </a:xfrm>
          <a:prstGeom prst="rect">
            <a:avLst/>
          </a:prstGeom>
          <a:solidFill>
            <a:schemeClr val="accent1">
              <a:lumMod val="60000"/>
              <a:lumOff val="40000"/>
            </a:schemeClr>
          </a:solidFill>
          <a:ln>
            <a:solidFill>
              <a:schemeClr val="tx1"/>
            </a:solidFill>
          </a:ln>
        </p:spPr>
        <p:txBody>
          <a:bodyPr wrap="square" rtlCol="0">
            <a:spAutoFit/>
          </a:bodyPr>
          <a:lstStyle/>
          <a:p>
            <a:pPr algn="just"/>
            <a:r>
              <a:rPr lang="es-MX" dirty="0"/>
              <a:t>Para un misil penetrante:</a:t>
            </a:r>
          </a:p>
          <a:p>
            <a:pPr algn="just"/>
            <a:r>
              <a:rPr lang="es-MX" dirty="0"/>
              <a:t>Se detona el iniciador desde la base, el explosivo concentra la onda de choque hacia el área cónica y alcanza velocidades de hasta 8500 mts/</a:t>
            </a:r>
            <a:r>
              <a:rPr lang="es-MX" dirty="0" err="1"/>
              <a:t>seg</a:t>
            </a:r>
            <a:r>
              <a:rPr lang="es-MX" dirty="0"/>
              <a:t>.</a:t>
            </a:r>
          </a:p>
          <a:p>
            <a:pPr algn="just"/>
            <a:r>
              <a:rPr lang="es-MX" dirty="0"/>
              <a:t>El área cónica posee un forro metálico que se funde y sale proyectado hacia adelante  como un chorro  de metal fundido y ejerce sobre el blanco una altísima presión (Cientos de Kilo bares en un área muy pequeña).</a:t>
            </a:r>
          </a:p>
          <a:p>
            <a:pPr algn="just"/>
            <a:r>
              <a:rPr lang="es-MX" dirty="0"/>
              <a:t>La presión ejercida por el chorro aparta el material blindado, el que fluye como un líquido y se produce la penetración del blanco lo que se conoce como </a:t>
            </a:r>
            <a:r>
              <a:rPr lang="es-MX" dirty="0" smtClean="0"/>
              <a:t>“</a:t>
            </a:r>
            <a:r>
              <a:rPr lang="es-MX" u="sng" dirty="0" smtClean="0">
                <a:solidFill>
                  <a:srgbClr val="FF0000"/>
                </a:solidFill>
              </a:rPr>
              <a:t>penetración </a:t>
            </a:r>
            <a:r>
              <a:rPr lang="es-MX" u="sng" dirty="0">
                <a:solidFill>
                  <a:srgbClr val="FF0000"/>
                </a:solidFill>
              </a:rPr>
              <a:t>hidrodinámica</a:t>
            </a:r>
            <a:r>
              <a:rPr lang="es-MX" dirty="0"/>
              <a:t>” la que:</a:t>
            </a:r>
          </a:p>
          <a:p>
            <a:pPr marL="342900" indent="-342900" algn="just">
              <a:buAutoNum type="alphaLcParenR"/>
            </a:pPr>
            <a:r>
              <a:rPr lang="es-MX" dirty="0"/>
              <a:t>Es </a:t>
            </a:r>
            <a:r>
              <a:rPr lang="es-MX" b="1" dirty="0"/>
              <a:t>independiente de la velocidad </a:t>
            </a:r>
            <a:r>
              <a:rPr lang="es-MX" dirty="0"/>
              <a:t>de impacto con el blanco.</a:t>
            </a:r>
          </a:p>
          <a:p>
            <a:pPr marL="342900" indent="-342900" algn="just">
              <a:buAutoNum type="alphaLcParenR"/>
            </a:pPr>
            <a:r>
              <a:rPr lang="es-MX" dirty="0"/>
              <a:t>Requiere ser activada a una distancia óptima que permita la formación del chorro. (se usa un </a:t>
            </a:r>
            <a:r>
              <a:rPr lang="es-MX" b="1" u="sng" dirty="0"/>
              <a:t>bastón de impacto</a:t>
            </a:r>
            <a:r>
              <a:rPr lang="es-MX" dirty="0"/>
              <a:t>)</a:t>
            </a:r>
          </a:p>
          <a:p>
            <a:pPr marL="342900" indent="-342900" algn="just">
              <a:buAutoNum type="alphaLcParenR"/>
            </a:pPr>
            <a:r>
              <a:rPr lang="es-MX" dirty="0"/>
              <a:t>No penetra si el proyectil va </a:t>
            </a:r>
            <a:r>
              <a:rPr lang="es-MX" b="1" dirty="0"/>
              <a:t>girando al impactar.</a:t>
            </a:r>
          </a:p>
          <a:p>
            <a:pPr marL="342900" indent="-342900" algn="just">
              <a:buAutoNum type="alphaLcParenR"/>
            </a:pPr>
            <a:endParaRPr lang="es-MX" dirty="0"/>
          </a:p>
          <a:p>
            <a:pPr algn="just"/>
            <a:r>
              <a:rPr lang="es-MX" dirty="0"/>
              <a:t>En algunos proyectiles de Carga Preformada se usa un 2° proyectil que penetra por la abertura causada por el chorro .</a:t>
            </a:r>
          </a:p>
          <a:p>
            <a:pPr marL="342900" indent="-342900" algn="just">
              <a:buAutoNum type="alphaLcParenR"/>
            </a:pPr>
            <a:endParaRPr lang="es-CL"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4436" name="Picture 4" descr="Explorar0010"/>
          <p:cNvPicPr>
            <a:picLocks noChangeAspect="1" noChangeArrowheads="1"/>
          </p:cNvPicPr>
          <p:nvPr/>
        </p:nvPicPr>
        <p:blipFill>
          <a:blip r:embed="rId2" cstate="print"/>
          <a:srcRect/>
          <a:stretch>
            <a:fillRect/>
          </a:stretch>
        </p:blipFill>
        <p:spPr bwMode="auto">
          <a:xfrm>
            <a:off x="2222500" y="2043113"/>
            <a:ext cx="4756150" cy="4551362"/>
          </a:xfrm>
          <a:prstGeom prst="rect">
            <a:avLst/>
          </a:prstGeom>
          <a:noFill/>
        </p:spPr>
      </p:pic>
      <p:sp>
        <p:nvSpPr>
          <p:cNvPr id="274437" name="Text Box 5"/>
          <p:cNvSpPr txBox="1">
            <a:spLocks noChangeArrowheads="1"/>
          </p:cNvSpPr>
          <p:nvPr/>
        </p:nvSpPr>
        <p:spPr bwMode="auto">
          <a:xfrm>
            <a:off x="228600" y="222846"/>
            <a:ext cx="8915400" cy="954107"/>
          </a:xfrm>
          <a:prstGeom prst="rect">
            <a:avLst/>
          </a:prstGeom>
          <a:noFill/>
          <a:ln w="38100">
            <a:noFill/>
            <a:miter lim="800000"/>
            <a:headEnd/>
            <a:tailEnd/>
          </a:ln>
          <a:effectLst/>
        </p:spPr>
        <p:txBody>
          <a:bodyPr>
            <a:spAutoFit/>
          </a:bodyPr>
          <a:lstStyle/>
          <a:p>
            <a:pPr algn="ctr">
              <a:spcBef>
                <a:spcPct val="50000"/>
              </a:spcBef>
            </a:pPr>
            <a:r>
              <a:rPr lang="en-US" sz="2800" b="1" u="sng" dirty="0">
                <a:solidFill>
                  <a:schemeClr val="tx2"/>
                </a:solidFill>
                <a:latin typeface="Arial" panose="020B0604020202020204" pitchFamily="34" charset="0"/>
                <a:cs typeface="Arial" panose="020B0604020202020204" pitchFamily="34" charset="0"/>
              </a:rPr>
              <a:t>SECUENCIA DE ACTIVACIÓN Y </a:t>
            </a:r>
            <a:r>
              <a:rPr lang="en-US" sz="2800" b="1" u="sng" dirty="0" smtClean="0">
                <a:solidFill>
                  <a:schemeClr val="tx2"/>
                </a:solidFill>
                <a:latin typeface="Arial" panose="020B0604020202020204" pitchFamily="34" charset="0"/>
                <a:cs typeface="Arial" panose="020B0604020202020204" pitchFamily="34" charset="0"/>
              </a:rPr>
              <a:t>PENETRACIÓN  </a:t>
            </a:r>
            <a:r>
              <a:rPr lang="en-US" sz="2800" b="1" u="sng" dirty="0">
                <a:solidFill>
                  <a:schemeClr val="tx2"/>
                </a:solidFill>
                <a:latin typeface="Arial" panose="020B0604020202020204" pitchFamily="34" charset="0"/>
                <a:cs typeface="Arial" panose="020B0604020202020204" pitchFamily="34" charset="0"/>
              </a:rPr>
              <a:t>DE UNA CARGA PREFORMADA</a:t>
            </a:r>
            <a:endParaRPr lang="es-ES" sz="2800" b="1" u="sng" dirty="0">
              <a:solidFill>
                <a:schemeClr val="tx2"/>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mg9"/>
          <p:cNvPicPr>
            <a:picLocks noChangeAspect="1" noChangeArrowheads="1" noCrop="1"/>
          </p:cNvPicPr>
          <p:nvPr/>
        </p:nvPicPr>
        <p:blipFill>
          <a:blip r:embed="rId2"/>
          <a:srcRect/>
          <a:stretch>
            <a:fillRect/>
          </a:stretch>
        </p:blipFill>
        <p:spPr bwMode="auto">
          <a:xfrm rot="5400000">
            <a:off x="2543104" y="1869358"/>
            <a:ext cx="4630757" cy="3991702"/>
          </a:xfrm>
          <a:prstGeom prst="rect">
            <a:avLst/>
          </a:prstGeom>
          <a:noFill/>
        </p:spPr>
      </p:pic>
      <p:sp>
        <p:nvSpPr>
          <p:cNvPr id="3" name="2 CuadroTexto"/>
          <p:cNvSpPr txBox="1"/>
          <p:nvPr/>
        </p:nvSpPr>
        <p:spPr>
          <a:xfrm>
            <a:off x="666427" y="464949"/>
            <a:ext cx="7842142" cy="369332"/>
          </a:xfrm>
          <a:prstGeom prst="rect">
            <a:avLst/>
          </a:prstGeom>
          <a:noFill/>
        </p:spPr>
        <p:txBody>
          <a:bodyPr wrap="square" rtlCol="0">
            <a:spAutoFit/>
          </a:bodyPr>
          <a:lstStyle/>
          <a:p>
            <a:pPr algn="ctr"/>
            <a:r>
              <a:rPr lang="es-CL" b="1" u="sng" dirty="0"/>
              <a:t>DESARROLLO DEL CHORRO DE EFECTO MUNROE</a:t>
            </a:r>
          </a:p>
        </p:txBody>
      </p:sp>
      <p:grpSp>
        <p:nvGrpSpPr>
          <p:cNvPr id="10" name="9 Grupo"/>
          <p:cNvGrpSpPr/>
          <p:nvPr/>
        </p:nvGrpSpPr>
        <p:grpSpPr>
          <a:xfrm>
            <a:off x="449451" y="3146156"/>
            <a:ext cx="3704095" cy="728420"/>
            <a:chOff x="449451" y="3146156"/>
            <a:chExt cx="3704095" cy="728420"/>
          </a:xfrm>
        </p:grpSpPr>
        <p:cxnSp>
          <p:nvCxnSpPr>
            <p:cNvPr id="8" name="7 Conector recto de flecha"/>
            <p:cNvCxnSpPr/>
            <p:nvPr/>
          </p:nvCxnSpPr>
          <p:spPr>
            <a:xfrm>
              <a:off x="2696705" y="3409627"/>
              <a:ext cx="1456841" cy="46494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449451" y="3146156"/>
              <a:ext cx="2371241" cy="646331"/>
            </a:xfrm>
            <a:prstGeom prst="rect">
              <a:avLst/>
            </a:prstGeom>
            <a:solidFill>
              <a:srgbClr val="FFFF00"/>
            </a:solidFill>
            <a:ln>
              <a:solidFill>
                <a:schemeClr val="tx1"/>
              </a:solidFill>
            </a:ln>
          </p:spPr>
          <p:txBody>
            <a:bodyPr wrap="square" rtlCol="0">
              <a:spAutoFit/>
            </a:bodyPr>
            <a:lstStyle/>
            <a:p>
              <a:pPr algn="ctr"/>
              <a:r>
                <a:rPr lang="es-CL" dirty="0"/>
                <a:t>DETONA DESDE LA BASE O CULOTE</a:t>
              </a:r>
            </a:p>
          </p:txBody>
        </p:sp>
      </p:grpSp>
      <p:grpSp>
        <p:nvGrpSpPr>
          <p:cNvPr id="13" name="12 Grupo"/>
          <p:cNvGrpSpPr/>
          <p:nvPr/>
        </p:nvGrpSpPr>
        <p:grpSpPr>
          <a:xfrm>
            <a:off x="4386034" y="883407"/>
            <a:ext cx="2712203" cy="3921067"/>
            <a:chOff x="4386034" y="883407"/>
            <a:chExt cx="2712203" cy="3921067"/>
          </a:xfrm>
        </p:grpSpPr>
        <p:cxnSp>
          <p:nvCxnSpPr>
            <p:cNvPr id="5" name="4 Conector recto"/>
            <p:cNvCxnSpPr/>
            <p:nvPr/>
          </p:nvCxnSpPr>
          <p:spPr>
            <a:xfrm rot="16200000" flipH="1">
              <a:off x="3587857" y="2921430"/>
              <a:ext cx="3704095" cy="6199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5 Conector recto"/>
            <p:cNvCxnSpPr/>
            <p:nvPr/>
          </p:nvCxnSpPr>
          <p:spPr>
            <a:xfrm rot="16200000" flipH="1">
              <a:off x="4236193" y="2918850"/>
              <a:ext cx="3704095" cy="6199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a:off x="4386034" y="883407"/>
              <a:ext cx="2712203" cy="307777"/>
            </a:xfrm>
            <a:prstGeom prst="rect">
              <a:avLst/>
            </a:prstGeom>
            <a:solidFill>
              <a:srgbClr val="FFFF00"/>
            </a:solidFill>
            <a:ln>
              <a:solidFill>
                <a:schemeClr val="tx1"/>
              </a:solidFill>
            </a:ln>
          </p:spPr>
          <p:txBody>
            <a:bodyPr wrap="square" rtlCol="0">
              <a:spAutoFit/>
            </a:bodyPr>
            <a:lstStyle/>
            <a:p>
              <a:r>
                <a:rPr lang="es-CL" sz="1400" dirty="0"/>
                <a:t>DISTANCIA DE APARTAMIENTO</a:t>
              </a:r>
            </a:p>
          </p:txBody>
        </p:sp>
        <p:sp>
          <p:nvSpPr>
            <p:cNvPr id="12" name="11 Abrir llave"/>
            <p:cNvSpPr/>
            <p:nvPr/>
          </p:nvSpPr>
          <p:spPr>
            <a:xfrm rot="5400000">
              <a:off x="5571436" y="1061405"/>
              <a:ext cx="309966" cy="648000"/>
            </a:xfrm>
            <a:prstGeom prst="leftBrace">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ox(i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1352550" y="285750"/>
            <a:ext cx="5715000" cy="369332"/>
          </a:xfrm>
          <a:prstGeom prst="rect">
            <a:avLst/>
          </a:prstGeom>
          <a:noFill/>
        </p:spPr>
        <p:txBody>
          <a:bodyPr wrap="square" rtlCol="0">
            <a:spAutoFit/>
          </a:bodyPr>
          <a:lstStyle/>
          <a:p>
            <a:r>
              <a:rPr lang="es-MX" b="1" u="sng" dirty="0">
                <a:solidFill>
                  <a:srgbClr val="C00000"/>
                </a:solidFill>
                <a:latin typeface="Arial" panose="020B0604020202020204" pitchFamily="34" charset="0"/>
                <a:cs typeface="Arial" panose="020B0604020202020204" pitchFamily="34" charset="0"/>
              </a:rPr>
              <a:t>POR CARGA PREFORMADA  (EFECTO MUNROE)</a:t>
            </a:r>
            <a:endParaRPr lang="es-CL" b="1" u="sng" dirty="0">
              <a:solidFill>
                <a:srgbClr val="C00000"/>
              </a:solidFill>
              <a:latin typeface="Arial" panose="020B0604020202020204" pitchFamily="34" charset="0"/>
              <a:cs typeface="Arial" panose="020B0604020202020204" pitchFamily="34" charset="0"/>
            </a:endParaRPr>
          </a:p>
        </p:txBody>
      </p:sp>
      <p:pic>
        <p:nvPicPr>
          <p:cNvPr id="5" name="Imagen 4">
            <a:extLst>
              <a:ext uri="{FF2B5EF4-FFF2-40B4-BE49-F238E27FC236}">
                <a16:creationId xmlns:a16="http://schemas.microsoft.com/office/drawing/2014/main" xmlns="" id="{D5C2EF21-BC54-3647-B58D-2B92E4B01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6718" y="757276"/>
            <a:ext cx="3930809" cy="3016668"/>
          </a:xfrm>
          <a:prstGeom prst="rect">
            <a:avLst/>
          </a:prstGeom>
        </p:spPr>
      </p:pic>
      <p:pic>
        <p:nvPicPr>
          <p:cNvPr id="49" name="Imagen 48">
            <a:extLst>
              <a:ext uri="{FF2B5EF4-FFF2-40B4-BE49-F238E27FC236}">
                <a16:creationId xmlns:a16="http://schemas.microsoft.com/office/drawing/2014/main" xmlns="" id="{EC511AAD-373F-E946-ADF1-CB0B74FB10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484" y="3876138"/>
            <a:ext cx="7475279" cy="2128829"/>
          </a:xfrm>
          <a:prstGeom prst="rect">
            <a:avLst/>
          </a:prstGeom>
        </p:spPr>
      </p:pic>
    </p:spTree>
    <p:extLst>
      <p:ext uri="{BB962C8B-B14F-4D97-AF65-F5344CB8AC3E}">
        <p14:creationId xmlns:p14="http://schemas.microsoft.com/office/powerpoint/2010/main" val="3335941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278532" name="Picture 4" descr="Explorar00091"/>
          <p:cNvPicPr>
            <a:picLocks noChangeAspect="1" noChangeArrowheads="1"/>
          </p:cNvPicPr>
          <p:nvPr/>
        </p:nvPicPr>
        <p:blipFill>
          <a:blip r:embed="rId2" cstate="print"/>
          <a:srcRect/>
          <a:stretch>
            <a:fillRect/>
          </a:stretch>
        </p:blipFill>
        <p:spPr bwMode="auto">
          <a:xfrm>
            <a:off x="1292008" y="1447801"/>
            <a:ext cx="6820117" cy="4662488"/>
          </a:xfrm>
          <a:prstGeom prst="rect">
            <a:avLst/>
          </a:prstGeom>
          <a:noFill/>
          <a:ln>
            <a:solidFill>
              <a:srgbClr val="FF0000"/>
            </a:solidFill>
          </a:ln>
        </p:spPr>
      </p:pic>
      <p:sp>
        <p:nvSpPr>
          <p:cNvPr id="278533" name="Text Box 5"/>
          <p:cNvSpPr txBox="1">
            <a:spLocks noChangeArrowheads="1"/>
          </p:cNvSpPr>
          <p:nvPr/>
        </p:nvSpPr>
        <p:spPr bwMode="auto">
          <a:xfrm>
            <a:off x="228600" y="368469"/>
            <a:ext cx="8915400" cy="461665"/>
          </a:xfrm>
          <a:prstGeom prst="rect">
            <a:avLst/>
          </a:prstGeom>
          <a:noFill/>
          <a:ln w="38100">
            <a:noFill/>
            <a:miter lim="800000"/>
            <a:headEnd/>
            <a:tailEnd/>
          </a:ln>
          <a:effectLst/>
        </p:spPr>
        <p:txBody>
          <a:bodyPr>
            <a:spAutoFit/>
          </a:bodyPr>
          <a:lstStyle/>
          <a:p>
            <a:pPr algn="ctr">
              <a:spcBef>
                <a:spcPct val="50000"/>
              </a:spcBef>
            </a:pPr>
            <a:r>
              <a:rPr lang="en-US" sz="2400" b="1" u="sng" dirty="0">
                <a:solidFill>
                  <a:schemeClr val="tx2"/>
                </a:solidFill>
                <a:latin typeface="Arial" panose="020B0604020202020204" pitchFamily="34" charset="0"/>
                <a:cs typeface="Arial" panose="020B0604020202020204" pitchFamily="34" charset="0"/>
              </a:rPr>
              <a:t>CABEZA DE COMBATE CON CARGA PREFORMADA</a:t>
            </a:r>
            <a:endParaRPr lang="es-ES" sz="2400" b="1" u="sng" dirty="0">
              <a:solidFill>
                <a:schemeClr val="tx2"/>
              </a:solidFill>
              <a:latin typeface="Arial" panose="020B0604020202020204" pitchFamily="34" charset="0"/>
              <a:cs typeface="Arial" panose="020B0604020202020204" pitchFamily="34" charset="0"/>
            </a:endParaRPr>
          </a:p>
        </p:txBody>
      </p:sp>
      <p:sp>
        <p:nvSpPr>
          <p:cNvPr id="4" name="3 CuadroTexto"/>
          <p:cNvSpPr txBox="1"/>
          <p:nvPr/>
        </p:nvSpPr>
        <p:spPr>
          <a:xfrm>
            <a:off x="2724150" y="1885950"/>
            <a:ext cx="2076450" cy="369332"/>
          </a:xfrm>
          <a:prstGeom prst="rect">
            <a:avLst/>
          </a:prstGeom>
          <a:solidFill>
            <a:srgbClr val="FFFF00"/>
          </a:solidFill>
          <a:ln>
            <a:solidFill>
              <a:schemeClr val="tx1"/>
            </a:solidFill>
          </a:ln>
        </p:spPr>
        <p:txBody>
          <a:bodyPr wrap="square" rtlCol="0">
            <a:spAutoFit/>
          </a:bodyPr>
          <a:lstStyle/>
          <a:p>
            <a:r>
              <a:rPr lang="es-MX" dirty="0"/>
              <a:t>Carga detonante</a:t>
            </a:r>
            <a:endParaRPr lang="es-CL" dirty="0"/>
          </a:p>
        </p:txBody>
      </p:sp>
      <p:cxnSp>
        <p:nvCxnSpPr>
          <p:cNvPr id="6" name="5 Conector recto de flecha"/>
          <p:cNvCxnSpPr/>
          <p:nvPr/>
        </p:nvCxnSpPr>
        <p:spPr>
          <a:xfrm>
            <a:off x="3733800" y="2305050"/>
            <a:ext cx="552450" cy="12954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1543050" y="2933700"/>
            <a:ext cx="2152650" cy="338554"/>
          </a:xfrm>
          <a:prstGeom prst="rect">
            <a:avLst/>
          </a:prstGeom>
          <a:solidFill>
            <a:srgbClr val="FFFF00"/>
          </a:solidFill>
          <a:ln>
            <a:solidFill>
              <a:schemeClr val="tx1"/>
            </a:solidFill>
          </a:ln>
        </p:spPr>
        <p:txBody>
          <a:bodyPr wrap="square" rtlCol="0">
            <a:spAutoFit/>
          </a:bodyPr>
          <a:lstStyle/>
          <a:p>
            <a:r>
              <a:rPr lang="es-MX" sz="1600" dirty="0"/>
              <a:t>Forro cónico de cobre</a:t>
            </a:r>
            <a:endParaRPr lang="es-CL" sz="1600" dirty="0"/>
          </a:p>
        </p:txBody>
      </p:sp>
      <p:cxnSp>
        <p:nvCxnSpPr>
          <p:cNvPr id="10" name="9 Conector recto de flecha"/>
          <p:cNvCxnSpPr>
            <a:stCxn id="8" idx="2"/>
          </p:cNvCxnSpPr>
          <p:nvPr/>
        </p:nvCxnSpPr>
        <p:spPr>
          <a:xfrm>
            <a:off x="2619375" y="3272254"/>
            <a:ext cx="523875" cy="118544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a:off x="2647950" y="5619750"/>
            <a:ext cx="2076450" cy="369332"/>
          </a:xfrm>
          <a:prstGeom prst="rect">
            <a:avLst/>
          </a:prstGeom>
          <a:solidFill>
            <a:srgbClr val="FFFF00"/>
          </a:solidFill>
          <a:ln>
            <a:solidFill>
              <a:schemeClr val="tx1"/>
            </a:solidFill>
          </a:ln>
        </p:spPr>
        <p:txBody>
          <a:bodyPr wrap="square" rtlCol="0">
            <a:spAutoFit/>
          </a:bodyPr>
          <a:lstStyle/>
          <a:p>
            <a:r>
              <a:rPr lang="es-MX" dirty="0"/>
              <a:t>Bastón separador</a:t>
            </a:r>
            <a:endParaRPr lang="es-CL" dirty="0"/>
          </a:p>
        </p:txBody>
      </p:sp>
      <p:cxnSp>
        <p:nvCxnSpPr>
          <p:cNvPr id="13" name="12 Conector recto de flecha"/>
          <p:cNvCxnSpPr>
            <a:stCxn id="11" idx="1"/>
          </p:cNvCxnSpPr>
          <p:nvPr/>
        </p:nvCxnSpPr>
        <p:spPr>
          <a:xfrm flipH="1" flipV="1">
            <a:off x="2324100" y="5543550"/>
            <a:ext cx="323850" cy="26086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13 CuadroTexto"/>
          <p:cNvSpPr txBox="1"/>
          <p:nvPr/>
        </p:nvSpPr>
        <p:spPr>
          <a:xfrm>
            <a:off x="5257800" y="4191000"/>
            <a:ext cx="1162050" cy="369332"/>
          </a:xfrm>
          <a:prstGeom prst="rect">
            <a:avLst/>
          </a:prstGeom>
          <a:solidFill>
            <a:srgbClr val="FFFF00"/>
          </a:solidFill>
          <a:ln>
            <a:solidFill>
              <a:schemeClr val="tx1"/>
            </a:solidFill>
          </a:ln>
        </p:spPr>
        <p:txBody>
          <a:bodyPr wrap="square" rtlCol="0">
            <a:spAutoFit/>
          </a:bodyPr>
          <a:lstStyle/>
          <a:p>
            <a:r>
              <a:rPr lang="es-MX" dirty="0"/>
              <a:t>Iniciador</a:t>
            </a:r>
            <a:endParaRPr lang="es-CL" dirty="0"/>
          </a:p>
        </p:txBody>
      </p:sp>
      <p:cxnSp>
        <p:nvCxnSpPr>
          <p:cNvPr id="16" name="15 Conector recto de flecha"/>
          <p:cNvCxnSpPr>
            <a:stCxn id="14" idx="0"/>
          </p:cNvCxnSpPr>
          <p:nvPr/>
        </p:nvCxnSpPr>
        <p:spPr>
          <a:xfrm flipH="1" flipV="1">
            <a:off x="5562600" y="3657600"/>
            <a:ext cx="276225" cy="5334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17 CuadroTexto"/>
          <p:cNvSpPr txBox="1"/>
          <p:nvPr/>
        </p:nvSpPr>
        <p:spPr>
          <a:xfrm>
            <a:off x="6096000" y="3505200"/>
            <a:ext cx="1924050" cy="369332"/>
          </a:xfrm>
          <a:prstGeom prst="rect">
            <a:avLst/>
          </a:prstGeom>
          <a:solidFill>
            <a:srgbClr val="FFFF00"/>
          </a:solidFill>
          <a:ln>
            <a:solidFill>
              <a:schemeClr val="tx1"/>
            </a:solidFill>
          </a:ln>
        </p:spPr>
        <p:txBody>
          <a:bodyPr wrap="square" rtlCol="0">
            <a:spAutoFit/>
          </a:bodyPr>
          <a:lstStyle/>
          <a:p>
            <a:r>
              <a:rPr lang="es-MX" dirty="0"/>
              <a:t>Carga Propelente</a:t>
            </a:r>
            <a:endParaRPr lang="es-CL" dirty="0"/>
          </a:p>
        </p:txBody>
      </p:sp>
      <p:cxnSp>
        <p:nvCxnSpPr>
          <p:cNvPr id="20" name="19 Conector recto de flecha"/>
          <p:cNvCxnSpPr>
            <a:stCxn id="18" idx="0"/>
          </p:cNvCxnSpPr>
          <p:nvPr/>
        </p:nvCxnSpPr>
        <p:spPr>
          <a:xfrm flipH="1" flipV="1">
            <a:off x="6915150" y="2743200"/>
            <a:ext cx="142875" cy="76200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1546860" y="324205"/>
            <a:ext cx="5715000" cy="369332"/>
          </a:xfrm>
          <a:prstGeom prst="rect">
            <a:avLst/>
          </a:prstGeom>
          <a:noFill/>
        </p:spPr>
        <p:txBody>
          <a:bodyPr wrap="square" rtlCol="0">
            <a:spAutoFit/>
          </a:bodyPr>
          <a:lstStyle/>
          <a:p>
            <a:r>
              <a:rPr lang="es-MX" b="1" u="sng" dirty="0">
                <a:solidFill>
                  <a:srgbClr val="C00000"/>
                </a:solidFill>
                <a:latin typeface="Arial" panose="020B0604020202020204" pitchFamily="34" charset="0"/>
                <a:cs typeface="Arial" panose="020B0604020202020204" pitchFamily="34" charset="0"/>
              </a:rPr>
              <a:t>POR CARGA PREFORMADA  (EFECTO MUNROE)</a:t>
            </a:r>
            <a:endParaRPr lang="es-CL" b="1" u="sng" dirty="0">
              <a:solidFill>
                <a:srgbClr val="C00000"/>
              </a:solidFill>
              <a:latin typeface="Arial" panose="020B0604020202020204" pitchFamily="34" charset="0"/>
              <a:cs typeface="Arial" panose="020B0604020202020204" pitchFamily="34" charset="0"/>
            </a:endParaRPr>
          </a:p>
        </p:txBody>
      </p:sp>
      <p:pic>
        <p:nvPicPr>
          <p:cNvPr id="7" name="Imagen 6">
            <a:extLst>
              <a:ext uri="{FF2B5EF4-FFF2-40B4-BE49-F238E27FC236}">
                <a16:creationId xmlns:a16="http://schemas.microsoft.com/office/drawing/2014/main" xmlns="" id="{577BD30D-F663-134F-9830-5C1BC40DDC41}"/>
              </a:ext>
            </a:extLst>
          </p:cNvPr>
          <p:cNvPicPr>
            <a:picLocks noChangeAspect="1"/>
          </p:cNvPicPr>
          <p:nvPr/>
        </p:nvPicPr>
        <p:blipFill>
          <a:blip r:embed="rId2"/>
          <a:stretch>
            <a:fillRect/>
          </a:stretch>
        </p:blipFill>
        <p:spPr>
          <a:xfrm>
            <a:off x="703077" y="1242420"/>
            <a:ext cx="3374561" cy="2128101"/>
          </a:xfrm>
          <a:prstGeom prst="rect">
            <a:avLst/>
          </a:prstGeom>
        </p:spPr>
      </p:pic>
      <p:pic>
        <p:nvPicPr>
          <p:cNvPr id="2" name="Imagen 1">
            <a:extLst>
              <a:ext uri="{FF2B5EF4-FFF2-40B4-BE49-F238E27FC236}">
                <a16:creationId xmlns:a16="http://schemas.microsoft.com/office/drawing/2014/main" xmlns="" id="{182D868A-A963-4947-BBD2-8A2D85EF42D4}"/>
              </a:ext>
            </a:extLst>
          </p:cNvPr>
          <p:cNvPicPr>
            <a:picLocks noChangeAspect="1"/>
          </p:cNvPicPr>
          <p:nvPr/>
        </p:nvPicPr>
        <p:blipFill>
          <a:blip r:embed="rId3"/>
          <a:stretch>
            <a:fillRect/>
          </a:stretch>
        </p:blipFill>
        <p:spPr>
          <a:xfrm>
            <a:off x="2933848" y="4811267"/>
            <a:ext cx="3304355" cy="1217394"/>
          </a:xfrm>
          <a:prstGeom prst="rect">
            <a:avLst/>
          </a:prstGeom>
        </p:spPr>
      </p:pic>
      <p:pic>
        <p:nvPicPr>
          <p:cNvPr id="8" name="Imagen 7">
            <a:extLst>
              <a:ext uri="{FF2B5EF4-FFF2-40B4-BE49-F238E27FC236}">
                <a16:creationId xmlns:a16="http://schemas.microsoft.com/office/drawing/2014/main" xmlns="" id="{8C813132-B9D5-D84F-9BC9-0E8BBB0D6B3E}"/>
              </a:ext>
            </a:extLst>
          </p:cNvPr>
          <p:cNvPicPr>
            <a:picLocks noChangeAspect="1"/>
          </p:cNvPicPr>
          <p:nvPr/>
        </p:nvPicPr>
        <p:blipFill>
          <a:blip r:embed="rId4"/>
          <a:stretch>
            <a:fillRect/>
          </a:stretch>
        </p:blipFill>
        <p:spPr>
          <a:xfrm>
            <a:off x="4681211" y="1117634"/>
            <a:ext cx="3388901" cy="2390619"/>
          </a:xfrm>
          <a:prstGeom prst="rect">
            <a:avLst/>
          </a:prstGeom>
        </p:spPr>
      </p:pic>
      <p:pic>
        <p:nvPicPr>
          <p:cNvPr id="9" name="Imagen 8">
            <a:extLst>
              <a:ext uri="{FF2B5EF4-FFF2-40B4-BE49-F238E27FC236}">
                <a16:creationId xmlns:a16="http://schemas.microsoft.com/office/drawing/2014/main" xmlns="" id="{CD57B412-93BD-884B-A92B-EBA9D48B8436}"/>
              </a:ext>
            </a:extLst>
          </p:cNvPr>
          <p:cNvPicPr>
            <a:picLocks noChangeAspect="1"/>
          </p:cNvPicPr>
          <p:nvPr/>
        </p:nvPicPr>
        <p:blipFill>
          <a:blip r:embed="rId5"/>
          <a:stretch>
            <a:fillRect/>
          </a:stretch>
        </p:blipFill>
        <p:spPr>
          <a:xfrm>
            <a:off x="2370176" y="3987115"/>
            <a:ext cx="4622069" cy="536907"/>
          </a:xfrm>
          <a:prstGeom prst="rect">
            <a:avLst/>
          </a:prstGeom>
        </p:spPr>
      </p:pic>
    </p:spTree>
    <p:extLst>
      <p:ext uri="{BB962C8B-B14F-4D97-AF65-F5344CB8AC3E}">
        <p14:creationId xmlns:p14="http://schemas.microsoft.com/office/powerpoint/2010/main" val="3441078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1352550" y="285750"/>
            <a:ext cx="5715000" cy="369332"/>
          </a:xfrm>
          <a:prstGeom prst="rect">
            <a:avLst/>
          </a:prstGeom>
          <a:noFill/>
        </p:spPr>
        <p:txBody>
          <a:bodyPr wrap="square" rtlCol="0">
            <a:spAutoFit/>
          </a:bodyPr>
          <a:lstStyle/>
          <a:p>
            <a:r>
              <a:rPr lang="es-MX" b="1" u="sng" dirty="0">
                <a:solidFill>
                  <a:srgbClr val="FF0000"/>
                </a:solidFill>
                <a:effectLst>
                  <a:outerShdw blurRad="38100" dist="38100" dir="2700000" algn="tl">
                    <a:srgbClr val="000000">
                      <a:alpha val="43137"/>
                    </a:srgbClr>
                  </a:outerShdw>
                </a:effectLst>
              </a:rPr>
              <a:t>POR CARGA PREFORMADA  (EFECTO MUNROE)</a:t>
            </a:r>
            <a:endParaRPr lang="es-CL" u="sng" dirty="0"/>
          </a:p>
        </p:txBody>
      </p:sp>
      <p:pic>
        <p:nvPicPr>
          <p:cNvPr id="7" name="IMG_7668.mp4">
            <a:hlinkClick r:id="" action="ppaction://media"/>
            <a:extLst>
              <a:ext uri="{FF2B5EF4-FFF2-40B4-BE49-F238E27FC236}">
                <a16:creationId xmlns:a16="http://schemas.microsoft.com/office/drawing/2014/main" xmlns="" id="{CFC8BB1F-733D-864E-B9E6-0E40B2D51B7F}"/>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61238" y="759636"/>
            <a:ext cx="7272669" cy="5454502"/>
          </a:xfrm>
          <a:prstGeom prst="rect">
            <a:avLst/>
          </a:prstGeom>
        </p:spPr>
      </p:pic>
    </p:spTree>
    <p:extLst>
      <p:ext uri="{BB962C8B-B14F-4D97-AF65-F5344CB8AC3E}">
        <p14:creationId xmlns:p14="http://schemas.microsoft.com/office/powerpoint/2010/main" val="395542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video>
              <p:cMediaNode vol="80000">
                <p:cTn id="2" fill="hold" display="0">
                  <p:stCondLst>
                    <p:cond delay="indefinite"/>
                  </p:stCondLst>
                </p:cTn>
                <p:tgtEl>
                  <p:spTgt spid="7"/>
                </p:tgtEl>
              </p:cMediaNode>
            </p:video>
            <p:seq concurrent="1" nextAc="seek">
              <p:cTn id="3" restart="whenNotActive" fill="hold" evtFilter="cancelBubble" nodeType="interactiveSeq">
                <p:stCondLst>
                  <p:cond evt="onClick" delay="0">
                    <p:tgtEl>
                      <p:spTgt spid="7"/>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p:cTn id="7"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2519" name="Text Box 7"/>
          <p:cNvSpPr txBox="1">
            <a:spLocks noChangeArrowheads="1"/>
          </p:cNvSpPr>
          <p:nvPr/>
        </p:nvSpPr>
        <p:spPr bwMode="auto">
          <a:xfrm>
            <a:off x="361950" y="197048"/>
            <a:ext cx="8420100" cy="369332"/>
          </a:xfrm>
          <a:prstGeom prst="rect">
            <a:avLst/>
          </a:prstGeom>
          <a:solidFill>
            <a:schemeClr val="accent2">
              <a:lumMod val="20000"/>
              <a:lumOff val="80000"/>
            </a:schemeClr>
          </a:solidFill>
          <a:ln w="38100">
            <a:solidFill>
              <a:schemeClr val="tx1"/>
            </a:solidFill>
            <a:miter lim="800000"/>
            <a:headEnd/>
            <a:tailEnd/>
          </a:ln>
          <a:effectLst/>
        </p:spPr>
        <p:txBody>
          <a:bodyPr>
            <a:spAutoFit/>
          </a:bodyPr>
          <a:lstStyle/>
          <a:p>
            <a:pPr marL="628650" indent="-628650" algn="ctr">
              <a:spcBef>
                <a:spcPct val="50000"/>
              </a:spcBef>
            </a:pPr>
            <a:r>
              <a:rPr lang="es-MX" b="1" u="sng" dirty="0" smtClean="0">
                <a:solidFill>
                  <a:schemeClr val="tx2"/>
                </a:solidFill>
                <a:latin typeface="Arial" panose="020B0604020202020204" pitchFamily="34" charset="0"/>
                <a:cs typeface="Arial" panose="020B0604020202020204" pitchFamily="34" charset="0"/>
              </a:rPr>
              <a:t>CABEZAS  </a:t>
            </a:r>
            <a:r>
              <a:rPr lang="es-MX" b="1" u="sng" dirty="0">
                <a:solidFill>
                  <a:schemeClr val="tx2"/>
                </a:solidFill>
                <a:latin typeface="Arial" panose="020B0604020202020204" pitchFamily="34" charset="0"/>
                <a:cs typeface="Arial" panose="020B0604020202020204" pitchFamily="34" charset="0"/>
              </a:rPr>
              <a:t>DE  COMBATE  ANTI SUBMARINA DE </a:t>
            </a:r>
            <a:r>
              <a:rPr lang="es-MX" b="1" u="sng" dirty="0">
                <a:latin typeface="Arial" panose="020B0604020202020204" pitchFamily="34" charset="0"/>
                <a:cs typeface="Arial" panose="020B0604020202020204" pitchFamily="34" charset="0"/>
              </a:rPr>
              <a:t>“SOPLO</a:t>
            </a:r>
            <a:r>
              <a:rPr lang="es-MX" b="1" u="sng" dirty="0">
                <a:solidFill>
                  <a:schemeClr val="tx2"/>
                </a:solidFill>
                <a:latin typeface="Arial" panose="020B0604020202020204" pitchFamily="34" charset="0"/>
                <a:cs typeface="Arial" panose="020B0604020202020204" pitchFamily="34" charset="0"/>
              </a:rPr>
              <a:t> </a:t>
            </a:r>
            <a:r>
              <a:rPr lang="es-MX" b="1" u="sng" dirty="0" smtClean="0">
                <a:solidFill>
                  <a:schemeClr val="tx2"/>
                </a:solidFill>
                <a:latin typeface="Arial" panose="020B0604020202020204" pitchFamily="34" charset="0"/>
                <a:cs typeface="Arial" panose="020B0604020202020204" pitchFamily="34" charset="0"/>
              </a:rPr>
              <a:t>SUBACUÁTICO</a:t>
            </a:r>
            <a:r>
              <a:rPr lang="es-MX" b="1" u="sng" dirty="0">
                <a:solidFill>
                  <a:schemeClr val="tx2"/>
                </a:solidFill>
                <a:latin typeface="Arial" panose="020B0604020202020204" pitchFamily="34" charset="0"/>
                <a:cs typeface="Arial" panose="020B0604020202020204" pitchFamily="34" charset="0"/>
              </a:rPr>
              <a:t>”</a:t>
            </a:r>
            <a:endParaRPr lang="es-ES" b="1" dirty="0">
              <a:solidFill>
                <a:schemeClr val="tx2"/>
              </a:solidFill>
              <a:latin typeface="Arial" panose="020B0604020202020204" pitchFamily="34" charset="0"/>
              <a:cs typeface="Arial" panose="020B0604020202020204" pitchFamily="34" charset="0"/>
            </a:endParaRPr>
          </a:p>
        </p:txBody>
      </p:sp>
      <p:sp>
        <p:nvSpPr>
          <p:cNvPr id="192520" name="Text Box 8"/>
          <p:cNvSpPr txBox="1">
            <a:spLocks noChangeArrowheads="1"/>
          </p:cNvSpPr>
          <p:nvPr/>
        </p:nvSpPr>
        <p:spPr bwMode="auto">
          <a:xfrm>
            <a:off x="228600" y="1179512"/>
            <a:ext cx="8686800" cy="3016210"/>
          </a:xfrm>
          <a:prstGeom prst="rect">
            <a:avLst/>
          </a:prstGeom>
          <a:solidFill>
            <a:schemeClr val="accent1">
              <a:lumMod val="60000"/>
              <a:lumOff val="40000"/>
            </a:schemeClr>
          </a:solidFill>
          <a:ln w="38100">
            <a:solidFill>
              <a:schemeClr val="accent1"/>
            </a:solidFill>
            <a:miter lim="800000"/>
            <a:headEnd/>
            <a:tailEnd/>
          </a:ln>
          <a:effectLst/>
        </p:spPr>
        <p:txBody>
          <a:bodyPr wrap="square">
            <a:spAutoFit/>
          </a:bodyPr>
          <a:lstStyle/>
          <a:p>
            <a:pPr algn="just">
              <a:spcBef>
                <a:spcPct val="50000"/>
              </a:spcBef>
            </a:pPr>
            <a:r>
              <a:rPr lang="es-MX" sz="2000" b="1" dirty="0">
                <a:solidFill>
                  <a:schemeClr val="tx2"/>
                </a:solidFill>
                <a:latin typeface="Arial" panose="020B0604020202020204" pitchFamily="34" charset="0"/>
                <a:cs typeface="Arial" panose="020B0604020202020204" pitchFamily="34" charset="0"/>
              </a:rPr>
              <a:t>Se emplean contra submarinos y desde éstos contra otros submarinos y buques de superficie. La activación de una carga detonante bajo la superficie del mar tiene las siguientes características:</a:t>
            </a:r>
          </a:p>
          <a:p>
            <a:pPr algn="just">
              <a:spcBef>
                <a:spcPct val="50000"/>
              </a:spcBef>
            </a:pPr>
            <a:r>
              <a:rPr lang="es-MX" sz="2000" b="1" dirty="0">
                <a:solidFill>
                  <a:schemeClr val="tx2"/>
                </a:solidFill>
                <a:latin typeface="Arial" panose="020B0604020202020204" pitchFamily="34" charset="0"/>
                <a:cs typeface="Arial" panose="020B0604020202020204" pitchFamily="34" charset="0"/>
              </a:rPr>
              <a:t>Se genera una muy rápida expansión de  los gases, potenciada por la evaporación de agua, formando una gran burbuja de gases que separan y presionan las moléculas de </a:t>
            </a:r>
            <a:r>
              <a:rPr lang="es-MX" sz="2000" b="1" dirty="0" smtClean="0">
                <a:solidFill>
                  <a:schemeClr val="tx2"/>
                </a:solidFill>
                <a:latin typeface="Arial" panose="020B0604020202020204" pitchFamily="34" charset="0"/>
                <a:cs typeface="Arial" panose="020B0604020202020204" pitchFamily="34" charset="0"/>
              </a:rPr>
              <a:t>agua. </a:t>
            </a:r>
            <a:r>
              <a:rPr lang="es-MX" sz="2000" b="1" dirty="0">
                <a:solidFill>
                  <a:schemeClr val="tx2"/>
                </a:solidFill>
                <a:latin typeface="Arial" panose="020B0604020202020204" pitchFamily="34" charset="0"/>
                <a:cs typeface="Arial" panose="020B0604020202020204" pitchFamily="34" charset="0"/>
              </a:rPr>
              <a:t>Esto genera una gran </a:t>
            </a:r>
            <a:r>
              <a:rPr lang="es-MX" sz="2000" b="1" dirty="0">
                <a:solidFill>
                  <a:srgbClr val="FF0000"/>
                </a:solidFill>
                <a:latin typeface="Arial" panose="020B0604020202020204" pitchFamily="34" charset="0"/>
                <a:cs typeface="Arial" panose="020B0604020202020204" pitchFamily="34" charset="0"/>
              </a:rPr>
              <a:t>“Onda de  Choque” </a:t>
            </a:r>
            <a:r>
              <a:rPr lang="es-MX" sz="2000" b="1" dirty="0">
                <a:solidFill>
                  <a:schemeClr val="tx2"/>
                </a:solidFill>
                <a:latin typeface="Arial" panose="020B0604020202020204" pitchFamily="34" charset="0"/>
                <a:cs typeface="Arial" panose="020B0604020202020204" pitchFamily="34" charset="0"/>
              </a:rPr>
              <a:t>(energía mecánica), lo indicado es el “empuje” de la detonación. La burbuja se dirige hacia la superficie.</a:t>
            </a:r>
          </a:p>
        </p:txBody>
      </p:sp>
      <p:sp>
        <p:nvSpPr>
          <p:cNvPr id="4" name="3 CuadroTexto"/>
          <p:cNvSpPr txBox="1"/>
          <p:nvPr/>
        </p:nvSpPr>
        <p:spPr>
          <a:xfrm>
            <a:off x="228600" y="5219700"/>
            <a:ext cx="8667750" cy="1323439"/>
          </a:xfrm>
          <a:prstGeom prst="rect">
            <a:avLst/>
          </a:prstGeom>
          <a:solidFill>
            <a:srgbClr val="FFFFCC"/>
          </a:solidFill>
          <a:ln>
            <a:solidFill>
              <a:srgbClr val="0070C0"/>
            </a:solidFill>
          </a:ln>
        </p:spPr>
        <p:txBody>
          <a:bodyPr wrap="square" rtlCol="0">
            <a:spAutoFit/>
          </a:bodyPr>
          <a:lstStyle/>
          <a:p>
            <a:pPr algn="just"/>
            <a:r>
              <a:rPr lang="es-MX" sz="2000" b="1" dirty="0">
                <a:solidFill>
                  <a:schemeClr val="tx2"/>
                </a:solidFill>
                <a:latin typeface="Arial" panose="020B0604020202020204" pitchFamily="34" charset="0"/>
                <a:cs typeface="Arial" panose="020B0604020202020204" pitchFamily="34" charset="0"/>
              </a:rPr>
              <a:t>La onda de choque se expande con gran velocidad en el agua (1500 m/s)  y se orienta principalmente hacia la superficie ya que hay mayor presión bajo la carga que sobre </a:t>
            </a:r>
            <a:r>
              <a:rPr lang="es-MX" sz="2000" b="1" dirty="0" smtClean="0">
                <a:solidFill>
                  <a:schemeClr val="tx2"/>
                </a:solidFill>
                <a:latin typeface="Arial" panose="020B0604020202020204" pitchFamily="34" charset="0"/>
                <a:cs typeface="Arial" panose="020B0604020202020204" pitchFamily="34" charset="0"/>
              </a:rPr>
              <a:t>ella (La </a:t>
            </a:r>
            <a:r>
              <a:rPr lang="es-MX" sz="2000" b="1" dirty="0">
                <a:solidFill>
                  <a:schemeClr val="tx2"/>
                </a:solidFill>
                <a:latin typeface="Arial" panose="020B0604020202020204" pitchFamily="34" charset="0"/>
                <a:cs typeface="Arial" panose="020B0604020202020204" pitchFamily="34" charset="0"/>
              </a:rPr>
              <a:t>onda siempre se dirige hacia la zona de menor resistencia</a:t>
            </a:r>
            <a:r>
              <a:rPr lang="es-MX" sz="2000" b="1" dirty="0" smtClean="0">
                <a:solidFill>
                  <a:schemeClr val="tx2"/>
                </a:solidFill>
                <a:latin typeface="Arial" panose="020B0604020202020204" pitchFamily="34" charset="0"/>
                <a:cs typeface="Arial" panose="020B0604020202020204" pitchFamily="34" charset="0"/>
              </a:rPr>
              <a:t>).</a:t>
            </a:r>
            <a:endParaRPr lang="es-CL" sz="2000" b="1" dirty="0">
              <a:solidFill>
                <a:schemeClr val="tx2"/>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2519" name="Text Box 7"/>
          <p:cNvSpPr txBox="1">
            <a:spLocks noChangeArrowheads="1"/>
          </p:cNvSpPr>
          <p:nvPr/>
        </p:nvSpPr>
        <p:spPr bwMode="auto">
          <a:xfrm>
            <a:off x="400050" y="171450"/>
            <a:ext cx="8420100" cy="400110"/>
          </a:xfrm>
          <a:prstGeom prst="rect">
            <a:avLst/>
          </a:prstGeom>
          <a:solidFill>
            <a:schemeClr val="accent2">
              <a:lumMod val="20000"/>
              <a:lumOff val="80000"/>
            </a:schemeClr>
          </a:solidFill>
          <a:ln w="38100">
            <a:solidFill>
              <a:schemeClr val="tx1"/>
            </a:solidFill>
            <a:miter lim="800000"/>
            <a:headEnd/>
            <a:tailEnd/>
          </a:ln>
          <a:effectLst/>
        </p:spPr>
        <p:txBody>
          <a:bodyPr>
            <a:spAutoFit/>
          </a:bodyPr>
          <a:lstStyle/>
          <a:p>
            <a:pPr marL="628650" indent="-628650" algn="ctr">
              <a:spcBef>
                <a:spcPct val="50000"/>
              </a:spcBef>
            </a:pPr>
            <a:r>
              <a:rPr lang="es-MX" sz="2000" b="1" u="sng" dirty="0" smtClean="0">
                <a:solidFill>
                  <a:schemeClr val="tx2"/>
                </a:solidFill>
                <a:latin typeface="Arial" panose="020B0604020202020204" pitchFamily="34" charset="0"/>
                <a:cs typeface="Arial" panose="020B0604020202020204" pitchFamily="34" charset="0"/>
              </a:rPr>
              <a:t>CABEZAS  </a:t>
            </a:r>
            <a:r>
              <a:rPr lang="es-MX" sz="2000" b="1" u="sng" dirty="0">
                <a:solidFill>
                  <a:schemeClr val="tx2"/>
                </a:solidFill>
                <a:latin typeface="Arial" panose="020B0604020202020204" pitchFamily="34" charset="0"/>
                <a:cs typeface="Arial" panose="020B0604020202020204" pitchFamily="34" charset="0"/>
              </a:rPr>
              <a:t>DE  COMBATE  DE </a:t>
            </a:r>
            <a:r>
              <a:rPr lang="es-MX" sz="2000" b="1" u="sng" dirty="0">
                <a:latin typeface="Arial" panose="020B0604020202020204" pitchFamily="34" charset="0"/>
                <a:cs typeface="Arial" panose="020B0604020202020204" pitchFamily="34" charset="0"/>
              </a:rPr>
              <a:t>“SOPLO”</a:t>
            </a:r>
            <a:r>
              <a:rPr lang="es-MX" sz="2000" b="1" u="sng" dirty="0">
                <a:solidFill>
                  <a:schemeClr val="tx2"/>
                </a:solidFill>
                <a:latin typeface="Arial" panose="020B0604020202020204" pitchFamily="34" charset="0"/>
                <a:cs typeface="Arial" panose="020B0604020202020204" pitchFamily="34" charset="0"/>
              </a:rPr>
              <a:t> </a:t>
            </a:r>
            <a:r>
              <a:rPr lang="es-MX" sz="2000" b="1" u="sng" dirty="0" smtClean="0">
                <a:solidFill>
                  <a:schemeClr val="tx2"/>
                </a:solidFill>
                <a:latin typeface="Arial" panose="020B0604020202020204" pitchFamily="34" charset="0"/>
                <a:cs typeface="Arial" panose="020B0604020202020204" pitchFamily="34" charset="0"/>
              </a:rPr>
              <a:t>SUBACUÁTICAS</a:t>
            </a:r>
            <a:endParaRPr lang="es-ES" sz="2000" b="1" dirty="0">
              <a:solidFill>
                <a:schemeClr val="tx2"/>
              </a:solidFill>
              <a:latin typeface="Arial" panose="020B0604020202020204" pitchFamily="34" charset="0"/>
              <a:cs typeface="Arial" panose="020B0604020202020204" pitchFamily="34" charset="0"/>
            </a:endParaRPr>
          </a:p>
        </p:txBody>
      </p:sp>
      <p:sp>
        <p:nvSpPr>
          <p:cNvPr id="192520" name="Text Box 8"/>
          <p:cNvSpPr txBox="1">
            <a:spLocks noChangeArrowheads="1"/>
          </p:cNvSpPr>
          <p:nvPr/>
        </p:nvSpPr>
        <p:spPr bwMode="auto">
          <a:xfrm>
            <a:off x="228600" y="1198562"/>
            <a:ext cx="8686800" cy="923330"/>
          </a:xfrm>
          <a:prstGeom prst="rect">
            <a:avLst/>
          </a:prstGeom>
          <a:solidFill>
            <a:schemeClr val="accent1">
              <a:lumMod val="40000"/>
              <a:lumOff val="60000"/>
            </a:schemeClr>
          </a:solidFill>
          <a:ln w="38100">
            <a:solidFill>
              <a:schemeClr val="accent1"/>
            </a:solidFill>
            <a:miter lim="800000"/>
            <a:headEnd/>
            <a:tailEnd/>
          </a:ln>
          <a:effectLst/>
        </p:spPr>
        <p:txBody>
          <a:bodyPr wrap="square">
            <a:spAutoFit/>
          </a:bodyPr>
          <a:lstStyle/>
          <a:p>
            <a:pPr algn="just">
              <a:spcBef>
                <a:spcPct val="50000"/>
              </a:spcBef>
            </a:pPr>
            <a:r>
              <a:rPr lang="es-MX" b="1" dirty="0">
                <a:latin typeface="Arial" panose="020B0604020202020204" pitchFamily="34" charset="0"/>
                <a:cs typeface="Arial" panose="020B0604020202020204" pitchFamily="34" charset="0"/>
              </a:rPr>
              <a:t>La Burbuja de gases se expande hasta que la presión del agua que la rodea, es igual a la del interior de ella, a contar de ahí, la presión exterior es mayor a la interior y la burbuja </a:t>
            </a:r>
            <a:r>
              <a:rPr lang="es-MX" b="1" dirty="0" err="1">
                <a:solidFill>
                  <a:srgbClr val="FF0000"/>
                </a:solidFill>
                <a:latin typeface="Arial" panose="020B0604020202020204" pitchFamily="34" charset="0"/>
                <a:cs typeface="Arial" panose="020B0604020202020204" pitchFamily="34" charset="0"/>
              </a:rPr>
              <a:t>implosiona</a:t>
            </a:r>
            <a:r>
              <a:rPr lang="es-MX" b="1" dirty="0">
                <a:latin typeface="Arial" panose="020B0604020202020204" pitchFamily="34" charset="0"/>
                <a:cs typeface="Arial" panose="020B0604020202020204" pitchFamily="34" charset="0"/>
              </a:rPr>
              <a:t>, generando una “succión”. </a:t>
            </a:r>
            <a:endParaRPr lang="es-MX" b="1" dirty="0">
              <a:solidFill>
                <a:srgbClr val="FF0000"/>
              </a:solidFill>
              <a:latin typeface="Arial" panose="020B0604020202020204" pitchFamily="34" charset="0"/>
              <a:cs typeface="Arial" panose="020B0604020202020204" pitchFamily="34" charset="0"/>
            </a:endParaRPr>
          </a:p>
        </p:txBody>
      </p:sp>
      <p:sp>
        <p:nvSpPr>
          <p:cNvPr id="5" name="Text Box 8"/>
          <p:cNvSpPr txBox="1">
            <a:spLocks noChangeArrowheads="1"/>
          </p:cNvSpPr>
          <p:nvPr/>
        </p:nvSpPr>
        <p:spPr bwMode="auto">
          <a:xfrm>
            <a:off x="247650" y="2836862"/>
            <a:ext cx="8686800" cy="2585323"/>
          </a:xfrm>
          <a:prstGeom prst="rect">
            <a:avLst/>
          </a:prstGeom>
          <a:solidFill>
            <a:srgbClr val="FFFFCC"/>
          </a:solidFill>
          <a:ln w="38100">
            <a:solidFill>
              <a:schemeClr val="accent1"/>
            </a:solidFill>
            <a:miter lim="800000"/>
            <a:headEnd/>
            <a:tailEnd/>
          </a:ln>
          <a:effectLst/>
        </p:spPr>
        <p:txBody>
          <a:bodyPr wrap="square">
            <a:spAutoFit/>
          </a:bodyPr>
          <a:lstStyle/>
          <a:p>
            <a:pPr algn="just">
              <a:spcBef>
                <a:spcPct val="50000"/>
              </a:spcBef>
            </a:pPr>
            <a:r>
              <a:rPr lang="es-MX" b="1" dirty="0">
                <a:latin typeface="Arial" panose="020B0604020202020204" pitchFamily="34" charset="0"/>
                <a:cs typeface="Arial" panose="020B0604020202020204" pitchFamily="34" charset="0"/>
              </a:rPr>
              <a:t>La Burbuja se comprime sobre </a:t>
            </a:r>
            <a:r>
              <a:rPr lang="es-MX" b="1" dirty="0" smtClean="0">
                <a:latin typeface="Arial" panose="020B0604020202020204" pitchFamily="34" charset="0"/>
                <a:cs typeface="Arial" panose="020B0604020202020204" pitchFamily="34" charset="0"/>
              </a:rPr>
              <a:t>sí </a:t>
            </a:r>
            <a:r>
              <a:rPr lang="es-MX" b="1" dirty="0">
                <a:latin typeface="Arial" panose="020B0604020202020204" pitchFamily="34" charset="0"/>
                <a:cs typeface="Arial" panose="020B0604020202020204" pitchFamily="34" charset="0"/>
              </a:rPr>
              <a:t>misma hasta que la energía restante en su interior, vuelve a ser mayor que la externa y se genera una </a:t>
            </a:r>
            <a:r>
              <a:rPr lang="es-MX" b="1" i="1" u="sng" dirty="0">
                <a:latin typeface="Arial" panose="020B0604020202020204" pitchFamily="34" charset="0"/>
                <a:cs typeface="Arial" panose="020B0604020202020204" pitchFamily="34" charset="0"/>
              </a:rPr>
              <a:t>segunda expansión lo que a su vez produce una segunda “Onda de Choque”</a:t>
            </a:r>
            <a:r>
              <a:rPr lang="es-MX" b="1" i="1" dirty="0">
                <a:latin typeface="Arial" panose="020B0604020202020204" pitchFamily="34" charset="0"/>
                <a:cs typeface="Arial" panose="020B0604020202020204" pitchFamily="34" charset="0"/>
              </a:rPr>
              <a:t> </a:t>
            </a:r>
            <a:r>
              <a:rPr lang="es-MX" b="1" dirty="0" smtClean="0">
                <a:latin typeface="Arial" panose="020B0604020202020204" pitchFamily="34" charset="0"/>
                <a:cs typeface="Arial" panose="020B0604020202020204" pitchFamily="34" charset="0"/>
              </a:rPr>
              <a:t>de </a:t>
            </a:r>
            <a:r>
              <a:rPr lang="es-MX" b="1" dirty="0">
                <a:latin typeface="Arial" panose="020B0604020202020204" pitchFamily="34" charset="0"/>
                <a:cs typeface="Arial" panose="020B0604020202020204" pitchFamily="34" charset="0"/>
              </a:rPr>
              <a:t>una potencia muy inferior a la inicial.</a:t>
            </a:r>
          </a:p>
          <a:p>
            <a:pPr algn="just">
              <a:spcBef>
                <a:spcPct val="50000"/>
              </a:spcBef>
            </a:pPr>
            <a:r>
              <a:rPr lang="es-MX" b="1" dirty="0">
                <a:latin typeface="Arial" panose="020B0604020202020204" pitchFamily="34" charset="0"/>
                <a:cs typeface="Arial" panose="020B0604020202020204" pitchFamily="34" charset="0"/>
              </a:rPr>
              <a:t>El ciclo expansión – implosión –expansión indicado, da origen a una burbuja pulsante que sube a superficie, usando el 90% de la energía mecánica en la primea expansión – implosión.</a:t>
            </a:r>
          </a:p>
          <a:p>
            <a:pPr algn="just">
              <a:spcBef>
                <a:spcPct val="50000"/>
              </a:spcBef>
            </a:pPr>
            <a:r>
              <a:rPr lang="es-MX" b="1" dirty="0">
                <a:solidFill>
                  <a:srgbClr val="FF0000"/>
                </a:solidFill>
                <a:latin typeface="Arial" panose="020B0604020202020204" pitchFamily="34" charset="0"/>
                <a:cs typeface="Arial" panose="020B0604020202020204" pitchFamily="34" charset="0"/>
              </a:rPr>
              <a:t>El blanco es dañado principalmente por la 1</a:t>
            </a:r>
            <a:r>
              <a:rPr lang="es-MX" b="1" u="sng" baseline="30000" dirty="0">
                <a:solidFill>
                  <a:srgbClr val="FF0000"/>
                </a:solidFill>
                <a:latin typeface="Arial" panose="020B0604020202020204" pitchFamily="34" charset="0"/>
                <a:cs typeface="Arial" panose="020B0604020202020204" pitchFamily="34" charset="0"/>
              </a:rPr>
              <a:t>a</a:t>
            </a:r>
            <a:r>
              <a:rPr lang="es-MX" b="1" dirty="0">
                <a:solidFill>
                  <a:srgbClr val="FF0000"/>
                </a:solidFill>
                <a:latin typeface="Arial" panose="020B0604020202020204" pitchFamily="34" charset="0"/>
                <a:cs typeface="Arial" panose="020B0604020202020204" pitchFamily="34" charset="0"/>
              </a:rPr>
              <a:t> Onda de Choque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a:off x="-647700" y="-476250"/>
            <a:ext cx="10420350" cy="7810500"/>
            <a:chOff x="-647700" y="-476250"/>
            <a:chExt cx="10420350" cy="7810500"/>
          </a:xfrm>
        </p:grpSpPr>
        <p:pic>
          <p:nvPicPr>
            <p:cNvPr id="2050" name="Picture 2" descr="F:\DCIM\102_PANA\P1020430.JPG"/>
            <p:cNvPicPr>
              <a:picLocks noChangeAspect="1" noChangeArrowheads="1"/>
            </p:cNvPicPr>
            <p:nvPr/>
          </p:nvPicPr>
          <p:blipFill>
            <a:blip r:embed="rId2" cstate="print"/>
            <a:srcRect/>
            <a:stretch>
              <a:fillRect/>
            </a:stretch>
          </p:blipFill>
          <p:spPr bwMode="auto">
            <a:xfrm>
              <a:off x="137160" y="-471488"/>
              <a:ext cx="8915400" cy="7802563"/>
            </a:xfrm>
            <a:prstGeom prst="rect">
              <a:avLst/>
            </a:prstGeom>
            <a:noFill/>
          </p:spPr>
        </p:pic>
        <p:sp>
          <p:nvSpPr>
            <p:cNvPr id="3" name="2 Rectángulo"/>
            <p:cNvSpPr/>
            <p:nvPr/>
          </p:nvSpPr>
          <p:spPr>
            <a:xfrm>
              <a:off x="-647700" y="-476250"/>
              <a:ext cx="10382250" cy="16383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 name="3 Rectángulo"/>
            <p:cNvSpPr/>
            <p:nvPr/>
          </p:nvSpPr>
          <p:spPr>
            <a:xfrm>
              <a:off x="-609600" y="5848350"/>
              <a:ext cx="10382250" cy="14859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6" name="5 CuadroTexto"/>
          <p:cNvSpPr txBox="1"/>
          <p:nvPr/>
        </p:nvSpPr>
        <p:spPr>
          <a:xfrm>
            <a:off x="457200" y="152400"/>
            <a:ext cx="8324850" cy="707886"/>
          </a:xfrm>
          <a:prstGeom prst="rect">
            <a:avLst/>
          </a:prstGeom>
          <a:noFill/>
        </p:spPr>
        <p:txBody>
          <a:bodyPr wrap="square" rtlCol="0">
            <a:spAutoFit/>
          </a:bodyPr>
          <a:lstStyle/>
          <a:p>
            <a:pPr algn="ctr"/>
            <a:r>
              <a:rPr lang="es-MX" sz="2000" b="1" u="sng" dirty="0">
                <a:latin typeface="Arial" panose="020B0604020202020204" pitchFamily="34" charset="0"/>
                <a:cs typeface="Arial" panose="020B0604020202020204" pitchFamily="34" charset="0"/>
              </a:rPr>
              <a:t>EFECTOS DE LA DETONACIÓN DE UNA CARGA SUBMARINA BAJO EL CASCO</a:t>
            </a:r>
            <a:endParaRPr lang="es-CL" sz="2000" b="1" u="sng" dirty="0">
              <a:latin typeface="Arial" panose="020B0604020202020204" pitchFamily="34" charset="0"/>
              <a:cs typeface="Arial" panose="020B0604020202020204" pitchFamily="34" charset="0"/>
            </a:endParaRPr>
          </a:p>
        </p:txBody>
      </p:sp>
      <p:sp>
        <p:nvSpPr>
          <p:cNvPr id="7" name="6 CuadroTexto"/>
          <p:cNvSpPr txBox="1"/>
          <p:nvPr/>
        </p:nvSpPr>
        <p:spPr>
          <a:xfrm>
            <a:off x="457200" y="5905500"/>
            <a:ext cx="8686800" cy="830997"/>
          </a:xfrm>
          <a:prstGeom prst="rect">
            <a:avLst/>
          </a:prstGeom>
          <a:solidFill>
            <a:schemeClr val="accent2">
              <a:lumMod val="40000"/>
              <a:lumOff val="60000"/>
            </a:schemeClr>
          </a:solidFill>
          <a:ln>
            <a:solidFill>
              <a:schemeClr val="bg2">
                <a:lumMod val="10000"/>
              </a:schemeClr>
            </a:solidFill>
          </a:ln>
        </p:spPr>
        <p:txBody>
          <a:bodyPr wrap="square" rtlCol="0">
            <a:spAutoFit/>
          </a:bodyPr>
          <a:lstStyle/>
          <a:p>
            <a:pPr algn="just"/>
            <a:r>
              <a:rPr lang="es-MX" sz="1600" b="1" dirty="0"/>
              <a:t>La detonación de la carga de soplo submarino, es más eficiente si se efectúa bajo el casco de un buque o submarino, aprovechando las características de la onda de choque y su fase de expansión e implosión.</a:t>
            </a:r>
            <a:endParaRPr lang="es-CL" sz="1600" b="1" dirty="0"/>
          </a:p>
        </p:txBody>
      </p:sp>
      <p:sp>
        <p:nvSpPr>
          <p:cNvPr id="8" name="7 CuadroTexto"/>
          <p:cNvSpPr txBox="1"/>
          <p:nvPr/>
        </p:nvSpPr>
        <p:spPr>
          <a:xfrm>
            <a:off x="3714750" y="4076700"/>
            <a:ext cx="1657350" cy="369332"/>
          </a:xfrm>
          <a:prstGeom prst="rect">
            <a:avLst/>
          </a:prstGeom>
          <a:solidFill>
            <a:srgbClr val="FF0000"/>
          </a:solidFill>
        </p:spPr>
        <p:txBody>
          <a:bodyPr wrap="square" rtlCol="0">
            <a:spAutoFit/>
          </a:bodyPr>
          <a:lstStyle/>
          <a:p>
            <a:r>
              <a:rPr lang="es-MX" b="1" dirty="0" smtClean="0">
                <a:solidFill>
                  <a:schemeClr val="bg1"/>
                </a:solidFill>
              </a:rPr>
              <a:t>EXPANSIÓN</a:t>
            </a:r>
            <a:endParaRPr lang="es-CL" b="1" dirty="0">
              <a:solidFill>
                <a:schemeClr val="bg1"/>
              </a:solidFill>
            </a:endParaRPr>
          </a:p>
        </p:txBody>
      </p:sp>
      <p:sp>
        <p:nvSpPr>
          <p:cNvPr id="9" name="8 CuadroTexto"/>
          <p:cNvSpPr txBox="1"/>
          <p:nvPr/>
        </p:nvSpPr>
        <p:spPr>
          <a:xfrm>
            <a:off x="7124700" y="3848100"/>
            <a:ext cx="1657350" cy="369332"/>
          </a:xfrm>
          <a:prstGeom prst="rect">
            <a:avLst/>
          </a:prstGeom>
          <a:solidFill>
            <a:srgbClr val="FF0000"/>
          </a:solidFill>
        </p:spPr>
        <p:txBody>
          <a:bodyPr wrap="square" rtlCol="0">
            <a:spAutoFit/>
          </a:bodyPr>
          <a:lstStyle/>
          <a:p>
            <a:r>
              <a:rPr lang="es-MX" b="1" dirty="0">
                <a:solidFill>
                  <a:schemeClr val="bg1"/>
                </a:solidFill>
              </a:rPr>
              <a:t>IMPLOSIÓN</a:t>
            </a:r>
            <a:endParaRPr lang="es-CL" b="1" dirty="0">
              <a:solidFill>
                <a:schemeClr val="bg1"/>
              </a:solidFill>
            </a:endParaRPr>
          </a:p>
        </p:txBody>
      </p:sp>
      <p:sp>
        <p:nvSpPr>
          <p:cNvPr id="2" name="Rectángulo 1"/>
          <p:cNvSpPr/>
          <p:nvPr/>
        </p:nvSpPr>
        <p:spPr>
          <a:xfrm>
            <a:off x="342900" y="730042"/>
            <a:ext cx="8801100" cy="307777"/>
          </a:xfrm>
          <a:prstGeom prst="rect">
            <a:avLst/>
          </a:prstGeom>
        </p:spPr>
        <p:txBody>
          <a:bodyPr wrap="square">
            <a:spAutoFit/>
          </a:bodyPr>
          <a:lstStyle/>
          <a:p>
            <a:r>
              <a:rPr lang="es-CL" sz="1400" dirty="0">
                <a:hlinkClick r:id="rId3"/>
              </a:rPr>
              <a:t>https://www.vistaalmar.es//</a:t>
            </a:r>
            <a:r>
              <a:rPr lang="es-CL" sz="1400" dirty="0" smtClean="0">
                <a:hlinkClick r:id="rId3"/>
              </a:rPr>
              <a:t>images/stories/fotos-62/explosion-submarina-petardo.gif</a:t>
            </a:r>
            <a:endParaRPr lang="es-CL" sz="1400" dirty="0" smtClean="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79557" name="Text Box 5"/>
          <p:cNvSpPr txBox="1">
            <a:spLocks noChangeArrowheads="1"/>
          </p:cNvSpPr>
          <p:nvPr/>
        </p:nvSpPr>
        <p:spPr bwMode="auto">
          <a:xfrm>
            <a:off x="228600" y="137160"/>
            <a:ext cx="8915400" cy="430887"/>
          </a:xfrm>
          <a:prstGeom prst="rect">
            <a:avLst/>
          </a:prstGeom>
          <a:noFill/>
          <a:ln w="38100">
            <a:noFill/>
            <a:miter lim="800000"/>
            <a:headEnd/>
            <a:tailEnd/>
          </a:ln>
          <a:effectLst/>
        </p:spPr>
        <p:txBody>
          <a:bodyPr>
            <a:spAutoFit/>
          </a:bodyPr>
          <a:lstStyle/>
          <a:p>
            <a:pPr algn="ctr">
              <a:spcBef>
                <a:spcPct val="50000"/>
              </a:spcBef>
            </a:pPr>
            <a:r>
              <a:rPr lang="en-US" sz="2200" b="1" u="sng" dirty="0">
                <a:solidFill>
                  <a:schemeClr val="tx2"/>
                </a:solidFill>
                <a:latin typeface="Arial" panose="020B0604020202020204" pitchFamily="34" charset="0"/>
                <a:cs typeface="Arial" panose="020B0604020202020204" pitchFamily="34" charset="0"/>
              </a:rPr>
              <a:t>CABEZA DE COMBATE </a:t>
            </a:r>
            <a:r>
              <a:rPr lang="en-US" sz="2200" b="1" u="sng" dirty="0" smtClean="0">
                <a:solidFill>
                  <a:schemeClr val="tx2"/>
                </a:solidFill>
                <a:latin typeface="Arial" panose="020B0604020202020204" pitchFamily="34" charset="0"/>
                <a:cs typeface="Arial" panose="020B0604020202020204" pitchFamily="34" charset="0"/>
              </a:rPr>
              <a:t>ANTIAÉREA </a:t>
            </a:r>
            <a:r>
              <a:rPr lang="en-US" sz="2200" b="1" u="sng" dirty="0">
                <a:solidFill>
                  <a:schemeClr val="tx2"/>
                </a:solidFill>
                <a:latin typeface="Arial" panose="020B0604020202020204" pitchFamily="34" charset="0"/>
                <a:cs typeface="Arial" panose="020B0604020202020204" pitchFamily="34" charset="0"/>
              </a:rPr>
              <a:t>DE VARILLA CONTINUA</a:t>
            </a:r>
            <a:endParaRPr lang="es-ES" sz="2200" b="1" u="sng" dirty="0">
              <a:solidFill>
                <a:schemeClr val="tx2"/>
              </a:solidFill>
              <a:latin typeface="Arial" panose="020B0604020202020204" pitchFamily="34" charset="0"/>
              <a:cs typeface="Arial" panose="020B0604020202020204" pitchFamily="34" charset="0"/>
            </a:endParaRPr>
          </a:p>
        </p:txBody>
      </p:sp>
      <p:sp>
        <p:nvSpPr>
          <p:cNvPr id="4" name="3 CuadroTexto"/>
          <p:cNvSpPr txBox="1"/>
          <p:nvPr/>
        </p:nvSpPr>
        <p:spPr>
          <a:xfrm>
            <a:off x="361950" y="746761"/>
            <a:ext cx="8534400" cy="1200150"/>
          </a:xfrm>
          <a:prstGeom prst="rect">
            <a:avLst/>
          </a:prstGeom>
          <a:solidFill>
            <a:schemeClr val="accent2">
              <a:lumMod val="20000"/>
              <a:lumOff val="80000"/>
            </a:schemeClr>
          </a:solidFill>
          <a:ln>
            <a:solidFill>
              <a:schemeClr val="tx1"/>
            </a:solidFill>
          </a:ln>
        </p:spPr>
        <p:txBody>
          <a:bodyPr wrap="square" rtlCol="0">
            <a:spAutoFit/>
          </a:bodyPr>
          <a:lstStyle/>
          <a:p>
            <a:pPr algn="just"/>
            <a:r>
              <a:rPr lang="es-MX" dirty="0"/>
              <a:t>Diseñada para destruir el fuselaje y motores de aviones pesados, Bombarderos o Transportes.</a:t>
            </a:r>
          </a:p>
          <a:p>
            <a:pPr algn="just"/>
            <a:r>
              <a:rPr lang="es-MX" dirty="0"/>
              <a:t>Se asegura de dispersar varillas de acero de alta energía cinética en </a:t>
            </a:r>
            <a:r>
              <a:rPr lang="es-MX" dirty="0" smtClean="0"/>
              <a:t>función </a:t>
            </a:r>
            <a:r>
              <a:rPr lang="es-MX" dirty="0"/>
              <a:t>de su masa, ordenadas casi como un “acordeón</a:t>
            </a:r>
            <a:r>
              <a:rPr lang="es-MX" dirty="0" smtClean="0"/>
              <a:t>”, </a:t>
            </a:r>
            <a:r>
              <a:rPr lang="es-MX" dirty="0"/>
              <a:t>unidas en sus extremos.</a:t>
            </a:r>
            <a:endParaRPr lang="es-CL" dirty="0"/>
          </a:p>
        </p:txBody>
      </p:sp>
      <p:pic>
        <p:nvPicPr>
          <p:cNvPr id="5" name="Picture 4" descr="Explorar0012"/>
          <p:cNvPicPr>
            <a:picLocks noChangeAspect="1" noChangeArrowheads="1"/>
          </p:cNvPicPr>
          <p:nvPr/>
        </p:nvPicPr>
        <p:blipFill>
          <a:blip r:embed="rId2" cstate="print"/>
          <a:srcRect/>
          <a:stretch>
            <a:fillRect/>
          </a:stretch>
        </p:blipFill>
        <p:spPr bwMode="auto">
          <a:xfrm>
            <a:off x="908050" y="2298700"/>
            <a:ext cx="7346950" cy="3937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5460" name="Picture 4" descr="Explorar0011"/>
          <p:cNvPicPr>
            <a:picLocks noChangeAspect="1" noChangeArrowheads="1"/>
          </p:cNvPicPr>
          <p:nvPr/>
        </p:nvPicPr>
        <p:blipFill>
          <a:blip r:embed="rId2" cstate="print"/>
          <a:srcRect/>
          <a:stretch>
            <a:fillRect/>
          </a:stretch>
        </p:blipFill>
        <p:spPr bwMode="auto">
          <a:xfrm>
            <a:off x="854075" y="2157413"/>
            <a:ext cx="7704138" cy="4586287"/>
          </a:xfrm>
          <a:prstGeom prst="rect">
            <a:avLst/>
          </a:prstGeom>
          <a:noFill/>
        </p:spPr>
      </p:pic>
      <p:sp>
        <p:nvSpPr>
          <p:cNvPr id="275461" name="Text Box 5"/>
          <p:cNvSpPr txBox="1">
            <a:spLocks noChangeArrowheads="1"/>
          </p:cNvSpPr>
          <p:nvPr/>
        </p:nvSpPr>
        <p:spPr bwMode="auto">
          <a:xfrm>
            <a:off x="228600" y="228600"/>
            <a:ext cx="8915400" cy="400110"/>
          </a:xfrm>
          <a:prstGeom prst="rect">
            <a:avLst/>
          </a:prstGeom>
          <a:noFill/>
          <a:ln w="38100">
            <a:noFill/>
            <a:miter lim="800000"/>
            <a:headEnd/>
            <a:tailEnd/>
          </a:ln>
          <a:effectLst/>
        </p:spPr>
        <p:txBody>
          <a:bodyPr>
            <a:spAutoFit/>
          </a:bodyPr>
          <a:lstStyle/>
          <a:p>
            <a:pPr algn="ctr">
              <a:spcBef>
                <a:spcPct val="50000"/>
              </a:spcBef>
            </a:pPr>
            <a:r>
              <a:rPr lang="en-US" sz="2000" b="1" u="sng" dirty="0" smtClean="0">
                <a:latin typeface="Arial" panose="020B0604020202020204" pitchFamily="34" charset="0"/>
                <a:cs typeface="Arial" panose="020B0604020202020204" pitchFamily="34" charset="0"/>
              </a:rPr>
              <a:t>EXPANSIÓN </a:t>
            </a:r>
            <a:r>
              <a:rPr lang="en-US" sz="2000" b="1" u="sng" dirty="0">
                <a:latin typeface="Arial" panose="020B0604020202020204" pitchFamily="34" charset="0"/>
                <a:cs typeface="Arial" panose="020B0604020202020204" pitchFamily="34" charset="0"/>
              </a:rPr>
              <a:t>DE LA CBZA. DE CBTE. DE VARILLA CONTINUA</a:t>
            </a:r>
            <a:endParaRPr lang="es-ES" sz="2000" b="1" u="sng" dirty="0">
              <a:latin typeface="Arial" panose="020B0604020202020204" pitchFamily="34" charset="0"/>
              <a:cs typeface="Arial" panose="020B0604020202020204" pitchFamily="34" charset="0"/>
            </a:endParaRPr>
          </a:p>
        </p:txBody>
      </p:sp>
      <p:sp>
        <p:nvSpPr>
          <p:cNvPr id="4" name="3 CuadroTexto"/>
          <p:cNvSpPr txBox="1"/>
          <p:nvPr/>
        </p:nvSpPr>
        <p:spPr>
          <a:xfrm>
            <a:off x="247650" y="952500"/>
            <a:ext cx="8572500" cy="923330"/>
          </a:xfrm>
          <a:prstGeom prst="rect">
            <a:avLst/>
          </a:prstGeom>
          <a:solidFill>
            <a:schemeClr val="accent2">
              <a:lumMod val="20000"/>
              <a:lumOff val="80000"/>
            </a:schemeClr>
          </a:solidFill>
          <a:ln>
            <a:solidFill>
              <a:schemeClr val="tx1"/>
            </a:solidFill>
          </a:ln>
        </p:spPr>
        <p:txBody>
          <a:bodyPr wrap="square" rtlCol="0">
            <a:spAutoFit/>
          </a:bodyPr>
          <a:lstStyle/>
          <a:p>
            <a:pPr algn="just"/>
            <a:r>
              <a:rPr lang="es-MX" dirty="0"/>
              <a:t>Es una variación de la cabeza de Fragmentación, sus varillas poseen mayor Energía cinética debido a su masa respecto a la fragmentación de una granada. La velocidad de las varillas es de 1000 m/s.</a:t>
            </a:r>
            <a:endParaRPr lang="es-CL"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7508" name="Picture 4" descr="Explorar0013"/>
          <p:cNvPicPr>
            <a:picLocks noChangeAspect="1" noChangeArrowheads="1"/>
          </p:cNvPicPr>
          <p:nvPr/>
        </p:nvPicPr>
        <p:blipFill>
          <a:blip r:embed="rId2" cstate="print"/>
          <a:srcRect/>
          <a:stretch>
            <a:fillRect/>
          </a:stretch>
        </p:blipFill>
        <p:spPr bwMode="auto">
          <a:xfrm>
            <a:off x="508639" y="1028700"/>
            <a:ext cx="7672550" cy="5486399"/>
          </a:xfrm>
          <a:prstGeom prst="rect">
            <a:avLst/>
          </a:prstGeom>
          <a:noFill/>
        </p:spPr>
      </p:pic>
      <p:sp>
        <p:nvSpPr>
          <p:cNvPr id="277509" name="Text Box 5"/>
          <p:cNvSpPr txBox="1">
            <a:spLocks noChangeArrowheads="1"/>
          </p:cNvSpPr>
          <p:nvPr/>
        </p:nvSpPr>
        <p:spPr bwMode="auto">
          <a:xfrm>
            <a:off x="228600" y="0"/>
            <a:ext cx="8915400" cy="830997"/>
          </a:xfrm>
          <a:prstGeom prst="rect">
            <a:avLst/>
          </a:prstGeom>
          <a:noFill/>
          <a:ln w="38100">
            <a:noFill/>
            <a:miter lim="800000"/>
            <a:headEnd/>
            <a:tailEnd/>
          </a:ln>
          <a:effectLst/>
        </p:spPr>
        <p:txBody>
          <a:bodyPr>
            <a:spAutoFit/>
          </a:bodyPr>
          <a:lstStyle/>
          <a:p>
            <a:pPr algn="ctr">
              <a:spcBef>
                <a:spcPct val="50000"/>
              </a:spcBef>
            </a:pPr>
            <a:r>
              <a:rPr lang="en-US" sz="2400" b="1" u="sng" dirty="0">
                <a:solidFill>
                  <a:schemeClr val="tx2"/>
                </a:solidFill>
                <a:latin typeface="Arial" panose="020B0604020202020204" pitchFamily="34" charset="0"/>
                <a:cs typeface="Arial" panose="020B0604020202020204" pitchFamily="34" charset="0"/>
              </a:rPr>
              <a:t>FRAGMENTOS DE UNA CABEZA DE COMBATE DE VARILLA CONTINUA</a:t>
            </a:r>
            <a:endParaRPr lang="es-ES" sz="2400" b="1" u="sng" dirty="0">
              <a:solidFill>
                <a:schemeClr val="tx2"/>
              </a:solidFill>
              <a:latin typeface="Arial" panose="020B0604020202020204" pitchFamily="34" charset="0"/>
              <a:cs typeface="Arial" panose="020B0604020202020204" pitchFamily="34" charset="0"/>
            </a:endParaRPr>
          </a:p>
        </p:txBody>
      </p:sp>
      <p:sp>
        <p:nvSpPr>
          <p:cNvPr id="4" name="3 Botón de acción: Hacia delante o Siguiente">
            <a:hlinkClick r:id="rId3" action="ppaction://hlinksldjump" highlightClick="1"/>
          </p:cNvPr>
          <p:cNvSpPr/>
          <p:nvPr/>
        </p:nvSpPr>
        <p:spPr>
          <a:xfrm>
            <a:off x="8458200" y="5867400"/>
            <a:ext cx="472440" cy="65532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2451" name="Text Box 3"/>
          <p:cNvSpPr txBox="1">
            <a:spLocks noChangeArrowheads="1"/>
          </p:cNvSpPr>
          <p:nvPr/>
        </p:nvSpPr>
        <p:spPr bwMode="auto">
          <a:xfrm>
            <a:off x="381000" y="285750"/>
            <a:ext cx="8763000" cy="861774"/>
          </a:xfrm>
          <a:prstGeom prst="rect">
            <a:avLst/>
          </a:prstGeom>
          <a:noFill/>
          <a:ln w="38100">
            <a:noFill/>
            <a:miter lim="800000"/>
            <a:headEnd/>
            <a:tailEnd/>
          </a:ln>
          <a:effectLst/>
        </p:spPr>
        <p:txBody>
          <a:bodyPr wrap="square">
            <a:spAutoFit/>
          </a:bodyPr>
          <a:lstStyle/>
          <a:p>
            <a:pPr marL="533400" indent="-533400" algn="just">
              <a:spcBef>
                <a:spcPct val="50000"/>
              </a:spcBef>
            </a:pPr>
            <a:r>
              <a:rPr lang="es-MX" sz="2000" b="1" u="sng" dirty="0" smtClean="0">
                <a:solidFill>
                  <a:schemeClr val="tx2"/>
                </a:solidFill>
                <a:latin typeface="Arial" panose="020B0604020202020204" pitchFamily="34" charset="0"/>
                <a:cs typeface="Arial" panose="020B0604020202020204" pitchFamily="34" charset="0"/>
              </a:rPr>
              <a:t>CABEZAS   </a:t>
            </a:r>
            <a:r>
              <a:rPr lang="es-MX" sz="2000" b="1" u="sng" dirty="0">
                <a:solidFill>
                  <a:schemeClr val="tx2"/>
                </a:solidFill>
                <a:latin typeface="Arial" panose="020B0604020202020204" pitchFamily="34" charset="0"/>
                <a:cs typeface="Arial" panose="020B0604020202020204" pitchFamily="34" charset="0"/>
              </a:rPr>
              <a:t>DE  COMBATE  DE  </a:t>
            </a:r>
            <a:r>
              <a:rPr lang="es-MX" sz="2000" b="1" u="sng" dirty="0" smtClean="0">
                <a:solidFill>
                  <a:schemeClr val="tx2"/>
                </a:solidFill>
                <a:latin typeface="Arial" panose="020B0604020202020204" pitchFamily="34" charset="0"/>
                <a:cs typeface="Arial" panose="020B0604020202020204" pitchFamily="34" charset="0"/>
              </a:rPr>
              <a:t>PROPÓSITOS </a:t>
            </a:r>
            <a:r>
              <a:rPr lang="es-MX" sz="2000" b="1" u="sng" dirty="0">
                <a:solidFill>
                  <a:schemeClr val="tx2"/>
                </a:solidFill>
                <a:latin typeface="Arial" panose="020B0604020202020204" pitchFamily="34" charset="0"/>
                <a:cs typeface="Arial" panose="020B0604020202020204" pitchFamily="34" charset="0"/>
              </a:rPr>
              <a:t>ESPECIALES</a:t>
            </a:r>
          </a:p>
          <a:p>
            <a:pPr marL="533400" indent="-533400" algn="just">
              <a:spcBef>
                <a:spcPct val="50000"/>
              </a:spcBef>
            </a:pPr>
            <a:r>
              <a:rPr lang="es-MX" sz="2000" b="1" dirty="0" smtClean="0">
                <a:solidFill>
                  <a:schemeClr val="tx2"/>
                </a:solidFill>
                <a:latin typeface="Arial" panose="020B0604020202020204" pitchFamily="34" charset="0"/>
                <a:cs typeface="Arial" panose="020B0604020202020204" pitchFamily="34" charset="0"/>
              </a:rPr>
              <a:t>(</a:t>
            </a:r>
            <a:r>
              <a:rPr lang="es-MX" sz="2000" b="1" dirty="0">
                <a:solidFill>
                  <a:schemeClr val="tx2"/>
                </a:solidFill>
                <a:latin typeface="Arial" panose="020B0604020202020204" pitchFamily="34" charset="0"/>
                <a:cs typeface="Arial" panose="020B0604020202020204" pitchFamily="34" charset="0"/>
              </a:rPr>
              <a:t>Son desarrolladas para propósitos especializados)</a:t>
            </a:r>
            <a:endParaRPr lang="es-ES" sz="2000" b="1" dirty="0">
              <a:solidFill>
                <a:schemeClr val="tx2"/>
              </a:solidFill>
              <a:latin typeface="Arial" panose="020B0604020202020204" pitchFamily="34" charset="0"/>
              <a:cs typeface="Arial" panose="020B0604020202020204" pitchFamily="34" charset="0"/>
            </a:endParaRPr>
          </a:p>
        </p:txBody>
      </p:sp>
      <p:sp>
        <p:nvSpPr>
          <p:cNvPr id="232453" name="Text Box 5"/>
          <p:cNvSpPr txBox="1">
            <a:spLocks noChangeArrowheads="1"/>
          </p:cNvSpPr>
          <p:nvPr/>
        </p:nvSpPr>
        <p:spPr bwMode="auto">
          <a:xfrm>
            <a:off x="381000" y="1783080"/>
            <a:ext cx="8229600" cy="3477875"/>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p>
            <a:pPr algn="just">
              <a:spcBef>
                <a:spcPct val="50000"/>
              </a:spcBef>
            </a:pPr>
            <a:r>
              <a:rPr lang="es-MX" sz="2000" dirty="0">
                <a:solidFill>
                  <a:schemeClr val="tx2"/>
                </a:solidFill>
                <a:latin typeface="Arial" panose="020B0604020202020204" pitchFamily="34" charset="0"/>
                <a:cs typeface="Arial" panose="020B0604020202020204" pitchFamily="34" charset="0"/>
              </a:rPr>
              <a:t>1.- </a:t>
            </a:r>
            <a:r>
              <a:rPr lang="es-MX" sz="2000" u="sng" dirty="0">
                <a:solidFill>
                  <a:schemeClr val="tx2"/>
                </a:solidFill>
                <a:latin typeface="Arial" panose="020B0604020202020204" pitchFamily="34" charset="0"/>
                <a:cs typeface="Arial" panose="020B0604020202020204" pitchFamily="34" charset="0"/>
              </a:rPr>
              <a:t>CABEZAS DE COMBATE </a:t>
            </a:r>
            <a:r>
              <a:rPr lang="es-MX" sz="2000" u="sng" dirty="0" smtClean="0">
                <a:solidFill>
                  <a:schemeClr val="tx2"/>
                </a:solidFill>
                <a:latin typeface="Arial" panose="020B0604020202020204" pitchFamily="34" charset="0"/>
                <a:cs typeface="Arial" panose="020B0604020202020204" pitchFamily="34" charset="0"/>
              </a:rPr>
              <a:t>TÉRMICAS </a:t>
            </a:r>
            <a:endParaRPr lang="es-MX" sz="2000" u="sng" dirty="0">
              <a:solidFill>
                <a:schemeClr val="tx2"/>
              </a:solidFill>
              <a:latin typeface="Arial" panose="020B0604020202020204" pitchFamily="34" charset="0"/>
              <a:cs typeface="Arial" panose="020B0604020202020204" pitchFamily="34" charset="0"/>
            </a:endParaRPr>
          </a:p>
          <a:p>
            <a:pPr marL="266700" indent="-266700" algn="just">
              <a:spcBef>
                <a:spcPct val="50000"/>
              </a:spcBef>
              <a:buFontTx/>
              <a:buChar char="-"/>
            </a:pPr>
            <a:r>
              <a:rPr lang="es-MX" sz="2000" dirty="0">
                <a:solidFill>
                  <a:schemeClr val="tx2"/>
                </a:solidFill>
                <a:latin typeface="Arial" panose="020B0604020202020204" pitchFamily="34" charset="0"/>
                <a:cs typeface="Arial" panose="020B0604020202020204" pitchFamily="34" charset="0"/>
              </a:rPr>
              <a:t>Usadas contra Blancos más vulnerables a los </a:t>
            </a:r>
            <a:r>
              <a:rPr lang="es-MX" sz="2000" dirty="0">
                <a:solidFill>
                  <a:srgbClr val="FF0000"/>
                </a:solidFill>
                <a:latin typeface="Arial" panose="020B0604020202020204" pitchFamily="34" charset="0"/>
                <a:cs typeface="Arial" panose="020B0604020202020204" pitchFamily="34" charset="0"/>
              </a:rPr>
              <a:t>incendios</a:t>
            </a:r>
            <a:r>
              <a:rPr lang="es-MX" sz="2000" dirty="0">
                <a:solidFill>
                  <a:schemeClr val="tx2"/>
                </a:solidFill>
                <a:latin typeface="Arial" panose="020B0604020202020204" pitchFamily="34" charset="0"/>
                <a:cs typeface="Arial" panose="020B0604020202020204" pitchFamily="34" charset="0"/>
              </a:rPr>
              <a:t> que al soplo o fragmentación. (Estanques de combustibles, instalaciones, polvorines, tropas desplegadas, etc.)</a:t>
            </a:r>
          </a:p>
          <a:p>
            <a:pPr marL="266700" indent="-266700" algn="just">
              <a:spcBef>
                <a:spcPct val="50000"/>
              </a:spcBef>
              <a:buFontTx/>
              <a:buChar char="-"/>
            </a:pPr>
            <a:r>
              <a:rPr lang="es-MX" sz="2000" dirty="0">
                <a:solidFill>
                  <a:schemeClr val="tx2"/>
                </a:solidFill>
                <a:latin typeface="Arial" panose="020B0604020202020204" pitchFamily="34" charset="0"/>
                <a:cs typeface="Arial" panose="020B0604020202020204" pitchFamily="34" charset="0"/>
              </a:rPr>
              <a:t>Diseñadas para ser empleadas en bombas de aviación, granadas de artillería y manuales.</a:t>
            </a:r>
          </a:p>
          <a:p>
            <a:pPr marL="266700" indent="-266700" algn="just">
              <a:spcBef>
                <a:spcPct val="50000"/>
              </a:spcBef>
              <a:buFontTx/>
              <a:buChar char="-"/>
            </a:pPr>
            <a:r>
              <a:rPr lang="es-MX" sz="2000" dirty="0">
                <a:solidFill>
                  <a:schemeClr val="tx2"/>
                </a:solidFill>
                <a:latin typeface="Arial" panose="020B0604020202020204" pitchFamily="34" charset="0"/>
                <a:cs typeface="Arial" panose="020B0604020202020204" pitchFamily="34" charset="0"/>
              </a:rPr>
              <a:t>Contenido posible: Napalm (1000°C), Fósforo Blanco, Fósforo Rojo, TERMITE (2500°C)</a:t>
            </a:r>
            <a:endParaRPr lang="es-MX" sz="2000" u="sng" dirty="0">
              <a:solidFill>
                <a:schemeClr val="tx2"/>
              </a:solidFill>
              <a:latin typeface="Arial" panose="020B0604020202020204" pitchFamily="34" charset="0"/>
              <a:cs typeface="Arial" panose="020B0604020202020204" pitchFamily="34" charset="0"/>
            </a:endParaRPr>
          </a:p>
          <a:p>
            <a:pPr algn="just">
              <a:spcBef>
                <a:spcPct val="50000"/>
              </a:spcBef>
            </a:pPr>
            <a:endParaRPr lang="es-ES" sz="2000" dirty="0">
              <a:solidFill>
                <a:schemeClr val="tx2"/>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311150" y="520700"/>
            <a:ext cx="8547100" cy="4555093"/>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defPPr>
              <a:defRPr lang="es-ES"/>
            </a:defPPr>
            <a:lvl1pPr algn="just">
              <a:spcBef>
                <a:spcPct val="50000"/>
              </a:spcBef>
              <a:defRPr sz="2000">
                <a:solidFill>
                  <a:schemeClr val="tx2"/>
                </a:solidFill>
                <a:latin typeface="Arial" panose="020B0604020202020204" pitchFamily="34" charset="0"/>
                <a:cs typeface="Arial" panose="020B0604020202020204" pitchFamily="34" charset="0"/>
              </a:defRPr>
            </a:lvl1pPr>
          </a:lstStyle>
          <a:p>
            <a:r>
              <a:rPr lang="es-MX" dirty="0"/>
              <a:t>2</a:t>
            </a:r>
            <a:r>
              <a:rPr lang="es-MX" dirty="0" smtClean="0"/>
              <a:t>.- </a:t>
            </a:r>
            <a:r>
              <a:rPr lang="es-MX" u="sng" dirty="0" smtClean="0"/>
              <a:t>CABEZAS </a:t>
            </a:r>
            <a:r>
              <a:rPr lang="es-MX" u="sng" dirty="0"/>
              <a:t>DE COMBATE </a:t>
            </a:r>
            <a:r>
              <a:rPr lang="es-MX" u="sng" dirty="0" smtClean="0"/>
              <a:t>QUÍMICAS </a:t>
            </a:r>
            <a:r>
              <a:rPr lang="es-MX" u="sng" dirty="0"/>
              <a:t>Y </a:t>
            </a:r>
            <a:r>
              <a:rPr lang="es-MX" u="sng" dirty="0" smtClean="0"/>
              <a:t>BIOLÓGICAS</a:t>
            </a:r>
            <a:endParaRPr lang="es-MX" u="sng" dirty="0"/>
          </a:p>
          <a:p>
            <a:r>
              <a:rPr lang="es-MX" dirty="0"/>
              <a:t>Usadas para enfermar o causar la muerte a tropas enemigas.</a:t>
            </a:r>
          </a:p>
          <a:p>
            <a:r>
              <a:rPr lang="es-MX" dirty="0"/>
              <a:t>Posee ventaja de no afectar el material e instalaciones de enemigo, facilitando su captura y uso propio.</a:t>
            </a:r>
          </a:p>
          <a:p>
            <a:r>
              <a:rPr lang="es-MX" dirty="0"/>
              <a:t>Las químicas esparcen sustancias venenosas sobre las tropas y provocan bajas por exposición directa a ellas, son afectadas por la disipación en el aire y pueden actuar sobre las fuerzas propias. (</a:t>
            </a:r>
            <a:r>
              <a:rPr lang="es-MX" dirty="0" err="1"/>
              <a:t>Ej</a:t>
            </a:r>
            <a:r>
              <a:rPr lang="es-MX" dirty="0"/>
              <a:t>: </a:t>
            </a:r>
            <a:r>
              <a:rPr lang="es-MX" dirty="0" err="1"/>
              <a:t>Sarin</a:t>
            </a:r>
            <a:r>
              <a:rPr lang="es-MX" dirty="0"/>
              <a:t>, Gas Mostaza, Cloro, Etc.)</a:t>
            </a:r>
          </a:p>
          <a:p>
            <a:r>
              <a:rPr lang="es-MX" dirty="0"/>
              <a:t>Las Bacteriológicas emplean bacterias u otros agentes biológicos para afectar al enemigo, son difíciles de detectar inicialmente. (Ej. </a:t>
            </a:r>
            <a:r>
              <a:rPr lang="es-MX" dirty="0" err="1"/>
              <a:t>Antrax</a:t>
            </a:r>
            <a:r>
              <a:rPr lang="es-MX" dirty="0"/>
              <a:t>, Viruela, </a:t>
            </a:r>
            <a:r>
              <a:rPr lang="es-MX" dirty="0" err="1"/>
              <a:t>Ebola</a:t>
            </a:r>
            <a:r>
              <a:rPr lang="es-MX" dirty="0"/>
              <a:t>, etc.)</a:t>
            </a:r>
          </a:p>
          <a:p>
            <a:r>
              <a:rPr lang="es-MX" dirty="0"/>
              <a:t>Empleadas en bombas de aviación, granadas de artillería terrestre.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311150" y="1263650"/>
            <a:ext cx="8547100" cy="3170099"/>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defPPr>
              <a:defRPr lang="es-ES"/>
            </a:defPPr>
            <a:lvl1pPr algn="just">
              <a:spcBef>
                <a:spcPct val="50000"/>
              </a:spcBef>
              <a:defRPr sz="2000">
                <a:solidFill>
                  <a:schemeClr val="tx2"/>
                </a:solidFill>
                <a:latin typeface="Arial" panose="020B0604020202020204" pitchFamily="34" charset="0"/>
                <a:cs typeface="Arial" panose="020B0604020202020204" pitchFamily="34" charset="0"/>
              </a:defRPr>
            </a:lvl1pPr>
          </a:lstStyle>
          <a:p>
            <a:r>
              <a:rPr lang="es-MX" dirty="0"/>
              <a:t>3</a:t>
            </a:r>
            <a:r>
              <a:rPr lang="es-MX" dirty="0" smtClean="0"/>
              <a:t>.- </a:t>
            </a:r>
            <a:r>
              <a:rPr lang="es-MX" u="sng" dirty="0" smtClean="0"/>
              <a:t>CABEZAS </a:t>
            </a:r>
            <a:r>
              <a:rPr lang="es-MX" u="sng" dirty="0"/>
              <a:t>DE COMBATE DE RADIACIÓN</a:t>
            </a:r>
          </a:p>
          <a:p>
            <a:r>
              <a:rPr lang="es-MX" dirty="0"/>
              <a:t>Usadas para causar la muerte a tropas enemigas, provocando poco daño a las instalaciones y los materiales.</a:t>
            </a:r>
          </a:p>
          <a:p>
            <a:r>
              <a:rPr lang="es-MX" dirty="0"/>
              <a:t>Emplean una carga de material altamente radioactivo o una carga nuclear diseñada para ello (Bomba de Neutrones).</a:t>
            </a:r>
          </a:p>
          <a:p>
            <a:r>
              <a:rPr lang="es-MX" dirty="0"/>
              <a:t>Genera contaminación radiológica que impide el uso del terreno atacado a menos que se descontamine.</a:t>
            </a:r>
          </a:p>
          <a:p>
            <a:r>
              <a:rPr lang="es-MX" dirty="0"/>
              <a:t>Empleadas en bombas de aviación, granadas de artillería terrestre.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311150" y="577850"/>
            <a:ext cx="8547100" cy="3939540"/>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defPPr>
              <a:defRPr lang="es-ES"/>
            </a:defPPr>
            <a:lvl1pPr algn="just">
              <a:spcBef>
                <a:spcPct val="50000"/>
              </a:spcBef>
              <a:defRPr sz="2000">
                <a:solidFill>
                  <a:schemeClr val="tx2"/>
                </a:solidFill>
                <a:latin typeface="Arial" panose="020B0604020202020204" pitchFamily="34" charset="0"/>
                <a:cs typeface="Arial" panose="020B0604020202020204" pitchFamily="34" charset="0"/>
              </a:defRPr>
            </a:lvl1pPr>
          </a:lstStyle>
          <a:p>
            <a:r>
              <a:rPr lang="es-MX" dirty="0"/>
              <a:t>4</a:t>
            </a:r>
            <a:r>
              <a:rPr lang="es-MX" dirty="0" smtClean="0"/>
              <a:t>.- </a:t>
            </a:r>
            <a:r>
              <a:rPr lang="es-MX" u="sng" dirty="0" smtClean="0"/>
              <a:t>CABEZAS </a:t>
            </a:r>
            <a:r>
              <a:rPr lang="es-MX" u="sng" dirty="0"/>
              <a:t>DE COMBATE </a:t>
            </a:r>
            <a:r>
              <a:rPr lang="es-MX" u="sng" dirty="0" smtClean="0"/>
              <a:t>PIROTÉCNICAS</a:t>
            </a:r>
            <a:endParaRPr lang="es-MX" u="sng" dirty="0"/>
          </a:p>
          <a:p>
            <a:r>
              <a:rPr lang="es-MX" dirty="0"/>
              <a:t>ILUMINANTES: Usadas en Bengalas para iluminación nocturna de áreas o blancos de interés. Emplean Magnesio y son muy difíciles de extinguir si se activan casualmente.</a:t>
            </a:r>
          </a:p>
          <a:p>
            <a:r>
              <a:rPr lang="es-MX" dirty="0"/>
              <a:t>HUMO:  Usan Mezclas químicas diseñadas para expeler grandes cantidades de humo, facilitando el ocultamiento, la marca de posición de algún objetivo mediante humo de diferentes colores.</a:t>
            </a:r>
          </a:p>
          <a:p>
            <a:r>
              <a:rPr lang="es-MX" dirty="0"/>
              <a:t>MARCADORES: Su objeto es marcar visualmente la posición de un objetivo enemigo mediante Fósforo Blanco, su manipulación es peligrosa, se auto inflama por contacto con el aire. Solo se puede extinguir con Sulfato de Cobre.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311150" y="577850"/>
            <a:ext cx="8547100" cy="4708981"/>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defPPr>
              <a:defRPr lang="es-ES"/>
            </a:defPPr>
            <a:lvl1pPr algn="just">
              <a:spcBef>
                <a:spcPct val="50000"/>
              </a:spcBef>
              <a:defRPr sz="2000">
                <a:solidFill>
                  <a:schemeClr val="tx2"/>
                </a:solidFill>
                <a:latin typeface="Arial" panose="020B0604020202020204" pitchFamily="34" charset="0"/>
                <a:cs typeface="Arial" panose="020B0604020202020204" pitchFamily="34" charset="0"/>
              </a:defRPr>
            </a:lvl1pPr>
          </a:lstStyle>
          <a:p>
            <a:r>
              <a:rPr lang="es-MX" dirty="0"/>
              <a:t>5.- </a:t>
            </a:r>
            <a:r>
              <a:rPr lang="es-MX" u="sng" dirty="0"/>
              <a:t>CABEZAS DE COMBATE ANTIPERSONAL</a:t>
            </a:r>
          </a:p>
          <a:p>
            <a:r>
              <a:rPr lang="es-MX" dirty="0"/>
              <a:t>Usadas para atacar personal expuesto en áreas abiertas o bajo follaje denso y también contra instalaciones livianas.</a:t>
            </a:r>
          </a:p>
          <a:p>
            <a:r>
              <a:rPr lang="es-MX" dirty="0"/>
              <a:t>Emplea comúnmente una carga de hasta 8.000 dardos de acero, estabilizados con aletas y que se dispersan mediante una carga detonante. Lanzadas en bombas de aviación</a:t>
            </a:r>
          </a:p>
          <a:p>
            <a:r>
              <a:rPr lang="es-MX" dirty="0"/>
              <a:t>6.- </a:t>
            </a:r>
            <a:r>
              <a:rPr lang="es-MX" u="sng" dirty="0"/>
              <a:t>CABEZAS DE COMBATE  CHAFF</a:t>
            </a:r>
            <a:r>
              <a:rPr lang="es-MX" dirty="0"/>
              <a:t>:</a:t>
            </a:r>
          </a:p>
          <a:p>
            <a:r>
              <a:rPr lang="es-MX" dirty="0"/>
              <a:t>Usada para generar blancos falsos a los radares enemigos, y compuesta por miles de pequeñas cintas de papel aluminio, se emplea en bombas de aviación, granadas de artillería, cohetes, etc.</a:t>
            </a:r>
          </a:p>
          <a:p>
            <a:r>
              <a:rPr lang="es-MX" dirty="0"/>
              <a:t>Su largo es cortado para coincidir con la Longitud de Onda del Radar que se intenta afectar.</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34500" name="Text Box 4"/>
          <p:cNvSpPr txBox="1">
            <a:spLocks noChangeArrowheads="1"/>
          </p:cNvSpPr>
          <p:nvPr/>
        </p:nvSpPr>
        <p:spPr bwMode="auto">
          <a:xfrm>
            <a:off x="311150" y="577850"/>
            <a:ext cx="8547100" cy="4401205"/>
          </a:xfrm>
          <a:prstGeom prst="rect">
            <a:avLst/>
          </a:prstGeom>
          <a:solidFill>
            <a:schemeClr val="accent6">
              <a:lumMod val="20000"/>
              <a:lumOff val="80000"/>
            </a:schemeClr>
          </a:solidFill>
          <a:ln w="38100">
            <a:solidFill>
              <a:schemeClr val="tx1"/>
            </a:solidFill>
            <a:miter lim="800000"/>
            <a:headEnd/>
            <a:tailEnd/>
          </a:ln>
          <a:effectLst/>
        </p:spPr>
        <p:txBody>
          <a:bodyPr>
            <a:spAutoFit/>
          </a:bodyPr>
          <a:lstStyle>
            <a:defPPr>
              <a:defRPr lang="es-ES"/>
            </a:defPPr>
            <a:lvl1pPr algn="just">
              <a:spcBef>
                <a:spcPct val="50000"/>
              </a:spcBef>
              <a:defRPr sz="2000">
                <a:solidFill>
                  <a:schemeClr val="tx2"/>
                </a:solidFill>
                <a:latin typeface="Arial" panose="020B0604020202020204" pitchFamily="34" charset="0"/>
                <a:cs typeface="Arial" panose="020B0604020202020204" pitchFamily="34" charset="0"/>
              </a:defRPr>
            </a:lvl1pPr>
          </a:lstStyle>
          <a:p>
            <a:r>
              <a:rPr lang="es-MX" dirty="0"/>
              <a:t>7.- </a:t>
            </a:r>
            <a:r>
              <a:rPr lang="es-MX" u="sng" dirty="0"/>
              <a:t>CABEZAS DE COMBATE </a:t>
            </a:r>
            <a:r>
              <a:rPr lang="es-MX" u="sng" dirty="0" smtClean="0"/>
              <a:t>DE </a:t>
            </a:r>
            <a:r>
              <a:rPr lang="es-MX" u="sng" dirty="0"/>
              <a:t>BOMBAS DE RACIMO</a:t>
            </a:r>
          </a:p>
          <a:p>
            <a:r>
              <a:rPr lang="es-MX" dirty="0"/>
              <a:t>Usadas para atacar personal expuesto en áreas abiertas y también contra instalaciones livianas, vehículos blindados y buques.</a:t>
            </a:r>
          </a:p>
          <a:p>
            <a:r>
              <a:rPr lang="es-MX" dirty="0"/>
              <a:t>Consiste en una bomba de aviación que porta centenares de pequeñas bombas de fragmentación, la que detona sobre la superficie atacado, barriendo con esquirlas una gran área, también pueden tener cargas preformadas (Anti blindados o blancos duros)</a:t>
            </a:r>
          </a:p>
          <a:p>
            <a:r>
              <a:rPr lang="es-MX" dirty="0"/>
              <a:t>8.- </a:t>
            </a:r>
            <a:r>
              <a:rPr lang="es-MX" u="sng" dirty="0"/>
              <a:t>C. DE COMBATE  DE PULSO ELECTROMAGNÉTICO</a:t>
            </a:r>
            <a:r>
              <a:rPr lang="es-MX" dirty="0"/>
              <a:t>:</a:t>
            </a:r>
          </a:p>
          <a:p>
            <a:r>
              <a:rPr lang="es-MX" dirty="0"/>
              <a:t>Usada para generar un potente pulso electromagnético dirigido a quemar los circuitos eléctricos y electrónicos del enemigo. Se emplea en bombas de aviación o misiles, detonando  en altura sobre el área que se desea afectar.</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ítulo 1"/>
          <p:cNvSpPr txBox="1">
            <a:spLocks/>
          </p:cNvSpPr>
          <p:nvPr/>
        </p:nvSpPr>
        <p:spPr>
          <a:xfrm>
            <a:off x="484584" y="452718"/>
            <a:ext cx="7053542" cy="1400530"/>
          </a:xfrm>
          <a:prstGeom prst="rect">
            <a:avLst/>
          </a:prstGeom>
        </p:spPr>
        <p:txBody>
          <a:bodyPr vert="horz" lIns="91440" tIns="45720" rIns="91440" bIns="45720" rtlCol="0" anchor="t">
            <a:noAutofit/>
          </a:bodyPr>
          <a:lstStyle>
            <a:lvl1pPr algn="l" defTabSz="342900" rtl="0" eaLnBrk="1" latinLnBrk="0" hangingPunct="1">
              <a:spcBef>
                <a:spcPct val="0"/>
              </a:spcBef>
              <a:buNone/>
              <a:defRPr sz="315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342900" rtl="0" eaLnBrk="1" fontAlgn="auto" latinLnBrk="0" hangingPunct="1">
              <a:lnSpc>
                <a:spcPct val="100000"/>
              </a:lnSpc>
              <a:spcBef>
                <a:spcPct val="0"/>
              </a:spcBef>
              <a:spcAft>
                <a:spcPts val="0"/>
              </a:spcAft>
              <a:buClrTx/>
              <a:buSzTx/>
              <a:buFontTx/>
              <a:buNone/>
              <a:tabLst/>
              <a:defRPr/>
            </a:pPr>
            <a:r>
              <a:rPr kumimoji="0" lang="es-CL" sz="3150" b="1" i="0" u="sng" strike="noStrike" kern="1200" cap="none" spc="0" normalizeH="0" baseline="0" noProof="0" smtClean="0">
                <a:ln>
                  <a:noFill/>
                </a:ln>
                <a:solidFill>
                  <a:srgbClr val="002060"/>
                </a:solidFill>
                <a:effectLst/>
                <a:uLnTx/>
                <a:uFillTx/>
                <a:latin typeface="Century Gothic" panose="020B0502020202020204"/>
              </a:rPr>
              <a:t>TAREA </a:t>
            </a:r>
            <a:r>
              <a:rPr kumimoji="0" lang="es-CL" sz="1800" b="0" i="0" u="none" strike="noStrike" kern="1200" cap="none" spc="0" normalizeH="0" baseline="0" noProof="0" smtClean="0">
                <a:ln>
                  <a:noFill/>
                </a:ln>
                <a:solidFill>
                  <a:srgbClr val="002060"/>
                </a:solidFill>
                <a:effectLst/>
                <a:uLnTx/>
                <a:uFillTx/>
                <a:latin typeface="Century Gothic" panose="020B0502020202020204"/>
              </a:rPr>
              <a:t>(evaluada)</a:t>
            </a:r>
            <a:endParaRPr kumimoji="0" lang="es-CL" sz="3150" b="0" i="0" u="sng" strike="noStrike" kern="1200" cap="none" spc="0" normalizeH="0" baseline="0" noProof="0" dirty="0">
              <a:ln>
                <a:noFill/>
              </a:ln>
              <a:solidFill>
                <a:srgbClr val="002060"/>
              </a:solidFill>
              <a:effectLst/>
              <a:uLnTx/>
              <a:uFillTx/>
              <a:latin typeface="Century Gothic" panose="020B0502020202020204"/>
            </a:endParaRPr>
          </a:p>
        </p:txBody>
      </p:sp>
      <p:sp>
        <p:nvSpPr>
          <p:cNvPr id="16" name="Marcador de contenido 2"/>
          <p:cNvSpPr txBox="1">
            <a:spLocks/>
          </p:cNvSpPr>
          <p:nvPr/>
        </p:nvSpPr>
        <p:spPr>
          <a:xfrm>
            <a:off x="377189" y="1200291"/>
            <a:ext cx="8629651" cy="3447765"/>
          </a:xfrm>
          <a:prstGeom prst="rect">
            <a:avLst/>
          </a:prstGeom>
        </p:spPr>
        <p:txBody>
          <a:bodyPr vert="horz" lIns="91440" tIns="45720" rIns="91440" bIns="45720" rtlCol="0">
            <a:noAutofit/>
          </a:bodyPr>
          <a:lstStyle>
            <a:lvl1pPr marL="257175" indent="-257175" algn="l" defTabSz="342900" rtl="0" eaLnBrk="1" latinLnBrk="0" hangingPunct="1">
              <a:spcBef>
                <a:spcPts val="750"/>
              </a:spcBef>
              <a:spcAft>
                <a:spcPts val="0"/>
              </a:spcAft>
              <a:buClr>
                <a:schemeClr val="bg2">
                  <a:lumMod val="40000"/>
                  <a:lumOff val="60000"/>
                </a:schemeClr>
              </a:buClr>
              <a:buSzPct val="80000"/>
              <a:buFont typeface="Wingdings 3" charset="2"/>
              <a:buChar char=""/>
              <a:defRPr sz="1500" b="0" i="0" kern="1200">
                <a:solidFill>
                  <a:schemeClr val="tx1"/>
                </a:solidFill>
                <a:latin typeface="+mj-lt"/>
                <a:ea typeface="+mj-ea"/>
                <a:cs typeface="+mj-cs"/>
              </a:defRPr>
            </a:lvl1pPr>
            <a:lvl2pPr marL="557213" indent="-214313" algn="l" defTabSz="342900" rtl="0" eaLnBrk="1" latinLnBrk="0" hangingPunct="1">
              <a:spcBef>
                <a:spcPts val="750"/>
              </a:spcBef>
              <a:spcAft>
                <a:spcPts val="0"/>
              </a:spcAft>
              <a:buClr>
                <a:schemeClr val="bg2">
                  <a:lumMod val="40000"/>
                  <a:lumOff val="60000"/>
                </a:schemeClr>
              </a:buClr>
              <a:buSzPct val="80000"/>
              <a:buFont typeface="Wingdings 3" charset="2"/>
              <a:buChar char=""/>
              <a:defRPr sz="1350" b="0" i="0" kern="1200">
                <a:solidFill>
                  <a:schemeClr val="tx1"/>
                </a:solidFill>
                <a:latin typeface="+mj-lt"/>
                <a:ea typeface="+mj-ea"/>
                <a:cs typeface="+mj-cs"/>
              </a:defRPr>
            </a:lvl2pPr>
            <a:lvl3pPr marL="8572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3pPr>
            <a:lvl4pPr marL="12001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4pPr>
            <a:lvl5pPr marL="15430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5pPr>
            <a:lvl6pPr marL="187950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6pPr>
            <a:lvl7pPr marL="22288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7pPr>
            <a:lvl8pPr marL="25717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8pPr>
            <a:lvl9pPr marL="2914650" indent="-171450" algn="l" defTabSz="342900" rtl="0" eaLnBrk="1" latinLnBrk="0" hangingPunct="1">
              <a:spcBef>
                <a:spcPts val="750"/>
              </a:spcBef>
              <a:spcAft>
                <a:spcPts val="0"/>
              </a:spcAft>
              <a:buClr>
                <a:schemeClr val="bg2">
                  <a:lumMod val="40000"/>
                  <a:lumOff val="60000"/>
                </a:schemeClr>
              </a:buClr>
              <a:buSzPct val="80000"/>
              <a:buFont typeface="Wingdings 3" charset="2"/>
              <a:buChar char=""/>
              <a:defRPr sz="1050" b="0" i="0" kern="1200">
                <a:solidFill>
                  <a:schemeClr val="tx1"/>
                </a:solidFill>
                <a:latin typeface="+mj-lt"/>
                <a:ea typeface="+mj-ea"/>
                <a:cs typeface="+mj-cs"/>
              </a:defRPr>
            </a:lvl9pPr>
          </a:lstStyle>
          <a:p>
            <a:pPr marL="0" marR="0" lvl="0" indent="0" algn="l" defTabSz="342900" rtl="0" eaLnBrk="1" fontAlgn="auto" latinLnBrk="0" hangingPunct="1">
              <a:lnSpc>
                <a:spcPct val="100000"/>
              </a:lnSpc>
              <a:spcBef>
                <a:spcPts val="750"/>
              </a:spcBef>
              <a:spcAft>
                <a:spcPts val="0"/>
              </a:spcAft>
              <a:buClr>
                <a:srgbClr val="1E5155">
                  <a:lumMod val="40000"/>
                  <a:lumOff val="60000"/>
                </a:srgbClr>
              </a:buClr>
              <a:buSzPct val="80000"/>
              <a:buNone/>
              <a:tabLst/>
              <a:defRPr/>
            </a:pPr>
            <a:endParaRPr kumimoji="0" lang="es-CL" sz="1600" b="1" i="0" u="none" strike="noStrike" kern="1200" cap="none" spc="0" normalizeH="0" baseline="0" noProof="0" dirty="0" smtClean="0">
              <a:ln>
                <a:noFill/>
              </a:ln>
              <a:solidFill>
                <a:srgbClr val="002060"/>
              </a:solidFill>
              <a:effectLst/>
              <a:uLnTx/>
              <a:uFillTx/>
              <a:latin typeface="Century Gothic" panose="020B0502020202020204"/>
            </a:endParaRPr>
          </a:p>
          <a:p>
            <a:pPr marL="0" marR="0" lvl="0" indent="0"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3" charset="2"/>
              <a:buNone/>
              <a:tabLst/>
              <a:defRPr/>
            </a:pPr>
            <a:r>
              <a:rPr kumimoji="0" lang="es-CL" sz="2800" b="0" i="0" u="none" strike="noStrike" kern="1200" cap="none" spc="0" normalizeH="0" baseline="0" noProof="0" dirty="0" smtClean="0">
                <a:ln>
                  <a:noFill/>
                </a:ln>
                <a:solidFill>
                  <a:srgbClr val="002060"/>
                </a:solidFill>
                <a:effectLst/>
                <a:uLnTx/>
                <a:uFillTx/>
                <a:latin typeface="Century Gothic" panose="020B0502020202020204"/>
              </a:rPr>
              <a:t>Investigue el significado y uso (ejemplos) de I.M. (</a:t>
            </a:r>
            <a:r>
              <a:rPr kumimoji="0" lang="es-CL" sz="2800" b="0" i="0" u="none" strike="noStrike" kern="1200" cap="none" spc="0" normalizeH="0" baseline="0" noProof="0" dirty="0" err="1" smtClean="0">
                <a:ln>
                  <a:noFill/>
                </a:ln>
                <a:solidFill>
                  <a:srgbClr val="002060"/>
                </a:solidFill>
                <a:effectLst/>
                <a:uLnTx/>
                <a:uFillTx/>
                <a:latin typeface="Century Gothic" panose="020B0502020202020204"/>
              </a:rPr>
              <a:t>Insensitive</a:t>
            </a:r>
            <a:r>
              <a:rPr kumimoji="0" lang="es-CL" sz="2800" b="0" i="0" u="none" strike="noStrike" kern="1200" cap="none" spc="0" normalizeH="0" baseline="0" noProof="0" dirty="0" smtClean="0">
                <a:ln>
                  <a:noFill/>
                </a:ln>
                <a:solidFill>
                  <a:srgbClr val="002060"/>
                </a:solidFill>
                <a:effectLst/>
                <a:uLnTx/>
                <a:uFillTx/>
                <a:latin typeface="Century Gothic" panose="020B0502020202020204"/>
              </a:rPr>
              <a:t> </a:t>
            </a:r>
            <a:r>
              <a:rPr kumimoji="0" lang="es-CL" sz="2800" b="0" i="0" u="none" strike="noStrike" kern="1200" cap="none" spc="0" normalizeH="0" baseline="0" noProof="0" dirty="0" err="1" smtClean="0">
                <a:ln>
                  <a:noFill/>
                </a:ln>
                <a:solidFill>
                  <a:srgbClr val="002060"/>
                </a:solidFill>
                <a:effectLst/>
                <a:uLnTx/>
                <a:uFillTx/>
                <a:latin typeface="Century Gothic" panose="020B0502020202020204"/>
              </a:rPr>
              <a:t>Munitions</a:t>
            </a:r>
            <a:r>
              <a:rPr kumimoji="0" lang="es-CL" sz="2800" b="0" i="0" u="none" strike="noStrike" kern="1200" cap="none" spc="0" normalizeH="0" baseline="0" noProof="0" dirty="0" smtClean="0">
                <a:ln>
                  <a:noFill/>
                </a:ln>
                <a:solidFill>
                  <a:srgbClr val="002060"/>
                </a:solidFill>
                <a:effectLst/>
                <a:uLnTx/>
                <a:uFillTx/>
                <a:latin typeface="Century Gothic" panose="020B0502020202020204"/>
              </a:rPr>
              <a:t>). </a:t>
            </a:r>
          </a:p>
          <a:p>
            <a:pPr marL="0" marR="0" lvl="0" indent="0"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3" charset="2"/>
              <a:buNone/>
              <a:tabLst/>
              <a:defRPr/>
            </a:pPr>
            <a:endParaRPr kumimoji="0" lang="es-CL" sz="1600" b="1" i="0" u="none" strike="noStrike" kern="1200" cap="none" spc="0" normalizeH="0" baseline="0" noProof="0" dirty="0" smtClean="0">
              <a:ln>
                <a:noFill/>
              </a:ln>
              <a:solidFill>
                <a:srgbClr val="002060"/>
              </a:solidFill>
              <a:effectLst/>
              <a:uLnTx/>
              <a:uFillTx/>
              <a:latin typeface="Century Gothic" panose="020B0502020202020204"/>
            </a:endParaRP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01 hoja tamaño carta.</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Arial 12.</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Interlineado sencillo.</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Puede incluir imágenes.</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Debe indicar la fuente y citas.</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Nombre, fecha, curso.</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Título de la Tarea.</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Fecha entrega: 09.09.2020 por mano.</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r>
              <a:rPr kumimoji="0" lang="es-CL" sz="1600" b="1" i="0" u="sng" strike="noStrike" kern="1200" cap="none" spc="0" normalizeH="0" baseline="0" noProof="0" dirty="0" smtClean="0">
                <a:ln>
                  <a:noFill/>
                </a:ln>
                <a:solidFill>
                  <a:srgbClr val="002060"/>
                </a:solidFill>
                <a:effectLst/>
                <a:uLnTx/>
                <a:uFillTx/>
                <a:latin typeface="Century Gothic" panose="020B0502020202020204"/>
              </a:rPr>
              <a:t>La copia será sancionada según Reglamento interno</a:t>
            </a:r>
            <a:r>
              <a:rPr kumimoji="0" lang="es-CL" sz="1600" b="1" i="0" u="none" strike="noStrike" kern="1200" cap="none" spc="0" normalizeH="0" baseline="0" noProof="0" dirty="0" smtClean="0">
                <a:ln>
                  <a:noFill/>
                </a:ln>
                <a:solidFill>
                  <a:srgbClr val="002060"/>
                </a:solidFill>
                <a:effectLst/>
                <a:uLnTx/>
                <a:uFillTx/>
                <a:latin typeface="Century Gothic" panose="020B0502020202020204"/>
              </a:rPr>
              <a:t>.</a:t>
            </a:r>
          </a:p>
          <a:p>
            <a:pPr marL="257175" marR="0" lvl="0" indent="-257175" algn="l" defTabSz="342900" rtl="0" eaLnBrk="1" fontAlgn="auto" latinLnBrk="0" hangingPunct="1">
              <a:lnSpc>
                <a:spcPct val="100000"/>
              </a:lnSpc>
              <a:spcBef>
                <a:spcPts val="750"/>
              </a:spcBef>
              <a:spcAft>
                <a:spcPts val="0"/>
              </a:spcAft>
              <a:buClr>
                <a:srgbClr val="1E5155">
                  <a:lumMod val="40000"/>
                  <a:lumOff val="60000"/>
                </a:srgbClr>
              </a:buClr>
              <a:buSzPct val="80000"/>
              <a:buFont typeface="Wingdings" panose="05000000000000000000" pitchFamily="2" charset="2"/>
              <a:buChar char="§"/>
              <a:tabLst/>
              <a:defRPr/>
            </a:pPr>
            <a:endParaRPr kumimoji="0" lang="es-CL" sz="1600" b="1" i="0" u="none" strike="noStrike" kern="1200" cap="none" spc="0" normalizeH="0" baseline="0" noProof="0" dirty="0">
              <a:ln>
                <a:noFill/>
              </a:ln>
              <a:solidFill>
                <a:srgbClr val="002060"/>
              </a:solidFill>
              <a:effectLst/>
              <a:uLnTx/>
              <a:uFillTx/>
              <a:latin typeface="Century Gothic" panose="020B0502020202020204"/>
            </a:endParaRPr>
          </a:p>
        </p:txBody>
      </p:sp>
    </p:spTree>
    <p:extLst>
      <p:ext uri="{BB962C8B-B14F-4D97-AF65-F5344CB8AC3E}">
        <p14:creationId xmlns:p14="http://schemas.microsoft.com/office/powerpoint/2010/main" val="3949003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themeOverride>
</file>

<file path=docProps/app.xml><?xml version="1.0" encoding="utf-8"?>
<Properties xmlns="http://schemas.openxmlformats.org/officeDocument/2006/extended-properties" xmlns:vt="http://schemas.openxmlformats.org/officeDocument/2006/docPropsVTypes">
  <Template/>
  <TotalTime>15922</TotalTime>
  <Words>3006</Words>
  <Application>Microsoft Office PowerPoint</Application>
  <PresentationFormat>Presentación en pantalla (4:3)</PresentationFormat>
  <Paragraphs>238</Paragraphs>
  <Slides>42</Slides>
  <Notes>1</Notes>
  <HiddenSlides>0</HiddenSlides>
  <MMClips>1</MMClips>
  <ScaleCrop>false</ScaleCrop>
  <HeadingPairs>
    <vt:vector size="8" baseType="variant">
      <vt:variant>
        <vt:lpstr>Fuentes usadas</vt:lpstr>
      </vt:variant>
      <vt:variant>
        <vt:i4>9</vt:i4>
      </vt:variant>
      <vt:variant>
        <vt:lpstr>Tema</vt:lpstr>
      </vt:variant>
      <vt:variant>
        <vt:i4>1</vt:i4>
      </vt:variant>
      <vt:variant>
        <vt:lpstr>Servidores OLE incrustados</vt:lpstr>
      </vt:variant>
      <vt:variant>
        <vt:i4>1</vt:i4>
      </vt:variant>
      <vt:variant>
        <vt:lpstr>Títulos de diapositiva</vt:lpstr>
      </vt:variant>
      <vt:variant>
        <vt:i4>42</vt:i4>
      </vt:variant>
    </vt:vector>
  </HeadingPairs>
  <TitlesOfParts>
    <vt:vector size="53" baseType="lpstr">
      <vt:lpstr>Arial</vt:lpstr>
      <vt:lpstr>Calibri</vt:lpstr>
      <vt:lpstr>Century Gothic</vt:lpstr>
      <vt:lpstr>Georgia</vt:lpstr>
      <vt:lpstr>Tahoma</vt:lpstr>
      <vt:lpstr>Times New Roman</vt:lpstr>
      <vt:lpstr>Wingdings</vt:lpstr>
      <vt:lpstr>Wingdings 2</vt:lpstr>
      <vt:lpstr>Wingdings 3</vt:lpstr>
      <vt:lpstr>Civil</vt:lpstr>
      <vt:lpstr>Fotografía de Photo Editor</vt:lpstr>
      <vt:lpstr> “SISTEMAS DE ARMAS” U.T. N° 1</vt:lpstr>
      <vt:lpstr>Presentación de PowerPoint</vt:lpstr>
      <vt:lpstr>Presentación de PowerPoint</vt:lpstr>
      <vt:lpstr>DAÑO CAUSADO POR UNA CABEZA DE COMBATE</vt:lpstr>
      <vt:lpstr>Presentación de PowerPoint</vt:lpstr>
      <vt:lpstr>Presentación de PowerPoint</vt:lpstr>
      <vt:lpstr>AQUELLA DISEÑADA PARA DAÑAR AL BLANCO MEDIANTE LA ONDA DE CHOQUE DE LA DETONACIÓN DE LA CARGA DE COMBATE.</vt:lpstr>
      <vt:lpstr>Presentación de PowerPoint</vt:lpstr>
      <vt:lpstr>Presentación de PowerPoint</vt:lpstr>
      <vt:lpstr>En Resumen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DIRISNAV</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VISORES</dc:title>
  <dc:creator>CF Carlos Aroca Páez</dc:creator>
  <cp:lastModifiedBy>Morales Gonzalez, Rodrigo</cp:lastModifiedBy>
  <cp:revision>432</cp:revision>
  <dcterms:created xsi:type="dcterms:W3CDTF">2003-05-07T10:30:34Z</dcterms:created>
  <dcterms:modified xsi:type="dcterms:W3CDTF">2020-09-08T19:59:30Z</dcterms:modified>
</cp:coreProperties>
</file>