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9" r:id="rId1"/>
  </p:sldMasterIdLst>
  <p:notesMasterIdLst>
    <p:notesMasterId r:id="rId28"/>
  </p:notesMasterIdLst>
  <p:sldIdLst>
    <p:sldId id="256" r:id="rId2"/>
    <p:sldId id="257" r:id="rId3"/>
    <p:sldId id="1011" r:id="rId4"/>
    <p:sldId id="1012" r:id="rId5"/>
    <p:sldId id="1013" r:id="rId6"/>
    <p:sldId id="1014" r:id="rId7"/>
    <p:sldId id="1015" r:id="rId8"/>
    <p:sldId id="1007" r:id="rId9"/>
    <p:sldId id="1008" r:id="rId10"/>
    <p:sldId id="1016" r:id="rId11"/>
    <p:sldId id="1021" r:id="rId12"/>
    <p:sldId id="1017" r:id="rId13"/>
    <p:sldId id="1018" r:id="rId14"/>
    <p:sldId id="1019" r:id="rId15"/>
    <p:sldId id="1020" r:id="rId16"/>
    <p:sldId id="1022" r:id="rId17"/>
    <p:sldId id="1024" r:id="rId18"/>
    <p:sldId id="1025" r:id="rId19"/>
    <p:sldId id="1026" r:id="rId20"/>
    <p:sldId id="1027" r:id="rId21"/>
    <p:sldId id="1028" r:id="rId22"/>
    <p:sldId id="1029" r:id="rId23"/>
    <p:sldId id="1030" r:id="rId24"/>
    <p:sldId id="1031" r:id="rId25"/>
    <p:sldId id="1032" r:id="rId26"/>
    <p:sldId id="482" r:id="rId27"/>
  </p:sldIdLst>
  <p:sldSz cx="9144000" cy="6858000" type="screen4x3"/>
  <p:notesSz cx="6858000" cy="9077325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CC00"/>
    <a:srgbClr val="619C02"/>
    <a:srgbClr val="008A3E"/>
    <a:srgbClr val="AFFC24"/>
    <a:srgbClr val="99B56B"/>
    <a:srgbClr val="E22E37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27102A9-8310-4765-A935-A1911B00CA55}" styleName="Estilo claro 1 - Acento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Estilo medio 3 - 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89247" autoAdjust="0"/>
  </p:normalViewPr>
  <p:slideViewPr>
    <p:cSldViewPr>
      <p:cViewPr varScale="1">
        <p:scale>
          <a:sx n="74" d="100"/>
          <a:sy n="74" d="100"/>
        </p:scale>
        <p:origin x="1670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4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57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0463" y="681038"/>
            <a:ext cx="4538662" cy="3403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11650"/>
            <a:ext cx="5486400" cy="408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C49C0EB4-0D88-45EA-AD03-6E339152A8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24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0A89749-771D-4773-9046-528091631E7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ABC050-5ECE-4420-AA49-21AC7FA4F39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C7F8E6-B13C-433A-AD0F-1BD0253ED50E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642D2A-D80B-46DB-B70F-213340C71A3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DDACC4-A0AB-4440-9320-B5E0E34F4CB4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44E263-5F5A-4F9D-99AD-B35F163DF5F3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1A2BDA9-FEC8-4EE0-9243-593511C8B57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216814-D6F1-45F4-85F0-FC804BF9136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AAC83C-07D6-461E-A838-00C8005EB69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CE0E627-7E44-4529-A67F-BA03B262E588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0" r:id="rId1"/>
    <p:sldLayoutId id="2147484111" r:id="rId2"/>
    <p:sldLayoutId id="2147484112" r:id="rId3"/>
    <p:sldLayoutId id="2147484113" r:id="rId4"/>
    <p:sldLayoutId id="2147484114" r:id="rId5"/>
    <p:sldLayoutId id="2147484115" r:id="rId6"/>
    <p:sldLayoutId id="2147484116" r:id="rId7"/>
    <p:sldLayoutId id="2147484117" r:id="rId8"/>
    <p:sldLayoutId id="2147484118" r:id="rId9"/>
    <p:sldLayoutId id="2147484119" r:id="rId10"/>
    <p:sldLayoutId id="2147484120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garcov04@gmail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8.wmf"/><Relationship Id="rId7" Type="http://schemas.openxmlformats.org/officeDocument/2006/relationships/image" Target="../media/image20.png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MX" dirty="0"/>
              <a:t>Estabilidad y Estiba</a:t>
            </a:r>
            <a:endParaRPr lang="es-ES" dirty="0"/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/>
            <a:r>
              <a:rPr lang="es-MX" dirty="0"/>
              <a:t>Cátedra Especialidad Litoral.</a:t>
            </a:r>
          </a:p>
          <a:p>
            <a:pPr eaLnBrk="1" hangingPunct="1"/>
            <a:r>
              <a:rPr lang="es-MX" dirty="0"/>
              <a:t>CF (R) Alberto García Covacevich</a:t>
            </a:r>
          </a:p>
          <a:p>
            <a:pPr eaLnBrk="1" hangingPunct="1"/>
            <a:r>
              <a:rPr lang="es-MX" dirty="0">
                <a:hlinkClick r:id="rId2"/>
              </a:rPr>
              <a:t>garcov04@gmail.com</a:t>
            </a:r>
            <a:endParaRPr lang="es-MX" dirty="0"/>
          </a:p>
          <a:p>
            <a:pPr eaLnBrk="1" hangingPunct="1"/>
            <a:r>
              <a:rPr lang="es-MX" dirty="0"/>
              <a:t>+56 9 9732 8537</a:t>
            </a:r>
          </a:p>
        </p:txBody>
      </p:sp>
      <p:sp>
        <p:nvSpPr>
          <p:cNvPr id="7170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 dirty="0"/>
          </a:p>
        </p:txBody>
      </p:sp>
      <p:sp>
        <p:nvSpPr>
          <p:cNvPr id="8203" name="AutoShape 11" descr="Resultado de imagen para escuela naval logo"/>
          <p:cNvSpPr>
            <a:spLocks noChangeAspect="1" noChangeArrowheads="1"/>
          </p:cNvSpPr>
          <p:nvPr/>
        </p:nvSpPr>
        <p:spPr bwMode="auto">
          <a:xfrm>
            <a:off x="1730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  <p:pic>
        <p:nvPicPr>
          <p:cNvPr id="11" name="10 Imagen" descr="FOTO_08200603071028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428604"/>
            <a:ext cx="1669097" cy="1928802"/>
          </a:xfrm>
          <a:prstGeom prst="rect">
            <a:avLst/>
          </a:prstGeom>
        </p:spPr>
      </p:pic>
      <p:sp>
        <p:nvSpPr>
          <p:cNvPr id="2" name="Marcador de pie de página 1">
            <a:extLst>
              <a:ext uri="{FF2B5EF4-FFF2-40B4-BE49-F238E27FC236}">
                <a16:creationId xmlns:a16="http://schemas.microsoft.com/office/drawing/2014/main" id="{40F2B257-25A1-450C-5FDC-B29394B30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5615080C-77D3-4BC5-7CDD-D3FC54FCE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A89749-771D-4773-9046-528091631E70}" type="slidenum">
              <a:rPr lang="es-ES" smtClean="0"/>
              <a:pPr>
                <a:defRPr/>
              </a:pPr>
              <a:t>1</a:t>
            </a:fld>
            <a:endParaRPr lang="es-ES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Blip>
                <a:blip r:embed="rId2"/>
              </a:buBlip>
            </a:pPr>
            <a:r>
              <a:rPr lang="es-ES" dirty="0"/>
              <a:t>Introducción</a:t>
            </a:r>
          </a:p>
          <a:p>
            <a:pPr>
              <a:buBlip>
                <a:blip r:embed="rId2"/>
              </a:buBlip>
            </a:pPr>
            <a:r>
              <a:rPr lang="es-ES" dirty="0"/>
              <a:t>U.T.1 Fundamentos de Estabilidad</a:t>
            </a:r>
          </a:p>
          <a:p>
            <a:pPr>
              <a:buBlip>
                <a:blip r:embed="rId2"/>
              </a:buBlip>
            </a:pPr>
            <a:r>
              <a:rPr lang="es-ES" dirty="0"/>
              <a:t>U.T.2 Estabilidad Estática Transversal</a:t>
            </a:r>
          </a:p>
          <a:p>
            <a:pPr>
              <a:buBlip>
                <a:blip r:embed="rId2"/>
              </a:buBlip>
            </a:pPr>
            <a:r>
              <a:rPr lang="es-ES" dirty="0"/>
              <a:t>U.T.3 Superficie Libre y Estabilidad Dinámica</a:t>
            </a:r>
          </a:p>
          <a:p>
            <a:pPr>
              <a:buBlip>
                <a:blip r:embed="rId2"/>
              </a:buBlip>
            </a:pPr>
            <a:r>
              <a:rPr lang="es-ES" dirty="0"/>
              <a:t>U.T.4 Estabilidad Longitudinal</a:t>
            </a:r>
          </a:p>
          <a:p>
            <a:pPr>
              <a:buBlip>
                <a:blip r:embed="rId2"/>
              </a:buBlip>
            </a:pPr>
            <a:r>
              <a:rPr lang="es-ES" dirty="0"/>
              <a:t>U.T.5 Estabilidad con Averías y Varada</a:t>
            </a:r>
          </a:p>
          <a:p>
            <a:pPr>
              <a:buBlip>
                <a:blip r:embed="rId2"/>
              </a:buBlip>
            </a:pPr>
            <a:r>
              <a:rPr lang="es-ES" dirty="0"/>
              <a:t>U.T.6 Taller Interrogador</a:t>
            </a:r>
          </a:p>
          <a:p>
            <a:pPr>
              <a:buBlip>
                <a:blip r:embed="rId2"/>
              </a:buBlip>
            </a:pPr>
            <a:r>
              <a:rPr lang="es-ES" dirty="0"/>
              <a:t>U.T.7 Esfuerzo en un Buque</a:t>
            </a:r>
          </a:p>
          <a:p>
            <a:pPr eaLnBrk="1" hangingPunct="1"/>
            <a:r>
              <a:rPr lang="es-ES" dirty="0"/>
              <a:t>U.T.8 Fundamentos de Estiba</a:t>
            </a:r>
          </a:p>
          <a:p>
            <a:pPr eaLnBrk="1" hangingPunct="1"/>
            <a:r>
              <a:rPr lang="es-ES" dirty="0"/>
              <a:t>U.T.9 Planificación de Estiba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3700" dirty="0"/>
              <a:t>Programa de Asignatura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5396BF7-5671-3587-4012-6B561687F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CF135E7-F1B9-1DC8-A17D-09857353B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E6BAA10-B404-962F-8007-2D9848D0B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0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295 -0.00601 L 0.19705 -0.00601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Acción de colocar la carga a bordo de un buque, teniendo presente los siguientes conceptos:</a:t>
            </a:r>
          </a:p>
          <a:p>
            <a:pPr lvl="1"/>
            <a:r>
              <a:rPr lang="es-CL" dirty="0"/>
              <a:t>Carga sea transportada con un máximo de seguridad para el buque y su tripulación</a:t>
            </a:r>
          </a:p>
          <a:p>
            <a:pPr lvl="1"/>
            <a:r>
              <a:rPr lang="es-CL" dirty="0"/>
              <a:t>Ocupar el mínimo espacio posible.</a:t>
            </a:r>
          </a:p>
          <a:p>
            <a:pPr lvl="1"/>
            <a:r>
              <a:rPr lang="es-CL" dirty="0"/>
              <a:t>Evitar averías en la misma y reduciendo al mínimo las demoras en el puerto de descarga. </a:t>
            </a:r>
          </a:p>
          <a:p>
            <a:r>
              <a:rPr lang="es-CL" dirty="0"/>
              <a:t>Elementos básicos de la estiba:</a:t>
            </a:r>
          </a:p>
          <a:p>
            <a:pPr lvl="1"/>
            <a:r>
              <a:rPr lang="es-CL" dirty="0"/>
              <a:t>La seguridad </a:t>
            </a:r>
          </a:p>
          <a:p>
            <a:pPr lvl="1"/>
            <a:r>
              <a:rPr lang="es-CL" dirty="0"/>
              <a:t>La economía.</a:t>
            </a:r>
          </a:p>
          <a:p>
            <a:endParaRPr lang="es-CL" dirty="0"/>
          </a:p>
          <a:p>
            <a:endParaRPr lang="es-CL" b="1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Definición de estiba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3EB5632-3F58-D9AA-4C4D-CCE99AEEE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830D305-F9B2-B118-DB30-8C7084C5D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03C731C-0E20-36CD-0D42-10B8022BB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dirty="0"/>
              <a:t>Seguridad abarca tres diferentes aspectos:</a:t>
            </a:r>
          </a:p>
          <a:p>
            <a:pPr lvl="1"/>
            <a:r>
              <a:rPr lang="es-CL" dirty="0"/>
              <a:t>Seguridad del buque.</a:t>
            </a:r>
          </a:p>
          <a:p>
            <a:pPr lvl="1"/>
            <a:r>
              <a:rPr lang="es-CL" dirty="0"/>
              <a:t>Integridad de las mercancías.</a:t>
            </a:r>
          </a:p>
          <a:p>
            <a:pPr lvl="1"/>
            <a:r>
              <a:rPr lang="es-CL" dirty="0"/>
              <a:t>Seguridad de la tripulación y estibadores.</a:t>
            </a:r>
          </a:p>
          <a:p>
            <a:r>
              <a:rPr lang="es-CL" dirty="0"/>
              <a:t>Seguridad del buque</a:t>
            </a:r>
          </a:p>
          <a:p>
            <a:pPr lvl="1"/>
            <a:r>
              <a:rPr lang="es-CL" dirty="0"/>
              <a:t>Estabilidad del buque</a:t>
            </a:r>
          </a:p>
          <a:p>
            <a:pPr lvl="1"/>
            <a:r>
              <a:rPr lang="es-CL" dirty="0"/>
              <a:t>Escora. (buque adrizado)</a:t>
            </a:r>
          </a:p>
          <a:p>
            <a:pPr lvl="1"/>
            <a:r>
              <a:rPr lang="es-CL" dirty="0"/>
              <a:t>Calados.</a:t>
            </a:r>
          </a:p>
          <a:p>
            <a:pPr lvl="1"/>
            <a:r>
              <a:rPr lang="es-CL" dirty="0"/>
              <a:t>Esfuerzos.</a:t>
            </a:r>
          </a:p>
          <a:p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Seguridad de Estiba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87C8DBC-D95C-3017-3F78-381EBF711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E31084E-5267-3F89-C191-BA2374AE0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1CFF6BF-2B80-81C4-5339-ACFE7443B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CL" b="1" dirty="0"/>
              <a:t>Factores agresivos;</a:t>
            </a:r>
          </a:p>
          <a:p>
            <a:pPr lvl="1"/>
            <a:r>
              <a:rPr lang="es-CL" dirty="0"/>
              <a:t>Aquellos externos o internos a las mercancías que actúan de forma activa y agresiva sobre ellas como la humedad del aire, temperatura del aire, acción bioquímica o química, fuerzas mecánicas, etc.</a:t>
            </a:r>
          </a:p>
          <a:p>
            <a:r>
              <a:rPr lang="es-CL" b="1" dirty="0"/>
              <a:t>Factores opuestos; </a:t>
            </a:r>
          </a:p>
          <a:p>
            <a:pPr lvl="1"/>
            <a:r>
              <a:rPr lang="es-CL" dirty="0"/>
              <a:t>Factores que oponen resistencia a la acción agresiva del medio ambiente y las condiciones del transporte como la manipulación, el embalaje, envasados etc.</a:t>
            </a:r>
          </a:p>
          <a:p>
            <a:r>
              <a:rPr lang="es-CL" b="1" dirty="0"/>
              <a:t>Factores profilácticos.</a:t>
            </a:r>
          </a:p>
          <a:p>
            <a:pPr lvl="1"/>
            <a:r>
              <a:rPr lang="es-CL" dirty="0"/>
              <a:t>Acciones que realizan estibadores y dotación del buque para asegurar dicha integridad de la mercancía, como son la preparación de las bodegas, ventilación, segregación y trinca de la carga, etc.</a:t>
            </a:r>
          </a:p>
          <a:p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Integridad de la mercadería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90AA2A-7D52-1A3E-C2F2-0CED92B68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4CDB1F7-4E09-746F-75A5-FFFA7489F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C482CD4-A45E-C694-669D-0A5514F98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5</a:t>
            </a:fld>
            <a:endParaRPr lang="es-E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s-CL" dirty="0"/>
              <a:t>El planeamiento de una buena estiba debe asegurar la correcta manipulación de la misma, la integridad física de las personas que van a intervenir en este proceso, ya sean estibadores, portuarios o dotación del buque. Esta planificación debe tener en cuenta los siguientes elementos:</a:t>
            </a:r>
          </a:p>
          <a:p>
            <a:pPr lvl="1"/>
            <a:r>
              <a:rPr lang="es-CL" b="1" dirty="0"/>
              <a:t>Circulación</a:t>
            </a:r>
            <a:r>
              <a:rPr lang="es-CL" dirty="0"/>
              <a:t>: Al estibar la carga debemos tener en cuenta la circulación de las personas por la cubierta y en el interior de la bodega.</a:t>
            </a:r>
          </a:p>
          <a:p>
            <a:pPr lvl="1"/>
            <a:r>
              <a:rPr lang="es-CL" b="1" dirty="0"/>
              <a:t>Acceso</a:t>
            </a:r>
            <a:r>
              <a:rPr lang="es-CL" dirty="0"/>
              <a:t>: Los accesos a la bodega, entrepuentes y a la mercancía estibada debe estar garantizada con seguridad. </a:t>
            </a:r>
          </a:p>
          <a:p>
            <a:pPr lvl="2"/>
            <a:r>
              <a:rPr lang="es-CL" dirty="0"/>
              <a:t>Deben estar planificados para poder realizar la trinca adecuada de la carga y para que durante la descarga, la misma sea accesible de la forma más cómoda posible y que su manipulación sea la correcta.</a:t>
            </a:r>
          </a:p>
          <a:p>
            <a:pPr lvl="1"/>
            <a:r>
              <a:rPr lang="es-CL" b="1" dirty="0"/>
              <a:t>Mercancías peligrosas</a:t>
            </a:r>
            <a:r>
              <a:rPr lang="es-CL" dirty="0"/>
              <a:t>: Deben estar indicadas de la forma más clara posible para asegurar que se manipularán adecuadamente en caso de ser necesario.</a:t>
            </a:r>
          </a:p>
          <a:p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Integridad de la tripulación y estibadores 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F4FE0DD-C9AD-21C1-AEEE-B5591297D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9BFE90D-1EEA-9CC2-FB0D-798FCAA93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16AE696-7861-3C27-6AC7-A8452140A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6</a:t>
            </a:fld>
            <a:endParaRPr lang="es-E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s-CL" dirty="0"/>
              <a:t>La economía en la estiba se consigue teniendo en cuenta los siguientes factores:</a:t>
            </a:r>
          </a:p>
          <a:p>
            <a:pPr lvl="1"/>
            <a:r>
              <a:rPr lang="es-CL" b="1" dirty="0"/>
              <a:t>Conocimiento de los espacios de carga del buque</a:t>
            </a:r>
            <a:endParaRPr lang="es-CL" dirty="0"/>
          </a:p>
          <a:p>
            <a:pPr lvl="1"/>
            <a:r>
              <a:rPr lang="es-CL" b="1" dirty="0"/>
              <a:t>Planeamiento de la carga</a:t>
            </a:r>
          </a:p>
          <a:p>
            <a:pPr lvl="2"/>
            <a:r>
              <a:rPr lang="es-CL" dirty="0"/>
              <a:t>Antes de la carga hay que preparar el plano de estiba; cómo se va a realizar, teniendo en cuenta los puertos de carga y descarga, el tipo de mercancía, su peso y propiedades físico-químicas, el embalaje, la pérdida de estiba, etc. </a:t>
            </a:r>
          </a:p>
          <a:p>
            <a:pPr lvl="2"/>
            <a:r>
              <a:rPr lang="es-CL" dirty="0"/>
              <a:t>Muchas veces el buque no saldrá cargado como se había planeado, pues a menudo las listas de carga aumentan a última hora, o aparece una partida grande para el último puerto de descarga cuando ya están todos los planes de la bodega llenos, y se tendrá que negociar con el cargador si esa carga se coloca sobre otra que tendrá que ser descargada antes, con su consiguiente remoción y los costos involucrados.</a:t>
            </a:r>
          </a:p>
          <a:p>
            <a:pPr lvl="1"/>
            <a:r>
              <a:rPr lang="es-CL" b="1" dirty="0"/>
              <a:t>Preparación de la bodega</a:t>
            </a:r>
          </a:p>
          <a:p>
            <a:pPr lvl="2"/>
            <a:r>
              <a:rPr lang="es-CL" dirty="0"/>
              <a:t>Antes de la carga hay que preparar la bodega, teniendo en cuenta la carga a transportar y la que se transportó anteriormente. </a:t>
            </a:r>
          </a:p>
          <a:p>
            <a:pPr lvl="2"/>
            <a:r>
              <a:rPr lang="es-CL" dirty="0"/>
              <a:t>Tener preparados elementos de estiba (madera de estiba, separadores, marcas), y realizar una serie de operaciones en las bodegas (barrido, baldeo, secado, ventilación, desinfección, etc.)</a:t>
            </a:r>
          </a:p>
          <a:p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Economía 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BAE96B0-7D93-199C-B0E7-6CE28F558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407D2D7-32B9-A236-6027-BEBDE76B0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01EFF7E-7CAB-A661-2EBD-202054577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/>
              <a:t>Operación contraria a la Estiba</a:t>
            </a:r>
          </a:p>
          <a:p>
            <a:pPr lvl="1"/>
            <a:r>
              <a:rPr lang="es-CL" dirty="0"/>
              <a:t>La remoción de la carga y entrega al equipo de descarga para extraer del buque la mercadería previamente estibada.</a:t>
            </a:r>
          </a:p>
          <a:p>
            <a:r>
              <a:rPr lang="es-CL" dirty="0"/>
              <a:t>Carga y descarga</a:t>
            </a:r>
          </a:p>
          <a:p>
            <a:pPr lvl="1"/>
            <a:r>
              <a:rPr lang="es-CL" dirty="0"/>
              <a:t>Desde el momento que la carga queda colgada del equipo de carga, hasta que es desenganchada por los estibadores de un buque o viceversa.</a:t>
            </a:r>
          </a:p>
          <a:p>
            <a:pPr lvl="1"/>
            <a:r>
              <a:rPr lang="es-CL" dirty="0"/>
              <a:t>El proceso de carga/descarga se considera finalizado cuando la carga (mercadería) descansa en el medio de transporte y ha sido desenganchado de la grúa.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Definición de Desestiba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AA74C77-DF59-CD36-1724-E2629BD3A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52980C2-9142-D271-D07A-726EE33FDB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4DCBFCE-0216-4A43-F79B-69C7CD0F5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CL" dirty="0"/>
              <a:t>Transporte</a:t>
            </a:r>
          </a:p>
          <a:p>
            <a:pPr lvl="1"/>
            <a:r>
              <a:rPr lang="es-CL" dirty="0"/>
              <a:t>Mover carga de un lugar a otro.</a:t>
            </a:r>
          </a:p>
          <a:p>
            <a:pPr lvl="1"/>
            <a:r>
              <a:rPr lang="es-CL" dirty="0"/>
              <a:t>Se aplica a mercaderías y a personas, incluyendo su manipulación durante el traslado desde el origen a su destino. </a:t>
            </a:r>
          </a:p>
          <a:p>
            <a:r>
              <a:rPr lang="es-CL" dirty="0"/>
              <a:t>Mercaderías</a:t>
            </a:r>
          </a:p>
          <a:p>
            <a:pPr lvl="1"/>
            <a:r>
              <a:rPr lang="es-CL" dirty="0"/>
              <a:t>Bienes muebles cuantificables que pueden ser o no ser comerciales.</a:t>
            </a:r>
          </a:p>
          <a:p>
            <a:pPr lvl="1"/>
            <a:r>
              <a:rPr lang="es-CL" dirty="0"/>
              <a:t>Se excluyen los efectos personales de los pasajeros</a:t>
            </a:r>
          </a:p>
          <a:p>
            <a:r>
              <a:rPr lang="es-CL" dirty="0"/>
              <a:t>Diferencias entre carga y estiba (definición portuaria) </a:t>
            </a:r>
          </a:p>
          <a:p>
            <a:pPr lvl="1"/>
            <a:r>
              <a:rPr lang="es-CL" b="1" dirty="0"/>
              <a:t>Carga</a:t>
            </a:r>
            <a:r>
              <a:rPr lang="es-CL" dirty="0"/>
              <a:t>; Conjunto de operaciones para trasladar las mercaderías a bordo de un buque.</a:t>
            </a:r>
          </a:p>
          <a:p>
            <a:pPr lvl="1"/>
            <a:r>
              <a:rPr lang="es-CL" b="1" dirty="0"/>
              <a:t>Estiba</a:t>
            </a:r>
            <a:r>
              <a:rPr lang="es-CL" dirty="0"/>
              <a:t>;  Conjunto de operaciones necesarias para la adecuada colocación de la mercadería a bordo de modo que no entorpezca la maniobra, no se perjudiquen ente ellas ni perjudiquen a las  demás durante el viaje.</a:t>
            </a:r>
          </a:p>
          <a:p>
            <a:pPr lvl="1"/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Otros conceptos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90C28DC-624F-8999-97FE-370C0A9A2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69C6748-EB4D-B5E2-6EC7-547CDFA0B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1D5662F-327D-46EC-D086-47E399E65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CL" b="1" dirty="0"/>
              <a:t>Factor de estiba</a:t>
            </a:r>
            <a:r>
              <a:rPr lang="es-CL" dirty="0"/>
              <a:t>  o </a:t>
            </a:r>
            <a:r>
              <a:rPr lang="es-CL" b="1" dirty="0"/>
              <a:t>Coeficiente de Estiba</a:t>
            </a:r>
            <a:r>
              <a:rPr lang="es-CL" dirty="0"/>
              <a:t>:</a:t>
            </a:r>
          </a:p>
          <a:p>
            <a:pPr lvl="1"/>
            <a:r>
              <a:rPr lang="es-CL" dirty="0"/>
              <a:t>Relación entre el volumen que ocupa una carga y su peso. </a:t>
            </a:r>
          </a:p>
          <a:p>
            <a:r>
              <a:rPr lang="es-CL" dirty="0"/>
              <a:t>El factor de estiba relaciona la pérdida de espacio entre bulto y bulto; es decir, es el inverso a peso específico </a:t>
            </a:r>
          </a:p>
          <a:p>
            <a:pPr>
              <a:buNone/>
            </a:pPr>
            <a:endParaRPr lang="es-CL" dirty="0"/>
          </a:p>
          <a:p>
            <a:pPr>
              <a:buNone/>
            </a:pPr>
            <a:endParaRPr lang="es-CL" dirty="0"/>
          </a:p>
          <a:p>
            <a:pPr lvl="1"/>
            <a:endParaRPr lang="es-CL" dirty="0"/>
          </a:p>
          <a:p>
            <a:r>
              <a:rPr lang="es-CL" dirty="0"/>
              <a:t>El Fe de un producto varía en función de muchas variables. </a:t>
            </a:r>
          </a:p>
          <a:p>
            <a:pPr lvl="1"/>
            <a:r>
              <a:rPr lang="es-CL" dirty="0"/>
              <a:t>La carga de granos está afectada su contenido de humedad, procedencia y tipo de vegetal.</a:t>
            </a:r>
          </a:p>
          <a:p>
            <a:pPr lvl="1"/>
            <a:r>
              <a:rPr lang="es-CL" dirty="0"/>
              <a:t>Los fardos y las balas (fardos de algodón o lana), de la máquina enfardadora.</a:t>
            </a:r>
          </a:p>
          <a:p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Factor de Estiba</a:t>
            </a:r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1643042" y="3000372"/>
          <a:ext cx="1785950" cy="665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2" imgW="1130040" imgH="393480" progId="Equation.3">
                  <p:embed/>
                </p:oleObj>
              </mc:Choice>
              <mc:Fallback>
                <p:oleObj name="Ecuación" r:id="rId2" imgW="1130040" imgH="393480" progId="Equation.3">
                  <p:embed/>
                  <p:pic>
                    <p:nvPicPr>
                      <p:cNvPr id="102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3042" y="3000372"/>
                        <a:ext cx="1785950" cy="665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2714620"/>
            <a:ext cx="2643206" cy="1110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A30084A-77E0-563E-0A70-E45BBFC86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6C53AF4-D6EC-EA4D-DCAA-56A5137F1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04E05C3-1B3B-D056-310F-CBC328F6A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 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Un buque tiene una capacidad de carga de 60.000 ton y un volumen disponible de 75.000 m</a:t>
            </a:r>
            <a:r>
              <a:rPr lang="es-CL" baseline="30000" dirty="0"/>
              <a:t>3</a:t>
            </a:r>
            <a:r>
              <a:rPr lang="es-CL" dirty="0"/>
              <a:t>.</a:t>
            </a:r>
          </a:p>
          <a:p>
            <a:r>
              <a:rPr lang="es-CL" dirty="0"/>
              <a:t>Se quiere cargar poroto de soya a granel con un Fe de 1,274 m</a:t>
            </a:r>
            <a:r>
              <a:rPr lang="es-CL" baseline="30000" dirty="0"/>
              <a:t>3</a:t>
            </a:r>
            <a:r>
              <a:rPr lang="es-CL" dirty="0"/>
              <a:t>/ton; es decir, que 1 tonelada de soya ocupa 1,274 m</a:t>
            </a:r>
            <a:r>
              <a:rPr lang="es-CL" baseline="30000" dirty="0"/>
              <a:t>3</a:t>
            </a:r>
            <a:r>
              <a:rPr lang="es-CL" dirty="0"/>
              <a:t>. ¿Cuántas toneladas de soya podemos cargar?</a:t>
            </a:r>
          </a:p>
        </p:txBody>
      </p:sp>
      <p:graphicFrame>
        <p:nvGraphicFramePr>
          <p:cNvPr id="25601" name="Object 1"/>
          <p:cNvGraphicFramePr>
            <a:graphicFrameLocks noChangeAspect="1"/>
          </p:cNvGraphicFramePr>
          <p:nvPr/>
        </p:nvGraphicFramePr>
        <p:xfrm>
          <a:off x="2500298" y="4429132"/>
          <a:ext cx="4213226" cy="665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2" imgW="2666880" imgH="393480" progId="Equation.3">
                  <p:embed/>
                </p:oleObj>
              </mc:Choice>
              <mc:Fallback>
                <p:oleObj name="Ecuación" r:id="rId2" imgW="2666880" imgH="393480" progId="Equation.3">
                  <p:embed/>
                  <p:pic>
                    <p:nvPicPr>
                      <p:cNvPr id="25601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0298" y="4429132"/>
                        <a:ext cx="4213226" cy="665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5214950"/>
            <a:ext cx="7579947" cy="15001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D16D518-DFD4-75B4-B30E-5260FFBF5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6112440-0C77-A27A-10A3-42C73C658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90C41B4-8561-1012-6177-4FA989B47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s-CL" dirty="0"/>
              <a:t>Los fletes marítimos se calculan por peso o volumen según lo que resulte mayor</a:t>
            </a:r>
          </a:p>
          <a:p>
            <a:pPr lvl="1"/>
            <a:r>
              <a:rPr lang="es-CL" dirty="0"/>
              <a:t>Se utiliza el agua dulce como unidad de referencia:</a:t>
            </a:r>
          </a:p>
          <a:p>
            <a:pPr lvl="1"/>
            <a:endParaRPr lang="es-CL" dirty="0"/>
          </a:p>
          <a:p>
            <a:endParaRPr lang="es-CL" dirty="0"/>
          </a:p>
          <a:p>
            <a:endParaRPr lang="es-CL" dirty="0"/>
          </a:p>
          <a:p>
            <a:endParaRPr lang="es-CL" dirty="0"/>
          </a:p>
          <a:p>
            <a:pPr lvl="1"/>
            <a:r>
              <a:rPr lang="es-CL" dirty="0"/>
              <a:t>La equivalencia anterior sirve de referencia para considerar si una carga se tarifará por peso o por volumen.</a:t>
            </a:r>
          </a:p>
          <a:p>
            <a:pPr lvl="1"/>
            <a:r>
              <a:rPr lang="es-CL" dirty="0"/>
              <a:t>Toda carga cuyo factor de estiba sea superior a 1 o 36 (en el S.I. o inglés respectivamente) será considerada carga de volumen, porque ocupa un volumen mayor de lo que ocuparía su peso en agua.</a:t>
            </a:r>
          </a:p>
          <a:p>
            <a:r>
              <a:rPr lang="es-CL" b="1" dirty="0"/>
              <a:t>Factor de estiba ideal</a:t>
            </a:r>
          </a:p>
          <a:p>
            <a:pPr lvl="1"/>
            <a:r>
              <a:rPr lang="es-CL" dirty="0"/>
              <a:t>El factor de estiba ideal para un buque determinado será el que proporcione aquella mercadería que complete todos los espacios de carga cuando el buque alcance a su máximo calado.</a:t>
            </a:r>
          </a:p>
          <a:p>
            <a:pPr lvl="1">
              <a:buNone/>
            </a:pPr>
            <a:r>
              <a:rPr lang="es-CL" dirty="0"/>
              <a:t> </a:t>
            </a:r>
          </a:p>
          <a:p>
            <a:pPr lvl="1"/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Factor de Estiba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50" name="Object 2"/>
              <p:cNvSpPr txBox="1"/>
              <p:nvPr/>
            </p:nvSpPr>
            <p:spPr bwMode="auto">
              <a:xfrm>
                <a:off x="3071813" y="2357438"/>
                <a:ext cx="2487612" cy="708025"/>
              </a:xfrm>
              <a:prstGeom prst="rect">
                <a:avLst/>
              </a:prstGeom>
              <a:noFill/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𝐹𝑒</m:t>
                      </m:r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m:rPr>
                              <m:sty m:val="p"/>
                            </m:r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m</m:t>
                          </m:r>
                          <m:sSup>
                            <m:sSupPr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e>
                            <m:sup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  <m: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T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=36</m:t>
                      </m:r>
                      <m:f>
                        <m:fPr>
                          <m:ctrl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pi</m:t>
                          </m:r>
                          <m:sSup>
                            <m:sSupPr>
                              <m:ctrl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e</m:t>
                              </m:r>
                            </m:e>
                            <m:sup>
                              <m:r>
                                <a:rPr lang="es-CL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m:rPr>
                              <m:sty m:val="p"/>
                            </m:rPr>
                            <a:rPr lang="es-CL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LT</m:t>
                          </m:r>
                        </m:den>
                      </m:f>
                      <m:r>
                        <a:rPr lang="es-CL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050" name="Object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071813" y="2357438"/>
                <a:ext cx="2487612" cy="70802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BBA60C2-173A-5FED-B88C-3E6639729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B4DA9D6-9CF5-E912-E634-1D28EF65B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C2A16D0-C329-4F00-E0EF-B6D3015AF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1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357158" y="1428736"/>
            <a:ext cx="8229600" cy="4525963"/>
          </a:xfrm>
        </p:spPr>
        <p:txBody>
          <a:bodyPr>
            <a:normAutofit fontScale="62500" lnSpcReduction="20000"/>
          </a:bodyPr>
          <a:lstStyle/>
          <a:p>
            <a:r>
              <a:rPr lang="es-CL" dirty="0"/>
              <a:t>Se quiere transportar la siguiente mercadería:</a:t>
            </a:r>
          </a:p>
          <a:p>
            <a:pPr marL="850392" lvl="1" indent="-457200">
              <a:buFont typeface="+mj-lt"/>
              <a:buAutoNum type="arabicPeriod"/>
            </a:pPr>
            <a:r>
              <a:rPr lang="es-CL" dirty="0"/>
              <a:t>Cajas de madera conteniendo explosivo para la minería. El peso de que caja es de 27 kg y sus dimensiones son de 25 x 40 x 10 cm.</a:t>
            </a:r>
          </a:p>
          <a:p>
            <a:pPr marL="850392" lvl="1" indent="-457200">
              <a:buFont typeface="+mj-lt"/>
              <a:buAutoNum type="arabicPeriod"/>
            </a:pPr>
            <a:r>
              <a:rPr lang="es-CL" dirty="0"/>
              <a:t>Cajas de madera conteniendo repuestos para maquinaria de perforación. Cada caja pesa 460 </a:t>
            </a:r>
            <a:r>
              <a:rPr lang="es-CL" dirty="0" err="1"/>
              <a:t>lbs</a:t>
            </a:r>
            <a:r>
              <a:rPr lang="es-CL" dirty="0"/>
              <a:t> y tiene unas dimensiones de 54 x 32 x 34 pulgadas.</a:t>
            </a:r>
          </a:p>
          <a:p>
            <a:pPr marL="850392" lvl="1" indent="-457200">
              <a:buFont typeface="+mj-lt"/>
              <a:buAutoNum type="arabicPeriod"/>
            </a:pPr>
            <a:r>
              <a:rPr lang="es-CL" dirty="0"/>
              <a:t>Tambores de plástico conteniendo jabón líquido para la limpieza de piezas y de herramientas. El peso bruto de cada uno es de 483 lbs., su altura de 70 cm y un dímetro de 40 cm. </a:t>
            </a:r>
          </a:p>
          <a:p>
            <a:pPr marL="594360" indent="-457200"/>
            <a:r>
              <a:rPr lang="es-CL" dirty="0"/>
              <a:t>Esta carga se transportará en forma contenerizada utilizando un contenedor IC (20 pie no estándar) con un peso bruto de 24 T, un peso de tara de 2,2 T y dimensiones de 5902x2350x2390mm.</a:t>
            </a:r>
          </a:p>
          <a:p>
            <a:pPr marL="594360" indent="-457200"/>
            <a:r>
              <a:rPr lang="es-CL" dirty="0"/>
              <a:t>Preguntas:</a:t>
            </a:r>
          </a:p>
          <a:p>
            <a:pPr marL="850392" lvl="1" indent="-457200">
              <a:buFont typeface="+mj-lt"/>
              <a:buAutoNum type="arabicPeriod"/>
            </a:pPr>
            <a:r>
              <a:rPr lang="es-CL" dirty="0"/>
              <a:t>Determinar el factor de estiba para cada carga y establezca si son livianas o pesadas respecto del contenedor.</a:t>
            </a:r>
          </a:p>
          <a:p>
            <a:pPr marL="850392" lvl="1" indent="-457200">
              <a:buFont typeface="+mj-lt"/>
              <a:buAutoNum type="arabicPeriod"/>
            </a:pPr>
            <a:r>
              <a:rPr lang="es-CL" dirty="0"/>
              <a:t>¿Cuántas cajas de explosivos cabrían en un contenedor?</a:t>
            </a:r>
          </a:p>
          <a:p>
            <a:pPr marL="850392" lvl="1" indent="-457200">
              <a:buFont typeface="+mj-lt"/>
              <a:buAutoNum type="arabicPeriod"/>
            </a:pPr>
            <a:r>
              <a:rPr lang="es-CL" dirty="0"/>
              <a:t>Determine el factor de estiba medio ponderado si se sabe que las cantidades de envío son las siguientes:</a:t>
            </a:r>
          </a:p>
          <a:p>
            <a:pPr marL="1088136" lvl="2" indent="-457200"/>
            <a:r>
              <a:rPr lang="es-CL" dirty="0"/>
              <a:t>Explosivos: 1.100 cajas</a:t>
            </a:r>
          </a:p>
          <a:p>
            <a:pPr marL="1088136" lvl="2" indent="-457200"/>
            <a:r>
              <a:rPr lang="es-CL" dirty="0"/>
              <a:t>Piezas de repuestos: 25 cajas</a:t>
            </a:r>
          </a:p>
          <a:p>
            <a:pPr marL="1088136" lvl="2" indent="-457200"/>
            <a:r>
              <a:rPr lang="es-CL" dirty="0"/>
              <a:t>Jabón líquido: 84 estanques.   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164E38E-05DD-08F2-83A6-946E973AB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90E6860-D069-4C73-979D-35F7420DE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63EDF38-BD04-84F3-EA61-F79CEF949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13</a:t>
            </a:fld>
            <a:endParaRPr lang="es-E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Ejercicio – </a:t>
            </a:r>
            <a:r>
              <a:rPr lang="es-CL" sz="3600" dirty="0"/>
              <a:t>Fundamentación Teórica</a:t>
            </a:r>
            <a:endParaRPr lang="es-CL" dirty="0"/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s-CL" b="1" dirty="0"/>
              <a:t>Consolidación</a:t>
            </a:r>
            <a:r>
              <a:rPr lang="es-CL" dirty="0"/>
              <a:t>: Proceso de carga de una o distintas mercaderías en una unidad de carga.</a:t>
            </a:r>
          </a:p>
          <a:p>
            <a:r>
              <a:rPr lang="es-CL" b="1" dirty="0"/>
              <a:t>Factor de Estiba</a:t>
            </a:r>
            <a:r>
              <a:rPr lang="es-CL" dirty="0"/>
              <a:t>; cantidad de metros cúbicos que ocupa una tonelada de carga en un medio de transporte o medio unitario de carga.</a:t>
            </a:r>
          </a:p>
          <a:p>
            <a:pPr lvl="1"/>
            <a:r>
              <a:rPr lang="es-CL" dirty="0"/>
              <a:t> 				</a:t>
            </a:r>
            <a:r>
              <a:rPr lang="es-CL" sz="1800" dirty="0">
                <a:latin typeface="Symbol" pitchFamily="18" charset="2"/>
              </a:rPr>
              <a:t>m</a:t>
            </a:r>
            <a:r>
              <a:rPr lang="es-CL" sz="1800" dirty="0"/>
              <a:t> = Factor de estiba m</a:t>
            </a:r>
            <a:r>
              <a:rPr lang="es-CL" sz="1800" baseline="30000" dirty="0"/>
              <a:t>3</a:t>
            </a:r>
            <a:r>
              <a:rPr lang="es-CL" sz="1800" dirty="0"/>
              <a:t>/T</a:t>
            </a:r>
          </a:p>
          <a:p>
            <a:pPr lvl="1">
              <a:buNone/>
            </a:pPr>
            <a:r>
              <a:rPr lang="es-CL" sz="1800" dirty="0"/>
              <a:t>					V = Volumen de carga en m</a:t>
            </a:r>
            <a:r>
              <a:rPr lang="es-CL" sz="1800" baseline="30000" dirty="0"/>
              <a:t>3</a:t>
            </a:r>
          </a:p>
          <a:p>
            <a:pPr lvl="1">
              <a:buNone/>
            </a:pPr>
            <a:r>
              <a:rPr lang="es-CL" sz="1800" dirty="0"/>
              <a:t>					Pb = Peso bruto de la carga en T</a:t>
            </a:r>
          </a:p>
          <a:p>
            <a:pPr lvl="1">
              <a:buNone/>
            </a:pPr>
            <a:r>
              <a:rPr lang="es-CL" sz="1800" dirty="0"/>
              <a:t>					</a:t>
            </a:r>
            <a:r>
              <a:rPr lang="es-CL" sz="1800" dirty="0" err="1"/>
              <a:t>kp</a:t>
            </a:r>
            <a:r>
              <a:rPr lang="es-CL" sz="1800" dirty="0"/>
              <a:t> = coeficiente de pérdida de estiba</a:t>
            </a:r>
          </a:p>
          <a:p>
            <a:pPr>
              <a:spcBef>
                <a:spcPts val="3600"/>
              </a:spcBef>
            </a:pPr>
            <a:r>
              <a:rPr lang="es-CL" sz="3100" b="1" dirty="0"/>
              <a:t>Coeficiente de pérdidas; </a:t>
            </a:r>
            <a:r>
              <a:rPr lang="es-CL" sz="3100" dirty="0"/>
              <a:t>índice que toma en cuenta las pérdidas de espacio que se produce al estibar las cargas en medios unitarios.</a:t>
            </a:r>
          </a:p>
        </p:txBody>
      </p:sp>
      <p:graphicFrame>
        <p:nvGraphicFramePr>
          <p:cNvPr id="4099" name="Object 2"/>
          <p:cNvGraphicFramePr>
            <a:graphicFrameLocks noChangeAspect="1"/>
          </p:cNvGraphicFramePr>
          <p:nvPr/>
        </p:nvGraphicFramePr>
        <p:xfrm>
          <a:off x="1698615" y="3429000"/>
          <a:ext cx="1444625" cy="665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2" imgW="914400" imgH="393480" progId="Equation.3">
                  <p:embed/>
                </p:oleObj>
              </mc:Choice>
              <mc:Fallback>
                <p:oleObj name="Ecuación" r:id="rId2" imgW="914400" imgH="393480" progId="Equation.3">
                  <p:embed/>
                  <p:pic>
                    <p:nvPicPr>
                      <p:cNvPr id="409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8615" y="3429000"/>
                        <a:ext cx="1444625" cy="6651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8 Imagen" descr="estiba_grafic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422" y="2143116"/>
            <a:ext cx="3810000" cy="3848100"/>
          </a:xfrm>
          <a:prstGeom prst="rect">
            <a:avLst/>
          </a:prstGeom>
        </p:spPr>
      </p:pic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13F895A6-6BBC-5EC7-8D96-CF125D09B39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0275780"/>
              </p:ext>
            </p:extLst>
          </p:nvPr>
        </p:nvGraphicFramePr>
        <p:xfrm>
          <a:off x="7956376" y="450056"/>
          <a:ext cx="91440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DF" showAsIcon="1" r:id="rId5" imgW="914282" imgH="792515" progId="FoxitReader.Document">
                  <p:embed/>
                </p:oleObj>
              </mc:Choice>
              <mc:Fallback>
                <p:oleObj name="PDF" showAsIcon="1" r:id="rId5" imgW="914282" imgH="792515" progId="FoxitReader.Document">
                  <p:embed/>
                  <p:pic>
                    <p:nvPicPr>
                      <p:cNvPr id="2" name="Objeto 1">
                        <a:extLst>
                          <a:ext uri="{FF2B5EF4-FFF2-40B4-BE49-F238E27FC236}">
                            <a16:creationId xmlns:a16="http://schemas.microsoft.com/office/drawing/2014/main" id="{13F895A6-6BBC-5EC7-8D96-CF125D09B39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956376" y="450056"/>
                        <a:ext cx="914400" cy="792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2563844-5E56-E4FA-ACCA-20A722438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E839B34-ACDF-F127-68F7-1376178CA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B6F7AC0-B2FE-C9B4-8E46-7D7254AFC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Ejercicio 1 – </a:t>
            </a:r>
            <a:r>
              <a:rPr lang="es-CL" sz="3600" dirty="0"/>
              <a:t>Fundamentación Teórica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4770788"/>
          </a:xfrm>
        </p:spPr>
        <p:txBody>
          <a:bodyPr>
            <a:normAutofit/>
          </a:bodyPr>
          <a:lstStyle/>
          <a:p>
            <a:r>
              <a:rPr lang="es-CL" sz="3100" b="1" dirty="0"/>
              <a:t>Coeficiente de pérdidas; </a:t>
            </a:r>
            <a:r>
              <a:rPr lang="es-CL" sz="3100" dirty="0"/>
              <a:t>índice que toma en cuenta las pérdidas de espacio que se produce al estibar las cargas en medios unitarios.</a:t>
            </a:r>
          </a:p>
        </p:txBody>
      </p:sp>
      <p:graphicFrame>
        <p:nvGraphicFramePr>
          <p:cNvPr id="14" name="13 Marcador de contenido"/>
          <p:cNvGraphicFramePr>
            <a:graphicFrameLocks noGrp="1"/>
          </p:cNvGraphicFramePr>
          <p:nvPr>
            <p:ph sz="quarter" idx="4"/>
          </p:nvPr>
        </p:nvGraphicFramePr>
        <p:xfrm>
          <a:off x="4645025" y="1444625"/>
          <a:ext cx="4041776" cy="4198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58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59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869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Cargas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 err="1"/>
                        <a:t>kp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869">
                <a:tc>
                  <a:txBody>
                    <a:bodyPr/>
                    <a:lstStyle/>
                    <a:p>
                      <a:r>
                        <a:rPr lang="es-CL" dirty="0"/>
                        <a:t>Cajas y cartones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1.01~1.04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869">
                <a:tc>
                  <a:txBody>
                    <a:bodyPr/>
                    <a:lstStyle/>
                    <a:p>
                      <a:r>
                        <a:rPr lang="es-CL" dirty="0"/>
                        <a:t>Sacos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/>
                        <a:t>1.04~1.06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4869">
                <a:tc>
                  <a:txBody>
                    <a:bodyPr/>
                    <a:lstStyle/>
                    <a:p>
                      <a:r>
                        <a:rPr lang="es-CL" dirty="0"/>
                        <a:t>Fardos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1.03~1.10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4869">
                <a:tc>
                  <a:txBody>
                    <a:bodyPr/>
                    <a:lstStyle/>
                    <a:p>
                      <a:r>
                        <a:rPr lang="es-CL" dirty="0"/>
                        <a:t>Cilíndricas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1.12~1.30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4869">
                <a:tc>
                  <a:txBody>
                    <a:bodyPr/>
                    <a:lstStyle/>
                    <a:p>
                      <a:r>
                        <a:rPr lang="es-CL" dirty="0" err="1"/>
                        <a:t>Paletizadas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1.20~1.25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4869">
                <a:tc>
                  <a:txBody>
                    <a:bodyPr/>
                    <a:lstStyle/>
                    <a:p>
                      <a:r>
                        <a:rPr lang="es-CL" dirty="0"/>
                        <a:t>Irregular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1,30~1.60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4869">
                <a:tc>
                  <a:txBody>
                    <a:bodyPr/>
                    <a:lstStyle/>
                    <a:p>
                      <a:r>
                        <a:rPr lang="es-CL" dirty="0" err="1"/>
                        <a:t>Preeslingadas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1.14~1.17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3483D5E-B37C-CD63-EDAE-E151B31F9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DB042FF-F63C-6787-41F1-2D29A5380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358598-809B-DF3E-E51A-6263C3321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642D2A-D80B-46DB-B70F-213340C71A31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Ejercicio 1 – </a:t>
            </a:r>
            <a:r>
              <a:rPr lang="es-CL" sz="3600" dirty="0"/>
              <a:t>Fundamentación Teórica</a:t>
            </a:r>
            <a:endParaRPr lang="es-CL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4"/>
          </p:nvPr>
        </p:nvGraphicFramePr>
        <p:xfrm>
          <a:off x="642910" y="1428736"/>
          <a:ext cx="8286808" cy="430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796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07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s-CL" dirty="0">
                          <a:latin typeface="+mn-lt"/>
                        </a:rPr>
                        <a:t>Factor de Estiba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latin typeface="+mn-lt"/>
                        </a:rPr>
                        <a:t>Comparación entre </a:t>
                      </a:r>
                    </a:p>
                    <a:p>
                      <a:pPr algn="ctr"/>
                      <a:r>
                        <a:rPr lang="es-CL" dirty="0">
                          <a:latin typeface="Symbol" pitchFamily="18" charset="2"/>
                        </a:rPr>
                        <a:t>m</a:t>
                      </a:r>
                      <a:r>
                        <a:rPr lang="es-CL" dirty="0">
                          <a:latin typeface="+mn-lt"/>
                        </a:rPr>
                        <a:t>  y w</a:t>
                      </a:r>
                      <a:endParaRPr lang="es-CL" dirty="0">
                        <a:latin typeface="Symbol" pitchFamily="18" charset="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Comentarios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latin typeface="Symbol" pitchFamily="18" charset="2"/>
                        </a:rPr>
                        <a:t>m</a:t>
                      </a:r>
                      <a:r>
                        <a:rPr lang="es-CL" dirty="0">
                          <a:latin typeface="+mn-lt"/>
                        </a:rPr>
                        <a:t>  = w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Carga ideal: </a:t>
                      </a:r>
                    </a:p>
                    <a:p>
                      <a:r>
                        <a:rPr lang="es-CL" dirty="0"/>
                        <a:t>Se aprovechan ambas capacidades del medio de transporte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latin typeface="Symbol" pitchFamily="18" charset="2"/>
                        </a:rPr>
                        <a:t>m</a:t>
                      </a:r>
                      <a:r>
                        <a:rPr lang="es-CL" dirty="0">
                          <a:latin typeface="+mn-lt"/>
                        </a:rPr>
                        <a:t>  &gt; w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Carga ligera: </a:t>
                      </a:r>
                    </a:p>
                    <a:p>
                      <a:r>
                        <a:rPr lang="es-CL" dirty="0"/>
                        <a:t>Se aprovecha toda la capacidad volumétrica del medio, pero se desaprovecha la capacidad de peso.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latin typeface="Symbol" pitchFamily="18" charset="2"/>
                        </a:rPr>
                        <a:t>m</a:t>
                      </a:r>
                      <a:r>
                        <a:rPr lang="es-CL" dirty="0">
                          <a:latin typeface="+mn-lt"/>
                        </a:rPr>
                        <a:t>  &lt; w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Carga pesada: </a:t>
                      </a:r>
                    </a:p>
                    <a:p>
                      <a:r>
                        <a:rPr lang="es-CL" dirty="0"/>
                        <a:t>La carga aprovecha toda la capacidad de peso del medio, pero le sobrará</a:t>
                      </a:r>
                      <a:r>
                        <a:rPr lang="es-CL" baseline="0" dirty="0"/>
                        <a:t> espacio; es decir, desaprovecha el espacio</a:t>
                      </a:r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E0096B8-83FD-B09A-F474-D9B55850F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C50A97F-8F3B-0F00-2B7F-7DA4FE910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82A0BBC-749C-F630-95F0-3DF4637EB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642D2A-D80B-46DB-B70F-213340C71A31}" type="slidenum">
              <a:rPr lang="es-ES" smtClean="0"/>
              <a:pPr>
                <a:defRPr/>
              </a:pPr>
              <a:t>16</a:t>
            </a:fld>
            <a:endParaRPr lang="es-E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Ejercicio 1 – </a:t>
            </a:r>
            <a:r>
              <a:rPr lang="es-CL" sz="3600" dirty="0"/>
              <a:t>Fundamentación Teórica</a:t>
            </a:r>
            <a:endParaRPr lang="es-CL" dirty="0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4699350"/>
          </a:xfrm>
        </p:spPr>
        <p:txBody>
          <a:bodyPr>
            <a:normAutofit/>
          </a:bodyPr>
          <a:lstStyle/>
          <a:p>
            <a:r>
              <a:rPr lang="es-CL" dirty="0"/>
              <a:t>Factor de carga promedio o ponderado</a:t>
            </a:r>
          </a:p>
          <a:p>
            <a:endParaRPr lang="es-CL" dirty="0"/>
          </a:p>
          <a:p>
            <a:endParaRPr lang="es-CL" dirty="0"/>
          </a:p>
          <a:p>
            <a:endParaRPr lang="es-CL" dirty="0"/>
          </a:p>
          <a:p>
            <a:endParaRPr lang="es-CL" dirty="0"/>
          </a:p>
          <a:p>
            <a:pPr lvl="1"/>
            <a:endParaRPr lang="es-CL" dirty="0">
              <a:latin typeface="Symbol" pitchFamily="18" charset="2"/>
            </a:endParaRPr>
          </a:p>
          <a:p>
            <a:pPr lvl="1"/>
            <a:r>
              <a:rPr lang="es-CL" dirty="0">
                <a:latin typeface="Symbol" pitchFamily="18" charset="2"/>
              </a:rPr>
              <a:t>m</a:t>
            </a:r>
            <a:r>
              <a:rPr lang="es-CL" dirty="0"/>
              <a:t> = </a:t>
            </a:r>
            <a:r>
              <a:rPr lang="es-CL" sz="1600" dirty="0"/>
              <a:t>factor de estiba medio ponderado</a:t>
            </a:r>
          </a:p>
          <a:p>
            <a:pPr lvl="1"/>
            <a:r>
              <a:rPr lang="es-CL" sz="1600" dirty="0" err="1"/>
              <a:t>q</a:t>
            </a:r>
            <a:r>
              <a:rPr lang="es-CL" sz="1600" baseline="-25000" dirty="0" err="1"/>
              <a:t>i</a:t>
            </a:r>
            <a:r>
              <a:rPr lang="es-CL" sz="1600" dirty="0"/>
              <a:t> = cantidad de carga en ton.</a:t>
            </a:r>
          </a:p>
          <a:p>
            <a:pPr lvl="1"/>
            <a:r>
              <a:rPr lang="es-CL" dirty="0">
                <a:latin typeface="Symbol" pitchFamily="18" charset="2"/>
              </a:rPr>
              <a:t>m</a:t>
            </a:r>
            <a:r>
              <a:rPr lang="es-CL" baseline="-25000" dirty="0"/>
              <a:t>i</a:t>
            </a:r>
            <a:r>
              <a:rPr lang="es-CL" dirty="0"/>
              <a:t> = </a:t>
            </a:r>
            <a:r>
              <a:rPr lang="es-CL" sz="1600" dirty="0"/>
              <a:t>Factor de estiba de carga tipo i en m3/ton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4770788"/>
          </a:xfrm>
        </p:spPr>
        <p:txBody>
          <a:bodyPr>
            <a:normAutofit fontScale="85000" lnSpcReduction="10000"/>
          </a:bodyPr>
          <a:lstStyle/>
          <a:p>
            <a:r>
              <a:rPr lang="es-CL" dirty="0"/>
              <a:t>Capacidad Volumétrica Específica:</a:t>
            </a:r>
          </a:p>
          <a:p>
            <a:pPr lvl="1"/>
            <a:r>
              <a:rPr lang="es-CL" dirty="0"/>
              <a:t>A través del factor de estiba se puede determinar la cantidad de carga que puede estibarse en un contenedor</a:t>
            </a:r>
          </a:p>
          <a:p>
            <a:r>
              <a:rPr lang="es-CL" dirty="0"/>
              <a:t>CVE = cantidad de m</a:t>
            </a:r>
            <a:r>
              <a:rPr lang="es-CL" baseline="30000" dirty="0"/>
              <a:t>3</a:t>
            </a:r>
            <a:r>
              <a:rPr lang="es-CL" dirty="0"/>
              <a:t> de un contenedor para una tonelada de carga</a:t>
            </a:r>
          </a:p>
          <a:p>
            <a:endParaRPr lang="es-CL" dirty="0"/>
          </a:p>
          <a:p>
            <a:pPr lvl="1"/>
            <a:endParaRPr lang="es-CL" dirty="0"/>
          </a:p>
          <a:p>
            <a:pPr lvl="1"/>
            <a:endParaRPr lang="es-CL" dirty="0"/>
          </a:p>
          <a:p>
            <a:pPr lvl="1"/>
            <a:r>
              <a:rPr lang="es-CL" dirty="0"/>
              <a:t>w= CVE del medio </a:t>
            </a:r>
            <a:r>
              <a:rPr lang="es-CL" dirty="0" err="1"/>
              <a:t>unitarizador</a:t>
            </a:r>
            <a:r>
              <a:rPr lang="es-CL" dirty="0"/>
              <a:t> utilizado m</a:t>
            </a:r>
            <a:r>
              <a:rPr lang="es-CL" baseline="30000" dirty="0"/>
              <a:t>3</a:t>
            </a:r>
            <a:r>
              <a:rPr lang="es-CL" dirty="0"/>
              <a:t>/ton</a:t>
            </a:r>
          </a:p>
          <a:p>
            <a:pPr lvl="1"/>
            <a:r>
              <a:rPr lang="es-CL" dirty="0"/>
              <a:t>W= capacidad en m</a:t>
            </a:r>
            <a:r>
              <a:rPr lang="es-CL" baseline="30000" dirty="0"/>
              <a:t>3</a:t>
            </a:r>
            <a:r>
              <a:rPr lang="es-CL" dirty="0"/>
              <a:t> de un contenedor</a:t>
            </a:r>
          </a:p>
          <a:p>
            <a:pPr lvl="1"/>
            <a:r>
              <a:rPr lang="es-CL" dirty="0"/>
              <a:t>Q= capacidad en tonelaje de un contenedor (ton)</a:t>
            </a:r>
          </a:p>
        </p:txBody>
      </p:sp>
      <p:graphicFrame>
        <p:nvGraphicFramePr>
          <p:cNvPr id="29698" name="Object 2"/>
          <p:cNvGraphicFramePr>
            <a:graphicFrameLocks noChangeAspect="1"/>
          </p:cNvGraphicFramePr>
          <p:nvPr/>
        </p:nvGraphicFramePr>
        <p:xfrm>
          <a:off x="1571604" y="2513016"/>
          <a:ext cx="1746250" cy="1416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2" imgW="1104840" imgH="838080" progId="Equation.3">
                  <p:embed/>
                </p:oleObj>
              </mc:Choice>
              <mc:Fallback>
                <p:oleObj name="Ecuación" r:id="rId2" imgW="1104840" imgH="838080" progId="Equation.3">
                  <p:embed/>
                  <p:pic>
                    <p:nvPicPr>
                      <p:cNvPr id="2969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04" y="2513016"/>
                        <a:ext cx="1746250" cy="1416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3786190"/>
            <a:ext cx="1128429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36FF57F-2F47-B1C9-1DF8-3AB3E5362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4FBC8C7-A537-DA6B-B7B3-8C8EFC30C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707FAEF-FDBF-3CB4-1184-86BB46FB7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642D2A-D80B-46DB-B70F-213340C71A31}" type="slidenum">
              <a:rPr lang="es-ES" smtClean="0"/>
              <a:pPr>
                <a:defRPr/>
              </a:pPr>
              <a:t>17</a:t>
            </a:fld>
            <a:endParaRPr lang="es-E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Ejercicio 1 – </a:t>
            </a:r>
            <a:r>
              <a:rPr lang="es-CL" sz="3600" dirty="0"/>
              <a:t>Fundamentación Teórica</a:t>
            </a:r>
            <a:endParaRPr lang="es-CL" dirty="0"/>
          </a:p>
        </p:txBody>
      </p:sp>
      <p:pic>
        <p:nvPicPr>
          <p:cNvPr id="30723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71736" y="1142984"/>
            <a:ext cx="3391444" cy="2921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4" name="Picture 4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/>
          <a:srcRect b="67842"/>
          <a:stretch>
            <a:fillRect/>
          </a:stretch>
        </p:blipFill>
        <p:spPr bwMode="auto">
          <a:xfrm>
            <a:off x="928662" y="4071942"/>
            <a:ext cx="764386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4889006"/>
            <a:ext cx="8001056" cy="754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6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5715016"/>
            <a:ext cx="7397290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63EE961-D45C-5212-F254-F3D9DFD8D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F4D5340-CC9E-6669-F214-CF54E3A46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0885A10-609D-4D68-EA99-1653CEE72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642D2A-D80B-46DB-B70F-213340C71A31}" type="slidenum">
              <a:rPr lang="es-ES" smtClean="0"/>
              <a:pPr>
                <a:defRPr/>
              </a:pPr>
              <a:t>18</a:t>
            </a:fld>
            <a:endParaRPr lang="es-E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66928" lvl="1" indent="-457200">
              <a:spcBef>
                <a:spcPts val="400"/>
              </a:spcBef>
              <a:buSzPct val="68000"/>
              <a:buFont typeface="+mj-lt"/>
              <a:buAutoNum type="arabicPeriod"/>
            </a:pPr>
            <a:r>
              <a:rPr lang="es-CL" dirty="0"/>
              <a:t>Determinar el factor de estiba para cada carga y establezca si son livianas o pesadas respecto del contenedor.</a:t>
            </a:r>
          </a:p>
          <a:p>
            <a:pPr>
              <a:buNone/>
            </a:pPr>
            <a:r>
              <a:rPr lang="es-CL" dirty="0"/>
              <a:t>		</a:t>
            </a:r>
          </a:p>
          <a:p>
            <a:pPr>
              <a:buNone/>
            </a:pPr>
            <a:endParaRPr lang="pl-PL" sz="2000" dirty="0"/>
          </a:p>
          <a:p>
            <a:pPr marL="804672" lvl="2" indent="-457200">
              <a:spcBef>
                <a:spcPts val="400"/>
              </a:spcBef>
              <a:buSzPct val="68000"/>
            </a:pPr>
            <a:endParaRPr lang="es-CL" dirty="0"/>
          </a:p>
          <a:p>
            <a:pPr>
              <a:buNone/>
            </a:pPr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Problema 1 - Desarrollo</a:t>
            </a:r>
          </a:p>
        </p:txBody>
      </p:sp>
      <p:graphicFrame>
        <p:nvGraphicFramePr>
          <p:cNvPr id="31748" name="Object 2"/>
          <p:cNvGraphicFramePr>
            <a:graphicFrameLocks noChangeAspect="1"/>
          </p:cNvGraphicFramePr>
          <p:nvPr/>
        </p:nvGraphicFramePr>
        <p:xfrm>
          <a:off x="3428992" y="2357430"/>
          <a:ext cx="1241215" cy="571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cuación" r:id="rId2" imgW="914400" imgH="393480" progId="Equation.3">
                  <p:embed/>
                </p:oleObj>
              </mc:Choice>
              <mc:Fallback>
                <p:oleObj name="Ecuación" r:id="rId2" imgW="914400" imgH="393480" progId="Equation.3">
                  <p:embed/>
                  <p:pic>
                    <p:nvPicPr>
                      <p:cNvPr id="3174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8992" y="2357430"/>
                        <a:ext cx="1241215" cy="571504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01088" y="2928934"/>
            <a:ext cx="2342944" cy="717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6578" y="3857628"/>
            <a:ext cx="2286016" cy="534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4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577" y="3000372"/>
            <a:ext cx="5402499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5" name="Picture 1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58" y="3686863"/>
            <a:ext cx="6286544" cy="885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6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5720" y="4500570"/>
            <a:ext cx="6656963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7" name="Picture 13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92881" y="4572008"/>
            <a:ext cx="2279713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58" name="Picture 14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043019" y="2619391"/>
            <a:ext cx="802957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578FDB9-6CBB-CD7C-F51A-EFFA803F3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234711B-A592-75E4-4406-1DDABF93C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B84561B-B98F-AF59-8A22-C6C87FE26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19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Problema 1 - Desarrollo</a:t>
            </a:r>
          </a:p>
        </p:txBody>
      </p:sp>
      <p:pic>
        <p:nvPicPr>
          <p:cNvPr id="327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285860"/>
            <a:ext cx="79819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000240"/>
            <a:ext cx="8048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3143248"/>
            <a:ext cx="8067675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64E3494-93CB-FAC6-FBBB-EC9B6E430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87B5C3A-445B-E9F7-3FC0-97FD7976C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786B10E-390D-4602-6090-BD2516FDD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20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Problema 1 - Desarrollo</a:t>
            </a:r>
          </a:p>
        </p:txBody>
      </p:sp>
      <p:pic>
        <p:nvPicPr>
          <p:cNvPr id="337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214422"/>
            <a:ext cx="792480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5345" y="2795588"/>
            <a:ext cx="7262803" cy="1490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4214818"/>
            <a:ext cx="6976367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488" y="5000636"/>
            <a:ext cx="2514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F982ED1-3BFA-29C7-DC39-77822BF50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A7108F7-1BD7-B3AC-84B3-32DFC0130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D633C8C-0EC3-7A96-9DFB-839C428D7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21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Problema 1 – Notas prácticas</a:t>
            </a:r>
          </a:p>
        </p:txBody>
      </p:sp>
      <p:pic>
        <p:nvPicPr>
          <p:cNvPr id="348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472" y="1000108"/>
            <a:ext cx="7081831" cy="2147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34" y="3214686"/>
            <a:ext cx="7764877" cy="357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70631A3-B76A-4532-CA52-CD1C30AA1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E0A4D87-87CA-9CC8-3F95-D8AB483EA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B7502D9-EC75-912D-62AC-7965A83A3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Problema 1 - Desarrollo</a:t>
            </a:r>
          </a:p>
        </p:txBody>
      </p:sp>
      <p:pic>
        <p:nvPicPr>
          <p:cNvPr id="358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4" y="1071546"/>
            <a:ext cx="8010525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2214554"/>
            <a:ext cx="8134350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Flecha derecha"/>
          <p:cNvSpPr/>
          <p:nvPr/>
        </p:nvSpPr>
        <p:spPr>
          <a:xfrm>
            <a:off x="5572132" y="5429264"/>
            <a:ext cx="2214578" cy="785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CuadroTexto"/>
          <p:cNvSpPr txBox="1"/>
          <p:nvPr/>
        </p:nvSpPr>
        <p:spPr>
          <a:xfrm>
            <a:off x="6000760" y="5643578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Sigue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CE390CA-8125-C3A6-2479-B8449FAC4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4AF0D75-9F6A-8809-E768-C2AF4651B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AD74B36-BEE4-4F98-17BF-BD188BA05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23</a:t>
            </a:fld>
            <a:endParaRPr lang="es-E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Problema 1 - Desarrollo</a:t>
            </a:r>
          </a:p>
        </p:txBody>
      </p:sp>
      <p:pic>
        <p:nvPicPr>
          <p:cNvPr id="3686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89891" y="1481138"/>
            <a:ext cx="7964218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BD7C88F-7312-3517-807D-C8C699CCB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D59EA24-CB8A-0F80-5379-FA1F39913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965A26A-2892-505B-3B65-C01EE65B5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24</a:t>
            </a:fld>
            <a:endParaRPr lang="es-E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Portacontenedores</a:t>
            </a:r>
          </a:p>
          <a:p>
            <a:r>
              <a:rPr lang="es-CL" dirty="0"/>
              <a:t>Graneleros Líquidos (Petroleros, </a:t>
            </a:r>
            <a:r>
              <a:rPr lang="es-CL" dirty="0" err="1"/>
              <a:t>Quimiqueros</a:t>
            </a:r>
            <a:r>
              <a:rPr lang="es-CL" dirty="0"/>
              <a:t>, Gaseros) </a:t>
            </a:r>
          </a:p>
          <a:p>
            <a:r>
              <a:rPr lang="es-CL" dirty="0"/>
              <a:t>Graneleros Sólidos (Metaleros, Vegetales) </a:t>
            </a:r>
          </a:p>
          <a:p>
            <a:r>
              <a:rPr lang="es-CL" dirty="0"/>
              <a:t>RO-RO (Trasbordadores y porta vehículos)</a:t>
            </a:r>
          </a:p>
          <a:p>
            <a:r>
              <a:rPr lang="es-CL" dirty="0"/>
              <a:t>Pasajeros </a:t>
            </a:r>
          </a:p>
          <a:p>
            <a:r>
              <a:rPr lang="es-CL" dirty="0"/>
              <a:t>Buques especiales</a:t>
            </a:r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Sistemas de </a:t>
            </a:r>
            <a:r>
              <a:rPr lang="es-CL" dirty="0" err="1"/>
              <a:t>cargío</a:t>
            </a:r>
            <a:endParaRPr lang="es-CL" dirty="0"/>
          </a:p>
        </p:txBody>
      </p:sp>
      <p:graphicFrame>
        <p:nvGraphicFramePr>
          <p:cNvPr id="5" name="Objeto 4">
            <a:extLst>
              <a:ext uri="{FF2B5EF4-FFF2-40B4-BE49-F238E27FC236}">
                <a16:creationId xmlns:a16="http://schemas.microsoft.com/office/drawing/2014/main" id="{CAF93227-F95C-498E-9963-AE618AF5A25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3940802"/>
              </p:ext>
            </p:extLst>
          </p:nvPr>
        </p:nvGraphicFramePr>
        <p:xfrm>
          <a:off x="4114800" y="5215128"/>
          <a:ext cx="91440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DF" showAsIcon="1" r:id="rId2" imgW="914282" imgH="792515" progId="FoxitReader.Document">
                  <p:embed/>
                </p:oleObj>
              </mc:Choice>
              <mc:Fallback>
                <p:oleObj name="PDF" showAsIcon="1" r:id="rId2" imgW="914282" imgH="792515" progId="FoxitReader.Document">
                  <p:embed/>
                  <p:pic>
                    <p:nvPicPr>
                      <p:cNvPr id="5" name="Objeto 4">
                        <a:extLst>
                          <a:ext uri="{FF2B5EF4-FFF2-40B4-BE49-F238E27FC236}">
                            <a16:creationId xmlns:a16="http://schemas.microsoft.com/office/drawing/2014/main" id="{CAF93227-F95C-498E-9963-AE618AF5A25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14800" y="5215128"/>
                        <a:ext cx="914400" cy="792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ABE8633-3B25-117B-1E5D-E1F5B412F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B81365D-56E3-1264-45C7-073B421CC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AF2F863-83B3-8091-403B-D53DCCACE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25</a:t>
            </a:fld>
            <a:endParaRPr lang="es-E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4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s-ES" dirty="0"/>
              <a:t>Estabilidad y Estiba</a:t>
            </a:r>
          </a:p>
        </p:txBody>
      </p:sp>
      <p:sp>
        <p:nvSpPr>
          <p:cNvPr id="113668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 dirty="0"/>
              <a:t>Término Unidad Temática N°8 </a:t>
            </a:r>
          </a:p>
          <a:p>
            <a:pPr eaLnBrk="1" hangingPunct="1"/>
            <a:r>
              <a:rPr lang="es-ES" dirty="0"/>
              <a:t>Fundamentos de Estiba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574516A-A04C-5DEB-70AA-6BB245DDD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Octubre 2023</a:t>
            </a:r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AC9F128-A57E-0B0C-8387-1E574FD69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Fundamentos de Estiba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AC47A1E-1036-90E4-9FDD-9446AEAF3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A89749-771D-4773-9046-528091631E70}" type="slidenum">
              <a:rPr lang="es-ES" smtClean="0"/>
              <a:pPr>
                <a:defRPr/>
              </a:pPr>
              <a:t>26</a:t>
            </a:fld>
            <a:endParaRPr lang="es-ES"/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171359</TotalTime>
  <Words>1988</Words>
  <Application>Microsoft Office PowerPoint</Application>
  <PresentationFormat>Presentación en pantalla (4:3)</PresentationFormat>
  <Paragraphs>271</Paragraphs>
  <Slides>26</Slides>
  <Notes>2</Notes>
  <HiddenSlides>0</HiddenSlides>
  <MMClips>0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6" baseType="lpstr">
      <vt:lpstr>Arial</vt:lpstr>
      <vt:lpstr>Cambria Math</vt:lpstr>
      <vt:lpstr>Lucida Sans Unicode</vt:lpstr>
      <vt:lpstr>Symbol</vt:lpstr>
      <vt:lpstr>Verdana</vt:lpstr>
      <vt:lpstr>Wingdings 2</vt:lpstr>
      <vt:lpstr>Wingdings 3</vt:lpstr>
      <vt:lpstr>Concurrencia</vt:lpstr>
      <vt:lpstr>Ecuación</vt:lpstr>
      <vt:lpstr>Foxit PDF Document</vt:lpstr>
      <vt:lpstr>Estabilidad y Estiba</vt:lpstr>
      <vt:lpstr>Programa de Asignatura</vt:lpstr>
      <vt:lpstr>Definición de estiba</vt:lpstr>
      <vt:lpstr>Seguridad de Estiba</vt:lpstr>
      <vt:lpstr>Integridad de la mercadería</vt:lpstr>
      <vt:lpstr>Integridad de la tripulación y estibadores </vt:lpstr>
      <vt:lpstr>Economía </vt:lpstr>
      <vt:lpstr>Definición de Desestiba</vt:lpstr>
      <vt:lpstr>Otros conceptos</vt:lpstr>
      <vt:lpstr>Factor de Estiba</vt:lpstr>
      <vt:lpstr>Ejemplo </vt:lpstr>
      <vt:lpstr>Factor de Estiba</vt:lpstr>
      <vt:lpstr>Ejercicio 1</vt:lpstr>
      <vt:lpstr>Ejercicio – Fundamentación Teórica</vt:lpstr>
      <vt:lpstr>Ejercicio 1 – Fundamentación Teórica</vt:lpstr>
      <vt:lpstr>Ejercicio 1 – Fundamentación Teórica</vt:lpstr>
      <vt:lpstr>Ejercicio 1 – Fundamentación Teórica</vt:lpstr>
      <vt:lpstr>Ejercicio 1 – Fundamentación Teórica</vt:lpstr>
      <vt:lpstr>Problema 1 - Desarrollo</vt:lpstr>
      <vt:lpstr>Problema 1 - Desarrollo</vt:lpstr>
      <vt:lpstr>Problema 1 - Desarrollo</vt:lpstr>
      <vt:lpstr>Problema 1 – Notas prácticas</vt:lpstr>
      <vt:lpstr>Problema 1 - Desarrollo</vt:lpstr>
      <vt:lpstr>Problema 1 - Desarrollo</vt:lpstr>
      <vt:lpstr>Sistemas de cargío</vt:lpstr>
      <vt:lpstr>Estabilidad y Estiba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Sistemas de Ingeniería</dc:title>
  <dc:creator>USUARIO</dc:creator>
  <cp:lastModifiedBy>3068</cp:lastModifiedBy>
  <cp:revision>370</cp:revision>
  <dcterms:created xsi:type="dcterms:W3CDTF">2008-04-11T19:59:31Z</dcterms:created>
  <dcterms:modified xsi:type="dcterms:W3CDTF">2023-10-19T13:09:26Z</dcterms:modified>
</cp:coreProperties>
</file>