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62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8"/>
  </p:normalViewPr>
  <p:slideViewPr>
    <p:cSldViewPr snapToGrid="0">
      <p:cViewPr varScale="1">
        <p:scale>
          <a:sx n="111" d="100"/>
          <a:sy n="111" d="100"/>
        </p:scale>
        <p:origin x="6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AC0C5-0538-CD4B-B056-FB1DF9C9815A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9996B-3134-8C41-878B-B3BB5CE3AE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534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DCC735-5E12-F04D-F52D-70CC069F37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08D459C-D2CD-BAF0-B38F-6E657C5720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BD082C-5246-59B0-7967-9FF2CAADF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9CBB40-68C0-C569-5A8A-F50F539EB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A503A5-56E8-518E-4CC4-51D8101DC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4605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86CB60-961C-1C0C-E5DF-E829D63C5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50F4EF-BFE8-0BD7-912A-B2815897B4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D0F383-DF32-FA64-1EFE-80DEA2AA2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7BA91A-4205-0F71-0C2F-44412AC97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168FF8-C379-0C48-4F00-4D9922D73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734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FC156B-F990-BB9B-CCC2-9699B6A6E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AA6CD1C-0EFC-3E40-A4E2-65F9E874A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B4A4DE-23E8-659C-95C8-2E1A5476F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FFCAF0-0324-4033-6B78-CFF31F93E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8857A8-9FE1-0CBF-B54C-66648B47A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5360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FD7D0C-E336-04AC-EF14-F824C767D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6067A45-C927-EF31-4969-AE5A1018CE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7D02243-C5B5-2A3F-0601-069783BA53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249958-41CB-89DD-2762-9F418528E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53C5A5-0AF9-F64E-32E0-14617CF27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1FD793-8F7B-8384-23AC-771E94609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4674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E153BD-93BF-B370-4963-F9ABF64DB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06DFDBC-C076-8C4C-0879-42E76E933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0CD0D8-7373-988C-8562-9CFF5601B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A6F2B4C-BECD-7B69-253E-57742C15D1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5266236-0214-CC11-A1EF-036296E15B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C9F6857-7C8C-DFBE-4495-0BAD37A39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3D28CB5-A077-995B-A51D-0755A9FBF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6C07ABA-EB17-2758-54E5-1FA0C4A3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3450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809241-2A47-92D5-4EFF-028E9DE63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A2D171E-8FE7-67F3-F985-56A0EB2B9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00165F0-8102-1268-1A9C-9478A831F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499C6A9-6CE1-910A-5205-4501A5860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886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CF313B9-39CD-6B63-0A49-D788B762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63985F4-5191-54CC-5CFB-75F3AD9C5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2BAAFC0-78F9-1061-411E-0E2D10288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0909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8B70C0-868E-680D-02ED-1A68DCB80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B7915-42F1-9993-F0F6-6E59865DC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3FA92AD-29B3-5C74-DE94-6C8D209EFA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17AD7D1-367E-C154-7621-DF343313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AF801D-3319-D615-7939-16854D4C3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F78329-31C8-FA55-2A48-D4723193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76845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4D944C-DB48-E2C9-22E0-D9F0F01BC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64359E6-ADB7-04E8-737D-F7C34F30DA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DE77E3-9C0D-F73C-7CC1-DFFC90BD67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FF4A115-6A66-8FE5-7605-745BC04F3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24D90D-4957-22BF-978F-3F5E10A55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7519E1-E59C-B0C1-50A4-85D14502E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B4D4B2-98C8-DB11-8DC0-0E17C4EB1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62E8EDD-A29E-5487-91EE-747D816C35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EF44E5-05E0-33C2-AF5B-B00EB467C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76C8DF2-6374-0360-CDE5-4A8CA3715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D07030-CF62-0A63-E09E-0488F560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401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A33A2E-67AD-747B-6754-923A275E18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BD4945-C8F4-DC14-41B9-B002CD2457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E259DB-8638-8484-1931-D6180D79F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12E4D3-3C7A-A960-672A-5802F14F3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A05A26-09B0-1C5F-6627-E613C4851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5862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203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E73E9CA-5A74-6FD4-A3AE-7C6395460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22CBA28-E534-057E-918B-9B441166A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41BA75-07E5-F84A-1328-9140B0F1EB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BBEC64-8806-D147-BAE7-8E2055D6BF5F}" type="datetimeFigureOut">
              <a:rPr lang="es-CL" smtClean="0"/>
              <a:t>10-07-26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D8D3F3-2FA8-30F7-28DA-A751747F4D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562979-9B3D-3246-566D-D4DBD4C5D7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5E35C8-C0EB-A848-91FF-E185EE00DB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804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320D32-3CB4-1D12-6BDE-1D88B61912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654A86B-7370-7BC7-AE74-ADAC1E2A65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C3D730A-9809-A6EE-357E-582439ADA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" y="0"/>
            <a:ext cx="12188761" cy="685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333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58C576-077C-C85D-1DCD-E6288DB01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3C4B673-316B-3968-A655-B2FBC67D0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116" y="83225"/>
            <a:ext cx="11889768" cy="6691550"/>
          </a:xfrm>
        </p:spPr>
      </p:pic>
    </p:spTree>
    <p:extLst>
      <p:ext uri="{BB962C8B-B14F-4D97-AF65-F5344CB8AC3E}">
        <p14:creationId xmlns:p14="http://schemas.microsoft.com/office/powerpoint/2010/main" val="3300225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96B702-F5E1-CF78-43F4-94268703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B51918F-EB11-07BB-61F4-EFE2C6F9C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172" y="142875"/>
            <a:ext cx="11931655" cy="6715125"/>
          </a:xfrm>
        </p:spPr>
      </p:pic>
    </p:spTree>
    <p:extLst>
      <p:ext uri="{BB962C8B-B14F-4D97-AF65-F5344CB8AC3E}">
        <p14:creationId xmlns:p14="http://schemas.microsoft.com/office/powerpoint/2010/main" val="1582217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27E134-B18C-3C45-252B-EB0DC67B9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3F1632AF-75E9-FF7C-476A-085F16661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85519" cy="6857999"/>
          </a:xfr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AFB9951-470A-3AB8-47A6-6EA2F943E46B}"/>
              </a:ext>
            </a:extLst>
          </p:cNvPr>
          <p:cNvSpPr/>
          <p:nvPr/>
        </p:nvSpPr>
        <p:spPr>
          <a:xfrm>
            <a:off x="10185721" y="6331352"/>
            <a:ext cx="1999797" cy="526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305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11155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Síntesis</a:t>
            </a: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: </a:t>
            </a:r>
            <a:r>
              <a:rPr lang="en-US" sz="2800" b="1" dirty="0" err="1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Encuesta</a:t>
            </a: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de </a:t>
            </a:r>
            <a:r>
              <a:rPr lang="en-US" sz="2800" b="1" dirty="0" err="1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percepción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12064" y="758952"/>
            <a:ext cx="10972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96575"/>
                </a:solidFill>
              </a:rPr>
              <a:t>Síntesis de resultados y sugerencias de mejora · n = 68 de 164 cadetes · participación 41,5%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502920" y="1060704"/>
            <a:ext cx="11155680" cy="0"/>
          </a:xfrm>
          <a:prstGeom prst="line">
            <a:avLst/>
          </a:prstGeom>
          <a:noFill/>
          <a:ln w="13970">
            <a:solidFill>
              <a:srgbClr val="E9EEF3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5" name="Text 3"/>
          <p:cNvSpPr/>
          <p:nvPr/>
        </p:nvSpPr>
        <p:spPr>
          <a:xfrm>
            <a:off x="566928" y="1325880"/>
            <a:ext cx="1920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3,21</a:t>
            </a:r>
            <a:endParaRPr lang="en-US" sz="5200" dirty="0"/>
          </a:p>
        </p:txBody>
      </p:sp>
      <p:sp>
        <p:nvSpPr>
          <p:cNvPr id="6" name="Text 4"/>
          <p:cNvSpPr/>
          <p:nvPr/>
        </p:nvSpPr>
        <p:spPr>
          <a:xfrm>
            <a:off x="2542032" y="1700784"/>
            <a:ext cx="640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596575"/>
                </a:solidFill>
              </a:rPr>
              <a:t>/ 5,0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530352" y="2148840"/>
            <a:ext cx="4069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7324D"/>
                </a:solidFill>
              </a:rPr>
              <a:t>Resultado general: aceptable, pero no consolidado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530352" y="2542032"/>
            <a:ext cx="4297680" cy="8412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320" dirty="0">
                <a:solidFill>
                  <a:srgbClr val="596575"/>
                </a:solidFill>
              </a:rPr>
              <a:t>La asignatura muestra potencial formativo, aunque los cadetes demandan mayor aplicación práctica, criterios evaluativos más claros y retroalimentación útil.</a:t>
            </a:r>
            <a:endParaRPr lang="en-US" sz="1320" dirty="0"/>
          </a:p>
        </p:txBody>
      </p:sp>
      <p:sp>
        <p:nvSpPr>
          <p:cNvPr id="9" name="Text 7"/>
          <p:cNvSpPr/>
          <p:nvPr/>
        </p:nvSpPr>
        <p:spPr>
          <a:xfrm>
            <a:off x="548640" y="3456432"/>
            <a:ext cx="4160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7324D"/>
                </a:solidFill>
              </a:rPr>
              <a:t>Distribución de respuestas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548640" y="3694176"/>
            <a:ext cx="1776542" cy="237744"/>
          </a:xfrm>
          <a:prstGeom prst="rect">
            <a:avLst/>
          </a:prstGeom>
          <a:solidFill>
            <a:srgbClr val="12A37F"/>
          </a:solidFill>
          <a:ln w="12700">
            <a:solidFill>
              <a:srgbClr val="12A37F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Shape 9"/>
          <p:cNvSpPr/>
          <p:nvPr/>
        </p:nvSpPr>
        <p:spPr>
          <a:xfrm>
            <a:off x="2325182" y="3694176"/>
            <a:ext cx="1056772" cy="237744"/>
          </a:xfrm>
          <a:prstGeom prst="rect">
            <a:avLst/>
          </a:prstGeom>
          <a:solidFill>
            <a:srgbClr val="F4B942"/>
          </a:solidFill>
          <a:ln w="12700">
            <a:solidFill>
              <a:srgbClr val="F4B94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Shape 10"/>
          <p:cNvSpPr/>
          <p:nvPr/>
        </p:nvSpPr>
        <p:spPr>
          <a:xfrm>
            <a:off x="3381954" y="3694176"/>
            <a:ext cx="1327206" cy="237744"/>
          </a:xfrm>
          <a:prstGeom prst="rect">
            <a:avLst/>
          </a:prstGeom>
          <a:solidFill>
            <a:srgbClr val="B94A48"/>
          </a:solidFill>
          <a:ln w="12700">
            <a:solidFill>
              <a:srgbClr val="B94A48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3" name="Text 11"/>
          <p:cNvSpPr/>
          <p:nvPr/>
        </p:nvSpPr>
        <p:spPr>
          <a:xfrm>
            <a:off x="548640" y="4014216"/>
            <a:ext cx="1325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2A37F"/>
                </a:solidFill>
              </a:rPr>
              <a:t>42,7% positivas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1965960" y="4014216"/>
            <a:ext cx="12344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9A7100"/>
                </a:solidFill>
              </a:rPr>
              <a:t>25,4% neutras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3310128" y="4014216"/>
            <a:ext cx="1325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B94A48"/>
                </a:solidFill>
              </a:rPr>
              <a:t>31,9% negativas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5166360" y="1261872"/>
            <a:ext cx="2834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7324D"/>
                </a:solidFill>
              </a:rPr>
              <a:t>Promedio por dimensión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5166360" y="15087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17324D"/>
                </a:solidFill>
              </a:rPr>
              <a:t>Organización y claridad</a:t>
            </a:r>
            <a:endParaRPr lang="en-US" sz="1080" dirty="0"/>
          </a:p>
        </p:txBody>
      </p:sp>
      <p:sp>
        <p:nvSpPr>
          <p:cNvPr id="18" name="Text 16"/>
          <p:cNvSpPr/>
          <p:nvPr/>
        </p:nvSpPr>
        <p:spPr>
          <a:xfrm>
            <a:off x="7470648" y="150876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596575"/>
                </a:solidFill>
              </a:rPr>
              <a:t>3.50</a:t>
            </a:r>
            <a:endParaRPr lang="en-US" sz="1080" dirty="0"/>
          </a:p>
        </p:txBody>
      </p:sp>
      <p:sp>
        <p:nvSpPr>
          <p:cNvPr id="19" name="Shape 17"/>
          <p:cNvSpPr/>
          <p:nvPr/>
        </p:nvSpPr>
        <p:spPr>
          <a:xfrm>
            <a:off x="5166360" y="1691640"/>
            <a:ext cx="2926080" cy="237744"/>
          </a:xfrm>
          <a:prstGeom prst="rect">
            <a:avLst/>
          </a:prstGeom>
          <a:solidFill>
            <a:srgbClr val="E1E7E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Shape 18"/>
          <p:cNvSpPr/>
          <p:nvPr/>
        </p:nvSpPr>
        <p:spPr>
          <a:xfrm>
            <a:off x="5166360" y="1691640"/>
            <a:ext cx="2048256" cy="237744"/>
          </a:xfrm>
          <a:prstGeom prst="rect">
            <a:avLst/>
          </a:prstGeom>
          <a:solidFill>
            <a:srgbClr val="12A37F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1" name="Text 19"/>
          <p:cNvSpPr/>
          <p:nvPr/>
        </p:nvSpPr>
        <p:spPr>
          <a:xfrm>
            <a:off x="5166360" y="2039112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17324D"/>
                </a:solidFill>
              </a:rPr>
              <a:t>Metodología</a:t>
            </a:r>
            <a:endParaRPr lang="en-US" sz="1080" dirty="0"/>
          </a:p>
        </p:txBody>
      </p:sp>
      <p:sp>
        <p:nvSpPr>
          <p:cNvPr id="22" name="Text 20"/>
          <p:cNvSpPr/>
          <p:nvPr/>
        </p:nvSpPr>
        <p:spPr>
          <a:xfrm>
            <a:off x="7470648" y="2039112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596575"/>
                </a:solidFill>
              </a:rPr>
              <a:t>3.28</a:t>
            </a:r>
            <a:endParaRPr lang="en-US" sz="1080" dirty="0"/>
          </a:p>
        </p:txBody>
      </p:sp>
      <p:sp>
        <p:nvSpPr>
          <p:cNvPr id="23" name="Shape 21"/>
          <p:cNvSpPr/>
          <p:nvPr/>
        </p:nvSpPr>
        <p:spPr>
          <a:xfrm>
            <a:off x="5166360" y="2221992"/>
            <a:ext cx="2926080" cy="237744"/>
          </a:xfrm>
          <a:prstGeom prst="rect">
            <a:avLst/>
          </a:prstGeom>
          <a:solidFill>
            <a:srgbClr val="E1E7E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4" name="Shape 22"/>
          <p:cNvSpPr/>
          <p:nvPr/>
        </p:nvSpPr>
        <p:spPr>
          <a:xfrm>
            <a:off x="5166360" y="2221992"/>
            <a:ext cx="1919508" cy="237744"/>
          </a:xfrm>
          <a:prstGeom prst="rect">
            <a:avLst/>
          </a:prstGeom>
          <a:solidFill>
            <a:srgbClr val="F4B94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5" name="Text 23"/>
          <p:cNvSpPr/>
          <p:nvPr/>
        </p:nvSpPr>
        <p:spPr>
          <a:xfrm>
            <a:off x="5166360" y="256946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17324D"/>
                </a:solidFill>
              </a:rPr>
              <a:t>Pertinencia</a:t>
            </a:r>
            <a:endParaRPr lang="en-US" sz="1080" dirty="0"/>
          </a:p>
        </p:txBody>
      </p:sp>
      <p:sp>
        <p:nvSpPr>
          <p:cNvPr id="26" name="Text 24"/>
          <p:cNvSpPr/>
          <p:nvPr/>
        </p:nvSpPr>
        <p:spPr>
          <a:xfrm>
            <a:off x="7470648" y="2569464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596575"/>
                </a:solidFill>
              </a:rPr>
              <a:t>3.18</a:t>
            </a:r>
            <a:endParaRPr lang="en-US" sz="1080" dirty="0"/>
          </a:p>
        </p:txBody>
      </p:sp>
      <p:sp>
        <p:nvSpPr>
          <p:cNvPr id="27" name="Shape 25"/>
          <p:cNvSpPr/>
          <p:nvPr/>
        </p:nvSpPr>
        <p:spPr>
          <a:xfrm>
            <a:off x="5166360" y="2752344"/>
            <a:ext cx="2926080" cy="237744"/>
          </a:xfrm>
          <a:prstGeom prst="rect">
            <a:avLst/>
          </a:prstGeom>
          <a:solidFill>
            <a:srgbClr val="E1E7E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8" name="Shape 26"/>
          <p:cNvSpPr/>
          <p:nvPr/>
        </p:nvSpPr>
        <p:spPr>
          <a:xfrm>
            <a:off x="5166360" y="2752344"/>
            <a:ext cx="1860987" cy="237744"/>
          </a:xfrm>
          <a:prstGeom prst="rect">
            <a:avLst/>
          </a:prstGeom>
          <a:solidFill>
            <a:srgbClr val="F4B94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Text 27"/>
          <p:cNvSpPr/>
          <p:nvPr/>
        </p:nvSpPr>
        <p:spPr>
          <a:xfrm>
            <a:off x="5166360" y="3099816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17324D"/>
                </a:solidFill>
              </a:rPr>
              <a:t>Utilidad de estrategias</a:t>
            </a:r>
            <a:endParaRPr lang="en-US" sz="1080" dirty="0"/>
          </a:p>
        </p:txBody>
      </p:sp>
      <p:sp>
        <p:nvSpPr>
          <p:cNvPr id="30" name="Text 28"/>
          <p:cNvSpPr/>
          <p:nvPr/>
        </p:nvSpPr>
        <p:spPr>
          <a:xfrm>
            <a:off x="7470648" y="3099816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596575"/>
                </a:solidFill>
              </a:rPr>
              <a:t>3.07</a:t>
            </a:r>
            <a:endParaRPr lang="en-US" sz="1080" dirty="0"/>
          </a:p>
        </p:txBody>
      </p:sp>
      <p:sp>
        <p:nvSpPr>
          <p:cNvPr id="31" name="Shape 29"/>
          <p:cNvSpPr/>
          <p:nvPr/>
        </p:nvSpPr>
        <p:spPr>
          <a:xfrm>
            <a:off x="5166360" y="3282696"/>
            <a:ext cx="2926080" cy="237744"/>
          </a:xfrm>
          <a:prstGeom prst="rect">
            <a:avLst/>
          </a:prstGeom>
          <a:solidFill>
            <a:srgbClr val="E1E7E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2" name="Shape 30"/>
          <p:cNvSpPr/>
          <p:nvPr/>
        </p:nvSpPr>
        <p:spPr>
          <a:xfrm>
            <a:off x="5166360" y="3282696"/>
            <a:ext cx="1796613" cy="237744"/>
          </a:xfrm>
          <a:prstGeom prst="rect">
            <a:avLst/>
          </a:prstGeom>
          <a:solidFill>
            <a:srgbClr val="B94A4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3" name="Text 31"/>
          <p:cNvSpPr/>
          <p:nvPr/>
        </p:nvSpPr>
        <p:spPr>
          <a:xfrm>
            <a:off x="5166360" y="3630168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17324D"/>
                </a:solidFill>
              </a:rPr>
              <a:t>Evaluación e impacto</a:t>
            </a:r>
            <a:endParaRPr lang="en-US" sz="1080" dirty="0"/>
          </a:p>
        </p:txBody>
      </p:sp>
      <p:sp>
        <p:nvSpPr>
          <p:cNvPr id="34" name="Text 32"/>
          <p:cNvSpPr/>
          <p:nvPr/>
        </p:nvSpPr>
        <p:spPr>
          <a:xfrm>
            <a:off x="7470648" y="3630168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596575"/>
                </a:solidFill>
              </a:rPr>
              <a:t>3.03</a:t>
            </a:r>
            <a:endParaRPr lang="en-US" sz="1080" dirty="0"/>
          </a:p>
        </p:txBody>
      </p:sp>
      <p:sp>
        <p:nvSpPr>
          <p:cNvPr id="35" name="Shape 33"/>
          <p:cNvSpPr/>
          <p:nvPr/>
        </p:nvSpPr>
        <p:spPr>
          <a:xfrm>
            <a:off x="5166360" y="3813048"/>
            <a:ext cx="2926080" cy="237744"/>
          </a:xfrm>
          <a:prstGeom prst="rect">
            <a:avLst/>
          </a:prstGeom>
          <a:solidFill>
            <a:srgbClr val="E1E7ED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6" name="Shape 34"/>
          <p:cNvSpPr/>
          <p:nvPr/>
        </p:nvSpPr>
        <p:spPr>
          <a:xfrm>
            <a:off x="5166360" y="3813048"/>
            <a:ext cx="1773204" cy="237744"/>
          </a:xfrm>
          <a:prstGeom prst="rect">
            <a:avLst/>
          </a:prstGeom>
          <a:solidFill>
            <a:srgbClr val="B94A4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8" name="Text 36"/>
          <p:cNvSpPr/>
          <p:nvPr/>
        </p:nvSpPr>
        <p:spPr>
          <a:xfrm>
            <a:off x="8549640" y="1261872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7324D"/>
                </a:solidFill>
              </a:rPr>
              <a:t>Sugerencias priorizadas</a:t>
            </a:r>
            <a:endParaRPr lang="en-US" sz="1700" dirty="0"/>
          </a:p>
        </p:txBody>
      </p:sp>
      <p:sp>
        <p:nvSpPr>
          <p:cNvPr id="39" name="Shape 37"/>
          <p:cNvSpPr/>
          <p:nvPr/>
        </p:nvSpPr>
        <p:spPr>
          <a:xfrm>
            <a:off x="8549640" y="1737360"/>
            <a:ext cx="347472" cy="347472"/>
          </a:xfrm>
          <a:prstGeom prst="ellipse">
            <a:avLst/>
          </a:prstGeom>
          <a:solidFill>
            <a:srgbClr val="B94A4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0" name="Text 38"/>
          <p:cNvSpPr/>
          <p:nvPr/>
        </p:nvSpPr>
        <p:spPr>
          <a:xfrm>
            <a:off x="8549640" y="1805940"/>
            <a:ext cx="34747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1</a:t>
            </a:r>
            <a:endParaRPr lang="en-US" sz="1050" dirty="0"/>
          </a:p>
        </p:txBody>
      </p:sp>
      <p:sp>
        <p:nvSpPr>
          <p:cNvPr id="41" name="Text 39"/>
          <p:cNvSpPr/>
          <p:nvPr/>
        </p:nvSpPr>
        <p:spPr>
          <a:xfrm>
            <a:off x="9025128" y="1728216"/>
            <a:ext cx="2514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20" b="1" dirty="0">
                <a:solidFill>
                  <a:srgbClr val="17324D"/>
                </a:solidFill>
              </a:rPr>
              <a:t>Rediseñar evaluaciones</a:t>
            </a:r>
            <a:endParaRPr lang="en-US" sz="1320" dirty="0"/>
          </a:p>
        </p:txBody>
      </p:sp>
      <p:sp>
        <p:nvSpPr>
          <p:cNvPr id="42" name="Text 40"/>
          <p:cNvSpPr/>
          <p:nvPr/>
        </p:nvSpPr>
        <p:spPr>
          <a:xfrm>
            <a:off x="9025128" y="1993392"/>
            <a:ext cx="2697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96575"/>
                </a:solidFill>
              </a:rPr>
              <a:t>Usar tareas aplicadas a semanas reales de estudio y rúbricas breves desde el inicio.</a:t>
            </a:r>
            <a:endParaRPr lang="en-US" sz="1050" dirty="0"/>
          </a:p>
        </p:txBody>
      </p:sp>
      <p:sp>
        <p:nvSpPr>
          <p:cNvPr id="43" name="Shape 41"/>
          <p:cNvSpPr/>
          <p:nvPr/>
        </p:nvSpPr>
        <p:spPr>
          <a:xfrm>
            <a:off x="8549640" y="2816352"/>
            <a:ext cx="347472" cy="347472"/>
          </a:xfrm>
          <a:prstGeom prst="ellipse">
            <a:avLst/>
          </a:prstGeom>
          <a:solidFill>
            <a:srgbClr val="F4B94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4" name="Text 42"/>
          <p:cNvSpPr/>
          <p:nvPr/>
        </p:nvSpPr>
        <p:spPr>
          <a:xfrm>
            <a:off x="8549640" y="2884932"/>
            <a:ext cx="34747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2</a:t>
            </a:r>
            <a:endParaRPr lang="en-US" sz="1050" dirty="0"/>
          </a:p>
        </p:txBody>
      </p:sp>
      <p:sp>
        <p:nvSpPr>
          <p:cNvPr id="45" name="Text 43"/>
          <p:cNvSpPr/>
          <p:nvPr/>
        </p:nvSpPr>
        <p:spPr>
          <a:xfrm>
            <a:off x="9025128" y="2807208"/>
            <a:ext cx="2514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20" b="1" dirty="0">
                <a:solidFill>
                  <a:srgbClr val="17324D"/>
                </a:solidFill>
              </a:rPr>
              <a:t>Aumentar transferencia</a:t>
            </a:r>
            <a:endParaRPr lang="en-US" sz="1320" dirty="0"/>
          </a:p>
        </p:txBody>
      </p:sp>
      <p:sp>
        <p:nvSpPr>
          <p:cNvPr id="46" name="Text 44"/>
          <p:cNvSpPr/>
          <p:nvPr/>
        </p:nvSpPr>
        <p:spPr>
          <a:xfrm>
            <a:off x="9025128" y="3072384"/>
            <a:ext cx="2697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96575"/>
                </a:solidFill>
              </a:rPr>
              <a:t>Vincular técnicas con Cálculo, lectura académica, preparación de pruebas y planificación semanal.</a:t>
            </a:r>
            <a:endParaRPr lang="en-US" sz="1050" dirty="0"/>
          </a:p>
        </p:txBody>
      </p:sp>
      <p:sp>
        <p:nvSpPr>
          <p:cNvPr id="47" name="Shape 45"/>
          <p:cNvSpPr/>
          <p:nvPr/>
        </p:nvSpPr>
        <p:spPr>
          <a:xfrm>
            <a:off x="8549640" y="3895344"/>
            <a:ext cx="347472" cy="347472"/>
          </a:xfrm>
          <a:prstGeom prst="ellipse">
            <a:avLst/>
          </a:prstGeom>
          <a:solidFill>
            <a:srgbClr val="12A37F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8" name="Text 46"/>
          <p:cNvSpPr/>
          <p:nvPr/>
        </p:nvSpPr>
        <p:spPr>
          <a:xfrm>
            <a:off x="8549640" y="3963924"/>
            <a:ext cx="34747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3</a:t>
            </a:r>
            <a:endParaRPr lang="en-US" sz="1050" dirty="0"/>
          </a:p>
        </p:txBody>
      </p:sp>
      <p:sp>
        <p:nvSpPr>
          <p:cNvPr id="49" name="Text 47"/>
          <p:cNvSpPr/>
          <p:nvPr/>
        </p:nvSpPr>
        <p:spPr>
          <a:xfrm>
            <a:off x="9025128" y="3886200"/>
            <a:ext cx="2514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20" b="1" dirty="0">
                <a:solidFill>
                  <a:srgbClr val="17324D"/>
                </a:solidFill>
              </a:rPr>
              <a:t>Cerrar con retroalimentación</a:t>
            </a:r>
            <a:endParaRPr lang="en-US" sz="1320" dirty="0"/>
          </a:p>
        </p:txBody>
      </p:sp>
      <p:sp>
        <p:nvSpPr>
          <p:cNvPr id="50" name="Text 48"/>
          <p:cNvSpPr/>
          <p:nvPr/>
        </p:nvSpPr>
        <p:spPr>
          <a:xfrm>
            <a:off x="9025128" y="4151376"/>
            <a:ext cx="2697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96575"/>
                </a:solidFill>
              </a:rPr>
              <a:t>Entregar comentarios concretos: qué mejorar, cómo hacerlo y qué estrategia usar después.</a:t>
            </a:r>
            <a:endParaRPr lang="en-US" sz="1050" dirty="0"/>
          </a:p>
        </p:txBody>
      </p:sp>
      <p:sp>
        <p:nvSpPr>
          <p:cNvPr id="51" name="Shape 49"/>
          <p:cNvSpPr/>
          <p:nvPr/>
        </p:nvSpPr>
        <p:spPr>
          <a:xfrm>
            <a:off x="530352" y="6053328"/>
            <a:ext cx="11109960" cy="420624"/>
          </a:xfrm>
          <a:prstGeom prst="roundRect">
            <a:avLst>
              <a:gd name="adj" fmla="val 13043"/>
            </a:avLst>
          </a:prstGeom>
          <a:solidFill>
            <a:srgbClr val="EEF4F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52" name="Text 50"/>
          <p:cNvSpPr/>
          <p:nvPr/>
        </p:nvSpPr>
        <p:spPr>
          <a:xfrm>
            <a:off x="749808" y="5138928"/>
            <a:ext cx="10607040" cy="1225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20" b="1" dirty="0">
                <a:solidFill>
                  <a:srgbClr val="17324D"/>
                </a:solidFill>
              </a:rPr>
              <a:t> </a:t>
            </a:r>
            <a:r>
              <a:rPr lang="en-US" sz="1320" b="1" dirty="0" err="1">
                <a:solidFill>
                  <a:srgbClr val="17324D"/>
                </a:solidFill>
              </a:rPr>
              <a:t>Desafío</a:t>
            </a:r>
            <a:r>
              <a:rPr lang="en-US" sz="1320" b="1" dirty="0">
                <a:solidFill>
                  <a:srgbClr val="17324D"/>
                </a:solidFill>
              </a:rPr>
              <a:t>: </a:t>
            </a:r>
            <a:r>
              <a:rPr lang="en-US" sz="1320" b="1" dirty="0" err="1">
                <a:solidFill>
                  <a:srgbClr val="17324D"/>
                </a:solidFill>
              </a:rPr>
              <a:t>transitar</a:t>
            </a:r>
            <a:r>
              <a:rPr lang="en-US" sz="1320" b="1" dirty="0">
                <a:solidFill>
                  <a:srgbClr val="17324D"/>
                </a:solidFill>
              </a:rPr>
              <a:t> </a:t>
            </a:r>
            <a:r>
              <a:rPr lang="en-US" sz="1320" b="1" dirty="0" err="1">
                <a:solidFill>
                  <a:srgbClr val="17324D"/>
                </a:solidFill>
              </a:rPr>
              <a:t>desde</a:t>
            </a:r>
            <a:r>
              <a:rPr lang="en-US" sz="1320" b="1" dirty="0">
                <a:solidFill>
                  <a:srgbClr val="17324D"/>
                </a:solidFill>
              </a:rPr>
              <a:t> “contenidos sobre estudiar” hacia un taller aplicado de desempeño académico.</a:t>
            </a:r>
            <a:endParaRPr lang="en-US" sz="132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163</Words>
  <Application>Microsoft Macintosh PowerPoint</Application>
  <PresentationFormat>Panorámica</PresentationFormat>
  <Paragraphs>33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Miguelalvaro Nunez Valencia</dc:creator>
  <cp:lastModifiedBy>Miguelalvaro Nunez Valencia</cp:lastModifiedBy>
  <cp:revision>1</cp:revision>
  <dcterms:created xsi:type="dcterms:W3CDTF">2026-07-10T16:28:35Z</dcterms:created>
  <dcterms:modified xsi:type="dcterms:W3CDTF">2026-07-10T16:46:00Z</dcterms:modified>
</cp:coreProperties>
</file>