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64" r:id="rId2"/>
    <p:sldId id="280" r:id="rId3"/>
    <p:sldId id="296" r:id="rId4"/>
    <p:sldId id="295" r:id="rId5"/>
    <p:sldId id="297" r:id="rId6"/>
    <p:sldId id="298" r:id="rId7"/>
    <p:sldId id="299" r:id="rId8"/>
    <p:sldId id="300" r:id="rId9"/>
    <p:sldId id="301" r:id="rId10"/>
    <p:sldId id="302" r:id="rId11"/>
    <p:sldId id="303" r:id="rId12"/>
    <p:sldId id="304" r:id="rId13"/>
    <p:sldId id="305" r:id="rId14"/>
    <p:sldId id="311" r:id="rId15"/>
    <p:sldId id="306" r:id="rId16"/>
    <p:sldId id="307" r:id="rId17"/>
    <p:sldId id="308" r:id="rId18"/>
    <p:sldId id="309" r:id="rId19"/>
    <p:sldId id="310" r:id="rId20"/>
    <p:sldId id="313" r:id="rId21"/>
    <p:sldId id="378" r:id="rId22"/>
    <p:sldId id="364" r:id="rId23"/>
    <p:sldId id="365" r:id="rId24"/>
    <p:sldId id="366" r:id="rId25"/>
    <p:sldId id="367" r:id="rId26"/>
    <p:sldId id="368" r:id="rId27"/>
    <p:sldId id="363" r:id="rId28"/>
    <p:sldId id="371" r:id="rId29"/>
    <p:sldId id="370" r:id="rId30"/>
    <p:sldId id="372" r:id="rId31"/>
    <p:sldId id="373" r:id="rId32"/>
    <p:sldId id="374" r:id="rId33"/>
    <p:sldId id="376" r:id="rId34"/>
    <p:sldId id="377" r:id="rId35"/>
    <p:sldId id="379" r:id="rId36"/>
    <p:sldId id="389" r:id="rId37"/>
    <p:sldId id="390" r:id="rId38"/>
    <p:sldId id="391" r:id="rId39"/>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autoAdjust="0"/>
  </p:normalViewPr>
  <p:slideViewPr>
    <p:cSldViewPr snapToGrid="0">
      <p:cViewPr varScale="1">
        <p:scale>
          <a:sx n="69" d="100"/>
          <a:sy n="69" d="100"/>
        </p:scale>
        <p:origin x="696" y="14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4D6AC-4C9F-46F1-B355-4A89C8C43C0E}" type="datetimeFigureOut">
              <a:rPr lang="es-CL" smtClean="0"/>
              <a:pPr/>
              <a:t>22-02-2023</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DFCEEB-37E3-41F6-9446-4ADA63D236FF}" type="slidenum">
              <a:rPr lang="es-CL" smtClean="0"/>
              <a:pPr/>
              <a:t>‹Nº›</a:t>
            </a:fld>
            <a:endParaRPr lang="es-CL" dirty="0"/>
          </a:p>
        </p:txBody>
      </p:sp>
    </p:spTree>
    <p:extLst>
      <p:ext uri="{BB962C8B-B14F-4D97-AF65-F5344CB8AC3E}">
        <p14:creationId xmlns:p14="http://schemas.microsoft.com/office/powerpoint/2010/main" val="1855342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71526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2093194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0003211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809879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223713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879128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6804062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81211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992225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856373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4897044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0844320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1610986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9691132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897177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2963429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8243281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7394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6648505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6843652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4590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693715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8392170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7827477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256651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9199468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441638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1457762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554854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8673690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42118707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8741299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1704658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7653168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7753124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60866394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0000427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842322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22-02-2023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75999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22-02-2023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4289014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0560BD4-40C6-4212-9888-52C2B13E0D68}" type="datetimeFigureOut">
              <a:rPr lang="es-CL" smtClean="0"/>
              <a:pPr/>
              <a:t>22-02-2023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694958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0560BD4-40C6-4212-9888-52C2B13E0D68}" type="datetimeFigureOut">
              <a:rPr lang="es-CL" smtClean="0"/>
              <a:pPr/>
              <a:t>22-02-2023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236337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0560BD4-40C6-4212-9888-52C2B13E0D68}" type="datetimeFigureOut">
              <a:rPr lang="es-CL" smtClean="0"/>
              <a:pPr/>
              <a:t>22-02-2023</a:t>
            </a:fld>
            <a:endParaRPr lang="es-CL" dirty="0"/>
          </a:p>
        </p:txBody>
      </p:sp>
      <p:sp>
        <p:nvSpPr>
          <p:cNvPr id="8" name="Marcador de pie de página 7"/>
          <p:cNvSpPr>
            <a:spLocks noGrp="1"/>
          </p:cNvSpPr>
          <p:nvPr>
            <p:ph type="ftr" sz="quarter" idx="11"/>
          </p:nvPr>
        </p:nvSpPr>
        <p:spPr/>
        <p:txBody>
          <a:bodyPr/>
          <a:lstStyle/>
          <a:p>
            <a:endParaRPr lang="es-CL" dirty="0"/>
          </a:p>
        </p:txBody>
      </p:sp>
      <p:sp>
        <p:nvSpPr>
          <p:cNvPr id="9" name="Marcador de número de diapositiva 8"/>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613745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0560BD4-40C6-4212-9888-52C2B13E0D68}" type="datetimeFigureOut">
              <a:rPr lang="es-CL" smtClean="0"/>
              <a:pPr/>
              <a:t>22-02-2023</a:t>
            </a:fld>
            <a:endParaRPr lang="es-CL" dirty="0"/>
          </a:p>
        </p:txBody>
      </p:sp>
      <p:sp>
        <p:nvSpPr>
          <p:cNvPr id="4" name="Marcador de pie de página 3"/>
          <p:cNvSpPr>
            <a:spLocks noGrp="1"/>
          </p:cNvSpPr>
          <p:nvPr>
            <p:ph type="ftr" sz="quarter" idx="11"/>
          </p:nvPr>
        </p:nvSpPr>
        <p:spPr/>
        <p:txBody>
          <a:bodyPr/>
          <a:lstStyle/>
          <a:p>
            <a:endParaRPr lang="es-CL" dirty="0"/>
          </a:p>
        </p:txBody>
      </p:sp>
      <p:sp>
        <p:nvSpPr>
          <p:cNvPr id="5" name="Marcador de número de diapositiva 4"/>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523597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0560BD4-40C6-4212-9888-52C2B13E0D68}" type="datetimeFigureOut">
              <a:rPr lang="es-CL" smtClean="0"/>
              <a:pPr/>
              <a:t>22-02-2023</a:t>
            </a:fld>
            <a:endParaRPr lang="es-CL" dirty="0"/>
          </a:p>
        </p:txBody>
      </p:sp>
      <p:sp>
        <p:nvSpPr>
          <p:cNvPr id="3" name="Marcador de pie de página 2"/>
          <p:cNvSpPr>
            <a:spLocks noGrp="1"/>
          </p:cNvSpPr>
          <p:nvPr>
            <p:ph type="ftr" sz="quarter" idx="11"/>
          </p:nvPr>
        </p:nvSpPr>
        <p:spPr/>
        <p:txBody>
          <a:bodyPr/>
          <a:lstStyle/>
          <a:p>
            <a:endParaRPr lang="es-CL" dirty="0"/>
          </a:p>
        </p:txBody>
      </p:sp>
      <p:sp>
        <p:nvSpPr>
          <p:cNvPr id="4" name="Marcador de número de diapositiva 3"/>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33194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22-02-2023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14343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22-02-2023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8476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22-02-2023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00359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22-02-2023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426461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60BD4-40C6-4212-9888-52C2B13E0D68}" type="datetimeFigureOut">
              <a:rPr lang="es-CL" smtClean="0"/>
              <a:pPr/>
              <a:t>22-02-2023</a:t>
            </a:fld>
            <a:endParaRPr lang="es-CL"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7413453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UT N°1 : </a:t>
            </a:r>
          </a:p>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“ACCIONES EN ÁREAS URBANAS”</a:t>
            </a: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febrero de 2022.</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Tree>
    <p:extLst>
      <p:ext uri="{BB962C8B-B14F-4D97-AF65-F5344CB8AC3E}">
        <p14:creationId xmlns:p14="http://schemas.microsoft.com/office/powerpoint/2010/main" val="313343365"/>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pic>
        <p:nvPicPr>
          <p:cNvPr id="4" name="Imagen 3"/>
          <p:cNvPicPr>
            <a:picLocks noChangeAspect="1"/>
          </p:cNvPicPr>
          <p:nvPr/>
        </p:nvPicPr>
        <p:blipFill>
          <a:blip r:embed="rId6"/>
          <a:stretch>
            <a:fillRect/>
          </a:stretch>
        </p:blipFill>
        <p:spPr>
          <a:xfrm>
            <a:off x="2281151" y="966715"/>
            <a:ext cx="7666206" cy="5110804"/>
          </a:xfrm>
          <a:prstGeom prst="rect">
            <a:avLst/>
          </a:prstGeom>
        </p:spPr>
      </p:pic>
      <p:sp>
        <p:nvSpPr>
          <p:cNvPr id="12" name="Rectángulo 11"/>
          <p:cNvSpPr/>
          <p:nvPr/>
        </p:nvSpPr>
        <p:spPr>
          <a:xfrm>
            <a:off x="816205" y="934922"/>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Tree>
    <p:extLst>
      <p:ext uri="{BB962C8B-B14F-4D97-AF65-F5344CB8AC3E}">
        <p14:creationId xmlns:p14="http://schemas.microsoft.com/office/powerpoint/2010/main" val="189981970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pic>
        <p:nvPicPr>
          <p:cNvPr id="2" name="Imagen 1"/>
          <p:cNvPicPr>
            <a:picLocks noChangeAspect="1"/>
          </p:cNvPicPr>
          <p:nvPr/>
        </p:nvPicPr>
        <p:blipFill>
          <a:blip r:embed="rId6"/>
          <a:stretch>
            <a:fillRect/>
          </a:stretch>
        </p:blipFill>
        <p:spPr>
          <a:xfrm>
            <a:off x="1150695" y="969188"/>
            <a:ext cx="9751416" cy="5200755"/>
          </a:xfrm>
          <a:prstGeom prst="rect">
            <a:avLst/>
          </a:prstGeom>
        </p:spPr>
      </p:pic>
      <p:sp>
        <p:nvSpPr>
          <p:cNvPr id="12" name="Rectángulo 11"/>
          <p:cNvSpPr/>
          <p:nvPr/>
        </p:nvSpPr>
        <p:spPr>
          <a:xfrm>
            <a:off x="816205" y="934922"/>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Tree>
    <p:extLst>
      <p:ext uri="{BB962C8B-B14F-4D97-AF65-F5344CB8AC3E}">
        <p14:creationId xmlns:p14="http://schemas.microsoft.com/office/powerpoint/2010/main" val="1188934197"/>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5" y="934922"/>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
        <p:nvSpPr>
          <p:cNvPr id="2" name="CuadroTexto 1"/>
          <p:cNvSpPr txBox="1"/>
          <p:nvPr/>
        </p:nvSpPr>
        <p:spPr>
          <a:xfrm>
            <a:off x="942975" y="1442774"/>
            <a:ext cx="9981361" cy="4524315"/>
          </a:xfrm>
          <a:prstGeom prst="rect">
            <a:avLst/>
          </a:prstGeom>
          <a:solidFill>
            <a:srgbClr val="FFFFFF">
              <a:alpha val="40000"/>
            </a:srgbClr>
          </a:solidFill>
          <a:ln>
            <a:solidFill>
              <a:schemeClr val="accent5">
                <a:lumMod val="50000"/>
              </a:schemeClr>
            </a:solidFill>
          </a:ln>
        </p:spPr>
        <p:txBody>
          <a:bodyPr wrap="square" rtlCol="0">
            <a:spAutoFit/>
          </a:bodyPr>
          <a:lstStyle/>
          <a:p>
            <a:pPr marL="285750" indent="-285750">
              <a:lnSpc>
                <a:spcPct val="150000"/>
              </a:lnSpc>
              <a:buFont typeface="Wingdings" panose="05000000000000000000" pitchFamily="2" charset="2"/>
              <a:buChar char="Ø"/>
            </a:pPr>
            <a:r>
              <a:rPr lang="es-ES" sz="2400" dirty="0" err="1">
                <a:latin typeface="Arial" panose="020B0604020202020204" pitchFamily="34" charset="0"/>
                <a:cs typeface="Arial" panose="020B0604020202020204" pitchFamily="34" charset="0"/>
              </a:rPr>
              <a:t>Compartimentaje</a:t>
            </a:r>
            <a:r>
              <a:rPr lang="es-ES" sz="2400" dirty="0">
                <a:latin typeface="Arial" panose="020B0604020202020204" pitchFamily="34" charset="0"/>
                <a:cs typeface="Arial" panose="020B0604020202020204" pitchFamily="34" charset="0"/>
              </a:rPr>
              <a:t> natural del terreno urbano (caos e incertidumbre)</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Observación y campos de tiro limitados.</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Vastas zonas de posible protección y encubrimiento.</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Dificultad de detectar amenazas.</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Difícil mando y control.</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Liderazgo descentralizado.</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Limitado empleo del armamento.</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Consideraciones civiles.</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2569071" y="2828835"/>
            <a:ext cx="6524045" cy="1200329"/>
          </a:xfrm>
          <a:prstGeom prst="rect">
            <a:avLst/>
          </a:prstGeom>
          <a:solidFill>
            <a:srgbClr val="C00000"/>
          </a:solidFill>
          <a:ln>
            <a:solidFill>
              <a:schemeClr val="accent5">
                <a:lumMod val="50000"/>
              </a:schemeClr>
            </a:solidFill>
          </a:ln>
        </p:spPr>
        <p:txBody>
          <a:bodyPr wrap="square" rtlCol="0">
            <a:spAutoFit/>
          </a:bodyPr>
          <a:lstStyle/>
          <a:p>
            <a:pPr algn="ctr"/>
            <a:r>
              <a:rPr lang="es-ES" sz="36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OPERACIONES COMPLEJAS</a:t>
            </a:r>
            <a:endParaRPr lang="en-US" sz="36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49637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606542" y="1101238"/>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2" name="CuadroTexto 1"/>
          <p:cNvSpPr txBox="1"/>
          <p:nvPr/>
        </p:nvSpPr>
        <p:spPr>
          <a:xfrm>
            <a:off x="621670" y="1973002"/>
            <a:ext cx="10985168" cy="3890489"/>
          </a:xfrm>
          <a:prstGeom prst="rect">
            <a:avLst/>
          </a:prstGeom>
          <a:solidFill>
            <a:srgbClr val="FFFFFF">
              <a:alpha val="40000"/>
            </a:srgbClr>
          </a:solidFill>
          <a:ln>
            <a:solidFill>
              <a:schemeClr val="accent5">
                <a:lumMod val="50000"/>
              </a:schemeClr>
            </a:solidFill>
          </a:ln>
        </p:spPr>
        <p:txBody>
          <a:bodyPr wrap="square" rtlCol="0">
            <a:spAutoFit/>
          </a:bodyPr>
          <a:lstStyle/>
          <a:p>
            <a:pPr algn="just">
              <a:lnSpc>
                <a:spcPct val="150000"/>
              </a:lnSpc>
            </a:pPr>
            <a:r>
              <a:rPr lang="es-CL" sz="2800" b="1" dirty="0">
                <a:latin typeface="Arial" panose="020B0604020202020204" pitchFamily="34" charset="0"/>
                <a:cs typeface="Arial" panose="020B0604020202020204" pitchFamily="34" charset="0"/>
              </a:rPr>
              <a:t>Son acciones militares planificadas y ejecutadas en ambientes donde las estructuras creadas por el hombre con fines residenciales o comerciales (obras de arte) son las que dominan el terreno, </a:t>
            </a:r>
            <a:r>
              <a:rPr lang="es-CL" sz="2800" dirty="0">
                <a:latin typeface="Arial" panose="020B0604020202020204" pitchFamily="34" charset="0"/>
                <a:cs typeface="Arial" panose="020B0604020202020204" pitchFamily="34" charset="0"/>
              </a:rPr>
              <a:t>influenciando decisivamente las operaciones y determinando la necesidad de emplear procedimientos, técnicas y tácticas particulares y especializadas. </a:t>
            </a:r>
          </a:p>
        </p:txBody>
      </p:sp>
      <p:sp>
        <p:nvSpPr>
          <p:cNvPr id="16" name="Rectángulo 15"/>
          <p:cNvSpPr/>
          <p:nvPr/>
        </p:nvSpPr>
        <p:spPr>
          <a:xfrm>
            <a:off x="3367844" y="1067972"/>
            <a:ext cx="5492820" cy="769441"/>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4400" b="1" dirty="0">
                <a:solidFill>
                  <a:srgbClr val="002060"/>
                </a:solidFill>
                <a:latin typeface="Arial" panose="020B0604020202020204" pitchFamily="34" charset="0"/>
              </a:rPr>
              <a:t>OMAU / MOUT / UO</a:t>
            </a:r>
          </a:p>
        </p:txBody>
      </p:sp>
    </p:spTree>
    <p:extLst>
      <p:ext uri="{BB962C8B-B14F-4D97-AF65-F5344CB8AC3E}">
        <p14:creationId xmlns:p14="http://schemas.microsoft.com/office/powerpoint/2010/main" val="3781581077"/>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pic>
        <p:nvPicPr>
          <p:cNvPr id="3" name="Imagen 2"/>
          <p:cNvPicPr>
            <a:picLocks noChangeAspect="1"/>
          </p:cNvPicPr>
          <p:nvPr/>
        </p:nvPicPr>
        <p:blipFill>
          <a:blip r:embed="rId6"/>
          <a:stretch>
            <a:fillRect/>
          </a:stretch>
        </p:blipFill>
        <p:spPr>
          <a:xfrm>
            <a:off x="480892" y="2239176"/>
            <a:ext cx="11213386" cy="5801708"/>
          </a:xfrm>
          <a:prstGeom prst="rect">
            <a:avLst/>
          </a:prstGeom>
        </p:spPr>
      </p:pic>
      <p:sp>
        <p:nvSpPr>
          <p:cNvPr id="17" name="Rectángulo 16"/>
          <p:cNvSpPr/>
          <p:nvPr/>
        </p:nvSpPr>
        <p:spPr>
          <a:xfrm>
            <a:off x="3367844" y="1067972"/>
            <a:ext cx="5492820" cy="769441"/>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4400" b="1" dirty="0">
                <a:solidFill>
                  <a:srgbClr val="002060"/>
                </a:solidFill>
                <a:latin typeface="Arial" panose="020B0604020202020204" pitchFamily="34" charset="0"/>
              </a:rPr>
              <a:t>OMAU / MOUT / UO</a:t>
            </a:r>
          </a:p>
        </p:txBody>
      </p:sp>
    </p:spTree>
    <p:extLst>
      <p:ext uri="{BB962C8B-B14F-4D97-AF65-F5344CB8AC3E}">
        <p14:creationId xmlns:p14="http://schemas.microsoft.com/office/powerpoint/2010/main" val="3952797882"/>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2770553" y="1304254"/>
            <a:ext cx="6687402"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ÁREAS URBANAS</a:t>
            </a:r>
          </a:p>
        </p:txBody>
      </p:sp>
      <p:sp>
        <p:nvSpPr>
          <p:cNvPr id="2" name="Rectángulo 1"/>
          <p:cNvSpPr/>
          <p:nvPr/>
        </p:nvSpPr>
        <p:spPr>
          <a:xfrm>
            <a:off x="482600" y="2099633"/>
            <a:ext cx="11372068" cy="1754326"/>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a:pPr>
            <a:r>
              <a:rPr lang="es-ES_tradnl" b="1" u="sng" dirty="0">
                <a:solidFill>
                  <a:schemeClr val="accent2">
                    <a:lumMod val="75000"/>
                  </a:schemeClr>
                </a:solidFill>
                <a:latin typeface="Arial" pitchFamily="34" charset="0"/>
                <a:cs typeface="Arial" pitchFamily="34" charset="0"/>
              </a:rPr>
              <a:t>Grandes centros urbanos.</a:t>
            </a:r>
          </a:p>
          <a:p>
            <a:pPr marL="457200" indent="-457200" algn="just">
              <a:lnSpc>
                <a:spcPct val="150000"/>
              </a:lnSpc>
              <a:buSzPct val="100000"/>
            </a:pPr>
            <a:r>
              <a:rPr lang="es-ES_tradnl" b="1" dirty="0">
                <a:latin typeface="Arial" pitchFamily="34" charset="0"/>
                <a:cs typeface="Arial" pitchFamily="34" charset="0"/>
              </a:rPr>
              <a:t>	</a:t>
            </a:r>
            <a:r>
              <a:rPr lang="es-CL" dirty="0">
                <a:latin typeface="Arial" panose="020B0604020202020204" pitchFamily="34" charset="0"/>
                <a:cs typeface="Arial" panose="020B0604020202020204" pitchFamily="34" charset="0"/>
              </a:rPr>
              <a:t>Son aquellas AU cuya población excede los 100.000 habitantes y normalmente se caracterizan por ser el núcleo de complejos urbanos más grandes. Las construcciones son significativas y suelen encontrarse gran cantidad de edificios importantes, puertos, aeropuertos, subterráneos, etc. </a:t>
            </a:r>
          </a:p>
        </p:txBody>
      </p:sp>
      <p:sp>
        <p:nvSpPr>
          <p:cNvPr id="4" name="Rectángulo 3"/>
          <p:cNvSpPr/>
          <p:nvPr/>
        </p:nvSpPr>
        <p:spPr>
          <a:xfrm>
            <a:off x="482600" y="3998181"/>
            <a:ext cx="11372068" cy="1754326"/>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2"/>
            </a:pPr>
            <a:r>
              <a:rPr lang="es-ES_tradnl" b="1" u="sng" dirty="0">
                <a:solidFill>
                  <a:schemeClr val="accent2">
                    <a:lumMod val="75000"/>
                  </a:schemeClr>
                </a:solidFill>
                <a:latin typeface="Arial" pitchFamily="34" charset="0"/>
                <a:cs typeface="Arial" pitchFamily="34" charset="0"/>
              </a:rPr>
              <a:t>Ciudades pequeñas o pueblos.</a:t>
            </a:r>
          </a:p>
          <a:p>
            <a:pPr marL="457200" indent="-457200" algn="just">
              <a:lnSpc>
                <a:spcPct val="150000"/>
              </a:lnSpc>
              <a:buSzPct val="100000"/>
            </a:pPr>
            <a:r>
              <a:rPr lang="es-ES_tradnl" b="1" dirty="0">
                <a:solidFill>
                  <a:schemeClr val="accent2">
                    <a:lumMod val="75000"/>
                  </a:schemeClr>
                </a:solidFill>
                <a:latin typeface="Arial" pitchFamily="34" charset="0"/>
                <a:cs typeface="Arial" pitchFamily="34" charset="0"/>
              </a:rPr>
              <a:t>	</a:t>
            </a:r>
            <a:r>
              <a:rPr lang="es-CL" dirty="0">
                <a:latin typeface="Arial" pitchFamily="34" charset="0"/>
                <a:cs typeface="Arial" pitchFamily="34" charset="0"/>
              </a:rPr>
              <a:t>Su población se encuentra entre los 3.000 y 100.000 habitantes. Suelen ubicarse junto a vías de comunicación, ríos, zonas portuarias o económicas de importancia, etc. Se encuentran normalmente en constante evolución y expansión, tendiendo a unirse a otras. </a:t>
            </a:r>
          </a:p>
        </p:txBody>
      </p:sp>
    </p:spTree>
    <p:extLst>
      <p:ext uri="{BB962C8B-B14F-4D97-AF65-F5344CB8AC3E}">
        <p14:creationId xmlns:p14="http://schemas.microsoft.com/office/powerpoint/2010/main" val="2741756471"/>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2770553" y="1304254"/>
            <a:ext cx="6687402"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ÁREAS URBANAS</a:t>
            </a:r>
          </a:p>
        </p:txBody>
      </p:sp>
      <p:sp>
        <p:nvSpPr>
          <p:cNvPr id="3" name="Rectángulo 2"/>
          <p:cNvSpPr/>
          <p:nvPr/>
        </p:nvSpPr>
        <p:spPr>
          <a:xfrm>
            <a:off x="627910" y="1859223"/>
            <a:ext cx="10884640" cy="1754326"/>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3"/>
            </a:pPr>
            <a:r>
              <a:rPr lang="es-ES_tradnl" b="1" u="sng" dirty="0">
                <a:solidFill>
                  <a:schemeClr val="accent2">
                    <a:lumMod val="75000"/>
                  </a:schemeClr>
                </a:solidFill>
                <a:latin typeface="Arial" pitchFamily="34" charset="0"/>
                <a:cs typeface="Arial" pitchFamily="34" charset="0"/>
              </a:rPr>
              <a:t>Villas o poblaciones.</a:t>
            </a:r>
          </a:p>
          <a:p>
            <a:pPr marL="457200" indent="-457200" algn="just">
              <a:lnSpc>
                <a:spcPct val="150000"/>
              </a:lnSpc>
              <a:buSzPct val="100000"/>
            </a:pPr>
            <a:r>
              <a:rPr lang="es-ES_tradnl" b="1" dirty="0">
                <a:solidFill>
                  <a:schemeClr val="accent2">
                    <a:lumMod val="75000"/>
                  </a:schemeClr>
                </a:solidFill>
                <a:latin typeface="Arial" pitchFamily="34" charset="0"/>
                <a:cs typeface="Arial" pitchFamily="34" charset="0"/>
              </a:rPr>
              <a:t>	</a:t>
            </a:r>
            <a:r>
              <a:rPr lang="es-CL" dirty="0">
                <a:latin typeface="Arial" pitchFamily="34" charset="0"/>
                <a:cs typeface="Arial" pitchFamily="34" charset="0"/>
              </a:rPr>
              <a:t>La población de las villas no excede los 3.000 habitantes. Normalmente se encuentran en zonas dedicadas a la agricultura o ganadería y se distribuyen uniformemente en las zonas de producción de ese tipo de economía. </a:t>
            </a:r>
          </a:p>
        </p:txBody>
      </p:sp>
      <p:sp>
        <p:nvSpPr>
          <p:cNvPr id="6" name="Rectángulo 5"/>
          <p:cNvSpPr/>
          <p:nvPr/>
        </p:nvSpPr>
        <p:spPr>
          <a:xfrm>
            <a:off x="605685" y="3860592"/>
            <a:ext cx="10906865" cy="1754326"/>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4"/>
            </a:pPr>
            <a:r>
              <a:rPr lang="es-ES_tradnl" b="1" u="sng" dirty="0">
                <a:solidFill>
                  <a:schemeClr val="accent2">
                    <a:lumMod val="75000"/>
                  </a:schemeClr>
                </a:solidFill>
                <a:latin typeface="Arial" pitchFamily="34" charset="0"/>
                <a:cs typeface="Arial" pitchFamily="34" charset="0"/>
              </a:rPr>
              <a:t>Áreas edificadas.</a:t>
            </a:r>
          </a:p>
          <a:p>
            <a:pPr marL="457200" indent="-457200" algn="just">
              <a:lnSpc>
                <a:spcPct val="150000"/>
              </a:lnSpc>
              <a:buSzPct val="100000"/>
            </a:pPr>
            <a:r>
              <a:rPr lang="es-ES_tradnl" b="1" dirty="0">
                <a:solidFill>
                  <a:schemeClr val="accent2">
                    <a:lumMod val="75000"/>
                  </a:schemeClr>
                </a:solidFill>
                <a:latin typeface="Arial" pitchFamily="34" charset="0"/>
                <a:cs typeface="Arial" pitchFamily="34" charset="0"/>
              </a:rPr>
              <a:t>	</a:t>
            </a:r>
            <a:r>
              <a:rPr lang="es-CL" dirty="0">
                <a:latin typeface="Arial" pitchFamily="34" charset="0"/>
                <a:cs typeface="Arial" pitchFamily="34" charset="0"/>
              </a:rPr>
              <a:t>Se denomina de esta manera a las AU que conforman verdaderos “eslabones” entre los anteriores tipos descritos. Pequeños caseríos y viviendas aisladas suelen distribuirse aleatoriamente a lo largo de rutas, ríos y costas. </a:t>
            </a:r>
          </a:p>
        </p:txBody>
      </p:sp>
    </p:spTree>
    <p:extLst>
      <p:ext uri="{BB962C8B-B14F-4D97-AF65-F5344CB8AC3E}">
        <p14:creationId xmlns:p14="http://schemas.microsoft.com/office/powerpoint/2010/main" val="3382809117"/>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3330111" y="133830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OMAU</a:t>
            </a:r>
          </a:p>
        </p:txBody>
      </p:sp>
      <p:sp>
        <p:nvSpPr>
          <p:cNvPr id="2" name="Rectángulo 1"/>
          <p:cNvSpPr/>
          <p:nvPr/>
        </p:nvSpPr>
        <p:spPr>
          <a:xfrm>
            <a:off x="482600" y="2484667"/>
            <a:ext cx="11051105" cy="2585323"/>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a:pPr>
            <a:r>
              <a:rPr lang="es-CL" b="1" u="sng" dirty="0">
                <a:solidFill>
                  <a:schemeClr val="accent2">
                    <a:lumMod val="75000"/>
                  </a:schemeClr>
                </a:solidFill>
                <a:latin typeface="Arial" pitchFamily="34" charset="0"/>
                <a:cs typeface="Arial" pitchFamily="34" charset="0"/>
              </a:rPr>
              <a:t>Operaciones de prevención. </a:t>
            </a: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Como su nombre lo indica, el objetivo de este tipo de misiones es el de anticipar, prevenir un efecto no deseado para las propias, disuadiendo la posibilidad de materialización de violencia.</a:t>
            </a: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Pueden darse en un marco de guerra o de paz. </a:t>
            </a: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Ejecución anterior a la materialización de la violencia o cuando no ha alcanzado niveles incontrolables. </a:t>
            </a:r>
          </a:p>
        </p:txBody>
      </p:sp>
    </p:spTree>
    <p:extLst>
      <p:ext uri="{BB962C8B-B14F-4D97-AF65-F5344CB8AC3E}">
        <p14:creationId xmlns:p14="http://schemas.microsoft.com/office/powerpoint/2010/main" val="997889893"/>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3330111" y="133830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OMAU</a:t>
            </a:r>
          </a:p>
        </p:txBody>
      </p:sp>
      <p:sp>
        <p:nvSpPr>
          <p:cNvPr id="17" name="2 Subtítulo"/>
          <p:cNvSpPr>
            <a:spLocks noGrp="1"/>
          </p:cNvSpPr>
          <p:nvPr>
            <p:ph type="subTitle" idx="1"/>
          </p:nvPr>
        </p:nvSpPr>
        <p:spPr>
          <a:xfrm>
            <a:off x="571472" y="2099633"/>
            <a:ext cx="11206546" cy="3377586"/>
          </a:xfrm>
          <a:solidFill>
            <a:schemeClr val="bg1"/>
          </a:solidFill>
          <a:ln>
            <a:solidFill>
              <a:schemeClr val="accent5">
                <a:lumMod val="50000"/>
              </a:schemeClr>
            </a:solidFill>
          </a:ln>
        </p:spPr>
        <p:txBody>
          <a:bodyPr anchor="t">
            <a:noAutofit/>
          </a:bodyPr>
          <a:lstStyle/>
          <a:p>
            <a:pPr marL="457200" indent="-457200" algn="just">
              <a:lnSpc>
                <a:spcPct val="150000"/>
              </a:lnSpc>
              <a:buClr>
                <a:schemeClr val="accent2">
                  <a:lumMod val="75000"/>
                </a:schemeClr>
              </a:buClr>
              <a:buSzPct val="100000"/>
              <a:buFont typeface="+mj-lt"/>
              <a:buAutoNum type="arabicPeriod" startAt="2"/>
            </a:pPr>
            <a:r>
              <a:rPr lang="es-CL" sz="1800" b="1" u="sng" dirty="0">
                <a:solidFill>
                  <a:schemeClr val="accent2">
                    <a:lumMod val="75000"/>
                  </a:schemeClr>
                </a:solidFill>
                <a:latin typeface="Arial" pitchFamily="34" charset="0"/>
                <a:cs typeface="Arial" pitchFamily="34" charset="0"/>
              </a:rPr>
              <a:t>Operaciones de incursión.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Estas son aquellas que una fuerza ingresa en un AU para cumplir una tarea o misión en particular y sale de esta sin permanecer más tiempo del necesario.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Inserción y extracción.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Evacuación de embajadas, conquista de puertos o aeropuertos, captura o eliminación de líderes.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Éxito depende de la inteligencia.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Incursiones de noche aumenta la posibilidad de éxito. </a:t>
            </a:r>
          </a:p>
          <a:p>
            <a:pPr lvl="1" algn="just">
              <a:lnSpc>
                <a:spcPct val="150000"/>
              </a:lnSpc>
              <a:buFont typeface="Wingdings" pitchFamily="2" charset="2"/>
              <a:buChar char="ü"/>
            </a:pPr>
            <a:endParaRPr lang="es-CL" sz="2000" b="1" dirty="0">
              <a:latin typeface="Arial" pitchFamily="34" charset="0"/>
              <a:cs typeface="Arial" pitchFamily="34" charset="0"/>
            </a:endParaRPr>
          </a:p>
          <a:p>
            <a:pPr lvl="1" algn="just">
              <a:lnSpc>
                <a:spcPct val="150000"/>
              </a:lnSpc>
              <a:buFont typeface="Wingdings" pitchFamily="2" charset="2"/>
              <a:buChar char="ü"/>
            </a:pPr>
            <a:endParaRPr lang="es-CL" sz="2000" b="1" dirty="0">
              <a:latin typeface="Arial" pitchFamily="34" charset="0"/>
              <a:cs typeface="Arial" pitchFamily="34" charset="0"/>
            </a:endParaRPr>
          </a:p>
          <a:p>
            <a:pPr algn="just">
              <a:lnSpc>
                <a:spcPct val="150000"/>
              </a:lnSpc>
              <a:buFont typeface="Wingdings" pitchFamily="2" charset="2"/>
              <a:buChar char="§"/>
            </a:pPr>
            <a:endParaRPr lang="es-ES_tradnl" sz="2000" b="1" dirty="0">
              <a:latin typeface="Arial" charset="0"/>
            </a:endParaRPr>
          </a:p>
          <a:p>
            <a:pPr algn="just">
              <a:lnSpc>
                <a:spcPct val="150000"/>
              </a:lnSpc>
              <a:buFont typeface="Wingdings" pitchFamily="2" charset="2"/>
              <a:buChar char="§"/>
            </a:pPr>
            <a:endParaRPr lang="es-ES_tradnl" sz="2000" b="1" dirty="0">
              <a:latin typeface="Arial" charset="0"/>
            </a:endParaRPr>
          </a:p>
          <a:p>
            <a:pPr algn="just"/>
            <a:endParaRPr lang="es-ES_tradnl" sz="2000" b="1" dirty="0">
              <a:latin typeface="Arial" charset="0"/>
            </a:endParaRPr>
          </a:p>
          <a:p>
            <a:pPr algn="just">
              <a:lnSpc>
                <a:spcPct val="170000"/>
              </a:lnSpc>
              <a:buFont typeface="Wingdings" pitchFamily="2" charset="2"/>
              <a:buChar char="§"/>
            </a:pPr>
            <a:endParaRPr lang="es-ES_tradnl" b="1" dirty="0">
              <a:latin typeface="Arial" charset="0"/>
            </a:endParaRPr>
          </a:p>
          <a:p>
            <a:pPr algn="just">
              <a:lnSpc>
                <a:spcPct val="170000"/>
              </a:lnSpc>
              <a:buFont typeface="Wingdings" pitchFamily="2" charset="2"/>
              <a:buChar char="§"/>
            </a:pPr>
            <a:endParaRPr lang="es-ES_tradnl" b="1" dirty="0">
              <a:latin typeface="Arial" charset="0"/>
            </a:endParaRPr>
          </a:p>
        </p:txBody>
      </p:sp>
    </p:spTree>
    <p:extLst>
      <p:ext uri="{BB962C8B-B14F-4D97-AF65-F5344CB8AC3E}">
        <p14:creationId xmlns:p14="http://schemas.microsoft.com/office/powerpoint/2010/main" val="2343109805"/>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3330111" y="133830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194484"/>
            <a:ext cx="11130413" cy="3365024"/>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3"/>
            </a:pPr>
            <a:r>
              <a:rPr lang="es-CL" b="1" u="sng" dirty="0">
                <a:solidFill>
                  <a:schemeClr val="accent2">
                    <a:lumMod val="75000"/>
                  </a:schemeClr>
                </a:solidFill>
                <a:latin typeface="Arial" pitchFamily="34" charset="0"/>
                <a:cs typeface="Arial" pitchFamily="34" charset="0"/>
              </a:rPr>
              <a:t>Operaciones de combate sostenido. </a:t>
            </a:r>
          </a:p>
          <a:p>
            <a:pPr algn="just">
              <a:lnSpc>
                <a:spcPct val="150000"/>
              </a:lnSpc>
              <a:buClr>
                <a:schemeClr val="accent2">
                  <a:lumMod val="75000"/>
                </a:schemeClr>
              </a:buClr>
              <a:buSzPct val="100000"/>
            </a:pPr>
            <a:endParaRPr lang="es-CL" b="1" u="sng" dirty="0">
              <a:solidFill>
                <a:schemeClr val="accent2">
                  <a:lumMod val="75000"/>
                </a:schemeClr>
              </a:solidFill>
              <a:latin typeface="Arial" pitchFamily="34" charset="0"/>
              <a:cs typeface="Arial" pitchFamily="34" charset="0"/>
            </a:endParaRP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Estas son las operaciones más difíciles y costosas de todas las OMAU. Su objetivo es la destrucción de las fuerzas enemigas y/o captura de la ciudad, por lo que una vez iniciadas las operaciones, sólo finalizan con la victoria o la derrota. </a:t>
            </a:r>
          </a:p>
          <a:p>
            <a:pPr marL="742950" lvl="1" indent="-285750" algn="just">
              <a:lnSpc>
                <a:spcPct val="150000"/>
              </a:lnSpc>
              <a:buFont typeface="Wingdings" panose="05000000000000000000" pitchFamily="2" charset="2"/>
              <a:buChar char="Ø"/>
            </a:pPr>
            <a:endParaRPr lang="es-CL" dirty="0">
              <a:latin typeface="Arial" pitchFamily="34" charset="0"/>
              <a:cs typeface="Arial" pitchFamily="34" charset="0"/>
            </a:endParaRP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Elevado riesgo para la propia tropa y un tremendo esfuerzo logístico. Por lo tanto, este tipo de operaciones debe considerarse cuando ninguna otra ofrece probabilidades de éxito. </a:t>
            </a:r>
          </a:p>
        </p:txBody>
      </p:sp>
    </p:spTree>
    <p:extLst>
      <p:ext uri="{BB962C8B-B14F-4D97-AF65-F5344CB8AC3E}">
        <p14:creationId xmlns:p14="http://schemas.microsoft.com/office/powerpoint/2010/main" val="1960407169"/>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3330111" y="133830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194484"/>
            <a:ext cx="11130413" cy="3365024"/>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3"/>
            </a:pPr>
            <a:r>
              <a:rPr lang="es-CL" b="1" u="sng" dirty="0">
                <a:solidFill>
                  <a:schemeClr val="accent2">
                    <a:lumMod val="75000"/>
                  </a:schemeClr>
                </a:solidFill>
                <a:latin typeface="Arial" pitchFamily="34" charset="0"/>
                <a:cs typeface="Arial" pitchFamily="34" charset="0"/>
              </a:rPr>
              <a:t>Operaciones de combate sostenido. </a:t>
            </a:r>
          </a:p>
          <a:p>
            <a:pPr algn="just">
              <a:lnSpc>
                <a:spcPct val="150000"/>
              </a:lnSpc>
              <a:buClr>
                <a:schemeClr val="accent2">
                  <a:lumMod val="75000"/>
                </a:schemeClr>
              </a:buClr>
              <a:buSzPct val="100000"/>
            </a:pPr>
            <a:endParaRPr lang="es-CL" b="1" u="sng" dirty="0">
              <a:solidFill>
                <a:schemeClr val="accent2">
                  <a:lumMod val="75000"/>
                </a:schemeClr>
              </a:solidFill>
              <a:latin typeface="Arial" pitchFamily="34" charset="0"/>
              <a:cs typeface="Arial" pitchFamily="34" charset="0"/>
            </a:endParaRP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Estas son las operaciones más difíciles y costosas de todas las OMAU. Su objetivo es la destrucción de las fuerzas enemigas y/o captura de la ciudad, por lo que una vez iniciadas las operaciones, sólo finalizan con la victoria o la derrota. </a:t>
            </a:r>
          </a:p>
          <a:p>
            <a:pPr marL="742950" lvl="1" indent="-285750" algn="just">
              <a:lnSpc>
                <a:spcPct val="150000"/>
              </a:lnSpc>
              <a:buFont typeface="Wingdings" panose="05000000000000000000" pitchFamily="2" charset="2"/>
              <a:buChar char="Ø"/>
            </a:pPr>
            <a:endParaRPr lang="es-CL" dirty="0">
              <a:latin typeface="Arial" pitchFamily="34" charset="0"/>
              <a:cs typeface="Arial" pitchFamily="34" charset="0"/>
            </a:endParaRP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Elevado riesgo para la propia tropa y un tremendo esfuerzo logístico. Por lo tanto, este tipo de operaciones debe considerarse cuando ninguna otra ofrece probabilidades de éxito. </a:t>
            </a:r>
          </a:p>
        </p:txBody>
      </p:sp>
    </p:spTree>
    <p:extLst>
      <p:ext uri="{BB962C8B-B14F-4D97-AF65-F5344CB8AC3E}">
        <p14:creationId xmlns:p14="http://schemas.microsoft.com/office/powerpoint/2010/main" val="379152878"/>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FUNDAMENTOS DE LAS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1468319"/>
            <a:ext cx="11130413" cy="4651979"/>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MANTENCIÓN DE LA CAPACIDAD DE COMBATE CERCANO.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EVITAR LA ATRICIÓN CERCANA.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CONTROL DE LO ESENCIAL.</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MINIMIZAR EL DAÑO COLATERAL.</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PRESERVAR LAINFRAESTRUCTURA CRÍTICA.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SEPARAR NO COMBATIENTES DE COMBATIENTES.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RESTAURAR SERVICIOS ESENCIALES.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ENTENDER LA DIMENSIÓN HUMANA.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CREAR UN AMBIENTE DE INFORMACIÓN COLABORATIVA.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TRANSICIÓN CONTROLADA.</a:t>
            </a:r>
          </a:p>
        </p:txBody>
      </p:sp>
    </p:spTree>
    <p:extLst>
      <p:ext uri="{BB962C8B-B14F-4D97-AF65-F5344CB8AC3E}">
        <p14:creationId xmlns:p14="http://schemas.microsoft.com/office/powerpoint/2010/main" val="2187840915"/>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67468"/>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86775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EFECTOS DE LAS ARMAS</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22378" y="1605632"/>
            <a:ext cx="11130413" cy="4154984"/>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smtClean="0">
                <a:latin typeface="Arial" charset="0"/>
              </a:rPr>
              <a:t>Efectividad de las armas </a:t>
            </a:r>
            <a:r>
              <a:rPr lang="es-ES_tradnl" i="1" dirty="0" smtClean="0">
                <a:latin typeface="Arial" charset="0"/>
              </a:rPr>
              <a:t>(25 </a:t>
            </a:r>
            <a:r>
              <a:rPr lang="es-ES_tradnl" i="1" dirty="0">
                <a:latin typeface="Arial" charset="0"/>
              </a:rPr>
              <a:t>% de los explosivos dotados de espoleta de impacto no detonan al incidir sobre zonas de </a:t>
            </a:r>
            <a:r>
              <a:rPr lang="es-ES_tradnl" i="1" dirty="0" smtClean="0">
                <a:latin typeface="Arial" charset="0"/>
              </a:rPr>
              <a:t>escombros). </a:t>
            </a:r>
            <a:endParaRPr lang="es-ES_tradnl" i="1" dirty="0">
              <a:latin typeface="Arial" charset="0"/>
            </a:endParaRP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smtClean="0">
                <a:latin typeface="Arial" charset="0"/>
              </a:rPr>
              <a:t>Disminución de la distancia de combate </a:t>
            </a:r>
            <a:r>
              <a:rPr lang="es-ES_tradnl" i="1" dirty="0" smtClean="0">
                <a:latin typeface="Arial" charset="0"/>
              </a:rPr>
              <a:t>(90</a:t>
            </a:r>
            <a:r>
              <a:rPr lang="es-ES_tradnl" i="1" dirty="0">
                <a:latin typeface="Arial" charset="0"/>
              </a:rPr>
              <a:t>% de los blancos se encuentran a menos de 50 </a:t>
            </a:r>
            <a:r>
              <a:rPr lang="es-ES_tradnl" i="1" dirty="0" smtClean="0">
                <a:latin typeface="Arial" charset="0"/>
              </a:rPr>
              <a:t>metros). </a:t>
            </a:r>
            <a:endParaRPr lang="es-ES_tradnl" i="1" dirty="0">
              <a:latin typeface="Arial" charset="0"/>
            </a:endParaRP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smtClean="0">
                <a:latin typeface="Arial" charset="0"/>
              </a:rPr>
              <a:t>Bajo tiempo de exposición de los blancos </a:t>
            </a:r>
            <a:r>
              <a:rPr lang="es-ES_tradnl" i="1" dirty="0" smtClean="0">
                <a:latin typeface="Arial" charset="0"/>
              </a:rPr>
              <a:t>(Tiempo </a:t>
            </a:r>
            <a:r>
              <a:rPr lang="es-ES_tradnl" i="1" dirty="0">
                <a:latin typeface="Arial" charset="0"/>
              </a:rPr>
              <a:t>para apuntar será el mínimo </a:t>
            </a:r>
            <a:r>
              <a:rPr lang="es-ES_tradnl" i="1" dirty="0" smtClean="0">
                <a:latin typeface="Arial" charset="0"/>
              </a:rPr>
              <a:t>deseado). </a:t>
            </a:r>
            <a:endParaRPr lang="es-ES_tradnl" i="1" dirty="0">
              <a:latin typeface="Arial" charset="0"/>
            </a:endParaRP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smtClean="0">
                <a:latin typeface="Arial" charset="0"/>
              </a:rPr>
              <a:t>Gran presencia de </a:t>
            </a:r>
            <a:r>
              <a:rPr lang="es-ES_tradnl" sz="2000" dirty="0" smtClean="0">
                <a:latin typeface="Arial" charset="0"/>
              </a:rPr>
              <a:t>ángulos muertos.</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smtClean="0">
                <a:latin typeface="Arial" charset="0"/>
              </a:rPr>
              <a:t>Dificultad </a:t>
            </a:r>
            <a:r>
              <a:rPr lang="es-ES_tradnl" sz="2000" dirty="0">
                <a:latin typeface="Arial" charset="0"/>
              </a:rPr>
              <a:t>en la detección y adquisición de blancos.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smtClean="0">
                <a:latin typeface="Arial" charset="0"/>
              </a:rPr>
              <a:t>Aumenta el riesgo de fuego fratricida </a:t>
            </a:r>
            <a:r>
              <a:rPr lang="es-ES_tradnl" i="1" dirty="0" smtClean="0">
                <a:latin typeface="Arial" charset="0"/>
              </a:rPr>
              <a:t>(plan de IIMM). </a:t>
            </a:r>
            <a:endParaRPr lang="es-ES_tradnl" i="1" dirty="0">
              <a:latin typeface="Arial" charset="0"/>
            </a:endParaRP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smtClean="0">
                <a:latin typeface="Arial" charset="0"/>
              </a:rPr>
              <a:t>Necesidad de armas penetrantes y empleo de explosivos </a:t>
            </a:r>
            <a:r>
              <a:rPr lang="es-ES_tradnl" i="1" dirty="0" smtClean="0">
                <a:latin typeface="Arial" charset="0"/>
              </a:rPr>
              <a:t>(ROE)</a:t>
            </a:r>
            <a:endParaRPr lang="es-ES_tradnl" i="1" dirty="0">
              <a:latin typeface="Arial" charset="0"/>
            </a:endParaRPr>
          </a:p>
        </p:txBody>
      </p:sp>
    </p:spTree>
    <p:extLst>
      <p:ext uri="{BB962C8B-B14F-4D97-AF65-F5344CB8AC3E}">
        <p14:creationId xmlns:p14="http://schemas.microsoft.com/office/powerpoint/2010/main" val="3279661193"/>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Constante análisis de la situación.</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Complementar constantemente el IPB. </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Visualización del Comandante.</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Actualizar CCIR.</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Maximizar los reconocimientos.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Nutrirse de inteligencia (todos los escalones)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Contribuye a mantener la iniciativa.</a:t>
            </a:r>
          </a:p>
        </p:txBody>
      </p:sp>
      <p:sp>
        <p:nvSpPr>
          <p:cNvPr id="17" name="Rectángulo 16"/>
          <p:cNvSpPr/>
          <p:nvPr/>
        </p:nvSpPr>
        <p:spPr>
          <a:xfrm>
            <a:off x="537609" y="1703631"/>
            <a:ext cx="377508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1. ENTENDIMIENTO DEL AROP</a:t>
            </a:r>
          </a:p>
        </p:txBody>
      </p:sp>
    </p:spTree>
    <p:extLst>
      <p:ext uri="{BB962C8B-B14F-4D97-AF65-F5344CB8AC3E}">
        <p14:creationId xmlns:p14="http://schemas.microsoft.com/office/powerpoint/2010/main" val="3180376214"/>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Preparar el AROP.</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Reconocimientos y seguridad.</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Pretende lograr un correcto aislamiento, efectuar acciones decisivas, minimizar las bajas amigas y un daño colateral aceptable. </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Acciones que me permitan lograr un aislamiento preventivo, conocimiento del entorno, mantener la libertad de acción, protección de la fuerza y establecer </a:t>
            </a:r>
            <a:r>
              <a:rPr lang="es-CL" sz="2000" b="1" dirty="0">
                <a:latin typeface="Arial" pitchFamily="34" charset="0"/>
                <a:cs typeface="Arial" pitchFamily="34" charset="0"/>
              </a:rPr>
              <a:t>relaciones colaborativas con la población.</a:t>
            </a:r>
          </a:p>
        </p:txBody>
      </p:sp>
      <p:sp>
        <p:nvSpPr>
          <p:cNvPr id="17" name="Rectángulo 16"/>
          <p:cNvSpPr/>
          <p:nvPr/>
        </p:nvSpPr>
        <p:spPr>
          <a:xfrm>
            <a:off x="537609" y="1703631"/>
            <a:ext cx="257408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2. CONFIGURACIÓN</a:t>
            </a:r>
          </a:p>
        </p:txBody>
      </p:sp>
    </p:spTree>
    <p:extLst>
      <p:ext uri="{BB962C8B-B14F-4D97-AF65-F5344CB8AC3E}">
        <p14:creationId xmlns:p14="http://schemas.microsoft.com/office/powerpoint/2010/main" val="409250380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Organización de las fuerzas.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Entrenamiento y equipamiento adecuado.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Liderazgos idóneos.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Enfocado al COG.</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Mantener el contacto.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Establecer niveles de control adecuados.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Transferencia de responsabilidades.</a:t>
            </a:r>
          </a:p>
        </p:txBody>
      </p:sp>
      <p:sp>
        <p:nvSpPr>
          <p:cNvPr id="17" name="Rectángulo 16"/>
          <p:cNvSpPr/>
          <p:nvPr/>
        </p:nvSpPr>
        <p:spPr>
          <a:xfrm>
            <a:off x="537609" y="1703631"/>
            <a:ext cx="165968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3. COMBATE</a:t>
            </a:r>
          </a:p>
        </p:txBody>
      </p:sp>
    </p:spTree>
    <p:extLst>
      <p:ext uri="{BB962C8B-B14F-4D97-AF65-F5344CB8AC3E}">
        <p14:creationId xmlns:p14="http://schemas.microsoft.com/office/powerpoint/2010/main" val="2028107912"/>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Consolidar fuerza y protección.</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Mantener la iniciativa.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Eliminación del enemigo (aislados).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Control de los PG y civiles.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Reorganizarse.</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Robustecer líneas de comunicación y logísticas.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Asistencia a la población civil.</a:t>
            </a:r>
          </a:p>
        </p:txBody>
      </p:sp>
      <p:sp>
        <p:nvSpPr>
          <p:cNvPr id="17" name="Rectángulo 16"/>
          <p:cNvSpPr/>
          <p:nvPr/>
        </p:nvSpPr>
        <p:spPr>
          <a:xfrm>
            <a:off x="537609" y="1703631"/>
            <a:ext cx="2396660"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4. CONSOLIDACIÓN</a:t>
            </a:r>
          </a:p>
        </p:txBody>
      </p:sp>
    </p:spTree>
    <p:extLst>
      <p:ext uri="{BB962C8B-B14F-4D97-AF65-F5344CB8AC3E}">
        <p14:creationId xmlns:p14="http://schemas.microsoft.com/office/powerpoint/2010/main" val="2291194911"/>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862580"/>
            <a:ext cx="11130413" cy="1477328"/>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Parte del plan (planificada).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Incluirá otro tipo de operaciones.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Inter-</a:t>
            </a:r>
            <a:r>
              <a:rPr lang="es-CL" sz="2000" dirty="0" err="1">
                <a:latin typeface="Arial" pitchFamily="34" charset="0"/>
                <a:cs typeface="Arial" pitchFamily="34" charset="0"/>
              </a:rPr>
              <a:t>agencial</a:t>
            </a:r>
            <a:r>
              <a:rPr lang="es-CL" sz="2000" dirty="0">
                <a:latin typeface="Arial" pitchFamily="34" charset="0"/>
                <a:cs typeface="Arial" pitchFamily="34" charset="0"/>
              </a:rPr>
              <a:t>.</a:t>
            </a:r>
          </a:p>
        </p:txBody>
      </p:sp>
      <p:sp>
        <p:nvSpPr>
          <p:cNvPr id="17" name="Rectángulo 16"/>
          <p:cNvSpPr/>
          <p:nvPr/>
        </p:nvSpPr>
        <p:spPr>
          <a:xfrm>
            <a:off x="537609" y="1703631"/>
            <a:ext cx="2219239"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5. TRANSICIÓN</a:t>
            </a:r>
          </a:p>
        </p:txBody>
      </p:sp>
    </p:spTree>
    <p:extLst>
      <p:ext uri="{BB962C8B-B14F-4D97-AF65-F5344CB8AC3E}">
        <p14:creationId xmlns:p14="http://schemas.microsoft.com/office/powerpoint/2010/main" val="4027763863"/>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FACTORES TÁCTICOS CLAVES</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051478"/>
            <a:ext cx="11130413" cy="2862322"/>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TIEMPO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DISTANCIA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DENSIDAD </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PODER DE COMBATE</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NIVEL DE LA GUERRA (INTENSIDAD)</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TOMA DE DECISIONES</a:t>
            </a:r>
          </a:p>
        </p:txBody>
      </p:sp>
    </p:spTree>
    <p:extLst>
      <p:ext uri="{BB962C8B-B14F-4D97-AF65-F5344CB8AC3E}">
        <p14:creationId xmlns:p14="http://schemas.microsoft.com/office/powerpoint/2010/main" val="405865580"/>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369628"/>
            <a:ext cx="11207087" cy="3703994"/>
          </a:xfrm>
        </p:spPr>
        <p:style>
          <a:lnRef idx="2">
            <a:schemeClr val="accent5"/>
          </a:lnRef>
          <a:fillRef idx="1">
            <a:schemeClr val="lt1"/>
          </a:fillRef>
          <a:effectRef idx="0">
            <a:schemeClr val="accent5"/>
          </a:effectRef>
          <a:fontRef idx="minor">
            <a:schemeClr val="dk1"/>
          </a:fontRef>
        </p:style>
        <p:txBody>
          <a:bodyPr anchor="t">
            <a:noAutofit/>
          </a:bodyPr>
          <a:lstStyle/>
          <a:p>
            <a:pPr marL="342900" indent="-342900" algn="just">
              <a:lnSpc>
                <a:spcPct val="150000"/>
              </a:lnSpc>
              <a:buFont typeface="Wingdings" panose="05000000000000000000" pitchFamily="2" charset="2"/>
              <a:buChar char="Ø"/>
            </a:pPr>
            <a:r>
              <a:rPr lang="es-ES_tradnl" sz="1900" dirty="0" smtClean="0">
                <a:latin typeface="Arial" charset="0"/>
              </a:rPr>
              <a:t>Posiciones </a:t>
            </a:r>
            <a:r>
              <a:rPr lang="es-ES_tradnl" sz="1900" dirty="0">
                <a:latin typeface="Arial" charset="0"/>
              </a:rPr>
              <a:t>defensivas enemigas bien preparadas. </a:t>
            </a:r>
          </a:p>
          <a:p>
            <a:pPr marL="342900" indent="-342900" algn="just">
              <a:lnSpc>
                <a:spcPct val="150000"/>
              </a:lnSpc>
              <a:buFont typeface="Wingdings" panose="05000000000000000000" pitchFamily="2" charset="2"/>
              <a:buChar char="Ø"/>
            </a:pPr>
            <a:r>
              <a:rPr lang="es-ES_tradnl" sz="1900" dirty="0" smtClean="0">
                <a:latin typeface="Arial" charset="0"/>
              </a:rPr>
              <a:t>Presencia de importantes obstáculos (Alambradas </a:t>
            </a:r>
            <a:r>
              <a:rPr lang="es-ES_tradnl" sz="1900" dirty="0">
                <a:latin typeface="Arial" charset="0"/>
              </a:rPr>
              <a:t>reforzadas con explosivos, </a:t>
            </a:r>
            <a:r>
              <a:rPr lang="es-ES_tradnl" sz="1900" dirty="0" smtClean="0">
                <a:latin typeface="Arial" charset="0"/>
              </a:rPr>
              <a:t>estacas,  escombros</a:t>
            </a:r>
            <a:r>
              <a:rPr lang="es-ES_tradnl" sz="1900" dirty="0">
                <a:latin typeface="Arial" charset="0"/>
              </a:rPr>
              <a:t>, vehículos </a:t>
            </a:r>
            <a:r>
              <a:rPr lang="es-ES_tradnl" sz="1900" dirty="0" smtClean="0">
                <a:latin typeface="Arial" charset="0"/>
              </a:rPr>
              <a:t>destruidos, </a:t>
            </a:r>
            <a:r>
              <a:rPr lang="es-ES_tradnl" sz="1900" dirty="0" err="1" smtClean="0">
                <a:latin typeface="Arial" charset="0"/>
              </a:rPr>
              <a:t>etc</a:t>
            </a:r>
            <a:r>
              <a:rPr lang="es-ES_tradnl" sz="1900" dirty="0" smtClean="0">
                <a:latin typeface="Arial" charset="0"/>
              </a:rPr>
              <a:t>). </a:t>
            </a:r>
            <a:endParaRPr lang="es-ES_tradnl" sz="1900" dirty="0">
              <a:latin typeface="Arial" charset="0"/>
            </a:endParaRPr>
          </a:p>
          <a:p>
            <a:pPr marL="342900" indent="-342900" algn="just">
              <a:lnSpc>
                <a:spcPct val="150000"/>
              </a:lnSpc>
              <a:buFont typeface="Wingdings" panose="05000000000000000000" pitchFamily="2" charset="2"/>
              <a:buChar char="Ø"/>
            </a:pPr>
            <a:r>
              <a:rPr lang="es-ES_tradnl" sz="1900" dirty="0">
                <a:latin typeface="Arial" charset="0"/>
              </a:rPr>
              <a:t> Enemigo busca canalizar para destruir con fuegos planificados. </a:t>
            </a:r>
          </a:p>
          <a:p>
            <a:pPr marL="342900" indent="-342900" algn="just">
              <a:lnSpc>
                <a:spcPct val="150000"/>
              </a:lnSpc>
              <a:buFont typeface="Wingdings" panose="05000000000000000000" pitchFamily="2" charset="2"/>
              <a:buChar char="Ø"/>
            </a:pPr>
            <a:r>
              <a:rPr lang="es-ES_tradnl" sz="1900" dirty="0">
                <a:latin typeface="Arial" charset="0"/>
              </a:rPr>
              <a:t> Es vital saber identificar el propósito enemigo. </a:t>
            </a:r>
          </a:p>
          <a:p>
            <a:pPr marL="342900" indent="-342900" algn="just">
              <a:lnSpc>
                <a:spcPct val="150000"/>
              </a:lnSpc>
              <a:buFont typeface="Wingdings" panose="05000000000000000000" pitchFamily="2" charset="2"/>
              <a:buChar char="Ø"/>
            </a:pPr>
            <a:r>
              <a:rPr lang="es-ES_tradnl" sz="1900" dirty="0">
                <a:latin typeface="Arial" charset="0"/>
              </a:rPr>
              <a:t> Es vital organizar las tropas para cumplir la misión. </a:t>
            </a:r>
            <a:endParaRPr lang="es-ES_tradnl" dirty="0">
              <a:latin typeface="Arial" charset="0"/>
            </a:endParaRPr>
          </a:p>
        </p:txBody>
      </p:sp>
      <p:sp>
        <p:nvSpPr>
          <p:cNvPr id="17" name="Rectángulo 16"/>
          <p:cNvSpPr/>
          <p:nvPr/>
        </p:nvSpPr>
        <p:spPr>
          <a:xfrm>
            <a:off x="537609" y="1703631"/>
            <a:ext cx="2219239"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GENERALIDADES</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Tree>
    <p:extLst>
      <p:ext uri="{BB962C8B-B14F-4D97-AF65-F5344CB8AC3E}">
        <p14:creationId xmlns:p14="http://schemas.microsoft.com/office/powerpoint/2010/main" val="2739731804"/>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7" name="Rectángulo 16"/>
          <p:cNvSpPr/>
          <p:nvPr/>
        </p:nvSpPr>
        <p:spPr>
          <a:xfrm>
            <a:off x="537609" y="1703631"/>
            <a:ext cx="169285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DISPOSITIVO</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grpSp>
        <p:nvGrpSpPr>
          <p:cNvPr id="19" name="Group 2"/>
          <p:cNvGrpSpPr>
            <a:grpSpLocks/>
          </p:cNvGrpSpPr>
          <p:nvPr/>
        </p:nvGrpSpPr>
        <p:grpSpPr bwMode="auto">
          <a:xfrm>
            <a:off x="2512289" y="1889605"/>
            <a:ext cx="6929422" cy="4200532"/>
            <a:chOff x="3321" y="1168"/>
            <a:chExt cx="7200" cy="5040"/>
          </a:xfrm>
        </p:grpSpPr>
        <p:grpSp>
          <p:nvGrpSpPr>
            <p:cNvPr id="21" name="Group 3"/>
            <p:cNvGrpSpPr>
              <a:grpSpLocks/>
            </p:cNvGrpSpPr>
            <p:nvPr/>
          </p:nvGrpSpPr>
          <p:grpSpPr bwMode="auto">
            <a:xfrm>
              <a:off x="4761" y="1337"/>
              <a:ext cx="4838" cy="4511"/>
              <a:chOff x="4761" y="1337"/>
              <a:chExt cx="4838" cy="4511"/>
            </a:xfrm>
          </p:grpSpPr>
          <p:grpSp>
            <p:nvGrpSpPr>
              <p:cNvPr id="23" name="Group 4"/>
              <p:cNvGrpSpPr>
                <a:grpSpLocks/>
              </p:cNvGrpSpPr>
              <p:nvPr/>
            </p:nvGrpSpPr>
            <p:grpSpPr bwMode="auto">
              <a:xfrm>
                <a:off x="5301" y="2057"/>
                <a:ext cx="2389" cy="3665"/>
                <a:chOff x="2592" y="10080"/>
                <a:chExt cx="2160" cy="3600"/>
              </a:xfrm>
            </p:grpSpPr>
            <p:sp>
              <p:nvSpPr>
                <p:cNvPr id="51" name="Rectangle 5"/>
                <p:cNvSpPr>
                  <a:spLocks noChangeArrowheads="1"/>
                </p:cNvSpPr>
                <p:nvPr/>
              </p:nvSpPr>
              <p:spPr bwMode="auto">
                <a:xfrm>
                  <a:off x="2592" y="10080"/>
                  <a:ext cx="2160" cy="14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sp>
              <p:nvSpPr>
                <p:cNvPr id="52" name="Rectangle 6"/>
                <p:cNvSpPr>
                  <a:spLocks noChangeArrowheads="1"/>
                </p:cNvSpPr>
                <p:nvPr/>
              </p:nvSpPr>
              <p:spPr bwMode="auto">
                <a:xfrm>
                  <a:off x="2592" y="12096"/>
                  <a:ext cx="2160" cy="1584"/>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4" name="Group 7"/>
              <p:cNvGrpSpPr>
                <a:grpSpLocks/>
              </p:cNvGrpSpPr>
              <p:nvPr/>
            </p:nvGrpSpPr>
            <p:grpSpPr bwMode="auto">
              <a:xfrm>
                <a:off x="7807" y="2923"/>
                <a:ext cx="1792" cy="2700"/>
                <a:chOff x="7807" y="2923"/>
                <a:chExt cx="1792" cy="2700"/>
              </a:xfrm>
            </p:grpSpPr>
            <p:sp>
              <p:nvSpPr>
                <p:cNvPr id="47" name="Text Box 8"/>
                <p:cNvSpPr txBox="1">
                  <a:spLocks noChangeArrowheads="1"/>
                </p:cNvSpPr>
                <p:nvPr/>
              </p:nvSpPr>
              <p:spPr bwMode="auto">
                <a:xfrm>
                  <a:off x="7807" y="292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ASALTO</a:t>
                  </a:r>
                  <a:endParaRPr lang="es-CL">
                    <a:latin typeface="Arial" pitchFamily="34" charset="0"/>
                    <a:cs typeface="Arial" pitchFamily="34" charset="0"/>
                  </a:endParaRPr>
                </a:p>
              </p:txBody>
            </p:sp>
            <p:sp>
              <p:nvSpPr>
                <p:cNvPr id="48" name="Text Box 9"/>
                <p:cNvSpPr txBox="1">
                  <a:spLocks noChangeArrowheads="1"/>
                </p:cNvSpPr>
                <p:nvPr/>
              </p:nvSpPr>
              <p:spPr bwMode="auto">
                <a:xfrm>
                  <a:off x="7807" y="364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APOYO</a:t>
                  </a:r>
                  <a:endParaRPr lang="es-CL">
                    <a:latin typeface="Arial" pitchFamily="34" charset="0"/>
                    <a:cs typeface="Arial" pitchFamily="34" charset="0"/>
                  </a:endParaRPr>
                </a:p>
              </p:txBody>
            </p:sp>
            <p:sp>
              <p:nvSpPr>
                <p:cNvPr id="49" name="Text Box 10"/>
                <p:cNvSpPr txBox="1">
                  <a:spLocks noChangeArrowheads="1"/>
                </p:cNvSpPr>
                <p:nvPr/>
              </p:nvSpPr>
              <p:spPr bwMode="auto">
                <a:xfrm>
                  <a:off x="7807" y="436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COMANDO</a:t>
                  </a:r>
                  <a:endParaRPr lang="es-CL">
                    <a:latin typeface="Arial" pitchFamily="34" charset="0"/>
                    <a:cs typeface="Arial" pitchFamily="34" charset="0"/>
                  </a:endParaRPr>
                </a:p>
              </p:txBody>
            </p:sp>
            <p:sp>
              <p:nvSpPr>
                <p:cNvPr id="50" name="Text Box 11"/>
                <p:cNvSpPr txBox="1">
                  <a:spLocks noChangeArrowheads="1"/>
                </p:cNvSpPr>
                <p:nvPr/>
              </p:nvSpPr>
              <p:spPr bwMode="auto">
                <a:xfrm>
                  <a:off x="7807" y="508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RESERVA</a:t>
                  </a:r>
                  <a:endParaRPr lang="es-CL">
                    <a:latin typeface="Arial" pitchFamily="34" charset="0"/>
                    <a:cs typeface="Arial" pitchFamily="34" charset="0"/>
                  </a:endParaRPr>
                </a:p>
              </p:txBody>
            </p:sp>
          </p:grpSp>
          <p:sp>
            <p:nvSpPr>
              <p:cNvPr id="25" name="AutoShape 12"/>
              <p:cNvSpPr>
                <a:spLocks noChangeArrowheads="1"/>
              </p:cNvSpPr>
              <p:nvPr/>
            </p:nvSpPr>
            <p:spPr bwMode="auto">
              <a:xfrm>
                <a:off x="4941" y="1877"/>
                <a:ext cx="3025" cy="3971"/>
              </a:xfrm>
              <a:prstGeom prst="upArrow">
                <a:avLst>
                  <a:gd name="adj1" fmla="val 50000"/>
                  <a:gd name="adj2" fmla="val 32818"/>
                </a:avLst>
              </a:prstGeom>
              <a:solidFill>
                <a:srgbClr val="FFFFFF"/>
              </a:solidFill>
              <a:ln w="19050">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grpSp>
            <p:nvGrpSpPr>
              <p:cNvPr id="26" name="Group 13"/>
              <p:cNvGrpSpPr>
                <a:grpSpLocks/>
              </p:cNvGrpSpPr>
              <p:nvPr/>
            </p:nvGrpSpPr>
            <p:grpSpPr bwMode="auto">
              <a:xfrm>
                <a:off x="6056" y="3100"/>
                <a:ext cx="796" cy="458"/>
                <a:chOff x="3456" y="11520"/>
                <a:chExt cx="720" cy="432"/>
              </a:xfrm>
            </p:grpSpPr>
            <p:grpSp>
              <p:nvGrpSpPr>
                <p:cNvPr id="43" name="Group 14"/>
                <p:cNvGrpSpPr>
                  <a:grpSpLocks/>
                </p:cNvGrpSpPr>
                <p:nvPr/>
              </p:nvGrpSpPr>
              <p:grpSpPr bwMode="auto">
                <a:xfrm>
                  <a:off x="3456" y="11520"/>
                  <a:ext cx="720" cy="432"/>
                  <a:chOff x="3312" y="10656"/>
                  <a:chExt cx="720" cy="432"/>
                </a:xfrm>
              </p:grpSpPr>
              <p:sp>
                <p:nvSpPr>
                  <p:cNvPr id="45" name="Rectangle 15"/>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46" name="Line 16"/>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44" name="Line 17"/>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7" name="Group 18"/>
              <p:cNvGrpSpPr>
                <a:grpSpLocks/>
              </p:cNvGrpSpPr>
              <p:nvPr/>
            </p:nvGrpSpPr>
            <p:grpSpPr bwMode="auto">
              <a:xfrm>
                <a:off x="6056" y="3711"/>
                <a:ext cx="796" cy="458"/>
                <a:chOff x="3456" y="11520"/>
                <a:chExt cx="720" cy="432"/>
              </a:xfrm>
            </p:grpSpPr>
            <p:grpSp>
              <p:nvGrpSpPr>
                <p:cNvPr id="39" name="Group 19"/>
                <p:cNvGrpSpPr>
                  <a:grpSpLocks/>
                </p:cNvGrpSpPr>
                <p:nvPr/>
              </p:nvGrpSpPr>
              <p:grpSpPr bwMode="auto">
                <a:xfrm>
                  <a:off x="3456" y="11520"/>
                  <a:ext cx="720" cy="432"/>
                  <a:chOff x="3312" y="10656"/>
                  <a:chExt cx="720" cy="432"/>
                </a:xfrm>
              </p:grpSpPr>
              <p:sp>
                <p:nvSpPr>
                  <p:cNvPr id="41" name="Rectangle 20"/>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42" name="Line 21"/>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40" name="Line 22"/>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8" name="Group 23"/>
              <p:cNvGrpSpPr>
                <a:grpSpLocks/>
              </p:cNvGrpSpPr>
              <p:nvPr/>
            </p:nvGrpSpPr>
            <p:grpSpPr bwMode="auto">
              <a:xfrm>
                <a:off x="6056" y="4322"/>
                <a:ext cx="796" cy="458"/>
                <a:chOff x="3456" y="11520"/>
                <a:chExt cx="720" cy="432"/>
              </a:xfrm>
            </p:grpSpPr>
            <p:grpSp>
              <p:nvGrpSpPr>
                <p:cNvPr id="35" name="Group 24"/>
                <p:cNvGrpSpPr>
                  <a:grpSpLocks/>
                </p:cNvGrpSpPr>
                <p:nvPr/>
              </p:nvGrpSpPr>
              <p:grpSpPr bwMode="auto">
                <a:xfrm>
                  <a:off x="3456" y="11520"/>
                  <a:ext cx="720" cy="432"/>
                  <a:chOff x="3312" y="10656"/>
                  <a:chExt cx="720" cy="432"/>
                </a:xfrm>
              </p:grpSpPr>
              <p:sp>
                <p:nvSpPr>
                  <p:cNvPr id="37" name="Rectangle 25"/>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38" name="Line 26"/>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36" name="Line 27"/>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9" name="Group 28"/>
              <p:cNvGrpSpPr>
                <a:grpSpLocks/>
              </p:cNvGrpSpPr>
              <p:nvPr/>
            </p:nvGrpSpPr>
            <p:grpSpPr bwMode="auto">
              <a:xfrm>
                <a:off x="6056" y="4933"/>
                <a:ext cx="796" cy="458"/>
                <a:chOff x="3456" y="11520"/>
                <a:chExt cx="720" cy="432"/>
              </a:xfrm>
            </p:grpSpPr>
            <p:grpSp>
              <p:nvGrpSpPr>
                <p:cNvPr id="31" name="Group 29"/>
                <p:cNvGrpSpPr>
                  <a:grpSpLocks/>
                </p:cNvGrpSpPr>
                <p:nvPr/>
              </p:nvGrpSpPr>
              <p:grpSpPr bwMode="auto">
                <a:xfrm>
                  <a:off x="3456" y="11520"/>
                  <a:ext cx="720" cy="432"/>
                  <a:chOff x="3312" y="10656"/>
                  <a:chExt cx="720" cy="432"/>
                </a:xfrm>
              </p:grpSpPr>
              <p:sp>
                <p:nvSpPr>
                  <p:cNvPr id="33" name="Rectangle 30"/>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34" name="Line 31"/>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32" name="Line 32"/>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30" name="Text Box 33"/>
              <p:cNvSpPr txBox="1">
                <a:spLocks noChangeArrowheads="1"/>
              </p:cNvSpPr>
              <p:nvPr/>
            </p:nvSpPr>
            <p:spPr bwMode="auto">
              <a:xfrm>
                <a:off x="4761" y="1337"/>
                <a:ext cx="3960" cy="458"/>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lvl="1" algn="ctr" fontAlgn="base">
                  <a:spcBef>
                    <a:spcPct val="0"/>
                  </a:spcBef>
                  <a:spcAft>
                    <a:spcPct val="0"/>
                  </a:spcAft>
                </a:pPr>
                <a:r>
                  <a:rPr lang="es-CL" sz="1000">
                    <a:latin typeface="Times New Roman" pitchFamily="18" charset="0"/>
                    <a:cs typeface="Arial" pitchFamily="34" charset="0"/>
                  </a:rPr>
                  <a:t>DISPOSITIVO PARA EL ATAQUE</a:t>
                </a:r>
                <a:endParaRPr lang="es-CL">
                  <a:latin typeface="Arial" pitchFamily="34" charset="0"/>
                  <a:cs typeface="Arial" pitchFamily="34" charset="0"/>
                </a:endParaRPr>
              </a:p>
            </p:txBody>
          </p:sp>
        </p:grpSp>
        <p:sp>
          <p:nvSpPr>
            <p:cNvPr id="22" name="Rectangle 34"/>
            <p:cNvSpPr>
              <a:spLocks noChangeArrowheads="1"/>
            </p:cNvSpPr>
            <p:nvPr/>
          </p:nvSpPr>
          <p:spPr bwMode="auto">
            <a:xfrm>
              <a:off x="3321" y="1168"/>
              <a:ext cx="7200" cy="5040"/>
            </a:xfrm>
            <a:prstGeom prst="rect">
              <a:avLst/>
            </a:prstGeom>
            <a:no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endParaRPr lang="es-CL"/>
            </a:p>
          </p:txBody>
        </p:sp>
      </p:grpSp>
    </p:spTree>
    <p:extLst>
      <p:ext uri="{BB962C8B-B14F-4D97-AF65-F5344CB8AC3E}">
        <p14:creationId xmlns:p14="http://schemas.microsoft.com/office/powerpoint/2010/main" val="1284539214"/>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369628"/>
            <a:ext cx="11207087" cy="3062221"/>
          </a:xfrm>
        </p:spPr>
        <p:style>
          <a:lnRef idx="2">
            <a:schemeClr val="accent5"/>
          </a:lnRef>
          <a:fillRef idx="1">
            <a:schemeClr val="lt1"/>
          </a:fillRef>
          <a:effectRef idx="0">
            <a:schemeClr val="accent5"/>
          </a:effectRef>
          <a:fontRef idx="minor">
            <a:schemeClr val="dk1"/>
          </a:fontRef>
        </p:style>
        <p:txBody>
          <a:bodyPr anchor="t">
            <a:noAutofit/>
          </a:bodyPr>
          <a:lstStyle/>
          <a:p>
            <a:pPr marL="457200" lvl="0" indent="-457200" algn="just">
              <a:lnSpc>
                <a:spcPct val="150000"/>
              </a:lnSpc>
              <a:buFont typeface="Wingdings" panose="05000000000000000000" pitchFamily="2" charset="2"/>
              <a:buChar char="Ø"/>
            </a:pPr>
            <a:r>
              <a:rPr lang="es-ES_tradnl" sz="1900" dirty="0">
                <a:solidFill>
                  <a:prstClr val="black"/>
                </a:solidFill>
                <a:latin typeface="Arial" charset="0"/>
              </a:rPr>
              <a:t>Fuego de supresión y no de neutralización.</a:t>
            </a:r>
          </a:p>
          <a:p>
            <a:pPr marL="457200" lvl="0" indent="-457200" algn="just">
              <a:lnSpc>
                <a:spcPct val="150000"/>
              </a:lnSpc>
              <a:buFont typeface="Wingdings" panose="05000000000000000000" pitchFamily="2" charset="2"/>
              <a:buChar char="Ø"/>
            </a:pPr>
            <a:r>
              <a:rPr lang="es-ES_tradnl" sz="1900" dirty="0">
                <a:solidFill>
                  <a:prstClr val="black"/>
                </a:solidFill>
                <a:latin typeface="Arial" charset="0"/>
              </a:rPr>
              <a:t>Seguridad permanente del elemento de asalto (Aislar al enemigo, controlando avenidas de aproximación y vías de escape).  </a:t>
            </a:r>
          </a:p>
          <a:p>
            <a:pPr marL="457200" lvl="0" indent="-457200" algn="just">
              <a:lnSpc>
                <a:spcPct val="150000"/>
              </a:lnSpc>
              <a:buFont typeface="Wingdings" panose="05000000000000000000" pitchFamily="2" charset="2"/>
              <a:buChar char="Ø"/>
            </a:pPr>
            <a:r>
              <a:rPr lang="es-ES_tradnl" sz="1900" dirty="0">
                <a:solidFill>
                  <a:prstClr val="black"/>
                </a:solidFill>
                <a:latin typeface="Arial" charset="0"/>
              </a:rPr>
              <a:t>Armamento de apoyo </a:t>
            </a:r>
            <a:r>
              <a:rPr lang="es-ES_tradnl" sz="1900" dirty="0" smtClean="0">
                <a:solidFill>
                  <a:prstClr val="black"/>
                </a:solidFill>
                <a:latin typeface="Arial" charset="0"/>
              </a:rPr>
              <a:t>como</a:t>
            </a:r>
            <a:r>
              <a:rPr lang="es-ES_tradnl" sz="1900" dirty="0">
                <a:solidFill>
                  <a:prstClr val="black"/>
                </a:solidFill>
                <a:latin typeface="Arial" charset="0"/>
              </a:rPr>
              <a:t>: Ametralladoras, misiles antitanque, morteros. </a:t>
            </a:r>
          </a:p>
          <a:p>
            <a:pPr marL="457200" lvl="0" indent="-457200" algn="just">
              <a:lnSpc>
                <a:spcPct val="150000"/>
              </a:lnSpc>
              <a:buFont typeface="Wingdings" panose="05000000000000000000" pitchFamily="2" charset="2"/>
              <a:buChar char="Ø"/>
            </a:pPr>
            <a:r>
              <a:rPr lang="es-ES_tradnl" sz="1900" dirty="0" smtClean="0">
                <a:solidFill>
                  <a:prstClr val="black"/>
                </a:solidFill>
                <a:latin typeface="Arial" charset="0"/>
              </a:rPr>
              <a:t>Podría </a:t>
            </a:r>
            <a:r>
              <a:rPr lang="es-ES_tradnl" sz="1900" dirty="0">
                <a:solidFill>
                  <a:prstClr val="black"/>
                </a:solidFill>
                <a:latin typeface="Arial" charset="0"/>
              </a:rPr>
              <a:t>acceder al objetivo en apoyo del elemento de asalto. </a:t>
            </a:r>
          </a:p>
        </p:txBody>
      </p:sp>
      <p:sp>
        <p:nvSpPr>
          <p:cNvPr id="17" name="Rectángulo 16"/>
          <p:cNvSpPr/>
          <p:nvPr/>
        </p:nvSpPr>
        <p:spPr>
          <a:xfrm>
            <a:off x="537609" y="1703631"/>
            <a:ext cx="2787482"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b="1" dirty="0" smtClean="0">
                <a:solidFill>
                  <a:schemeClr val="bg1"/>
                </a:solidFill>
                <a:latin typeface="Arial" charset="0"/>
              </a:rPr>
              <a:t>ELEMENTO DE APOYO</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Tree>
    <p:extLst>
      <p:ext uri="{BB962C8B-B14F-4D97-AF65-F5344CB8AC3E}">
        <p14:creationId xmlns:p14="http://schemas.microsoft.com/office/powerpoint/2010/main" val="1901917657"/>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3722710"/>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_tradnl" sz="1900" dirty="0">
                <a:latin typeface="Arial" charset="0"/>
              </a:rPr>
              <a:t>Tiene la </a:t>
            </a:r>
            <a:r>
              <a:rPr lang="es-CL" sz="1900" dirty="0">
                <a:latin typeface="Arial" pitchFamily="34" charset="0"/>
                <a:cs typeface="Arial" pitchFamily="34" charset="0"/>
              </a:rPr>
              <a:t>misión de ingresar en el objetivo conquistando una posición inicial o de partida para luego proceder a la eliminación sistemática del enemigo que defiende el mismo.</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Comandante del elemento de asalto.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S</a:t>
            </a:r>
            <a:r>
              <a:rPr lang="es-CL" sz="1900" dirty="0" smtClean="0">
                <a:latin typeface="Arial" pitchFamily="34" charset="0"/>
                <a:cs typeface="Arial" pitchFamily="34" charset="0"/>
              </a:rPr>
              <a:t>ubdividido </a:t>
            </a:r>
            <a:r>
              <a:rPr lang="es-CL" sz="1900" dirty="0">
                <a:latin typeface="Arial" pitchFamily="34" charset="0"/>
                <a:cs typeface="Arial" pitchFamily="34" charset="0"/>
              </a:rPr>
              <a:t>en </a:t>
            </a:r>
            <a:r>
              <a:rPr lang="es-CL" sz="1900" dirty="0" smtClean="0">
                <a:latin typeface="Arial" pitchFamily="34" charset="0"/>
                <a:cs typeface="Arial" pitchFamily="34" charset="0"/>
              </a:rPr>
              <a:t>equipos.</a:t>
            </a:r>
            <a:endParaRPr lang="es-CL" sz="1900" dirty="0">
              <a:latin typeface="Arial" pitchFamily="34" charset="0"/>
              <a:cs typeface="Arial" pitchFamily="34" charset="0"/>
            </a:endParaRP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Puede integrar personal de ingenieros de combate.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Cuenta con equipamiento </a:t>
            </a:r>
            <a:r>
              <a:rPr lang="es-CL" sz="1900" dirty="0" smtClean="0">
                <a:latin typeface="Arial" pitchFamily="34" charset="0"/>
                <a:cs typeface="Arial" pitchFamily="34" charset="0"/>
              </a:rPr>
              <a:t>especial (</a:t>
            </a:r>
            <a:r>
              <a:rPr lang="es-CL" sz="1900" dirty="0" err="1" smtClean="0">
                <a:latin typeface="Arial" pitchFamily="34" charset="0"/>
                <a:cs typeface="Arial" pitchFamily="34" charset="0"/>
              </a:rPr>
              <a:t>brechado</a:t>
            </a:r>
            <a:r>
              <a:rPr lang="es-CL" sz="1900" dirty="0" smtClean="0">
                <a:latin typeface="Arial" pitchFamily="34" charset="0"/>
                <a:cs typeface="Arial" pitchFamily="34" charset="0"/>
              </a:rPr>
              <a:t>, escopetas, </a:t>
            </a:r>
            <a:r>
              <a:rPr lang="es-CL" sz="1900" dirty="0" err="1" smtClean="0">
                <a:latin typeface="Arial" pitchFamily="34" charset="0"/>
                <a:cs typeface="Arial" pitchFamily="34" charset="0"/>
              </a:rPr>
              <a:t>stun</a:t>
            </a:r>
            <a:r>
              <a:rPr lang="es-CL" sz="1900" dirty="0" smtClean="0">
                <a:latin typeface="Arial" pitchFamily="34" charset="0"/>
                <a:cs typeface="Arial" pitchFamily="34" charset="0"/>
              </a:rPr>
              <a:t>, </a:t>
            </a:r>
            <a:r>
              <a:rPr lang="es-CL" sz="1900" dirty="0" err="1" smtClean="0">
                <a:latin typeface="Arial" pitchFamily="34" charset="0"/>
                <a:cs typeface="Arial" pitchFamily="34" charset="0"/>
              </a:rPr>
              <a:t>etc</a:t>
            </a:r>
            <a:r>
              <a:rPr lang="es-CL" sz="1900" dirty="0" smtClean="0">
                <a:latin typeface="Arial" pitchFamily="34" charset="0"/>
                <a:cs typeface="Arial" pitchFamily="34" charset="0"/>
              </a:rPr>
              <a:t>) </a:t>
            </a:r>
            <a:endParaRPr lang="es-CL" sz="1900" dirty="0">
              <a:latin typeface="Arial" pitchFamily="34" charset="0"/>
              <a:cs typeface="Arial" pitchFamily="34" charset="0"/>
            </a:endParaRPr>
          </a:p>
        </p:txBody>
      </p:sp>
      <p:sp>
        <p:nvSpPr>
          <p:cNvPr id="17" name="Rectángulo 16"/>
          <p:cNvSpPr/>
          <p:nvPr/>
        </p:nvSpPr>
        <p:spPr>
          <a:xfrm>
            <a:off x="537609" y="1555467"/>
            <a:ext cx="2915275"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b="1" dirty="0" smtClean="0">
                <a:solidFill>
                  <a:schemeClr val="bg1"/>
                </a:solidFill>
                <a:latin typeface="Arial" charset="0"/>
              </a:rPr>
              <a:t>ELEMENTO DE ASALTO</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Tree>
    <p:extLst>
      <p:ext uri="{BB962C8B-B14F-4D97-AF65-F5344CB8AC3E}">
        <p14:creationId xmlns:p14="http://schemas.microsoft.com/office/powerpoint/2010/main" val="4055281644"/>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
        <p:nvSpPr>
          <p:cNvPr id="3" name="Subtítulo 2"/>
          <p:cNvSpPr>
            <a:spLocks noGrp="1"/>
          </p:cNvSpPr>
          <p:nvPr>
            <p:ph type="subTitle" idx="1"/>
          </p:nvPr>
        </p:nvSpPr>
        <p:spPr/>
        <p:txBody>
          <a:bodyPr/>
          <a:lstStyle/>
          <a:p>
            <a:endParaRPr lang="en-US"/>
          </a:p>
        </p:txBody>
      </p:sp>
      <p:pic>
        <p:nvPicPr>
          <p:cNvPr id="4" name="Imagen 3"/>
          <p:cNvPicPr>
            <a:picLocks noChangeAspect="1"/>
          </p:cNvPicPr>
          <p:nvPr/>
        </p:nvPicPr>
        <p:blipFill>
          <a:blip r:embed="rId6"/>
          <a:stretch>
            <a:fillRect/>
          </a:stretch>
        </p:blipFill>
        <p:spPr>
          <a:xfrm>
            <a:off x="1114235" y="1572209"/>
            <a:ext cx="10398315" cy="4415841"/>
          </a:xfrm>
          <a:prstGeom prst="rect">
            <a:avLst/>
          </a:prstGeom>
        </p:spPr>
      </p:pic>
    </p:spTree>
    <p:extLst>
      <p:ext uri="{BB962C8B-B14F-4D97-AF65-F5344CB8AC3E}">
        <p14:creationId xmlns:p14="http://schemas.microsoft.com/office/powerpoint/2010/main" val="926219716"/>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2967571"/>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Este elemento será conformado al nivel de </a:t>
            </a:r>
            <a:r>
              <a:rPr lang="es-CL" sz="1900" dirty="0" smtClean="0">
                <a:latin typeface="Arial" pitchFamily="34" charset="0"/>
                <a:cs typeface="Arial" pitchFamily="34" charset="0"/>
              </a:rPr>
              <a:t>Pelotón y superior. </a:t>
            </a:r>
            <a:r>
              <a:rPr lang="es-CL" sz="1900" dirty="0">
                <a:latin typeface="Arial" pitchFamily="34" charset="0"/>
                <a:cs typeface="Arial" pitchFamily="34" charset="0"/>
              </a:rPr>
              <a:t>Su misión será la de </a:t>
            </a:r>
            <a:r>
              <a:rPr lang="es-CL" sz="1900" dirty="0" smtClean="0">
                <a:latin typeface="Arial" pitchFamily="34" charset="0"/>
                <a:cs typeface="Arial" pitchFamily="34" charset="0"/>
              </a:rPr>
              <a:t>explotar </a:t>
            </a:r>
            <a:r>
              <a:rPr lang="es-CL" sz="1900" dirty="0">
                <a:latin typeface="Arial" pitchFamily="34" charset="0"/>
                <a:cs typeface="Arial" pitchFamily="34" charset="0"/>
              </a:rPr>
              <a:t>un éxito </a:t>
            </a:r>
            <a:r>
              <a:rPr lang="es-CL" sz="1900" dirty="0" smtClean="0">
                <a:latin typeface="Arial" pitchFamily="34" charset="0"/>
                <a:cs typeface="Arial" pitchFamily="34" charset="0"/>
              </a:rPr>
              <a:t>obtenido </a:t>
            </a:r>
            <a:r>
              <a:rPr lang="es-CL" sz="1900" dirty="0">
                <a:latin typeface="Arial" pitchFamily="34" charset="0"/>
                <a:cs typeface="Arial" pitchFamily="34" charset="0"/>
              </a:rPr>
              <a:t>o bien renovar el ímpetu del ataque.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El comandante dispone su </a:t>
            </a:r>
            <a:r>
              <a:rPr lang="es-CL" sz="1900" dirty="0" smtClean="0">
                <a:latin typeface="Arial" pitchFamily="34" charset="0"/>
                <a:cs typeface="Arial" pitchFamily="34" charset="0"/>
              </a:rPr>
              <a:t>acción (una de las forma de incidir en el combate) </a:t>
            </a:r>
            <a:endParaRPr lang="es-CL" sz="1900" dirty="0">
              <a:latin typeface="Arial" pitchFamily="34" charset="0"/>
              <a:cs typeface="Arial" pitchFamily="34" charset="0"/>
            </a:endParaRP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Empleado de manera completa o por parte.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La </a:t>
            </a:r>
            <a:r>
              <a:rPr lang="es-CL" sz="1900" dirty="0" smtClean="0">
                <a:latin typeface="Arial" pitchFamily="34" charset="0"/>
                <a:cs typeface="Arial" pitchFamily="34" charset="0"/>
              </a:rPr>
              <a:t>mejor unidad.</a:t>
            </a:r>
            <a:endParaRPr lang="es-CL" sz="1900" dirty="0">
              <a:latin typeface="Arial" pitchFamily="34" charset="0"/>
              <a:cs typeface="Arial" pitchFamily="34" charset="0"/>
            </a:endParaRPr>
          </a:p>
          <a:p>
            <a:pPr algn="just">
              <a:lnSpc>
                <a:spcPct val="150000"/>
              </a:lnSpc>
            </a:pPr>
            <a:endParaRPr lang="es-CL" sz="1900" dirty="0">
              <a:latin typeface="Arial" pitchFamily="34" charset="0"/>
              <a:cs typeface="Arial" pitchFamily="34" charset="0"/>
            </a:endParaRPr>
          </a:p>
        </p:txBody>
      </p:sp>
      <p:sp>
        <p:nvSpPr>
          <p:cNvPr id="17" name="Rectángulo 16"/>
          <p:cNvSpPr/>
          <p:nvPr/>
        </p:nvSpPr>
        <p:spPr>
          <a:xfrm>
            <a:off x="537609" y="1555467"/>
            <a:ext cx="299716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b="1" dirty="0" smtClean="0">
                <a:solidFill>
                  <a:schemeClr val="bg1"/>
                </a:solidFill>
                <a:latin typeface="Arial" charset="0"/>
              </a:rPr>
              <a:t>ELEMENTO DE RESERVA</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Tree>
    <p:extLst>
      <p:ext uri="{BB962C8B-B14F-4D97-AF65-F5344CB8AC3E}">
        <p14:creationId xmlns:p14="http://schemas.microsoft.com/office/powerpoint/2010/main" val="1817539460"/>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099633"/>
            <a:ext cx="11207087" cy="3973989"/>
          </a:xfrm>
        </p:spPr>
        <p:style>
          <a:lnRef idx="2">
            <a:schemeClr val="accent5"/>
          </a:lnRef>
          <a:fillRef idx="1">
            <a:schemeClr val="lt1"/>
          </a:fillRef>
          <a:effectRef idx="0">
            <a:schemeClr val="accent5"/>
          </a:effectRef>
          <a:fontRef idx="minor">
            <a:schemeClr val="dk1"/>
          </a:fontRef>
        </p:style>
        <p:txBody>
          <a:bodyPr anchor="t">
            <a:noAutofit/>
          </a:bodyPr>
          <a:lstStyle/>
          <a:p>
            <a:pPr marL="342900" indent="-342900" algn="just">
              <a:lnSpc>
                <a:spcPct val="150000"/>
              </a:lnSpc>
              <a:buFont typeface="Wingdings" panose="05000000000000000000" pitchFamily="2" charset="2"/>
              <a:buChar char="Ø"/>
            </a:pPr>
            <a:r>
              <a:rPr lang="es-ES_tradnl" sz="1800" b="1" dirty="0" smtClean="0">
                <a:latin typeface="Arial" charset="0"/>
              </a:rPr>
              <a:t>Entendimiento del ambiente urbano:</a:t>
            </a:r>
          </a:p>
          <a:p>
            <a:pPr marL="800100" lvl="1" indent="-342900" algn="just">
              <a:lnSpc>
                <a:spcPct val="150000"/>
              </a:lnSpc>
              <a:buFont typeface="Wingdings" panose="05000000000000000000" pitchFamily="2" charset="2"/>
              <a:buChar char="Ø"/>
            </a:pPr>
            <a:r>
              <a:rPr lang="es-ES_tradnl" sz="1800" dirty="0" smtClean="0">
                <a:latin typeface="Arial" charset="0"/>
              </a:rPr>
              <a:t>Terreno (3D)</a:t>
            </a:r>
          </a:p>
          <a:p>
            <a:pPr marL="800100" lvl="1" indent="-342900" algn="just">
              <a:lnSpc>
                <a:spcPct val="150000"/>
              </a:lnSpc>
              <a:buFont typeface="Wingdings" panose="05000000000000000000" pitchFamily="2" charset="2"/>
              <a:buChar char="Ø"/>
            </a:pPr>
            <a:r>
              <a:rPr lang="es-ES_tradnl" sz="1800" dirty="0" smtClean="0">
                <a:latin typeface="Arial" charset="0"/>
              </a:rPr>
              <a:t>Sociedad (Cultura, valores, necesidades, historia, estructura social, vestimentas y religión)</a:t>
            </a:r>
          </a:p>
          <a:p>
            <a:pPr marL="800100" lvl="1" indent="-342900" algn="just">
              <a:lnSpc>
                <a:spcPct val="150000"/>
              </a:lnSpc>
              <a:buFont typeface="Wingdings" panose="05000000000000000000" pitchFamily="2" charset="2"/>
              <a:buChar char="Ø"/>
            </a:pPr>
            <a:r>
              <a:rPr lang="es-ES_tradnl" sz="1800" dirty="0" smtClean="0">
                <a:latin typeface="Arial" charset="0"/>
              </a:rPr>
              <a:t>Infraestructura (servicios)</a:t>
            </a:r>
          </a:p>
          <a:p>
            <a:pPr marL="342900" indent="-342900" algn="just">
              <a:lnSpc>
                <a:spcPct val="150000"/>
              </a:lnSpc>
              <a:buFont typeface="Wingdings" panose="05000000000000000000" pitchFamily="2" charset="2"/>
              <a:buChar char="Ø"/>
            </a:pPr>
            <a:r>
              <a:rPr lang="es-ES_tradnl" sz="1800" b="1" dirty="0" smtClean="0">
                <a:latin typeface="Arial" charset="0"/>
              </a:rPr>
              <a:t>Entendimiento de la amenaza:</a:t>
            </a:r>
          </a:p>
          <a:p>
            <a:pPr marL="800100" lvl="1" indent="-342900" algn="just">
              <a:lnSpc>
                <a:spcPct val="150000"/>
              </a:lnSpc>
              <a:buFont typeface="Wingdings" panose="05000000000000000000" pitchFamily="2" charset="2"/>
              <a:buChar char="Ø"/>
            </a:pPr>
            <a:r>
              <a:rPr lang="es-ES_tradnl" sz="1800" dirty="0" smtClean="0">
                <a:latin typeface="Arial" charset="0"/>
              </a:rPr>
              <a:t>Convencional</a:t>
            </a:r>
          </a:p>
          <a:p>
            <a:pPr marL="800100" lvl="1" indent="-342900" algn="just">
              <a:lnSpc>
                <a:spcPct val="150000"/>
              </a:lnSpc>
              <a:buFont typeface="Wingdings" panose="05000000000000000000" pitchFamily="2" charset="2"/>
              <a:buChar char="Ø"/>
            </a:pPr>
            <a:r>
              <a:rPr lang="es-ES_tradnl" sz="1800" dirty="0" smtClean="0">
                <a:latin typeface="Arial" charset="0"/>
              </a:rPr>
              <a:t>Irregular</a:t>
            </a:r>
          </a:p>
          <a:p>
            <a:pPr marL="800100" lvl="1" indent="-342900" algn="just">
              <a:lnSpc>
                <a:spcPct val="150000"/>
              </a:lnSpc>
              <a:buFont typeface="Wingdings" panose="05000000000000000000" pitchFamily="2" charset="2"/>
              <a:buChar char="Ø"/>
            </a:pPr>
            <a:r>
              <a:rPr lang="es-ES_tradnl" sz="1800" dirty="0" smtClean="0">
                <a:latin typeface="Arial" charset="0"/>
              </a:rPr>
              <a:t>Híbrida</a:t>
            </a:r>
            <a:endParaRPr lang="es-ES_tradnl" sz="1800" dirty="0">
              <a:latin typeface="Arial" charset="0"/>
            </a:endParaRPr>
          </a:p>
        </p:txBody>
      </p:sp>
      <p:sp>
        <p:nvSpPr>
          <p:cNvPr id="19" name="Rectángulo 18"/>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
        <p:nvSpPr>
          <p:cNvPr id="21" name="Rectángulo 20"/>
          <p:cNvSpPr/>
          <p:nvPr/>
        </p:nvSpPr>
        <p:spPr>
          <a:xfrm>
            <a:off x="537609" y="1612590"/>
            <a:ext cx="264231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CONSIDERACIONES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2544194086"/>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10" y="1871886"/>
            <a:ext cx="11207087" cy="4265585"/>
          </a:xfrm>
        </p:spPr>
        <p:style>
          <a:lnRef idx="2">
            <a:schemeClr val="accent5"/>
          </a:lnRef>
          <a:fillRef idx="1">
            <a:schemeClr val="lt1"/>
          </a:fillRef>
          <a:effectRef idx="0">
            <a:schemeClr val="accent5"/>
          </a:effectRef>
          <a:fontRef idx="minor">
            <a:schemeClr val="dk1"/>
          </a:fontRef>
        </p:style>
        <p:txBody>
          <a:bodyPr anchor="t">
            <a:noAutofit/>
          </a:bodyPr>
          <a:lstStyle/>
          <a:p>
            <a:pPr marL="450850" indent="-450850" algn="just">
              <a:lnSpc>
                <a:spcPct val="150000"/>
              </a:lnSpc>
              <a:buFont typeface="Wingdings" panose="05000000000000000000" pitchFamily="2" charset="2"/>
              <a:buChar char="Ø"/>
            </a:pPr>
            <a:r>
              <a:rPr lang="es-ES_tradnl" sz="1900" dirty="0" smtClean="0">
                <a:latin typeface="Arial" charset="0"/>
              </a:rPr>
              <a:t>Aislar (cordón)</a:t>
            </a:r>
          </a:p>
          <a:p>
            <a:pPr marL="450850" indent="-450850" algn="just">
              <a:lnSpc>
                <a:spcPct val="150000"/>
              </a:lnSpc>
              <a:buFont typeface="Wingdings" panose="05000000000000000000" pitchFamily="2" charset="2"/>
              <a:buChar char="Ø"/>
            </a:pPr>
            <a:r>
              <a:rPr lang="es-ES_tradnl" sz="1900" dirty="0" smtClean="0">
                <a:latin typeface="Arial" charset="0"/>
              </a:rPr>
              <a:t>Planificado en detalle.</a:t>
            </a:r>
          </a:p>
          <a:p>
            <a:pPr marL="450850" indent="-450850" algn="just">
              <a:lnSpc>
                <a:spcPct val="150000"/>
              </a:lnSpc>
              <a:buFont typeface="Wingdings" panose="05000000000000000000" pitchFamily="2" charset="2"/>
              <a:buChar char="Ø"/>
            </a:pPr>
            <a:r>
              <a:rPr lang="es-ES_tradnl" sz="1900" b="1" i="1" dirty="0" smtClean="0">
                <a:latin typeface="Arial" charset="0"/>
              </a:rPr>
              <a:t>Asignación de sectores de responsabilidad.</a:t>
            </a:r>
          </a:p>
          <a:p>
            <a:pPr marL="457200" indent="-457200" algn="just">
              <a:lnSpc>
                <a:spcPct val="150000"/>
              </a:lnSpc>
              <a:buFont typeface="Wingdings" panose="05000000000000000000" pitchFamily="2" charset="2"/>
              <a:buChar char="Ø"/>
            </a:pPr>
            <a:r>
              <a:rPr lang="es-ES_tradnl" sz="1900" dirty="0">
                <a:latin typeface="Arial" charset="0"/>
              </a:rPr>
              <a:t>E</a:t>
            </a:r>
            <a:r>
              <a:rPr lang="es-ES_tradnl" sz="1900" dirty="0" smtClean="0">
                <a:latin typeface="Arial" charset="0"/>
              </a:rPr>
              <a:t>vitar </a:t>
            </a:r>
            <a:r>
              <a:rPr lang="es-ES_tradnl" sz="1900" dirty="0">
                <a:latin typeface="Arial" charset="0"/>
              </a:rPr>
              <a:t>transitar o maniobrar por las calles o áreas </a:t>
            </a:r>
            <a:r>
              <a:rPr lang="es-ES_tradnl" sz="1900" dirty="0" smtClean="0">
                <a:latin typeface="Arial" charset="0"/>
              </a:rPr>
              <a:t>descubiertas.</a:t>
            </a:r>
          </a:p>
          <a:p>
            <a:pPr marL="457200" indent="-457200" algn="just">
              <a:lnSpc>
                <a:spcPct val="150000"/>
              </a:lnSpc>
              <a:buFont typeface="Wingdings" panose="05000000000000000000" pitchFamily="2" charset="2"/>
              <a:buChar char="Ø"/>
            </a:pPr>
            <a:r>
              <a:rPr lang="es-ES_tradnl" sz="1900" dirty="0" smtClean="0">
                <a:latin typeface="Arial" charset="0"/>
              </a:rPr>
              <a:t>Paso a paso avanzando </a:t>
            </a:r>
            <a:r>
              <a:rPr lang="es-ES_tradnl" sz="1900" dirty="0">
                <a:latin typeface="Arial" charset="0"/>
              </a:rPr>
              <a:t>de casa en casa, </a:t>
            </a:r>
            <a:r>
              <a:rPr lang="es-ES_tradnl" sz="1900" dirty="0" smtClean="0">
                <a:latin typeface="Arial" charset="0"/>
              </a:rPr>
              <a:t>(empleando </a:t>
            </a:r>
            <a:r>
              <a:rPr lang="es-ES_tradnl" sz="1900" dirty="0">
                <a:latin typeface="Arial" charset="0"/>
              </a:rPr>
              <a:t>techos, brechas en las paredes o </a:t>
            </a:r>
            <a:r>
              <a:rPr lang="es-ES_tradnl" sz="1900" dirty="0" smtClean="0">
                <a:latin typeface="Arial" charset="0"/>
              </a:rPr>
              <a:t>ventanas).</a:t>
            </a:r>
          </a:p>
          <a:p>
            <a:pPr marL="457200" indent="-457200" algn="just">
              <a:lnSpc>
                <a:spcPct val="150000"/>
              </a:lnSpc>
              <a:buFont typeface="Wingdings" panose="05000000000000000000" pitchFamily="2" charset="2"/>
              <a:buChar char="Ø"/>
            </a:pPr>
            <a:r>
              <a:rPr lang="es-ES_tradnl" sz="1900" dirty="0" smtClean="0">
                <a:latin typeface="Arial" charset="0"/>
              </a:rPr>
              <a:t>Existencia de objetivos intermedios</a:t>
            </a:r>
          </a:p>
          <a:p>
            <a:pPr marL="457200" indent="-457200" algn="just">
              <a:lnSpc>
                <a:spcPct val="150000"/>
              </a:lnSpc>
              <a:buFont typeface="Wingdings" panose="05000000000000000000" pitchFamily="2" charset="2"/>
              <a:buChar char="Ø"/>
            </a:pPr>
            <a:r>
              <a:rPr lang="es-ES_tradnl" sz="1900" dirty="0" smtClean="0">
                <a:latin typeface="Arial" charset="0"/>
              </a:rPr>
              <a:t>Considerar unidad de refuerzo o apoyo al elemento de asalto.</a:t>
            </a:r>
            <a:endParaRPr lang="es-ES_tradnl" sz="1900" dirty="0">
              <a:latin typeface="Arial" charset="0"/>
            </a:endParaRPr>
          </a:p>
          <a:p>
            <a:pPr marL="450850" indent="-450850" algn="just">
              <a:lnSpc>
                <a:spcPct val="150000"/>
              </a:lnSpc>
              <a:buFont typeface="Wingdings" panose="05000000000000000000" pitchFamily="2" charset="2"/>
              <a:buChar char="Ø"/>
            </a:pPr>
            <a:endParaRPr lang="es-CL" sz="1900" dirty="0">
              <a:latin typeface="Arial" pitchFamily="34" charset="0"/>
              <a:cs typeface="Arial" pitchFamily="34" charset="0"/>
            </a:endParaRPr>
          </a:p>
        </p:txBody>
      </p:sp>
      <p:sp>
        <p:nvSpPr>
          <p:cNvPr id="17" name="Rectángulo 16"/>
          <p:cNvSpPr/>
          <p:nvPr/>
        </p:nvSpPr>
        <p:spPr>
          <a:xfrm>
            <a:off x="537610" y="1448693"/>
            <a:ext cx="264231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CONSIDERACIONES</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pic>
        <p:nvPicPr>
          <p:cNvPr id="3" name="Imagen 2"/>
          <p:cNvPicPr>
            <a:picLocks noChangeAspect="1"/>
          </p:cNvPicPr>
          <p:nvPr/>
        </p:nvPicPr>
        <p:blipFill>
          <a:blip r:embed="rId6"/>
          <a:stretch>
            <a:fillRect/>
          </a:stretch>
        </p:blipFill>
        <p:spPr>
          <a:xfrm>
            <a:off x="8770517" y="1541108"/>
            <a:ext cx="3115093" cy="2308035"/>
          </a:xfrm>
          <a:prstGeom prst="rect">
            <a:avLst/>
          </a:prstGeom>
        </p:spPr>
      </p:pic>
    </p:spTree>
    <p:extLst>
      <p:ext uri="{BB962C8B-B14F-4D97-AF65-F5344CB8AC3E}">
        <p14:creationId xmlns:p14="http://schemas.microsoft.com/office/powerpoint/2010/main" val="283639287"/>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3572777"/>
          </a:xfrm>
        </p:spPr>
        <p:style>
          <a:lnRef idx="2">
            <a:schemeClr val="accent5"/>
          </a:lnRef>
          <a:fillRef idx="1">
            <a:schemeClr val="lt1"/>
          </a:fillRef>
          <a:effectRef idx="0">
            <a:schemeClr val="accent5"/>
          </a:effectRef>
          <a:fontRef idx="minor">
            <a:schemeClr val="dk1"/>
          </a:fontRef>
        </p:style>
        <p:txBody>
          <a:bodyPr anchor="t">
            <a:noAutofit/>
          </a:bodyPr>
          <a:lstStyle/>
          <a:p>
            <a:pPr algn="just">
              <a:lnSpc>
                <a:spcPct val="150000"/>
              </a:lnSpc>
            </a:pPr>
            <a:r>
              <a:rPr lang="es-ES_tradnl" sz="2000" dirty="0">
                <a:latin typeface="Arial" charset="0"/>
              </a:rPr>
              <a:t>L</a:t>
            </a:r>
            <a:r>
              <a:rPr lang="es-ES_tradnl" sz="2000" dirty="0" smtClean="0">
                <a:latin typeface="Arial" charset="0"/>
              </a:rPr>
              <a:t>os </a:t>
            </a:r>
            <a:r>
              <a:rPr lang="es-ES_tradnl" sz="2000" dirty="0">
                <a:latin typeface="Arial" charset="0"/>
              </a:rPr>
              <a:t>Comandantes de Unidad deberán ejecutar los siguientes preparativos:</a:t>
            </a:r>
          </a:p>
          <a:p>
            <a:pPr marL="457200" indent="-457200" algn="just">
              <a:lnSpc>
                <a:spcPct val="150000"/>
              </a:lnSpc>
              <a:buFont typeface="Wingdings" panose="05000000000000000000" pitchFamily="2" charset="2"/>
              <a:buChar char="Ø"/>
            </a:pPr>
            <a:r>
              <a:rPr lang="es-ES_tradnl" sz="2000" b="1" dirty="0" smtClean="0">
                <a:latin typeface="Arial" charset="0"/>
              </a:rPr>
              <a:t>Equipamiento:</a:t>
            </a:r>
            <a:endParaRPr lang="es-ES_tradnl" sz="2000" b="1" dirty="0">
              <a:latin typeface="Arial" charset="0"/>
            </a:endParaRPr>
          </a:p>
          <a:p>
            <a:pPr marL="914400" lvl="1" indent="-457200" algn="just">
              <a:lnSpc>
                <a:spcPct val="150000"/>
              </a:lnSpc>
              <a:buFont typeface="Wingdings" panose="05000000000000000000" pitchFamily="2" charset="2"/>
              <a:buChar char="q"/>
            </a:pPr>
            <a:r>
              <a:rPr lang="es-ES_tradnl" dirty="0">
                <a:latin typeface="Arial" charset="0"/>
              </a:rPr>
              <a:t>El equipo </a:t>
            </a:r>
            <a:r>
              <a:rPr lang="es-ES_tradnl" dirty="0" smtClean="0">
                <a:latin typeface="Arial" charset="0"/>
              </a:rPr>
              <a:t>individual acorde (compacto, lo necesario).</a:t>
            </a:r>
          </a:p>
          <a:p>
            <a:pPr marL="914400" lvl="1" indent="-457200" algn="just">
              <a:lnSpc>
                <a:spcPct val="150000"/>
              </a:lnSpc>
              <a:buFont typeface="Wingdings" panose="05000000000000000000" pitchFamily="2" charset="2"/>
              <a:buChar char="q"/>
            </a:pPr>
            <a:r>
              <a:rPr lang="es-ES_tradnl" dirty="0">
                <a:latin typeface="Arial" charset="0"/>
              </a:rPr>
              <a:t>L</a:t>
            </a:r>
            <a:r>
              <a:rPr lang="es-ES_tradnl" dirty="0" smtClean="0">
                <a:latin typeface="Arial" charset="0"/>
              </a:rPr>
              <a:t>internas, </a:t>
            </a:r>
            <a:r>
              <a:rPr lang="es-ES_tradnl" dirty="0" err="1" smtClean="0">
                <a:latin typeface="Arial" charset="0"/>
              </a:rPr>
              <a:t>designadores</a:t>
            </a:r>
            <a:r>
              <a:rPr lang="es-ES_tradnl" dirty="0" smtClean="0">
                <a:latin typeface="Arial" charset="0"/>
              </a:rPr>
              <a:t> </a:t>
            </a:r>
            <a:r>
              <a:rPr lang="es-ES_tradnl" dirty="0" err="1" smtClean="0">
                <a:latin typeface="Arial" charset="0"/>
              </a:rPr>
              <a:t>laséricos</a:t>
            </a:r>
            <a:r>
              <a:rPr lang="es-ES_tradnl" dirty="0" smtClean="0">
                <a:latin typeface="Arial" charset="0"/>
              </a:rPr>
              <a:t>, </a:t>
            </a:r>
            <a:r>
              <a:rPr lang="es-ES_tradnl" dirty="0" err="1" smtClean="0">
                <a:latin typeface="Arial" charset="0"/>
              </a:rPr>
              <a:t>cyalume</a:t>
            </a:r>
            <a:r>
              <a:rPr lang="es-ES_tradnl" dirty="0" smtClean="0">
                <a:latin typeface="Arial" charset="0"/>
              </a:rPr>
              <a:t>, tiza, paneles, humo, </a:t>
            </a:r>
            <a:r>
              <a:rPr lang="es-ES_tradnl" dirty="0" err="1" smtClean="0">
                <a:latin typeface="Arial" charset="0"/>
              </a:rPr>
              <a:t>etc</a:t>
            </a:r>
            <a:r>
              <a:rPr lang="es-ES_tradnl" dirty="0" smtClean="0">
                <a:latin typeface="Arial" charset="0"/>
              </a:rPr>
              <a:t> .</a:t>
            </a:r>
          </a:p>
          <a:p>
            <a:pPr marL="914400" lvl="1" indent="-457200" algn="just">
              <a:lnSpc>
                <a:spcPct val="150000"/>
              </a:lnSpc>
              <a:buFont typeface="Wingdings" panose="05000000000000000000" pitchFamily="2" charset="2"/>
              <a:buChar char="q"/>
            </a:pPr>
            <a:r>
              <a:rPr lang="es-ES_tradnl" dirty="0" smtClean="0">
                <a:latin typeface="Arial" charset="0"/>
              </a:rPr>
              <a:t>Cuerdas, ganchos, elementos de </a:t>
            </a:r>
            <a:r>
              <a:rPr lang="es-ES_tradnl" dirty="0" err="1" smtClean="0">
                <a:latin typeface="Arial" charset="0"/>
              </a:rPr>
              <a:t>brechado</a:t>
            </a:r>
            <a:r>
              <a:rPr lang="es-ES_tradnl" dirty="0">
                <a:latin typeface="Arial" charset="0"/>
              </a:rPr>
              <a:t> </a:t>
            </a:r>
            <a:r>
              <a:rPr lang="es-ES_tradnl" dirty="0" smtClean="0">
                <a:latin typeface="Arial" charset="0"/>
              </a:rPr>
              <a:t>mecánico y explosivo.</a:t>
            </a:r>
          </a:p>
          <a:p>
            <a:pPr marL="457200" indent="-457200" algn="just">
              <a:lnSpc>
                <a:spcPct val="150000"/>
              </a:lnSpc>
              <a:buFont typeface="Wingdings" panose="05000000000000000000" pitchFamily="2" charset="2"/>
              <a:buChar char="q"/>
            </a:pPr>
            <a:endParaRPr lang="es-ES_tradnl" sz="2200" dirty="0">
              <a:latin typeface="Arial" charset="0"/>
            </a:endParaRPr>
          </a:p>
        </p:txBody>
      </p:sp>
      <p:sp>
        <p:nvSpPr>
          <p:cNvPr id="17" name="Rectángulo 16"/>
          <p:cNvSpPr/>
          <p:nvPr/>
        </p:nvSpPr>
        <p:spPr>
          <a:xfrm>
            <a:off x="537610" y="1555467"/>
            <a:ext cx="407533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PREPARACIÓN PARA EL ATAQUE</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Tree>
    <p:extLst>
      <p:ext uri="{BB962C8B-B14F-4D97-AF65-F5344CB8AC3E}">
        <p14:creationId xmlns:p14="http://schemas.microsoft.com/office/powerpoint/2010/main" val="1335884510"/>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10" y="1965352"/>
            <a:ext cx="11207087" cy="4126985"/>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_tradnl" sz="2000" b="1" dirty="0" smtClean="0">
                <a:latin typeface="Arial" charset="0"/>
              </a:rPr>
              <a:t>Munición:</a:t>
            </a:r>
          </a:p>
          <a:p>
            <a:pPr marL="914400" lvl="1" indent="-457200" algn="just">
              <a:lnSpc>
                <a:spcPct val="150000"/>
              </a:lnSpc>
              <a:buFont typeface="Wingdings" panose="05000000000000000000" pitchFamily="2" charset="2"/>
              <a:buChar char="q"/>
            </a:pPr>
            <a:r>
              <a:rPr lang="es-ES_tradnl" dirty="0" smtClean="0">
                <a:latin typeface="Arial" charset="0"/>
              </a:rPr>
              <a:t>Granadas </a:t>
            </a:r>
            <a:r>
              <a:rPr lang="es-ES_tradnl" dirty="0">
                <a:latin typeface="Arial" charset="0"/>
              </a:rPr>
              <a:t>de mano, cargadores adicionales y granadas de </a:t>
            </a:r>
            <a:r>
              <a:rPr lang="es-ES_tradnl" dirty="0" smtClean="0">
                <a:latin typeface="Arial" charset="0"/>
              </a:rPr>
              <a:t>humo y </a:t>
            </a:r>
            <a:r>
              <a:rPr lang="es-ES_tradnl" dirty="0" err="1" smtClean="0">
                <a:latin typeface="Arial" charset="0"/>
              </a:rPr>
              <a:t>stun</a:t>
            </a:r>
            <a:r>
              <a:rPr lang="es-ES_tradnl" dirty="0" smtClean="0">
                <a:latin typeface="Arial" charset="0"/>
              </a:rPr>
              <a:t>.</a:t>
            </a:r>
            <a:endParaRPr lang="es-ES_tradnl" dirty="0">
              <a:latin typeface="Arial" charset="0"/>
            </a:endParaRPr>
          </a:p>
          <a:p>
            <a:pPr marL="914400" lvl="1" indent="-457200" algn="just">
              <a:lnSpc>
                <a:spcPct val="150000"/>
              </a:lnSpc>
              <a:buFont typeface="Wingdings" panose="05000000000000000000" pitchFamily="2" charset="2"/>
              <a:buChar char="q"/>
            </a:pPr>
            <a:r>
              <a:rPr lang="es-ES_tradnl" dirty="0">
                <a:latin typeface="Arial" charset="0"/>
              </a:rPr>
              <a:t>P</a:t>
            </a:r>
            <a:r>
              <a:rPr lang="es-ES_tradnl" dirty="0" smtClean="0">
                <a:latin typeface="Arial" charset="0"/>
              </a:rPr>
              <a:t>reparar </a:t>
            </a:r>
            <a:r>
              <a:rPr lang="es-ES_tradnl" dirty="0">
                <a:latin typeface="Arial" charset="0"/>
              </a:rPr>
              <a:t>c</a:t>
            </a:r>
            <a:r>
              <a:rPr lang="es-ES_tradnl" dirty="0" smtClean="0">
                <a:latin typeface="Arial" charset="0"/>
              </a:rPr>
              <a:t>argas explosivas para </a:t>
            </a:r>
            <a:r>
              <a:rPr lang="es-ES_tradnl" dirty="0" err="1" smtClean="0">
                <a:latin typeface="Arial" charset="0"/>
              </a:rPr>
              <a:t>brechado</a:t>
            </a:r>
            <a:r>
              <a:rPr lang="es-ES_tradnl" dirty="0">
                <a:latin typeface="Arial" charset="0"/>
              </a:rPr>
              <a:t>.</a:t>
            </a:r>
            <a:endParaRPr lang="es-ES_tradnl" dirty="0" smtClean="0">
              <a:latin typeface="Arial" charset="0"/>
            </a:endParaRPr>
          </a:p>
          <a:p>
            <a:pPr marL="914400" lvl="1" indent="-457200" algn="just">
              <a:lnSpc>
                <a:spcPct val="150000"/>
              </a:lnSpc>
              <a:buFont typeface="Wingdings" panose="05000000000000000000" pitchFamily="2" charset="2"/>
              <a:buChar char="q"/>
            </a:pPr>
            <a:r>
              <a:rPr lang="es-ES_tradnl" dirty="0">
                <a:latin typeface="Arial" charset="0"/>
              </a:rPr>
              <a:t>O</a:t>
            </a:r>
            <a:r>
              <a:rPr lang="es-ES_tradnl" dirty="0" smtClean="0">
                <a:latin typeface="Arial" charset="0"/>
              </a:rPr>
              <a:t>rganizar </a:t>
            </a:r>
            <a:r>
              <a:rPr lang="es-ES_tradnl" dirty="0">
                <a:latin typeface="Arial" charset="0"/>
              </a:rPr>
              <a:t>partidas especiales de reaprovisionamiento que seguirán de cerca de las tropas de asalto</a:t>
            </a:r>
            <a:r>
              <a:rPr lang="es-ES_tradnl" dirty="0" smtClean="0">
                <a:latin typeface="Arial" charset="0"/>
              </a:rPr>
              <a:t>.</a:t>
            </a:r>
          </a:p>
          <a:p>
            <a:pPr marL="457200" indent="-457200" algn="just">
              <a:lnSpc>
                <a:spcPct val="150000"/>
              </a:lnSpc>
              <a:buFont typeface="Wingdings" panose="05000000000000000000" pitchFamily="2" charset="2"/>
              <a:buChar char="Ø"/>
            </a:pPr>
            <a:r>
              <a:rPr lang="es-ES_tradnl" sz="2000" b="1" dirty="0">
                <a:latin typeface="Arial" charset="0"/>
              </a:rPr>
              <a:t>Sanidad:</a:t>
            </a:r>
          </a:p>
          <a:p>
            <a:pPr marL="914400" lvl="1" indent="-457200" algn="just">
              <a:lnSpc>
                <a:spcPct val="150000"/>
              </a:lnSpc>
              <a:buFont typeface="Wingdings" panose="05000000000000000000" pitchFamily="2" charset="2"/>
              <a:buChar char="q"/>
            </a:pPr>
            <a:r>
              <a:rPr lang="es-ES_tradnl" dirty="0">
                <a:latin typeface="Arial" charset="0"/>
              </a:rPr>
              <a:t>Se deberán organizar puntos de evacuación de heridos y postas especiales de atención en lugares seguros.</a:t>
            </a:r>
          </a:p>
          <a:p>
            <a:pPr marL="457200" indent="-457200" algn="just">
              <a:lnSpc>
                <a:spcPct val="150000"/>
              </a:lnSpc>
              <a:buFont typeface="Wingdings" panose="05000000000000000000" pitchFamily="2" charset="2"/>
              <a:buChar char="q"/>
            </a:pPr>
            <a:endParaRPr lang="es-ES_tradnl" sz="2200" dirty="0">
              <a:latin typeface="Arial" charset="0"/>
            </a:endParaRPr>
          </a:p>
        </p:txBody>
      </p:sp>
      <p:sp>
        <p:nvSpPr>
          <p:cNvPr id="17" name="Rectángulo 16"/>
          <p:cNvSpPr/>
          <p:nvPr/>
        </p:nvSpPr>
        <p:spPr>
          <a:xfrm>
            <a:off x="537610" y="1483747"/>
            <a:ext cx="407533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PREPARACIÓN PARA EL ATAQUE</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Tree>
    <p:extLst>
      <p:ext uri="{BB962C8B-B14F-4D97-AF65-F5344CB8AC3E}">
        <p14:creationId xmlns:p14="http://schemas.microsoft.com/office/powerpoint/2010/main" val="1864255585"/>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3875648"/>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_tradnl" sz="2000" b="1" dirty="0">
                <a:latin typeface="Arial" charset="0"/>
              </a:rPr>
              <a:t>Alimentación:</a:t>
            </a:r>
          </a:p>
          <a:p>
            <a:pPr marL="914400" lvl="1" indent="-457200" algn="just">
              <a:lnSpc>
                <a:spcPct val="150000"/>
              </a:lnSpc>
              <a:buFont typeface="Wingdings" panose="05000000000000000000" pitchFamily="2" charset="2"/>
              <a:buChar char="q"/>
            </a:pPr>
            <a:r>
              <a:rPr lang="es-ES_tradnl" dirty="0">
                <a:latin typeface="Arial" charset="0"/>
              </a:rPr>
              <a:t>La alimentación será difícil por cuanto los combates suceden en contacto muy estrecho, </a:t>
            </a:r>
            <a:r>
              <a:rPr lang="es-ES_tradnl" dirty="0" smtClean="0">
                <a:latin typeface="Arial" charset="0"/>
              </a:rPr>
              <a:t>primar raciones de combate.</a:t>
            </a:r>
          </a:p>
          <a:p>
            <a:pPr marL="457200" indent="-457200" algn="just">
              <a:lnSpc>
                <a:spcPct val="150000"/>
              </a:lnSpc>
              <a:buFont typeface="Wingdings" panose="05000000000000000000" pitchFamily="2" charset="2"/>
              <a:buChar char="Ø"/>
            </a:pPr>
            <a:r>
              <a:rPr lang="es-ES_tradnl" sz="2000" b="1" dirty="0" smtClean="0">
                <a:latin typeface="Arial" charset="0"/>
              </a:rPr>
              <a:t>Consideraciones Civiles:</a:t>
            </a:r>
          </a:p>
          <a:p>
            <a:pPr marL="914400" lvl="1" indent="-457200" algn="just">
              <a:lnSpc>
                <a:spcPct val="150000"/>
              </a:lnSpc>
              <a:buFont typeface="Wingdings" panose="05000000000000000000" pitchFamily="2" charset="2"/>
              <a:buChar char="q"/>
            </a:pPr>
            <a:r>
              <a:rPr lang="es-ES_tradnl" dirty="0" smtClean="0">
                <a:latin typeface="Arial" charset="0"/>
              </a:rPr>
              <a:t>Evacuación de no combatientes y PG.</a:t>
            </a:r>
          </a:p>
          <a:p>
            <a:pPr marL="914400" lvl="1" indent="-457200" algn="just">
              <a:lnSpc>
                <a:spcPct val="150000"/>
              </a:lnSpc>
              <a:buFont typeface="Wingdings" panose="05000000000000000000" pitchFamily="2" charset="2"/>
              <a:buChar char="q"/>
            </a:pPr>
            <a:r>
              <a:rPr lang="es-ES_tradnl" dirty="0" smtClean="0">
                <a:latin typeface="Arial" charset="0"/>
              </a:rPr>
              <a:t>Concentrarlos en lugares protegidos.</a:t>
            </a:r>
          </a:p>
        </p:txBody>
      </p:sp>
      <p:sp>
        <p:nvSpPr>
          <p:cNvPr id="17" name="Rectángulo 16"/>
          <p:cNvSpPr/>
          <p:nvPr/>
        </p:nvSpPr>
        <p:spPr>
          <a:xfrm>
            <a:off x="537610" y="1555467"/>
            <a:ext cx="407533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PREPARACIÓN PARA EL ATAQUE</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Tree>
    <p:extLst>
      <p:ext uri="{BB962C8B-B14F-4D97-AF65-F5344CB8AC3E}">
        <p14:creationId xmlns:p14="http://schemas.microsoft.com/office/powerpoint/2010/main" val="3615663713"/>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3875648"/>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mj-lt"/>
              <a:buAutoNum type="arabicPeriod"/>
            </a:pPr>
            <a:r>
              <a:rPr lang="es-ES" sz="2000" dirty="0" smtClean="0">
                <a:latin typeface="Arial" charset="0"/>
              </a:rPr>
              <a:t>Aislar la edificación.</a:t>
            </a:r>
          </a:p>
          <a:p>
            <a:pPr marL="457200" indent="-457200" algn="just">
              <a:lnSpc>
                <a:spcPct val="150000"/>
              </a:lnSpc>
              <a:buFont typeface="+mj-lt"/>
              <a:buAutoNum type="arabicPeriod"/>
            </a:pPr>
            <a:r>
              <a:rPr lang="es-ES" sz="2000" dirty="0" smtClean="0">
                <a:latin typeface="Arial" charset="0"/>
              </a:rPr>
              <a:t>Ganar y mantener la superioridad de fuego (dentro y fuera del enemigo)</a:t>
            </a:r>
          </a:p>
          <a:p>
            <a:pPr marL="457200" indent="-457200" algn="just">
              <a:lnSpc>
                <a:spcPct val="150000"/>
              </a:lnSpc>
              <a:buFont typeface="+mj-lt"/>
              <a:buAutoNum type="arabicPeriod"/>
            </a:pPr>
            <a:r>
              <a:rPr lang="es-ES" sz="2000" dirty="0" smtClean="0">
                <a:latin typeface="Arial" charset="0"/>
              </a:rPr>
              <a:t>Ganar el acceso hacia el interior del edificio.</a:t>
            </a:r>
          </a:p>
          <a:p>
            <a:pPr marL="457200" indent="-457200" algn="just">
              <a:lnSpc>
                <a:spcPct val="150000"/>
              </a:lnSpc>
              <a:buFont typeface="+mj-lt"/>
              <a:buAutoNum type="arabicPeriod"/>
            </a:pPr>
            <a:r>
              <a:rPr lang="es-ES" sz="2000" dirty="0" smtClean="0">
                <a:latin typeface="Arial" charset="0"/>
              </a:rPr>
              <a:t>Moverse dentro del edificio.</a:t>
            </a:r>
          </a:p>
          <a:p>
            <a:pPr marL="457200" indent="-457200" algn="just">
              <a:lnSpc>
                <a:spcPct val="150000"/>
              </a:lnSpc>
              <a:buFont typeface="+mj-lt"/>
              <a:buAutoNum type="arabicPeriod"/>
            </a:pPr>
            <a:r>
              <a:rPr lang="es-ES" sz="2000" dirty="0" smtClean="0">
                <a:latin typeface="Arial" charset="0"/>
              </a:rPr>
              <a:t>Tomarse posiciones de ventaja.</a:t>
            </a:r>
          </a:p>
          <a:p>
            <a:pPr marL="457200" indent="-457200" algn="just">
              <a:lnSpc>
                <a:spcPct val="150000"/>
              </a:lnSpc>
              <a:buFont typeface="+mj-lt"/>
              <a:buAutoNum type="arabicPeriod"/>
            </a:pPr>
            <a:r>
              <a:rPr lang="es-ES" sz="2000" dirty="0" smtClean="0">
                <a:latin typeface="Arial" charset="0"/>
              </a:rPr>
              <a:t>Control del tempo.</a:t>
            </a:r>
          </a:p>
          <a:p>
            <a:pPr marL="457200" indent="-457200" algn="just">
              <a:lnSpc>
                <a:spcPct val="150000"/>
              </a:lnSpc>
              <a:buFont typeface="+mj-lt"/>
              <a:buAutoNum type="arabicPeriod"/>
            </a:pPr>
            <a:endParaRPr lang="es-ES_tradnl" sz="2000" b="1" dirty="0" smtClean="0">
              <a:latin typeface="Arial" charset="0"/>
            </a:endParaRPr>
          </a:p>
          <a:p>
            <a:pPr marL="457200" indent="-457200" algn="just">
              <a:lnSpc>
                <a:spcPct val="150000"/>
              </a:lnSpc>
              <a:buFont typeface="+mj-lt"/>
              <a:buAutoNum type="arabicPeriod"/>
            </a:pPr>
            <a:endParaRPr lang="es-ES_tradnl" sz="2000" b="1" dirty="0">
              <a:latin typeface="Arial" charset="0"/>
            </a:endParaRPr>
          </a:p>
        </p:txBody>
      </p:sp>
      <p:sp>
        <p:nvSpPr>
          <p:cNvPr id="17" name="Rectángulo 16"/>
          <p:cNvSpPr/>
          <p:nvPr/>
        </p:nvSpPr>
        <p:spPr>
          <a:xfrm>
            <a:off x="537610" y="1555467"/>
            <a:ext cx="2369364"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TAREAS CRÍTICAS</a:t>
            </a:r>
            <a:endParaRPr lang="es-ES_tradnl" b="1" dirty="0">
              <a:solidFill>
                <a:schemeClr val="bg1"/>
              </a:solidFill>
              <a:latin typeface="Arial"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pic>
        <p:nvPicPr>
          <p:cNvPr id="3" name="Imagen 2"/>
          <p:cNvPicPr>
            <a:picLocks noChangeAspect="1"/>
          </p:cNvPicPr>
          <p:nvPr/>
        </p:nvPicPr>
        <p:blipFill>
          <a:blip r:embed="rId6"/>
          <a:stretch>
            <a:fillRect/>
          </a:stretch>
        </p:blipFill>
        <p:spPr>
          <a:xfrm>
            <a:off x="7757319" y="3224699"/>
            <a:ext cx="3952875" cy="2895600"/>
          </a:xfrm>
          <a:prstGeom prst="rect">
            <a:avLst/>
          </a:prstGeom>
        </p:spPr>
      </p:pic>
    </p:spTree>
    <p:extLst>
      <p:ext uri="{BB962C8B-B14F-4D97-AF65-F5344CB8AC3E}">
        <p14:creationId xmlns:p14="http://schemas.microsoft.com/office/powerpoint/2010/main" val="4133078666"/>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
        <p:nvSpPr>
          <p:cNvPr id="54" name="2 Subtítulo"/>
          <p:cNvSpPr>
            <a:spLocks noGrp="1"/>
          </p:cNvSpPr>
          <p:nvPr>
            <p:ph type="subTitle" idx="1"/>
          </p:nvPr>
        </p:nvSpPr>
        <p:spPr>
          <a:xfrm>
            <a:off x="503034" y="1085850"/>
            <a:ext cx="11207087" cy="5041284"/>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mj-lt"/>
              <a:buAutoNum type="arabicPeriod"/>
            </a:pPr>
            <a:endParaRPr lang="es-ES_tradnl" sz="2000" b="1" dirty="0" smtClean="0">
              <a:latin typeface="Arial" charset="0"/>
            </a:endParaRPr>
          </a:p>
          <a:p>
            <a:pPr marL="457200" indent="-457200" algn="just">
              <a:lnSpc>
                <a:spcPct val="150000"/>
              </a:lnSpc>
              <a:buFont typeface="+mj-lt"/>
              <a:buAutoNum type="arabicPeriod"/>
            </a:pPr>
            <a:endParaRPr lang="es-ES_tradnl" sz="2000" b="1" dirty="0">
              <a:latin typeface="Arial" charset="0"/>
            </a:endParaRPr>
          </a:p>
        </p:txBody>
      </p:sp>
      <p:sp>
        <p:nvSpPr>
          <p:cNvPr id="55" name="Rectángulo 54"/>
          <p:cNvSpPr/>
          <p:nvPr/>
        </p:nvSpPr>
        <p:spPr>
          <a:xfrm>
            <a:off x="678881" y="1119052"/>
            <a:ext cx="1521974"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EJECUCIÓN</a:t>
            </a:r>
            <a:endParaRPr lang="es-ES_tradnl" b="1" dirty="0">
              <a:solidFill>
                <a:schemeClr val="bg1"/>
              </a:solidFill>
              <a:latin typeface="Arial" charset="0"/>
            </a:endParaRPr>
          </a:p>
        </p:txBody>
      </p:sp>
      <p:grpSp>
        <p:nvGrpSpPr>
          <p:cNvPr id="19" name="Grupo 18"/>
          <p:cNvGrpSpPr/>
          <p:nvPr/>
        </p:nvGrpSpPr>
        <p:grpSpPr>
          <a:xfrm>
            <a:off x="2356932" y="1119052"/>
            <a:ext cx="8752346" cy="3859978"/>
            <a:chOff x="2739070" y="445989"/>
            <a:chExt cx="7082665" cy="2882758"/>
          </a:xfrm>
        </p:grpSpPr>
        <p:sp>
          <p:nvSpPr>
            <p:cNvPr id="21" name="Line 159"/>
            <p:cNvSpPr>
              <a:spLocks noChangeShapeType="1"/>
            </p:cNvSpPr>
            <p:nvPr/>
          </p:nvSpPr>
          <p:spPr bwMode="auto">
            <a:xfrm>
              <a:off x="2739070" y="1035644"/>
              <a:ext cx="1111006" cy="0"/>
            </a:xfrm>
            <a:prstGeom prst="line">
              <a:avLst/>
            </a:prstGeom>
            <a:noFill/>
            <a:ln w="9525">
              <a:solidFill>
                <a:schemeClr val="tx1"/>
              </a:solidFill>
              <a:round/>
              <a:headEnd/>
              <a:tailEnd/>
            </a:ln>
          </p:spPr>
          <p:txBody>
            <a:bodyPr wrap="none" anchor="ctr"/>
            <a:lstStyle/>
            <a:p>
              <a:endParaRPr lang="es-CL"/>
            </a:p>
          </p:txBody>
        </p:sp>
        <p:sp>
          <p:nvSpPr>
            <p:cNvPr id="22" name="Line 160"/>
            <p:cNvSpPr>
              <a:spLocks noChangeShapeType="1"/>
            </p:cNvSpPr>
            <p:nvPr/>
          </p:nvSpPr>
          <p:spPr bwMode="auto">
            <a:xfrm flipV="1">
              <a:off x="3850076" y="445989"/>
              <a:ext cx="0" cy="589655"/>
            </a:xfrm>
            <a:prstGeom prst="line">
              <a:avLst/>
            </a:prstGeom>
            <a:noFill/>
            <a:ln w="9525">
              <a:solidFill>
                <a:schemeClr val="tx1"/>
              </a:solidFill>
              <a:round/>
              <a:headEnd/>
              <a:tailEnd/>
            </a:ln>
          </p:spPr>
          <p:txBody>
            <a:bodyPr wrap="none" anchor="ctr"/>
            <a:lstStyle/>
            <a:p>
              <a:endParaRPr lang="es-CL"/>
            </a:p>
          </p:txBody>
        </p:sp>
        <p:sp>
          <p:nvSpPr>
            <p:cNvPr id="23" name="Line 161"/>
            <p:cNvSpPr>
              <a:spLocks noChangeShapeType="1"/>
            </p:cNvSpPr>
            <p:nvPr/>
          </p:nvSpPr>
          <p:spPr bwMode="auto">
            <a:xfrm>
              <a:off x="4405580" y="445989"/>
              <a:ext cx="0" cy="589655"/>
            </a:xfrm>
            <a:prstGeom prst="line">
              <a:avLst/>
            </a:prstGeom>
            <a:noFill/>
            <a:ln w="9525">
              <a:solidFill>
                <a:schemeClr val="tx1"/>
              </a:solidFill>
              <a:round/>
              <a:headEnd/>
              <a:tailEnd/>
            </a:ln>
          </p:spPr>
          <p:txBody>
            <a:bodyPr wrap="none" anchor="ctr"/>
            <a:lstStyle/>
            <a:p>
              <a:endParaRPr lang="es-CL"/>
            </a:p>
          </p:txBody>
        </p:sp>
        <p:sp>
          <p:nvSpPr>
            <p:cNvPr id="24" name="Line 162"/>
            <p:cNvSpPr>
              <a:spLocks noChangeShapeType="1"/>
            </p:cNvSpPr>
            <p:nvPr/>
          </p:nvSpPr>
          <p:spPr bwMode="auto">
            <a:xfrm>
              <a:off x="4405580" y="1035644"/>
              <a:ext cx="3610771" cy="0"/>
            </a:xfrm>
            <a:prstGeom prst="line">
              <a:avLst/>
            </a:prstGeom>
            <a:noFill/>
            <a:ln w="9525">
              <a:solidFill>
                <a:schemeClr val="tx1"/>
              </a:solidFill>
              <a:round/>
              <a:headEnd/>
              <a:tailEnd/>
            </a:ln>
          </p:spPr>
          <p:txBody>
            <a:bodyPr wrap="none" anchor="ctr"/>
            <a:lstStyle/>
            <a:p>
              <a:endParaRPr lang="es-CL"/>
            </a:p>
          </p:txBody>
        </p:sp>
        <p:sp>
          <p:nvSpPr>
            <p:cNvPr id="25" name="Line 163"/>
            <p:cNvSpPr>
              <a:spLocks noChangeShapeType="1"/>
            </p:cNvSpPr>
            <p:nvPr/>
          </p:nvSpPr>
          <p:spPr bwMode="auto">
            <a:xfrm flipV="1">
              <a:off x="8016350" y="445989"/>
              <a:ext cx="0" cy="589655"/>
            </a:xfrm>
            <a:prstGeom prst="line">
              <a:avLst/>
            </a:prstGeom>
            <a:noFill/>
            <a:ln w="9525">
              <a:solidFill>
                <a:schemeClr val="tx1"/>
              </a:solidFill>
              <a:round/>
              <a:headEnd/>
              <a:tailEnd/>
            </a:ln>
          </p:spPr>
          <p:txBody>
            <a:bodyPr wrap="none" anchor="ctr"/>
            <a:lstStyle/>
            <a:p>
              <a:endParaRPr lang="es-CL"/>
            </a:p>
          </p:txBody>
        </p:sp>
        <p:sp>
          <p:nvSpPr>
            <p:cNvPr id="26" name="Line 164"/>
            <p:cNvSpPr>
              <a:spLocks noChangeShapeType="1"/>
            </p:cNvSpPr>
            <p:nvPr/>
          </p:nvSpPr>
          <p:spPr bwMode="auto">
            <a:xfrm>
              <a:off x="8571853" y="445989"/>
              <a:ext cx="0" cy="589655"/>
            </a:xfrm>
            <a:prstGeom prst="line">
              <a:avLst/>
            </a:prstGeom>
            <a:noFill/>
            <a:ln w="9525">
              <a:solidFill>
                <a:schemeClr val="tx1"/>
              </a:solidFill>
              <a:round/>
              <a:headEnd/>
              <a:tailEnd/>
            </a:ln>
          </p:spPr>
          <p:txBody>
            <a:bodyPr wrap="none" anchor="ctr"/>
            <a:lstStyle/>
            <a:p>
              <a:endParaRPr lang="es-CL"/>
            </a:p>
          </p:txBody>
        </p:sp>
        <p:sp>
          <p:nvSpPr>
            <p:cNvPr id="27" name="Line 165"/>
            <p:cNvSpPr>
              <a:spLocks noChangeShapeType="1"/>
            </p:cNvSpPr>
            <p:nvPr/>
          </p:nvSpPr>
          <p:spPr bwMode="auto">
            <a:xfrm>
              <a:off x="8571853" y="1035644"/>
              <a:ext cx="1249882" cy="0"/>
            </a:xfrm>
            <a:prstGeom prst="line">
              <a:avLst/>
            </a:prstGeom>
            <a:noFill/>
            <a:ln w="9525">
              <a:solidFill>
                <a:schemeClr val="tx1"/>
              </a:solidFill>
              <a:round/>
              <a:headEnd/>
              <a:tailEnd/>
            </a:ln>
          </p:spPr>
          <p:txBody>
            <a:bodyPr wrap="none" anchor="ctr"/>
            <a:lstStyle/>
            <a:p>
              <a:endParaRPr lang="es-CL"/>
            </a:p>
          </p:txBody>
        </p:sp>
        <p:sp>
          <p:nvSpPr>
            <p:cNvPr id="28" name="Line 166"/>
            <p:cNvSpPr>
              <a:spLocks noChangeShapeType="1"/>
            </p:cNvSpPr>
            <p:nvPr/>
          </p:nvSpPr>
          <p:spPr bwMode="auto">
            <a:xfrm>
              <a:off x="2739070" y="1363230"/>
              <a:ext cx="1111006" cy="0"/>
            </a:xfrm>
            <a:prstGeom prst="line">
              <a:avLst/>
            </a:prstGeom>
            <a:noFill/>
            <a:ln w="9525">
              <a:solidFill>
                <a:schemeClr val="tx1"/>
              </a:solidFill>
              <a:round/>
              <a:headEnd/>
              <a:tailEnd/>
            </a:ln>
          </p:spPr>
          <p:txBody>
            <a:bodyPr wrap="none" anchor="ctr"/>
            <a:lstStyle/>
            <a:p>
              <a:endParaRPr lang="es-CL"/>
            </a:p>
          </p:txBody>
        </p:sp>
        <p:sp>
          <p:nvSpPr>
            <p:cNvPr id="29" name="Line 167"/>
            <p:cNvSpPr>
              <a:spLocks noChangeShapeType="1"/>
            </p:cNvSpPr>
            <p:nvPr/>
          </p:nvSpPr>
          <p:spPr bwMode="auto">
            <a:xfrm>
              <a:off x="3850076" y="1363230"/>
              <a:ext cx="0" cy="1965517"/>
            </a:xfrm>
            <a:prstGeom prst="line">
              <a:avLst/>
            </a:prstGeom>
            <a:noFill/>
            <a:ln w="9525">
              <a:solidFill>
                <a:schemeClr val="tx1"/>
              </a:solidFill>
              <a:round/>
              <a:headEnd/>
              <a:tailEnd/>
            </a:ln>
          </p:spPr>
          <p:txBody>
            <a:bodyPr wrap="none" anchor="ctr"/>
            <a:lstStyle/>
            <a:p>
              <a:endParaRPr lang="es-CL"/>
            </a:p>
          </p:txBody>
        </p:sp>
        <p:sp>
          <p:nvSpPr>
            <p:cNvPr id="30" name="Line 168"/>
            <p:cNvSpPr>
              <a:spLocks noChangeShapeType="1"/>
            </p:cNvSpPr>
            <p:nvPr/>
          </p:nvSpPr>
          <p:spPr bwMode="auto">
            <a:xfrm flipH="1">
              <a:off x="2808508" y="3328747"/>
              <a:ext cx="1041568" cy="0"/>
            </a:xfrm>
            <a:prstGeom prst="line">
              <a:avLst/>
            </a:prstGeom>
            <a:noFill/>
            <a:ln w="9525">
              <a:solidFill>
                <a:schemeClr val="tx1"/>
              </a:solidFill>
              <a:round/>
              <a:headEnd/>
              <a:tailEnd/>
            </a:ln>
          </p:spPr>
          <p:txBody>
            <a:bodyPr wrap="none" anchor="ctr"/>
            <a:lstStyle/>
            <a:p>
              <a:endParaRPr lang="es-CL"/>
            </a:p>
          </p:txBody>
        </p:sp>
        <p:sp>
          <p:nvSpPr>
            <p:cNvPr id="31" name="Line 169"/>
            <p:cNvSpPr>
              <a:spLocks noChangeShapeType="1"/>
            </p:cNvSpPr>
            <p:nvPr/>
          </p:nvSpPr>
          <p:spPr bwMode="auto">
            <a:xfrm>
              <a:off x="8571853" y="1363230"/>
              <a:ext cx="1249882" cy="0"/>
            </a:xfrm>
            <a:prstGeom prst="line">
              <a:avLst/>
            </a:prstGeom>
            <a:noFill/>
            <a:ln w="9525">
              <a:solidFill>
                <a:schemeClr val="tx1"/>
              </a:solidFill>
              <a:round/>
              <a:headEnd/>
              <a:tailEnd/>
            </a:ln>
          </p:spPr>
          <p:txBody>
            <a:bodyPr wrap="none" anchor="ctr"/>
            <a:lstStyle/>
            <a:p>
              <a:endParaRPr lang="es-CL"/>
            </a:p>
          </p:txBody>
        </p:sp>
        <p:sp>
          <p:nvSpPr>
            <p:cNvPr id="32" name="Line 170"/>
            <p:cNvSpPr>
              <a:spLocks noChangeShapeType="1"/>
            </p:cNvSpPr>
            <p:nvPr/>
          </p:nvSpPr>
          <p:spPr bwMode="auto">
            <a:xfrm>
              <a:off x="8571853" y="1363230"/>
              <a:ext cx="0" cy="1899999"/>
            </a:xfrm>
            <a:prstGeom prst="line">
              <a:avLst/>
            </a:prstGeom>
            <a:noFill/>
            <a:ln w="9525">
              <a:solidFill>
                <a:schemeClr val="tx1"/>
              </a:solidFill>
              <a:round/>
              <a:headEnd/>
              <a:tailEnd/>
            </a:ln>
          </p:spPr>
          <p:txBody>
            <a:bodyPr wrap="none" anchor="ctr"/>
            <a:lstStyle/>
            <a:p>
              <a:endParaRPr lang="es-CL"/>
            </a:p>
          </p:txBody>
        </p:sp>
        <p:sp>
          <p:nvSpPr>
            <p:cNvPr id="33" name="Line 171"/>
            <p:cNvSpPr>
              <a:spLocks noChangeShapeType="1"/>
            </p:cNvSpPr>
            <p:nvPr/>
          </p:nvSpPr>
          <p:spPr bwMode="auto">
            <a:xfrm>
              <a:off x="8571853" y="3263229"/>
              <a:ext cx="1180444" cy="0"/>
            </a:xfrm>
            <a:prstGeom prst="line">
              <a:avLst/>
            </a:prstGeom>
            <a:noFill/>
            <a:ln w="9525">
              <a:solidFill>
                <a:schemeClr val="tx1"/>
              </a:solidFill>
              <a:round/>
              <a:headEnd/>
              <a:tailEnd/>
            </a:ln>
          </p:spPr>
          <p:txBody>
            <a:bodyPr wrap="none" anchor="ctr"/>
            <a:lstStyle/>
            <a:p>
              <a:endParaRPr lang="es-CL"/>
            </a:p>
          </p:txBody>
        </p:sp>
        <p:sp>
          <p:nvSpPr>
            <p:cNvPr id="34" name="Line 172"/>
            <p:cNvSpPr>
              <a:spLocks noChangeShapeType="1"/>
            </p:cNvSpPr>
            <p:nvPr/>
          </p:nvSpPr>
          <p:spPr bwMode="auto">
            <a:xfrm>
              <a:off x="4405580" y="1428747"/>
              <a:ext cx="0" cy="1637931"/>
            </a:xfrm>
            <a:prstGeom prst="line">
              <a:avLst/>
            </a:prstGeom>
            <a:noFill/>
            <a:ln w="28575">
              <a:solidFill>
                <a:schemeClr val="tx1"/>
              </a:solidFill>
              <a:round/>
              <a:headEnd/>
              <a:tailEnd/>
            </a:ln>
          </p:spPr>
          <p:txBody>
            <a:bodyPr wrap="none" anchor="ctr"/>
            <a:lstStyle/>
            <a:p>
              <a:endParaRPr lang="es-CL"/>
            </a:p>
          </p:txBody>
        </p:sp>
        <p:sp>
          <p:nvSpPr>
            <p:cNvPr id="35" name="Line 173"/>
            <p:cNvSpPr>
              <a:spLocks noChangeShapeType="1"/>
            </p:cNvSpPr>
            <p:nvPr/>
          </p:nvSpPr>
          <p:spPr bwMode="auto">
            <a:xfrm>
              <a:off x="4405580" y="1428747"/>
              <a:ext cx="3610771" cy="0"/>
            </a:xfrm>
            <a:prstGeom prst="line">
              <a:avLst/>
            </a:prstGeom>
            <a:noFill/>
            <a:ln w="28575">
              <a:solidFill>
                <a:schemeClr val="tx1"/>
              </a:solidFill>
              <a:round/>
              <a:headEnd/>
              <a:tailEnd/>
            </a:ln>
          </p:spPr>
          <p:txBody>
            <a:bodyPr wrap="none" anchor="ctr"/>
            <a:lstStyle/>
            <a:p>
              <a:endParaRPr lang="es-CL"/>
            </a:p>
          </p:txBody>
        </p:sp>
        <p:sp>
          <p:nvSpPr>
            <p:cNvPr id="36" name="Line 174"/>
            <p:cNvSpPr>
              <a:spLocks noChangeShapeType="1"/>
            </p:cNvSpPr>
            <p:nvPr/>
          </p:nvSpPr>
          <p:spPr bwMode="auto">
            <a:xfrm>
              <a:off x="8016350" y="1428747"/>
              <a:ext cx="0" cy="1637931"/>
            </a:xfrm>
            <a:prstGeom prst="line">
              <a:avLst/>
            </a:prstGeom>
            <a:noFill/>
            <a:ln w="28575">
              <a:solidFill>
                <a:schemeClr val="tx1"/>
              </a:solidFill>
              <a:round/>
              <a:headEnd/>
              <a:tailEnd/>
            </a:ln>
          </p:spPr>
          <p:txBody>
            <a:bodyPr wrap="none" anchor="ctr"/>
            <a:lstStyle/>
            <a:p>
              <a:endParaRPr lang="es-CL"/>
            </a:p>
          </p:txBody>
        </p:sp>
        <p:sp>
          <p:nvSpPr>
            <p:cNvPr id="37" name="Line 175"/>
            <p:cNvSpPr>
              <a:spLocks noChangeShapeType="1"/>
            </p:cNvSpPr>
            <p:nvPr/>
          </p:nvSpPr>
          <p:spPr bwMode="auto">
            <a:xfrm>
              <a:off x="4405580" y="3066678"/>
              <a:ext cx="2499764" cy="0"/>
            </a:xfrm>
            <a:prstGeom prst="line">
              <a:avLst/>
            </a:prstGeom>
            <a:noFill/>
            <a:ln w="28575">
              <a:solidFill>
                <a:schemeClr val="tx1"/>
              </a:solidFill>
              <a:round/>
              <a:headEnd/>
              <a:tailEnd/>
            </a:ln>
          </p:spPr>
          <p:txBody>
            <a:bodyPr wrap="none" anchor="ctr"/>
            <a:lstStyle/>
            <a:p>
              <a:endParaRPr lang="es-CL"/>
            </a:p>
          </p:txBody>
        </p:sp>
        <p:sp>
          <p:nvSpPr>
            <p:cNvPr id="38" name="Line 176"/>
            <p:cNvSpPr>
              <a:spLocks noChangeShapeType="1"/>
            </p:cNvSpPr>
            <p:nvPr/>
          </p:nvSpPr>
          <p:spPr bwMode="auto">
            <a:xfrm>
              <a:off x="7460847" y="3066678"/>
              <a:ext cx="555503" cy="0"/>
            </a:xfrm>
            <a:prstGeom prst="line">
              <a:avLst/>
            </a:prstGeom>
            <a:noFill/>
            <a:ln w="28575">
              <a:solidFill>
                <a:schemeClr val="tx1"/>
              </a:solidFill>
              <a:round/>
              <a:headEnd/>
              <a:tailEnd/>
            </a:ln>
          </p:spPr>
          <p:txBody>
            <a:bodyPr wrap="none" anchor="ctr"/>
            <a:lstStyle/>
            <a:p>
              <a:endParaRPr lang="es-CL"/>
            </a:p>
          </p:txBody>
        </p:sp>
        <p:sp>
          <p:nvSpPr>
            <p:cNvPr id="39" name="Line 177"/>
            <p:cNvSpPr>
              <a:spLocks noChangeShapeType="1"/>
            </p:cNvSpPr>
            <p:nvPr/>
          </p:nvSpPr>
          <p:spPr bwMode="auto">
            <a:xfrm>
              <a:off x="4405580" y="2018402"/>
              <a:ext cx="833255" cy="0"/>
            </a:xfrm>
            <a:prstGeom prst="line">
              <a:avLst/>
            </a:prstGeom>
            <a:noFill/>
            <a:ln w="28575">
              <a:solidFill>
                <a:schemeClr val="tx1"/>
              </a:solidFill>
              <a:round/>
              <a:headEnd/>
              <a:tailEnd/>
            </a:ln>
          </p:spPr>
          <p:txBody>
            <a:bodyPr wrap="none" anchor="ctr"/>
            <a:lstStyle/>
            <a:p>
              <a:endParaRPr lang="es-CL"/>
            </a:p>
          </p:txBody>
        </p:sp>
        <p:sp>
          <p:nvSpPr>
            <p:cNvPr id="40" name="Line 178"/>
            <p:cNvSpPr>
              <a:spLocks noChangeShapeType="1"/>
            </p:cNvSpPr>
            <p:nvPr/>
          </p:nvSpPr>
          <p:spPr bwMode="auto">
            <a:xfrm>
              <a:off x="5586024" y="2018402"/>
              <a:ext cx="347189" cy="0"/>
            </a:xfrm>
            <a:prstGeom prst="line">
              <a:avLst/>
            </a:prstGeom>
            <a:noFill/>
            <a:ln w="9525">
              <a:solidFill>
                <a:schemeClr val="tx1"/>
              </a:solidFill>
              <a:round/>
              <a:headEnd/>
              <a:tailEnd/>
            </a:ln>
          </p:spPr>
          <p:txBody>
            <a:bodyPr wrap="none" anchor="ctr"/>
            <a:lstStyle/>
            <a:p>
              <a:endParaRPr lang="es-CL"/>
            </a:p>
          </p:txBody>
        </p:sp>
        <p:sp>
          <p:nvSpPr>
            <p:cNvPr id="41" name="Line 179"/>
            <p:cNvSpPr>
              <a:spLocks noChangeShapeType="1"/>
            </p:cNvSpPr>
            <p:nvPr/>
          </p:nvSpPr>
          <p:spPr bwMode="auto">
            <a:xfrm flipV="1">
              <a:off x="5724900" y="1428747"/>
              <a:ext cx="0" cy="589655"/>
            </a:xfrm>
            <a:prstGeom prst="line">
              <a:avLst/>
            </a:prstGeom>
            <a:noFill/>
            <a:ln w="28575">
              <a:solidFill>
                <a:schemeClr val="tx1"/>
              </a:solidFill>
              <a:round/>
              <a:headEnd/>
              <a:tailEnd/>
            </a:ln>
          </p:spPr>
          <p:txBody>
            <a:bodyPr wrap="none" anchor="ctr"/>
            <a:lstStyle/>
            <a:p>
              <a:endParaRPr lang="es-CL"/>
            </a:p>
          </p:txBody>
        </p:sp>
        <p:sp>
          <p:nvSpPr>
            <p:cNvPr id="42" name="Line 180"/>
            <p:cNvSpPr>
              <a:spLocks noChangeShapeType="1"/>
            </p:cNvSpPr>
            <p:nvPr/>
          </p:nvSpPr>
          <p:spPr bwMode="auto">
            <a:xfrm>
              <a:off x="6141527" y="2018402"/>
              <a:ext cx="1180444" cy="0"/>
            </a:xfrm>
            <a:prstGeom prst="line">
              <a:avLst/>
            </a:prstGeom>
            <a:noFill/>
            <a:ln w="28575">
              <a:solidFill>
                <a:schemeClr val="tx1"/>
              </a:solidFill>
              <a:round/>
              <a:headEnd/>
              <a:tailEnd/>
            </a:ln>
          </p:spPr>
          <p:txBody>
            <a:bodyPr wrap="none" anchor="ctr"/>
            <a:lstStyle/>
            <a:p>
              <a:endParaRPr lang="es-CL"/>
            </a:p>
          </p:txBody>
        </p:sp>
        <p:sp>
          <p:nvSpPr>
            <p:cNvPr id="43" name="Line 181"/>
            <p:cNvSpPr>
              <a:spLocks noChangeShapeType="1"/>
            </p:cNvSpPr>
            <p:nvPr/>
          </p:nvSpPr>
          <p:spPr bwMode="auto">
            <a:xfrm>
              <a:off x="7599723" y="2018402"/>
              <a:ext cx="416627" cy="0"/>
            </a:xfrm>
            <a:prstGeom prst="line">
              <a:avLst/>
            </a:prstGeom>
            <a:noFill/>
            <a:ln w="28575">
              <a:solidFill>
                <a:schemeClr val="tx1"/>
              </a:solidFill>
              <a:round/>
              <a:headEnd/>
              <a:tailEnd/>
            </a:ln>
          </p:spPr>
          <p:txBody>
            <a:bodyPr wrap="none" anchor="ctr"/>
            <a:lstStyle/>
            <a:p>
              <a:endParaRPr lang="es-CL"/>
            </a:p>
          </p:txBody>
        </p:sp>
        <p:sp>
          <p:nvSpPr>
            <p:cNvPr id="44" name="Line 182"/>
            <p:cNvSpPr>
              <a:spLocks noChangeShapeType="1"/>
            </p:cNvSpPr>
            <p:nvPr/>
          </p:nvSpPr>
          <p:spPr bwMode="auto">
            <a:xfrm>
              <a:off x="6488716" y="2018402"/>
              <a:ext cx="0" cy="196552"/>
            </a:xfrm>
            <a:prstGeom prst="line">
              <a:avLst/>
            </a:prstGeom>
            <a:noFill/>
            <a:ln w="28575">
              <a:solidFill>
                <a:schemeClr val="tx1"/>
              </a:solidFill>
              <a:round/>
              <a:headEnd/>
              <a:tailEnd/>
            </a:ln>
          </p:spPr>
          <p:txBody>
            <a:bodyPr wrap="none" anchor="ctr"/>
            <a:lstStyle/>
            <a:p>
              <a:endParaRPr lang="es-CL"/>
            </a:p>
          </p:txBody>
        </p:sp>
        <p:sp>
          <p:nvSpPr>
            <p:cNvPr id="45" name="Line 183"/>
            <p:cNvSpPr>
              <a:spLocks noChangeShapeType="1"/>
            </p:cNvSpPr>
            <p:nvPr/>
          </p:nvSpPr>
          <p:spPr bwMode="auto">
            <a:xfrm>
              <a:off x="6488716" y="2411506"/>
              <a:ext cx="0" cy="327586"/>
            </a:xfrm>
            <a:prstGeom prst="line">
              <a:avLst/>
            </a:prstGeom>
            <a:noFill/>
            <a:ln w="28575">
              <a:solidFill>
                <a:schemeClr val="tx1"/>
              </a:solidFill>
              <a:round/>
              <a:headEnd/>
              <a:tailEnd/>
            </a:ln>
          </p:spPr>
          <p:txBody>
            <a:bodyPr wrap="none" anchor="ctr"/>
            <a:lstStyle/>
            <a:p>
              <a:endParaRPr lang="es-CL"/>
            </a:p>
          </p:txBody>
        </p:sp>
        <p:sp>
          <p:nvSpPr>
            <p:cNvPr id="46" name="Line 184"/>
            <p:cNvSpPr>
              <a:spLocks noChangeShapeType="1"/>
            </p:cNvSpPr>
            <p:nvPr/>
          </p:nvSpPr>
          <p:spPr bwMode="auto">
            <a:xfrm>
              <a:off x="6488716" y="3001161"/>
              <a:ext cx="0" cy="65517"/>
            </a:xfrm>
            <a:prstGeom prst="line">
              <a:avLst/>
            </a:prstGeom>
            <a:noFill/>
            <a:ln w="28575">
              <a:solidFill>
                <a:schemeClr val="tx1"/>
              </a:solidFill>
              <a:round/>
              <a:headEnd/>
              <a:tailEnd/>
            </a:ln>
          </p:spPr>
          <p:txBody>
            <a:bodyPr wrap="none" anchor="ctr"/>
            <a:lstStyle/>
            <a:p>
              <a:endParaRPr lang="es-CL"/>
            </a:p>
          </p:txBody>
        </p:sp>
        <p:sp>
          <p:nvSpPr>
            <p:cNvPr id="47" name="Line 185"/>
            <p:cNvSpPr>
              <a:spLocks noChangeShapeType="1"/>
            </p:cNvSpPr>
            <p:nvPr/>
          </p:nvSpPr>
          <p:spPr bwMode="auto">
            <a:xfrm flipH="1">
              <a:off x="5655462" y="2542540"/>
              <a:ext cx="833255" cy="0"/>
            </a:xfrm>
            <a:prstGeom prst="line">
              <a:avLst/>
            </a:prstGeom>
            <a:noFill/>
            <a:ln w="28575">
              <a:solidFill>
                <a:schemeClr val="tx1"/>
              </a:solidFill>
              <a:round/>
              <a:headEnd/>
              <a:tailEnd/>
            </a:ln>
          </p:spPr>
          <p:txBody>
            <a:bodyPr wrap="none" anchor="ctr"/>
            <a:lstStyle/>
            <a:p>
              <a:endParaRPr lang="es-CL"/>
            </a:p>
          </p:txBody>
        </p:sp>
        <p:sp>
          <p:nvSpPr>
            <p:cNvPr id="48" name="Line 186"/>
            <p:cNvSpPr>
              <a:spLocks noChangeShapeType="1"/>
            </p:cNvSpPr>
            <p:nvPr/>
          </p:nvSpPr>
          <p:spPr bwMode="auto">
            <a:xfrm flipH="1">
              <a:off x="4405580" y="2542540"/>
              <a:ext cx="833255" cy="0"/>
            </a:xfrm>
            <a:prstGeom prst="line">
              <a:avLst/>
            </a:prstGeom>
            <a:noFill/>
            <a:ln w="28575">
              <a:solidFill>
                <a:schemeClr val="tx1"/>
              </a:solidFill>
              <a:round/>
              <a:headEnd/>
              <a:tailEnd/>
            </a:ln>
          </p:spPr>
          <p:txBody>
            <a:bodyPr wrap="none" anchor="ctr"/>
            <a:lstStyle/>
            <a:p>
              <a:endParaRPr lang="es-CL"/>
            </a:p>
          </p:txBody>
        </p:sp>
        <p:sp>
          <p:nvSpPr>
            <p:cNvPr id="49" name="Line 188"/>
            <p:cNvSpPr>
              <a:spLocks noChangeShapeType="1"/>
            </p:cNvSpPr>
            <p:nvPr/>
          </p:nvSpPr>
          <p:spPr bwMode="auto">
            <a:xfrm flipH="1" flipV="1">
              <a:off x="6072089" y="1887368"/>
              <a:ext cx="69438" cy="131034"/>
            </a:xfrm>
            <a:prstGeom prst="line">
              <a:avLst/>
            </a:prstGeom>
            <a:noFill/>
            <a:ln w="9525">
              <a:solidFill>
                <a:schemeClr val="tx1"/>
              </a:solidFill>
              <a:round/>
              <a:headEnd/>
              <a:tailEnd/>
            </a:ln>
          </p:spPr>
          <p:txBody>
            <a:bodyPr wrap="none" anchor="ctr"/>
            <a:lstStyle/>
            <a:p>
              <a:endParaRPr lang="es-CL"/>
            </a:p>
          </p:txBody>
        </p:sp>
        <p:sp>
          <p:nvSpPr>
            <p:cNvPr id="50" name="Line 189"/>
            <p:cNvSpPr>
              <a:spLocks noChangeShapeType="1"/>
            </p:cNvSpPr>
            <p:nvPr/>
          </p:nvSpPr>
          <p:spPr bwMode="auto">
            <a:xfrm flipH="1">
              <a:off x="5516586" y="2018402"/>
              <a:ext cx="69438" cy="131034"/>
            </a:xfrm>
            <a:prstGeom prst="line">
              <a:avLst/>
            </a:prstGeom>
            <a:noFill/>
            <a:ln w="9525">
              <a:solidFill>
                <a:schemeClr val="tx1"/>
              </a:solidFill>
              <a:round/>
              <a:headEnd/>
              <a:tailEnd/>
            </a:ln>
          </p:spPr>
          <p:txBody>
            <a:bodyPr wrap="none" anchor="ctr"/>
            <a:lstStyle/>
            <a:p>
              <a:endParaRPr lang="es-CL"/>
            </a:p>
          </p:txBody>
        </p:sp>
        <p:sp>
          <p:nvSpPr>
            <p:cNvPr id="51" name="Line 190"/>
            <p:cNvSpPr>
              <a:spLocks noChangeShapeType="1"/>
            </p:cNvSpPr>
            <p:nvPr/>
          </p:nvSpPr>
          <p:spPr bwMode="auto">
            <a:xfrm flipV="1">
              <a:off x="7321971" y="1887368"/>
              <a:ext cx="138876" cy="131034"/>
            </a:xfrm>
            <a:prstGeom prst="line">
              <a:avLst/>
            </a:prstGeom>
            <a:noFill/>
            <a:ln w="9525">
              <a:solidFill>
                <a:schemeClr val="tx1"/>
              </a:solidFill>
              <a:round/>
              <a:headEnd/>
              <a:tailEnd/>
            </a:ln>
          </p:spPr>
          <p:txBody>
            <a:bodyPr wrap="none" anchor="ctr"/>
            <a:lstStyle/>
            <a:p>
              <a:endParaRPr lang="es-CL"/>
            </a:p>
          </p:txBody>
        </p:sp>
        <p:sp>
          <p:nvSpPr>
            <p:cNvPr id="52" name="Line 191"/>
            <p:cNvSpPr>
              <a:spLocks noChangeShapeType="1"/>
            </p:cNvSpPr>
            <p:nvPr/>
          </p:nvSpPr>
          <p:spPr bwMode="auto">
            <a:xfrm flipH="1" flipV="1">
              <a:off x="5516586" y="2411506"/>
              <a:ext cx="138876" cy="131034"/>
            </a:xfrm>
            <a:prstGeom prst="line">
              <a:avLst/>
            </a:prstGeom>
            <a:noFill/>
            <a:ln w="9525">
              <a:solidFill>
                <a:schemeClr val="tx1"/>
              </a:solidFill>
              <a:round/>
              <a:headEnd/>
              <a:tailEnd/>
            </a:ln>
          </p:spPr>
          <p:txBody>
            <a:bodyPr wrap="none" anchor="ctr"/>
            <a:lstStyle/>
            <a:p>
              <a:endParaRPr lang="es-CL"/>
            </a:p>
          </p:txBody>
        </p:sp>
        <p:sp>
          <p:nvSpPr>
            <p:cNvPr id="53" name="Line 192"/>
            <p:cNvSpPr>
              <a:spLocks noChangeShapeType="1"/>
            </p:cNvSpPr>
            <p:nvPr/>
          </p:nvSpPr>
          <p:spPr bwMode="auto">
            <a:xfrm flipH="1" flipV="1">
              <a:off x="7321971" y="2870126"/>
              <a:ext cx="138876" cy="196552"/>
            </a:xfrm>
            <a:prstGeom prst="line">
              <a:avLst/>
            </a:prstGeom>
            <a:noFill/>
            <a:ln w="9525">
              <a:solidFill>
                <a:schemeClr val="tx1"/>
              </a:solidFill>
              <a:round/>
              <a:headEnd/>
              <a:tailEnd/>
            </a:ln>
          </p:spPr>
          <p:txBody>
            <a:bodyPr wrap="none" anchor="ctr"/>
            <a:lstStyle/>
            <a:p>
              <a:endParaRPr lang="es-CL"/>
            </a:p>
          </p:txBody>
        </p:sp>
      </p:grpSp>
    </p:spTree>
    <p:extLst>
      <p:ext uri="{BB962C8B-B14F-4D97-AF65-F5344CB8AC3E}">
        <p14:creationId xmlns:p14="http://schemas.microsoft.com/office/powerpoint/2010/main" val="4162141089"/>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
        <p:nvSpPr>
          <p:cNvPr id="54" name="2 Subtítulo"/>
          <p:cNvSpPr>
            <a:spLocks noGrp="1"/>
          </p:cNvSpPr>
          <p:nvPr>
            <p:ph type="subTitle" idx="1"/>
          </p:nvPr>
        </p:nvSpPr>
        <p:spPr>
          <a:xfrm>
            <a:off x="482600" y="1570010"/>
            <a:ext cx="11207087" cy="4557123"/>
          </a:xfrm>
        </p:spPr>
        <p:style>
          <a:lnRef idx="2">
            <a:schemeClr val="accent5"/>
          </a:lnRef>
          <a:fillRef idx="1">
            <a:schemeClr val="lt1"/>
          </a:fillRef>
          <a:effectRef idx="0">
            <a:schemeClr val="accent5"/>
          </a:effectRef>
          <a:fontRef idx="minor">
            <a:schemeClr val="dk1"/>
          </a:fontRef>
        </p:style>
        <p:txBody>
          <a:bodyPr anchor="t">
            <a:noAutofit/>
          </a:bodyPr>
          <a:lstStyle/>
          <a:p>
            <a:pPr marL="342900" indent="-342900" algn="just">
              <a:lnSpc>
                <a:spcPct val="150000"/>
              </a:lnSpc>
              <a:buFont typeface="Wingdings" panose="05000000000000000000" pitchFamily="2" charset="2"/>
              <a:buChar char="Ø"/>
            </a:pPr>
            <a:r>
              <a:rPr lang="es-ES_tradnl" sz="2000" dirty="0" smtClean="0">
                <a:latin typeface="Arial" charset="0"/>
              </a:rPr>
              <a:t>Preferentemente de arriba hacia abajo.</a:t>
            </a:r>
          </a:p>
          <a:p>
            <a:pPr marL="914400" lvl="1" indent="-457200" algn="just">
              <a:lnSpc>
                <a:spcPct val="150000"/>
              </a:lnSpc>
              <a:buFont typeface="Wingdings" panose="05000000000000000000" pitchFamily="2" charset="2"/>
              <a:buChar char="q"/>
            </a:pPr>
            <a:r>
              <a:rPr lang="es-ES_tradnl" sz="1800" dirty="0" smtClean="0">
                <a:latin typeface="Arial" charset="0"/>
              </a:rPr>
              <a:t>Facilidad natural.</a:t>
            </a:r>
          </a:p>
          <a:p>
            <a:pPr marL="914400" lvl="1" indent="-457200" algn="just">
              <a:lnSpc>
                <a:spcPct val="150000"/>
              </a:lnSpc>
              <a:buFont typeface="Wingdings" panose="05000000000000000000" pitchFamily="2" charset="2"/>
              <a:buChar char="q"/>
            </a:pPr>
            <a:r>
              <a:rPr lang="es-ES_tradnl" sz="1800" dirty="0" smtClean="0">
                <a:latin typeface="Arial" charset="0"/>
              </a:rPr>
              <a:t>León acorralado.</a:t>
            </a:r>
          </a:p>
          <a:p>
            <a:pPr marL="914400" lvl="1" indent="-457200" algn="just">
              <a:lnSpc>
                <a:spcPct val="150000"/>
              </a:lnSpc>
              <a:buFont typeface="Wingdings" panose="05000000000000000000" pitchFamily="2" charset="2"/>
              <a:buChar char="q"/>
            </a:pPr>
            <a:r>
              <a:rPr lang="es-ES_tradnl" sz="1800" dirty="0" smtClean="0">
                <a:latin typeface="Arial" charset="0"/>
              </a:rPr>
              <a:t>Exposición a los fuegos del elemento de apoyo.</a:t>
            </a:r>
          </a:p>
          <a:p>
            <a:pPr marL="355600" indent="-355600" algn="just">
              <a:lnSpc>
                <a:spcPct val="150000"/>
              </a:lnSpc>
              <a:buFont typeface="Wingdings" panose="05000000000000000000" pitchFamily="2" charset="2"/>
              <a:buChar char="Ø"/>
            </a:pPr>
            <a:r>
              <a:rPr lang="es-ES_tradnl" sz="2000" dirty="0" smtClean="0">
                <a:latin typeface="Arial" charset="0"/>
              </a:rPr>
              <a:t>Técnicas de CQB.</a:t>
            </a:r>
          </a:p>
          <a:p>
            <a:pPr marL="812800" lvl="1" indent="-355600" algn="just">
              <a:lnSpc>
                <a:spcPct val="150000"/>
              </a:lnSpc>
              <a:buFont typeface="Wingdings" panose="05000000000000000000" pitchFamily="2" charset="2"/>
              <a:buChar char="q"/>
            </a:pPr>
            <a:r>
              <a:rPr lang="es-ES_tradnl" sz="1800" dirty="0" smtClean="0">
                <a:latin typeface="Arial" charset="0"/>
              </a:rPr>
              <a:t>Dispersión.</a:t>
            </a:r>
          </a:p>
          <a:p>
            <a:pPr marL="812800" lvl="1" indent="-355600" algn="just">
              <a:lnSpc>
                <a:spcPct val="150000"/>
              </a:lnSpc>
              <a:buFont typeface="Wingdings" panose="05000000000000000000" pitchFamily="2" charset="2"/>
              <a:buChar char="q"/>
            </a:pPr>
            <a:r>
              <a:rPr lang="es-ES_tradnl" sz="1800" dirty="0" smtClean="0">
                <a:latin typeface="Arial" charset="0"/>
              </a:rPr>
              <a:t>Avance.</a:t>
            </a:r>
          </a:p>
          <a:p>
            <a:pPr marL="812800" lvl="1" indent="-355600" algn="just">
              <a:lnSpc>
                <a:spcPct val="150000"/>
              </a:lnSpc>
              <a:buFont typeface="Wingdings" panose="05000000000000000000" pitchFamily="2" charset="2"/>
              <a:buChar char="q"/>
            </a:pPr>
            <a:r>
              <a:rPr lang="es-ES_tradnl" sz="1800" dirty="0" smtClean="0">
                <a:latin typeface="Arial" charset="0"/>
              </a:rPr>
              <a:t>Medidas de coordinación.</a:t>
            </a:r>
          </a:p>
          <a:p>
            <a:pPr marL="355600" indent="-355600" algn="just">
              <a:lnSpc>
                <a:spcPct val="150000"/>
              </a:lnSpc>
              <a:buFont typeface="Wingdings" panose="05000000000000000000" pitchFamily="2" charset="2"/>
              <a:buChar char="Ø"/>
            </a:pPr>
            <a:r>
              <a:rPr lang="es-ES_tradnl" sz="2000" dirty="0" smtClean="0">
                <a:latin typeface="Arial" charset="0"/>
              </a:rPr>
              <a:t>Consolidar la posición.</a:t>
            </a:r>
          </a:p>
          <a:p>
            <a:pPr marL="914400" lvl="1" indent="-457200" algn="just">
              <a:lnSpc>
                <a:spcPct val="150000"/>
              </a:lnSpc>
              <a:buFont typeface="Wingdings" panose="05000000000000000000" pitchFamily="2" charset="2"/>
              <a:buChar char="q"/>
            </a:pPr>
            <a:endParaRPr lang="es-ES_tradnl" sz="1800" dirty="0">
              <a:latin typeface="Arial" charset="0"/>
            </a:endParaRPr>
          </a:p>
          <a:p>
            <a:pPr marL="285750" indent="-285750" algn="just">
              <a:lnSpc>
                <a:spcPct val="150000"/>
              </a:lnSpc>
              <a:buFont typeface="Wingdings" panose="05000000000000000000" pitchFamily="2" charset="2"/>
              <a:buChar char="Ø"/>
            </a:pPr>
            <a:endParaRPr lang="es-ES_tradnl" sz="2200" dirty="0">
              <a:latin typeface="Arial" charset="0"/>
            </a:endParaRPr>
          </a:p>
        </p:txBody>
      </p:sp>
      <p:sp>
        <p:nvSpPr>
          <p:cNvPr id="55" name="Rectángulo 54"/>
          <p:cNvSpPr/>
          <p:nvPr/>
        </p:nvSpPr>
        <p:spPr>
          <a:xfrm>
            <a:off x="482600" y="947026"/>
            <a:ext cx="4593949"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CONSIDERACIONES EN LA EJECUCIÓN</a:t>
            </a:r>
            <a:endParaRPr lang="es-ES_tradnl" b="1" dirty="0">
              <a:solidFill>
                <a:schemeClr val="bg1"/>
              </a:solidFill>
              <a:latin typeface="Arial" charset="0"/>
            </a:endParaRPr>
          </a:p>
        </p:txBody>
      </p:sp>
    </p:spTree>
    <p:extLst>
      <p:ext uri="{BB962C8B-B14F-4D97-AF65-F5344CB8AC3E}">
        <p14:creationId xmlns:p14="http://schemas.microsoft.com/office/powerpoint/2010/main" val="2925526183"/>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DEFENSA DE UN ÁREA EDIFICADA</a:t>
            </a:r>
            <a:endParaRPr lang="es-CL" altLang="es-CL" sz="2400" b="1" dirty="0">
              <a:solidFill>
                <a:srgbClr val="002060"/>
              </a:solidFill>
              <a:latin typeface="Arial" panose="020B0604020202020204" pitchFamily="34" charset="0"/>
            </a:endParaRPr>
          </a:p>
        </p:txBody>
      </p:sp>
      <p:sp>
        <p:nvSpPr>
          <p:cNvPr id="54" name="2 Subtítulo"/>
          <p:cNvSpPr>
            <a:spLocks noGrp="1"/>
          </p:cNvSpPr>
          <p:nvPr>
            <p:ph type="subTitle" idx="1"/>
          </p:nvPr>
        </p:nvSpPr>
        <p:spPr>
          <a:xfrm>
            <a:off x="482600" y="1570010"/>
            <a:ext cx="11207087" cy="4557123"/>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 sz="1900" dirty="0" smtClean="0">
                <a:latin typeface="Arial" charset="0"/>
              </a:rPr>
              <a:t>Un </a:t>
            </a:r>
            <a:r>
              <a:rPr lang="es-ES" sz="1900" dirty="0">
                <a:latin typeface="Arial" charset="0"/>
              </a:rPr>
              <a:t>centro poblado, puede aprovecharse para reforzar la potencia de un C.P.C. o ser ocupado por todas las fuerzas que efectúan la defensa</a:t>
            </a:r>
            <a:r>
              <a:rPr lang="es-ES" sz="1900" dirty="0" smtClean="0">
                <a:latin typeface="Arial" charset="0"/>
              </a:rPr>
              <a:t>.</a:t>
            </a:r>
          </a:p>
          <a:p>
            <a:pPr marL="457200" indent="-457200" algn="just">
              <a:lnSpc>
                <a:spcPct val="150000"/>
              </a:lnSpc>
              <a:buFont typeface="Wingdings" panose="05000000000000000000" pitchFamily="2" charset="2"/>
              <a:buChar char="Ø"/>
            </a:pPr>
            <a:r>
              <a:rPr lang="es-ES" sz="1900" dirty="0" smtClean="0">
                <a:latin typeface="Arial" charset="0"/>
              </a:rPr>
              <a:t>Seguridad fuera </a:t>
            </a:r>
            <a:r>
              <a:rPr lang="es-ES" sz="1900" dirty="0">
                <a:latin typeface="Arial" charset="0"/>
              </a:rPr>
              <a:t>del área </a:t>
            </a:r>
            <a:r>
              <a:rPr lang="es-ES" sz="1900" dirty="0" smtClean="0">
                <a:latin typeface="Arial" charset="0"/>
              </a:rPr>
              <a:t>edificada (perímetro </a:t>
            </a:r>
            <a:r>
              <a:rPr lang="es-ES" sz="1900" dirty="0">
                <a:latin typeface="Arial" charset="0"/>
              </a:rPr>
              <a:t>de la </a:t>
            </a:r>
            <a:r>
              <a:rPr lang="es-ES" sz="1900" dirty="0" smtClean="0">
                <a:latin typeface="Arial" charset="0"/>
              </a:rPr>
              <a:t>ciudad) </a:t>
            </a:r>
          </a:p>
          <a:p>
            <a:pPr marL="457200" indent="-457200" algn="just">
              <a:lnSpc>
                <a:spcPct val="150000"/>
              </a:lnSpc>
              <a:buFont typeface="Wingdings" panose="05000000000000000000" pitchFamily="2" charset="2"/>
              <a:buChar char="Ø"/>
            </a:pPr>
            <a:r>
              <a:rPr lang="es-ES" sz="1900" dirty="0" smtClean="0">
                <a:latin typeface="Arial" charset="0"/>
              </a:rPr>
              <a:t>Cubriendo avenidas </a:t>
            </a:r>
            <a:r>
              <a:rPr lang="es-ES" sz="1900" dirty="0">
                <a:latin typeface="Arial" charset="0"/>
              </a:rPr>
              <a:t>de aproximación </a:t>
            </a:r>
            <a:r>
              <a:rPr lang="es-ES" sz="1900" dirty="0" smtClean="0">
                <a:latin typeface="Arial" charset="0"/>
              </a:rPr>
              <a:t>y </a:t>
            </a:r>
            <a:r>
              <a:rPr lang="es-ES" sz="1900" dirty="0">
                <a:latin typeface="Arial" charset="0"/>
              </a:rPr>
              <a:t>el resto mediante el patrullaje, obstáculos y/o </a:t>
            </a:r>
            <a:r>
              <a:rPr lang="es-ES" sz="1900" dirty="0" smtClean="0">
                <a:latin typeface="Arial" charset="0"/>
              </a:rPr>
              <a:t>fuego.</a:t>
            </a:r>
          </a:p>
          <a:p>
            <a:pPr marL="457200" indent="-457200" algn="just">
              <a:lnSpc>
                <a:spcPct val="150000"/>
              </a:lnSpc>
              <a:buFont typeface="Wingdings" panose="05000000000000000000" pitchFamily="2" charset="2"/>
              <a:buChar char="Ø"/>
            </a:pPr>
            <a:r>
              <a:rPr lang="es-ES" sz="1900" dirty="0" smtClean="0">
                <a:latin typeface="Arial" charset="0"/>
              </a:rPr>
              <a:t>Plan de obstáculos.</a:t>
            </a:r>
          </a:p>
          <a:p>
            <a:pPr marL="457200" indent="-457200" algn="just">
              <a:lnSpc>
                <a:spcPct val="150000"/>
              </a:lnSpc>
              <a:buFont typeface="Wingdings" panose="05000000000000000000" pitchFamily="2" charset="2"/>
              <a:buChar char="Ø"/>
            </a:pPr>
            <a:r>
              <a:rPr lang="es-ES" sz="1900" dirty="0" smtClean="0">
                <a:latin typeface="Arial" charset="0"/>
              </a:rPr>
              <a:t>Tareas de vigilancia</a:t>
            </a:r>
            <a:r>
              <a:rPr lang="es-ES" sz="1900" dirty="0">
                <a:latin typeface="Arial" charset="0"/>
              </a:rPr>
              <a:t>.</a:t>
            </a:r>
          </a:p>
          <a:p>
            <a:pPr marL="457200" indent="-457200" algn="just">
              <a:lnSpc>
                <a:spcPct val="150000"/>
              </a:lnSpc>
              <a:buFont typeface="Wingdings" panose="05000000000000000000" pitchFamily="2" charset="2"/>
              <a:buChar char="Ø"/>
            </a:pPr>
            <a:r>
              <a:rPr lang="es-ES" sz="1900" dirty="0">
                <a:latin typeface="Arial" charset="0"/>
              </a:rPr>
              <a:t>Mientras más grande sea el centro poblado, mayor será el </a:t>
            </a:r>
            <a:r>
              <a:rPr lang="es-ES" sz="1900" dirty="0" smtClean="0">
                <a:latin typeface="Arial" charset="0"/>
              </a:rPr>
              <a:t>problema.</a:t>
            </a:r>
          </a:p>
          <a:p>
            <a:pPr marL="457200" indent="-457200" algn="just">
              <a:lnSpc>
                <a:spcPct val="150000"/>
              </a:lnSpc>
              <a:buFont typeface="Wingdings" panose="05000000000000000000" pitchFamily="2" charset="2"/>
              <a:buChar char="Ø"/>
            </a:pPr>
            <a:r>
              <a:rPr lang="es-ES" sz="1900" dirty="0" smtClean="0">
                <a:latin typeface="Arial" charset="0"/>
              </a:rPr>
              <a:t>Romper el contacto/Desgaste.</a:t>
            </a:r>
            <a:endParaRPr lang="es-ES" sz="1900" dirty="0">
              <a:latin typeface="Arial" charset="0"/>
            </a:endParaRPr>
          </a:p>
        </p:txBody>
      </p:sp>
      <p:sp>
        <p:nvSpPr>
          <p:cNvPr id="55" name="Rectángulo 54"/>
          <p:cNvSpPr/>
          <p:nvPr/>
        </p:nvSpPr>
        <p:spPr>
          <a:xfrm>
            <a:off x="482600" y="947026"/>
            <a:ext cx="2506259"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CONSIDERACIONES</a:t>
            </a:r>
            <a:endParaRPr lang="es-ES_tradnl" b="1" dirty="0">
              <a:solidFill>
                <a:schemeClr val="bg1"/>
              </a:solidFill>
              <a:latin typeface="Arial" charset="0"/>
            </a:endParaRPr>
          </a:p>
        </p:txBody>
      </p:sp>
    </p:spTree>
    <p:extLst>
      <p:ext uri="{BB962C8B-B14F-4D97-AF65-F5344CB8AC3E}">
        <p14:creationId xmlns:p14="http://schemas.microsoft.com/office/powerpoint/2010/main" val="2661156736"/>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DEFENSA DE UN ÁREA EDIFICADA</a:t>
            </a:r>
            <a:endParaRPr lang="es-CL" altLang="es-CL" sz="2400" b="1" dirty="0">
              <a:solidFill>
                <a:srgbClr val="002060"/>
              </a:solidFill>
              <a:latin typeface="Arial" panose="020B0604020202020204" pitchFamily="34" charset="0"/>
            </a:endParaRPr>
          </a:p>
        </p:txBody>
      </p:sp>
      <p:sp>
        <p:nvSpPr>
          <p:cNvPr id="54" name="2 Subtítulo"/>
          <p:cNvSpPr>
            <a:spLocks noGrp="1"/>
          </p:cNvSpPr>
          <p:nvPr>
            <p:ph type="subTitle" idx="1"/>
          </p:nvPr>
        </p:nvSpPr>
        <p:spPr>
          <a:xfrm>
            <a:off x="482600" y="1570010"/>
            <a:ext cx="11207087" cy="4557123"/>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 sz="1900" dirty="0">
                <a:latin typeface="Arial" charset="0"/>
              </a:rPr>
              <a:t>V</a:t>
            </a:r>
            <a:r>
              <a:rPr lang="es-ES" sz="1900" dirty="0" smtClean="0">
                <a:latin typeface="Arial" charset="0"/>
              </a:rPr>
              <a:t>ías </a:t>
            </a:r>
            <a:r>
              <a:rPr lang="es-ES" sz="1900" dirty="0">
                <a:latin typeface="Arial" charset="0"/>
              </a:rPr>
              <a:t>de retirada reconocidas hacia los edificios ubicados en profundidad del </a:t>
            </a:r>
            <a:r>
              <a:rPr lang="es-ES" sz="1900" dirty="0" smtClean="0">
                <a:latin typeface="Arial" charset="0"/>
              </a:rPr>
              <a:t>dispositivo.</a:t>
            </a:r>
          </a:p>
          <a:p>
            <a:pPr marL="457200" indent="-457200" algn="just">
              <a:lnSpc>
                <a:spcPct val="150000"/>
              </a:lnSpc>
              <a:buFont typeface="Wingdings" panose="05000000000000000000" pitchFamily="2" charset="2"/>
              <a:buChar char="Ø"/>
            </a:pPr>
            <a:r>
              <a:rPr lang="es-ES" sz="1900" dirty="0" smtClean="0">
                <a:latin typeface="Arial" charset="0"/>
              </a:rPr>
              <a:t>Apoyo mutuo.</a:t>
            </a:r>
          </a:p>
          <a:p>
            <a:pPr marL="457200" indent="-457200" algn="just">
              <a:lnSpc>
                <a:spcPct val="150000"/>
              </a:lnSpc>
              <a:buFont typeface="Wingdings" panose="05000000000000000000" pitchFamily="2" charset="2"/>
              <a:buChar char="Ø"/>
            </a:pPr>
            <a:r>
              <a:rPr lang="es-ES" sz="1900" dirty="0" smtClean="0">
                <a:latin typeface="Arial" charset="0"/>
              </a:rPr>
              <a:t>360°.</a:t>
            </a:r>
          </a:p>
          <a:p>
            <a:pPr marL="457200" indent="-457200" algn="just">
              <a:lnSpc>
                <a:spcPct val="150000"/>
              </a:lnSpc>
              <a:buFont typeface="Wingdings" panose="05000000000000000000" pitchFamily="2" charset="2"/>
              <a:buChar char="Ø"/>
            </a:pPr>
            <a:r>
              <a:rPr lang="es-ES" sz="1900" dirty="0" smtClean="0">
                <a:latin typeface="Arial" charset="0"/>
              </a:rPr>
              <a:t>Reserva para contraataques.</a:t>
            </a:r>
          </a:p>
          <a:p>
            <a:pPr marL="457200" indent="-457200" algn="just">
              <a:lnSpc>
                <a:spcPct val="150000"/>
              </a:lnSpc>
              <a:buFont typeface="Wingdings" panose="05000000000000000000" pitchFamily="2" charset="2"/>
              <a:buChar char="Ø"/>
            </a:pPr>
            <a:r>
              <a:rPr lang="es-ES" sz="1900" dirty="0" smtClean="0">
                <a:latin typeface="Arial" charset="0"/>
              </a:rPr>
              <a:t>Puntos fuertes (intersecciones)</a:t>
            </a:r>
          </a:p>
          <a:p>
            <a:pPr marL="457200" indent="-457200" algn="just">
              <a:lnSpc>
                <a:spcPct val="150000"/>
              </a:lnSpc>
              <a:buFont typeface="Wingdings" panose="05000000000000000000" pitchFamily="2" charset="2"/>
              <a:buChar char="Ø"/>
            </a:pPr>
            <a:endParaRPr lang="es-ES" sz="1900" dirty="0" smtClean="0">
              <a:latin typeface="Arial" charset="0"/>
            </a:endParaRPr>
          </a:p>
          <a:p>
            <a:pPr marL="457200" indent="-457200" algn="just">
              <a:lnSpc>
                <a:spcPct val="150000"/>
              </a:lnSpc>
              <a:buFont typeface="Wingdings" panose="05000000000000000000" pitchFamily="2" charset="2"/>
              <a:buChar char="Ø"/>
            </a:pPr>
            <a:endParaRPr lang="es-ES" sz="1900" b="1" dirty="0">
              <a:latin typeface="Arial" charset="0"/>
            </a:endParaRPr>
          </a:p>
          <a:p>
            <a:pPr marL="457200" indent="-457200" algn="just">
              <a:lnSpc>
                <a:spcPct val="150000"/>
              </a:lnSpc>
              <a:buFont typeface="Wingdings" panose="05000000000000000000" pitchFamily="2" charset="2"/>
              <a:buChar char="Ø"/>
            </a:pPr>
            <a:endParaRPr lang="es-ES" sz="1900" dirty="0">
              <a:latin typeface="Arial" charset="0"/>
            </a:endParaRPr>
          </a:p>
        </p:txBody>
      </p:sp>
      <p:sp>
        <p:nvSpPr>
          <p:cNvPr id="55" name="Rectángulo 54"/>
          <p:cNvSpPr/>
          <p:nvPr/>
        </p:nvSpPr>
        <p:spPr>
          <a:xfrm>
            <a:off x="482601" y="947026"/>
            <a:ext cx="2574498"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CONSIDERACIONES</a:t>
            </a:r>
            <a:endParaRPr lang="es-ES_tradnl" b="1" dirty="0">
              <a:solidFill>
                <a:schemeClr val="bg1"/>
              </a:solidFill>
              <a:latin typeface="Arial" charset="0"/>
            </a:endParaRPr>
          </a:p>
        </p:txBody>
      </p:sp>
    </p:spTree>
    <p:extLst>
      <p:ext uri="{BB962C8B-B14F-4D97-AF65-F5344CB8AC3E}">
        <p14:creationId xmlns:p14="http://schemas.microsoft.com/office/powerpoint/2010/main" val="2030772847"/>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DEFENSA DE UN ÁREA EDIFICADA</a:t>
            </a:r>
            <a:endParaRPr lang="es-CL" altLang="es-CL" sz="2400" b="1" dirty="0">
              <a:solidFill>
                <a:srgbClr val="002060"/>
              </a:solidFill>
              <a:latin typeface="Arial" panose="020B0604020202020204" pitchFamily="34" charset="0"/>
            </a:endParaRPr>
          </a:p>
        </p:txBody>
      </p:sp>
      <p:sp>
        <p:nvSpPr>
          <p:cNvPr id="54" name="2 Subtítulo"/>
          <p:cNvSpPr>
            <a:spLocks noGrp="1"/>
          </p:cNvSpPr>
          <p:nvPr>
            <p:ph type="subTitle" idx="1"/>
          </p:nvPr>
        </p:nvSpPr>
        <p:spPr>
          <a:xfrm>
            <a:off x="482600" y="1570010"/>
            <a:ext cx="11207087" cy="4557123"/>
          </a:xfrm>
        </p:spPr>
        <p:style>
          <a:lnRef idx="2">
            <a:schemeClr val="accent5"/>
          </a:lnRef>
          <a:fillRef idx="1">
            <a:schemeClr val="lt1"/>
          </a:fillRef>
          <a:effectRef idx="0">
            <a:schemeClr val="accent5"/>
          </a:effectRef>
          <a:fontRef idx="minor">
            <a:schemeClr val="dk1"/>
          </a:fontRef>
        </p:style>
        <p:txBody>
          <a:bodyPr anchor="t">
            <a:noAutofit/>
          </a:bodyPr>
          <a:lstStyle/>
          <a:p>
            <a:pPr marL="285750" lvl="0" indent="-285750" algn="just">
              <a:lnSpc>
                <a:spcPct val="150000"/>
              </a:lnSpc>
              <a:buSzPct val="100000"/>
              <a:buFont typeface="Wingdings" panose="05000000000000000000" pitchFamily="2" charset="2"/>
              <a:buChar char="Ø"/>
            </a:pPr>
            <a:r>
              <a:rPr lang="es-ES" sz="1800" dirty="0" smtClean="0">
                <a:solidFill>
                  <a:prstClr val="black"/>
                </a:solidFill>
                <a:latin typeface="Arial" charset="0"/>
              </a:rPr>
              <a:t>Jamás </a:t>
            </a:r>
            <a:r>
              <a:rPr lang="es-ES" sz="1800" dirty="0">
                <a:solidFill>
                  <a:prstClr val="black"/>
                </a:solidFill>
                <a:latin typeface="Arial" charset="0"/>
              </a:rPr>
              <a:t>se ocupará una habitación con un sólo individuo, siempre en parejas como mínimo.</a:t>
            </a:r>
          </a:p>
          <a:p>
            <a:pPr marL="285750" lvl="0" indent="-285750" algn="just">
              <a:lnSpc>
                <a:spcPct val="150000"/>
              </a:lnSpc>
              <a:buSzPct val="100000"/>
              <a:buFont typeface="Wingdings" panose="05000000000000000000" pitchFamily="2" charset="2"/>
              <a:buChar char="Ø"/>
            </a:pPr>
            <a:r>
              <a:rPr lang="es-ES" sz="1800" dirty="0">
                <a:solidFill>
                  <a:prstClr val="black"/>
                </a:solidFill>
                <a:latin typeface="Arial" charset="0"/>
              </a:rPr>
              <a:t>Cualquier vía de ingreso al edificio deberá </a:t>
            </a:r>
            <a:r>
              <a:rPr lang="es-ES" sz="1800" dirty="0" smtClean="0">
                <a:solidFill>
                  <a:prstClr val="black"/>
                </a:solidFill>
                <a:latin typeface="Arial" charset="0"/>
              </a:rPr>
              <a:t>ser cubierta </a:t>
            </a:r>
            <a:r>
              <a:rPr lang="es-ES" sz="1800" dirty="0">
                <a:solidFill>
                  <a:prstClr val="black"/>
                </a:solidFill>
                <a:latin typeface="Arial" charset="0"/>
              </a:rPr>
              <a:t>(</a:t>
            </a:r>
            <a:r>
              <a:rPr lang="es-ES" sz="1800" dirty="0" smtClean="0">
                <a:solidFill>
                  <a:prstClr val="black"/>
                </a:solidFill>
                <a:latin typeface="Arial" charset="0"/>
              </a:rPr>
              <a:t>fuego, observación </a:t>
            </a:r>
            <a:r>
              <a:rPr lang="es-ES" sz="1800" dirty="0">
                <a:solidFill>
                  <a:prstClr val="black"/>
                </a:solidFill>
                <a:latin typeface="Arial" charset="0"/>
              </a:rPr>
              <a:t>o </a:t>
            </a:r>
            <a:r>
              <a:rPr lang="es-ES" sz="1800" dirty="0" smtClean="0">
                <a:solidFill>
                  <a:prstClr val="black"/>
                </a:solidFill>
                <a:latin typeface="Arial" charset="0"/>
              </a:rPr>
              <a:t>bloqueo) </a:t>
            </a:r>
          </a:p>
          <a:p>
            <a:pPr marL="285750" lvl="0" indent="-285750" algn="just">
              <a:lnSpc>
                <a:spcPct val="150000"/>
              </a:lnSpc>
              <a:buSzPct val="100000"/>
              <a:buFont typeface="Wingdings" panose="05000000000000000000" pitchFamily="2" charset="2"/>
              <a:buChar char="Ø"/>
            </a:pPr>
            <a:r>
              <a:rPr lang="es-ES" sz="1800" dirty="0" smtClean="0">
                <a:solidFill>
                  <a:prstClr val="black"/>
                </a:solidFill>
                <a:latin typeface="Arial" charset="0"/>
              </a:rPr>
              <a:t>Evitar la concentración.</a:t>
            </a:r>
          </a:p>
          <a:p>
            <a:pPr marL="285750" lvl="0" indent="-285750" algn="just">
              <a:lnSpc>
                <a:spcPct val="150000"/>
              </a:lnSpc>
              <a:buSzPct val="100000"/>
              <a:buFont typeface="Wingdings" panose="05000000000000000000" pitchFamily="2" charset="2"/>
              <a:buChar char="Ø"/>
            </a:pPr>
            <a:r>
              <a:rPr lang="es-ES" sz="1800" dirty="0" smtClean="0">
                <a:solidFill>
                  <a:prstClr val="black"/>
                </a:solidFill>
                <a:latin typeface="Arial" charset="0"/>
              </a:rPr>
              <a:t>Deberán </a:t>
            </a:r>
            <a:r>
              <a:rPr lang="es-ES" sz="1800" dirty="0">
                <a:solidFill>
                  <a:prstClr val="black"/>
                </a:solidFill>
                <a:latin typeface="Arial" charset="0"/>
              </a:rPr>
              <a:t>desplegarse tropas en edificios adyacentes que puedan servir de base para un contra </a:t>
            </a:r>
            <a:r>
              <a:rPr lang="es-ES" sz="1800" dirty="0" smtClean="0">
                <a:solidFill>
                  <a:prstClr val="black"/>
                </a:solidFill>
                <a:latin typeface="Arial" charset="0"/>
              </a:rPr>
              <a:t>ataque</a:t>
            </a:r>
            <a:r>
              <a:rPr lang="es-ES" sz="1800" dirty="0">
                <a:solidFill>
                  <a:prstClr val="black"/>
                </a:solidFill>
                <a:latin typeface="Arial" charset="0"/>
              </a:rPr>
              <a:t>.</a:t>
            </a:r>
          </a:p>
          <a:p>
            <a:pPr marL="273050" lvl="0" indent="-273050" algn="just">
              <a:lnSpc>
                <a:spcPct val="150000"/>
              </a:lnSpc>
              <a:buSzPct val="100000"/>
              <a:buFont typeface="Wingdings" panose="05000000000000000000" pitchFamily="2" charset="2"/>
              <a:buChar char="Ø"/>
            </a:pPr>
            <a:r>
              <a:rPr lang="es-ES" sz="1800" dirty="0">
                <a:solidFill>
                  <a:prstClr val="black"/>
                </a:solidFill>
                <a:latin typeface="Arial" charset="0"/>
              </a:rPr>
              <a:t>Cualquier edificio que se seleccione, deberá poseer una vía de acceso a cubierto para un posible repliegue y para efectos de reaprovisionamiento. </a:t>
            </a:r>
          </a:p>
          <a:p>
            <a:pPr marL="285750" lvl="0" indent="-285750" algn="just">
              <a:lnSpc>
                <a:spcPct val="150000"/>
              </a:lnSpc>
              <a:buSzPct val="100000"/>
              <a:buFont typeface="Wingdings" panose="05000000000000000000" pitchFamily="2" charset="2"/>
              <a:buChar char="Ø"/>
            </a:pPr>
            <a:endParaRPr lang="es-ES" sz="1800" dirty="0">
              <a:solidFill>
                <a:prstClr val="black"/>
              </a:solidFill>
              <a:latin typeface="Arial" charset="0"/>
            </a:endParaRPr>
          </a:p>
          <a:p>
            <a:pPr marL="457200" indent="-457200" algn="just">
              <a:lnSpc>
                <a:spcPct val="150000"/>
              </a:lnSpc>
              <a:buFont typeface="Wingdings" panose="05000000000000000000" pitchFamily="2" charset="2"/>
              <a:buChar char="Ø"/>
            </a:pPr>
            <a:endParaRPr lang="es-ES" sz="1900" dirty="0" smtClean="0">
              <a:latin typeface="Arial" charset="0"/>
            </a:endParaRPr>
          </a:p>
          <a:p>
            <a:pPr marL="457200" indent="-457200" algn="just">
              <a:lnSpc>
                <a:spcPct val="150000"/>
              </a:lnSpc>
              <a:buFont typeface="Wingdings" panose="05000000000000000000" pitchFamily="2" charset="2"/>
              <a:buChar char="Ø"/>
            </a:pPr>
            <a:endParaRPr lang="es-ES" sz="1900" b="1" dirty="0">
              <a:latin typeface="Arial" charset="0"/>
            </a:endParaRPr>
          </a:p>
          <a:p>
            <a:pPr marL="457200" indent="-457200" algn="just">
              <a:lnSpc>
                <a:spcPct val="150000"/>
              </a:lnSpc>
              <a:buFont typeface="Wingdings" panose="05000000000000000000" pitchFamily="2" charset="2"/>
              <a:buChar char="Ø"/>
            </a:pPr>
            <a:endParaRPr lang="es-ES" sz="1900" dirty="0">
              <a:latin typeface="Arial" charset="0"/>
            </a:endParaRPr>
          </a:p>
        </p:txBody>
      </p:sp>
      <p:sp>
        <p:nvSpPr>
          <p:cNvPr id="55" name="Rectángulo 54"/>
          <p:cNvSpPr/>
          <p:nvPr/>
        </p:nvSpPr>
        <p:spPr>
          <a:xfrm>
            <a:off x="482601" y="947026"/>
            <a:ext cx="2683680"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FACTORES TÁCTICOS</a:t>
            </a:r>
            <a:endParaRPr lang="es-ES_tradnl" b="1" dirty="0">
              <a:solidFill>
                <a:schemeClr val="bg1"/>
              </a:solidFill>
              <a:latin typeface="Arial" charset="0"/>
            </a:endParaRPr>
          </a:p>
        </p:txBody>
      </p:sp>
    </p:spTree>
    <p:extLst>
      <p:ext uri="{BB962C8B-B14F-4D97-AF65-F5344CB8AC3E}">
        <p14:creationId xmlns:p14="http://schemas.microsoft.com/office/powerpoint/2010/main" val="472719516"/>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UT N°1 : </a:t>
            </a:r>
          </a:p>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“ACCIONES EN ÁREAS URBANAS”</a:t>
            </a: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febrero de </a:t>
            </a:r>
            <a:r>
              <a:rPr lang="es-CL" altLang="es-CL" sz="1600" b="1" dirty="0" smtClean="0">
                <a:solidFill>
                  <a:srgbClr val="002060"/>
                </a:solidFill>
                <a:latin typeface="Arial Black" panose="020B0A04020102020204" pitchFamily="34" charset="0"/>
              </a:rPr>
              <a:t>2023.</a:t>
            </a:r>
            <a:endParaRPr lang="es-CL" altLang="es-CL" sz="1600" b="1" dirty="0">
              <a:solidFill>
                <a:srgbClr val="002060"/>
              </a:solidFill>
              <a:latin typeface="Arial Black" panose="020B0A04020102020204" pitchFamily="34" charset="0"/>
            </a:endParaRP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Tree>
    <p:extLst>
      <p:ext uri="{BB962C8B-B14F-4D97-AF65-F5344CB8AC3E}">
        <p14:creationId xmlns:p14="http://schemas.microsoft.com/office/powerpoint/2010/main" val="1078385407"/>
      </p:ext>
    </p:extLst>
  </p:cSld>
  <p:clrMapOvr>
    <a:masterClrMapping/>
  </p:clrMapOvr>
  <p:transition>
    <p:fade/>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1643</TotalTime>
  <Words>2534</Words>
  <Application>Microsoft Office PowerPoint</Application>
  <PresentationFormat>Panorámica</PresentationFormat>
  <Paragraphs>444</Paragraphs>
  <Slides>38</Slides>
  <Notes>38</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38</vt:i4>
      </vt:variant>
    </vt:vector>
  </HeadingPairs>
  <TitlesOfParts>
    <vt:vector size="48" baseType="lpstr">
      <vt:lpstr>ＭＳ Ｐゴシック</vt:lpstr>
      <vt:lpstr>ＭＳ Ｐゴシック</vt:lpstr>
      <vt:lpstr>Arial</vt:lpstr>
      <vt:lpstr>Arial Black</vt:lpstr>
      <vt:lpstr>Calibri</vt:lpstr>
      <vt:lpstr>Calibri Light</vt:lpstr>
      <vt:lpstr>DejaVu Sans</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SO IM Gustavo Serrano Ugarte</dc:creator>
  <cp:lastModifiedBy>16941282-0</cp:lastModifiedBy>
  <cp:revision>113</cp:revision>
  <dcterms:created xsi:type="dcterms:W3CDTF">2021-10-04T13:40:01Z</dcterms:created>
  <dcterms:modified xsi:type="dcterms:W3CDTF">2023-02-22T12:21:49Z</dcterms:modified>
</cp:coreProperties>
</file>