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6.xml" ContentType="application/vnd.openxmlformats-officedocument.presentationml.tags+xml"/>
  <Override PartName="/ppt/tags/tag17.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3" r:id="rId4"/>
  </p:sldMasterIdLst>
  <p:notesMasterIdLst>
    <p:notesMasterId r:id="rId30"/>
  </p:notesMasterIdLst>
  <p:sldIdLst>
    <p:sldId id="256" r:id="rId5"/>
    <p:sldId id="304" r:id="rId6"/>
    <p:sldId id="305" r:id="rId7"/>
    <p:sldId id="306" r:id="rId8"/>
    <p:sldId id="308" r:id="rId9"/>
    <p:sldId id="307" r:id="rId10"/>
    <p:sldId id="303" r:id="rId11"/>
    <p:sldId id="280" r:id="rId12"/>
    <p:sldId id="281" r:id="rId13"/>
    <p:sldId id="257" r:id="rId14"/>
    <p:sldId id="279" r:id="rId15"/>
    <p:sldId id="284" r:id="rId16"/>
    <p:sldId id="285" r:id="rId17"/>
    <p:sldId id="283" r:id="rId18"/>
    <p:sldId id="291" r:id="rId19"/>
    <p:sldId id="287" r:id="rId20"/>
    <p:sldId id="288" r:id="rId21"/>
    <p:sldId id="290" r:id="rId22"/>
    <p:sldId id="292" r:id="rId23"/>
    <p:sldId id="293" r:id="rId24"/>
    <p:sldId id="294" r:id="rId25"/>
    <p:sldId id="297" r:id="rId26"/>
    <p:sldId id="298" r:id="rId27"/>
    <p:sldId id="299" r:id="rId28"/>
    <p:sldId id="301" r:id="rId29"/>
  </p:sldIdLst>
  <p:sldSz cx="12192000" cy="6858000"/>
  <p:notesSz cx="6858000" cy="9144000"/>
  <p:custDataLst>
    <p:tags r:id="rId31"/>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Estilo medio 4 - Énfasis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E8B1032C-EA38-4F05-BA0D-38AFFFC7BED3}" styleName="Estilo claro 3 - Acento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972" autoAdjust="0"/>
    <p:restoredTop sz="94660"/>
  </p:normalViewPr>
  <p:slideViewPr>
    <p:cSldViewPr snapToGrid="0">
      <p:cViewPr varScale="1">
        <p:scale>
          <a:sx n="86" d="100"/>
          <a:sy n="86"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gs" Target="tags/tag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3AF730-E073-442A-9681-06F42AC83A3F}"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s-CL"/>
        </a:p>
      </dgm:t>
    </dgm:pt>
    <dgm:pt modelId="{140EA829-DBFA-403C-A540-7ECAB7073B9B}">
      <dgm:prSet phldrT="[Texto]"/>
      <dgm:spPr/>
      <dgm:t>
        <a:bodyPr/>
        <a:lstStyle/>
        <a:p>
          <a:r>
            <a:rPr lang="es-CL"/>
            <a:t>mediodía</a:t>
          </a:r>
        </a:p>
      </dgm:t>
    </dgm:pt>
    <dgm:pt modelId="{C797990A-4001-4F18-90FF-F008C23B7736}" type="parTrans" cxnId="{12620957-03A8-4772-ABD9-8D178546239F}">
      <dgm:prSet/>
      <dgm:spPr/>
      <dgm:t>
        <a:bodyPr/>
        <a:lstStyle/>
        <a:p>
          <a:endParaRPr lang="es-CL"/>
        </a:p>
      </dgm:t>
    </dgm:pt>
    <dgm:pt modelId="{A384FC68-BBA2-4B29-A4EC-3008D4277A81}" type="sibTrans" cxnId="{12620957-03A8-4772-ABD9-8D178546239F}">
      <dgm:prSet/>
      <dgm:spPr/>
      <dgm:t>
        <a:bodyPr/>
        <a:lstStyle/>
        <a:p>
          <a:endParaRPr lang="es-CL"/>
        </a:p>
      </dgm:t>
    </dgm:pt>
    <dgm:pt modelId="{F2500542-A8A4-422C-9904-6BD92A01FBA0}">
      <dgm:prSet phldrT="[Texto]"/>
      <dgm:spPr/>
      <dgm:t>
        <a:bodyPr/>
        <a:lstStyle/>
        <a:p>
          <a:r>
            <a:rPr lang="es-CL"/>
            <a:t>día = tilde dierético</a:t>
          </a:r>
        </a:p>
      </dgm:t>
    </dgm:pt>
    <dgm:pt modelId="{DFB6A9F3-86FB-43FC-A9E6-34C769E69860}" type="parTrans" cxnId="{CE93E5A3-ED6C-4704-A8D3-5BE0C12F369C}">
      <dgm:prSet/>
      <dgm:spPr/>
      <dgm:t>
        <a:bodyPr/>
        <a:lstStyle/>
        <a:p>
          <a:endParaRPr lang="es-CL"/>
        </a:p>
      </dgm:t>
    </dgm:pt>
    <dgm:pt modelId="{80071808-5D11-4567-BD85-07F38CDBFF32}" type="sibTrans" cxnId="{CE93E5A3-ED6C-4704-A8D3-5BE0C12F369C}">
      <dgm:prSet/>
      <dgm:spPr/>
      <dgm:t>
        <a:bodyPr/>
        <a:lstStyle/>
        <a:p>
          <a:endParaRPr lang="es-CL"/>
        </a:p>
      </dgm:t>
    </dgm:pt>
    <dgm:pt modelId="{D847C7BB-2923-48CC-A629-C1ABAA5B04BA}">
      <dgm:prSet phldrT="[Texto]"/>
      <dgm:spPr/>
      <dgm:t>
        <a:bodyPr/>
        <a:lstStyle/>
        <a:p>
          <a:r>
            <a:rPr lang="es-CL"/>
            <a:t>portalámparas</a:t>
          </a:r>
        </a:p>
      </dgm:t>
    </dgm:pt>
    <dgm:pt modelId="{DE4569D8-0313-40F6-BD3D-1B00B8977EE1}" type="parTrans" cxnId="{D70804B5-CF03-4AEB-8151-68CF4908A26F}">
      <dgm:prSet/>
      <dgm:spPr/>
      <dgm:t>
        <a:bodyPr/>
        <a:lstStyle/>
        <a:p>
          <a:endParaRPr lang="es-CL"/>
        </a:p>
      </dgm:t>
    </dgm:pt>
    <dgm:pt modelId="{32C18E61-5D9F-4E69-B8A2-D0286ADD893B}" type="sibTrans" cxnId="{D70804B5-CF03-4AEB-8151-68CF4908A26F}">
      <dgm:prSet/>
      <dgm:spPr/>
      <dgm:t>
        <a:bodyPr/>
        <a:lstStyle/>
        <a:p>
          <a:endParaRPr lang="es-CL"/>
        </a:p>
      </dgm:t>
    </dgm:pt>
    <dgm:pt modelId="{5AA5755B-B025-4580-93D4-2699F270AEB1}">
      <dgm:prSet phldrT="[Texto]"/>
      <dgm:spPr/>
      <dgm:t>
        <a:bodyPr/>
        <a:lstStyle/>
        <a:p>
          <a:r>
            <a:rPr lang="es-CL"/>
            <a:t>lámparas = palabra esdrújula</a:t>
          </a:r>
        </a:p>
      </dgm:t>
    </dgm:pt>
    <dgm:pt modelId="{011F1E82-1AE8-4A5D-99AC-477C441CB8BD}" type="parTrans" cxnId="{528BD575-4CF7-4D7B-A57B-69565DB53B7D}">
      <dgm:prSet/>
      <dgm:spPr/>
      <dgm:t>
        <a:bodyPr/>
        <a:lstStyle/>
        <a:p>
          <a:endParaRPr lang="es-CL"/>
        </a:p>
      </dgm:t>
    </dgm:pt>
    <dgm:pt modelId="{252E10F6-6691-4377-AB2B-671260A17FED}" type="sibTrans" cxnId="{528BD575-4CF7-4D7B-A57B-69565DB53B7D}">
      <dgm:prSet/>
      <dgm:spPr/>
      <dgm:t>
        <a:bodyPr/>
        <a:lstStyle/>
        <a:p>
          <a:endParaRPr lang="es-CL"/>
        </a:p>
      </dgm:t>
    </dgm:pt>
    <dgm:pt modelId="{497DF8F7-A90C-476A-8512-5F426ABB49FC}" type="pres">
      <dgm:prSet presAssocID="{253AF730-E073-442A-9681-06F42AC83A3F}" presName="linear" presStyleCnt="0">
        <dgm:presLayoutVars>
          <dgm:animLvl val="lvl"/>
          <dgm:resizeHandles val="exact"/>
        </dgm:presLayoutVars>
      </dgm:prSet>
      <dgm:spPr/>
    </dgm:pt>
    <dgm:pt modelId="{06BE6A6D-7093-462D-8FF6-45431A76ABDB}" type="pres">
      <dgm:prSet presAssocID="{140EA829-DBFA-403C-A540-7ECAB7073B9B}" presName="parentText" presStyleLbl="node1" presStyleIdx="0" presStyleCnt="2" custLinFactNeighborY="-11118">
        <dgm:presLayoutVars>
          <dgm:chMax val="0"/>
          <dgm:bulletEnabled val="1"/>
        </dgm:presLayoutVars>
      </dgm:prSet>
      <dgm:spPr/>
    </dgm:pt>
    <dgm:pt modelId="{69E111D8-AE9D-4FEA-A256-8DFC991F761D}" type="pres">
      <dgm:prSet presAssocID="{140EA829-DBFA-403C-A540-7ECAB7073B9B}" presName="childText" presStyleLbl="revTx" presStyleIdx="0" presStyleCnt="2">
        <dgm:presLayoutVars>
          <dgm:bulletEnabled val="1"/>
        </dgm:presLayoutVars>
      </dgm:prSet>
      <dgm:spPr/>
    </dgm:pt>
    <dgm:pt modelId="{3AF751BC-54E8-4960-8509-30DCDA078097}" type="pres">
      <dgm:prSet presAssocID="{D847C7BB-2923-48CC-A629-C1ABAA5B04BA}" presName="parentText" presStyleLbl="node1" presStyleIdx="1" presStyleCnt="2">
        <dgm:presLayoutVars>
          <dgm:chMax val="0"/>
          <dgm:bulletEnabled val="1"/>
        </dgm:presLayoutVars>
      </dgm:prSet>
      <dgm:spPr/>
    </dgm:pt>
    <dgm:pt modelId="{8B67CC37-7A5D-41AC-A0CB-88C94D9ED074}" type="pres">
      <dgm:prSet presAssocID="{D847C7BB-2923-48CC-A629-C1ABAA5B04BA}" presName="childText" presStyleLbl="revTx" presStyleIdx="1" presStyleCnt="2">
        <dgm:presLayoutVars>
          <dgm:bulletEnabled val="1"/>
        </dgm:presLayoutVars>
      </dgm:prSet>
      <dgm:spPr/>
    </dgm:pt>
  </dgm:ptLst>
  <dgm:cxnLst>
    <dgm:cxn modelId="{1D75E35B-93B9-4D11-8B13-4EE750C41E10}" type="presOf" srcId="{253AF730-E073-442A-9681-06F42AC83A3F}" destId="{497DF8F7-A90C-476A-8512-5F426ABB49FC}" srcOrd="0" destOrd="0" presId="urn:microsoft.com/office/officeart/2005/8/layout/vList2"/>
    <dgm:cxn modelId="{528BD575-4CF7-4D7B-A57B-69565DB53B7D}" srcId="{D847C7BB-2923-48CC-A629-C1ABAA5B04BA}" destId="{5AA5755B-B025-4580-93D4-2699F270AEB1}" srcOrd="0" destOrd="0" parTransId="{011F1E82-1AE8-4A5D-99AC-477C441CB8BD}" sibTransId="{252E10F6-6691-4377-AB2B-671260A17FED}"/>
    <dgm:cxn modelId="{12620957-03A8-4772-ABD9-8D178546239F}" srcId="{253AF730-E073-442A-9681-06F42AC83A3F}" destId="{140EA829-DBFA-403C-A540-7ECAB7073B9B}" srcOrd="0" destOrd="0" parTransId="{C797990A-4001-4F18-90FF-F008C23B7736}" sibTransId="{A384FC68-BBA2-4B29-A4EC-3008D4277A81}"/>
    <dgm:cxn modelId="{D69B2F93-86DA-4CEA-8A56-973674FDE540}" type="presOf" srcId="{F2500542-A8A4-422C-9904-6BD92A01FBA0}" destId="{69E111D8-AE9D-4FEA-A256-8DFC991F761D}" srcOrd="0" destOrd="0" presId="urn:microsoft.com/office/officeart/2005/8/layout/vList2"/>
    <dgm:cxn modelId="{CE93E5A3-ED6C-4704-A8D3-5BE0C12F369C}" srcId="{140EA829-DBFA-403C-A540-7ECAB7073B9B}" destId="{F2500542-A8A4-422C-9904-6BD92A01FBA0}" srcOrd="0" destOrd="0" parTransId="{DFB6A9F3-86FB-43FC-A9E6-34C769E69860}" sibTransId="{80071808-5D11-4567-BD85-07F38CDBFF32}"/>
    <dgm:cxn modelId="{D70804B5-CF03-4AEB-8151-68CF4908A26F}" srcId="{253AF730-E073-442A-9681-06F42AC83A3F}" destId="{D847C7BB-2923-48CC-A629-C1ABAA5B04BA}" srcOrd="1" destOrd="0" parTransId="{DE4569D8-0313-40F6-BD3D-1B00B8977EE1}" sibTransId="{32C18E61-5D9F-4E69-B8A2-D0286ADD893B}"/>
    <dgm:cxn modelId="{1BB059E4-1677-42B7-9CF9-8B56D5211871}" type="presOf" srcId="{D847C7BB-2923-48CC-A629-C1ABAA5B04BA}" destId="{3AF751BC-54E8-4960-8509-30DCDA078097}" srcOrd="0" destOrd="0" presId="urn:microsoft.com/office/officeart/2005/8/layout/vList2"/>
    <dgm:cxn modelId="{4B55E9EC-338F-42F4-8DF5-2C7840C533C4}" type="presOf" srcId="{5AA5755B-B025-4580-93D4-2699F270AEB1}" destId="{8B67CC37-7A5D-41AC-A0CB-88C94D9ED074}" srcOrd="0" destOrd="0" presId="urn:microsoft.com/office/officeart/2005/8/layout/vList2"/>
    <dgm:cxn modelId="{D25D6CF8-23C3-4145-9BA6-CF17815D32E1}" type="presOf" srcId="{140EA829-DBFA-403C-A540-7ECAB7073B9B}" destId="{06BE6A6D-7093-462D-8FF6-45431A76ABDB}" srcOrd="0" destOrd="0" presId="urn:microsoft.com/office/officeart/2005/8/layout/vList2"/>
    <dgm:cxn modelId="{E4398774-9215-43CE-82FE-B83052835AC4}" type="presParOf" srcId="{497DF8F7-A90C-476A-8512-5F426ABB49FC}" destId="{06BE6A6D-7093-462D-8FF6-45431A76ABDB}" srcOrd="0" destOrd="0" presId="urn:microsoft.com/office/officeart/2005/8/layout/vList2"/>
    <dgm:cxn modelId="{B7D82011-FD24-47AF-83B1-2369B88CC062}" type="presParOf" srcId="{497DF8F7-A90C-476A-8512-5F426ABB49FC}" destId="{69E111D8-AE9D-4FEA-A256-8DFC991F761D}" srcOrd="1" destOrd="0" presId="urn:microsoft.com/office/officeart/2005/8/layout/vList2"/>
    <dgm:cxn modelId="{FF0E32BC-F686-4D88-8D91-638CF78B0F6D}" type="presParOf" srcId="{497DF8F7-A90C-476A-8512-5F426ABB49FC}" destId="{3AF751BC-54E8-4960-8509-30DCDA078097}" srcOrd="2" destOrd="0" presId="urn:microsoft.com/office/officeart/2005/8/layout/vList2"/>
    <dgm:cxn modelId="{70827F8E-0F59-488B-9F55-A42191E642DE}" type="presParOf" srcId="{497DF8F7-A90C-476A-8512-5F426ABB49FC}" destId="{8B67CC37-7A5D-41AC-A0CB-88C94D9ED074}" srcOrd="3" destOrd="0" presId="urn:microsoft.com/office/officeart/2005/8/layout/vList2"/>
  </dgm:cxnLst>
  <dgm:bg>
    <a:noFill/>
  </dgm:bg>
  <dgm:whole>
    <a:ln w="28575" cmpd="sng">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2321103-F90D-4D9C-B81B-FB6D8743AE47}" type="doc">
      <dgm:prSet loTypeId="urn:microsoft.com/office/officeart/2005/8/layout/equation1" loCatId="process" qsTypeId="urn:microsoft.com/office/officeart/2005/8/quickstyle/simple1" qsCatId="simple" csTypeId="urn:microsoft.com/office/officeart/2005/8/colors/accent0_1" csCatId="mainScheme" phldr="1"/>
      <dgm:spPr/>
    </dgm:pt>
    <dgm:pt modelId="{CB6244C8-7AC4-41CF-BDBB-409A22B9507D}">
      <dgm:prSet phldrT="[Texto]" custT="1"/>
      <dgm:spPr/>
      <dgm:t>
        <a:bodyPr/>
        <a:lstStyle/>
        <a:p>
          <a:pPr algn="ctr"/>
          <a:r>
            <a:rPr lang="es-CL" sz="2000" dirty="0"/>
            <a:t>pacífica</a:t>
          </a:r>
        </a:p>
      </dgm:t>
    </dgm:pt>
    <dgm:pt modelId="{8F5101AB-1BE8-428A-92A1-0B4029A554A2}" type="parTrans" cxnId="{9AAA5F85-E8DB-419B-856A-165F1AC8A9E4}">
      <dgm:prSet/>
      <dgm:spPr/>
      <dgm:t>
        <a:bodyPr/>
        <a:lstStyle/>
        <a:p>
          <a:pPr algn="ctr"/>
          <a:endParaRPr lang="es-CL" sz="4000"/>
        </a:p>
      </dgm:t>
    </dgm:pt>
    <dgm:pt modelId="{26986662-510F-4E17-BB5B-A874C50DFB22}" type="sibTrans" cxnId="{9AAA5F85-E8DB-419B-856A-165F1AC8A9E4}">
      <dgm:prSet custT="1"/>
      <dgm:spPr/>
      <dgm:t>
        <a:bodyPr/>
        <a:lstStyle/>
        <a:p>
          <a:pPr algn="ctr"/>
          <a:endParaRPr lang="es-CL" sz="2400"/>
        </a:p>
      </dgm:t>
    </dgm:pt>
    <dgm:pt modelId="{E8BD6007-83F5-4AD5-BA19-489F4B031F7C}">
      <dgm:prSet phldrT="[Texto]" custT="1"/>
      <dgm:spPr/>
      <dgm:t>
        <a:bodyPr/>
        <a:lstStyle/>
        <a:p>
          <a:pPr algn="ctr"/>
          <a:r>
            <a:rPr lang="es-CL" sz="2400"/>
            <a:t>mente</a:t>
          </a:r>
        </a:p>
      </dgm:t>
    </dgm:pt>
    <dgm:pt modelId="{5771E550-78A6-44CB-9513-53CAB40756BF}" type="parTrans" cxnId="{FBCD8ACC-C4BB-4FE8-B153-4225512B15C5}">
      <dgm:prSet/>
      <dgm:spPr/>
      <dgm:t>
        <a:bodyPr/>
        <a:lstStyle/>
        <a:p>
          <a:pPr algn="ctr"/>
          <a:endParaRPr lang="es-CL" sz="4000"/>
        </a:p>
      </dgm:t>
    </dgm:pt>
    <dgm:pt modelId="{DCE835EB-CCD0-42D7-ADDE-A4E7072D251C}" type="sibTrans" cxnId="{FBCD8ACC-C4BB-4FE8-B153-4225512B15C5}">
      <dgm:prSet custT="1"/>
      <dgm:spPr/>
      <dgm:t>
        <a:bodyPr/>
        <a:lstStyle/>
        <a:p>
          <a:pPr algn="ctr"/>
          <a:endParaRPr lang="es-CL" sz="5400"/>
        </a:p>
      </dgm:t>
    </dgm:pt>
    <dgm:pt modelId="{1A2DE923-8DF2-4667-9DD5-2D0DEA187D43}">
      <dgm:prSet phldrT="[Texto]" custT="1"/>
      <dgm:spPr/>
      <dgm:t>
        <a:bodyPr/>
        <a:lstStyle/>
        <a:p>
          <a:pPr algn="ctr"/>
          <a:r>
            <a:rPr lang="es-CL" sz="1800" b="1" dirty="0"/>
            <a:t>pacíficamente</a:t>
          </a:r>
          <a:endParaRPr lang="es-CL" sz="1100" b="1" dirty="0"/>
        </a:p>
      </dgm:t>
    </dgm:pt>
    <dgm:pt modelId="{9B340A86-D892-48CF-998F-E10D9E1F5BDD}" type="parTrans" cxnId="{AB7043E1-BCE3-4421-A641-691AC57D6D23}">
      <dgm:prSet/>
      <dgm:spPr/>
      <dgm:t>
        <a:bodyPr/>
        <a:lstStyle/>
        <a:p>
          <a:pPr algn="ctr"/>
          <a:endParaRPr lang="es-CL" sz="4000"/>
        </a:p>
      </dgm:t>
    </dgm:pt>
    <dgm:pt modelId="{84142E34-7BC7-495A-980A-7C0E5146962A}" type="sibTrans" cxnId="{AB7043E1-BCE3-4421-A641-691AC57D6D23}">
      <dgm:prSet/>
      <dgm:spPr/>
      <dgm:t>
        <a:bodyPr/>
        <a:lstStyle/>
        <a:p>
          <a:pPr algn="ctr"/>
          <a:endParaRPr lang="es-CL" sz="4000"/>
        </a:p>
      </dgm:t>
    </dgm:pt>
    <dgm:pt modelId="{5F7E39DD-916A-4B7A-9E82-754B0A4AEB76}" type="pres">
      <dgm:prSet presAssocID="{72321103-F90D-4D9C-B81B-FB6D8743AE47}" presName="linearFlow" presStyleCnt="0">
        <dgm:presLayoutVars>
          <dgm:dir/>
          <dgm:resizeHandles val="exact"/>
        </dgm:presLayoutVars>
      </dgm:prSet>
      <dgm:spPr/>
    </dgm:pt>
    <dgm:pt modelId="{E4D3C7EE-D5BA-4483-AECE-C02116EE98A9}" type="pres">
      <dgm:prSet presAssocID="{CB6244C8-7AC4-41CF-BDBB-409A22B9507D}" presName="node" presStyleLbl="node1" presStyleIdx="0" presStyleCnt="3">
        <dgm:presLayoutVars>
          <dgm:bulletEnabled val="1"/>
        </dgm:presLayoutVars>
      </dgm:prSet>
      <dgm:spPr/>
    </dgm:pt>
    <dgm:pt modelId="{F18985A4-0E1E-4B96-903B-CFDFABC14DCB}" type="pres">
      <dgm:prSet presAssocID="{26986662-510F-4E17-BB5B-A874C50DFB22}" presName="spacerL" presStyleCnt="0"/>
      <dgm:spPr/>
    </dgm:pt>
    <dgm:pt modelId="{969B6B45-D6B6-47CC-892F-A591EE88B65D}" type="pres">
      <dgm:prSet presAssocID="{26986662-510F-4E17-BB5B-A874C50DFB22}" presName="sibTrans" presStyleLbl="sibTrans2D1" presStyleIdx="0" presStyleCnt="2"/>
      <dgm:spPr/>
    </dgm:pt>
    <dgm:pt modelId="{2B74CD19-7C60-47C9-8B2D-D31361395B99}" type="pres">
      <dgm:prSet presAssocID="{26986662-510F-4E17-BB5B-A874C50DFB22}" presName="spacerR" presStyleCnt="0"/>
      <dgm:spPr/>
    </dgm:pt>
    <dgm:pt modelId="{39724596-6760-4953-A4D1-E13F1F43EE8E}" type="pres">
      <dgm:prSet presAssocID="{E8BD6007-83F5-4AD5-BA19-489F4B031F7C}" presName="node" presStyleLbl="node1" presStyleIdx="1" presStyleCnt="3">
        <dgm:presLayoutVars>
          <dgm:bulletEnabled val="1"/>
        </dgm:presLayoutVars>
      </dgm:prSet>
      <dgm:spPr/>
    </dgm:pt>
    <dgm:pt modelId="{1E237B13-7296-4EC0-9869-0D6AE2A94D70}" type="pres">
      <dgm:prSet presAssocID="{DCE835EB-CCD0-42D7-ADDE-A4E7072D251C}" presName="spacerL" presStyleCnt="0"/>
      <dgm:spPr/>
    </dgm:pt>
    <dgm:pt modelId="{0F83C8EA-9CE4-4DF8-820E-4BA9102A262A}" type="pres">
      <dgm:prSet presAssocID="{DCE835EB-CCD0-42D7-ADDE-A4E7072D251C}" presName="sibTrans" presStyleLbl="sibTrans2D1" presStyleIdx="1" presStyleCnt="2"/>
      <dgm:spPr/>
    </dgm:pt>
    <dgm:pt modelId="{23924E9B-B14C-4AA9-ABB8-23F71FD1A672}" type="pres">
      <dgm:prSet presAssocID="{DCE835EB-CCD0-42D7-ADDE-A4E7072D251C}" presName="spacerR" presStyleCnt="0"/>
      <dgm:spPr/>
    </dgm:pt>
    <dgm:pt modelId="{7CF2E1F7-6042-44D8-892F-834EF58C0913}" type="pres">
      <dgm:prSet presAssocID="{1A2DE923-8DF2-4667-9DD5-2D0DEA187D43}" presName="node" presStyleLbl="node1" presStyleIdx="2" presStyleCnt="3" custScaleX="141111" custScaleY="128797" custLinFactNeighborY="-1662">
        <dgm:presLayoutVars>
          <dgm:bulletEnabled val="1"/>
        </dgm:presLayoutVars>
      </dgm:prSet>
      <dgm:spPr/>
    </dgm:pt>
  </dgm:ptLst>
  <dgm:cxnLst>
    <dgm:cxn modelId="{33928415-A06F-4D0B-8150-39DD8CE8E79D}" type="presOf" srcId="{72321103-F90D-4D9C-B81B-FB6D8743AE47}" destId="{5F7E39DD-916A-4B7A-9E82-754B0A4AEB76}" srcOrd="0" destOrd="0" presId="urn:microsoft.com/office/officeart/2005/8/layout/equation1"/>
    <dgm:cxn modelId="{7EAFC217-DA21-4098-A10B-FD5C3D11E27D}" type="presOf" srcId="{1A2DE923-8DF2-4667-9DD5-2D0DEA187D43}" destId="{7CF2E1F7-6042-44D8-892F-834EF58C0913}" srcOrd="0" destOrd="0" presId="urn:microsoft.com/office/officeart/2005/8/layout/equation1"/>
    <dgm:cxn modelId="{5FC8482E-B53F-47E3-8849-0FBA4267020D}" type="presOf" srcId="{E8BD6007-83F5-4AD5-BA19-489F4B031F7C}" destId="{39724596-6760-4953-A4D1-E13F1F43EE8E}" srcOrd="0" destOrd="0" presId="urn:microsoft.com/office/officeart/2005/8/layout/equation1"/>
    <dgm:cxn modelId="{5EE7E541-EC13-42CA-A0FB-C29F144E2318}" type="presOf" srcId="{DCE835EB-CCD0-42D7-ADDE-A4E7072D251C}" destId="{0F83C8EA-9CE4-4DF8-820E-4BA9102A262A}" srcOrd="0" destOrd="0" presId="urn:microsoft.com/office/officeart/2005/8/layout/equation1"/>
    <dgm:cxn modelId="{9AAA5F85-E8DB-419B-856A-165F1AC8A9E4}" srcId="{72321103-F90D-4D9C-B81B-FB6D8743AE47}" destId="{CB6244C8-7AC4-41CF-BDBB-409A22B9507D}" srcOrd="0" destOrd="0" parTransId="{8F5101AB-1BE8-428A-92A1-0B4029A554A2}" sibTransId="{26986662-510F-4E17-BB5B-A874C50DFB22}"/>
    <dgm:cxn modelId="{FBCD8ACC-C4BB-4FE8-B153-4225512B15C5}" srcId="{72321103-F90D-4D9C-B81B-FB6D8743AE47}" destId="{E8BD6007-83F5-4AD5-BA19-489F4B031F7C}" srcOrd="1" destOrd="0" parTransId="{5771E550-78A6-44CB-9513-53CAB40756BF}" sibTransId="{DCE835EB-CCD0-42D7-ADDE-A4E7072D251C}"/>
    <dgm:cxn modelId="{50D9F4DE-515E-47C7-8F23-749166973BFB}" type="presOf" srcId="{CB6244C8-7AC4-41CF-BDBB-409A22B9507D}" destId="{E4D3C7EE-D5BA-4483-AECE-C02116EE98A9}" srcOrd="0" destOrd="0" presId="urn:microsoft.com/office/officeart/2005/8/layout/equation1"/>
    <dgm:cxn modelId="{AB7043E1-BCE3-4421-A641-691AC57D6D23}" srcId="{72321103-F90D-4D9C-B81B-FB6D8743AE47}" destId="{1A2DE923-8DF2-4667-9DD5-2D0DEA187D43}" srcOrd="2" destOrd="0" parTransId="{9B340A86-D892-48CF-998F-E10D9E1F5BDD}" sibTransId="{84142E34-7BC7-495A-980A-7C0E5146962A}"/>
    <dgm:cxn modelId="{DB20BBE3-2CFE-414C-8414-268F858A6436}" type="presOf" srcId="{26986662-510F-4E17-BB5B-A874C50DFB22}" destId="{969B6B45-D6B6-47CC-892F-A591EE88B65D}" srcOrd="0" destOrd="0" presId="urn:microsoft.com/office/officeart/2005/8/layout/equation1"/>
    <dgm:cxn modelId="{B52E7225-1CE5-4594-93B1-691165F73952}" type="presParOf" srcId="{5F7E39DD-916A-4B7A-9E82-754B0A4AEB76}" destId="{E4D3C7EE-D5BA-4483-AECE-C02116EE98A9}" srcOrd="0" destOrd="0" presId="urn:microsoft.com/office/officeart/2005/8/layout/equation1"/>
    <dgm:cxn modelId="{38000EC4-FE15-453B-9402-3231343EB40B}" type="presParOf" srcId="{5F7E39DD-916A-4B7A-9E82-754B0A4AEB76}" destId="{F18985A4-0E1E-4B96-903B-CFDFABC14DCB}" srcOrd="1" destOrd="0" presId="urn:microsoft.com/office/officeart/2005/8/layout/equation1"/>
    <dgm:cxn modelId="{042B6778-5F53-489E-8C00-1AB8A65DDC5D}" type="presParOf" srcId="{5F7E39DD-916A-4B7A-9E82-754B0A4AEB76}" destId="{969B6B45-D6B6-47CC-892F-A591EE88B65D}" srcOrd="2" destOrd="0" presId="urn:microsoft.com/office/officeart/2005/8/layout/equation1"/>
    <dgm:cxn modelId="{FD3DE499-9AEE-4033-BECC-FA5EE81007DF}" type="presParOf" srcId="{5F7E39DD-916A-4B7A-9E82-754B0A4AEB76}" destId="{2B74CD19-7C60-47C9-8B2D-D31361395B99}" srcOrd="3" destOrd="0" presId="urn:microsoft.com/office/officeart/2005/8/layout/equation1"/>
    <dgm:cxn modelId="{C3717AA1-5144-4515-81BE-AFF0CBCED9A9}" type="presParOf" srcId="{5F7E39DD-916A-4B7A-9E82-754B0A4AEB76}" destId="{39724596-6760-4953-A4D1-E13F1F43EE8E}" srcOrd="4" destOrd="0" presId="urn:microsoft.com/office/officeart/2005/8/layout/equation1"/>
    <dgm:cxn modelId="{7E288848-B3BB-4FCD-BD36-3078CE72EE19}" type="presParOf" srcId="{5F7E39DD-916A-4B7A-9E82-754B0A4AEB76}" destId="{1E237B13-7296-4EC0-9869-0D6AE2A94D70}" srcOrd="5" destOrd="0" presId="urn:microsoft.com/office/officeart/2005/8/layout/equation1"/>
    <dgm:cxn modelId="{C2B7640E-7C7C-4F2C-AC45-56B348E41CDD}" type="presParOf" srcId="{5F7E39DD-916A-4B7A-9E82-754B0A4AEB76}" destId="{0F83C8EA-9CE4-4DF8-820E-4BA9102A262A}" srcOrd="6" destOrd="0" presId="urn:microsoft.com/office/officeart/2005/8/layout/equation1"/>
    <dgm:cxn modelId="{D34616D0-0205-44C0-A564-748B400EE63F}" type="presParOf" srcId="{5F7E39DD-916A-4B7A-9E82-754B0A4AEB76}" destId="{23924E9B-B14C-4AA9-ABB8-23F71FD1A672}" srcOrd="7" destOrd="0" presId="urn:microsoft.com/office/officeart/2005/8/layout/equation1"/>
    <dgm:cxn modelId="{9F907B32-DEE9-4AD0-95A4-FEC531E20D87}" type="presParOf" srcId="{5F7E39DD-916A-4B7A-9E82-754B0A4AEB76}" destId="{7CF2E1F7-6042-44D8-892F-834EF58C0913}" srcOrd="8" destOrd="0" presId="urn:microsoft.com/office/officeart/2005/8/layout/equati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2321103-F90D-4D9C-B81B-FB6D8743AE47}" type="doc">
      <dgm:prSet loTypeId="urn:microsoft.com/office/officeart/2005/8/layout/equation1" loCatId="process" qsTypeId="urn:microsoft.com/office/officeart/2005/8/quickstyle/simple1" qsCatId="simple" csTypeId="urn:microsoft.com/office/officeart/2005/8/colors/accent0_1" csCatId="mainScheme" phldr="1"/>
      <dgm:spPr/>
    </dgm:pt>
    <dgm:pt modelId="{CB6244C8-7AC4-41CF-BDBB-409A22B9507D}">
      <dgm:prSet phldrT="[Texto]" custT="1"/>
      <dgm:spPr/>
      <dgm:t>
        <a:bodyPr/>
        <a:lstStyle/>
        <a:p>
          <a:pPr algn="ctr"/>
          <a:r>
            <a:rPr lang="es-CL" sz="2400" dirty="0"/>
            <a:t>ágil</a:t>
          </a:r>
        </a:p>
      </dgm:t>
    </dgm:pt>
    <dgm:pt modelId="{8F5101AB-1BE8-428A-92A1-0B4029A554A2}" type="parTrans" cxnId="{9AAA5F85-E8DB-419B-856A-165F1AC8A9E4}">
      <dgm:prSet/>
      <dgm:spPr/>
      <dgm:t>
        <a:bodyPr/>
        <a:lstStyle/>
        <a:p>
          <a:pPr algn="ctr"/>
          <a:endParaRPr lang="es-CL" sz="2400"/>
        </a:p>
      </dgm:t>
    </dgm:pt>
    <dgm:pt modelId="{26986662-510F-4E17-BB5B-A874C50DFB22}" type="sibTrans" cxnId="{9AAA5F85-E8DB-419B-856A-165F1AC8A9E4}">
      <dgm:prSet custT="1"/>
      <dgm:spPr/>
      <dgm:t>
        <a:bodyPr/>
        <a:lstStyle/>
        <a:p>
          <a:pPr algn="ctr"/>
          <a:endParaRPr lang="es-CL" sz="2400"/>
        </a:p>
      </dgm:t>
    </dgm:pt>
    <dgm:pt modelId="{E8BD6007-83F5-4AD5-BA19-489F4B031F7C}">
      <dgm:prSet phldrT="[Texto]" custT="1"/>
      <dgm:spPr/>
      <dgm:t>
        <a:bodyPr/>
        <a:lstStyle/>
        <a:p>
          <a:pPr algn="ctr"/>
          <a:r>
            <a:rPr lang="es-CL" sz="2400"/>
            <a:t>mente</a:t>
          </a:r>
        </a:p>
      </dgm:t>
    </dgm:pt>
    <dgm:pt modelId="{5771E550-78A6-44CB-9513-53CAB40756BF}" type="parTrans" cxnId="{FBCD8ACC-C4BB-4FE8-B153-4225512B15C5}">
      <dgm:prSet/>
      <dgm:spPr/>
      <dgm:t>
        <a:bodyPr/>
        <a:lstStyle/>
        <a:p>
          <a:pPr algn="ctr"/>
          <a:endParaRPr lang="es-CL" sz="2400"/>
        </a:p>
      </dgm:t>
    </dgm:pt>
    <dgm:pt modelId="{DCE835EB-CCD0-42D7-ADDE-A4E7072D251C}" type="sibTrans" cxnId="{FBCD8ACC-C4BB-4FE8-B153-4225512B15C5}">
      <dgm:prSet custT="1"/>
      <dgm:spPr/>
      <dgm:t>
        <a:bodyPr/>
        <a:lstStyle/>
        <a:p>
          <a:pPr algn="ctr"/>
          <a:endParaRPr lang="es-CL" sz="2400"/>
        </a:p>
      </dgm:t>
    </dgm:pt>
    <dgm:pt modelId="{1A2DE923-8DF2-4667-9DD5-2D0DEA187D43}">
      <dgm:prSet phldrT="[Texto]" custT="1"/>
      <dgm:spPr/>
      <dgm:t>
        <a:bodyPr/>
        <a:lstStyle/>
        <a:p>
          <a:pPr algn="ctr"/>
          <a:r>
            <a:rPr lang="es-CL" sz="2400" b="1"/>
            <a:t>ágilmente</a:t>
          </a:r>
        </a:p>
      </dgm:t>
    </dgm:pt>
    <dgm:pt modelId="{9B340A86-D892-48CF-998F-E10D9E1F5BDD}" type="parTrans" cxnId="{AB7043E1-BCE3-4421-A641-691AC57D6D23}">
      <dgm:prSet/>
      <dgm:spPr/>
      <dgm:t>
        <a:bodyPr/>
        <a:lstStyle/>
        <a:p>
          <a:pPr algn="ctr"/>
          <a:endParaRPr lang="es-CL" sz="2400"/>
        </a:p>
      </dgm:t>
    </dgm:pt>
    <dgm:pt modelId="{84142E34-7BC7-495A-980A-7C0E5146962A}" type="sibTrans" cxnId="{AB7043E1-BCE3-4421-A641-691AC57D6D23}">
      <dgm:prSet/>
      <dgm:spPr/>
      <dgm:t>
        <a:bodyPr/>
        <a:lstStyle/>
        <a:p>
          <a:pPr algn="ctr"/>
          <a:endParaRPr lang="es-CL" sz="2400"/>
        </a:p>
      </dgm:t>
    </dgm:pt>
    <dgm:pt modelId="{5F7E39DD-916A-4B7A-9E82-754B0A4AEB76}" type="pres">
      <dgm:prSet presAssocID="{72321103-F90D-4D9C-B81B-FB6D8743AE47}" presName="linearFlow" presStyleCnt="0">
        <dgm:presLayoutVars>
          <dgm:dir/>
          <dgm:resizeHandles val="exact"/>
        </dgm:presLayoutVars>
      </dgm:prSet>
      <dgm:spPr/>
    </dgm:pt>
    <dgm:pt modelId="{E4D3C7EE-D5BA-4483-AECE-C02116EE98A9}" type="pres">
      <dgm:prSet presAssocID="{CB6244C8-7AC4-41CF-BDBB-409A22B9507D}" presName="node" presStyleLbl="node1" presStyleIdx="0" presStyleCnt="3">
        <dgm:presLayoutVars>
          <dgm:bulletEnabled val="1"/>
        </dgm:presLayoutVars>
      </dgm:prSet>
      <dgm:spPr/>
    </dgm:pt>
    <dgm:pt modelId="{F18985A4-0E1E-4B96-903B-CFDFABC14DCB}" type="pres">
      <dgm:prSet presAssocID="{26986662-510F-4E17-BB5B-A874C50DFB22}" presName="spacerL" presStyleCnt="0"/>
      <dgm:spPr/>
    </dgm:pt>
    <dgm:pt modelId="{969B6B45-D6B6-47CC-892F-A591EE88B65D}" type="pres">
      <dgm:prSet presAssocID="{26986662-510F-4E17-BB5B-A874C50DFB22}" presName="sibTrans" presStyleLbl="sibTrans2D1" presStyleIdx="0" presStyleCnt="2"/>
      <dgm:spPr/>
    </dgm:pt>
    <dgm:pt modelId="{2B74CD19-7C60-47C9-8B2D-D31361395B99}" type="pres">
      <dgm:prSet presAssocID="{26986662-510F-4E17-BB5B-A874C50DFB22}" presName="spacerR" presStyleCnt="0"/>
      <dgm:spPr/>
    </dgm:pt>
    <dgm:pt modelId="{39724596-6760-4953-A4D1-E13F1F43EE8E}" type="pres">
      <dgm:prSet presAssocID="{E8BD6007-83F5-4AD5-BA19-489F4B031F7C}" presName="node" presStyleLbl="node1" presStyleIdx="1" presStyleCnt="3">
        <dgm:presLayoutVars>
          <dgm:bulletEnabled val="1"/>
        </dgm:presLayoutVars>
      </dgm:prSet>
      <dgm:spPr/>
    </dgm:pt>
    <dgm:pt modelId="{1E237B13-7296-4EC0-9869-0D6AE2A94D70}" type="pres">
      <dgm:prSet presAssocID="{DCE835EB-CCD0-42D7-ADDE-A4E7072D251C}" presName="spacerL" presStyleCnt="0"/>
      <dgm:spPr/>
    </dgm:pt>
    <dgm:pt modelId="{0F83C8EA-9CE4-4DF8-820E-4BA9102A262A}" type="pres">
      <dgm:prSet presAssocID="{DCE835EB-CCD0-42D7-ADDE-A4E7072D251C}" presName="sibTrans" presStyleLbl="sibTrans2D1" presStyleIdx="1" presStyleCnt="2"/>
      <dgm:spPr/>
    </dgm:pt>
    <dgm:pt modelId="{23924E9B-B14C-4AA9-ABB8-23F71FD1A672}" type="pres">
      <dgm:prSet presAssocID="{DCE835EB-CCD0-42D7-ADDE-A4E7072D251C}" presName="spacerR" presStyleCnt="0"/>
      <dgm:spPr/>
    </dgm:pt>
    <dgm:pt modelId="{7CF2E1F7-6042-44D8-892F-834EF58C0913}" type="pres">
      <dgm:prSet presAssocID="{1A2DE923-8DF2-4667-9DD5-2D0DEA187D43}" presName="node" presStyleLbl="node1" presStyleIdx="2" presStyleCnt="3" custScaleX="138956" custScaleY="128432">
        <dgm:presLayoutVars>
          <dgm:bulletEnabled val="1"/>
        </dgm:presLayoutVars>
      </dgm:prSet>
      <dgm:spPr/>
    </dgm:pt>
  </dgm:ptLst>
  <dgm:cxnLst>
    <dgm:cxn modelId="{F30DFF1B-76CA-403F-ADF8-CF11B28B177C}" type="presOf" srcId="{CB6244C8-7AC4-41CF-BDBB-409A22B9507D}" destId="{E4D3C7EE-D5BA-4483-AECE-C02116EE98A9}" srcOrd="0" destOrd="0" presId="urn:microsoft.com/office/officeart/2005/8/layout/equation1"/>
    <dgm:cxn modelId="{C3358762-E299-431A-8F88-08186EF368F4}" type="presOf" srcId="{DCE835EB-CCD0-42D7-ADDE-A4E7072D251C}" destId="{0F83C8EA-9CE4-4DF8-820E-4BA9102A262A}" srcOrd="0" destOrd="0" presId="urn:microsoft.com/office/officeart/2005/8/layout/equation1"/>
    <dgm:cxn modelId="{AA6BF96E-9014-493B-884E-369096183D99}" type="presOf" srcId="{E8BD6007-83F5-4AD5-BA19-489F4B031F7C}" destId="{39724596-6760-4953-A4D1-E13F1F43EE8E}" srcOrd="0" destOrd="0" presId="urn:microsoft.com/office/officeart/2005/8/layout/equation1"/>
    <dgm:cxn modelId="{9AAA5F85-E8DB-419B-856A-165F1AC8A9E4}" srcId="{72321103-F90D-4D9C-B81B-FB6D8743AE47}" destId="{CB6244C8-7AC4-41CF-BDBB-409A22B9507D}" srcOrd="0" destOrd="0" parTransId="{8F5101AB-1BE8-428A-92A1-0B4029A554A2}" sibTransId="{26986662-510F-4E17-BB5B-A874C50DFB22}"/>
    <dgm:cxn modelId="{742C5BB6-10B1-4018-9EEE-AFCCBDCD1055}" type="presOf" srcId="{72321103-F90D-4D9C-B81B-FB6D8743AE47}" destId="{5F7E39DD-916A-4B7A-9E82-754B0A4AEB76}" srcOrd="0" destOrd="0" presId="urn:microsoft.com/office/officeart/2005/8/layout/equation1"/>
    <dgm:cxn modelId="{FBCD8ACC-C4BB-4FE8-B153-4225512B15C5}" srcId="{72321103-F90D-4D9C-B81B-FB6D8743AE47}" destId="{E8BD6007-83F5-4AD5-BA19-489F4B031F7C}" srcOrd="1" destOrd="0" parTransId="{5771E550-78A6-44CB-9513-53CAB40756BF}" sibTransId="{DCE835EB-CCD0-42D7-ADDE-A4E7072D251C}"/>
    <dgm:cxn modelId="{3C20CBD1-BCBB-4656-82B8-9B0A48A001B0}" type="presOf" srcId="{1A2DE923-8DF2-4667-9DD5-2D0DEA187D43}" destId="{7CF2E1F7-6042-44D8-892F-834EF58C0913}" srcOrd="0" destOrd="0" presId="urn:microsoft.com/office/officeart/2005/8/layout/equation1"/>
    <dgm:cxn modelId="{AB7043E1-BCE3-4421-A641-691AC57D6D23}" srcId="{72321103-F90D-4D9C-B81B-FB6D8743AE47}" destId="{1A2DE923-8DF2-4667-9DD5-2D0DEA187D43}" srcOrd="2" destOrd="0" parTransId="{9B340A86-D892-48CF-998F-E10D9E1F5BDD}" sibTransId="{84142E34-7BC7-495A-980A-7C0E5146962A}"/>
    <dgm:cxn modelId="{E853B7F9-4932-45A3-80A7-AFB1B6455F4F}" type="presOf" srcId="{26986662-510F-4E17-BB5B-A874C50DFB22}" destId="{969B6B45-D6B6-47CC-892F-A591EE88B65D}" srcOrd="0" destOrd="0" presId="urn:microsoft.com/office/officeart/2005/8/layout/equation1"/>
    <dgm:cxn modelId="{8D3D20E5-FAC4-403A-B60F-B75EEAD5D1F4}" type="presParOf" srcId="{5F7E39DD-916A-4B7A-9E82-754B0A4AEB76}" destId="{E4D3C7EE-D5BA-4483-AECE-C02116EE98A9}" srcOrd="0" destOrd="0" presId="urn:microsoft.com/office/officeart/2005/8/layout/equation1"/>
    <dgm:cxn modelId="{745B4557-273A-4B0A-AFDC-7C097A6AB098}" type="presParOf" srcId="{5F7E39DD-916A-4B7A-9E82-754B0A4AEB76}" destId="{F18985A4-0E1E-4B96-903B-CFDFABC14DCB}" srcOrd="1" destOrd="0" presId="urn:microsoft.com/office/officeart/2005/8/layout/equation1"/>
    <dgm:cxn modelId="{2AA943D1-CC83-480F-84B2-4A8C6112B17C}" type="presParOf" srcId="{5F7E39DD-916A-4B7A-9E82-754B0A4AEB76}" destId="{969B6B45-D6B6-47CC-892F-A591EE88B65D}" srcOrd="2" destOrd="0" presId="urn:microsoft.com/office/officeart/2005/8/layout/equation1"/>
    <dgm:cxn modelId="{7CC18B1C-6382-470C-AD38-94CADC1BBEE5}" type="presParOf" srcId="{5F7E39DD-916A-4B7A-9E82-754B0A4AEB76}" destId="{2B74CD19-7C60-47C9-8B2D-D31361395B99}" srcOrd="3" destOrd="0" presId="urn:microsoft.com/office/officeart/2005/8/layout/equation1"/>
    <dgm:cxn modelId="{B0DD1FEF-BBDD-4098-876E-93FC66D31C8A}" type="presParOf" srcId="{5F7E39DD-916A-4B7A-9E82-754B0A4AEB76}" destId="{39724596-6760-4953-A4D1-E13F1F43EE8E}" srcOrd="4" destOrd="0" presId="urn:microsoft.com/office/officeart/2005/8/layout/equation1"/>
    <dgm:cxn modelId="{AEA524F4-25D7-4841-9E0D-836E3579DDD5}" type="presParOf" srcId="{5F7E39DD-916A-4B7A-9E82-754B0A4AEB76}" destId="{1E237B13-7296-4EC0-9869-0D6AE2A94D70}" srcOrd="5" destOrd="0" presId="urn:microsoft.com/office/officeart/2005/8/layout/equation1"/>
    <dgm:cxn modelId="{DCAF3C7A-4849-4583-AA82-DA3C43DAD344}" type="presParOf" srcId="{5F7E39DD-916A-4B7A-9E82-754B0A4AEB76}" destId="{0F83C8EA-9CE4-4DF8-820E-4BA9102A262A}" srcOrd="6" destOrd="0" presId="urn:microsoft.com/office/officeart/2005/8/layout/equation1"/>
    <dgm:cxn modelId="{E29A0A47-63CB-4632-98FC-538402213803}" type="presParOf" srcId="{5F7E39DD-916A-4B7A-9E82-754B0A4AEB76}" destId="{23924E9B-B14C-4AA9-ABB8-23F71FD1A672}" srcOrd="7" destOrd="0" presId="urn:microsoft.com/office/officeart/2005/8/layout/equation1"/>
    <dgm:cxn modelId="{9F1BEBD9-BC39-4ADC-9E6A-C1A7BCBF3A11}" type="presParOf" srcId="{5F7E39DD-916A-4B7A-9E82-754B0A4AEB76}" destId="{7CF2E1F7-6042-44D8-892F-834EF58C0913}" srcOrd="8" destOrd="0" presId="urn:microsoft.com/office/officeart/2005/8/layout/equatio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BE6A6D-7093-462D-8FF6-45431A76ABDB}">
      <dsp:nvSpPr>
        <dsp:cNvPr id="0" name=""/>
        <dsp:cNvSpPr/>
      </dsp:nvSpPr>
      <dsp:spPr>
        <a:xfrm>
          <a:off x="0" y="0"/>
          <a:ext cx="3027208" cy="58500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s-CL" sz="2500" kern="1200"/>
            <a:t>mediodía</a:t>
          </a:r>
        </a:p>
      </dsp:txBody>
      <dsp:txXfrm>
        <a:off x="28557" y="28557"/>
        <a:ext cx="2970094" cy="527886"/>
      </dsp:txXfrm>
    </dsp:sp>
    <dsp:sp modelId="{69E111D8-AE9D-4FEA-A256-8DFC991F761D}">
      <dsp:nvSpPr>
        <dsp:cNvPr id="0" name=""/>
        <dsp:cNvSpPr/>
      </dsp:nvSpPr>
      <dsp:spPr>
        <a:xfrm>
          <a:off x="0" y="592622"/>
          <a:ext cx="3027208" cy="41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114" tIns="31750" rIns="177800" bIns="31750" numCol="1" spcCol="1270" anchor="t" anchorCtr="0">
          <a:noAutofit/>
        </a:bodyPr>
        <a:lstStyle/>
        <a:p>
          <a:pPr marL="228600" lvl="1" indent="-228600" algn="l" defTabSz="889000">
            <a:lnSpc>
              <a:spcPct val="90000"/>
            </a:lnSpc>
            <a:spcBef>
              <a:spcPct val="0"/>
            </a:spcBef>
            <a:spcAft>
              <a:spcPct val="20000"/>
            </a:spcAft>
            <a:buChar char="•"/>
          </a:pPr>
          <a:r>
            <a:rPr lang="es-CL" sz="2000" kern="1200"/>
            <a:t>día = tilde dierético</a:t>
          </a:r>
        </a:p>
      </dsp:txBody>
      <dsp:txXfrm>
        <a:off x="0" y="592622"/>
        <a:ext cx="3027208" cy="414000"/>
      </dsp:txXfrm>
    </dsp:sp>
    <dsp:sp modelId="{3AF751BC-54E8-4960-8509-30DCDA078097}">
      <dsp:nvSpPr>
        <dsp:cNvPr id="0" name=""/>
        <dsp:cNvSpPr/>
      </dsp:nvSpPr>
      <dsp:spPr>
        <a:xfrm>
          <a:off x="0" y="1006622"/>
          <a:ext cx="3027208" cy="585000"/>
        </a:xfrm>
        <a:prstGeom prst="roundRect">
          <a:avLst/>
        </a:prstGeom>
        <a:solidFill>
          <a:schemeClr val="accent2">
            <a:hueOff val="-8543491"/>
            <a:satOff val="24962"/>
            <a:lumOff val="-4706"/>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s-CL" sz="2500" kern="1200"/>
            <a:t>portalámparas</a:t>
          </a:r>
        </a:p>
      </dsp:txBody>
      <dsp:txXfrm>
        <a:off x="28557" y="1035179"/>
        <a:ext cx="2970094" cy="527886"/>
      </dsp:txXfrm>
    </dsp:sp>
    <dsp:sp modelId="{8B67CC37-7A5D-41AC-A0CB-88C94D9ED074}">
      <dsp:nvSpPr>
        <dsp:cNvPr id="0" name=""/>
        <dsp:cNvSpPr/>
      </dsp:nvSpPr>
      <dsp:spPr>
        <a:xfrm>
          <a:off x="0" y="1591622"/>
          <a:ext cx="3027208" cy="595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114" tIns="31750" rIns="177800" bIns="31750" numCol="1" spcCol="1270" anchor="t" anchorCtr="0">
          <a:noAutofit/>
        </a:bodyPr>
        <a:lstStyle/>
        <a:p>
          <a:pPr marL="228600" lvl="1" indent="-228600" algn="l" defTabSz="889000">
            <a:lnSpc>
              <a:spcPct val="90000"/>
            </a:lnSpc>
            <a:spcBef>
              <a:spcPct val="0"/>
            </a:spcBef>
            <a:spcAft>
              <a:spcPct val="20000"/>
            </a:spcAft>
            <a:buChar char="•"/>
          </a:pPr>
          <a:r>
            <a:rPr lang="es-CL" sz="2000" kern="1200"/>
            <a:t>lámparas = palabra esdrújula</a:t>
          </a:r>
        </a:p>
      </dsp:txBody>
      <dsp:txXfrm>
        <a:off x="0" y="1591622"/>
        <a:ext cx="3027208" cy="5951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D3C7EE-D5BA-4483-AECE-C02116EE98A9}">
      <dsp:nvSpPr>
        <dsp:cNvPr id="0" name=""/>
        <dsp:cNvSpPr/>
      </dsp:nvSpPr>
      <dsp:spPr>
        <a:xfrm>
          <a:off x="2464" y="388894"/>
          <a:ext cx="1364909" cy="1364909"/>
        </a:xfrm>
        <a:prstGeom prst="ellipse">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s-CL" sz="2000" kern="1200" dirty="0"/>
            <a:t>pacífica</a:t>
          </a:r>
        </a:p>
      </dsp:txBody>
      <dsp:txXfrm>
        <a:off x="202350" y="588780"/>
        <a:ext cx="965137" cy="965137"/>
      </dsp:txXfrm>
    </dsp:sp>
    <dsp:sp modelId="{969B6B45-D6B6-47CC-892F-A591EE88B65D}">
      <dsp:nvSpPr>
        <dsp:cNvPr id="0" name=""/>
        <dsp:cNvSpPr/>
      </dsp:nvSpPr>
      <dsp:spPr>
        <a:xfrm>
          <a:off x="1478204" y="675525"/>
          <a:ext cx="791647" cy="791647"/>
        </a:xfrm>
        <a:prstGeom prst="mathPlus">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s-CL" sz="2400" kern="1200"/>
        </a:p>
      </dsp:txBody>
      <dsp:txXfrm>
        <a:off x="1583137" y="978251"/>
        <a:ext cx="581781" cy="186195"/>
      </dsp:txXfrm>
    </dsp:sp>
    <dsp:sp modelId="{39724596-6760-4953-A4D1-E13F1F43EE8E}">
      <dsp:nvSpPr>
        <dsp:cNvPr id="0" name=""/>
        <dsp:cNvSpPr/>
      </dsp:nvSpPr>
      <dsp:spPr>
        <a:xfrm>
          <a:off x="2380682" y="388894"/>
          <a:ext cx="1364909" cy="1364909"/>
        </a:xfrm>
        <a:prstGeom prst="ellipse">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s-CL" sz="2400" kern="1200"/>
            <a:t>mente</a:t>
          </a:r>
        </a:p>
      </dsp:txBody>
      <dsp:txXfrm>
        <a:off x="2580568" y="588780"/>
        <a:ext cx="965137" cy="965137"/>
      </dsp:txXfrm>
    </dsp:sp>
    <dsp:sp modelId="{0F83C8EA-9CE4-4DF8-820E-4BA9102A262A}">
      <dsp:nvSpPr>
        <dsp:cNvPr id="0" name=""/>
        <dsp:cNvSpPr/>
      </dsp:nvSpPr>
      <dsp:spPr>
        <a:xfrm>
          <a:off x="3856422" y="675525"/>
          <a:ext cx="791647" cy="791647"/>
        </a:xfrm>
        <a:prstGeom prst="mathEqual">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400300">
            <a:lnSpc>
              <a:spcPct val="90000"/>
            </a:lnSpc>
            <a:spcBef>
              <a:spcPct val="0"/>
            </a:spcBef>
            <a:spcAft>
              <a:spcPct val="35000"/>
            </a:spcAft>
            <a:buNone/>
          </a:pPr>
          <a:endParaRPr lang="es-CL" sz="5400" kern="1200"/>
        </a:p>
      </dsp:txBody>
      <dsp:txXfrm>
        <a:off x="3961355" y="838604"/>
        <a:ext cx="581781" cy="465489"/>
      </dsp:txXfrm>
    </dsp:sp>
    <dsp:sp modelId="{7CF2E1F7-6042-44D8-892F-834EF58C0913}">
      <dsp:nvSpPr>
        <dsp:cNvPr id="0" name=""/>
        <dsp:cNvSpPr/>
      </dsp:nvSpPr>
      <dsp:spPr>
        <a:xfrm>
          <a:off x="4758900" y="169683"/>
          <a:ext cx="1926037" cy="1757962"/>
        </a:xfrm>
        <a:prstGeom prst="ellipse">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s-CL" sz="1800" b="1" kern="1200" dirty="0"/>
            <a:t>pacíficamente</a:t>
          </a:r>
          <a:endParaRPr lang="es-CL" sz="1100" b="1" kern="1200" dirty="0"/>
        </a:p>
      </dsp:txBody>
      <dsp:txXfrm>
        <a:off x="5040962" y="427131"/>
        <a:ext cx="1361913" cy="12430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D3C7EE-D5BA-4483-AECE-C02116EE98A9}">
      <dsp:nvSpPr>
        <dsp:cNvPr id="0" name=""/>
        <dsp:cNvSpPr/>
      </dsp:nvSpPr>
      <dsp:spPr>
        <a:xfrm>
          <a:off x="1255" y="294478"/>
          <a:ext cx="1371440" cy="1371440"/>
        </a:xfrm>
        <a:prstGeom prst="ellipse">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s-CL" sz="2400" kern="1200" dirty="0"/>
            <a:t>ágil</a:t>
          </a:r>
        </a:p>
      </dsp:txBody>
      <dsp:txXfrm>
        <a:off x="202098" y="495321"/>
        <a:ext cx="969754" cy="969754"/>
      </dsp:txXfrm>
    </dsp:sp>
    <dsp:sp modelId="{969B6B45-D6B6-47CC-892F-A591EE88B65D}">
      <dsp:nvSpPr>
        <dsp:cNvPr id="0" name=""/>
        <dsp:cNvSpPr/>
      </dsp:nvSpPr>
      <dsp:spPr>
        <a:xfrm>
          <a:off x="1484056" y="582480"/>
          <a:ext cx="795435" cy="795435"/>
        </a:xfrm>
        <a:prstGeom prst="mathPlus">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s-CL" sz="2400" kern="1200"/>
        </a:p>
      </dsp:txBody>
      <dsp:txXfrm>
        <a:off x="1589491" y="886654"/>
        <a:ext cx="584565" cy="187087"/>
      </dsp:txXfrm>
    </dsp:sp>
    <dsp:sp modelId="{39724596-6760-4953-A4D1-E13F1F43EE8E}">
      <dsp:nvSpPr>
        <dsp:cNvPr id="0" name=""/>
        <dsp:cNvSpPr/>
      </dsp:nvSpPr>
      <dsp:spPr>
        <a:xfrm>
          <a:off x="2390852" y="294478"/>
          <a:ext cx="1371440" cy="1371440"/>
        </a:xfrm>
        <a:prstGeom prst="ellipse">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s-CL" sz="2400" kern="1200"/>
            <a:t>mente</a:t>
          </a:r>
        </a:p>
      </dsp:txBody>
      <dsp:txXfrm>
        <a:off x="2591695" y="495321"/>
        <a:ext cx="969754" cy="969754"/>
      </dsp:txXfrm>
    </dsp:sp>
    <dsp:sp modelId="{0F83C8EA-9CE4-4DF8-820E-4BA9102A262A}">
      <dsp:nvSpPr>
        <dsp:cNvPr id="0" name=""/>
        <dsp:cNvSpPr/>
      </dsp:nvSpPr>
      <dsp:spPr>
        <a:xfrm>
          <a:off x="3873653" y="582480"/>
          <a:ext cx="795435" cy="795435"/>
        </a:xfrm>
        <a:prstGeom prst="mathEqual">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s-CL" sz="2400" kern="1200"/>
        </a:p>
      </dsp:txBody>
      <dsp:txXfrm>
        <a:off x="3979088" y="746340"/>
        <a:ext cx="584565" cy="467715"/>
      </dsp:txXfrm>
    </dsp:sp>
    <dsp:sp modelId="{7CF2E1F7-6042-44D8-892F-834EF58C0913}">
      <dsp:nvSpPr>
        <dsp:cNvPr id="0" name=""/>
        <dsp:cNvSpPr/>
      </dsp:nvSpPr>
      <dsp:spPr>
        <a:xfrm>
          <a:off x="4780449" y="99514"/>
          <a:ext cx="1905698" cy="1761367"/>
        </a:xfrm>
        <a:prstGeom prst="ellipse">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s-CL" sz="2400" b="1" kern="1200"/>
            <a:t>ágilmente</a:t>
          </a:r>
        </a:p>
      </dsp:txBody>
      <dsp:txXfrm>
        <a:off x="5059532" y="357460"/>
        <a:ext cx="1347532" cy="124547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D73DCB-ADBD-4A8E-B7D6-6181F93E84B8}" type="datetimeFigureOut">
              <a:rPr lang="es-CL" smtClean="0"/>
              <a:t>14-03-2021</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E480E0-6F39-4720-8497-6155B10EE507}" type="slidenum">
              <a:rPr lang="es-CL" smtClean="0"/>
              <a:t>‹Nº›</a:t>
            </a:fld>
            <a:endParaRPr lang="es-CL"/>
          </a:p>
        </p:txBody>
      </p:sp>
    </p:spTree>
    <p:extLst>
      <p:ext uri="{BB962C8B-B14F-4D97-AF65-F5344CB8AC3E}">
        <p14:creationId xmlns:p14="http://schemas.microsoft.com/office/powerpoint/2010/main" val="1671638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8" name="7 Título"/>
          <p:cNvSpPr>
            <a:spLocks noGrp="1"/>
          </p:cNvSpPr>
          <p:nvPr>
            <p:ph type="ctrTitle"/>
          </p:nvPr>
        </p:nvSpPr>
        <p:spPr>
          <a:xfrm>
            <a:off x="1625600" y="3886200"/>
            <a:ext cx="9144000" cy="990600"/>
          </a:xfrm>
        </p:spPr>
        <p:txBody>
          <a:bodyPr anchor="t" anchorCtr="0"/>
          <a:lstStyle>
            <a:lvl1pPr algn="r">
              <a:defRPr sz="3200">
                <a:solidFill>
                  <a:schemeClr val="tx1"/>
                </a:solidFill>
              </a:defRPr>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1625600" y="5124450"/>
            <a:ext cx="9144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8534400" y="6355080"/>
            <a:ext cx="3048000" cy="365760"/>
          </a:xfrm>
        </p:spPr>
        <p:txBody>
          <a:bodyPr/>
          <a:lstStyle>
            <a:lvl1pPr>
              <a:defRPr sz="1400"/>
            </a:lvl1pPr>
          </a:lstStyle>
          <a:p>
            <a:fld id="{6AD6EE87-EBD5-4F12-A48A-63ACA297AC8F}" type="datetimeFigureOut">
              <a:rPr lang="en-US" smtClean="0"/>
              <a:t>3/14/2021</a:t>
            </a:fld>
            <a:endParaRPr lang="en-US" dirty="0"/>
          </a:p>
        </p:txBody>
      </p:sp>
      <p:sp>
        <p:nvSpPr>
          <p:cNvPr id="17" name="16 Marcador de pie de página"/>
          <p:cNvSpPr>
            <a:spLocks noGrp="1"/>
          </p:cNvSpPr>
          <p:nvPr>
            <p:ph type="ftr" sz="quarter" idx="11"/>
          </p:nvPr>
        </p:nvSpPr>
        <p:spPr>
          <a:xfrm>
            <a:off x="3864864" y="6355080"/>
            <a:ext cx="4632960" cy="365760"/>
          </a:xfrm>
        </p:spPr>
        <p:txBody>
          <a:bodyPr/>
          <a:lstStyle/>
          <a:p>
            <a:endParaRPr lang="en-US" dirty="0"/>
          </a:p>
        </p:txBody>
      </p:sp>
      <p:sp>
        <p:nvSpPr>
          <p:cNvPr id="29" name="28 Marcador de número de diapositiva"/>
          <p:cNvSpPr>
            <a:spLocks noGrp="1"/>
          </p:cNvSpPr>
          <p:nvPr>
            <p:ph type="sldNum" sz="quarter" idx="12"/>
          </p:nvPr>
        </p:nvSpPr>
        <p:spPr>
          <a:xfrm>
            <a:off x="1621536" y="6355080"/>
            <a:ext cx="1625600" cy="365760"/>
          </a:xfrm>
        </p:spPr>
        <p:txBody>
          <a:bodyPr/>
          <a:lstStyle/>
          <a:p>
            <a:fld id="{4FAB73BC-B049-4115-A692-8D63A059BFB8}" type="slidenum">
              <a:rPr lang="en-US" smtClean="0"/>
              <a:t>‹Nº›</a:t>
            </a:fld>
            <a:endParaRPr lang="en-US" dirty="0"/>
          </a:p>
        </p:txBody>
      </p:sp>
      <p:sp>
        <p:nvSpPr>
          <p:cNvPr id="21" name="20 Rectángulo"/>
          <p:cNvSpPr/>
          <p:nvPr/>
        </p:nvSpPr>
        <p:spPr>
          <a:xfrm>
            <a:off x="1206500" y="3648075"/>
            <a:ext cx="97536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32 Rectángulo"/>
          <p:cNvSpPr/>
          <p:nvPr/>
        </p:nvSpPr>
        <p:spPr>
          <a:xfrm>
            <a:off x="1219200" y="5048250"/>
            <a:ext cx="97536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21 Rectángulo"/>
          <p:cNvSpPr/>
          <p:nvPr/>
        </p:nvSpPr>
        <p:spPr>
          <a:xfrm>
            <a:off x="1206500" y="3648075"/>
            <a:ext cx="3048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31 Rectángulo"/>
          <p:cNvSpPr/>
          <p:nvPr/>
        </p:nvSpPr>
        <p:spPr>
          <a:xfrm>
            <a:off x="1219200" y="5048250"/>
            <a:ext cx="3048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pic>
        <p:nvPicPr>
          <p:cNvPr id="205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54000" y="144463"/>
            <a:ext cx="1511300" cy="1366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A5D3794B-289A-4A80-97D7-111025398D45}" type="datetimeFigureOut">
              <a:rPr lang="en-US" smtClean="0"/>
              <a:t>3/14/2021</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
        <p:nvSpPr>
          <p:cNvPr id="8" name="7 Marcador de contenido"/>
          <p:cNvSpPr>
            <a:spLocks noGrp="1"/>
          </p:cNvSpPr>
          <p:nvPr>
            <p:ph sz="quarter" idx="1"/>
          </p:nvPr>
        </p:nvSpPr>
        <p:spPr>
          <a:xfrm>
            <a:off x="609600" y="1219200"/>
            <a:ext cx="10972800" cy="493776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1625600" y="2971800"/>
            <a:ext cx="9144000" cy="1066800"/>
          </a:xfrm>
        </p:spPr>
        <p:txBody>
          <a:bodyPr anchor="t" anchorCtr="0"/>
          <a:lstStyle>
            <a:lvl1pPr algn="r">
              <a:buNone/>
              <a:defRPr sz="3200" b="0" cap="none" baseline="0"/>
            </a:lvl1pPr>
          </a:lstStyle>
          <a:p>
            <a:r>
              <a:rPr kumimoji="0" lang="es-ES"/>
              <a:t>Haga clic para modificar el estilo de título del patrón</a:t>
            </a:r>
            <a:endParaRPr kumimoji="0" lang="en-US"/>
          </a:p>
        </p:txBody>
      </p:sp>
      <p:sp>
        <p:nvSpPr>
          <p:cNvPr id="3" name="2 Marcador de texto"/>
          <p:cNvSpPr>
            <a:spLocks noGrp="1"/>
          </p:cNvSpPr>
          <p:nvPr>
            <p:ph type="body" idx="1"/>
          </p:nvPr>
        </p:nvSpPr>
        <p:spPr>
          <a:xfrm>
            <a:off x="1727200" y="4267200"/>
            <a:ext cx="90424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4" name="3 Marcador de fecha"/>
          <p:cNvSpPr>
            <a:spLocks noGrp="1"/>
          </p:cNvSpPr>
          <p:nvPr>
            <p:ph type="dt" sz="half" idx="10"/>
          </p:nvPr>
        </p:nvSpPr>
        <p:spPr>
          <a:xfrm>
            <a:off x="8534400" y="6355080"/>
            <a:ext cx="3048000" cy="365760"/>
          </a:xfrm>
        </p:spPr>
        <p:txBody>
          <a:bodyPr/>
          <a:lstStyle/>
          <a:p>
            <a:fld id="{5A61015F-7CC6-4D0A-9D87-873EA4C304CC}" type="datetimeFigureOut">
              <a:rPr lang="en-US" smtClean="0"/>
              <a:t>3/14/2021</a:t>
            </a:fld>
            <a:endParaRPr lang="en-US" dirty="0"/>
          </a:p>
        </p:txBody>
      </p:sp>
      <p:sp>
        <p:nvSpPr>
          <p:cNvPr id="5" name="4 Marcador de pie de página"/>
          <p:cNvSpPr>
            <a:spLocks noGrp="1"/>
          </p:cNvSpPr>
          <p:nvPr>
            <p:ph type="ftr" sz="quarter" idx="11"/>
          </p:nvPr>
        </p:nvSpPr>
        <p:spPr>
          <a:xfrm>
            <a:off x="3864864" y="6355080"/>
            <a:ext cx="4632960" cy="365760"/>
          </a:xfrm>
        </p:spPr>
        <p:txBody>
          <a:bodyPr/>
          <a:lstStyle/>
          <a:p>
            <a:endParaRPr lang="en-US" dirty="0"/>
          </a:p>
        </p:txBody>
      </p:sp>
      <p:sp>
        <p:nvSpPr>
          <p:cNvPr id="6" name="5 Marcador de número de diapositiva"/>
          <p:cNvSpPr>
            <a:spLocks noGrp="1"/>
          </p:cNvSpPr>
          <p:nvPr>
            <p:ph type="sldNum" sz="quarter" idx="12"/>
          </p:nvPr>
        </p:nvSpPr>
        <p:spPr>
          <a:xfrm>
            <a:off x="1426464" y="6355080"/>
            <a:ext cx="2027936" cy="365760"/>
          </a:xfrm>
        </p:spPr>
        <p:txBody>
          <a:bodyPr/>
          <a:lstStyle/>
          <a:p>
            <a:fld id="{4FAB73BC-B049-4115-A692-8D63A059BFB8}" type="slidenum">
              <a:rPr lang="en-US" smtClean="0"/>
              <a:t>‹Nº›</a:t>
            </a:fld>
            <a:endParaRPr lang="en-US" dirty="0"/>
          </a:p>
        </p:txBody>
      </p:sp>
      <p:sp>
        <p:nvSpPr>
          <p:cNvPr id="7" name="6 Rectángulo"/>
          <p:cNvSpPr/>
          <p:nvPr/>
        </p:nvSpPr>
        <p:spPr>
          <a:xfrm>
            <a:off x="1219200" y="2819400"/>
            <a:ext cx="97536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1219200" y="2819400"/>
            <a:ext cx="3048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9600" y="228600"/>
            <a:ext cx="10972800" cy="914400"/>
          </a:xfrm>
        </p:spPr>
        <p:txBody>
          <a:body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93C6A301-0538-44EC-B09D-202E1042A48B}" type="datetimeFigureOut">
              <a:rPr lang="en-US" smtClean="0"/>
              <a:t>3/14/2021</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
        <p:nvSpPr>
          <p:cNvPr id="9" name="8 Marcador de contenido"/>
          <p:cNvSpPr>
            <a:spLocks noGrp="1"/>
          </p:cNvSpPr>
          <p:nvPr>
            <p:ph sz="quarter" idx="1"/>
          </p:nvPr>
        </p:nvSpPr>
        <p:spPr>
          <a:xfrm>
            <a:off x="609600" y="1219200"/>
            <a:ext cx="5388864" cy="493776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176264" y="1216152"/>
            <a:ext cx="5388864" cy="493776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28600"/>
            <a:ext cx="10972800" cy="914400"/>
          </a:xfrm>
        </p:spPr>
        <p:txBody>
          <a:bodyPr anchor="ctr"/>
          <a:lstStyle>
            <a:lvl1pPr>
              <a:defRPr/>
            </a:lvl1pPr>
          </a:lstStyle>
          <a:p>
            <a:r>
              <a:rPr kumimoji="0" lang="es-ES"/>
              <a:t>Haga clic para modificar el estilo de título del patrón</a:t>
            </a:r>
            <a:endParaRPr kumimoji="0" lang="en-US"/>
          </a:p>
        </p:txBody>
      </p:sp>
      <p:sp>
        <p:nvSpPr>
          <p:cNvPr id="3" name="2 Marcador de texto"/>
          <p:cNvSpPr>
            <a:spLocks noGrp="1"/>
          </p:cNvSpPr>
          <p:nvPr>
            <p:ph type="body" idx="1"/>
          </p:nvPr>
        </p:nvSpPr>
        <p:spPr>
          <a:xfrm>
            <a:off x="609600" y="1285875"/>
            <a:ext cx="5386917"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4" name="3 Marcador de texto"/>
          <p:cNvSpPr>
            <a:spLocks noGrp="1"/>
          </p:cNvSpPr>
          <p:nvPr>
            <p:ph type="body" sz="half" idx="3"/>
          </p:nvPr>
        </p:nvSpPr>
        <p:spPr>
          <a:xfrm>
            <a:off x="6197601" y="1295400"/>
            <a:ext cx="5389033"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7" name="6 Marcador de fecha"/>
          <p:cNvSpPr>
            <a:spLocks noGrp="1"/>
          </p:cNvSpPr>
          <p:nvPr>
            <p:ph type="dt" sz="half" idx="10"/>
          </p:nvPr>
        </p:nvSpPr>
        <p:spPr/>
        <p:txBody>
          <a:bodyPr/>
          <a:lstStyle/>
          <a:p>
            <a:fld id="{D789574A-8875-45EF-8EA2-3CAA0F7ABC4C}" type="datetimeFigureOut">
              <a:rPr lang="en-US" smtClean="0"/>
              <a:t>3/14/2021</a:t>
            </a:fld>
            <a:endParaRPr lang="en-US" dirty="0"/>
          </a:p>
        </p:txBody>
      </p:sp>
      <p:sp>
        <p:nvSpPr>
          <p:cNvPr id="8" name="7 Marcador de pie de página"/>
          <p:cNvSpPr>
            <a:spLocks noGrp="1"/>
          </p:cNvSpPr>
          <p:nvPr>
            <p:ph type="ftr" sz="quarter" idx="11"/>
          </p:nvPr>
        </p:nvSpPr>
        <p:spPr/>
        <p:txBody>
          <a:bodyPr/>
          <a:lstStyle/>
          <a:p>
            <a:endParaRPr lang="en-US" dirty="0"/>
          </a:p>
        </p:txBody>
      </p:sp>
      <p:sp>
        <p:nvSpPr>
          <p:cNvPr id="9" name="8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
        <p:nvSpPr>
          <p:cNvPr id="11" name="10 Marcador de contenido"/>
          <p:cNvSpPr>
            <a:spLocks noGrp="1"/>
          </p:cNvSpPr>
          <p:nvPr>
            <p:ph sz="quarter" idx="2"/>
          </p:nvPr>
        </p:nvSpPr>
        <p:spPr>
          <a:xfrm>
            <a:off x="609600" y="2133600"/>
            <a:ext cx="5384800" cy="40386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197600" y="2133600"/>
            <a:ext cx="5384800" cy="40386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28600"/>
            <a:ext cx="10972800" cy="914400"/>
          </a:xfrm>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90298CD5-6C1E-4009-B41F-6DF62E31D3BE}" type="datetimeFigureOut">
              <a:rPr lang="en-US" smtClean="0"/>
              <a:pPr/>
              <a:t>3/14/2021</a:t>
            </a:fld>
            <a:endParaRPr lang="en-US" dirty="0"/>
          </a:p>
        </p:txBody>
      </p:sp>
      <p:sp>
        <p:nvSpPr>
          <p:cNvPr id="4" name="3 Marcador de pie de página"/>
          <p:cNvSpPr>
            <a:spLocks noGrp="1"/>
          </p:cNvSpPr>
          <p:nvPr>
            <p:ph type="ftr" sz="quarter" idx="11"/>
          </p:nvPr>
        </p:nvSpPr>
        <p:spPr/>
        <p:txBody>
          <a:bodyPr/>
          <a:lstStyle/>
          <a:p>
            <a:endParaRPr lang="en-US" dirty="0"/>
          </a:p>
        </p:txBody>
      </p:sp>
      <p:sp>
        <p:nvSpPr>
          <p:cNvPr id="5" name="4 Marcador de número de diapositiva"/>
          <p:cNvSpPr>
            <a:spLocks noGrp="1"/>
          </p:cNvSpPr>
          <p:nvPr>
            <p:ph type="sldNum" sz="quarter" idx="12"/>
          </p:nvPr>
        </p:nvSpPr>
        <p:spPr/>
        <p:txBody>
          <a:bodyPr/>
          <a:lstStyle/>
          <a:p>
            <a:fld id="{4FAB73BC-B049-4115-A692-8D63A059BFB8}" type="slidenum">
              <a:rPr lang="en-US" smtClean="0"/>
              <a:pPr/>
              <a:t>‹Nº›</a:t>
            </a:fld>
            <a:endParaRPr lang="en-US" dirty="0"/>
          </a:p>
        </p:txBody>
      </p:sp>
      <p:sp>
        <p:nvSpPr>
          <p:cNvPr id="6" name="5 Triángulo isósceles"/>
          <p:cNvSpPr>
            <a:spLocks noChangeAspect="1"/>
          </p:cNvSpPr>
          <p:nvPr/>
        </p:nvSpPr>
        <p:spPr>
          <a:xfrm rot="5400000">
            <a:off x="590609" y="6447423"/>
            <a:ext cx="190849" cy="16041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6E91E96-98B0-4413-9547-46F3504108EF}" type="datetimeFigureOut">
              <a:rPr lang="en-US" smtClean="0"/>
              <a:t>3/14/2021</a:t>
            </a:fld>
            <a:endParaRPr lang="en-US" dirty="0"/>
          </a:p>
        </p:txBody>
      </p:sp>
      <p:sp>
        <p:nvSpPr>
          <p:cNvPr id="3" name="2 Marcador de pie de página"/>
          <p:cNvSpPr>
            <a:spLocks noGrp="1"/>
          </p:cNvSpPr>
          <p:nvPr>
            <p:ph type="ftr" sz="quarter" idx="11"/>
          </p:nvPr>
        </p:nvSpPr>
        <p:spPr/>
        <p:txBody>
          <a:bodyPr/>
          <a:lstStyle/>
          <a:p>
            <a:endParaRPr lang="en-US" dirty="0"/>
          </a:p>
        </p:txBody>
      </p:sp>
      <p:sp>
        <p:nvSpPr>
          <p:cNvPr id="4" name="3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
        <p:nvSpPr>
          <p:cNvPr id="5" name="4 Conector recto"/>
          <p:cNvSpPr>
            <a:spLocks noChangeShapeType="1"/>
          </p:cNvSpPr>
          <p:nvPr/>
        </p:nvSpPr>
        <p:spPr bwMode="auto">
          <a:xfrm>
            <a:off x="609600" y="6353175"/>
            <a:ext cx="109728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5 Triángulo isósceles"/>
          <p:cNvSpPr>
            <a:spLocks noChangeAspect="1"/>
          </p:cNvSpPr>
          <p:nvPr/>
        </p:nvSpPr>
        <p:spPr>
          <a:xfrm rot="5400000">
            <a:off x="590609" y="6447423"/>
            <a:ext cx="190849" cy="16041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432800" y="304800"/>
            <a:ext cx="3352800" cy="838200"/>
          </a:xfrm>
        </p:spPr>
        <p:txBody>
          <a:bodyPr anchor="b" anchorCtr="0">
            <a:noAutofit/>
          </a:bodyPr>
          <a:lstStyle>
            <a:lvl1pPr algn="l">
              <a:buNone/>
              <a:defRPr sz="2000" b="1">
                <a:solidFill>
                  <a:schemeClr val="tx2"/>
                </a:solidFill>
                <a:latin typeface="+mn-lt"/>
                <a:ea typeface="+mn-ea"/>
                <a:cs typeface="+mn-cs"/>
              </a:defRPr>
            </a:lvl1pPr>
          </a:lstStyle>
          <a:p>
            <a:r>
              <a:rPr kumimoji="0" lang="es-ES"/>
              <a:t>Haga clic para modificar el estilo de título del patrón</a:t>
            </a:r>
            <a:endParaRPr kumimoji="0" lang="en-US"/>
          </a:p>
        </p:txBody>
      </p:sp>
      <p:sp>
        <p:nvSpPr>
          <p:cNvPr id="3" name="2 Marcador de texto"/>
          <p:cNvSpPr>
            <a:spLocks noGrp="1"/>
          </p:cNvSpPr>
          <p:nvPr>
            <p:ph type="body" idx="2"/>
          </p:nvPr>
        </p:nvSpPr>
        <p:spPr>
          <a:xfrm>
            <a:off x="8432800" y="1219201"/>
            <a:ext cx="33528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5" name="4 Marcador de fecha"/>
          <p:cNvSpPr>
            <a:spLocks noGrp="1"/>
          </p:cNvSpPr>
          <p:nvPr>
            <p:ph type="dt" sz="half" idx="10"/>
          </p:nvPr>
        </p:nvSpPr>
        <p:spPr/>
        <p:txBody>
          <a:bodyPr/>
          <a:lstStyle/>
          <a:p>
            <a:fld id="{05C68B11-C5A8-448C-8CE9-B1A273C79CFC}" type="datetimeFigureOut">
              <a:rPr lang="en-US" smtClean="0"/>
              <a:t>3/14/2021</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
        <p:nvSpPr>
          <p:cNvPr id="8" name="7 Conector recto"/>
          <p:cNvSpPr>
            <a:spLocks noChangeShapeType="1"/>
          </p:cNvSpPr>
          <p:nvPr/>
        </p:nvSpPr>
        <p:spPr bwMode="auto">
          <a:xfrm>
            <a:off x="609600" y="6353175"/>
            <a:ext cx="109728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9 Conector recto"/>
          <p:cNvSpPr>
            <a:spLocks noChangeShapeType="1"/>
          </p:cNvSpPr>
          <p:nvPr/>
        </p:nvSpPr>
        <p:spPr bwMode="auto">
          <a:xfrm rot="5400000">
            <a:off x="5220033"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Triángulo isósceles"/>
          <p:cNvSpPr>
            <a:spLocks noChangeAspect="1"/>
          </p:cNvSpPr>
          <p:nvPr/>
        </p:nvSpPr>
        <p:spPr>
          <a:xfrm rot="5400000">
            <a:off x="590609" y="6447423"/>
            <a:ext cx="190849" cy="16041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Marcador de contenido"/>
          <p:cNvSpPr>
            <a:spLocks noGrp="1"/>
          </p:cNvSpPr>
          <p:nvPr>
            <p:ph sz="quarter" idx="1"/>
          </p:nvPr>
        </p:nvSpPr>
        <p:spPr>
          <a:xfrm>
            <a:off x="406400" y="304800"/>
            <a:ext cx="7620000" cy="5715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609600" y="500856"/>
            <a:ext cx="10972800" cy="674688"/>
          </a:xfrm>
          <a:ln>
            <a:solidFill>
              <a:schemeClr val="accent1"/>
            </a:solidFill>
          </a:ln>
        </p:spPr>
        <p:txBody>
          <a:bodyPr lIns="274320" anchor="ctr"/>
          <a:lstStyle>
            <a:lvl1pPr algn="r">
              <a:buNone/>
              <a:defRPr sz="2000" b="0">
                <a:solidFill>
                  <a:schemeClr val="tx1"/>
                </a:solidFill>
              </a:defRPr>
            </a:lvl1pPr>
          </a:lstStyle>
          <a:p>
            <a:r>
              <a:rPr kumimoji="0" lang="es-ES"/>
              <a:t>Haga clic para modificar el estilo de título del patrón</a:t>
            </a:r>
            <a:endParaRPr kumimoji="0" lang="en-US"/>
          </a:p>
        </p:txBody>
      </p:sp>
      <p:sp>
        <p:nvSpPr>
          <p:cNvPr id="3" name="2 Marcador de posición de imagen"/>
          <p:cNvSpPr>
            <a:spLocks noGrp="1"/>
          </p:cNvSpPr>
          <p:nvPr>
            <p:ph type="pic" idx="1"/>
          </p:nvPr>
        </p:nvSpPr>
        <p:spPr>
          <a:xfrm>
            <a:off x="609600" y="1905000"/>
            <a:ext cx="10972800" cy="4270248"/>
          </a:xfrm>
          <a:solidFill>
            <a:schemeClr val="tx1">
              <a:shade val="50000"/>
            </a:schemeClr>
          </a:solidFill>
          <a:ln>
            <a:noFill/>
          </a:ln>
          <a:effectLst/>
        </p:spPr>
        <p:txBody>
          <a:bodyPr/>
          <a:lstStyle>
            <a:lvl1pPr marL="0" indent="0">
              <a:spcBef>
                <a:spcPts val="600"/>
              </a:spcBef>
              <a:buNone/>
              <a:defRPr sz="3200"/>
            </a:lvl1pPr>
          </a:lstStyle>
          <a:p>
            <a:r>
              <a:rPr kumimoji="0" lang="es-ES"/>
              <a:t>Haga clic en el icono para agregar una imagen</a:t>
            </a:r>
            <a:endParaRPr kumimoji="0" lang="en-US" dirty="0"/>
          </a:p>
        </p:txBody>
      </p:sp>
      <p:sp>
        <p:nvSpPr>
          <p:cNvPr id="4" name="3 Marcador de texto"/>
          <p:cNvSpPr>
            <a:spLocks noGrp="1"/>
          </p:cNvSpPr>
          <p:nvPr>
            <p:ph type="body" sz="half" idx="2"/>
          </p:nvPr>
        </p:nvSpPr>
        <p:spPr>
          <a:xfrm>
            <a:off x="609600" y="1219200"/>
            <a:ext cx="109728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s-ES"/>
              <a:t>Haga clic para modificar el estilo de texto del patrón</a:t>
            </a:r>
          </a:p>
        </p:txBody>
      </p:sp>
      <p:sp>
        <p:nvSpPr>
          <p:cNvPr id="5" name="4 Marcador de fecha"/>
          <p:cNvSpPr>
            <a:spLocks noGrp="1"/>
          </p:cNvSpPr>
          <p:nvPr>
            <p:ph type="dt" sz="half" idx="10"/>
          </p:nvPr>
        </p:nvSpPr>
        <p:spPr/>
        <p:txBody>
          <a:bodyPr/>
          <a:lstStyle/>
          <a:p>
            <a:fld id="{C7616CA0-919D-4A49-9C8A-62FDFB3A5183}" type="datetimeFigureOut">
              <a:rPr lang="en-US" smtClean="0"/>
              <a:t>3/14/2021</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867E5644-1E61-4311-A31E-84CB9C7AA8A9}" type="slidenum">
              <a:rPr lang="en-US" smtClean="0"/>
              <a:t>‹Nº›</a:t>
            </a:fld>
            <a:endParaRPr lang="en-US" dirty="0"/>
          </a:p>
        </p:txBody>
      </p:sp>
      <p:sp>
        <p:nvSpPr>
          <p:cNvPr id="8" name="7 Conector recto"/>
          <p:cNvSpPr>
            <a:spLocks noChangeShapeType="1"/>
          </p:cNvSpPr>
          <p:nvPr/>
        </p:nvSpPr>
        <p:spPr bwMode="auto">
          <a:xfrm>
            <a:off x="609600" y="6353175"/>
            <a:ext cx="109728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8 Triángulo isósceles"/>
          <p:cNvSpPr>
            <a:spLocks noChangeAspect="1"/>
          </p:cNvSpPr>
          <p:nvPr/>
        </p:nvSpPr>
        <p:spPr>
          <a:xfrm rot="5400000">
            <a:off x="590609" y="6447423"/>
            <a:ext cx="190849" cy="16041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609600" y="500856"/>
            <a:ext cx="24384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4CD73815-2707-4475-8F1A-B873CB631BB4}" type="datetimeFigureOut">
              <a:rPr lang="en-US" smtClean="0"/>
              <a:t>3/14/2021</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274639"/>
            <a:ext cx="8026400" cy="5851525"/>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2A4AFB99-0EAB-4182-AFF8-E214C82A68F6}" type="datetimeFigureOut">
              <a:rPr lang="en-US" smtClean="0"/>
              <a:t>3/14/2021</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
        <p:nvSpPr>
          <p:cNvPr id="7" name="6 Conector recto"/>
          <p:cNvSpPr>
            <a:spLocks noChangeShapeType="1"/>
          </p:cNvSpPr>
          <p:nvPr/>
        </p:nvSpPr>
        <p:spPr bwMode="auto">
          <a:xfrm>
            <a:off x="609600" y="6353175"/>
            <a:ext cx="109728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7 Triángulo isósceles"/>
          <p:cNvSpPr>
            <a:spLocks noChangeAspect="1"/>
          </p:cNvSpPr>
          <p:nvPr/>
        </p:nvSpPr>
        <p:spPr>
          <a:xfrm rot="5400000">
            <a:off x="590609" y="6447423"/>
            <a:ext cx="190849" cy="16041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Conector recto"/>
          <p:cNvSpPr>
            <a:spLocks noChangeShapeType="1"/>
          </p:cNvSpPr>
          <p:nvPr/>
        </p:nvSpPr>
        <p:spPr bwMode="auto">
          <a:xfrm rot="5400000">
            <a:off x="5814836"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rgbClr val="263248"/>
          </a:solidFill>
          <a:ln>
            <a:noFill/>
          </a:ln>
        </p:spPr>
        <p:txBody>
          <a:bodyPr spcFirstLastPara="1" wrap="square" lIns="121900" tIns="121900" rIns="121900" bIns="121900"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sp>
          <p:nvSpPr>
            <p:cNvPr id="13" name="Google Shape;13;p2"/>
            <p:cNvSpPr/>
            <p:nvPr/>
          </p:nvSpPr>
          <p:spPr>
            <a:xfrm rot="10800000" flipH="1">
              <a:off x="3517898" y="-7088"/>
              <a:ext cx="5143500" cy="5143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p>
            </p:txBody>
          </p:sp>
          <p:sp>
            <p:nvSpPr>
              <p:cNvPr id="21" name="Google Shape;21;p2"/>
              <p:cNvSpPr/>
              <p:nvPr/>
            </p:nvSpPr>
            <p:spPr>
              <a:xfrm>
                <a:off x="4710175"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3494093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152400"/>
            <a:ext cx="10972800" cy="990600"/>
          </a:xfrm>
          <a:prstGeom prst="rect">
            <a:avLst/>
          </a:prstGeom>
        </p:spPr>
        <p:txBody>
          <a:bodyPr vert="horz" anchor="b" anchorCtr="0">
            <a:normAutofit/>
          </a:body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609600" y="1219200"/>
            <a:ext cx="10972800" cy="4910328"/>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4" name="13 Marcador de fecha"/>
          <p:cNvSpPr>
            <a:spLocks noGrp="1"/>
          </p:cNvSpPr>
          <p:nvPr>
            <p:ph type="dt" sz="half" idx="2"/>
          </p:nvPr>
        </p:nvSpPr>
        <p:spPr>
          <a:xfrm>
            <a:off x="8534400" y="6356350"/>
            <a:ext cx="3052064" cy="365760"/>
          </a:xfrm>
          <a:prstGeom prst="rect">
            <a:avLst/>
          </a:prstGeom>
        </p:spPr>
        <p:txBody>
          <a:bodyPr vert="horz"/>
          <a:lstStyle>
            <a:lvl1pPr algn="l" eaLnBrk="1" latinLnBrk="0" hangingPunct="1">
              <a:defRPr kumimoji="0" sz="1400">
                <a:solidFill>
                  <a:schemeClr val="tx2"/>
                </a:solidFill>
              </a:defRPr>
            </a:lvl1pPr>
          </a:lstStyle>
          <a:p>
            <a:fld id="{90298CD5-6C1E-4009-B41F-6DF62E31D3BE}" type="datetimeFigureOut">
              <a:rPr lang="en-US" smtClean="0"/>
              <a:pPr/>
              <a:t>3/14/2021</a:t>
            </a:fld>
            <a:endParaRPr lang="en-US" dirty="0"/>
          </a:p>
        </p:txBody>
      </p:sp>
      <p:sp>
        <p:nvSpPr>
          <p:cNvPr id="3" name="2 Marcador de pie de página"/>
          <p:cNvSpPr>
            <a:spLocks noGrp="1"/>
          </p:cNvSpPr>
          <p:nvPr>
            <p:ph type="ftr" sz="quarter" idx="3"/>
          </p:nvPr>
        </p:nvSpPr>
        <p:spPr>
          <a:xfrm>
            <a:off x="3864864" y="6356350"/>
            <a:ext cx="4673600" cy="365760"/>
          </a:xfrm>
          <a:prstGeom prst="rect">
            <a:avLst/>
          </a:prstGeom>
        </p:spPr>
        <p:txBody>
          <a:bodyPr vert="horz"/>
          <a:lstStyle>
            <a:lvl1pPr algn="r" eaLnBrk="1" latinLnBrk="0" hangingPunct="1">
              <a:defRPr kumimoji="0" sz="1400">
                <a:solidFill>
                  <a:schemeClr val="tx2"/>
                </a:solidFill>
              </a:defRPr>
            </a:lvl1pPr>
          </a:lstStyle>
          <a:p>
            <a:endParaRPr lang="en-US" dirty="0"/>
          </a:p>
        </p:txBody>
      </p:sp>
      <p:sp>
        <p:nvSpPr>
          <p:cNvPr id="23" name="22 Marcador de número de diapositiva"/>
          <p:cNvSpPr>
            <a:spLocks noGrp="1"/>
          </p:cNvSpPr>
          <p:nvPr>
            <p:ph type="sldNum" sz="quarter" idx="4"/>
          </p:nvPr>
        </p:nvSpPr>
        <p:spPr>
          <a:xfrm>
            <a:off x="816864" y="6356350"/>
            <a:ext cx="2641600" cy="365760"/>
          </a:xfrm>
          <a:prstGeom prst="rect">
            <a:avLst/>
          </a:prstGeom>
        </p:spPr>
        <p:txBody>
          <a:bodyPr vert="horz"/>
          <a:lstStyle>
            <a:lvl1pPr algn="l" eaLnBrk="1" latinLnBrk="0" hangingPunct="1">
              <a:defRPr kumimoji="0" sz="1400">
                <a:solidFill>
                  <a:schemeClr val="tx2"/>
                </a:solidFill>
              </a:defRPr>
            </a:lvl1pPr>
          </a:lstStyle>
          <a:p>
            <a:fld id="{4FAB73BC-B049-4115-A692-8D63A059BFB8}" type="slidenum">
              <a:rPr lang="en-US" smtClean="0"/>
              <a:pPr/>
              <a:t>‹Nº›</a:t>
            </a:fld>
            <a:endParaRPr lang="en-US" dirty="0"/>
          </a:p>
        </p:txBody>
      </p:sp>
      <p:sp>
        <p:nvSpPr>
          <p:cNvPr id="28" name="27 Conector recto"/>
          <p:cNvSpPr>
            <a:spLocks noChangeShapeType="1"/>
          </p:cNvSpPr>
          <p:nvPr/>
        </p:nvSpPr>
        <p:spPr bwMode="auto">
          <a:xfrm>
            <a:off x="609600" y="6353175"/>
            <a:ext cx="109728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28 Conector recto"/>
          <p:cNvSpPr>
            <a:spLocks noChangeShapeType="1"/>
          </p:cNvSpPr>
          <p:nvPr/>
        </p:nvSpPr>
        <p:spPr bwMode="auto">
          <a:xfrm>
            <a:off x="609600" y="1143000"/>
            <a:ext cx="109728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9 Triángulo isósceles"/>
          <p:cNvSpPr>
            <a:spLocks noChangeAspect="1"/>
          </p:cNvSpPr>
          <p:nvPr/>
        </p:nvSpPr>
        <p:spPr>
          <a:xfrm rot="5400000">
            <a:off x="590609" y="6447423"/>
            <a:ext cx="190849" cy="16041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ags" Target="../tags/tag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22.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slideLayout" Target="../slideLayouts/slideLayout2.xml"/><Relationship Id="rId1" Type="http://schemas.openxmlformats.org/officeDocument/2006/relationships/tags" Target="../tags/tag17.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1"/>
          <p:cNvSpPr txBox="1">
            <a:spLocks noGrp="1"/>
          </p:cNvSpPr>
          <p:nvPr>
            <p:ph type="ctrTitle"/>
          </p:nvPr>
        </p:nvSpPr>
        <p:spPr>
          <a:xfrm>
            <a:off x="0" y="1454333"/>
            <a:ext cx="12192000" cy="3949200"/>
          </a:xfrm>
          <a:prstGeom prst="rect">
            <a:avLst/>
          </a:prstGeom>
        </p:spPr>
        <p:txBody>
          <a:bodyPr spcFirstLastPara="1" vert="horz" wrap="square" lIns="121900" tIns="121900" rIns="121900" bIns="121900" anchor="ctr" anchorCtr="0">
            <a:noAutofit/>
          </a:bodyPr>
          <a:lstStyle/>
          <a:p>
            <a:r>
              <a:rPr lang="es-MX" sz="4000" dirty="0">
                <a:solidFill>
                  <a:schemeClr val="bg1"/>
                </a:solidFill>
              </a:rPr>
              <a:t>Unidad I: </a:t>
            </a:r>
            <a:br>
              <a:rPr lang="es-MX" sz="4000" dirty="0">
                <a:solidFill>
                  <a:schemeClr val="bg1"/>
                </a:solidFill>
              </a:rPr>
            </a:br>
            <a:r>
              <a:rPr lang="es-MX" sz="4000" dirty="0">
                <a:solidFill>
                  <a:schemeClr val="bg1"/>
                </a:solidFill>
              </a:rPr>
              <a:t>Ortografía </a:t>
            </a:r>
            <a:endParaRPr sz="4000" dirty="0">
              <a:solidFill>
                <a:schemeClr val="bg1"/>
              </a:solidFill>
            </a:endParaRPr>
          </a:p>
        </p:txBody>
      </p:sp>
      <p:pic>
        <p:nvPicPr>
          <p:cNvPr id="3"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482436" cy="1454333"/>
          </a:xfrm>
          <a:prstGeom prst="rect">
            <a:avLst/>
          </a:prstGeom>
        </p:spPr>
      </p:pic>
      <p:sp>
        <p:nvSpPr>
          <p:cNvPr id="2" name="Rectángulo 1"/>
          <p:cNvSpPr/>
          <p:nvPr/>
        </p:nvSpPr>
        <p:spPr>
          <a:xfrm>
            <a:off x="0" y="5403533"/>
            <a:ext cx="4932219" cy="944001"/>
          </a:xfrm>
          <a:prstGeom prst="rect">
            <a:avLst/>
          </a:prstGeom>
          <a:ln>
            <a:solidFill>
              <a:schemeClr val="accent1">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r>
              <a:rPr lang="es-CL" b="1" dirty="0" err="1">
                <a:solidFill>
                  <a:schemeClr val="accent1">
                    <a:lumMod val="50000"/>
                  </a:schemeClr>
                </a:solidFill>
              </a:rPr>
              <a:t>Valeska</a:t>
            </a:r>
            <a:r>
              <a:rPr lang="es-CL" b="1" dirty="0">
                <a:solidFill>
                  <a:schemeClr val="accent1">
                    <a:lumMod val="50000"/>
                  </a:schemeClr>
                </a:solidFill>
              </a:rPr>
              <a:t> Campos Olivera </a:t>
            </a:r>
          </a:p>
          <a:p>
            <a:r>
              <a:rPr lang="es-CL" b="1" dirty="0">
                <a:solidFill>
                  <a:schemeClr val="accent1">
                    <a:lumMod val="50000"/>
                  </a:schemeClr>
                </a:solidFill>
              </a:rPr>
              <a:t>Profesora de Lenguaje y Comunicación </a:t>
            </a:r>
          </a:p>
          <a:p>
            <a:r>
              <a:rPr lang="es-CL" b="1" dirty="0">
                <a:solidFill>
                  <a:schemeClr val="accent1">
                    <a:lumMod val="50000"/>
                  </a:schemeClr>
                </a:solidFill>
              </a:rPr>
              <a:t>Mg. Gestión para la Educación Superior </a:t>
            </a:r>
          </a:p>
        </p:txBody>
      </p:sp>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Para activar el  conocimiento</a:t>
            </a:r>
          </a:p>
        </p:txBody>
      </p:sp>
      <p:sp>
        <p:nvSpPr>
          <p:cNvPr id="3" name="CuadroTexto 2"/>
          <p:cNvSpPr txBox="1"/>
          <p:nvPr/>
        </p:nvSpPr>
        <p:spPr>
          <a:xfrm>
            <a:off x="836023" y="1698171"/>
            <a:ext cx="10306594" cy="4708981"/>
          </a:xfrm>
          <a:prstGeom prst="rect">
            <a:avLst/>
          </a:prstGeom>
          <a:noFill/>
        </p:spPr>
        <p:txBody>
          <a:bodyPr wrap="square" rtlCol="0">
            <a:spAutoFit/>
          </a:bodyPr>
          <a:lstStyle/>
          <a:p>
            <a:r>
              <a:rPr lang="es-CL" sz="2000" dirty="0">
                <a:solidFill>
                  <a:srgbClr val="002060"/>
                </a:solidFill>
                <a:latin typeface="Arial" panose="020B0604020202020204" pitchFamily="34" charset="0"/>
                <a:cs typeface="Arial" panose="020B0604020202020204" pitchFamily="34" charset="0"/>
              </a:rPr>
              <a:t>Según Camps, Millán, Montserrat y Cabré (2004, pp.38-39) </a:t>
            </a:r>
            <a:r>
              <a:rPr lang="es-CL" sz="2000" b="1" i="1" dirty="0">
                <a:solidFill>
                  <a:srgbClr val="002060"/>
                </a:solidFill>
                <a:latin typeface="Arial" panose="020B0604020202020204" pitchFamily="34" charset="0"/>
                <a:cs typeface="Arial" panose="020B0604020202020204" pitchFamily="34" charset="0"/>
              </a:rPr>
              <a:t>“</a:t>
            </a:r>
            <a:r>
              <a:rPr lang="es-CL" sz="2000" i="1" dirty="0">
                <a:solidFill>
                  <a:srgbClr val="002060"/>
                </a:solidFill>
                <a:latin typeface="Arial" panose="020B0604020202020204" pitchFamily="34" charset="0"/>
                <a:cs typeface="Arial" panose="020B0604020202020204" pitchFamily="34" charset="0"/>
              </a:rPr>
              <a:t>La </a:t>
            </a:r>
            <a:r>
              <a:rPr lang="es-CL" sz="2000" b="1" i="1" dirty="0">
                <a:solidFill>
                  <a:srgbClr val="002060"/>
                </a:solidFill>
                <a:latin typeface="Arial" panose="020B0604020202020204" pitchFamily="34" charset="0"/>
                <a:cs typeface="Arial" panose="020B0604020202020204" pitchFamily="34" charset="0"/>
              </a:rPr>
              <a:t>ortografía </a:t>
            </a:r>
            <a:r>
              <a:rPr lang="es-CL" sz="2000" i="1" dirty="0">
                <a:solidFill>
                  <a:srgbClr val="002060"/>
                </a:solidFill>
                <a:latin typeface="Arial" panose="020B0604020202020204" pitchFamily="34" charset="0"/>
                <a:cs typeface="Arial" panose="020B0604020202020204" pitchFamily="34" charset="0"/>
              </a:rPr>
              <a:t>es un aspecto </a:t>
            </a:r>
            <a:r>
              <a:rPr lang="es-CL" sz="2000" b="1" i="1" dirty="0">
                <a:solidFill>
                  <a:srgbClr val="002060"/>
                </a:solidFill>
                <a:latin typeface="Arial" panose="020B0604020202020204" pitchFamily="34" charset="0"/>
                <a:cs typeface="Arial" panose="020B0604020202020204" pitchFamily="34" charset="0"/>
              </a:rPr>
              <a:t>socialmente importante </a:t>
            </a:r>
            <a:r>
              <a:rPr lang="es-CL" sz="2000" i="1" dirty="0">
                <a:solidFill>
                  <a:srgbClr val="002060"/>
                </a:solidFill>
                <a:latin typeface="Arial" panose="020B0604020202020204" pitchFamily="34" charset="0"/>
                <a:cs typeface="Arial" panose="020B0604020202020204" pitchFamily="34" charset="0"/>
              </a:rPr>
              <a:t>de la lengua escrita</a:t>
            </a:r>
            <a:r>
              <a:rPr lang="es-CL" sz="2000" b="1" i="1" dirty="0">
                <a:solidFill>
                  <a:srgbClr val="002060"/>
                </a:solidFill>
                <a:latin typeface="Arial" panose="020B0604020202020204" pitchFamily="34" charset="0"/>
                <a:cs typeface="Arial" panose="020B0604020202020204" pitchFamily="34" charset="0"/>
              </a:rPr>
              <a:t>”. </a:t>
            </a:r>
          </a:p>
          <a:p>
            <a:endParaRPr lang="es-CL" sz="2000" b="1" i="1" dirty="0">
              <a:solidFill>
                <a:srgbClr val="002060"/>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r>
              <a:rPr lang="es-CL" sz="2000" dirty="0">
                <a:solidFill>
                  <a:srgbClr val="002060"/>
                </a:solidFill>
                <a:latin typeface="Arial" panose="020B0604020202020204" pitchFamily="34" charset="0"/>
                <a:cs typeface="Arial" panose="020B0604020202020204" pitchFamily="34" charset="0"/>
              </a:rPr>
              <a:t>¿A qué creen ustedes que se refiere la cita anterior? </a:t>
            </a:r>
          </a:p>
          <a:p>
            <a:endParaRPr lang="es-CL" sz="2000" dirty="0">
              <a:solidFill>
                <a:srgbClr val="002060"/>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r>
              <a:rPr lang="es-CL" sz="2000" dirty="0">
                <a:solidFill>
                  <a:srgbClr val="002060"/>
                </a:solidFill>
                <a:latin typeface="Arial" panose="020B0604020202020204" pitchFamily="34" charset="0"/>
                <a:cs typeface="Arial" panose="020B0604020202020204" pitchFamily="34" charset="0"/>
              </a:rPr>
              <a:t>¿Están de acuerdo con lo que proponen los autores? Justifiquen su respuesta. </a:t>
            </a:r>
          </a:p>
          <a:p>
            <a:endParaRPr lang="es-CL" sz="2000" dirty="0">
              <a:solidFill>
                <a:srgbClr val="002060"/>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r>
              <a:rPr lang="es-CL" sz="2000" dirty="0">
                <a:solidFill>
                  <a:srgbClr val="002060"/>
                </a:solidFill>
                <a:latin typeface="Arial" panose="020B0604020202020204" pitchFamily="34" charset="0"/>
                <a:cs typeface="Arial" panose="020B0604020202020204" pitchFamily="34" charset="0"/>
              </a:rPr>
              <a:t>¿Cuáles creen ustedes que son los principales motivos por los que las personas cometen errores ortográficos? </a:t>
            </a:r>
          </a:p>
          <a:p>
            <a:pPr marL="342900" indent="-342900">
              <a:buFont typeface="Wingdings" panose="05000000000000000000" pitchFamily="2" charset="2"/>
              <a:buChar char="v"/>
            </a:pPr>
            <a:endParaRPr lang="es-CL" sz="2000" b="1" i="1" dirty="0">
              <a:solidFill>
                <a:srgbClr val="002060"/>
              </a:solidFill>
              <a:latin typeface="Arial" panose="020B0604020202020204" pitchFamily="34" charset="0"/>
              <a:cs typeface="Arial" panose="020B0604020202020204" pitchFamily="34" charset="0"/>
            </a:endParaRPr>
          </a:p>
          <a:p>
            <a:endParaRPr lang="es-CL" sz="2000" b="1" i="1" dirty="0">
              <a:solidFill>
                <a:srgbClr val="002060"/>
              </a:solidFill>
              <a:latin typeface="Arial" panose="020B0604020202020204" pitchFamily="34" charset="0"/>
              <a:cs typeface="Arial" panose="020B0604020202020204" pitchFamily="34" charset="0"/>
            </a:endParaRPr>
          </a:p>
          <a:p>
            <a:endParaRPr lang="es-CL" sz="2000" b="1" i="1" dirty="0">
              <a:solidFill>
                <a:srgbClr val="002060"/>
              </a:solidFill>
              <a:latin typeface="Arial" panose="020B0604020202020204" pitchFamily="34" charset="0"/>
              <a:cs typeface="Arial" panose="020B0604020202020204" pitchFamily="34" charset="0"/>
            </a:endParaRPr>
          </a:p>
          <a:p>
            <a:endParaRPr lang="es-CL" sz="2000" b="1" i="1" dirty="0">
              <a:solidFill>
                <a:srgbClr val="002060"/>
              </a:solidFill>
              <a:latin typeface="Arial" panose="020B0604020202020204" pitchFamily="34" charset="0"/>
              <a:cs typeface="Arial" panose="020B0604020202020204" pitchFamily="34" charset="0"/>
            </a:endParaRPr>
          </a:p>
          <a:p>
            <a:endParaRPr lang="es-CL" sz="2000" b="1" i="1" dirty="0">
              <a:solidFill>
                <a:srgbClr val="002060"/>
              </a:solidFill>
              <a:latin typeface="Arial" panose="020B0604020202020204" pitchFamily="34" charset="0"/>
              <a:cs typeface="Arial" panose="020B0604020202020204" pitchFamily="34" charset="0"/>
            </a:endParaRPr>
          </a:p>
          <a:p>
            <a:r>
              <a:rPr lang="es-CL" sz="2000" b="1" i="1" dirty="0">
                <a:solidFill>
                  <a:srgbClr val="002060"/>
                </a:solidFill>
                <a:latin typeface="Arial" panose="020B0604020202020204" pitchFamily="34" charset="0"/>
                <a:cs typeface="Arial" panose="020B0604020202020204" pitchFamily="34" charset="0"/>
              </a:rPr>
              <a:t> </a:t>
            </a:r>
          </a:p>
        </p:txBody>
      </p:sp>
    </p:spTree>
    <p:custDataLst>
      <p:tags r:id="rId1"/>
    </p:custDataLst>
    <p:extLst>
      <p:ext uri="{BB962C8B-B14F-4D97-AF65-F5344CB8AC3E}">
        <p14:creationId xmlns:p14="http://schemas.microsoft.com/office/powerpoint/2010/main" val="10188906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dirty="0"/>
              <a:t>Actividad: parte 1 (individual)  </a:t>
            </a:r>
          </a:p>
        </p:txBody>
      </p:sp>
      <p:sp>
        <p:nvSpPr>
          <p:cNvPr id="3" name="Marcador de contenido 2"/>
          <p:cNvSpPr>
            <a:spLocks noGrp="1"/>
          </p:cNvSpPr>
          <p:nvPr>
            <p:ph sz="quarter" idx="1"/>
          </p:nvPr>
        </p:nvSpPr>
        <p:spPr/>
        <p:txBody>
          <a:bodyPr>
            <a:normAutofit lnSpcReduction="10000"/>
          </a:bodyPr>
          <a:lstStyle/>
          <a:p>
            <a:pPr>
              <a:lnSpc>
                <a:spcPct val="150000"/>
              </a:lnSpc>
            </a:pPr>
            <a:endParaRPr lang="es-CL" dirty="0">
              <a:solidFill>
                <a:srgbClr val="002060"/>
              </a:solidFill>
            </a:endParaRPr>
          </a:p>
          <a:p>
            <a:pPr>
              <a:lnSpc>
                <a:spcPct val="150000"/>
              </a:lnSpc>
            </a:pPr>
            <a:endParaRPr lang="es-CL" dirty="0">
              <a:solidFill>
                <a:srgbClr val="002060"/>
              </a:solidFill>
            </a:endParaRPr>
          </a:p>
          <a:p>
            <a:pPr>
              <a:lnSpc>
                <a:spcPct val="150000"/>
              </a:lnSpc>
            </a:pPr>
            <a:endParaRPr lang="es-CL" dirty="0">
              <a:solidFill>
                <a:srgbClr val="002060"/>
              </a:solidFill>
            </a:endParaRPr>
          </a:p>
          <a:p>
            <a:pPr marL="0" indent="0">
              <a:lnSpc>
                <a:spcPct val="150000"/>
              </a:lnSpc>
              <a:buNone/>
            </a:pPr>
            <a:endParaRPr lang="es-CL" dirty="0">
              <a:solidFill>
                <a:srgbClr val="002060"/>
              </a:solidFill>
            </a:endParaRPr>
          </a:p>
          <a:p>
            <a:pPr>
              <a:lnSpc>
                <a:spcPct val="150000"/>
              </a:lnSpc>
            </a:pPr>
            <a:r>
              <a:rPr lang="es-CL" sz="2400" dirty="0">
                <a:solidFill>
                  <a:srgbClr val="002060"/>
                </a:solidFill>
                <a:latin typeface="Arial" panose="020B0604020202020204" pitchFamily="34" charset="0"/>
                <a:cs typeface="Arial" panose="020B0604020202020204" pitchFamily="34" charset="0"/>
              </a:rPr>
              <a:t>Planifique su escritura, planteando la situación comunicativa.</a:t>
            </a:r>
          </a:p>
          <a:p>
            <a:pPr>
              <a:lnSpc>
                <a:spcPct val="150000"/>
              </a:lnSpc>
            </a:pPr>
            <a:r>
              <a:rPr lang="es-CL" sz="2400" dirty="0">
                <a:solidFill>
                  <a:srgbClr val="002060"/>
                </a:solidFill>
                <a:latin typeface="Arial" panose="020B0604020202020204" pitchFamily="34" charset="0"/>
                <a:cs typeface="Arial" panose="020B0604020202020204" pitchFamily="34" charset="0"/>
              </a:rPr>
              <a:t>Luego redacte su texto, a partir de lo planificado. Utilice un nombre ficticio.</a:t>
            </a:r>
          </a:p>
          <a:p>
            <a:pPr>
              <a:lnSpc>
                <a:spcPct val="150000"/>
              </a:lnSpc>
            </a:pPr>
            <a:r>
              <a:rPr lang="es-CL" sz="2400" dirty="0">
                <a:solidFill>
                  <a:srgbClr val="002060"/>
                </a:solidFill>
                <a:latin typeface="Arial" panose="020B0604020202020204" pitchFamily="34" charset="0"/>
                <a:cs typeface="Arial" panose="020B0604020202020204" pitchFamily="34" charset="0"/>
              </a:rPr>
              <a:t>Recuerde que un correo electrónico es un </a:t>
            </a:r>
            <a:r>
              <a:rPr lang="es-CL" sz="2400" b="1" dirty="0">
                <a:solidFill>
                  <a:srgbClr val="002060"/>
                </a:solidFill>
                <a:latin typeface="Arial" panose="020B0604020202020204" pitchFamily="34" charset="0"/>
                <a:cs typeface="Arial" panose="020B0604020202020204" pitchFamily="34" charset="0"/>
              </a:rPr>
              <a:t>texto breve</a:t>
            </a:r>
            <a:r>
              <a:rPr lang="es-CL" sz="2400" dirty="0">
                <a:solidFill>
                  <a:srgbClr val="002060"/>
                </a:solidFill>
                <a:latin typeface="Arial" panose="020B0604020202020204" pitchFamily="34" charset="0"/>
                <a:cs typeface="Arial" panose="020B0604020202020204" pitchFamily="34" charset="0"/>
              </a:rPr>
              <a:t>, sin embargo, debe cumplir el </a:t>
            </a:r>
            <a:r>
              <a:rPr lang="es-CL" sz="2400" b="1" u="sng" dirty="0">
                <a:solidFill>
                  <a:srgbClr val="002060"/>
                </a:solidFill>
                <a:latin typeface="Arial" panose="020B0604020202020204" pitchFamily="34" charset="0"/>
                <a:cs typeface="Arial" panose="020B0604020202020204" pitchFamily="34" charset="0"/>
              </a:rPr>
              <a:t>propósito</a:t>
            </a:r>
            <a:r>
              <a:rPr lang="es-CL" sz="2400" dirty="0">
                <a:solidFill>
                  <a:srgbClr val="002060"/>
                </a:solidFill>
                <a:latin typeface="Arial" panose="020B0604020202020204" pitchFamily="34" charset="0"/>
                <a:cs typeface="Arial" panose="020B0604020202020204" pitchFamily="34" charset="0"/>
              </a:rPr>
              <a:t> comunicativo.</a:t>
            </a:r>
          </a:p>
        </p:txBody>
      </p:sp>
      <p:sp>
        <p:nvSpPr>
          <p:cNvPr id="5" name="Rectángulo 4"/>
          <p:cNvSpPr/>
          <p:nvPr/>
        </p:nvSpPr>
        <p:spPr>
          <a:xfrm>
            <a:off x="609600" y="1384662"/>
            <a:ext cx="10972800" cy="186798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s-CL" sz="2000" b="1" dirty="0">
                <a:solidFill>
                  <a:schemeClr val="tx2">
                    <a:lumMod val="75000"/>
                  </a:schemeClr>
                </a:solidFill>
                <a:latin typeface="Arial" panose="020B0604020202020204" pitchFamily="34" charset="0"/>
                <a:cs typeface="Arial" panose="020B0604020202020204" pitchFamily="34" charset="0"/>
              </a:rPr>
              <a:t>Es usted, como aspirante a Oficial de Mar, el encargado/a de enviar un correo electrónico a una comisión evaluadora compuesta por dos profesores y dos oficiales, con el propósito de solicitar una beca para una pasantía por tres meses en el extranjero. </a:t>
            </a:r>
          </a:p>
        </p:txBody>
      </p:sp>
    </p:spTree>
    <p:extLst>
      <p:ext uri="{BB962C8B-B14F-4D97-AF65-F5344CB8AC3E}">
        <p14:creationId xmlns:p14="http://schemas.microsoft.com/office/powerpoint/2010/main" val="6692801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dirty="0"/>
              <a:t>Actividad: parte 2 (grupal)</a:t>
            </a:r>
          </a:p>
        </p:txBody>
      </p:sp>
      <p:sp>
        <p:nvSpPr>
          <p:cNvPr id="3" name="Marcador de contenido 2"/>
          <p:cNvSpPr>
            <a:spLocks noGrp="1"/>
          </p:cNvSpPr>
          <p:nvPr>
            <p:ph sz="quarter" idx="1"/>
          </p:nvPr>
        </p:nvSpPr>
        <p:spPr>
          <a:xfrm>
            <a:off x="518160" y="1677880"/>
            <a:ext cx="10972800" cy="4479080"/>
          </a:xfrm>
        </p:spPr>
        <p:txBody>
          <a:bodyPr>
            <a:normAutofit/>
          </a:bodyPr>
          <a:lstStyle/>
          <a:p>
            <a:pPr>
              <a:lnSpc>
                <a:spcPct val="150000"/>
              </a:lnSpc>
            </a:pPr>
            <a:endParaRPr lang="es-CL" dirty="0">
              <a:solidFill>
                <a:srgbClr val="002060"/>
              </a:solidFill>
            </a:endParaRPr>
          </a:p>
          <a:p>
            <a:pPr>
              <a:lnSpc>
                <a:spcPct val="150000"/>
              </a:lnSpc>
            </a:pPr>
            <a:endParaRPr lang="es-CL" dirty="0">
              <a:solidFill>
                <a:srgbClr val="002060"/>
              </a:solidFill>
            </a:endParaRPr>
          </a:p>
          <a:p>
            <a:pPr>
              <a:lnSpc>
                <a:spcPct val="150000"/>
              </a:lnSpc>
            </a:pPr>
            <a:endParaRPr lang="es-CL" dirty="0">
              <a:solidFill>
                <a:srgbClr val="002060"/>
              </a:solidFill>
            </a:endParaRPr>
          </a:p>
          <a:p>
            <a:pPr>
              <a:lnSpc>
                <a:spcPct val="150000"/>
              </a:lnSpc>
              <a:buFont typeface="Wingdings" panose="05000000000000000000" pitchFamily="2" charset="2"/>
              <a:buChar char="Ø"/>
            </a:pPr>
            <a:r>
              <a:rPr lang="es-CL" dirty="0">
                <a:solidFill>
                  <a:srgbClr val="002060"/>
                </a:solidFill>
              </a:rPr>
              <a:t>Establecer como comisión los </a:t>
            </a:r>
            <a:r>
              <a:rPr lang="es-CL" b="1" dirty="0">
                <a:solidFill>
                  <a:srgbClr val="002060"/>
                </a:solidFill>
              </a:rPr>
              <a:t>criterios</a:t>
            </a:r>
            <a:r>
              <a:rPr lang="es-CL" dirty="0">
                <a:solidFill>
                  <a:srgbClr val="002060"/>
                </a:solidFill>
              </a:rPr>
              <a:t> para corregir el texto enviado.</a:t>
            </a:r>
          </a:p>
          <a:p>
            <a:pPr>
              <a:lnSpc>
                <a:spcPct val="150000"/>
              </a:lnSpc>
              <a:buFont typeface="Wingdings" panose="05000000000000000000" pitchFamily="2" charset="2"/>
              <a:buChar char="Ø"/>
            </a:pPr>
            <a:r>
              <a:rPr lang="es-CL" dirty="0">
                <a:solidFill>
                  <a:srgbClr val="002060"/>
                </a:solidFill>
              </a:rPr>
              <a:t>Leer detenidamente el texto de cada postulante. </a:t>
            </a:r>
          </a:p>
          <a:p>
            <a:pPr>
              <a:lnSpc>
                <a:spcPct val="150000"/>
              </a:lnSpc>
              <a:buFont typeface="Wingdings" panose="05000000000000000000" pitchFamily="2" charset="2"/>
              <a:buChar char="Ø"/>
            </a:pPr>
            <a:r>
              <a:rPr lang="es-CL" dirty="0">
                <a:solidFill>
                  <a:srgbClr val="002060"/>
                </a:solidFill>
              </a:rPr>
              <a:t>Corregir los correos, a partir de los criterios planteados anteriormente.</a:t>
            </a:r>
          </a:p>
        </p:txBody>
      </p:sp>
      <p:sp>
        <p:nvSpPr>
          <p:cNvPr id="5" name="Rectángulo 4"/>
          <p:cNvSpPr/>
          <p:nvPr/>
        </p:nvSpPr>
        <p:spPr>
          <a:xfrm>
            <a:off x="518160" y="1384662"/>
            <a:ext cx="10972800" cy="186798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s-CL" sz="2000" b="1" dirty="0">
                <a:solidFill>
                  <a:schemeClr val="tx2">
                    <a:lumMod val="75000"/>
                  </a:schemeClr>
                </a:solidFill>
                <a:latin typeface="Arial" panose="020B0604020202020204" pitchFamily="34" charset="0"/>
                <a:cs typeface="Arial" panose="020B0604020202020204" pitchFamily="34" charset="0"/>
              </a:rPr>
              <a:t>Son ustedes como comisión evaluadora los encargados de leer los textos recibidos y establecer los diferentes criterios para seleccionar al mejor postulante.</a:t>
            </a:r>
          </a:p>
        </p:txBody>
      </p:sp>
    </p:spTree>
    <p:extLst>
      <p:ext uri="{BB962C8B-B14F-4D97-AF65-F5344CB8AC3E}">
        <p14:creationId xmlns:p14="http://schemas.microsoft.com/office/powerpoint/2010/main" val="28411963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BBCE61-7C34-4850-8435-69D866124A1F}"/>
              </a:ext>
            </a:extLst>
          </p:cNvPr>
          <p:cNvSpPr>
            <a:spLocks noGrp="1"/>
          </p:cNvSpPr>
          <p:nvPr>
            <p:ph type="title"/>
          </p:nvPr>
        </p:nvSpPr>
        <p:spPr>
          <a:xfrm>
            <a:off x="707253" y="509734"/>
            <a:ext cx="9857174" cy="674688"/>
          </a:xfrm>
        </p:spPr>
        <p:txBody>
          <a:bodyPr>
            <a:noAutofit/>
          </a:bodyPr>
          <a:lstStyle/>
          <a:p>
            <a:r>
              <a:rPr lang="es-MX" sz="3200" dirty="0"/>
              <a:t>Revisemos el formato de un correo electrónico</a:t>
            </a:r>
            <a:endParaRPr lang="es-CL" sz="3200" dirty="0"/>
          </a:p>
        </p:txBody>
      </p:sp>
      <p:graphicFrame>
        <p:nvGraphicFramePr>
          <p:cNvPr id="5" name="Marcador de contenido 3">
            <a:extLst>
              <a:ext uri="{FF2B5EF4-FFF2-40B4-BE49-F238E27FC236}">
                <a16:creationId xmlns:a16="http://schemas.microsoft.com/office/drawing/2014/main" id="{6F08394C-B69C-4062-B7EB-135916046DC1}"/>
              </a:ext>
            </a:extLst>
          </p:cNvPr>
          <p:cNvGraphicFramePr>
            <a:graphicFrameLocks noGrp="1"/>
          </p:cNvGraphicFramePr>
          <p:nvPr>
            <p:ph type="pic" idx="1"/>
            <p:extLst>
              <p:ext uri="{D42A27DB-BD31-4B8C-83A1-F6EECF244321}">
                <p14:modId xmlns:p14="http://schemas.microsoft.com/office/powerpoint/2010/main" val="1441867457"/>
              </p:ext>
            </p:extLst>
          </p:nvPr>
        </p:nvGraphicFramePr>
        <p:xfrm>
          <a:off x="641741" y="1425606"/>
          <a:ext cx="10908518" cy="5181839"/>
        </p:xfrm>
        <a:graphic>
          <a:graphicData uri="http://schemas.openxmlformats.org/drawingml/2006/table">
            <a:tbl>
              <a:tblPr firstRow="1" firstCol="1" bandRow="1">
                <a:tableStyleId>{2D5ABB26-0587-4C30-8999-92F81FD0307C}</a:tableStyleId>
              </a:tblPr>
              <a:tblGrid>
                <a:gridCol w="1903252">
                  <a:extLst>
                    <a:ext uri="{9D8B030D-6E8A-4147-A177-3AD203B41FA5}">
                      <a16:colId xmlns:a16="http://schemas.microsoft.com/office/drawing/2014/main" val="20000"/>
                    </a:ext>
                  </a:extLst>
                </a:gridCol>
                <a:gridCol w="3611569">
                  <a:extLst>
                    <a:ext uri="{9D8B030D-6E8A-4147-A177-3AD203B41FA5}">
                      <a16:colId xmlns:a16="http://schemas.microsoft.com/office/drawing/2014/main" val="20001"/>
                    </a:ext>
                  </a:extLst>
                </a:gridCol>
                <a:gridCol w="5393697">
                  <a:extLst>
                    <a:ext uri="{9D8B030D-6E8A-4147-A177-3AD203B41FA5}">
                      <a16:colId xmlns:a16="http://schemas.microsoft.com/office/drawing/2014/main" val="20002"/>
                    </a:ext>
                  </a:extLst>
                </a:gridCol>
              </a:tblGrid>
              <a:tr h="1214270">
                <a:tc>
                  <a:txBody>
                    <a:bodyPr/>
                    <a:lstStyle/>
                    <a:p>
                      <a:pPr algn="ctr">
                        <a:lnSpc>
                          <a:spcPct val="107000"/>
                        </a:lnSpc>
                        <a:spcAft>
                          <a:spcPts val="0"/>
                        </a:spcAft>
                      </a:pPr>
                      <a:r>
                        <a:rPr lang="en-US" sz="1600" b="1" dirty="0">
                          <a:solidFill>
                            <a:schemeClr val="tx2">
                              <a:lumMod val="10000"/>
                            </a:schemeClr>
                          </a:solidFill>
                          <a:effectLst/>
                        </a:rPr>
                        <a:t>Introducción</a:t>
                      </a:r>
                      <a:endParaRPr lang="es-CL" sz="1600" b="1" dirty="0">
                        <a:solidFill>
                          <a:schemeClr val="tx2">
                            <a:lumMod val="10000"/>
                          </a:schemeClr>
                        </a:solidFill>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just">
                        <a:lnSpc>
                          <a:spcPct val="107000"/>
                        </a:lnSpc>
                        <a:spcAft>
                          <a:spcPts val="0"/>
                        </a:spcAft>
                      </a:pPr>
                      <a:r>
                        <a:rPr lang="es-CL" sz="1600" dirty="0">
                          <a:solidFill>
                            <a:schemeClr val="accent1">
                              <a:lumMod val="50000"/>
                            </a:schemeClr>
                          </a:solidFill>
                          <a:effectLst/>
                        </a:rPr>
                        <a:t>Vocativo, saludo y objetivo del escrito.</a:t>
                      </a:r>
                      <a:endParaRPr lang="es-CL" sz="1600" dirty="0">
                        <a:solidFill>
                          <a:schemeClr val="accent1">
                            <a:lumMod val="50000"/>
                          </a:schemeClr>
                        </a:solidFill>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0"/>
                        </a:spcAft>
                      </a:pPr>
                      <a:r>
                        <a:rPr lang="es-CL" sz="1100" dirty="0">
                          <a:effectLst/>
                        </a:rPr>
                        <a:t> </a:t>
                      </a:r>
                      <a:endParaRPr lang="es-CL" sz="1100" dirty="0">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0"/>
                  </a:ext>
                </a:extLst>
              </a:tr>
              <a:tr h="1340478">
                <a:tc>
                  <a:txBody>
                    <a:bodyPr/>
                    <a:lstStyle/>
                    <a:p>
                      <a:pPr algn="ctr">
                        <a:lnSpc>
                          <a:spcPct val="107000"/>
                        </a:lnSpc>
                        <a:spcAft>
                          <a:spcPts val="0"/>
                        </a:spcAft>
                      </a:pPr>
                      <a:r>
                        <a:rPr lang="en-US" sz="1600" b="1" dirty="0">
                          <a:solidFill>
                            <a:schemeClr val="tx2">
                              <a:lumMod val="10000"/>
                            </a:schemeClr>
                          </a:solidFill>
                          <a:effectLst/>
                        </a:rPr>
                        <a:t>Desarrollo</a:t>
                      </a:r>
                      <a:endParaRPr lang="es-CL" sz="1600" b="1" dirty="0">
                        <a:solidFill>
                          <a:schemeClr val="tx2">
                            <a:lumMod val="10000"/>
                          </a:schemeClr>
                        </a:solidFill>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just">
                        <a:lnSpc>
                          <a:spcPct val="107000"/>
                        </a:lnSpc>
                        <a:spcAft>
                          <a:spcPts val="0"/>
                        </a:spcAft>
                      </a:pPr>
                      <a:r>
                        <a:rPr lang="es-CL" sz="1600" dirty="0">
                          <a:solidFill>
                            <a:schemeClr val="accent1">
                              <a:lumMod val="50000"/>
                            </a:schemeClr>
                          </a:solidFill>
                          <a:effectLst/>
                        </a:rPr>
                        <a:t>Mensaje: Se abordan los argumentos que sustentarán la tesis.</a:t>
                      </a:r>
                      <a:endParaRPr lang="es-CL" sz="1600" dirty="0">
                        <a:solidFill>
                          <a:schemeClr val="accent1">
                            <a:lumMod val="50000"/>
                          </a:schemeClr>
                        </a:solidFill>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0"/>
                        </a:spcAft>
                      </a:pPr>
                      <a:r>
                        <a:rPr lang="es-CL" sz="1100" dirty="0">
                          <a:effectLst/>
                        </a:rPr>
                        <a:t> </a:t>
                      </a:r>
                      <a:endParaRPr lang="es-CL" sz="1100" dirty="0">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r h="253926">
                <a:tc>
                  <a:txBody>
                    <a:bodyPr/>
                    <a:lstStyle/>
                    <a:p>
                      <a:pPr algn="ctr">
                        <a:lnSpc>
                          <a:spcPct val="107000"/>
                        </a:lnSpc>
                        <a:spcAft>
                          <a:spcPts val="0"/>
                        </a:spcAft>
                      </a:pPr>
                      <a:endParaRPr lang="es-CL" sz="1600" dirty="0">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1">
                        <a:lumMod val="60000"/>
                        <a:lumOff val="40000"/>
                      </a:schemeClr>
                    </a:solidFill>
                  </a:tcPr>
                </a:tc>
                <a:tc>
                  <a:txBody>
                    <a:bodyPr/>
                    <a:lstStyle/>
                    <a:p>
                      <a:pPr algn="just">
                        <a:lnSpc>
                          <a:spcPct val="107000"/>
                        </a:lnSpc>
                        <a:spcAft>
                          <a:spcPts val="0"/>
                        </a:spcAft>
                      </a:pPr>
                      <a:endParaRPr lang="es-CL" sz="1600" dirty="0">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1">
                        <a:lumMod val="20000"/>
                        <a:lumOff val="80000"/>
                      </a:schemeClr>
                    </a:solidFill>
                  </a:tcPr>
                </a:tc>
                <a:tc>
                  <a:txBody>
                    <a:bodyPr/>
                    <a:lstStyle/>
                    <a:p>
                      <a:pPr algn="ctr">
                        <a:lnSpc>
                          <a:spcPct val="107000"/>
                        </a:lnSpc>
                        <a:spcAft>
                          <a:spcPts val="0"/>
                        </a:spcAft>
                      </a:pPr>
                      <a:endParaRPr lang="es-CL" sz="1100" dirty="0">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1">
                        <a:lumMod val="20000"/>
                        <a:lumOff val="80000"/>
                      </a:schemeClr>
                    </a:solidFill>
                  </a:tcPr>
                </a:tc>
                <a:extLst>
                  <a:ext uri="{0D108BD9-81ED-4DB2-BD59-A6C34878D82A}">
                    <a16:rowId xmlns:a16="http://schemas.microsoft.com/office/drawing/2014/main" val="10002"/>
                  </a:ext>
                </a:extLst>
              </a:tr>
              <a:tr h="683184">
                <a:tc rowSpan="3">
                  <a:txBody>
                    <a:bodyPr/>
                    <a:lstStyle/>
                    <a:p>
                      <a:pPr algn="ctr">
                        <a:lnSpc>
                          <a:spcPct val="107000"/>
                        </a:lnSpc>
                        <a:spcAft>
                          <a:spcPts val="0"/>
                        </a:spcAft>
                      </a:pPr>
                      <a:r>
                        <a:rPr lang="en-US" sz="1600" b="1" dirty="0">
                          <a:solidFill>
                            <a:schemeClr val="tx2">
                              <a:lumMod val="10000"/>
                            </a:schemeClr>
                          </a:solidFill>
                          <a:effectLst/>
                        </a:rPr>
                        <a:t>Conclusión</a:t>
                      </a:r>
                      <a:endParaRPr lang="es-CL" sz="1600" b="1" dirty="0">
                        <a:solidFill>
                          <a:schemeClr val="tx2">
                            <a:lumMod val="10000"/>
                          </a:schemeClr>
                        </a:solidFill>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just">
                        <a:lnSpc>
                          <a:spcPct val="107000"/>
                        </a:lnSpc>
                        <a:spcAft>
                          <a:spcPts val="0"/>
                        </a:spcAft>
                      </a:pPr>
                      <a:r>
                        <a:rPr lang="es-CL" sz="1600" dirty="0">
                          <a:solidFill>
                            <a:schemeClr val="accent1">
                              <a:lumMod val="50000"/>
                            </a:schemeClr>
                          </a:solidFill>
                          <a:effectLst/>
                        </a:rPr>
                        <a:t>Síntesis de lo expuesto en el desarrollo.</a:t>
                      </a:r>
                      <a:endParaRPr lang="es-CL" sz="1600" dirty="0">
                        <a:solidFill>
                          <a:schemeClr val="accent1">
                            <a:lumMod val="50000"/>
                          </a:schemeClr>
                        </a:solidFill>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lumMod val="20000"/>
                        <a:lumOff val="80000"/>
                      </a:schemeClr>
                    </a:solidFill>
                  </a:tcPr>
                </a:tc>
                <a:tc rowSpan="3">
                  <a:txBody>
                    <a:bodyPr/>
                    <a:lstStyle/>
                    <a:p>
                      <a:pPr algn="ctr">
                        <a:lnSpc>
                          <a:spcPct val="107000"/>
                        </a:lnSpc>
                        <a:spcAft>
                          <a:spcPts val="0"/>
                        </a:spcAft>
                      </a:pPr>
                      <a:r>
                        <a:rPr lang="es-CL" sz="1100" dirty="0">
                          <a:effectLst/>
                        </a:rPr>
                        <a:t> </a:t>
                      </a:r>
                      <a:endParaRPr lang="es-CL" sz="1100" dirty="0">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3"/>
                  </a:ext>
                </a:extLst>
              </a:tr>
              <a:tr h="539356">
                <a:tc vMerge="1">
                  <a:txBody>
                    <a:bodyPr/>
                    <a:lstStyle/>
                    <a:p>
                      <a:endParaRPr lang="es-CL"/>
                    </a:p>
                  </a:txBody>
                  <a:tcPr/>
                </a:tc>
                <a:tc>
                  <a:txBody>
                    <a:bodyPr/>
                    <a:lstStyle/>
                    <a:p>
                      <a:pPr algn="just">
                        <a:lnSpc>
                          <a:spcPct val="107000"/>
                        </a:lnSpc>
                        <a:spcAft>
                          <a:spcPts val="0"/>
                        </a:spcAft>
                      </a:pPr>
                      <a:r>
                        <a:rPr lang="es-CL" sz="1600" dirty="0">
                          <a:solidFill>
                            <a:schemeClr val="accent1">
                              <a:lumMod val="50000"/>
                            </a:schemeClr>
                          </a:solidFill>
                          <a:effectLst/>
                        </a:rPr>
                        <a:t>Despedida.</a:t>
                      </a:r>
                      <a:endParaRPr lang="es-CL" sz="1600" dirty="0">
                        <a:solidFill>
                          <a:schemeClr val="accent1">
                            <a:lumMod val="50000"/>
                          </a:schemeClr>
                        </a:solidFill>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lumMod val="20000"/>
                        <a:lumOff val="80000"/>
                      </a:schemeClr>
                    </a:solidFill>
                  </a:tcPr>
                </a:tc>
                <a:tc vMerge="1">
                  <a:txBody>
                    <a:bodyPr/>
                    <a:lstStyle/>
                    <a:p>
                      <a:endParaRPr lang="es-CL"/>
                    </a:p>
                  </a:txBody>
                  <a:tcPr/>
                </a:tc>
                <a:extLst>
                  <a:ext uri="{0D108BD9-81ED-4DB2-BD59-A6C34878D82A}">
                    <a16:rowId xmlns:a16="http://schemas.microsoft.com/office/drawing/2014/main" val="10004"/>
                  </a:ext>
                </a:extLst>
              </a:tr>
              <a:tr h="1150625">
                <a:tc vMerge="1">
                  <a:txBody>
                    <a:bodyPr/>
                    <a:lstStyle/>
                    <a:p>
                      <a:endParaRPr lang="es-CL"/>
                    </a:p>
                  </a:txBody>
                  <a:tcPr/>
                </a:tc>
                <a:tc>
                  <a:txBody>
                    <a:bodyPr/>
                    <a:lstStyle/>
                    <a:p>
                      <a:pPr algn="just">
                        <a:lnSpc>
                          <a:spcPct val="107000"/>
                        </a:lnSpc>
                        <a:spcAft>
                          <a:spcPts val="0"/>
                        </a:spcAft>
                      </a:pPr>
                      <a:r>
                        <a:rPr lang="es-CL" sz="1600" dirty="0">
                          <a:solidFill>
                            <a:schemeClr val="accent1">
                              <a:lumMod val="50000"/>
                            </a:schemeClr>
                          </a:solidFill>
                          <a:effectLst/>
                        </a:rPr>
                        <a:t>Firma: Datos del emisor.</a:t>
                      </a:r>
                      <a:endParaRPr lang="es-CL" sz="1600" dirty="0">
                        <a:solidFill>
                          <a:schemeClr val="accent1">
                            <a:lumMod val="50000"/>
                          </a:schemeClr>
                        </a:solidFill>
                        <a:effectLst/>
                        <a:latin typeface="Arial" panose="020B0604020202020204" pitchFamily="34" charset="0"/>
                        <a:ea typeface="Arial" panose="020B0604020202020204" pitchFamily="34"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endParaRPr lang="es-CL"/>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6779469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2AF575-10C9-4911-B51F-F8E7C30D0D23}"/>
              </a:ext>
            </a:extLst>
          </p:cNvPr>
          <p:cNvSpPr>
            <a:spLocks noGrp="1"/>
          </p:cNvSpPr>
          <p:nvPr>
            <p:ph type="title"/>
          </p:nvPr>
        </p:nvSpPr>
        <p:spPr/>
        <p:txBody>
          <a:bodyPr>
            <a:normAutofit/>
          </a:bodyPr>
          <a:lstStyle/>
          <a:p>
            <a:r>
              <a:rPr lang="es-MX" sz="3600" b="1" dirty="0"/>
              <a:t>Finalmente</a:t>
            </a:r>
            <a:endParaRPr lang="es-CL" sz="3600" b="1" dirty="0"/>
          </a:p>
        </p:txBody>
      </p:sp>
      <p:sp>
        <p:nvSpPr>
          <p:cNvPr id="3" name="Marcador de contenido 2">
            <a:extLst>
              <a:ext uri="{FF2B5EF4-FFF2-40B4-BE49-F238E27FC236}">
                <a16:creationId xmlns:a16="http://schemas.microsoft.com/office/drawing/2014/main" id="{15857685-7943-4888-989C-7E3FE129859A}"/>
              </a:ext>
            </a:extLst>
          </p:cNvPr>
          <p:cNvSpPr>
            <a:spLocks noGrp="1"/>
          </p:cNvSpPr>
          <p:nvPr>
            <p:ph sz="quarter" idx="1"/>
          </p:nvPr>
        </p:nvSpPr>
        <p:spPr/>
        <p:txBody>
          <a:bodyPr/>
          <a:lstStyle/>
          <a:p>
            <a:pPr marL="0" indent="0">
              <a:buNone/>
            </a:pPr>
            <a:r>
              <a:rPr lang="es-MX" sz="3200" dirty="0">
                <a:solidFill>
                  <a:schemeClr val="accent1">
                    <a:lumMod val="75000"/>
                  </a:schemeClr>
                </a:solidFill>
              </a:rPr>
              <a:t>Según la revisión:</a:t>
            </a:r>
          </a:p>
          <a:p>
            <a:r>
              <a:rPr lang="es-MX" sz="2400" dirty="0">
                <a:solidFill>
                  <a:schemeClr val="accent1">
                    <a:lumMod val="75000"/>
                  </a:schemeClr>
                </a:solidFill>
              </a:rPr>
              <a:t>¿Qué aspectos de los textos se pueden mejorar? ¿Cómo se puede lograr esto?</a:t>
            </a:r>
          </a:p>
          <a:p>
            <a:r>
              <a:rPr lang="es-MX" sz="2400" dirty="0">
                <a:solidFill>
                  <a:schemeClr val="accent1">
                    <a:lumMod val="75000"/>
                  </a:schemeClr>
                </a:solidFill>
              </a:rPr>
              <a:t>Después de realizar la actividad ¿cómo la puede vincular con la cita leída al comienzo? (</a:t>
            </a:r>
            <a:r>
              <a:rPr lang="es-CL" sz="2400" b="1" i="1" dirty="0">
                <a:solidFill>
                  <a:schemeClr val="accent1">
                    <a:lumMod val="75000"/>
                  </a:schemeClr>
                </a:solidFill>
                <a:latin typeface="Arial" panose="020B0604020202020204" pitchFamily="34" charset="0"/>
                <a:cs typeface="Arial" panose="020B0604020202020204" pitchFamily="34" charset="0"/>
              </a:rPr>
              <a:t>“</a:t>
            </a:r>
            <a:r>
              <a:rPr lang="es-CL" sz="2400" i="1" dirty="0">
                <a:solidFill>
                  <a:schemeClr val="accent1">
                    <a:lumMod val="75000"/>
                  </a:schemeClr>
                </a:solidFill>
                <a:latin typeface="Arial" panose="020B0604020202020204" pitchFamily="34" charset="0"/>
                <a:cs typeface="Arial" panose="020B0604020202020204" pitchFamily="34" charset="0"/>
              </a:rPr>
              <a:t>La </a:t>
            </a:r>
            <a:r>
              <a:rPr lang="es-CL" sz="2400" b="1" i="1" dirty="0">
                <a:solidFill>
                  <a:schemeClr val="accent1">
                    <a:lumMod val="75000"/>
                  </a:schemeClr>
                </a:solidFill>
                <a:latin typeface="Arial" panose="020B0604020202020204" pitchFamily="34" charset="0"/>
                <a:cs typeface="Arial" panose="020B0604020202020204" pitchFamily="34" charset="0"/>
              </a:rPr>
              <a:t>ortografía </a:t>
            </a:r>
            <a:r>
              <a:rPr lang="es-CL" sz="2400" i="1" dirty="0">
                <a:solidFill>
                  <a:schemeClr val="accent1">
                    <a:lumMod val="75000"/>
                  </a:schemeClr>
                </a:solidFill>
                <a:latin typeface="Arial" panose="020B0604020202020204" pitchFamily="34" charset="0"/>
                <a:cs typeface="Arial" panose="020B0604020202020204" pitchFamily="34" charset="0"/>
              </a:rPr>
              <a:t>es un aspecto </a:t>
            </a:r>
            <a:r>
              <a:rPr lang="es-CL" sz="2400" b="1" i="1" dirty="0">
                <a:solidFill>
                  <a:schemeClr val="accent1">
                    <a:lumMod val="75000"/>
                  </a:schemeClr>
                </a:solidFill>
                <a:latin typeface="Arial" panose="020B0604020202020204" pitchFamily="34" charset="0"/>
                <a:cs typeface="Arial" panose="020B0604020202020204" pitchFamily="34" charset="0"/>
              </a:rPr>
              <a:t>socialmente importante </a:t>
            </a:r>
            <a:r>
              <a:rPr lang="es-CL" sz="2400" i="1" dirty="0">
                <a:solidFill>
                  <a:schemeClr val="accent1">
                    <a:lumMod val="75000"/>
                  </a:schemeClr>
                </a:solidFill>
                <a:latin typeface="Arial" panose="020B0604020202020204" pitchFamily="34" charset="0"/>
                <a:cs typeface="Arial" panose="020B0604020202020204" pitchFamily="34" charset="0"/>
              </a:rPr>
              <a:t>de la lengua escrita</a:t>
            </a:r>
            <a:r>
              <a:rPr lang="es-CL" sz="2400" b="1" i="1" dirty="0">
                <a:solidFill>
                  <a:schemeClr val="accent1">
                    <a:lumMod val="75000"/>
                  </a:schemeClr>
                </a:solidFill>
                <a:latin typeface="Arial" panose="020B0604020202020204" pitchFamily="34" charset="0"/>
                <a:cs typeface="Arial" panose="020B0604020202020204" pitchFamily="34" charset="0"/>
              </a:rPr>
              <a:t>”). </a:t>
            </a:r>
          </a:p>
          <a:p>
            <a:r>
              <a:rPr lang="es-CL" sz="2400" dirty="0">
                <a:solidFill>
                  <a:schemeClr val="accent1">
                    <a:lumMod val="75000"/>
                  </a:schemeClr>
                </a:solidFill>
                <a:latin typeface="Arial" panose="020B0604020202020204" pitchFamily="34" charset="0"/>
                <a:cs typeface="Arial" panose="020B0604020202020204" pitchFamily="34" charset="0"/>
              </a:rPr>
              <a:t>Personalmente, ¿qué cree usted que le resulta más difícil al momento de elaborar un texto?</a:t>
            </a:r>
          </a:p>
          <a:p>
            <a:pPr marL="0" indent="0">
              <a:buNone/>
            </a:pPr>
            <a:endParaRPr lang="es-MX" sz="2400" dirty="0">
              <a:solidFill>
                <a:schemeClr val="accent1">
                  <a:lumMod val="75000"/>
                </a:schemeClr>
              </a:solidFill>
            </a:endParaRPr>
          </a:p>
        </p:txBody>
      </p:sp>
    </p:spTree>
    <p:extLst>
      <p:ext uri="{BB962C8B-B14F-4D97-AF65-F5344CB8AC3E}">
        <p14:creationId xmlns:p14="http://schemas.microsoft.com/office/powerpoint/2010/main" val="1671535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EE535D-9290-47CF-9C5B-01B4EF33FE78}"/>
              </a:ext>
            </a:extLst>
          </p:cNvPr>
          <p:cNvSpPr>
            <a:spLocks noGrp="1"/>
          </p:cNvSpPr>
          <p:nvPr>
            <p:ph type="title"/>
          </p:nvPr>
        </p:nvSpPr>
        <p:spPr>
          <a:xfrm>
            <a:off x="946952" y="2514600"/>
            <a:ext cx="10972800" cy="914400"/>
          </a:xfrm>
        </p:spPr>
        <p:txBody>
          <a:bodyPr/>
          <a:lstStyle/>
          <a:p>
            <a:pPr algn="ctr"/>
            <a:r>
              <a:rPr lang="es-MX" dirty="0"/>
              <a:t>¿Qué reglas ortográficas recuerda?</a:t>
            </a:r>
            <a:endParaRPr lang="es-CL" dirty="0"/>
          </a:p>
        </p:txBody>
      </p:sp>
    </p:spTree>
    <p:extLst>
      <p:ext uri="{BB962C8B-B14F-4D97-AF65-F5344CB8AC3E}">
        <p14:creationId xmlns:p14="http://schemas.microsoft.com/office/powerpoint/2010/main" val="3814991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19411" y="189431"/>
            <a:ext cx="10426344" cy="1021183"/>
          </a:xfrm>
        </p:spPr>
        <p:txBody>
          <a:bodyPr>
            <a:normAutofit/>
          </a:bodyPr>
          <a:lstStyle/>
          <a:p>
            <a:pPr algn="ctr"/>
            <a:r>
              <a:rPr lang="es-CL" sz="3600" dirty="0">
                <a:latin typeface="Cambria" pitchFamily="18" charset="0"/>
              </a:rPr>
              <a:t>Reglas generales para el uso de tilde</a:t>
            </a:r>
          </a:p>
        </p:txBody>
      </p:sp>
      <p:graphicFrame>
        <p:nvGraphicFramePr>
          <p:cNvPr id="5" name="4 Tabla"/>
          <p:cNvGraphicFramePr>
            <a:graphicFrameLocks noGrp="1"/>
          </p:cNvGraphicFramePr>
          <p:nvPr>
            <p:extLst>
              <p:ext uri="{D42A27DB-BD31-4B8C-83A1-F6EECF244321}">
                <p14:modId xmlns:p14="http://schemas.microsoft.com/office/powerpoint/2010/main" val="188173646"/>
              </p:ext>
            </p:extLst>
          </p:nvPr>
        </p:nvGraphicFramePr>
        <p:xfrm>
          <a:off x="888643" y="1171979"/>
          <a:ext cx="10676584" cy="3365841"/>
        </p:xfrm>
        <a:graphic>
          <a:graphicData uri="http://schemas.openxmlformats.org/drawingml/2006/table">
            <a:tbl>
              <a:tblPr>
                <a:tableStyleId>{616DA210-FB5B-4158-B5E0-FEB733F419BA}</a:tableStyleId>
              </a:tblPr>
              <a:tblGrid>
                <a:gridCol w="2202280">
                  <a:extLst>
                    <a:ext uri="{9D8B030D-6E8A-4147-A177-3AD203B41FA5}">
                      <a16:colId xmlns:a16="http://schemas.microsoft.com/office/drawing/2014/main" val="20000"/>
                    </a:ext>
                  </a:extLst>
                </a:gridCol>
                <a:gridCol w="1629354">
                  <a:extLst>
                    <a:ext uri="{9D8B030D-6E8A-4147-A177-3AD203B41FA5}">
                      <a16:colId xmlns:a16="http://schemas.microsoft.com/office/drawing/2014/main" val="20001"/>
                    </a:ext>
                  </a:extLst>
                </a:gridCol>
                <a:gridCol w="1655349">
                  <a:extLst>
                    <a:ext uri="{9D8B030D-6E8A-4147-A177-3AD203B41FA5}">
                      <a16:colId xmlns:a16="http://schemas.microsoft.com/office/drawing/2014/main" val="20002"/>
                    </a:ext>
                  </a:extLst>
                </a:gridCol>
                <a:gridCol w="1655349">
                  <a:extLst>
                    <a:ext uri="{9D8B030D-6E8A-4147-A177-3AD203B41FA5}">
                      <a16:colId xmlns:a16="http://schemas.microsoft.com/office/drawing/2014/main" val="20003"/>
                    </a:ext>
                  </a:extLst>
                </a:gridCol>
                <a:gridCol w="1252948">
                  <a:extLst>
                    <a:ext uri="{9D8B030D-6E8A-4147-A177-3AD203B41FA5}">
                      <a16:colId xmlns:a16="http://schemas.microsoft.com/office/drawing/2014/main" val="20004"/>
                    </a:ext>
                  </a:extLst>
                </a:gridCol>
                <a:gridCol w="969086">
                  <a:extLst>
                    <a:ext uri="{9D8B030D-6E8A-4147-A177-3AD203B41FA5}">
                      <a16:colId xmlns:a16="http://schemas.microsoft.com/office/drawing/2014/main" val="20005"/>
                    </a:ext>
                  </a:extLst>
                </a:gridCol>
                <a:gridCol w="1312218">
                  <a:extLst>
                    <a:ext uri="{9D8B030D-6E8A-4147-A177-3AD203B41FA5}">
                      <a16:colId xmlns:a16="http://schemas.microsoft.com/office/drawing/2014/main" val="20006"/>
                    </a:ext>
                  </a:extLst>
                </a:gridCol>
              </a:tblGrid>
              <a:tr h="1097215">
                <a:tc>
                  <a:txBody>
                    <a:bodyPr/>
                    <a:lstStyle/>
                    <a:p>
                      <a:pPr>
                        <a:lnSpc>
                          <a:spcPct val="115000"/>
                        </a:lnSpc>
                        <a:spcAft>
                          <a:spcPts val="0"/>
                        </a:spcAft>
                      </a:pPr>
                      <a:endParaRPr lang="es-CL" sz="2400" dirty="0">
                        <a:solidFill>
                          <a:srgbClr val="000000"/>
                        </a:solidFill>
                        <a:latin typeface="Arial"/>
                        <a:ea typeface="Times New Roman"/>
                      </a:endParaRPr>
                    </a:p>
                  </a:txBody>
                  <a:tcPr marL="64118" marR="64118" marT="0" marB="0">
                    <a:solidFill>
                      <a:schemeClr val="accent5">
                        <a:lumMod val="40000"/>
                        <a:lumOff val="60000"/>
                      </a:schemeClr>
                    </a:solidFill>
                  </a:tcPr>
                </a:tc>
                <a:tc>
                  <a:txBody>
                    <a:bodyPr/>
                    <a:lstStyle/>
                    <a:p>
                      <a:pPr algn="ctr">
                        <a:lnSpc>
                          <a:spcPct val="115000"/>
                        </a:lnSpc>
                        <a:spcAft>
                          <a:spcPts val="0"/>
                        </a:spcAft>
                      </a:pPr>
                      <a:r>
                        <a:rPr lang="es-ES" sz="1400" b="0" dirty="0"/>
                        <a:t>Otras </a:t>
                      </a:r>
                      <a:endParaRPr lang="es-CL" sz="1800" b="0" dirty="0">
                        <a:solidFill>
                          <a:srgbClr val="000000"/>
                        </a:solidFill>
                        <a:latin typeface="Arial"/>
                        <a:ea typeface="Times New Roman"/>
                      </a:endParaRPr>
                    </a:p>
                  </a:txBody>
                  <a:tcPr marL="64118" marR="64118" marT="0" marB="0">
                    <a:solidFill>
                      <a:schemeClr val="accent5">
                        <a:lumMod val="40000"/>
                        <a:lumOff val="60000"/>
                      </a:schemeClr>
                    </a:solidFill>
                  </a:tcPr>
                </a:tc>
                <a:tc>
                  <a:txBody>
                    <a:bodyPr/>
                    <a:lstStyle/>
                    <a:p>
                      <a:pPr algn="ctr">
                        <a:lnSpc>
                          <a:spcPct val="115000"/>
                        </a:lnSpc>
                        <a:spcAft>
                          <a:spcPts val="0"/>
                        </a:spcAft>
                      </a:pPr>
                      <a:r>
                        <a:rPr lang="es-ES" sz="1400" b="0" dirty="0"/>
                        <a:t>Anterior a antepenúltima sílaba</a:t>
                      </a:r>
                      <a:endParaRPr lang="es-CL" sz="1800" b="0" dirty="0">
                        <a:solidFill>
                          <a:srgbClr val="000000"/>
                        </a:solidFill>
                        <a:latin typeface="Arial"/>
                        <a:ea typeface="Times New Roman"/>
                      </a:endParaRPr>
                    </a:p>
                  </a:txBody>
                  <a:tcPr marL="64118" marR="64118" marT="0" marB="0">
                    <a:solidFill>
                      <a:schemeClr val="accent5">
                        <a:lumMod val="40000"/>
                        <a:lumOff val="60000"/>
                      </a:schemeClr>
                    </a:solidFill>
                  </a:tcPr>
                </a:tc>
                <a:tc>
                  <a:txBody>
                    <a:bodyPr/>
                    <a:lstStyle/>
                    <a:p>
                      <a:pPr algn="ctr">
                        <a:lnSpc>
                          <a:spcPct val="115000"/>
                        </a:lnSpc>
                        <a:spcAft>
                          <a:spcPts val="0"/>
                        </a:spcAft>
                      </a:pPr>
                      <a:r>
                        <a:rPr lang="es-ES" sz="1400" b="0" dirty="0"/>
                        <a:t>Antepenúltima sílaba </a:t>
                      </a:r>
                      <a:endParaRPr lang="es-CL" sz="1800" b="0" dirty="0">
                        <a:solidFill>
                          <a:srgbClr val="000000"/>
                        </a:solidFill>
                        <a:latin typeface="Arial"/>
                        <a:ea typeface="Times New Roman"/>
                      </a:endParaRPr>
                    </a:p>
                  </a:txBody>
                  <a:tcPr marL="64118" marR="64118" marT="0" marB="0">
                    <a:solidFill>
                      <a:schemeClr val="accent5">
                        <a:lumMod val="40000"/>
                        <a:lumOff val="60000"/>
                      </a:schemeClr>
                    </a:solidFill>
                  </a:tcPr>
                </a:tc>
                <a:tc>
                  <a:txBody>
                    <a:bodyPr/>
                    <a:lstStyle/>
                    <a:p>
                      <a:pPr algn="ctr">
                        <a:lnSpc>
                          <a:spcPct val="115000"/>
                        </a:lnSpc>
                        <a:spcAft>
                          <a:spcPts val="0"/>
                        </a:spcAft>
                      </a:pPr>
                      <a:r>
                        <a:rPr lang="es-ES" sz="1400" b="0" dirty="0"/>
                        <a:t>Penúltima sílaba</a:t>
                      </a:r>
                      <a:endParaRPr lang="es-CL" sz="1800" b="0" dirty="0">
                        <a:solidFill>
                          <a:srgbClr val="000000"/>
                        </a:solidFill>
                        <a:latin typeface="Arial"/>
                        <a:ea typeface="Times New Roman"/>
                      </a:endParaRPr>
                    </a:p>
                  </a:txBody>
                  <a:tcPr marL="64118" marR="64118" marT="0" marB="0">
                    <a:solidFill>
                      <a:schemeClr val="accent5">
                        <a:lumMod val="40000"/>
                        <a:lumOff val="60000"/>
                      </a:schemeClr>
                    </a:solidFill>
                  </a:tcPr>
                </a:tc>
                <a:tc>
                  <a:txBody>
                    <a:bodyPr/>
                    <a:lstStyle/>
                    <a:p>
                      <a:pPr algn="ctr">
                        <a:lnSpc>
                          <a:spcPct val="115000"/>
                        </a:lnSpc>
                        <a:spcAft>
                          <a:spcPts val="0"/>
                        </a:spcAft>
                      </a:pPr>
                      <a:r>
                        <a:rPr lang="es-ES" sz="1400" b="0" dirty="0"/>
                        <a:t>Última sílaba</a:t>
                      </a:r>
                      <a:endParaRPr lang="es-CL" sz="1800" b="0" dirty="0">
                        <a:solidFill>
                          <a:srgbClr val="000000"/>
                        </a:solidFill>
                        <a:latin typeface="Arial"/>
                        <a:ea typeface="Times New Roman"/>
                      </a:endParaRPr>
                    </a:p>
                  </a:txBody>
                  <a:tcPr marL="64118" marR="64118" marT="0" marB="0">
                    <a:solidFill>
                      <a:schemeClr val="accent5">
                        <a:lumMod val="40000"/>
                        <a:lumOff val="60000"/>
                      </a:schemeClr>
                    </a:solidFill>
                  </a:tcPr>
                </a:tc>
                <a:tc>
                  <a:txBody>
                    <a:bodyPr/>
                    <a:lstStyle/>
                    <a:p>
                      <a:pPr algn="ctr">
                        <a:lnSpc>
                          <a:spcPct val="115000"/>
                        </a:lnSpc>
                        <a:spcAft>
                          <a:spcPts val="0"/>
                        </a:spcAft>
                      </a:pPr>
                      <a:r>
                        <a:rPr lang="es-ES" sz="1400" b="0" dirty="0"/>
                        <a:t>¿Cuándo llevan tilde? </a:t>
                      </a:r>
                      <a:endParaRPr lang="es-CL" sz="1800" b="0" dirty="0">
                        <a:solidFill>
                          <a:srgbClr val="000000"/>
                        </a:solidFill>
                        <a:latin typeface="Arial"/>
                        <a:ea typeface="Times New Roman"/>
                      </a:endParaRPr>
                    </a:p>
                  </a:txBody>
                  <a:tcPr marL="64118" marR="64118" marT="0" marB="0">
                    <a:solidFill>
                      <a:schemeClr val="accent5">
                        <a:lumMod val="40000"/>
                        <a:lumOff val="60000"/>
                      </a:schemeClr>
                    </a:solidFill>
                  </a:tcPr>
                </a:tc>
                <a:extLst>
                  <a:ext uri="{0D108BD9-81ED-4DB2-BD59-A6C34878D82A}">
                    <a16:rowId xmlns:a16="http://schemas.microsoft.com/office/drawing/2014/main" val="10000"/>
                  </a:ext>
                </a:extLst>
              </a:tr>
              <a:tr h="365738">
                <a:tc rowSpan="6">
                  <a:txBody>
                    <a:bodyPr/>
                    <a:lstStyle/>
                    <a:p>
                      <a:pPr algn="ctr">
                        <a:lnSpc>
                          <a:spcPct val="115000"/>
                        </a:lnSpc>
                        <a:spcAft>
                          <a:spcPts val="0"/>
                        </a:spcAft>
                      </a:pPr>
                      <a:endParaRPr lang="es-ES" sz="1800" b="1" dirty="0"/>
                    </a:p>
                    <a:p>
                      <a:pPr algn="ctr">
                        <a:lnSpc>
                          <a:spcPct val="115000"/>
                        </a:lnSpc>
                        <a:spcAft>
                          <a:spcPts val="0"/>
                        </a:spcAft>
                      </a:pPr>
                      <a:r>
                        <a:rPr lang="es-ES" sz="1800" b="1" dirty="0"/>
                        <a:t>AGUDAS: </a:t>
                      </a:r>
                    </a:p>
                    <a:p>
                      <a:pPr algn="just">
                        <a:lnSpc>
                          <a:spcPct val="115000"/>
                        </a:lnSpc>
                        <a:spcAft>
                          <a:spcPts val="0"/>
                        </a:spcAft>
                      </a:pPr>
                      <a:r>
                        <a:rPr lang="es-ES" sz="1800" dirty="0"/>
                        <a:t>son todas las palabras cuya última sílaba es tónica.</a:t>
                      </a:r>
                      <a:endParaRPr lang="es-CL" sz="2400" dirty="0">
                        <a:solidFill>
                          <a:srgbClr val="000000"/>
                        </a:solidFill>
                        <a:latin typeface="Arial"/>
                        <a:ea typeface="Times New Roman"/>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r>
                        <a:rPr lang="es-ES" sz="1800" dirty="0"/>
                        <a:t>ha</a:t>
                      </a:r>
                      <a:endParaRPr lang="es-CL" sz="2400" dirty="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blé</a:t>
                      </a:r>
                      <a:endParaRPr lang="es-CL" sz="2400" dirty="0">
                        <a:solidFill>
                          <a:srgbClr val="000000"/>
                        </a:solidFill>
                        <a:latin typeface="Arial"/>
                        <a:ea typeface="Times New Roman"/>
                      </a:endParaRPr>
                    </a:p>
                  </a:txBody>
                  <a:tcPr marL="64118" marR="64118" marT="0" marB="0">
                    <a:solidFill>
                      <a:srgbClr val="92D050"/>
                    </a:solidFill>
                  </a:tcPr>
                </a:tc>
                <a:tc rowSpan="6">
                  <a:txBody>
                    <a:bodyPr/>
                    <a:lstStyle/>
                    <a:p>
                      <a:pPr>
                        <a:lnSpc>
                          <a:spcPct val="115000"/>
                        </a:lnSpc>
                        <a:spcAft>
                          <a:spcPts val="0"/>
                        </a:spcAft>
                      </a:pPr>
                      <a:r>
                        <a:rPr lang="es-ES" sz="1800" dirty="0"/>
                        <a:t>Llevan tilde solo cuando terminan en –N, -S o Vocal.</a:t>
                      </a:r>
                      <a:endParaRPr lang="es-CL" sz="2400">
                        <a:solidFill>
                          <a:srgbClr val="000000"/>
                        </a:solidFill>
                        <a:latin typeface="Arial"/>
                        <a:ea typeface="Times New Roman"/>
                      </a:endParaRPr>
                    </a:p>
                  </a:txBody>
                  <a:tcPr marL="64118" marR="64118" marT="0" marB="0"/>
                </a:tc>
                <a:extLst>
                  <a:ext uri="{0D108BD9-81ED-4DB2-BD59-A6C34878D82A}">
                    <a16:rowId xmlns:a16="http://schemas.microsoft.com/office/drawing/2014/main" val="10001"/>
                  </a:ext>
                </a:extLst>
              </a:tr>
              <a:tr h="365738">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r>
                        <a:rPr lang="es-ES" sz="1800" dirty="0"/>
                        <a:t>Di</a:t>
                      </a:r>
                      <a:endParaRPr lang="es-CL" sz="240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rec</a:t>
                      </a:r>
                      <a:endParaRPr lang="es-CL" sz="2400" dirty="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tor</a:t>
                      </a:r>
                      <a:endParaRPr lang="es-CL" sz="2400" dirty="0">
                        <a:solidFill>
                          <a:srgbClr val="000000"/>
                        </a:solidFill>
                        <a:latin typeface="Arial"/>
                        <a:ea typeface="Times New Roman"/>
                      </a:endParaRPr>
                    </a:p>
                  </a:txBody>
                  <a:tcPr marL="64118" marR="64118" marT="0" marB="0">
                    <a:solidFill>
                      <a:srgbClr val="92D050"/>
                    </a:solidFill>
                  </a:tcPr>
                </a:tc>
                <a:tc vMerge="1">
                  <a:txBody>
                    <a:bodyPr/>
                    <a:lstStyle/>
                    <a:p>
                      <a:endParaRPr lang="es-CL"/>
                    </a:p>
                  </a:txBody>
                  <a:tcPr/>
                </a:tc>
                <a:extLst>
                  <a:ext uri="{0D108BD9-81ED-4DB2-BD59-A6C34878D82A}">
                    <a16:rowId xmlns:a16="http://schemas.microsoft.com/office/drawing/2014/main" val="10002"/>
                  </a:ext>
                </a:extLst>
              </a:tr>
              <a:tr h="365738">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r>
                        <a:rPr lang="es-ES" sz="1800" dirty="0"/>
                        <a:t>a</a:t>
                      </a:r>
                      <a:endParaRPr lang="es-CL" sz="240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sí</a:t>
                      </a:r>
                      <a:endParaRPr lang="es-CL" sz="2400" dirty="0">
                        <a:solidFill>
                          <a:srgbClr val="000000"/>
                        </a:solidFill>
                        <a:latin typeface="Arial"/>
                        <a:ea typeface="Times New Roman"/>
                      </a:endParaRPr>
                    </a:p>
                  </a:txBody>
                  <a:tcPr marL="64118" marR="64118" marT="0" marB="0">
                    <a:solidFill>
                      <a:srgbClr val="92D050"/>
                    </a:solidFill>
                  </a:tcPr>
                </a:tc>
                <a:tc vMerge="1">
                  <a:txBody>
                    <a:bodyPr/>
                    <a:lstStyle/>
                    <a:p>
                      <a:endParaRPr lang="es-CL"/>
                    </a:p>
                  </a:txBody>
                  <a:tcPr/>
                </a:tc>
                <a:extLst>
                  <a:ext uri="{0D108BD9-81ED-4DB2-BD59-A6C34878D82A}">
                    <a16:rowId xmlns:a16="http://schemas.microsoft.com/office/drawing/2014/main" val="10003"/>
                  </a:ext>
                </a:extLst>
              </a:tr>
              <a:tr h="439936">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CL" sz="2400" dirty="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can</a:t>
                      </a:r>
                      <a:endParaRPr lang="es-CL" sz="240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tar</a:t>
                      </a:r>
                      <a:endParaRPr lang="es-CL" sz="2400" dirty="0">
                        <a:solidFill>
                          <a:srgbClr val="000000"/>
                        </a:solidFill>
                        <a:latin typeface="Arial"/>
                        <a:ea typeface="Times New Roman"/>
                      </a:endParaRPr>
                    </a:p>
                  </a:txBody>
                  <a:tcPr marL="64118" marR="64118" marT="0" marB="0">
                    <a:solidFill>
                      <a:srgbClr val="92D050"/>
                    </a:solidFill>
                  </a:tcPr>
                </a:tc>
                <a:tc vMerge="1">
                  <a:txBody>
                    <a:bodyPr/>
                    <a:lstStyle/>
                    <a:p>
                      <a:endParaRPr lang="es-CL"/>
                    </a:p>
                  </a:txBody>
                  <a:tcPr/>
                </a:tc>
                <a:extLst>
                  <a:ext uri="{0D108BD9-81ED-4DB2-BD59-A6C34878D82A}">
                    <a16:rowId xmlns:a16="http://schemas.microsoft.com/office/drawing/2014/main" val="10004"/>
                  </a:ext>
                </a:extLst>
              </a:tr>
              <a:tr h="365738">
                <a:tc vMerge="1">
                  <a:txBody>
                    <a:bodyPr/>
                    <a:lstStyle/>
                    <a:p>
                      <a:endParaRPr lang="es-CL" dirty="0"/>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r>
                        <a:rPr lang="es-ES" sz="1800" dirty="0"/>
                        <a:t>tam</a:t>
                      </a:r>
                      <a:endParaRPr lang="es-CL" sz="2400" dirty="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bién</a:t>
                      </a:r>
                      <a:endParaRPr lang="es-CL" sz="2400" dirty="0">
                        <a:solidFill>
                          <a:srgbClr val="000000"/>
                        </a:solidFill>
                        <a:latin typeface="Arial"/>
                        <a:ea typeface="Times New Roman"/>
                      </a:endParaRPr>
                    </a:p>
                  </a:txBody>
                  <a:tcPr marL="64118" marR="64118" marT="0" marB="0">
                    <a:solidFill>
                      <a:srgbClr val="92D050"/>
                    </a:solidFill>
                  </a:tcPr>
                </a:tc>
                <a:tc vMerge="1">
                  <a:txBody>
                    <a:bodyPr/>
                    <a:lstStyle/>
                    <a:p>
                      <a:endParaRPr lang="es-CL"/>
                    </a:p>
                  </a:txBody>
                  <a:tcPr/>
                </a:tc>
                <a:extLst>
                  <a:ext uri="{0D108BD9-81ED-4DB2-BD59-A6C34878D82A}">
                    <a16:rowId xmlns:a16="http://schemas.microsoft.com/office/drawing/2014/main" val="10005"/>
                  </a:ext>
                </a:extLst>
              </a:tr>
              <a:tr h="365738">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r>
                        <a:rPr lang="es-ES" sz="1800" dirty="0"/>
                        <a:t>Es</a:t>
                      </a:r>
                      <a:endParaRPr lang="es-CL" sz="240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cri</a:t>
                      </a:r>
                      <a:endParaRPr lang="es-CL" sz="2400" dirty="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bí</a:t>
                      </a:r>
                      <a:endParaRPr lang="es-CL" sz="2400" dirty="0">
                        <a:solidFill>
                          <a:srgbClr val="000000"/>
                        </a:solidFill>
                        <a:latin typeface="Arial"/>
                        <a:ea typeface="Times New Roman"/>
                      </a:endParaRPr>
                    </a:p>
                  </a:txBody>
                  <a:tcPr marL="64118" marR="64118" marT="0" marB="0">
                    <a:solidFill>
                      <a:srgbClr val="92D050"/>
                    </a:solidFill>
                  </a:tcPr>
                </a:tc>
                <a:tc vMerge="1">
                  <a:txBody>
                    <a:bodyPr/>
                    <a:lstStyle/>
                    <a:p>
                      <a:endParaRPr lang="es-CL"/>
                    </a:p>
                  </a:txBody>
                  <a:tcPr/>
                </a:tc>
                <a:extLst>
                  <a:ext uri="{0D108BD9-81ED-4DB2-BD59-A6C34878D82A}">
                    <a16:rowId xmlns:a16="http://schemas.microsoft.com/office/drawing/2014/main" val="10006"/>
                  </a:ext>
                </a:extLst>
              </a:tr>
            </a:tbl>
          </a:graphicData>
        </a:graphic>
      </p:graphicFrame>
      <p:graphicFrame>
        <p:nvGraphicFramePr>
          <p:cNvPr id="6" name="5 Tabla"/>
          <p:cNvGraphicFramePr>
            <a:graphicFrameLocks noGrp="1"/>
          </p:cNvGraphicFramePr>
          <p:nvPr>
            <p:extLst>
              <p:ext uri="{D42A27DB-BD31-4B8C-83A1-F6EECF244321}">
                <p14:modId xmlns:p14="http://schemas.microsoft.com/office/powerpoint/2010/main" val="581424786"/>
              </p:ext>
            </p:extLst>
          </p:nvPr>
        </p:nvGraphicFramePr>
        <p:xfrm>
          <a:off x="888642" y="4546241"/>
          <a:ext cx="10676587" cy="2153415"/>
        </p:xfrm>
        <a:graphic>
          <a:graphicData uri="http://schemas.openxmlformats.org/drawingml/2006/table">
            <a:tbl>
              <a:tblPr/>
              <a:tblGrid>
                <a:gridCol w="2202281">
                  <a:extLst>
                    <a:ext uri="{9D8B030D-6E8A-4147-A177-3AD203B41FA5}">
                      <a16:colId xmlns:a16="http://schemas.microsoft.com/office/drawing/2014/main" val="20000"/>
                    </a:ext>
                  </a:extLst>
                </a:gridCol>
                <a:gridCol w="1629354">
                  <a:extLst>
                    <a:ext uri="{9D8B030D-6E8A-4147-A177-3AD203B41FA5}">
                      <a16:colId xmlns:a16="http://schemas.microsoft.com/office/drawing/2014/main" val="20001"/>
                    </a:ext>
                  </a:extLst>
                </a:gridCol>
                <a:gridCol w="1655350">
                  <a:extLst>
                    <a:ext uri="{9D8B030D-6E8A-4147-A177-3AD203B41FA5}">
                      <a16:colId xmlns:a16="http://schemas.microsoft.com/office/drawing/2014/main" val="20002"/>
                    </a:ext>
                  </a:extLst>
                </a:gridCol>
                <a:gridCol w="1655350">
                  <a:extLst>
                    <a:ext uri="{9D8B030D-6E8A-4147-A177-3AD203B41FA5}">
                      <a16:colId xmlns:a16="http://schemas.microsoft.com/office/drawing/2014/main" val="20003"/>
                    </a:ext>
                  </a:extLst>
                </a:gridCol>
                <a:gridCol w="1252949">
                  <a:extLst>
                    <a:ext uri="{9D8B030D-6E8A-4147-A177-3AD203B41FA5}">
                      <a16:colId xmlns:a16="http://schemas.microsoft.com/office/drawing/2014/main" val="20004"/>
                    </a:ext>
                  </a:extLst>
                </a:gridCol>
                <a:gridCol w="969085">
                  <a:extLst>
                    <a:ext uri="{9D8B030D-6E8A-4147-A177-3AD203B41FA5}">
                      <a16:colId xmlns:a16="http://schemas.microsoft.com/office/drawing/2014/main" val="20005"/>
                    </a:ext>
                  </a:extLst>
                </a:gridCol>
                <a:gridCol w="1312218">
                  <a:extLst>
                    <a:ext uri="{9D8B030D-6E8A-4147-A177-3AD203B41FA5}">
                      <a16:colId xmlns:a16="http://schemas.microsoft.com/office/drawing/2014/main" val="20006"/>
                    </a:ext>
                  </a:extLst>
                </a:gridCol>
              </a:tblGrid>
              <a:tr h="354560">
                <a:tc rowSpan="5">
                  <a:txBody>
                    <a:bodyPr/>
                    <a:lstStyle/>
                    <a:p>
                      <a:pPr algn="ctr">
                        <a:lnSpc>
                          <a:spcPct val="115000"/>
                        </a:lnSpc>
                        <a:spcAft>
                          <a:spcPts val="0"/>
                        </a:spcAft>
                      </a:pPr>
                      <a:endParaRPr lang="es-ES" sz="1800" b="1" dirty="0">
                        <a:solidFill>
                          <a:srgbClr val="000000"/>
                        </a:solidFill>
                        <a:latin typeface="Calibri"/>
                        <a:ea typeface="Times New Roman"/>
                        <a:cs typeface="Calibri"/>
                      </a:endParaRPr>
                    </a:p>
                    <a:p>
                      <a:pPr algn="ctr">
                        <a:lnSpc>
                          <a:spcPct val="115000"/>
                        </a:lnSpc>
                        <a:spcAft>
                          <a:spcPts val="0"/>
                        </a:spcAft>
                      </a:pPr>
                      <a:r>
                        <a:rPr lang="es-ES" sz="1800" b="1" dirty="0">
                          <a:solidFill>
                            <a:srgbClr val="000000"/>
                          </a:solidFill>
                          <a:latin typeface="Calibri"/>
                          <a:ea typeface="Times New Roman"/>
                          <a:cs typeface="Calibri"/>
                        </a:rPr>
                        <a:t>GRAVES</a:t>
                      </a:r>
                      <a:r>
                        <a:rPr lang="es-ES" sz="1800" i="1" dirty="0">
                          <a:solidFill>
                            <a:srgbClr val="000000"/>
                          </a:solidFill>
                          <a:latin typeface="Calibri"/>
                          <a:ea typeface="Times New Roman"/>
                          <a:cs typeface="Calibri"/>
                        </a:rPr>
                        <a:t>:</a:t>
                      </a:r>
                      <a:r>
                        <a:rPr lang="es-ES" sz="1800" b="1" i="1" dirty="0">
                          <a:solidFill>
                            <a:srgbClr val="000000"/>
                          </a:solidFill>
                          <a:latin typeface="Calibri"/>
                          <a:ea typeface="Times New Roman"/>
                          <a:cs typeface="Calibri"/>
                        </a:rPr>
                        <a:t> </a:t>
                      </a:r>
                    </a:p>
                    <a:p>
                      <a:pPr algn="just">
                        <a:lnSpc>
                          <a:spcPct val="115000"/>
                        </a:lnSpc>
                        <a:spcAft>
                          <a:spcPts val="0"/>
                        </a:spcAft>
                      </a:pPr>
                      <a:r>
                        <a:rPr lang="es-ES" sz="1800" dirty="0">
                          <a:solidFill>
                            <a:srgbClr val="000000"/>
                          </a:solidFill>
                          <a:latin typeface="Calibri"/>
                          <a:ea typeface="Times New Roman"/>
                          <a:cs typeface="Calibri"/>
                        </a:rPr>
                        <a:t>son todas las palabras cuya penúltima sílaba es tónica.</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dirty="0">
                          <a:solidFill>
                            <a:srgbClr val="000000"/>
                          </a:solidFill>
                          <a:latin typeface="Calibri"/>
                          <a:ea typeface="Times New Roman"/>
                          <a:cs typeface="Calibri"/>
                        </a:rPr>
                        <a:t>I</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b="1" i="1" dirty="0">
                          <a:solidFill>
                            <a:srgbClr val="000000"/>
                          </a:solidFill>
                          <a:latin typeface="Calibri"/>
                          <a:ea typeface="Times New Roman"/>
                          <a:cs typeface="Calibri"/>
                        </a:rPr>
                        <a:t>ma</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15000"/>
                        </a:lnSpc>
                        <a:spcAft>
                          <a:spcPts val="0"/>
                        </a:spcAft>
                      </a:pPr>
                      <a:r>
                        <a:rPr lang="es-ES" sz="1800" i="1" dirty="0">
                          <a:solidFill>
                            <a:srgbClr val="000000"/>
                          </a:solidFill>
                          <a:latin typeface="Calibri"/>
                          <a:ea typeface="Times New Roman"/>
                          <a:cs typeface="Calibri"/>
                        </a:rPr>
                        <a:t>gen</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nSpc>
                          <a:spcPct val="115000"/>
                        </a:lnSpc>
                        <a:spcAft>
                          <a:spcPts val="0"/>
                        </a:spcAft>
                      </a:pPr>
                      <a:r>
                        <a:rPr lang="es-ES" sz="1800" dirty="0">
                          <a:solidFill>
                            <a:srgbClr val="000000"/>
                          </a:solidFill>
                          <a:latin typeface="Calibri"/>
                          <a:ea typeface="Times New Roman"/>
                          <a:cs typeface="Calibri"/>
                        </a:rPr>
                        <a:t>Llevan tilde cuando NO terminan en –N, -S o Vocal.</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25013">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s-CL" sz="1800">
                        <a:latin typeface="Calibri"/>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b="1" i="1" dirty="0">
                          <a:solidFill>
                            <a:srgbClr val="000000"/>
                          </a:solidFill>
                          <a:latin typeface="Calibri"/>
                          <a:ea typeface="Times New Roman"/>
                          <a:cs typeface="Calibri"/>
                        </a:rPr>
                        <a:t>más</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15000"/>
                        </a:lnSpc>
                        <a:spcAft>
                          <a:spcPts val="0"/>
                        </a:spcAft>
                      </a:pPr>
                      <a:r>
                        <a:rPr lang="es-ES" sz="1800" dirty="0">
                          <a:solidFill>
                            <a:srgbClr val="000000"/>
                          </a:solidFill>
                          <a:latin typeface="Calibri"/>
                          <a:ea typeface="Times New Roman"/>
                          <a:cs typeface="Calibri"/>
                        </a:rPr>
                        <a:t>til</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1"/>
                  </a:ext>
                </a:extLst>
              </a:tr>
              <a:tr h="325013">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dirty="0">
                          <a:solidFill>
                            <a:srgbClr val="000000"/>
                          </a:solidFill>
                          <a:latin typeface="Calibri"/>
                          <a:ea typeface="Times New Roman"/>
                          <a:cs typeface="Calibri"/>
                        </a:rPr>
                        <a:t>Ca</a:t>
                      </a:r>
                      <a:endParaRPr lang="es-CL" sz="18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b="1" i="1" dirty="0">
                          <a:solidFill>
                            <a:srgbClr val="000000"/>
                          </a:solidFill>
                          <a:latin typeface="Calibri"/>
                          <a:ea typeface="Times New Roman"/>
                          <a:cs typeface="Calibri"/>
                        </a:rPr>
                        <a:t>rre</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15000"/>
                        </a:lnSpc>
                        <a:spcAft>
                          <a:spcPts val="0"/>
                        </a:spcAft>
                      </a:pPr>
                      <a:r>
                        <a:rPr lang="es-ES" sz="1800" dirty="0">
                          <a:solidFill>
                            <a:srgbClr val="000000"/>
                          </a:solidFill>
                          <a:latin typeface="Calibri"/>
                          <a:ea typeface="Times New Roman"/>
                          <a:cs typeface="Calibri"/>
                        </a:rPr>
                        <a:t>ra</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2"/>
                  </a:ext>
                </a:extLst>
              </a:tr>
              <a:tr h="325013">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dirty="0">
                          <a:solidFill>
                            <a:srgbClr val="000000"/>
                          </a:solidFill>
                          <a:latin typeface="Calibri"/>
                          <a:ea typeface="Times New Roman"/>
                          <a:cs typeface="Calibri"/>
                        </a:rPr>
                        <a:t>I</a:t>
                      </a:r>
                      <a:endParaRPr lang="es-CL" sz="18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b="1" i="1" dirty="0">
                          <a:solidFill>
                            <a:srgbClr val="000000"/>
                          </a:solidFill>
                          <a:latin typeface="Calibri"/>
                          <a:ea typeface="Times New Roman"/>
                          <a:cs typeface="Calibri"/>
                        </a:rPr>
                        <a:t>nú</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15000"/>
                        </a:lnSpc>
                        <a:spcAft>
                          <a:spcPts val="0"/>
                        </a:spcAft>
                      </a:pPr>
                      <a:r>
                        <a:rPr lang="es-ES" sz="1800" dirty="0">
                          <a:solidFill>
                            <a:srgbClr val="000000"/>
                          </a:solidFill>
                          <a:latin typeface="Calibri"/>
                          <a:ea typeface="Times New Roman"/>
                          <a:cs typeface="Calibri"/>
                        </a:rPr>
                        <a:t>til</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3"/>
                  </a:ext>
                </a:extLst>
              </a:tr>
              <a:tr h="823816">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b="1" i="1" dirty="0">
                          <a:solidFill>
                            <a:srgbClr val="000000"/>
                          </a:solidFill>
                          <a:latin typeface="Calibri"/>
                          <a:ea typeface="Times New Roman"/>
                          <a:cs typeface="Calibri"/>
                        </a:rPr>
                        <a:t>lá</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15000"/>
                        </a:lnSpc>
                        <a:spcAft>
                          <a:spcPts val="0"/>
                        </a:spcAft>
                      </a:pPr>
                      <a:r>
                        <a:rPr lang="es-ES" sz="1800" dirty="0">
                          <a:solidFill>
                            <a:srgbClr val="000000"/>
                          </a:solidFill>
                          <a:latin typeface="Calibri"/>
                          <a:ea typeface="Times New Roman"/>
                          <a:cs typeface="Calibri"/>
                        </a:rPr>
                        <a:t>piz</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4"/>
                  </a:ext>
                </a:extLst>
              </a:tr>
            </a:tbl>
          </a:graphicData>
        </a:graphic>
      </p:graphicFrame>
    </p:spTree>
    <p:custDataLst>
      <p:tags r:id="rId1"/>
    </p:custDataLst>
    <p:extLst>
      <p:ext uri="{BB962C8B-B14F-4D97-AF65-F5344CB8AC3E}">
        <p14:creationId xmlns:p14="http://schemas.microsoft.com/office/powerpoint/2010/main" val="21685063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5 Tabla"/>
          <p:cNvGraphicFramePr>
            <a:graphicFrameLocks noGrp="1"/>
          </p:cNvGraphicFramePr>
          <p:nvPr>
            <p:extLst>
              <p:ext uri="{D42A27DB-BD31-4B8C-83A1-F6EECF244321}">
                <p14:modId xmlns:p14="http://schemas.microsoft.com/office/powerpoint/2010/main" val="1577490750"/>
              </p:ext>
            </p:extLst>
          </p:nvPr>
        </p:nvGraphicFramePr>
        <p:xfrm>
          <a:off x="566672" y="1417639"/>
          <a:ext cx="11024313" cy="5208245"/>
        </p:xfrm>
        <a:graphic>
          <a:graphicData uri="http://schemas.openxmlformats.org/drawingml/2006/table">
            <a:tbl>
              <a:tblPr/>
              <a:tblGrid>
                <a:gridCol w="2769508">
                  <a:extLst>
                    <a:ext uri="{9D8B030D-6E8A-4147-A177-3AD203B41FA5}">
                      <a16:colId xmlns:a16="http://schemas.microsoft.com/office/drawing/2014/main" val="20000"/>
                    </a:ext>
                  </a:extLst>
                </a:gridCol>
                <a:gridCol w="1186921">
                  <a:extLst>
                    <a:ext uri="{9D8B030D-6E8A-4147-A177-3AD203B41FA5}">
                      <a16:colId xmlns:a16="http://schemas.microsoft.com/office/drawing/2014/main" val="20001"/>
                    </a:ext>
                  </a:extLst>
                </a:gridCol>
                <a:gridCol w="1709262">
                  <a:extLst>
                    <a:ext uri="{9D8B030D-6E8A-4147-A177-3AD203B41FA5}">
                      <a16:colId xmlns:a16="http://schemas.microsoft.com/office/drawing/2014/main" val="20002"/>
                    </a:ext>
                  </a:extLst>
                </a:gridCol>
                <a:gridCol w="1709262">
                  <a:extLst>
                    <a:ext uri="{9D8B030D-6E8A-4147-A177-3AD203B41FA5}">
                      <a16:colId xmlns:a16="http://schemas.microsoft.com/office/drawing/2014/main" val="20003"/>
                    </a:ext>
                  </a:extLst>
                </a:gridCol>
                <a:gridCol w="1293756">
                  <a:extLst>
                    <a:ext uri="{9D8B030D-6E8A-4147-A177-3AD203B41FA5}">
                      <a16:colId xmlns:a16="http://schemas.microsoft.com/office/drawing/2014/main" val="20004"/>
                    </a:ext>
                  </a:extLst>
                </a:gridCol>
                <a:gridCol w="1000648">
                  <a:extLst>
                    <a:ext uri="{9D8B030D-6E8A-4147-A177-3AD203B41FA5}">
                      <a16:colId xmlns:a16="http://schemas.microsoft.com/office/drawing/2014/main" val="20005"/>
                    </a:ext>
                  </a:extLst>
                </a:gridCol>
                <a:gridCol w="1354956">
                  <a:extLst>
                    <a:ext uri="{9D8B030D-6E8A-4147-A177-3AD203B41FA5}">
                      <a16:colId xmlns:a16="http://schemas.microsoft.com/office/drawing/2014/main" val="20006"/>
                    </a:ext>
                  </a:extLst>
                </a:gridCol>
              </a:tblGrid>
              <a:tr h="451391">
                <a:tc rowSpan="5">
                  <a:txBody>
                    <a:bodyPr/>
                    <a:lstStyle/>
                    <a:p>
                      <a:pPr algn="ctr">
                        <a:lnSpc>
                          <a:spcPct val="115000"/>
                        </a:lnSpc>
                        <a:spcAft>
                          <a:spcPts val="0"/>
                        </a:spcAft>
                      </a:pPr>
                      <a:endParaRPr lang="es-ES" sz="1900" b="1" dirty="0">
                        <a:solidFill>
                          <a:srgbClr val="000000"/>
                        </a:solidFill>
                        <a:latin typeface="Calibri"/>
                        <a:ea typeface="Times New Roman"/>
                        <a:cs typeface="Calibri"/>
                      </a:endParaRPr>
                    </a:p>
                    <a:p>
                      <a:pPr algn="ctr">
                        <a:lnSpc>
                          <a:spcPct val="115000"/>
                        </a:lnSpc>
                        <a:spcAft>
                          <a:spcPts val="0"/>
                        </a:spcAft>
                      </a:pPr>
                      <a:r>
                        <a:rPr lang="es-ES" sz="1900" b="1" dirty="0">
                          <a:solidFill>
                            <a:srgbClr val="000000"/>
                          </a:solidFill>
                          <a:latin typeface="Calibri"/>
                          <a:ea typeface="Times New Roman"/>
                          <a:cs typeface="Calibri"/>
                        </a:rPr>
                        <a:t>ESDRÚJULAS:</a:t>
                      </a:r>
                      <a:endParaRPr lang="es-ES" sz="1900" dirty="0">
                        <a:solidFill>
                          <a:srgbClr val="000000"/>
                        </a:solidFill>
                        <a:latin typeface="Calibri"/>
                        <a:ea typeface="Times New Roman"/>
                        <a:cs typeface="Calibri"/>
                      </a:endParaRPr>
                    </a:p>
                    <a:p>
                      <a:pPr algn="just">
                        <a:lnSpc>
                          <a:spcPct val="115000"/>
                        </a:lnSpc>
                        <a:spcAft>
                          <a:spcPts val="0"/>
                        </a:spcAft>
                      </a:pPr>
                      <a:r>
                        <a:rPr lang="es-ES" sz="1900" dirty="0">
                          <a:solidFill>
                            <a:srgbClr val="000000"/>
                          </a:solidFill>
                          <a:latin typeface="Calibri"/>
                          <a:ea typeface="Times New Roman"/>
                          <a:cs typeface="Calibri"/>
                        </a:rPr>
                        <a:t>Son todas las palabras cuya sílaba tónica es la antepenúltima.</a:t>
                      </a:r>
                      <a:r>
                        <a:rPr lang="es-ES" sz="1900" b="1" dirty="0">
                          <a:solidFill>
                            <a:srgbClr val="000000"/>
                          </a:solidFill>
                          <a:latin typeface="Calibri"/>
                          <a:ea typeface="Times New Roman"/>
                          <a:cs typeface="Calibri"/>
                        </a:rPr>
                        <a:t> </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I</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b="1" i="1" dirty="0">
                          <a:solidFill>
                            <a:srgbClr val="000000"/>
                          </a:solidFill>
                          <a:latin typeface="Calibri"/>
                          <a:ea typeface="Times New Roman"/>
                          <a:cs typeface="Calibri"/>
                        </a:rPr>
                        <a:t>má</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just">
                        <a:lnSpc>
                          <a:spcPct val="115000"/>
                        </a:lnSpc>
                        <a:spcAft>
                          <a:spcPts val="0"/>
                        </a:spcAft>
                      </a:pPr>
                      <a:r>
                        <a:rPr lang="es-ES" sz="1900" dirty="0">
                          <a:solidFill>
                            <a:srgbClr val="000000"/>
                          </a:solidFill>
                          <a:latin typeface="Calibri"/>
                          <a:ea typeface="Times New Roman"/>
                          <a:cs typeface="Calibri"/>
                        </a:rPr>
                        <a:t>ge</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nes</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a:lnSpc>
                          <a:spcPct val="115000"/>
                        </a:lnSpc>
                        <a:spcAft>
                          <a:spcPts val="0"/>
                        </a:spcAft>
                      </a:pPr>
                      <a:r>
                        <a:rPr lang="es-ES" sz="1900" dirty="0">
                          <a:solidFill>
                            <a:srgbClr val="000000"/>
                          </a:solidFill>
                          <a:latin typeface="Calibri"/>
                          <a:ea typeface="Times New Roman"/>
                          <a:cs typeface="Calibri"/>
                        </a:rPr>
                        <a:t>Siempre se tildan. </a:t>
                      </a:r>
                      <a:endParaRPr lang="es-CL" sz="1900" dirty="0">
                        <a:solidFill>
                          <a:srgbClr val="000000"/>
                        </a:solidFill>
                        <a:latin typeface="Arial"/>
                        <a:ea typeface="Times New Roman"/>
                      </a:endParaRPr>
                    </a:p>
                  </a:txBody>
                  <a:tcPr marL="64118" marR="641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51391">
                <a:tc vMerge="1">
                  <a:txBody>
                    <a:bodyPr/>
                    <a:lstStyle/>
                    <a:p>
                      <a:endParaRPr lang="es-CL"/>
                    </a:p>
                  </a:txBody>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Im</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b="1" i="1" dirty="0">
                          <a:solidFill>
                            <a:srgbClr val="000000"/>
                          </a:solidFill>
                          <a:latin typeface="Calibri"/>
                          <a:ea typeface="Times New Roman"/>
                          <a:cs typeface="Calibri"/>
                        </a:rPr>
                        <a:t>prí</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just">
                        <a:lnSpc>
                          <a:spcPct val="115000"/>
                        </a:lnSpc>
                        <a:spcAft>
                          <a:spcPts val="0"/>
                        </a:spcAft>
                      </a:pPr>
                      <a:r>
                        <a:rPr lang="es-ES" sz="1900" dirty="0">
                          <a:solidFill>
                            <a:srgbClr val="000000"/>
                          </a:solidFill>
                          <a:latin typeface="Calibri"/>
                          <a:ea typeface="Times New Roman"/>
                          <a:cs typeface="Calibri"/>
                        </a:rPr>
                        <a:t>me</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lo</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1"/>
                  </a:ext>
                </a:extLst>
              </a:tr>
              <a:tr h="451391">
                <a:tc vMerge="1">
                  <a:txBody>
                    <a:bodyPr/>
                    <a:lstStyle/>
                    <a:p>
                      <a:endParaRPr lang="es-CL"/>
                    </a:p>
                  </a:txBody>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b="1" i="1" dirty="0">
                          <a:solidFill>
                            <a:srgbClr val="000000"/>
                          </a:solidFill>
                          <a:latin typeface="Calibri"/>
                          <a:ea typeface="Times New Roman"/>
                          <a:cs typeface="Calibri"/>
                        </a:rPr>
                        <a:t>tér</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just">
                        <a:lnSpc>
                          <a:spcPct val="115000"/>
                        </a:lnSpc>
                        <a:spcAft>
                          <a:spcPts val="0"/>
                        </a:spcAft>
                      </a:pPr>
                      <a:r>
                        <a:rPr lang="es-ES" sz="1900" dirty="0">
                          <a:solidFill>
                            <a:srgbClr val="000000"/>
                          </a:solidFill>
                          <a:latin typeface="Calibri"/>
                          <a:ea typeface="Times New Roman"/>
                          <a:cs typeface="Calibri"/>
                        </a:rPr>
                        <a:t>mi</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no</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2"/>
                  </a:ext>
                </a:extLst>
              </a:tr>
              <a:tr h="451391">
                <a:tc vMerge="1">
                  <a:txBody>
                    <a:bodyPr/>
                    <a:lstStyle/>
                    <a:p>
                      <a:endParaRPr lang="es-CL"/>
                    </a:p>
                  </a:txBody>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b="1" i="1" dirty="0">
                          <a:solidFill>
                            <a:srgbClr val="000000"/>
                          </a:solidFill>
                          <a:latin typeface="Calibri"/>
                          <a:ea typeface="Times New Roman"/>
                          <a:cs typeface="Calibri"/>
                        </a:rPr>
                        <a:t>Tó</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just">
                        <a:lnSpc>
                          <a:spcPct val="115000"/>
                        </a:lnSpc>
                        <a:spcAft>
                          <a:spcPts val="0"/>
                        </a:spcAft>
                      </a:pPr>
                      <a:r>
                        <a:rPr lang="es-ES" sz="1900" dirty="0">
                          <a:solidFill>
                            <a:srgbClr val="000000"/>
                          </a:solidFill>
                          <a:latin typeface="Calibri"/>
                          <a:ea typeface="Times New Roman"/>
                          <a:cs typeface="Calibri"/>
                        </a:rPr>
                        <a:t>xi</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co</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3"/>
                  </a:ext>
                </a:extLst>
              </a:tr>
              <a:tr h="554575">
                <a:tc vMerge="1">
                  <a:txBody>
                    <a:bodyPr/>
                    <a:lstStyle/>
                    <a:p>
                      <a:endParaRPr lang="es-CL"/>
                    </a:p>
                  </a:txBody>
                  <a:tcPr/>
                </a:tc>
                <a:tc>
                  <a:txBody>
                    <a:bodyPr/>
                    <a:lstStyle/>
                    <a:p>
                      <a:pPr algn="just">
                        <a:lnSpc>
                          <a:spcPct val="115000"/>
                        </a:lnSpc>
                        <a:spcAft>
                          <a:spcPts val="0"/>
                        </a:spcAft>
                      </a:pPr>
                      <a:r>
                        <a:rPr lang="es-ES" sz="1900" dirty="0">
                          <a:solidFill>
                            <a:srgbClr val="000000"/>
                          </a:solidFill>
                          <a:latin typeface="Calibri"/>
                          <a:ea typeface="Times New Roman"/>
                          <a:cs typeface="Calibri"/>
                        </a:rPr>
                        <a:t>a</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Le</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b="1" i="1" dirty="0">
                          <a:solidFill>
                            <a:srgbClr val="000000"/>
                          </a:solidFill>
                          <a:latin typeface="Calibri"/>
                          <a:ea typeface="Times New Roman"/>
                          <a:cs typeface="Calibri"/>
                        </a:rPr>
                        <a:t>gó</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just">
                        <a:lnSpc>
                          <a:spcPct val="115000"/>
                        </a:lnSpc>
                        <a:spcAft>
                          <a:spcPts val="0"/>
                        </a:spcAft>
                      </a:pPr>
                      <a:r>
                        <a:rPr lang="es-ES" sz="1900" dirty="0">
                          <a:solidFill>
                            <a:srgbClr val="000000"/>
                          </a:solidFill>
                          <a:latin typeface="Calibri"/>
                          <a:ea typeface="Times New Roman"/>
                          <a:cs typeface="Calibri"/>
                        </a:rPr>
                        <a:t>ri</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co</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4"/>
                  </a:ext>
                </a:extLst>
              </a:tr>
              <a:tr h="451391">
                <a:tc rowSpan="2">
                  <a:txBody>
                    <a:bodyPr/>
                    <a:lstStyle/>
                    <a:p>
                      <a:pPr algn="just">
                        <a:lnSpc>
                          <a:spcPct val="115000"/>
                        </a:lnSpc>
                        <a:spcAft>
                          <a:spcPts val="0"/>
                        </a:spcAft>
                      </a:pPr>
                      <a:endParaRPr lang="es-ES" sz="1900" b="1" dirty="0">
                        <a:solidFill>
                          <a:srgbClr val="000000"/>
                        </a:solidFill>
                        <a:latin typeface="Calibri"/>
                        <a:ea typeface="Times New Roman"/>
                        <a:cs typeface="Calibri"/>
                      </a:endParaRPr>
                    </a:p>
                    <a:p>
                      <a:pPr algn="ctr">
                        <a:lnSpc>
                          <a:spcPct val="115000"/>
                        </a:lnSpc>
                        <a:spcAft>
                          <a:spcPts val="0"/>
                        </a:spcAft>
                      </a:pPr>
                      <a:r>
                        <a:rPr lang="es-ES" sz="1900" b="1" dirty="0">
                          <a:solidFill>
                            <a:srgbClr val="000000"/>
                          </a:solidFill>
                          <a:latin typeface="Calibri"/>
                          <a:ea typeface="Times New Roman"/>
                          <a:cs typeface="Calibri"/>
                        </a:rPr>
                        <a:t>SOBRESDRÚJULAS: </a:t>
                      </a:r>
                    </a:p>
                    <a:p>
                      <a:pPr algn="just">
                        <a:lnSpc>
                          <a:spcPct val="115000"/>
                        </a:lnSpc>
                        <a:spcAft>
                          <a:spcPts val="0"/>
                        </a:spcAft>
                      </a:pPr>
                      <a:r>
                        <a:rPr lang="es-ES" sz="1900" b="0" dirty="0">
                          <a:solidFill>
                            <a:srgbClr val="000000"/>
                          </a:solidFill>
                          <a:latin typeface="Calibri"/>
                          <a:ea typeface="Times New Roman"/>
                          <a:cs typeface="Calibri"/>
                        </a:rPr>
                        <a:t>S</a:t>
                      </a:r>
                      <a:r>
                        <a:rPr lang="es-ES" sz="1900" dirty="0">
                          <a:solidFill>
                            <a:srgbClr val="000000"/>
                          </a:solidFill>
                          <a:latin typeface="Calibri"/>
                          <a:ea typeface="Times New Roman"/>
                          <a:cs typeface="Calibri"/>
                        </a:rPr>
                        <a:t>on todas las palabras cuya sílaba tónica es anterior a la antepenúltima.</a:t>
                      </a:r>
                      <a:r>
                        <a:rPr lang="es-ES" sz="1900" b="1" dirty="0">
                          <a:solidFill>
                            <a:srgbClr val="000000"/>
                          </a:solidFill>
                          <a:latin typeface="Calibri"/>
                          <a:ea typeface="Times New Roman"/>
                          <a:cs typeface="Calibri"/>
                        </a:rPr>
                        <a:t> </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just">
                        <a:lnSpc>
                          <a:spcPct val="115000"/>
                        </a:lnSpc>
                        <a:spcAft>
                          <a:spcPts val="0"/>
                        </a:spcAft>
                      </a:pPr>
                      <a:r>
                        <a:rPr lang="es-ES" sz="1900" b="1" i="1" dirty="0">
                          <a:solidFill>
                            <a:srgbClr val="000000"/>
                          </a:solidFill>
                          <a:latin typeface="Calibri"/>
                          <a:ea typeface="Times New Roman"/>
                          <a:cs typeface="Calibri"/>
                        </a:rPr>
                        <a:t>llé</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just">
                        <a:lnSpc>
                          <a:spcPct val="115000"/>
                        </a:lnSpc>
                        <a:spcAft>
                          <a:spcPts val="0"/>
                        </a:spcAft>
                      </a:pPr>
                      <a:r>
                        <a:rPr lang="es-ES" sz="1900" dirty="0">
                          <a:solidFill>
                            <a:srgbClr val="000000"/>
                          </a:solidFill>
                          <a:latin typeface="Calibri"/>
                          <a:ea typeface="Times New Roman"/>
                          <a:cs typeface="Calibri"/>
                        </a:rPr>
                        <a:t>ve</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se</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lo</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Aft>
                          <a:spcPts val="0"/>
                        </a:spcAft>
                      </a:pPr>
                      <a:r>
                        <a:rPr lang="es-ES" sz="1900" dirty="0">
                          <a:solidFill>
                            <a:srgbClr val="000000"/>
                          </a:solidFill>
                          <a:latin typeface="Calibri"/>
                          <a:ea typeface="Times New Roman"/>
                          <a:cs typeface="Calibri"/>
                        </a:rPr>
                        <a:t>Siempre se tildan.</a:t>
                      </a:r>
                      <a:endParaRPr lang="es-CL" sz="1900" dirty="0">
                        <a:solidFill>
                          <a:srgbClr val="000000"/>
                        </a:solidFill>
                        <a:latin typeface="Arial"/>
                        <a:ea typeface="Times New Roman"/>
                      </a:endParaRPr>
                    </a:p>
                  </a:txBody>
                  <a:tcPr marL="64118" marR="641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396715">
                <a:tc vMerge="1">
                  <a:txBody>
                    <a:bodyPr/>
                    <a:lstStyle/>
                    <a:p>
                      <a:endParaRPr lang="es-CL"/>
                    </a:p>
                  </a:txBody>
                  <a:tcPr/>
                </a:tc>
                <a:tc>
                  <a:txBody>
                    <a:bodyPr/>
                    <a:lstStyle/>
                    <a:p>
                      <a:pPr algn="just">
                        <a:lnSpc>
                          <a:spcPct val="115000"/>
                        </a:lnSpc>
                        <a:spcAft>
                          <a:spcPts val="0"/>
                        </a:spcAft>
                      </a:pPr>
                      <a:endParaRPr lang="es-CL" sz="1900">
                        <a:solidFill>
                          <a:srgbClr val="000000"/>
                        </a:solidFill>
                        <a:latin typeface="Arial"/>
                        <a:ea typeface="Times New Roman"/>
                      </a:endParaRPr>
                    </a:p>
                    <a:p>
                      <a:pPr algn="just">
                        <a:lnSpc>
                          <a:spcPct val="115000"/>
                        </a:lnSpc>
                        <a:spcAft>
                          <a:spcPts val="0"/>
                        </a:spcAft>
                      </a:pPr>
                      <a:r>
                        <a:rPr lang="es-ES" sz="1900" i="1" dirty="0">
                          <a:solidFill>
                            <a:srgbClr val="000000"/>
                          </a:solidFill>
                          <a:latin typeface="Calibri"/>
                          <a:ea typeface="Times New Roman"/>
                          <a:cs typeface="Calibri"/>
                        </a:rPr>
                        <a:t>en</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just">
                        <a:lnSpc>
                          <a:spcPct val="115000"/>
                        </a:lnSpc>
                        <a:spcAft>
                          <a:spcPts val="0"/>
                        </a:spcAft>
                      </a:pPr>
                      <a:endParaRPr lang="es-CL" sz="1900" dirty="0">
                        <a:solidFill>
                          <a:srgbClr val="000000"/>
                        </a:solidFill>
                        <a:latin typeface="Arial"/>
                        <a:ea typeface="Times New Roman"/>
                      </a:endParaRPr>
                    </a:p>
                    <a:p>
                      <a:pPr algn="just">
                        <a:lnSpc>
                          <a:spcPct val="115000"/>
                        </a:lnSpc>
                        <a:spcAft>
                          <a:spcPts val="0"/>
                        </a:spcAft>
                      </a:pPr>
                      <a:r>
                        <a:rPr lang="es-ES" sz="1900" b="1" i="1" dirty="0">
                          <a:solidFill>
                            <a:srgbClr val="000000"/>
                          </a:solidFill>
                          <a:latin typeface="Calibri"/>
                          <a:ea typeface="Times New Roman"/>
                          <a:cs typeface="Calibri"/>
                        </a:rPr>
                        <a:t>tré</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p>
                      <a:pPr algn="just">
                        <a:lnSpc>
                          <a:spcPct val="115000"/>
                        </a:lnSpc>
                        <a:spcAft>
                          <a:spcPts val="0"/>
                        </a:spcAft>
                      </a:pPr>
                      <a:r>
                        <a:rPr lang="es-ES" sz="1900" dirty="0">
                          <a:solidFill>
                            <a:srgbClr val="000000"/>
                          </a:solidFill>
                          <a:latin typeface="Calibri"/>
                          <a:ea typeface="Times New Roman"/>
                          <a:cs typeface="Calibri"/>
                        </a:rPr>
                        <a:t>ga</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p>
                      <a:pPr algn="just">
                        <a:lnSpc>
                          <a:spcPct val="115000"/>
                        </a:lnSpc>
                        <a:spcAft>
                          <a:spcPts val="0"/>
                        </a:spcAft>
                      </a:pPr>
                      <a:r>
                        <a:rPr lang="es-ES" sz="1900" dirty="0">
                          <a:solidFill>
                            <a:srgbClr val="000000"/>
                          </a:solidFill>
                          <a:latin typeface="Calibri"/>
                          <a:ea typeface="Times New Roman"/>
                          <a:cs typeface="Calibri"/>
                        </a:rPr>
                        <a:t>se</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p>
                      <a:pPr algn="just">
                        <a:lnSpc>
                          <a:spcPct val="115000"/>
                        </a:lnSpc>
                        <a:spcAft>
                          <a:spcPts val="0"/>
                        </a:spcAft>
                      </a:pPr>
                      <a:r>
                        <a:rPr lang="es-ES" sz="1900" dirty="0">
                          <a:solidFill>
                            <a:srgbClr val="000000"/>
                          </a:solidFill>
                          <a:latin typeface="Calibri"/>
                          <a:ea typeface="Times New Roman"/>
                          <a:cs typeface="Calibri"/>
                        </a:rPr>
                        <a:t>lo</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6"/>
                  </a:ext>
                </a:extLst>
              </a:tr>
            </a:tbl>
          </a:graphicData>
        </a:graphic>
      </p:graphicFrame>
      <p:sp>
        <p:nvSpPr>
          <p:cNvPr id="18433" name="Rectangle 1"/>
          <p:cNvSpPr>
            <a:spLocks noChangeArrowheads="1"/>
          </p:cNvSpPr>
          <p:nvPr/>
        </p:nvSpPr>
        <p:spPr bwMode="auto">
          <a:xfrm>
            <a:off x="1524001"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defTabSz="914400" fontAlgn="base">
              <a:spcBef>
                <a:spcPct val="0"/>
              </a:spcBef>
              <a:spcAft>
                <a:spcPct val="0"/>
              </a:spcAft>
            </a:pPr>
            <a:endParaRPr lang="es-CL">
              <a:latin typeface="Arial" pitchFamily="34" charset="0"/>
              <a:cs typeface="Arial" pitchFamily="34" charset="0"/>
            </a:endParaRPr>
          </a:p>
        </p:txBody>
      </p:sp>
      <p:sp>
        <p:nvSpPr>
          <p:cNvPr id="7" name="1 Título"/>
          <p:cNvSpPr>
            <a:spLocks noGrp="1"/>
          </p:cNvSpPr>
          <p:nvPr>
            <p:ph type="title"/>
          </p:nvPr>
        </p:nvSpPr>
        <p:spPr>
          <a:xfrm>
            <a:off x="819411" y="189431"/>
            <a:ext cx="10426344" cy="995425"/>
          </a:xfrm>
        </p:spPr>
        <p:txBody>
          <a:bodyPr>
            <a:normAutofit/>
          </a:bodyPr>
          <a:lstStyle/>
          <a:p>
            <a:pPr algn="ctr"/>
            <a:r>
              <a:rPr lang="es-CL" sz="3600" dirty="0">
                <a:latin typeface="Cambria" pitchFamily="18" charset="0"/>
              </a:rPr>
              <a:t>Reglas generales para el uso de tilde</a:t>
            </a:r>
          </a:p>
        </p:txBody>
      </p:sp>
    </p:spTree>
    <p:custDataLst>
      <p:tags r:id="rId1"/>
    </p:custDataLst>
    <p:extLst>
      <p:ext uri="{BB962C8B-B14F-4D97-AF65-F5344CB8AC3E}">
        <p14:creationId xmlns:p14="http://schemas.microsoft.com/office/powerpoint/2010/main" val="1133371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p:cNvSpPr>
            <a:spLocks noGrp="1"/>
          </p:cNvSpPr>
          <p:nvPr>
            <p:ph sz="quarter" idx="1"/>
          </p:nvPr>
        </p:nvSpPr>
        <p:spPr>
          <a:xfrm>
            <a:off x="1024128" y="1184857"/>
            <a:ext cx="9720072" cy="1197736"/>
          </a:xfrm>
        </p:spPr>
        <p:txBody>
          <a:bodyPr>
            <a:normAutofit/>
          </a:bodyPr>
          <a:lstStyle/>
          <a:p>
            <a:pPr algn="just"/>
            <a:r>
              <a:rPr lang="es-CL" dirty="0"/>
              <a:t>Recuerde la palabra SEGA. Este cuadro te ayudará a recordar de manera simple cada una de las reglas:</a:t>
            </a:r>
          </a:p>
        </p:txBody>
      </p:sp>
      <p:graphicFrame>
        <p:nvGraphicFramePr>
          <p:cNvPr id="6" name="Tabla 5"/>
          <p:cNvGraphicFramePr>
            <a:graphicFrameLocks noGrp="1"/>
          </p:cNvGraphicFramePr>
          <p:nvPr>
            <p:extLst>
              <p:ext uri="{D42A27DB-BD31-4B8C-83A1-F6EECF244321}">
                <p14:modId xmlns:p14="http://schemas.microsoft.com/office/powerpoint/2010/main" val="3235729131"/>
              </p:ext>
            </p:extLst>
          </p:nvPr>
        </p:nvGraphicFramePr>
        <p:xfrm>
          <a:off x="1133339" y="2073500"/>
          <a:ext cx="10522040" cy="4307376"/>
        </p:xfrm>
        <a:graphic>
          <a:graphicData uri="http://schemas.openxmlformats.org/drawingml/2006/table">
            <a:tbl>
              <a:tblPr firstRow="1" bandRow="1">
                <a:tableStyleId>{5C22544A-7EE6-4342-B048-85BDC9FD1C3A}</a:tableStyleId>
              </a:tblPr>
              <a:tblGrid>
                <a:gridCol w="2630510">
                  <a:extLst>
                    <a:ext uri="{9D8B030D-6E8A-4147-A177-3AD203B41FA5}">
                      <a16:colId xmlns:a16="http://schemas.microsoft.com/office/drawing/2014/main" val="1300195948"/>
                    </a:ext>
                  </a:extLst>
                </a:gridCol>
                <a:gridCol w="2630510">
                  <a:extLst>
                    <a:ext uri="{9D8B030D-6E8A-4147-A177-3AD203B41FA5}">
                      <a16:colId xmlns:a16="http://schemas.microsoft.com/office/drawing/2014/main" val="3442628860"/>
                    </a:ext>
                  </a:extLst>
                </a:gridCol>
                <a:gridCol w="2630510">
                  <a:extLst>
                    <a:ext uri="{9D8B030D-6E8A-4147-A177-3AD203B41FA5}">
                      <a16:colId xmlns:a16="http://schemas.microsoft.com/office/drawing/2014/main" val="1436961336"/>
                    </a:ext>
                  </a:extLst>
                </a:gridCol>
                <a:gridCol w="2630510">
                  <a:extLst>
                    <a:ext uri="{9D8B030D-6E8A-4147-A177-3AD203B41FA5}">
                      <a16:colId xmlns:a16="http://schemas.microsoft.com/office/drawing/2014/main" val="2375847454"/>
                    </a:ext>
                  </a:extLst>
                </a:gridCol>
              </a:tblGrid>
              <a:tr h="971271">
                <a:tc>
                  <a:txBody>
                    <a:bodyPr/>
                    <a:lstStyle/>
                    <a:p>
                      <a:pPr algn="ctr"/>
                      <a:r>
                        <a:rPr lang="es-CL" sz="2000" dirty="0"/>
                        <a:t>Anterior</a:t>
                      </a:r>
                      <a:r>
                        <a:rPr lang="es-CL" sz="2000" baseline="0" dirty="0"/>
                        <a:t> a la antepenúltima</a:t>
                      </a:r>
                      <a:endParaRPr lang="es-CL" sz="2000" dirty="0"/>
                    </a:p>
                  </a:txBody>
                  <a:tcPr/>
                </a:tc>
                <a:tc>
                  <a:txBody>
                    <a:bodyPr/>
                    <a:lstStyle/>
                    <a:p>
                      <a:pPr algn="ctr"/>
                      <a:r>
                        <a:rPr lang="es-CL" sz="2000" dirty="0"/>
                        <a:t>Antepenúltima</a:t>
                      </a:r>
                    </a:p>
                  </a:txBody>
                  <a:tcPr/>
                </a:tc>
                <a:tc>
                  <a:txBody>
                    <a:bodyPr/>
                    <a:lstStyle/>
                    <a:p>
                      <a:pPr algn="ctr"/>
                      <a:r>
                        <a:rPr lang="es-CL" sz="2000" dirty="0"/>
                        <a:t>Penúltima</a:t>
                      </a:r>
                    </a:p>
                  </a:txBody>
                  <a:tcPr/>
                </a:tc>
                <a:tc>
                  <a:txBody>
                    <a:bodyPr/>
                    <a:lstStyle/>
                    <a:p>
                      <a:pPr algn="ctr"/>
                      <a:r>
                        <a:rPr lang="es-CL" sz="2000" dirty="0"/>
                        <a:t>Última</a:t>
                      </a:r>
                    </a:p>
                  </a:txBody>
                  <a:tcPr/>
                </a:tc>
                <a:extLst>
                  <a:ext uri="{0D108BD9-81ED-4DB2-BD59-A6C34878D82A}">
                    <a16:rowId xmlns:a16="http://schemas.microsoft.com/office/drawing/2014/main" val="1782018867"/>
                  </a:ext>
                </a:extLst>
              </a:tr>
              <a:tr h="929042">
                <a:tc>
                  <a:txBody>
                    <a:bodyPr/>
                    <a:lstStyle/>
                    <a:p>
                      <a:endParaRPr lang="es-CL"/>
                    </a:p>
                  </a:txBody>
                  <a:tcPr/>
                </a:tc>
                <a:tc>
                  <a:txBody>
                    <a:bodyPr/>
                    <a:lstStyle/>
                    <a:p>
                      <a:endParaRPr lang="es-CL"/>
                    </a:p>
                  </a:txBody>
                  <a:tcPr/>
                </a:tc>
                <a:tc>
                  <a:txBody>
                    <a:bodyPr/>
                    <a:lstStyle/>
                    <a:p>
                      <a:endParaRPr lang="es-CL" dirty="0"/>
                    </a:p>
                  </a:txBody>
                  <a:tcPr/>
                </a:tc>
                <a:tc>
                  <a:txBody>
                    <a:bodyPr/>
                    <a:lstStyle/>
                    <a:p>
                      <a:r>
                        <a:rPr lang="es-CL" sz="2000" b="1" dirty="0">
                          <a:solidFill>
                            <a:srgbClr val="FF0000"/>
                          </a:solidFill>
                        </a:rPr>
                        <a:t>A</a:t>
                      </a:r>
                      <a:r>
                        <a:rPr lang="es-CL" dirty="0"/>
                        <a:t>gudas (tilde:</a:t>
                      </a:r>
                      <a:r>
                        <a:rPr lang="es-CL" baseline="0" dirty="0"/>
                        <a:t> n, s o vocal)</a:t>
                      </a:r>
                      <a:endParaRPr lang="es-CL" dirty="0"/>
                    </a:p>
                  </a:txBody>
                  <a:tcPr/>
                </a:tc>
                <a:extLst>
                  <a:ext uri="{0D108BD9-81ED-4DB2-BD59-A6C34878D82A}">
                    <a16:rowId xmlns:a16="http://schemas.microsoft.com/office/drawing/2014/main" val="4128202498"/>
                  </a:ext>
                </a:extLst>
              </a:tr>
              <a:tr h="929042">
                <a:tc>
                  <a:txBody>
                    <a:bodyPr/>
                    <a:lstStyle/>
                    <a:p>
                      <a:endParaRPr lang="es-CL"/>
                    </a:p>
                  </a:txBody>
                  <a:tcPr/>
                </a:tc>
                <a:tc>
                  <a:txBody>
                    <a:bodyPr/>
                    <a:lstStyle/>
                    <a:p>
                      <a:endParaRPr lang="es-CL"/>
                    </a:p>
                  </a:txBody>
                  <a:tcPr/>
                </a:tc>
                <a:tc>
                  <a:txBody>
                    <a:bodyPr/>
                    <a:lstStyle/>
                    <a:p>
                      <a:r>
                        <a:rPr lang="es-CL" sz="2000" b="1" dirty="0">
                          <a:solidFill>
                            <a:srgbClr val="FF0000"/>
                          </a:solidFill>
                        </a:rPr>
                        <a:t>G</a:t>
                      </a:r>
                      <a:r>
                        <a:rPr lang="es-CL" dirty="0"/>
                        <a:t>raves (tilde:</a:t>
                      </a:r>
                      <a:r>
                        <a:rPr lang="es-CL" baseline="0" dirty="0"/>
                        <a:t> todas menos n, s o vocal)</a:t>
                      </a:r>
                      <a:endParaRPr lang="es-CL" dirty="0"/>
                    </a:p>
                  </a:txBody>
                  <a:tcPr/>
                </a:tc>
                <a:tc>
                  <a:txBody>
                    <a:bodyPr/>
                    <a:lstStyle/>
                    <a:p>
                      <a:endParaRPr lang="es-CL" dirty="0"/>
                    </a:p>
                  </a:txBody>
                  <a:tcPr/>
                </a:tc>
                <a:extLst>
                  <a:ext uri="{0D108BD9-81ED-4DB2-BD59-A6C34878D82A}">
                    <a16:rowId xmlns:a16="http://schemas.microsoft.com/office/drawing/2014/main" val="1681454648"/>
                  </a:ext>
                </a:extLst>
              </a:tr>
              <a:tr h="548979">
                <a:tc>
                  <a:txBody>
                    <a:bodyPr/>
                    <a:lstStyle/>
                    <a:p>
                      <a:endParaRPr lang="es-CL"/>
                    </a:p>
                  </a:txBody>
                  <a:tcPr/>
                </a:tc>
                <a:tc>
                  <a:txBody>
                    <a:bodyPr/>
                    <a:lstStyle/>
                    <a:p>
                      <a:r>
                        <a:rPr lang="es-CL" sz="2000" b="1" dirty="0">
                          <a:solidFill>
                            <a:srgbClr val="FF0000"/>
                          </a:solidFill>
                        </a:rPr>
                        <a:t>E</a:t>
                      </a:r>
                      <a:r>
                        <a:rPr lang="es-CL" dirty="0"/>
                        <a:t>sdrújulas (todas)</a:t>
                      </a:r>
                    </a:p>
                  </a:txBody>
                  <a:tcPr/>
                </a:tc>
                <a:tc>
                  <a:txBody>
                    <a:bodyPr/>
                    <a:lstStyle/>
                    <a:p>
                      <a:endParaRPr lang="es-CL" dirty="0"/>
                    </a:p>
                  </a:txBody>
                  <a:tcPr/>
                </a:tc>
                <a:tc>
                  <a:txBody>
                    <a:bodyPr/>
                    <a:lstStyle/>
                    <a:p>
                      <a:endParaRPr lang="es-CL" dirty="0"/>
                    </a:p>
                  </a:txBody>
                  <a:tcPr/>
                </a:tc>
                <a:extLst>
                  <a:ext uri="{0D108BD9-81ED-4DB2-BD59-A6C34878D82A}">
                    <a16:rowId xmlns:a16="http://schemas.microsoft.com/office/drawing/2014/main" val="3857501896"/>
                  </a:ext>
                </a:extLst>
              </a:tr>
              <a:tr h="929042">
                <a:tc>
                  <a:txBody>
                    <a:bodyPr/>
                    <a:lstStyle/>
                    <a:p>
                      <a:r>
                        <a:rPr lang="es-CL" sz="2000" b="1" dirty="0">
                          <a:solidFill>
                            <a:srgbClr val="FF0000"/>
                          </a:solidFill>
                        </a:rPr>
                        <a:t>S</a:t>
                      </a:r>
                      <a:r>
                        <a:rPr lang="es-CL" dirty="0"/>
                        <a:t>obresdrújulas (todas)</a:t>
                      </a:r>
                    </a:p>
                  </a:txBody>
                  <a:tcPr/>
                </a:tc>
                <a:tc>
                  <a:txBody>
                    <a:bodyPr/>
                    <a:lstStyle/>
                    <a:p>
                      <a:endParaRPr lang="es-CL" dirty="0"/>
                    </a:p>
                  </a:txBody>
                  <a:tcPr/>
                </a:tc>
                <a:tc>
                  <a:txBody>
                    <a:bodyPr/>
                    <a:lstStyle/>
                    <a:p>
                      <a:endParaRPr lang="es-CL"/>
                    </a:p>
                  </a:txBody>
                  <a:tcPr/>
                </a:tc>
                <a:tc>
                  <a:txBody>
                    <a:bodyPr/>
                    <a:lstStyle/>
                    <a:p>
                      <a:endParaRPr lang="es-CL" dirty="0"/>
                    </a:p>
                  </a:txBody>
                  <a:tcPr/>
                </a:tc>
                <a:extLst>
                  <a:ext uri="{0D108BD9-81ED-4DB2-BD59-A6C34878D82A}">
                    <a16:rowId xmlns:a16="http://schemas.microsoft.com/office/drawing/2014/main" val="3044422372"/>
                  </a:ext>
                </a:extLst>
              </a:tr>
            </a:tbl>
          </a:graphicData>
        </a:graphic>
      </p:graphicFrame>
    </p:spTree>
    <p:custDataLst>
      <p:tags r:id="rId1"/>
    </p:custDataLst>
    <p:extLst>
      <p:ext uri="{BB962C8B-B14F-4D97-AF65-F5344CB8AC3E}">
        <p14:creationId xmlns:p14="http://schemas.microsoft.com/office/powerpoint/2010/main" val="4929047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noFill/>
          <a:ln>
            <a:noFill/>
          </a:ln>
        </p:spPr>
        <p:style>
          <a:lnRef idx="1">
            <a:schemeClr val="accent1"/>
          </a:lnRef>
          <a:fillRef idx="2">
            <a:schemeClr val="accent1"/>
          </a:fillRef>
          <a:effectRef idx="1">
            <a:schemeClr val="accent1"/>
          </a:effectRef>
          <a:fontRef idx="minor">
            <a:schemeClr val="dk1"/>
          </a:fontRef>
        </p:style>
        <p:txBody>
          <a:bodyPr/>
          <a:lstStyle/>
          <a:p>
            <a:r>
              <a:rPr lang="es-CL" b="1" dirty="0">
                <a:latin typeface="Cambria" panose="02040503050406030204" pitchFamily="18" charset="0"/>
              </a:rPr>
              <a:t>Reglas para el uso de tilde</a:t>
            </a:r>
          </a:p>
        </p:txBody>
      </p:sp>
      <p:sp>
        <p:nvSpPr>
          <p:cNvPr id="3" name="2 Marcador de contenido"/>
          <p:cNvSpPr>
            <a:spLocks noGrp="1"/>
          </p:cNvSpPr>
          <p:nvPr>
            <p:ph sz="quarter" idx="1"/>
          </p:nvPr>
        </p:nvSpPr>
        <p:spPr>
          <a:xfrm>
            <a:off x="1024127" y="1508078"/>
            <a:ext cx="9720073" cy="4570750"/>
          </a:xfrm>
        </p:spPr>
        <p:txBody>
          <a:bodyPr>
            <a:noAutofit/>
          </a:bodyPr>
          <a:lstStyle/>
          <a:p>
            <a:pPr marL="0" indent="0" algn="just">
              <a:buNone/>
            </a:pPr>
            <a:endParaRPr lang="es-CL" sz="2000" dirty="0"/>
          </a:p>
          <a:p>
            <a:pPr marL="0" indent="0" algn="just">
              <a:buNone/>
            </a:pPr>
            <a:r>
              <a:rPr lang="es-CL" sz="3200" dirty="0"/>
              <a:t>¿Cómo saber cuándo una palabra debe llevar tilde? </a:t>
            </a:r>
          </a:p>
          <a:p>
            <a:pPr marL="0" indent="0" algn="just">
              <a:buNone/>
            </a:pPr>
            <a:endParaRPr lang="es-CL" sz="2000" dirty="0"/>
          </a:p>
          <a:p>
            <a:pPr marL="0" indent="0" algn="just">
              <a:buNone/>
            </a:pPr>
            <a:endParaRPr lang="es-CL" sz="2000" dirty="0"/>
          </a:p>
          <a:p>
            <a:pPr marL="0" indent="0" algn="just">
              <a:buNone/>
            </a:pPr>
            <a:endParaRPr lang="es-CL" sz="2000" dirty="0"/>
          </a:p>
          <a:p>
            <a:pPr marL="0" indent="0" algn="ctr">
              <a:buNone/>
            </a:pPr>
            <a:r>
              <a:rPr lang="es-CL" sz="2400" dirty="0"/>
              <a:t>     </a:t>
            </a:r>
          </a:p>
          <a:p>
            <a:pPr marL="0" indent="0" algn="ctr">
              <a:buNone/>
            </a:pPr>
            <a:endParaRPr lang="es-CL" sz="2400" dirty="0"/>
          </a:p>
          <a:p>
            <a:pPr marL="0" indent="0" algn="ctr">
              <a:buNone/>
            </a:pPr>
            <a:endParaRPr lang="es-CL" sz="2400" dirty="0"/>
          </a:p>
          <a:p>
            <a:pPr marL="0" indent="0" algn="ctr">
              <a:buNone/>
            </a:pPr>
            <a:r>
              <a:rPr lang="es-CL" sz="2400" dirty="0"/>
              <a:t> </a:t>
            </a:r>
          </a:p>
          <a:p>
            <a:endParaRPr lang="es-CL" sz="1600" dirty="0"/>
          </a:p>
        </p:txBody>
      </p:sp>
      <p:sp>
        <p:nvSpPr>
          <p:cNvPr id="6" name="5 Rectángulo"/>
          <p:cNvSpPr/>
          <p:nvPr/>
        </p:nvSpPr>
        <p:spPr>
          <a:xfrm>
            <a:off x="2063552" y="3068961"/>
            <a:ext cx="2016224" cy="156657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s-CL" sz="2400" dirty="0">
                <a:solidFill>
                  <a:srgbClr val="FF0000"/>
                </a:solidFill>
              </a:rPr>
              <a:t>Reglas generales</a:t>
            </a:r>
          </a:p>
        </p:txBody>
      </p:sp>
      <p:sp>
        <p:nvSpPr>
          <p:cNvPr id="8" name="7 Rectángulo"/>
          <p:cNvSpPr/>
          <p:nvPr/>
        </p:nvSpPr>
        <p:spPr>
          <a:xfrm>
            <a:off x="5087888" y="3068961"/>
            <a:ext cx="2016224" cy="1566575"/>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s-CL" sz="2400" dirty="0"/>
          </a:p>
          <a:p>
            <a:pPr algn="ctr"/>
            <a:r>
              <a:rPr lang="es-MX" sz="2400" dirty="0">
                <a:solidFill>
                  <a:schemeClr val="tx2">
                    <a:lumMod val="50000"/>
                  </a:schemeClr>
                </a:solidFill>
              </a:rPr>
              <a:t>Diacrítica</a:t>
            </a:r>
            <a:endParaRPr lang="es-CL" sz="2400" dirty="0">
              <a:solidFill>
                <a:schemeClr val="tx2">
                  <a:lumMod val="50000"/>
                </a:schemeClr>
              </a:solidFill>
            </a:endParaRPr>
          </a:p>
          <a:p>
            <a:pPr algn="ctr"/>
            <a:endParaRPr lang="es-CL" sz="2400" dirty="0"/>
          </a:p>
        </p:txBody>
      </p:sp>
      <p:sp>
        <p:nvSpPr>
          <p:cNvPr id="9" name="8 Rectángulo"/>
          <p:cNvSpPr/>
          <p:nvPr/>
        </p:nvSpPr>
        <p:spPr>
          <a:xfrm>
            <a:off x="7968208" y="3086562"/>
            <a:ext cx="2016224" cy="156657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s-CL" sz="2400" dirty="0" err="1">
                <a:solidFill>
                  <a:schemeClr val="accent2">
                    <a:lumMod val="50000"/>
                  </a:schemeClr>
                </a:solidFill>
              </a:rPr>
              <a:t>Dierética</a:t>
            </a:r>
            <a:endParaRPr lang="es-CL" sz="2400" dirty="0">
              <a:solidFill>
                <a:schemeClr val="accent2">
                  <a:lumMod val="50000"/>
                </a:schemeClr>
              </a:solidFill>
            </a:endParaRPr>
          </a:p>
        </p:txBody>
      </p:sp>
      <p:pic>
        <p:nvPicPr>
          <p:cNvPr id="5" name="Imagen 4"/>
          <p:cNvPicPr>
            <a:picLocks noChangeAspect="1"/>
          </p:cNvPicPr>
          <p:nvPr/>
        </p:nvPicPr>
        <p:blipFill>
          <a:blip r:embed="rId3"/>
          <a:stretch>
            <a:fillRect/>
          </a:stretch>
        </p:blipFill>
        <p:spPr>
          <a:xfrm>
            <a:off x="9467643" y="4821072"/>
            <a:ext cx="2715904" cy="2036928"/>
          </a:xfrm>
          <a:prstGeom prst="rect">
            <a:avLst/>
          </a:prstGeom>
        </p:spPr>
      </p:pic>
    </p:spTree>
    <p:custDataLst>
      <p:tags r:id="rId1"/>
    </p:custDataLst>
    <p:extLst>
      <p:ext uri="{BB962C8B-B14F-4D97-AF65-F5344CB8AC3E}">
        <p14:creationId xmlns:p14="http://schemas.microsoft.com/office/powerpoint/2010/main" val="40303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in)">
                                      <p:cBhvr>
                                        <p:cTn id="14" dur="20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latin typeface="Cambria"/>
                <a:cs typeface="Cambria"/>
              </a:rPr>
              <a:t>Tilde diacrítica</a:t>
            </a:r>
          </a:p>
        </p:txBody>
      </p:sp>
      <p:sp>
        <p:nvSpPr>
          <p:cNvPr id="3" name="Marcador de contenido 2"/>
          <p:cNvSpPr>
            <a:spLocks noGrp="1"/>
          </p:cNvSpPr>
          <p:nvPr>
            <p:ph sz="quarter" idx="1"/>
          </p:nvPr>
        </p:nvSpPr>
        <p:spPr>
          <a:xfrm>
            <a:off x="1024127" y="2084832"/>
            <a:ext cx="10603765" cy="1571452"/>
          </a:xfrm>
        </p:spPr>
        <p:txBody>
          <a:bodyPr/>
          <a:lstStyle/>
          <a:p>
            <a:pPr algn="just">
              <a:buFont typeface="Wingdings" charset="2"/>
              <a:buChar char="ü"/>
            </a:pPr>
            <a:r>
              <a:rPr lang="es-CL" sz="2400" dirty="0">
                <a:latin typeface="Cambria" pitchFamily="18" charset="0"/>
              </a:rPr>
              <a:t>Es el segundo tipo de regla para el uso de la tilde que permite distinguir palabras con idéntica forma, pero que dentro de la oración pueden tener distinto significado. </a:t>
            </a:r>
          </a:p>
          <a:p>
            <a:pPr>
              <a:buNone/>
            </a:pPr>
            <a:endParaRPr lang="es-ES" dirty="0"/>
          </a:p>
        </p:txBody>
      </p:sp>
      <p:pic>
        <p:nvPicPr>
          <p:cNvPr id="2050" name="Picture 2" descr="Resultado de imagen para tilde diacrít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6117" y="3656284"/>
            <a:ext cx="4596093" cy="171570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815190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extLst>
              <p:ext uri="{D42A27DB-BD31-4B8C-83A1-F6EECF244321}">
                <p14:modId xmlns:p14="http://schemas.microsoft.com/office/powerpoint/2010/main" val="4071569089"/>
              </p:ext>
            </p:extLst>
          </p:nvPr>
        </p:nvGraphicFramePr>
        <p:xfrm>
          <a:off x="605306" y="824248"/>
          <a:ext cx="11011437" cy="5510675"/>
        </p:xfrm>
        <a:graphic>
          <a:graphicData uri="http://schemas.openxmlformats.org/drawingml/2006/table">
            <a:tbl>
              <a:tblPr firstRow="1" firstCol="1">
                <a:tableStyleId>{5940675A-B579-460E-94D1-54222C63F5DA}</a:tableStyleId>
              </a:tblPr>
              <a:tblGrid>
                <a:gridCol w="1960078">
                  <a:extLst>
                    <a:ext uri="{9D8B030D-6E8A-4147-A177-3AD203B41FA5}">
                      <a16:colId xmlns:a16="http://schemas.microsoft.com/office/drawing/2014/main" val="20000"/>
                    </a:ext>
                  </a:extLst>
                </a:gridCol>
                <a:gridCol w="2631881">
                  <a:extLst>
                    <a:ext uri="{9D8B030D-6E8A-4147-A177-3AD203B41FA5}">
                      <a16:colId xmlns:a16="http://schemas.microsoft.com/office/drawing/2014/main" val="20001"/>
                    </a:ext>
                  </a:extLst>
                </a:gridCol>
                <a:gridCol w="6419478">
                  <a:extLst>
                    <a:ext uri="{9D8B030D-6E8A-4147-A177-3AD203B41FA5}">
                      <a16:colId xmlns:a16="http://schemas.microsoft.com/office/drawing/2014/main" val="20002"/>
                    </a:ext>
                  </a:extLst>
                </a:gridCol>
              </a:tblGrid>
              <a:tr h="323769">
                <a:tc>
                  <a:txBody>
                    <a:bodyPr/>
                    <a:lstStyle/>
                    <a:p>
                      <a:pPr algn="ctr">
                        <a:lnSpc>
                          <a:spcPct val="115000"/>
                        </a:lnSpc>
                        <a:spcAft>
                          <a:spcPts val="0"/>
                        </a:spcAft>
                      </a:pPr>
                      <a:r>
                        <a:rPr lang="es-ES" sz="1800" b="1" dirty="0"/>
                        <a:t>Monosílabo</a:t>
                      </a:r>
                      <a:endParaRPr lang="es-CL" sz="1800" b="1" dirty="0">
                        <a:latin typeface="Calibri"/>
                        <a:ea typeface="Calibri"/>
                        <a:cs typeface="Times New Roman"/>
                      </a:endParaRPr>
                    </a:p>
                  </a:txBody>
                  <a:tcPr marL="60237" marR="60237" marT="0" marB="0">
                    <a:solidFill>
                      <a:srgbClr val="92D050"/>
                    </a:solidFill>
                  </a:tcPr>
                </a:tc>
                <a:tc>
                  <a:txBody>
                    <a:bodyPr/>
                    <a:lstStyle/>
                    <a:p>
                      <a:pPr algn="ctr">
                        <a:lnSpc>
                          <a:spcPct val="115000"/>
                        </a:lnSpc>
                        <a:spcAft>
                          <a:spcPts val="0"/>
                        </a:spcAft>
                      </a:pPr>
                      <a:r>
                        <a:rPr lang="es-ES" sz="1800" b="1" dirty="0"/>
                        <a:t>Lleva tilde cuando</a:t>
                      </a:r>
                      <a:endParaRPr lang="es-CL" sz="1800" b="1" dirty="0">
                        <a:latin typeface="Calibri"/>
                        <a:ea typeface="Calibri"/>
                        <a:cs typeface="Times New Roman"/>
                      </a:endParaRPr>
                    </a:p>
                  </a:txBody>
                  <a:tcPr marL="60237" marR="60237" marT="0" marB="0" anchor="ctr">
                    <a:solidFill>
                      <a:srgbClr val="92D050"/>
                    </a:solidFill>
                  </a:tcPr>
                </a:tc>
                <a:tc>
                  <a:txBody>
                    <a:bodyPr/>
                    <a:lstStyle/>
                    <a:p>
                      <a:pPr algn="ctr">
                        <a:lnSpc>
                          <a:spcPct val="115000"/>
                        </a:lnSpc>
                        <a:spcAft>
                          <a:spcPts val="0"/>
                        </a:spcAft>
                      </a:pPr>
                      <a:r>
                        <a:rPr lang="es-ES" sz="1800" b="1" dirty="0"/>
                        <a:t>Ejemplo</a:t>
                      </a:r>
                      <a:endParaRPr lang="es-CL" sz="1800" b="1" dirty="0">
                        <a:latin typeface="Calibri"/>
                        <a:ea typeface="Calibri"/>
                        <a:cs typeface="Times New Roman"/>
                      </a:endParaRPr>
                    </a:p>
                  </a:txBody>
                  <a:tcPr marL="60237" marR="60237" marT="0" marB="0" anchor="ctr">
                    <a:solidFill>
                      <a:srgbClr val="92D050"/>
                    </a:solidFill>
                  </a:tcPr>
                </a:tc>
                <a:extLst>
                  <a:ext uri="{0D108BD9-81ED-4DB2-BD59-A6C34878D82A}">
                    <a16:rowId xmlns:a16="http://schemas.microsoft.com/office/drawing/2014/main" val="10000"/>
                  </a:ext>
                </a:extLst>
              </a:tr>
              <a:tr h="1209057">
                <a:tc>
                  <a:txBody>
                    <a:bodyPr/>
                    <a:lstStyle/>
                    <a:p>
                      <a:pPr algn="ctr">
                        <a:lnSpc>
                          <a:spcPct val="115000"/>
                        </a:lnSpc>
                        <a:spcAft>
                          <a:spcPts val="0"/>
                        </a:spcAft>
                      </a:pPr>
                      <a:r>
                        <a:rPr lang="es-ES" sz="1600" dirty="0"/>
                        <a:t>Tú, él, mí, sí*</a:t>
                      </a:r>
                      <a:endParaRPr lang="es-CL" sz="1600" dirty="0">
                        <a:latin typeface="Calibri"/>
                        <a:ea typeface="Calibri"/>
                        <a:cs typeface="Times New Roman"/>
                      </a:endParaRPr>
                    </a:p>
                  </a:txBody>
                  <a:tcPr marL="60237" marR="60237" marT="0" marB="0" anchor="ctr"/>
                </a:tc>
                <a:tc>
                  <a:txBody>
                    <a:bodyPr/>
                    <a:lstStyle/>
                    <a:p>
                      <a:pPr algn="ctr">
                        <a:lnSpc>
                          <a:spcPct val="115000"/>
                        </a:lnSpc>
                        <a:spcAft>
                          <a:spcPts val="0"/>
                        </a:spcAft>
                      </a:pPr>
                      <a:r>
                        <a:rPr lang="es-ES" sz="1600" dirty="0"/>
                        <a:t>Cuando son pronombres personales.</a:t>
                      </a:r>
                      <a:endParaRPr lang="es-CL" sz="1600" dirty="0">
                        <a:latin typeface="Calibri"/>
                        <a:ea typeface="Calibri"/>
                        <a:cs typeface="Times New Roman"/>
                      </a:endParaRPr>
                    </a:p>
                  </a:txBody>
                  <a:tcPr marL="60237" marR="60237" marT="0" marB="0" anchor="ctr"/>
                </a:tc>
                <a:tc>
                  <a:txBody>
                    <a:bodyPr/>
                    <a:lstStyle/>
                    <a:p>
                      <a:pPr algn="just">
                        <a:lnSpc>
                          <a:spcPct val="115000"/>
                        </a:lnSpc>
                        <a:spcAft>
                          <a:spcPts val="0"/>
                        </a:spcAft>
                      </a:pPr>
                      <a:r>
                        <a:rPr lang="es-ES" sz="1600" dirty="0"/>
                        <a:t>Andrés irá al cine esta noche. Él irá con su novia.</a:t>
                      </a:r>
                      <a:endParaRPr lang="es-CL" sz="1600" dirty="0"/>
                    </a:p>
                    <a:p>
                      <a:pPr algn="just">
                        <a:lnSpc>
                          <a:spcPct val="115000"/>
                        </a:lnSpc>
                        <a:spcAft>
                          <a:spcPts val="0"/>
                        </a:spcAft>
                      </a:pPr>
                      <a:r>
                        <a:rPr lang="es-ES" sz="1600" dirty="0"/>
                        <a:t>Lo hizo para sí mismo.</a:t>
                      </a:r>
                      <a:endParaRPr lang="es-CL" sz="1600" dirty="0"/>
                    </a:p>
                    <a:p>
                      <a:pPr algn="just">
                        <a:lnSpc>
                          <a:spcPct val="115000"/>
                        </a:lnSpc>
                        <a:spcAft>
                          <a:spcPts val="0"/>
                        </a:spcAft>
                      </a:pPr>
                      <a:r>
                        <a:rPr lang="es-ES" sz="1600" dirty="0"/>
                        <a:t>¿Tienes hambre? –Sí*, tengo. </a:t>
                      </a:r>
                      <a:r>
                        <a:rPr lang="es-ES" sz="1400" dirty="0"/>
                        <a:t>(En este caso, “SÍ” tiene la función de adverbio, expresa una afirmación)</a:t>
                      </a:r>
                      <a:r>
                        <a:rPr lang="es-ES" sz="1600" dirty="0"/>
                        <a:t>.</a:t>
                      </a:r>
                      <a:endParaRPr lang="es-CL" sz="1600" dirty="0">
                        <a:latin typeface="Calibri"/>
                        <a:ea typeface="Calibri"/>
                        <a:cs typeface="Times New Roman"/>
                      </a:endParaRPr>
                    </a:p>
                  </a:txBody>
                  <a:tcPr marL="60237" marR="60237" marT="0" marB="0" anchor="ctr"/>
                </a:tc>
                <a:extLst>
                  <a:ext uri="{0D108BD9-81ED-4DB2-BD59-A6C34878D82A}">
                    <a16:rowId xmlns:a16="http://schemas.microsoft.com/office/drawing/2014/main" val="10001"/>
                  </a:ext>
                </a:extLst>
              </a:tr>
              <a:tr h="594898">
                <a:tc>
                  <a:txBody>
                    <a:bodyPr/>
                    <a:lstStyle/>
                    <a:p>
                      <a:pPr algn="ctr">
                        <a:lnSpc>
                          <a:spcPct val="115000"/>
                        </a:lnSpc>
                        <a:spcAft>
                          <a:spcPts val="0"/>
                        </a:spcAft>
                      </a:pPr>
                      <a:r>
                        <a:rPr lang="es-ES" sz="1600" dirty="0"/>
                        <a:t>Dé, sé</a:t>
                      </a:r>
                      <a:endParaRPr lang="es-CL" sz="1600" dirty="0">
                        <a:latin typeface="Calibri"/>
                        <a:ea typeface="Calibri"/>
                        <a:cs typeface="Times New Roman"/>
                      </a:endParaRPr>
                    </a:p>
                  </a:txBody>
                  <a:tcPr marL="60237" marR="60237" marT="0" marB="0" anchor="ctr"/>
                </a:tc>
                <a:tc>
                  <a:txBody>
                    <a:bodyPr/>
                    <a:lstStyle/>
                    <a:p>
                      <a:pPr algn="ctr">
                        <a:lnSpc>
                          <a:spcPct val="115000"/>
                        </a:lnSpc>
                        <a:spcAft>
                          <a:spcPts val="0"/>
                        </a:spcAft>
                      </a:pPr>
                      <a:r>
                        <a:rPr lang="es-ES" sz="1600" dirty="0"/>
                        <a:t>Cuando son verbos dentro de la oración.</a:t>
                      </a:r>
                      <a:endParaRPr lang="es-CL" sz="1600">
                        <a:latin typeface="Calibri"/>
                        <a:ea typeface="Calibri"/>
                        <a:cs typeface="Times New Roman"/>
                      </a:endParaRPr>
                    </a:p>
                  </a:txBody>
                  <a:tcPr marL="60237" marR="60237" marT="0" marB="0" anchor="ctr"/>
                </a:tc>
                <a:tc>
                  <a:txBody>
                    <a:bodyPr/>
                    <a:lstStyle/>
                    <a:p>
                      <a:pPr algn="just">
                        <a:lnSpc>
                          <a:spcPct val="115000"/>
                        </a:lnSpc>
                        <a:spcAft>
                          <a:spcPts val="0"/>
                        </a:spcAft>
                      </a:pPr>
                      <a:r>
                        <a:rPr lang="es-ES" sz="1600" dirty="0"/>
                        <a:t>Le pediré que me dé otra oportunidad.</a:t>
                      </a:r>
                      <a:endParaRPr lang="es-CL" sz="1600" dirty="0"/>
                    </a:p>
                    <a:p>
                      <a:pPr algn="just">
                        <a:lnSpc>
                          <a:spcPct val="115000"/>
                        </a:lnSpc>
                        <a:spcAft>
                          <a:spcPts val="0"/>
                        </a:spcAft>
                      </a:pPr>
                      <a:r>
                        <a:rPr lang="es-ES" sz="1600" dirty="0"/>
                        <a:t>Yo sé lo que quieres decir.</a:t>
                      </a:r>
                      <a:endParaRPr lang="es-CL" sz="1600" dirty="0">
                        <a:latin typeface="Calibri"/>
                        <a:ea typeface="Calibri"/>
                        <a:cs typeface="Times New Roman"/>
                      </a:endParaRPr>
                    </a:p>
                  </a:txBody>
                  <a:tcPr marL="60237" marR="60237" marT="0" marB="0" anchor="ctr"/>
                </a:tc>
                <a:extLst>
                  <a:ext uri="{0D108BD9-81ED-4DB2-BD59-A6C34878D82A}">
                    <a16:rowId xmlns:a16="http://schemas.microsoft.com/office/drawing/2014/main" val="10002"/>
                  </a:ext>
                </a:extLst>
              </a:tr>
              <a:tr h="498389">
                <a:tc>
                  <a:txBody>
                    <a:bodyPr/>
                    <a:lstStyle/>
                    <a:p>
                      <a:pPr algn="ctr">
                        <a:lnSpc>
                          <a:spcPct val="115000"/>
                        </a:lnSpc>
                        <a:spcAft>
                          <a:spcPts val="0"/>
                        </a:spcAft>
                      </a:pPr>
                      <a:r>
                        <a:rPr lang="es-ES" sz="1600" dirty="0"/>
                        <a:t>Más</a:t>
                      </a:r>
                      <a:endParaRPr lang="es-CL" sz="1600" dirty="0">
                        <a:latin typeface="Calibri"/>
                        <a:ea typeface="Calibri"/>
                        <a:cs typeface="Times New Roman"/>
                      </a:endParaRPr>
                    </a:p>
                  </a:txBody>
                  <a:tcPr marL="60237" marR="60237" marT="0" marB="0" anchor="ctr"/>
                </a:tc>
                <a:tc>
                  <a:txBody>
                    <a:bodyPr/>
                    <a:lstStyle/>
                    <a:p>
                      <a:pPr algn="ctr">
                        <a:lnSpc>
                          <a:spcPct val="115000"/>
                        </a:lnSpc>
                        <a:spcAft>
                          <a:spcPts val="0"/>
                        </a:spcAft>
                      </a:pPr>
                      <a:r>
                        <a:rPr lang="es-ES" sz="1600" dirty="0"/>
                        <a:t>Cuando indica cantidad.</a:t>
                      </a:r>
                      <a:endParaRPr lang="es-CL" sz="1600" dirty="0">
                        <a:latin typeface="Calibri"/>
                        <a:ea typeface="Calibri"/>
                        <a:cs typeface="Times New Roman"/>
                      </a:endParaRPr>
                    </a:p>
                  </a:txBody>
                  <a:tcPr marL="60237" marR="60237" marT="0" marB="0" anchor="ctr"/>
                </a:tc>
                <a:tc>
                  <a:txBody>
                    <a:bodyPr/>
                    <a:lstStyle/>
                    <a:p>
                      <a:pPr algn="just">
                        <a:lnSpc>
                          <a:spcPct val="115000"/>
                        </a:lnSpc>
                        <a:spcAft>
                          <a:spcPts val="0"/>
                        </a:spcAft>
                      </a:pPr>
                      <a:r>
                        <a:rPr lang="es-ES" sz="1600" dirty="0"/>
                        <a:t>José es más alto que Juan.</a:t>
                      </a:r>
                      <a:endParaRPr lang="es-CL" sz="1600" dirty="0">
                        <a:latin typeface="Calibri"/>
                        <a:ea typeface="Calibri"/>
                        <a:cs typeface="Times New Roman"/>
                      </a:endParaRPr>
                    </a:p>
                  </a:txBody>
                  <a:tcPr marL="60237" marR="60237" marT="0" marB="0" anchor="ctr"/>
                </a:tc>
                <a:extLst>
                  <a:ext uri="{0D108BD9-81ED-4DB2-BD59-A6C34878D82A}">
                    <a16:rowId xmlns:a16="http://schemas.microsoft.com/office/drawing/2014/main" val="10003"/>
                  </a:ext>
                </a:extLst>
              </a:tr>
              <a:tr h="287818">
                <a:tc>
                  <a:txBody>
                    <a:bodyPr/>
                    <a:lstStyle/>
                    <a:p>
                      <a:pPr algn="ctr">
                        <a:lnSpc>
                          <a:spcPct val="115000"/>
                        </a:lnSpc>
                        <a:spcAft>
                          <a:spcPts val="0"/>
                        </a:spcAft>
                      </a:pPr>
                      <a:r>
                        <a:rPr lang="es-ES" sz="1600" dirty="0"/>
                        <a:t>Té</a:t>
                      </a:r>
                      <a:endParaRPr lang="es-CL" sz="1600" dirty="0">
                        <a:latin typeface="Calibri"/>
                        <a:ea typeface="Calibri"/>
                        <a:cs typeface="Times New Roman"/>
                      </a:endParaRPr>
                    </a:p>
                  </a:txBody>
                  <a:tcPr marL="60237" marR="60237" marT="0" marB="0" anchor="ctr"/>
                </a:tc>
                <a:tc>
                  <a:txBody>
                    <a:bodyPr/>
                    <a:lstStyle/>
                    <a:p>
                      <a:pPr algn="ctr">
                        <a:lnSpc>
                          <a:spcPct val="115000"/>
                        </a:lnSpc>
                        <a:spcAft>
                          <a:spcPts val="0"/>
                        </a:spcAft>
                      </a:pPr>
                      <a:r>
                        <a:rPr lang="es-ES" sz="1600" dirty="0"/>
                        <a:t>Cuando es sustantivo.</a:t>
                      </a:r>
                      <a:endParaRPr lang="es-CL" sz="1600">
                        <a:latin typeface="Calibri"/>
                        <a:ea typeface="Calibri"/>
                        <a:cs typeface="Times New Roman"/>
                      </a:endParaRPr>
                    </a:p>
                  </a:txBody>
                  <a:tcPr marL="60237" marR="60237" marT="0" marB="0" anchor="ctr"/>
                </a:tc>
                <a:tc>
                  <a:txBody>
                    <a:bodyPr/>
                    <a:lstStyle/>
                    <a:p>
                      <a:pPr algn="just">
                        <a:lnSpc>
                          <a:spcPct val="115000"/>
                        </a:lnSpc>
                        <a:spcAft>
                          <a:spcPts val="0"/>
                        </a:spcAft>
                      </a:pPr>
                      <a:r>
                        <a:rPr lang="es-ES" sz="1600" dirty="0"/>
                        <a:t>Quieres beber té o café.</a:t>
                      </a:r>
                      <a:endParaRPr lang="es-CL" sz="1600">
                        <a:latin typeface="Calibri"/>
                        <a:ea typeface="Calibri"/>
                        <a:cs typeface="Times New Roman"/>
                      </a:endParaRPr>
                    </a:p>
                  </a:txBody>
                  <a:tcPr marL="60237" marR="60237" marT="0" marB="0" anchor="ctr"/>
                </a:tc>
                <a:extLst>
                  <a:ext uri="{0D108BD9-81ED-4DB2-BD59-A6C34878D82A}">
                    <a16:rowId xmlns:a16="http://schemas.microsoft.com/office/drawing/2014/main" val="10004"/>
                  </a:ext>
                </a:extLst>
              </a:tr>
              <a:tr h="1245971">
                <a:tc>
                  <a:txBody>
                    <a:bodyPr/>
                    <a:lstStyle/>
                    <a:p>
                      <a:pPr algn="ctr">
                        <a:lnSpc>
                          <a:spcPct val="115000"/>
                        </a:lnSpc>
                        <a:spcAft>
                          <a:spcPts val="0"/>
                        </a:spcAft>
                      </a:pPr>
                      <a:r>
                        <a:rPr lang="es-ES" sz="1600" dirty="0"/>
                        <a:t>Qué, cuál, quién, cómo, cuán, cuánto, cuándo, dónde, adónde</a:t>
                      </a:r>
                      <a:endParaRPr lang="es-CL" sz="1600" dirty="0">
                        <a:latin typeface="Calibri"/>
                        <a:ea typeface="Calibri"/>
                        <a:cs typeface="Times New Roman"/>
                      </a:endParaRPr>
                    </a:p>
                  </a:txBody>
                  <a:tcPr marL="60237" marR="60237" marT="0" marB="0" anchor="ctr"/>
                </a:tc>
                <a:tc>
                  <a:txBody>
                    <a:bodyPr/>
                    <a:lstStyle/>
                    <a:p>
                      <a:pPr algn="ctr">
                        <a:lnSpc>
                          <a:spcPct val="115000"/>
                        </a:lnSpc>
                        <a:spcAft>
                          <a:spcPts val="0"/>
                        </a:spcAft>
                      </a:pPr>
                      <a:r>
                        <a:rPr lang="es-ES" sz="1600" dirty="0"/>
                        <a:t>Cuando son pronombres con valor interrogativo o exclamativo.</a:t>
                      </a:r>
                      <a:endParaRPr lang="es-CL" sz="1600" dirty="0">
                        <a:latin typeface="Calibri"/>
                        <a:ea typeface="Calibri"/>
                        <a:cs typeface="Times New Roman"/>
                      </a:endParaRPr>
                    </a:p>
                  </a:txBody>
                  <a:tcPr marL="60237" marR="60237" marT="0" marB="0" anchor="ctr"/>
                </a:tc>
                <a:tc>
                  <a:txBody>
                    <a:bodyPr/>
                    <a:lstStyle/>
                    <a:p>
                      <a:pPr algn="just">
                        <a:lnSpc>
                          <a:spcPct val="115000"/>
                        </a:lnSpc>
                        <a:spcAft>
                          <a:spcPts val="0"/>
                        </a:spcAft>
                      </a:pPr>
                      <a:r>
                        <a:rPr lang="es-ES" sz="1600" dirty="0"/>
                        <a:t>¡Qué hermosa vista hay desde aquí! (Exclamativo).</a:t>
                      </a:r>
                      <a:endParaRPr lang="es-CL" sz="1600" dirty="0"/>
                    </a:p>
                    <a:p>
                      <a:pPr algn="just">
                        <a:lnSpc>
                          <a:spcPct val="115000"/>
                        </a:lnSpc>
                        <a:spcAft>
                          <a:spcPts val="0"/>
                        </a:spcAft>
                      </a:pPr>
                      <a:r>
                        <a:rPr lang="es-ES" sz="1600" dirty="0"/>
                        <a:t>¿Cuántos kilómetros faltan para llegar? (Interrogativo).</a:t>
                      </a:r>
                      <a:endParaRPr lang="es-CL" sz="1600" dirty="0">
                        <a:latin typeface="Calibri"/>
                        <a:ea typeface="Calibri"/>
                        <a:cs typeface="Times New Roman"/>
                      </a:endParaRPr>
                    </a:p>
                  </a:txBody>
                  <a:tcPr marL="60237" marR="60237" marT="0" marB="0" anchor="ctr"/>
                </a:tc>
                <a:extLst>
                  <a:ext uri="{0D108BD9-81ED-4DB2-BD59-A6C34878D82A}">
                    <a16:rowId xmlns:a16="http://schemas.microsoft.com/office/drawing/2014/main" val="10005"/>
                  </a:ext>
                </a:extLst>
              </a:tr>
              <a:tr h="1350773">
                <a:tc>
                  <a:txBody>
                    <a:bodyPr/>
                    <a:lstStyle/>
                    <a:p>
                      <a:pPr algn="ctr">
                        <a:lnSpc>
                          <a:spcPct val="115000"/>
                        </a:lnSpc>
                        <a:spcAft>
                          <a:spcPts val="0"/>
                        </a:spcAft>
                      </a:pPr>
                      <a:r>
                        <a:rPr lang="es-ES" sz="1600" dirty="0"/>
                        <a:t>Aún</a:t>
                      </a:r>
                      <a:endParaRPr lang="es-CL" sz="1600" dirty="0">
                        <a:latin typeface="Calibri"/>
                        <a:ea typeface="Calibri"/>
                        <a:cs typeface="Times New Roman"/>
                      </a:endParaRPr>
                    </a:p>
                  </a:txBody>
                  <a:tcPr marL="60237" marR="60237" marT="0" marB="0" anchor="ctr"/>
                </a:tc>
                <a:tc>
                  <a:txBody>
                    <a:bodyPr/>
                    <a:lstStyle/>
                    <a:p>
                      <a:pPr algn="ctr">
                        <a:lnSpc>
                          <a:spcPct val="115000"/>
                        </a:lnSpc>
                        <a:spcAft>
                          <a:spcPts val="0"/>
                        </a:spcAft>
                      </a:pPr>
                      <a:r>
                        <a:rPr lang="es-ES" sz="1600" dirty="0"/>
                        <a:t>Cuando es adverbio de tiempo.</a:t>
                      </a:r>
                      <a:endParaRPr lang="es-CL" sz="1600" dirty="0">
                        <a:latin typeface="Calibri"/>
                        <a:ea typeface="Calibri"/>
                        <a:cs typeface="Times New Roman"/>
                      </a:endParaRPr>
                    </a:p>
                  </a:txBody>
                  <a:tcPr marL="60237" marR="60237" marT="0" marB="0" anchor="ctr"/>
                </a:tc>
                <a:tc>
                  <a:txBody>
                    <a:bodyPr/>
                    <a:lstStyle/>
                    <a:p>
                      <a:pPr algn="just">
                        <a:lnSpc>
                          <a:spcPct val="115000"/>
                        </a:lnSpc>
                        <a:spcAft>
                          <a:spcPts val="0"/>
                        </a:spcAft>
                      </a:pPr>
                      <a:r>
                        <a:rPr lang="es-ES" sz="1600" dirty="0"/>
                        <a:t>No hemos logrado nuestro propósito aún. </a:t>
                      </a:r>
                      <a:endParaRPr lang="es-CL" sz="1600" dirty="0"/>
                    </a:p>
                    <a:p>
                      <a:pPr algn="just">
                        <a:lnSpc>
                          <a:spcPct val="115000"/>
                        </a:lnSpc>
                        <a:spcAft>
                          <a:spcPts val="0"/>
                        </a:spcAft>
                      </a:pPr>
                      <a:r>
                        <a:rPr lang="es-ES" sz="1600" dirty="0"/>
                        <a:t>Me gustan todas las frutas, aun las más ácidas.</a:t>
                      </a:r>
                      <a:endParaRPr lang="es-CL" sz="1600" dirty="0"/>
                    </a:p>
                    <a:p>
                      <a:pPr algn="just">
                        <a:lnSpc>
                          <a:spcPct val="115000"/>
                        </a:lnSpc>
                        <a:spcAft>
                          <a:spcPts val="0"/>
                        </a:spcAft>
                      </a:pPr>
                      <a:r>
                        <a:rPr lang="es-ES" sz="1600" dirty="0"/>
                        <a:t>(En el primer caso aún corresponde a todavía y lleva tilde. En el segundo caso, corresponde a incluso y no lleva tilde).</a:t>
                      </a:r>
                      <a:endParaRPr lang="es-CL" sz="1600" dirty="0">
                        <a:latin typeface="Calibri"/>
                        <a:ea typeface="Calibri"/>
                        <a:cs typeface="Times New Roman"/>
                      </a:endParaRPr>
                    </a:p>
                  </a:txBody>
                  <a:tcPr marL="60237" marR="60237" marT="0" marB="0" anchor="ctr"/>
                </a:tc>
                <a:extLst>
                  <a:ext uri="{0D108BD9-81ED-4DB2-BD59-A6C34878D82A}">
                    <a16:rowId xmlns:a16="http://schemas.microsoft.com/office/drawing/2014/main" val="10006"/>
                  </a:ext>
                </a:extLst>
              </a:tr>
            </a:tbl>
          </a:graphicData>
        </a:graphic>
      </p:graphicFrame>
      <p:sp>
        <p:nvSpPr>
          <p:cNvPr id="2" name="CuadroTexto 1"/>
          <p:cNvSpPr txBox="1"/>
          <p:nvPr/>
        </p:nvSpPr>
        <p:spPr>
          <a:xfrm>
            <a:off x="1852706" y="258197"/>
            <a:ext cx="5528978" cy="369332"/>
          </a:xfrm>
          <a:prstGeom prst="rect">
            <a:avLst/>
          </a:prstGeom>
          <a:noFill/>
        </p:spPr>
        <p:txBody>
          <a:bodyPr wrap="none" rtlCol="0">
            <a:spAutoFit/>
          </a:bodyPr>
          <a:lstStyle/>
          <a:p>
            <a:r>
              <a:rPr lang="es-CL" dirty="0">
                <a:latin typeface="Cambria" pitchFamily="18" charset="0"/>
              </a:rPr>
              <a:t>La tilde diacrítica se encuentra en los siguientes casos:</a:t>
            </a:r>
            <a:endParaRPr lang="es-ES" dirty="0"/>
          </a:p>
        </p:txBody>
      </p:sp>
    </p:spTree>
    <p:custDataLst>
      <p:tags r:id="rId1"/>
    </p:custDataLst>
    <p:extLst>
      <p:ext uri="{BB962C8B-B14F-4D97-AF65-F5344CB8AC3E}">
        <p14:creationId xmlns:p14="http://schemas.microsoft.com/office/powerpoint/2010/main" val="21138684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Tilde </a:t>
            </a:r>
            <a:r>
              <a:rPr lang="es-CL" dirty="0" err="1"/>
              <a:t>dierética</a:t>
            </a:r>
            <a:endParaRPr lang="es-CL" dirty="0"/>
          </a:p>
        </p:txBody>
      </p:sp>
      <p:sp>
        <p:nvSpPr>
          <p:cNvPr id="3" name="Marcador de contenido 2"/>
          <p:cNvSpPr>
            <a:spLocks noGrp="1"/>
          </p:cNvSpPr>
          <p:nvPr>
            <p:ph sz="quarter" idx="1"/>
          </p:nvPr>
        </p:nvSpPr>
        <p:spPr/>
        <p:txBody>
          <a:bodyPr/>
          <a:lstStyle/>
          <a:p>
            <a:pPr algn="just"/>
            <a:r>
              <a:rPr lang="es-CL" dirty="0"/>
              <a:t>La tilde </a:t>
            </a:r>
            <a:r>
              <a:rPr lang="es-CL" dirty="0" err="1"/>
              <a:t>dierética</a:t>
            </a:r>
            <a:r>
              <a:rPr lang="es-CL" dirty="0"/>
              <a:t> es un tipo de acentuación en la que se marca gráficamente el acento (mayor intensidad de la voz) en las palabras que contienen </a:t>
            </a:r>
            <a:r>
              <a:rPr lang="es-CL" b="1" dirty="0"/>
              <a:t>hiato. </a:t>
            </a:r>
            <a:endParaRPr lang="es-CL" dirty="0"/>
          </a:p>
          <a:p>
            <a:pPr algn="just"/>
            <a:r>
              <a:rPr lang="es-CL" b="1" dirty="0"/>
              <a:t>Hiato: </a:t>
            </a:r>
            <a:r>
              <a:rPr lang="es-CL" dirty="0"/>
              <a:t>existe hiato cuando en una palabra se encuentran dos vocales consecutivas, las cuales pertenecen a sílabas distintas. Hay diferentes clases de hiato, pero en esta oportunidad nos interesa solamente el formado por una vocal abierta (a, e, o) + vocal cerrada (i, u). </a:t>
            </a:r>
            <a:r>
              <a:rPr lang="es-CL" b="1" dirty="0"/>
              <a:t> </a:t>
            </a:r>
            <a:endParaRPr lang="es-CL" dirty="0"/>
          </a:p>
          <a:p>
            <a:endParaRPr lang="es-CL" dirty="0"/>
          </a:p>
        </p:txBody>
      </p:sp>
      <p:pic>
        <p:nvPicPr>
          <p:cNvPr id="4098" name="Picture 2" descr="http://3.bp.blogspot.com/-irR2vEqWTx4/UHOH_rdA_nI/AAAAAAAAACI/F4QUTC_EPjs/s1600/vocales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9421" y="4128068"/>
            <a:ext cx="5064220" cy="272993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443242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¡Ahora usted! </a:t>
            </a:r>
          </a:p>
        </p:txBody>
      </p:sp>
      <p:sp>
        <p:nvSpPr>
          <p:cNvPr id="3" name="Marcador de contenido 2"/>
          <p:cNvSpPr>
            <a:spLocks noGrp="1"/>
          </p:cNvSpPr>
          <p:nvPr>
            <p:ph sz="quarter" idx="1"/>
          </p:nvPr>
        </p:nvSpPr>
        <p:spPr>
          <a:xfrm>
            <a:off x="1981200" y="2268941"/>
            <a:ext cx="8229600" cy="1127127"/>
          </a:xfrm>
          <a:ln>
            <a:solidFill>
              <a:schemeClr val="accent3"/>
            </a:solidFill>
          </a:ln>
        </p:spPr>
        <p:txBody>
          <a:bodyPr>
            <a:normAutofit/>
          </a:bodyPr>
          <a:lstStyle/>
          <a:p>
            <a:pPr marL="0" indent="0" algn="ctr">
              <a:buNone/>
            </a:pPr>
            <a:r>
              <a:rPr lang="es-CL" sz="2000" dirty="0"/>
              <a:t>Caida / sandia / ambulancia / roedor /  leimos / estanteria / intendencia / buho / vendria / audiencia / asiduo / policia / Francia / dia / raices / Raul / mio</a:t>
            </a:r>
            <a:endParaRPr lang="es-ES_tradnl" sz="2000" dirty="0"/>
          </a:p>
          <a:p>
            <a:pPr algn="ctr"/>
            <a:endParaRPr lang="es-ES" sz="2000" dirty="0"/>
          </a:p>
        </p:txBody>
      </p:sp>
      <p:graphicFrame>
        <p:nvGraphicFramePr>
          <p:cNvPr id="5" name="Marcador de contenido 3"/>
          <p:cNvGraphicFramePr>
            <a:graphicFrameLocks/>
          </p:cNvGraphicFramePr>
          <p:nvPr>
            <p:extLst>
              <p:ext uri="{D42A27DB-BD31-4B8C-83A1-F6EECF244321}">
                <p14:modId xmlns:p14="http://schemas.microsoft.com/office/powerpoint/2010/main" val="3972350580"/>
              </p:ext>
            </p:extLst>
          </p:nvPr>
        </p:nvGraphicFramePr>
        <p:xfrm>
          <a:off x="1981200" y="4071497"/>
          <a:ext cx="8229600" cy="2103119"/>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336499">
                <a:tc>
                  <a:txBody>
                    <a:bodyPr/>
                    <a:lstStyle/>
                    <a:p>
                      <a:pPr algn="ctr">
                        <a:lnSpc>
                          <a:spcPct val="115000"/>
                        </a:lnSpc>
                        <a:spcAft>
                          <a:spcPts val="0"/>
                        </a:spcAft>
                      </a:pPr>
                      <a:r>
                        <a:rPr lang="es-CL" sz="2000" b="1" dirty="0">
                          <a:solidFill>
                            <a:srgbClr val="000000"/>
                          </a:solidFill>
                          <a:effectLst/>
                          <a:latin typeface="Calibri"/>
                          <a:ea typeface="Times New Roman"/>
                        </a:rPr>
                        <a:t>Con tilde</a:t>
                      </a:r>
                      <a:endParaRPr lang="es-ES_tradnl" sz="2400" dirty="0">
                        <a:solidFill>
                          <a:srgbClr val="000000"/>
                        </a:solidFill>
                        <a:effectLst/>
                        <a:latin typeface="Arial"/>
                        <a:ea typeface="Times New Roman"/>
                      </a:endParaRPr>
                    </a:p>
                  </a:txBody>
                  <a:tcPr marL="68580" marR="68580" marT="0" marB="0"/>
                </a:tc>
                <a:tc>
                  <a:txBody>
                    <a:bodyPr/>
                    <a:lstStyle/>
                    <a:p>
                      <a:pPr algn="ctr">
                        <a:lnSpc>
                          <a:spcPct val="115000"/>
                        </a:lnSpc>
                        <a:spcAft>
                          <a:spcPts val="0"/>
                        </a:spcAft>
                      </a:pPr>
                      <a:r>
                        <a:rPr lang="es-CL" sz="2000" b="1" dirty="0">
                          <a:solidFill>
                            <a:srgbClr val="000000"/>
                          </a:solidFill>
                          <a:effectLst/>
                          <a:latin typeface="Calibri"/>
                          <a:ea typeface="Times New Roman"/>
                        </a:rPr>
                        <a:t>Sin tilde</a:t>
                      </a:r>
                      <a:endParaRPr lang="es-ES_tradnl" sz="2400" dirty="0">
                        <a:solidFill>
                          <a:srgbClr val="000000"/>
                        </a:solidFill>
                        <a:effectLst/>
                        <a:latin typeface="Arial"/>
                        <a:ea typeface="Times New Roman"/>
                      </a:endParaRPr>
                    </a:p>
                  </a:txBody>
                  <a:tcPr marL="68580" marR="68580" marT="0" marB="0"/>
                </a:tc>
                <a:extLst>
                  <a:ext uri="{0D108BD9-81ED-4DB2-BD59-A6C34878D82A}">
                    <a16:rowId xmlns:a16="http://schemas.microsoft.com/office/drawing/2014/main" val="10000"/>
                  </a:ext>
                </a:extLst>
              </a:tr>
              <a:tr h="1766620">
                <a:tc>
                  <a:txBody>
                    <a:bodyPr/>
                    <a:lstStyle/>
                    <a:p>
                      <a:pPr algn="just">
                        <a:lnSpc>
                          <a:spcPct val="115000"/>
                        </a:lnSpc>
                        <a:spcAft>
                          <a:spcPts val="0"/>
                        </a:spcAft>
                      </a:pPr>
                      <a:r>
                        <a:rPr lang="es-CL" sz="2000" dirty="0">
                          <a:solidFill>
                            <a:srgbClr val="000000"/>
                          </a:solidFill>
                          <a:effectLst/>
                          <a:latin typeface="Calibri"/>
                          <a:ea typeface="Times New Roman"/>
                        </a:rPr>
                        <a:t>caída</a:t>
                      </a:r>
                      <a:r>
                        <a:rPr lang="es-CL" sz="2000" baseline="0" dirty="0">
                          <a:solidFill>
                            <a:srgbClr val="000000"/>
                          </a:solidFill>
                          <a:effectLst/>
                          <a:latin typeface="Calibri"/>
                          <a:ea typeface="Times New Roman"/>
                        </a:rPr>
                        <a:t> – sandía – leímos – estantería – búho – vendría – policía- día- raíces – Raúl – mío </a:t>
                      </a:r>
                      <a:endParaRPr lang="es-ES_tradnl" sz="2400" dirty="0">
                        <a:solidFill>
                          <a:srgbClr val="000000"/>
                        </a:solidFill>
                        <a:effectLst/>
                        <a:latin typeface="Arial"/>
                        <a:ea typeface="Times New Roman"/>
                      </a:endParaRPr>
                    </a:p>
                  </a:txBody>
                  <a:tcPr marL="68580" marR="68580" marT="0" marB="0"/>
                </a:tc>
                <a:tc>
                  <a:txBody>
                    <a:bodyPr/>
                    <a:lstStyle/>
                    <a:p>
                      <a:pPr algn="just">
                        <a:lnSpc>
                          <a:spcPct val="115000"/>
                        </a:lnSpc>
                        <a:spcAft>
                          <a:spcPts val="0"/>
                        </a:spcAft>
                      </a:pPr>
                      <a:r>
                        <a:rPr lang="es-CL" sz="2000" dirty="0">
                          <a:solidFill>
                            <a:srgbClr val="000000"/>
                          </a:solidFill>
                          <a:effectLst/>
                          <a:latin typeface="Calibri"/>
                          <a:ea typeface="Times New Roman"/>
                        </a:rPr>
                        <a:t> ambulancia</a:t>
                      </a:r>
                      <a:r>
                        <a:rPr lang="es-CL" sz="2000" baseline="0" dirty="0">
                          <a:solidFill>
                            <a:srgbClr val="000000"/>
                          </a:solidFill>
                          <a:effectLst/>
                          <a:latin typeface="Calibri"/>
                          <a:ea typeface="Times New Roman"/>
                        </a:rPr>
                        <a:t> – roedor – intendencia – audiencia – Francia – asiduo </a:t>
                      </a:r>
                      <a:endParaRPr lang="es-ES_tradnl" sz="2400" dirty="0">
                        <a:solidFill>
                          <a:srgbClr val="000000"/>
                        </a:solidFill>
                        <a:effectLst/>
                        <a:latin typeface="Arial"/>
                        <a:ea typeface="Times New Roman"/>
                      </a:endParaRPr>
                    </a:p>
                    <a:p>
                      <a:pPr algn="just">
                        <a:lnSpc>
                          <a:spcPct val="115000"/>
                        </a:lnSpc>
                        <a:spcAft>
                          <a:spcPts val="0"/>
                        </a:spcAft>
                      </a:pPr>
                      <a:r>
                        <a:rPr lang="es-CL" sz="2000" dirty="0">
                          <a:solidFill>
                            <a:srgbClr val="000000"/>
                          </a:solidFill>
                          <a:effectLst/>
                          <a:latin typeface="Calibri"/>
                          <a:ea typeface="Times New Roman"/>
                        </a:rPr>
                        <a:t> </a:t>
                      </a:r>
                      <a:endParaRPr lang="es-ES_tradnl" sz="2400" dirty="0">
                        <a:solidFill>
                          <a:srgbClr val="000000"/>
                        </a:solidFill>
                        <a:effectLst/>
                        <a:latin typeface="Arial"/>
                        <a:ea typeface="Times New Roman"/>
                      </a:endParaRPr>
                    </a:p>
                  </a:txBody>
                  <a:tcPr marL="68580" marR="68580" marT="0" marB="0"/>
                </a:tc>
                <a:extLst>
                  <a:ext uri="{0D108BD9-81ED-4DB2-BD59-A6C34878D82A}">
                    <a16:rowId xmlns:a16="http://schemas.microsoft.com/office/drawing/2014/main" val="10001"/>
                  </a:ext>
                </a:extLst>
              </a:tr>
            </a:tbl>
          </a:graphicData>
        </a:graphic>
      </p:graphicFrame>
    </p:spTree>
    <p:custDataLst>
      <p:tags r:id="rId1"/>
    </p:custDataLst>
    <p:extLst>
      <p:ext uri="{BB962C8B-B14F-4D97-AF65-F5344CB8AC3E}">
        <p14:creationId xmlns:p14="http://schemas.microsoft.com/office/powerpoint/2010/main" val="274071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Ejercicio</a:t>
            </a:r>
          </a:p>
        </p:txBody>
      </p:sp>
      <p:sp>
        <p:nvSpPr>
          <p:cNvPr id="3" name="Marcador de contenido 2"/>
          <p:cNvSpPr>
            <a:spLocks noGrp="1"/>
          </p:cNvSpPr>
          <p:nvPr>
            <p:ph sz="quarter" idx="1"/>
          </p:nvPr>
        </p:nvSpPr>
        <p:spPr>
          <a:xfrm>
            <a:off x="1024128" y="1584101"/>
            <a:ext cx="9720073" cy="862885"/>
          </a:xfrm>
        </p:spPr>
        <p:txBody>
          <a:bodyPr>
            <a:normAutofit fontScale="77500" lnSpcReduction="20000"/>
          </a:bodyPr>
          <a:lstStyle/>
          <a:p>
            <a:pPr algn="just"/>
            <a:r>
              <a:rPr lang="es-CL" dirty="0"/>
              <a:t>En el siguiente texto se han extraído algunas palabras que le dan sentido al texto. Lee con atención y completa los espacios en blanco con la palabra que corresponda.</a:t>
            </a:r>
          </a:p>
          <a:p>
            <a:endParaRPr lang="es-CL" dirty="0"/>
          </a:p>
        </p:txBody>
      </p:sp>
      <p:pic>
        <p:nvPicPr>
          <p:cNvPr id="4" name="Imagen 3"/>
          <p:cNvPicPr>
            <a:picLocks noChangeAspect="1"/>
          </p:cNvPicPr>
          <p:nvPr/>
        </p:nvPicPr>
        <p:blipFill>
          <a:blip r:embed="rId3"/>
          <a:stretch>
            <a:fillRect/>
          </a:stretch>
        </p:blipFill>
        <p:spPr>
          <a:xfrm>
            <a:off x="1056069" y="2189408"/>
            <a:ext cx="9530366" cy="4596208"/>
          </a:xfrm>
          <a:prstGeom prst="rect">
            <a:avLst/>
          </a:prstGeom>
          <a:ln>
            <a:solidFill>
              <a:schemeClr val="tx1"/>
            </a:solidFill>
          </a:ln>
        </p:spPr>
      </p:pic>
    </p:spTree>
    <p:custDataLst>
      <p:tags r:id="rId1"/>
    </p:custDataLst>
    <p:extLst>
      <p:ext uri="{BB962C8B-B14F-4D97-AF65-F5344CB8AC3E}">
        <p14:creationId xmlns:p14="http://schemas.microsoft.com/office/powerpoint/2010/main" val="1064929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3"/>
          <a:srcRect l="15211" t="22155" r="11470" b="7881"/>
          <a:stretch/>
        </p:blipFill>
        <p:spPr>
          <a:xfrm>
            <a:off x="1419368" y="941696"/>
            <a:ext cx="9539785" cy="5117910"/>
          </a:xfrm>
          <a:prstGeom prst="rect">
            <a:avLst/>
          </a:prstGeom>
        </p:spPr>
      </p:pic>
    </p:spTree>
    <p:custDataLst>
      <p:tags r:id="rId1"/>
    </p:custDataLst>
    <p:extLst>
      <p:ext uri="{BB962C8B-B14F-4D97-AF65-F5344CB8AC3E}">
        <p14:creationId xmlns:p14="http://schemas.microsoft.com/office/powerpoint/2010/main" val="2381649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descr="caminante.gif"/>
          <p:cNvPicPr>
            <a:picLocks noGrp="1" noChangeAspect="1"/>
          </p:cNvPicPr>
          <p:nvPr>
            <p:ph sz="quarter" idx="1"/>
          </p:nvPr>
        </p:nvPicPr>
        <p:blipFill>
          <a:blip r:embed="rId3">
            <a:extLst>
              <a:ext uri="{28A0092B-C50C-407E-A947-70E740481C1C}">
                <a14:useLocalDpi xmlns:a14="http://schemas.microsoft.com/office/drawing/2010/main" val="0"/>
              </a:ext>
            </a:extLst>
          </a:blip>
          <a:srcRect l="-18185" r="-18185"/>
          <a:stretch>
            <a:fillRect/>
          </a:stretch>
        </p:blipFill>
        <p:spPr>
          <a:xfrm>
            <a:off x="9177512" y="629403"/>
            <a:ext cx="2555015" cy="1405185"/>
          </a:xfrm>
        </p:spPr>
      </p:pic>
      <p:sp>
        <p:nvSpPr>
          <p:cNvPr id="3" name="Rectángulo 2"/>
          <p:cNvSpPr/>
          <p:nvPr/>
        </p:nvSpPr>
        <p:spPr>
          <a:xfrm>
            <a:off x="955343" y="629403"/>
            <a:ext cx="9116065" cy="1569660"/>
          </a:xfrm>
          <a:prstGeom prst="rect">
            <a:avLst/>
          </a:prstGeom>
        </p:spPr>
        <p:txBody>
          <a:bodyPr wrap="square">
            <a:spAutoFit/>
          </a:bodyPr>
          <a:lstStyle/>
          <a:p>
            <a:pPr algn="just"/>
            <a:r>
              <a:rPr lang="es-CL" sz="2400" dirty="0"/>
              <a:t>En el recuadro encontrarás un grupo de palabras que contienen una secuencia vocálica (dos vocales juntas). </a:t>
            </a:r>
            <a:r>
              <a:rPr lang="es-CL" sz="2400" b="1" dirty="0"/>
              <a:t>Clasifícalas en aquellas que deben llevar tilde y en aquellas que no deben llevar tilde</a:t>
            </a:r>
            <a:r>
              <a:rPr lang="es-CL" sz="2400" dirty="0"/>
              <a:t>. Para esto, sigue los siguientes pasos</a:t>
            </a:r>
            <a:r>
              <a:rPr lang="es-CL" dirty="0"/>
              <a:t>:</a:t>
            </a:r>
            <a:endParaRPr lang="es-ES_tradnl" dirty="0"/>
          </a:p>
        </p:txBody>
      </p:sp>
      <p:sp>
        <p:nvSpPr>
          <p:cNvPr id="5" name="Rectángulo 4"/>
          <p:cNvSpPr/>
          <p:nvPr/>
        </p:nvSpPr>
        <p:spPr>
          <a:xfrm>
            <a:off x="955343" y="2430926"/>
            <a:ext cx="10945505" cy="3693319"/>
          </a:xfrm>
          <a:prstGeom prst="rect">
            <a:avLst/>
          </a:prstGeom>
        </p:spPr>
        <p:txBody>
          <a:bodyPr wrap="square">
            <a:spAutoFit/>
          </a:bodyPr>
          <a:lstStyle/>
          <a:p>
            <a:r>
              <a:rPr lang="es-CL" b="1" dirty="0" err="1"/>
              <a:t>Creido</a:t>
            </a:r>
            <a:r>
              <a:rPr lang="es-CL" b="1" dirty="0"/>
              <a:t>: </a:t>
            </a:r>
            <a:endParaRPr lang="es-ES_tradnl" dirty="0"/>
          </a:p>
          <a:p>
            <a:r>
              <a:rPr lang="es-CL" dirty="0"/>
              <a:t>Paso 1: busco la secuencia vocálica </a:t>
            </a:r>
            <a:r>
              <a:rPr lang="es-CL" dirty="0">
                <a:sym typeface="Wingdings"/>
              </a:rPr>
              <a:t></a:t>
            </a:r>
            <a:r>
              <a:rPr lang="es-CL" dirty="0"/>
              <a:t> ei. </a:t>
            </a:r>
            <a:endParaRPr lang="es-ES_tradnl" dirty="0"/>
          </a:p>
          <a:p>
            <a:r>
              <a:rPr lang="es-CL" dirty="0"/>
              <a:t>Paso 2: ¿la secuencia está formada por una vocal abierta y una vocal cerrada? </a:t>
            </a:r>
            <a:r>
              <a:rPr lang="es-CL" dirty="0">
                <a:sym typeface="Wingdings"/>
              </a:rPr>
              <a:t></a:t>
            </a:r>
            <a:r>
              <a:rPr lang="es-CL" dirty="0"/>
              <a:t> e (vocal abierta) + i (vocal cerrada).</a:t>
            </a:r>
            <a:endParaRPr lang="es-ES_tradnl" dirty="0"/>
          </a:p>
          <a:p>
            <a:r>
              <a:rPr lang="es-CL" dirty="0"/>
              <a:t>Paso 3: ¿la vocal cerrada es tónica (se pronuncia con mayor intensidad)? </a:t>
            </a:r>
            <a:r>
              <a:rPr lang="es-CL" dirty="0">
                <a:sym typeface="Wingdings"/>
              </a:rPr>
              <a:t></a:t>
            </a:r>
            <a:r>
              <a:rPr lang="es-CL" dirty="0"/>
              <a:t> sí.</a:t>
            </a:r>
            <a:endParaRPr lang="es-ES_tradnl" dirty="0"/>
          </a:p>
          <a:p>
            <a:r>
              <a:rPr lang="es-CL" b="1" dirty="0"/>
              <a:t>Entonces, si seguimos la regla, la palabra debe llevar tilde en i </a:t>
            </a:r>
            <a:r>
              <a:rPr lang="es-CL" b="1" dirty="0">
                <a:sym typeface="Wingdings"/>
              </a:rPr>
              <a:t></a:t>
            </a:r>
            <a:r>
              <a:rPr lang="es-CL" b="1" dirty="0"/>
              <a:t> creído.  </a:t>
            </a:r>
          </a:p>
          <a:p>
            <a:endParaRPr lang="es-ES_tradnl" b="1" dirty="0"/>
          </a:p>
          <a:p>
            <a:r>
              <a:rPr lang="es-ES_tradnl" b="1" dirty="0"/>
              <a:t>Puente:</a:t>
            </a:r>
            <a:endParaRPr lang="es-ES_tradnl" dirty="0"/>
          </a:p>
          <a:p>
            <a:r>
              <a:rPr lang="es-CL" dirty="0"/>
              <a:t>Paso 1: busco la secuencia vocálica </a:t>
            </a:r>
            <a:r>
              <a:rPr lang="es-CL" dirty="0">
                <a:sym typeface="Wingdings"/>
              </a:rPr>
              <a:t></a:t>
            </a:r>
            <a:r>
              <a:rPr lang="es-CL" dirty="0"/>
              <a:t> ue </a:t>
            </a:r>
            <a:endParaRPr lang="es-ES_tradnl" dirty="0"/>
          </a:p>
          <a:p>
            <a:r>
              <a:rPr lang="es-CL" dirty="0"/>
              <a:t>Paso 2: ¿la secuencia está formada por una vocal cerrada y una vocal abierta? </a:t>
            </a:r>
            <a:r>
              <a:rPr lang="es-CL" dirty="0">
                <a:sym typeface="Wingdings"/>
              </a:rPr>
              <a:t></a:t>
            </a:r>
            <a:r>
              <a:rPr lang="es-CL" dirty="0"/>
              <a:t> u (vocal cerrada) + e (vocal abierta).</a:t>
            </a:r>
            <a:endParaRPr lang="es-ES_tradnl" dirty="0"/>
          </a:p>
          <a:p>
            <a:r>
              <a:rPr lang="es-CL" dirty="0"/>
              <a:t>Paso 3: ¿la vocal cerrada es tónica (se pronuncia con mayor intensidad)? </a:t>
            </a:r>
            <a:r>
              <a:rPr lang="es-CL" dirty="0">
                <a:sym typeface="Wingdings"/>
              </a:rPr>
              <a:t></a:t>
            </a:r>
            <a:r>
              <a:rPr lang="es-CL" dirty="0"/>
              <a:t> no.</a:t>
            </a:r>
            <a:endParaRPr lang="es-ES_tradnl" dirty="0"/>
          </a:p>
          <a:p>
            <a:r>
              <a:rPr lang="es-CL" b="1" dirty="0"/>
              <a:t>Entonces, si seguimos la regla, la palabra </a:t>
            </a:r>
            <a:r>
              <a:rPr lang="es-CL" b="1" dirty="0">
                <a:solidFill>
                  <a:srgbClr val="FF0000"/>
                </a:solidFill>
              </a:rPr>
              <a:t>no</a:t>
            </a:r>
            <a:r>
              <a:rPr lang="es-CL" b="1" dirty="0"/>
              <a:t> debe llevar tilde</a:t>
            </a:r>
            <a:r>
              <a:rPr lang="es-CL" dirty="0"/>
              <a:t>. </a:t>
            </a:r>
            <a:endParaRPr lang="es-ES_tradnl" dirty="0"/>
          </a:p>
        </p:txBody>
      </p:sp>
    </p:spTree>
    <p:custDataLst>
      <p:tags r:id="rId1"/>
    </p:custDataLst>
    <p:extLst>
      <p:ext uri="{BB962C8B-B14F-4D97-AF65-F5344CB8AC3E}">
        <p14:creationId xmlns:p14="http://schemas.microsoft.com/office/powerpoint/2010/main" val="3587046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ssolv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dissolv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dissolv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dissolv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dissolve">
                                      <p:cBhvr>
                                        <p:cTn id="32" dur="500"/>
                                        <p:tgtEl>
                                          <p:spTgt spid="5">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Effect transition="in" filter="dissolve">
                                      <p:cBhvr>
                                        <p:cTn id="37" dur="500"/>
                                        <p:tgtEl>
                                          <p:spTgt spid="5">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5">
                                            <p:txEl>
                                              <p:pRg st="8" end="8"/>
                                            </p:txEl>
                                          </p:spTgt>
                                        </p:tgtEl>
                                        <p:attrNameLst>
                                          <p:attrName>style.visibility</p:attrName>
                                        </p:attrNameLst>
                                      </p:cBhvr>
                                      <p:to>
                                        <p:strVal val="visible"/>
                                      </p:to>
                                    </p:set>
                                    <p:animEffect transition="in" filter="dissolve">
                                      <p:cBhvr>
                                        <p:cTn id="42" dur="500"/>
                                        <p:tgtEl>
                                          <p:spTgt spid="5">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5">
                                            <p:txEl>
                                              <p:pRg st="9" end="9"/>
                                            </p:txEl>
                                          </p:spTgt>
                                        </p:tgtEl>
                                        <p:attrNameLst>
                                          <p:attrName>style.visibility</p:attrName>
                                        </p:attrNameLst>
                                      </p:cBhvr>
                                      <p:to>
                                        <p:strVal val="visible"/>
                                      </p:to>
                                    </p:set>
                                    <p:animEffect transition="in" filter="dissolve">
                                      <p:cBhvr>
                                        <p:cTn id="47" dur="500"/>
                                        <p:tgtEl>
                                          <p:spTgt spid="5">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5">
                                            <p:txEl>
                                              <p:pRg st="10" end="10"/>
                                            </p:txEl>
                                          </p:spTgt>
                                        </p:tgtEl>
                                        <p:attrNameLst>
                                          <p:attrName>style.visibility</p:attrName>
                                        </p:attrNameLst>
                                      </p:cBhvr>
                                      <p:to>
                                        <p:strVal val="visible"/>
                                      </p:to>
                                    </p:set>
                                    <p:animEffect transition="in" filter="dissolve">
                                      <p:cBhvr>
                                        <p:cTn id="52"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descr="caminante.gif"/>
          <p:cNvPicPr>
            <a:picLocks noGrp="1" noChangeAspect="1"/>
          </p:cNvPicPr>
          <p:nvPr>
            <p:ph sz="quarter" idx="1"/>
          </p:nvPr>
        </p:nvPicPr>
        <p:blipFill>
          <a:blip r:embed="rId3">
            <a:extLst>
              <a:ext uri="{28A0092B-C50C-407E-A947-70E740481C1C}">
                <a14:useLocalDpi xmlns:a14="http://schemas.microsoft.com/office/drawing/2010/main" val="0"/>
              </a:ext>
            </a:extLst>
          </a:blip>
          <a:srcRect l="-18185" r="-18185"/>
          <a:stretch>
            <a:fillRect/>
          </a:stretch>
        </p:blipFill>
        <p:spPr>
          <a:xfrm>
            <a:off x="9107418" y="731830"/>
            <a:ext cx="2555015" cy="1405185"/>
          </a:xfrm>
        </p:spPr>
      </p:pic>
      <p:sp>
        <p:nvSpPr>
          <p:cNvPr id="3" name="Rectángulo 2"/>
          <p:cNvSpPr/>
          <p:nvPr/>
        </p:nvSpPr>
        <p:spPr>
          <a:xfrm>
            <a:off x="900753" y="1111258"/>
            <a:ext cx="8843748" cy="830997"/>
          </a:xfrm>
          <a:prstGeom prst="rect">
            <a:avLst/>
          </a:prstGeom>
        </p:spPr>
        <p:txBody>
          <a:bodyPr wrap="square">
            <a:spAutoFit/>
          </a:bodyPr>
          <a:lstStyle/>
          <a:p>
            <a:pPr algn="just"/>
            <a:r>
              <a:rPr lang="es-CL" sz="2400" dirty="0"/>
              <a:t>Completa los casilleros en blanco con 3 palabras que tengan tilde dierética. Guíate por los ejemplos.</a:t>
            </a:r>
            <a:endParaRPr lang="es-ES_tradnl" sz="2400" dirty="0"/>
          </a:p>
        </p:txBody>
      </p:sp>
      <p:graphicFrame>
        <p:nvGraphicFramePr>
          <p:cNvPr id="7" name="Tabla 6"/>
          <p:cNvGraphicFramePr>
            <a:graphicFrameLocks noGrp="1"/>
          </p:cNvGraphicFramePr>
          <p:nvPr>
            <p:extLst>
              <p:ext uri="{D42A27DB-BD31-4B8C-83A1-F6EECF244321}">
                <p14:modId xmlns:p14="http://schemas.microsoft.com/office/powerpoint/2010/main" val="796123610"/>
              </p:ext>
            </p:extLst>
          </p:nvPr>
        </p:nvGraphicFramePr>
        <p:xfrm>
          <a:off x="1678674" y="2620370"/>
          <a:ext cx="8611737" cy="2975212"/>
        </p:xfrm>
        <a:graphic>
          <a:graphicData uri="http://schemas.openxmlformats.org/drawingml/2006/table">
            <a:tbl>
              <a:tblPr firstRow="1" bandRow="1">
                <a:tableStyleId>{5C22544A-7EE6-4342-B048-85BDC9FD1C3A}</a:tableStyleId>
              </a:tblPr>
              <a:tblGrid>
                <a:gridCol w="2105091">
                  <a:extLst>
                    <a:ext uri="{9D8B030D-6E8A-4147-A177-3AD203B41FA5}">
                      <a16:colId xmlns:a16="http://schemas.microsoft.com/office/drawing/2014/main" val="3505985449"/>
                    </a:ext>
                  </a:extLst>
                </a:gridCol>
                <a:gridCol w="2105091">
                  <a:extLst>
                    <a:ext uri="{9D8B030D-6E8A-4147-A177-3AD203B41FA5}">
                      <a16:colId xmlns:a16="http://schemas.microsoft.com/office/drawing/2014/main" val="695558326"/>
                    </a:ext>
                  </a:extLst>
                </a:gridCol>
                <a:gridCol w="2106030">
                  <a:extLst>
                    <a:ext uri="{9D8B030D-6E8A-4147-A177-3AD203B41FA5}">
                      <a16:colId xmlns:a16="http://schemas.microsoft.com/office/drawing/2014/main" val="2076996017"/>
                    </a:ext>
                  </a:extLst>
                </a:gridCol>
                <a:gridCol w="2295525">
                  <a:extLst>
                    <a:ext uri="{9D8B030D-6E8A-4147-A177-3AD203B41FA5}">
                      <a16:colId xmlns:a16="http://schemas.microsoft.com/office/drawing/2014/main" val="4176935335"/>
                    </a:ext>
                  </a:extLst>
                </a:gridCol>
              </a:tblGrid>
              <a:tr h="360410">
                <a:tc>
                  <a:txBody>
                    <a:bodyPr/>
                    <a:lstStyle/>
                    <a:p>
                      <a:pPr algn="ctr">
                        <a:lnSpc>
                          <a:spcPct val="115000"/>
                        </a:lnSpc>
                        <a:spcAft>
                          <a:spcPts val="0"/>
                        </a:spcAft>
                      </a:pPr>
                      <a:r>
                        <a:rPr lang="es-CL" sz="2000" dirty="0">
                          <a:effectLst/>
                        </a:rPr>
                        <a:t>aí</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a:effectLst/>
                        </a:rPr>
                        <a:t>ía</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a:effectLst/>
                        </a:rPr>
                        <a:t>aú</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a:effectLst/>
                        </a:rPr>
                        <a:t>úa</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70326088"/>
                  </a:ext>
                </a:extLst>
              </a:tr>
              <a:tr h="1127196">
                <a:tc>
                  <a:txBody>
                    <a:bodyPr/>
                    <a:lstStyle/>
                    <a:p>
                      <a:pPr algn="ctr">
                        <a:lnSpc>
                          <a:spcPct val="115000"/>
                        </a:lnSpc>
                        <a:spcAft>
                          <a:spcPts val="0"/>
                        </a:spcAft>
                      </a:pPr>
                      <a:r>
                        <a:rPr lang="es-CL" sz="2000" dirty="0">
                          <a:effectLst/>
                        </a:rPr>
                        <a:t>País</a:t>
                      </a:r>
                    </a:p>
                    <a:p>
                      <a:pPr algn="just">
                        <a:lnSpc>
                          <a:spcPct val="115000"/>
                        </a:lnSpc>
                        <a:spcAft>
                          <a:spcPts val="0"/>
                        </a:spcAft>
                      </a:pPr>
                      <a:r>
                        <a:rPr lang="es-CL" sz="2000" dirty="0">
                          <a:effectLst/>
                        </a:rPr>
                        <a:t> </a:t>
                      </a:r>
                    </a:p>
                    <a:p>
                      <a:pPr algn="just">
                        <a:lnSpc>
                          <a:spcPct val="115000"/>
                        </a:lnSpc>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dirty="0">
                          <a:effectLst/>
                        </a:rPr>
                        <a:t>Púa</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76552919"/>
                  </a:ext>
                </a:extLst>
              </a:tr>
              <a:tr h="360410">
                <a:tc>
                  <a:txBody>
                    <a:bodyPr/>
                    <a:lstStyle/>
                    <a:p>
                      <a:pPr algn="ctr">
                        <a:lnSpc>
                          <a:spcPct val="115000"/>
                        </a:lnSpc>
                        <a:spcAft>
                          <a:spcPts val="0"/>
                        </a:spcAft>
                      </a:pPr>
                      <a:r>
                        <a:rPr lang="es-CL" sz="2000" dirty="0">
                          <a:solidFill>
                            <a:schemeClr val="bg1"/>
                          </a:solidFill>
                          <a:effectLst/>
                        </a:rPr>
                        <a:t>eí</a:t>
                      </a:r>
                      <a:endParaRPr lang="es-CL"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gn="ctr">
                        <a:lnSpc>
                          <a:spcPct val="115000"/>
                        </a:lnSpc>
                        <a:spcAft>
                          <a:spcPts val="0"/>
                        </a:spcAft>
                      </a:pPr>
                      <a:r>
                        <a:rPr lang="es-CL" sz="2000" dirty="0" err="1">
                          <a:solidFill>
                            <a:schemeClr val="bg1"/>
                          </a:solidFill>
                          <a:effectLst/>
                        </a:rPr>
                        <a:t>úo</a:t>
                      </a:r>
                      <a:endParaRPr lang="es-CL"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gn="ctr">
                        <a:lnSpc>
                          <a:spcPct val="115000"/>
                        </a:lnSpc>
                        <a:spcAft>
                          <a:spcPts val="0"/>
                        </a:spcAft>
                      </a:pPr>
                      <a:r>
                        <a:rPr lang="es-CL" sz="2000" dirty="0" err="1">
                          <a:solidFill>
                            <a:schemeClr val="bg1"/>
                          </a:solidFill>
                          <a:effectLst/>
                        </a:rPr>
                        <a:t>ío</a:t>
                      </a:r>
                      <a:endParaRPr lang="es-CL"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gn="ctr">
                        <a:lnSpc>
                          <a:spcPct val="115000"/>
                        </a:lnSpc>
                        <a:spcAft>
                          <a:spcPts val="0"/>
                        </a:spcAft>
                      </a:pPr>
                      <a:r>
                        <a:rPr lang="es-CL" sz="2000" dirty="0">
                          <a:solidFill>
                            <a:schemeClr val="bg1"/>
                          </a:solidFill>
                          <a:effectLst/>
                        </a:rPr>
                        <a:t>oí</a:t>
                      </a:r>
                      <a:endParaRPr lang="es-CL"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extLst>
                  <a:ext uri="{0D108BD9-81ED-4DB2-BD59-A6C34878D82A}">
                    <a16:rowId xmlns:a16="http://schemas.microsoft.com/office/drawing/2014/main" val="2135964506"/>
                  </a:ext>
                </a:extLst>
              </a:tr>
              <a:tr h="1127196">
                <a:tc>
                  <a:txBody>
                    <a:bodyPr/>
                    <a:lstStyle/>
                    <a:p>
                      <a:pPr algn="ctr">
                        <a:lnSpc>
                          <a:spcPct val="115000"/>
                        </a:lnSpc>
                        <a:spcAft>
                          <a:spcPts val="0"/>
                        </a:spcAft>
                      </a:pPr>
                      <a:r>
                        <a:rPr lang="es-CL" sz="2000">
                          <a:effectLst/>
                        </a:rPr>
                        <a:t> </a:t>
                      </a:r>
                    </a:p>
                    <a:p>
                      <a:pPr algn="ctr">
                        <a:lnSpc>
                          <a:spcPct val="115000"/>
                        </a:lnSpc>
                        <a:spcAft>
                          <a:spcPts val="0"/>
                        </a:spcAft>
                      </a:pPr>
                      <a:r>
                        <a:rPr lang="es-CL" sz="2000">
                          <a:effectLst/>
                        </a:rPr>
                        <a:t> </a:t>
                      </a:r>
                    </a:p>
                    <a:p>
                      <a:pPr algn="ctr">
                        <a:lnSpc>
                          <a:spcPct val="115000"/>
                        </a:lnSpc>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a:effectLst/>
                        </a:rPr>
                        <a:t>Evalúo</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80982889"/>
                  </a:ext>
                </a:extLst>
              </a:tr>
            </a:tbl>
          </a:graphicData>
        </a:graphic>
      </p:graphicFrame>
    </p:spTree>
    <p:custDataLst>
      <p:tags r:id="rId1"/>
    </p:custDataLst>
    <p:extLst>
      <p:ext uri="{BB962C8B-B14F-4D97-AF65-F5344CB8AC3E}">
        <p14:creationId xmlns:p14="http://schemas.microsoft.com/office/powerpoint/2010/main" val="9649060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24128" y="283335"/>
            <a:ext cx="9948672" cy="927279"/>
          </a:xfrm>
        </p:spPr>
        <p:txBody>
          <a:bodyPr>
            <a:noAutofit/>
          </a:bodyPr>
          <a:lstStyle/>
          <a:p>
            <a:r>
              <a:rPr lang="es-ES" sz="3200" dirty="0"/>
              <a:t>Para saber más….el uso de tilde en palabras compuestas y palabras terminadas en –mente</a:t>
            </a:r>
          </a:p>
        </p:txBody>
      </p:sp>
      <p:sp>
        <p:nvSpPr>
          <p:cNvPr id="3" name="Marcador de contenido 2"/>
          <p:cNvSpPr>
            <a:spLocks noGrp="1"/>
          </p:cNvSpPr>
          <p:nvPr>
            <p:ph sz="quarter" idx="1"/>
          </p:nvPr>
        </p:nvSpPr>
        <p:spPr/>
        <p:txBody>
          <a:bodyPr>
            <a:normAutofit/>
          </a:bodyPr>
          <a:lstStyle/>
          <a:p>
            <a:pPr marL="514350" indent="-514350" algn="just">
              <a:buFont typeface="Tw Cen MT" panose="020B0602020104020603" pitchFamily="34" charset="0"/>
              <a:buAutoNum type="alphaLcParenR"/>
            </a:pPr>
            <a:r>
              <a:rPr lang="es-CL" sz="2400" b="1" dirty="0"/>
              <a:t>Palabras compuestas: </a:t>
            </a:r>
            <a:r>
              <a:rPr lang="es-CL" dirty="0"/>
              <a:t>Son aquellas formadas por dos palabras que poseen significados propios que funcionen de manera autónoma, pero que se unen para dar un significado común. Se tildan siempre respetando las reglas de acentuación.</a:t>
            </a:r>
            <a:endParaRPr lang="es-ES_tradnl" sz="2400" dirty="0"/>
          </a:p>
          <a:p>
            <a:pPr marL="0" indent="0">
              <a:buNone/>
            </a:pPr>
            <a:endParaRPr lang="es-CL" sz="2000" dirty="0"/>
          </a:p>
          <a:p>
            <a:endParaRPr lang="es-ES" dirty="0"/>
          </a:p>
        </p:txBody>
      </p:sp>
      <p:graphicFrame>
        <p:nvGraphicFramePr>
          <p:cNvPr id="4" name="Diagrama 3"/>
          <p:cNvGraphicFramePr/>
          <p:nvPr>
            <p:extLst>
              <p:ext uri="{D42A27DB-BD31-4B8C-83A1-F6EECF244321}">
                <p14:modId xmlns:p14="http://schemas.microsoft.com/office/powerpoint/2010/main" val="2423715867"/>
              </p:ext>
            </p:extLst>
          </p:nvPr>
        </p:nvGraphicFramePr>
        <p:xfrm>
          <a:off x="4206106" y="3787444"/>
          <a:ext cx="3027208" cy="21943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1963834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953036"/>
            <a:ext cx="10972800" cy="1558344"/>
          </a:xfrm>
        </p:spPr>
        <p:txBody>
          <a:bodyPr>
            <a:noAutofit/>
          </a:bodyPr>
          <a:lstStyle/>
          <a:p>
            <a:br>
              <a:rPr lang="es-CL" sz="3200" dirty="0"/>
            </a:br>
            <a:r>
              <a:rPr lang="es-CL" sz="3200" dirty="0"/>
              <a:t>Sigue las reglas de acentuación y anota en el cuadro en blanco la sílaba que debe llevar tilde o acento en  las palabras compuestas que correspondan:</a:t>
            </a:r>
            <a:br>
              <a:rPr lang="es-CL" sz="3200" dirty="0"/>
            </a:br>
            <a:endParaRPr lang="es-CL" sz="3200" dirty="0"/>
          </a:p>
        </p:txBody>
      </p:sp>
      <p:graphicFrame>
        <p:nvGraphicFramePr>
          <p:cNvPr id="4" name="Tabla 3"/>
          <p:cNvGraphicFramePr>
            <a:graphicFrameLocks noGrp="1"/>
          </p:cNvGraphicFramePr>
          <p:nvPr>
            <p:extLst>
              <p:ext uri="{D42A27DB-BD31-4B8C-83A1-F6EECF244321}">
                <p14:modId xmlns:p14="http://schemas.microsoft.com/office/powerpoint/2010/main" val="1987959638"/>
              </p:ext>
            </p:extLst>
          </p:nvPr>
        </p:nvGraphicFramePr>
        <p:xfrm>
          <a:off x="2169994" y="2497541"/>
          <a:ext cx="7888405" cy="3657601"/>
        </p:xfrm>
        <a:graphic>
          <a:graphicData uri="http://schemas.openxmlformats.org/drawingml/2006/table">
            <a:tbl>
              <a:tblPr firstRow="1" bandRow="1">
                <a:tableStyleId>{5C22544A-7EE6-4342-B048-85BDC9FD1C3A}</a:tableStyleId>
              </a:tblPr>
              <a:tblGrid>
                <a:gridCol w="1704243">
                  <a:extLst>
                    <a:ext uri="{9D8B030D-6E8A-4147-A177-3AD203B41FA5}">
                      <a16:colId xmlns:a16="http://schemas.microsoft.com/office/drawing/2014/main" val="3628960537"/>
                    </a:ext>
                  </a:extLst>
                </a:gridCol>
                <a:gridCol w="1009753">
                  <a:extLst>
                    <a:ext uri="{9D8B030D-6E8A-4147-A177-3AD203B41FA5}">
                      <a16:colId xmlns:a16="http://schemas.microsoft.com/office/drawing/2014/main" val="1195210038"/>
                    </a:ext>
                  </a:extLst>
                </a:gridCol>
                <a:gridCol w="1134258">
                  <a:extLst>
                    <a:ext uri="{9D8B030D-6E8A-4147-A177-3AD203B41FA5}">
                      <a16:colId xmlns:a16="http://schemas.microsoft.com/office/drawing/2014/main" val="378783630"/>
                    </a:ext>
                  </a:extLst>
                </a:gridCol>
                <a:gridCol w="1936120">
                  <a:extLst>
                    <a:ext uri="{9D8B030D-6E8A-4147-A177-3AD203B41FA5}">
                      <a16:colId xmlns:a16="http://schemas.microsoft.com/office/drawing/2014/main" val="2721801439"/>
                    </a:ext>
                  </a:extLst>
                </a:gridCol>
                <a:gridCol w="970915">
                  <a:extLst>
                    <a:ext uri="{9D8B030D-6E8A-4147-A177-3AD203B41FA5}">
                      <a16:colId xmlns:a16="http://schemas.microsoft.com/office/drawing/2014/main" val="2637080209"/>
                    </a:ext>
                  </a:extLst>
                </a:gridCol>
                <a:gridCol w="1133116">
                  <a:extLst>
                    <a:ext uri="{9D8B030D-6E8A-4147-A177-3AD203B41FA5}">
                      <a16:colId xmlns:a16="http://schemas.microsoft.com/office/drawing/2014/main" val="173669484"/>
                    </a:ext>
                  </a:extLst>
                </a:gridCol>
              </a:tblGrid>
              <a:tr h="914401">
                <a:tc>
                  <a:txBody>
                    <a:bodyPr/>
                    <a:lstStyle/>
                    <a:p>
                      <a:pPr algn="just">
                        <a:spcAft>
                          <a:spcPts val="0"/>
                        </a:spcAft>
                      </a:pPr>
                      <a:r>
                        <a:rPr lang="es-CL" sz="2000" dirty="0">
                          <a:effectLst/>
                        </a:rPr>
                        <a:t>PALABRA</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TILDE</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ACENTO</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PALABRA</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TILDE</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ACENTO</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01627659"/>
                  </a:ext>
                </a:extLst>
              </a:tr>
              <a:tr h="457200">
                <a:tc>
                  <a:txBody>
                    <a:bodyPr/>
                    <a:lstStyle/>
                    <a:p>
                      <a:pPr algn="just">
                        <a:spcAft>
                          <a:spcPts val="0"/>
                        </a:spcAft>
                      </a:pPr>
                      <a:r>
                        <a:rPr lang="es-CL" sz="2000">
                          <a:effectLst/>
                        </a:rPr>
                        <a:t>CARADURA</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DU</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BENEPLACITO</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PLÁ</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917896"/>
                  </a:ext>
                </a:extLst>
              </a:tr>
              <a:tr h="457200">
                <a:tc>
                  <a:txBody>
                    <a:bodyPr/>
                    <a:lstStyle/>
                    <a:p>
                      <a:pPr algn="just">
                        <a:spcAft>
                          <a:spcPts val="0"/>
                        </a:spcAft>
                      </a:pPr>
                      <a:r>
                        <a:rPr lang="es-CL" sz="2000">
                          <a:effectLst/>
                        </a:rPr>
                        <a:t>microfono</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espantapajaros</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97648573"/>
                  </a:ext>
                </a:extLst>
              </a:tr>
              <a:tr h="457200">
                <a:tc>
                  <a:txBody>
                    <a:bodyPr/>
                    <a:lstStyle/>
                    <a:p>
                      <a:pPr algn="just">
                        <a:spcAft>
                          <a:spcPts val="0"/>
                        </a:spcAft>
                      </a:pPr>
                      <a:r>
                        <a:rPr lang="es-CL" sz="2000" dirty="0" err="1">
                          <a:effectLst/>
                        </a:rPr>
                        <a:t>cuadrilatero</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err="1">
                          <a:effectLst/>
                        </a:rPr>
                        <a:t>abrefacil</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12566739"/>
                  </a:ext>
                </a:extLst>
              </a:tr>
              <a:tr h="457200">
                <a:tc>
                  <a:txBody>
                    <a:bodyPr/>
                    <a:lstStyle/>
                    <a:p>
                      <a:pPr algn="just">
                        <a:spcAft>
                          <a:spcPts val="0"/>
                        </a:spcAft>
                      </a:pPr>
                      <a:r>
                        <a:rPr lang="es-CL" sz="2000">
                          <a:effectLst/>
                        </a:rPr>
                        <a:t>boquiabierto</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err="1">
                          <a:effectLst/>
                        </a:rPr>
                        <a:t>hidroavion</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23780945"/>
                  </a:ext>
                </a:extLst>
              </a:tr>
              <a:tr h="457200">
                <a:tc>
                  <a:txBody>
                    <a:bodyPr/>
                    <a:lstStyle/>
                    <a:p>
                      <a:pPr algn="just">
                        <a:spcAft>
                          <a:spcPts val="0"/>
                        </a:spcAft>
                      </a:pPr>
                      <a:r>
                        <a:rPr lang="es-CL" sz="2000">
                          <a:effectLst/>
                        </a:rPr>
                        <a:t>mapamundi</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ciempies</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31531943"/>
                  </a:ext>
                </a:extLst>
              </a:tr>
              <a:tr h="457200">
                <a:tc>
                  <a:txBody>
                    <a:bodyPr/>
                    <a:lstStyle/>
                    <a:p>
                      <a:pPr algn="just">
                        <a:spcAft>
                          <a:spcPts val="0"/>
                        </a:spcAft>
                      </a:pPr>
                      <a:r>
                        <a:rPr lang="es-CL" sz="2000">
                          <a:effectLst/>
                        </a:rPr>
                        <a:t>girasol</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cubrecama</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80808139"/>
                  </a:ext>
                </a:extLst>
              </a:tr>
            </a:tbl>
          </a:graphicData>
        </a:graphic>
      </p:graphicFrame>
    </p:spTree>
    <p:custDataLst>
      <p:tags r:id="rId1"/>
    </p:custDataLst>
    <p:extLst>
      <p:ext uri="{BB962C8B-B14F-4D97-AF65-F5344CB8AC3E}">
        <p14:creationId xmlns:p14="http://schemas.microsoft.com/office/powerpoint/2010/main" val="8198067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1024128" y="736979"/>
            <a:ext cx="9720073" cy="1678675"/>
          </a:xfrm>
        </p:spPr>
        <p:txBody>
          <a:bodyPr>
            <a:normAutofit fontScale="92500" lnSpcReduction="20000"/>
          </a:bodyPr>
          <a:lstStyle/>
          <a:p>
            <a:pPr algn="just"/>
            <a:r>
              <a:rPr lang="es-CL" b="1" dirty="0"/>
              <a:t>b) Palabras compuestas por sufijo –mente: </a:t>
            </a:r>
            <a:r>
              <a:rPr lang="es-CL" dirty="0"/>
              <a:t>Son aquellas</a:t>
            </a:r>
            <a:r>
              <a:rPr lang="es-CL" b="1" dirty="0"/>
              <a:t> </a:t>
            </a:r>
            <a:r>
              <a:rPr lang="es-CL" dirty="0"/>
              <a:t>en las que se incorpora la terminación –mente a un adjetivo, convirtiéndose en adverbio. Llevará tilde solo cuando al adjetivo que lo forma le corresponda por regla general o especial; en otro tipo de palabra, la secuencia </a:t>
            </a:r>
            <a:r>
              <a:rPr lang="es-CL" i="1" dirty="0"/>
              <a:t>mente </a:t>
            </a:r>
            <a:r>
              <a:rPr lang="es-CL" dirty="0"/>
              <a:t>no altera para nada la acentuación de la palabra original. </a:t>
            </a:r>
          </a:p>
          <a:p>
            <a:endParaRPr lang="es-CL" dirty="0"/>
          </a:p>
        </p:txBody>
      </p:sp>
      <p:graphicFrame>
        <p:nvGraphicFramePr>
          <p:cNvPr id="4" name="Diagrama 3"/>
          <p:cNvGraphicFramePr/>
          <p:nvPr>
            <p:extLst>
              <p:ext uri="{D42A27DB-BD31-4B8C-83A1-F6EECF244321}">
                <p14:modId xmlns:p14="http://schemas.microsoft.com/office/powerpoint/2010/main" val="841443048"/>
              </p:ext>
            </p:extLst>
          </p:nvPr>
        </p:nvGraphicFramePr>
        <p:xfrm>
          <a:off x="2688609" y="2415654"/>
          <a:ext cx="6687403" cy="21426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Diagrama 4"/>
          <p:cNvGraphicFramePr/>
          <p:nvPr>
            <p:extLst>
              <p:ext uri="{D42A27DB-BD31-4B8C-83A1-F6EECF244321}">
                <p14:modId xmlns:p14="http://schemas.microsoft.com/office/powerpoint/2010/main" val="604773836"/>
              </p:ext>
            </p:extLst>
          </p:nvPr>
        </p:nvGraphicFramePr>
        <p:xfrm>
          <a:off x="2688608" y="4686062"/>
          <a:ext cx="6687403" cy="196039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ustDataLst>
      <p:tags r:id="rId1"/>
    </p:custDataLst>
    <p:extLst>
      <p:ext uri="{BB962C8B-B14F-4D97-AF65-F5344CB8AC3E}">
        <p14:creationId xmlns:p14="http://schemas.microsoft.com/office/powerpoint/2010/main" val="4816191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bwMode="auto">
          <a:xfrm>
            <a:off x="1023937" y="923450"/>
            <a:ext cx="816100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MX" altLang="es-CL"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Marca una </a:t>
            </a:r>
            <a:r>
              <a:rPr kumimoji="0" lang="es-MX" altLang="es-CL" sz="2800" b="1"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X</a:t>
            </a:r>
            <a:r>
              <a:rPr kumimoji="0" lang="es-MX" altLang="es-CL"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 en el cuadrado junto a las palabras compuestas o terminadas en –mente que deben llevar tilde</a:t>
            </a:r>
            <a:r>
              <a:rPr kumimoji="0" lang="es-MX" altLang="es-C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s-MX" altLang="es-CL" sz="1800" b="0" i="0" u="none" strike="noStrike" cap="none" normalizeH="0" baseline="0" dirty="0">
              <a:ln>
                <a:noFill/>
              </a:ln>
              <a:solidFill>
                <a:schemeClr val="tx1"/>
              </a:solidFill>
              <a:effectLst/>
              <a:latin typeface="Arial" panose="020B0604020202020204" pitchFamily="34" charset="0"/>
            </a:endParaRPr>
          </a:p>
        </p:txBody>
      </p:sp>
      <p:graphicFrame>
        <p:nvGraphicFramePr>
          <p:cNvPr id="6" name="Marcador de contenido 5"/>
          <p:cNvGraphicFramePr>
            <a:graphicFrameLocks noGrp="1"/>
          </p:cNvGraphicFramePr>
          <p:nvPr>
            <p:ph sz="quarter" idx="1"/>
            <p:extLst>
              <p:ext uri="{D42A27DB-BD31-4B8C-83A1-F6EECF244321}">
                <p14:modId xmlns:p14="http://schemas.microsoft.com/office/powerpoint/2010/main" val="1159079415"/>
              </p:ext>
            </p:extLst>
          </p:nvPr>
        </p:nvGraphicFramePr>
        <p:xfrm>
          <a:off x="1132763" y="2470243"/>
          <a:ext cx="9921924" cy="2269168"/>
        </p:xfrm>
        <a:graphic>
          <a:graphicData uri="http://schemas.openxmlformats.org/drawingml/2006/table">
            <a:tbl>
              <a:tblPr bandCol="1">
                <a:tableStyleId>{22838BEF-8BB2-4498-84A7-C5851F593DF1}</a:tableStyleId>
              </a:tblPr>
              <a:tblGrid>
                <a:gridCol w="1653654">
                  <a:extLst>
                    <a:ext uri="{9D8B030D-6E8A-4147-A177-3AD203B41FA5}">
                      <a16:colId xmlns:a16="http://schemas.microsoft.com/office/drawing/2014/main" val="3695195768"/>
                    </a:ext>
                  </a:extLst>
                </a:gridCol>
                <a:gridCol w="693762">
                  <a:extLst>
                    <a:ext uri="{9D8B030D-6E8A-4147-A177-3AD203B41FA5}">
                      <a16:colId xmlns:a16="http://schemas.microsoft.com/office/drawing/2014/main" val="623344259"/>
                    </a:ext>
                  </a:extLst>
                </a:gridCol>
                <a:gridCol w="2613546">
                  <a:extLst>
                    <a:ext uri="{9D8B030D-6E8A-4147-A177-3AD203B41FA5}">
                      <a16:colId xmlns:a16="http://schemas.microsoft.com/office/drawing/2014/main" val="473157795"/>
                    </a:ext>
                  </a:extLst>
                </a:gridCol>
                <a:gridCol w="784747">
                  <a:extLst>
                    <a:ext uri="{9D8B030D-6E8A-4147-A177-3AD203B41FA5}">
                      <a16:colId xmlns:a16="http://schemas.microsoft.com/office/drawing/2014/main" val="2747244843"/>
                    </a:ext>
                  </a:extLst>
                </a:gridCol>
                <a:gridCol w="2522561">
                  <a:extLst>
                    <a:ext uri="{9D8B030D-6E8A-4147-A177-3AD203B41FA5}">
                      <a16:colId xmlns:a16="http://schemas.microsoft.com/office/drawing/2014/main" val="2953223742"/>
                    </a:ext>
                  </a:extLst>
                </a:gridCol>
                <a:gridCol w="1653654">
                  <a:extLst>
                    <a:ext uri="{9D8B030D-6E8A-4147-A177-3AD203B41FA5}">
                      <a16:colId xmlns:a16="http://schemas.microsoft.com/office/drawing/2014/main" val="699264472"/>
                    </a:ext>
                  </a:extLst>
                </a:gridCol>
              </a:tblGrid>
              <a:tr h="414892">
                <a:tc>
                  <a:txBody>
                    <a:bodyPr/>
                    <a:lstStyle/>
                    <a:p>
                      <a:pPr algn="just">
                        <a:spcAft>
                          <a:spcPts val="0"/>
                        </a:spcAft>
                      </a:pPr>
                      <a:r>
                        <a:rPr lang="es-MX" sz="2000">
                          <a:effectLst/>
                        </a:rPr>
                        <a:t>abiertamente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cortapluma</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economicamente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20948970"/>
                  </a:ext>
                </a:extLst>
              </a:tr>
              <a:tr h="414892">
                <a:tc>
                  <a:txBody>
                    <a:bodyPr/>
                    <a:lstStyle/>
                    <a:p>
                      <a:pPr algn="just">
                        <a:spcAft>
                          <a:spcPts val="0"/>
                        </a:spcAft>
                      </a:pPr>
                      <a:r>
                        <a:rPr lang="es-CL" sz="2000">
                          <a:effectLst/>
                        </a:rPr>
                        <a:t>facilmente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puntapie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desesperadamente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72765994"/>
                  </a:ext>
                </a:extLst>
              </a:tr>
              <a:tr h="414892">
                <a:tc>
                  <a:txBody>
                    <a:bodyPr/>
                    <a:lstStyle/>
                    <a:p>
                      <a:pPr algn="just">
                        <a:spcAft>
                          <a:spcPts val="0"/>
                        </a:spcAft>
                      </a:pPr>
                      <a:r>
                        <a:rPr lang="es-CL" sz="2000">
                          <a:effectLst/>
                        </a:rPr>
                        <a:t>curiosamente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rapidamente</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quitasol</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55483505"/>
                  </a:ext>
                </a:extLst>
              </a:tr>
              <a:tr h="414892">
                <a:tc>
                  <a:txBody>
                    <a:bodyPr/>
                    <a:lstStyle/>
                    <a:p>
                      <a:pPr algn="just">
                        <a:spcAft>
                          <a:spcPts val="0"/>
                        </a:spcAft>
                      </a:pPr>
                      <a:r>
                        <a:rPr lang="es-MX" sz="2000">
                          <a:effectLst/>
                        </a:rPr>
                        <a:t>cronologicamente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automovil</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escrupulosamente</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96933468"/>
                  </a:ext>
                </a:extLst>
              </a:tr>
              <a:tr h="414892">
                <a:tc>
                  <a:txBody>
                    <a:bodyPr/>
                    <a:lstStyle/>
                    <a:p>
                      <a:pPr algn="just">
                        <a:spcAft>
                          <a:spcPts val="0"/>
                        </a:spcAft>
                      </a:pPr>
                      <a:r>
                        <a:rPr lang="es-MX" sz="2000" dirty="0" err="1">
                          <a:effectLst/>
                        </a:rPr>
                        <a:t>paracaidas</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timidamente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sacacorchos</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66989483"/>
                  </a:ext>
                </a:extLst>
              </a:tr>
            </a:tbl>
          </a:graphicData>
        </a:graphic>
      </p:graphicFrame>
    </p:spTree>
    <p:custDataLst>
      <p:tags r:id="rId1"/>
    </p:custDataLst>
    <p:extLst>
      <p:ext uri="{BB962C8B-B14F-4D97-AF65-F5344CB8AC3E}">
        <p14:creationId xmlns:p14="http://schemas.microsoft.com/office/powerpoint/2010/main" val="20808936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bwMode="auto">
          <a:xfrm>
            <a:off x="1023937" y="923450"/>
            <a:ext cx="816100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MX" altLang="es-CL"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Marca una </a:t>
            </a:r>
            <a:r>
              <a:rPr kumimoji="0" lang="es-MX" altLang="es-CL" sz="2800" b="1"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X</a:t>
            </a:r>
            <a:r>
              <a:rPr kumimoji="0" lang="es-MX" altLang="es-CL"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 en el cuadrado junto a las palabras compuestas o terminadas en –mente que deben llevar tilde</a:t>
            </a:r>
            <a:r>
              <a:rPr kumimoji="0" lang="es-MX" altLang="es-C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s-MX" altLang="es-CL" sz="1800" b="0" i="0" u="none" strike="noStrike" cap="none" normalizeH="0" baseline="0" dirty="0">
              <a:ln>
                <a:noFill/>
              </a:ln>
              <a:solidFill>
                <a:schemeClr val="tx1"/>
              </a:solidFill>
              <a:effectLst/>
              <a:latin typeface="Arial" panose="020B0604020202020204" pitchFamily="34" charset="0"/>
            </a:endParaRPr>
          </a:p>
        </p:txBody>
      </p:sp>
      <p:graphicFrame>
        <p:nvGraphicFramePr>
          <p:cNvPr id="6" name="Marcador de contenido 5"/>
          <p:cNvGraphicFramePr>
            <a:graphicFrameLocks noGrp="1"/>
          </p:cNvGraphicFramePr>
          <p:nvPr>
            <p:ph sz="quarter" idx="1"/>
            <p:extLst>
              <p:ext uri="{D42A27DB-BD31-4B8C-83A1-F6EECF244321}">
                <p14:modId xmlns:p14="http://schemas.microsoft.com/office/powerpoint/2010/main" val="84021820"/>
              </p:ext>
            </p:extLst>
          </p:nvPr>
        </p:nvGraphicFramePr>
        <p:xfrm>
          <a:off x="1132763" y="2470243"/>
          <a:ext cx="9921924" cy="2269168"/>
        </p:xfrm>
        <a:graphic>
          <a:graphicData uri="http://schemas.openxmlformats.org/drawingml/2006/table">
            <a:tbl>
              <a:tblPr bandCol="1">
                <a:tableStyleId>{22838BEF-8BB2-4498-84A7-C5851F593DF1}</a:tableStyleId>
              </a:tblPr>
              <a:tblGrid>
                <a:gridCol w="1653654">
                  <a:extLst>
                    <a:ext uri="{9D8B030D-6E8A-4147-A177-3AD203B41FA5}">
                      <a16:colId xmlns:a16="http://schemas.microsoft.com/office/drawing/2014/main" val="3695195768"/>
                    </a:ext>
                  </a:extLst>
                </a:gridCol>
                <a:gridCol w="693762">
                  <a:extLst>
                    <a:ext uri="{9D8B030D-6E8A-4147-A177-3AD203B41FA5}">
                      <a16:colId xmlns:a16="http://schemas.microsoft.com/office/drawing/2014/main" val="623344259"/>
                    </a:ext>
                  </a:extLst>
                </a:gridCol>
                <a:gridCol w="2613546">
                  <a:extLst>
                    <a:ext uri="{9D8B030D-6E8A-4147-A177-3AD203B41FA5}">
                      <a16:colId xmlns:a16="http://schemas.microsoft.com/office/drawing/2014/main" val="473157795"/>
                    </a:ext>
                  </a:extLst>
                </a:gridCol>
                <a:gridCol w="784747">
                  <a:extLst>
                    <a:ext uri="{9D8B030D-6E8A-4147-A177-3AD203B41FA5}">
                      <a16:colId xmlns:a16="http://schemas.microsoft.com/office/drawing/2014/main" val="2747244843"/>
                    </a:ext>
                  </a:extLst>
                </a:gridCol>
                <a:gridCol w="2522561">
                  <a:extLst>
                    <a:ext uri="{9D8B030D-6E8A-4147-A177-3AD203B41FA5}">
                      <a16:colId xmlns:a16="http://schemas.microsoft.com/office/drawing/2014/main" val="2953223742"/>
                    </a:ext>
                  </a:extLst>
                </a:gridCol>
                <a:gridCol w="1653654">
                  <a:extLst>
                    <a:ext uri="{9D8B030D-6E8A-4147-A177-3AD203B41FA5}">
                      <a16:colId xmlns:a16="http://schemas.microsoft.com/office/drawing/2014/main" val="699264472"/>
                    </a:ext>
                  </a:extLst>
                </a:gridCol>
              </a:tblGrid>
              <a:tr h="414892">
                <a:tc>
                  <a:txBody>
                    <a:bodyPr/>
                    <a:lstStyle/>
                    <a:p>
                      <a:pPr algn="just">
                        <a:spcAft>
                          <a:spcPts val="0"/>
                        </a:spcAft>
                      </a:pPr>
                      <a:r>
                        <a:rPr lang="es-MX" sz="2000">
                          <a:effectLst/>
                        </a:rPr>
                        <a:t>abiertamente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cortapluma</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economicamente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20948970"/>
                  </a:ext>
                </a:extLst>
              </a:tr>
              <a:tr h="414892">
                <a:tc>
                  <a:txBody>
                    <a:bodyPr/>
                    <a:lstStyle/>
                    <a:p>
                      <a:pPr algn="just">
                        <a:spcAft>
                          <a:spcPts val="0"/>
                        </a:spcAft>
                      </a:pPr>
                      <a:r>
                        <a:rPr lang="es-CL" sz="2000">
                          <a:effectLst/>
                        </a:rPr>
                        <a:t>facilmente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puntapie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desesperadamente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72765994"/>
                  </a:ext>
                </a:extLst>
              </a:tr>
              <a:tr h="414892">
                <a:tc>
                  <a:txBody>
                    <a:bodyPr/>
                    <a:lstStyle/>
                    <a:p>
                      <a:pPr algn="just">
                        <a:spcAft>
                          <a:spcPts val="0"/>
                        </a:spcAft>
                      </a:pPr>
                      <a:r>
                        <a:rPr lang="es-CL" sz="2000">
                          <a:effectLst/>
                        </a:rPr>
                        <a:t>curiosamente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rapidamente</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quitasol</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55483505"/>
                  </a:ext>
                </a:extLst>
              </a:tr>
              <a:tr h="414892">
                <a:tc>
                  <a:txBody>
                    <a:bodyPr/>
                    <a:lstStyle/>
                    <a:p>
                      <a:pPr algn="just">
                        <a:spcAft>
                          <a:spcPts val="0"/>
                        </a:spcAft>
                      </a:pPr>
                      <a:r>
                        <a:rPr lang="es-MX" sz="2000">
                          <a:effectLst/>
                        </a:rPr>
                        <a:t>cronologicamente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automovil</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escrupulosamente</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96933468"/>
                  </a:ext>
                </a:extLst>
              </a:tr>
              <a:tr h="414892">
                <a:tc>
                  <a:txBody>
                    <a:bodyPr/>
                    <a:lstStyle/>
                    <a:p>
                      <a:pPr algn="just">
                        <a:spcAft>
                          <a:spcPts val="0"/>
                        </a:spcAft>
                      </a:pPr>
                      <a:r>
                        <a:rPr lang="es-MX" sz="2000" dirty="0" err="1">
                          <a:effectLst/>
                        </a:rPr>
                        <a:t>paracaidas</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timidamente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sacacorchos</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66989483"/>
                  </a:ext>
                </a:extLst>
              </a:tr>
            </a:tbl>
          </a:graphicData>
        </a:graphic>
      </p:graphicFrame>
    </p:spTree>
    <p:custDataLst>
      <p:tags r:id="rId1"/>
    </p:custDataLst>
    <p:extLst>
      <p:ext uri="{BB962C8B-B14F-4D97-AF65-F5344CB8AC3E}">
        <p14:creationId xmlns:p14="http://schemas.microsoft.com/office/powerpoint/2010/main" val="4499402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605306"/>
            <a:ext cx="10972800" cy="991673"/>
          </a:xfrm>
        </p:spPr>
        <p:txBody>
          <a:bodyPr>
            <a:normAutofit fontScale="90000"/>
          </a:bodyPr>
          <a:lstStyle/>
          <a:p>
            <a:br>
              <a:rPr lang="es-CL" sz="3100" dirty="0"/>
            </a:br>
            <a:r>
              <a:rPr lang="es-CL" sz="3100" dirty="0"/>
              <a:t>Anota debajo de cada frase las palabras que deben llevar tilde:</a:t>
            </a:r>
            <a:br>
              <a:rPr lang="es-CL" dirty="0"/>
            </a:br>
            <a:endParaRPr lang="es-CL" dirty="0"/>
          </a:p>
        </p:txBody>
      </p:sp>
      <p:sp>
        <p:nvSpPr>
          <p:cNvPr id="3" name="Marcador de contenido 2"/>
          <p:cNvSpPr>
            <a:spLocks noGrp="1"/>
          </p:cNvSpPr>
          <p:nvPr>
            <p:ph sz="quarter" idx="1"/>
          </p:nvPr>
        </p:nvSpPr>
        <p:spPr>
          <a:xfrm>
            <a:off x="1024128" y="1705970"/>
            <a:ext cx="9720073" cy="4603390"/>
          </a:xfrm>
        </p:spPr>
        <p:txBody>
          <a:bodyPr>
            <a:normAutofit fontScale="85000" lnSpcReduction="20000"/>
          </a:bodyPr>
          <a:lstStyle/>
          <a:p>
            <a:r>
              <a:rPr lang="es-CL" sz="2900" dirty="0"/>
              <a:t>A: Martin, </a:t>
            </a:r>
            <a:r>
              <a:rPr lang="es-CL" sz="2900" dirty="0" err="1"/>
              <a:t>dejame</a:t>
            </a:r>
            <a:r>
              <a:rPr lang="es-CL" sz="2900" dirty="0"/>
              <a:t> que te cuente lo que paso anoche.</a:t>
            </a:r>
          </a:p>
          <a:p>
            <a:r>
              <a:rPr lang="es-CL" sz="2900" dirty="0"/>
              <a:t> </a:t>
            </a:r>
          </a:p>
          <a:p>
            <a:r>
              <a:rPr lang="es-CL" sz="2900" dirty="0"/>
              <a:t>M: ¿Que </a:t>
            </a:r>
            <a:r>
              <a:rPr lang="es-CL" sz="2900" dirty="0" err="1"/>
              <a:t>sucedio</a:t>
            </a:r>
            <a:r>
              <a:rPr lang="es-CL" sz="2900" dirty="0"/>
              <a:t>?</a:t>
            </a:r>
          </a:p>
          <a:p>
            <a:r>
              <a:rPr lang="es-CL" sz="2900" dirty="0"/>
              <a:t> </a:t>
            </a:r>
          </a:p>
          <a:p>
            <a:r>
              <a:rPr lang="es-CL" sz="2900" dirty="0"/>
              <a:t>A: </a:t>
            </a:r>
            <a:r>
              <a:rPr lang="es-CL" sz="2900" dirty="0" err="1"/>
              <a:t>Estabamos</a:t>
            </a:r>
            <a:r>
              <a:rPr lang="es-CL" sz="2900" dirty="0"/>
              <a:t> tranquilamente con </a:t>
            </a:r>
            <a:r>
              <a:rPr lang="es-CL" sz="2900" dirty="0" err="1"/>
              <a:t>Maria</a:t>
            </a:r>
            <a:r>
              <a:rPr lang="es-CL" sz="2900" dirty="0"/>
              <a:t> cuando llegaron dos </a:t>
            </a:r>
            <a:r>
              <a:rPr lang="es-CL" sz="2900" dirty="0" err="1"/>
              <a:t>policias</a:t>
            </a:r>
            <a:r>
              <a:rPr lang="es-CL" sz="2900" dirty="0"/>
              <a:t> a pedirnos los documentos.</a:t>
            </a:r>
          </a:p>
          <a:p>
            <a:r>
              <a:rPr lang="es-CL" sz="2900" dirty="0"/>
              <a:t> </a:t>
            </a:r>
          </a:p>
          <a:p>
            <a:r>
              <a:rPr lang="es-CL" sz="2900" dirty="0"/>
              <a:t>M: ¿Por que? No </a:t>
            </a:r>
            <a:r>
              <a:rPr lang="es-CL" sz="2900" dirty="0" err="1"/>
              <a:t>deberian</a:t>
            </a:r>
            <a:r>
              <a:rPr lang="es-CL" sz="2900" dirty="0"/>
              <a:t> llegar y hacer eso de la nada, es algo invasivo. ¿Estaban en el </a:t>
            </a:r>
            <a:r>
              <a:rPr lang="es-CL" sz="2900" dirty="0" err="1"/>
              <a:t>automovil</a:t>
            </a:r>
            <a:r>
              <a:rPr lang="es-CL" sz="2900" dirty="0"/>
              <a:t>?</a:t>
            </a:r>
          </a:p>
          <a:p>
            <a:r>
              <a:rPr lang="es-CL" sz="2900" dirty="0"/>
              <a:t> </a:t>
            </a:r>
          </a:p>
          <a:p>
            <a:r>
              <a:rPr lang="es-CL" sz="2900" dirty="0"/>
              <a:t>A: No, en la calle. Lo hicieron porque, </a:t>
            </a:r>
            <a:r>
              <a:rPr lang="es-CL" sz="2900" dirty="0" err="1"/>
              <a:t>segun</a:t>
            </a:r>
            <a:r>
              <a:rPr lang="es-CL" sz="2900" dirty="0"/>
              <a:t> ellos, era un control de rutina.</a:t>
            </a:r>
          </a:p>
          <a:p>
            <a:endParaRPr lang="es-CL" dirty="0"/>
          </a:p>
        </p:txBody>
      </p:sp>
    </p:spTree>
    <p:custDataLst>
      <p:tags r:id="rId1"/>
    </p:custDataLst>
    <p:extLst>
      <p:ext uri="{BB962C8B-B14F-4D97-AF65-F5344CB8AC3E}">
        <p14:creationId xmlns:p14="http://schemas.microsoft.com/office/powerpoint/2010/main" val="289144846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COUNT" val="31"/>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en">
  <a:themeElements>
    <a:clrScheme name="Orige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e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e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83AD36D383D1654694926E959952BD57" ma:contentTypeVersion="0" ma:contentTypeDescription="Crear nuevo documento." ma:contentTypeScope="" ma:versionID="1dfcd5293c6ce055ae13d34d09085e15">
  <xsd:schema xmlns:xsd="http://www.w3.org/2001/XMLSchema" xmlns:p="http://schemas.microsoft.com/office/2006/metadata/properties" targetNamespace="http://schemas.microsoft.com/office/2006/metadata/properties" ma:root="true" ma:fieldsID="b004d877ca112f136821ba8115f6472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ma:readOnly="true"/>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3.xml><?xml version="1.0" encoding="utf-8"?>
<p:properties xmlns:p="http://schemas.microsoft.com/office/2006/metadata/properties" xmlns:xsi="http://www.w3.org/2001/XMLSchema-instance">
  <documentManagement/>
</p:properties>
</file>

<file path=customXml/itemProps1.xml><?xml version="1.0" encoding="utf-8"?>
<ds:datastoreItem xmlns:ds="http://schemas.openxmlformats.org/officeDocument/2006/customXml" ds:itemID="{A9F5412E-6044-4409-B265-F624B82FA212}">
  <ds:schemaRefs>
    <ds:schemaRef ds:uri="http://schemas.microsoft.com/sharepoint/v3/contenttype/forms"/>
  </ds:schemaRefs>
</ds:datastoreItem>
</file>

<file path=customXml/itemProps2.xml><?xml version="1.0" encoding="utf-8"?>
<ds:datastoreItem xmlns:ds="http://schemas.openxmlformats.org/officeDocument/2006/customXml" ds:itemID="{351B6430-8621-41E0-9D42-38C1FCB027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3.xml><?xml version="1.0" encoding="utf-8"?>
<ds:datastoreItem xmlns:ds="http://schemas.openxmlformats.org/officeDocument/2006/customXml" ds:itemID="{FECA5169-959A-4394-87E8-D76D5E8B0D41}">
  <ds:schemaRefs>
    <ds:schemaRef ds:uri="http://purl.org/dc/terms/"/>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Origin</Template>
  <TotalTime>2208</TotalTime>
  <Words>1727</Words>
  <Application>Microsoft Office PowerPoint</Application>
  <PresentationFormat>Panorámica</PresentationFormat>
  <Paragraphs>363</Paragraphs>
  <Slides>25</Slides>
  <Notes>1</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25</vt:i4>
      </vt:variant>
    </vt:vector>
  </HeadingPairs>
  <TitlesOfParts>
    <vt:vector size="35" baseType="lpstr">
      <vt:lpstr>Arial</vt:lpstr>
      <vt:lpstr>Arvo</vt:lpstr>
      <vt:lpstr>Bookman Old Style</vt:lpstr>
      <vt:lpstr>Calibri</vt:lpstr>
      <vt:lpstr>Cambria</vt:lpstr>
      <vt:lpstr>Gill Sans MT</vt:lpstr>
      <vt:lpstr>Tw Cen MT</vt:lpstr>
      <vt:lpstr>Wingdings</vt:lpstr>
      <vt:lpstr>Wingdings 3</vt:lpstr>
      <vt:lpstr>Origen</vt:lpstr>
      <vt:lpstr>Unidad I:  Ortografía </vt:lpstr>
      <vt:lpstr>Para activar el  conocimiento</vt:lpstr>
      <vt:lpstr>Actividad: parte 1 (individual)  </vt:lpstr>
      <vt:lpstr>Actividad: parte 2 (grupal)</vt:lpstr>
      <vt:lpstr>Revisemos el formato de un correo electrónico</vt:lpstr>
      <vt:lpstr>Finalmente</vt:lpstr>
      <vt:lpstr>¿Qué reglas ortográficas recuerda?</vt:lpstr>
      <vt:lpstr>Reglas generales para el uso de tilde</vt:lpstr>
      <vt:lpstr>Reglas generales para el uso de tilde</vt:lpstr>
      <vt:lpstr>Presentación de PowerPoint</vt:lpstr>
      <vt:lpstr>Reglas para el uso de tilde</vt:lpstr>
      <vt:lpstr>Tilde diacrítica</vt:lpstr>
      <vt:lpstr>Presentación de PowerPoint</vt:lpstr>
      <vt:lpstr>Tilde dierética</vt:lpstr>
      <vt:lpstr>¡Ahora usted! </vt:lpstr>
      <vt:lpstr>Ejercicio</vt:lpstr>
      <vt:lpstr>Presentación de PowerPoint</vt:lpstr>
      <vt:lpstr>Presentación de PowerPoint</vt:lpstr>
      <vt:lpstr>Presentación de PowerPoint</vt:lpstr>
      <vt:lpstr>Para saber más….el uso de tilde en palabras compuestas y palabras terminadas en –mente</vt:lpstr>
      <vt:lpstr> Sigue las reglas de acentuación y anota en el cuadro en blanco la sílaba que debe llevar tilde o acento en  las palabras compuestas que correspondan: </vt:lpstr>
      <vt:lpstr>Presentación de PowerPoint</vt:lpstr>
      <vt:lpstr>Marca una X en el cuadrado junto a las palabras compuestas o terminadas en –mente que deben llevar tilde.</vt:lpstr>
      <vt:lpstr>Marca una X en el cuadrado junto a las palabras compuestas o terminadas en –mente que deben llevar tilde.</vt:lpstr>
      <vt:lpstr> Anota debajo de cada frase las palabras que deben llevar tilde: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Comunicación Escrita</dc:title>
  <dc:creator>Claudia Valencia orellana</dc:creator>
  <cp:lastModifiedBy>vcamp</cp:lastModifiedBy>
  <cp:revision>86</cp:revision>
  <dcterms:created xsi:type="dcterms:W3CDTF">2016-03-04T14:24:43Z</dcterms:created>
  <dcterms:modified xsi:type="dcterms:W3CDTF">2021-03-14T23:09:17Z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32F4671B-B172-45AC-A8EB-1B04C12DC96E</vt:lpwstr>
  </property>
  <property fmtid="{D5CDD505-2E9C-101B-9397-08002B2CF9AE}" pid="3" name="ArticulatePath">
    <vt:lpwstr>Comunicación Escrita Taller 2</vt:lpwstr>
  </property>
  <property fmtid="{D5CDD505-2E9C-101B-9397-08002B2CF9AE}" pid="4" name="ContentTypeId">
    <vt:lpwstr>0x01010083AD36D383D1654694926E959952BD57</vt:lpwstr>
  </property>
</Properties>
</file>