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tableStyles.xml" ContentType="application/vnd.openxmlformats-officedocument.presentationml.tableStyles+xml"/>
  <Override PartName="/ppt/slides/slide147.xml" ContentType="application/vnd.openxmlformats-officedocument.presentationml.slide+xml"/>
  <Override PartName="/ppt/slides/slide99.xml" ContentType="application/vnd.openxmlformats-officedocument.presentationml.slide+xml"/>
  <Override PartName="/ppt/slides/slide136.xml" ContentType="application/vnd.openxmlformats-officedocument.presentationml.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s/slide150.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drawing3.xml" ContentType="application/vnd.ms-office.drawingml.diagramDrawing+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s/slide119.xml" ContentType="application/vnd.openxmlformats-officedocument.presentationml.slide+xml"/>
  <Override PartName="/ppt/slides/slide148.xml" ContentType="application/vnd.openxmlformats-officedocument.presentationml.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diagrams/layout2.xml" ContentType="application/vnd.openxmlformats-officedocument.drawingml.diagramLayout+xml"/>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55.xml" ContentType="application/vnd.openxmlformats-officedocument.presentationml.slide+xml"/>
  <Override PartName="/ppt/diagrams/data3.xml" ContentType="application/vnd.openxmlformats-officedocument.drawingml.diagramData+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slides/slide144.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s/slide138.xml" ContentType="application/vnd.openxmlformats-officedocument.presentationml.slide+xml"/>
  <Override PartName="/ppt/commentAuthors.xml" ContentType="application/vnd.openxmlformats-officedocument.presentationml.commentAuthors+xml"/>
  <Override PartName="/ppt/notesSlides/notesSlide9.xml" ContentType="application/vnd.openxmlformats-officedocument.presentationml.notesSlide+xml"/>
  <Override PartName="/ppt/diagrams/layout3.xml" ContentType="application/vnd.openxmlformats-officedocument.drawingml.diagramLayout+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s/slide139.xml" ContentType="application/vnd.openxmlformats-officedocument.presentationml.slide+xml"/>
  <Override PartName="/ppt/slides/slide157.xml" ContentType="application/vnd.openxmlformats-officedocument.presentationml.slide+xml"/>
  <Override PartName="/ppt/notesSlides/notesSlide11.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s/slide129.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 id="2147483661" r:id="rId2"/>
  </p:sldMasterIdLst>
  <p:notesMasterIdLst>
    <p:notesMasterId r:id="rId160"/>
  </p:notesMasterIdLst>
  <p:sldIdLst>
    <p:sldId id="542" r:id="rId3"/>
    <p:sldId id="498" r:id="rId4"/>
    <p:sldId id="543" r:id="rId5"/>
    <p:sldId id="544" r:id="rId6"/>
    <p:sldId id="545" r:id="rId7"/>
    <p:sldId id="547" r:id="rId8"/>
    <p:sldId id="551" r:id="rId9"/>
    <p:sldId id="552" r:id="rId10"/>
    <p:sldId id="508" r:id="rId11"/>
    <p:sldId id="509" r:id="rId12"/>
    <p:sldId id="553" r:id="rId13"/>
    <p:sldId id="511" r:id="rId14"/>
    <p:sldId id="512" r:id="rId15"/>
    <p:sldId id="513" r:id="rId16"/>
    <p:sldId id="514" r:id="rId17"/>
    <p:sldId id="593" r:id="rId18"/>
    <p:sldId id="558" r:id="rId19"/>
    <p:sldId id="560" r:id="rId20"/>
    <p:sldId id="561" r:id="rId21"/>
    <p:sldId id="562" r:id="rId22"/>
    <p:sldId id="563" r:id="rId23"/>
    <p:sldId id="564" r:id="rId24"/>
    <p:sldId id="565" r:id="rId25"/>
    <p:sldId id="566" r:id="rId26"/>
    <p:sldId id="567" r:id="rId27"/>
    <p:sldId id="589" r:id="rId28"/>
    <p:sldId id="590" r:id="rId29"/>
    <p:sldId id="591" r:id="rId30"/>
    <p:sldId id="592" r:id="rId31"/>
    <p:sldId id="573" r:id="rId32"/>
    <p:sldId id="580" r:id="rId33"/>
    <p:sldId id="582" r:id="rId34"/>
    <p:sldId id="594" r:id="rId35"/>
    <p:sldId id="583" r:id="rId36"/>
    <p:sldId id="584" r:id="rId37"/>
    <p:sldId id="586" r:id="rId38"/>
    <p:sldId id="587" r:id="rId39"/>
    <p:sldId id="588" r:id="rId40"/>
    <p:sldId id="595" r:id="rId41"/>
    <p:sldId id="597" r:id="rId42"/>
    <p:sldId id="596" r:id="rId43"/>
    <p:sldId id="600" r:id="rId44"/>
    <p:sldId id="602" r:id="rId45"/>
    <p:sldId id="603" r:id="rId46"/>
    <p:sldId id="615" r:id="rId47"/>
    <p:sldId id="616" r:id="rId48"/>
    <p:sldId id="609" r:id="rId49"/>
    <p:sldId id="621" r:id="rId50"/>
    <p:sldId id="705" r:id="rId51"/>
    <p:sldId id="706" r:id="rId52"/>
    <p:sldId id="618" r:id="rId53"/>
    <p:sldId id="702" r:id="rId54"/>
    <p:sldId id="723" r:id="rId55"/>
    <p:sldId id="721" r:id="rId56"/>
    <p:sldId id="722" r:id="rId57"/>
    <p:sldId id="622" r:id="rId58"/>
    <p:sldId id="715" r:id="rId59"/>
    <p:sldId id="624" r:id="rId60"/>
    <p:sldId id="699" r:id="rId61"/>
    <p:sldId id="689" r:id="rId62"/>
    <p:sldId id="626" r:id="rId63"/>
    <p:sldId id="698" r:id="rId64"/>
    <p:sldId id="716" r:id="rId65"/>
    <p:sldId id="717" r:id="rId66"/>
    <p:sldId id="718" r:id="rId67"/>
    <p:sldId id="719" r:id="rId68"/>
    <p:sldId id="720" r:id="rId69"/>
    <p:sldId id="599" r:id="rId70"/>
    <p:sldId id="627" r:id="rId71"/>
    <p:sldId id="628" r:id="rId72"/>
    <p:sldId id="629" r:id="rId73"/>
    <p:sldId id="630" r:id="rId74"/>
    <p:sldId id="700" r:id="rId75"/>
    <p:sldId id="631" r:id="rId76"/>
    <p:sldId id="632" r:id="rId77"/>
    <p:sldId id="515" r:id="rId78"/>
    <p:sldId id="516" r:id="rId79"/>
    <p:sldId id="517" r:id="rId80"/>
    <p:sldId id="463" r:id="rId81"/>
    <p:sldId id="464" r:id="rId82"/>
    <p:sldId id="465" r:id="rId83"/>
    <p:sldId id="466" r:id="rId84"/>
    <p:sldId id="467" r:id="rId85"/>
    <p:sldId id="468" r:id="rId86"/>
    <p:sldId id="469" r:id="rId87"/>
    <p:sldId id="470" r:id="rId88"/>
    <p:sldId id="471" r:id="rId89"/>
    <p:sldId id="474" r:id="rId90"/>
    <p:sldId id="475" r:id="rId91"/>
    <p:sldId id="476" r:id="rId92"/>
    <p:sldId id="477" r:id="rId93"/>
    <p:sldId id="478" r:id="rId94"/>
    <p:sldId id="487" r:id="rId95"/>
    <p:sldId id="479" r:id="rId96"/>
    <p:sldId id="480" r:id="rId97"/>
    <p:sldId id="481" r:id="rId98"/>
    <p:sldId id="482" r:id="rId99"/>
    <p:sldId id="483" r:id="rId100"/>
    <p:sldId id="554" r:id="rId101"/>
    <p:sldId id="484" r:id="rId102"/>
    <p:sldId id="485" r:id="rId103"/>
    <p:sldId id="486" r:id="rId104"/>
    <p:sldId id="528" r:id="rId105"/>
    <p:sldId id="636" r:id="rId106"/>
    <p:sldId id="637" r:id="rId107"/>
    <p:sldId id="638" r:id="rId108"/>
    <p:sldId id="639" r:id="rId109"/>
    <p:sldId id="640" r:id="rId110"/>
    <p:sldId id="641" r:id="rId111"/>
    <p:sldId id="642" r:id="rId112"/>
    <p:sldId id="643" r:id="rId113"/>
    <p:sldId id="644" r:id="rId114"/>
    <p:sldId id="645" r:id="rId115"/>
    <p:sldId id="646" r:id="rId116"/>
    <p:sldId id="647" r:id="rId117"/>
    <p:sldId id="648" r:id="rId118"/>
    <p:sldId id="649" r:id="rId119"/>
    <p:sldId id="650" r:id="rId120"/>
    <p:sldId id="651" r:id="rId121"/>
    <p:sldId id="652" r:id="rId122"/>
    <p:sldId id="653" r:id="rId123"/>
    <p:sldId id="633" r:id="rId124"/>
    <p:sldId id="654" r:id="rId125"/>
    <p:sldId id="655" r:id="rId126"/>
    <p:sldId id="656" r:id="rId127"/>
    <p:sldId id="634" r:id="rId128"/>
    <p:sldId id="657" r:id="rId129"/>
    <p:sldId id="658" r:id="rId130"/>
    <p:sldId id="659" r:id="rId131"/>
    <p:sldId id="660" r:id="rId132"/>
    <p:sldId id="661" r:id="rId133"/>
    <p:sldId id="662" r:id="rId134"/>
    <p:sldId id="663" r:id="rId135"/>
    <p:sldId id="664" r:id="rId136"/>
    <p:sldId id="665" r:id="rId137"/>
    <p:sldId id="666" r:id="rId138"/>
    <p:sldId id="667" r:id="rId139"/>
    <p:sldId id="668" r:id="rId140"/>
    <p:sldId id="669" r:id="rId141"/>
    <p:sldId id="670" r:id="rId142"/>
    <p:sldId id="671" r:id="rId143"/>
    <p:sldId id="672" r:id="rId144"/>
    <p:sldId id="673" r:id="rId145"/>
    <p:sldId id="674" r:id="rId146"/>
    <p:sldId id="635" r:id="rId147"/>
    <p:sldId id="488" r:id="rId148"/>
    <p:sldId id="489" r:id="rId149"/>
    <p:sldId id="490" r:id="rId150"/>
    <p:sldId id="491" r:id="rId151"/>
    <p:sldId id="492" r:id="rId152"/>
    <p:sldId id="493" r:id="rId153"/>
    <p:sldId id="494" r:id="rId154"/>
    <p:sldId id="495" r:id="rId155"/>
    <p:sldId id="496" r:id="rId156"/>
    <p:sldId id="497" r:id="rId157"/>
    <p:sldId id="457" r:id="rId158"/>
    <p:sldId id="617" r:id="rId159"/>
  </p:sldIdLst>
  <p:sldSz cx="12169775"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Ignacio" initials="I"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926" autoAdjust="0"/>
    <p:restoredTop sz="93907" autoAdjust="0"/>
  </p:normalViewPr>
  <p:slideViewPr>
    <p:cSldViewPr>
      <p:cViewPr>
        <p:scale>
          <a:sx n="60" d="100"/>
          <a:sy n="60" d="100"/>
        </p:scale>
        <p:origin x="-1104" y="-246"/>
      </p:cViewPr>
      <p:guideLst>
        <p:guide orient="horz" pos="2160"/>
        <p:guide pos="3833"/>
      </p:guideLst>
    </p:cSldViewPr>
  </p:slideViewPr>
  <p:outlineViewPr>
    <p:cViewPr>
      <p:scale>
        <a:sx n="33" d="100"/>
        <a:sy n="33" d="100"/>
      </p:scale>
      <p:origin x="0" y="1752"/>
    </p:cViewPr>
  </p:outlineViewPr>
  <p:notesTextViewPr>
    <p:cViewPr>
      <p:scale>
        <a:sx n="100" d="100"/>
        <a:sy n="100" d="100"/>
      </p:scale>
      <p:origin x="0" y="0"/>
    </p:cViewPr>
  </p:notesTextViewPr>
  <p:sorterViewPr>
    <p:cViewPr>
      <p:scale>
        <a:sx n="100" d="100"/>
        <a:sy n="100" d="100"/>
      </p:scale>
      <p:origin x="0" y="35862"/>
    </p:cViewPr>
  </p:sorterViewPr>
  <p:notesViewPr>
    <p:cSldViewPr>
      <p:cViewPr>
        <p:scale>
          <a:sx n="70" d="100"/>
          <a:sy n="70" d="100"/>
        </p:scale>
        <p:origin x="-2460" y="43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54" Type="http://schemas.openxmlformats.org/officeDocument/2006/relationships/slide" Target="slides/slide152.xml"/><Relationship Id="rId159" Type="http://schemas.openxmlformats.org/officeDocument/2006/relationships/slide" Target="slides/slide157.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slide" Target="slides/slide142.xml"/><Relationship Id="rId149" Type="http://schemas.openxmlformats.org/officeDocument/2006/relationships/slide" Target="slides/slide14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60" Type="http://schemas.openxmlformats.org/officeDocument/2006/relationships/notesMaster" Target="notesMasters/notesMaster1.xml"/><Relationship Id="rId165" Type="http://schemas.openxmlformats.org/officeDocument/2006/relationships/tableStyles" Target="tableStyles.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slide" Target="slides/slide148.xml"/><Relationship Id="rId155" Type="http://schemas.openxmlformats.org/officeDocument/2006/relationships/slide" Target="slides/slide15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slide" Target="slides/slide143.xml"/><Relationship Id="rId16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slide" Target="slides/slide141.xml"/><Relationship Id="rId148" Type="http://schemas.openxmlformats.org/officeDocument/2006/relationships/slide" Target="slides/slide146.xml"/><Relationship Id="rId151" Type="http://schemas.openxmlformats.org/officeDocument/2006/relationships/slide" Target="slides/slide149.xml"/><Relationship Id="rId156" Type="http://schemas.openxmlformats.org/officeDocument/2006/relationships/slide" Target="slides/slide154.xml"/><Relationship Id="rId16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162" Type="http://schemas.openxmlformats.org/officeDocument/2006/relationships/presProps" Target="presProps.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157" Type="http://schemas.openxmlformats.org/officeDocument/2006/relationships/slide" Target="slides/slide155.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slide" Target="slides/slide15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viewProps" Target="viewProps.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s>
</file>

<file path=ppt/diagrams/colors1.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E38B78-8308-4BFF-88C2-0BCEE74ECC3F}" type="doc">
      <dgm:prSet loTypeId="urn:microsoft.com/office/officeart/2005/8/layout/radial6" loCatId="cycle" qsTypeId="urn:microsoft.com/office/officeart/2005/8/quickstyle/simple5" qsCatId="simple" csTypeId="urn:microsoft.com/office/officeart/2005/8/colors/colorful1#3" csCatId="colorful" phldr="1"/>
      <dgm:spPr/>
      <dgm:t>
        <a:bodyPr/>
        <a:lstStyle/>
        <a:p>
          <a:endParaRPr lang="es-CL"/>
        </a:p>
      </dgm:t>
    </dgm:pt>
    <dgm:pt modelId="{5783749A-816A-4150-9640-058299660EE6}">
      <dgm:prSet phldrT="[Texto]" custT="1"/>
      <dgm:spPr/>
      <dgm:t>
        <a:bodyPr/>
        <a:lstStyle/>
        <a:p>
          <a:r>
            <a:rPr lang="es-CL" sz="1600" b="1" dirty="0" smtClean="0">
              <a:latin typeface="Arial" pitchFamily="34" charset="0"/>
              <a:cs typeface="Arial" pitchFamily="34" charset="0"/>
            </a:rPr>
            <a:t>Factores que influyen en la delegación de responsabilidad del OCT en el CWC y Comandantes de Guerra</a:t>
          </a:r>
          <a:endParaRPr lang="es-CL" sz="1600" b="1" dirty="0">
            <a:latin typeface="Arial" pitchFamily="34" charset="0"/>
            <a:cs typeface="Arial" pitchFamily="34" charset="0"/>
          </a:endParaRPr>
        </a:p>
      </dgm:t>
    </dgm:pt>
    <dgm:pt modelId="{4BD450D1-98A3-48AE-9B25-B1CA70B5BBC9}" type="parTrans" cxnId="{4236543D-4D1B-4762-951C-FAED2EB35020}">
      <dgm:prSet/>
      <dgm:spPr/>
      <dgm:t>
        <a:bodyPr/>
        <a:lstStyle/>
        <a:p>
          <a:endParaRPr lang="es-CL" sz="1000" b="1">
            <a:solidFill>
              <a:srgbClr val="002060"/>
            </a:solidFill>
            <a:latin typeface="Arial" pitchFamily="34" charset="0"/>
            <a:cs typeface="Arial" pitchFamily="34" charset="0"/>
          </a:endParaRPr>
        </a:p>
      </dgm:t>
    </dgm:pt>
    <dgm:pt modelId="{D7C03ACD-C95E-452A-AFFE-A0A2D87C391A}" type="sibTrans" cxnId="{4236543D-4D1B-4762-951C-FAED2EB35020}">
      <dgm:prSet/>
      <dgm:spPr/>
      <dgm:t>
        <a:bodyPr/>
        <a:lstStyle/>
        <a:p>
          <a:endParaRPr lang="es-CL" sz="1000" b="1">
            <a:solidFill>
              <a:srgbClr val="002060"/>
            </a:solidFill>
            <a:latin typeface="Arial" pitchFamily="34" charset="0"/>
            <a:cs typeface="Arial" pitchFamily="34" charset="0"/>
          </a:endParaRPr>
        </a:p>
      </dgm:t>
    </dgm:pt>
    <dgm:pt modelId="{851DFEE1-AD0E-4BE2-8EC2-321A510EEB01}">
      <dgm:prSet phldrT="[Texto]" custT="1"/>
      <dgm:spPr/>
      <dgm:t>
        <a:bodyPr/>
        <a:lstStyle/>
        <a:p>
          <a:r>
            <a:rPr lang="es-CL" sz="1000" b="1" smtClean="0">
              <a:latin typeface="Arial" pitchFamily="34" charset="0"/>
              <a:cs typeface="Arial" pitchFamily="34" charset="0"/>
            </a:rPr>
            <a:t>Tipo y tamaño de la amenaza</a:t>
          </a:r>
          <a:endParaRPr lang="es-CL" sz="1000" b="1" dirty="0">
            <a:latin typeface="Arial" pitchFamily="34" charset="0"/>
            <a:cs typeface="Arial" pitchFamily="34" charset="0"/>
          </a:endParaRPr>
        </a:p>
      </dgm:t>
    </dgm:pt>
    <dgm:pt modelId="{316169C7-512E-4597-8541-7DF57DF5ECF1}" type="parTrans" cxnId="{7A9C87E1-EE6A-4A44-9589-766921BF75E3}">
      <dgm:prSet/>
      <dgm:spPr/>
      <dgm:t>
        <a:bodyPr/>
        <a:lstStyle/>
        <a:p>
          <a:endParaRPr lang="es-CL" sz="1000" b="1">
            <a:solidFill>
              <a:srgbClr val="002060"/>
            </a:solidFill>
            <a:latin typeface="Arial" pitchFamily="34" charset="0"/>
            <a:cs typeface="Arial" pitchFamily="34" charset="0"/>
          </a:endParaRPr>
        </a:p>
      </dgm:t>
    </dgm:pt>
    <dgm:pt modelId="{1DBCF6E3-3ACD-4536-A160-ED55DFF5F591}" type="sibTrans" cxnId="{7A9C87E1-EE6A-4A44-9589-766921BF75E3}">
      <dgm:prSet/>
      <dgm:spPr/>
      <dgm:t>
        <a:bodyPr/>
        <a:lstStyle/>
        <a:p>
          <a:endParaRPr lang="es-CL" sz="1000" b="1">
            <a:solidFill>
              <a:srgbClr val="002060"/>
            </a:solidFill>
            <a:latin typeface="Arial" pitchFamily="34" charset="0"/>
            <a:cs typeface="Arial" pitchFamily="34" charset="0"/>
          </a:endParaRPr>
        </a:p>
      </dgm:t>
    </dgm:pt>
    <dgm:pt modelId="{CD6A8DD4-544E-4B39-9E67-9768998076EA}">
      <dgm:prSet phldrT="[Texto]" custT="1"/>
      <dgm:spPr/>
      <dgm:t>
        <a:bodyPr/>
        <a:lstStyle/>
        <a:p>
          <a:r>
            <a:rPr lang="es-CL" sz="1000" b="1" smtClean="0">
              <a:latin typeface="Arial" pitchFamily="34" charset="0"/>
              <a:cs typeface="Arial" pitchFamily="34" charset="0"/>
            </a:rPr>
            <a:t>Teatro de Operaciones</a:t>
          </a:r>
          <a:endParaRPr lang="es-CL" sz="1000" b="1" dirty="0">
            <a:latin typeface="Arial" pitchFamily="34" charset="0"/>
            <a:cs typeface="Arial" pitchFamily="34" charset="0"/>
          </a:endParaRPr>
        </a:p>
      </dgm:t>
    </dgm:pt>
    <dgm:pt modelId="{BF2338D7-6BB0-46A3-B30F-4EE606B7E731}" type="parTrans" cxnId="{A480B2D6-A3D8-41D0-B5BF-B2FFEF16EB93}">
      <dgm:prSet/>
      <dgm:spPr/>
      <dgm:t>
        <a:bodyPr/>
        <a:lstStyle/>
        <a:p>
          <a:endParaRPr lang="es-CL" sz="1000" b="1">
            <a:solidFill>
              <a:srgbClr val="002060"/>
            </a:solidFill>
            <a:latin typeface="Arial" pitchFamily="34" charset="0"/>
            <a:cs typeface="Arial" pitchFamily="34" charset="0"/>
          </a:endParaRPr>
        </a:p>
      </dgm:t>
    </dgm:pt>
    <dgm:pt modelId="{AAA29B08-B7C4-4570-BE37-42686B9B66BD}" type="sibTrans" cxnId="{A480B2D6-A3D8-41D0-B5BF-B2FFEF16EB93}">
      <dgm:prSet/>
      <dgm:spPr/>
      <dgm:t>
        <a:bodyPr/>
        <a:lstStyle/>
        <a:p>
          <a:endParaRPr lang="es-CL" sz="1000" b="1">
            <a:solidFill>
              <a:srgbClr val="002060"/>
            </a:solidFill>
            <a:latin typeface="Arial" pitchFamily="34" charset="0"/>
            <a:cs typeface="Arial" pitchFamily="34" charset="0"/>
          </a:endParaRPr>
        </a:p>
      </dgm:t>
    </dgm:pt>
    <dgm:pt modelId="{B9DA830C-6E3C-4BC2-BC16-CEA2641901C3}">
      <dgm:prSet phldrT="[Texto]" custT="1"/>
      <dgm:spPr/>
      <dgm:t>
        <a:bodyPr/>
        <a:lstStyle/>
        <a:p>
          <a:r>
            <a:rPr lang="es-CL" sz="1000" b="1" smtClean="0">
              <a:latin typeface="Arial" pitchFamily="34" charset="0"/>
              <a:cs typeface="Arial" pitchFamily="34" charset="0"/>
            </a:rPr>
            <a:t>Tamaño y composición de la fuerza</a:t>
          </a:r>
          <a:endParaRPr lang="es-CL" sz="1000" b="1" dirty="0">
            <a:latin typeface="Arial" pitchFamily="34" charset="0"/>
            <a:cs typeface="Arial" pitchFamily="34" charset="0"/>
          </a:endParaRPr>
        </a:p>
      </dgm:t>
    </dgm:pt>
    <dgm:pt modelId="{5FFD6407-1F9D-49D8-885C-C483B678C0B2}" type="parTrans" cxnId="{6F3B487D-902C-4E5F-85CD-862004DE2DD0}">
      <dgm:prSet/>
      <dgm:spPr/>
      <dgm:t>
        <a:bodyPr/>
        <a:lstStyle/>
        <a:p>
          <a:endParaRPr lang="es-CL" sz="1000" b="1">
            <a:solidFill>
              <a:srgbClr val="002060"/>
            </a:solidFill>
            <a:latin typeface="Arial" pitchFamily="34" charset="0"/>
            <a:cs typeface="Arial" pitchFamily="34" charset="0"/>
          </a:endParaRPr>
        </a:p>
      </dgm:t>
    </dgm:pt>
    <dgm:pt modelId="{7F0E7AE4-699A-4BED-94C0-C89D08E89B73}" type="sibTrans" cxnId="{6F3B487D-902C-4E5F-85CD-862004DE2DD0}">
      <dgm:prSet/>
      <dgm:spPr/>
      <dgm:t>
        <a:bodyPr/>
        <a:lstStyle/>
        <a:p>
          <a:endParaRPr lang="es-CL" sz="1000" b="1">
            <a:solidFill>
              <a:srgbClr val="002060"/>
            </a:solidFill>
            <a:latin typeface="Arial" pitchFamily="34" charset="0"/>
            <a:cs typeface="Arial" pitchFamily="34" charset="0"/>
          </a:endParaRPr>
        </a:p>
      </dgm:t>
    </dgm:pt>
    <dgm:pt modelId="{728FBA97-1101-4C72-84DF-FC074EAD5890}">
      <dgm:prSet custT="1"/>
      <dgm:spPr/>
      <dgm:t>
        <a:bodyPr/>
        <a:lstStyle/>
        <a:p>
          <a:r>
            <a:rPr lang="es-ES" sz="1000" b="1" smtClean="0">
              <a:latin typeface="Arial" panose="020B0604020202020204" pitchFamily="34" charset="0"/>
              <a:cs typeface="Arial" panose="020B0604020202020204" pitchFamily="34" charset="0"/>
            </a:rPr>
            <a:t>MISIÓN</a:t>
          </a:r>
          <a:endParaRPr lang="es-ES" sz="1000" b="1" dirty="0">
            <a:latin typeface="Arial" panose="020B0604020202020204" pitchFamily="34" charset="0"/>
            <a:cs typeface="Arial" panose="020B0604020202020204" pitchFamily="34" charset="0"/>
          </a:endParaRPr>
        </a:p>
      </dgm:t>
    </dgm:pt>
    <dgm:pt modelId="{9CBAD48B-4BC6-453E-83BE-4F9E200E9CDD}" type="parTrans" cxnId="{1C22BEA0-981F-4B01-A573-29E67BCF95AE}">
      <dgm:prSet/>
      <dgm:spPr/>
      <dgm:t>
        <a:bodyPr/>
        <a:lstStyle/>
        <a:p>
          <a:endParaRPr lang="es-ES" sz="1000" b="1">
            <a:solidFill>
              <a:srgbClr val="002060"/>
            </a:solidFill>
            <a:latin typeface="Arial" panose="020B0604020202020204" pitchFamily="34" charset="0"/>
            <a:cs typeface="Arial" panose="020B0604020202020204" pitchFamily="34" charset="0"/>
          </a:endParaRPr>
        </a:p>
      </dgm:t>
    </dgm:pt>
    <dgm:pt modelId="{6022AE0F-D935-4933-AABD-443485431287}" type="sibTrans" cxnId="{1C22BEA0-981F-4B01-A573-29E67BCF95AE}">
      <dgm:prSet/>
      <dgm:spPr/>
      <dgm:t>
        <a:bodyPr/>
        <a:lstStyle/>
        <a:p>
          <a:endParaRPr lang="es-ES" sz="1000" b="1">
            <a:solidFill>
              <a:srgbClr val="002060"/>
            </a:solidFill>
            <a:latin typeface="Arial" panose="020B0604020202020204" pitchFamily="34" charset="0"/>
            <a:cs typeface="Arial" panose="020B0604020202020204" pitchFamily="34" charset="0"/>
          </a:endParaRPr>
        </a:p>
      </dgm:t>
    </dgm:pt>
    <dgm:pt modelId="{35485E4C-0030-40AF-8242-70662E9E5AEC}">
      <dgm:prSet custT="1"/>
      <dgm:spPr/>
      <dgm:t>
        <a:bodyPr/>
        <a:lstStyle/>
        <a:p>
          <a:r>
            <a:rPr lang="es-ES" sz="1000" b="1" smtClean="0">
              <a:latin typeface="Arial" panose="020B0604020202020204" pitchFamily="34" charset="0"/>
              <a:cs typeface="Arial" panose="020B0604020202020204" pitchFamily="34" charset="0"/>
            </a:rPr>
            <a:t>Necesidad de rápidez en las acciones</a:t>
          </a:r>
          <a:endParaRPr lang="es-ES" sz="1000" b="1" dirty="0">
            <a:latin typeface="Arial" panose="020B0604020202020204" pitchFamily="34" charset="0"/>
            <a:cs typeface="Arial" panose="020B0604020202020204" pitchFamily="34" charset="0"/>
          </a:endParaRPr>
        </a:p>
      </dgm:t>
    </dgm:pt>
    <dgm:pt modelId="{8B1D6344-E931-480B-881B-028C885413AC}" type="parTrans" cxnId="{70A8B187-9CB2-4030-9597-B9B7A99A8E4D}">
      <dgm:prSet/>
      <dgm:spPr/>
      <dgm:t>
        <a:bodyPr/>
        <a:lstStyle/>
        <a:p>
          <a:endParaRPr lang="es-ES" sz="1000" b="1">
            <a:solidFill>
              <a:srgbClr val="002060"/>
            </a:solidFill>
            <a:latin typeface="Arial" panose="020B0604020202020204" pitchFamily="34" charset="0"/>
            <a:cs typeface="Arial" panose="020B0604020202020204" pitchFamily="34" charset="0"/>
          </a:endParaRPr>
        </a:p>
      </dgm:t>
    </dgm:pt>
    <dgm:pt modelId="{527F1F63-C66F-41DA-B521-128F5DE5647D}" type="sibTrans" cxnId="{70A8B187-9CB2-4030-9597-B9B7A99A8E4D}">
      <dgm:prSet/>
      <dgm:spPr/>
      <dgm:t>
        <a:bodyPr/>
        <a:lstStyle/>
        <a:p>
          <a:endParaRPr lang="es-ES" sz="1000" b="1">
            <a:solidFill>
              <a:srgbClr val="002060"/>
            </a:solidFill>
            <a:latin typeface="Arial" panose="020B0604020202020204" pitchFamily="34" charset="0"/>
            <a:cs typeface="Arial" panose="020B0604020202020204" pitchFamily="34" charset="0"/>
          </a:endParaRPr>
        </a:p>
      </dgm:t>
    </dgm:pt>
    <dgm:pt modelId="{E5ED51EB-57FB-4065-AE5A-FE3B5513DE0F}">
      <dgm:prSet custT="1"/>
      <dgm:spPr/>
      <dgm:t>
        <a:bodyPr/>
        <a:lstStyle/>
        <a:p>
          <a:r>
            <a:rPr lang="es-ES" sz="1000" b="1" smtClean="0">
              <a:latin typeface="Arial" panose="020B0604020202020204" pitchFamily="34" charset="0"/>
              <a:cs typeface="Arial" panose="020B0604020202020204" pitchFamily="34" charset="0"/>
            </a:rPr>
            <a:t>Necesidad de efectuar acciones simultaneas en diferentes lugares</a:t>
          </a:r>
          <a:endParaRPr lang="es-ES" sz="1000" b="1" dirty="0">
            <a:latin typeface="Arial" panose="020B0604020202020204" pitchFamily="34" charset="0"/>
            <a:cs typeface="Arial" panose="020B0604020202020204" pitchFamily="34" charset="0"/>
          </a:endParaRPr>
        </a:p>
      </dgm:t>
    </dgm:pt>
    <dgm:pt modelId="{A3A68DEA-3AD3-4CFB-A87E-1EC9CEC456B4}" type="parTrans" cxnId="{4AE8CBBE-FC21-404F-BAAB-90F664CF9852}">
      <dgm:prSet/>
      <dgm:spPr/>
      <dgm:t>
        <a:bodyPr/>
        <a:lstStyle/>
        <a:p>
          <a:endParaRPr lang="es-ES" sz="1000" b="1">
            <a:solidFill>
              <a:srgbClr val="002060"/>
            </a:solidFill>
            <a:latin typeface="Arial" panose="020B0604020202020204" pitchFamily="34" charset="0"/>
            <a:cs typeface="Arial" panose="020B0604020202020204" pitchFamily="34" charset="0"/>
          </a:endParaRPr>
        </a:p>
      </dgm:t>
    </dgm:pt>
    <dgm:pt modelId="{BF1245A4-0E2F-40BD-B116-8074B08EFD5E}" type="sibTrans" cxnId="{4AE8CBBE-FC21-404F-BAAB-90F664CF9852}">
      <dgm:prSet/>
      <dgm:spPr/>
      <dgm:t>
        <a:bodyPr/>
        <a:lstStyle/>
        <a:p>
          <a:endParaRPr lang="es-ES" sz="1000" b="1">
            <a:solidFill>
              <a:srgbClr val="002060"/>
            </a:solidFill>
            <a:latin typeface="Arial" panose="020B0604020202020204" pitchFamily="34" charset="0"/>
            <a:cs typeface="Arial" panose="020B0604020202020204" pitchFamily="34" charset="0"/>
          </a:endParaRPr>
        </a:p>
      </dgm:t>
    </dgm:pt>
    <dgm:pt modelId="{8B5A4BCE-BB11-4972-96AA-29CB662CF6A0}">
      <dgm:prSet custT="1"/>
      <dgm:spPr/>
      <dgm:t>
        <a:bodyPr/>
        <a:lstStyle/>
        <a:p>
          <a:r>
            <a:rPr lang="es-ES" sz="1000" b="1" smtClean="0">
              <a:latin typeface="Arial" panose="020B0604020202020204" pitchFamily="34" charset="0"/>
              <a:cs typeface="Arial" panose="020B0604020202020204" pitchFamily="34" charset="0"/>
            </a:rPr>
            <a:t>Sobrecarga de trabajo del OCT</a:t>
          </a:r>
          <a:endParaRPr lang="es-ES" sz="1000" b="1" dirty="0">
            <a:latin typeface="Arial" panose="020B0604020202020204" pitchFamily="34" charset="0"/>
            <a:cs typeface="Arial" panose="020B0604020202020204" pitchFamily="34" charset="0"/>
          </a:endParaRPr>
        </a:p>
      </dgm:t>
    </dgm:pt>
    <dgm:pt modelId="{65AA60B5-6391-4F72-ABD5-3E9E3ACB1BA1}" type="parTrans" cxnId="{3261FE2F-5309-4DB0-9D60-97DA98CAA773}">
      <dgm:prSet/>
      <dgm:spPr/>
      <dgm:t>
        <a:bodyPr/>
        <a:lstStyle/>
        <a:p>
          <a:endParaRPr lang="es-ES" sz="1000" b="1">
            <a:solidFill>
              <a:srgbClr val="002060"/>
            </a:solidFill>
            <a:latin typeface="Arial" panose="020B0604020202020204" pitchFamily="34" charset="0"/>
            <a:cs typeface="Arial" panose="020B0604020202020204" pitchFamily="34" charset="0"/>
          </a:endParaRPr>
        </a:p>
      </dgm:t>
    </dgm:pt>
    <dgm:pt modelId="{0045ACA8-3A76-4E38-B605-8FD06F2C03C8}" type="sibTrans" cxnId="{3261FE2F-5309-4DB0-9D60-97DA98CAA773}">
      <dgm:prSet/>
      <dgm:spPr/>
      <dgm:t>
        <a:bodyPr/>
        <a:lstStyle/>
        <a:p>
          <a:endParaRPr lang="es-ES" sz="1000" b="1">
            <a:solidFill>
              <a:srgbClr val="002060"/>
            </a:solidFill>
            <a:latin typeface="Arial" panose="020B0604020202020204" pitchFamily="34" charset="0"/>
            <a:cs typeface="Arial" panose="020B0604020202020204" pitchFamily="34" charset="0"/>
          </a:endParaRPr>
        </a:p>
      </dgm:t>
    </dgm:pt>
    <dgm:pt modelId="{5E4756A2-6933-4AB5-88FC-3B72B9025F84}" type="pres">
      <dgm:prSet presAssocID="{8CE38B78-8308-4BFF-88C2-0BCEE74ECC3F}" presName="Name0" presStyleCnt="0">
        <dgm:presLayoutVars>
          <dgm:chMax val="1"/>
          <dgm:dir/>
          <dgm:animLvl val="ctr"/>
          <dgm:resizeHandles val="exact"/>
        </dgm:presLayoutVars>
      </dgm:prSet>
      <dgm:spPr/>
      <dgm:t>
        <a:bodyPr/>
        <a:lstStyle/>
        <a:p>
          <a:endParaRPr lang="es-CL"/>
        </a:p>
      </dgm:t>
    </dgm:pt>
    <dgm:pt modelId="{9C3AD493-E584-4D00-AD9A-120F632E4DFA}" type="pres">
      <dgm:prSet presAssocID="{5783749A-816A-4150-9640-058299660EE6}" presName="centerShape" presStyleLbl="node0" presStyleIdx="0" presStyleCnt="1" custScaleX="141159" custScaleY="134832" custLinFactNeighborX="0" custLinFactNeighborY="-415"/>
      <dgm:spPr/>
      <dgm:t>
        <a:bodyPr/>
        <a:lstStyle/>
        <a:p>
          <a:endParaRPr lang="es-CL"/>
        </a:p>
      </dgm:t>
    </dgm:pt>
    <dgm:pt modelId="{524CFBC2-1C69-4630-B7C3-150499256BD6}" type="pres">
      <dgm:prSet presAssocID="{728FBA97-1101-4C72-84DF-FC074EAD5890}" presName="node" presStyleLbl="node1" presStyleIdx="0" presStyleCnt="7">
        <dgm:presLayoutVars>
          <dgm:bulletEnabled val="1"/>
        </dgm:presLayoutVars>
      </dgm:prSet>
      <dgm:spPr/>
      <dgm:t>
        <a:bodyPr/>
        <a:lstStyle/>
        <a:p>
          <a:endParaRPr lang="es-CL"/>
        </a:p>
      </dgm:t>
    </dgm:pt>
    <dgm:pt modelId="{41013A8D-0ED8-4CF7-A70D-44D2DAFB2482}" type="pres">
      <dgm:prSet presAssocID="{728FBA97-1101-4C72-84DF-FC074EAD5890}" presName="dummy" presStyleCnt="0"/>
      <dgm:spPr/>
      <dgm:t>
        <a:bodyPr/>
        <a:lstStyle/>
        <a:p>
          <a:endParaRPr lang="es-CL"/>
        </a:p>
      </dgm:t>
    </dgm:pt>
    <dgm:pt modelId="{A1D04347-88B9-4309-B331-771CBC2BC775}" type="pres">
      <dgm:prSet presAssocID="{6022AE0F-D935-4933-AABD-443485431287}" presName="sibTrans" presStyleLbl="sibTrans2D1" presStyleIdx="0" presStyleCnt="7"/>
      <dgm:spPr/>
      <dgm:t>
        <a:bodyPr/>
        <a:lstStyle/>
        <a:p>
          <a:endParaRPr lang="es-CL"/>
        </a:p>
      </dgm:t>
    </dgm:pt>
    <dgm:pt modelId="{8A01136B-D767-4AE6-9B7E-D8576E51961D}" type="pres">
      <dgm:prSet presAssocID="{851DFEE1-AD0E-4BE2-8EC2-321A510EEB01}" presName="node" presStyleLbl="node1" presStyleIdx="1" presStyleCnt="7">
        <dgm:presLayoutVars>
          <dgm:bulletEnabled val="1"/>
        </dgm:presLayoutVars>
      </dgm:prSet>
      <dgm:spPr/>
      <dgm:t>
        <a:bodyPr/>
        <a:lstStyle/>
        <a:p>
          <a:endParaRPr lang="es-CL"/>
        </a:p>
      </dgm:t>
    </dgm:pt>
    <dgm:pt modelId="{6A18C571-D1D0-4B69-83ED-D9E4DFC471D3}" type="pres">
      <dgm:prSet presAssocID="{851DFEE1-AD0E-4BE2-8EC2-321A510EEB01}" presName="dummy" presStyleCnt="0"/>
      <dgm:spPr/>
      <dgm:t>
        <a:bodyPr/>
        <a:lstStyle/>
        <a:p>
          <a:endParaRPr lang="es-CL"/>
        </a:p>
      </dgm:t>
    </dgm:pt>
    <dgm:pt modelId="{302BC2F4-6852-4C34-A4C8-64E55F777720}" type="pres">
      <dgm:prSet presAssocID="{1DBCF6E3-3ACD-4536-A160-ED55DFF5F591}" presName="sibTrans" presStyleLbl="sibTrans2D1" presStyleIdx="1" presStyleCnt="7"/>
      <dgm:spPr/>
      <dgm:t>
        <a:bodyPr/>
        <a:lstStyle/>
        <a:p>
          <a:endParaRPr lang="es-CL"/>
        </a:p>
      </dgm:t>
    </dgm:pt>
    <dgm:pt modelId="{1B201030-11A2-4BE5-AA20-7F26B2D035DF}" type="pres">
      <dgm:prSet presAssocID="{CD6A8DD4-544E-4B39-9E67-9768998076EA}" presName="node" presStyleLbl="node1" presStyleIdx="2" presStyleCnt="7">
        <dgm:presLayoutVars>
          <dgm:bulletEnabled val="1"/>
        </dgm:presLayoutVars>
      </dgm:prSet>
      <dgm:spPr/>
      <dgm:t>
        <a:bodyPr/>
        <a:lstStyle/>
        <a:p>
          <a:endParaRPr lang="es-CL"/>
        </a:p>
      </dgm:t>
    </dgm:pt>
    <dgm:pt modelId="{01EC104D-F315-40B3-AC1C-EA8B8DDD5CFD}" type="pres">
      <dgm:prSet presAssocID="{CD6A8DD4-544E-4B39-9E67-9768998076EA}" presName="dummy" presStyleCnt="0"/>
      <dgm:spPr/>
      <dgm:t>
        <a:bodyPr/>
        <a:lstStyle/>
        <a:p>
          <a:endParaRPr lang="es-CL"/>
        </a:p>
      </dgm:t>
    </dgm:pt>
    <dgm:pt modelId="{99E92E13-8C46-4CD5-AC20-B77A24733534}" type="pres">
      <dgm:prSet presAssocID="{AAA29B08-B7C4-4570-BE37-42686B9B66BD}" presName="sibTrans" presStyleLbl="sibTrans2D1" presStyleIdx="2" presStyleCnt="7"/>
      <dgm:spPr/>
      <dgm:t>
        <a:bodyPr/>
        <a:lstStyle/>
        <a:p>
          <a:endParaRPr lang="es-CL"/>
        </a:p>
      </dgm:t>
    </dgm:pt>
    <dgm:pt modelId="{A906FBAF-A6D3-4F9F-AF42-8EF668565F4C}" type="pres">
      <dgm:prSet presAssocID="{35485E4C-0030-40AF-8242-70662E9E5AEC}" presName="node" presStyleLbl="node1" presStyleIdx="3" presStyleCnt="7">
        <dgm:presLayoutVars>
          <dgm:bulletEnabled val="1"/>
        </dgm:presLayoutVars>
      </dgm:prSet>
      <dgm:spPr/>
      <dgm:t>
        <a:bodyPr/>
        <a:lstStyle/>
        <a:p>
          <a:endParaRPr lang="es-CL"/>
        </a:p>
      </dgm:t>
    </dgm:pt>
    <dgm:pt modelId="{2B4DB9F7-F1CD-4477-98D7-724D6928332F}" type="pres">
      <dgm:prSet presAssocID="{35485E4C-0030-40AF-8242-70662E9E5AEC}" presName="dummy" presStyleCnt="0"/>
      <dgm:spPr/>
      <dgm:t>
        <a:bodyPr/>
        <a:lstStyle/>
        <a:p>
          <a:endParaRPr lang="es-CL"/>
        </a:p>
      </dgm:t>
    </dgm:pt>
    <dgm:pt modelId="{48A7AA05-B5FA-4071-A39E-9140C321E304}" type="pres">
      <dgm:prSet presAssocID="{527F1F63-C66F-41DA-B521-128F5DE5647D}" presName="sibTrans" presStyleLbl="sibTrans2D1" presStyleIdx="3" presStyleCnt="7"/>
      <dgm:spPr/>
      <dgm:t>
        <a:bodyPr/>
        <a:lstStyle/>
        <a:p>
          <a:endParaRPr lang="es-CL"/>
        </a:p>
      </dgm:t>
    </dgm:pt>
    <dgm:pt modelId="{2D6CF8F0-10FC-486F-8C03-CF68B411CD1F}" type="pres">
      <dgm:prSet presAssocID="{8B5A4BCE-BB11-4972-96AA-29CB662CF6A0}" presName="node" presStyleLbl="node1" presStyleIdx="4" presStyleCnt="7">
        <dgm:presLayoutVars>
          <dgm:bulletEnabled val="1"/>
        </dgm:presLayoutVars>
      </dgm:prSet>
      <dgm:spPr/>
      <dgm:t>
        <a:bodyPr/>
        <a:lstStyle/>
        <a:p>
          <a:endParaRPr lang="es-CL"/>
        </a:p>
      </dgm:t>
    </dgm:pt>
    <dgm:pt modelId="{6B66E2B2-D721-4D67-9F80-D5A4E431584F}" type="pres">
      <dgm:prSet presAssocID="{8B5A4BCE-BB11-4972-96AA-29CB662CF6A0}" presName="dummy" presStyleCnt="0"/>
      <dgm:spPr/>
      <dgm:t>
        <a:bodyPr/>
        <a:lstStyle/>
        <a:p>
          <a:endParaRPr lang="es-CL"/>
        </a:p>
      </dgm:t>
    </dgm:pt>
    <dgm:pt modelId="{7BC18151-61F2-412B-8496-EE3A942503EA}" type="pres">
      <dgm:prSet presAssocID="{0045ACA8-3A76-4E38-B605-8FD06F2C03C8}" presName="sibTrans" presStyleLbl="sibTrans2D1" presStyleIdx="4" presStyleCnt="7"/>
      <dgm:spPr/>
      <dgm:t>
        <a:bodyPr/>
        <a:lstStyle/>
        <a:p>
          <a:endParaRPr lang="es-CL"/>
        </a:p>
      </dgm:t>
    </dgm:pt>
    <dgm:pt modelId="{24B7A54C-DBA0-4367-99AB-EDCCD3C36B96}" type="pres">
      <dgm:prSet presAssocID="{E5ED51EB-57FB-4065-AE5A-FE3B5513DE0F}" presName="node" presStyleLbl="node1" presStyleIdx="5" presStyleCnt="7">
        <dgm:presLayoutVars>
          <dgm:bulletEnabled val="1"/>
        </dgm:presLayoutVars>
      </dgm:prSet>
      <dgm:spPr/>
      <dgm:t>
        <a:bodyPr/>
        <a:lstStyle/>
        <a:p>
          <a:endParaRPr lang="es-CL"/>
        </a:p>
      </dgm:t>
    </dgm:pt>
    <dgm:pt modelId="{5DB23775-AA9B-4449-84F5-426EB88E8E85}" type="pres">
      <dgm:prSet presAssocID="{E5ED51EB-57FB-4065-AE5A-FE3B5513DE0F}" presName="dummy" presStyleCnt="0"/>
      <dgm:spPr/>
      <dgm:t>
        <a:bodyPr/>
        <a:lstStyle/>
        <a:p>
          <a:endParaRPr lang="es-CL"/>
        </a:p>
      </dgm:t>
    </dgm:pt>
    <dgm:pt modelId="{9A86CA18-5BF9-4E33-AC63-6A7B8F73F38C}" type="pres">
      <dgm:prSet presAssocID="{BF1245A4-0E2F-40BD-B116-8074B08EFD5E}" presName="sibTrans" presStyleLbl="sibTrans2D1" presStyleIdx="5" presStyleCnt="7"/>
      <dgm:spPr/>
      <dgm:t>
        <a:bodyPr/>
        <a:lstStyle/>
        <a:p>
          <a:endParaRPr lang="es-CL"/>
        </a:p>
      </dgm:t>
    </dgm:pt>
    <dgm:pt modelId="{FA0574A1-EAA8-4BC1-9DE9-ACE5B8D3EBE4}" type="pres">
      <dgm:prSet presAssocID="{B9DA830C-6E3C-4BC2-BC16-CEA2641901C3}" presName="node" presStyleLbl="node1" presStyleIdx="6" presStyleCnt="7">
        <dgm:presLayoutVars>
          <dgm:bulletEnabled val="1"/>
        </dgm:presLayoutVars>
      </dgm:prSet>
      <dgm:spPr/>
      <dgm:t>
        <a:bodyPr/>
        <a:lstStyle/>
        <a:p>
          <a:endParaRPr lang="es-CL"/>
        </a:p>
      </dgm:t>
    </dgm:pt>
    <dgm:pt modelId="{9C800F7F-DDEA-48CE-8844-F9A339060962}" type="pres">
      <dgm:prSet presAssocID="{B9DA830C-6E3C-4BC2-BC16-CEA2641901C3}" presName="dummy" presStyleCnt="0"/>
      <dgm:spPr/>
      <dgm:t>
        <a:bodyPr/>
        <a:lstStyle/>
        <a:p>
          <a:endParaRPr lang="es-CL"/>
        </a:p>
      </dgm:t>
    </dgm:pt>
    <dgm:pt modelId="{EA378EE3-16CA-4F21-B922-8B86DD0BAAD0}" type="pres">
      <dgm:prSet presAssocID="{7F0E7AE4-699A-4BED-94C0-C89D08E89B73}" presName="sibTrans" presStyleLbl="sibTrans2D1" presStyleIdx="6" presStyleCnt="7"/>
      <dgm:spPr/>
      <dgm:t>
        <a:bodyPr/>
        <a:lstStyle/>
        <a:p>
          <a:endParaRPr lang="es-CL"/>
        </a:p>
      </dgm:t>
    </dgm:pt>
  </dgm:ptLst>
  <dgm:cxnLst>
    <dgm:cxn modelId="{53007244-6853-48FE-81D1-8FB030940B55}" type="presOf" srcId="{CD6A8DD4-544E-4B39-9E67-9768998076EA}" destId="{1B201030-11A2-4BE5-AA20-7F26B2D035DF}" srcOrd="0" destOrd="0" presId="urn:microsoft.com/office/officeart/2005/8/layout/radial6"/>
    <dgm:cxn modelId="{A480B2D6-A3D8-41D0-B5BF-B2FFEF16EB93}" srcId="{5783749A-816A-4150-9640-058299660EE6}" destId="{CD6A8DD4-544E-4B39-9E67-9768998076EA}" srcOrd="2" destOrd="0" parTransId="{BF2338D7-6BB0-46A3-B30F-4EE606B7E731}" sibTransId="{AAA29B08-B7C4-4570-BE37-42686B9B66BD}"/>
    <dgm:cxn modelId="{01F69C2F-E4F8-4278-84E9-F3627360F5B7}" type="presOf" srcId="{E5ED51EB-57FB-4065-AE5A-FE3B5513DE0F}" destId="{24B7A54C-DBA0-4367-99AB-EDCCD3C36B96}" srcOrd="0" destOrd="0" presId="urn:microsoft.com/office/officeart/2005/8/layout/radial6"/>
    <dgm:cxn modelId="{F03A87DE-EC0F-415F-B6D3-48A427A17FFB}" type="presOf" srcId="{B9DA830C-6E3C-4BC2-BC16-CEA2641901C3}" destId="{FA0574A1-EAA8-4BC1-9DE9-ACE5B8D3EBE4}" srcOrd="0" destOrd="0" presId="urn:microsoft.com/office/officeart/2005/8/layout/radial6"/>
    <dgm:cxn modelId="{3261FE2F-5309-4DB0-9D60-97DA98CAA773}" srcId="{5783749A-816A-4150-9640-058299660EE6}" destId="{8B5A4BCE-BB11-4972-96AA-29CB662CF6A0}" srcOrd="4" destOrd="0" parTransId="{65AA60B5-6391-4F72-ABD5-3E9E3ACB1BA1}" sibTransId="{0045ACA8-3A76-4E38-B605-8FD06F2C03C8}"/>
    <dgm:cxn modelId="{BAB80478-6101-4398-BF5D-CB5A3C001CE2}" type="presOf" srcId="{0045ACA8-3A76-4E38-B605-8FD06F2C03C8}" destId="{7BC18151-61F2-412B-8496-EE3A942503EA}" srcOrd="0" destOrd="0" presId="urn:microsoft.com/office/officeart/2005/8/layout/radial6"/>
    <dgm:cxn modelId="{1C22BEA0-981F-4B01-A573-29E67BCF95AE}" srcId="{5783749A-816A-4150-9640-058299660EE6}" destId="{728FBA97-1101-4C72-84DF-FC074EAD5890}" srcOrd="0" destOrd="0" parTransId="{9CBAD48B-4BC6-453E-83BE-4F9E200E9CDD}" sibTransId="{6022AE0F-D935-4933-AABD-443485431287}"/>
    <dgm:cxn modelId="{4FF3F448-57F0-44AD-B894-51F58FDDAA3F}" type="presOf" srcId="{7F0E7AE4-699A-4BED-94C0-C89D08E89B73}" destId="{EA378EE3-16CA-4F21-B922-8B86DD0BAAD0}" srcOrd="0" destOrd="0" presId="urn:microsoft.com/office/officeart/2005/8/layout/radial6"/>
    <dgm:cxn modelId="{065DE34C-8B9C-4F3F-8554-F5EBDEE2377F}" type="presOf" srcId="{851DFEE1-AD0E-4BE2-8EC2-321A510EEB01}" destId="{8A01136B-D767-4AE6-9B7E-D8576E51961D}" srcOrd="0" destOrd="0" presId="urn:microsoft.com/office/officeart/2005/8/layout/radial6"/>
    <dgm:cxn modelId="{6F3B487D-902C-4E5F-85CD-862004DE2DD0}" srcId="{5783749A-816A-4150-9640-058299660EE6}" destId="{B9DA830C-6E3C-4BC2-BC16-CEA2641901C3}" srcOrd="6" destOrd="0" parTransId="{5FFD6407-1F9D-49D8-885C-C483B678C0B2}" sibTransId="{7F0E7AE4-699A-4BED-94C0-C89D08E89B73}"/>
    <dgm:cxn modelId="{87308C93-A0A3-41B2-BC03-D1F8F0742096}" type="presOf" srcId="{1DBCF6E3-3ACD-4536-A160-ED55DFF5F591}" destId="{302BC2F4-6852-4C34-A4C8-64E55F777720}" srcOrd="0" destOrd="0" presId="urn:microsoft.com/office/officeart/2005/8/layout/radial6"/>
    <dgm:cxn modelId="{89DF7E27-6E26-40ED-B3AB-140634580D07}" type="presOf" srcId="{35485E4C-0030-40AF-8242-70662E9E5AEC}" destId="{A906FBAF-A6D3-4F9F-AF42-8EF668565F4C}" srcOrd="0" destOrd="0" presId="urn:microsoft.com/office/officeart/2005/8/layout/radial6"/>
    <dgm:cxn modelId="{D9DF4297-4FA2-4684-887C-5778ACAB0F60}" type="presOf" srcId="{BF1245A4-0E2F-40BD-B116-8074B08EFD5E}" destId="{9A86CA18-5BF9-4E33-AC63-6A7B8F73F38C}" srcOrd="0" destOrd="0" presId="urn:microsoft.com/office/officeart/2005/8/layout/radial6"/>
    <dgm:cxn modelId="{7A9C87E1-EE6A-4A44-9589-766921BF75E3}" srcId="{5783749A-816A-4150-9640-058299660EE6}" destId="{851DFEE1-AD0E-4BE2-8EC2-321A510EEB01}" srcOrd="1" destOrd="0" parTransId="{316169C7-512E-4597-8541-7DF57DF5ECF1}" sibTransId="{1DBCF6E3-3ACD-4536-A160-ED55DFF5F591}"/>
    <dgm:cxn modelId="{70A8B187-9CB2-4030-9597-B9B7A99A8E4D}" srcId="{5783749A-816A-4150-9640-058299660EE6}" destId="{35485E4C-0030-40AF-8242-70662E9E5AEC}" srcOrd="3" destOrd="0" parTransId="{8B1D6344-E931-480B-881B-028C885413AC}" sibTransId="{527F1F63-C66F-41DA-B521-128F5DE5647D}"/>
    <dgm:cxn modelId="{38F86921-D109-4A1C-913C-76698DCCD1F7}" type="presOf" srcId="{6022AE0F-D935-4933-AABD-443485431287}" destId="{A1D04347-88B9-4309-B331-771CBC2BC775}" srcOrd="0" destOrd="0" presId="urn:microsoft.com/office/officeart/2005/8/layout/radial6"/>
    <dgm:cxn modelId="{77889E97-3CA3-4F68-B3EF-75AB33C9244D}" type="presOf" srcId="{8CE38B78-8308-4BFF-88C2-0BCEE74ECC3F}" destId="{5E4756A2-6933-4AB5-88FC-3B72B9025F84}" srcOrd="0" destOrd="0" presId="urn:microsoft.com/office/officeart/2005/8/layout/radial6"/>
    <dgm:cxn modelId="{4236543D-4D1B-4762-951C-FAED2EB35020}" srcId="{8CE38B78-8308-4BFF-88C2-0BCEE74ECC3F}" destId="{5783749A-816A-4150-9640-058299660EE6}" srcOrd="0" destOrd="0" parTransId="{4BD450D1-98A3-48AE-9B25-B1CA70B5BBC9}" sibTransId="{D7C03ACD-C95E-452A-AFFE-A0A2D87C391A}"/>
    <dgm:cxn modelId="{02536DE8-9B09-4D94-BCAE-D78075EEAFBC}" type="presOf" srcId="{8B5A4BCE-BB11-4972-96AA-29CB662CF6A0}" destId="{2D6CF8F0-10FC-486F-8C03-CF68B411CD1F}" srcOrd="0" destOrd="0" presId="urn:microsoft.com/office/officeart/2005/8/layout/radial6"/>
    <dgm:cxn modelId="{79F04859-5B38-4140-92FD-0D564B7CCAFC}" type="presOf" srcId="{527F1F63-C66F-41DA-B521-128F5DE5647D}" destId="{48A7AA05-B5FA-4071-A39E-9140C321E304}" srcOrd="0" destOrd="0" presId="urn:microsoft.com/office/officeart/2005/8/layout/radial6"/>
    <dgm:cxn modelId="{4AE8CBBE-FC21-404F-BAAB-90F664CF9852}" srcId="{5783749A-816A-4150-9640-058299660EE6}" destId="{E5ED51EB-57FB-4065-AE5A-FE3B5513DE0F}" srcOrd="5" destOrd="0" parTransId="{A3A68DEA-3AD3-4CFB-A87E-1EC9CEC456B4}" sibTransId="{BF1245A4-0E2F-40BD-B116-8074B08EFD5E}"/>
    <dgm:cxn modelId="{43E83B0D-23D7-4E88-B6D5-5C5FBEB593BC}" type="presOf" srcId="{5783749A-816A-4150-9640-058299660EE6}" destId="{9C3AD493-E584-4D00-AD9A-120F632E4DFA}" srcOrd="0" destOrd="0" presId="urn:microsoft.com/office/officeart/2005/8/layout/radial6"/>
    <dgm:cxn modelId="{60F9E11E-D8D1-40FD-96B6-7797FAB7C143}" type="presOf" srcId="{AAA29B08-B7C4-4570-BE37-42686B9B66BD}" destId="{99E92E13-8C46-4CD5-AC20-B77A24733534}" srcOrd="0" destOrd="0" presId="urn:microsoft.com/office/officeart/2005/8/layout/radial6"/>
    <dgm:cxn modelId="{A2BD3133-599C-41FB-80BE-5F6B7627CC7B}" type="presOf" srcId="{728FBA97-1101-4C72-84DF-FC074EAD5890}" destId="{524CFBC2-1C69-4630-B7C3-150499256BD6}" srcOrd="0" destOrd="0" presId="urn:microsoft.com/office/officeart/2005/8/layout/radial6"/>
    <dgm:cxn modelId="{C6570AE3-1962-4076-BCEE-FBC40865C3A6}" type="presParOf" srcId="{5E4756A2-6933-4AB5-88FC-3B72B9025F84}" destId="{9C3AD493-E584-4D00-AD9A-120F632E4DFA}" srcOrd="0" destOrd="0" presId="urn:microsoft.com/office/officeart/2005/8/layout/radial6"/>
    <dgm:cxn modelId="{68B1BA66-E82A-43A9-86E3-2A1A935DC641}" type="presParOf" srcId="{5E4756A2-6933-4AB5-88FC-3B72B9025F84}" destId="{524CFBC2-1C69-4630-B7C3-150499256BD6}" srcOrd="1" destOrd="0" presId="urn:microsoft.com/office/officeart/2005/8/layout/radial6"/>
    <dgm:cxn modelId="{056BEC76-EECB-459E-A724-E3140BB878EE}" type="presParOf" srcId="{5E4756A2-6933-4AB5-88FC-3B72B9025F84}" destId="{41013A8D-0ED8-4CF7-A70D-44D2DAFB2482}" srcOrd="2" destOrd="0" presId="urn:microsoft.com/office/officeart/2005/8/layout/radial6"/>
    <dgm:cxn modelId="{00655804-0A89-432F-B935-C4AC49B26B3D}" type="presParOf" srcId="{5E4756A2-6933-4AB5-88FC-3B72B9025F84}" destId="{A1D04347-88B9-4309-B331-771CBC2BC775}" srcOrd="3" destOrd="0" presId="urn:microsoft.com/office/officeart/2005/8/layout/radial6"/>
    <dgm:cxn modelId="{F62A59C4-6181-432B-A829-F2359EE693EE}" type="presParOf" srcId="{5E4756A2-6933-4AB5-88FC-3B72B9025F84}" destId="{8A01136B-D767-4AE6-9B7E-D8576E51961D}" srcOrd="4" destOrd="0" presId="urn:microsoft.com/office/officeart/2005/8/layout/radial6"/>
    <dgm:cxn modelId="{159FA945-E6F5-453F-8BBA-AB9E4517F535}" type="presParOf" srcId="{5E4756A2-6933-4AB5-88FC-3B72B9025F84}" destId="{6A18C571-D1D0-4B69-83ED-D9E4DFC471D3}" srcOrd="5" destOrd="0" presId="urn:microsoft.com/office/officeart/2005/8/layout/radial6"/>
    <dgm:cxn modelId="{297C91D7-CA48-4450-8E69-5F97184F881D}" type="presParOf" srcId="{5E4756A2-6933-4AB5-88FC-3B72B9025F84}" destId="{302BC2F4-6852-4C34-A4C8-64E55F777720}" srcOrd="6" destOrd="0" presId="urn:microsoft.com/office/officeart/2005/8/layout/radial6"/>
    <dgm:cxn modelId="{FA82545A-4723-48F7-B9C2-3A7FA3B0762B}" type="presParOf" srcId="{5E4756A2-6933-4AB5-88FC-3B72B9025F84}" destId="{1B201030-11A2-4BE5-AA20-7F26B2D035DF}" srcOrd="7" destOrd="0" presId="urn:microsoft.com/office/officeart/2005/8/layout/radial6"/>
    <dgm:cxn modelId="{8D7B4806-9AF7-4690-929E-B36424AD3F37}" type="presParOf" srcId="{5E4756A2-6933-4AB5-88FC-3B72B9025F84}" destId="{01EC104D-F315-40B3-AC1C-EA8B8DDD5CFD}" srcOrd="8" destOrd="0" presId="urn:microsoft.com/office/officeart/2005/8/layout/radial6"/>
    <dgm:cxn modelId="{37C1C5AE-5A69-413E-9580-9EDCF4E00D07}" type="presParOf" srcId="{5E4756A2-6933-4AB5-88FC-3B72B9025F84}" destId="{99E92E13-8C46-4CD5-AC20-B77A24733534}" srcOrd="9" destOrd="0" presId="urn:microsoft.com/office/officeart/2005/8/layout/radial6"/>
    <dgm:cxn modelId="{CCC501CB-D482-4653-9EB5-22C2191B43B5}" type="presParOf" srcId="{5E4756A2-6933-4AB5-88FC-3B72B9025F84}" destId="{A906FBAF-A6D3-4F9F-AF42-8EF668565F4C}" srcOrd="10" destOrd="0" presId="urn:microsoft.com/office/officeart/2005/8/layout/radial6"/>
    <dgm:cxn modelId="{4CE6500C-F451-4246-A734-74926E128C43}" type="presParOf" srcId="{5E4756A2-6933-4AB5-88FC-3B72B9025F84}" destId="{2B4DB9F7-F1CD-4477-98D7-724D6928332F}" srcOrd="11" destOrd="0" presId="urn:microsoft.com/office/officeart/2005/8/layout/radial6"/>
    <dgm:cxn modelId="{F68A4939-BDEC-4A40-B41D-13AD57CE7E3D}" type="presParOf" srcId="{5E4756A2-6933-4AB5-88FC-3B72B9025F84}" destId="{48A7AA05-B5FA-4071-A39E-9140C321E304}" srcOrd="12" destOrd="0" presId="urn:microsoft.com/office/officeart/2005/8/layout/radial6"/>
    <dgm:cxn modelId="{78E9CF25-F0EA-4874-8767-04B072F87D69}" type="presParOf" srcId="{5E4756A2-6933-4AB5-88FC-3B72B9025F84}" destId="{2D6CF8F0-10FC-486F-8C03-CF68B411CD1F}" srcOrd="13" destOrd="0" presId="urn:microsoft.com/office/officeart/2005/8/layout/radial6"/>
    <dgm:cxn modelId="{10E8DFEF-4F6A-46AE-AD2F-E989BA388606}" type="presParOf" srcId="{5E4756A2-6933-4AB5-88FC-3B72B9025F84}" destId="{6B66E2B2-D721-4D67-9F80-D5A4E431584F}" srcOrd="14" destOrd="0" presId="urn:microsoft.com/office/officeart/2005/8/layout/radial6"/>
    <dgm:cxn modelId="{44973FEE-DA7E-4112-8F3C-0CD1DC16C9BC}" type="presParOf" srcId="{5E4756A2-6933-4AB5-88FC-3B72B9025F84}" destId="{7BC18151-61F2-412B-8496-EE3A942503EA}" srcOrd="15" destOrd="0" presId="urn:microsoft.com/office/officeart/2005/8/layout/radial6"/>
    <dgm:cxn modelId="{97F77556-99FE-4E6E-9275-195532B143C9}" type="presParOf" srcId="{5E4756A2-6933-4AB5-88FC-3B72B9025F84}" destId="{24B7A54C-DBA0-4367-99AB-EDCCD3C36B96}" srcOrd="16" destOrd="0" presId="urn:microsoft.com/office/officeart/2005/8/layout/radial6"/>
    <dgm:cxn modelId="{6F975A72-F093-40F8-8236-259A8E667B57}" type="presParOf" srcId="{5E4756A2-6933-4AB5-88FC-3B72B9025F84}" destId="{5DB23775-AA9B-4449-84F5-426EB88E8E85}" srcOrd="17" destOrd="0" presId="urn:microsoft.com/office/officeart/2005/8/layout/radial6"/>
    <dgm:cxn modelId="{4AD4A0BE-DFF6-4521-94BA-71E0ACE3DF2C}" type="presParOf" srcId="{5E4756A2-6933-4AB5-88FC-3B72B9025F84}" destId="{9A86CA18-5BF9-4E33-AC63-6A7B8F73F38C}" srcOrd="18" destOrd="0" presId="urn:microsoft.com/office/officeart/2005/8/layout/radial6"/>
    <dgm:cxn modelId="{F00E5646-B61E-4ED8-AC05-A57BD2E769F8}" type="presParOf" srcId="{5E4756A2-6933-4AB5-88FC-3B72B9025F84}" destId="{FA0574A1-EAA8-4BC1-9DE9-ACE5B8D3EBE4}" srcOrd="19" destOrd="0" presId="urn:microsoft.com/office/officeart/2005/8/layout/radial6"/>
    <dgm:cxn modelId="{4A681746-745E-49C7-A3A8-AC863CEB864F}" type="presParOf" srcId="{5E4756A2-6933-4AB5-88FC-3B72B9025F84}" destId="{9C800F7F-DDEA-48CE-8844-F9A339060962}" srcOrd="20" destOrd="0" presId="urn:microsoft.com/office/officeart/2005/8/layout/radial6"/>
    <dgm:cxn modelId="{248952A2-8100-40A6-8711-006D36396A17}" type="presParOf" srcId="{5E4756A2-6933-4AB5-88FC-3B72B9025F84}" destId="{EA378EE3-16CA-4F21-B922-8B86DD0BAAD0}" srcOrd="21" destOrd="0" presId="urn:microsoft.com/office/officeart/2005/8/layout/radial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647F3C-D68B-485D-901C-236706E7CB2F}" type="doc">
      <dgm:prSet loTypeId="urn:microsoft.com/office/officeart/2005/8/layout/orgChart1" loCatId="hierarchy" qsTypeId="urn:microsoft.com/office/officeart/2005/8/quickstyle/simple5" qsCatId="simple" csTypeId="urn:microsoft.com/office/officeart/2005/8/colors/accent1_2" csCatId="accent1" phldr="1"/>
      <dgm:spPr/>
      <dgm:t>
        <a:bodyPr/>
        <a:lstStyle/>
        <a:p>
          <a:endParaRPr lang="es-ES"/>
        </a:p>
      </dgm:t>
    </dgm:pt>
    <dgm:pt modelId="{768B814D-1EDE-4618-B97E-B644FFEEA2B2}">
      <dgm:prSet phldrT="[Texto]" custT="1"/>
      <dgm:spPr/>
      <dgm:t>
        <a:bodyPr/>
        <a:lstStyle/>
        <a:p>
          <a:r>
            <a:rPr lang="es-ES" sz="1600" b="1" dirty="0">
              <a:latin typeface="Arial" panose="020B0604020202020204" pitchFamily="34" charset="0"/>
              <a:cs typeface="Arial" panose="020B0604020202020204" pitchFamily="34" charset="0"/>
            </a:rPr>
            <a:t>CJE.</a:t>
          </a:r>
        </a:p>
        <a:p>
          <a:r>
            <a:rPr lang="es-ES" sz="1600" b="1" dirty="0">
              <a:latin typeface="Arial" panose="020B0604020202020204" pitchFamily="34" charset="0"/>
              <a:cs typeface="Arial" panose="020B0604020202020204" pitchFamily="34" charset="0"/>
            </a:rPr>
            <a:t>OCT/CWC</a:t>
          </a:r>
        </a:p>
      </dgm:t>
    </dgm:pt>
    <dgm:pt modelId="{640935D2-CD0B-460B-B476-2682E1EAF83E}" type="parTrans" cxnId="{0938B540-F916-45CC-A30A-271D1B0A14F0}">
      <dgm:prSet/>
      <dgm:spPr/>
      <dgm:t>
        <a:bodyPr/>
        <a:lstStyle/>
        <a:p>
          <a:endParaRPr lang="es-ES" sz="1600" b="1">
            <a:latin typeface="Arial" panose="020B0604020202020204" pitchFamily="34" charset="0"/>
            <a:cs typeface="Arial" panose="020B0604020202020204" pitchFamily="34" charset="0"/>
          </a:endParaRPr>
        </a:p>
      </dgm:t>
    </dgm:pt>
    <dgm:pt modelId="{173557D0-677B-4C88-B87A-DD64756BB908}" type="sibTrans" cxnId="{0938B540-F916-45CC-A30A-271D1B0A14F0}">
      <dgm:prSet/>
      <dgm:spPr/>
      <dgm:t>
        <a:bodyPr/>
        <a:lstStyle/>
        <a:p>
          <a:endParaRPr lang="es-ES" sz="1600" b="1">
            <a:latin typeface="Arial" panose="020B0604020202020204" pitchFamily="34" charset="0"/>
            <a:cs typeface="Arial" panose="020B0604020202020204" pitchFamily="34" charset="0"/>
          </a:endParaRPr>
        </a:p>
      </dgm:t>
    </dgm:pt>
    <dgm:pt modelId="{390550E5-187F-47D5-80A9-043C06298C76}">
      <dgm:prSet phldrT="[Texto]" custT="1"/>
      <dgm:spPr/>
      <dgm:t>
        <a:bodyPr/>
        <a:lstStyle/>
        <a:p>
          <a:r>
            <a:rPr lang="es-ES" sz="1600" b="1" dirty="0" err="1">
              <a:latin typeface="Arial" panose="020B0604020202020204" pitchFamily="34" charset="0"/>
              <a:cs typeface="Arial" panose="020B0604020202020204" pitchFamily="34" charset="0"/>
            </a:rPr>
            <a:t>ASuWC</a:t>
          </a:r>
          <a:endParaRPr lang="es-ES" sz="1600" b="1" dirty="0">
            <a:latin typeface="Arial" panose="020B0604020202020204" pitchFamily="34" charset="0"/>
            <a:cs typeface="Arial" panose="020B0604020202020204" pitchFamily="34" charset="0"/>
          </a:endParaRPr>
        </a:p>
      </dgm:t>
    </dgm:pt>
    <dgm:pt modelId="{BD913FAA-2EA1-4F06-B3E3-5F880310563C}" type="parTrans" cxnId="{F3AC2F5C-FC7F-47BB-A298-A3B2B17080D1}">
      <dgm:prSet/>
      <dgm:spPr/>
      <dgm:t>
        <a:bodyPr/>
        <a:lstStyle/>
        <a:p>
          <a:endParaRPr lang="es-ES" sz="1600" b="1">
            <a:latin typeface="Arial" panose="020B0604020202020204" pitchFamily="34" charset="0"/>
            <a:cs typeface="Arial" panose="020B0604020202020204" pitchFamily="34" charset="0"/>
          </a:endParaRPr>
        </a:p>
      </dgm:t>
    </dgm:pt>
    <dgm:pt modelId="{3F5D8269-ADD8-4EB5-98A5-330862501DEE}" type="sibTrans" cxnId="{F3AC2F5C-FC7F-47BB-A298-A3B2B17080D1}">
      <dgm:prSet/>
      <dgm:spPr/>
      <dgm:t>
        <a:bodyPr/>
        <a:lstStyle/>
        <a:p>
          <a:endParaRPr lang="es-ES" sz="1600" b="1">
            <a:latin typeface="Arial" panose="020B0604020202020204" pitchFamily="34" charset="0"/>
            <a:cs typeface="Arial" panose="020B0604020202020204" pitchFamily="34" charset="0"/>
          </a:endParaRPr>
        </a:p>
      </dgm:t>
    </dgm:pt>
    <dgm:pt modelId="{68B686BD-1D09-4517-8178-5310B831455D}">
      <dgm:prSet phldrT="[Texto]" custT="1"/>
      <dgm:spPr/>
      <dgm:t>
        <a:bodyPr/>
        <a:lstStyle/>
        <a:p>
          <a:r>
            <a:rPr lang="es-ES" sz="1600" b="1" dirty="0">
              <a:latin typeface="Arial" panose="020B0604020202020204" pitchFamily="34" charset="0"/>
              <a:cs typeface="Arial" panose="020B0604020202020204" pitchFamily="34" charset="0"/>
            </a:rPr>
            <a:t>ASWC</a:t>
          </a:r>
        </a:p>
      </dgm:t>
    </dgm:pt>
    <dgm:pt modelId="{1966F8C5-9E0C-4433-9593-39A911336C61}" type="parTrans" cxnId="{FD3215D8-A5BA-4A9D-86E2-5C6C6A378570}">
      <dgm:prSet/>
      <dgm:spPr/>
      <dgm:t>
        <a:bodyPr/>
        <a:lstStyle/>
        <a:p>
          <a:endParaRPr lang="es-ES" sz="1600" b="1">
            <a:latin typeface="Arial" panose="020B0604020202020204" pitchFamily="34" charset="0"/>
            <a:cs typeface="Arial" panose="020B0604020202020204" pitchFamily="34" charset="0"/>
          </a:endParaRPr>
        </a:p>
      </dgm:t>
    </dgm:pt>
    <dgm:pt modelId="{2D5CAEF2-BC1D-417E-97AD-52E693AD2F97}" type="sibTrans" cxnId="{FD3215D8-A5BA-4A9D-86E2-5C6C6A378570}">
      <dgm:prSet/>
      <dgm:spPr/>
      <dgm:t>
        <a:bodyPr/>
        <a:lstStyle/>
        <a:p>
          <a:endParaRPr lang="es-ES" sz="1600" b="1">
            <a:latin typeface="Arial" panose="020B0604020202020204" pitchFamily="34" charset="0"/>
            <a:cs typeface="Arial" panose="020B0604020202020204" pitchFamily="34" charset="0"/>
          </a:endParaRPr>
        </a:p>
      </dgm:t>
    </dgm:pt>
    <dgm:pt modelId="{C268F7EA-1B6A-4AE4-9937-7C4A6F92E571}">
      <dgm:prSet custT="1"/>
      <dgm:spPr/>
      <dgm:t>
        <a:bodyPr/>
        <a:lstStyle/>
        <a:p>
          <a:r>
            <a:rPr lang="es-ES" sz="1600" b="1" dirty="0">
              <a:latin typeface="Arial" panose="020B0604020202020204" pitchFamily="34" charset="0"/>
              <a:cs typeface="Arial" panose="020B0604020202020204" pitchFamily="34" charset="0"/>
            </a:rPr>
            <a:t>AAWC</a:t>
          </a:r>
        </a:p>
      </dgm:t>
    </dgm:pt>
    <dgm:pt modelId="{CB1B0B62-F30E-4475-B163-4E5DC37DB425}" type="parTrans" cxnId="{EA8F8E99-98FC-4601-9925-FD8A529CB886}">
      <dgm:prSet/>
      <dgm:spPr/>
      <dgm:t>
        <a:bodyPr/>
        <a:lstStyle/>
        <a:p>
          <a:endParaRPr lang="es-ES" sz="1600" b="1">
            <a:latin typeface="Arial" panose="020B0604020202020204" pitchFamily="34" charset="0"/>
            <a:cs typeface="Arial" panose="020B0604020202020204" pitchFamily="34" charset="0"/>
          </a:endParaRPr>
        </a:p>
      </dgm:t>
    </dgm:pt>
    <dgm:pt modelId="{94AB2109-1C79-4B19-8EBA-782ADD651071}" type="sibTrans" cxnId="{EA8F8E99-98FC-4601-9925-FD8A529CB886}">
      <dgm:prSet/>
      <dgm:spPr/>
      <dgm:t>
        <a:bodyPr/>
        <a:lstStyle/>
        <a:p>
          <a:endParaRPr lang="es-ES" sz="1600" b="1">
            <a:latin typeface="Arial" panose="020B0604020202020204" pitchFamily="34" charset="0"/>
            <a:cs typeface="Arial" panose="020B0604020202020204" pitchFamily="34" charset="0"/>
          </a:endParaRPr>
        </a:p>
      </dgm:t>
    </dgm:pt>
    <dgm:pt modelId="{9F61740E-7098-495F-873A-5EB7ECB468B1}" type="pres">
      <dgm:prSet presAssocID="{28647F3C-D68B-485D-901C-236706E7CB2F}" presName="hierChild1" presStyleCnt="0">
        <dgm:presLayoutVars>
          <dgm:orgChart val="1"/>
          <dgm:chPref val="1"/>
          <dgm:dir/>
          <dgm:animOne val="branch"/>
          <dgm:animLvl val="lvl"/>
          <dgm:resizeHandles/>
        </dgm:presLayoutVars>
      </dgm:prSet>
      <dgm:spPr/>
      <dgm:t>
        <a:bodyPr/>
        <a:lstStyle/>
        <a:p>
          <a:endParaRPr lang="es-CL"/>
        </a:p>
      </dgm:t>
    </dgm:pt>
    <dgm:pt modelId="{7B939110-37F1-460C-AB2F-1EC226A5D78F}" type="pres">
      <dgm:prSet presAssocID="{768B814D-1EDE-4618-B97E-B644FFEEA2B2}" presName="hierRoot1" presStyleCnt="0">
        <dgm:presLayoutVars>
          <dgm:hierBranch val="init"/>
        </dgm:presLayoutVars>
      </dgm:prSet>
      <dgm:spPr/>
    </dgm:pt>
    <dgm:pt modelId="{3E21600B-5E41-47B4-B121-5BFDAAF52302}" type="pres">
      <dgm:prSet presAssocID="{768B814D-1EDE-4618-B97E-B644FFEEA2B2}" presName="rootComposite1" presStyleCnt="0"/>
      <dgm:spPr/>
    </dgm:pt>
    <dgm:pt modelId="{22309D05-FAFB-49ED-AF65-8C77CBAD6369}" type="pres">
      <dgm:prSet presAssocID="{768B814D-1EDE-4618-B97E-B644FFEEA2B2}" presName="rootText1" presStyleLbl="node0" presStyleIdx="0" presStyleCnt="1">
        <dgm:presLayoutVars>
          <dgm:chPref val="3"/>
        </dgm:presLayoutVars>
      </dgm:prSet>
      <dgm:spPr/>
      <dgm:t>
        <a:bodyPr/>
        <a:lstStyle/>
        <a:p>
          <a:endParaRPr lang="es-CL"/>
        </a:p>
      </dgm:t>
    </dgm:pt>
    <dgm:pt modelId="{E2865349-46F1-4E75-95D7-C6D81A959245}" type="pres">
      <dgm:prSet presAssocID="{768B814D-1EDE-4618-B97E-B644FFEEA2B2}" presName="rootConnector1" presStyleLbl="node1" presStyleIdx="0" presStyleCnt="0"/>
      <dgm:spPr/>
      <dgm:t>
        <a:bodyPr/>
        <a:lstStyle/>
        <a:p>
          <a:endParaRPr lang="es-CL"/>
        </a:p>
      </dgm:t>
    </dgm:pt>
    <dgm:pt modelId="{881D4C74-99EA-4B8F-B82C-C20FED48ABE1}" type="pres">
      <dgm:prSet presAssocID="{768B814D-1EDE-4618-B97E-B644FFEEA2B2}" presName="hierChild2" presStyleCnt="0"/>
      <dgm:spPr/>
    </dgm:pt>
    <dgm:pt modelId="{6398D949-A1A7-44A3-99D5-54B2228EC139}" type="pres">
      <dgm:prSet presAssocID="{BD913FAA-2EA1-4F06-B3E3-5F880310563C}" presName="Name37" presStyleLbl="parChTrans1D2" presStyleIdx="0" presStyleCnt="3"/>
      <dgm:spPr/>
      <dgm:t>
        <a:bodyPr/>
        <a:lstStyle/>
        <a:p>
          <a:endParaRPr lang="es-CL"/>
        </a:p>
      </dgm:t>
    </dgm:pt>
    <dgm:pt modelId="{67218182-4428-4B9C-B9B5-266E492345F1}" type="pres">
      <dgm:prSet presAssocID="{390550E5-187F-47D5-80A9-043C06298C76}" presName="hierRoot2" presStyleCnt="0">
        <dgm:presLayoutVars>
          <dgm:hierBranch val="init"/>
        </dgm:presLayoutVars>
      </dgm:prSet>
      <dgm:spPr/>
    </dgm:pt>
    <dgm:pt modelId="{50E1DC38-E1BE-46B9-8768-83F57E6F763B}" type="pres">
      <dgm:prSet presAssocID="{390550E5-187F-47D5-80A9-043C06298C76}" presName="rootComposite" presStyleCnt="0"/>
      <dgm:spPr/>
    </dgm:pt>
    <dgm:pt modelId="{42673499-9867-40F8-9219-6B91B811FE35}" type="pres">
      <dgm:prSet presAssocID="{390550E5-187F-47D5-80A9-043C06298C76}" presName="rootText" presStyleLbl="node2" presStyleIdx="0" presStyleCnt="3" custLinFactNeighborX="-23334" custLinFactNeighborY="98">
        <dgm:presLayoutVars>
          <dgm:chPref val="3"/>
        </dgm:presLayoutVars>
      </dgm:prSet>
      <dgm:spPr/>
      <dgm:t>
        <a:bodyPr/>
        <a:lstStyle/>
        <a:p>
          <a:endParaRPr lang="es-CL"/>
        </a:p>
      </dgm:t>
    </dgm:pt>
    <dgm:pt modelId="{84760049-08F5-4B80-910A-189EB116E414}" type="pres">
      <dgm:prSet presAssocID="{390550E5-187F-47D5-80A9-043C06298C76}" presName="rootConnector" presStyleLbl="node2" presStyleIdx="0" presStyleCnt="3"/>
      <dgm:spPr/>
      <dgm:t>
        <a:bodyPr/>
        <a:lstStyle/>
        <a:p>
          <a:endParaRPr lang="es-CL"/>
        </a:p>
      </dgm:t>
    </dgm:pt>
    <dgm:pt modelId="{A2F58EFB-D46E-4425-9F3C-58311977608D}" type="pres">
      <dgm:prSet presAssocID="{390550E5-187F-47D5-80A9-043C06298C76}" presName="hierChild4" presStyleCnt="0"/>
      <dgm:spPr/>
    </dgm:pt>
    <dgm:pt modelId="{F6A6C454-1335-4904-BBE9-684D4D6CC984}" type="pres">
      <dgm:prSet presAssocID="{390550E5-187F-47D5-80A9-043C06298C76}" presName="hierChild5" presStyleCnt="0"/>
      <dgm:spPr/>
    </dgm:pt>
    <dgm:pt modelId="{47AA90A8-A488-4EBC-A313-1536FCA2D1E6}" type="pres">
      <dgm:prSet presAssocID="{1966F8C5-9E0C-4433-9593-39A911336C61}" presName="Name37" presStyleLbl="parChTrans1D2" presStyleIdx="1" presStyleCnt="3"/>
      <dgm:spPr/>
      <dgm:t>
        <a:bodyPr/>
        <a:lstStyle/>
        <a:p>
          <a:endParaRPr lang="es-CL"/>
        </a:p>
      </dgm:t>
    </dgm:pt>
    <dgm:pt modelId="{B99D802E-1825-46C1-B0F2-B6D8444A29DF}" type="pres">
      <dgm:prSet presAssocID="{68B686BD-1D09-4517-8178-5310B831455D}" presName="hierRoot2" presStyleCnt="0">
        <dgm:presLayoutVars>
          <dgm:hierBranch val="init"/>
        </dgm:presLayoutVars>
      </dgm:prSet>
      <dgm:spPr/>
    </dgm:pt>
    <dgm:pt modelId="{3D01E8EB-8134-4BE6-9EDD-011B30840A9C}" type="pres">
      <dgm:prSet presAssocID="{68B686BD-1D09-4517-8178-5310B831455D}" presName="rootComposite" presStyleCnt="0"/>
      <dgm:spPr/>
    </dgm:pt>
    <dgm:pt modelId="{3E7A9397-A535-4A2B-A6BA-C6F64CD55681}" type="pres">
      <dgm:prSet presAssocID="{68B686BD-1D09-4517-8178-5310B831455D}" presName="rootText" presStyleLbl="node2" presStyleIdx="1" presStyleCnt="3" custLinFactNeighborY="3655">
        <dgm:presLayoutVars>
          <dgm:chPref val="3"/>
        </dgm:presLayoutVars>
      </dgm:prSet>
      <dgm:spPr/>
      <dgm:t>
        <a:bodyPr/>
        <a:lstStyle/>
        <a:p>
          <a:endParaRPr lang="es-CL"/>
        </a:p>
      </dgm:t>
    </dgm:pt>
    <dgm:pt modelId="{38389622-B7D8-4D50-8272-FF138D147D23}" type="pres">
      <dgm:prSet presAssocID="{68B686BD-1D09-4517-8178-5310B831455D}" presName="rootConnector" presStyleLbl="node2" presStyleIdx="1" presStyleCnt="3"/>
      <dgm:spPr/>
      <dgm:t>
        <a:bodyPr/>
        <a:lstStyle/>
        <a:p>
          <a:endParaRPr lang="es-CL"/>
        </a:p>
      </dgm:t>
    </dgm:pt>
    <dgm:pt modelId="{5AEEFEDA-DD96-40CD-8A58-82FC3A2AE377}" type="pres">
      <dgm:prSet presAssocID="{68B686BD-1D09-4517-8178-5310B831455D}" presName="hierChild4" presStyleCnt="0"/>
      <dgm:spPr/>
    </dgm:pt>
    <dgm:pt modelId="{0D4DAE9E-2A06-477D-A22B-F2B157A28E0B}" type="pres">
      <dgm:prSet presAssocID="{68B686BD-1D09-4517-8178-5310B831455D}" presName="hierChild5" presStyleCnt="0"/>
      <dgm:spPr/>
    </dgm:pt>
    <dgm:pt modelId="{FE65474A-E3CA-42FC-AFA1-6AE23CB996C4}" type="pres">
      <dgm:prSet presAssocID="{CB1B0B62-F30E-4475-B163-4E5DC37DB425}" presName="Name37" presStyleLbl="parChTrans1D2" presStyleIdx="2" presStyleCnt="3"/>
      <dgm:spPr/>
      <dgm:t>
        <a:bodyPr/>
        <a:lstStyle/>
        <a:p>
          <a:endParaRPr lang="es-CL"/>
        </a:p>
      </dgm:t>
    </dgm:pt>
    <dgm:pt modelId="{8E799324-9058-4FA8-89BE-21AF55485715}" type="pres">
      <dgm:prSet presAssocID="{C268F7EA-1B6A-4AE4-9937-7C4A6F92E571}" presName="hierRoot2" presStyleCnt="0">
        <dgm:presLayoutVars>
          <dgm:hierBranch val="init"/>
        </dgm:presLayoutVars>
      </dgm:prSet>
      <dgm:spPr/>
    </dgm:pt>
    <dgm:pt modelId="{97FF6901-0D34-4D39-99CA-3F2FF408D3D5}" type="pres">
      <dgm:prSet presAssocID="{C268F7EA-1B6A-4AE4-9937-7C4A6F92E571}" presName="rootComposite" presStyleCnt="0"/>
      <dgm:spPr/>
    </dgm:pt>
    <dgm:pt modelId="{E04CE72C-7475-4109-95A7-B47B2904A55D}" type="pres">
      <dgm:prSet presAssocID="{C268F7EA-1B6A-4AE4-9937-7C4A6F92E571}" presName="rootText" presStyleLbl="node2" presStyleIdx="2" presStyleCnt="3" custLinFactNeighborX="32115" custLinFactNeighborY="3655">
        <dgm:presLayoutVars>
          <dgm:chPref val="3"/>
        </dgm:presLayoutVars>
      </dgm:prSet>
      <dgm:spPr/>
      <dgm:t>
        <a:bodyPr/>
        <a:lstStyle/>
        <a:p>
          <a:endParaRPr lang="es-CL"/>
        </a:p>
      </dgm:t>
    </dgm:pt>
    <dgm:pt modelId="{1A97E564-CD64-47AD-8E20-3DF5DE1C8994}" type="pres">
      <dgm:prSet presAssocID="{C268F7EA-1B6A-4AE4-9937-7C4A6F92E571}" presName="rootConnector" presStyleLbl="node2" presStyleIdx="2" presStyleCnt="3"/>
      <dgm:spPr/>
      <dgm:t>
        <a:bodyPr/>
        <a:lstStyle/>
        <a:p>
          <a:endParaRPr lang="es-CL"/>
        </a:p>
      </dgm:t>
    </dgm:pt>
    <dgm:pt modelId="{BF6814D4-E1BD-4B69-A6F7-2E28C4073C04}" type="pres">
      <dgm:prSet presAssocID="{C268F7EA-1B6A-4AE4-9937-7C4A6F92E571}" presName="hierChild4" presStyleCnt="0"/>
      <dgm:spPr/>
    </dgm:pt>
    <dgm:pt modelId="{A7ED8802-5C48-43EB-AC2F-BFF466DEB0F8}" type="pres">
      <dgm:prSet presAssocID="{C268F7EA-1B6A-4AE4-9937-7C4A6F92E571}" presName="hierChild5" presStyleCnt="0"/>
      <dgm:spPr/>
    </dgm:pt>
    <dgm:pt modelId="{45587C64-1920-4A3B-8BCC-831CED8676AE}" type="pres">
      <dgm:prSet presAssocID="{768B814D-1EDE-4618-B97E-B644FFEEA2B2}" presName="hierChild3" presStyleCnt="0"/>
      <dgm:spPr/>
    </dgm:pt>
  </dgm:ptLst>
  <dgm:cxnLst>
    <dgm:cxn modelId="{091F487C-D30B-4FFD-B4D2-33D232CCEE41}" type="presOf" srcId="{CB1B0B62-F30E-4475-B163-4E5DC37DB425}" destId="{FE65474A-E3CA-42FC-AFA1-6AE23CB996C4}" srcOrd="0" destOrd="0" presId="urn:microsoft.com/office/officeart/2005/8/layout/orgChart1"/>
    <dgm:cxn modelId="{EA8F8E99-98FC-4601-9925-FD8A529CB886}" srcId="{768B814D-1EDE-4618-B97E-B644FFEEA2B2}" destId="{C268F7EA-1B6A-4AE4-9937-7C4A6F92E571}" srcOrd="2" destOrd="0" parTransId="{CB1B0B62-F30E-4475-B163-4E5DC37DB425}" sibTransId="{94AB2109-1C79-4B19-8EBA-782ADD651071}"/>
    <dgm:cxn modelId="{2411F3B6-F495-4253-8408-7DB4BC557501}" type="presOf" srcId="{BD913FAA-2EA1-4F06-B3E3-5F880310563C}" destId="{6398D949-A1A7-44A3-99D5-54B2228EC139}" srcOrd="0" destOrd="0" presId="urn:microsoft.com/office/officeart/2005/8/layout/orgChart1"/>
    <dgm:cxn modelId="{8695AFBC-EE2D-42F9-97A4-D4AB8E272916}" type="presOf" srcId="{390550E5-187F-47D5-80A9-043C06298C76}" destId="{84760049-08F5-4B80-910A-189EB116E414}" srcOrd="1" destOrd="0" presId="urn:microsoft.com/office/officeart/2005/8/layout/orgChart1"/>
    <dgm:cxn modelId="{641C9981-7657-4860-A3CC-5D3D6DC3CAB9}" type="presOf" srcId="{C268F7EA-1B6A-4AE4-9937-7C4A6F92E571}" destId="{E04CE72C-7475-4109-95A7-B47B2904A55D}" srcOrd="0" destOrd="0" presId="urn:microsoft.com/office/officeart/2005/8/layout/orgChart1"/>
    <dgm:cxn modelId="{0938B540-F916-45CC-A30A-271D1B0A14F0}" srcId="{28647F3C-D68B-485D-901C-236706E7CB2F}" destId="{768B814D-1EDE-4618-B97E-B644FFEEA2B2}" srcOrd="0" destOrd="0" parTransId="{640935D2-CD0B-460B-B476-2682E1EAF83E}" sibTransId="{173557D0-677B-4C88-B87A-DD64756BB908}"/>
    <dgm:cxn modelId="{96584B1C-252D-46E9-BE82-A0152C938694}" type="presOf" srcId="{390550E5-187F-47D5-80A9-043C06298C76}" destId="{42673499-9867-40F8-9219-6B91B811FE35}" srcOrd="0" destOrd="0" presId="urn:microsoft.com/office/officeart/2005/8/layout/orgChart1"/>
    <dgm:cxn modelId="{E4C8B69A-DF0D-4184-AA31-F3F6EA97D1AE}" type="presOf" srcId="{768B814D-1EDE-4618-B97E-B644FFEEA2B2}" destId="{22309D05-FAFB-49ED-AF65-8C77CBAD6369}" srcOrd="0" destOrd="0" presId="urn:microsoft.com/office/officeart/2005/8/layout/orgChart1"/>
    <dgm:cxn modelId="{7C22680B-3139-4BF0-8B87-171E51E45143}" type="presOf" srcId="{28647F3C-D68B-485D-901C-236706E7CB2F}" destId="{9F61740E-7098-495F-873A-5EB7ECB468B1}" srcOrd="0" destOrd="0" presId="urn:microsoft.com/office/officeart/2005/8/layout/orgChart1"/>
    <dgm:cxn modelId="{F3AC2F5C-FC7F-47BB-A298-A3B2B17080D1}" srcId="{768B814D-1EDE-4618-B97E-B644FFEEA2B2}" destId="{390550E5-187F-47D5-80A9-043C06298C76}" srcOrd="0" destOrd="0" parTransId="{BD913FAA-2EA1-4F06-B3E3-5F880310563C}" sibTransId="{3F5D8269-ADD8-4EB5-98A5-330862501DEE}"/>
    <dgm:cxn modelId="{F2D495C9-E537-4CCB-AA60-146DDFD790CE}" type="presOf" srcId="{768B814D-1EDE-4618-B97E-B644FFEEA2B2}" destId="{E2865349-46F1-4E75-95D7-C6D81A959245}" srcOrd="1" destOrd="0" presId="urn:microsoft.com/office/officeart/2005/8/layout/orgChart1"/>
    <dgm:cxn modelId="{9C7096F0-E0C0-4A70-8B12-0C470821B904}" type="presOf" srcId="{68B686BD-1D09-4517-8178-5310B831455D}" destId="{3E7A9397-A535-4A2B-A6BA-C6F64CD55681}" srcOrd="0" destOrd="0" presId="urn:microsoft.com/office/officeart/2005/8/layout/orgChart1"/>
    <dgm:cxn modelId="{FD3215D8-A5BA-4A9D-86E2-5C6C6A378570}" srcId="{768B814D-1EDE-4618-B97E-B644FFEEA2B2}" destId="{68B686BD-1D09-4517-8178-5310B831455D}" srcOrd="1" destOrd="0" parTransId="{1966F8C5-9E0C-4433-9593-39A911336C61}" sibTransId="{2D5CAEF2-BC1D-417E-97AD-52E693AD2F97}"/>
    <dgm:cxn modelId="{AB9288CF-4D0D-4553-AAF7-9D274190A2BA}" type="presOf" srcId="{68B686BD-1D09-4517-8178-5310B831455D}" destId="{38389622-B7D8-4D50-8272-FF138D147D23}" srcOrd="1" destOrd="0" presId="urn:microsoft.com/office/officeart/2005/8/layout/orgChart1"/>
    <dgm:cxn modelId="{3A3E9E9B-2C2E-43D7-BC1E-0F665220950E}" type="presOf" srcId="{1966F8C5-9E0C-4433-9593-39A911336C61}" destId="{47AA90A8-A488-4EBC-A313-1536FCA2D1E6}" srcOrd="0" destOrd="0" presId="urn:microsoft.com/office/officeart/2005/8/layout/orgChart1"/>
    <dgm:cxn modelId="{4C921F21-BE29-40C0-A337-1D55EC6EBDF2}" type="presOf" srcId="{C268F7EA-1B6A-4AE4-9937-7C4A6F92E571}" destId="{1A97E564-CD64-47AD-8E20-3DF5DE1C8994}" srcOrd="1" destOrd="0" presId="urn:microsoft.com/office/officeart/2005/8/layout/orgChart1"/>
    <dgm:cxn modelId="{FDB46D61-0FC8-404D-B388-B712280B6C36}" type="presParOf" srcId="{9F61740E-7098-495F-873A-5EB7ECB468B1}" destId="{7B939110-37F1-460C-AB2F-1EC226A5D78F}" srcOrd="0" destOrd="0" presId="urn:microsoft.com/office/officeart/2005/8/layout/orgChart1"/>
    <dgm:cxn modelId="{4C38C208-A1FB-4EC7-BFC0-1C73DA2111DF}" type="presParOf" srcId="{7B939110-37F1-460C-AB2F-1EC226A5D78F}" destId="{3E21600B-5E41-47B4-B121-5BFDAAF52302}" srcOrd="0" destOrd="0" presId="urn:microsoft.com/office/officeart/2005/8/layout/orgChart1"/>
    <dgm:cxn modelId="{D5F4B93D-98A5-484E-B050-F69B4921770E}" type="presParOf" srcId="{3E21600B-5E41-47B4-B121-5BFDAAF52302}" destId="{22309D05-FAFB-49ED-AF65-8C77CBAD6369}" srcOrd="0" destOrd="0" presId="urn:microsoft.com/office/officeart/2005/8/layout/orgChart1"/>
    <dgm:cxn modelId="{755C83DE-E54C-40B9-B8B5-2556B5E9EA5B}" type="presParOf" srcId="{3E21600B-5E41-47B4-B121-5BFDAAF52302}" destId="{E2865349-46F1-4E75-95D7-C6D81A959245}" srcOrd="1" destOrd="0" presId="urn:microsoft.com/office/officeart/2005/8/layout/orgChart1"/>
    <dgm:cxn modelId="{5F1C604B-B4B4-431D-9860-BED7B04DFC20}" type="presParOf" srcId="{7B939110-37F1-460C-AB2F-1EC226A5D78F}" destId="{881D4C74-99EA-4B8F-B82C-C20FED48ABE1}" srcOrd="1" destOrd="0" presId="urn:microsoft.com/office/officeart/2005/8/layout/orgChart1"/>
    <dgm:cxn modelId="{6D409B0D-3034-46AD-954C-6AAFAA1FDD4F}" type="presParOf" srcId="{881D4C74-99EA-4B8F-B82C-C20FED48ABE1}" destId="{6398D949-A1A7-44A3-99D5-54B2228EC139}" srcOrd="0" destOrd="0" presId="urn:microsoft.com/office/officeart/2005/8/layout/orgChart1"/>
    <dgm:cxn modelId="{1927CD9D-5C22-4A80-80DE-52D7C8820CFD}" type="presParOf" srcId="{881D4C74-99EA-4B8F-B82C-C20FED48ABE1}" destId="{67218182-4428-4B9C-B9B5-266E492345F1}" srcOrd="1" destOrd="0" presId="urn:microsoft.com/office/officeart/2005/8/layout/orgChart1"/>
    <dgm:cxn modelId="{C48F4E49-FE8D-4A3E-80FE-59CF1519C94E}" type="presParOf" srcId="{67218182-4428-4B9C-B9B5-266E492345F1}" destId="{50E1DC38-E1BE-46B9-8768-83F57E6F763B}" srcOrd="0" destOrd="0" presId="urn:microsoft.com/office/officeart/2005/8/layout/orgChart1"/>
    <dgm:cxn modelId="{981E1D5E-8BCD-4980-88DB-775F7B1DE9F2}" type="presParOf" srcId="{50E1DC38-E1BE-46B9-8768-83F57E6F763B}" destId="{42673499-9867-40F8-9219-6B91B811FE35}" srcOrd="0" destOrd="0" presId="urn:microsoft.com/office/officeart/2005/8/layout/orgChart1"/>
    <dgm:cxn modelId="{CD2FF11B-19D6-4E1A-A7BA-A0B21B6CDE39}" type="presParOf" srcId="{50E1DC38-E1BE-46B9-8768-83F57E6F763B}" destId="{84760049-08F5-4B80-910A-189EB116E414}" srcOrd="1" destOrd="0" presId="urn:microsoft.com/office/officeart/2005/8/layout/orgChart1"/>
    <dgm:cxn modelId="{36C51D08-B037-4A27-B131-53DB7EBBA231}" type="presParOf" srcId="{67218182-4428-4B9C-B9B5-266E492345F1}" destId="{A2F58EFB-D46E-4425-9F3C-58311977608D}" srcOrd="1" destOrd="0" presId="urn:microsoft.com/office/officeart/2005/8/layout/orgChart1"/>
    <dgm:cxn modelId="{C10B6E1F-3554-47F1-ABBD-23143EE05882}" type="presParOf" srcId="{67218182-4428-4B9C-B9B5-266E492345F1}" destId="{F6A6C454-1335-4904-BBE9-684D4D6CC984}" srcOrd="2" destOrd="0" presId="urn:microsoft.com/office/officeart/2005/8/layout/orgChart1"/>
    <dgm:cxn modelId="{660F0F46-A019-49CB-A77E-BEAAB0BF4577}" type="presParOf" srcId="{881D4C74-99EA-4B8F-B82C-C20FED48ABE1}" destId="{47AA90A8-A488-4EBC-A313-1536FCA2D1E6}" srcOrd="2" destOrd="0" presId="urn:microsoft.com/office/officeart/2005/8/layout/orgChart1"/>
    <dgm:cxn modelId="{127A783B-523F-451C-889B-6B19EA67FD35}" type="presParOf" srcId="{881D4C74-99EA-4B8F-B82C-C20FED48ABE1}" destId="{B99D802E-1825-46C1-B0F2-B6D8444A29DF}" srcOrd="3" destOrd="0" presId="urn:microsoft.com/office/officeart/2005/8/layout/orgChart1"/>
    <dgm:cxn modelId="{A4EF0328-FA47-420F-809E-B8FA1D4AEA04}" type="presParOf" srcId="{B99D802E-1825-46C1-B0F2-B6D8444A29DF}" destId="{3D01E8EB-8134-4BE6-9EDD-011B30840A9C}" srcOrd="0" destOrd="0" presId="urn:microsoft.com/office/officeart/2005/8/layout/orgChart1"/>
    <dgm:cxn modelId="{ED3D088C-FC45-4360-9985-250CD5A5484C}" type="presParOf" srcId="{3D01E8EB-8134-4BE6-9EDD-011B30840A9C}" destId="{3E7A9397-A535-4A2B-A6BA-C6F64CD55681}" srcOrd="0" destOrd="0" presId="urn:microsoft.com/office/officeart/2005/8/layout/orgChart1"/>
    <dgm:cxn modelId="{14893DB0-6E12-409D-ABD4-868259CE5A39}" type="presParOf" srcId="{3D01E8EB-8134-4BE6-9EDD-011B30840A9C}" destId="{38389622-B7D8-4D50-8272-FF138D147D23}" srcOrd="1" destOrd="0" presId="urn:microsoft.com/office/officeart/2005/8/layout/orgChart1"/>
    <dgm:cxn modelId="{D4D2920D-D8C9-4278-B97D-069BC50E5D35}" type="presParOf" srcId="{B99D802E-1825-46C1-B0F2-B6D8444A29DF}" destId="{5AEEFEDA-DD96-40CD-8A58-82FC3A2AE377}" srcOrd="1" destOrd="0" presId="urn:microsoft.com/office/officeart/2005/8/layout/orgChart1"/>
    <dgm:cxn modelId="{4BD3DA67-91DC-4DAC-8919-567EE8C38B96}" type="presParOf" srcId="{B99D802E-1825-46C1-B0F2-B6D8444A29DF}" destId="{0D4DAE9E-2A06-477D-A22B-F2B157A28E0B}" srcOrd="2" destOrd="0" presId="urn:microsoft.com/office/officeart/2005/8/layout/orgChart1"/>
    <dgm:cxn modelId="{FAFB6007-3F07-410E-B530-EC3DBE284AE2}" type="presParOf" srcId="{881D4C74-99EA-4B8F-B82C-C20FED48ABE1}" destId="{FE65474A-E3CA-42FC-AFA1-6AE23CB996C4}" srcOrd="4" destOrd="0" presId="urn:microsoft.com/office/officeart/2005/8/layout/orgChart1"/>
    <dgm:cxn modelId="{CD73EC24-CFE4-4B7E-BE4D-81BEBABDA481}" type="presParOf" srcId="{881D4C74-99EA-4B8F-B82C-C20FED48ABE1}" destId="{8E799324-9058-4FA8-89BE-21AF55485715}" srcOrd="5" destOrd="0" presId="urn:microsoft.com/office/officeart/2005/8/layout/orgChart1"/>
    <dgm:cxn modelId="{5244129C-8526-493C-8541-29B123E2747C}" type="presParOf" srcId="{8E799324-9058-4FA8-89BE-21AF55485715}" destId="{97FF6901-0D34-4D39-99CA-3F2FF408D3D5}" srcOrd="0" destOrd="0" presId="urn:microsoft.com/office/officeart/2005/8/layout/orgChart1"/>
    <dgm:cxn modelId="{85883E89-2C81-4BC1-9C40-81199A3A2130}" type="presParOf" srcId="{97FF6901-0D34-4D39-99CA-3F2FF408D3D5}" destId="{E04CE72C-7475-4109-95A7-B47B2904A55D}" srcOrd="0" destOrd="0" presId="urn:microsoft.com/office/officeart/2005/8/layout/orgChart1"/>
    <dgm:cxn modelId="{3BE34811-D0E2-42ED-A3F3-FB03DB03D4D3}" type="presParOf" srcId="{97FF6901-0D34-4D39-99CA-3F2FF408D3D5}" destId="{1A97E564-CD64-47AD-8E20-3DF5DE1C8994}" srcOrd="1" destOrd="0" presId="urn:microsoft.com/office/officeart/2005/8/layout/orgChart1"/>
    <dgm:cxn modelId="{977F44F9-39A3-42F3-A730-680FBD48D0B3}" type="presParOf" srcId="{8E799324-9058-4FA8-89BE-21AF55485715}" destId="{BF6814D4-E1BD-4B69-A6F7-2E28C4073C04}" srcOrd="1" destOrd="0" presId="urn:microsoft.com/office/officeart/2005/8/layout/orgChart1"/>
    <dgm:cxn modelId="{43C7DAA2-6C4D-4302-9BE4-8466A59A9528}" type="presParOf" srcId="{8E799324-9058-4FA8-89BE-21AF55485715}" destId="{A7ED8802-5C48-43EB-AC2F-BFF466DEB0F8}" srcOrd="2" destOrd="0" presId="urn:microsoft.com/office/officeart/2005/8/layout/orgChart1"/>
    <dgm:cxn modelId="{EA68A110-476F-47C1-A634-9F73095C51C2}" type="presParOf" srcId="{7B939110-37F1-460C-AB2F-1EC226A5D78F}" destId="{45587C64-1920-4A3B-8BCC-831CED8676AE}" srcOrd="2" destOrd="0" presId="urn:microsoft.com/office/officeart/2005/8/layout/orgChar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06DD6F0-A82C-4F43-A648-AB76A7B72CC6}" type="doc">
      <dgm:prSet loTypeId="urn:microsoft.com/office/officeart/2008/layout/VerticalCurvedList" loCatId="list" qsTypeId="urn:microsoft.com/office/officeart/2005/8/quickstyle/simple5" qsCatId="simple" csTypeId="urn:microsoft.com/office/officeart/2005/8/colors/accent0_1" csCatId="mainScheme" phldr="1"/>
      <dgm:spPr/>
      <dgm:t>
        <a:bodyPr/>
        <a:lstStyle/>
        <a:p>
          <a:endParaRPr lang="es-ES"/>
        </a:p>
      </dgm:t>
    </dgm:pt>
    <dgm:pt modelId="{B5EE97C7-FD01-4C77-ADA4-0002EAA0DCEC}">
      <dgm:prSet phldrT="[Texto]" custT="1"/>
      <dgm:spPr/>
      <dgm:t>
        <a:bodyPr/>
        <a:lstStyle/>
        <a:p>
          <a:r>
            <a:rPr lang="es-ES" sz="1400" b="1" dirty="0">
              <a:latin typeface="Arial" panose="020B0604020202020204" pitchFamily="34" charset="0"/>
              <a:cs typeface="Arial" panose="020B0604020202020204" pitchFamily="34" charset="0"/>
            </a:rPr>
            <a:t>Permitir al Mando a nivel Buque y nivel Fuerza, apreciar correctamente la situación para la correcta toma de decisiones tácticas.</a:t>
          </a:r>
        </a:p>
      </dgm:t>
    </dgm:pt>
    <dgm:pt modelId="{CA003FA0-101A-4A35-AEF0-B0460F7AA652}" type="parTrans" cxnId="{2EDC8C66-FDC1-4A9D-AE17-1A9919AA9CA0}">
      <dgm:prSet/>
      <dgm:spPr/>
      <dgm:t>
        <a:bodyPr/>
        <a:lstStyle/>
        <a:p>
          <a:endParaRPr lang="es-ES" sz="1400" b="1">
            <a:latin typeface="Arial" panose="020B0604020202020204" pitchFamily="34" charset="0"/>
            <a:cs typeface="Arial" panose="020B0604020202020204" pitchFamily="34" charset="0"/>
          </a:endParaRPr>
        </a:p>
      </dgm:t>
    </dgm:pt>
    <dgm:pt modelId="{3DA82522-F862-4C91-9948-4E0D135284E8}" type="sibTrans" cxnId="{2EDC8C66-FDC1-4A9D-AE17-1A9919AA9CA0}">
      <dgm:prSet/>
      <dgm:spPr/>
      <dgm:t>
        <a:bodyPr/>
        <a:lstStyle/>
        <a:p>
          <a:endParaRPr lang="es-ES" sz="1400" b="1">
            <a:latin typeface="Arial" panose="020B0604020202020204" pitchFamily="34" charset="0"/>
            <a:cs typeface="Arial" panose="020B0604020202020204" pitchFamily="34" charset="0"/>
          </a:endParaRPr>
        </a:p>
      </dgm:t>
    </dgm:pt>
    <dgm:pt modelId="{74D0AD3A-1C58-42DB-A5E4-AABC41FAACBC}">
      <dgm:prSet phldrT="[Texto]" custT="1"/>
      <dgm:spPr/>
      <dgm:t>
        <a:bodyPr/>
        <a:lstStyle/>
        <a:p>
          <a:r>
            <a:rPr lang="es-ES" sz="1400" b="1" dirty="0">
              <a:latin typeface="Arial" panose="020B0604020202020204" pitchFamily="34" charset="0"/>
              <a:cs typeface="Arial" panose="020B0604020202020204" pitchFamily="34" charset="0"/>
            </a:rPr>
            <a:t>Optimizar el empleo de los sensores como radares, equipos de guerra electrónica y sonares.</a:t>
          </a:r>
        </a:p>
      </dgm:t>
    </dgm:pt>
    <dgm:pt modelId="{D9AD4D05-ECAB-4C57-A199-A012858CBC01}" type="parTrans" cxnId="{D8A978B6-4BD5-4444-8802-99ED08E8A523}">
      <dgm:prSet/>
      <dgm:spPr/>
      <dgm:t>
        <a:bodyPr/>
        <a:lstStyle/>
        <a:p>
          <a:endParaRPr lang="es-ES" sz="1400" b="1">
            <a:latin typeface="Arial" panose="020B0604020202020204" pitchFamily="34" charset="0"/>
            <a:cs typeface="Arial" panose="020B0604020202020204" pitchFamily="34" charset="0"/>
          </a:endParaRPr>
        </a:p>
      </dgm:t>
    </dgm:pt>
    <dgm:pt modelId="{E1014574-4E4B-48D5-9252-FB60FB94B97B}" type="sibTrans" cxnId="{D8A978B6-4BD5-4444-8802-99ED08E8A523}">
      <dgm:prSet/>
      <dgm:spPr/>
      <dgm:t>
        <a:bodyPr/>
        <a:lstStyle/>
        <a:p>
          <a:endParaRPr lang="es-ES" sz="1400" b="1">
            <a:latin typeface="Arial" panose="020B0604020202020204" pitchFamily="34" charset="0"/>
            <a:cs typeface="Arial" panose="020B0604020202020204" pitchFamily="34" charset="0"/>
          </a:endParaRPr>
        </a:p>
      </dgm:t>
    </dgm:pt>
    <dgm:pt modelId="{D5612C69-2480-4CB5-803B-CAC1BB5BF053}">
      <dgm:prSet phldrT="[Texto]" custT="1"/>
      <dgm:spPr/>
      <dgm:t>
        <a:bodyPr/>
        <a:lstStyle/>
        <a:p>
          <a:r>
            <a:rPr lang="es-ES" sz="1400" b="1" dirty="0">
              <a:latin typeface="Arial" panose="020B0604020202020204" pitchFamily="34" charset="0"/>
              <a:cs typeface="Arial" panose="020B0604020202020204" pitchFamily="34" charset="0"/>
            </a:rPr>
            <a:t>Ejercer la dirección y control del armamento, tales como misiles, cañones, etc.</a:t>
          </a:r>
        </a:p>
      </dgm:t>
    </dgm:pt>
    <dgm:pt modelId="{4ACB3158-1A58-4CC5-B357-AE9C747EB63A}" type="parTrans" cxnId="{5223C1EF-3629-4D2D-A291-8F40388E1FB6}">
      <dgm:prSet/>
      <dgm:spPr/>
      <dgm:t>
        <a:bodyPr/>
        <a:lstStyle/>
        <a:p>
          <a:endParaRPr lang="es-ES" sz="1400" b="1">
            <a:latin typeface="Arial" panose="020B0604020202020204" pitchFamily="34" charset="0"/>
            <a:cs typeface="Arial" panose="020B0604020202020204" pitchFamily="34" charset="0"/>
          </a:endParaRPr>
        </a:p>
      </dgm:t>
    </dgm:pt>
    <dgm:pt modelId="{B0BF3D40-9386-4533-86B2-346ABA61F408}" type="sibTrans" cxnId="{5223C1EF-3629-4D2D-A291-8F40388E1FB6}">
      <dgm:prSet/>
      <dgm:spPr/>
      <dgm:t>
        <a:bodyPr/>
        <a:lstStyle/>
        <a:p>
          <a:endParaRPr lang="es-ES" sz="1400" b="1">
            <a:latin typeface="Arial" panose="020B0604020202020204" pitchFamily="34" charset="0"/>
            <a:cs typeface="Arial" panose="020B0604020202020204" pitchFamily="34" charset="0"/>
          </a:endParaRPr>
        </a:p>
      </dgm:t>
    </dgm:pt>
    <dgm:pt modelId="{4AEAF902-2CB4-409A-A9FC-AD60BF9B2BD8}">
      <dgm:prSet custT="1"/>
      <dgm:spPr/>
      <dgm:t>
        <a:bodyPr/>
        <a:lstStyle/>
        <a:p>
          <a:r>
            <a:rPr lang="es-ES" sz="1400" b="1" dirty="0">
              <a:latin typeface="Arial" panose="020B0604020202020204" pitchFamily="34" charset="0"/>
              <a:cs typeface="Arial" panose="020B0604020202020204" pitchFamily="34" charset="0"/>
            </a:rPr>
            <a:t>Evitar Interferencias mutuas.</a:t>
          </a:r>
        </a:p>
      </dgm:t>
    </dgm:pt>
    <dgm:pt modelId="{0FA3DBD6-565A-4C18-8493-427E7D7AF005}" type="parTrans" cxnId="{C93521AE-1A42-42F0-8577-AA003E149A5D}">
      <dgm:prSet/>
      <dgm:spPr/>
      <dgm:t>
        <a:bodyPr/>
        <a:lstStyle/>
        <a:p>
          <a:endParaRPr lang="es-ES" sz="1400" b="1">
            <a:latin typeface="Arial" panose="020B0604020202020204" pitchFamily="34" charset="0"/>
            <a:cs typeface="Arial" panose="020B0604020202020204" pitchFamily="34" charset="0"/>
          </a:endParaRPr>
        </a:p>
      </dgm:t>
    </dgm:pt>
    <dgm:pt modelId="{CC727E10-18E1-4E14-90A1-2C8836F7235B}" type="sibTrans" cxnId="{C93521AE-1A42-42F0-8577-AA003E149A5D}">
      <dgm:prSet/>
      <dgm:spPr/>
      <dgm:t>
        <a:bodyPr/>
        <a:lstStyle/>
        <a:p>
          <a:endParaRPr lang="es-ES" sz="1400" b="1">
            <a:latin typeface="Arial" panose="020B0604020202020204" pitchFamily="34" charset="0"/>
            <a:cs typeface="Arial" panose="020B0604020202020204" pitchFamily="34" charset="0"/>
          </a:endParaRPr>
        </a:p>
      </dgm:t>
    </dgm:pt>
    <dgm:pt modelId="{EB6CB620-1E91-4D47-BDAD-487FF13F85D4}">
      <dgm:prSet custT="1"/>
      <dgm:spPr/>
      <dgm:t>
        <a:bodyPr/>
        <a:lstStyle/>
        <a:p>
          <a:r>
            <a:rPr lang="es-ES" sz="1400" b="1" dirty="0">
              <a:latin typeface="Arial" panose="020B0604020202020204" pitchFamily="34" charset="0"/>
              <a:cs typeface="Arial" panose="020B0604020202020204" pitchFamily="34" charset="0"/>
            </a:rPr>
            <a:t>Desarrollar operaciones SAR.</a:t>
          </a:r>
        </a:p>
      </dgm:t>
    </dgm:pt>
    <dgm:pt modelId="{6EC0B752-2671-434D-98FE-C78D42E4C7DA}" type="parTrans" cxnId="{FCC4BEDA-A2A9-453C-A81D-3D587BABE008}">
      <dgm:prSet/>
      <dgm:spPr/>
      <dgm:t>
        <a:bodyPr/>
        <a:lstStyle/>
        <a:p>
          <a:endParaRPr lang="es-ES" sz="1400" b="1">
            <a:latin typeface="Arial" panose="020B0604020202020204" pitchFamily="34" charset="0"/>
            <a:cs typeface="Arial" panose="020B0604020202020204" pitchFamily="34" charset="0"/>
          </a:endParaRPr>
        </a:p>
      </dgm:t>
    </dgm:pt>
    <dgm:pt modelId="{45FC1748-3F01-4A94-90D9-BC54E320C134}" type="sibTrans" cxnId="{FCC4BEDA-A2A9-453C-A81D-3D587BABE008}">
      <dgm:prSet/>
      <dgm:spPr/>
      <dgm:t>
        <a:bodyPr/>
        <a:lstStyle/>
        <a:p>
          <a:endParaRPr lang="es-ES" sz="1400" b="1">
            <a:latin typeface="Arial" panose="020B0604020202020204" pitchFamily="34" charset="0"/>
            <a:cs typeface="Arial" panose="020B0604020202020204" pitchFamily="34" charset="0"/>
          </a:endParaRPr>
        </a:p>
      </dgm:t>
    </dgm:pt>
    <dgm:pt modelId="{060FE129-7339-479A-904A-32452A761414}">
      <dgm:prSet custT="1"/>
      <dgm:spPr/>
      <dgm:t>
        <a:bodyPr/>
        <a:lstStyle/>
        <a:p>
          <a:r>
            <a:rPr lang="es-ES" sz="1400" b="1" dirty="0">
              <a:latin typeface="Arial" panose="020B0604020202020204" pitchFamily="34" charset="0"/>
              <a:cs typeface="Arial" panose="020B0604020202020204" pitchFamily="34" charset="0"/>
            </a:rPr>
            <a:t>Controlar aeronaves propias y amigas.</a:t>
          </a:r>
        </a:p>
      </dgm:t>
    </dgm:pt>
    <dgm:pt modelId="{2ADFCF98-107C-4BBB-B408-AFF6926DEEB8}" type="parTrans" cxnId="{5EE34204-F0FE-4CFC-88F4-184F7961D766}">
      <dgm:prSet/>
      <dgm:spPr/>
      <dgm:t>
        <a:bodyPr/>
        <a:lstStyle/>
        <a:p>
          <a:endParaRPr lang="es-ES" sz="1400" b="1">
            <a:latin typeface="Arial" panose="020B0604020202020204" pitchFamily="34" charset="0"/>
            <a:cs typeface="Arial" panose="020B0604020202020204" pitchFamily="34" charset="0"/>
          </a:endParaRPr>
        </a:p>
      </dgm:t>
    </dgm:pt>
    <dgm:pt modelId="{A4880A4E-9CAE-4F58-B051-0E6BBFD51715}" type="sibTrans" cxnId="{5EE34204-F0FE-4CFC-88F4-184F7961D766}">
      <dgm:prSet/>
      <dgm:spPr/>
      <dgm:t>
        <a:bodyPr/>
        <a:lstStyle/>
        <a:p>
          <a:endParaRPr lang="es-ES" sz="1400" b="1">
            <a:latin typeface="Arial" panose="020B0604020202020204" pitchFamily="34" charset="0"/>
            <a:cs typeface="Arial" panose="020B0604020202020204" pitchFamily="34" charset="0"/>
          </a:endParaRPr>
        </a:p>
      </dgm:t>
    </dgm:pt>
    <dgm:pt modelId="{7C09B471-6029-4D9B-9E8D-8A6C41C7AF0F}">
      <dgm:prSet custT="1"/>
      <dgm:spPr/>
      <dgm:t>
        <a:bodyPr/>
        <a:lstStyle/>
        <a:p>
          <a:r>
            <a:rPr lang="es-ES" sz="1400" b="1" dirty="0">
              <a:latin typeface="Arial" panose="020B0604020202020204" pitchFamily="34" charset="0"/>
              <a:cs typeface="Arial" panose="020B0604020202020204" pitchFamily="34" charset="0"/>
            </a:rPr>
            <a:t>Complementar la seguridad a la navegación.</a:t>
          </a:r>
        </a:p>
      </dgm:t>
    </dgm:pt>
    <dgm:pt modelId="{0A6CF878-663E-4107-90DA-F455F91BA5E2}" type="parTrans" cxnId="{DB4C9D19-3FFB-4B5A-AC22-DE99383C4CAA}">
      <dgm:prSet/>
      <dgm:spPr/>
      <dgm:t>
        <a:bodyPr/>
        <a:lstStyle/>
        <a:p>
          <a:endParaRPr lang="es-ES" sz="1400" b="1">
            <a:latin typeface="Arial" panose="020B0604020202020204" pitchFamily="34" charset="0"/>
            <a:cs typeface="Arial" panose="020B0604020202020204" pitchFamily="34" charset="0"/>
          </a:endParaRPr>
        </a:p>
      </dgm:t>
    </dgm:pt>
    <dgm:pt modelId="{9E6AF0CA-58E3-472D-80EE-CEEAF564271A}" type="sibTrans" cxnId="{DB4C9D19-3FFB-4B5A-AC22-DE99383C4CAA}">
      <dgm:prSet/>
      <dgm:spPr/>
      <dgm:t>
        <a:bodyPr/>
        <a:lstStyle/>
        <a:p>
          <a:endParaRPr lang="es-ES" sz="1400" b="1">
            <a:latin typeface="Arial" panose="020B0604020202020204" pitchFamily="34" charset="0"/>
            <a:cs typeface="Arial" panose="020B0604020202020204" pitchFamily="34" charset="0"/>
          </a:endParaRPr>
        </a:p>
      </dgm:t>
    </dgm:pt>
    <dgm:pt modelId="{44803400-57BC-4E94-843F-70EB24012761}" type="pres">
      <dgm:prSet presAssocID="{306DD6F0-A82C-4F43-A648-AB76A7B72CC6}" presName="Name0" presStyleCnt="0">
        <dgm:presLayoutVars>
          <dgm:chMax val="7"/>
          <dgm:chPref val="7"/>
          <dgm:dir/>
        </dgm:presLayoutVars>
      </dgm:prSet>
      <dgm:spPr/>
      <dgm:t>
        <a:bodyPr/>
        <a:lstStyle/>
        <a:p>
          <a:endParaRPr lang="es-CL"/>
        </a:p>
      </dgm:t>
    </dgm:pt>
    <dgm:pt modelId="{DD795B4B-15E2-4AD2-A3CE-114195A6BC0F}" type="pres">
      <dgm:prSet presAssocID="{306DD6F0-A82C-4F43-A648-AB76A7B72CC6}" presName="Name1" presStyleCnt="0"/>
      <dgm:spPr/>
    </dgm:pt>
    <dgm:pt modelId="{97B89831-51FA-4C6A-99A4-FD715782AF92}" type="pres">
      <dgm:prSet presAssocID="{306DD6F0-A82C-4F43-A648-AB76A7B72CC6}" presName="cycle" presStyleCnt="0"/>
      <dgm:spPr/>
    </dgm:pt>
    <dgm:pt modelId="{487430B6-882D-456C-A6C9-3E1F8D8C9FB7}" type="pres">
      <dgm:prSet presAssocID="{306DD6F0-A82C-4F43-A648-AB76A7B72CC6}" presName="srcNode" presStyleLbl="node1" presStyleIdx="0" presStyleCnt="7"/>
      <dgm:spPr/>
    </dgm:pt>
    <dgm:pt modelId="{7B8B9C9C-B8BB-4833-92FB-3B02DF22ABB9}" type="pres">
      <dgm:prSet presAssocID="{306DD6F0-A82C-4F43-A648-AB76A7B72CC6}" presName="conn" presStyleLbl="parChTrans1D2" presStyleIdx="0" presStyleCnt="1"/>
      <dgm:spPr/>
      <dgm:t>
        <a:bodyPr/>
        <a:lstStyle/>
        <a:p>
          <a:endParaRPr lang="es-CL"/>
        </a:p>
      </dgm:t>
    </dgm:pt>
    <dgm:pt modelId="{0295755E-7E5B-403F-AB28-DAD8D9214F4E}" type="pres">
      <dgm:prSet presAssocID="{306DD6F0-A82C-4F43-A648-AB76A7B72CC6}" presName="extraNode" presStyleLbl="node1" presStyleIdx="0" presStyleCnt="7"/>
      <dgm:spPr/>
    </dgm:pt>
    <dgm:pt modelId="{DEA63F28-3726-4266-8461-C6029221FE73}" type="pres">
      <dgm:prSet presAssocID="{306DD6F0-A82C-4F43-A648-AB76A7B72CC6}" presName="dstNode" presStyleLbl="node1" presStyleIdx="0" presStyleCnt="7"/>
      <dgm:spPr/>
    </dgm:pt>
    <dgm:pt modelId="{435E2531-BA35-4B75-BB87-2DB0DB64C631}" type="pres">
      <dgm:prSet presAssocID="{B5EE97C7-FD01-4C77-ADA4-0002EAA0DCEC}" presName="text_1" presStyleLbl="node1" presStyleIdx="0" presStyleCnt="7">
        <dgm:presLayoutVars>
          <dgm:bulletEnabled val="1"/>
        </dgm:presLayoutVars>
      </dgm:prSet>
      <dgm:spPr/>
      <dgm:t>
        <a:bodyPr/>
        <a:lstStyle/>
        <a:p>
          <a:endParaRPr lang="es-CL"/>
        </a:p>
      </dgm:t>
    </dgm:pt>
    <dgm:pt modelId="{1CB4B105-E9B3-45BE-97C2-56B3912984D6}" type="pres">
      <dgm:prSet presAssocID="{B5EE97C7-FD01-4C77-ADA4-0002EAA0DCEC}" presName="accent_1" presStyleCnt="0"/>
      <dgm:spPr/>
    </dgm:pt>
    <dgm:pt modelId="{7AAFCE2D-91F9-49F4-8A00-9D80FF265ABE}" type="pres">
      <dgm:prSet presAssocID="{B5EE97C7-FD01-4C77-ADA4-0002EAA0DCEC}" presName="accentRepeatNode" presStyleLbl="solidFgAcc1" presStyleIdx="0" presStyleCnt="7"/>
      <dgm:spPr/>
    </dgm:pt>
    <dgm:pt modelId="{848CD1A1-3EB7-4319-9C0D-76D723D52C98}" type="pres">
      <dgm:prSet presAssocID="{74D0AD3A-1C58-42DB-A5E4-AABC41FAACBC}" presName="text_2" presStyleLbl="node1" presStyleIdx="1" presStyleCnt="7">
        <dgm:presLayoutVars>
          <dgm:bulletEnabled val="1"/>
        </dgm:presLayoutVars>
      </dgm:prSet>
      <dgm:spPr/>
      <dgm:t>
        <a:bodyPr/>
        <a:lstStyle/>
        <a:p>
          <a:endParaRPr lang="es-CL"/>
        </a:p>
      </dgm:t>
    </dgm:pt>
    <dgm:pt modelId="{79AEB4D6-C5D1-4D83-980B-5E3E9114AAC2}" type="pres">
      <dgm:prSet presAssocID="{74D0AD3A-1C58-42DB-A5E4-AABC41FAACBC}" presName="accent_2" presStyleCnt="0"/>
      <dgm:spPr/>
    </dgm:pt>
    <dgm:pt modelId="{0BED75D9-49A8-477C-B8D7-FFE2B61451C7}" type="pres">
      <dgm:prSet presAssocID="{74D0AD3A-1C58-42DB-A5E4-AABC41FAACBC}" presName="accentRepeatNode" presStyleLbl="solidFgAcc1" presStyleIdx="1" presStyleCnt="7"/>
      <dgm:spPr/>
    </dgm:pt>
    <dgm:pt modelId="{1F343F0F-7E0B-41AC-A7B6-2A23479D676B}" type="pres">
      <dgm:prSet presAssocID="{D5612C69-2480-4CB5-803B-CAC1BB5BF053}" presName="text_3" presStyleLbl="node1" presStyleIdx="2" presStyleCnt="7">
        <dgm:presLayoutVars>
          <dgm:bulletEnabled val="1"/>
        </dgm:presLayoutVars>
      </dgm:prSet>
      <dgm:spPr/>
      <dgm:t>
        <a:bodyPr/>
        <a:lstStyle/>
        <a:p>
          <a:endParaRPr lang="es-CL"/>
        </a:p>
      </dgm:t>
    </dgm:pt>
    <dgm:pt modelId="{5A08BEF4-DBAA-48DB-AFAD-CDE4E50E7DF8}" type="pres">
      <dgm:prSet presAssocID="{D5612C69-2480-4CB5-803B-CAC1BB5BF053}" presName="accent_3" presStyleCnt="0"/>
      <dgm:spPr/>
    </dgm:pt>
    <dgm:pt modelId="{4FD42976-E382-4D29-AF2B-F1924E1F84BA}" type="pres">
      <dgm:prSet presAssocID="{D5612C69-2480-4CB5-803B-CAC1BB5BF053}" presName="accentRepeatNode" presStyleLbl="solidFgAcc1" presStyleIdx="2" presStyleCnt="7"/>
      <dgm:spPr/>
    </dgm:pt>
    <dgm:pt modelId="{7934E01D-F11B-4C1C-90CC-C46EF9F878DA}" type="pres">
      <dgm:prSet presAssocID="{4AEAF902-2CB4-409A-A9FC-AD60BF9B2BD8}" presName="text_4" presStyleLbl="node1" presStyleIdx="3" presStyleCnt="7">
        <dgm:presLayoutVars>
          <dgm:bulletEnabled val="1"/>
        </dgm:presLayoutVars>
      </dgm:prSet>
      <dgm:spPr/>
      <dgm:t>
        <a:bodyPr/>
        <a:lstStyle/>
        <a:p>
          <a:endParaRPr lang="es-CL"/>
        </a:p>
      </dgm:t>
    </dgm:pt>
    <dgm:pt modelId="{19DD65CB-3695-47DD-855D-7E344154C2D3}" type="pres">
      <dgm:prSet presAssocID="{4AEAF902-2CB4-409A-A9FC-AD60BF9B2BD8}" presName="accent_4" presStyleCnt="0"/>
      <dgm:spPr/>
    </dgm:pt>
    <dgm:pt modelId="{4D73A1E4-99DA-40E8-A000-FC986B0E2E02}" type="pres">
      <dgm:prSet presAssocID="{4AEAF902-2CB4-409A-A9FC-AD60BF9B2BD8}" presName="accentRepeatNode" presStyleLbl="solidFgAcc1" presStyleIdx="3" presStyleCnt="7"/>
      <dgm:spPr/>
    </dgm:pt>
    <dgm:pt modelId="{22646E5D-1968-4C5A-9C12-29783B486C9D}" type="pres">
      <dgm:prSet presAssocID="{EB6CB620-1E91-4D47-BDAD-487FF13F85D4}" presName="text_5" presStyleLbl="node1" presStyleIdx="4" presStyleCnt="7">
        <dgm:presLayoutVars>
          <dgm:bulletEnabled val="1"/>
        </dgm:presLayoutVars>
      </dgm:prSet>
      <dgm:spPr/>
      <dgm:t>
        <a:bodyPr/>
        <a:lstStyle/>
        <a:p>
          <a:endParaRPr lang="es-CL"/>
        </a:p>
      </dgm:t>
    </dgm:pt>
    <dgm:pt modelId="{536177F8-CE5B-4FC2-B14F-FD61F98BFA3E}" type="pres">
      <dgm:prSet presAssocID="{EB6CB620-1E91-4D47-BDAD-487FF13F85D4}" presName="accent_5" presStyleCnt="0"/>
      <dgm:spPr/>
    </dgm:pt>
    <dgm:pt modelId="{9FAAB481-7280-4288-BA28-A76D145DA4AB}" type="pres">
      <dgm:prSet presAssocID="{EB6CB620-1E91-4D47-BDAD-487FF13F85D4}" presName="accentRepeatNode" presStyleLbl="solidFgAcc1" presStyleIdx="4" presStyleCnt="7"/>
      <dgm:spPr/>
    </dgm:pt>
    <dgm:pt modelId="{B2AAFAFC-07C7-4134-BFBE-6B1CC164DD20}" type="pres">
      <dgm:prSet presAssocID="{060FE129-7339-479A-904A-32452A761414}" presName="text_6" presStyleLbl="node1" presStyleIdx="5" presStyleCnt="7">
        <dgm:presLayoutVars>
          <dgm:bulletEnabled val="1"/>
        </dgm:presLayoutVars>
      </dgm:prSet>
      <dgm:spPr/>
      <dgm:t>
        <a:bodyPr/>
        <a:lstStyle/>
        <a:p>
          <a:endParaRPr lang="es-CL"/>
        </a:p>
      </dgm:t>
    </dgm:pt>
    <dgm:pt modelId="{A4933539-3D8C-412B-9541-17032E92531E}" type="pres">
      <dgm:prSet presAssocID="{060FE129-7339-479A-904A-32452A761414}" presName="accent_6" presStyleCnt="0"/>
      <dgm:spPr/>
    </dgm:pt>
    <dgm:pt modelId="{FA410C64-38C5-419E-A466-726EC5168507}" type="pres">
      <dgm:prSet presAssocID="{060FE129-7339-479A-904A-32452A761414}" presName="accentRepeatNode" presStyleLbl="solidFgAcc1" presStyleIdx="5" presStyleCnt="7"/>
      <dgm:spPr/>
    </dgm:pt>
    <dgm:pt modelId="{DC607686-10C7-4305-B402-8C015452422A}" type="pres">
      <dgm:prSet presAssocID="{7C09B471-6029-4D9B-9E8D-8A6C41C7AF0F}" presName="text_7" presStyleLbl="node1" presStyleIdx="6" presStyleCnt="7">
        <dgm:presLayoutVars>
          <dgm:bulletEnabled val="1"/>
        </dgm:presLayoutVars>
      </dgm:prSet>
      <dgm:spPr/>
      <dgm:t>
        <a:bodyPr/>
        <a:lstStyle/>
        <a:p>
          <a:endParaRPr lang="es-CL"/>
        </a:p>
      </dgm:t>
    </dgm:pt>
    <dgm:pt modelId="{C6268937-96AB-4EDA-B820-83CEB1860FC9}" type="pres">
      <dgm:prSet presAssocID="{7C09B471-6029-4D9B-9E8D-8A6C41C7AF0F}" presName="accent_7" presStyleCnt="0"/>
      <dgm:spPr/>
    </dgm:pt>
    <dgm:pt modelId="{76747CBB-151F-4339-9277-65E6528FC6E4}" type="pres">
      <dgm:prSet presAssocID="{7C09B471-6029-4D9B-9E8D-8A6C41C7AF0F}" presName="accentRepeatNode" presStyleLbl="solidFgAcc1" presStyleIdx="6" presStyleCnt="7"/>
      <dgm:spPr/>
    </dgm:pt>
  </dgm:ptLst>
  <dgm:cxnLst>
    <dgm:cxn modelId="{C93521AE-1A42-42F0-8577-AA003E149A5D}" srcId="{306DD6F0-A82C-4F43-A648-AB76A7B72CC6}" destId="{4AEAF902-2CB4-409A-A9FC-AD60BF9B2BD8}" srcOrd="3" destOrd="0" parTransId="{0FA3DBD6-565A-4C18-8493-427E7D7AF005}" sibTransId="{CC727E10-18E1-4E14-90A1-2C8836F7235B}"/>
    <dgm:cxn modelId="{27925083-11B1-4845-B9D9-EF0B34A330AD}" type="presOf" srcId="{7C09B471-6029-4D9B-9E8D-8A6C41C7AF0F}" destId="{DC607686-10C7-4305-B402-8C015452422A}" srcOrd="0" destOrd="0" presId="urn:microsoft.com/office/officeart/2008/layout/VerticalCurvedList"/>
    <dgm:cxn modelId="{FCC4BEDA-A2A9-453C-A81D-3D587BABE008}" srcId="{306DD6F0-A82C-4F43-A648-AB76A7B72CC6}" destId="{EB6CB620-1E91-4D47-BDAD-487FF13F85D4}" srcOrd="4" destOrd="0" parTransId="{6EC0B752-2671-434D-98FE-C78D42E4C7DA}" sibTransId="{45FC1748-3F01-4A94-90D9-BC54E320C134}"/>
    <dgm:cxn modelId="{3144038C-E674-4374-A8BE-ADB88DDE304F}" type="presOf" srcId="{EB6CB620-1E91-4D47-BDAD-487FF13F85D4}" destId="{22646E5D-1968-4C5A-9C12-29783B486C9D}" srcOrd="0" destOrd="0" presId="urn:microsoft.com/office/officeart/2008/layout/VerticalCurvedList"/>
    <dgm:cxn modelId="{2EDC8C66-FDC1-4A9D-AE17-1A9919AA9CA0}" srcId="{306DD6F0-A82C-4F43-A648-AB76A7B72CC6}" destId="{B5EE97C7-FD01-4C77-ADA4-0002EAA0DCEC}" srcOrd="0" destOrd="0" parTransId="{CA003FA0-101A-4A35-AEF0-B0460F7AA652}" sibTransId="{3DA82522-F862-4C91-9948-4E0D135284E8}"/>
    <dgm:cxn modelId="{0D154555-73EB-4229-B0E9-B658D38370F4}" type="presOf" srcId="{74D0AD3A-1C58-42DB-A5E4-AABC41FAACBC}" destId="{848CD1A1-3EB7-4319-9C0D-76D723D52C98}" srcOrd="0" destOrd="0" presId="urn:microsoft.com/office/officeart/2008/layout/VerticalCurvedList"/>
    <dgm:cxn modelId="{D8A978B6-4BD5-4444-8802-99ED08E8A523}" srcId="{306DD6F0-A82C-4F43-A648-AB76A7B72CC6}" destId="{74D0AD3A-1C58-42DB-A5E4-AABC41FAACBC}" srcOrd="1" destOrd="0" parTransId="{D9AD4D05-ECAB-4C57-A199-A012858CBC01}" sibTransId="{E1014574-4E4B-48D5-9252-FB60FB94B97B}"/>
    <dgm:cxn modelId="{5223C1EF-3629-4D2D-A291-8F40388E1FB6}" srcId="{306DD6F0-A82C-4F43-A648-AB76A7B72CC6}" destId="{D5612C69-2480-4CB5-803B-CAC1BB5BF053}" srcOrd="2" destOrd="0" parTransId="{4ACB3158-1A58-4CC5-B357-AE9C747EB63A}" sibTransId="{B0BF3D40-9386-4533-86B2-346ABA61F408}"/>
    <dgm:cxn modelId="{82FB7D76-A2DC-4975-B27C-6B82DA62287C}" type="presOf" srcId="{306DD6F0-A82C-4F43-A648-AB76A7B72CC6}" destId="{44803400-57BC-4E94-843F-70EB24012761}" srcOrd="0" destOrd="0" presId="urn:microsoft.com/office/officeart/2008/layout/VerticalCurvedList"/>
    <dgm:cxn modelId="{6C75D178-4975-4D7C-997B-15B2243F2E7B}" type="presOf" srcId="{B5EE97C7-FD01-4C77-ADA4-0002EAA0DCEC}" destId="{435E2531-BA35-4B75-BB87-2DB0DB64C631}" srcOrd="0" destOrd="0" presId="urn:microsoft.com/office/officeart/2008/layout/VerticalCurvedList"/>
    <dgm:cxn modelId="{D0A60AA4-2DD6-4E65-9327-A7F7F330EF23}" type="presOf" srcId="{3DA82522-F862-4C91-9948-4E0D135284E8}" destId="{7B8B9C9C-B8BB-4833-92FB-3B02DF22ABB9}" srcOrd="0" destOrd="0" presId="urn:microsoft.com/office/officeart/2008/layout/VerticalCurvedList"/>
    <dgm:cxn modelId="{5EE34204-F0FE-4CFC-88F4-184F7961D766}" srcId="{306DD6F0-A82C-4F43-A648-AB76A7B72CC6}" destId="{060FE129-7339-479A-904A-32452A761414}" srcOrd="5" destOrd="0" parTransId="{2ADFCF98-107C-4BBB-B408-AFF6926DEEB8}" sibTransId="{A4880A4E-9CAE-4F58-B051-0E6BBFD51715}"/>
    <dgm:cxn modelId="{6A2CB30D-0E9A-4471-8C4D-4219AA93EBB2}" type="presOf" srcId="{4AEAF902-2CB4-409A-A9FC-AD60BF9B2BD8}" destId="{7934E01D-F11B-4C1C-90CC-C46EF9F878DA}" srcOrd="0" destOrd="0" presId="urn:microsoft.com/office/officeart/2008/layout/VerticalCurvedList"/>
    <dgm:cxn modelId="{DB4C9D19-3FFB-4B5A-AC22-DE99383C4CAA}" srcId="{306DD6F0-A82C-4F43-A648-AB76A7B72CC6}" destId="{7C09B471-6029-4D9B-9E8D-8A6C41C7AF0F}" srcOrd="6" destOrd="0" parTransId="{0A6CF878-663E-4107-90DA-F455F91BA5E2}" sibTransId="{9E6AF0CA-58E3-472D-80EE-CEEAF564271A}"/>
    <dgm:cxn modelId="{73C3A31C-7C79-4B0B-8603-9BC33CF2F9A3}" type="presOf" srcId="{060FE129-7339-479A-904A-32452A761414}" destId="{B2AAFAFC-07C7-4134-BFBE-6B1CC164DD20}" srcOrd="0" destOrd="0" presId="urn:microsoft.com/office/officeart/2008/layout/VerticalCurvedList"/>
    <dgm:cxn modelId="{AAB98127-90FD-47D6-9793-E08E2AAF9EAC}" type="presOf" srcId="{D5612C69-2480-4CB5-803B-CAC1BB5BF053}" destId="{1F343F0F-7E0B-41AC-A7B6-2A23479D676B}" srcOrd="0" destOrd="0" presId="urn:microsoft.com/office/officeart/2008/layout/VerticalCurvedList"/>
    <dgm:cxn modelId="{6391CF67-7959-4AA6-8C1A-47785C2888D4}" type="presParOf" srcId="{44803400-57BC-4E94-843F-70EB24012761}" destId="{DD795B4B-15E2-4AD2-A3CE-114195A6BC0F}" srcOrd="0" destOrd="0" presId="urn:microsoft.com/office/officeart/2008/layout/VerticalCurvedList"/>
    <dgm:cxn modelId="{29BEA83B-1DC4-4277-978B-1E4F64EE0C19}" type="presParOf" srcId="{DD795B4B-15E2-4AD2-A3CE-114195A6BC0F}" destId="{97B89831-51FA-4C6A-99A4-FD715782AF92}" srcOrd="0" destOrd="0" presId="urn:microsoft.com/office/officeart/2008/layout/VerticalCurvedList"/>
    <dgm:cxn modelId="{8DB36A6C-6CC6-43F9-8F1C-B8CFB27DF509}" type="presParOf" srcId="{97B89831-51FA-4C6A-99A4-FD715782AF92}" destId="{487430B6-882D-456C-A6C9-3E1F8D8C9FB7}" srcOrd="0" destOrd="0" presId="urn:microsoft.com/office/officeart/2008/layout/VerticalCurvedList"/>
    <dgm:cxn modelId="{383BC905-52E7-40C2-8279-275B0E248E83}" type="presParOf" srcId="{97B89831-51FA-4C6A-99A4-FD715782AF92}" destId="{7B8B9C9C-B8BB-4833-92FB-3B02DF22ABB9}" srcOrd="1" destOrd="0" presId="urn:microsoft.com/office/officeart/2008/layout/VerticalCurvedList"/>
    <dgm:cxn modelId="{600E0523-D36B-4A81-81D8-F1966C8DF06E}" type="presParOf" srcId="{97B89831-51FA-4C6A-99A4-FD715782AF92}" destId="{0295755E-7E5B-403F-AB28-DAD8D9214F4E}" srcOrd="2" destOrd="0" presId="urn:microsoft.com/office/officeart/2008/layout/VerticalCurvedList"/>
    <dgm:cxn modelId="{E96CD448-0366-41A8-9451-A86E21E34253}" type="presParOf" srcId="{97B89831-51FA-4C6A-99A4-FD715782AF92}" destId="{DEA63F28-3726-4266-8461-C6029221FE73}" srcOrd="3" destOrd="0" presId="urn:microsoft.com/office/officeart/2008/layout/VerticalCurvedList"/>
    <dgm:cxn modelId="{53D985CF-B589-4D01-A980-78F534EF8B1F}" type="presParOf" srcId="{DD795B4B-15E2-4AD2-A3CE-114195A6BC0F}" destId="{435E2531-BA35-4B75-BB87-2DB0DB64C631}" srcOrd="1" destOrd="0" presId="urn:microsoft.com/office/officeart/2008/layout/VerticalCurvedList"/>
    <dgm:cxn modelId="{2F2A9907-A0F2-4871-B50B-0595CE5B7F98}" type="presParOf" srcId="{DD795B4B-15E2-4AD2-A3CE-114195A6BC0F}" destId="{1CB4B105-E9B3-45BE-97C2-56B3912984D6}" srcOrd="2" destOrd="0" presId="urn:microsoft.com/office/officeart/2008/layout/VerticalCurvedList"/>
    <dgm:cxn modelId="{6777A90E-95F5-41BA-9ABC-67206BA2619E}" type="presParOf" srcId="{1CB4B105-E9B3-45BE-97C2-56B3912984D6}" destId="{7AAFCE2D-91F9-49F4-8A00-9D80FF265ABE}" srcOrd="0" destOrd="0" presId="urn:microsoft.com/office/officeart/2008/layout/VerticalCurvedList"/>
    <dgm:cxn modelId="{3131642B-B7B1-44A3-ADB2-4F31674AFDE4}" type="presParOf" srcId="{DD795B4B-15E2-4AD2-A3CE-114195A6BC0F}" destId="{848CD1A1-3EB7-4319-9C0D-76D723D52C98}" srcOrd="3" destOrd="0" presId="urn:microsoft.com/office/officeart/2008/layout/VerticalCurvedList"/>
    <dgm:cxn modelId="{D243E09E-BE6E-4EDA-BC83-C74D34491F16}" type="presParOf" srcId="{DD795B4B-15E2-4AD2-A3CE-114195A6BC0F}" destId="{79AEB4D6-C5D1-4D83-980B-5E3E9114AAC2}" srcOrd="4" destOrd="0" presId="urn:microsoft.com/office/officeart/2008/layout/VerticalCurvedList"/>
    <dgm:cxn modelId="{BEFA0C42-2C2E-44D2-8421-AE93EAB0E65F}" type="presParOf" srcId="{79AEB4D6-C5D1-4D83-980B-5E3E9114AAC2}" destId="{0BED75D9-49A8-477C-B8D7-FFE2B61451C7}" srcOrd="0" destOrd="0" presId="urn:microsoft.com/office/officeart/2008/layout/VerticalCurvedList"/>
    <dgm:cxn modelId="{F000165B-7EB0-41D6-94DE-C453D8238CD0}" type="presParOf" srcId="{DD795B4B-15E2-4AD2-A3CE-114195A6BC0F}" destId="{1F343F0F-7E0B-41AC-A7B6-2A23479D676B}" srcOrd="5" destOrd="0" presId="urn:microsoft.com/office/officeart/2008/layout/VerticalCurvedList"/>
    <dgm:cxn modelId="{C344F548-C454-40D2-AB37-2BAF12B8A8E8}" type="presParOf" srcId="{DD795B4B-15E2-4AD2-A3CE-114195A6BC0F}" destId="{5A08BEF4-DBAA-48DB-AFAD-CDE4E50E7DF8}" srcOrd="6" destOrd="0" presId="urn:microsoft.com/office/officeart/2008/layout/VerticalCurvedList"/>
    <dgm:cxn modelId="{A680A569-48A7-4AD2-B5CB-9E2F62DE0F9F}" type="presParOf" srcId="{5A08BEF4-DBAA-48DB-AFAD-CDE4E50E7DF8}" destId="{4FD42976-E382-4D29-AF2B-F1924E1F84BA}" srcOrd="0" destOrd="0" presId="urn:microsoft.com/office/officeart/2008/layout/VerticalCurvedList"/>
    <dgm:cxn modelId="{2BE64430-BA0B-4E14-B8C8-BA9739192F10}" type="presParOf" srcId="{DD795B4B-15E2-4AD2-A3CE-114195A6BC0F}" destId="{7934E01D-F11B-4C1C-90CC-C46EF9F878DA}" srcOrd="7" destOrd="0" presId="urn:microsoft.com/office/officeart/2008/layout/VerticalCurvedList"/>
    <dgm:cxn modelId="{F4EEB7D5-EB5B-47EF-830F-BF3A976780E3}" type="presParOf" srcId="{DD795B4B-15E2-4AD2-A3CE-114195A6BC0F}" destId="{19DD65CB-3695-47DD-855D-7E344154C2D3}" srcOrd="8" destOrd="0" presId="urn:microsoft.com/office/officeart/2008/layout/VerticalCurvedList"/>
    <dgm:cxn modelId="{95715E14-CE6F-4858-88A7-080313296DDF}" type="presParOf" srcId="{19DD65CB-3695-47DD-855D-7E344154C2D3}" destId="{4D73A1E4-99DA-40E8-A000-FC986B0E2E02}" srcOrd="0" destOrd="0" presId="urn:microsoft.com/office/officeart/2008/layout/VerticalCurvedList"/>
    <dgm:cxn modelId="{3CA3E899-D143-4358-8488-CC131C12361F}" type="presParOf" srcId="{DD795B4B-15E2-4AD2-A3CE-114195A6BC0F}" destId="{22646E5D-1968-4C5A-9C12-29783B486C9D}" srcOrd="9" destOrd="0" presId="urn:microsoft.com/office/officeart/2008/layout/VerticalCurvedList"/>
    <dgm:cxn modelId="{B629328E-904B-4A66-88DF-6EDD281D20E6}" type="presParOf" srcId="{DD795B4B-15E2-4AD2-A3CE-114195A6BC0F}" destId="{536177F8-CE5B-4FC2-B14F-FD61F98BFA3E}" srcOrd="10" destOrd="0" presId="urn:microsoft.com/office/officeart/2008/layout/VerticalCurvedList"/>
    <dgm:cxn modelId="{FA5BAB61-839C-4455-A10C-163FD49E31AA}" type="presParOf" srcId="{536177F8-CE5B-4FC2-B14F-FD61F98BFA3E}" destId="{9FAAB481-7280-4288-BA28-A76D145DA4AB}" srcOrd="0" destOrd="0" presId="urn:microsoft.com/office/officeart/2008/layout/VerticalCurvedList"/>
    <dgm:cxn modelId="{6FFD3263-B588-49A1-842B-9E663770136C}" type="presParOf" srcId="{DD795B4B-15E2-4AD2-A3CE-114195A6BC0F}" destId="{B2AAFAFC-07C7-4134-BFBE-6B1CC164DD20}" srcOrd="11" destOrd="0" presId="urn:microsoft.com/office/officeart/2008/layout/VerticalCurvedList"/>
    <dgm:cxn modelId="{C363EA11-B1BA-4E21-B4DB-E2A59DCEA313}" type="presParOf" srcId="{DD795B4B-15E2-4AD2-A3CE-114195A6BC0F}" destId="{A4933539-3D8C-412B-9541-17032E92531E}" srcOrd="12" destOrd="0" presId="urn:microsoft.com/office/officeart/2008/layout/VerticalCurvedList"/>
    <dgm:cxn modelId="{727A1BF9-57B8-411C-8030-586AB8B8D8EE}" type="presParOf" srcId="{A4933539-3D8C-412B-9541-17032E92531E}" destId="{FA410C64-38C5-419E-A466-726EC5168507}" srcOrd="0" destOrd="0" presId="urn:microsoft.com/office/officeart/2008/layout/VerticalCurvedList"/>
    <dgm:cxn modelId="{7170BE80-49C0-4460-B516-3ADBAC2DD9B0}" type="presParOf" srcId="{DD795B4B-15E2-4AD2-A3CE-114195A6BC0F}" destId="{DC607686-10C7-4305-B402-8C015452422A}" srcOrd="13" destOrd="0" presId="urn:microsoft.com/office/officeart/2008/layout/VerticalCurvedList"/>
    <dgm:cxn modelId="{711D38A3-BFA2-4048-94DA-E8039C3436DA}" type="presParOf" srcId="{DD795B4B-15E2-4AD2-A3CE-114195A6BC0F}" destId="{C6268937-96AB-4EDA-B820-83CEB1860FC9}" srcOrd="14" destOrd="0" presId="urn:microsoft.com/office/officeart/2008/layout/VerticalCurvedList"/>
    <dgm:cxn modelId="{10EDEAE0-151E-4A6C-8B5D-4AFDB1C408D5}" type="presParOf" srcId="{C6268937-96AB-4EDA-B820-83CEB1860FC9}" destId="{76747CBB-151F-4339-9277-65E6528FC6E4}" srcOrd="0" destOrd="0" presId="urn:microsoft.com/office/officeart/2008/layout/VerticalCurv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78EE3-16CA-4F21-B922-8B86DD0BAAD0}">
      <dsp:nvSpPr>
        <dsp:cNvPr id="0" name=""/>
        <dsp:cNvSpPr/>
      </dsp:nvSpPr>
      <dsp:spPr>
        <a:xfrm>
          <a:off x="2922389" y="538711"/>
          <a:ext cx="4273592" cy="4273592"/>
        </a:xfrm>
        <a:prstGeom prst="blockArc">
          <a:avLst>
            <a:gd name="adj1" fmla="val 13114286"/>
            <a:gd name="adj2" fmla="val 16200000"/>
            <a:gd name="adj3" fmla="val 3904"/>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9A86CA18-5BF9-4E33-AC63-6A7B8F73F38C}">
      <dsp:nvSpPr>
        <dsp:cNvPr id="0" name=""/>
        <dsp:cNvSpPr/>
      </dsp:nvSpPr>
      <dsp:spPr>
        <a:xfrm>
          <a:off x="2922389" y="538711"/>
          <a:ext cx="4273592" cy="4273592"/>
        </a:xfrm>
        <a:prstGeom prst="blockArc">
          <a:avLst>
            <a:gd name="adj1" fmla="val 10028571"/>
            <a:gd name="adj2" fmla="val 13114286"/>
            <a:gd name="adj3" fmla="val 3904"/>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7BC18151-61F2-412B-8496-EE3A942503EA}">
      <dsp:nvSpPr>
        <dsp:cNvPr id="0" name=""/>
        <dsp:cNvSpPr/>
      </dsp:nvSpPr>
      <dsp:spPr>
        <a:xfrm>
          <a:off x="2922389" y="538711"/>
          <a:ext cx="4273592" cy="4273592"/>
        </a:xfrm>
        <a:prstGeom prst="blockArc">
          <a:avLst>
            <a:gd name="adj1" fmla="val 6942857"/>
            <a:gd name="adj2" fmla="val 10028571"/>
            <a:gd name="adj3" fmla="val 3904"/>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48A7AA05-B5FA-4071-A39E-9140C321E304}">
      <dsp:nvSpPr>
        <dsp:cNvPr id="0" name=""/>
        <dsp:cNvSpPr/>
      </dsp:nvSpPr>
      <dsp:spPr>
        <a:xfrm>
          <a:off x="2922389" y="538711"/>
          <a:ext cx="4273592" cy="4273592"/>
        </a:xfrm>
        <a:prstGeom prst="blockArc">
          <a:avLst>
            <a:gd name="adj1" fmla="val 3857143"/>
            <a:gd name="adj2" fmla="val 6942857"/>
            <a:gd name="adj3" fmla="val 3904"/>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99E92E13-8C46-4CD5-AC20-B77A24733534}">
      <dsp:nvSpPr>
        <dsp:cNvPr id="0" name=""/>
        <dsp:cNvSpPr/>
      </dsp:nvSpPr>
      <dsp:spPr>
        <a:xfrm>
          <a:off x="2922389" y="538711"/>
          <a:ext cx="4273592" cy="4273592"/>
        </a:xfrm>
        <a:prstGeom prst="blockArc">
          <a:avLst>
            <a:gd name="adj1" fmla="val 771429"/>
            <a:gd name="adj2" fmla="val 3857143"/>
            <a:gd name="adj3" fmla="val 3904"/>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02BC2F4-6852-4C34-A4C8-64E55F777720}">
      <dsp:nvSpPr>
        <dsp:cNvPr id="0" name=""/>
        <dsp:cNvSpPr/>
      </dsp:nvSpPr>
      <dsp:spPr>
        <a:xfrm>
          <a:off x="2922389" y="538711"/>
          <a:ext cx="4273592" cy="4273592"/>
        </a:xfrm>
        <a:prstGeom prst="blockArc">
          <a:avLst>
            <a:gd name="adj1" fmla="val 19285714"/>
            <a:gd name="adj2" fmla="val 771429"/>
            <a:gd name="adj3" fmla="val 3904"/>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A1D04347-88B9-4309-B331-771CBC2BC775}">
      <dsp:nvSpPr>
        <dsp:cNvPr id="0" name=""/>
        <dsp:cNvSpPr/>
      </dsp:nvSpPr>
      <dsp:spPr>
        <a:xfrm>
          <a:off x="2922389" y="538711"/>
          <a:ext cx="4273592" cy="4273592"/>
        </a:xfrm>
        <a:prstGeom prst="blockArc">
          <a:avLst>
            <a:gd name="adj1" fmla="val 16200000"/>
            <a:gd name="adj2" fmla="val 19285714"/>
            <a:gd name="adj3" fmla="val 3904"/>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9C3AD493-E584-4D00-AD9A-120F632E4DFA}">
      <dsp:nvSpPr>
        <dsp:cNvPr id="0" name=""/>
        <dsp:cNvSpPr/>
      </dsp:nvSpPr>
      <dsp:spPr>
        <a:xfrm>
          <a:off x="3891021" y="1542312"/>
          <a:ext cx="2336329" cy="2231610"/>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s-CL" sz="1600" b="1" kern="1200" dirty="0" smtClean="0">
              <a:latin typeface="Arial" pitchFamily="34" charset="0"/>
              <a:cs typeface="Arial" pitchFamily="34" charset="0"/>
            </a:rPr>
            <a:t>Factores que influyen en la delegación de responsabilidad del OCT en el CWC y Comandantes de Guerra</a:t>
          </a:r>
          <a:endParaRPr lang="es-CL" sz="1600" b="1" kern="1200" dirty="0">
            <a:latin typeface="Arial" pitchFamily="34" charset="0"/>
            <a:cs typeface="Arial" pitchFamily="34" charset="0"/>
          </a:endParaRPr>
        </a:p>
      </dsp:txBody>
      <dsp:txXfrm>
        <a:off x="4233168" y="1869124"/>
        <a:ext cx="1652035" cy="1577986"/>
      </dsp:txXfrm>
    </dsp:sp>
    <dsp:sp modelId="{524CFBC2-1C69-4630-B7C3-150499256BD6}">
      <dsp:nvSpPr>
        <dsp:cNvPr id="0" name=""/>
        <dsp:cNvSpPr/>
      </dsp:nvSpPr>
      <dsp:spPr>
        <a:xfrm>
          <a:off x="4479899" y="1133"/>
          <a:ext cx="1158573" cy="1158573"/>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b="1" kern="1200" smtClean="0">
              <a:latin typeface="Arial" panose="020B0604020202020204" pitchFamily="34" charset="0"/>
              <a:cs typeface="Arial" panose="020B0604020202020204" pitchFamily="34" charset="0"/>
            </a:rPr>
            <a:t>MISIÓN</a:t>
          </a:r>
          <a:endParaRPr lang="es-ES" sz="1000" b="1" kern="1200" dirty="0">
            <a:latin typeface="Arial" panose="020B0604020202020204" pitchFamily="34" charset="0"/>
            <a:cs typeface="Arial" panose="020B0604020202020204" pitchFamily="34" charset="0"/>
          </a:endParaRPr>
        </a:p>
      </dsp:txBody>
      <dsp:txXfrm>
        <a:off x="4649568" y="170802"/>
        <a:ext cx="819235" cy="819235"/>
      </dsp:txXfrm>
    </dsp:sp>
    <dsp:sp modelId="{8A01136B-D767-4AE6-9B7E-D8576E51961D}">
      <dsp:nvSpPr>
        <dsp:cNvPr id="0" name=""/>
        <dsp:cNvSpPr/>
      </dsp:nvSpPr>
      <dsp:spPr>
        <a:xfrm>
          <a:off x="6117904" y="789954"/>
          <a:ext cx="1158573" cy="1158573"/>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CL" sz="1000" b="1" kern="1200" smtClean="0">
              <a:latin typeface="Arial" pitchFamily="34" charset="0"/>
              <a:cs typeface="Arial" pitchFamily="34" charset="0"/>
            </a:rPr>
            <a:t>Tipo y tamaño de la amenaza</a:t>
          </a:r>
          <a:endParaRPr lang="es-CL" sz="1000" b="1" kern="1200" dirty="0">
            <a:latin typeface="Arial" pitchFamily="34" charset="0"/>
            <a:cs typeface="Arial" pitchFamily="34" charset="0"/>
          </a:endParaRPr>
        </a:p>
      </dsp:txBody>
      <dsp:txXfrm>
        <a:off x="6287573" y="959623"/>
        <a:ext cx="819235" cy="819235"/>
      </dsp:txXfrm>
    </dsp:sp>
    <dsp:sp modelId="{1B201030-11A2-4BE5-AA20-7F26B2D035DF}">
      <dsp:nvSpPr>
        <dsp:cNvPr id="0" name=""/>
        <dsp:cNvSpPr/>
      </dsp:nvSpPr>
      <dsp:spPr>
        <a:xfrm>
          <a:off x="6522458" y="2562421"/>
          <a:ext cx="1158573" cy="1158573"/>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CL" sz="1000" b="1" kern="1200" smtClean="0">
              <a:latin typeface="Arial" pitchFamily="34" charset="0"/>
              <a:cs typeface="Arial" pitchFamily="34" charset="0"/>
            </a:rPr>
            <a:t>Teatro de Operaciones</a:t>
          </a:r>
          <a:endParaRPr lang="es-CL" sz="1000" b="1" kern="1200" dirty="0">
            <a:latin typeface="Arial" pitchFamily="34" charset="0"/>
            <a:cs typeface="Arial" pitchFamily="34" charset="0"/>
          </a:endParaRPr>
        </a:p>
      </dsp:txBody>
      <dsp:txXfrm>
        <a:off x="6692127" y="2732090"/>
        <a:ext cx="819235" cy="819235"/>
      </dsp:txXfrm>
    </dsp:sp>
    <dsp:sp modelId="{A906FBAF-A6D3-4F9F-AF42-8EF668565F4C}">
      <dsp:nvSpPr>
        <dsp:cNvPr id="0" name=""/>
        <dsp:cNvSpPr/>
      </dsp:nvSpPr>
      <dsp:spPr>
        <a:xfrm>
          <a:off x="5388923" y="3983829"/>
          <a:ext cx="1158573" cy="1158573"/>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b="1" kern="1200" smtClean="0">
              <a:latin typeface="Arial" panose="020B0604020202020204" pitchFamily="34" charset="0"/>
              <a:cs typeface="Arial" panose="020B0604020202020204" pitchFamily="34" charset="0"/>
            </a:rPr>
            <a:t>Necesidad de rápidez en las acciones</a:t>
          </a:r>
          <a:endParaRPr lang="es-ES" sz="1000" b="1" kern="1200" dirty="0">
            <a:latin typeface="Arial" panose="020B0604020202020204" pitchFamily="34" charset="0"/>
            <a:cs typeface="Arial" panose="020B0604020202020204" pitchFamily="34" charset="0"/>
          </a:endParaRPr>
        </a:p>
      </dsp:txBody>
      <dsp:txXfrm>
        <a:off x="5558592" y="4153498"/>
        <a:ext cx="819235" cy="819235"/>
      </dsp:txXfrm>
    </dsp:sp>
    <dsp:sp modelId="{2D6CF8F0-10FC-486F-8C03-CF68B411CD1F}">
      <dsp:nvSpPr>
        <dsp:cNvPr id="0" name=""/>
        <dsp:cNvSpPr/>
      </dsp:nvSpPr>
      <dsp:spPr>
        <a:xfrm>
          <a:off x="3570874" y="3983829"/>
          <a:ext cx="1158573" cy="1158573"/>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b="1" kern="1200" smtClean="0">
              <a:latin typeface="Arial" panose="020B0604020202020204" pitchFamily="34" charset="0"/>
              <a:cs typeface="Arial" panose="020B0604020202020204" pitchFamily="34" charset="0"/>
            </a:rPr>
            <a:t>Sobrecarga de trabajo del OCT</a:t>
          </a:r>
          <a:endParaRPr lang="es-ES" sz="1000" b="1" kern="1200" dirty="0">
            <a:latin typeface="Arial" panose="020B0604020202020204" pitchFamily="34" charset="0"/>
            <a:cs typeface="Arial" panose="020B0604020202020204" pitchFamily="34" charset="0"/>
          </a:endParaRPr>
        </a:p>
      </dsp:txBody>
      <dsp:txXfrm>
        <a:off x="3740543" y="4153498"/>
        <a:ext cx="819235" cy="819235"/>
      </dsp:txXfrm>
    </dsp:sp>
    <dsp:sp modelId="{24B7A54C-DBA0-4367-99AB-EDCCD3C36B96}">
      <dsp:nvSpPr>
        <dsp:cNvPr id="0" name=""/>
        <dsp:cNvSpPr/>
      </dsp:nvSpPr>
      <dsp:spPr>
        <a:xfrm>
          <a:off x="2437339" y="2562421"/>
          <a:ext cx="1158573" cy="1158573"/>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ES" sz="1000" b="1" kern="1200" smtClean="0">
              <a:latin typeface="Arial" panose="020B0604020202020204" pitchFamily="34" charset="0"/>
              <a:cs typeface="Arial" panose="020B0604020202020204" pitchFamily="34" charset="0"/>
            </a:rPr>
            <a:t>Necesidad de efectuar acciones simultaneas en diferentes lugares</a:t>
          </a:r>
          <a:endParaRPr lang="es-ES" sz="1000" b="1" kern="1200" dirty="0">
            <a:latin typeface="Arial" panose="020B0604020202020204" pitchFamily="34" charset="0"/>
            <a:cs typeface="Arial" panose="020B0604020202020204" pitchFamily="34" charset="0"/>
          </a:endParaRPr>
        </a:p>
      </dsp:txBody>
      <dsp:txXfrm>
        <a:off x="2607008" y="2732090"/>
        <a:ext cx="819235" cy="819235"/>
      </dsp:txXfrm>
    </dsp:sp>
    <dsp:sp modelId="{FA0574A1-EAA8-4BC1-9DE9-ACE5B8D3EBE4}">
      <dsp:nvSpPr>
        <dsp:cNvPr id="0" name=""/>
        <dsp:cNvSpPr/>
      </dsp:nvSpPr>
      <dsp:spPr>
        <a:xfrm>
          <a:off x="2841893" y="789954"/>
          <a:ext cx="1158573" cy="1158573"/>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s-CL" sz="1000" b="1" kern="1200" smtClean="0">
              <a:latin typeface="Arial" pitchFamily="34" charset="0"/>
              <a:cs typeface="Arial" pitchFamily="34" charset="0"/>
            </a:rPr>
            <a:t>Tamaño y composición de la fuerza</a:t>
          </a:r>
          <a:endParaRPr lang="es-CL" sz="1000" b="1" kern="1200" dirty="0">
            <a:latin typeface="Arial" pitchFamily="34" charset="0"/>
            <a:cs typeface="Arial" pitchFamily="34" charset="0"/>
          </a:endParaRPr>
        </a:p>
      </dsp:txBody>
      <dsp:txXfrm>
        <a:off x="3011562" y="959623"/>
        <a:ext cx="819235" cy="8192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65474A-E3CA-42FC-AFA1-6AE23CB996C4}">
      <dsp:nvSpPr>
        <dsp:cNvPr id="0" name=""/>
        <dsp:cNvSpPr/>
      </dsp:nvSpPr>
      <dsp:spPr>
        <a:xfrm>
          <a:off x="4056591" y="803644"/>
          <a:ext cx="2456597" cy="338364"/>
        </a:xfrm>
        <a:custGeom>
          <a:avLst/>
          <a:gdLst/>
          <a:ahLst/>
          <a:cxnLst/>
          <a:rect l="0" t="0" r="0" b="0"/>
          <a:pathLst>
            <a:path>
              <a:moveTo>
                <a:pt x="0" y="0"/>
              </a:moveTo>
              <a:lnTo>
                <a:pt x="0" y="169901"/>
              </a:lnTo>
              <a:lnTo>
                <a:pt x="2456597" y="169901"/>
              </a:lnTo>
              <a:lnTo>
                <a:pt x="2456597" y="3383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AA90A8-A488-4EBC-A313-1536FCA2D1E6}">
      <dsp:nvSpPr>
        <dsp:cNvPr id="0" name=""/>
        <dsp:cNvSpPr/>
      </dsp:nvSpPr>
      <dsp:spPr>
        <a:xfrm>
          <a:off x="4010871" y="803644"/>
          <a:ext cx="91440" cy="338364"/>
        </a:xfrm>
        <a:custGeom>
          <a:avLst/>
          <a:gdLst/>
          <a:ahLst/>
          <a:cxnLst/>
          <a:rect l="0" t="0" r="0" b="0"/>
          <a:pathLst>
            <a:path>
              <a:moveTo>
                <a:pt x="45720" y="0"/>
              </a:moveTo>
              <a:lnTo>
                <a:pt x="45720" y="3383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398D949-A1A7-44A3-99D5-54B2228EC139}">
      <dsp:nvSpPr>
        <dsp:cNvPr id="0" name=""/>
        <dsp:cNvSpPr/>
      </dsp:nvSpPr>
      <dsp:spPr>
        <a:xfrm>
          <a:off x="1740877" y="803644"/>
          <a:ext cx="2315714" cy="337713"/>
        </a:xfrm>
        <a:custGeom>
          <a:avLst/>
          <a:gdLst/>
          <a:ahLst/>
          <a:cxnLst/>
          <a:rect l="0" t="0" r="0" b="0"/>
          <a:pathLst>
            <a:path>
              <a:moveTo>
                <a:pt x="2315714" y="0"/>
              </a:moveTo>
              <a:lnTo>
                <a:pt x="2315714" y="169249"/>
              </a:lnTo>
              <a:lnTo>
                <a:pt x="0" y="169249"/>
              </a:lnTo>
              <a:lnTo>
                <a:pt x="0" y="3377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309D05-FAFB-49ED-AF65-8C77CBAD6369}">
      <dsp:nvSpPr>
        <dsp:cNvPr id="0" name=""/>
        <dsp:cNvSpPr/>
      </dsp:nvSpPr>
      <dsp:spPr>
        <a:xfrm>
          <a:off x="3254384" y="1437"/>
          <a:ext cx="1604413" cy="802206"/>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a:latin typeface="Arial" panose="020B0604020202020204" pitchFamily="34" charset="0"/>
              <a:cs typeface="Arial" panose="020B0604020202020204" pitchFamily="34" charset="0"/>
            </a:rPr>
            <a:t>CJE.</a:t>
          </a:r>
        </a:p>
        <a:p>
          <a:pPr lvl="0" algn="ctr" defTabSz="711200">
            <a:lnSpc>
              <a:spcPct val="90000"/>
            </a:lnSpc>
            <a:spcBef>
              <a:spcPct val="0"/>
            </a:spcBef>
            <a:spcAft>
              <a:spcPct val="35000"/>
            </a:spcAft>
          </a:pPr>
          <a:r>
            <a:rPr lang="es-ES" sz="1600" b="1" kern="1200" dirty="0">
              <a:latin typeface="Arial" panose="020B0604020202020204" pitchFamily="34" charset="0"/>
              <a:cs typeface="Arial" panose="020B0604020202020204" pitchFamily="34" charset="0"/>
            </a:rPr>
            <a:t>OCT/CWC</a:t>
          </a:r>
        </a:p>
      </dsp:txBody>
      <dsp:txXfrm>
        <a:off x="3254384" y="1437"/>
        <a:ext cx="1604413" cy="802206"/>
      </dsp:txXfrm>
    </dsp:sp>
    <dsp:sp modelId="{42673499-9867-40F8-9219-6B91B811FE35}">
      <dsp:nvSpPr>
        <dsp:cNvPr id="0" name=""/>
        <dsp:cNvSpPr/>
      </dsp:nvSpPr>
      <dsp:spPr>
        <a:xfrm>
          <a:off x="938670" y="1141357"/>
          <a:ext cx="1604413" cy="802206"/>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err="1">
              <a:latin typeface="Arial" panose="020B0604020202020204" pitchFamily="34" charset="0"/>
              <a:cs typeface="Arial" panose="020B0604020202020204" pitchFamily="34" charset="0"/>
            </a:rPr>
            <a:t>ASuWC</a:t>
          </a:r>
          <a:endParaRPr lang="es-ES" sz="1600" b="1" kern="1200" dirty="0">
            <a:latin typeface="Arial" panose="020B0604020202020204" pitchFamily="34" charset="0"/>
            <a:cs typeface="Arial" panose="020B0604020202020204" pitchFamily="34" charset="0"/>
          </a:endParaRPr>
        </a:p>
      </dsp:txBody>
      <dsp:txXfrm>
        <a:off x="938670" y="1141357"/>
        <a:ext cx="1604413" cy="802206"/>
      </dsp:txXfrm>
    </dsp:sp>
    <dsp:sp modelId="{3E7A9397-A535-4A2B-A6BA-C6F64CD55681}">
      <dsp:nvSpPr>
        <dsp:cNvPr id="0" name=""/>
        <dsp:cNvSpPr/>
      </dsp:nvSpPr>
      <dsp:spPr>
        <a:xfrm>
          <a:off x="3254384" y="1142009"/>
          <a:ext cx="1604413" cy="802206"/>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a:latin typeface="Arial" panose="020B0604020202020204" pitchFamily="34" charset="0"/>
              <a:cs typeface="Arial" panose="020B0604020202020204" pitchFamily="34" charset="0"/>
            </a:rPr>
            <a:t>ASWC</a:t>
          </a:r>
        </a:p>
      </dsp:txBody>
      <dsp:txXfrm>
        <a:off x="3254384" y="1142009"/>
        <a:ext cx="1604413" cy="802206"/>
      </dsp:txXfrm>
    </dsp:sp>
    <dsp:sp modelId="{E04CE72C-7475-4109-95A7-B47B2904A55D}">
      <dsp:nvSpPr>
        <dsp:cNvPr id="0" name=""/>
        <dsp:cNvSpPr/>
      </dsp:nvSpPr>
      <dsp:spPr>
        <a:xfrm>
          <a:off x="5710982" y="1142009"/>
          <a:ext cx="1604413" cy="802206"/>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a:latin typeface="Arial" panose="020B0604020202020204" pitchFamily="34" charset="0"/>
              <a:cs typeface="Arial" panose="020B0604020202020204" pitchFamily="34" charset="0"/>
            </a:rPr>
            <a:t>AAWC</a:t>
          </a:r>
        </a:p>
      </dsp:txBody>
      <dsp:txXfrm>
        <a:off x="5710982" y="1142009"/>
        <a:ext cx="1604413" cy="8022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B9A0D9-5B26-4914-BD0B-36D6FE7863EB}" type="datetimeFigureOut">
              <a:rPr lang="es-CL" smtClean="0"/>
              <a:pPr/>
              <a:t>01-08-2023</a:t>
            </a:fld>
            <a:endParaRPr lang="es-CL"/>
          </a:p>
        </p:txBody>
      </p:sp>
      <p:sp>
        <p:nvSpPr>
          <p:cNvPr id="4" name="3 Marcador de imagen de diapositiva"/>
          <p:cNvSpPr>
            <a:spLocks noGrp="1" noRot="1" noChangeAspect="1"/>
          </p:cNvSpPr>
          <p:nvPr>
            <p:ph type="sldImg" idx="2"/>
          </p:nvPr>
        </p:nvSpPr>
        <p:spPr>
          <a:xfrm>
            <a:off x="387350" y="685800"/>
            <a:ext cx="60833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2909E6-D291-4EE9-A898-FAC0C1ABC2D6}" type="slidenum">
              <a:rPr lang="es-CL" smtClean="0"/>
              <a:pPr/>
              <a:t>‹Nº›</a:t>
            </a:fld>
            <a:endParaRPr lang="es-CL"/>
          </a:p>
        </p:txBody>
      </p:sp>
    </p:spTree>
    <p:extLst>
      <p:ext uri="{BB962C8B-B14F-4D97-AF65-F5344CB8AC3E}">
        <p14:creationId xmlns:p14="http://schemas.microsoft.com/office/powerpoint/2010/main" xmlns="" val="2940979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s.wikipedia.org/wiki/Sistema_de_Vigilancia_Dependiente_Autom%C3%A1tica" TargetMode="External"/><Relationship Id="rId7" Type="http://schemas.openxmlformats.org/officeDocument/2006/relationships/hyperlink" Target="https://es.wikipedia.org/wiki/Radar_secundario" TargetMode="External"/><Relationship Id="rId2" Type="http://schemas.openxmlformats.org/officeDocument/2006/relationships/slide" Target="../slides/slide28.xml"/><Relationship Id="rId1" Type="http://schemas.openxmlformats.org/officeDocument/2006/relationships/notesMaster" Target="../notesMasters/notesMaster1.xml"/><Relationship Id="rId6" Type="http://schemas.openxmlformats.org/officeDocument/2006/relationships/hyperlink" Target="https://es.wikipedia.org/wiki/Tr%C3%A1fico_a%C3%A9reo" TargetMode="External"/><Relationship Id="rId5" Type="http://schemas.openxmlformats.org/officeDocument/2006/relationships/hyperlink" Target="https://es.wikipedia.org/wiki/Sistema_global_de_navegaci%C3%B3n_por_sat%C3%A9lite" TargetMode="External"/><Relationship Id="rId4" Type="http://schemas.openxmlformats.org/officeDocument/2006/relationships/hyperlink" Target="https://es.wikipedia.org/wiki/Avi%C3%B3n"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_tradnl" dirty="0"/>
              <a:t>Si bien los fundamentos de las operaciones navales no han variado desde que fueran clasificadas por </a:t>
            </a:r>
            <a:r>
              <a:rPr lang="es-ES_tradnl" dirty="0" err="1"/>
              <a:t>Julian</a:t>
            </a:r>
            <a:r>
              <a:rPr lang="es-ES_tradnl" dirty="0"/>
              <a:t> Corbett a principios del siglo XX, </a:t>
            </a:r>
            <a:endParaRPr lang="es-CL" dirty="0"/>
          </a:p>
          <a:p>
            <a:endParaRPr lang="es-CL" dirty="0"/>
          </a:p>
        </p:txBody>
      </p:sp>
      <p:sp>
        <p:nvSpPr>
          <p:cNvPr id="4" name="Marcador de número de diapositiva 3"/>
          <p:cNvSpPr>
            <a:spLocks noGrp="1"/>
          </p:cNvSpPr>
          <p:nvPr>
            <p:ph type="sldNum" sz="quarter" idx="10"/>
          </p:nvPr>
        </p:nvSpPr>
        <p:spPr/>
        <p:txBody>
          <a:bodyPr/>
          <a:lstStyle/>
          <a:p>
            <a:fld id="{FB6724CD-CD36-480A-ABC5-60C591E26A06}" type="slidenum">
              <a:rPr lang="es-CL" smtClean="0"/>
              <a:pPr/>
              <a:t>6</a:t>
            </a:fld>
            <a:endParaRPr lang="es-CL"/>
          </a:p>
        </p:txBody>
      </p:sp>
    </p:spTree>
    <p:extLst>
      <p:ext uri="{BB962C8B-B14F-4D97-AF65-F5344CB8AC3E}">
        <p14:creationId xmlns:p14="http://schemas.microsoft.com/office/powerpoint/2010/main" xmlns="" val="39886520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_tradnl" dirty="0"/>
              <a:t>Si bien los fundamentos de las operaciones navales no han variado desde que fueran clasificadas por </a:t>
            </a:r>
            <a:r>
              <a:rPr lang="es-ES_tradnl" dirty="0" err="1"/>
              <a:t>Julian</a:t>
            </a:r>
            <a:r>
              <a:rPr lang="es-ES_tradnl" dirty="0"/>
              <a:t> Corbett a principios del siglo XX, </a:t>
            </a:r>
            <a:endParaRPr lang="es-CL" dirty="0"/>
          </a:p>
          <a:p>
            <a:endParaRPr lang="es-CL" dirty="0"/>
          </a:p>
        </p:txBody>
      </p:sp>
      <p:sp>
        <p:nvSpPr>
          <p:cNvPr id="4" name="Marcador de número de diapositiva 3"/>
          <p:cNvSpPr>
            <a:spLocks noGrp="1"/>
          </p:cNvSpPr>
          <p:nvPr>
            <p:ph type="sldNum" sz="quarter" idx="10"/>
          </p:nvPr>
        </p:nvSpPr>
        <p:spPr/>
        <p:txBody>
          <a:bodyPr/>
          <a:lstStyle/>
          <a:p>
            <a:fld id="{FB6724CD-CD36-480A-ABC5-60C591E26A06}" type="slidenum">
              <a:rPr lang="es-CL" smtClean="0"/>
              <a:pPr/>
              <a:t>7</a:t>
            </a:fld>
            <a:endParaRPr lang="es-CL"/>
          </a:p>
        </p:txBody>
      </p:sp>
    </p:spTree>
    <p:extLst>
      <p:ext uri="{BB962C8B-B14F-4D97-AF65-F5344CB8AC3E}">
        <p14:creationId xmlns:p14="http://schemas.microsoft.com/office/powerpoint/2010/main" xmlns="" val="39886520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_tradnl" dirty="0"/>
              <a:t>Si bien los fundamentos de las operaciones navales no han variado desde que fueran clasificadas por </a:t>
            </a:r>
            <a:r>
              <a:rPr lang="es-ES_tradnl" dirty="0" err="1"/>
              <a:t>Julian</a:t>
            </a:r>
            <a:r>
              <a:rPr lang="es-ES_tradnl" dirty="0"/>
              <a:t> Corbett a principios del siglo XX, </a:t>
            </a:r>
            <a:endParaRPr lang="es-CL" dirty="0"/>
          </a:p>
          <a:p>
            <a:endParaRPr lang="es-CL" dirty="0"/>
          </a:p>
        </p:txBody>
      </p:sp>
      <p:sp>
        <p:nvSpPr>
          <p:cNvPr id="4" name="Marcador de número de diapositiva 3"/>
          <p:cNvSpPr>
            <a:spLocks noGrp="1"/>
          </p:cNvSpPr>
          <p:nvPr>
            <p:ph type="sldNum" sz="quarter" idx="10"/>
          </p:nvPr>
        </p:nvSpPr>
        <p:spPr/>
        <p:txBody>
          <a:bodyPr/>
          <a:lstStyle/>
          <a:p>
            <a:fld id="{FB6724CD-CD36-480A-ABC5-60C591E26A06}" type="slidenum">
              <a:rPr lang="es-CL" smtClean="0"/>
              <a:pPr/>
              <a:t>8</a:t>
            </a:fld>
            <a:endParaRPr lang="es-CL"/>
          </a:p>
        </p:txBody>
      </p:sp>
    </p:spTree>
    <p:extLst>
      <p:ext uri="{BB962C8B-B14F-4D97-AF65-F5344CB8AC3E}">
        <p14:creationId xmlns:p14="http://schemas.microsoft.com/office/powerpoint/2010/main" xmlns="" val="39886520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FB6724CD-CD36-480A-ABC5-60C591E26A06}" type="slidenum">
              <a:rPr lang="es-CL" smtClean="0"/>
              <a:pPr/>
              <a:t>17</a:t>
            </a:fld>
            <a:endParaRPr lang="es-CL"/>
          </a:p>
        </p:txBody>
      </p:sp>
    </p:spTree>
    <p:extLst>
      <p:ext uri="{BB962C8B-B14F-4D97-AF65-F5344CB8AC3E}">
        <p14:creationId xmlns:p14="http://schemas.microsoft.com/office/powerpoint/2010/main" xmlns="" val="3988652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a:ln/>
        </p:spPr>
      </p:sp>
      <p:sp>
        <p:nvSpPr>
          <p:cNvPr id="61443" name="2 Marcador de notas"/>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s-CL" altLang="es-CL">
              <a:latin typeface="Arial" panose="020B0604020202020204" pitchFamily="34" charset="0"/>
            </a:endParaRPr>
          </a:p>
        </p:txBody>
      </p:sp>
      <p:sp>
        <p:nvSpPr>
          <p:cNvPr id="61444" name="3 Marcador de número de diapositiva"/>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C167CB0-DBBF-4D76-BA8A-2F44606DAE8F}" type="slidenum">
              <a:rPr lang="es-ES" altLang="es-CL"/>
              <a:pPr eaLnBrk="1" hangingPunct="1"/>
              <a:t>23</a:t>
            </a:fld>
            <a:endParaRPr lang="es-ES" altLang="es-CL"/>
          </a:p>
        </p:txBody>
      </p:sp>
    </p:spTree>
    <p:extLst>
      <p:ext uri="{BB962C8B-B14F-4D97-AF65-F5344CB8AC3E}">
        <p14:creationId xmlns:p14="http://schemas.microsoft.com/office/powerpoint/2010/main" xmlns="" val="35476544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a:ln/>
        </p:spPr>
      </p:sp>
      <p:sp>
        <p:nvSpPr>
          <p:cNvPr id="62467" name="2 Marcador de notas"/>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s-CL" altLang="es-CL">
              <a:latin typeface="Arial" panose="020B0604020202020204" pitchFamily="34" charset="0"/>
            </a:endParaRPr>
          </a:p>
        </p:txBody>
      </p:sp>
      <p:sp>
        <p:nvSpPr>
          <p:cNvPr id="62468" name="3 Marcador de número de diapositiva"/>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4E13D24-A55A-4AF2-94D0-8D79C642D88F}" type="slidenum">
              <a:rPr lang="es-ES" altLang="es-CL"/>
              <a:pPr eaLnBrk="1" hangingPunct="1"/>
              <a:t>24</a:t>
            </a:fld>
            <a:endParaRPr lang="es-ES" altLang="es-CL"/>
          </a:p>
        </p:txBody>
      </p:sp>
    </p:spTree>
    <p:extLst>
      <p:ext uri="{BB962C8B-B14F-4D97-AF65-F5344CB8AC3E}">
        <p14:creationId xmlns:p14="http://schemas.microsoft.com/office/powerpoint/2010/main" xmlns="" val="747805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a:ln/>
        </p:spPr>
      </p:sp>
      <p:sp>
        <p:nvSpPr>
          <p:cNvPr id="62467" name="2 Marcador de notas"/>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s-CL" altLang="es-CL">
              <a:latin typeface="Arial" panose="020B0604020202020204" pitchFamily="34" charset="0"/>
            </a:endParaRPr>
          </a:p>
        </p:txBody>
      </p:sp>
      <p:sp>
        <p:nvSpPr>
          <p:cNvPr id="62468" name="3 Marcador de número de diapositiva"/>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4E13D24-A55A-4AF2-94D0-8D79C642D88F}" type="slidenum">
              <a:rPr lang="es-ES" altLang="es-CL"/>
              <a:pPr eaLnBrk="1" hangingPunct="1"/>
              <a:t>25</a:t>
            </a:fld>
            <a:endParaRPr lang="es-ES" altLang="es-CL"/>
          </a:p>
        </p:txBody>
      </p:sp>
    </p:spTree>
    <p:extLst>
      <p:ext uri="{BB962C8B-B14F-4D97-AF65-F5344CB8AC3E}">
        <p14:creationId xmlns:p14="http://schemas.microsoft.com/office/powerpoint/2010/main" xmlns="" val="747805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a:ln/>
        </p:spPr>
      </p:sp>
      <p:sp>
        <p:nvSpPr>
          <p:cNvPr id="62467" name="2 Marcador de notas"/>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s-CL" altLang="es-CL">
              <a:latin typeface="Arial" panose="020B0604020202020204" pitchFamily="34" charset="0"/>
            </a:endParaRPr>
          </a:p>
        </p:txBody>
      </p:sp>
      <p:sp>
        <p:nvSpPr>
          <p:cNvPr id="62468" name="3 Marcador de número de diapositiva"/>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4E13D24-A55A-4AF2-94D0-8D79C642D88F}" type="slidenum">
              <a:rPr lang="es-ES" altLang="es-CL"/>
              <a:pPr eaLnBrk="1" hangingPunct="1"/>
              <a:t>26</a:t>
            </a:fld>
            <a:endParaRPr lang="es-ES" altLang="es-CL"/>
          </a:p>
        </p:txBody>
      </p:sp>
    </p:spTree>
    <p:extLst>
      <p:ext uri="{BB962C8B-B14F-4D97-AF65-F5344CB8AC3E}">
        <p14:creationId xmlns:p14="http://schemas.microsoft.com/office/powerpoint/2010/main" xmlns="" val="747805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a:ln/>
        </p:spPr>
      </p:sp>
      <p:sp>
        <p:nvSpPr>
          <p:cNvPr id="62467" name="2 Marcador de notas"/>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s-CL" altLang="es-CL">
              <a:latin typeface="Arial" panose="020B0604020202020204" pitchFamily="34" charset="0"/>
            </a:endParaRPr>
          </a:p>
        </p:txBody>
      </p:sp>
      <p:sp>
        <p:nvSpPr>
          <p:cNvPr id="62468" name="3 Marcador de número de diapositiva"/>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4E13D24-A55A-4AF2-94D0-8D79C642D88F}" type="slidenum">
              <a:rPr lang="es-ES" altLang="es-CL"/>
              <a:pPr eaLnBrk="1" hangingPunct="1"/>
              <a:t>27</a:t>
            </a:fld>
            <a:endParaRPr lang="es-ES" altLang="es-CL"/>
          </a:p>
        </p:txBody>
      </p:sp>
    </p:spTree>
    <p:extLst>
      <p:ext uri="{BB962C8B-B14F-4D97-AF65-F5344CB8AC3E}">
        <p14:creationId xmlns:p14="http://schemas.microsoft.com/office/powerpoint/2010/main" xmlns="" val="7478058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a:ln/>
        </p:spPr>
      </p:sp>
      <p:sp>
        <p:nvSpPr>
          <p:cNvPr id="62467" name="2 Marcador de notas"/>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s-CL" sz="1200" b="0" i="0" kern="1200" dirty="0" smtClean="0">
                <a:solidFill>
                  <a:schemeClr val="tx1"/>
                </a:solidFill>
                <a:latin typeface="+mn-lt"/>
                <a:ea typeface="+mn-ea"/>
                <a:cs typeface="+mn-cs"/>
              </a:rPr>
              <a:t>El sistema de </a:t>
            </a:r>
            <a:r>
              <a:rPr lang="es-CL" sz="1200" b="1" i="0" kern="1200" dirty="0" smtClean="0">
                <a:solidFill>
                  <a:schemeClr val="tx1"/>
                </a:solidFill>
                <a:latin typeface="+mn-lt"/>
                <a:ea typeface="+mn-ea"/>
                <a:cs typeface="+mn-cs"/>
              </a:rPr>
              <a:t>Vigilancia Dependiente Automática - Difusión</a:t>
            </a:r>
            <a:r>
              <a:rPr lang="es-CL" sz="1200" b="0" i="0" kern="1200" dirty="0" smtClean="0">
                <a:solidFill>
                  <a:schemeClr val="tx1"/>
                </a:solidFill>
                <a:latin typeface="+mn-lt"/>
                <a:ea typeface="+mn-ea"/>
                <a:cs typeface="+mn-cs"/>
              </a:rPr>
              <a:t> (ADS-B por las siglas en inglés de </a:t>
            </a:r>
            <a:r>
              <a:rPr lang="es-CL" sz="1200" b="0" i="0" kern="1200" dirty="0" err="1" smtClean="0">
                <a:solidFill>
                  <a:schemeClr val="tx1"/>
                </a:solidFill>
                <a:latin typeface="+mn-lt"/>
                <a:ea typeface="+mn-ea"/>
                <a:cs typeface="+mn-cs"/>
              </a:rPr>
              <a:t>Automatic</a:t>
            </a:r>
            <a:r>
              <a:rPr lang="es-CL" sz="1200" b="0" i="0" kern="1200" dirty="0" smtClean="0">
                <a:solidFill>
                  <a:schemeClr val="tx1"/>
                </a:solidFill>
                <a:latin typeface="+mn-lt"/>
                <a:ea typeface="+mn-ea"/>
                <a:cs typeface="+mn-cs"/>
              </a:rPr>
              <a:t> </a:t>
            </a:r>
            <a:r>
              <a:rPr lang="es-CL" sz="1200" b="0" i="0" kern="1200" dirty="0" err="1" smtClean="0">
                <a:solidFill>
                  <a:schemeClr val="tx1"/>
                </a:solidFill>
                <a:latin typeface="+mn-lt"/>
                <a:ea typeface="+mn-ea"/>
                <a:cs typeface="+mn-cs"/>
              </a:rPr>
              <a:t>Dependent</a:t>
            </a:r>
            <a:r>
              <a:rPr lang="es-CL" sz="1200" b="0" i="0" kern="1200" dirty="0" smtClean="0">
                <a:solidFill>
                  <a:schemeClr val="tx1"/>
                </a:solidFill>
                <a:latin typeface="+mn-lt"/>
                <a:ea typeface="+mn-ea"/>
                <a:cs typeface="+mn-cs"/>
              </a:rPr>
              <a:t> </a:t>
            </a:r>
            <a:r>
              <a:rPr lang="es-CL" sz="1200" b="0" i="0" kern="1200" dirty="0" err="1" smtClean="0">
                <a:solidFill>
                  <a:schemeClr val="tx1"/>
                </a:solidFill>
                <a:latin typeface="+mn-lt"/>
                <a:ea typeface="+mn-ea"/>
                <a:cs typeface="+mn-cs"/>
              </a:rPr>
              <a:t>Surveillance</a:t>
            </a:r>
            <a:r>
              <a:rPr lang="es-CL" sz="1200" b="0" i="0" kern="1200" dirty="0" smtClean="0">
                <a:solidFill>
                  <a:schemeClr val="tx1"/>
                </a:solidFill>
                <a:latin typeface="+mn-lt"/>
                <a:ea typeface="+mn-ea"/>
                <a:cs typeface="+mn-cs"/>
              </a:rPr>
              <a:t> Broadcast</a:t>
            </a:r>
            <a:r>
              <a:rPr lang="es-CL" sz="1200" b="0" i="0" u="none" strike="noStrike" kern="1200" baseline="30000" dirty="0" smtClean="0">
                <a:solidFill>
                  <a:schemeClr val="tx1"/>
                </a:solidFill>
                <a:latin typeface="+mn-lt"/>
                <a:ea typeface="+mn-ea"/>
                <a:cs typeface="+mn-cs"/>
                <a:hlinkClick r:id="rId3"/>
              </a:rPr>
              <a:t>1</a:t>
            </a:r>
            <a:r>
              <a:rPr lang="es-CL" sz="1200" b="0" i="0" kern="1200" dirty="0" smtClean="0">
                <a:solidFill>
                  <a:schemeClr val="tx1"/>
                </a:solidFill>
                <a:latin typeface="+mn-lt"/>
                <a:ea typeface="+mn-ea"/>
                <a:cs typeface="+mn-cs"/>
              </a:rPr>
              <a:t>​) es una tecnología de vigilancia cooperativa en la que un </a:t>
            </a:r>
            <a:r>
              <a:rPr lang="es-CL" sz="1200" b="0" i="0" u="none" strike="noStrike" kern="1200" dirty="0" smtClean="0">
                <a:solidFill>
                  <a:schemeClr val="tx1"/>
                </a:solidFill>
                <a:latin typeface="+mn-lt"/>
                <a:ea typeface="+mn-ea"/>
                <a:cs typeface="+mn-cs"/>
                <a:hlinkClick r:id="rId4" tooltip="Avión"/>
              </a:rPr>
              <a:t>avión</a:t>
            </a:r>
            <a:r>
              <a:rPr lang="es-CL" sz="1200" b="0" i="0" kern="1200" dirty="0" smtClean="0">
                <a:solidFill>
                  <a:schemeClr val="tx1"/>
                </a:solidFill>
                <a:latin typeface="+mn-lt"/>
                <a:ea typeface="+mn-ea"/>
                <a:cs typeface="+mn-cs"/>
              </a:rPr>
              <a:t> determina su posición a través de la </a:t>
            </a:r>
            <a:r>
              <a:rPr lang="es-CL" sz="1200" b="0" i="0" u="none" strike="noStrike" kern="1200" dirty="0" smtClean="0">
                <a:solidFill>
                  <a:schemeClr val="tx1"/>
                </a:solidFill>
                <a:latin typeface="+mn-lt"/>
                <a:ea typeface="+mn-ea"/>
                <a:cs typeface="+mn-cs"/>
                <a:hlinkClick r:id="rId5" tooltip="Sistema global de navegación por satélite"/>
              </a:rPr>
              <a:t>navegación por satélite</a:t>
            </a:r>
            <a:r>
              <a:rPr lang="es-CL" sz="1200" b="0" i="0" kern="1200" dirty="0" smtClean="0">
                <a:solidFill>
                  <a:schemeClr val="tx1"/>
                </a:solidFill>
                <a:latin typeface="+mn-lt"/>
                <a:ea typeface="+mn-ea"/>
                <a:cs typeface="+mn-cs"/>
              </a:rPr>
              <a:t> y la emite periódicamente, lo que permite realizar su seguimiento. La información puede ser recibida por las estaciones terrestres de control de </a:t>
            </a:r>
            <a:r>
              <a:rPr lang="es-CL" sz="1200" b="0" i="0" u="none" strike="noStrike" kern="1200" dirty="0" smtClean="0">
                <a:solidFill>
                  <a:schemeClr val="tx1"/>
                </a:solidFill>
                <a:latin typeface="+mn-lt"/>
                <a:ea typeface="+mn-ea"/>
                <a:cs typeface="+mn-cs"/>
                <a:hlinkClick r:id="rId6" tooltip="Tráfico aéreo"/>
              </a:rPr>
              <a:t>tráfico aéreo</a:t>
            </a:r>
            <a:r>
              <a:rPr lang="es-CL" sz="1200" b="0" i="0" kern="1200" dirty="0" smtClean="0">
                <a:solidFill>
                  <a:schemeClr val="tx1"/>
                </a:solidFill>
                <a:latin typeface="+mn-lt"/>
                <a:ea typeface="+mn-ea"/>
                <a:cs typeface="+mn-cs"/>
              </a:rPr>
              <a:t> como un reemplazo para el </a:t>
            </a:r>
            <a:r>
              <a:rPr lang="es-CL" sz="1200" b="0" i="0" u="none" strike="noStrike" kern="1200" dirty="0" smtClean="0">
                <a:solidFill>
                  <a:schemeClr val="tx1"/>
                </a:solidFill>
                <a:latin typeface="+mn-lt"/>
                <a:ea typeface="+mn-ea"/>
                <a:cs typeface="+mn-cs"/>
                <a:hlinkClick r:id="rId7" tooltip="Radar secundario"/>
              </a:rPr>
              <a:t>radar secundario</a:t>
            </a:r>
            <a:r>
              <a:rPr lang="es-CL" sz="1200" b="0" i="0" kern="1200" dirty="0" smtClean="0">
                <a:solidFill>
                  <a:schemeClr val="tx1"/>
                </a:solidFill>
                <a:latin typeface="+mn-lt"/>
                <a:ea typeface="+mn-ea"/>
                <a:cs typeface="+mn-cs"/>
              </a:rPr>
              <a:t> ya que no necesita recibir una señal desde tierra para emitir. También puede ser recibida por otras aeronaves para proporcionar conocimiento de la situación y permitir la auto-separación.</a:t>
            </a:r>
            <a:endParaRPr lang="es-CL" altLang="es-CL" dirty="0">
              <a:latin typeface="Arial" panose="020B0604020202020204" pitchFamily="34" charset="0"/>
            </a:endParaRPr>
          </a:p>
        </p:txBody>
      </p:sp>
      <p:sp>
        <p:nvSpPr>
          <p:cNvPr id="62468" name="3 Marcador de número de diapositiva"/>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4E13D24-A55A-4AF2-94D0-8D79C642D88F}" type="slidenum">
              <a:rPr lang="es-ES" altLang="es-CL"/>
              <a:pPr eaLnBrk="1" hangingPunct="1"/>
              <a:t>28</a:t>
            </a:fld>
            <a:endParaRPr lang="es-ES" altLang="es-CL"/>
          </a:p>
        </p:txBody>
      </p:sp>
    </p:spTree>
    <p:extLst>
      <p:ext uri="{BB962C8B-B14F-4D97-AF65-F5344CB8AC3E}">
        <p14:creationId xmlns:p14="http://schemas.microsoft.com/office/powerpoint/2010/main" xmlns="" val="7478058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a:ln/>
        </p:spPr>
      </p:sp>
      <p:sp>
        <p:nvSpPr>
          <p:cNvPr id="62467" name="2 Marcador de notas"/>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s-CL" altLang="es-CL">
              <a:latin typeface="Arial" panose="020B0604020202020204" pitchFamily="34" charset="0"/>
            </a:endParaRPr>
          </a:p>
        </p:txBody>
      </p:sp>
      <p:sp>
        <p:nvSpPr>
          <p:cNvPr id="62468" name="3 Marcador de número de diapositiva"/>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4E13D24-A55A-4AF2-94D0-8D79C642D88F}" type="slidenum">
              <a:rPr lang="es-ES" altLang="es-CL"/>
              <a:pPr eaLnBrk="1" hangingPunct="1"/>
              <a:t>29</a:t>
            </a:fld>
            <a:endParaRPr lang="es-ES" altLang="es-CL"/>
          </a:p>
        </p:txBody>
      </p:sp>
    </p:spTree>
    <p:extLst>
      <p:ext uri="{BB962C8B-B14F-4D97-AF65-F5344CB8AC3E}">
        <p14:creationId xmlns:p14="http://schemas.microsoft.com/office/powerpoint/2010/main" xmlns="" val="7478058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3795" name="2 Marcador de notas"/>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CL" altLang="es-CL"/>
          </a:p>
        </p:txBody>
      </p:sp>
      <p:sp>
        <p:nvSpPr>
          <p:cNvPr id="33796" name="3 Marcador de número de diapositiva"/>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CC8FC79B-1596-479B-93C1-DF3D64A74579}" type="slidenum">
              <a:rPr lang="en-GB" altLang="es-CL"/>
              <a:pPr/>
              <a:t>30</a:t>
            </a:fld>
            <a:endParaRPr lang="en-GB" altLang="es-CL"/>
          </a:p>
        </p:txBody>
      </p:sp>
    </p:spTree>
    <p:extLst>
      <p:ext uri="{BB962C8B-B14F-4D97-AF65-F5344CB8AC3E}">
        <p14:creationId xmlns:p14="http://schemas.microsoft.com/office/powerpoint/2010/main" xmlns="" val="3004222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4819" name="2 Marcador de notas"/>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CL" altLang="es-CL"/>
          </a:p>
        </p:txBody>
      </p:sp>
      <p:sp>
        <p:nvSpPr>
          <p:cNvPr id="34820" name="3 Marcador de número de diapositiva"/>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A2321F0E-867B-4ACB-863D-352FFA23EFD7}" type="slidenum">
              <a:rPr lang="en-GB" altLang="es-CL"/>
              <a:pPr/>
              <a:t>35</a:t>
            </a:fld>
            <a:endParaRPr lang="en-GB" altLang="es-CL"/>
          </a:p>
        </p:txBody>
      </p:sp>
    </p:spTree>
    <p:extLst>
      <p:ext uri="{BB962C8B-B14F-4D97-AF65-F5344CB8AC3E}">
        <p14:creationId xmlns:p14="http://schemas.microsoft.com/office/powerpoint/2010/main" xmlns="" val="33642102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8675" name="2 Marcador de notas"/>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s-CL" altLang="es-CL" dirty="0" smtClean="0"/>
              <a:t>MWCS:			DOGAS		MODOS</a:t>
            </a:r>
          </a:p>
          <a:p>
            <a:pPr>
              <a:spcBef>
                <a:spcPct val="0"/>
              </a:spcBef>
            </a:pPr>
            <a:r>
              <a:rPr lang="es-CL" altLang="es-CL" dirty="0" smtClean="0"/>
              <a:t>(STIR) AIR --- NSSM		SU GUN (SMART)	AUTO</a:t>
            </a:r>
          </a:p>
          <a:p>
            <a:pPr>
              <a:spcBef>
                <a:spcPct val="0"/>
              </a:spcBef>
            </a:pPr>
            <a:r>
              <a:rPr lang="es-CL" altLang="es-CL" dirty="0" smtClean="0"/>
              <a:t>                   ---- GUN				MN/AUTO</a:t>
            </a:r>
          </a:p>
          <a:p>
            <a:pPr>
              <a:spcBef>
                <a:spcPct val="0"/>
              </a:spcBef>
            </a:pPr>
            <a:r>
              <a:rPr lang="es-CL" altLang="es-CL" dirty="0" smtClean="0"/>
              <a:t>(STIR) SU –NSSM				MANUAL</a:t>
            </a:r>
          </a:p>
          <a:p>
            <a:pPr>
              <a:spcBef>
                <a:spcPct val="0"/>
              </a:spcBef>
            </a:pPr>
            <a:r>
              <a:rPr lang="es-CL" altLang="es-CL" dirty="0" smtClean="0"/>
              <a:t>		(MN (DESIGACION)/AUTO (ARMA)</a:t>
            </a:r>
          </a:p>
        </p:txBody>
      </p:sp>
      <p:sp>
        <p:nvSpPr>
          <p:cNvPr id="28676" name="3 Marcador de número de diapositiva"/>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F89DF463-4FD5-431F-A94A-28215CFAA3CB}" type="slidenum">
              <a:rPr lang="en-GB" altLang="es-CL"/>
              <a:pPr/>
              <a:t>38</a:t>
            </a:fld>
            <a:endParaRPr lang="en-GB" altLang="es-CL"/>
          </a:p>
        </p:txBody>
      </p:sp>
    </p:spTree>
    <p:extLst>
      <p:ext uri="{BB962C8B-B14F-4D97-AF65-F5344CB8AC3E}">
        <p14:creationId xmlns:p14="http://schemas.microsoft.com/office/powerpoint/2010/main" xmlns="" val="26214454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355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MX" altLang="es-CL" smtClean="0"/>
          </a:p>
        </p:txBody>
      </p:sp>
      <p:sp>
        <p:nvSpPr>
          <p:cNvPr id="23556"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15C3B12-D9C0-4A99-9266-CE563419E535}" type="slidenum">
              <a:rPr lang="es-ES" smtClean="0"/>
              <a:pPr fontAlgn="base">
                <a:spcBef>
                  <a:spcPct val="0"/>
                </a:spcBef>
                <a:spcAft>
                  <a:spcPct val="0"/>
                </a:spcAft>
                <a:defRPr/>
              </a:pPr>
              <a:t>47</a:t>
            </a:fld>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smtClean="0"/>
          </a:p>
        </p:txBody>
      </p:sp>
      <p:sp>
        <p:nvSpPr>
          <p:cNvPr id="92164"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C5F4C14-BDF2-40B3-897E-88D37E81933A}" type="slidenum">
              <a:rPr lang="es-ES" smtClean="0"/>
              <a:pPr fontAlgn="base">
                <a:spcBef>
                  <a:spcPct val="0"/>
                </a:spcBef>
                <a:spcAft>
                  <a:spcPct val="0"/>
                </a:spcAft>
                <a:defRPr/>
              </a:pPr>
              <a:t>60</a:t>
            </a:fld>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398463" y="692150"/>
            <a:ext cx="6061075" cy="3416300"/>
          </a:xfrm>
          <a:ln/>
        </p:spPr>
      </p:sp>
      <p:sp>
        <p:nvSpPr>
          <p:cNvPr id="46083"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s-ES" altLang="es-CL">
              <a:ea typeface="ＭＳ Ｐゴシック" pitchFamily="34" charset="-128"/>
            </a:endParaRPr>
          </a:p>
        </p:txBody>
      </p:sp>
    </p:spTree>
    <p:extLst>
      <p:ext uri="{BB962C8B-B14F-4D97-AF65-F5344CB8AC3E}">
        <p14:creationId xmlns:p14="http://schemas.microsoft.com/office/powerpoint/2010/main" xmlns="" val="1981000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_tradnl" dirty="0"/>
              <a:t>Si bien los fundamentos de las operaciones navales no han variado desde que fueran clasificadas por </a:t>
            </a:r>
            <a:r>
              <a:rPr lang="es-ES_tradnl" dirty="0" err="1"/>
              <a:t>Julian</a:t>
            </a:r>
            <a:r>
              <a:rPr lang="es-ES_tradnl" dirty="0"/>
              <a:t> Corbett a principios del siglo XX, </a:t>
            </a:r>
            <a:endParaRPr lang="es-CL" dirty="0"/>
          </a:p>
          <a:p>
            <a:endParaRPr lang="es-CL" dirty="0"/>
          </a:p>
        </p:txBody>
      </p:sp>
      <p:sp>
        <p:nvSpPr>
          <p:cNvPr id="4" name="Marcador de número de diapositiva 3"/>
          <p:cNvSpPr>
            <a:spLocks noGrp="1"/>
          </p:cNvSpPr>
          <p:nvPr>
            <p:ph type="sldNum" sz="quarter" idx="10"/>
          </p:nvPr>
        </p:nvSpPr>
        <p:spPr/>
        <p:txBody>
          <a:bodyPr/>
          <a:lstStyle/>
          <a:p>
            <a:fld id="{FB6724CD-CD36-480A-ABC5-60C591E26A06}" type="slidenum">
              <a:rPr lang="es-CL" smtClean="0"/>
              <a:pPr/>
              <a:t>157</a:t>
            </a:fld>
            <a:endParaRPr lang="es-CL"/>
          </a:p>
        </p:txBody>
      </p:sp>
    </p:spTree>
    <p:extLst>
      <p:ext uri="{BB962C8B-B14F-4D97-AF65-F5344CB8AC3E}">
        <p14:creationId xmlns:p14="http://schemas.microsoft.com/office/powerpoint/2010/main" xmlns="" val="3988652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825466" y="3886200"/>
            <a:ext cx="8518843"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518632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a:xfrm>
            <a:off x="608489" y="1600201"/>
            <a:ext cx="10952798"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2618020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1328" y="4406901"/>
            <a:ext cx="10344309" cy="1362075"/>
          </a:xfrm>
          <a:prstGeom prst="rect">
            <a:avLst/>
          </a:prstGeo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961328" y="2906713"/>
            <a:ext cx="10344309"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1677889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608489" y="1600201"/>
            <a:ext cx="5374984"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6186302" y="1600201"/>
            <a:ext cx="5374984"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1286333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608489" y="1535113"/>
            <a:ext cx="537709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8489" y="2174875"/>
            <a:ext cx="537709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6182077" y="1535113"/>
            <a:ext cx="5379210"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82077" y="2174875"/>
            <a:ext cx="5379210"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88083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487593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494390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3050"/>
            <a:ext cx="4003772" cy="1162050"/>
          </a:xfrm>
          <a:prstGeom prst="rect">
            <a:avLst/>
          </a:prstGeo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4758044" y="273051"/>
            <a:ext cx="6803242"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608489" y="1435101"/>
            <a:ext cx="4003772"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187506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5361" y="4800600"/>
            <a:ext cx="7301865" cy="566738"/>
          </a:xfrm>
          <a:prstGeom prst="rect">
            <a:avLst/>
          </a:prstGeo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2385361" y="612775"/>
            <a:ext cx="7301865"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2385361" y="5367338"/>
            <a:ext cx="7301865"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2212947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608489" y="1600201"/>
            <a:ext cx="10952798" cy="4525963"/>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1400430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23087" y="274639"/>
            <a:ext cx="2738199" cy="5851525"/>
          </a:xfrm>
          <a:prstGeom prst="rect">
            <a:avLst/>
          </a:prstGeo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608489" y="274639"/>
            <a:ext cx="8011769" cy="5851525"/>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DEBBFEAC-5A7B-4D60-A074-86869483C493}"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60DB63FE-5810-4BC4-873B-DC1DD5C37164}" type="slidenum">
              <a:rPr lang="es-CL" smtClean="0"/>
              <a:pPr/>
              <a:t>‹Nº›</a:t>
            </a:fld>
            <a:endParaRPr lang="es-CL"/>
          </a:p>
        </p:txBody>
      </p:sp>
    </p:spTree>
    <p:extLst>
      <p:ext uri="{BB962C8B-B14F-4D97-AF65-F5344CB8AC3E}">
        <p14:creationId xmlns:p14="http://schemas.microsoft.com/office/powerpoint/2010/main" xmlns="" val="4671915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3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2733" y="2130426"/>
            <a:ext cx="10344309" cy="1470025"/>
          </a:xfrm>
          <a:prstGeom prst="rect">
            <a:avLst/>
          </a:prstGeo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825466" y="3886200"/>
            <a:ext cx="8518843"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5B8978DA-870D-4EF1-BCC5-642D33D9CAF2}"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941D120-AD66-4511-90A9-486CC79A0BF8}" type="slidenum">
              <a:rPr lang="es-CL" smtClean="0"/>
              <a:pPr/>
              <a:t>‹Nº›</a:t>
            </a:fld>
            <a:endParaRPr lang="es-CL"/>
          </a:p>
        </p:txBody>
      </p:sp>
    </p:spTree>
    <p:extLst>
      <p:ext uri="{BB962C8B-B14F-4D97-AF65-F5344CB8AC3E}">
        <p14:creationId xmlns:p14="http://schemas.microsoft.com/office/powerpoint/2010/main" xmlns="" val="40383616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_Diapositiva de título">
    <p:spTree>
      <p:nvGrpSpPr>
        <p:cNvPr id="1" name=""/>
        <p:cNvGrpSpPr/>
        <p:nvPr/>
      </p:nvGrpSpPr>
      <p:grpSpPr>
        <a:xfrm>
          <a:off x="0" y="0"/>
          <a:ext cx="0" cy="0"/>
          <a:chOff x="0" y="0"/>
          <a:chExt cx="0" cy="0"/>
        </a:xfrm>
      </p:grpSpPr>
      <p:sp>
        <p:nvSpPr>
          <p:cNvPr id="4" name="3 Marcador de fecha"/>
          <p:cNvSpPr>
            <a:spLocks noGrp="1"/>
          </p:cNvSpPr>
          <p:nvPr>
            <p:ph type="dt" sz="half" idx="10"/>
          </p:nvPr>
        </p:nvSpPr>
        <p:spPr/>
        <p:txBody>
          <a:bodyPr/>
          <a:lstStyle/>
          <a:p>
            <a:fld id="{4F92FCC6-1F0D-41FA-8870-C3B90791686C}" type="datetime1">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633B1BE-4685-4A8F-BABD-4AD129F26B6C}" type="slidenum">
              <a:rPr lang="es-CL" smtClean="0"/>
              <a:pPr/>
              <a:t>‹Nº›</a:t>
            </a:fld>
            <a:endParaRPr lang="es-CL"/>
          </a:p>
        </p:txBody>
      </p:sp>
      <p:sp>
        <p:nvSpPr>
          <p:cNvPr id="7" name="3 Marcador de fecha"/>
          <p:cNvSpPr txBox="1">
            <a:spLocks/>
          </p:cNvSpPr>
          <p:nvPr userDrawn="1"/>
        </p:nvSpPr>
        <p:spPr>
          <a:xfrm>
            <a:off x="608489" y="6356351"/>
            <a:ext cx="2839614"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EBBFEAC-5A7B-4D60-A074-86869483C493}" type="datetimeFigureOut">
              <a:rPr lang="es-CL" smtClean="0"/>
              <a:pPr/>
              <a:t>01-08-2023</a:t>
            </a:fld>
            <a:endParaRPr lang="es-CL"/>
          </a:p>
        </p:txBody>
      </p:sp>
      <p:sp>
        <p:nvSpPr>
          <p:cNvPr id="8" name="5 Marcador de número de diapositiva"/>
          <p:cNvSpPr txBox="1">
            <a:spLocks/>
          </p:cNvSpPr>
          <p:nvPr userDrawn="1"/>
        </p:nvSpPr>
        <p:spPr>
          <a:xfrm>
            <a:off x="8721672" y="6356351"/>
            <a:ext cx="2839614"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0DB63FE-5810-4BC4-873B-DC1DD5C37164}" type="slidenum">
              <a:rPr lang="es-CL" smtClean="0"/>
              <a:pPr/>
              <a:t>‹Nº›</a:t>
            </a:fld>
            <a:endParaRPr lang="es-CL"/>
          </a:p>
        </p:txBody>
      </p:sp>
      <p:sp>
        <p:nvSpPr>
          <p:cNvPr id="9" name="Rectángulo 11">
            <a:extLst>
              <a:ext uri="{FF2B5EF4-FFF2-40B4-BE49-F238E27FC236}">
                <a16:creationId xmlns:a16="http://schemas.microsoft.com/office/drawing/2014/main" xmlns="" id="{11CA9D27-25BC-4311-98B4-1F73615810FA}"/>
              </a:ext>
            </a:extLst>
          </p:cNvPr>
          <p:cNvSpPr/>
          <p:nvPr userDrawn="1"/>
        </p:nvSpPr>
        <p:spPr>
          <a:xfrm>
            <a:off x="0" y="6378456"/>
            <a:ext cx="12169775" cy="50692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s-CL" sz="1000" b="1" dirty="0">
                <a:solidFill>
                  <a:prstClr val="white"/>
                </a:solidFill>
                <a:latin typeface="Arial" pitchFamily="34" charset="0"/>
                <a:cs typeface="Arial" pitchFamily="34" charset="0"/>
              </a:rPr>
              <a:t>P A T R I O T I S M O</a:t>
            </a:r>
          </a:p>
          <a:p>
            <a:pPr algn="ctr" fontAlgn="auto">
              <a:spcBef>
                <a:spcPts val="0"/>
              </a:spcBef>
              <a:spcAft>
                <a:spcPts val="0"/>
              </a:spcAft>
            </a:pPr>
            <a:r>
              <a:rPr lang="es-CL" sz="1000" dirty="0">
                <a:solidFill>
                  <a:prstClr val="white"/>
                </a:solidFill>
                <a:latin typeface="Arial" pitchFamily="34" charset="0"/>
                <a:cs typeface="Arial" pitchFamily="34" charset="0"/>
              </a:rPr>
              <a:t>HONOR		LEALTAD		</a:t>
            </a:r>
            <a:r>
              <a:rPr lang="es-CL" sz="1000" dirty="0" smtClean="0">
                <a:solidFill>
                  <a:prstClr val="white"/>
                </a:solidFill>
                <a:latin typeface="Arial" pitchFamily="34" charset="0"/>
                <a:cs typeface="Arial" pitchFamily="34" charset="0"/>
              </a:rPr>
              <a:t>VALENTÍA</a:t>
            </a:r>
            <a:r>
              <a:rPr lang="es-CL" sz="1000" dirty="0">
                <a:solidFill>
                  <a:prstClr val="white"/>
                </a:solidFill>
                <a:latin typeface="Arial" pitchFamily="34" charset="0"/>
                <a:cs typeface="Arial" pitchFamily="34" charset="0"/>
              </a:rPr>
              <a:t>	         </a:t>
            </a:r>
            <a:r>
              <a:rPr lang="es-CL" sz="1000" dirty="0" smtClean="0">
                <a:solidFill>
                  <a:prstClr val="white"/>
                </a:solidFill>
                <a:latin typeface="Arial" pitchFamily="34" charset="0"/>
                <a:cs typeface="Arial" pitchFamily="34" charset="0"/>
              </a:rPr>
              <a:t>                   INTEGRIDAD</a:t>
            </a:r>
            <a:r>
              <a:rPr lang="es-CL" sz="1000" dirty="0">
                <a:solidFill>
                  <a:prstClr val="white"/>
                </a:solidFill>
                <a:latin typeface="Arial" pitchFamily="34" charset="0"/>
                <a:cs typeface="Arial" pitchFamily="34" charset="0"/>
              </a:rPr>
              <a:t>		  DEBER</a:t>
            </a:r>
          </a:p>
        </p:txBody>
      </p:sp>
      <p:sp>
        <p:nvSpPr>
          <p:cNvPr id="10" name="Proceso alternativo 7">
            <a:extLst>
              <a:ext uri="{FF2B5EF4-FFF2-40B4-BE49-F238E27FC236}">
                <a16:creationId xmlns:a16="http://schemas.microsoft.com/office/drawing/2014/main" xmlns="" id="{721E0767-6746-4C9D-B2D1-2FBBDE6FCF7F}"/>
              </a:ext>
            </a:extLst>
          </p:cNvPr>
          <p:cNvSpPr/>
          <p:nvPr userDrawn="1"/>
        </p:nvSpPr>
        <p:spPr>
          <a:xfrm flipV="1">
            <a:off x="0" y="6355927"/>
            <a:ext cx="12169775" cy="45719"/>
          </a:xfrm>
          <a:prstGeom prst="flowChartAlternateProcess">
            <a:avLst/>
          </a:prstGeom>
          <a:solidFill>
            <a:srgbClr val="FFC0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s-CL" dirty="0">
              <a:solidFill>
                <a:prstClr val="white"/>
              </a:solidFill>
            </a:endParaRPr>
          </a:p>
        </p:txBody>
      </p:sp>
      <p:sp>
        <p:nvSpPr>
          <p:cNvPr id="13" name="12 Rectángulo"/>
          <p:cNvSpPr/>
          <p:nvPr userDrawn="1"/>
        </p:nvSpPr>
        <p:spPr>
          <a:xfrm>
            <a:off x="11451684" y="6021288"/>
            <a:ext cx="598241" cy="369332"/>
          </a:xfrm>
          <a:prstGeom prst="rect">
            <a:avLst/>
          </a:prstGeom>
        </p:spPr>
        <p:txBody>
          <a:bodyPr wrap="none">
            <a:spAutoFit/>
          </a:bodyPr>
          <a:lstStyle/>
          <a:p>
            <a:fld id="{B941D120-AD66-4511-90A9-486CC79A0BF8}" type="slidenum">
              <a:rPr lang="es-CL" b="1" smtClean="0">
                <a:solidFill>
                  <a:schemeClr val="tx1"/>
                </a:solidFill>
              </a:rPr>
              <a:pPr/>
              <a:t>‹Nº›</a:t>
            </a:fld>
            <a:endParaRPr lang="es-CL" b="1" dirty="0">
              <a:solidFill>
                <a:schemeClr val="tx1"/>
              </a:solidFill>
            </a:endParaRPr>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08489" y="1600201"/>
            <a:ext cx="5374984"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86302" y="1600201"/>
            <a:ext cx="5374984"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fld id="{8B6D5BDA-168F-4630-A5F4-1C6D0DFCE86E}" type="slidenum">
              <a:rPr lang="es-ES" altLang="es-CL"/>
              <a:pPr/>
              <a:t>‹Nº›</a:t>
            </a:fld>
            <a:endParaRPr lang="es-ES" altLang="es-CL"/>
          </a:p>
        </p:txBody>
      </p:sp>
    </p:spTree>
    <p:extLst>
      <p:ext uri="{BB962C8B-B14F-4D97-AF65-F5344CB8AC3E}">
        <p14:creationId xmlns:p14="http://schemas.microsoft.com/office/powerpoint/2010/main" xmlns="" val="26965814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2733" y="2130426"/>
            <a:ext cx="10344309" cy="1470025"/>
          </a:xfrm>
          <a:prstGeom prst="rect">
            <a:avLst/>
          </a:prstGeo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825466" y="3886200"/>
            <a:ext cx="8518843"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21166028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a:xfrm>
            <a:off x="608489" y="1600201"/>
            <a:ext cx="10952798"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41371779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1328" y="4406901"/>
            <a:ext cx="10344309" cy="1362075"/>
          </a:xfrm>
          <a:prstGeom prst="rect">
            <a:avLst/>
          </a:prstGeo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961328" y="2906713"/>
            <a:ext cx="10344309"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26215288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608489" y="1600201"/>
            <a:ext cx="5374984"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6186302" y="1600201"/>
            <a:ext cx="5374984"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3899685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608489" y="1535113"/>
            <a:ext cx="537709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8489" y="2174875"/>
            <a:ext cx="537709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6182077" y="1535113"/>
            <a:ext cx="5379210"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82077" y="2174875"/>
            <a:ext cx="5379210"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11835718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4638"/>
            <a:ext cx="10952798" cy="1143000"/>
          </a:xfrm>
          <a:prstGeom prst="rect">
            <a:avLst/>
          </a:prstGeom>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29690233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35103098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8489" y="273050"/>
            <a:ext cx="4003772" cy="1162050"/>
          </a:xfrm>
          <a:prstGeom prst="rect">
            <a:avLst/>
          </a:prstGeo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4758044" y="273051"/>
            <a:ext cx="6803242"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608489" y="1435101"/>
            <a:ext cx="4003772"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16805929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5361" y="4800600"/>
            <a:ext cx="7301865" cy="566738"/>
          </a:xfrm>
          <a:prstGeom prst="rect">
            <a:avLst/>
          </a:prstGeo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2385361" y="612775"/>
            <a:ext cx="7301865"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2385361" y="5367338"/>
            <a:ext cx="7301865"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16545172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ítulo y texto vertical">
    <p:spTree>
      <p:nvGrpSpPr>
        <p:cNvPr id="1" name=""/>
        <p:cNvGrpSpPr/>
        <p:nvPr/>
      </p:nvGrpSpPr>
      <p:grpSpPr>
        <a:xfrm>
          <a:off x="0" y="0"/>
          <a:ext cx="0" cy="0"/>
          <a:chOff x="0" y="0"/>
          <a:chExt cx="0" cy="0"/>
        </a:xfrm>
      </p:grpSpPr>
      <p:sp>
        <p:nvSpPr>
          <p:cNvPr id="3" name="2 Marcador de texto vertical"/>
          <p:cNvSpPr>
            <a:spLocks noGrp="1"/>
          </p:cNvSpPr>
          <p:nvPr>
            <p:ph type="body" orient="vert" idx="1"/>
          </p:nvPr>
        </p:nvSpPr>
        <p:spPr>
          <a:xfrm>
            <a:off x="608489" y="1600201"/>
            <a:ext cx="10952798" cy="4525963"/>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960B34E9-5C71-476F-B08B-F520B0BADB2A}" type="datetimeFigureOut">
              <a:rPr lang="es-CL" smtClean="0"/>
              <a:pPr/>
              <a:t>01-08-2023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6963A22-35B1-437D-9861-56790FB10945}" type="slidenum">
              <a:rPr lang="es-CL" smtClean="0"/>
              <a:pPr/>
              <a:t>‹Nº›</a:t>
            </a:fld>
            <a:endParaRPr lang="es-CL"/>
          </a:p>
        </p:txBody>
      </p:sp>
    </p:spTree>
    <p:extLst>
      <p:ext uri="{BB962C8B-B14F-4D97-AF65-F5344CB8AC3E}">
        <p14:creationId xmlns:p14="http://schemas.microsoft.com/office/powerpoint/2010/main" xmlns="" val="3213358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theme" Target="../theme/theme2.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3 Marcador de fecha"/>
          <p:cNvSpPr>
            <a:spLocks noGrp="1"/>
          </p:cNvSpPr>
          <p:nvPr>
            <p:ph type="dt" sz="half" idx="2"/>
          </p:nvPr>
        </p:nvSpPr>
        <p:spPr>
          <a:xfrm>
            <a:off x="608489" y="6356351"/>
            <a:ext cx="283961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BBFEAC-5A7B-4D60-A074-86869483C493}" type="datetimeFigureOut">
              <a:rPr lang="es-CL" smtClean="0"/>
              <a:pPr/>
              <a:t>01-08-2023</a:t>
            </a:fld>
            <a:endParaRPr lang="es-CL"/>
          </a:p>
        </p:txBody>
      </p:sp>
      <p:sp>
        <p:nvSpPr>
          <p:cNvPr id="5" name="4 Marcador de pie de página"/>
          <p:cNvSpPr>
            <a:spLocks noGrp="1"/>
          </p:cNvSpPr>
          <p:nvPr>
            <p:ph type="ftr" sz="quarter" idx="3"/>
          </p:nvPr>
        </p:nvSpPr>
        <p:spPr>
          <a:xfrm>
            <a:off x="4158007" y="6356351"/>
            <a:ext cx="385376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8721672" y="6356351"/>
            <a:ext cx="283961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DB63FE-5810-4BC4-873B-DC1DD5C37164}" type="slidenum">
              <a:rPr lang="es-CL" smtClean="0"/>
              <a:pPr/>
              <a:t>‹Nº›</a:t>
            </a:fld>
            <a:endParaRPr lang="es-CL"/>
          </a:p>
        </p:txBody>
      </p:sp>
      <p:sp>
        <p:nvSpPr>
          <p:cNvPr id="7" name="Rectángulo 11">
            <a:extLst>
              <a:ext uri="{FF2B5EF4-FFF2-40B4-BE49-F238E27FC236}">
                <a16:creationId xmlns:a16="http://schemas.microsoft.com/office/drawing/2014/main" xmlns="" id="{11CA9D27-25BC-4311-98B4-1F73615810FA}"/>
              </a:ext>
            </a:extLst>
          </p:cNvPr>
          <p:cNvSpPr/>
          <p:nvPr/>
        </p:nvSpPr>
        <p:spPr>
          <a:xfrm>
            <a:off x="0" y="6378456"/>
            <a:ext cx="12169775" cy="50692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s-CL" sz="1000" b="1" dirty="0">
                <a:solidFill>
                  <a:prstClr val="white"/>
                </a:solidFill>
                <a:latin typeface="Arial" pitchFamily="34" charset="0"/>
                <a:cs typeface="Arial" pitchFamily="34" charset="0"/>
              </a:rPr>
              <a:t>P A T R I O T I S M O</a:t>
            </a:r>
          </a:p>
          <a:p>
            <a:pPr algn="ctr" fontAlgn="auto">
              <a:spcBef>
                <a:spcPts val="0"/>
              </a:spcBef>
              <a:spcAft>
                <a:spcPts val="0"/>
              </a:spcAft>
            </a:pPr>
            <a:r>
              <a:rPr lang="es-CL" sz="1000" dirty="0">
                <a:solidFill>
                  <a:prstClr val="white"/>
                </a:solidFill>
                <a:latin typeface="Arial" pitchFamily="34" charset="0"/>
                <a:cs typeface="Arial" pitchFamily="34" charset="0"/>
              </a:rPr>
              <a:t>HONOR		LEALTAD		</a:t>
            </a:r>
            <a:r>
              <a:rPr lang="es-CL" sz="1000" dirty="0" smtClean="0">
                <a:solidFill>
                  <a:prstClr val="white"/>
                </a:solidFill>
                <a:latin typeface="Arial" pitchFamily="34" charset="0"/>
                <a:cs typeface="Arial" pitchFamily="34" charset="0"/>
              </a:rPr>
              <a:t>VALENTÍA</a:t>
            </a:r>
            <a:r>
              <a:rPr lang="es-CL" sz="1000" dirty="0">
                <a:solidFill>
                  <a:prstClr val="white"/>
                </a:solidFill>
                <a:latin typeface="Arial" pitchFamily="34" charset="0"/>
                <a:cs typeface="Arial" pitchFamily="34" charset="0"/>
              </a:rPr>
              <a:t>	         </a:t>
            </a:r>
            <a:r>
              <a:rPr lang="es-CL" sz="1000" dirty="0" smtClean="0">
                <a:solidFill>
                  <a:prstClr val="white"/>
                </a:solidFill>
                <a:latin typeface="Arial" pitchFamily="34" charset="0"/>
                <a:cs typeface="Arial" pitchFamily="34" charset="0"/>
              </a:rPr>
              <a:t>                   INTEGRIDAD</a:t>
            </a:r>
            <a:r>
              <a:rPr lang="es-CL" sz="1000" dirty="0">
                <a:solidFill>
                  <a:prstClr val="white"/>
                </a:solidFill>
                <a:latin typeface="Arial" pitchFamily="34" charset="0"/>
                <a:cs typeface="Arial" pitchFamily="34" charset="0"/>
              </a:rPr>
              <a:t>		  DEBER</a:t>
            </a:r>
          </a:p>
        </p:txBody>
      </p:sp>
      <p:sp>
        <p:nvSpPr>
          <p:cNvPr id="8" name="Proceso alternativo 7">
            <a:extLst>
              <a:ext uri="{FF2B5EF4-FFF2-40B4-BE49-F238E27FC236}">
                <a16:creationId xmlns:a16="http://schemas.microsoft.com/office/drawing/2014/main" xmlns="" id="{721E0767-6746-4C9D-B2D1-2FBBDE6FCF7F}"/>
              </a:ext>
            </a:extLst>
          </p:cNvPr>
          <p:cNvSpPr/>
          <p:nvPr/>
        </p:nvSpPr>
        <p:spPr>
          <a:xfrm flipV="1">
            <a:off x="0" y="6355927"/>
            <a:ext cx="12169775" cy="45719"/>
          </a:xfrm>
          <a:prstGeom prst="flowChartAlternateProcess">
            <a:avLst/>
          </a:prstGeom>
          <a:solidFill>
            <a:srgbClr val="FFC0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s-CL" dirty="0">
              <a:solidFill>
                <a:prstClr val="white"/>
              </a:solidFill>
            </a:endParaRPr>
          </a:p>
        </p:txBody>
      </p:sp>
    </p:spTree>
    <p:extLst>
      <p:ext uri="{BB962C8B-B14F-4D97-AF65-F5344CB8AC3E}">
        <p14:creationId xmlns:p14="http://schemas.microsoft.com/office/powerpoint/2010/main" xmlns="" val="281772569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8" r:id="rId12"/>
    <p:sldLayoutId id="2147483691" r:id="rId13"/>
    <p:sldLayoutId id="214748369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3 Marcador de fecha"/>
          <p:cNvSpPr>
            <a:spLocks noGrp="1"/>
          </p:cNvSpPr>
          <p:nvPr>
            <p:ph type="dt" sz="half" idx="2"/>
          </p:nvPr>
        </p:nvSpPr>
        <p:spPr>
          <a:xfrm>
            <a:off x="608489" y="6356351"/>
            <a:ext cx="283961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0B34E9-5C71-476F-B08B-F520B0BADB2A}" type="datetimeFigureOut">
              <a:rPr lang="es-CL" smtClean="0"/>
              <a:pPr/>
              <a:t>01-08-2023</a:t>
            </a:fld>
            <a:endParaRPr lang="es-CL"/>
          </a:p>
        </p:txBody>
      </p:sp>
      <p:sp>
        <p:nvSpPr>
          <p:cNvPr id="5" name="4 Marcador de pie de página"/>
          <p:cNvSpPr>
            <a:spLocks noGrp="1"/>
          </p:cNvSpPr>
          <p:nvPr>
            <p:ph type="ftr" sz="quarter" idx="3"/>
          </p:nvPr>
        </p:nvSpPr>
        <p:spPr>
          <a:xfrm>
            <a:off x="4158007" y="6356351"/>
            <a:ext cx="385376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8721672" y="6356351"/>
            <a:ext cx="283961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963A22-35B1-437D-9861-56790FB10945}" type="slidenum">
              <a:rPr lang="es-CL" smtClean="0"/>
              <a:pPr/>
              <a:t>‹Nº›</a:t>
            </a:fld>
            <a:endParaRPr lang="es-CL"/>
          </a:p>
        </p:txBody>
      </p:sp>
      <p:sp>
        <p:nvSpPr>
          <p:cNvPr id="7" name="Rectángulo 11">
            <a:extLst>
              <a:ext uri="{FF2B5EF4-FFF2-40B4-BE49-F238E27FC236}">
                <a16:creationId xmlns:a16="http://schemas.microsoft.com/office/drawing/2014/main" xmlns="" id="{11CA9D27-25BC-4311-98B4-1F73615810FA}"/>
              </a:ext>
            </a:extLst>
          </p:cNvPr>
          <p:cNvSpPr/>
          <p:nvPr/>
        </p:nvSpPr>
        <p:spPr>
          <a:xfrm>
            <a:off x="0" y="6378456"/>
            <a:ext cx="12169775" cy="50692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s-CL" sz="1000" b="1" dirty="0">
                <a:solidFill>
                  <a:prstClr val="white"/>
                </a:solidFill>
                <a:latin typeface="Arial" pitchFamily="34" charset="0"/>
                <a:cs typeface="Arial" pitchFamily="34" charset="0"/>
              </a:rPr>
              <a:t>P A T R I O T I S M O</a:t>
            </a:r>
          </a:p>
          <a:p>
            <a:pPr algn="ctr" fontAlgn="auto">
              <a:spcBef>
                <a:spcPts val="0"/>
              </a:spcBef>
              <a:spcAft>
                <a:spcPts val="0"/>
              </a:spcAft>
            </a:pPr>
            <a:r>
              <a:rPr lang="es-CL" sz="1000" dirty="0">
                <a:solidFill>
                  <a:prstClr val="white"/>
                </a:solidFill>
                <a:latin typeface="Arial" pitchFamily="34" charset="0"/>
                <a:cs typeface="Arial" pitchFamily="34" charset="0"/>
              </a:rPr>
              <a:t>HONOR		LEALTAD		</a:t>
            </a:r>
            <a:r>
              <a:rPr lang="es-CL" sz="1000" dirty="0" smtClean="0">
                <a:solidFill>
                  <a:prstClr val="white"/>
                </a:solidFill>
                <a:latin typeface="Arial" pitchFamily="34" charset="0"/>
                <a:cs typeface="Arial" pitchFamily="34" charset="0"/>
              </a:rPr>
              <a:t>VALENTÍA</a:t>
            </a:r>
            <a:r>
              <a:rPr lang="es-CL" sz="1000" dirty="0">
                <a:solidFill>
                  <a:prstClr val="white"/>
                </a:solidFill>
                <a:latin typeface="Arial" pitchFamily="34" charset="0"/>
                <a:cs typeface="Arial" pitchFamily="34" charset="0"/>
              </a:rPr>
              <a:t>	         </a:t>
            </a:r>
            <a:r>
              <a:rPr lang="es-CL" sz="1000" dirty="0" smtClean="0">
                <a:solidFill>
                  <a:prstClr val="white"/>
                </a:solidFill>
                <a:latin typeface="Arial" pitchFamily="34" charset="0"/>
                <a:cs typeface="Arial" pitchFamily="34" charset="0"/>
              </a:rPr>
              <a:t>                   INTEGRIDAD</a:t>
            </a:r>
            <a:r>
              <a:rPr lang="es-CL" sz="1000" dirty="0">
                <a:solidFill>
                  <a:prstClr val="white"/>
                </a:solidFill>
                <a:latin typeface="Arial" pitchFamily="34" charset="0"/>
                <a:cs typeface="Arial" pitchFamily="34" charset="0"/>
              </a:rPr>
              <a:t>		  DEBER</a:t>
            </a:r>
          </a:p>
        </p:txBody>
      </p:sp>
      <p:sp>
        <p:nvSpPr>
          <p:cNvPr id="8" name="Proceso alternativo 7">
            <a:extLst>
              <a:ext uri="{FF2B5EF4-FFF2-40B4-BE49-F238E27FC236}">
                <a16:creationId xmlns:a16="http://schemas.microsoft.com/office/drawing/2014/main" xmlns="" id="{721E0767-6746-4C9D-B2D1-2FBBDE6FCF7F}"/>
              </a:ext>
            </a:extLst>
          </p:cNvPr>
          <p:cNvSpPr/>
          <p:nvPr/>
        </p:nvSpPr>
        <p:spPr>
          <a:xfrm flipV="1">
            <a:off x="0" y="6355927"/>
            <a:ext cx="12169775" cy="45719"/>
          </a:xfrm>
          <a:prstGeom prst="flowChartAlternateProcess">
            <a:avLst/>
          </a:prstGeom>
          <a:solidFill>
            <a:srgbClr val="FFC0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s-CL" dirty="0">
              <a:solidFill>
                <a:prstClr val="white"/>
              </a:solidFill>
            </a:endParaRPr>
          </a:p>
        </p:txBody>
      </p:sp>
      <p:sp>
        <p:nvSpPr>
          <p:cNvPr id="11" name="10 Rectángulo"/>
          <p:cNvSpPr/>
          <p:nvPr/>
        </p:nvSpPr>
        <p:spPr>
          <a:xfrm>
            <a:off x="11451684" y="5949280"/>
            <a:ext cx="598241" cy="369332"/>
          </a:xfrm>
          <a:prstGeom prst="rect">
            <a:avLst/>
          </a:prstGeom>
        </p:spPr>
        <p:txBody>
          <a:bodyPr wrap="none">
            <a:spAutoFit/>
          </a:bodyPr>
          <a:lstStyle/>
          <a:p>
            <a:fld id="{B941D120-AD66-4511-90A9-486CC79A0BF8}" type="slidenum">
              <a:rPr lang="es-CL" b="1" smtClean="0">
                <a:solidFill>
                  <a:schemeClr val="tx1"/>
                </a:solidFill>
              </a:rPr>
              <a:pPr/>
              <a:t>‹Nº›</a:t>
            </a:fld>
            <a:endParaRPr lang="es-CL" b="1" dirty="0">
              <a:solidFill>
                <a:schemeClr val="tx1"/>
              </a:solidFill>
            </a:endParaRPr>
          </a:p>
        </p:txBody>
      </p:sp>
    </p:spTree>
    <p:extLst>
      <p:ext uri="{BB962C8B-B14F-4D97-AF65-F5344CB8AC3E}">
        <p14:creationId xmlns:p14="http://schemas.microsoft.com/office/powerpoint/2010/main" xmlns="" val="201652020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1.jpe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3.emf"/></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1.jpe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3.emf"/></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1.jpe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10" Type="http://schemas.openxmlformats.org/officeDocument/2006/relationships/image" Target="../media/image3.emf"/><Relationship Id="rId4" Type="http://schemas.openxmlformats.org/officeDocument/2006/relationships/image" Target="../media/image12.jpeg"/><Relationship Id="rId9"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3.emf"/><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image" Target="../media/image2.png"/><Relationship Id="rId7" Type="http://schemas.openxmlformats.org/officeDocument/2006/relationships/image" Target="../media/image3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gif"/><Relationship Id="rId1" Type="http://schemas.openxmlformats.org/officeDocument/2006/relationships/slideLayout" Target="../slideLayouts/slideLayout6.xml"/><Relationship Id="rId6" Type="http://schemas.openxmlformats.org/officeDocument/2006/relationships/image" Target="../media/image3.emf"/><Relationship Id="rId5" Type="http://schemas.openxmlformats.org/officeDocument/2006/relationships/image" Target="../media/image36.jpeg"/><Relationship Id="rId4" Type="http://schemas.openxmlformats.org/officeDocument/2006/relationships/image" Target="../media/image35.jpeg"/></Relationships>
</file>

<file path=ppt/slides/_rels/slide21.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image" Target="../media/image33.gif"/><Relationship Id="rId1" Type="http://schemas.openxmlformats.org/officeDocument/2006/relationships/slideLayout" Target="../slideLayouts/slideLayout6.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 Id="rId9" Type="http://schemas.openxmlformats.org/officeDocument/2006/relationships/image" Target="../media/image3.emf"/></Relationships>
</file>

<file path=ppt/slides/_rels/slide22.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jpeg"/><Relationship Id="rId1" Type="http://schemas.openxmlformats.org/officeDocument/2006/relationships/slideLayout" Target="../slideLayouts/slideLayout6.xml"/><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2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3.emf"/><Relationship Id="rId5" Type="http://schemas.openxmlformats.org/officeDocument/2006/relationships/image" Target="../media/image52.jpeg"/><Relationship Id="rId4" Type="http://schemas.openxmlformats.org/officeDocument/2006/relationships/image" Target="../media/image51.jpeg"/></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53.jpeg"/></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54.jpeg"/></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56.jpeg"/><Relationship Id="rId4" Type="http://schemas.openxmlformats.org/officeDocument/2006/relationships/image" Target="../media/image55.jpeg"/></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57.jpeg"/></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58.png"/></Relationships>
</file>

<file path=ppt/slides/_rels/slide3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3.emf"/><Relationship Id="rId4" Type="http://schemas.openxmlformats.org/officeDocument/2006/relationships/image" Target="../media/image60.jpeg"/></Relationships>
</file>

<file path=ppt/slides/_rels/slide3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3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3.emf"/><Relationship Id="rId4" Type="http://schemas.openxmlformats.org/officeDocument/2006/relationships/image" Target="../media/image65.jpeg"/></Relationships>
</file>

<file path=ppt/slides/_rels/slide3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3.emf"/></Relationships>
</file>

<file path=ppt/slides/_rels/slide34.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image" Target="../media/image63.jpeg"/><Relationship Id="rId7" Type="http://schemas.openxmlformats.org/officeDocument/2006/relationships/image" Target="../media/image75.jpeg"/><Relationship Id="rId2" Type="http://schemas.openxmlformats.org/officeDocument/2006/relationships/image" Target="../media/image71.jpeg"/><Relationship Id="rId1" Type="http://schemas.openxmlformats.org/officeDocument/2006/relationships/slideLayout" Target="../slideLayouts/slideLayout2.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 Id="rId9" Type="http://schemas.openxmlformats.org/officeDocument/2006/relationships/image" Target="../media/image3.emf"/></Relationships>
</file>

<file path=ppt/slides/_rels/slide35.xml.rels><?xml version="1.0" encoding="UTF-8" standalone="yes"?>
<Relationships xmlns="http://schemas.openxmlformats.org/package/2006/relationships"><Relationship Id="rId3" Type="http://schemas.openxmlformats.org/officeDocument/2006/relationships/image" Target="../media/image77.jpeg"/><Relationship Id="rId7"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78.jpeg"/></Relationships>
</file>

<file path=ppt/slides/_rels/slide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83.jpeg"/></Relationships>
</file>

<file path=ppt/slides/_rels/slide39.xml.rels><?xml version="1.0" encoding="UTF-8" standalone="yes"?>
<Relationships xmlns="http://schemas.openxmlformats.org/package/2006/relationships"><Relationship Id="rId3" Type="http://schemas.openxmlformats.org/officeDocument/2006/relationships/hyperlink" Target="../../../../../../../../../Laptop/MMMATERIAL.HLP" TargetMode="External"/><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84.png"/></Relationships>
</file>

<file path=ppt/slides/_rels/slide40.xml.rels><?xml version="1.0" encoding="UTF-8" standalone="yes"?>
<Relationships xmlns="http://schemas.openxmlformats.org/package/2006/relationships"><Relationship Id="rId8" Type="http://schemas.openxmlformats.org/officeDocument/2006/relationships/image" Target="../media/image88.jpeg"/><Relationship Id="rId3" Type="http://schemas.openxmlformats.org/officeDocument/2006/relationships/hyperlink" Target="../../../../../../../../../Laptop/MMMATERIAL.HLP" TargetMode="External"/><Relationship Id="rId7" Type="http://schemas.openxmlformats.org/officeDocument/2006/relationships/image" Target="../media/image87.jpeg"/><Relationship Id="rId2" Type="http://schemas.openxmlformats.org/officeDocument/2006/relationships/image" Target="../media/image3.emf"/><Relationship Id="rId1" Type="http://schemas.openxmlformats.org/officeDocument/2006/relationships/slideLayout" Target="../slideLayouts/slideLayout2.xml"/><Relationship Id="rId6" Type="http://schemas.openxmlformats.org/officeDocument/2006/relationships/image" Target="../media/image86.jpeg"/><Relationship Id="rId5" Type="http://schemas.openxmlformats.org/officeDocument/2006/relationships/image" Target="../media/image85.jpeg"/><Relationship Id="rId4" Type="http://schemas.openxmlformats.org/officeDocument/2006/relationships/image" Target="../media/image84.png"/></Relationships>
</file>

<file path=ppt/slides/_rels/slide41.xml.rels><?xml version="1.0" encoding="UTF-8" standalone="yes"?>
<Relationships xmlns="http://schemas.openxmlformats.org/package/2006/relationships"><Relationship Id="rId3" Type="http://schemas.openxmlformats.org/officeDocument/2006/relationships/hyperlink" Target="../../../../../../../../../Laptop/MMMATERIAL.HLP" TargetMode="External"/><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84.png"/></Relationships>
</file>

<file path=ppt/slides/_rels/slide42.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3.emf"/><Relationship Id="rId1" Type="http://schemas.openxmlformats.org/officeDocument/2006/relationships/slideLayout" Target="../slideLayouts/slideLayout2.xml"/><Relationship Id="rId6" Type="http://schemas.openxmlformats.org/officeDocument/2006/relationships/image" Target="../media/image94.png"/><Relationship Id="rId5" Type="http://schemas.openxmlformats.org/officeDocument/2006/relationships/image" Target="../media/image93.jpeg"/><Relationship Id="rId4" Type="http://schemas.openxmlformats.org/officeDocument/2006/relationships/image" Target="../media/image92.jpeg"/></Relationships>
</file>

<file path=ppt/slides/_rels/slide45.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96.png"/></Relationships>
</file>

<file path=ppt/slides/_rels/slide48.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98.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105.jpeg"/></Relationships>
</file>

<file path=ppt/slides/_rels/slide57.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slide" Target="slide71.xml"/><Relationship Id="rId5" Type="http://schemas.openxmlformats.org/officeDocument/2006/relationships/image" Target="../media/image3.emf"/><Relationship Id="rId4" Type="http://schemas.openxmlformats.org/officeDocument/2006/relationships/image" Target="../media/image109.png"/></Relationships>
</file>

<file path=ppt/slides/_rels/slide61.xml.rels><?xml version="1.0" encoding="UTF-8" standalone="yes"?>
<Relationships xmlns="http://schemas.openxmlformats.org/package/2006/relationships"><Relationship Id="rId3" Type="http://schemas.openxmlformats.org/officeDocument/2006/relationships/image" Target="../media/image110.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11.emf"/><Relationship Id="rId2" Type="http://schemas.openxmlformats.org/officeDocument/2006/relationships/image" Target="../media/image3.emf"/><Relationship Id="rId1" Type="http://schemas.openxmlformats.org/officeDocument/2006/relationships/slideLayout" Target="../slideLayouts/slideLayout2.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hyperlink" Target="../../../../../../../../../Laptop/MMMATERIAL.HLP"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69.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3.emf"/><Relationship Id="rId1" Type="http://schemas.openxmlformats.org/officeDocument/2006/relationships/slideLayout" Target="../slideLayouts/slideLayout2.xml"/><Relationship Id="rId5" Type="http://schemas.openxmlformats.org/officeDocument/2006/relationships/image" Target="../media/image117.jpeg"/><Relationship Id="rId4" Type="http://schemas.openxmlformats.org/officeDocument/2006/relationships/image" Target="../media/image116.png"/></Relationships>
</file>

<file path=ppt/slides/_rels/slide7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119.jpeg"/></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7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13.xml"/><Relationship Id="rId4" Type="http://schemas.openxmlformats.org/officeDocument/2006/relationships/image" Target="../media/image3.emf"/></Relationships>
</file>

<file path=ppt/slides/_rels/slide80.xml.rels><?xml version="1.0" encoding="UTF-8" standalone="yes"?>
<Relationships xmlns="http://schemas.openxmlformats.org/package/2006/relationships"><Relationship Id="rId3" Type="http://schemas.openxmlformats.org/officeDocument/2006/relationships/image" Target="../media/image124.jpeg"/><Relationship Id="rId7" Type="http://schemas.openxmlformats.org/officeDocument/2006/relationships/image" Target="../media/image3.emf"/><Relationship Id="rId2" Type="http://schemas.openxmlformats.org/officeDocument/2006/relationships/image" Target="../media/image123.jpeg"/><Relationship Id="rId1" Type="http://schemas.openxmlformats.org/officeDocument/2006/relationships/slideLayout" Target="../slideLayouts/slideLayout2.xml"/><Relationship Id="rId6" Type="http://schemas.openxmlformats.org/officeDocument/2006/relationships/image" Target="../media/image127.jpeg"/><Relationship Id="rId5" Type="http://schemas.openxmlformats.org/officeDocument/2006/relationships/image" Target="../media/image126.jpeg"/><Relationship Id="rId4" Type="http://schemas.openxmlformats.org/officeDocument/2006/relationships/image" Target="../media/image125.jpeg"/></Relationships>
</file>

<file path=ppt/slides/_rels/slide8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28.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30.jpeg"/><Relationship Id="rId7" Type="http://schemas.openxmlformats.org/officeDocument/2006/relationships/image" Target="../media/image3.emf"/><Relationship Id="rId2" Type="http://schemas.openxmlformats.org/officeDocument/2006/relationships/image" Target="../media/image129.jpeg"/><Relationship Id="rId1" Type="http://schemas.openxmlformats.org/officeDocument/2006/relationships/slideLayout" Target="../slideLayouts/slideLayout2.xml"/><Relationship Id="rId6" Type="http://schemas.openxmlformats.org/officeDocument/2006/relationships/image" Target="../media/image133.jpeg"/><Relationship Id="rId5" Type="http://schemas.openxmlformats.org/officeDocument/2006/relationships/image" Target="../media/image132.jpeg"/><Relationship Id="rId4" Type="http://schemas.openxmlformats.org/officeDocument/2006/relationships/image" Target="../media/image131.jpeg"/></Relationships>
</file>

<file path=ppt/slides/_rels/slide84.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eg"/><Relationship Id="rId1" Type="http://schemas.openxmlformats.org/officeDocument/2006/relationships/slideLayout" Target="../slideLayouts/slideLayout2.xml"/><Relationship Id="rId6" Type="http://schemas.openxmlformats.org/officeDocument/2006/relationships/image" Target="../media/image3.emf"/><Relationship Id="rId5" Type="http://schemas.openxmlformats.org/officeDocument/2006/relationships/image" Target="../media/image137.jpeg"/><Relationship Id="rId4" Type="http://schemas.openxmlformats.org/officeDocument/2006/relationships/image" Target="../media/image136.jpeg"/></Relationships>
</file>

<file path=ppt/slides/_rels/slide85.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image" Target="../media/image139.jpeg"/><Relationship Id="rId7" Type="http://schemas.openxmlformats.org/officeDocument/2006/relationships/image" Target="../media/image143.jpeg"/><Relationship Id="rId2" Type="http://schemas.openxmlformats.org/officeDocument/2006/relationships/image" Target="../media/image138.jpeg"/><Relationship Id="rId1" Type="http://schemas.openxmlformats.org/officeDocument/2006/relationships/slideLayout" Target="../slideLayouts/slideLayout2.xml"/><Relationship Id="rId6" Type="http://schemas.openxmlformats.org/officeDocument/2006/relationships/image" Target="../media/image142.jpeg"/><Relationship Id="rId5" Type="http://schemas.openxmlformats.org/officeDocument/2006/relationships/image" Target="../media/image141.jpeg"/><Relationship Id="rId4" Type="http://schemas.openxmlformats.org/officeDocument/2006/relationships/image" Target="../media/image140.jpeg"/></Relationships>
</file>

<file path=ppt/slides/_rels/slide8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image" Target="../media/image144.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88.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image" Target="../media/image147.jpeg"/><Relationship Id="rId7" Type="http://schemas.openxmlformats.org/officeDocument/2006/relationships/image" Target="../media/image151.jpeg"/><Relationship Id="rId2" Type="http://schemas.openxmlformats.org/officeDocument/2006/relationships/image" Target="../media/image146.jpeg"/><Relationship Id="rId1" Type="http://schemas.openxmlformats.org/officeDocument/2006/relationships/slideLayout" Target="../slideLayouts/slideLayout2.xml"/><Relationship Id="rId6" Type="http://schemas.openxmlformats.org/officeDocument/2006/relationships/image" Target="../media/image150.jpeg"/><Relationship Id="rId5" Type="http://schemas.openxmlformats.org/officeDocument/2006/relationships/image" Target="../media/image149.jpeg"/><Relationship Id="rId4" Type="http://schemas.openxmlformats.org/officeDocument/2006/relationships/image" Target="../media/image148.jpeg"/></Relationships>
</file>

<file path=ppt/slides/_rels/slide89.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image" Target="../media/image152.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9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54.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diagramLayout" Target="../diagrams/layout1.xml"/><Relationship Id="rId7" Type="http://schemas.openxmlformats.org/officeDocument/2006/relationships/image" Target="../media/image3.emf"/><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155.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2.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57.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diagramLayout" Target="../diagrams/layout2.xml"/><Relationship Id="rId7" Type="http://schemas.openxmlformats.org/officeDocument/2006/relationships/image" Target="../media/image159.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openxmlformats.org/officeDocument/2006/relationships/image" Target="../media/image158.jpeg"/><Relationship Id="rId5" Type="http://schemas.openxmlformats.org/officeDocument/2006/relationships/diagramColors" Target="../diagrams/colors2.xml"/><Relationship Id="rId10" Type="http://schemas.microsoft.com/office/2007/relationships/diagramDrawing" Target="../diagrams/drawing2.xml"/><Relationship Id="rId4" Type="http://schemas.openxmlformats.org/officeDocument/2006/relationships/diagramQuickStyle" Target="../diagrams/quickStyle2.xml"/><Relationship Id="rId9" Type="http://schemas.openxmlformats.org/officeDocument/2006/relationships/image" Target="../media/image160.jpeg"/></Relationships>
</file>

<file path=ppt/slides/_rels/slide9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61.jpeg"/><Relationship Id="rId1" Type="http://schemas.openxmlformats.org/officeDocument/2006/relationships/slideLayout" Target="../slideLayouts/slideLayout2.xml"/><Relationship Id="rId5" Type="http://schemas.openxmlformats.org/officeDocument/2006/relationships/image" Target="../media/image162.jpeg"/><Relationship Id="rId4" Type="http://schemas.openxmlformats.org/officeDocument/2006/relationships/image" Target="../media/image4.jpeg"/></Relationships>
</file>

<file path=ppt/slides/_rels/slide101.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63.jpeg"/><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165.jpeg"/></Relationships>
</file>

<file path=ppt/slides/_rels/slide102.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image" Target="../media/image166.jpeg"/><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168.jpeg"/></Relationships>
</file>

<file path=ppt/slides/_rels/slide10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image" Target="../media/image169.jpeg"/><Relationship Id="rId1" Type="http://schemas.openxmlformats.org/officeDocument/2006/relationships/slideLayout" Target="../slideLayouts/slideLayout2.xml"/><Relationship Id="rId6" Type="http://schemas.openxmlformats.org/officeDocument/2006/relationships/image" Target="../media/image3.emf"/><Relationship Id="rId5" Type="http://schemas.openxmlformats.org/officeDocument/2006/relationships/image" Target="../media/image172.jpeg"/><Relationship Id="rId4" Type="http://schemas.openxmlformats.org/officeDocument/2006/relationships/image" Target="../media/image171.jpeg"/></Relationships>
</file>

<file path=ppt/slides/_rels/slide105.xml.rels><?xml version="1.0" encoding="UTF-8" standalone="yes"?>
<Relationships xmlns="http://schemas.openxmlformats.org/package/2006/relationships"><Relationship Id="rId3" Type="http://schemas.openxmlformats.org/officeDocument/2006/relationships/image" Target="../media/image174.jpeg"/><Relationship Id="rId2" Type="http://schemas.openxmlformats.org/officeDocument/2006/relationships/image" Target="../media/image173.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0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75.jpeg"/><Relationship Id="rId1" Type="http://schemas.openxmlformats.org/officeDocument/2006/relationships/slideLayout" Target="../slideLayouts/slideLayout2.xml"/><Relationship Id="rId6" Type="http://schemas.openxmlformats.org/officeDocument/2006/relationships/image" Target="../media/image177.jpeg"/><Relationship Id="rId5" Type="http://schemas.openxmlformats.org/officeDocument/2006/relationships/image" Target="../media/image3.emf"/><Relationship Id="rId4" Type="http://schemas.openxmlformats.org/officeDocument/2006/relationships/image" Target="../media/image176.jpeg"/></Relationships>
</file>

<file path=ppt/slides/_rels/slide107.xml.rels><?xml version="1.0" encoding="UTF-8" standalone="yes"?>
<Relationships xmlns="http://schemas.openxmlformats.org/package/2006/relationships"><Relationship Id="rId3" Type="http://schemas.openxmlformats.org/officeDocument/2006/relationships/image" Target="../media/image179.jpeg"/><Relationship Id="rId7" Type="http://schemas.openxmlformats.org/officeDocument/2006/relationships/image" Target="../media/image3.emf"/><Relationship Id="rId2" Type="http://schemas.openxmlformats.org/officeDocument/2006/relationships/image" Target="../media/image178.jpeg"/><Relationship Id="rId1" Type="http://schemas.openxmlformats.org/officeDocument/2006/relationships/slideLayout" Target="../slideLayouts/slideLayout2.xml"/><Relationship Id="rId6" Type="http://schemas.openxmlformats.org/officeDocument/2006/relationships/image" Target="../media/image182.jpeg"/><Relationship Id="rId5" Type="http://schemas.openxmlformats.org/officeDocument/2006/relationships/image" Target="../media/image181.jpeg"/><Relationship Id="rId4" Type="http://schemas.openxmlformats.org/officeDocument/2006/relationships/image" Target="../media/image180.jpeg"/></Relationships>
</file>

<file path=ppt/slides/_rels/slide10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diagramData" Target="../diagrams/data3.xml"/><Relationship Id="rId7" Type="http://schemas.openxmlformats.org/officeDocument/2006/relationships/image" Target="../media/image3.emf"/><Relationship Id="rId2" Type="http://schemas.openxmlformats.org/officeDocument/2006/relationships/image" Target="../media/image18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185.jpeg"/><Relationship Id="rId2" Type="http://schemas.openxmlformats.org/officeDocument/2006/relationships/image" Target="../media/image184.jpeg"/><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186.jpeg"/></Relationships>
</file>

<file path=ppt/slides/_rels/slide111.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image" Target="../media/image188.jpeg"/><Relationship Id="rId7" Type="http://schemas.openxmlformats.org/officeDocument/2006/relationships/image" Target="../media/image192.jpeg"/><Relationship Id="rId2" Type="http://schemas.openxmlformats.org/officeDocument/2006/relationships/image" Target="../media/image187.jpeg"/><Relationship Id="rId1" Type="http://schemas.openxmlformats.org/officeDocument/2006/relationships/slideLayout" Target="../slideLayouts/slideLayout2.xml"/><Relationship Id="rId6" Type="http://schemas.openxmlformats.org/officeDocument/2006/relationships/image" Target="../media/image191.jpeg"/><Relationship Id="rId5" Type="http://schemas.openxmlformats.org/officeDocument/2006/relationships/image" Target="../media/image190.jpeg"/><Relationship Id="rId4" Type="http://schemas.openxmlformats.org/officeDocument/2006/relationships/image" Target="../media/image189.jpeg"/></Relationships>
</file>

<file path=ppt/slides/_rels/slide112.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image" Target="../media/image193.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95.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197.jpeg"/><Relationship Id="rId2" Type="http://schemas.openxmlformats.org/officeDocument/2006/relationships/image" Target="../media/image196.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99.jpeg"/><Relationship Id="rId2" Type="http://schemas.openxmlformats.org/officeDocument/2006/relationships/image" Target="../media/image198.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17.xml.rels><?xml version="1.0" encoding="UTF-8" standalone="yes"?>
<Relationships xmlns="http://schemas.openxmlformats.org/package/2006/relationships"><Relationship Id="rId3" Type="http://schemas.openxmlformats.org/officeDocument/2006/relationships/image" Target="../media/image201.jpeg"/><Relationship Id="rId2" Type="http://schemas.openxmlformats.org/officeDocument/2006/relationships/image" Target="../media/image200.jpeg"/><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02.jpeg"/></Relationships>
</file>

<file path=ppt/slides/_rels/slide11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204.jpeg"/><Relationship Id="rId2" Type="http://schemas.openxmlformats.org/officeDocument/2006/relationships/image" Target="../media/image203.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2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2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206.jpeg"/><Relationship Id="rId2" Type="http://schemas.openxmlformats.org/officeDocument/2006/relationships/image" Target="../media/image205.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07.jpe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08.jpeg"/><Relationship Id="rId1" Type="http://schemas.openxmlformats.org/officeDocument/2006/relationships/slideLayout" Target="../slideLayouts/slideLayout2.xml"/><Relationship Id="rId5" Type="http://schemas.openxmlformats.org/officeDocument/2006/relationships/image" Target="../media/image209.jpeg"/><Relationship Id="rId4" Type="http://schemas.openxmlformats.org/officeDocument/2006/relationships/image" Target="../media/image85.jpeg"/></Relationships>
</file>

<file path=ppt/slides/_rels/slide13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10.jpe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46.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image" Target="../media/image211.jpeg"/><Relationship Id="rId1" Type="http://schemas.openxmlformats.org/officeDocument/2006/relationships/slideLayout" Target="../slideLayouts/slideLayout2.xml"/><Relationship Id="rId6" Type="http://schemas.openxmlformats.org/officeDocument/2006/relationships/image" Target="../media/image214.jpeg"/><Relationship Id="rId5" Type="http://schemas.openxmlformats.org/officeDocument/2006/relationships/image" Target="../media/image213.jpeg"/><Relationship Id="rId4" Type="http://schemas.openxmlformats.org/officeDocument/2006/relationships/image" Target="../media/image3.emf"/></Relationships>
</file>

<file path=ppt/slides/_rels/slide147.xml.rels><?xml version="1.0" encoding="UTF-8" standalone="yes"?>
<Relationships xmlns="http://schemas.openxmlformats.org/package/2006/relationships"><Relationship Id="rId3" Type="http://schemas.openxmlformats.org/officeDocument/2006/relationships/image" Target="../media/image216.jpeg"/><Relationship Id="rId2" Type="http://schemas.openxmlformats.org/officeDocument/2006/relationships/image" Target="../media/image215.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4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17.jpe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219.jpeg"/><Relationship Id="rId2" Type="http://schemas.openxmlformats.org/officeDocument/2006/relationships/image" Target="../media/image218.png"/><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20.png"/></Relationships>
</file>

<file path=ppt/slides/_rels/slide150.xml.rels><?xml version="1.0" encoding="UTF-8" standalone="yes"?>
<Relationships xmlns="http://schemas.openxmlformats.org/package/2006/relationships"><Relationship Id="rId3" Type="http://schemas.openxmlformats.org/officeDocument/2006/relationships/image" Target="../media/image222.jpeg"/><Relationship Id="rId2" Type="http://schemas.openxmlformats.org/officeDocument/2006/relationships/image" Target="../media/image221.jpeg"/><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23.jpeg"/></Relationships>
</file>

<file path=ppt/slides/_rels/slide151.xml.rels><?xml version="1.0" encoding="UTF-8" standalone="yes"?>
<Relationships xmlns="http://schemas.openxmlformats.org/package/2006/relationships"><Relationship Id="rId3" Type="http://schemas.openxmlformats.org/officeDocument/2006/relationships/image" Target="../media/image225.jpeg"/><Relationship Id="rId2" Type="http://schemas.openxmlformats.org/officeDocument/2006/relationships/image" Target="../media/image224.jpe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15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26.pn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227.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228.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4" descr="Imagen relacionada">
            <a:extLst>
              <a:ext uri="{FF2B5EF4-FFF2-40B4-BE49-F238E27FC236}">
                <a16:creationId xmlns="" xmlns:a16="http://schemas.microsoft.com/office/drawing/2014/main" id="{5C192A56-F630-45A3-B2FF-63E0F3686A46}"/>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0" y="-27384"/>
            <a:ext cx="6228903" cy="2564904"/>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ítulo 1">
            <a:extLst>
              <a:ext uri="{FF2B5EF4-FFF2-40B4-BE49-F238E27FC236}">
                <a16:creationId xmlns="" xmlns:a16="http://schemas.microsoft.com/office/drawing/2014/main" id="{DFE20328-5342-432F-9328-F9B959897007}"/>
              </a:ext>
            </a:extLst>
          </p:cNvPr>
          <p:cNvSpPr>
            <a:spLocks noGrp="1"/>
          </p:cNvSpPr>
          <p:nvPr>
            <p:ph type="ctrTitle"/>
          </p:nvPr>
        </p:nvSpPr>
        <p:spPr>
          <a:xfrm>
            <a:off x="0" y="2492896"/>
            <a:ext cx="12205567" cy="1080120"/>
          </a:xfrm>
          <a:solidFill>
            <a:schemeClr val="tx2">
              <a:lumMod val="50000"/>
              <a:alpha val="78000"/>
            </a:schemeClr>
          </a:solidFill>
          <a:ln>
            <a:solidFill>
              <a:schemeClr val="tx1"/>
            </a:solidFill>
          </a:ln>
        </p:spPr>
        <p:txBody>
          <a:bodyPr anchor="ctr">
            <a:normAutofit/>
          </a:bodyPr>
          <a:lstStyle/>
          <a:p>
            <a:r>
              <a:rPr lang="es-CL" sz="4000" b="1" dirty="0" smtClean="0">
                <a:solidFill>
                  <a:schemeClr val="bg1"/>
                </a:solidFill>
                <a:latin typeface="Arial" panose="020B0604020202020204" pitchFamily="34" charset="0"/>
                <a:cs typeface="Arial" panose="020B0604020202020204" pitchFamily="34" charset="0"/>
              </a:rPr>
              <a:t>SISTEMAS DE MANDO Y CONTROL</a:t>
            </a:r>
            <a:endParaRPr lang="es-CL" sz="4000" b="1" dirty="0">
              <a:solidFill>
                <a:schemeClr val="bg1"/>
              </a:solidFill>
              <a:latin typeface="Arial" panose="020B0604020202020204" pitchFamily="34" charset="0"/>
              <a:cs typeface="Arial" panose="020B0604020202020204" pitchFamily="34" charset="0"/>
            </a:endParaRPr>
          </a:p>
        </p:txBody>
      </p:sp>
      <p:sp>
        <p:nvSpPr>
          <p:cNvPr id="4" name="Marcador de número de diapositiva 3">
            <a:extLst>
              <a:ext uri="{FF2B5EF4-FFF2-40B4-BE49-F238E27FC236}">
                <a16:creationId xmlns="" xmlns:a16="http://schemas.microsoft.com/office/drawing/2014/main" id="{A135138A-3AAA-4CAD-8517-DEB037499DA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3406D5-8784-4443-80E4-403ABDB8DA57}"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CuadroTexto 4">
            <a:extLst>
              <a:ext uri="{FF2B5EF4-FFF2-40B4-BE49-F238E27FC236}">
                <a16:creationId xmlns="" xmlns:a16="http://schemas.microsoft.com/office/drawing/2014/main" id="{62B9CA1D-A1D0-429F-B2BA-884E073F90AC}"/>
              </a:ext>
            </a:extLst>
          </p:cNvPr>
          <p:cNvSpPr txBox="1"/>
          <p:nvPr/>
        </p:nvSpPr>
        <p:spPr>
          <a:xfrm>
            <a:off x="9005065" y="5333917"/>
            <a:ext cx="2991909" cy="89255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600" b="1" dirty="0" smtClean="0">
                <a:solidFill>
                  <a:prstClr val="white"/>
                </a:solidFill>
                <a:latin typeface="Arial" panose="020B0604020202020204" pitchFamily="34" charset="0"/>
                <a:cs typeface="Arial" panose="020B0604020202020204" pitchFamily="34" charset="0"/>
              </a:rPr>
              <a:t>IGNACIO CONCHA MORELLI</a:t>
            </a:r>
            <a:endParaRPr kumimoji="0" lang="es-CL"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Capitán de </a:t>
            </a:r>
            <a:r>
              <a:rPr kumimoji="0" lang="es-CL" sz="18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Corbeta</a:t>
            </a:r>
          </a:p>
          <a:p>
            <a:pPr marL="0" marR="0" lvl="0" indent="0" algn="ctr" defTabSz="914400" rtl="0" eaLnBrk="1" fontAlgn="auto" latinLnBrk="0" hangingPunct="1">
              <a:lnSpc>
                <a:spcPct val="100000"/>
              </a:lnSpc>
              <a:spcBef>
                <a:spcPts val="0"/>
              </a:spcBef>
              <a:spcAft>
                <a:spcPts val="0"/>
              </a:spcAft>
              <a:buClrTx/>
              <a:buSzTx/>
              <a:buFontTx/>
              <a:buNone/>
              <a:tabLst/>
              <a:defRPr/>
            </a:pPr>
            <a:r>
              <a:rPr lang="es-CL" b="1" dirty="0" smtClean="0">
                <a:solidFill>
                  <a:prstClr val="white"/>
                </a:solidFill>
                <a:latin typeface="Arial" panose="020B0604020202020204" pitchFamily="34" charset="0"/>
                <a:cs typeface="Arial" panose="020B0604020202020204" pitchFamily="34" charset="0"/>
              </a:rPr>
              <a:t>PWO 4</a:t>
            </a:r>
            <a:endParaRPr kumimoji="0" lang="es-CL" sz="18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endParaRPr>
          </a:p>
        </p:txBody>
      </p:sp>
      <p:grpSp>
        <p:nvGrpSpPr>
          <p:cNvPr id="3" name="Agrupar 5"/>
          <p:cNvGrpSpPr/>
          <p:nvPr/>
        </p:nvGrpSpPr>
        <p:grpSpPr>
          <a:xfrm>
            <a:off x="-23770" y="6265335"/>
            <a:ext cx="12374644" cy="619655"/>
            <a:chOff x="-23813" y="6265333"/>
            <a:chExt cx="12397242" cy="619655"/>
          </a:xfrm>
        </p:grpSpPr>
        <p:sp>
          <p:nvSpPr>
            <p:cNvPr id="7"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6" name="Group 4"/>
            <p:cNvGrpSpPr>
              <a:grpSpLocks/>
            </p:cNvGrpSpPr>
            <p:nvPr/>
          </p:nvGrpSpPr>
          <p:grpSpPr bwMode="auto">
            <a:xfrm>
              <a:off x="-23813" y="6265333"/>
              <a:ext cx="12397242" cy="156105"/>
              <a:chOff x="-15" y="3990"/>
              <a:chExt cx="5788" cy="55"/>
            </a:xfrm>
          </p:grpSpPr>
          <p:pic>
            <p:nvPicPr>
              <p:cNvPr id="10"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1"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12"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99511"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15" name="14 Imagen" descr="foto_0000002820200618105820.jpg"/>
          <p:cNvPicPr>
            <a:picLocks noChangeAspect="1"/>
          </p:cNvPicPr>
          <p:nvPr/>
        </p:nvPicPr>
        <p:blipFill>
          <a:blip r:embed="rId5" cstate="email">
            <a:extLst>
              <a:ext uri="{28A0092B-C50C-407E-A947-70E740481C1C}">
                <a14:useLocalDpi xmlns:a14="http://schemas.microsoft.com/office/drawing/2010/main" xmlns=""/>
              </a:ext>
            </a:extLst>
          </a:blip>
          <a:srcRect/>
          <a:stretch>
            <a:fillRect/>
          </a:stretch>
        </p:blipFill>
        <p:spPr>
          <a:xfrm>
            <a:off x="6156895" y="3573016"/>
            <a:ext cx="6048672" cy="2755128"/>
          </a:xfrm>
          <a:prstGeom prst="rect">
            <a:avLst/>
          </a:prstGeom>
          <a:noFill/>
        </p:spPr>
      </p:pic>
      <p:pic>
        <p:nvPicPr>
          <p:cNvPr id="16" name="Picture 2" descr="Resultado de imagen para maniobra PETROLERO MONTT">
            <a:extLst>
              <a:ext uri="{FF2B5EF4-FFF2-40B4-BE49-F238E27FC236}">
                <a16:creationId xmlns="" xmlns:a16="http://schemas.microsoft.com/office/drawing/2014/main" id="{A9798AA6-5297-4CA3-A936-C163B18FD95D}"/>
              </a:ext>
            </a:extLst>
          </p:cNvPr>
          <p:cNvPicPr>
            <a:picLocks noChangeAspect="1" noChangeArrowheads="1"/>
          </p:cNvPicPr>
          <p:nvPr/>
        </p:nvPicPr>
        <p:blipFill rotWithShape="1">
          <a:blip r:embed="rId6" cstate="email">
            <a:extLst>
              <a:ext uri="{28A0092B-C50C-407E-A947-70E740481C1C}">
                <a14:useLocalDpi xmlns:a14="http://schemas.microsoft.com/office/drawing/2010/main" xmlns=""/>
              </a:ext>
            </a:extLst>
          </a:blip>
          <a:srcRect/>
          <a:stretch/>
        </p:blipFill>
        <p:spPr bwMode="auto">
          <a:xfrm>
            <a:off x="6228903" y="0"/>
            <a:ext cx="5940872" cy="2517290"/>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descr="Foto interior"/>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35793" y="3573016"/>
            <a:ext cx="1944216" cy="2736304"/>
          </a:xfrm>
          <a:prstGeom prst="rect">
            <a:avLst/>
          </a:prstGeom>
          <a:noFill/>
        </p:spPr>
      </p:pic>
      <p:pic>
        <p:nvPicPr>
          <p:cNvPr id="1028" name="Picture 4" descr="Foto portada"/>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1908423" y="3573016"/>
            <a:ext cx="4248472" cy="2736304"/>
          </a:xfrm>
          <a:prstGeom prst="rect">
            <a:avLst/>
          </a:prstGeom>
          <a:noFill/>
        </p:spPr>
      </p:pic>
      <p:sp>
        <p:nvSpPr>
          <p:cNvPr id="17" name="16 CuadroTexto"/>
          <p:cNvSpPr txBox="1"/>
          <p:nvPr/>
        </p:nvSpPr>
        <p:spPr>
          <a:xfrm>
            <a:off x="8893199" y="5445224"/>
            <a:ext cx="2771400" cy="923330"/>
          </a:xfrm>
          <a:prstGeom prst="rect">
            <a:avLst/>
          </a:prstGeom>
          <a:noFill/>
        </p:spPr>
        <p:txBody>
          <a:bodyPr wrap="none" rtlCol="0">
            <a:spAutoFit/>
          </a:bodyPr>
          <a:lstStyle/>
          <a:p>
            <a:pPr algn="ctr"/>
            <a:r>
              <a:rPr lang="es-CL" dirty="0" smtClean="0">
                <a:solidFill>
                  <a:schemeClr val="bg1"/>
                </a:solidFill>
              </a:rPr>
              <a:t>IGNACIO CONCHA MORELLI</a:t>
            </a:r>
          </a:p>
          <a:p>
            <a:pPr algn="ctr"/>
            <a:r>
              <a:rPr lang="es-CL" dirty="0" smtClean="0">
                <a:solidFill>
                  <a:schemeClr val="bg1"/>
                </a:solidFill>
              </a:rPr>
              <a:t>Teniente 1°</a:t>
            </a:r>
          </a:p>
          <a:p>
            <a:pPr algn="ctr"/>
            <a:r>
              <a:rPr lang="es-CL" dirty="0" smtClean="0">
                <a:solidFill>
                  <a:schemeClr val="bg1"/>
                </a:solidFill>
              </a:rPr>
              <a:t>PWO 4 CENTARM</a:t>
            </a:r>
            <a:endParaRPr lang="es-CL" dirty="0">
              <a:solidFill>
                <a:schemeClr val="bg1"/>
              </a:solidFill>
            </a:endParaRPr>
          </a:p>
        </p:txBody>
      </p:sp>
    </p:spTree>
    <p:extLst>
      <p:ext uri="{BB962C8B-B14F-4D97-AF65-F5344CB8AC3E}">
        <p14:creationId xmlns:p14="http://schemas.microsoft.com/office/powerpoint/2010/main" xmlns="" val="20487219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69775" cy="6858000"/>
          </a:xfrm>
          <a:prstGeom prst="rect">
            <a:avLst/>
          </a:prstGeom>
          <a:solidFill>
            <a:schemeClr val="bg1"/>
          </a:solidFill>
          <a:ln w="762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lIns="189000" tIns="81000" rIns="189000" bIns="81000" anchor="ctr"/>
          <a:lstStyle/>
          <a:p>
            <a:pPr algn="ctr">
              <a:buClr>
                <a:srgbClr val="000000"/>
              </a:buClr>
              <a:buSzPct val="100000"/>
              <a:buFont typeface="Times New Roman" panose="02020603050405020304" pitchFamily="18" charset="0"/>
              <a:buNone/>
              <a:defRPr/>
            </a:pPr>
            <a:endParaRPr lang="es-CL" sz="2400" b="1" dirty="0">
              <a:solidFill>
                <a:srgbClr val="002060"/>
              </a:solidFill>
              <a:latin typeface="Eras Demi ITC" panose="020B0805030504020804" pitchFamily="34" charset="0"/>
            </a:endParaRPr>
          </a:p>
        </p:txBody>
      </p:sp>
      <p:sp>
        <p:nvSpPr>
          <p:cNvPr id="5" name="Rectángulo 4"/>
          <p:cNvSpPr/>
          <p:nvPr/>
        </p:nvSpPr>
        <p:spPr>
          <a:xfrm>
            <a:off x="0" y="0"/>
            <a:ext cx="12169775" cy="6858000"/>
          </a:xfrm>
          <a:prstGeom prst="rect">
            <a:avLst/>
          </a:prstGeom>
          <a:noFill/>
          <a:ln w="762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lIns="189000" tIns="81000" rIns="189000" bIns="81000" anchor="b"/>
          <a:lstStyle/>
          <a:p>
            <a:pPr algn="ctr">
              <a:buClr>
                <a:srgbClr val="000000"/>
              </a:buClr>
              <a:buSzPct val="100000"/>
              <a:buFont typeface="Times New Roman" panose="02020603050405020304" pitchFamily="18" charset="0"/>
              <a:buNone/>
              <a:defRPr/>
            </a:pPr>
            <a:r>
              <a:rPr lang="es-CL" sz="3000" b="1" dirty="0">
                <a:solidFill>
                  <a:srgbClr val="FF0000"/>
                </a:solidFill>
                <a:latin typeface="Eras Demi ITC" panose="020B0805030504020804" pitchFamily="34" charset="0"/>
              </a:rPr>
              <a:t>DEJE SU TELÉFONO CELULAR Y OTROS EQUIPOS ELECTRÓNICOS APAGADOS EN EL EXTERIOR DE LA SALA.</a:t>
            </a:r>
          </a:p>
          <a:p>
            <a:pPr algn="ctr">
              <a:buClr>
                <a:srgbClr val="000000"/>
              </a:buClr>
              <a:buSzPct val="100000"/>
              <a:buFont typeface="Times New Roman" panose="02020603050405020304" pitchFamily="18" charset="0"/>
              <a:buNone/>
              <a:defRPr/>
            </a:pPr>
            <a:endParaRPr lang="es-CL" sz="2100" b="1" dirty="0">
              <a:solidFill>
                <a:srgbClr val="FF0000"/>
              </a:solidFill>
              <a:latin typeface="Eras Demi ITC" panose="020B0805030504020804" pitchFamily="34" charset="0"/>
            </a:endParaRPr>
          </a:p>
          <a:p>
            <a:pPr algn="ctr">
              <a:buClr>
                <a:srgbClr val="000000"/>
              </a:buClr>
              <a:buSzPct val="100000"/>
              <a:buFont typeface="Times New Roman" panose="02020603050405020304" pitchFamily="18" charset="0"/>
              <a:buNone/>
              <a:defRPr/>
            </a:pPr>
            <a:endParaRPr lang="es-CL" sz="3000" b="1" dirty="0">
              <a:solidFill>
                <a:srgbClr val="FF0000"/>
              </a:solidFill>
              <a:latin typeface="Eras Demi ITC" panose="020B0805030504020804" pitchFamily="34" charset="0"/>
            </a:endParaRPr>
          </a:p>
          <a:p>
            <a:pPr algn="ctr">
              <a:buClr>
                <a:srgbClr val="000000"/>
              </a:buClr>
              <a:buSzPct val="100000"/>
              <a:buFont typeface="Times New Roman" panose="02020603050405020304" pitchFamily="18" charset="0"/>
              <a:buNone/>
              <a:defRPr/>
            </a:pPr>
            <a:endParaRPr lang="es-CL" sz="3000" b="1" dirty="0">
              <a:solidFill>
                <a:srgbClr val="FF0000"/>
              </a:solidFill>
              <a:latin typeface="Eras Demi ITC" panose="020B0805030504020804" pitchFamily="34" charset="0"/>
            </a:endParaRPr>
          </a:p>
          <a:p>
            <a:pPr algn="ctr">
              <a:buClr>
                <a:srgbClr val="000000"/>
              </a:buClr>
              <a:buSzPct val="100000"/>
              <a:buFont typeface="Times New Roman" panose="02020603050405020304" pitchFamily="18" charset="0"/>
              <a:buNone/>
              <a:defRPr/>
            </a:pPr>
            <a:endParaRPr lang="es-CL" sz="3000" b="1" dirty="0">
              <a:solidFill>
                <a:srgbClr val="FF0000"/>
              </a:solidFill>
              <a:latin typeface="Eras Demi ITC" panose="020B0805030504020804" pitchFamily="34" charset="0"/>
            </a:endParaRPr>
          </a:p>
          <a:p>
            <a:pPr algn="ctr">
              <a:buClr>
                <a:srgbClr val="000000"/>
              </a:buClr>
              <a:buSzPct val="100000"/>
              <a:buFont typeface="Times New Roman" panose="02020603050405020304" pitchFamily="18" charset="0"/>
              <a:buNone/>
              <a:defRPr/>
            </a:pPr>
            <a:endParaRPr lang="es-CL" sz="3000" b="1" dirty="0">
              <a:solidFill>
                <a:srgbClr val="FF0000"/>
              </a:solidFill>
              <a:latin typeface="Eras Demi ITC" panose="020B0805030504020804" pitchFamily="34" charset="0"/>
            </a:endParaRPr>
          </a:p>
          <a:p>
            <a:pPr algn="ctr">
              <a:buClr>
                <a:srgbClr val="000000"/>
              </a:buClr>
              <a:buSzPct val="100000"/>
              <a:buFont typeface="Times New Roman" panose="02020603050405020304" pitchFamily="18" charset="0"/>
              <a:buNone/>
              <a:defRPr/>
            </a:pPr>
            <a:endParaRPr lang="es-CL" sz="3000" b="1" dirty="0">
              <a:solidFill>
                <a:srgbClr val="FF0000"/>
              </a:solidFill>
              <a:latin typeface="Eras Demi ITC" panose="020B0805030504020804" pitchFamily="34" charset="0"/>
            </a:endParaRPr>
          </a:p>
          <a:p>
            <a:pPr algn="ctr">
              <a:buClr>
                <a:srgbClr val="000000"/>
              </a:buClr>
              <a:buSzPct val="100000"/>
              <a:buFont typeface="Times New Roman" panose="02020603050405020304" pitchFamily="18" charset="0"/>
              <a:buNone/>
              <a:defRPr/>
            </a:pPr>
            <a:endParaRPr lang="es-CL" sz="3000" b="1" dirty="0">
              <a:solidFill>
                <a:srgbClr val="FF0000"/>
              </a:solidFill>
              <a:latin typeface="Eras Demi ITC" panose="020B0805030504020804" pitchFamily="34" charset="0"/>
            </a:endParaRPr>
          </a:p>
          <a:p>
            <a:pPr algn="ctr">
              <a:buClr>
                <a:srgbClr val="000000"/>
              </a:buClr>
              <a:buSzPct val="100000"/>
              <a:buFont typeface="Times New Roman" panose="02020603050405020304" pitchFamily="18" charset="0"/>
              <a:buNone/>
              <a:defRPr/>
            </a:pPr>
            <a:r>
              <a:rPr lang="es-CL" sz="2400" b="1" dirty="0">
                <a:solidFill>
                  <a:srgbClr val="002060"/>
                </a:solidFill>
                <a:latin typeface="Eras Demi ITC" panose="020B0805030504020804" pitchFamily="34" charset="0"/>
              </a:rPr>
              <a:t>CONTIENE INFORMACIÓN CLASIFICADA.</a:t>
            </a:r>
          </a:p>
        </p:txBody>
      </p:sp>
      <p:pic>
        <p:nvPicPr>
          <p:cNvPr id="3" name="Imagen 2"/>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xmlns=""/>
              </a:ext>
            </a:extLst>
          </a:blip>
          <a:srcRect/>
          <a:stretch/>
        </p:blipFill>
        <p:spPr>
          <a:xfrm>
            <a:off x="4719361" y="3645024"/>
            <a:ext cx="2157614" cy="2363372"/>
          </a:xfrm>
          <a:prstGeom prst="roundRect">
            <a:avLst>
              <a:gd name="adj" fmla="val 5377"/>
            </a:avLst>
          </a:prstGeom>
          <a:ln w="38100">
            <a:solidFill>
              <a:schemeClr val="tx1"/>
            </a:solidFill>
          </a:ln>
        </p:spPr>
      </p:pic>
      <p:pic>
        <p:nvPicPr>
          <p:cNvPr id="3077" name="Picture 14" descr="Imagen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5307719" y="130175"/>
            <a:ext cx="1209216" cy="1728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8438557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esultado de imagen para FRAGATA 23 ARMADA DE CHILE">
            <a:extLst>
              <a:ext uri="{FF2B5EF4-FFF2-40B4-BE49-F238E27FC236}">
                <a16:creationId xmlns="" xmlns:a16="http://schemas.microsoft.com/office/drawing/2014/main" id="{AEC0FC6A-414A-41FC-A52E-038A5FFCFFE3}"/>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5868132" y="10"/>
            <a:ext cx="6301642"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noFill/>
          <a:extLst>
            <a:ext uri="{909E8E84-426E-40DD-AFC4-6F175D3DCCD1}">
              <a14:hiddenFill xmlns:a14="http://schemas.microsoft.com/office/drawing/2010/main" xmlns="">
                <a:solidFill>
                  <a:srgbClr val="FFFFFF"/>
                </a:solidFill>
              </a14:hiddenFill>
            </a:ext>
          </a:extLst>
        </p:spPr>
      </p:pic>
      <p:sp>
        <p:nvSpPr>
          <p:cNvPr id="4" name="CuadroTexto 3">
            <a:extLst>
              <a:ext uri="{FF2B5EF4-FFF2-40B4-BE49-F238E27FC236}">
                <a16:creationId xmlns="" xmlns:a16="http://schemas.microsoft.com/office/drawing/2014/main" id="{DC3AABE2-896D-44D6-BA6B-77F7FD1CCFA9}"/>
              </a:ext>
            </a:extLst>
          </p:cNvPr>
          <p:cNvSpPr txBox="1"/>
          <p:nvPr/>
        </p:nvSpPr>
        <p:spPr>
          <a:xfrm>
            <a:off x="828303" y="332656"/>
            <a:ext cx="5110780" cy="169279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u="sng" dirty="0">
                <a:latin typeface="Arial" panose="020B0604020202020204" pitchFamily="34" charset="0"/>
                <a:ea typeface="+mj-ea"/>
                <a:cs typeface="Arial" panose="020B0604020202020204" pitchFamily="34" charset="0"/>
              </a:rPr>
              <a:t>OBJETIVO</a:t>
            </a:r>
          </a:p>
        </p:txBody>
      </p:sp>
      <p:sp>
        <p:nvSpPr>
          <p:cNvPr id="5" name="Marcador de número de diapositiva 4">
            <a:extLst>
              <a:ext uri="{FF2B5EF4-FFF2-40B4-BE49-F238E27FC236}">
                <a16:creationId xmlns="" xmlns:a16="http://schemas.microsoft.com/office/drawing/2014/main" id="{C48DDF7F-B9E2-41BA-A468-98F08A0B26C2}"/>
              </a:ext>
            </a:extLst>
          </p:cNvPr>
          <p:cNvSpPr>
            <a:spLocks noGrp="1"/>
          </p:cNvSpPr>
          <p:nvPr>
            <p:ph type="sldNum" sz="quarter" idx="12"/>
          </p:nvPr>
        </p:nvSpPr>
        <p:spPr/>
        <p:txBody>
          <a:bodyPr/>
          <a:lstStyle/>
          <a:p>
            <a:fld id="{5C35A8A5-EFDB-4AD0-9AED-C44C1E5D3352}" type="slidenum">
              <a:rPr lang="es-CL" smtClean="0"/>
              <a:pPr/>
              <a:t>3</a:t>
            </a:fld>
            <a:endParaRPr lang="es-CL"/>
          </a:p>
        </p:txBody>
      </p:sp>
      <p:pic>
        <p:nvPicPr>
          <p:cNvPr id="8"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99509"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grpSp>
        <p:nvGrpSpPr>
          <p:cNvPr id="2" name="Agrupar 9"/>
          <p:cNvGrpSpPr/>
          <p:nvPr/>
        </p:nvGrpSpPr>
        <p:grpSpPr>
          <a:xfrm>
            <a:off x="-23770" y="6265334"/>
            <a:ext cx="12374643" cy="619655"/>
            <a:chOff x="-23813" y="6265333"/>
            <a:chExt cx="12397242" cy="619655"/>
          </a:xfrm>
        </p:grpSpPr>
        <p:sp>
          <p:nvSpPr>
            <p:cNvPr id="11"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14" name="Picture 5"/>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sp>
        <p:nvSpPr>
          <p:cNvPr id="13" name="12 Marcador de contenido"/>
          <p:cNvSpPr>
            <a:spLocks noGrp="1"/>
          </p:cNvSpPr>
          <p:nvPr>
            <p:ph idx="1"/>
          </p:nvPr>
        </p:nvSpPr>
        <p:spPr>
          <a:xfrm>
            <a:off x="0" y="2359421"/>
            <a:ext cx="5868863" cy="4525963"/>
          </a:xfrm>
        </p:spPr>
        <p:txBody>
          <a:bodyPr/>
          <a:lstStyle/>
          <a:p>
            <a:pPr algn="just" eaLnBrk="0" fontAlgn="base" hangingPunct="0">
              <a:spcBef>
                <a:spcPct val="0"/>
              </a:spcBef>
              <a:spcAft>
                <a:spcPct val="0"/>
              </a:spcAft>
              <a:tabLst>
                <a:tab pos="838200" algn="r"/>
                <a:tab pos="5965825" algn="r"/>
              </a:tabLst>
            </a:pPr>
            <a:r>
              <a:rPr lang="es-ES" sz="2000" dirty="0" smtClean="0">
                <a:cs typeface="Arial" pitchFamily="34" charset="0"/>
              </a:rPr>
              <a:t>Conocer los Sistemas de Mando y Control de las Unidades Escuadra, VP-1 y HA-1.</a:t>
            </a:r>
          </a:p>
          <a:p>
            <a:pPr algn="just" eaLnBrk="0" fontAlgn="base" hangingPunct="0">
              <a:spcBef>
                <a:spcPct val="0"/>
              </a:spcBef>
              <a:spcAft>
                <a:spcPct val="0"/>
              </a:spcAft>
              <a:tabLst>
                <a:tab pos="838200" algn="r"/>
                <a:tab pos="5965825" algn="r"/>
              </a:tabLst>
            </a:pPr>
            <a:r>
              <a:rPr lang="es-ES" sz="2000" dirty="0" smtClean="0">
                <a:ea typeface="Times New Roman" pitchFamily="18" charset="0"/>
                <a:cs typeface="Arial" pitchFamily="34" charset="0"/>
              </a:rPr>
              <a:t>Conocer la problemática actual en el empleo de los sistemas de mando y control.</a:t>
            </a:r>
          </a:p>
          <a:p>
            <a:pPr algn="just" eaLnBrk="0" fontAlgn="base" hangingPunct="0">
              <a:spcBef>
                <a:spcPct val="0"/>
              </a:spcBef>
              <a:spcAft>
                <a:spcPct val="0"/>
              </a:spcAft>
              <a:tabLst>
                <a:tab pos="838200" algn="r"/>
                <a:tab pos="5965825" algn="r"/>
              </a:tabLst>
            </a:pPr>
            <a:r>
              <a:rPr lang="es-ES" sz="2000" dirty="0" smtClean="0">
                <a:ea typeface="Times New Roman" pitchFamily="18" charset="0"/>
                <a:cs typeface="Arial" pitchFamily="34" charset="0"/>
              </a:rPr>
              <a:t>Describir el funcionamiento AIO a nivel fuerza y unidad.</a:t>
            </a:r>
          </a:p>
          <a:p>
            <a:pPr algn="just" eaLnBrk="0" fontAlgn="base" hangingPunct="0">
              <a:spcBef>
                <a:spcPct val="0"/>
              </a:spcBef>
              <a:spcAft>
                <a:spcPct val="0"/>
              </a:spcAft>
              <a:tabLst>
                <a:tab pos="838200" algn="r"/>
                <a:tab pos="5965825" algn="r"/>
              </a:tabLst>
            </a:pPr>
            <a:r>
              <a:rPr lang="es-ES" sz="2000" dirty="0" smtClean="0">
                <a:ea typeface="Times New Roman" pitchFamily="18" charset="0"/>
                <a:cs typeface="Arial" pitchFamily="34" charset="0"/>
              </a:rPr>
              <a:t>Describir los niveles de mando y control.</a:t>
            </a:r>
          </a:p>
          <a:p>
            <a:pPr lvl="0" algn="just" eaLnBrk="0" fontAlgn="base" hangingPunct="0">
              <a:spcBef>
                <a:spcPct val="0"/>
              </a:spcBef>
              <a:spcAft>
                <a:spcPct val="0"/>
              </a:spcAft>
              <a:tabLst>
                <a:tab pos="838200" algn="r"/>
                <a:tab pos="5965825" algn="r"/>
              </a:tabLst>
            </a:pPr>
            <a:r>
              <a:rPr lang="es-ES" sz="2000" dirty="0" smtClean="0">
                <a:ea typeface="Times New Roman" pitchFamily="18" charset="0"/>
                <a:cs typeface="Arial" pitchFamily="34" charset="0"/>
              </a:rPr>
              <a:t>Reconocer y describir las responsabilidades del </a:t>
            </a:r>
            <a:r>
              <a:rPr lang="es-ES" sz="2000" dirty="0" err="1" smtClean="0">
                <a:ea typeface="Times New Roman" pitchFamily="18" charset="0"/>
                <a:cs typeface="Arial" pitchFamily="34" charset="0"/>
              </a:rPr>
              <a:t>team</a:t>
            </a:r>
            <a:r>
              <a:rPr lang="es-ES" sz="2000" dirty="0" smtClean="0">
                <a:ea typeface="Times New Roman" pitchFamily="18" charset="0"/>
                <a:cs typeface="Arial" pitchFamily="34" charset="0"/>
              </a:rPr>
              <a:t> AIO.</a:t>
            </a:r>
          </a:p>
          <a:p>
            <a:pPr lvl="0" algn="just" eaLnBrk="0" fontAlgn="base" hangingPunct="0">
              <a:spcBef>
                <a:spcPct val="0"/>
              </a:spcBef>
              <a:spcAft>
                <a:spcPct val="0"/>
              </a:spcAft>
              <a:tabLst>
                <a:tab pos="838200" algn="r"/>
                <a:tab pos="5965825" algn="r"/>
              </a:tabLst>
            </a:pPr>
            <a:r>
              <a:rPr lang="es-ES" sz="2000" dirty="0" smtClean="0">
                <a:ea typeface="Times New Roman" pitchFamily="18" charset="0"/>
                <a:cs typeface="Arial" pitchFamily="34" charset="0"/>
              </a:rPr>
              <a:t>Entender el mando y control según la DGE.</a:t>
            </a:r>
            <a:endParaRPr lang="es-CL" sz="2400" dirty="0"/>
          </a:p>
        </p:txBody>
      </p:sp>
      <p:cxnSp>
        <p:nvCxnSpPr>
          <p:cNvPr id="17" name="16 Conector recto"/>
          <p:cNvCxnSpPr/>
          <p:nvPr/>
        </p:nvCxnSpPr>
        <p:spPr>
          <a:xfrm>
            <a:off x="396255" y="1916832"/>
            <a:ext cx="410445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1671897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a:extLst>
              <a:ext uri="{FF2B5EF4-FFF2-40B4-BE49-F238E27FC236}">
                <a16:creationId xmlns="" xmlns:a16="http://schemas.microsoft.com/office/drawing/2014/main" id="{60AC6777-0072-4EC6-957E-F4A08CA40AFF}"/>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4810104" y="11"/>
            <a:ext cx="7359671" cy="6857989"/>
          </a:xfrm>
          <a:prstGeom prst="rect">
            <a:avLst/>
          </a:prstGeom>
          <a:noFill/>
          <a:extLst>
            <a:ext uri="{909E8E84-426E-40DD-AFC4-6F175D3DCCD1}">
              <a14:hiddenFill xmlns:a14="http://schemas.microsoft.com/office/drawing/2010/main" xmlns="">
                <a:solidFill>
                  <a:srgbClr val="FFFFFF"/>
                </a:solidFill>
              </a14:hiddenFill>
            </a:ext>
          </a:extLst>
        </p:spPr>
      </p:pic>
      <p:sp>
        <p:nvSpPr>
          <p:cNvPr id="71" name="Freeform 8">
            <a:extLst>
              <a:ext uri="{FF2B5EF4-FFF2-40B4-BE49-F238E27FC236}">
                <a16:creationId xmlns="" xmlns:a16="http://schemas.microsoft.com/office/drawing/2014/main" id="{9225B0D8-E56E-4ACC-A464-81F4062765CC}"/>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49" y="-479"/>
            <a:ext cx="9451440"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1">
            <a:extLst>
              <a:ext uri="{FF2B5EF4-FFF2-40B4-BE49-F238E27FC236}">
                <a16:creationId xmlns="" xmlns:a16="http://schemas.microsoft.com/office/drawing/2014/main" id="{8F5D1B28-3976-4367-807C-CAD629CDD838}"/>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50" y="-479"/>
            <a:ext cx="8063326"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Marcador de número de diapositiva 3">
            <a:extLst>
              <a:ext uri="{FF2B5EF4-FFF2-40B4-BE49-F238E27FC236}">
                <a16:creationId xmlns="" xmlns:a16="http://schemas.microsoft.com/office/drawing/2014/main" id="{B7504C58-40C4-4671-8DE0-8D7C2930E71B}"/>
              </a:ext>
            </a:extLst>
          </p:cNvPr>
          <p:cNvSpPr>
            <a:spLocks noGrp="1"/>
          </p:cNvSpPr>
          <p:nvPr>
            <p:ph type="sldNum" sz="quarter" idx="12"/>
          </p:nvPr>
        </p:nvSpPr>
        <p:spPr>
          <a:xfrm>
            <a:off x="10876736" y="6356351"/>
            <a:ext cx="456367" cy="365125"/>
          </a:xfrm>
        </p:spPr>
        <p:txBody>
          <a:bodyPr vert="horz" lIns="91440" tIns="45720" rIns="91440" bIns="45720" rtlCol="0" anchor="ctr">
            <a:normAutofit/>
          </a:bodyPr>
          <a:lstStyle/>
          <a:p>
            <a:pPr>
              <a:spcAft>
                <a:spcPts val="600"/>
              </a:spcAft>
              <a:defRPr/>
            </a:pPr>
            <a:fld id="{5C35A8A5-EFDB-4AD0-9AED-C44C1E5D3352}" type="slidenum">
              <a:rPr lang="en-US">
                <a:solidFill>
                  <a:srgbClr val="FFFFFF"/>
                </a:solidFill>
                <a:latin typeface="Calibri" panose="020F0502020204030204"/>
              </a:rPr>
              <a:pPr>
                <a:spcAft>
                  <a:spcPts val="600"/>
                </a:spcAft>
                <a:defRPr/>
              </a:pPr>
              <a:t>4</a:t>
            </a:fld>
            <a:endParaRPr lang="en-US">
              <a:solidFill>
                <a:srgbClr val="FFFFFF"/>
              </a:solidFill>
              <a:latin typeface="Calibri" panose="020F0502020204030204"/>
            </a:endParaRPr>
          </a:p>
        </p:txBody>
      </p:sp>
      <p:sp>
        <p:nvSpPr>
          <p:cNvPr id="6" name="CuadroTexto 5">
            <a:extLst>
              <a:ext uri="{FF2B5EF4-FFF2-40B4-BE49-F238E27FC236}">
                <a16:creationId xmlns="" xmlns:a16="http://schemas.microsoft.com/office/drawing/2014/main" id="{F62AB49A-62C5-43F1-A462-D0603671023F}"/>
              </a:ext>
            </a:extLst>
          </p:cNvPr>
          <p:cNvSpPr txBox="1"/>
          <p:nvPr/>
        </p:nvSpPr>
        <p:spPr>
          <a:xfrm>
            <a:off x="1116335" y="332656"/>
            <a:ext cx="5049149" cy="9411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400" b="1" u="sng" dirty="0">
                <a:latin typeface="Arial" panose="020B0604020202020204" pitchFamily="34" charset="0"/>
                <a:ea typeface="+mj-ea"/>
                <a:cs typeface="Arial" panose="020B0604020202020204" pitchFamily="34" charset="0"/>
              </a:rPr>
              <a:t>TEMARIO:</a:t>
            </a:r>
          </a:p>
        </p:txBody>
      </p:sp>
      <p:sp>
        <p:nvSpPr>
          <p:cNvPr id="9" name="Marcador de contenido 2">
            <a:extLst>
              <a:ext uri="{FF2B5EF4-FFF2-40B4-BE49-F238E27FC236}">
                <a16:creationId xmlns="" xmlns:a16="http://schemas.microsoft.com/office/drawing/2014/main" id="{69955A76-5787-43E9-9E31-100888FED269}"/>
              </a:ext>
            </a:extLst>
          </p:cNvPr>
          <p:cNvSpPr>
            <a:spLocks noGrp="1"/>
          </p:cNvSpPr>
          <p:nvPr>
            <p:ph idx="1"/>
          </p:nvPr>
        </p:nvSpPr>
        <p:spPr>
          <a:xfrm>
            <a:off x="0" y="1556792"/>
            <a:ext cx="6948983" cy="4392488"/>
          </a:xfrm>
        </p:spPr>
        <p:txBody>
          <a:bodyPr>
            <a:normAutofit/>
          </a:bodyPr>
          <a:lstStyle/>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Introducción.</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Sistemas de Mando y Control.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Unidades Escuadra, VP-1 y HA-1.</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Problemática actual en el empleo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de los sistemas de mando y control.</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Funcionamiento AIO a nivel fuerza y unidad.</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Niveles de mando y control.</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Responsabilidades del </a:t>
            </a:r>
            <a:r>
              <a:rPr lang="es-ES" sz="2800" dirty="0" err="1" smtClean="0">
                <a:ea typeface="Times New Roman" pitchFamily="18" charset="0"/>
                <a:cs typeface="Arial" pitchFamily="34" charset="0"/>
              </a:rPr>
              <a:t>team</a:t>
            </a:r>
            <a:r>
              <a:rPr lang="es-ES" sz="2800" dirty="0" smtClean="0">
                <a:ea typeface="Times New Roman" pitchFamily="18" charset="0"/>
                <a:cs typeface="Arial" pitchFamily="34" charset="0"/>
              </a:rPr>
              <a:t> AIO.</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Mando y Control según la DGE.</a:t>
            </a:r>
            <a:endParaRPr lang="es-CL" sz="2800" dirty="0" smtClean="0"/>
          </a:p>
          <a:p>
            <a:pPr algn="just" eaLnBrk="0" fontAlgn="base" hangingPunct="0">
              <a:spcBef>
                <a:spcPct val="0"/>
              </a:spcBef>
              <a:spcAft>
                <a:spcPct val="0"/>
              </a:spcAft>
              <a:buFont typeface="Wingdings" pitchFamily="2" charset="2"/>
              <a:buChar char="Ø"/>
              <a:tabLst>
                <a:tab pos="838200" algn="r"/>
                <a:tab pos="5965825" algn="r"/>
              </a:tabLst>
            </a:pPr>
            <a:endParaRPr lang="es-ES_tradnl" dirty="0">
              <a:latin typeface="Arial" panose="020B0604020202020204" pitchFamily="34" charset="0"/>
              <a:cs typeface="Arial" panose="020B0604020202020204" pitchFamily="34" charset="0"/>
            </a:endParaRPr>
          </a:p>
        </p:txBody>
      </p:sp>
      <p:grpSp>
        <p:nvGrpSpPr>
          <p:cNvPr id="2" name="Agrupar 9"/>
          <p:cNvGrpSpPr/>
          <p:nvPr/>
        </p:nvGrpSpPr>
        <p:grpSpPr>
          <a:xfrm>
            <a:off x="-23770" y="6265334"/>
            <a:ext cx="12374643" cy="619655"/>
            <a:chOff x="-23813" y="6265333"/>
            <a:chExt cx="12397242" cy="619655"/>
          </a:xfrm>
        </p:grpSpPr>
        <p:sp>
          <p:nvSpPr>
            <p:cNvPr id="12"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14"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99509"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4407113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a:extLst>
              <a:ext uri="{FF2B5EF4-FFF2-40B4-BE49-F238E27FC236}">
                <a16:creationId xmlns="" xmlns:a16="http://schemas.microsoft.com/office/drawing/2014/main" id="{60AC6777-0072-4EC6-957E-F4A08CA40AFF}"/>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4810104" y="11"/>
            <a:ext cx="7359671" cy="6857989"/>
          </a:xfrm>
          <a:prstGeom prst="rect">
            <a:avLst/>
          </a:prstGeom>
          <a:noFill/>
          <a:extLst>
            <a:ext uri="{909E8E84-426E-40DD-AFC4-6F175D3DCCD1}">
              <a14:hiddenFill xmlns:a14="http://schemas.microsoft.com/office/drawing/2010/main" xmlns="">
                <a:solidFill>
                  <a:srgbClr val="FFFFFF"/>
                </a:solidFill>
              </a14:hiddenFill>
            </a:ext>
          </a:extLst>
        </p:spPr>
      </p:pic>
      <p:sp>
        <p:nvSpPr>
          <p:cNvPr id="71" name="Freeform 8">
            <a:extLst>
              <a:ext uri="{FF2B5EF4-FFF2-40B4-BE49-F238E27FC236}">
                <a16:creationId xmlns="" xmlns:a16="http://schemas.microsoft.com/office/drawing/2014/main" id="{9225B0D8-E56E-4ACC-A464-81F4062765CC}"/>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49" y="-479"/>
            <a:ext cx="9451440"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1">
            <a:extLst>
              <a:ext uri="{FF2B5EF4-FFF2-40B4-BE49-F238E27FC236}">
                <a16:creationId xmlns="" xmlns:a16="http://schemas.microsoft.com/office/drawing/2014/main" id="{8F5D1B28-3976-4367-807C-CAD629CDD838}"/>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50" y="-479"/>
            <a:ext cx="8063326"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Marcador de número de diapositiva 3">
            <a:extLst>
              <a:ext uri="{FF2B5EF4-FFF2-40B4-BE49-F238E27FC236}">
                <a16:creationId xmlns="" xmlns:a16="http://schemas.microsoft.com/office/drawing/2014/main" id="{B7504C58-40C4-4671-8DE0-8D7C2930E71B}"/>
              </a:ext>
            </a:extLst>
          </p:cNvPr>
          <p:cNvSpPr>
            <a:spLocks noGrp="1"/>
          </p:cNvSpPr>
          <p:nvPr>
            <p:ph type="sldNum" sz="quarter" idx="12"/>
          </p:nvPr>
        </p:nvSpPr>
        <p:spPr>
          <a:xfrm>
            <a:off x="10876736" y="6356351"/>
            <a:ext cx="456367" cy="365125"/>
          </a:xfrm>
        </p:spPr>
        <p:txBody>
          <a:bodyPr vert="horz" lIns="91440" tIns="45720" rIns="91440" bIns="45720" rtlCol="0" anchor="ctr">
            <a:normAutofit/>
          </a:bodyPr>
          <a:lstStyle/>
          <a:p>
            <a:pPr>
              <a:spcAft>
                <a:spcPts val="600"/>
              </a:spcAft>
              <a:defRPr/>
            </a:pPr>
            <a:fld id="{5C35A8A5-EFDB-4AD0-9AED-C44C1E5D3352}" type="slidenum">
              <a:rPr lang="en-US">
                <a:solidFill>
                  <a:srgbClr val="FFFFFF"/>
                </a:solidFill>
                <a:latin typeface="Calibri" panose="020F0502020204030204"/>
              </a:rPr>
              <a:pPr>
                <a:spcAft>
                  <a:spcPts val="600"/>
                </a:spcAft>
                <a:defRPr/>
              </a:pPr>
              <a:t>5</a:t>
            </a:fld>
            <a:endParaRPr lang="en-US">
              <a:solidFill>
                <a:srgbClr val="FFFFFF"/>
              </a:solidFill>
              <a:latin typeface="Calibri" panose="020F0502020204030204"/>
            </a:endParaRPr>
          </a:p>
        </p:txBody>
      </p:sp>
      <p:sp>
        <p:nvSpPr>
          <p:cNvPr id="6" name="CuadroTexto 5">
            <a:extLst>
              <a:ext uri="{FF2B5EF4-FFF2-40B4-BE49-F238E27FC236}">
                <a16:creationId xmlns="" xmlns:a16="http://schemas.microsoft.com/office/drawing/2014/main" id="{F62AB49A-62C5-43F1-A462-D0603671023F}"/>
              </a:ext>
            </a:extLst>
          </p:cNvPr>
          <p:cNvSpPr txBox="1"/>
          <p:nvPr/>
        </p:nvSpPr>
        <p:spPr>
          <a:xfrm>
            <a:off x="1116335" y="332656"/>
            <a:ext cx="5049149" cy="9411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400" b="1" u="sng" dirty="0">
                <a:latin typeface="Arial" panose="020B0604020202020204" pitchFamily="34" charset="0"/>
                <a:ea typeface="+mj-ea"/>
                <a:cs typeface="Arial" panose="020B0604020202020204" pitchFamily="34" charset="0"/>
              </a:rPr>
              <a:t>TEMARIO:</a:t>
            </a:r>
          </a:p>
        </p:txBody>
      </p:sp>
      <p:grpSp>
        <p:nvGrpSpPr>
          <p:cNvPr id="2" name="Agrupar 9"/>
          <p:cNvGrpSpPr/>
          <p:nvPr/>
        </p:nvGrpSpPr>
        <p:grpSpPr>
          <a:xfrm>
            <a:off x="-23770" y="6265334"/>
            <a:ext cx="12374643" cy="619655"/>
            <a:chOff x="-23813" y="6265333"/>
            <a:chExt cx="12397242" cy="619655"/>
          </a:xfrm>
        </p:grpSpPr>
        <p:sp>
          <p:nvSpPr>
            <p:cNvPr id="12"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14"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99509"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1" name="Marcador de contenido 2">
            <a:extLst>
              <a:ext uri="{FF2B5EF4-FFF2-40B4-BE49-F238E27FC236}">
                <a16:creationId xmlns="" xmlns:a16="http://schemas.microsoft.com/office/drawing/2014/main" id="{69955A76-5787-43E9-9E31-100888FED269}"/>
              </a:ext>
            </a:extLst>
          </p:cNvPr>
          <p:cNvSpPr>
            <a:spLocks noGrp="1"/>
          </p:cNvSpPr>
          <p:nvPr>
            <p:ph idx="1"/>
          </p:nvPr>
        </p:nvSpPr>
        <p:spPr>
          <a:xfrm>
            <a:off x="0" y="1556792"/>
            <a:ext cx="6948983" cy="4392488"/>
          </a:xfrm>
        </p:spPr>
        <p:txBody>
          <a:bodyPr>
            <a:normAutofit/>
          </a:bodyPr>
          <a:lstStyle/>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solidFill>
                  <a:schemeClr val="bg1"/>
                </a:solidFill>
                <a:ea typeface="Times New Roman" pitchFamily="18" charset="0"/>
                <a:cs typeface="Arial" pitchFamily="34" charset="0"/>
              </a:rPr>
              <a:t>Introducción.</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Sistemas de Mando y Control.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Unidades Escuadra, VP-1 y HA-1.</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Problemática actual en el empleo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de los sistemas de mando y control.</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Funcionamiento AIO a nivel fuerza y unidad.</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Niveles de mando y control.</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Responsabilidades del </a:t>
            </a:r>
            <a:r>
              <a:rPr lang="es-ES" sz="2800" dirty="0" err="1" smtClean="0">
                <a:ea typeface="Times New Roman" pitchFamily="18" charset="0"/>
                <a:cs typeface="Arial" pitchFamily="34" charset="0"/>
              </a:rPr>
              <a:t>team</a:t>
            </a:r>
            <a:r>
              <a:rPr lang="es-ES" sz="2800" dirty="0" smtClean="0">
                <a:ea typeface="Times New Roman" pitchFamily="18" charset="0"/>
                <a:cs typeface="Arial" pitchFamily="34" charset="0"/>
              </a:rPr>
              <a:t> AIO.</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Mando y Control según la DGE.</a:t>
            </a:r>
            <a:endParaRPr lang="es-CL" sz="2800" dirty="0" smtClean="0"/>
          </a:p>
          <a:p>
            <a:pPr algn="just" eaLnBrk="0" fontAlgn="base" hangingPunct="0">
              <a:spcBef>
                <a:spcPct val="0"/>
              </a:spcBef>
              <a:spcAft>
                <a:spcPct val="0"/>
              </a:spcAft>
              <a:buFont typeface="Wingdings" pitchFamily="2" charset="2"/>
              <a:buChar char="Ø"/>
              <a:tabLst>
                <a:tab pos="838200" algn="r"/>
                <a:tab pos="5965825" algn="r"/>
              </a:tabLst>
            </a:pPr>
            <a:endParaRPr lang="es-ES_tradn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4407113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9938" name="Picture 2" descr="Global Command and Control System - Wikiwand"/>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 y="0"/>
            <a:ext cx="7012502" cy="6337738"/>
          </a:xfrm>
          <a:prstGeom prst="rect">
            <a:avLst/>
          </a:prstGeom>
          <a:solidFill>
            <a:srgbClr val="002060"/>
          </a:solidFill>
        </p:spPr>
      </p:pic>
      <p:pic>
        <p:nvPicPr>
          <p:cNvPr id="25" name="Picture 6" descr="Resultado de imagen para helicoptero cougar armada de chile">
            <a:extLst>
              <a:ext uri="{FF2B5EF4-FFF2-40B4-BE49-F238E27FC236}">
                <a16:creationId xmlns="" xmlns:a16="http://schemas.microsoft.com/office/drawing/2014/main" id="{68BDDB0B-A37E-42BB-B034-6E4DA5CAB186}"/>
              </a:ext>
            </a:extLst>
          </p:cNvPr>
          <p:cNvPicPr>
            <a:picLocks noChangeAspect="1" noChangeArrowheads="1"/>
          </p:cNvPicPr>
          <p:nvPr/>
        </p:nvPicPr>
        <p:blipFill rotWithShape="1">
          <a:blip r:embed="rId4" cstate="email">
            <a:extLst>
              <a:ext uri="{28A0092B-C50C-407E-A947-70E740481C1C}">
                <a14:useLocalDpi xmlns:a14="http://schemas.microsoft.com/office/drawing/2010/main" xmlns=""/>
              </a:ext>
            </a:extLst>
          </a:blip>
          <a:srcRect/>
          <a:stretch/>
        </p:blipFill>
        <p:spPr bwMode="auto">
          <a:xfrm>
            <a:off x="9325247" y="4725144"/>
            <a:ext cx="2844528" cy="1601015"/>
          </a:xfrm>
          <a:custGeom>
            <a:avLst/>
            <a:gdLst>
              <a:gd name="connsiteX0" fmla="*/ 0 w 4144382"/>
              <a:gd name="connsiteY0" fmla="*/ 0 h 2286000"/>
              <a:gd name="connsiteX1" fmla="*/ 4144382 w 4144382"/>
              <a:gd name="connsiteY1" fmla="*/ 0 h 2286000"/>
              <a:gd name="connsiteX2" fmla="*/ 4144382 w 4144382"/>
              <a:gd name="connsiteY2" fmla="*/ 2286000 h 2286000"/>
              <a:gd name="connsiteX3" fmla="*/ 1054581 w 4144382"/>
              <a:gd name="connsiteY3" fmla="*/ 2286000 h 2286000"/>
              <a:gd name="connsiteX4" fmla="*/ 1054581 w 4144382"/>
              <a:gd name="connsiteY4" fmla="*/ 2285999 h 2286000"/>
              <a:gd name="connsiteX5" fmla="*/ 1059211 w 4144382"/>
              <a:gd name="connsiteY5" fmla="*/ 2285999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4382" h="2286000">
                <a:moveTo>
                  <a:pt x="0" y="0"/>
                </a:moveTo>
                <a:lnTo>
                  <a:pt x="4144382" y="0"/>
                </a:lnTo>
                <a:lnTo>
                  <a:pt x="4144382" y="2286000"/>
                </a:lnTo>
                <a:lnTo>
                  <a:pt x="1054581" y="2286000"/>
                </a:lnTo>
                <a:lnTo>
                  <a:pt x="1054581" y="2285999"/>
                </a:lnTo>
                <a:lnTo>
                  <a:pt x="1059211" y="2285999"/>
                </a:lnTo>
                <a:close/>
              </a:path>
            </a:pathLst>
          </a:custGeom>
          <a:noFill/>
          <a:extLst>
            <a:ext uri="{909E8E84-426E-40DD-AFC4-6F175D3DCCD1}">
              <a14:hiddenFill xmlns:a14="http://schemas.microsoft.com/office/drawing/2010/main" xmlns="">
                <a:solidFill>
                  <a:srgbClr val="FFFFFF"/>
                </a:solidFill>
              </a14:hiddenFill>
            </a:ext>
          </a:extLst>
        </p:spPr>
      </p:pic>
      <p:pic>
        <p:nvPicPr>
          <p:cNvPr id="20" name="Picture 4" descr="Imagen relacionada">
            <a:extLst>
              <a:ext uri="{FF2B5EF4-FFF2-40B4-BE49-F238E27FC236}">
                <a16:creationId xmlns="" xmlns:a16="http://schemas.microsoft.com/office/drawing/2014/main" id="{929250CC-546C-4D36-8E9D-30C47B0CD25E}"/>
              </a:ext>
            </a:extLst>
          </p:cNvPr>
          <p:cNvPicPr>
            <a:picLocks noChangeAspect="1" noChangeArrowheads="1"/>
          </p:cNvPicPr>
          <p:nvPr/>
        </p:nvPicPr>
        <p:blipFill rotWithShape="1">
          <a:blip r:embed="rId5" cstate="email">
            <a:extLst>
              <a:ext uri="{28A0092B-C50C-407E-A947-70E740481C1C}">
                <a14:useLocalDpi xmlns:a14="http://schemas.microsoft.com/office/drawing/2010/main" xmlns=""/>
              </a:ext>
            </a:extLst>
          </a:blip>
          <a:srcRect r="-3" b="-4"/>
          <a:stretch/>
        </p:blipFill>
        <p:spPr bwMode="auto">
          <a:xfrm>
            <a:off x="7037075" y="2852936"/>
            <a:ext cx="5132700" cy="1872607"/>
          </a:xfrm>
          <a:custGeom>
            <a:avLst/>
            <a:gdLst>
              <a:gd name="connsiteX0" fmla="*/ 0 w 6265758"/>
              <a:gd name="connsiteY0" fmla="*/ 0 h 2286000"/>
              <a:gd name="connsiteX1" fmla="*/ 6265758 w 6265758"/>
              <a:gd name="connsiteY1" fmla="*/ 0 h 2286000"/>
              <a:gd name="connsiteX2" fmla="*/ 6265758 w 6265758"/>
              <a:gd name="connsiteY2" fmla="*/ 2286000 h 2286000"/>
              <a:gd name="connsiteX3" fmla="*/ 1062168 w 6265758"/>
              <a:gd name="connsiteY3" fmla="*/ 2286000 h 2286000"/>
              <a:gd name="connsiteX4" fmla="*/ 790683 w 6265758"/>
              <a:gd name="connsiteY4" fmla="*/ 1700078 h 2286000"/>
              <a:gd name="connsiteX5" fmla="*/ 787725 w 6265758"/>
              <a:gd name="connsiteY5" fmla="*/ 1700078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65758" h="2286000">
                <a:moveTo>
                  <a:pt x="0" y="0"/>
                </a:moveTo>
                <a:lnTo>
                  <a:pt x="6265758" y="0"/>
                </a:lnTo>
                <a:lnTo>
                  <a:pt x="6265758" y="2286000"/>
                </a:lnTo>
                <a:lnTo>
                  <a:pt x="1062168" y="2286000"/>
                </a:lnTo>
                <a:lnTo>
                  <a:pt x="790683" y="1700078"/>
                </a:lnTo>
                <a:lnTo>
                  <a:pt x="787725" y="1700078"/>
                </a:lnTo>
                <a:close/>
              </a:path>
            </a:pathLst>
          </a:custGeom>
          <a:noFill/>
          <a:extLst>
            <a:ext uri="{909E8E84-426E-40DD-AFC4-6F175D3DCCD1}">
              <a14:hiddenFill xmlns:a14="http://schemas.microsoft.com/office/drawing/2010/main" xmlns="">
                <a:solidFill>
                  <a:srgbClr val="FFFFFF"/>
                </a:solidFill>
              </a14:hiddenFill>
            </a:ext>
          </a:extLst>
        </p:spPr>
      </p:pic>
      <p:pic>
        <p:nvPicPr>
          <p:cNvPr id="86018" name="Picture 2" descr="Command &amp; Control Systems - General Dynamics"/>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7000791" y="0"/>
            <a:ext cx="5168984" cy="2912864"/>
          </a:xfrm>
          <a:prstGeom prst="rect">
            <a:avLst/>
          </a:prstGeom>
          <a:noFill/>
        </p:spPr>
      </p:pic>
      <p:sp>
        <p:nvSpPr>
          <p:cNvPr id="4" name="Marcador de número de diapositiva 3">
            <a:extLst>
              <a:ext uri="{FF2B5EF4-FFF2-40B4-BE49-F238E27FC236}">
                <a16:creationId xmlns="" xmlns:a16="http://schemas.microsoft.com/office/drawing/2014/main" id="{55F6D74F-B018-4556-A4E4-600B5EB0836E}"/>
              </a:ext>
            </a:extLst>
          </p:cNvPr>
          <p:cNvSpPr>
            <a:spLocks noGrp="1"/>
          </p:cNvSpPr>
          <p:nvPr>
            <p:ph type="sldNum" sz="quarter" idx="12"/>
          </p:nvPr>
        </p:nvSpPr>
        <p:spPr>
          <a:xfrm>
            <a:off x="10581686" y="6356351"/>
            <a:ext cx="751417" cy="365125"/>
          </a:xfrm>
        </p:spPr>
        <p:txBody>
          <a:bodyPr vert="horz" lIns="91440" tIns="45720" rIns="91440" bIns="45720" rtlCol="0" anchor="ctr">
            <a:normAutofit/>
          </a:bodyPr>
          <a:lstStyle/>
          <a:p>
            <a:pPr>
              <a:spcAft>
                <a:spcPts val="600"/>
              </a:spcAft>
            </a:pPr>
            <a:fld id="{D57F1E4F-1CFF-5643-939E-02111984F565}" type="slidenum">
              <a:rPr lang="en-US" sz="1200">
                <a:solidFill>
                  <a:srgbClr val="FFFFFF"/>
                </a:solidFill>
                <a:latin typeface="+mn-lt"/>
                <a:cs typeface="+mn-cs"/>
              </a:rPr>
              <a:pPr>
                <a:spcAft>
                  <a:spcPts val="600"/>
                </a:spcAft>
              </a:pPr>
              <a:t>6</a:t>
            </a:fld>
            <a:endParaRPr lang="en-US" sz="1200">
              <a:solidFill>
                <a:srgbClr val="FFFFFF"/>
              </a:solidFill>
              <a:latin typeface="+mn-lt"/>
              <a:cs typeface="+mn-cs"/>
            </a:endParaRPr>
          </a:p>
        </p:txBody>
      </p:sp>
      <p:grpSp>
        <p:nvGrpSpPr>
          <p:cNvPr id="3" name="Agrupar 24"/>
          <p:cNvGrpSpPr/>
          <p:nvPr/>
        </p:nvGrpSpPr>
        <p:grpSpPr>
          <a:xfrm>
            <a:off x="-23770" y="6265334"/>
            <a:ext cx="12374643" cy="619655"/>
            <a:chOff x="-23813" y="6265333"/>
            <a:chExt cx="12397242" cy="619655"/>
          </a:xfrm>
        </p:grpSpPr>
        <p:sp>
          <p:nvSpPr>
            <p:cNvPr id="27"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5" name="Group 4"/>
            <p:cNvGrpSpPr>
              <a:grpSpLocks/>
            </p:cNvGrpSpPr>
            <p:nvPr/>
          </p:nvGrpSpPr>
          <p:grpSpPr bwMode="auto">
            <a:xfrm>
              <a:off x="-23813" y="6265333"/>
              <a:ext cx="12397242" cy="156105"/>
              <a:chOff x="-15" y="3990"/>
              <a:chExt cx="5788" cy="55"/>
            </a:xfrm>
          </p:grpSpPr>
          <p:pic>
            <p:nvPicPr>
              <p:cNvPr id="29" name="Picture 5"/>
              <p:cNvPicPr>
                <a:picLocks noChangeAspect="1" noChangeArrowheads="1"/>
              </p:cNvPicPr>
              <p:nvPr/>
            </p:nvPicPr>
            <p:blipFill>
              <a:blip r:embed="rId7"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0"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32" name="Marcador de contenido 5" descr="Imagen que contiene agua, cielo, barco, exterior&#10;&#10;Descripción generada con confianza muy alta">
            <a:extLst>
              <a:ext uri="{FF2B5EF4-FFF2-40B4-BE49-F238E27FC236}">
                <a16:creationId xmlns="" xmlns:a16="http://schemas.microsoft.com/office/drawing/2014/main" id="{92EA62D9-E903-4759-9D9F-7A9E00678630}"/>
              </a:ext>
            </a:extLst>
          </p:cNvPr>
          <p:cNvPicPr>
            <a:picLocks noChangeAspect="1"/>
          </p:cNvPicPr>
          <p:nvPr/>
        </p:nvPicPr>
        <p:blipFill rotWithShape="1">
          <a:blip r:embed="rId8" cstate="email">
            <a:extLst>
              <a:ext uri="{28A0092B-C50C-407E-A947-70E740481C1C}">
                <a14:useLocalDpi xmlns:a14="http://schemas.microsoft.com/office/drawing/2010/main" xmlns=""/>
              </a:ext>
            </a:extLst>
          </a:blip>
          <a:srcRect/>
          <a:stretch/>
        </p:blipFill>
        <p:spPr>
          <a:xfrm>
            <a:off x="7007683" y="3767867"/>
            <a:ext cx="2821620" cy="2554116"/>
          </a:xfrm>
          <a:custGeom>
            <a:avLst/>
            <a:gdLst>
              <a:gd name="connsiteX0" fmla="*/ 1358746 w 3155071"/>
              <a:gd name="connsiteY0" fmla="*/ 0 h 2850749"/>
              <a:gd name="connsiteX1" fmla="*/ 3155071 w 3155071"/>
              <a:gd name="connsiteY1" fmla="*/ 1796325 h 2850749"/>
              <a:gd name="connsiteX2" fmla="*/ 2848287 w 3155071"/>
              <a:gd name="connsiteY2" fmla="*/ 2800668 h 2850749"/>
              <a:gd name="connsiteX3" fmla="*/ 2810837 w 3155071"/>
              <a:gd name="connsiteY3" fmla="*/ 2850749 h 2850749"/>
              <a:gd name="connsiteX4" fmla="*/ 0 w 3155071"/>
              <a:gd name="connsiteY4" fmla="*/ 2850749 h 2850749"/>
              <a:gd name="connsiteX5" fmla="*/ 0 w 3155071"/>
              <a:gd name="connsiteY5" fmla="*/ 623564 h 2850749"/>
              <a:gd name="connsiteX6" fmla="*/ 88552 w 3155071"/>
              <a:gd name="connsiteY6" fmla="*/ 526132 h 2850749"/>
              <a:gd name="connsiteX7" fmla="*/ 1358746 w 3155071"/>
              <a:gd name="connsiteY7" fmla="*/ 0 h 285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55071" h="2850749">
                <a:moveTo>
                  <a:pt x="1358746" y="0"/>
                </a:moveTo>
                <a:cubicBezTo>
                  <a:pt x="2350829" y="0"/>
                  <a:pt x="3155071" y="804242"/>
                  <a:pt x="3155071" y="1796325"/>
                </a:cubicBezTo>
                <a:cubicBezTo>
                  <a:pt x="3155071" y="2168356"/>
                  <a:pt x="3041975" y="2513972"/>
                  <a:pt x="2848287" y="2800668"/>
                </a:cubicBezTo>
                <a:lnTo>
                  <a:pt x="2810837" y="2850749"/>
                </a:lnTo>
                <a:lnTo>
                  <a:pt x="0" y="2850749"/>
                </a:lnTo>
                <a:lnTo>
                  <a:pt x="0" y="623564"/>
                </a:lnTo>
                <a:lnTo>
                  <a:pt x="88552" y="526132"/>
                </a:lnTo>
                <a:cubicBezTo>
                  <a:pt x="413623" y="201061"/>
                  <a:pt x="862705" y="0"/>
                  <a:pt x="1358746" y="0"/>
                </a:cubicBezTo>
                <a:close/>
              </a:path>
            </a:pathLst>
          </a:custGeom>
        </p:spPr>
      </p:pic>
      <p:sp>
        <p:nvSpPr>
          <p:cNvPr id="21" name="2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3"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24"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31" name="Picture 11"/>
          <p:cNvPicPr>
            <a:picLocks noChangeAspect="1" noChangeArrowheads="1"/>
          </p:cNvPicPr>
          <p:nvPr/>
        </p:nvPicPr>
        <p:blipFill>
          <a:blip r:embed="rId9"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3120278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Global Command and Control System - Wikiwand"/>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 y="0"/>
            <a:ext cx="7012502" cy="6337738"/>
          </a:xfrm>
          <a:prstGeom prst="rect">
            <a:avLst/>
          </a:prstGeom>
          <a:solidFill>
            <a:srgbClr val="002060"/>
          </a:solidFill>
        </p:spPr>
      </p:pic>
      <p:pic>
        <p:nvPicPr>
          <p:cNvPr id="25" name="Picture 6" descr="Resultado de imagen para helicoptero cougar armada de chile">
            <a:extLst>
              <a:ext uri="{FF2B5EF4-FFF2-40B4-BE49-F238E27FC236}">
                <a16:creationId xmlns="" xmlns:a16="http://schemas.microsoft.com/office/drawing/2014/main" id="{68BDDB0B-A37E-42BB-B034-6E4DA5CAB186}"/>
              </a:ext>
            </a:extLst>
          </p:cNvPr>
          <p:cNvPicPr>
            <a:picLocks noChangeAspect="1" noChangeArrowheads="1"/>
          </p:cNvPicPr>
          <p:nvPr/>
        </p:nvPicPr>
        <p:blipFill rotWithShape="1">
          <a:blip r:embed="rId4" cstate="email">
            <a:extLst>
              <a:ext uri="{28A0092B-C50C-407E-A947-70E740481C1C}">
                <a14:useLocalDpi xmlns:a14="http://schemas.microsoft.com/office/drawing/2010/main" xmlns=""/>
              </a:ext>
            </a:extLst>
          </a:blip>
          <a:srcRect/>
          <a:stretch/>
        </p:blipFill>
        <p:spPr bwMode="auto">
          <a:xfrm>
            <a:off x="9325247" y="4725144"/>
            <a:ext cx="2844528" cy="1601015"/>
          </a:xfrm>
          <a:custGeom>
            <a:avLst/>
            <a:gdLst>
              <a:gd name="connsiteX0" fmla="*/ 0 w 4144382"/>
              <a:gd name="connsiteY0" fmla="*/ 0 h 2286000"/>
              <a:gd name="connsiteX1" fmla="*/ 4144382 w 4144382"/>
              <a:gd name="connsiteY1" fmla="*/ 0 h 2286000"/>
              <a:gd name="connsiteX2" fmla="*/ 4144382 w 4144382"/>
              <a:gd name="connsiteY2" fmla="*/ 2286000 h 2286000"/>
              <a:gd name="connsiteX3" fmla="*/ 1054581 w 4144382"/>
              <a:gd name="connsiteY3" fmla="*/ 2286000 h 2286000"/>
              <a:gd name="connsiteX4" fmla="*/ 1054581 w 4144382"/>
              <a:gd name="connsiteY4" fmla="*/ 2285999 h 2286000"/>
              <a:gd name="connsiteX5" fmla="*/ 1059211 w 4144382"/>
              <a:gd name="connsiteY5" fmla="*/ 2285999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44382" h="2286000">
                <a:moveTo>
                  <a:pt x="0" y="0"/>
                </a:moveTo>
                <a:lnTo>
                  <a:pt x="4144382" y="0"/>
                </a:lnTo>
                <a:lnTo>
                  <a:pt x="4144382" y="2286000"/>
                </a:lnTo>
                <a:lnTo>
                  <a:pt x="1054581" y="2286000"/>
                </a:lnTo>
                <a:lnTo>
                  <a:pt x="1054581" y="2285999"/>
                </a:lnTo>
                <a:lnTo>
                  <a:pt x="1059211" y="2285999"/>
                </a:lnTo>
                <a:close/>
              </a:path>
            </a:pathLst>
          </a:custGeom>
          <a:noFill/>
          <a:extLst>
            <a:ext uri="{909E8E84-426E-40DD-AFC4-6F175D3DCCD1}">
              <a14:hiddenFill xmlns:a14="http://schemas.microsoft.com/office/drawing/2010/main" xmlns="">
                <a:solidFill>
                  <a:srgbClr val="FFFFFF"/>
                </a:solidFill>
              </a14:hiddenFill>
            </a:ext>
          </a:extLst>
        </p:spPr>
      </p:pic>
      <p:pic>
        <p:nvPicPr>
          <p:cNvPr id="20" name="Picture 4" descr="Imagen relacionada">
            <a:extLst>
              <a:ext uri="{FF2B5EF4-FFF2-40B4-BE49-F238E27FC236}">
                <a16:creationId xmlns="" xmlns:a16="http://schemas.microsoft.com/office/drawing/2014/main" id="{929250CC-546C-4D36-8E9D-30C47B0CD25E}"/>
              </a:ext>
            </a:extLst>
          </p:cNvPr>
          <p:cNvPicPr>
            <a:picLocks noChangeAspect="1" noChangeArrowheads="1"/>
          </p:cNvPicPr>
          <p:nvPr/>
        </p:nvPicPr>
        <p:blipFill rotWithShape="1">
          <a:blip r:embed="rId5" cstate="email">
            <a:extLst>
              <a:ext uri="{28A0092B-C50C-407E-A947-70E740481C1C}">
                <a14:useLocalDpi xmlns:a14="http://schemas.microsoft.com/office/drawing/2010/main" xmlns=""/>
              </a:ext>
            </a:extLst>
          </a:blip>
          <a:srcRect r="-3" b="-4"/>
          <a:stretch/>
        </p:blipFill>
        <p:spPr bwMode="auto">
          <a:xfrm>
            <a:off x="7037075" y="2852936"/>
            <a:ext cx="5132700" cy="1872607"/>
          </a:xfrm>
          <a:custGeom>
            <a:avLst/>
            <a:gdLst>
              <a:gd name="connsiteX0" fmla="*/ 0 w 6265758"/>
              <a:gd name="connsiteY0" fmla="*/ 0 h 2286000"/>
              <a:gd name="connsiteX1" fmla="*/ 6265758 w 6265758"/>
              <a:gd name="connsiteY1" fmla="*/ 0 h 2286000"/>
              <a:gd name="connsiteX2" fmla="*/ 6265758 w 6265758"/>
              <a:gd name="connsiteY2" fmla="*/ 2286000 h 2286000"/>
              <a:gd name="connsiteX3" fmla="*/ 1062168 w 6265758"/>
              <a:gd name="connsiteY3" fmla="*/ 2286000 h 2286000"/>
              <a:gd name="connsiteX4" fmla="*/ 790683 w 6265758"/>
              <a:gd name="connsiteY4" fmla="*/ 1700078 h 2286000"/>
              <a:gd name="connsiteX5" fmla="*/ 787725 w 6265758"/>
              <a:gd name="connsiteY5" fmla="*/ 1700078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65758" h="2286000">
                <a:moveTo>
                  <a:pt x="0" y="0"/>
                </a:moveTo>
                <a:lnTo>
                  <a:pt x="6265758" y="0"/>
                </a:lnTo>
                <a:lnTo>
                  <a:pt x="6265758" y="2286000"/>
                </a:lnTo>
                <a:lnTo>
                  <a:pt x="1062168" y="2286000"/>
                </a:lnTo>
                <a:lnTo>
                  <a:pt x="790683" y="1700078"/>
                </a:lnTo>
                <a:lnTo>
                  <a:pt x="787725" y="1700078"/>
                </a:lnTo>
                <a:close/>
              </a:path>
            </a:pathLst>
          </a:custGeom>
          <a:noFill/>
          <a:extLst>
            <a:ext uri="{909E8E84-426E-40DD-AFC4-6F175D3DCCD1}">
              <a14:hiddenFill xmlns:a14="http://schemas.microsoft.com/office/drawing/2010/main" xmlns="">
                <a:solidFill>
                  <a:srgbClr val="FFFFFF"/>
                </a:solidFill>
              </a14:hiddenFill>
            </a:ext>
          </a:extLst>
        </p:spPr>
      </p:pic>
      <p:pic>
        <p:nvPicPr>
          <p:cNvPr id="86018" name="Picture 2" descr="Command &amp; Control Systems - General Dynamics"/>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7000791" y="0"/>
            <a:ext cx="5168984" cy="2912864"/>
          </a:xfrm>
          <a:prstGeom prst="rect">
            <a:avLst/>
          </a:prstGeom>
          <a:noFill/>
        </p:spPr>
      </p:pic>
      <p:sp>
        <p:nvSpPr>
          <p:cNvPr id="4" name="Marcador de número de diapositiva 3">
            <a:extLst>
              <a:ext uri="{FF2B5EF4-FFF2-40B4-BE49-F238E27FC236}">
                <a16:creationId xmlns="" xmlns:a16="http://schemas.microsoft.com/office/drawing/2014/main" id="{55F6D74F-B018-4556-A4E4-600B5EB0836E}"/>
              </a:ext>
            </a:extLst>
          </p:cNvPr>
          <p:cNvSpPr>
            <a:spLocks noGrp="1"/>
          </p:cNvSpPr>
          <p:nvPr>
            <p:ph type="sldNum" sz="quarter" idx="12"/>
          </p:nvPr>
        </p:nvSpPr>
        <p:spPr>
          <a:xfrm>
            <a:off x="10581686" y="6356351"/>
            <a:ext cx="751417" cy="365125"/>
          </a:xfrm>
        </p:spPr>
        <p:txBody>
          <a:bodyPr vert="horz" lIns="91440" tIns="45720" rIns="91440" bIns="45720" rtlCol="0" anchor="ctr">
            <a:normAutofit/>
          </a:bodyPr>
          <a:lstStyle/>
          <a:p>
            <a:pPr>
              <a:spcAft>
                <a:spcPts val="600"/>
              </a:spcAft>
            </a:pPr>
            <a:fld id="{D57F1E4F-1CFF-5643-939E-02111984F565}" type="slidenum">
              <a:rPr lang="en-US" sz="1200">
                <a:solidFill>
                  <a:srgbClr val="FFFFFF"/>
                </a:solidFill>
                <a:latin typeface="+mn-lt"/>
                <a:cs typeface="+mn-cs"/>
              </a:rPr>
              <a:pPr>
                <a:spcAft>
                  <a:spcPts val="600"/>
                </a:spcAft>
              </a:pPr>
              <a:t>7</a:t>
            </a:fld>
            <a:endParaRPr lang="en-US" sz="1200">
              <a:solidFill>
                <a:srgbClr val="FFFFFF"/>
              </a:solidFill>
              <a:latin typeface="+mn-lt"/>
              <a:cs typeface="+mn-cs"/>
            </a:endParaRPr>
          </a:p>
        </p:txBody>
      </p:sp>
      <p:grpSp>
        <p:nvGrpSpPr>
          <p:cNvPr id="2" name="Agrupar 24"/>
          <p:cNvGrpSpPr/>
          <p:nvPr/>
        </p:nvGrpSpPr>
        <p:grpSpPr>
          <a:xfrm>
            <a:off x="-23770" y="6265334"/>
            <a:ext cx="12374643" cy="619655"/>
            <a:chOff x="-23813" y="6265333"/>
            <a:chExt cx="12397242" cy="619655"/>
          </a:xfrm>
        </p:grpSpPr>
        <p:sp>
          <p:nvSpPr>
            <p:cNvPr id="27"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29" name="Picture 5"/>
              <p:cNvPicPr>
                <a:picLocks noChangeAspect="1" noChangeArrowheads="1"/>
              </p:cNvPicPr>
              <p:nvPr/>
            </p:nvPicPr>
            <p:blipFill>
              <a:blip r:embed="rId7"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0"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32" name="Marcador de contenido 5" descr="Imagen que contiene agua, cielo, barco, exterior&#10;&#10;Descripción generada con confianza muy alta">
            <a:extLst>
              <a:ext uri="{FF2B5EF4-FFF2-40B4-BE49-F238E27FC236}">
                <a16:creationId xmlns="" xmlns:a16="http://schemas.microsoft.com/office/drawing/2014/main" id="{92EA62D9-E903-4759-9D9F-7A9E00678630}"/>
              </a:ext>
            </a:extLst>
          </p:cNvPr>
          <p:cNvPicPr>
            <a:picLocks noChangeAspect="1"/>
          </p:cNvPicPr>
          <p:nvPr/>
        </p:nvPicPr>
        <p:blipFill rotWithShape="1">
          <a:blip r:embed="rId8" cstate="email">
            <a:extLst>
              <a:ext uri="{28A0092B-C50C-407E-A947-70E740481C1C}">
                <a14:useLocalDpi xmlns:a14="http://schemas.microsoft.com/office/drawing/2010/main" xmlns=""/>
              </a:ext>
            </a:extLst>
          </a:blip>
          <a:srcRect/>
          <a:stretch/>
        </p:blipFill>
        <p:spPr>
          <a:xfrm>
            <a:off x="7007683" y="3767867"/>
            <a:ext cx="2821620" cy="2554116"/>
          </a:xfrm>
          <a:custGeom>
            <a:avLst/>
            <a:gdLst>
              <a:gd name="connsiteX0" fmla="*/ 1358746 w 3155071"/>
              <a:gd name="connsiteY0" fmla="*/ 0 h 2850749"/>
              <a:gd name="connsiteX1" fmla="*/ 3155071 w 3155071"/>
              <a:gd name="connsiteY1" fmla="*/ 1796325 h 2850749"/>
              <a:gd name="connsiteX2" fmla="*/ 2848287 w 3155071"/>
              <a:gd name="connsiteY2" fmla="*/ 2800668 h 2850749"/>
              <a:gd name="connsiteX3" fmla="*/ 2810837 w 3155071"/>
              <a:gd name="connsiteY3" fmla="*/ 2850749 h 2850749"/>
              <a:gd name="connsiteX4" fmla="*/ 0 w 3155071"/>
              <a:gd name="connsiteY4" fmla="*/ 2850749 h 2850749"/>
              <a:gd name="connsiteX5" fmla="*/ 0 w 3155071"/>
              <a:gd name="connsiteY5" fmla="*/ 623564 h 2850749"/>
              <a:gd name="connsiteX6" fmla="*/ 88552 w 3155071"/>
              <a:gd name="connsiteY6" fmla="*/ 526132 h 2850749"/>
              <a:gd name="connsiteX7" fmla="*/ 1358746 w 3155071"/>
              <a:gd name="connsiteY7" fmla="*/ 0 h 285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55071" h="2850749">
                <a:moveTo>
                  <a:pt x="1358746" y="0"/>
                </a:moveTo>
                <a:cubicBezTo>
                  <a:pt x="2350829" y="0"/>
                  <a:pt x="3155071" y="804242"/>
                  <a:pt x="3155071" y="1796325"/>
                </a:cubicBezTo>
                <a:cubicBezTo>
                  <a:pt x="3155071" y="2168356"/>
                  <a:pt x="3041975" y="2513972"/>
                  <a:pt x="2848287" y="2800668"/>
                </a:cubicBezTo>
                <a:lnTo>
                  <a:pt x="2810837" y="2850749"/>
                </a:lnTo>
                <a:lnTo>
                  <a:pt x="0" y="2850749"/>
                </a:lnTo>
                <a:lnTo>
                  <a:pt x="0" y="623564"/>
                </a:lnTo>
                <a:lnTo>
                  <a:pt x="88552" y="526132"/>
                </a:lnTo>
                <a:cubicBezTo>
                  <a:pt x="413623" y="201061"/>
                  <a:pt x="862705" y="0"/>
                  <a:pt x="1358746" y="0"/>
                </a:cubicBezTo>
                <a:close/>
              </a:path>
            </a:pathLst>
          </a:custGeom>
        </p:spPr>
      </p:pic>
      <p:sp>
        <p:nvSpPr>
          <p:cNvPr id="21" name="20 Rectángulo redondeado"/>
          <p:cNvSpPr/>
          <p:nvPr/>
        </p:nvSpPr>
        <p:spPr>
          <a:xfrm>
            <a:off x="1332359" y="2060848"/>
            <a:ext cx="9865096" cy="1152128"/>
          </a:xfrm>
          <a:prstGeom prst="roundRect">
            <a:avLst/>
          </a:prstGeom>
          <a:solidFill>
            <a:schemeClr val="bg1"/>
          </a:solid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2000" b="1" dirty="0">
                <a:solidFill>
                  <a:schemeClr val="tx1"/>
                </a:solidFill>
                <a:latin typeface="+mj-lt"/>
                <a:cs typeface="Arial" panose="020B0604020202020204" pitchFamily="34" charset="0"/>
              </a:rPr>
              <a:t>El ejercicio de autoridad y dirección por parte de un Comandante debidamente designado, sobre fuerzas subordinadas o asignadas para el cumplimiento de una misión.</a:t>
            </a:r>
          </a:p>
        </p:txBody>
      </p:sp>
      <p:sp>
        <p:nvSpPr>
          <p:cNvPr id="22" name="21 CuadroTexto"/>
          <p:cNvSpPr txBox="1"/>
          <p:nvPr/>
        </p:nvSpPr>
        <p:spPr>
          <a:xfrm>
            <a:off x="1404367" y="1052736"/>
            <a:ext cx="3816424" cy="576064"/>
          </a:xfrm>
          <a:prstGeom prst="rect">
            <a:avLst/>
          </a:prstGeom>
          <a:solidFill>
            <a:schemeClr val="bg1"/>
          </a:solid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2000" b="1" dirty="0">
                <a:solidFill>
                  <a:schemeClr val="tx1"/>
                </a:solidFill>
                <a:latin typeface="+mj-lt"/>
                <a:cs typeface="Arial" panose="020B0604020202020204" pitchFamily="34" charset="0"/>
              </a:rPr>
              <a:t>Definición de Mando y Control:</a:t>
            </a:r>
          </a:p>
        </p:txBody>
      </p:sp>
      <p:sp>
        <p:nvSpPr>
          <p:cNvPr id="23" name="22 Rectángulo redondeado"/>
          <p:cNvSpPr/>
          <p:nvPr/>
        </p:nvSpPr>
        <p:spPr>
          <a:xfrm>
            <a:off x="1260351" y="3573016"/>
            <a:ext cx="9721080" cy="2448272"/>
          </a:xfrm>
          <a:prstGeom prst="roundRect">
            <a:avLst/>
          </a:prstGeom>
          <a:solidFill>
            <a:schemeClr val="bg1"/>
          </a:solid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2000" b="1" dirty="0">
                <a:solidFill>
                  <a:schemeClr val="tx1"/>
                </a:solidFill>
                <a:latin typeface="+mj-lt"/>
                <a:cs typeface="Arial" panose="020B0604020202020204" pitchFamily="34" charset="0"/>
              </a:rPr>
              <a:t>Las funciones de Mando y Control son ejecutadas por medio de un arreglo de personal, equipamiento, comunicaciones, medios y procedimientos, empleados por el Cmdte para planificar, dirigir, coordinar y controlar fuerzas y operaciones para el cumplimiento de la misión.</a:t>
            </a:r>
          </a:p>
        </p:txBody>
      </p:sp>
      <p:sp>
        <p:nvSpPr>
          <p:cNvPr id="43" name="4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44"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4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4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4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4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49" name="Picture 11"/>
          <p:cNvPicPr>
            <a:picLocks noChangeAspect="1" noChangeArrowheads="1"/>
          </p:cNvPicPr>
          <p:nvPr/>
        </p:nvPicPr>
        <p:blipFill>
          <a:blip r:embed="rId9"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3120278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Global Command and Control System - Wikiwand"/>
          <p:cNvPicPr>
            <a:picLocks noChangeAspect="1" noChangeArrowheads="1"/>
          </p:cNvPicPr>
          <p:nvPr/>
        </p:nvPicPr>
        <p:blipFill>
          <a:blip r:embed="rId3" cstate="email">
            <a:grayscl/>
            <a:lum bright="40000" contrast="43000"/>
            <a:extLst>
              <a:ext uri="{28A0092B-C50C-407E-A947-70E740481C1C}">
                <a14:useLocalDpi xmlns:a14="http://schemas.microsoft.com/office/drawing/2010/main" xmlns=""/>
              </a:ext>
            </a:extLst>
          </a:blip>
          <a:srcRect/>
          <a:stretch>
            <a:fillRect/>
          </a:stretch>
        </p:blipFill>
        <p:spPr bwMode="auto">
          <a:xfrm>
            <a:off x="1" y="0"/>
            <a:ext cx="7012502" cy="6337738"/>
          </a:xfrm>
          <a:prstGeom prst="rect">
            <a:avLst/>
          </a:prstGeom>
          <a:solidFill>
            <a:srgbClr val="002060"/>
          </a:solidFill>
        </p:spPr>
      </p:pic>
      <p:pic>
        <p:nvPicPr>
          <p:cNvPr id="25" name="Picture 6" descr="Resultado de imagen para helicoptero cougar armada de chile">
            <a:extLst>
              <a:ext uri="{FF2B5EF4-FFF2-40B4-BE49-F238E27FC236}">
                <a16:creationId xmlns="" xmlns:a16="http://schemas.microsoft.com/office/drawing/2014/main" id="{68BDDB0B-A37E-42BB-B034-6E4DA5CAB186}"/>
              </a:ext>
            </a:extLst>
          </p:cNvPr>
          <p:cNvPicPr>
            <a:picLocks noChangeAspect="1" noChangeArrowheads="1"/>
          </p:cNvPicPr>
          <p:nvPr/>
        </p:nvPicPr>
        <p:blipFill rotWithShape="1">
          <a:blip r:embed="rId4" cstate="email">
            <a:grayscl/>
            <a:lum bright="40000" contrast="43000"/>
            <a:extLst>
              <a:ext uri="{28A0092B-C50C-407E-A947-70E740481C1C}">
                <a14:useLocalDpi xmlns:a14="http://schemas.microsoft.com/office/drawing/2010/main" xmlns=""/>
              </a:ext>
            </a:extLst>
          </a:blip>
          <a:srcRect/>
          <a:stretch/>
        </p:blipFill>
        <p:spPr bwMode="auto">
          <a:xfrm>
            <a:off x="9325247" y="4725144"/>
            <a:ext cx="2844528" cy="1601015"/>
          </a:xfrm>
          <a:prstGeom prst="rect">
            <a:avLst/>
          </a:prstGeom>
          <a:solidFill>
            <a:srgbClr val="002060"/>
          </a:solidFill>
          <a:extLst/>
        </p:spPr>
      </p:pic>
      <p:pic>
        <p:nvPicPr>
          <p:cNvPr id="20" name="Picture 4" descr="Imagen relacionada">
            <a:extLst>
              <a:ext uri="{FF2B5EF4-FFF2-40B4-BE49-F238E27FC236}">
                <a16:creationId xmlns="" xmlns:a16="http://schemas.microsoft.com/office/drawing/2014/main" id="{929250CC-546C-4D36-8E9D-30C47B0CD25E}"/>
              </a:ext>
            </a:extLst>
          </p:cNvPr>
          <p:cNvPicPr>
            <a:picLocks noChangeAspect="1" noChangeArrowheads="1"/>
          </p:cNvPicPr>
          <p:nvPr/>
        </p:nvPicPr>
        <p:blipFill rotWithShape="1">
          <a:blip r:embed="rId5" cstate="email">
            <a:grayscl/>
            <a:lum bright="40000" contrast="43000"/>
            <a:extLst>
              <a:ext uri="{28A0092B-C50C-407E-A947-70E740481C1C}">
                <a14:useLocalDpi xmlns:a14="http://schemas.microsoft.com/office/drawing/2010/main" xmlns=""/>
              </a:ext>
            </a:extLst>
          </a:blip>
          <a:srcRect r="-3" b="-4"/>
          <a:stretch/>
        </p:blipFill>
        <p:spPr bwMode="auto">
          <a:xfrm>
            <a:off x="7037075" y="2852936"/>
            <a:ext cx="5132700" cy="1872607"/>
          </a:xfrm>
          <a:prstGeom prst="rect">
            <a:avLst/>
          </a:prstGeom>
          <a:solidFill>
            <a:srgbClr val="002060"/>
          </a:solidFill>
          <a:extLst/>
        </p:spPr>
      </p:pic>
      <p:pic>
        <p:nvPicPr>
          <p:cNvPr id="86018" name="Picture 2" descr="Command &amp; Control Systems - General Dynamics"/>
          <p:cNvPicPr>
            <a:picLocks noChangeAspect="1" noChangeArrowheads="1"/>
          </p:cNvPicPr>
          <p:nvPr/>
        </p:nvPicPr>
        <p:blipFill>
          <a:blip r:embed="rId6" cstate="email">
            <a:lum bright="40000" contrast="43000"/>
            <a:grayscl/>
            <a:extLst>
              <a:ext uri="{28A0092B-C50C-407E-A947-70E740481C1C}">
                <a14:useLocalDpi xmlns:a14="http://schemas.microsoft.com/office/drawing/2010/main" xmlns=""/>
              </a:ext>
            </a:extLst>
          </a:blip>
          <a:srcRect/>
          <a:stretch>
            <a:fillRect/>
          </a:stretch>
        </p:blipFill>
        <p:spPr bwMode="auto">
          <a:xfrm>
            <a:off x="7000791" y="0"/>
            <a:ext cx="5168984" cy="2912864"/>
          </a:xfrm>
          <a:prstGeom prst="rect">
            <a:avLst/>
          </a:prstGeom>
          <a:solidFill>
            <a:srgbClr val="002060"/>
          </a:solidFill>
        </p:spPr>
      </p:pic>
      <p:sp>
        <p:nvSpPr>
          <p:cNvPr id="4" name="Marcador de número de diapositiva 3">
            <a:extLst>
              <a:ext uri="{FF2B5EF4-FFF2-40B4-BE49-F238E27FC236}">
                <a16:creationId xmlns="" xmlns:a16="http://schemas.microsoft.com/office/drawing/2014/main" id="{55F6D74F-B018-4556-A4E4-600B5EB0836E}"/>
              </a:ext>
            </a:extLst>
          </p:cNvPr>
          <p:cNvSpPr>
            <a:spLocks noGrp="1"/>
          </p:cNvSpPr>
          <p:nvPr>
            <p:ph type="sldNum" sz="quarter" idx="12"/>
          </p:nvPr>
        </p:nvSpPr>
        <p:spPr>
          <a:xfrm>
            <a:off x="10581686" y="6356351"/>
            <a:ext cx="751417" cy="365125"/>
          </a:xfrm>
        </p:spPr>
        <p:txBody>
          <a:bodyPr vert="horz" lIns="91440" tIns="45720" rIns="91440" bIns="45720" rtlCol="0" anchor="ctr">
            <a:normAutofit/>
          </a:bodyPr>
          <a:lstStyle/>
          <a:p>
            <a:pPr>
              <a:spcAft>
                <a:spcPts val="600"/>
              </a:spcAft>
            </a:pPr>
            <a:fld id="{D57F1E4F-1CFF-5643-939E-02111984F565}" type="slidenum">
              <a:rPr lang="en-US" sz="1200">
                <a:solidFill>
                  <a:srgbClr val="FFFFFF"/>
                </a:solidFill>
                <a:latin typeface="+mn-lt"/>
                <a:cs typeface="+mn-cs"/>
              </a:rPr>
              <a:pPr>
                <a:spcAft>
                  <a:spcPts val="600"/>
                </a:spcAft>
              </a:pPr>
              <a:t>8</a:t>
            </a:fld>
            <a:endParaRPr lang="en-US" sz="1200">
              <a:solidFill>
                <a:srgbClr val="FFFFFF"/>
              </a:solidFill>
              <a:latin typeface="+mn-lt"/>
              <a:cs typeface="+mn-cs"/>
            </a:endParaRPr>
          </a:p>
        </p:txBody>
      </p:sp>
      <p:grpSp>
        <p:nvGrpSpPr>
          <p:cNvPr id="2" name="Agrupar 24"/>
          <p:cNvGrpSpPr/>
          <p:nvPr/>
        </p:nvGrpSpPr>
        <p:grpSpPr>
          <a:xfrm>
            <a:off x="-23770" y="6265334"/>
            <a:ext cx="12374643" cy="619655"/>
            <a:chOff x="-23813" y="6265333"/>
            <a:chExt cx="12397242" cy="619655"/>
          </a:xfrm>
        </p:grpSpPr>
        <p:sp>
          <p:nvSpPr>
            <p:cNvPr id="27"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29" name="Picture 5"/>
              <p:cNvPicPr>
                <a:picLocks noChangeAspect="1" noChangeArrowheads="1"/>
              </p:cNvPicPr>
              <p:nvPr/>
            </p:nvPicPr>
            <p:blipFill>
              <a:blip r:embed="rId7"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0"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32" name="Marcador de contenido 5" descr="Imagen que contiene agua, cielo, barco, exterior&#10;&#10;Descripción generada con confianza muy alta">
            <a:extLst>
              <a:ext uri="{FF2B5EF4-FFF2-40B4-BE49-F238E27FC236}">
                <a16:creationId xmlns="" xmlns:a16="http://schemas.microsoft.com/office/drawing/2014/main" id="{92EA62D9-E903-4759-9D9F-7A9E00678630}"/>
              </a:ext>
            </a:extLst>
          </p:cNvPr>
          <p:cNvPicPr>
            <a:picLocks noChangeAspect="1"/>
          </p:cNvPicPr>
          <p:nvPr/>
        </p:nvPicPr>
        <p:blipFill rotWithShape="1">
          <a:blip r:embed="rId8" cstate="email">
            <a:lum bright="40000" contrast="43000"/>
            <a:grayscl/>
            <a:extLst>
              <a:ext uri="{28A0092B-C50C-407E-A947-70E740481C1C}">
                <a14:useLocalDpi xmlns:a14="http://schemas.microsoft.com/office/drawing/2010/main" xmlns=""/>
              </a:ext>
            </a:extLst>
          </a:blip>
          <a:srcRect/>
          <a:stretch/>
        </p:blipFill>
        <p:spPr>
          <a:xfrm>
            <a:off x="7007683" y="3767867"/>
            <a:ext cx="2821620" cy="2554116"/>
          </a:xfrm>
          <a:prstGeom prst="rect">
            <a:avLst/>
          </a:prstGeom>
          <a:solidFill>
            <a:srgbClr val="002060"/>
          </a:solidFill>
        </p:spPr>
      </p:pic>
      <p:pic>
        <p:nvPicPr>
          <p:cNvPr id="50" name="Picture 4" descr="Imagen relacionada">
            <a:extLst>
              <a:ext uri="{FF2B5EF4-FFF2-40B4-BE49-F238E27FC236}">
                <a16:creationId xmlns="" xmlns:a16="http://schemas.microsoft.com/office/drawing/2014/main" id="{929250CC-546C-4D36-8E9D-30C47B0CD25E}"/>
              </a:ext>
            </a:extLst>
          </p:cNvPr>
          <p:cNvPicPr>
            <a:picLocks noChangeAspect="1" noChangeArrowheads="1"/>
          </p:cNvPicPr>
          <p:nvPr/>
        </p:nvPicPr>
        <p:blipFill rotWithShape="1">
          <a:blip r:embed="rId9" cstate="email">
            <a:lum bright="40000" contrast="43000"/>
            <a:grayscl/>
            <a:extLst>
              <a:ext uri="{28A0092B-C50C-407E-A947-70E740481C1C}">
                <a14:useLocalDpi xmlns:a14="http://schemas.microsoft.com/office/drawing/2010/main" xmlns=""/>
              </a:ext>
            </a:extLst>
          </a:blip>
          <a:srcRect r="-3" b="-4"/>
          <a:stretch/>
        </p:blipFill>
        <p:spPr bwMode="auto">
          <a:xfrm>
            <a:off x="6948983" y="2852936"/>
            <a:ext cx="5220792" cy="1872607"/>
          </a:xfrm>
          <a:prstGeom prst="rect">
            <a:avLst/>
          </a:prstGeom>
          <a:solidFill>
            <a:srgbClr val="002060"/>
          </a:solidFill>
          <a:extLst/>
        </p:spPr>
      </p:pic>
      <p:sp>
        <p:nvSpPr>
          <p:cNvPr id="51" name="1 Título"/>
          <p:cNvSpPr txBox="1">
            <a:spLocks/>
          </p:cNvSpPr>
          <p:nvPr/>
        </p:nvSpPr>
        <p:spPr>
          <a:xfrm>
            <a:off x="684287" y="908720"/>
            <a:ext cx="3672408" cy="504056"/>
          </a:xfrm>
          <a:prstGeom prst="rect">
            <a:avLst/>
          </a:prstGeom>
          <a:solidFill>
            <a:schemeClr val="bg1"/>
          </a:solidFill>
          <a:ln>
            <a:solidFill>
              <a:schemeClr val="tx1"/>
            </a:solidFill>
          </a:ln>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s-CL" sz="2000" b="1" i="1" u="sng" dirty="0">
                <a:latin typeface="Arial" pitchFamily="34" charset="0"/>
                <a:cs typeface="Arial" pitchFamily="34" charset="0"/>
              </a:rPr>
              <a:t>CUADRIVIO DEL COMBATE:</a:t>
            </a:r>
          </a:p>
        </p:txBody>
      </p:sp>
      <p:sp>
        <p:nvSpPr>
          <p:cNvPr id="52" name="Rectángulo: esquinas redondeadas 4"/>
          <p:cNvSpPr/>
          <p:nvPr/>
        </p:nvSpPr>
        <p:spPr>
          <a:xfrm>
            <a:off x="4468578" y="1268760"/>
            <a:ext cx="2779234" cy="914400"/>
          </a:xfrm>
          <a:prstGeom prst="roundRect">
            <a:avLst/>
          </a:prstGeom>
          <a:solidFill>
            <a:schemeClr val="tx2">
              <a:lumMod val="50000"/>
            </a:schemeClr>
          </a:soli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b="1" dirty="0">
                <a:solidFill>
                  <a:schemeClr val="bg1"/>
                </a:solidFill>
                <a:latin typeface="Arial" panose="020B0604020202020204" pitchFamily="34" charset="0"/>
                <a:cs typeface="Arial" panose="020B0604020202020204" pitchFamily="34" charset="0"/>
              </a:rPr>
              <a:t>POTENCIA OFENSIVA</a:t>
            </a:r>
          </a:p>
        </p:txBody>
      </p:sp>
      <p:sp>
        <p:nvSpPr>
          <p:cNvPr id="53" name="Rectángulo: esquinas redondeadas 5"/>
          <p:cNvSpPr/>
          <p:nvPr/>
        </p:nvSpPr>
        <p:spPr>
          <a:xfrm>
            <a:off x="380265" y="3197586"/>
            <a:ext cx="2779234" cy="914400"/>
          </a:xfrm>
          <a:prstGeom prst="roundRect">
            <a:avLst/>
          </a:prstGeom>
          <a:solidFill>
            <a:schemeClr val="tx2">
              <a:lumMod val="50000"/>
            </a:schemeClr>
          </a:soli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b="1" dirty="0">
                <a:solidFill>
                  <a:schemeClr val="bg1"/>
                </a:solidFill>
                <a:latin typeface="Arial" panose="020B0604020202020204" pitchFamily="34" charset="0"/>
                <a:cs typeface="Arial" panose="020B0604020202020204" pitchFamily="34" charset="0"/>
              </a:rPr>
              <a:t>CAPACIDAD DEFENSIVA</a:t>
            </a:r>
          </a:p>
        </p:txBody>
      </p:sp>
      <p:sp>
        <p:nvSpPr>
          <p:cNvPr id="54" name="Rectángulo: esquinas redondeadas 6"/>
          <p:cNvSpPr/>
          <p:nvPr/>
        </p:nvSpPr>
        <p:spPr>
          <a:xfrm>
            <a:off x="4500711" y="5229200"/>
            <a:ext cx="2779234" cy="914400"/>
          </a:xfrm>
          <a:prstGeom prst="roundRect">
            <a:avLst/>
          </a:prstGeom>
          <a:solidFill>
            <a:schemeClr val="tx2">
              <a:lumMod val="50000"/>
            </a:schemeClr>
          </a:soli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b="1" dirty="0">
                <a:solidFill>
                  <a:schemeClr val="bg1"/>
                </a:solidFill>
                <a:latin typeface="Arial" panose="020B0604020202020204" pitchFamily="34" charset="0"/>
                <a:cs typeface="Arial" panose="020B0604020202020204" pitchFamily="34" charset="0"/>
              </a:rPr>
              <a:t>MOVILIDAD</a:t>
            </a:r>
          </a:p>
        </p:txBody>
      </p:sp>
      <p:sp>
        <p:nvSpPr>
          <p:cNvPr id="55" name="Rectángulo: esquinas redondeadas 7"/>
          <p:cNvSpPr/>
          <p:nvPr/>
        </p:nvSpPr>
        <p:spPr>
          <a:xfrm>
            <a:off x="9032275" y="3197586"/>
            <a:ext cx="2779234" cy="914400"/>
          </a:xfrm>
          <a:prstGeom prst="roundRect">
            <a:avLst/>
          </a:prstGeom>
          <a:solidFill>
            <a:schemeClr val="tx2">
              <a:lumMod val="50000"/>
            </a:schemeClr>
          </a:solidFill>
          <a:ln>
            <a:solidFill>
              <a:srgbClr val="FF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b="1" dirty="0">
                <a:solidFill>
                  <a:schemeClr val="bg1"/>
                </a:solidFill>
                <a:latin typeface="Arial" panose="020B0604020202020204" pitchFamily="34" charset="0"/>
                <a:cs typeface="Arial" panose="020B0604020202020204" pitchFamily="34" charset="0"/>
              </a:rPr>
              <a:t>MANDO Y CONTROL</a:t>
            </a:r>
          </a:p>
        </p:txBody>
      </p:sp>
      <p:sp>
        <p:nvSpPr>
          <p:cNvPr id="56" name="55 CuadroTexto"/>
          <p:cNvSpPr txBox="1"/>
          <p:nvPr/>
        </p:nvSpPr>
        <p:spPr>
          <a:xfrm>
            <a:off x="4160278" y="2996952"/>
            <a:ext cx="3796817" cy="1453840"/>
          </a:xfrm>
          <a:prstGeom prst="rect">
            <a:avLst/>
          </a:prstGeom>
          <a:solidFill>
            <a:schemeClr val="tx2">
              <a:lumMod val="50000"/>
            </a:schemeClr>
          </a:soli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b="1" dirty="0">
                <a:solidFill>
                  <a:schemeClr val="bg1"/>
                </a:solidFill>
                <a:latin typeface="Arial" panose="020B0604020202020204" pitchFamily="34" charset="0"/>
                <a:cs typeface="Arial" panose="020B0604020202020204" pitchFamily="34" charset="0"/>
              </a:rPr>
              <a:t>ELEMENTOS QUE DETERMINAN LA POTENCIA RELATIVA DE COMBATE DE UNA FUERZA</a:t>
            </a:r>
          </a:p>
        </p:txBody>
      </p:sp>
      <p:sp>
        <p:nvSpPr>
          <p:cNvPr id="57" name="56 Flecha abajo"/>
          <p:cNvSpPr/>
          <p:nvPr/>
        </p:nvSpPr>
        <p:spPr>
          <a:xfrm>
            <a:off x="5724847" y="4585688"/>
            <a:ext cx="380308" cy="571504"/>
          </a:xfrm>
          <a:prstGeom prst="downArrow">
            <a:avLst/>
          </a:prstGeom>
          <a:solidFill>
            <a:srgbClr val="FFFF00"/>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L">
              <a:solidFill>
                <a:schemeClr val="bg1"/>
              </a:solidFill>
            </a:endParaRPr>
          </a:p>
        </p:txBody>
      </p:sp>
      <p:sp>
        <p:nvSpPr>
          <p:cNvPr id="58" name="57 Flecha abajo"/>
          <p:cNvSpPr/>
          <p:nvPr/>
        </p:nvSpPr>
        <p:spPr>
          <a:xfrm flipV="1">
            <a:off x="5724847" y="2276872"/>
            <a:ext cx="380308" cy="571504"/>
          </a:xfrm>
          <a:prstGeom prst="downArrow">
            <a:avLst/>
          </a:prstGeom>
          <a:solidFill>
            <a:srgbClr val="FFFF00"/>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L">
              <a:solidFill>
                <a:schemeClr val="bg1"/>
              </a:solidFill>
            </a:endParaRPr>
          </a:p>
        </p:txBody>
      </p:sp>
      <p:sp>
        <p:nvSpPr>
          <p:cNvPr id="59" name="58 Flecha abajo"/>
          <p:cNvSpPr/>
          <p:nvPr/>
        </p:nvSpPr>
        <p:spPr>
          <a:xfrm rot="16200000">
            <a:off x="8266535" y="3317344"/>
            <a:ext cx="285752" cy="760616"/>
          </a:xfrm>
          <a:prstGeom prst="downArrow">
            <a:avLst/>
          </a:prstGeom>
          <a:solidFill>
            <a:srgbClr val="FFFF00"/>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L">
              <a:solidFill>
                <a:schemeClr val="bg1"/>
              </a:solidFill>
            </a:endParaRPr>
          </a:p>
        </p:txBody>
      </p:sp>
      <p:sp>
        <p:nvSpPr>
          <p:cNvPr id="60" name="59 Flecha abajo"/>
          <p:cNvSpPr/>
          <p:nvPr/>
        </p:nvSpPr>
        <p:spPr>
          <a:xfrm rot="5400000">
            <a:off x="3470009" y="3317344"/>
            <a:ext cx="285752" cy="760616"/>
          </a:xfrm>
          <a:prstGeom prst="downArrow">
            <a:avLst/>
          </a:prstGeom>
          <a:solidFill>
            <a:srgbClr val="FFFF00"/>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L" dirty="0">
              <a:solidFill>
                <a:schemeClr val="bg1"/>
              </a:solidFill>
            </a:endParaRPr>
          </a:p>
        </p:txBody>
      </p:sp>
      <p:sp>
        <p:nvSpPr>
          <p:cNvPr id="31" name="3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3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3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3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37"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38" name="Picture 11"/>
          <p:cNvPicPr>
            <a:picLocks noChangeAspect="1" noChangeArrowheads="1"/>
          </p:cNvPicPr>
          <p:nvPr/>
        </p:nvPicPr>
        <p:blipFill>
          <a:blip r:embed="rId10"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3120278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esquinas redondeadas 7"/>
          <p:cNvSpPr/>
          <p:nvPr/>
        </p:nvSpPr>
        <p:spPr>
          <a:xfrm>
            <a:off x="4356695" y="1052736"/>
            <a:ext cx="3737590" cy="914400"/>
          </a:xfrm>
          <a:prstGeom prst="roundRect">
            <a:avLst/>
          </a:prstGeom>
          <a:solidFill>
            <a:srgbClr val="FF0000"/>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s-CL" sz="2400" b="1" dirty="0">
                <a:latin typeface="Arial" panose="020B0604020202020204" pitchFamily="34" charset="0"/>
                <a:cs typeface="Arial" panose="020B0604020202020204" pitchFamily="34" charset="0"/>
              </a:rPr>
              <a:t>MANDO Y CONTROL</a:t>
            </a:r>
          </a:p>
        </p:txBody>
      </p:sp>
      <p:sp>
        <p:nvSpPr>
          <p:cNvPr id="9" name="Rectángulo: esquinas redondeadas 8"/>
          <p:cNvSpPr/>
          <p:nvPr/>
        </p:nvSpPr>
        <p:spPr>
          <a:xfrm>
            <a:off x="684287" y="2564904"/>
            <a:ext cx="4695947" cy="792088"/>
          </a:xfrm>
          <a:prstGeom prst="roundRect">
            <a:avLst/>
          </a:prstGeom>
          <a:solidFill>
            <a:srgbClr val="00206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ASPECTO ORGANIZACIONAL Y DE MANDO</a:t>
            </a:r>
          </a:p>
        </p:txBody>
      </p:sp>
      <p:sp>
        <p:nvSpPr>
          <p:cNvPr id="10" name="Rectángulo: esquinas redondeadas 9"/>
          <p:cNvSpPr/>
          <p:nvPr/>
        </p:nvSpPr>
        <p:spPr>
          <a:xfrm>
            <a:off x="7020991" y="2564904"/>
            <a:ext cx="4695947" cy="792088"/>
          </a:xfrm>
          <a:prstGeom prst="roundRect">
            <a:avLst/>
          </a:prstGeom>
          <a:solidFill>
            <a:srgbClr val="00206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ASPECTO DE EQUIPAMIENTO E INFRAESTRUCTURA</a:t>
            </a:r>
          </a:p>
        </p:txBody>
      </p:sp>
      <p:pic>
        <p:nvPicPr>
          <p:cNvPr id="1026" name="Picture 2" descr="Resultado de imagen para FUERZAS NAVALES CHILENAS"/>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238913" y="3645024"/>
            <a:ext cx="3290037" cy="1389856"/>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1030" name="Picture 6" descr="Resultado de imagen para CIC FUERZAS NAVALES CHILENAS"/>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784833" y="3645024"/>
            <a:ext cx="2659329" cy="1389856"/>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1032" name="Picture 8" descr="Resultado de imagen para CIC ARMADA DE CHILE"/>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043244" y="3645025"/>
            <a:ext cx="2767112" cy="1386083"/>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1034" name="Picture 10" descr="Resultado de imagen para CIC ARMADA DE CHILE"/>
          <p:cNvPicPr>
            <a:picLocks noChangeAspect="1" noChangeArrowheads="1"/>
          </p:cNvPicPr>
          <p:nvPr/>
        </p:nvPicPr>
        <p:blipFill>
          <a:blip r:embed="rId5" cstate="print">
            <a:extLst>
              <a:ext uri="{28A0092B-C50C-407E-A947-70E740481C1C}">
                <a14:useLocalDpi xmlns:a14="http://schemas.microsoft.com/office/drawing/2010/main" xmlns=""/>
              </a:ext>
            </a:extLst>
          </a:blip>
          <a:srcRect/>
          <a:stretch>
            <a:fillRect/>
          </a:stretch>
        </p:blipFill>
        <p:spPr bwMode="auto">
          <a:xfrm>
            <a:off x="10014150" y="3933056"/>
            <a:ext cx="1830573" cy="1916832"/>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1036" name="Picture 12" descr="Resultado de imagen para CIC ARMADA DE CHILE"/>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7043246" y="5157193"/>
            <a:ext cx="2767111" cy="1104122"/>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11" name="10 Flecha doblada hacia arriba"/>
          <p:cNvSpPr/>
          <p:nvPr/>
        </p:nvSpPr>
        <p:spPr>
          <a:xfrm rot="10800000">
            <a:off x="2628501" y="1412776"/>
            <a:ext cx="1656185" cy="1080120"/>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2" name="11 Flecha doblada hacia arriba"/>
          <p:cNvSpPr/>
          <p:nvPr/>
        </p:nvSpPr>
        <p:spPr>
          <a:xfrm rot="10800000" flipH="1">
            <a:off x="8173120" y="1412776"/>
            <a:ext cx="1584176" cy="1080120"/>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2" name="Marcador de número de diapositiva 1"/>
          <p:cNvSpPr>
            <a:spLocks noGrp="1"/>
          </p:cNvSpPr>
          <p:nvPr>
            <p:ph type="sldNum" sz="quarter" idx="12"/>
          </p:nvPr>
        </p:nvSpPr>
        <p:spPr/>
        <p:txBody>
          <a:bodyPr/>
          <a:lstStyle/>
          <a:p>
            <a:fld id="{E633B1BE-4685-4A8F-BABD-4AD129F26B6C}" type="slidenum">
              <a:rPr lang="es-CL" smtClean="0"/>
              <a:pPr/>
              <a:t>9</a:t>
            </a:fld>
            <a:endParaRPr lang="es-CL"/>
          </a:p>
        </p:txBody>
      </p:sp>
      <p:sp>
        <p:nvSpPr>
          <p:cNvPr id="29" name="28 Elipse"/>
          <p:cNvSpPr/>
          <p:nvPr/>
        </p:nvSpPr>
        <p:spPr>
          <a:xfrm>
            <a:off x="0" y="1700808"/>
            <a:ext cx="6624735" cy="3786214"/>
          </a:xfrm>
          <a:prstGeom prst="ellipse">
            <a:avLst/>
          </a:prstGeom>
          <a:solidFill>
            <a:srgbClr val="C00000">
              <a:alpha val="1600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1" name="2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3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3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3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34"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35" name="Picture 11"/>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224825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ox(in)">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esquinas redondeadas 11"/>
          <p:cNvSpPr/>
          <p:nvPr/>
        </p:nvSpPr>
        <p:spPr>
          <a:xfrm>
            <a:off x="396255" y="1484784"/>
            <a:ext cx="3312368" cy="648072"/>
          </a:xfrm>
          <a:prstGeom prst="roundRect">
            <a:avLst/>
          </a:prstGeom>
          <a:solidFill>
            <a:srgbClr val="002060"/>
          </a:soli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latin typeface="Arial" panose="020B0604020202020204" pitchFamily="34" charset="0"/>
                <a:cs typeface="Arial" panose="020B0604020202020204" pitchFamily="34" charset="0"/>
              </a:rPr>
              <a:t>ASPECTO ORGANIZACIONAL Y DE MANDO</a:t>
            </a:r>
          </a:p>
        </p:txBody>
      </p:sp>
      <p:sp>
        <p:nvSpPr>
          <p:cNvPr id="13" name="4 Rectángulo redondeado"/>
          <p:cNvSpPr/>
          <p:nvPr/>
        </p:nvSpPr>
        <p:spPr>
          <a:xfrm>
            <a:off x="1044327" y="2780928"/>
            <a:ext cx="2204220"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MANDO</a:t>
            </a:r>
          </a:p>
        </p:txBody>
      </p:sp>
      <p:sp>
        <p:nvSpPr>
          <p:cNvPr id="15" name="4 Rectángulo redondeado"/>
          <p:cNvSpPr/>
          <p:nvPr/>
        </p:nvSpPr>
        <p:spPr>
          <a:xfrm>
            <a:off x="5032795" y="2780928"/>
            <a:ext cx="2204220"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CONTROL</a:t>
            </a:r>
          </a:p>
        </p:txBody>
      </p:sp>
      <p:sp>
        <p:nvSpPr>
          <p:cNvPr id="16" name="4 Rectángulo redondeado"/>
          <p:cNvSpPr/>
          <p:nvPr/>
        </p:nvSpPr>
        <p:spPr>
          <a:xfrm>
            <a:off x="8993235" y="2780928"/>
            <a:ext cx="2204220"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NIVELES DE AUTORIDAD</a:t>
            </a:r>
          </a:p>
        </p:txBody>
      </p:sp>
      <p:sp>
        <p:nvSpPr>
          <p:cNvPr id="17" name="4 Rectángulo redondeado"/>
          <p:cNvSpPr/>
          <p:nvPr/>
        </p:nvSpPr>
        <p:spPr>
          <a:xfrm>
            <a:off x="9037215" y="3645024"/>
            <a:ext cx="2452079"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MANDO OPERACIONAL</a:t>
            </a:r>
          </a:p>
        </p:txBody>
      </p:sp>
      <p:sp>
        <p:nvSpPr>
          <p:cNvPr id="18" name="4 Rectángulo redondeado"/>
          <p:cNvSpPr/>
          <p:nvPr/>
        </p:nvSpPr>
        <p:spPr>
          <a:xfrm>
            <a:off x="9037215" y="4293096"/>
            <a:ext cx="2452079"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CONTROL OPERACIONAL</a:t>
            </a:r>
          </a:p>
        </p:txBody>
      </p:sp>
      <p:sp>
        <p:nvSpPr>
          <p:cNvPr id="19" name="4 Rectángulo redondeado"/>
          <p:cNvSpPr/>
          <p:nvPr/>
        </p:nvSpPr>
        <p:spPr>
          <a:xfrm>
            <a:off x="9037215" y="4941168"/>
            <a:ext cx="2452079"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MANDO TÁCTICO</a:t>
            </a:r>
          </a:p>
        </p:txBody>
      </p:sp>
      <p:sp>
        <p:nvSpPr>
          <p:cNvPr id="20" name="4 Rectángulo redondeado"/>
          <p:cNvSpPr/>
          <p:nvPr/>
        </p:nvSpPr>
        <p:spPr>
          <a:xfrm>
            <a:off x="9037215" y="5589240"/>
            <a:ext cx="2452079"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CONTROL TÁCTICO</a:t>
            </a:r>
          </a:p>
        </p:txBody>
      </p:sp>
      <p:cxnSp>
        <p:nvCxnSpPr>
          <p:cNvPr id="3" name="Conector recto 2"/>
          <p:cNvCxnSpPr/>
          <p:nvPr/>
        </p:nvCxnSpPr>
        <p:spPr>
          <a:xfrm>
            <a:off x="2124447" y="2492896"/>
            <a:ext cx="7992888"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 name="Conector recto de flecha 6"/>
          <p:cNvCxnSpPr/>
          <p:nvPr/>
        </p:nvCxnSpPr>
        <p:spPr>
          <a:xfrm>
            <a:off x="2124447" y="2492896"/>
            <a:ext cx="0" cy="288032"/>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a:endCxn id="15" idx="0"/>
          </p:cNvCxnSpPr>
          <p:nvPr/>
        </p:nvCxnSpPr>
        <p:spPr>
          <a:xfrm flipH="1">
            <a:off x="6134905" y="2060848"/>
            <a:ext cx="21990" cy="720080"/>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Conector recto de flecha 27"/>
          <p:cNvCxnSpPr/>
          <p:nvPr/>
        </p:nvCxnSpPr>
        <p:spPr>
          <a:xfrm>
            <a:off x="10117335" y="2492896"/>
            <a:ext cx="0" cy="288032"/>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Conector recto 23"/>
          <p:cNvCxnSpPr/>
          <p:nvPr/>
        </p:nvCxnSpPr>
        <p:spPr>
          <a:xfrm>
            <a:off x="8029103" y="2996952"/>
            <a:ext cx="0" cy="2808312"/>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27" name="Conector recto de flecha 26"/>
          <p:cNvCxnSpPr/>
          <p:nvPr/>
        </p:nvCxnSpPr>
        <p:spPr>
          <a:xfrm>
            <a:off x="8029103" y="3861048"/>
            <a:ext cx="93610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35" name="Conector recto de flecha 34"/>
          <p:cNvCxnSpPr/>
          <p:nvPr/>
        </p:nvCxnSpPr>
        <p:spPr>
          <a:xfrm>
            <a:off x="8029103" y="4509120"/>
            <a:ext cx="864096"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36" name="Conector recto de flecha 35"/>
          <p:cNvCxnSpPr/>
          <p:nvPr/>
        </p:nvCxnSpPr>
        <p:spPr>
          <a:xfrm>
            <a:off x="8029103" y="5157192"/>
            <a:ext cx="864096"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37" name="Conector recto de flecha 36"/>
          <p:cNvCxnSpPr/>
          <p:nvPr/>
        </p:nvCxnSpPr>
        <p:spPr>
          <a:xfrm>
            <a:off x="8029103" y="5805264"/>
            <a:ext cx="864096"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sp>
        <p:nvSpPr>
          <p:cNvPr id="22" name="4 Rectángulo redondeado"/>
          <p:cNvSpPr/>
          <p:nvPr/>
        </p:nvSpPr>
        <p:spPr>
          <a:xfrm>
            <a:off x="4140671" y="4653136"/>
            <a:ext cx="3528392" cy="1000132"/>
          </a:xfrm>
          <a:prstGeom prst="roundRect">
            <a:avLst/>
          </a:prstGeom>
          <a:ln/>
        </p:spPr>
        <p:style>
          <a:lnRef idx="2">
            <a:schemeClr val="accent2"/>
          </a:lnRef>
          <a:fillRef idx="1">
            <a:schemeClr val="lt1"/>
          </a:fillRef>
          <a:effectRef idx="0">
            <a:schemeClr val="accent2"/>
          </a:effectRef>
          <a:fontRef idx="minor">
            <a:schemeClr val="dk1"/>
          </a:fontRef>
        </p:style>
        <p:txBody>
          <a:bodyPr rtlCol="0" anchor="ctr"/>
          <a:lstStyle/>
          <a:p>
            <a:pPr algn="just"/>
            <a:r>
              <a:rPr lang="es-CL" sz="1400" b="1" dirty="0">
                <a:solidFill>
                  <a:srgbClr val="002060"/>
                </a:solidFill>
                <a:latin typeface="Arial" pitchFamily="34" charset="0"/>
                <a:cs typeface="Arial" pitchFamily="34" charset="0"/>
              </a:rPr>
              <a:t>Entrega la estructura organizacional y establece la cadena de mando y responsabilidades para la conducción de una fuerza.</a:t>
            </a:r>
          </a:p>
        </p:txBody>
      </p:sp>
      <p:sp>
        <p:nvSpPr>
          <p:cNvPr id="23" name="22 Elipse"/>
          <p:cNvSpPr/>
          <p:nvPr/>
        </p:nvSpPr>
        <p:spPr>
          <a:xfrm>
            <a:off x="8131739" y="3071786"/>
            <a:ext cx="4038036" cy="3786214"/>
          </a:xfrm>
          <a:prstGeom prst="ellipse">
            <a:avLst/>
          </a:prstGeom>
          <a:solidFill>
            <a:srgbClr val="C00000">
              <a:alpha val="1600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5" name="24 Flecha izquierda"/>
          <p:cNvSpPr/>
          <p:nvPr/>
        </p:nvSpPr>
        <p:spPr>
          <a:xfrm>
            <a:off x="4140671" y="3861048"/>
            <a:ext cx="3456384" cy="484632"/>
          </a:xfrm>
          <a:prstGeom prst="lef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2" name="Marcador de número de diapositiva 1"/>
          <p:cNvSpPr>
            <a:spLocks noGrp="1"/>
          </p:cNvSpPr>
          <p:nvPr>
            <p:ph type="sldNum" sz="quarter" idx="12"/>
          </p:nvPr>
        </p:nvSpPr>
        <p:spPr>
          <a:xfrm>
            <a:off x="8959957" y="6016204"/>
            <a:ext cx="2839614" cy="365125"/>
          </a:xfrm>
        </p:spPr>
        <p:txBody>
          <a:bodyPr/>
          <a:lstStyle/>
          <a:p>
            <a:fld id="{E633B1BE-4685-4A8F-BABD-4AD129F26B6C}" type="slidenum">
              <a:rPr lang="es-CL" smtClean="0"/>
              <a:pPr/>
              <a:t>10</a:t>
            </a:fld>
            <a:endParaRPr lang="es-CL" dirty="0"/>
          </a:p>
        </p:txBody>
      </p:sp>
      <p:sp>
        <p:nvSpPr>
          <p:cNvPr id="46" name="Rectángulo: esquinas redondeadas 7"/>
          <p:cNvSpPr/>
          <p:nvPr/>
        </p:nvSpPr>
        <p:spPr>
          <a:xfrm>
            <a:off x="4356695" y="1052736"/>
            <a:ext cx="3737590" cy="914400"/>
          </a:xfrm>
          <a:prstGeom prst="roundRect">
            <a:avLst/>
          </a:prstGeom>
          <a:solidFill>
            <a:srgbClr val="FF0000"/>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s-CL" sz="2400" b="1" dirty="0">
                <a:latin typeface="Arial" panose="020B0604020202020204" pitchFamily="34" charset="0"/>
                <a:cs typeface="Arial" panose="020B0604020202020204" pitchFamily="34" charset="0"/>
              </a:rPr>
              <a:t>MANDO Y CONTROL</a:t>
            </a:r>
          </a:p>
        </p:txBody>
      </p:sp>
      <p:pic>
        <p:nvPicPr>
          <p:cNvPr id="53" name="Picture 2" descr="Resultado de imagen para fragata williams"/>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24247" y="3573016"/>
            <a:ext cx="3444875" cy="2298700"/>
          </a:xfrm>
          <a:prstGeom prst="rect">
            <a:avLst/>
          </a:prstGeom>
          <a:noFill/>
          <a:ln w="9525">
            <a:solidFill>
              <a:schemeClr val="tx1"/>
            </a:solidFill>
            <a:miter lim="800000"/>
            <a:headEnd/>
            <a:tailEnd/>
          </a:ln>
        </p:spPr>
      </p:pic>
      <p:cxnSp>
        <p:nvCxnSpPr>
          <p:cNvPr id="56" name="Conector recto 2"/>
          <p:cNvCxnSpPr/>
          <p:nvPr/>
        </p:nvCxnSpPr>
        <p:spPr>
          <a:xfrm>
            <a:off x="8029103" y="2996952"/>
            <a:ext cx="93610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61" name="Picture 2" descr="Resultado de imagen para centro de mando y control"/>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9037215" y="908720"/>
            <a:ext cx="2662157" cy="1333510"/>
          </a:xfrm>
          <a:prstGeom prst="rect">
            <a:avLst/>
          </a:prstGeom>
          <a:noFill/>
          <a:ln>
            <a:solidFill>
              <a:schemeClr val="tx1"/>
            </a:solidFill>
          </a:ln>
        </p:spPr>
      </p:pic>
      <p:sp>
        <p:nvSpPr>
          <p:cNvPr id="34" name="33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38"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47"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48"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49"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50"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51"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521029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ox(in)">
                                      <p:cBhvr>
                                        <p:cTn id="7" dur="500"/>
                                        <p:tgtEl>
                                          <p:spTgt spid="2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box(in)">
                                      <p:cBhvr>
                                        <p:cTn id="10" dur="500"/>
                                        <p:tgtEl>
                                          <p:spTgt spid="2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ox(in)">
                                      <p:cBhvr>
                                        <p:cTn id="1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esquinas redondeadas 11"/>
          <p:cNvSpPr/>
          <p:nvPr/>
        </p:nvSpPr>
        <p:spPr>
          <a:xfrm>
            <a:off x="396255" y="1484784"/>
            <a:ext cx="3312368" cy="648072"/>
          </a:xfrm>
          <a:prstGeom prst="roundRect">
            <a:avLst/>
          </a:prstGeom>
          <a:solidFill>
            <a:srgbClr val="002060"/>
          </a:soli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latin typeface="Arial" panose="020B0604020202020204" pitchFamily="34" charset="0"/>
                <a:cs typeface="Arial" panose="020B0604020202020204" pitchFamily="34" charset="0"/>
              </a:rPr>
              <a:t>ASPECTO ORGANIZACIONAL Y DE MANDO</a:t>
            </a:r>
          </a:p>
        </p:txBody>
      </p:sp>
      <p:sp>
        <p:nvSpPr>
          <p:cNvPr id="13" name="4 Rectángulo redondeado"/>
          <p:cNvSpPr/>
          <p:nvPr/>
        </p:nvSpPr>
        <p:spPr>
          <a:xfrm>
            <a:off x="1044327" y="2780928"/>
            <a:ext cx="2204220"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MANDO</a:t>
            </a:r>
          </a:p>
        </p:txBody>
      </p:sp>
      <p:sp>
        <p:nvSpPr>
          <p:cNvPr id="15" name="4 Rectángulo redondeado"/>
          <p:cNvSpPr/>
          <p:nvPr/>
        </p:nvSpPr>
        <p:spPr>
          <a:xfrm>
            <a:off x="5032795" y="2780928"/>
            <a:ext cx="2204220"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CONTROL</a:t>
            </a:r>
          </a:p>
        </p:txBody>
      </p:sp>
      <p:sp>
        <p:nvSpPr>
          <p:cNvPr id="16" name="4 Rectángulo redondeado"/>
          <p:cNvSpPr/>
          <p:nvPr/>
        </p:nvSpPr>
        <p:spPr>
          <a:xfrm>
            <a:off x="8993235" y="2780928"/>
            <a:ext cx="2204220" cy="50405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NIVELES DE AUTORIDAD</a:t>
            </a:r>
          </a:p>
        </p:txBody>
      </p:sp>
      <p:cxnSp>
        <p:nvCxnSpPr>
          <p:cNvPr id="3" name="Conector recto 2"/>
          <p:cNvCxnSpPr/>
          <p:nvPr/>
        </p:nvCxnSpPr>
        <p:spPr>
          <a:xfrm>
            <a:off x="2124447" y="2492896"/>
            <a:ext cx="7992888"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 name="Conector recto de flecha 6"/>
          <p:cNvCxnSpPr/>
          <p:nvPr/>
        </p:nvCxnSpPr>
        <p:spPr>
          <a:xfrm>
            <a:off x="2124447" y="2492896"/>
            <a:ext cx="0" cy="288032"/>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a:endCxn id="15" idx="0"/>
          </p:cNvCxnSpPr>
          <p:nvPr/>
        </p:nvCxnSpPr>
        <p:spPr>
          <a:xfrm flipH="1">
            <a:off x="6134905" y="2060848"/>
            <a:ext cx="21990" cy="720080"/>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Conector recto de flecha 27"/>
          <p:cNvCxnSpPr/>
          <p:nvPr/>
        </p:nvCxnSpPr>
        <p:spPr>
          <a:xfrm>
            <a:off x="10117335" y="2492896"/>
            <a:ext cx="0" cy="288032"/>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 name="Marcador de número de diapositiva 1"/>
          <p:cNvSpPr>
            <a:spLocks noGrp="1"/>
          </p:cNvSpPr>
          <p:nvPr>
            <p:ph type="sldNum" sz="quarter" idx="12"/>
          </p:nvPr>
        </p:nvSpPr>
        <p:spPr>
          <a:xfrm>
            <a:off x="8959957" y="6016204"/>
            <a:ext cx="2839614" cy="365125"/>
          </a:xfrm>
        </p:spPr>
        <p:txBody>
          <a:bodyPr/>
          <a:lstStyle/>
          <a:p>
            <a:fld id="{E633B1BE-4685-4A8F-BABD-4AD129F26B6C}" type="slidenum">
              <a:rPr lang="es-CL" smtClean="0"/>
              <a:pPr/>
              <a:t>11</a:t>
            </a:fld>
            <a:endParaRPr lang="es-CL" dirty="0"/>
          </a:p>
        </p:txBody>
      </p:sp>
      <p:sp>
        <p:nvSpPr>
          <p:cNvPr id="46" name="Rectángulo: esquinas redondeadas 7"/>
          <p:cNvSpPr/>
          <p:nvPr/>
        </p:nvSpPr>
        <p:spPr>
          <a:xfrm>
            <a:off x="4356695" y="1052736"/>
            <a:ext cx="3737590" cy="914400"/>
          </a:xfrm>
          <a:prstGeom prst="roundRect">
            <a:avLst/>
          </a:prstGeom>
          <a:solidFill>
            <a:srgbClr val="FF0000"/>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s-CL" sz="2400" b="1" dirty="0">
                <a:latin typeface="Arial" panose="020B0604020202020204" pitchFamily="34" charset="0"/>
                <a:cs typeface="Arial" panose="020B0604020202020204" pitchFamily="34" charset="0"/>
              </a:rPr>
              <a:t>MANDO Y CONTROL</a:t>
            </a:r>
          </a:p>
        </p:txBody>
      </p:sp>
      <p:sp>
        <p:nvSpPr>
          <p:cNvPr id="33" name="32 CuadroTexto"/>
          <p:cNvSpPr txBox="1"/>
          <p:nvPr/>
        </p:nvSpPr>
        <p:spPr>
          <a:xfrm>
            <a:off x="180231" y="3717032"/>
            <a:ext cx="4464496" cy="1800200"/>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just"/>
            <a:r>
              <a:rPr lang="es-CL" sz="2000" b="1" dirty="0" smtClean="0">
                <a:solidFill>
                  <a:srgbClr val="002060"/>
                </a:solidFill>
                <a:latin typeface="+mj-lt"/>
                <a:cs typeface="Arial" pitchFamily="34" charset="0"/>
              </a:rPr>
              <a:t>Es </a:t>
            </a:r>
            <a:r>
              <a:rPr lang="es-CL" sz="2000" b="1" dirty="0">
                <a:solidFill>
                  <a:srgbClr val="002060"/>
                </a:solidFill>
                <a:latin typeface="+mj-lt"/>
                <a:cs typeface="Arial" pitchFamily="34" charset="0"/>
              </a:rPr>
              <a:t>la autoridad con que se inviste a un individuo. Abarca la autoridad y responsabilidad para desplegar y asignar fuerzas para cumplir la misión. </a:t>
            </a:r>
          </a:p>
        </p:txBody>
      </p:sp>
      <p:cxnSp>
        <p:nvCxnSpPr>
          <p:cNvPr id="34" name="Conector recto de flecha 6"/>
          <p:cNvCxnSpPr/>
          <p:nvPr/>
        </p:nvCxnSpPr>
        <p:spPr>
          <a:xfrm>
            <a:off x="2124447" y="3284984"/>
            <a:ext cx="0" cy="360040"/>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46 CuadroTexto"/>
          <p:cNvSpPr txBox="1"/>
          <p:nvPr/>
        </p:nvSpPr>
        <p:spPr>
          <a:xfrm>
            <a:off x="4860751" y="3717032"/>
            <a:ext cx="4968552" cy="1800200"/>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just"/>
            <a:r>
              <a:rPr lang="es-CL" sz="2000" b="1" i="1" dirty="0" smtClean="0">
                <a:solidFill>
                  <a:srgbClr val="002060"/>
                </a:solidFill>
                <a:latin typeface="+mj-lt"/>
                <a:cs typeface="Arial" pitchFamily="34" charset="0"/>
              </a:rPr>
              <a:t>Es la autoridad ejercida por un Comandante. Proceso por medio del cual un Comandante, asesorado por su E.M., </a:t>
            </a:r>
            <a:r>
              <a:rPr lang="es-CL" sz="2000" b="1" i="1" dirty="0" smtClean="0">
                <a:solidFill>
                  <a:srgbClr val="FF0000"/>
                </a:solidFill>
                <a:latin typeface="+mj-lt"/>
                <a:cs typeface="Arial" pitchFamily="34" charset="0"/>
              </a:rPr>
              <a:t>organiza, dirige y coordina las actividades de la fuerza asignada.</a:t>
            </a:r>
            <a:endParaRPr lang="es-CL" sz="2000" b="1" dirty="0">
              <a:solidFill>
                <a:srgbClr val="002060"/>
              </a:solidFill>
              <a:latin typeface="+mj-lt"/>
              <a:cs typeface="Arial" pitchFamily="34" charset="0"/>
            </a:endParaRPr>
          </a:p>
        </p:txBody>
      </p:sp>
      <p:cxnSp>
        <p:nvCxnSpPr>
          <p:cNvPr id="48" name="Conector recto de flecha 6"/>
          <p:cNvCxnSpPr/>
          <p:nvPr/>
        </p:nvCxnSpPr>
        <p:spPr>
          <a:xfrm>
            <a:off x="6156895" y="3356992"/>
            <a:ext cx="0" cy="360040"/>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49" name="Picture 2" descr="Resultado de imagen para centro de mando y control"/>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9037215" y="908720"/>
            <a:ext cx="2662157" cy="1333510"/>
          </a:xfrm>
          <a:prstGeom prst="rect">
            <a:avLst/>
          </a:prstGeom>
          <a:noFill/>
          <a:ln>
            <a:solidFill>
              <a:schemeClr val="tx1"/>
            </a:solidFill>
          </a:ln>
        </p:spPr>
      </p:pic>
      <p:sp>
        <p:nvSpPr>
          <p:cNvPr id="24" name="23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5"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7"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2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3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3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32"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5210296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3 CuadroTexto"/>
          <p:cNvSpPr txBox="1"/>
          <p:nvPr/>
        </p:nvSpPr>
        <p:spPr>
          <a:xfrm>
            <a:off x="285188" y="1196752"/>
            <a:ext cx="3070136"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NIVELES DE AUTORIDAD:</a:t>
            </a:r>
          </a:p>
        </p:txBody>
      </p:sp>
      <p:sp>
        <p:nvSpPr>
          <p:cNvPr id="5" name="4 CuadroTexto"/>
          <p:cNvSpPr txBox="1"/>
          <p:nvPr/>
        </p:nvSpPr>
        <p:spPr>
          <a:xfrm>
            <a:off x="380265" y="1794657"/>
            <a:ext cx="10933859" cy="646331"/>
          </a:xfrm>
          <a:prstGeom prst="rect">
            <a:avLst/>
          </a:prstGeom>
          <a:noFill/>
        </p:spPr>
        <p:txBody>
          <a:bodyPr wrap="square" rtlCol="0">
            <a:spAutoFit/>
          </a:bodyPr>
          <a:lstStyle/>
          <a:p>
            <a:r>
              <a:rPr lang="es-CL" b="1" u="sng" dirty="0">
                <a:solidFill>
                  <a:srgbClr val="FF0000"/>
                </a:solidFill>
                <a:latin typeface="Arial" pitchFamily="34" charset="0"/>
                <a:cs typeface="Arial" pitchFamily="34" charset="0"/>
              </a:rPr>
              <a:t>Delegación de Autoridad:</a:t>
            </a:r>
            <a:r>
              <a:rPr lang="es-CL" b="1" dirty="0">
                <a:solidFill>
                  <a:srgbClr val="FF0000"/>
                </a:solidFill>
                <a:latin typeface="Arial" pitchFamily="34" charset="0"/>
                <a:cs typeface="Arial" pitchFamily="34" charset="0"/>
              </a:rPr>
              <a:t> </a:t>
            </a:r>
            <a:r>
              <a:rPr lang="es-CL" b="1" dirty="0">
                <a:solidFill>
                  <a:srgbClr val="002060"/>
                </a:solidFill>
                <a:latin typeface="Arial" pitchFamily="34" charset="0"/>
                <a:cs typeface="Arial" pitchFamily="34" charset="0"/>
              </a:rPr>
              <a:t>Es la acción de delegar parte de la autoridad a un comandante. </a:t>
            </a:r>
          </a:p>
          <a:p>
            <a:r>
              <a:rPr lang="es-CL" b="1" dirty="0">
                <a:solidFill>
                  <a:srgbClr val="002060"/>
                </a:solidFill>
                <a:latin typeface="Arial" pitchFamily="34" charset="0"/>
                <a:cs typeface="Arial" pitchFamily="34" charset="0"/>
              </a:rPr>
              <a:t>La responsabilidad </a:t>
            </a:r>
            <a:r>
              <a:rPr lang="es-CL" b="1" dirty="0">
                <a:solidFill>
                  <a:srgbClr val="FF0000"/>
                </a:solidFill>
                <a:latin typeface="Arial" pitchFamily="34" charset="0"/>
                <a:cs typeface="Arial" pitchFamily="34" charset="0"/>
              </a:rPr>
              <a:t>NO</a:t>
            </a:r>
            <a:r>
              <a:rPr lang="es-CL" b="1" dirty="0">
                <a:solidFill>
                  <a:srgbClr val="002060"/>
                </a:solidFill>
                <a:latin typeface="Arial" pitchFamily="34" charset="0"/>
                <a:cs typeface="Arial" pitchFamily="34" charset="0"/>
              </a:rPr>
              <a:t> se delega.</a:t>
            </a:r>
            <a:endParaRPr lang="es-CL" b="1" u="sng" dirty="0">
              <a:solidFill>
                <a:srgbClr val="002060"/>
              </a:solidFill>
              <a:latin typeface="Arial" pitchFamily="34" charset="0"/>
              <a:cs typeface="Arial" pitchFamily="34" charset="0"/>
            </a:endParaRPr>
          </a:p>
        </p:txBody>
      </p:sp>
      <p:sp>
        <p:nvSpPr>
          <p:cNvPr id="10" name="4 Rectángulo redondeado"/>
          <p:cNvSpPr/>
          <p:nvPr/>
        </p:nvSpPr>
        <p:spPr>
          <a:xfrm>
            <a:off x="8461813" y="3210126"/>
            <a:ext cx="3517850" cy="71438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OFICIAL CONTROL TÁCTICO DE UNA FUERZA (OCT)</a:t>
            </a:r>
          </a:p>
        </p:txBody>
      </p:sp>
      <p:sp>
        <p:nvSpPr>
          <p:cNvPr id="12" name="11 Flecha abajo"/>
          <p:cNvSpPr/>
          <p:nvPr/>
        </p:nvSpPr>
        <p:spPr>
          <a:xfrm rot="5400000">
            <a:off x="8021887" y="3377162"/>
            <a:ext cx="214314" cy="38030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3" name="12 CuadroTexto"/>
          <p:cNvSpPr txBox="1"/>
          <p:nvPr/>
        </p:nvSpPr>
        <p:spPr>
          <a:xfrm>
            <a:off x="8366736" y="2852936"/>
            <a:ext cx="1233030" cy="338554"/>
          </a:xfrm>
          <a:prstGeom prst="rect">
            <a:avLst/>
          </a:prstGeom>
          <a:noFill/>
        </p:spPr>
        <p:txBody>
          <a:bodyPr wrap="none" rtlCol="0">
            <a:spAutoFit/>
          </a:bodyPr>
          <a:lstStyle/>
          <a:p>
            <a:r>
              <a:rPr lang="es-CL" sz="1600" b="1" u="sng" dirty="0">
                <a:solidFill>
                  <a:srgbClr val="C00000"/>
                </a:solidFill>
                <a:latin typeface="Arial" pitchFamily="34" charset="0"/>
                <a:cs typeface="Arial" pitchFamily="34" charset="0"/>
              </a:rPr>
              <a:t>EJEMPLO:</a:t>
            </a:r>
          </a:p>
        </p:txBody>
      </p:sp>
      <p:sp>
        <p:nvSpPr>
          <p:cNvPr id="14" name="4 Rectángulo redondeado"/>
          <p:cNvSpPr/>
          <p:nvPr/>
        </p:nvSpPr>
        <p:spPr>
          <a:xfrm>
            <a:off x="8461813" y="5138952"/>
            <a:ext cx="3517850" cy="714380"/>
          </a:xfrm>
          <a:prstGeom prst="round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es-CL" sz="1200" b="1" dirty="0">
                <a:solidFill>
                  <a:srgbClr val="002060"/>
                </a:solidFill>
                <a:latin typeface="Arial" pitchFamily="34" charset="0"/>
                <a:cs typeface="Arial" pitchFamily="34" charset="0"/>
              </a:rPr>
              <a:t>La delegación de autoridad se produce en los diferentes niveles de mando</a:t>
            </a:r>
          </a:p>
        </p:txBody>
      </p:sp>
      <p:sp>
        <p:nvSpPr>
          <p:cNvPr id="15" name="4 Rectángulo redondeado"/>
          <p:cNvSpPr/>
          <p:nvPr/>
        </p:nvSpPr>
        <p:spPr>
          <a:xfrm>
            <a:off x="8461813" y="4281696"/>
            <a:ext cx="3517850" cy="71438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Delega en los Comandantes de Guerra</a:t>
            </a:r>
          </a:p>
        </p:txBody>
      </p:sp>
      <p:sp>
        <p:nvSpPr>
          <p:cNvPr id="16" name="15 Flecha abajo"/>
          <p:cNvSpPr/>
          <p:nvPr/>
        </p:nvSpPr>
        <p:spPr>
          <a:xfrm>
            <a:off x="10078123" y="3995944"/>
            <a:ext cx="285231" cy="285752"/>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2" name="Marcador de número de diapositiva 1"/>
          <p:cNvSpPr>
            <a:spLocks noGrp="1"/>
          </p:cNvSpPr>
          <p:nvPr>
            <p:ph type="sldNum" sz="quarter" idx="12"/>
          </p:nvPr>
        </p:nvSpPr>
        <p:spPr>
          <a:xfrm>
            <a:off x="8721672" y="6047565"/>
            <a:ext cx="2839614" cy="365125"/>
          </a:xfrm>
        </p:spPr>
        <p:txBody>
          <a:bodyPr/>
          <a:lstStyle/>
          <a:p>
            <a:fld id="{E633B1BE-4685-4A8F-BABD-4AD129F26B6C}" type="slidenum">
              <a:rPr lang="es-CL" smtClean="0"/>
              <a:pPr/>
              <a:t>12</a:t>
            </a:fld>
            <a:endParaRPr lang="es-CL"/>
          </a:p>
        </p:txBody>
      </p:sp>
      <p:pic>
        <p:nvPicPr>
          <p:cNvPr id="1026" name="Picture 2" descr="Resultado de imagen para expeditionary strike group 3"/>
          <p:cNvPicPr>
            <a:picLocks noChangeAspect="1" noChangeArrowheads="1"/>
          </p:cNvPicPr>
          <p:nvPr/>
        </p:nvPicPr>
        <p:blipFill>
          <a:blip r:embed="rId2" cstate="print">
            <a:extLst>
              <a:ext uri="{28A0092B-C50C-407E-A947-70E740481C1C}">
                <a14:useLocalDpi xmlns:a14="http://schemas.microsoft.com/office/drawing/2010/main" xmlns=""/>
              </a:ext>
            </a:extLst>
          </a:blip>
          <a:srcRect/>
          <a:stretch>
            <a:fillRect/>
          </a:stretch>
        </p:blipFill>
        <p:spPr bwMode="auto">
          <a:xfrm>
            <a:off x="407260" y="2795720"/>
            <a:ext cx="7316633" cy="33695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xmlns="">
                <a:solidFill>
                  <a:srgbClr val="FFFFFF"/>
                </a:solidFill>
              </a14:hiddenFill>
            </a:ext>
          </a:extLst>
        </p:spPr>
      </p:pic>
      <p:sp>
        <p:nvSpPr>
          <p:cNvPr id="33" name="3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34"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3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3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3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39"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247230028"/>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3 CuadroTexto"/>
          <p:cNvSpPr txBox="1"/>
          <p:nvPr/>
        </p:nvSpPr>
        <p:spPr>
          <a:xfrm>
            <a:off x="380265" y="1109883"/>
            <a:ext cx="3070136"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NIVELES DE AUTORIDAD:</a:t>
            </a:r>
          </a:p>
        </p:txBody>
      </p:sp>
      <p:sp>
        <p:nvSpPr>
          <p:cNvPr id="6" name="5 CuadroTexto"/>
          <p:cNvSpPr txBox="1"/>
          <p:nvPr/>
        </p:nvSpPr>
        <p:spPr>
          <a:xfrm>
            <a:off x="380264" y="1638463"/>
            <a:ext cx="10933859" cy="923330"/>
          </a:xfrm>
          <a:prstGeom prst="rect">
            <a:avLst/>
          </a:prstGeom>
          <a:noFill/>
        </p:spPr>
        <p:txBody>
          <a:bodyPr wrap="square" rtlCol="0">
            <a:spAutoFit/>
          </a:bodyPr>
          <a:lstStyle/>
          <a:p>
            <a:r>
              <a:rPr lang="es-CL" b="1" u="sng" dirty="0">
                <a:solidFill>
                  <a:srgbClr val="FF0000"/>
                </a:solidFill>
                <a:latin typeface="Arial" pitchFamily="34" charset="0"/>
                <a:cs typeface="Arial" pitchFamily="34" charset="0"/>
              </a:rPr>
              <a:t>Mando Total:</a:t>
            </a:r>
            <a:r>
              <a:rPr lang="es-CL" b="1" dirty="0">
                <a:solidFill>
                  <a:srgbClr val="FF0000"/>
                </a:solidFill>
                <a:latin typeface="Arial" pitchFamily="34" charset="0"/>
                <a:cs typeface="Arial" pitchFamily="34" charset="0"/>
              </a:rPr>
              <a:t> </a:t>
            </a:r>
            <a:r>
              <a:rPr lang="es-CL" b="1" dirty="0">
                <a:solidFill>
                  <a:srgbClr val="002060"/>
                </a:solidFill>
                <a:latin typeface="Arial" pitchFamily="34" charset="0"/>
                <a:cs typeface="Arial" pitchFamily="34" charset="0"/>
              </a:rPr>
              <a:t>Es la autoridad y responsabilidad de un Oficial Superior de impartir órdenes a los subordinados. Incluye todos los aspectos de las operaciones militares y administrativos. (Logístico, entrenamiento, desarrollo de fuerza, etc.)</a:t>
            </a:r>
            <a:endParaRPr lang="es-CL" b="1" u="sng" dirty="0">
              <a:solidFill>
                <a:srgbClr val="002060"/>
              </a:solidFill>
              <a:latin typeface="Arial" pitchFamily="34" charset="0"/>
              <a:cs typeface="Arial" pitchFamily="34" charset="0"/>
            </a:endParaRPr>
          </a:p>
        </p:txBody>
      </p:sp>
      <p:sp>
        <p:nvSpPr>
          <p:cNvPr id="7" name="6 CuadroTexto"/>
          <p:cNvSpPr txBox="1"/>
          <p:nvPr/>
        </p:nvSpPr>
        <p:spPr>
          <a:xfrm>
            <a:off x="380264" y="3071810"/>
            <a:ext cx="10933859" cy="1200329"/>
          </a:xfrm>
          <a:prstGeom prst="rect">
            <a:avLst/>
          </a:prstGeom>
          <a:noFill/>
        </p:spPr>
        <p:txBody>
          <a:bodyPr wrap="square" rtlCol="0">
            <a:spAutoFit/>
          </a:bodyPr>
          <a:lstStyle/>
          <a:p>
            <a:r>
              <a:rPr lang="es-CL" b="1" u="sng" dirty="0">
                <a:solidFill>
                  <a:srgbClr val="FF0000"/>
                </a:solidFill>
                <a:latin typeface="Arial" pitchFamily="34" charset="0"/>
                <a:cs typeface="Arial" pitchFamily="34" charset="0"/>
              </a:rPr>
              <a:t>Mando Operacional (OPCOM):</a:t>
            </a:r>
            <a:r>
              <a:rPr lang="es-CL" b="1" dirty="0">
                <a:solidFill>
                  <a:srgbClr val="FF0000"/>
                </a:solidFill>
                <a:latin typeface="Arial" pitchFamily="34" charset="0"/>
                <a:cs typeface="Arial" pitchFamily="34" charset="0"/>
              </a:rPr>
              <a:t> </a:t>
            </a:r>
            <a:r>
              <a:rPr lang="es-CL" b="1" dirty="0">
                <a:solidFill>
                  <a:srgbClr val="002060"/>
                </a:solidFill>
                <a:latin typeface="Arial" pitchFamily="34" charset="0"/>
                <a:cs typeface="Arial" pitchFamily="34" charset="0"/>
              </a:rPr>
              <a:t>Autoridad entregada a un Comandante para asignar misiones o tareas a los Comandantes subordinados, destacar unidades, reasignar fuerzas y retener o delegar el control operacional y/o control táctico. No incluye el mando administrativo ni responsabilidad logística. </a:t>
            </a:r>
            <a:r>
              <a:rPr lang="es-CL" b="1" dirty="0">
                <a:solidFill>
                  <a:srgbClr val="FF0000"/>
                </a:solidFill>
                <a:latin typeface="Arial" pitchFamily="34" charset="0"/>
                <a:cs typeface="Arial" pitchFamily="34" charset="0"/>
              </a:rPr>
              <a:t>Máxima autoridad que se entrega a los mandos multinacionales</a:t>
            </a:r>
            <a:r>
              <a:rPr lang="es-CL" b="1" dirty="0">
                <a:solidFill>
                  <a:srgbClr val="002060"/>
                </a:solidFill>
                <a:latin typeface="Arial" pitchFamily="34" charset="0"/>
                <a:cs typeface="Arial" pitchFamily="34" charset="0"/>
              </a:rPr>
              <a:t>.</a:t>
            </a:r>
            <a:endParaRPr lang="es-CL" b="1" u="sng" dirty="0">
              <a:solidFill>
                <a:srgbClr val="002060"/>
              </a:solidFill>
              <a:latin typeface="Arial" pitchFamily="34" charset="0"/>
              <a:cs typeface="Arial" pitchFamily="34" charset="0"/>
            </a:endParaRPr>
          </a:p>
        </p:txBody>
      </p:sp>
      <p:pic>
        <p:nvPicPr>
          <p:cNvPr id="90114" name="Picture 2" descr="Resultado de imagen para rimpac 2016"/>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5106732" y="4549596"/>
            <a:ext cx="4237718" cy="1714512"/>
          </a:xfrm>
          <a:prstGeom prst="rect">
            <a:avLst/>
          </a:prstGeom>
          <a:noFill/>
          <a:ln>
            <a:solidFill>
              <a:schemeClr val="tx1"/>
            </a:solidFill>
          </a:ln>
        </p:spPr>
      </p:pic>
      <p:sp>
        <p:nvSpPr>
          <p:cNvPr id="2" name="Marcador de número de diapositiva 1"/>
          <p:cNvSpPr>
            <a:spLocks noGrp="1"/>
          </p:cNvSpPr>
          <p:nvPr>
            <p:ph type="sldNum" sz="quarter" idx="12"/>
          </p:nvPr>
        </p:nvSpPr>
        <p:spPr>
          <a:xfrm>
            <a:off x="9091248" y="5949281"/>
            <a:ext cx="2839614" cy="365125"/>
          </a:xfrm>
        </p:spPr>
        <p:txBody>
          <a:bodyPr/>
          <a:lstStyle/>
          <a:p>
            <a:fld id="{E633B1BE-4685-4A8F-BABD-4AD129F26B6C}" type="slidenum">
              <a:rPr lang="es-CL" smtClean="0"/>
              <a:pPr/>
              <a:t>13</a:t>
            </a:fld>
            <a:endParaRPr lang="es-CL" dirty="0"/>
          </a:p>
        </p:txBody>
      </p:sp>
      <p:sp>
        <p:nvSpPr>
          <p:cNvPr id="16" name="1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1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2"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48041536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3 CuadroTexto"/>
          <p:cNvSpPr txBox="1"/>
          <p:nvPr/>
        </p:nvSpPr>
        <p:spPr>
          <a:xfrm>
            <a:off x="848807" y="785794"/>
            <a:ext cx="3070136"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NIVELES DE AUTORIDAD:</a:t>
            </a:r>
          </a:p>
        </p:txBody>
      </p:sp>
      <p:sp>
        <p:nvSpPr>
          <p:cNvPr id="5" name="4 CuadroTexto"/>
          <p:cNvSpPr txBox="1"/>
          <p:nvPr/>
        </p:nvSpPr>
        <p:spPr>
          <a:xfrm>
            <a:off x="190111" y="1214422"/>
            <a:ext cx="11694475" cy="1077218"/>
          </a:xfrm>
          <a:prstGeom prst="rect">
            <a:avLst/>
          </a:prstGeom>
          <a:noFill/>
        </p:spPr>
        <p:txBody>
          <a:bodyPr wrap="square" rtlCol="0">
            <a:spAutoFit/>
          </a:bodyPr>
          <a:lstStyle/>
          <a:p>
            <a:pPr algn="just"/>
            <a:r>
              <a:rPr lang="es-CL" sz="1600" b="1" u="sng" dirty="0">
                <a:solidFill>
                  <a:srgbClr val="FF0000"/>
                </a:solidFill>
                <a:latin typeface="Arial" pitchFamily="34" charset="0"/>
                <a:cs typeface="Arial" pitchFamily="34" charset="0"/>
              </a:rPr>
              <a:t>Control Operacional (OPCON):</a:t>
            </a:r>
            <a:r>
              <a:rPr lang="es-CL" sz="1600" b="1" dirty="0">
                <a:solidFill>
                  <a:srgbClr val="FF0000"/>
                </a:solidFill>
                <a:latin typeface="Arial" pitchFamily="34" charset="0"/>
                <a:cs typeface="Arial" pitchFamily="34" charset="0"/>
              </a:rPr>
              <a:t> </a:t>
            </a:r>
            <a:r>
              <a:rPr lang="es-CL" sz="1600" b="1" dirty="0">
                <a:solidFill>
                  <a:srgbClr val="002060"/>
                </a:solidFill>
                <a:latin typeface="Arial" pitchFamily="34" charset="0"/>
                <a:cs typeface="Arial" pitchFamily="34" charset="0"/>
              </a:rPr>
              <a:t>Es la autoridad delegada a un Comandante para dirigir las fuerzas asignadas en cumplimiento de la misión o tarea asignada, las que normalmente será limitada en tiempo, función y ubicación. Incluye la autoridad para destacar las unidades asignadas y puede retener o delegar el Control Táctico. No incluye autoridad para utilizar los medios en otras tareas. Tampoco incluye de por sí el control administrativo o logístico.</a:t>
            </a:r>
            <a:endParaRPr lang="es-CL" sz="1600" b="1" u="sng" dirty="0">
              <a:solidFill>
                <a:srgbClr val="002060"/>
              </a:solidFill>
              <a:latin typeface="Arial" pitchFamily="34" charset="0"/>
              <a:cs typeface="Arial" pitchFamily="34" charset="0"/>
            </a:endParaRPr>
          </a:p>
        </p:txBody>
      </p:sp>
      <p:sp>
        <p:nvSpPr>
          <p:cNvPr id="7" name="6 CuadroTexto"/>
          <p:cNvSpPr txBox="1"/>
          <p:nvPr/>
        </p:nvSpPr>
        <p:spPr>
          <a:xfrm>
            <a:off x="190112" y="4014621"/>
            <a:ext cx="11789551" cy="830997"/>
          </a:xfrm>
          <a:prstGeom prst="rect">
            <a:avLst/>
          </a:prstGeom>
          <a:noFill/>
        </p:spPr>
        <p:txBody>
          <a:bodyPr wrap="square" rtlCol="0">
            <a:spAutoFit/>
          </a:bodyPr>
          <a:lstStyle/>
          <a:p>
            <a:pPr algn="just"/>
            <a:r>
              <a:rPr lang="es-CL" sz="1600" b="1" u="sng" dirty="0">
                <a:solidFill>
                  <a:srgbClr val="FF0000"/>
                </a:solidFill>
                <a:latin typeface="Arial" pitchFamily="34" charset="0"/>
                <a:cs typeface="Arial" pitchFamily="34" charset="0"/>
              </a:rPr>
              <a:t>Mando Táctico (TACOM): </a:t>
            </a:r>
            <a:r>
              <a:rPr lang="es-CL" sz="1600" b="1" dirty="0">
                <a:solidFill>
                  <a:srgbClr val="002060"/>
                </a:solidFill>
                <a:latin typeface="Arial" pitchFamily="34" charset="0"/>
                <a:cs typeface="Arial" pitchFamily="34" charset="0"/>
              </a:rPr>
              <a:t>Autoridad delegada a un Comandante para asignar tareas a las fuerzas bajo su mando para el cumplimiento de la misión asignada por una autoridad superior. No incluye la autoridad para asignar tareas que no tienen relación con la misión asignada.</a:t>
            </a:r>
            <a:endParaRPr lang="es-CL" sz="1600" b="1" u="sng" dirty="0">
              <a:solidFill>
                <a:srgbClr val="002060"/>
              </a:solidFill>
              <a:latin typeface="Arial" pitchFamily="34" charset="0"/>
              <a:cs typeface="Arial" pitchFamily="34" charset="0"/>
            </a:endParaRPr>
          </a:p>
        </p:txBody>
      </p:sp>
      <p:pic>
        <p:nvPicPr>
          <p:cNvPr id="10" name="Picture 2" descr="Resultado de imagen para centro de mando y control"/>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6179922" y="2714620"/>
            <a:ext cx="2662157" cy="1333510"/>
          </a:xfrm>
          <a:prstGeom prst="rect">
            <a:avLst/>
          </a:prstGeom>
          <a:noFill/>
          <a:ln>
            <a:solidFill>
              <a:schemeClr val="tx1"/>
            </a:solidFill>
          </a:ln>
        </p:spPr>
      </p:pic>
      <p:pic>
        <p:nvPicPr>
          <p:cNvPr id="13" name="Picture 4" descr="Resultado de imagen para Escuadra nacional de chile"/>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2014024" y="4869160"/>
            <a:ext cx="2804746" cy="1404934"/>
          </a:xfrm>
          <a:prstGeom prst="rect">
            <a:avLst/>
          </a:prstGeom>
          <a:noFill/>
          <a:ln>
            <a:solidFill>
              <a:schemeClr val="tx1"/>
            </a:solidFill>
          </a:ln>
        </p:spPr>
      </p:pic>
      <p:sp>
        <p:nvSpPr>
          <p:cNvPr id="2" name="Marcador de número de diapositiva 1"/>
          <p:cNvSpPr>
            <a:spLocks noGrp="1"/>
          </p:cNvSpPr>
          <p:nvPr>
            <p:ph type="sldNum" sz="quarter" idx="12"/>
          </p:nvPr>
        </p:nvSpPr>
        <p:spPr>
          <a:xfrm>
            <a:off x="8821120" y="6021289"/>
            <a:ext cx="2839614" cy="365125"/>
          </a:xfrm>
        </p:spPr>
        <p:txBody>
          <a:bodyPr/>
          <a:lstStyle/>
          <a:p>
            <a:fld id="{E633B1BE-4685-4A8F-BABD-4AD129F26B6C}" type="slidenum">
              <a:rPr lang="es-CL" smtClean="0"/>
              <a:pPr/>
              <a:t>14</a:t>
            </a:fld>
            <a:endParaRPr lang="es-CL"/>
          </a:p>
        </p:txBody>
      </p:sp>
      <p:sp>
        <p:nvSpPr>
          <p:cNvPr id="19" name="1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2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4"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5"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34309717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3 CuadroTexto"/>
          <p:cNvSpPr txBox="1"/>
          <p:nvPr/>
        </p:nvSpPr>
        <p:spPr>
          <a:xfrm>
            <a:off x="285188" y="1089053"/>
            <a:ext cx="3070136"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NIVELES DE AUTORIDAD:</a:t>
            </a:r>
          </a:p>
        </p:txBody>
      </p:sp>
      <p:sp>
        <p:nvSpPr>
          <p:cNvPr id="5" name="4 CuadroTexto"/>
          <p:cNvSpPr txBox="1"/>
          <p:nvPr/>
        </p:nvSpPr>
        <p:spPr>
          <a:xfrm>
            <a:off x="380265" y="1517682"/>
            <a:ext cx="10933859" cy="923330"/>
          </a:xfrm>
          <a:prstGeom prst="rect">
            <a:avLst/>
          </a:prstGeom>
          <a:noFill/>
        </p:spPr>
        <p:txBody>
          <a:bodyPr wrap="square" rtlCol="0">
            <a:spAutoFit/>
          </a:bodyPr>
          <a:lstStyle/>
          <a:p>
            <a:pPr algn="just"/>
            <a:r>
              <a:rPr lang="es-CL" b="1" u="sng" dirty="0">
                <a:solidFill>
                  <a:srgbClr val="FF0000"/>
                </a:solidFill>
                <a:latin typeface="Arial" pitchFamily="34" charset="0"/>
                <a:cs typeface="Arial" pitchFamily="34" charset="0"/>
              </a:rPr>
              <a:t>Control Táctico (TACON):</a:t>
            </a:r>
            <a:r>
              <a:rPr lang="es-CL" b="1" dirty="0">
                <a:solidFill>
                  <a:srgbClr val="FF0000"/>
                </a:solidFill>
                <a:latin typeface="Arial" pitchFamily="34" charset="0"/>
                <a:cs typeface="Arial" pitchFamily="34" charset="0"/>
              </a:rPr>
              <a:t> </a:t>
            </a:r>
            <a:r>
              <a:rPr lang="es-CL" b="1" dirty="0">
                <a:solidFill>
                  <a:srgbClr val="002060"/>
                </a:solidFill>
                <a:latin typeface="Arial" pitchFamily="34" charset="0"/>
                <a:cs typeface="Arial" pitchFamily="34" charset="0"/>
              </a:rPr>
              <a:t>Autoridad delegada a un Comandante para la dirección detallada del control de los movimientos y maniobras necesarias para cumplir la misión o tarea asignada. Normalmente es delegado por un período acotado de tiempo</a:t>
            </a:r>
            <a:endParaRPr lang="es-CL" b="1" u="sng" dirty="0">
              <a:solidFill>
                <a:srgbClr val="002060"/>
              </a:solidFill>
              <a:latin typeface="Arial" pitchFamily="34" charset="0"/>
              <a:cs typeface="Arial" pitchFamily="34" charset="0"/>
            </a:endParaRPr>
          </a:p>
        </p:txBody>
      </p:sp>
      <p:sp>
        <p:nvSpPr>
          <p:cNvPr id="7" name="6 CuadroTexto"/>
          <p:cNvSpPr txBox="1"/>
          <p:nvPr/>
        </p:nvSpPr>
        <p:spPr>
          <a:xfrm>
            <a:off x="380264" y="4941169"/>
            <a:ext cx="10933859" cy="923330"/>
          </a:xfrm>
          <a:prstGeom prst="rect">
            <a:avLst/>
          </a:prstGeom>
          <a:noFill/>
        </p:spPr>
        <p:txBody>
          <a:bodyPr wrap="square" rtlCol="0">
            <a:spAutoFit/>
          </a:bodyPr>
          <a:lstStyle/>
          <a:p>
            <a:pPr algn="just"/>
            <a:r>
              <a:rPr lang="es-CL" b="1" u="sng" dirty="0">
                <a:solidFill>
                  <a:srgbClr val="FF0000"/>
                </a:solidFill>
                <a:latin typeface="Arial" pitchFamily="34" charset="0"/>
                <a:cs typeface="Arial" pitchFamily="34" charset="0"/>
              </a:rPr>
              <a:t>Mando por Veto</a:t>
            </a:r>
            <a:r>
              <a:rPr lang="es-CL" b="1" dirty="0">
                <a:solidFill>
                  <a:srgbClr val="FF0000"/>
                </a:solidFill>
                <a:latin typeface="Arial" pitchFamily="34" charset="0"/>
                <a:cs typeface="Arial" pitchFamily="34" charset="0"/>
              </a:rPr>
              <a:t>: </a:t>
            </a:r>
            <a:r>
              <a:rPr lang="es-CL" b="1" dirty="0">
                <a:solidFill>
                  <a:srgbClr val="002060"/>
                </a:solidFill>
                <a:latin typeface="Arial" pitchFamily="34" charset="0"/>
                <a:cs typeface="Arial" pitchFamily="34" charset="0"/>
              </a:rPr>
              <a:t>La guerra en el mar requiere de acciones </a:t>
            </a:r>
            <a:r>
              <a:rPr lang="es-CL" b="1" dirty="0" err="1">
                <a:solidFill>
                  <a:srgbClr val="002060"/>
                </a:solidFill>
                <a:latin typeface="Arial" pitchFamily="34" charset="0"/>
                <a:cs typeface="Arial" pitchFamily="34" charset="0"/>
              </a:rPr>
              <a:t>preplaneadas</a:t>
            </a:r>
            <a:r>
              <a:rPr lang="es-CL" b="1" dirty="0">
                <a:solidFill>
                  <a:srgbClr val="002060"/>
                </a:solidFill>
                <a:latin typeface="Arial" pitchFamily="34" charset="0"/>
                <a:cs typeface="Arial" pitchFamily="34" charset="0"/>
              </a:rPr>
              <a:t> que sean delegadas a los Comandantes de manera que tomen acciones correspondientes sin demora, manteniendo siempre informado al OCT. El OCT mantiene el poder de vetar una acción en particular.</a:t>
            </a:r>
            <a:endParaRPr lang="es-CL" b="1" u="sng" dirty="0">
              <a:solidFill>
                <a:srgbClr val="002060"/>
              </a:solidFill>
              <a:latin typeface="Arial" pitchFamily="34" charset="0"/>
              <a:cs typeface="Arial" pitchFamily="34" charset="0"/>
            </a:endParaRPr>
          </a:p>
        </p:txBody>
      </p:sp>
      <p:sp>
        <p:nvSpPr>
          <p:cNvPr id="14" name="13 CuadroTexto"/>
          <p:cNvSpPr txBox="1"/>
          <p:nvPr/>
        </p:nvSpPr>
        <p:spPr>
          <a:xfrm>
            <a:off x="4526525" y="3504815"/>
            <a:ext cx="6597445" cy="646331"/>
          </a:xfrm>
          <a:prstGeom prst="rect">
            <a:avLst/>
          </a:prstGeom>
          <a:noFill/>
        </p:spPr>
        <p:txBody>
          <a:bodyPr wrap="square" rtlCol="0">
            <a:spAutoFit/>
          </a:bodyPr>
          <a:lstStyle/>
          <a:p>
            <a:pPr algn="ctr"/>
            <a:r>
              <a:rPr lang="es-CL" b="1" i="1" dirty="0">
                <a:solidFill>
                  <a:srgbClr val="FF0000"/>
                </a:solidFill>
                <a:latin typeface="Arial" pitchFamily="34" charset="0"/>
                <a:cs typeface="Arial" pitchFamily="34" charset="0"/>
              </a:rPr>
              <a:t>Comandante de una </a:t>
            </a:r>
            <a:r>
              <a:rPr lang="es-CL" b="1" i="1" dirty="0" err="1">
                <a:solidFill>
                  <a:srgbClr val="FF0000"/>
                </a:solidFill>
                <a:latin typeface="Arial" pitchFamily="34" charset="0"/>
                <a:cs typeface="Arial" pitchFamily="34" charset="0"/>
              </a:rPr>
              <a:t>Search</a:t>
            </a:r>
            <a:r>
              <a:rPr lang="es-CL" b="1" i="1" dirty="0">
                <a:solidFill>
                  <a:srgbClr val="FF0000"/>
                </a:solidFill>
                <a:latin typeface="Arial" pitchFamily="34" charset="0"/>
                <a:cs typeface="Arial" pitchFamily="34" charset="0"/>
              </a:rPr>
              <a:t> and </a:t>
            </a:r>
            <a:r>
              <a:rPr lang="es-CL" b="1" i="1" dirty="0" err="1">
                <a:solidFill>
                  <a:srgbClr val="FF0000"/>
                </a:solidFill>
                <a:latin typeface="Arial" pitchFamily="34" charset="0"/>
                <a:cs typeface="Arial" pitchFamily="34" charset="0"/>
              </a:rPr>
              <a:t>Attack</a:t>
            </a:r>
            <a:r>
              <a:rPr lang="es-CL" b="1" i="1" dirty="0">
                <a:solidFill>
                  <a:srgbClr val="FF0000"/>
                </a:solidFill>
                <a:latin typeface="Arial" pitchFamily="34" charset="0"/>
                <a:cs typeface="Arial" pitchFamily="34" charset="0"/>
              </a:rPr>
              <a:t> </a:t>
            </a:r>
            <a:r>
              <a:rPr lang="es-CL" b="1" i="1" dirty="0" err="1">
                <a:solidFill>
                  <a:srgbClr val="FF0000"/>
                </a:solidFill>
                <a:latin typeface="Arial" pitchFamily="34" charset="0"/>
                <a:cs typeface="Arial" pitchFamily="34" charset="0"/>
              </a:rPr>
              <a:t>Unit</a:t>
            </a:r>
            <a:r>
              <a:rPr lang="es-CL" b="1" i="1" dirty="0">
                <a:solidFill>
                  <a:srgbClr val="FF0000"/>
                </a:solidFill>
                <a:latin typeface="Arial" pitchFamily="34" charset="0"/>
                <a:cs typeface="Arial" pitchFamily="34" charset="0"/>
              </a:rPr>
              <a:t> </a:t>
            </a:r>
            <a:endParaRPr lang="es-CL" b="1" i="1" dirty="0" smtClean="0">
              <a:solidFill>
                <a:srgbClr val="FF0000"/>
              </a:solidFill>
              <a:latin typeface="Arial" pitchFamily="34" charset="0"/>
              <a:cs typeface="Arial" pitchFamily="34" charset="0"/>
            </a:endParaRPr>
          </a:p>
          <a:p>
            <a:pPr algn="ctr"/>
            <a:r>
              <a:rPr lang="es-CL" b="1" i="1" dirty="0" smtClean="0">
                <a:solidFill>
                  <a:srgbClr val="FF0000"/>
                </a:solidFill>
                <a:latin typeface="Arial" pitchFamily="34" charset="0"/>
                <a:cs typeface="Arial" pitchFamily="34" charset="0"/>
              </a:rPr>
              <a:t>(</a:t>
            </a:r>
            <a:r>
              <a:rPr lang="es-CL" b="1" i="1" dirty="0">
                <a:solidFill>
                  <a:srgbClr val="FF0000"/>
                </a:solidFill>
                <a:latin typeface="Arial" pitchFamily="34" charset="0"/>
                <a:cs typeface="Arial" pitchFamily="34" charset="0"/>
              </a:rPr>
              <a:t>SAUC)</a:t>
            </a:r>
            <a:endParaRPr lang="es-CL" b="1" i="1" dirty="0">
              <a:solidFill>
                <a:srgbClr val="002060"/>
              </a:solidFill>
              <a:latin typeface="Arial" pitchFamily="34" charset="0"/>
              <a:cs typeface="Arial" pitchFamily="34" charset="0"/>
            </a:endParaRPr>
          </a:p>
        </p:txBody>
      </p:sp>
      <p:sp>
        <p:nvSpPr>
          <p:cNvPr id="2" name="Marcador de número de diapositiva 1"/>
          <p:cNvSpPr>
            <a:spLocks noGrp="1"/>
          </p:cNvSpPr>
          <p:nvPr>
            <p:ph type="sldNum" sz="quarter" idx="12"/>
          </p:nvPr>
        </p:nvSpPr>
        <p:spPr>
          <a:xfrm>
            <a:off x="9091248" y="6068452"/>
            <a:ext cx="2839614" cy="365125"/>
          </a:xfrm>
        </p:spPr>
        <p:txBody>
          <a:bodyPr/>
          <a:lstStyle/>
          <a:p>
            <a:fld id="{E633B1BE-4685-4A8F-BABD-4AD129F26B6C}" type="slidenum">
              <a:rPr lang="es-CL" smtClean="0"/>
              <a:pPr/>
              <a:t>15</a:t>
            </a:fld>
            <a:endParaRPr lang="es-CL"/>
          </a:p>
        </p:txBody>
      </p:sp>
      <p:pic>
        <p:nvPicPr>
          <p:cNvPr id="2050" name="Picture 2" descr="Imagen relacionada"/>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586355" y="2830747"/>
            <a:ext cx="3784887" cy="19944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xmlns="">
                <a:solidFill>
                  <a:srgbClr val="FFFFFF"/>
                </a:solidFill>
              </a14:hiddenFill>
            </a:ext>
          </a:extLst>
        </p:spPr>
      </p:pic>
      <p:sp>
        <p:nvSpPr>
          <p:cNvPr id="17" name="1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8"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INTRODUCCIÓN</a:t>
              </a:r>
              <a:endParaRPr lang="es-CL" sz="1200" b="1" dirty="0">
                <a:solidFill>
                  <a:srgbClr val="002060"/>
                </a:solidFill>
                <a:latin typeface="Arial" panose="020B0604020202020204" pitchFamily="34" charset="0"/>
                <a:cs typeface="Arial" panose="020B0604020202020204" pitchFamily="34" charset="0"/>
              </a:endParaRPr>
            </a:p>
          </p:txBody>
        </p:sp>
        <p:sp>
          <p:nvSpPr>
            <p:cNvPr id="2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3"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08462522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a:extLst>
              <a:ext uri="{FF2B5EF4-FFF2-40B4-BE49-F238E27FC236}">
                <a16:creationId xmlns="" xmlns:a16="http://schemas.microsoft.com/office/drawing/2014/main" id="{60AC6777-0072-4EC6-957E-F4A08CA40AFF}"/>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4810104" y="11"/>
            <a:ext cx="7359671" cy="6857989"/>
          </a:xfrm>
          <a:prstGeom prst="rect">
            <a:avLst/>
          </a:prstGeom>
          <a:noFill/>
          <a:extLst>
            <a:ext uri="{909E8E84-426E-40DD-AFC4-6F175D3DCCD1}">
              <a14:hiddenFill xmlns:a14="http://schemas.microsoft.com/office/drawing/2010/main" xmlns="">
                <a:solidFill>
                  <a:srgbClr val="FFFFFF"/>
                </a:solidFill>
              </a14:hiddenFill>
            </a:ext>
          </a:extLst>
        </p:spPr>
      </p:pic>
      <p:sp>
        <p:nvSpPr>
          <p:cNvPr id="71" name="Freeform 8">
            <a:extLst>
              <a:ext uri="{FF2B5EF4-FFF2-40B4-BE49-F238E27FC236}">
                <a16:creationId xmlns="" xmlns:a16="http://schemas.microsoft.com/office/drawing/2014/main" id="{9225B0D8-E56E-4ACC-A464-81F4062765CC}"/>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49" y="-479"/>
            <a:ext cx="9451440"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1">
            <a:extLst>
              <a:ext uri="{FF2B5EF4-FFF2-40B4-BE49-F238E27FC236}">
                <a16:creationId xmlns="" xmlns:a16="http://schemas.microsoft.com/office/drawing/2014/main" id="{8F5D1B28-3976-4367-807C-CAD629CDD838}"/>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50" y="-479"/>
            <a:ext cx="8063326"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Marcador de número de diapositiva 3">
            <a:extLst>
              <a:ext uri="{FF2B5EF4-FFF2-40B4-BE49-F238E27FC236}">
                <a16:creationId xmlns="" xmlns:a16="http://schemas.microsoft.com/office/drawing/2014/main" id="{B7504C58-40C4-4671-8DE0-8D7C2930E71B}"/>
              </a:ext>
            </a:extLst>
          </p:cNvPr>
          <p:cNvSpPr>
            <a:spLocks noGrp="1"/>
          </p:cNvSpPr>
          <p:nvPr>
            <p:ph type="sldNum" sz="quarter" idx="12"/>
          </p:nvPr>
        </p:nvSpPr>
        <p:spPr>
          <a:xfrm>
            <a:off x="10876736" y="6356351"/>
            <a:ext cx="456367" cy="365125"/>
          </a:xfrm>
        </p:spPr>
        <p:txBody>
          <a:bodyPr vert="horz" lIns="91440" tIns="45720" rIns="91440" bIns="45720" rtlCol="0" anchor="ctr">
            <a:normAutofit/>
          </a:bodyPr>
          <a:lstStyle/>
          <a:p>
            <a:pPr>
              <a:spcAft>
                <a:spcPts val="600"/>
              </a:spcAft>
              <a:defRPr/>
            </a:pPr>
            <a:fld id="{5C35A8A5-EFDB-4AD0-9AED-C44C1E5D3352}" type="slidenum">
              <a:rPr lang="en-US">
                <a:solidFill>
                  <a:srgbClr val="FFFFFF"/>
                </a:solidFill>
                <a:latin typeface="Calibri" panose="020F0502020204030204"/>
              </a:rPr>
              <a:pPr>
                <a:spcAft>
                  <a:spcPts val="600"/>
                </a:spcAft>
                <a:defRPr/>
              </a:pPr>
              <a:t>16</a:t>
            </a:fld>
            <a:endParaRPr lang="en-US">
              <a:solidFill>
                <a:srgbClr val="FFFFFF"/>
              </a:solidFill>
              <a:latin typeface="Calibri" panose="020F0502020204030204"/>
            </a:endParaRPr>
          </a:p>
        </p:txBody>
      </p:sp>
      <p:sp>
        <p:nvSpPr>
          <p:cNvPr id="6" name="CuadroTexto 5">
            <a:extLst>
              <a:ext uri="{FF2B5EF4-FFF2-40B4-BE49-F238E27FC236}">
                <a16:creationId xmlns="" xmlns:a16="http://schemas.microsoft.com/office/drawing/2014/main" id="{F62AB49A-62C5-43F1-A462-D0603671023F}"/>
              </a:ext>
            </a:extLst>
          </p:cNvPr>
          <p:cNvSpPr txBox="1"/>
          <p:nvPr/>
        </p:nvSpPr>
        <p:spPr>
          <a:xfrm>
            <a:off x="1116335" y="332656"/>
            <a:ext cx="5049149" cy="9411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400" b="1" u="sng" dirty="0">
                <a:latin typeface="Arial" panose="020B0604020202020204" pitchFamily="34" charset="0"/>
                <a:ea typeface="+mj-ea"/>
                <a:cs typeface="Arial" panose="020B0604020202020204" pitchFamily="34" charset="0"/>
              </a:rPr>
              <a:t>TEMARIO:</a:t>
            </a:r>
          </a:p>
        </p:txBody>
      </p:sp>
      <p:grpSp>
        <p:nvGrpSpPr>
          <p:cNvPr id="2" name="Agrupar 9"/>
          <p:cNvGrpSpPr/>
          <p:nvPr/>
        </p:nvGrpSpPr>
        <p:grpSpPr>
          <a:xfrm>
            <a:off x="-23770" y="6265334"/>
            <a:ext cx="12374643" cy="619655"/>
            <a:chOff x="-23813" y="6265333"/>
            <a:chExt cx="12397242" cy="619655"/>
          </a:xfrm>
        </p:grpSpPr>
        <p:sp>
          <p:nvSpPr>
            <p:cNvPr id="12"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14"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99509"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1" name="Marcador de contenido 2">
            <a:extLst>
              <a:ext uri="{FF2B5EF4-FFF2-40B4-BE49-F238E27FC236}">
                <a16:creationId xmlns="" xmlns:a16="http://schemas.microsoft.com/office/drawing/2014/main" id="{69955A76-5787-43E9-9E31-100888FED269}"/>
              </a:ext>
            </a:extLst>
          </p:cNvPr>
          <p:cNvSpPr>
            <a:spLocks noGrp="1"/>
          </p:cNvSpPr>
          <p:nvPr>
            <p:ph idx="1"/>
          </p:nvPr>
        </p:nvSpPr>
        <p:spPr>
          <a:xfrm>
            <a:off x="0" y="1556792"/>
            <a:ext cx="6948983" cy="4392488"/>
          </a:xfrm>
        </p:spPr>
        <p:txBody>
          <a:bodyPr>
            <a:normAutofit/>
          </a:bodyPr>
          <a:lstStyle/>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Introducción.</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solidFill>
                  <a:schemeClr val="bg1"/>
                </a:solidFill>
                <a:ea typeface="Times New Roman" pitchFamily="18" charset="0"/>
                <a:cs typeface="Arial" pitchFamily="34" charset="0"/>
              </a:rPr>
              <a:t>Sistemas de Mando y Control. </a:t>
            </a:r>
          </a:p>
          <a:p>
            <a:pPr algn="just" eaLnBrk="0" fontAlgn="base" hangingPunct="0">
              <a:spcBef>
                <a:spcPct val="0"/>
              </a:spcBef>
              <a:spcAft>
                <a:spcPct val="0"/>
              </a:spcAft>
              <a:buNone/>
              <a:tabLst>
                <a:tab pos="838200" algn="r"/>
                <a:tab pos="5965825" algn="r"/>
              </a:tabLst>
            </a:pPr>
            <a:r>
              <a:rPr lang="es-ES" sz="2800" dirty="0" smtClean="0">
                <a:solidFill>
                  <a:schemeClr val="bg1"/>
                </a:solidFill>
                <a:ea typeface="Times New Roman" pitchFamily="18" charset="0"/>
                <a:cs typeface="Arial" pitchFamily="34" charset="0"/>
              </a:rPr>
              <a:t>	Unidades Escuadra, VP-1 y HA-1.</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Problemática actual en el empleo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de los sistemas de mando y control.</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Funcionamiento AIO a nivel fuerza y unidad.</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Niveles de mando y control.</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Responsabilidades del </a:t>
            </a:r>
            <a:r>
              <a:rPr lang="es-ES" sz="2800" dirty="0" err="1" smtClean="0">
                <a:ea typeface="Times New Roman" pitchFamily="18" charset="0"/>
                <a:cs typeface="Arial" pitchFamily="34" charset="0"/>
              </a:rPr>
              <a:t>team</a:t>
            </a:r>
            <a:r>
              <a:rPr lang="es-ES" sz="2800" dirty="0" smtClean="0">
                <a:ea typeface="Times New Roman" pitchFamily="18" charset="0"/>
                <a:cs typeface="Arial" pitchFamily="34" charset="0"/>
              </a:rPr>
              <a:t> AIO.</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Mando y Control según la DGE.</a:t>
            </a:r>
            <a:endParaRPr lang="es-CL" sz="2800" dirty="0" smtClean="0"/>
          </a:p>
          <a:p>
            <a:pPr algn="just" eaLnBrk="0" fontAlgn="base" hangingPunct="0">
              <a:spcBef>
                <a:spcPct val="0"/>
              </a:spcBef>
              <a:spcAft>
                <a:spcPct val="0"/>
              </a:spcAft>
              <a:buFont typeface="Wingdings" pitchFamily="2" charset="2"/>
              <a:buChar char="Ø"/>
              <a:tabLst>
                <a:tab pos="838200" algn="r"/>
                <a:tab pos="5965825" algn="r"/>
              </a:tabLst>
            </a:pPr>
            <a:endParaRPr lang="es-ES_tradn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4407113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a:extLst>
              <a:ext uri="{FF2B5EF4-FFF2-40B4-BE49-F238E27FC236}">
                <a16:creationId xmlns="" xmlns:a16="http://schemas.microsoft.com/office/drawing/2014/main" id="{55F6D74F-B018-4556-A4E4-600B5EB0836E}"/>
              </a:ext>
            </a:extLst>
          </p:cNvPr>
          <p:cNvSpPr>
            <a:spLocks noGrp="1"/>
          </p:cNvSpPr>
          <p:nvPr>
            <p:ph type="sldNum" sz="quarter" idx="12"/>
          </p:nvPr>
        </p:nvSpPr>
        <p:spPr>
          <a:xfrm>
            <a:off x="10581686" y="6356351"/>
            <a:ext cx="751417" cy="365125"/>
          </a:xfrm>
        </p:spPr>
        <p:txBody>
          <a:bodyPr vert="horz" lIns="91440" tIns="45720" rIns="91440" bIns="45720" rtlCol="0" anchor="ctr">
            <a:normAutofit/>
          </a:bodyPr>
          <a:lstStyle/>
          <a:p>
            <a:pPr>
              <a:spcAft>
                <a:spcPts val="600"/>
              </a:spcAft>
            </a:pPr>
            <a:fld id="{D57F1E4F-1CFF-5643-939E-02111984F565}" type="slidenum">
              <a:rPr lang="en-US" sz="1200">
                <a:solidFill>
                  <a:srgbClr val="FFFFFF"/>
                </a:solidFill>
                <a:latin typeface="+mn-lt"/>
                <a:cs typeface="+mn-cs"/>
              </a:rPr>
              <a:pPr>
                <a:spcAft>
                  <a:spcPts val="600"/>
                </a:spcAft>
              </a:pPr>
              <a:t>17</a:t>
            </a:fld>
            <a:endParaRPr lang="en-US" sz="1200">
              <a:solidFill>
                <a:srgbClr val="FFFFFF"/>
              </a:solidFill>
              <a:latin typeface="+mn-lt"/>
              <a:cs typeface="+mn-cs"/>
            </a:endParaRPr>
          </a:p>
        </p:txBody>
      </p:sp>
      <p:grpSp>
        <p:nvGrpSpPr>
          <p:cNvPr id="3" name="Agrupar 24"/>
          <p:cNvGrpSpPr/>
          <p:nvPr/>
        </p:nvGrpSpPr>
        <p:grpSpPr>
          <a:xfrm>
            <a:off x="-23770" y="6265334"/>
            <a:ext cx="12374643" cy="619655"/>
            <a:chOff x="-23813" y="6265333"/>
            <a:chExt cx="12397242" cy="619655"/>
          </a:xfrm>
        </p:grpSpPr>
        <p:sp>
          <p:nvSpPr>
            <p:cNvPr id="27"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5" name="Group 4"/>
            <p:cNvGrpSpPr>
              <a:grpSpLocks/>
            </p:cNvGrpSpPr>
            <p:nvPr/>
          </p:nvGrpSpPr>
          <p:grpSpPr bwMode="auto">
            <a:xfrm>
              <a:off x="-23813" y="6265333"/>
              <a:ext cx="12397242" cy="156105"/>
              <a:chOff x="-15" y="3990"/>
              <a:chExt cx="5788" cy="55"/>
            </a:xfrm>
          </p:grpSpPr>
          <p:pic>
            <p:nvPicPr>
              <p:cNvPr id="29"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0"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26" name="Picture 4" descr="http://k27.kn3.net/taringa/1/0/5/8/0/4/77/cesylsen/0B1.jpg?884"/>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8283464" y="908720"/>
            <a:ext cx="3490055" cy="2376264"/>
          </a:xfrm>
          <a:prstGeom prst="roundRect">
            <a:avLst/>
          </a:prstGeom>
          <a:solidFill>
            <a:srgbClr val="FFFFFF">
              <a:shade val="85000"/>
            </a:srgbClr>
          </a:solidFill>
          <a:ln w="190500" cap="rnd">
            <a:noFill/>
          </a:ln>
          <a:effectLst>
            <a:outerShdw blurRad="225425" dist="50800" dir="5220000" algn="ctr">
              <a:srgbClr val="000000">
                <a:alpha val="33000"/>
              </a:srgbClr>
            </a:outerShdw>
          </a:effectLst>
        </p:spPr>
      </p:pic>
      <p:pic>
        <p:nvPicPr>
          <p:cNvPr id="33" name="Picture 8" descr="https://upload.wikimedia.org/wikipedia/commons/thumb/1/13/Almirante_Blanco_Encalada_(FF-15).jpg/220px-Almirante_Blanco_Encalada_(FF-15).jpg"/>
          <p:cNvPicPr>
            <a:picLocks noChangeAspect="1" noChangeArrowheads="1"/>
          </p:cNvPicPr>
          <p:nvPr/>
        </p:nvPicPr>
        <p:blipFill>
          <a:blip r:embed="rId5" cstate="print"/>
          <a:srcRect/>
          <a:stretch>
            <a:fillRect/>
          </a:stretch>
        </p:blipFill>
        <p:spPr bwMode="auto">
          <a:xfrm>
            <a:off x="8230336" y="3610300"/>
            <a:ext cx="3636523" cy="2417737"/>
          </a:xfrm>
          <a:prstGeom prst="roundRect">
            <a:avLst/>
          </a:prstGeom>
          <a:solidFill>
            <a:srgbClr val="FFFFFF">
              <a:shade val="85000"/>
            </a:srgbClr>
          </a:solidFill>
          <a:ln w="190500" cap="rnd">
            <a:noFill/>
          </a:ln>
          <a:effectLst>
            <a:outerShdw blurRad="225425" dist="50800" dir="5220000" algn="ctr">
              <a:srgbClr val="000000">
                <a:alpha val="33000"/>
              </a:srgbClr>
            </a:outerShdw>
          </a:effectLst>
        </p:spPr>
      </p:pic>
      <p:pic>
        <p:nvPicPr>
          <p:cNvPr id="34" name="Picture 10" descr="http://k30.kn3.net/taringa/8/8/1/3/C/F/polmart10/123.jpg"/>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355035" y="977462"/>
            <a:ext cx="3718594" cy="2349063"/>
          </a:xfrm>
          <a:prstGeom prst="roundRect">
            <a:avLst/>
          </a:prstGeom>
          <a:solidFill>
            <a:srgbClr val="FFFFFF">
              <a:shade val="85000"/>
            </a:srgbClr>
          </a:solidFill>
          <a:ln w="190500" cap="rnd">
            <a:noFill/>
          </a:ln>
          <a:effectLst>
            <a:outerShdw blurRad="225425" dist="50800" dir="5220000" algn="ctr">
              <a:srgbClr val="000000">
                <a:alpha val="33000"/>
              </a:srgbClr>
            </a:outerShdw>
          </a:effectLst>
        </p:spPr>
      </p:pic>
      <p:sp>
        <p:nvSpPr>
          <p:cNvPr id="35" name="11 CuadroTexto"/>
          <p:cNvSpPr txBox="1"/>
          <p:nvPr/>
        </p:nvSpPr>
        <p:spPr>
          <a:xfrm>
            <a:off x="9553875" y="3287264"/>
            <a:ext cx="1283540" cy="285752"/>
          </a:xfrm>
          <a:prstGeom prst="rect">
            <a:avLst/>
          </a:prstGeom>
          <a:noFill/>
        </p:spPr>
        <p:txBody>
          <a:bodyPr wrap="square" rtlCol="0">
            <a:spAutoFit/>
          </a:bodyPr>
          <a:lstStyle/>
          <a:p>
            <a:pPr algn="ctr"/>
            <a:r>
              <a:rPr lang="es-CL" sz="1200" b="1" dirty="0">
                <a:solidFill>
                  <a:schemeClr val="tx2">
                    <a:lumMod val="50000"/>
                  </a:schemeClr>
                </a:solidFill>
                <a:latin typeface="Arial" pitchFamily="34" charset="0"/>
                <a:cs typeface="Arial" pitchFamily="34" charset="0"/>
              </a:rPr>
              <a:t>FF TIPO 23</a:t>
            </a:r>
          </a:p>
        </p:txBody>
      </p:sp>
      <p:sp>
        <p:nvSpPr>
          <p:cNvPr id="36" name="12 CuadroTexto"/>
          <p:cNvSpPr txBox="1"/>
          <p:nvPr/>
        </p:nvSpPr>
        <p:spPr>
          <a:xfrm>
            <a:off x="1879016" y="5906168"/>
            <a:ext cx="1771915" cy="276999"/>
          </a:xfrm>
          <a:prstGeom prst="rect">
            <a:avLst/>
          </a:prstGeom>
          <a:noFill/>
        </p:spPr>
        <p:txBody>
          <a:bodyPr wrap="square" rtlCol="0">
            <a:spAutoFit/>
          </a:bodyPr>
          <a:lstStyle/>
          <a:p>
            <a:pPr algn="ctr"/>
            <a:r>
              <a:rPr lang="es-CL" sz="1200" b="1" dirty="0">
                <a:solidFill>
                  <a:schemeClr val="tx2">
                    <a:lumMod val="50000"/>
                  </a:schemeClr>
                </a:solidFill>
                <a:latin typeface="Arial" pitchFamily="34" charset="0"/>
                <a:cs typeface="Arial" pitchFamily="34" charset="0"/>
              </a:rPr>
              <a:t>FFG </a:t>
            </a:r>
            <a:r>
              <a:rPr lang="es-CL" sz="1200" b="1" dirty="0" smtClean="0">
                <a:solidFill>
                  <a:schemeClr val="tx2">
                    <a:lumMod val="50000"/>
                  </a:schemeClr>
                </a:solidFill>
                <a:latin typeface="Arial" pitchFamily="34" charset="0"/>
                <a:cs typeface="Arial" pitchFamily="34" charset="0"/>
              </a:rPr>
              <a:t> ADELAIDE</a:t>
            </a:r>
            <a:endParaRPr lang="es-CL" sz="1200" b="1" dirty="0">
              <a:solidFill>
                <a:schemeClr val="tx2">
                  <a:lumMod val="50000"/>
                </a:schemeClr>
              </a:solidFill>
              <a:latin typeface="Arial" pitchFamily="34" charset="0"/>
              <a:cs typeface="Arial" pitchFamily="34" charset="0"/>
            </a:endParaRPr>
          </a:p>
        </p:txBody>
      </p:sp>
      <p:sp>
        <p:nvSpPr>
          <p:cNvPr id="37" name="13 CuadroTexto"/>
          <p:cNvSpPr txBox="1"/>
          <p:nvPr/>
        </p:nvSpPr>
        <p:spPr>
          <a:xfrm>
            <a:off x="9430719" y="6016525"/>
            <a:ext cx="1283540" cy="285752"/>
          </a:xfrm>
          <a:prstGeom prst="rect">
            <a:avLst/>
          </a:prstGeom>
          <a:noFill/>
        </p:spPr>
        <p:txBody>
          <a:bodyPr wrap="square" rtlCol="0">
            <a:spAutoFit/>
          </a:bodyPr>
          <a:lstStyle/>
          <a:p>
            <a:pPr algn="ctr"/>
            <a:r>
              <a:rPr lang="es-CL" sz="1200" b="1" dirty="0">
                <a:solidFill>
                  <a:schemeClr val="tx2">
                    <a:lumMod val="50000"/>
                  </a:schemeClr>
                </a:solidFill>
                <a:latin typeface="Arial" pitchFamily="34" charset="0"/>
                <a:cs typeface="Arial" pitchFamily="34" charset="0"/>
              </a:rPr>
              <a:t>FF TIPO M</a:t>
            </a:r>
          </a:p>
        </p:txBody>
      </p:sp>
      <p:sp>
        <p:nvSpPr>
          <p:cNvPr id="38" name="14 CuadroTexto"/>
          <p:cNvSpPr txBox="1"/>
          <p:nvPr/>
        </p:nvSpPr>
        <p:spPr>
          <a:xfrm>
            <a:off x="1665125" y="3352153"/>
            <a:ext cx="1283540" cy="285752"/>
          </a:xfrm>
          <a:prstGeom prst="rect">
            <a:avLst/>
          </a:prstGeom>
          <a:noFill/>
        </p:spPr>
        <p:txBody>
          <a:bodyPr wrap="square" rtlCol="0">
            <a:spAutoFit/>
          </a:bodyPr>
          <a:lstStyle/>
          <a:p>
            <a:pPr algn="ctr"/>
            <a:r>
              <a:rPr lang="es-CL" sz="1200" b="1" dirty="0">
                <a:solidFill>
                  <a:schemeClr val="tx2">
                    <a:lumMod val="50000"/>
                  </a:schemeClr>
                </a:solidFill>
                <a:latin typeface="Arial" pitchFamily="34" charset="0"/>
                <a:cs typeface="Arial" pitchFamily="34" charset="0"/>
              </a:rPr>
              <a:t>FF TIPO 22</a:t>
            </a:r>
          </a:p>
        </p:txBody>
      </p:sp>
      <p:sp>
        <p:nvSpPr>
          <p:cNvPr id="39" name="9 CuadroTexto"/>
          <p:cNvSpPr txBox="1"/>
          <p:nvPr/>
        </p:nvSpPr>
        <p:spPr>
          <a:xfrm>
            <a:off x="5580831" y="2402304"/>
            <a:ext cx="1548496" cy="738664"/>
          </a:xfrm>
          <a:prstGeom prst="rect">
            <a:avLst/>
          </a:prstGeom>
          <a:noFill/>
          <a:ln>
            <a:noFill/>
          </a:ln>
        </p:spPr>
        <p:txBody>
          <a:bodyPr wrap="square" rtlCol="0">
            <a:spAutoFit/>
          </a:bodyPr>
          <a:lstStyle/>
          <a:p>
            <a:pPr algn="ctr">
              <a:lnSpc>
                <a:spcPct val="150000"/>
              </a:lnSpc>
            </a:pPr>
            <a:r>
              <a:rPr lang="es-CL" sz="2800" b="1" dirty="0">
                <a:solidFill>
                  <a:srgbClr val="002060"/>
                </a:solidFill>
                <a:latin typeface="Arial" pitchFamily="34" charset="0"/>
                <a:cs typeface="Arial" pitchFamily="34" charset="0"/>
              </a:rPr>
              <a:t>DNA</a:t>
            </a:r>
          </a:p>
        </p:txBody>
      </p:sp>
      <p:sp>
        <p:nvSpPr>
          <p:cNvPr id="41" name="9 CuadroTexto"/>
          <p:cNvSpPr txBox="1"/>
          <p:nvPr/>
        </p:nvSpPr>
        <p:spPr>
          <a:xfrm>
            <a:off x="5132109" y="3625739"/>
            <a:ext cx="2452220" cy="738664"/>
          </a:xfrm>
          <a:prstGeom prst="rect">
            <a:avLst/>
          </a:prstGeom>
          <a:noFill/>
          <a:ln>
            <a:noFill/>
          </a:ln>
        </p:spPr>
        <p:txBody>
          <a:bodyPr wrap="square" rtlCol="0">
            <a:spAutoFit/>
          </a:bodyPr>
          <a:lstStyle/>
          <a:p>
            <a:pPr algn="ctr">
              <a:lnSpc>
                <a:spcPct val="150000"/>
              </a:lnSpc>
            </a:pPr>
            <a:r>
              <a:rPr lang="es-CL" sz="2800" b="1" dirty="0">
                <a:solidFill>
                  <a:srgbClr val="002060"/>
                </a:solidFill>
                <a:latin typeface="Arial" pitchFamily="34" charset="0"/>
                <a:cs typeface="Arial" pitchFamily="34" charset="0"/>
              </a:rPr>
              <a:t>SEWACO VII</a:t>
            </a:r>
          </a:p>
        </p:txBody>
      </p:sp>
      <p:sp>
        <p:nvSpPr>
          <p:cNvPr id="42" name="9 CuadroTexto"/>
          <p:cNvSpPr txBox="1"/>
          <p:nvPr/>
        </p:nvSpPr>
        <p:spPr>
          <a:xfrm>
            <a:off x="4462345" y="914075"/>
            <a:ext cx="2051633" cy="738664"/>
          </a:xfrm>
          <a:prstGeom prst="rect">
            <a:avLst/>
          </a:prstGeom>
          <a:noFill/>
          <a:ln>
            <a:noFill/>
          </a:ln>
        </p:spPr>
        <p:txBody>
          <a:bodyPr wrap="square" rtlCol="0">
            <a:spAutoFit/>
          </a:bodyPr>
          <a:lstStyle/>
          <a:p>
            <a:pPr algn="ctr">
              <a:lnSpc>
                <a:spcPct val="150000"/>
              </a:lnSpc>
            </a:pPr>
            <a:r>
              <a:rPr lang="es-CL" sz="2800" b="1" dirty="0">
                <a:solidFill>
                  <a:srgbClr val="002060"/>
                </a:solidFill>
                <a:latin typeface="Arial" pitchFamily="34" charset="0"/>
                <a:cs typeface="Arial" pitchFamily="34" charset="0"/>
              </a:rPr>
              <a:t>CACS</a:t>
            </a:r>
          </a:p>
        </p:txBody>
      </p:sp>
      <p:sp>
        <p:nvSpPr>
          <p:cNvPr id="43" name="Flecha: hacia abajo 17"/>
          <p:cNvSpPr/>
          <p:nvPr/>
        </p:nvSpPr>
        <p:spPr>
          <a:xfrm rot="16200000">
            <a:off x="4286493" y="1000338"/>
            <a:ext cx="497953" cy="622944"/>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47" name="46 Rectángulo"/>
          <p:cNvSpPr/>
          <p:nvPr/>
        </p:nvSpPr>
        <p:spPr>
          <a:xfrm>
            <a:off x="5866892" y="1972201"/>
            <a:ext cx="1683474" cy="738664"/>
          </a:xfrm>
          <a:prstGeom prst="rect">
            <a:avLst/>
          </a:prstGeom>
        </p:spPr>
        <p:txBody>
          <a:bodyPr wrap="none">
            <a:spAutoFit/>
          </a:bodyPr>
          <a:lstStyle/>
          <a:p>
            <a:pPr algn="ctr">
              <a:lnSpc>
                <a:spcPct val="150000"/>
              </a:lnSpc>
            </a:pPr>
            <a:r>
              <a:rPr lang="es-CL" sz="2800" b="1" dirty="0" smtClean="0">
                <a:solidFill>
                  <a:srgbClr val="002060"/>
                </a:solidFill>
                <a:latin typeface="Arial" pitchFamily="34" charset="0"/>
                <a:cs typeface="Arial" pitchFamily="34" charset="0"/>
              </a:rPr>
              <a:t>CMS 330</a:t>
            </a:r>
            <a:endParaRPr lang="es-CL" sz="2800" b="1" dirty="0">
              <a:solidFill>
                <a:srgbClr val="002060"/>
              </a:solidFill>
              <a:latin typeface="Arial" pitchFamily="34" charset="0"/>
              <a:cs typeface="Arial" pitchFamily="34" charset="0"/>
            </a:endParaRPr>
          </a:p>
        </p:txBody>
      </p:sp>
      <p:pic>
        <p:nvPicPr>
          <p:cNvPr id="49" name="48 Imagen" descr="foto_0000002820200618105820.jpg"/>
          <p:cNvPicPr>
            <a:picLocks noChangeAspect="1"/>
          </p:cNvPicPr>
          <p:nvPr/>
        </p:nvPicPr>
        <p:blipFill>
          <a:blip r:embed="rId7" cstate="email">
            <a:extLst>
              <a:ext uri="{28A0092B-C50C-407E-A947-70E740481C1C}">
                <a14:useLocalDpi xmlns:a14="http://schemas.microsoft.com/office/drawing/2010/main" xmlns=""/>
              </a:ext>
            </a:extLst>
          </a:blip>
          <a:srcRect t="-1"/>
          <a:stretch>
            <a:fillRect/>
          </a:stretch>
        </p:blipFill>
        <p:spPr>
          <a:xfrm>
            <a:off x="267525" y="3704898"/>
            <a:ext cx="4912359" cy="2144110"/>
          </a:xfrm>
          <a:prstGeom prst="roundRect">
            <a:avLst/>
          </a:prstGeom>
          <a:solidFill>
            <a:srgbClr val="FFFFFF">
              <a:shade val="85000"/>
            </a:srgbClr>
          </a:solidFill>
          <a:ln w="190500" cap="rnd">
            <a:noFill/>
          </a:ln>
          <a:effectLst>
            <a:outerShdw blurRad="225425" dist="50800" dir="5220000" algn="ctr">
              <a:srgbClr val="000000">
                <a:alpha val="33000"/>
              </a:srgbClr>
            </a:outerShdw>
          </a:effectLst>
        </p:spPr>
      </p:pic>
      <p:sp>
        <p:nvSpPr>
          <p:cNvPr id="50" name="Flecha: hacia abajo 17"/>
          <p:cNvSpPr/>
          <p:nvPr/>
        </p:nvSpPr>
        <p:spPr>
          <a:xfrm rot="5400000">
            <a:off x="7587542" y="2070361"/>
            <a:ext cx="497953" cy="622944"/>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51" name="Flecha: hacia abajo 17"/>
          <p:cNvSpPr/>
          <p:nvPr/>
        </p:nvSpPr>
        <p:spPr>
          <a:xfrm rot="16200000">
            <a:off x="5335612" y="5267537"/>
            <a:ext cx="497953" cy="622944"/>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52" name="9 CuadroTexto"/>
          <p:cNvSpPr txBox="1"/>
          <p:nvPr/>
        </p:nvSpPr>
        <p:spPr>
          <a:xfrm>
            <a:off x="5508823" y="5157192"/>
            <a:ext cx="2452220" cy="658835"/>
          </a:xfrm>
          <a:prstGeom prst="rect">
            <a:avLst/>
          </a:prstGeom>
          <a:noFill/>
          <a:ln>
            <a:noFill/>
          </a:ln>
        </p:spPr>
        <p:txBody>
          <a:bodyPr wrap="square" rtlCol="0">
            <a:spAutoFit/>
          </a:bodyPr>
          <a:lstStyle/>
          <a:p>
            <a:pPr algn="ctr">
              <a:lnSpc>
                <a:spcPct val="150000"/>
              </a:lnSpc>
            </a:pPr>
            <a:r>
              <a:rPr lang="es-CL" sz="2800" b="1" dirty="0" smtClean="0">
                <a:solidFill>
                  <a:srgbClr val="002060"/>
                </a:solidFill>
                <a:latin typeface="Arial" pitchFamily="34" charset="0"/>
                <a:cs typeface="Arial" pitchFamily="34" charset="0"/>
              </a:rPr>
              <a:t>ADACS</a:t>
            </a:r>
            <a:endParaRPr lang="es-CL" sz="2800" b="1" dirty="0">
              <a:solidFill>
                <a:srgbClr val="002060"/>
              </a:solidFill>
              <a:latin typeface="Arial" pitchFamily="34" charset="0"/>
              <a:cs typeface="Arial" pitchFamily="34" charset="0"/>
            </a:endParaRPr>
          </a:p>
        </p:txBody>
      </p:sp>
      <p:sp>
        <p:nvSpPr>
          <p:cNvPr id="53" name="Flecha: hacia abajo 17"/>
          <p:cNvSpPr/>
          <p:nvPr/>
        </p:nvSpPr>
        <p:spPr>
          <a:xfrm rot="5400000">
            <a:off x="7549251" y="3685735"/>
            <a:ext cx="497953" cy="622944"/>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32" name="3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4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4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4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4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4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54" name="Picture 11"/>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3120278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18</a:t>
            </a:fld>
            <a:endParaRPr lang="es-CL"/>
          </a:p>
        </p:txBody>
      </p:sp>
      <p:sp>
        <p:nvSpPr>
          <p:cNvPr id="5" name="Text Box 8"/>
          <p:cNvSpPr txBox="1">
            <a:spLocks noChangeArrowheads="1"/>
          </p:cNvSpPr>
          <p:nvPr/>
        </p:nvSpPr>
        <p:spPr>
          <a:xfrm>
            <a:off x="431013" y="571501"/>
            <a:ext cx="11307749" cy="2163763"/>
          </a:xfrm>
          <a:prstGeom prst="rect">
            <a:avLst/>
          </a:prstGeom>
        </p:spPr>
        <p:txBody>
          <a:bodyPr anchor="ctr">
            <a:normAutofit/>
          </a:bodyPr>
          <a:lstStyle/>
          <a:p>
            <a:pPr algn="ctr" fontAlgn="auto">
              <a:spcBef>
                <a:spcPct val="50000"/>
              </a:spcBef>
              <a:spcAft>
                <a:spcPts val="0"/>
              </a:spcAft>
              <a:defRPr/>
            </a:pPr>
            <a:r>
              <a:rPr lang="es-ES" sz="5400" b="1" dirty="0">
                <a:solidFill>
                  <a:srgbClr val="002060"/>
                </a:solidFill>
                <a:latin typeface="Arial" pitchFamily="34" charset="0"/>
                <a:ea typeface="+mj-ea"/>
                <a:cs typeface="Arial" pitchFamily="34" charset="0"/>
              </a:rPr>
              <a:t>SMC DNA</a:t>
            </a:r>
            <a:br>
              <a:rPr lang="es-ES" sz="5400" b="1" dirty="0">
                <a:solidFill>
                  <a:srgbClr val="002060"/>
                </a:solidFill>
                <a:latin typeface="Arial" pitchFamily="34" charset="0"/>
                <a:ea typeface="+mj-ea"/>
                <a:cs typeface="Arial" pitchFamily="34" charset="0"/>
              </a:rPr>
            </a:br>
            <a:r>
              <a:rPr lang="es-ES" sz="5400" b="1" dirty="0">
                <a:solidFill>
                  <a:srgbClr val="002060"/>
                </a:solidFill>
                <a:latin typeface="Arial" pitchFamily="34" charset="0"/>
                <a:ea typeface="+mj-ea"/>
                <a:cs typeface="Arial" pitchFamily="34" charset="0"/>
              </a:rPr>
              <a:t>FF TIPO 23</a:t>
            </a:r>
          </a:p>
        </p:txBody>
      </p:sp>
      <p:pic>
        <p:nvPicPr>
          <p:cNvPr id="6" name="11 Imagen" descr="\\Cjedc03\esc-gral\SILUETAS BUQUES ESCUADRA\buques_news\unidad__0001_Capa-3.png"/>
          <p:cNvPicPr>
            <a:picLocks noChangeAspect="1" noChangeArrowheads="1"/>
          </p:cNvPicPr>
          <p:nvPr/>
        </p:nvPicPr>
        <p:blipFill>
          <a:blip r:embed="rId2" cstate="print">
            <a:extLst>
              <a:ext uri="{28A0092B-C50C-407E-A947-70E740481C1C}">
                <a14:useLocalDpi xmlns:a14="http://schemas.microsoft.com/office/drawing/2010/main" xmlns=""/>
              </a:ext>
            </a:extLst>
          </a:blip>
          <a:srcRect/>
          <a:stretch>
            <a:fillRect/>
          </a:stretch>
        </p:blipFill>
        <p:spPr bwMode="auto">
          <a:xfrm>
            <a:off x="1079542" y="2735264"/>
            <a:ext cx="9679400" cy="2402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8"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a:solidFill>
                  <a:srgbClr val="002060"/>
                </a:solidFill>
                <a:latin typeface="Arial" pitchFamily="34" charset="0"/>
                <a:ea typeface="+mj-ea"/>
                <a:cs typeface="Arial" pitchFamily="34" charset="0"/>
              </a:rPr>
              <a:t>SMC </a:t>
            </a:r>
            <a:r>
              <a:rPr lang="es-ES" sz="2400" b="1" dirty="0" smtClean="0">
                <a:solidFill>
                  <a:srgbClr val="002060"/>
                </a:solidFill>
                <a:latin typeface="Arial" pitchFamily="34" charset="0"/>
                <a:ea typeface="+mj-ea"/>
                <a:cs typeface="Arial" pitchFamily="34" charset="0"/>
              </a:rPr>
              <a:t>DNA FF </a:t>
            </a:r>
            <a:r>
              <a:rPr lang="es-ES" sz="2400" b="1" dirty="0">
                <a:solidFill>
                  <a:srgbClr val="002060"/>
                </a:solidFill>
                <a:latin typeface="Arial" pitchFamily="34" charset="0"/>
                <a:ea typeface="+mj-ea"/>
                <a:cs typeface="Arial" pitchFamily="34" charset="0"/>
              </a:rPr>
              <a:t>TIPO 23</a:t>
            </a:r>
          </a:p>
        </p:txBody>
      </p:sp>
      <p:sp>
        <p:nvSpPr>
          <p:cNvPr id="6" name="1 Título"/>
          <p:cNvSpPr txBox="1">
            <a:spLocks/>
          </p:cNvSpPr>
          <p:nvPr/>
        </p:nvSpPr>
        <p:spPr>
          <a:xfrm>
            <a:off x="324247" y="1052736"/>
            <a:ext cx="5419391" cy="45370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s-CL" sz="2000" b="1" i="1" u="sng" dirty="0" smtClean="0">
                <a:solidFill>
                  <a:srgbClr val="002060"/>
                </a:solidFill>
                <a:latin typeface="Arial" pitchFamily="34" charset="0"/>
                <a:cs typeface="Arial" pitchFamily="34" charset="0"/>
              </a:rPr>
              <a:t>Objetivos del sistema DNA-1:</a:t>
            </a:r>
            <a:endParaRPr lang="es-CL" sz="2000" b="1" i="1" u="sng" dirty="0">
              <a:solidFill>
                <a:srgbClr val="002060"/>
              </a:solidFill>
              <a:latin typeface="Arial" pitchFamily="34" charset="0"/>
              <a:cs typeface="Arial" pitchFamily="34" charset="0"/>
            </a:endParaRPr>
          </a:p>
        </p:txBody>
      </p:sp>
      <p:sp>
        <p:nvSpPr>
          <p:cNvPr id="7" name="Rectangle 3"/>
          <p:cNvSpPr txBox="1">
            <a:spLocks noChangeArrowheads="1"/>
          </p:cNvSpPr>
          <p:nvPr/>
        </p:nvSpPr>
        <p:spPr>
          <a:xfrm>
            <a:off x="285189" y="1628800"/>
            <a:ext cx="11322540" cy="1643074"/>
          </a:xfrm>
          <a:prstGeom prst="rect">
            <a:avLst/>
          </a:prstGeom>
        </p:spPr>
        <p:txBody>
          <a:bodyPr>
            <a:normAutofit/>
          </a:bodyPr>
          <a:lstStyle/>
          <a:p>
            <a:pPr marL="514350" indent="-514350" fontAlgn="auto">
              <a:lnSpc>
                <a:spcPct val="90000"/>
              </a:lnSpc>
              <a:spcBef>
                <a:spcPct val="50000"/>
              </a:spcBef>
              <a:spcAft>
                <a:spcPts val="0"/>
              </a:spcAft>
              <a:buFont typeface="+mj-lt"/>
              <a:buAutoNum type="arabicPeriod"/>
              <a:defRPr/>
            </a:pPr>
            <a:r>
              <a:rPr lang="es-CL" dirty="0" smtClean="0">
                <a:solidFill>
                  <a:srgbClr val="002060"/>
                </a:solidFill>
                <a:latin typeface="Arial" panose="020B0604020202020204" pitchFamily="34" charset="0"/>
                <a:cs typeface="Arial" panose="020B0604020202020204" pitchFamily="34" charset="0"/>
              </a:rPr>
              <a:t>Entregar un panorama táctico en tiempo real.</a:t>
            </a:r>
            <a:endParaRPr lang="es-CL" dirty="0">
              <a:solidFill>
                <a:srgbClr val="002060"/>
              </a:solidFill>
              <a:latin typeface="Arial" panose="020B0604020202020204" pitchFamily="34" charset="0"/>
              <a:cs typeface="Arial" panose="020B0604020202020204" pitchFamily="34" charset="0"/>
            </a:endParaRPr>
          </a:p>
          <a:p>
            <a:pPr marL="514350" indent="-514350" fontAlgn="auto">
              <a:lnSpc>
                <a:spcPct val="90000"/>
              </a:lnSpc>
              <a:spcBef>
                <a:spcPct val="50000"/>
              </a:spcBef>
              <a:spcAft>
                <a:spcPts val="0"/>
              </a:spcAft>
              <a:buFont typeface="+mj-lt"/>
              <a:buAutoNum type="arabicPeriod"/>
              <a:defRPr/>
            </a:pPr>
            <a:r>
              <a:rPr lang="es-CL" dirty="0" smtClean="0">
                <a:solidFill>
                  <a:srgbClr val="002060"/>
                </a:solidFill>
                <a:latin typeface="Arial" panose="020B0604020202020204" pitchFamily="34" charset="0"/>
                <a:cs typeface="Arial" panose="020B0604020202020204" pitchFamily="34" charset="0"/>
              </a:rPr>
              <a:t>Control de las armas y sensores.</a:t>
            </a:r>
            <a:endParaRPr lang="es-CL" dirty="0">
              <a:solidFill>
                <a:srgbClr val="002060"/>
              </a:solidFill>
              <a:latin typeface="Arial" panose="020B0604020202020204" pitchFamily="34" charset="0"/>
              <a:cs typeface="Arial" panose="020B0604020202020204" pitchFamily="34" charset="0"/>
            </a:endParaRPr>
          </a:p>
          <a:p>
            <a:pPr marL="514350" indent="-514350" fontAlgn="auto">
              <a:lnSpc>
                <a:spcPct val="90000"/>
              </a:lnSpc>
              <a:spcBef>
                <a:spcPct val="50000"/>
              </a:spcBef>
              <a:spcAft>
                <a:spcPts val="0"/>
              </a:spcAft>
              <a:buFont typeface="+mj-lt"/>
              <a:buAutoNum type="arabicPeriod"/>
              <a:defRPr/>
            </a:pPr>
            <a:r>
              <a:rPr lang="es-CL" dirty="0" smtClean="0">
                <a:solidFill>
                  <a:srgbClr val="002060"/>
                </a:solidFill>
                <a:latin typeface="Arial" panose="020B0604020202020204" pitchFamily="34" charset="0"/>
                <a:cs typeface="Arial" panose="020B0604020202020204" pitchFamily="34" charset="0"/>
              </a:rPr>
              <a:t>Plataforma para el entrenamiento integrado de los operadores.</a:t>
            </a:r>
            <a:endParaRPr lang="es-CL" dirty="0">
              <a:solidFill>
                <a:srgbClr val="002060"/>
              </a:solidFill>
              <a:latin typeface="Arial" panose="020B0604020202020204" pitchFamily="34" charset="0"/>
              <a:cs typeface="Arial" panose="020B0604020202020204" pitchFamily="34" charset="0"/>
            </a:endParaRPr>
          </a:p>
          <a:p>
            <a:pPr marL="514350" indent="-514350" fontAlgn="auto">
              <a:lnSpc>
                <a:spcPct val="90000"/>
              </a:lnSpc>
              <a:spcBef>
                <a:spcPct val="50000"/>
              </a:spcBef>
              <a:spcAft>
                <a:spcPts val="0"/>
              </a:spcAft>
              <a:buFont typeface="+mj-lt"/>
              <a:buAutoNum type="arabicPeriod"/>
              <a:defRPr/>
            </a:pPr>
            <a:r>
              <a:rPr lang="es-CL" dirty="0" smtClean="0">
                <a:solidFill>
                  <a:srgbClr val="002060"/>
                </a:solidFill>
                <a:latin typeface="Arial" panose="020B0604020202020204" pitchFamily="34" charset="0"/>
                <a:cs typeface="Arial" panose="020B0604020202020204" pitchFamily="34" charset="0"/>
              </a:rPr>
              <a:t>Proveer una herramienta de mantención y monitoreo del sistema.</a:t>
            </a:r>
            <a:endParaRPr lang="es-CL" dirty="0">
              <a:solidFill>
                <a:srgbClr val="002060"/>
              </a:solidFill>
              <a:latin typeface="Arial" panose="020B0604020202020204" pitchFamily="34" charset="0"/>
              <a:cs typeface="Arial" panose="020B0604020202020204" pitchFamily="34" charset="0"/>
            </a:endParaRPr>
          </a:p>
          <a:p>
            <a:pPr marL="514350" indent="-514350" fontAlgn="auto">
              <a:lnSpc>
                <a:spcPct val="50000"/>
              </a:lnSpc>
              <a:spcBef>
                <a:spcPct val="50000"/>
              </a:spcBef>
              <a:spcAft>
                <a:spcPts val="0"/>
              </a:spcAft>
              <a:buFont typeface="+mj-lt"/>
              <a:buAutoNum type="arabicPeriod"/>
              <a:defRPr/>
            </a:pPr>
            <a:endParaRPr lang="es-CL" dirty="0">
              <a:solidFill>
                <a:srgbClr val="002060"/>
              </a:solidFill>
              <a:latin typeface="Arial" panose="020B0604020202020204" pitchFamily="34" charset="0"/>
              <a:cs typeface="Arial" panose="020B0604020202020204" pitchFamily="34" charset="0"/>
            </a:endParaRPr>
          </a:p>
        </p:txBody>
      </p:sp>
      <p:sp>
        <p:nvSpPr>
          <p:cNvPr id="8" name="Rectángulo: esquinas redondeadas 5"/>
          <p:cNvSpPr/>
          <p:nvPr/>
        </p:nvSpPr>
        <p:spPr>
          <a:xfrm>
            <a:off x="4634008" y="5200092"/>
            <a:ext cx="2957058" cy="914400"/>
          </a:xfrm>
          <a:prstGeom prst="roundRect">
            <a:avLst/>
          </a:prstGeom>
          <a:solidFill>
            <a:srgbClr val="002060"/>
          </a:solidFill>
          <a:ln>
            <a:solidFill>
              <a:srgbClr val="002060"/>
            </a:solid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SMC DNA-1</a:t>
            </a:r>
          </a:p>
        </p:txBody>
      </p:sp>
      <p:sp>
        <p:nvSpPr>
          <p:cNvPr id="9" name="Elipse 6"/>
          <p:cNvSpPr/>
          <p:nvPr/>
        </p:nvSpPr>
        <p:spPr>
          <a:xfrm>
            <a:off x="1197269" y="4077072"/>
            <a:ext cx="2618783" cy="1123020"/>
          </a:xfrm>
          <a:prstGeom prst="ellipse">
            <a:avLst/>
          </a:prstGeom>
          <a:solidFill>
            <a:srgbClr val="C00000"/>
          </a:solidFill>
          <a:ln>
            <a:solidFill>
              <a:srgbClr val="C00000"/>
            </a:solid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LINK</a:t>
            </a:r>
          </a:p>
        </p:txBody>
      </p:sp>
      <p:sp>
        <p:nvSpPr>
          <p:cNvPr id="10" name="Elipse 7"/>
          <p:cNvSpPr/>
          <p:nvPr/>
        </p:nvSpPr>
        <p:spPr>
          <a:xfrm>
            <a:off x="4839025" y="3292388"/>
            <a:ext cx="2599875" cy="1000708"/>
          </a:xfrm>
          <a:prstGeom prst="ellipse">
            <a:avLst/>
          </a:prstGeom>
          <a:solidFill>
            <a:srgbClr val="C00000"/>
          </a:solidFill>
          <a:ln>
            <a:solidFill>
              <a:srgbClr val="C00000"/>
            </a:solid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ARMAS</a:t>
            </a:r>
          </a:p>
        </p:txBody>
      </p:sp>
      <p:sp>
        <p:nvSpPr>
          <p:cNvPr id="11" name="Elipse 8"/>
          <p:cNvSpPr/>
          <p:nvPr/>
        </p:nvSpPr>
        <p:spPr>
          <a:xfrm>
            <a:off x="8449558" y="4077072"/>
            <a:ext cx="2906290" cy="1123020"/>
          </a:xfrm>
          <a:prstGeom prst="ellipse">
            <a:avLst/>
          </a:prstGeom>
          <a:solidFill>
            <a:srgbClr val="C00000"/>
          </a:solidFill>
          <a:ln>
            <a:solidFill>
              <a:srgbClr val="C00000"/>
            </a:solid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SENSORES</a:t>
            </a:r>
          </a:p>
        </p:txBody>
      </p:sp>
      <p:sp>
        <p:nvSpPr>
          <p:cNvPr id="12" name="Flecha: hacia abajo 9"/>
          <p:cNvSpPr/>
          <p:nvPr/>
        </p:nvSpPr>
        <p:spPr>
          <a:xfrm rot="18396878">
            <a:off x="3941641" y="4822737"/>
            <a:ext cx="398532" cy="956907"/>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13" name="Flecha: hacia abajo 10"/>
          <p:cNvSpPr/>
          <p:nvPr/>
        </p:nvSpPr>
        <p:spPr>
          <a:xfrm>
            <a:off x="5894128" y="4383398"/>
            <a:ext cx="530407" cy="718991"/>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14" name="Flecha: hacia abajo 11"/>
          <p:cNvSpPr/>
          <p:nvPr/>
        </p:nvSpPr>
        <p:spPr>
          <a:xfrm rot="2660750">
            <a:off x="7894430" y="4919682"/>
            <a:ext cx="530407" cy="718991"/>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15"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19</a:t>
            </a:fld>
            <a:endParaRPr lang="es-CL"/>
          </a:p>
        </p:txBody>
      </p:sp>
      <p:sp>
        <p:nvSpPr>
          <p:cNvPr id="16" name="1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2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2"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49483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para almirante cochrane ff 05"/>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t="29052" r="12201"/>
          <a:stretch/>
        </p:blipFill>
        <p:spPr bwMode="auto">
          <a:xfrm>
            <a:off x="327550" y="3501008"/>
            <a:ext cx="11842225" cy="2376264"/>
          </a:xfrm>
          <a:prstGeom prst="rect">
            <a:avLst/>
          </a:prstGeom>
          <a:noFill/>
          <a:extLst>
            <a:ext uri="{909E8E84-426E-40DD-AFC4-6F175D3DCCD1}">
              <a14:hiddenFill xmlns:a14="http://schemas.microsoft.com/office/drawing/2010/main" xmlns="">
                <a:solidFill>
                  <a:srgbClr val="FFFFFF"/>
                </a:solidFill>
              </a14:hiddenFill>
            </a:ext>
          </a:extLst>
        </p:spPr>
      </p:pic>
      <p:sp>
        <p:nvSpPr>
          <p:cNvPr id="5" name="Elipse 4"/>
          <p:cNvSpPr/>
          <p:nvPr/>
        </p:nvSpPr>
        <p:spPr>
          <a:xfrm>
            <a:off x="8821191" y="5013176"/>
            <a:ext cx="670850" cy="50405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Text Box 8"/>
          <p:cNvSpPr txBox="1">
            <a:spLocks noChangeArrowheads="1"/>
          </p:cNvSpPr>
          <p:nvPr/>
        </p:nvSpPr>
        <p:spPr>
          <a:xfrm>
            <a:off x="0" y="908721"/>
            <a:ext cx="4428703" cy="720080"/>
          </a:xfrm>
          <a:prstGeom prst="rect">
            <a:avLst/>
          </a:prstGeom>
        </p:spPr>
        <p:txBody>
          <a:bodyPr anchor="ctr">
            <a:normAutofit/>
          </a:bodyPr>
          <a:lstStyle/>
          <a:p>
            <a:pPr algn="ctr" fontAlgn="auto">
              <a:spcBef>
                <a:spcPct val="50000"/>
              </a:spcBef>
              <a:spcAft>
                <a:spcPts val="0"/>
              </a:spcAft>
              <a:defRPr/>
            </a:pPr>
            <a:r>
              <a:rPr lang="es-ES" sz="2400" b="1" dirty="0">
                <a:solidFill>
                  <a:srgbClr val="002060"/>
                </a:solidFill>
                <a:latin typeface="Arial" panose="020B0604020202020204" pitchFamily="34" charset="0"/>
                <a:ea typeface="+mj-ea"/>
                <a:cs typeface="Arial" panose="020B0604020202020204" pitchFamily="34" charset="0"/>
              </a:rPr>
              <a:t>SISTEMAS DE ARMAS</a:t>
            </a:r>
          </a:p>
        </p:txBody>
      </p:sp>
      <p:pic>
        <p:nvPicPr>
          <p:cNvPr id="24578" name="Picture 2" descr="Resultado de imagen para lanzamiento misil harpoon"/>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24247" y="2492896"/>
            <a:ext cx="3306330" cy="1656184"/>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cxnSp>
        <p:nvCxnSpPr>
          <p:cNvPr id="8" name="Conector recto de flecha 7"/>
          <p:cNvCxnSpPr>
            <a:stCxn id="5" idx="3"/>
            <a:endCxn id="24578" idx="3"/>
          </p:cNvCxnSpPr>
          <p:nvPr/>
        </p:nvCxnSpPr>
        <p:spPr>
          <a:xfrm flipH="1" flipV="1">
            <a:off x="3630577" y="3320988"/>
            <a:ext cx="5288858" cy="2122427"/>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0" name="Elipse 9"/>
          <p:cNvSpPr/>
          <p:nvPr/>
        </p:nvSpPr>
        <p:spPr>
          <a:xfrm>
            <a:off x="9325247" y="4941168"/>
            <a:ext cx="705725" cy="50405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11" name="Conector recto de flecha 10"/>
          <p:cNvCxnSpPr>
            <a:stCxn id="10" idx="0"/>
            <a:endCxn id="24580" idx="3"/>
          </p:cNvCxnSpPr>
          <p:nvPr/>
        </p:nvCxnSpPr>
        <p:spPr>
          <a:xfrm flipH="1" flipV="1">
            <a:off x="7056097" y="2619499"/>
            <a:ext cx="2622013" cy="2321669"/>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24580" name="Picture 4" descr="Resultado de imagen para lanzamiento misil seawolf"/>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4932759" y="1556792"/>
            <a:ext cx="2123338" cy="2125414"/>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17" name="Elipse 16"/>
          <p:cNvSpPr/>
          <p:nvPr/>
        </p:nvSpPr>
        <p:spPr>
          <a:xfrm>
            <a:off x="9901311" y="4869160"/>
            <a:ext cx="1077909" cy="533822"/>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24582" name="Picture 6" descr="Resultado de imagen para disparo montaje viker 4.5 pulgadas"/>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8749183" y="2420888"/>
            <a:ext cx="3150820" cy="1898776"/>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cxnSp>
        <p:nvCxnSpPr>
          <p:cNvPr id="20" name="Conector recto de flecha 19"/>
          <p:cNvCxnSpPr>
            <a:stCxn id="17" idx="0"/>
            <a:endCxn id="24582" idx="2"/>
          </p:cNvCxnSpPr>
          <p:nvPr/>
        </p:nvCxnSpPr>
        <p:spPr>
          <a:xfrm flipH="1" flipV="1">
            <a:off x="10324593" y="4319664"/>
            <a:ext cx="115673" cy="549496"/>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4" name="Text Box 8"/>
          <p:cNvSpPr txBox="1">
            <a:spLocks noChangeArrowheads="1"/>
          </p:cNvSpPr>
          <p:nvPr/>
        </p:nvSpPr>
        <p:spPr bwMode="auto">
          <a:xfrm>
            <a:off x="0" y="2060848"/>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HARPOON</a:t>
            </a:r>
            <a:endParaRPr lang="es-ES" altLang="es-CL" sz="1600" b="1" dirty="0">
              <a:solidFill>
                <a:schemeClr val="accent2"/>
              </a:solidFill>
            </a:endParaRPr>
          </a:p>
        </p:txBody>
      </p:sp>
      <p:sp>
        <p:nvSpPr>
          <p:cNvPr id="18" name="Text Box 8"/>
          <p:cNvSpPr txBox="1">
            <a:spLocks noChangeArrowheads="1"/>
          </p:cNvSpPr>
          <p:nvPr/>
        </p:nvSpPr>
        <p:spPr bwMode="auto">
          <a:xfrm>
            <a:off x="8461151" y="2060848"/>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MONTAJE 4,5</a:t>
            </a:r>
            <a:endParaRPr lang="es-ES" altLang="es-CL" sz="1600" b="1" dirty="0">
              <a:solidFill>
                <a:schemeClr val="accent2"/>
              </a:solidFill>
            </a:endParaRPr>
          </a:p>
        </p:txBody>
      </p:sp>
      <p:sp>
        <p:nvSpPr>
          <p:cNvPr id="21" name="Text Box 8"/>
          <p:cNvSpPr txBox="1">
            <a:spLocks noChangeArrowheads="1"/>
          </p:cNvSpPr>
          <p:nvPr/>
        </p:nvSpPr>
        <p:spPr bwMode="auto">
          <a:xfrm>
            <a:off x="4068663" y="1124744"/>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SEAWOLF</a:t>
            </a:r>
            <a:endParaRPr lang="es-ES" altLang="es-CL" sz="1600" b="1" dirty="0">
              <a:solidFill>
                <a:schemeClr val="accent2"/>
              </a:solidFill>
            </a:endParaRPr>
          </a:p>
        </p:txBody>
      </p:sp>
      <p:sp>
        <p:nvSpPr>
          <p:cNvPr id="16"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20</a:t>
            </a:fld>
            <a:endParaRPr lang="es-CL"/>
          </a:p>
        </p:txBody>
      </p:sp>
      <p:sp>
        <p:nvSpPr>
          <p:cNvPr id="19" name="1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3"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4"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25"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6"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7" name="Picture 11"/>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6"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a:solidFill>
                  <a:srgbClr val="002060"/>
                </a:solidFill>
                <a:latin typeface="Arial" pitchFamily="34" charset="0"/>
                <a:ea typeface="+mj-ea"/>
                <a:cs typeface="Arial" pitchFamily="34" charset="0"/>
              </a:rPr>
              <a:t>SMC </a:t>
            </a:r>
            <a:r>
              <a:rPr lang="es-ES" sz="2400" b="1" dirty="0" smtClean="0">
                <a:solidFill>
                  <a:srgbClr val="002060"/>
                </a:solidFill>
                <a:latin typeface="Arial" pitchFamily="34" charset="0"/>
                <a:ea typeface="+mj-ea"/>
                <a:cs typeface="Arial" pitchFamily="34" charset="0"/>
              </a:rPr>
              <a:t>DNA FF </a:t>
            </a:r>
            <a:r>
              <a:rPr lang="es-ES" sz="2400" b="1" dirty="0">
                <a:solidFill>
                  <a:srgbClr val="002060"/>
                </a:solidFill>
                <a:latin typeface="Arial" pitchFamily="34" charset="0"/>
                <a:ea typeface="+mj-ea"/>
                <a:cs typeface="Arial" pitchFamily="34" charset="0"/>
              </a:rPr>
              <a:t>TIPO 23</a:t>
            </a:r>
          </a:p>
        </p:txBody>
      </p:sp>
    </p:spTree>
    <p:extLst>
      <p:ext uri="{BB962C8B-B14F-4D97-AF65-F5344CB8AC3E}">
        <p14:creationId xmlns:p14="http://schemas.microsoft.com/office/powerpoint/2010/main" xmlns="" val="42170559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2" descr="Resultado de imagen para almirante cochrane ff 05"/>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t="29052" r="12201"/>
          <a:stretch/>
        </p:blipFill>
        <p:spPr bwMode="auto">
          <a:xfrm>
            <a:off x="327550" y="3501008"/>
            <a:ext cx="11842225" cy="2376264"/>
          </a:xfrm>
          <a:prstGeom prst="rect">
            <a:avLst/>
          </a:prstGeom>
          <a:noFill/>
          <a:extLst>
            <a:ext uri="{909E8E84-426E-40DD-AFC4-6F175D3DCCD1}">
              <a14:hiddenFill xmlns:a14="http://schemas.microsoft.com/office/drawing/2010/main" xmlns="">
                <a:solidFill>
                  <a:srgbClr val="FFFFFF"/>
                </a:solidFill>
              </a14:hiddenFill>
            </a:ext>
          </a:extLst>
        </p:spPr>
      </p:pic>
      <p:sp>
        <p:nvSpPr>
          <p:cNvPr id="3" name="Marcador de número de diapositiva 2"/>
          <p:cNvSpPr>
            <a:spLocks noGrp="1"/>
          </p:cNvSpPr>
          <p:nvPr>
            <p:ph type="sldNum" sz="quarter" idx="12"/>
          </p:nvPr>
        </p:nvSpPr>
        <p:spPr/>
        <p:txBody>
          <a:bodyPr/>
          <a:lstStyle/>
          <a:p>
            <a:fld id="{E633B1BE-4685-4A8F-BABD-4AD129F26B6C}" type="slidenum">
              <a:rPr lang="es-CL" smtClean="0"/>
              <a:pPr/>
              <a:t>21</a:t>
            </a:fld>
            <a:endParaRPr lang="es-CL"/>
          </a:p>
        </p:txBody>
      </p:sp>
      <p:pic>
        <p:nvPicPr>
          <p:cNvPr id="26628" name="Picture 4" descr="Resultado de imagen para radar 996 fragatas 23"/>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132559" y="2132856"/>
            <a:ext cx="2452652" cy="1295598"/>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8" name="Elipse 7"/>
          <p:cNvSpPr/>
          <p:nvPr/>
        </p:nvSpPr>
        <p:spPr>
          <a:xfrm>
            <a:off x="6804967" y="3645024"/>
            <a:ext cx="670850" cy="50405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de flecha 8"/>
          <p:cNvCxnSpPr/>
          <p:nvPr/>
        </p:nvCxnSpPr>
        <p:spPr>
          <a:xfrm flipH="1" flipV="1">
            <a:off x="5796856" y="2996952"/>
            <a:ext cx="936103" cy="792088"/>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26630" name="Picture 6" descr="Resultado de imagen para 911 sea wolf missile rada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612279" y="3140968"/>
            <a:ext cx="2012549" cy="1298914"/>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12" name="Picture 6" descr="Resultado de imagen para 911 sea wolf missile radar"/>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10189343" y="2564904"/>
            <a:ext cx="1677839" cy="1082890"/>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cxnSp>
        <p:nvCxnSpPr>
          <p:cNvPr id="14" name="Conector recto de flecha 13"/>
          <p:cNvCxnSpPr/>
          <p:nvPr/>
        </p:nvCxnSpPr>
        <p:spPr>
          <a:xfrm flipH="1" flipV="1">
            <a:off x="2700511" y="3933056"/>
            <a:ext cx="1152128" cy="720081"/>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7" name="Elipse 16"/>
          <p:cNvSpPr/>
          <p:nvPr/>
        </p:nvSpPr>
        <p:spPr>
          <a:xfrm>
            <a:off x="7309023" y="4005064"/>
            <a:ext cx="670850" cy="50405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18" name="Conector recto de flecha 17"/>
          <p:cNvCxnSpPr/>
          <p:nvPr/>
        </p:nvCxnSpPr>
        <p:spPr>
          <a:xfrm flipV="1">
            <a:off x="7813079" y="3501008"/>
            <a:ext cx="2304256" cy="1008113"/>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26632" name="Picture 8" descr="Resultado de imagen para sonar 2050"/>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10045327" y="4221088"/>
            <a:ext cx="1828450" cy="783090"/>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22" name="Elipse 21"/>
          <p:cNvSpPr/>
          <p:nvPr/>
        </p:nvSpPr>
        <p:spPr>
          <a:xfrm>
            <a:off x="10909423" y="5517232"/>
            <a:ext cx="670850" cy="50405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23" name="Conector recto de flecha 22"/>
          <p:cNvCxnSpPr>
            <a:stCxn id="22" idx="4"/>
            <a:endCxn id="26632" idx="2"/>
          </p:cNvCxnSpPr>
          <p:nvPr/>
        </p:nvCxnSpPr>
        <p:spPr>
          <a:xfrm flipH="1" flipV="1">
            <a:off x="10959552" y="5004178"/>
            <a:ext cx="285296" cy="101711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26634" name="Picture 10" descr="Resultado de imagen para 1007  radar"/>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6228903" y="2132856"/>
            <a:ext cx="2016224" cy="520988"/>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19" name="Text Box 8"/>
          <p:cNvSpPr txBox="1">
            <a:spLocks noChangeArrowheads="1"/>
          </p:cNvSpPr>
          <p:nvPr/>
        </p:nvSpPr>
        <p:spPr bwMode="auto">
          <a:xfrm>
            <a:off x="2438698" y="1772816"/>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996</a:t>
            </a:r>
            <a:endParaRPr lang="es-ES" altLang="es-CL" sz="1600" b="1" dirty="0">
              <a:solidFill>
                <a:schemeClr val="accent2"/>
              </a:solidFill>
            </a:endParaRPr>
          </a:p>
        </p:txBody>
      </p:sp>
      <p:sp>
        <p:nvSpPr>
          <p:cNvPr id="20" name="Text Box 8"/>
          <p:cNvSpPr txBox="1">
            <a:spLocks noChangeArrowheads="1"/>
          </p:cNvSpPr>
          <p:nvPr/>
        </p:nvSpPr>
        <p:spPr bwMode="auto">
          <a:xfrm>
            <a:off x="5364807" y="1772816"/>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1007</a:t>
            </a:r>
            <a:endParaRPr lang="es-ES" altLang="es-CL" sz="1600" b="1" dirty="0">
              <a:solidFill>
                <a:schemeClr val="accent2"/>
              </a:solidFill>
            </a:endParaRPr>
          </a:p>
        </p:txBody>
      </p:sp>
      <p:sp>
        <p:nvSpPr>
          <p:cNvPr id="21" name="Text Box 8"/>
          <p:cNvSpPr txBox="1">
            <a:spLocks noChangeArrowheads="1"/>
          </p:cNvSpPr>
          <p:nvPr/>
        </p:nvSpPr>
        <p:spPr bwMode="auto">
          <a:xfrm>
            <a:off x="9037215" y="3861048"/>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2050</a:t>
            </a:r>
            <a:endParaRPr lang="es-ES" altLang="es-CL" sz="1600" b="1" dirty="0">
              <a:solidFill>
                <a:schemeClr val="accent2"/>
              </a:solidFill>
            </a:endParaRPr>
          </a:p>
        </p:txBody>
      </p:sp>
      <p:sp>
        <p:nvSpPr>
          <p:cNvPr id="25" name="Text Box 8"/>
          <p:cNvSpPr txBox="1">
            <a:spLocks noChangeArrowheads="1"/>
          </p:cNvSpPr>
          <p:nvPr/>
        </p:nvSpPr>
        <p:spPr bwMode="auto">
          <a:xfrm>
            <a:off x="-395833" y="2780928"/>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FCR 911</a:t>
            </a:r>
            <a:endParaRPr lang="es-ES" altLang="es-CL" sz="1600" b="1" dirty="0">
              <a:solidFill>
                <a:schemeClr val="accent2"/>
              </a:solidFill>
            </a:endParaRPr>
          </a:p>
        </p:txBody>
      </p:sp>
      <p:sp>
        <p:nvSpPr>
          <p:cNvPr id="26" name="Elipse 21"/>
          <p:cNvSpPr/>
          <p:nvPr/>
        </p:nvSpPr>
        <p:spPr>
          <a:xfrm>
            <a:off x="7165007" y="4005064"/>
            <a:ext cx="670850" cy="50405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27" name="Conector recto de flecha 22"/>
          <p:cNvCxnSpPr>
            <a:stCxn id="26" idx="0"/>
            <a:endCxn id="26634" idx="2"/>
          </p:cNvCxnSpPr>
          <p:nvPr/>
        </p:nvCxnSpPr>
        <p:spPr>
          <a:xfrm flipH="1" flipV="1">
            <a:off x="7237015" y="2653844"/>
            <a:ext cx="263417" cy="135122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13314" name="Picture 2" descr="Resultado de imagen para GPEOD"/>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8749183" y="2348880"/>
            <a:ext cx="1296144" cy="730413"/>
          </a:xfrm>
          <a:prstGeom prst="rect">
            <a:avLst/>
          </a:prstGeom>
          <a:noFill/>
          <a:ln>
            <a:solidFill>
              <a:schemeClr val="tx1"/>
            </a:solidFill>
          </a:ln>
        </p:spPr>
      </p:pic>
      <p:cxnSp>
        <p:nvCxnSpPr>
          <p:cNvPr id="31" name="30 Conector recto de flecha"/>
          <p:cNvCxnSpPr>
            <a:stCxn id="17" idx="7"/>
            <a:endCxn id="13314" idx="1"/>
          </p:cNvCxnSpPr>
          <p:nvPr/>
        </p:nvCxnSpPr>
        <p:spPr>
          <a:xfrm flipV="1">
            <a:off x="7881629" y="2714087"/>
            <a:ext cx="867554" cy="1364794"/>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2" name="Text Box 8"/>
          <p:cNvSpPr txBox="1">
            <a:spLocks noChangeArrowheads="1"/>
          </p:cNvSpPr>
          <p:nvPr/>
        </p:nvSpPr>
        <p:spPr bwMode="auto">
          <a:xfrm>
            <a:off x="7479258" y="1988840"/>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GPEOD</a:t>
            </a:r>
            <a:endParaRPr lang="es-ES" altLang="es-CL" sz="1600" b="1" dirty="0">
              <a:solidFill>
                <a:schemeClr val="accent2"/>
              </a:solidFill>
            </a:endParaRPr>
          </a:p>
        </p:txBody>
      </p:sp>
      <p:sp>
        <p:nvSpPr>
          <p:cNvPr id="28" name="27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9"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0"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3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3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3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36" name="Picture 11"/>
          <p:cNvPicPr>
            <a:picLocks noChangeAspect="1" noChangeArrowheads="1"/>
          </p:cNvPicPr>
          <p:nvPr/>
        </p:nvPicPr>
        <p:blipFill>
          <a:blip r:embed="rId9"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8" name="Text Box 8"/>
          <p:cNvSpPr txBox="1">
            <a:spLocks noChangeArrowheads="1"/>
          </p:cNvSpPr>
          <p:nvPr/>
        </p:nvSpPr>
        <p:spPr>
          <a:xfrm>
            <a:off x="0" y="908721"/>
            <a:ext cx="4428703"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SENSORES</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42"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a:solidFill>
                  <a:srgbClr val="002060"/>
                </a:solidFill>
                <a:latin typeface="Arial" pitchFamily="34" charset="0"/>
                <a:ea typeface="+mj-ea"/>
                <a:cs typeface="Arial" pitchFamily="34" charset="0"/>
              </a:rPr>
              <a:t>SMC </a:t>
            </a:r>
            <a:r>
              <a:rPr lang="es-ES" sz="2400" b="1" dirty="0" smtClean="0">
                <a:solidFill>
                  <a:srgbClr val="002060"/>
                </a:solidFill>
                <a:latin typeface="Arial" pitchFamily="34" charset="0"/>
                <a:ea typeface="+mj-ea"/>
                <a:cs typeface="Arial" pitchFamily="34" charset="0"/>
              </a:rPr>
              <a:t>DNA FF </a:t>
            </a:r>
            <a:r>
              <a:rPr lang="es-ES" sz="2400" b="1" dirty="0">
                <a:solidFill>
                  <a:srgbClr val="002060"/>
                </a:solidFill>
                <a:latin typeface="Arial" pitchFamily="34" charset="0"/>
                <a:ea typeface="+mj-ea"/>
                <a:cs typeface="Arial" pitchFamily="34" charset="0"/>
              </a:rPr>
              <a:t>TIPO 23</a:t>
            </a:r>
          </a:p>
        </p:txBody>
      </p:sp>
    </p:spTree>
    <p:extLst>
      <p:ext uri="{BB962C8B-B14F-4D97-AF65-F5344CB8AC3E}">
        <p14:creationId xmlns:p14="http://schemas.microsoft.com/office/powerpoint/2010/main" xmlns="" val="28136973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p:cNvSpPr>
            <a:spLocks noGrp="1"/>
          </p:cNvSpPr>
          <p:nvPr>
            <p:ph type="sldNum" sz="quarter" idx="12"/>
          </p:nvPr>
        </p:nvSpPr>
        <p:spPr/>
        <p:txBody>
          <a:bodyPr/>
          <a:lstStyle/>
          <a:p>
            <a:fld id="{E633B1BE-4685-4A8F-BABD-4AD129F26B6C}" type="slidenum">
              <a:rPr lang="es-CL" smtClean="0"/>
              <a:pPr/>
              <a:t>22</a:t>
            </a:fld>
            <a:endParaRPr lang="es-CL"/>
          </a:p>
        </p:txBody>
      </p:sp>
      <p:sp>
        <p:nvSpPr>
          <p:cNvPr id="4" name="Rectangle 3"/>
          <p:cNvSpPr txBox="1">
            <a:spLocks noChangeArrowheads="1"/>
          </p:cNvSpPr>
          <p:nvPr/>
        </p:nvSpPr>
        <p:spPr>
          <a:xfrm>
            <a:off x="468263" y="1772816"/>
            <a:ext cx="5860059" cy="413305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pPr>
            <a:r>
              <a:rPr lang="es-ES" altLang="es-CL" sz="2000" dirty="0">
                <a:solidFill>
                  <a:srgbClr val="002060"/>
                </a:solidFill>
                <a:latin typeface="+mj-lt"/>
                <a:cs typeface="Arial" panose="020B0604020202020204" pitchFamily="34" charset="0"/>
              </a:rPr>
              <a:t>Existen 12 MFC</a:t>
            </a:r>
          </a:p>
          <a:p>
            <a:pPr marL="0" indent="0">
              <a:lnSpc>
                <a:spcPct val="90000"/>
              </a:lnSpc>
              <a:buNone/>
            </a:pPr>
            <a:endParaRPr lang="es-ES" altLang="es-CL" sz="2000" dirty="0">
              <a:solidFill>
                <a:srgbClr val="002060"/>
              </a:solidFill>
              <a:latin typeface="+mj-lt"/>
              <a:cs typeface="Arial" panose="020B0604020202020204" pitchFamily="34" charset="0"/>
            </a:endParaRPr>
          </a:p>
          <a:p>
            <a:pPr algn="just">
              <a:lnSpc>
                <a:spcPct val="90000"/>
              </a:lnSpc>
            </a:pPr>
            <a:r>
              <a:rPr lang="es-ES" altLang="es-CL" sz="2000" dirty="0">
                <a:solidFill>
                  <a:srgbClr val="002060"/>
                </a:solidFill>
                <a:latin typeface="+mj-lt"/>
                <a:cs typeface="Arial" panose="020B0604020202020204" pitchFamily="34" charset="0"/>
              </a:rPr>
              <a:t>Todas tienen un </a:t>
            </a:r>
            <a:r>
              <a:rPr lang="es-ES" altLang="es-CL" sz="2000" dirty="0" err="1">
                <a:solidFill>
                  <a:srgbClr val="002060"/>
                </a:solidFill>
                <a:latin typeface="+mj-lt"/>
                <a:cs typeface="Arial" panose="020B0604020202020204" pitchFamily="34" charset="0"/>
              </a:rPr>
              <a:t>layout</a:t>
            </a:r>
            <a:r>
              <a:rPr lang="es-ES" altLang="es-CL" sz="2000" dirty="0">
                <a:solidFill>
                  <a:srgbClr val="002060"/>
                </a:solidFill>
                <a:latin typeface="+mj-lt"/>
                <a:cs typeface="Arial" panose="020B0604020202020204" pitchFamily="34" charset="0"/>
              </a:rPr>
              <a:t>, </a:t>
            </a:r>
            <a:r>
              <a:rPr lang="es-ES" altLang="es-CL" sz="2000" dirty="0" err="1">
                <a:solidFill>
                  <a:srgbClr val="002060"/>
                </a:solidFill>
                <a:latin typeface="+mj-lt"/>
                <a:cs typeface="Arial" panose="020B0604020202020204" pitchFamily="34" charset="0"/>
              </a:rPr>
              <a:t>displays</a:t>
            </a:r>
            <a:r>
              <a:rPr lang="es-ES" altLang="es-CL" sz="2000" dirty="0">
                <a:solidFill>
                  <a:srgbClr val="002060"/>
                </a:solidFill>
                <a:latin typeface="+mj-lt"/>
                <a:cs typeface="Arial" panose="020B0604020202020204" pitchFamily="34" charset="0"/>
              </a:rPr>
              <a:t> de control y operación, controles e indicaciones similares.</a:t>
            </a:r>
          </a:p>
          <a:p>
            <a:pPr marL="0" indent="0">
              <a:lnSpc>
                <a:spcPct val="90000"/>
              </a:lnSpc>
              <a:buNone/>
            </a:pPr>
            <a:endParaRPr lang="es-ES" altLang="es-CL" sz="2000" dirty="0">
              <a:solidFill>
                <a:srgbClr val="002060"/>
              </a:solidFill>
              <a:latin typeface="+mj-lt"/>
              <a:cs typeface="Arial" panose="020B0604020202020204" pitchFamily="34" charset="0"/>
            </a:endParaRPr>
          </a:p>
          <a:p>
            <a:pPr algn="just">
              <a:lnSpc>
                <a:spcPct val="90000"/>
              </a:lnSpc>
            </a:pPr>
            <a:r>
              <a:rPr lang="es-ES" altLang="es-CL" sz="2000" dirty="0">
                <a:solidFill>
                  <a:srgbClr val="002060"/>
                </a:solidFill>
                <a:latin typeface="+mj-lt"/>
                <a:cs typeface="Arial" panose="020B0604020202020204" pitchFamily="34" charset="0"/>
              </a:rPr>
              <a:t>Cada MFC puede ser </a:t>
            </a:r>
            <a:r>
              <a:rPr lang="es-ES" altLang="es-CL" sz="2000" dirty="0">
                <a:solidFill>
                  <a:srgbClr val="C00000"/>
                </a:solidFill>
                <a:latin typeface="+mj-lt"/>
                <a:cs typeface="Arial" panose="020B0604020202020204" pitchFamily="34" charset="0"/>
              </a:rPr>
              <a:t>configurada para un rol en particular</a:t>
            </a:r>
            <a:r>
              <a:rPr lang="es-ES" altLang="es-CL" sz="2000" dirty="0">
                <a:solidFill>
                  <a:srgbClr val="002060"/>
                </a:solidFill>
                <a:latin typeface="+mj-lt"/>
                <a:cs typeface="Arial" panose="020B0604020202020204" pitchFamily="34" charset="0"/>
              </a:rPr>
              <a:t>, permitiendo que, ante fallas en una consola con un rol prioritario, este pueda ser realizado desde otra MFC</a:t>
            </a:r>
          </a:p>
        </p:txBody>
      </p:sp>
      <p:pic>
        <p:nvPicPr>
          <p:cNvPr id="5" name="Picture 5" descr="CIC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a:xfrm>
            <a:off x="7813079" y="4653136"/>
            <a:ext cx="3456384" cy="1599756"/>
          </a:xfrm>
          <a:prstGeom prst="rect">
            <a:avLst/>
          </a:prstGeom>
          <a:noFill/>
          <a:ln>
            <a:solidFill>
              <a:schemeClr val="tx1"/>
            </a:solidFill>
          </a:ln>
        </p:spPr>
      </p:pic>
      <p:pic>
        <p:nvPicPr>
          <p:cNvPr id="7" name="Picture 8"/>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7323858" y="1916832"/>
            <a:ext cx="4275461" cy="20547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7 Elipse"/>
          <p:cNvSpPr/>
          <p:nvPr/>
        </p:nvSpPr>
        <p:spPr>
          <a:xfrm>
            <a:off x="7351037" y="3071810"/>
            <a:ext cx="4278466" cy="857256"/>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8 Flecha abajo"/>
          <p:cNvSpPr/>
          <p:nvPr/>
        </p:nvSpPr>
        <p:spPr>
          <a:xfrm>
            <a:off x="9400056" y="4080492"/>
            <a:ext cx="285231" cy="42862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7" name="Text Box 8"/>
          <p:cNvSpPr txBox="1">
            <a:spLocks noChangeArrowheads="1"/>
          </p:cNvSpPr>
          <p:nvPr/>
        </p:nvSpPr>
        <p:spPr>
          <a:xfrm>
            <a:off x="288032" y="908721"/>
            <a:ext cx="4788743"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CONSOLAS MULTIFUNCIONAL</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8"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a:solidFill>
                  <a:srgbClr val="002060"/>
                </a:solidFill>
                <a:latin typeface="Arial" pitchFamily="34" charset="0"/>
                <a:ea typeface="+mj-ea"/>
                <a:cs typeface="Arial" pitchFamily="34" charset="0"/>
              </a:rPr>
              <a:t>SMC </a:t>
            </a:r>
            <a:r>
              <a:rPr lang="es-ES" sz="2400" b="1" dirty="0" smtClean="0">
                <a:solidFill>
                  <a:srgbClr val="002060"/>
                </a:solidFill>
                <a:latin typeface="Arial" pitchFamily="34" charset="0"/>
                <a:ea typeface="+mj-ea"/>
                <a:cs typeface="Arial" pitchFamily="34" charset="0"/>
              </a:rPr>
              <a:t>DNA FF </a:t>
            </a:r>
            <a:r>
              <a:rPr lang="es-ES" sz="2400" b="1" dirty="0">
                <a:solidFill>
                  <a:srgbClr val="002060"/>
                </a:solidFill>
                <a:latin typeface="Arial" pitchFamily="34" charset="0"/>
                <a:ea typeface="+mj-ea"/>
                <a:cs typeface="Arial" pitchFamily="34" charset="0"/>
              </a:rPr>
              <a:t>TIPO 23</a:t>
            </a:r>
          </a:p>
        </p:txBody>
      </p:sp>
    </p:spTree>
    <p:extLst>
      <p:ext uri="{BB962C8B-B14F-4D97-AF65-F5344CB8AC3E}">
        <p14:creationId xmlns:p14="http://schemas.microsoft.com/office/powerpoint/2010/main" xmlns="" val="33072310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sz="half" idx="1"/>
          </p:nvPr>
        </p:nvSpPr>
        <p:spPr>
          <a:xfrm>
            <a:off x="0" y="1772816"/>
            <a:ext cx="6655392" cy="4525963"/>
          </a:xfrm>
        </p:spPr>
        <p:txBody>
          <a:bodyPr/>
          <a:lstStyle/>
          <a:p>
            <a:pPr marL="285750" lvl="1" algn="just" eaLnBrk="1" hangingPunct="1">
              <a:lnSpc>
                <a:spcPct val="80000"/>
              </a:lnSpc>
              <a:buFont typeface="Wingdings" pitchFamily="2" charset="2"/>
              <a:buChar char="Ø"/>
            </a:pPr>
            <a:r>
              <a:rPr lang="es-ES" altLang="es-CL" sz="2000" dirty="0" smtClean="0">
                <a:solidFill>
                  <a:srgbClr val="002060"/>
                </a:solidFill>
                <a:latin typeface="Arial" pitchFamily="34" charset="0"/>
                <a:cs typeface="Arial" pitchFamily="34" charset="0"/>
              </a:rPr>
              <a:t>	Radar </a:t>
            </a:r>
            <a:r>
              <a:rPr lang="es-ES" altLang="es-CL" sz="2000" dirty="0">
                <a:solidFill>
                  <a:srgbClr val="002060"/>
                </a:solidFill>
                <a:latin typeface="Arial" pitchFamily="34" charset="0"/>
                <a:cs typeface="Arial" pitchFamily="34" charset="0"/>
              </a:rPr>
              <a:t>996 que entrega </a:t>
            </a:r>
            <a:r>
              <a:rPr lang="es-ES" altLang="es-CL" sz="2000" dirty="0" smtClean="0">
                <a:solidFill>
                  <a:srgbClr val="002060"/>
                </a:solidFill>
                <a:latin typeface="Arial" pitchFamily="34" charset="0"/>
                <a:cs typeface="Arial" pitchFamily="34" charset="0"/>
              </a:rPr>
              <a:t>al DNA-1 traqueo 	automático </a:t>
            </a:r>
            <a:r>
              <a:rPr lang="es-ES" altLang="es-CL" sz="2000" dirty="0">
                <a:solidFill>
                  <a:srgbClr val="002060"/>
                </a:solidFill>
                <a:latin typeface="Arial" pitchFamily="34" charset="0"/>
                <a:cs typeface="Arial" pitchFamily="34" charset="0"/>
              </a:rPr>
              <a:t>de blancos </a:t>
            </a:r>
            <a:r>
              <a:rPr lang="es-ES" altLang="es-CL" sz="2000" dirty="0" smtClean="0">
                <a:solidFill>
                  <a:srgbClr val="002060"/>
                </a:solidFill>
                <a:latin typeface="Arial" pitchFamily="34" charset="0"/>
                <a:cs typeface="Arial" pitchFamily="34" charset="0"/>
              </a:rPr>
              <a:t>asumidos aéreos</a:t>
            </a:r>
            <a:r>
              <a:rPr lang="es-ES" altLang="es-CL" sz="2000" dirty="0">
                <a:solidFill>
                  <a:srgbClr val="002060"/>
                </a:solidFill>
                <a:latin typeface="Arial" pitchFamily="34" charset="0"/>
                <a:cs typeface="Arial" pitchFamily="34" charset="0"/>
              </a:rPr>
              <a:t>.</a:t>
            </a:r>
          </a:p>
          <a:p>
            <a:pPr lvl="2" algn="just" eaLnBrk="1" hangingPunct="1">
              <a:lnSpc>
                <a:spcPct val="80000"/>
              </a:lnSpc>
            </a:pPr>
            <a:r>
              <a:rPr lang="es-ES" altLang="es-CL" sz="1800" dirty="0">
                <a:solidFill>
                  <a:srgbClr val="002060"/>
                </a:solidFill>
                <a:latin typeface="Arial" pitchFamily="34" charset="0"/>
                <a:cs typeface="Arial" pitchFamily="34" charset="0"/>
              </a:rPr>
              <a:t>Presenta 300 </a:t>
            </a:r>
            <a:r>
              <a:rPr lang="es-ES" altLang="es-CL" sz="1800" dirty="0" err="1">
                <a:solidFill>
                  <a:srgbClr val="002060"/>
                </a:solidFill>
                <a:latin typeface="Arial" pitchFamily="34" charset="0"/>
                <a:cs typeface="Arial" pitchFamily="34" charset="0"/>
              </a:rPr>
              <a:t>tracks</a:t>
            </a:r>
            <a:endParaRPr lang="es-ES" altLang="es-CL" sz="1800" dirty="0">
              <a:solidFill>
                <a:srgbClr val="002060"/>
              </a:solidFill>
              <a:latin typeface="Arial" pitchFamily="34" charset="0"/>
              <a:cs typeface="Arial" pitchFamily="34" charset="0"/>
            </a:endParaRPr>
          </a:p>
          <a:p>
            <a:pPr lvl="2" algn="just" eaLnBrk="1" hangingPunct="1">
              <a:lnSpc>
                <a:spcPct val="80000"/>
              </a:lnSpc>
            </a:pPr>
            <a:r>
              <a:rPr lang="es-ES" altLang="es-CL" sz="1800" dirty="0">
                <a:solidFill>
                  <a:srgbClr val="002060"/>
                </a:solidFill>
                <a:latin typeface="Arial" pitchFamily="34" charset="0"/>
                <a:cs typeface="Arial" pitchFamily="34" charset="0"/>
              </a:rPr>
              <a:t>Analiza  3000 </a:t>
            </a:r>
            <a:r>
              <a:rPr lang="es-ES" altLang="es-CL" sz="1800" dirty="0" err="1" smtClean="0">
                <a:solidFill>
                  <a:srgbClr val="002060"/>
                </a:solidFill>
                <a:latin typeface="Arial" pitchFamily="34" charset="0"/>
                <a:cs typeface="Arial" pitchFamily="34" charset="0"/>
              </a:rPr>
              <a:t>tracks</a:t>
            </a:r>
            <a:endParaRPr lang="es-ES" altLang="es-CL" sz="1800" dirty="0" smtClean="0">
              <a:solidFill>
                <a:srgbClr val="002060"/>
              </a:solidFill>
              <a:latin typeface="Arial" pitchFamily="34" charset="0"/>
              <a:cs typeface="Arial" pitchFamily="34" charset="0"/>
            </a:endParaRPr>
          </a:p>
          <a:p>
            <a:pPr lvl="2" algn="just" eaLnBrk="1" hangingPunct="1">
              <a:lnSpc>
                <a:spcPct val="80000"/>
              </a:lnSpc>
              <a:buFont typeface="Wingdings" pitchFamily="2" charset="2"/>
              <a:buChar char="Ø"/>
            </a:pPr>
            <a:endParaRPr lang="es-ES" altLang="es-CL" sz="1800" dirty="0" smtClean="0">
              <a:solidFill>
                <a:srgbClr val="002060"/>
              </a:solidFill>
              <a:latin typeface="Arial" pitchFamily="34" charset="0"/>
              <a:cs typeface="Arial" pitchFamily="34" charset="0"/>
            </a:endParaRPr>
          </a:p>
          <a:p>
            <a:pPr lvl="2" algn="just" eaLnBrk="1" hangingPunct="1">
              <a:lnSpc>
                <a:spcPct val="80000"/>
              </a:lnSpc>
              <a:buFont typeface="Wingdings" pitchFamily="2" charset="2"/>
              <a:buChar char="Ø"/>
            </a:pPr>
            <a:endParaRPr lang="es-ES" altLang="es-CL" sz="1800" dirty="0">
              <a:solidFill>
                <a:srgbClr val="002060"/>
              </a:solidFill>
              <a:latin typeface="Arial" pitchFamily="34" charset="0"/>
              <a:cs typeface="Arial" pitchFamily="34" charset="0"/>
            </a:endParaRPr>
          </a:p>
          <a:p>
            <a:pPr algn="just" eaLnBrk="1" hangingPunct="1">
              <a:lnSpc>
                <a:spcPct val="80000"/>
              </a:lnSpc>
              <a:buFont typeface="Wingdings" pitchFamily="2" charset="2"/>
              <a:buChar char="Ø"/>
            </a:pPr>
            <a:r>
              <a:rPr lang="es-ES" altLang="es-CL" sz="2000" dirty="0" smtClean="0">
                <a:solidFill>
                  <a:srgbClr val="002060"/>
                </a:solidFill>
                <a:latin typeface="Arial" pitchFamily="34" charset="0"/>
                <a:cs typeface="Arial" pitchFamily="34" charset="0"/>
              </a:rPr>
              <a:t>	Radar </a:t>
            </a:r>
            <a:r>
              <a:rPr lang="es-ES" altLang="es-CL" sz="2000" dirty="0">
                <a:solidFill>
                  <a:srgbClr val="002060"/>
                </a:solidFill>
                <a:latin typeface="Arial" pitchFamily="34" charset="0"/>
                <a:cs typeface="Arial" pitchFamily="34" charset="0"/>
              </a:rPr>
              <a:t>1007 que entrega al DNA traqueo </a:t>
            </a:r>
            <a:r>
              <a:rPr lang="es-ES" altLang="es-CL" sz="2000" dirty="0" smtClean="0">
                <a:solidFill>
                  <a:srgbClr val="002060"/>
                </a:solidFill>
                <a:latin typeface="Arial" pitchFamily="34" charset="0"/>
                <a:cs typeface="Arial" pitchFamily="34" charset="0"/>
              </a:rPr>
              <a:t>	automático </a:t>
            </a:r>
            <a:r>
              <a:rPr lang="es-ES" altLang="es-CL" sz="2000" dirty="0">
                <a:solidFill>
                  <a:srgbClr val="002060"/>
                </a:solidFill>
                <a:latin typeface="Arial" pitchFamily="34" charset="0"/>
                <a:cs typeface="Arial" pitchFamily="34" charset="0"/>
              </a:rPr>
              <a:t>de blancos asumidos de </a:t>
            </a:r>
            <a:r>
              <a:rPr lang="es-ES" altLang="es-CL" sz="2000" dirty="0" smtClean="0">
                <a:solidFill>
                  <a:srgbClr val="002060"/>
                </a:solidFill>
                <a:latin typeface="Arial" pitchFamily="34" charset="0"/>
                <a:cs typeface="Arial" pitchFamily="34" charset="0"/>
              </a:rPr>
              <a:t>superficie.</a:t>
            </a:r>
            <a:endParaRPr lang="es-ES" altLang="es-CL" sz="2000" dirty="0">
              <a:solidFill>
                <a:srgbClr val="002060"/>
              </a:solidFill>
              <a:latin typeface="Arial" pitchFamily="34" charset="0"/>
              <a:cs typeface="Arial" pitchFamily="34" charset="0"/>
            </a:endParaRPr>
          </a:p>
          <a:p>
            <a:pPr lvl="2" algn="just" eaLnBrk="1" hangingPunct="1">
              <a:lnSpc>
                <a:spcPct val="80000"/>
              </a:lnSpc>
            </a:pPr>
            <a:r>
              <a:rPr lang="es-ES" altLang="es-CL" sz="1800" dirty="0">
                <a:solidFill>
                  <a:srgbClr val="002060"/>
                </a:solidFill>
                <a:latin typeface="Arial" pitchFamily="34" charset="0"/>
                <a:cs typeface="Arial" pitchFamily="34" charset="0"/>
              </a:rPr>
              <a:t>Presenta 50 </a:t>
            </a:r>
            <a:r>
              <a:rPr lang="es-ES" altLang="es-CL" sz="1800" dirty="0" err="1">
                <a:solidFill>
                  <a:srgbClr val="002060"/>
                </a:solidFill>
                <a:latin typeface="Arial" pitchFamily="34" charset="0"/>
                <a:cs typeface="Arial" pitchFamily="34" charset="0"/>
              </a:rPr>
              <a:t>tracks</a:t>
            </a:r>
            <a:endParaRPr lang="es-ES" altLang="es-CL" sz="1800" dirty="0">
              <a:solidFill>
                <a:srgbClr val="002060"/>
              </a:solidFill>
              <a:latin typeface="Arial" pitchFamily="34" charset="0"/>
              <a:cs typeface="Arial" pitchFamily="34" charset="0"/>
            </a:endParaRPr>
          </a:p>
          <a:p>
            <a:pPr lvl="2" algn="just" eaLnBrk="1" hangingPunct="1">
              <a:lnSpc>
                <a:spcPct val="80000"/>
              </a:lnSpc>
            </a:pPr>
            <a:r>
              <a:rPr lang="es-ES" altLang="es-CL" sz="1800" dirty="0">
                <a:solidFill>
                  <a:srgbClr val="002060"/>
                </a:solidFill>
                <a:latin typeface="Arial" pitchFamily="34" charset="0"/>
                <a:cs typeface="Arial" pitchFamily="34" charset="0"/>
              </a:rPr>
              <a:t>Analiza 500 </a:t>
            </a:r>
            <a:r>
              <a:rPr lang="es-ES" altLang="es-CL" sz="1800" dirty="0" err="1">
                <a:solidFill>
                  <a:srgbClr val="002060"/>
                </a:solidFill>
                <a:latin typeface="Arial" pitchFamily="34" charset="0"/>
                <a:cs typeface="Arial" pitchFamily="34" charset="0"/>
              </a:rPr>
              <a:t>tracks</a:t>
            </a:r>
            <a:r>
              <a:rPr lang="es-ES" altLang="es-CL" sz="1800" dirty="0">
                <a:solidFill>
                  <a:srgbClr val="002060"/>
                </a:solidFill>
                <a:latin typeface="Arial" pitchFamily="34" charset="0"/>
                <a:cs typeface="Arial" pitchFamily="34" charset="0"/>
              </a:rPr>
              <a:t>.</a:t>
            </a:r>
          </a:p>
          <a:p>
            <a:pPr lvl="1" eaLnBrk="1" hangingPunct="1">
              <a:lnSpc>
                <a:spcPct val="80000"/>
              </a:lnSpc>
              <a:buFont typeface="Wingdings" pitchFamily="2" charset="2"/>
              <a:buChar char="Ø"/>
            </a:pPr>
            <a:endParaRPr lang="es-ES" altLang="es-CL" sz="2000" dirty="0">
              <a:solidFill>
                <a:srgbClr val="002060"/>
              </a:solidFill>
              <a:latin typeface="Arial" pitchFamily="34" charset="0"/>
              <a:cs typeface="Arial" pitchFamily="34" charset="0"/>
            </a:endParaRPr>
          </a:p>
        </p:txBody>
      </p:sp>
      <p:sp>
        <p:nvSpPr>
          <p:cNvPr id="6" name="Rectángulo: esquinas redondeadas 4"/>
          <p:cNvSpPr/>
          <p:nvPr/>
        </p:nvSpPr>
        <p:spPr>
          <a:xfrm>
            <a:off x="806341" y="1046616"/>
            <a:ext cx="6229317"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a:latin typeface="Arial" panose="020B0604020202020204" pitchFamily="34" charset="0"/>
                <a:cs typeface="Arial" panose="020B0604020202020204" pitchFamily="34" charset="0"/>
              </a:rPr>
              <a:t>CARACTERÍSTICAS GENERALES</a:t>
            </a:r>
          </a:p>
        </p:txBody>
      </p:sp>
      <p:sp>
        <p:nvSpPr>
          <p:cNvPr id="7170" name="AutoShape 2" descr="Resultado de imagen para radar 996"/>
          <p:cNvSpPr>
            <a:spLocks noChangeAspect="1" noChangeArrowheads="1"/>
          </p:cNvSpPr>
          <p:nvPr/>
        </p:nvSpPr>
        <p:spPr bwMode="auto">
          <a:xfrm>
            <a:off x="207055" y="-144463"/>
            <a:ext cx="405659"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7172" name="AutoShape 4" descr="Resultado de imagen para radar 996"/>
          <p:cNvSpPr>
            <a:spLocks noChangeAspect="1" noChangeArrowheads="1"/>
          </p:cNvSpPr>
          <p:nvPr/>
        </p:nvSpPr>
        <p:spPr bwMode="auto">
          <a:xfrm>
            <a:off x="207055" y="-144463"/>
            <a:ext cx="405659"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7174" name="AutoShape 6" descr="Resultado de imagen para radar 996"/>
          <p:cNvSpPr>
            <a:spLocks noChangeAspect="1" noChangeArrowheads="1"/>
          </p:cNvSpPr>
          <p:nvPr/>
        </p:nvSpPr>
        <p:spPr bwMode="auto">
          <a:xfrm>
            <a:off x="207055" y="-144463"/>
            <a:ext cx="405659"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7175" name="Picture 7" descr="C:\Users\12000331-3\Desktop\descarga.jpg"/>
          <p:cNvPicPr>
            <a:picLocks noChangeAspect="1" noChangeArrowheads="1"/>
          </p:cNvPicPr>
          <p:nvPr/>
        </p:nvPicPr>
        <p:blipFill>
          <a:blip r:embed="rId3" cstate="print"/>
          <a:srcRect/>
          <a:stretch>
            <a:fillRect/>
          </a:stretch>
        </p:blipFill>
        <p:spPr bwMode="auto">
          <a:xfrm>
            <a:off x="8533159" y="1196752"/>
            <a:ext cx="2717916" cy="1432560"/>
          </a:xfrm>
          <a:prstGeom prst="rect">
            <a:avLst/>
          </a:prstGeom>
          <a:noFill/>
          <a:ln>
            <a:solidFill>
              <a:schemeClr val="tx1"/>
            </a:solidFill>
          </a:ln>
        </p:spPr>
      </p:pic>
      <p:sp>
        <p:nvSpPr>
          <p:cNvPr id="13" name="12 Flecha derecha"/>
          <p:cNvSpPr/>
          <p:nvPr/>
        </p:nvSpPr>
        <p:spPr>
          <a:xfrm>
            <a:off x="6948983" y="1700808"/>
            <a:ext cx="760616" cy="357190"/>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pic>
        <p:nvPicPr>
          <p:cNvPr id="7177" name="Picture 9" descr="Resultado de imagen para radar 1007"/>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986428" y="4109029"/>
            <a:ext cx="3803081" cy="982692"/>
          </a:xfrm>
          <a:prstGeom prst="rect">
            <a:avLst/>
          </a:prstGeom>
          <a:noFill/>
          <a:ln>
            <a:solidFill>
              <a:schemeClr val="tx1"/>
            </a:solidFill>
          </a:ln>
        </p:spPr>
      </p:pic>
      <p:pic>
        <p:nvPicPr>
          <p:cNvPr id="7179" name="Picture 11" descr="Resultado de imagen para mig 29 fap"/>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7885087" y="3068960"/>
            <a:ext cx="1823326" cy="807606"/>
          </a:xfrm>
          <a:prstGeom prst="rect">
            <a:avLst/>
          </a:prstGeom>
          <a:noFill/>
          <a:ln>
            <a:solidFill>
              <a:schemeClr val="tx1"/>
            </a:solidFill>
          </a:ln>
        </p:spPr>
      </p:pic>
      <p:pic>
        <p:nvPicPr>
          <p:cNvPr id="7181" name="Picture 13" descr="Resultado de imagen para seasprite mgp"/>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10117335" y="3068960"/>
            <a:ext cx="1616310" cy="807607"/>
          </a:xfrm>
          <a:prstGeom prst="rect">
            <a:avLst/>
          </a:prstGeom>
          <a:noFill/>
          <a:ln>
            <a:solidFill>
              <a:schemeClr val="tx1"/>
            </a:solidFill>
          </a:ln>
        </p:spPr>
      </p:pic>
      <p:pic>
        <p:nvPicPr>
          <p:cNvPr id="7183" name="Picture 15" descr="Resultado de imagen para pr 72"/>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8605167" y="5517232"/>
            <a:ext cx="2567080" cy="791138"/>
          </a:xfrm>
          <a:prstGeom prst="rect">
            <a:avLst/>
          </a:prstGeom>
          <a:noFill/>
        </p:spPr>
      </p:pic>
      <p:sp>
        <p:nvSpPr>
          <p:cNvPr id="19" name="18 Flecha derecha"/>
          <p:cNvSpPr/>
          <p:nvPr/>
        </p:nvSpPr>
        <p:spPr>
          <a:xfrm>
            <a:off x="6948983" y="3356992"/>
            <a:ext cx="760616" cy="357190"/>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20" name="19 Flecha abajo"/>
          <p:cNvSpPr/>
          <p:nvPr/>
        </p:nvSpPr>
        <p:spPr>
          <a:xfrm>
            <a:off x="10837415" y="2708920"/>
            <a:ext cx="285231" cy="285752"/>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21" name="20 Flecha abajo"/>
          <p:cNvSpPr/>
          <p:nvPr/>
        </p:nvSpPr>
        <p:spPr>
          <a:xfrm>
            <a:off x="8677175" y="2708920"/>
            <a:ext cx="285231" cy="285752"/>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23" name="22 Flecha abajo"/>
          <p:cNvSpPr/>
          <p:nvPr/>
        </p:nvSpPr>
        <p:spPr>
          <a:xfrm>
            <a:off x="9757295" y="5157192"/>
            <a:ext cx="285231" cy="285752"/>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24"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23</a:t>
            </a:fld>
            <a:endParaRPr lang="es-CL"/>
          </a:p>
        </p:txBody>
      </p:sp>
      <p:sp>
        <p:nvSpPr>
          <p:cNvPr id="25" name="2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6"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7"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8"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29"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30"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31" name="Picture 11"/>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5189756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type="body" sz="half" idx="1"/>
          </p:nvPr>
        </p:nvSpPr>
        <p:spPr>
          <a:xfrm>
            <a:off x="285189" y="1690390"/>
            <a:ext cx="6015722" cy="4906963"/>
          </a:xfrm>
        </p:spPr>
        <p:txBody>
          <a:bodyPr>
            <a:normAutofit/>
          </a:bodyPr>
          <a:lstStyle/>
          <a:p>
            <a:pPr eaLnBrk="1" hangingPunct="1">
              <a:lnSpc>
                <a:spcPct val="150000"/>
              </a:lnSpc>
              <a:buFontTx/>
              <a:buNone/>
            </a:pPr>
            <a:r>
              <a:rPr lang="es-ES" altLang="es-CL" sz="1800" dirty="0">
                <a:solidFill>
                  <a:srgbClr val="002060"/>
                </a:solidFill>
                <a:latin typeface="Arial" pitchFamily="34" charset="0"/>
                <a:cs typeface="Arial" pitchFamily="34" charset="0"/>
              </a:rPr>
              <a:t>	</a:t>
            </a:r>
            <a:r>
              <a:rPr lang="es-ES" altLang="es-CL" sz="2000" dirty="0">
                <a:solidFill>
                  <a:srgbClr val="002060"/>
                </a:solidFill>
                <a:latin typeface="+mj-lt"/>
                <a:cs typeface="Arial" pitchFamily="34" charset="0"/>
              </a:rPr>
              <a:t>Integra todas las fuentes de información de </a:t>
            </a:r>
            <a:r>
              <a:rPr lang="es-ES" altLang="es-CL" sz="2000" dirty="0" err="1">
                <a:solidFill>
                  <a:srgbClr val="002060"/>
                </a:solidFill>
                <a:latin typeface="+mj-lt"/>
                <a:cs typeface="Arial" pitchFamily="34" charset="0"/>
              </a:rPr>
              <a:t>tracks</a:t>
            </a:r>
            <a:r>
              <a:rPr lang="es-ES" altLang="es-CL" sz="2000" dirty="0">
                <a:solidFill>
                  <a:srgbClr val="002060"/>
                </a:solidFill>
                <a:latin typeface="+mj-lt"/>
                <a:cs typeface="Arial" pitchFamily="34" charset="0"/>
              </a:rPr>
              <a:t>:</a:t>
            </a:r>
          </a:p>
          <a:p>
            <a:pPr marL="725488" defTabSz="231775" eaLnBrk="1" hangingPunct="1">
              <a:lnSpc>
                <a:spcPct val="150000"/>
              </a:lnSpc>
              <a:buFont typeface="Wingdings" pitchFamily="2" charset="2"/>
              <a:buChar char="Ø"/>
            </a:pPr>
            <a:r>
              <a:rPr lang="es-ES" altLang="es-CL" sz="2000" dirty="0">
                <a:solidFill>
                  <a:srgbClr val="002060"/>
                </a:solidFill>
                <a:latin typeface="+mj-lt"/>
                <a:cs typeface="Arial" pitchFamily="34" charset="0"/>
              </a:rPr>
              <a:t>		Radar 996</a:t>
            </a:r>
          </a:p>
          <a:p>
            <a:pPr marL="725488" defTabSz="231775" eaLnBrk="1" hangingPunct="1">
              <a:lnSpc>
                <a:spcPct val="150000"/>
              </a:lnSpc>
              <a:buFont typeface="Wingdings" pitchFamily="2" charset="2"/>
              <a:buChar char="Ø"/>
            </a:pPr>
            <a:r>
              <a:rPr lang="es-ES" altLang="es-CL" sz="2000" dirty="0">
                <a:solidFill>
                  <a:srgbClr val="002060"/>
                </a:solidFill>
                <a:latin typeface="+mj-lt"/>
                <a:cs typeface="Arial" pitchFamily="34" charset="0"/>
              </a:rPr>
              <a:t>		Radar 1007</a:t>
            </a:r>
          </a:p>
          <a:p>
            <a:pPr marL="725488" defTabSz="231775" eaLnBrk="1" hangingPunct="1">
              <a:lnSpc>
                <a:spcPct val="150000"/>
              </a:lnSpc>
              <a:buFont typeface="Wingdings" pitchFamily="2" charset="2"/>
              <a:buChar char="Ø"/>
            </a:pPr>
            <a:r>
              <a:rPr lang="es-ES" altLang="es-CL" sz="2000" dirty="0">
                <a:solidFill>
                  <a:srgbClr val="002060"/>
                </a:solidFill>
                <a:latin typeface="+mj-lt"/>
                <a:cs typeface="Arial" pitchFamily="34" charset="0"/>
              </a:rPr>
              <a:t>		Radar 1010 (IFF)</a:t>
            </a:r>
          </a:p>
          <a:p>
            <a:pPr marL="725488" defTabSz="231775" eaLnBrk="1" hangingPunct="1">
              <a:lnSpc>
                <a:spcPct val="150000"/>
              </a:lnSpc>
              <a:buFont typeface="Wingdings" pitchFamily="2" charset="2"/>
              <a:buChar char="Ø"/>
            </a:pPr>
            <a:r>
              <a:rPr lang="es-ES" altLang="es-CL" sz="2000" dirty="0">
                <a:solidFill>
                  <a:srgbClr val="002060"/>
                </a:solidFill>
                <a:latin typeface="+mj-lt"/>
                <a:cs typeface="Arial" pitchFamily="34" charset="0"/>
              </a:rPr>
              <a:t>		Sonar 2050</a:t>
            </a:r>
          </a:p>
          <a:p>
            <a:pPr marL="725488" defTabSz="231775" eaLnBrk="1" hangingPunct="1">
              <a:lnSpc>
                <a:spcPct val="150000"/>
              </a:lnSpc>
              <a:buFont typeface="Wingdings" pitchFamily="2" charset="2"/>
              <a:buChar char="Ø"/>
            </a:pPr>
            <a:r>
              <a:rPr lang="es-ES" altLang="es-CL" sz="2000" dirty="0">
                <a:solidFill>
                  <a:srgbClr val="002060"/>
                </a:solidFill>
                <a:latin typeface="+mj-lt"/>
                <a:cs typeface="Arial" pitchFamily="34" charset="0"/>
              </a:rPr>
              <a:t>		Link-11</a:t>
            </a:r>
          </a:p>
          <a:p>
            <a:pPr marL="725488" defTabSz="231775" eaLnBrk="1" hangingPunct="1">
              <a:lnSpc>
                <a:spcPct val="150000"/>
              </a:lnSpc>
              <a:buFont typeface="Wingdings" pitchFamily="2" charset="2"/>
              <a:buChar char="Ø"/>
            </a:pPr>
            <a:r>
              <a:rPr lang="es-ES" altLang="es-CL" sz="2000" dirty="0">
                <a:solidFill>
                  <a:srgbClr val="002060"/>
                </a:solidFill>
                <a:latin typeface="+mj-lt"/>
                <a:cs typeface="Arial" pitchFamily="34" charset="0"/>
              </a:rPr>
              <a:t>		</a:t>
            </a:r>
            <a:r>
              <a:rPr lang="es-ES" altLang="es-CL" sz="2000" dirty="0" err="1">
                <a:solidFill>
                  <a:srgbClr val="002060"/>
                </a:solidFill>
                <a:latin typeface="+mj-lt"/>
                <a:cs typeface="Arial" pitchFamily="34" charset="0"/>
              </a:rPr>
              <a:t>Track</a:t>
            </a:r>
            <a:r>
              <a:rPr lang="es-ES" altLang="es-CL" sz="2000" dirty="0">
                <a:solidFill>
                  <a:srgbClr val="002060"/>
                </a:solidFill>
                <a:latin typeface="+mj-lt"/>
                <a:cs typeface="Arial" pitchFamily="34" charset="0"/>
              </a:rPr>
              <a:t> Manual</a:t>
            </a:r>
          </a:p>
          <a:p>
            <a:pPr lvl="1" algn="just" eaLnBrk="1" hangingPunct="1">
              <a:lnSpc>
                <a:spcPct val="150000"/>
              </a:lnSpc>
              <a:buFontTx/>
              <a:buNone/>
            </a:pPr>
            <a:endParaRPr lang="es-ES" altLang="es-CL" sz="1800" dirty="0">
              <a:solidFill>
                <a:srgbClr val="002060"/>
              </a:solidFill>
              <a:latin typeface="Arial" pitchFamily="34" charset="0"/>
              <a:cs typeface="Arial" pitchFamily="34" charset="0"/>
            </a:endParaRPr>
          </a:p>
          <a:p>
            <a:pPr lvl="2" eaLnBrk="1" hangingPunct="1">
              <a:lnSpc>
                <a:spcPct val="150000"/>
              </a:lnSpc>
              <a:buFontTx/>
              <a:buNone/>
            </a:pPr>
            <a:endParaRPr lang="es-ES" altLang="es-CL" sz="1800" dirty="0">
              <a:solidFill>
                <a:srgbClr val="002060"/>
              </a:solidFill>
              <a:latin typeface="Arial" pitchFamily="34" charset="0"/>
              <a:cs typeface="Arial" pitchFamily="34" charset="0"/>
            </a:endParaRPr>
          </a:p>
          <a:p>
            <a:pPr lvl="2" eaLnBrk="1" hangingPunct="1">
              <a:lnSpc>
                <a:spcPct val="150000"/>
              </a:lnSpc>
            </a:pPr>
            <a:endParaRPr lang="es-ES" altLang="es-CL" sz="1800" dirty="0">
              <a:solidFill>
                <a:srgbClr val="002060"/>
              </a:solidFill>
              <a:latin typeface="Arial" pitchFamily="34" charset="0"/>
              <a:cs typeface="Arial" pitchFamily="34" charset="0"/>
            </a:endParaRPr>
          </a:p>
          <a:p>
            <a:pPr lvl="2" eaLnBrk="1" hangingPunct="1">
              <a:lnSpc>
                <a:spcPct val="150000"/>
              </a:lnSpc>
            </a:pPr>
            <a:endParaRPr lang="es-ES" altLang="es-CL" sz="1800" dirty="0">
              <a:solidFill>
                <a:srgbClr val="002060"/>
              </a:solidFill>
              <a:latin typeface="Arial" pitchFamily="34" charset="0"/>
              <a:cs typeface="Arial" pitchFamily="34" charset="0"/>
            </a:endParaRPr>
          </a:p>
        </p:txBody>
      </p:sp>
      <p:pic>
        <p:nvPicPr>
          <p:cNvPr id="9" name="Picture 4" descr="Resultado de imagen para radar 996 fragatas 23"/>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012879" y="3789040"/>
            <a:ext cx="3543179" cy="1871662"/>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10" name="Picture 10" descr="Resultado de imagen para 1007  rada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6876975" y="2204864"/>
            <a:ext cx="3472466" cy="897278"/>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11" name="Picture 2" descr="Resultado de imagen para GPEOD"/>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9901311" y="3789040"/>
            <a:ext cx="1806464" cy="1017992"/>
          </a:xfrm>
          <a:prstGeom prst="rect">
            <a:avLst/>
          </a:prstGeom>
          <a:noFill/>
          <a:ln>
            <a:solidFill>
              <a:schemeClr val="tx1"/>
            </a:solidFill>
          </a:ln>
        </p:spPr>
      </p:pic>
      <p:sp>
        <p:nvSpPr>
          <p:cNvPr id="8"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24</a:t>
            </a:fld>
            <a:endParaRPr lang="es-CL"/>
          </a:p>
        </p:txBody>
      </p:sp>
      <p:sp>
        <p:nvSpPr>
          <p:cNvPr id="12" name="1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7"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8" name="Picture 11"/>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9" name="Rectángulo: esquinas redondeadas 4"/>
          <p:cNvSpPr/>
          <p:nvPr/>
        </p:nvSpPr>
        <p:spPr>
          <a:xfrm>
            <a:off x="806341" y="1046616"/>
            <a:ext cx="6229317"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a:latin typeface="Arial" panose="020B0604020202020204" pitchFamily="34" charset="0"/>
                <a:cs typeface="Arial" panose="020B0604020202020204" pitchFamily="34" charset="0"/>
              </a:rPr>
              <a:t>CARACTERÍSTICAS GENERALES</a:t>
            </a:r>
          </a:p>
        </p:txBody>
      </p:sp>
    </p:spTree>
    <p:extLst>
      <p:ext uri="{BB962C8B-B14F-4D97-AF65-F5344CB8AC3E}">
        <p14:creationId xmlns:p14="http://schemas.microsoft.com/office/powerpoint/2010/main" xmlns="" val="645973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25</a:t>
            </a:fld>
            <a:endParaRPr lang="es-CL"/>
          </a:p>
        </p:txBody>
      </p:sp>
      <p:sp>
        <p:nvSpPr>
          <p:cNvPr id="5" name="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6"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117762" name="Picture 2" descr="Integración del sistema de combate de Chile"/>
          <p:cNvPicPr>
            <a:picLocks noChangeAspect="1" noChangeArrowheads="1"/>
          </p:cNvPicPr>
          <p:nvPr/>
        </p:nvPicPr>
        <p:blipFill>
          <a:blip r:embed="rId4" cstate="email">
            <a:extLst>
              <a:ext uri="{28A0092B-C50C-407E-A947-70E740481C1C}">
                <a14:useLocalDpi xmlns:a14="http://schemas.microsoft.com/office/drawing/2010/main" xmlns=""/>
              </a:ext>
            </a:extLst>
          </a:blip>
          <a:srcRect t="-116" r="-128"/>
          <a:stretch>
            <a:fillRect/>
          </a:stretch>
        </p:blipFill>
        <p:spPr bwMode="auto">
          <a:xfrm>
            <a:off x="0" y="764704"/>
            <a:ext cx="12169775" cy="5616624"/>
          </a:xfrm>
          <a:prstGeom prst="rect">
            <a:avLst/>
          </a:prstGeom>
          <a:noFill/>
        </p:spPr>
      </p:pic>
    </p:spTree>
    <p:extLst>
      <p:ext uri="{BB962C8B-B14F-4D97-AF65-F5344CB8AC3E}">
        <p14:creationId xmlns:p14="http://schemas.microsoft.com/office/powerpoint/2010/main" xmlns="" val="32029004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26</a:t>
            </a:fld>
            <a:endParaRPr lang="es-CL"/>
          </a:p>
        </p:txBody>
      </p:sp>
      <p:sp>
        <p:nvSpPr>
          <p:cNvPr id="5" name="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4"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itchFamily="34" charset="0"/>
                <a:ea typeface="+mj-ea"/>
                <a:cs typeface="Arial" pitchFamily="34" charset="0"/>
              </a:rPr>
              <a:t>CMS 330 FF </a:t>
            </a:r>
            <a:r>
              <a:rPr lang="es-ES" sz="2400" b="1" dirty="0">
                <a:solidFill>
                  <a:srgbClr val="002060"/>
                </a:solidFill>
                <a:latin typeface="Arial" pitchFamily="34" charset="0"/>
                <a:ea typeface="+mj-ea"/>
                <a:cs typeface="Arial" pitchFamily="34" charset="0"/>
              </a:rPr>
              <a:t>TIPO 23</a:t>
            </a:r>
          </a:p>
        </p:txBody>
      </p:sp>
      <p:pic>
        <p:nvPicPr>
          <p:cNvPr id="181250" name="Picture 2" descr="consola de producción"/>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6660951" y="2132856"/>
            <a:ext cx="5046948" cy="3364633"/>
          </a:xfrm>
          <a:prstGeom prst="rect">
            <a:avLst/>
          </a:prstGeom>
          <a:noFill/>
          <a:ln>
            <a:solidFill>
              <a:schemeClr val="tx1"/>
            </a:solidFill>
          </a:ln>
        </p:spPr>
      </p:pic>
      <p:sp>
        <p:nvSpPr>
          <p:cNvPr id="15" name="Rectángulo: esquinas redondeadas 4"/>
          <p:cNvSpPr/>
          <p:nvPr/>
        </p:nvSpPr>
        <p:spPr>
          <a:xfrm>
            <a:off x="806341" y="1046616"/>
            <a:ext cx="6229317"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a:latin typeface="Arial" panose="020B0604020202020204" pitchFamily="34" charset="0"/>
                <a:cs typeface="Arial" panose="020B0604020202020204" pitchFamily="34" charset="0"/>
              </a:rPr>
              <a:t>CARACTERÍSTICAS GENERALES</a:t>
            </a:r>
          </a:p>
        </p:txBody>
      </p:sp>
      <p:sp>
        <p:nvSpPr>
          <p:cNvPr id="17" name="16 CuadroTexto"/>
          <p:cNvSpPr txBox="1"/>
          <p:nvPr/>
        </p:nvSpPr>
        <p:spPr>
          <a:xfrm>
            <a:off x="324247" y="1916832"/>
            <a:ext cx="5688632" cy="4247317"/>
          </a:xfrm>
          <a:prstGeom prst="rect">
            <a:avLst/>
          </a:prstGeom>
          <a:noFill/>
        </p:spPr>
        <p:txBody>
          <a:bodyPr wrap="square" rtlCol="0">
            <a:spAutoFit/>
          </a:bodyPr>
          <a:lstStyle/>
          <a:p>
            <a:pPr indent="450850">
              <a:buFont typeface="Wingdings" pitchFamily="2" charset="2"/>
              <a:buChar char="Ø"/>
            </a:pPr>
            <a:r>
              <a:rPr lang="es-CL" dirty="0" smtClean="0"/>
              <a:t>11 Consolas intercambiables de rol (MFW)</a:t>
            </a:r>
          </a:p>
          <a:p>
            <a:pPr indent="450850">
              <a:buFont typeface="Wingdings" pitchFamily="2" charset="2"/>
              <a:buChar char="Ø"/>
              <a:tabLst>
                <a:tab pos="450850" algn="l"/>
              </a:tabLst>
            </a:pPr>
            <a:r>
              <a:rPr lang="es-CL" dirty="0" smtClean="0"/>
              <a:t>DATA FUSION, Propone clasificación e identidad de los  	contactos.</a:t>
            </a:r>
          </a:p>
          <a:p>
            <a:pPr indent="450850">
              <a:buFont typeface="Wingdings" pitchFamily="2" charset="2"/>
              <a:buChar char="Ø"/>
              <a:tabLst>
                <a:tab pos="450850" algn="l"/>
              </a:tabLst>
            </a:pPr>
            <a:r>
              <a:rPr lang="es-CL" dirty="0" smtClean="0"/>
              <a:t>Correlaciona contactos detectados por distintos 	sensores. (TRS 4D y RD NV.)</a:t>
            </a:r>
          </a:p>
          <a:p>
            <a:pPr indent="450850">
              <a:buFont typeface="Wingdings" pitchFamily="2" charset="2"/>
              <a:buChar char="Ø"/>
            </a:pPr>
            <a:r>
              <a:rPr lang="es-CL" dirty="0" smtClean="0"/>
              <a:t>Genera etiquetas en forma automática.</a:t>
            </a:r>
          </a:p>
          <a:p>
            <a:pPr indent="450850">
              <a:buFont typeface="Wingdings" pitchFamily="2" charset="2"/>
              <a:buChar char="Ø"/>
              <a:tabLst>
                <a:tab pos="450850" algn="l"/>
              </a:tabLst>
            </a:pPr>
            <a:r>
              <a:rPr lang="es-CL" dirty="0" smtClean="0"/>
              <a:t>Doctrina, permite generar cambios en los sistemas 	integrados, lo que generaría un respuesta 	pre	planeada  mucho más rápida al operador.</a:t>
            </a:r>
          </a:p>
          <a:p>
            <a:pPr indent="450850">
              <a:buFont typeface="Wingdings" pitchFamily="2" charset="2"/>
              <a:buChar char="Ø"/>
              <a:tabLst>
                <a:tab pos="450850" algn="l"/>
              </a:tabLst>
            </a:pPr>
            <a:r>
              <a:rPr lang="es-CL" dirty="0" smtClean="0"/>
              <a:t>Análisis y registro. CMS a través de sistema DCA 	permite grabar las pantallas como mínimo 48 hrs. y la 	información de CMS por 500 hrs.</a:t>
            </a:r>
          </a:p>
          <a:p>
            <a:pPr indent="450850">
              <a:buFont typeface="Wingdings" pitchFamily="2" charset="2"/>
              <a:buChar char="Ø"/>
              <a:tabLst>
                <a:tab pos="450850" algn="l"/>
              </a:tabLst>
            </a:pPr>
            <a:r>
              <a:rPr lang="es-CL" dirty="0" smtClean="0"/>
              <a:t>Entrenamiento, Posee un sistema llamado SETT el cual 	permite seleccionar  MFW ´s  y pasarlas a modo 	“training” creando panoramas ficticios del </a:t>
            </a:r>
            <a:r>
              <a:rPr lang="es-CL" dirty="0" err="1" smtClean="0"/>
              <a:t>team</a:t>
            </a:r>
            <a:r>
              <a:rPr lang="es-CL" dirty="0" smtClean="0"/>
              <a:t> AIO.</a:t>
            </a:r>
            <a:endParaRPr lang="es-CL" dirty="0"/>
          </a:p>
        </p:txBody>
      </p:sp>
      <p:sp>
        <p:nvSpPr>
          <p:cNvPr id="18" name="17 CuadroTexto"/>
          <p:cNvSpPr txBox="1"/>
          <p:nvPr/>
        </p:nvSpPr>
        <p:spPr>
          <a:xfrm>
            <a:off x="7957095" y="1628800"/>
            <a:ext cx="3612592" cy="369332"/>
          </a:xfrm>
          <a:prstGeom prst="rect">
            <a:avLst/>
          </a:prstGeom>
          <a:noFill/>
        </p:spPr>
        <p:txBody>
          <a:bodyPr wrap="none" rtlCol="0">
            <a:spAutoFit/>
          </a:bodyPr>
          <a:lstStyle/>
          <a:p>
            <a:r>
              <a:rPr lang="es-CL" dirty="0" smtClean="0"/>
              <a:t>CMS: </a:t>
            </a:r>
            <a:r>
              <a:rPr lang="es-CL" dirty="0" err="1" smtClean="0"/>
              <a:t>Command</a:t>
            </a:r>
            <a:r>
              <a:rPr lang="es-CL" dirty="0" smtClean="0"/>
              <a:t> </a:t>
            </a:r>
            <a:r>
              <a:rPr lang="es-CL" dirty="0" err="1" smtClean="0"/>
              <a:t>Managment</a:t>
            </a:r>
            <a:r>
              <a:rPr lang="es-CL" dirty="0" smtClean="0"/>
              <a:t> </a:t>
            </a:r>
            <a:r>
              <a:rPr lang="es-CL" dirty="0" err="1" smtClean="0"/>
              <a:t>System</a:t>
            </a:r>
            <a:endParaRPr lang="es-CL" dirty="0"/>
          </a:p>
        </p:txBody>
      </p:sp>
      <p:sp>
        <p:nvSpPr>
          <p:cNvPr id="19" name="18 CuadroTexto"/>
          <p:cNvSpPr txBox="1"/>
          <p:nvPr/>
        </p:nvSpPr>
        <p:spPr>
          <a:xfrm>
            <a:off x="7669063" y="5589240"/>
            <a:ext cx="3361754" cy="369332"/>
          </a:xfrm>
          <a:prstGeom prst="rect">
            <a:avLst/>
          </a:prstGeom>
          <a:noFill/>
        </p:spPr>
        <p:txBody>
          <a:bodyPr wrap="none" rtlCol="0">
            <a:spAutoFit/>
          </a:bodyPr>
          <a:lstStyle/>
          <a:p>
            <a:r>
              <a:rPr lang="es-CL" dirty="0" smtClean="0"/>
              <a:t>MFW: </a:t>
            </a:r>
            <a:r>
              <a:rPr lang="es-CL" dirty="0" err="1" smtClean="0"/>
              <a:t>Multi-function</a:t>
            </a:r>
            <a:r>
              <a:rPr lang="es-CL" dirty="0" smtClean="0"/>
              <a:t> Workstation</a:t>
            </a:r>
            <a:endParaRPr lang="es-CL" dirty="0"/>
          </a:p>
        </p:txBody>
      </p:sp>
    </p:spTree>
    <p:extLst>
      <p:ext uri="{BB962C8B-B14F-4D97-AF65-F5344CB8AC3E}">
        <p14:creationId xmlns:p14="http://schemas.microsoft.com/office/powerpoint/2010/main" xmlns="" val="320290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ox(in)">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7">
                                            <p:txEl>
                                              <p:pRg st="2" end="2"/>
                                            </p:txEl>
                                          </p:spTgt>
                                        </p:tgtEl>
                                        <p:attrNameLst>
                                          <p:attrName>style.visibility</p:attrName>
                                        </p:attrNameLst>
                                      </p:cBhvr>
                                      <p:to>
                                        <p:strVal val="visible"/>
                                      </p:to>
                                    </p:set>
                                    <p:animEffect transition="in" filter="box(in)">
                                      <p:cBhvr>
                                        <p:cTn id="17" dur="500"/>
                                        <p:tgtEl>
                                          <p:spTgt spid="1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7">
                                            <p:txEl>
                                              <p:pRg st="3" end="3"/>
                                            </p:txEl>
                                          </p:spTgt>
                                        </p:tgtEl>
                                        <p:attrNameLst>
                                          <p:attrName>style.visibility</p:attrName>
                                        </p:attrNameLst>
                                      </p:cBhvr>
                                      <p:to>
                                        <p:strVal val="visible"/>
                                      </p:to>
                                    </p:set>
                                    <p:animEffect transition="in" filter="box(in)">
                                      <p:cBhvr>
                                        <p:cTn id="22" dur="500"/>
                                        <p:tgtEl>
                                          <p:spTgt spid="1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7">
                                            <p:txEl>
                                              <p:pRg st="4" end="4"/>
                                            </p:txEl>
                                          </p:spTgt>
                                        </p:tgtEl>
                                        <p:attrNameLst>
                                          <p:attrName>style.visibility</p:attrName>
                                        </p:attrNameLst>
                                      </p:cBhvr>
                                      <p:to>
                                        <p:strVal val="visible"/>
                                      </p:to>
                                    </p:set>
                                    <p:animEffect transition="in" filter="box(in)">
                                      <p:cBhvr>
                                        <p:cTn id="27" dur="500"/>
                                        <p:tgtEl>
                                          <p:spTgt spid="1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7">
                                            <p:txEl>
                                              <p:pRg st="5" end="5"/>
                                            </p:txEl>
                                          </p:spTgt>
                                        </p:tgtEl>
                                        <p:attrNameLst>
                                          <p:attrName>style.visibility</p:attrName>
                                        </p:attrNameLst>
                                      </p:cBhvr>
                                      <p:to>
                                        <p:strVal val="visible"/>
                                      </p:to>
                                    </p:set>
                                    <p:animEffect transition="in" filter="box(in)">
                                      <p:cBhvr>
                                        <p:cTn id="32" dur="500"/>
                                        <p:tgtEl>
                                          <p:spTgt spid="1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17">
                                            <p:txEl>
                                              <p:pRg st="6" end="6"/>
                                            </p:txEl>
                                          </p:spTgt>
                                        </p:tgtEl>
                                        <p:attrNameLst>
                                          <p:attrName>style.visibility</p:attrName>
                                        </p:attrNameLst>
                                      </p:cBhvr>
                                      <p:to>
                                        <p:strVal val="visible"/>
                                      </p:to>
                                    </p:set>
                                    <p:animEffect transition="in" filter="box(in)">
                                      <p:cBhvr>
                                        <p:cTn id="37" dur="500"/>
                                        <p:tgtEl>
                                          <p:spTgt spid="1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27</a:t>
            </a:fld>
            <a:endParaRPr lang="es-CL"/>
          </a:p>
        </p:txBody>
      </p:sp>
      <p:sp>
        <p:nvSpPr>
          <p:cNvPr id="5" name="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Rectángulo: esquinas redondeadas 4"/>
          <p:cNvSpPr/>
          <p:nvPr/>
        </p:nvSpPr>
        <p:spPr>
          <a:xfrm>
            <a:off x="806341" y="1046616"/>
            <a:ext cx="6229317"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a:latin typeface="Arial" panose="020B0604020202020204" pitchFamily="34" charset="0"/>
                <a:cs typeface="Arial" panose="020B0604020202020204" pitchFamily="34" charset="0"/>
              </a:rPr>
              <a:t>CARACTERÍSTICAS GENERALES</a:t>
            </a:r>
          </a:p>
        </p:txBody>
      </p:sp>
      <p:pic>
        <p:nvPicPr>
          <p:cNvPr id="181252" name="Picture 4" descr="Misiles “Sea Ceptor” para las fragatas “Type 26” de la Royal Navy ..."/>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165007" y="4437112"/>
            <a:ext cx="4320480" cy="1512168"/>
          </a:xfrm>
          <a:prstGeom prst="rect">
            <a:avLst/>
          </a:prstGeom>
          <a:noFill/>
          <a:ln>
            <a:solidFill>
              <a:schemeClr val="tx1"/>
            </a:solidFill>
          </a:ln>
        </p:spPr>
      </p:pic>
      <p:sp>
        <p:nvSpPr>
          <p:cNvPr id="16"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itchFamily="34" charset="0"/>
                <a:ea typeface="+mj-ea"/>
                <a:cs typeface="Arial" pitchFamily="34" charset="0"/>
              </a:rPr>
              <a:t>CMS 330 FF </a:t>
            </a:r>
            <a:r>
              <a:rPr lang="es-ES" sz="2400" b="1" dirty="0">
                <a:solidFill>
                  <a:srgbClr val="002060"/>
                </a:solidFill>
                <a:latin typeface="Arial" pitchFamily="34" charset="0"/>
                <a:ea typeface="+mj-ea"/>
                <a:cs typeface="Arial" pitchFamily="34" charset="0"/>
              </a:rPr>
              <a:t>TIPO 23</a:t>
            </a:r>
          </a:p>
        </p:txBody>
      </p:sp>
      <p:sp>
        <p:nvSpPr>
          <p:cNvPr id="18" name="17 CuadroTexto"/>
          <p:cNvSpPr txBox="1"/>
          <p:nvPr/>
        </p:nvSpPr>
        <p:spPr>
          <a:xfrm>
            <a:off x="540271" y="2060848"/>
            <a:ext cx="5688632" cy="2862322"/>
          </a:xfrm>
          <a:prstGeom prst="rect">
            <a:avLst/>
          </a:prstGeom>
          <a:noFill/>
        </p:spPr>
        <p:txBody>
          <a:bodyPr wrap="square" rtlCol="0">
            <a:spAutoFit/>
          </a:bodyPr>
          <a:lstStyle/>
          <a:p>
            <a:pPr indent="450850">
              <a:buFont typeface="Wingdings" pitchFamily="2" charset="2"/>
              <a:buChar char="Ø"/>
              <a:tabLst>
                <a:tab pos="450850" algn="l"/>
              </a:tabLst>
            </a:pPr>
            <a:r>
              <a:rPr lang="es-CL" dirty="0" smtClean="0"/>
              <a:t>TEWA, capaz de generar proposiciones de planes y 	priorizar la asignación de armas AAW y UWW (EJ. 	PMA) incorporando Sea </a:t>
            </a:r>
            <a:r>
              <a:rPr lang="es-CL" dirty="0" err="1" smtClean="0"/>
              <a:t>Ceptor</a:t>
            </a:r>
            <a:r>
              <a:rPr lang="es-CL" dirty="0" smtClean="0"/>
              <a:t> y </a:t>
            </a:r>
            <a:r>
              <a:rPr lang="es-CL" dirty="0" err="1" smtClean="0"/>
              <a:t>Chaff</a:t>
            </a:r>
            <a:r>
              <a:rPr lang="es-CL" dirty="0" smtClean="0"/>
              <a:t>.</a:t>
            </a:r>
          </a:p>
          <a:p>
            <a:pPr indent="450850">
              <a:buFont typeface="Wingdings" pitchFamily="2" charset="2"/>
              <a:buChar char="Ø"/>
              <a:tabLst>
                <a:tab pos="450850" algn="l"/>
              </a:tabLst>
            </a:pPr>
            <a:r>
              <a:rPr lang="es-CL" dirty="0" smtClean="0"/>
              <a:t>TEWA , podría dar protección a otra Unidad (HVU) 	hasta 4 km.</a:t>
            </a:r>
          </a:p>
          <a:p>
            <a:pPr indent="450850">
              <a:buFont typeface="Wingdings" pitchFamily="2" charset="2"/>
              <a:buChar char="Ø"/>
            </a:pPr>
            <a:r>
              <a:rPr lang="es-CL" dirty="0" smtClean="0"/>
              <a:t>Incorpora parcialmente 4,5´´ y </a:t>
            </a:r>
            <a:r>
              <a:rPr lang="es-CL" dirty="0" err="1" smtClean="0"/>
              <a:t>Harpoon</a:t>
            </a:r>
            <a:r>
              <a:rPr lang="es-CL" dirty="0" smtClean="0"/>
              <a:t>.</a:t>
            </a:r>
          </a:p>
          <a:p>
            <a:pPr indent="450850">
              <a:buFont typeface="Wingdings" pitchFamily="2" charset="2"/>
              <a:buChar char="Ø"/>
            </a:pPr>
            <a:r>
              <a:rPr lang="es-CL" dirty="0" smtClean="0"/>
              <a:t>Capaz de proponer TCM, rumbo ASMD.</a:t>
            </a:r>
          </a:p>
          <a:p>
            <a:pPr indent="450850">
              <a:buFont typeface="Wingdings" pitchFamily="2" charset="2"/>
              <a:buChar char="Ø"/>
              <a:tabLst>
                <a:tab pos="450850" algn="l"/>
              </a:tabLst>
            </a:pPr>
            <a:r>
              <a:rPr lang="es-CL" dirty="0" smtClean="0"/>
              <a:t>Doctrina, permite generar cambios en los sistemas 	integrados, lo que generaría un respuesta 	pre-	planeada mucho más rápida al operador.</a:t>
            </a:r>
          </a:p>
        </p:txBody>
      </p:sp>
      <p:pic>
        <p:nvPicPr>
          <p:cNvPr id="19" name="Picture 8" descr="https://www.themilitarytimes.co.uk/wp-content/uploads/sites/3/2019/06/Sea-Ceptor-Missile-Launch-1014x487.jpg"/>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7309023" y="2132856"/>
            <a:ext cx="3898190" cy="1872208"/>
          </a:xfrm>
          <a:prstGeom prst="rect">
            <a:avLst/>
          </a:prstGeom>
          <a:noFill/>
          <a:ln>
            <a:solidFill>
              <a:schemeClr val="tx1"/>
            </a:solidFill>
          </a:ln>
        </p:spPr>
      </p:pic>
      <p:sp>
        <p:nvSpPr>
          <p:cNvPr id="20" name="19 CuadroTexto"/>
          <p:cNvSpPr txBox="1"/>
          <p:nvPr/>
        </p:nvSpPr>
        <p:spPr>
          <a:xfrm>
            <a:off x="756295" y="5589240"/>
            <a:ext cx="4932569" cy="369332"/>
          </a:xfrm>
          <a:prstGeom prst="rect">
            <a:avLst/>
          </a:prstGeom>
          <a:noFill/>
        </p:spPr>
        <p:txBody>
          <a:bodyPr wrap="none" rtlCol="0">
            <a:spAutoFit/>
          </a:bodyPr>
          <a:lstStyle/>
          <a:p>
            <a:r>
              <a:rPr lang="es-CL" dirty="0" smtClean="0"/>
              <a:t>* TEWA: </a:t>
            </a:r>
            <a:r>
              <a:rPr lang="es-CL" dirty="0" err="1" smtClean="0"/>
              <a:t>Threat</a:t>
            </a:r>
            <a:r>
              <a:rPr lang="es-CL" dirty="0" smtClean="0"/>
              <a:t> </a:t>
            </a:r>
            <a:r>
              <a:rPr lang="es-CL" dirty="0" err="1" smtClean="0"/>
              <a:t>Evaluation</a:t>
            </a:r>
            <a:r>
              <a:rPr lang="es-CL" dirty="0" smtClean="0"/>
              <a:t> and </a:t>
            </a:r>
            <a:r>
              <a:rPr lang="es-CL" dirty="0" err="1" smtClean="0"/>
              <a:t>Weapon</a:t>
            </a:r>
            <a:r>
              <a:rPr lang="es-CL" dirty="0" smtClean="0"/>
              <a:t> </a:t>
            </a:r>
            <a:r>
              <a:rPr lang="es-CL" dirty="0" err="1" smtClean="0"/>
              <a:t>Assigment</a:t>
            </a:r>
            <a:endParaRPr lang="es-CL" dirty="0"/>
          </a:p>
        </p:txBody>
      </p:sp>
      <p:sp>
        <p:nvSpPr>
          <p:cNvPr id="21" name="20 CuadroTexto"/>
          <p:cNvSpPr txBox="1"/>
          <p:nvPr/>
        </p:nvSpPr>
        <p:spPr>
          <a:xfrm>
            <a:off x="8677175" y="5949280"/>
            <a:ext cx="1258614" cy="369332"/>
          </a:xfrm>
          <a:prstGeom prst="rect">
            <a:avLst/>
          </a:prstGeom>
          <a:noFill/>
        </p:spPr>
        <p:txBody>
          <a:bodyPr wrap="none" rtlCol="0">
            <a:spAutoFit/>
          </a:bodyPr>
          <a:lstStyle/>
          <a:p>
            <a:r>
              <a:rPr lang="es-CL" dirty="0" smtClean="0"/>
              <a:t>Sea </a:t>
            </a:r>
            <a:r>
              <a:rPr lang="es-CL" dirty="0" err="1" smtClean="0"/>
              <a:t>Ceptor</a:t>
            </a:r>
            <a:r>
              <a:rPr lang="es-CL" dirty="0" smtClean="0"/>
              <a:t> </a:t>
            </a:r>
          </a:p>
        </p:txBody>
      </p:sp>
    </p:spTree>
    <p:extLst>
      <p:ext uri="{BB962C8B-B14F-4D97-AF65-F5344CB8AC3E}">
        <p14:creationId xmlns:p14="http://schemas.microsoft.com/office/powerpoint/2010/main" xmlns="" val="320290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box(in)">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box(in)">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box(in)">
                                      <p:cBhvr>
                                        <p:cTn id="17" dur="500"/>
                                        <p:tgtEl>
                                          <p:spTgt spid="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8">
                                            <p:txEl>
                                              <p:pRg st="3" end="3"/>
                                            </p:txEl>
                                          </p:spTgt>
                                        </p:tgtEl>
                                        <p:attrNameLst>
                                          <p:attrName>style.visibility</p:attrName>
                                        </p:attrNameLst>
                                      </p:cBhvr>
                                      <p:to>
                                        <p:strVal val="visible"/>
                                      </p:to>
                                    </p:set>
                                    <p:animEffect transition="in" filter="box(in)">
                                      <p:cBhvr>
                                        <p:cTn id="22" dur="500"/>
                                        <p:tgtEl>
                                          <p:spTgt spid="1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8">
                                            <p:txEl>
                                              <p:pRg st="4" end="4"/>
                                            </p:txEl>
                                          </p:spTgt>
                                        </p:tgtEl>
                                        <p:attrNameLst>
                                          <p:attrName>style.visibility</p:attrName>
                                        </p:attrNameLst>
                                      </p:cBhvr>
                                      <p:to>
                                        <p:strVal val="visible"/>
                                      </p:to>
                                    </p:set>
                                    <p:animEffect transition="in" filter="box(in)">
                                      <p:cBhvr>
                                        <p:cTn id="27" dur="500"/>
                                        <p:tgtEl>
                                          <p:spTgt spid="1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28</a:t>
            </a:fld>
            <a:endParaRPr lang="es-CL"/>
          </a:p>
        </p:txBody>
      </p:sp>
      <p:sp>
        <p:nvSpPr>
          <p:cNvPr id="5" name="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Rectángulo: esquinas redondeadas 4"/>
          <p:cNvSpPr/>
          <p:nvPr/>
        </p:nvSpPr>
        <p:spPr>
          <a:xfrm>
            <a:off x="806341" y="1046616"/>
            <a:ext cx="6229317"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a:latin typeface="Arial" panose="020B0604020202020204" pitchFamily="34" charset="0"/>
                <a:cs typeface="Arial" panose="020B0604020202020204" pitchFamily="34" charset="0"/>
              </a:rPr>
              <a:t>CARACTERÍSTICAS GENERALES</a:t>
            </a:r>
          </a:p>
        </p:txBody>
      </p:sp>
      <p:sp>
        <p:nvSpPr>
          <p:cNvPr id="16"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itchFamily="34" charset="0"/>
                <a:ea typeface="+mj-ea"/>
                <a:cs typeface="Arial" pitchFamily="34" charset="0"/>
              </a:rPr>
              <a:t>CMS 330 FF </a:t>
            </a:r>
            <a:r>
              <a:rPr lang="es-ES" sz="2400" b="1" dirty="0">
                <a:solidFill>
                  <a:srgbClr val="002060"/>
                </a:solidFill>
                <a:latin typeface="Arial" pitchFamily="34" charset="0"/>
                <a:ea typeface="+mj-ea"/>
                <a:cs typeface="Arial" pitchFamily="34" charset="0"/>
              </a:rPr>
              <a:t>TIPO 23</a:t>
            </a:r>
          </a:p>
        </p:txBody>
      </p:sp>
      <p:pic>
        <p:nvPicPr>
          <p:cNvPr id="183300" name="Picture 4" descr="La fragata “Almirante Cochrane” de la Armada de Chile dotada con ..."/>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6948983" y="1988840"/>
            <a:ext cx="4800533" cy="3600400"/>
          </a:xfrm>
          <a:prstGeom prst="rect">
            <a:avLst/>
          </a:prstGeom>
          <a:noFill/>
          <a:ln>
            <a:solidFill>
              <a:schemeClr val="tx1"/>
            </a:solidFill>
          </a:ln>
        </p:spPr>
      </p:pic>
      <p:sp>
        <p:nvSpPr>
          <p:cNvPr id="17" name="16 CuadroTexto"/>
          <p:cNvSpPr txBox="1"/>
          <p:nvPr/>
        </p:nvSpPr>
        <p:spPr>
          <a:xfrm>
            <a:off x="540271" y="2060848"/>
            <a:ext cx="6192688" cy="2585323"/>
          </a:xfrm>
          <a:prstGeom prst="rect">
            <a:avLst/>
          </a:prstGeom>
          <a:noFill/>
        </p:spPr>
        <p:txBody>
          <a:bodyPr wrap="square" rtlCol="0">
            <a:spAutoFit/>
          </a:bodyPr>
          <a:lstStyle/>
          <a:p>
            <a:pPr indent="450850">
              <a:buFont typeface="Wingdings" pitchFamily="2" charset="2"/>
              <a:buChar char="Ø"/>
              <a:tabLst>
                <a:tab pos="450850" algn="l"/>
              </a:tabLst>
            </a:pPr>
            <a:r>
              <a:rPr lang="es-CL" dirty="0" err="1" smtClean="0"/>
              <a:t>Rd.</a:t>
            </a:r>
            <a:r>
              <a:rPr lang="es-CL" dirty="0" smtClean="0"/>
              <a:t> TRS-4D, </a:t>
            </a:r>
          </a:p>
          <a:p>
            <a:pPr marL="355600" indent="449263">
              <a:buFont typeface="Arial" pitchFamily="34" charset="0"/>
              <a:buChar char="•"/>
              <a:tabLst>
                <a:tab pos="450850" algn="l"/>
              </a:tabLst>
            </a:pPr>
            <a:r>
              <a:rPr lang="es-CL" dirty="0" smtClean="0"/>
              <a:t>Integrado totalmente a CMS330 </a:t>
            </a:r>
          </a:p>
          <a:p>
            <a:pPr marL="355600" indent="449263">
              <a:buFont typeface="Arial" pitchFamily="34" charset="0"/>
              <a:buChar char="•"/>
              <a:tabLst>
                <a:tab pos="450850" algn="l"/>
              </a:tabLst>
            </a:pPr>
            <a:r>
              <a:rPr lang="es-CL" dirty="0" smtClean="0"/>
              <a:t>Máximo alcance 250 km.</a:t>
            </a:r>
          </a:p>
          <a:p>
            <a:pPr marL="355600" indent="449263">
              <a:buFont typeface="Arial" pitchFamily="34" charset="0"/>
              <a:buChar char="•"/>
              <a:tabLst>
                <a:tab pos="450850" algn="l"/>
                <a:tab pos="804863" algn="l"/>
              </a:tabLst>
            </a:pPr>
            <a:r>
              <a:rPr lang="es-CL" dirty="0" smtClean="0"/>
              <a:t>3 modos de operación: Vigilancia, Autodefensa y fijo</a:t>
            </a:r>
          </a:p>
          <a:p>
            <a:pPr marL="355600" indent="449263">
              <a:buFont typeface="Arial" pitchFamily="34" charset="0"/>
              <a:buChar char="•"/>
              <a:tabLst>
                <a:tab pos="450850" algn="l"/>
                <a:tab pos="804863" algn="l"/>
              </a:tabLst>
            </a:pPr>
            <a:r>
              <a:rPr lang="es-CL" dirty="0" smtClean="0"/>
              <a:t>Entrega información al TEWA para la asignación de 		misiles.</a:t>
            </a:r>
          </a:p>
          <a:p>
            <a:pPr indent="450850">
              <a:buFont typeface="Wingdings" pitchFamily="2" charset="2"/>
              <a:buChar char="Ø"/>
              <a:tabLst>
                <a:tab pos="450850" algn="l"/>
              </a:tabLst>
            </a:pPr>
            <a:r>
              <a:rPr lang="es-CL" dirty="0" smtClean="0"/>
              <a:t>IFF: posee modos 1,2,3,4 y 5. Además cuenta con un 	sistema ADS-B, para la detección de aeronaves.</a:t>
            </a:r>
          </a:p>
          <a:p>
            <a:pPr indent="450850">
              <a:buFont typeface="Wingdings" pitchFamily="2" charset="2"/>
              <a:buChar char="Ø"/>
              <a:tabLst>
                <a:tab pos="450850" algn="l"/>
              </a:tabLst>
            </a:pPr>
            <a:r>
              <a:rPr lang="es-CL" dirty="0" smtClean="0"/>
              <a:t>Link 11, 16 y 22</a:t>
            </a:r>
          </a:p>
        </p:txBody>
      </p:sp>
      <p:sp>
        <p:nvSpPr>
          <p:cNvPr id="18" name="17 CuadroTexto"/>
          <p:cNvSpPr txBox="1"/>
          <p:nvPr/>
        </p:nvSpPr>
        <p:spPr>
          <a:xfrm>
            <a:off x="8677175" y="5733256"/>
            <a:ext cx="1508939" cy="369332"/>
          </a:xfrm>
          <a:prstGeom prst="rect">
            <a:avLst/>
          </a:prstGeom>
          <a:noFill/>
        </p:spPr>
        <p:txBody>
          <a:bodyPr wrap="none" rtlCol="0">
            <a:spAutoFit/>
          </a:bodyPr>
          <a:lstStyle/>
          <a:p>
            <a:r>
              <a:rPr lang="es-CL" dirty="0" smtClean="0"/>
              <a:t>Radar TRS -4D</a:t>
            </a:r>
            <a:endParaRPr lang="es-CL" dirty="0"/>
          </a:p>
        </p:txBody>
      </p:sp>
      <p:sp>
        <p:nvSpPr>
          <p:cNvPr id="19" name="Rectángulo: esquinas redondeadas 4"/>
          <p:cNvSpPr/>
          <p:nvPr/>
        </p:nvSpPr>
        <p:spPr>
          <a:xfrm>
            <a:off x="828303" y="1556792"/>
            <a:ext cx="1872208"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smtClean="0">
                <a:latin typeface="Arial" panose="020B0604020202020204" pitchFamily="34" charset="0"/>
                <a:cs typeface="Arial" panose="020B0604020202020204" pitchFamily="34" charset="0"/>
              </a:rPr>
              <a:t>SENSORES</a:t>
            </a:r>
            <a:endParaRPr lang="es-CL"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20290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17">
                                            <p:txEl>
                                              <p:pRg st="1" end="1"/>
                                            </p:txEl>
                                          </p:spTgt>
                                        </p:tgtEl>
                                        <p:attrNameLst>
                                          <p:attrName>style.visibility</p:attrName>
                                        </p:attrNameLst>
                                      </p:cBhvr>
                                      <p:to>
                                        <p:strVal val="visible"/>
                                      </p:to>
                                    </p:set>
                                    <p:animEffect transition="in" filter="box(in)">
                                      <p:cBhvr>
                                        <p:cTn id="10" dur="500"/>
                                        <p:tgtEl>
                                          <p:spTgt spid="17">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17">
                                            <p:txEl>
                                              <p:pRg st="2" end="2"/>
                                            </p:txEl>
                                          </p:spTgt>
                                        </p:tgtEl>
                                        <p:attrNameLst>
                                          <p:attrName>style.visibility</p:attrName>
                                        </p:attrNameLst>
                                      </p:cBhvr>
                                      <p:to>
                                        <p:strVal val="visible"/>
                                      </p:to>
                                    </p:set>
                                    <p:animEffect transition="in" filter="box(in)">
                                      <p:cBhvr>
                                        <p:cTn id="13" dur="500"/>
                                        <p:tgtEl>
                                          <p:spTgt spid="17">
                                            <p:txEl>
                                              <p:pRg st="2" end="2"/>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17">
                                            <p:txEl>
                                              <p:pRg st="3" end="3"/>
                                            </p:txEl>
                                          </p:spTgt>
                                        </p:tgtEl>
                                        <p:attrNameLst>
                                          <p:attrName>style.visibility</p:attrName>
                                        </p:attrNameLst>
                                      </p:cBhvr>
                                      <p:to>
                                        <p:strVal val="visible"/>
                                      </p:to>
                                    </p:set>
                                    <p:animEffect transition="in" filter="box(in)">
                                      <p:cBhvr>
                                        <p:cTn id="16" dur="500"/>
                                        <p:tgtEl>
                                          <p:spTgt spid="17">
                                            <p:txEl>
                                              <p:pRg st="3" end="3"/>
                                            </p:txEl>
                                          </p:spTgt>
                                        </p:tgtEl>
                                      </p:cBhvr>
                                    </p:animEffect>
                                  </p:childTnLst>
                                </p:cTn>
                              </p:par>
                              <p:par>
                                <p:cTn id="17" presetID="4" presetClass="entr" presetSubtype="16" fill="hold" nodeType="withEffect">
                                  <p:stCondLst>
                                    <p:cond delay="0"/>
                                  </p:stCondLst>
                                  <p:childTnLst>
                                    <p:set>
                                      <p:cBhvr>
                                        <p:cTn id="18" dur="1" fill="hold">
                                          <p:stCondLst>
                                            <p:cond delay="0"/>
                                          </p:stCondLst>
                                        </p:cTn>
                                        <p:tgtEl>
                                          <p:spTgt spid="17">
                                            <p:txEl>
                                              <p:pRg st="4" end="4"/>
                                            </p:txEl>
                                          </p:spTgt>
                                        </p:tgtEl>
                                        <p:attrNameLst>
                                          <p:attrName>style.visibility</p:attrName>
                                        </p:attrNameLst>
                                      </p:cBhvr>
                                      <p:to>
                                        <p:strVal val="visible"/>
                                      </p:to>
                                    </p:set>
                                    <p:animEffect transition="in" filter="box(in)">
                                      <p:cBhvr>
                                        <p:cTn id="19" dur="500"/>
                                        <p:tgtEl>
                                          <p:spTgt spid="17">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17">
                                            <p:txEl>
                                              <p:pRg st="5" end="5"/>
                                            </p:txEl>
                                          </p:spTgt>
                                        </p:tgtEl>
                                        <p:attrNameLst>
                                          <p:attrName>style.visibility</p:attrName>
                                        </p:attrNameLst>
                                      </p:cBhvr>
                                      <p:to>
                                        <p:strVal val="visible"/>
                                      </p:to>
                                    </p:set>
                                    <p:animEffect transition="in" filter="box(in)">
                                      <p:cBhvr>
                                        <p:cTn id="24" dur="500"/>
                                        <p:tgtEl>
                                          <p:spTgt spid="17">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17">
                                            <p:txEl>
                                              <p:pRg st="6" end="6"/>
                                            </p:txEl>
                                          </p:spTgt>
                                        </p:tgtEl>
                                        <p:attrNameLst>
                                          <p:attrName>style.visibility</p:attrName>
                                        </p:attrNameLst>
                                      </p:cBhvr>
                                      <p:to>
                                        <p:strVal val="visible"/>
                                      </p:to>
                                    </p:set>
                                    <p:animEffect transition="in" filter="box(in)">
                                      <p:cBhvr>
                                        <p:cTn id="29" dur="500"/>
                                        <p:tgtEl>
                                          <p:spTgt spid="1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29</a:t>
            </a:fld>
            <a:endParaRPr lang="es-CL"/>
          </a:p>
        </p:txBody>
      </p:sp>
      <p:sp>
        <p:nvSpPr>
          <p:cNvPr id="5" name="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17" name="Picture 6" descr="Sea Ceptor Anti-Aircraft Missile Programme of the UK Navy"/>
          <p:cNvPicPr>
            <a:picLocks noChangeAspect="1" noChangeArrowheads="1"/>
          </p:cNvPicPr>
          <p:nvPr/>
        </p:nvPicPr>
        <p:blipFill>
          <a:blip r:embed="rId4" cstate="print"/>
          <a:srcRect/>
          <a:stretch>
            <a:fillRect/>
          </a:stretch>
        </p:blipFill>
        <p:spPr bwMode="auto">
          <a:xfrm>
            <a:off x="684287" y="836712"/>
            <a:ext cx="10297144" cy="5454765"/>
          </a:xfrm>
          <a:prstGeom prst="rect">
            <a:avLst/>
          </a:prstGeom>
          <a:noFill/>
        </p:spPr>
      </p:pic>
    </p:spTree>
    <p:extLst>
      <p:ext uri="{BB962C8B-B14F-4D97-AF65-F5344CB8AC3E}">
        <p14:creationId xmlns:p14="http://schemas.microsoft.com/office/powerpoint/2010/main" xmlns="" val="32029004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30</a:t>
            </a:fld>
            <a:endParaRPr lang="es-CL"/>
          </a:p>
        </p:txBody>
      </p:sp>
      <p:pic>
        <p:nvPicPr>
          <p:cNvPr id="107522" name="Picture 2" descr="https://www.themilitarytimes.co.uk/wp-content/uploads/sites/3/2019/06/Type-911-Fire-Control-Radar-1024x498.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948983" y="1268760"/>
            <a:ext cx="4660407" cy="2266487"/>
          </a:xfrm>
          <a:prstGeom prst="rect">
            <a:avLst/>
          </a:prstGeom>
          <a:noFill/>
          <a:ln>
            <a:solidFill>
              <a:schemeClr val="tx1"/>
            </a:solidFill>
          </a:ln>
        </p:spPr>
      </p:pic>
      <p:sp>
        <p:nvSpPr>
          <p:cNvPr id="10" name="9 CuadroTexto"/>
          <p:cNvSpPr txBox="1"/>
          <p:nvPr/>
        </p:nvSpPr>
        <p:spPr>
          <a:xfrm>
            <a:off x="10189343" y="3573016"/>
            <a:ext cx="639021" cy="369332"/>
          </a:xfrm>
          <a:prstGeom prst="rect">
            <a:avLst/>
          </a:prstGeom>
          <a:noFill/>
        </p:spPr>
        <p:txBody>
          <a:bodyPr wrap="none" rtlCol="0">
            <a:spAutoFit/>
          </a:bodyPr>
          <a:lstStyle/>
          <a:p>
            <a:r>
              <a:rPr lang="es-CL" dirty="0" smtClean="0"/>
              <a:t>PDLT</a:t>
            </a:r>
            <a:endParaRPr lang="es-CL" dirty="0"/>
          </a:p>
        </p:txBody>
      </p:sp>
      <p:sp>
        <p:nvSpPr>
          <p:cNvPr id="11" name="10 CuadroTexto"/>
          <p:cNvSpPr txBox="1"/>
          <p:nvPr/>
        </p:nvSpPr>
        <p:spPr>
          <a:xfrm>
            <a:off x="7741071" y="3573016"/>
            <a:ext cx="940835" cy="369332"/>
          </a:xfrm>
          <a:prstGeom prst="rect">
            <a:avLst/>
          </a:prstGeom>
          <a:noFill/>
        </p:spPr>
        <p:txBody>
          <a:bodyPr wrap="none" rtlCol="0">
            <a:spAutoFit/>
          </a:bodyPr>
          <a:lstStyle/>
          <a:p>
            <a:r>
              <a:rPr lang="es-CL" dirty="0" smtClean="0"/>
              <a:t>FCR 911</a:t>
            </a:r>
            <a:endParaRPr lang="es-CL" dirty="0"/>
          </a:p>
        </p:txBody>
      </p:sp>
      <p:pic>
        <p:nvPicPr>
          <p:cNvPr id="12" name="Picture 2" descr="RAZONYFUERZA - Modernizacion en los radares de las Type 23 ..."/>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6444927" y="4005064"/>
            <a:ext cx="5328592" cy="2068747"/>
          </a:xfrm>
          <a:prstGeom prst="rect">
            <a:avLst/>
          </a:prstGeom>
          <a:noFill/>
          <a:ln>
            <a:solidFill>
              <a:schemeClr val="tx1"/>
            </a:solidFill>
          </a:ln>
        </p:spPr>
      </p:pic>
      <p:sp>
        <p:nvSpPr>
          <p:cNvPr id="13" name="1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4"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9"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0" name="Rectángulo: esquinas redondeadas 4"/>
          <p:cNvSpPr/>
          <p:nvPr/>
        </p:nvSpPr>
        <p:spPr>
          <a:xfrm>
            <a:off x="806342" y="1046616"/>
            <a:ext cx="4486458"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smtClean="0">
                <a:latin typeface="Arial" panose="020B0604020202020204" pitchFamily="34" charset="0"/>
                <a:cs typeface="Arial" panose="020B0604020202020204" pitchFamily="34" charset="0"/>
              </a:rPr>
              <a:t>PRINCIPALES VENTAJAS</a:t>
            </a:r>
            <a:endParaRPr lang="es-CL" sz="2000" b="1" dirty="0">
              <a:latin typeface="Arial" panose="020B0604020202020204" pitchFamily="34" charset="0"/>
              <a:cs typeface="Arial" panose="020B0604020202020204" pitchFamily="34" charset="0"/>
            </a:endParaRPr>
          </a:p>
        </p:txBody>
      </p:sp>
      <p:sp>
        <p:nvSpPr>
          <p:cNvPr id="21" name="20 CuadroTexto"/>
          <p:cNvSpPr txBox="1"/>
          <p:nvPr/>
        </p:nvSpPr>
        <p:spPr>
          <a:xfrm>
            <a:off x="540271" y="2060848"/>
            <a:ext cx="5688632" cy="2585323"/>
          </a:xfrm>
          <a:prstGeom prst="rect">
            <a:avLst/>
          </a:prstGeom>
          <a:noFill/>
        </p:spPr>
        <p:txBody>
          <a:bodyPr wrap="square" rtlCol="0">
            <a:spAutoFit/>
          </a:bodyPr>
          <a:lstStyle/>
          <a:p>
            <a:pPr indent="450850">
              <a:buFont typeface="Wingdings" pitchFamily="2" charset="2"/>
              <a:buChar char="Ø"/>
              <a:tabLst>
                <a:tab pos="450850" algn="l"/>
              </a:tabLst>
            </a:pPr>
            <a:r>
              <a:rPr lang="es-CL" dirty="0" smtClean="0"/>
              <a:t>Elimina e problema de </a:t>
            </a:r>
            <a:r>
              <a:rPr lang="es-CL" dirty="0" err="1" smtClean="0"/>
              <a:t>Rd</a:t>
            </a:r>
            <a:r>
              <a:rPr lang="es-CL" dirty="0" smtClean="0"/>
              <a:t> de control de fuego.</a:t>
            </a:r>
          </a:p>
          <a:p>
            <a:pPr indent="450850">
              <a:buFont typeface="Wingdings" pitchFamily="2" charset="2"/>
              <a:buChar char="Ø"/>
              <a:tabLst>
                <a:tab pos="450850" algn="l"/>
              </a:tabLst>
            </a:pPr>
            <a:r>
              <a:rPr lang="es-CL" dirty="0" smtClean="0"/>
              <a:t>Sistema inteligente disminuye los tiempos de 	reacción.</a:t>
            </a:r>
          </a:p>
          <a:p>
            <a:pPr indent="450850">
              <a:buFont typeface="Wingdings" pitchFamily="2" charset="2"/>
              <a:buChar char="Ø"/>
              <a:tabLst>
                <a:tab pos="450850" algn="l"/>
              </a:tabLst>
            </a:pPr>
            <a:r>
              <a:rPr lang="es-CL" dirty="0" smtClean="0"/>
              <a:t>Sistema TEWA, permite un empleo eficaz de sistemas 	de  armas y </a:t>
            </a:r>
            <a:r>
              <a:rPr lang="es-CL" dirty="0" err="1" smtClean="0"/>
              <a:t>chaff</a:t>
            </a:r>
            <a:r>
              <a:rPr lang="es-CL" dirty="0" smtClean="0"/>
              <a:t>.</a:t>
            </a:r>
          </a:p>
          <a:p>
            <a:pPr indent="450850">
              <a:buFont typeface="Wingdings" pitchFamily="2" charset="2"/>
              <a:buChar char="Ø"/>
              <a:tabLst>
                <a:tab pos="450850" algn="l"/>
              </a:tabLst>
            </a:pPr>
            <a:r>
              <a:rPr lang="es-CL" dirty="0" smtClean="0"/>
              <a:t>Mejorar el sistema de análisis y registro.</a:t>
            </a:r>
          </a:p>
          <a:p>
            <a:pPr indent="450850">
              <a:buFont typeface="Wingdings" pitchFamily="2" charset="2"/>
              <a:buChar char="Ø"/>
              <a:tabLst>
                <a:tab pos="450850" algn="l"/>
              </a:tabLst>
            </a:pPr>
            <a:r>
              <a:rPr lang="es-CL" dirty="0" smtClean="0"/>
              <a:t>Permite un entrenamiento adecuado a </a:t>
            </a:r>
            <a:r>
              <a:rPr lang="es-CL" dirty="0" err="1" smtClean="0"/>
              <a:t>team</a:t>
            </a:r>
            <a:r>
              <a:rPr lang="es-CL" dirty="0" smtClean="0"/>
              <a:t> AIO.</a:t>
            </a:r>
          </a:p>
          <a:p>
            <a:pPr indent="450850">
              <a:buFont typeface="Wingdings" pitchFamily="2" charset="2"/>
              <a:buChar char="Ø"/>
              <a:tabLst>
                <a:tab pos="450850" algn="l"/>
              </a:tabLst>
            </a:pPr>
            <a:r>
              <a:rPr lang="es-CL" dirty="0" smtClean="0"/>
              <a:t>LAAD, Capaz de repeler mayor número de aeronaves 	de  forma simultánea.</a:t>
            </a:r>
          </a:p>
        </p:txBody>
      </p:sp>
      <p:sp>
        <p:nvSpPr>
          <p:cNvPr id="22" name="21 CuadroTexto"/>
          <p:cNvSpPr txBox="1"/>
          <p:nvPr/>
        </p:nvSpPr>
        <p:spPr>
          <a:xfrm>
            <a:off x="756295" y="5589240"/>
            <a:ext cx="3131050" cy="369332"/>
          </a:xfrm>
          <a:prstGeom prst="rect">
            <a:avLst/>
          </a:prstGeom>
          <a:noFill/>
        </p:spPr>
        <p:txBody>
          <a:bodyPr wrap="none" rtlCol="0">
            <a:spAutoFit/>
          </a:bodyPr>
          <a:lstStyle/>
          <a:p>
            <a:r>
              <a:rPr lang="es-CL" dirty="0" smtClean="0"/>
              <a:t>* LAAD : Local </a:t>
            </a:r>
            <a:r>
              <a:rPr lang="es-CL" dirty="0" err="1" smtClean="0"/>
              <a:t>Area</a:t>
            </a:r>
            <a:r>
              <a:rPr lang="es-CL" dirty="0" smtClean="0"/>
              <a:t> Air </a:t>
            </a:r>
            <a:r>
              <a:rPr lang="es-CL" dirty="0" err="1" smtClean="0"/>
              <a:t>Defense</a:t>
            </a:r>
            <a:endParaRPr lang="es-CL" dirty="0"/>
          </a:p>
        </p:txBody>
      </p:sp>
    </p:spTree>
    <p:extLst>
      <p:ext uri="{BB962C8B-B14F-4D97-AF65-F5344CB8AC3E}">
        <p14:creationId xmlns:p14="http://schemas.microsoft.com/office/powerpoint/2010/main" xmlns="" val="15157524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box(in)">
                                      <p:cBhvr>
                                        <p:cTn id="7" dur="500"/>
                                        <p:tgtEl>
                                          <p:spTgt spid="2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1">
                                            <p:txEl>
                                              <p:pRg st="1" end="1"/>
                                            </p:txEl>
                                          </p:spTgt>
                                        </p:tgtEl>
                                        <p:attrNameLst>
                                          <p:attrName>style.visibility</p:attrName>
                                        </p:attrNameLst>
                                      </p:cBhvr>
                                      <p:to>
                                        <p:strVal val="visible"/>
                                      </p:to>
                                    </p:set>
                                    <p:animEffect transition="in" filter="box(in)">
                                      <p:cBhvr>
                                        <p:cTn id="12" dur="500"/>
                                        <p:tgtEl>
                                          <p:spTgt spid="2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1">
                                            <p:txEl>
                                              <p:pRg st="2" end="2"/>
                                            </p:txEl>
                                          </p:spTgt>
                                        </p:tgtEl>
                                        <p:attrNameLst>
                                          <p:attrName>style.visibility</p:attrName>
                                        </p:attrNameLst>
                                      </p:cBhvr>
                                      <p:to>
                                        <p:strVal val="visible"/>
                                      </p:to>
                                    </p:set>
                                    <p:animEffect transition="in" filter="box(in)">
                                      <p:cBhvr>
                                        <p:cTn id="17" dur="500"/>
                                        <p:tgtEl>
                                          <p:spTgt spid="2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21">
                                            <p:txEl>
                                              <p:pRg st="3" end="3"/>
                                            </p:txEl>
                                          </p:spTgt>
                                        </p:tgtEl>
                                        <p:attrNameLst>
                                          <p:attrName>style.visibility</p:attrName>
                                        </p:attrNameLst>
                                      </p:cBhvr>
                                      <p:to>
                                        <p:strVal val="visible"/>
                                      </p:to>
                                    </p:set>
                                    <p:animEffect transition="in" filter="box(in)">
                                      <p:cBhvr>
                                        <p:cTn id="22" dur="500"/>
                                        <p:tgtEl>
                                          <p:spTgt spid="2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21">
                                            <p:txEl>
                                              <p:pRg st="4" end="4"/>
                                            </p:txEl>
                                          </p:spTgt>
                                        </p:tgtEl>
                                        <p:attrNameLst>
                                          <p:attrName>style.visibility</p:attrName>
                                        </p:attrNameLst>
                                      </p:cBhvr>
                                      <p:to>
                                        <p:strVal val="visible"/>
                                      </p:to>
                                    </p:set>
                                    <p:animEffect transition="in" filter="box(in)">
                                      <p:cBhvr>
                                        <p:cTn id="27" dur="500"/>
                                        <p:tgtEl>
                                          <p:spTgt spid="2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21">
                                            <p:txEl>
                                              <p:pRg st="5" end="5"/>
                                            </p:txEl>
                                          </p:spTgt>
                                        </p:tgtEl>
                                        <p:attrNameLst>
                                          <p:attrName>style.visibility</p:attrName>
                                        </p:attrNameLst>
                                      </p:cBhvr>
                                      <p:to>
                                        <p:strVal val="visible"/>
                                      </p:to>
                                    </p:set>
                                    <p:animEffect transition="in" filter="box(in)">
                                      <p:cBhvr>
                                        <p:cTn id="32" dur="500"/>
                                        <p:tgtEl>
                                          <p:spTgt spid="2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31</a:t>
            </a:fld>
            <a:endParaRPr lang="es-CL"/>
          </a:p>
        </p:txBody>
      </p:sp>
      <p:sp>
        <p:nvSpPr>
          <p:cNvPr id="5" name="Text Box 8"/>
          <p:cNvSpPr txBox="1">
            <a:spLocks noChangeArrowheads="1"/>
          </p:cNvSpPr>
          <p:nvPr/>
        </p:nvSpPr>
        <p:spPr>
          <a:xfrm>
            <a:off x="431013" y="571501"/>
            <a:ext cx="11307749" cy="2163763"/>
          </a:xfrm>
          <a:prstGeom prst="rect">
            <a:avLst/>
          </a:prstGeom>
        </p:spPr>
        <p:txBody>
          <a:bodyPr anchor="ctr">
            <a:normAutofit/>
          </a:bodyPr>
          <a:lstStyle/>
          <a:p>
            <a:pPr algn="ctr" fontAlgn="auto">
              <a:spcBef>
                <a:spcPct val="50000"/>
              </a:spcBef>
              <a:spcAft>
                <a:spcPts val="0"/>
              </a:spcAft>
              <a:defRPr/>
            </a:pPr>
            <a:r>
              <a:rPr lang="es-ES" sz="4000" b="1" dirty="0">
                <a:solidFill>
                  <a:srgbClr val="002060"/>
                </a:solidFill>
                <a:latin typeface="Arial" pitchFamily="34" charset="0"/>
                <a:ea typeface="+mj-ea"/>
                <a:cs typeface="Arial" pitchFamily="34" charset="0"/>
              </a:rPr>
              <a:t>SMC SEWACO </a:t>
            </a:r>
            <a:r>
              <a:rPr lang="es-ES" sz="4000" b="1" dirty="0" smtClean="0">
                <a:solidFill>
                  <a:srgbClr val="002060"/>
                </a:solidFill>
                <a:latin typeface="Arial" pitchFamily="34" charset="0"/>
                <a:ea typeface="+mj-ea"/>
                <a:cs typeface="Arial" pitchFamily="34" charset="0"/>
              </a:rPr>
              <a:t>VII</a:t>
            </a:r>
            <a:r>
              <a:rPr lang="es-ES" sz="4000" b="1" dirty="0">
                <a:solidFill>
                  <a:srgbClr val="002060"/>
                </a:solidFill>
                <a:latin typeface="Arial" pitchFamily="34" charset="0"/>
                <a:ea typeface="+mj-ea"/>
                <a:cs typeface="Arial" pitchFamily="34" charset="0"/>
              </a:rPr>
              <a:t/>
            </a:r>
            <a:br>
              <a:rPr lang="es-ES" sz="4000" b="1" dirty="0">
                <a:solidFill>
                  <a:srgbClr val="002060"/>
                </a:solidFill>
                <a:latin typeface="Arial" pitchFamily="34" charset="0"/>
                <a:ea typeface="+mj-ea"/>
                <a:cs typeface="Arial" pitchFamily="34" charset="0"/>
              </a:rPr>
            </a:br>
            <a:r>
              <a:rPr lang="es-ES" sz="4000" b="1" dirty="0" smtClean="0">
                <a:solidFill>
                  <a:srgbClr val="002060"/>
                </a:solidFill>
                <a:latin typeface="Arial" pitchFamily="34" charset="0"/>
                <a:ea typeface="+mj-ea"/>
                <a:cs typeface="Arial" pitchFamily="34" charset="0"/>
              </a:rPr>
              <a:t>FF </a:t>
            </a:r>
            <a:r>
              <a:rPr lang="es-ES" sz="4000" b="1" dirty="0">
                <a:solidFill>
                  <a:srgbClr val="002060"/>
                </a:solidFill>
                <a:latin typeface="Arial" pitchFamily="34" charset="0"/>
                <a:ea typeface="+mj-ea"/>
                <a:cs typeface="Arial" pitchFamily="34" charset="0"/>
              </a:rPr>
              <a:t>TIPO </a:t>
            </a:r>
            <a:r>
              <a:rPr lang="es-ES" sz="4000" b="1" dirty="0" smtClean="0">
                <a:solidFill>
                  <a:srgbClr val="002060"/>
                </a:solidFill>
                <a:latin typeface="Arial" pitchFamily="34" charset="0"/>
                <a:ea typeface="+mj-ea"/>
                <a:cs typeface="Arial" pitchFamily="34" charset="0"/>
              </a:rPr>
              <a:t>“M”</a:t>
            </a:r>
            <a:endParaRPr lang="es-ES" sz="4000" b="1" dirty="0">
              <a:solidFill>
                <a:srgbClr val="002060"/>
              </a:solidFill>
              <a:latin typeface="Arial" pitchFamily="34" charset="0"/>
              <a:ea typeface="+mj-ea"/>
              <a:cs typeface="Arial" pitchFamily="34" charset="0"/>
            </a:endParaRPr>
          </a:p>
        </p:txBody>
      </p:sp>
      <p:sp>
        <p:nvSpPr>
          <p:cNvPr id="6" name="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2"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13" name="Picture 9" descr="lanza2"/>
          <p:cNvPicPr>
            <a:picLocks noChangeAspect="1" noChangeArrowheads="1"/>
          </p:cNvPicPr>
          <p:nvPr/>
        </p:nvPicPr>
        <p:blipFill>
          <a:blip r:embed="rId3" cstate="print"/>
          <a:srcRect/>
          <a:stretch>
            <a:fillRect/>
          </a:stretch>
        </p:blipFill>
        <p:spPr bwMode="auto">
          <a:xfrm>
            <a:off x="6444927" y="2492896"/>
            <a:ext cx="4896544" cy="3679084"/>
          </a:xfrm>
          <a:prstGeom prst="rect">
            <a:avLst/>
          </a:prstGeom>
          <a:noFill/>
          <a:ln w="9525">
            <a:solidFill>
              <a:schemeClr val="tx1"/>
            </a:solidFill>
            <a:miter lim="800000"/>
            <a:headEnd/>
            <a:tailEnd/>
          </a:ln>
        </p:spPr>
      </p:pic>
      <p:pic>
        <p:nvPicPr>
          <p:cNvPr id="14" name="Picture 7"/>
          <p:cNvPicPr>
            <a:picLocks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900311" y="2492896"/>
            <a:ext cx="4104456" cy="3672408"/>
          </a:xfrm>
          <a:prstGeom prst="rect">
            <a:avLst/>
          </a:prstGeom>
          <a:noFill/>
          <a:ln w="9525">
            <a:solidFill>
              <a:schemeClr val="tx1"/>
            </a:solidFill>
            <a:miter lim="800000"/>
            <a:headEnd/>
            <a:tailEnd/>
          </a:ln>
          <a:effectLst/>
        </p:spPr>
      </p:pic>
    </p:spTree>
    <p:extLst>
      <p:ext uri="{BB962C8B-B14F-4D97-AF65-F5344CB8AC3E}">
        <p14:creationId xmlns:p14="http://schemas.microsoft.com/office/powerpoint/2010/main" xmlns="" val="196528851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0 Grupo"/>
          <p:cNvGrpSpPr/>
          <p:nvPr/>
        </p:nvGrpSpPr>
        <p:grpSpPr>
          <a:xfrm>
            <a:off x="0" y="2996952"/>
            <a:ext cx="12169775" cy="3288428"/>
            <a:chOff x="142844" y="2214554"/>
            <a:chExt cx="8922230" cy="3000396"/>
          </a:xfrm>
        </p:grpSpPr>
        <p:pic>
          <p:nvPicPr>
            <p:cNvPr id="76802" name="Picture 2" descr="Resultado de imagen para FRAGATA TIPO M"/>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142844" y="2214554"/>
              <a:ext cx="8922230" cy="3000396"/>
            </a:xfrm>
            <a:prstGeom prst="rect">
              <a:avLst/>
            </a:prstGeom>
            <a:noFill/>
          </p:spPr>
        </p:pic>
        <p:sp>
          <p:nvSpPr>
            <p:cNvPr id="20" name="19 Rectángulo"/>
            <p:cNvSpPr/>
            <p:nvPr/>
          </p:nvSpPr>
          <p:spPr>
            <a:xfrm>
              <a:off x="1857356" y="3500438"/>
              <a:ext cx="571504" cy="35719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4" name="Marcador de número de diapositiva 3"/>
          <p:cNvSpPr>
            <a:spLocks noGrp="1"/>
          </p:cNvSpPr>
          <p:nvPr>
            <p:ph type="sldNum" sz="quarter" idx="12"/>
          </p:nvPr>
        </p:nvSpPr>
        <p:spPr/>
        <p:txBody>
          <a:bodyPr/>
          <a:lstStyle/>
          <a:p>
            <a:fld id="{E633B1BE-4685-4A8F-BABD-4AD129F26B6C}" type="slidenum">
              <a:rPr lang="es-CL" smtClean="0"/>
              <a:pPr/>
              <a:t>32</a:t>
            </a:fld>
            <a:endParaRPr lang="es-CL"/>
          </a:p>
        </p:txBody>
      </p:sp>
      <p:cxnSp>
        <p:nvCxnSpPr>
          <p:cNvPr id="8" name="7 Conector recto de flecha"/>
          <p:cNvCxnSpPr/>
          <p:nvPr/>
        </p:nvCxnSpPr>
        <p:spPr>
          <a:xfrm flipV="1">
            <a:off x="4978897" y="3284984"/>
            <a:ext cx="1322014" cy="143446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9" name="8 Elipse"/>
          <p:cNvSpPr/>
          <p:nvPr/>
        </p:nvSpPr>
        <p:spPr>
          <a:xfrm>
            <a:off x="4716735" y="4725144"/>
            <a:ext cx="665539" cy="4286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7830" name="Picture 6" descr="Resultado de imagen para otomelara 76 mm de fragata m"/>
          <p:cNvPicPr>
            <a:picLocks noChangeAspect="1" noChangeArrowheads="1"/>
          </p:cNvPicPr>
          <p:nvPr/>
        </p:nvPicPr>
        <p:blipFill>
          <a:blip r:embed="rId3" cstate="print"/>
          <a:srcRect/>
          <a:stretch>
            <a:fillRect/>
          </a:stretch>
        </p:blipFill>
        <p:spPr bwMode="auto">
          <a:xfrm>
            <a:off x="8605167" y="2564904"/>
            <a:ext cx="2912795" cy="1669117"/>
          </a:xfrm>
          <a:prstGeom prst="rect">
            <a:avLst/>
          </a:prstGeom>
          <a:noFill/>
          <a:ln>
            <a:solidFill>
              <a:schemeClr val="tx1"/>
            </a:solidFill>
          </a:ln>
        </p:spPr>
      </p:pic>
      <p:cxnSp>
        <p:nvCxnSpPr>
          <p:cNvPr id="12" name="11 Conector recto de flecha"/>
          <p:cNvCxnSpPr/>
          <p:nvPr/>
        </p:nvCxnSpPr>
        <p:spPr>
          <a:xfrm flipV="1">
            <a:off x="9901311" y="4293096"/>
            <a:ext cx="124644" cy="587713"/>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3" name="12 Elipse"/>
          <p:cNvSpPr/>
          <p:nvPr/>
        </p:nvSpPr>
        <p:spPr>
          <a:xfrm>
            <a:off x="9469263" y="4869160"/>
            <a:ext cx="855693" cy="4286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7832" name="Picture 8" descr="Resultado de imagen para lanzamiento vertical misil nato sea sparrow"/>
          <p:cNvPicPr>
            <a:picLocks noChangeAspect="1" noChangeArrowheads="1"/>
          </p:cNvPicPr>
          <p:nvPr/>
        </p:nvPicPr>
        <p:blipFill>
          <a:blip r:embed="rId4" cstate="print"/>
          <a:srcRect/>
          <a:stretch>
            <a:fillRect/>
          </a:stretch>
        </p:blipFill>
        <p:spPr bwMode="auto">
          <a:xfrm>
            <a:off x="180231" y="2348880"/>
            <a:ext cx="2602280" cy="2088232"/>
          </a:xfrm>
          <a:prstGeom prst="rect">
            <a:avLst/>
          </a:prstGeom>
          <a:noFill/>
          <a:ln>
            <a:solidFill>
              <a:schemeClr val="tx1"/>
            </a:solidFill>
          </a:ln>
        </p:spPr>
      </p:pic>
      <p:cxnSp>
        <p:nvCxnSpPr>
          <p:cNvPr id="17" name="16 Conector recto de flecha"/>
          <p:cNvCxnSpPr>
            <a:endCxn id="77832" idx="3"/>
          </p:cNvCxnSpPr>
          <p:nvPr/>
        </p:nvCxnSpPr>
        <p:spPr>
          <a:xfrm flipH="1" flipV="1">
            <a:off x="2782511" y="3392996"/>
            <a:ext cx="566072" cy="1332148"/>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2" name="Text Box 8"/>
          <p:cNvSpPr txBox="1">
            <a:spLocks noChangeArrowheads="1"/>
          </p:cNvSpPr>
          <p:nvPr/>
        </p:nvSpPr>
        <p:spPr bwMode="auto">
          <a:xfrm>
            <a:off x="4284687" y="980728"/>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MM 40 BL III</a:t>
            </a:r>
            <a:endParaRPr lang="es-ES" altLang="es-CL" sz="1600" b="1" dirty="0">
              <a:solidFill>
                <a:schemeClr val="accent2"/>
              </a:solidFill>
            </a:endParaRPr>
          </a:p>
        </p:txBody>
      </p:sp>
      <p:sp>
        <p:nvSpPr>
          <p:cNvPr id="23" name="Text Box 8"/>
          <p:cNvSpPr txBox="1">
            <a:spLocks noChangeArrowheads="1"/>
          </p:cNvSpPr>
          <p:nvPr/>
        </p:nvSpPr>
        <p:spPr bwMode="auto">
          <a:xfrm>
            <a:off x="8101111" y="2132856"/>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OTOMELARA 76/62 mm</a:t>
            </a:r>
            <a:endParaRPr lang="es-ES" altLang="es-CL" sz="1600" b="1" dirty="0">
              <a:solidFill>
                <a:schemeClr val="accent2"/>
              </a:solidFill>
            </a:endParaRPr>
          </a:p>
        </p:txBody>
      </p:sp>
      <p:sp>
        <p:nvSpPr>
          <p:cNvPr id="25" name="Text Box 8"/>
          <p:cNvSpPr txBox="1">
            <a:spLocks noChangeArrowheads="1"/>
          </p:cNvSpPr>
          <p:nvPr/>
        </p:nvSpPr>
        <p:spPr bwMode="auto">
          <a:xfrm>
            <a:off x="972319" y="1844824"/>
            <a:ext cx="1140924"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NSSM</a:t>
            </a:r>
            <a:endParaRPr lang="es-ES" altLang="es-CL" sz="1600" b="1" dirty="0">
              <a:solidFill>
                <a:schemeClr val="accent2"/>
              </a:solidFill>
            </a:endParaRPr>
          </a:p>
        </p:txBody>
      </p:sp>
      <p:sp>
        <p:nvSpPr>
          <p:cNvPr id="18" name="Text Box 8"/>
          <p:cNvSpPr txBox="1">
            <a:spLocks noChangeArrowheads="1"/>
          </p:cNvSpPr>
          <p:nvPr/>
        </p:nvSpPr>
        <p:spPr>
          <a:xfrm>
            <a:off x="0" y="908721"/>
            <a:ext cx="4428703" cy="720080"/>
          </a:xfrm>
          <a:prstGeom prst="rect">
            <a:avLst/>
          </a:prstGeom>
        </p:spPr>
        <p:txBody>
          <a:bodyPr anchor="ctr">
            <a:normAutofit/>
          </a:bodyPr>
          <a:lstStyle/>
          <a:p>
            <a:pPr algn="ctr" fontAlgn="auto">
              <a:spcBef>
                <a:spcPct val="50000"/>
              </a:spcBef>
              <a:spcAft>
                <a:spcPts val="0"/>
              </a:spcAft>
              <a:defRPr/>
            </a:pPr>
            <a:r>
              <a:rPr lang="es-ES" sz="2400" b="1" dirty="0">
                <a:solidFill>
                  <a:srgbClr val="002060"/>
                </a:solidFill>
                <a:latin typeface="Arial" panose="020B0604020202020204" pitchFamily="34" charset="0"/>
                <a:ea typeface="+mj-ea"/>
                <a:cs typeface="Arial" panose="020B0604020202020204" pitchFamily="34" charset="0"/>
              </a:rPr>
              <a:t>SISTEMAS DE ARMAS</a:t>
            </a:r>
          </a:p>
        </p:txBody>
      </p:sp>
      <p:sp>
        <p:nvSpPr>
          <p:cNvPr id="19" name="1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2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9"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95234" name="Picture 2" descr="El misil antibuque Exocet: un game-changer"/>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4644727" y="1340768"/>
            <a:ext cx="3528392" cy="1872208"/>
          </a:xfrm>
          <a:prstGeom prst="rect">
            <a:avLst/>
          </a:prstGeom>
          <a:noFill/>
        </p:spPr>
      </p:pic>
    </p:spTree>
    <p:extLst>
      <p:ext uri="{BB962C8B-B14F-4D97-AF65-F5344CB8AC3E}">
        <p14:creationId xmlns:p14="http://schemas.microsoft.com/office/powerpoint/2010/main" xmlns="" val="11075957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33</a:t>
            </a:fld>
            <a:endParaRPr lang="es-CL"/>
          </a:p>
        </p:txBody>
      </p:sp>
      <p:pic>
        <p:nvPicPr>
          <p:cNvPr id="77830" name="Picture 6" descr="Resultado de imagen para otomelara 76 mm de fragata m"/>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4356695" y="2996952"/>
            <a:ext cx="1544643" cy="885126"/>
          </a:xfrm>
          <a:prstGeom prst="rect">
            <a:avLst/>
          </a:prstGeom>
          <a:noFill/>
          <a:ln>
            <a:solidFill>
              <a:schemeClr val="tx1"/>
            </a:solidFill>
          </a:ln>
        </p:spPr>
      </p:pic>
      <p:pic>
        <p:nvPicPr>
          <p:cNvPr id="77832" name="Picture 8" descr="Resultado de imagen para lanzamiento vertical misil nato sea sparrow"/>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2556495" y="2708920"/>
            <a:ext cx="1522160" cy="1221476"/>
          </a:xfrm>
          <a:prstGeom prst="rect">
            <a:avLst/>
          </a:prstGeom>
          <a:noFill/>
          <a:ln>
            <a:solidFill>
              <a:schemeClr val="tx1"/>
            </a:solidFill>
          </a:ln>
        </p:spPr>
      </p:pic>
      <p:sp>
        <p:nvSpPr>
          <p:cNvPr id="23" name="Text Box 8"/>
          <p:cNvSpPr txBox="1">
            <a:spLocks noChangeArrowheads="1"/>
          </p:cNvSpPr>
          <p:nvPr/>
        </p:nvSpPr>
        <p:spPr bwMode="auto">
          <a:xfrm>
            <a:off x="3276575" y="3808667"/>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76/62 mm</a:t>
            </a:r>
            <a:endParaRPr lang="es-ES" altLang="es-CL" sz="1600" b="1" dirty="0">
              <a:solidFill>
                <a:schemeClr val="accent2"/>
              </a:solidFill>
            </a:endParaRPr>
          </a:p>
        </p:txBody>
      </p:sp>
      <p:sp>
        <p:nvSpPr>
          <p:cNvPr id="25" name="Text Box 8"/>
          <p:cNvSpPr txBox="1">
            <a:spLocks noChangeArrowheads="1"/>
          </p:cNvSpPr>
          <p:nvPr/>
        </p:nvSpPr>
        <p:spPr bwMode="auto">
          <a:xfrm>
            <a:off x="2700511" y="3880675"/>
            <a:ext cx="1140924"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NSSM</a:t>
            </a:r>
            <a:endParaRPr lang="es-ES" altLang="es-CL" sz="1600" b="1" dirty="0">
              <a:solidFill>
                <a:schemeClr val="accent2"/>
              </a:solidFill>
            </a:endParaRPr>
          </a:p>
        </p:txBody>
      </p:sp>
      <p:sp>
        <p:nvSpPr>
          <p:cNvPr id="18" name="Text Box 8"/>
          <p:cNvSpPr txBox="1">
            <a:spLocks noChangeArrowheads="1"/>
          </p:cNvSpPr>
          <p:nvPr/>
        </p:nvSpPr>
        <p:spPr>
          <a:xfrm>
            <a:off x="0" y="908721"/>
            <a:ext cx="4428703" cy="720080"/>
          </a:xfrm>
          <a:prstGeom prst="rect">
            <a:avLst/>
          </a:prstGeom>
        </p:spPr>
        <p:txBody>
          <a:bodyPr anchor="ctr">
            <a:normAutofit/>
          </a:bodyPr>
          <a:lstStyle/>
          <a:p>
            <a:pPr algn="ctr" fontAlgn="auto">
              <a:spcBef>
                <a:spcPct val="50000"/>
              </a:spcBef>
              <a:spcAft>
                <a:spcPts val="0"/>
              </a:spcAft>
              <a:defRPr/>
            </a:pPr>
            <a:r>
              <a:rPr lang="es-ES" sz="2400" b="1" dirty="0">
                <a:solidFill>
                  <a:srgbClr val="002060"/>
                </a:solidFill>
                <a:latin typeface="Arial" panose="020B0604020202020204" pitchFamily="34" charset="0"/>
                <a:ea typeface="+mj-ea"/>
                <a:cs typeface="Arial" panose="020B0604020202020204" pitchFamily="34" charset="0"/>
              </a:rPr>
              <a:t>SISTEMAS DE ARMAS</a:t>
            </a:r>
          </a:p>
        </p:txBody>
      </p:sp>
      <p:sp>
        <p:nvSpPr>
          <p:cNvPr id="19" name="1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2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9"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0" name="Text Box 8"/>
          <p:cNvSpPr txBox="1">
            <a:spLocks noChangeArrowheads="1"/>
          </p:cNvSpPr>
          <p:nvPr/>
        </p:nvSpPr>
        <p:spPr>
          <a:xfrm>
            <a:off x="540271" y="1556792"/>
            <a:ext cx="7453039" cy="720080"/>
          </a:xfrm>
          <a:prstGeom prst="rect">
            <a:avLst/>
          </a:prstGeom>
        </p:spPr>
        <p:txBody>
          <a:bodyPr anchor="ctr">
            <a:normAutofit fontScale="77500" lnSpcReduction="20000"/>
          </a:bodyPr>
          <a:lstStyle/>
          <a:p>
            <a:pP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MWCS: </a:t>
            </a:r>
          </a:p>
          <a:p>
            <a:pP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MULTI WEAPON CONTROL SYSTEM</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31" name="30 Flecha derecha"/>
          <p:cNvSpPr/>
          <p:nvPr/>
        </p:nvSpPr>
        <p:spPr>
          <a:xfrm>
            <a:off x="5220791" y="1556792"/>
            <a:ext cx="760616" cy="357190"/>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32" name="31 CuadroTexto"/>
          <p:cNvSpPr txBox="1"/>
          <p:nvPr/>
        </p:nvSpPr>
        <p:spPr>
          <a:xfrm>
            <a:off x="6228903" y="1556792"/>
            <a:ext cx="5212453" cy="369332"/>
          </a:xfrm>
          <a:prstGeom prst="rect">
            <a:avLst/>
          </a:prstGeom>
          <a:noFill/>
        </p:spPr>
        <p:txBody>
          <a:bodyPr wrap="none" rtlCol="0">
            <a:spAutoFit/>
          </a:bodyPr>
          <a:lstStyle/>
          <a:p>
            <a:r>
              <a:rPr lang="es-CL" dirty="0" smtClean="0"/>
              <a:t>SISTEMA PARA CONTROL Y EMPLEO DE NSSM Y 76/62</a:t>
            </a:r>
            <a:endParaRPr lang="es-CL" dirty="0"/>
          </a:p>
        </p:txBody>
      </p:sp>
      <p:pic>
        <p:nvPicPr>
          <p:cNvPr id="34" name="Picture 13"/>
          <p:cNvPicPr>
            <a:picLocks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1286851" y="2924944"/>
            <a:ext cx="981612" cy="1003579"/>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35" name="Text Box 8"/>
          <p:cNvSpPr txBox="1">
            <a:spLocks noChangeArrowheads="1"/>
          </p:cNvSpPr>
          <p:nvPr/>
        </p:nvSpPr>
        <p:spPr bwMode="auto">
          <a:xfrm>
            <a:off x="1188343" y="3861048"/>
            <a:ext cx="1140924" cy="3865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STIR</a:t>
            </a:r>
            <a:endParaRPr lang="es-ES" altLang="es-CL" sz="1600" b="1" dirty="0">
              <a:solidFill>
                <a:schemeClr val="accent2"/>
              </a:solidFill>
            </a:endParaRPr>
          </a:p>
        </p:txBody>
      </p:sp>
      <p:sp>
        <p:nvSpPr>
          <p:cNvPr id="36" name="Text Box 8"/>
          <p:cNvSpPr txBox="1">
            <a:spLocks noChangeArrowheads="1"/>
          </p:cNvSpPr>
          <p:nvPr/>
        </p:nvSpPr>
        <p:spPr>
          <a:xfrm>
            <a:off x="324247" y="2996952"/>
            <a:ext cx="720080" cy="720080"/>
          </a:xfrm>
          <a:prstGeom prst="rect">
            <a:avLst/>
          </a:prstGeom>
        </p:spPr>
        <p:txBody>
          <a:bodyPr anchor="ctr">
            <a:normAutofit/>
          </a:bodyPr>
          <a:lstStyle/>
          <a:p>
            <a:pP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A/A</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37" name="Text Box 8"/>
          <p:cNvSpPr txBox="1">
            <a:spLocks noChangeArrowheads="1"/>
          </p:cNvSpPr>
          <p:nvPr/>
        </p:nvSpPr>
        <p:spPr>
          <a:xfrm>
            <a:off x="252239" y="4509120"/>
            <a:ext cx="1080120" cy="720080"/>
          </a:xfrm>
          <a:prstGeom prst="rect">
            <a:avLst/>
          </a:prstGeom>
        </p:spPr>
        <p:txBody>
          <a:bodyPr anchor="ctr">
            <a:normAutofit/>
          </a:bodyPr>
          <a:lstStyle/>
          <a:p>
            <a:pP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A/SU</a:t>
            </a:r>
            <a:endParaRPr lang="es-ES" sz="2400" b="1" dirty="0">
              <a:solidFill>
                <a:srgbClr val="002060"/>
              </a:solidFill>
              <a:latin typeface="Arial" panose="020B0604020202020204" pitchFamily="34" charset="0"/>
              <a:ea typeface="+mj-ea"/>
              <a:cs typeface="Arial" panose="020B0604020202020204" pitchFamily="34" charset="0"/>
            </a:endParaRPr>
          </a:p>
        </p:txBody>
      </p:sp>
      <p:pic>
        <p:nvPicPr>
          <p:cNvPr id="38" name="Picture 13"/>
          <p:cNvPicPr>
            <a:picLocks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1260351" y="4437112"/>
            <a:ext cx="981612" cy="1003579"/>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39" name="Picture 8" descr="Resultado de imagen para lanzamiento vertical misil nato sea sparrow"/>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2546503" y="4367764"/>
            <a:ext cx="1522160" cy="1221476"/>
          </a:xfrm>
          <a:prstGeom prst="rect">
            <a:avLst/>
          </a:prstGeom>
          <a:noFill/>
          <a:ln>
            <a:solidFill>
              <a:schemeClr val="tx1"/>
            </a:solidFill>
          </a:ln>
        </p:spPr>
      </p:pic>
      <p:sp>
        <p:nvSpPr>
          <p:cNvPr id="40" name="Text Box 8"/>
          <p:cNvSpPr txBox="1">
            <a:spLocks noChangeArrowheads="1"/>
          </p:cNvSpPr>
          <p:nvPr/>
        </p:nvSpPr>
        <p:spPr>
          <a:xfrm>
            <a:off x="6553151" y="2492896"/>
            <a:ext cx="5616624" cy="720080"/>
          </a:xfrm>
          <a:prstGeom prst="rect">
            <a:avLst/>
          </a:prstGeom>
        </p:spPr>
        <p:txBody>
          <a:bodyPr anchor="ctr">
            <a:normAutofit fontScale="92500" lnSpcReduction="10000"/>
          </a:bodyPr>
          <a:lstStyle/>
          <a:p>
            <a:pP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DOGAS: DIRECT OPERATIONAL GUN ASSIGMENT SURFACE    </a:t>
            </a:r>
          </a:p>
        </p:txBody>
      </p:sp>
      <p:sp>
        <p:nvSpPr>
          <p:cNvPr id="43" name="42 Flecha derecha"/>
          <p:cNvSpPr/>
          <p:nvPr/>
        </p:nvSpPr>
        <p:spPr>
          <a:xfrm rot="5400000">
            <a:off x="504267" y="2600908"/>
            <a:ext cx="504056"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cxnSp>
        <p:nvCxnSpPr>
          <p:cNvPr id="45" name="44 Conector recto"/>
          <p:cNvCxnSpPr/>
          <p:nvPr/>
        </p:nvCxnSpPr>
        <p:spPr>
          <a:xfrm>
            <a:off x="5436815" y="2276872"/>
            <a:ext cx="619268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 Box 8"/>
          <p:cNvSpPr txBox="1">
            <a:spLocks noChangeArrowheads="1"/>
          </p:cNvSpPr>
          <p:nvPr/>
        </p:nvSpPr>
        <p:spPr>
          <a:xfrm>
            <a:off x="6372919" y="3933056"/>
            <a:ext cx="1080120" cy="720080"/>
          </a:xfrm>
          <a:prstGeom prst="rect">
            <a:avLst/>
          </a:prstGeom>
        </p:spPr>
        <p:txBody>
          <a:bodyPr anchor="ctr">
            <a:normAutofit/>
          </a:bodyPr>
          <a:lstStyle/>
          <a:p>
            <a:pP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A/SU</a:t>
            </a:r>
            <a:endParaRPr lang="es-ES" sz="2400" b="1" dirty="0">
              <a:solidFill>
                <a:srgbClr val="002060"/>
              </a:solidFill>
              <a:latin typeface="Arial" panose="020B0604020202020204" pitchFamily="34" charset="0"/>
              <a:ea typeface="+mj-ea"/>
              <a:cs typeface="Arial" panose="020B0604020202020204" pitchFamily="34" charset="0"/>
            </a:endParaRPr>
          </a:p>
        </p:txBody>
      </p:sp>
      <p:pic>
        <p:nvPicPr>
          <p:cNvPr id="49" name="Picture 6" descr="Resultado de imagen para otomelara 76 mm de fragata m"/>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9613279" y="4077072"/>
            <a:ext cx="1544643" cy="885126"/>
          </a:xfrm>
          <a:prstGeom prst="rect">
            <a:avLst/>
          </a:prstGeom>
          <a:noFill/>
          <a:ln>
            <a:solidFill>
              <a:schemeClr val="tx1"/>
            </a:solidFill>
          </a:ln>
        </p:spPr>
      </p:pic>
      <p:sp>
        <p:nvSpPr>
          <p:cNvPr id="50" name="Text Box 8"/>
          <p:cNvSpPr txBox="1">
            <a:spLocks noChangeArrowheads="1"/>
          </p:cNvSpPr>
          <p:nvPr/>
        </p:nvSpPr>
        <p:spPr bwMode="auto">
          <a:xfrm>
            <a:off x="8533159" y="4941168"/>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76/62 mm</a:t>
            </a:r>
            <a:endParaRPr lang="es-ES" altLang="es-CL" sz="1600" b="1" dirty="0">
              <a:solidFill>
                <a:schemeClr val="accent2"/>
              </a:solidFill>
            </a:endParaRPr>
          </a:p>
        </p:txBody>
      </p:sp>
      <p:pic>
        <p:nvPicPr>
          <p:cNvPr id="51" name="Picture 2" descr="Resultado de imagen para radar smart"/>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7597055" y="3645024"/>
            <a:ext cx="1800200" cy="1298511"/>
          </a:xfrm>
          <a:prstGeom prst="rect">
            <a:avLst/>
          </a:prstGeom>
          <a:noFill/>
          <a:ln>
            <a:solidFill>
              <a:schemeClr val="tx1"/>
            </a:solidFill>
          </a:ln>
        </p:spPr>
      </p:pic>
      <p:sp>
        <p:nvSpPr>
          <p:cNvPr id="52" name="Text Box 8"/>
          <p:cNvSpPr txBox="1">
            <a:spLocks noChangeArrowheads="1"/>
          </p:cNvSpPr>
          <p:nvPr/>
        </p:nvSpPr>
        <p:spPr bwMode="auto">
          <a:xfrm>
            <a:off x="6660951" y="5013176"/>
            <a:ext cx="3862213" cy="3865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SMART</a:t>
            </a:r>
            <a:endParaRPr lang="es-ES" altLang="es-CL" sz="1600" b="1" dirty="0">
              <a:solidFill>
                <a:schemeClr val="accent2"/>
              </a:solidFill>
            </a:endParaRPr>
          </a:p>
        </p:txBody>
      </p:sp>
      <p:sp>
        <p:nvSpPr>
          <p:cNvPr id="53" name="52 Flecha derecha"/>
          <p:cNvSpPr/>
          <p:nvPr/>
        </p:nvSpPr>
        <p:spPr>
          <a:xfrm rot="5400000">
            <a:off x="6624947" y="3465004"/>
            <a:ext cx="504056"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54" name="Text Box 8"/>
          <p:cNvSpPr txBox="1">
            <a:spLocks noChangeArrowheads="1"/>
          </p:cNvSpPr>
          <p:nvPr/>
        </p:nvSpPr>
        <p:spPr>
          <a:xfrm>
            <a:off x="6372919" y="4509120"/>
            <a:ext cx="1080120" cy="720080"/>
          </a:xfrm>
          <a:prstGeom prst="rect">
            <a:avLst/>
          </a:prstGeom>
        </p:spPr>
        <p:txBody>
          <a:bodyPr anchor="ctr">
            <a:normAutofit/>
          </a:bodyPr>
          <a:lstStyle/>
          <a:p>
            <a:pP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NGS</a:t>
            </a:r>
            <a:endParaRPr lang="es-ES" sz="2400" b="1" dirty="0">
              <a:solidFill>
                <a:srgbClr val="002060"/>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xmlns="" val="11075957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2"/>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8677175" y="5072076"/>
            <a:ext cx="1224136" cy="12264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2" name="20 Grupo"/>
          <p:cNvGrpSpPr/>
          <p:nvPr/>
        </p:nvGrpSpPr>
        <p:grpSpPr>
          <a:xfrm>
            <a:off x="190111" y="2214554"/>
            <a:ext cx="11874621" cy="3000396"/>
            <a:chOff x="142844" y="2214554"/>
            <a:chExt cx="8922230" cy="3000396"/>
          </a:xfrm>
        </p:grpSpPr>
        <p:pic>
          <p:nvPicPr>
            <p:cNvPr id="76802" name="Picture 2" descr="Resultado de imagen para FRAGATA TIPO M"/>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42844" y="2214554"/>
              <a:ext cx="8922230" cy="3000396"/>
            </a:xfrm>
            <a:prstGeom prst="rect">
              <a:avLst/>
            </a:prstGeom>
            <a:noFill/>
          </p:spPr>
        </p:pic>
        <p:sp>
          <p:nvSpPr>
            <p:cNvPr id="20" name="19 Rectángulo"/>
            <p:cNvSpPr/>
            <p:nvPr/>
          </p:nvSpPr>
          <p:spPr>
            <a:xfrm>
              <a:off x="1857356" y="3500438"/>
              <a:ext cx="571504" cy="35719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4" name="Marcador de número de diapositiva 3"/>
          <p:cNvSpPr>
            <a:spLocks noGrp="1"/>
          </p:cNvSpPr>
          <p:nvPr>
            <p:ph type="sldNum" sz="quarter" idx="12"/>
          </p:nvPr>
        </p:nvSpPr>
        <p:spPr/>
        <p:txBody>
          <a:bodyPr/>
          <a:lstStyle/>
          <a:p>
            <a:fld id="{E633B1BE-4685-4A8F-BABD-4AD129F26B6C}" type="slidenum">
              <a:rPr lang="es-CL" smtClean="0"/>
              <a:pPr/>
              <a:t>34</a:t>
            </a:fld>
            <a:endParaRPr lang="es-CL"/>
          </a:p>
        </p:txBody>
      </p:sp>
      <p:cxnSp>
        <p:nvCxnSpPr>
          <p:cNvPr id="8" name="7 Conector recto de flecha"/>
          <p:cNvCxnSpPr/>
          <p:nvPr/>
        </p:nvCxnSpPr>
        <p:spPr>
          <a:xfrm flipH="1" flipV="1">
            <a:off x="3204567" y="2924944"/>
            <a:ext cx="720080" cy="576065"/>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9" name="8 Elipse"/>
          <p:cNvSpPr/>
          <p:nvPr/>
        </p:nvSpPr>
        <p:spPr>
          <a:xfrm>
            <a:off x="3898116" y="3429000"/>
            <a:ext cx="665539" cy="4286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2" name="11 Conector recto de flecha"/>
          <p:cNvCxnSpPr>
            <a:stCxn id="13" idx="7"/>
          </p:cNvCxnSpPr>
          <p:nvPr/>
        </p:nvCxnSpPr>
        <p:spPr>
          <a:xfrm flipV="1">
            <a:off x="7251270" y="2492896"/>
            <a:ext cx="921849" cy="70181"/>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3" name="12 Elipse"/>
          <p:cNvSpPr/>
          <p:nvPr/>
        </p:nvSpPr>
        <p:spPr>
          <a:xfrm>
            <a:off x="6845504" y="2500306"/>
            <a:ext cx="475385" cy="4286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9874" name="Picture 2" descr="Resultado de imagen para radar smart"/>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165007" y="836712"/>
            <a:ext cx="2178849" cy="1571636"/>
          </a:xfrm>
          <a:prstGeom prst="rect">
            <a:avLst/>
          </a:prstGeom>
          <a:noFill/>
          <a:ln>
            <a:solidFill>
              <a:schemeClr val="tx1"/>
            </a:solidFill>
          </a:ln>
        </p:spPr>
      </p:pic>
      <p:sp>
        <p:nvSpPr>
          <p:cNvPr id="28" name="27 Elipse"/>
          <p:cNvSpPr/>
          <p:nvPr/>
        </p:nvSpPr>
        <p:spPr>
          <a:xfrm>
            <a:off x="6370119" y="3143248"/>
            <a:ext cx="475385" cy="4286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29" name="28 Conector recto de flecha"/>
          <p:cNvCxnSpPr>
            <a:stCxn id="28" idx="7"/>
          </p:cNvCxnSpPr>
          <p:nvPr/>
        </p:nvCxnSpPr>
        <p:spPr>
          <a:xfrm flipV="1">
            <a:off x="6775885" y="2780929"/>
            <a:ext cx="2333338" cy="42509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32" name="31 Conector recto de flecha"/>
          <p:cNvCxnSpPr>
            <a:stCxn id="47" idx="4"/>
            <a:endCxn id="43" idx="3"/>
          </p:cNvCxnSpPr>
          <p:nvPr/>
        </p:nvCxnSpPr>
        <p:spPr>
          <a:xfrm flipH="1">
            <a:off x="9901311" y="5286388"/>
            <a:ext cx="937428" cy="398902"/>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32 Conector recto de flecha"/>
          <p:cNvCxnSpPr/>
          <p:nvPr/>
        </p:nvCxnSpPr>
        <p:spPr>
          <a:xfrm flipV="1">
            <a:off x="7885087" y="3212976"/>
            <a:ext cx="1296144" cy="72008"/>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34" name="Picture 13"/>
          <p:cNvPicPr>
            <a:picLocks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9253239" y="2636912"/>
            <a:ext cx="1341652" cy="1219603"/>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37" name="36 Elipse"/>
          <p:cNvSpPr/>
          <p:nvPr/>
        </p:nvSpPr>
        <p:spPr>
          <a:xfrm>
            <a:off x="7415966" y="3143248"/>
            <a:ext cx="475385" cy="4286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7" name="46 Elipse"/>
          <p:cNvSpPr/>
          <p:nvPr/>
        </p:nvSpPr>
        <p:spPr>
          <a:xfrm>
            <a:off x="10268277" y="4857760"/>
            <a:ext cx="1140924" cy="4286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9876" name="Picture 4" descr="Resultado de imagen para radar lw-08"/>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324247" y="2204864"/>
            <a:ext cx="2757234" cy="1553777"/>
          </a:xfrm>
          <a:prstGeom prst="rect">
            <a:avLst/>
          </a:prstGeom>
          <a:noFill/>
          <a:ln>
            <a:solidFill>
              <a:schemeClr val="tx1"/>
            </a:solidFill>
          </a:ln>
        </p:spPr>
      </p:pic>
      <p:sp>
        <p:nvSpPr>
          <p:cNvPr id="79878" name="AutoShape 6" descr="Resultado de imagen para ESM APECS"/>
          <p:cNvSpPr>
            <a:spLocks noChangeAspect="1" noChangeArrowheads="1"/>
          </p:cNvSpPr>
          <p:nvPr/>
        </p:nvSpPr>
        <p:spPr bwMode="auto">
          <a:xfrm>
            <a:off x="207055" y="-144463"/>
            <a:ext cx="405659"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79879" name="Picture 7" descr="C:\Users\12000331-3\Desktop\descarga (1).jpg"/>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4932759" y="5229200"/>
            <a:ext cx="1368152" cy="1027988"/>
          </a:xfrm>
          <a:prstGeom prst="rect">
            <a:avLst/>
          </a:prstGeom>
          <a:noFill/>
        </p:spPr>
      </p:pic>
      <p:sp>
        <p:nvSpPr>
          <p:cNvPr id="53" name="52 Elipse"/>
          <p:cNvSpPr/>
          <p:nvPr/>
        </p:nvSpPr>
        <p:spPr>
          <a:xfrm>
            <a:off x="8176582" y="3643314"/>
            <a:ext cx="475385" cy="4286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54" name="53 Conector recto de flecha"/>
          <p:cNvCxnSpPr>
            <a:stCxn id="53" idx="3"/>
          </p:cNvCxnSpPr>
          <p:nvPr/>
        </p:nvCxnSpPr>
        <p:spPr>
          <a:xfrm rot="5400000">
            <a:off x="6490958" y="3888334"/>
            <a:ext cx="1634407" cy="1876082"/>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79881" name="Picture 9" descr="Resultado de imagen para SONAR PASIVO ANACONDA"/>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1044327" y="5301208"/>
            <a:ext cx="1888198" cy="993823"/>
          </a:xfrm>
          <a:prstGeom prst="rect">
            <a:avLst/>
          </a:prstGeom>
          <a:noFill/>
        </p:spPr>
      </p:pic>
      <p:sp>
        <p:nvSpPr>
          <p:cNvPr id="58" name="57 Elipse"/>
          <p:cNvSpPr/>
          <p:nvPr/>
        </p:nvSpPr>
        <p:spPr>
          <a:xfrm>
            <a:off x="285189" y="4286256"/>
            <a:ext cx="475385" cy="42862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59" name="58 Conector recto de flecha"/>
          <p:cNvCxnSpPr>
            <a:stCxn id="58" idx="5"/>
            <a:endCxn id="79881" idx="0"/>
          </p:cNvCxnSpPr>
          <p:nvPr/>
        </p:nvCxnSpPr>
        <p:spPr>
          <a:xfrm>
            <a:off x="690955" y="4652113"/>
            <a:ext cx="1297471" cy="649095"/>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63" name="Text Box 8"/>
          <p:cNvSpPr txBox="1">
            <a:spLocks noChangeArrowheads="1"/>
          </p:cNvSpPr>
          <p:nvPr/>
        </p:nvSpPr>
        <p:spPr bwMode="auto">
          <a:xfrm>
            <a:off x="7957095" y="836712"/>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SMART</a:t>
            </a:r>
            <a:endParaRPr lang="es-ES" altLang="es-CL" sz="1600" b="1" dirty="0">
              <a:solidFill>
                <a:schemeClr val="accent2"/>
              </a:solidFill>
            </a:endParaRPr>
          </a:p>
        </p:txBody>
      </p:sp>
      <p:sp>
        <p:nvSpPr>
          <p:cNvPr id="65" name="Text Box 8"/>
          <p:cNvSpPr txBox="1">
            <a:spLocks noChangeArrowheads="1"/>
          </p:cNvSpPr>
          <p:nvPr/>
        </p:nvSpPr>
        <p:spPr bwMode="auto">
          <a:xfrm>
            <a:off x="8965207" y="2564904"/>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STIR</a:t>
            </a:r>
            <a:endParaRPr lang="es-ES" altLang="es-CL" sz="1600" b="1" dirty="0">
              <a:solidFill>
                <a:schemeClr val="accent2"/>
              </a:solidFill>
            </a:endParaRPr>
          </a:p>
        </p:txBody>
      </p:sp>
      <p:sp>
        <p:nvSpPr>
          <p:cNvPr id="67" name="Text Box 8"/>
          <p:cNvSpPr txBox="1">
            <a:spLocks noChangeArrowheads="1"/>
          </p:cNvSpPr>
          <p:nvPr/>
        </p:nvSpPr>
        <p:spPr bwMode="auto">
          <a:xfrm>
            <a:off x="1692399" y="2204864"/>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LW-08</a:t>
            </a:r>
            <a:endParaRPr lang="es-ES" altLang="es-CL" sz="1600" b="1" dirty="0">
              <a:solidFill>
                <a:schemeClr val="accent2"/>
              </a:solidFill>
            </a:endParaRPr>
          </a:p>
        </p:txBody>
      </p:sp>
      <p:sp>
        <p:nvSpPr>
          <p:cNvPr id="68" name="Text Box 8"/>
          <p:cNvSpPr txBox="1">
            <a:spLocks noChangeArrowheads="1"/>
          </p:cNvSpPr>
          <p:nvPr/>
        </p:nvSpPr>
        <p:spPr bwMode="auto">
          <a:xfrm>
            <a:off x="4716735" y="5877272"/>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APECS</a:t>
            </a:r>
            <a:endParaRPr lang="es-ES" altLang="es-CL" sz="1600" b="1" dirty="0">
              <a:solidFill>
                <a:schemeClr val="accent2"/>
              </a:solidFill>
            </a:endParaRPr>
          </a:p>
        </p:txBody>
      </p:sp>
      <p:sp>
        <p:nvSpPr>
          <p:cNvPr id="69" name="Text Box 8"/>
          <p:cNvSpPr txBox="1">
            <a:spLocks noChangeArrowheads="1"/>
          </p:cNvSpPr>
          <p:nvPr/>
        </p:nvSpPr>
        <p:spPr bwMode="auto">
          <a:xfrm>
            <a:off x="8497758" y="6000768"/>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PHS-36</a:t>
            </a:r>
            <a:endParaRPr lang="es-ES" altLang="es-CL" sz="1600" b="1" dirty="0">
              <a:solidFill>
                <a:schemeClr val="accent2"/>
              </a:solidFill>
            </a:endParaRPr>
          </a:p>
        </p:txBody>
      </p:sp>
      <p:sp>
        <p:nvSpPr>
          <p:cNvPr id="70" name="Text Box 8"/>
          <p:cNvSpPr txBox="1">
            <a:spLocks noChangeArrowheads="1"/>
          </p:cNvSpPr>
          <p:nvPr/>
        </p:nvSpPr>
        <p:spPr bwMode="auto">
          <a:xfrm>
            <a:off x="1620391" y="5301208"/>
            <a:ext cx="3862213" cy="412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lnSpc>
                <a:spcPct val="130000"/>
              </a:lnSpc>
            </a:pPr>
            <a:r>
              <a:rPr lang="es-ES" altLang="es-CL" sz="1600" b="1" dirty="0" smtClean="0">
                <a:solidFill>
                  <a:schemeClr val="accent2"/>
                </a:solidFill>
              </a:rPr>
              <a:t>ANACONDA</a:t>
            </a:r>
            <a:endParaRPr lang="es-ES" altLang="es-CL" sz="1600" b="1" dirty="0">
              <a:solidFill>
                <a:schemeClr val="accent2"/>
              </a:solidFill>
            </a:endParaRPr>
          </a:p>
        </p:txBody>
      </p:sp>
      <p:sp>
        <p:nvSpPr>
          <p:cNvPr id="36" name="3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38"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4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4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4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44" name="Picture 11"/>
          <p:cNvPicPr>
            <a:picLocks noChangeAspect="1" noChangeArrowheads="1"/>
          </p:cNvPicPr>
          <p:nvPr/>
        </p:nvPicPr>
        <p:blipFill>
          <a:blip r:embed="rId9"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73" name="Text Box 8"/>
          <p:cNvSpPr txBox="1">
            <a:spLocks noChangeArrowheads="1"/>
          </p:cNvSpPr>
          <p:nvPr/>
        </p:nvSpPr>
        <p:spPr>
          <a:xfrm>
            <a:off x="0" y="908721"/>
            <a:ext cx="4428703"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SENSORES</a:t>
            </a:r>
            <a:endParaRPr lang="es-ES" sz="2400" b="1" dirty="0">
              <a:solidFill>
                <a:srgbClr val="002060"/>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xmlns="" val="388021908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 name="13 Rectángulo"/>
          <p:cNvSpPr/>
          <p:nvPr/>
        </p:nvSpPr>
        <p:spPr>
          <a:xfrm>
            <a:off x="540271" y="1772816"/>
            <a:ext cx="2757245" cy="3631763"/>
          </a:xfrm>
          <a:prstGeom prst="rect">
            <a:avLst/>
          </a:prstGeom>
        </p:spPr>
        <p:txBody>
          <a:bodyPr wrap="square">
            <a:spAutoFit/>
          </a:bodyPr>
          <a:lstStyle/>
          <a:p>
            <a:pPr indent="450850" fontAlgn="auto">
              <a:spcBef>
                <a:spcPct val="50000"/>
              </a:spcBef>
              <a:spcAft>
                <a:spcPts val="0"/>
              </a:spcAft>
              <a:buFont typeface="Wingdings" pitchFamily="2" charset="2"/>
              <a:buChar char="Ø"/>
              <a:defRPr/>
            </a:pPr>
            <a:r>
              <a:rPr lang="es-CL" sz="2000" b="1" dirty="0">
                <a:solidFill>
                  <a:srgbClr val="002060"/>
                </a:solidFill>
                <a:latin typeface="Arial" pitchFamily="34" charset="0"/>
                <a:ea typeface="+mj-ea"/>
                <a:cs typeface="Arial" pitchFamily="34" charset="0"/>
              </a:rPr>
              <a:t>50”</a:t>
            </a:r>
          </a:p>
          <a:p>
            <a:pPr indent="450850" fontAlgn="auto">
              <a:spcBef>
                <a:spcPct val="50000"/>
              </a:spcBef>
              <a:spcAft>
                <a:spcPts val="0"/>
              </a:spcAft>
              <a:buFont typeface="Wingdings" pitchFamily="2" charset="2"/>
              <a:buChar char="Ø"/>
              <a:defRPr/>
            </a:pPr>
            <a:r>
              <a:rPr lang="es-CL" sz="2000" b="1" dirty="0" err="1">
                <a:solidFill>
                  <a:srgbClr val="002060"/>
                </a:solidFill>
                <a:latin typeface="Arial" pitchFamily="34" charset="0"/>
                <a:ea typeface="+mj-ea"/>
                <a:cs typeface="Arial" pitchFamily="34" charset="0"/>
              </a:rPr>
              <a:t>Nixie</a:t>
            </a:r>
            <a:endParaRPr lang="es-CL" sz="2000" b="1" dirty="0">
              <a:solidFill>
                <a:srgbClr val="002060"/>
              </a:solidFill>
              <a:latin typeface="Arial" pitchFamily="34" charset="0"/>
              <a:ea typeface="+mj-ea"/>
              <a:cs typeface="Arial" pitchFamily="34" charset="0"/>
            </a:endParaRPr>
          </a:p>
          <a:p>
            <a:pPr indent="450850" fontAlgn="auto">
              <a:spcBef>
                <a:spcPct val="50000"/>
              </a:spcBef>
              <a:spcAft>
                <a:spcPts val="0"/>
              </a:spcAft>
              <a:buFont typeface="Wingdings" pitchFamily="2" charset="2"/>
              <a:buChar char="Ø"/>
              <a:defRPr/>
            </a:pPr>
            <a:r>
              <a:rPr lang="es-CL" sz="2000" b="1" dirty="0">
                <a:solidFill>
                  <a:srgbClr val="002060"/>
                </a:solidFill>
                <a:latin typeface="Arial" pitchFamily="34" charset="0"/>
                <a:ea typeface="+mj-ea"/>
                <a:cs typeface="Arial" pitchFamily="34" charset="0"/>
              </a:rPr>
              <a:t>UWT</a:t>
            </a:r>
          </a:p>
          <a:p>
            <a:pPr indent="450850" fontAlgn="auto">
              <a:spcBef>
                <a:spcPct val="50000"/>
              </a:spcBef>
              <a:spcAft>
                <a:spcPts val="0"/>
              </a:spcAft>
              <a:buFont typeface="Wingdings" pitchFamily="2" charset="2"/>
              <a:buChar char="Ø"/>
              <a:defRPr/>
            </a:pPr>
            <a:r>
              <a:rPr lang="es-CL" sz="2000" b="1" dirty="0">
                <a:solidFill>
                  <a:srgbClr val="002060"/>
                </a:solidFill>
                <a:latin typeface="Arial" pitchFamily="34" charset="0"/>
                <a:ea typeface="+mj-ea"/>
                <a:cs typeface="Arial" pitchFamily="34" charset="0"/>
              </a:rPr>
              <a:t>XBT</a:t>
            </a:r>
          </a:p>
          <a:p>
            <a:pPr indent="450850" fontAlgn="auto">
              <a:spcBef>
                <a:spcPct val="50000"/>
              </a:spcBef>
              <a:spcAft>
                <a:spcPts val="0"/>
              </a:spcAft>
              <a:buFont typeface="Wingdings" pitchFamily="2" charset="2"/>
              <a:buChar char="Ø"/>
              <a:defRPr/>
            </a:pPr>
            <a:r>
              <a:rPr lang="es-CL" sz="2000" b="1" dirty="0">
                <a:solidFill>
                  <a:srgbClr val="002060"/>
                </a:solidFill>
                <a:latin typeface="Arial" pitchFamily="34" charset="0"/>
                <a:ea typeface="+mj-ea"/>
                <a:cs typeface="Arial" pitchFamily="34" charset="0"/>
              </a:rPr>
              <a:t>ECDIS</a:t>
            </a:r>
          </a:p>
          <a:p>
            <a:pPr indent="450850" fontAlgn="auto">
              <a:spcBef>
                <a:spcPct val="50000"/>
              </a:spcBef>
              <a:spcAft>
                <a:spcPts val="0"/>
              </a:spcAft>
              <a:buFont typeface="Wingdings" pitchFamily="2" charset="2"/>
              <a:buChar char="Ø"/>
              <a:defRPr/>
            </a:pPr>
            <a:r>
              <a:rPr lang="es-CL" sz="2000" b="1" dirty="0" err="1">
                <a:solidFill>
                  <a:srgbClr val="002060"/>
                </a:solidFill>
                <a:latin typeface="Arial" pitchFamily="34" charset="0"/>
                <a:ea typeface="+mj-ea"/>
                <a:cs typeface="Arial" pitchFamily="34" charset="0"/>
              </a:rPr>
              <a:t>Winploter</a:t>
            </a:r>
            <a:endParaRPr lang="es-CL" sz="2000" b="1" dirty="0">
              <a:solidFill>
                <a:srgbClr val="002060"/>
              </a:solidFill>
              <a:latin typeface="Arial" pitchFamily="34" charset="0"/>
              <a:ea typeface="+mj-ea"/>
              <a:cs typeface="Arial" pitchFamily="34" charset="0"/>
            </a:endParaRPr>
          </a:p>
          <a:p>
            <a:pPr indent="450850" fontAlgn="auto">
              <a:spcBef>
                <a:spcPct val="50000"/>
              </a:spcBef>
              <a:spcAft>
                <a:spcPts val="0"/>
              </a:spcAft>
              <a:buFont typeface="Wingdings" pitchFamily="2" charset="2"/>
              <a:buChar char="Ø"/>
              <a:defRPr/>
            </a:pPr>
            <a:r>
              <a:rPr lang="es-CL" sz="2000" b="1" dirty="0" smtClean="0">
                <a:solidFill>
                  <a:srgbClr val="002060"/>
                </a:solidFill>
                <a:latin typeface="Arial" pitchFamily="34" charset="0"/>
                <a:ea typeface="+mj-ea"/>
                <a:cs typeface="Arial" pitchFamily="34" charset="0"/>
              </a:rPr>
              <a:t>SCF TP (119 C)</a:t>
            </a:r>
            <a:endParaRPr lang="es-CL" sz="2000" b="1" dirty="0">
              <a:solidFill>
                <a:srgbClr val="002060"/>
              </a:solidFill>
              <a:latin typeface="Arial" pitchFamily="34" charset="0"/>
              <a:ea typeface="+mj-ea"/>
              <a:cs typeface="Arial" pitchFamily="34" charset="0"/>
            </a:endParaRPr>
          </a:p>
          <a:p>
            <a:pPr indent="450850" fontAlgn="auto">
              <a:spcBef>
                <a:spcPct val="50000"/>
              </a:spcBef>
              <a:spcAft>
                <a:spcPts val="0"/>
              </a:spcAft>
              <a:buFont typeface="Wingdings" pitchFamily="2" charset="2"/>
              <a:buChar char="Ø"/>
              <a:defRPr/>
            </a:pPr>
            <a:r>
              <a:rPr lang="es-CL" sz="2000" b="1" dirty="0" err="1">
                <a:solidFill>
                  <a:srgbClr val="002060"/>
                </a:solidFill>
                <a:latin typeface="Arial" pitchFamily="34" charset="0"/>
                <a:ea typeface="+mj-ea"/>
                <a:cs typeface="Arial" pitchFamily="34" charset="0"/>
              </a:rPr>
              <a:t>Chaff</a:t>
            </a:r>
            <a:r>
              <a:rPr lang="es-CL" sz="2000" b="1" dirty="0">
                <a:solidFill>
                  <a:srgbClr val="002060"/>
                </a:solidFill>
                <a:latin typeface="Arial" pitchFamily="34" charset="0"/>
                <a:ea typeface="+mj-ea"/>
                <a:cs typeface="Arial" pitchFamily="34" charset="0"/>
              </a:rPr>
              <a:t> SRBOC</a:t>
            </a:r>
            <a:endParaRPr lang="es-ES_tradnl" sz="2000" b="1" dirty="0">
              <a:solidFill>
                <a:srgbClr val="002060"/>
              </a:solidFill>
              <a:latin typeface="Arial" pitchFamily="34" charset="0"/>
              <a:ea typeface="+mj-ea"/>
              <a:cs typeface="Arial" pitchFamily="34" charset="0"/>
            </a:endParaRPr>
          </a:p>
        </p:txBody>
      </p:sp>
      <p:grpSp>
        <p:nvGrpSpPr>
          <p:cNvPr id="2" name="17 Grupo"/>
          <p:cNvGrpSpPr>
            <a:grpSpLocks/>
          </p:cNvGrpSpPr>
          <p:nvPr/>
        </p:nvGrpSpPr>
        <p:grpSpPr bwMode="auto">
          <a:xfrm>
            <a:off x="4428703" y="1124744"/>
            <a:ext cx="2880320" cy="2304256"/>
            <a:chOff x="500034" y="1000108"/>
            <a:chExt cx="3214710" cy="3151325"/>
          </a:xfrm>
        </p:grpSpPr>
        <p:pic>
          <p:nvPicPr>
            <p:cNvPr id="22542" name="Picture 5" descr="DSC05913"/>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500034" y="1000108"/>
              <a:ext cx="3214710" cy="2411564"/>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15" name="Rectangle 17"/>
            <p:cNvSpPr>
              <a:spLocks noChangeArrowheads="1"/>
            </p:cNvSpPr>
            <p:nvPr/>
          </p:nvSpPr>
          <p:spPr bwMode="auto">
            <a:xfrm>
              <a:off x="1544815" y="3587402"/>
              <a:ext cx="1125149" cy="564031"/>
            </a:xfrm>
            <a:prstGeom prst="rect">
              <a:avLst/>
            </a:prstGeom>
            <a:solidFill>
              <a:schemeClr val="bg1">
                <a:alpha val="70000"/>
              </a:schemeClr>
            </a:solidFill>
            <a:ln w="9525">
              <a:solidFill>
                <a:schemeClr val="tx2">
                  <a:lumMod val="75000"/>
                </a:schemeClr>
              </a:solidFill>
              <a:miter lim="800000"/>
              <a:headEnd/>
              <a:tailEnd/>
            </a:ln>
          </p:spPr>
          <p:txBody>
            <a:bodyPr wrap="square">
              <a:spAutoFit/>
            </a:bodyPr>
            <a:lstStyle/>
            <a:p>
              <a:pPr algn="ctr" fontAlgn="auto">
                <a:lnSpc>
                  <a:spcPct val="130000"/>
                </a:lnSpc>
                <a:spcBef>
                  <a:spcPts val="0"/>
                </a:spcBef>
                <a:spcAft>
                  <a:spcPts val="0"/>
                </a:spcAft>
                <a:defRPr/>
              </a:pPr>
              <a:r>
                <a:rPr lang="es-CL" sz="1600" b="1" dirty="0">
                  <a:solidFill>
                    <a:schemeClr val="tx2">
                      <a:lumMod val="75000"/>
                    </a:schemeClr>
                  </a:solidFill>
                  <a:latin typeface="Calibri" pitchFamily="34" charset="0"/>
                  <a:cs typeface="+mn-cs"/>
                </a:rPr>
                <a:t>ALTAIR</a:t>
              </a:r>
              <a:endParaRPr lang="es-ES" sz="1600" b="1" dirty="0">
                <a:solidFill>
                  <a:schemeClr val="tx2">
                    <a:lumMod val="75000"/>
                  </a:schemeClr>
                </a:solidFill>
                <a:latin typeface="Calibri" pitchFamily="34" charset="0"/>
                <a:cs typeface="+mn-cs"/>
              </a:endParaRPr>
            </a:p>
          </p:txBody>
        </p:sp>
      </p:grpSp>
      <p:grpSp>
        <p:nvGrpSpPr>
          <p:cNvPr id="3" name="19 Grupo"/>
          <p:cNvGrpSpPr>
            <a:grpSpLocks/>
          </p:cNvGrpSpPr>
          <p:nvPr/>
        </p:nvGrpSpPr>
        <p:grpSpPr bwMode="auto">
          <a:xfrm>
            <a:off x="4716460" y="3644718"/>
            <a:ext cx="7129208" cy="2403047"/>
            <a:chOff x="609968" y="3568922"/>
            <a:chExt cx="5356677" cy="2403041"/>
          </a:xfrm>
        </p:grpSpPr>
        <p:grpSp>
          <p:nvGrpSpPr>
            <p:cNvPr id="4" name="Group 6"/>
            <p:cNvGrpSpPr>
              <a:grpSpLocks/>
            </p:cNvGrpSpPr>
            <p:nvPr/>
          </p:nvGrpSpPr>
          <p:grpSpPr bwMode="auto">
            <a:xfrm>
              <a:off x="609968" y="3568922"/>
              <a:ext cx="5356677" cy="2176458"/>
              <a:chOff x="344" y="1357"/>
              <a:chExt cx="5683" cy="2631"/>
            </a:xfrm>
          </p:grpSpPr>
          <p:pic>
            <p:nvPicPr>
              <p:cNvPr id="22540" name="Picture 4" descr="DSC05899"/>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44" y="1357"/>
                <a:ext cx="1973" cy="2631"/>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22541" name="Picture 5" descr="DSC05916"/>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2747" y="1444"/>
                <a:ext cx="3280" cy="2251"/>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grpSp>
        <p:sp>
          <p:nvSpPr>
            <p:cNvPr id="16" name="Rectangle 17"/>
            <p:cNvSpPr>
              <a:spLocks noChangeArrowheads="1"/>
            </p:cNvSpPr>
            <p:nvPr/>
          </p:nvSpPr>
          <p:spPr bwMode="auto">
            <a:xfrm>
              <a:off x="4126980" y="5585448"/>
              <a:ext cx="750324" cy="386515"/>
            </a:xfrm>
            <a:prstGeom prst="rect">
              <a:avLst/>
            </a:prstGeom>
            <a:solidFill>
              <a:schemeClr val="bg1">
                <a:alpha val="70000"/>
              </a:schemeClr>
            </a:solidFill>
            <a:ln w="9525">
              <a:solidFill>
                <a:schemeClr val="tx2">
                  <a:lumMod val="75000"/>
                </a:schemeClr>
              </a:solidFill>
              <a:miter lim="800000"/>
              <a:headEnd/>
              <a:tailEnd/>
            </a:ln>
          </p:spPr>
          <p:txBody>
            <a:bodyPr wrap="none">
              <a:spAutoFit/>
            </a:bodyPr>
            <a:lstStyle/>
            <a:p>
              <a:pPr algn="ctr" fontAlgn="auto">
                <a:lnSpc>
                  <a:spcPct val="130000"/>
                </a:lnSpc>
                <a:spcBef>
                  <a:spcPts val="0"/>
                </a:spcBef>
                <a:spcAft>
                  <a:spcPts val="0"/>
                </a:spcAft>
                <a:defRPr/>
              </a:pPr>
              <a:r>
                <a:rPr lang="es-CL" sz="1600" b="1" dirty="0">
                  <a:solidFill>
                    <a:schemeClr val="tx2">
                      <a:lumMod val="75000"/>
                    </a:schemeClr>
                  </a:solidFill>
                  <a:latin typeface="Calibri" pitchFamily="34" charset="0"/>
                  <a:cs typeface="+mn-cs"/>
                </a:rPr>
                <a:t>ANZUELO</a:t>
              </a:r>
              <a:endParaRPr lang="es-ES" sz="1600" b="1" dirty="0">
                <a:solidFill>
                  <a:schemeClr val="tx2">
                    <a:lumMod val="75000"/>
                  </a:schemeClr>
                </a:solidFill>
                <a:latin typeface="Calibri" pitchFamily="34" charset="0"/>
                <a:cs typeface="+mn-cs"/>
              </a:endParaRPr>
            </a:p>
          </p:txBody>
        </p:sp>
      </p:grpSp>
      <p:grpSp>
        <p:nvGrpSpPr>
          <p:cNvPr id="5" name="18 Grupo"/>
          <p:cNvGrpSpPr>
            <a:grpSpLocks/>
          </p:cNvGrpSpPr>
          <p:nvPr/>
        </p:nvGrpSpPr>
        <p:grpSpPr bwMode="auto">
          <a:xfrm>
            <a:off x="7592444" y="1124744"/>
            <a:ext cx="4253083" cy="2474748"/>
            <a:chOff x="4572000" y="1000108"/>
            <a:chExt cx="3195195" cy="2474744"/>
          </a:xfrm>
        </p:grpSpPr>
        <p:pic>
          <p:nvPicPr>
            <p:cNvPr id="22536" name="Picture 28" descr="Scout 2"/>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4572000" y="1000108"/>
              <a:ext cx="3195195" cy="2017710"/>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17" name="Rectangle 17"/>
            <p:cNvSpPr>
              <a:spLocks noChangeArrowheads="1"/>
            </p:cNvSpPr>
            <p:nvPr/>
          </p:nvSpPr>
          <p:spPr bwMode="auto">
            <a:xfrm>
              <a:off x="5981990" y="3088337"/>
              <a:ext cx="574779" cy="386515"/>
            </a:xfrm>
            <a:prstGeom prst="rect">
              <a:avLst/>
            </a:prstGeom>
            <a:solidFill>
              <a:schemeClr val="bg1">
                <a:alpha val="70000"/>
              </a:schemeClr>
            </a:solidFill>
            <a:ln w="9525">
              <a:solidFill>
                <a:schemeClr val="tx2">
                  <a:lumMod val="75000"/>
                </a:schemeClr>
              </a:solidFill>
              <a:miter lim="800000"/>
              <a:headEnd/>
              <a:tailEnd/>
            </a:ln>
          </p:spPr>
          <p:txBody>
            <a:bodyPr wrap="none">
              <a:spAutoFit/>
            </a:bodyPr>
            <a:lstStyle/>
            <a:p>
              <a:pPr algn="ctr" fontAlgn="auto">
                <a:lnSpc>
                  <a:spcPct val="130000"/>
                </a:lnSpc>
                <a:spcBef>
                  <a:spcPts val="0"/>
                </a:spcBef>
                <a:spcAft>
                  <a:spcPts val="0"/>
                </a:spcAft>
                <a:defRPr/>
              </a:pPr>
              <a:r>
                <a:rPr lang="es-CL" sz="1600" b="1" dirty="0">
                  <a:solidFill>
                    <a:schemeClr val="tx2">
                      <a:lumMod val="75000"/>
                    </a:schemeClr>
                  </a:solidFill>
                  <a:latin typeface="Calibri" pitchFamily="34" charset="0"/>
                  <a:cs typeface="+mn-cs"/>
                </a:rPr>
                <a:t>SCOUT</a:t>
              </a:r>
              <a:endParaRPr lang="es-ES" sz="1600" b="1" dirty="0">
                <a:solidFill>
                  <a:schemeClr val="tx2">
                    <a:lumMod val="75000"/>
                  </a:schemeClr>
                </a:solidFill>
                <a:latin typeface="Calibri" pitchFamily="34" charset="0"/>
                <a:cs typeface="+mn-cs"/>
              </a:endParaRPr>
            </a:p>
          </p:txBody>
        </p:sp>
      </p:grpSp>
      <p:sp>
        <p:nvSpPr>
          <p:cNvPr id="18" name="Marcador de número de diapositiva 3"/>
          <p:cNvSpPr>
            <a:spLocks noGrp="1"/>
          </p:cNvSpPr>
          <p:nvPr>
            <p:ph type="sldNum" sz="quarter" idx="12"/>
          </p:nvPr>
        </p:nvSpPr>
        <p:spPr>
          <a:xfrm>
            <a:off x="9330161" y="5949280"/>
            <a:ext cx="2839614" cy="365125"/>
          </a:xfrm>
        </p:spPr>
        <p:txBody>
          <a:bodyPr/>
          <a:lstStyle/>
          <a:p>
            <a:fld id="{E633B1BE-4685-4A8F-BABD-4AD129F26B6C}" type="slidenum">
              <a:rPr lang="es-CL" smtClean="0"/>
              <a:pPr/>
              <a:t>35</a:t>
            </a:fld>
            <a:endParaRPr lang="es-CL" dirty="0"/>
          </a:p>
        </p:txBody>
      </p:sp>
      <p:sp>
        <p:nvSpPr>
          <p:cNvPr id="19" name="Text Box 8"/>
          <p:cNvSpPr txBox="1">
            <a:spLocks noChangeArrowheads="1"/>
          </p:cNvSpPr>
          <p:nvPr/>
        </p:nvSpPr>
        <p:spPr>
          <a:xfrm>
            <a:off x="0" y="908721"/>
            <a:ext cx="4428703" cy="720080"/>
          </a:xfrm>
          <a:prstGeom prst="rect">
            <a:avLst/>
          </a:prstGeom>
        </p:spPr>
        <p:txBody>
          <a:bodyPr anchor="ctr">
            <a:normAutofit/>
          </a:bodyPr>
          <a:lstStyle/>
          <a:p>
            <a:pPr algn="ctr" fontAlgn="auto">
              <a:spcBef>
                <a:spcPct val="50000"/>
              </a:spcBef>
              <a:spcAft>
                <a:spcPts val="0"/>
              </a:spcAft>
              <a:defRPr/>
            </a:pPr>
            <a:r>
              <a:rPr lang="es-ES" sz="2400" b="1" dirty="0">
                <a:solidFill>
                  <a:srgbClr val="002060"/>
                </a:solidFill>
                <a:latin typeface="Arial" panose="020B0604020202020204" pitchFamily="34" charset="0"/>
                <a:ea typeface="+mj-ea"/>
                <a:cs typeface="Arial" panose="020B0604020202020204" pitchFamily="34" charset="0"/>
              </a:rPr>
              <a:t>SISTEMAS </a:t>
            </a:r>
            <a:r>
              <a:rPr lang="es-ES" sz="2400" b="1" dirty="0" smtClean="0">
                <a:solidFill>
                  <a:srgbClr val="002060"/>
                </a:solidFill>
                <a:latin typeface="Arial" panose="020B0604020202020204" pitchFamily="34" charset="0"/>
                <a:ea typeface="+mj-ea"/>
                <a:cs typeface="Arial" panose="020B0604020202020204" pitchFamily="34" charset="0"/>
              </a:rPr>
              <a:t>STAND ALONE</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20" name="1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2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6" name="Picture 11"/>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7" name="Rectangle 17"/>
          <p:cNvSpPr>
            <a:spLocks noChangeArrowheads="1"/>
          </p:cNvSpPr>
          <p:nvPr/>
        </p:nvSpPr>
        <p:spPr bwMode="auto">
          <a:xfrm>
            <a:off x="5567269" y="5877272"/>
            <a:ext cx="737701" cy="386516"/>
          </a:xfrm>
          <a:prstGeom prst="rect">
            <a:avLst/>
          </a:prstGeom>
          <a:solidFill>
            <a:schemeClr val="bg1">
              <a:alpha val="70000"/>
            </a:schemeClr>
          </a:solidFill>
          <a:ln w="9525">
            <a:solidFill>
              <a:schemeClr val="tx2">
                <a:lumMod val="75000"/>
              </a:schemeClr>
            </a:solidFill>
            <a:miter lim="800000"/>
            <a:headEnd/>
            <a:tailEnd/>
          </a:ln>
        </p:spPr>
        <p:txBody>
          <a:bodyPr wrap="none">
            <a:spAutoFit/>
          </a:bodyPr>
          <a:lstStyle/>
          <a:p>
            <a:pPr algn="ctr" fontAlgn="auto">
              <a:lnSpc>
                <a:spcPct val="130000"/>
              </a:lnSpc>
              <a:spcBef>
                <a:spcPts val="0"/>
              </a:spcBef>
              <a:spcAft>
                <a:spcPts val="0"/>
              </a:spcAft>
              <a:defRPr/>
            </a:pPr>
            <a:r>
              <a:rPr lang="es-CL" sz="1600" b="1" dirty="0" smtClean="0">
                <a:solidFill>
                  <a:schemeClr val="tx2">
                    <a:lumMod val="75000"/>
                  </a:schemeClr>
                </a:solidFill>
                <a:latin typeface="Calibri" pitchFamily="34" charset="0"/>
                <a:cs typeface="+mn-cs"/>
              </a:rPr>
              <a:t>CHAFF</a:t>
            </a:r>
            <a:endParaRPr lang="es-ES" sz="1600" b="1" dirty="0">
              <a:solidFill>
                <a:schemeClr val="tx2">
                  <a:lumMod val="75000"/>
                </a:schemeClr>
              </a:solidFill>
              <a:latin typeface="Calibri" pitchFamily="34" charset="0"/>
              <a:cs typeface="+mn-cs"/>
            </a:endParaRPr>
          </a:p>
        </p:txBody>
      </p:sp>
      <p:sp>
        <p:nvSpPr>
          <p:cNvPr id="28" name="27 CuadroTexto"/>
          <p:cNvSpPr txBox="1"/>
          <p:nvPr/>
        </p:nvSpPr>
        <p:spPr>
          <a:xfrm>
            <a:off x="324247" y="5517232"/>
            <a:ext cx="4410823" cy="369332"/>
          </a:xfrm>
          <a:prstGeom prst="rect">
            <a:avLst/>
          </a:prstGeom>
          <a:noFill/>
        </p:spPr>
        <p:txBody>
          <a:bodyPr wrap="none" rtlCol="0">
            <a:spAutoFit/>
          </a:bodyPr>
          <a:lstStyle/>
          <a:p>
            <a:r>
              <a:rPr lang="es-CL" dirty="0" smtClean="0"/>
              <a:t>* SRBOC: </a:t>
            </a:r>
            <a:r>
              <a:rPr lang="es-CL" dirty="0" err="1" smtClean="0"/>
              <a:t>Super</a:t>
            </a:r>
            <a:r>
              <a:rPr lang="es-CL" dirty="0" smtClean="0"/>
              <a:t> Rapid </a:t>
            </a:r>
            <a:r>
              <a:rPr lang="es-CL" dirty="0" err="1" smtClean="0"/>
              <a:t>Bloom</a:t>
            </a:r>
            <a:r>
              <a:rPr lang="es-CL" dirty="0" smtClean="0"/>
              <a:t> Off </a:t>
            </a:r>
            <a:r>
              <a:rPr lang="es-CL" dirty="0" err="1" smtClean="0"/>
              <a:t>board</a:t>
            </a:r>
            <a:r>
              <a:rPr lang="es-CL" dirty="0" smtClean="0"/>
              <a:t> </a:t>
            </a:r>
            <a:r>
              <a:rPr lang="es-CL" dirty="0" err="1" smtClean="0"/>
              <a:t>Chaff</a:t>
            </a:r>
            <a:endParaRPr lang="es-CL" dirty="0"/>
          </a:p>
        </p:txBody>
      </p:sp>
    </p:spTree>
    <p:extLst>
      <p:ext uri="{BB962C8B-B14F-4D97-AF65-F5344CB8AC3E}">
        <p14:creationId xmlns:p14="http://schemas.microsoft.com/office/powerpoint/2010/main" xmlns="" val="970365787"/>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36</a:t>
            </a:fld>
            <a:endParaRPr lang="es-CL"/>
          </a:p>
        </p:txBody>
      </p:sp>
      <p:sp>
        <p:nvSpPr>
          <p:cNvPr id="5" name="Rectángulo: esquinas redondeadas 4"/>
          <p:cNvSpPr/>
          <p:nvPr/>
        </p:nvSpPr>
        <p:spPr>
          <a:xfrm>
            <a:off x="334749" y="1214422"/>
            <a:ext cx="6229317"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a:latin typeface="Arial" panose="020B0604020202020204" pitchFamily="34" charset="0"/>
                <a:cs typeface="Arial" panose="020B0604020202020204" pitchFamily="34" charset="0"/>
              </a:rPr>
              <a:t>CARACTERÍSTICAS GENERALES</a:t>
            </a:r>
          </a:p>
        </p:txBody>
      </p:sp>
      <p:sp>
        <p:nvSpPr>
          <p:cNvPr id="14" name="Rectangle 5"/>
          <p:cNvSpPr>
            <a:spLocks noChangeArrowheads="1"/>
          </p:cNvSpPr>
          <p:nvPr/>
        </p:nvSpPr>
        <p:spPr bwMode="auto">
          <a:xfrm>
            <a:off x="468263" y="2132856"/>
            <a:ext cx="5832648" cy="3726746"/>
          </a:xfrm>
          <a:prstGeom prst="rect">
            <a:avLst/>
          </a:prstGeom>
          <a:solidFill>
            <a:schemeClr val="bg1">
              <a:alpha val="79999"/>
            </a:schemeClr>
          </a:solidFill>
          <a:ln w="9525">
            <a:noFill/>
            <a:miter lim="800000"/>
            <a:headEnd/>
            <a:tailEnd/>
          </a:ln>
        </p:spPr>
        <p:txBody>
          <a:bodyPr lIns="92075" tIns="46038" rIns="92075" bIns="46038"/>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a:spcBef>
                <a:spcPct val="20000"/>
              </a:spcBef>
              <a:buClr>
                <a:schemeClr val="hlink"/>
              </a:buClr>
              <a:buSzPct val="120000"/>
              <a:buFont typeface="Wingdings" pitchFamily="2" charset="2"/>
              <a:buChar char="Ø"/>
            </a:pPr>
            <a:r>
              <a:rPr lang="es-CL" altLang="es-CL" dirty="0" smtClean="0">
                <a:latin typeface="Arial" panose="020B0604020202020204" pitchFamily="34" charset="0"/>
                <a:cs typeface="Arial" panose="020B0604020202020204" pitchFamily="34" charset="0"/>
              </a:rPr>
              <a:t>Integra los sensores y armas del buque (las excepciones son el radar SCOUT, CF A/S y </a:t>
            </a:r>
            <a:r>
              <a:rPr lang="es-CL" altLang="es-CL" dirty="0" err="1" smtClean="0">
                <a:latin typeface="Arial" panose="020B0604020202020204" pitchFamily="34" charset="0"/>
                <a:cs typeface="Arial" panose="020B0604020202020204" pitchFamily="34" charset="0"/>
              </a:rPr>
              <a:t>Chaff</a:t>
            </a:r>
            <a:r>
              <a:rPr lang="es-CL" altLang="es-CL" dirty="0" smtClean="0">
                <a:latin typeface="Arial" panose="020B0604020202020204" pitchFamily="34" charset="0"/>
                <a:cs typeface="Arial" panose="020B0604020202020204" pitchFamily="34" charset="0"/>
              </a:rPr>
              <a:t>).</a:t>
            </a:r>
          </a:p>
          <a:p>
            <a:pPr algn="just">
              <a:spcBef>
                <a:spcPct val="20000"/>
              </a:spcBef>
              <a:buClr>
                <a:schemeClr val="hlink"/>
              </a:buClr>
              <a:buSzPct val="120000"/>
              <a:buFont typeface="Wingdings" pitchFamily="2" charset="2"/>
              <a:buChar char="Ø"/>
            </a:pPr>
            <a:r>
              <a:rPr lang="es-CL" altLang="es-CL" dirty="0" smtClean="0">
                <a:latin typeface="Arial" panose="020B0604020202020204" pitchFamily="34" charset="0"/>
                <a:cs typeface="Arial" panose="020B0604020202020204" pitchFamily="34" charset="0"/>
              </a:rPr>
              <a:t>Permite integrar información de los sensores propios, así como también la recibida a través de los Link 11 e Imagen.</a:t>
            </a:r>
          </a:p>
          <a:p>
            <a:pPr algn="just">
              <a:spcBef>
                <a:spcPct val="20000"/>
              </a:spcBef>
              <a:buClr>
                <a:schemeClr val="hlink"/>
              </a:buClr>
              <a:buSzPct val="120000"/>
              <a:buFont typeface="Wingdings" pitchFamily="2" charset="2"/>
              <a:buChar char="Ø"/>
            </a:pPr>
            <a:r>
              <a:rPr lang="es-CL" altLang="es-CL" dirty="0" smtClean="0">
                <a:latin typeface="Arial" panose="020B0604020202020204" pitchFamily="34" charset="0"/>
                <a:cs typeface="Arial" panose="020B0604020202020204" pitchFamily="34" charset="0"/>
              </a:rPr>
              <a:t>Es capaz de interactuar de manera automática con el sistema “</a:t>
            </a:r>
            <a:r>
              <a:rPr lang="es-CL" altLang="es-CL" dirty="0" err="1" smtClean="0">
                <a:latin typeface="Arial" panose="020B0604020202020204" pitchFamily="34" charset="0"/>
                <a:cs typeface="Arial" panose="020B0604020202020204" pitchFamily="34" charset="0"/>
              </a:rPr>
              <a:t>Multi</a:t>
            </a:r>
            <a:r>
              <a:rPr lang="es-CL" altLang="es-CL" dirty="0" smtClean="0">
                <a:latin typeface="Arial" panose="020B0604020202020204" pitchFamily="34" charset="0"/>
                <a:cs typeface="Arial" panose="020B0604020202020204" pitchFamily="34" charset="0"/>
              </a:rPr>
              <a:t> </a:t>
            </a:r>
            <a:r>
              <a:rPr lang="es-CL" altLang="es-CL" dirty="0" err="1" smtClean="0">
                <a:latin typeface="Arial" panose="020B0604020202020204" pitchFamily="34" charset="0"/>
                <a:cs typeface="Arial" panose="020B0604020202020204" pitchFamily="34" charset="0"/>
              </a:rPr>
              <a:t>Weapon</a:t>
            </a:r>
            <a:r>
              <a:rPr lang="es-CL" altLang="es-CL" dirty="0" smtClean="0">
                <a:latin typeface="Arial" panose="020B0604020202020204" pitchFamily="34" charset="0"/>
                <a:cs typeface="Arial" panose="020B0604020202020204" pitchFamily="34" charset="0"/>
              </a:rPr>
              <a:t> Control </a:t>
            </a:r>
            <a:r>
              <a:rPr lang="es-CL" altLang="es-CL" dirty="0" err="1" smtClean="0">
                <a:latin typeface="Arial" panose="020B0604020202020204" pitchFamily="34" charset="0"/>
                <a:cs typeface="Arial" panose="020B0604020202020204" pitchFamily="34" charset="0"/>
              </a:rPr>
              <a:t>System</a:t>
            </a:r>
            <a:r>
              <a:rPr lang="es-CL" altLang="es-CL" dirty="0" smtClean="0">
                <a:latin typeface="Arial" panose="020B0604020202020204" pitchFamily="34" charset="0"/>
                <a:cs typeface="Arial" panose="020B0604020202020204" pitchFamily="34" charset="0"/>
              </a:rPr>
              <a:t>” (MWCS).</a:t>
            </a:r>
          </a:p>
          <a:p>
            <a:pPr algn="just">
              <a:spcBef>
                <a:spcPct val="20000"/>
              </a:spcBef>
              <a:buClr>
                <a:schemeClr val="hlink"/>
              </a:buClr>
              <a:buSzPct val="120000"/>
              <a:buFont typeface="Wingdings" pitchFamily="2" charset="2"/>
              <a:buChar char="Ø"/>
            </a:pPr>
            <a:r>
              <a:rPr lang="es-CL" altLang="es-CL" dirty="0" smtClean="0">
                <a:latin typeface="Arial" panose="020B0604020202020204" pitchFamily="34" charset="0"/>
                <a:cs typeface="Arial" panose="020B0604020202020204" pitchFamily="34" charset="0"/>
              </a:rPr>
              <a:t>Sugiere </a:t>
            </a:r>
            <a:r>
              <a:rPr lang="es-CL" altLang="es-CL" dirty="0">
                <a:latin typeface="Arial" panose="020B0604020202020204" pitchFamily="34" charset="0"/>
                <a:cs typeface="Arial" panose="020B0604020202020204" pitchFamily="34" charset="0"/>
              </a:rPr>
              <a:t>rumbo y velocidad para VECTAC.</a:t>
            </a:r>
          </a:p>
          <a:p>
            <a:pPr algn="just">
              <a:spcBef>
                <a:spcPct val="20000"/>
              </a:spcBef>
              <a:buClr>
                <a:schemeClr val="hlink"/>
              </a:buClr>
              <a:buSzPct val="120000"/>
              <a:buFont typeface="Wingdings" pitchFamily="2" charset="2"/>
              <a:buChar char="Ø"/>
            </a:pPr>
            <a:r>
              <a:rPr lang="es-CL" altLang="es-CL" dirty="0">
                <a:latin typeface="Arial" panose="020B0604020202020204" pitchFamily="34" charset="0"/>
                <a:cs typeface="Arial" panose="020B0604020202020204" pitchFamily="34" charset="0"/>
              </a:rPr>
              <a:t>Sugiere parámetros para lanzamiento de torpedos considerando la profundidad del área (Ataques deliberados y urgentes).</a:t>
            </a:r>
          </a:p>
        </p:txBody>
      </p:sp>
      <p:pic>
        <p:nvPicPr>
          <p:cNvPr id="6" name="Picture 15" descr="Diapositiva2"/>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6660951" y="2132856"/>
            <a:ext cx="5052053" cy="3789040"/>
          </a:xfrm>
          <a:prstGeom prst="rect">
            <a:avLst/>
          </a:prstGeom>
          <a:noFill/>
          <a:ln w="9525">
            <a:solidFill>
              <a:schemeClr val="tx1"/>
            </a:solidFill>
            <a:miter lim="800000"/>
            <a:headEnd/>
            <a:tailEnd/>
          </a:ln>
        </p:spPr>
      </p:pic>
      <p:sp>
        <p:nvSpPr>
          <p:cNvPr id="7"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itchFamily="34" charset="0"/>
                <a:ea typeface="+mj-ea"/>
                <a:cs typeface="Arial" pitchFamily="34" charset="0"/>
              </a:rPr>
              <a:t>SEWACO VII FF </a:t>
            </a:r>
            <a:r>
              <a:rPr lang="es-ES" sz="2400" b="1" dirty="0">
                <a:solidFill>
                  <a:srgbClr val="002060"/>
                </a:solidFill>
                <a:latin typeface="Arial" pitchFamily="34" charset="0"/>
                <a:ea typeface="+mj-ea"/>
                <a:cs typeface="Arial" pitchFamily="34" charset="0"/>
              </a:rPr>
              <a:t>TIPO </a:t>
            </a:r>
            <a:r>
              <a:rPr lang="es-ES" sz="2400" b="1" dirty="0" smtClean="0">
                <a:solidFill>
                  <a:srgbClr val="002060"/>
                </a:solidFill>
                <a:latin typeface="Arial" pitchFamily="34" charset="0"/>
                <a:ea typeface="+mj-ea"/>
                <a:cs typeface="Arial" pitchFamily="34" charset="0"/>
              </a:rPr>
              <a:t>M</a:t>
            </a:r>
            <a:endParaRPr lang="es-ES" sz="2400" b="1" dirty="0">
              <a:solidFill>
                <a:srgbClr val="002060"/>
              </a:solidFill>
              <a:latin typeface="Arial" pitchFamily="34" charset="0"/>
              <a:ea typeface="+mj-ea"/>
              <a:cs typeface="Arial" pitchFamily="34" charset="0"/>
            </a:endParaRPr>
          </a:p>
        </p:txBody>
      </p:sp>
      <p:sp>
        <p:nvSpPr>
          <p:cNvPr id="8" name="7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9"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0"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2"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6"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063078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Effect transition="in" filter="fade">
                                      <p:cBhvr>
                                        <p:cTn id="22" dur="500"/>
                                        <p:tgtEl>
                                          <p:spTgt spid="1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4" end="4"/>
                                            </p:txEl>
                                          </p:spTgt>
                                        </p:tgtEl>
                                        <p:attrNameLst>
                                          <p:attrName>style.visibility</p:attrName>
                                        </p:attrNameLst>
                                      </p:cBhvr>
                                      <p:to>
                                        <p:strVal val="visible"/>
                                      </p:to>
                                    </p:set>
                                    <p:animEffect transition="in" filter="fade">
                                      <p:cBhvr>
                                        <p:cTn id="27"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37</a:t>
            </a:fld>
            <a:endParaRPr lang="es-CL"/>
          </a:p>
        </p:txBody>
      </p:sp>
      <p:sp>
        <p:nvSpPr>
          <p:cNvPr id="6" name="Rectángulo: esquinas redondeadas 5"/>
          <p:cNvSpPr/>
          <p:nvPr/>
        </p:nvSpPr>
        <p:spPr>
          <a:xfrm>
            <a:off x="349138" y="1122344"/>
            <a:ext cx="6229317"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a:latin typeface="Arial" panose="020B0604020202020204" pitchFamily="34" charset="0"/>
                <a:cs typeface="Arial" panose="020B0604020202020204" pitchFamily="34" charset="0"/>
              </a:rPr>
              <a:t>CARACTERÍSTICAS GENERALES</a:t>
            </a:r>
          </a:p>
        </p:txBody>
      </p:sp>
      <p:pic>
        <p:nvPicPr>
          <p:cNvPr id="8" name="Picture 2"/>
          <p:cNvPicPr>
            <a:picLocks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7237015" y="2132857"/>
            <a:ext cx="4597748" cy="3456384"/>
          </a:xfrm>
          <a:prstGeom prst="rect">
            <a:avLst/>
          </a:prstGeom>
          <a:noFill/>
          <a:ln w="9525">
            <a:solidFill>
              <a:schemeClr val="tx1"/>
            </a:solidFill>
            <a:miter lim="800000"/>
            <a:headEnd/>
            <a:tailEnd/>
          </a:ln>
          <a:effectLst/>
        </p:spPr>
      </p:pic>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5"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6"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itchFamily="34" charset="0"/>
                <a:ea typeface="+mj-ea"/>
                <a:cs typeface="Arial" pitchFamily="34" charset="0"/>
              </a:rPr>
              <a:t>SEWACO VII FF </a:t>
            </a:r>
            <a:r>
              <a:rPr lang="es-ES" sz="2400" b="1" dirty="0">
                <a:solidFill>
                  <a:srgbClr val="002060"/>
                </a:solidFill>
                <a:latin typeface="Arial" pitchFamily="34" charset="0"/>
                <a:ea typeface="+mj-ea"/>
                <a:cs typeface="Arial" pitchFamily="34" charset="0"/>
              </a:rPr>
              <a:t>TIPO </a:t>
            </a:r>
            <a:r>
              <a:rPr lang="es-ES" sz="2400" b="1" dirty="0" smtClean="0">
                <a:solidFill>
                  <a:srgbClr val="002060"/>
                </a:solidFill>
                <a:latin typeface="Arial" pitchFamily="34" charset="0"/>
                <a:ea typeface="+mj-ea"/>
                <a:cs typeface="Arial" pitchFamily="34" charset="0"/>
              </a:rPr>
              <a:t>M</a:t>
            </a:r>
            <a:endParaRPr lang="es-ES" sz="2400" b="1" dirty="0">
              <a:solidFill>
                <a:srgbClr val="002060"/>
              </a:solidFill>
              <a:latin typeface="Arial" pitchFamily="34" charset="0"/>
              <a:ea typeface="+mj-ea"/>
              <a:cs typeface="Arial" pitchFamily="34" charset="0"/>
            </a:endParaRPr>
          </a:p>
        </p:txBody>
      </p:sp>
      <p:sp>
        <p:nvSpPr>
          <p:cNvPr id="17" name="Rectangle 5"/>
          <p:cNvSpPr>
            <a:spLocks noChangeArrowheads="1"/>
          </p:cNvSpPr>
          <p:nvPr/>
        </p:nvSpPr>
        <p:spPr bwMode="auto">
          <a:xfrm>
            <a:off x="468263" y="2132856"/>
            <a:ext cx="5832648" cy="3726746"/>
          </a:xfrm>
          <a:prstGeom prst="rect">
            <a:avLst/>
          </a:prstGeom>
          <a:solidFill>
            <a:schemeClr val="bg1">
              <a:alpha val="79999"/>
            </a:schemeClr>
          </a:solidFill>
          <a:ln w="9525">
            <a:noFill/>
            <a:miter lim="800000"/>
            <a:headEnd/>
            <a:tailEnd/>
          </a:ln>
        </p:spPr>
        <p:txBody>
          <a:bodyPr lIns="92075" tIns="46038" rIns="92075" bIns="46038"/>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a:spcBef>
                <a:spcPct val="20000"/>
              </a:spcBef>
              <a:buClr>
                <a:schemeClr val="hlink"/>
              </a:buClr>
              <a:buSzPct val="120000"/>
              <a:buFont typeface="Wingdings" pitchFamily="2" charset="2"/>
              <a:buChar char="Ø"/>
            </a:pPr>
            <a:r>
              <a:rPr lang="es-CL" altLang="es-CL" dirty="0" smtClean="0">
                <a:latin typeface="Arial" panose="020B0604020202020204" pitchFamily="34" charset="0"/>
                <a:cs typeface="Arial" panose="020B0604020202020204" pitchFamily="34" charset="0"/>
              </a:rPr>
              <a:t>Dentro de su nivel de automatización en defensa A/A, el sistema es capaz de:</a:t>
            </a:r>
          </a:p>
          <a:p>
            <a:pPr lvl="1" algn="just">
              <a:spcBef>
                <a:spcPct val="20000"/>
              </a:spcBef>
              <a:buClr>
                <a:schemeClr val="hlink"/>
              </a:buClr>
              <a:buSzPct val="120000"/>
              <a:buFont typeface="Arial" pitchFamily="34" charset="0"/>
              <a:buChar char="•"/>
            </a:pPr>
            <a:r>
              <a:rPr lang="es-CL" altLang="es-CL" dirty="0" err="1" smtClean="0">
                <a:latin typeface="Arial" panose="020B0604020202020204" pitchFamily="34" charset="0"/>
                <a:cs typeface="Arial" panose="020B0604020202020204" pitchFamily="34" charset="0"/>
              </a:rPr>
              <a:t>Autoinicializar</a:t>
            </a:r>
            <a:r>
              <a:rPr lang="es-CL" altLang="es-CL" dirty="0" smtClean="0">
                <a:latin typeface="Arial" panose="020B0604020202020204" pitchFamily="34" charset="0"/>
                <a:cs typeface="Arial" panose="020B0604020202020204" pitchFamily="34" charset="0"/>
              </a:rPr>
              <a:t> </a:t>
            </a:r>
            <a:r>
              <a:rPr lang="es-CL" altLang="es-CL" dirty="0" err="1" smtClean="0">
                <a:latin typeface="Arial" panose="020B0604020202020204" pitchFamily="34" charset="0"/>
                <a:cs typeface="Arial" panose="020B0604020202020204" pitchFamily="34" charset="0"/>
              </a:rPr>
              <a:t>tracks</a:t>
            </a:r>
            <a:r>
              <a:rPr lang="es-CL" altLang="es-CL" dirty="0" smtClean="0">
                <a:latin typeface="Arial" panose="020B0604020202020204" pitchFamily="34" charset="0"/>
                <a:cs typeface="Arial" panose="020B0604020202020204" pitchFamily="34" charset="0"/>
              </a:rPr>
              <a:t>, evaluando los 08 más peligrosos.</a:t>
            </a:r>
          </a:p>
          <a:p>
            <a:pPr lvl="1" algn="just">
              <a:spcBef>
                <a:spcPct val="20000"/>
              </a:spcBef>
              <a:buClr>
                <a:schemeClr val="hlink"/>
              </a:buClr>
              <a:buSzPct val="120000"/>
              <a:buFont typeface="Arial" pitchFamily="34" charset="0"/>
              <a:buChar char="•"/>
            </a:pPr>
            <a:r>
              <a:rPr lang="es-CL" altLang="es-CL" dirty="0" smtClean="0">
                <a:latin typeface="Arial" panose="020B0604020202020204" pitchFamily="34" charset="0"/>
                <a:cs typeface="Arial" panose="020B0604020202020204" pitchFamily="34" charset="0"/>
              </a:rPr>
              <a:t>Llenar la lista de “</a:t>
            </a:r>
            <a:r>
              <a:rPr lang="es-CL" altLang="es-CL" dirty="0" err="1" smtClean="0">
                <a:latin typeface="Arial" panose="020B0604020202020204" pitchFamily="34" charset="0"/>
                <a:cs typeface="Arial" panose="020B0604020202020204" pitchFamily="34" charset="0"/>
              </a:rPr>
              <a:t>Engage</a:t>
            </a:r>
            <a:r>
              <a:rPr lang="es-CL" altLang="es-CL" dirty="0" smtClean="0">
                <a:latin typeface="Arial" panose="020B0604020202020204" pitchFamily="34" charset="0"/>
                <a:cs typeface="Arial" panose="020B0604020202020204" pitchFamily="34" charset="0"/>
              </a:rPr>
              <a:t>” con 06 blancos para ser batidos por MWCS.</a:t>
            </a:r>
          </a:p>
          <a:p>
            <a:pPr lvl="1" algn="just">
              <a:spcBef>
                <a:spcPct val="20000"/>
              </a:spcBef>
              <a:buClr>
                <a:schemeClr val="hlink"/>
              </a:buClr>
              <a:buSzPct val="120000"/>
              <a:buFont typeface="Arial" pitchFamily="34" charset="0"/>
              <a:buChar char="•"/>
            </a:pPr>
            <a:r>
              <a:rPr lang="es-CL" altLang="es-CL" dirty="0" smtClean="0">
                <a:latin typeface="Arial" panose="020B0604020202020204" pitchFamily="34" charset="0"/>
                <a:cs typeface="Arial" panose="020B0604020202020204" pitchFamily="34" charset="0"/>
              </a:rPr>
              <a:t>MWCS selecciona el radar de CF más adecuado y el arma a emplear.</a:t>
            </a:r>
          </a:p>
          <a:p>
            <a:pPr lvl="1" algn="just">
              <a:spcBef>
                <a:spcPct val="20000"/>
              </a:spcBef>
              <a:buClr>
                <a:schemeClr val="hlink"/>
              </a:buClr>
              <a:buSzPct val="120000"/>
              <a:buFont typeface="Arial" pitchFamily="34" charset="0"/>
              <a:buChar char="•"/>
            </a:pPr>
            <a:r>
              <a:rPr lang="es-CL" altLang="es-CL" dirty="0" smtClean="0">
                <a:latin typeface="Arial" panose="020B0604020202020204" pitchFamily="34" charset="0"/>
                <a:cs typeface="Arial" panose="020B0604020202020204" pitchFamily="34" charset="0"/>
              </a:rPr>
              <a:t>Da la orden de fuego y efectúa el “</a:t>
            </a:r>
            <a:r>
              <a:rPr lang="es-CL" altLang="es-CL" dirty="0" err="1" smtClean="0">
                <a:latin typeface="Arial" panose="020B0604020202020204" pitchFamily="34" charset="0"/>
                <a:cs typeface="Arial" panose="020B0604020202020204" pitchFamily="34" charset="0"/>
              </a:rPr>
              <a:t>Kill</a:t>
            </a:r>
            <a:r>
              <a:rPr lang="es-CL" altLang="es-CL" dirty="0" smtClean="0">
                <a:latin typeface="Arial" panose="020B0604020202020204" pitchFamily="34" charset="0"/>
                <a:cs typeface="Arial" panose="020B0604020202020204" pitchFamily="34" charset="0"/>
              </a:rPr>
              <a:t> </a:t>
            </a:r>
            <a:r>
              <a:rPr lang="es-CL" altLang="es-CL" dirty="0" err="1" smtClean="0">
                <a:latin typeface="Arial" panose="020B0604020202020204" pitchFamily="34" charset="0"/>
                <a:cs typeface="Arial" panose="020B0604020202020204" pitchFamily="34" charset="0"/>
              </a:rPr>
              <a:t>Assessment</a:t>
            </a:r>
            <a:r>
              <a:rPr lang="es-CL" altLang="es-CL" dirty="0" smtClean="0">
                <a:latin typeface="Arial" panose="020B0604020202020204" pitchFamily="34" charset="0"/>
                <a:cs typeface="Arial" panose="020B0604020202020204" pitchFamily="34" charset="0"/>
              </a:rPr>
              <a:t>”.</a:t>
            </a:r>
          </a:p>
          <a:p>
            <a:pPr algn="just">
              <a:spcBef>
                <a:spcPct val="20000"/>
              </a:spcBef>
              <a:buClr>
                <a:schemeClr val="hlink"/>
              </a:buClr>
              <a:buSzPct val="120000"/>
              <a:buFont typeface="Wingdings" pitchFamily="2" charset="2"/>
              <a:buChar char="Ø"/>
            </a:pPr>
            <a:r>
              <a:rPr lang="es-CL" altLang="es-CL" dirty="0" smtClean="0">
                <a:latin typeface="Arial" panose="020B0604020202020204" pitchFamily="34" charset="0"/>
                <a:cs typeface="Arial" panose="020B0604020202020204" pitchFamily="34" charset="0"/>
              </a:rPr>
              <a:t>Posee la capacidad de simular blancos aéreos, de superficie y submarinos.</a:t>
            </a:r>
            <a:endParaRPr lang="es-CL" altLang="es-CL" dirty="0">
              <a:latin typeface="Arial" panose="020B0604020202020204" pitchFamily="34" charset="0"/>
              <a:cs typeface="Arial" panose="020B0604020202020204" pitchFamily="34" charset="0"/>
            </a:endParaRPr>
          </a:p>
        </p:txBody>
      </p:sp>
      <p:sp>
        <p:nvSpPr>
          <p:cNvPr id="18" name="17 CuadroTexto"/>
          <p:cNvSpPr txBox="1"/>
          <p:nvPr/>
        </p:nvSpPr>
        <p:spPr>
          <a:xfrm>
            <a:off x="7813079" y="5661248"/>
            <a:ext cx="3540200" cy="369332"/>
          </a:xfrm>
          <a:prstGeom prst="rect">
            <a:avLst/>
          </a:prstGeom>
          <a:noFill/>
        </p:spPr>
        <p:txBody>
          <a:bodyPr wrap="none" rtlCol="0">
            <a:spAutoFit/>
          </a:bodyPr>
          <a:lstStyle/>
          <a:p>
            <a:r>
              <a:rPr lang="es-CL" dirty="0" smtClean="0"/>
              <a:t>GOS: GENERAL OPERATIOR STATION</a:t>
            </a:r>
            <a:endParaRPr lang="es-CL" dirty="0"/>
          </a:p>
        </p:txBody>
      </p:sp>
    </p:spTree>
    <p:extLst>
      <p:ext uri="{BB962C8B-B14F-4D97-AF65-F5344CB8AC3E}">
        <p14:creationId xmlns:p14="http://schemas.microsoft.com/office/powerpoint/2010/main" xmlns="" val="114855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fade">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xEl>
                                              <p:pRg st="2" end="2"/>
                                            </p:txEl>
                                          </p:spTgt>
                                        </p:tgtEl>
                                        <p:attrNameLst>
                                          <p:attrName>style.visibility</p:attrName>
                                        </p:attrNameLst>
                                      </p:cBhvr>
                                      <p:to>
                                        <p:strVal val="visible"/>
                                      </p:to>
                                    </p:set>
                                    <p:animEffect transition="in" filter="fade">
                                      <p:cBhvr>
                                        <p:cTn id="17" dur="500"/>
                                        <p:tgtEl>
                                          <p:spTgt spid="1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xEl>
                                              <p:pRg st="3" end="3"/>
                                            </p:txEl>
                                          </p:spTgt>
                                        </p:tgtEl>
                                        <p:attrNameLst>
                                          <p:attrName>style.visibility</p:attrName>
                                        </p:attrNameLst>
                                      </p:cBhvr>
                                      <p:to>
                                        <p:strVal val="visible"/>
                                      </p:to>
                                    </p:set>
                                    <p:animEffect transition="in" filter="fade">
                                      <p:cBhvr>
                                        <p:cTn id="22" dur="500"/>
                                        <p:tgtEl>
                                          <p:spTgt spid="1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
                                            <p:txEl>
                                              <p:pRg st="4" end="4"/>
                                            </p:txEl>
                                          </p:spTgt>
                                        </p:tgtEl>
                                        <p:attrNameLst>
                                          <p:attrName>style.visibility</p:attrName>
                                        </p:attrNameLst>
                                      </p:cBhvr>
                                      <p:to>
                                        <p:strVal val="visible"/>
                                      </p:to>
                                    </p:set>
                                    <p:animEffect transition="in" filter="fade">
                                      <p:cBhvr>
                                        <p:cTn id="27" dur="500"/>
                                        <p:tgtEl>
                                          <p:spTgt spid="1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7">
                                            <p:txEl>
                                              <p:pRg st="5" end="5"/>
                                            </p:txEl>
                                          </p:spTgt>
                                        </p:tgtEl>
                                        <p:attrNameLst>
                                          <p:attrName>style.visibility</p:attrName>
                                        </p:attrNameLst>
                                      </p:cBhvr>
                                      <p:to>
                                        <p:strVal val="visible"/>
                                      </p:to>
                                    </p:set>
                                    <p:animEffect transition="in" filter="fade">
                                      <p:cBhvr>
                                        <p:cTn id="32" dur="500"/>
                                        <p:tgtEl>
                                          <p:spTgt spid="1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9283912" y="5957517"/>
            <a:ext cx="2839614" cy="365125"/>
          </a:xfrm>
        </p:spPr>
        <p:txBody>
          <a:bodyPr/>
          <a:lstStyle/>
          <a:p>
            <a:fld id="{E633B1BE-4685-4A8F-BABD-4AD129F26B6C}" type="slidenum">
              <a:rPr lang="es-CL" smtClean="0"/>
              <a:pPr/>
              <a:t>38</a:t>
            </a:fld>
            <a:endParaRPr lang="es-CL"/>
          </a:p>
        </p:txBody>
      </p:sp>
      <p:sp>
        <p:nvSpPr>
          <p:cNvPr id="5" name="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6"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7"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8"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9"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1"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2" name="Rectángulo: esquinas redondeadas 5"/>
          <p:cNvSpPr/>
          <p:nvPr/>
        </p:nvSpPr>
        <p:spPr>
          <a:xfrm>
            <a:off x="349138" y="1122344"/>
            <a:ext cx="6229317" cy="43204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2000" b="1" dirty="0" smtClean="0">
                <a:latin typeface="Arial" panose="020B0604020202020204" pitchFamily="34" charset="0"/>
                <a:cs typeface="Arial" panose="020B0604020202020204" pitchFamily="34" charset="0"/>
              </a:rPr>
              <a:t>CAPACIDADES Y LIMITACIONES</a:t>
            </a:r>
            <a:endParaRPr lang="es-CL" sz="2000" b="1" dirty="0">
              <a:latin typeface="Arial" panose="020B0604020202020204" pitchFamily="34" charset="0"/>
              <a:cs typeface="Arial" panose="020B0604020202020204" pitchFamily="34" charset="0"/>
            </a:endParaRPr>
          </a:p>
        </p:txBody>
      </p:sp>
      <p:sp>
        <p:nvSpPr>
          <p:cNvPr id="13" name="Text Box 8"/>
          <p:cNvSpPr txBox="1">
            <a:spLocks noChangeArrowheads="1"/>
          </p:cNvSpPr>
          <p:nvPr/>
        </p:nvSpPr>
        <p:spPr>
          <a:xfrm>
            <a:off x="7957095" y="1124744"/>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itchFamily="34" charset="0"/>
                <a:ea typeface="+mj-ea"/>
                <a:cs typeface="Arial" pitchFamily="34" charset="0"/>
              </a:rPr>
              <a:t>SEWACO VII FF </a:t>
            </a:r>
            <a:r>
              <a:rPr lang="es-ES" sz="2400" b="1" dirty="0">
                <a:solidFill>
                  <a:srgbClr val="002060"/>
                </a:solidFill>
                <a:latin typeface="Arial" pitchFamily="34" charset="0"/>
                <a:ea typeface="+mj-ea"/>
                <a:cs typeface="Arial" pitchFamily="34" charset="0"/>
              </a:rPr>
              <a:t>TIPO </a:t>
            </a:r>
            <a:r>
              <a:rPr lang="es-ES" sz="2400" b="1" dirty="0" smtClean="0">
                <a:solidFill>
                  <a:srgbClr val="002060"/>
                </a:solidFill>
                <a:latin typeface="Arial" pitchFamily="34" charset="0"/>
                <a:ea typeface="+mj-ea"/>
                <a:cs typeface="Arial" pitchFamily="34" charset="0"/>
              </a:rPr>
              <a:t>M</a:t>
            </a:r>
            <a:endParaRPr lang="es-ES" sz="2400" b="1" dirty="0">
              <a:solidFill>
                <a:srgbClr val="002060"/>
              </a:solidFill>
              <a:latin typeface="Arial" pitchFamily="34" charset="0"/>
              <a:ea typeface="+mj-ea"/>
              <a:cs typeface="Arial" pitchFamily="34" charset="0"/>
            </a:endParaRPr>
          </a:p>
        </p:txBody>
      </p:sp>
      <p:pic>
        <p:nvPicPr>
          <p:cNvPr id="14" name="Picture 5" descr="tirosup0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6661752" y="2132856"/>
            <a:ext cx="4895743" cy="3672408"/>
          </a:xfrm>
          <a:prstGeom prst="rect">
            <a:avLst/>
          </a:prstGeom>
          <a:noFill/>
          <a:ln w="9525">
            <a:solidFill>
              <a:schemeClr val="tx1"/>
            </a:solidFill>
            <a:miter lim="800000"/>
            <a:headEnd/>
            <a:tailEnd/>
          </a:ln>
          <a:effectLst/>
        </p:spPr>
      </p:pic>
      <p:sp>
        <p:nvSpPr>
          <p:cNvPr id="15" name="Rectangle 5"/>
          <p:cNvSpPr>
            <a:spLocks noChangeArrowheads="1"/>
          </p:cNvSpPr>
          <p:nvPr/>
        </p:nvSpPr>
        <p:spPr bwMode="auto">
          <a:xfrm>
            <a:off x="468263" y="2132856"/>
            <a:ext cx="5832648" cy="3726746"/>
          </a:xfrm>
          <a:prstGeom prst="rect">
            <a:avLst/>
          </a:prstGeom>
          <a:solidFill>
            <a:schemeClr val="bg1">
              <a:alpha val="79999"/>
            </a:schemeClr>
          </a:solidFill>
          <a:ln w="9525">
            <a:noFill/>
            <a:miter lim="800000"/>
            <a:headEnd/>
            <a:tailEnd/>
          </a:ln>
        </p:spPr>
        <p:txBody>
          <a:bodyPr lIns="92075" tIns="46038" rIns="92075" bIns="46038"/>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514350" indent="-514350" fontAlgn="auto">
              <a:lnSpc>
                <a:spcPct val="90000"/>
              </a:lnSpc>
              <a:spcBef>
                <a:spcPct val="50000"/>
              </a:spcBef>
              <a:spcAft>
                <a:spcPts val="0"/>
              </a:spcAft>
              <a:buFont typeface="+mj-lt"/>
              <a:buAutoNum type="arabicPeriod"/>
              <a:defRPr/>
            </a:pPr>
            <a:r>
              <a:rPr lang="es-CL" dirty="0" smtClean="0">
                <a:solidFill>
                  <a:schemeClr val="tx1">
                    <a:lumMod val="95000"/>
                    <a:lumOff val="5000"/>
                  </a:schemeClr>
                </a:solidFill>
                <a:latin typeface="+mj-lt"/>
                <a:cs typeface="Arial" panose="020B0604020202020204" pitchFamily="34" charset="0"/>
              </a:rPr>
              <a:t>SEWACO VII es un sistema de Mando y Control altamente integrado, robusto y confiable.</a:t>
            </a:r>
          </a:p>
          <a:p>
            <a:pPr marL="514350" indent="-514350" fontAlgn="auto">
              <a:lnSpc>
                <a:spcPct val="90000"/>
              </a:lnSpc>
              <a:spcBef>
                <a:spcPct val="50000"/>
              </a:spcBef>
              <a:spcAft>
                <a:spcPts val="0"/>
              </a:spcAft>
              <a:buFont typeface="+mj-lt"/>
              <a:buAutoNum type="arabicPeriod"/>
              <a:defRPr/>
            </a:pPr>
            <a:r>
              <a:rPr lang="es-CL" dirty="0" smtClean="0">
                <a:solidFill>
                  <a:schemeClr val="tx1">
                    <a:lumMod val="95000"/>
                    <a:lumOff val="5000"/>
                  </a:schemeClr>
                </a:solidFill>
                <a:latin typeface="+mj-lt"/>
                <a:cs typeface="Arial" panose="020B0604020202020204" pitchFamily="34" charset="0"/>
              </a:rPr>
              <a:t>Posee un elevado nivel de automatización (particularmente para los sistemas A/A) que incluye la priorización de blancos, selección de FCR, arma y ejecución de “</a:t>
            </a:r>
            <a:r>
              <a:rPr lang="es-CL" dirty="0" err="1" smtClean="0">
                <a:solidFill>
                  <a:schemeClr val="tx1">
                    <a:lumMod val="95000"/>
                    <a:lumOff val="5000"/>
                  </a:schemeClr>
                </a:solidFill>
                <a:latin typeface="+mj-lt"/>
                <a:cs typeface="Arial" panose="020B0604020202020204" pitchFamily="34" charset="0"/>
              </a:rPr>
              <a:t>Kill</a:t>
            </a:r>
            <a:r>
              <a:rPr lang="es-CL" dirty="0" smtClean="0">
                <a:solidFill>
                  <a:schemeClr val="tx1">
                    <a:lumMod val="95000"/>
                    <a:lumOff val="5000"/>
                  </a:schemeClr>
                </a:solidFill>
                <a:latin typeface="+mj-lt"/>
                <a:cs typeface="Arial" panose="020B0604020202020204" pitchFamily="34" charset="0"/>
              </a:rPr>
              <a:t> </a:t>
            </a:r>
            <a:r>
              <a:rPr lang="es-CL" dirty="0" err="1" smtClean="0">
                <a:solidFill>
                  <a:schemeClr val="tx1">
                    <a:lumMod val="95000"/>
                    <a:lumOff val="5000"/>
                  </a:schemeClr>
                </a:solidFill>
                <a:latin typeface="+mj-lt"/>
                <a:cs typeface="Arial" panose="020B0604020202020204" pitchFamily="34" charset="0"/>
              </a:rPr>
              <a:t>Assessment</a:t>
            </a:r>
            <a:r>
              <a:rPr lang="es-CL" dirty="0" smtClean="0">
                <a:solidFill>
                  <a:schemeClr val="tx1">
                    <a:lumMod val="95000"/>
                    <a:lumOff val="5000"/>
                  </a:schemeClr>
                </a:solidFill>
                <a:latin typeface="+mj-lt"/>
                <a:cs typeface="Arial" panose="020B0604020202020204" pitchFamily="34" charset="0"/>
              </a:rPr>
              <a:t>”.</a:t>
            </a:r>
          </a:p>
          <a:p>
            <a:pPr marL="514350" indent="-514350" fontAlgn="auto">
              <a:lnSpc>
                <a:spcPct val="90000"/>
              </a:lnSpc>
              <a:spcBef>
                <a:spcPct val="50000"/>
              </a:spcBef>
              <a:spcAft>
                <a:spcPts val="0"/>
              </a:spcAft>
              <a:buFont typeface="+mj-lt"/>
              <a:buAutoNum type="arabicPeriod"/>
              <a:defRPr/>
            </a:pPr>
            <a:r>
              <a:rPr lang="es-CL" dirty="0" smtClean="0">
                <a:solidFill>
                  <a:schemeClr val="tx1">
                    <a:lumMod val="95000"/>
                    <a:lumOff val="5000"/>
                  </a:schemeClr>
                </a:solidFill>
                <a:latin typeface="+mj-lt"/>
                <a:cs typeface="Arial" panose="020B0604020202020204" pitchFamily="34" charset="0"/>
              </a:rPr>
              <a:t>Posee consolas GOS con presentación en colores.</a:t>
            </a:r>
          </a:p>
          <a:p>
            <a:pPr marL="514350" indent="-514350" fontAlgn="auto">
              <a:lnSpc>
                <a:spcPct val="90000"/>
              </a:lnSpc>
              <a:spcBef>
                <a:spcPct val="50000"/>
              </a:spcBef>
              <a:spcAft>
                <a:spcPts val="0"/>
              </a:spcAft>
              <a:buFont typeface="+mj-lt"/>
              <a:buAutoNum type="arabicPeriod"/>
              <a:defRPr/>
            </a:pPr>
            <a:r>
              <a:rPr lang="es-CL" dirty="0" smtClean="0">
                <a:solidFill>
                  <a:schemeClr val="tx1">
                    <a:lumMod val="95000"/>
                    <a:lumOff val="5000"/>
                  </a:schemeClr>
                </a:solidFill>
                <a:latin typeface="+mj-lt"/>
                <a:cs typeface="Arial" panose="020B0604020202020204" pitchFamily="34" charset="0"/>
              </a:rPr>
              <a:t>El sistema de </a:t>
            </a:r>
            <a:r>
              <a:rPr lang="es-CL" dirty="0" err="1" smtClean="0">
                <a:solidFill>
                  <a:schemeClr val="tx1">
                    <a:lumMod val="95000"/>
                    <a:lumOff val="5000"/>
                  </a:schemeClr>
                </a:solidFill>
                <a:latin typeface="+mj-lt"/>
                <a:cs typeface="Arial" panose="020B0604020202020204" pitchFamily="34" charset="0"/>
              </a:rPr>
              <a:t>Chaff</a:t>
            </a:r>
            <a:r>
              <a:rPr lang="es-CL" dirty="0" smtClean="0">
                <a:solidFill>
                  <a:schemeClr val="tx1">
                    <a:lumMod val="95000"/>
                    <a:lumOff val="5000"/>
                  </a:schemeClr>
                </a:solidFill>
                <a:latin typeface="+mj-lt"/>
                <a:cs typeface="Arial" panose="020B0604020202020204" pitchFamily="34" charset="0"/>
              </a:rPr>
              <a:t> SRBOC no se encuentra integrado al SMC, lo que limita la ejecución de técnicas de vaciamiento.</a:t>
            </a:r>
          </a:p>
          <a:p>
            <a:pPr marL="514350" indent="-514350" fontAlgn="auto">
              <a:lnSpc>
                <a:spcPct val="90000"/>
              </a:lnSpc>
              <a:spcBef>
                <a:spcPct val="50000"/>
              </a:spcBef>
              <a:spcAft>
                <a:spcPts val="0"/>
              </a:spcAft>
              <a:buFont typeface="+mj-lt"/>
              <a:buAutoNum type="arabicPeriod"/>
              <a:defRPr/>
            </a:pPr>
            <a:r>
              <a:rPr lang="es-CL" dirty="0" smtClean="0">
                <a:solidFill>
                  <a:schemeClr val="tx1">
                    <a:lumMod val="95000"/>
                    <a:lumOff val="5000"/>
                  </a:schemeClr>
                </a:solidFill>
                <a:latin typeface="+mj-lt"/>
                <a:cs typeface="Arial" panose="020B0604020202020204" pitchFamily="34" charset="0"/>
              </a:rPr>
              <a:t>Sistema redundante por medio de dos computadores.</a:t>
            </a:r>
          </a:p>
          <a:p>
            <a:pPr marL="514350" indent="-514350" fontAlgn="auto">
              <a:lnSpc>
                <a:spcPct val="50000"/>
              </a:lnSpc>
              <a:spcBef>
                <a:spcPct val="50000"/>
              </a:spcBef>
              <a:spcAft>
                <a:spcPts val="0"/>
              </a:spcAft>
              <a:buFont typeface="+mj-lt"/>
              <a:buAutoNum type="arabicPeriod"/>
              <a:defRPr/>
            </a:pPr>
            <a:endParaRPr lang="es-CL" b="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3548229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xEl>
                                              <p:pRg st="1" end="1"/>
                                            </p:txEl>
                                          </p:spTgt>
                                        </p:tgtEl>
                                        <p:attrNameLst>
                                          <p:attrName>style.visibility</p:attrName>
                                        </p:attrNameLst>
                                      </p:cBhvr>
                                      <p:to>
                                        <p:strVal val="visible"/>
                                      </p:to>
                                    </p:set>
                                    <p:animEffect transition="in" filter="fade">
                                      <p:cBhvr>
                                        <p:cTn id="12" dur="500"/>
                                        <p:tgtEl>
                                          <p:spTgt spid="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xEl>
                                              <p:pRg st="2" end="2"/>
                                            </p:txEl>
                                          </p:spTgt>
                                        </p:tgtEl>
                                        <p:attrNameLst>
                                          <p:attrName>style.visibility</p:attrName>
                                        </p:attrNameLst>
                                      </p:cBhvr>
                                      <p:to>
                                        <p:strVal val="visible"/>
                                      </p:to>
                                    </p:set>
                                    <p:animEffect transition="in" filter="fade">
                                      <p:cBhvr>
                                        <p:cTn id="17" dur="500"/>
                                        <p:tgtEl>
                                          <p:spTgt spid="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xEl>
                                              <p:pRg st="3" end="3"/>
                                            </p:txEl>
                                          </p:spTgt>
                                        </p:tgtEl>
                                        <p:attrNameLst>
                                          <p:attrName>style.visibility</p:attrName>
                                        </p:attrNameLst>
                                      </p:cBhvr>
                                      <p:to>
                                        <p:strVal val="visible"/>
                                      </p:to>
                                    </p:set>
                                    <p:animEffect transition="in" filter="fade">
                                      <p:cBhvr>
                                        <p:cTn id="22" dur="500"/>
                                        <p:tgtEl>
                                          <p:spTgt spid="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xEl>
                                              <p:pRg st="4" end="4"/>
                                            </p:txEl>
                                          </p:spTgt>
                                        </p:tgtEl>
                                        <p:attrNameLst>
                                          <p:attrName>style.visibility</p:attrName>
                                        </p:attrNameLst>
                                      </p:cBhvr>
                                      <p:to>
                                        <p:strVal val="visible"/>
                                      </p:to>
                                    </p:set>
                                    <p:animEffect transition="in" filter="fade">
                                      <p:cBhvr>
                                        <p:cTn id="27"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39</a:t>
            </a:fld>
            <a:endParaRPr lang="es-CL"/>
          </a:p>
        </p:txBody>
      </p:sp>
      <p:sp>
        <p:nvSpPr>
          <p:cNvPr id="5" name="Text Box 8"/>
          <p:cNvSpPr txBox="1">
            <a:spLocks noChangeArrowheads="1"/>
          </p:cNvSpPr>
          <p:nvPr/>
        </p:nvSpPr>
        <p:spPr>
          <a:xfrm>
            <a:off x="431013" y="571501"/>
            <a:ext cx="11307749" cy="2163763"/>
          </a:xfrm>
          <a:prstGeom prst="rect">
            <a:avLst/>
          </a:prstGeom>
        </p:spPr>
        <p:txBody>
          <a:bodyPr anchor="ctr">
            <a:normAutofit/>
          </a:bodyPr>
          <a:lstStyle/>
          <a:p>
            <a:pPr algn="ctr" fontAlgn="auto">
              <a:spcBef>
                <a:spcPct val="50000"/>
              </a:spcBef>
              <a:spcAft>
                <a:spcPts val="0"/>
              </a:spcAft>
              <a:defRPr/>
            </a:pPr>
            <a:r>
              <a:rPr lang="es-ES" sz="5400" b="1" dirty="0" smtClean="0">
                <a:solidFill>
                  <a:srgbClr val="002060"/>
                </a:solidFill>
                <a:latin typeface="Arial" pitchFamily="34" charset="0"/>
                <a:ea typeface="+mj-ea"/>
                <a:cs typeface="Arial" pitchFamily="34" charset="0"/>
              </a:rPr>
              <a:t>ADACS</a:t>
            </a:r>
            <a:r>
              <a:rPr lang="es-ES" sz="5400" b="1" dirty="0">
                <a:solidFill>
                  <a:srgbClr val="002060"/>
                </a:solidFill>
                <a:latin typeface="Arial" pitchFamily="34" charset="0"/>
                <a:ea typeface="+mj-ea"/>
                <a:cs typeface="Arial" pitchFamily="34" charset="0"/>
              </a:rPr>
              <a:t/>
            </a:r>
            <a:br>
              <a:rPr lang="es-ES" sz="5400" b="1" dirty="0">
                <a:solidFill>
                  <a:srgbClr val="002060"/>
                </a:solidFill>
                <a:latin typeface="Arial" pitchFamily="34" charset="0"/>
                <a:ea typeface="+mj-ea"/>
                <a:cs typeface="Arial" pitchFamily="34" charset="0"/>
              </a:rPr>
            </a:br>
            <a:r>
              <a:rPr lang="es-ES" sz="5400" b="1" dirty="0" smtClean="0">
                <a:solidFill>
                  <a:srgbClr val="002060"/>
                </a:solidFill>
                <a:latin typeface="Arial" pitchFamily="34" charset="0"/>
                <a:ea typeface="+mj-ea"/>
                <a:cs typeface="Arial" pitchFamily="34" charset="0"/>
              </a:rPr>
              <a:t>FFG ADELAIDE</a:t>
            </a:r>
            <a:endParaRPr lang="es-ES" sz="5400" b="1" dirty="0">
              <a:solidFill>
                <a:srgbClr val="002060"/>
              </a:solidFill>
              <a:latin typeface="Arial" pitchFamily="34" charset="0"/>
              <a:ea typeface="+mj-ea"/>
              <a:cs typeface="Arial" pitchFamily="34" charset="0"/>
            </a:endParaRPr>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188419" name="Picture 329" descr="ffg-reduced">
            <a:hlinkClick r:id="rId3"/>
          </p:cNvPr>
          <p:cNvPicPr>
            <a:picLocks noChangeAspect="1" noChangeArrowheads="1"/>
          </p:cNvPicPr>
          <p:nvPr/>
        </p:nvPicPr>
        <p:blipFill>
          <a:blip r:embed="rId4" cstate="print"/>
          <a:srcRect/>
          <a:stretch>
            <a:fillRect/>
          </a:stretch>
        </p:blipFill>
        <p:spPr bwMode="auto">
          <a:xfrm>
            <a:off x="756295" y="2492896"/>
            <a:ext cx="10158535" cy="3214927"/>
          </a:xfrm>
          <a:prstGeom prst="rect">
            <a:avLst/>
          </a:prstGeom>
          <a:solidFill>
            <a:schemeClr val="bg1"/>
          </a:solidFill>
          <a:ln w="9525">
            <a:solidFill>
              <a:schemeClr val="bg1"/>
            </a:solidFill>
            <a:miter lim="800000"/>
            <a:headEnd/>
            <a:tailEnd/>
          </a:ln>
          <a:effectLst/>
        </p:spPr>
      </p:pic>
      <p:sp>
        <p:nvSpPr>
          <p:cNvPr id="14" name="13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14 Rectángulo"/>
          <p:cNvSpPr/>
          <p:nvPr/>
        </p:nvSpPr>
        <p:spPr>
          <a:xfrm>
            <a:off x="1836415" y="3501008"/>
            <a:ext cx="1656184" cy="914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40</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4" name="Text Box 8"/>
          <p:cNvSpPr txBox="1">
            <a:spLocks noChangeArrowheads="1"/>
          </p:cNvSpPr>
          <p:nvPr/>
        </p:nvSpPr>
        <p:spPr>
          <a:xfrm>
            <a:off x="0" y="908721"/>
            <a:ext cx="4428703"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SISTEMAS DE ARMAS</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grpSp>
        <p:nvGrpSpPr>
          <p:cNvPr id="5" name="Group 32"/>
          <p:cNvGrpSpPr>
            <a:grpSpLocks noChangeAspect="1"/>
          </p:cNvGrpSpPr>
          <p:nvPr/>
        </p:nvGrpSpPr>
        <p:grpSpPr bwMode="auto">
          <a:xfrm>
            <a:off x="0" y="1628800"/>
            <a:ext cx="12169775" cy="4558157"/>
            <a:chOff x="2587" y="11616"/>
            <a:chExt cx="11569" cy="4368"/>
          </a:xfrm>
        </p:grpSpPr>
        <p:sp>
          <p:nvSpPr>
            <p:cNvPr id="189484" name="AutoShape 44"/>
            <p:cNvSpPr>
              <a:spLocks noChangeAspect="1" noChangeArrowheads="1" noTextEdit="1"/>
            </p:cNvSpPr>
            <p:nvPr/>
          </p:nvSpPr>
          <p:spPr bwMode="auto">
            <a:xfrm>
              <a:off x="2587" y="11616"/>
              <a:ext cx="11569" cy="4368"/>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89483" name="Picture 329" descr="ffg-reduced">
              <a:hlinkClick r:id="rId3" action="ppaction://hlinkfile"/>
            </p:cNvPr>
            <p:cNvPicPr>
              <a:picLocks noChangeAspect="1" noChangeArrowheads="1"/>
            </p:cNvPicPr>
            <p:nvPr/>
          </p:nvPicPr>
          <p:blipFill>
            <a:blip r:embed="rId4" cstate="print"/>
            <a:srcRect/>
            <a:stretch>
              <a:fillRect/>
            </a:stretch>
          </p:blipFill>
          <p:spPr bwMode="auto">
            <a:xfrm>
              <a:off x="2644" y="12089"/>
              <a:ext cx="11480" cy="3663"/>
            </a:xfrm>
            <a:prstGeom prst="rect">
              <a:avLst/>
            </a:prstGeom>
            <a:noFill/>
          </p:spPr>
        </p:pic>
        <p:sp>
          <p:nvSpPr>
            <p:cNvPr id="189477" name="Line 37"/>
            <p:cNvSpPr>
              <a:spLocks noChangeShapeType="1"/>
            </p:cNvSpPr>
            <p:nvPr/>
          </p:nvSpPr>
          <p:spPr bwMode="auto">
            <a:xfrm>
              <a:off x="5839" y="12927"/>
              <a:ext cx="5613" cy="1311"/>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sp>
          <p:nvSpPr>
            <p:cNvPr id="189476" name="Line 36"/>
            <p:cNvSpPr>
              <a:spLocks noChangeShapeType="1"/>
            </p:cNvSpPr>
            <p:nvPr/>
          </p:nvSpPr>
          <p:spPr bwMode="auto">
            <a:xfrm>
              <a:off x="7276" y="12927"/>
              <a:ext cx="4176" cy="1311"/>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sp>
          <p:nvSpPr>
            <p:cNvPr id="189473" name="Line 33"/>
            <p:cNvSpPr>
              <a:spLocks noChangeShapeType="1"/>
            </p:cNvSpPr>
            <p:nvPr/>
          </p:nvSpPr>
          <p:spPr bwMode="auto">
            <a:xfrm flipH="1">
              <a:off x="12136" y="13893"/>
              <a:ext cx="205" cy="414"/>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s-CL"/>
            </a:p>
          </p:txBody>
        </p:sp>
      </p:grpSp>
      <p:sp>
        <p:nvSpPr>
          <p:cNvPr id="27" name="26 Rectángulo"/>
          <p:cNvSpPr/>
          <p:nvPr/>
        </p:nvSpPr>
        <p:spPr>
          <a:xfrm>
            <a:off x="828303" y="4149080"/>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27 Rectángulo"/>
          <p:cNvSpPr/>
          <p:nvPr/>
        </p:nvSpPr>
        <p:spPr>
          <a:xfrm>
            <a:off x="1620391" y="3450704"/>
            <a:ext cx="1656184" cy="914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9" name="Text Box 8"/>
          <p:cNvSpPr txBox="1">
            <a:spLocks noChangeArrowheads="1"/>
          </p:cNvSpPr>
          <p:nvPr/>
        </p:nvSpPr>
        <p:spPr>
          <a:xfrm>
            <a:off x="8101111" y="1052736"/>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itchFamily="34" charset="0"/>
                <a:ea typeface="+mj-ea"/>
                <a:cs typeface="Arial" pitchFamily="34" charset="0"/>
              </a:rPr>
              <a:t>ADACS FFG ADELAIDE</a:t>
            </a:r>
            <a:endParaRPr lang="es-ES" sz="2400" b="1" dirty="0">
              <a:solidFill>
                <a:srgbClr val="002060"/>
              </a:solidFill>
              <a:latin typeface="Arial" pitchFamily="34" charset="0"/>
              <a:ea typeface="+mj-ea"/>
              <a:cs typeface="Arial" pitchFamily="34" charset="0"/>
            </a:endParaRPr>
          </a:p>
        </p:txBody>
      </p:sp>
      <p:pic>
        <p:nvPicPr>
          <p:cNvPr id="21506" name="Picture 2" descr="La Armada de Chile incorpora dos fragatas OHP adquiridas a ..."/>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612279" y="2060848"/>
            <a:ext cx="2736304" cy="2008447"/>
          </a:xfrm>
          <a:prstGeom prst="rect">
            <a:avLst/>
          </a:prstGeom>
          <a:noFill/>
          <a:ln>
            <a:solidFill>
              <a:schemeClr val="accent1"/>
            </a:solidFill>
          </a:ln>
        </p:spPr>
      </p:pic>
      <p:pic>
        <p:nvPicPr>
          <p:cNvPr id="21508" name="Picture 4" descr="Billetera fácil: Estados Unidos aprueba posible venta de US$140 ..."/>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9174015" y="1700808"/>
            <a:ext cx="2274378" cy="2313012"/>
          </a:xfrm>
          <a:prstGeom prst="rect">
            <a:avLst/>
          </a:prstGeom>
          <a:noFill/>
          <a:ln>
            <a:solidFill>
              <a:schemeClr val="accent1"/>
            </a:solidFill>
          </a:ln>
        </p:spPr>
      </p:pic>
      <p:sp>
        <p:nvSpPr>
          <p:cNvPr id="25" name="24 CuadroTexto"/>
          <p:cNvSpPr txBox="1"/>
          <p:nvPr/>
        </p:nvSpPr>
        <p:spPr>
          <a:xfrm>
            <a:off x="8389143" y="1700808"/>
            <a:ext cx="703398" cy="369332"/>
          </a:xfrm>
          <a:prstGeom prst="rect">
            <a:avLst/>
          </a:prstGeom>
          <a:noFill/>
        </p:spPr>
        <p:txBody>
          <a:bodyPr wrap="none" rtlCol="0">
            <a:spAutoFit/>
          </a:bodyPr>
          <a:lstStyle/>
          <a:p>
            <a:r>
              <a:rPr lang="es-CL" dirty="0" smtClean="0"/>
              <a:t>ESSM</a:t>
            </a:r>
            <a:endParaRPr lang="es-CL" dirty="0"/>
          </a:p>
        </p:txBody>
      </p:sp>
      <p:pic>
        <p:nvPicPr>
          <p:cNvPr id="21510" name="Picture 6" descr="AGM 84 Harpoon Missile Modelo 3D $39 - .max .ma .c4d .blend .obj ..."/>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3780631" y="1844824"/>
            <a:ext cx="2133569" cy="1152128"/>
          </a:xfrm>
          <a:prstGeom prst="rect">
            <a:avLst/>
          </a:prstGeom>
          <a:noFill/>
          <a:ln>
            <a:solidFill>
              <a:schemeClr val="accent1"/>
            </a:solidFill>
          </a:ln>
        </p:spPr>
      </p:pic>
      <p:sp>
        <p:nvSpPr>
          <p:cNvPr id="30" name="29 CuadroTexto"/>
          <p:cNvSpPr txBox="1"/>
          <p:nvPr/>
        </p:nvSpPr>
        <p:spPr>
          <a:xfrm>
            <a:off x="4356695" y="1412776"/>
            <a:ext cx="1159292" cy="369332"/>
          </a:xfrm>
          <a:prstGeom prst="rect">
            <a:avLst/>
          </a:prstGeom>
          <a:noFill/>
        </p:spPr>
        <p:txBody>
          <a:bodyPr wrap="none" rtlCol="0">
            <a:spAutoFit/>
          </a:bodyPr>
          <a:lstStyle/>
          <a:p>
            <a:r>
              <a:rPr lang="es-CL" dirty="0" smtClean="0"/>
              <a:t>HARPOON</a:t>
            </a:r>
            <a:endParaRPr lang="es-CL" dirty="0"/>
          </a:p>
        </p:txBody>
      </p:sp>
      <p:sp>
        <p:nvSpPr>
          <p:cNvPr id="31" name="30 CuadroTexto"/>
          <p:cNvSpPr txBox="1"/>
          <p:nvPr/>
        </p:nvSpPr>
        <p:spPr>
          <a:xfrm>
            <a:off x="1476375" y="4221088"/>
            <a:ext cx="675185" cy="369332"/>
          </a:xfrm>
          <a:prstGeom prst="rect">
            <a:avLst/>
          </a:prstGeom>
          <a:noFill/>
        </p:spPr>
        <p:txBody>
          <a:bodyPr wrap="none" rtlCol="0">
            <a:spAutoFit/>
          </a:bodyPr>
          <a:lstStyle/>
          <a:p>
            <a:r>
              <a:rPr lang="es-CL" dirty="0" smtClean="0"/>
              <a:t>SM-2</a:t>
            </a:r>
            <a:endParaRPr lang="es-CL" dirty="0"/>
          </a:p>
        </p:txBody>
      </p:sp>
      <p:pic>
        <p:nvPicPr>
          <p:cNvPr id="32" name="Picture 6" descr="Resultado de imagen para otomelara 76 mm de fragata m"/>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6300911" y="1700808"/>
            <a:ext cx="1781837" cy="1021045"/>
          </a:xfrm>
          <a:prstGeom prst="rect">
            <a:avLst/>
          </a:prstGeom>
          <a:noFill/>
          <a:ln>
            <a:solidFill>
              <a:schemeClr val="accent1"/>
            </a:solidFill>
          </a:ln>
        </p:spPr>
      </p:pic>
      <p:sp>
        <p:nvSpPr>
          <p:cNvPr id="33" name="32 CuadroTexto"/>
          <p:cNvSpPr txBox="1"/>
          <p:nvPr/>
        </p:nvSpPr>
        <p:spPr>
          <a:xfrm>
            <a:off x="6876975" y="1340768"/>
            <a:ext cx="742511" cy="369332"/>
          </a:xfrm>
          <a:prstGeom prst="rect">
            <a:avLst/>
          </a:prstGeom>
          <a:noFill/>
        </p:spPr>
        <p:txBody>
          <a:bodyPr wrap="none" rtlCol="0">
            <a:spAutoFit/>
          </a:bodyPr>
          <a:lstStyle/>
          <a:p>
            <a:r>
              <a:rPr lang="es-CL" dirty="0" smtClean="0"/>
              <a:t>76/62</a:t>
            </a:r>
            <a:endParaRPr lang="es-CL" dirty="0"/>
          </a:p>
        </p:txBody>
      </p:sp>
      <p:sp>
        <p:nvSpPr>
          <p:cNvPr id="34" name="Line 33"/>
          <p:cNvSpPr>
            <a:spLocks noChangeShapeType="1"/>
          </p:cNvSpPr>
          <p:nvPr/>
        </p:nvSpPr>
        <p:spPr bwMode="auto">
          <a:xfrm flipH="1">
            <a:off x="5220791" y="2780928"/>
            <a:ext cx="1224136" cy="1368152"/>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s-CL"/>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41</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4" name="Text Box 8"/>
          <p:cNvSpPr txBox="1">
            <a:spLocks noChangeArrowheads="1"/>
          </p:cNvSpPr>
          <p:nvPr/>
        </p:nvSpPr>
        <p:spPr>
          <a:xfrm>
            <a:off x="0" y="908721"/>
            <a:ext cx="4428703"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SENSORES</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grpSp>
        <p:nvGrpSpPr>
          <p:cNvPr id="189444" name="Group 4"/>
          <p:cNvGrpSpPr>
            <a:grpSpLocks noChangeAspect="1"/>
          </p:cNvGrpSpPr>
          <p:nvPr/>
        </p:nvGrpSpPr>
        <p:grpSpPr bwMode="auto">
          <a:xfrm>
            <a:off x="396255" y="1196683"/>
            <a:ext cx="13816352" cy="5589240"/>
            <a:chOff x="2587" y="11102"/>
            <a:chExt cx="14640" cy="5971"/>
          </a:xfrm>
        </p:grpSpPr>
        <p:sp>
          <p:nvSpPr>
            <p:cNvPr id="189462" name="AutoShape 22"/>
            <p:cNvSpPr>
              <a:spLocks noChangeAspect="1" noChangeArrowheads="1" noTextEdit="1"/>
            </p:cNvSpPr>
            <p:nvPr/>
          </p:nvSpPr>
          <p:spPr bwMode="auto">
            <a:xfrm>
              <a:off x="2587" y="11102"/>
              <a:ext cx="14640" cy="597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89461" name="Picture 329" descr="ffg-reduced">
              <a:hlinkClick r:id="rId3" action="ppaction://hlinkfile"/>
            </p:cNvPr>
            <p:cNvPicPr>
              <a:picLocks noChangeAspect="1" noChangeArrowheads="1"/>
            </p:cNvPicPr>
            <p:nvPr/>
          </p:nvPicPr>
          <p:blipFill>
            <a:blip r:embed="rId4" cstate="print"/>
            <a:srcRect/>
            <a:stretch>
              <a:fillRect/>
            </a:stretch>
          </p:blipFill>
          <p:spPr bwMode="auto">
            <a:xfrm>
              <a:off x="2644" y="12089"/>
              <a:ext cx="11480" cy="3663"/>
            </a:xfrm>
            <a:prstGeom prst="rect">
              <a:avLst/>
            </a:prstGeom>
            <a:noFill/>
          </p:spPr>
        </p:pic>
        <p:sp>
          <p:nvSpPr>
            <p:cNvPr id="189460" name="Text Box 20"/>
            <p:cNvSpPr txBox="1">
              <a:spLocks noChangeArrowheads="1"/>
            </p:cNvSpPr>
            <p:nvPr/>
          </p:nvSpPr>
          <p:spPr bwMode="auto">
            <a:xfrm>
              <a:off x="9952" y="11823"/>
              <a:ext cx="1575" cy="520"/>
            </a:xfrm>
            <a:prstGeom prst="rect">
              <a:avLst/>
            </a:prstGeom>
            <a:noFill/>
            <a:ln w="9525">
              <a:noFill/>
              <a:miter lim="800000"/>
              <a:headEnd/>
              <a:tailEnd/>
            </a:ln>
            <a:effectLst/>
          </p:spPr>
          <p:txBody>
            <a:bodyPr vert="horz" wrap="none" lIns="55778" tIns="27889" rIns="55778" bIns="27889"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Air Search Radar</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(AN/SPS-49)</a:t>
              </a:r>
              <a:endParaRPr kumimoji="0" lang="en-AU"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89459" name="Text Box 19"/>
            <p:cNvSpPr txBox="1">
              <a:spLocks noChangeArrowheads="1"/>
            </p:cNvSpPr>
            <p:nvPr/>
          </p:nvSpPr>
          <p:spPr bwMode="auto">
            <a:xfrm>
              <a:off x="12374" y="11753"/>
              <a:ext cx="1733" cy="981"/>
            </a:xfrm>
            <a:prstGeom prst="rect">
              <a:avLst/>
            </a:prstGeom>
            <a:noFill/>
            <a:ln w="9525">
              <a:noFill/>
              <a:miter lim="800000"/>
              <a:headEnd/>
              <a:tailEnd/>
            </a:ln>
            <a:effectLst/>
          </p:spPr>
          <p:txBody>
            <a:bodyPr vert="horz" wrap="none" lIns="55778" tIns="27889" rIns="55778" bIns="27889"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Combined Antenna</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System (CAS)</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Air/Surface Search</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Radar</a:t>
              </a:r>
              <a:endParaRPr kumimoji="0" lang="en-AU"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89458" name="Text Box 18"/>
            <p:cNvSpPr txBox="1">
              <a:spLocks noChangeArrowheads="1"/>
            </p:cNvSpPr>
            <p:nvPr/>
          </p:nvSpPr>
          <p:spPr bwMode="auto">
            <a:xfrm>
              <a:off x="8310" y="11102"/>
              <a:ext cx="1585" cy="520"/>
            </a:xfrm>
            <a:prstGeom prst="rect">
              <a:avLst/>
            </a:prstGeom>
            <a:noFill/>
            <a:ln w="9525">
              <a:noFill/>
              <a:miter lim="800000"/>
              <a:headEnd/>
              <a:tailEnd/>
            </a:ln>
            <a:effectLst/>
          </p:spPr>
          <p:txBody>
            <a:bodyPr vert="horz" wrap="none" lIns="55778" tIns="27889" rIns="55778" bIns="27889"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Navigation Radar</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(AN/SPS-55)</a:t>
              </a:r>
              <a:endParaRPr kumimoji="0" lang="en-AU"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89457" name="Text Box 17"/>
            <p:cNvSpPr txBox="1">
              <a:spLocks noChangeArrowheads="1"/>
            </p:cNvSpPr>
            <p:nvPr/>
          </p:nvSpPr>
          <p:spPr bwMode="auto">
            <a:xfrm>
              <a:off x="9893" y="16127"/>
              <a:ext cx="1796" cy="290"/>
            </a:xfrm>
            <a:prstGeom prst="rect">
              <a:avLst/>
            </a:prstGeom>
            <a:noFill/>
            <a:ln w="9525">
              <a:noFill/>
              <a:miter lim="800000"/>
              <a:headEnd/>
              <a:tailEnd/>
            </a:ln>
            <a:effectLst/>
          </p:spPr>
          <p:txBody>
            <a:bodyPr vert="horz" wrap="none" lIns="55778" tIns="27889" rIns="55778" bIns="27889"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Hull Mounted Sonar</a:t>
              </a:r>
              <a:endParaRPr kumimoji="0" lang="en-AU"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89455" name="Text Box 15"/>
            <p:cNvSpPr txBox="1">
              <a:spLocks noChangeArrowheads="1"/>
            </p:cNvSpPr>
            <p:nvPr/>
          </p:nvSpPr>
          <p:spPr bwMode="auto">
            <a:xfrm>
              <a:off x="3274" y="16025"/>
              <a:ext cx="1658" cy="520"/>
            </a:xfrm>
            <a:prstGeom prst="rect">
              <a:avLst/>
            </a:prstGeom>
            <a:noFill/>
            <a:ln w="9525">
              <a:noFill/>
              <a:miter lim="800000"/>
              <a:headEnd/>
              <a:tailEnd/>
            </a:ln>
            <a:effectLst/>
          </p:spPr>
          <p:txBody>
            <a:bodyPr vert="horz" wrap="none" lIns="55778" tIns="27889" rIns="55778" bIns="27889"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Torpedo Detection</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Towed Array</a:t>
              </a:r>
              <a:endParaRPr kumimoji="0" lang="en-AU"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89454" name="Text Box 14"/>
            <p:cNvSpPr txBox="1">
              <a:spLocks noChangeArrowheads="1"/>
            </p:cNvSpPr>
            <p:nvPr/>
          </p:nvSpPr>
          <p:spPr bwMode="auto">
            <a:xfrm>
              <a:off x="11841" y="13351"/>
              <a:ext cx="2229" cy="751"/>
            </a:xfrm>
            <a:prstGeom prst="rect">
              <a:avLst/>
            </a:prstGeom>
            <a:noFill/>
            <a:ln w="9525">
              <a:noFill/>
              <a:miter lim="800000"/>
              <a:headEnd/>
              <a:tailEnd/>
            </a:ln>
            <a:effectLst/>
          </p:spPr>
          <p:txBody>
            <a:bodyPr vert="horz" wrap="square" lIns="55778" tIns="27889" rIns="55778" bIns="27889"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Electro-Optical</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Tracking System</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(EOTS)</a:t>
              </a:r>
              <a:endParaRPr kumimoji="0" lang="en-AU"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89453" name="Line 13"/>
            <p:cNvSpPr>
              <a:spLocks noChangeShapeType="1"/>
            </p:cNvSpPr>
            <p:nvPr/>
          </p:nvSpPr>
          <p:spPr bwMode="auto">
            <a:xfrm flipH="1" flipV="1">
              <a:off x="2876" y="15201"/>
              <a:ext cx="398" cy="671"/>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sp>
          <p:nvSpPr>
            <p:cNvPr id="189452" name="Line 12"/>
            <p:cNvSpPr>
              <a:spLocks noChangeShapeType="1"/>
            </p:cNvSpPr>
            <p:nvPr/>
          </p:nvSpPr>
          <p:spPr bwMode="auto">
            <a:xfrm flipV="1">
              <a:off x="10721" y="15706"/>
              <a:ext cx="1168" cy="421"/>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sp>
          <p:nvSpPr>
            <p:cNvPr id="189450" name="Line 10"/>
            <p:cNvSpPr>
              <a:spLocks noChangeShapeType="1"/>
            </p:cNvSpPr>
            <p:nvPr/>
          </p:nvSpPr>
          <p:spPr bwMode="auto">
            <a:xfrm flipH="1">
              <a:off x="10888" y="13688"/>
              <a:ext cx="1001" cy="169"/>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sp>
          <p:nvSpPr>
            <p:cNvPr id="189449" name="Line 9"/>
            <p:cNvSpPr>
              <a:spLocks noChangeShapeType="1"/>
            </p:cNvSpPr>
            <p:nvPr/>
          </p:nvSpPr>
          <p:spPr bwMode="auto">
            <a:xfrm flipH="1">
              <a:off x="10387" y="12425"/>
              <a:ext cx="1733" cy="1157"/>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sp>
          <p:nvSpPr>
            <p:cNvPr id="189448" name="Line 8"/>
            <p:cNvSpPr>
              <a:spLocks noChangeShapeType="1"/>
            </p:cNvSpPr>
            <p:nvPr/>
          </p:nvSpPr>
          <p:spPr bwMode="auto">
            <a:xfrm flipH="1">
              <a:off x="9885" y="12425"/>
              <a:ext cx="719" cy="760"/>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sp>
          <p:nvSpPr>
            <p:cNvPr id="189447" name="Line 7"/>
            <p:cNvSpPr>
              <a:spLocks noChangeShapeType="1"/>
            </p:cNvSpPr>
            <p:nvPr/>
          </p:nvSpPr>
          <p:spPr bwMode="auto">
            <a:xfrm>
              <a:off x="9149" y="11794"/>
              <a:ext cx="70" cy="968"/>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sp>
          <p:nvSpPr>
            <p:cNvPr id="189446" name="Text Box 6"/>
            <p:cNvSpPr txBox="1">
              <a:spLocks noChangeArrowheads="1"/>
            </p:cNvSpPr>
            <p:nvPr/>
          </p:nvSpPr>
          <p:spPr bwMode="auto">
            <a:xfrm>
              <a:off x="4571" y="11948"/>
              <a:ext cx="1154" cy="520"/>
            </a:xfrm>
            <a:prstGeom prst="rect">
              <a:avLst/>
            </a:prstGeom>
            <a:noFill/>
            <a:ln w="9525">
              <a:noFill/>
              <a:miter lim="800000"/>
              <a:headEnd/>
              <a:tailEnd/>
            </a:ln>
            <a:effectLst/>
          </p:spPr>
          <p:txBody>
            <a:bodyPr vert="horz" wrap="none" lIns="55778" tIns="27889" rIns="55778" bIns="27889"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Electronic</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Surveillance</a:t>
              </a:r>
              <a:endParaRPr kumimoji="0" lang="en-AU"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89445" name="Line 5"/>
            <p:cNvSpPr>
              <a:spLocks noChangeShapeType="1"/>
            </p:cNvSpPr>
            <p:nvPr/>
          </p:nvSpPr>
          <p:spPr bwMode="auto">
            <a:xfrm flipV="1">
              <a:off x="5792" y="12172"/>
              <a:ext cx="3179" cy="7"/>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gr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33" name="32 Rectángulo"/>
          <p:cNvSpPr/>
          <p:nvPr/>
        </p:nvSpPr>
        <p:spPr>
          <a:xfrm>
            <a:off x="1188343" y="3810744"/>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33 Rectángulo"/>
          <p:cNvSpPr/>
          <p:nvPr/>
        </p:nvSpPr>
        <p:spPr>
          <a:xfrm>
            <a:off x="1836415" y="3162672"/>
            <a:ext cx="1656184" cy="9864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Text Box 8"/>
          <p:cNvSpPr txBox="1">
            <a:spLocks noChangeArrowheads="1"/>
          </p:cNvSpPr>
          <p:nvPr/>
        </p:nvSpPr>
        <p:spPr>
          <a:xfrm>
            <a:off x="8101111" y="1052736"/>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itchFamily="34" charset="0"/>
                <a:ea typeface="+mj-ea"/>
                <a:cs typeface="Arial" pitchFamily="34" charset="0"/>
              </a:rPr>
              <a:t>ADACS FFG ADELAIDE</a:t>
            </a:r>
            <a:endParaRPr lang="es-ES" sz="2400" b="1" dirty="0">
              <a:solidFill>
                <a:srgbClr val="002060"/>
              </a:solidFill>
              <a:latin typeface="Arial" pitchFamily="34" charset="0"/>
              <a:ea typeface="+mj-ea"/>
              <a:cs typeface="Arial" pitchFamily="34" charset="0"/>
            </a:endParaRPr>
          </a:p>
        </p:txBody>
      </p:sp>
      <p:sp>
        <p:nvSpPr>
          <p:cNvPr id="37" name="Text Box 40"/>
          <p:cNvSpPr txBox="1">
            <a:spLocks noChangeArrowheads="1"/>
          </p:cNvSpPr>
          <p:nvPr/>
        </p:nvSpPr>
        <p:spPr bwMode="auto">
          <a:xfrm>
            <a:off x="1044327" y="2636912"/>
            <a:ext cx="1584202" cy="487210"/>
          </a:xfrm>
          <a:prstGeom prst="rect">
            <a:avLst/>
          </a:prstGeom>
          <a:noFill/>
          <a:ln w="9525">
            <a:noFill/>
            <a:miter lim="800000"/>
            <a:headEnd/>
            <a:tailEnd/>
          </a:ln>
          <a:effectLst/>
        </p:spPr>
        <p:txBody>
          <a:bodyPr vert="horz" wrap="none" lIns="55778" tIns="27889" rIns="55778" bIns="27889"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Fire Control Radar</a:t>
            </a:r>
            <a:endParaRPr kumimoji="0" lang="en-A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AU"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(STIR) FC2</a:t>
            </a:r>
            <a:endParaRPr kumimoji="0" lang="en-AU"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38" name="Line 5"/>
          <p:cNvSpPr>
            <a:spLocks noChangeShapeType="1"/>
          </p:cNvSpPr>
          <p:nvPr/>
        </p:nvSpPr>
        <p:spPr bwMode="auto">
          <a:xfrm>
            <a:off x="2628504" y="2924944"/>
            <a:ext cx="2880320" cy="864096"/>
          </a:xfrm>
          <a:prstGeom prst="line">
            <a:avLst/>
          </a:prstGeom>
          <a:noFill/>
          <a:ln w="9525">
            <a:solidFill>
              <a:srgbClr val="000000"/>
            </a:solidFill>
            <a:round/>
            <a:headEnd/>
            <a:tailEnd type="triangle" w="med" len="med"/>
          </a:ln>
          <a:effectLst/>
        </p:spPr>
        <p:txBody>
          <a:bodyPr vert="horz" wrap="none" lIns="91440" tIns="45720" rIns="91440" bIns="45720" numCol="1" anchor="t" anchorCtr="0" compatLnSpc="1">
            <a:prstTxWarp prst="textNoShape">
              <a:avLst/>
            </a:prstTxWarp>
          </a:bodyPr>
          <a:lstStyle/>
          <a:p>
            <a:endParaRPr lang="es-CL"/>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42</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4" name="Text Box 8"/>
          <p:cNvSpPr txBox="1">
            <a:spLocks noChangeArrowheads="1"/>
          </p:cNvSpPr>
          <p:nvPr/>
        </p:nvSpPr>
        <p:spPr>
          <a:xfrm>
            <a:off x="252239" y="1268760"/>
            <a:ext cx="5508823"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ADS (</a:t>
            </a:r>
            <a:r>
              <a:rPr lang="es-ES" sz="2400" b="1" dirty="0" err="1" smtClean="0">
                <a:solidFill>
                  <a:srgbClr val="002060"/>
                </a:solidFill>
                <a:latin typeface="Arial" panose="020B0604020202020204" pitchFamily="34" charset="0"/>
                <a:ea typeface="+mj-ea"/>
                <a:cs typeface="Arial" panose="020B0604020202020204" pitchFamily="34" charset="0"/>
              </a:rPr>
              <a:t>Advanced</a:t>
            </a:r>
            <a:r>
              <a:rPr lang="es-ES" sz="2400" b="1" dirty="0" smtClean="0">
                <a:solidFill>
                  <a:srgbClr val="002060"/>
                </a:solidFill>
                <a:latin typeface="Arial" panose="020B0604020202020204" pitchFamily="34" charset="0"/>
                <a:ea typeface="+mj-ea"/>
                <a:cs typeface="Arial" panose="020B0604020202020204" pitchFamily="34" charset="0"/>
              </a:rPr>
              <a:t> </a:t>
            </a:r>
            <a:r>
              <a:rPr lang="es-ES" sz="2400" b="1" dirty="0" err="1" smtClean="0">
                <a:solidFill>
                  <a:srgbClr val="002060"/>
                </a:solidFill>
                <a:latin typeface="Arial" panose="020B0604020202020204" pitchFamily="34" charset="0"/>
                <a:ea typeface="+mj-ea"/>
                <a:cs typeface="Arial" panose="020B0604020202020204" pitchFamily="34" charset="0"/>
              </a:rPr>
              <a:t>Displey</a:t>
            </a:r>
            <a:r>
              <a:rPr lang="es-ES" sz="2400" b="1" dirty="0" smtClean="0">
                <a:solidFill>
                  <a:srgbClr val="002060"/>
                </a:solidFill>
                <a:latin typeface="Arial" panose="020B0604020202020204" pitchFamily="34" charset="0"/>
                <a:ea typeface="+mj-ea"/>
                <a:cs typeface="Arial" panose="020B0604020202020204" pitchFamily="34" charset="0"/>
              </a:rPr>
              <a:t> </a:t>
            </a:r>
            <a:r>
              <a:rPr lang="es-ES" sz="2400" b="1" dirty="0" err="1" smtClean="0">
                <a:solidFill>
                  <a:srgbClr val="002060"/>
                </a:solidFill>
                <a:latin typeface="Arial" panose="020B0604020202020204" pitchFamily="34" charset="0"/>
                <a:ea typeface="+mj-ea"/>
                <a:cs typeface="Arial" panose="020B0604020202020204" pitchFamily="34" charset="0"/>
              </a:rPr>
              <a:t>System</a:t>
            </a:r>
            <a:r>
              <a:rPr lang="es-ES" sz="2400" b="1" dirty="0" smtClean="0">
                <a:solidFill>
                  <a:srgbClr val="002060"/>
                </a:solidFill>
                <a:latin typeface="Arial" panose="020B0604020202020204" pitchFamily="34" charset="0"/>
                <a:ea typeface="+mj-ea"/>
                <a:cs typeface="Arial" panose="020B0604020202020204" pitchFamily="34" charset="0"/>
              </a:rPr>
              <a:t>)</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pic>
        <p:nvPicPr>
          <p:cNvPr id="189491" name="Picture 51" descr="C&amp;Di config"/>
          <p:cNvPicPr>
            <a:picLocks noChangeAspect="1" noChangeArrowheads="1"/>
          </p:cNvPicPr>
          <p:nvPr/>
        </p:nvPicPr>
        <p:blipFill>
          <a:blip r:embed="rId3" cstate="email">
            <a:extLst>
              <a:ext uri="{28A0092B-C50C-407E-A947-70E740481C1C}">
                <a14:useLocalDpi xmlns:a14="http://schemas.microsoft.com/office/drawing/2010/main" xmlns=""/>
              </a:ext>
            </a:extLst>
          </a:blip>
          <a:srcRect l="-11978"/>
          <a:stretch>
            <a:fillRect/>
          </a:stretch>
        </p:blipFill>
        <p:spPr bwMode="auto">
          <a:xfrm>
            <a:off x="7672194" y="2132856"/>
            <a:ext cx="4029317" cy="2376264"/>
          </a:xfrm>
          <a:prstGeom prst="rect">
            <a:avLst/>
          </a:prstGeom>
          <a:noFill/>
          <a:ln w="9525">
            <a:solidFill>
              <a:schemeClr val="accent1"/>
            </a:solidFill>
            <a:miter lim="800000"/>
            <a:headEnd/>
            <a:tailEnd/>
          </a:ln>
        </p:spPr>
      </p:pic>
      <p:sp>
        <p:nvSpPr>
          <p:cNvPr id="15" name="Text Box 8"/>
          <p:cNvSpPr txBox="1">
            <a:spLocks noChangeArrowheads="1"/>
          </p:cNvSpPr>
          <p:nvPr/>
        </p:nvSpPr>
        <p:spPr>
          <a:xfrm>
            <a:off x="8101111" y="1052736"/>
            <a:ext cx="3600400" cy="504056"/>
          </a:xfrm>
          <a:prstGeom prst="rect">
            <a:avLst/>
          </a:prstGeom>
          <a:ln/>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itchFamily="34" charset="0"/>
                <a:ea typeface="+mj-ea"/>
                <a:cs typeface="Arial" pitchFamily="34" charset="0"/>
              </a:rPr>
              <a:t>ADACS FFG ADELAIDE</a:t>
            </a:r>
            <a:endParaRPr lang="es-ES" sz="2400" b="1" dirty="0">
              <a:solidFill>
                <a:srgbClr val="002060"/>
              </a:solidFill>
              <a:latin typeface="Arial" pitchFamily="34" charset="0"/>
              <a:ea typeface="+mj-ea"/>
              <a:cs typeface="Arial" pitchFamily="34" charset="0"/>
            </a:endParaRPr>
          </a:p>
        </p:txBody>
      </p:sp>
      <p:sp>
        <p:nvSpPr>
          <p:cNvPr id="18" name="17 Rectángulo"/>
          <p:cNvSpPr/>
          <p:nvPr/>
        </p:nvSpPr>
        <p:spPr>
          <a:xfrm>
            <a:off x="7669063" y="4941168"/>
            <a:ext cx="4022255" cy="369332"/>
          </a:xfrm>
          <a:prstGeom prst="rect">
            <a:avLst/>
          </a:prstGeom>
        </p:spPr>
        <p:txBody>
          <a:bodyPr wrap="none">
            <a:spAutoFit/>
          </a:bodyPr>
          <a:lstStyle/>
          <a:p>
            <a:r>
              <a:rPr lang="en-AU" b="1" dirty="0" smtClean="0"/>
              <a:t>Command and Decision (</a:t>
            </a:r>
            <a:r>
              <a:rPr lang="en-AU" b="1" dirty="0" err="1" smtClean="0"/>
              <a:t>C&amp;Di</a:t>
            </a:r>
            <a:r>
              <a:rPr lang="en-AU" b="1" dirty="0" smtClean="0"/>
              <a:t>) Consoles</a:t>
            </a:r>
            <a:endParaRPr lang="es-CL" b="1" dirty="0"/>
          </a:p>
        </p:txBody>
      </p:sp>
      <p:sp>
        <p:nvSpPr>
          <p:cNvPr id="19" name="18 CuadroTexto"/>
          <p:cNvSpPr txBox="1"/>
          <p:nvPr/>
        </p:nvSpPr>
        <p:spPr>
          <a:xfrm>
            <a:off x="684288" y="2132856"/>
            <a:ext cx="4896544" cy="3508653"/>
          </a:xfrm>
          <a:prstGeom prst="rect">
            <a:avLst/>
          </a:prstGeom>
          <a:noFill/>
        </p:spPr>
        <p:txBody>
          <a:bodyPr wrap="square" rtlCol="0">
            <a:spAutoFit/>
          </a:bodyPr>
          <a:lstStyle/>
          <a:p>
            <a:r>
              <a:rPr lang="es-CL" sz="2400" b="1" dirty="0" smtClean="0"/>
              <a:t>ADS</a:t>
            </a:r>
            <a:r>
              <a:rPr lang="es-CL" dirty="0" smtClean="0"/>
              <a:t> junto con el software </a:t>
            </a:r>
            <a:r>
              <a:rPr lang="es-CL" sz="2400" b="1" dirty="0" smtClean="0"/>
              <a:t>ADACS </a:t>
            </a:r>
            <a:r>
              <a:rPr lang="es-CL" dirty="0" smtClean="0"/>
              <a:t>conforman el corazón de los elementos de mando y control del sistema de combate  de la FFG. </a:t>
            </a:r>
          </a:p>
          <a:p>
            <a:endParaRPr lang="es-CL" dirty="0" smtClean="0"/>
          </a:p>
          <a:p>
            <a:r>
              <a:rPr lang="es-CL" dirty="0" smtClean="0"/>
              <a:t>Provee las siguientes capacidades:</a:t>
            </a:r>
          </a:p>
          <a:p>
            <a:endParaRPr lang="es-CL" dirty="0" smtClean="0"/>
          </a:p>
          <a:p>
            <a:pPr indent="361950">
              <a:buFont typeface="Wingdings" pitchFamily="2" charset="2"/>
              <a:buChar char="Ø"/>
            </a:pPr>
            <a:r>
              <a:rPr lang="es-CL" dirty="0" smtClean="0"/>
              <a:t>Compilación</a:t>
            </a:r>
          </a:p>
          <a:p>
            <a:pPr indent="361950">
              <a:buFont typeface="Wingdings" pitchFamily="2" charset="2"/>
              <a:buChar char="Ø"/>
            </a:pPr>
            <a:r>
              <a:rPr lang="es-CL" dirty="0" smtClean="0"/>
              <a:t>Traqueo</a:t>
            </a:r>
          </a:p>
          <a:p>
            <a:pPr indent="361950">
              <a:buFont typeface="Wingdings" pitchFamily="2" charset="2"/>
              <a:buChar char="Ø"/>
            </a:pPr>
            <a:r>
              <a:rPr lang="es-CL" dirty="0" smtClean="0"/>
              <a:t>Correlación de contactos</a:t>
            </a:r>
          </a:p>
          <a:p>
            <a:pPr indent="361950">
              <a:buFont typeface="Wingdings" pitchFamily="2" charset="2"/>
              <a:buChar char="Ø"/>
            </a:pPr>
            <a:r>
              <a:rPr lang="es-CL" dirty="0" smtClean="0"/>
              <a:t>Id y clasificar</a:t>
            </a:r>
          </a:p>
          <a:p>
            <a:pPr indent="361950">
              <a:buFont typeface="Wingdings" pitchFamily="2" charset="2"/>
              <a:buChar char="Ø"/>
            </a:pPr>
            <a:r>
              <a:rPr lang="es-CL" dirty="0" smtClean="0"/>
              <a:t>TEWA (</a:t>
            </a:r>
            <a:r>
              <a:rPr lang="es-CL" dirty="0" err="1" smtClean="0"/>
              <a:t>Threat</a:t>
            </a:r>
            <a:r>
              <a:rPr lang="es-CL" dirty="0" smtClean="0"/>
              <a:t> </a:t>
            </a:r>
            <a:r>
              <a:rPr lang="es-CL" dirty="0" err="1" smtClean="0"/>
              <a:t>evaluation</a:t>
            </a:r>
            <a:r>
              <a:rPr lang="es-CL" dirty="0" smtClean="0"/>
              <a:t> </a:t>
            </a:r>
            <a:r>
              <a:rPr lang="es-CL" dirty="0" err="1" smtClean="0"/>
              <a:t>weapon</a:t>
            </a:r>
            <a:r>
              <a:rPr lang="es-CL" dirty="0" smtClean="0"/>
              <a:t> </a:t>
            </a:r>
            <a:r>
              <a:rPr lang="es-CL" dirty="0" err="1" smtClean="0"/>
              <a:t>assigment</a:t>
            </a:r>
            <a:r>
              <a:rPr lang="es-CL" dirty="0" smtClean="0"/>
              <a:t>)</a:t>
            </a:r>
          </a:p>
          <a:p>
            <a:pPr indent="361950">
              <a:buFont typeface="Wingdings" pitchFamily="2" charset="2"/>
              <a:buChar char="Ø"/>
            </a:pPr>
            <a:endParaRPr lang="es-CL" dirty="0"/>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43</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4" name="Text Box 8"/>
          <p:cNvSpPr txBox="1">
            <a:spLocks noChangeArrowheads="1"/>
          </p:cNvSpPr>
          <p:nvPr/>
        </p:nvSpPr>
        <p:spPr>
          <a:xfrm>
            <a:off x="2628503" y="980728"/>
            <a:ext cx="6984776" cy="720080"/>
          </a:xfrm>
          <a:prstGeom prst="rect">
            <a:avLst/>
          </a:prstGeom>
        </p:spPr>
        <p:txBody>
          <a:bodyPr anchor="ctr">
            <a:normAutofit fontScale="92500"/>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SISTEMA TRES (TACTICAL RADAR ESM SYSTEM) </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8" name="Picture 7" descr="SH32_2005"/>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2268463" y="1640685"/>
            <a:ext cx="7901323" cy="4452611"/>
          </a:xfrm>
          <a:prstGeom prst="rect">
            <a:avLst/>
          </a:prstGeom>
          <a:noFill/>
          <a:ln w="9525">
            <a:solidFill>
              <a:schemeClr val="tx1"/>
            </a:solidFill>
            <a:miter lim="800000"/>
            <a:headEnd/>
            <a:tailEnd/>
          </a:ln>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44</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6" name="15 Rectángulo"/>
          <p:cNvSpPr/>
          <p:nvPr/>
        </p:nvSpPr>
        <p:spPr>
          <a:xfrm>
            <a:off x="1332359" y="4509120"/>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7" name="16 Rectángulo"/>
          <p:cNvSpPr/>
          <p:nvPr/>
        </p:nvSpPr>
        <p:spPr>
          <a:xfrm>
            <a:off x="4826123" y="1231710"/>
            <a:ext cx="6083300" cy="757130"/>
          </a:xfrm>
          <a:prstGeom prst="rect">
            <a:avLst/>
          </a:prstGeom>
          <a:solidFill>
            <a:schemeClr val="bg1"/>
          </a:solidFill>
        </p:spPr>
        <p:txBody>
          <a:bodyPr>
            <a:spAutoFit/>
          </a:bodyPr>
          <a:lstStyle/>
          <a:p>
            <a:pPr>
              <a:lnSpc>
                <a:spcPct val="80000"/>
              </a:lnSpc>
              <a:defRPr/>
            </a:pPr>
            <a:r>
              <a:rPr lang="es-ES_tradnl" dirty="0" smtClean="0"/>
              <a:t>PRESENTA AL OPERADOR  DE LA CONSOLA  (TACO), EL PANORAMA TÁCTICO DEL MOMENTO, CON INFORMACIONES PROCESADAS DE LOS DIFERENTES SENSORES DE LA AERONAVE</a:t>
            </a:r>
            <a:endParaRPr lang="es-ES_tradnl" b="1" i="1" u="sng" dirty="0" smtClean="0"/>
          </a:p>
        </p:txBody>
      </p:sp>
      <p:sp>
        <p:nvSpPr>
          <p:cNvPr id="18" name="Text Box 8"/>
          <p:cNvSpPr txBox="1">
            <a:spLocks noChangeArrowheads="1"/>
          </p:cNvSpPr>
          <p:nvPr/>
        </p:nvSpPr>
        <p:spPr>
          <a:xfrm>
            <a:off x="-251817" y="1052736"/>
            <a:ext cx="4428703"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TRES </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9" name="18 Flecha derecha"/>
          <p:cNvSpPr/>
          <p:nvPr/>
        </p:nvSpPr>
        <p:spPr>
          <a:xfrm>
            <a:off x="3204567" y="1268760"/>
            <a:ext cx="936104"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20" name="19 Flecha derecha"/>
          <p:cNvSpPr/>
          <p:nvPr/>
        </p:nvSpPr>
        <p:spPr>
          <a:xfrm rot="5400000">
            <a:off x="1800411" y="2024844"/>
            <a:ext cx="648072"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21" name="Text Box 8"/>
          <p:cNvSpPr txBox="1">
            <a:spLocks noChangeArrowheads="1"/>
          </p:cNvSpPr>
          <p:nvPr/>
        </p:nvSpPr>
        <p:spPr>
          <a:xfrm>
            <a:off x="1908423" y="2492896"/>
            <a:ext cx="4428703"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COMPONENTES</a:t>
            </a:r>
            <a:endParaRPr lang="es-ES" sz="2400" b="1" dirty="0">
              <a:solidFill>
                <a:srgbClr val="002060"/>
              </a:solidFill>
              <a:latin typeface="Arial" panose="020B0604020202020204" pitchFamily="34" charset="0"/>
              <a:ea typeface="+mj-ea"/>
              <a:cs typeface="Arial" panose="020B0604020202020204" pitchFamily="34" charset="0"/>
            </a:endParaRPr>
          </a:p>
        </p:txBody>
      </p:sp>
      <p:pic>
        <p:nvPicPr>
          <p:cNvPr id="22" name="Picture 59" descr="C:\Documents and Settings\ESCAEROAT_500_JDARM\Escritorio\tte vasquez\DSCN2698.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900311" y="4077072"/>
            <a:ext cx="1509413" cy="1512168"/>
          </a:xfrm>
          <a:prstGeom prst="rect">
            <a:avLst/>
          </a:prstGeom>
          <a:ln/>
        </p:spPr>
        <p:style>
          <a:lnRef idx="2">
            <a:schemeClr val="dk1"/>
          </a:lnRef>
          <a:fillRef idx="1">
            <a:schemeClr val="lt1"/>
          </a:fillRef>
          <a:effectRef idx="0">
            <a:schemeClr val="dk1"/>
          </a:effectRef>
          <a:fontRef idx="minor">
            <a:schemeClr val="dk1"/>
          </a:fontRef>
        </p:style>
      </p:pic>
      <p:sp>
        <p:nvSpPr>
          <p:cNvPr id="23" name="Text Box 8"/>
          <p:cNvSpPr txBox="1">
            <a:spLocks noChangeArrowheads="1"/>
          </p:cNvSpPr>
          <p:nvPr/>
        </p:nvSpPr>
        <p:spPr>
          <a:xfrm>
            <a:off x="756295" y="5589240"/>
            <a:ext cx="1800200" cy="504056"/>
          </a:xfrm>
          <a:prstGeom prst="rect">
            <a:avLst/>
          </a:prstGeom>
        </p:spPr>
        <p:txBody>
          <a:bodyPr anchor="ctr">
            <a:normAutofit fontScale="85000" lnSpcReduction="10000"/>
          </a:bodyPr>
          <a:lstStyle/>
          <a:p>
            <a:pPr algn="ctr" fontAlgn="auto">
              <a:spcBef>
                <a:spcPct val="50000"/>
              </a:spcBef>
              <a:spcAft>
                <a:spcPts val="0"/>
              </a:spcAft>
              <a:defRPr/>
            </a:pPr>
            <a:r>
              <a:rPr lang="es-ES" sz="2000" b="1" dirty="0" smtClean="0">
                <a:solidFill>
                  <a:srgbClr val="002060"/>
                </a:solidFill>
                <a:latin typeface="Arial" panose="020B0604020202020204" pitchFamily="34" charset="0"/>
                <a:ea typeface="+mj-ea"/>
                <a:cs typeface="Arial" panose="020B0604020202020204" pitchFamily="34" charset="0"/>
              </a:rPr>
              <a:t>RADAR VARAN</a:t>
            </a:r>
            <a:endParaRPr lang="es-ES" sz="2000" b="1" dirty="0">
              <a:solidFill>
                <a:srgbClr val="002060"/>
              </a:solidFill>
              <a:latin typeface="Arial" panose="020B0604020202020204" pitchFamily="34" charset="0"/>
              <a:ea typeface="+mj-ea"/>
              <a:cs typeface="Arial" panose="020B0604020202020204" pitchFamily="34" charset="0"/>
            </a:endParaRPr>
          </a:p>
        </p:txBody>
      </p:sp>
      <p:pic>
        <p:nvPicPr>
          <p:cNvPr id="24" name="3 Imagen" descr="DSCN4357.JPG"/>
          <p:cNvPicPr>
            <a:picLocks noChangeAspect="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249473" y="4077072"/>
            <a:ext cx="1683286" cy="1541983"/>
          </a:xfrm>
          <a:prstGeom prst="rect">
            <a:avLst/>
          </a:prstGeom>
          <a:ln/>
        </p:spPr>
      </p:pic>
      <p:sp>
        <p:nvSpPr>
          <p:cNvPr id="25" name="Text Box 8"/>
          <p:cNvSpPr txBox="1">
            <a:spLocks noChangeArrowheads="1"/>
          </p:cNvSpPr>
          <p:nvPr/>
        </p:nvSpPr>
        <p:spPr>
          <a:xfrm>
            <a:off x="3204567" y="5589240"/>
            <a:ext cx="1800200" cy="504056"/>
          </a:xfrm>
          <a:prstGeom prst="rect">
            <a:avLst/>
          </a:prstGeom>
        </p:spPr>
        <p:txBody>
          <a:bodyPr anchor="ctr">
            <a:noAutofit/>
          </a:bodyPr>
          <a:lstStyle/>
          <a:p>
            <a:pPr algn="ctr" fontAlgn="auto">
              <a:spcBef>
                <a:spcPct val="50000"/>
              </a:spcBef>
              <a:spcAft>
                <a:spcPts val="0"/>
              </a:spcAft>
              <a:defRPr/>
            </a:pPr>
            <a:r>
              <a:rPr lang="es-ES" sz="1700" b="1" dirty="0" smtClean="0">
                <a:solidFill>
                  <a:srgbClr val="002060"/>
                </a:solidFill>
                <a:latin typeface="Arial" panose="020B0604020202020204" pitchFamily="34" charset="0"/>
                <a:ea typeface="+mj-ea"/>
                <a:cs typeface="Arial" panose="020B0604020202020204" pitchFamily="34" charset="0"/>
              </a:rPr>
              <a:t> COMPUTADORNADIR</a:t>
            </a:r>
            <a:endParaRPr lang="es-ES" sz="1700" b="1" dirty="0">
              <a:solidFill>
                <a:srgbClr val="002060"/>
              </a:solidFill>
              <a:latin typeface="Arial" panose="020B0604020202020204" pitchFamily="34" charset="0"/>
              <a:ea typeface="+mj-ea"/>
              <a:cs typeface="Arial" panose="020B0604020202020204" pitchFamily="34" charset="0"/>
            </a:endParaRPr>
          </a:p>
        </p:txBody>
      </p:sp>
      <p:pic>
        <p:nvPicPr>
          <p:cNvPr id="26" name="4 Imagen" descr="DSCN4379.JPG"/>
          <p:cNvPicPr>
            <a:picLocks noChangeAspect="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5652839" y="3933056"/>
            <a:ext cx="1800200" cy="1662113"/>
          </a:xfrm>
          <a:prstGeom prst="rect">
            <a:avLst/>
          </a:prstGeom>
          <a:ln/>
        </p:spPr>
      </p:pic>
      <p:sp>
        <p:nvSpPr>
          <p:cNvPr id="27" name="Text Box 8"/>
          <p:cNvSpPr txBox="1">
            <a:spLocks noChangeArrowheads="1"/>
          </p:cNvSpPr>
          <p:nvPr/>
        </p:nvSpPr>
        <p:spPr>
          <a:xfrm>
            <a:off x="5148783" y="5733256"/>
            <a:ext cx="2736304" cy="504056"/>
          </a:xfrm>
          <a:prstGeom prst="rect">
            <a:avLst/>
          </a:prstGeom>
        </p:spPr>
        <p:txBody>
          <a:bodyPr anchor="ctr">
            <a:noAutofit/>
          </a:bodyPr>
          <a:lstStyle/>
          <a:p>
            <a:pPr algn="ctr" fontAlgn="auto">
              <a:spcBef>
                <a:spcPct val="50000"/>
              </a:spcBef>
              <a:spcAft>
                <a:spcPts val="0"/>
              </a:spcAft>
              <a:defRPr/>
            </a:pPr>
            <a:r>
              <a:rPr lang="es-ES" sz="1700" b="1" dirty="0" smtClean="0">
                <a:solidFill>
                  <a:srgbClr val="002060"/>
                </a:solidFill>
                <a:latin typeface="Arial" panose="020B0604020202020204" pitchFamily="34" charset="0"/>
                <a:ea typeface="+mj-ea"/>
                <a:cs typeface="Arial" panose="020B0604020202020204" pitchFamily="34" charset="0"/>
              </a:rPr>
              <a:t> MAE DALIA 1000</a:t>
            </a:r>
          </a:p>
          <a:p>
            <a:pPr algn="ctr" fontAlgn="auto">
              <a:spcBef>
                <a:spcPct val="50000"/>
              </a:spcBef>
              <a:spcAft>
                <a:spcPts val="0"/>
              </a:spcAft>
              <a:defRPr/>
            </a:pPr>
            <a:r>
              <a:rPr lang="es-ES" sz="1700" b="1" dirty="0" smtClean="0">
                <a:solidFill>
                  <a:srgbClr val="002060"/>
                </a:solidFill>
                <a:latin typeface="Arial" panose="020B0604020202020204" pitchFamily="34" charset="0"/>
                <a:ea typeface="+mj-ea"/>
                <a:cs typeface="Arial" panose="020B0604020202020204" pitchFamily="34" charset="0"/>
              </a:rPr>
              <a:t>DR -2000</a:t>
            </a:r>
            <a:endParaRPr lang="es-ES" sz="1700" b="1" dirty="0">
              <a:solidFill>
                <a:srgbClr val="002060"/>
              </a:solidFill>
              <a:latin typeface="Arial" panose="020B0604020202020204" pitchFamily="34" charset="0"/>
              <a:ea typeface="+mj-ea"/>
              <a:cs typeface="Arial" panose="020B0604020202020204" pitchFamily="34" charset="0"/>
            </a:endParaRPr>
          </a:p>
        </p:txBody>
      </p:sp>
      <p:pic>
        <p:nvPicPr>
          <p:cNvPr id="28" name="Picture 5" descr="E:\Respaldo HA-1\Documents and Settings\ESCAEROAT_500_JDARM\Mis documentos\Fotos FLIR Panamax 2007\Lupo\Lupo 19.bmp"/>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8121536" y="3789040"/>
            <a:ext cx="3219935" cy="1814257"/>
          </a:xfrm>
          <a:prstGeom prst="rect">
            <a:avLst/>
          </a:prstGeom>
          <a:ln/>
        </p:spPr>
      </p:pic>
      <p:sp>
        <p:nvSpPr>
          <p:cNvPr id="29" name="Text Box 8"/>
          <p:cNvSpPr txBox="1">
            <a:spLocks noChangeArrowheads="1"/>
          </p:cNvSpPr>
          <p:nvPr/>
        </p:nvSpPr>
        <p:spPr>
          <a:xfrm>
            <a:off x="8029103" y="5589240"/>
            <a:ext cx="3240360" cy="504056"/>
          </a:xfrm>
          <a:prstGeom prst="rect">
            <a:avLst/>
          </a:prstGeom>
        </p:spPr>
        <p:txBody>
          <a:bodyPr anchor="ctr">
            <a:noAutofit/>
          </a:bodyPr>
          <a:lstStyle/>
          <a:p>
            <a:pPr algn="ctr" fontAlgn="auto">
              <a:spcBef>
                <a:spcPct val="50000"/>
              </a:spcBef>
              <a:spcAft>
                <a:spcPts val="0"/>
              </a:spcAft>
              <a:defRPr/>
            </a:pPr>
            <a:r>
              <a:rPr lang="es-ES" sz="1700" b="1" dirty="0" smtClean="0">
                <a:solidFill>
                  <a:srgbClr val="002060"/>
                </a:solidFill>
                <a:latin typeface="Arial" panose="020B0604020202020204" pitchFamily="34" charset="0"/>
                <a:ea typeface="+mj-ea"/>
                <a:cs typeface="Arial" panose="020B0604020202020204" pitchFamily="34" charset="0"/>
              </a:rPr>
              <a:t>FLIR WESCAM MX 15 TS </a:t>
            </a:r>
            <a:endParaRPr lang="es-ES" sz="1700" b="1" dirty="0">
              <a:solidFill>
                <a:srgbClr val="002060"/>
              </a:solidFill>
              <a:latin typeface="Arial" panose="020B0604020202020204" pitchFamily="34" charset="0"/>
              <a:ea typeface="+mj-ea"/>
              <a:cs typeface="Arial" panose="020B0604020202020204" pitchFamily="34" charset="0"/>
            </a:endParaRPr>
          </a:p>
        </p:txBody>
      </p:sp>
      <p:cxnSp>
        <p:nvCxnSpPr>
          <p:cNvPr id="31" name="30 Conector recto de flecha"/>
          <p:cNvCxnSpPr/>
          <p:nvPr/>
        </p:nvCxnSpPr>
        <p:spPr>
          <a:xfrm>
            <a:off x="1620391" y="3212976"/>
            <a:ext cx="0" cy="72008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4" name="33 Conector recto de flecha"/>
          <p:cNvCxnSpPr/>
          <p:nvPr/>
        </p:nvCxnSpPr>
        <p:spPr>
          <a:xfrm>
            <a:off x="9685287" y="3212976"/>
            <a:ext cx="0" cy="50405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5" name="34 Conector recto de flecha"/>
          <p:cNvCxnSpPr/>
          <p:nvPr/>
        </p:nvCxnSpPr>
        <p:spPr>
          <a:xfrm>
            <a:off x="6588943" y="3212976"/>
            <a:ext cx="0" cy="57606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 name="35 Conector recto de flecha"/>
          <p:cNvCxnSpPr/>
          <p:nvPr/>
        </p:nvCxnSpPr>
        <p:spPr>
          <a:xfrm>
            <a:off x="4068663" y="3212976"/>
            <a:ext cx="0" cy="7920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8" name="37 Conector recto"/>
          <p:cNvCxnSpPr/>
          <p:nvPr/>
        </p:nvCxnSpPr>
        <p:spPr>
          <a:xfrm>
            <a:off x="1620391" y="3212976"/>
            <a:ext cx="80648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51 Conector recto"/>
          <p:cNvCxnSpPr>
            <a:stCxn id="21" idx="2"/>
            <a:endCxn id="21" idx="2"/>
          </p:cNvCxnSpPr>
          <p:nvPr/>
        </p:nvCxnSpPr>
        <p:spPr>
          <a:xfrm>
            <a:off x="4122775" y="3212976"/>
            <a:ext cx="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45</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9" name="18 Flecha derecha"/>
          <p:cNvSpPr/>
          <p:nvPr/>
        </p:nvSpPr>
        <p:spPr>
          <a:xfrm>
            <a:off x="2412479" y="1340768"/>
            <a:ext cx="936104"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23" name="Text Box 8"/>
          <p:cNvSpPr txBox="1">
            <a:spLocks noChangeArrowheads="1"/>
          </p:cNvSpPr>
          <p:nvPr/>
        </p:nvSpPr>
        <p:spPr>
          <a:xfrm>
            <a:off x="468263" y="1268760"/>
            <a:ext cx="1800200" cy="504056"/>
          </a:xfrm>
          <a:prstGeom prst="rect">
            <a:avLst/>
          </a:prstGeom>
        </p:spPr>
        <p:txBody>
          <a:bodyPr anchor="ctr">
            <a:normAutofit fontScale="85000" lnSpcReduction="10000"/>
          </a:bodyPr>
          <a:lstStyle/>
          <a:p>
            <a:pPr algn="ctr" fontAlgn="auto">
              <a:spcBef>
                <a:spcPct val="50000"/>
              </a:spcBef>
              <a:spcAft>
                <a:spcPts val="0"/>
              </a:spcAft>
              <a:defRPr/>
            </a:pPr>
            <a:r>
              <a:rPr lang="es-ES" sz="2000" b="1" dirty="0" smtClean="0">
                <a:solidFill>
                  <a:srgbClr val="002060"/>
                </a:solidFill>
                <a:latin typeface="Arial" panose="020B0604020202020204" pitchFamily="34" charset="0"/>
                <a:ea typeface="+mj-ea"/>
                <a:cs typeface="Arial" panose="020B0604020202020204" pitchFamily="34" charset="0"/>
              </a:rPr>
              <a:t>RADAR VARAN</a:t>
            </a:r>
            <a:endParaRPr lang="es-ES" sz="2000" b="1" dirty="0">
              <a:solidFill>
                <a:srgbClr val="002060"/>
              </a:solidFill>
              <a:latin typeface="Arial" panose="020B0604020202020204" pitchFamily="34" charset="0"/>
              <a:ea typeface="+mj-ea"/>
              <a:cs typeface="Arial" panose="020B0604020202020204" pitchFamily="34" charset="0"/>
            </a:endParaRPr>
          </a:p>
        </p:txBody>
      </p:sp>
      <p:sp>
        <p:nvSpPr>
          <p:cNvPr id="25" name="Text Box 8"/>
          <p:cNvSpPr txBox="1">
            <a:spLocks noChangeArrowheads="1"/>
          </p:cNvSpPr>
          <p:nvPr/>
        </p:nvSpPr>
        <p:spPr>
          <a:xfrm>
            <a:off x="468263" y="2636912"/>
            <a:ext cx="1800200" cy="504056"/>
          </a:xfrm>
          <a:prstGeom prst="rect">
            <a:avLst/>
          </a:prstGeom>
        </p:spPr>
        <p:txBody>
          <a:bodyPr anchor="ctr">
            <a:noAutofit/>
          </a:bodyPr>
          <a:lstStyle/>
          <a:p>
            <a:pPr algn="ctr" fontAlgn="auto">
              <a:spcBef>
                <a:spcPct val="50000"/>
              </a:spcBef>
              <a:spcAft>
                <a:spcPts val="0"/>
              </a:spcAft>
              <a:defRPr/>
            </a:pPr>
            <a:r>
              <a:rPr lang="es-ES" sz="1700" b="1" dirty="0" smtClean="0">
                <a:solidFill>
                  <a:srgbClr val="002060"/>
                </a:solidFill>
                <a:latin typeface="Arial" panose="020B0604020202020204" pitchFamily="34" charset="0"/>
                <a:ea typeface="+mj-ea"/>
                <a:cs typeface="Arial" panose="020B0604020202020204" pitchFamily="34" charset="0"/>
              </a:rPr>
              <a:t> COMPUTADORNADIR</a:t>
            </a:r>
            <a:endParaRPr lang="es-ES" sz="1700" b="1" dirty="0">
              <a:solidFill>
                <a:srgbClr val="002060"/>
              </a:solidFill>
              <a:latin typeface="Arial" panose="020B0604020202020204" pitchFamily="34" charset="0"/>
              <a:ea typeface="+mj-ea"/>
              <a:cs typeface="Arial" panose="020B0604020202020204" pitchFamily="34" charset="0"/>
            </a:endParaRPr>
          </a:p>
        </p:txBody>
      </p:sp>
      <p:cxnSp>
        <p:nvCxnSpPr>
          <p:cNvPr id="52" name="51 Conector recto"/>
          <p:cNvCxnSpPr/>
          <p:nvPr/>
        </p:nvCxnSpPr>
        <p:spPr>
          <a:xfrm>
            <a:off x="4122775" y="342900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33" name="2 Marcador de contenido"/>
          <p:cNvSpPr>
            <a:spLocks noGrp="1"/>
          </p:cNvSpPr>
          <p:nvPr>
            <p:ph idx="1"/>
          </p:nvPr>
        </p:nvSpPr>
        <p:spPr>
          <a:xfrm>
            <a:off x="3276575" y="1268760"/>
            <a:ext cx="8173120" cy="1296144"/>
          </a:xfrm>
        </p:spPr>
        <p:txBody>
          <a:bodyPr/>
          <a:lstStyle/>
          <a:p>
            <a:pPr marL="363538" lvl="1" algn="just" eaLnBrk="1" hangingPunct="1">
              <a:buFont typeface="Wingdings" pitchFamily="2" charset="2"/>
              <a:buChar char="Ø"/>
            </a:pPr>
            <a:r>
              <a:rPr lang="es-ES" altLang="es-CL" sz="2000" dirty="0" err="1" smtClean="0"/>
              <a:t>Traquea</a:t>
            </a:r>
            <a:r>
              <a:rPr lang="es-ES" altLang="es-CL" sz="2000" dirty="0" smtClean="0"/>
              <a:t> un máximo de 16 contactos en forma  simultánea. </a:t>
            </a:r>
          </a:p>
          <a:p>
            <a:pPr marL="363538" lvl="1" algn="just" eaLnBrk="1" hangingPunct="1">
              <a:buFont typeface="Wingdings" pitchFamily="2" charset="2"/>
              <a:buChar char="Ø"/>
            </a:pPr>
            <a:r>
              <a:rPr lang="es-ES" altLang="es-CL" sz="2000" dirty="0" smtClean="0"/>
              <a:t>Fue diseñado para detección de unidades de superficie y periscopios.</a:t>
            </a:r>
          </a:p>
          <a:p>
            <a:pPr marL="363538" lvl="1" algn="just" eaLnBrk="1" hangingPunct="1">
              <a:buFont typeface="Wingdings" pitchFamily="2" charset="2"/>
              <a:buChar char="Ø"/>
            </a:pPr>
            <a:r>
              <a:rPr lang="es-ES" altLang="es-CL" sz="2000" dirty="0" smtClean="0"/>
              <a:t>Traspaso automático a STRIKE al estar integrado a TRES.</a:t>
            </a:r>
          </a:p>
        </p:txBody>
      </p:sp>
      <p:sp>
        <p:nvSpPr>
          <p:cNvPr id="37" name="36 Flecha derecha"/>
          <p:cNvSpPr/>
          <p:nvPr/>
        </p:nvSpPr>
        <p:spPr>
          <a:xfrm>
            <a:off x="2412479" y="2708920"/>
            <a:ext cx="936104"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39" name="2 Marcador de contenido"/>
          <p:cNvSpPr txBox="1">
            <a:spLocks/>
          </p:cNvSpPr>
          <p:nvPr/>
        </p:nvSpPr>
        <p:spPr>
          <a:xfrm>
            <a:off x="2916535" y="2656880"/>
            <a:ext cx="10801200" cy="1204168"/>
          </a:xfrm>
          <a:prstGeom prst="rect">
            <a:avLst/>
          </a:prstGeom>
        </p:spPr>
        <p:txBody>
          <a:bodyPr/>
          <a:lstStyle/>
          <a:p>
            <a:pPr marL="742950" marR="0" lvl="1" indent="-285750" algn="just"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s-ES" altLang="es-CL" sz="2000" b="0" i="0" u="none" strike="noStrike" kern="1200" cap="none" spc="0" normalizeH="0" baseline="0" noProof="0" dirty="0" smtClean="0">
                <a:ln>
                  <a:noFill/>
                </a:ln>
                <a:solidFill>
                  <a:schemeClr val="tx1"/>
                </a:solidFill>
                <a:effectLst/>
                <a:uLnTx/>
                <a:uFillTx/>
                <a:latin typeface="+mn-lt"/>
                <a:ea typeface="+mn-ea"/>
                <a:cs typeface="+mn-cs"/>
              </a:rPr>
              <a:t>Entrega la información de los parámetros de vuelo al sistema de armas instalado.</a:t>
            </a:r>
          </a:p>
          <a:p>
            <a:pPr marL="742950" marR="0" lvl="1" indent="-285750" algn="just"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s-ES" altLang="es-CL" sz="2000" b="0" i="0" u="none" strike="noStrike" kern="1200" cap="none" spc="0" normalizeH="0" baseline="0" noProof="0" dirty="0" smtClean="0">
                <a:ln>
                  <a:noFill/>
                </a:ln>
                <a:solidFill>
                  <a:schemeClr val="tx1"/>
                </a:solidFill>
                <a:effectLst/>
                <a:uLnTx/>
                <a:uFillTx/>
                <a:latin typeface="+mn-lt"/>
                <a:ea typeface="+mn-ea"/>
                <a:cs typeface="+mn-cs"/>
              </a:rPr>
              <a:t>El GPS principal está asociado al Nadir.</a:t>
            </a:r>
          </a:p>
          <a:p>
            <a:pPr marL="742950" marR="0" lvl="1" indent="-285750" algn="just"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s-ES" altLang="es-CL" sz="2000" b="0" i="0" u="none" strike="noStrike" kern="1200" cap="none" spc="0" normalizeH="0" baseline="0" noProof="0" dirty="0" smtClean="0">
                <a:ln>
                  <a:noFill/>
                </a:ln>
                <a:solidFill>
                  <a:schemeClr val="tx1"/>
                </a:solidFill>
                <a:effectLst/>
                <a:uLnTx/>
                <a:uFillTx/>
                <a:latin typeface="+mn-lt"/>
                <a:ea typeface="+mn-ea"/>
                <a:cs typeface="+mn-cs"/>
              </a:rPr>
              <a:t>Muy importante para efectuar caladas.</a:t>
            </a:r>
          </a:p>
        </p:txBody>
      </p:sp>
      <p:pic>
        <p:nvPicPr>
          <p:cNvPr id="42" name="Picture 6" descr="E:\Respaldo HA-1\Documents and Settings\ESCAEROAT_500_JDARM\Mis documentos\Fotos FLIR Panamax 2007\PR-72\SEP 2 (10).bmp"/>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852639" y="4005064"/>
            <a:ext cx="3826499" cy="2156023"/>
          </a:xfrm>
          <a:prstGeom prst="rect">
            <a:avLst/>
          </a:prstGeom>
          <a:ln>
            <a:solidFill>
              <a:schemeClr val="tx1"/>
            </a:solidFill>
          </a:ln>
          <a:effectLst/>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46</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6" name="15 Rectángulo"/>
          <p:cNvSpPr/>
          <p:nvPr/>
        </p:nvSpPr>
        <p:spPr>
          <a:xfrm>
            <a:off x="1332359" y="4509120"/>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9" name="Text Box 8"/>
          <p:cNvSpPr txBox="1">
            <a:spLocks noChangeArrowheads="1"/>
          </p:cNvSpPr>
          <p:nvPr/>
        </p:nvSpPr>
        <p:spPr>
          <a:xfrm>
            <a:off x="-467841" y="1412776"/>
            <a:ext cx="3240360" cy="504056"/>
          </a:xfrm>
          <a:prstGeom prst="rect">
            <a:avLst/>
          </a:prstGeom>
        </p:spPr>
        <p:txBody>
          <a:bodyPr anchor="ctr">
            <a:noAutofit/>
          </a:bodyPr>
          <a:lstStyle/>
          <a:p>
            <a:pPr algn="ctr" fontAlgn="auto">
              <a:spcBef>
                <a:spcPct val="50000"/>
              </a:spcBef>
              <a:spcAft>
                <a:spcPts val="0"/>
              </a:spcAft>
              <a:defRPr/>
            </a:pPr>
            <a:r>
              <a:rPr lang="es-ES" sz="1700" b="1" dirty="0" smtClean="0">
                <a:solidFill>
                  <a:srgbClr val="002060"/>
                </a:solidFill>
                <a:latin typeface="Arial" panose="020B0604020202020204" pitchFamily="34" charset="0"/>
                <a:ea typeface="+mj-ea"/>
                <a:cs typeface="Arial" panose="020B0604020202020204" pitchFamily="34" charset="0"/>
              </a:rPr>
              <a:t>FLIR WESCAM </a:t>
            </a:r>
          </a:p>
          <a:p>
            <a:pPr algn="ctr" fontAlgn="auto">
              <a:spcBef>
                <a:spcPct val="50000"/>
              </a:spcBef>
              <a:spcAft>
                <a:spcPts val="0"/>
              </a:spcAft>
              <a:defRPr/>
            </a:pPr>
            <a:r>
              <a:rPr lang="es-ES" sz="1700" b="1" dirty="0" smtClean="0">
                <a:solidFill>
                  <a:srgbClr val="002060"/>
                </a:solidFill>
                <a:latin typeface="Arial" panose="020B0604020202020204" pitchFamily="34" charset="0"/>
                <a:ea typeface="+mj-ea"/>
                <a:cs typeface="Arial" panose="020B0604020202020204" pitchFamily="34" charset="0"/>
              </a:rPr>
              <a:t>MX 15 TS </a:t>
            </a:r>
            <a:endParaRPr lang="es-ES" sz="1700" b="1" dirty="0">
              <a:solidFill>
                <a:srgbClr val="002060"/>
              </a:solidFill>
              <a:latin typeface="Arial" panose="020B0604020202020204" pitchFamily="34" charset="0"/>
              <a:ea typeface="+mj-ea"/>
              <a:cs typeface="Arial" panose="020B0604020202020204" pitchFamily="34" charset="0"/>
            </a:endParaRPr>
          </a:p>
        </p:txBody>
      </p:sp>
      <p:sp>
        <p:nvSpPr>
          <p:cNvPr id="41" name="2 Marcador de contenido"/>
          <p:cNvSpPr txBox="1">
            <a:spLocks/>
          </p:cNvSpPr>
          <p:nvPr/>
        </p:nvSpPr>
        <p:spPr>
          <a:xfrm>
            <a:off x="3420591" y="3710682"/>
            <a:ext cx="8136904" cy="4614862"/>
          </a:xfrm>
          <a:prstGeom prst="rect">
            <a:avLst/>
          </a:prstGeom>
        </p:spPr>
        <p:txBody>
          <a:bodyPr/>
          <a:lstStyle/>
          <a:p>
            <a:pPr marL="179388" marR="0" lvl="1" indent="0" algn="just"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s-ES" altLang="es-CL" sz="2000" b="0" i="0" u="none" strike="noStrike" kern="1200" cap="none" spc="0" normalizeH="0" baseline="0" noProof="0" dirty="0" smtClean="0">
                <a:ln>
                  <a:noFill/>
                </a:ln>
                <a:solidFill>
                  <a:schemeClr val="tx1"/>
                </a:solidFill>
                <a:effectLst/>
                <a:uLnTx/>
                <a:uFillTx/>
                <a:latin typeface="+mn-lt"/>
                <a:ea typeface="+mn-ea"/>
                <a:cs typeface="+mn-cs"/>
              </a:rPr>
              <a:t> Entrega Banda de la bulla:	-Banda 1	E/F</a:t>
            </a:r>
          </a:p>
          <a:p>
            <a:pPr marL="179388" marR="0" lvl="1" indent="0" algn="just" defTabSz="914400" rtl="0" eaLnBrk="1" fontAlgn="auto" latinLnBrk="0" hangingPunct="1">
              <a:lnSpc>
                <a:spcPct val="100000"/>
              </a:lnSpc>
              <a:spcBef>
                <a:spcPct val="20000"/>
              </a:spcBef>
              <a:spcAft>
                <a:spcPts val="0"/>
              </a:spcAft>
              <a:buClrTx/>
              <a:buSzTx/>
              <a:buFontTx/>
              <a:buNone/>
              <a:tabLst/>
              <a:defRPr/>
            </a:pPr>
            <a:r>
              <a:rPr kumimoji="0" lang="es-ES" altLang="es-CL" sz="2000" b="0" i="0" u="none" strike="noStrike" kern="1200" cap="none" spc="0" normalizeH="0" baseline="0" noProof="0" dirty="0" smtClean="0">
                <a:ln>
                  <a:noFill/>
                </a:ln>
                <a:solidFill>
                  <a:schemeClr val="tx1"/>
                </a:solidFill>
                <a:effectLst/>
                <a:uLnTx/>
                <a:uFillTx/>
                <a:latin typeface="+mn-lt"/>
                <a:ea typeface="+mn-ea"/>
                <a:cs typeface="+mn-cs"/>
              </a:rPr>
              <a:t>				-Banda 2	G/H</a:t>
            </a:r>
          </a:p>
          <a:p>
            <a:pPr marL="179388" marR="0" lvl="1" indent="0" algn="just" defTabSz="914400" rtl="0" eaLnBrk="1" fontAlgn="auto" latinLnBrk="0" hangingPunct="1">
              <a:lnSpc>
                <a:spcPct val="100000"/>
              </a:lnSpc>
              <a:spcBef>
                <a:spcPct val="20000"/>
              </a:spcBef>
              <a:spcAft>
                <a:spcPts val="0"/>
              </a:spcAft>
              <a:buClrTx/>
              <a:buSzTx/>
              <a:buFontTx/>
              <a:buNone/>
              <a:tabLst/>
              <a:defRPr/>
            </a:pPr>
            <a:r>
              <a:rPr kumimoji="0" lang="es-ES" altLang="es-CL" sz="2000" b="0" i="0" u="none" strike="noStrike" kern="1200" cap="none" spc="0" normalizeH="0" baseline="0" noProof="0" dirty="0" smtClean="0">
                <a:ln>
                  <a:noFill/>
                </a:ln>
                <a:solidFill>
                  <a:schemeClr val="tx1"/>
                </a:solidFill>
                <a:effectLst/>
                <a:uLnTx/>
                <a:uFillTx/>
                <a:latin typeface="+mn-lt"/>
                <a:ea typeface="+mn-ea"/>
                <a:cs typeface="+mn-cs"/>
              </a:rPr>
              <a:t>				-Banda 3	I</a:t>
            </a:r>
          </a:p>
          <a:p>
            <a:pPr marL="179388" marR="0" lvl="1" indent="0" algn="just" defTabSz="914400" rtl="0" eaLnBrk="1" fontAlgn="auto" latinLnBrk="0" hangingPunct="1">
              <a:lnSpc>
                <a:spcPct val="100000"/>
              </a:lnSpc>
              <a:spcBef>
                <a:spcPct val="20000"/>
              </a:spcBef>
              <a:spcAft>
                <a:spcPts val="0"/>
              </a:spcAft>
              <a:buClrTx/>
              <a:buSzTx/>
              <a:buFontTx/>
              <a:buNone/>
              <a:tabLst/>
              <a:defRPr/>
            </a:pPr>
            <a:r>
              <a:rPr kumimoji="0" lang="es-ES" altLang="es-CL" sz="2000" b="0" i="0" u="none" strike="noStrike" kern="1200" cap="none" spc="0" normalizeH="0" baseline="0" noProof="0" dirty="0" smtClean="0">
                <a:ln>
                  <a:noFill/>
                </a:ln>
                <a:solidFill>
                  <a:schemeClr val="tx1"/>
                </a:solidFill>
                <a:effectLst/>
                <a:uLnTx/>
                <a:uFillTx/>
                <a:latin typeface="+mn-lt"/>
                <a:ea typeface="+mn-ea"/>
                <a:cs typeface="+mn-cs"/>
              </a:rPr>
              <a:t>				-Banda 4	J</a:t>
            </a:r>
          </a:p>
          <a:p>
            <a:pPr marL="179388" marR="0" lvl="1" indent="0" algn="just" defTabSz="914400" rtl="0" eaLnBrk="1" fontAlgn="auto" latinLnBrk="0" hangingPunct="1">
              <a:lnSpc>
                <a:spcPct val="100000"/>
              </a:lnSpc>
              <a:spcBef>
                <a:spcPct val="20000"/>
              </a:spcBef>
              <a:spcAft>
                <a:spcPts val="0"/>
              </a:spcAft>
              <a:buClrTx/>
              <a:buSzTx/>
              <a:buFont typeface="Wingdings" pitchFamily="2" charset="2"/>
              <a:buChar char="Ø"/>
              <a:tabLst>
                <a:tab pos="536575" algn="l"/>
              </a:tabLst>
              <a:defRPr/>
            </a:pPr>
            <a:r>
              <a:rPr kumimoji="0" lang="es-ES" altLang="es-CL" sz="2000" b="0" i="0" u="none" strike="noStrike" kern="1200" cap="none" spc="0" normalizeH="0" baseline="0" noProof="0" dirty="0" smtClean="0">
                <a:ln>
                  <a:noFill/>
                </a:ln>
                <a:solidFill>
                  <a:schemeClr val="tx1"/>
                </a:solidFill>
                <a:effectLst/>
                <a:uLnTx/>
                <a:uFillTx/>
                <a:latin typeface="+mn-lt"/>
                <a:ea typeface="+mn-ea"/>
                <a:cs typeface="+mn-cs"/>
              </a:rPr>
              <a:t>  Entrega demarcación, la cual puede ser traspasada a la consola del 	TACCO con un máximo de 3.</a:t>
            </a:r>
          </a:p>
        </p:txBody>
      </p:sp>
      <p:sp>
        <p:nvSpPr>
          <p:cNvPr id="28" name="27 Flecha derecha"/>
          <p:cNvSpPr/>
          <p:nvPr/>
        </p:nvSpPr>
        <p:spPr>
          <a:xfrm>
            <a:off x="2412479" y="1340768"/>
            <a:ext cx="936104"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30" name="Text Box 8"/>
          <p:cNvSpPr txBox="1">
            <a:spLocks noChangeArrowheads="1"/>
          </p:cNvSpPr>
          <p:nvPr/>
        </p:nvSpPr>
        <p:spPr>
          <a:xfrm>
            <a:off x="0" y="3638674"/>
            <a:ext cx="2196455" cy="936104"/>
          </a:xfrm>
          <a:prstGeom prst="rect">
            <a:avLst/>
          </a:prstGeom>
        </p:spPr>
        <p:txBody>
          <a:bodyPr anchor="ctr">
            <a:normAutofit fontScale="92500"/>
          </a:bodyPr>
          <a:lstStyle/>
          <a:p>
            <a:pPr algn="ctr" fontAlgn="auto">
              <a:spcBef>
                <a:spcPct val="50000"/>
              </a:spcBef>
              <a:spcAft>
                <a:spcPts val="0"/>
              </a:spcAft>
              <a:defRPr/>
            </a:pPr>
            <a:r>
              <a:rPr lang="es-ES" sz="2000" b="1" dirty="0" smtClean="0">
                <a:solidFill>
                  <a:srgbClr val="002060"/>
                </a:solidFill>
                <a:latin typeface="Arial" panose="020B0604020202020204" pitchFamily="34" charset="0"/>
                <a:ea typeface="+mj-ea"/>
                <a:cs typeface="Arial" panose="020B0604020202020204" pitchFamily="34" charset="0"/>
              </a:rPr>
              <a:t>MAE DALIA 1000</a:t>
            </a:r>
          </a:p>
          <a:p>
            <a:pPr algn="ctr" fontAlgn="auto">
              <a:spcBef>
                <a:spcPct val="50000"/>
              </a:spcBef>
              <a:spcAft>
                <a:spcPts val="0"/>
              </a:spcAft>
              <a:defRPr/>
            </a:pPr>
            <a:r>
              <a:rPr lang="es-ES" sz="2000" b="1" dirty="0" smtClean="0">
                <a:solidFill>
                  <a:srgbClr val="002060"/>
                </a:solidFill>
                <a:latin typeface="Arial" panose="020B0604020202020204" pitchFamily="34" charset="0"/>
                <a:ea typeface="+mj-ea"/>
                <a:cs typeface="Arial" panose="020B0604020202020204" pitchFamily="34" charset="0"/>
              </a:rPr>
              <a:t>DR-2000</a:t>
            </a:r>
            <a:endParaRPr lang="es-ES" sz="2000" b="1" dirty="0">
              <a:solidFill>
                <a:srgbClr val="002060"/>
              </a:solidFill>
              <a:latin typeface="Arial" panose="020B0604020202020204" pitchFamily="34" charset="0"/>
              <a:ea typeface="+mj-ea"/>
              <a:cs typeface="Arial" panose="020B0604020202020204" pitchFamily="34" charset="0"/>
            </a:endParaRPr>
          </a:p>
        </p:txBody>
      </p:sp>
      <p:sp>
        <p:nvSpPr>
          <p:cNvPr id="31" name="30 Flecha derecha"/>
          <p:cNvSpPr/>
          <p:nvPr/>
        </p:nvSpPr>
        <p:spPr>
          <a:xfrm>
            <a:off x="2412479" y="3710682"/>
            <a:ext cx="936104"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32" name="2 Marcador de contenido"/>
          <p:cNvSpPr>
            <a:spLocks noGrp="1"/>
          </p:cNvSpPr>
          <p:nvPr>
            <p:ph idx="1"/>
          </p:nvPr>
        </p:nvSpPr>
        <p:spPr>
          <a:xfrm>
            <a:off x="3204567" y="1340768"/>
            <a:ext cx="10952798" cy="1944216"/>
          </a:xfrm>
        </p:spPr>
        <p:txBody>
          <a:bodyPr/>
          <a:lstStyle/>
          <a:p>
            <a:pPr lvl="1" algn="just" eaLnBrk="1" hangingPunct="1">
              <a:buFont typeface="Wingdings" pitchFamily="2" charset="2"/>
              <a:buChar char="Ø"/>
              <a:tabLst>
                <a:tab pos="1435100" algn="l"/>
              </a:tabLst>
            </a:pPr>
            <a:r>
              <a:rPr lang="es-ES" altLang="es-CL" sz="2000" dirty="0" smtClean="0"/>
              <a:t>02 cámaras de video y 01 IR.</a:t>
            </a:r>
          </a:p>
          <a:p>
            <a:pPr lvl="1" algn="just" eaLnBrk="1" hangingPunct="1">
              <a:buFont typeface="Wingdings" pitchFamily="2" charset="2"/>
              <a:buChar char="Ø"/>
              <a:tabLst>
                <a:tab pos="1435100" algn="l"/>
              </a:tabLst>
            </a:pPr>
            <a:r>
              <a:rPr lang="es-ES" altLang="es-CL" sz="2000" dirty="0" smtClean="0"/>
              <a:t>GPS propio entrega posición, demarcación y distancia al blanco.</a:t>
            </a:r>
          </a:p>
          <a:p>
            <a:pPr lvl="1" algn="just" eaLnBrk="1" hangingPunct="1">
              <a:buFont typeface="Wingdings" pitchFamily="2" charset="2"/>
              <a:buChar char="Ø"/>
              <a:tabLst>
                <a:tab pos="1435100" algn="l"/>
              </a:tabLst>
            </a:pPr>
            <a:r>
              <a:rPr lang="es-ES" altLang="es-CL" sz="2000" dirty="0" smtClean="0"/>
              <a:t>Traqueo automático de blancos en movimiento y posición geográfica.</a:t>
            </a:r>
          </a:p>
          <a:p>
            <a:pPr lvl="1" algn="just" eaLnBrk="1" hangingPunct="1">
              <a:buFont typeface="Wingdings" pitchFamily="2" charset="2"/>
              <a:buChar char="Ø"/>
              <a:tabLst>
                <a:tab pos="1435100" algn="l"/>
              </a:tabLst>
            </a:pPr>
            <a:r>
              <a:rPr lang="es-ES" altLang="es-CL" sz="2000" dirty="0" smtClean="0"/>
              <a:t>Plataforma inercial giro estabilizada.</a:t>
            </a:r>
          </a:p>
          <a:p>
            <a:pPr lvl="1" algn="just" eaLnBrk="1" hangingPunct="1">
              <a:buFont typeface="Wingdings" pitchFamily="2" charset="2"/>
              <a:buChar char="Ø"/>
              <a:tabLst>
                <a:tab pos="1435100" algn="l"/>
              </a:tabLst>
            </a:pPr>
            <a:r>
              <a:rPr lang="es-ES" altLang="es-CL" sz="2000" dirty="0" smtClean="0"/>
              <a:t>Manda señal de video a Strike.</a:t>
            </a:r>
          </a:p>
          <a:p>
            <a:pPr lvl="1" algn="just" eaLnBrk="1" hangingPunct="1">
              <a:buFont typeface="Wingdings" pitchFamily="2" charset="2"/>
              <a:buChar char="Ø"/>
              <a:tabLst>
                <a:tab pos="1435100" algn="l"/>
              </a:tabLst>
            </a:pPr>
            <a:endParaRPr lang="es-ES" altLang="es-CL" sz="2000" dirty="0" smtClean="0"/>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5"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6"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7"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8"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9"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0"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1" name="Text Box 8"/>
          <p:cNvSpPr txBox="1">
            <a:spLocks noChangeArrowheads="1"/>
          </p:cNvSpPr>
          <p:nvPr/>
        </p:nvSpPr>
        <p:spPr>
          <a:xfrm>
            <a:off x="3924647" y="980728"/>
            <a:ext cx="3600400" cy="504056"/>
          </a:xfrm>
          <a:prstGeom prst="rect">
            <a:avLst/>
          </a:prstGeom>
        </p:spPr>
        <p:txBody>
          <a:bodyPr anchor="ctr">
            <a:noAutofit/>
          </a:bodyPr>
          <a:lstStyle/>
          <a:p>
            <a:pPr algn="ctr" fontAlgn="auto">
              <a:spcBef>
                <a:spcPct val="50000"/>
              </a:spcBef>
              <a:spcAft>
                <a:spcPts val="0"/>
              </a:spcAft>
              <a:defRPr/>
            </a:pPr>
            <a:r>
              <a:rPr lang="es-ES" sz="2000" b="1" dirty="0" smtClean="0">
                <a:solidFill>
                  <a:srgbClr val="002060"/>
                </a:solidFill>
                <a:latin typeface="Arial" panose="020B0604020202020204" pitchFamily="34" charset="0"/>
                <a:ea typeface="+mj-ea"/>
                <a:cs typeface="Arial" panose="020B0604020202020204" pitchFamily="34" charset="0"/>
              </a:rPr>
              <a:t>DATA LINK STRIKE SC 708 </a:t>
            </a:r>
            <a:endParaRPr lang="es-ES" sz="2000" b="1" dirty="0">
              <a:solidFill>
                <a:srgbClr val="002060"/>
              </a:solidFill>
              <a:latin typeface="Arial" panose="020B0604020202020204" pitchFamily="34" charset="0"/>
              <a:ea typeface="+mj-ea"/>
              <a:cs typeface="Arial" panose="020B0604020202020204" pitchFamily="34" charset="0"/>
            </a:endParaRPr>
          </a:p>
        </p:txBody>
      </p:sp>
      <p:sp>
        <p:nvSpPr>
          <p:cNvPr id="14" name="2 Marcador de contenido"/>
          <p:cNvSpPr>
            <a:spLocks noGrp="1"/>
          </p:cNvSpPr>
          <p:nvPr>
            <p:ph idx="1"/>
          </p:nvPr>
        </p:nvSpPr>
        <p:spPr>
          <a:xfrm>
            <a:off x="396255" y="1700808"/>
            <a:ext cx="7128792" cy="5500688"/>
          </a:xfrm>
        </p:spPr>
        <p:txBody>
          <a:bodyPr rtlCol="0">
            <a:normAutofit/>
          </a:bodyPr>
          <a:lstStyle/>
          <a:p>
            <a:pPr algn="just" eaLnBrk="1" fontAlgn="auto" hangingPunct="1">
              <a:spcAft>
                <a:spcPts val="0"/>
              </a:spcAft>
              <a:buFontTx/>
              <a:buNone/>
              <a:defRPr/>
            </a:pPr>
            <a:r>
              <a:rPr lang="es-ES" sz="2400" b="1" i="1" dirty="0" smtClean="0">
                <a:solidFill>
                  <a:schemeClr val="tx2">
                    <a:lumMod val="75000"/>
                  </a:schemeClr>
                </a:solidFill>
              </a:rPr>
              <a:t>PRINCIPALES CARACTERÍSTICAS:</a:t>
            </a:r>
            <a:endParaRPr lang="es-ES" sz="1800" dirty="0" smtClean="0">
              <a:solidFill>
                <a:schemeClr val="tx2">
                  <a:lumMod val="75000"/>
                </a:schemeClr>
              </a:solidFill>
            </a:endParaRPr>
          </a:p>
          <a:p>
            <a:pPr marL="355600" lvl="1" indent="-355600" algn="just" eaLnBrk="1" fontAlgn="auto" hangingPunct="1">
              <a:spcAft>
                <a:spcPts val="0"/>
              </a:spcAft>
              <a:buFont typeface="Wingdings" pitchFamily="2" charset="2"/>
              <a:buChar char="Ø"/>
              <a:tabLst>
                <a:tab pos="1435100" algn="l"/>
                <a:tab pos="1968500" algn="l"/>
                <a:tab pos="2336800" algn="l"/>
              </a:tabLst>
              <a:defRPr/>
            </a:pPr>
            <a:r>
              <a:rPr lang="es-ES" sz="2000" dirty="0" smtClean="0"/>
              <a:t>Enlace UHF y HF en forma simultánea.</a:t>
            </a:r>
          </a:p>
          <a:p>
            <a:pPr marL="355600" lvl="1" indent="-355600" algn="just" eaLnBrk="1" fontAlgn="auto" hangingPunct="1">
              <a:spcAft>
                <a:spcPts val="0"/>
              </a:spcAft>
              <a:buFont typeface="Wingdings" pitchFamily="2" charset="2"/>
              <a:buChar char="Ø"/>
              <a:tabLst>
                <a:tab pos="355600" algn="l"/>
                <a:tab pos="1435100" algn="l"/>
                <a:tab pos="1968500" algn="l"/>
                <a:tab pos="2336800" algn="l"/>
              </a:tabLst>
              <a:defRPr/>
            </a:pPr>
            <a:r>
              <a:rPr lang="es-ES" sz="2000" dirty="0" smtClean="0"/>
              <a:t>Traspaso automático del panorama de superficie al Sistema de Data Link.</a:t>
            </a:r>
          </a:p>
          <a:p>
            <a:pPr marL="355600" lvl="1" indent="-355600" algn="just" eaLnBrk="1" fontAlgn="auto" hangingPunct="1">
              <a:spcAft>
                <a:spcPts val="0"/>
              </a:spcAft>
              <a:buFont typeface="Wingdings" pitchFamily="2" charset="2"/>
              <a:buChar char="Ø"/>
              <a:tabLst>
                <a:tab pos="1435100" algn="l"/>
                <a:tab pos="1968500" algn="l"/>
                <a:tab pos="2336800" algn="l"/>
              </a:tabLst>
              <a:defRPr/>
            </a:pPr>
            <a:r>
              <a:rPr lang="es-ES" sz="2000" dirty="0" smtClean="0"/>
              <a:t>Traspaso de 3 contactos </a:t>
            </a:r>
            <a:r>
              <a:rPr lang="es-ES" sz="2000" dirty="0" err="1" smtClean="0"/>
              <a:t>Rx</a:t>
            </a:r>
            <a:r>
              <a:rPr lang="es-ES" sz="2000" dirty="0" smtClean="0"/>
              <a:t> por Data Link al Sistema TRES.</a:t>
            </a:r>
          </a:p>
          <a:p>
            <a:pPr marL="355600" lvl="1" indent="-355600" algn="just" eaLnBrk="1" fontAlgn="auto" hangingPunct="1">
              <a:spcAft>
                <a:spcPts val="0"/>
              </a:spcAft>
              <a:buFont typeface="Wingdings" pitchFamily="2" charset="2"/>
              <a:buChar char="Ø"/>
              <a:tabLst>
                <a:tab pos="1435100" algn="l"/>
                <a:tab pos="1968500" algn="l"/>
                <a:tab pos="2336800" algn="l"/>
              </a:tabLst>
              <a:defRPr/>
            </a:pPr>
            <a:r>
              <a:rPr lang="es-ES" sz="2000" dirty="0" smtClean="0"/>
              <a:t>Capacidad de </a:t>
            </a:r>
            <a:r>
              <a:rPr lang="es-ES" sz="2000" dirty="0" err="1" smtClean="0"/>
              <a:t>Tx.</a:t>
            </a:r>
            <a:r>
              <a:rPr lang="es-ES" sz="2000" dirty="0" smtClean="0"/>
              <a:t> Modo OTHT en UHF y HF.</a:t>
            </a:r>
          </a:p>
          <a:p>
            <a:pPr marL="355600" lvl="1" indent="-355600" algn="just" eaLnBrk="1" fontAlgn="auto" hangingPunct="1">
              <a:spcAft>
                <a:spcPts val="0"/>
              </a:spcAft>
              <a:buFont typeface="Wingdings" pitchFamily="2" charset="2"/>
              <a:buChar char="Ø"/>
              <a:tabLst>
                <a:tab pos="1435100" algn="l"/>
                <a:tab pos="1968500" algn="l"/>
                <a:tab pos="2336800" algn="l"/>
              </a:tabLst>
              <a:defRPr/>
            </a:pPr>
            <a:r>
              <a:rPr lang="es-ES" sz="2000" dirty="0" smtClean="0"/>
              <a:t>Capacidad de presentar en pantalla todos los Planes Aéreos A/S.</a:t>
            </a:r>
          </a:p>
          <a:p>
            <a:pPr marL="355600" lvl="1" indent="-355600" algn="just" eaLnBrk="1" fontAlgn="auto" hangingPunct="1">
              <a:spcAft>
                <a:spcPts val="0"/>
              </a:spcAft>
              <a:buFont typeface="Wingdings" pitchFamily="2" charset="2"/>
              <a:buChar char="Ø"/>
              <a:tabLst>
                <a:tab pos="1435100" algn="l"/>
                <a:tab pos="1968500" algn="l"/>
                <a:tab pos="2336800" algn="l"/>
              </a:tabLst>
              <a:defRPr/>
            </a:pPr>
            <a:r>
              <a:rPr lang="es-ES" sz="2000" dirty="0" smtClean="0"/>
              <a:t>Capacidad de enlace automático.</a:t>
            </a:r>
          </a:p>
          <a:p>
            <a:pPr marL="355600" lvl="1" indent="-355600" algn="just" eaLnBrk="1" fontAlgn="auto" hangingPunct="1">
              <a:spcAft>
                <a:spcPts val="0"/>
              </a:spcAft>
              <a:buFont typeface="Wingdings" pitchFamily="2" charset="2"/>
              <a:buChar char="Ø"/>
              <a:tabLst>
                <a:tab pos="1435100" algn="l"/>
                <a:tab pos="1968500" algn="l"/>
                <a:tab pos="2336800" algn="l"/>
              </a:tabLst>
              <a:defRPr/>
            </a:pPr>
            <a:r>
              <a:rPr lang="es-ES" sz="2000" dirty="0" smtClean="0"/>
              <a:t>Registros GPS en forma automática.</a:t>
            </a:r>
          </a:p>
          <a:p>
            <a:pPr marL="355600" lvl="1" indent="-355600" algn="just" eaLnBrk="1" fontAlgn="auto" hangingPunct="1">
              <a:spcAft>
                <a:spcPts val="0"/>
              </a:spcAft>
              <a:buFont typeface="Wingdings" pitchFamily="2" charset="2"/>
              <a:buChar char="Ø"/>
              <a:tabLst>
                <a:tab pos="1435100" algn="l"/>
                <a:tab pos="1968500" algn="l"/>
                <a:tab pos="2336800" algn="l"/>
              </a:tabLst>
              <a:defRPr/>
            </a:pPr>
            <a:r>
              <a:rPr lang="es-ES" sz="2000" dirty="0" smtClean="0"/>
              <a:t>Cartografía sintética.</a:t>
            </a:r>
          </a:p>
        </p:txBody>
      </p:sp>
      <p:pic>
        <p:nvPicPr>
          <p:cNvPr id="15" name="Picture 9"/>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669063" y="2800325"/>
            <a:ext cx="4318580" cy="242887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4">
                                            <p:txEl>
                                              <p:pRg st="1" end="1"/>
                                            </p:txEl>
                                          </p:spTgt>
                                        </p:tgtEl>
                                        <p:attrNameLst>
                                          <p:attrName>style.visibility</p:attrName>
                                        </p:attrNameLst>
                                      </p:cBhvr>
                                      <p:to>
                                        <p:strVal val="visible"/>
                                      </p:to>
                                    </p:set>
                                    <p:animEffect transition="in" filter="box(in)">
                                      <p:cBhvr>
                                        <p:cTn id="7" dur="500"/>
                                        <p:tgtEl>
                                          <p:spTgt spid="1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4">
                                            <p:txEl>
                                              <p:pRg st="2" end="2"/>
                                            </p:txEl>
                                          </p:spTgt>
                                        </p:tgtEl>
                                        <p:attrNameLst>
                                          <p:attrName>style.visibility</p:attrName>
                                        </p:attrNameLst>
                                      </p:cBhvr>
                                      <p:to>
                                        <p:strVal val="visible"/>
                                      </p:to>
                                    </p:set>
                                    <p:animEffect transition="in" filter="box(in)">
                                      <p:cBhvr>
                                        <p:cTn id="12" dur="500"/>
                                        <p:tgtEl>
                                          <p:spTgt spid="1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4">
                                            <p:txEl>
                                              <p:pRg st="3" end="3"/>
                                            </p:txEl>
                                          </p:spTgt>
                                        </p:tgtEl>
                                        <p:attrNameLst>
                                          <p:attrName>style.visibility</p:attrName>
                                        </p:attrNameLst>
                                      </p:cBhvr>
                                      <p:to>
                                        <p:strVal val="visible"/>
                                      </p:to>
                                    </p:set>
                                    <p:animEffect transition="in" filter="box(in)">
                                      <p:cBhvr>
                                        <p:cTn id="17" dur="500"/>
                                        <p:tgtEl>
                                          <p:spTgt spid="1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4">
                                            <p:txEl>
                                              <p:pRg st="4" end="4"/>
                                            </p:txEl>
                                          </p:spTgt>
                                        </p:tgtEl>
                                        <p:attrNameLst>
                                          <p:attrName>style.visibility</p:attrName>
                                        </p:attrNameLst>
                                      </p:cBhvr>
                                      <p:to>
                                        <p:strVal val="visible"/>
                                      </p:to>
                                    </p:set>
                                    <p:animEffect transition="in" filter="box(in)">
                                      <p:cBhvr>
                                        <p:cTn id="22" dur="500"/>
                                        <p:tgtEl>
                                          <p:spTgt spid="1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4">
                                            <p:txEl>
                                              <p:pRg st="5" end="5"/>
                                            </p:txEl>
                                          </p:spTgt>
                                        </p:tgtEl>
                                        <p:attrNameLst>
                                          <p:attrName>style.visibility</p:attrName>
                                        </p:attrNameLst>
                                      </p:cBhvr>
                                      <p:to>
                                        <p:strVal val="visible"/>
                                      </p:to>
                                    </p:set>
                                    <p:animEffect transition="in" filter="box(in)">
                                      <p:cBhvr>
                                        <p:cTn id="27" dur="500"/>
                                        <p:tgtEl>
                                          <p:spTgt spid="1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4">
                                            <p:txEl>
                                              <p:pRg st="6" end="6"/>
                                            </p:txEl>
                                          </p:spTgt>
                                        </p:tgtEl>
                                        <p:attrNameLst>
                                          <p:attrName>style.visibility</p:attrName>
                                        </p:attrNameLst>
                                      </p:cBhvr>
                                      <p:to>
                                        <p:strVal val="visible"/>
                                      </p:to>
                                    </p:set>
                                    <p:animEffect transition="in" filter="box(in)">
                                      <p:cBhvr>
                                        <p:cTn id="32" dur="500"/>
                                        <p:tgtEl>
                                          <p:spTgt spid="1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14">
                                            <p:txEl>
                                              <p:pRg st="7" end="7"/>
                                            </p:txEl>
                                          </p:spTgt>
                                        </p:tgtEl>
                                        <p:attrNameLst>
                                          <p:attrName>style.visibility</p:attrName>
                                        </p:attrNameLst>
                                      </p:cBhvr>
                                      <p:to>
                                        <p:strVal val="visible"/>
                                      </p:to>
                                    </p:set>
                                    <p:animEffect transition="in" filter="box(in)">
                                      <p:cBhvr>
                                        <p:cTn id="37" dur="500"/>
                                        <p:tgtEl>
                                          <p:spTgt spid="1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14">
                                            <p:txEl>
                                              <p:pRg st="8" end="8"/>
                                            </p:txEl>
                                          </p:spTgt>
                                        </p:tgtEl>
                                        <p:attrNameLst>
                                          <p:attrName>style.visibility</p:attrName>
                                        </p:attrNameLst>
                                      </p:cBhvr>
                                      <p:to>
                                        <p:strVal val="visible"/>
                                      </p:to>
                                    </p:set>
                                    <p:animEffect transition="in" filter="box(in)">
                                      <p:cBhvr>
                                        <p:cTn id="42" dur="500"/>
                                        <p:tgtEl>
                                          <p:spTgt spid="1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48</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04450" name="Picture 2" descr="P-3ACH over the Chilean coast in November 2012. | Armada, Aviones"/>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188343" y="1844824"/>
            <a:ext cx="9715500" cy="3816424"/>
          </a:xfrm>
          <a:prstGeom prst="rect">
            <a:avLst/>
          </a:prstGeom>
          <a:noFill/>
          <a:ln>
            <a:solidFill>
              <a:schemeClr val="bg1"/>
            </a:solidFill>
          </a:ln>
        </p:spPr>
      </p:pic>
      <p:sp>
        <p:nvSpPr>
          <p:cNvPr id="17" name="Title 1">
            <a:extLst>
              <a:ext uri="{FF2B5EF4-FFF2-40B4-BE49-F238E27FC236}">
                <a16:creationId xmlns="" xmlns:a16="http://schemas.microsoft.com/office/drawing/2014/main" id="{96B6A20A-AB39-47BF-ACBD-18C55D23CD28}"/>
              </a:ext>
            </a:extLst>
          </p:cNvPr>
          <p:cNvSpPr txBox="1">
            <a:spLocks/>
          </p:cNvSpPr>
          <p:nvPr/>
        </p:nvSpPr>
        <p:spPr>
          <a:xfrm>
            <a:off x="1476375" y="980728"/>
            <a:ext cx="9127331" cy="23876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4400" b="0" i="0" u="none" strike="noStrike" kern="1200" cap="none" spc="0" normalizeH="0" baseline="0" noProof="0" dirty="0" smtClean="0">
                <a:ln>
                  <a:noFill/>
                </a:ln>
                <a:solidFill>
                  <a:srgbClr val="002060"/>
                </a:solidFill>
                <a:effectLst/>
                <a:uLnTx/>
                <a:uFillTx/>
                <a:latin typeface="+mj-lt"/>
                <a:ea typeface="+mj-ea"/>
                <a:cs typeface="+mj-cs"/>
              </a:rPr>
              <a:t>SCM 1600R</a:t>
            </a:r>
            <a:endParaRPr kumimoji="0" lang="es-CL" sz="4400" b="0" i="0" u="none" strike="noStrike" kern="1200" cap="none" spc="0" normalizeH="0" baseline="0" noProof="0" dirty="0">
              <a:ln>
                <a:noFill/>
              </a:ln>
              <a:solidFill>
                <a:srgbClr val="002060"/>
              </a:solidFill>
              <a:effectLst/>
              <a:uLnTx/>
              <a:uFillTx/>
              <a:latin typeface="+mj-lt"/>
              <a:ea typeface="+mj-ea"/>
              <a:cs typeface="+mj-cs"/>
            </a:endParaRPr>
          </a:p>
        </p:txBody>
      </p:sp>
      <p:sp>
        <p:nvSpPr>
          <p:cNvPr id="18" name="Subtitle 2">
            <a:extLst>
              <a:ext uri="{FF2B5EF4-FFF2-40B4-BE49-F238E27FC236}">
                <a16:creationId xmlns="" xmlns:a16="http://schemas.microsoft.com/office/drawing/2014/main" id="{5E8FF979-80B1-4B36-B953-3B4CCEFAD9A1}"/>
              </a:ext>
            </a:extLst>
          </p:cNvPr>
          <p:cNvSpPr txBox="1">
            <a:spLocks/>
          </p:cNvSpPr>
          <p:nvPr/>
        </p:nvSpPr>
        <p:spPr>
          <a:xfrm>
            <a:off x="2966644" y="5780856"/>
            <a:ext cx="8518843" cy="17526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s-CL" sz="3200" b="0" i="0" u="none" strike="noStrike" kern="1200" cap="none" spc="0" normalizeH="0" baseline="0" noProof="0" dirty="0" smtClean="0">
                <a:ln>
                  <a:noFill/>
                </a:ln>
                <a:solidFill>
                  <a:srgbClr val="002060"/>
                </a:solidFill>
                <a:effectLst/>
                <a:uLnTx/>
                <a:uFillTx/>
                <a:latin typeface="+mn-lt"/>
                <a:ea typeface="+mn-ea"/>
                <a:cs typeface="+mn-cs"/>
              </a:rPr>
              <a:t>P-3ACH NAVAL 404 / NAVAL 407</a:t>
            </a:r>
            <a:endParaRPr kumimoji="0" lang="es-CL" sz="3200" b="0" i="0" u="none" strike="noStrike" kern="1200" cap="none" spc="0" normalizeH="0" baseline="0" noProof="0" dirty="0">
              <a:ln>
                <a:noFill/>
              </a:ln>
              <a:solidFill>
                <a:srgbClr val="002060"/>
              </a:solidFill>
              <a:effectLst/>
              <a:uLnTx/>
              <a:uFillTx/>
              <a:latin typeface="+mn-lt"/>
              <a:ea typeface="+mn-ea"/>
              <a:cs typeface="+mn-cs"/>
            </a:endParaRPr>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6B6A20A-AB39-47BF-ACBD-18C55D23CD28}"/>
              </a:ext>
            </a:extLst>
          </p:cNvPr>
          <p:cNvSpPr>
            <a:spLocks noGrp="1"/>
          </p:cNvSpPr>
          <p:nvPr>
            <p:ph type="ctrTitle"/>
          </p:nvPr>
        </p:nvSpPr>
        <p:spPr>
          <a:xfrm>
            <a:off x="4284688" y="764704"/>
            <a:ext cx="7885088" cy="2461846"/>
          </a:xfrm>
        </p:spPr>
        <p:txBody>
          <a:bodyPr anchor="ctr">
            <a:normAutofit/>
          </a:bodyPr>
          <a:lstStyle/>
          <a:p>
            <a:pPr algn="just"/>
            <a:r>
              <a:rPr lang="es-CL" sz="2400" dirty="0">
                <a:solidFill>
                  <a:srgbClr val="002060"/>
                </a:solidFill>
              </a:rPr>
              <a:t>El SCM 1600R, es la modernización de los sistemas SCM 1600 y 1600P, a través de una arquitectura de software y hardware altamente optimizada que permite una ágil operación e interconexión con otros sistemas.</a:t>
            </a:r>
          </a:p>
        </p:txBody>
      </p:sp>
      <p:sp>
        <p:nvSpPr>
          <p:cNvPr id="7" name="Subtitle 2">
            <a:extLst>
              <a:ext uri="{FF2B5EF4-FFF2-40B4-BE49-F238E27FC236}">
                <a16:creationId xmlns="" xmlns:a16="http://schemas.microsoft.com/office/drawing/2014/main" id="{3064F7FE-C0CC-4F85-8953-50C2955156EA}"/>
              </a:ext>
            </a:extLst>
          </p:cNvPr>
          <p:cNvSpPr txBox="1">
            <a:spLocks/>
          </p:cNvSpPr>
          <p:nvPr/>
        </p:nvSpPr>
        <p:spPr>
          <a:xfrm>
            <a:off x="7861207" y="6525774"/>
            <a:ext cx="4308568" cy="332227"/>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CL" dirty="0">
                <a:solidFill>
                  <a:srgbClr val="002060"/>
                </a:solidFill>
              </a:rPr>
              <a:t>S1 (Rd.CIC.-Av.) Edmundo Álvarez Molina</a:t>
            </a:r>
          </a:p>
        </p:txBody>
      </p:sp>
      <p:sp>
        <p:nvSpPr>
          <p:cNvPr id="5" name="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6"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2"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3" name="12 CuadroTexto"/>
          <p:cNvSpPr txBox="1"/>
          <p:nvPr/>
        </p:nvSpPr>
        <p:spPr>
          <a:xfrm>
            <a:off x="540271" y="1340768"/>
            <a:ext cx="2093843" cy="584775"/>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3200" dirty="0" smtClean="0"/>
              <a:t>SCM 1600R</a:t>
            </a:r>
            <a:endParaRPr lang="es-CL" sz="3200" dirty="0"/>
          </a:p>
        </p:txBody>
      </p:sp>
      <p:sp>
        <p:nvSpPr>
          <p:cNvPr id="14" name="13 Flecha derecha"/>
          <p:cNvSpPr/>
          <p:nvPr/>
        </p:nvSpPr>
        <p:spPr>
          <a:xfrm>
            <a:off x="3060551" y="1556792"/>
            <a:ext cx="936104"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15" name="Title 1">
            <a:extLst>
              <a:ext uri="{FF2B5EF4-FFF2-40B4-BE49-F238E27FC236}">
                <a16:creationId xmlns="" xmlns:a16="http://schemas.microsoft.com/office/drawing/2014/main" id="{96B6A20A-AB39-47BF-ACBD-18C55D23CD28}"/>
              </a:ext>
            </a:extLst>
          </p:cNvPr>
          <p:cNvSpPr txBox="1">
            <a:spLocks/>
          </p:cNvSpPr>
          <p:nvPr/>
        </p:nvSpPr>
        <p:spPr>
          <a:xfrm>
            <a:off x="396255" y="2924945"/>
            <a:ext cx="10716065" cy="3933056"/>
          </a:xfrm>
          <a:prstGeom prst="rect">
            <a:avLst/>
          </a:prstGeom>
        </p:spPr>
        <p:txBody>
          <a:bodyPr anchor="ctr">
            <a:normAutofit fontScale="975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tab pos="361950" algn="l"/>
              </a:tabLst>
              <a:defRPr/>
            </a:pP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Objetivo</a:t>
            </a:r>
            <a:r>
              <a:rPr kumimoji="0" lang="es-CL" altLang="es-CL" sz="2400" b="0" i="0" u="none" strike="noStrike" kern="1200" cap="none" spc="0" normalizeH="0" baseline="0" noProof="0" dirty="0" smtClean="0">
                <a:ln>
                  <a:noFill/>
                </a:ln>
                <a:solidFill>
                  <a:schemeClr val="tx1"/>
                </a:solidFill>
                <a:effectLst/>
                <a:uLnTx/>
                <a:uFillTx/>
                <a:latin typeface="+mj-lt"/>
                <a:ea typeface="+mj-ea"/>
                <a:cs typeface="+mj-cs"/>
              </a:rPr>
              <a:t> </a:t>
            </a: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del SCM 1600R:</a:t>
            </a:r>
            <a:b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b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 </a:t>
            </a:r>
          </a:p>
          <a:p>
            <a:pPr marL="0" marR="0" lvl="0" indent="0" algn="l" defTabSz="914400" rtl="0" eaLnBrk="1" fontAlgn="auto" latinLnBrk="0" hangingPunct="1">
              <a:lnSpc>
                <a:spcPct val="100000"/>
              </a:lnSpc>
              <a:spcBef>
                <a:spcPct val="0"/>
              </a:spcBef>
              <a:spcAft>
                <a:spcPts val="0"/>
              </a:spcAft>
              <a:buClrTx/>
              <a:buSzTx/>
              <a:buFontTx/>
              <a:buNone/>
              <a:tabLst>
                <a:tab pos="361950" algn="l"/>
              </a:tabLst>
              <a:defRPr/>
            </a:pP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Apoyar a los operadores en la toma de decisiones y contribuir en la generación de un panorama táctico común para todas las unidades que  integran la fuerza  naval.</a:t>
            </a:r>
            <a:b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b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
            </a:r>
            <a:b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b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Funciones:</a:t>
            </a:r>
            <a:b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b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 -   Administración de la información táctica.</a:t>
            </a:r>
            <a:b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b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 -   Administración del Data Link</a:t>
            </a:r>
            <a:b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b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 -   Carga y descarga de misiones desde un </a:t>
            </a:r>
            <a:r>
              <a:rPr kumimoji="0" lang="es-CL" altLang="es-CL" sz="2400" b="0" i="0" u="none" strike="noStrike" kern="1200" cap="none" spc="0" normalizeH="0" baseline="0" noProof="0" dirty="0" err="1" smtClean="0">
                <a:ln>
                  <a:noFill/>
                </a:ln>
                <a:solidFill>
                  <a:srgbClr val="002060"/>
                </a:solidFill>
                <a:effectLst/>
                <a:uLnTx/>
                <a:uFillTx/>
                <a:latin typeface="+mj-lt"/>
                <a:ea typeface="+mj-ea"/>
                <a:cs typeface="+mj-cs"/>
              </a:rPr>
              <a:t>notebook</a:t>
            </a:r>
            <a: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t> externo, el cual se constituye como 	una  estación de tierra.</a:t>
            </a:r>
            <a:br>
              <a:rPr kumimoji="0" lang="es-CL" altLang="es-CL" sz="2400" b="0" i="0" u="none" strike="noStrike" kern="1200" cap="none" spc="0" normalizeH="0" baseline="0" noProof="0" dirty="0" smtClean="0">
                <a:ln>
                  <a:noFill/>
                </a:ln>
                <a:solidFill>
                  <a:srgbClr val="002060"/>
                </a:solidFill>
                <a:effectLst/>
                <a:uLnTx/>
                <a:uFillTx/>
                <a:latin typeface="+mj-lt"/>
                <a:ea typeface="+mj-ea"/>
                <a:cs typeface="+mj-cs"/>
              </a:rPr>
            </a:br>
            <a:r>
              <a:rPr kumimoji="0" lang="es-CL" altLang="es-CL" sz="2400" b="0" i="0" u="none" strike="noStrike" kern="1200" cap="none" spc="0" normalizeH="0" baseline="0" noProof="0" dirty="0" smtClean="0">
                <a:ln>
                  <a:noFill/>
                </a:ln>
                <a:solidFill>
                  <a:schemeClr val="tx1"/>
                </a:solidFill>
                <a:effectLst/>
                <a:uLnTx/>
                <a:uFillTx/>
                <a:latin typeface="+mj-lt"/>
                <a:ea typeface="+mj-ea"/>
                <a:cs typeface="+mj-cs"/>
              </a:rPr>
              <a:t/>
            </a:r>
            <a:br>
              <a:rPr kumimoji="0" lang="es-CL" altLang="es-CL" sz="2400" b="0" i="0" u="none" strike="noStrike" kern="1200" cap="none" spc="0" normalizeH="0" baseline="0" noProof="0" dirty="0" smtClean="0">
                <a:ln>
                  <a:noFill/>
                </a:ln>
                <a:solidFill>
                  <a:schemeClr val="tx1"/>
                </a:solidFill>
                <a:effectLst/>
                <a:uLnTx/>
                <a:uFillTx/>
                <a:latin typeface="+mj-lt"/>
                <a:ea typeface="+mj-ea"/>
                <a:cs typeface="+mj-cs"/>
              </a:rPr>
            </a:br>
            <a:endParaRPr kumimoji="0" lang="es-CL" sz="2400" b="0" i="0" u="none" strike="noStrike" kern="1200" cap="none" spc="0" normalizeH="0" baseline="0" noProof="0" dirty="0">
              <a:ln>
                <a:noFill/>
              </a:ln>
              <a:solidFill>
                <a:srgbClr val="002060"/>
              </a:solidFill>
              <a:effectLst/>
              <a:uLnTx/>
              <a:uFillTx/>
              <a:latin typeface="+mj-lt"/>
              <a:ea typeface="+mj-ea"/>
              <a:cs typeface="+mj-cs"/>
            </a:endParaRPr>
          </a:p>
        </p:txBody>
      </p:sp>
      <p:sp>
        <p:nvSpPr>
          <p:cNvPr id="16" name="15 Flecha derecha"/>
          <p:cNvSpPr/>
          <p:nvPr/>
        </p:nvSpPr>
        <p:spPr>
          <a:xfrm rot="5400000">
            <a:off x="1152339" y="2312876"/>
            <a:ext cx="792088"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xmlns="" val="353567721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 xmlns:a16="http://schemas.microsoft.com/office/drawing/2014/main" id="{4E07A149-7334-4162-B35C-20ABD8144BAE}"/>
              </a:ext>
            </a:extLst>
          </p:cNvPr>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1404367" y="764704"/>
            <a:ext cx="8928992" cy="5400600"/>
          </a:xfrm>
          <a:prstGeom prst="rect">
            <a:avLst/>
          </a:prstGeom>
        </p:spPr>
      </p:pic>
      <p:sp>
        <p:nvSpPr>
          <p:cNvPr id="7" name="Subtitle 2">
            <a:extLst>
              <a:ext uri="{FF2B5EF4-FFF2-40B4-BE49-F238E27FC236}">
                <a16:creationId xmlns="" xmlns:a16="http://schemas.microsoft.com/office/drawing/2014/main" id="{3064F7FE-C0CC-4F85-8953-50C2955156EA}"/>
              </a:ext>
            </a:extLst>
          </p:cNvPr>
          <p:cNvSpPr txBox="1">
            <a:spLocks/>
          </p:cNvSpPr>
          <p:nvPr/>
        </p:nvSpPr>
        <p:spPr>
          <a:xfrm>
            <a:off x="7861207" y="6525774"/>
            <a:ext cx="4308568" cy="332227"/>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CL" dirty="0">
                <a:solidFill>
                  <a:srgbClr val="002060"/>
                </a:solidFill>
              </a:rPr>
              <a:t>S1 (Rd.CIC.-Av.) Edmundo Álvarez Molina</a:t>
            </a:r>
          </a:p>
        </p:txBody>
      </p:sp>
      <p:sp>
        <p:nvSpPr>
          <p:cNvPr id="11" name="Plus Sign 10">
            <a:extLst>
              <a:ext uri="{FF2B5EF4-FFF2-40B4-BE49-F238E27FC236}">
                <a16:creationId xmlns="" xmlns:a16="http://schemas.microsoft.com/office/drawing/2014/main" id="{BD200D35-0E67-42DE-B22A-B5E3B28B32F6}"/>
              </a:ext>
            </a:extLst>
          </p:cNvPr>
          <p:cNvSpPr/>
          <p:nvPr/>
        </p:nvSpPr>
        <p:spPr>
          <a:xfrm rot="2686576">
            <a:off x="1496744" y="2436420"/>
            <a:ext cx="1124894" cy="1134625"/>
          </a:xfrm>
          <a:prstGeom prst="mathPlus">
            <a:avLst>
              <a:gd name="adj1" fmla="val 398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Plus Sign 11">
            <a:extLst>
              <a:ext uri="{FF2B5EF4-FFF2-40B4-BE49-F238E27FC236}">
                <a16:creationId xmlns="" xmlns:a16="http://schemas.microsoft.com/office/drawing/2014/main" id="{463137AE-2A05-4B72-AAB5-C29EE17F045C}"/>
              </a:ext>
            </a:extLst>
          </p:cNvPr>
          <p:cNvSpPr/>
          <p:nvPr/>
        </p:nvSpPr>
        <p:spPr>
          <a:xfrm rot="2686576">
            <a:off x="2504857" y="2508428"/>
            <a:ext cx="1124894" cy="1134625"/>
          </a:xfrm>
          <a:prstGeom prst="mathPlus">
            <a:avLst>
              <a:gd name="adj1" fmla="val 398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3"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5"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7"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13537857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51</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4" name="Text Box 8"/>
          <p:cNvSpPr txBox="1">
            <a:spLocks noChangeArrowheads="1"/>
          </p:cNvSpPr>
          <p:nvPr/>
        </p:nvSpPr>
        <p:spPr>
          <a:xfrm>
            <a:off x="2628503" y="1124744"/>
            <a:ext cx="6984776" cy="720080"/>
          </a:xfrm>
          <a:prstGeom prst="rect">
            <a:avLst/>
          </a:prstGeom>
        </p:spPr>
        <p:txBody>
          <a:bodyPr anchor="ctr">
            <a:no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C-295 </a:t>
            </a:r>
          </a:p>
          <a:p>
            <a:pPr algn="ctr" fontAlgn="auto">
              <a:spcBef>
                <a:spcPct val="50000"/>
              </a:spcBef>
              <a:spcAft>
                <a:spcPts val="0"/>
              </a:spcAft>
              <a:defRPr/>
            </a:pPr>
            <a:r>
              <a:rPr lang="es-ES" sz="3200" b="1" dirty="0" smtClean="0">
                <a:solidFill>
                  <a:schemeClr val="tx2">
                    <a:lumMod val="50000"/>
                  </a:schemeClr>
                </a:solidFill>
                <a:latin typeface="+mj-lt"/>
                <a:ea typeface="+mj-ea"/>
                <a:cs typeface="Arial" panose="020B0604020202020204" pitchFamily="34" charset="0"/>
              </a:rPr>
              <a:t>FITS</a:t>
            </a:r>
            <a:r>
              <a:rPr lang="es-ES" sz="2400" b="1" dirty="0" smtClean="0">
                <a:solidFill>
                  <a:schemeClr val="tx2">
                    <a:lumMod val="50000"/>
                  </a:schemeClr>
                </a:solidFill>
                <a:effectLst>
                  <a:outerShdw blurRad="38100" dist="38100" dir="2700000" algn="tl">
                    <a:srgbClr val="000000">
                      <a:alpha val="43137"/>
                    </a:srgbClr>
                  </a:outerShdw>
                </a:effectLst>
                <a:latin typeface="+mj-lt"/>
              </a:rPr>
              <a:t>(</a:t>
            </a:r>
            <a:r>
              <a:rPr lang="es-ES" sz="2400" b="1" dirty="0" err="1" smtClean="0">
                <a:solidFill>
                  <a:schemeClr val="tx2">
                    <a:lumMod val="50000"/>
                  </a:schemeClr>
                </a:solidFill>
                <a:latin typeface="+mj-lt"/>
              </a:rPr>
              <a:t>Fully</a:t>
            </a:r>
            <a:r>
              <a:rPr lang="es-ES" sz="2400" b="1" dirty="0" smtClean="0">
                <a:solidFill>
                  <a:schemeClr val="tx2">
                    <a:lumMod val="50000"/>
                  </a:schemeClr>
                </a:solidFill>
                <a:latin typeface="+mj-lt"/>
              </a:rPr>
              <a:t> </a:t>
            </a:r>
            <a:r>
              <a:rPr lang="es-ES" sz="2400" b="1" dirty="0" err="1" smtClean="0">
                <a:solidFill>
                  <a:schemeClr val="tx2">
                    <a:lumMod val="50000"/>
                  </a:schemeClr>
                </a:solidFill>
                <a:latin typeface="+mj-lt"/>
              </a:rPr>
              <a:t>Integrated</a:t>
            </a:r>
            <a:r>
              <a:rPr lang="es-ES" sz="2400" b="1" dirty="0" smtClean="0">
                <a:solidFill>
                  <a:schemeClr val="tx2">
                    <a:lumMod val="50000"/>
                  </a:schemeClr>
                </a:solidFill>
                <a:latin typeface="+mj-lt"/>
              </a:rPr>
              <a:t> </a:t>
            </a:r>
            <a:r>
              <a:rPr lang="es-ES" sz="2400" b="1" dirty="0" err="1" smtClean="0">
                <a:solidFill>
                  <a:schemeClr val="tx2">
                    <a:lumMod val="50000"/>
                  </a:schemeClr>
                </a:solidFill>
                <a:latin typeface="+mj-lt"/>
              </a:rPr>
              <a:t>Tactical</a:t>
            </a:r>
            <a:r>
              <a:rPr lang="es-ES" sz="2400" b="1" dirty="0" smtClean="0">
                <a:solidFill>
                  <a:schemeClr val="tx2">
                    <a:lumMod val="50000"/>
                  </a:schemeClr>
                </a:solidFill>
                <a:latin typeface="+mj-lt"/>
              </a:rPr>
              <a:t> </a:t>
            </a:r>
            <a:r>
              <a:rPr lang="es-ES" sz="2400" b="1" dirty="0" err="1" smtClean="0">
                <a:solidFill>
                  <a:schemeClr val="tx2">
                    <a:lumMod val="50000"/>
                  </a:schemeClr>
                </a:solidFill>
                <a:latin typeface="+mj-lt"/>
              </a:rPr>
              <a:t>System</a:t>
            </a:r>
            <a:r>
              <a:rPr lang="es-ES" sz="2400" b="1" dirty="0" smtClean="0">
                <a:solidFill>
                  <a:schemeClr val="tx2">
                    <a:lumMod val="50000"/>
                  </a:schemeClr>
                </a:solidFill>
                <a:latin typeface="+mj-lt"/>
              </a:rPr>
              <a:t>)</a:t>
            </a:r>
            <a:r>
              <a:rPr lang="es-ES" sz="3200" b="1" dirty="0" smtClean="0">
                <a:solidFill>
                  <a:schemeClr val="tx2">
                    <a:lumMod val="50000"/>
                  </a:schemeClr>
                </a:solidFill>
                <a:latin typeface="+mj-lt"/>
                <a:ea typeface="+mj-ea"/>
                <a:cs typeface="Arial" panose="020B0604020202020204" pitchFamily="34" charset="0"/>
              </a:rPr>
              <a:t> </a:t>
            </a:r>
            <a:endParaRPr lang="es-ES" sz="3200" b="1" dirty="0">
              <a:solidFill>
                <a:schemeClr val="tx2">
                  <a:lumMod val="50000"/>
                </a:schemeClr>
              </a:solidFill>
              <a:latin typeface="+mj-lt"/>
              <a:ea typeface="+mj-ea"/>
              <a:cs typeface="Arial" panose="020B0604020202020204" pitchFamily="34" charset="0"/>
            </a:endParaRPr>
          </a:p>
        </p:txBody>
      </p:sp>
      <p:sp>
        <p:nvSpPr>
          <p:cNvPr id="16" name="15 Rectángulo"/>
          <p:cNvSpPr/>
          <p:nvPr/>
        </p:nvSpPr>
        <p:spPr>
          <a:xfrm>
            <a:off x="1886883" y="3356992"/>
            <a:ext cx="1906596" cy="87795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05474" name="Picture 2" descr="C-295 &quot;Persuader&quot; Chilean Navy JP-2495 - Aviationgraphic Ejercito Chileno, Fondos De Aviones, Portaviones, Escuadron, Maquina De Guerra, Fotos Espectaculares, Arte Militar, Vehículos Militares, Soldados"/>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402002" y="2204864"/>
            <a:ext cx="9579429" cy="3168352"/>
          </a:xfrm>
          <a:prstGeom prst="rect">
            <a:avLst/>
          </a:prstGeom>
          <a:noFill/>
        </p:spPr>
      </p:pic>
      <p:sp>
        <p:nvSpPr>
          <p:cNvPr id="17" name="16 Rectángulo"/>
          <p:cNvSpPr/>
          <p:nvPr/>
        </p:nvSpPr>
        <p:spPr>
          <a:xfrm>
            <a:off x="1218544" y="1988839"/>
            <a:ext cx="7543487" cy="144838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52</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8" name="17 CuadroTexto"/>
          <p:cNvSpPr txBox="1"/>
          <p:nvPr/>
        </p:nvSpPr>
        <p:spPr>
          <a:xfrm>
            <a:off x="5580831" y="1196752"/>
            <a:ext cx="777649" cy="523220"/>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800" dirty="0" smtClean="0"/>
              <a:t>FITS</a:t>
            </a:r>
            <a:endParaRPr lang="es-CL" sz="2800" dirty="0"/>
          </a:p>
        </p:txBody>
      </p:sp>
      <p:sp>
        <p:nvSpPr>
          <p:cNvPr id="20" name="2 Marcador de contenido"/>
          <p:cNvSpPr>
            <a:spLocks noGrp="1"/>
          </p:cNvSpPr>
          <p:nvPr>
            <p:ph idx="1"/>
          </p:nvPr>
        </p:nvSpPr>
        <p:spPr>
          <a:xfrm>
            <a:off x="252239" y="1844824"/>
            <a:ext cx="5688632" cy="4525963"/>
          </a:xfrm>
        </p:spPr>
        <p:txBody>
          <a:bodyPr>
            <a:normAutofit/>
          </a:bodyPr>
          <a:lstStyle/>
          <a:p>
            <a:pPr algn="just">
              <a:buFont typeface="Wingdings" pitchFamily="2" charset="2"/>
              <a:buChar char="Ø"/>
            </a:pPr>
            <a:r>
              <a:rPr lang="es-ES" sz="2000" dirty="0" smtClean="0"/>
              <a:t>El FITS es un sistema de vigilancia e integración táctica basado en el Sistema Táctico Completamente Integrado EADS-CASA. </a:t>
            </a:r>
          </a:p>
          <a:p>
            <a:pPr algn="just">
              <a:buFont typeface="Wingdings" pitchFamily="2" charset="2"/>
              <a:buChar char="Ø"/>
            </a:pPr>
            <a:r>
              <a:rPr lang="es-ES" sz="2000" dirty="0" smtClean="0"/>
              <a:t>Permite a los operadores recibir, operar y ver en tiempo real información táctica y de navegación de una variedad de sistemas de aeronaves. </a:t>
            </a:r>
          </a:p>
          <a:p>
            <a:pPr algn="just">
              <a:buFont typeface="Wingdings" pitchFamily="2" charset="2"/>
              <a:buChar char="Ø"/>
            </a:pPr>
            <a:r>
              <a:rPr lang="es-ES" sz="2000" dirty="0" smtClean="0"/>
              <a:t>Proporciona la capacidad de mejorar la efectividad de la misión al optimizar la gestión de dichos datos. </a:t>
            </a:r>
          </a:p>
          <a:p>
            <a:pPr algn="just">
              <a:buFont typeface="Wingdings" pitchFamily="2" charset="2"/>
              <a:buChar char="Ø"/>
            </a:pPr>
            <a:r>
              <a:rPr lang="es-ES" sz="2000" dirty="0" smtClean="0"/>
              <a:t>Recibe señales de datos y / o video del sistema de sensores (radar, interrogador / </a:t>
            </a:r>
            <a:r>
              <a:rPr lang="es-ES" sz="2000" dirty="0" err="1" smtClean="0"/>
              <a:t>transpondedor</a:t>
            </a:r>
            <a:r>
              <a:rPr lang="es-ES" sz="2000" dirty="0" smtClean="0"/>
              <a:t> combinado de amigo o enemigo (IFF CIT),MAE, sistema acústico y MAD.</a:t>
            </a:r>
            <a:endParaRPr lang="es-ES" sz="2000" dirty="0"/>
          </a:p>
        </p:txBody>
      </p:sp>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300911" y="1988840"/>
            <a:ext cx="5184576" cy="4147661"/>
          </a:xfrm>
          <a:prstGeom prst="rect">
            <a:avLst/>
          </a:prstGeom>
          <a:noFill/>
          <a:ln w="9525">
            <a:noFill/>
            <a:miter lim="800000"/>
            <a:headEnd/>
            <a:tailEnd/>
          </a:ln>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box(in)">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box(in)">
                                      <p:cBhvr>
                                        <p:cTn id="12" dur="500"/>
                                        <p:tgtEl>
                                          <p:spTgt spid="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box(in)">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box(in)">
                                      <p:cBhvr>
                                        <p:cTn id="2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53</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8" name="17 CuadroTexto"/>
          <p:cNvSpPr txBox="1"/>
          <p:nvPr/>
        </p:nvSpPr>
        <p:spPr>
          <a:xfrm>
            <a:off x="5580831" y="1196752"/>
            <a:ext cx="777649" cy="523220"/>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800" dirty="0" smtClean="0"/>
              <a:t>FITS</a:t>
            </a:r>
            <a:endParaRPr lang="es-CL" sz="2800" dirty="0"/>
          </a:p>
        </p:txBody>
      </p:sp>
      <p:sp>
        <p:nvSpPr>
          <p:cNvPr id="20" name="2 Marcador de contenido"/>
          <p:cNvSpPr>
            <a:spLocks noGrp="1"/>
          </p:cNvSpPr>
          <p:nvPr>
            <p:ph idx="1"/>
          </p:nvPr>
        </p:nvSpPr>
        <p:spPr>
          <a:xfrm>
            <a:off x="612279" y="1988840"/>
            <a:ext cx="6120680" cy="4525963"/>
          </a:xfrm>
        </p:spPr>
        <p:txBody>
          <a:bodyPr>
            <a:normAutofit/>
          </a:bodyPr>
          <a:lstStyle/>
          <a:p>
            <a:pPr marL="0" indent="19050">
              <a:buFont typeface="Wingdings" pitchFamily="2" charset="2"/>
              <a:buChar char="Ø"/>
              <a:tabLst>
                <a:tab pos="268288" algn="l"/>
              </a:tabLst>
            </a:pPr>
            <a:r>
              <a:rPr lang="es-ES" sz="2000" dirty="0" smtClean="0"/>
              <a:t> Permite enviar información táctica a unidades 	externas por medio del Sistema Data 	Link. </a:t>
            </a:r>
          </a:p>
          <a:p>
            <a:pPr>
              <a:buFont typeface="Wingdings" pitchFamily="2" charset="2"/>
              <a:buChar char="Ø"/>
            </a:pPr>
            <a:r>
              <a:rPr lang="es-ES" sz="2000" dirty="0" smtClean="0"/>
              <a:t>Recibe datos de navegación de los equipos de navegación.</a:t>
            </a:r>
          </a:p>
          <a:p>
            <a:pPr>
              <a:buFont typeface="Wingdings" pitchFamily="2" charset="2"/>
              <a:buChar char="Ø"/>
            </a:pPr>
            <a:r>
              <a:rPr lang="es-ES" sz="2000" dirty="0" smtClean="0"/>
              <a:t>El FITS utiliza los datos de navegación para: </a:t>
            </a:r>
          </a:p>
          <a:p>
            <a:pPr>
              <a:buNone/>
            </a:pPr>
            <a:r>
              <a:rPr lang="es-ES" sz="2000" dirty="0" smtClean="0"/>
              <a:t>		- Mostrarlos a los operadores </a:t>
            </a:r>
          </a:p>
          <a:p>
            <a:pPr>
              <a:buNone/>
            </a:pPr>
            <a:r>
              <a:rPr lang="es-ES" sz="2000" dirty="0" smtClean="0"/>
              <a:t>		- Difusión entre los sensores. </a:t>
            </a:r>
          </a:p>
          <a:p>
            <a:pPr>
              <a:buNone/>
              <a:tabLst>
                <a:tab pos="898525" algn="l"/>
                <a:tab pos="1071563" algn="l"/>
              </a:tabLst>
            </a:pPr>
            <a:r>
              <a:rPr lang="es-ES" sz="2000" dirty="0" smtClean="0"/>
              <a:t>		- Realizar cálculos internos, como componer la 		situación táctica de forma 				</a:t>
            </a:r>
            <a:r>
              <a:rPr lang="es-ES" sz="2000" dirty="0" err="1" smtClean="0"/>
              <a:t>georreferenciada</a:t>
            </a:r>
            <a:r>
              <a:rPr lang="es-ES" sz="2000" dirty="0" smtClean="0"/>
              <a:t>.</a:t>
            </a:r>
            <a:endParaRPr lang="es-ES" sz="2000" dirty="0"/>
          </a:p>
        </p:txBody>
      </p:sp>
      <p:pic>
        <p:nvPicPr>
          <p:cNvPr id="3074" name="Picture 2" descr="Airbus Military C-295 Persuader (MPA/ASW) Armada de Chile | Flickr"/>
          <p:cNvPicPr>
            <a:picLocks noChangeAspect="1" noChangeArrowheads="1"/>
          </p:cNvPicPr>
          <p:nvPr/>
        </p:nvPicPr>
        <p:blipFill>
          <a:blip r:embed="rId3" cstate="print"/>
          <a:srcRect/>
          <a:stretch>
            <a:fillRect/>
          </a:stretch>
        </p:blipFill>
        <p:spPr bwMode="auto">
          <a:xfrm>
            <a:off x="6588943" y="2132856"/>
            <a:ext cx="5108490" cy="3384376"/>
          </a:xfrm>
          <a:prstGeom prst="rect">
            <a:avLst/>
          </a:prstGeom>
          <a:noFill/>
          <a:ln>
            <a:solidFill>
              <a:schemeClr val="accent1"/>
            </a:solidFill>
          </a:ln>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box(in)">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box(in)">
                                      <p:cBhvr>
                                        <p:cTn id="12" dur="500"/>
                                        <p:tgtEl>
                                          <p:spTgt spid="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box(in)">
                                      <p:cBhvr>
                                        <p:cTn id="17" dur="500"/>
                                        <p:tgtEl>
                                          <p:spTgt spid="20">
                                            <p:txEl>
                                              <p:pRg st="2" end="2"/>
                                            </p:txEl>
                                          </p:spTgt>
                                        </p:tgtEl>
                                      </p:cBhvr>
                                    </p:animEffect>
                                  </p:childTnLst>
                                </p:cTn>
                              </p:par>
                              <p:par>
                                <p:cTn id="18" presetID="4" presetClass="entr" presetSubtype="16" fill="hold" nodeType="withEffect">
                                  <p:stCondLst>
                                    <p:cond delay="0"/>
                                  </p:stCondLst>
                                  <p:childTnLst>
                                    <p:set>
                                      <p:cBhvr>
                                        <p:cTn id="19" dur="1" fill="hold">
                                          <p:stCondLst>
                                            <p:cond delay="0"/>
                                          </p:stCondLst>
                                        </p:cTn>
                                        <p:tgtEl>
                                          <p:spTgt spid="20">
                                            <p:txEl>
                                              <p:pRg st="3" end="3"/>
                                            </p:txEl>
                                          </p:spTgt>
                                        </p:tgtEl>
                                        <p:attrNameLst>
                                          <p:attrName>style.visibility</p:attrName>
                                        </p:attrNameLst>
                                      </p:cBhvr>
                                      <p:to>
                                        <p:strVal val="visible"/>
                                      </p:to>
                                    </p:set>
                                    <p:animEffect transition="in" filter="box(in)">
                                      <p:cBhvr>
                                        <p:cTn id="20" dur="500"/>
                                        <p:tgtEl>
                                          <p:spTgt spid="20">
                                            <p:txEl>
                                              <p:pRg st="3" end="3"/>
                                            </p:txEl>
                                          </p:spTgt>
                                        </p:tgtEl>
                                      </p:cBhvr>
                                    </p:animEffect>
                                  </p:childTnLst>
                                </p:cTn>
                              </p:par>
                              <p:par>
                                <p:cTn id="21" presetID="4" presetClass="entr" presetSubtype="16" fill="hold" nodeType="withEffect">
                                  <p:stCondLst>
                                    <p:cond delay="0"/>
                                  </p:stCondLst>
                                  <p:childTnLst>
                                    <p:set>
                                      <p:cBhvr>
                                        <p:cTn id="22" dur="1" fill="hold">
                                          <p:stCondLst>
                                            <p:cond delay="0"/>
                                          </p:stCondLst>
                                        </p:cTn>
                                        <p:tgtEl>
                                          <p:spTgt spid="20">
                                            <p:txEl>
                                              <p:pRg st="4" end="4"/>
                                            </p:txEl>
                                          </p:spTgt>
                                        </p:tgtEl>
                                        <p:attrNameLst>
                                          <p:attrName>style.visibility</p:attrName>
                                        </p:attrNameLst>
                                      </p:cBhvr>
                                      <p:to>
                                        <p:strVal val="visible"/>
                                      </p:to>
                                    </p:set>
                                    <p:animEffect transition="in" filter="box(in)">
                                      <p:cBhvr>
                                        <p:cTn id="23" dur="500"/>
                                        <p:tgtEl>
                                          <p:spTgt spid="20">
                                            <p:txEl>
                                              <p:pRg st="4" end="4"/>
                                            </p:txEl>
                                          </p:spTgt>
                                        </p:tgtEl>
                                      </p:cBhvr>
                                    </p:animEffect>
                                  </p:childTnLst>
                                </p:cTn>
                              </p:par>
                              <p:par>
                                <p:cTn id="24" presetID="4" presetClass="entr" presetSubtype="16" fill="hold" nodeType="withEffect">
                                  <p:stCondLst>
                                    <p:cond delay="0"/>
                                  </p:stCondLst>
                                  <p:childTnLst>
                                    <p:set>
                                      <p:cBhvr>
                                        <p:cTn id="25" dur="1" fill="hold">
                                          <p:stCondLst>
                                            <p:cond delay="0"/>
                                          </p:stCondLst>
                                        </p:cTn>
                                        <p:tgtEl>
                                          <p:spTgt spid="20">
                                            <p:txEl>
                                              <p:pRg st="5" end="5"/>
                                            </p:txEl>
                                          </p:spTgt>
                                        </p:tgtEl>
                                        <p:attrNameLst>
                                          <p:attrName>style.visibility</p:attrName>
                                        </p:attrNameLst>
                                      </p:cBhvr>
                                      <p:to>
                                        <p:strVal val="visible"/>
                                      </p:to>
                                    </p:set>
                                    <p:animEffect transition="in" filter="box(in)">
                                      <p:cBhvr>
                                        <p:cTn id="26"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54</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116335" y="764704"/>
            <a:ext cx="9857093" cy="5544616"/>
          </a:xfrm>
          <a:prstGeom prst="rect">
            <a:avLst/>
          </a:prstGeom>
          <a:noFill/>
          <a:ln w="9525">
            <a:noFill/>
            <a:miter lim="800000"/>
            <a:headEnd/>
            <a:tailEnd/>
          </a:ln>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55</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620391" y="764704"/>
            <a:ext cx="8784976" cy="5564520"/>
          </a:xfrm>
          <a:prstGeom prst="rect">
            <a:avLst/>
          </a:prstGeom>
          <a:noFill/>
          <a:ln w="9525">
            <a:noFill/>
            <a:miter lim="800000"/>
            <a:headEnd/>
            <a:tailEnd/>
          </a:ln>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56</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5" name="14 CuadroTexto"/>
          <p:cNvSpPr txBox="1"/>
          <p:nvPr/>
        </p:nvSpPr>
        <p:spPr>
          <a:xfrm>
            <a:off x="756295" y="1340768"/>
            <a:ext cx="777649" cy="523220"/>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800" dirty="0" smtClean="0"/>
              <a:t>FITS</a:t>
            </a:r>
            <a:endParaRPr lang="es-CL" sz="2800" dirty="0"/>
          </a:p>
        </p:txBody>
      </p:sp>
      <p:sp>
        <p:nvSpPr>
          <p:cNvPr id="19" name="2 Marcador de contenido"/>
          <p:cNvSpPr>
            <a:spLocks noGrp="1"/>
          </p:cNvSpPr>
          <p:nvPr>
            <p:ph idx="1"/>
          </p:nvPr>
        </p:nvSpPr>
        <p:spPr>
          <a:xfrm>
            <a:off x="4393407" y="1268760"/>
            <a:ext cx="7776368" cy="1583878"/>
          </a:xfrm>
        </p:spPr>
        <p:txBody>
          <a:bodyPr>
            <a:normAutofit/>
          </a:bodyPr>
          <a:lstStyle/>
          <a:p>
            <a:pPr>
              <a:buNone/>
            </a:pPr>
            <a:r>
              <a:rPr lang="es-ES" sz="2400" dirty="0" smtClean="0"/>
              <a:t>El sistema de armamento consta de dos subsistemas: </a:t>
            </a:r>
          </a:p>
          <a:p>
            <a:pPr>
              <a:buFont typeface="Wingdings" pitchFamily="2" charset="2"/>
              <a:buChar char="ü"/>
            </a:pPr>
            <a:r>
              <a:rPr lang="es-ES" sz="2400" dirty="0" smtClean="0"/>
              <a:t>Sistema de ayuda de defensa (DAS) (</a:t>
            </a:r>
            <a:r>
              <a:rPr lang="es-ES" sz="2400" dirty="0" err="1" smtClean="0"/>
              <a:t>chaff</a:t>
            </a:r>
            <a:r>
              <a:rPr lang="es-ES" sz="2400" dirty="0" smtClean="0"/>
              <a:t> y </a:t>
            </a:r>
            <a:r>
              <a:rPr lang="es-ES" sz="2400" dirty="0" err="1" smtClean="0"/>
              <a:t>flare</a:t>
            </a:r>
            <a:r>
              <a:rPr lang="es-ES" sz="2400" dirty="0" smtClean="0"/>
              <a:t>)</a:t>
            </a:r>
          </a:p>
          <a:p>
            <a:pPr>
              <a:buFont typeface="Wingdings" pitchFamily="2" charset="2"/>
              <a:buChar char="ü"/>
            </a:pPr>
            <a:r>
              <a:rPr lang="es-ES" sz="2400" dirty="0" smtClean="0"/>
              <a:t>Sistema de gestión de </a:t>
            </a:r>
            <a:r>
              <a:rPr lang="es-ES" sz="2400" dirty="0" err="1" smtClean="0"/>
              <a:t>store</a:t>
            </a:r>
            <a:r>
              <a:rPr lang="es-ES" sz="2400" dirty="0" smtClean="0"/>
              <a:t> (SMS) (</a:t>
            </a:r>
            <a:r>
              <a:rPr lang="es-ES" sz="2400" dirty="0" err="1" smtClean="0"/>
              <a:t>sonoboyas</a:t>
            </a:r>
            <a:r>
              <a:rPr lang="es-ES" sz="2400" dirty="0" smtClean="0"/>
              <a:t> y torpedos)</a:t>
            </a:r>
          </a:p>
        </p:txBody>
      </p:sp>
      <p:sp>
        <p:nvSpPr>
          <p:cNvPr id="20" name="19 CuadroTexto"/>
          <p:cNvSpPr txBox="1"/>
          <p:nvPr/>
        </p:nvSpPr>
        <p:spPr>
          <a:xfrm>
            <a:off x="2412479" y="1340768"/>
            <a:ext cx="1269899" cy="523220"/>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800" dirty="0" smtClean="0"/>
              <a:t>ARMAS</a:t>
            </a:r>
            <a:endParaRPr lang="es-CL" sz="2800" dirty="0"/>
          </a:p>
        </p:txBody>
      </p:sp>
      <p:pic>
        <p:nvPicPr>
          <p:cNvPr id="103426" name="Picture 2" descr="C295 - Defence - Airbus"/>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252239" y="2780928"/>
            <a:ext cx="5220791" cy="3437020"/>
          </a:xfrm>
          <a:prstGeom prst="rect">
            <a:avLst/>
          </a:prstGeom>
          <a:noFill/>
          <a:ln>
            <a:solidFill>
              <a:schemeClr val="tx1"/>
            </a:solidFill>
          </a:ln>
        </p:spPr>
      </p:pic>
      <p:pic>
        <p:nvPicPr>
          <p:cNvPr id="103428" name="Picture 4" descr="C295 | blueblitzkrie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5796855" y="2814096"/>
            <a:ext cx="6120680" cy="3301496"/>
          </a:xfrm>
          <a:prstGeom prst="rect">
            <a:avLst/>
          </a:prstGeom>
          <a:noFill/>
          <a:ln>
            <a:solidFill>
              <a:schemeClr val="tx1"/>
            </a:solidFill>
          </a:ln>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57</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5" name="14 CuadroTexto"/>
          <p:cNvSpPr txBox="1"/>
          <p:nvPr/>
        </p:nvSpPr>
        <p:spPr>
          <a:xfrm>
            <a:off x="756295" y="1340768"/>
            <a:ext cx="777649" cy="523220"/>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800" dirty="0" smtClean="0"/>
              <a:t>FITS</a:t>
            </a:r>
            <a:endParaRPr lang="es-CL" sz="2800" dirty="0"/>
          </a:p>
        </p:txBody>
      </p:sp>
      <p:sp>
        <p:nvSpPr>
          <p:cNvPr id="20" name="19 CuadroTexto"/>
          <p:cNvSpPr txBox="1"/>
          <p:nvPr/>
        </p:nvSpPr>
        <p:spPr>
          <a:xfrm>
            <a:off x="2412479" y="1340768"/>
            <a:ext cx="1923604" cy="523220"/>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800" dirty="0" smtClean="0"/>
              <a:t>SENSONRES</a:t>
            </a:r>
            <a:endParaRPr lang="es-CL" sz="2800" dirty="0"/>
          </a:p>
        </p:txBody>
      </p:sp>
      <p:sp>
        <p:nvSpPr>
          <p:cNvPr id="22" name="2 Marcador de contenido"/>
          <p:cNvSpPr>
            <a:spLocks noGrp="1"/>
          </p:cNvSpPr>
          <p:nvPr>
            <p:ph idx="1"/>
          </p:nvPr>
        </p:nvSpPr>
        <p:spPr>
          <a:xfrm>
            <a:off x="540271" y="2332037"/>
            <a:ext cx="10952798" cy="4525963"/>
          </a:xfrm>
        </p:spPr>
        <p:txBody>
          <a:bodyPr>
            <a:normAutofit/>
          </a:bodyPr>
          <a:lstStyle/>
          <a:p>
            <a:pPr>
              <a:buFont typeface="Wingdings" pitchFamily="2" charset="2"/>
              <a:buChar char="Ø"/>
            </a:pPr>
            <a:r>
              <a:rPr lang="es-ES" sz="2400" dirty="0" smtClean="0"/>
              <a:t>	Radar de rebusca.</a:t>
            </a:r>
          </a:p>
          <a:p>
            <a:pPr>
              <a:buFont typeface="Wingdings" pitchFamily="2" charset="2"/>
              <a:buChar char="Ø"/>
            </a:pPr>
            <a:r>
              <a:rPr lang="es-ES" sz="2400" dirty="0" smtClean="0"/>
              <a:t> 	IFF CIT.</a:t>
            </a:r>
          </a:p>
          <a:p>
            <a:pPr>
              <a:buFont typeface="Wingdings" pitchFamily="2" charset="2"/>
              <a:buChar char="Ø"/>
            </a:pPr>
            <a:r>
              <a:rPr lang="es-ES" sz="2400" dirty="0" smtClean="0"/>
              <a:t>	MAE.</a:t>
            </a:r>
          </a:p>
          <a:p>
            <a:pPr>
              <a:buFont typeface="Wingdings" pitchFamily="2" charset="2"/>
              <a:buChar char="Ø"/>
            </a:pPr>
            <a:r>
              <a:rPr lang="es-ES" sz="2400" dirty="0" smtClean="0"/>
              <a:t>	FLIR.</a:t>
            </a:r>
          </a:p>
          <a:p>
            <a:pPr>
              <a:buFont typeface="Wingdings" pitchFamily="2" charset="2"/>
              <a:buChar char="Ø"/>
            </a:pPr>
            <a:r>
              <a:rPr lang="es-ES" sz="2400" dirty="0" smtClean="0"/>
              <a:t>	AIS.</a:t>
            </a:r>
          </a:p>
          <a:p>
            <a:pPr>
              <a:buFont typeface="Wingdings" pitchFamily="2" charset="2"/>
              <a:buChar char="Ø"/>
            </a:pPr>
            <a:r>
              <a:rPr lang="es-ES" sz="2400" dirty="0" smtClean="0"/>
              <a:t>	Sistema </a:t>
            </a:r>
            <a:r>
              <a:rPr lang="es-ES" sz="2400" dirty="0" err="1" smtClean="0"/>
              <a:t>acustico</a:t>
            </a:r>
            <a:r>
              <a:rPr lang="es-ES" sz="2400" dirty="0" smtClean="0"/>
              <a:t>.</a:t>
            </a:r>
          </a:p>
          <a:p>
            <a:pPr>
              <a:buFont typeface="Wingdings" pitchFamily="2" charset="2"/>
              <a:buChar char="Ø"/>
            </a:pPr>
            <a:r>
              <a:rPr lang="es-ES" sz="2400" dirty="0" smtClean="0"/>
              <a:t>	MAD.	</a:t>
            </a:r>
          </a:p>
        </p:txBody>
      </p:sp>
      <p:pic>
        <p:nvPicPr>
          <p:cNvPr id="208898" name="Picture 2" descr="NOTICIAS FFAA CHILE: El Torpedo MK-46 en El P-295 de La Armada de ..."/>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5148782" y="1340768"/>
            <a:ext cx="6700931" cy="4464496"/>
          </a:xfrm>
          <a:prstGeom prst="rect">
            <a:avLst/>
          </a:prstGeom>
          <a:noFill/>
          <a:ln>
            <a:solidFill>
              <a:schemeClr val="tx1"/>
            </a:solidFill>
          </a:ln>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58</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4" name="Text Box 8"/>
          <p:cNvSpPr txBox="1">
            <a:spLocks noChangeArrowheads="1"/>
          </p:cNvSpPr>
          <p:nvPr/>
        </p:nvSpPr>
        <p:spPr>
          <a:xfrm>
            <a:off x="468263" y="980728"/>
            <a:ext cx="1656184" cy="576064"/>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LINK 11 </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7" name="16 CuadroTexto"/>
          <p:cNvSpPr txBox="1"/>
          <p:nvPr/>
        </p:nvSpPr>
        <p:spPr>
          <a:xfrm>
            <a:off x="2628503" y="1052736"/>
            <a:ext cx="9289032" cy="646331"/>
          </a:xfrm>
          <a:prstGeom prst="rect">
            <a:avLst/>
          </a:prstGeom>
          <a:noFill/>
        </p:spPr>
        <p:txBody>
          <a:bodyPr wrap="square" rtlCol="0">
            <a:spAutoFit/>
          </a:bodyPr>
          <a:lstStyle/>
          <a:p>
            <a:r>
              <a:rPr lang="es-CL" dirty="0" smtClean="0"/>
              <a:t>Sistema  UHF/HF , NATO  para intercambio de  información táctica  entre Unidades de Superficie. Opera en HF (2-30 MHZ)  y UHF (225-400 MHZ).</a:t>
            </a:r>
            <a:endParaRPr lang="es-CL" dirty="0"/>
          </a:p>
        </p:txBody>
      </p:sp>
      <p:sp>
        <p:nvSpPr>
          <p:cNvPr id="20" name="19 CuadroTexto"/>
          <p:cNvSpPr txBox="1"/>
          <p:nvPr/>
        </p:nvSpPr>
        <p:spPr>
          <a:xfrm>
            <a:off x="540271" y="2132856"/>
            <a:ext cx="11629504" cy="2893100"/>
          </a:xfrm>
          <a:prstGeom prst="rect">
            <a:avLst/>
          </a:prstGeom>
          <a:noFill/>
        </p:spPr>
        <p:txBody>
          <a:bodyPr wrap="square" rtlCol="0">
            <a:spAutoFit/>
          </a:bodyPr>
          <a:lstStyle/>
          <a:p>
            <a:pPr indent="536575">
              <a:buFont typeface="Wingdings" pitchFamily="2" charset="2"/>
              <a:buChar char="Ø"/>
            </a:pPr>
            <a:r>
              <a:rPr lang="es-CL" dirty="0" smtClean="0"/>
              <a:t>Velocidad de transmisión es entre los 2250 y 1364 bits por segundos,</a:t>
            </a:r>
          </a:p>
          <a:p>
            <a:pPr indent="536575">
              <a:buFont typeface="Wingdings" pitchFamily="2" charset="2"/>
              <a:buChar char="Ø"/>
            </a:pPr>
            <a:r>
              <a:rPr lang="es-CL" dirty="0" smtClean="0"/>
              <a:t>Opera en modo “</a:t>
            </a:r>
            <a:r>
              <a:rPr lang="es-CL" dirty="0" err="1" smtClean="0"/>
              <a:t>pooling</a:t>
            </a:r>
            <a:r>
              <a:rPr lang="es-CL" dirty="0" smtClean="0"/>
              <a:t>” en donde la Unidad NCS elige a cada participante. </a:t>
            </a:r>
          </a:p>
          <a:p>
            <a:pPr indent="536575">
              <a:buFont typeface="Wingdings" pitchFamily="2" charset="2"/>
              <a:buChar char="Ø"/>
              <a:tabLst>
                <a:tab pos="536575" algn="l"/>
              </a:tabLst>
            </a:pPr>
            <a:r>
              <a:rPr lang="es-CL" dirty="0" smtClean="0"/>
              <a:t>Una vez ingresada la PU por el NCS, éste transmite toda la DATA al resto de las Unidades de la red de link-11.</a:t>
            </a:r>
          </a:p>
          <a:p>
            <a:pPr indent="536575">
              <a:buFont typeface="Wingdings" pitchFamily="2" charset="2"/>
              <a:buChar char="Ø"/>
            </a:pPr>
            <a:r>
              <a:rPr lang="es-CL" dirty="0" smtClean="0"/>
              <a:t>Link 11 es seguro (</a:t>
            </a:r>
            <a:r>
              <a:rPr lang="es-CL" dirty="0" err="1" smtClean="0"/>
              <a:t>criptos</a:t>
            </a:r>
            <a:r>
              <a:rPr lang="es-CL" dirty="0" smtClean="0"/>
              <a:t>) pero </a:t>
            </a:r>
            <a:r>
              <a:rPr lang="es-CL" sz="2000" b="1" dirty="0" smtClean="0"/>
              <a:t>no posee ECM</a:t>
            </a:r>
            <a:r>
              <a:rPr lang="es-CL" dirty="0" smtClean="0"/>
              <a:t>. </a:t>
            </a:r>
          </a:p>
          <a:p>
            <a:pPr indent="536575">
              <a:buFont typeface="Wingdings" pitchFamily="2" charset="2"/>
              <a:buChar char="Ø"/>
              <a:tabLst>
                <a:tab pos="536575" algn="l"/>
              </a:tabLst>
            </a:pPr>
            <a:r>
              <a:rPr lang="es-CL" dirty="0" smtClean="0"/>
              <a:t>Sistema asigna números a cada Unidad en un sistema octal  de 018-768, lo que significa que puede operar con 62 	direcciones. Cada PU debe tener la información táctica de toda la red en tiempo real, con el objeto de mantener 	informado al </a:t>
            </a:r>
            <a:r>
              <a:rPr lang="es-CL" dirty="0" err="1" smtClean="0"/>
              <a:t>team</a:t>
            </a:r>
            <a:r>
              <a:rPr lang="es-CL" dirty="0" smtClean="0"/>
              <a:t> de mando.</a:t>
            </a:r>
          </a:p>
          <a:p>
            <a:endParaRPr lang="es-CL" dirty="0" smtClean="0"/>
          </a:p>
          <a:p>
            <a:endParaRPr lang="es-CL" dirty="0" smtClean="0"/>
          </a:p>
          <a:p>
            <a:endParaRPr lang="es-CL" dirty="0"/>
          </a:p>
        </p:txBody>
      </p:sp>
      <p:sp>
        <p:nvSpPr>
          <p:cNvPr id="16" name="Text Box 4"/>
          <p:cNvSpPr txBox="1">
            <a:spLocks noChangeArrowheads="1"/>
          </p:cNvSpPr>
          <p:nvPr/>
        </p:nvSpPr>
        <p:spPr bwMode="auto">
          <a:xfrm>
            <a:off x="5724847" y="4437112"/>
            <a:ext cx="5586265" cy="1569660"/>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marL="180975" indent="-180975" fontAlgn="auto">
              <a:spcBef>
                <a:spcPts val="0"/>
              </a:spcBef>
              <a:spcAft>
                <a:spcPts val="0"/>
              </a:spcAft>
              <a:defRPr/>
            </a:pPr>
            <a:r>
              <a:rPr lang="es-ES" sz="2400" u="sng" dirty="0" smtClean="0">
                <a:solidFill>
                  <a:srgbClr val="003366"/>
                </a:solidFill>
                <a:latin typeface="+mn-lt"/>
                <a:cs typeface="+mn-cs"/>
              </a:rPr>
              <a:t>Modos Operacionales</a:t>
            </a:r>
            <a:r>
              <a:rPr lang="es-ES" sz="2400" dirty="0" smtClean="0">
                <a:solidFill>
                  <a:srgbClr val="003366"/>
                </a:solidFill>
                <a:latin typeface="+mn-lt"/>
                <a:cs typeface="+mn-cs"/>
              </a:rPr>
              <a:t>:</a:t>
            </a:r>
            <a:endParaRPr lang="es-ES" sz="2400" dirty="0">
              <a:solidFill>
                <a:srgbClr val="003366"/>
              </a:solidFill>
              <a:latin typeface="+mn-lt"/>
              <a:cs typeface="+mn-cs"/>
            </a:endParaRPr>
          </a:p>
          <a:p>
            <a:pPr marL="180975" indent="-180975" fontAlgn="auto">
              <a:spcBef>
                <a:spcPts val="0"/>
              </a:spcBef>
              <a:spcAft>
                <a:spcPts val="0"/>
              </a:spcAft>
              <a:buFontTx/>
              <a:buChar char="•"/>
              <a:defRPr/>
            </a:pPr>
            <a:r>
              <a:rPr lang="es-ES" sz="2400" dirty="0">
                <a:solidFill>
                  <a:srgbClr val="003366"/>
                </a:solidFill>
                <a:latin typeface="+mn-lt"/>
                <a:cs typeface="+mn-cs"/>
              </a:rPr>
              <a:t>RC (Roll </a:t>
            </a:r>
            <a:r>
              <a:rPr lang="es-ES" sz="2400" dirty="0" err="1">
                <a:solidFill>
                  <a:srgbClr val="003366"/>
                </a:solidFill>
                <a:latin typeface="+mn-lt"/>
                <a:cs typeface="+mn-cs"/>
              </a:rPr>
              <a:t>Call</a:t>
            </a:r>
            <a:r>
              <a:rPr lang="es-ES" sz="2400" dirty="0" smtClean="0">
                <a:solidFill>
                  <a:srgbClr val="003366"/>
                </a:solidFill>
                <a:latin typeface="+mn-lt"/>
                <a:cs typeface="+mn-cs"/>
              </a:rPr>
              <a:t>) </a:t>
            </a:r>
            <a:endParaRPr lang="es-ES" sz="2400" dirty="0">
              <a:solidFill>
                <a:srgbClr val="003366"/>
              </a:solidFill>
              <a:latin typeface="+mn-lt"/>
              <a:cs typeface="+mn-cs"/>
            </a:endParaRPr>
          </a:p>
          <a:p>
            <a:pPr marL="180975" indent="-180975" fontAlgn="auto">
              <a:spcBef>
                <a:spcPts val="0"/>
              </a:spcBef>
              <a:spcAft>
                <a:spcPts val="0"/>
              </a:spcAft>
              <a:buFontTx/>
              <a:buChar char="•"/>
              <a:defRPr/>
            </a:pPr>
            <a:r>
              <a:rPr lang="es-ES" sz="2400" dirty="0">
                <a:solidFill>
                  <a:srgbClr val="003366"/>
                </a:solidFill>
                <a:latin typeface="+mn-lt"/>
                <a:cs typeface="+mn-cs"/>
              </a:rPr>
              <a:t>BC (</a:t>
            </a:r>
            <a:r>
              <a:rPr lang="es-ES" sz="2400" dirty="0" err="1">
                <a:solidFill>
                  <a:srgbClr val="003366"/>
                </a:solidFill>
                <a:latin typeface="+mn-lt"/>
                <a:cs typeface="+mn-cs"/>
              </a:rPr>
              <a:t>Broadcast</a:t>
            </a:r>
            <a:r>
              <a:rPr lang="es-ES" sz="2400" dirty="0">
                <a:solidFill>
                  <a:srgbClr val="003366"/>
                </a:solidFill>
                <a:latin typeface="+mn-lt"/>
                <a:cs typeface="+mn-cs"/>
              </a:rPr>
              <a:t>)</a:t>
            </a:r>
          </a:p>
          <a:p>
            <a:pPr marL="180975" indent="-180975" fontAlgn="auto">
              <a:spcBef>
                <a:spcPts val="0"/>
              </a:spcBef>
              <a:spcAft>
                <a:spcPts val="0"/>
              </a:spcAft>
              <a:buFontTx/>
              <a:buChar char="•"/>
              <a:defRPr/>
            </a:pPr>
            <a:r>
              <a:rPr lang="es-ES" sz="2400" dirty="0">
                <a:solidFill>
                  <a:srgbClr val="003366"/>
                </a:solidFill>
                <a:latin typeface="+mn-lt"/>
                <a:cs typeface="+mn-cs"/>
              </a:rPr>
              <a:t>SBC (Short </a:t>
            </a:r>
            <a:r>
              <a:rPr lang="es-ES" sz="2400" dirty="0" err="1">
                <a:solidFill>
                  <a:srgbClr val="003366"/>
                </a:solidFill>
                <a:latin typeface="+mn-lt"/>
                <a:cs typeface="+mn-cs"/>
              </a:rPr>
              <a:t>Broadcast</a:t>
            </a:r>
            <a:r>
              <a:rPr lang="es-ES" sz="2400" dirty="0">
                <a:solidFill>
                  <a:srgbClr val="003366"/>
                </a:solidFill>
                <a:latin typeface="+mn-lt"/>
                <a:cs typeface="+mn-cs"/>
              </a:rPr>
              <a:t>)</a:t>
            </a:r>
          </a:p>
        </p:txBody>
      </p:sp>
      <p:sp>
        <p:nvSpPr>
          <p:cNvPr id="18" name="17 Flecha derecha"/>
          <p:cNvSpPr/>
          <p:nvPr/>
        </p:nvSpPr>
        <p:spPr>
          <a:xfrm>
            <a:off x="7957095" y="4869160"/>
            <a:ext cx="936104"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19" name="18 CuadroTexto"/>
          <p:cNvSpPr txBox="1"/>
          <p:nvPr/>
        </p:nvSpPr>
        <p:spPr>
          <a:xfrm>
            <a:off x="9325247" y="4869160"/>
            <a:ext cx="1512168" cy="369332"/>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CL" dirty="0" smtClean="0"/>
              <a:t>MÁS COMÚN</a:t>
            </a:r>
            <a:endParaRPr lang="es-CL" dirty="0"/>
          </a:p>
        </p:txBody>
      </p:sp>
      <p:pic>
        <p:nvPicPr>
          <p:cNvPr id="101378" name="Picture 2" descr="Fragata Blanco zarpa rumbo a Japón y estará más de medio año fuera ..."/>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692399" y="4293096"/>
            <a:ext cx="2880319" cy="1908018"/>
          </a:xfrm>
          <a:prstGeom prst="rect">
            <a:avLst/>
          </a:prstGeom>
          <a:noFill/>
          <a:ln>
            <a:solidFill>
              <a:schemeClr val="tx1"/>
            </a:solidFill>
          </a:ln>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59</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5" name="14 Rectángulo"/>
          <p:cNvSpPr/>
          <p:nvPr/>
        </p:nvSpPr>
        <p:spPr>
          <a:xfrm>
            <a:off x="756295" y="1700808"/>
            <a:ext cx="7560840" cy="4616648"/>
          </a:xfrm>
          <a:prstGeom prst="rect">
            <a:avLst/>
          </a:prstGeom>
        </p:spPr>
        <p:txBody>
          <a:bodyPr wrap="square">
            <a:spAutoFit/>
          </a:bodyPr>
          <a:lstStyle/>
          <a:p>
            <a:pPr lvl="0"/>
            <a:r>
              <a:rPr lang="en-AU" sz="2400" dirty="0" smtClean="0"/>
              <a:t>Information transmittable over Link-11 includes:</a:t>
            </a:r>
          </a:p>
          <a:p>
            <a:pPr lvl="0"/>
            <a:endParaRPr lang="es-CL" dirty="0" smtClean="0"/>
          </a:p>
          <a:p>
            <a:pPr lvl="1" indent="614363">
              <a:buFont typeface="Wingdings" pitchFamily="2" charset="2"/>
              <a:buChar char="Ø"/>
            </a:pPr>
            <a:r>
              <a:rPr lang="en-AU" dirty="0" smtClean="0"/>
              <a:t>Own-ship position, course and speed.</a:t>
            </a:r>
            <a:endParaRPr lang="es-CL" dirty="0" smtClean="0"/>
          </a:p>
          <a:p>
            <a:pPr lvl="1" indent="614363">
              <a:buFont typeface="Wingdings" pitchFamily="2" charset="2"/>
              <a:buChar char="Ø"/>
              <a:tabLst>
                <a:tab pos="1071563" algn="l"/>
              </a:tabLst>
            </a:pPr>
            <a:r>
              <a:rPr lang="en-AU" dirty="0" smtClean="0"/>
              <a:t>Reported Track data (position, course, speed, height, ID, Category, 	etc.).</a:t>
            </a:r>
            <a:endParaRPr lang="es-CL" dirty="0" smtClean="0"/>
          </a:p>
          <a:p>
            <a:pPr lvl="1" indent="614363">
              <a:buFont typeface="Wingdings" pitchFamily="2" charset="2"/>
              <a:buChar char="Ø"/>
            </a:pPr>
            <a:r>
              <a:rPr lang="en-AU" dirty="0" smtClean="0"/>
              <a:t>IFF/SIF.</a:t>
            </a:r>
            <a:endParaRPr lang="es-CL" dirty="0" smtClean="0"/>
          </a:p>
          <a:p>
            <a:pPr lvl="1" indent="614363">
              <a:buFont typeface="Wingdings" pitchFamily="2" charset="2"/>
              <a:buChar char="Ø"/>
            </a:pPr>
            <a:r>
              <a:rPr lang="en-AU" dirty="0" smtClean="0"/>
              <a:t>EW information.</a:t>
            </a:r>
            <a:endParaRPr lang="es-CL" dirty="0" smtClean="0"/>
          </a:p>
          <a:p>
            <a:pPr lvl="1" indent="614363">
              <a:buFont typeface="Wingdings" pitchFamily="2" charset="2"/>
              <a:buChar char="Ø"/>
            </a:pPr>
            <a:r>
              <a:rPr lang="en-AU" dirty="0" smtClean="0"/>
              <a:t>Engagement &amp; Weapon Status.</a:t>
            </a:r>
            <a:endParaRPr lang="es-CL" dirty="0" smtClean="0"/>
          </a:p>
          <a:p>
            <a:pPr lvl="1" indent="614363">
              <a:buFont typeface="Wingdings" pitchFamily="2" charset="2"/>
              <a:buChar char="Ø"/>
            </a:pPr>
            <a:r>
              <a:rPr lang="en-AU" dirty="0" smtClean="0"/>
              <a:t>ASW information (datum, sinkers etc.).</a:t>
            </a:r>
            <a:endParaRPr lang="es-CL" dirty="0" smtClean="0"/>
          </a:p>
          <a:p>
            <a:pPr lvl="1" indent="614363">
              <a:buFont typeface="Wingdings" pitchFamily="2" charset="2"/>
              <a:buChar char="Ø"/>
              <a:tabLst>
                <a:tab pos="1071563" algn="l"/>
              </a:tabLst>
            </a:pPr>
            <a:r>
              <a:rPr lang="en-AU" dirty="0" smtClean="0"/>
              <a:t>Emergency information (NAV HAZARD, Downed  A/C, Man-In-	Water, Surface Zero).</a:t>
            </a:r>
            <a:endParaRPr lang="es-CL" dirty="0" smtClean="0"/>
          </a:p>
          <a:p>
            <a:pPr lvl="1" indent="614363">
              <a:buFont typeface="Wingdings" pitchFamily="2" charset="2"/>
              <a:buChar char="Ø"/>
            </a:pPr>
            <a:r>
              <a:rPr lang="en-AU" dirty="0" smtClean="0"/>
              <a:t>Special Points (CAP Station etc.).</a:t>
            </a:r>
            <a:endParaRPr lang="es-CL" dirty="0" smtClean="0"/>
          </a:p>
          <a:p>
            <a:pPr lvl="1" indent="614363">
              <a:buFont typeface="Wingdings" pitchFamily="2" charset="2"/>
              <a:buChar char="Ø"/>
            </a:pPr>
            <a:r>
              <a:rPr lang="en-AU" dirty="0" smtClean="0"/>
              <a:t>Interceptor Handover Request/Instruction.</a:t>
            </a:r>
            <a:endParaRPr lang="es-CL" dirty="0" smtClean="0"/>
          </a:p>
          <a:p>
            <a:pPr lvl="1" indent="614363">
              <a:buFont typeface="Wingdings" pitchFamily="2" charset="2"/>
              <a:buChar char="Ø"/>
            </a:pPr>
            <a:r>
              <a:rPr lang="en-AU" dirty="0" smtClean="0"/>
              <a:t>Force Orders.</a:t>
            </a:r>
            <a:endParaRPr lang="es-CL" dirty="0" smtClean="0"/>
          </a:p>
          <a:p>
            <a:r>
              <a:rPr lang="en-AU" dirty="0" smtClean="0"/>
              <a:t/>
            </a:r>
            <a:br>
              <a:rPr lang="en-AU" dirty="0" smtClean="0"/>
            </a:br>
            <a:endParaRPr lang="es-CL" dirty="0"/>
          </a:p>
        </p:txBody>
      </p:sp>
      <p:sp>
        <p:nvSpPr>
          <p:cNvPr id="17" name="Text Box 8"/>
          <p:cNvSpPr txBox="1">
            <a:spLocks noChangeArrowheads="1"/>
          </p:cNvSpPr>
          <p:nvPr/>
        </p:nvSpPr>
        <p:spPr>
          <a:xfrm>
            <a:off x="468263" y="980728"/>
            <a:ext cx="1656184" cy="576064"/>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LINK 11 </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8" name="17 CuadroTexto"/>
          <p:cNvSpPr txBox="1"/>
          <p:nvPr/>
        </p:nvSpPr>
        <p:spPr>
          <a:xfrm>
            <a:off x="5292799" y="908720"/>
            <a:ext cx="6270756" cy="830997"/>
          </a:xfrm>
          <a:prstGeom prst="rect">
            <a:avLst/>
          </a:prstGeom>
          <a:noFill/>
        </p:spPr>
        <p:txBody>
          <a:bodyPr wrap="none" rtlCol="0">
            <a:spAutoFit/>
          </a:bodyPr>
          <a:lstStyle/>
          <a:p>
            <a:r>
              <a:rPr lang="es-CL"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¿CUÁNTOS DE ESTOS REPORTES UTILIZAMOS EN</a:t>
            </a:r>
          </a:p>
          <a:p>
            <a:r>
              <a:rPr lang="es-CL"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FORMA PERMANENTE ?</a:t>
            </a:r>
            <a:endParaRPr lang="es-CL"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ox(in)">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p:cNvSpPr>
            <a:spLocks noGrp="1" noChangeArrowheads="1"/>
          </p:cNvSpPr>
          <p:nvPr>
            <p:ph type="sldNum" sz="quarter" idx="12"/>
          </p:nvPr>
        </p:nvSpPr>
        <p:spPr>
          <a:xfrm>
            <a:off x="8721672" y="5996336"/>
            <a:ext cx="2839614" cy="365125"/>
          </a:xfrm>
        </p:spPr>
        <p:txBody>
          <a:bodyPr/>
          <a:lstStyle/>
          <a:p>
            <a:pPr>
              <a:defRPr/>
            </a:pPr>
            <a:fld id="{B16442A5-C1DC-4DF8-9CA1-74A9F0E7DB18}" type="slidenum">
              <a:rPr lang="es-ES"/>
              <a:pPr>
                <a:defRPr/>
              </a:pPr>
              <a:t>60</a:t>
            </a:fld>
            <a:endParaRPr lang="es-ES"/>
          </a:p>
        </p:txBody>
      </p:sp>
      <p:pic>
        <p:nvPicPr>
          <p:cNvPr id="22531" name="Picture 16"/>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xmlns=""/>
              </a:ext>
            </a:extLst>
          </a:blip>
          <a:srcRect/>
          <a:stretch>
            <a:fillRect/>
          </a:stretch>
        </p:blipFill>
        <p:spPr bwMode="auto">
          <a:xfrm>
            <a:off x="540271" y="2637185"/>
            <a:ext cx="7413418" cy="3486150"/>
          </a:xfrm>
          <a:prstGeom prst="rect">
            <a:avLst/>
          </a:prstGeom>
          <a:noFill/>
          <a:ln w="9525">
            <a:noFill/>
            <a:miter lim="800000"/>
            <a:headEnd/>
            <a:tailEnd/>
          </a:ln>
        </p:spPr>
      </p:pic>
      <p:pic>
        <p:nvPicPr>
          <p:cNvPr id="22532" name="Picture 7"/>
          <p:cNvPicPr>
            <a:picLocks noChangeAspect="1" noChangeArrowheads="1"/>
          </p:cNvPicPr>
          <p:nvPr/>
        </p:nvPicPr>
        <p:blipFill>
          <a:blip r:embed="rId4" cstate="email">
            <a:lum bright="24000" contrast="30000"/>
            <a:extLst>
              <a:ext uri="{28A0092B-C50C-407E-A947-70E740481C1C}">
                <a14:useLocalDpi xmlns:a14="http://schemas.microsoft.com/office/drawing/2010/main" xmlns=""/>
              </a:ext>
            </a:extLst>
          </a:blip>
          <a:srcRect/>
          <a:stretch>
            <a:fillRect/>
          </a:stretch>
        </p:blipFill>
        <p:spPr bwMode="auto">
          <a:xfrm>
            <a:off x="8480812" y="1773586"/>
            <a:ext cx="3450216" cy="4456113"/>
          </a:xfrm>
          <a:prstGeom prst="rect">
            <a:avLst/>
          </a:prstGeom>
          <a:noFill/>
          <a:ln w="9525">
            <a:noFill/>
            <a:miter lim="800000"/>
            <a:headEnd/>
            <a:tailEnd/>
          </a:ln>
        </p:spPr>
      </p:pic>
      <p:sp>
        <p:nvSpPr>
          <p:cNvPr id="22534" name="Line 9"/>
          <p:cNvSpPr>
            <a:spLocks noChangeShapeType="1"/>
          </p:cNvSpPr>
          <p:nvPr/>
        </p:nvSpPr>
        <p:spPr bwMode="auto">
          <a:xfrm>
            <a:off x="6946914" y="5877273"/>
            <a:ext cx="1533899" cy="215900"/>
          </a:xfrm>
          <a:prstGeom prst="line">
            <a:avLst/>
          </a:prstGeom>
          <a:noFill/>
          <a:ln w="28575">
            <a:solidFill>
              <a:srgbClr val="FF0000"/>
            </a:solidFill>
            <a:round/>
            <a:headEnd/>
            <a:tailEnd type="triangle" w="med" len="med"/>
          </a:ln>
        </p:spPr>
        <p:txBody>
          <a:bodyPr wrap="none"/>
          <a:lstStyle/>
          <a:p>
            <a:endParaRPr lang="es-CL"/>
          </a:p>
        </p:txBody>
      </p:sp>
      <p:sp>
        <p:nvSpPr>
          <p:cNvPr id="22535" name="Line 10"/>
          <p:cNvSpPr>
            <a:spLocks noChangeShapeType="1"/>
          </p:cNvSpPr>
          <p:nvPr/>
        </p:nvSpPr>
        <p:spPr bwMode="auto">
          <a:xfrm flipV="1">
            <a:off x="6179965" y="4005610"/>
            <a:ext cx="2875531" cy="287338"/>
          </a:xfrm>
          <a:prstGeom prst="line">
            <a:avLst/>
          </a:prstGeom>
          <a:noFill/>
          <a:ln w="28575">
            <a:solidFill>
              <a:srgbClr val="FF0000"/>
            </a:solidFill>
            <a:round/>
            <a:headEnd/>
            <a:tailEnd type="triangle" w="med" len="med"/>
          </a:ln>
        </p:spPr>
        <p:txBody>
          <a:bodyPr wrap="none"/>
          <a:lstStyle/>
          <a:p>
            <a:endParaRPr lang="es-CL"/>
          </a:p>
        </p:txBody>
      </p:sp>
      <p:sp>
        <p:nvSpPr>
          <p:cNvPr id="22536" name="Line 11"/>
          <p:cNvSpPr>
            <a:spLocks noChangeShapeType="1"/>
          </p:cNvSpPr>
          <p:nvPr/>
        </p:nvSpPr>
        <p:spPr bwMode="auto">
          <a:xfrm flipV="1">
            <a:off x="5892623" y="3861148"/>
            <a:ext cx="3162873" cy="144462"/>
          </a:xfrm>
          <a:prstGeom prst="line">
            <a:avLst/>
          </a:prstGeom>
          <a:noFill/>
          <a:ln w="28575">
            <a:solidFill>
              <a:srgbClr val="FF0000"/>
            </a:solidFill>
            <a:round/>
            <a:headEnd/>
            <a:tailEnd type="triangle" w="med" len="med"/>
          </a:ln>
        </p:spPr>
        <p:txBody>
          <a:bodyPr wrap="none"/>
          <a:lstStyle/>
          <a:p>
            <a:endParaRPr lang="es-CL"/>
          </a:p>
        </p:txBody>
      </p:sp>
      <p:sp>
        <p:nvSpPr>
          <p:cNvPr id="22537" name="Line 12"/>
          <p:cNvSpPr>
            <a:spLocks noChangeShapeType="1"/>
          </p:cNvSpPr>
          <p:nvPr/>
        </p:nvSpPr>
        <p:spPr bwMode="auto">
          <a:xfrm flipV="1">
            <a:off x="6946914" y="3573810"/>
            <a:ext cx="1628976" cy="0"/>
          </a:xfrm>
          <a:prstGeom prst="line">
            <a:avLst/>
          </a:prstGeom>
          <a:noFill/>
          <a:ln w="28575">
            <a:solidFill>
              <a:srgbClr val="FF0000"/>
            </a:solidFill>
            <a:round/>
            <a:headEnd/>
            <a:tailEnd type="triangle" w="med" len="med"/>
          </a:ln>
        </p:spPr>
        <p:txBody>
          <a:bodyPr wrap="none"/>
          <a:lstStyle/>
          <a:p>
            <a:endParaRPr lang="es-CL"/>
          </a:p>
        </p:txBody>
      </p:sp>
      <p:sp>
        <p:nvSpPr>
          <p:cNvPr id="22538" name="Line 13"/>
          <p:cNvSpPr>
            <a:spLocks noChangeShapeType="1"/>
          </p:cNvSpPr>
          <p:nvPr/>
        </p:nvSpPr>
        <p:spPr bwMode="auto">
          <a:xfrm>
            <a:off x="5702471" y="2853085"/>
            <a:ext cx="3545292" cy="215900"/>
          </a:xfrm>
          <a:prstGeom prst="line">
            <a:avLst/>
          </a:prstGeom>
          <a:noFill/>
          <a:ln w="28575">
            <a:solidFill>
              <a:srgbClr val="FF0000"/>
            </a:solidFill>
            <a:round/>
            <a:headEnd/>
            <a:tailEnd type="triangle" w="med" len="med"/>
          </a:ln>
        </p:spPr>
        <p:txBody>
          <a:bodyPr wrap="none"/>
          <a:lstStyle/>
          <a:p>
            <a:endParaRPr lang="es-CL"/>
          </a:p>
        </p:txBody>
      </p:sp>
      <p:sp>
        <p:nvSpPr>
          <p:cNvPr id="22539" name="Line 14"/>
          <p:cNvSpPr>
            <a:spLocks noChangeShapeType="1"/>
          </p:cNvSpPr>
          <p:nvPr/>
        </p:nvSpPr>
        <p:spPr bwMode="auto">
          <a:xfrm flipV="1">
            <a:off x="7741071" y="3645248"/>
            <a:ext cx="932008" cy="1799975"/>
          </a:xfrm>
          <a:prstGeom prst="line">
            <a:avLst/>
          </a:prstGeom>
          <a:noFill/>
          <a:ln w="28575">
            <a:solidFill>
              <a:srgbClr val="FF0000"/>
            </a:solidFill>
            <a:round/>
            <a:headEnd/>
            <a:tailEnd type="triangle" w="med" len="med"/>
          </a:ln>
        </p:spPr>
        <p:txBody>
          <a:bodyPr wrap="none"/>
          <a:lstStyle/>
          <a:p>
            <a:endParaRPr lang="es-CL"/>
          </a:p>
        </p:txBody>
      </p:sp>
      <p:sp>
        <p:nvSpPr>
          <p:cNvPr id="22540" name="Line 15"/>
          <p:cNvSpPr>
            <a:spLocks noChangeShapeType="1"/>
          </p:cNvSpPr>
          <p:nvPr/>
        </p:nvSpPr>
        <p:spPr bwMode="auto">
          <a:xfrm>
            <a:off x="5317940" y="3213449"/>
            <a:ext cx="3257950" cy="71437"/>
          </a:xfrm>
          <a:prstGeom prst="line">
            <a:avLst/>
          </a:prstGeom>
          <a:noFill/>
          <a:ln w="28575">
            <a:solidFill>
              <a:srgbClr val="FF0000"/>
            </a:solidFill>
            <a:round/>
            <a:headEnd/>
            <a:tailEnd type="triangle" w="med" len="med"/>
          </a:ln>
        </p:spPr>
        <p:txBody>
          <a:bodyPr wrap="none"/>
          <a:lstStyle/>
          <a:p>
            <a:endParaRPr lang="es-CL"/>
          </a:p>
        </p:txBody>
      </p:sp>
      <p:sp>
        <p:nvSpPr>
          <p:cNvPr id="301073" name="Text Box 17"/>
          <p:cNvSpPr txBox="1">
            <a:spLocks noChangeArrowheads="1"/>
          </p:cNvSpPr>
          <p:nvPr/>
        </p:nvSpPr>
        <p:spPr bwMode="auto">
          <a:xfrm>
            <a:off x="1388116" y="1845024"/>
            <a:ext cx="1574470" cy="707886"/>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s-ES" sz="4000" b="1" dirty="0">
                <a:latin typeface="+mn-lt"/>
                <a:cs typeface="+mn-cs"/>
              </a:rPr>
              <a:t>DNA-1</a:t>
            </a:r>
          </a:p>
        </p:txBody>
      </p:sp>
      <p:sp>
        <p:nvSpPr>
          <p:cNvPr id="15" name="Text Box 2"/>
          <p:cNvSpPr txBox="1">
            <a:spLocks noChangeArrowheads="1"/>
          </p:cNvSpPr>
          <p:nvPr/>
        </p:nvSpPr>
        <p:spPr bwMode="auto">
          <a:xfrm>
            <a:off x="0" y="980728"/>
            <a:ext cx="7200800"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spAutoFit/>
          </a:bodyPr>
          <a:lstStyle/>
          <a:p>
            <a:pPr algn="ctr" fontAlgn="auto">
              <a:spcBef>
                <a:spcPts val="0"/>
              </a:spcBef>
              <a:spcAft>
                <a:spcPts val="0"/>
              </a:spcAft>
              <a:defRPr/>
            </a:pPr>
            <a:r>
              <a:rPr lang="es-ES" sz="3200" dirty="0">
                <a:solidFill>
                  <a:srgbClr val="003366"/>
                </a:solidFill>
                <a:latin typeface="+mn-lt"/>
                <a:cs typeface="+mn-cs"/>
              </a:rPr>
              <a:t>MENSAJES LINK 11 (</a:t>
            </a:r>
            <a:r>
              <a:rPr lang="es-ES" sz="3200" i="1" dirty="0">
                <a:solidFill>
                  <a:srgbClr val="003366"/>
                </a:solidFill>
                <a:latin typeface="+mn-lt"/>
                <a:cs typeface="+mn-cs"/>
              </a:rPr>
              <a:t>“M”</a:t>
            </a:r>
            <a:r>
              <a:rPr lang="es-ES" sz="3200" dirty="0">
                <a:solidFill>
                  <a:srgbClr val="003366"/>
                </a:solidFill>
                <a:latin typeface="+mn-lt"/>
                <a:cs typeface="+mn-cs"/>
              </a:rPr>
              <a:t> </a:t>
            </a:r>
            <a:r>
              <a:rPr lang="es-ES" sz="3200" i="1" dirty="0">
                <a:solidFill>
                  <a:srgbClr val="003366"/>
                </a:solidFill>
                <a:latin typeface="+mn-lt"/>
                <a:cs typeface="+mn-cs"/>
              </a:rPr>
              <a:t>MESSAGES</a:t>
            </a:r>
            <a:r>
              <a:rPr lang="es-ES" sz="3200" dirty="0">
                <a:solidFill>
                  <a:srgbClr val="003366"/>
                </a:solidFill>
                <a:latin typeface="+mn-lt"/>
                <a:cs typeface="+mn-cs"/>
              </a:rPr>
              <a:t>)</a:t>
            </a:r>
          </a:p>
        </p:txBody>
      </p:sp>
      <p:sp>
        <p:nvSpPr>
          <p:cNvPr id="17" name="1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8"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2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2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3"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4" name="23 Flecha derecha">
            <a:hlinkClick r:id="rId6" action="ppaction://hlinksldjump"/>
          </p:cNvPr>
          <p:cNvSpPr/>
          <p:nvPr/>
        </p:nvSpPr>
        <p:spPr>
          <a:xfrm>
            <a:off x="10909423" y="1052736"/>
            <a:ext cx="576064"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61</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98658" name="Picture 2" descr="link11Block"/>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372919" y="1556792"/>
            <a:ext cx="4562927" cy="3361531"/>
          </a:xfrm>
          <a:prstGeom prst="rect">
            <a:avLst/>
          </a:prstGeom>
          <a:noFill/>
          <a:ln w="9525">
            <a:noFill/>
            <a:miter lim="800000"/>
            <a:headEnd/>
            <a:tailEnd/>
          </a:ln>
        </p:spPr>
      </p:pic>
      <p:sp>
        <p:nvSpPr>
          <p:cNvPr id="17" name="16 Rectángulo"/>
          <p:cNvSpPr/>
          <p:nvPr/>
        </p:nvSpPr>
        <p:spPr>
          <a:xfrm>
            <a:off x="756294" y="2708920"/>
            <a:ext cx="5327005" cy="1938992"/>
          </a:xfrm>
          <a:prstGeom prst="rect">
            <a:avLst/>
          </a:prstGeom>
        </p:spPr>
        <p:txBody>
          <a:bodyPr wrap="square">
            <a:spAutoFit/>
          </a:bodyPr>
          <a:lstStyle/>
          <a:p>
            <a:pPr lvl="0"/>
            <a:r>
              <a:rPr lang="en-AU" sz="2400" dirty="0" smtClean="0"/>
              <a:t>Data Link Reference Point is a point on the surface of the earth, defined with latitude and longitude. All Link 11 participants must reference all of their geographic data to the DLRP. </a:t>
            </a:r>
            <a:endParaRPr lang="es-CL" sz="2400" dirty="0"/>
          </a:p>
        </p:txBody>
      </p:sp>
      <p:sp>
        <p:nvSpPr>
          <p:cNvPr id="19" name="Text Box 8"/>
          <p:cNvSpPr txBox="1">
            <a:spLocks noChangeArrowheads="1"/>
          </p:cNvSpPr>
          <p:nvPr/>
        </p:nvSpPr>
        <p:spPr>
          <a:xfrm>
            <a:off x="468263" y="980728"/>
            <a:ext cx="1656184" cy="576064"/>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LINK 11 </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20" name="19 CuadroTexto"/>
          <p:cNvSpPr txBox="1"/>
          <p:nvPr/>
        </p:nvSpPr>
        <p:spPr>
          <a:xfrm>
            <a:off x="756295" y="1844824"/>
            <a:ext cx="829073" cy="461665"/>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400" dirty="0" smtClean="0"/>
              <a:t>DLRP</a:t>
            </a:r>
            <a:endParaRPr lang="es-CL" sz="2400" dirty="0"/>
          </a:p>
        </p:txBody>
      </p:sp>
      <p:sp>
        <p:nvSpPr>
          <p:cNvPr id="21" name="Text Box 11"/>
          <p:cNvSpPr txBox="1">
            <a:spLocks noChangeArrowheads="1"/>
          </p:cNvSpPr>
          <p:nvPr/>
        </p:nvSpPr>
        <p:spPr bwMode="auto">
          <a:xfrm>
            <a:off x="7237015" y="4221088"/>
            <a:ext cx="898003" cy="46166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r>
              <a:rPr lang="es-ES" sz="2400" dirty="0">
                <a:latin typeface="Impact" pitchFamily="34" charset="0"/>
                <a:cs typeface="+mn-cs"/>
              </a:rPr>
              <a:t>SG 50</a:t>
            </a:r>
          </a:p>
        </p:txBody>
      </p:sp>
      <p:sp>
        <p:nvSpPr>
          <p:cNvPr id="22" name="21 CuadroTexto"/>
          <p:cNvSpPr txBox="1"/>
          <p:nvPr/>
        </p:nvSpPr>
        <p:spPr>
          <a:xfrm>
            <a:off x="7885087" y="5157192"/>
            <a:ext cx="918841" cy="369332"/>
          </a:xfrm>
          <a:prstGeom prst="rect">
            <a:avLst/>
          </a:prstGeom>
          <a:noFill/>
        </p:spPr>
        <p:txBody>
          <a:bodyPr wrap="none" rtlCol="0">
            <a:spAutoFit/>
          </a:bodyPr>
          <a:lstStyle/>
          <a:p>
            <a:r>
              <a:rPr lang="es-CL" dirty="0" smtClean="0"/>
              <a:t>Link -11</a:t>
            </a:r>
            <a:endParaRPr lang="es-CL" dirty="0"/>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62</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4" name="Text Box 8"/>
          <p:cNvSpPr txBox="1">
            <a:spLocks noChangeArrowheads="1"/>
          </p:cNvSpPr>
          <p:nvPr/>
        </p:nvSpPr>
        <p:spPr>
          <a:xfrm>
            <a:off x="4284687" y="980728"/>
            <a:ext cx="1656184" cy="576064"/>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LINK -16</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9" name="Text Box 8"/>
          <p:cNvSpPr txBox="1">
            <a:spLocks noChangeArrowheads="1"/>
          </p:cNvSpPr>
          <p:nvPr/>
        </p:nvSpPr>
        <p:spPr>
          <a:xfrm>
            <a:off x="468263" y="980728"/>
            <a:ext cx="1656184" cy="576064"/>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LINK 11 </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20" name="19 Flecha derecha"/>
          <p:cNvSpPr/>
          <p:nvPr/>
        </p:nvSpPr>
        <p:spPr>
          <a:xfrm>
            <a:off x="2772519" y="1124744"/>
            <a:ext cx="936104"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21" name="20 CuadroTexto"/>
          <p:cNvSpPr txBox="1"/>
          <p:nvPr/>
        </p:nvSpPr>
        <p:spPr>
          <a:xfrm>
            <a:off x="828303" y="1844824"/>
            <a:ext cx="3461140" cy="461665"/>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400" dirty="0" smtClean="0"/>
              <a:t>PRINCIPALES DIFERENCIAS</a:t>
            </a:r>
            <a:endParaRPr lang="es-CL" sz="2400" dirty="0"/>
          </a:p>
        </p:txBody>
      </p:sp>
      <p:sp>
        <p:nvSpPr>
          <p:cNvPr id="22" name="21 CuadroTexto"/>
          <p:cNvSpPr txBox="1"/>
          <p:nvPr/>
        </p:nvSpPr>
        <p:spPr>
          <a:xfrm>
            <a:off x="900311" y="2996952"/>
            <a:ext cx="11307904" cy="2215991"/>
          </a:xfrm>
          <a:prstGeom prst="rect">
            <a:avLst/>
          </a:prstGeom>
          <a:noFill/>
        </p:spPr>
        <p:txBody>
          <a:bodyPr wrap="none" rtlCol="0">
            <a:spAutoFit/>
          </a:bodyPr>
          <a:lstStyle/>
          <a:p>
            <a:pPr indent="536575">
              <a:buFont typeface="Wingdings" pitchFamily="2" charset="2"/>
              <a:buChar char="Ø"/>
            </a:pPr>
            <a:r>
              <a:rPr lang="es-CL" sz="2400" dirty="0" smtClean="0"/>
              <a:t>Arquitectura más robusta.</a:t>
            </a:r>
          </a:p>
          <a:p>
            <a:pPr indent="536575">
              <a:buFont typeface="Wingdings" pitchFamily="2" charset="2"/>
              <a:buChar char="Ø"/>
            </a:pPr>
            <a:r>
              <a:rPr lang="es-CL" sz="2400" dirty="0" smtClean="0"/>
              <a:t>No necesita un NCS , red libre que no requiere transmisión continua para estar activa.</a:t>
            </a:r>
          </a:p>
          <a:p>
            <a:pPr indent="536575">
              <a:buFont typeface="Wingdings" pitchFamily="2" charset="2"/>
              <a:buChar char="Ø"/>
            </a:pPr>
            <a:r>
              <a:rPr lang="es-CL" sz="2400" dirty="0" smtClean="0"/>
              <a:t>Provee un mayor nivel de información, para el </a:t>
            </a:r>
            <a:r>
              <a:rPr lang="es-CL" sz="2400" dirty="0" err="1" smtClean="0"/>
              <a:t>team</a:t>
            </a:r>
            <a:r>
              <a:rPr lang="es-CL" sz="2400" dirty="0" smtClean="0"/>
              <a:t> de Mando.</a:t>
            </a:r>
          </a:p>
          <a:p>
            <a:pPr indent="536575">
              <a:buFont typeface="Wingdings" pitchFamily="2" charset="2"/>
              <a:buChar char="Ø"/>
            </a:pPr>
            <a:r>
              <a:rPr lang="es-CL" sz="2400" dirty="0" smtClean="0"/>
              <a:t>Sistema con un mayor nivel de encriptado.</a:t>
            </a:r>
          </a:p>
          <a:p>
            <a:pPr indent="536575">
              <a:buFont typeface="Wingdings" pitchFamily="2" charset="2"/>
              <a:buChar char="Ø"/>
            </a:pPr>
            <a:r>
              <a:rPr lang="es-CL" sz="2400" dirty="0" smtClean="0"/>
              <a:t>Técnicas anti-</a:t>
            </a:r>
            <a:r>
              <a:rPr lang="es-CL" sz="2400" dirty="0" err="1" smtClean="0"/>
              <a:t>Jamming</a:t>
            </a:r>
            <a:r>
              <a:rPr lang="es-CL" sz="2400" dirty="0" smtClean="0"/>
              <a:t> </a:t>
            </a:r>
          </a:p>
          <a:p>
            <a:endParaRPr lang="es-CL" dirty="0"/>
          </a:p>
        </p:txBody>
      </p:sp>
      <p:pic>
        <p:nvPicPr>
          <p:cNvPr id="104450"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8029103" y="1055506"/>
            <a:ext cx="3384376" cy="2085462"/>
          </a:xfrm>
          <a:prstGeom prst="rect">
            <a:avLst/>
          </a:prstGeom>
          <a:noFill/>
          <a:ln w="9525">
            <a:noFill/>
            <a:miter lim="800000"/>
            <a:headEnd/>
            <a:tailEnd/>
          </a:ln>
        </p:spPr>
      </p:pic>
      <p:pic>
        <p:nvPicPr>
          <p:cNvPr id="23" name="Picture 329" descr="ffg-reduced">
            <a:hlinkClick r:id="rId4"/>
          </p:cNvPr>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6372919" y="4797152"/>
            <a:ext cx="3787665" cy="1198703"/>
          </a:xfrm>
          <a:prstGeom prst="rect">
            <a:avLst/>
          </a:prstGeom>
          <a:solidFill>
            <a:schemeClr val="bg1"/>
          </a:solidFill>
          <a:ln w="9525">
            <a:solidFill>
              <a:schemeClr val="bg1"/>
            </a:solidFill>
            <a:miter lim="800000"/>
            <a:headEnd/>
            <a:tailEnd/>
          </a:ln>
          <a:effectLst/>
        </p:spPr>
      </p:pic>
      <p:pic>
        <p:nvPicPr>
          <p:cNvPr id="26" name="11 Imagen" descr="\\Cjedc03\esc-gral\SILUETAS BUQUES ESCUADRA\buques_news\unidad__0001_Capa-3.png"/>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1836415" y="5085184"/>
            <a:ext cx="3404062" cy="8450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63</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9" name="Text Box 8"/>
          <p:cNvSpPr txBox="1">
            <a:spLocks noChangeArrowheads="1"/>
          </p:cNvSpPr>
          <p:nvPr/>
        </p:nvSpPr>
        <p:spPr>
          <a:xfrm>
            <a:off x="468263" y="980728"/>
            <a:ext cx="4752528" cy="432048"/>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lnSpcReduction="10000"/>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DATA  ASOCIADA A TRAKS </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20" name="19 Flecha derecha"/>
          <p:cNvSpPr/>
          <p:nvPr/>
        </p:nvSpPr>
        <p:spPr>
          <a:xfrm rot="5400000">
            <a:off x="4104667" y="3753036"/>
            <a:ext cx="576064" cy="216024"/>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pic>
        <p:nvPicPr>
          <p:cNvPr id="209922"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476375" y="2636912"/>
            <a:ext cx="8813779" cy="2098519"/>
          </a:xfrm>
          <a:prstGeom prst="rect">
            <a:avLst/>
          </a:prstGeom>
          <a:noFill/>
          <a:ln w="9525">
            <a:noFill/>
            <a:miter lim="800000"/>
            <a:headEnd/>
            <a:tailEnd/>
          </a:ln>
        </p:spPr>
      </p:pic>
      <p:sp>
        <p:nvSpPr>
          <p:cNvPr id="30" name="29 CuadroTexto"/>
          <p:cNvSpPr txBox="1"/>
          <p:nvPr/>
        </p:nvSpPr>
        <p:spPr>
          <a:xfrm>
            <a:off x="972319" y="5157192"/>
            <a:ext cx="3240360" cy="923330"/>
          </a:xfrm>
          <a:prstGeom prst="rect">
            <a:avLst/>
          </a:prstGeom>
          <a:noFill/>
        </p:spPr>
        <p:txBody>
          <a:bodyPr wrap="square" rtlCol="0">
            <a:spAutoFit/>
          </a:bodyPr>
          <a:lstStyle/>
          <a:p>
            <a:pPr marL="342900" indent="-342900">
              <a:buAutoNum type="alphaLcParenR"/>
              <a:tabLst>
                <a:tab pos="273050" algn="l"/>
              </a:tabLst>
            </a:pPr>
            <a:r>
              <a:rPr lang="es-CL" dirty="0" smtClean="0"/>
              <a:t>Categoría de </a:t>
            </a:r>
            <a:r>
              <a:rPr lang="es-CL" dirty="0" err="1" smtClean="0"/>
              <a:t>track</a:t>
            </a:r>
            <a:r>
              <a:rPr lang="es-CL" dirty="0" smtClean="0"/>
              <a:t>:</a:t>
            </a:r>
          </a:p>
          <a:p>
            <a:pPr>
              <a:tabLst>
                <a:tab pos="355600" algn="l"/>
              </a:tabLst>
            </a:pPr>
            <a:r>
              <a:rPr lang="es-CL" dirty="0" smtClean="0"/>
              <a:t>	Aéreo, superficie, Submarino 	y </a:t>
            </a:r>
            <a:r>
              <a:rPr lang="es-CL" dirty="0" err="1" smtClean="0"/>
              <a:t>Pto</a:t>
            </a:r>
            <a:r>
              <a:rPr lang="es-CL" dirty="0" smtClean="0"/>
              <a:t>. Especial</a:t>
            </a:r>
            <a:endParaRPr lang="es-CL" dirty="0"/>
          </a:p>
        </p:txBody>
      </p:sp>
      <p:sp>
        <p:nvSpPr>
          <p:cNvPr id="31" name="30 CuadroTexto"/>
          <p:cNvSpPr txBox="1"/>
          <p:nvPr/>
        </p:nvSpPr>
        <p:spPr>
          <a:xfrm>
            <a:off x="3636615" y="1556792"/>
            <a:ext cx="2006831" cy="369332"/>
          </a:xfrm>
          <a:prstGeom prst="rect">
            <a:avLst/>
          </a:prstGeom>
          <a:noFill/>
        </p:spPr>
        <p:txBody>
          <a:bodyPr wrap="none" rtlCol="0">
            <a:spAutoFit/>
          </a:bodyPr>
          <a:lstStyle/>
          <a:p>
            <a:r>
              <a:rPr lang="es-CL" dirty="0" smtClean="0"/>
              <a:t>b) Número de </a:t>
            </a:r>
            <a:r>
              <a:rPr lang="es-CL" dirty="0" err="1" smtClean="0"/>
              <a:t>track</a:t>
            </a:r>
            <a:endParaRPr lang="es-CL" dirty="0"/>
          </a:p>
        </p:txBody>
      </p:sp>
      <p:sp>
        <p:nvSpPr>
          <p:cNvPr id="32" name="31 CuadroTexto"/>
          <p:cNvSpPr txBox="1"/>
          <p:nvPr/>
        </p:nvSpPr>
        <p:spPr>
          <a:xfrm>
            <a:off x="8533159" y="980728"/>
            <a:ext cx="3078343" cy="646331"/>
          </a:xfrm>
          <a:prstGeom prst="rect">
            <a:avLst/>
          </a:prstGeom>
          <a:noFill/>
        </p:spPr>
        <p:txBody>
          <a:bodyPr wrap="none" rtlCol="0">
            <a:spAutoFit/>
          </a:bodyPr>
          <a:lstStyle/>
          <a:p>
            <a:r>
              <a:rPr lang="es-CL" dirty="0" smtClean="0"/>
              <a:t>SCR= Estándar </a:t>
            </a:r>
            <a:r>
              <a:rPr lang="es-CL" dirty="0" err="1" smtClean="0"/>
              <a:t>Code</a:t>
            </a:r>
            <a:r>
              <a:rPr lang="es-CL" dirty="0" smtClean="0"/>
              <a:t> Reading</a:t>
            </a:r>
          </a:p>
          <a:p>
            <a:r>
              <a:rPr lang="es-CL" dirty="0" smtClean="0"/>
              <a:t>ACR= </a:t>
            </a:r>
            <a:r>
              <a:rPr lang="es-CL" dirty="0" err="1" smtClean="0"/>
              <a:t>Amplifying</a:t>
            </a:r>
            <a:r>
              <a:rPr lang="es-CL" dirty="0" smtClean="0"/>
              <a:t> </a:t>
            </a:r>
            <a:r>
              <a:rPr lang="es-CL" dirty="0" err="1" smtClean="0"/>
              <a:t>Code</a:t>
            </a:r>
            <a:r>
              <a:rPr lang="es-CL" dirty="0" smtClean="0"/>
              <a:t> Reading</a:t>
            </a:r>
            <a:endParaRPr lang="es-CL" dirty="0"/>
          </a:p>
        </p:txBody>
      </p:sp>
      <p:sp>
        <p:nvSpPr>
          <p:cNvPr id="33" name="32 CuadroTexto"/>
          <p:cNvSpPr txBox="1"/>
          <p:nvPr/>
        </p:nvSpPr>
        <p:spPr>
          <a:xfrm>
            <a:off x="4860751" y="5373216"/>
            <a:ext cx="2914709" cy="369332"/>
          </a:xfrm>
          <a:prstGeom prst="rect">
            <a:avLst/>
          </a:prstGeom>
          <a:noFill/>
        </p:spPr>
        <p:txBody>
          <a:bodyPr wrap="none" rtlCol="0">
            <a:spAutoFit/>
          </a:bodyPr>
          <a:lstStyle/>
          <a:p>
            <a:r>
              <a:rPr lang="es-CL" dirty="0" smtClean="0"/>
              <a:t>c) Información Ampliada ACR</a:t>
            </a:r>
            <a:endParaRPr lang="es-CL" dirty="0"/>
          </a:p>
        </p:txBody>
      </p:sp>
      <p:cxnSp>
        <p:nvCxnSpPr>
          <p:cNvPr id="39" name="38 Conector recto de flecha"/>
          <p:cNvCxnSpPr/>
          <p:nvPr/>
        </p:nvCxnSpPr>
        <p:spPr>
          <a:xfrm flipV="1">
            <a:off x="4572719" y="1988840"/>
            <a:ext cx="0" cy="64807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1" name="40 Conector recto de flecha"/>
          <p:cNvCxnSpPr/>
          <p:nvPr/>
        </p:nvCxnSpPr>
        <p:spPr>
          <a:xfrm>
            <a:off x="5076775" y="4653136"/>
            <a:ext cx="0" cy="72008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5" name="44 Conector recto de flecha"/>
          <p:cNvCxnSpPr/>
          <p:nvPr/>
        </p:nvCxnSpPr>
        <p:spPr>
          <a:xfrm>
            <a:off x="3924647" y="4653136"/>
            <a:ext cx="0" cy="43204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8" name="47 CuadroTexto"/>
          <p:cNvSpPr txBox="1"/>
          <p:nvPr/>
        </p:nvSpPr>
        <p:spPr>
          <a:xfrm>
            <a:off x="2052439" y="2204864"/>
            <a:ext cx="1313565"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s-CL" dirty="0" smtClean="0"/>
              <a:t>(ESTANDAR)</a:t>
            </a:r>
            <a:endParaRPr lang="es-CL" dirty="0"/>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box(in)">
                                      <p:cBhvr>
                                        <p:cTn id="7" dur="500"/>
                                        <p:tgtEl>
                                          <p:spTgt spid="45"/>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box(in)">
                                      <p:cBhvr>
                                        <p:cTn id="10" dur="500"/>
                                        <p:tgtEl>
                                          <p:spTgt spid="30"/>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box(in)">
                                      <p:cBhvr>
                                        <p:cTn id="15" dur="500"/>
                                        <p:tgtEl>
                                          <p:spTgt spid="45"/>
                                        </p:tgtEl>
                                      </p:cBhvr>
                                    </p:animEffect>
                                  </p:childTnLst>
                                </p:cTn>
                              </p:par>
                              <p:par>
                                <p:cTn id="16" presetID="4" presetClass="entr" presetSubtype="16" fill="hold" grpId="1"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box(in)">
                                      <p:cBhvr>
                                        <p:cTn id="18" dur="500"/>
                                        <p:tgtEl>
                                          <p:spTgt spid="30"/>
                                        </p:tgtEl>
                                      </p:cBhvr>
                                    </p:animEffect>
                                  </p:childTnLst>
                                </p:cTn>
                              </p:par>
                              <p:par>
                                <p:cTn id="19" presetID="4" presetClass="entr" presetSubtype="16"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box(in)">
                                      <p:cBhvr>
                                        <p:cTn id="21" dur="500"/>
                                        <p:tgtEl>
                                          <p:spTgt spid="39"/>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box(in)">
                                      <p:cBhvr>
                                        <p:cTn id="24" dur="500"/>
                                        <p:tgtEl>
                                          <p:spTgt spid="31"/>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box(in)">
                                      <p:cBhvr>
                                        <p:cTn id="29" dur="500"/>
                                        <p:tgtEl>
                                          <p:spTgt spid="41"/>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box(in)">
                                      <p:cBhvr>
                                        <p:cTn id="3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0" grpId="1"/>
      <p:bldP spid="31" grpId="0"/>
      <p:bldP spid="3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64</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0" name="19 Flecha derecha"/>
          <p:cNvSpPr/>
          <p:nvPr/>
        </p:nvSpPr>
        <p:spPr>
          <a:xfrm rot="5400000">
            <a:off x="4104667" y="3753036"/>
            <a:ext cx="576064" cy="216024"/>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pic>
        <p:nvPicPr>
          <p:cNvPr id="209922"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476375" y="2636912"/>
            <a:ext cx="8813779" cy="2098519"/>
          </a:xfrm>
          <a:prstGeom prst="rect">
            <a:avLst/>
          </a:prstGeom>
          <a:noFill/>
          <a:ln w="9525">
            <a:noFill/>
            <a:miter lim="800000"/>
            <a:headEnd/>
            <a:tailEnd/>
          </a:ln>
        </p:spPr>
      </p:pic>
      <p:sp>
        <p:nvSpPr>
          <p:cNvPr id="32" name="31 CuadroTexto"/>
          <p:cNvSpPr txBox="1"/>
          <p:nvPr/>
        </p:nvSpPr>
        <p:spPr>
          <a:xfrm>
            <a:off x="8533159" y="980728"/>
            <a:ext cx="3078343" cy="646331"/>
          </a:xfrm>
          <a:prstGeom prst="rect">
            <a:avLst/>
          </a:prstGeom>
          <a:noFill/>
        </p:spPr>
        <p:txBody>
          <a:bodyPr wrap="none" rtlCol="0">
            <a:spAutoFit/>
          </a:bodyPr>
          <a:lstStyle/>
          <a:p>
            <a:r>
              <a:rPr lang="es-CL" dirty="0" smtClean="0"/>
              <a:t>SCR= Estándar </a:t>
            </a:r>
            <a:r>
              <a:rPr lang="es-CL" dirty="0" err="1" smtClean="0"/>
              <a:t>Code</a:t>
            </a:r>
            <a:r>
              <a:rPr lang="es-CL" dirty="0" smtClean="0"/>
              <a:t> Reading</a:t>
            </a:r>
          </a:p>
          <a:p>
            <a:r>
              <a:rPr lang="es-CL" dirty="0" smtClean="0"/>
              <a:t>ACR= </a:t>
            </a:r>
            <a:r>
              <a:rPr lang="es-CL" dirty="0" err="1" smtClean="0"/>
              <a:t>Amplifying</a:t>
            </a:r>
            <a:r>
              <a:rPr lang="es-CL" dirty="0" smtClean="0"/>
              <a:t> </a:t>
            </a:r>
            <a:r>
              <a:rPr lang="es-CL" dirty="0" err="1" smtClean="0"/>
              <a:t>Code</a:t>
            </a:r>
            <a:r>
              <a:rPr lang="es-CL" dirty="0" smtClean="0"/>
              <a:t> Reading</a:t>
            </a:r>
            <a:endParaRPr lang="es-CL" dirty="0"/>
          </a:p>
        </p:txBody>
      </p:sp>
      <p:sp>
        <p:nvSpPr>
          <p:cNvPr id="34" name="33 CuadroTexto"/>
          <p:cNvSpPr txBox="1"/>
          <p:nvPr/>
        </p:nvSpPr>
        <p:spPr>
          <a:xfrm>
            <a:off x="5364807" y="5085184"/>
            <a:ext cx="6343853" cy="1200329"/>
          </a:xfrm>
          <a:prstGeom prst="rect">
            <a:avLst/>
          </a:prstGeom>
          <a:noFill/>
        </p:spPr>
        <p:txBody>
          <a:bodyPr wrap="none" rtlCol="0">
            <a:spAutoFit/>
          </a:bodyPr>
          <a:lstStyle/>
          <a:p>
            <a:pPr>
              <a:tabLst>
                <a:tab pos="273050" algn="l"/>
              </a:tabLst>
            </a:pPr>
            <a:r>
              <a:rPr lang="es-CL" dirty="0" smtClean="0"/>
              <a:t>d) 	AÉREO:  </a:t>
            </a:r>
            <a:r>
              <a:rPr lang="es-CL" dirty="0" err="1" smtClean="0"/>
              <a:t>Cat</a:t>
            </a:r>
            <a:r>
              <a:rPr lang="es-CL" dirty="0" smtClean="0"/>
              <a:t>. </a:t>
            </a:r>
            <a:r>
              <a:rPr lang="es-CL" dirty="0" err="1" smtClean="0"/>
              <a:t>Prim</a:t>
            </a:r>
            <a:r>
              <a:rPr lang="es-CL" dirty="0" smtClean="0"/>
              <a:t>. + </a:t>
            </a:r>
            <a:r>
              <a:rPr lang="es-CL" dirty="0" err="1" smtClean="0"/>
              <a:t>Sec</a:t>
            </a:r>
            <a:endParaRPr lang="es-CL" dirty="0" smtClean="0"/>
          </a:p>
          <a:p>
            <a:pPr>
              <a:tabLst>
                <a:tab pos="266700" algn="l"/>
              </a:tabLst>
            </a:pPr>
            <a:r>
              <a:rPr lang="es-CL" dirty="0" smtClean="0"/>
              <a:t>	SUPERFICIE: </a:t>
            </a:r>
            <a:r>
              <a:rPr lang="es-CL" dirty="0" err="1" smtClean="0"/>
              <a:t>Cat</a:t>
            </a:r>
            <a:r>
              <a:rPr lang="es-CL" dirty="0" smtClean="0"/>
              <a:t>. </a:t>
            </a:r>
            <a:r>
              <a:rPr lang="es-CL" dirty="0" err="1" smtClean="0"/>
              <a:t>Prim</a:t>
            </a:r>
            <a:r>
              <a:rPr lang="es-CL" dirty="0" smtClean="0"/>
              <a:t> + </a:t>
            </a:r>
            <a:r>
              <a:rPr lang="es-CL" dirty="0" err="1" smtClean="0"/>
              <a:t>Sec</a:t>
            </a:r>
            <a:endParaRPr lang="es-CL" dirty="0" smtClean="0"/>
          </a:p>
          <a:p>
            <a:pPr>
              <a:tabLst>
                <a:tab pos="266700" algn="l"/>
              </a:tabLst>
            </a:pPr>
            <a:r>
              <a:rPr lang="es-CL" dirty="0" smtClean="0"/>
              <a:t>	SUBMARINO: </a:t>
            </a:r>
            <a:r>
              <a:rPr lang="es-CL" dirty="0" err="1" smtClean="0"/>
              <a:t>Cat</a:t>
            </a:r>
            <a:r>
              <a:rPr lang="es-CL" dirty="0" smtClean="0"/>
              <a:t> </a:t>
            </a:r>
            <a:r>
              <a:rPr lang="es-CL" dirty="0" err="1" smtClean="0"/>
              <a:t>Prim</a:t>
            </a:r>
            <a:r>
              <a:rPr lang="es-CL" dirty="0" smtClean="0"/>
              <a:t>. + Clasificación + Clasificación ampliada.</a:t>
            </a:r>
          </a:p>
          <a:p>
            <a:pPr>
              <a:tabLst>
                <a:tab pos="266700" algn="l"/>
              </a:tabLst>
            </a:pPr>
            <a:r>
              <a:rPr lang="es-CL" dirty="0" smtClean="0"/>
              <a:t>	PUNTO ESPECIAL: Tipo de punto</a:t>
            </a:r>
            <a:endParaRPr lang="es-CL" dirty="0"/>
          </a:p>
        </p:txBody>
      </p:sp>
      <p:sp>
        <p:nvSpPr>
          <p:cNvPr id="35" name="34 CuadroTexto"/>
          <p:cNvSpPr txBox="1"/>
          <p:nvPr/>
        </p:nvSpPr>
        <p:spPr>
          <a:xfrm>
            <a:off x="6444927" y="1196752"/>
            <a:ext cx="1053494" cy="369332"/>
          </a:xfrm>
          <a:prstGeom prst="rect">
            <a:avLst/>
          </a:prstGeom>
          <a:noFill/>
        </p:spPr>
        <p:txBody>
          <a:bodyPr wrap="none" rtlCol="0">
            <a:spAutoFit/>
          </a:bodyPr>
          <a:lstStyle/>
          <a:p>
            <a:r>
              <a:rPr lang="es-CL" dirty="0" smtClean="0"/>
              <a:t>e) rumbo</a:t>
            </a:r>
            <a:endParaRPr lang="es-CL" dirty="0"/>
          </a:p>
        </p:txBody>
      </p:sp>
      <p:sp>
        <p:nvSpPr>
          <p:cNvPr id="36" name="35 CuadroTexto"/>
          <p:cNvSpPr txBox="1"/>
          <p:nvPr/>
        </p:nvSpPr>
        <p:spPr>
          <a:xfrm>
            <a:off x="7165007" y="1700808"/>
            <a:ext cx="1279068" cy="369332"/>
          </a:xfrm>
          <a:prstGeom prst="rect">
            <a:avLst/>
          </a:prstGeom>
          <a:noFill/>
        </p:spPr>
        <p:txBody>
          <a:bodyPr wrap="none" rtlCol="0">
            <a:spAutoFit/>
          </a:bodyPr>
          <a:lstStyle/>
          <a:p>
            <a:r>
              <a:rPr lang="es-CL" dirty="0" smtClean="0"/>
              <a:t>f) velocidad</a:t>
            </a:r>
            <a:endParaRPr lang="es-CL" dirty="0"/>
          </a:p>
        </p:txBody>
      </p:sp>
      <p:cxnSp>
        <p:nvCxnSpPr>
          <p:cNvPr id="39" name="38 Conector recto de flecha"/>
          <p:cNvCxnSpPr/>
          <p:nvPr/>
        </p:nvCxnSpPr>
        <p:spPr>
          <a:xfrm flipV="1">
            <a:off x="6660951" y="1628800"/>
            <a:ext cx="0" cy="100811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3" name="42 Conector recto de flecha"/>
          <p:cNvCxnSpPr/>
          <p:nvPr/>
        </p:nvCxnSpPr>
        <p:spPr>
          <a:xfrm flipV="1">
            <a:off x="7309023" y="2132856"/>
            <a:ext cx="0" cy="50405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5" name="44 Conector recto de flecha"/>
          <p:cNvCxnSpPr/>
          <p:nvPr/>
        </p:nvCxnSpPr>
        <p:spPr>
          <a:xfrm>
            <a:off x="5724847" y="4653136"/>
            <a:ext cx="0" cy="36004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9" name="48 CuadroTexto"/>
          <p:cNvSpPr txBox="1"/>
          <p:nvPr/>
        </p:nvSpPr>
        <p:spPr>
          <a:xfrm>
            <a:off x="2052439" y="2204864"/>
            <a:ext cx="1313565"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s-CL" dirty="0" smtClean="0"/>
              <a:t>(ESTANDAR)</a:t>
            </a:r>
            <a:endParaRPr lang="es-CL" dirty="0"/>
          </a:p>
        </p:txBody>
      </p:sp>
      <p:sp>
        <p:nvSpPr>
          <p:cNvPr id="50" name="Text Box 8"/>
          <p:cNvSpPr txBox="1">
            <a:spLocks noChangeArrowheads="1"/>
          </p:cNvSpPr>
          <p:nvPr/>
        </p:nvSpPr>
        <p:spPr>
          <a:xfrm>
            <a:off x="468263" y="980728"/>
            <a:ext cx="4752528" cy="432048"/>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lnSpcReduction="10000"/>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DATA  ASOCIADA A TRAKS </a:t>
            </a:r>
            <a:endParaRPr lang="es-ES" sz="2400" b="1" dirty="0">
              <a:solidFill>
                <a:srgbClr val="002060"/>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box(in)">
                                      <p:cBhvr>
                                        <p:cTn id="7" dur="500"/>
                                        <p:tgtEl>
                                          <p:spTgt spid="45"/>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box(in)">
                                      <p:cBhvr>
                                        <p:cTn id="10" dur="500"/>
                                        <p:tgtEl>
                                          <p:spTgt spid="34"/>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box(in)">
                                      <p:cBhvr>
                                        <p:cTn id="15" dur="500"/>
                                        <p:tgtEl>
                                          <p:spTgt spid="39"/>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box(in)">
                                      <p:cBhvr>
                                        <p:cTn id="18" dur="500"/>
                                        <p:tgtEl>
                                          <p:spTgt spid="35"/>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nodeType="click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box(in)">
                                      <p:cBhvr>
                                        <p:cTn id="23" dur="500"/>
                                        <p:tgtEl>
                                          <p:spTgt spid="43"/>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box(in)">
                                      <p:cBhvr>
                                        <p:cTn id="2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65</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0" name="19 Flecha derecha"/>
          <p:cNvSpPr/>
          <p:nvPr/>
        </p:nvSpPr>
        <p:spPr>
          <a:xfrm rot="5400000">
            <a:off x="4104667" y="3753036"/>
            <a:ext cx="576064" cy="216024"/>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pic>
        <p:nvPicPr>
          <p:cNvPr id="209922"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476375" y="2636912"/>
            <a:ext cx="8813779" cy="2098519"/>
          </a:xfrm>
          <a:prstGeom prst="rect">
            <a:avLst/>
          </a:prstGeom>
          <a:noFill/>
          <a:ln w="9525">
            <a:noFill/>
            <a:miter lim="800000"/>
            <a:headEnd/>
            <a:tailEnd/>
          </a:ln>
        </p:spPr>
      </p:pic>
      <p:sp>
        <p:nvSpPr>
          <p:cNvPr id="23" name="22 CuadroTexto"/>
          <p:cNvSpPr txBox="1"/>
          <p:nvPr/>
        </p:nvSpPr>
        <p:spPr>
          <a:xfrm>
            <a:off x="7680350" y="5036983"/>
            <a:ext cx="4309193" cy="1200329"/>
          </a:xfrm>
          <a:prstGeom prst="rect">
            <a:avLst/>
          </a:prstGeom>
          <a:noFill/>
        </p:spPr>
        <p:txBody>
          <a:bodyPr wrap="none" rtlCol="0">
            <a:spAutoFit/>
          </a:bodyPr>
          <a:lstStyle/>
          <a:p>
            <a:pPr>
              <a:tabLst>
                <a:tab pos="273050" algn="l"/>
              </a:tabLst>
            </a:pPr>
            <a:r>
              <a:rPr lang="es-CL" dirty="0" smtClean="0"/>
              <a:t>g)	AÉREO: ALTURA</a:t>
            </a:r>
          </a:p>
          <a:p>
            <a:pPr>
              <a:tabLst>
                <a:tab pos="266700" algn="l"/>
              </a:tabLst>
            </a:pPr>
            <a:r>
              <a:rPr lang="es-CL" dirty="0" smtClean="0"/>
              <a:t>	SUPERFICIE: NÚMERO DE MISILES</a:t>
            </a:r>
          </a:p>
          <a:p>
            <a:pPr>
              <a:tabLst>
                <a:tab pos="266700" algn="l"/>
              </a:tabLst>
            </a:pPr>
            <a:r>
              <a:rPr lang="es-CL" dirty="0" smtClean="0"/>
              <a:t>	SUBMARINO: PROFUDIDAD</a:t>
            </a:r>
          </a:p>
          <a:p>
            <a:pPr>
              <a:tabLst>
                <a:tab pos="266700" algn="l"/>
              </a:tabLst>
            </a:pPr>
            <a:r>
              <a:rPr lang="es-CL" dirty="0" smtClean="0"/>
              <a:t>	PTO. ESPECIAL: ALTURA O PROFUNDIDAD</a:t>
            </a:r>
            <a:endParaRPr lang="es-CL" dirty="0"/>
          </a:p>
        </p:txBody>
      </p:sp>
      <p:sp>
        <p:nvSpPr>
          <p:cNvPr id="26" name="25 CuadroTexto"/>
          <p:cNvSpPr txBox="1"/>
          <p:nvPr/>
        </p:nvSpPr>
        <p:spPr>
          <a:xfrm>
            <a:off x="8245127" y="1052736"/>
            <a:ext cx="3710696" cy="1477328"/>
          </a:xfrm>
          <a:prstGeom prst="rect">
            <a:avLst/>
          </a:prstGeom>
          <a:noFill/>
        </p:spPr>
        <p:txBody>
          <a:bodyPr wrap="none" rtlCol="0">
            <a:spAutoFit/>
          </a:bodyPr>
          <a:lstStyle/>
          <a:p>
            <a:pPr>
              <a:tabLst>
                <a:tab pos="273050" algn="l"/>
              </a:tabLst>
            </a:pPr>
            <a:r>
              <a:rPr lang="es-CL" dirty="0" smtClean="0"/>
              <a:t>h) 	AÉREO: LOCAL TRACK QUALITY</a:t>
            </a:r>
          </a:p>
          <a:p>
            <a:pPr>
              <a:tabLst>
                <a:tab pos="266700" algn="l"/>
              </a:tabLst>
            </a:pPr>
            <a:r>
              <a:rPr lang="es-CL" dirty="0" smtClean="0"/>
              <a:t>	SUPERFICIE:LOCAL TRACK QUALITY</a:t>
            </a:r>
          </a:p>
          <a:p>
            <a:pPr>
              <a:tabLst>
                <a:tab pos="266700" algn="l"/>
              </a:tabLst>
            </a:pPr>
            <a:r>
              <a:rPr lang="es-CL" dirty="0" smtClean="0"/>
              <a:t>	SUBMARINO: DOPPLER</a:t>
            </a:r>
          </a:p>
          <a:p>
            <a:pPr>
              <a:tabLst>
                <a:tab pos="266700" algn="l"/>
              </a:tabLst>
            </a:pPr>
            <a:r>
              <a:rPr lang="es-CL" dirty="0" smtClean="0"/>
              <a:t>	PTO. ESPECIAL: ERROR</a:t>
            </a:r>
          </a:p>
          <a:p>
            <a:endParaRPr lang="es-CL" dirty="0"/>
          </a:p>
        </p:txBody>
      </p:sp>
      <p:cxnSp>
        <p:nvCxnSpPr>
          <p:cNvPr id="31" name="30 Conector recto de flecha"/>
          <p:cNvCxnSpPr/>
          <p:nvPr/>
        </p:nvCxnSpPr>
        <p:spPr>
          <a:xfrm flipV="1">
            <a:off x="8389143" y="1628800"/>
            <a:ext cx="0" cy="100811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32 Conector recto de flecha"/>
          <p:cNvCxnSpPr/>
          <p:nvPr/>
        </p:nvCxnSpPr>
        <p:spPr>
          <a:xfrm>
            <a:off x="7813079" y="4725144"/>
            <a:ext cx="0" cy="28803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0" name="39 CuadroTexto"/>
          <p:cNvSpPr txBox="1"/>
          <p:nvPr/>
        </p:nvSpPr>
        <p:spPr>
          <a:xfrm>
            <a:off x="2052439" y="2204864"/>
            <a:ext cx="1313565"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s-CL" dirty="0" smtClean="0"/>
              <a:t>(ESTANDAR)</a:t>
            </a:r>
            <a:endParaRPr lang="es-CL" dirty="0"/>
          </a:p>
        </p:txBody>
      </p:sp>
      <p:sp>
        <p:nvSpPr>
          <p:cNvPr id="41" name="Text Box 8"/>
          <p:cNvSpPr txBox="1">
            <a:spLocks noChangeArrowheads="1"/>
          </p:cNvSpPr>
          <p:nvPr/>
        </p:nvSpPr>
        <p:spPr>
          <a:xfrm>
            <a:off x="468263" y="980728"/>
            <a:ext cx="4752528" cy="432048"/>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lnSpcReduction="10000"/>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DATA  ASOCIADA A TRAKS </a:t>
            </a:r>
            <a:endParaRPr lang="es-ES" sz="2400" b="1" dirty="0">
              <a:solidFill>
                <a:srgbClr val="002060"/>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ox(in)">
                                      <p:cBhvr>
                                        <p:cTn id="7" dur="500"/>
                                        <p:tgtEl>
                                          <p:spTgt spid="3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box(in)">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box(in)">
                                      <p:cBhvr>
                                        <p:cTn id="15" dur="500"/>
                                        <p:tgtEl>
                                          <p:spTgt spid="26"/>
                                        </p:tgtEl>
                                      </p:cBhvr>
                                    </p:animEffect>
                                  </p:childTnLst>
                                </p:cTn>
                              </p:par>
                              <p:par>
                                <p:cTn id="16" presetID="4" presetClass="entr" presetSubtype="16"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box(in)">
                                      <p:cBhvr>
                                        <p:cTn id="1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6"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66</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0" name="19 Flecha derecha"/>
          <p:cNvSpPr/>
          <p:nvPr/>
        </p:nvSpPr>
        <p:spPr>
          <a:xfrm rot="5400000">
            <a:off x="4104667" y="3753036"/>
            <a:ext cx="576064" cy="216024"/>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pic>
        <p:nvPicPr>
          <p:cNvPr id="209922"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476375" y="2636912"/>
            <a:ext cx="8813779" cy="2098519"/>
          </a:xfrm>
          <a:prstGeom prst="rect">
            <a:avLst/>
          </a:prstGeom>
          <a:noFill/>
          <a:ln w="9525">
            <a:noFill/>
            <a:miter lim="800000"/>
            <a:headEnd/>
            <a:tailEnd/>
          </a:ln>
        </p:spPr>
      </p:pic>
      <p:sp>
        <p:nvSpPr>
          <p:cNvPr id="27" name="26 CuadroTexto"/>
          <p:cNvSpPr txBox="1"/>
          <p:nvPr/>
        </p:nvSpPr>
        <p:spPr>
          <a:xfrm>
            <a:off x="7381031" y="5157192"/>
            <a:ext cx="3916329" cy="923330"/>
          </a:xfrm>
          <a:prstGeom prst="rect">
            <a:avLst/>
          </a:prstGeom>
          <a:noFill/>
        </p:spPr>
        <p:txBody>
          <a:bodyPr wrap="none" rtlCol="0">
            <a:spAutoFit/>
          </a:bodyPr>
          <a:lstStyle/>
          <a:p>
            <a:pPr>
              <a:tabLst>
                <a:tab pos="273050" algn="l"/>
              </a:tabLst>
            </a:pPr>
            <a:r>
              <a:rPr lang="es-CL" dirty="0" smtClean="0"/>
              <a:t>i) 	AÉREO: REMOTE TRACK QUALITY</a:t>
            </a:r>
          </a:p>
          <a:p>
            <a:pPr>
              <a:tabLst>
                <a:tab pos="266700" algn="l"/>
              </a:tabLst>
            </a:pPr>
            <a:r>
              <a:rPr lang="es-CL" dirty="0" smtClean="0"/>
              <a:t>	SUPERFICIE:REMOTE TRACK QUALITY</a:t>
            </a:r>
          </a:p>
          <a:p>
            <a:pPr>
              <a:tabLst>
                <a:tab pos="266700" algn="l"/>
              </a:tabLst>
            </a:pPr>
            <a:r>
              <a:rPr lang="es-CL" dirty="0" smtClean="0"/>
              <a:t>	</a:t>
            </a:r>
            <a:endParaRPr lang="es-CL" dirty="0"/>
          </a:p>
        </p:txBody>
      </p:sp>
      <p:sp>
        <p:nvSpPr>
          <p:cNvPr id="28" name="27 CuadroTexto"/>
          <p:cNvSpPr txBox="1"/>
          <p:nvPr/>
        </p:nvSpPr>
        <p:spPr>
          <a:xfrm>
            <a:off x="6444927" y="1772816"/>
            <a:ext cx="2905924" cy="369332"/>
          </a:xfrm>
          <a:prstGeom prst="rect">
            <a:avLst/>
          </a:prstGeom>
          <a:noFill/>
        </p:spPr>
        <p:txBody>
          <a:bodyPr wrap="none" rtlCol="0">
            <a:spAutoFit/>
          </a:bodyPr>
          <a:lstStyle/>
          <a:p>
            <a:r>
              <a:rPr lang="es-CL" dirty="0" smtClean="0"/>
              <a:t>J) Indicador geográfico (+ ó -)</a:t>
            </a:r>
            <a:endParaRPr lang="es-CL" dirty="0"/>
          </a:p>
        </p:txBody>
      </p:sp>
      <p:sp>
        <p:nvSpPr>
          <p:cNvPr id="30" name="29 CuadroTexto"/>
          <p:cNvSpPr txBox="1"/>
          <p:nvPr/>
        </p:nvSpPr>
        <p:spPr>
          <a:xfrm>
            <a:off x="6516935" y="1052736"/>
            <a:ext cx="4431021" cy="369332"/>
          </a:xfrm>
          <a:prstGeom prst="rect">
            <a:avLst/>
          </a:prstGeom>
          <a:noFill/>
        </p:spPr>
        <p:txBody>
          <a:bodyPr wrap="none" rtlCol="0">
            <a:spAutoFit/>
          </a:bodyPr>
          <a:lstStyle/>
          <a:p>
            <a:r>
              <a:rPr lang="es-CL" dirty="0" smtClean="0"/>
              <a:t>k) Hora de inicio o última corrección del </a:t>
            </a:r>
            <a:r>
              <a:rPr lang="es-CL" dirty="0" err="1" smtClean="0"/>
              <a:t>track</a:t>
            </a:r>
            <a:endParaRPr lang="es-CL" dirty="0"/>
          </a:p>
        </p:txBody>
      </p:sp>
      <p:cxnSp>
        <p:nvCxnSpPr>
          <p:cNvPr id="31" name="30 Conector recto de flecha"/>
          <p:cNvCxnSpPr/>
          <p:nvPr/>
        </p:nvCxnSpPr>
        <p:spPr>
          <a:xfrm flipV="1">
            <a:off x="8965207" y="2204864"/>
            <a:ext cx="0" cy="43204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32 Conector recto de flecha"/>
          <p:cNvCxnSpPr/>
          <p:nvPr/>
        </p:nvCxnSpPr>
        <p:spPr>
          <a:xfrm>
            <a:off x="8677175" y="4653136"/>
            <a:ext cx="0" cy="28803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24 Conector recto de flecha"/>
          <p:cNvCxnSpPr/>
          <p:nvPr/>
        </p:nvCxnSpPr>
        <p:spPr>
          <a:xfrm flipV="1">
            <a:off x="9613279" y="1556792"/>
            <a:ext cx="0" cy="108012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2" name="31 CuadroTexto"/>
          <p:cNvSpPr txBox="1"/>
          <p:nvPr/>
        </p:nvSpPr>
        <p:spPr>
          <a:xfrm>
            <a:off x="2052439" y="2204864"/>
            <a:ext cx="1313565"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s-CL" dirty="0" smtClean="0"/>
              <a:t>(ESTANDAR)</a:t>
            </a:r>
            <a:endParaRPr lang="es-CL" dirty="0"/>
          </a:p>
        </p:txBody>
      </p:sp>
      <p:sp>
        <p:nvSpPr>
          <p:cNvPr id="34" name="Text Box 8"/>
          <p:cNvSpPr txBox="1">
            <a:spLocks noChangeArrowheads="1"/>
          </p:cNvSpPr>
          <p:nvPr/>
        </p:nvSpPr>
        <p:spPr>
          <a:xfrm>
            <a:off x="468263" y="980728"/>
            <a:ext cx="4752528" cy="432048"/>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lnSpcReduction="10000"/>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DATA  ASOCIADA A TRAKS </a:t>
            </a:r>
            <a:endParaRPr lang="es-ES" sz="2400" b="1" dirty="0">
              <a:solidFill>
                <a:srgbClr val="002060"/>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ox(in)">
                                      <p:cBhvr>
                                        <p:cTn id="7" dur="500"/>
                                        <p:tgtEl>
                                          <p:spTgt spid="3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box(in)">
                                      <p:cBhvr>
                                        <p:cTn id="10" dur="500"/>
                                        <p:tgtEl>
                                          <p:spTgt spid="27"/>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box(in)">
                                      <p:cBhvr>
                                        <p:cTn id="15" dur="500"/>
                                        <p:tgtEl>
                                          <p:spTgt spid="31"/>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box(in)">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box(in)">
                                      <p:cBhvr>
                                        <p:cTn id="23" dur="500"/>
                                        <p:tgtEl>
                                          <p:spTgt spid="25"/>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box(in)">
                                      <p:cBhvr>
                                        <p:cTn id="2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30"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67</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SISTEMAS DE M Y C ESCUADRA, VP-1 Y HA1</a:t>
              </a:r>
              <a:endParaRPr lang="es-CL" sz="1200" b="1" dirty="0">
                <a:solidFill>
                  <a:srgbClr val="002060"/>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0" name="19 Flecha derecha"/>
          <p:cNvSpPr/>
          <p:nvPr/>
        </p:nvSpPr>
        <p:spPr>
          <a:xfrm rot="5400000">
            <a:off x="4104667" y="3248980"/>
            <a:ext cx="576064" cy="216024"/>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pic>
        <p:nvPicPr>
          <p:cNvPr id="209922" name="Picture 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476375" y="2132856"/>
            <a:ext cx="8813779" cy="2098519"/>
          </a:xfrm>
          <a:prstGeom prst="rect">
            <a:avLst/>
          </a:prstGeom>
          <a:noFill/>
          <a:ln w="9525">
            <a:noFill/>
            <a:miter lim="800000"/>
            <a:headEnd/>
            <a:tailEnd/>
          </a:ln>
        </p:spPr>
      </p:pic>
      <p:sp>
        <p:nvSpPr>
          <p:cNvPr id="32" name="31 CuadroTexto"/>
          <p:cNvSpPr txBox="1"/>
          <p:nvPr/>
        </p:nvSpPr>
        <p:spPr>
          <a:xfrm>
            <a:off x="2052439" y="1700808"/>
            <a:ext cx="1313565"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s-CL" dirty="0" smtClean="0"/>
              <a:t>(ESTANDAR)</a:t>
            </a:r>
            <a:endParaRPr lang="es-CL" dirty="0"/>
          </a:p>
        </p:txBody>
      </p:sp>
      <p:sp>
        <p:nvSpPr>
          <p:cNvPr id="23" name="22 CuadroTexto"/>
          <p:cNvSpPr txBox="1"/>
          <p:nvPr/>
        </p:nvSpPr>
        <p:spPr>
          <a:xfrm>
            <a:off x="1620391" y="4509120"/>
            <a:ext cx="8856984" cy="1477328"/>
          </a:xfrm>
          <a:prstGeom prst="rect">
            <a:avLst/>
          </a:prstGeom>
          <a:noFill/>
        </p:spPr>
        <p:txBody>
          <a:bodyPr wrap="square" rtlCol="0">
            <a:spAutoFit/>
          </a:bodyPr>
          <a:lstStyle/>
          <a:p>
            <a:pPr algn="just"/>
            <a:r>
              <a:rPr lang="es-CL" i="1" dirty="0" smtClean="0"/>
              <a:t>“Las categorías secundarias difieren sustancialmente entre los SMC en servicio en la Armada, por lo que debe existir una preocupación permanente por parte de los supervisores y operadores de verificar el correcto ingreso de los datos al sistema de mando y control respectivo, tanto en el trabajo de compilación de panorama como durante la toma de registros.” MAPROTAC</a:t>
            </a:r>
          </a:p>
        </p:txBody>
      </p:sp>
      <p:sp>
        <p:nvSpPr>
          <p:cNvPr id="24" name="Text Box 8"/>
          <p:cNvSpPr txBox="1">
            <a:spLocks noChangeArrowheads="1"/>
          </p:cNvSpPr>
          <p:nvPr/>
        </p:nvSpPr>
        <p:spPr>
          <a:xfrm>
            <a:off x="468263" y="980728"/>
            <a:ext cx="4752528" cy="432048"/>
          </a:xfrm>
          <a:prstGeom prst="rect">
            <a:avLst/>
          </a:prstGeom>
        </p:spPr>
        <p:style>
          <a:lnRef idx="1">
            <a:schemeClr val="accent1"/>
          </a:lnRef>
          <a:fillRef idx="2">
            <a:schemeClr val="accent1"/>
          </a:fillRef>
          <a:effectRef idx="1">
            <a:schemeClr val="accent1"/>
          </a:effectRef>
          <a:fontRef idx="minor">
            <a:schemeClr val="dk1"/>
          </a:fontRef>
        </p:style>
        <p:txBody>
          <a:bodyPr anchor="ctr">
            <a:normAutofit lnSpcReduction="10000"/>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DATA  ASOCIADA A TRAKS </a:t>
            </a:r>
            <a:endParaRPr lang="es-ES" sz="2400" b="1" dirty="0">
              <a:solidFill>
                <a:srgbClr val="002060"/>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a:extLst>
              <a:ext uri="{FF2B5EF4-FFF2-40B4-BE49-F238E27FC236}">
                <a16:creationId xmlns="" xmlns:a16="http://schemas.microsoft.com/office/drawing/2014/main" id="{60AC6777-0072-4EC6-957E-F4A08CA40AFF}"/>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4810104" y="11"/>
            <a:ext cx="7359671" cy="6857989"/>
          </a:xfrm>
          <a:prstGeom prst="rect">
            <a:avLst/>
          </a:prstGeom>
          <a:noFill/>
          <a:extLst>
            <a:ext uri="{909E8E84-426E-40DD-AFC4-6F175D3DCCD1}">
              <a14:hiddenFill xmlns:a14="http://schemas.microsoft.com/office/drawing/2010/main" xmlns="">
                <a:solidFill>
                  <a:srgbClr val="FFFFFF"/>
                </a:solidFill>
              </a14:hiddenFill>
            </a:ext>
          </a:extLst>
        </p:spPr>
      </p:pic>
      <p:sp>
        <p:nvSpPr>
          <p:cNvPr id="71" name="Freeform 8">
            <a:extLst>
              <a:ext uri="{FF2B5EF4-FFF2-40B4-BE49-F238E27FC236}">
                <a16:creationId xmlns="" xmlns:a16="http://schemas.microsoft.com/office/drawing/2014/main" id="{9225B0D8-E56E-4ACC-A464-81F4062765CC}"/>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49" y="-479"/>
            <a:ext cx="9451440"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1">
            <a:extLst>
              <a:ext uri="{FF2B5EF4-FFF2-40B4-BE49-F238E27FC236}">
                <a16:creationId xmlns="" xmlns:a16="http://schemas.microsoft.com/office/drawing/2014/main" id="{8F5D1B28-3976-4367-807C-CAD629CDD838}"/>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50" y="-479"/>
            <a:ext cx="8063326"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Marcador de número de diapositiva 3">
            <a:extLst>
              <a:ext uri="{FF2B5EF4-FFF2-40B4-BE49-F238E27FC236}">
                <a16:creationId xmlns="" xmlns:a16="http://schemas.microsoft.com/office/drawing/2014/main" id="{B7504C58-40C4-4671-8DE0-8D7C2930E71B}"/>
              </a:ext>
            </a:extLst>
          </p:cNvPr>
          <p:cNvSpPr>
            <a:spLocks noGrp="1"/>
          </p:cNvSpPr>
          <p:nvPr>
            <p:ph type="sldNum" sz="quarter" idx="12"/>
          </p:nvPr>
        </p:nvSpPr>
        <p:spPr>
          <a:xfrm>
            <a:off x="10876736" y="6356351"/>
            <a:ext cx="456367" cy="365125"/>
          </a:xfrm>
        </p:spPr>
        <p:txBody>
          <a:bodyPr vert="horz" lIns="91440" tIns="45720" rIns="91440" bIns="45720" rtlCol="0" anchor="ctr">
            <a:normAutofit/>
          </a:bodyPr>
          <a:lstStyle/>
          <a:p>
            <a:pPr>
              <a:spcAft>
                <a:spcPts val="600"/>
              </a:spcAft>
              <a:defRPr/>
            </a:pPr>
            <a:fld id="{5C35A8A5-EFDB-4AD0-9AED-C44C1E5D3352}" type="slidenum">
              <a:rPr lang="en-US">
                <a:solidFill>
                  <a:srgbClr val="FFFFFF"/>
                </a:solidFill>
                <a:latin typeface="Calibri" panose="020F0502020204030204"/>
              </a:rPr>
              <a:pPr>
                <a:spcAft>
                  <a:spcPts val="600"/>
                </a:spcAft>
                <a:defRPr/>
              </a:pPr>
              <a:t>68</a:t>
            </a:fld>
            <a:endParaRPr lang="en-US">
              <a:solidFill>
                <a:srgbClr val="FFFFFF"/>
              </a:solidFill>
              <a:latin typeface="Calibri" panose="020F0502020204030204"/>
            </a:endParaRPr>
          </a:p>
        </p:txBody>
      </p:sp>
      <p:sp>
        <p:nvSpPr>
          <p:cNvPr id="6" name="CuadroTexto 5">
            <a:extLst>
              <a:ext uri="{FF2B5EF4-FFF2-40B4-BE49-F238E27FC236}">
                <a16:creationId xmlns="" xmlns:a16="http://schemas.microsoft.com/office/drawing/2014/main" id="{F62AB49A-62C5-43F1-A462-D0603671023F}"/>
              </a:ext>
            </a:extLst>
          </p:cNvPr>
          <p:cNvSpPr txBox="1"/>
          <p:nvPr/>
        </p:nvSpPr>
        <p:spPr>
          <a:xfrm>
            <a:off x="1116335" y="332656"/>
            <a:ext cx="5049149" cy="9411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400" b="1" u="sng" dirty="0">
                <a:latin typeface="Arial" panose="020B0604020202020204" pitchFamily="34" charset="0"/>
                <a:ea typeface="+mj-ea"/>
                <a:cs typeface="Arial" panose="020B0604020202020204" pitchFamily="34" charset="0"/>
              </a:rPr>
              <a:t>TEMARIO:</a:t>
            </a:r>
          </a:p>
        </p:txBody>
      </p:sp>
      <p:grpSp>
        <p:nvGrpSpPr>
          <p:cNvPr id="2" name="Agrupar 9"/>
          <p:cNvGrpSpPr/>
          <p:nvPr/>
        </p:nvGrpSpPr>
        <p:grpSpPr>
          <a:xfrm>
            <a:off x="-23770" y="6265334"/>
            <a:ext cx="12374643" cy="619655"/>
            <a:chOff x="-23813" y="6265333"/>
            <a:chExt cx="12397242" cy="619655"/>
          </a:xfrm>
        </p:grpSpPr>
        <p:sp>
          <p:nvSpPr>
            <p:cNvPr id="12"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14"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99509"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1" name="Marcador de contenido 2">
            <a:extLst>
              <a:ext uri="{FF2B5EF4-FFF2-40B4-BE49-F238E27FC236}">
                <a16:creationId xmlns="" xmlns:a16="http://schemas.microsoft.com/office/drawing/2014/main" id="{69955A76-5787-43E9-9E31-100888FED269}"/>
              </a:ext>
            </a:extLst>
          </p:cNvPr>
          <p:cNvSpPr>
            <a:spLocks noGrp="1"/>
          </p:cNvSpPr>
          <p:nvPr>
            <p:ph idx="1"/>
          </p:nvPr>
        </p:nvSpPr>
        <p:spPr>
          <a:xfrm>
            <a:off x="0" y="1556792"/>
            <a:ext cx="6948983" cy="4392488"/>
          </a:xfrm>
        </p:spPr>
        <p:txBody>
          <a:bodyPr>
            <a:normAutofit/>
          </a:bodyPr>
          <a:lstStyle/>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Introducción.</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Sistemas de Mando y Control.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Unidades Escuadra, VP-1 y HA-1.</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solidFill>
                  <a:schemeClr val="bg1"/>
                </a:solidFill>
                <a:ea typeface="Times New Roman" pitchFamily="18" charset="0"/>
                <a:cs typeface="Arial" pitchFamily="34" charset="0"/>
              </a:rPr>
              <a:t>Problemática actual en el empleo </a:t>
            </a:r>
          </a:p>
          <a:p>
            <a:pPr algn="just" eaLnBrk="0" fontAlgn="base" hangingPunct="0">
              <a:spcBef>
                <a:spcPct val="0"/>
              </a:spcBef>
              <a:spcAft>
                <a:spcPct val="0"/>
              </a:spcAft>
              <a:buNone/>
              <a:tabLst>
                <a:tab pos="838200" algn="r"/>
                <a:tab pos="5965825" algn="r"/>
              </a:tabLst>
            </a:pPr>
            <a:r>
              <a:rPr lang="es-ES" sz="2800" dirty="0" smtClean="0">
                <a:solidFill>
                  <a:schemeClr val="bg1"/>
                </a:solidFill>
                <a:ea typeface="Times New Roman" pitchFamily="18" charset="0"/>
                <a:cs typeface="Arial" pitchFamily="34" charset="0"/>
              </a:rPr>
              <a:t>	de los sistemas de mando y control.</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Funcionamiento AIO a nivel fuerza y unidad.</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Niveles de mando y control.</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Responsabilidades del </a:t>
            </a:r>
            <a:r>
              <a:rPr lang="es-ES" sz="2800" dirty="0" err="1" smtClean="0">
                <a:ea typeface="Times New Roman" pitchFamily="18" charset="0"/>
                <a:cs typeface="Arial" pitchFamily="34" charset="0"/>
              </a:rPr>
              <a:t>team</a:t>
            </a:r>
            <a:r>
              <a:rPr lang="es-ES" sz="2800" dirty="0" smtClean="0">
                <a:ea typeface="Times New Roman" pitchFamily="18" charset="0"/>
                <a:cs typeface="Arial" pitchFamily="34" charset="0"/>
              </a:rPr>
              <a:t> AIO.</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Mando y Control según la DGE.</a:t>
            </a:r>
            <a:endParaRPr lang="es-CL" sz="2800" dirty="0" smtClean="0"/>
          </a:p>
          <a:p>
            <a:pPr algn="just" eaLnBrk="0" fontAlgn="base" hangingPunct="0">
              <a:spcBef>
                <a:spcPct val="0"/>
              </a:spcBef>
              <a:spcAft>
                <a:spcPct val="0"/>
              </a:spcAft>
              <a:buFont typeface="Wingdings" pitchFamily="2" charset="2"/>
              <a:buChar char="Ø"/>
              <a:tabLst>
                <a:tab pos="838200" algn="r"/>
                <a:tab pos="5965825" algn="r"/>
              </a:tabLst>
            </a:pPr>
            <a:endParaRPr lang="es-ES_tradn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44071137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69</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PROBLEMÁTICA EN EL EMPLEO DE SISTEMAS DE M Y C</a:t>
              </a:r>
              <a:endParaRPr lang="es-CL" sz="1200" b="1" dirty="0">
                <a:solidFill>
                  <a:srgbClr val="002060"/>
                </a:solidFill>
                <a:latin typeface="Arial" panose="020B0604020202020204" pitchFamily="34" charset="0"/>
                <a:cs typeface="Arial" panose="020B0604020202020204" pitchFamily="34" charset="0"/>
              </a:endParaRPr>
            </a:p>
          </p:txBody>
        </p:sp>
        <p:sp>
          <p:nvSpPr>
            <p:cNvPr id="1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4" name="Text Box 8"/>
          <p:cNvSpPr txBox="1">
            <a:spLocks noChangeArrowheads="1"/>
          </p:cNvSpPr>
          <p:nvPr/>
        </p:nvSpPr>
        <p:spPr>
          <a:xfrm>
            <a:off x="2484487" y="836712"/>
            <a:ext cx="6984776"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PROBLEMÁTICA</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98658" name="Picture 2" descr="DVIDS - Images - USS Donald Cook combat information center [Image ..."/>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708623" y="2420888"/>
            <a:ext cx="4443355" cy="29592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7" name="16 CuadroTexto"/>
          <p:cNvSpPr txBox="1"/>
          <p:nvPr/>
        </p:nvSpPr>
        <p:spPr>
          <a:xfrm>
            <a:off x="828303" y="1628800"/>
            <a:ext cx="10579819" cy="461665"/>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400" dirty="0" smtClean="0"/>
              <a:t>¿SACAMOS EL 100% RENDIMIENTO DE NUESTRO SISTEMA DE MANDO Y CONTROL?</a:t>
            </a:r>
            <a:endParaRPr lang="es-CL" sz="2400" dirty="0"/>
          </a:p>
        </p:txBody>
      </p:sp>
      <p:sp>
        <p:nvSpPr>
          <p:cNvPr id="18" name="17 CuadroTexto"/>
          <p:cNvSpPr txBox="1"/>
          <p:nvPr/>
        </p:nvSpPr>
        <p:spPr>
          <a:xfrm>
            <a:off x="900311" y="2636912"/>
            <a:ext cx="1958870" cy="954107"/>
          </a:xfrm>
          <a:prstGeom prst="rect">
            <a:avLst/>
          </a:prstGeom>
          <a:noFill/>
        </p:spPr>
        <p:txBody>
          <a:bodyPr wrap="none" rtlCol="0">
            <a:spAutoFit/>
          </a:bodyPr>
          <a:lstStyle/>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PROBLEMA </a:t>
            </a:r>
          </a:p>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TÉCNICO </a:t>
            </a:r>
            <a:endParaRPr lang="es-CL"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19" name="18 CuadroTexto"/>
          <p:cNvSpPr txBox="1"/>
          <p:nvPr/>
        </p:nvSpPr>
        <p:spPr>
          <a:xfrm>
            <a:off x="8893199" y="2636912"/>
            <a:ext cx="2426242" cy="954107"/>
          </a:xfrm>
          <a:prstGeom prst="rect">
            <a:avLst/>
          </a:prstGeom>
          <a:noFill/>
        </p:spPr>
        <p:txBody>
          <a:bodyPr wrap="none" rtlCol="0">
            <a:spAutoFit/>
          </a:bodyPr>
          <a:lstStyle/>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PROBLEMA </a:t>
            </a:r>
          </a:p>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OPERACIONAL </a:t>
            </a:r>
            <a:endParaRPr lang="es-CL"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20" name="Picture 7"/>
          <p:cNvPicPr>
            <a:picLocks noChangeAspect="1" noChangeArrowheads="1"/>
          </p:cNvPicPr>
          <p:nvPr/>
        </p:nvPicPr>
        <p:blipFill>
          <a:blip r:embed="rId4" cstate="email">
            <a:lum bright="24000" contrast="30000"/>
            <a:extLst>
              <a:ext uri="{28A0092B-C50C-407E-A947-70E740481C1C}">
                <a14:useLocalDpi xmlns:a14="http://schemas.microsoft.com/office/drawing/2010/main" xmlns=""/>
              </a:ext>
            </a:extLst>
          </a:blip>
          <a:srcRect/>
          <a:stretch>
            <a:fillRect/>
          </a:stretch>
        </p:blipFill>
        <p:spPr bwMode="auto">
          <a:xfrm>
            <a:off x="9109223" y="3717032"/>
            <a:ext cx="2008749" cy="2306360"/>
          </a:xfrm>
          <a:prstGeom prst="rect">
            <a:avLst/>
          </a:prstGeom>
          <a:noFill/>
          <a:ln w="9525">
            <a:solidFill>
              <a:schemeClr val="accent1"/>
            </a:solidFill>
            <a:miter lim="800000"/>
            <a:headEnd/>
            <a:tailEnd/>
          </a:ln>
        </p:spPr>
      </p:pic>
      <p:pic>
        <p:nvPicPr>
          <p:cNvPr id="21" name="Picture 5" descr="Copia_de_100_1052"/>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684287" y="3789040"/>
            <a:ext cx="2385047" cy="1812181"/>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ox(in)">
                                      <p:cBhvr>
                                        <p:cTn id="12" dur="500"/>
                                        <p:tgtEl>
                                          <p:spTgt spid="18"/>
                                        </p:tgtEl>
                                      </p:cBhvr>
                                    </p:animEffect>
                                  </p:childTnLst>
                                </p:cTn>
                              </p:par>
                              <p:par>
                                <p:cTn id="13" presetID="4" presetClass="entr" presetSubtype="16"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ox(in)">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box(in)">
                                      <p:cBhvr>
                                        <p:cTn id="20" dur="500"/>
                                        <p:tgtEl>
                                          <p:spTgt spid="19"/>
                                        </p:tgtEl>
                                      </p:cBhvr>
                                    </p:animEffect>
                                  </p:childTnLst>
                                </p:cTn>
                              </p:par>
                              <p:par>
                                <p:cTn id="21" presetID="4" presetClass="entr" presetSubtype="16"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box(in)">
                                      <p:cBhvr>
                                        <p:cTn id="2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P spid="19"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70</a:t>
            </a:fld>
            <a:endParaRPr lang="es-CL"/>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PROBLEMÁTICA EN EL EMPLEO DE SISTEMAS DE M Y C</a:t>
              </a:r>
              <a:endParaRPr lang="es-CL" sz="1200" b="1" dirty="0">
                <a:solidFill>
                  <a:srgbClr val="002060"/>
                </a:solidFill>
                <a:latin typeface="Arial" panose="020B0604020202020204" pitchFamily="34" charset="0"/>
                <a:cs typeface="Arial" panose="020B0604020202020204" pitchFamily="34" charset="0"/>
              </a:endParaRPr>
            </a:p>
          </p:txBody>
        </p:sp>
        <p:sp>
          <p:nvSpPr>
            <p:cNvPr id="2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2"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4" name="Text Box 8"/>
          <p:cNvSpPr txBox="1">
            <a:spLocks noChangeArrowheads="1"/>
          </p:cNvSpPr>
          <p:nvPr/>
        </p:nvSpPr>
        <p:spPr>
          <a:xfrm>
            <a:off x="2484487" y="836712"/>
            <a:ext cx="6984776"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PROBLEMÁTICA</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26" name="25 CuadroTexto"/>
          <p:cNvSpPr txBox="1"/>
          <p:nvPr/>
        </p:nvSpPr>
        <p:spPr>
          <a:xfrm>
            <a:off x="684287" y="1268760"/>
            <a:ext cx="1958870" cy="954107"/>
          </a:xfrm>
          <a:prstGeom prst="rect">
            <a:avLst/>
          </a:prstGeom>
          <a:noFill/>
        </p:spPr>
        <p:txBody>
          <a:bodyPr wrap="none" rtlCol="0">
            <a:spAutoFit/>
          </a:bodyPr>
          <a:lstStyle/>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PROBLEMA </a:t>
            </a:r>
          </a:p>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TÉCNICO </a:t>
            </a:r>
            <a:endParaRPr lang="es-CL"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7" name="26 CuadroTexto"/>
          <p:cNvSpPr txBox="1"/>
          <p:nvPr/>
        </p:nvSpPr>
        <p:spPr>
          <a:xfrm>
            <a:off x="396256" y="2636912"/>
            <a:ext cx="11449272" cy="2831544"/>
          </a:xfrm>
          <a:prstGeom prst="rect">
            <a:avLst/>
          </a:prstGeom>
          <a:noFill/>
        </p:spPr>
        <p:txBody>
          <a:bodyPr wrap="square" rtlCol="0">
            <a:spAutoFit/>
          </a:bodyPr>
          <a:lstStyle/>
          <a:p>
            <a:pPr indent="536575">
              <a:buFont typeface="Wingdings" pitchFamily="2" charset="2"/>
              <a:buChar char="Ø"/>
            </a:pPr>
            <a:r>
              <a:rPr lang="es-CL" sz="2000" dirty="0" smtClean="0"/>
              <a:t>VETUSTEZ DE EQUIPOS, EJ. LINK-11 - CACS </a:t>
            </a:r>
          </a:p>
          <a:p>
            <a:pPr indent="536575">
              <a:buFont typeface="Wingdings" pitchFamily="2" charset="2"/>
              <a:buChar char="Ø"/>
              <a:tabLst>
                <a:tab pos="536575" algn="l"/>
              </a:tabLst>
            </a:pPr>
            <a:r>
              <a:rPr lang="es-CL" sz="2000" dirty="0" smtClean="0"/>
              <a:t>LA DIVERSIDAD DE LOS SISTEMAS HACE DEPENDER MÁS DE UN SISTEMA COMÚN DE MENORES 	CAPACIDADES. (IMAGEN)</a:t>
            </a:r>
          </a:p>
          <a:p>
            <a:pPr indent="536575">
              <a:buFont typeface="Wingdings" pitchFamily="2" charset="2"/>
              <a:buChar char="Ø"/>
              <a:tabLst>
                <a:tab pos="536575" algn="l"/>
              </a:tabLst>
            </a:pPr>
            <a:r>
              <a:rPr lang="es-CL" sz="2000" dirty="0" smtClean="0"/>
              <a:t>LA FALTA DE CONECTIVIDAD ENTRE UNIDADES QUE NO CUENTAN CON SISTEMAS DE MANDO Y 	CONTROL. (HVU)</a:t>
            </a:r>
          </a:p>
          <a:p>
            <a:pPr indent="536575">
              <a:buFont typeface="Wingdings" pitchFamily="2" charset="2"/>
              <a:buChar char="Ø"/>
            </a:pPr>
            <a:r>
              <a:rPr lang="es-CL" sz="2000" dirty="0" smtClean="0"/>
              <a:t>LA FALTA DE CRIPTOS DE LINK-11, PARA TODAS LAS FF Y FFG.</a:t>
            </a:r>
          </a:p>
          <a:p>
            <a:pPr indent="536575">
              <a:buFont typeface="Wingdings" pitchFamily="2" charset="2"/>
              <a:buChar char="Ø"/>
            </a:pPr>
            <a:r>
              <a:rPr lang="es-CL" sz="2000" dirty="0" smtClean="0"/>
              <a:t>SISTEMAS STAND ALONE HACEN MÁS LENTO EL PROCESO DE COMPILACIÓN.</a:t>
            </a:r>
          </a:p>
          <a:p>
            <a:pPr indent="536575">
              <a:buFont typeface="Wingdings" pitchFamily="2" charset="2"/>
              <a:buChar char="Ø"/>
            </a:pPr>
            <a:r>
              <a:rPr lang="es-CL" sz="2000" dirty="0" smtClean="0"/>
              <a:t>LENTA TRANSMISIÓN DE DATA.</a:t>
            </a:r>
          </a:p>
          <a:p>
            <a:pPr indent="536575">
              <a:buFont typeface="Wingdings" pitchFamily="2" charset="2"/>
              <a:buChar char="Ø"/>
            </a:pPr>
            <a:endParaRPr lang="es-CL" dirty="0"/>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Effect transition="in" filter="box(in)">
                                      <p:cBhvr>
                                        <p:cTn id="7" dur="500"/>
                                        <p:tgtEl>
                                          <p:spTgt spid="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7">
                                            <p:txEl>
                                              <p:pRg st="1" end="1"/>
                                            </p:txEl>
                                          </p:spTgt>
                                        </p:tgtEl>
                                        <p:attrNameLst>
                                          <p:attrName>style.visibility</p:attrName>
                                        </p:attrNameLst>
                                      </p:cBhvr>
                                      <p:to>
                                        <p:strVal val="visible"/>
                                      </p:to>
                                    </p:set>
                                    <p:animEffect transition="in" filter="box(in)">
                                      <p:cBhvr>
                                        <p:cTn id="12" dur="500"/>
                                        <p:tgtEl>
                                          <p:spTgt spid="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7">
                                            <p:txEl>
                                              <p:pRg st="2" end="2"/>
                                            </p:txEl>
                                          </p:spTgt>
                                        </p:tgtEl>
                                        <p:attrNameLst>
                                          <p:attrName>style.visibility</p:attrName>
                                        </p:attrNameLst>
                                      </p:cBhvr>
                                      <p:to>
                                        <p:strVal val="visible"/>
                                      </p:to>
                                    </p:set>
                                    <p:animEffect transition="in" filter="box(in)">
                                      <p:cBhvr>
                                        <p:cTn id="17" dur="500"/>
                                        <p:tgtEl>
                                          <p:spTgt spid="2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27">
                                            <p:txEl>
                                              <p:pRg st="3" end="3"/>
                                            </p:txEl>
                                          </p:spTgt>
                                        </p:tgtEl>
                                        <p:attrNameLst>
                                          <p:attrName>style.visibility</p:attrName>
                                        </p:attrNameLst>
                                      </p:cBhvr>
                                      <p:to>
                                        <p:strVal val="visible"/>
                                      </p:to>
                                    </p:set>
                                    <p:animEffect transition="in" filter="box(in)">
                                      <p:cBhvr>
                                        <p:cTn id="22" dur="500"/>
                                        <p:tgtEl>
                                          <p:spTgt spid="2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27">
                                            <p:txEl>
                                              <p:pRg st="4" end="4"/>
                                            </p:txEl>
                                          </p:spTgt>
                                        </p:tgtEl>
                                        <p:attrNameLst>
                                          <p:attrName>style.visibility</p:attrName>
                                        </p:attrNameLst>
                                      </p:cBhvr>
                                      <p:to>
                                        <p:strVal val="visible"/>
                                      </p:to>
                                    </p:set>
                                    <p:animEffect transition="in" filter="box(in)">
                                      <p:cBhvr>
                                        <p:cTn id="27" dur="500"/>
                                        <p:tgtEl>
                                          <p:spTgt spid="2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27">
                                            <p:txEl>
                                              <p:pRg st="5" end="5"/>
                                            </p:txEl>
                                          </p:spTgt>
                                        </p:tgtEl>
                                        <p:attrNameLst>
                                          <p:attrName>style.visibility</p:attrName>
                                        </p:attrNameLst>
                                      </p:cBhvr>
                                      <p:to>
                                        <p:strVal val="visible"/>
                                      </p:to>
                                    </p:set>
                                    <p:animEffect transition="in" filter="box(in)">
                                      <p:cBhvr>
                                        <p:cTn id="32" dur="500"/>
                                        <p:tgtEl>
                                          <p:spTgt spid="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71</a:t>
            </a:fld>
            <a:endParaRPr lang="es-CL"/>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PROBLEMÁTICA EN EL EMPLEO DE SISTEMAS DE M Y C</a:t>
              </a:r>
              <a:endParaRPr lang="es-CL" sz="1200" b="1" dirty="0">
                <a:solidFill>
                  <a:srgbClr val="002060"/>
                </a:solidFill>
                <a:latin typeface="Arial" panose="020B0604020202020204" pitchFamily="34" charset="0"/>
                <a:cs typeface="Arial" panose="020B0604020202020204" pitchFamily="34" charset="0"/>
              </a:endParaRPr>
            </a:p>
          </p:txBody>
        </p:sp>
        <p:sp>
          <p:nvSpPr>
            <p:cNvPr id="2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2"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3" name="22 CuadroTexto"/>
          <p:cNvSpPr txBox="1"/>
          <p:nvPr/>
        </p:nvSpPr>
        <p:spPr>
          <a:xfrm>
            <a:off x="450601" y="1268760"/>
            <a:ext cx="2426242" cy="954107"/>
          </a:xfrm>
          <a:prstGeom prst="rect">
            <a:avLst/>
          </a:prstGeom>
          <a:noFill/>
        </p:spPr>
        <p:txBody>
          <a:bodyPr wrap="none" rtlCol="0">
            <a:spAutoFit/>
          </a:bodyPr>
          <a:lstStyle/>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PROBLEMA </a:t>
            </a:r>
          </a:p>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OPERACIONAL </a:t>
            </a:r>
            <a:endParaRPr lang="es-CL"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4" name="Text Box 8"/>
          <p:cNvSpPr txBox="1">
            <a:spLocks noChangeArrowheads="1"/>
          </p:cNvSpPr>
          <p:nvPr/>
        </p:nvSpPr>
        <p:spPr>
          <a:xfrm>
            <a:off x="2484487" y="836712"/>
            <a:ext cx="6984776"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PROBLEMÁTICA</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25" name="24 CuadroTexto"/>
          <p:cNvSpPr txBox="1"/>
          <p:nvPr/>
        </p:nvSpPr>
        <p:spPr>
          <a:xfrm>
            <a:off x="396256" y="2636912"/>
            <a:ext cx="11449272" cy="3754874"/>
          </a:xfrm>
          <a:prstGeom prst="rect">
            <a:avLst/>
          </a:prstGeom>
          <a:noFill/>
        </p:spPr>
        <p:txBody>
          <a:bodyPr wrap="square" rtlCol="0">
            <a:spAutoFit/>
          </a:bodyPr>
          <a:lstStyle/>
          <a:p>
            <a:pPr indent="536575">
              <a:buFont typeface="Wingdings" pitchFamily="2" charset="2"/>
              <a:buChar char="Ø"/>
            </a:pPr>
            <a:r>
              <a:rPr lang="es-CL" sz="2000" dirty="0" smtClean="0"/>
              <a:t>BAJO ENTRENAMIENTO DE TRASPASO DE PANORAMA POR LINK. (METHOD B-1)</a:t>
            </a:r>
          </a:p>
          <a:p>
            <a:pPr indent="536575">
              <a:buFont typeface="Wingdings" pitchFamily="2" charset="2"/>
              <a:buChar char="Ø"/>
              <a:tabLst>
                <a:tab pos="536575" algn="l"/>
              </a:tabLst>
            </a:pPr>
            <a:r>
              <a:rPr lang="es-CL" sz="2000" dirty="0" smtClean="0"/>
              <a:t>EXTREMA DEPENDENCIA DE LAS COMUNICACIONES PARA LAS ORDENES DE MANDO Y COORDINACION 	DE ARMAS. </a:t>
            </a:r>
          </a:p>
          <a:p>
            <a:pPr indent="536575">
              <a:buFont typeface="Wingdings" pitchFamily="2" charset="2"/>
              <a:buChar char="Ø"/>
              <a:tabLst>
                <a:tab pos="536575" algn="l"/>
              </a:tabLst>
            </a:pPr>
            <a:r>
              <a:rPr lang="es-CL" sz="2000" dirty="0" smtClean="0"/>
              <a:t>DESCONOCIMIENTO DE LAS CAPACIDADES DE LOS SISTEMAS DE MANDO Y CONTROL.</a:t>
            </a:r>
          </a:p>
          <a:p>
            <a:pPr indent="536575">
              <a:buFont typeface="Wingdings" pitchFamily="2" charset="2"/>
              <a:buChar char="Ø"/>
              <a:tabLst>
                <a:tab pos="536575" algn="l"/>
              </a:tabLst>
            </a:pPr>
            <a:r>
              <a:rPr lang="es-CL" sz="2000" dirty="0" smtClean="0"/>
              <a:t>DESCONOCIMIENTO EN EL EMPLEO OPERACIONAL DE LOS EQUIPOS.</a:t>
            </a:r>
          </a:p>
          <a:p>
            <a:pPr indent="536575">
              <a:buFont typeface="Wingdings" pitchFamily="2" charset="2"/>
              <a:buChar char="Ø"/>
              <a:tabLst>
                <a:tab pos="536575" algn="l"/>
              </a:tabLst>
            </a:pPr>
            <a:r>
              <a:rPr lang="es-CL" sz="2000" dirty="0" smtClean="0"/>
              <a:t>NO INCLUIR EN LOS PROCEDIMIENTOS DE ARMAS LAS ORDENES POR LINK.</a:t>
            </a:r>
          </a:p>
          <a:p>
            <a:pPr indent="536575">
              <a:buFont typeface="Wingdings" pitchFamily="2" charset="2"/>
              <a:buChar char="Ø"/>
              <a:tabLst>
                <a:tab pos="536575" algn="l"/>
              </a:tabLst>
            </a:pPr>
            <a:r>
              <a:rPr lang="es-CL" sz="2000" dirty="0" smtClean="0"/>
              <a:t>NO CONSIDERAR PROPUESTAS DE PLANES, PARA INGRESAR A SISTEMAS STAND ALONE. (EJ.TORPEDOS)</a:t>
            </a:r>
          </a:p>
          <a:p>
            <a:pPr indent="536575">
              <a:buFont typeface="Wingdings" pitchFamily="2" charset="2"/>
              <a:buChar char="Ø"/>
              <a:tabLst>
                <a:tab pos="536575" algn="l"/>
              </a:tabLst>
            </a:pPr>
            <a:r>
              <a:rPr lang="es-CL" sz="2000" dirty="0" smtClean="0"/>
              <a:t>PERSONAL CON MENOS EXPERIENCIA CUBRE EN PUESTOS COMO OPERADOR DE IMAGEN.</a:t>
            </a:r>
          </a:p>
          <a:p>
            <a:pPr indent="536575">
              <a:buFont typeface="Wingdings" pitchFamily="2" charset="2"/>
              <a:buChar char="Ø"/>
              <a:tabLst>
                <a:tab pos="536575" algn="l"/>
              </a:tabLst>
            </a:pPr>
            <a:r>
              <a:rPr lang="es-CL" sz="2000" dirty="0" smtClean="0"/>
              <a:t>USO SOLO DE PANORAMA LOCAL.</a:t>
            </a:r>
          </a:p>
          <a:p>
            <a:pPr indent="536575">
              <a:tabLst>
                <a:tab pos="536575" algn="l"/>
              </a:tabLst>
            </a:pPr>
            <a:endParaRPr lang="es-CL" sz="2000" dirty="0" smtClean="0"/>
          </a:p>
          <a:p>
            <a:pPr indent="536575">
              <a:buFont typeface="Wingdings" pitchFamily="2" charset="2"/>
              <a:buChar char="Ø"/>
              <a:tabLst>
                <a:tab pos="536575" algn="l"/>
              </a:tabLst>
            </a:pPr>
            <a:endParaRPr lang="es-CL" sz="2000" dirty="0" smtClean="0"/>
          </a:p>
          <a:p>
            <a:pPr indent="536575">
              <a:buFont typeface="Wingdings" pitchFamily="2" charset="2"/>
              <a:buChar char="Ø"/>
              <a:tabLst>
                <a:tab pos="536575" algn="l"/>
              </a:tabLst>
            </a:pPr>
            <a:endParaRPr lang="es-CL" dirty="0"/>
          </a:p>
        </p:txBody>
      </p:sp>
      <p:sp>
        <p:nvSpPr>
          <p:cNvPr id="26" name="25 Flecha derecha">
            <a:hlinkClick r:id="rId3" action="ppaction://hlinksldjump"/>
          </p:cNvPr>
          <p:cNvSpPr/>
          <p:nvPr/>
        </p:nvSpPr>
        <p:spPr>
          <a:xfrm>
            <a:off x="8821191" y="4221088"/>
            <a:ext cx="360040" cy="2686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Effect transition="in" filter="box(in)">
                                      <p:cBhvr>
                                        <p:cTn id="7" dur="500"/>
                                        <p:tgtEl>
                                          <p:spTgt spid="2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5">
                                            <p:txEl>
                                              <p:pRg st="1" end="1"/>
                                            </p:txEl>
                                          </p:spTgt>
                                        </p:tgtEl>
                                        <p:attrNameLst>
                                          <p:attrName>style.visibility</p:attrName>
                                        </p:attrNameLst>
                                      </p:cBhvr>
                                      <p:to>
                                        <p:strVal val="visible"/>
                                      </p:to>
                                    </p:set>
                                    <p:animEffect transition="in" filter="box(in)">
                                      <p:cBhvr>
                                        <p:cTn id="12" dur="500"/>
                                        <p:tgtEl>
                                          <p:spTgt spid="2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5">
                                            <p:txEl>
                                              <p:pRg st="2" end="2"/>
                                            </p:txEl>
                                          </p:spTgt>
                                        </p:tgtEl>
                                        <p:attrNameLst>
                                          <p:attrName>style.visibility</p:attrName>
                                        </p:attrNameLst>
                                      </p:cBhvr>
                                      <p:to>
                                        <p:strVal val="visible"/>
                                      </p:to>
                                    </p:set>
                                    <p:animEffect transition="in" filter="box(in)">
                                      <p:cBhvr>
                                        <p:cTn id="17" dur="500"/>
                                        <p:tgtEl>
                                          <p:spTgt spid="2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25">
                                            <p:txEl>
                                              <p:pRg st="3" end="3"/>
                                            </p:txEl>
                                          </p:spTgt>
                                        </p:tgtEl>
                                        <p:attrNameLst>
                                          <p:attrName>style.visibility</p:attrName>
                                        </p:attrNameLst>
                                      </p:cBhvr>
                                      <p:to>
                                        <p:strVal val="visible"/>
                                      </p:to>
                                    </p:set>
                                    <p:animEffect transition="in" filter="box(in)">
                                      <p:cBhvr>
                                        <p:cTn id="22" dur="500"/>
                                        <p:tgtEl>
                                          <p:spTgt spid="2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25">
                                            <p:txEl>
                                              <p:pRg st="4" end="4"/>
                                            </p:txEl>
                                          </p:spTgt>
                                        </p:tgtEl>
                                        <p:attrNameLst>
                                          <p:attrName>style.visibility</p:attrName>
                                        </p:attrNameLst>
                                      </p:cBhvr>
                                      <p:to>
                                        <p:strVal val="visible"/>
                                      </p:to>
                                    </p:set>
                                    <p:animEffect transition="in" filter="box(in)">
                                      <p:cBhvr>
                                        <p:cTn id="27" dur="500"/>
                                        <p:tgtEl>
                                          <p:spTgt spid="2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box(in)">
                                      <p:cBhvr>
                                        <p:cTn id="32" dur="5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25">
                                            <p:txEl>
                                              <p:pRg st="5" end="5"/>
                                            </p:txEl>
                                          </p:spTgt>
                                        </p:tgtEl>
                                        <p:attrNameLst>
                                          <p:attrName>style.visibility</p:attrName>
                                        </p:attrNameLst>
                                      </p:cBhvr>
                                      <p:to>
                                        <p:strVal val="visible"/>
                                      </p:to>
                                    </p:set>
                                    <p:animEffect transition="in" filter="box(in)">
                                      <p:cBhvr>
                                        <p:cTn id="37" dur="500"/>
                                        <p:tgtEl>
                                          <p:spTgt spid="2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box(in)">
                                      <p:cBhvr>
                                        <p:cTn id="42" dur="500"/>
                                        <p:tgtEl>
                                          <p:spTgt spid="2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nodeType="click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box(in)">
                                      <p:cBhvr>
                                        <p:cTn id="47"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72</a:t>
            </a:fld>
            <a:endParaRPr lang="es-CL"/>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PROBLEMÁTICA EN EL EMPLEO DE SISTEMAS DE M Y C</a:t>
              </a:r>
              <a:endParaRPr lang="es-CL" sz="1200" b="1" dirty="0">
                <a:solidFill>
                  <a:srgbClr val="002060"/>
                </a:solidFill>
                <a:latin typeface="Arial" panose="020B0604020202020204" pitchFamily="34" charset="0"/>
                <a:cs typeface="Arial" panose="020B0604020202020204" pitchFamily="34" charset="0"/>
              </a:endParaRPr>
            </a:p>
          </p:txBody>
        </p:sp>
        <p:sp>
          <p:nvSpPr>
            <p:cNvPr id="2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2"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3" name="Text Box 8"/>
          <p:cNvSpPr txBox="1">
            <a:spLocks noChangeArrowheads="1"/>
          </p:cNvSpPr>
          <p:nvPr/>
        </p:nvSpPr>
        <p:spPr>
          <a:xfrm>
            <a:off x="2484487" y="836712"/>
            <a:ext cx="6984776"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PROBLEMÁTICA</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24" name="23 CuadroTexto"/>
          <p:cNvSpPr txBox="1"/>
          <p:nvPr/>
        </p:nvSpPr>
        <p:spPr>
          <a:xfrm>
            <a:off x="396255" y="2060848"/>
            <a:ext cx="2426242" cy="954107"/>
          </a:xfrm>
          <a:prstGeom prst="rect">
            <a:avLst/>
          </a:prstGeom>
          <a:noFill/>
        </p:spPr>
        <p:txBody>
          <a:bodyPr wrap="none" rtlCol="0">
            <a:spAutoFit/>
          </a:bodyPr>
          <a:lstStyle/>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PROBLEMA </a:t>
            </a:r>
          </a:p>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OPERACIONAL </a:t>
            </a:r>
            <a:endParaRPr lang="es-CL"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6" name="25 CuadroTexto"/>
          <p:cNvSpPr txBox="1"/>
          <p:nvPr/>
        </p:nvSpPr>
        <p:spPr>
          <a:xfrm>
            <a:off x="4356695" y="2204864"/>
            <a:ext cx="7469802" cy="2308324"/>
          </a:xfrm>
          <a:prstGeom prst="rect">
            <a:avLst/>
          </a:prstGeom>
          <a:noFill/>
        </p:spPr>
        <p:txBody>
          <a:bodyPr wrap="none" rtlCol="0">
            <a:spAutoFit/>
          </a:bodyPr>
          <a:lstStyle/>
          <a:p>
            <a:pPr indent="725488">
              <a:buFont typeface="Wingdings" pitchFamily="2" charset="2"/>
              <a:buChar char="Ø"/>
            </a:pPr>
            <a:r>
              <a:rPr lang="es-CL" sz="2000" dirty="0" smtClean="0"/>
              <a:t>NO CONTAR  CON UN PANORAMA COMÚN.  </a:t>
            </a:r>
          </a:p>
          <a:p>
            <a:pPr indent="725488">
              <a:buFont typeface="Wingdings" pitchFamily="2" charset="2"/>
              <a:buChar char="Ø"/>
            </a:pPr>
            <a:r>
              <a:rPr lang="es-CL" sz="2000" dirty="0" smtClean="0"/>
              <a:t>DIFERENCIAS EN EL PANORAMA LOCAL Y REMOTO.</a:t>
            </a:r>
          </a:p>
          <a:p>
            <a:pPr indent="725488">
              <a:buFont typeface="Wingdings" pitchFamily="2" charset="2"/>
              <a:buChar char="Ø"/>
            </a:pPr>
            <a:r>
              <a:rPr lang="es-CL" sz="2000" dirty="0" smtClean="0"/>
              <a:t>CONFUCIÓN  DE ETIQUETAS EN EL EMPLEO DE LAS ARMAS.</a:t>
            </a:r>
          </a:p>
          <a:p>
            <a:pPr indent="725488">
              <a:buFont typeface="Wingdings" pitchFamily="2" charset="2"/>
              <a:buChar char="Ø"/>
            </a:pPr>
            <a:r>
              <a:rPr lang="es-CL" sz="2000" dirty="0" smtClean="0"/>
              <a:t>PÉRDIDA DE VALIOSO TIEMPO DE REACCIÓN.</a:t>
            </a:r>
          </a:p>
          <a:p>
            <a:pPr indent="725488">
              <a:buFont typeface="Wingdings" pitchFamily="2" charset="2"/>
              <a:buChar char="Ø"/>
            </a:pPr>
            <a:r>
              <a:rPr lang="es-CL" sz="2000" dirty="0" smtClean="0"/>
              <a:t>SATURACIÓN DE LAS LÍNEAS DE COMUNICACIONES.</a:t>
            </a:r>
          </a:p>
          <a:p>
            <a:pPr indent="725488">
              <a:buFont typeface="Wingdings" pitchFamily="2" charset="2"/>
              <a:buChar char="Ø"/>
            </a:pPr>
            <a:r>
              <a:rPr lang="es-CL" sz="2000" dirty="0" smtClean="0"/>
              <a:t>EXTREMA DEPENDENCIA DE LAS COORDINACIONES POR FONÍA.</a:t>
            </a:r>
          </a:p>
          <a:p>
            <a:pPr indent="725488">
              <a:buFont typeface="Wingdings" pitchFamily="2" charset="2"/>
              <a:buChar char="Ø"/>
            </a:pPr>
            <a:endParaRPr lang="es-CL" sz="2400" dirty="0"/>
          </a:p>
        </p:txBody>
      </p:sp>
      <p:sp>
        <p:nvSpPr>
          <p:cNvPr id="27" name="26 CuadroTexto"/>
          <p:cNvSpPr txBox="1"/>
          <p:nvPr/>
        </p:nvSpPr>
        <p:spPr>
          <a:xfrm>
            <a:off x="324247" y="4201924"/>
            <a:ext cx="2804614"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C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¿QUÉ PROVOCA?</a:t>
            </a:r>
            <a:endParaRPr lang="es-CL"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8" name="27 Flecha derecha"/>
          <p:cNvSpPr/>
          <p:nvPr/>
        </p:nvSpPr>
        <p:spPr>
          <a:xfrm rot="5400000">
            <a:off x="1296355" y="3392996"/>
            <a:ext cx="648072" cy="2880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29" name="28 Flecha derecha"/>
          <p:cNvSpPr/>
          <p:nvPr/>
        </p:nvSpPr>
        <p:spPr>
          <a:xfrm>
            <a:off x="3060551" y="2276872"/>
            <a:ext cx="872082" cy="25379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30" name="29 CuadroTexto"/>
          <p:cNvSpPr txBox="1"/>
          <p:nvPr/>
        </p:nvSpPr>
        <p:spPr>
          <a:xfrm>
            <a:off x="4572719" y="4437112"/>
            <a:ext cx="6912768" cy="1200329"/>
          </a:xfrm>
          <a:prstGeom prst="rect">
            <a:avLst/>
          </a:prstGeom>
          <a:noFill/>
        </p:spPr>
        <p:txBody>
          <a:bodyPr wrap="square" rtlCol="0">
            <a:spAutoFit/>
          </a:bodyPr>
          <a:lstStyle/>
          <a:p>
            <a:r>
              <a:rPr lang="es-CL" i="1" dirty="0" smtClean="0"/>
              <a:t>“Al emplear más de un sistema de data link y de mando y control en forma simultánea, los supervisores de cada panorama y los TPS son los responsables de asegurar que la compilación del panorama sea idéntica entre los diferentes sistemas de trabajo”. MAPROTAC</a:t>
            </a:r>
            <a:endParaRPr lang="es-CL" i="1" dirty="0"/>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box(in)">
                                      <p:cBhvr>
                                        <p:cTn id="7" dur="500"/>
                                        <p:tgtEl>
                                          <p:spTgt spid="28"/>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box(in)">
                                      <p:cBhvr>
                                        <p:cTn id="10" dur="500"/>
                                        <p:tgtEl>
                                          <p:spTgt spid="27"/>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box(in)">
                                      <p:cBhvr>
                                        <p:cTn id="15" dur="500"/>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26">
                                            <p:txEl>
                                              <p:pRg st="0" end="0"/>
                                            </p:txEl>
                                          </p:spTgt>
                                        </p:tgtEl>
                                        <p:attrNameLst>
                                          <p:attrName>style.visibility</p:attrName>
                                        </p:attrNameLst>
                                      </p:cBhvr>
                                      <p:to>
                                        <p:strVal val="visible"/>
                                      </p:to>
                                    </p:set>
                                    <p:animEffect transition="in" filter="box(in)">
                                      <p:cBhvr>
                                        <p:cTn id="20" dur="500"/>
                                        <p:tgtEl>
                                          <p:spTgt spid="2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26">
                                            <p:txEl>
                                              <p:pRg st="1" end="1"/>
                                            </p:txEl>
                                          </p:spTgt>
                                        </p:tgtEl>
                                        <p:attrNameLst>
                                          <p:attrName>style.visibility</p:attrName>
                                        </p:attrNameLst>
                                      </p:cBhvr>
                                      <p:to>
                                        <p:strVal val="visible"/>
                                      </p:to>
                                    </p:set>
                                    <p:animEffect transition="in" filter="box(in)">
                                      <p:cBhvr>
                                        <p:cTn id="25" dur="500"/>
                                        <p:tgtEl>
                                          <p:spTgt spid="26">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nodeType="clickEffect">
                                  <p:stCondLst>
                                    <p:cond delay="0"/>
                                  </p:stCondLst>
                                  <p:childTnLst>
                                    <p:set>
                                      <p:cBhvr>
                                        <p:cTn id="29" dur="1" fill="hold">
                                          <p:stCondLst>
                                            <p:cond delay="0"/>
                                          </p:stCondLst>
                                        </p:cTn>
                                        <p:tgtEl>
                                          <p:spTgt spid="26">
                                            <p:txEl>
                                              <p:pRg st="2" end="2"/>
                                            </p:txEl>
                                          </p:spTgt>
                                        </p:tgtEl>
                                        <p:attrNameLst>
                                          <p:attrName>style.visibility</p:attrName>
                                        </p:attrNameLst>
                                      </p:cBhvr>
                                      <p:to>
                                        <p:strVal val="visible"/>
                                      </p:to>
                                    </p:set>
                                    <p:animEffect transition="in" filter="box(in)">
                                      <p:cBhvr>
                                        <p:cTn id="30" dur="500"/>
                                        <p:tgtEl>
                                          <p:spTgt spid="26">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26">
                                            <p:txEl>
                                              <p:pRg st="3" end="3"/>
                                            </p:txEl>
                                          </p:spTgt>
                                        </p:tgtEl>
                                        <p:attrNameLst>
                                          <p:attrName>style.visibility</p:attrName>
                                        </p:attrNameLst>
                                      </p:cBhvr>
                                      <p:to>
                                        <p:strVal val="visible"/>
                                      </p:to>
                                    </p:set>
                                    <p:animEffect transition="in" filter="box(in)">
                                      <p:cBhvr>
                                        <p:cTn id="35" dur="500"/>
                                        <p:tgtEl>
                                          <p:spTgt spid="26">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26">
                                            <p:txEl>
                                              <p:pRg st="4" end="4"/>
                                            </p:txEl>
                                          </p:spTgt>
                                        </p:tgtEl>
                                        <p:attrNameLst>
                                          <p:attrName>style.visibility</p:attrName>
                                        </p:attrNameLst>
                                      </p:cBhvr>
                                      <p:to>
                                        <p:strVal val="visible"/>
                                      </p:to>
                                    </p:set>
                                    <p:animEffect transition="in" filter="box(in)">
                                      <p:cBhvr>
                                        <p:cTn id="40" dur="500"/>
                                        <p:tgtEl>
                                          <p:spTgt spid="26">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nodeType="clickEffect">
                                  <p:stCondLst>
                                    <p:cond delay="0"/>
                                  </p:stCondLst>
                                  <p:childTnLst>
                                    <p:set>
                                      <p:cBhvr>
                                        <p:cTn id="44" dur="1" fill="hold">
                                          <p:stCondLst>
                                            <p:cond delay="0"/>
                                          </p:stCondLst>
                                        </p:cTn>
                                        <p:tgtEl>
                                          <p:spTgt spid="26">
                                            <p:txEl>
                                              <p:pRg st="5" end="5"/>
                                            </p:txEl>
                                          </p:spTgt>
                                        </p:tgtEl>
                                        <p:attrNameLst>
                                          <p:attrName>style.visibility</p:attrName>
                                        </p:attrNameLst>
                                      </p:cBhvr>
                                      <p:to>
                                        <p:strVal val="visible"/>
                                      </p:to>
                                    </p:set>
                                    <p:animEffect transition="in" filter="box(in)">
                                      <p:cBhvr>
                                        <p:cTn id="45" dur="500"/>
                                        <p:tgtEl>
                                          <p:spTgt spid="26">
                                            <p:txEl>
                                              <p:pRg st="5" end="5"/>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ntr" presetSubtype="16" fill="hold" grpId="0" nodeType="click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ox(in)">
                                      <p:cBhvr>
                                        <p:cTn id="5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29" grpId="0" animBg="1"/>
      <p:bldP spid="30"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73</a:t>
            </a:fld>
            <a:endParaRPr lang="es-CL"/>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PROBLEMÁTICA EN EL EMPLEO DE SISTEMAS DE M Y C</a:t>
              </a:r>
              <a:endParaRPr lang="es-CL" sz="1200" b="1" dirty="0">
                <a:solidFill>
                  <a:srgbClr val="002060"/>
                </a:solidFill>
                <a:latin typeface="Arial" panose="020B0604020202020204" pitchFamily="34" charset="0"/>
                <a:cs typeface="Arial" panose="020B0604020202020204" pitchFamily="34" charset="0"/>
              </a:endParaRPr>
            </a:p>
          </p:txBody>
        </p:sp>
        <p:sp>
          <p:nvSpPr>
            <p:cNvPr id="2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2"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3" name="22 CuadroTexto"/>
          <p:cNvSpPr txBox="1"/>
          <p:nvPr/>
        </p:nvSpPr>
        <p:spPr>
          <a:xfrm>
            <a:off x="450601" y="1268760"/>
            <a:ext cx="2426242" cy="954107"/>
          </a:xfrm>
          <a:prstGeom prst="rect">
            <a:avLst/>
          </a:prstGeom>
          <a:noFill/>
        </p:spPr>
        <p:txBody>
          <a:bodyPr wrap="none" rtlCol="0">
            <a:spAutoFit/>
          </a:bodyPr>
          <a:lstStyle/>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PROBLEMA </a:t>
            </a:r>
          </a:p>
          <a:p>
            <a:pPr algn="ctr"/>
            <a:r>
              <a:rPr lang="es-CL"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OPERACIONAL </a:t>
            </a:r>
            <a:endParaRPr lang="es-CL"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4" name="Text Box 8"/>
          <p:cNvSpPr txBox="1">
            <a:spLocks noChangeArrowheads="1"/>
          </p:cNvSpPr>
          <p:nvPr/>
        </p:nvSpPr>
        <p:spPr>
          <a:xfrm>
            <a:off x="2484487" y="836712"/>
            <a:ext cx="6984776"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PROBLEMÁTICA</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25" name="24 CuadroTexto"/>
          <p:cNvSpPr txBox="1"/>
          <p:nvPr/>
        </p:nvSpPr>
        <p:spPr>
          <a:xfrm>
            <a:off x="396256" y="2636912"/>
            <a:ext cx="11449272" cy="3139321"/>
          </a:xfrm>
          <a:prstGeom prst="rect">
            <a:avLst/>
          </a:prstGeom>
          <a:noFill/>
        </p:spPr>
        <p:txBody>
          <a:bodyPr wrap="square" rtlCol="0">
            <a:spAutoFit/>
          </a:bodyPr>
          <a:lstStyle/>
          <a:p>
            <a:pPr indent="536575">
              <a:buFont typeface="Wingdings" pitchFamily="2" charset="2"/>
              <a:buChar char="Ø"/>
            </a:pPr>
            <a:r>
              <a:rPr lang="es-CL" sz="2000" dirty="0" smtClean="0"/>
              <a:t>BAJO ENTRENAMIENTO DE TRASPASO DE PANORAMA POR LINK. (METHOD B-1)</a:t>
            </a:r>
          </a:p>
          <a:p>
            <a:pPr indent="536575">
              <a:buFont typeface="Wingdings" pitchFamily="2" charset="2"/>
              <a:buChar char="Ø"/>
              <a:tabLst>
                <a:tab pos="536575" algn="l"/>
              </a:tabLst>
            </a:pPr>
            <a:r>
              <a:rPr lang="es-CL" sz="2000" dirty="0" smtClean="0"/>
              <a:t>EXTREMA DEPENDENCIA DE LAS COMUNICACIONES PARA LAS ORDENES DE MANDO Y COORDINACION 	DE ARMAS. </a:t>
            </a:r>
          </a:p>
          <a:p>
            <a:pPr indent="536575">
              <a:buFont typeface="Wingdings" pitchFamily="2" charset="2"/>
              <a:buChar char="Ø"/>
              <a:tabLst>
                <a:tab pos="536575" algn="l"/>
              </a:tabLst>
            </a:pPr>
            <a:r>
              <a:rPr lang="es-CL" sz="2000" dirty="0" smtClean="0"/>
              <a:t>DESCONOCIMIENTO DE LAS CAPACIDADES DE LOS SISTEMAS DE MANDO Y CONTROL</a:t>
            </a:r>
          </a:p>
          <a:p>
            <a:pPr indent="536575">
              <a:buFont typeface="Wingdings" pitchFamily="2" charset="2"/>
              <a:buChar char="Ø"/>
              <a:tabLst>
                <a:tab pos="536575" algn="l"/>
              </a:tabLst>
            </a:pPr>
            <a:r>
              <a:rPr lang="es-CL" sz="2000" dirty="0" smtClean="0"/>
              <a:t>DESCONOCIMIENTO EN EL EMPLEO OPERACIONAL DE LOS EQUIPOS.</a:t>
            </a:r>
          </a:p>
          <a:p>
            <a:pPr indent="536575">
              <a:buFont typeface="Wingdings" pitchFamily="2" charset="2"/>
              <a:buChar char="Ø"/>
              <a:tabLst>
                <a:tab pos="536575" algn="l"/>
              </a:tabLst>
            </a:pPr>
            <a:r>
              <a:rPr lang="es-CL" sz="2000" dirty="0" smtClean="0"/>
              <a:t>NO INCLUIR EN LOS PROCEDIMIENTOS DE ARMAS LAS ORDENES POR LINK</a:t>
            </a:r>
          </a:p>
          <a:p>
            <a:pPr indent="536575">
              <a:buFont typeface="Wingdings" pitchFamily="2" charset="2"/>
              <a:buChar char="Ø"/>
              <a:tabLst>
                <a:tab pos="536575" algn="l"/>
              </a:tabLst>
            </a:pPr>
            <a:r>
              <a:rPr lang="es-CL" sz="2000" dirty="0" smtClean="0"/>
              <a:t>NO CONCIDERAR PROPUESTAS DE PLANES, PARA INGRESAR A SISTEMAS STAND ALONE. (EJ.TORPEDOS)</a:t>
            </a:r>
          </a:p>
          <a:p>
            <a:pPr indent="536575">
              <a:buFont typeface="Wingdings" pitchFamily="2" charset="2"/>
              <a:buChar char="Ø"/>
              <a:tabLst>
                <a:tab pos="536575" algn="l"/>
              </a:tabLst>
            </a:pPr>
            <a:r>
              <a:rPr lang="es-CL" sz="2000" dirty="0" smtClean="0"/>
              <a:t>PERSONAL CON MENOS EXPERIENCIA CUBRE EN PUESTOS COMO OPERADOR DE IMAGEN.</a:t>
            </a:r>
          </a:p>
          <a:p>
            <a:pPr indent="536575">
              <a:buFont typeface="Wingdings" pitchFamily="2" charset="2"/>
              <a:buChar char="Ø"/>
              <a:tabLst>
                <a:tab pos="536575" algn="l"/>
              </a:tabLst>
            </a:pPr>
            <a:endParaRPr lang="es-CL" sz="2000" dirty="0" smtClean="0"/>
          </a:p>
          <a:p>
            <a:pPr indent="536575">
              <a:buFont typeface="Wingdings" pitchFamily="2" charset="2"/>
              <a:buChar char="Ø"/>
              <a:tabLst>
                <a:tab pos="536575" algn="l"/>
              </a:tabLst>
            </a:pPr>
            <a:endParaRPr lang="es-CL" dirty="0"/>
          </a:p>
        </p:txBody>
      </p:sp>
      <p:cxnSp>
        <p:nvCxnSpPr>
          <p:cNvPr id="26" name="25 Conector recto"/>
          <p:cNvCxnSpPr/>
          <p:nvPr/>
        </p:nvCxnSpPr>
        <p:spPr>
          <a:xfrm flipV="1">
            <a:off x="180231" y="2780928"/>
            <a:ext cx="11305256" cy="7200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a:off x="180231" y="3140968"/>
            <a:ext cx="11377264"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a:off x="252239" y="3717032"/>
            <a:ext cx="11377264"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a:off x="468263" y="4077072"/>
            <a:ext cx="11377264"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a:off x="324247" y="4365104"/>
            <a:ext cx="11377264"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33 Conector recto"/>
          <p:cNvCxnSpPr/>
          <p:nvPr/>
        </p:nvCxnSpPr>
        <p:spPr>
          <a:xfrm>
            <a:off x="468263" y="4653136"/>
            <a:ext cx="11377264"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a:off x="252239" y="4941168"/>
            <a:ext cx="11377264"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ox(in)">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box(in)">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box(in)">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box(in)">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box(in)">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box(in)">
                                      <p:cBhvr>
                                        <p:cTn id="32" dur="500"/>
                                        <p:tgtEl>
                                          <p:spTgt spid="34"/>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box(in)">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74</a:t>
            </a:fld>
            <a:endParaRPr lang="es-CL"/>
          </a:p>
        </p:txBody>
      </p:sp>
      <p:sp>
        <p:nvSpPr>
          <p:cNvPr id="14" name="Text Box 8"/>
          <p:cNvSpPr txBox="1">
            <a:spLocks noChangeArrowheads="1"/>
          </p:cNvSpPr>
          <p:nvPr/>
        </p:nvSpPr>
        <p:spPr>
          <a:xfrm>
            <a:off x="2628503" y="980728"/>
            <a:ext cx="6984776" cy="720080"/>
          </a:xfrm>
          <a:prstGeom prst="rect">
            <a:avLst/>
          </a:prstGeom>
        </p:spPr>
        <p:txBody>
          <a:bodyPr anchor="ctr">
            <a:normAutofit/>
          </a:bodyPr>
          <a:lstStyle/>
          <a:p>
            <a:pPr algn="ctr" fontAlgn="auto">
              <a:spcBef>
                <a:spcPct val="50000"/>
              </a:spcBef>
              <a:spcAft>
                <a:spcPts val="0"/>
              </a:spcAft>
              <a:defRPr/>
            </a:pPr>
            <a:r>
              <a:rPr lang="es-ES" sz="2400" b="1" dirty="0" smtClean="0">
                <a:solidFill>
                  <a:srgbClr val="002060"/>
                </a:solidFill>
                <a:latin typeface="Arial" panose="020B0604020202020204" pitchFamily="34" charset="0"/>
                <a:ea typeface="+mj-ea"/>
                <a:cs typeface="Arial" panose="020B0604020202020204" pitchFamily="34" charset="0"/>
              </a:rPr>
              <a:t>PROBLEMATICA</a:t>
            </a:r>
            <a:endParaRPr lang="es-ES" sz="2400" b="1" dirty="0">
              <a:solidFill>
                <a:srgbClr val="002060"/>
              </a:solidFill>
              <a:latin typeface="Arial" panose="020B0604020202020204" pitchFamily="34" charset="0"/>
              <a:ea typeface="+mj-ea"/>
              <a:cs typeface="Arial" panose="020B0604020202020204" pitchFamily="34" charset="0"/>
            </a:endParaRPr>
          </a:p>
        </p:txBody>
      </p:sp>
      <p:sp>
        <p:nvSpPr>
          <p:cNvPr id="16" name="15 Rectángulo"/>
          <p:cNvSpPr/>
          <p:nvPr/>
        </p:nvSpPr>
        <p:spPr>
          <a:xfrm>
            <a:off x="1332359" y="4077072"/>
            <a:ext cx="1656184" cy="6983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9463" name="Rectangle 23"/>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89485" name="Rectangle 45"/>
          <p:cNvSpPr>
            <a:spLocks noChangeArrowheads="1"/>
          </p:cNvSpPr>
          <p:nvPr/>
        </p:nvSpPr>
        <p:spPr bwMode="auto">
          <a:xfrm>
            <a:off x="0" y="0"/>
            <a:ext cx="12169775"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192514" name="AutoShape 2" descr="SH-32 Cougar equipado con misiles... - Zona Militar Chile | Faceboo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PROBLEMÁTICA EN EL EMPLEO DE SISTEMAS DE M Y C</a:t>
              </a:r>
              <a:endParaRPr lang="es-CL" sz="1200" b="1" dirty="0">
                <a:solidFill>
                  <a:srgbClr val="002060"/>
                </a:solidFill>
                <a:latin typeface="Arial" panose="020B0604020202020204" pitchFamily="34" charset="0"/>
                <a:cs typeface="Arial" panose="020B0604020202020204" pitchFamily="34" charset="0"/>
              </a:endParaRPr>
            </a:p>
          </p:txBody>
        </p:sp>
        <p:sp>
          <p:nvSpPr>
            <p:cNvPr id="2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FUNCIONAMIENTO AIO A NIVEL FUERZA Y UNIDAD </a:t>
              </a:r>
              <a:endParaRPr lang="es-CL" sz="1200" b="1" dirty="0">
                <a:solidFill>
                  <a:schemeClr val="bg1"/>
                </a:solidFill>
                <a:latin typeface="Arial" panose="020B0604020202020204" pitchFamily="34" charset="0"/>
                <a:cs typeface="Arial" panose="020B0604020202020204" pitchFamily="34" charset="0"/>
              </a:endParaRPr>
            </a:p>
          </p:txBody>
        </p:sp>
      </p:grpSp>
      <p:pic>
        <p:nvPicPr>
          <p:cNvPr id="22"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90114" name="Picture 2" descr="Presentación: Escuadra Nacional, Armada de Chile, 200 años de ..."/>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2276872"/>
            <a:ext cx="6753865" cy="3271404"/>
          </a:xfrm>
          <a:prstGeom prst="rect">
            <a:avLst/>
          </a:prstGeom>
          <a:noFill/>
          <a:ln>
            <a:solidFill>
              <a:schemeClr val="accent1"/>
            </a:solidFill>
          </a:ln>
        </p:spPr>
      </p:pic>
      <p:pic>
        <p:nvPicPr>
          <p:cNvPr id="90116" name="Picture 4" descr="Royal Navy Principal Warfare Officer Watches his Radar Scr… | Flick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453039" y="2492896"/>
            <a:ext cx="4446398" cy="2854287"/>
          </a:xfrm>
          <a:prstGeom prst="rect">
            <a:avLst/>
          </a:prstGeom>
          <a:noFill/>
        </p:spPr>
      </p:pic>
      <p:cxnSp>
        <p:nvCxnSpPr>
          <p:cNvPr id="24" name="23 Conector recto"/>
          <p:cNvCxnSpPr/>
          <p:nvPr/>
        </p:nvCxnSpPr>
        <p:spPr>
          <a:xfrm>
            <a:off x="4572719" y="1340768"/>
            <a:ext cx="3168352" cy="0"/>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sp>
        <p:nvSpPr>
          <p:cNvPr id="28" name="27 CuadroTexto"/>
          <p:cNvSpPr txBox="1"/>
          <p:nvPr/>
        </p:nvSpPr>
        <p:spPr>
          <a:xfrm>
            <a:off x="4500711" y="1556792"/>
            <a:ext cx="3509294" cy="461665"/>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2400" dirty="0" smtClean="0"/>
              <a:t>SÓLO PROBLEMA TECNICO</a:t>
            </a:r>
            <a:endParaRPr lang="es-CL" sz="2400" dirty="0"/>
          </a:p>
        </p:txBody>
      </p:sp>
    </p:spTree>
    <p:extLst>
      <p:ext uri="{BB962C8B-B14F-4D97-AF65-F5344CB8AC3E}">
        <p14:creationId xmlns:p14="http://schemas.microsoft.com/office/powerpoint/2010/main" xmlns="" val="1018454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ox(in)">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4" presetClass="path" presetSubtype="0" accel="50000" decel="50000" fill="hold" grpId="0" nodeType="clickEffect">
                                  <p:stCondLst>
                                    <p:cond delay="0"/>
                                  </p:stCondLst>
                                  <p:childTnLst>
                                    <p:animMotion origin="layout" path="M 3.31725E-6 0.01873 L 3.31725E-6 -0.06522 " pathEditMode="relative" rAng="0" ptsTypes="AA">
                                      <p:cBhvr>
                                        <p:cTn id="11" dur="2000" fill="hold"/>
                                        <p:tgtEl>
                                          <p:spTgt spid="28"/>
                                        </p:tgtEl>
                                        <p:attrNameLst>
                                          <p:attrName>ppt_x</p:attrName>
                                          <p:attrName>ppt_y</p:attrName>
                                        </p:attrNameLst>
                                      </p:cBhvr>
                                      <p:rCtr x="0" y="-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a:extLst>
              <a:ext uri="{FF2B5EF4-FFF2-40B4-BE49-F238E27FC236}">
                <a16:creationId xmlns="" xmlns:a16="http://schemas.microsoft.com/office/drawing/2014/main" id="{60AC6777-0072-4EC6-957E-F4A08CA40AFF}"/>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4810104" y="11"/>
            <a:ext cx="7359671" cy="6857989"/>
          </a:xfrm>
          <a:prstGeom prst="rect">
            <a:avLst/>
          </a:prstGeom>
          <a:noFill/>
          <a:extLst>
            <a:ext uri="{909E8E84-426E-40DD-AFC4-6F175D3DCCD1}">
              <a14:hiddenFill xmlns:a14="http://schemas.microsoft.com/office/drawing/2010/main" xmlns="">
                <a:solidFill>
                  <a:srgbClr val="FFFFFF"/>
                </a:solidFill>
              </a14:hiddenFill>
            </a:ext>
          </a:extLst>
        </p:spPr>
      </p:pic>
      <p:sp>
        <p:nvSpPr>
          <p:cNvPr id="71" name="Freeform 8">
            <a:extLst>
              <a:ext uri="{FF2B5EF4-FFF2-40B4-BE49-F238E27FC236}">
                <a16:creationId xmlns="" xmlns:a16="http://schemas.microsoft.com/office/drawing/2014/main" id="{9225B0D8-E56E-4ACC-A464-81F4062765CC}"/>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49" y="-479"/>
            <a:ext cx="9451440"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1">
            <a:extLst>
              <a:ext uri="{FF2B5EF4-FFF2-40B4-BE49-F238E27FC236}">
                <a16:creationId xmlns="" xmlns:a16="http://schemas.microsoft.com/office/drawing/2014/main" id="{8F5D1B28-3976-4367-807C-CAD629CDD838}"/>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50" y="-479"/>
            <a:ext cx="8063326"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Marcador de número de diapositiva 3">
            <a:extLst>
              <a:ext uri="{FF2B5EF4-FFF2-40B4-BE49-F238E27FC236}">
                <a16:creationId xmlns="" xmlns:a16="http://schemas.microsoft.com/office/drawing/2014/main" id="{B7504C58-40C4-4671-8DE0-8D7C2930E71B}"/>
              </a:ext>
            </a:extLst>
          </p:cNvPr>
          <p:cNvSpPr>
            <a:spLocks noGrp="1"/>
          </p:cNvSpPr>
          <p:nvPr>
            <p:ph type="sldNum" sz="quarter" idx="12"/>
          </p:nvPr>
        </p:nvSpPr>
        <p:spPr>
          <a:xfrm>
            <a:off x="10876736" y="6356351"/>
            <a:ext cx="456367" cy="365125"/>
          </a:xfrm>
        </p:spPr>
        <p:txBody>
          <a:bodyPr vert="horz" lIns="91440" tIns="45720" rIns="91440" bIns="45720" rtlCol="0" anchor="ctr">
            <a:normAutofit/>
          </a:bodyPr>
          <a:lstStyle/>
          <a:p>
            <a:pPr>
              <a:spcAft>
                <a:spcPts val="600"/>
              </a:spcAft>
              <a:defRPr/>
            </a:pPr>
            <a:fld id="{5C35A8A5-EFDB-4AD0-9AED-C44C1E5D3352}" type="slidenum">
              <a:rPr lang="en-US">
                <a:solidFill>
                  <a:srgbClr val="FFFFFF"/>
                </a:solidFill>
                <a:latin typeface="Calibri" panose="020F0502020204030204"/>
              </a:rPr>
              <a:pPr>
                <a:spcAft>
                  <a:spcPts val="600"/>
                </a:spcAft>
                <a:defRPr/>
              </a:pPr>
              <a:t>75</a:t>
            </a:fld>
            <a:endParaRPr lang="en-US">
              <a:solidFill>
                <a:srgbClr val="FFFFFF"/>
              </a:solidFill>
              <a:latin typeface="Calibri" panose="020F0502020204030204"/>
            </a:endParaRPr>
          </a:p>
        </p:txBody>
      </p:sp>
      <p:sp>
        <p:nvSpPr>
          <p:cNvPr id="6" name="CuadroTexto 5">
            <a:extLst>
              <a:ext uri="{FF2B5EF4-FFF2-40B4-BE49-F238E27FC236}">
                <a16:creationId xmlns="" xmlns:a16="http://schemas.microsoft.com/office/drawing/2014/main" id="{F62AB49A-62C5-43F1-A462-D0603671023F}"/>
              </a:ext>
            </a:extLst>
          </p:cNvPr>
          <p:cNvSpPr txBox="1"/>
          <p:nvPr/>
        </p:nvSpPr>
        <p:spPr>
          <a:xfrm>
            <a:off x="1116335" y="332656"/>
            <a:ext cx="5049149" cy="9411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400" b="1" u="sng" dirty="0">
                <a:latin typeface="Arial" panose="020B0604020202020204" pitchFamily="34" charset="0"/>
                <a:ea typeface="+mj-ea"/>
                <a:cs typeface="Arial" panose="020B0604020202020204" pitchFamily="34" charset="0"/>
              </a:rPr>
              <a:t>TEMARIO:</a:t>
            </a:r>
          </a:p>
        </p:txBody>
      </p:sp>
      <p:grpSp>
        <p:nvGrpSpPr>
          <p:cNvPr id="2" name="Agrupar 9"/>
          <p:cNvGrpSpPr/>
          <p:nvPr/>
        </p:nvGrpSpPr>
        <p:grpSpPr>
          <a:xfrm>
            <a:off x="-23770" y="6265334"/>
            <a:ext cx="12374643" cy="619655"/>
            <a:chOff x="-23813" y="6265333"/>
            <a:chExt cx="12397242" cy="619655"/>
          </a:xfrm>
        </p:grpSpPr>
        <p:sp>
          <p:nvSpPr>
            <p:cNvPr id="12"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14"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99509"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1" name="Marcador de contenido 2">
            <a:extLst>
              <a:ext uri="{FF2B5EF4-FFF2-40B4-BE49-F238E27FC236}">
                <a16:creationId xmlns="" xmlns:a16="http://schemas.microsoft.com/office/drawing/2014/main" id="{69955A76-5787-43E9-9E31-100888FED269}"/>
              </a:ext>
            </a:extLst>
          </p:cNvPr>
          <p:cNvSpPr>
            <a:spLocks noGrp="1"/>
          </p:cNvSpPr>
          <p:nvPr>
            <p:ph idx="1"/>
          </p:nvPr>
        </p:nvSpPr>
        <p:spPr>
          <a:xfrm>
            <a:off x="0" y="1556792"/>
            <a:ext cx="6948983" cy="4392488"/>
          </a:xfrm>
        </p:spPr>
        <p:txBody>
          <a:bodyPr>
            <a:normAutofit/>
          </a:bodyPr>
          <a:lstStyle/>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Introducción.</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Sistemas de Mando y Control.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Unidades Escuadra, VP-1 y HA-1.</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Problemática actual en el empleo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de los sistemas de mando y control.</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solidFill>
                  <a:schemeClr val="bg1"/>
                </a:solidFill>
                <a:ea typeface="Times New Roman" pitchFamily="18" charset="0"/>
                <a:cs typeface="Arial" pitchFamily="34" charset="0"/>
              </a:rPr>
              <a:t>Funcionamiento AIO a nivel fuerza y unidad.</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Niveles de mando y control.</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Responsabilidades del </a:t>
            </a:r>
            <a:r>
              <a:rPr lang="es-ES" sz="2800" dirty="0" err="1" smtClean="0">
                <a:ea typeface="Times New Roman" pitchFamily="18" charset="0"/>
                <a:cs typeface="Arial" pitchFamily="34" charset="0"/>
              </a:rPr>
              <a:t>team</a:t>
            </a:r>
            <a:r>
              <a:rPr lang="es-ES" sz="2800" dirty="0" smtClean="0">
                <a:ea typeface="Times New Roman" pitchFamily="18" charset="0"/>
                <a:cs typeface="Arial" pitchFamily="34" charset="0"/>
              </a:rPr>
              <a:t> AIO.</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Mando y Control según la DGE.</a:t>
            </a:r>
            <a:endParaRPr lang="es-CL" sz="2800" dirty="0" smtClean="0"/>
          </a:p>
          <a:p>
            <a:pPr algn="just" eaLnBrk="0" fontAlgn="base" hangingPunct="0">
              <a:spcBef>
                <a:spcPct val="0"/>
              </a:spcBef>
              <a:spcAft>
                <a:spcPct val="0"/>
              </a:spcAft>
              <a:buFont typeface="Wingdings" pitchFamily="2" charset="2"/>
              <a:buChar char="Ø"/>
              <a:tabLst>
                <a:tab pos="838200" algn="r"/>
                <a:tab pos="5965825" algn="r"/>
              </a:tabLst>
            </a:pPr>
            <a:endParaRPr lang="es-ES_tradn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44071137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089065" y="964760"/>
            <a:ext cx="2069797"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ORGANIZACIÓN:</a:t>
            </a:r>
          </a:p>
        </p:txBody>
      </p:sp>
      <p:sp>
        <p:nvSpPr>
          <p:cNvPr id="5" name="4 Rectángulo redondeado"/>
          <p:cNvSpPr/>
          <p:nvPr/>
        </p:nvSpPr>
        <p:spPr>
          <a:xfrm>
            <a:off x="4564302" y="1149426"/>
            <a:ext cx="3327696" cy="64294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TIPOS DE ORGANIZACIÓN</a:t>
            </a:r>
          </a:p>
        </p:txBody>
      </p:sp>
      <p:sp>
        <p:nvSpPr>
          <p:cNvPr id="6" name="5 Rectángulo redondeado"/>
          <p:cNvSpPr/>
          <p:nvPr/>
        </p:nvSpPr>
        <p:spPr>
          <a:xfrm>
            <a:off x="1264674" y="2507318"/>
            <a:ext cx="2947388" cy="64294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Organización de Tarea</a:t>
            </a:r>
          </a:p>
        </p:txBody>
      </p:sp>
      <p:sp>
        <p:nvSpPr>
          <p:cNvPr id="7" name="6 Rectángulo redondeado"/>
          <p:cNvSpPr/>
          <p:nvPr/>
        </p:nvSpPr>
        <p:spPr>
          <a:xfrm>
            <a:off x="4782525" y="2507318"/>
            <a:ext cx="2947388" cy="64294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Organización de Tipo</a:t>
            </a:r>
          </a:p>
        </p:txBody>
      </p:sp>
      <p:sp>
        <p:nvSpPr>
          <p:cNvPr id="8" name="7 Rectángulo redondeado"/>
          <p:cNvSpPr/>
          <p:nvPr/>
        </p:nvSpPr>
        <p:spPr>
          <a:xfrm>
            <a:off x="8490529" y="2507318"/>
            <a:ext cx="2947388" cy="64294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Organización de Guerra Compuesta</a:t>
            </a:r>
          </a:p>
        </p:txBody>
      </p:sp>
      <p:sp>
        <p:nvSpPr>
          <p:cNvPr id="9" name="8 CuadroTexto"/>
          <p:cNvSpPr txBox="1"/>
          <p:nvPr/>
        </p:nvSpPr>
        <p:spPr>
          <a:xfrm>
            <a:off x="1319544" y="3578320"/>
            <a:ext cx="2895551" cy="584775"/>
          </a:xfrm>
          <a:prstGeom prst="rect">
            <a:avLst/>
          </a:prstGeom>
          <a:noFill/>
          <a:ln>
            <a:solidFill>
              <a:srgbClr val="C00000"/>
            </a:solidFill>
          </a:ln>
        </p:spPr>
        <p:txBody>
          <a:bodyPr wrap="square" rtlCol="0">
            <a:spAutoFit/>
          </a:bodyPr>
          <a:lstStyle/>
          <a:p>
            <a:r>
              <a:rPr lang="es-CL" sz="1600" b="1" dirty="0">
                <a:solidFill>
                  <a:schemeClr val="tx2">
                    <a:lumMod val="50000"/>
                  </a:schemeClr>
                </a:solidFill>
                <a:latin typeface="Arial" pitchFamily="34" charset="0"/>
                <a:cs typeface="Arial" pitchFamily="34" charset="0"/>
              </a:rPr>
              <a:t>Organización con fines operacionales.</a:t>
            </a:r>
          </a:p>
        </p:txBody>
      </p:sp>
      <p:sp>
        <p:nvSpPr>
          <p:cNvPr id="10" name="9 CuadroTexto"/>
          <p:cNvSpPr txBox="1"/>
          <p:nvPr/>
        </p:nvSpPr>
        <p:spPr>
          <a:xfrm>
            <a:off x="1319545" y="4287050"/>
            <a:ext cx="2852311" cy="830997"/>
          </a:xfrm>
          <a:prstGeom prst="rect">
            <a:avLst/>
          </a:prstGeom>
          <a:noFill/>
          <a:ln>
            <a:solidFill>
              <a:srgbClr val="C00000"/>
            </a:solidFill>
          </a:ln>
        </p:spPr>
        <p:txBody>
          <a:bodyPr wrap="square" rtlCol="0">
            <a:spAutoFit/>
          </a:bodyPr>
          <a:lstStyle/>
          <a:p>
            <a:r>
              <a:rPr lang="es-CL" sz="1600" b="1" dirty="0">
                <a:solidFill>
                  <a:schemeClr val="tx2">
                    <a:lumMod val="50000"/>
                  </a:schemeClr>
                </a:solidFill>
                <a:latin typeface="Arial" pitchFamily="34" charset="0"/>
                <a:cs typeface="Arial" pitchFamily="34" charset="0"/>
              </a:rPr>
              <a:t>Busca la mayor flexibilidad y una clara cadena de mando.</a:t>
            </a:r>
          </a:p>
        </p:txBody>
      </p:sp>
      <p:sp>
        <p:nvSpPr>
          <p:cNvPr id="11" name="10 CuadroTexto"/>
          <p:cNvSpPr txBox="1"/>
          <p:nvPr/>
        </p:nvSpPr>
        <p:spPr>
          <a:xfrm>
            <a:off x="4552164" y="3578318"/>
            <a:ext cx="3612927" cy="1077218"/>
          </a:xfrm>
          <a:prstGeom prst="rect">
            <a:avLst/>
          </a:prstGeom>
          <a:noFill/>
          <a:ln>
            <a:solidFill>
              <a:srgbClr val="C00000"/>
            </a:solidFill>
          </a:ln>
        </p:spPr>
        <p:txBody>
          <a:bodyPr wrap="square" rtlCol="0">
            <a:spAutoFit/>
          </a:bodyPr>
          <a:lstStyle/>
          <a:p>
            <a:r>
              <a:rPr lang="es-CL" sz="1600" b="1" dirty="0">
                <a:solidFill>
                  <a:schemeClr val="tx2">
                    <a:lumMod val="50000"/>
                  </a:schemeClr>
                </a:solidFill>
                <a:latin typeface="Arial" pitchFamily="34" charset="0"/>
                <a:cs typeface="Arial" pitchFamily="34" charset="0"/>
              </a:rPr>
              <a:t>Organización con fines administrativos/logísticos. Su propósito es administrativo/logístico</a:t>
            </a:r>
          </a:p>
        </p:txBody>
      </p:sp>
      <p:sp>
        <p:nvSpPr>
          <p:cNvPr id="12" name="11 CuadroTexto"/>
          <p:cNvSpPr txBox="1"/>
          <p:nvPr/>
        </p:nvSpPr>
        <p:spPr>
          <a:xfrm>
            <a:off x="8640476" y="3578318"/>
            <a:ext cx="2852311" cy="1323439"/>
          </a:xfrm>
          <a:prstGeom prst="rect">
            <a:avLst/>
          </a:prstGeom>
          <a:noFill/>
          <a:ln>
            <a:solidFill>
              <a:srgbClr val="C00000"/>
            </a:solidFill>
          </a:ln>
        </p:spPr>
        <p:txBody>
          <a:bodyPr wrap="square" rtlCol="0">
            <a:spAutoFit/>
          </a:bodyPr>
          <a:lstStyle/>
          <a:p>
            <a:r>
              <a:rPr lang="es-CL" sz="1600" b="1" dirty="0">
                <a:solidFill>
                  <a:schemeClr val="tx2">
                    <a:lumMod val="50000"/>
                  </a:schemeClr>
                </a:solidFill>
                <a:latin typeface="Arial" pitchFamily="34" charset="0"/>
                <a:cs typeface="Arial" pitchFamily="34" charset="0"/>
              </a:rPr>
              <a:t>Organización funcional de una fuerza para conducir tareas en un ámbito específico de la guerra en el mar.</a:t>
            </a:r>
          </a:p>
        </p:txBody>
      </p:sp>
      <p:cxnSp>
        <p:nvCxnSpPr>
          <p:cNvPr id="16" name="Conector recto 15"/>
          <p:cNvCxnSpPr/>
          <p:nvPr/>
        </p:nvCxnSpPr>
        <p:spPr>
          <a:xfrm>
            <a:off x="2716873" y="2142148"/>
            <a:ext cx="718767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 name="Conector recto de flecha 16"/>
          <p:cNvCxnSpPr/>
          <p:nvPr/>
        </p:nvCxnSpPr>
        <p:spPr>
          <a:xfrm>
            <a:off x="2716873" y="2142148"/>
            <a:ext cx="0" cy="288032"/>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Conector recto de flecha 17"/>
          <p:cNvCxnSpPr/>
          <p:nvPr/>
        </p:nvCxnSpPr>
        <p:spPr>
          <a:xfrm>
            <a:off x="6273413" y="1782108"/>
            <a:ext cx="0" cy="648072"/>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Conector recto de flecha 18"/>
          <p:cNvCxnSpPr/>
          <p:nvPr/>
        </p:nvCxnSpPr>
        <p:spPr>
          <a:xfrm>
            <a:off x="9904547" y="2142148"/>
            <a:ext cx="0" cy="288032"/>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 name="Flecha: hacia abajo 2"/>
          <p:cNvSpPr/>
          <p:nvPr/>
        </p:nvSpPr>
        <p:spPr>
          <a:xfrm>
            <a:off x="2466414" y="3222269"/>
            <a:ext cx="448834" cy="356050"/>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20" name="Flecha: hacia abajo 19"/>
          <p:cNvSpPr/>
          <p:nvPr/>
        </p:nvSpPr>
        <p:spPr>
          <a:xfrm>
            <a:off x="6071120" y="3222269"/>
            <a:ext cx="448834" cy="356050"/>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21" name="Flecha: hacia abajo 20"/>
          <p:cNvSpPr/>
          <p:nvPr/>
        </p:nvSpPr>
        <p:spPr>
          <a:xfrm>
            <a:off x="9712875" y="3222269"/>
            <a:ext cx="448834" cy="356050"/>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pic>
        <p:nvPicPr>
          <p:cNvPr id="33794" name="Picture 2" descr="Resultado de imagen para fotos armada de chile"/>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4788743" y="4869160"/>
            <a:ext cx="3040077" cy="1381809"/>
          </a:xfrm>
          <a:prstGeom prst="rect">
            <a:avLst/>
          </a:prstGeom>
          <a:noFill/>
          <a:ln>
            <a:solidFill>
              <a:schemeClr val="tx1"/>
            </a:solidFill>
          </a:ln>
        </p:spPr>
      </p:pic>
      <p:sp>
        <p:nvSpPr>
          <p:cNvPr id="23" name="22 Flecha izquierda"/>
          <p:cNvSpPr/>
          <p:nvPr/>
        </p:nvSpPr>
        <p:spPr>
          <a:xfrm>
            <a:off x="8070014" y="4848760"/>
            <a:ext cx="475385" cy="285752"/>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2" name="Marcador de número de diapositiva 1"/>
          <p:cNvSpPr>
            <a:spLocks noGrp="1"/>
          </p:cNvSpPr>
          <p:nvPr>
            <p:ph type="sldNum" sz="quarter" idx="12"/>
          </p:nvPr>
        </p:nvSpPr>
        <p:spPr>
          <a:xfrm>
            <a:off x="8995412" y="6005603"/>
            <a:ext cx="2839614" cy="365125"/>
          </a:xfrm>
        </p:spPr>
        <p:txBody>
          <a:bodyPr/>
          <a:lstStyle/>
          <a:p>
            <a:fld id="{E633B1BE-4685-4A8F-BABD-4AD129F26B6C}" type="slidenum">
              <a:rPr lang="es-CL" smtClean="0"/>
              <a:pPr/>
              <a:t>76</a:t>
            </a:fld>
            <a:endParaRPr lang="es-CL"/>
          </a:p>
        </p:txBody>
      </p:sp>
      <p:sp>
        <p:nvSpPr>
          <p:cNvPr id="24" name="23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5"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6"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7"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8"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9"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30"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6022896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285189" y="1068171"/>
            <a:ext cx="2069797"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ORGANIZACIÓN:</a:t>
            </a:r>
          </a:p>
        </p:txBody>
      </p:sp>
      <p:sp>
        <p:nvSpPr>
          <p:cNvPr id="5" name="4 Rectángulo redondeado"/>
          <p:cNvSpPr/>
          <p:nvPr/>
        </p:nvSpPr>
        <p:spPr>
          <a:xfrm>
            <a:off x="1101434" y="1609976"/>
            <a:ext cx="3327696" cy="64294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ORGANIZACIÓN DE TAREA</a:t>
            </a:r>
          </a:p>
        </p:txBody>
      </p:sp>
      <p:sp>
        <p:nvSpPr>
          <p:cNvPr id="6" name="5 Rectángulo redondeado"/>
          <p:cNvSpPr/>
          <p:nvPr/>
        </p:nvSpPr>
        <p:spPr>
          <a:xfrm>
            <a:off x="2454946" y="2440095"/>
            <a:ext cx="2947388" cy="64294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Fuerza de Tarea (F.T.)</a:t>
            </a:r>
          </a:p>
        </p:txBody>
      </p:sp>
      <p:sp>
        <p:nvSpPr>
          <p:cNvPr id="9" name="8 CuadroTexto"/>
          <p:cNvSpPr txBox="1"/>
          <p:nvPr/>
        </p:nvSpPr>
        <p:spPr>
          <a:xfrm>
            <a:off x="7507503" y="2446366"/>
            <a:ext cx="4377084" cy="523220"/>
          </a:xfrm>
          <a:prstGeom prst="rect">
            <a:avLst/>
          </a:prstGeom>
          <a:noFill/>
          <a:ln>
            <a:solidFill>
              <a:srgbClr val="C00000"/>
            </a:solidFill>
          </a:ln>
        </p:spPr>
        <p:txBody>
          <a:bodyPr wrap="square" rtlCol="0">
            <a:spAutoFit/>
          </a:bodyPr>
          <a:lstStyle/>
          <a:p>
            <a:r>
              <a:rPr lang="es-CL" sz="1400" b="1" dirty="0">
                <a:solidFill>
                  <a:schemeClr val="tx2">
                    <a:lumMod val="50000"/>
                  </a:schemeClr>
                </a:solidFill>
                <a:latin typeface="Arial" pitchFamily="34" charset="0"/>
                <a:cs typeface="Arial" pitchFamily="34" charset="0"/>
              </a:rPr>
              <a:t>Elemento superior de la organización. Se designa por un número. (CTF 57) </a:t>
            </a:r>
          </a:p>
        </p:txBody>
      </p:sp>
      <p:sp>
        <p:nvSpPr>
          <p:cNvPr id="10" name="9 CuadroTexto"/>
          <p:cNvSpPr txBox="1"/>
          <p:nvPr/>
        </p:nvSpPr>
        <p:spPr>
          <a:xfrm>
            <a:off x="7507503" y="3339756"/>
            <a:ext cx="4377084" cy="738664"/>
          </a:xfrm>
          <a:prstGeom prst="rect">
            <a:avLst/>
          </a:prstGeom>
          <a:noFill/>
          <a:ln>
            <a:solidFill>
              <a:srgbClr val="C00000"/>
            </a:solidFill>
          </a:ln>
        </p:spPr>
        <p:txBody>
          <a:bodyPr wrap="square" rtlCol="0">
            <a:spAutoFit/>
          </a:bodyPr>
          <a:lstStyle/>
          <a:p>
            <a:r>
              <a:rPr lang="es-CL" sz="1400" b="1" dirty="0">
                <a:solidFill>
                  <a:schemeClr val="tx2">
                    <a:lumMod val="50000"/>
                  </a:schemeClr>
                </a:solidFill>
                <a:latin typeface="Arial" pitchFamily="34" charset="0"/>
                <a:cs typeface="Arial" pitchFamily="34" charset="0"/>
              </a:rPr>
              <a:t>Subdivisiones de la Fuerza de Tarea. Se designa por el número de la F.T. </a:t>
            </a:r>
            <a:r>
              <a:rPr lang="es-CL" sz="1400" b="1" dirty="0" err="1">
                <a:solidFill>
                  <a:schemeClr val="tx2">
                    <a:lumMod val="50000"/>
                  </a:schemeClr>
                </a:solidFill>
                <a:latin typeface="Arial" pitchFamily="34" charset="0"/>
                <a:cs typeface="Arial" pitchFamily="34" charset="0"/>
              </a:rPr>
              <a:t>seguIdo</a:t>
            </a:r>
            <a:r>
              <a:rPr lang="es-CL" sz="1400" b="1" dirty="0">
                <a:solidFill>
                  <a:schemeClr val="tx2">
                    <a:lumMod val="50000"/>
                  </a:schemeClr>
                </a:solidFill>
                <a:latin typeface="Arial" pitchFamily="34" charset="0"/>
                <a:cs typeface="Arial" pitchFamily="34" charset="0"/>
              </a:rPr>
              <a:t> de un punto y el número del grupo. (CTG 57.1)</a:t>
            </a:r>
          </a:p>
        </p:txBody>
      </p:sp>
      <p:sp>
        <p:nvSpPr>
          <p:cNvPr id="13" name="12 Rectángulo redondeado"/>
          <p:cNvSpPr/>
          <p:nvPr/>
        </p:nvSpPr>
        <p:spPr>
          <a:xfrm>
            <a:off x="2955436" y="3345809"/>
            <a:ext cx="2947388" cy="64294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Grupos de Tarea (G.T.)</a:t>
            </a:r>
          </a:p>
        </p:txBody>
      </p:sp>
      <p:sp>
        <p:nvSpPr>
          <p:cNvPr id="14" name="13 Rectángulo redondeado"/>
          <p:cNvSpPr/>
          <p:nvPr/>
        </p:nvSpPr>
        <p:spPr>
          <a:xfrm>
            <a:off x="3363813" y="4251523"/>
            <a:ext cx="2947388" cy="64294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Unidades de Tarea (U.T.)</a:t>
            </a:r>
          </a:p>
        </p:txBody>
      </p:sp>
      <p:sp>
        <p:nvSpPr>
          <p:cNvPr id="11" name="13 Rectángulo redondeado"/>
          <p:cNvSpPr/>
          <p:nvPr/>
        </p:nvSpPr>
        <p:spPr>
          <a:xfrm>
            <a:off x="3928640" y="5157237"/>
            <a:ext cx="2947388" cy="64294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Elementos de Tarea (E.T.)</a:t>
            </a:r>
          </a:p>
        </p:txBody>
      </p:sp>
      <p:sp>
        <p:nvSpPr>
          <p:cNvPr id="12" name="9 CuadroTexto"/>
          <p:cNvSpPr txBox="1"/>
          <p:nvPr/>
        </p:nvSpPr>
        <p:spPr>
          <a:xfrm>
            <a:off x="7507503" y="4328907"/>
            <a:ext cx="4377084" cy="738664"/>
          </a:xfrm>
          <a:prstGeom prst="rect">
            <a:avLst/>
          </a:prstGeom>
          <a:noFill/>
          <a:ln>
            <a:solidFill>
              <a:srgbClr val="C00000"/>
            </a:solidFill>
          </a:ln>
        </p:spPr>
        <p:txBody>
          <a:bodyPr wrap="square" rtlCol="0">
            <a:spAutoFit/>
          </a:bodyPr>
          <a:lstStyle/>
          <a:p>
            <a:r>
              <a:rPr lang="es-CL" sz="1400" b="1" dirty="0">
                <a:solidFill>
                  <a:schemeClr val="tx2">
                    <a:lumMod val="50000"/>
                  </a:schemeClr>
                </a:solidFill>
                <a:latin typeface="Arial" pitchFamily="34" charset="0"/>
                <a:cs typeface="Arial" pitchFamily="34" charset="0"/>
              </a:rPr>
              <a:t>Subdivisiones de los Grupos de Tarea. Se designa agregando un punto y el número de la unidad (CTU 57.1.4)</a:t>
            </a:r>
          </a:p>
        </p:txBody>
      </p:sp>
      <p:sp>
        <p:nvSpPr>
          <p:cNvPr id="15" name="9 CuadroTexto"/>
          <p:cNvSpPr txBox="1"/>
          <p:nvPr/>
        </p:nvSpPr>
        <p:spPr>
          <a:xfrm>
            <a:off x="7493881" y="5330167"/>
            <a:ext cx="4377084" cy="523220"/>
          </a:xfrm>
          <a:prstGeom prst="rect">
            <a:avLst/>
          </a:prstGeom>
          <a:noFill/>
          <a:ln>
            <a:solidFill>
              <a:srgbClr val="C00000"/>
            </a:solidFill>
          </a:ln>
        </p:spPr>
        <p:txBody>
          <a:bodyPr wrap="square" rtlCol="0">
            <a:spAutoFit/>
          </a:bodyPr>
          <a:lstStyle/>
          <a:p>
            <a:r>
              <a:rPr lang="es-CL" sz="1400" b="1" dirty="0">
                <a:solidFill>
                  <a:schemeClr val="tx2">
                    <a:lumMod val="50000"/>
                  </a:schemeClr>
                </a:solidFill>
                <a:latin typeface="Arial" pitchFamily="34" charset="0"/>
                <a:cs typeface="Arial" pitchFamily="34" charset="0"/>
              </a:rPr>
              <a:t>Se designa sólo cuando la complejidad de la organización lo requiere. (CTE 57.1.4.2)</a:t>
            </a:r>
          </a:p>
        </p:txBody>
      </p:sp>
      <p:sp>
        <p:nvSpPr>
          <p:cNvPr id="2" name="Flecha: a la derecha 1"/>
          <p:cNvSpPr/>
          <p:nvPr/>
        </p:nvSpPr>
        <p:spPr>
          <a:xfrm>
            <a:off x="5747287" y="2615372"/>
            <a:ext cx="1245863" cy="292388"/>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16" name="Flecha: a la derecha 15"/>
          <p:cNvSpPr/>
          <p:nvPr/>
        </p:nvSpPr>
        <p:spPr>
          <a:xfrm>
            <a:off x="6082233" y="3521086"/>
            <a:ext cx="1245863" cy="292388"/>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17" name="Flecha: a la derecha 16"/>
          <p:cNvSpPr/>
          <p:nvPr/>
        </p:nvSpPr>
        <p:spPr>
          <a:xfrm>
            <a:off x="6370219" y="4426800"/>
            <a:ext cx="957877" cy="293259"/>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18" name="Flecha: a la derecha 17"/>
          <p:cNvSpPr/>
          <p:nvPr/>
        </p:nvSpPr>
        <p:spPr>
          <a:xfrm>
            <a:off x="6973203" y="5321075"/>
            <a:ext cx="520680" cy="335088"/>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cxnSp>
        <p:nvCxnSpPr>
          <p:cNvPr id="21" name="20 Conector recto"/>
          <p:cNvCxnSpPr/>
          <p:nvPr/>
        </p:nvCxnSpPr>
        <p:spPr>
          <a:xfrm rot="5400000">
            <a:off x="1688241" y="2495875"/>
            <a:ext cx="428628" cy="211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22 Conector recto de flecha"/>
          <p:cNvCxnSpPr/>
          <p:nvPr/>
        </p:nvCxnSpPr>
        <p:spPr>
          <a:xfrm>
            <a:off x="1901498" y="2711245"/>
            <a:ext cx="475385" cy="1588"/>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rot="5400000">
            <a:off x="2186208" y="3353925"/>
            <a:ext cx="571504" cy="211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24 Conector recto de flecha"/>
          <p:cNvCxnSpPr/>
          <p:nvPr/>
        </p:nvCxnSpPr>
        <p:spPr>
          <a:xfrm>
            <a:off x="2471960" y="3639939"/>
            <a:ext cx="475385" cy="1588"/>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rot="5400000">
            <a:off x="2625874" y="4246900"/>
            <a:ext cx="642942" cy="211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28 Conector recto de flecha"/>
          <p:cNvCxnSpPr/>
          <p:nvPr/>
        </p:nvCxnSpPr>
        <p:spPr>
          <a:xfrm>
            <a:off x="2947346" y="4568633"/>
            <a:ext cx="475385" cy="1588"/>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rot="5400000">
            <a:off x="3136979" y="5211313"/>
            <a:ext cx="571504" cy="211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32 Conector recto de flecha"/>
          <p:cNvCxnSpPr/>
          <p:nvPr/>
        </p:nvCxnSpPr>
        <p:spPr>
          <a:xfrm>
            <a:off x="3422731" y="5497327"/>
            <a:ext cx="475385" cy="1588"/>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 name="Marcador de número de diapositiva 2"/>
          <p:cNvSpPr>
            <a:spLocks noGrp="1"/>
          </p:cNvSpPr>
          <p:nvPr>
            <p:ph type="sldNum" sz="quarter" idx="12"/>
          </p:nvPr>
        </p:nvSpPr>
        <p:spPr>
          <a:xfrm>
            <a:off x="9330161" y="6093297"/>
            <a:ext cx="2839614" cy="365125"/>
          </a:xfrm>
        </p:spPr>
        <p:txBody>
          <a:bodyPr/>
          <a:lstStyle/>
          <a:p>
            <a:fld id="{E633B1BE-4685-4A8F-BABD-4AD129F26B6C}" type="slidenum">
              <a:rPr lang="es-CL" smtClean="0"/>
              <a:pPr/>
              <a:t>77</a:t>
            </a:fld>
            <a:endParaRPr lang="es-CL" dirty="0"/>
          </a:p>
        </p:txBody>
      </p:sp>
      <p:sp>
        <p:nvSpPr>
          <p:cNvPr id="26" name="2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0"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31"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3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3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36"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37516142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34" name="33 Conector recto"/>
          <p:cNvCxnSpPr/>
          <p:nvPr/>
        </p:nvCxnSpPr>
        <p:spPr>
          <a:xfrm rot="16200000" flipH="1">
            <a:off x="4219327" y="4821259"/>
            <a:ext cx="511178" cy="1267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3" name="32 Conector recto"/>
          <p:cNvCxnSpPr/>
          <p:nvPr/>
        </p:nvCxnSpPr>
        <p:spPr>
          <a:xfrm rot="16200000" flipH="1">
            <a:off x="5157496" y="3213904"/>
            <a:ext cx="1296996" cy="1267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rot="5400000">
            <a:off x="5276877" y="5499777"/>
            <a:ext cx="856462" cy="105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rot="5400000">
            <a:off x="2709797" y="5499777"/>
            <a:ext cx="856462" cy="105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rot="5400000">
            <a:off x="6988263" y="4285331"/>
            <a:ext cx="856462" cy="105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28 Conector recto"/>
          <p:cNvCxnSpPr/>
          <p:nvPr/>
        </p:nvCxnSpPr>
        <p:spPr>
          <a:xfrm rot="5400000">
            <a:off x="4231029" y="4285331"/>
            <a:ext cx="856462" cy="105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rot="5400000">
            <a:off x="2709797" y="3070885"/>
            <a:ext cx="856462" cy="105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rot="5400000">
            <a:off x="7843957" y="3071679"/>
            <a:ext cx="856462" cy="105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3" name="22 Conector recto"/>
          <p:cNvCxnSpPr/>
          <p:nvPr/>
        </p:nvCxnSpPr>
        <p:spPr>
          <a:xfrm rot="16200000" flipH="1">
            <a:off x="5157496" y="2713838"/>
            <a:ext cx="1296996" cy="1267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3 CuadroTexto"/>
          <p:cNvSpPr txBox="1"/>
          <p:nvPr/>
        </p:nvSpPr>
        <p:spPr>
          <a:xfrm>
            <a:off x="1122409" y="857232"/>
            <a:ext cx="3296608"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ORGANIZACIÓN DE TAREA:</a:t>
            </a:r>
          </a:p>
        </p:txBody>
      </p:sp>
      <p:sp>
        <p:nvSpPr>
          <p:cNvPr id="6" name="5 Rectángulo redondeado"/>
          <p:cNvSpPr/>
          <p:nvPr/>
        </p:nvSpPr>
        <p:spPr>
          <a:xfrm>
            <a:off x="4943963" y="1643050"/>
            <a:ext cx="1806464" cy="642942"/>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itchFamily="34" charset="0"/>
                <a:cs typeface="Arial" pitchFamily="34" charset="0"/>
              </a:rPr>
              <a:t>CTF 80</a:t>
            </a:r>
          </a:p>
        </p:txBody>
      </p:sp>
      <p:sp>
        <p:nvSpPr>
          <p:cNvPr id="7" name="6 Rectángulo redondeado"/>
          <p:cNvSpPr/>
          <p:nvPr/>
        </p:nvSpPr>
        <p:spPr>
          <a:xfrm>
            <a:off x="2186729" y="2928934"/>
            <a:ext cx="1806464" cy="642942"/>
          </a:xfrm>
          <a:prstGeom prst="round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s-CL" b="1" dirty="0">
                <a:latin typeface="Arial" pitchFamily="34" charset="0"/>
                <a:cs typeface="Arial" pitchFamily="34" charset="0"/>
              </a:rPr>
              <a:t>CGT 80.1</a:t>
            </a:r>
          </a:p>
        </p:txBody>
      </p:sp>
      <p:sp>
        <p:nvSpPr>
          <p:cNvPr id="8" name="7 Rectángulo redondeado"/>
          <p:cNvSpPr/>
          <p:nvPr/>
        </p:nvSpPr>
        <p:spPr>
          <a:xfrm>
            <a:off x="4943963" y="2928934"/>
            <a:ext cx="1806464" cy="642942"/>
          </a:xfrm>
          <a:prstGeom prst="round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s-CL" b="1" dirty="0">
                <a:latin typeface="Arial" pitchFamily="34" charset="0"/>
                <a:cs typeface="Arial" pitchFamily="34" charset="0"/>
              </a:rPr>
              <a:t>CGT 80.2</a:t>
            </a:r>
          </a:p>
        </p:txBody>
      </p:sp>
      <p:sp>
        <p:nvSpPr>
          <p:cNvPr id="9" name="8 Rectángulo redondeado"/>
          <p:cNvSpPr/>
          <p:nvPr/>
        </p:nvSpPr>
        <p:spPr>
          <a:xfrm>
            <a:off x="7606120" y="2960569"/>
            <a:ext cx="1806464" cy="642942"/>
          </a:xfrm>
          <a:prstGeom prst="round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s-CL" b="1" dirty="0">
                <a:latin typeface="Arial" pitchFamily="34" charset="0"/>
                <a:cs typeface="Arial" pitchFamily="34" charset="0"/>
              </a:rPr>
              <a:t>CGT 80.3</a:t>
            </a:r>
          </a:p>
        </p:txBody>
      </p:sp>
      <p:sp>
        <p:nvSpPr>
          <p:cNvPr id="10" name="9 Rectángulo redondeado"/>
          <p:cNvSpPr/>
          <p:nvPr/>
        </p:nvSpPr>
        <p:spPr>
          <a:xfrm>
            <a:off x="3707961" y="4143380"/>
            <a:ext cx="1806464" cy="642942"/>
          </a:xfrm>
          <a:prstGeom prst="round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es-CL" b="1" dirty="0">
                <a:latin typeface="Arial" pitchFamily="34" charset="0"/>
                <a:cs typeface="Arial" pitchFamily="34" charset="0"/>
              </a:rPr>
              <a:t>CUT 80.2.1</a:t>
            </a:r>
          </a:p>
        </p:txBody>
      </p:sp>
      <p:sp>
        <p:nvSpPr>
          <p:cNvPr id="11" name="10 Rectángulo redondeado"/>
          <p:cNvSpPr/>
          <p:nvPr/>
        </p:nvSpPr>
        <p:spPr>
          <a:xfrm>
            <a:off x="6370118" y="4143380"/>
            <a:ext cx="1806464" cy="642942"/>
          </a:xfrm>
          <a:prstGeom prst="round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es-CL" b="1" dirty="0">
                <a:latin typeface="Arial" pitchFamily="34" charset="0"/>
                <a:cs typeface="Arial" pitchFamily="34" charset="0"/>
              </a:rPr>
              <a:t>CUT 80.2.2</a:t>
            </a:r>
          </a:p>
        </p:txBody>
      </p:sp>
      <p:sp>
        <p:nvSpPr>
          <p:cNvPr id="12" name="11 Rectángulo redondeado"/>
          <p:cNvSpPr/>
          <p:nvPr/>
        </p:nvSpPr>
        <p:spPr>
          <a:xfrm>
            <a:off x="2170925" y="5429076"/>
            <a:ext cx="1806464" cy="642942"/>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es-CL" b="1" dirty="0">
                <a:latin typeface="Arial" pitchFamily="34" charset="0"/>
                <a:cs typeface="Arial" pitchFamily="34" charset="0"/>
              </a:rPr>
              <a:t>CET 80.2.1.1</a:t>
            </a:r>
          </a:p>
        </p:txBody>
      </p:sp>
      <p:sp>
        <p:nvSpPr>
          <p:cNvPr id="13" name="12 Rectángulo redondeado"/>
          <p:cNvSpPr/>
          <p:nvPr/>
        </p:nvSpPr>
        <p:spPr>
          <a:xfrm>
            <a:off x="4753809" y="5429264"/>
            <a:ext cx="1806464" cy="642942"/>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es-CL" b="1" dirty="0">
                <a:latin typeface="Arial" pitchFamily="34" charset="0"/>
                <a:cs typeface="Arial" pitchFamily="34" charset="0"/>
              </a:rPr>
              <a:t>CET 80.2.1.2</a:t>
            </a:r>
          </a:p>
        </p:txBody>
      </p:sp>
      <p:cxnSp>
        <p:nvCxnSpPr>
          <p:cNvPr id="15" name="14 Conector recto"/>
          <p:cNvCxnSpPr/>
          <p:nvPr/>
        </p:nvCxnSpPr>
        <p:spPr>
          <a:xfrm>
            <a:off x="3137499" y="2643182"/>
            <a:ext cx="5134160" cy="1588"/>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a:off x="4658732" y="3857628"/>
            <a:ext cx="2757234" cy="1588"/>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3137499" y="5072074"/>
            <a:ext cx="2567080" cy="1588"/>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Marcador de número de diapositiva 1"/>
          <p:cNvSpPr>
            <a:spLocks noGrp="1"/>
          </p:cNvSpPr>
          <p:nvPr>
            <p:ph type="sldNum" sz="quarter" idx="12"/>
          </p:nvPr>
        </p:nvSpPr>
        <p:spPr>
          <a:xfrm>
            <a:off x="9330161" y="5955364"/>
            <a:ext cx="2839614" cy="365125"/>
          </a:xfrm>
        </p:spPr>
        <p:txBody>
          <a:bodyPr/>
          <a:lstStyle/>
          <a:p>
            <a:fld id="{E633B1BE-4685-4A8F-BABD-4AD129F26B6C}" type="slidenum">
              <a:rPr lang="es-CL" smtClean="0"/>
              <a:pPr/>
              <a:t>78</a:t>
            </a:fld>
            <a:endParaRPr lang="es-CL"/>
          </a:p>
        </p:txBody>
      </p:sp>
      <p:sp>
        <p:nvSpPr>
          <p:cNvPr id="26" name="2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3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3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3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39"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14636556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12773" y="1337348"/>
            <a:ext cx="11504321" cy="1357322"/>
          </a:xfrm>
          <a:prstGeom prst="roundRect">
            <a:avLst/>
          </a:prstGeom>
          <a:solidFill>
            <a:srgbClr val="002060"/>
          </a:solidFill>
        </p:spPr>
        <p:style>
          <a:lnRef idx="0">
            <a:schemeClr val="accent1"/>
          </a:lnRef>
          <a:fillRef idx="3">
            <a:schemeClr val="accent1"/>
          </a:fillRef>
          <a:effectRef idx="3">
            <a:schemeClr val="accent1"/>
          </a:effectRef>
          <a:fontRef idx="minor">
            <a:schemeClr val="lt1"/>
          </a:fontRef>
        </p:style>
        <p:txBody>
          <a:bodyPr rtlCol="0" anchor="ctr"/>
          <a:lstStyle/>
          <a:p>
            <a:pPr algn="just">
              <a:lnSpc>
                <a:spcPct val="150000"/>
              </a:lnSpc>
            </a:pPr>
            <a:r>
              <a:rPr lang="es-CL" sz="1400" b="1" dirty="0">
                <a:solidFill>
                  <a:schemeClr val="bg1"/>
                </a:solidFill>
                <a:latin typeface="Arial" pitchFamily="34" charset="0"/>
                <a:cs typeface="Arial" pitchFamily="34" charset="0"/>
              </a:rPr>
              <a:t>Todo buque, grupo o fuerza de tarea, requiere de una eficiente organización AIO (</a:t>
            </a:r>
            <a:r>
              <a:rPr lang="es-CL" sz="1400" b="1" i="1" dirty="0" err="1">
                <a:solidFill>
                  <a:schemeClr val="bg1"/>
                </a:solidFill>
                <a:latin typeface="Arial" pitchFamily="34" charset="0"/>
                <a:cs typeface="Arial" pitchFamily="34" charset="0"/>
              </a:rPr>
              <a:t>Action</a:t>
            </a:r>
            <a:r>
              <a:rPr lang="es-CL" sz="1400" b="1" i="1" dirty="0">
                <a:solidFill>
                  <a:schemeClr val="bg1"/>
                </a:solidFill>
                <a:latin typeface="Arial" pitchFamily="34" charset="0"/>
                <a:cs typeface="Arial" pitchFamily="34" charset="0"/>
              </a:rPr>
              <a:t> </a:t>
            </a:r>
            <a:r>
              <a:rPr lang="es-CL" sz="1400" b="1" i="1" dirty="0" err="1">
                <a:solidFill>
                  <a:schemeClr val="bg1"/>
                </a:solidFill>
                <a:latin typeface="Arial" pitchFamily="34" charset="0"/>
                <a:cs typeface="Arial" pitchFamily="34" charset="0"/>
              </a:rPr>
              <a:t>Information</a:t>
            </a:r>
            <a:r>
              <a:rPr lang="es-CL" sz="1400" b="1" i="1" dirty="0">
                <a:solidFill>
                  <a:schemeClr val="bg1"/>
                </a:solidFill>
                <a:latin typeface="Arial" pitchFamily="34" charset="0"/>
                <a:cs typeface="Arial" pitchFamily="34" charset="0"/>
              </a:rPr>
              <a:t> </a:t>
            </a:r>
            <a:r>
              <a:rPr lang="es-CL" sz="1400" b="1" i="1" dirty="0" err="1">
                <a:solidFill>
                  <a:schemeClr val="bg1"/>
                </a:solidFill>
                <a:latin typeface="Arial" pitchFamily="34" charset="0"/>
                <a:cs typeface="Arial" pitchFamily="34" charset="0"/>
              </a:rPr>
              <a:t>Organization</a:t>
            </a:r>
            <a:r>
              <a:rPr lang="es-CL" sz="1400" b="1" dirty="0">
                <a:solidFill>
                  <a:schemeClr val="bg1"/>
                </a:solidFill>
                <a:latin typeface="Arial" pitchFamily="34" charset="0"/>
                <a:cs typeface="Arial" pitchFamily="34" charset="0"/>
              </a:rPr>
              <a:t>) que se capaz de recopilar, procesar y presentar al mando como información útil todos los antecedentes disponibles para una adecuada y oportuna toma de decisiones y conducción de las unidades y fuerza </a:t>
            </a:r>
          </a:p>
        </p:txBody>
      </p:sp>
      <p:sp>
        <p:nvSpPr>
          <p:cNvPr id="6" name="5 Rectángulo redondeado"/>
          <p:cNvSpPr/>
          <p:nvPr/>
        </p:nvSpPr>
        <p:spPr>
          <a:xfrm>
            <a:off x="1456458" y="2924944"/>
            <a:ext cx="3803081" cy="71438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s-CL" sz="1400" b="1" dirty="0">
                <a:solidFill>
                  <a:srgbClr val="002060"/>
                </a:solidFill>
                <a:latin typeface="Arial" pitchFamily="34" charset="0"/>
                <a:cs typeface="Arial" pitchFamily="34" charset="0"/>
              </a:rPr>
              <a:t>Organización AIO a nivel FUERZA</a:t>
            </a:r>
          </a:p>
        </p:txBody>
      </p:sp>
      <p:sp>
        <p:nvSpPr>
          <p:cNvPr id="7" name="6 Rectángulo redondeado"/>
          <p:cNvSpPr/>
          <p:nvPr/>
        </p:nvSpPr>
        <p:spPr>
          <a:xfrm>
            <a:off x="6115232" y="2924944"/>
            <a:ext cx="3803081" cy="71438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s-CL" sz="1400" b="1" dirty="0">
                <a:solidFill>
                  <a:srgbClr val="002060"/>
                </a:solidFill>
                <a:latin typeface="Arial" pitchFamily="34" charset="0"/>
                <a:cs typeface="Arial" pitchFamily="34" charset="0"/>
              </a:rPr>
              <a:t>Organización AIO a nivel BUQUE</a:t>
            </a:r>
          </a:p>
        </p:txBody>
      </p:sp>
      <p:pic>
        <p:nvPicPr>
          <p:cNvPr id="8" name="Picture 6" descr="Resultado de imagen para FUERZA NAVAL CHILENA"/>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1789227" y="4259710"/>
            <a:ext cx="3137542" cy="1685580"/>
          </a:xfrm>
          <a:prstGeom prst="rect">
            <a:avLst/>
          </a:prstGeom>
          <a:noFill/>
          <a:ln>
            <a:solidFill>
              <a:schemeClr val="tx1"/>
            </a:solidFill>
          </a:ln>
        </p:spPr>
      </p:pic>
      <p:pic>
        <p:nvPicPr>
          <p:cNvPr id="36866" name="Picture 2" descr="Resultado de imagen para CIC FRAGATA M DE CHILE"/>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349451" y="4259710"/>
            <a:ext cx="3334643" cy="1685580"/>
          </a:xfrm>
          <a:prstGeom prst="rect">
            <a:avLst/>
          </a:prstGeom>
          <a:noFill/>
          <a:ln>
            <a:solidFill>
              <a:schemeClr val="tx1"/>
            </a:solidFill>
          </a:ln>
        </p:spPr>
      </p:pic>
      <p:sp>
        <p:nvSpPr>
          <p:cNvPr id="2" name="Flecha: hacia abajo 1"/>
          <p:cNvSpPr/>
          <p:nvPr/>
        </p:nvSpPr>
        <p:spPr>
          <a:xfrm>
            <a:off x="3144581" y="3710852"/>
            <a:ext cx="426834" cy="504056"/>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9" name="Flecha: hacia abajo 8"/>
          <p:cNvSpPr/>
          <p:nvPr/>
        </p:nvSpPr>
        <p:spPr>
          <a:xfrm>
            <a:off x="7862273" y="3713042"/>
            <a:ext cx="426834" cy="504056"/>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290447349"/>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475343" y="1357298"/>
            <a:ext cx="3708004" cy="714380"/>
          </a:xfrm>
          <a:prstGeom prst="roundRect">
            <a:avLst/>
          </a:prstGeom>
          <a:solidFill>
            <a:srgbClr val="002060"/>
          </a:solidFill>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600" b="1" dirty="0">
                <a:solidFill>
                  <a:schemeClr val="bg1"/>
                </a:solidFill>
                <a:latin typeface="Arial" pitchFamily="34" charset="0"/>
                <a:cs typeface="Arial" pitchFamily="34" charset="0"/>
              </a:rPr>
              <a:t>FUNCIONES DE LA ORGANIZACIÓN AIO</a:t>
            </a:r>
          </a:p>
        </p:txBody>
      </p:sp>
      <p:sp>
        <p:nvSpPr>
          <p:cNvPr id="5" name="4 CuadroTexto"/>
          <p:cNvSpPr txBox="1"/>
          <p:nvPr/>
        </p:nvSpPr>
        <p:spPr>
          <a:xfrm>
            <a:off x="1711344" y="2500307"/>
            <a:ext cx="4848929" cy="584775"/>
          </a:xfrm>
          <a:prstGeom prst="rect">
            <a:avLst/>
          </a:prstGeom>
          <a:noFill/>
          <a:ln>
            <a:solidFill>
              <a:srgbClr val="C00000"/>
            </a:solidFill>
          </a:ln>
        </p:spPr>
        <p:txBody>
          <a:bodyPr wrap="square" rtlCol="0">
            <a:spAutoFit/>
          </a:bodyPr>
          <a:lstStyle/>
          <a:p>
            <a:pPr>
              <a:buFont typeface="Wingdings" pitchFamily="2" charset="2"/>
              <a:buChar char="Ø"/>
            </a:pPr>
            <a:r>
              <a:rPr lang="es-CL" sz="1600" b="1" dirty="0">
                <a:solidFill>
                  <a:schemeClr val="tx2">
                    <a:lumMod val="50000"/>
                  </a:schemeClr>
                </a:solidFill>
                <a:latin typeface="Arial" pitchFamily="34" charset="0"/>
                <a:cs typeface="Arial" pitchFamily="34" charset="0"/>
              </a:rPr>
              <a:t> Recopilan y procesan la información obtenida de todas las fuentes disponibles.</a:t>
            </a:r>
          </a:p>
        </p:txBody>
      </p:sp>
      <p:sp>
        <p:nvSpPr>
          <p:cNvPr id="6" name="5 CuadroTexto"/>
          <p:cNvSpPr txBox="1"/>
          <p:nvPr/>
        </p:nvSpPr>
        <p:spPr>
          <a:xfrm>
            <a:off x="1711344" y="3592489"/>
            <a:ext cx="4848929" cy="1077218"/>
          </a:xfrm>
          <a:prstGeom prst="rect">
            <a:avLst/>
          </a:prstGeom>
          <a:noFill/>
          <a:ln>
            <a:solidFill>
              <a:srgbClr val="C00000"/>
            </a:solidFill>
          </a:ln>
        </p:spPr>
        <p:txBody>
          <a:bodyPr wrap="square" rtlCol="0">
            <a:spAutoFit/>
          </a:bodyPr>
          <a:lstStyle/>
          <a:p>
            <a:pPr>
              <a:buFont typeface="Wingdings" pitchFamily="2" charset="2"/>
              <a:buChar char="Ø"/>
            </a:pPr>
            <a:r>
              <a:rPr lang="es-CL" sz="1600" b="1" dirty="0">
                <a:solidFill>
                  <a:schemeClr val="tx2">
                    <a:lumMod val="50000"/>
                  </a:schemeClr>
                </a:solidFill>
                <a:latin typeface="Arial" pitchFamily="34" charset="0"/>
                <a:cs typeface="Arial" pitchFamily="34" charset="0"/>
              </a:rPr>
              <a:t> Presentarla al mando para la toma de decisiones y conducción táctica a nivel fuerza y buque para </a:t>
            </a:r>
            <a:r>
              <a:rPr lang="es-CL" sz="1600" b="1" dirty="0">
                <a:solidFill>
                  <a:srgbClr val="C00000"/>
                </a:solidFill>
                <a:latin typeface="Arial" pitchFamily="34" charset="0"/>
                <a:cs typeface="Arial" pitchFamily="34" charset="0"/>
              </a:rPr>
              <a:t>el cumplimiento de la tarea asignada.</a:t>
            </a:r>
          </a:p>
        </p:txBody>
      </p:sp>
      <p:cxnSp>
        <p:nvCxnSpPr>
          <p:cNvPr id="8" name="7 Conector recto"/>
          <p:cNvCxnSpPr/>
          <p:nvPr/>
        </p:nvCxnSpPr>
        <p:spPr>
          <a:xfrm rot="5400000">
            <a:off x="-120842" y="3142986"/>
            <a:ext cx="2143140" cy="2113"/>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 name="9 Conector recto de flecha"/>
          <p:cNvCxnSpPr/>
          <p:nvPr/>
        </p:nvCxnSpPr>
        <p:spPr>
          <a:xfrm>
            <a:off x="950728" y="2857496"/>
            <a:ext cx="570462" cy="1588"/>
          </a:xfrm>
          <a:prstGeom prst="straightConnector1">
            <a:avLst/>
          </a:prstGeom>
          <a:ln w="381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10 Conector recto de flecha"/>
          <p:cNvCxnSpPr/>
          <p:nvPr/>
        </p:nvCxnSpPr>
        <p:spPr>
          <a:xfrm>
            <a:off x="950728" y="4213230"/>
            <a:ext cx="570462" cy="1588"/>
          </a:xfrm>
          <a:prstGeom prst="straightConnector1">
            <a:avLst/>
          </a:prstGeom>
          <a:ln w="381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5842" name="AutoShape 2" descr="Resultado de imagen para radar smart lw-08"/>
          <p:cNvSpPr>
            <a:spLocks noChangeAspect="1" noChangeArrowheads="1"/>
          </p:cNvSpPr>
          <p:nvPr/>
        </p:nvSpPr>
        <p:spPr bwMode="auto">
          <a:xfrm>
            <a:off x="207055" y="-144463"/>
            <a:ext cx="405659"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35844" name="Picture 4" descr="Resultado de imagen para radar smart lw-08"/>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7511044" y="1348693"/>
            <a:ext cx="1711387" cy="1357322"/>
          </a:xfrm>
          <a:prstGeom prst="rect">
            <a:avLst/>
          </a:prstGeom>
          <a:noFill/>
          <a:ln>
            <a:solidFill>
              <a:schemeClr val="tx1"/>
            </a:solidFill>
          </a:ln>
        </p:spPr>
      </p:pic>
      <p:pic>
        <p:nvPicPr>
          <p:cNvPr id="35846" name="Picture 6" descr="Resultado de imagen para radar smart"/>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9565977" y="1357299"/>
            <a:ext cx="1869804" cy="1348717"/>
          </a:xfrm>
          <a:prstGeom prst="rect">
            <a:avLst/>
          </a:prstGeom>
          <a:noFill/>
          <a:ln>
            <a:solidFill>
              <a:schemeClr val="tx1"/>
            </a:solidFill>
          </a:ln>
        </p:spPr>
      </p:pic>
      <p:pic>
        <p:nvPicPr>
          <p:cNvPr id="35848" name="Picture 8" descr="Resultado de imagen para centro de mando milita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511043" y="2857496"/>
            <a:ext cx="1711387" cy="1071570"/>
          </a:xfrm>
          <a:prstGeom prst="rect">
            <a:avLst/>
          </a:prstGeom>
          <a:noFill/>
          <a:ln>
            <a:solidFill>
              <a:schemeClr val="tx1"/>
            </a:solidFill>
          </a:ln>
        </p:spPr>
      </p:pic>
      <p:pic>
        <p:nvPicPr>
          <p:cNvPr id="35850" name="Picture 10" descr="Resultado de imagen para p295 armada de chile"/>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9412584" y="2857496"/>
            <a:ext cx="2176592" cy="1071570"/>
          </a:xfrm>
          <a:prstGeom prst="rect">
            <a:avLst/>
          </a:prstGeom>
          <a:noFill/>
          <a:ln>
            <a:solidFill>
              <a:schemeClr val="tx1"/>
            </a:solidFill>
          </a:ln>
        </p:spPr>
      </p:pic>
      <p:pic>
        <p:nvPicPr>
          <p:cNvPr id="35852" name="Picture 12" descr="Resultado de imagen para fragata 23"/>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7841947" y="4187274"/>
            <a:ext cx="3448060" cy="1457307"/>
          </a:xfrm>
          <a:prstGeom prst="rect">
            <a:avLst/>
          </a:prstGeom>
          <a:noFill/>
          <a:ln>
            <a:solidFill>
              <a:schemeClr val="tx1"/>
            </a:solidFill>
          </a:ln>
        </p:spPr>
      </p:pic>
      <p:sp>
        <p:nvSpPr>
          <p:cNvPr id="18" name="Marcador de número de diapositiva 1"/>
          <p:cNvSpPr>
            <a:spLocks noGrp="1"/>
          </p:cNvSpPr>
          <p:nvPr>
            <p:ph type="sldNum" sz="quarter" idx="12"/>
          </p:nvPr>
        </p:nvSpPr>
        <p:spPr>
          <a:xfrm>
            <a:off x="9091248" y="6021289"/>
            <a:ext cx="2839614" cy="365125"/>
          </a:xfrm>
        </p:spPr>
        <p:txBody>
          <a:bodyPr/>
          <a:lstStyle/>
          <a:p>
            <a:fld id="{E633B1BE-4685-4A8F-BABD-4AD129F26B6C}" type="slidenum">
              <a:rPr lang="es-CL" smtClean="0"/>
              <a:pPr/>
              <a:t>80</a:t>
            </a:fld>
            <a:endParaRPr lang="es-CL" dirty="0"/>
          </a:p>
        </p:txBody>
      </p:sp>
      <p:sp>
        <p:nvSpPr>
          <p:cNvPr id="16" name="1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9"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0"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1"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2"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3"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4" name="Picture 11"/>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29970683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redondeado"/>
          <p:cNvSpPr/>
          <p:nvPr/>
        </p:nvSpPr>
        <p:spPr>
          <a:xfrm>
            <a:off x="1371322" y="1930743"/>
            <a:ext cx="2757234" cy="571504"/>
          </a:xfrm>
          <a:prstGeom prst="roundRect">
            <a:avLst/>
          </a:prstGeom>
          <a:solidFill>
            <a:srgbClr val="002060"/>
          </a:solidFill>
        </p:spPr>
        <p:style>
          <a:lnRef idx="0">
            <a:schemeClr val="accent5"/>
          </a:lnRef>
          <a:fillRef idx="3">
            <a:schemeClr val="accent5"/>
          </a:fillRef>
          <a:effectRef idx="3">
            <a:schemeClr val="accent5"/>
          </a:effectRef>
          <a:fontRef idx="minor">
            <a:schemeClr val="lt1"/>
          </a:fontRef>
        </p:style>
        <p:txBody>
          <a:bodyPr rtlCol="0" anchor="ctr"/>
          <a:lstStyle/>
          <a:p>
            <a:pPr algn="ctr">
              <a:lnSpc>
                <a:spcPct val="150000"/>
              </a:lnSpc>
            </a:pPr>
            <a:r>
              <a:rPr lang="es-CL" sz="1600" b="1" dirty="0">
                <a:solidFill>
                  <a:schemeClr val="bg1"/>
                </a:solidFill>
                <a:latin typeface="Arial" pitchFamily="34" charset="0"/>
                <a:cs typeface="Arial" pitchFamily="34" charset="0"/>
              </a:rPr>
              <a:t>TIEMPO DE PAZ</a:t>
            </a:r>
          </a:p>
        </p:txBody>
      </p:sp>
      <p:sp>
        <p:nvSpPr>
          <p:cNvPr id="6" name="5 Rectángulo redondeado"/>
          <p:cNvSpPr/>
          <p:nvPr/>
        </p:nvSpPr>
        <p:spPr>
          <a:xfrm>
            <a:off x="7511043" y="1930743"/>
            <a:ext cx="2757234" cy="571504"/>
          </a:xfrm>
          <a:prstGeom prst="roundRect">
            <a:avLst/>
          </a:prstGeom>
          <a:solidFill>
            <a:srgbClr val="FF0000"/>
          </a:solidFill>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itchFamily="34" charset="0"/>
                <a:cs typeface="Arial" pitchFamily="34" charset="0"/>
              </a:rPr>
              <a:t>TIEMPO DE GUERRA</a:t>
            </a:r>
          </a:p>
        </p:txBody>
      </p:sp>
      <p:sp>
        <p:nvSpPr>
          <p:cNvPr id="7" name="6 CuadroTexto"/>
          <p:cNvSpPr txBox="1"/>
          <p:nvPr/>
        </p:nvSpPr>
        <p:spPr>
          <a:xfrm>
            <a:off x="665497" y="3056829"/>
            <a:ext cx="3232619" cy="338554"/>
          </a:xfrm>
          <a:prstGeom prst="rect">
            <a:avLst/>
          </a:prstGeom>
          <a:noFill/>
          <a:ln>
            <a:noFill/>
          </a:ln>
        </p:spPr>
        <p:txBody>
          <a:bodyPr wrap="square" rtlCol="0">
            <a:spAutoFit/>
          </a:bodyPr>
          <a:lstStyle/>
          <a:p>
            <a:pPr>
              <a:buFont typeface="Wingdings" pitchFamily="2" charset="2"/>
              <a:buChar char="Ø"/>
            </a:pPr>
            <a:r>
              <a:rPr lang="es-CL" sz="1600" b="1" dirty="0">
                <a:solidFill>
                  <a:schemeClr val="tx2">
                    <a:lumMod val="50000"/>
                  </a:schemeClr>
                </a:solidFill>
                <a:latin typeface="Arial" pitchFamily="34" charset="0"/>
                <a:cs typeface="Arial" pitchFamily="34" charset="0"/>
              </a:rPr>
              <a:t> Búsqueda y rescate.</a:t>
            </a:r>
          </a:p>
        </p:txBody>
      </p:sp>
      <p:sp>
        <p:nvSpPr>
          <p:cNvPr id="9" name="8 CuadroTexto"/>
          <p:cNvSpPr txBox="1"/>
          <p:nvPr/>
        </p:nvSpPr>
        <p:spPr>
          <a:xfrm>
            <a:off x="665497" y="3432655"/>
            <a:ext cx="5704622" cy="338554"/>
          </a:xfrm>
          <a:prstGeom prst="rect">
            <a:avLst/>
          </a:prstGeom>
          <a:noFill/>
          <a:ln>
            <a:noFill/>
          </a:ln>
        </p:spPr>
        <p:txBody>
          <a:bodyPr wrap="square" rtlCol="0">
            <a:spAutoFit/>
          </a:bodyPr>
          <a:lstStyle/>
          <a:p>
            <a:pPr>
              <a:buFont typeface="Wingdings" pitchFamily="2" charset="2"/>
              <a:buChar char="Ø"/>
            </a:pPr>
            <a:r>
              <a:rPr lang="es-CL" sz="1600" b="1" dirty="0">
                <a:solidFill>
                  <a:schemeClr val="tx2">
                    <a:lumMod val="50000"/>
                  </a:schemeClr>
                </a:solidFill>
                <a:latin typeface="Arial" pitchFamily="34" charset="0"/>
                <a:cs typeface="Arial" pitchFamily="34" charset="0"/>
              </a:rPr>
              <a:t> Operaciones de rescate de submarinos.</a:t>
            </a:r>
          </a:p>
        </p:txBody>
      </p:sp>
      <p:sp>
        <p:nvSpPr>
          <p:cNvPr id="10" name="9 CuadroTexto"/>
          <p:cNvSpPr txBox="1"/>
          <p:nvPr/>
        </p:nvSpPr>
        <p:spPr>
          <a:xfrm>
            <a:off x="665497" y="3861283"/>
            <a:ext cx="5704622" cy="338554"/>
          </a:xfrm>
          <a:prstGeom prst="rect">
            <a:avLst/>
          </a:prstGeom>
          <a:noFill/>
          <a:ln>
            <a:noFill/>
          </a:ln>
        </p:spPr>
        <p:txBody>
          <a:bodyPr wrap="square" rtlCol="0">
            <a:spAutoFit/>
          </a:bodyPr>
          <a:lstStyle/>
          <a:p>
            <a:pPr>
              <a:buFont typeface="Wingdings" pitchFamily="2" charset="2"/>
              <a:buChar char="Ø"/>
            </a:pPr>
            <a:r>
              <a:rPr lang="es-CL" sz="1600" b="1" dirty="0">
                <a:solidFill>
                  <a:schemeClr val="tx2">
                    <a:lumMod val="50000"/>
                  </a:schemeClr>
                </a:solidFill>
                <a:latin typeface="Arial" pitchFamily="34" charset="0"/>
                <a:cs typeface="Arial" pitchFamily="34" charset="0"/>
              </a:rPr>
              <a:t> Control de tráfico marítimo.</a:t>
            </a:r>
          </a:p>
        </p:txBody>
      </p:sp>
      <p:sp>
        <p:nvSpPr>
          <p:cNvPr id="11" name="10 CuadroTexto"/>
          <p:cNvSpPr txBox="1"/>
          <p:nvPr/>
        </p:nvSpPr>
        <p:spPr>
          <a:xfrm>
            <a:off x="665497" y="4218473"/>
            <a:ext cx="5704622" cy="338554"/>
          </a:xfrm>
          <a:prstGeom prst="rect">
            <a:avLst/>
          </a:prstGeom>
          <a:noFill/>
          <a:ln>
            <a:noFill/>
          </a:ln>
        </p:spPr>
        <p:txBody>
          <a:bodyPr wrap="square" rtlCol="0">
            <a:spAutoFit/>
          </a:bodyPr>
          <a:lstStyle/>
          <a:p>
            <a:pPr>
              <a:buFont typeface="Wingdings" pitchFamily="2" charset="2"/>
              <a:buChar char="Ø"/>
            </a:pPr>
            <a:r>
              <a:rPr lang="es-CL" sz="1600" b="1" dirty="0">
                <a:solidFill>
                  <a:schemeClr val="tx2">
                    <a:lumMod val="50000"/>
                  </a:schemeClr>
                </a:solidFill>
                <a:latin typeface="Arial" pitchFamily="34" charset="0"/>
                <a:cs typeface="Arial" pitchFamily="34" charset="0"/>
              </a:rPr>
              <a:t> Control sobre aeronaves asignadas.</a:t>
            </a:r>
          </a:p>
        </p:txBody>
      </p:sp>
      <p:sp>
        <p:nvSpPr>
          <p:cNvPr id="12" name="11 CuadroTexto"/>
          <p:cNvSpPr txBox="1"/>
          <p:nvPr/>
        </p:nvSpPr>
        <p:spPr>
          <a:xfrm>
            <a:off x="665497" y="4647102"/>
            <a:ext cx="5704622" cy="338554"/>
          </a:xfrm>
          <a:prstGeom prst="rect">
            <a:avLst/>
          </a:prstGeom>
          <a:noFill/>
          <a:ln>
            <a:noFill/>
          </a:ln>
        </p:spPr>
        <p:txBody>
          <a:bodyPr wrap="square" rtlCol="0">
            <a:spAutoFit/>
          </a:bodyPr>
          <a:lstStyle/>
          <a:p>
            <a:pPr>
              <a:buFont typeface="Wingdings" pitchFamily="2" charset="2"/>
              <a:buChar char="Ø"/>
            </a:pPr>
            <a:r>
              <a:rPr lang="es-CL" sz="1600" b="1" dirty="0">
                <a:solidFill>
                  <a:schemeClr val="tx2">
                    <a:lumMod val="50000"/>
                  </a:schemeClr>
                </a:solidFill>
                <a:latin typeface="Arial" pitchFamily="34" charset="0"/>
                <a:cs typeface="Arial" pitchFamily="34" charset="0"/>
              </a:rPr>
              <a:t> Operaciones militares distintas a la guerra (MOOTW).</a:t>
            </a:r>
          </a:p>
        </p:txBody>
      </p:sp>
      <p:sp>
        <p:nvSpPr>
          <p:cNvPr id="13" name="12 CuadroTexto"/>
          <p:cNvSpPr txBox="1"/>
          <p:nvPr/>
        </p:nvSpPr>
        <p:spPr>
          <a:xfrm>
            <a:off x="665497" y="5361481"/>
            <a:ext cx="5704622" cy="338554"/>
          </a:xfrm>
          <a:prstGeom prst="rect">
            <a:avLst/>
          </a:prstGeom>
          <a:noFill/>
          <a:ln>
            <a:noFill/>
          </a:ln>
        </p:spPr>
        <p:txBody>
          <a:bodyPr wrap="square" rtlCol="0">
            <a:spAutoFit/>
          </a:bodyPr>
          <a:lstStyle/>
          <a:p>
            <a:pPr>
              <a:buFont typeface="Wingdings" pitchFamily="2" charset="2"/>
              <a:buChar char="Ø"/>
            </a:pPr>
            <a:r>
              <a:rPr lang="es-CL" sz="1600" b="1" dirty="0">
                <a:solidFill>
                  <a:schemeClr val="tx2">
                    <a:lumMod val="50000"/>
                  </a:schemeClr>
                </a:solidFill>
                <a:latin typeface="Arial" pitchFamily="34" charset="0"/>
                <a:cs typeface="Arial" pitchFamily="34" charset="0"/>
              </a:rPr>
              <a:t> Seguridad a la Navegación.</a:t>
            </a:r>
          </a:p>
        </p:txBody>
      </p:sp>
      <p:sp>
        <p:nvSpPr>
          <p:cNvPr id="20" name="19 CuadroTexto"/>
          <p:cNvSpPr txBox="1"/>
          <p:nvPr/>
        </p:nvSpPr>
        <p:spPr>
          <a:xfrm>
            <a:off x="6750427" y="3056830"/>
            <a:ext cx="5134160" cy="830997"/>
          </a:xfrm>
          <a:prstGeom prst="rect">
            <a:avLst/>
          </a:prstGeom>
          <a:noFill/>
          <a:ln>
            <a:noFill/>
          </a:ln>
        </p:spPr>
        <p:txBody>
          <a:bodyPr wrap="square" rtlCol="0">
            <a:spAutoFit/>
          </a:bodyPr>
          <a:lstStyle/>
          <a:p>
            <a:pPr algn="just">
              <a:buFont typeface="Wingdings" pitchFamily="2" charset="2"/>
              <a:buChar char="Ø"/>
            </a:pPr>
            <a:r>
              <a:rPr lang="es-CL" sz="1600" b="1" dirty="0">
                <a:solidFill>
                  <a:srgbClr val="FF0000"/>
                </a:solidFill>
                <a:latin typeface="Arial" pitchFamily="34" charset="0"/>
                <a:cs typeface="Arial" pitchFamily="34" charset="0"/>
              </a:rPr>
              <a:t> Entregar al nivel de mando un panorama consolidado que permita apreciar la situación táctica.</a:t>
            </a:r>
          </a:p>
        </p:txBody>
      </p:sp>
      <p:sp>
        <p:nvSpPr>
          <p:cNvPr id="21" name="20 CuadroTexto"/>
          <p:cNvSpPr txBox="1"/>
          <p:nvPr/>
        </p:nvSpPr>
        <p:spPr>
          <a:xfrm>
            <a:off x="6750427" y="4011783"/>
            <a:ext cx="5134160" cy="584775"/>
          </a:xfrm>
          <a:prstGeom prst="rect">
            <a:avLst/>
          </a:prstGeom>
          <a:noFill/>
          <a:ln>
            <a:noFill/>
          </a:ln>
        </p:spPr>
        <p:txBody>
          <a:bodyPr wrap="square" rtlCol="0">
            <a:spAutoFit/>
          </a:bodyPr>
          <a:lstStyle/>
          <a:p>
            <a:pPr algn="just">
              <a:buFont typeface="Wingdings" pitchFamily="2" charset="2"/>
              <a:buChar char="Ø"/>
            </a:pPr>
            <a:r>
              <a:rPr lang="es-CL" sz="1600" b="1" dirty="0">
                <a:solidFill>
                  <a:srgbClr val="FF0000"/>
                </a:solidFill>
                <a:latin typeface="Arial" pitchFamily="34" charset="0"/>
                <a:cs typeface="Arial" pitchFamily="34" charset="0"/>
              </a:rPr>
              <a:t> Asesorar al nivel de mando en el empleo óptimo de los sensores y medios disponibles.</a:t>
            </a:r>
          </a:p>
        </p:txBody>
      </p:sp>
      <p:sp>
        <p:nvSpPr>
          <p:cNvPr id="22" name="21 CuadroTexto"/>
          <p:cNvSpPr txBox="1"/>
          <p:nvPr/>
        </p:nvSpPr>
        <p:spPr>
          <a:xfrm>
            <a:off x="6750427" y="4902260"/>
            <a:ext cx="5134160" cy="584775"/>
          </a:xfrm>
          <a:prstGeom prst="rect">
            <a:avLst/>
          </a:prstGeom>
          <a:noFill/>
          <a:ln>
            <a:noFill/>
          </a:ln>
        </p:spPr>
        <p:txBody>
          <a:bodyPr wrap="square" rtlCol="0">
            <a:spAutoFit/>
          </a:bodyPr>
          <a:lstStyle/>
          <a:p>
            <a:pPr algn="just">
              <a:buFont typeface="Wingdings" pitchFamily="2" charset="2"/>
              <a:buChar char="Ø"/>
            </a:pPr>
            <a:r>
              <a:rPr lang="es-CL" sz="1600" b="1" dirty="0">
                <a:solidFill>
                  <a:srgbClr val="FF0000"/>
                </a:solidFill>
                <a:latin typeface="Arial" pitchFamily="34" charset="0"/>
                <a:cs typeface="Arial" pitchFamily="34" charset="0"/>
              </a:rPr>
              <a:t> Asesorar al nivel de mando en el empleo, dirección y control de los sistemas de armas.</a:t>
            </a:r>
          </a:p>
        </p:txBody>
      </p:sp>
      <p:sp>
        <p:nvSpPr>
          <p:cNvPr id="23" name="22 CuadroTexto"/>
          <p:cNvSpPr txBox="1"/>
          <p:nvPr/>
        </p:nvSpPr>
        <p:spPr>
          <a:xfrm>
            <a:off x="6750427" y="5805265"/>
            <a:ext cx="5134160" cy="584775"/>
          </a:xfrm>
          <a:prstGeom prst="rect">
            <a:avLst/>
          </a:prstGeom>
          <a:noFill/>
          <a:ln>
            <a:noFill/>
          </a:ln>
        </p:spPr>
        <p:txBody>
          <a:bodyPr wrap="square" rtlCol="0">
            <a:spAutoFit/>
          </a:bodyPr>
          <a:lstStyle/>
          <a:p>
            <a:pPr algn="just">
              <a:buFont typeface="Wingdings" pitchFamily="2" charset="2"/>
              <a:buChar char="Ø"/>
            </a:pPr>
            <a:r>
              <a:rPr lang="es-CL" sz="1600" b="1" dirty="0">
                <a:solidFill>
                  <a:srgbClr val="FF0000"/>
                </a:solidFill>
                <a:latin typeface="Arial" pitchFamily="34" charset="0"/>
                <a:cs typeface="Arial" pitchFamily="34" charset="0"/>
              </a:rPr>
              <a:t> Contribuir a la seguridad en la operación de las fuerzas propias.</a:t>
            </a:r>
          </a:p>
        </p:txBody>
      </p:sp>
      <p:sp>
        <p:nvSpPr>
          <p:cNvPr id="17" name="Flecha: hacia abajo 16"/>
          <p:cNvSpPr/>
          <p:nvPr/>
        </p:nvSpPr>
        <p:spPr>
          <a:xfrm flipH="1">
            <a:off x="2517981" y="2557129"/>
            <a:ext cx="383343" cy="43489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24" name="Flecha: hacia abajo 23"/>
          <p:cNvSpPr/>
          <p:nvPr/>
        </p:nvSpPr>
        <p:spPr>
          <a:xfrm flipH="1">
            <a:off x="8697988" y="2561994"/>
            <a:ext cx="383343" cy="43489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cxnSp>
        <p:nvCxnSpPr>
          <p:cNvPr id="8" name="7 Conector recto"/>
          <p:cNvCxnSpPr/>
          <p:nvPr/>
        </p:nvCxnSpPr>
        <p:spPr>
          <a:xfrm flipV="1">
            <a:off x="2740463" y="1767290"/>
            <a:ext cx="6340868" cy="5527"/>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6" name="25 Conector recto"/>
          <p:cNvCxnSpPr>
            <a:endCxn id="5" idx="0"/>
          </p:cNvCxnSpPr>
          <p:nvPr/>
        </p:nvCxnSpPr>
        <p:spPr>
          <a:xfrm>
            <a:off x="2749939" y="1772817"/>
            <a:ext cx="0" cy="157927"/>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7" name="26 Conector recto"/>
          <p:cNvCxnSpPr/>
          <p:nvPr/>
        </p:nvCxnSpPr>
        <p:spPr>
          <a:xfrm>
            <a:off x="9060978" y="1767290"/>
            <a:ext cx="0" cy="157927"/>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9" name="28 Conector recto"/>
          <p:cNvCxnSpPr/>
          <p:nvPr/>
        </p:nvCxnSpPr>
        <p:spPr>
          <a:xfrm>
            <a:off x="5893216" y="1605651"/>
            <a:ext cx="0" cy="157927"/>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4" name="3 Rectángulo redondeado"/>
          <p:cNvSpPr/>
          <p:nvPr/>
        </p:nvSpPr>
        <p:spPr>
          <a:xfrm>
            <a:off x="3630333" y="857232"/>
            <a:ext cx="4658775" cy="785818"/>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s-CL" sz="1600" b="1" dirty="0">
                <a:solidFill>
                  <a:schemeClr val="bg1"/>
                </a:solidFill>
                <a:latin typeface="Arial" pitchFamily="34" charset="0"/>
                <a:cs typeface="Arial" pitchFamily="34" charset="0"/>
              </a:rPr>
              <a:t>TAREAS DE LA AIO DE UNA FUERZA NAVAL O BUQUE.</a:t>
            </a:r>
          </a:p>
        </p:txBody>
      </p:sp>
      <p:sp>
        <p:nvSpPr>
          <p:cNvPr id="31" name="Marcador de número de diapositiva 1"/>
          <p:cNvSpPr>
            <a:spLocks noGrp="1"/>
          </p:cNvSpPr>
          <p:nvPr>
            <p:ph type="sldNum" sz="quarter" idx="12"/>
          </p:nvPr>
        </p:nvSpPr>
        <p:spPr>
          <a:xfrm>
            <a:off x="9091248" y="6021289"/>
            <a:ext cx="2839614" cy="365125"/>
          </a:xfrm>
        </p:spPr>
        <p:txBody>
          <a:bodyPr/>
          <a:lstStyle/>
          <a:p>
            <a:fld id="{E633B1BE-4685-4A8F-BABD-4AD129F26B6C}" type="slidenum">
              <a:rPr lang="es-CL" smtClean="0"/>
              <a:pPr/>
              <a:t>81</a:t>
            </a:fld>
            <a:endParaRPr lang="es-CL" dirty="0"/>
          </a:p>
        </p:txBody>
      </p:sp>
      <p:sp>
        <p:nvSpPr>
          <p:cNvPr id="25" name="2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3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3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3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3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36"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9750217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Resultado de imagen para CIC fragata 23"/>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34750" y="4151268"/>
            <a:ext cx="2670830" cy="1344543"/>
          </a:xfrm>
          <a:prstGeom prst="rect">
            <a:avLst/>
          </a:prstGeom>
          <a:noFill/>
          <a:ln>
            <a:solidFill>
              <a:schemeClr val="tx1"/>
            </a:solidFill>
          </a:ln>
        </p:spPr>
      </p:pic>
      <p:sp>
        <p:nvSpPr>
          <p:cNvPr id="6" name="5 Rectángulo redondeado"/>
          <p:cNvSpPr/>
          <p:nvPr/>
        </p:nvSpPr>
        <p:spPr>
          <a:xfrm>
            <a:off x="4434060" y="2928934"/>
            <a:ext cx="3517850" cy="1000132"/>
          </a:xfrm>
          <a:prstGeom prst="roundRect">
            <a:avLst/>
          </a:prstGeom>
          <a:solidFill>
            <a:srgbClr val="002060"/>
          </a:solidFill>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itchFamily="34" charset="0"/>
                <a:cs typeface="Arial" pitchFamily="34" charset="0"/>
              </a:rPr>
              <a:t>Organización AIO debe ser capaz de desarrollar una serie de funciones:</a:t>
            </a:r>
          </a:p>
        </p:txBody>
      </p:sp>
      <p:sp>
        <p:nvSpPr>
          <p:cNvPr id="7" name="6 CuadroTexto"/>
          <p:cNvSpPr txBox="1"/>
          <p:nvPr/>
        </p:nvSpPr>
        <p:spPr>
          <a:xfrm>
            <a:off x="4264010" y="1552324"/>
            <a:ext cx="4088312" cy="338554"/>
          </a:xfrm>
          <a:prstGeom prst="rect">
            <a:avLst/>
          </a:prstGeom>
          <a:solidFill>
            <a:srgbClr val="FF0000"/>
          </a:solidFill>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s-CL" sz="1600" b="1" dirty="0">
                <a:solidFill>
                  <a:schemeClr val="bg1"/>
                </a:solidFill>
                <a:latin typeface="Arial" pitchFamily="34" charset="0"/>
                <a:cs typeface="Arial" pitchFamily="34" charset="0"/>
              </a:rPr>
              <a:t> PROCESO DE IDENTIFICACIÓN.</a:t>
            </a:r>
          </a:p>
        </p:txBody>
      </p:sp>
      <p:sp>
        <p:nvSpPr>
          <p:cNvPr id="8" name="7 CuadroTexto"/>
          <p:cNvSpPr txBox="1"/>
          <p:nvPr/>
        </p:nvSpPr>
        <p:spPr>
          <a:xfrm>
            <a:off x="8747044" y="3052045"/>
            <a:ext cx="3137542" cy="584775"/>
          </a:xfrm>
          <a:prstGeom prst="rect">
            <a:avLst/>
          </a:prstGeom>
          <a:solidFill>
            <a:srgbClr val="FF0000"/>
          </a:solidFill>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s-CL" sz="1600" b="1" dirty="0" smtClean="0">
                <a:solidFill>
                  <a:schemeClr val="bg1"/>
                </a:solidFill>
                <a:latin typeface="Arial" pitchFamily="34" charset="0"/>
                <a:cs typeface="Arial" pitchFamily="34" charset="0"/>
              </a:rPr>
              <a:t>APRECIACIÓN </a:t>
            </a:r>
            <a:r>
              <a:rPr lang="es-CL" sz="1600" b="1" dirty="0">
                <a:solidFill>
                  <a:schemeClr val="bg1"/>
                </a:solidFill>
                <a:latin typeface="Arial" pitchFamily="34" charset="0"/>
                <a:cs typeface="Arial" pitchFamily="34" charset="0"/>
              </a:rPr>
              <a:t>DE LA SITUACIÓN.</a:t>
            </a:r>
          </a:p>
        </p:txBody>
      </p:sp>
      <p:sp>
        <p:nvSpPr>
          <p:cNvPr id="9" name="8 CuadroTexto"/>
          <p:cNvSpPr txBox="1"/>
          <p:nvPr/>
        </p:nvSpPr>
        <p:spPr>
          <a:xfrm>
            <a:off x="3707962" y="4647765"/>
            <a:ext cx="5324314" cy="338554"/>
          </a:xfrm>
          <a:prstGeom prst="rect">
            <a:avLst/>
          </a:prstGeom>
          <a:solidFill>
            <a:srgbClr val="FF0000"/>
          </a:solidFill>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s-CL" sz="1600" b="1" dirty="0" smtClean="0">
                <a:solidFill>
                  <a:schemeClr val="bg1"/>
                </a:solidFill>
                <a:latin typeface="Arial" pitchFamily="34" charset="0"/>
                <a:cs typeface="Arial" pitchFamily="34" charset="0"/>
              </a:rPr>
              <a:t>RAPIDEZ </a:t>
            </a:r>
            <a:r>
              <a:rPr lang="es-CL" sz="1600" b="1" dirty="0">
                <a:solidFill>
                  <a:schemeClr val="bg1"/>
                </a:solidFill>
                <a:latin typeface="Arial" pitchFamily="34" charset="0"/>
                <a:cs typeface="Arial" pitchFamily="34" charset="0"/>
              </a:rPr>
              <a:t>EN LA IDENTIFICACIÓN DE CONTACTOS.</a:t>
            </a:r>
          </a:p>
        </p:txBody>
      </p:sp>
      <p:sp>
        <p:nvSpPr>
          <p:cNvPr id="10" name="9 CuadroTexto"/>
          <p:cNvSpPr txBox="1"/>
          <p:nvPr/>
        </p:nvSpPr>
        <p:spPr>
          <a:xfrm>
            <a:off x="190112" y="2928935"/>
            <a:ext cx="3327696" cy="584775"/>
          </a:xfrm>
          <a:prstGeom prst="rect">
            <a:avLst/>
          </a:prstGeom>
          <a:solidFill>
            <a:srgbClr val="FF0000"/>
          </a:solidFill>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s-CL" sz="1600" b="1" dirty="0" smtClean="0">
                <a:solidFill>
                  <a:schemeClr val="bg1"/>
                </a:solidFill>
                <a:latin typeface="Arial" pitchFamily="34" charset="0"/>
                <a:cs typeface="Arial" pitchFamily="34" charset="0"/>
              </a:rPr>
              <a:t>EMPLEO </a:t>
            </a:r>
            <a:r>
              <a:rPr lang="es-CL" sz="1600" b="1" dirty="0">
                <a:solidFill>
                  <a:schemeClr val="bg1"/>
                </a:solidFill>
                <a:latin typeface="Arial" pitchFamily="34" charset="0"/>
                <a:cs typeface="Arial" pitchFamily="34" charset="0"/>
              </a:rPr>
              <a:t>DE TÁCTICAS Y PROCEDIMIENTOS.</a:t>
            </a:r>
          </a:p>
        </p:txBody>
      </p:sp>
      <p:sp>
        <p:nvSpPr>
          <p:cNvPr id="13" name="12 Flecha derecha"/>
          <p:cNvSpPr/>
          <p:nvPr/>
        </p:nvSpPr>
        <p:spPr>
          <a:xfrm>
            <a:off x="8081505" y="3214686"/>
            <a:ext cx="570462" cy="285752"/>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L"/>
          </a:p>
        </p:txBody>
      </p:sp>
      <p:sp>
        <p:nvSpPr>
          <p:cNvPr id="14" name="13 Flecha derecha"/>
          <p:cNvSpPr/>
          <p:nvPr/>
        </p:nvSpPr>
        <p:spPr>
          <a:xfrm rot="16200000">
            <a:off x="5965651" y="2238714"/>
            <a:ext cx="428628" cy="380308"/>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L"/>
          </a:p>
        </p:txBody>
      </p:sp>
      <p:sp>
        <p:nvSpPr>
          <p:cNvPr id="15" name="14 Flecha derecha"/>
          <p:cNvSpPr/>
          <p:nvPr/>
        </p:nvSpPr>
        <p:spPr>
          <a:xfrm flipH="1">
            <a:off x="3707962" y="3214686"/>
            <a:ext cx="570462" cy="285752"/>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L"/>
          </a:p>
        </p:txBody>
      </p:sp>
      <p:sp>
        <p:nvSpPr>
          <p:cNvPr id="16" name="15 Flecha derecha"/>
          <p:cNvSpPr/>
          <p:nvPr/>
        </p:nvSpPr>
        <p:spPr>
          <a:xfrm rot="5400000">
            <a:off x="6037969" y="4185129"/>
            <a:ext cx="428628" cy="380308"/>
          </a:xfrm>
          <a:prstGeom prst="right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s-CL"/>
          </a:p>
        </p:txBody>
      </p:sp>
      <p:sp>
        <p:nvSpPr>
          <p:cNvPr id="2" name="Marcador de número de diapositiva 1"/>
          <p:cNvSpPr>
            <a:spLocks noGrp="1"/>
          </p:cNvSpPr>
          <p:nvPr>
            <p:ph type="sldNum" sz="quarter" idx="12"/>
          </p:nvPr>
        </p:nvSpPr>
        <p:spPr>
          <a:xfrm>
            <a:off x="9091248" y="6021289"/>
            <a:ext cx="2839614" cy="365125"/>
          </a:xfrm>
        </p:spPr>
        <p:txBody>
          <a:bodyPr/>
          <a:lstStyle/>
          <a:p>
            <a:fld id="{E633B1BE-4685-4A8F-BABD-4AD129F26B6C}" type="slidenum">
              <a:rPr lang="es-CL" smtClean="0"/>
              <a:pPr/>
              <a:t>82</a:t>
            </a:fld>
            <a:endParaRPr lang="es-CL" dirty="0"/>
          </a:p>
        </p:txBody>
      </p:sp>
      <p:sp>
        <p:nvSpPr>
          <p:cNvPr id="18" name="17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9"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0"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1"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2"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3"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4"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14421649"/>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475342" y="1124744"/>
            <a:ext cx="4468621" cy="71438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lnSpc>
                <a:spcPct val="150000"/>
              </a:lnSpc>
            </a:pPr>
            <a:r>
              <a:rPr lang="es-CL" sz="1600" b="1" dirty="0">
                <a:solidFill>
                  <a:srgbClr val="002060"/>
                </a:solidFill>
                <a:latin typeface="Arial" pitchFamily="34" charset="0"/>
                <a:cs typeface="Arial" pitchFamily="34" charset="0"/>
              </a:rPr>
              <a:t>PROCESO DE IDENTIFICACIÓN DE CONTACTO</a:t>
            </a:r>
          </a:p>
        </p:txBody>
      </p:sp>
      <p:pic>
        <p:nvPicPr>
          <p:cNvPr id="33794" name="Picture 2" descr="Resultado de imagen para fragata 23"/>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570420" y="2196314"/>
            <a:ext cx="4183389" cy="2105992"/>
          </a:xfrm>
          <a:prstGeom prst="rect">
            <a:avLst/>
          </a:prstGeom>
          <a:noFill/>
          <a:ln>
            <a:solidFill>
              <a:schemeClr val="tx1"/>
            </a:solidFill>
          </a:ln>
        </p:spPr>
      </p:pic>
      <p:pic>
        <p:nvPicPr>
          <p:cNvPr id="33796" name="Picture 4" descr="Resultado de imagen para F-16 FACH"/>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9032275" y="3767950"/>
            <a:ext cx="1806464" cy="839778"/>
          </a:xfrm>
          <a:prstGeom prst="rect">
            <a:avLst/>
          </a:prstGeom>
          <a:noFill/>
          <a:ln>
            <a:solidFill>
              <a:schemeClr val="tx1"/>
            </a:solidFill>
          </a:ln>
        </p:spPr>
      </p:pic>
      <p:pic>
        <p:nvPicPr>
          <p:cNvPr id="33798" name="Picture 6" descr="Resultado de imagen para MIRAGE 2000 FAP"/>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5704579" y="3767951"/>
            <a:ext cx="1996618" cy="733193"/>
          </a:xfrm>
          <a:prstGeom prst="rect">
            <a:avLst/>
          </a:prstGeom>
          <a:noFill/>
          <a:ln>
            <a:solidFill>
              <a:schemeClr val="tx1"/>
            </a:solidFill>
          </a:ln>
        </p:spPr>
      </p:pic>
      <p:pic>
        <p:nvPicPr>
          <p:cNvPr id="33800" name="Picture 8" descr="Resultado de imagen para MEKO 360"/>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5894733" y="2410628"/>
            <a:ext cx="1806464" cy="1085858"/>
          </a:xfrm>
          <a:prstGeom prst="rect">
            <a:avLst/>
          </a:prstGeom>
          <a:noFill/>
          <a:ln>
            <a:solidFill>
              <a:schemeClr val="tx1"/>
            </a:solidFill>
          </a:ln>
        </p:spPr>
      </p:pic>
      <p:pic>
        <p:nvPicPr>
          <p:cNvPr id="33802" name="Picture 10" descr="Resultado de imagen para MERCANTE"/>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9029818" y="2410628"/>
            <a:ext cx="2140880" cy="1071570"/>
          </a:xfrm>
          <a:prstGeom prst="rect">
            <a:avLst/>
          </a:prstGeom>
          <a:noFill/>
          <a:ln>
            <a:solidFill>
              <a:schemeClr val="tx1"/>
            </a:solidFill>
          </a:ln>
        </p:spPr>
      </p:pic>
      <p:sp>
        <p:nvSpPr>
          <p:cNvPr id="10" name="9 Rectángulo redondeado"/>
          <p:cNvSpPr/>
          <p:nvPr/>
        </p:nvSpPr>
        <p:spPr>
          <a:xfrm>
            <a:off x="6084887" y="1124744"/>
            <a:ext cx="4373544" cy="78581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Una función vital del AIO es el adecuado proceso de identificación de contactos</a:t>
            </a:r>
          </a:p>
        </p:txBody>
      </p:sp>
      <p:cxnSp>
        <p:nvCxnSpPr>
          <p:cNvPr id="12" name="11 Conector recto"/>
          <p:cNvCxnSpPr/>
          <p:nvPr/>
        </p:nvCxnSpPr>
        <p:spPr>
          <a:xfrm rot="5400000">
            <a:off x="7294110" y="2981870"/>
            <a:ext cx="2143140" cy="2113"/>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4" name="13 Conector recto de flecha"/>
          <p:cNvCxnSpPr/>
          <p:nvPr/>
        </p:nvCxnSpPr>
        <p:spPr>
          <a:xfrm>
            <a:off x="7701197" y="2909106"/>
            <a:ext cx="1236001" cy="1588"/>
          </a:xfrm>
          <a:prstGeom prst="straightConnector1">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 name="16 Conector recto de flecha"/>
          <p:cNvCxnSpPr/>
          <p:nvPr/>
        </p:nvCxnSpPr>
        <p:spPr>
          <a:xfrm>
            <a:off x="7701197" y="4052114"/>
            <a:ext cx="1236001" cy="1588"/>
          </a:xfrm>
          <a:prstGeom prst="straightConnector1">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17 Rectángulo redondeado"/>
          <p:cNvSpPr/>
          <p:nvPr/>
        </p:nvSpPr>
        <p:spPr>
          <a:xfrm>
            <a:off x="6275041" y="4982396"/>
            <a:ext cx="4373544" cy="107157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rgbClr val="C00000"/>
                </a:solidFill>
                <a:latin typeface="Arial" pitchFamily="34" charset="0"/>
                <a:cs typeface="Arial" pitchFamily="34" charset="0"/>
              </a:rPr>
              <a:t>Proceso debe permitir determinar la identidad de un determinado contacto en forma temprana.</a:t>
            </a:r>
          </a:p>
        </p:txBody>
      </p:sp>
      <p:sp>
        <p:nvSpPr>
          <p:cNvPr id="2" name="Marcador de número de diapositiva 1"/>
          <p:cNvSpPr>
            <a:spLocks noGrp="1"/>
          </p:cNvSpPr>
          <p:nvPr>
            <p:ph type="sldNum" sz="quarter" idx="12"/>
          </p:nvPr>
        </p:nvSpPr>
        <p:spPr>
          <a:xfrm>
            <a:off x="8721672" y="6052359"/>
            <a:ext cx="2839614" cy="365125"/>
          </a:xfrm>
        </p:spPr>
        <p:txBody>
          <a:bodyPr/>
          <a:lstStyle/>
          <a:p>
            <a:fld id="{E633B1BE-4685-4A8F-BABD-4AD129F26B6C}" type="slidenum">
              <a:rPr lang="es-CL" smtClean="0"/>
              <a:pPr/>
              <a:t>83</a:t>
            </a:fld>
            <a:endParaRPr lang="es-CL"/>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9"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0"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1"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2"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3"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4" name="Picture 11"/>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4202562037"/>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1982290" y="1101114"/>
            <a:ext cx="7879079" cy="35719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lnSpc>
                <a:spcPct val="150000"/>
              </a:lnSpc>
            </a:pPr>
            <a:r>
              <a:rPr lang="es-CL" sz="1600" b="1" dirty="0">
                <a:solidFill>
                  <a:srgbClr val="002060"/>
                </a:solidFill>
                <a:latin typeface="Arial" pitchFamily="34" charset="0"/>
                <a:cs typeface="Arial" pitchFamily="34" charset="0"/>
              </a:rPr>
              <a:t>APRECIACIÓN DE LA SITUACIÓN</a:t>
            </a:r>
          </a:p>
        </p:txBody>
      </p:sp>
      <p:pic>
        <p:nvPicPr>
          <p:cNvPr id="77826" name="Picture 2" descr="Resultado de imagen para MIG-29 FAP"/>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665497" y="2630073"/>
            <a:ext cx="2852311" cy="1607355"/>
          </a:xfrm>
          <a:prstGeom prst="rect">
            <a:avLst/>
          </a:prstGeom>
          <a:noFill/>
          <a:ln>
            <a:solidFill>
              <a:schemeClr val="tx1"/>
            </a:solidFill>
          </a:ln>
        </p:spPr>
      </p:pic>
      <p:pic>
        <p:nvPicPr>
          <p:cNvPr id="77830" name="Picture 6" descr="Resultado de imagen para MEKO 360"/>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4088270" y="2630072"/>
            <a:ext cx="3288793" cy="1643018"/>
          </a:xfrm>
          <a:prstGeom prst="rect">
            <a:avLst/>
          </a:prstGeom>
          <a:noFill/>
          <a:ln>
            <a:solidFill>
              <a:schemeClr val="tx1"/>
            </a:solidFill>
          </a:ln>
        </p:spPr>
      </p:pic>
      <p:pic>
        <p:nvPicPr>
          <p:cNvPr id="77832" name="Picture 8" descr="Resultado de imagen para SUBMARINOS"/>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986428" y="2630072"/>
            <a:ext cx="3403704" cy="1620556"/>
          </a:xfrm>
          <a:prstGeom prst="rect">
            <a:avLst/>
          </a:prstGeom>
          <a:noFill/>
          <a:ln>
            <a:solidFill>
              <a:schemeClr val="tx1"/>
            </a:solidFill>
          </a:ln>
        </p:spPr>
      </p:pic>
      <p:sp>
        <p:nvSpPr>
          <p:cNvPr id="9" name="8 Rectángulo redondeado"/>
          <p:cNvSpPr/>
          <p:nvPr/>
        </p:nvSpPr>
        <p:spPr>
          <a:xfrm>
            <a:off x="3707961" y="1772816"/>
            <a:ext cx="4373544"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200" b="1" dirty="0">
                <a:solidFill>
                  <a:srgbClr val="C00000"/>
                </a:solidFill>
                <a:latin typeface="Arial" pitchFamily="34" charset="0"/>
                <a:cs typeface="Arial" pitchFamily="34" charset="0"/>
              </a:rPr>
              <a:t>MANTENER UN PANORAMA TÁCTICO CLARO Y COMPILADO</a:t>
            </a:r>
          </a:p>
        </p:txBody>
      </p:sp>
      <p:sp>
        <p:nvSpPr>
          <p:cNvPr id="10" name="9 Rectángulo redondeado"/>
          <p:cNvSpPr/>
          <p:nvPr/>
        </p:nvSpPr>
        <p:spPr>
          <a:xfrm>
            <a:off x="689900" y="3987394"/>
            <a:ext cx="2757234"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200" b="1" dirty="0">
                <a:solidFill>
                  <a:srgbClr val="C00000"/>
                </a:solidFill>
                <a:latin typeface="Arial" pitchFamily="34" charset="0"/>
                <a:cs typeface="Arial" pitchFamily="34" charset="0"/>
              </a:rPr>
              <a:t>PANORAMA AÉREO (local y a nivel fuerza)</a:t>
            </a:r>
          </a:p>
        </p:txBody>
      </p:sp>
      <p:sp>
        <p:nvSpPr>
          <p:cNvPr id="11" name="10 Rectángulo redondeado"/>
          <p:cNvSpPr/>
          <p:nvPr/>
        </p:nvSpPr>
        <p:spPr>
          <a:xfrm>
            <a:off x="4354048" y="4000595"/>
            <a:ext cx="2757234"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200" b="1" dirty="0">
                <a:solidFill>
                  <a:srgbClr val="C00000"/>
                </a:solidFill>
                <a:latin typeface="Arial" pitchFamily="34" charset="0"/>
                <a:cs typeface="Arial" pitchFamily="34" charset="0"/>
              </a:rPr>
              <a:t>PANORAMA DE SUPERFICIE</a:t>
            </a:r>
          </a:p>
        </p:txBody>
      </p:sp>
      <p:sp>
        <p:nvSpPr>
          <p:cNvPr id="12" name="11 Rectángulo redondeado"/>
          <p:cNvSpPr/>
          <p:nvPr/>
        </p:nvSpPr>
        <p:spPr>
          <a:xfrm>
            <a:off x="8309663" y="4000595"/>
            <a:ext cx="2757234"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200" b="1" dirty="0">
                <a:solidFill>
                  <a:srgbClr val="C00000"/>
                </a:solidFill>
                <a:latin typeface="Arial" pitchFamily="34" charset="0"/>
                <a:cs typeface="Arial" pitchFamily="34" charset="0"/>
              </a:rPr>
              <a:t>PANORAMA DE SUBMARINO</a:t>
            </a:r>
          </a:p>
        </p:txBody>
      </p:sp>
      <p:pic>
        <p:nvPicPr>
          <p:cNvPr id="77834" name="Picture 10" descr="Resultado de imagen para formación de buques de guerra"/>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4278424" y="4783472"/>
            <a:ext cx="3232619" cy="1132208"/>
          </a:xfrm>
          <a:prstGeom prst="rect">
            <a:avLst/>
          </a:prstGeom>
          <a:noFill/>
          <a:ln>
            <a:solidFill>
              <a:schemeClr val="tx1"/>
            </a:solidFill>
          </a:ln>
        </p:spPr>
      </p:pic>
      <p:sp>
        <p:nvSpPr>
          <p:cNvPr id="14" name="13 Rectángulo redondeado"/>
          <p:cNvSpPr/>
          <p:nvPr/>
        </p:nvSpPr>
        <p:spPr>
          <a:xfrm>
            <a:off x="4563655" y="5783604"/>
            <a:ext cx="2757234"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200" b="1" dirty="0">
                <a:solidFill>
                  <a:srgbClr val="C00000"/>
                </a:solidFill>
                <a:latin typeface="Arial" pitchFamily="34" charset="0"/>
                <a:cs typeface="Arial" pitchFamily="34" charset="0"/>
              </a:rPr>
              <a:t>PANORAMA GENERAL (</a:t>
            </a:r>
            <a:r>
              <a:rPr lang="es-CL" sz="1200" b="1" dirty="0" err="1">
                <a:solidFill>
                  <a:srgbClr val="C00000"/>
                </a:solidFill>
                <a:latin typeface="Arial" pitchFamily="34" charset="0"/>
                <a:cs typeface="Arial" pitchFamily="34" charset="0"/>
              </a:rPr>
              <a:t>wide</a:t>
            </a:r>
            <a:r>
              <a:rPr lang="es-CL" sz="1200" b="1" dirty="0">
                <a:solidFill>
                  <a:srgbClr val="C00000"/>
                </a:solidFill>
                <a:latin typeface="Arial" pitchFamily="34" charset="0"/>
                <a:cs typeface="Arial" pitchFamily="34" charset="0"/>
              </a:rPr>
              <a:t> </a:t>
            </a:r>
            <a:r>
              <a:rPr lang="es-CL" sz="1200" b="1" dirty="0" err="1">
                <a:solidFill>
                  <a:srgbClr val="C00000"/>
                </a:solidFill>
                <a:latin typeface="Arial" pitchFamily="34" charset="0"/>
                <a:cs typeface="Arial" pitchFamily="34" charset="0"/>
              </a:rPr>
              <a:t>area</a:t>
            </a:r>
            <a:r>
              <a:rPr lang="es-CL" sz="1200" b="1" dirty="0">
                <a:solidFill>
                  <a:srgbClr val="C00000"/>
                </a:solidFill>
                <a:latin typeface="Arial" pitchFamily="34" charset="0"/>
                <a:cs typeface="Arial" pitchFamily="34" charset="0"/>
              </a:rPr>
              <a:t> </a:t>
            </a:r>
            <a:r>
              <a:rPr lang="es-CL" sz="1200" b="1" dirty="0" err="1">
                <a:solidFill>
                  <a:srgbClr val="C00000"/>
                </a:solidFill>
                <a:latin typeface="Arial" pitchFamily="34" charset="0"/>
                <a:cs typeface="Arial" pitchFamily="34" charset="0"/>
              </a:rPr>
              <a:t>picture</a:t>
            </a:r>
            <a:r>
              <a:rPr lang="es-CL" sz="1200" b="1" dirty="0">
                <a:solidFill>
                  <a:srgbClr val="C00000"/>
                </a:solidFill>
                <a:latin typeface="Arial" pitchFamily="34" charset="0"/>
                <a:cs typeface="Arial" pitchFamily="34" charset="0"/>
              </a:rPr>
              <a:t>)</a:t>
            </a:r>
          </a:p>
        </p:txBody>
      </p:sp>
      <p:sp>
        <p:nvSpPr>
          <p:cNvPr id="2" name="Marcador de número de diapositiva 1"/>
          <p:cNvSpPr>
            <a:spLocks noGrp="1"/>
          </p:cNvSpPr>
          <p:nvPr>
            <p:ph type="sldNum" sz="quarter" idx="12"/>
          </p:nvPr>
        </p:nvSpPr>
        <p:spPr>
          <a:xfrm>
            <a:off x="8721672" y="5996311"/>
            <a:ext cx="2839614" cy="365125"/>
          </a:xfrm>
        </p:spPr>
        <p:txBody>
          <a:bodyPr/>
          <a:lstStyle/>
          <a:p>
            <a:fld id="{E633B1BE-4685-4A8F-BABD-4AD129F26B6C}" type="slidenum">
              <a:rPr lang="es-CL" smtClean="0"/>
              <a:pPr/>
              <a:t>84</a:t>
            </a:fld>
            <a:endParaRPr lang="es-CL"/>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2" name="Picture 11"/>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39662401"/>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2551393" y="778772"/>
            <a:ext cx="8207162" cy="35719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lnSpc>
                <a:spcPct val="150000"/>
              </a:lnSpc>
            </a:pPr>
            <a:r>
              <a:rPr lang="es-CL" sz="1600" b="1" dirty="0">
                <a:solidFill>
                  <a:srgbClr val="002060"/>
                </a:solidFill>
                <a:latin typeface="Arial" pitchFamily="34" charset="0"/>
                <a:cs typeface="Arial" pitchFamily="34" charset="0"/>
              </a:rPr>
              <a:t>APRECIACIÓN DE LA SITUACIÓN</a:t>
            </a:r>
          </a:p>
        </p:txBody>
      </p:sp>
      <p:sp>
        <p:nvSpPr>
          <p:cNvPr id="6" name="5 CuadroTexto"/>
          <p:cNvSpPr txBox="1"/>
          <p:nvPr/>
        </p:nvSpPr>
        <p:spPr>
          <a:xfrm>
            <a:off x="2662114" y="2000240"/>
            <a:ext cx="2472003" cy="338554"/>
          </a:xfrm>
          <a:prstGeom prst="rect">
            <a:avLst/>
          </a:prstGeom>
          <a:noFill/>
          <a:ln>
            <a:solidFill>
              <a:srgbClr val="C00000"/>
            </a:solidFill>
            <a:prstDash val="dash"/>
          </a:ln>
        </p:spPr>
        <p:txBody>
          <a:bodyPr wrap="square" rtlCol="0">
            <a:spAutoFit/>
          </a:bodyPr>
          <a:lstStyle/>
          <a:p>
            <a:pPr algn="ctr"/>
            <a:r>
              <a:rPr lang="es-CL" sz="1600" b="1" dirty="0">
                <a:solidFill>
                  <a:schemeClr val="tx2">
                    <a:lumMod val="50000"/>
                  </a:schemeClr>
                </a:solidFill>
                <a:latin typeface="Arial" pitchFamily="34" charset="0"/>
                <a:cs typeface="Arial" pitchFamily="34" charset="0"/>
              </a:rPr>
              <a:t>Detección</a:t>
            </a:r>
          </a:p>
        </p:txBody>
      </p:sp>
      <p:sp>
        <p:nvSpPr>
          <p:cNvPr id="7" name="6 CuadroTexto"/>
          <p:cNvSpPr txBox="1"/>
          <p:nvPr/>
        </p:nvSpPr>
        <p:spPr>
          <a:xfrm>
            <a:off x="2662114" y="3214686"/>
            <a:ext cx="2472003" cy="338554"/>
          </a:xfrm>
          <a:prstGeom prst="rect">
            <a:avLst/>
          </a:prstGeom>
          <a:noFill/>
          <a:ln>
            <a:solidFill>
              <a:srgbClr val="C00000"/>
            </a:solidFill>
            <a:prstDash val="dash"/>
          </a:ln>
        </p:spPr>
        <p:txBody>
          <a:bodyPr wrap="square" rtlCol="0">
            <a:spAutoFit/>
          </a:bodyPr>
          <a:lstStyle/>
          <a:p>
            <a:pPr algn="ctr"/>
            <a:r>
              <a:rPr lang="es-CL" sz="1600" b="1" dirty="0">
                <a:solidFill>
                  <a:schemeClr val="tx2">
                    <a:lumMod val="50000"/>
                  </a:schemeClr>
                </a:solidFill>
                <a:latin typeface="Arial" pitchFamily="34" charset="0"/>
                <a:cs typeface="Arial" pitchFamily="34" charset="0"/>
              </a:rPr>
              <a:t>Localización</a:t>
            </a:r>
          </a:p>
        </p:txBody>
      </p:sp>
      <p:sp>
        <p:nvSpPr>
          <p:cNvPr id="8" name="7 CuadroTexto"/>
          <p:cNvSpPr txBox="1"/>
          <p:nvPr/>
        </p:nvSpPr>
        <p:spPr>
          <a:xfrm>
            <a:off x="2662114" y="4286256"/>
            <a:ext cx="2472003" cy="338554"/>
          </a:xfrm>
          <a:prstGeom prst="rect">
            <a:avLst/>
          </a:prstGeom>
          <a:noFill/>
          <a:ln>
            <a:solidFill>
              <a:srgbClr val="C00000"/>
            </a:solidFill>
            <a:prstDash val="dash"/>
          </a:ln>
        </p:spPr>
        <p:txBody>
          <a:bodyPr wrap="square" rtlCol="0">
            <a:spAutoFit/>
          </a:bodyPr>
          <a:lstStyle/>
          <a:p>
            <a:pPr algn="ctr"/>
            <a:r>
              <a:rPr lang="es-CL" sz="1600" b="1" dirty="0">
                <a:solidFill>
                  <a:schemeClr val="tx2">
                    <a:lumMod val="50000"/>
                  </a:schemeClr>
                </a:solidFill>
                <a:latin typeface="Arial" pitchFamily="34" charset="0"/>
                <a:cs typeface="Arial" pitchFamily="34" charset="0"/>
              </a:rPr>
              <a:t>Reconocimiento</a:t>
            </a:r>
          </a:p>
        </p:txBody>
      </p:sp>
      <p:sp>
        <p:nvSpPr>
          <p:cNvPr id="9" name="8 CuadroTexto"/>
          <p:cNvSpPr txBox="1"/>
          <p:nvPr/>
        </p:nvSpPr>
        <p:spPr>
          <a:xfrm>
            <a:off x="2662114" y="5162148"/>
            <a:ext cx="2472003" cy="338554"/>
          </a:xfrm>
          <a:prstGeom prst="rect">
            <a:avLst/>
          </a:prstGeom>
          <a:noFill/>
          <a:ln>
            <a:solidFill>
              <a:srgbClr val="C00000"/>
            </a:solidFill>
            <a:prstDash val="dash"/>
          </a:ln>
        </p:spPr>
        <p:txBody>
          <a:bodyPr wrap="square" rtlCol="0">
            <a:spAutoFit/>
          </a:bodyPr>
          <a:lstStyle/>
          <a:p>
            <a:pPr algn="ctr"/>
            <a:r>
              <a:rPr lang="es-CL" sz="1600" b="1" dirty="0">
                <a:solidFill>
                  <a:schemeClr val="tx2">
                    <a:lumMod val="50000"/>
                  </a:schemeClr>
                </a:solidFill>
                <a:latin typeface="Arial" pitchFamily="34" charset="0"/>
                <a:cs typeface="Arial" pitchFamily="34" charset="0"/>
              </a:rPr>
              <a:t>Evaluación</a:t>
            </a:r>
          </a:p>
        </p:txBody>
      </p:sp>
      <p:sp>
        <p:nvSpPr>
          <p:cNvPr id="5" name="4 Rectángulo redondeado"/>
          <p:cNvSpPr/>
          <p:nvPr/>
        </p:nvSpPr>
        <p:spPr>
          <a:xfrm>
            <a:off x="526420" y="1272750"/>
            <a:ext cx="4373544" cy="50006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200" b="1" dirty="0">
                <a:solidFill>
                  <a:srgbClr val="C00000"/>
                </a:solidFill>
                <a:latin typeface="Arial" pitchFamily="34" charset="0"/>
                <a:cs typeface="Arial" pitchFamily="34" charset="0"/>
              </a:rPr>
              <a:t>PROCESO PARA MANTENER UN PANORAMA TÁCTICO COMPILADO</a:t>
            </a:r>
          </a:p>
        </p:txBody>
      </p:sp>
      <p:sp>
        <p:nvSpPr>
          <p:cNvPr id="10" name="9 CuadroTexto"/>
          <p:cNvSpPr txBox="1"/>
          <p:nvPr/>
        </p:nvSpPr>
        <p:spPr>
          <a:xfrm>
            <a:off x="2662114" y="5921565"/>
            <a:ext cx="2472003" cy="338554"/>
          </a:xfrm>
          <a:prstGeom prst="rect">
            <a:avLst/>
          </a:prstGeom>
          <a:noFill/>
          <a:ln>
            <a:solidFill>
              <a:srgbClr val="C00000"/>
            </a:solidFill>
            <a:prstDash val="dash"/>
          </a:ln>
        </p:spPr>
        <p:txBody>
          <a:bodyPr wrap="square" rtlCol="0">
            <a:spAutoFit/>
          </a:bodyPr>
          <a:lstStyle/>
          <a:p>
            <a:pPr algn="ctr"/>
            <a:r>
              <a:rPr lang="es-CL" sz="1600" b="1" dirty="0">
                <a:solidFill>
                  <a:schemeClr val="tx2">
                    <a:lumMod val="50000"/>
                  </a:schemeClr>
                </a:solidFill>
                <a:latin typeface="Arial" pitchFamily="34" charset="0"/>
                <a:cs typeface="Arial" pitchFamily="34" charset="0"/>
              </a:rPr>
              <a:t>Difusión</a:t>
            </a:r>
          </a:p>
        </p:txBody>
      </p:sp>
      <p:pic>
        <p:nvPicPr>
          <p:cNvPr id="76802" name="Picture 2" descr="Resultado de imagen para radar smart"/>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5799656" y="1571612"/>
            <a:ext cx="1711387" cy="928670"/>
          </a:xfrm>
          <a:prstGeom prst="rect">
            <a:avLst/>
          </a:prstGeom>
          <a:noFill/>
          <a:ln>
            <a:solidFill>
              <a:schemeClr val="tx1"/>
            </a:solidFill>
          </a:ln>
        </p:spPr>
      </p:pic>
      <p:pic>
        <p:nvPicPr>
          <p:cNvPr id="76804" name="Picture 4" descr="Resultado de imagen para lw 08"/>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7796274" y="1571612"/>
            <a:ext cx="1616310" cy="939928"/>
          </a:xfrm>
          <a:prstGeom prst="rect">
            <a:avLst/>
          </a:prstGeom>
          <a:noFill/>
          <a:ln>
            <a:solidFill>
              <a:schemeClr val="tx1"/>
            </a:solidFill>
          </a:ln>
        </p:spPr>
      </p:pic>
      <p:pic>
        <p:nvPicPr>
          <p:cNvPr id="13" name="Picture 8" descr="Resultado de imagen para MEKO 360"/>
          <p:cNvPicPr>
            <a:picLocks noChangeAspect="1" noChangeArrowheads="1"/>
          </p:cNvPicPr>
          <p:nvPr/>
        </p:nvPicPr>
        <p:blipFill rotWithShape="1">
          <a:blip r:embed="rId4" cstate="email">
            <a:extLst>
              <a:ext uri="{28A0092B-C50C-407E-A947-70E740481C1C}">
                <a14:useLocalDpi xmlns:a14="http://schemas.microsoft.com/office/drawing/2010/main" xmlns=""/>
              </a:ext>
            </a:extLst>
          </a:blip>
          <a:srcRect/>
          <a:stretch/>
        </p:blipFill>
        <p:spPr bwMode="auto">
          <a:xfrm>
            <a:off x="5799656" y="2780928"/>
            <a:ext cx="1711387" cy="834394"/>
          </a:xfrm>
          <a:prstGeom prst="rect">
            <a:avLst/>
          </a:prstGeom>
          <a:noFill/>
          <a:ln>
            <a:solidFill>
              <a:schemeClr val="tx1"/>
            </a:solidFill>
          </a:ln>
        </p:spPr>
      </p:pic>
      <p:pic>
        <p:nvPicPr>
          <p:cNvPr id="14" name="Picture 6" descr="Resultado de imagen para MIRAGE 2000 FAP"/>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5799656" y="3847936"/>
            <a:ext cx="1711387" cy="733193"/>
          </a:xfrm>
          <a:prstGeom prst="rect">
            <a:avLst/>
          </a:prstGeom>
          <a:noFill/>
          <a:ln>
            <a:solidFill>
              <a:schemeClr val="tx1"/>
            </a:solidFill>
          </a:ln>
        </p:spPr>
      </p:pic>
      <p:sp>
        <p:nvSpPr>
          <p:cNvPr id="15" name="14 CuadroTexto"/>
          <p:cNvSpPr txBox="1"/>
          <p:nvPr/>
        </p:nvSpPr>
        <p:spPr>
          <a:xfrm>
            <a:off x="9507661" y="1887216"/>
            <a:ext cx="2472003" cy="461665"/>
          </a:xfrm>
          <a:prstGeom prst="rect">
            <a:avLst/>
          </a:prstGeom>
          <a:noFill/>
          <a:ln>
            <a:noFill/>
            <a:prstDash val="dash"/>
          </a:ln>
        </p:spPr>
        <p:txBody>
          <a:bodyPr wrap="square" rtlCol="0">
            <a:spAutoFit/>
          </a:bodyPr>
          <a:lstStyle/>
          <a:p>
            <a:r>
              <a:rPr lang="es-CL" sz="1200" b="1" dirty="0">
                <a:solidFill>
                  <a:schemeClr val="tx2">
                    <a:lumMod val="50000"/>
                  </a:schemeClr>
                </a:solidFill>
                <a:latin typeface="Arial" pitchFamily="34" charset="0"/>
                <a:cs typeface="Arial" pitchFamily="34" charset="0"/>
              </a:rPr>
              <a:t>Detección en área de vigilancia.</a:t>
            </a:r>
          </a:p>
        </p:txBody>
      </p:sp>
      <p:sp>
        <p:nvSpPr>
          <p:cNvPr id="16" name="15 CuadroTexto"/>
          <p:cNvSpPr txBox="1"/>
          <p:nvPr/>
        </p:nvSpPr>
        <p:spPr>
          <a:xfrm>
            <a:off x="7701197" y="3000373"/>
            <a:ext cx="3422773" cy="461665"/>
          </a:xfrm>
          <a:prstGeom prst="rect">
            <a:avLst/>
          </a:prstGeom>
          <a:noFill/>
          <a:ln>
            <a:noFill/>
            <a:prstDash val="dash"/>
          </a:ln>
        </p:spPr>
        <p:txBody>
          <a:bodyPr wrap="square" rtlCol="0">
            <a:spAutoFit/>
          </a:bodyPr>
          <a:lstStyle/>
          <a:p>
            <a:r>
              <a:rPr lang="es-CL" sz="1200" b="1" dirty="0">
                <a:solidFill>
                  <a:schemeClr val="tx2">
                    <a:lumMod val="50000"/>
                  </a:schemeClr>
                </a:solidFill>
                <a:latin typeface="Arial" pitchFamily="34" charset="0"/>
                <a:cs typeface="Arial" pitchFamily="34" charset="0"/>
              </a:rPr>
              <a:t>Determinación de la posición del contacto y su movimiento</a:t>
            </a:r>
          </a:p>
        </p:txBody>
      </p:sp>
      <p:sp>
        <p:nvSpPr>
          <p:cNvPr id="17" name="16 CuadroTexto"/>
          <p:cNvSpPr txBox="1"/>
          <p:nvPr/>
        </p:nvSpPr>
        <p:spPr>
          <a:xfrm>
            <a:off x="7796274" y="3933057"/>
            <a:ext cx="4183347" cy="646331"/>
          </a:xfrm>
          <a:prstGeom prst="rect">
            <a:avLst/>
          </a:prstGeom>
          <a:noFill/>
          <a:ln>
            <a:noFill/>
            <a:prstDash val="dash"/>
          </a:ln>
        </p:spPr>
        <p:txBody>
          <a:bodyPr wrap="square" rtlCol="0">
            <a:spAutoFit/>
          </a:bodyPr>
          <a:lstStyle/>
          <a:p>
            <a:r>
              <a:rPr lang="es-CL" sz="1200" b="1" dirty="0">
                <a:solidFill>
                  <a:schemeClr val="tx2">
                    <a:lumMod val="50000"/>
                  </a:schemeClr>
                </a:solidFill>
                <a:latin typeface="Arial" pitchFamily="34" charset="0"/>
                <a:cs typeface="Arial" pitchFamily="34" charset="0"/>
              </a:rPr>
              <a:t>Interpretación de la información recopilada, permitirá la confirmación de las características del tipo de contacto.</a:t>
            </a:r>
          </a:p>
        </p:txBody>
      </p:sp>
      <p:pic>
        <p:nvPicPr>
          <p:cNvPr id="18" name="Picture 4" descr="Resultado de imagen para F-16 FACH"/>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5799656" y="4725144"/>
            <a:ext cx="1711387" cy="839778"/>
          </a:xfrm>
          <a:prstGeom prst="rect">
            <a:avLst/>
          </a:prstGeom>
          <a:noFill/>
          <a:ln>
            <a:solidFill>
              <a:schemeClr val="tx1"/>
            </a:solidFill>
          </a:ln>
        </p:spPr>
      </p:pic>
      <p:sp>
        <p:nvSpPr>
          <p:cNvPr id="19" name="18 CuadroTexto"/>
          <p:cNvSpPr txBox="1"/>
          <p:nvPr/>
        </p:nvSpPr>
        <p:spPr>
          <a:xfrm>
            <a:off x="7701197" y="5013177"/>
            <a:ext cx="3898158" cy="276999"/>
          </a:xfrm>
          <a:prstGeom prst="rect">
            <a:avLst/>
          </a:prstGeom>
          <a:noFill/>
          <a:ln>
            <a:noFill/>
            <a:prstDash val="dash"/>
          </a:ln>
        </p:spPr>
        <p:txBody>
          <a:bodyPr wrap="square" rtlCol="0">
            <a:spAutoFit/>
          </a:bodyPr>
          <a:lstStyle/>
          <a:p>
            <a:r>
              <a:rPr lang="es-CL" sz="1200" b="1" dirty="0">
                <a:solidFill>
                  <a:schemeClr val="tx2">
                    <a:lumMod val="50000"/>
                  </a:schemeClr>
                </a:solidFill>
                <a:latin typeface="Arial" pitchFamily="34" charset="0"/>
                <a:cs typeface="Arial" pitchFamily="34" charset="0"/>
              </a:rPr>
              <a:t>Grado de Hostilidad: H/F/S/U/N/AF.</a:t>
            </a:r>
          </a:p>
        </p:txBody>
      </p:sp>
      <p:sp>
        <p:nvSpPr>
          <p:cNvPr id="76806" name="AutoShape 6" descr="Resultado de imagen para FORMACION DE BUQUE CHILENOS"/>
          <p:cNvSpPr>
            <a:spLocks noChangeAspect="1" noChangeArrowheads="1"/>
          </p:cNvSpPr>
          <p:nvPr/>
        </p:nvSpPr>
        <p:spPr bwMode="auto">
          <a:xfrm>
            <a:off x="207055" y="-144463"/>
            <a:ext cx="405659"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76808" name="Picture 8" descr="Resultado de imagen para FORMACION DE BUQUE CHILENOS"/>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5799656" y="5628942"/>
            <a:ext cx="1711387" cy="680379"/>
          </a:xfrm>
          <a:prstGeom prst="rect">
            <a:avLst/>
          </a:prstGeom>
          <a:noFill/>
          <a:ln>
            <a:solidFill>
              <a:schemeClr val="tx1"/>
            </a:solidFill>
          </a:ln>
        </p:spPr>
      </p:pic>
      <p:sp>
        <p:nvSpPr>
          <p:cNvPr id="22" name="21 CuadroTexto"/>
          <p:cNvSpPr txBox="1"/>
          <p:nvPr/>
        </p:nvSpPr>
        <p:spPr>
          <a:xfrm>
            <a:off x="7745197" y="5805265"/>
            <a:ext cx="3898158" cy="461665"/>
          </a:xfrm>
          <a:prstGeom prst="rect">
            <a:avLst/>
          </a:prstGeom>
          <a:noFill/>
          <a:ln>
            <a:noFill/>
            <a:prstDash val="dash"/>
          </a:ln>
        </p:spPr>
        <p:txBody>
          <a:bodyPr wrap="square" rtlCol="0">
            <a:spAutoFit/>
          </a:bodyPr>
          <a:lstStyle/>
          <a:p>
            <a:r>
              <a:rPr lang="es-CL" sz="1200" b="1" dirty="0">
                <a:solidFill>
                  <a:schemeClr val="tx2">
                    <a:lumMod val="50000"/>
                  </a:schemeClr>
                </a:solidFill>
                <a:latin typeface="Arial" pitchFamily="34" charset="0"/>
                <a:cs typeface="Arial" pitchFamily="34" charset="0"/>
              </a:rPr>
              <a:t>Traspaso de la información entre los buques de la fuerza (LINK/</a:t>
            </a:r>
            <a:r>
              <a:rPr lang="es-CL" sz="1200" b="1" dirty="0" err="1">
                <a:solidFill>
                  <a:schemeClr val="tx2">
                    <a:lumMod val="50000"/>
                  </a:schemeClr>
                </a:solidFill>
                <a:latin typeface="Arial" pitchFamily="34" charset="0"/>
                <a:cs typeface="Arial" pitchFamily="34" charset="0"/>
              </a:rPr>
              <a:t>Fonia</a:t>
            </a:r>
            <a:r>
              <a:rPr lang="es-CL" sz="1200" b="1" dirty="0">
                <a:solidFill>
                  <a:schemeClr val="tx2">
                    <a:lumMod val="50000"/>
                  </a:schemeClr>
                </a:solidFill>
                <a:latin typeface="Arial" pitchFamily="34" charset="0"/>
                <a:cs typeface="Arial" pitchFamily="34" charset="0"/>
              </a:rPr>
              <a:t>).</a:t>
            </a:r>
          </a:p>
        </p:txBody>
      </p:sp>
      <p:cxnSp>
        <p:nvCxnSpPr>
          <p:cNvPr id="21" name="11 Conector recto"/>
          <p:cNvCxnSpPr/>
          <p:nvPr/>
        </p:nvCxnSpPr>
        <p:spPr>
          <a:xfrm>
            <a:off x="1794344" y="1772817"/>
            <a:ext cx="12077" cy="4487303"/>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1" name="Conector recto de flecha 10"/>
          <p:cNvCxnSpPr/>
          <p:nvPr/>
        </p:nvCxnSpPr>
        <p:spPr>
          <a:xfrm>
            <a:off x="1794344" y="2104715"/>
            <a:ext cx="744624" cy="0"/>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p:cNvCxnSpPr/>
          <p:nvPr/>
        </p:nvCxnSpPr>
        <p:spPr>
          <a:xfrm>
            <a:off x="1772283" y="3356992"/>
            <a:ext cx="744624" cy="0"/>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p:nvPr/>
        </p:nvCxnSpPr>
        <p:spPr>
          <a:xfrm>
            <a:off x="1772283" y="4437112"/>
            <a:ext cx="744624" cy="0"/>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de flecha 26"/>
          <p:cNvCxnSpPr/>
          <p:nvPr/>
        </p:nvCxnSpPr>
        <p:spPr>
          <a:xfrm>
            <a:off x="1772283" y="5301208"/>
            <a:ext cx="744624" cy="0"/>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ector recto de flecha 27"/>
          <p:cNvCxnSpPr/>
          <p:nvPr/>
        </p:nvCxnSpPr>
        <p:spPr>
          <a:xfrm>
            <a:off x="1772283" y="6237312"/>
            <a:ext cx="744624" cy="0"/>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2" name="Marcador de número de diapositiva 1"/>
          <p:cNvSpPr>
            <a:spLocks noGrp="1"/>
          </p:cNvSpPr>
          <p:nvPr>
            <p:ph type="sldNum" sz="quarter" idx="12"/>
          </p:nvPr>
        </p:nvSpPr>
        <p:spPr>
          <a:xfrm>
            <a:off x="8721672" y="6021289"/>
            <a:ext cx="2839614" cy="365125"/>
          </a:xfrm>
        </p:spPr>
        <p:txBody>
          <a:bodyPr/>
          <a:lstStyle/>
          <a:p>
            <a:fld id="{E633B1BE-4685-4A8F-BABD-4AD129F26B6C}" type="slidenum">
              <a:rPr lang="es-CL" smtClean="0"/>
              <a:pPr/>
              <a:t>85</a:t>
            </a:fld>
            <a:endParaRPr lang="es-CL"/>
          </a:p>
        </p:txBody>
      </p:sp>
      <p:sp>
        <p:nvSpPr>
          <p:cNvPr id="37" name="3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38"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4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4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4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43" name="Picture 11"/>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208289856"/>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535110" y="801471"/>
            <a:ext cx="4468621" cy="71438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RAPIDEZ EN LA IDENTIFICACIÓN DE CONTACTOS</a:t>
            </a:r>
          </a:p>
        </p:txBody>
      </p:sp>
      <p:sp>
        <p:nvSpPr>
          <p:cNvPr id="5" name="4 Rectángulo redondeado"/>
          <p:cNvSpPr/>
          <p:nvPr/>
        </p:nvSpPr>
        <p:spPr>
          <a:xfrm>
            <a:off x="570419" y="1689870"/>
            <a:ext cx="4373544" cy="64294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200" b="1" dirty="0">
                <a:solidFill>
                  <a:srgbClr val="C00000"/>
                </a:solidFill>
                <a:latin typeface="Arial" pitchFamily="34" charset="0"/>
                <a:cs typeface="Arial" pitchFamily="34" charset="0"/>
              </a:rPr>
              <a:t>Se logra mediante el empleo de los equipos y sensores del sistema de mando y control</a:t>
            </a:r>
          </a:p>
        </p:txBody>
      </p:sp>
      <p:sp>
        <p:nvSpPr>
          <p:cNvPr id="6" name="5 CuadroTexto"/>
          <p:cNvSpPr txBox="1"/>
          <p:nvPr/>
        </p:nvSpPr>
        <p:spPr>
          <a:xfrm>
            <a:off x="5264849" y="2285992"/>
            <a:ext cx="5324314" cy="338554"/>
          </a:xfrm>
          <a:prstGeom prst="rect">
            <a:avLst/>
          </a:prstGeom>
          <a:noFill/>
          <a:ln>
            <a:solidFill>
              <a:srgbClr val="C00000"/>
            </a:solidFill>
            <a:prstDash val="dash"/>
          </a:ln>
        </p:spPr>
        <p:txBody>
          <a:bodyPr wrap="square" rtlCol="0">
            <a:spAutoFit/>
          </a:bodyPr>
          <a:lstStyle/>
          <a:p>
            <a:r>
              <a:rPr lang="es-CL" sz="1600" b="1" dirty="0">
                <a:solidFill>
                  <a:schemeClr val="tx2">
                    <a:lumMod val="50000"/>
                  </a:schemeClr>
                </a:solidFill>
                <a:latin typeface="Arial" pitchFamily="34" charset="0"/>
                <a:cs typeface="Arial" pitchFamily="34" charset="0"/>
              </a:rPr>
              <a:t>Media de Apoyo Electrónico (MAE)</a:t>
            </a:r>
          </a:p>
        </p:txBody>
      </p:sp>
      <p:sp>
        <p:nvSpPr>
          <p:cNvPr id="7" name="6 CuadroTexto"/>
          <p:cNvSpPr txBox="1"/>
          <p:nvPr/>
        </p:nvSpPr>
        <p:spPr>
          <a:xfrm>
            <a:off x="5264849" y="2804694"/>
            <a:ext cx="5324314" cy="338554"/>
          </a:xfrm>
          <a:prstGeom prst="rect">
            <a:avLst/>
          </a:prstGeom>
          <a:noFill/>
          <a:ln>
            <a:solidFill>
              <a:srgbClr val="C00000"/>
            </a:solidFill>
            <a:prstDash val="dash"/>
          </a:ln>
        </p:spPr>
        <p:txBody>
          <a:bodyPr wrap="square" rtlCol="0">
            <a:spAutoFit/>
          </a:bodyPr>
          <a:lstStyle/>
          <a:p>
            <a:r>
              <a:rPr lang="es-CL" sz="1600" b="1" dirty="0" err="1">
                <a:solidFill>
                  <a:schemeClr val="tx2">
                    <a:lumMod val="50000"/>
                  </a:schemeClr>
                </a:solidFill>
                <a:latin typeface="Arial" pitchFamily="34" charset="0"/>
                <a:cs typeface="Arial" pitchFamily="34" charset="0"/>
              </a:rPr>
              <a:t>Identify</a:t>
            </a:r>
            <a:r>
              <a:rPr lang="es-CL" sz="1600" b="1" dirty="0">
                <a:solidFill>
                  <a:schemeClr val="tx2">
                    <a:lumMod val="50000"/>
                  </a:schemeClr>
                </a:solidFill>
                <a:latin typeface="Arial" pitchFamily="34" charset="0"/>
                <a:cs typeface="Arial" pitchFamily="34" charset="0"/>
              </a:rPr>
              <a:t> </a:t>
            </a:r>
            <a:r>
              <a:rPr lang="es-CL" sz="1600" b="1" dirty="0" err="1">
                <a:solidFill>
                  <a:schemeClr val="tx2">
                    <a:lumMod val="50000"/>
                  </a:schemeClr>
                </a:solidFill>
                <a:latin typeface="Arial" pitchFamily="34" charset="0"/>
                <a:cs typeface="Arial" pitchFamily="34" charset="0"/>
              </a:rPr>
              <a:t>Friendly</a:t>
            </a:r>
            <a:r>
              <a:rPr lang="es-CL" sz="1600" b="1" dirty="0">
                <a:solidFill>
                  <a:schemeClr val="tx2">
                    <a:lumMod val="50000"/>
                  </a:schemeClr>
                </a:solidFill>
                <a:latin typeface="Arial" pitchFamily="34" charset="0"/>
                <a:cs typeface="Arial" pitchFamily="34" charset="0"/>
              </a:rPr>
              <a:t> </a:t>
            </a:r>
            <a:r>
              <a:rPr lang="es-CL" sz="1600" b="1" dirty="0" err="1">
                <a:solidFill>
                  <a:schemeClr val="tx2">
                    <a:lumMod val="50000"/>
                  </a:schemeClr>
                </a:solidFill>
                <a:latin typeface="Arial" pitchFamily="34" charset="0"/>
                <a:cs typeface="Arial" pitchFamily="34" charset="0"/>
              </a:rPr>
              <a:t>Foe</a:t>
            </a:r>
            <a:r>
              <a:rPr lang="es-CL" sz="1600" b="1" dirty="0">
                <a:solidFill>
                  <a:schemeClr val="tx2">
                    <a:lumMod val="50000"/>
                  </a:schemeClr>
                </a:solidFill>
                <a:latin typeface="Arial" pitchFamily="34" charset="0"/>
                <a:cs typeface="Arial" pitchFamily="34" charset="0"/>
              </a:rPr>
              <a:t> (IFF)</a:t>
            </a:r>
          </a:p>
        </p:txBody>
      </p:sp>
      <p:sp>
        <p:nvSpPr>
          <p:cNvPr id="8" name="7 CuadroTexto"/>
          <p:cNvSpPr txBox="1"/>
          <p:nvPr/>
        </p:nvSpPr>
        <p:spPr>
          <a:xfrm>
            <a:off x="5264849" y="3304760"/>
            <a:ext cx="5324314" cy="338554"/>
          </a:xfrm>
          <a:prstGeom prst="rect">
            <a:avLst/>
          </a:prstGeom>
          <a:noFill/>
          <a:ln>
            <a:solidFill>
              <a:srgbClr val="C00000"/>
            </a:solidFill>
            <a:prstDash val="dash"/>
          </a:ln>
        </p:spPr>
        <p:txBody>
          <a:bodyPr wrap="square" rtlCol="0">
            <a:spAutoFit/>
          </a:bodyPr>
          <a:lstStyle/>
          <a:p>
            <a:r>
              <a:rPr lang="es-CL" sz="1600" b="1" dirty="0">
                <a:solidFill>
                  <a:schemeClr val="tx2">
                    <a:lumMod val="50000"/>
                  </a:schemeClr>
                </a:solidFill>
                <a:latin typeface="Arial" pitchFamily="34" charset="0"/>
                <a:cs typeface="Arial" pitchFamily="34" charset="0"/>
              </a:rPr>
              <a:t>Equipos </a:t>
            </a:r>
            <a:r>
              <a:rPr lang="es-CL" sz="1600" b="1" dirty="0" err="1">
                <a:solidFill>
                  <a:schemeClr val="tx2">
                    <a:lumMod val="50000"/>
                  </a:schemeClr>
                </a:solidFill>
                <a:latin typeface="Arial" pitchFamily="34" charset="0"/>
                <a:cs typeface="Arial" pitchFamily="34" charset="0"/>
              </a:rPr>
              <a:t>Optrónicos</a:t>
            </a:r>
            <a:endParaRPr lang="es-CL" sz="1600" b="1" dirty="0">
              <a:solidFill>
                <a:schemeClr val="tx2">
                  <a:lumMod val="50000"/>
                </a:schemeClr>
              </a:solidFill>
              <a:latin typeface="Arial" pitchFamily="34" charset="0"/>
              <a:cs typeface="Arial" pitchFamily="34" charset="0"/>
            </a:endParaRPr>
          </a:p>
        </p:txBody>
      </p:sp>
      <p:sp>
        <p:nvSpPr>
          <p:cNvPr id="11" name="10 Rectángulo redondeado"/>
          <p:cNvSpPr/>
          <p:nvPr/>
        </p:nvSpPr>
        <p:spPr>
          <a:xfrm>
            <a:off x="475342" y="3573016"/>
            <a:ext cx="4468621" cy="71438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600" b="1" dirty="0">
                <a:solidFill>
                  <a:srgbClr val="002060"/>
                </a:solidFill>
                <a:latin typeface="Arial" pitchFamily="34" charset="0"/>
                <a:cs typeface="Arial" pitchFamily="34" charset="0"/>
              </a:rPr>
              <a:t>EMPLEO DE TÁCTICAS Y PROCEDIMIENTOS</a:t>
            </a:r>
          </a:p>
        </p:txBody>
      </p:sp>
      <p:sp>
        <p:nvSpPr>
          <p:cNvPr id="12" name="11 Rectángulo redondeado"/>
          <p:cNvSpPr/>
          <p:nvPr/>
        </p:nvSpPr>
        <p:spPr>
          <a:xfrm>
            <a:off x="570419" y="4501710"/>
            <a:ext cx="4373544" cy="78581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200" b="1" dirty="0">
                <a:solidFill>
                  <a:srgbClr val="C00000"/>
                </a:solidFill>
                <a:latin typeface="Arial" pitchFamily="34" charset="0"/>
                <a:cs typeface="Arial" pitchFamily="34" charset="0"/>
              </a:rPr>
              <a:t>Existen procedimientos que complementan el proceso de identificación de contactos</a:t>
            </a:r>
          </a:p>
        </p:txBody>
      </p:sp>
      <p:sp>
        <p:nvSpPr>
          <p:cNvPr id="13" name="12 CuadroTexto"/>
          <p:cNvSpPr txBox="1"/>
          <p:nvPr/>
        </p:nvSpPr>
        <p:spPr>
          <a:xfrm>
            <a:off x="5169772" y="4509120"/>
            <a:ext cx="5324314" cy="338554"/>
          </a:xfrm>
          <a:prstGeom prst="rect">
            <a:avLst/>
          </a:prstGeom>
          <a:noFill/>
          <a:ln>
            <a:solidFill>
              <a:srgbClr val="C00000"/>
            </a:solidFill>
            <a:prstDash val="dash"/>
          </a:ln>
        </p:spPr>
        <p:txBody>
          <a:bodyPr wrap="square" rtlCol="0">
            <a:spAutoFit/>
          </a:bodyPr>
          <a:lstStyle/>
          <a:p>
            <a:r>
              <a:rPr lang="es-CL" sz="1600" b="1" dirty="0">
                <a:solidFill>
                  <a:schemeClr val="tx2">
                    <a:lumMod val="50000"/>
                  </a:schemeClr>
                </a:solidFill>
                <a:latin typeface="Arial" pitchFamily="34" charset="0"/>
                <a:cs typeface="Arial" pitchFamily="34" charset="0"/>
              </a:rPr>
              <a:t>Incorporación a una fuerza</a:t>
            </a:r>
          </a:p>
        </p:txBody>
      </p:sp>
      <p:sp>
        <p:nvSpPr>
          <p:cNvPr id="14" name="13 CuadroTexto"/>
          <p:cNvSpPr txBox="1"/>
          <p:nvPr/>
        </p:nvSpPr>
        <p:spPr>
          <a:xfrm>
            <a:off x="5169772" y="4956385"/>
            <a:ext cx="5324314" cy="338554"/>
          </a:xfrm>
          <a:prstGeom prst="rect">
            <a:avLst/>
          </a:prstGeom>
          <a:noFill/>
          <a:ln>
            <a:solidFill>
              <a:srgbClr val="C00000"/>
            </a:solidFill>
            <a:prstDash val="dash"/>
          </a:ln>
        </p:spPr>
        <p:txBody>
          <a:bodyPr wrap="square" rtlCol="0">
            <a:spAutoFit/>
          </a:bodyPr>
          <a:lstStyle/>
          <a:p>
            <a:r>
              <a:rPr lang="es-CL" sz="1600" b="1" dirty="0">
                <a:solidFill>
                  <a:schemeClr val="tx2">
                    <a:lumMod val="50000"/>
                  </a:schemeClr>
                </a:solidFill>
                <a:latin typeface="Arial" pitchFamily="34" charset="0"/>
                <a:cs typeface="Arial" pitchFamily="34" charset="0"/>
              </a:rPr>
              <a:t>Procedimiento de investigación de un contacto</a:t>
            </a:r>
          </a:p>
        </p:txBody>
      </p:sp>
      <p:sp>
        <p:nvSpPr>
          <p:cNvPr id="15" name="14 CuadroTexto"/>
          <p:cNvSpPr txBox="1"/>
          <p:nvPr/>
        </p:nvSpPr>
        <p:spPr>
          <a:xfrm>
            <a:off x="5169772" y="5638858"/>
            <a:ext cx="5324314" cy="338554"/>
          </a:xfrm>
          <a:prstGeom prst="rect">
            <a:avLst/>
          </a:prstGeom>
          <a:noFill/>
          <a:ln>
            <a:solidFill>
              <a:srgbClr val="C00000"/>
            </a:solidFill>
            <a:prstDash val="dash"/>
          </a:ln>
        </p:spPr>
        <p:txBody>
          <a:bodyPr wrap="square" rtlCol="0">
            <a:spAutoFit/>
          </a:bodyPr>
          <a:lstStyle/>
          <a:p>
            <a:r>
              <a:rPr lang="es-CL" sz="1600" b="1" dirty="0">
                <a:solidFill>
                  <a:schemeClr val="tx2">
                    <a:lumMod val="50000"/>
                  </a:schemeClr>
                </a:solidFill>
                <a:latin typeface="Arial" pitchFamily="34" charset="0"/>
                <a:cs typeface="Arial" pitchFamily="34" charset="0"/>
              </a:rPr>
              <a:t>Áreas de tránsito y operación de submarinos</a:t>
            </a:r>
          </a:p>
        </p:txBody>
      </p:sp>
      <p:sp>
        <p:nvSpPr>
          <p:cNvPr id="2" name="Flecha: doblada hacia arriba 1"/>
          <p:cNvSpPr/>
          <p:nvPr/>
        </p:nvSpPr>
        <p:spPr>
          <a:xfrm rot="5400000">
            <a:off x="2600564" y="2374137"/>
            <a:ext cx="850392" cy="973582"/>
          </a:xfrm>
          <a:prstGeom prst="bentUp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16" name="Flecha: doblada hacia arriba 15"/>
          <p:cNvSpPr/>
          <p:nvPr/>
        </p:nvSpPr>
        <p:spPr>
          <a:xfrm rot="5400000">
            <a:off x="2663861" y="5383629"/>
            <a:ext cx="850392" cy="973582"/>
          </a:xfrm>
          <a:prstGeom prst="bentUp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25" name="2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6"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7"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8"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9"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30"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31"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490101239"/>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p:cNvSpPr>
            <a:spLocks noGrp="1"/>
          </p:cNvSpPr>
          <p:nvPr>
            <p:ph type="sldNum" sz="quarter" idx="12"/>
          </p:nvPr>
        </p:nvSpPr>
        <p:spPr>
          <a:xfrm>
            <a:off x="8899577" y="6021289"/>
            <a:ext cx="2839614" cy="365125"/>
          </a:xfrm>
        </p:spPr>
        <p:txBody>
          <a:bodyPr/>
          <a:lstStyle/>
          <a:p>
            <a:fld id="{E633B1BE-4685-4A8F-BABD-4AD129F26B6C}" type="slidenum">
              <a:rPr lang="es-CL" smtClean="0"/>
              <a:pPr/>
              <a:t>87</a:t>
            </a:fld>
            <a:endParaRPr lang="es-CL"/>
          </a:p>
        </p:txBody>
      </p:sp>
      <p:pic>
        <p:nvPicPr>
          <p:cNvPr id="40962" name="Picture 2" descr="Resultado de imagen para FUERZA NAVAL CHILENA"/>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1304620" y="1925489"/>
            <a:ext cx="4848929" cy="1970986"/>
          </a:xfrm>
          <a:prstGeom prst="rect">
            <a:avLst/>
          </a:prstGeom>
          <a:noFill/>
          <a:ln>
            <a:solidFill>
              <a:schemeClr val="tx1"/>
            </a:solidFill>
          </a:ln>
        </p:spPr>
      </p:pic>
      <p:pic>
        <p:nvPicPr>
          <p:cNvPr id="40966" name="Picture 6" descr="Resultado de imagen para FUERZA NAVAL CHILENA"/>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783936" y="1903681"/>
            <a:ext cx="3709392" cy="1992795"/>
          </a:xfrm>
          <a:prstGeom prst="rect">
            <a:avLst/>
          </a:prstGeom>
          <a:noFill/>
          <a:ln>
            <a:solidFill>
              <a:schemeClr val="tx1"/>
            </a:solidFill>
          </a:ln>
        </p:spPr>
      </p:pic>
      <p:sp>
        <p:nvSpPr>
          <p:cNvPr id="10" name="9 CuadroTexto"/>
          <p:cNvSpPr txBox="1"/>
          <p:nvPr/>
        </p:nvSpPr>
        <p:spPr>
          <a:xfrm>
            <a:off x="1304620" y="4464299"/>
            <a:ext cx="7815282" cy="584775"/>
          </a:xfrm>
          <a:prstGeom prst="rect">
            <a:avLst/>
          </a:prstGeom>
          <a:noFill/>
          <a:ln>
            <a:solidFill>
              <a:schemeClr val="tx1"/>
            </a:solidFill>
          </a:ln>
        </p:spPr>
        <p:txBody>
          <a:bodyPr wrap="square" rtlCol="0">
            <a:spAutoFit/>
          </a:bodyPr>
          <a:lstStyle/>
          <a:p>
            <a:r>
              <a:rPr lang="es-CL" sz="1600" b="1" dirty="0">
                <a:solidFill>
                  <a:srgbClr val="002060"/>
                </a:solidFill>
                <a:latin typeface="Arial" pitchFamily="34" charset="0"/>
                <a:cs typeface="Arial" pitchFamily="34" charset="0"/>
              </a:rPr>
              <a:t>DURANTE SITUACIONES DE CONFLICTO, LAS UNIDADES NAVALES NO OPERAN INDEPENDIENTE</a:t>
            </a:r>
          </a:p>
        </p:txBody>
      </p:sp>
      <p:sp>
        <p:nvSpPr>
          <p:cNvPr id="11" name="10 CuadroTexto"/>
          <p:cNvSpPr txBox="1"/>
          <p:nvPr/>
        </p:nvSpPr>
        <p:spPr>
          <a:xfrm>
            <a:off x="1304620" y="5178678"/>
            <a:ext cx="7815282" cy="338554"/>
          </a:xfrm>
          <a:prstGeom prst="rect">
            <a:avLst/>
          </a:prstGeom>
          <a:noFill/>
          <a:ln>
            <a:solidFill>
              <a:schemeClr val="tx1"/>
            </a:solidFill>
          </a:ln>
        </p:spPr>
        <p:txBody>
          <a:bodyPr wrap="square" rtlCol="0">
            <a:spAutoFit/>
          </a:bodyPr>
          <a:lstStyle/>
          <a:p>
            <a:r>
              <a:rPr lang="es-CL" sz="1600" b="1" dirty="0">
                <a:solidFill>
                  <a:srgbClr val="002060"/>
                </a:solidFill>
                <a:latin typeface="Arial" pitchFamily="34" charset="0"/>
                <a:cs typeface="Arial" pitchFamily="34" charset="0"/>
              </a:rPr>
              <a:t>INTEGRAN UNA FUERZA NAVAL ORGANIZADA,</a:t>
            </a:r>
          </a:p>
        </p:txBody>
      </p:sp>
      <p:sp>
        <p:nvSpPr>
          <p:cNvPr id="13" name="12 Rectángulo redondeado"/>
          <p:cNvSpPr/>
          <p:nvPr/>
        </p:nvSpPr>
        <p:spPr>
          <a:xfrm>
            <a:off x="5007314" y="1053983"/>
            <a:ext cx="3528471" cy="58078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600" b="1" dirty="0" smtClean="0">
                <a:solidFill>
                  <a:srgbClr val="002060"/>
                </a:solidFill>
                <a:latin typeface="Arial" pitchFamily="34" charset="0"/>
                <a:cs typeface="Arial" pitchFamily="34" charset="0"/>
              </a:rPr>
              <a:t>NIVEL FUERZA</a:t>
            </a:r>
            <a:endParaRPr lang="es-CL" sz="1600" b="1" dirty="0">
              <a:solidFill>
                <a:srgbClr val="002060"/>
              </a:solidFill>
              <a:latin typeface="Arial" pitchFamily="34" charset="0"/>
              <a:cs typeface="Arial" pitchFamily="34" charset="0"/>
            </a:endParaRPr>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4"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9"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43081274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redondeado"/>
          <p:cNvSpPr/>
          <p:nvPr/>
        </p:nvSpPr>
        <p:spPr>
          <a:xfrm>
            <a:off x="1197270" y="1650504"/>
            <a:ext cx="3803081" cy="9144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b="1" dirty="0">
                <a:solidFill>
                  <a:srgbClr val="002060"/>
                </a:solidFill>
                <a:latin typeface="Arial" pitchFamily="34" charset="0"/>
                <a:cs typeface="Arial" pitchFamily="34" charset="0"/>
              </a:rPr>
              <a:t>INTEGRACIÓN DE GRAN CANTIDAD DE TIPOS DE MEDIOS</a:t>
            </a:r>
          </a:p>
        </p:txBody>
      </p:sp>
      <p:sp>
        <p:nvSpPr>
          <p:cNvPr id="6" name="5 CuadroTexto"/>
          <p:cNvSpPr txBox="1"/>
          <p:nvPr/>
        </p:nvSpPr>
        <p:spPr>
          <a:xfrm>
            <a:off x="5318202" y="1340768"/>
            <a:ext cx="950770" cy="1446550"/>
          </a:xfrm>
          <a:prstGeom prst="rect">
            <a:avLst/>
          </a:prstGeom>
          <a:noFill/>
        </p:spPr>
        <p:txBody>
          <a:bodyPr wrap="square" rtlCol="0">
            <a:spAutoFit/>
          </a:bodyPr>
          <a:lstStyle/>
          <a:p>
            <a:r>
              <a:rPr lang="es-CL" sz="8800" dirty="0">
                <a:solidFill>
                  <a:schemeClr val="tx2"/>
                </a:solidFill>
              </a:rPr>
              <a:t>+</a:t>
            </a:r>
          </a:p>
        </p:txBody>
      </p:sp>
      <p:sp>
        <p:nvSpPr>
          <p:cNvPr id="7" name="6 Rectángulo redondeado"/>
          <p:cNvSpPr/>
          <p:nvPr/>
        </p:nvSpPr>
        <p:spPr>
          <a:xfrm>
            <a:off x="6806815" y="1650504"/>
            <a:ext cx="3803081" cy="9144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b="1" dirty="0">
                <a:solidFill>
                  <a:srgbClr val="002060"/>
                </a:solidFill>
                <a:latin typeface="Arial" pitchFamily="34" charset="0"/>
                <a:cs typeface="Arial" pitchFamily="34" charset="0"/>
              </a:rPr>
              <a:t>AMENAZA TRIDIMENCIONAL</a:t>
            </a:r>
          </a:p>
        </p:txBody>
      </p:sp>
      <p:pic>
        <p:nvPicPr>
          <p:cNvPr id="8" name="Picture 6" descr="Resultado de imagen para FRAGATAS CHILENAS"/>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80265" y="3429000"/>
            <a:ext cx="1711387" cy="885742"/>
          </a:xfrm>
          <a:prstGeom prst="rect">
            <a:avLst/>
          </a:prstGeom>
          <a:noFill/>
          <a:ln>
            <a:solidFill>
              <a:schemeClr val="tx1"/>
            </a:solidFill>
          </a:ln>
        </p:spPr>
      </p:pic>
      <p:sp>
        <p:nvSpPr>
          <p:cNvPr id="37890" name="AutoShape 2" descr="Resultado de imagen para COUGAR ARMADA DE CHILE"/>
          <p:cNvSpPr>
            <a:spLocks noChangeAspect="1" noChangeArrowheads="1"/>
          </p:cNvSpPr>
          <p:nvPr/>
        </p:nvSpPr>
        <p:spPr bwMode="auto">
          <a:xfrm>
            <a:off x="207055" y="-144463"/>
            <a:ext cx="405659"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37892" name="Picture 4" descr="Resultado de imagen para COUGAR ARMADA DE CHILE"/>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2281806" y="3429000"/>
            <a:ext cx="1996618" cy="885742"/>
          </a:xfrm>
          <a:prstGeom prst="rect">
            <a:avLst/>
          </a:prstGeom>
          <a:noFill/>
          <a:ln>
            <a:solidFill>
              <a:schemeClr val="tx1"/>
            </a:solidFill>
          </a:ln>
        </p:spPr>
      </p:pic>
      <p:pic>
        <p:nvPicPr>
          <p:cNvPr id="37894" name="Picture 6" descr="Resultado de imagen para P-3 ACH"/>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4468578" y="3429000"/>
            <a:ext cx="1806464" cy="885742"/>
          </a:xfrm>
          <a:prstGeom prst="rect">
            <a:avLst/>
          </a:prstGeom>
          <a:noFill/>
          <a:ln>
            <a:solidFill>
              <a:schemeClr val="tx1"/>
            </a:solidFill>
          </a:ln>
        </p:spPr>
      </p:pic>
      <p:pic>
        <p:nvPicPr>
          <p:cNvPr id="37896" name="Picture 8" descr="Resultado de imagen para MIG-29 FAP"/>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9317506" y="3356993"/>
            <a:ext cx="1616310" cy="957751"/>
          </a:xfrm>
          <a:prstGeom prst="rect">
            <a:avLst/>
          </a:prstGeom>
          <a:noFill/>
          <a:ln>
            <a:solidFill>
              <a:schemeClr val="tx1"/>
            </a:solidFill>
          </a:ln>
        </p:spPr>
      </p:pic>
      <p:pic>
        <p:nvPicPr>
          <p:cNvPr id="37898" name="Picture 10" descr="Resultado de imagen para LUPO MGP"/>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6940581" y="3356993"/>
            <a:ext cx="2186772" cy="957750"/>
          </a:xfrm>
          <a:prstGeom prst="rect">
            <a:avLst/>
          </a:prstGeom>
          <a:noFill/>
          <a:ln>
            <a:solidFill>
              <a:schemeClr val="tx1"/>
            </a:solidFill>
          </a:ln>
        </p:spPr>
      </p:pic>
      <p:pic>
        <p:nvPicPr>
          <p:cNvPr id="37900" name="Picture 12" descr="Resultado de imagen para SUBMARINO 209 MGP"/>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9317506" y="4446802"/>
            <a:ext cx="1616310" cy="1214446"/>
          </a:xfrm>
          <a:prstGeom prst="rect">
            <a:avLst/>
          </a:prstGeom>
          <a:noFill/>
          <a:ln>
            <a:solidFill>
              <a:schemeClr val="tx1"/>
            </a:solidFill>
          </a:ln>
        </p:spPr>
      </p:pic>
      <p:sp>
        <p:nvSpPr>
          <p:cNvPr id="16" name="15 Rectángulo redondeado"/>
          <p:cNvSpPr/>
          <p:nvPr/>
        </p:nvSpPr>
        <p:spPr>
          <a:xfrm>
            <a:off x="665497" y="4807764"/>
            <a:ext cx="8081548" cy="62960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ORGANIZACIÓN DE MANDO Y CONTROL CAPAZ DE DIRIGIR TÁCTICAMENTE UNA FUERZA</a:t>
            </a:r>
          </a:p>
        </p:txBody>
      </p:sp>
      <p:sp>
        <p:nvSpPr>
          <p:cNvPr id="17" name="16 Flecha abajo"/>
          <p:cNvSpPr/>
          <p:nvPr/>
        </p:nvSpPr>
        <p:spPr>
          <a:xfrm>
            <a:off x="4658732" y="4365104"/>
            <a:ext cx="380308" cy="369160"/>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5" name="15 Rectángulo redondeado"/>
          <p:cNvSpPr/>
          <p:nvPr/>
        </p:nvSpPr>
        <p:spPr>
          <a:xfrm>
            <a:off x="622255" y="5616832"/>
            <a:ext cx="8081548" cy="62960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EQUIPAMIENTO ROBUSTO QUE PERMITA EL TRASPASO DE INFORMACIÓN Y LA CONDUCCIÓN DE LA FUERZA</a:t>
            </a:r>
          </a:p>
        </p:txBody>
      </p:sp>
      <p:sp>
        <p:nvSpPr>
          <p:cNvPr id="2" name="Flecha: hacia abajo 1"/>
          <p:cNvSpPr/>
          <p:nvPr/>
        </p:nvSpPr>
        <p:spPr>
          <a:xfrm>
            <a:off x="2859221" y="2683482"/>
            <a:ext cx="479178" cy="505578"/>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18" name="Flecha: hacia abajo 17"/>
          <p:cNvSpPr/>
          <p:nvPr/>
        </p:nvSpPr>
        <p:spPr>
          <a:xfrm>
            <a:off x="8464214" y="2642659"/>
            <a:ext cx="479178" cy="505578"/>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3" name="Marcador de número de diapositiva 2"/>
          <p:cNvSpPr>
            <a:spLocks noGrp="1"/>
          </p:cNvSpPr>
          <p:nvPr>
            <p:ph type="sldNum" sz="quarter" idx="12"/>
          </p:nvPr>
        </p:nvSpPr>
        <p:spPr>
          <a:xfrm>
            <a:off x="9091248" y="5949281"/>
            <a:ext cx="2839614" cy="365125"/>
          </a:xfrm>
        </p:spPr>
        <p:txBody>
          <a:bodyPr/>
          <a:lstStyle/>
          <a:p>
            <a:fld id="{E633B1BE-4685-4A8F-BABD-4AD129F26B6C}" type="slidenum">
              <a:rPr lang="es-CL" smtClean="0"/>
              <a:pPr/>
              <a:t>88</a:t>
            </a:fld>
            <a:endParaRPr lang="es-CL"/>
          </a:p>
        </p:txBody>
      </p:sp>
      <p:sp>
        <p:nvSpPr>
          <p:cNvPr id="21" name="1 Título"/>
          <p:cNvSpPr>
            <a:spLocks noGrp="1"/>
          </p:cNvSpPr>
          <p:nvPr>
            <p:ph type="title"/>
          </p:nvPr>
        </p:nvSpPr>
        <p:spPr>
          <a:xfrm>
            <a:off x="2124447" y="980728"/>
            <a:ext cx="8366779" cy="357190"/>
          </a:xfrm>
        </p:spPr>
        <p:txBody>
          <a:bodyPr>
            <a:noAutofit/>
          </a:bodyPr>
          <a:lstStyle/>
          <a:p>
            <a:r>
              <a:rPr lang="es-CL" sz="2400" b="1" dirty="0">
                <a:solidFill>
                  <a:srgbClr val="002060"/>
                </a:solidFill>
                <a:latin typeface="Arial" pitchFamily="34" charset="0"/>
                <a:cs typeface="Arial" pitchFamily="34" charset="0"/>
              </a:rPr>
              <a:t>ORGANIZACIÓN AIO DE UNA FUERZA</a:t>
            </a:r>
          </a:p>
        </p:txBody>
      </p:sp>
      <p:sp>
        <p:nvSpPr>
          <p:cNvPr id="19" name="1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6" name="Picture 11"/>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731328021"/>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8" descr="Resultado de imagen para FUERZA NAVAL CHILENA"/>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80266" y="3714753"/>
            <a:ext cx="3422773" cy="1711833"/>
          </a:xfrm>
          <a:prstGeom prst="rect">
            <a:avLst/>
          </a:prstGeom>
          <a:noFill/>
          <a:ln>
            <a:solidFill>
              <a:schemeClr val="tx1"/>
            </a:solidFill>
          </a:ln>
        </p:spPr>
      </p:pic>
      <p:pic>
        <p:nvPicPr>
          <p:cNvPr id="6" name="Picture 10" descr="Resultado de imagen para formación de buques de guerra"/>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80266" y="1357298"/>
            <a:ext cx="3467421" cy="1214446"/>
          </a:xfrm>
          <a:prstGeom prst="rect">
            <a:avLst/>
          </a:prstGeom>
          <a:noFill/>
          <a:ln>
            <a:solidFill>
              <a:schemeClr val="tx1"/>
            </a:solidFill>
          </a:ln>
        </p:spPr>
      </p:pic>
      <p:sp>
        <p:nvSpPr>
          <p:cNvPr id="7" name="6 Rectángulo redondeado"/>
          <p:cNvSpPr/>
          <p:nvPr/>
        </p:nvSpPr>
        <p:spPr>
          <a:xfrm>
            <a:off x="4373501" y="2870080"/>
            <a:ext cx="3232619" cy="62864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smtClean="0">
                <a:solidFill>
                  <a:srgbClr val="002060"/>
                </a:solidFill>
                <a:latin typeface="Arial" pitchFamily="34" charset="0"/>
                <a:cs typeface="Arial" pitchFamily="34" charset="0"/>
              </a:rPr>
              <a:t>O.C.T.</a:t>
            </a:r>
            <a:endParaRPr lang="es-CL" sz="1400" b="1" dirty="0">
              <a:solidFill>
                <a:srgbClr val="002060"/>
              </a:solidFill>
              <a:latin typeface="Arial" pitchFamily="34" charset="0"/>
              <a:cs typeface="Arial" pitchFamily="34" charset="0"/>
            </a:endParaRPr>
          </a:p>
        </p:txBody>
      </p:sp>
      <p:sp>
        <p:nvSpPr>
          <p:cNvPr id="8" name="7 Rectángulo redondeado"/>
          <p:cNvSpPr/>
          <p:nvPr/>
        </p:nvSpPr>
        <p:spPr>
          <a:xfrm>
            <a:off x="4373501" y="1500174"/>
            <a:ext cx="3232619" cy="9144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EN TODA FUERZA NAVAL ORGANIZADA</a:t>
            </a:r>
          </a:p>
        </p:txBody>
      </p:sp>
      <p:sp>
        <p:nvSpPr>
          <p:cNvPr id="9" name="8 Rectángulo redondeado"/>
          <p:cNvSpPr/>
          <p:nvPr/>
        </p:nvSpPr>
        <p:spPr>
          <a:xfrm>
            <a:off x="8287870" y="2207407"/>
            <a:ext cx="3612927" cy="178595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Tiene la responsabilidad general para el cumplimiento de la misión de la fuerza y para la ejecución de la defensa. </a:t>
            </a:r>
            <a:r>
              <a:rPr lang="es-CL" sz="1400" b="1" dirty="0">
                <a:solidFill>
                  <a:srgbClr val="C00000"/>
                </a:solidFill>
                <a:latin typeface="Arial" pitchFamily="34" charset="0"/>
                <a:cs typeface="Arial" pitchFamily="34" charset="0"/>
              </a:rPr>
              <a:t>Posee el mando sobre todas las guerras.</a:t>
            </a:r>
          </a:p>
        </p:txBody>
      </p:sp>
      <p:sp>
        <p:nvSpPr>
          <p:cNvPr id="10" name="9 Rectángulo redondeado"/>
          <p:cNvSpPr/>
          <p:nvPr/>
        </p:nvSpPr>
        <p:spPr>
          <a:xfrm>
            <a:off x="4468578" y="4143380"/>
            <a:ext cx="3232619" cy="62864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solidFill>
                  <a:srgbClr val="C00000"/>
                </a:solidFill>
                <a:latin typeface="Arial" pitchFamily="34" charset="0"/>
                <a:cs typeface="Arial" pitchFamily="34" charset="0"/>
              </a:rPr>
              <a:t>OCT DE LA ESCUADRA:</a:t>
            </a:r>
          </a:p>
          <a:p>
            <a:pPr algn="ctr"/>
            <a:r>
              <a:rPr lang="es-CL" sz="1400" b="1" dirty="0">
                <a:solidFill>
                  <a:srgbClr val="C00000"/>
                </a:solidFill>
                <a:latin typeface="Arial" pitchFamily="34" charset="0"/>
                <a:cs typeface="Arial" pitchFamily="34" charset="0"/>
              </a:rPr>
              <a:t>C.J.E.</a:t>
            </a:r>
          </a:p>
        </p:txBody>
      </p:sp>
      <p:sp>
        <p:nvSpPr>
          <p:cNvPr id="11" name="10 Rectángulo redondeado"/>
          <p:cNvSpPr/>
          <p:nvPr/>
        </p:nvSpPr>
        <p:spPr>
          <a:xfrm>
            <a:off x="8271659" y="4714884"/>
            <a:ext cx="3612927" cy="128588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Para una conducción más eficiente, el OCT normalmente adoptará una organización de </a:t>
            </a:r>
            <a:r>
              <a:rPr lang="es-CL" sz="1400" b="1" dirty="0">
                <a:solidFill>
                  <a:srgbClr val="C00000"/>
                </a:solidFill>
                <a:latin typeface="Arial" pitchFamily="34" charset="0"/>
                <a:cs typeface="Arial" pitchFamily="34" charset="0"/>
              </a:rPr>
              <a:t>“Guerra Compuesta”</a:t>
            </a:r>
          </a:p>
        </p:txBody>
      </p:sp>
      <p:sp>
        <p:nvSpPr>
          <p:cNvPr id="12" name="Flecha: hacia abajo 11"/>
          <p:cNvSpPr/>
          <p:nvPr/>
        </p:nvSpPr>
        <p:spPr>
          <a:xfrm>
            <a:off x="5750221" y="2479172"/>
            <a:ext cx="334666" cy="371484"/>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2" name="Flecha: a la derecha 1"/>
          <p:cNvSpPr/>
          <p:nvPr/>
        </p:nvSpPr>
        <p:spPr>
          <a:xfrm>
            <a:off x="3880668" y="4330006"/>
            <a:ext cx="560600" cy="25718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3" name="Flecha: a la derecha 12"/>
          <p:cNvSpPr/>
          <p:nvPr/>
        </p:nvSpPr>
        <p:spPr>
          <a:xfrm>
            <a:off x="7666695" y="3055814"/>
            <a:ext cx="560600" cy="25718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4" name="Flecha: hacia abajo 13"/>
          <p:cNvSpPr/>
          <p:nvPr/>
        </p:nvSpPr>
        <p:spPr>
          <a:xfrm>
            <a:off x="9898900" y="4039210"/>
            <a:ext cx="390866" cy="629820"/>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3" name="Marcador de número de diapositiva 2"/>
          <p:cNvSpPr>
            <a:spLocks noGrp="1"/>
          </p:cNvSpPr>
          <p:nvPr>
            <p:ph type="sldNum" sz="quarter" idx="12"/>
          </p:nvPr>
        </p:nvSpPr>
        <p:spPr/>
        <p:txBody>
          <a:bodyPr/>
          <a:lstStyle/>
          <a:p>
            <a:fld id="{E633B1BE-4685-4A8F-BABD-4AD129F26B6C}" type="slidenum">
              <a:rPr lang="es-CL" smtClean="0"/>
              <a:pPr/>
              <a:t>89</a:t>
            </a:fld>
            <a:endParaRPr lang="es-CL"/>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7"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1"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2"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3" name="22 Título"/>
          <p:cNvSpPr>
            <a:spLocks noGrp="1"/>
          </p:cNvSpPr>
          <p:nvPr>
            <p:ph type="title"/>
          </p:nvPr>
        </p:nvSpPr>
        <p:spPr/>
        <p:txBody>
          <a:bodyPr/>
          <a:lstStyle/>
          <a:p>
            <a:endParaRPr lang="es-CL"/>
          </a:p>
        </p:txBody>
      </p:sp>
    </p:spTree>
    <p:extLst>
      <p:ext uri="{BB962C8B-B14F-4D97-AF65-F5344CB8AC3E}">
        <p14:creationId xmlns:p14="http://schemas.microsoft.com/office/powerpoint/2010/main" xmlns="" val="1003342357"/>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855651" y="928670"/>
            <a:ext cx="3517850" cy="357190"/>
          </a:xfrm>
        </p:spPr>
        <p:txBody>
          <a:bodyPr>
            <a:normAutofit/>
          </a:bodyPr>
          <a:lstStyle/>
          <a:p>
            <a:pPr algn="l"/>
            <a:r>
              <a:rPr lang="es-CL" sz="1600" b="1" dirty="0">
                <a:solidFill>
                  <a:srgbClr val="C00000"/>
                </a:solidFill>
                <a:latin typeface="Arial" pitchFamily="34" charset="0"/>
                <a:cs typeface="Arial" pitchFamily="34" charset="0"/>
              </a:rPr>
              <a:t>GUERRA COMPUESTA</a:t>
            </a:r>
          </a:p>
        </p:txBody>
      </p:sp>
      <p:sp>
        <p:nvSpPr>
          <p:cNvPr id="5" name="4 Rectángulo redondeado"/>
          <p:cNvSpPr/>
          <p:nvPr/>
        </p:nvSpPr>
        <p:spPr>
          <a:xfrm>
            <a:off x="475343" y="1643050"/>
            <a:ext cx="3612927" cy="71438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ORGANIZACIÓN DE LA GUERRA COMPUESTA</a:t>
            </a:r>
          </a:p>
        </p:txBody>
      </p:sp>
      <p:sp>
        <p:nvSpPr>
          <p:cNvPr id="6" name="5 Rectángulo redondeado"/>
          <p:cNvSpPr/>
          <p:nvPr/>
        </p:nvSpPr>
        <p:spPr>
          <a:xfrm>
            <a:off x="1996575" y="2857496"/>
            <a:ext cx="3612927" cy="71438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Designación del Cmdte de la Guerra Compuesta </a:t>
            </a:r>
          </a:p>
          <a:p>
            <a:pPr algn="ctr"/>
            <a:r>
              <a:rPr lang="es-CL" sz="1400" b="1" dirty="0">
                <a:solidFill>
                  <a:srgbClr val="002060"/>
                </a:solidFill>
                <a:latin typeface="Arial" pitchFamily="34" charset="0"/>
                <a:cs typeface="Arial" pitchFamily="34" charset="0"/>
              </a:rPr>
              <a:t>CWC</a:t>
            </a:r>
          </a:p>
        </p:txBody>
      </p:sp>
      <p:sp>
        <p:nvSpPr>
          <p:cNvPr id="7" name="6 Rectángulo redondeado"/>
          <p:cNvSpPr/>
          <p:nvPr/>
        </p:nvSpPr>
        <p:spPr>
          <a:xfrm>
            <a:off x="1996575" y="3786190"/>
            <a:ext cx="3612927" cy="71438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Designación de los Comandantes de Guerra Principales</a:t>
            </a:r>
          </a:p>
        </p:txBody>
      </p:sp>
      <p:sp>
        <p:nvSpPr>
          <p:cNvPr id="8" name="7 Rectángulo redondeado"/>
          <p:cNvSpPr/>
          <p:nvPr/>
        </p:nvSpPr>
        <p:spPr>
          <a:xfrm>
            <a:off x="1996575" y="4857760"/>
            <a:ext cx="3612927" cy="71438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Designación de los Coordinadores de Guerra por Panorama</a:t>
            </a:r>
          </a:p>
        </p:txBody>
      </p:sp>
      <p:cxnSp>
        <p:nvCxnSpPr>
          <p:cNvPr id="10" name="9 Conector recto"/>
          <p:cNvCxnSpPr/>
          <p:nvPr/>
        </p:nvCxnSpPr>
        <p:spPr>
          <a:xfrm rot="5400000">
            <a:off x="-798961" y="3821888"/>
            <a:ext cx="2928958" cy="43"/>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10 Conector recto de flecha"/>
          <p:cNvCxnSpPr/>
          <p:nvPr/>
        </p:nvCxnSpPr>
        <p:spPr>
          <a:xfrm>
            <a:off x="665497" y="3143248"/>
            <a:ext cx="1236001" cy="1588"/>
          </a:xfrm>
          <a:prstGeom prst="straightConnector1">
            <a:avLst/>
          </a:prstGeom>
          <a:ln w="381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11 Conector recto de flecha"/>
          <p:cNvCxnSpPr/>
          <p:nvPr/>
        </p:nvCxnSpPr>
        <p:spPr>
          <a:xfrm>
            <a:off x="665497" y="4143380"/>
            <a:ext cx="1236001" cy="1588"/>
          </a:xfrm>
          <a:prstGeom prst="straightConnector1">
            <a:avLst/>
          </a:prstGeom>
          <a:ln w="381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 name="13 Conector recto de flecha"/>
          <p:cNvCxnSpPr/>
          <p:nvPr/>
        </p:nvCxnSpPr>
        <p:spPr>
          <a:xfrm>
            <a:off x="665497" y="5286388"/>
            <a:ext cx="1236001" cy="1588"/>
          </a:xfrm>
          <a:prstGeom prst="straightConnector1">
            <a:avLst/>
          </a:prstGeom>
          <a:ln w="381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5" name="14 Rectángulo redondeado"/>
          <p:cNvSpPr/>
          <p:nvPr/>
        </p:nvSpPr>
        <p:spPr>
          <a:xfrm>
            <a:off x="6642342" y="2996952"/>
            <a:ext cx="3612927" cy="100013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Delegación de autoridad, objeto optimizar la organización AIO a nivel fuerza</a:t>
            </a:r>
          </a:p>
        </p:txBody>
      </p:sp>
      <p:sp>
        <p:nvSpPr>
          <p:cNvPr id="16" name="15 Cerrar llave"/>
          <p:cNvSpPr/>
          <p:nvPr/>
        </p:nvSpPr>
        <p:spPr>
          <a:xfrm>
            <a:off x="5704579" y="2571744"/>
            <a:ext cx="475385" cy="3143272"/>
          </a:xfrm>
          <a:prstGeom prst="righ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pic>
        <p:nvPicPr>
          <p:cNvPr id="17" name="Picture 10" descr="Resultado de imagen para formación de buques de guerra"/>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6357110" y="4568588"/>
            <a:ext cx="4691217" cy="1643074"/>
          </a:xfrm>
          <a:prstGeom prst="rect">
            <a:avLst/>
          </a:prstGeom>
          <a:noFill/>
          <a:ln>
            <a:solidFill>
              <a:schemeClr val="tx1"/>
            </a:solidFill>
          </a:ln>
        </p:spPr>
      </p:pic>
      <p:sp>
        <p:nvSpPr>
          <p:cNvPr id="18" name="17 Flecha abajo"/>
          <p:cNvSpPr/>
          <p:nvPr/>
        </p:nvSpPr>
        <p:spPr>
          <a:xfrm>
            <a:off x="8258651" y="4068522"/>
            <a:ext cx="359767" cy="42862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20" name="1 Título"/>
          <p:cNvSpPr txBox="1">
            <a:spLocks/>
          </p:cNvSpPr>
          <p:nvPr/>
        </p:nvSpPr>
        <p:spPr>
          <a:xfrm>
            <a:off x="5039040" y="928670"/>
            <a:ext cx="6465238" cy="50006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CL" sz="1600" b="1" dirty="0">
                <a:solidFill>
                  <a:srgbClr val="002060"/>
                </a:solidFill>
                <a:latin typeface="Arial" pitchFamily="34" charset="0"/>
                <a:ea typeface="+mj-ea"/>
                <a:cs typeface="Arial" pitchFamily="34" charset="0"/>
              </a:rPr>
              <a:t>CWC / OCT MANTIENE EL MANDO SOBRE TODAS LAS GUERRAS</a:t>
            </a:r>
            <a:endParaRPr kumimoji="0" lang="es-CL" sz="1600" b="1" i="0" u="none"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21" name="20 Flecha derecha"/>
          <p:cNvSpPr/>
          <p:nvPr/>
        </p:nvSpPr>
        <p:spPr>
          <a:xfrm>
            <a:off x="4183347" y="1000108"/>
            <a:ext cx="855693" cy="214314"/>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22" name="2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7"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8"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791139930"/>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Diagrama"/>
          <p:cNvGraphicFramePr/>
          <p:nvPr>
            <p:extLst>
              <p:ext uri="{D42A27DB-BD31-4B8C-83A1-F6EECF244321}">
                <p14:modId xmlns:p14="http://schemas.microsoft.com/office/powerpoint/2010/main" xmlns="" val="3016677839"/>
              </p:ext>
            </p:extLst>
          </p:nvPr>
        </p:nvGraphicFramePr>
        <p:xfrm>
          <a:off x="-1254251" y="949760"/>
          <a:ext cx="10118372" cy="5143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Rectángulo redondeado"/>
          <p:cNvSpPr/>
          <p:nvPr/>
        </p:nvSpPr>
        <p:spPr>
          <a:xfrm>
            <a:off x="7177010" y="1057866"/>
            <a:ext cx="4753852" cy="64294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DELEGACIÓN DE RESPONSABILIDADES DEL OCT</a:t>
            </a:r>
          </a:p>
        </p:txBody>
      </p:sp>
      <p:sp>
        <p:nvSpPr>
          <p:cNvPr id="6" name="6 Rectángulo redondeado"/>
          <p:cNvSpPr/>
          <p:nvPr/>
        </p:nvSpPr>
        <p:spPr>
          <a:xfrm>
            <a:off x="7426587" y="2204864"/>
            <a:ext cx="4562180" cy="201622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just"/>
            <a:r>
              <a:rPr lang="es-CL" sz="1200" b="1" dirty="0">
                <a:solidFill>
                  <a:srgbClr val="002060"/>
                </a:solidFill>
                <a:latin typeface="Arial" pitchFamily="34" charset="0"/>
                <a:cs typeface="Arial" pitchFamily="34" charset="0"/>
              </a:rPr>
              <a:t>Un mando centralizado es la forma más directa que le permite al OCT dirigir las acciones de acuerdo a su habilidad y experiencia. Sin embargo, de acuerdo a las circunstancias y gracias a las facilidades de equipamiento de mando y control, el proceso de delegación de autoridad puede ser necesario para la conducción de las acciones tácticas.</a:t>
            </a:r>
          </a:p>
        </p:txBody>
      </p:sp>
      <p:sp>
        <p:nvSpPr>
          <p:cNvPr id="2" name="Flecha: a la derecha 1"/>
          <p:cNvSpPr/>
          <p:nvPr/>
        </p:nvSpPr>
        <p:spPr>
          <a:xfrm rot="5400000">
            <a:off x="9445521" y="1724550"/>
            <a:ext cx="382646" cy="479178"/>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pic>
        <p:nvPicPr>
          <p:cNvPr id="8" name="Picture 10" descr="Resultado de imagen para formación de buques de guerra"/>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7670230" y="4507723"/>
            <a:ext cx="3877290" cy="1358000"/>
          </a:xfrm>
          <a:prstGeom prst="rect">
            <a:avLst/>
          </a:prstGeom>
          <a:noFill/>
          <a:ln>
            <a:solidFill>
              <a:schemeClr val="tx1"/>
            </a:solidFill>
          </a:ln>
        </p:spPr>
      </p:pic>
      <p:sp>
        <p:nvSpPr>
          <p:cNvPr id="3" name="Marcador de número de diapositiva 2"/>
          <p:cNvSpPr>
            <a:spLocks noGrp="1"/>
          </p:cNvSpPr>
          <p:nvPr>
            <p:ph type="sldNum" sz="quarter" idx="12"/>
          </p:nvPr>
        </p:nvSpPr>
        <p:spPr>
          <a:xfrm>
            <a:off x="8931787" y="6021289"/>
            <a:ext cx="2839614" cy="365125"/>
          </a:xfrm>
        </p:spPr>
        <p:txBody>
          <a:bodyPr/>
          <a:lstStyle/>
          <a:p>
            <a:fld id="{E633B1BE-4685-4A8F-BABD-4AD129F26B6C}" type="slidenum">
              <a:rPr lang="es-CL" smtClean="0"/>
              <a:pPr/>
              <a:t>91</a:t>
            </a:fld>
            <a:endParaRPr lang="es-CL"/>
          </a:p>
        </p:txBody>
      </p:sp>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6" name="Picture 11"/>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28022048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esquinas redondeadas 1"/>
          <p:cNvSpPr/>
          <p:nvPr/>
        </p:nvSpPr>
        <p:spPr>
          <a:xfrm>
            <a:off x="751470" y="1253555"/>
            <a:ext cx="3479162" cy="72007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latin typeface="Arial" panose="020B0604020202020204" pitchFamily="34" charset="0"/>
                <a:cs typeface="Arial" panose="020B0604020202020204" pitchFamily="34" charset="0"/>
              </a:rPr>
              <a:t>OFICIAL CONTROL TÁCTICO</a:t>
            </a:r>
          </a:p>
        </p:txBody>
      </p:sp>
      <p:sp>
        <p:nvSpPr>
          <p:cNvPr id="9" name="14 Rectángulo redondeado"/>
          <p:cNvSpPr/>
          <p:nvPr/>
        </p:nvSpPr>
        <p:spPr>
          <a:xfrm>
            <a:off x="5318202" y="1253555"/>
            <a:ext cx="6325153" cy="79208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El OCT será siempre responsable de formular y promulgar sus políticas a sus fuerzas subordinadas. </a:t>
            </a:r>
          </a:p>
        </p:txBody>
      </p:sp>
      <p:sp>
        <p:nvSpPr>
          <p:cNvPr id="15" name="Flecha: a la derecha 14"/>
          <p:cNvSpPr/>
          <p:nvPr/>
        </p:nvSpPr>
        <p:spPr>
          <a:xfrm>
            <a:off x="4410106" y="1533984"/>
            <a:ext cx="670850" cy="23123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17" name="14 Rectángulo redondeado"/>
          <p:cNvSpPr/>
          <p:nvPr/>
        </p:nvSpPr>
        <p:spPr>
          <a:xfrm>
            <a:off x="5318202" y="2260236"/>
            <a:ext cx="6325153" cy="79208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En el ejercicio de M &amp; C, referido a las tres guerras principales, el OCT tiene las siguientes opciones: </a:t>
            </a:r>
          </a:p>
        </p:txBody>
      </p:sp>
      <p:sp>
        <p:nvSpPr>
          <p:cNvPr id="18" name="14 Rectángulo redondeado"/>
          <p:cNvSpPr/>
          <p:nvPr/>
        </p:nvSpPr>
        <p:spPr>
          <a:xfrm>
            <a:off x="5701545" y="3241327"/>
            <a:ext cx="6325153" cy="360040"/>
          </a:xfrm>
          <a:prstGeom prst="round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 Retener todas las atribuciones de las guerras</a:t>
            </a:r>
          </a:p>
        </p:txBody>
      </p:sp>
      <p:sp>
        <p:nvSpPr>
          <p:cNvPr id="19" name="14 Rectángulo redondeado"/>
          <p:cNvSpPr/>
          <p:nvPr/>
        </p:nvSpPr>
        <p:spPr>
          <a:xfrm>
            <a:off x="5701545" y="3717032"/>
            <a:ext cx="6325153" cy="360040"/>
          </a:xfrm>
          <a:prstGeom prst="round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 Delegar en un comandante subordinado una o más funciones de las guerras principales. </a:t>
            </a:r>
          </a:p>
        </p:txBody>
      </p:sp>
      <p:sp>
        <p:nvSpPr>
          <p:cNvPr id="20" name="14 Rectángulo redondeado"/>
          <p:cNvSpPr/>
          <p:nvPr/>
        </p:nvSpPr>
        <p:spPr>
          <a:xfrm>
            <a:off x="5701545" y="4293096"/>
            <a:ext cx="6325153" cy="360040"/>
          </a:xfrm>
          <a:prstGeom prst="round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 Delegar en más de un comandante subordinado diferentes atribuciones de las guerras principales.</a:t>
            </a:r>
          </a:p>
        </p:txBody>
      </p:sp>
      <p:sp>
        <p:nvSpPr>
          <p:cNvPr id="21" name="14 Rectángulo redondeado"/>
          <p:cNvSpPr/>
          <p:nvPr/>
        </p:nvSpPr>
        <p:spPr>
          <a:xfrm>
            <a:off x="5701545" y="4869160"/>
            <a:ext cx="6325153" cy="360040"/>
          </a:xfrm>
          <a:prstGeom prst="round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 Delegar atribuciones de las guerras principales en un área geográfica determinada.</a:t>
            </a:r>
          </a:p>
        </p:txBody>
      </p:sp>
      <p:sp>
        <p:nvSpPr>
          <p:cNvPr id="22" name="14 Rectángulo redondeado"/>
          <p:cNvSpPr/>
          <p:nvPr/>
        </p:nvSpPr>
        <p:spPr>
          <a:xfrm>
            <a:off x="5701545" y="5373216"/>
            <a:ext cx="6325153" cy="936104"/>
          </a:xfrm>
          <a:prstGeom prst="round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FF0000"/>
                </a:solidFill>
                <a:latin typeface="Arial" pitchFamily="34" charset="0"/>
                <a:cs typeface="Arial" pitchFamily="34" charset="0"/>
              </a:rPr>
              <a:t>- Frente a una fuerza de grandes dimensiones, delega las atribuciones de todas las guerras en el CWC, manteniendo la responsabilidad por el cumplimiento de la misión .</a:t>
            </a:r>
          </a:p>
        </p:txBody>
      </p:sp>
      <p:sp>
        <p:nvSpPr>
          <p:cNvPr id="24" name="Marcador de número de diapositiva 23"/>
          <p:cNvSpPr>
            <a:spLocks noGrp="1"/>
          </p:cNvSpPr>
          <p:nvPr>
            <p:ph type="sldNum" sz="quarter" idx="12"/>
          </p:nvPr>
        </p:nvSpPr>
        <p:spPr/>
        <p:txBody>
          <a:bodyPr/>
          <a:lstStyle/>
          <a:p>
            <a:fld id="{E633B1BE-4685-4A8F-BABD-4AD129F26B6C}" type="slidenum">
              <a:rPr lang="es-CL" smtClean="0"/>
              <a:pPr/>
              <a:t>92</a:t>
            </a:fld>
            <a:endParaRPr lang="es-CL"/>
          </a:p>
        </p:txBody>
      </p:sp>
      <p:sp>
        <p:nvSpPr>
          <p:cNvPr id="14" name="13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5"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6"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7"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8"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9"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30"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31" name="30 Imagen" descr="foto_0000002820200618105820.jpg"/>
          <p:cNvPicPr>
            <a:picLocks noChangeAspect="1"/>
          </p:cNvPicPr>
          <p:nvPr/>
        </p:nvPicPr>
        <p:blipFill>
          <a:blip r:embed="rId3" cstate="email">
            <a:extLst>
              <a:ext uri="{28A0092B-C50C-407E-A947-70E740481C1C}">
                <a14:useLocalDpi xmlns:a14="http://schemas.microsoft.com/office/drawing/2010/main" xmlns=""/>
              </a:ext>
            </a:extLst>
          </a:blip>
          <a:srcRect/>
          <a:stretch>
            <a:fillRect/>
          </a:stretch>
        </p:blipFill>
        <p:spPr>
          <a:xfrm>
            <a:off x="119758" y="3356992"/>
            <a:ext cx="5533081" cy="2520280"/>
          </a:xfrm>
          <a:prstGeom prst="rect">
            <a:avLst/>
          </a:prstGeom>
          <a:noFill/>
          <a:ln>
            <a:solidFill>
              <a:schemeClr val="tx1"/>
            </a:solidFill>
          </a:ln>
        </p:spPr>
      </p:pic>
    </p:spTree>
    <p:extLst>
      <p:ext uri="{BB962C8B-B14F-4D97-AF65-F5344CB8AC3E}">
        <p14:creationId xmlns:p14="http://schemas.microsoft.com/office/powerpoint/2010/main" xmlns="" val="222700800"/>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a:xfrm>
            <a:off x="9317283" y="6021289"/>
            <a:ext cx="2839614" cy="365125"/>
          </a:xfrm>
        </p:spPr>
        <p:txBody>
          <a:bodyPr/>
          <a:lstStyle/>
          <a:p>
            <a:fld id="{E633B1BE-4685-4A8F-BABD-4AD129F26B6C}" type="slidenum">
              <a:rPr lang="es-CL" smtClean="0"/>
              <a:pPr/>
              <a:t>93</a:t>
            </a:fld>
            <a:endParaRPr lang="es-CL"/>
          </a:p>
        </p:txBody>
      </p:sp>
      <p:sp>
        <p:nvSpPr>
          <p:cNvPr id="9" name="8 CuadroTexto"/>
          <p:cNvSpPr txBox="1"/>
          <p:nvPr/>
        </p:nvSpPr>
        <p:spPr>
          <a:xfrm>
            <a:off x="47242" y="1268761"/>
            <a:ext cx="2587562" cy="646331"/>
          </a:xfrm>
          <a:prstGeom prst="rect">
            <a:avLst/>
          </a:prstGeom>
          <a:noFill/>
        </p:spPr>
        <p:txBody>
          <a:bodyPr wrap="square" rtlCol="0">
            <a:spAutoFit/>
          </a:bodyPr>
          <a:lstStyle/>
          <a:p>
            <a:pPr algn="ctr"/>
            <a:r>
              <a:rPr lang="en-US" b="1" dirty="0" err="1" smtClean="0"/>
              <a:t>Niveles</a:t>
            </a:r>
            <a:r>
              <a:rPr lang="en-US" b="1" dirty="0" smtClean="0"/>
              <a:t> de </a:t>
            </a:r>
            <a:r>
              <a:rPr lang="en-US" b="1" dirty="0" err="1" smtClean="0"/>
              <a:t>Mando</a:t>
            </a:r>
            <a:endParaRPr lang="en-US" b="1" dirty="0" smtClean="0"/>
          </a:p>
          <a:p>
            <a:pPr algn="ctr"/>
            <a:r>
              <a:rPr lang="en-US" b="1" dirty="0" smtClean="0"/>
              <a:t>MTP 1 (G)</a:t>
            </a:r>
            <a:endParaRPr lang="en-US" b="1" dirty="0"/>
          </a:p>
        </p:txBody>
      </p:sp>
      <p:pic>
        <p:nvPicPr>
          <p:cNvPr id="10" name="Picture 2"/>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2634805" y="836712"/>
            <a:ext cx="8594420" cy="53002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xmlns="">
                <a:solidFill>
                  <a:schemeClr val="accent1"/>
                </a:solidFill>
              </a14:hiddenFill>
            </a:ext>
          </a:extLst>
        </p:spPr>
      </p:pic>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8"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4"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5"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562420395"/>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CuadroTexto"/>
          <p:cNvSpPr txBox="1"/>
          <p:nvPr/>
        </p:nvSpPr>
        <p:spPr>
          <a:xfrm>
            <a:off x="3978114" y="1115055"/>
            <a:ext cx="3628049" cy="461665"/>
          </a:xfrm>
          <a:prstGeom prst="rect">
            <a:avLst/>
          </a:prstGeom>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s-CL" sz="1200" b="1" dirty="0">
                <a:latin typeface="Arial" pitchFamily="34" charset="0"/>
                <a:cs typeface="Arial" pitchFamily="34" charset="0"/>
              </a:rPr>
              <a:t>OCT</a:t>
            </a:r>
          </a:p>
          <a:p>
            <a:pPr algn="ctr"/>
            <a:r>
              <a:rPr lang="es-CL" sz="1200" b="1" dirty="0">
                <a:latin typeface="Arial" pitchFamily="34" charset="0"/>
                <a:cs typeface="Arial" pitchFamily="34" charset="0"/>
              </a:rPr>
              <a:t>OFICIAL CONTROL TÁCTICO</a:t>
            </a:r>
          </a:p>
        </p:txBody>
      </p:sp>
      <p:sp>
        <p:nvSpPr>
          <p:cNvPr id="22" name="21 CuadroTexto"/>
          <p:cNvSpPr txBox="1"/>
          <p:nvPr/>
        </p:nvSpPr>
        <p:spPr>
          <a:xfrm>
            <a:off x="3978114" y="1757997"/>
            <a:ext cx="3612926" cy="461665"/>
          </a:xfrm>
          <a:prstGeom prst="rect">
            <a:avLst/>
          </a:prstGeom>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s-CL" sz="1200" b="1" dirty="0">
                <a:latin typeface="Arial" pitchFamily="34" charset="0"/>
                <a:cs typeface="Arial" pitchFamily="34" charset="0"/>
              </a:rPr>
              <a:t>CWC</a:t>
            </a:r>
          </a:p>
          <a:p>
            <a:pPr algn="ctr"/>
            <a:r>
              <a:rPr lang="es-CL" sz="1200" b="1" dirty="0">
                <a:latin typeface="Arial" pitchFamily="34" charset="0"/>
                <a:cs typeface="Arial" pitchFamily="34" charset="0"/>
              </a:rPr>
              <a:t>COMANDANTE DE GUERRA COMPUESTA</a:t>
            </a:r>
          </a:p>
        </p:txBody>
      </p:sp>
      <p:sp>
        <p:nvSpPr>
          <p:cNvPr id="23" name="22 CuadroTexto"/>
          <p:cNvSpPr txBox="1"/>
          <p:nvPr/>
        </p:nvSpPr>
        <p:spPr>
          <a:xfrm>
            <a:off x="1426156" y="3040492"/>
            <a:ext cx="2258975" cy="461665"/>
          </a:xfrm>
          <a:prstGeom prst="rect">
            <a:avLst/>
          </a:prstGeom>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s-CL" sz="1200" b="1" dirty="0" err="1">
                <a:latin typeface="Arial" pitchFamily="34" charset="0"/>
                <a:cs typeface="Arial" pitchFamily="34" charset="0"/>
              </a:rPr>
              <a:t>ASuWC</a:t>
            </a:r>
            <a:endParaRPr lang="es-CL" sz="1200" b="1" dirty="0">
              <a:latin typeface="Arial" pitchFamily="34" charset="0"/>
              <a:cs typeface="Arial" pitchFamily="34" charset="0"/>
            </a:endParaRPr>
          </a:p>
          <a:p>
            <a:pPr algn="ctr"/>
            <a:r>
              <a:rPr lang="es-CL" sz="1200" b="1" dirty="0">
                <a:latin typeface="Arial" pitchFamily="34" charset="0"/>
                <a:cs typeface="Arial" pitchFamily="34" charset="0"/>
              </a:rPr>
              <a:t>Cmdte. Guerra de </a:t>
            </a:r>
            <a:r>
              <a:rPr lang="es-CL" sz="1200" b="1" dirty="0" err="1">
                <a:latin typeface="Arial" pitchFamily="34" charset="0"/>
                <a:cs typeface="Arial" pitchFamily="34" charset="0"/>
              </a:rPr>
              <a:t>Sup</a:t>
            </a:r>
            <a:r>
              <a:rPr lang="es-CL" sz="1200" b="1" dirty="0">
                <a:latin typeface="Arial" pitchFamily="34" charset="0"/>
                <a:cs typeface="Arial" pitchFamily="34" charset="0"/>
              </a:rPr>
              <a:t>.</a:t>
            </a:r>
          </a:p>
        </p:txBody>
      </p:sp>
      <p:sp>
        <p:nvSpPr>
          <p:cNvPr id="24" name="23 CuadroTexto"/>
          <p:cNvSpPr txBox="1"/>
          <p:nvPr/>
        </p:nvSpPr>
        <p:spPr>
          <a:xfrm>
            <a:off x="4848928" y="3045622"/>
            <a:ext cx="2040844" cy="646331"/>
          </a:xfrm>
          <a:prstGeom prst="rect">
            <a:avLst/>
          </a:prstGeom>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s-CL" sz="1200" b="1" dirty="0">
                <a:latin typeface="Arial" pitchFamily="34" charset="0"/>
                <a:cs typeface="Arial" pitchFamily="34" charset="0"/>
              </a:rPr>
              <a:t>ASWC</a:t>
            </a:r>
          </a:p>
          <a:p>
            <a:pPr algn="ctr"/>
            <a:r>
              <a:rPr lang="es-CL" sz="1200" b="1" dirty="0">
                <a:latin typeface="Arial" pitchFamily="34" charset="0"/>
                <a:cs typeface="Arial" pitchFamily="34" charset="0"/>
              </a:rPr>
              <a:t>Cmdte. Guerra de </a:t>
            </a:r>
            <a:r>
              <a:rPr lang="es-CL" sz="1200" b="1" dirty="0" err="1">
                <a:latin typeface="Arial" pitchFamily="34" charset="0"/>
                <a:cs typeface="Arial" pitchFamily="34" charset="0"/>
              </a:rPr>
              <a:t>Antisub</a:t>
            </a:r>
            <a:r>
              <a:rPr lang="es-CL" sz="1200" b="1" dirty="0">
                <a:latin typeface="Arial" pitchFamily="34" charset="0"/>
                <a:cs typeface="Arial" pitchFamily="34" charset="0"/>
              </a:rPr>
              <a:t>.</a:t>
            </a:r>
          </a:p>
        </p:txBody>
      </p:sp>
      <p:sp>
        <p:nvSpPr>
          <p:cNvPr id="25" name="24 CuadroTexto"/>
          <p:cNvSpPr txBox="1"/>
          <p:nvPr/>
        </p:nvSpPr>
        <p:spPr>
          <a:xfrm>
            <a:off x="8176625" y="3045622"/>
            <a:ext cx="1878600" cy="461665"/>
          </a:xfrm>
          <a:prstGeom prst="rect">
            <a:avLst/>
          </a:prstGeom>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s-CL" sz="1200" b="1" dirty="0">
                <a:latin typeface="Arial" pitchFamily="34" charset="0"/>
                <a:cs typeface="Arial" pitchFamily="34" charset="0"/>
              </a:rPr>
              <a:t>AAWC</a:t>
            </a:r>
          </a:p>
          <a:p>
            <a:pPr algn="ctr"/>
            <a:r>
              <a:rPr lang="es-CL" sz="1200" b="1" dirty="0">
                <a:latin typeface="Arial" pitchFamily="34" charset="0"/>
                <a:cs typeface="Arial" pitchFamily="34" charset="0"/>
              </a:rPr>
              <a:t>Cmdte. Guerra AA.</a:t>
            </a:r>
          </a:p>
        </p:txBody>
      </p:sp>
      <p:sp>
        <p:nvSpPr>
          <p:cNvPr id="26" name="25 CuadroTexto"/>
          <p:cNvSpPr txBox="1"/>
          <p:nvPr/>
        </p:nvSpPr>
        <p:spPr>
          <a:xfrm>
            <a:off x="570462" y="5540822"/>
            <a:ext cx="1711344" cy="461665"/>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s-CL" sz="1200" b="1" dirty="0">
                <a:latin typeface="Arial" pitchFamily="34" charset="0"/>
                <a:cs typeface="Arial" pitchFamily="34" charset="0"/>
              </a:rPr>
              <a:t>EWC</a:t>
            </a:r>
          </a:p>
          <a:p>
            <a:pPr algn="ctr"/>
            <a:r>
              <a:rPr lang="es-CL" sz="1200" b="1" dirty="0">
                <a:latin typeface="Arial" pitchFamily="34" charset="0"/>
                <a:cs typeface="Arial" pitchFamily="34" charset="0"/>
              </a:rPr>
              <a:t>Coordinador EW.</a:t>
            </a:r>
          </a:p>
        </p:txBody>
      </p:sp>
      <p:sp>
        <p:nvSpPr>
          <p:cNvPr id="27" name="26 CuadroTexto"/>
          <p:cNvSpPr txBox="1"/>
          <p:nvPr/>
        </p:nvSpPr>
        <p:spPr>
          <a:xfrm>
            <a:off x="2757234" y="5540822"/>
            <a:ext cx="1711344"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s-CL" sz="1200" b="1" dirty="0">
                <a:latin typeface="Arial" pitchFamily="34" charset="0"/>
                <a:cs typeface="Arial" pitchFamily="34" charset="0"/>
              </a:rPr>
              <a:t>FTC-A</a:t>
            </a:r>
          </a:p>
          <a:p>
            <a:pPr algn="ctr"/>
            <a:r>
              <a:rPr lang="es-CL" sz="1200" b="1" dirty="0">
                <a:latin typeface="Arial" pitchFamily="34" charset="0"/>
                <a:cs typeface="Arial" pitchFamily="34" charset="0"/>
              </a:rPr>
              <a:t>Coordinador </a:t>
            </a:r>
            <a:r>
              <a:rPr lang="es-CL" sz="1200" b="1" dirty="0" err="1">
                <a:latin typeface="Arial" pitchFamily="34" charset="0"/>
                <a:cs typeface="Arial" pitchFamily="34" charset="0"/>
              </a:rPr>
              <a:t>track</a:t>
            </a:r>
            <a:r>
              <a:rPr lang="es-CL" sz="1200" b="1" dirty="0">
                <a:latin typeface="Arial" pitchFamily="34" charset="0"/>
                <a:cs typeface="Arial" pitchFamily="34" charset="0"/>
              </a:rPr>
              <a:t> Aéreo.</a:t>
            </a:r>
          </a:p>
        </p:txBody>
      </p:sp>
      <p:sp>
        <p:nvSpPr>
          <p:cNvPr id="28" name="27 CuadroTexto"/>
          <p:cNvSpPr txBox="1"/>
          <p:nvPr/>
        </p:nvSpPr>
        <p:spPr>
          <a:xfrm>
            <a:off x="4848929" y="5540822"/>
            <a:ext cx="1996575"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s-CL" sz="1200" b="1" dirty="0">
                <a:latin typeface="Arial" pitchFamily="34" charset="0"/>
                <a:cs typeface="Arial" pitchFamily="34" charset="0"/>
              </a:rPr>
              <a:t>FTC-S</a:t>
            </a:r>
          </a:p>
          <a:p>
            <a:pPr algn="ctr"/>
            <a:r>
              <a:rPr lang="es-CL" sz="1200" b="1" dirty="0">
                <a:latin typeface="Arial" pitchFamily="34" charset="0"/>
                <a:cs typeface="Arial" pitchFamily="34" charset="0"/>
              </a:rPr>
              <a:t>Coordinador </a:t>
            </a:r>
            <a:r>
              <a:rPr lang="es-CL" sz="1200" b="1" dirty="0" err="1">
                <a:latin typeface="Arial" pitchFamily="34" charset="0"/>
                <a:cs typeface="Arial" pitchFamily="34" charset="0"/>
              </a:rPr>
              <a:t>track</a:t>
            </a:r>
            <a:r>
              <a:rPr lang="es-CL" sz="1200" b="1" dirty="0">
                <a:latin typeface="Arial" pitchFamily="34" charset="0"/>
                <a:cs typeface="Arial" pitchFamily="34" charset="0"/>
              </a:rPr>
              <a:t> Superficie.</a:t>
            </a:r>
          </a:p>
        </p:txBody>
      </p:sp>
      <p:sp>
        <p:nvSpPr>
          <p:cNvPr id="29" name="28 CuadroTexto"/>
          <p:cNvSpPr txBox="1"/>
          <p:nvPr/>
        </p:nvSpPr>
        <p:spPr>
          <a:xfrm>
            <a:off x="7320932" y="5540822"/>
            <a:ext cx="1996575"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s-CL" sz="1200" b="1" dirty="0">
                <a:latin typeface="Arial" pitchFamily="34" charset="0"/>
                <a:cs typeface="Arial" pitchFamily="34" charset="0"/>
              </a:rPr>
              <a:t>FTC-SS</a:t>
            </a:r>
          </a:p>
          <a:p>
            <a:pPr algn="ctr"/>
            <a:r>
              <a:rPr lang="es-CL" sz="1200" b="1" dirty="0">
                <a:latin typeface="Arial" pitchFamily="34" charset="0"/>
                <a:cs typeface="Arial" pitchFamily="34" charset="0"/>
              </a:rPr>
              <a:t>Coordinador </a:t>
            </a:r>
            <a:r>
              <a:rPr lang="es-CL" sz="1200" b="1" dirty="0" err="1">
                <a:latin typeface="Arial" pitchFamily="34" charset="0"/>
                <a:cs typeface="Arial" pitchFamily="34" charset="0"/>
              </a:rPr>
              <a:t>track</a:t>
            </a:r>
            <a:r>
              <a:rPr lang="es-CL" sz="1200" b="1" dirty="0">
                <a:latin typeface="Arial" pitchFamily="34" charset="0"/>
                <a:cs typeface="Arial" pitchFamily="34" charset="0"/>
              </a:rPr>
              <a:t> Submarino.</a:t>
            </a:r>
          </a:p>
        </p:txBody>
      </p:sp>
      <p:sp>
        <p:nvSpPr>
          <p:cNvPr id="30" name="29 CuadroTexto"/>
          <p:cNvSpPr txBox="1"/>
          <p:nvPr/>
        </p:nvSpPr>
        <p:spPr>
          <a:xfrm>
            <a:off x="9792934" y="5540822"/>
            <a:ext cx="1711344"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s-CL" sz="1200" b="1" dirty="0">
                <a:latin typeface="Arial" pitchFamily="34" charset="0"/>
                <a:cs typeface="Arial" pitchFamily="34" charset="0"/>
              </a:rPr>
              <a:t>HEC</a:t>
            </a:r>
          </a:p>
          <a:p>
            <a:pPr algn="ctr"/>
            <a:r>
              <a:rPr lang="es-CL" sz="1200" b="1" dirty="0">
                <a:latin typeface="Arial" pitchFamily="34" charset="0"/>
                <a:cs typeface="Arial" pitchFamily="34" charset="0"/>
              </a:rPr>
              <a:t>Buque control Helos.</a:t>
            </a:r>
          </a:p>
        </p:txBody>
      </p:sp>
      <p:sp>
        <p:nvSpPr>
          <p:cNvPr id="31" name="30 CuadroTexto"/>
          <p:cNvSpPr txBox="1"/>
          <p:nvPr/>
        </p:nvSpPr>
        <p:spPr>
          <a:xfrm>
            <a:off x="570462" y="4183500"/>
            <a:ext cx="1711344" cy="646331"/>
          </a:xfrm>
          <a:prstGeom prst="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s-CL" sz="1200" b="1" dirty="0">
                <a:latin typeface="Arial" pitchFamily="34" charset="0"/>
                <a:cs typeface="Arial" pitchFamily="34" charset="0"/>
              </a:rPr>
              <a:t>SAUC</a:t>
            </a:r>
          </a:p>
          <a:p>
            <a:pPr algn="ctr"/>
            <a:r>
              <a:rPr lang="es-CL" sz="1200" b="1" dirty="0" err="1">
                <a:latin typeface="Arial" pitchFamily="34" charset="0"/>
                <a:cs typeface="Arial" pitchFamily="34" charset="0"/>
              </a:rPr>
              <a:t>Search</a:t>
            </a:r>
            <a:r>
              <a:rPr lang="es-CL" sz="1200" b="1" dirty="0">
                <a:latin typeface="Arial" pitchFamily="34" charset="0"/>
                <a:cs typeface="Arial" pitchFamily="34" charset="0"/>
              </a:rPr>
              <a:t> and </a:t>
            </a:r>
            <a:r>
              <a:rPr lang="es-CL" sz="1200" b="1" dirty="0" err="1">
                <a:latin typeface="Arial" pitchFamily="34" charset="0"/>
                <a:cs typeface="Arial" pitchFamily="34" charset="0"/>
              </a:rPr>
              <a:t>Attakc</a:t>
            </a:r>
            <a:r>
              <a:rPr lang="es-CL" sz="1200" b="1" dirty="0">
                <a:latin typeface="Arial" pitchFamily="34" charset="0"/>
                <a:cs typeface="Arial" pitchFamily="34" charset="0"/>
              </a:rPr>
              <a:t> </a:t>
            </a:r>
            <a:r>
              <a:rPr lang="es-CL" sz="1200" b="1" dirty="0" err="1">
                <a:latin typeface="Arial" pitchFamily="34" charset="0"/>
                <a:cs typeface="Arial" pitchFamily="34" charset="0"/>
              </a:rPr>
              <a:t>Unit</a:t>
            </a:r>
            <a:r>
              <a:rPr lang="es-CL" sz="1200" b="1" dirty="0">
                <a:latin typeface="Arial" pitchFamily="34" charset="0"/>
                <a:cs typeface="Arial" pitchFamily="34" charset="0"/>
              </a:rPr>
              <a:t>. </a:t>
            </a:r>
          </a:p>
        </p:txBody>
      </p:sp>
      <p:sp>
        <p:nvSpPr>
          <p:cNvPr id="32" name="31 CuadroTexto"/>
          <p:cNvSpPr txBox="1"/>
          <p:nvPr/>
        </p:nvSpPr>
        <p:spPr>
          <a:xfrm>
            <a:off x="2757234" y="4183500"/>
            <a:ext cx="1711344" cy="646331"/>
          </a:xfrm>
          <a:prstGeom prst="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s-CL" sz="1200" b="1" dirty="0">
                <a:latin typeface="Arial" pitchFamily="34" charset="0"/>
                <a:cs typeface="Arial" pitchFamily="34" charset="0"/>
              </a:rPr>
              <a:t>SAGC</a:t>
            </a:r>
          </a:p>
          <a:p>
            <a:pPr algn="ctr"/>
            <a:r>
              <a:rPr lang="es-CL" sz="1200" b="1" dirty="0" err="1">
                <a:latin typeface="Arial" pitchFamily="34" charset="0"/>
                <a:cs typeface="Arial" pitchFamily="34" charset="0"/>
              </a:rPr>
              <a:t>Surface</a:t>
            </a:r>
            <a:r>
              <a:rPr lang="es-CL" sz="1200" b="1" dirty="0">
                <a:latin typeface="Arial" pitchFamily="34" charset="0"/>
                <a:cs typeface="Arial" pitchFamily="34" charset="0"/>
              </a:rPr>
              <a:t> </a:t>
            </a:r>
            <a:r>
              <a:rPr lang="es-CL" sz="1200" b="1" dirty="0" err="1">
                <a:latin typeface="Arial" pitchFamily="34" charset="0"/>
                <a:cs typeface="Arial" pitchFamily="34" charset="0"/>
              </a:rPr>
              <a:t>Action</a:t>
            </a:r>
            <a:r>
              <a:rPr lang="es-CL" sz="1200" b="1" dirty="0">
                <a:latin typeface="Arial" pitchFamily="34" charset="0"/>
                <a:cs typeface="Arial" pitchFamily="34" charset="0"/>
              </a:rPr>
              <a:t> </a:t>
            </a:r>
            <a:r>
              <a:rPr lang="es-CL" sz="1200" b="1" dirty="0" err="1">
                <a:latin typeface="Arial" pitchFamily="34" charset="0"/>
                <a:cs typeface="Arial" pitchFamily="34" charset="0"/>
              </a:rPr>
              <a:t>Group</a:t>
            </a:r>
            <a:r>
              <a:rPr lang="es-CL" sz="1200" b="1" dirty="0">
                <a:latin typeface="Arial" pitchFamily="34" charset="0"/>
                <a:cs typeface="Arial" pitchFamily="34" charset="0"/>
              </a:rPr>
              <a:t>.</a:t>
            </a:r>
          </a:p>
        </p:txBody>
      </p:sp>
      <p:sp>
        <p:nvSpPr>
          <p:cNvPr id="33" name="32 CuadroTexto"/>
          <p:cNvSpPr txBox="1"/>
          <p:nvPr/>
        </p:nvSpPr>
        <p:spPr>
          <a:xfrm>
            <a:off x="4848929" y="4183500"/>
            <a:ext cx="1996575" cy="461665"/>
          </a:xfrm>
          <a:prstGeom prst="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s-CL" sz="1200" b="1" dirty="0">
                <a:latin typeface="Arial" pitchFamily="34" charset="0"/>
                <a:cs typeface="Arial" pitchFamily="34" charset="0"/>
              </a:rPr>
              <a:t>SC</a:t>
            </a:r>
          </a:p>
          <a:p>
            <a:pPr algn="ctr"/>
            <a:r>
              <a:rPr lang="es-CL" sz="1200" b="1" dirty="0" err="1">
                <a:latin typeface="Arial" pitchFamily="34" charset="0"/>
                <a:cs typeface="Arial" pitchFamily="34" charset="0"/>
              </a:rPr>
              <a:t>Screen</a:t>
            </a:r>
            <a:r>
              <a:rPr lang="es-CL" sz="1200" b="1" dirty="0">
                <a:latin typeface="Arial" pitchFamily="34" charset="0"/>
                <a:cs typeface="Arial" pitchFamily="34" charset="0"/>
              </a:rPr>
              <a:t> </a:t>
            </a:r>
            <a:r>
              <a:rPr lang="es-CL" sz="1200" b="1" dirty="0" err="1">
                <a:latin typeface="Arial" pitchFamily="34" charset="0"/>
                <a:cs typeface="Arial" pitchFamily="34" charset="0"/>
              </a:rPr>
              <a:t>Commander</a:t>
            </a:r>
            <a:r>
              <a:rPr lang="es-CL" sz="1200" b="1" dirty="0">
                <a:latin typeface="Arial" pitchFamily="34" charset="0"/>
                <a:cs typeface="Arial" pitchFamily="34" charset="0"/>
              </a:rPr>
              <a:t>.</a:t>
            </a:r>
          </a:p>
        </p:txBody>
      </p:sp>
      <p:sp>
        <p:nvSpPr>
          <p:cNvPr id="34" name="33 CuadroTexto"/>
          <p:cNvSpPr txBox="1"/>
          <p:nvPr/>
        </p:nvSpPr>
        <p:spPr>
          <a:xfrm>
            <a:off x="7320932" y="4183500"/>
            <a:ext cx="1996575" cy="461665"/>
          </a:xfrm>
          <a:prstGeom prst="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s-CL" sz="1200" b="1" dirty="0">
                <a:latin typeface="Arial" pitchFamily="34" charset="0"/>
                <a:cs typeface="Arial" pitchFamily="34" charset="0"/>
              </a:rPr>
              <a:t>HAGC</a:t>
            </a:r>
          </a:p>
          <a:p>
            <a:pPr algn="ctr"/>
            <a:r>
              <a:rPr lang="es-CL" sz="1200" b="1" dirty="0">
                <a:latin typeface="Arial" pitchFamily="34" charset="0"/>
                <a:cs typeface="Arial" pitchFamily="34" charset="0"/>
              </a:rPr>
              <a:t>Helo. </a:t>
            </a:r>
            <a:r>
              <a:rPr lang="es-CL" sz="1200" b="1" dirty="0" err="1">
                <a:latin typeface="Arial" pitchFamily="34" charset="0"/>
                <a:cs typeface="Arial" pitchFamily="34" charset="0"/>
              </a:rPr>
              <a:t>Attack</a:t>
            </a:r>
            <a:r>
              <a:rPr lang="es-CL" sz="1200" b="1" dirty="0">
                <a:latin typeface="Arial" pitchFamily="34" charset="0"/>
                <a:cs typeface="Arial" pitchFamily="34" charset="0"/>
              </a:rPr>
              <a:t> </a:t>
            </a:r>
            <a:r>
              <a:rPr lang="es-CL" sz="1200" b="1" dirty="0" err="1">
                <a:latin typeface="Arial" pitchFamily="34" charset="0"/>
                <a:cs typeface="Arial" pitchFamily="34" charset="0"/>
              </a:rPr>
              <a:t>Group</a:t>
            </a:r>
            <a:r>
              <a:rPr lang="es-CL" sz="1200" b="1" dirty="0">
                <a:latin typeface="Arial" pitchFamily="34" charset="0"/>
                <a:cs typeface="Arial" pitchFamily="34" charset="0"/>
              </a:rPr>
              <a:t>.</a:t>
            </a:r>
          </a:p>
        </p:txBody>
      </p:sp>
      <p:sp>
        <p:nvSpPr>
          <p:cNvPr id="35" name="34 CuadroTexto"/>
          <p:cNvSpPr txBox="1"/>
          <p:nvPr/>
        </p:nvSpPr>
        <p:spPr>
          <a:xfrm>
            <a:off x="9792934" y="4183500"/>
            <a:ext cx="1711344" cy="646331"/>
          </a:xfrm>
          <a:prstGeom prst="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s-CL" sz="1200" b="1" dirty="0">
                <a:latin typeface="Arial" pitchFamily="34" charset="0"/>
                <a:cs typeface="Arial" pitchFamily="34" charset="0"/>
              </a:rPr>
              <a:t>ASAUC</a:t>
            </a:r>
          </a:p>
          <a:p>
            <a:pPr algn="ctr"/>
            <a:r>
              <a:rPr lang="es-CL" sz="1200" b="1" dirty="0">
                <a:latin typeface="Arial" pitchFamily="34" charset="0"/>
                <a:cs typeface="Arial" pitchFamily="34" charset="0"/>
              </a:rPr>
              <a:t>Air </a:t>
            </a:r>
            <a:r>
              <a:rPr lang="es-CL" sz="1200" b="1" dirty="0" err="1">
                <a:latin typeface="Arial" pitchFamily="34" charset="0"/>
                <a:cs typeface="Arial" pitchFamily="34" charset="0"/>
              </a:rPr>
              <a:t>Search</a:t>
            </a:r>
            <a:r>
              <a:rPr lang="es-CL" sz="1200" b="1" dirty="0">
                <a:latin typeface="Arial" pitchFamily="34" charset="0"/>
                <a:cs typeface="Arial" pitchFamily="34" charset="0"/>
              </a:rPr>
              <a:t> and </a:t>
            </a:r>
            <a:r>
              <a:rPr lang="es-CL" sz="1200" b="1" dirty="0" err="1">
                <a:latin typeface="Arial" pitchFamily="34" charset="0"/>
                <a:cs typeface="Arial" pitchFamily="34" charset="0"/>
              </a:rPr>
              <a:t>Attack</a:t>
            </a:r>
            <a:r>
              <a:rPr lang="es-CL" sz="1200" b="1" dirty="0">
                <a:latin typeface="Arial" pitchFamily="34" charset="0"/>
                <a:cs typeface="Arial" pitchFamily="34" charset="0"/>
              </a:rPr>
              <a:t> </a:t>
            </a:r>
            <a:r>
              <a:rPr lang="es-CL" sz="1200" b="1" dirty="0" err="1">
                <a:latin typeface="Arial" pitchFamily="34" charset="0"/>
                <a:cs typeface="Arial" pitchFamily="34" charset="0"/>
              </a:rPr>
              <a:t>Unit</a:t>
            </a:r>
            <a:endParaRPr lang="es-CL" sz="1200" b="1" dirty="0">
              <a:latin typeface="Arial" pitchFamily="34" charset="0"/>
              <a:cs typeface="Arial" pitchFamily="34" charset="0"/>
            </a:endParaRPr>
          </a:p>
        </p:txBody>
      </p:sp>
      <p:cxnSp>
        <p:nvCxnSpPr>
          <p:cNvPr id="40" name="39 Conector recto"/>
          <p:cNvCxnSpPr/>
          <p:nvPr/>
        </p:nvCxnSpPr>
        <p:spPr>
          <a:xfrm>
            <a:off x="285189" y="2685102"/>
            <a:ext cx="11599398" cy="1588"/>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36" name="35 CuadroTexto"/>
          <p:cNvSpPr txBox="1"/>
          <p:nvPr/>
        </p:nvSpPr>
        <p:spPr>
          <a:xfrm>
            <a:off x="3327653" y="2543814"/>
            <a:ext cx="5324314" cy="338554"/>
          </a:xfrm>
          <a:prstGeom prst="rect">
            <a:avLst/>
          </a:prstGeom>
          <a:solidFill>
            <a:schemeClr val="bg1"/>
          </a:solidFill>
          <a:ln>
            <a:solidFill>
              <a:srgbClr val="C00000"/>
            </a:solidFill>
            <a:prstDash val="dash"/>
          </a:ln>
        </p:spPr>
        <p:txBody>
          <a:bodyPr wrap="square" rtlCol="0">
            <a:spAutoFit/>
          </a:bodyPr>
          <a:lstStyle/>
          <a:p>
            <a:pPr algn="ctr"/>
            <a:r>
              <a:rPr lang="es-CL" sz="1600" b="1" dirty="0">
                <a:solidFill>
                  <a:schemeClr val="tx2">
                    <a:lumMod val="50000"/>
                  </a:schemeClr>
                </a:solidFill>
                <a:latin typeface="Arial" pitchFamily="34" charset="0"/>
                <a:cs typeface="Arial" pitchFamily="34" charset="0"/>
              </a:rPr>
              <a:t>COMANDANTES DE GUERRA </a:t>
            </a:r>
          </a:p>
        </p:txBody>
      </p:sp>
      <p:cxnSp>
        <p:nvCxnSpPr>
          <p:cNvPr id="45" name="44 Conector recto"/>
          <p:cNvCxnSpPr/>
          <p:nvPr/>
        </p:nvCxnSpPr>
        <p:spPr>
          <a:xfrm>
            <a:off x="285189" y="3970986"/>
            <a:ext cx="11599398" cy="1588"/>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37" name="36 CuadroTexto"/>
          <p:cNvSpPr txBox="1"/>
          <p:nvPr/>
        </p:nvSpPr>
        <p:spPr>
          <a:xfrm>
            <a:off x="3327653" y="3776896"/>
            <a:ext cx="5324314" cy="338554"/>
          </a:xfrm>
          <a:prstGeom prst="rect">
            <a:avLst/>
          </a:prstGeom>
          <a:solidFill>
            <a:schemeClr val="bg1"/>
          </a:solidFill>
          <a:ln>
            <a:solidFill>
              <a:srgbClr val="C00000"/>
            </a:solidFill>
            <a:prstDash val="dash"/>
          </a:ln>
        </p:spPr>
        <p:txBody>
          <a:bodyPr wrap="square" rtlCol="0">
            <a:spAutoFit/>
          </a:bodyPr>
          <a:lstStyle/>
          <a:p>
            <a:pPr algn="ctr"/>
            <a:r>
              <a:rPr lang="es-CL" sz="1600" b="1" dirty="0">
                <a:solidFill>
                  <a:schemeClr val="tx2">
                    <a:lumMod val="50000"/>
                  </a:schemeClr>
                </a:solidFill>
                <a:latin typeface="Arial" pitchFamily="34" charset="0"/>
                <a:cs typeface="Arial" pitchFamily="34" charset="0"/>
              </a:rPr>
              <a:t>COMANDANTES FUNCIONALES</a:t>
            </a:r>
          </a:p>
        </p:txBody>
      </p:sp>
      <p:cxnSp>
        <p:nvCxnSpPr>
          <p:cNvPr id="46" name="45 Conector recto"/>
          <p:cNvCxnSpPr/>
          <p:nvPr/>
        </p:nvCxnSpPr>
        <p:spPr>
          <a:xfrm>
            <a:off x="285189" y="5187020"/>
            <a:ext cx="11599398" cy="1588"/>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38" name="37 CuadroTexto"/>
          <p:cNvSpPr txBox="1"/>
          <p:nvPr/>
        </p:nvSpPr>
        <p:spPr>
          <a:xfrm>
            <a:off x="2567038" y="5044144"/>
            <a:ext cx="7035700" cy="338554"/>
          </a:xfrm>
          <a:prstGeom prst="rect">
            <a:avLst/>
          </a:prstGeom>
          <a:solidFill>
            <a:schemeClr val="bg1"/>
          </a:solidFill>
          <a:ln>
            <a:solidFill>
              <a:srgbClr val="C00000"/>
            </a:solidFill>
            <a:prstDash val="dash"/>
          </a:ln>
        </p:spPr>
        <p:txBody>
          <a:bodyPr wrap="square" rtlCol="0">
            <a:spAutoFit/>
          </a:bodyPr>
          <a:lstStyle/>
          <a:p>
            <a:pPr algn="ctr"/>
            <a:r>
              <a:rPr lang="es-CL" sz="1600" b="1" dirty="0">
                <a:solidFill>
                  <a:schemeClr val="tx2">
                    <a:lumMod val="50000"/>
                  </a:schemeClr>
                </a:solidFill>
                <a:latin typeface="Arial" pitchFamily="34" charset="0"/>
                <a:cs typeface="Arial" pitchFamily="34" charset="0"/>
              </a:rPr>
              <a:t>COORDINADORES DE GUERRA POR PANORAMA</a:t>
            </a:r>
          </a:p>
        </p:txBody>
      </p:sp>
      <p:sp>
        <p:nvSpPr>
          <p:cNvPr id="42" name="1 Título"/>
          <p:cNvSpPr>
            <a:spLocks noGrp="1"/>
          </p:cNvSpPr>
          <p:nvPr>
            <p:ph type="title"/>
          </p:nvPr>
        </p:nvSpPr>
        <p:spPr>
          <a:xfrm>
            <a:off x="247742" y="1332440"/>
            <a:ext cx="3517850" cy="357190"/>
          </a:xfrm>
        </p:spPr>
        <p:txBody>
          <a:bodyPr>
            <a:normAutofit/>
          </a:bodyPr>
          <a:lstStyle/>
          <a:p>
            <a:pPr algn="l"/>
            <a:r>
              <a:rPr lang="es-CL" sz="1600" b="1" dirty="0">
                <a:solidFill>
                  <a:srgbClr val="C00000"/>
                </a:solidFill>
                <a:latin typeface="Arial" pitchFamily="34" charset="0"/>
                <a:cs typeface="Arial" pitchFamily="34" charset="0"/>
              </a:rPr>
              <a:t>GUERRA COMPUESTA</a:t>
            </a:r>
          </a:p>
        </p:txBody>
      </p:sp>
      <p:sp>
        <p:nvSpPr>
          <p:cNvPr id="39" name="3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4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4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47"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48"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49"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50"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10859701"/>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esquinas redondeadas 1"/>
          <p:cNvSpPr/>
          <p:nvPr/>
        </p:nvSpPr>
        <p:spPr>
          <a:xfrm>
            <a:off x="3727656" y="1052736"/>
            <a:ext cx="2395891" cy="48235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latin typeface="Arial" panose="020B0604020202020204" pitchFamily="34" charset="0"/>
                <a:cs typeface="Arial" panose="020B0604020202020204" pitchFamily="34" charset="0"/>
              </a:rPr>
              <a:t>OCT</a:t>
            </a:r>
          </a:p>
        </p:txBody>
      </p:sp>
      <p:sp>
        <p:nvSpPr>
          <p:cNvPr id="5" name="Rectángulo: esquinas redondeadas 4"/>
          <p:cNvSpPr/>
          <p:nvPr/>
        </p:nvSpPr>
        <p:spPr>
          <a:xfrm>
            <a:off x="353781" y="2572283"/>
            <a:ext cx="2395891" cy="50405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err="1">
                <a:latin typeface="Arial" panose="020B0604020202020204" pitchFamily="34" charset="0"/>
                <a:cs typeface="Arial" panose="020B0604020202020204" pitchFamily="34" charset="0"/>
              </a:rPr>
              <a:t>ASuWC</a:t>
            </a:r>
            <a:endParaRPr lang="es-CL" sz="1400" b="1" dirty="0">
              <a:latin typeface="Arial" panose="020B0604020202020204" pitchFamily="34" charset="0"/>
              <a:cs typeface="Arial" panose="020B0604020202020204" pitchFamily="34" charset="0"/>
            </a:endParaRPr>
          </a:p>
        </p:txBody>
      </p:sp>
      <p:sp>
        <p:nvSpPr>
          <p:cNvPr id="6" name="Rectángulo: esquinas redondeadas 5"/>
          <p:cNvSpPr/>
          <p:nvPr/>
        </p:nvSpPr>
        <p:spPr>
          <a:xfrm>
            <a:off x="3708028" y="2572283"/>
            <a:ext cx="2395891" cy="50405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latin typeface="Arial" panose="020B0604020202020204" pitchFamily="34" charset="0"/>
                <a:cs typeface="Arial" panose="020B0604020202020204" pitchFamily="34" charset="0"/>
              </a:rPr>
              <a:t>ASWC</a:t>
            </a:r>
          </a:p>
        </p:txBody>
      </p:sp>
      <p:sp>
        <p:nvSpPr>
          <p:cNvPr id="7" name="Rectángulo: esquinas redondeadas 6"/>
          <p:cNvSpPr/>
          <p:nvPr/>
        </p:nvSpPr>
        <p:spPr>
          <a:xfrm>
            <a:off x="6870605" y="2572283"/>
            <a:ext cx="2395891" cy="50405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latin typeface="Arial" panose="020B0604020202020204" pitchFamily="34" charset="0"/>
                <a:cs typeface="Arial" panose="020B0604020202020204" pitchFamily="34" charset="0"/>
              </a:rPr>
              <a:t>AAWC</a:t>
            </a:r>
          </a:p>
        </p:txBody>
      </p:sp>
      <p:sp>
        <p:nvSpPr>
          <p:cNvPr id="8" name="14 Rectángulo redondeado"/>
          <p:cNvSpPr/>
          <p:nvPr/>
        </p:nvSpPr>
        <p:spPr>
          <a:xfrm>
            <a:off x="1007932" y="3508387"/>
            <a:ext cx="7748274" cy="1000132"/>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s-CL" sz="1400" b="1" dirty="0">
                <a:solidFill>
                  <a:srgbClr val="002060"/>
                </a:solidFill>
                <a:latin typeface="Arial" pitchFamily="34" charset="0"/>
                <a:cs typeface="Arial" pitchFamily="34" charset="0"/>
              </a:rPr>
              <a:t>Están subordinados al OCT/CWC. </a:t>
            </a:r>
          </a:p>
          <a:p>
            <a:pPr algn="ctr"/>
            <a:r>
              <a:rPr lang="es-CL" sz="1400" b="1" dirty="0">
                <a:solidFill>
                  <a:srgbClr val="002060"/>
                </a:solidFill>
                <a:latin typeface="Arial" pitchFamily="34" charset="0"/>
                <a:cs typeface="Arial" pitchFamily="34" charset="0"/>
              </a:rPr>
              <a:t>Son responsables de recopilar y difundir la información y en ciertos casos de reaccionar ante amenazas con los medios asignados.  </a:t>
            </a:r>
          </a:p>
        </p:txBody>
      </p:sp>
      <p:sp>
        <p:nvSpPr>
          <p:cNvPr id="9" name="14 Rectángulo redondeado"/>
          <p:cNvSpPr/>
          <p:nvPr/>
        </p:nvSpPr>
        <p:spPr>
          <a:xfrm>
            <a:off x="6659902" y="980728"/>
            <a:ext cx="5079289" cy="117020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Retiene o delega autoridad al nivel de TACOM en los Comandantes de Guerra Principal y en los Coordinadores, objeto éstos puedan cumplir con las tareas asignadas.</a:t>
            </a:r>
          </a:p>
        </p:txBody>
      </p:sp>
      <p:sp>
        <p:nvSpPr>
          <p:cNvPr id="3" name="Cerrar llave 2"/>
          <p:cNvSpPr/>
          <p:nvPr/>
        </p:nvSpPr>
        <p:spPr>
          <a:xfrm rot="5400000">
            <a:off x="4716437" y="-1305349"/>
            <a:ext cx="360042" cy="9123418"/>
          </a:xfrm>
          <a:prstGeom prst="righ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p:cxnSp>
        <p:nvCxnSpPr>
          <p:cNvPr id="11" name="Conector recto 10"/>
          <p:cNvCxnSpPr/>
          <p:nvPr/>
        </p:nvCxnSpPr>
        <p:spPr>
          <a:xfrm>
            <a:off x="1312137" y="2212243"/>
            <a:ext cx="718767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 name="Conector recto de flecha 11"/>
          <p:cNvCxnSpPr/>
          <p:nvPr/>
        </p:nvCxnSpPr>
        <p:spPr>
          <a:xfrm>
            <a:off x="1312137" y="2212243"/>
            <a:ext cx="0" cy="288032"/>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Conector recto de flecha 12"/>
          <p:cNvCxnSpPr>
            <a:stCxn id="2" idx="2"/>
            <a:endCxn id="6" idx="0"/>
          </p:cNvCxnSpPr>
          <p:nvPr/>
        </p:nvCxnSpPr>
        <p:spPr>
          <a:xfrm flipH="1">
            <a:off x="4905974" y="1535089"/>
            <a:ext cx="19628" cy="1037195"/>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 name="Conector recto de flecha 13"/>
          <p:cNvCxnSpPr/>
          <p:nvPr/>
        </p:nvCxnSpPr>
        <p:spPr>
          <a:xfrm>
            <a:off x="8499811" y="2212243"/>
            <a:ext cx="0" cy="288032"/>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14 Rectángulo redondeado"/>
          <p:cNvSpPr/>
          <p:nvPr/>
        </p:nvSpPr>
        <p:spPr>
          <a:xfrm>
            <a:off x="1005598" y="4652535"/>
            <a:ext cx="7748274" cy="720080"/>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400" b="1" dirty="0">
                <a:solidFill>
                  <a:srgbClr val="002060"/>
                </a:solidFill>
                <a:latin typeface="Arial" pitchFamily="34" charset="0"/>
                <a:cs typeface="Arial" pitchFamily="34" charset="0"/>
              </a:rPr>
              <a:t>Las atribuciones no delegables y delegables, se encuentran listadas en el MTP 1, Volumen 1</a:t>
            </a:r>
          </a:p>
        </p:txBody>
      </p:sp>
      <p:sp>
        <p:nvSpPr>
          <p:cNvPr id="19" name="Flecha: a la derecha 18"/>
          <p:cNvSpPr/>
          <p:nvPr/>
        </p:nvSpPr>
        <p:spPr>
          <a:xfrm>
            <a:off x="6190537" y="1179244"/>
            <a:ext cx="402374" cy="22229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20" name="14 Rectángulo redondeado"/>
          <p:cNvSpPr/>
          <p:nvPr/>
        </p:nvSpPr>
        <p:spPr>
          <a:xfrm>
            <a:off x="1030442" y="5506533"/>
            <a:ext cx="7725764" cy="72008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L" sz="1400" b="1" dirty="0">
                <a:solidFill>
                  <a:schemeClr val="bg1"/>
                </a:solidFill>
                <a:latin typeface="Arial" pitchFamily="34" charset="0"/>
                <a:cs typeface="Arial" pitchFamily="34" charset="0"/>
              </a:rPr>
              <a:t>Estas quedarán definidas en el OPGEN que elevará a sus subordinados el </a:t>
            </a:r>
            <a:r>
              <a:rPr lang="es-CL" sz="1400" b="1" dirty="0" smtClean="0">
                <a:solidFill>
                  <a:schemeClr val="bg1"/>
                </a:solidFill>
                <a:latin typeface="Arial" pitchFamily="34" charset="0"/>
                <a:cs typeface="Arial" pitchFamily="34" charset="0"/>
              </a:rPr>
              <a:t>OCT.</a:t>
            </a:r>
            <a:endParaRPr lang="es-CL" sz="1400" b="1" dirty="0">
              <a:solidFill>
                <a:srgbClr val="002060"/>
              </a:solidFill>
              <a:latin typeface="Arial" pitchFamily="34" charset="0"/>
              <a:cs typeface="Arial" pitchFamily="34" charset="0"/>
            </a:endParaRPr>
          </a:p>
        </p:txBody>
      </p:sp>
      <p:sp>
        <p:nvSpPr>
          <p:cNvPr id="21" name="Marcador de número de diapositiva 20"/>
          <p:cNvSpPr>
            <a:spLocks noGrp="1"/>
          </p:cNvSpPr>
          <p:nvPr>
            <p:ph type="sldNum" sz="quarter" idx="12"/>
          </p:nvPr>
        </p:nvSpPr>
        <p:spPr/>
        <p:txBody>
          <a:bodyPr/>
          <a:lstStyle/>
          <a:p>
            <a:fld id="{E633B1BE-4685-4A8F-BABD-4AD129F26B6C}" type="slidenum">
              <a:rPr lang="es-CL" smtClean="0"/>
              <a:pPr/>
              <a:t>95</a:t>
            </a:fld>
            <a:endParaRPr lang="es-CL"/>
          </a:p>
        </p:txBody>
      </p:sp>
      <p:sp>
        <p:nvSpPr>
          <p:cNvPr id="17" name="1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3"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4"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5"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6"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7"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987995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ox(in)">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ox(in)">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xmlns="" val="4003166038"/>
              </p:ext>
            </p:extLst>
          </p:nvPr>
        </p:nvGraphicFramePr>
        <p:xfrm>
          <a:off x="2725423" y="1268760"/>
          <a:ext cx="8113183" cy="1944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ángulo 5"/>
          <p:cNvSpPr/>
          <p:nvPr/>
        </p:nvSpPr>
        <p:spPr>
          <a:xfrm>
            <a:off x="2725423" y="4089568"/>
            <a:ext cx="2108384" cy="4572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s-CL" sz="1600" b="1" dirty="0">
                <a:latin typeface="Arial" panose="020B0604020202020204" pitchFamily="34" charset="0"/>
                <a:cs typeface="Arial" panose="020B0604020202020204" pitchFamily="34" charset="0"/>
              </a:rPr>
              <a:t>FTC-S</a:t>
            </a:r>
          </a:p>
        </p:txBody>
      </p:sp>
      <p:sp>
        <p:nvSpPr>
          <p:cNvPr id="7" name="Rectángulo 6"/>
          <p:cNvSpPr/>
          <p:nvPr/>
        </p:nvSpPr>
        <p:spPr>
          <a:xfrm>
            <a:off x="5727822" y="4098776"/>
            <a:ext cx="2108384" cy="4572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s-CL" sz="1600" b="1" dirty="0">
                <a:latin typeface="Arial" panose="020B0604020202020204" pitchFamily="34" charset="0"/>
                <a:cs typeface="Arial" panose="020B0604020202020204" pitchFamily="34" charset="0"/>
              </a:rPr>
              <a:t>FTC-SS</a:t>
            </a:r>
          </a:p>
        </p:txBody>
      </p:sp>
      <p:sp>
        <p:nvSpPr>
          <p:cNvPr id="8" name="Rectángulo 7"/>
          <p:cNvSpPr/>
          <p:nvPr/>
        </p:nvSpPr>
        <p:spPr>
          <a:xfrm>
            <a:off x="8768286" y="4098776"/>
            <a:ext cx="2108384" cy="4572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s-CL" sz="1600" b="1" dirty="0">
                <a:latin typeface="Arial" panose="020B0604020202020204" pitchFamily="34" charset="0"/>
                <a:cs typeface="Arial" panose="020B0604020202020204" pitchFamily="34" charset="0"/>
              </a:rPr>
              <a:t>FTC-A</a:t>
            </a:r>
          </a:p>
        </p:txBody>
      </p:sp>
      <p:sp>
        <p:nvSpPr>
          <p:cNvPr id="9" name="Rectángulo 8"/>
          <p:cNvSpPr/>
          <p:nvPr/>
        </p:nvSpPr>
        <p:spPr>
          <a:xfrm>
            <a:off x="3396272" y="4916016"/>
            <a:ext cx="2108384" cy="4572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s-CL" sz="1600" b="1" dirty="0">
                <a:latin typeface="Arial" panose="020B0604020202020204" pitchFamily="34" charset="0"/>
                <a:cs typeface="Arial" panose="020B0604020202020204" pitchFamily="34" charset="0"/>
              </a:rPr>
              <a:t>EWC</a:t>
            </a:r>
          </a:p>
        </p:txBody>
      </p:sp>
      <p:cxnSp>
        <p:nvCxnSpPr>
          <p:cNvPr id="11" name="Conector recto 10"/>
          <p:cNvCxnSpPr/>
          <p:nvPr/>
        </p:nvCxnSpPr>
        <p:spPr>
          <a:xfrm>
            <a:off x="5121314" y="2215716"/>
            <a:ext cx="0" cy="27003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283890" y="5780112"/>
            <a:ext cx="210838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L" sz="1600" b="1" dirty="0">
                <a:latin typeface="Arial" panose="020B0604020202020204" pitchFamily="34" charset="0"/>
                <a:cs typeface="Arial" panose="020B0604020202020204" pitchFamily="34" charset="0"/>
              </a:rPr>
              <a:t>SC</a:t>
            </a:r>
          </a:p>
        </p:txBody>
      </p:sp>
      <p:sp>
        <p:nvSpPr>
          <p:cNvPr id="13" name="Rectángulo 12"/>
          <p:cNvSpPr/>
          <p:nvPr/>
        </p:nvSpPr>
        <p:spPr>
          <a:xfrm>
            <a:off x="5822733" y="5780112"/>
            <a:ext cx="210838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L" sz="1600" b="1" dirty="0">
                <a:latin typeface="Arial" panose="020B0604020202020204" pitchFamily="34" charset="0"/>
                <a:cs typeface="Arial" panose="020B0604020202020204" pitchFamily="34" charset="0"/>
              </a:rPr>
              <a:t>SAGC</a:t>
            </a:r>
          </a:p>
        </p:txBody>
      </p:sp>
      <p:sp>
        <p:nvSpPr>
          <p:cNvPr id="14" name="Rectángulo 13"/>
          <p:cNvSpPr/>
          <p:nvPr/>
        </p:nvSpPr>
        <p:spPr>
          <a:xfrm>
            <a:off x="3331006" y="5780112"/>
            <a:ext cx="210838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L" sz="1600" b="1" dirty="0">
                <a:latin typeface="Arial" panose="020B0604020202020204" pitchFamily="34" charset="0"/>
                <a:cs typeface="Arial" panose="020B0604020202020204" pitchFamily="34" charset="0"/>
              </a:rPr>
              <a:t>SAUC</a:t>
            </a:r>
          </a:p>
        </p:txBody>
      </p:sp>
      <p:pic>
        <p:nvPicPr>
          <p:cNvPr id="2050" name="Picture 2" descr="Resultado de imagen para FRAGATA WILLIAMS"/>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2804892" y="3282979"/>
            <a:ext cx="1949446" cy="673787"/>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2052" name="Picture 4" descr="Resultado de imagen para FRAGATA 23 ARMADA DE CHILE"/>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6147562" y="3282979"/>
            <a:ext cx="1397590" cy="673787"/>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20" name="Picture 2" descr="Resultado de imagen para FRAGATA WILLIAMS"/>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3555211" y="1339125"/>
            <a:ext cx="1949446" cy="673787"/>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cxnSp>
        <p:nvCxnSpPr>
          <p:cNvPr id="18" name="Conector recto 17"/>
          <p:cNvCxnSpPr/>
          <p:nvPr/>
        </p:nvCxnSpPr>
        <p:spPr>
          <a:xfrm>
            <a:off x="718091" y="4005064"/>
            <a:ext cx="11021099"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3" name="Conector recto 22"/>
          <p:cNvCxnSpPr/>
          <p:nvPr/>
        </p:nvCxnSpPr>
        <p:spPr>
          <a:xfrm>
            <a:off x="718091" y="5589240"/>
            <a:ext cx="11021099"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 name="Conector recto 23"/>
          <p:cNvCxnSpPr/>
          <p:nvPr/>
        </p:nvCxnSpPr>
        <p:spPr>
          <a:xfrm>
            <a:off x="622256" y="2132856"/>
            <a:ext cx="11021099" cy="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5" name="14 Rectángulo redondeado"/>
          <p:cNvSpPr/>
          <p:nvPr/>
        </p:nvSpPr>
        <p:spPr>
          <a:xfrm>
            <a:off x="285999" y="2947088"/>
            <a:ext cx="2252971" cy="55392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Comandantes de Guerra</a:t>
            </a:r>
          </a:p>
        </p:txBody>
      </p:sp>
      <p:sp>
        <p:nvSpPr>
          <p:cNvPr id="26" name="14 Rectángulo redondeado"/>
          <p:cNvSpPr/>
          <p:nvPr/>
        </p:nvSpPr>
        <p:spPr>
          <a:xfrm>
            <a:off x="328698" y="4504828"/>
            <a:ext cx="2252971" cy="55392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Coordinadores de Guerra</a:t>
            </a:r>
          </a:p>
        </p:txBody>
      </p:sp>
      <p:sp>
        <p:nvSpPr>
          <p:cNvPr id="27" name="14 Rectángulo redondeado"/>
          <p:cNvSpPr/>
          <p:nvPr/>
        </p:nvSpPr>
        <p:spPr>
          <a:xfrm>
            <a:off x="328698" y="5731752"/>
            <a:ext cx="2252971" cy="55392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Comandantes Funcionales</a:t>
            </a:r>
          </a:p>
        </p:txBody>
      </p:sp>
      <p:sp>
        <p:nvSpPr>
          <p:cNvPr id="2" name="Marcador de número de diapositiva 1"/>
          <p:cNvSpPr>
            <a:spLocks noGrp="1"/>
          </p:cNvSpPr>
          <p:nvPr>
            <p:ph type="sldNum" sz="quarter" idx="12"/>
          </p:nvPr>
        </p:nvSpPr>
        <p:spPr/>
        <p:txBody>
          <a:bodyPr/>
          <a:lstStyle/>
          <a:p>
            <a:fld id="{E633B1BE-4685-4A8F-BABD-4AD129F26B6C}" type="slidenum">
              <a:rPr lang="es-CL" smtClean="0"/>
              <a:pPr/>
              <a:t>96</a:t>
            </a:fld>
            <a:endParaRPr lang="es-CL"/>
          </a:p>
        </p:txBody>
      </p:sp>
      <p:sp>
        <p:nvSpPr>
          <p:cNvPr id="29" name="1 Título"/>
          <p:cNvSpPr txBox="1">
            <a:spLocks/>
          </p:cNvSpPr>
          <p:nvPr/>
        </p:nvSpPr>
        <p:spPr>
          <a:xfrm>
            <a:off x="244508" y="1160529"/>
            <a:ext cx="2337161" cy="35719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b="1" i="1" u="sng" dirty="0">
                <a:solidFill>
                  <a:srgbClr val="002060"/>
                </a:solidFill>
                <a:latin typeface="Arial" pitchFamily="34" charset="0"/>
                <a:ea typeface="+mj-ea"/>
                <a:cs typeface="Arial" pitchFamily="34" charset="0"/>
              </a:rPr>
              <a:t>ESCUADRA:</a:t>
            </a:r>
            <a:endParaRPr kumimoji="0" lang="es-CL" b="1" i="1" u="sng"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30" name="2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3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3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3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3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3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36" name="Picture 11"/>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37" name="36 Imagen" descr="foto_0000002820200618105820.jpg"/>
          <p:cNvPicPr>
            <a:picLocks noChangeAspect="1"/>
          </p:cNvPicPr>
          <p:nvPr/>
        </p:nvPicPr>
        <p:blipFill>
          <a:blip r:embed="rId9" cstate="email">
            <a:extLst>
              <a:ext uri="{28A0092B-C50C-407E-A947-70E740481C1C}">
                <a14:useLocalDpi xmlns:a14="http://schemas.microsoft.com/office/drawing/2010/main" xmlns=""/>
              </a:ext>
            </a:extLst>
          </a:blip>
          <a:srcRect/>
          <a:stretch>
            <a:fillRect/>
          </a:stretch>
        </p:blipFill>
        <p:spPr>
          <a:xfrm>
            <a:off x="8461151" y="3284984"/>
            <a:ext cx="1512168" cy="688782"/>
          </a:xfrm>
          <a:prstGeom prst="rect">
            <a:avLst/>
          </a:prstGeom>
          <a:noFill/>
        </p:spPr>
      </p:pic>
    </p:spTree>
    <p:extLst>
      <p:ext uri="{BB962C8B-B14F-4D97-AF65-F5344CB8AC3E}">
        <p14:creationId xmlns:p14="http://schemas.microsoft.com/office/powerpoint/2010/main" xmlns="" val="3403622440"/>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esquinas redondeadas 4"/>
          <p:cNvSpPr/>
          <p:nvPr/>
        </p:nvSpPr>
        <p:spPr>
          <a:xfrm>
            <a:off x="665497" y="1785926"/>
            <a:ext cx="3137542" cy="50405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latin typeface="Arial" panose="020B0604020202020204" pitchFamily="34" charset="0"/>
                <a:cs typeface="Arial" panose="020B0604020202020204" pitchFamily="34" charset="0"/>
              </a:rPr>
              <a:t>GUARDIAS</a:t>
            </a:r>
          </a:p>
        </p:txBody>
      </p:sp>
      <p:sp>
        <p:nvSpPr>
          <p:cNvPr id="6" name="Rectángulo: esquinas redondeadas 4"/>
          <p:cNvSpPr/>
          <p:nvPr/>
        </p:nvSpPr>
        <p:spPr>
          <a:xfrm>
            <a:off x="665497" y="3214686"/>
            <a:ext cx="3137542" cy="50405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latin typeface="Arial" panose="020B0604020202020204" pitchFamily="34" charset="0"/>
                <a:cs typeface="Arial" panose="020B0604020202020204" pitchFamily="34" charset="0"/>
              </a:rPr>
              <a:t>FUNCIONES</a:t>
            </a:r>
          </a:p>
        </p:txBody>
      </p:sp>
      <p:sp>
        <p:nvSpPr>
          <p:cNvPr id="7" name="6 Flecha derecha"/>
          <p:cNvSpPr/>
          <p:nvPr/>
        </p:nvSpPr>
        <p:spPr>
          <a:xfrm>
            <a:off x="4183347" y="1857364"/>
            <a:ext cx="1236001" cy="35719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8" name="7 Flecha derecha"/>
          <p:cNvSpPr/>
          <p:nvPr/>
        </p:nvSpPr>
        <p:spPr>
          <a:xfrm>
            <a:off x="4088270" y="3357562"/>
            <a:ext cx="1236001" cy="35719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9" name="14 Rectángulo redondeado"/>
          <p:cNvSpPr/>
          <p:nvPr/>
        </p:nvSpPr>
        <p:spPr>
          <a:xfrm>
            <a:off x="5704580" y="1643050"/>
            <a:ext cx="5626234" cy="78581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El término “Guardias” se emplea para designar a los Comandantes, Coordinadores y Controladores de cada Guerra.</a:t>
            </a:r>
          </a:p>
        </p:txBody>
      </p:sp>
      <p:sp>
        <p:nvSpPr>
          <p:cNvPr id="10" name="14 Rectángulo redondeado"/>
          <p:cNvSpPr/>
          <p:nvPr/>
        </p:nvSpPr>
        <p:spPr>
          <a:xfrm>
            <a:off x="5704580" y="3000372"/>
            <a:ext cx="5626234" cy="121444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El término “Funciones”  corresponde a la autoridad y atribuciones que el OCT-CWC retiene o delega en sus respectivos Comandantes, Coordinadores y Controladores.</a:t>
            </a:r>
          </a:p>
        </p:txBody>
      </p:sp>
      <p:sp>
        <p:nvSpPr>
          <p:cNvPr id="11" name="10 Cerrar llave"/>
          <p:cNvSpPr/>
          <p:nvPr/>
        </p:nvSpPr>
        <p:spPr>
          <a:xfrm rot="5400000">
            <a:off x="5644440" y="-1097156"/>
            <a:ext cx="785818" cy="11124013"/>
          </a:xfrm>
          <a:prstGeom prst="righ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2" name="14 Rectángulo redondeado"/>
          <p:cNvSpPr/>
          <p:nvPr/>
        </p:nvSpPr>
        <p:spPr>
          <a:xfrm>
            <a:off x="3327654" y="5000636"/>
            <a:ext cx="5626234" cy="78581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Las Guardias y Funciones quedan determinados en el OPGEN, el cual es emitido por el respectivo OCT.</a:t>
            </a:r>
          </a:p>
        </p:txBody>
      </p:sp>
      <p:sp>
        <p:nvSpPr>
          <p:cNvPr id="2" name="Marcador de número de diapositiva 1"/>
          <p:cNvSpPr>
            <a:spLocks noGrp="1"/>
          </p:cNvSpPr>
          <p:nvPr>
            <p:ph type="sldNum" sz="quarter" idx="12"/>
          </p:nvPr>
        </p:nvSpPr>
        <p:spPr/>
        <p:txBody>
          <a:bodyPr/>
          <a:lstStyle/>
          <a:p>
            <a:fld id="{E633B1BE-4685-4A8F-BABD-4AD129F26B6C}" type="slidenum">
              <a:rPr lang="es-CL" smtClean="0"/>
              <a:pPr/>
              <a:t>97</a:t>
            </a:fld>
            <a:endParaRPr lang="es-CL"/>
          </a:p>
        </p:txBody>
      </p:sp>
      <p:sp>
        <p:nvSpPr>
          <p:cNvPr id="14" name="13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5"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6"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7"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8"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9"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0"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012433885"/>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98</a:t>
            </a:fld>
            <a:endParaRPr lang="es-CL"/>
          </a:p>
        </p:txBody>
      </p:sp>
      <p:sp>
        <p:nvSpPr>
          <p:cNvPr id="6" name="1 Título"/>
          <p:cNvSpPr txBox="1">
            <a:spLocks/>
          </p:cNvSpPr>
          <p:nvPr/>
        </p:nvSpPr>
        <p:spPr>
          <a:xfrm>
            <a:off x="372945" y="1052736"/>
            <a:ext cx="10024547" cy="79208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rPr>
              <a:t>Responsabilidades Generales de</a:t>
            </a:r>
            <a:r>
              <a:rPr kumimoji="0" lang="es-CL" sz="2000" b="1" i="1" u="sng" strike="noStrike" kern="1200" cap="none" spc="0" normalizeH="0" noProof="0" dirty="0">
                <a:ln>
                  <a:noFill/>
                </a:ln>
                <a:solidFill>
                  <a:srgbClr val="002060"/>
                </a:solidFill>
                <a:effectLst/>
                <a:uLnTx/>
                <a:uFillTx/>
                <a:latin typeface="Arial" pitchFamily="34" charset="0"/>
                <a:ea typeface="+mj-ea"/>
                <a:cs typeface="Arial" pitchFamily="34" charset="0"/>
              </a:rPr>
              <a:t> los Comandantes de Guerra y Coordinadores</a:t>
            </a:r>
            <a:endPar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254048" y="1628800"/>
            <a:ext cx="11763426" cy="115212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FF0000"/>
                </a:solidFill>
                <a:latin typeface="Arial" pitchFamily="34" charset="0"/>
                <a:ea typeface="+mj-ea"/>
                <a:cs typeface="Arial" pitchFamily="34" charset="0"/>
              </a:rPr>
              <a:t>CWC:</a:t>
            </a:r>
            <a:r>
              <a:rPr lang="es-CL" sz="2000" b="1" i="1" dirty="0">
                <a:solidFill>
                  <a:srgbClr val="002060"/>
                </a:solidFill>
                <a:latin typeface="Arial" pitchFamily="34" charset="0"/>
                <a:ea typeface="+mj-ea"/>
                <a:cs typeface="Arial" pitchFamily="34" charset="0"/>
              </a:rPr>
              <a:t> Oficial al cual el OCT le ha asignado su autoridad y delegado en él la función de dirección y control de la defensa de la fuerza.</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8" name="1 Título"/>
          <p:cNvSpPr txBox="1">
            <a:spLocks/>
          </p:cNvSpPr>
          <p:nvPr/>
        </p:nvSpPr>
        <p:spPr>
          <a:xfrm>
            <a:off x="254049" y="2755357"/>
            <a:ext cx="11778563" cy="1728192"/>
          </a:xfrm>
          <a:prstGeom prst="rect">
            <a:avLst/>
          </a:prstGeom>
        </p:spPr>
        <p:txBody>
          <a:bodyPr vert="horz" lIns="91440" tIns="45720" rIns="91440" bIns="45720" rtlCol="0" anchor="ctr">
            <a:noAutofit/>
          </a:bodyPr>
          <a:lstStyle/>
          <a:p>
            <a:r>
              <a:rPr lang="es-CL" sz="2000" b="1" i="1" dirty="0" err="1">
                <a:solidFill>
                  <a:srgbClr val="FF0000"/>
                </a:solidFill>
                <a:latin typeface="Arial" pitchFamily="34" charset="0"/>
                <a:ea typeface="+mj-ea"/>
                <a:cs typeface="Arial" pitchFamily="34" charset="0"/>
              </a:rPr>
              <a:t>PWCs</a:t>
            </a:r>
            <a:r>
              <a:rPr lang="es-CL" sz="2000" b="1" i="1" dirty="0">
                <a:solidFill>
                  <a:srgbClr val="FF0000"/>
                </a:solidFill>
                <a:latin typeface="Arial" pitchFamily="34" charset="0"/>
                <a:ea typeface="+mj-ea"/>
                <a:cs typeface="Arial" pitchFamily="34" charset="0"/>
              </a:rPr>
              <a:t>:</a:t>
            </a:r>
            <a:r>
              <a:rPr lang="es-CL" sz="2000" b="1" i="1" dirty="0">
                <a:solidFill>
                  <a:srgbClr val="002060"/>
                </a:solidFill>
                <a:latin typeface="Arial" pitchFamily="34" charset="0"/>
                <a:ea typeface="+mj-ea"/>
                <a:cs typeface="Arial" pitchFamily="34" charset="0"/>
              </a:rPr>
              <a:t> </a:t>
            </a:r>
            <a:r>
              <a:rPr lang="es-CL" sz="2000" b="1" i="1" dirty="0">
                <a:solidFill>
                  <a:srgbClr val="002060"/>
                </a:solidFill>
                <a:latin typeface="Arial" pitchFamily="34" charset="0"/>
                <a:cs typeface="Arial" pitchFamily="34" charset="0"/>
              </a:rPr>
              <a:t>Están subordinados al OCT/CWC. </a:t>
            </a:r>
          </a:p>
          <a:p>
            <a:r>
              <a:rPr lang="es-CL" sz="2000" b="1" i="1" dirty="0">
                <a:solidFill>
                  <a:srgbClr val="002060"/>
                </a:solidFill>
                <a:latin typeface="Arial" pitchFamily="34" charset="0"/>
                <a:cs typeface="Arial" pitchFamily="34" charset="0"/>
              </a:rPr>
              <a:t>Son responsables de recopilar y difundir la información y en ciertos casos de reaccionar ante amenazas con los medios asignados. </a:t>
            </a:r>
          </a:p>
          <a:p>
            <a:r>
              <a:rPr lang="es-CL" sz="2000" b="1" i="1" dirty="0">
                <a:solidFill>
                  <a:srgbClr val="002060"/>
                </a:solidFill>
                <a:latin typeface="Arial" pitchFamily="34" charset="0"/>
                <a:cs typeface="Arial" pitchFamily="34" charset="0"/>
              </a:rPr>
              <a:t>Los Comandantes de Guerra, cuando estén autorizados, podrán iniciar acciones en forma autónoma. </a:t>
            </a:r>
          </a:p>
        </p:txBody>
      </p:sp>
      <p:sp>
        <p:nvSpPr>
          <p:cNvPr id="9" name="1 Título"/>
          <p:cNvSpPr txBox="1">
            <a:spLocks/>
          </p:cNvSpPr>
          <p:nvPr/>
        </p:nvSpPr>
        <p:spPr>
          <a:xfrm>
            <a:off x="238914" y="4653136"/>
            <a:ext cx="11778563" cy="1368152"/>
          </a:xfrm>
          <a:prstGeom prst="rect">
            <a:avLst/>
          </a:prstGeom>
        </p:spPr>
        <p:txBody>
          <a:bodyPr vert="horz" lIns="91440" tIns="45720" rIns="91440" bIns="45720" rtlCol="0" anchor="ctr">
            <a:noAutofit/>
          </a:bodyPr>
          <a:lstStyle/>
          <a:p>
            <a:r>
              <a:rPr lang="es-CL" sz="2000" b="1" i="1" dirty="0" err="1">
                <a:solidFill>
                  <a:srgbClr val="FF0000"/>
                </a:solidFill>
                <a:latin typeface="Arial" pitchFamily="34" charset="0"/>
                <a:ea typeface="+mj-ea"/>
                <a:cs typeface="Arial" pitchFamily="34" charset="0"/>
              </a:rPr>
              <a:t>Cmdtes</a:t>
            </a:r>
            <a:r>
              <a:rPr lang="es-CL" sz="2000" b="1" i="1" dirty="0">
                <a:solidFill>
                  <a:srgbClr val="FF0000"/>
                </a:solidFill>
                <a:latin typeface="Arial" pitchFamily="34" charset="0"/>
                <a:ea typeface="+mj-ea"/>
                <a:cs typeface="Arial" pitchFamily="34" charset="0"/>
              </a:rPr>
              <a:t> Funcionales:</a:t>
            </a:r>
            <a:r>
              <a:rPr lang="es-CL" sz="2000" b="1" i="1" dirty="0">
                <a:solidFill>
                  <a:srgbClr val="002060"/>
                </a:solidFill>
                <a:latin typeface="Arial" pitchFamily="34" charset="0"/>
                <a:ea typeface="+mj-ea"/>
                <a:cs typeface="Arial" pitchFamily="34" charset="0"/>
              </a:rPr>
              <a:t> </a:t>
            </a:r>
            <a:r>
              <a:rPr lang="es-CL" sz="2000" b="1" i="1" dirty="0">
                <a:solidFill>
                  <a:srgbClr val="002060"/>
                </a:solidFill>
                <a:latin typeface="Arial" pitchFamily="34" charset="0"/>
                <a:cs typeface="Arial" pitchFamily="34" charset="0"/>
              </a:rPr>
              <a:t>El OCT podrá formar grupos funcionales con sus respectivos Comandantes, de manera que estos se desempeñen dentro de la fuerza en forma temporal o permanente para cumplir ciertas tareas determinadas.</a:t>
            </a:r>
          </a:p>
        </p:txBody>
      </p:sp>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6"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6985781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E633B1BE-4685-4A8F-BABD-4AD129F26B6C}" type="slidenum">
              <a:rPr lang="es-CL" smtClean="0"/>
              <a:pPr/>
              <a:t>99</a:t>
            </a:fld>
            <a:endParaRPr lang="es-CL"/>
          </a:p>
        </p:txBody>
      </p:sp>
      <p:sp>
        <p:nvSpPr>
          <p:cNvPr id="6" name="1 Título"/>
          <p:cNvSpPr txBox="1">
            <a:spLocks/>
          </p:cNvSpPr>
          <p:nvPr/>
        </p:nvSpPr>
        <p:spPr>
          <a:xfrm>
            <a:off x="372945" y="1052736"/>
            <a:ext cx="10024547" cy="79208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rPr>
              <a:t>Responsabilidades Generales de</a:t>
            </a:r>
            <a:r>
              <a:rPr kumimoji="0" lang="es-CL" sz="2000" b="1" i="1" u="sng" strike="noStrike" kern="1200" cap="none" spc="0" normalizeH="0" noProof="0" dirty="0">
                <a:ln>
                  <a:noFill/>
                </a:ln>
                <a:solidFill>
                  <a:srgbClr val="002060"/>
                </a:solidFill>
                <a:effectLst/>
                <a:uLnTx/>
                <a:uFillTx/>
                <a:latin typeface="Arial" pitchFamily="34" charset="0"/>
                <a:ea typeface="+mj-ea"/>
                <a:cs typeface="Arial" pitchFamily="34" charset="0"/>
              </a:rPr>
              <a:t> los Comandantes de Guerra y Coordinadores</a:t>
            </a:r>
            <a:endPar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254048" y="1628800"/>
            <a:ext cx="11763426" cy="115212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FF0000"/>
                </a:solidFill>
                <a:latin typeface="Arial" pitchFamily="34" charset="0"/>
                <a:ea typeface="+mj-ea"/>
                <a:cs typeface="Arial" pitchFamily="34" charset="0"/>
              </a:rPr>
              <a:t>CWC:</a:t>
            </a:r>
            <a:r>
              <a:rPr lang="es-CL" sz="2000" b="1" i="1" dirty="0">
                <a:solidFill>
                  <a:srgbClr val="002060"/>
                </a:solidFill>
                <a:latin typeface="Arial" pitchFamily="34" charset="0"/>
                <a:ea typeface="+mj-ea"/>
                <a:cs typeface="Arial" pitchFamily="34" charset="0"/>
              </a:rPr>
              <a:t> Oficial al cual el OCT le ha asignado su autoridad y delegado en él la función de dirección y control de la defensa de la fuerza.</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8" name="1 Título"/>
          <p:cNvSpPr txBox="1">
            <a:spLocks/>
          </p:cNvSpPr>
          <p:nvPr/>
        </p:nvSpPr>
        <p:spPr>
          <a:xfrm>
            <a:off x="254049" y="2755357"/>
            <a:ext cx="11778563" cy="1728192"/>
          </a:xfrm>
          <a:prstGeom prst="rect">
            <a:avLst/>
          </a:prstGeom>
        </p:spPr>
        <p:txBody>
          <a:bodyPr vert="horz" lIns="91440" tIns="45720" rIns="91440" bIns="45720" rtlCol="0" anchor="ctr">
            <a:noAutofit/>
          </a:bodyPr>
          <a:lstStyle/>
          <a:p>
            <a:r>
              <a:rPr lang="es-CL" sz="2000" b="1" i="1" dirty="0" err="1">
                <a:solidFill>
                  <a:srgbClr val="FF0000"/>
                </a:solidFill>
                <a:latin typeface="Arial" pitchFamily="34" charset="0"/>
                <a:ea typeface="+mj-ea"/>
                <a:cs typeface="Arial" pitchFamily="34" charset="0"/>
              </a:rPr>
              <a:t>PWCs</a:t>
            </a:r>
            <a:r>
              <a:rPr lang="es-CL" sz="2000" b="1" i="1" dirty="0">
                <a:solidFill>
                  <a:srgbClr val="FF0000"/>
                </a:solidFill>
                <a:latin typeface="Arial" pitchFamily="34" charset="0"/>
                <a:ea typeface="+mj-ea"/>
                <a:cs typeface="Arial" pitchFamily="34" charset="0"/>
              </a:rPr>
              <a:t>:</a:t>
            </a:r>
            <a:r>
              <a:rPr lang="es-CL" sz="2000" b="1" i="1" dirty="0">
                <a:solidFill>
                  <a:srgbClr val="002060"/>
                </a:solidFill>
                <a:latin typeface="Arial" pitchFamily="34" charset="0"/>
                <a:ea typeface="+mj-ea"/>
                <a:cs typeface="Arial" pitchFamily="34" charset="0"/>
              </a:rPr>
              <a:t> </a:t>
            </a:r>
            <a:r>
              <a:rPr lang="es-CL" sz="2000" b="1" i="1" dirty="0">
                <a:solidFill>
                  <a:srgbClr val="002060"/>
                </a:solidFill>
                <a:latin typeface="Arial" pitchFamily="34" charset="0"/>
                <a:cs typeface="Arial" pitchFamily="34" charset="0"/>
              </a:rPr>
              <a:t>Están subordinados al OCT/CWC. </a:t>
            </a:r>
          </a:p>
          <a:p>
            <a:r>
              <a:rPr lang="es-CL" sz="2000" b="1" i="1" dirty="0">
                <a:solidFill>
                  <a:srgbClr val="002060"/>
                </a:solidFill>
                <a:latin typeface="Arial" pitchFamily="34" charset="0"/>
                <a:cs typeface="Arial" pitchFamily="34" charset="0"/>
              </a:rPr>
              <a:t>Son responsables de recopilar y difundir la información y en ciertos casos de reaccionar ante amenazas con los medios asignados. </a:t>
            </a:r>
          </a:p>
          <a:p>
            <a:r>
              <a:rPr lang="es-CL" sz="2000" b="1" i="1" dirty="0">
                <a:solidFill>
                  <a:srgbClr val="002060"/>
                </a:solidFill>
                <a:latin typeface="Arial" pitchFamily="34" charset="0"/>
                <a:cs typeface="Arial" pitchFamily="34" charset="0"/>
              </a:rPr>
              <a:t>Los Comandantes de Guerra, cuando estén autorizados, podrán iniciar acciones en forma autónoma. </a:t>
            </a:r>
          </a:p>
        </p:txBody>
      </p:sp>
      <p:sp>
        <p:nvSpPr>
          <p:cNvPr id="9" name="1 Título"/>
          <p:cNvSpPr txBox="1">
            <a:spLocks/>
          </p:cNvSpPr>
          <p:nvPr/>
        </p:nvSpPr>
        <p:spPr>
          <a:xfrm>
            <a:off x="238914" y="4653136"/>
            <a:ext cx="11778563" cy="1368152"/>
          </a:xfrm>
          <a:prstGeom prst="rect">
            <a:avLst/>
          </a:prstGeom>
        </p:spPr>
        <p:txBody>
          <a:bodyPr vert="horz" lIns="91440" tIns="45720" rIns="91440" bIns="45720" rtlCol="0" anchor="ctr">
            <a:noAutofit/>
          </a:bodyPr>
          <a:lstStyle/>
          <a:p>
            <a:r>
              <a:rPr lang="es-CL" sz="2000" b="1" i="1" dirty="0" err="1">
                <a:solidFill>
                  <a:srgbClr val="FF0000"/>
                </a:solidFill>
                <a:latin typeface="Arial" pitchFamily="34" charset="0"/>
                <a:ea typeface="+mj-ea"/>
                <a:cs typeface="Arial" pitchFamily="34" charset="0"/>
              </a:rPr>
              <a:t>Cmdtes</a:t>
            </a:r>
            <a:r>
              <a:rPr lang="es-CL" sz="2000" b="1" i="1" dirty="0">
                <a:solidFill>
                  <a:srgbClr val="FF0000"/>
                </a:solidFill>
                <a:latin typeface="Arial" pitchFamily="34" charset="0"/>
                <a:ea typeface="+mj-ea"/>
                <a:cs typeface="Arial" pitchFamily="34" charset="0"/>
              </a:rPr>
              <a:t> Funcionales:</a:t>
            </a:r>
            <a:r>
              <a:rPr lang="es-CL" sz="2000" b="1" i="1" dirty="0">
                <a:solidFill>
                  <a:srgbClr val="002060"/>
                </a:solidFill>
                <a:latin typeface="Arial" pitchFamily="34" charset="0"/>
                <a:ea typeface="+mj-ea"/>
                <a:cs typeface="Arial" pitchFamily="34" charset="0"/>
              </a:rPr>
              <a:t> </a:t>
            </a:r>
            <a:r>
              <a:rPr lang="es-CL" sz="2000" b="1" i="1" dirty="0">
                <a:solidFill>
                  <a:srgbClr val="002060"/>
                </a:solidFill>
                <a:latin typeface="Arial" pitchFamily="34" charset="0"/>
                <a:cs typeface="Arial" pitchFamily="34" charset="0"/>
              </a:rPr>
              <a:t>El OCT podrá formar grupos funcionales con sus respectivos Comandantes, de manera que estos se desempeñen dentro de la fuerza en forma temporal o permanente para cumplir ciertas tareas determinadas.</a:t>
            </a:r>
          </a:p>
        </p:txBody>
      </p:sp>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6"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69857817"/>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672450" y="5929184"/>
            <a:ext cx="2839614" cy="365125"/>
          </a:xfrm>
        </p:spPr>
        <p:txBody>
          <a:bodyPr/>
          <a:lstStyle/>
          <a:p>
            <a:fld id="{E633B1BE-4685-4A8F-BABD-4AD129F26B6C}" type="slidenum">
              <a:rPr lang="es-CL" smtClean="0"/>
              <a:pPr/>
              <a:t>100</a:t>
            </a:fld>
            <a:endParaRPr lang="es-CL" dirty="0"/>
          </a:p>
        </p:txBody>
      </p:sp>
      <p:sp>
        <p:nvSpPr>
          <p:cNvPr id="6" name="1 Título"/>
          <p:cNvSpPr txBox="1">
            <a:spLocks/>
          </p:cNvSpPr>
          <p:nvPr/>
        </p:nvSpPr>
        <p:spPr>
          <a:xfrm>
            <a:off x="243730" y="980728"/>
            <a:ext cx="10024547" cy="79208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rPr>
              <a:t>Responsabilidades Generales de</a:t>
            </a:r>
            <a:r>
              <a:rPr kumimoji="0" lang="es-CL" sz="2000" b="1" i="1" u="sng" strike="noStrike" kern="1200" cap="none" spc="0" normalizeH="0" noProof="0" dirty="0">
                <a:ln>
                  <a:noFill/>
                </a:ln>
                <a:solidFill>
                  <a:srgbClr val="002060"/>
                </a:solidFill>
                <a:effectLst/>
                <a:uLnTx/>
                <a:uFillTx/>
                <a:latin typeface="Arial" pitchFamily="34" charset="0"/>
                <a:ea typeface="+mj-ea"/>
                <a:cs typeface="Arial" pitchFamily="34" charset="0"/>
              </a:rPr>
              <a:t> los Comandantes de Guerra y Coordinadores</a:t>
            </a:r>
            <a:endPar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259858" y="1822594"/>
            <a:ext cx="11763426" cy="115212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FF0000"/>
                </a:solidFill>
                <a:latin typeface="Arial" pitchFamily="34" charset="0"/>
                <a:ea typeface="+mj-ea"/>
                <a:cs typeface="Arial" pitchFamily="34" charset="0"/>
              </a:rPr>
              <a:t>AAWC:</a:t>
            </a:r>
            <a:r>
              <a:rPr lang="es-CL" sz="2000" b="1" i="1" dirty="0">
                <a:solidFill>
                  <a:srgbClr val="002060"/>
                </a:solidFill>
                <a:latin typeface="Arial" pitchFamily="34" charset="0"/>
                <a:ea typeface="+mj-ea"/>
                <a:cs typeface="Arial" pitchFamily="34" charset="0"/>
              </a:rPr>
              <a:t> Velará porque el panorama antiaéreo de la fuerza se mantenga bien compilado, coordinando para ello con el FTC-A. Tendrá bajo su control los medios AAW de la fuerza y coordinará su empleo de la manera más eficaz.</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pic>
        <p:nvPicPr>
          <p:cNvPr id="2054" name="Picture 6" descr="Resultado de imagen para f-16 fach"/>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6372394" y="4898565"/>
            <a:ext cx="2787326" cy="1367714"/>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11" name="14 Rectángulo redondeado"/>
          <p:cNvSpPr/>
          <p:nvPr/>
        </p:nvSpPr>
        <p:spPr>
          <a:xfrm>
            <a:off x="9337383" y="4333164"/>
            <a:ext cx="2382533" cy="53160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s-CL" sz="1400" b="1" dirty="0">
                <a:solidFill>
                  <a:srgbClr val="002060"/>
                </a:solidFill>
                <a:latin typeface="Arial" pitchFamily="34" charset="0"/>
                <a:cs typeface="Arial" pitchFamily="34" charset="0"/>
              </a:rPr>
              <a:t>ARMAS DE LA FUERZA</a:t>
            </a:r>
          </a:p>
        </p:txBody>
      </p:sp>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3"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6"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7"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18" name="17 Imagen" descr="foto_0000002820200618105820.jpg"/>
          <p:cNvPicPr>
            <a:picLocks noChangeAspect="1"/>
          </p:cNvPicPr>
          <p:nvPr/>
        </p:nvPicPr>
        <p:blipFill>
          <a:blip r:embed="rId4" cstate="email">
            <a:extLst>
              <a:ext uri="{28A0092B-C50C-407E-A947-70E740481C1C}">
                <a14:useLocalDpi xmlns:a14="http://schemas.microsoft.com/office/drawing/2010/main" xmlns=""/>
              </a:ext>
            </a:extLst>
          </a:blip>
          <a:srcRect/>
          <a:stretch>
            <a:fillRect/>
          </a:stretch>
        </p:blipFill>
        <p:spPr>
          <a:xfrm>
            <a:off x="180231" y="2996952"/>
            <a:ext cx="6048672" cy="2755128"/>
          </a:xfrm>
          <a:prstGeom prst="rect">
            <a:avLst/>
          </a:prstGeom>
          <a:noFill/>
        </p:spPr>
      </p:pic>
      <p:pic>
        <p:nvPicPr>
          <p:cNvPr id="19" name="Picture 2" descr="La Armada de Chile incorpora dos fragatas OHP adquiridas a ..."/>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6588943" y="2829173"/>
            <a:ext cx="2376264" cy="1744178"/>
          </a:xfrm>
          <a:prstGeom prst="rect">
            <a:avLst/>
          </a:prstGeom>
          <a:noFill/>
          <a:ln>
            <a:solidFill>
              <a:schemeClr val="accent1"/>
            </a:solidFill>
          </a:ln>
        </p:spPr>
      </p:pic>
    </p:spTree>
    <p:extLst>
      <p:ext uri="{BB962C8B-B14F-4D97-AF65-F5344CB8AC3E}">
        <p14:creationId xmlns:p14="http://schemas.microsoft.com/office/powerpoint/2010/main" xmlns="" val="1983639993"/>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243730" y="980728"/>
            <a:ext cx="10024547" cy="79208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rPr>
              <a:t>Responsabilidades Generales de</a:t>
            </a:r>
            <a:r>
              <a:rPr kumimoji="0" lang="es-CL" sz="2000" b="1" i="1" u="sng" strike="noStrike" kern="1200" cap="none" spc="0" normalizeH="0" noProof="0" dirty="0">
                <a:ln>
                  <a:noFill/>
                </a:ln>
                <a:solidFill>
                  <a:srgbClr val="002060"/>
                </a:solidFill>
                <a:effectLst/>
                <a:uLnTx/>
                <a:uFillTx/>
                <a:latin typeface="Arial" pitchFamily="34" charset="0"/>
                <a:ea typeface="+mj-ea"/>
                <a:cs typeface="Arial" pitchFamily="34" charset="0"/>
              </a:rPr>
              <a:t> los Comandantes de Guerra y Coordinadores</a:t>
            </a:r>
            <a:endPar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259858" y="1822594"/>
            <a:ext cx="11763426" cy="115212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1600" b="1" i="1" dirty="0">
                <a:solidFill>
                  <a:srgbClr val="FF0000"/>
                </a:solidFill>
                <a:latin typeface="Arial" pitchFamily="34" charset="0"/>
                <a:ea typeface="+mj-ea"/>
                <a:cs typeface="Arial" pitchFamily="34" charset="0"/>
              </a:rPr>
              <a:t>ASWC:</a:t>
            </a:r>
            <a:r>
              <a:rPr lang="es-CL" sz="1600" b="1" i="1" dirty="0">
                <a:solidFill>
                  <a:srgbClr val="002060"/>
                </a:solidFill>
                <a:latin typeface="Arial" pitchFamily="34" charset="0"/>
                <a:ea typeface="+mj-ea"/>
                <a:cs typeface="Arial" pitchFamily="34" charset="0"/>
              </a:rPr>
              <a:t> Velará porque el panorama antisubmarino de la fuerza se mantenga bien compilado, coordinando para ello con el FTC-SS. Es responsable de emitir las alarmas ante amenazas, despachar las SAU (si esta delegado), distribuir y asignar tareas a los sensores acústicos, así como también ordenar las medidas para evadir los submarinos, incluyendo las contramedidas tácticas </a:t>
            </a:r>
            <a:r>
              <a:rPr lang="es-CL" sz="1600" b="1" i="1" dirty="0" err="1">
                <a:solidFill>
                  <a:srgbClr val="002060"/>
                </a:solidFill>
                <a:latin typeface="Arial" pitchFamily="34" charset="0"/>
                <a:ea typeface="+mj-ea"/>
                <a:cs typeface="Arial" pitchFamily="34" charset="0"/>
              </a:rPr>
              <a:t>antitorpedos</a:t>
            </a:r>
            <a:r>
              <a:rPr lang="es-CL" sz="1600" b="1" i="1" dirty="0">
                <a:solidFill>
                  <a:srgbClr val="002060"/>
                </a:solidFill>
                <a:latin typeface="Arial" pitchFamily="34" charset="0"/>
                <a:ea typeface="+mj-ea"/>
                <a:cs typeface="Arial" pitchFamily="34" charset="0"/>
              </a:rPr>
              <a:t>.</a:t>
            </a:r>
            <a:endParaRPr kumimoji="0" lang="es-CL" sz="16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pic>
        <p:nvPicPr>
          <p:cNvPr id="3074" name="Picture 2" descr="Resultado de imagen para fragata condell"/>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430584" y="3363872"/>
            <a:ext cx="5175125" cy="2603328"/>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3076" name="Picture 4" descr="Resultado de imagen para submarino 209"/>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7426587" y="4666638"/>
            <a:ext cx="3008542" cy="1550413"/>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3078" name="Picture 6" descr="Resultado de imagen para lanzamiento de torpedo"/>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426587" y="2852937"/>
            <a:ext cx="3008542" cy="1483117"/>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8" name="7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9"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0"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1"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3"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4"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251397275"/>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672450" y="5911834"/>
            <a:ext cx="2839614" cy="365125"/>
          </a:xfrm>
        </p:spPr>
        <p:txBody>
          <a:bodyPr/>
          <a:lstStyle/>
          <a:p>
            <a:fld id="{E633B1BE-4685-4A8F-BABD-4AD129F26B6C}" type="slidenum">
              <a:rPr lang="es-CL" smtClean="0"/>
              <a:pPr/>
              <a:t>102</a:t>
            </a:fld>
            <a:endParaRPr lang="es-CL" dirty="0"/>
          </a:p>
        </p:txBody>
      </p:sp>
      <p:sp>
        <p:nvSpPr>
          <p:cNvPr id="6" name="1 Título"/>
          <p:cNvSpPr txBox="1">
            <a:spLocks/>
          </p:cNvSpPr>
          <p:nvPr/>
        </p:nvSpPr>
        <p:spPr>
          <a:xfrm>
            <a:off x="243730" y="1032387"/>
            <a:ext cx="10024547" cy="79208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rPr>
              <a:t>Responsabilidades Generales de</a:t>
            </a:r>
            <a:r>
              <a:rPr kumimoji="0" lang="es-CL" sz="2000" b="1" i="1" u="sng" strike="noStrike" kern="1200" cap="none" spc="0" normalizeH="0" noProof="0" dirty="0">
                <a:ln>
                  <a:noFill/>
                </a:ln>
                <a:solidFill>
                  <a:srgbClr val="002060"/>
                </a:solidFill>
                <a:effectLst/>
                <a:uLnTx/>
                <a:uFillTx/>
                <a:latin typeface="Arial" pitchFamily="34" charset="0"/>
                <a:ea typeface="+mj-ea"/>
                <a:cs typeface="Arial" pitchFamily="34" charset="0"/>
              </a:rPr>
              <a:t> los Comandantes de Guerra y Coordinadores</a:t>
            </a:r>
            <a:endParaRPr kumimoji="0" lang="es-CL" sz="2000" b="1" i="1" u="sng"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259858" y="1822594"/>
            <a:ext cx="11763426" cy="115212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1600" b="1" i="1" dirty="0" err="1">
                <a:solidFill>
                  <a:srgbClr val="FF0000"/>
                </a:solidFill>
                <a:latin typeface="Arial" pitchFamily="34" charset="0"/>
                <a:ea typeface="+mj-ea"/>
                <a:cs typeface="Arial" pitchFamily="34" charset="0"/>
              </a:rPr>
              <a:t>ASuWC</a:t>
            </a:r>
            <a:r>
              <a:rPr lang="es-CL" sz="1600" b="1" i="1" dirty="0">
                <a:solidFill>
                  <a:srgbClr val="FF0000"/>
                </a:solidFill>
                <a:latin typeface="Arial" pitchFamily="34" charset="0"/>
                <a:ea typeface="+mj-ea"/>
                <a:cs typeface="Arial" pitchFamily="34" charset="0"/>
              </a:rPr>
              <a:t>:</a:t>
            </a:r>
            <a:r>
              <a:rPr lang="es-CL" sz="1600" b="1" i="1" dirty="0">
                <a:solidFill>
                  <a:srgbClr val="002060"/>
                </a:solidFill>
                <a:latin typeface="Arial" pitchFamily="34" charset="0"/>
                <a:ea typeface="+mj-ea"/>
                <a:cs typeface="Arial" pitchFamily="34" charset="0"/>
              </a:rPr>
              <a:t> Velará porque el panorama </a:t>
            </a:r>
            <a:r>
              <a:rPr lang="es-CL" sz="1600" b="1" i="1" dirty="0" err="1">
                <a:solidFill>
                  <a:srgbClr val="002060"/>
                </a:solidFill>
                <a:latin typeface="Arial" pitchFamily="34" charset="0"/>
                <a:ea typeface="+mj-ea"/>
                <a:cs typeface="Arial" pitchFamily="34" charset="0"/>
              </a:rPr>
              <a:t>antisuperficie</a:t>
            </a:r>
            <a:r>
              <a:rPr lang="es-CL" sz="1600" b="1" i="1" dirty="0">
                <a:solidFill>
                  <a:srgbClr val="002060"/>
                </a:solidFill>
                <a:latin typeface="Arial" pitchFamily="34" charset="0"/>
                <a:ea typeface="+mj-ea"/>
                <a:cs typeface="Arial" pitchFamily="34" charset="0"/>
              </a:rPr>
              <a:t> de la fuerza se mantenga bien compilado, coordinando para ello con el FTC-S. Es responsable de emitir las alarmas ante amenazas, promulgar los criterios para el empleo de las armas y distribuir los medios disponibles, fijando tareas y destacando a SAG.</a:t>
            </a:r>
            <a:endParaRPr kumimoji="0" lang="es-CL" sz="16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pic>
        <p:nvPicPr>
          <p:cNvPr id="4098" name="Picture 2" descr="Resultado de imagen para fragata williams"/>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430585" y="3222338"/>
            <a:ext cx="4585803" cy="2299039"/>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4100" name="Picture 4" descr="Resultado de imagen para lanzamiento harpoon"/>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432181" y="2974722"/>
            <a:ext cx="3957201" cy="1681278"/>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pic>
        <p:nvPicPr>
          <p:cNvPr id="4102" name="Picture 6" descr="Resultado de imagen para meko 360"/>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6404484" y="4765794"/>
            <a:ext cx="2512738" cy="1511165"/>
          </a:xfrm>
          <a:prstGeom prst="rect">
            <a:avLst/>
          </a:prstGeom>
          <a:noFill/>
          <a:ln>
            <a:solidFill>
              <a:schemeClr val="tx1"/>
            </a:solidFill>
          </a:ln>
          <a:extLst>
            <a:ext uri="{909E8E84-426E-40DD-AFC4-6F175D3DCCD1}">
              <a14:hiddenFill xmlns:a14="http://schemas.microsoft.com/office/drawing/2010/main" xmlns="">
                <a:solidFill>
                  <a:srgbClr val="FFFFFF"/>
                </a:solidFill>
              </a14:hiddenFill>
            </a:ext>
          </a:extLst>
        </p:spPr>
      </p:pic>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4"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5"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181271409"/>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sz="quarter" idx="12"/>
          </p:nvPr>
        </p:nvSpPr>
        <p:spPr/>
        <p:txBody>
          <a:bodyPr/>
          <a:lstStyle/>
          <a:p>
            <a:fld id="{E633B1BE-4685-4A8F-BABD-4AD129F26B6C}" type="slidenum">
              <a:rPr lang="es-CL" smtClean="0"/>
              <a:pPr/>
              <a:t>103</a:t>
            </a:fld>
            <a:endParaRPr lang="es-CL"/>
          </a:p>
        </p:txBody>
      </p:sp>
      <p:graphicFrame>
        <p:nvGraphicFramePr>
          <p:cNvPr id="4" name="5 Tabla"/>
          <p:cNvGraphicFramePr>
            <a:graphicFrameLocks noGrp="1"/>
          </p:cNvGraphicFramePr>
          <p:nvPr>
            <p:extLst>
              <p:ext uri="{D42A27DB-BD31-4B8C-83A1-F6EECF244321}">
                <p14:modId xmlns:p14="http://schemas.microsoft.com/office/powerpoint/2010/main" xmlns="" val="4003794746"/>
              </p:ext>
            </p:extLst>
          </p:nvPr>
        </p:nvGraphicFramePr>
        <p:xfrm>
          <a:off x="567219" y="1916832"/>
          <a:ext cx="4919113" cy="3657600"/>
        </p:xfrm>
        <a:graphic>
          <a:graphicData uri="http://schemas.openxmlformats.org/drawingml/2006/table">
            <a:tbl>
              <a:tblPr firstRow="1" bandRow="1">
                <a:tableStyleId>{5C22544A-7EE6-4342-B048-85BDC9FD1C3A}</a:tableStyleId>
              </a:tblPr>
              <a:tblGrid>
                <a:gridCol w="2144577">
                  <a:extLst>
                    <a:ext uri="{9D8B030D-6E8A-4147-A177-3AD203B41FA5}">
                      <a16:colId xmlns:a16="http://schemas.microsoft.com/office/drawing/2014/main" xmlns="" val="20000"/>
                    </a:ext>
                  </a:extLst>
                </a:gridCol>
                <a:gridCol w="2774536">
                  <a:extLst>
                    <a:ext uri="{9D8B030D-6E8A-4147-A177-3AD203B41FA5}">
                      <a16:colId xmlns:a16="http://schemas.microsoft.com/office/drawing/2014/main" xmlns="" val="20001"/>
                    </a:ext>
                  </a:extLst>
                </a:gridCol>
              </a:tblGrid>
              <a:tr h="291678">
                <a:tc>
                  <a:txBody>
                    <a:bodyPr/>
                    <a:lstStyle/>
                    <a:p>
                      <a:pPr algn="ctr"/>
                      <a:r>
                        <a:rPr lang="es-CL" dirty="0" smtClean="0"/>
                        <a:t>DUTY</a:t>
                      </a:r>
                      <a:endParaRPr lang="es-CL" dirty="0"/>
                    </a:p>
                  </a:txBody>
                  <a:tcPr marL="121698" marR="121698"/>
                </a:tc>
                <a:tc>
                  <a:txBody>
                    <a:bodyPr/>
                    <a:lstStyle/>
                    <a:p>
                      <a:pPr algn="ctr"/>
                      <a:r>
                        <a:rPr lang="es-CL" dirty="0" smtClean="0"/>
                        <a:t>LISTA ALPHA</a:t>
                      </a:r>
                      <a:endParaRPr lang="es-CL" dirty="0"/>
                    </a:p>
                  </a:txBody>
                  <a:tcPr marL="121698" marR="121698"/>
                </a:tc>
                <a:extLst>
                  <a:ext uri="{0D108BD9-81ED-4DB2-BD59-A6C34878D82A}">
                    <a16:rowId xmlns:a16="http://schemas.microsoft.com/office/drawing/2014/main" xmlns="" val="10000"/>
                  </a:ext>
                </a:extLst>
              </a:tr>
              <a:tr h="291678">
                <a:tc>
                  <a:txBody>
                    <a:bodyPr/>
                    <a:lstStyle/>
                    <a:p>
                      <a:pPr algn="ctr"/>
                      <a:r>
                        <a:rPr lang="es-CL" dirty="0"/>
                        <a:t>OTC</a:t>
                      </a:r>
                    </a:p>
                  </a:txBody>
                  <a:tcPr marL="121698" marR="121698"/>
                </a:tc>
                <a:tc>
                  <a:txBody>
                    <a:bodyPr/>
                    <a:lstStyle/>
                    <a:p>
                      <a:pPr algn="ctr"/>
                      <a:r>
                        <a:rPr lang="es-CL" dirty="0" smtClean="0"/>
                        <a:t>__B</a:t>
                      </a:r>
                      <a:endParaRPr lang="es-CL" dirty="0"/>
                    </a:p>
                  </a:txBody>
                  <a:tcPr marL="121698" marR="121698"/>
                </a:tc>
                <a:extLst>
                  <a:ext uri="{0D108BD9-81ED-4DB2-BD59-A6C34878D82A}">
                    <a16:rowId xmlns:a16="http://schemas.microsoft.com/office/drawing/2014/main" xmlns="" val="10001"/>
                  </a:ext>
                </a:extLst>
              </a:tr>
              <a:tr h="291678">
                <a:tc>
                  <a:txBody>
                    <a:bodyPr/>
                    <a:lstStyle/>
                    <a:p>
                      <a:pPr algn="ctr"/>
                      <a:r>
                        <a:rPr lang="es-CL" dirty="0"/>
                        <a:t>CWC</a:t>
                      </a:r>
                    </a:p>
                  </a:txBody>
                  <a:tcPr marL="121698" marR="121698"/>
                </a:tc>
                <a:tc>
                  <a:txBody>
                    <a:bodyPr/>
                    <a:lstStyle/>
                    <a:p>
                      <a:pPr algn="ctr"/>
                      <a:r>
                        <a:rPr lang="es-CL" dirty="0"/>
                        <a:t>CGC</a:t>
                      </a:r>
                    </a:p>
                  </a:txBody>
                  <a:tcPr marL="121698" marR="121698"/>
                </a:tc>
                <a:extLst>
                  <a:ext uri="{0D108BD9-81ED-4DB2-BD59-A6C34878D82A}">
                    <a16:rowId xmlns:a16="http://schemas.microsoft.com/office/drawing/2014/main" xmlns="" val="10002"/>
                  </a:ext>
                </a:extLst>
              </a:tr>
              <a:tr h="291678">
                <a:tc>
                  <a:txBody>
                    <a:bodyPr/>
                    <a:lstStyle/>
                    <a:p>
                      <a:pPr algn="ctr"/>
                      <a:r>
                        <a:rPr lang="es-CL" dirty="0"/>
                        <a:t>AAWC</a:t>
                      </a:r>
                    </a:p>
                  </a:txBody>
                  <a:tcPr marL="121698" marR="121698"/>
                </a:tc>
                <a:tc>
                  <a:txBody>
                    <a:bodyPr/>
                    <a:lstStyle/>
                    <a:p>
                      <a:pPr algn="ctr"/>
                      <a:r>
                        <a:rPr lang="es-CL" dirty="0" smtClean="0"/>
                        <a:t>__W</a:t>
                      </a:r>
                      <a:endParaRPr lang="es-CL" dirty="0"/>
                    </a:p>
                  </a:txBody>
                  <a:tcPr marL="121698" marR="121698"/>
                </a:tc>
                <a:extLst>
                  <a:ext uri="{0D108BD9-81ED-4DB2-BD59-A6C34878D82A}">
                    <a16:rowId xmlns:a16="http://schemas.microsoft.com/office/drawing/2014/main" xmlns="" val="10003"/>
                  </a:ext>
                </a:extLst>
              </a:tr>
              <a:tr h="291678">
                <a:tc>
                  <a:txBody>
                    <a:bodyPr/>
                    <a:lstStyle/>
                    <a:p>
                      <a:pPr algn="ctr"/>
                      <a:r>
                        <a:rPr lang="es-CL" dirty="0" err="1"/>
                        <a:t>ASuWC</a:t>
                      </a:r>
                      <a:endParaRPr lang="es-CL" dirty="0"/>
                    </a:p>
                  </a:txBody>
                  <a:tcPr marL="121698" marR="121698"/>
                </a:tc>
                <a:tc>
                  <a:txBody>
                    <a:bodyPr/>
                    <a:lstStyle/>
                    <a:p>
                      <a:pPr algn="ctr"/>
                      <a:r>
                        <a:rPr lang="es-CL" dirty="0" smtClean="0"/>
                        <a:t>__S</a:t>
                      </a:r>
                      <a:endParaRPr lang="es-CL" dirty="0"/>
                    </a:p>
                  </a:txBody>
                  <a:tcPr marL="121698" marR="121698"/>
                </a:tc>
                <a:extLst>
                  <a:ext uri="{0D108BD9-81ED-4DB2-BD59-A6C34878D82A}">
                    <a16:rowId xmlns:a16="http://schemas.microsoft.com/office/drawing/2014/main" xmlns="" val="10004"/>
                  </a:ext>
                </a:extLst>
              </a:tr>
              <a:tr h="291678">
                <a:tc>
                  <a:txBody>
                    <a:bodyPr/>
                    <a:lstStyle/>
                    <a:p>
                      <a:pPr algn="ctr"/>
                      <a:r>
                        <a:rPr lang="es-CL" dirty="0"/>
                        <a:t>ASWC</a:t>
                      </a:r>
                    </a:p>
                  </a:txBody>
                  <a:tcPr marL="121698" marR="121698"/>
                </a:tc>
                <a:tc>
                  <a:txBody>
                    <a:bodyPr/>
                    <a:lstStyle/>
                    <a:p>
                      <a:pPr algn="ctr"/>
                      <a:r>
                        <a:rPr lang="es-CL" dirty="0" smtClean="0"/>
                        <a:t>__X</a:t>
                      </a:r>
                      <a:endParaRPr lang="es-CL" dirty="0"/>
                    </a:p>
                  </a:txBody>
                  <a:tcPr marL="121698" marR="121698"/>
                </a:tc>
                <a:extLst>
                  <a:ext uri="{0D108BD9-81ED-4DB2-BD59-A6C34878D82A}">
                    <a16:rowId xmlns:a16="http://schemas.microsoft.com/office/drawing/2014/main" xmlns="" val="10005"/>
                  </a:ext>
                </a:extLst>
              </a:tr>
              <a:tr h="291678">
                <a:tc>
                  <a:txBody>
                    <a:bodyPr/>
                    <a:lstStyle/>
                    <a:p>
                      <a:pPr algn="ctr"/>
                      <a:r>
                        <a:rPr lang="es-CL" dirty="0"/>
                        <a:t>SC</a:t>
                      </a:r>
                    </a:p>
                  </a:txBody>
                  <a:tcPr marL="121698" marR="121698"/>
                </a:tc>
                <a:tc>
                  <a:txBody>
                    <a:bodyPr/>
                    <a:lstStyle/>
                    <a:p>
                      <a:pPr algn="ctr"/>
                      <a:r>
                        <a:rPr lang="es-CL" dirty="0" smtClean="0"/>
                        <a:t>__N</a:t>
                      </a:r>
                      <a:endParaRPr lang="es-CL" dirty="0"/>
                    </a:p>
                  </a:txBody>
                  <a:tcPr marL="121698" marR="121698"/>
                </a:tc>
                <a:extLst>
                  <a:ext uri="{0D108BD9-81ED-4DB2-BD59-A6C34878D82A}">
                    <a16:rowId xmlns:a16="http://schemas.microsoft.com/office/drawing/2014/main" xmlns="" val="10006"/>
                  </a:ext>
                </a:extLst>
              </a:tr>
              <a:tr h="291678">
                <a:tc>
                  <a:txBody>
                    <a:bodyPr/>
                    <a:lstStyle/>
                    <a:p>
                      <a:pPr algn="ctr"/>
                      <a:r>
                        <a:rPr lang="es-CL" dirty="0" smtClean="0"/>
                        <a:t>SCC</a:t>
                      </a:r>
                      <a:endParaRPr lang="es-CL" dirty="0"/>
                    </a:p>
                  </a:txBody>
                  <a:tcPr marL="121698" marR="121698"/>
                </a:tc>
                <a:tc>
                  <a:txBody>
                    <a:bodyPr/>
                    <a:lstStyle/>
                    <a:p>
                      <a:pPr algn="ctr"/>
                      <a:r>
                        <a:rPr lang="es-CL" dirty="0" smtClean="0"/>
                        <a:t>__Z</a:t>
                      </a:r>
                      <a:endParaRPr lang="es-CL" dirty="0"/>
                    </a:p>
                  </a:txBody>
                  <a:tcPr marL="121698" marR="121698"/>
                </a:tc>
              </a:tr>
              <a:tr h="291678">
                <a:tc>
                  <a:txBody>
                    <a:bodyPr/>
                    <a:lstStyle/>
                    <a:p>
                      <a:pPr algn="ctr"/>
                      <a:r>
                        <a:rPr lang="es-CL" dirty="0" smtClean="0"/>
                        <a:t>STWC</a:t>
                      </a:r>
                      <a:endParaRPr lang="es-CL" dirty="0"/>
                    </a:p>
                  </a:txBody>
                  <a:tcPr marL="121698" marR="121698"/>
                </a:tc>
                <a:tc>
                  <a:txBody>
                    <a:bodyPr/>
                    <a:lstStyle/>
                    <a:p>
                      <a:pPr algn="ctr"/>
                      <a:r>
                        <a:rPr lang="es-CL" dirty="0" smtClean="0"/>
                        <a:t>__P</a:t>
                      </a:r>
                    </a:p>
                  </a:txBody>
                  <a:tcPr marL="121698" marR="121698"/>
                </a:tc>
              </a:tr>
              <a:tr h="291678">
                <a:tc>
                  <a:txBody>
                    <a:bodyPr/>
                    <a:lstStyle/>
                    <a:p>
                      <a:pPr algn="ctr"/>
                      <a:r>
                        <a:rPr lang="es-CL" dirty="0" smtClean="0"/>
                        <a:t>IWC</a:t>
                      </a:r>
                      <a:endParaRPr lang="es-CL" dirty="0"/>
                    </a:p>
                  </a:txBody>
                  <a:tcPr marL="121698" marR="121698"/>
                </a:tc>
                <a:tc>
                  <a:txBody>
                    <a:bodyPr/>
                    <a:lstStyle/>
                    <a:p>
                      <a:pPr algn="ctr"/>
                      <a:r>
                        <a:rPr lang="es-CL" dirty="0" smtClean="0"/>
                        <a:t>__Q</a:t>
                      </a:r>
                    </a:p>
                  </a:txBody>
                  <a:tcPr marL="121698" marR="121698"/>
                </a:tc>
              </a:tr>
            </a:tbl>
          </a:graphicData>
        </a:graphic>
      </p:graphicFrame>
      <p:graphicFrame>
        <p:nvGraphicFramePr>
          <p:cNvPr id="5" name="6 Tabla"/>
          <p:cNvGraphicFramePr>
            <a:graphicFrameLocks noGrp="1"/>
          </p:cNvGraphicFramePr>
          <p:nvPr>
            <p:extLst>
              <p:ext uri="{D42A27DB-BD31-4B8C-83A1-F6EECF244321}">
                <p14:modId xmlns:p14="http://schemas.microsoft.com/office/powerpoint/2010/main" xmlns="" val="2321472050"/>
              </p:ext>
            </p:extLst>
          </p:nvPr>
        </p:nvGraphicFramePr>
        <p:xfrm>
          <a:off x="6947409" y="1052736"/>
          <a:ext cx="4919113" cy="5176001"/>
        </p:xfrm>
        <a:graphic>
          <a:graphicData uri="http://schemas.openxmlformats.org/drawingml/2006/table">
            <a:tbl>
              <a:tblPr firstRow="1" bandRow="1">
                <a:tableStyleId>{5C22544A-7EE6-4342-B048-85BDC9FD1C3A}</a:tableStyleId>
              </a:tblPr>
              <a:tblGrid>
                <a:gridCol w="2144577">
                  <a:extLst>
                    <a:ext uri="{9D8B030D-6E8A-4147-A177-3AD203B41FA5}">
                      <a16:colId xmlns:a16="http://schemas.microsoft.com/office/drawing/2014/main" xmlns="" val="20000"/>
                    </a:ext>
                  </a:extLst>
                </a:gridCol>
                <a:gridCol w="2774536">
                  <a:extLst>
                    <a:ext uri="{9D8B030D-6E8A-4147-A177-3AD203B41FA5}">
                      <a16:colId xmlns:a16="http://schemas.microsoft.com/office/drawing/2014/main" xmlns="" val="20001"/>
                    </a:ext>
                  </a:extLst>
                </a:gridCol>
              </a:tblGrid>
              <a:tr h="365379">
                <a:tc>
                  <a:txBody>
                    <a:bodyPr/>
                    <a:lstStyle/>
                    <a:p>
                      <a:r>
                        <a:rPr lang="es-CL" dirty="0"/>
                        <a:t>Inglés </a:t>
                      </a:r>
                    </a:p>
                  </a:txBody>
                  <a:tcPr marL="121698" marR="121698"/>
                </a:tc>
                <a:tc>
                  <a:txBody>
                    <a:bodyPr/>
                    <a:lstStyle/>
                    <a:p>
                      <a:r>
                        <a:rPr lang="es-CL" dirty="0"/>
                        <a:t>Español</a:t>
                      </a:r>
                    </a:p>
                  </a:txBody>
                  <a:tcPr marL="121698" marR="121698"/>
                </a:tc>
                <a:extLst>
                  <a:ext uri="{0D108BD9-81ED-4DB2-BD59-A6C34878D82A}">
                    <a16:rowId xmlns:a16="http://schemas.microsoft.com/office/drawing/2014/main" xmlns="" val="10000"/>
                  </a:ext>
                </a:extLst>
              </a:tr>
              <a:tr h="639413">
                <a:tc>
                  <a:txBody>
                    <a:bodyPr/>
                    <a:lstStyle/>
                    <a:p>
                      <a:pPr algn="ctr"/>
                      <a:r>
                        <a:rPr lang="es-CL" dirty="0"/>
                        <a:t>AC</a:t>
                      </a:r>
                    </a:p>
                  </a:txBody>
                  <a:tcPr marL="121698" marR="121698"/>
                </a:tc>
                <a:tc>
                  <a:txBody>
                    <a:bodyPr/>
                    <a:lstStyle/>
                    <a:p>
                      <a:pPr algn="ctr"/>
                      <a:r>
                        <a:rPr lang="es-CL" dirty="0"/>
                        <a:t>CA (Controlador Aéreo)</a:t>
                      </a:r>
                    </a:p>
                  </a:txBody>
                  <a:tcPr marL="121698" marR="121698"/>
                </a:tc>
                <a:extLst>
                  <a:ext uri="{0D108BD9-81ED-4DB2-BD59-A6C34878D82A}">
                    <a16:rowId xmlns:a16="http://schemas.microsoft.com/office/drawing/2014/main" xmlns="" val="10001"/>
                  </a:ext>
                </a:extLst>
              </a:tr>
              <a:tr h="365379">
                <a:tc>
                  <a:txBody>
                    <a:bodyPr/>
                    <a:lstStyle/>
                    <a:p>
                      <a:pPr algn="ctr"/>
                      <a:r>
                        <a:rPr lang="es-CL" dirty="0"/>
                        <a:t>CAPC</a:t>
                      </a:r>
                    </a:p>
                  </a:txBody>
                  <a:tcPr marL="121698" marR="121698"/>
                </a:tc>
                <a:tc>
                  <a:txBody>
                    <a:bodyPr/>
                    <a:lstStyle/>
                    <a:p>
                      <a:pPr algn="ctr"/>
                      <a:r>
                        <a:rPr lang="es-CL" dirty="0"/>
                        <a:t>BCPAC</a:t>
                      </a:r>
                    </a:p>
                  </a:txBody>
                  <a:tcPr marL="121698" marR="121698"/>
                </a:tc>
                <a:extLst>
                  <a:ext uri="{0D108BD9-81ED-4DB2-BD59-A6C34878D82A}">
                    <a16:rowId xmlns:a16="http://schemas.microsoft.com/office/drawing/2014/main" xmlns="" val="10002"/>
                  </a:ext>
                </a:extLst>
              </a:tr>
              <a:tr h="365379">
                <a:tc>
                  <a:txBody>
                    <a:bodyPr/>
                    <a:lstStyle/>
                    <a:p>
                      <a:pPr algn="ctr"/>
                      <a:r>
                        <a:rPr lang="es-CL" dirty="0"/>
                        <a:t>ACU</a:t>
                      </a:r>
                    </a:p>
                  </a:txBody>
                  <a:tcPr marL="121698" marR="121698"/>
                </a:tc>
                <a:tc>
                  <a:txBody>
                    <a:bodyPr/>
                    <a:lstStyle/>
                    <a:p>
                      <a:pPr algn="ctr"/>
                      <a:r>
                        <a:rPr lang="es-CL" dirty="0"/>
                        <a:t>BCA</a:t>
                      </a:r>
                    </a:p>
                  </a:txBody>
                  <a:tcPr marL="121698" marR="121698"/>
                </a:tc>
                <a:extLst>
                  <a:ext uri="{0D108BD9-81ED-4DB2-BD59-A6C34878D82A}">
                    <a16:rowId xmlns:a16="http://schemas.microsoft.com/office/drawing/2014/main" xmlns="" val="10003"/>
                  </a:ext>
                </a:extLst>
              </a:tr>
              <a:tr h="365379">
                <a:tc>
                  <a:txBody>
                    <a:bodyPr/>
                    <a:lstStyle/>
                    <a:p>
                      <a:pPr algn="ctr"/>
                      <a:r>
                        <a:rPr lang="es-CL" dirty="0"/>
                        <a:t>SAR</a:t>
                      </a:r>
                    </a:p>
                  </a:txBody>
                  <a:tcPr marL="121698" marR="121698"/>
                </a:tc>
                <a:tc>
                  <a:txBody>
                    <a:bodyPr/>
                    <a:lstStyle/>
                    <a:p>
                      <a:pPr algn="ctr"/>
                      <a:r>
                        <a:rPr lang="es-CL" dirty="0"/>
                        <a:t>BSBR</a:t>
                      </a:r>
                    </a:p>
                  </a:txBody>
                  <a:tcPr marL="121698" marR="121698"/>
                </a:tc>
                <a:extLst>
                  <a:ext uri="{0D108BD9-81ED-4DB2-BD59-A6C34878D82A}">
                    <a16:rowId xmlns:a16="http://schemas.microsoft.com/office/drawing/2014/main" xmlns="" val="10004"/>
                  </a:ext>
                </a:extLst>
              </a:tr>
              <a:tr h="365379">
                <a:tc>
                  <a:txBody>
                    <a:bodyPr/>
                    <a:lstStyle/>
                    <a:p>
                      <a:pPr algn="ctr"/>
                      <a:r>
                        <a:rPr lang="es-CL" dirty="0"/>
                        <a:t>CHAFF</a:t>
                      </a:r>
                    </a:p>
                  </a:txBody>
                  <a:tcPr marL="121698" marR="121698"/>
                </a:tc>
                <a:tc>
                  <a:txBody>
                    <a:bodyPr/>
                    <a:lstStyle/>
                    <a:p>
                      <a:pPr algn="ctr"/>
                      <a:r>
                        <a:rPr lang="es-CL" dirty="0"/>
                        <a:t>BGCH</a:t>
                      </a:r>
                    </a:p>
                  </a:txBody>
                  <a:tcPr marL="121698" marR="121698"/>
                </a:tc>
                <a:extLst>
                  <a:ext uri="{0D108BD9-81ED-4DB2-BD59-A6C34878D82A}">
                    <a16:rowId xmlns:a16="http://schemas.microsoft.com/office/drawing/2014/main" xmlns="" val="10005"/>
                  </a:ext>
                </a:extLst>
              </a:tr>
              <a:tr h="365379">
                <a:tc>
                  <a:txBody>
                    <a:bodyPr/>
                    <a:lstStyle/>
                    <a:p>
                      <a:pPr algn="ctr"/>
                      <a:r>
                        <a:rPr lang="es-CL" dirty="0"/>
                        <a:t>GRU</a:t>
                      </a:r>
                    </a:p>
                  </a:txBody>
                  <a:tcPr marL="121698" marR="121698"/>
                </a:tc>
                <a:tc>
                  <a:txBody>
                    <a:bodyPr/>
                    <a:lstStyle/>
                    <a:p>
                      <a:pPr algn="ctr"/>
                      <a:r>
                        <a:rPr lang="es-CL" dirty="0" err="1"/>
                        <a:t>Grid</a:t>
                      </a:r>
                      <a:r>
                        <a:rPr lang="es-CL" dirty="0"/>
                        <a:t> Reference </a:t>
                      </a:r>
                      <a:r>
                        <a:rPr lang="es-CL" dirty="0" err="1"/>
                        <a:t>Unit</a:t>
                      </a:r>
                      <a:endParaRPr lang="es-CL" dirty="0"/>
                    </a:p>
                  </a:txBody>
                  <a:tcPr marL="121698" marR="121698"/>
                </a:tc>
                <a:extLst>
                  <a:ext uri="{0D108BD9-81ED-4DB2-BD59-A6C34878D82A}">
                    <a16:rowId xmlns:a16="http://schemas.microsoft.com/office/drawing/2014/main" xmlns="" val="10006"/>
                  </a:ext>
                </a:extLst>
              </a:tr>
              <a:tr h="610349">
                <a:tc>
                  <a:txBody>
                    <a:bodyPr/>
                    <a:lstStyle/>
                    <a:p>
                      <a:pPr algn="ctr"/>
                      <a:r>
                        <a:rPr lang="es-CL" dirty="0"/>
                        <a:t>FORCE </a:t>
                      </a:r>
                      <a:r>
                        <a:rPr lang="es-CL" dirty="0" smtClean="0"/>
                        <a:t>MARSHALL</a:t>
                      </a:r>
                    </a:p>
                  </a:txBody>
                  <a:tcPr marL="121698" marR="121698"/>
                </a:tc>
                <a:tc>
                  <a:txBody>
                    <a:bodyPr/>
                    <a:lstStyle/>
                    <a:p>
                      <a:pPr algn="ctr"/>
                      <a:r>
                        <a:rPr lang="es-CL" dirty="0"/>
                        <a:t>Seguridad del espacio aéreo</a:t>
                      </a:r>
                      <a:r>
                        <a:rPr lang="es-CL" dirty="0" smtClean="0"/>
                        <a:t>.</a:t>
                      </a:r>
                    </a:p>
                  </a:txBody>
                  <a:tcPr marL="121698" marR="121698"/>
                </a:tc>
                <a:extLst>
                  <a:ext uri="{0D108BD9-81ED-4DB2-BD59-A6C34878D82A}">
                    <a16:rowId xmlns:a16="http://schemas.microsoft.com/office/drawing/2014/main" xmlns="" val="10007"/>
                  </a:ext>
                </a:extLst>
              </a:tr>
              <a:tr h="508745">
                <a:tc>
                  <a:txBody>
                    <a:bodyPr/>
                    <a:lstStyle/>
                    <a:p>
                      <a:pPr algn="ctr"/>
                      <a:r>
                        <a:rPr lang="es-CL" dirty="0"/>
                        <a:t>FTC-A</a:t>
                      </a:r>
                    </a:p>
                  </a:txBody>
                  <a:tcPr marL="121698" marR="121698"/>
                </a:tc>
                <a:tc>
                  <a:txBody>
                    <a:bodyPr/>
                    <a:lstStyle/>
                    <a:p>
                      <a:pPr algn="ctr"/>
                      <a:r>
                        <a:rPr lang="es-CL" dirty="0"/>
                        <a:t>BCRA</a:t>
                      </a:r>
                    </a:p>
                  </a:txBody>
                  <a:tcPr marL="121698" marR="121698"/>
                </a:tc>
                <a:extLst>
                  <a:ext uri="{0D108BD9-81ED-4DB2-BD59-A6C34878D82A}">
                    <a16:rowId xmlns:a16="http://schemas.microsoft.com/office/drawing/2014/main" xmlns="" val="10008"/>
                  </a:ext>
                </a:extLst>
              </a:tr>
              <a:tr h="445396">
                <a:tc>
                  <a:txBody>
                    <a:bodyPr/>
                    <a:lstStyle/>
                    <a:p>
                      <a:pPr algn="ctr"/>
                      <a:r>
                        <a:rPr lang="es-CL" dirty="0"/>
                        <a:t>FTC-S</a:t>
                      </a:r>
                    </a:p>
                  </a:txBody>
                  <a:tcPr marL="121698" marR="121698"/>
                </a:tc>
                <a:tc>
                  <a:txBody>
                    <a:bodyPr/>
                    <a:lstStyle/>
                    <a:p>
                      <a:pPr algn="ctr"/>
                      <a:r>
                        <a:rPr lang="es-CL" dirty="0"/>
                        <a:t>BCRS</a:t>
                      </a:r>
                    </a:p>
                  </a:txBody>
                  <a:tcPr marL="121698" marR="121698"/>
                </a:tc>
              </a:tr>
              <a:tr h="382047">
                <a:tc>
                  <a:txBody>
                    <a:bodyPr/>
                    <a:lstStyle/>
                    <a:p>
                      <a:pPr algn="ctr"/>
                      <a:r>
                        <a:rPr lang="es-CL" dirty="0"/>
                        <a:t>FTC-SS|</a:t>
                      </a:r>
                    </a:p>
                  </a:txBody>
                  <a:tcPr marL="121698" marR="121698"/>
                </a:tc>
                <a:tc>
                  <a:txBody>
                    <a:bodyPr/>
                    <a:lstStyle/>
                    <a:p>
                      <a:pPr algn="ctr"/>
                      <a:r>
                        <a:rPr lang="es-CL" dirty="0"/>
                        <a:t>BCRSS</a:t>
                      </a:r>
                    </a:p>
                  </a:txBody>
                  <a:tcPr marL="121698" marR="121698"/>
                </a:tc>
              </a:tr>
              <a:tr h="351381">
                <a:tc>
                  <a:txBody>
                    <a:bodyPr/>
                    <a:lstStyle/>
                    <a:p>
                      <a:pPr algn="ctr"/>
                      <a:r>
                        <a:rPr lang="es-CL" dirty="0"/>
                        <a:t>EWC</a:t>
                      </a:r>
                    </a:p>
                  </a:txBody>
                  <a:tcPr marL="121698" marR="121698"/>
                </a:tc>
                <a:tc>
                  <a:txBody>
                    <a:bodyPr/>
                    <a:lstStyle/>
                    <a:p>
                      <a:pPr algn="ctr"/>
                      <a:r>
                        <a:rPr lang="es-CL" dirty="0"/>
                        <a:t>BCGE (AE)</a:t>
                      </a:r>
                    </a:p>
                  </a:txBody>
                  <a:tcPr marL="121698" marR="121698"/>
                </a:tc>
              </a:tr>
            </a:tbl>
          </a:graphicData>
        </a:graphic>
      </p:graphicFrame>
      <p:sp>
        <p:nvSpPr>
          <p:cNvPr id="7" name="Rectángulo: esquinas redondeadas 6"/>
          <p:cNvSpPr/>
          <p:nvPr/>
        </p:nvSpPr>
        <p:spPr>
          <a:xfrm>
            <a:off x="813927" y="1146887"/>
            <a:ext cx="3137542" cy="504056"/>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GUARDIAS</a:t>
            </a:r>
          </a:p>
        </p:txBody>
      </p:sp>
      <p:sp>
        <p:nvSpPr>
          <p:cNvPr id="8" name="14 Rectángulo redondeado"/>
          <p:cNvSpPr/>
          <p:nvPr/>
        </p:nvSpPr>
        <p:spPr>
          <a:xfrm>
            <a:off x="4168174" y="1052737"/>
            <a:ext cx="2252971" cy="64807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a:solidFill>
                  <a:srgbClr val="002060"/>
                </a:solidFill>
                <a:latin typeface="Arial" pitchFamily="34" charset="0"/>
                <a:cs typeface="Arial" pitchFamily="34" charset="0"/>
              </a:rPr>
              <a:t>TABLA D </a:t>
            </a:r>
            <a:endParaRPr lang="es-CL" sz="1400" b="1" dirty="0" smtClean="0">
              <a:solidFill>
                <a:srgbClr val="002060"/>
              </a:solidFill>
              <a:latin typeface="Arial" pitchFamily="34" charset="0"/>
              <a:cs typeface="Arial" pitchFamily="34" charset="0"/>
            </a:endParaRPr>
          </a:p>
          <a:p>
            <a:pPr algn="ctr"/>
            <a:r>
              <a:rPr lang="es-CL" sz="1400" b="1" dirty="0" smtClean="0">
                <a:solidFill>
                  <a:srgbClr val="002060"/>
                </a:solidFill>
                <a:latin typeface="Arial" pitchFamily="34" charset="0"/>
                <a:cs typeface="Arial" pitchFamily="34" charset="0"/>
              </a:rPr>
              <a:t>MTP 1 (G)</a:t>
            </a:r>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4"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5"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978954402"/>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1583950" y="764704"/>
            <a:ext cx="5175125" cy="453708"/>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s-CL" sz="2000" b="1" i="1" u="sng" dirty="0">
                <a:solidFill>
                  <a:srgbClr val="002060"/>
                </a:solidFill>
                <a:latin typeface="Arial" pitchFamily="34" charset="0"/>
                <a:cs typeface="Arial" pitchFamily="34" charset="0"/>
              </a:rPr>
              <a:t>ORGANIZACIÓN AIO DE UN BUQUE:</a:t>
            </a:r>
          </a:p>
        </p:txBody>
      </p:sp>
      <p:sp>
        <p:nvSpPr>
          <p:cNvPr id="2" name="Marcador de número de diapositiva 1"/>
          <p:cNvSpPr>
            <a:spLocks noGrp="1"/>
          </p:cNvSpPr>
          <p:nvPr>
            <p:ph type="sldNum" sz="quarter" idx="12"/>
          </p:nvPr>
        </p:nvSpPr>
        <p:spPr>
          <a:xfrm>
            <a:off x="9091248" y="6021289"/>
            <a:ext cx="2839614" cy="365125"/>
          </a:xfrm>
        </p:spPr>
        <p:txBody>
          <a:bodyPr/>
          <a:lstStyle/>
          <a:p>
            <a:fld id="{E633B1BE-4685-4A8F-BABD-4AD129F26B6C}" type="slidenum">
              <a:rPr lang="es-CL" smtClean="0"/>
              <a:pPr/>
              <a:t>104</a:t>
            </a:fld>
            <a:endParaRPr lang="es-CL" dirty="0"/>
          </a:p>
        </p:txBody>
      </p:sp>
      <p:sp>
        <p:nvSpPr>
          <p:cNvPr id="15" name="3 Rectángulo redondeado"/>
          <p:cNvSpPr/>
          <p:nvPr/>
        </p:nvSpPr>
        <p:spPr>
          <a:xfrm>
            <a:off x="1484777" y="1196752"/>
            <a:ext cx="9391893" cy="195685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just">
              <a:lnSpc>
                <a:spcPct val="150000"/>
              </a:lnSpc>
            </a:pPr>
            <a:r>
              <a:rPr lang="es-CL" sz="1600" b="1" dirty="0">
                <a:solidFill>
                  <a:srgbClr val="002060"/>
                </a:solidFill>
                <a:latin typeface="Arial" pitchFamily="34" charset="0"/>
                <a:cs typeface="Arial" pitchFamily="34" charset="0"/>
              </a:rPr>
              <a:t>La organización AIO de un buque esta integrada por Oficiales y Gente de Mar, los cuales haciendo uso del equipamiento ubicado en la CIC, Puente de Mando, Vigías y otras dependencias, cumplen con las funciones vitales para la conducción táctica de la Unidad.</a:t>
            </a:r>
          </a:p>
        </p:txBody>
      </p:sp>
      <p:pic>
        <p:nvPicPr>
          <p:cNvPr id="19" name="Imagen 18"/>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4575039" y="3374427"/>
            <a:ext cx="2723637" cy="1225317"/>
          </a:xfrm>
          <a:prstGeom prst="rect">
            <a:avLst/>
          </a:prstGeom>
          <a:ln>
            <a:solidFill>
              <a:schemeClr val="tx1"/>
            </a:solidFill>
          </a:ln>
        </p:spPr>
      </p:pic>
      <p:pic>
        <p:nvPicPr>
          <p:cNvPr id="20" name="Imagen 19"/>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83950" y="3380553"/>
            <a:ext cx="2163500" cy="1219191"/>
          </a:xfrm>
          <a:prstGeom prst="rect">
            <a:avLst/>
          </a:prstGeom>
          <a:ln>
            <a:solidFill>
              <a:schemeClr val="tx1"/>
            </a:solidFill>
          </a:ln>
        </p:spPr>
      </p:pic>
      <p:pic>
        <p:nvPicPr>
          <p:cNvPr id="21" name="Imagen 20"/>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8072365" y="3374427"/>
            <a:ext cx="2900141" cy="1225317"/>
          </a:xfrm>
          <a:prstGeom prst="rect">
            <a:avLst/>
          </a:prstGeom>
          <a:ln>
            <a:solidFill>
              <a:schemeClr val="tx1"/>
            </a:solidFill>
          </a:ln>
        </p:spPr>
      </p:pic>
      <p:pic>
        <p:nvPicPr>
          <p:cNvPr id="22" name="Imagen 21"/>
          <p:cNvPicPr>
            <a:picLocks noChangeAspect="1"/>
          </p:cNvPicPr>
          <p:nvPr/>
        </p:nvPicPr>
        <p:blipFill>
          <a:blip r:embed="rId5" cstate="email">
            <a:extLst>
              <a:ext uri="{28A0092B-C50C-407E-A947-70E740481C1C}">
                <a14:useLocalDpi xmlns:a14="http://schemas.microsoft.com/office/drawing/2010/main" xmlns=""/>
              </a:ext>
            </a:extLst>
          </a:blip>
          <a:stretch>
            <a:fillRect/>
          </a:stretch>
        </p:blipFill>
        <p:spPr>
          <a:xfrm>
            <a:off x="4575041" y="4725145"/>
            <a:ext cx="2723637" cy="1368151"/>
          </a:xfrm>
          <a:prstGeom prst="rect">
            <a:avLst/>
          </a:prstGeom>
          <a:ln>
            <a:solidFill>
              <a:schemeClr val="tx1"/>
            </a:solidFill>
          </a:ln>
        </p:spPr>
      </p:pic>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6"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7" name="Picture 11"/>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948635003"/>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817269" y="959068"/>
            <a:ext cx="5175125" cy="453708"/>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s-CL" sz="2000" b="1" i="1" u="sng" dirty="0">
                <a:solidFill>
                  <a:srgbClr val="002060"/>
                </a:solidFill>
                <a:latin typeface="Arial" pitchFamily="34" charset="0"/>
                <a:cs typeface="Arial" pitchFamily="34" charset="0"/>
              </a:rPr>
              <a:t>ORGANIZACIÓN AIO DE UN BUQUE:</a:t>
            </a:r>
          </a:p>
        </p:txBody>
      </p:sp>
      <p:sp>
        <p:nvSpPr>
          <p:cNvPr id="8" name="Rectángulo: esquinas redondeadas 7"/>
          <p:cNvSpPr/>
          <p:nvPr/>
        </p:nvSpPr>
        <p:spPr>
          <a:xfrm>
            <a:off x="526420" y="1412776"/>
            <a:ext cx="5634579" cy="1090914"/>
          </a:xfrm>
          <a:prstGeom prst="roundRect">
            <a:avLst/>
          </a:prstGeom>
          <a:solidFill>
            <a:srgbClr val="FF0000"/>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CENTRAL DE INFORMACIONES DE COMBATE</a:t>
            </a:r>
          </a:p>
          <a:p>
            <a:pPr algn="ctr"/>
            <a:r>
              <a:rPr lang="es-CL" b="1" dirty="0">
                <a:latin typeface="Arial" panose="020B0604020202020204" pitchFamily="34" charset="0"/>
                <a:cs typeface="Arial" panose="020B0604020202020204" pitchFamily="34" charset="0"/>
              </a:rPr>
              <a:t>(CIC)</a:t>
            </a:r>
          </a:p>
        </p:txBody>
      </p:sp>
      <p:sp>
        <p:nvSpPr>
          <p:cNvPr id="15" name="3 Rectángulo redondeado"/>
          <p:cNvSpPr/>
          <p:nvPr/>
        </p:nvSpPr>
        <p:spPr>
          <a:xfrm>
            <a:off x="2922311" y="3005189"/>
            <a:ext cx="8842164" cy="92624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nSpc>
                <a:spcPct val="150000"/>
              </a:lnSpc>
            </a:pPr>
            <a:r>
              <a:rPr lang="es-CL" sz="1600" b="1" dirty="0">
                <a:solidFill>
                  <a:srgbClr val="002060"/>
                </a:solidFill>
                <a:latin typeface="Arial" pitchFamily="34" charset="0"/>
                <a:cs typeface="Arial" pitchFamily="34" charset="0"/>
              </a:rPr>
              <a:t>Es el Centro de Mando y Control de un buque y tiene por misión ejercer la conducción táctica de la Unidad.</a:t>
            </a:r>
          </a:p>
        </p:txBody>
      </p:sp>
      <p:sp>
        <p:nvSpPr>
          <p:cNvPr id="3" name="Flecha: doblada hacia arriba 2"/>
          <p:cNvSpPr/>
          <p:nvPr/>
        </p:nvSpPr>
        <p:spPr>
          <a:xfrm rot="5400000">
            <a:off x="1602385" y="2671923"/>
            <a:ext cx="1121708" cy="973582"/>
          </a:xfrm>
          <a:prstGeom prst="bentUpArrow">
            <a:avLst/>
          </a:prstGeom>
          <a:solidFill>
            <a:srgbClr val="FF0000"/>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pic>
        <p:nvPicPr>
          <p:cNvPr id="16" name="Imagen 15"/>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748502" y="4162812"/>
            <a:ext cx="3803055" cy="1905000"/>
          </a:xfrm>
          <a:prstGeom prst="rect">
            <a:avLst/>
          </a:prstGeom>
          <a:ln>
            <a:solidFill>
              <a:schemeClr val="tx1"/>
            </a:solidFill>
          </a:ln>
        </p:spPr>
      </p:pic>
      <p:pic>
        <p:nvPicPr>
          <p:cNvPr id="17" name="Picture 3" descr="C:\Documents and Settings\138523829\Mis documentos\Mis imágenes\article-1175021-048E029E000005DC-353_306x290.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468230" y="4070280"/>
            <a:ext cx="2805200" cy="19975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 name="Flecha: a la derecha 17"/>
          <p:cNvSpPr/>
          <p:nvPr/>
        </p:nvSpPr>
        <p:spPr>
          <a:xfrm>
            <a:off x="4809230" y="4827348"/>
            <a:ext cx="1302166" cy="484632"/>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9" name="1 Título"/>
          <p:cNvSpPr txBox="1">
            <a:spLocks/>
          </p:cNvSpPr>
          <p:nvPr/>
        </p:nvSpPr>
        <p:spPr>
          <a:xfrm>
            <a:off x="4284687" y="908720"/>
            <a:ext cx="8366779" cy="1000132"/>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2400" b="1" i="0" u="none" strike="noStrike" kern="1200" cap="none" spc="0" normalizeH="0" baseline="0" noProof="0" dirty="0" smtClean="0">
                <a:ln>
                  <a:noFill/>
                </a:ln>
                <a:solidFill>
                  <a:srgbClr val="002060"/>
                </a:solidFill>
                <a:effectLst/>
                <a:uLnTx/>
                <a:uFillTx/>
                <a:latin typeface="Arial" pitchFamily="34" charset="0"/>
                <a:ea typeface="+mj-ea"/>
                <a:cs typeface="Arial" pitchFamily="34" charset="0"/>
              </a:rPr>
              <a:t>AIO NIVEL UNIDAD</a:t>
            </a:r>
            <a:endParaRPr kumimoji="0" lang="es-CL" sz="2400" b="1" i="0" u="none"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10" name="Marcador de número de diapositiva 1"/>
          <p:cNvSpPr>
            <a:spLocks noGrp="1"/>
          </p:cNvSpPr>
          <p:nvPr>
            <p:ph type="sldNum" sz="quarter" idx="12"/>
          </p:nvPr>
        </p:nvSpPr>
        <p:spPr>
          <a:xfrm>
            <a:off x="8995412" y="6016204"/>
            <a:ext cx="2839614" cy="365125"/>
          </a:xfrm>
        </p:spPr>
        <p:txBody>
          <a:bodyPr/>
          <a:lstStyle/>
          <a:p>
            <a:fld id="{E633B1BE-4685-4A8F-BABD-4AD129F26B6C}" type="slidenum">
              <a:rPr lang="es-CL" smtClean="0"/>
              <a:pPr/>
              <a:t>105</a:t>
            </a:fld>
            <a:endParaRPr lang="es-CL"/>
          </a:p>
        </p:txBody>
      </p:sp>
      <p:sp>
        <p:nvSpPr>
          <p:cNvPr id="11" name="1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2"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3"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9"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0"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1"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46362613"/>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995412" y="5949281"/>
            <a:ext cx="2839614" cy="365125"/>
          </a:xfrm>
        </p:spPr>
        <p:txBody>
          <a:bodyPr/>
          <a:lstStyle/>
          <a:p>
            <a:fld id="{E633B1BE-4685-4A8F-BABD-4AD129F26B6C}" type="slidenum">
              <a:rPr lang="es-CL" smtClean="0"/>
              <a:pPr/>
              <a:t>106</a:t>
            </a:fld>
            <a:endParaRPr lang="es-CL" dirty="0"/>
          </a:p>
        </p:txBody>
      </p:sp>
      <p:sp>
        <p:nvSpPr>
          <p:cNvPr id="5" name="1 Título"/>
          <p:cNvSpPr txBox="1">
            <a:spLocks/>
          </p:cNvSpPr>
          <p:nvPr/>
        </p:nvSpPr>
        <p:spPr>
          <a:xfrm>
            <a:off x="285188" y="928670"/>
            <a:ext cx="5175125" cy="453708"/>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s-CL" sz="2000" b="1" i="1" u="sng" dirty="0">
                <a:solidFill>
                  <a:srgbClr val="002060"/>
                </a:solidFill>
                <a:latin typeface="Arial" pitchFamily="34" charset="0"/>
                <a:cs typeface="Arial" pitchFamily="34" charset="0"/>
              </a:rPr>
              <a:t>ORGANIZACIÓN AIO DE UN BUQUE:</a:t>
            </a:r>
          </a:p>
        </p:txBody>
      </p:sp>
      <p:pic>
        <p:nvPicPr>
          <p:cNvPr id="7" name="Picture 4" descr="http://k27.kn3.net/taringa/1/0/5/8/0/4/77/cesylsen/0B1.jpg?884"/>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6215" y="1916832"/>
            <a:ext cx="2797922" cy="1408524"/>
          </a:xfrm>
          <a:prstGeom prst="rect">
            <a:avLst/>
          </a:prstGeom>
          <a:noFill/>
          <a:ln>
            <a:solidFill>
              <a:schemeClr val="tx1"/>
            </a:solidFill>
          </a:ln>
        </p:spPr>
      </p:pic>
      <p:pic>
        <p:nvPicPr>
          <p:cNvPr id="9" name="Picture 8" descr="https://upload.wikimedia.org/wikipedia/commons/thumb/1/13/Almirante_Blanco_Encalada_(FF-15).jpg/220px-Almirante_Blanco_Encalada_(FF-15).jpg"/>
          <p:cNvPicPr>
            <a:picLocks noChangeAspect="1" noChangeArrowheads="1"/>
          </p:cNvPicPr>
          <p:nvPr/>
        </p:nvPicPr>
        <p:blipFill>
          <a:blip r:embed="rId3" cstate="print"/>
          <a:srcRect/>
          <a:stretch>
            <a:fillRect/>
          </a:stretch>
        </p:blipFill>
        <p:spPr bwMode="auto">
          <a:xfrm>
            <a:off x="6171881" y="1916832"/>
            <a:ext cx="2865334" cy="1428760"/>
          </a:xfrm>
          <a:prstGeom prst="rect">
            <a:avLst/>
          </a:prstGeom>
          <a:noFill/>
          <a:ln>
            <a:solidFill>
              <a:schemeClr val="tx1"/>
            </a:solidFill>
          </a:ln>
        </p:spPr>
      </p:pic>
      <p:pic>
        <p:nvPicPr>
          <p:cNvPr id="10" name="Picture 10" descr="http://k30.kn3.net/taringa/8/8/1/3/C/F/polmart10/123.jp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9117900" y="1916832"/>
            <a:ext cx="3015659" cy="1428760"/>
          </a:xfrm>
          <a:prstGeom prst="rect">
            <a:avLst/>
          </a:prstGeom>
          <a:noFill/>
          <a:ln>
            <a:solidFill>
              <a:schemeClr val="tx1"/>
            </a:solidFill>
          </a:ln>
        </p:spPr>
      </p:pic>
      <p:sp>
        <p:nvSpPr>
          <p:cNvPr id="11" name="11 CuadroTexto"/>
          <p:cNvSpPr txBox="1"/>
          <p:nvPr/>
        </p:nvSpPr>
        <p:spPr>
          <a:xfrm>
            <a:off x="810134" y="3345592"/>
            <a:ext cx="1711387" cy="285752"/>
          </a:xfrm>
          <a:prstGeom prst="rect">
            <a:avLst/>
          </a:prstGeom>
          <a:noFill/>
        </p:spPr>
        <p:txBody>
          <a:bodyPr wrap="square" rtlCol="0">
            <a:spAutoFit/>
          </a:bodyPr>
          <a:lstStyle/>
          <a:p>
            <a:pPr algn="ctr"/>
            <a:r>
              <a:rPr lang="es-CL" sz="1200" b="1" dirty="0">
                <a:solidFill>
                  <a:schemeClr val="tx2">
                    <a:lumMod val="50000"/>
                  </a:schemeClr>
                </a:solidFill>
                <a:latin typeface="Arial" pitchFamily="34" charset="0"/>
                <a:cs typeface="Arial" pitchFamily="34" charset="0"/>
              </a:rPr>
              <a:t>FF TIPO 23</a:t>
            </a:r>
          </a:p>
        </p:txBody>
      </p:sp>
      <p:sp>
        <p:nvSpPr>
          <p:cNvPr id="12" name="12 CuadroTexto"/>
          <p:cNvSpPr txBox="1"/>
          <p:nvPr/>
        </p:nvSpPr>
        <p:spPr>
          <a:xfrm>
            <a:off x="3852599" y="3345592"/>
            <a:ext cx="1711387" cy="285752"/>
          </a:xfrm>
          <a:prstGeom prst="rect">
            <a:avLst/>
          </a:prstGeom>
          <a:noFill/>
        </p:spPr>
        <p:txBody>
          <a:bodyPr wrap="square" rtlCol="0">
            <a:spAutoFit/>
          </a:bodyPr>
          <a:lstStyle/>
          <a:p>
            <a:pPr algn="ctr"/>
            <a:r>
              <a:rPr lang="es-CL" sz="1200" b="1" dirty="0" smtClean="0">
                <a:solidFill>
                  <a:schemeClr val="tx2">
                    <a:lumMod val="50000"/>
                  </a:schemeClr>
                </a:solidFill>
                <a:latin typeface="Arial" pitchFamily="34" charset="0"/>
                <a:cs typeface="Arial" pitchFamily="34" charset="0"/>
              </a:rPr>
              <a:t>FFG ADELAIDE</a:t>
            </a:r>
            <a:endParaRPr lang="es-CL" sz="1200" b="1" dirty="0">
              <a:solidFill>
                <a:schemeClr val="tx2">
                  <a:lumMod val="50000"/>
                </a:schemeClr>
              </a:solidFill>
              <a:latin typeface="Arial" pitchFamily="34" charset="0"/>
              <a:cs typeface="Arial" pitchFamily="34" charset="0"/>
            </a:endParaRPr>
          </a:p>
        </p:txBody>
      </p:sp>
      <p:sp>
        <p:nvSpPr>
          <p:cNvPr id="13" name="13 CuadroTexto"/>
          <p:cNvSpPr txBox="1"/>
          <p:nvPr/>
        </p:nvSpPr>
        <p:spPr>
          <a:xfrm>
            <a:off x="6514756" y="3345592"/>
            <a:ext cx="1711387" cy="285752"/>
          </a:xfrm>
          <a:prstGeom prst="rect">
            <a:avLst/>
          </a:prstGeom>
          <a:noFill/>
        </p:spPr>
        <p:txBody>
          <a:bodyPr wrap="square" rtlCol="0">
            <a:spAutoFit/>
          </a:bodyPr>
          <a:lstStyle/>
          <a:p>
            <a:pPr algn="ctr"/>
            <a:r>
              <a:rPr lang="es-CL" sz="1200" b="1" dirty="0">
                <a:solidFill>
                  <a:schemeClr val="tx2">
                    <a:lumMod val="50000"/>
                  </a:schemeClr>
                </a:solidFill>
                <a:latin typeface="Arial" pitchFamily="34" charset="0"/>
                <a:cs typeface="Arial" pitchFamily="34" charset="0"/>
              </a:rPr>
              <a:t>FF TIPO M</a:t>
            </a:r>
          </a:p>
        </p:txBody>
      </p:sp>
      <p:sp>
        <p:nvSpPr>
          <p:cNvPr id="14" name="14 CuadroTexto"/>
          <p:cNvSpPr txBox="1"/>
          <p:nvPr/>
        </p:nvSpPr>
        <p:spPr>
          <a:xfrm>
            <a:off x="9652298" y="3345592"/>
            <a:ext cx="1711387" cy="285752"/>
          </a:xfrm>
          <a:prstGeom prst="rect">
            <a:avLst/>
          </a:prstGeom>
          <a:noFill/>
        </p:spPr>
        <p:txBody>
          <a:bodyPr wrap="square" rtlCol="0">
            <a:spAutoFit/>
          </a:bodyPr>
          <a:lstStyle/>
          <a:p>
            <a:pPr algn="ctr"/>
            <a:r>
              <a:rPr lang="es-CL" sz="1200" b="1" dirty="0">
                <a:solidFill>
                  <a:schemeClr val="tx2">
                    <a:lumMod val="50000"/>
                  </a:schemeClr>
                </a:solidFill>
                <a:latin typeface="Arial" pitchFamily="34" charset="0"/>
                <a:cs typeface="Arial" pitchFamily="34" charset="0"/>
              </a:rPr>
              <a:t>FF TIPO 22</a:t>
            </a:r>
          </a:p>
        </p:txBody>
      </p:sp>
      <p:sp>
        <p:nvSpPr>
          <p:cNvPr id="15" name="3 Rectángulo redondeado"/>
          <p:cNvSpPr/>
          <p:nvPr/>
        </p:nvSpPr>
        <p:spPr>
          <a:xfrm>
            <a:off x="1676448" y="4211450"/>
            <a:ext cx="8842164" cy="1449799"/>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Buques de diferentes orígenes y con diferentes capacidades, las respectivas CIC difieren en algunos aspectos; sin embargo dichas diferencias no afectan en la cadena de mando y estructura de la organización AIO entre un buque y otro </a:t>
            </a:r>
          </a:p>
        </p:txBody>
      </p:sp>
      <p:sp>
        <p:nvSpPr>
          <p:cNvPr id="2" name="Cerrar llave 1"/>
          <p:cNvSpPr/>
          <p:nvPr/>
        </p:nvSpPr>
        <p:spPr>
          <a:xfrm rot="5400000">
            <a:off x="5903756" y="-1917427"/>
            <a:ext cx="434577" cy="11572591"/>
          </a:xfrm>
          <a:prstGeom prst="rightBrace">
            <a:avLst/>
          </a:prstGeom>
          <a:ln w="381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s-CL" dirty="0"/>
          </a:p>
        </p:txBody>
      </p:sp>
      <p:sp>
        <p:nvSpPr>
          <p:cNvPr id="17" name="1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8"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2"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3"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24" name="23 Imagen" descr="foto_0000002820200618105820.jpg"/>
          <p:cNvPicPr>
            <a:picLocks noChangeAspect="1"/>
          </p:cNvPicPr>
          <p:nvPr/>
        </p:nvPicPr>
        <p:blipFill>
          <a:blip r:embed="rId6" cstate="email">
            <a:extLst>
              <a:ext uri="{28A0092B-C50C-407E-A947-70E740481C1C}">
                <a14:useLocalDpi xmlns:a14="http://schemas.microsoft.com/office/drawing/2010/main" xmlns=""/>
              </a:ext>
            </a:extLst>
          </a:blip>
          <a:srcRect/>
          <a:stretch>
            <a:fillRect/>
          </a:stretch>
        </p:blipFill>
        <p:spPr>
          <a:xfrm>
            <a:off x="2916535" y="1916832"/>
            <a:ext cx="3161761" cy="1440160"/>
          </a:xfrm>
          <a:prstGeom prst="rect">
            <a:avLst/>
          </a:prstGeom>
          <a:noFill/>
          <a:ln>
            <a:solidFill>
              <a:schemeClr val="tx1"/>
            </a:solidFill>
          </a:ln>
        </p:spPr>
      </p:pic>
    </p:spTree>
    <p:extLst>
      <p:ext uri="{BB962C8B-B14F-4D97-AF65-F5344CB8AC3E}">
        <p14:creationId xmlns:p14="http://schemas.microsoft.com/office/powerpoint/2010/main" xmlns="" val="3078879318"/>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551003" y="1125949"/>
            <a:ext cx="3335080" cy="369332"/>
          </a:xfrm>
          <a:prstGeom prst="rect">
            <a:avLst/>
          </a:prstGeom>
          <a:noFill/>
        </p:spPr>
        <p:txBody>
          <a:bodyPr wrap="none" rtlCol="0">
            <a:spAutoFit/>
          </a:bodyPr>
          <a:lstStyle/>
          <a:p>
            <a:r>
              <a:rPr lang="es-CL" b="1" dirty="0">
                <a:solidFill>
                  <a:srgbClr val="FF0000"/>
                </a:solidFill>
                <a:latin typeface="Arial" pitchFamily="34" charset="0"/>
                <a:cs typeface="Arial" pitchFamily="34" charset="0"/>
              </a:rPr>
              <a:t>Tareas </a:t>
            </a:r>
            <a:r>
              <a:rPr lang="es-CL" b="1" dirty="0" smtClean="0">
                <a:solidFill>
                  <a:srgbClr val="FF0000"/>
                </a:solidFill>
                <a:latin typeface="Arial" pitchFamily="34" charset="0"/>
                <a:cs typeface="Arial" pitchFamily="34" charset="0"/>
              </a:rPr>
              <a:t>Principales de </a:t>
            </a:r>
            <a:r>
              <a:rPr lang="es-CL" b="1" dirty="0">
                <a:solidFill>
                  <a:srgbClr val="FF0000"/>
                </a:solidFill>
                <a:latin typeface="Arial" pitchFamily="34" charset="0"/>
                <a:cs typeface="Arial" pitchFamily="34" charset="0"/>
              </a:rPr>
              <a:t>la CIC:</a:t>
            </a:r>
          </a:p>
        </p:txBody>
      </p:sp>
      <p:sp>
        <p:nvSpPr>
          <p:cNvPr id="7" name="6 Rectángulo redondeado"/>
          <p:cNvSpPr/>
          <p:nvPr/>
        </p:nvSpPr>
        <p:spPr>
          <a:xfrm>
            <a:off x="4359846" y="1916832"/>
            <a:ext cx="5654303" cy="64807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Recopilar información táctica de todas las fuentes disponibles</a:t>
            </a:r>
          </a:p>
        </p:txBody>
      </p:sp>
      <p:sp>
        <p:nvSpPr>
          <p:cNvPr id="8" name="1 Título"/>
          <p:cNvSpPr txBox="1">
            <a:spLocks/>
          </p:cNvSpPr>
          <p:nvPr/>
        </p:nvSpPr>
        <p:spPr>
          <a:xfrm>
            <a:off x="2526030" y="1412776"/>
            <a:ext cx="9643745" cy="45370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000" b="1" dirty="0">
                <a:solidFill>
                  <a:srgbClr val="002060"/>
                </a:solidFill>
                <a:latin typeface="Arial" pitchFamily="34" charset="0"/>
                <a:cs typeface="Arial" pitchFamily="34" charset="0"/>
              </a:rPr>
              <a:t>CENTRAL DE INFORMACIONES DE COMBATE:</a:t>
            </a:r>
          </a:p>
        </p:txBody>
      </p:sp>
      <p:sp>
        <p:nvSpPr>
          <p:cNvPr id="2" name="Marcador de número de diapositiva 1"/>
          <p:cNvSpPr>
            <a:spLocks noGrp="1"/>
          </p:cNvSpPr>
          <p:nvPr>
            <p:ph type="sldNum" sz="quarter" idx="12"/>
          </p:nvPr>
        </p:nvSpPr>
        <p:spPr>
          <a:xfrm>
            <a:off x="8899577" y="5949281"/>
            <a:ext cx="2839614" cy="365125"/>
          </a:xfrm>
        </p:spPr>
        <p:txBody>
          <a:bodyPr/>
          <a:lstStyle/>
          <a:p>
            <a:fld id="{E633B1BE-4685-4A8F-BABD-4AD129F26B6C}" type="slidenum">
              <a:rPr lang="es-CL" smtClean="0"/>
              <a:pPr/>
              <a:t>107</a:t>
            </a:fld>
            <a:endParaRPr lang="es-CL" dirty="0"/>
          </a:p>
        </p:txBody>
      </p:sp>
      <p:pic>
        <p:nvPicPr>
          <p:cNvPr id="9" name="3 Imagen" descr="FG130054004.jpg"/>
          <p:cNvPicPr>
            <a:picLocks noChangeAspect="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46782" y="2646294"/>
            <a:ext cx="2538969" cy="1430778"/>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pic>
      <p:sp>
        <p:nvSpPr>
          <p:cNvPr id="10" name="6 Rectángulo redondeado"/>
          <p:cNvSpPr/>
          <p:nvPr/>
        </p:nvSpPr>
        <p:spPr>
          <a:xfrm>
            <a:off x="4337910" y="4087563"/>
            <a:ext cx="5654303" cy="64807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Procesar, exponer, evaluar y difundir la información</a:t>
            </a:r>
          </a:p>
        </p:txBody>
      </p:sp>
      <p:cxnSp>
        <p:nvCxnSpPr>
          <p:cNvPr id="11" name="Conector recto de flecha 10"/>
          <p:cNvCxnSpPr>
            <a:stCxn id="9" idx="3"/>
            <a:endCxn id="7" idx="1"/>
          </p:cNvCxnSpPr>
          <p:nvPr/>
        </p:nvCxnSpPr>
        <p:spPr>
          <a:xfrm flipV="1">
            <a:off x="2885751" y="2240869"/>
            <a:ext cx="1474095" cy="1120815"/>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recto de flecha 11"/>
          <p:cNvCxnSpPr>
            <a:stCxn id="9" idx="3"/>
            <a:endCxn id="10" idx="1"/>
          </p:cNvCxnSpPr>
          <p:nvPr/>
        </p:nvCxnSpPr>
        <p:spPr>
          <a:xfrm>
            <a:off x="2885751" y="3361683"/>
            <a:ext cx="1452159" cy="1049916"/>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15" name="Picture 4" descr="Resultado de imagen para radar smart lw-08"/>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4134771" y="2791181"/>
            <a:ext cx="1289950" cy="972346"/>
          </a:xfrm>
          <a:prstGeom prst="rect">
            <a:avLst/>
          </a:prstGeom>
          <a:noFill/>
          <a:ln>
            <a:solidFill>
              <a:schemeClr val="tx1"/>
            </a:solidFill>
          </a:ln>
        </p:spPr>
      </p:pic>
      <p:pic>
        <p:nvPicPr>
          <p:cNvPr id="16" name="Picture 6" descr="Resultado de imagen para radar smart"/>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5628034" y="2791181"/>
            <a:ext cx="1348018" cy="972346"/>
          </a:xfrm>
          <a:prstGeom prst="rect">
            <a:avLst/>
          </a:prstGeom>
          <a:noFill/>
          <a:ln>
            <a:solidFill>
              <a:schemeClr val="tx1"/>
            </a:solidFill>
          </a:ln>
        </p:spPr>
      </p:pic>
      <p:pic>
        <p:nvPicPr>
          <p:cNvPr id="17" name="Picture 8" descr="Resultado de imagen para centro de mando militar"/>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9343300" y="2790449"/>
            <a:ext cx="1554089" cy="973079"/>
          </a:xfrm>
          <a:prstGeom prst="rect">
            <a:avLst/>
          </a:prstGeom>
          <a:noFill/>
          <a:ln>
            <a:solidFill>
              <a:schemeClr val="tx1"/>
            </a:solidFill>
          </a:ln>
        </p:spPr>
      </p:pic>
      <p:pic>
        <p:nvPicPr>
          <p:cNvPr id="18" name="Picture 10" descr="Resultado de imagen para p295 armada de chile"/>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7153312" y="2801275"/>
            <a:ext cx="2094153" cy="962252"/>
          </a:xfrm>
          <a:prstGeom prst="rect">
            <a:avLst/>
          </a:prstGeom>
          <a:noFill/>
          <a:ln>
            <a:solidFill>
              <a:schemeClr val="tx1"/>
            </a:solidFill>
          </a:ln>
        </p:spPr>
      </p:pic>
      <p:cxnSp>
        <p:nvCxnSpPr>
          <p:cNvPr id="20" name="Conector recto de flecha 19"/>
          <p:cNvCxnSpPr/>
          <p:nvPr/>
        </p:nvCxnSpPr>
        <p:spPr>
          <a:xfrm>
            <a:off x="4839024" y="2564904"/>
            <a:ext cx="0" cy="14415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recto de flecha 20"/>
          <p:cNvCxnSpPr/>
          <p:nvPr/>
        </p:nvCxnSpPr>
        <p:spPr>
          <a:xfrm>
            <a:off x="6180723" y="2564904"/>
            <a:ext cx="0" cy="14415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a:off x="8001600" y="2564766"/>
            <a:ext cx="0" cy="14415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recto de flecha 22"/>
          <p:cNvCxnSpPr/>
          <p:nvPr/>
        </p:nvCxnSpPr>
        <p:spPr>
          <a:xfrm>
            <a:off x="9822478" y="2564904"/>
            <a:ext cx="0" cy="14415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9" name="1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4"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2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9" name="Picture 11"/>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991832" y="738027"/>
            <a:ext cx="3852337"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Propósito de las tareas de la CIC:</a:t>
            </a:r>
          </a:p>
        </p:txBody>
      </p:sp>
      <p:pic>
        <p:nvPicPr>
          <p:cNvPr id="9" name="3 Imagen" descr="FG130054004.jpg"/>
          <p:cNvPicPr>
            <a:picLocks noChangeAspect="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812194" y="2944837"/>
            <a:ext cx="2538969" cy="1430778"/>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pic>
      <p:graphicFrame>
        <p:nvGraphicFramePr>
          <p:cNvPr id="3" name="Diagrama 2"/>
          <p:cNvGraphicFramePr/>
          <p:nvPr>
            <p:extLst>
              <p:ext uri="{D42A27DB-BD31-4B8C-83A1-F6EECF244321}">
                <p14:modId xmlns:p14="http://schemas.microsoft.com/office/powerpoint/2010/main" xmlns="" val="1796518388"/>
              </p:ext>
            </p:extLst>
          </p:nvPr>
        </p:nvGraphicFramePr>
        <p:xfrm>
          <a:off x="2493707" y="980729"/>
          <a:ext cx="8465031" cy="54179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Marcador de número de diapositiva 1"/>
          <p:cNvSpPr>
            <a:spLocks noGrp="1"/>
          </p:cNvSpPr>
          <p:nvPr>
            <p:ph type="sldNum" sz="quarter" idx="12"/>
          </p:nvPr>
        </p:nvSpPr>
        <p:spPr>
          <a:xfrm>
            <a:off x="8995412" y="6016204"/>
            <a:ext cx="2839614" cy="365125"/>
          </a:xfrm>
        </p:spPr>
        <p:txBody>
          <a:bodyPr/>
          <a:lstStyle/>
          <a:p>
            <a:fld id="{E633B1BE-4685-4A8F-BABD-4AD129F26B6C}" type="slidenum">
              <a:rPr lang="es-CL" smtClean="0"/>
              <a:pPr/>
              <a:t>108</a:t>
            </a:fld>
            <a:endParaRPr lang="es-CL"/>
          </a:p>
        </p:txBody>
      </p:sp>
      <p:sp>
        <p:nvSpPr>
          <p:cNvPr id="7" name="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4"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5" name="Picture 11"/>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664480909"/>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526420" y="934158"/>
            <a:ext cx="3736920"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Organización Modular de la CIC:</a:t>
            </a:r>
          </a:p>
        </p:txBody>
      </p:sp>
      <p:sp>
        <p:nvSpPr>
          <p:cNvPr id="2" name="Marcador de número de diapositiva 1"/>
          <p:cNvSpPr>
            <a:spLocks noGrp="1"/>
          </p:cNvSpPr>
          <p:nvPr>
            <p:ph type="sldNum" sz="quarter" idx="12"/>
          </p:nvPr>
        </p:nvSpPr>
        <p:spPr>
          <a:xfrm>
            <a:off x="8995412" y="6016204"/>
            <a:ext cx="2839614" cy="365125"/>
          </a:xfrm>
        </p:spPr>
        <p:txBody>
          <a:bodyPr/>
          <a:lstStyle/>
          <a:p>
            <a:fld id="{E633B1BE-4685-4A8F-BABD-4AD129F26B6C}" type="slidenum">
              <a:rPr lang="es-CL" smtClean="0"/>
              <a:pPr/>
              <a:t>109</a:t>
            </a:fld>
            <a:endParaRPr lang="es-CL"/>
          </a:p>
        </p:txBody>
      </p:sp>
      <p:sp>
        <p:nvSpPr>
          <p:cNvPr id="7" name="Rectángulo: esquinas redondeadas 6"/>
          <p:cNvSpPr/>
          <p:nvPr/>
        </p:nvSpPr>
        <p:spPr>
          <a:xfrm>
            <a:off x="909762" y="1871704"/>
            <a:ext cx="10122924" cy="1090914"/>
          </a:xfrm>
          <a:prstGeom prst="roundRect">
            <a:avLst/>
          </a:prstGeom>
          <a:solidFill>
            <a:srgbClr val="FF0000"/>
          </a:solidFill>
          <a:ln/>
        </p:spPr>
        <p:style>
          <a:lnRef idx="0">
            <a:schemeClr val="accent6"/>
          </a:lnRef>
          <a:fillRef idx="3">
            <a:schemeClr val="accent6"/>
          </a:fillRef>
          <a:effectRef idx="3">
            <a:schemeClr val="accent6"/>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Objeto poder cumplir con las tareas y propósitos, la CIC se encuentra organizada d</a:t>
            </a:r>
            <a:r>
              <a:rPr lang="es-CL" b="1" dirty="0" smtClean="0">
                <a:latin typeface="Arial" panose="020B0604020202020204" pitchFamily="34" charset="0"/>
                <a:cs typeface="Arial" panose="020B0604020202020204" pitchFamily="34" charset="0"/>
              </a:rPr>
              <a:t>e </a:t>
            </a:r>
            <a:r>
              <a:rPr lang="es-CL" b="1" dirty="0">
                <a:latin typeface="Arial" panose="020B0604020202020204" pitchFamily="34" charset="0"/>
                <a:cs typeface="Arial" panose="020B0604020202020204" pitchFamily="34" charset="0"/>
              </a:rPr>
              <a:t>forma modular (o por panoramas)</a:t>
            </a:r>
          </a:p>
        </p:txBody>
      </p:sp>
      <p:sp>
        <p:nvSpPr>
          <p:cNvPr id="10" name="Rectángulo: esquinas redondeadas 9"/>
          <p:cNvSpPr/>
          <p:nvPr/>
        </p:nvSpPr>
        <p:spPr>
          <a:xfrm>
            <a:off x="1581598" y="3840140"/>
            <a:ext cx="3545919" cy="672766"/>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MODULOS PRINCIPALES</a:t>
            </a:r>
          </a:p>
        </p:txBody>
      </p:sp>
      <p:sp>
        <p:nvSpPr>
          <p:cNvPr id="12" name="Rectángulo: esquinas redondeadas 11"/>
          <p:cNvSpPr/>
          <p:nvPr/>
        </p:nvSpPr>
        <p:spPr>
          <a:xfrm>
            <a:off x="6948713" y="3840140"/>
            <a:ext cx="3545919" cy="672766"/>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MODULOS COMPLEMENTARIOS</a:t>
            </a:r>
          </a:p>
        </p:txBody>
      </p:sp>
      <p:sp>
        <p:nvSpPr>
          <p:cNvPr id="4" name="Flecha: hacia abajo 3"/>
          <p:cNvSpPr/>
          <p:nvPr/>
        </p:nvSpPr>
        <p:spPr>
          <a:xfrm>
            <a:off x="3060353" y="3077343"/>
            <a:ext cx="526110" cy="648072"/>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21" name="Flecha: hacia abajo 20"/>
          <p:cNvSpPr/>
          <p:nvPr/>
        </p:nvSpPr>
        <p:spPr>
          <a:xfrm>
            <a:off x="8458617" y="3077343"/>
            <a:ext cx="526110" cy="648072"/>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6" name="Flecha: a la derecha 5"/>
          <p:cNvSpPr/>
          <p:nvPr/>
        </p:nvSpPr>
        <p:spPr>
          <a:xfrm>
            <a:off x="5387031" y="3879288"/>
            <a:ext cx="1302166" cy="287036"/>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22" name="Flecha: a la derecha 21"/>
          <p:cNvSpPr/>
          <p:nvPr/>
        </p:nvSpPr>
        <p:spPr>
          <a:xfrm rot="10800000">
            <a:off x="5387031" y="4225870"/>
            <a:ext cx="1302166" cy="287036"/>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dirty="0"/>
          </a:p>
        </p:txBody>
      </p:sp>
      <p:sp>
        <p:nvSpPr>
          <p:cNvPr id="13" name="1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4"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9"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563201553"/>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Conector recto de flecha 20"/>
          <p:cNvCxnSpPr/>
          <p:nvPr/>
        </p:nvCxnSpPr>
        <p:spPr>
          <a:xfrm>
            <a:off x="5797381" y="2348880"/>
            <a:ext cx="0" cy="654546"/>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5" name="4 CuadroTexto"/>
          <p:cNvSpPr txBox="1"/>
          <p:nvPr/>
        </p:nvSpPr>
        <p:spPr>
          <a:xfrm>
            <a:off x="749063" y="934158"/>
            <a:ext cx="3736920"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Organización Modular de la CIC:</a:t>
            </a:r>
          </a:p>
        </p:txBody>
      </p:sp>
      <p:sp>
        <p:nvSpPr>
          <p:cNvPr id="2" name="Marcador de número de diapositiva 1"/>
          <p:cNvSpPr>
            <a:spLocks noGrp="1"/>
          </p:cNvSpPr>
          <p:nvPr>
            <p:ph type="sldNum" sz="quarter" idx="12"/>
          </p:nvPr>
        </p:nvSpPr>
        <p:spPr>
          <a:xfrm>
            <a:off x="8995412" y="6021289"/>
            <a:ext cx="2839614" cy="365125"/>
          </a:xfrm>
        </p:spPr>
        <p:txBody>
          <a:bodyPr/>
          <a:lstStyle/>
          <a:p>
            <a:fld id="{E633B1BE-4685-4A8F-BABD-4AD129F26B6C}" type="slidenum">
              <a:rPr lang="es-CL" smtClean="0"/>
              <a:pPr/>
              <a:t>110</a:t>
            </a:fld>
            <a:endParaRPr lang="es-CL" dirty="0"/>
          </a:p>
        </p:txBody>
      </p:sp>
      <p:sp>
        <p:nvSpPr>
          <p:cNvPr id="10" name="Rectángulo: esquinas redondeadas 9"/>
          <p:cNvSpPr/>
          <p:nvPr/>
        </p:nvSpPr>
        <p:spPr>
          <a:xfrm>
            <a:off x="4055762" y="1700808"/>
            <a:ext cx="3545919" cy="672766"/>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MODULOS PRINCIPALES</a:t>
            </a:r>
          </a:p>
        </p:txBody>
      </p:sp>
      <p:sp>
        <p:nvSpPr>
          <p:cNvPr id="13" name="Rectángulo: esquinas redondeadas 12"/>
          <p:cNvSpPr/>
          <p:nvPr/>
        </p:nvSpPr>
        <p:spPr>
          <a:xfrm>
            <a:off x="953583" y="3068960"/>
            <a:ext cx="1968729"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a:latin typeface="Arial" panose="020B0604020202020204" pitchFamily="34" charset="0"/>
                <a:cs typeface="Arial" panose="020B0604020202020204" pitchFamily="34" charset="0"/>
              </a:rPr>
              <a:t> </a:t>
            </a:r>
            <a:r>
              <a:rPr lang="es-CL" sz="1400" b="1" dirty="0" err="1">
                <a:latin typeface="Arial" panose="020B0604020202020204" pitchFamily="34" charset="0"/>
                <a:cs typeface="Arial" panose="020B0604020202020204" pitchFamily="34" charset="0"/>
              </a:rPr>
              <a:t>ASuW</a:t>
            </a:r>
            <a:endParaRPr lang="es-CL" sz="1400" b="1" dirty="0">
              <a:latin typeface="Arial" panose="020B0604020202020204" pitchFamily="34" charset="0"/>
              <a:cs typeface="Arial" panose="020B0604020202020204" pitchFamily="34" charset="0"/>
            </a:endParaRPr>
          </a:p>
        </p:txBody>
      </p:sp>
      <p:sp>
        <p:nvSpPr>
          <p:cNvPr id="15" name="Rectángulo: esquinas redondeadas 14"/>
          <p:cNvSpPr/>
          <p:nvPr/>
        </p:nvSpPr>
        <p:spPr>
          <a:xfrm>
            <a:off x="4844357" y="3068960"/>
            <a:ext cx="1968729"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a:latin typeface="Arial" panose="020B0604020202020204" pitchFamily="34" charset="0"/>
                <a:cs typeface="Arial" panose="020B0604020202020204" pitchFamily="34" charset="0"/>
              </a:rPr>
              <a:t> ASW</a:t>
            </a:r>
          </a:p>
        </p:txBody>
      </p:sp>
      <p:sp>
        <p:nvSpPr>
          <p:cNvPr id="16" name="Rectángulo: esquinas redondeadas 15"/>
          <p:cNvSpPr/>
          <p:nvPr/>
        </p:nvSpPr>
        <p:spPr>
          <a:xfrm>
            <a:off x="8959957" y="3068960"/>
            <a:ext cx="1968729"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a:latin typeface="Arial" panose="020B0604020202020204" pitchFamily="34" charset="0"/>
                <a:cs typeface="Arial" panose="020B0604020202020204" pitchFamily="34" charset="0"/>
              </a:rPr>
              <a:t> AAW</a:t>
            </a:r>
          </a:p>
        </p:txBody>
      </p:sp>
      <p:pic>
        <p:nvPicPr>
          <p:cNvPr id="3" name="Imagen 2"/>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550473" y="4149080"/>
            <a:ext cx="2887467" cy="1446370"/>
          </a:xfrm>
          <a:prstGeom prst="rect">
            <a:avLst/>
          </a:prstGeom>
          <a:ln>
            <a:solidFill>
              <a:schemeClr val="tx1"/>
            </a:solidFill>
          </a:ln>
        </p:spPr>
      </p:pic>
      <p:pic>
        <p:nvPicPr>
          <p:cNvPr id="4" name="Imagen 3"/>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4455682" y="4149080"/>
            <a:ext cx="2891985" cy="1446370"/>
          </a:xfrm>
          <a:prstGeom prst="rect">
            <a:avLst/>
          </a:prstGeom>
          <a:ln>
            <a:solidFill>
              <a:schemeClr val="tx1"/>
            </a:solidFill>
          </a:ln>
        </p:spPr>
      </p:pic>
      <p:pic>
        <p:nvPicPr>
          <p:cNvPr id="6" name="Imagen 5"/>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8671489" y="4149080"/>
            <a:ext cx="2889797" cy="1446370"/>
          </a:xfrm>
          <a:prstGeom prst="rect">
            <a:avLst/>
          </a:prstGeom>
          <a:ln>
            <a:solidFill>
              <a:schemeClr val="tx1"/>
            </a:solidFill>
          </a:ln>
        </p:spPr>
      </p:pic>
      <p:cxnSp>
        <p:nvCxnSpPr>
          <p:cNvPr id="11" name="Conector recto 10"/>
          <p:cNvCxnSpPr/>
          <p:nvPr/>
        </p:nvCxnSpPr>
        <p:spPr>
          <a:xfrm>
            <a:off x="1856789" y="2700847"/>
            <a:ext cx="8089771"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3" name="Conector recto de flecha 22"/>
          <p:cNvCxnSpPr/>
          <p:nvPr/>
        </p:nvCxnSpPr>
        <p:spPr>
          <a:xfrm>
            <a:off x="1856788" y="2716994"/>
            <a:ext cx="0" cy="35196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9918313" y="2716994"/>
            <a:ext cx="0" cy="35196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7" name="16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8"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2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22"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2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6"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143151134"/>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368164" y="1118824"/>
            <a:ext cx="2749471"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Organización Modular </a:t>
            </a:r>
            <a:r>
              <a:rPr lang="es-CL" b="1" i="1" u="sng" dirty="0" smtClean="0">
                <a:solidFill>
                  <a:srgbClr val="002060"/>
                </a:solidFill>
                <a:latin typeface="Arial" pitchFamily="34" charset="0"/>
                <a:cs typeface="Arial" pitchFamily="34" charset="0"/>
              </a:rPr>
              <a:t>:</a:t>
            </a:r>
            <a:endParaRPr lang="es-CL" b="1" i="1" u="sng" dirty="0">
              <a:solidFill>
                <a:srgbClr val="002060"/>
              </a:solidFill>
              <a:latin typeface="Arial" pitchFamily="34" charset="0"/>
              <a:cs typeface="Arial" pitchFamily="34" charset="0"/>
            </a:endParaRPr>
          </a:p>
        </p:txBody>
      </p:sp>
      <p:sp>
        <p:nvSpPr>
          <p:cNvPr id="2" name="Marcador de número de diapositiva 1"/>
          <p:cNvSpPr>
            <a:spLocks noGrp="1"/>
          </p:cNvSpPr>
          <p:nvPr>
            <p:ph type="sldNum" sz="quarter" idx="12"/>
          </p:nvPr>
        </p:nvSpPr>
        <p:spPr>
          <a:xfrm>
            <a:off x="9091248" y="6021289"/>
            <a:ext cx="2839614" cy="365125"/>
          </a:xfrm>
        </p:spPr>
        <p:txBody>
          <a:bodyPr/>
          <a:lstStyle/>
          <a:p>
            <a:fld id="{E633B1BE-4685-4A8F-BABD-4AD129F26B6C}" type="slidenum">
              <a:rPr lang="es-CL" smtClean="0"/>
              <a:pPr/>
              <a:t>111</a:t>
            </a:fld>
            <a:endParaRPr lang="es-CL"/>
          </a:p>
        </p:txBody>
      </p:sp>
      <p:sp>
        <p:nvSpPr>
          <p:cNvPr id="12" name="Rectángulo: esquinas redondeadas 11"/>
          <p:cNvSpPr/>
          <p:nvPr/>
        </p:nvSpPr>
        <p:spPr>
          <a:xfrm>
            <a:off x="4743188" y="1442506"/>
            <a:ext cx="3545919" cy="672766"/>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MODULOS COMPLEMENTARIOS</a:t>
            </a:r>
          </a:p>
        </p:txBody>
      </p:sp>
      <p:sp>
        <p:nvSpPr>
          <p:cNvPr id="17" name="Rectángulo: esquinas redondeadas 16"/>
          <p:cNvSpPr/>
          <p:nvPr/>
        </p:nvSpPr>
        <p:spPr>
          <a:xfrm>
            <a:off x="47243" y="2864837"/>
            <a:ext cx="2113259"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a:latin typeface="Arial" panose="020B0604020202020204" pitchFamily="34" charset="0"/>
                <a:cs typeface="Arial" panose="020B0604020202020204" pitchFamily="34" charset="0"/>
              </a:rPr>
              <a:t> EW</a:t>
            </a:r>
          </a:p>
        </p:txBody>
      </p:sp>
      <p:sp>
        <p:nvSpPr>
          <p:cNvPr id="18" name="Rectángulo: esquinas redondeadas 17"/>
          <p:cNvSpPr/>
          <p:nvPr/>
        </p:nvSpPr>
        <p:spPr>
          <a:xfrm>
            <a:off x="3057159" y="2857794"/>
            <a:ext cx="2113259"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a:latin typeface="Arial" panose="020B0604020202020204" pitchFamily="34" charset="0"/>
                <a:cs typeface="Arial" panose="020B0604020202020204" pitchFamily="34" charset="0"/>
              </a:rPr>
              <a:t>DESIG. ARMAS</a:t>
            </a:r>
          </a:p>
        </p:txBody>
      </p:sp>
      <p:sp>
        <p:nvSpPr>
          <p:cNvPr id="19" name="Rectángulo: esquinas redondeadas 18"/>
          <p:cNvSpPr/>
          <p:nvPr/>
        </p:nvSpPr>
        <p:spPr>
          <a:xfrm>
            <a:off x="5861692" y="2854646"/>
            <a:ext cx="2113259"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a:latin typeface="Arial" panose="020B0604020202020204" pitchFamily="34" charset="0"/>
                <a:cs typeface="Arial" panose="020B0604020202020204" pitchFamily="34" charset="0"/>
              </a:rPr>
              <a:t>C. AÉREO</a:t>
            </a:r>
          </a:p>
        </p:txBody>
      </p:sp>
      <p:sp>
        <p:nvSpPr>
          <p:cNvPr id="20" name="Rectángulo: esquinas redondeadas 19"/>
          <p:cNvSpPr/>
          <p:nvPr/>
        </p:nvSpPr>
        <p:spPr>
          <a:xfrm>
            <a:off x="1706833" y="4698562"/>
            <a:ext cx="2486651"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a:latin typeface="Arial" panose="020B0604020202020204" pitchFamily="34" charset="0"/>
                <a:cs typeface="Arial" panose="020B0604020202020204" pitchFamily="34" charset="0"/>
              </a:rPr>
              <a:t>D.L. IMAGEN</a:t>
            </a:r>
          </a:p>
        </p:txBody>
      </p:sp>
      <p:sp>
        <p:nvSpPr>
          <p:cNvPr id="21" name="Rectángulo: esquinas redondeadas 20"/>
          <p:cNvSpPr/>
          <p:nvPr/>
        </p:nvSpPr>
        <p:spPr>
          <a:xfrm>
            <a:off x="8540318" y="2864837"/>
            <a:ext cx="2486651"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a:latin typeface="Arial" panose="020B0604020202020204" pitchFamily="34" charset="0"/>
                <a:cs typeface="Arial" panose="020B0604020202020204" pitchFamily="34" charset="0"/>
              </a:rPr>
              <a:t>GUERRA INTERNA</a:t>
            </a:r>
          </a:p>
        </p:txBody>
      </p:sp>
      <p:sp>
        <p:nvSpPr>
          <p:cNvPr id="22" name="Rectángulo: esquinas redondeadas 21"/>
          <p:cNvSpPr/>
          <p:nvPr/>
        </p:nvSpPr>
        <p:spPr>
          <a:xfrm>
            <a:off x="7121243" y="4698562"/>
            <a:ext cx="2486651"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a:latin typeface="Arial" panose="020B0604020202020204" pitchFamily="34" charset="0"/>
                <a:cs typeface="Arial" panose="020B0604020202020204" pitchFamily="34" charset="0"/>
              </a:rPr>
              <a:t>OPINTEL/GOP</a:t>
            </a:r>
          </a:p>
        </p:txBody>
      </p:sp>
      <p:pic>
        <p:nvPicPr>
          <p:cNvPr id="4" name="Imagen 3"/>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256714" y="3537716"/>
            <a:ext cx="1694314" cy="832300"/>
          </a:xfrm>
          <a:prstGeom prst="rect">
            <a:avLst/>
          </a:prstGeom>
          <a:ln>
            <a:solidFill>
              <a:schemeClr val="tx1"/>
            </a:solidFill>
          </a:ln>
        </p:spPr>
      </p:pic>
      <p:pic>
        <p:nvPicPr>
          <p:cNvPr id="23" name="Picture 2" descr="http://www.theclinic.cl/wp-content/uploads/2013/04/uss-fitzgerald.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305655" y="3537716"/>
            <a:ext cx="1501121" cy="853736"/>
          </a:xfrm>
          <a:prstGeom prst="rect">
            <a:avLst/>
          </a:prstGeom>
          <a:noFill/>
          <a:ln>
            <a:solidFill>
              <a:schemeClr val="tx2">
                <a:lumMod val="50000"/>
              </a:schemeClr>
            </a:solidFill>
          </a:ln>
        </p:spPr>
      </p:pic>
      <p:pic>
        <p:nvPicPr>
          <p:cNvPr id="6" name="Imagen 5"/>
          <p:cNvPicPr>
            <a:picLocks noChangeAspect="1"/>
          </p:cNvPicPr>
          <p:nvPr/>
        </p:nvPicPr>
        <p:blipFill rotWithShape="1">
          <a:blip r:embed="rId4" cstate="email">
            <a:extLst>
              <a:ext uri="{28A0092B-C50C-407E-A947-70E740481C1C}">
                <a14:useLocalDpi xmlns:a14="http://schemas.microsoft.com/office/drawing/2010/main" xmlns=""/>
              </a:ext>
            </a:extLst>
          </a:blip>
          <a:srcRect/>
          <a:stretch/>
        </p:blipFill>
        <p:spPr>
          <a:xfrm>
            <a:off x="6111263" y="3548534"/>
            <a:ext cx="1863687" cy="846077"/>
          </a:xfrm>
          <a:prstGeom prst="rect">
            <a:avLst/>
          </a:prstGeom>
          <a:ln>
            <a:solidFill>
              <a:schemeClr val="tx1"/>
            </a:solidFill>
          </a:ln>
        </p:spPr>
      </p:pic>
      <p:cxnSp>
        <p:nvCxnSpPr>
          <p:cNvPr id="25" name="Conector recto 24"/>
          <p:cNvCxnSpPr/>
          <p:nvPr/>
        </p:nvCxnSpPr>
        <p:spPr>
          <a:xfrm flipV="1">
            <a:off x="1349364" y="2405535"/>
            <a:ext cx="10389827" cy="728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p:nvPr/>
        </p:nvCxnSpPr>
        <p:spPr>
          <a:xfrm>
            <a:off x="1349364" y="2428962"/>
            <a:ext cx="0" cy="35196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de flecha 26"/>
          <p:cNvCxnSpPr/>
          <p:nvPr/>
        </p:nvCxnSpPr>
        <p:spPr>
          <a:xfrm>
            <a:off x="6989804" y="2428962"/>
            <a:ext cx="0" cy="35196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ector recto de flecha 27"/>
          <p:cNvCxnSpPr/>
          <p:nvPr/>
        </p:nvCxnSpPr>
        <p:spPr>
          <a:xfrm>
            <a:off x="2730640" y="2412816"/>
            <a:ext cx="0" cy="228574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Conector recto de flecha 29"/>
          <p:cNvCxnSpPr>
            <a:endCxn id="22" idx="0"/>
          </p:cNvCxnSpPr>
          <p:nvPr/>
        </p:nvCxnSpPr>
        <p:spPr>
          <a:xfrm>
            <a:off x="8356124" y="2420888"/>
            <a:ext cx="8445" cy="227767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ector recto de flecha 30"/>
          <p:cNvCxnSpPr/>
          <p:nvPr/>
        </p:nvCxnSpPr>
        <p:spPr>
          <a:xfrm>
            <a:off x="4168175" y="2420889"/>
            <a:ext cx="0" cy="35196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Conector recto de flecha 31"/>
          <p:cNvCxnSpPr/>
          <p:nvPr/>
        </p:nvCxnSpPr>
        <p:spPr>
          <a:xfrm>
            <a:off x="9470630" y="2405536"/>
            <a:ext cx="0" cy="35196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33" name="Imagen 32"/>
          <p:cNvPicPr>
            <a:picLocks noChangeAspect="1"/>
          </p:cNvPicPr>
          <p:nvPr/>
        </p:nvPicPr>
        <p:blipFill>
          <a:blip r:embed="rId5" cstate="email">
            <a:extLst>
              <a:ext uri="{28A0092B-C50C-407E-A947-70E740481C1C}">
                <a14:useLocalDpi xmlns:a14="http://schemas.microsoft.com/office/drawing/2010/main" xmlns=""/>
              </a:ext>
            </a:extLst>
          </a:blip>
          <a:stretch>
            <a:fillRect/>
          </a:stretch>
        </p:blipFill>
        <p:spPr>
          <a:xfrm>
            <a:off x="1951028" y="5397645"/>
            <a:ext cx="2098046" cy="914743"/>
          </a:xfrm>
          <a:prstGeom prst="rect">
            <a:avLst/>
          </a:prstGeom>
          <a:ln>
            <a:solidFill>
              <a:schemeClr val="tx1"/>
            </a:solidFill>
          </a:ln>
        </p:spPr>
      </p:pic>
      <p:pic>
        <p:nvPicPr>
          <p:cNvPr id="34" name="Imagen 33"/>
          <p:cNvPicPr>
            <a:picLocks noChangeAspect="1"/>
          </p:cNvPicPr>
          <p:nvPr/>
        </p:nvPicPr>
        <p:blipFill>
          <a:blip r:embed="rId6" cstate="email">
            <a:extLst>
              <a:ext uri="{28A0092B-C50C-407E-A947-70E740481C1C}">
                <a14:useLocalDpi xmlns:a14="http://schemas.microsoft.com/office/drawing/2010/main" xmlns=""/>
              </a:ext>
            </a:extLst>
          </a:blip>
          <a:stretch>
            <a:fillRect/>
          </a:stretch>
        </p:blipFill>
        <p:spPr>
          <a:xfrm>
            <a:off x="8798446" y="5350066"/>
            <a:ext cx="1970395" cy="962322"/>
          </a:xfrm>
          <a:prstGeom prst="rect">
            <a:avLst/>
          </a:prstGeom>
          <a:ln>
            <a:solidFill>
              <a:schemeClr val="tx1"/>
            </a:solidFill>
          </a:ln>
        </p:spPr>
      </p:pic>
      <p:cxnSp>
        <p:nvCxnSpPr>
          <p:cNvPr id="35" name="Conector recto de flecha 34"/>
          <p:cNvCxnSpPr/>
          <p:nvPr/>
        </p:nvCxnSpPr>
        <p:spPr>
          <a:xfrm>
            <a:off x="6438140" y="2115273"/>
            <a:ext cx="0" cy="305615"/>
          </a:xfrm>
          <a:prstGeom prst="straightConnector1">
            <a:avLst/>
          </a:prstGeom>
          <a:ln w="38100">
            <a:solidFill>
              <a:srgbClr val="C0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9" name="Conector recto de flecha 31"/>
          <p:cNvCxnSpPr/>
          <p:nvPr/>
        </p:nvCxnSpPr>
        <p:spPr>
          <a:xfrm>
            <a:off x="11739191" y="2420888"/>
            <a:ext cx="0" cy="2277675"/>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6" name="Rectángulo: esquinas redondeadas 21"/>
          <p:cNvSpPr/>
          <p:nvPr/>
        </p:nvSpPr>
        <p:spPr>
          <a:xfrm>
            <a:off x="9951018" y="4698562"/>
            <a:ext cx="2151902" cy="576064"/>
          </a:xfrm>
          <a:prstGeom prst="roundRect">
            <a:avLst/>
          </a:prstGeom>
          <a:ln w="19050">
            <a:solidFill>
              <a:srgbClr val="FF000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400" b="1" dirty="0" err="1" smtClean="0">
                <a:latin typeface="Arial" panose="020B0604020202020204" pitchFamily="34" charset="0"/>
                <a:cs typeface="Arial" panose="020B0604020202020204" pitchFamily="34" charset="0"/>
              </a:rPr>
              <a:t>ROEs</a:t>
            </a:r>
            <a:endParaRPr lang="es-CL" sz="1400" b="1" dirty="0">
              <a:latin typeface="Arial" panose="020B0604020202020204" pitchFamily="34" charset="0"/>
              <a:cs typeface="Arial" panose="020B0604020202020204" pitchFamily="34" charset="0"/>
            </a:endParaRPr>
          </a:p>
        </p:txBody>
      </p:sp>
      <p:sp>
        <p:nvSpPr>
          <p:cNvPr id="37" name="Rectángulo: esquinas redondeadas 21"/>
          <p:cNvSpPr/>
          <p:nvPr/>
        </p:nvSpPr>
        <p:spPr>
          <a:xfrm>
            <a:off x="4431669" y="4709557"/>
            <a:ext cx="2486651" cy="576064"/>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es-CL" sz="1400" b="1" dirty="0">
                <a:latin typeface="Arial" panose="020B0604020202020204" pitchFamily="34" charset="0"/>
                <a:cs typeface="Arial" panose="020B0604020202020204" pitchFamily="34" charset="0"/>
              </a:rPr>
              <a:t>MODULO</a:t>
            </a:r>
          </a:p>
          <a:p>
            <a:pPr algn="ctr"/>
            <a:r>
              <a:rPr lang="es-CL" sz="1300" b="1" dirty="0" smtClean="0">
                <a:latin typeface="Arial" panose="020B0604020202020204" pitchFamily="34" charset="0"/>
                <a:cs typeface="Arial" panose="020B0604020202020204" pitchFamily="34" charset="0"/>
              </a:rPr>
              <a:t>COMUNICACIONES</a:t>
            </a:r>
            <a:endParaRPr lang="es-CL" sz="1300" b="1" dirty="0">
              <a:latin typeface="Arial" panose="020B0604020202020204" pitchFamily="34" charset="0"/>
              <a:cs typeface="Arial" panose="020B0604020202020204" pitchFamily="34" charset="0"/>
            </a:endParaRPr>
          </a:p>
        </p:txBody>
      </p:sp>
      <p:cxnSp>
        <p:nvCxnSpPr>
          <p:cNvPr id="38" name="Conector recto de flecha 29"/>
          <p:cNvCxnSpPr>
            <a:endCxn id="37" idx="0"/>
          </p:cNvCxnSpPr>
          <p:nvPr/>
        </p:nvCxnSpPr>
        <p:spPr>
          <a:xfrm>
            <a:off x="5666551" y="2431883"/>
            <a:ext cx="8445" cy="227767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39" name="Picture 4" descr="Resultado de imagen para rohde &amp; schwarz hqII"/>
          <p:cNvPicPr>
            <a:picLocks noChangeAspect="1" noChangeArrowheads="1"/>
          </p:cNvPicPr>
          <p:nvPr/>
        </p:nvPicPr>
        <p:blipFill>
          <a:blip r:embed="rId7" cstate="email">
            <a:extLst>
              <a:ext uri="{28A0092B-C50C-407E-A947-70E740481C1C}">
                <a14:useLocalDpi xmlns:a14="http://schemas.microsoft.com/office/drawing/2010/main" xmlns=""/>
              </a:ext>
            </a:extLst>
          </a:blip>
          <a:srcRect/>
          <a:stretch>
            <a:fillRect/>
          </a:stretch>
        </p:blipFill>
        <p:spPr bwMode="auto">
          <a:xfrm>
            <a:off x="4743189" y="5373216"/>
            <a:ext cx="2222887" cy="939172"/>
          </a:xfrm>
          <a:prstGeom prst="rect">
            <a:avLst/>
          </a:prstGeom>
          <a:noFill/>
          <a:extLst>
            <a:ext uri="{909E8E84-426E-40DD-AFC4-6F175D3DCCD1}">
              <a14:hiddenFill xmlns:a14="http://schemas.microsoft.com/office/drawing/2010/main" xmlns="">
                <a:solidFill>
                  <a:srgbClr val="FFFFFF"/>
                </a:solidFill>
              </a14:hiddenFill>
            </a:ext>
          </a:extLst>
        </p:spPr>
      </p:pic>
      <p:sp>
        <p:nvSpPr>
          <p:cNvPr id="40" name="3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4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4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4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4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4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46" name="Picture 11"/>
          <p:cNvPicPr>
            <a:picLocks noChangeAspect="1" noChangeArrowheads="1"/>
          </p:cNvPicPr>
          <p:nvPr/>
        </p:nvPicPr>
        <p:blipFill>
          <a:blip r:embed="rId8"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603909730"/>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899577" y="5949281"/>
            <a:ext cx="2839614" cy="365125"/>
          </a:xfrm>
        </p:spPr>
        <p:txBody>
          <a:bodyPr/>
          <a:lstStyle/>
          <a:p>
            <a:fld id="{E633B1BE-4685-4A8F-BABD-4AD129F26B6C}" type="slidenum">
              <a:rPr lang="es-CL" smtClean="0"/>
              <a:pPr/>
              <a:t>112</a:t>
            </a:fld>
            <a:endParaRPr lang="es-CL"/>
          </a:p>
        </p:txBody>
      </p:sp>
      <p:sp>
        <p:nvSpPr>
          <p:cNvPr id="7" name="Rectángulo: esquinas redondeadas 6"/>
          <p:cNvSpPr/>
          <p:nvPr/>
        </p:nvSpPr>
        <p:spPr>
          <a:xfrm>
            <a:off x="526420" y="1196752"/>
            <a:ext cx="2678221"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 </a:t>
            </a:r>
            <a:r>
              <a:rPr lang="es-CL" sz="1600" b="1" dirty="0" err="1">
                <a:solidFill>
                  <a:schemeClr val="bg1"/>
                </a:solidFill>
                <a:latin typeface="Arial" panose="020B0604020202020204" pitchFamily="34" charset="0"/>
                <a:cs typeface="Arial" panose="020B0604020202020204" pitchFamily="34" charset="0"/>
              </a:rPr>
              <a:t>ASuW</a:t>
            </a:r>
            <a:endParaRPr lang="es-CL" sz="1600" b="1" dirty="0">
              <a:solidFill>
                <a:schemeClr val="bg1"/>
              </a:solidFill>
              <a:latin typeface="Arial" panose="020B0604020202020204" pitchFamily="34" charset="0"/>
              <a:cs typeface="Arial" panose="020B0604020202020204" pitchFamily="34" charset="0"/>
            </a:endParaRPr>
          </a:p>
        </p:txBody>
      </p:sp>
      <p:sp>
        <p:nvSpPr>
          <p:cNvPr id="8" name="6 Rectángulo redondeado"/>
          <p:cNvSpPr/>
          <p:nvPr/>
        </p:nvSpPr>
        <p:spPr>
          <a:xfrm>
            <a:off x="1837224" y="2003839"/>
            <a:ext cx="8847775" cy="105226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Proporcionar al Mando información precisa y actualizada de la situación de superficie en el área de vigilancia de manera que se puedan tomar decisiones y dar órdenes de acción a los Directores de Armas.</a:t>
            </a:r>
          </a:p>
        </p:txBody>
      </p:sp>
      <p:sp>
        <p:nvSpPr>
          <p:cNvPr id="9" name="6 Rectángulo redondeado"/>
          <p:cNvSpPr/>
          <p:nvPr/>
        </p:nvSpPr>
        <p:spPr>
          <a:xfrm>
            <a:off x="2059790" y="3818417"/>
            <a:ext cx="5685199" cy="161395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lnSpc>
                <a:spcPct val="150000"/>
              </a:lnSpc>
              <a:buFontTx/>
              <a:buChar char="-"/>
            </a:pPr>
            <a:r>
              <a:rPr lang="es-CL" sz="1400" b="1" dirty="0">
                <a:solidFill>
                  <a:srgbClr val="002060"/>
                </a:solidFill>
                <a:latin typeface="Arial" pitchFamily="34" charset="0"/>
                <a:cs typeface="Arial" pitchFamily="34" charset="0"/>
              </a:rPr>
              <a:t>Oficial de Superficie (SWO).</a:t>
            </a:r>
          </a:p>
          <a:p>
            <a:pPr marL="285750" indent="-285750">
              <a:lnSpc>
                <a:spcPct val="150000"/>
              </a:lnSpc>
              <a:buFontTx/>
              <a:buChar char="-"/>
            </a:pPr>
            <a:r>
              <a:rPr lang="es-CL" sz="1400" b="1" dirty="0">
                <a:solidFill>
                  <a:srgbClr val="002060"/>
                </a:solidFill>
                <a:latin typeface="Arial" pitchFamily="34" charset="0"/>
                <a:cs typeface="Arial" pitchFamily="34" charset="0"/>
              </a:rPr>
              <a:t>Supervisor Superficie Larga Distancia.</a:t>
            </a:r>
          </a:p>
          <a:p>
            <a:pPr marL="285750" indent="-285750">
              <a:lnSpc>
                <a:spcPct val="150000"/>
              </a:lnSpc>
              <a:buFontTx/>
              <a:buChar char="-"/>
            </a:pPr>
            <a:r>
              <a:rPr lang="es-CL" sz="1400" b="1" dirty="0">
                <a:solidFill>
                  <a:srgbClr val="002060"/>
                </a:solidFill>
                <a:latin typeface="Arial" pitchFamily="34" charset="0"/>
                <a:cs typeface="Arial" pitchFamily="34" charset="0"/>
              </a:rPr>
              <a:t> Supervisor del Panorama (SPS).</a:t>
            </a:r>
          </a:p>
          <a:p>
            <a:pPr marL="285750" indent="-285750">
              <a:lnSpc>
                <a:spcPct val="150000"/>
              </a:lnSpc>
              <a:buFontTx/>
              <a:buChar char="-"/>
            </a:pPr>
            <a:r>
              <a:rPr lang="es-CL" sz="1400" b="1" dirty="0">
                <a:solidFill>
                  <a:srgbClr val="002060"/>
                </a:solidFill>
                <a:latin typeface="Arial" pitchFamily="34" charset="0"/>
                <a:cs typeface="Arial" pitchFamily="34" charset="0"/>
              </a:rPr>
              <a:t> Reporte de Panorama.</a:t>
            </a:r>
          </a:p>
          <a:p>
            <a:pPr marL="285750" indent="-285750">
              <a:lnSpc>
                <a:spcPct val="150000"/>
              </a:lnSpc>
              <a:buFontTx/>
              <a:buChar char="-"/>
            </a:pPr>
            <a:r>
              <a:rPr lang="es-CL" sz="1400" b="1" dirty="0">
                <a:solidFill>
                  <a:srgbClr val="002060"/>
                </a:solidFill>
                <a:latin typeface="Arial" pitchFamily="34" charset="0"/>
                <a:cs typeface="Arial" pitchFamily="34" charset="0"/>
              </a:rPr>
              <a:t> Compilador de Panorama.</a:t>
            </a:r>
          </a:p>
        </p:txBody>
      </p:sp>
      <p:sp>
        <p:nvSpPr>
          <p:cNvPr id="10" name="Flecha: doblada hacia arriba 9"/>
          <p:cNvSpPr/>
          <p:nvPr/>
        </p:nvSpPr>
        <p:spPr>
          <a:xfrm rot="5400000">
            <a:off x="925236" y="1793710"/>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Flecha: hacia abajo 10"/>
          <p:cNvSpPr/>
          <p:nvPr/>
        </p:nvSpPr>
        <p:spPr>
          <a:xfrm>
            <a:off x="4596938" y="3129148"/>
            <a:ext cx="484298" cy="59470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pic>
        <p:nvPicPr>
          <p:cNvPr id="2" name="Imagen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8193272" y="3263990"/>
            <a:ext cx="2770024" cy="1361403"/>
          </a:xfrm>
          <a:prstGeom prst="rect">
            <a:avLst/>
          </a:prstGeom>
          <a:ln>
            <a:solidFill>
              <a:srgbClr val="002060"/>
            </a:solidFill>
          </a:ln>
        </p:spPr>
      </p:pic>
      <p:pic>
        <p:nvPicPr>
          <p:cNvPr id="12" name="Imagen 11"/>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8193272" y="4781333"/>
            <a:ext cx="2770024" cy="1167948"/>
          </a:xfrm>
          <a:prstGeom prst="rect">
            <a:avLst/>
          </a:prstGeom>
          <a:ln>
            <a:solidFill>
              <a:srgbClr val="002060"/>
            </a:solidFill>
          </a:ln>
        </p:spPr>
      </p:pic>
      <p:sp>
        <p:nvSpPr>
          <p:cNvPr id="13" name="1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4"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9"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309629749"/>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803741" y="5983453"/>
            <a:ext cx="2839614" cy="365125"/>
          </a:xfrm>
        </p:spPr>
        <p:txBody>
          <a:bodyPr/>
          <a:lstStyle/>
          <a:p>
            <a:fld id="{E633B1BE-4685-4A8F-BABD-4AD129F26B6C}" type="slidenum">
              <a:rPr lang="es-CL" smtClean="0"/>
              <a:pPr/>
              <a:t>113</a:t>
            </a:fld>
            <a:endParaRPr lang="es-CL"/>
          </a:p>
        </p:txBody>
      </p:sp>
      <p:sp>
        <p:nvSpPr>
          <p:cNvPr id="7" name="Rectángulo: esquinas redondeadas 6"/>
          <p:cNvSpPr/>
          <p:nvPr/>
        </p:nvSpPr>
        <p:spPr>
          <a:xfrm>
            <a:off x="416817" y="1196752"/>
            <a:ext cx="2678221"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 ASW</a:t>
            </a:r>
          </a:p>
        </p:txBody>
      </p:sp>
      <p:sp>
        <p:nvSpPr>
          <p:cNvPr id="8" name="6 Rectángulo redondeado"/>
          <p:cNvSpPr/>
          <p:nvPr/>
        </p:nvSpPr>
        <p:spPr>
          <a:xfrm>
            <a:off x="1727621" y="2003839"/>
            <a:ext cx="8847775" cy="105226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En este módulo se efectúa la compilación durante una acción A/S. Se cubre un área de 20 </a:t>
            </a:r>
            <a:r>
              <a:rPr lang="es-CL" sz="1400" b="1" dirty="0" err="1">
                <a:solidFill>
                  <a:srgbClr val="002060"/>
                </a:solidFill>
                <a:latin typeface="Arial" pitchFamily="34" charset="0"/>
                <a:cs typeface="Arial" pitchFamily="34" charset="0"/>
              </a:rPr>
              <a:t>mn</a:t>
            </a:r>
            <a:r>
              <a:rPr lang="es-CL" sz="1400" b="1" dirty="0">
                <a:solidFill>
                  <a:srgbClr val="002060"/>
                </a:solidFill>
                <a:latin typeface="Arial" pitchFamily="34" charset="0"/>
                <a:cs typeface="Arial" pitchFamily="34" charset="0"/>
              </a:rPr>
              <a:t> en torno al exterior de la formación propia. </a:t>
            </a:r>
          </a:p>
        </p:txBody>
      </p:sp>
      <p:sp>
        <p:nvSpPr>
          <p:cNvPr id="9" name="6 Rectángulo redondeado"/>
          <p:cNvSpPr/>
          <p:nvPr/>
        </p:nvSpPr>
        <p:spPr>
          <a:xfrm>
            <a:off x="828149" y="3818417"/>
            <a:ext cx="6310931" cy="205885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lnSpc>
                <a:spcPct val="150000"/>
              </a:lnSpc>
              <a:buFontTx/>
              <a:buChar char="-"/>
            </a:pPr>
            <a:endParaRPr lang="es-CL" sz="1400" b="1" dirty="0" smtClean="0">
              <a:solidFill>
                <a:srgbClr val="002060"/>
              </a:solidFill>
              <a:latin typeface="Arial" pitchFamily="34" charset="0"/>
              <a:cs typeface="Arial" pitchFamily="34" charset="0"/>
            </a:endParaRPr>
          </a:p>
          <a:p>
            <a:pPr marL="285750" indent="-285750">
              <a:lnSpc>
                <a:spcPct val="150000"/>
              </a:lnSpc>
              <a:buFontTx/>
              <a:buChar char="-"/>
            </a:pPr>
            <a:r>
              <a:rPr lang="es-CL" sz="1400" b="1" dirty="0" smtClean="0">
                <a:solidFill>
                  <a:srgbClr val="002060"/>
                </a:solidFill>
                <a:latin typeface="Arial" pitchFamily="34" charset="0"/>
                <a:cs typeface="Arial" pitchFamily="34" charset="0"/>
              </a:rPr>
              <a:t>Oficial </a:t>
            </a:r>
            <a:r>
              <a:rPr lang="es-CL" sz="1400" b="1" dirty="0">
                <a:solidFill>
                  <a:srgbClr val="002060"/>
                </a:solidFill>
                <a:latin typeface="Arial" pitchFamily="34" charset="0"/>
                <a:cs typeface="Arial" pitchFamily="34" charset="0"/>
              </a:rPr>
              <a:t>de Acción</a:t>
            </a:r>
          </a:p>
          <a:p>
            <a:pPr marL="285750" indent="-285750">
              <a:lnSpc>
                <a:spcPct val="150000"/>
              </a:lnSpc>
              <a:buFontTx/>
              <a:buChar char="-"/>
            </a:pPr>
            <a:r>
              <a:rPr lang="es-CL" sz="1400" b="1" dirty="0">
                <a:solidFill>
                  <a:srgbClr val="002060"/>
                </a:solidFill>
                <a:latin typeface="Arial" pitchFamily="34" charset="0"/>
                <a:cs typeface="Arial" pitchFamily="34" charset="0"/>
              </a:rPr>
              <a:t>Supervisor del Panorama de Acción.</a:t>
            </a:r>
          </a:p>
          <a:p>
            <a:pPr marL="285750" indent="-285750">
              <a:lnSpc>
                <a:spcPct val="150000"/>
              </a:lnSpc>
              <a:buFontTx/>
              <a:buChar char="-"/>
            </a:pPr>
            <a:r>
              <a:rPr lang="es-CL" sz="1400" b="1" dirty="0">
                <a:solidFill>
                  <a:srgbClr val="002060"/>
                </a:solidFill>
                <a:latin typeface="Arial" pitchFamily="34" charset="0"/>
                <a:cs typeface="Arial" pitchFamily="34" charset="0"/>
              </a:rPr>
              <a:t> Compilador de Panorama</a:t>
            </a:r>
            <a:r>
              <a:rPr lang="es-CL" sz="1400" b="1" dirty="0" smtClean="0">
                <a:solidFill>
                  <a:srgbClr val="002060"/>
                </a:solidFill>
                <a:latin typeface="Arial" pitchFamily="34" charset="0"/>
                <a:cs typeface="Arial" pitchFamily="34" charset="0"/>
              </a:rPr>
              <a:t>.</a:t>
            </a:r>
          </a:p>
          <a:p>
            <a:pPr marL="285750" indent="-285750">
              <a:lnSpc>
                <a:spcPct val="150000"/>
              </a:lnSpc>
              <a:buFontTx/>
              <a:buChar char="-"/>
            </a:pPr>
            <a:r>
              <a:rPr lang="es-CL" sz="1400" b="1" dirty="0" smtClean="0">
                <a:solidFill>
                  <a:srgbClr val="FF0000"/>
                </a:solidFill>
                <a:latin typeface="Arial" pitchFamily="34" charset="0"/>
                <a:cs typeface="Arial" pitchFamily="34" charset="0"/>
              </a:rPr>
              <a:t>Oficial de Traqueo Pasivo (Solo en FF M).</a:t>
            </a:r>
          </a:p>
          <a:p>
            <a:pPr marL="285750" indent="-285750">
              <a:lnSpc>
                <a:spcPct val="150000"/>
              </a:lnSpc>
              <a:buFontTx/>
              <a:buChar char="-"/>
            </a:pPr>
            <a:r>
              <a:rPr lang="es-CL" sz="1400" b="1" dirty="0" smtClean="0">
                <a:solidFill>
                  <a:srgbClr val="FF0000"/>
                </a:solidFill>
                <a:latin typeface="Arial" pitchFamily="34" charset="0"/>
                <a:cs typeface="Arial" pitchFamily="34" charset="0"/>
              </a:rPr>
              <a:t>Supervisor de Sonar</a:t>
            </a:r>
          </a:p>
          <a:p>
            <a:pPr marL="285750" indent="-285750">
              <a:lnSpc>
                <a:spcPct val="150000"/>
              </a:lnSpc>
              <a:buFontTx/>
              <a:buChar char="-"/>
            </a:pPr>
            <a:r>
              <a:rPr lang="es-CL" sz="1400" b="1" dirty="0" smtClean="0">
                <a:solidFill>
                  <a:srgbClr val="FF0000"/>
                </a:solidFill>
                <a:latin typeface="Arial" pitchFamily="34" charset="0"/>
                <a:cs typeface="Arial" pitchFamily="34" charset="0"/>
              </a:rPr>
              <a:t>Operador de Sonar.</a:t>
            </a:r>
          </a:p>
          <a:p>
            <a:pPr marL="285750" indent="-285750">
              <a:lnSpc>
                <a:spcPct val="150000"/>
              </a:lnSpc>
              <a:buFontTx/>
              <a:buChar char="-"/>
            </a:pPr>
            <a:endParaRPr lang="es-CL" sz="1400" b="1" dirty="0">
              <a:solidFill>
                <a:srgbClr val="002060"/>
              </a:solidFill>
              <a:latin typeface="Arial" pitchFamily="34" charset="0"/>
              <a:cs typeface="Arial" pitchFamily="34" charset="0"/>
            </a:endParaRPr>
          </a:p>
        </p:txBody>
      </p:sp>
      <p:sp>
        <p:nvSpPr>
          <p:cNvPr id="10" name="Flecha: doblada hacia arriba 9"/>
          <p:cNvSpPr/>
          <p:nvPr/>
        </p:nvSpPr>
        <p:spPr>
          <a:xfrm rot="5400000">
            <a:off x="815634" y="1793710"/>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Flecha: hacia abajo 10"/>
          <p:cNvSpPr/>
          <p:nvPr/>
        </p:nvSpPr>
        <p:spPr>
          <a:xfrm>
            <a:off x="4340960" y="3159607"/>
            <a:ext cx="484298" cy="59470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pic>
        <p:nvPicPr>
          <p:cNvPr id="2" name="Imagen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7522423" y="3994915"/>
            <a:ext cx="4034953" cy="1705860"/>
          </a:xfrm>
          <a:prstGeom prst="rect">
            <a:avLst/>
          </a:prstGeom>
          <a:ln>
            <a:solidFill>
              <a:srgbClr val="002060"/>
            </a:solidFill>
          </a:ln>
        </p:spPr>
      </p:pic>
      <p:sp>
        <p:nvSpPr>
          <p:cNvPr id="12" name="1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7"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8"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799520111"/>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9169356" y="5982742"/>
            <a:ext cx="2839614" cy="365125"/>
          </a:xfrm>
        </p:spPr>
        <p:txBody>
          <a:bodyPr/>
          <a:lstStyle/>
          <a:p>
            <a:fld id="{E633B1BE-4685-4A8F-BABD-4AD129F26B6C}" type="slidenum">
              <a:rPr lang="es-CL" smtClean="0"/>
              <a:pPr/>
              <a:t>114</a:t>
            </a:fld>
            <a:endParaRPr lang="es-CL" dirty="0"/>
          </a:p>
        </p:txBody>
      </p:sp>
      <p:sp>
        <p:nvSpPr>
          <p:cNvPr id="7" name="Rectángulo: esquinas redondeadas 6"/>
          <p:cNvSpPr/>
          <p:nvPr/>
        </p:nvSpPr>
        <p:spPr>
          <a:xfrm>
            <a:off x="334749" y="1268760"/>
            <a:ext cx="2678221"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AAW</a:t>
            </a:r>
          </a:p>
        </p:txBody>
      </p:sp>
      <p:sp>
        <p:nvSpPr>
          <p:cNvPr id="8" name="6 Rectángulo redondeado"/>
          <p:cNvSpPr/>
          <p:nvPr/>
        </p:nvSpPr>
        <p:spPr>
          <a:xfrm>
            <a:off x="1741388" y="2376737"/>
            <a:ext cx="8847775" cy="105226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La correcta compilación de los </a:t>
            </a:r>
            <a:r>
              <a:rPr lang="es-CL" sz="1400" b="1" dirty="0" err="1">
                <a:solidFill>
                  <a:srgbClr val="002060"/>
                </a:solidFill>
                <a:latin typeface="Arial" pitchFamily="34" charset="0"/>
                <a:cs typeface="Arial" pitchFamily="34" charset="0"/>
              </a:rPr>
              <a:t>tracks</a:t>
            </a:r>
            <a:r>
              <a:rPr lang="es-CL" sz="1400" b="1" dirty="0">
                <a:solidFill>
                  <a:srgbClr val="002060"/>
                </a:solidFill>
                <a:latin typeface="Arial" pitchFamily="34" charset="0"/>
                <a:cs typeface="Arial" pitchFamily="34" charset="0"/>
              </a:rPr>
              <a:t> aéreos para proporcionar un panorama AA consolidado que permita la toma de decisiones en la defensa AA y la correcta designación de los sistemas de armas de la unidad. </a:t>
            </a:r>
          </a:p>
        </p:txBody>
      </p:sp>
      <p:sp>
        <p:nvSpPr>
          <p:cNvPr id="9" name="6 Rectángulo redondeado"/>
          <p:cNvSpPr/>
          <p:nvPr/>
        </p:nvSpPr>
        <p:spPr>
          <a:xfrm>
            <a:off x="1963955" y="4119306"/>
            <a:ext cx="5685199" cy="204599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lnSpc>
                <a:spcPct val="150000"/>
              </a:lnSpc>
              <a:buFontTx/>
              <a:buChar char="-"/>
            </a:pPr>
            <a:r>
              <a:rPr lang="es-CL" sz="1400" b="1" dirty="0">
                <a:solidFill>
                  <a:schemeClr val="tx1"/>
                </a:solidFill>
                <a:latin typeface="Arial" pitchFamily="34" charset="0"/>
                <a:cs typeface="Arial" pitchFamily="34" charset="0"/>
              </a:rPr>
              <a:t>ADO (Air </a:t>
            </a:r>
            <a:r>
              <a:rPr lang="es-CL" sz="1400" b="1" dirty="0" err="1">
                <a:solidFill>
                  <a:schemeClr val="tx1"/>
                </a:solidFill>
                <a:latin typeface="Arial" pitchFamily="34" charset="0"/>
                <a:cs typeface="Arial" pitchFamily="34" charset="0"/>
              </a:rPr>
              <a:t>Defense</a:t>
            </a:r>
            <a:r>
              <a:rPr lang="es-CL" sz="1400" b="1" dirty="0">
                <a:solidFill>
                  <a:schemeClr val="tx1"/>
                </a:solidFill>
                <a:latin typeface="Arial" pitchFamily="34" charset="0"/>
                <a:cs typeface="Arial" pitchFamily="34" charset="0"/>
              </a:rPr>
              <a:t> </a:t>
            </a:r>
            <a:r>
              <a:rPr lang="es-CL" sz="1400" b="1" dirty="0" err="1">
                <a:solidFill>
                  <a:schemeClr val="tx1"/>
                </a:solidFill>
                <a:latin typeface="Arial" pitchFamily="34" charset="0"/>
                <a:cs typeface="Arial" pitchFamily="34" charset="0"/>
              </a:rPr>
              <a:t>Officer</a:t>
            </a:r>
            <a:r>
              <a:rPr lang="es-CL" sz="1400" b="1" dirty="0">
                <a:solidFill>
                  <a:schemeClr val="tx1"/>
                </a:solidFill>
                <a:latin typeface="Arial" pitchFamily="34" charset="0"/>
                <a:cs typeface="Arial" pitchFamily="34" charset="0"/>
              </a:rPr>
              <a:t>)</a:t>
            </a:r>
          </a:p>
          <a:p>
            <a:pPr marL="285750" indent="-285750">
              <a:lnSpc>
                <a:spcPct val="150000"/>
              </a:lnSpc>
              <a:buFontTx/>
              <a:buChar char="-"/>
            </a:pPr>
            <a:r>
              <a:rPr lang="es-CL" sz="1400" b="1" dirty="0">
                <a:solidFill>
                  <a:srgbClr val="002060"/>
                </a:solidFill>
                <a:latin typeface="Arial" pitchFamily="34" charset="0"/>
                <a:cs typeface="Arial" pitchFamily="34" charset="0"/>
              </a:rPr>
              <a:t>Oficial de Guerra AA (</a:t>
            </a:r>
            <a:r>
              <a:rPr lang="es-CL" sz="1400" b="1" dirty="0" smtClean="0">
                <a:solidFill>
                  <a:srgbClr val="002060"/>
                </a:solidFill>
                <a:latin typeface="Arial" pitchFamily="34" charset="0"/>
                <a:cs typeface="Arial" pitchFamily="34" charset="0"/>
              </a:rPr>
              <a:t>AAWO</a:t>
            </a:r>
            <a:r>
              <a:rPr lang="es-CL" sz="1400" b="1" dirty="0">
                <a:solidFill>
                  <a:srgbClr val="002060"/>
                </a:solidFill>
                <a:latin typeface="Arial" pitchFamily="34" charset="0"/>
                <a:cs typeface="Arial" pitchFamily="34" charset="0"/>
              </a:rPr>
              <a:t>)</a:t>
            </a:r>
          </a:p>
          <a:p>
            <a:pPr marL="285750" indent="-285750">
              <a:lnSpc>
                <a:spcPct val="150000"/>
              </a:lnSpc>
              <a:buFontTx/>
              <a:buChar char="-"/>
            </a:pPr>
            <a:r>
              <a:rPr lang="es-CL" sz="1400" b="1" dirty="0">
                <a:solidFill>
                  <a:srgbClr val="002060"/>
                </a:solidFill>
                <a:latin typeface="Arial" pitchFamily="34" charset="0"/>
                <a:cs typeface="Arial" pitchFamily="34" charset="0"/>
              </a:rPr>
              <a:t>Ayudante del Oficial de AAWO.</a:t>
            </a:r>
          </a:p>
          <a:p>
            <a:pPr marL="285750" indent="-285750">
              <a:lnSpc>
                <a:spcPct val="150000"/>
              </a:lnSpc>
              <a:buFontTx/>
              <a:buChar char="-"/>
            </a:pPr>
            <a:r>
              <a:rPr lang="es-CL" sz="1400" b="1" dirty="0">
                <a:solidFill>
                  <a:srgbClr val="002060"/>
                </a:solidFill>
                <a:latin typeface="Arial" pitchFamily="34" charset="0"/>
                <a:cs typeface="Arial" pitchFamily="34" charset="0"/>
              </a:rPr>
              <a:t> Supervisor del Panorama Aéreo (APS).</a:t>
            </a:r>
          </a:p>
          <a:p>
            <a:pPr marL="285750" indent="-285750">
              <a:lnSpc>
                <a:spcPct val="150000"/>
              </a:lnSpc>
              <a:buFontTx/>
              <a:buChar char="-"/>
            </a:pPr>
            <a:r>
              <a:rPr lang="es-CL" sz="1400" b="1" dirty="0">
                <a:solidFill>
                  <a:srgbClr val="002060"/>
                </a:solidFill>
                <a:latin typeface="Arial" pitchFamily="34" charset="0"/>
                <a:cs typeface="Arial" pitchFamily="34" charset="0"/>
              </a:rPr>
              <a:t>Supervisor del Panorama Táctico (TPS).</a:t>
            </a:r>
          </a:p>
          <a:p>
            <a:pPr marL="285750" indent="-285750">
              <a:lnSpc>
                <a:spcPct val="150000"/>
              </a:lnSpc>
              <a:buFontTx/>
              <a:buChar char="-"/>
            </a:pPr>
            <a:r>
              <a:rPr lang="es-CL" sz="1400" b="1" dirty="0">
                <a:solidFill>
                  <a:srgbClr val="002060"/>
                </a:solidFill>
                <a:latin typeface="Arial" pitchFamily="34" charset="0"/>
                <a:cs typeface="Arial" pitchFamily="34" charset="0"/>
              </a:rPr>
              <a:t>Compilador del Panorama Aéreo (APC).</a:t>
            </a:r>
          </a:p>
        </p:txBody>
      </p:sp>
      <p:sp>
        <p:nvSpPr>
          <p:cNvPr id="10" name="Flecha: doblada hacia arriba 9"/>
          <p:cNvSpPr/>
          <p:nvPr/>
        </p:nvSpPr>
        <p:spPr>
          <a:xfrm rot="5400000">
            <a:off x="721389" y="1963249"/>
            <a:ext cx="1066416"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Flecha: hacia abajo 10"/>
          <p:cNvSpPr/>
          <p:nvPr/>
        </p:nvSpPr>
        <p:spPr>
          <a:xfrm>
            <a:off x="4354727" y="3482364"/>
            <a:ext cx="484298" cy="59470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pic>
        <p:nvPicPr>
          <p:cNvPr id="2" name="Imagen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6755738" y="842407"/>
            <a:ext cx="3731797" cy="1370381"/>
          </a:xfrm>
          <a:prstGeom prst="rect">
            <a:avLst/>
          </a:prstGeom>
          <a:ln>
            <a:solidFill>
              <a:srgbClr val="002060"/>
            </a:solidFill>
          </a:ln>
        </p:spPr>
      </p:pic>
      <p:pic>
        <p:nvPicPr>
          <p:cNvPr id="3" name="Imagen 2"/>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8001600" y="4254269"/>
            <a:ext cx="3774600" cy="1619647"/>
          </a:xfrm>
          <a:prstGeom prst="rect">
            <a:avLst/>
          </a:prstGeom>
        </p:spPr>
      </p:pic>
      <p:sp>
        <p:nvSpPr>
          <p:cNvPr id="12" name="1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7"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8"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210521719"/>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9252257" y="5949281"/>
            <a:ext cx="2839614" cy="365125"/>
          </a:xfrm>
        </p:spPr>
        <p:txBody>
          <a:bodyPr/>
          <a:lstStyle/>
          <a:p>
            <a:fld id="{E633B1BE-4685-4A8F-BABD-4AD129F26B6C}" type="slidenum">
              <a:rPr lang="es-CL" smtClean="0"/>
              <a:pPr/>
              <a:t>115</a:t>
            </a:fld>
            <a:endParaRPr lang="es-CL" dirty="0"/>
          </a:p>
        </p:txBody>
      </p:sp>
      <p:sp>
        <p:nvSpPr>
          <p:cNvPr id="7" name="Rectángulo: esquinas redondeadas 6"/>
          <p:cNvSpPr/>
          <p:nvPr/>
        </p:nvSpPr>
        <p:spPr>
          <a:xfrm>
            <a:off x="622256" y="1196752"/>
            <a:ext cx="2678221"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EW</a:t>
            </a:r>
          </a:p>
        </p:txBody>
      </p:sp>
      <p:sp>
        <p:nvSpPr>
          <p:cNvPr id="8" name="6 Rectángulo redondeado"/>
          <p:cNvSpPr/>
          <p:nvPr/>
        </p:nvSpPr>
        <p:spPr>
          <a:xfrm>
            <a:off x="1933059" y="2003839"/>
            <a:ext cx="8847775" cy="105226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Dirigir y controlar el equipamiento de Guerra Electrónica de la Unidad. Proveer al resto de lo panoramas con toda la información electromagnética recopilada por el MAE propio o de otras unidades.</a:t>
            </a:r>
          </a:p>
        </p:txBody>
      </p:sp>
      <p:sp>
        <p:nvSpPr>
          <p:cNvPr id="9" name="6 Rectángulo redondeado"/>
          <p:cNvSpPr/>
          <p:nvPr/>
        </p:nvSpPr>
        <p:spPr>
          <a:xfrm>
            <a:off x="2634804" y="3975290"/>
            <a:ext cx="5685199" cy="139792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lnSpc>
                <a:spcPct val="150000"/>
              </a:lnSpc>
              <a:buFontTx/>
              <a:buChar char="-"/>
            </a:pPr>
            <a:r>
              <a:rPr lang="es-CL" sz="1400" b="1" dirty="0">
                <a:solidFill>
                  <a:srgbClr val="002060"/>
                </a:solidFill>
                <a:latin typeface="Arial" pitchFamily="34" charset="0"/>
                <a:cs typeface="Arial" pitchFamily="34" charset="0"/>
              </a:rPr>
              <a:t>Oficial de Guerra Electrónica (EWO).</a:t>
            </a:r>
          </a:p>
          <a:p>
            <a:pPr marL="285750" indent="-285750">
              <a:lnSpc>
                <a:spcPct val="150000"/>
              </a:lnSpc>
              <a:buFontTx/>
              <a:buChar char="-"/>
            </a:pPr>
            <a:r>
              <a:rPr lang="es-CL" sz="1400" b="1" dirty="0">
                <a:solidFill>
                  <a:srgbClr val="002060"/>
                </a:solidFill>
                <a:latin typeface="Arial" pitchFamily="34" charset="0"/>
                <a:cs typeface="Arial" pitchFamily="34" charset="0"/>
              </a:rPr>
              <a:t>Director de Guerra Electrónica (EWD</a:t>
            </a:r>
            <a:r>
              <a:rPr lang="es-CL" sz="1400" b="1" dirty="0" smtClean="0">
                <a:solidFill>
                  <a:srgbClr val="002060"/>
                </a:solidFill>
                <a:latin typeface="Arial" pitchFamily="34" charset="0"/>
                <a:cs typeface="Arial" pitchFamily="34" charset="0"/>
              </a:rPr>
              <a:t>).</a:t>
            </a:r>
          </a:p>
          <a:p>
            <a:pPr marL="285750" indent="-285750">
              <a:lnSpc>
                <a:spcPct val="150000"/>
              </a:lnSpc>
              <a:buFontTx/>
              <a:buChar char="-"/>
            </a:pPr>
            <a:r>
              <a:rPr lang="es-CL" sz="1400" b="1" dirty="0" err="1" smtClean="0">
                <a:solidFill>
                  <a:srgbClr val="FF0000"/>
                </a:solidFill>
                <a:latin typeface="Arial" pitchFamily="34" charset="0"/>
                <a:cs typeface="Arial" pitchFamily="34" charset="0"/>
              </a:rPr>
              <a:t>Electronic</a:t>
            </a:r>
            <a:r>
              <a:rPr lang="es-CL" sz="1400" b="1" dirty="0" smtClean="0">
                <a:solidFill>
                  <a:srgbClr val="FF0000"/>
                </a:solidFill>
                <a:latin typeface="Arial" pitchFamily="34" charset="0"/>
                <a:cs typeface="Arial" pitchFamily="34" charset="0"/>
              </a:rPr>
              <a:t> </a:t>
            </a:r>
            <a:r>
              <a:rPr lang="es-CL" sz="1400" b="1" dirty="0" err="1" smtClean="0">
                <a:solidFill>
                  <a:srgbClr val="FF0000"/>
                </a:solidFill>
                <a:latin typeface="Arial" pitchFamily="34" charset="0"/>
                <a:cs typeface="Arial" pitchFamily="34" charset="0"/>
              </a:rPr>
              <a:t>Warfare</a:t>
            </a:r>
            <a:r>
              <a:rPr lang="es-CL" sz="1400" b="1" dirty="0" smtClean="0">
                <a:solidFill>
                  <a:srgbClr val="FF0000"/>
                </a:solidFill>
                <a:latin typeface="Arial" pitchFamily="34" charset="0"/>
                <a:cs typeface="Arial" pitchFamily="34" charset="0"/>
              </a:rPr>
              <a:t> </a:t>
            </a:r>
            <a:r>
              <a:rPr lang="es-CL" sz="1400" b="1" dirty="0" err="1" smtClean="0">
                <a:solidFill>
                  <a:srgbClr val="FF0000"/>
                </a:solidFill>
                <a:latin typeface="Arial" pitchFamily="34" charset="0"/>
                <a:cs typeface="Arial" pitchFamily="34" charset="0"/>
              </a:rPr>
              <a:t>Maneger</a:t>
            </a:r>
            <a:r>
              <a:rPr lang="es-CL" sz="1400" b="1" dirty="0" smtClean="0">
                <a:solidFill>
                  <a:srgbClr val="FF0000"/>
                </a:solidFill>
                <a:latin typeface="Arial" pitchFamily="34" charset="0"/>
                <a:cs typeface="Arial" pitchFamily="34" charset="0"/>
              </a:rPr>
              <a:t> (EWM).</a:t>
            </a:r>
            <a:endParaRPr lang="es-CL" sz="1400" b="1" dirty="0">
              <a:solidFill>
                <a:srgbClr val="FF0000"/>
              </a:solidFill>
              <a:latin typeface="Arial" pitchFamily="34" charset="0"/>
              <a:cs typeface="Arial" pitchFamily="34" charset="0"/>
            </a:endParaRPr>
          </a:p>
          <a:p>
            <a:pPr marL="285750" indent="-285750">
              <a:lnSpc>
                <a:spcPct val="150000"/>
              </a:lnSpc>
              <a:buFontTx/>
              <a:buChar char="-"/>
            </a:pPr>
            <a:r>
              <a:rPr lang="es-CL" sz="1400" b="1" dirty="0">
                <a:solidFill>
                  <a:srgbClr val="002060"/>
                </a:solidFill>
                <a:latin typeface="Arial" pitchFamily="34" charset="0"/>
                <a:cs typeface="Arial" pitchFamily="34" charset="0"/>
              </a:rPr>
              <a:t>Operadores MAE.</a:t>
            </a:r>
          </a:p>
        </p:txBody>
      </p:sp>
      <p:sp>
        <p:nvSpPr>
          <p:cNvPr id="10" name="Flecha: doblada hacia arriba 9"/>
          <p:cNvSpPr/>
          <p:nvPr/>
        </p:nvSpPr>
        <p:spPr>
          <a:xfrm rot="5400000">
            <a:off x="1021072" y="1793710"/>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Flecha: hacia abajo 10"/>
          <p:cNvSpPr/>
          <p:nvPr/>
        </p:nvSpPr>
        <p:spPr>
          <a:xfrm>
            <a:off x="4546398" y="3109466"/>
            <a:ext cx="484298" cy="59470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12" name="1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7"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8"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978811728"/>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899577" y="5944196"/>
            <a:ext cx="2839614" cy="365125"/>
          </a:xfrm>
        </p:spPr>
        <p:txBody>
          <a:bodyPr/>
          <a:lstStyle/>
          <a:p>
            <a:fld id="{E633B1BE-4685-4A8F-BABD-4AD129F26B6C}" type="slidenum">
              <a:rPr lang="es-CL" smtClean="0"/>
              <a:pPr/>
              <a:t>116</a:t>
            </a:fld>
            <a:endParaRPr lang="es-CL" dirty="0"/>
          </a:p>
        </p:txBody>
      </p:sp>
      <p:sp>
        <p:nvSpPr>
          <p:cNvPr id="7" name="Rectángulo: esquinas redondeadas 6"/>
          <p:cNvSpPr/>
          <p:nvPr/>
        </p:nvSpPr>
        <p:spPr>
          <a:xfrm>
            <a:off x="526420" y="1268760"/>
            <a:ext cx="3924142"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DESIGNACIÓN DE ARMAS</a:t>
            </a:r>
          </a:p>
        </p:txBody>
      </p:sp>
      <p:sp>
        <p:nvSpPr>
          <p:cNvPr id="8" name="6 Rectángulo redondeado"/>
          <p:cNvSpPr/>
          <p:nvPr/>
        </p:nvSpPr>
        <p:spPr>
          <a:xfrm>
            <a:off x="1691673" y="2179609"/>
            <a:ext cx="8847775" cy="105226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Dirigir los sistemas de armas de la unidad mediante procedimientos estandarizados que concreten la decisión operacional del Mando para batir blancos aéreos o de superficie según corresponda.</a:t>
            </a:r>
          </a:p>
        </p:txBody>
      </p:sp>
      <p:sp>
        <p:nvSpPr>
          <p:cNvPr id="9" name="6 Rectángulo redondeado"/>
          <p:cNvSpPr/>
          <p:nvPr/>
        </p:nvSpPr>
        <p:spPr>
          <a:xfrm>
            <a:off x="2092144" y="3926645"/>
            <a:ext cx="4695947" cy="82186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lnSpc>
                <a:spcPct val="150000"/>
              </a:lnSpc>
              <a:buFontTx/>
              <a:buChar char="-"/>
            </a:pPr>
            <a:r>
              <a:rPr lang="es-CL" sz="1400" b="1" dirty="0">
                <a:solidFill>
                  <a:srgbClr val="002060"/>
                </a:solidFill>
                <a:latin typeface="Arial" pitchFamily="34" charset="0"/>
                <a:cs typeface="Arial" pitchFamily="34" charset="0"/>
              </a:rPr>
              <a:t>MGD (</a:t>
            </a:r>
            <a:r>
              <a:rPr lang="es-CL" sz="1400" b="1" dirty="0" err="1">
                <a:solidFill>
                  <a:srgbClr val="002060"/>
                </a:solidFill>
                <a:latin typeface="Arial" pitchFamily="34" charset="0"/>
                <a:cs typeface="Arial" pitchFamily="34" charset="0"/>
              </a:rPr>
              <a:t>Main</a:t>
            </a:r>
            <a:r>
              <a:rPr lang="es-CL" sz="1400" b="1" dirty="0">
                <a:solidFill>
                  <a:srgbClr val="002060"/>
                </a:solidFill>
                <a:latin typeface="Arial" pitchFamily="34" charset="0"/>
                <a:cs typeface="Arial" pitchFamily="34" charset="0"/>
              </a:rPr>
              <a:t> </a:t>
            </a:r>
            <a:r>
              <a:rPr lang="es-CL" sz="1400" b="1" dirty="0" err="1">
                <a:solidFill>
                  <a:srgbClr val="002060"/>
                </a:solidFill>
                <a:latin typeface="Arial" pitchFamily="34" charset="0"/>
                <a:cs typeface="Arial" pitchFamily="34" charset="0"/>
              </a:rPr>
              <a:t>Gun</a:t>
            </a:r>
            <a:r>
              <a:rPr lang="es-CL" sz="1400" b="1" dirty="0">
                <a:solidFill>
                  <a:srgbClr val="002060"/>
                </a:solidFill>
                <a:latin typeface="Arial" pitchFamily="34" charset="0"/>
                <a:cs typeface="Arial" pitchFamily="34" charset="0"/>
              </a:rPr>
              <a:t> Director)</a:t>
            </a:r>
          </a:p>
          <a:p>
            <a:pPr marL="285750" indent="-285750">
              <a:lnSpc>
                <a:spcPct val="150000"/>
              </a:lnSpc>
              <a:buFontTx/>
              <a:buChar char="-"/>
            </a:pPr>
            <a:r>
              <a:rPr lang="es-CL" sz="1400" b="1" dirty="0">
                <a:solidFill>
                  <a:srgbClr val="002060"/>
                </a:solidFill>
                <a:latin typeface="Arial" pitchFamily="34" charset="0"/>
                <a:cs typeface="Arial" pitchFamily="34" charset="0"/>
              </a:rPr>
              <a:t>WMO (</a:t>
            </a:r>
            <a:r>
              <a:rPr lang="es-CL" sz="1400" b="1" dirty="0" err="1">
                <a:solidFill>
                  <a:srgbClr val="002060"/>
                </a:solidFill>
                <a:latin typeface="Arial" pitchFamily="34" charset="0"/>
                <a:cs typeface="Arial" pitchFamily="34" charset="0"/>
              </a:rPr>
              <a:t>Weapon</a:t>
            </a:r>
            <a:r>
              <a:rPr lang="es-CL" sz="1400" b="1" dirty="0">
                <a:solidFill>
                  <a:srgbClr val="002060"/>
                </a:solidFill>
                <a:latin typeface="Arial" pitchFamily="34" charset="0"/>
                <a:cs typeface="Arial" pitchFamily="34" charset="0"/>
              </a:rPr>
              <a:t> </a:t>
            </a:r>
            <a:r>
              <a:rPr lang="es-CL" sz="1400" b="1" dirty="0" err="1">
                <a:solidFill>
                  <a:srgbClr val="002060"/>
                </a:solidFill>
                <a:latin typeface="Arial" pitchFamily="34" charset="0"/>
                <a:cs typeface="Arial" pitchFamily="34" charset="0"/>
              </a:rPr>
              <a:t>Monitoring</a:t>
            </a:r>
            <a:r>
              <a:rPr lang="es-CL" sz="1400" b="1" dirty="0">
                <a:solidFill>
                  <a:srgbClr val="002060"/>
                </a:solidFill>
                <a:latin typeface="Arial" pitchFamily="34" charset="0"/>
                <a:cs typeface="Arial" pitchFamily="34" charset="0"/>
              </a:rPr>
              <a:t> </a:t>
            </a:r>
            <a:r>
              <a:rPr lang="es-CL" sz="1400" b="1" dirty="0" err="1">
                <a:solidFill>
                  <a:srgbClr val="002060"/>
                </a:solidFill>
                <a:latin typeface="Arial" pitchFamily="34" charset="0"/>
                <a:cs typeface="Arial" pitchFamily="34" charset="0"/>
              </a:rPr>
              <a:t>Officer</a:t>
            </a:r>
            <a:r>
              <a:rPr lang="es-CL" sz="1400" b="1" dirty="0">
                <a:solidFill>
                  <a:srgbClr val="002060"/>
                </a:solidFill>
                <a:latin typeface="Arial" pitchFamily="34" charset="0"/>
                <a:cs typeface="Arial" pitchFamily="34" charset="0"/>
              </a:rPr>
              <a:t>)</a:t>
            </a:r>
          </a:p>
        </p:txBody>
      </p:sp>
      <p:sp>
        <p:nvSpPr>
          <p:cNvPr id="10" name="Flecha: doblada hacia arriba 9"/>
          <p:cNvSpPr/>
          <p:nvPr/>
        </p:nvSpPr>
        <p:spPr>
          <a:xfrm rot="5400000">
            <a:off x="779686" y="1969480"/>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Flecha: hacia abajo 10"/>
          <p:cNvSpPr/>
          <p:nvPr/>
        </p:nvSpPr>
        <p:spPr>
          <a:xfrm>
            <a:off x="4305012" y="3285236"/>
            <a:ext cx="484298" cy="59470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pic>
        <p:nvPicPr>
          <p:cNvPr id="2" name="Imagen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7659162" y="3375888"/>
            <a:ext cx="3058191" cy="1723374"/>
          </a:xfrm>
          <a:prstGeom prst="rect">
            <a:avLst/>
          </a:prstGeom>
          <a:ln>
            <a:solidFill>
              <a:srgbClr val="002060"/>
            </a:solidFill>
          </a:ln>
        </p:spPr>
      </p:pic>
      <p:pic>
        <p:nvPicPr>
          <p:cNvPr id="3" name="Imagen 2"/>
          <p:cNvPicPr>
            <a:picLocks noChangeAspect="1"/>
          </p:cNvPicPr>
          <p:nvPr/>
        </p:nvPicPr>
        <p:blipFill rotWithShape="1">
          <a:blip r:embed="rId3" cstate="email">
            <a:extLst>
              <a:ext uri="{28A0092B-C50C-407E-A947-70E740481C1C}">
                <a14:useLocalDpi xmlns:a14="http://schemas.microsoft.com/office/drawing/2010/main" xmlns=""/>
              </a:ext>
            </a:extLst>
          </a:blip>
          <a:srcRect/>
          <a:stretch/>
        </p:blipFill>
        <p:spPr>
          <a:xfrm>
            <a:off x="2941956" y="4862751"/>
            <a:ext cx="3081920" cy="1178876"/>
          </a:xfrm>
          <a:prstGeom prst="rect">
            <a:avLst/>
          </a:prstGeom>
          <a:ln>
            <a:solidFill>
              <a:srgbClr val="002060"/>
            </a:solidFill>
          </a:ln>
        </p:spPr>
      </p:pic>
      <p:sp>
        <p:nvSpPr>
          <p:cNvPr id="12" name="1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7"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8"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124457781"/>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9187084" y="6015207"/>
            <a:ext cx="2839614" cy="365125"/>
          </a:xfrm>
        </p:spPr>
        <p:txBody>
          <a:bodyPr/>
          <a:lstStyle/>
          <a:p>
            <a:fld id="{E633B1BE-4685-4A8F-BABD-4AD129F26B6C}" type="slidenum">
              <a:rPr lang="es-CL" smtClean="0"/>
              <a:pPr/>
              <a:t>117</a:t>
            </a:fld>
            <a:endParaRPr lang="es-CL"/>
          </a:p>
        </p:txBody>
      </p:sp>
      <p:sp>
        <p:nvSpPr>
          <p:cNvPr id="7" name="Rectángulo: esquinas redondeadas 6"/>
          <p:cNvSpPr/>
          <p:nvPr/>
        </p:nvSpPr>
        <p:spPr>
          <a:xfrm>
            <a:off x="526420" y="1124744"/>
            <a:ext cx="3924142"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CONTROL AÉREO</a:t>
            </a:r>
          </a:p>
        </p:txBody>
      </p:sp>
      <p:sp>
        <p:nvSpPr>
          <p:cNvPr id="8" name="6 Rectángulo redondeado"/>
          <p:cNvSpPr/>
          <p:nvPr/>
        </p:nvSpPr>
        <p:spPr>
          <a:xfrm>
            <a:off x="1691673" y="2035593"/>
            <a:ext cx="10143353" cy="105226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La responsabilidad del correcto control de las aeronaves asignadas y de su seguridad, informando permanentemente su posición para efectos de compilación de los panoramas</a:t>
            </a:r>
            <a:r>
              <a:rPr lang="es-CL" sz="1400" b="1" dirty="0" smtClean="0">
                <a:solidFill>
                  <a:srgbClr val="002060"/>
                </a:solidFill>
                <a:latin typeface="Arial" pitchFamily="34" charset="0"/>
                <a:cs typeface="Arial" pitchFamily="34" charset="0"/>
              </a:rPr>
              <a:t>. </a:t>
            </a:r>
            <a:r>
              <a:rPr lang="es-CL" sz="1400" b="1" dirty="0" smtClean="0">
                <a:solidFill>
                  <a:srgbClr val="FF0000"/>
                </a:solidFill>
                <a:latin typeface="Arial" pitchFamily="34" charset="0"/>
                <a:cs typeface="Arial" pitchFamily="34" charset="0"/>
              </a:rPr>
              <a:t>Se </a:t>
            </a:r>
            <a:r>
              <a:rPr lang="es-CL" sz="1400" b="1" dirty="0" err="1" smtClean="0">
                <a:solidFill>
                  <a:srgbClr val="FF0000"/>
                </a:solidFill>
                <a:latin typeface="Arial" pitchFamily="34" charset="0"/>
                <a:cs typeface="Arial" pitchFamily="34" charset="0"/>
              </a:rPr>
              <a:t>cubirá</a:t>
            </a:r>
            <a:r>
              <a:rPr lang="es-CL" sz="1400" b="1" dirty="0" smtClean="0">
                <a:solidFill>
                  <a:srgbClr val="FF0000"/>
                </a:solidFill>
                <a:latin typeface="Arial" pitchFamily="34" charset="0"/>
                <a:cs typeface="Arial" pitchFamily="34" charset="0"/>
              </a:rPr>
              <a:t> con un AC y en estado 1 con un Ayudante</a:t>
            </a:r>
            <a:endParaRPr lang="es-CL" sz="1400" b="1" dirty="0">
              <a:solidFill>
                <a:srgbClr val="FF0000"/>
              </a:solidFill>
              <a:latin typeface="Arial" pitchFamily="34" charset="0"/>
              <a:cs typeface="Arial" pitchFamily="34" charset="0"/>
            </a:endParaRPr>
          </a:p>
        </p:txBody>
      </p:sp>
      <p:sp>
        <p:nvSpPr>
          <p:cNvPr id="9" name="6 Rectángulo redondeado"/>
          <p:cNvSpPr/>
          <p:nvPr/>
        </p:nvSpPr>
        <p:spPr>
          <a:xfrm>
            <a:off x="1914240" y="3850171"/>
            <a:ext cx="5685199" cy="82186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lnSpc>
                <a:spcPct val="150000"/>
              </a:lnSpc>
              <a:buFontTx/>
              <a:buChar char="-"/>
            </a:pPr>
            <a:r>
              <a:rPr lang="es-CL" sz="1400" b="1" dirty="0">
                <a:solidFill>
                  <a:srgbClr val="002060"/>
                </a:solidFill>
                <a:latin typeface="Arial" pitchFamily="34" charset="0"/>
                <a:cs typeface="Arial" pitchFamily="34" charset="0"/>
              </a:rPr>
              <a:t>Oficial Control Aéreo (OCA).</a:t>
            </a:r>
          </a:p>
          <a:p>
            <a:pPr marL="285750" indent="-285750">
              <a:lnSpc>
                <a:spcPct val="150000"/>
              </a:lnSpc>
              <a:buFontTx/>
              <a:buChar char="-"/>
            </a:pPr>
            <a:r>
              <a:rPr lang="es-CL" sz="1400" b="1" dirty="0">
                <a:solidFill>
                  <a:srgbClr val="002060"/>
                </a:solidFill>
                <a:latin typeface="Arial" pitchFamily="34" charset="0"/>
                <a:cs typeface="Arial" pitchFamily="34" charset="0"/>
              </a:rPr>
              <a:t>Ayudante del OCA.</a:t>
            </a:r>
          </a:p>
        </p:txBody>
      </p:sp>
      <p:sp>
        <p:nvSpPr>
          <p:cNvPr id="10" name="Flecha: doblada hacia arriba 9"/>
          <p:cNvSpPr/>
          <p:nvPr/>
        </p:nvSpPr>
        <p:spPr>
          <a:xfrm rot="5400000">
            <a:off x="779686" y="1825464"/>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Flecha: hacia abajo 10"/>
          <p:cNvSpPr/>
          <p:nvPr/>
        </p:nvSpPr>
        <p:spPr>
          <a:xfrm>
            <a:off x="4305012" y="3141220"/>
            <a:ext cx="484298" cy="59470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pic>
        <p:nvPicPr>
          <p:cNvPr id="2" name="Imagen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769987" y="4829558"/>
            <a:ext cx="3113982" cy="1477251"/>
          </a:xfrm>
          <a:prstGeom prst="rect">
            <a:avLst/>
          </a:prstGeom>
          <a:ln>
            <a:solidFill>
              <a:srgbClr val="002060"/>
            </a:solidFill>
          </a:ln>
        </p:spPr>
      </p:pic>
      <p:pic>
        <p:nvPicPr>
          <p:cNvPr id="3" name="Imagen 2"/>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4431885" y="4826425"/>
            <a:ext cx="2922311" cy="1463824"/>
          </a:xfrm>
          <a:prstGeom prst="rect">
            <a:avLst/>
          </a:prstGeom>
          <a:ln>
            <a:solidFill>
              <a:srgbClr val="002060"/>
            </a:solidFill>
          </a:ln>
        </p:spPr>
      </p:pic>
      <p:pic>
        <p:nvPicPr>
          <p:cNvPr id="12" name="Imagen 11"/>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7599439" y="4826425"/>
            <a:ext cx="3803055" cy="1428750"/>
          </a:xfrm>
          <a:prstGeom prst="rect">
            <a:avLst/>
          </a:prstGeom>
          <a:ln>
            <a:solidFill>
              <a:srgbClr val="002060"/>
            </a:solidFill>
          </a:ln>
        </p:spPr>
      </p:pic>
      <p:sp>
        <p:nvSpPr>
          <p:cNvPr id="13" name="1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4"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8"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9"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778815211"/>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721672" y="6087215"/>
            <a:ext cx="2839614" cy="365125"/>
          </a:xfrm>
        </p:spPr>
        <p:txBody>
          <a:bodyPr/>
          <a:lstStyle/>
          <a:p>
            <a:fld id="{E633B1BE-4685-4A8F-BABD-4AD129F26B6C}" type="slidenum">
              <a:rPr lang="es-CL" smtClean="0"/>
              <a:pPr/>
              <a:t>118</a:t>
            </a:fld>
            <a:endParaRPr lang="es-CL"/>
          </a:p>
        </p:txBody>
      </p:sp>
      <p:sp>
        <p:nvSpPr>
          <p:cNvPr id="7" name="Rectángulo: esquinas redondeadas 6"/>
          <p:cNvSpPr/>
          <p:nvPr/>
        </p:nvSpPr>
        <p:spPr>
          <a:xfrm>
            <a:off x="526420" y="1196752"/>
            <a:ext cx="3924142"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COMMS</a:t>
            </a:r>
          </a:p>
        </p:txBody>
      </p:sp>
      <p:sp>
        <p:nvSpPr>
          <p:cNvPr id="8" name="6 Rectángulo redondeado"/>
          <p:cNvSpPr/>
          <p:nvPr/>
        </p:nvSpPr>
        <p:spPr>
          <a:xfrm>
            <a:off x="2412237" y="2107601"/>
            <a:ext cx="8847775" cy="105226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just">
              <a:lnSpc>
                <a:spcPct val="150000"/>
              </a:lnSpc>
            </a:pPr>
            <a:r>
              <a:rPr lang="es-CL" sz="1400" b="1" dirty="0">
                <a:solidFill>
                  <a:srgbClr val="002060"/>
                </a:solidFill>
                <a:latin typeface="Arial" pitchFamily="34" charset="0"/>
                <a:cs typeface="Arial" pitchFamily="34" charset="0"/>
              </a:rPr>
              <a:t>Verificar la correcta asignación de equipos a los controles remotos para la operación de las diferentes líneas según el planteamiento </a:t>
            </a:r>
            <a:r>
              <a:rPr lang="es-CL" sz="1400" b="1" dirty="0" smtClean="0">
                <a:solidFill>
                  <a:srgbClr val="002060"/>
                </a:solidFill>
                <a:latin typeface="Arial" pitchFamily="34" charset="0"/>
                <a:cs typeface="Arial" pitchFamily="34" charset="0"/>
              </a:rPr>
              <a:t>vigente y </a:t>
            </a:r>
            <a:r>
              <a:rPr lang="es-CL" sz="1400" b="1" dirty="0" smtClean="0">
                <a:solidFill>
                  <a:srgbClr val="FF0000"/>
                </a:solidFill>
                <a:latin typeface="Arial" pitchFamily="34" charset="0"/>
                <a:cs typeface="Arial" pitchFamily="34" charset="0"/>
              </a:rPr>
              <a:t>prioridades establecidas en el respectivo COMPLAN</a:t>
            </a:r>
            <a:r>
              <a:rPr lang="es-CL" sz="1400" b="1" dirty="0" smtClean="0">
                <a:solidFill>
                  <a:srgbClr val="002060"/>
                </a:solidFill>
                <a:latin typeface="Arial" pitchFamily="34" charset="0"/>
                <a:cs typeface="Arial" pitchFamily="34" charset="0"/>
              </a:rPr>
              <a:t>.</a:t>
            </a:r>
            <a:endParaRPr lang="es-CL" sz="1400" b="1" dirty="0">
              <a:solidFill>
                <a:srgbClr val="002060"/>
              </a:solidFill>
              <a:latin typeface="Arial" pitchFamily="34" charset="0"/>
              <a:cs typeface="Arial" pitchFamily="34" charset="0"/>
            </a:endParaRPr>
          </a:p>
        </p:txBody>
      </p:sp>
      <p:sp>
        <p:nvSpPr>
          <p:cNvPr id="9" name="6 Rectángulo redondeado"/>
          <p:cNvSpPr/>
          <p:nvPr/>
        </p:nvSpPr>
        <p:spPr>
          <a:xfrm>
            <a:off x="2634804" y="3922179"/>
            <a:ext cx="5685199" cy="123501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marL="285750" indent="-285750">
              <a:lnSpc>
                <a:spcPct val="150000"/>
              </a:lnSpc>
              <a:buFontTx/>
              <a:buChar char="-"/>
            </a:pPr>
            <a:r>
              <a:rPr lang="es-CL" sz="1400" b="1" dirty="0">
                <a:solidFill>
                  <a:srgbClr val="002060"/>
                </a:solidFill>
                <a:latin typeface="Arial" pitchFamily="34" charset="0"/>
                <a:cs typeface="Arial" pitchFamily="34" charset="0"/>
              </a:rPr>
              <a:t>Supervisor de </a:t>
            </a:r>
            <a:r>
              <a:rPr lang="es-CL" sz="1400" b="1" dirty="0" smtClean="0">
                <a:solidFill>
                  <a:srgbClr val="002060"/>
                </a:solidFill>
                <a:latin typeface="Arial" pitchFamily="34" charset="0"/>
                <a:cs typeface="Arial" pitchFamily="34" charset="0"/>
              </a:rPr>
              <a:t>Comunicaciones </a:t>
            </a:r>
            <a:r>
              <a:rPr lang="es-CL" sz="1400" b="1" dirty="0" smtClean="0">
                <a:solidFill>
                  <a:srgbClr val="FF0000"/>
                </a:solidFill>
                <a:latin typeface="Arial" pitchFamily="34" charset="0"/>
                <a:cs typeface="Arial" pitchFamily="34" charset="0"/>
              </a:rPr>
              <a:t>(Estado 1).</a:t>
            </a:r>
            <a:endParaRPr lang="es-CL" sz="1400" b="1" dirty="0">
              <a:solidFill>
                <a:srgbClr val="FF0000"/>
              </a:solidFill>
              <a:latin typeface="Arial" pitchFamily="34" charset="0"/>
              <a:cs typeface="Arial" pitchFamily="34" charset="0"/>
            </a:endParaRPr>
          </a:p>
          <a:p>
            <a:pPr marL="285750" indent="-285750">
              <a:lnSpc>
                <a:spcPct val="150000"/>
              </a:lnSpc>
              <a:buFontTx/>
              <a:buChar char="-"/>
            </a:pPr>
            <a:r>
              <a:rPr lang="es-CL" sz="1400" b="1" dirty="0" smtClean="0">
                <a:solidFill>
                  <a:srgbClr val="002060"/>
                </a:solidFill>
                <a:latin typeface="Arial" pitchFamily="34" charset="0"/>
                <a:cs typeface="Arial" pitchFamily="34" charset="0"/>
              </a:rPr>
              <a:t>Operador PRITAC</a:t>
            </a:r>
            <a:r>
              <a:rPr lang="es-CL" sz="1400" b="1" dirty="0">
                <a:solidFill>
                  <a:srgbClr val="002060"/>
                </a:solidFill>
                <a:latin typeface="Arial" pitchFamily="34" charset="0"/>
                <a:cs typeface="Arial" pitchFamily="34" charset="0"/>
              </a:rPr>
              <a:t> </a:t>
            </a:r>
            <a:r>
              <a:rPr lang="es-CL" sz="1400" b="1" dirty="0" smtClean="0">
                <a:solidFill>
                  <a:srgbClr val="002060"/>
                </a:solidFill>
                <a:latin typeface="Arial" pitchFamily="34" charset="0"/>
                <a:cs typeface="Arial" pitchFamily="34" charset="0"/>
              </a:rPr>
              <a:t>(CIC y Puente).</a:t>
            </a:r>
          </a:p>
          <a:p>
            <a:pPr marL="285750" indent="-285750">
              <a:lnSpc>
                <a:spcPct val="150000"/>
              </a:lnSpc>
              <a:buFontTx/>
              <a:buChar char="-"/>
            </a:pPr>
            <a:r>
              <a:rPr lang="es-CL" sz="1400" b="1" dirty="0" smtClean="0">
                <a:solidFill>
                  <a:srgbClr val="FF0000"/>
                </a:solidFill>
                <a:latin typeface="Arial" pitchFamily="34" charset="0"/>
                <a:cs typeface="Arial" pitchFamily="34" charset="0"/>
              </a:rPr>
              <a:t>Ayudante PRITAC</a:t>
            </a:r>
            <a:r>
              <a:rPr lang="es-CL" sz="1400" b="1" dirty="0">
                <a:solidFill>
                  <a:srgbClr val="FF0000"/>
                </a:solidFill>
                <a:latin typeface="Arial" pitchFamily="34" charset="0"/>
                <a:cs typeface="Arial" pitchFamily="34" charset="0"/>
              </a:rPr>
              <a:t>(CIC y Puente</a:t>
            </a:r>
            <a:r>
              <a:rPr lang="es-CL" sz="1400" b="1" dirty="0" smtClean="0">
                <a:solidFill>
                  <a:srgbClr val="FF0000"/>
                </a:solidFill>
                <a:latin typeface="Arial" pitchFamily="34" charset="0"/>
                <a:cs typeface="Arial" pitchFamily="34" charset="0"/>
              </a:rPr>
              <a:t>).</a:t>
            </a:r>
            <a:endParaRPr lang="es-CL" sz="1400" b="1" dirty="0">
              <a:solidFill>
                <a:srgbClr val="FF0000"/>
              </a:solidFill>
              <a:latin typeface="Arial" pitchFamily="34" charset="0"/>
              <a:cs typeface="Arial" pitchFamily="34" charset="0"/>
            </a:endParaRPr>
          </a:p>
        </p:txBody>
      </p:sp>
      <p:sp>
        <p:nvSpPr>
          <p:cNvPr id="10" name="Flecha: doblada hacia arriba 9"/>
          <p:cNvSpPr/>
          <p:nvPr/>
        </p:nvSpPr>
        <p:spPr>
          <a:xfrm rot="5400000">
            <a:off x="1500250" y="1897472"/>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Flecha: hacia abajo 10"/>
          <p:cNvSpPr/>
          <p:nvPr/>
        </p:nvSpPr>
        <p:spPr>
          <a:xfrm>
            <a:off x="5025576" y="3213228"/>
            <a:ext cx="484298" cy="594708"/>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12" name="1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7"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8"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556615592"/>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721672" y="6087215"/>
            <a:ext cx="2839614" cy="365125"/>
          </a:xfrm>
        </p:spPr>
        <p:txBody>
          <a:bodyPr/>
          <a:lstStyle/>
          <a:p>
            <a:fld id="{E633B1BE-4685-4A8F-BABD-4AD129F26B6C}" type="slidenum">
              <a:rPr lang="es-CL" smtClean="0"/>
              <a:pPr/>
              <a:t>119</a:t>
            </a:fld>
            <a:endParaRPr lang="es-CL"/>
          </a:p>
        </p:txBody>
      </p:sp>
      <p:sp>
        <p:nvSpPr>
          <p:cNvPr id="7" name="Rectángulo: esquinas redondeadas 6"/>
          <p:cNvSpPr/>
          <p:nvPr/>
        </p:nvSpPr>
        <p:spPr>
          <a:xfrm>
            <a:off x="526420" y="1196752"/>
            <a:ext cx="3924142"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LINK IMAGEN</a:t>
            </a:r>
          </a:p>
        </p:txBody>
      </p:sp>
      <p:sp>
        <p:nvSpPr>
          <p:cNvPr id="8" name="6 Rectángulo redondeado"/>
          <p:cNvSpPr/>
          <p:nvPr/>
        </p:nvSpPr>
        <p:spPr>
          <a:xfrm>
            <a:off x="2412237" y="2107601"/>
            <a:ext cx="8847775" cy="105226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Traspaso del panorama táctico. Considerando que en la Escuadra coexisten dos sistemas de LINK, IMAGEN se mantiene bajo la supervisión del TPS para evitar dualidades de reporte.</a:t>
            </a:r>
          </a:p>
        </p:txBody>
      </p:sp>
      <p:sp>
        <p:nvSpPr>
          <p:cNvPr id="10" name="Flecha: doblada hacia arriba 9"/>
          <p:cNvSpPr/>
          <p:nvPr/>
        </p:nvSpPr>
        <p:spPr>
          <a:xfrm rot="5400000">
            <a:off x="1500250" y="1897472"/>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2" name="Rectángulo: esquinas redondeadas 11"/>
          <p:cNvSpPr/>
          <p:nvPr/>
        </p:nvSpPr>
        <p:spPr>
          <a:xfrm>
            <a:off x="526420" y="3591912"/>
            <a:ext cx="3924142"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GUERRA INTERNA</a:t>
            </a:r>
          </a:p>
        </p:txBody>
      </p:sp>
      <p:sp>
        <p:nvSpPr>
          <p:cNvPr id="13" name="6 Rectángulo redondeado"/>
          <p:cNvSpPr/>
          <p:nvPr/>
        </p:nvSpPr>
        <p:spPr>
          <a:xfrm>
            <a:off x="2412237" y="4502760"/>
            <a:ext cx="8847775" cy="139340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Tiene la responsabilidad de presentar al Mando la condición de la unidad en cuanto a las averías, bajas del personal y fallas en la operatividad de los sistemas. En base a los Objetivos del Comandante  determinará las prioridades de control averías y reparaciones de equipo y sistemas.</a:t>
            </a:r>
          </a:p>
        </p:txBody>
      </p:sp>
      <p:sp>
        <p:nvSpPr>
          <p:cNvPr id="14" name="Flecha: doblada hacia arriba 13"/>
          <p:cNvSpPr/>
          <p:nvPr/>
        </p:nvSpPr>
        <p:spPr>
          <a:xfrm rot="5400000">
            <a:off x="1500250" y="4292632"/>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1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5"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6"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7"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8"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9"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20"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168613648"/>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9330161" y="6001574"/>
            <a:ext cx="2839614" cy="365125"/>
          </a:xfrm>
        </p:spPr>
        <p:txBody>
          <a:bodyPr/>
          <a:lstStyle/>
          <a:p>
            <a:fld id="{E633B1BE-4685-4A8F-BABD-4AD129F26B6C}" type="slidenum">
              <a:rPr lang="es-CL" smtClean="0"/>
              <a:pPr/>
              <a:t>120</a:t>
            </a:fld>
            <a:endParaRPr lang="es-CL"/>
          </a:p>
        </p:txBody>
      </p:sp>
      <p:sp>
        <p:nvSpPr>
          <p:cNvPr id="7" name="Rectángulo: esquinas redondeadas 6"/>
          <p:cNvSpPr/>
          <p:nvPr/>
        </p:nvSpPr>
        <p:spPr>
          <a:xfrm>
            <a:off x="526420" y="1465888"/>
            <a:ext cx="3924142" cy="576064"/>
          </a:xfrm>
          <a:prstGeom prst="roundRect">
            <a:avLst/>
          </a:prstGeom>
          <a:solidFill>
            <a:srgbClr val="00206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a:solidFill>
                  <a:schemeClr val="bg1"/>
                </a:solidFill>
                <a:latin typeface="Arial" panose="020B0604020202020204" pitchFamily="34" charset="0"/>
                <a:cs typeface="Arial" panose="020B0604020202020204" pitchFamily="34" charset="0"/>
              </a:rPr>
              <a:t>INTEL. OPERATIVA</a:t>
            </a:r>
          </a:p>
        </p:txBody>
      </p:sp>
      <p:sp>
        <p:nvSpPr>
          <p:cNvPr id="8" name="6 Rectángulo redondeado"/>
          <p:cNvSpPr/>
          <p:nvPr/>
        </p:nvSpPr>
        <p:spPr>
          <a:xfrm>
            <a:off x="2412237" y="2376737"/>
            <a:ext cx="8847775" cy="105226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lnSpc>
                <a:spcPct val="150000"/>
              </a:lnSpc>
            </a:pPr>
            <a:r>
              <a:rPr lang="es-CL" sz="1400" b="1" dirty="0">
                <a:solidFill>
                  <a:srgbClr val="002060"/>
                </a:solidFill>
                <a:latin typeface="Arial" pitchFamily="34" charset="0"/>
                <a:cs typeface="Arial" pitchFamily="34" charset="0"/>
              </a:rPr>
              <a:t>Responsabilidad de recopilar de todas las fuentes disponibles la información de inteligencia operativa que permita asesorar en forma oportuna y acuciosa la toma de decisiones del Mando.</a:t>
            </a:r>
          </a:p>
        </p:txBody>
      </p:sp>
      <p:sp>
        <p:nvSpPr>
          <p:cNvPr id="10" name="Flecha: doblada hacia arriba 9"/>
          <p:cNvSpPr/>
          <p:nvPr/>
        </p:nvSpPr>
        <p:spPr>
          <a:xfrm rot="5400000">
            <a:off x="1500250" y="2166608"/>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pic>
        <p:nvPicPr>
          <p:cNvPr id="2" name="Imagen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526420" y="3834218"/>
            <a:ext cx="4264010" cy="2130218"/>
          </a:xfrm>
          <a:prstGeom prst="rect">
            <a:avLst/>
          </a:prstGeom>
          <a:ln>
            <a:solidFill>
              <a:srgbClr val="002060"/>
            </a:solidFill>
          </a:ln>
        </p:spPr>
      </p:pic>
      <p:pic>
        <p:nvPicPr>
          <p:cNvPr id="3" name="Imagen 2"/>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5684661" y="3846151"/>
            <a:ext cx="3824876" cy="2155422"/>
          </a:xfrm>
          <a:prstGeom prst="rect">
            <a:avLst/>
          </a:prstGeom>
          <a:ln>
            <a:solidFill>
              <a:srgbClr val="002060"/>
            </a:solidFill>
          </a:ln>
        </p:spPr>
      </p:pic>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053878675"/>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9330161" y="6001574"/>
            <a:ext cx="2839614" cy="365125"/>
          </a:xfrm>
        </p:spPr>
        <p:txBody>
          <a:bodyPr/>
          <a:lstStyle/>
          <a:p>
            <a:fld id="{E633B1BE-4685-4A8F-BABD-4AD129F26B6C}" type="slidenum">
              <a:rPr lang="es-CL" smtClean="0"/>
              <a:pPr/>
              <a:t>121</a:t>
            </a:fld>
            <a:endParaRPr lang="es-CL"/>
          </a:p>
        </p:txBody>
      </p:sp>
      <p:sp>
        <p:nvSpPr>
          <p:cNvPr id="7" name="Rectángulo: esquinas redondeadas 6"/>
          <p:cNvSpPr/>
          <p:nvPr/>
        </p:nvSpPr>
        <p:spPr>
          <a:xfrm>
            <a:off x="526420" y="1465888"/>
            <a:ext cx="3924142" cy="576064"/>
          </a:xfrm>
          <a:prstGeom prst="roundRect">
            <a:avLst/>
          </a:prstGeom>
          <a:solidFill>
            <a:srgbClr val="002060"/>
          </a:solidFill>
          <a:ln w="38100">
            <a:solidFill>
              <a:srgbClr val="FF0000"/>
            </a:solidFill>
          </a:ln>
        </p:spPr>
        <p:style>
          <a:lnRef idx="1">
            <a:schemeClr val="dk1"/>
          </a:lnRef>
          <a:fillRef idx="2">
            <a:schemeClr val="dk1"/>
          </a:fillRef>
          <a:effectRef idx="1">
            <a:schemeClr val="dk1"/>
          </a:effectRef>
          <a:fontRef idx="minor">
            <a:schemeClr val="dk1"/>
          </a:fontRef>
        </p:style>
        <p:txBody>
          <a:bodyPr rtlCol="0" anchor="ctr"/>
          <a:lstStyle/>
          <a:p>
            <a:pPr algn="ctr"/>
            <a:r>
              <a:rPr lang="es-CL" sz="1600" b="1" dirty="0">
                <a:solidFill>
                  <a:schemeClr val="bg1"/>
                </a:solidFill>
                <a:latin typeface="Arial" panose="020B0604020202020204" pitchFamily="34" charset="0"/>
                <a:cs typeface="Arial" panose="020B0604020202020204" pitchFamily="34" charset="0"/>
              </a:rPr>
              <a:t>MODULO</a:t>
            </a:r>
          </a:p>
          <a:p>
            <a:pPr algn="ctr"/>
            <a:r>
              <a:rPr lang="es-CL" sz="1600" b="1" dirty="0" err="1" smtClean="0">
                <a:solidFill>
                  <a:schemeClr val="bg1"/>
                </a:solidFill>
                <a:latin typeface="Arial" panose="020B0604020202020204" pitchFamily="34" charset="0"/>
                <a:cs typeface="Arial" panose="020B0604020202020204" pitchFamily="34" charset="0"/>
              </a:rPr>
              <a:t>ROEs</a:t>
            </a:r>
            <a:endParaRPr lang="es-CL" sz="1600" b="1" dirty="0">
              <a:solidFill>
                <a:schemeClr val="bg1"/>
              </a:solidFill>
              <a:latin typeface="Arial" panose="020B0604020202020204" pitchFamily="34" charset="0"/>
              <a:cs typeface="Arial" panose="020B0604020202020204" pitchFamily="34" charset="0"/>
            </a:endParaRPr>
          </a:p>
        </p:txBody>
      </p:sp>
      <p:sp>
        <p:nvSpPr>
          <p:cNvPr id="8" name="6 Rectángulo redondeado"/>
          <p:cNvSpPr/>
          <p:nvPr/>
        </p:nvSpPr>
        <p:spPr>
          <a:xfrm>
            <a:off x="2412237" y="2376736"/>
            <a:ext cx="9422789" cy="306848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just">
              <a:lnSpc>
                <a:spcPct val="150000"/>
              </a:lnSpc>
            </a:pPr>
            <a:r>
              <a:rPr lang="es-CL" sz="1600" b="1" dirty="0" smtClean="0">
                <a:solidFill>
                  <a:srgbClr val="002060"/>
                </a:solidFill>
                <a:latin typeface="Arial" pitchFamily="34" charset="0"/>
                <a:cs typeface="Arial" pitchFamily="34" charset="0"/>
              </a:rPr>
              <a:t>ESTE MODULO SE CUBRIRÁ EN ESTADO 1 Y TIENE LA RESPONSABILIDAD DE MANTENER INFORMADO AL MANDO DE LAS ROES QUE SE ENCUENTRAN IMPLEMENTADAS, AUTORIZADAS Y RETENIDAS. ADEMÁS DEBERÁ TENER EL CONOCIMIENTO DE LOS POSIBLES SUCESOS CRÍTICOS QUE PUDIESEN OCURRIR CON EL FIN DE UTILIZAR EL ARMAMENTO O SOLICITAR LAS ROES QUE AUTORICEN DICHA ACCIÓN. </a:t>
            </a:r>
            <a:endParaRPr lang="es-CL" sz="1600" b="1" dirty="0">
              <a:solidFill>
                <a:srgbClr val="002060"/>
              </a:solidFill>
              <a:latin typeface="Arial" pitchFamily="34" charset="0"/>
              <a:cs typeface="Arial" pitchFamily="34" charset="0"/>
            </a:endParaRPr>
          </a:p>
        </p:txBody>
      </p:sp>
      <p:sp>
        <p:nvSpPr>
          <p:cNvPr id="10" name="Flecha: doblada hacia arriba 9"/>
          <p:cNvSpPr/>
          <p:nvPr/>
        </p:nvSpPr>
        <p:spPr>
          <a:xfrm rot="5400000">
            <a:off x="1450536" y="2166608"/>
            <a:ext cx="85039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10225136" cy="648072"/>
            <a:chOff x="230288" y="-25502"/>
            <a:chExt cx="8578586"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INTRODUCCIÓN</a:t>
              </a:r>
              <a:endParaRPr lang="es-CL" sz="1200" b="1" dirty="0">
                <a:solidFill>
                  <a:schemeClr val="bg1"/>
                </a:solidFill>
                <a:latin typeface="Arial" panose="020B0604020202020204" pitchFamily="34" charset="0"/>
                <a:cs typeface="Arial" panose="020B0604020202020204" pitchFamily="34" charset="0"/>
              </a:endParaRP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SISTEMAS DE M Y C ESCUADRA, VP-1 Y HA-1</a:t>
              </a:r>
              <a:endParaRPr lang="es-CL" sz="1200" b="1" dirty="0">
                <a:solidFill>
                  <a:schemeClr val="bg1"/>
                </a:solidFill>
                <a:latin typeface="Arial" panose="020B0604020202020204" pitchFamily="34" charset="0"/>
                <a:cs typeface="Arial" panose="020B0604020202020204" pitchFamily="34" charset="0"/>
              </a:endParaRP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PROBLEMÁTICA EN EL EMPLEO DE SISTEMAS DE M Y C</a:t>
              </a:r>
            </a:p>
          </p:txBody>
        </p:sp>
        <p:sp>
          <p:nvSpPr>
            <p:cNvPr id="15" name="Flecha: cheurón 23">
              <a:extLst>
                <a:ext uri="{FF2B5EF4-FFF2-40B4-BE49-F238E27FC236}">
                  <a16:creationId xmlns="" xmlns:a16="http://schemas.microsoft.com/office/drawing/2014/main" id="{A66C649A-639E-4666-BC72-49C56445D6B9}"/>
                </a:ext>
              </a:extLst>
            </p:cNvPr>
            <p:cNvSpPr/>
            <p:nvPr/>
          </p:nvSpPr>
          <p:spPr>
            <a:xfrm>
              <a:off x="6542706" y="-25502"/>
              <a:ext cx="2266168" cy="457613"/>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FUNCIONAMIENTO AIO A NIVEL FUERZA Y UNIDAD </a:t>
              </a:r>
              <a:endParaRPr lang="es-CL" sz="1200" b="1" dirty="0">
                <a:solidFill>
                  <a:srgbClr val="002060"/>
                </a:solidFill>
                <a:latin typeface="Arial" panose="020B0604020202020204" pitchFamily="34" charset="0"/>
                <a:cs typeface="Arial" panose="020B0604020202020204" pitchFamily="34" charset="0"/>
              </a:endParaRPr>
            </a:p>
          </p:txBody>
        </p:sp>
      </p:grpSp>
      <p:pic>
        <p:nvPicPr>
          <p:cNvPr id="16"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773444239"/>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a:extLst>
              <a:ext uri="{FF2B5EF4-FFF2-40B4-BE49-F238E27FC236}">
                <a16:creationId xmlns="" xmlns:a16="http://schemas.microsoft.com/office/drawing/2014/main" id="{60AC6777-0072-4EC6-957E-F4A08CA40AFF}"/>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4810104" y="11"/>
            <a:ext cx="7359671" cy="6857989"/>
          </a:xfrm>
          <a:prstGeom prst="rect">
            <a:avLst/>
          </a:prstGeom>
          <a:noFill/>
          <a:extLst>
            <a:ext uri="{909E8E84-426E-40DD-AFC4-6F175D3DCCD1}">
              <a14:hiddenFill xmlns:a14="http://schemas.microsoft.com/office/drawing/2010/main" xmlns="">
                <a:solidFill>
                  <a:srgbClr val="FFFFFF"/>
                </a:solidFill>
              </a14:hiddenFill>
            </a:ext>
          </a:extLst>
        </p:spPr>
      </p:pic>
      <p:sp>
        <p:nvSpPr>
          <p:cNvPr id="71" name="Freeform 8">
            <a:extLst>
              <a:ext uri="{FF2B5EF4-FFF2-40B4-BE49-F238E27FC236}">
                <a16:creationId xmlns="" xmlns:a16="http://schemas.microsoft.com/office/drawing/2014/main" id="{9225B0D8-E56E-4ACC-A464-81F4062765CC}"/>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49" y="-479"/>
            <a:ext cx="9451440"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1">
            <a:extLst>
              <a:ext uri="{FF2B5EF4-FFF2-40B4-BE49-F238E27FC236}">
                <a16:creationId xmlns="" xmlns:a16="http://schemas.microsoft.com/office/drawing/2014/main" id="{8F5D1B28-3976-4367-807C-CAD629CDD838}"/>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50" y="-479"/>
            <a:ext cx="8063326"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Marcador de número de diapositiva 3">
            <a:extLst>
              <a:ext uri="{FF2B5EF4-FFF2-40B4-BE49-F238E27FC236}">
                <a16:creationId xmlns="" xmlns:a16="http://schemas.microsoft.com/office/drawing/2014/main" id="{B7504C58-40C4-4671-8DE0-8D7C2930E71B}"/>
              </a:ext>
            </a:extLst>
          </p:cNvPr>
          <p:cNvSpPr>
            <a:spLocks noGrp="1"/>
          </p:cNvSpPr>
          <p:nvPr>
            <p:ph type="sldNum" sz="quarter" idx="12"/>
          </p:nvPr>
        </p:nvSpPr>
        <p:spPr>
          <a:xfrm>
            <a:off x="10876736" y="6356351"/>
            <a:ext cx="456367" cy="365125"/>
          </a:xfrm>
        </p:spPr>
        <p:txBody>
          <a:bodyPr vert="horz" lIns="91440" tIns="45720" rIns="91440" bIns="45720" rtlCol="0" anchor="ctr">
            <a:normAutofit/>
          </a:bodyPr>
          <a:lstStyle/>
          <a:p>
            <a:pPr>
              <a:spcAft>
                <a:spcPts val="600"/>
              </a:spcAft>
              <a:defRPr/>
            </a:pPr>
            <a:fld id="{5C35A8A5-EFDB-4AD0-9AED-C44C1E5D3352}" type="slidenum">
              <a:rPr lang="en-US">
                <a:solidFill>
                  <a:srgbClr val="FFFFFF"/>
                </a:solidFill>
                <a:latin typeface="Calibri" panose="020F0502020204030204"/>
              </a:rPr>
              <a:pPr>
                <a:spcAft>
                  <a:spcPts val="600"/>
                </a:spcAft>
                <a:defRPr/>
              </a:pPr>
              <a:t>122</a:t>
            </a:fld>
            <a:endParaRPr lang="en-US">
              <a:solidFill>
                <a:srgbClr val="FFFFFF"/>
              </a:solidFill>
              <a:latin typeface="Calibri" panose="020F0502020204030204"/>
            </a:endParaRPr>
          </a:p>
        </p:txBody>
      </p:sp>
      <p:sp>
        <p:nvSpPr>
          <p:cNvPr id="6" name="CuadroTexto 5">
            <a:extLst>
              <a:ext uri="{FF2B5EF4-FFF2-40B4-BE49-F238E27FC236}">
                <a16:creationId xmlns="" xmlns:a16="http://schemas.microsoft.com/office/drawing/2014/main" id="{F62AB49A-62C5-43F1-A462-D0603671023F}"/>
              </a:ext>
            </a:extLst>
          </p:cNvPr>
          <p:cNvSpPr txBox="1"/>
          <p:nvPr/>
        </p:nvSpPr>
        <p:spPr>
          <a:xfrm>
            <a:off x="1116335" y="332656"/>
            <a:ext cx="5049149" cy="9411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400" b="1" u="sng" dirty="0">
                <a:latin typeface="Arial" panose="020B0604020202020204" pitchFamily="34" charset="0"/>
                <a:ea typeface="+mj-ea"/>
                <a:cs typeface="Arial" panose="020B0604020202020204" pitchFamily="34" charset="0"/>
              </a:rPr>
              <a:t>TEMARIO:</a:t>
            </a:r>
          </a:p>
        </p:txBody>
      </p:sp>
      <p:grpSp>
        <p:nvGrpSpPr>
          <p:cNvPr id="2" name="Agrupar 9"/>
          <p:cNvGrpSpPr/>
          <p:nvPr/>
        </p:nvGrpSpPr>
        <p:grpSpPr>
          <a:xfrm>
            <a:off x="-23770" y="6265334"/>
            <a:ext cx="12374643" cy="619655"/>
            <a:chOff x="-23813" y="6265333"/>
            <a:chExt cx="12397242" cy="619655"/>
          </a:xfrm>
        </p:grpSpPr>
        <p:sp>
          <p:nvSpPr>
            <p:cNvPr id="12"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14"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99509"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1" name="Marcador de contenido 2">
            <a:extLst>
              <a:ext uri="{FF2B5EF4-FFF2-40B4-BE49-F238E27FC236}">
                <a16:creationId xmlns="" xmlns:a16="http://schemas.microsoft.com/office/drawing/2014/main" id="{69955A76-5787-43E9-9E31-100888FED269}"/>
              </a:ext>
            </a:extLst>
          </p:cNvPr>
          <p:cNvSpPr>
            <a:spLocks noGrp="1"/>
          </p:cNvSpPr>
          <p:nvPr>
            <p:ph idx="1"/>
          </p:nvPr>
        </p:nvSpPr>
        <p:spPr>
          <a:xfrm>
            <a:off x="0" y="1556792"/>
            <a:ext cx="6948983" cy="4392488"/>
          </a:xfrm>
        </p:spPr>
        <p:txBody>
          <a:bodyPr>
            <a:normAutofit/>
          </a:bodyPr>
          <a:lstStyle/>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Introducción.</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Sistemas de Mando y Control.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Unidades Escuadra, VP-1 y HA-1.</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Problemática actual en el empleo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de los sistemas de mando y control.</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Funcionamiento AIO a nivel fuerza y unidad.</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solidFill>
                  <a:schemeClr val="bg1"/>
                </a:solidFill>
                <a:ea typeface="Times New Roman" pitchFamily="18" charset="0"/>
                <a:cs typeface="Arial" pitchFamily="34" charset="0"/>
              </a:rPr>
              <a:t>Niveles de mando y control.</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Responsabilidades del </a:t>
            </a:r>
            <a:r>
              <a:rPr lang="es-ES" sz="2800" dirty="0" err="1" smtClean="0">
                <a:ea typeface="Times New Roman" pitchFamily="18" charset="0"/>
                <a:cs typeface="Arial" pitchFamily="34" charset="0"/>
              </a:rPr>
              <a:t>team</a:t>
            </a:r>
            <a:r>
              <a:rPr lang="es-ES" sz="2800" dirty="0" smtClean="0">
                <a:ea typeface="Times New Roman" pitchFamily="18" charset="0"/>
                <a:cs typeface="Arial" pitchFamily="34" charset="0"/>
              </a:rPr>
              <a:t> AIO.</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Mando y Control según la DGE.</a:t>
            </a:r>
            <a:endParaRPr lang="es-CL" sz="2800" dirty="0" smtClean="0"/>
          </a:p>
          <a:p>
            <a:pPr algn="just" eaLnBrk="0" fontAlgn="base" hangingPunct="0">
              <a:spcBef>
                <a:spcPct val="0"/>
              </a:spcBef>
              <a:spcAft>
                <a:spcPct val="0"/>
              </a:spcAft>
              <a:buFont typeface="Wingdings" pitchFamily="2" charset="2"/>
              <a:buChar char="Ø"/>
              <a:tabLst>
                <a:tab pos="838200" algn="r"/>
                <a:tab pos="5965825" algn="r"/>
              </a:tabLst>
            </a:pPr>
            <a:endParaRPr lang="es-ES_tradn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440711375"/>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9330161" y="6093297"/>
            <a:ext cx="2839614" cy="365125"/>
          </a:xfrm>
        </p:spPr>
        <p:txBody>
          <a:bodyPr/>
          <a:lstStyle/>
          <a:p>
            <a:fld id="{E633B1BE-4685-4A8F-BABD-4AD129F26B6C}" type="slidenum">
              <a:rPr lang="es-CL" smtClean="0"/>
              <a:pPr/>
              <a:t>123</a:t>
            </a:fld>
            <a:endParaRPr lang="es-CL" dirty="0"/>
          </a:p>
        </p:txBody>
      </p:sp>
      <p:sp>
        <p:nvSpPr>
          <p:cNvPr id="5" name="4 CuadroTexto"/>
          <p:cNvSpPr txBox="1"/>
          <p:nvPr/>
        </p:nvSpPr>
        <p:spPr>
          <a:xfrm>
            <a:off x="534920" y="1118824"/>
            <a:ext cx="5027787"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Niveles de Responsabilidad en el </a:t>
            </a:r>
            <a:r>
              <a:rPr lang="es-CL" b="1" i="1" u="sng" dirty="0" err="1">
                <a:solidFill>
                  <a:srgbClr val="002060"/>
                </a:solidFill>
                <a:latin typeface="Arial" pitchFamily="34" charset="0"/>
                <a:cs typeface="Arial" pitchFamily="34" charset="0"/>
              </a:rPr>
              <a:t>Team</a:t>
            </a:r>
            <a:r>
              <a:rPr lang="es-CL" b="1" i="1" u="sng" dirty="0">
                <a:solidFill>
                  <a:srgbClr val="002060"/>
                </a:solidFill>
                <a:latin typeface="Arial" pitchFamily="34" charset="0"/>
                <a:cs typeface="Arial" pitchFamily="34" charset="0"/>
              </a:rPr>
              <a:t> AIO:</a:t>
            </a:r>
          </a:p>
        </p:txBody>
      </p:sp>
      <p:sp>
        <p:nvSpPr>
          <p:cNvPr id="7" name="Rectángulo: esquinas redondeadas 6"/>
          <p:cNvSpPr/>
          <p:nvPr/>
        </p:nvSpPr>
        <p:spPr>
          <a:xfrm>
            <a:off x="526420" y="1772816"/>
            <a:ext cx="3162576" cy="609020"/>
          </a:xfrm>
          <a:prstGeom prst="roundRect">
            <a:avLst/>
          </a:prstGeom>
          <a:solidFill>
            <a:srgbClr val="C00000"/>
          </a:solidFill>
          <a:ln>
            <a:solidFill>
              <a:srgbClr val="C0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NIVEL DE MANDO</a:t>
            </a:r>
          </a:p>
        </p:txBody>
      </p:sp>
      <p:sp>
        <p:nvSpPr>
          <p:cNvPr id="2" name="CuadroTexto 1"/>
          <p:cNvSpPr txBox="1"/>
          <p:nvPr/>
        </p:nvSpPr>
        <p:spPr>
          <a:xfrm>
            <a:off x="4934860" y="1872439"/>
            <a:ext cx="5062091" cy="369332"/>
          </a:xfrm>
          <a:prstGeom prst="rect">
            <a:avLst/>
          </a:prstGeom>
          <a:noFill/>
          <a:ln>
            <a:solidFill>
              <a:srgbClr val="C00000"/>
            </a:solidFill>
          </a:ln>
        </p:spPr>
        <p:txBody>
          <a:bodyPr wrap="none" rtlCol="0">
            <a:spAutoFit/>
          </a:bodyPr>
          <a:lstStyle/>
          <a:p>
            <a:r>
              <a:rPr lang="es-CL" b="1" dirty="0">
                <a:solidFill>
                  <a:srgbClr val="002060"/>
                </a:solidFill>
                <a:latin typeface="Arial" panose="020B0604020202020204" pitchFamily="34" charset="0"/>
                <a:cs typeface="Arial" panose="020B0604020202020204" pitchFamily="34" charset="0"/>
              </a:rPr>
              <a:t>CO / PWO / AAWO / OOW / </a:t>
            </a:r>
            <a:r>
              <a:rPr lang="es-CL" b="1" dirty="0" smtClean="0">
                <a:solidFill>
                  <a:srgbClr val="002060"/>
                </a:solidFill>
                <a:latin typeface="Arial" panose="020B0604020202020204" pitchFamily="34" charset="0"/>
                <a:cs typeface="Arial" panose="020B0604020202020204" pitchFamily="34" charset="0"/>
              </a:rPr>
              <a:t>WEO </a:t>
            </a:r>
            <a:r>
              <a:rPr lang="es-CL" b="1" dirty="0" smtClean="0">
                <a:solidFill>
                  <a:srgbClr val="FF0000"/>
                </a:solidFill>
                <a:latin typeface="Arial" panose="020B0604020202020204" pitchFamily="34" charset="0"/>
                <a:cs typeface="Arial" panose="020B0604020202020204" pitchFamily="34" charset="0"/>
              </a:rPr>
              <a:t>/ GWO / HO </a:t>
            </a:r>
            <a:endParaRPr lang="es-CL" b="1" dirty="0">
              <a:solidFill>
                <a:srgbClr val="FF0000"/>
              </a:solidFill>
              <a:latin typeface="Arial" panose="020B0604020202020204" pitchFamily="34" charset="0"/>
              <a:cs typeface="Arial" panose="020B0604020202020204" pitchFamily="34" charset="0"/>
            </a:endParaRPr>
          </a:p>
        </p:txBody>
      </p:sp>
      <p:sp>
        <p:nvSpPr>
          <p:cNvPr id="8" name="Rectangle 2"/>
          <p:cNvSpPr txBox="1">
            <a:spLocks noChangeArrowheads="1"/>
          </p:cNvSpPr>
          <p:nvPr/>
        </p:nvSpPr>
        <p:spPr>
          <a:xfrm>
            <a:off x="430585" y="2675370"/>
            <a:ext cx="11531707" cy="937878"/>
          </a:xfrm>
          <a:prstGeom prst="rect">
            <a:avLst/>
          </a:prstGeom>
        </p:spPr>
        <p:style>
          <a:lnRef idx="1">
            <a:schemeClr val="dk1"/>
          </a:lnRef>
          <a:fillRef idx="2">
            <a:schemeClr val="dk1"/>
          </a:fillRef>
          <a:effectRef idx="1">
            <a:schemeClr val="dk1"/>
          </a:effectRef>
          <a:fontRef idx="minor">
            <a:schemeClr val="dk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ct val="50000"/>
              </a:spcBef>
              <a:buFont typeface="Monotype Sorts" charset="2"/>
              <a:buNone/>
              <a:tabLst>
                <a:tab pos="95250" algn="l"/>
                <a:tab pos="266700" algn="l"/>
              </a:tabLst>
              <a:defRPr/>
            </a:pPr>
            <a:r>
              <a:rPr lang="es-ES_tradnl" sz="1800" b="1" dirty="0">
                <a:solidFill>
                  <a:srgbClr val="002060"/>
                </a:solidFill>
                <a:latin typeface="Arial" pitchFamily="34" charset="0"/>
                <a:ea typeface="ＭＳ Ｐゴシック" charset="-128"/>
              </a:rPr>
              <a:t>Es el nivel encargado de evaluar y resolver, mediante decisiones tácticas, expresando sus resoluciones en órdenes de acción a los directores de armas, puente y buques subordinados.</a:t>
            </a:r>
            <a:endParaRPr lang="es-ES_tradnl" sz="2000" b="1" dirty="0">
              <a:solidFill>
                <a:srgbClr val="002060"/>
              </a:solidFill>
              <a:latin typeface="Arial" pitchFamily="34" charset="0"/>
              <a:ea typeface="ＭＳ Ｐゴシック" charset="-128"/>
            </a:endParaRPr>
          </a:p>
        </p:txBody>
      </p:sp>
      <p:sp>
        <p:nvSpPr>
          <p:cNvPr id="3" name="Flecha: a la derecha 2"/>
          <p:cNvSpPr/>
          <p:nvPr/>
        </p:nvSpPr>
        <p:spPr>
          <a:xfrm>
            <a:off x="3880668" y="1957482"/>
            <a:ext cx="862521" cy="30451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9" name="Rectángulo: esquinas redondeadas 8"/>
          <p:cNvSpPr/>
          <p:nvPr/>
        </p:nvSpPr>
        <p:spPr>
          <a:xfrm>
            <a:off x="526420" y="4036840"/>
            <a:ext cx="3162576" cy="609020"/>
          </a:xfrm>
          <a:prstGeom prst="roundRect">
            <a:avLst/>
          </a:prstGeom>
          <a:solidFill>
            <a:srgbClr val="C00000"/>
          </a:solidFill>
          <a:ln>
            <a:solidFill>
              <a:srgbClr val="C0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NIVEL DE DIRECCIÓN</a:t>
            </a:r>
          </a:p>
        </p:txBody>
      </p:sp>
      <p:sp>
        <p:nvSpPr>
          <p:cNvPr id="10" name="CuadroTexto 9"/>
          <p:cNvSpPr txBox="1"/>
          <p:nvPr/>
        </p:nvSpPr>
        <p:spPr>
          <a:xfrm>
            <a:off x="4934860" y="4136463"/>
            <a:ext cx="3843745" cy="369332"/>
          </a:xfrm>
          <a:prstGeom prst="rect">
            <a:avLst/>
          </a:prstGeom>
          <a:noFill/>
          <a:ln>
            <a:solidFill>
              <a:srgbClr val="C00000"/>
            </a:solidFill>
          </a:ln>
        </p:spPr>
        <p:txBody>
          <a:bodyPr wrap="none" rtlCol="0">
            <a:spAutoFit/>
          </a:bodyPr>
          <a:lstStyle/>
          <a:p>
            <a:r>
              <a:rPr lang="es-CL" b="1" dirty="0" err="1">
                <a:solidFill>
                  <a:srgbClr val="002060"/>
                </a:solidFill>
                <a:latin typeface="Arial" panose="020B0604020202020204" pitchFamily="34" charset="0"/>
                <a:cs typeface="Arial" panose="020B0604020202020204" pitchFamily="34" charset="0"/>
              </a:rPr>
              <a:t>ASuWD</a:t>
            </a:r>
            <a:r>
              <a:rPr lang="es-CL" b="1" dirty="0">
                <a:solidFill>
                  <a:srgbClr val="002060"/>
                </a:solidFill>
                <a:latin typeface="Arial" panose="020B0604020202020204" pitchFamily="34" charset="0"/>
                <a:cs typeface="Arial" panose="020B0604020202020204" pitchFamily="34" charset="0"/>
              </a:rPr>
              <a:t> / ASWD / EWD / OPINTEL</a:t>
            </a:r>
          </a:p>
        </p:txBody>
      </p:sp>
      <p:sp>
        <p:nvSpPr>
          <p:cNvPr id="11" name="Rectangle 2"/>
          <p:cNvSpPr txBox="1">
            <a:spLocks noChangeArrowheads="1"/>
          </p:cNvSpPr>
          <p:nvPr/>
        </p:nvSpPr>
        <p:spPr>
          <a:xfrm>
            <a:off x="430585" y="4939394"/>
            <a:ext cx="11531707" cy="937878"/>
          </a:xfrm>
          <a:prstGeom prst="rect">
            <a:avLst/>
          </a:prstGeom>
        </p:spPr>
        <p:style>
          <a:lnRef idx="1">
            <a:schemeClr val="dk1"/>
          </a:lnRef>
          <a:fillRef idx="2">
            <a:schemeClr val="dk1"/>
          </a:fillRef>
          <a:effectRef idx="1">
            <a:schemeClr val="dk1"/>
          </a:effectRef>
          <a:fontRef idx="minor">
            <a:schemeClr val="dk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ct val="50000"/>
              </a:spcBef>
              <a:buFont typeface="Monotype Sorts" charset="2"/>
              <a:buNone/>
              <a:tabLst>
                <a:tab pos="95250" algn="l"/>
                <a:tab pos="266700" algn="l"/>
              </a:tabLst>
              <a:defRPr/>
            </a:pPr>
            <a:r>
              <a:rPr lang="es-ES_tradnl" sz="1800" b="1" dirty="0">
                <a:solidFill>
                  <a:srgbClr val="002060"/>
                </a:solidFill>
                <a:latin typeface="Arial" pitchFamily="34" charset="0"/>
                <a:ea typeface="ＭＳ Ｐゴシック" charset="-128"/>
              </a:rPr>
              <a:t>Agrupa al personal cuya actividad es la de dirigir los sistemas de armas y sensores en cumplimiento a las órdenes del Nivel de Mando, mediante procedimientos previamente establecidos y estandarizados.</a:t>
            </a:r>
            <a:endParaRPr lang="es-ES_tradnl" sz="2000" b="1" dirty="0">
              <a:solidFill>
                <a:srgbClr val="002060"/>
              </a:solidFill>
              <a:latin typeface="Arial" pitchFamily="34" charset="0"/>
              <a:ea typeface="ＭＳ Ｐゴシック" charset="-128"/>
            </a:endParaRPr>
          </a:p>
        </p:txBody>
      </p:sp>
      <p:sp>
        <p:nvSpPr>
          <p:cNvPr id="12" name="Flecha: a la derecha 11"/>
          <p:cNvSpPr/>
          <p:nvPr/>
        </p:nvSpPr>
        <p:spPr>
          <a:xfrm>
            <a:off x="3880668" y="4221506"/>
            <a:ext cx="862521" cy="30451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13" name="1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4"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NIVELES DE MANDO Y CONTROL</a:t>
              </a:r>
              <a:endParaRPr lang="es-CL" sz="1200" b="1" dirty="0">
                <a:solidFill>
                  <a:srgbClr val="002060"/>
                </a:solidFill>
                <a:latin typeface="Arial" panose="020B0604020202020204" pitchFamily="34" charset="0"/>
                <a:cs typeface="Arial" panose="020B0604020202020204" pitchFamily="34" charset="0"/>
              </a:endParaRPr>
            </a:p>
          </p:txBody>
        </p:sp>
        <p:sp>
          <p:nvSpPr>
            <p:cNvPr id="1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endParaRPr lang="es-CL" sz="1200" b="1" dirty="0">
                <a:solidFill>
                  <a:schemeClr val="bg1"/>
                </a:solidFill>
                <a:latin typeface="Arial" panose="020B0604020202020204" pitchFamily="34" charset="0"/>
                <a:cs typeface="Arial" panose="020B0604020202020204" pitchFamily="34" charset="0"/>
              </a:endParaRPr>
            </a:p>
          </p:txBody>
        </p:sp>
        <p:sp>
          <p:nvSpPr>
            <p:cNvPr id="1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9"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4072829700"/>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721672" y="6093297"/>
            <a:ext cx="2839614" cy="365125"/>
          </a:xfrm>
        </p:spPr>
        <p:txBody>
          <a:bodyPr/>
          <a:lstStyle/>
          <a:p>
            <a:fld id="{E633B1BE-4685-4A8F-BABD-4AD129F26B6C}" type="slidenum">
              <a:rPr lang="es-CL" smtClean="0"/>
              <a:pPr/>
              <a:t>124</a:t>
            </a:fld>
            <a:endParaRPr lang="es-CL"/>
          </a:p>
        </p:txBody>
      </p:sp>
      <p:sp>
        <p:nvSpPr>
          <p:cNvPr id="5" name="4 CuadroTexto"/>
          <p:cNvSpPr txBox="1"/>
          <p:nvPr/>
        </p:nvSpPr>
        <p:spPr>
          <a:xfrm>
            <a:off x="526420" y="934158"/>
            <a:ext cx="5027787"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Niveles de Responsabilidad en el </a:t>
            </a:r>
            <a:r>
              <a:rPr lang="es-CL" b="1" i="1" u="sng" dirty="0" err="1">
                <a:solidFill>
                  <a:srgbClr val="002060"/>
                </a:solidFill>
                <a:latin typeface="Arial" pitchFamily="34" charset="0"/>
                <a:cs typeface="Arial" pitchFamily="34" charset="0"/>
              </a:rPr>
              <a:t>Team</a:t>
            </a:r>
            <a:r>
              <a:rPr lang="es-CL" b="1" i="1" u="sng" dirty="0">
                <a:solidFill>
                  <a:srgbClr val="002060"/>
                </a:solidFill>
                <a:latin typeface="Arial" pitchFamily="34" charset="0"/>
                <a:cs typeface="Arial" pitchFamily="34" charset="0"/>
              </a:rPr>
              <a:t> AIO:</a:t>
            </a:r>
          </a:p>
        </p:txBody>
      </p:sp>
      <p:sp>
        <p:nvSpPr>
          <p:cNvPr id="7" name="Rectángulo: esquinas redondeadas 6"/>
          <p:cNvSpPr/>
          <p:nvPr/>
        </p:nvSpPr>
        <p:spPr>
          <a:xfrm>
            <a:off x="526420" y="1772816"/>
            <a:ext cx="3162576" cy="609020"/>
          </a:xfrm>
          <a:prstGeom prst="roundRect">
            <a:avLst/>
          </a:prstGeom>
          <a:solidFill>
            <a:srgbClr val="C00000"/>
          </a:solidFill>
          <a:ln>
            <a:solidFill>
              <a:srgbClr val="C0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NIVEL DE CONTROL</a:t>
            </a:r>
          </a:p>
        </p:txBody>
      </p:sp>
      <p:sp>
        <p:nvSpPr>
          <p:cNvPr id="2" name="CuadroTexto 1"/>
          <p:cNvSpPr txBox="1"/>
          <p:nvPr/>
        </p:nvSpPr>
        <p:spPr>
          <a:xfrm>
            <a:off x="4934861" y="1872439"/>
            <a:ext cx="4874155" cy="369332"/>
          </a:xfrm>
          <a:prstGeom prst="rect">
            <a:avLst/>
          </a:prstGeom>
          <a:noFill/>
          <a:ln>
            <a:solidFill>
              <a:srgbClr val="C00000"/>
            </a:solidFill>
          </a:ln>
        </p:spPr>
        <p:txBody>
          <a:bodyPr wrap="none" rtlCol="0">
            <a:spAutoFit/>
          </a:bodyPr>
          <a:lstStyle/>
          <a:p>
            <a:r>
              <a:rPr lang="es-CL" b="1" dirty="0">
                <a:solidFill>
                  <a:srgbClr val="002060"/>
                </a:solidFill>
                <a:latin typeface="Arial" panose="020B0604020202020204" pitchFamily="34" charset="0"/>
                <a:cs typeface="Arial" panose="020B0604020202020204" pitchFamily="34" charset="0"/>
              </a:rPr>
              <a:t>CAE / STIROP / GC / CONT. </a:t>
            </a:r>
            <a:r>
              <a:rPr lang="es-CL" b="1" dirty="0" smtClean="0">
                <a:solidFill>
                  <a:srgbClr val="002060"/>
                </a:solidFill>
                <a:latin typeface="Arial" panose="020B0604020202020204" pitchFamily="34" charset="0"/>
                <a:cs typeface="Arial" panose="020B0604020202020204" pitchFamily="34" charset="0"/>
              </a:rPr>
              <a:t>BARAK/WEWO</a:t>
            </a:r>
            <a:endParaRPr lang="es-CL" b="1" dirty="0">
              <a:solidFill>
                <a:srgbClr val="002060"/>
              </a:solidFill>
              <a:latin typeface="Arial" panose="020B0604020202020204" pitchFamily="34" charset="0"/>
              <a:cs typeface="Arial" panose="020B0604020202020204" pitchFamily="34" charset="0"/>
            </a:endParaRPr>
          </a:p>
        </p:txBody>
      </p:sp>
      <p:sp>
        <p:nvSpPr>
          <p:cNvPr id="8" name="Rectangle 2"/>
          <p:cNvSpPr txBox="1">
            <a:spLocks noChangeArrowheads="1"/>
          </p:cNvSpPr>
          <p:nvPr/>
        </p:nvSpPr>
        <p:spPr>
          <a:xfrm>
            <a:off x="430585" y="2675370"/>
            <a:ext cx="11531707" cy="882392"/>
          </a:xfrm>
          <a:prstGeom prst="rect">
            <a:avLst/>
          </a:prstGeom>
        </p:spPr>
        <p:style>
          <a:lnRef idx="1">
            <a:schemeClr val="dk1"/>
          </a:lnRef>
          <a:fillRef idx="2">
            <a:schemeClr val="dk1"/>
          </a:fillRef>
          <a:effectRef idx="1">
            <a:schemeClr val="dk1"/>
          </a:effectRef>
          <a:fontRef idx="minor">
            <a:schemeClr val="dk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ct val="50000"/>
              </a:spcBef>
              <a:buFont typeface="Monotype Sorts" charset="2"/>
              <a:buNone/>
              <a:tabLst>
                <a:tab pos="95250" algn="l"/>
                <a:tab pos="266700" algn="l"/>
              </a:tabLst>
              <a:defRPr/>
            </a:pPr>
            <a:r>
              <a:rPr lang="es-ES_tradnl" sz="1800" b="1" dirty="0">
                <a:solidFill>
                  <a:srgbClr val="002060"/>
                </a:solidFill>
                <a:latin typeface="Arial" pitchFamily="34" charset="0"/>
                <a:ea typeface="ＭＳ Ｐゴシック" charset="-128"/>
              </a:rPr>
              <a:t>Agrupa al personal cuya actividad es la de monitorear la operación de los sistemas de armas y sensores, para ejecutar las órdenes y los procesos que señale el nivel de dirección.</a:t>
            </a:r>
            <a:endParaRPr lang="es-ES_tradnl" sz="2000" b="1" dirty="0">
              <a:solidFill>
                <a:srgbClr val="002060"/>
              </a:solidFill>
              <a:latin typeface="Arial" pitchFamily="34" charset="0"/>
              <a:ea typeface="ＭＳ Ｐゴシック" charset="-128"/>
            </a:endParaRPr>
          </a:p>
        </p:txBody>
      </p:sp>
      <p:sp>
        <p:nvSpPr>
          <p:cNvPr id="3" name="Flecha: a la derecha 2"/>
          <p:cNvSpPr/>
          <p:nvPr/>
        </p:nvSpPr>
        <p:spPr>
          <a:xfrm>
            <a:off x="3880668" y="1957482"/>
            <a:ext cx="862521" cy="30451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9" name="Rectángulo: esquinas redondeadas 8"/>
          <p:cNvSpPr/>
          <p:nvPr/>
        </p:nvSpPr>
        <p:spPr>
          <a:xfrm>
            <a:off x="526420" y="4036840"/>
            <a:ext cx="3162576" cy="609020"/>
          </a:xfrm>
          <a:prstGeom prst="roundRect">
            <a:avLst/>
          </a:prstGeom>
          <a:solidFill>
            <a:srgbClr val="C00000"/>
          </a:solidFill>
          <a:ln>
            <a:solidFill>
              <a:srgbClr val="C0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NIVEL DE SUPERVISIÓN</a:t>
            </a:r>
          </a:p>
        </p:txBody>
      </p:sp>
      <p:sp>
        <p:nvSpPr>
          <p:cNvPr id="10" name="CuadroTexto 9"/>
          <p:cNvSpPr txBox="1"/>
          <p:nvPr/>
        </p:nvSpPr>
        <p:spPr>
          <a:xfrm>
            <a:off x="4934860" y="4136463"/>
            <a:ext cx="4942315" cy="369332"/>
          </a:xfrm>
          <a:prstGeom prst="rect">
            <a:avLst/>
          </a:prstGeom>
          <a:noFill/>
          <a:ln>
            <a:solidFill>
              <a:srgbClr val="C00000"/>
            </a:solidFill>
          </a:ln>
        </p:spPr>
        <p:txBody>
          <a:bodyPr wrap="none" rtlCol="0">
            <a:spAutoFit/>
          </a:bodyPr>
          <a:lstStyle/>
          <a:p>
            <a:r>
              <a:rPr lang="es-CL" b="1" dirty="0">
                <a:solidFill>
                  <a:srgbClr val="002060"/>
                </a:solidFill>
                <a:latin typeface="Arial" panose="020B0604020202020204" pitchFamily="34" charset="0"/>
                <a:cs typeface="Arial" panose="020B0604020202020204" pitchFamily="34" charset="0"/>
              </a:rPr>
              <a:t>ORS / TPS / SPS / </a:t>
            </a:r>
            <a:r>
              <a:rPr lang="es-CL" b="1" dirty="0" smtClean="0">
                <a:solidFill>
                  <a:srgbClr val="002060"/>
                </a:solidFill>
                <a:latin typeface="Arial" panose="020B0604020202020204" pitchFamily="34" charset="0"/>
                <a:cs typeface="Arial" panose="020B0604020202020204" pitchFamily="34" charset="0"/>
              </a:rPr>
              <a:t>APS / </a:t>
            </a:r>
            <a:r>
              <a:rPr lang="es-CL" b="1" dirty="0" smtClean="0">
                <a:solidFill>
                  <a:srgbClr val="FF0000"/>
                </a:solidFill>
                <a:latin typeface="Arial" panose="020B0604020202020204" pitchFamily="34" charset="0"/>
                <a:cs typeface="Arial" panose="020B0604020202020204" pitchFamily="34" charset="0"/>
              </a:rPr>
              <a:t>GOP(CINEMATICO)</a:t>
            </a:r>
            <a:endParaRPr lang="es-CL" b="1" dirty="0">
              <a:solidFill>
                <a:srgbClr val="FF0000"/>
              </a:solidFill>
              <a:latin typeface="Arial" panose="020B0604020202020204" pitchFamily="34" charset="0"/>
              <a:cs typeface="Arial" panose="020B0604020202020204" pitchFamily="34" charset="0"/>
            </a:endParaRPr>
          </a:p>
        </p:txBody>
      </p:sp>
      <p:sp>
        <p:nvSpPr>
          <p:cNvPr id="11" name="Rectangle 2"/>
          <p:cNvSpPr txBox="1">
            <a:spLocks noChangeArrowheads="1"/>
          </p:cNvSpPr>
          <p:nvPr/>
        </p:nvSpPr>
        <p:spPr>
          <a:xfrm>
            <a:off x="430585" y="4939394"/>
            <a:ext cx="11531707" cy="1212024"/>
          </a:xfrm>
          <a:prstGeom prst="rect">
            <a:avLst/>
          </a:prstGeom>
        </p:spPr>
        <p:style>
          <a:lnRef idx="1">
            <a:schemeClr val="dk1"/>
          </a:lnRef>
          <a:fillRef idx="2">
            <a:schemeClr val="dk1"/>
          </a:fillRef>
          <a:effectRef idx="1">
            <a:schemeClr val="dk1"/>
          </a:effectRef>
          <a:fontRef idx="minor">
            <a:schemeClr val="dk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ct val="50000"/>
              </a:spcBef>
              <a:buFont typeface="Monotype Sorts" charset="2"/>
              <a:buNone/>
              <a:tabLst>
                <a:tab pos="95250" algn="l"/>
                <a:tab pos="266700" algn="l"/>
              </a:tabLst>
              <a:defRPr/>
            </a:pPr>
            <a:r>
              <a:rPr lang="es-ES_tradnl" sz="1800" dirty="0">
                <a:solidFill>
                  <a:srgbClr val="002060"/>
                </a:solidFill>
                <a:latin typeface="Arial" pitchFamily="34" charset="0"/>
                <a:ea typeface="ＭＳ Ｐゴシック" charset="-128"/>
              </a:rPr>
              <a:t>Agrupa al personal cuya función es la de supervisar en cada panorama el proceso de recopilación de la información, su clasificación y evaluación de tal manera de presentarla a los diferentes niveles de la CIC, mediante un panorama consolidado que permita adoptar decisiones, dirigir y controlar a los Sistemas de Armas. Son responsables antes sus respectivos directores de la correcta compilación de sus panoramas.</a:t>
            </a:r>
            <a:endParaRPr lang="es-ES_tradnl" sz="2000" dirty="0">
              <a:solidFill>
                <a:srgbClr val="002060"/>
              </a:solidFill>
              <a:latin typeface="Arial" pitchFamily="34" charset="0"/>
              <a:ea typeface="ＭＳ Ｐゴシック" charset="-128"/>
            </a:endParaRPr>
          </a:p>
        </p:txBody>
      </p:sp>
      <p:sp>
        <p:nvSpPr>
          <p:cNvPr id="12" name="Flecha: a la derecha 11"/>
          <p:cNvSpPr/>
          <p:nvPr/>
        </p:nvSpPr>
        <p:spPr>
          <a:xfrm>
            <a:off x="3880668" y="4221506"/>
            <a:ext cx="862521" cy="30451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sp>
        <p:nvSpPr>
          <p:cNvPr id="13" name="1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4"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NIVELES DE MANDO Y CONTROL</a:t>
              </a:r>
              <a:endParaRPr lang="es-CL" sz="1200" b="1" dirty="0">
                <a:solidFill>
                  <a:srgbClr val="002060"/>
                </a:solidFill>
                <a:latin typeface="Arial" panose="020B0604020202020204" pitchFamily="34" charset="0"/>
                <a:cs typeface="Arial" panose="020B0604020202020204" pitchFamily="34" charset="0"/>
              </a:endParaRPr>
            </a:p>
          </p:txBody>
        </p:sp>
        <p:sp>
          <p:nvSpPr>
            <p:cNvPr id="1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endParaRPr lang="es-CL" sz="1200" b="1" dirty="0">
                <a:solidFill>
                  <a:schemeClr val="bg1"/>
                </a:solidFill>
                <a:latin typeface="Arial" panose="020B0604020202020204" pitchFamily="34" charset="0"/>
                <a:cs typeface="Arial" panose="020B0604020202020204" pitchFamily="34" charset="0"/>
              </a:endParaRPr>
            </a:p>
          </p:txBody>
        </p:sp>
        <p:sp>
          <p:nvSpPr>
            <p:cNvPr id="1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8"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863321301"/>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864121" y="5978942"/>
            <a:ext cx="2839614" cy="365125"/>
          </a:xfrm>
        </p:spPr>
        <p:txBody>
          <a:bodyPr/>
          <a:lstStyle/>
          <a:p>
            <a:fld id="{E633B1BE-4685-4A8F-BABD-4AD129F26B6C}" type="slidenum">
              <a:rPr lang="es-CL" smtClean="0"/>
              <a:pPr/>
              <a:t>125</a:t>
            </a:fld>
            <a:endParaRPr lang="es-CL"/>
          </a:p>
        </p:txBody>
      </p:sp>
      <p:sp>
        <p:nvSpPr>
          <p:cNvPr id="5" name="4 CuadroTexto"/>
          <p:cNvSpPr txBox="1"/>
          <p:nvPr/>
        </p:nvSpPr>
        <p:spPr>
          <a:xfrm>
            <a:off x="526420" y="934158"/>
            <a:ext cx="5027787"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Niveles de Responsabilidad en el </a:t>
            </a:r>
            <a:r>
              <a:rPr lang="es-CL" b="1" i="1" u="sng" dirty="0" err="1">
                <a:solidFill>
                  <a:srgbClr val="002060"/>
                </a:solidFill>
                <a:latin typeface="Arial" pitchFamily="34" charset="0"/>
                <a:cs typeface="Arial" pitchFamily="34" charset="0"/>
              </a:rPr>
              <a:t>Team</a:t>
            </a:r>
            <a:r>
              <a:rPr lang="es-CL" b="1" i="1" u="sng" dirty="0">
                <a:solidFill>
                  <a:srgbClr val="002060"/>
                </a:solidFill>
                <a:latin typeface="Arial" pitchFamily="34" charset="0"/>
                <a:cs typeface="Arial" pitchFamily="34" charset="0"/>
              </a:rPr>
              <a:t> AIO:</a:t>
            </a:r>
          </a:p>
        </p:txBody>
      </p:sp>
      <p:sp>
        <p:nvSpPr>
          <p:cNvPr id="7" name="Rectángulo: esquinas redondeadas 6"/>
          <p:cNvSpPr/>
          <p:nvPr/>
        </p:nvSpPr>
        <p:spPr>
          <a:xfrm>
            <a:off x="526420" y="1572575"/>
            <a:ext cx="3162576" cy="969060"/>
          </a:xfrm>
          <a:prstGeom prst="roundRect">
            <a:avLst/>
          </a:prstGeom>
          <a:solidFill>
            <a:srgbClr val="C00000"/>
          </a:solidFill>
          <a:ln>
            <a:solidFill>
              <a:srgbClr val="C0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NIVEL DE </a:t>
            </a:r>
            <a:r>
              <a:rPr lang="es-CL" b="1" dirty="0" smtClean="0">
                <a:latin typeface="Arial" panose="020B0604020202020204" pitchFamily="34" charset="0"/>
                <a:cs typeface="Arial" panose="020B0604020202020204" pitchFamily="34" charset="0"/>
              </a:rPr>
              <a:t>REPORTE / COMPILACIÓN</a:t>
            </a:r>
            <a:r>
              <a:rPr lang="es-CL" b="1" dirty="0">
                <a:latin typeface="Arial" panose="020B0604020202020204" pitchFamily="34" charset="0"/>
                <a:cs typeface="Arial" panose="020B0604020202020204" pitchFamily="34" charset="0"/>
              </a:rPr>
              <a:t>.</a:t>
            </a:r>
          </a:p>
        </p:txBody>
      </p:sp>
      <p:sp>
        <p:nvSpPr>
          <p:cNvPr id="2" name="CuadroTexto 1"/>
          <p:cNvSpPr txBox="1"/>
          <p:nvPr/>
        </p:nvSpPr>
        <p:spPr>
          <a:xfrm>
            <a:off x="4934860" y="1872440"/>
            <a:ext cx="4963795" cy="646331"/>
          </a:xfrm>
          <a:prstGeom prst="rect">
            <a:avLst/>
          </a:prstGeom>
          <a:noFill/>
          <a:ln>
            <a:solidFill>
              <a:srgbClr val="C00000"/>
            </a:solidFill>
          </a:ln>
        </p:spPr>
        <p:txBody>
          <a:bodyPr wrap="none" rtlCol="0">
            <a:spAutoFit/>
          </a:bodyPr>
          <a:lstStyle/>
          <a:p>
            <a:r>
              <a:rPr lang="es-CL" b="1" dirty="0">
                <a:solidFill>
                  <a:srgbClr val="002060"/>
                </a:solidFill>
                <a:latin typeface="Arial" panose="020B0604020202020204" pitchFamily="34" charset="0"/>
                <a:cs typeface="Arial" panose="020B0604020202020204" pitchFamily="34" charset="0"/>
              </a:rPr>
              <a:t>SPC / APC / GOP </a:t>
            </a:r>
            <a:r>
              <a:rPr lang="es-CL" b="1" dirty="0" smtClean="0">
                <a:solidFill>
                  <a:srgbClr val="002060"/>
                </a:solidFill>
                <a:latin typeface="Arial" panose="020B0604020202020204" pitchFamily="34" charset="0"/>
                <a:cs typeface="Arial" panose="020B0604020202020204" pitchFamily="34" charset="0"/>
              </a:rPr>
              <a:t>/ MAE / PRITAC / OPINTEL</a:t>
            </a:r>
          </a:p>
          <a:p>
            <a:r>
              <a:rPr lang="es-CL" b="1" dirty="0" smtClean="0">
                <a:solidFill>
                  <a:srgbClr val="FF0000"/>
                </a:solidFill>
                <a:latin typeface="Arial" panose="020B0604020202020204" pitchFamily="34" charset="0"/>
                <a:cs typeface="Arial" panose="020B0604020202020204" pitchFamily="34" charset="0"/>
              </a:rPr>
              <a:t>UWT /WINPLOTER/ REGISTROS</a:t>
            </a:r>
            <a:endParaRPr lang="es-CL" b="1" dirty="0">
              <a:solidFill>
                <a:srgbClr val="FF0000"/>
              </a:solidFill>
              <a:latin typeface="Arial" panose="020B0604020202020204" pitchFamily="34" charset="0"/>
              <a:cs typeface="Arial" panose="020B0604020202020204" pitchFamily="34" charset="0"/>
            </a:endParaRPr>
          </a:p>
        </p:txBody>
      </p:sp>
      <p:sp>
        <p:nvSpPr>
          <p:cNvPr id="8" name="Rectangle 2"/>
          <p:cNvSpPr txBox="1">
            <a:spLocks noChangeArrowheads="1"/>
          </p:cNvSpPr>
          <p:nvPr/>
        </p:nvSpPr>
        <p:spPr>
          <a:xfrm>
            <a:off x="526421" y="2708920"/>
            <a:ext cx="11531707" cy="737292"/>
          </a:xfrm>
          <a:prstGeom prst="rect">
            <a:avLst/>
          </a:prstGeom>
        </p:spPr>
        <p:style>
          <a:lnRef idx="1">
            <a:schemeClr val="dk1"/>
          </a:lnRef>
          <a:fillRef idx="2">
            <a:schemeClr val="dk1"/>
          </a:fillRef>
          <a:effectRef idx="1">
            <a:schemeClr val="dk1"/>
          </a:effectRef>
          <a:fontRef idx="minor">
            <a:schemeClr val="dk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ct val="50000"/>
              </a:spcBef>
              <a:buFont typeface="Monotype Sorts" charset="2"/>
              <a:buNone/>
              <a:tabLst>
                <a:tab pos="95250" algn="l"/>
                <a:tab pos="266700" algn="l"/>
              </a:tabLst>
              <a:defRPr/>
            </a:pPr>
            <a:r>
              <a:rPr lang="es-ES_tradnl" sz="1800" b="1" dirty="0">
                <a:solidFill>
                  <a:srgbClr val="002060"/>
                </a:solidFill>
                <a:latin typeface="Arial" pitchFamily="34" charset="0"/>
                <a:ea typeface="ＭＳ Ｐゴシック" charset="-128"/>
              </a:rPr>
              <a:t>Agrupa al personal cuya actividad es la de recopilar, compilar y reportar la información, para presentarla a los diferentes niveles de la CIC.</a:t>
            </a:r>
            <a:endParaRPr lang="es-ES_tradnl" sz="2000" b="1" dirty="0">
              <a:solidFill>
                <a:srgbClr val="002060"/>
              </a:solidFill>
              <a:latin typeface="Arial" pitchFamily="34" charset="0"/>
              <a:ea typeface="ＭＳ Ｐゴシック" charset="-128"/>
            </a:endParaRPr>
          </a:p>
        </p:txBody>
      </p:sp>
      <p:sp>
        <p:nvSpPr>
          <p:cNvPr id="3" name="Flecha: a la derecha 2"/>
          <p:cNvSpPr/>
          <p:nvPr/>
        </p:nvSpPr>
        <p:spPr>
          <a:xfrm>
            <a:off x="3880668" y="1957482"/>
            <a:ext cx="862521" cy="30451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dirty="0"/>
          </a:p>
        </p:txBody>
      </p:sp>
      <p:pic>
        <p:nvPicPr>
          <p:cNvPr id="16388" name="Picture 4" descr="Resultado de imagen para fragatas meko 140"/>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80266" y="3857628"/>
            <a:ext cx="4088312" cy="2303876"/>
          </a:xfrm>
          <a:prstGeom prst="rect">
            <a:avLst/>
          </a:prstGeom>
          <a:noFill/>
          <a:ln>
            <a:solidFill>
              <a:schemeClr val="tx1"/>
            </a:solidFill>
          </a:ln>
        </p:spPr>
      </p:pic>
      <p:pic>
        <p:nvPicPr>
          <p:cNvPr id="16390" name="Picture 6" descr="Resultado de imagen para aviones mirage v faa"/>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4753809" y="3857628"/>
            <a:ext cx="4373482" cy="1848082"/>
          </a:xfrm>
          <a:prstGeom prst="rect">
            <a:avLst/>
          </a:prstGeom>
          <a:noFill/>
          <a:ln>
            <a:solidFill>
              <a:schemeClr val="tx1"/>
            </a:solidFill>
          </a:ln>
        </p:spPr>
      </p:pic>
      <p:sp>
        <p:nvSpPr>
          <p:cNvPr id="11" name="1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2"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3"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NIVELES DE MANDO Y CONTROL</a:t>
              </a:r>
              <a:endParaRPr lang="es-CL" sz="1200" b="1" dirty="0">
                <a:solidFill>
                  <a:srgbClr val="002060"/>
                </a:solidFill>
                <a:latin typeface="Arial" panose="020B0604020202020204" pitchFamily="34" charset="0"/>
                <a:cs typeface="Arial" panose="020B0604020202020204" pitchFamily="34" charset="0"/>
              </a:endParaRPr>
            </a:p>
          </p:txBody>
        </p:sp>
        <p:sp>
          <p:nvSpPr>
            <p:cNvPr id="14"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endParaRPr lang="es-CL" sz="1200" b="1" dirty="0">
                <a:solidFill>
                  <a:schemeClr val="bg1"/>
                </a:solidFill>
                <a:latin typeface="Arial" panose="020B0604020202020204" pitchFamily="34" charset="0"/>
                <a:cs typeface="Arial" panose="020B0604020202020204" pitchFamily="34" charset="0"/>
              </a:endParaRPr>
            </a:p>
          </p:txBody>
        </p:sp>
        <p:sp>
          <p:nvSpPr>
            <p:cNvPr id="15"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708493213"/>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a:extLst>
              <a:ext uri="{FF2B5EF4-FFF2-40B4-BE49-F238E27FC236}">
                <a16:creationId xmlns="" xmlns:a16="http://schemas.microsoft.com/office/drawing/2014/main" id="{60AC6777-0072-4EC6-957E-F4A08CA40AFF}"/>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4810104" y="11"/>
            <a:ext cx="7359671" cy="6857989"/>
          </a:xfrm>
          <a:prstGeom prst="rect">
            <a:avLst/>
          </a:prstGeom>
          <a:noFill/>
          <a:extLst>
            <a:ext uri="{909E8E84-426E-40DD-AFC4-6F175D3DCCD1}">
              <a14:hiddenFill xmlns:a14="http://schemas.microsoft.com/office/drawing/2010/main" xmlns="">
                <a:solidFill>
                  <a:srgbClr val="FFFFFF"/>
                </a:solidFill>
              </a14:hiddenFill>
            </a:ext>
          </a:extLst>
        </p:spPr>
      </p:pic>
      <p:sp>
        <p:nvSpPr>
          <p:cNvPr id="71" name="Freeform 8">
            <a:extLst>
              <a:ext uri="{FF2B5EF4-FFF2-40B4-BE49-F238E27FC236}">
                <a16:creationId xmlns="" xmlns:a16="http://schemas.microsoft.com/office/drawing/2014/main" id="{9225B0D8-E56E-4ACC-A464-81F4062765CC}"/>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49" y="-479"/>
            <a:ext cx="9451440"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1">
            <a:extLst>
              <a:ext uri="{FF2B5EF4-FFF2-40B4-BE49-F238E27FC236}">
                <a16:creationId xmlns="" xmlns:a16="http://schemas.microsoft.com/office/drawing/2014/main" id="{8F5D1B28-3976-4367-807C-CAD629CDD838}"/>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50" y="-479"/>
            <a:ext cx="8063326"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Marcador de número de diapositiva 3">
            <a:extLst>
              <a:ext uri="{FF2B5EF4-FFF2-40B4-BE49-F238E27FC236}">
                <a16:creationId xmlns="" xmlns:a16="http://schemas.microsoft.com/office/drawing/2014/main" id="{B7504C58-40C4-4671-8DE0-8D7C2930E71B}"/>
              </a:ext>
            </a:extLst>
          </p:cNvPr>
          <p:cNvSpPr>
            <a:spLocks noGrp="1"/>
          </p:cNvSpPr>
          <p:nvPr>
            <p:ph type="sldNum" sz="quarter" idx="12"/>
          </p:nvPr>
        </p:nvSpPr>
        <p:spPr>
          <a:xfrm>
            <a:off x="10876736" y="6356351"/>
            <a:ext cx="456367" cy="365125"/>
          </a:xfrm>
        </p:spPr>
        <p:txBody>
          <a:bodyPr vert="horz" lIns="91440" tIns="45720" rIns="91440" bIns="45720" rtlCol="0" anchor="ctr">
            <a:normAutofit/>
          </a:bodyPr>
          <a:lstStyle/>
          <a:p>
            <a:pPr>
              <a:spcAft>
                <a:spcPts val="600"/>
              </a:spcAft>
              <a:defRPr/>
            </a:pPr>
            <a:fld id="{5C35A8A5-EFDB-4AD0-9AED-C44C1E5D3352}" type="slidenum">
              <a:rPr lang="en-US">
                <a:solidFill>
                  <a:srgbClr val="FFFFFF"/>
                </a:solidFill>
                <a:latin typeface="Calibri" panose="020F0502020204030204"/>
              </a:rPr>
              <a:pPr>
                <a:spcAft>
                  <a:spcPts val="600"/>
                </a:spcAft>
                <a:defRPr/>
              </a:pPr>
              <a:t>126</a:t>
            </a:fld>
            <a:endParaRPr lang="en-US">
              <a:solidFill>
                <a:srgbClr val="FFFFFF"/>
              </a:solidFill>
              <a:latin typeface="Calibri" panose="020F0502020204030204"/>
            </a:endParaRPr>
          </a:p>
        </p:txBody>
      </p:sp>
      <p:sp>
        <p:nvSpPr>
          <p:cNvPr id="6" name="CuadroTexto 5">
            <a:extLst>
              <a:ext uri="{FF2B5EF4-FFF2-40B4-BE49-F238E27FC236}">
                <a16:creationId xmlns="" xmlns:a16="http://schemas.microsoft.com/office/drawing/2014/main" id="{F62AB49A-62C5-43F1-A462-D0603671023F}"/>
              </a:ext>
            </a:extLst>
          </p:cNvPr>
          <p:cNvSpPr txBox="1"/>
          <p:nvPr/>
        </p:nvSpPr>
        <p:spPr>
          <a:xfrm>
            <a:off x="1116335" y="332656"/>
            <a:ext cx="5049149" cy="9411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400" b="1" u="sng" dirty="0">
                <a:latin typeface="Arial" panose="020B0604020202020204" pitchFamily="34" charset="0"/>
                <a:ea typeface="+mj-ea"/>
                <a:cs typeface="Arial" panose="020B0604020202020204" pitchFamily="34" charset="0"/>
              </a:rPr>
              <a:t>TEMARIO:</a:t>
            </a:r>
          </a:p>
        </p:txBody>
      </p:sp>
      <p:grpSp>
        <p:nvGrpSpPr>
          <p:cNvPr id="2" name="Agrupar 9"/>
          <p:cNvGrpSpPr/>
          <p:nvPr/>
        </p:nvGrpSpPr>
        <p:grpSpPr>
          <a:xfrm>
            <a:off x="-23770" y="6265334"/>
            <a:ext cx="12374643" cy="619655"/>
            <a:chOff x="-23813" y="6265333"/>
            <a:chExt cx="12397242" cy="619655"/>
          </a:xfrm>
        </p:grpSpPr>
        <p:sp>
          <p:nvSpPr>
            <p:cNvPr id="12"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14"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99509"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1" name="Marcador de contenido 2">
            <a:extLst>
              <a:ext uri="{FF2B5EF4-FFF2-40B4-BE49-F238E27FC236}">
                <a16:creationId xmlns="" xmlns:a16="http://schemas.microsoft.com/office/drawing/2014/main" id="{69955A76-5787-43E9-9E31-100888FED269}"/>
              </a:ext>
            </a:extLst>
          </p:cNvPr>
          <p:cNvSpPr>
            <a:spLocks noGrp="1"/>
          </p:cNvSpPr>
          <p:nvPr>
            <p:ph idx="1"/>
          </p:nvPr>
        </p:nvSpPr>
        <p:spPr>
          <a:xfrm>
            <a:off x="0" y="1556792"/>
            <a:ext cx="6948983" cy="4392488"/>
          </a:xfrm>
        </p:spPr>
        <p:txBody>
          <a:bodyPr>
            <a:normAutofit/>
          </a:bodyPr>
          <a:lstStyle/>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Introducción.</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Sistemas de Mando y Control.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Unidades Escuadra, VP-1 y HA-1.</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Problemática actual en el empleo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de los sistemas de mando y control.</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Funcionamiento AIO a nivel fuerza y unidad.</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Niveles de mando y control.</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solidFill>
                  <a:schemeClr val="bg1"/>
                </a:solidFill>
                <a:ea typeface="Times New Roman" pitchFamily="18" charset="0"/>
                <a:cs typeface="Arial" pitchFamily="34" charset="0"/>
              </a:rPr>
              <a:t>Responsabilidades del </a:t>
            </a:r>
            <a:r>
              <a:rPr lang="es-ES" sz="2800" dirty="0" err="1" smtClean="0">
                <a:solidFill>
                  <a:schemeClr val="bg1"/>
                </a:solidFill>
                <a:ea typeface="Times New Roman" pitchFamily="18" charset="0"/>
                <a:cs typeface="Arial" pitchFamily="34" charset="0"/>
              </a:rPr>
              <a:t>team</a:t>
            </a:r>
            <a:r>
              <a:rPr lang="es-ES" sz="2800" dirty="0" smtClean="0">
                <a:solidFill>
                  <a:schemeClr val="bg1"/>
                </a:solidFill>
                <a:ea typeface="Times New Roman" pitchFamily="18" charset="0"/>
                <a:cs typeface="Arial" pitchFamily="34" charset="0"/>
              </a:rPr>
              <a:t> AIO.</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Mando y Control según la DGE.</a:t>
            </a:r>
            <a:endParaRPr lang="es-CL" sz="2800" dirty="0" smtClean="0"/>
          </a:p>
          <a:p>
            <a:pPr algn="just" eaLnBrk="0" fontAlgn="base" hangingPunct="0">
              <a:spcBef>
                <a:spcPct val="0"/>
              </a:spcBef>
              <a:spcAft>
                <a:spcPct val="0"/>
              </a:spcAft>
              <a:buFont typeface="Wingdings" pitchFamily="2" charset="2"/>
              <a:buChar char="Ø"/>
              <a:tabLst>
                <a:tab pos="838200" algn="r"/>
                <a:tab pos="5965825" algn="r"/>
              </a:tabLst>
            </a:pPr>
            <a:endParaRPr lang="es-ES_tradn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440711375"/>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526420" y="1118825"/>
            <a:ext cx="8339142" cy="461665"/>
          </a:xfrm>
          <a:prstGeom prst="rect">
            <a:avLst/>
          </a:prstGeom>
          <a:noFill/>
        </p:spPr>
        <p:txBody>
          <a:bodyPr wrap="none" rtlCol="0">
            <a:spAutoFit/>
          </a:bodyPr>
          <a:lstStyle/>
          <a:p>
            <a:r>
              <a:rPr lang="es-CL" sz="2400" b="1" dirty="0">
                <a:solidFill>
                  <a:srgbClr val="FF0000"/>
                </a:solidFill>
                <a:latin typeface="Arial" pitchFamily="34" charset="0"/>
                <a:cs typeface="Arial" pitchFamily="34" charset="0"/>
              </a:rPr>
              <a:t>Responsabilidades de los Diferentes Niveles de Mando:</a:t>
            </a:r>
          </a:p>
        </p:txBody>
      </p:sp>
      <p:sp>
        <p:nvSpPr>
          <p:cNvPr id="7" name="Rectángulo: esquinas redondeadas 6"/>
          <p:cNvSpPr/>
          <p:nvPr/>
        </p:nvSpPr>
        <p:spPr>
          <a:xfrm>
            <a:off x="526420" y="1772816"/>
            <a:ext cx="3162576" cy="609020"/>
          </a:xfrm>
          <a:prstGeom prst="roundRect">
            <a:avLst/>
          </a:prstGeom>
          <a:solidFill>
            <a:srgbClr val="C00000"/>
          </a:solidFill>
          <a:ln>
            <a:solidFill>
              <a:srgbClr val="C0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COMANDANTE.</a:t>
            </a:r>
          </a:p>
        </p:txBody>
      </p:sp>
      <p:sp>
        <p:nvSpPr>
          <p:cNvPr id="8" name="Rectangle 2"/>
          <p:cNvSpPr txBox="1">
            <a:spLocks noChangeArrowheads="1"/>
          </p:cNvSpPr>
          <p:nvPr/>
        </p:nvSpPr>
        <p:spPr>
          <a:xfrm>
            <a:off x="526421" y="2636912"/>
            <a:ext cx="11531707" cy="1296144"/>
          </a:xfrm>
          <a:prstGeom prst="rect">
            <a:avLst/>
          </a:prstGeom>
        </p:spPr>
        <p:style>
          <a:lnRef idx="1">
            <a:schemeClr val="dk1"/>
          </a:lnRef>
          <a:fillRef idx="2">
            <a:schemeClr val="dk1"/>
          </a:fillRef>
          <a:effectRef idx="1">
            <a:schemeClr val="dk1"/>
          </a:effectRef>
          <a:fontRef idx="minor">
            <a:schemeClr val="dk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ct val="50000"/>
              </a:spcBef>
              <a:buFont typeface="Monotype Sorts" charset="2"/>
              <a:buNone/>
              <a:tabLst>
                <a:tab pos="95250" algn="l"/>
                <a:tab pos="266700" algn="l"/>
              </a:tabLst>
              <a:defRPr/>
            </a:pPr>
            <a:r>
              <a:rPr lang="es-ES_tradnl" sz="1800" b="1" dirty="0">
                <a:solidFill>
                  <a:srgbClr val="002060"/>
                </a:solidFill>
                <a:latin typeface="Arial" pitchFamily="34" charset="0"/>
                <a:ea typeface="ＭＳ Ｐゴシック" charset="-128"/>
              </a:rPr>
              <a:t>Tácticamente:</a:t>
            </a:r>
          </a:p>
          <a:p>
            <a:pPr marL="0" indent="0">
              <a:lnSpc>
                <a:spcPct val="90000"/>
              </a:lnSpc>
              <a:spcBef>
                <a:spcPct val="50000"/>
              </a:spcBef>
              <a:buFont typeface="Monotype Sorts" charset="2"/>
              <a:buNone/>
              <a:tabLst>
                <a:tab pos="95250" algn="l"/>
                <a:tab pos="266700" algn="l"/>
              </a:tabLst>
              <a:defRPr/>
            </a:pPr>
            <a:r>
              <a:rPr lang="es-ES_tradnl" sz="1800" b="1" dirty="0">
                <a:solidFill>
                  <a:srgbClr val="002060"/>
                </a:solidFill>
                <a:latin typeface="Arial" pitchFamily="34" charset="0"/>
                <a:ea typeface="ＭＳ Ｐゴシック" charset="-128"/>
              </a:rPr>
              <a:t>Resolver que hacer con su buque u unidades subordinadas ante la situación que enfrenta y de acuerdo con ello, dar las ordenes que sean apropiadas para transformar lo resuelto en acción.</a:t>
            </a:r>
            <a:endParaRPr lang="es-ES_tradnl" sz="1900" b="1" dirty="0">
              <a:solidFill>
                <a:srgbClr val="002060"/>
              </a:solidFill>
              <a:latin typeface="Arial" pitchFamily="34" charset="0"/>
              <a:ea typeface="ＭＳ Ｐゴシック" charset="-128"/>
            </a:endParaRPr>
          </a:p>
        </p:txBody>
      </p:sp>
      <p:pic>
        <p:nvPicPr>
          <p:cNvPr id="15362" name="Picture 2" descr="Resultado de imagen para fragata 23"/>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4453427" y="4077073"/>
            <a:ext cx="3670292" cy="2206197"/>
          </a:xfrm>
          <a:prstGeom prst="rect">
            <a:avLst/>
          </a:prstGeom>
          <a:noFill/>
          <a:ln>
            <a:solidFill>
              <a:schemeClr val="tx1"/>
            </a:solidFill>
          </a:ln>
        </p:spPr>
      </p:pic>
      <p:sp>
        <p:nvSpPr>
          <p:cNvPr id="9" name="Marcador de número de diapositiva 3"/>
          <p:cNvSpPr>
            <a:spLocks noGrp="1"/>
          </p:cNvSpPr>
          <p:nvPr>
            <p:ph type="sldNum" sz="quarter" idx="12"/>
          </p:nvPr>
        </p:nvSpPr>
        <p:spPr>
          <a:xfrm>
            <a:off x="8864121" y="5978942"/>
            <a:ext cx="2839614" cy="365125"/>
          </a:xfrm>
        </p:spPr>
        <p:txBody>
          <a:bodyPr/>
          <a:lstStyle/>
          <a:p>
            <a:fld id="{E633B1BE-4685-4A8F-BABD-4AD129F26B6C}" type="slidenum">
              <a:rPr lang="es-CL" smtClean="0"/>
              <a:pPr/>
              <a:t>127</a:t>
            </a:fld>
            <a:endParaRPr lang="es-CL"/>
          </a:p>
        </p:txBody>
      </p:sp>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5"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879012744"/>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a:xfrm>
            <a:off x="8721672" y="6042881"/>
            <a:ext cx="2839614" cy="365125"/>
          </a:xfrm>
        </p:spPr>
        <p:txBody>
          <a:bodyPr/>
          <a:lstStyle/>
          <a:p>
            <a:fld id="{E633B1BE-4685-4A8F-BABD-4AD129F26B6C}" type="slidenum">
              <a:rPr lang="es-CL" smtClean="0"/>
              <a:pPr/>
              <a:t>128</a:t>
            </a:fld>
            <a:endParaRPr lang="es-CL"/>
          </a:p>
        </p:txBody>
      </p:sp>
      <p:sp>
        <p:nvSpPr>
          <p:cNvPr id="7" name="Rectángulo: esquinas redondeadas 6"/>
          <p:cNvSpPr/>
          <p:nvPr/>
        </p:nvSpPr>
        <p:spPr>
          <a:xfrm>
            <a:off x="526420" y="1459346"/>
            <a:ext cx="3162576" cy="609020"/>
          </a:xfrm>
          <a:prstGeom prst="roundRect">
            <a:avLst/>
          </a:prstGeom>
          <a:solidFill>
            <a:srgbClr val="C00000"/>
          </a:solidFill>
          <a:ln>
            <a:solidFill>
              <a:srgbClr val="C0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COMANDANTE.</a:t>
            </a:r>
          </a:p>
        </p:txBody>
      </p:sp>
      <p:sp>
        <p:nvSpPr>
          <p:cNvPr id="9" name="Rectangle 2"/>
          <p:cNvSpPr txBox="1">
            <a:spLocks noChangeArrowheads="1"/>
          </p:cNvSpPr>
          <p:nvPr/>
        </p:nvSpPr>
        <p:spPr>
          <a:xfrm>
            <a:off x="718091" y="2193664"/>
            <a:ext cx="10344309" cy="38492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81000" indent="-381000">
              <a:lnSpc>
                <a:spcPct val="90000"/>
              </a:lnSpc>
              <a:defRPr/>
            </a:pPr>
            <a:r>
              <a:rPr lang="es-CL" sz="1600" b="1" dirty="0">
                <a:solidFill>
                  <a:srgbClr val="002060"/>
                </a:solidFill>
                <a:latin typeface="Arial" pitchFamily="34" charset="0"/>
                <a:ea typeface="ＭＳ Ｐゴシック" charset="-128"/>
              </a:rPr>
              <a:t>Condición de alistamiento al zarpe y sus modificaciones.</a:t>
            </a:r>
          </a:p>
          <a:p>
            <a:pPr marL="381000" indent="-381000">
              <a:lnSpc>
                <a:spcPct val="90000"/>
              </a:lnSpc>
              <a:defRPr/>
            </a:pPr>
            <a:r>
              <a:rPr lang="es-ES_tradnl" sz="1600" b="1" dirty="0">
                <a:solidFill>
                  <a:srgbClr val="002060"/>
                </a:solidFill>
                <a:latin typeface="Arial" pitchFamily="34" charset="0"/>
                <a:ea typeface="ＭＳ Ｐゴシック" charset="-128"/>
              </a:rPr>
              <a:t>Políticas de acción a nivel buque o disposiciones a una agrupación si se esta actuando como CGT o </a:t>
            </a:r>
            <a:r>
              <a:rPr lang="es-ES_tradnl" sz="1600" b="1" dirty="0" err="1">
                <a:solidFill>
                  <a:srgbClr val="002060"/>
                </a:solidFill>
                <a:latin typeface="Arial" pitchFamily="34" charset="0"/>
                <a:ea typeface="ＭＳ Ｐゴシック" charset="-128"/>
              </a:rPr>
              <a:t>Cmdte</a:t>
            </a:r>
            <a:r>
              <a:rPr lang="es-ES_tradnl" sz="1600" b="1" dirty="0">
                <a:solidFill>
                  <a:srgbClr val="002060"/>
                </a:solidFill>
                <a:latin typeface="Arial" pitchFamily="34" charset="0"/>
                <a:ea typeface="ＭＳ Ｐゴシック" charset="-128"/>
              </a:rPr>
              <a:t> de Guerra Principal.</a:t>
            </a:r>
          </a:p>
          <a:p>
            <a:pPr marL="381000" indent="-381000">
              <a:lnSpc>
                <a:spcPct val="90000"/>
              </a:lnSpc>
              <a:defRPr/>
            </a:pPr>
            <a:r>
              <a:rPr lang="es-ES_tradnl" sz="1600" b="1" dirty="0">
                <a:solidFill>
                  <a:srgbClr val="002060"/>
                </a:solidFill>
                <a:latin typeface="Arial" pitchFamily="34" charset="0"/>
                <a:ea typeface="ＭＳ Ｐゴシック" charset="-128"/>
              </a:rPr>
              <a:t>Promulgar los Objetivos del </a:t>
            </a:r>
            <a:r>
              <a:rPr lang="es-ES_tradnl" sz="1600" b="1" dirty="0" err="1">
                <a:solidFill>
                  <a:srgbClr val="002060"/>
                </a:solidFill>
                <a:latin typeface="Arial" pitchFamily="34" charset="0"/>
                <a:ea typeface="ＭＳ Ｐゴシック" charset="-128"/>
              </a:rPr>
              <a:t>Cmdte</a:t>
            </a:r>
            <a:r>
              <a:rPr lang="es-ES_tradnl" sz="1600" b="1" dirty="0">
                <a:solidFill>
                  <a:srgbClr val="002060"/>
                </a:solidFill>
                <a:latin typeface="Arial" pitchFamily="34" charset="0"/>
                <a:ea typeface="ＭＳ Ｐゴシック" charset="-128"/>
              </a:rPr>
              <a:t>.</a:t>
            </a:r>
          </a:p>
          <a:p>
            <a:pPr marL="381000" indent="-381000">
              <a:lnSpc>
                <a:spcPct val="90000"/>
              </a:lnSpc>
              <a:defRPr/>
            </a:pPr>
            <a:r>
              <a:rPr lang="es-ES_tradnl" sz="1600" b="1" dirty="0">
                <a:solidFill>
                  <a:srgbClr val="002060"/>
                </a:solidFill>
                <a:latin typeface="Arial" pitchFamily="34" charset="0"/>
                <a:ea typeface="ＭＳ Ｐゴシック" charset="-128"/>
              </a:rPr>
              <a:t>Autorizar acciones que no cumplan con todas las medidas de seguridad.</a:t>
            </a:r>
          </a:p>
          <a:p>
            <a:pPr marL="381000" indent="-381000">
              <a:lnSpc>
                <a:spcPct val="90000"/>
              </a:lnSpc>
              <a:defRPr/>
            </a:pPr>
            <a:r>
              <a:rPr lang="es-ES_tradnl" sz="1600" b="1" dirty="0">
                <a:solidFill>
                  <a:srgbClr val="002060"/>
                </a:solidFill>
                <a:latin typeface="Arial" pitchFamily="34" charset="0"/>
                <a:ea typeface="ＭＳ Ｐゴシック" charset="-128"/>
              </a:rPr>
              <a:t>Solicitar apoyo aéreo desde tierra.</a:t>
            </a:r>
          </a:p>
          <a:p>
            <a:pPr marL="381000" indent="-381000">
              <a:lnSpc>
                <a:spcPct val="90000"/>
              </a:lnSpc>
              <a:defRPr/>
            </a:pPr>
            <a:r>
              <a:rPr lang="es-ES_tradnl" sz="1600" b="1" dirty="0">
                <a:solidFill>
                  <a:srgbClr val="002060"/>
                </a:solidFill>
                <a:latin typeface="Arial" pitchFamily="34" charset="0"/>
                <a:ea typeface="ＭＳ Ｐゴシック" charset="-128"/>
              </a:rPr>
              <a:t>Ordenar </a:t>
            </a:r>
            <a:r>
              <a:rPr lang="es-ES_tradnl" sz="1600" b="1" dirty="0" err="1">
                <a:solidFill>
                  <a:srgbClr val="002060"/>
                </a:solidFill>
                <a:latin typeface="Arial" pitchFamily="34" charset="0"/>
                <a:ea typeface="ＭＳ Ｐゴシック" charset="-128"/>
              </a:rPr>
              <a:t>jamming</a:t>
            </a:r>
            <a:r>
              <a:rPr lang="es-ES_tradnl" sz="1600" b="1" dirty="0">
                <a:solidFill>
                  <a:srgbClr val="002060"/>
                </a:solidFill>
                <a:latin typeface="Arial" pitchFamily="34" charset="0"/>
                <a:ea typeface="ＭＳ Ｐゴシック" charset="-128"/>
              </a:rPr>
              <a:t> y lanzamiento de </a:t>
            </a:r>
            <a:r>
              <a:rPr lang="es-ES_tradnl" sz="1600" b="1" dirty="0" err="1">
                <a:solidFill>
                  <a:srgbClr val="002060"/>
                </a:solidFill>
                <a:latin typeface="Arial" pitchFamily="34" charset="0"/>
                <a:ea typeface="ＭＳ Ｐゴシック" charset="-128"/>
              </a:rPr>
              <a:t>chaff</a:t>
            </a:r>
            <a:r>
              <a:rPr lang="es-ES_tradnl" sz="1600" b="1" dirty="0">
                <a:solidFill>
                  <a:srgbClr val="002060"/>
                </a:solidFill>
                <a:latin typeface="Arial" pitchFamily="34" charset="0"/>
                <a:ea typeface="ＭＳ Ｐゴシック" charset="-128"/>
              </a:rPr>
              <a:t>.</a:t>
            </a:r>
          </a:p>
          <a:p>
            <a:pPr marL="381000" indent="-381000">
              <a:lnSpc>
                <a:spcPct val="90000"/>
              </a:lnSpc>
              <a:defRPr/>
            </a:pPr>
            <a:r>
              <a:rPr lang="es-ES_tradnl" sz="1600" b="1" dirty="0">
                <a:solidFill>
                  <a:srgbClr val="002060"/>
                </a:solidFill>
                <a:latin typeface="Arial" pitchFamily="34" charset="0"/>
                <a:ea typeface="ＭＳ Ｐゴシック" charset="-128"/>
              </a:rPr>
              <a:t>Romper el EMCON.</a:t>
            </a:r>
          </a:p>
          <a:p>
            <a:pPr marL="381000" indent="-381000">
              <a:lnSpc>
                <a:spcPct val="90000"/>
              </a:lnSpc>
              <a:defRPr/>
            </a:pPr>
            <a:r>
              <a:rPr lang="es-ES_tradnl" sz="1600" b="1" dirty="0">
                <a:solidFill>
                  <a:srgbClr val="002060"/>
                </a:solidFill>
                <a:latin typeface="Arial" pitchFamily="34" charset="0"/>
                <a:ea typeface="ＭＳ Ｐゴシック" charset="-128"/>
              </a:rPr>
              <a:t>Rebajar el grado de alistamiento del personal o material.</a:t>
            </a:r>
          </a:p>
          <a:p>
            <a:pPr marL="381000" indent="-381000">
              <a:lnSpc>
                <a:spcPct val="90000"/>
              </a:lnSpc>
              <a:defRPr/>
            </a:pPr>
            <a:r>
              <a:rPr lang="es-ES_tradnl" sz="1600" b="1" dirty="0">
                <a:solidFill>
                  <a:srgbClr val="002060"/>
                </a:solidFill>
                <a:latin typeface="Arial" pitchFamily="34" charset="0"/>
                <a:ea typeface="ＭＳ Ｐゴシック" charset="-128"/>
              </a:rPr>
              <a:t>Establecer prioridades de reacción ante diferentes amenaza.</a:t>
            </a:r>
          </a:p>
          <a:p>
            <a:pPr marL="381000" indent="-381000">
              <a:lnSpc>
                <a:spcPct val="90000"/>
              </a:lnSpc>
              <a:defRPr/>
            </a:pPr>
            <a:r>
              <a:rPr lang="es-ES_tradnl" sz="1600" b="1" dirty="0">
                <a:solidFill>
                  <a:srgbClr val="002060"/>
                </a:solidFill>
                <a:latin typeface="Arial" pitchFamily="34" charset="0"/>
                <a:ea typeface="ＭＳ Ｐゴシック" charset="-128"/>
              </a:rPr>
              <a:t>Disponer abandono del buque.</a:t>
            </a:r>
          </a:p>
          <a:p>
            <a:pPr marL="381000" indent="-381000">
              <a:lnSpc>
                <a:spcPct val="90000"/>
              </a:lnSpc>
              <a:defRPr/>
            </a:pPr>
            <a:r>
              <a:rPr lang="es-ES_tradnl" sz="1600" b="1" dirty="0">
                <a:solidFill>
                  <a:srgbClr val="002060"/>
                </a:solidFill>
                <a:latin typeface="Arial" pitchFamily="34" charset="0"/>
                <a:ea typeface="ＭＳ Ｐゴシック" charset="-128"/>
              </a:rPr>
              <a:t>Disponer despegue y aterrizaje de HELOS.</a:t>
            </a:r>
          </a:p>
          <a:p>
            <a:pPr marL="381000" indent="-381000">
              <a:lnSpc>
                <a:spcPct val="90000"/>
              </a:lnSpc>
              <a:defRPr/>
            </a:pPr>
            <a:r>
              <a:rPr lang="es-ES_tradnl" sz="1600" b="1" dirty="0">
                <a:solidFill>
                  <a:srgbClr val="002060"/>
                </a:solidFill>
                <a:latin typeface="Arial" pitchFamily="34" charset="0"/>
                <a:ea typeface="ＭＳ Ｐゴシック" charset="-128"/>
              </a:rPr>
              <a:t>Ordenar activación </a:t>
            </a:r>
            <a:r>
              <a:rPr lang="es-ES_tradnl" sz="1600" b="1" dirty="0" err="1">
                <a:solidFill>
                  <a:srgbClr val="002060"/>
                </a:solidFill>
                <a:latin typeface="Arial" pitchFamily="34" charset="0"/>
                <a:ea typeface="ＭＳ Ｐゴシック" charset="-128"/>
              </a:rPr>
              <a:t>transponder</a:t>
            </a:r>
            <a:r>
              <a:rPr lang="es-ES_tradnl" sz="1600" b="1" dirty="0">
                <a:solidFill>
                  <a:srgbClr val="002060"/>
                </a:solidFill>
                <a:latin typeface="Arial" pitchFamily="34" charset="0"/>
                <a:ea typeface="ＭＳ Ｐゴシック" charset="-128"/>
              </a:rPr>
              <a:t> IFF.</a:t>
            </a:r>
          </a:p>
          <a:p>
            <a:pPr marL="381000" indent="-381000">
              <a:lnSpc>
                <a:spcPct val="90000"/>
              </a:lnSpc>
              <a:defRPr/>
            </a:pPr>
            <a:r>
              <a:rPr lang="es-ES_tradnl" sz="1600" b="1" dirty="0">
                <a:solidFill>
                  <a:srgbClr val="002060"/>
                </a:solidFill>
                <a:latin typeface="Arial" pitchFamily="34" charset="0"/>
                <a:ea typeface="ＭＳ Ｐゴシック" charset="-128"/>
              </a:rPr>
              <a:t>Autorizar la ejecución de ejercicios con armas.</a:t>
            </a:r>
          </a:p>
        </p:txBody>
      </p:sp>
      <p:sp>
        <p:nvSpPr>
          <p:cNvPr id="8" name="7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4"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23313418"/>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idx="1"/>
          </p:nvPr>
        </p:nvSpPr>
        <p:spPr>
          <a:xfrm>
            <a:off x="718091" y="2087995"/>
            <a:ext cx="10344309" cy="3849216"/>
          </a:xfrm>
        </p:spPr>
        <p:txBody>
          <a:bodyPr>
            <a:normAutofit/>
          </a:bodyPr>
          <a:lstStyle/>
          <a:p>
            <a:pPr marL="381000" indent="-381000">
              <a:lnSpc>
                <a:spcPct val="90000"/>
              </a:lnSpc>
              <a:defRPr/>
            </a:pPr>
            <a:r>
              <a:rPr lang="es-ES_tradnl" sz="1600" b="1" dirty="0">
                <a:solidFill>
                  <a:srgbClr val="FF0000"/>
                </a:solidFill>
                <a:latin typeface="Arial" pitchFamily="34" charset="0"/>
                <a:ea typeface="ＭＳ Ｐゴシック" charset="-128"/>
              </a:rPr>
              <a:t>PRINCIPAL ASESOR DEL CMDTE</a:t>
            </a:r>
            <a:r>
              <a:rPr lang="es-ES_tradnl" sz="1600" b="1" dirty="0" smtClean="0">
                <a:solidFill>
                  <a:srgbClr val="FF0000"/>
                </a:solidFill>
                <a:latin typeface="Arial" pitchFamily="34" charset="0"/>
                <a:ea typeface="ＭＳ Ｐゴシック" charset="-128"/>
              </a:rPr>
              <a:t>.</a:t>
            </a:r>
            <a:r>
              <a:rPr lang="es-ES_tradnl" sz="1600" b="1" dirty="0">
                <a:solidFill>
                  <a:srgbClr val="002060"/>
                </a:solidFill>
                <a:latin typeface="Arial" pitchFamily="34" charset="0"/>
                <a:ea typeface="ＭＳ Ｐゴシック" charset="-128"/>
              </a:rPr>
              <a:t>		</a:t>
            </a:r>
          </a:p>
          <a:p>
            <a:pPr marL="381000" indent="-381000">
              <a:lnSpc>
                <a:spcPct val="90000"/>
              </a:lnSpc>
              <a:buFont typeface="Monotype Sorts" charset="2"/>
              <a:buNone/>
              <a:defRPr/>
            </a:pPr>
            <a:r>
              <a:rPr lang="es-ES_tradnl" sz="1600" b="1" dirty="0">
                <a:solidFill>
                  <a:srgbClr val="002060"/>
                </a:solidFill>
                <a:latin typeface="Arial" pitchFamily="34" charset="0"/>
                <a:ea typeface="ＭＳ Ｐゴシック" charset="-128"/>
              </a:rPr>
              <a:t>	Actúa en su ausencia conforme a delegación de autoridad.</a:t>
            </a:r>
          </a:p>
          <a:p>
            <a:pPr marL="381000" indent="-381000">
              <a:lnSpc>
                <a:spcPct val="90000"/>
              </a:lnSpc>
              <a:defRPr/>
            </a:pPr>
            <a:r>
              <a:rPr lang="es-ES_tradnl" sz="1600" b="1" dirty="0">
                <a:solidFill>
                  <a:srgbClr val="002060"/>
                </a:solidFill>
                <a:latin typeface="Arial" pitchFamily="34" charset="0"/>
                <a:ea typeface="ＭＳ Ｐゴシック" charset="-128"/>
              </a:rPr>
              <a:t>CONDUCE  ACCIONES Y REACCIONES</a:t>
            </a:r>
          </a:p>
          <a:p>
            <a:pPr marL="381000" indent="-381000">
              <a:lnSpc>
                <a:spcPct val="90000"/>
              </a:lnSpc>
              <a:defRPr/>
            </a:pPr>
            <a:r>
              <a:rPr lang="es-ES_tradnl" sz="1600" b="1" dirty="0">
                <a:solidFill>
                  <a:srgbClr val="002060"/>
                </a:solidFill>
                <a:latin typeface="Arial" pitchFamily="34" charset="0"/>
                <a:ea typeface="ＭＳ Ｐゴシック" charset="-128"/>
              </a:rPr>
              <a:t>SUPERVISA  LÍNEAS </a:t>
            </a:r>
            <a:r>
              <a:rPr lang="es-ES_tradnl" sz="1600" b="1" dirty="0" err="1">
                <a:solidFill>
                  <a:srgbClr val="002060"/>
                </a:solidFill>
                <a:latin typeface="Arial" pitchFamily="34" charset="0"/>
                <a:ea typeface="ＭＳ Ｐゴシック" charset="-128"/>
              </a:rPr>
              <a:t>Tc.</a:t>
            </a:r>
            <a:r>
              <a:rPr lang="es-ES_tradnl" sz="1600" b="1" dirty="0">
                <a:solidFill>
                  <a:srgbClr val="002060"/>
                </a:solidFill>
                <a:latin typeface="Arial" pitchFamily="34" charset="0"/>
                <a:ea typeface="ＭＳ Ｐゴシック" charset="-128"/>
              </a:rPr>
              <a:t>  TÁCTICAS.</a:t>
            </a:r>
          </a:p>
          <a:p>
            <a:pPr marL="381000" indent="-381000">
              <a:lnSpc>
                <a:spcPct val="90000"/>
              </a:lnSpc>
              <a:defRPr/>
            </a:pPr>
            <a:r>
              <a:rPr lang="es-ES_tradnl" sz="1600" b="1" dirty="0">
                <a:solidFill>
                  <a:srgbClr val="002060"/>
                </a:solidFill>
                <a:latin typeface="Arial" pitchFamily="34" charset="0"/>
                <a:ea typeface="ＭＳ Ｐゴシック" charset="-128"/>
              </a:rPr>
              <a:t>DISPONE ACCIONES G.E.  Y CONTROLA </a:t>
            </a:r>
            <a:r>
              <a:rPr lang="ja-JP" altLang="es-ES_tradnl" sz="1600" b="1" dirty="0">
                <a:solidFill>
                  <a:srgbClr val="002060"/>
                </a:solidFill>
                <a:latin typeface="Arial" pitchFamily="34" charset="0"/>
                <a:ea typeface="ＭＳ Ｐゴシック" charset="-128"/>
              </a:rPr>
              <a:t>“</a:t>
            </a:r>
            <a:r>
              <a:rPr lang="es-ES_tradnl" altLang="ja-JP" sz="1600" b="1" dirty="0">
                <a:solidFill>
                  <a:srgbClr val="002060"/>
                </a:solidFill>
                <a:latin typeface="Arial" pitchFamily="34" charset="0"/>
                <a:ea typeface="ＭＳ Ｐゴシック" charset="-128"/>
              </a:rPr>
              <a:t> EMCON </a:t>
            </a:r>
            <a:r>
              <a:rPr lang="ja-JP" altLang="es-ES_tradnl" sz="1600" b="1" dirty="0">
                <a:solidFill>
                  <a:srgbClr val="002060"/>
                </a:solidFill>
                <a:latin typeface="Arial" pitchFamily="34" charset="0"/>
                <a:ea typeface="ＭＳ Ｐゴシック" charset="-128"/>
              </a:rPr>
              <a:t>“</a:t>
            </a:r>
            <a:r>
              <a:rPr lang="es-ES_tradnl" altLang="ja-JP" sz="1600" b="1" dirty="0">
                <a:solidFill>
                  <a:srgbClr val="002060"/>
                </a:solidFill>
                <a:latin typeface="Arial" pitchFamily="34" charset="0"/>
                <a:ea typeface="ＭＳ Ｐゴシック" charset="-128"/>
              </a:rPr>
              <a:t>.</a:t>
            </a:r>
          </a:p>
          <a:p>
            <a:pPr marL="381000" indent="-381000">
              <a:lnSpc>
                <a:spcPct val="90000"/>
              </a:lnSpc>
              <a:defRPr/>
            </a:pPr>
            <a:r>
              <a:rPr lang="es-ES_tradnl" sz="1600" b="1" dirty="0">
                <a:solidFill>
                  <a:srgbClr val="002060"/>
                </a:solidFill>
                <a:latin typeface="Arial" pitchFamily="34" charset="0"/>
                <a:ea typeface="ＭＳ Ｐゴシック" charset="-128"/>
              </a:rPr>
              <a:t>DIRIGE TRABAJO PANORAMAS CIC</a:t>
            </a:r>
            <a:r>
              <a:rPr lang="es-ES_tradnl" sz="1600" b="1" dirty="0" smtClean="0">
                <a:solidFill>
                  <a:srgbClr val="002060"/>
                </a:solidFill>
                <a:latin typeface="Arial" pitchFamily="34" charset="0"/>
                <a:ea typeface="ＭＳ Ｐゴシック" charset="-128"/>
              </a:rPr>
              <a:t>.</a:t>
            </a:r>
            <a:endParaRPr lang="es-ES_tradnl" sz="1600" b="1" dirty="0">
              <a:solidFill>
                <a:srgbClr val="002060"/>
              </a:solidFill>
              <a:latin typeface="Arial" pitchFamily="34" charset="0"/>
              <a:ea typeface="ＭＳ Ｐゴシック" charset="-128"/>
            </a:endParaRPr>
          </a:p>
          <a:p>
            <a:pPr marL="381000" indent="-381000">
              <a:lnSpc>
                <a:spcPct val="90000"/>
              </a:lnSpc>
              <a:defRPr/>
            </a:pPr>
            <a:r>
              <a:rPr lang="es-ES_tradnl" sz="1600" b="1" dirty="0">
                <a:solidFill>
                  <a:srgbClr val="002060"/>
                </a:solidFill>
                <a:latin typeface="Arial" pitchFamily="34" charset="0"/>
                <a:ea typeface="ＭＳ Ｐゴシック" charset="-128"/>
              </a:rPr>
              <a:t>SUPERVISA DIRECTORES DE ARMAS</a:t>
            </a:r>
            <a:r>
              <a:rPr lang="es-ES_tradnl" sz="1600" b="1" dirty="0" smtClean="0">
                <a:solidFill>
                  <a:srgbClr val="002060"/>
                </a:solidFill>
                <a:latin typeface="Arial" pitchFamily="34" charset="0"/>
                <a:ea typeface="ＭＳ Ｐゴシック" charset="-128"/>
              </a:rPr>
              <a:t>.</a:t>
            </a:r>
            <a:endParaRPr lang="es-ES_tradnl" sz="1600" b="1" dirty="0">
              <a:solidFill>
                <a:srgbClr val="002060"/>
              </a:solidFill>
              <a:latin typeface="Arial" pitchFamily="34" charset="0"/>
              <a:ea typeface="ＭＳ Ｐゴシック" charset="-128"/>
            </a:endParaRPr>
          </a:p>
          <a:p>
            <a:pPr marL="381000" indent="-381000">
              <a:lnSpc>
                <a:spcPct val="90000"/>
              </a:lnSpc>
              <a:defRPr/>
            </a:pPr>
            <a:r>
              <a:rPr lang="es-ES_tradnl" sz="1600" b="1" dirty="0">
                <a:solidFill>
                  <a:srgbClr val="002060"/>
                </a:solidFill>
                <a:latin typeface="Arial" pitchFamily="34" charset="0"/>
                <a:ea typeface="ＭＳ Ｐゴシック" charset="-128"/>
              </a:rPr>
              <a:t>AUMENTA GRADO DE ALISTAMIENTO PERSONAL Y CONDICIÓN DEL MATERIAL</a:t>
            </a:r>
            <a:r>
              <a:rPr lang="es-ES_tradnl" sz="1600" b="1" dirty="0" smtClean="0">
                <a:solidFill>
                  <a:srgbClr val="002060"/>
                </a:solidFill>
                <a:latin typeface="Arial" pitchFamily="34" charset="0"/>
                <a:ea typeface="ＭＳ Ｐゴシック" charset="-128"/>
              </a:rPr>
              <a:t>.</a:t>
            </a:r>
            <a:endParaRPr lang="es-ES_tradnl" sz="1600" b="1" dirty="0">
              <a:solidFill>
                <a:srgbClr val="002060"/>
              </a:solidFill>
              <a:latin typeface="Arial" pitchFamily="34" charset="0"/>
              <a:ea typeface="ＭＳ Ｐゴシック" charset="-128"/>
            </a:endParaRPr>
          </a:p>
          <a:p>
            <a:pPr marL="381000" indent="-381000">
              <a:lnSpc>
                <a:spcPct val="90000"/>
              </a:lnSpc>
              <a:defRPr/>
            </a:pPr>
            <a:r>
              <a:rPr lang="es-ES_tradnl" sz="1600" b="1" dirty="0">
                <a:solidFill>
                  <a:srgbClr val="002060"/>
                </a:solidFill>
                <a:latin typeface="Arial" pitchFamily="34" charset="0"/>
                <a:ea typeface="ＭＳ Ｐゴシック" charset="-128"/>
              </a:rPr>
              <a:t>VETA ACCIONES OTROS CONTROLES,  </a:t>
            </a:r>
            <a:r>
              <a:rPr lang="es-ES_tradnl" sz="1600" b="1" u="sng" dirty="0">
                <a:solidFill>
                  <a:srgbClr val="FF0000"/>
                </a:solidFill>
                <a:latin typeface="Arial" pitchFamily="34" charset="0"/>
                <a:ea typeface="ＭＳ Ｐゴシック" charset="-128"/>
              </a:rPr>
              <a:t>EXCEPTO OF.GDIA CUANDO AFECTE SEGURIDAD DEL BUQUE</a:t>
            </a:r>
            <a:r>
              <a:rPr lang="es-ES_tradnl" sz="1600" b="1" dirty="0" smtClean="0">
                <a:solidFill>
                  <a:srgbClr val="FF0000"/>
                </a:solidFill>
                <a:latin typeface="Arial" pitchFamily="34" charset="0"/>
                <a:ea typeface="ＭＳ Ｐゴシック" charset="-128"/>
              </a:rPr>
              <a:t>.</a:t>
            </a:r>
            <a:endParaRPr lang="es-ES_tradnl" sz="1600" b="1" dirty="0">
              <a:solidFill>
                <a:srgbClr val="FF0000"/>
              </a:solidFill>
              <a:latin typeface="Arial" pitchFamily="34" charset="0"/>
              <a:ea typeface="ＭＳ Ｐゴシック" charset="-128"/>
            </a:endParaRPr>
          </a:p>
          <a:p>
            <a:pPr marL="381000" indent="-381000">
              <a:lnSpc>
                <a:spcPct val="90000"/>
              </a:lnSpc>
              <a:defRPr/>
            </a:pPr>
            <a:r>
              <a:rPr lang="es-ES_tradnl" sz="1600" b="1" dirty="0">
                <a:solidFill>
                  <a:srgbClr val="002060"/>
                </a:solidFill>
                <a:latin typeface="Arial" pitchFamily="34" charset="0"/>
                <a:ea typeface="ＭＳ Ｐゴシック" charset="-128"/>
              </a:rPr>
              <a:t> EN ACCIONES A/S PROMULGA INTENCIONES </a:t>
            </a:r>
            <a:r>
              <a:rPr lang="es-ES_tradnl" sz="1600" b="1" dirty="0" smtClean="0">
                <a:solidFill>
                  <a:srgbClr val="002060"/>
                </a:solidFill>
                <a:latin typeface="Arial" pitchFamily="34" charset="0"/>
                <a:ea typeface="ＭＳ Ｐゴシック" charset="-128"/>
              </a:rPr>
              <a:t>.</a:t>
            </a:r>
            <a:endParaRPr lang="es-ES_tradnl" sz="1600" b="1" dirty="0">
              <a:solidFill>
                <a:srgbClr val="002060"/>
              </a:solidFill>
              <a:latin typeface="Arial" pitchFamily="34" charset="0"/>
              <a:ea typeface="ＭＳ Ｐゴシック" charset="-128"/>
            </a:endParaRPr>
          </a:p>
          <a:p>
            <a:pPr marL="381000" indent="-381000">
              <a:lnSpc>
                <a:spcPct val="90000"/>
              </a:lnSpc>
              <a:defRPr/>
            </a:pPr>
            <a:r>
              <a:rPr lang="es-ES_tradnl" sz="1600" b="1" dirty="0">
                <a:solidFill>
                  <a:srgbClr val="002060"/>
                </a:solidFill>
                <a:latin typeface="Arial" pitchFamily="34" charset="0"/>
                <a:ea typeface="ＭＳ Ｐゴシック" charset="-128"/>
              </a:rPr>
              <a:t>CONDUCE TEAM DE SEGURIDAD EN EJERCICIOS TIRO</a:t>
            </a:r>
            <a:r>
              <a:rPr lang="es-ES_tradnl" sz="1600" b="1" dirty="0" smtClean="0">
                <a:solidFill>
                  <a:srgbClr val="002060"/>
                </a:solidFill>
                <a:latin typeface="Arial" pitchFamily="34" charset="0"/>
                <a:ea typeface="ＭＳ Ｐゴシック" charset="-128"/>
              </a:rPr>
              <a:t>.</a:t>
            </a:r>
            <a:endParaRPr lang="es-ES_tradnl" sz="1600" b="1" dirty="0">
              <a:solidFill>
                <a:srgbClr val="002060"/>
              </a:solidFill>
              <a:latin typeface="Arial" pitchFamily="34" charset="0"/>
              <a:ea typeface="ＭＳ Ｐゴシック" charset="-128"/>
            </a:endParaRPr>
          </a:p>
          <a:p>
            <a:pPr marL="381000" indent="-381000">
              <a:lnSpc>
                <a:spcPct val="90000"/>
              </a:lnSpc>
              <a:defRPr/>
            </a:pPr>
            <a:r>
              <a:rPr lang="es-ES_tradnl" sz="1600" b="1" dirty="0">
                <a:solidFill>
                  <a:srgbClr val="002060"/>
                </a:solidFill>
                <a:latin typeface="Arial" pitchFamily="34" charset="0"/>
                <a:ea typeface="ＭＳ Ｐゴシック" charset="-128"/>
              </a:rPr>
              <a:t>SUPERVISA LA SEGURIDAD EN NAVEGACIÓN</a:t>
            </a:r>
            <a:r>
              <a:rPr lang="es-ES_tradnl" sz="1600" b="1" dirty="0" smtClean="0">
                <a:solidFill>
                  <a:srgbClr val="002060"/>
                </a:solidFill>
                <a:latin typeface="Arial" pitchFamily="34" charset="0"/>
                <a:ea typeface="ＭＳ Ｐゴシック" charset="-128"/>
              </a:rPr>
              <a:t>.</a:t>
            </a:r>
            <a:endParaRPr lang="es-ES_tradnl" sz="1600" b="1" dirty="0">
              <a:solidFill>
                <a:srgbClr val="002060"/>
              </a:solidFill>
              <a:latin typeface="Arial" pitchFamily="34" charset="0"/>
              <a:ea typeface="ＭＳ Ｐゴシック" charset="-128"/>
            </a:endParaRPr>
          </a:p>
        </p:txBody>
      </p:sp>
      <p:sp>
        <p:nvSpPr>
          <p:cNvPr id="5" name="Rectángulo: esquinas redondeadas 4"/>
          <p:cNvSpPr/>
          <p:nvPr/>
        </p:nvSpPr>
        <p:spPr>
          <a:xfrm>
            <a:off x="526420" y="1268760"/>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PWO</a:t>
            </a:r>
          </a:p>
        </p:txBody>
      </p:sp>
      <p:sp>
        <p:nvSpPr>
          <p:cNvPr id="8" name="Marcador de número de diapositiva 3"/>
          <p:cNvSpPr>
            <a:spLocks noGrp="1"/>
          </p:cNvSpPr>
          <p:nvPr>
            <p:ph type="sldNum" sz="quarter" idx="12"/>
          </p:nvPr>
        </p:nvSpPr>
        <p:spPr>
          <a:xfrm>
            <a:off x="8721672" y="6042881"/>
            <a:ext cx="2839614" cy="365125"/>
          </a:xfrm>
        </p:spPr>
        <p:txBody>
          <a:bodyPr/>
          <a:lstStyle/>
          <a:p>
            <a:fld id="{E633B1BE-4685-4A8F-BABD-4AD129F26B6C}" type="slidenum">
              <a:rPr lang="es-CL" smtClean="0"/>
              <a:pPr/>
              <a:t>129</a:t>
            </a:fld>
            <a:endParaRPr lang="es-CL"/>
          </a:p>
        </p:txBody>
      </p:sp>
      <p:sp>
        <p:nvSpPr>
          <p:cNvPr id="6" name="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9"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0"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1"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2"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340098089"/>
      </p:ext>
    </p:extLst>
  </p:cSld>
  <p:clrMapOvr>
    <a:masterClrMapping/>
  </p:clrMapOv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idx="1"/>
          </p:nvPr>
        </p:nvSpPr>
        <p:spPr>
          <a:xfrm>
            <a:off x="475343" y="1920603"/>
            <a:ext cx="11054212" cy="2149409"/>
          </a:xfrm>
        </p:spPr>
        <p:txBody>
          <a:bodyPr>
            <a:noAutofit/>
          </a:bodyPr>
          <a:lstStyle/>
          <a:p>
            <a:pPr marL="381000" indent="-381000">
              <a:lnSpc>
                <a:spcPct val="150000"/>
              </a:lnSpc>
              <a:defRPr/>
            </a:pPr>
            <a:r>
              <a:rPr lang="es-ES_tradnl" sz="1600" b="1" dirty="0">
                <a:solidFill>
                  <a:srgbClr val="002060"/>
                </a:solidFill>
                <a:latin typeface="Arial" pitchFamily="34" charset="0"/>
                <a:ea typeface="ＭＳ Ｐゴシック" charset="-128"/>
              </a:rPr>
              <a:t>ASESOR  DIRECTO DEL CMDTE o </a:t>
            </a:r>
            <a:r>
              <a:rPr lang="es-ES_tradnl" sz="1600" b="1" dirty="0" smtClean="0">
                <a:solidFill>
                  <a:srgbClr val="002060"/>
                </a:solidFill>
                <a:latin typeface="Arial" pitchFamily="34" charset="0"/>
                <a:ea typeface="ＭＳ Ｐゴシック" charset="-128"/>
              </a:rPr>
              <a:t>PWO</a:t>
            </a:r>
            <a:r>
              <a:rPr lang="es-ES_tradnl" sz="1600" b="1" dirty="0">
                <a:solidFill>
                  <a:srgbClr val="002060"/>
                </a:solidFill>
                <a:latin typeface="Arial" pitchFamily="34" charset="0"/>
                <a:ea typeface="ＭＳ Ｐゴシック" charset="-128"/>
              </a:rPr>
              <a:t>				</a:t>
            </a:r>
          </a:p>
          <a:p>
            <a:pPr marL="381000" indent="-381000">
              <a:lnSpc>
                <a:spcPct val="150000"/>
              </a:lnSpc>
              <a:defRPr/>
            </a:pPr>
            <a:r>
              <a:rPr lang="es-ES_tradnl" sz="1600" b="1" dirty="0">
                <a:solidFill>
                  <a:srgbClr val="002060"/>
                </a:solidFill>
                <a:latin typeface="Arial" pitchFamily="34" charset="0"/>
                <a:ea typeface="ＭＳ Ｐゴシック" charset="-128"/>
              </a:rPr>
              <a:t>CONDUCE  ACCIONES  A/A  DE  </a:t>
            </a:r>
            <a:r>
              <a:rPr lang="es-ES_tradnl" sz="1600" b="1" dirty="0" smtClean="0">
                <a:solidFill>
                  <a:srgbClr val="002060"/>
                </a:solidFill>
                <a:latin typeface="Arial" pitchFamily="34" charset="0"/>
                <a:ea typeface="ＭＳ Ｐゴシック" charset="-128"/>
              </a:rPr>
              <a:t>ÁREA .</a:t>
            </a:r>
            <a:r>
              <a:rPr lang="es-ES_tradnl" sz="1600" b="1" dirty="0">
                <a:solidFill>
                  <a:srgbClr val="002060"/>
                </a:solidFill>
                <a:latin typeface="Arial" pitchFamily="34" charset="0"/>
                <a:ea typeface="ＭＳ Ｐゴシック" charset="-128"/>
              </a:rPr>
              <a:t>				</a:t>
            </a:r>
          </a:p>
          <a:p>
            <a:pPr marL="381000" indent="-381000">
              <a:lnSpc>
                <a:spcPct val="150000"/>
              </a:lnSpc>
              <a:defRPr/>
            </a:pPr>
            <a:r>
              <a:rPr lang="es-ES_tradnl" sz="1600" b="1" dirty="0">
                <a:solidFill>
                  <a:srgbClr val="002060"/>
                </a:solidFill>
                <a:latin typeface="Arial" pitchFamily="34" charset="0"/>
                <a:ea typeface="ＭＳ Ｐゴシック" charset="-128"/>
              </a:rPr>
              <a:t>PROPONE  REACCIONES  TÁCTICAS  ( MANDO  o  PWO </a:t>
            </a:r>
            <a:r>
              <a:rPr lang="es-ES_tradnl" sz="1600" b="1" dirty="0" smtClean="0">
                <a:solidFill>
                  <a:srgbClr val="002060"/>
                </a:solidFill>
                <a:latin typeface="Arial" pitchFamily="34" charset="0"/>
                <a:ea typeface="ＭＳ Ｐゴシック" charset="-128"/>
              </a:rPr>
              <a:t>).</a:t>
            </a:r>
            <a:r>
              <a:rPr lang="es-ES_tradnl" sz="1600" b="1" dirty="0">
                <a:solidFill>
                  <a:srgbClr val="002060"/>
                </a:solidFill>
                <a:latin typeface="Arial" pitchFamily="34" charset="0"/>
                <a:ea typeface="ＭＳ Ｐゴシック" charset="-128"/>
              </a:rPr>
              <a:t>		</a:t>
            </a:r>
          </a:p>
          <a:p>
            <a:pPr marL="381000" indent="-381000">
              <a:lnSpc>
                <a:spcPct val="150000"/>
              </a:lnSpc>
              <a:defRPr/>
            </a:pPr>
            <a:r>
              <a:rPr lang="es-ES_tradnl" sz="1600" b="1" dirty="0">
                <a:solidFill>
                  <a:srgbClr val="002060"/>
                </a:solidFill>
                <a:latin typeface="Arial" pitchFamily="34" charset="0"/>
                <a:ea typeface="ＭＳ Ｐゴシック" charset="-128"/>
              </a:rPr>
              <a:t>COORDINA  PAC  C/ SISTEMAS  DE  ARMAS </a:t>
            </a:r>
            <a:r>
              <a:rPr lang="es-ES_tradnl" sz="1600" b="1" dirty="0" smtClean="0">
                <a:solidFill>
                  <a:srgbClr val="002060"/>
                </a:solidFill>
                <a:latin typeface="Arial" pitchFamily="34" charset="0"/>
                <a:ea typeface="ＭＳ Ｐゴシック" charset="-128"/>
              </a:rPr>
              <a:t>.</a:t>
            </a:r>
            <a:r>
              <a:rPr lang="es-ES_tradnl" sz="1600" b="1" dirty="0">
                <a:solidFill>
                  <a:srgbClr val="002060"/>
                </a:solidFill>
                <a:latin typeface="Arial" pitchFamily="34" charset="0"/>
                <a:ea typeface="ＭＳ Ｐゴシック" charset="-128"/>
              </a:rPr>
              <a:t>			</a:t>
            </a:r>
          </a:p>
          <a:p>
            <a:pPr marL="381000" indent="-381000">
              <a:lnSpc>
                <a:spcPct val="150000"/>
              </a:lnSpc>
              <a:defRPr/>
            </a:pPr>
            <a:r>
              <a:rPr lang="es-ES_tradnl" sz="1600" b="1" dirty="0">
                <a:solidFill>
                  <a:srgbClr val="002060"/>
                </a:solidFill>
                <a:latin typeface="Arial" pitchFamily="34" charset="0"/>
                <a:ea typeface="ＭＳ Ｐゴシック" charset="-128"/>
              </a:rPr>
              <a:t>DIRECCIÓN  GENERAL  PANORAMA  A/A </a:t>
            </a:r>
            <a:r>
              <a:rPr lang="es-ES_tradnl" sz="1600" b="1" dirty="0" smtClean="0">
                <a:solidFill>
                  <a:srgbClr val="002060"/>
                </a:solidFill>
                <a:latin typeface="Arial" pitchFamily="34" charset="0"/>
                <a:ea typeface="ＭＳ Ｐゴシック" charset="-128"/>
              </a:rPr>
              <a:t>.</a:t>
            </a:r>
            <a:r>
              <a:rPr lang="es-ES_tradnl" sz="1600" b="1" dirty="0">
                <a:solidFill>
                  <a:srgbClr val="002060"/>
                </a:solidFill>
                <a:latin typeface="Arial" pitchFamily="34" charset="0"/>
                <a:ea typeface="ＭＳ Ｐゴシック" charset="-128"/>
              </a:rPr>
              <a:t>			</a:t>
            </a:r>
          </a:p>
        </p:txBody>
      </p:sp>
      <p:sp>
        <p:nvSpPr>
          <p:cNvPr id="5" name="Rectángulo: esquinas redondeadas 4"/>
          <p:cNvSpPr/>
          <p:nvPr/>
        </p:nvSpPr>
        <p:spPr>
          <a:xfrm>
            <a:off x="526420" y="1203471"/>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AAWO</a:t>
            </a:r>
          </a:p>
        </p:txBody>
      </p:sp>
      <p:pic>
        <p:nvPicPr>
          <p:cNvPr id="12294" name="Picture 6" descr="Resultado de imagen para sea wolf missile"/>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8023828" y="3563676"/>
            <a:ext cx="2597563" cy="2601628"/>
          </a:xfrm>
          <a:prstGeom prst="rect">
            <a:avLst/>
          </a:prstGeom>
          <a:noFill/>
          <a:ln>
            <a:solidFill>
              <a:schemeClr val="tx1"/>
            </a:solidFill>
          </a:ln>
        </p:spPr>
      </p:pic>
      <p:sp>
        <p:nvSpPr>
          <p:cNvPr id="9" name="Marcador de número de diapositiva 3"/>
          <p:cNvSpPr>
            <a:spLocks noGrp="1"/>
          </p:cNvSpPr>
          <p:nvPr>
            <p:ph type="sldNum" sz="quarter" idx="12"/>
          </p:nvPr>
        </p:nvSpPr>
        <p:spPr>
          <a:xfrm>
            <a:off x="8721672" y="6042881"/>
            <a:ext cx="2839614" cy="365125"/>
          </a:xfrm>
        </p:spPr>
        <p:txBody>
          <a:bodyPr/>
          <a:lstStyle/>
          <a:p>
            <a:fld id="{E633B1BE-4685-4A8F-BABD-4AD129F26B6C}" type="slidenum">
              <a:rPr lang="es-CL" smtClean="0"/>
              <a:pPr/>
              <a:t>130</a:t>
            </a:fld>
            <a:endParaRPr lang="es-CL"/>
          </a:p>
        </p:txBody>
      </p:sp>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5"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16" name="Picture 2" descr="La Armada de Chile incorpora dos fragatas OHP adquiridas a ..."/>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56295" y="4149080"/>
            <a:ext cx="2736304" cy="2008447"/>
          </a:xfrm>
          <a:prstGeom prst="rect">
            <a:avLst/>
          </a:prstGeom>
          <a:noFill/>
          <a:ln>
            <a:solidFill>
              <a:schemeClr val="accent1"/>
            </a:solidFill>
          </a:ln>
        </p:spPr>
      </p:pic>
      <p:pic>
        <p:nvPicPr>
          <p:cNvPr id="31746" name="Picture 2" descr="Video: RAN Frigate HMAS Melbourne Firing a RIM-162 ESSM Missile ..."/>
          <p:cNvPicPr>
            <a:picLocks noChangeAspect="1" noChangeArrowheads="1"/>
          </p:cNvPicPr>
          <p:nvPr/>
        </p:nvPicPr>
        <p:blipFill>
          <a:blip r:embed="rId5" cstate="print"/>
          <a:srcRect/>
          <a:stretch>
            <a:fillRect/>
          </a:stretch>
        </p:blipFill>
        <p:spPr bwMode="auto">
          <a:xfrm>
            <a:off x="4212679" y="4293096"/>
            <a:ext cx="3243257" cy="1816224"/>
          </a:xfrm>
          <a:prstGeom prst="rect">
            <a:avLst/>
          </a:prstGeom>
          <a:noFill/>
        </p:spPr>
      </p:pic>
    </p:spTree>
    <p:extLst>
      <p:ext uri="{BB962C8B-B14F-4D97-AF65-F5344CB8AC3E}">
        <p14:creationId xmlns:p14="http://schemas.microsoft.com/office/powerpoint/2010/main" xmlns="" val="3426272384"/>
      </p:ext>
    </p:extLst>
  </p:cSld>
  <p:clrMapOvr>
    <a:masterClrMapping/>
  </p:clrMapOvr>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026"/>
          <p:cNvSpPr>
            <a:spLocks noGrp="1" noChangeArrowheads="1"/>
          </p:cNvSpPr>
          <p:nvPr>
            <p:ph idx="1"/>
          </p:nvPr>
        </p:nvSpPr>
        <p:spPr>
          <a:xfrm>
            <a:off x="143078" y="2348880"/>
            <a:ext cx="11935253" cy="4032448"/>
          </a:xfrm>
        </p:spPr>
        <p:txBody>
          <a:bodyPr>
            <a:normAutofit/>
          </a:bodyPr>
          <a:lstStyle/>
          <a:p>
            <a:pPr marL="381000" indent="-381000">
              <a:lnSpc>
                <a:spcPct val="85000"/>
              </a:lnSpc>
              <a:defRPr/>
            </a:pPr>
            <a:r>
              <a:rPr lang="es-ES_tradnl" sz="1600" b="1" dirty="0">
                <a:solidFill>
                  <a:srgbClr val="002060"/>
                </a:solidFill>
                <a:latin typeface="Arial" pitchFamily="34" charset="0"/>
                <a:ea typeface="ＭＳ Ｐゴシック" charset="-128"/>
              </a:rPr>
              <a:t>SEGURIDAD  DEL  BUQUE  A/C  NAVEGACIÓN  Y  EVOLUCIONES </a:t>
            </a:r>
            <a:r>
              <a:rPr lang="es-ES_tradnl" sz="1600" b="1" dirty="0" smtClean="0">
                <a:solidFill>
                  <a:srgbClr val="002060"/>
                </a:solidFill>
                <a:latin typeface="Arial" pitchFamily="34" charset="0"/>
                <a:ea typeface="ＭＳ Ｐゴシック" charset="-128"/>
              </a:rPr>
              <a:t>.</a:t>
            </a:r>
            <a:r>
              <a:rPr lang="es-ES_tradnl" sz="1600" b="1" dirty="0">
                <a:solidFill>
                  <a:srgbClr val="002060"/>
                </a:solidFill>
                <a:latin typeface="Arial" pitchFamily="34" charset="0"/>
                <a:ea typeface="ＭＳ Ｐゴシック" charset="-128"/>
              </a:rPr>
              <a:t>		</a:t>
            </a:r>
          </a:p>
          <a:p>
            <a:pPr marL="381000" indent="-381000">
              <a:lnSpc>
                <a:spcPct val="85000"/>
              </a:lnSpc>
              <a:defRPr/>
            </a:pPr>
            <a:r>
              <a:rPr lang="es-ES_tradnl" sz="1600" b="1" dirty="0">
                <a:solidFill>
                  <a:srgbClr val="002060"/>
                </a:solidFill>
                <a:latin typeface="Arial" pitchFamily="34" charset="0"/>
                <a:ea typeface="ＭＳ Ｐゴシック" charset="-128"/>
              </a:rPr>
              <a:t>GOBERNAR  EL  BUQUE .-							</a:t>
            </a:r>
          </a:p>
          <a:p>
            <a:pPr marL="381000" indent="-381000">
              <a:lnSpc>
                <a:spcPct val="85000"/>
              </a:lnSpc>
              <a:defRPr/>
            </a:pPr>
            <a:r>
              <a:rPr lang="es-ES_tradnl" sz="1600" b="1" dirty="0">
                <a:solidFill>
                  <a:srgbClr val="002060"/>
                </a:solidFill>
                <a:latin typeface="Arial" pitchFamily="34" charset="0"/>
                <a:ea typeface="ＭＳ Ｐゴシック" charset="-128"/>
              </a:rPr>
              <a:t>RECHAZAR  INSTRUCCIONES  DESDE  LA  CIC ,  SI  AFECTAN  LA  SEGURIDAD </a:t>
            </a:r>
            <a:r>
              <a:rPr lang="es-ES_tradnl" sz="1600" b="1" dirty="0" smtClean="0">
                <a:solidFill>
                  <a:srgbClr val="002060"/>
                </a:solidFill>
                <a:latin typeface="Arial" pitchFamily="34" charset="0"/>
                <a:ea typeface="ＭＳ Ｐゴシック" charset="-128"/>
              </a:rPr>
              <a:t>.</a:t>
            </a:r>
            <a:r>
              <a:rPr lang="es-ES_tradnl" sz="1600" b="1" dirty="0">
                <a:solidFill>
                  <a:srgbClr val="002060"/>
                </a:solidFill>
                <a:latin typeface="Arial" pitchFamily="34" charset="0"/>
                <a:ea typeface="ＭＳ Ｐゴシック" charset="-128"/>
              </a:rPr>
              <a:t>								</a:t>
            </a:r>
          </a:p>
          <a:p>
            <a:pPr marL="381000" indent="-381000">
              <a:lnSpc>
                <a:spcPct val="85000"/>
              </a:lnSpc>
              <a:defRPr/>
            </a:pPr>
            <a:r>
              <a:rPr lang="es-ES_tradnl" sz="1600" b="1" dirty="0">
                <a:solidFill>
                  <a:srgbClr val="002060"/>
                </a:solidFill>
                <a:latin typeface="Arial" pitchFamily="34" charset="0"/>
                <a:ea typeface="ＭＳ Ｐゴシック" charset="-128"/>
              </a:rPr>
              <a:t>VERIFICAR  </a:t>
            </a:r>
            <a:r>
              <a:rPr lang="es-ES_tradnl" sz="1600" b="1" u="sng" dirty="0">
                <a:solidFill>
                  <a:srgbClr val="002060"/>
                </a:solidFill>
                <a:latin typeface="Arial" pitchFamily="34" charset="0"/>
                <a:ea typeface="ＭＳ Ｐゴシック" charset="-128"/>
              </a:rPr>
              <a:t>RESPUESTA</a:t>
            </a:r>
            <a:r>
              <a:rPr lang="es-ES_tradnl" sz="1600" b="1" dirty="0">
                <a:solidFill>
                  <a:srgbClr val="002060"/>
                </a:solidFill>
                <a:latin typeface="Arial" pitchFamily="34" charset="0"/>
                <a:ea typeface="ＭＳ Ｐゴシック" charset="-128"/>
              </a:rPr>
              <a:t>  TIMONEL  Y  MÁQUINAS </a:t>
            </a:r>
            <a:r>
              <a:rPr lang="es-ES_tradnl" sz="1600" b="1" dirty="0" smtClean="0">
                <a:solidFill>
                  <a:srgbClr val="002060"/>
                </a:solidFill>
                <a:latin typeface="Arial" pitchFamily="34" charset="0"/>
                <a:ea typeface="ＭＳ Ｐゴシック" charset="-128"/>
              </a:rPr>
              <a:t>.</a:t>
            </a:r>
          </a:p>
          <a:p>
            <a:pPr marL="0" indent="0">
              <a:lnSpc>
                <a:spcPct val="85000"/>
              </a:lnSpc>
              <a:buNone/>
              <a:defRPr/>
            </a:pPr>
            <a:r>
              <a:rPr lang="es-ES_tradnl" sz="1600" b="1" dirty="0">
                <a:solidFill>
                  <a:srgbClr val="002060"/>
                </a:solidFill>
                <a:latin typeface="Arial" pitchFamily="34" charset="0"/>
                <a:ea typeface="ＭＳ Ｐゴシック" charset="-128"/>
              </a:rPr>
              <a:t>			</a:t>
            </a:r>
          </a:p>
          <a:p>
            <a:pPr marL="381000" indent="-381000">
              <a:lnSpc>
                <a:spcPct val="85000"/>
              </a:lnSpc>
              <a:defRPr/>
            </a:pPr>
            <a:r>
              <a:rPr lang="es-ES_tradnl" sz="1600" b="1" dirty="0">
                <a:solidFill>
                  <a:srgbClr val="002060"/>
                </a:solidFill>
                <a:latin typeface="Arial" pitchFamily="34" charset="0"/>
                <a:ea typeface="ＭＳ Ｐゴシック" charset="-128"/>
              </a:rPr>
              <a:t>EJECUTAR  REACCIONES  CORRESPONDIENTES  A  RESPUESTAS  PRE-PLANEADAS </a:t>
            </a:r>
            <a:r>
              <a:rPr lang="es-ES_tradnl" sz="1600" b="1" dirty="0" smtClean="0">
                <a:solidFill>
                  <a:srgbClr val="002060"/>
                </a:solidFill>
                <a:latin typeface="Arial" pitchFamily="34" charset="0"/>
                <a:ea typeface="ＭＳ Ｐゴシック" charset="-128"/>
              </a:rPr>
              <a:t>.</a:t>
            </a:r>
          </a:p>
          <a:p>
            <a:pPr marL="0" indent="0">
              <a:lnSpc>
                <a:spcPct val="85000"/>
              </a:lnSpc>
              <a:buNone/>
              <a:defRPr/>
            </a:pPr>
            <a:r>
              <a:rPr lang="es-ES_tradnl" sz="1600" b="1" dirty="0">
                <a:solidFill>
                  <a:srgbClr val="002060"/>
                </a:solidFill>
                <a:latin typeface="Arial" pitchFamily="34" charset="0"/>
                <a:ea typeface="ＭＳ Ｐゴシック" charset="-128"/>
              </a:rPr>
              <a:t>							</a:t>
            </a:r>
          </a:p>
          <a:p>
            <a:pPr marL="381000" indent="-381000">
              <a:lnSpc>
                <a:spcPct val="85000"/>
              </a:lnSpc>
              <a:defRPr/>
            </a:pPr>
            <a:r>
              <a:rPr lang="es-ES_tradnl" sz="1600" b="1" dirty="0">
                <a:solidFill>
                  <a:srgbClr val="002060"/>
                </a:solidFill>
                <a:latin typeface="Arial" pitchFamily="34" charset="0"/>
                <a:ea typeface="ＭＳ Ｐゴシック" charset="-128"/>
              </a:rPr>
              <a:t>MANIOBRAR  EL  BUQUE  PARA  RECOGER  HOMBRE  AL  AGUA </a:t>
            </a:r>
            <a:r>
              <a:rPr lang="es-ES_tradnl" sz="1600" b="1" dirty="0" smtClean="0">
                <a:solidFill>
                  <a:srgbClr val="002060"/>
                </a:solidFill>
                <a:latin typeface="Arial" pitchFamily="34" charset="0"/>
                <a:ea typeface="ＭＳ Ｐゴシック" charset="-128"/>
              </a:rPr>
              <a:t>.</a:t>
            </a:r>
            <a:r>
              <a:rPr lang="es-ES_tradnl" sz="1600" b="1" dirty="0">
                <a:solidFill>
                  <a:srgbClr val="002060"/>
                </a:solidFill>
                <a:latin typeface="Arial" pitchFamily="34" charset="0"/>
                <a:ea typeface="ＭＳ Ｐゴシック" charset="-128"/>
              </a:rPr>
              <a:t>			</a:t>
            </a:r>
          </a:p>
          <a:p>
            <a:pPr marL="381000" indent="-381000">
              <a:lnSpc>
                <a:spcPct val="85000"/>
              </a:lnSpc>
              <a:defRPr/>
            </a:pPr>
            <a:r>
              <a:rPr lang="es-ES_tradnl" sz="1600" b="1" dirty="0">
                <a:solidFill>
                  <a:srgbClr val="002060"/>
                </a:solidFill>
                <a:latin typeface="Arial" pitchFamily="34" charset="0"/>
                <a:ea typeface="ＭＳ Ｐゴシック" charset="-128"/>
              </a:rPr>
              <a:t>MANIOBRAR  EL  BUQUE  PARA  RECIBIR / DESPACHAR  HELO </a:t>
            </a:r>
            <a:r>
              <a:rPr lang="es-ES_tradnl" sz="1600" b="1" dirty="0" smtClean="0">
                <a:solidFill>
                  <a:srgbClr val="002060"/>
                </a:solidFill>
                <a:latin typeface="Arial" pitchFamily="34" charset="0"/>
                <a:ea typeface="ＭＳ Ｐゴシック" charset="-128"/>
              </a:rPr>
              <a:t>.</a:t>
            </a:r>
            <a:r>
              <a:rPr lang="es-ES_tradnl" sz="1600" b="1" dirty="0">
                <a:solidFill>
                  <a:srgbClr val="002060"/>
                </a:solidFill>
                <a:latin typeface="Arial" pitchFamily="34" charset="0"/>
                <a:ea typeface="ＭＳ Ｐゴシック" charset="-128"/>
              </a:rPr>
              <a:t>	</a:t>
            </a:r>
            <a:endParaRPr lang="es-ES_tradnl" sz="1600" b="1" dirty="0" smtClean="0">
              <a:solidFill>
                <a:srgbClr val="002060"/>
              </a:solidFill>
              <a:latin typeface="Arial" pitchFamily="34" charset="0"/>
              <a:ea typeface="ＭＳ Ｐゴシック" charset="-128"/>
            </a:endParaRPr>
          </a:p>
          <a:p>
            <a:pPr marL="381000" indent="-381000">
              <a:lnSpc>
                <a:spcPct val="85000"/>
              </a:lnSpc>
              <a:defRPr/>
            </a:pPr>
            <a:r>
              <a:rPr lang="es-ES_tradnl" sz="1600" b="1" dirty="0">
                <a:solidFill>
                  <a:srgbClr val="002060"/>
                </a:solidFill>
                <a:latin typeface="Arial" pitchFamily="34" charset="0"/>
                <a:ea typeface="ＭＳ Ｐゴシック" charset="-128"/>
              </a:rPr>
              <a:t>		</a:t>
            </a:r>
          </a:p>
          <a:p>
            <a:pPr marL="381000" indent="-381000">
              <a:lnSpc>
                <a:spcPct val="85000"/>
              </a:lnSpc>
              <a:defRPr/>
            </a:pPr>
            <a:r>
              <a:rPr lang="es-ES_tradnl" sz="1600" b="1" dirty="0">
                <a:solidFill>
                  <a:srgbClr val="002060"/>
                </a:solidFill>
                <a:latin typeface="Arial" pitchFamily="34" charset="0"/>
                <a:ea typeface="ＭＳ Ｐゴシック" charset="-128"/>
              </a:rPr>
              <a:t>AUTORIZAR  ( CONFORME A PARÁMETROS )  SALIDA / DESPEGUE  HELO </a:t>
            </a:r>
            <a:r>
              <a:rPr lang="es-ES_tradnl" sz="1600" b="1" dirty="0" smtClean="0">
                <a:solidFill>
                  <a:srgbClr val="002060"/>
                </a:solidFill>
                <a:latin typeface="Arial" pitchFamily="34" charset="0"/>
                <a:ea typeface="ＭＳ Ｐゴシック" charset="-128"/>
              </a:rPr>
              <a:t>.</a:t>
            </a:r>
            <a:r>
              <a:rPr lang="es-ES_tradnl" sz="1600" b="1" dirty="0">
                <a:solidFill>
                  <a:srgbClr val="002060"/>
                </a:solidFill>
                <a:latin typeface="Arial" pitchFamily="34" charset="0"/>
                <a:ea typeface="ＭＳ Ｐゴシック" charset="-128"/>
              </a:rPr>
              <a:t>								</a:t>
            </a:r>
          </a:p>
          <a:p>
            <a:pPr marL="381000" indent="-381000">
              <a:lnSpc>
                <a:spcPct val="85000"/>
              </a:lnSpc>
              <a:defRPr/>
            </a:pPr>
            <a:r>
              <a:rPr lang="es-ES_tradnl" sz="1600" b="1" dirty="0">
                <a:solidFill>
                  <a:srgbClr val="002060"/>
                </a:solidFill>
                <a:latin typeface="Arial" pitchFamily="34" charset="0"/>
                <a:ea typeface="ＭＳ Ｐゴシック" charset="-128"/>
              </a:rPr>
              <a:t>PROCEDIMIENTO  CHEQUEO  SEGURIDAD  PARA  PRÁCTICAS  DE  TIRO </a:t>
            </a:r>
            <a:r>
              <a:rPr lang="es-ES_tradnl" sz="1600" b="1" dirty="0" smtClean="0">
                <a:solidFill>
                  <a:srgbClr val="002060"/>
                </a:solidFill>
                <a:latin typeface="Arial" pitchFamily="34" charset="0"/>
                <a:ea typeface="ＭＳ Ｐゴシック" charset="-128"/>
              </a:rPr>
              <a:t>.</a:t>
            </a:r>
            <a:endParaRPr lang="es-ES_tradnl" sz="1600" b="1" dirty="0">
              <a:solidFill>
                <a:srgbClr val="002060"/>
              </a:solidFill>
              <a:latin typeface="Arial" pitchFamily="34" charset="0"/>
              <a:ea typeface="ＭＳ Ｐゴシック" charset="-128"/>
            </a:endParaRPr>
          </a:p>
        </p:txBody>
      </p:sp>
      <p:sp>
        <p:nvSpPr>
          <p:cNvPr id="5" name="Rectángulo: esquinas redondeadas 4"/>
          <p:cNvSpPr/>
          <p:nvPr/>
        </p:nvSpPr>
        <p:spPr>
          <a:xfrm>
            <a:off x="334749" y="1569650"/>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OOW</a:t>
            </a:r>
          </a:p>
        </p:txBody>
      </p:sp>
      <p:sp>
        <p:nvSpPr>
          <p:cNvPr id="8" name="Marcador de número de diapositiva 3"/>
          <p:cNvSpPr>
            <a:spLocks noGrp="1"/>
          </p:cNvSpPr>
          <p:nvPr>
            <p:ph type="sldNum" sz="quarter" idx="12"/>
          </p:nvPr>
        </p:nvSpPr>
        <p:spPr>
          <a:xfrm>
            <a:off x="8721672" y="6042881"/>
            <a:ext cx="2839614" cy="365125"/>
          </a:xfrm>
        </p:spPr>
        <p:txBody>
          <a:bodyPr/>
          <a:lstStyle/>
          <a:p>
            <a:fld id="{E633B1BE-4685-4A8F-BABD-4AD129F26B6C}" type="slidenum">
              <a:rPr lang="es-CL" smtClean="0"/>
              <a:pPr/>
              <a:t>131</a:t>
            </a:fld>
            <a:endParaRPr lang="es-CL"/>
          </a:p>
        </p:txBody>
      </p:sp>
      <p:sp>
        <p:nvSpPr>
          <p:cNvPr id="6" name="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9"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0"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1"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2"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3"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523588611"/>
      </p:ext>
    </p:extLst>
  </p:cSld>
  <p:clrMapOvr>
    <a:masterClrMapping/>
  </p:clrMapOvr>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idx="1"/>
          </p:nvPr>
        </p:nvSpPr>
        <p:spPr>
          <a:xfrm>
            <a:off x="3420591" y="1412776"/>
            <a:ext cx="9200554" cy="360040"/>
          </a:xfrm>
        </p:spPr>
        <p:txBody>
          <a:bodyPr>
            <a:normAutofit/>
          </a:bodyPr>
          <a:lstStyle/>
          <a:p>
            <a:pPr marL="381000" indent="-381000">
              <a:lnSpc>
                <a:spcPct val="80000"/>
              </a:lnSpc>
              <a:defRPr/>
            </a:pPr>
            <a:r>
              <a:rPr lang="es-ES_tradnl" sz="1600" b="1" dirty="0" smtClean="0">
                <a:solidFill>
                  <a:srgbClr val="002060"/>
                </a:solidFill>
                <a:latin typeface="Arial" pitchFamily="34" charset="0"/>
                <a:ea typeface="ＭＳ Ｐゴシック" charset="-128"/>
              </a:rPr>
              <a:t>PUESTO OPERATIVO DEL JEFE DEPTO SS.AA. EN ESTADO 1.</a:t>
            </a:r>
          </a:p>
        </p:txBody>
      </p:sp>
      <p:sp>
        <p:nvSpPr>
          <p:cNvPr id="7" name="Rectángulo: esquinas redondeadas 6"/>
          <p:cNvSpPr/>
          <p:nvPr/>
        </p:nvSpPr>
        <p:spPr>
          <a:xfrm>
            <a:off x="526420" y="1236934"/>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WEO </a:t>
            </a:r>
            <a:endParaRPr lang="es-CL" b="1" dirty="0">
              <a:latin typeface="Arial" panose="020B0604020202020204" pitchFamily="34" charset="0"/>
              <a:cs typeface="Arial" panose="020B0604020202020204" pitchFamily="34" charset="0"/>
            </a:endParaRPr>
          </a:p>
        </p:txBody>
      </p:sp>
      <p:sp>
        <p:nvSpPr>
          <p:cNvPr id="10" name="Flecha: doblada hacia arriba 9"/>
          <p:cNvSpPr/>
          <p:nvPr/>
        </p:nvSpPr>
        <p:spPr>
          <a:xfrm rot="5400000">
            <a:off x="689175" y="1826085"/>
            <a:ext cx="64807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Rectangle 2"/>
          <p:cNvSpPr txBox="1">
            <a:spLocks noChangeArrowheads="1"/>
          </p:cNvSpPr>
          <p:nvPr/>
        </p:nvSpPr>
        <p:spPr>
          <a:xfrm>
            <a:off x="1484445" y="2204864"/>
            <a:ext cx="11692280" cy="3708412"/>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81000" indent="-381000">
              <a:lnSpc>
                <a:spcPct val="170000"/>
              </a:lnSpc>
              <a:defRPr/>
            </a:pPr>
            <a:r>
              <a:rPr lang="es-ES_tradnl" sz="1600" b="1" dirty="0" smtClean="0">
                <a:solidFill>
                  <a:srgbClr val="002060"/>
                </a:solidFill>
                <a:latin typeface="Arial" pitchFamily="34" charset="0"/>
                <a:ea typeface="ＭＳ Ｐゴシック" charset="-128"/>
              </a:rPr>
              <a:t>FUNCIÓN PRINCIPAL : “COMMAND ADVISOR” (BR2170).</a:t>
            </a:r>
          </a:p>
          <a:p>
            <a:pPr marL="381000" indent="-381000">
              <a:lnSpc>
                <a:spcPct val="170000"/>
              </a:lnSpc>
              <a:defRPr/>
            </a:pPr>
            <a:r>
              <a:rPr lang="es-ES_tradnl" sz="1600" b="1" dirty="0" smtClean="0">
                <a:solidFill>
                  <a:srgbClr val="002060"/>
                </a:solidFill>
                <a:latin typeface="Arial" pitchFamily="34" charset="0"/>
                <a:ea typeface="ＭＳ Ｐゴシック" charset="-128"/>
              </a:rPr>
              <a:t>COORDNNIAR CON PWO “MINISOCS” Y “BLANKET SEARCH”</a:t>
            </a:r>
          </a:p>
          <a:p>
            <a:pPr marL="381000" indent="-381000">
              <a:lnSpc>
                <a:spcPct val="170000"/>
              </a:lnSpc>
              <a:defRPr/>
            </a:pPr>
            <a:r>
              <a:rPr lang="es-ES_tradnl" sz="1600" b="1" dirty="0" smtClean="0">
                <a:solidFill>
                  <a:srgbClr val="002060"/>
                </a:solidFill>
                <a:latin typeface="Arial" pitchFamily="34" charset="0"/>
                <a:ea typeface="ＭＳ Ｐゴシック" charset="-128"/>
              </a:rPr>
              <a:t>ASESORAR AL MANDO EN SU “COMMAND AIM”</a:t>
            </a:r>
          </a:p>
          <a:p>
            <a:pPr marL="381000" indent="-381000">
              <a:lnSpc>
                <a:spcPct val="170000"/>
              </a:lnSpc>
              <a:defRPr/>
            </a:pPr>
            <a:r>
              <a:rPr lang="es-ES_tradnl" sz="1600" b="1" dirty="0" smtClean="0">
                <a:solidFill>
                  <a:srgbClr val="002060"/>
                </a:solidFill>
                <a:latin typeface="Arial" pitchFamily="34" charset="0"/>
                <a:ea typeface="ＭＳ Ｐゴシック" charset="-128"/>
              </a:rPr>
              <a:t>DISPONIBILIDAD DE SENSORES</a:t>
            </a:r>
          </a:p>
          <a:p>
            <a:pPr marL="381000" indent="-381000">
              <a:lnSpc>
                <a:spcPct val="170000"/>
              </a:lnSpc>
              <a:defRPr/>
            </a:pPr>
            <a:r>
              <a:rPr lang="es-ES_tradnl" sz="1600" b="1" dirty="0" smtClean="0">
                <a:solidFill>
                  <a:srgbClr val="002060"/>
                </a:solidFill>
                <a:latin typeface="Arial" pitchFamily="34" charset="0"/>
                <a:ea typeface="ＭＳ Ｐゴシック" charset="-128"/>
              </a:rPr>
              <a:t>FLUIDA COMMS CON CONTROLES DE GUERRA INTERNA</a:t>
            </a:r>
          </a:p>
          <a:p>
            <a:pPr marL="381000" indent="-381000">
              <a:lnSpc>
                <a:spcPct val="170000"/>
              </a:lnSpc>
              <a:defRPr/>
            </a:pPr>
            <a:r>
              <a:rPr lang="es-ES_tradnl" sz="1600" b="1" dirty="0" smtClean="0">
                <a:solidFill>
                  <a:srgbClr val="002060"/>
                </a:solidFill>
                <a:latin typeface="Arial" pitchFamily="34" charset="0"/>
                <a:ea typeface="ＭＳ Ｐゴシック" charset="-128"/>
              </a:rPr>
              <a:t>ANTE DAÑOS PROPONE “PRIORIDADES DE REPARACIÓN” ( CON MEO)</a:t>
            </a:r>
          </a:p>
          <a:p>
            <a:pPr marL="381000" indent="-381000">
              <a:lnSpc>
                <a:spcPct val="170000"/>
              </a:lnSpc>
              <a:defRPr/>
            </a:pPr>
            <a:r>
              <a:rPr lang="es-ES_tradnl" sz="1600" b="1" dirty="0" smtClean="0">
                <a:solidFill>
                  <a:srgbClr val="002060"/>
                </a:solidFill>
                <a:latin typeface="Arial" pitchFamily="34" charset="0"/>
                <a:ea typeface="ＭＳ Ｐゴシック" charset="-128"/>
              </a:rPr>
              <a:t>EJECUTA SITREP DEL WEO EN SITREP TÁCTICO</a:t>
            </a:r>
            <a:endParaRPr lang="es-ES_tradnl" sz="1600" b="1" dirty="0">
              <a:solidFill>
                <a:srgbClr val="002060"/>
              </a:solidFill>
              <a:latin typeface="Arial" pitchFamily="34" charset="0"/>
              <a:ea typeface="ＭＳ Ｐゴシック" charset="-128"/>
            </a:endParaRPr>
          </a:p>
        </p:txBody>
      </p:sp>
      <p:sp>
        <p:nvSpPr>
          <p:cNvPr id="13" name="Marcador de número de diapositiva 3"/>
          <p:cNvSpPr>
            <a:spLocks noGrp="1"/>
          </p:cNvSpPr>
          <p:nvPr>
            <p:ph type="sldNum" sz="quarter" idx="12"/>
          </p:nvPr>
        </p:nvSpPr>
        <p:spPr>
          <a:xfrm>
            <a:off x="8721672" y="6042881"/>
            <a:ext cx="2839614" cy="365125"/>
          </a:xfrm>
        </p:spPr>
        <p:txBody>
          <a:bodyPr/>
          <a:lstStyle/>
          <a:p>
            <a:fld id="{E633B1BE-4685-4A8F-BABD-4AD129F26B6C}" type="slidenum">
              <a:rPr lang="es-CL" smtClean="0"/>
              <a:pPr/>
              <a:t>132</a:t>
            </a:fld>
            <a:endParaRPr lang="es-CL"/>
          </a:p>
        </p:txBody>
      </p:sp>
      <p:sp>
        <p:nvSpPr>
          <p:cNvPr id="8" name="7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2"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7"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833804945"/>
      </p:ext>
    </p:extLst>
  </p:cSld>
  <p:clrMapOvr>
    <a:masterClrMapping/>
  </p:clrMapOv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idx="1"/>
          </p:nvPr>
        </p:nvSpPr>
        <p:spPr>
          <a:xfrm>
            <a:off x="3492599" y="1412776"/>
            <a:ext cx="9200554" cy="360040"/>
          </a:xfrm>
        </p:spPr>
        <p:txBody>
          <a:bodyPr>
            <a:normAutofit/>
          </a:bodyPr>
          <a:lstStyle/>
          <a:p>
            <a:pPr marL="381000" indent="-381000">
              <a:lnSpc>
                <a:spcPct val="80000"/>
              </a:lnSpc>
              <a:defRPr/>
            </a:pPr>
            <a:r>
              <a:rPr lang="es-ES_tradnl" sz="1600" b="1" dirty="0" err="1" smtClean="0">
                <a:solidFill>
                  <a:srgbClr val="002060"/>
                </a:solidFill>
                <a:latin typeface="Arial" pitchFamily="34" charset="0"/>
                <a:ea typeface="ＭＳ Ｐゴシック" charset="-128"/>
              </a:rPr>
              <a:t>Group</a:t>
            </a:r>
            <a:r>
              <a:rPr lang="es-ES_tradnl" sz="1600" b="1" dirty="0" smtClean="0">
                <a:solidFill>
                  <a:srgbClr val="002060"/>
                </a:solidFill>
                <a:latin typeface="Arial" pitchFamily="34" charset="0"/>
                <a:ea typeface="ＭＳ Ｐゴシック" charset="-128"/>
              </a:rPr>
              <a:t> </a:t>
            </a:r>
            <a:r>
              <a:rPr lang="es-ES_tradnl" sz="1600" b="1" dirty="0" err="1" smtClean="0">
                <a:solidFill>
                  <a:srgbClr val="002060"/>
                </a:solidFill>
                <a:latin typeface="Arial" pitchFamily="34" charset="0"/>
                <a:ea typeface="ＭＳ Ｐゴシック" charset="-128"/>
              </a:rPr>
              <a:t>Warfare</a:t>
            </a:r>
            <a:r>
              <a:rPr lang="es-ES_tradnl" sz="1600" b="1" dirty="0" smtClean="0">
                <a:solidFill>
                  <a:srgbClr val="002060"/>
                </a:solidFill>
                <a:latin typeface="Arial" pitchFamily="34" charset="0"/>
                <a:ea typeface="ＭＳ Ｐゴシック" charset="-128"/>
              </a:rPr>
              <a:t> </a:t>
            </a:r>
            <a:r>
              <a:rPr lang="es-ES_tradnl" sz="1600" b="1" dirty="0" err="1" smtClean="0">
                <a:solidFill>
                  <a:srgbClr val="002060"/>
                </a:solidFill>
                <a:latin typeface="Arial" pitchFamily="34" charset="0"/>
                <a:ea typeface="ＭＳ Ｐゴシック" charset="-128"/>
              </a:rPr>
              <a:t>Officer</a:t>
            </a:r>
            <a:endParaRPr lang="es-ES_tradnl" sz="1600" b="1" dirty="0" smtClean="0">
              <a:solidFill>
                <a:srgbClr val="002060"/>
              </a:solidFill>
              <a:latin typeface="Arial" pitchFamily="34" charset="0"/>
              <a:ea typeface="ＭＳ Ｐゴシック" charset="-128"/>
            </a:endParaRPr>
          </a:p>
        </p:txBody>
      </p:sp>
      <p:sp>
        <p:nvSpPr>
          <p:cNvPr id="7" name="Rectángulo: esquinas redondeadas 6"/>
          <p:cNvSpPr/>
          <p:nvPr/>
        </p:nvSpPr>
        <p:spPr>
          <a:xfrm>
            <a:off x="526420" y="1236934"/>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GWO</a:t>
            </a:r>
            <a:endParaRPr lang="es-CL" b="1" dirty="0">
              <a:latin typeface="Arial" panose="020B0604020202020204" pitchFamily="34" charset="0"/>
              <a:cs typeface="Arial" panose="020B0604020202020204" pitchFamily="34" charset="0"/>
            </a:endParaRPr>
          </a:p>
        </p:txBody>
      </p:sp>
      <p:sp>
        <p:nvSpPr>
          <p:cNvPr id="10" name="Flecha: doblada hacia arriba 9"/>
          <p:cNvSpPr/>
          <p:nvPr/>
        </p:nvSpPr>
        <p:spPr>
          <a:xfrm rot="5400000">
            <a:off x="509155" y="2006105"/>
            <a:ext cx="1008112"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11" name="Rectangle 2"/>
          <p:cNvSpPr txBox="1">
            <a:spLocks noChangeArrowheads="1"/>
          </p:cNvSpPr>
          <p:nvPr/>
        </p:nvSpPr>
        <p:spPr>
          <a:xfrm>
            <a:off x="813927" y="2066522"/>
            <a:ext cx="6229650" cy="432048"/>
          </a:xfrm>
          <a:prstGeom prst="rect">
            <a:avLst/>
          </a:prstGeom>
        </p:spPr>
        <p:txBody>
          <a:bodyPr>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70000"/>
              </a:lnSpc>
              <a:buNone/>
              <a:defRPr/>
            </a:pPr>
            <a:r>
              <a:rPr lang="es-ES_tradnl" sz="1600" b="1" dirty="0" smtClean="0">
                <a:solidFill>
                  <a:srgbClr val="002060"/>
                </a:solidFill>
                <a:latin typeface="Arial" pitchFamily="34" charset="0"/>
                <a:ea typeface="ＭＳ Ｐゴシック" charset="-128"/>
              </a:rPr>
              <a:t>SE CUBRIRÁ EN EL BUQUE CTF /CTG.</a:t>
            </a:r>
            <a:endParaRPr lang="es-ES_tradnl" sz="1600" b="1" dirty="0">
              <a:solidFill>
                <a:srgbClr val="002060"/>
              </a:solidFill>
              <a:latin typeface="Arial" pitchFamily="34" charset="0"/>
              <a:ea typeface="ＭＳ Ｐゴシック" charset="-128"/>
            </a:endParaRPr>
          </a:p>
        </p:txBody>
      </p:sp>
      <p:sp>
        <p:nvSpPr>
          <p:cNvPr id="8" name="Rectangle 2"/>
          <p:cNvSpPr txBox="1">
            <a:spLocks noChangeArrowheads="1"/>
          </p:cNvSpPr>
          <p:nvPr/>
        </p:nvSpPr>
        <p:spPr>
          <a:xfrm>
            <a:off x="1580282" y="2636912"/>
            <a:ext cx="10589494" cy="3708412"/>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81000" indent="-381000">
              <a:lnSpc>
                <a:spcPct val="170000"/>
              </a:lnSpc>
              <a:defRPr/>
            </a:pPr>
            <a:r>
              <a:rPr lang="es-ES_tradnl" sz="1600" b="1" dirty="0" smtClean="0">
                <a:solidFill>
                  <a:srgbClr val="002060"/>
                </a:solidFill>
                <a:latin typeface="Arial" pitchFamily="34" charset="0"/>
                <a:ea typeface="ＭＳ Ｐゴシック" charset="-128"/>
              </a:rPr>
              <a:t>SEGÚN LA AUTORIDAD DELEGADA CONDUCE A LA FUERZA.</a:t>
            </a:r>
          </a:p>
          <a:p>
            <a:pPr marL="381000" indent="-381000">
              <a:lnSpc>
                <a:spcPct val="170000"/>
              </a:lnSpc>
              <a:defRPr/>
            </a:pPr>
            <a:r>
              <a:rPr lang="es-ES_tradnl" sz="1600" b="1" dirty="0" smtClean="0">
                <a:solidFill>
                  <a:srgbClr val="002060"/>
                </a:solidFill>
                <a:latin typeface="Arial" pitchFamily="34" charset="0"/>
                <a:ea typeface="ＭＳ Ｐゴシック" charset="-128"/>
              </a:rPr>
              <a:t>RESPONSABLE DE LA INICIACIÓN DE REACCIONES CORRECTAS A NIVEL FUERZA.</a:t>
            </a:r>
            <a:endParaRPr lang="es-ES_tradnl" sz="1600" b="1" dirty="0">
              <a:solidFill>
                <a:srgbClr val="002060"/>
              </a:solidFill>
              <a:latin typeface="Arial" pitchFamily="34" charset="0"/>
              <a:ea typeface="ＭＳ Ｐゴシック" charset="-128"/>
            </a:endParaRPr>
          </a:p>
        </p:txBody>
      </p:sp>
      <p:sp>
        <p:nvSpPr>
          <p:cNvPr id="12" name="Marcador de número de diapositiva 3"/>
          <p:cNvSpPr>
            <a:spLocks noGrp="1"/>
          </p:cNvSpPr>
          <p:nvPr>
            <p:ph type="sldNum" sz="quarter" idx="12"/>
          </p:nvPr>
        </p:nvSpPr>
        <p:spPr>
          <a:xfrm>
            <a:off x="8721672" y="6042881"/>
            <a:ext cx="2839614" cy="365125"/>
          </a:xfrm>
        </p:spPr>
        <p:txBody>
          <a:bodyPr/>
          <a:lstStyle/>
          <a:p>
            <a:fld id="{E633B1BE-4685-4A8F-BABD-4AD129F26B6C}" type="slidenum">
              <a:rPr lang="es-CL" smtClean="0"/>
              <a:pPr/>
              <a:t>133</a:t>
            </a:fld>
            <a:endParaRPr lang="es-CL"/>
          </a:p>
        </p:txBody>
      </p:sp>
      <p:sp>
        <p:nvSpPr>
          <p:cNvPr id="13" name="1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4"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5"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6"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7"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8"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21042421"/>
      </p:ext>
    </p:extLst>
  </p:cSld>
  <p:clrMapOvr>
    <a:masterClrMapping/>
  </p:clrMapOv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idx="1"/>
          </p:nvPr>
        </p:nvSpPr>
        <p:spPr>
          <a:xfrm>
            <a:off x="3509069" y="1412776"/>
            <a:ext cx="9200554" cy="360040"/>
          </a:xfrm>
        </p:spPr>
        <p:txBody>
          <a:bodyPr>
            <a:normAutofit/>
          </a:bodyPr>
          <a:lstStyle/>
          <a:p>
            <a:pPr marL="381000" indent="-381000">
              <a:lnSpc>
                <a:spcPct val="80000"/>
              </a:lnSpc>
              <a:defRPr/>
            </a:pPr>
            <a:r>
              <a:rPr lang="es-ES_tradnl" sz="1600" b="1" dirty="0" smtClean="0">
                <a:solidFill>
                  <a:srgbClr val="002060"/>
                </a:solidFill>
                <a:latin typeface="Arial" pitchFamily="34" charset="0"/>
                <a:ea typeface="ＭＳ Ｐゴシック" charset="-128"/>
              </a:rPr>
              <a:t>Hidrógrafo Operativo </a:t>
            </a:r>
          </a:p>
        </p:txBody>
      </p:sp>
      <p:sp>
        <p:nvSpPr>
          <p:cNvPr id="7" name="Rectángulo: esquinas redondeadas 6"/>
          <p:cNvSpPr/>
          <p:nvPr/>
        </p:nvSpPr>
        <p:spPr>
          <a:xfrm>
            <a:off x="526420" y="1236934"/>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HO</a:t>
            </a:r>
            <a:endParaRPr lang="es-CL" b="1" dirty="0">
              <a:latin typeface="Arial" panose="020B0604020202020204" pitchFamily="34" charset="0"/>
              <a:cs typeface="Arial" panose="020B0604020202020204" pitchFamily="34" charset="0"/>
            </a:endParaRPr>
          </a:p>
        </p:txBody>
      </p:sp>
      <p:sp>
        <p:nvSpPr>
          <p:cNvPr id="10" name="Flecha: doblada hacia arriba 9"/>
          <p:cNvSpPr/>
          <p:nvPr/>
        </p:nvSpPr>
        <p:spPr>
          <a:xfrm rot="5400000">
            <a:off x="761183" y="1754077"/>
            <a:ext cx="504056" cy="973582"/>
          </a:xfrm>
          <a:prstGeom prst="bentUp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L"/>
          </a:p>
        </p:txBody>
      </p:sp>
      <p:sp>
        <p:nvSpPr>
          <p:cNvPr id="8" name="Rectangle 2"/>
          <p:cNvSpPr txBox="1">
            <a:spLocks noChangeArrowheads="1"/>
          </p:cNvSpPr>
          <p:nvPr/>
        </p:nvSpPr>
        <p:spPr>
          <a:xfrm>
            <a:off x="1500590" y="2132856"/>
            <a:ext cx="10589494" cy="3708412"/>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81000" indent="-381000">
              <a:lnSpc>
                <a:spcPct val="170000"/>
              </a:lnSpc>
              <a:defRPr/>
            </a:pPr>
            <a:r>
              <a:rPr lang="es-ES_tradnl" sz="1600" b="1" dirty="0" smtClean="0">
                <a:solidFill>
                  <a:srgbClr val="002060"/>
                </a:solidFill>
                <a:latin typeface="Arial" pitchFamily="34" charset="0"/>
                <a:ea typeface="ＭＳ Ｐゴシック" charset="-128"/>
              </a:rPr>
              <a:t>ASESOR DEL CJE Y EE.MM. EN MATERIAS DE SU AMBITO.</a:t>
            </a:r>
          </a:p>
          <a:p>
            <a:pPr marL="381000" indent="-381000">
              <a:lnSpc>
                <a:spcPct val="170000"/>
              </a:lnSpc>
              <a:defRPr/>
            </a:pPr>
            <a:r>
              <a:rPr lang="es-ES_tradnl" sz="1600" b="1" dirty="0" smtClean="0">
                <a:solidFill>
                  <a:srgbClr val="002060"/>
                </a:solidFill>
                <a:latin typeface="Arial" pitchFamily="34" charset="0"/>
                <a:ea typeface="ＭＳ Ｐゴシック" charset="-128"/>
              </a:rPr>
              <a:t>ANÁLISIS TÁCTICO DEL AROP</a:t>
            </a:r>
          </a:p>
          <a:p>
            <a:pPr marL="381000" indent="-381000">
              <a:lnSpc>
                <a:spcPct val="170000"/>
              </a:lnSpc>
              <a:defRPr/>
            </a:pPr>
            <a:r>
              <a:rPr lang="es-ES_tradnl" sz="1600" b="1" dirty="0" smtClean="0">
                <a:solidFill>
                  <a:srgbClr val="002060"/>
                </a:solidFill>
                <a:latin typeface="Arial" pitchFamily="34" charset="0"/>
                <a:ea typeface="ＭＳ Ｐゴシック" charset="-128"/>
              </a:rPr>
              <a:t>ANALIZA DATA ATMOSFÉRICA PARA MEJOR EMPLEO DE SENSORES PROPIOS. </a:t>
            </a:r>
          </a:p>
          <a:p>
            <a:pPr marL="381000" indent="-381000">
              <a:lnSpc>
                <a:spcPct val="170000"/>
              </a:lnSpc>
              <a:defRPr/>
            </a:pPr>
            <a:r>
              <a:rPr lang="es-ES_tradnl" sz="1600" b="1" dirty="0" smtClean="0">
                <a:solidFill>
                  <a:srgbClr val="002060"/>
                </a:solidFill>
                <a:latin typeface="Arial" pitchFamily="34" charset="0"/>
                <a:ea typeface="ＭＳ Ｐゴシック" charset="-128"/>
              </a:rPr>
              <a:t>EXPONE BRIEFING METEOROLOGICO.</a:t>
            </a:r>
          </a:p>
          <a:p>
            <a:pPr marL="381000" indent="-381000">
              <a:lnSpc>
                <a:spcPct val="170000"/>
              </a:lnSpc>
              <a:defRPr/>
            </a:pPr>
            <a:r>
              <a:rPr lang="es-ES_tradnl" sz="1600" b="1" dirty="0" smtClean="0">
                <a:solidFill>
                  <a:srgbClr val="002060"/>
                </a:solidFill>
                <a:latin typeface="Arial" pitchFamily="34" charset="0"/>
                <a:ea typeface="ＭＳ Ｐゴシック" charset="-128"/>
              </a:rPr>
              <a:t>EN ACCIONES ASW SE EMBARCA EN BUQUES TAS.</a:t>
            </a:r>
          </a:p>
          <a:p>
            <a:pPr marL="381000" indent="-381000">
              <a:lnSpc>
                <a:spcPct val="170000"/>
              </a:lnSpc>
              <a:defRPr/>
            </a:pPr>
            <a:endParaRPr lang="es-ES_tradnl" sz="1600" b="1" dirty="0">
              <a:solidFill>
                <a:srgbClr val="002060"/>
              </a:solidFill>
              <a:latin typeface="Arial" pitchFamily="34" charset="0"/>
              <a:ea typeface="ＭＳ Ｐゴシック" charset="-128"/>
            </a:endParaRPr>
          </a:p>
        </p:txBody>
      </p:sp>
      <p:sp>
        <p:nvSpPr>
          <p:cNvPr id="12" name="Marcador de número de diapositiva 3"/>
          <p:cNvSpPr>
            <a:spLocks noGrp="1"/>
          </p:cNvSpPr>
          <p:nvPr>
            <p:ph type="sldNum" sz="quarter" idx="12"/>
          </p:nvPr>
        </p:nvSpPr>
        <p:spPr>
          <a:xfrm>
            <a:off x="8721672" y="6042881"/>
            <a:ext cx="2839614" cy="365125"/>
          </a:xfrm>
        </p:spPr>
        <p:txBody>
          <a:bodyPr/>
          <a:lstStyle/>
          <a:p>
            <a:fld id="{E633B1BE-4685-4A8F-BABD-4AD129F26B6C}" type="slidenum">
              <a:rPr lang="es-CL" smtClean="0"/>
              <a:pPr/>
              <a:t>134</a:t>
            </a:fld>
            <a:endParaRPr lang="es-CL"/>
          </a:p>
        </p:txBody>
      </p:sp>
      <p:sp>
        <p:nvSpPr>
          <p:cNvPr id="11" name="1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7"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4114389703"/>
      </p:ext>
    </p:extLst>
  </p:cSld>
  <p:clrMapOvr>
    <a:masterClrMapping/>
  </p:clrMapOvr>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idx="1"/>
          </p:nvPr>
        </p:nvSpPr>
        <p:spPr>
          <a:xfrm>
            <a:off x="238749" y="2636912"/>
            <a:ext cx="11692280" cy="2290774"/>
          </a:xfrm>
        </p:spPr>
        <p:txBody>
          <a:bodyPr>
            <a:normAutofit/>
          </a:bodyPr>
          <a:lstStyle/>
          <a:p>
            <a:pPr marL="381000" indent="-381000">
              <a:lnSpc>
                <a:spcPct val="80000"/>
              </a:lnSpc>
              <a:defRPr/>
            </a:pPr>
            <a:r>
              <a:rPr lang="es-ES_tradnl" sz="1600" b="1" dirty="0">
                <a:solidFill>
                  <a:srgbClr val="002060"/>
                </a:solidFill>
                <a:latin typeface="Arial" pitchFamily="34" charset="0"/>
                <a:ea typeface="ＭＳ Ｐゴシック" charset="-128"/>
              </a:rPr>
              <a:t>ASESOR DIRECTO DEL COMANDANTE, REFERENTE AL MEJOR EMPLEO DE LOS MISILES HARPOON.</a:t>
            </a:r>
          </a:p>
          <a:p>
            <a:pPr marL="381000" indent="-381000">
              <a:lnSpc>
                <a:spcPct val="80000"/>
              </a:lnSpc>
              <a:buFont typeface="Monotype Sorts" charset="2"/>
              <a:buNone/>
              <a:defRPr/>
            </a:pPr>
            <a:endParaRPr lang="es-ES_tradnl" sz="1600" b="1" dirty="0">
              <a:solidFill>
                <a:srgbClr val="002060"/>
              </a:solidFill>
              <a:latin typeface="Arial" pitchFamily="34" charset="0"/>
              <a:ea typeface="ＭＳ Ｐゴシック" charset="-128"/>
            </a:endParaRPr>
          </a:p>
          <a:p>
            <a:pPr marL="381000" indent="-381000">
              <a:lnSpc>
                <a:spcPct val="80000"/>
              </a:lnSpc>
              <a:defRPr/>
            </a:pPr>
            <a:r>
              <a:rPr lang="es-ES_tradnl" sz="1600" b="1" dirty="0">
                <a:solidFill>
                  <a:srgbClr val="002060"/>
                </a:solidFill>
                <a:latin typeface="Arial" pitchFamily="34" charset="0"/>
                <a:ea typeface="ＭＳ Ｐゴシック" charset="-128"/>
              </a:rPr>
              <a:t>SUPERVISAR  COMPILACIÓN  Y  EXPOSICIÓN  PANORAMA  DE  SUPERFICIE.								</a:t>
            </a:r>
          </a:p>
          <a:p>
            <a:pPr marL="381000" indent="-381000">
              <a:lnSpc>
                <a:spcPct val="80000"/>
              </a:lnSpc>
              <a:defRPr/>
            </a:pPr>
            <a:r>
              <a:rPr lang="es-ES_tradnl" sz="1600" b="1" dirty="0">
                <a:solidFill>
                  <a:srgbClr val="002060"/>
                </a:solidFill>
                <a:latin typeface="Arial" pitchFamily="34" charset="0"/>
                <a:ea typeface="ＭＳ Ｐゴシック" charset="-128"/>
              </a:rPr>
              <a:t>RECOMIENDA EMPLEO E.A.M.</a:t>
            </a:r>
          </a:p>
          <a:p>
            <a:pPr marL="381000" indent="-381000">
              <a:lnSpc>
                <a:spcPct val="80000"/>
              </a:lnSpc>
              <a:buFont typeface="Monotype Sorts" charset="2"/>
              <a:buNone/>
              <a:defRPr/>
            </a:pPr>
            <a:r>
              <a:rPr lang="es-ES_tradnl" sz="1600" b="1" dirty="0">
                <a:solidFill>
                  <a:srgbClr val="002060"/>
                </a:solidFill>
                <a:latin typeface="Arial" pitchFamily="34" charset="0"/>
                <a:ea typeface="ＭＳ Ｐゴシック" charset="-128"/>
              </a:rPr>
              <a:t>					</a:t>
            </a:r>
          </a:p>
          <a:p>
            <a:pPr marL="381000" indent="-381000">
              <a:lnSpc>
                <a:spcPct val="80000"/>
              </a:lnSpc>
              <a:defRPr/>
            </a:pPr>
            <a:r>
              <a:rPr lang="es-ES_tradnl" sz="1600" b="1" dirty="0">
                <a:solidFill>
                  <a:srgbClr val="002060"/>
                </a:solidFill>
                <a:latin typeface="Arial" pitchFamily="34" charset="0"/>
                <a:ea typeface="ＭＳ Ｐゴシック" charset="-128"/>
              </a:rPr>
              <a:t>INFORMA AL PWO EVOLUCIÓN  SITUACIÓN  DE  SUPERFICIE  Y  RECOMIENDA  ACCIONES  PARA  CUMPLIR  EL  PLAN .</a:t>
            </a:r>
          </a:p>
        </p:txBody>
      </p:sp>
      <p:sp>
        <p:nvSpPr>
          <p:cNvPr id="20486" name="Rectangle 6"/>
          <p:cNvSpPr>
            <a:spLocks noChangeArrowheads="1"/>
          </p:cNvSpPr>
          <p:nvPr/>
        </p:nvSpPr>
        <p:spPr bwMode="auto">
          <a:xfrm>
            <a:off x="972906" y="1462614"/>
            <a:ext cx="3936014"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DIRECCIÓN / CONTROL</a:t>
            </a:r>
          </a:p>
        </p:txBody>
      </p:sp>
      <p:sp>
        <p:nvSpPr>
          <p:cNvPr id="7" name="Rectángulo: esquinas redondeadas 6"/>
          <p:cNvSpPr/>
          <p:nvPr/>
        </p:nvSpPr>
        <p:spPr>
          <a:xfrm>
            <a:off x="430584" y="1916832"/>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err="1" smtClean="0">
                <a:latin typeface="Arial" panose="020B0604020202020204" pitchFamily="34" charset="0"/>
                <a:cs typeface="Arial" panose="020B0604020202020204" pitchFamily="34" charset="0"/>
              </a:rPr>
              <a:t>ASuWD</a:t>
            </a:r>
            <a:endParaRPr lang="es-CL" b="1" dirty="0">
              <a:latin typeface="Arial" panose="020B0604020202020204" pitchFamily="34" charset="0"/>
              <a:cs typeface="Arial" panose="020B0604020202020204" pitchFamily="34" charset="0"/>
            </a:endParaRPr>
          </a:p>
        </p:txBody>
      </p:sp>
      <p:sp>
        <p:nvSpPr>
          <p:cNvPr id="8"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pic>
        <p:nvPicPr>
          <p:cNvPr id="10242" name="Picture 2" descr="Resultado de imagen para harpoon missile"/>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6947408" y="4581129"/>
            <a:ext cx="3422731" cy="1607335"/>
          </a:xfrm>
          <a:prstGeom prst="rect">
            <a:avLst/>
          </a:prstGeom>
          <a:noFill/>
          <a:ln>
            <a:solidFill>
              <a:schemeClr val="tx1"/>
            </a:solidFill>
          </a:ln>
        </p:spPr>
      </p:pic>
      <p:sp>
        <p:nvSpPr>
          <p:cNvPr id="10" name="Marcador de número de diapositiva 3"/>
          <p:cNvSpPr>
            <a:spLocks noGrp="1"/>
          </p:cNvSpPr>
          <p:nvPr>
            <p:ph type="sldNum" sz="quarter" idx="12"/>
          </p:nvPr>
        </p:nvSpPr>
        <p:spPr>
          <a:xfrm>
            <a:off x="8721672" y="6042881"/>
            <a:ext cx="2839614" cy="365125"/>
          </a:xfrm>
        </p:spPr>
        <p:txBody>
          <a:bodyPr/>
          <a:lstStyle/>
          <a:p>
            <a:fld id="{E633B1BE-4685-4A8F-BABD-4AD129F26B6C}" type="slidenum">
              <a:rPr lang="es-CL" smtClean="0"/>
              <a:pPr/>
              <a:t>135</a:t>
            </a:fld>
            <a:endParaRPr lang="es-CL"/>
          </a:p>
        </p:txBody>
      </p:sp>
      <p:sp>
        <p:nvSpPr>
          <p:cNvPr id="11" name="1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2"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3"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4"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5"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6"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074000133"/>
      </p:ext>
    </p:extLst>
  </p:cSld>
  <p:clrMapOvr>
    <a:masterClrMapping/>
  </p:clrMapOvr>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idx="1"/>
          </p:nvPr>
        </p:nvSpPr>
        <p:spPr>
          <a:xfrm>
            <a:off x="329598" y="3085802"/>
            <a:ext cx="11510579" cy="3511550"/>
          </a:xfrm>
        </p:spPr>
        <p:txBody>
          <a:bodyPr>
            <a:normAutofit/>
          </a:bodyPr>
          <a:lstStyle/>
          <a:p>
            <a:pPr marL="381000" indent="-381000">
              <a:defRPr/>
            </a:pPr>
            <a:r>
              <a:rPr lang="es-ES_tradnl" sz="1600" b="1" dirty="0">
                <a:solidFill>
                  <a:srgbClr val="002060"/>
                </a:solidFill>
                <a:latin typeface="Arial" pitchFamily="34" charset="0"/>
                <a:ea typeface="ＭＳ Ｐゴシック" charset="-128"/>
              </a:rPr>
              <a:t>DIRIGIR ARMAS  Y  SENSORES  A/S EN ACCIONES  ORDENADAS  POR  PWO / MANDO .								</a:t>
            </a:r>
          </a:p>
          <a:p>
            <a:pPr marL="381000" indent="-381000">
              <a:defRPr/>
            </a:pPr>
            <a:r>
              <a:rPr lang="es-ES_tradnl" sz="1600" b="1" dirty="0">
                <a:solidFill>
                  <a:srgbClr val="002060"/>
                </a:solidFill>
                <a:latin typeface="Arial" pitchFamily="34" charset="0"/>
                <a:ea typeface="ＭＳ Ｐゴシック" charset="-128"/>
              </a:rPr>
              <a:t>CONTRIBUYE  AL  PWO  EN  COORDINACIÓN  ACCIONES  A/S.		</a:t>
            </a:r>
          </a:p>
          <a:p>
            <a:pPr marL="381000" indent="-381000">
              <a:defRPr/>
            </a:pPr>
            <a:r>
              <a:rPr lang="es-ES_tradnl" sz="1600" b="1" dirty="0">
                <a:solidFill>
                  <a:srgbClr val="002060"/>
                </a:solidFill>
                <a:latin typeface="Arial" pitchFamily="34" charset="0"/>
                <a:ea typeface="ＭＳ Ｐゴシック" charset="-128"/>
              </a:rPr>
              <a:t>ASESORAR  AL PWO  EN  EMPLEO  DE  AERONAVES  A/S.</a:t>
            </a:r>
          </a:p>
          <a:p>
            <a:pPr marL="381000" indent="-381000">
              <a:defRPr/>
            </a:pPr>
            <a:r>
              <a:rPr lang="es-ES_tradnl" sz="1600" b="1" dirty="0">
                <a:solidFill>
                  <a:srgbClr val="002060"/>
                </a:solidFill>
                <a:latin typeface="Arial" pitchFamily="34" charset="0"/>
                <a:ea typeface="ＭＳ Ｐゴシック" charset="-128"/>
              </a:rPr>
              <a:t>EFECTUAR PROCEDIMIENTO CHART CHECK.		</a:t>
            </a:r>
          </a:p>
          <a:p>
            <a:pPr marL="381000" indent="-381000">
              <a:defRPr/>
            </a:pPr>
            <a:r>
              <a:rPr lang="es-ES_tradnl" sz="1600" b="1" dirty="0">
                <a:solidFill>
                  <a:srgbClr val="002060"/>
                </a:solidFill>
                <a:latin typeface="Arial" pitchFamily="34" charset="0"/>
                <a:ea typeface="ＭＳ Ｐゴシック" charset="-128"/>
              </a:rPr>
              <a:t>DIRECCIÓN  GENERAL  DEL  PANORAMA  DE  ACCIÓN .</a:t>
            </a:r>
          </a:p>
          <a:p>
            <a:pPr marL="381000" indent="-381000">
              <a:defRPr/>
            </a:pPr>
            <a:r>
              <a:rPr lang="es-ES_tradnl" sz="1600" b="1" dirty="0">
                <a:solidFill>
                  <a:srgbClr val="002060"/>
                </a:solidFill>
                <a:latin typeface="Arial" pitchFamily="34" charset="0"/>
                <a:ea typeface="ＭＳ Ｐゴシック" charset="-128"/>
              </a:rPr>
              <a:t>ESTABLECER LOS GRADOS DE ALISTAMIENTO Y APROVISIONAMIENTO DE LAS ARMAS ASW.</a:t>
            </a:r>
          </a:p>
          <a:p>
            <a:pPr marL="381000" indent="-381000">
              <a:defRPr/>
            </a:pPr>
            <a:r>
              <a:rPr lang="es-ES_tradnl" sz="1600" b="1" dirty="0">
                <a:solidFill>
                  <a:srgbClr val="002060"/>
                </a:solidFill>
                <a:latin typeface="Arial" pitchFamily="34" charset="0"/>
                <a:ea typeface="ＭＳ Ｐゴシック" charset="-128"/>
              </a:rPr>
              <a:t>OPERAR EL PANEL DE LANZAMIENTO DE TP Y SEÑUELOS ANTI TORPEDOS.</a:t>
            </a:r>
          </a:p>
          <a:p>
            <a:pPr marL="381000" indent="-381000">
              <a:defRPr/>
            </a:pPr>
            <a:r>
              <a:rPr lang="es-ES_tradnl" sz="1600" b="1" dirty="0">
                <a:solidFill>
                  <a:srgbClr val="002060"/>
                </a:solidFill>
                <a:latin typeface="Arial" pitchFamily="34" charset="0"/>
                <a:ea typeface="ＭＳ Ｐゴシック" charset="-128"/>
              </a:rPr>
              <a:t>EFECTUAR SITREP ASW.</a:t>
            </a:r>
          </a:p>
        </p:txBody>
      </p:sp>
      <p:sp>
        <p:nvSpPr>
          <p:cNvPr id="5" name="Rectangle 6"/>
          <p:cNvSpPr>
            <a:spLocks noChangeArrowheads="1"/>
          </p:cNvSpPr>
          <p:nvPr/>
        </p:nvSpPr>
        <p:spPr bwMode="auto">
          <a:xfrm>
            <a:off x="972906" y="1462614"/>
            <a:ext cx="3936014"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DIRECCIÓN / CONTROL</a:t>
            </a:r>
          </a:p>
        </p:txBody>
      </p:sp>
      <p:sp>
        <p:nvSpPr>
          <p:cNvPr id="6"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sp>
        <p:nvSpPr>
          <p:cNvPr id="8" name="Rectángulo: esquinas redondeadas 7"/>
          <p:cNvSpPr/>
          <p:nvPr/>
        </p:nvSpPr>
        <p:spPr>
          <a:xfrm>
            <a:off x="430584" y="2036549"/>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OF. DE ACCIÓN</a:t>
            </a:r>
          </a:p>
          <a:p>
            <a:pPr algn="ctr"/>
            <a:r>
              <a:rPr lang="es-CL" b="1" dirty="0">
                <a:latin typeface="Arial" panose="020B0604020202020204" pitchFamily="34" charset="0"/>
                <a:cs typeface="Arial" panose="020B0604020202020204" pitchFamily="34" charset="0"/>
              </a:rPr>
              <a:t>(ASWD)</a:t>
            </a:r>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4"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4004400851"/>
      </p:ext>
    </p:extLst>
  </p:cSld>
  <p:clrMapOvr>
    <a:masterClrMapping/>
  </p:clrMapOvr>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idx="1"/>
          </p:nvPr>
        </p:nvSpPr>
        <p:spPr>
          <a:xfrm>
            <a:off x="321686" y="2924944"/>
            <a:ext cx="11278170" cy="3024336"/>
          </a:xfrm>
        </p:spPr>
        <p:txBody>
          <a:bodyPr>
            <a:normAutofit/>
          </a:bodyPr>
          <a:lstStyle/>
          <a:p>
            <a:pPr marL="381000" indent="-381000" algn="just">
              <a:lnSpc>
                <a:spcPct val="80000"/>
              </a:lnSpc>
              <a:defRPr/>
            </a:pPr>
            <a:r>
              <a:rPr lang="es-ES_tradnl" sz="1600" b="1" dirty="0">
                <a:solidFill>
                  <a:srgbClr val="002060"/>
                </a:solidFill>
                <a:latin typeface="Arial" pitchFamily="34" charset="0"/>
                <a:ea typeface="ＭＳ Ｐゴシック" charset="-128"/>
              </a:rPr>
              <a:t>DEPENDERÁ DIRECTAMENTE DEL PWO – AAWO.					</a:t>
            </a:r>
          </a:p>
          <a:p>
            <a:pPr marL="381000" indent="-381000" algn="just">
              <a:lnSpc>
                <a:spcPct val="80000"/>
              </a:lnSpc>
              <a:defRPr/>
            </a:pPr>
            <a:r>
              <a:rPr lang="es-ES_tradnl" sz="1600" b="1" dirty="0">
                <a:solidFill>
                  <a:srgbClr val="002060"/>
                </a:solidFill>
                <a:latin typeface="Arial" pitchFamily="34" charset="0"/>
                <a:ea typeface="ＭＳ Ｐゴシック" charset="-128"/>
              </a:rPr>
              <a:t>DESIGNAR Y DIRIGIR LOS SISTEMAS DE ARMAS (MISILES, CAÑONES)			</a:t>
            </a:r>
          </a:p>
          <a:p>
            <a:pPr marL="381000" indent="-381000" algn="just">
              <a:lnSpc>
                <a:spcPct val="80000"/>
              </a:lnSpc>
              <a:defRPr/>
            </a:pPr>
            <a:r>
              <a:rPr lang="es-ES_tradnl" sz="1600" b="1" dirty="0">
                <a:solidFill>
                  <a:srgbClr val="002060"/>
                </a:solidFill>
                <a:latin typeface="Arial" pitchFamily="34" charset="0"/>
                <a:ea typeface="ＭＳ Ｐゴシック" charset="-128"/>
              </a:rPr>
              <a:t>COORDINAR Y EMPLEAR EFICIENTEMENTE SUS SISTEMAS DE ARMAS</a:t>
            </a:r>
          </a:p>
          <a:p>
            <a:pPr marL="0" indent="0" algn="just">
              <a:lnSpc>
                <a:spcPct val="80000"/>
              </a:lnSpc>
              <a:buNone/>
              <a:defRPr/>
            </a:pPr>
            <a:endParaRPr lang="es-ES_tradnl" sz="1600" b="1" dirty="0">
              <a:solidFill>
                <a:srgbClr val="002060"/>
              </a:solidFill>
              <a:latin typeface="Arial" pitchFamily="34" charset="0"/>
              <a:ea typeface="ＭＳ Ｐゴシック" charset="-128"/>
            </a:endParaRPr>
          </a:p>
          <a:p>
            <a:pPr marL="381000" indent="-381000" algn="just">
              <a:lnSpc>
                <a:spcPct val="80000"/>
              </a:lnSpc>
              <a:defRPr/>
            </a:pPr>
            <a:r>
              <a:rPr lang="es-ES_tradnl" sz="1600" b="1" dirty="0">
                <a:solidFill>
                  <a:srgbClr val="002060"/>
                </a:solidFill>
                <a:latin typeface="Arial" pitchFamily="34" charset="0"/>
                <a:ea typeface="ＭＳ Ｐゴシック" charset="-128"/>
              </a:rPr>
              <a:t>LLEVARÁ AL ARMAMENTO AL GRADO DE ALISTAMIENTO / APROVISIONAMIENTO DE ACUERDO A LAS ORDENES DEL CDTE / PWO.</a:t>
            </a:r>
          </a:p>
          <a:p>
            <a:pPr marL="0" indent="0" algn="just">
              <a:lnSpc>
                <a:spcPct val="80000"/>
              </a:lnSpc>
              <a:buNone/>
              <a:defRPr/>
            </a:pPr>
            <a:endParaRPr lang="es-ES_tradnl" sz="1600" b="1" dirty="0">
              <a:solidFill>
                <a:srgbClr val="002060"/>
              </a:solidFill>
              <a:latin typeface="Arial" pitchFamily="34" charset="0"/>
              <a:ea typeface="ＭＳ Ｐゴシック" charset="-128"/>
            </a:endParaRPr>
          </a:p>
          <a:p>
            <a:pPr marL="381000" indent="-381000" algn="just">
              <a:lnSpc>
                <a:spcPct val="80000"/>
              </a:lnSpc>
              <a:defRPr/>
            </a:pPr>
            <a:r>
              <a:rPr lang="es-ES_tradnl" sz="1600" b="1" dirty="0">
                <a:solidFill>
                  <a:srgbClr val="002060"/>
                </a:solidFill>
                <a:latin typeface="Arial" pitchFamily="34" charset="0"/>
                <a:ea typeface="ＭＳ Ｐゴシック" charset="-128"/>
              </a:rPr>
              <a:t>EJECUTARÁ LAS ACCIONES PREPLANEADAS ANTE DETECCIÓN DE CONTACTOS QUE REPRESENTEN UNA AMENAZA INMEDIATA.</a:t>
            </a:r>
          </a:p>
          <a:p>
            <a:pPr marL="0" indent="0" algn="just">
              <a:lnSpc>
                <a:spcPct val="80000"/>
              </a:lnSpc>
              <a:buNone/>
              <a:defRPr/>
            </a:pPr>
            <a:endParaRPr lang="es-ES_tradnl" sz="1600" b="1" dirty="0">
              <a:solidFill>
                <a:srgbClr val="002060"/>
              </a:solidFill>
              <a:latin typeface="Arial" pitchFamily="34" charset="0"/>
              <a:ea typeface="ＭＳ Ｐゴシック" charset="-128"/>
            </a:endParaRPr>
          </a:p>
          <a:p>
            <a:pPr marL="381000" indent="-381000" algn="just">
              <a:lnSpc>
                <a:spcPct val="80000"/>
              </a:lnSpc>
              <a:defRPr/>
            </a:pPr>
            <a:r>
              <a:rPr lang="es-ES_tradnl" sz="1600" b="1" dirty="0">
                <a:solidFill>
                  <a:srgbClr val="002060"/>
                </a:solidFill>
                <a:latin typeface="Arial" pitchFamily="34" charset="0"/>
                <a:ea typeface="ＭＳ Ｐゴシック" charset="-128"/>
              </a:rPr>
              <a:t>CONTABILIZARÁ LA MUNCIÓN Y MISILES DISPARADOS POR EL BUQUE.</a:t>
            </a:r>
          </a:p>
        </p:txBody>
      </p:sp>
      <p:sp>
        <p:nvSpPr>
          <p:cNvPr id="5" name="Rectangle 6"/>
          <p:cNvSpPr>
            <a:spLocks noChangeArrowheads="1"/>
          </p:cNvSpPr>
          <p:nvPr/>
        </p:nvSpPr>
        <p:spPr bwMode="auto">
          <a:xfrm>
            <a:off x="972906" y="1462614"/>
            <a:ext cx="3936014"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DIRECCIÓN / CONTROL</a:t>
            </a:r>
          </a:p>
        </p:txBody>
      </p:sp>
      <p:sp>
        <p:nvSpPr>
          <p:cNvPr id="6"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sp>
        <p:nvSpPr>
          <p:cNvPr id="8" name="Rectángulo: esquinas redondeadas 7"/>
          <p:cNvSpPr/>
          <p:nvPr/>
        </p:nvSpPr>
        <p:spPr>
          <a:xfrm>
            <a:off x="430584" y="2036549"/>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MGD / WMO</a:t>
            </a:r>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4"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989553579"/>
      </p:ext>
    </p:extLst>
  </p:cSld>
  <p:clrMapOvr>
    <a:masterClrMapping/>
  </p:clrMapOvr>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idx="1"/>
          </p:nvPr>
        </p:nvSpPr>
        <p:spPr>
          <a:xfrm>
            <a:off x="33712" y="3140968"/>
            <a:ext cx="12169775" cy="3312368"/>
          </a:xfrm>
        </p:spPr>
        <p:txBody>
          <a:bodyPr>
            <a:normAutofit/>
          </a:bodyPr>
          <a:lstStyle/>
          <a:p>
            <a:pPr marL="381000" indent="-381000">
              <a:lnSpc>
                <a:spcPct val="150000"/>
              </a:lnSpc>
              <a:defRPr/>
            </a:pPr>
            <a:r>
              <a:rPr lang="es-ES_tradnl" sz="1600" b="1" dirty="0">
                <a:solidFill>
                  <a:srgbClr val="002060"/>
                </a:solidFill>
                <a:latin typeface="Arial" pitchFamily="34" charset="0"/>
                <a:ea typeface="ＭＳ Ｐゴシック" charset="-128"/>
              </a:rPr>
              <a:t>ADMINISTRADOR DE LA GUERRA ELECTRÓNICA.</a:t>
            </a:r>
          </a:p>
          <a:p>
            <a:pPr marL="381000" indent="-381000">
              <a:lnSpc>
                <a:spcPct val="150000"/>
              </a:lnSpc>
              <a:defRPr/>
            </a:pPr>
            <a:r>
              <a:rPr lang="es-ES_tradnl" sz="1600" b="1" dirty="0">
                <a:solidFill>
                  <a:srgbClr val="002060"/>
                </a:solidFill>
                <a:latin typeface="Arial" pitchFamily="34" charset="0"/>
                <a:ea typeface="ＭＳ Ｐゴシック" charset="-128"/>
              </a:rPr>
              <a:t>COORDINADAR LA EW ENTRE EL BUQUE Y LA FUERZA.</a:t>
            </a:r>
          </a:p>
          <a:p>
            <a:pPr marL="381000" indent="-381000">
              <a:lnSpc>
                <a:spcPct val="150000"/>
              </a:lnSpc>
              <a:defRPr/>
            </a:pPr>
            <a:r>
              <a:rPr lang="es-ES_tradnl" sz="1600" b="1" dirty="0">
                <a:solidFill>
                  <a:srgbClr val="002060"/>
                </a:solidFill>
                <a:latin typeface="Arial" pitchFamily="34" charset="0"/>
                <a:ea typeface="ＭＳ Ｐゴシック" charset="-128"/>
              </a:rPr>
              <a:t>ASESOR DEL MANDO EN ASPECTOS DE LA AMENAZA Y EVALUACIÓN DE LA INTELIGENCIA OPERATIVA.</a:t>
            </a:r>
          </a:p>
          <a:p>
            <a:pPr marL="381000" indent="-381000">
              <a:lnSpc>
                <a:spcPct val="150000"/>
              </a:lnSpc>
              <a:defRPr/>
            </a:pPr>
            <a:r>
              <a:rPr lang="es-ES_tradnl" sz="1600" b="1" dirty="0">
                <a:solidFill>
                  <a:srgbClr val="002060"/>
                </a:solidFill>
                <a:latin typeface="Arial" pitchFamily="34" charset="0"/>
                <a:ea typeface="ＭＳ Ｐゴシック" charset="-128"/>
              </a:rPr>
              <a:t>EN CONJUNTO CON EL AAWO, CALCULAR Y MANTENER ACTUALIZADO LOS RUMBOS ASMD.</a:t>
            </a:r>
          </a:p>
          <a:p>
            <a:pPr marL="381000" indent="-381000">
              <a:lnSpc>
                <a:spcPct val="150000"/>
              </a:lnSpc>
              <a:defRPr/>
            </a:pPr>
            <a:r>
              <a:rPr lang="es-ES_tradnl" sz="1600" b="1" dirty="0">
                <a:solidFill>
                  <a:srgbClr val="002060"/>
                </a:solidFill>
                <a:latin typeface="Arial" pitchFamily="34" charset="0"/>
                <a:ea typeface="ＭＳ Ｐゴシック" charset="-128"/>
              </a:rPr>
              <a:t>SUPERVISAR AL EWD EN RELACIÓN AL EMCON Y EN LA ADMINISTRACIÓN DE LAS FRECUENCIAS DE LOS RADARES Y EMISORES PROPIOS.</a:t>
            </a:r>
          </a:p>
        </p:txBody>
      </p:sp>
      <p:sp>
        <p:nvSpPr>
          <p:cNvPr id="5" name="Rectangle 6"/>
          <p:cNvSpPr>
            <a:spLocks noChangeArrowheads="1"/>
          </p:cNvSpPr>
          <p:nvPr/>
        </p:nvSpPr>
        <p:spPr bwMode="auto">
          <a:xfrm>
            <a:off x="972906" y="1462614"/>
            <a:ext cx="3936014"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DIRECCIÓN / CONTROL</a:t>
            </a:r>
          </a:p>
        </p:txBody>
      </p:sp>
      <p:sp>
        <p:nvSpPr>
          <p:cNvPr id="6"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sp>
        <p:nvSpPr>
          <p:cNvPr id="7" name="Rectángulo: esquinas redondeadas 6"/>
          <p:cNvSpPr/>
          <p:nvPr/>
        </p:nvSpPr>
        <p:spPr>
          <a:xfrm>
            <a:off x="430584" y="2036549"/>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EWO</a:t>
            </a:r>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4"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903724206"/>
      </p:ext>
    </p:extLst>
  </p:cSld>
  <p:clrMapOvr>
    <a:masterClrMapping/>
  </p:clrMapOvr>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idx="1"/>
          </p:nvPr>
        </p:nvSpPr>
        <p:spPr>
          <a:xfrm>
            <a:off x="10684" y="2876433"/>
            <a:ext cx="12169775" cy="3312368"/>
          </a:xfrm>
        </p:spPr>
        <p:txBody>
          <a:bodyPr>
            <a:normAutofit fontScale="92500" lnSpcReduction="10000"/>
          </a:bodyPr>
          <a:lstStyle/>
          <a:p>
            <a:pPr marL="381000" indent="-381000">
              <a:lnSpc>
                <a:spcPct val="150000"/>
              </a:lnSpc>
              <a:defRPr/>
            </a:pPr>
            <a:r>
              <a:rPr lang="es-ES_tradnl" sz="1600" b="1" dirty="0">
                <a:solidFill>
                  <a:srgbClr val="002060"/>
                </a:solidFill>
                <a:latin typeface="Arial" pitchFamily="34" charset="0"/>
                <a:ea typeface="ＭＳ Ｐゴシック" charset="-128"/>
              </a:rPr>
              <a:t>VERIFICAR TODA DETECCIÓN OBTENIDA A TRAVÉS DEL MAE, COMPARANDO LOS REGISTROS CON LA BASE DE DATOS CON QUE CUENTA EL BUQUE (SISGEL).</a:t>
            </a:r>
          </a:p>
          <a:p>
            <a:pPr marL="381000" indent="-381000">
              <a:lnSpc>
                <a:spcPct val="150000"/>
              </a:lnSpc>
              <a:defRPr/>
            </a:pPr>
            <a:r>
              <a:rPr lang="es-ES_tradnl" sz="1600" b="1" dirty="0">
                <a:solidFill>
                  <a:srgbClr val="002060"/>
                </a:solidFill>
                <a:latin typeface="Arial" pitchFamily="34" charset="0"/>
                <a:ea typeface="ＭＳ Ｐゴシック" charset="-128"/>
              </a:rPr>
              <a:t>PROCESAR, EVALUAR Y DIFUNDIR  LA  INFORMACIÓN DE G. ELN.		</a:t>
            </a:r>
          </a:p>
          <a:p>
            <a:pPr marL="381000" indent="-381000">
              <a:lnSpc>
                <a:spcPct val="150000"/>
              </a:lnSpc>
              <a:defRPr/>
            </a:pPr>
            <a:r>
              <a:rPr lang="es-ES_tradnl" sz="1600" b="1" dirty="0">
                <a:solidFill>
                  <a:srgbClr val="002060"/>
                </a:solidFill>
                <a:latin typeface="Arial" pitchFamily="34" charset="0"/>
                <a:ea typeface="ＭＳ Ｐゴシック" charset="-128"/>
              </a:rPr>
              <a:t>DIRIGIR  LOS  MEDIOS  DE  G.E.						</a:t>
            </a:r>
          </a:p>
          <a:p>
            <a:pPr marL="381000" indent="-381000">
              <a:lnSpc>
                <a:spcPct val="150000"/>
              </a:lnSpc>
              <a:defRPr/>
            </a:pPr>
            <a:r>
              <a:rPr lang="es-ES_tradnl" sz="1600" b="1" dirty="0">
                <a:solidFill>
                  <a:srgbClr val="002060"/>
                </a:solidFill>
                <a:latin typeface="Arial" pitchFamily="34" charset="0"/>
                <a:ea typeface="ＭＳ Ｐゴシック" charset="-128"/>
              </a:rPr>
              <a:t>MANTENER  ACTUALIZADO  PANORAMA  DE  G.E.			</a:t>
            </a:r>
          </a:p>
          <a:p>
            <a:pPr marL="381000" indent="-381000">
              <a:lnSpc>
                <a:spcPct val="150000"/>
              </a:lnSpc>
              <a:defRPr/>
            </a:pPr>
            <a:r>
              <a:rPr lang="es-ES_tradnl" sz="1600" b="1" dirty="0">
                <a:solidFill>
                  <a:srgbClr val="002060"/>
                </a:solidFill>
                <a:latin typeface="Arial" pitchFamily="34" charset="0"/>
                <a:ea typeface="ＭＳ Ｐゴシック" charset="-128"/>
              </a:rPr>
              <a:t>ASESORAR  AL  PWO  Y  AL  AAWO  EN  EMPLEO  DE  MAE ,  CME  Y  CCME.</a:t>
            </a:r>
          </a:p>
          <a:p>
            <a:pPr marL="381000" indent="-381000">
              <a:lnSpc>
                <a:spcPct val="150000"/>
              </a:lnSpc>
              <a:defRPr/>
            </a:pPr>
            <a:r>
              <a:rPr lang="es-ES_tradnl" sz="1600" b="1" dirty="0">
                <a:solidFill>
                  <a:srgbClr val="002060"/>
                </a:solidFill>
                <a:latin typeface="Arial" pitchFamily="34" charset="0"/>
                <a:ea typeface="ＭＳ Ｐゴシック" charset="-128"/>
              </a:rPr>
              <a:t>EJECUCIÓN  Y  CONTROL  DEL EMCON .				</a:t>
            </a:r>
          </a:p>
          <a:p>
            <a:pPr marL="381000" indent="-381000">
              <a:lnSpc>
                <a:spcPct val="150000"/>
              </a:lnSpc>
              <a:defRPr/>
            </a:pPr>
            <a:r>
              <a:rPr lang="es-ES_tradnl" sz="1600" b="1" dirty="0">
                <a:solidFill>
                  <a:srgbClr val="002060"/>
                </a:solidFill>
                <a:latin typeface="Arial" pitchFamily="34" charset="0"/>
                <a:ea typeface="ＭＳ Ｐゴシック" charset="-128"/>
              </a:rPr>
              <a:t>REPORTES  EN  LINEA  G.E.				</a:t>
            </a:r>
          </a:p>
          <a:p>
            <a:pPr marL="381000" indent="-381000">
              <a:lnSpc>
                <a:spcPct val="150000"/>
              </a:lnSpc>
              <a:defRPr/>
            </a:pPr>
            <a:r>
              <a:rPr lang="es-ES_tradnl" sz="1600" b="1" dirty="0">
                <a:solidFill>
                  <a:srgbClr val="002060"/>
                </a:solidFill>
                <a:latin typeface="Arial" pitchFamily="34" charset="0"/>
                <a:ea typeface="ＭＳ Ｐゴシック" charset="-128"/>
              </a:rPr>
              <a:t>OPERAR PANELES  </a:t>
            </a:r>
            <a:r>
              <a:rPr lang="ja-JP" altLang="es-ES_tradnl" sz="1600" b="1" dirty="0">
                <a:solidFill>
                  <a:srgbClr val="002060"/>
                </a:solidFill>
                <a:latin typeface="Arial" pitchFamily="34" charset="0"/>
                <a:ea typeface="ＭＳ Ｐゴシック" charset="-128"/>
              </a:rPr>
              <a:t>“</a:t>
            </a:r>
            <a:r>
              <a:rPr lang="es-ES_tradnl" altLang="ja-JP" sz="1600" b="1" dirty="0">
                <a:solidFill>
                  <a:srgbClr val="002060"/>
                </a:solidFill>
                <a:latin typeface="Arial" pitchFamily="34" charset="0"/>
                <a:ea typeface="ＭＳ Ｐゴシック" charset="-128"/>
              </a:rPr>
              <a:t> CHAFF </a:t>
            </a:r>
            <a:r>
              <a:rPr lang="ja-JP" altLang="es-ES_tradnl" sz="1600" b="1" dirty="0">
                <a:solidFill>
                  <a:srgbClr val="002060"/>
                </a:solidFill>
                <a:latin typeface="Arial" pitchFamily="34" charset="0"/>
                <a:ea typeface="ＭＳ Ｐゴシック" charset="-128"/>
              </a:rPr>
              <a:t>”</a:t>
            </a:r>
            <a:endParaRPr lang="es-ES_tradnl" sz="1600" b="1" dirty="0">
              <a:solidFill>
                <a:srgbClr val="002060"/>
              </a:solidFill>
              <a:latin typeface="Arial" pitchFamily="34" charset="0"/>
              <a:ea typeface="ＭＳ Ｐゴシック" charset="-128"/>
            </a:endParaRPr>
          </a:p>
        </p:txBody>
      </p:sp>
      <p:sp>
        <p:nvSpPr>
          <p:cNvPr id="5" name="Rectangle 6"/>
          <p:cNvSpPr>
            <a:spLocks noChangeArrowheads="1"/>
          </p:cNvSpPr>
          <p:nvPr/>
        </p:nvSpPr>
        <p:spPr bwMode="auto">
          <a:xfrm>
            <a:off x="972906" y="1462614"/>
            <a:ext cx="3936014"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DIRECCIÓN / CONTROL</a:t>
            </a:r>
          </a:p>
        </p:txBody>
      </p:sp>
      <p:sp>
        <p:nvSpPr>
          <p:cNvPr id="6"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sp>
        <p:nvSpPr>
          <p:cNvPr id="7" name="Rectángulo: esquinas redondeadas 6"/>
          <p:cNvSpPr/>
          <p:nvPr/>
        </p:nvSpPr>
        <p:spPr>
          <a:xfrm>
            <a:off x="430584" y="2036549"/>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EWD</a:t>
            </a:r>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4"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474569273"/>
      </p:ext>
    </p:extLst>
  </p:cSld>
  <p:clrMapOvr>
    <a:masterClrMapping/>
  </p:clrMapOvr>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idx="1"/>
          </p:nvPr>
        </p:nvSpPr>
        <p:spPr>
          <a:xfrm>
            <a:off x="120618" y="2996952"/>
            <a:ext cx="11840177" cy="3600400"/>
          </a:xfrm>
        </p:spPr>
        <p:txBody>
          <a:bodyPr>
            <a:normAutofit/>
          </a:bodyPr>
          <a:lstStyle/>
          <a:p>
            <a:pPr marL="381000" indent="-381000" algn="just">
              <a:lnSpc>
                <a:spcPct val="80000"/>
              </a:lnSpc>
              <a:defRPr/>
            </a:pPr>
            <a:r>
              <a:rPr lang="es-ES_tradnl" sz="1600" b="1" dirty="0">
                <a:solidFill>
                  <a:srgbClr val="002060"/>
                </a:solidFill>
                <a:latin typeface="Arial" pitchFamily="34" charset="0"/>
                <a:ea typeface="ＭＳ Ｐゴシック" charset="-128"/>
              </a:rPr>
              <a:t>RESPONSABLE  DEL CONTROL  Y  SEGURIDAD  AERONAVES  ASIGNADAS .</a:t>
            </a:r>
          </a:p>
          <a:p>
            <a:pPr marL="381000" indent="-381000" algn="just">
              <a:lnSpc>
                <a:spcPct val="80000"/>
              </a:lnSpc>
              <a:buFont typeface="Monotype Sorts" charset="2"/>
              <a:buNone/>
              <a:defRPr/>
            </a:pPr>
            <a:r>
              <a:rPr lang="es-ES_tradnl" sz="1600" b="1" dirty="0">
                <a:solidFill>
                  <a:srgbClr val="002060"/>
                </a:solidFill>
                <a:latin typeface="Arial" pitchFamily="34" charset="0"/>
                <a:ea typeface="ＭＳ Ｐゴシック" charset="-128"/>
              </a:rPr>
              <a:t>							</a:t>
            </a:r>
          </a:p>
          <a:p>
            <a:pPr marL="381000" indent="-381000" algn="just">
              <a:lnSpc>
                <a:spcPct val="80000"/>
              </a:lnSpc>
              <a:defRPr/>
            </a:pPr>
            <a:r>
              <a:rPr lang="es-ES_tradnl" sz="1600" b="1" dirty="0">
                <a:solidFill>
                  <a:srgbClr val="002060"/>
                </a:solidFill>
                <a:latin typeface="Arial" pitchFamily="34" charset="0"/>
                <a:ea typeface="ＭＳ Ｐゴシック" charset="-128"/>
              </a:rPr>
              <a:t>MANTENER COMMS CON LAS AERONAVES ASIGNADAS.</a:t>
            </a:r>
          </a:p>
          <a:p>
            <a:pPr marL="381000" indent="-381000" algn="just">
              <a:lnSpc>
                <a:spcPct val="80000"/>
              </a:lnSpc>
              <a:buFont typeface="Monotype Sorts" charset="2"/>
              <a:buNone/>
              <a:defRPr/>
            </a:pPr>
            <a:endParaRPr lang="es-ES_tradnl" sz="1600" b="1" dirty="0">
              <a:solidFill>
                <a:srgbClr val="002060"/>
              </a:solidFill>
              <a:latin typeface="Arial" pitchFamily="34" charset="0"/>
              <a:ea typeface="ＭＳ Ｐゴシック" charset="-128"/>
            </a:endParaRPr>
          </a:p>
          <a:p>
            <a:pPr marL="381000" indent="-381000" algn="just">
              <a:lnSpc>
                <a:spcPct val="80000"/>
              </a:lnSpc>
              <a:defRPr/>
            </a:pPr>
            <a:r>
              <a:rPr lang="es-ES_tradnl" sz="1600" b="1" dirty="0">
                <a:solidFill>
                  <a:srgbClr val="002060"/>
                </a:solidFill>
                <a:latin typeface="Arial" pitchFamily="34" charset="0"/>
                <a:ea typeface="ＭＳ Ｐゴシック" charset="-128"/>
              </a:rPr>
              <a:t>DIRIGIR PROCEDS DE DESP., ATERRIZAJE Y CONTROL DE A/N.</a:t>
            </a:r>
          </a:p>
          <a:p>
            <a:pPr marL="0" indent="0" algn="just">
              <a:lnSpc>
                <a:spcPct val="80000"/>
              </a:lnSpc>
              <a:buNone/>
              <a:defRPr/>
            </a:pPr>
            <a:endParaRPr lang="es-ES_tradnl" sz="1600" b="1" dirty="0">
              <a:solidFill>
                <a:srgbClr val="002060"/>
              </a:solidFill>
              <a:latin typeface="Arial" pitchFamily="34" charset="0"/>
              <a:ea typeface="ＭＳ Ｐゴシック" charset="-128"/>
            </a:endParaRPr>
          </a:p>
          <a:p>
            <a:pPr marL="381000" indent="-381000" algn="just">
              <a:lnSpc>
                <a:spcPct val="80000"/>
              </a:lnSpc>
              <a:defRPr/>
            </a:pPr>
            <a:r>
              <a:rPr lang="es-ES_tradnl" sz="1600" b="1" dirty="0">
                <a:solidFill>
                  <a:srgbClr val="002060"/>
                </a:solidFill>
                <a:latin typeface="Arial" pitchFamily="34" charset="0"/>
                <a:ea typeface="ＭＳ Ｐゴシック" charset="-128"/>
              </a:rPr>
              <a:t>EN COORDINACIÓN CON EL PWO/ACCION EFECTUAR PROCEDIMIENTO VECTAC.</a:t>
            </a:r>
          </a:p>
          <a:p>
            <a:pPr marL="381000" indent="-381000" algn="just">
              <a:lnSpc>
                <a:spcPct val="80000"/>
              </a:lnSpc>
              <a:buFont typeface="Monotype Sorts" charset="2"/>
              <a:buNone/>
              <a:defRPr/>
            </a:pPr>
            <a:endParaRPr lang="es-ES_tradnl" sz="1600" b="1" dirty="0">
              <a:solidFill>
                <a:srgbClr val="002060"/>
              </a:solidFill>
              <a:latin typeface="Arial" pitchFamily="34" charset="0"/>
              <a:ea typeface="ＭＳ Ｐゴシック" charset="-128"/>
            </a:endParaRPr>
          </a:p>
          <a:p>
            <a:pPr marL="381000" indent="-381000" algn="just">
              <a:lnSpc>
                <a:spcPct val="80000"/>
              </a:lnSpc>
              <a:defRPr/>
            </a:pPr>
            <a:r>
              <a:rPr lang="es-ES_tradnl" sz="1600" b="1" dirty="0">
                <a:solidFill>
                  <a:srgbClr val="002060"/>
                </a:solidFill>
                <a:latin typeface="Arial" pitchFamily="34" charset="0"/>
                <a:ea typeface="ＭＳ Ｐゴシック" charset="-128"/>
              </a:rPr>
              <a:t>MANTENER ACTUALIZADO EL HLO Y ALMAS DE LAS A/N EN CONTROL.	</a:t>
            </a:r>
          </a:p>
          <a:p>
            <a:pPr marL="381000" indent="-381000" algn="just">
              <a:lnSpc>
                <a:spcPct val="80000"/>
              </a:lnSpc>
              <a:buFont typeface="Monotype Sorts" charset="2"/>
              <a:buNone/>
              <a:defRPr/>
            </a:pPr>
            <a:endParaRPr lang="es-ES_tradnl" sz="1600" b="1" dirty="0">
              <a:solidFill>
                <a:srgbClr val="002060"/>
              </a:solidFill>
              <a:latin typeface="Arial" pitchFamily="34" charset="0"/>
              <a:ea typeface="ＭＳ Ｐゴシック" charset="-128"/>
            </a:endParaRPr>
          </a:p>
          <a:p>
            <a:pPr marL="381000" indent="-381000" algn="just">
              <a:lnSpc>
                <a:spcPct val="80000"/>
              </a:lnSpc>
              <a:defRPr/>
            </a:pPr>
            <a:r>
              <a:rPr lang="es-ES_tradnl" sz="1600" b="1" dirty="0">
                <a:solidFill>
                  <a:srgbClr val="002060"/>
                </a:solidFill>
                <a:latin typeface="Arial" pitchFamily="34" charset="0"/>
                <a:ea typeface="ＭＳ Ｐゴシック" charset="-128"/>
              </a:rPr>
              <a:t>EFECTUAR LOS PROCEDIMIENTOS EN CASO DE UNA DECLARACION DE UNA EMERGENCIA POR PARTE DE UNA A/N.	</a:t>
            </a:r>
          </a:p>
          <a:p>
            <a:pPr marL="0" indent="0" algn="just">
              <a:lnSpc>
                <a:spcPct val="80000"/>
              </a:lnSpc>
              <a:buNone/>
              <a:defRPr/>
            </a:pPr>
            <a:endParaRPr lang="es-ES_tradnl" sz="1600" b="1" dirty="0">
              <a:solidFill>
                <a:srgbClr val="002060"/>
              </a:solidFill>
              <a:latin typeface="Arial" pitchFamily="34" charset="0"/>
              <a:ea typeface="ＭＳ Ｐゴシック" charset="-128"/>
            </a:endParaRPr>
          </a:p>
          <a:p>
            <a:pPr marL="381000" indent="-381000" algn="just">
              <a:lnSpc>
                <a:spcPct val="80000"/>
              </a:lnSpc>
              <a:defRPr/>
            </a:pPr>
            <a:r>
              <a:rPr lang="es-ES_tradnl" sz="1600" b="1" dirty="0">
                <a:solidFill>
                  <a:srgbClr val="002060"/>
                </a:solidFill>
                <a:latin typeface="Arial" pitchFamily="34" charset="0"/>
                <a:ea typeface="ＭＳ Ｐゴシック" charset="-128"/>
              </a:rPr>
              <a:t>TRABAJAR EN FORMA CONJUNTA CON EL APS – APC PARA EFECTUAR PROCED. IDENT. CONTACTO AÉREO.</a:t>
            </a:r>
          </a:p>
        </p:txBody>
      </p:sp>
      <p:sp>
        <p:nvSpPr>
          <p:cNvPr id="5" name="Rectangle 6"/>
          <p:cNvSpPr>
            <a:spLocks noChangeArrowheads="1"/>
          </p:cNvSpPr>
          <p:nvPr/>
        </p:nvSpPr>
        <p:spPr bwMode="auto">
          <a:xfrm>
            <a:off x="972906" y="1462614"/>
            <a:ext cx="3936014"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DIRECCIÓN / CONTROL</a:t>
            </a:r>
          </a:p>
        </p:txBody>
      </p:sp>
      <p:sp>
        <p:nvSpPr>
          <p:cNvPr id="6"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sp>
        <p:nvSpPr>
          <p:cNvPr id="7" name="Rectángulo: esquinas redondeadas 6"/>
          <p:cNvSpPr/>
          <p:nvPr/>
        </p:nvSpPr>
        <p:spPr>
          <a:xfrm>
            <a:off x="430584" y="2036549"/>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OCA / CAE</a:t>
            </a:r>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4"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4222845864"/>
      </p:ext>
    </p:extLst>
  </p:cSld>
  <p:clrMapOvr>
    <a:masterClrMapping/>
  </p:clrMapOvr>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ChangeArrowheads="1"/>
          </p:cNvSpPr>
          <p:nvPr/>
        </p:nvSpPr>
        <p:spPr bwMode="auto">
          <a:xfrm>
            <a:off x="975075" y="1462614"/>
            <a:ext cx="5124481"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DIRECCIÓN / </a:t>
            </a:r>
            <a:r>
              <a:rPr lang="es-ES_tradnl" b="1" u="sng" dirty="0" smtClean="0">
                <a:solidFill>
                  <a:srgbClr val="002060"/>
                </a:solidFill>
                <a:latin typeface="Arial" pitchFamily="34" charset="0"/>
                <a:ea typeface="ＭＳ Ｐゴシック" charset="-128"/>
              </a:rPr>
              <a:t>CONTROL </a:t>
            </a:r>
            <a:r>
              <a:rPr lang="es-ES_tradnl" b="1" u="sng" dirty="0" smtClean="0">
                <a:solidFill>
                  <a:srgbClr val="FF0000"/>
                </a:solidFill>
                <a:latin typeface="Arial" pitchFamily="34" charset="0"/>
                <a:ea typeface="ＭＳ Ｐゴシック" charset="-128"/>
              </a:rPr>
              <a:t>(NUEVOS)</a:t>
            </a:r>
            <a:endParaRPr lang="es-ES_tradnl" b="1" u="sng" dirty="0">
              <a:solidFill>
                <a:srgbClr val="FF0000"/>
              </a:solidFill>
              <a:latin typeface="Arial" pitchFamily="34" charset="0"/>
              <a:ea typeface="ＭＳ Ｐゴシック" charset="-128"/>
            </a:endParaRPr>
          </a:p>
        </p:txBody>
      </p:sp>
      <p:sp>
        <p:nvSpPr>
          <p:cNvPr id="6"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sp>
        <p:nvSpPr>
          <p:cNvPr id="7" name="Rectángulo: esquinas redondeadas 6"/>
          <p:cNvSpPr/>
          <p:nvPr/>
        </p:nvSpPr>
        <p:spPr>
          <a:xfrm>
            <a:off x="436209" y="2036549"/>
            <a:ext cx="3162576" cy="609020"/>
          </a:xfrm>
          <a:prstGeom prst="roundRect">
            <a:avLst/>
          </a:prstGeom>
          <a:solidFill>
            <a:srgbClr val="002060"/>
          </a:solidFill>
          <a:ln>
            <a:solidFill>
              <a:srgbClr val="FF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OPERADOR </a:t>
            </a:r>
          </a:p>
          <a:p>
            <a:pPr algn="ctr"/>
            <a:r>
              <a:rPr lang="es-CL" b="1" dirty="0" smtClean="0">
                <a:latin typeface="Arial" panose="020B0604020202020204" pitchFamily="34" charset="0"/>
                <a:cs typeface="Arial" panose="020B0604020202020204" pitchFamily="34" charset="0"/>
              </a:rPr>
              <a:t>HARPOON</a:t>
            </a:r>
            <a:endParaRPr lang="es-CL" b="1" dirty="0">
              <a:latin typeface="Arial" panose="020B0604020202020204" pitchFamily="34" charset="0"/>
              <a:cs typeface="Arial" panose="020B0604020202020204" pitchFamily="34" charset="0"/>
            </a:endParaRPr>
          </a:p>
        </p:txBody>
      </p:sp>
      <p:sp>
        <p:nvSpPr>
          <p:cNvPr id="9" name="Rectángulo: esquinas redondeadas 6"/>
          <p:cNvSpPr/>
          <p:nvPr/>
        </p:nvSpPr>
        <p:spPr>
          <a:xfrm>
            <a:off x="436209" y="3468052"/>
            <a:ext cx="3162576" cy="609020"/>
          </a:xfrm>
          <a:prstGeom prst="roundRect">
            <a:avLst/>
          </a:prstGeom>
          <a:solidFill>
            <a:srgbClr val="002060"/>
          </a:solidFill>
          <a:ln>
            <a:solidFill>
              <a:srgbClr val="FF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OPERADOR </a:t>
            </a:r>
          </a:p>
          <a:p>
            <a:pPr algn="ctr"/>
            <a:r>
              <a:rPr lang="es-CL" b="1" dirty="0" smtClean="0">
                <a:latin typeface="Arial" panose="020B0604020202020204" pitchFamily="34" charset="0"/>
                <a:cs typeface="Arial" panose="020B0604020202020204" pitchFamily="34" charset="0"/>
              </a:rPr>
              <a:t>MAITEN 3-CH</a:t>
            </a:r>
            <a:endParaRPr lang="es-CL" b="1" dirty="0">
              <a:latin typeface="Arial" panose="020B0604020202020204" pitchFamily="34" charset="0"/>
              <a:cs typeface="Arial" panose="020B0604020202020204" pitchFamily="34" charset="0"/>
            </a:endParaRPr>
          </a:p>
        </p:txBody>
      </p:sp>
      <p:sp>
        <p:nvSpPr>
          <p:cNvPr id="10" name="Rectángulo: esquinas redondeadas 6"/>
          <p:cNvSpPr/>
          <p:nvPr/>
        </p:nvSpPr>
        <p:spPr>
          <a:xfrm>
            <a:off x="532045" y="5013176"/>
            <a:ext cx="3162576" cy="609020"/>
          </a:xfrm>
          <a:prstGeom prst="roundRect">
            <a:avLst/>
          </a:prstGeom>
          <a:solidFill>
            <a:srgbClr val="002060"/>
          </a:solidFill>
          <a:ln>
            <a:solidFill>
              <a:srgbClr val="FF000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OPERADOR </a:t>
            </a:r>
          </a:p>
          <a:p>
            <a:pPr algn="ctr"/>
            <a:r>
              <a:rPr lang="es-CL" b="1" dirty="0" smtClean="0">
                <a:latin typeface="Arial" panose="020B0604020202020204" pitchFamily="34" charset="0"/>
                <a:cs typeface="Arial" panose="020B0604020202020204" pitchFamily="34" charset="0"/>
              </a:rPr>
              <a:t>EXOCET MM-40 III</a:t>
            </a:r>
            <a:endParaRPr lang="es-CL" b="1" dirty="0">
              <a:latin typeface="Arial" panose="020B0604020202020204" pitchFamily="34" charset="0"/>
              <a:cs typeface="Arial" panose="020B0604020202020204" pitchFamily="34" charset="0"/>
            </a:endParaRPr>
          </a:p>
        </p:txBody>
      </p:sp>
      <p:sp>
        <p:nvSpPr>
          <p:cNvPr id="12" name="Rectangle 2"/>
          <p:cNvSpPr>
            <a:spLocks noGrp="1" noChangeArrowheads="1"/>
          </p:cNvSpPr>
          <p:nvPr>
            <p:ph idx="1"/>
          </p:nvPr>
        </p:nvSpPr>
        <p:spPr>
          <a:xfrm>
            <a:off x="3694621" y="1840360"/>
            <a:ext cx="6415364" cy="1104419"/>
          </a:xfrm>
        </p:spPr>
        <p:txBody>
          <a:bodyPr>
            <a:normAutofit/>
          </a:bodyPr>
          <a:lstStyle/>
          <a:p>
            <a:pPr marL="381000" indent="-381000">
              <a:spcBef>
                <a:spcPts val="0"/>
              </a:spcBef>
              <a:defRPr/>
            </a:pPr>
            <a:r>
              <a:rPr lang="es-ES_tradnl" sz="1600" b="1" dirty="0" smtClean="0">
                <a:solidFill>
                  <a:srgbClr val="002060"/>
                </a:solidFill>
                <a:latin typeface="Arial" pitchFamily="34" charset="0"/>
                <a:ea typeface="ＭＳ Ｐゴシック" charset="-128"/>
              </a:rPr>
              <a:t>En ESTADO 1 (22-23).</a:t>
            </a:r>
          </a:p>
          <a:p>
            <a:pPr marL="381000" indent="-381000">
              <a:spcBef>
                <a:spcPts val="0"/>
              </a:spcBef>
              <a:defRPr/>
            </a:pPr>
            <a:r>
              <a:rPr lang="es-ES_tradnl" sz="1600" b="1" dirty="0" smtClean="0">
                <a:solidFill>
                  <a:srgbClr val="002060"/>
                </a:solidFill>
                <a:latin typeface="Arial" pitchFamily="34" charset="0"/>
                <a:ea typeface="ＭＳ Ｐゴシック" charset="-128"/>
              </a:rPr>
              <a:t>Ingresa planes ordenados por el PWO.</a:t>
            </a:r>
          </a:p>
          <a:p>
            <a:pPr marL="381000" indent="-381000">
              <a:spcBef>
                <a:spcPts val="0"/>
              </a:spcBef>
              <a:defRPr/>
            </a:pPr>
            <a:r>
              <a:rPr lang="es-ES_tradnl" sz="1600" b="1" dirty="0" smtClean="0">
                <a:solidFill>
                  <a:srgbClr val="002060"/>
                </a:solidFill>
                <a:latin typeface="Arial" pitchFamily="34" charset="0"/>
                <a:ea typeface="ＭＳ Ｐゴシック" charset="-128"/>
              </a:rPr>
              <a:t>Coordinará la asignación cada 3 min.</a:t>
            </a:r>
          </a:p>
          <a:p>
            <a:pPr marL="381000" indent="-381000">
              <a:spcBef>
                <a:spcPts val="0"/>
              </a:spcBef>
              <a:defRPr/>
            </a:pPr>
            <a:r>
              <a:rPr lang="es-ES_tradnl" sz="1600" b="1" dirty="0" smtClean="0">
                <a:solidFill>
                  <a:srgbClr val="002060"/>
                </a:solidFill>
                <a:latin typeface="Arial" pitchFamily="34" charset="0"/>
                <a:ea typeface="ＭＳ Ｐゴシック" charset="-128"/>
              </a:rPr>
              <a:t>Asesor del CO y PWO en planes de vuelo.</a:t>
            </a:r>
            <a:endParaRPr lang="es-ES_tradnl" sz="1600" b="1" dirty="0">
              <a:solidFill>
                <a:srgbClr val="002060"/>
              </a:solidFill>
              <a:latin typeface="Arial" pitchFamily="34" charset="0"/>
              <a:ea typeface="ＭＳ Ｐゴシック" charset="-128"/>
            </a:endParaRPr>
          </a:p>
        </p:txBody>
      </p:sp>
      <p:sp>
        <p:nvSpPr>
          <p:cNvPr id="13" name="Rectangle 2"/>
          <p:cNvSpPr txBox="1">
            <a:spLocks noChangeArrowheads="1"/>
          </p:cNvSpPr>
          <p:nvPr/>
        </p:nvSpPr>
        <p:spPr>
          <a:xfrm>
            <a:off x="3784832" y="3220353"/>
            <a:ext cx="6415364" cy="1104419"/>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81000" indent="-381000">
              <a:spcBef>
                <a:spcPts val="0"/>
              </a:spcBef>
              <a:defRPr/>
            </a:pPr>
            <a:r>
              <a:rPr lang="es-ES_tradnl" sz="1600" b="1" dirty="0" smtClean="0">
                <a:solidFill>
                  <a:srgbClr val="002060"/>
                </a:solidFill>
                <a:latin typeface="Arial" pitchFamily="34" charset="0"/>
                <a:ea typeface="ＭＳ Ｐゴシック" charset="-128"/>
              </a:rPr>
              <a:t>En Tipo 22, </a:t>
            </a:r>
            <a:r>
              <a:rPr lang="es-ES_tradnl" sz="1600" b="1" dirty="0" err="1" smtClean="0">
                <a:solidFill>
                  <a:srgbClr val="002060"/>
                </a:solidFill>
                <a:latin typeface="Arial" pitchFamily="34" charset="0"/>
                <a:ea typeface="ＭＳ Ｐゴシック" charset="-128"/>
              </a:rPr>
              <a:t>subordiando</a:t>
            </a:r>
            <a:r>
              <a:rPr lang="es-ES_tradnl" sz="1600" b="1" dirty="0" smtClean="0">
                <a:solidFill>
                  <a:srgbClr val="002060"/>
                </a:solidFill>
                <a:latin typeface="Arial" pitchFamily="34" charset="0"/>
                <a:ea typeface="ＭＳ Ｐゴシック" charset="-128"/>
              </a:rPr>
              <a:t> AAWO /MGDO.</a:t>
            </a:r>
          </a:p>
          <a:p>
            <a:pPr marL="381000" indent="-381000">
              <a:spcBef>
                <a:spcPts val="0"/>
              </a:spcBef>
              <a:defRPr/>
            </a:pPr>
            <a:r>
              <a:rPr lang="es-ES_tradnl" sz="1600" b="1" dirty="0" smtClean="0">
                <a:solidFill>
                  <a:srgbClr val="002060"/>
                </a:solidFill>
                <a:latin typeface="Arial" pitchFamily="34" charset="0"/>
                <a:ea typeface="ＭＳ Ｐゴシック" charset="-128"/>
              </a:rPr>
              <a:t>Controla 76/62 </a:t>
            </a:r>
            <a:r>
              <a:rPr lang="es-ES_tradnl" sz="1600" b="1" dirty="0" err="1" smtClean="0">
                <a:solidFill>
                  <a:srgbClr val="002060"/>
                </a:solidFill>
                <a:latin typeface="Arial" pitchFamily="34" charset="0"/>
                <a:ea typeface="ＭＳ Ｐゴシック" charset="-128"/>
              </a:rPr>
              <a:t>mm.</a:t>
            </a:r>
            <a:endParaRPr lang="es-ES_tradnl" sz="1600" b="1" dirty="0" smtClean="0">
              <a:solidFill>
                <a:srgbClr val="002060"/>
              </a:solidFill>
              <a:latin typeface="Arial" pitchFamily="34" charset="0"/>
              <a:ea typeface="ＭＳ Ｐゴシック" charset="-128"/>
            </a:endParaRPr>
          </a:p>
          <a:p>
            <a:pPr marL="381000" indent="-381000">
              <a:spcBef>
                <a:spcPts val="0"/>
              </a:spcBef>
              <a:defRPr/>
            </a:pPr>
            <a:r>
              <a:rPr lang="es-ES_tradnl" sz="1600" b="1" dirty="0" smtClean="0">
                <a:solidFill>
                  <a:srgbClr val="002060"/>
                </a:solidFill>
                <a:latin typeface="Arial" pitchFamily="34" charset="0"/>
                <a:ea typeface="ＭＳ Ｐゴシック" charset="-128"/>
              </a:rPr>
              <a:t>Operador “</a:t>
            </a:r>
            <a:r>
              <a:rPr lang="es-ES_tradnl" sz="1600" b="1" dirty="0" err="1" smtClean="0">
                <a:solidFill>
                  <a:srgbClr val="002060"/>
                </a:solidFill>
                <a:latin typeface="Arial" pitchFamily="34" charset="0"/>
                <a:ea typeface="ＭＳ Ｐゴシック" charset="-128"/>
              </a:rPr>
              <a:t>Optrónico</a:t>
            </a:r>
            <a:r>
              <a:rPr lang="es-ES_tradnl" sz="1600" b="1" dirty="0" smtClean="0">
                <a:solidFill>
                  <a:srgbClr val="002060"/>
                </a:solidFill>
                <a:latin typeface="Arial" pitchFamily="34" charset="0"/>
                <a:ea typeface="ＭＳ Ｐゴシック" charset="-128"/>
              </a:rPr>
              <a:t>”</a:t>
            </a:r>
          </a:p>
          <a:p>
            <a:pPr marL="381000" indent="-381000">
              <a:spcBef>
                <a:spcPts val="0"/>
              </a:spcBef>
              <a:defRPr/>
            </a:pPr>
            <a:r>
              <a:rPr lang="es-ES_tradnl" sz="1600" b="1" dirty="0" smtClean="0">
                <a:solidFill>
                  <a:srgbClr val="002060"/>
                </a:solidFill>
                <a:latin typeface="Arial" pitchFamily="34" charset="0"/>
                <a:ea typeface="ＭＳ Ｐゴシック" charset="-128"/>
              </a:rPr>
              <a:t>Ejecuta el procedimiento Artillero.</a:t>
            </a:r>
            <a:endParaRPr lang="es-ES_tradnl" sz="1600" b="1" dirty="0">
              <a:solidFill>
                <a:srgbClr val="002060"/>
              </a:solidFill>
              <a:latin typeface="Arial" pitchFamily="34" charset="0"/>
              <a:ea typeface="ＭＳ Ｐゴシック" charset="-128"/>
            </a:endParaRPr>
          </a:p>
        </p:txBody>
      </p:sp>
      <p:sp>
        <p:nvSpPr>
          <p:cNvPr id="14" name="Rectangle 2"/>
          <p:cNvSpPr txBox="1">
            <a:spLocks noChangeArrowheads="1"/>
          </p:cNvSpPr>
          <p:nvPr/>
        </p:nvSpPr>
        <p:spPr>
          <a:xfrm>
            <a:off x="3897450" y="4765477"/>
            <a:ext cx="6415364" cy="1104419"/>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81000" indent="-381000">
              <a:spcBef>
                <a:spcPts val="0"/>
              </a:spcBef>
              <a:defRPr/>
            </a:pPr>
            <a:r>
              <a:rPr lang="es-ES_tradnl" sz="1600" b="1" dirty="0" smtClean="0">
                <a:solidFill>
                  <a:srgbClr val="002060"/>
                </a:solidFill>
                <a:latin typeface="Arial" pitchFamily="34" charset="0"/>
                <a:ea typeface="ＭＳ Ｐゴシック" charset="-128"/>
              </a:rPr>
              <a:t>En ESTADO 1 (M).</a:t>
            </a:r>
          </a:p>
          <a:p>
            <a:pPr marL="381000" indent="-381000">
              <a:spcBef>
                <a:spcPts val="0"/>
              </a:spcBef>
              <a:defRPr/>
            </a:pPr>
            <a:r>
              <a:rPr lang="es-ES_tradnl" sz="1600" b="1" dirty="0" smtClean="0">
                <a:solidFill>
                  <a:srgbClr val="002060"/>
                </a:solidFill>
                <a:latin typeface="Arial" pitchFamily="34" charset="0"/>
                <a:ea typeface="ＭＳ Ｐゴシック" charset="-128"/>
              </a:rPr>
              <a:t>Ingresa planes ordenados por el PWO.</a:t>
            </a:r>
          </a:p>
          <a:p>
            <a:pPr marL="381000" indent="-381000">
              <a:spcBef>
                <a:spcPts val="0"/>
              </a:spcBef>
              <a:defRPr/>
            </a:pPr>
            <a:r>
              <a:rPr lang="es-ES_tradnl" sz="1600" b="1" dirty="0" smtClean="0">
                <a:solidFill>
                  <a:srgbClr val="002060"/>
                </a:solidFill>
                <a:latin typeface="Arial" pitchFamily="34" charset="0"/>
                <a:ea typeface="ＭＳ Ｐゴシック" charset="-128"/>
              </a:rPr>
              <a:t>Ingresa </a:t>
            </a:r>
            <a:r>
              <a:rPr lang="es-ES_tradnl" sz="1600" b="1" dirty="0" err="1" smtClean="0">
                <a:solidFill>
                  <a:srgbClr val="002060"/>
                </a:solidFill>
                <a:latin typeface="Arial" pitchFamily="34" charset="0"/>
                <a:ea typeface="ＭＳ Ｐゴシック" charset="-128"/>
              </a:rPr>
              <a:t>seteos</a:t>
            </a:r>
            <a:r>
              <a:rPr lang="es-ES_tradnl" sz="1600" b="1" dirty="0" smtClean="0">
                <a:solidFill>
                  <a:srgbClr val="002060"/>
                </a:solidFill>
                <a:latin typeface="Arial" pitchFamily="34" charset="0"/>
                <a:ea typeface="ＭＳ Ｐゴシック" charset="-128"/>
              </a:rPr>
              <a:t> varios del misil.</a:t>
            </a:r>
          </a:p>
          <a:p>
            <a:pPr marL="381000" indent="-381000">
              <a:spcBef>
                <a:spcPts val="0"/>
              </a:spcBef>
              <a:defRPr/>
            </a:pPr>
            <a:r>
              <a:rPr lang="es-ES_tradnl" sz="1600" b="1" dirty="0" smtClean="0">
                <a:solidFill>
                  <a:srgbClr val="002060"/>
                </a:solidFill>
                <a:latin typeface="Arial" pitchFamily="34" charset="0"/>
                <a:ea typeface="ＭＳ Ｐゴシック" charset="-128"/>
              </a:rPr>
              <a:t>Asesor del CO y PWO en planes de vuelo.</a:t>
            </a:r>
            <a:endParaRPr lang="es-ES_tradnl" sz="1600" b="1" dirty="0">
              <a:solidFill>
                <a:srgbClr val="002060"/>
              </a:solidFill>
              <a:latin typeface="Arial" pitchFamily="34" charset="0"/>
              <a:ea typeface="ＭＳ Ｐゴシック" charset="-128"/>
            </a:endParaRPr>
          </a:p>
        </p:txBody>
      </p:sp>
      <p:sp>
        <p:nvSpPr>
          <p:cNvPr id="11" name="1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5"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6"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7"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8"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9"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493624854"/>
      </p:ext>
    </p:extLst>
  </p:cSld>
  <p:clrMapOvr>
    <a:masterClrMapping/>
  </p:clrMapOvr>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idx="1"/>
          </p:nvPr>
        </p:nvSpPr>
        <p:spPr>
          <a:xfrm>
            <a:off x="329598" y="3840184"/>
            <a:ext cx="11840177" cy="2685161"/>
          </a:xfrm>
        </p:spPr>
        <p:txBody>
          <a:bodyPr>
            <a:normAutofit/>
          </a:bodyPr>
          <a:lstStyle/>
          <a:p>
            <a:pPr marL="381000" indent="-381000" algn="just">
              <a:lnSpc>
                <a:spcPct val="80000"/>
              </a:lnSpc>
              <a:defRPr/>
            </a:pPr>
            <a:r>
              <a:rPr lang="es-ES_tradnl" sz="1400" b="1" dirty="0">
                <a:solidFill>
                  <a:srgbClr val="002060"/>
                </a:solidFill>
                <a:latin typeface="Arial" pitchFamily="34" charset="0"/>
                <a:ea typeface="ＭＳ Ｐゴシック" charset="-128"/>
              </a:rPr>
              <a:t>COORDINAR EL TRABAJO DE LOS DIFERENTES MODULOS PARA LOGRAR LA COMPILACIÓN DE UN PANORAMA GLOBAL VÁLIDO.</a:t>
            </a:r>
          </a:p>
          <a:p>
            <a:pPr marL="381000" indent="-381000" algn="just">
              <a:lnSpc>
                <a:spcPct val="80000"/>
              </a:lnSpc>
              <a:buFont typeface="Monotype Sorts" charset="2"/>
              <a:buNone/>
              <a:defRPr/>
            </a:pPr>
            <a:r>
              <a:rPr lang="es-ES_tradnl" sz="1400" b="1" dirty="0">
                <a:solidFill>
                  <a:srgbClr val="002060"/>
                </a:solidFill>
                <a:latin typeface="Arial" pitchFamily="34" charset="0"/>
                <a:ea typeface="ＭＳ Ｐゴシック" charset="-128"/>
              </a:rPr>
              <a:t>							</a:t>
            </a:r>
          </a:p>
          <a:p>
            <a:pPr marL="381000" indent="-381000" algn="just">
              <a:lnSpc>
                <a:spcPct val="80000"/>
              </a:lnSpc>
              <a:defRPr/>
            </a:pPr>
            <a:r>
              <a:rPr lang="es-ES_tradnl" sz="1400" b="1" dirty="0">
                <a:solidFill>
                  <a:srgbClr val="002060"/>
                </a:solidFill>
                <a:latin typeface="Arial" pitchFamily="34" charset="0"/>
                <a:ea typeface="ＭＳ Ｐゴシック" charset="-128"/>
              </a:rPr>
              <a:t>COORDINAR EL USO DE LAS DIFERENTES ESCALAS EN LAS CONSOLAS.</a:t>
            </a:r>
          </a:p>
          <a:p>
            <a:pPr marL="381000" indent="-381000" algn="just">
              <a:lnSpc>
                <a:spcPct val="80000"/>
              </a:lnSpc>
              <a:buFont typeface="Monotype Sorts" charset="2"/>
              <a:buNone/>
              <a:defRPr/>
            </a:pPr>
            <a:endParaRPr lang="es-ES_tradnl" sz="1400" b="1" dirty="0">
              <a:solidFill>
                <a:srgbClr val="002060"/>
              </a:solidFill>
              <a:latin typeface="Arial" pitchFamily="34" charset="0"/>
              <a:ea typeface="ＭＳ Ｐゴシック" charset="-128"/>
            </a:endParaRPr>
          </a:p>
          <a:p>
            <a:pPr marL="381000" indent="-381000" algn="just">
              <a:lnSpc>
                <a:spcPct val="80000"/>
              </a:lnSpc>
              <a:defRPr/>
            </a:pPr>
            <a:r>
              <a:rPr lang="es-ES_tradnl" sz="1400" b="1" dirty="0">
                <a:solidFill>
                  <a:srgbClr val="002060"/>
                </a:solidFill>
                <a:latin typeface="Arial" pitchFamily="34" charset="0"/>
                <a:ea typeface="ＭＳ Ｐゴシック" charset="-128"/>
              </a:rPr>
              <a:t>CHEQUER EL CORRECTO FLUJO DE INFORMACIÓN.</a:t>
            </a:r>
          </a:p>
          <a:p>
            <a:pPr marL="0" indent="0" algn="just">
              <a:lnSpc>
                <a:spcPct val="80000"/>
              </a:lnSpc>
              <a:buNone/>
              <a:defRPr/>
            </a:pPr>
            <a:endParaRPr lang="es-ES_tradnl" sz="1400" b="1" dirty="0">
              <a:solidFill>
                <a:srgbClr val="002060"/>
              </a:solidFill>
              <a:latin typeface="Arial" pitchFamily="34" charset="0"/>
              <a:ea typeface="ＭＳ Ｐゴシック" charset="-128"/>
            </a:endParaRPr>
          </a:p>
          <a:p>
            <a:pPr marL="381000" indent="-381000" algn="just">
              <a:lnSpc>
                <a:spcPct val="80000"/>
              </a:lnSpc>
              <a:defRPr/>
            </a:pPr>
            <a:r>
              <a:rPr lang="es-ES_tradnl" sz="1400" b="1" dirty="0">
                <a:solidFill>
                  <a:srgbClr val="002060"/>
                </a:solidFill>
                <a:latin typeface="Arial" pitchFamily="34" charset="0"/>
                <a:ea typeface="ＭＳ Ｐゴシック" charset="-128"/>
              </a:rPr>
              <a:t>VERIFICAR LA CORRECTA EJECUCIÓN DE LAS PRUEBAS </a:t>
            </a:r>
            <a:r>
              <a:rPr lang="es-ES_tradnl" sz="1400" b="1" dirty="0" err="1">
                <a:solidFill>
                  <a:srgbClr val="002060"/>
                </a:solidFill>
                <a:latin typeface="Arial" pitchFamily="34" charset="0"/>
                <a:ea typeface="ＭＳ Ｐゴシック" charset="-128"/>
              </a:rPr>
              <a:t>SOCs</a:t>
            </a:r>
            <a:r>
              <a:rPr lang="es-ES_tradnl" sz="1400" b="1" dirty="0">
                <a:solidFill>
                  <a:srgbClr val="002060"/>
                </a:solidFill>
                <a:latin typeface="Arial" pitchFamily="34" charset="0"/>
                <a:ea typeface="ＭＳ Ｐゴシック" charset="-128"/>
              </a:rPr>
              <a:t> Y MINI </a:t>
            </a:r>
            <a:r>
              <a:rPr lang="es-ES_tradnl" sz="1400" b="1" dirty="0" err="1">
                <a:solidFill>
                  <a:srgbClr val="002060"/>
                </a:solidFill>
                <a:latin typeface="Arial" pitchFamily="34" charset="0"/>
                <a:ea typeface="ＭＳ Ｐゴシック" charset="-128"/>
              </a:rPr>
              <a:t>SOCs</a:t>
            </a:r>
            <a:r>
              <a:rPr lang="es-ES_tradnl" sz="1400" b="1" dirty="0">
                <a:solidFill>
                  <a:srgbClr val="002060"/>
                </a:solidFill>
                <a:latin typeface="Arial" pitchFamily="34" charset="0"/>
                <a:ea typeface="ＭＳ Ｐゴシック" charset="-128"/>
              </a:rPr>
              <a:t>.</a:t>
            </a:r>
          </a:p>
          <a:p>
            <a:pPr marL="381000" indent="-381000" algn="just">
              <a:lnSpc>
                <a:spcPct val="80000"/>
              </a:lnSpc>
              <a:defRPr/>
            </a:pPr>
            <a:r>
              <a:rPr lang="es-ES_tradnl" sz="1400" b="1" dirty="0">
                <a:solidFill>
                  <a:srgbClr val="002060"/>
                </a:solidFill>
                <a:latin typeface="Arial" pitchFamily="34" charset="0"/>
                <a:ea typeface="ＭＳ Ｐゴシック" charset="-128"/>
              </a:rPr>
              <a:t>MANTENER ACTUALIZADO EL HLO Y ALMAS DE LAS A/N EN CONTROL.	</a:t>
            </a:r>
          </a:p>
          <a:p>
            <a:pPr marL="381000" indent="-381000" algn="just">
              <a:lnSpc>
                <a:spcPct val="80000"/>
              </a:lnSpc>
              <a:buFont typeface="Monotype Sorts" charset="2"/>
              <a:buNone/>
              <a:defRPr/>
            </a:pPr>
            <a:endParaRPr lang="es-ES_tradnl" sz="1400" b="1" dirty="0">
              <a:solidFill>
                <a:srgbClr val="002060"/>
              </a:solidFill>
              <a:latin typeface="Arial" pitchFamily="34" charset="0"/>
              <a:ea typeface="ＭＳ Ｐゴシック" charset="-128"/>
            </a:endParaRPr>
          </a:p>
          <a:p>
            <a:pPr marL="381000" indent="-381000" algn="just">
              <a:lnSpc>
                <a:spcPct val="80000"/>
              </a:lnSpc>
              <a:defRPr/>
            </a:pPr>
            <a:r>
              <a:rPr lang="es-ES_tradnl" sz="1400" b="1" dirty="0">
                <a:solidFill>
                  <a:srgbClr val="002060"/>
                </a:solidFill>
                <a:latin typeface="Arial" pitchFamily="34" charset="0"/>
                <a:ea typeface="ＭＳ Ｐゴシック" charset="-128"/>
              </a:rPr>
              <a:t>ASESORAR AL PWO EN LA CAPACIDAD OPERATIVA DE LOS SISTEMAS DE ARMAS.</a:t>
            </a:r>
          </a:p>
        </p:txBody>
      </p:sp>
      <p:sp>
        <p:nvSpPr>
          <p:cNvPr id="5" name="Rectangle 6"/>
          <p:cNvSpPr>
            <a:spLocks noChangeArrowheads="1"/>
          </p:cNvSpPr>
          <p:nvPr/>
        </p:nvSpPr>
        <p:spPr bwMode="auto">
          <a:xfrm>
            <a:off x="1500776" y="1462614"/>
            <a:ext cx="2880277"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SUPERVISIÓN</a:t>
            </a:r>
          </a:p>
        </p:txBody>
      </p:sp>
      <p:sp>
        <p:nvSpPr>
          <p:cNvPr id="6"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sp>
        <p:nvSpPr>
          <p:cNvPr id="7" name="Rectángulo: esquinas redondeadas 6"/>
          <p:cNvSpPr/>
          <p:nvPr/>
        </p:nvSpPr>
        <p:spPr>
          <a:xfrm>
            <a:off x="430584" y="2036549"/>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OPS. ROOM SUP. (ORS)</a:t>
            </a:r>
          </a:p>
        </p:txBody>
      </p:sp>
      <p:sp>
        <p:nvSpPr>
          <p:cNvPr id="9" name="Rectangle 2"/>
          <p:cNvSpPr txBox="1">
            <a:spLocks noChangeArrowheads="1"/>
          </p:cNvSpPr>
          <p:nvPr/>
        </p:nvSpPr>
        <p:spPr>
          <a:xfrm>
            <a:off x="430585" y="2823572"/>
            <a:ext cx="11531707" cy="677436"/>
          </a:xfrm>
          <a:prstGeom prst="rect">
            <a:avLst/>
          </a:prstGeom>
        </p:spPr>
        <p:style>
          <a:lnRef idx="1">
            <a:schemeClr val="dk1"/>
          </a:lnRef>
          <a:fillRef idx="2">
            <a:schemeClr val="dk1"/>
          </a:fillRef>
          <a:effectRef idx="1">
            <a:schemeClr val="dk1"/>
          </a:effectRef>
          <a:fontRef idx="minor">
            <a:schemeClr val="dk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ct val="50000"/>
              </a:spcBef>
              <a:buFont typeface="Monotype Sorts" charset="2"/>
              <a:buNone/>
              <a:tabLst>
                <a:tab pos="95250" algn="l"/>
                <a:tab pos="266700" algn="l"/>
              </a:tabLst>
              <a:defRPr/>
            </a:pPr>
            <a:r>
              <a:rPr lang="es-ES_tradnl" sz="1400" b="1" dirty="0">
                <a:solidFill>
                  <a:srgbClr val="002060"/>
                </a:solidFill>
                <a:latin typeface="Arial" pitchFamily="34" charset="0"/>
                <a:ea typeface="ＭＳ Ｐゴシック" charset="-128"/>
              </a:rPr>
              <a:t>DEPENDE DIRECTAMENTE DEL CO. / PWO. ES LA AUTIRIDAD SUPERIOR EN EL TRABAJO DE COMPILACIÓN DE LA INFORMACIÓN. ES RESPONSABLE DE INTEGRAR Y COORDINAR EL TRABAJO DE LOS DIFERENTES PANORAMAS.</a:t>
            </a:r>
          </a:p>
        </p:txBody>
      </p:sp>
      <p:sp>
        <p:nvSpPr>
          <p:cNvPr id="10" name="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1"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2"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3"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4"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5"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4007880690"/>
      </p:ext>
    </p:extLst>
  </p:cSld>
  <p:clrMapOvr>
    <a:masterClrMapping/>
  </p:clrMapOvr>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idx="1"/>
          </p:nvPr>
        </p:nvSpPr>
        <p:spPr>
          <a:xfrm>
            <a:off x="308467" y="3068961"/>
            <a:ext cx="11840177" cy="2685161"/>
          </a:xfrm>
        </p:spPr>
        <p:txBody>
          <a:bodyPr>
            <a:normAutofit/>
          </a:bodyPr>
          <a:lstStyle/>
          <a:p>
            <a:pPr marL="381000" indent="-381000" algn="just">
              <a:lnSpc>
                <a:spcPct val="150000"/>
              </a:lnSpc>
              <a:defRPr/>
            </a:pPr>
            <a:r>
              <a:rPr lang="es-ES_tradnl" altLang="es-CL" sz="1400" b="1" dirty="0">
                <a:solidFill>
                  <a:srgbClr val="002060"/>
                </a:solidFill>
                <a:latin typeface="Arial" pitchFamily="34" charset="0"/>
                <a:ea typeface="ＭＳ Ｐゴシック" charset="-128"/>
              </a:rPr>
              <a:t>PRESENTAR  UN  PANORAMA  VALIDO  Y  CONSOLIDADO  DE  SUS  AREAS  DE  RESPONSABILIDAD  DE  ACUERDO  A  LOS  PROCEDIMIENTOS  Y  SIMBOLOS  VIGENTES .</a:t>
            </a:r>
          </a:p>
          <a:p>
            <a:pPr marL="381000" indent="-381000" algn="just">
              <a:lnSpc>
                <a:spcPct val="150000"/>
              </a:lnSpc>
              <a:defRPr/>
            </a:pPr>
            <a:r>
              <a:rPr lang="es-ES_tradnl" altLang="es-CL" sz="1400" b="1" dirty="0">
                <a:solidFill>
                  <a:srgbClr val="002060"/>
                </a:solidFill>
                <a:latin typeface="Arial" pitchFamily="34" charset="0"/>
                <a:ea typeface="ＭＳ Ｐゴシック" charset="-128"/>
              </a:rPr>
              <a:t>SUPERVISAR  TRABAJO  COMPILADORES  Y  REPORTES 		</a:t>
            </a:r>
          </a:p>
          <a:p>
            <a:pPr marL="381000" indent="-381000" algn="just">
              <a:lnSpc>
                <a:spcPct val="150000"/>
              </a:lnSpc>
              <a:defRPr/>
            </a:pPr>
            <a:r>
              <a:rPr lang="es-ES_tradnl" altLang="es-CL" sz="1400" b="1" dirty="0">
                <a:solidFill>
                  <a:srgbClr val="002060"/>
                </a:solidFill>
                <a:latin typeface="Arial" pitchFamily="34" charset="0"/>
                <a:ea typeface="ＭＳ Ｐゴシック" charset="-128"/>
              </a:rPr>
              <a:t>MANTENER  ACTUALIZADA  EVALUACION  DE  CONTACTOS .		</a:t>
            </a:r>
          </a:p>
          <a:p>
            <a:pPr marL="381000" indent="-381000" algn="just">
              <a:lnSpc>
                <a:spcPct val="150000"/>
              </a:lnSpc>
              <a:defRPr/>
            </a:pPr>
            <a:r>
              <a:rPr lang="es-ES_tradnl" altLang="es-CL" sz="1400" b="1" dirty="0">
                <a:solidFill>
                  <a:srgbClr val="002060"/>
                </a:solidFill>
                <a:latin typeface="Arial" pitchFamily="34" charset="0"/>
                <a:ea typeface="ＭＳ Ｐゴシック" charset="-128"/>
              </a:rPr>
              <a:t>VERIFICAR  TABLEROS  ACTUALIZADOS .				</a:t>
            </a:r>
          </a:p>
          <a:p>
            <a:pPr marL="381000" indent="-381000" algn="just">
              <a:lnSpc>
                <a:spcPct val="150000"/>
              </a:lnSpc>
              <a:defRPr/>
            </a:pPr>
            <a:r>
              <a:rPr lang="es-ES_tradnl" altLang="es-CL" sz="1400" b="1" dirty="0">
                <a:solidFill>
                  <a:srgbClr val="002060"/>
                </a:solidFill>
                <a:latin typeface="Arial" pitchFamily="34" charset="0"/>
                <a:ea typeface="ＭＳ Ｐゴシック" charset="-128"/>
              </a:rPr>
              <a:t>VERIFICAR  CORRECTA  PRESENTACION  Y  SINTONIA  DE  PANTALLAS   Y  MESAS .</a:t>
            </a:r>
          </a:p>
        </p:txBody>
      </p:sp>
      <p:sp>
        <p:nvSpPr>
          <p:cNvPr id="5" name="Rectangle 6"/>
          <p:cNvSpPr>
            <a:spLocks noChangeArrowheads="1"/>
          </p:cNvSpPr>
          <p:nvPr/>
        </p:nvSpPr>
        <p:spPr bwMode="auto">
          <a:xfrm>
            <a:off x="1500776" y="1462614"/>
            <a:ext cx="2880277"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SUPERVISIÓN</a:t>
            </a:r>
          </a:p>
        </p:txBody>
      </p:sp>
      <p:sp>
        <p:nvSpPr>
          <p:cNvPr id="6"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sp>
        <p:nvSpPr>
          <p:cNvPr id="7" name="Rectángulo: esquinas redondeadas 6"/>
          <p:cNvSpPr/>
          <p:nvPr/>
        </p:nvSpPr>
        <p:spPr>
          <a:xfrm>
            <a:off x="813927" y="2144660"/>
            <a:ext cx="3162576" cy="609020"/>
          </a:xfrm>
          <a:prstGeom prst="roundRect">
            <a:avLst/>
          </a:prstGeom>
          <a:solidFill>
            <a:srgbClr val="002060"/>
          </a:solidFill>
          <a:ln>
            <a:solidFill>
              <a:srgbClr val="002060"/>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latin typeface="Arial" panose="020B0604020202020204" pitchFamily="34" charset="0"/>
                <a:cs typeface="Arial" panose="020B0604020202020204" pitchFamily="34" charset="0"/>
              </a:rPr>
              <a:t>SUPERVISORES</a:t>
            </a:r>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4"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047891712"/>
      </p:ext>
    </p:extLst>
  </p:cSld>
  <p:clrMapOvr>
    <a:masterClrMapping/>
  </p:clrMapOvr>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ChangeArrowheads="1"/>
          </p:cNvSpPr>
          <p:nvPr/>
        </p:nvSpPr>
        <p:spPr bwMode="auto">
          <a:xfrm>
            <a:off x="1588461" y="1462614"/>
            <a:ext cx="2704908" cy="366767"/>
          </a:xfrm>
          <a:prstGeom prst="rect">
            <a:avLst/>
          </a:prstGeom>
          <a:noFill/>
          <a:ln w="28575">
            <a:solidFill>
              <a:schemeClr val="bg2"/>
            </a:solidFill>
            <a:miter lim="800000"/>
            <a:headEnd/>
            <a:tailEnd/>
          </a:ln>
          <a:effectLst/>
        </p:spPr>
        <p:txBody>
          <a:bodyPr wrap="none" lIns="90488" tIns="44450" rIns="90488" bIns="44450">
            <a:spAutoFit/>
          </a:bodyPr>
          <a:lstStyle/>
          <a:p>
            <a:pPr algn="ctr">
              <a:defRPr/>
            </a:pPr>
            <a:r>
              <a:rPr lang="es-ES_tradnl" b="1" u="sng" dirty="0">
                <a:solidFill>
                  <a:srgbClr val="002060"/>
                </a:solidFill>
                <a:latin typeface="Arial" pitchFamily="34" charset="0"/>
                <a:ea typeface="ＭＳ Ｐゴシック" charset="-128"/>
              </a:rPr>
              <a:t>NIVEL DE </a:t>
            </a:r>
            <a:r>
              <a:rPr lang="es-ES_tradnl" b="1" u="sng" dirty="0" smtClean="0">
                <a:solidFill>
                  <a:srgbClr val="002060"/>
                </a:solidFill>
                <a:latin typeface="Arial" pitchFamily="34" charset="0"/>
                <a:ea typeface="ＭＳ Ｐゴシック" charset="-128"/>
              </a:rPr>
              <a:t>OPERACIÓN</a:t>
            </a:r>
            <a:endParaRPr lang="es-ES_tradnl" b="1" u="sng" dirty="0">
              <a:solidFill>
                <a:srgbClr val="002060"/>
              </a:solidFill>
              <a:latin typeface="Arial" pitchFamily="34" charset="0"/>
              <a:ea typeface="ＭＳ Ｐゴシック" charset="-128"/>
            </a:endParaRPr>
          </a:p>
        </p:txBody>
      </p:sp>
      <p:sp>
        <p:nvSpPr>
          <p:cNvPr id="6" name="4 CuadroTexto"/>
          <p:cNvSpPr txBox="1"/>
          <p:nvPr/>
        </p:nvSpPr>
        <p:spPr>
          <a:xfrm>
            <a:off x="526421" y="934158"/>
            <a:ext cx="6301725" cy="369332"/>
          </a:xfrm>
          <a:prstGeom prst="rect">
            <a:avLst/>
          </a:prstGeom>
          <a:noFill/>
        </p:spPr>
        <p:txBody>
          <a:bodyPr wrap="none" rtlCol="0">
            <a:spAutoFit/>
          </a:bodyPr>
          <a:lstStyle/>
          <a:p>
            <a:r>
              <a:rPr lang="es-CL" b="1" i="1" u="sng" dirty="0">
                <a:solidFill>
                  <a:srgbClr val="002060"/>
                </a:solidFill>
                <a:latin typeface="Arial" pitchFamily="34" charset="0"/>
                <a:cs typeface="Arial" pitchFamily="34" charset="0"/>
              </a:rPr>
              <a:t>Responsabilidades de los Diferentes Niveles de Mando:</a:t>
            </a:r>
          </a:p>
        </p:txBody>
      </p:sp>
      <p:sp>
        <p:nvSpPr>
          <p:cNvPr id="7" name="Rectángulo: esquinas redondeadas 6"/>
          <p:cNvSpPr/>
          <p:nvPr/>
        </p:nvSpPr>
        <p:spPr>
          <a:xfrm>
            <a:off x="2059791" y="2228137"/>
            <a:ext cx="3744358" cy="1095912"/>
          </a:xfrm>
          <a:prstGeom prst="roundRect">
            <a:avLst/>
          </a:prstGeom>
          <a:solidFill>
            <a:srgbClr val="002060"/>
          </a:solidFill>
          <a:ln>
            <a:solidFill>
              <a:srgbClr val="FF0000"/>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OPERADOR</a:t>
            </a:r>
          </a:p>
          <a:p>
            <a:pPr algn="ctr"/>
            <a:r>
              <a:rPr lang="es-CL" b="1" dirty="0" smtClean="0">
                <a:latin typeface="Arial" panose="020B0604020202020204" pitchFamily="34" charset="0"/>
                <a:cs typeface="Arial" panose="020B0604020202020204" pitchFamily="34" charset="0"/>
              </a:rPr>
              <a:t>UWT</a:t>
            </a:r>
            <a:endParaRPr lang="es-CL" b="1" dirty="0">
              <a:latin typeface="Arial" panose="020B0604020202020204" pitchFamily="34" charset="0"/>
              <a:cs typeface="Arial" panose="020B0604020202020204" pitchFamily="34" charset="0"/>
            </a:endParaRPr>
          </a:p>
        </p:txBody>
      </p:sp>
      <p:sp>
        <p:nvSpPr>
          <p:cNvPr id="9" name="Rectángulo: esquinas redondeadas 6"/>
          <p:cNvSpPr/>
          <p:nvPr/>
        </p:nvSpPr>
        <p:spPr>
          <a:xfrm>
            <a:off x="2059791" y="3691818"/>
            <a:ext cx="3744358" cy="1095912"/>
          </a:xfrm>
          <a:prstGeom prst="roundRect">
            <a:avLst/>
          </a:prstGeom>
          <a:solidFill>
            <a:srgbClr val="002060"/>
          </a:solidFill>
          <a:ln>
            <a:solidFill>
              <a:srgbClr val="FF0000"/>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OPERADOR</a:t>
            </a:r>
          </a:p>
          <a:p>
            <a:pPr algn="ctr"/>
            <a:r>
              <a:rPr lang="es-CL" b="1" dirty="0" smtClean="0">
                <a:latin typeface="Arial" panose="020B0604020202020204" pitchFamily="34" charset="0"/>
                <a:cs typeface="Arial" panose="020B0604020202020204" pitchFamily="34" charset="0"/>
              </a:rPr>
              <a:t>WINPLOTER</a:t>
            </a:r>
            <a:endParaRPr lang="es-CL" b="1" dirty="0">
              <a:latin typeface="Arial" panose="020B0604020202020204" pitchFamily="34" charset="0"/>
              <a:cs typeface="Arial" panose="020B0604020202020204" pitchFamily="34" charset="0"/>
            </a:endParaRPr>
          </a:p>
        </p:txBody>
      </p:sp>
      <p:sp>
        <p:nvSpPr>
          <p:cNvPr id="10" name="Rectángulo: esquinas redondeadas 6"/>
          <p:cNvSpPr/>
          <p:nvPr/>
        </p:nvSpPr>
        <p:spPr>
          <a:xfrm>
            <a:off x="6276559" y="2220354"/>
            <a:ext cx="3744358" cy="1095912"/>
          </a:xfrm>
          <a:prstGeom prst="roundRect">
            <a:avLst/>
          </a:prstGeom>
          <a:solidFill>
            <a:srgbClr val="002060"/>
          </a:solidFill>
          <a:ln>
            <a:solidFill>
              <a:srgbClr val="FF0000"/>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COMPILADOR</a:t>
            </a:r>
          </a:p>
          <a:p>
            <a:pPr algn="ctr"/>
            <a:r>
              <a:rPr lang="es-CL" b="1" dirty="0" smtClean="0">
                <a:latin typeface="Arial" panose="020B0604020202020204" pitchFamily="34" charset="0"/>
                <a:cs typeface="Arial" panose="020B0604020202020204" pitchFamily="34" charset="0"/>
              </a:rPr>
              <a:t>ROES</a:t>
            </a:r>
            <a:endParaRPr lang="es-CL" b="1" dirty="0">
              <a:latin typeface="Arial" panose="020B0604020202020204" pitchFamily="34" charset="0"/>
              <a:cs typeface="Arial" panose="020B0604020202020204" pitchFamily="34" charset="0"/>
            </a:endParaRPr>
          </a:p>
        </p:txBody>
      </p:sp>
      <p:sp>
        <p:nvSpPr>
          <p:cNvPr id="11" name="Rectángulo: esquinas redondeadas 6"/>
          <p:cNvSpPr/>
          <p:nvPr/>
        </p:nvSpPr>
        <p:spPr>
          <a:xfrm>
            <a:off x="6276559" y="3717032"/>
            <a:ext cx="3744358" cy="1095912"/>
          </a:xfrm>
          <a:prstGeom prst="roundRect">
            <a:avLst/>
          </a:prstGeom>
          <a:solidFill>
            <a:srgbClr val="002060"/>
          </a:solidFill>
          <a:ln>
            <a:solidFill>
              <a:srgbClr val="FF0000"/>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s-CL" b="1" dirty="0" smtClean="0">
                <a:latin typeface="Arial" panose="020B0604020202020204" pitchFamily="34" charset="0"/>
                <a:cs typeface="Arial" panose="020B0604020202020204" pitchFamily="34" charset="0"/>
              </a:rPr>
              <a:t>COMPILADOR</a:t>
            </a:r>
          </a:p>
          <a:p>
            <a:pPr algn="ctr"/>
            <a:r>
              <a:rPr lang="es-CL" b="1" dirty="0" smtClean="0">
                <a:latin typeface="Arial" panose="020B0604020202020204" pitchFamily="34" charset="0"/>
                <a:cs typeface="Arial" panose="020B0604020202020204" pitchFamily="34" charset="0"/>
              </a:rPr>
              <a:t>REGISTROS</a:t>
            </a:r>
            <a:endParaRPr lang="es-CL" b="1" dirty="0">
              <a:latin typeface="Arial" panose="020B0604020202020204" pitchFamily="34" charset="0"/>
              <a:cs typeface="Arial" panose="020B0604020202020204" pitchFamily="34" charset="0"/>
            </a:endParaRPr>
          </a:p>
        </p:txBody>
      </p:sp>
      <p:sp>
        <p:nvSpPr>
          <p:cNvPr id="12" name="1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RESPONSABILIDADES DEL TEAM AIO</a:t>
              </a: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MANDO Y CONTROL SEGÚN LA DOCTRINA GENERAL DE LA ESCUADRA</a:t>
              </a:r>
            </a:p>
          </p:txBody>
        </p:sp>
      </p:grpSp>
      <p:pic>
        <p:nvPicPr>
          <p:cNvPr id="17"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014567233"/>
      </p:ext>
    </p:extLst>
  </p:cSld>
  <p:clrMapOvr>
    <a:masterClrMapping/>
  </p:clrMapOvr>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a:extLst>
              <a:ext uri="{FF2B5EF4-FFF2-40B4-BE49-F238E27FC236}">
                <a16:creationId xmlns="" xmlns:a16="http://schemas.microsoft.com/office/drawing/2014/main" id="{60AC6777-0072-4EC6-957E-F4A08CA40AFF}"/>
              </a:ext>
            </a:extLst>
          </p:cNvPr>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4810104" y="11"/>
            <a:ext cx="7359671" cy="6857989"/>
          </a:xfrm>
          <a:prstGeom prst="rect">
            <a:avLst/>
          </a:prstGeom>
          <a:noFill/>
          <a:extLst>
            <a:ext uri="{909E8E84-426E-40DD-AFC4-6F175D3DCCD1}">
              <a14:hiddenFill xmlns:a14="http://schemas.microsoft.com/office/drawing/2010/main" xmlns="">
                <a:solidFill>
                  <a:srgbClr val="FFFFFF"/>
                </a:solidFill>
              </a14:hiddenFill>
            </a:ext>
          </a:extLst>
        </p:spPr>
      </p:pic>
      <p:sp>
        <p:nvSpPr>
          <p:cNvPr id="71" name="Freeform 8">
            <a:extLst>
              <a:ext uri="{FF2B5EF4-FFF2-40B4-BE49-F238E27FC236}">
                <a16:creationId xmlns="" xmlns:a16="http://schemas.microsoft.com/office/drawing/2014/main" id="{9225B0D8-E56E-4ACC-A464-81F4062765CC}"/>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49" y="-479"/>
            <a:ext cx="9451440"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1">
            <a:extLst>
              <a:ext uri="{FF2B5EF4-FFF2-40B4-BE49-F238E27FC236}">
                <a16:creationId xmlns="" xmlns:a16="http://schemas.microsoft.com/office/drawing/2014/main" id="{8F5D1B28-3976-4367-807C-CAD629CDD838}"/>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50" y="-479"/>
            <a:ext cx="8063326"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Marcador de número de diapositiva 3">
            <a:extLst>
              <a:ext uri="{FF2B5EF4-FFF2-40B4-BE49-F238E27FC236}">
                <a16:creationId xmlns="" xmlns:a16="http://schemas.microsoft.com/office/drawing/2014/main" id="{B7504C58-40C4-4671-8DE0-8D7C2930E71B}"/>
              </a:ext>
            </a:extLst>
          </p:cNvPr>
          <p:cNvSpPr>
            <a:spLocks noGrp="1"/>
          </p:cNvSpPr>
          <p:nvPr>
            <p:ph type="sldNum" sz="quarter" idx="12"/>
          </p:nvPr>
        </p:nvSpPr>
        <p:spPr>
          <a:xfrm>
            <a:off x="10876736" y="6356351"/>
            <a:ext cx="456367" cy="365125"/>
          </a:xfrm>
        </p:spPr>
        <p:txBody>
          <a:bodyPr vert="horz" lIns="91440" tIns="45720" rIns="91440" bIns="45720" rtlCol="0" anchor="ctr">
            <a:normAutofit/>
          </a:bodyPr>
          <a:lstStyle/>
          <a:p>
            <a:pPr>
              <a:spcAft>
                <a:spcPts val="600"/>
              </a:spcAft>
              <a:defRPr/>
            </a:pPr>
            <a:fld id="{5C35A8A5-EFDB-4AD0-9AED-C44C1E5D3352}" type="slidenum">
              <a:rPr lang="en-US">
                <a:solidFill>
                  <a:srgbClr val="FFFFFF"/>
                </a:solidFill>
                <a:latin typeface="Calibri" panose="020F0502020204030204"/>
              </a:rPr>
              <a:pPr>
                <a:spcAft>
                  <a:spcPts val="600"/>
                </a:spcAft>
                <a:defRPr/>
              </a:pPr>
              <a:t>145</a:t>
            </a:fld>
            <a:endParaRPr lang="en-US">
              <a:solidFill>
                <a:srgbClr val="FFFFFF"/>
              </a:solidFill>
              <a:latin typeface="Calibri" panose="020F0502020204030204"/>
            </a:endParaRPr>
          </a:p>
        </p:txBody>
      </p:sp>
      <p:sp>
        <p:nvSpPr>
          <p:cNvPr id="6" name="CuadroTexto 5">
            <a:extLst>
              <a:ext uri="{FF2B5EF4-FFF2-40B4-BE49-F238E27FC236}">
                <a16:creationId xmlns="" xmlns:a16="http://schemas.microsoft.com/office/drawing/2014/main" id="{F62AB49A-62C5-43F1-A462-D0603671023F}"/>
              </a:ext>
            </a:extLst>
          </p:cNvPr>
          <p:cNvSpPr txBox="1"/>
          <p:nvPr/>
        </p:nvSpPr>
        <p:spPr>
          <a:xfrm>
            <a:off x="1116335" y="332656"/>
            <a:ext cx="5049149" cy="941162"/>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400" b="1" u="sng" dirty="0">
                <a:latin typeface="Arial" panose="020B0604020202020204" pitchFamily="34" charset="0"/>
                <a:ea typeface="+mj-ea"/>
                <a:cs typeface="Arial" panose="020B0604020202020204" pitchFamily="34" charset="0"/>
              </a:rPr>
              <a:t>TEMARIO:</a:t>
            </a:r>
          </a:p>
        </p:txBody>
      </p:sp>
      <p:grpSp>
        <p:nvGrpSpPr>
          <p:cNvPr id="2" name="Agrupar 9"/>
          <p:cNvGrpSpPr/>
          <p:nvPr/>
        </p:nvGrpSpPr>
        <p:grpSpPr>
          <a:xfrm>
            <a:off x="-23770" y="6265334"/>
            <a:ext cx="12374643" cy="619655"/>
            <a:chOff x="-23813" y="6265333"/>
            <a:chExt cx="12397242" cy="619655"/>
          </a:xfrm>
        </p:grpSpPr>
        <p:sp>
          <p:nvSpPr>
            <p:cNvPr id="12"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14" name="Picture 5"/>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5"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pic>
        <p:nvPicPr>
          <p:cNvPr id="16"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99509" y="102433"/>
            <a:ext cx="718053" cy="1066234"/>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1" name="Marcador de contenido 2">
            <a:extLst>
              <a:ext uri="{FF2B5EF4-FFF2-40B4-BE49-F238E27FC236}">
                <a16:creationId xmlns="" xmlns:a16="http://schemas.microsoft.com/office/drawing/2014/main" id="{69955A76-5787-43E9-9E31-100888FED269}"/>
              </a:ext>
            </a:extLst>
          </p:cNvPr>
          <p:cNvSpPr>
            <a:spLocks noGrp="1"/>
          </p:cNvSpPr>
          <p:nvPr>
            <p:ph idx="1"/>
          </p:nvPr>
        </p:nvSpPr>
        <p:spPr>
          <a:xfrm>
            <a:off x="0" y="1556792"/>
            <a:ext cx="6948983" cy="4392488"/>
          </a:xfrm>
        </p:spPr>
        <p:txBody>
          <a:bodyPr>
            <a:normAutofit/>
          </a:bodyPr>
          <a:lstStyle/>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Introducción.</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Sistemas de Mando y Control.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Unidades Escuadra, VP-1 y HA-1.</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Problemática actual en el empleo </a:t>
            </a:r>
          </a:p>
          <a:p>
            <a:pPr algn="just" eaLnBrk="0" fontAlgn="base" hangingPunct="0">
              <a:spcBef>
                <a:spcPct val="0"/>
              </a:spcBef>
              <a:spcAft>
                <a:spcPct val="0"/>
              </a:spcAft>
              <a:buNone/>
              <a:tabLst>
                <a:tab pos="838200" algn="r"/>
                <a:tab pos="5965825" algn="r"/>
              </a:tabLst>
            </a:pPr>
            <a:r>
              <a:rPr lang="es-ES" sz="2800" dirty="0" smtClean="0">
                <a:ea typeface="Times New Roman" pitchFamily="18" charset="0"/>
                <a:cs typeface="Arial" pitchFamily="34" charset="0"/>
              </a:rPr>
              <a:t>	de los sistemas de mando y control.</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Funcionamiento AIO a nivel fuerza y unidad.</a:t>
            </a:r>
          </a:p>
          <a:p>
            <a:pPr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Niveles de mando y control.</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ea typeface="Times New Roman" pitchFamily="18" charset="0"/>
                <a:cs typeface="Arial" pitchFamily="34" charset="0"/>
              </a:rPr>
              <a:t>Responsabilidades del </a:t>
            </a:r>
            <a:r>
              <a:rPr lang="es-ES" sz="2800" dirty="0" err="1" smtClean="0">
                <a:ea typeface="Times New Roman" pitchFamily="18" charset="0"/>
                <a:cs typeface="Arial" pitchFamily="34" charset="0"/>
              </a:rPr>
              <a:t>team</a:t>
            </a:r>
            <a:r>
              <a:rPr lang="es-ES" sz="2800" dirty="0" smtClean="0">
                <a:ea typeface="Times New Roman" pitchFamily="18" charset="0"/>
                <a:cs typeface="Arial" pitchFamily="34" charset="0"/>
              </a:rPr>
              <a:t> AIO.</a:t>
            </a:r>
          </a:p>
          <a:p>
            <a:pPr lvl="0" algn="just" eaLnBrk="0" fontAlgn="base" hangingPunct="0">
              <a:spcBef>
                <a:spcPct val="0"/>
              </a:spcBef>
              <a:spcAft>
                <a:spcPct val="0"/>
              </a:spcAft>
              <a:buFont typeface="Wingdings" pitchFamily="2" charset="2"/>
              <a:buChar char="Ø"/>
              <a:tabLst>
                <a:tab pos="838200" algn="r"/>
                <a:tab pos="5965825" algn="r"/>
              </a:tabLst>
            </a:pPr>
            <a:r>
              <a:rPr lang="es-ES" sz="2800" dirty="0" smtClean="0">
                <a:solidFill>
                  <a:schemeClr val="bg1"/>
                </a:solidFill>
                <a:ea typeface="Times New Roman" pitchFamily="18" charset="0"/>
                <a:cs typeface="Arial" pitchFamily="34" charset="0"/>
              </a:rPr>
              <a:t>Mando y Control según la DGE.</a:t>
            </a:r>
            <a:endParaRPr lang="es-CL" sz="2800" dirty="0" smtClean="0">
              <a:solidFill>
                <a:schemeClr val="bg1"/>
              </a:solidFill>
            </a:endParaRPr>
          </a:p>
          <a:p>
            <a:pPr algn="just" eaLnBrk="0" fontAlgn="base" hangingPunct="0">
              <a:spcBef>
                <a:spcPct val="0"/>
              </a:spcBef>
              <a:spcAft>
                <a:spcPct val="0"/>
              </a:spcAft>
              <a:buFont typeface="Wingdings" pitchFamily="2" charset="2"/>
              <a:buChar char="Ø"/>
              <a:tabLst>
                <a:tab pos="838200" algn="r"/>
                <a:tab pos="5965825" algn="r"/>
              </a:tabLst>
            </a:pPr>
            <a:endParaRPr lang="es-ES_tradn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440711375"/>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a:xfrm>
            <a:off x="8721672" y="6051219"/>
            <a:ext cx="2839614" cy="365125"/>
          </a:xfrm>
        </p:spPr>
        <p:txBody>
          <a:bodyPr/>
          <a:lstStyle/>
          <a:p>
            <a:fld id="{E633B1BE-4685-4A8F-BABD-4AD129F26B6C}" type="slidenum">
              <a:rPr lang="es-CL" smtClean="0"/>
              <a:pPr/>
              <a:t>146</a:t>
            </a:fld>
            <a:endParaRPr lang="es-CL"/>
          </a:p>
        </p:txBody>
      </p:sp>
      <p:sp>
        <p:nvSpPr>
          <p:cNvPr id="6" name="1 Título"/>
          <p:cNvSpPr txBox="1">
            <a:spLocks/>
          </p:cNvSpPr>
          <p:nvPr/>
        </p:nvSpPr>
        <p:spPr>
          <a:xfrm>
            <a:off x="190112" y="980728"/>
            <a:ext cx="11763426" cy="2071702"/>
          </a:xfrm>
          <a:prstGeom prst="rect">
            <a:avLst/>
          </a:prstGeom>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lang="es-CL" sz="2000" b="1" dirty="0">
                <a:solidFill>
                  <a:srgbClr val="FF0000"/>
                </a:solidFill>
                <a:latin typeface="Arial" pitchFamily="34" charset="0"/>
                <a:ea typeface="+mj-ea"/>
                <a:cs typeface="Arial" pitchFamily="34" charset="0"/>
              </a:rPr>
              <a:t>Conformación de los Grupos de Tarea:</a:t>
            </a:r>
            <a:r>
              <a:rPr lang="es-CL" sz="2000" b="1" dirty="0">
                <a:solidFill>
                  <a:srgbClr val="002060"/>
                </a:solidFill>
                <a:latin typeface="Arial" pitchFamily="34" charset="0"/>
                <a:ea typeface="+mj-ea"/>
                <a:cs typeface="Arial" pitchFamily="34" charset="0"/>
              </a:rPr>
              <a:t> Ante la intención de subdividir la fuerza, para el cumplimiento de tareas múltiples, sin amenaza predeterminada, se podrá ordenar la conformación y operación por Grupos de Tareas (T.G.). Cada Comandante de Grupo de Tarea , tendrá la prerrogativa de despachar </a:t>
            </a:r>
            <a:r>
              <a:rPr lang="es-CL" sz="2000" b="1" dirty="0" err="1">
                <a:solidFill>
                  <a:srgbClr val="002060"/>
                </a:solidFill>
                <a:latin typeface="Arial" pitchFamily="34" charset="0"/>
                <a:ea typeface="+mj-ea"/>
                <a:cs typeface="Arial" pitchFamily="34" charset="0"/>
              </a:rPr>
              <a:t>SAGs</a:t>
            </a:r>
            <a:r>
              <a:rPr lang="es-CL" sz="2000" b="1" dirty="0">
                <a:solidFill>
                  <a:srgbClr val="002060"/>
                </a:solidFill>
                <a:latin typeface="Arial" pitchFamily="34" charset="0"/>
                <a:ea typeface="+mj-ea"/>
                <a:cs typeface="Arial" pitchFamily="34" charset="0"/>
              </a:rPr>
              <a:t> o </a:t>
            </a:r>
            <a:r>
              <a:rPr lang="es-CL" sz="2000" b="1" dirty="0" err="1">
                <a:solidFill>
                  <a:srgbClr val="002060"/>
                </a:solidFill>
                <a:latin typeface="Arial" pitchFamily="34" charset="0"/>
                <a:ea typeface="+mj-ea"/>
                <a:cs typeface="Arial" pitchFamily="34" charset="0"/>
              </a:rPr>
              <a:t>SAUs</a:t>
            </a:r>
            <a:r>
              <a:rPr lang="es-CL" sz="2000" b="1" dirty="0">
                <a:solidFill>
                  <a:srgbClr val="002060"/>
                </a:solidFill>
                <a:latin typeface="Arial" pitchFamily="34" charset="0"/>
                <a:ea typeface="+mj-ea"/>
                <a:cs typeface="Arial" pitchFamily="34" charset="0"/>
              </a:rPr>
              <a:t>.</a:t>
            </a:r>
          </a:p>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s-CL" sz="2000" b="1" strike="noStrike" kern="1200" cap="none" spc="0" normalizeH="0" baseline="0" noProof="0" dirty="0">
                <a:ln>
                  <a:noFill/>
                </a:ln>
                <a:solidFill>
                  <a:srgbClr val="002060"/>
                </a:solidFill>
                <a:effectLst/>
                <a:uLnTx/>
                <a:uFillTx/>
                <a:latin typeface="Arial" pitchFamily="34" charset="0"/>
                <a:ea typeface="+mj-ea"/>
                <a:cs typeface="Arial" pitchFamily="34" charset="0"/>
              </a:rPr>
              <a:t>Los CTG cumplirán</a:t>
            </a:r>
            <a:r>
              <a:rPr kumimoji="0" lang="es-CL" sz="2000" b="1" strike="noStrike" kern="1200" cap="none" spc="0" normalizeH="0" noProof="0" dirty="0">
                <a:ln>
                  <a:noFill/>
                </a:ln>
                <a:solidFill>
                  <a:srgbClr val="002060"/>
                </a:solidFill>
                <a:effectLst/>
                <a:uLnTx/>
                <a:uFillTx/>
                <a:latin typeface="Arial" pitchFamily="34" charset="0"/>
                <a:ea typeface="+mj-ea"/>
                <a:cs typeface="Arial" pitchFamily="34" charset="0"/>
              </a:rPr>
              <a:t> las funciones de OCT.</a:t>
            </a:r>
            <a:endParaRPr kumimoji="0" lang="es-CL" sz="2000" b="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pic>
        <p:nvPicPr>
          <p:cNvPr id="1026" name="Picture 2" descr="C:\Users\12000331-3\Desktop\150107_fragata_type-23_armada-chile.jpg"/>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665497" y="3338183"/>
            <a:ext cx="2472003" cy="1238863"/>
          </a:xfrm>
          <a:prstGeom prst="rect">
            <a:avLst/>
          </a:prstGeom>
          <a:noFill/>
          <a:ln>
            <a:solidFill>
              <a:schemeClr val="tx1"/>
            </a:solidFill>
          </a:ln>
        </p:spPr>
      </p:pic>
      <p:pic>
        <p:nvPicPr>
          <p:cNvPr id="1028" name="Picture 4" descr="Resultado de imagen para fragata 23 chile"/>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65497" y="4766942"/>
            <a:ext cx="2472003" cy="1214446"/>
          </a:xfrm>
          <a:prstGeom prst="rect">
            <a:avLst/>
          </a:prstGeom>
          <a:noFill/>
          <a:ln>
            <a:solidFill>
              <a:schemeClr val="tx1"/>
            </a:solidFill>
          </a:ln>
        </p:spPr>
      </p:pic>
      <p:sp>
        <p:nvSpPr>
          <p:cNvPr id="10" name="14 Rectángulo redondeado"/>
          <p:cNvSpPr/>
          <p:nvPr/>
        </p:nvSpPr>
        <p:spPr>
          <a:xfrm>
            <a:off x="3707963" y="4124000"/>
            <a:ext cx="1901541" cy="71438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s-CL" sz="1000" b="1" dirty="0">
                <a:solidFill>
                  <a:srgbClr val="002060"/>
                </a:solidFill>
                <a:latin typeface="Arial" pitchFamily="34" charset="0"/>
                <a:cs typeface="Arial" pitchFamily="34" charset="0"/>
              </a:rPr>
              <a:t>Bombardeo de un Objetivo de Significancia Estratégico.</a:t>
            </a:r>
          </a:p>
        </p:txBody>
      </p:sp>
      <p:sp>
        <p:nvSpPr>
          <p:cNvPr id="11" name="10 Cerrar llave"/>
          <p:cNvSpPr/>
          <p:nvPr/>
        </p:nvSpPr>
        <p:spPr>
          <a:xfrm>
            <a:off x="3137500" y="3195306"/>
            <a:ext cx="492117" cy="2786082"/>
          </a:xfrm>
          <a:prstGeom prst="rightBrace">
            <a:avLst/>
          </a:prstGeom>
          <a:solidFill>
            <a:schemeClr val="bg1"/>
          </a:solidFill>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3" name="14 Rectángulo redondeado"/>
          <p:cNvSpPr/>
          <p:nvPr/>
        </p:nvSpPr>
        <p:spPr>
          <a:xfrm>
            <a:off x="10268277" y="4266876"/>
            <a:ext cx="1521275" cy="55685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s-CL" sz="1000" b="1" dirty="0">
                <a:solidFill>
                  <a:srgbClr val="002060"/>
                </a:solidFill>
                <a:latin typeface="Arial" pitchFamily="34" charset="0"/>
                <a:cs typeface="Arial" pitchFamily="34" charset="0"/>
              </a:rPr>
              <a:t>Protección AA de un HVU.</a:t>
            </a:r>
          </a:p>
        </p:txBody>
      </p:sp>
      <p:sp>
        <p:nvSpPr>
          <p:cNvPr id="14" name="13 Cerrar llave"/>
          <p:cNvSpPr/>
          <p:nvPr/>
        </p:nvSpPr>
        <p:spPr>
          <a:xfrm>
            <a:off x="9697771" y="2838116"/>
            <a:ext cx="492117" cy="3500462"/>
          </a:xfrm>
          <a:prstGeom prst="rightBrace">
            <a:avLst/>
          </a:prstGeom>
          <a:solidFill>
            <a:schemeClr val="bg1"/>
          </a:solidFill>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6"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7"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8"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19"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20"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pic>
        <p:nvPicPr>
          <p:cNvPr id="21" name="20 Imagen" descr="foto_0000002820200618105820.jpg"/>
          <p:cNvPicPr>
            <a:picLocks noChangeAspect="1"/>
          </p:cNvPicPr>
          <p:nvPr/>
        </p:nvPicPr>
        <p:blipFill>
          <a:blip r:embed="rId5" cstate="email">
            <a:extLst>
              <a:ext uri="{28A0092B-C50C-407E-A947-70E740481C1C}">
                <a14:useLocalDpi xmlns:a14="http://schemas.microsoft.com/office/drawing/2010/main" xmlns=""/>
              </a:ext>
            </a:extLst>
          </a:blip>
          <a:srcRect/>
          <a:stretch>
            <a:fillRect/>
          </a:stretch>
        </p:blipFill>
        <p:spPr>
          <a:xfrm>
            <a:off x="6084887" y="3068960"/>
            <a:ext cx="3486177" cy="1587929"/>
          </a:xfrm>
          <a:prstGeom prst="rect">
            <a:avLst/>
          </a:prstGeom>
          <a:noFill/>
          <a:ln>
            <a:solidFill>
              <a:schemeClr val="tx1"/>
            </a:solidFill>
          </a:ln>
        </p:spPr>
      </p:pic>
      <p:pic>
        <p:nvPicPr>
          <p:cNvPr id="17410" name="Picture 2" descr="Chile cancela la participación de la fragata Blanco en Rimpac 2020 ..."/>
          <p:cNvPicPr>
            <a:picLocks noChangeAspect="1" noChangeArrowheads="1"/>
          </p:cNvPicPr>
          <p:nvPr/>
        </p:nvPicPr>
        <p:blipFill>
          <a:blip r:embed="rId6" cstate="email">
            <a:extLst>
              <a:ext uri="{28A0092B-C50C-407E-A947-70E740481C1C}">
                <a14:useLocalDpi xmlns:a14="http://schemas.microsoft.com/office/drawing/2010/main" xmlns=""/>
              </a:ext>
            </a:extLst>
          </a:blip>
          <a:srcRect/>
          <a:stretch>
            <a:fillRect/>
          </a:stretch>
        </p:blipFill>
        <p:spPr bwMode="auto">
          <a:xfrm>
            <a:off x="6660951" y="4797152"/>
            <a:ext cx="2218356" cy="1480326"/>
          </a:xfrm>
          <a:prstGeom prst="rect">
            <a:avLst/>
          </a:prstGeom>
          <a:noFill/>
        </p:spPr>
      </p:pic>
    </p:spTree>
    <p:extLst>
      <p:ext uri="{BB962C8B-B14F-4D97-AF65-F5344CB8AC3E}">
        <p14:creationId xmlns:p14="http://schemas.microsoft.com/office/powerpoint/2010/main" xmlns="" val="2766360727"/>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90112" y="1285860"/>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dirty="0">
                <a:solidFill>
                  <a:srgbClr val="FF0000"/>
                </a:solidFill>
                <a:latin typeface="Arial" pitchFamily="34" charset="0"/>
                <a:ea typeface="+mj-ea"/>
                <a:cs typeface="Arial" pitchFamily="34" charset="0"/>
              </a:rPr>
              <a:t>Conformación de Grupos de Acción para Guerra Antisubmarina y </a:t>
            </a:r>
            <a:r>
              <a:rPr lang="es-CL" sz="2000" b="1" dirty="0" err="1">
                <a:solidFill>
                  <a:srgbClr val="FF0000"/>
                </a:solidFill>
                <a:latin typeface="Arial" pitchFamily="34" charset="0"/>
                <a:ea typeface="+mj-ea"/>
                <a:cs typeface="Arial" pitchFamily="34" charset="0"/>
              </a:rPr>
              <a:t>Antisuperficie</a:t>
            </a:r>
            <a:r>
              <a:rPr lang="es-CL" sz="2000" b="1" dirty="0">
                <a:solidFill>
                  <a:srgbClr val="FF0000"/>
                </a:solidFill>
                <a:latin typeface="Arial" pitchFamily="34" charset="0"/>
                <a:ea typeface="+mj-ea"/>
                <a:cs typeface="Arial" pitchFamily="34" charset="0"/>
              </a:rPr>
              <a:t>:</a:t>
            </a:r>
            <a:endParaRPr kumimoji="0" lang="es-CL" sz="2000" b="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190112" y="2000240"/>
            <a:ext cx="11763426" cy="1214446"/>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dirty="0">
                <a:solidFill>
                  <a:srgbClr val="002060"/>
                </a:solidFill>
                <a:latin typeface="Arial" pitchFamily="34" charset="0"/>
                <a:ea typeface="+mj-ea"/>
                <a:cs typeface="Arial" pitchFamily="34" charset="0"/>
              </a:rPr>
              <a:t>Ante la aparición de las amenazas correspondientes, a la distancia que ésta fuera y ya sea con una finalidad ofensiva o defensiva, el OTC podrá disponer el despacho de </a:t>
            </a:r>
            <a:r>
              <a:rPr lang="es-CL" sz="2000" b="1" dirty="0" smtClean="0">
                <a:solidFill>
                  <a:srgbClr val="002060"/>
                </a:solidFill>
                <a:latin typeface="Arial" pitchFamily="34" charset="0"/>
                <a:ea typeface="+mj-ea"/>
                <a:cs typeface="Arial" pitchFamily="34" charset="0"/>
              </a:rPr>
              <a:t>SAU/ASAU o </a:t>
            </a:r>
            <a:r>
              <a:rPr lang="es-CL" sz="2000" b="1" dirty="0">
                <a:solidFill>
                  <a:srgbClr val="002060"/>
                </a:solidFill>
                <a:latin typeface="Arial" pitchFamily="34" charset="0"/>
                <a:ea typeface="+mj-ea"/>
                <a:cs typeface="Arial" pitchFamily="34" charset="0"/>
              </a:rPr>
              <a:t>SAG/HAG. </a:t>
            </a:r>
            <a:endParaRPr kumimoji="0" lang="es-CL" sz="2000" b="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pic>
        <p:nvPicPr>
          <p:cNvPr id="76802" name="Picture 2" descr="Resultado de imagen para submarino 209"/>
          <p:cNvPicPr>
            <a:picLocks noChangeAspect="1" noChangeArrowheads="1"/>
          </p:cNvPicPr>
          <p:nvPr/>
        </p:nvPicPr>
        <p:blipFill>
          <a:blip r:embed="rId2" cstate="print"/>
          <a:srcRect/>
          <a:stretch>
            <a:fillRect/>
          </a:stretch>
        </p:blipFill>
        <p:spPr bwMode="auto">
          <a:xfrm>
            <a:off x="380266" y="3212976"/>
            <a:ext cx="5704582" cy="2857500"/>
          </a:xfrm>
          <a:prstGeom prst="rect">
            <a:avLst/>
          </a:prstGeom>
          <a:noFill/>
          <a:ln>
            <a:solidFill>
              <a:schemeClr val="tx1"/>
            </a:solidFill>
          </a:ln>
        </p:spPr>
      </p:pic>
      <p:pic>
        <p:nvPicPr>
          <p:cNvPr id="76804" name="Picture 4" descr="Resultado de imagen para fragata meko 360"/>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275041" y="3212976"/>
            <a:ext cx="5719833" cy="2857520"/>
          </a:xfrm>
          <a:prstGeom prst="rect">
            <a:avLst/>
          </a:prstGeom>
          <a:noFill/>
          <a:ln>
            <a:solidFill>
              <a:schemeClr val="tx1"/>
            </a:solidFill>
          </a:ln>
        </p:spPr>
      </p:pic>
      <p:sp>
        <p:nvSpPr>
          <p:cNvPr id="8" name="Marcador de número de diapositiva 1"/>
          <p:cNvSpPr>
            <a:spLocks noGrp="1"/>
          </p:cNvSpPr>
          <p:nvPr>
            <p:ph type="sldNum" sz="quarter" idx="12"/>
          </p:nvPr>
        </p:nvSpPr>
        <p:spPr>
          <a:xfrm>
            <a:off x="9091248" y="6021289"/>
            <a:ext cx="2839614" cy="365125"/>
          </a:xfrm>
        </p:spPr>
        <p:txBody>
          <a:bodyPr/>
          <a:lstStyle/>
          <a:p>
            <a:fld id="{E633B1BE-4685-4A8F-BABD-4AD129F26B6C}" type="slidenum">
              <a:rPr lang="es-CL" smtClean="0"/>
              <a:pPr/>
              <a:t>147</a:t>
            </a:fld>
            <a:endParaRPr lang="es-CL" dirty="0"/>
          </a:p>
        </p:txBody>
      </p:sp>
      <p:sp>
        <p:nvSpPr>
          <p:cNvPr id="15" name="1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6"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7"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8"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19"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20"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4205261608"/>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a:xfrm>
            <a:off x="9055793" y="5949281"/>
            <a:ext cx="2839614" cy="365125"/>
          </a:xfrm>
        </p:spPr>
        <p:txBody>
          <a:bodyPr/>
          <a:lstStyle/>
          <a:p>
            <a:fld id="{E633B1BE-4685-4A8F-BABD-4AD129F26B6C}" type="slidenum">
              <a:rPr lang="es-CL" smtClean="0"/>
              <a:pPr/>
              <a:t>148</a:t>
            </a:fld>
            <a:endParaRPr lang="es-CL"/>
          </a:p>
        </p:txBody>
      </p:sp>
      <p:sp>
        <p:nvSpPr>
          <p:cNvPr id="6" name="1 Título"/>
          <p:cNvSpPr txBox="1">
            <a:spLocks/>
          </p:cNvSpPr>
          <p:nvPr/>
        </p:nvSpPr>
        <p:spPr>
          <a:xfrm>
            <a:off x="190112" y="1052736"/>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FF0000"/>
                </a:solidFill>
                <a:latin typeface="Arial" pitchFamily="34" charset="0"/>
                <a:ea typeface="+mj-ea"/>
                <a:cs typeface="Arial" pitchFamily="34" charset="0"/>
              </a:rPr>
              <a:t>Responsabilidades del OCT y Delegación :</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190112" y="1767116"/>
            <a:ext cx="11763426" cy="1500198"/>
          </a:xfrm>
          <a:prstGeom prst="rect">
            <a:avLst/>
          </a:prstGeom>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lang="es-CL" sz="2000" b="1" dirty="0">
                <a:solidFill>
                  <a:srgbClr val="002060"/>
                </a:solidFill>
                <a:latin typeface="Arial" pitchFamily="34" charset="0"/>
                <a:ea typeface="+mj-ea"/>
                <a:cs typeface="Arial" pitchFamily="34" charset="0"/>
              </a:rPr>
              <a:t>El OCT tiene la responsabilidad general para el cumplimiento de la misión de la fuerza y para la ejecución de la defensa, será la autoridad que posee el mando sobre todas la guerras, la cual puede delegar en sus comandantes de guerra. El OCT mantendrá o delegará sus obligaciones de acuerdo a lo establecido en el MTP/ATP.</a:t>
            </a:r>
            <a:endParaRPr kumimoji="0" lang="es-CL" sz="2000" b="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pic>
        <p:nvPicPr>
          <p:cNvPr id="75778" name="Picture 2" descr="Resultado de imagen para fuerza de superficie de la armada de chile"/>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475343" y="3501009"/>
            <a:ext cx="11063506" cy="2446959"/>
          </a:xfrm>
          <a:prstGeom prst="rect">
            <a:avLst/>
          </a:prstGeom>
          <a:noFill/>
          <a:ln>
            <a:solidFill>
              <a:schemeClr val="tx1"/>
            </a:solidFill>
          </a:ln>
        </p:spPr>
      </p:pic>
      <p:sp>
        <p:nvSpPr>
          <p:cNvPr id="14" name="13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5"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6"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7"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18"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19"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28037899"/>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p:txBody>
          <a:bodyPr/>
          <a:lstStyle/>
          <a:p>
            <a:fld id="{E633B1BE-4685-4A8F-BABD-4AD129F26B6C}" type="slidenum">
              <a:rPr lang="es-CL" smtClean="0"/>
              <a:pPr/>
              <a:t>149</a:t>
            </a:fld>
            <a:endParaRPr lang="es-CL"/>
          </a:p>
        </p:txBody>
      </p:sp>
      <p:sp>
        <p:nvSpPr>
          <p:cNvPr id="6" name="1 Título"/>
          <p:cNvSpPr txBox="1">
            <a:spLocks/>
          </p:cNvSpPr>
          <p:nvPr/>
        </p:nvSpPr>
        <p:spPr>
          <a:xfrm>
            <a:off x="190112" y="1285860"/>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FF0000"/>
                </a:solidFill>
                <a:latin typeface="Arial" pitchFamily="34" charset="0"/>
                <a:ea typeface="+mj-ea"/>
                <a:cs typeface="Arial" pitchFamily="34" charset="0"/>
              </a:rPr>
              <a:t>Mando y Control sobre Buques y HELOS en una Acción </a:t>
            </a:r>
            <a:r>
              <a:rPr lang="es-CL" sz="2000" b="1" i="1" dirty="0" err="1">
                <a:solidFill>
                  <a:srgbClr val="FF0000"/>
                </a:solidFill>
                <a:latin typeface="Arial" pitchFamily="34" charset="0"/>
                <a:ea typeface="+mj-ea"/>
                <a:cs typeface="Arial" pitchFamily="34" charset="0"/>
              </a:rPr>
              <a:t>Antisuperficie</a:t>
            </a:r>
            <a:r>
              <a:rPr lang="es-CL" sz="2000" b="1" i="1" dirty="0">
                <a:solidFill>
                  <a:srgbClr val="FF0000"/>
                </a:solidFill>
                <a:latin typeface="Arial" pitchFamily="34" charset="0"/>
                <a:ea typeface="+mj-ea"/>
                <a:cs typeface="Arial" pitchFamily="34" charset="0"/>
              </a:rPr>
              <a:t>.:</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190112" y="2000240"/>
            <a:ext cx="11763426" cy="500066"/>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002060"/>
                </a:solidFill>
                <a:latin typeface="Arial" pitchFamily="34" charset="0"/>
                <a:ea typeface="+mj-ea"/>
                <a:cs typeface="Arial" pitchFamily="34" charset="0"/>
              </a:rPr>
              <a:t>- Concentración de fuego.</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8" name="1 Título"/>
          <p:cNvSpPr txBox="1">
            <a:spLocks/>
          </p:cNvSpPr>
          <p:nvPr/>
        </p:nvSpPr>
        <p:spPr>
          <a:xfrm>
            <a:off x="190112" y="2571744"/>
            <a:ext cx="11763426" cy="1143008"/>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dirty="0">
                <a:solidFill>
                  <a:srgbClr val="002060"/>
                </a:solidFill>
                <a:latin typeface="Arial" pitchFamily="34" charset="0"/>
                <a:ea typeface="+mj-ea"/>
                <a:cs typeface="Arial" pitchFamily="34" charset="0"/>
              </a:rPr>
              <a:t>- Conformación de la SAG: Unidades con capacidad de L-11 e Imagen. Una unidad con capacidad de portar un SH32 en versión </a:t>
            </a:r>
            <a:r>
              <a:rPr lang="es-CL" sz="2000" b="1" dirty="0" err="1">
                <a:solidFill>
                  <a:srgbClr val="002060"/>
                </a:solidFill>
                <a:latin typeface="Arial" pitchFamily="34" charset="0"/>
                <a:ea typeface="+mj-ea"/>
                <a:cs typeface="Arial" pitchFamily="34" charset="0"/>
              </a:rPr>
              <a:t>ASuW</a:t>
            </a:r>
            <a:r>
              <a:rPr lang="es-CL" sz="2000" b="1" dirty="0">
                <a:solidFill>
                  <a:srgbClr val="002060"/>
                </a:solidFill>
                <a:latin typeface="Arial" pitchFamily="34" charset="0"/>
                <a:ea typeface="+mj-ea"/>
                <a:cs typeface="Arial" pitchFamily="34" charset="0"/>
              </a:rPr>
              <a:t>  y con capacidad de Imagen para tareas como TRU.</a:t>
            </a:r>
            <a:endParaRPr kumimoji="0" lang="es-CL" sz="2000" b="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pic>
        <p:nvPicPr>
          <p:cNvPr id="9" name="Picture 10"/>
          <p:cNvPicPr>
            <a:picLocks noChangeAspect="1" noChangeArrowheads="1"/>
          </p:cNvPicPr>
          <p:nvPr/>
        </p:nvPicPr>
        <p:blipFill>
          <a:blip r:embed="rId2" cstate="print"/>
          <a:srcRect/>
          <a:stretch>
            <a:fillRect/>
          </a:stretch>
        </p:blipFill>
        <p:spPr bwMode="auto">
          <a:xfrm>
            <a:off x="285189" y="4286256"/>
            <a:ext cx="3327696" cy="1551360"/>
          </a:xfrm>
          <a:prstGeom prst="rect">
            <a:avLst/>
          </a:prstGeom>
          <a:noFill/>
          <a:ln w="9525">
            <a:noFill/>
            <a:miter lim="800000"/>
            <a:headEnd/>
            <a:tailEnd/>
          </a:ln>
          <a:effectLst/>
        </p:spPr>
      </p:pic>
      <p:pic>
        <p:nvPicPr>
          <p:cNvPr id="10" name="Picture 4" descr="http://www.blueskyrotor.com/performance/illustrations/Eurocopter/Cougar-AS532-SC/SH-32_with_Exocet_missile.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9317506" y="3929066"/>
            <a:ext cx="1901541" cy="952972"/>
          </a:xfrm>
          <a:prstGeom prst="rect">
            <a:avLst/>
          </a:prstGeom>
          <a:noFill/>
          <a:ln>
            <a:solidFill>
              <a:schemeClr val="tx1"/>
            </a:solidFill>
          </a:ln>
        </p:spPr>
      </p:pic>
      <p:sp>
        <p:nvSpPr>
          <p:cNvPr id="11" name="Rectangle 6"/>
          <p:cNvSpPr txBox="1">
            <a:spLocks noChangeArrowheads="1"/>
          </p:cNvSpPr>
          <p:nvPr/>
        </p:nvSpPr>
        <p:spPr>
          <a:xfrm>
            <a:off x="8721672" y="6356351"/>
            <a:ext cx="2839614"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CDD11DF8-AB3B-4421-A13E-B7DD6835BA4F}" type="slidenum">
              <a:rPr kumimoji="0" lang="es-E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149</a:t>
            </a:fld>
            <a:endParaRPr kumimoji="0" lang="es-E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grpSp>
        <p:nvGrpSpPr>
          <p:cNvPr id="229" name="228 Grupo"/>
          <p:cNvGrpSpPr/>
          <p:nvPr/>
        </p:nvGrpSpPr>
        <p:grpSpPr>
          <a:xfrm>
            <a:off x="3993194" y="3573016"/>
            <a:ext cx="7766697" cy="2714644"/>
            <a:chOff x="3000364" y="3929066"/>
            <a:chExt cx="5835661" cy="2714644"/>
          </a:xfrm>
        </p:grpSpPr>
        <p:sp>
          <p:nvSpPr>
            <p:cNvPr id="12" name="Rectangle 5"/>
            <p:cNvSpPr>
              <a:spLocks noChangeArrowheads="1"/>
            </p:cNvSpPr>
            <p:nvPr/>
          </p:nvSpPr>
          <p:spPr bwMode="auto">
            <a:xfrm>
              <a:off x="3000364" y="5849217"/>
              <a:ext cx="5835661" cy="794493"/>
            </a:xfrm>
            <a:prstGeom prst="rect">
              <a:avLst/>
            </a:prstGeom>
            <a:gradFill rotWithShape="0">
              <a:gsLst>
                <a:gs pos="0">
                  <a:srgbClr val="6699FF"/>
                </a:gs>
                <a:gs pos="100000">
                  <a:srgbClr val="476BB2"/>
                </a:gs>
              </a:gsLst>
              <a:lin ang="5400000" scaled="1"/>
            </a:gradFill>
            <a:ln w="12700">
              <a:solidFill>
                <a:srgbClr val="000000"/>
              </a:solidFill>
              <a:miter lim="800000"/>
              <a:headEnd/>
              <a:tailEnd/>
            </a:ln>
          </p:spPr>
          <p:txBody>
            <a:bodyPr wrap="none" anchor="ctr"/>
            <a:lstStyle/>
            <a:p>
              <a:endParaRPr lang="es-ES" b="0"/>
            </a:p>
          </p:txBody>
        </p:sp>
        <p:sp>
          <p:nvSpPr>
            <p:cNvPr id="13" name="Rectangle 6"/>
            <p:cNvSpPr>
              <a:spLocks noChangeArrowheads="1"/>
            </p:cNvSpPr>
            <p:nvPr/>
          </p:nvSpPr>
          <p:spPr bwMode="auto">
            <a:xfrm>
              <a:off x="3000364" y="3929066"/>
              <a:ext cx="5835661" cy="2701809"/>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s-ES" b="0"/>
            </a:p>
          </p:txBody>
        </p:sp>
        <p:grpSp>
          <p:nvGrpSpPr>
            <p:cNvPr id="14" name="Group 71"/>
            <p:cNvGrpSpPr>
              <a:grpSpLocks/>
            </p:cNvGrpSpPr>
            <p:nvPr/>
          </p:nvGrpSpPr>
          <p:grpSpPr bwMode="auto">
            <a:xfrm>
              <a:off x="3168712" y="5000636"/>
              <a:ext cx="353986" cy="853715"/>
              <a:chOff x="556" y="2424"/>
              <a:chExt cx="303" cy="611"/>
            </a:xfrm>
          </p:grpSpPr>
          <p:sp>
            <p:nvSpPr>
              <p:cNvPr id="15" name="Freeform 72"/>
              <p:cNvSpPr>
                <a:spLocks/>
              </p:cNvSpPr>
              <p:nvPr/>
            </p:nvSpPr>
            <p:spPr bwMode="auto">
              <a:xfrm>
                <a:off x="613" y="2681"/>
                <a:ext cx="244" cy="348"/>
              </a:xfrm>
              <a:custGeom>
                <a:avLst/>
                <a:gdLst>
                  <a:gd name="T0" fmla="*/ 17 w 244"/>
                  <a:gd name="T1" fmla="*/ 180 h 348"/>
                  <a:gd name="T2" fmla="*/ 94 w 244"/>
                  <a:gd name="T3" fmla="*/ 347 h 348"/>
                  <a:gd name="T4" fmla="*/ 184 w 244"/>
                  <a:gd name="T5" fmla="*/ 347 h 348"/>
                  <a:gd name="T6" fmla="*/ 190 w 244"/>
                  <a:gd name="T7" fmla="*/ 338 h 348"/>
                  <a:gd name="T8" fmla="*/ 197 w 244"/>
                  <a:gd name="T9" fmla="*/ 324 h 348"/>
                  <a:gd name="T10" fmla="*/ 210 w 244"/>
                  <a:gd name="T11" fmla="*/ 302 h 348"/>
                  <a:gd name="T12" fmla="*/ 219 w 244"/>
                  <a:gd name="T13" fmla="*/ 276 h 348"/>
                  <a:gd name="T14" fmla="*/ 229 w 244"/>
                  <a:gd name="T15" fmla="*/ 247 h 348"/>
                  <a:gd name="T16" fmla="*/ 235 w 244"/>
                  <a:gd name="T17" fmla="*/ 228 h 348"/>
                  <a:gd name="T18" fmla="*/ 237 w 244"/>
                  <a:gd name="T19" fmla="*/ 207 h 348"/>
                  <a:gd name="T20" fmla="*/ 242 w 244"/>
                  <a:gd name="T21" fmla="*/ 198 h 348"/>
                  <a:gd name="T22" fmla="*/ 243 w 244"/>
                  <a:gd name="T23" fmla="*/ 198 h 348"/>
                  <a:gd name="T24" fmla="*/ 243 w 244"/>
                  <a:gd name="T25" fmla="*/ 192 h 348"/>
                  <a:gd name="T26" fmla="*/ 242 w 244"/>
                  <a:gd name="T27" fmla="*/ 192 h 348"/>
                  <a:gd name="T28" fmla="*/ 236 w 244"/>
                  <a:gd name="T29" fmla="*/ 189 h 348"/>
                  <a:gd name="T30" fmla="*/ 235 w 244"/>
                  <a:gd name="T31" fmla="*/ 189 h 348"/>
                  <a:gd name="T32" fmla="*/ 232 w 244"/>
                  <a:gd name="T33" fmla="*/ 183 h 348"/>
                  <a:gd name="T34" fmla="*/ 229 w 244"/>
                  <a:gd name="T35" fmla="*/ 182 h 348"/>
                  <a:gd name="T36" fmla="*/ 227 w 244"/>
                  <a:gd name="T37" fmla="*/ 172 h 348"/>
                  <a:gd name="T38" fmla="*/ 216 w 244"/>
                  <a:gd name="T39" fmla="*/ 164 h 348"/>
                  <a:gd name="T40" fmla="*/ 216 w 244"/>
                  <a:gd name="T41" fmla="*/ 159 h 348"/>
                  <a:gd name="T42" fmla="*/ 211 w 244"/>
                  <a:gd name="T43" fmla="*/ 159 h 348"/>
                  <a:gd name="T44" fmla="*/ 210 w 244"/>
                  <a:gd name="T45" fmla="*/ 161 h 348"/>
                  <a:gd name="T46" fmla="*/ 206 w 244"/>
                  <a:gd name="T47" fmla="*/ 159 h 348"/>
                  <a:gd name="T48" fmla="*/ 206 w 244"/>
                  <a:gd name="T49" fmla="*/ 155 h 348"/>
                  <a:gd name="T50" fmla="*/ 203 w 244"/>
                  <a:gd name="T51" fmla="*/ 140 h 348"/>
                  <a:gd name="T52" fmla="*/ 210 w 244"/>
                  <a:gd name="T53" fmla="*/ 138 h 348"/>
                  <a:gd name="T54" fmla="*/ 210 w 244"/>
                  <a:gd name="T55" fmla="*/ 126 h 348"/>
                  <a:gd name="T56" fmla="*/ 197 w 244"/>
                  <a:gd name="T57" fmla="*/ 126 h 348"/>
                  <a:gd name="T58" fmla="*/ 193 w 244"/>
                  <a:gd name="T59" fmla="*/ 103 h 348"/>
                  <a:gd name="T60" fmla="*/ 208 w 244"/>
                  <a:gd name="T61" fmla="*/ 103 h 348"/>
                  <a:gd name="T62" fmla="*/ 208 w 244"/>
                  <a:gd name="T63" fmla="*/ 93 h 348"/>
                  <a:gd name="T64" fmla="*/ 219 w 244"/>
                  <a:gd name="T65" fmla="*/ 93 h 348"/>
                  <a:gd name="T66" fmla="*/ 219 w 244"/>
                  <a:gd name="T67" fmla="*/ 88 h 348"/>
                  <a:gd name="T68" fmla="*/ 187 w 244"/>
                  <a:gd name="T69" fmla="*/ 88 h 348"/>
                  <a:gd name="T70" fmla="*/ 184 w 244"/>
                  <a:gd name="T71" fmla="*/ 73 h 348"/>
                  <a:gd name="T72" fmla="*/ 211 w 244"/>
                  <a:gd name="T73" fmla="*/ 68 h 348"/>
                  <a:gd name="T74" fmla="*/ 211 w 244"/>
                  <a:gd name="T75" fmla="*/ 63 h 348"/>
                  <a:gd name="T76" fmla="*/ 223 w 244"/>
                  <a:gd name="T77" fmla="*/ 56 h 348"/>
                  <a:gd name="T78" fmla="*/ 219 w 244"/>
                  <a:gd name="T79" fmla="*/ 28 h 348"/>
                  <a:gd name="T80" fmla="*/ 190 w 244"/>
                  <a:gd name="T81" fmla="*/ 28 h 348"/>
                  <a:gd name="T82" fmla="*/ 190 w 244"/>
                  <a:gd name="T83" fmla="*/ 15 h 348"/>
                  <a:gd name="T84" fmla="*/ 200 w 244"/>
                  <a:gd name="T85" fmla="*/ 15 h 348"/>
                  <a:gd name="T86" fmla="*/ 200 w 244"/>
                  <a:gd name="T87" fmla="*/ 8 h 348"/>
                  <a:gd name="T88" fmla="*/ 159 w 244"/>
                  <a:gd name="T89" fmla="*/ 2 h 348"/>
                  <a:gd name="T90" fmla="*/ 159 w 244"/>
                  <a:gd name="T91" fmla="*/ 0 h 348"/>
                  <a:gd name="T92" fmla="*/ 25 w 244"/>
                  <a:gd name="T93" fmla="*/ 0 h 348"/>
                  <a:gd name="T94" fmla="*/ 25 w 244"/>
                  <a:gd name="T95" fmla="*/ 2 h 348"/>
                  <a:gd name="T96" fmla="*/ 31 w 244"/>
                  <a:gd name="T97" fmla="*/ 2 h 348"/>
                  <a:gd name="T98" fmla="*/ 31 w 244"/>
                  <a:gd name="T99" fmla="*/ 4 h 348"/>
                  <a:gd name="T100" fmla="*/ 0 w 244"/>
                  <a:gd name="T101" fmla="*/ 12 h 348"/>
                  <a:gd name="T102" fmla="*/ 2 w 244"/>
                  <a:gd name="T103" fmla="*/ 34 h 348"/>
                  <a:gd name="T104" fmla="*/ 17 w 244"/>
                  <a:gd name="T105" fmla="*/ 180 h 34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4"/>
                  <a:gd name="T160" fmla="*/ 0 h 348"/>
                  <a:gd name="T161" fmla="*/ 244 w 244"/>
                  <a:gd name="T162" fmla="*/ 348 h 34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4" h="348">
                    <a:moveTo>
                      <a:pt x="17" y="180"/>
                    </a:moveTo>
                    <a:lnTo>
                      <a:pt x="94" y="347"/>
                    </a:lnTo>
                    <a:lnTo>
                      <a:pt x="184" y="347"/>
                    </a:lnTo>
                    <a:lnTo>
                      <a:pt x="190" y="338"/>
                    </a:lnTo>
                    <a:lnTo>
                      <a:pt x="197" y="324"/>
                    </a:lnTo>
                    <a:lnTo>
                      <a:pt x="210" y="302"/>
                    </a:lnTo>
                    <a:lnTo>
                      <a:pt x="219" y="276"/>
                    </a:lnTo>
                    <a:lnTo>
                      <a:pt x="229" y="247"/>
                    </a:lnTo>
                    <a:lnTo>
                      <a:pt x="235" y="228"/>
                    </a:lnTo>
                    <a:lnTo>
                      <a:pt x="237" y="207"/>
                    </a:lnTo>
                    <a:lnTo>
                      <a:pt x="242" y="198"/>
                    </a:lnTo>
                    <a:lnTo>
                      <a:pt x="243" y="198"/>
                    </a:lnTo>
                    <a:lnTo>
                      <a:pt x="243" y="192"/>
                    </a:lnTo>
                    <a:lnTo>
                      <a:pt x="242" y="192"/>
                    </a:lnTo>
                    <a:lnTo>
                      <a:pt x="236" y="189"/>
                    </a:lnTo>
                    <a:lnTo>
                      <a:pt x="235" y="189"/>
                    </a:lnTo>
                    <a:lnTo>
                      <a:pt x="232" y="183"/>
                    </a:lnTo>
                    <a:lnTo>
                      <a:pt x="229" y="182"/>
                    </a:lnTo>
                    <a:lnTo>
                      <a:pt x="227" y="172"/>
                    </a:lnTo>
                    <a:lnTo>
                      <a:pt x="216" y="164"/>
                    </a:lnTo>
                    <a:lnTo>
                      <a:pt x="216" y="159"/>
                    </a:lnTo>
                    <a:lnTo>
                      <a:pt x="211" y="159"/>
                    </a:lnTo>
                    <a:lnTo>
                      <a:pt x="210" y="161"/>
                    </a:lnTo>
                    <a:lnTo>
                      <a:pt x="206" y="159"/>
                    </a:lnTo>
                    <a:lnTo>
                      <a:pt x="206" y="155"/>
                    </a:lnTo>
                    <a:lnTo>
                      <a:pt x="203" y="140"/>
                    </a:lnTo>
                    <a:lnTo>
                      <a:pt x="210" y="138"/>
                    </a:lnTo>
                    <a:lnTo>
                      <a:pt x="210" y="126"/>
                    </a:lnTo>
                    <a:lnTo>
                      <a:pt x="197" y="126"/>
                    </a:lnTo>
                    <a:lnTo>
                      <a:pt x="193" y="103"/>
                    </a:lnTo>
                    <a:lnTo>
                      <a:pt x="208" y="103"/>
                    </a:lnTo>
                    <a:lnTo>
                      <a:pt x="208" y="93"/>
                    </a:lnTo>
                    <a:lnTo>
                      <a:pt x="219" y="93"/>
                    </a:lnTo>
                    <a:lnTo>
                      <a:pt x="219" y="88"/>
                    </a:lnTo>
                    <a:lnTo>
                      <a:pt x="187" y="88"/>
                    </a:lnTo>
                    <a:lnTo>
                      <a:pt x="184" y="73"/>
                    </a:lnTo>
                    <a:lnTo>
                      <a:pt x="211" y="68"/>
                    </a:lnTo>
                    <a:lnTo>
                      <a:pt x="211" y="63"/>
                    </a:lnTo>
                    <a:lnTo>
                      <a:pt x="223" y="56"/>
                    </a:lnTo>
                    <a:lnTo>
                      <a:pt x="219" y="28"/>
                    </a:lnTo>
                    <a:lnTo>
                      <a:pt x="190" y="28"/>
                    </a:lnTo>
                    <a:lnTo>
                      <a:pt x="190" y="15"/>
                    </a:lnTo>
                    <a:lnTo>
                      <a:pt x="200" y="15"/>
                    </a:lnTo>
                    <a:lnTo>
                      <a:pt x="200" y="8"/>
                    </a:lnTo>
                    <a:lnTo>
                      <a:pt x="159" y="2"/>
                    </a:lnTo>
                    <a:lnTo>
                      <a:pt x="159" y="0"/>
                    </a:lnTo>
                    <a:lnTo>
                      <a:pt x="25" y="0"/>
                    </a:lnTo>
                    <a:lnTo>
                      <a:pt x="25" y="2"/>
                    </a:lnTo>
                    <a:lnTo>
                      <a:pt x="31" y="2"/>
                    </a:lnTo>
                    <a:lnTo>
                      <a:pt x="31" y="4"/>
                    </a:lnTo>
                    <a:lnTo>
                      <a:pt x="0" y="12"/>
                    </a:lnTo>
                    <a:lnTo>
                      <a:pt x="2" y="34"/>
                    </a:lnTo>
                    <a:lnTo>
                      <a:pt x="17" y="180"/>
                    </a:lnTo>
                  </a:path>
                </a:pathLst>
              </a:custGeom>
              <a:solidFill>
                <a:srgbClr val="D4D4D4"/>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6" name="Freeform 73"/>
              <p:cNvSpPr>
                <a:spLocks/>
              </p:cNvSpPr>
              <p:nvPr/>
            </p:nvSpPr>
            <p:spPr bwMode="auto">
              <a:xfrm>
                <a:off x="722" y="2638"/>
                <a:ext cx="17" cy="38"/>
              </a:xfrm>
              <a:custGeom>
                <a:avLst/>
                <a:gdLst>
                  <a:gd name="T0" fmla="*/ 16 w 17"/>
                  <a:gd name="T1" fmla="*/ 37 h 38"/>
                  <a:gd name="T2" fmla="*/ 10 w 17"/>
                  <a:gd name="T3" fmla="*/ 9 h 38"/>
                  <a:gd name="T4" fmla="*/ 15 w 17"/>
                  <a:gd name="T5" fmla="*/ 6 h 38"/>
                  <a:gd name="T6" fmla="*/ 15 w 17"/>
                  <a:gd name="T7" fmla="*/ 4 h 38"/>
                  <a:gd name="T8" fmla="*/ 4 w 17"/>
                  <a:gd name="T9" fmla="*/ 2 h 38"/>
                  <a:gd name="T10" fmla="*/ 0 w 17"/>
                  <a:gd name="T11" fmla="*/ 0 h 38"/>
                  <a:gd name="T12" fmla="*/ 7 w 17"/>
                  <a:gd name="T13" fmla="*/ 37 h 38"/>
                  <a:gd name="T14" fmla="*/ 16 w 17"/>
                  <a:gd name="T15" fmla="*/ 37 h 38"/>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38"/>
                  <a:gd name="T26" fmla="*/ 17 w 17"/>
                  <a:gd name="T27" fmla="*/ 38 h 3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38">
                    <a:moveTo>
                      <a:pt x="16" y="37"/>
                    </a:moveTo>
                    <a:lnTo>
                      <a:pt x="10" y="9"/>
                    </a:lnTo>
                    <a:lnTo>
                      <a:pt x="15" y="6"/>
                    </a:lnTo>
                    <a:lnTo>
                      <a:pt x="15" y="4"/>
                    </a:lnTo>
                    <a:lnTo>
                      <a:pt x="4" y="2"/>
                    </a:lnTo>
                    <a:lnTo>
                      <a:pt x="0" y="0"/>
                    </a:lnTo>
                    <a:lnTo>
                      <a:pt x="7" y="37"/>
                    </a:lnTo>
                    <a:lnTo>
                      <a:pt x="16" y="37"/>
                    </a:lnTo>
                  </a:path>
                </a:pathLst>
              </a:custGeom>
              <a:solidFill>
                <a:srgbClr val="D4D4D4"/>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7" name="Freeform 74"/>
              <p:cNvSpPr>
                <a:spLocks/>
              </p:cNvSpPr>
              <p:nvPr/>
            </p:nvSpPr>
            <p:spPr bwMode="auto">
              <a:xfrm>
                <a:off x="657" y="2531"/>
                <a:ext cx="62" cy="74"/>
              </a:xfrm>
              <a:custGeom>
                <a:avLst/>
                <a:gdLst>
                  <a:gd name="T0" fmla="*/ 56 w 62"/>
                  <a:gd name="T1" fmla="*/ 26 h 74"/>
                  <a:gd name="T2" fmla="*/ 61 w 62"/>
                  <a:gd name="T3" fmla="*/ 50 h 74"/>
                  <a:gd name="T4" fmla="*/ 61 w 62"/>
                  <a:gd name="T5" fmla="*/ 53 h 74"/>
                  <a:gd name="T6" fmla="*/ 61 w 62"/>
                  <a:gd name="T7" fmla="*/ 73 h 74"/>
                  <a:gd name="T8" fmla="*/ 47 w 62"/>
                  <a:gd name="T9" fmla="*/ 73 h 74"/>
                  <a:gd name="T10" fmla="*/ 37 w 62"/>
                  <a:gd name="T11" fmla="*/ 67 h 74"/>
                  <a:gd name="T12" fmla="*/ 32 w 62"/>
                  <a:gd name="T13" fmla="*/ 40 h 74"/>
                  <a:gd name="T14" fmla="*/ 0 w 62"/>
                  <a:gd name="T15" fmla="*/ 26 h 74"/>
                  <a:gd name="T16" fmla="*/ 0 w 62"/>
                  <a:gd name="T17" fmla="*/ 0 h 74"/>
                  <a:gd name="T18" fmla="*/ 6 w 62"/>
                  <a:gd name="T19" fmla="*/ 0 h 74"/>
                  <a:gd name="T20" fmla="*/ 4 w 62"/>
                  <a:gd name="T21" fmla="*/ 7 h 74"/>
                  <a:gd name="T22" fmla="*/ 4 w 62"/>
                  <a:gd name="T23" fmla="*/ 20 h 74"/>
                  <a:gd name="T24" fmla="*/ 35 w 62"/>
                  <a:gd name="T25" fmla="*/ 28 h 74"/>
                  <a:gd name="T26" fmla="*/ 56 w 62"/>
                  <a:gd name="T27" fmla="*/ 26 h 7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2"/>
                  <a:gd name="T43" fmla="*/ 0 h 74"/>
                  <a:gd name="T44" fmla="*/ 62 w 62"/>
                  <a:gd name="T45" fmla="*/ 74 h 7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2" h="74">
                    <a:moveTo>
                      <a:pt x="56" y="26"/>
                    </a:moveTo>
                    <a:lnTo>
                      <a:pt x="61" y="50"/>
                    </a:lnTo>
                    <a:lnTo>
                      <a:pt x="61" y="53"/>
                    </a:lnTo>
                    <a:lnTo>
                      <a:pt x="61" y="73"/>
                    </a:lnTo>
                    <a:lnTo>
                      <a:pt x="47" y="73"/>
                    </a:lnTo>
                    <a:lnTo>
                      <a:pt x="37" y="67"/>
                    </a:lnTo>
                    <a:lnTo>
                      <a:pt x="32" y="40"/>
                    </a:lnTo>
                    <a:lnTo>
                      <a:pt x="0" y="26"/>
                    </a:lnTo>
                    <a:lnTo>
                      <a:pt x="0" y="0"/>
                    </a:lnTo>
                    <a:lnTo>
                      <a:pt x="6" y="0"/>
                    </a:lnTo>
                    <a:lnTo>
                      <a:pt x="4" y="7"/>
                    </a:lnTo>
                    <a:lnTo>
                      <a:pt x="4" y="20"/>
                    </a:lnTo>
                    <a:lnTo>
                      <a:pt x="35" y="28"/>
                    </a:lnTo>
                    <a:lnTo>
                      <a:pt x="56" y="26"/>
                    </a:lnTo>
                  </a:path>
                </a:pathLst>
              </a:custGeom>
              <a:solidFill>
                <a:srgbClr val="D4D4D4"/>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 name="Freeform 75"/>
              <p:cNvSpPr>
                <a:spLocks/>
              </p:cNvSpPr>
              <p:nvPr/>
            </p:nvSpPr>
            <p:spPr bwMode="auto">
              <a:xfrm>
                <a:off x="657" y="2531"/>
                <a:ext cx="68" cy="80"/>
              </a:xfrm>
              <a:custGeom>
                <a:avLst/>
                <a:gdLst>
                  <a:gd name="T0" fmla="*/ 61 w 68"/>
                  <a:gd name="T1" fmla="*/ 28 h 80"/>
                  <a:gd name="T2" fmla="*/ 67 w 68"/>
                  <a:gd name="T3" fmla="*/ 54 h 80"/>
                  <a:gd name="T4" fmla="*/ 67 w 68"/>
                  <a:gd name="T5" fmla="*/ 57 h 80"/>
                  <a:gd name="T6" fmla="*/ 67 w 68"/>
                  <a:gd name="T7" fmla="*/ 79 h 80"/>
                  <a:gd name="T8" fmla="*/ 52 w 68"/>
                  <a:gd name="T9" fmla="*/ 79 h 80"/>
                  <a:gd name="T10" fmla="*/ 41 w 68"/>
                  <a:gd name="T11" fmla="*/ 72 h 80"/>
                  <a:gd name="T12" fmla="*/ 35 w 68"/>
                  <a:gd name="T13" fmla="*/ 43 h 80"/>
                  <a:gd name="T14" fmla="*/ 0 w 68"/>
                  <a:gd name="T15" fmla="*/ 28 h 80"/>
                  <a:gd name="T16" fmla="*/ 0 w 68"/>
                  <a:gd name="T17" fmla="*/ 0 h 80"/>
                  <a:gd name="T18" fmla="*/ 7 w 68"/>
                  <a:gd name="T19" fmla="*/ 0 h 80"/>
                  <a:gd name="T20" fmla="*/ 5 w 68"/>
                  <a:gd name="T21" fmla="*/ 8 h 80"/>
                  <a:gd name="T22" fmla="*/ 5 w 68"/>
                  <a:gd name="T23" fmla="*/ 22 h 80"/>
                  <a:gd name="T24" fmla="*/ 38 w 68"/>
                  <a:gd name="T25" fmla="*/ 30 h 80"/>
                  <a:gd name="T26" fmla="*/ 61 w 68"/>
                  <a:gd name="T27" fmla="*/ 28 h 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80"/>
                  <a:gd name="T44" fmla="*/ 68 w 68"/>
                  <a:gd name="T45" fmla="*/ 80 h 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80">
                    <a:moveTo>
                      <a:pt x="61" y="28"/>
                    </a:moveTo>
                    <a:lnTo>
                      <a:pt x="67" y="54"/>
                    </a:lnTo>
                    <a:lnTo>
                      <a:pt x="67" y="57"/>
                    </a:lnTo>
                    <a:lnTo>
                      <a:pt x="67" y="79"/>
                    </a:lnTo>
                    <a:lnTo>
                      <a:pt x="52" y="79"/>
                    </a:lnTo>
                    <a:lnTo>
                      <a:pt x="41" y="72"/>
                    </a:lnTo>
                    <a:lnTo>
                      <a:pt x="35" y="43"/>
                    </a:lnTo>
                    <a:lnTo>
                      <a:pt x="0" y="28"/>
                    </a:lnTo>
                    <a:lnTo>
                      <a:pt x="0" y="0"/>
                    </a:lnTo>
                    <a:lnTo>
                      <a:pt x="7" y="0"/>
                    </a:lnTo>
                    <a:lnTo>
                      <a:pt x="5" y="8"/>
                    </a:lnTo>
                    <a:lnTo>
                      <a:pt x="5" y="22"/>
                    </a:lnTo>
                    <a:lnTo>
                      <a:pt x="38" y="30"/>
                    </a:lnTo>
                    <a:lnTo>
                      <a:pt x="61" y="28"/>
                    </a:lnTo>
                  </a:path>
                </a:pathLst>
              </a:custGeom>
              <a:noFill/>
              <a:ln w="12700" cap="rnd">
                <a:solidFill>
                  <a:srgbClr val="D4D4D4"/>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9" name="Freeform 76"/>
              <p:cNvSpPr>
                <a:spLocks/>
              </p:cNvSpPr>
              <p:nvPr/>
            </p:nvSpPr>
            <p:spPr bwMode="auto">
              <a:xfrm>
                <a:off x="619" y="2685"/>
                <a:ext cx="149" cy="185"/>
              </a:xfrm>
              <a:custGeom>
                <a:avLst/>
                <a:gdLst>
                  <a:gd name="T0" fmla="*/ 24 w 149"/>
                  <a:gd name="T1" fmla="*/ 0 h 185"/>
                  <a:gd name="T2" fmla="*/ 141 w 149"/>
                  <a:gd name="T3" fmla="*/ 0 h 185"/>
                  <a:gd name="T4" fmla="*/ 141 w 149"/>
                  <a:gd name="T5" fmla="*/ 30 h 185"/>
                  <a:gd name="T6" fmla="*/ 143 w 149"/>
                  <a:gd name="T7" fmla="*/ 106 h 185"/>
                  <a:gd name="T8" fmla="*/ 148 w 149"/>
                  <a:gd name="T9" fmla="*/ 155 h 185"/>
                  <a:gd name="T10" fmla="*/ 148 w 149"/>
                  <a:gd name="T11" fmla="*/ 158 h 185"/>
                  <a:gd name="T12" fmla="*/ 101 w 149"/>
                  <a:gd name="T13" fmla="*/ 149 h 185"/>
                  <a:gd name="T14" fmla="*/ 99 w 149"/>
                  <a:gd name="T15" fmla="*/ 158 h 185"/>
                  <a:gd name="T16" fmla="*/ 73 w 149"/>
                  <a:gd name="T17" fmla="*/ 184 h 185"/>
                  <a:gd name="T18" fmla="*/ 0 w 149"/>
                  <a:gd name="T19" fmla="*/ 184 h 185"/>
                  <a:gd name="T20" fmla="*/ 10 w 149"/>
                  <a:gd name="T21" fmla="*/ 47 h 185"/>
                  <a:gd name="T22" fmla="*/ 24 w 149"/>
                  <a:gd name="T23" fmla="*/ 0 h 1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9"/>
                  <a:gd name="T37" fmla="*/ 0 h 185"/>
                  <a:gd name="T38" fmla="*/ 149 w 149"/>
                  <a:gd name="T39" fmla="*/ 185 h 18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9" h="185">
                    <a:moveTo>
                      <a:pt x="24" y="0"/>
                    </a:moveTo>
                    <a:lnTo>
                      <a:pt x="141" y="0"/>
                    </a:lnTo>
                    <a:lnTo>
                      <a:pt x="141" y="30"/>
                    </a:lnTo>
                    <a:lnTo>
                      <a:pt x="143" y="106"/>
                    </a:lnTo>
                    <a:lnTo>
                      <a:pt x="148" y="155"/>
                    </a:lnTo>
                    <a:lnTo>
                      <a:pt x="148" y="158"/>
                    </a:lnTo>
                    <a:lnTo>
                      <a:pt x="101" y="149"/>
                    </a:lnTo>
                    <a:lnTo>
                      <a:pt x="99" y="158"/>
                    </a:lnTo>
                    <a:lnTo>
                      <a:pt x="73" y="184"/>
                    </a:lnTo>
                    <a:lnTo>
                      <a:pt x="0" y="184"/>
                    </a:lnTo>
                    <a:lnTo>
                      <a:pt x="10" y="47"/>
                    </a:lnTo>
                    <a:lnTo>
                      <a:pt x="24" y="0"/>
                    </a:lnTo>
                  </a:path>
                </a:pathLst>
              </a:custGeom>
              <a:solidFill>
                <a:srgbClr val="999999"/>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 name="Freeform 77"/>
              <p:cNvSpPr>
                <a:spLocks/>
              </p:cNvSpPr>
              <p:nvPr/>
            </p:nvSpPr>
            <p:spPr bwMode="auto">
              <a:xfrm>
                <a:off x="619" y="2685"/>
                <a:ext cx="155" cy="190"/>
              </a:xfrm>
              <a:custGeom>
                <a:avLst/>
                <a:gdLst>
                  <a:gd name="T0" fmla="*/ 25 w 155"/>
                  <a:gd name="T1" fmla="*/ 0 h 190"/>
                  <a:gd name="T2" fmla="*/ 146 w 155"/>
                  <a:gd name="T3" fmla="*/ 0 h 190"/>
                  <a:gd name="T4" fmla="*/ 146 w 155"/>
                  <a:gd name="T5" fmla="*/ 31 h 190"/>
                  <a:gd name="T6" fmla="*/ 149 w 155"/>
                  <a:gd name="T7" fmla="*/ 109 h 190"/>
                  <a:gd name="T8" fmla="*/ 154 w 155"/>
                  <a:gd name="T9" fmla="*/ 159 h 190"/>
                  <a:gd name="T10" fmla="*/ 154 w 155"/>
                  <a:gd name="T11" fmla="*/ 162 h 190"/>
                  <a:gd name="T12" fmla="*/ 105 w 155"/>
                  <a:gd name="T13" fmla="*/ 154 h 190"/>
                  <a:gd name="T14" fmla="*/ 103 w 155"/>
                  <a:gd name="T15" fmla="*/ 162 h 190"/>
                  <a:gd name="T16" fmla="*/ 76 w 155"/>
                  <a:gd name="T17" fmla="*/ 189 h 190"/>
                  <a:gd name="T18" fmla="*/ 0 w 155"/>
                  <a:gd name="T19" fmla="*/ 189 h 190"/>
                  <a:gd name="T20" fmla="*/ 11 w 155"/>
                  <a:gd name="T21" fmla="*/ 48 h 190"/>
                  <a:gd name="T22" fmla="*/ 25 w 155"/>
                  <a:gd name="T23" fmla="*/ 0 h 1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5"/>
                  <a:gd name="T37" fmla="*/ 0 h 190"/>
                  <a:gd name="T38" fmla="*/ 155 w 155"/>
                  <a:gd name="T39" fmla="*/ 190 h 1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5" h="190">
                    <a:moveTo>
                      <a:pt x="25" y="0"/>
                    </a:moveTo>
                    <a:lnTo>
                      <a:pt x="146" y="0"/>
                    </a:lnTo>
                    <a:lnTo>
                      <a:pt x="146" y="31"/>
                    </a:lnTo>
                    <a:lnTo>
                      <a:pt x="149" y="109"/>
                    </a:lnTo>
                    <a:lnTo>
                      <a:pt x="154" y="159"/>
                    </a:lnTo>
                    <a:lnTo>
                      <a:pt x="154" y="162"/>
                    </a:lnTo>
                    <a:lnTo>
                      <a:pt x="105" y="154"/>
                    </a:lnTo>
                    <a:lnTo>
                      <a:pt x="103" y="162"/>
                    </a:lnTo>
                    <a:lnTo>
                      <a:pt x="76" y="189"/>
                    </a:lnTo>
                    <a:lnTo>
                      <a:pt x="0" y="189"/>
                    </a:lnTo>
                    <a:lnTo>
                      <a:pt x="11" y="48"/>
                    </a:lnTo>
                    <a:lnTo>
                      <a:pt x="25" y="0"/>
                    </a:lnTo>
                  </a:path>
                </a:pathLst>
              </a:custGeom>
              <a:noFill/>
              <a:ln w="12700" cap="rnd">
                <a:solidFill>
                  <a:srgbClr val="999999"/>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21" name="Freeform 78"/>
              <p:cNvSpPr>
                <a:spLocks/>
              </p:cNvSpPr>
              <p:nvPr/>
            </p:nvSpPr>
            <p:spPr bwMode="auto">
              <a:xfrm>
                <a:off x="665" y="2438"/>
                <a:ext cx="67" cy="238"/>
              </a:xfrm>
              <a:custGeom>
                <a:avLst/>
                <a:gdLst>
                  <a:gd name="T0" fmla="*/ 10 w 67"/>
                  <a:gd name="T1" fmla="*/ 206 h 238"/>
                  <a:gd name="T2" fmla="*/ 4 w 67"/>
                  <a:gd name="T3" fmla="*/ 200 h 238"/>
                  <a:gd name="T4" fmla="*/ 40 w 67"/>
                  <a:gd name="T5" fmla="*/ 162 h 238"/>
                  <a:gd name="T6" fmla="*/ 40 w 67"/>
                  <a:gd name="T7" fmla="*/ 164 h 238"/>
                  <a:gd name="T8" fmla="*/ 47 w 67"/>
                  <a:gd name="T9" fmla="*/ 162 h 238"/>
                  <a:gd name="T10" fmla="*/ 53 w 67"/>
                  <a:gd name="T11" fmla="*/ 159 h 238"/>
                  <a:gd name="T12" fmla="*/ 53 w 67"/>
                  <a:gd name="T13" fmla="*/ 154 h 238"/>
                  <a:gd name="T14" fmla="*/ 54 w 67"/>
                  <a:gd name="T15" fmla="*/ 146 h 238"/>
                  <a:gd name="T16" fmla="*/ 53 w 67"/>
                  <a:gd name="T17" fmla="*/ 141 h 238"/>
                  <a:gd name="T18" fmla="*/ 53 w 67"/>
                  <a:gd name="T19" fmla="*/ 136 h 238"/>
                  <a:gd name="T20" fmla="*/ 47 w 67"/>
                  <a:gd name="T21" fmla="*/ 131 h 238"/>
                  <a:gd name="T22" fmla="*/ 40 w 67"/>
                  <a:gd name="T23" fmla="*/ 128 h 238"/>
                  <a:gd name="T24" fmla="*/ 33 w 67"/>
                  <a:gd name="T25" fmla="*/ 128 h 238"/>
                  <a:gd name="T26" fmla="*/ 28 w 67"/>
                  <a:gd name="T27" fmla="*/ 128 h 238"/>
                  <a:gd name="T28" fmla="*/ 28 w 67"/>
                  <a:gd name="T29" fmla="*/ 133 h 238"/>
                  <a:gd name="T30" fmla="*/ 31 w 67"/>
                  <a:gd name="T31" fmla="*/ 133 h 238"/>
                  <a:gd name="T32" fmla="*/ 33 w 67"/>
                  <a:gd name="T33" fmla="*/ 136 h 238"/>
                  <a:gd name="T34" fmla="*/ 37 w 67"/>
                  <a:gd name="T35" fmla="*/ 141 h 238"/>
                  <a:gd name="T36" fmla="*/ 40 w 67"/>
                  <a:gd name="T37" fmla="*/ 147 h 238"/>
                  <a:gd name="T38" fmla="*/ 40 w 67"/>
                  <a:gd name="T39" fmla="*/ 155 h 238"/>
                  <a:gd name="T40" fmla="*/ 40 w 67"/>
                  <a:gd name="T41" fmla="*/ 159 h 238"/>
                  <a:gd name="T42" fmla="*/ 16 w 67"/>
                  <a:gd name="T43" fmla="*/ 198 h 238"/>
                  <a:gd name="T44" fmla="*/ 28 w 67"/>
                  <a:gd name="T45" fmla="*/ 128 h 238"/>
                  <a:gd name="T46" fmla="*/ 20 w 67"/>
                  <a:gd name="T47" fmla="*/ 116 h 238"/>
                  <a:gd name="T48" fmla="*/ 16 w 67"/>
                  <a:gd name="T49" fmla="*/ 59 h 238"/>
                  <a:gd name="T50" fmla="*/ 16 w 67"/>
                  <a:gd name="T51" fmla="*/ 52 h 238"/>
                  <a:gd name="T52" fmla="*/ 23 w 67"/>
                  <a:gd name="T53" fmla="*/ 46 h 238"/>
                  <a:gd name="T54" fmla="*/ 28 w 67"/>
                  <a:gd name="T55" fmla="*/ 30 h 238"/>
                  <a:gd name="T56" fmla="*/ 10 w 67"/>
                  <a:gd name="T57" fmla="*/ 21 h 238"/>
                  <a:gd name="T58" fmla="*/ 10 w 67"/>
                  <a:gd name="T59" fmla="*/ 0 h 238"/>
                  <a:gd name="T60" fmla="*/ 66 w 67"/>
                  <a:gd name="T61" fmla="*/ 13 h 238"/>
                  <a:gd name="T62" fmla="*/ 47 w 67"/>
                  <a:gd name="T63" fmla="*/ 21 h 238"/>
                  <a:gd name="T64" fmla="*/ 47 w 67"/>
                  <a:gd name="T65" fmla="*/ 30 h 238"/>
                  <a:gd name="T66" fmla="*/ 56 w 67"/>
                  <a:gd name="T67" fmla="*/ 49 h 238"/>
                  <a:gd name="T68" fmla="*/ 60 w 67"/>
                  <a:gd name="T69" fmla="*/ 55 h 238"/>
                  <a:gd name="T70" fmla="*/ 53 w 67"/>
                  <a:gd name="T71" fmla="*/ 59 h 238"/>
                  <a:gd name="T72" fmla="*/ 53 w 67"/>
                  <a:gd name="T73" fmla="*/ 196 h 238"/>
                  <a:gd name="T74" fmla="*/ 0 w 67"/>
                  <a:gd name="T75" fmla="*/ 237 h 2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7"/>
                  <a:gd name="T115" fmla="*/ 0 h 238"/>
                  <a:gd name="T116" fmla="*/ 67 w 67"/>
                  <a:gd name="T117" fmla="*/ 238 h 2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7" h="238">
                    <a:moveTo>
                      <a:pt x="0" y="237"/>
                    </a:moveTo>
                    <a:lnTo>
                      <a:pt x="10" y="206"/>
                    </a:lnTo>
                    <a:lnTo>
                      <a:pt x="4" y="202"/>
                    </a:lnTo>
                    <a:lnTo>
                      <a:pt x="4" y="200"/>
                    </a:lnTo>
                    <a:lnTo>
                      <a:pt x="16" y="198"/>
                    </a:lnTo>
                    <a:lnTo>
                      <a:pt x="40" y="162"/>
                    </a:lnTo>
                    <a:lnTo>
                      <a:pt x="40" y="168"/>
                    </a:lnTo>
                    <a:lnTo>
                      <a:pt x="40" y="164"/>
                    </a:lnTo>
                    <a:lnTo>
                      <a:pt x="45" y="162"/>
                    </a:lnTo>
                    <a:lnTo>
                      <a:pt x="47" y="162"/>
                    </a:lnTo>
                    <a:lnTo>
                      <a:pt x="49" y="161"/>
                    </a:lnTo>
                    <a:lnTo>
                      <a:pt x="53" y="159"/>
                    </a:lnTo>
                    <a:lnTo>
                      <a:pt x="53" y="155"/>
                    </a:lnTo>
                    <a:lnTo>
                      <a:pt x="53" y="154"/>
                    </a:lnTo>
                    <a:lnTo>
                      <a:pt x="54" y="149"/>
                    </a:lnTo>
                    <a:lnTo>
                      <a:pt x="54" y="146"/>
                    </a:lnTo>
                    <a:lnTo>
                      <a:pt x="54" y="143"/>
                    </a:lnTo>
                    <a:lnTo>
                      <a:pt x="53" y="141"/>
                    </a:lnTo>
                    <a:lnTo>
                      <a:pt x="53" y="139"/>
                    </a:lnTo>
                    <a:lnTo>
                      <a:pt x="53" y="136"/>
                    </a:lnTo>
                    <a:lnTo>
                      <a:pt x="49" y="133"/>
                    </a:lnTo>
                    <a:lnTo>
                      <a:pt x="47" y="131"/>
                    </a:lnTo>
                    <a:lnTo>
                      <a:pt x="45" y="128"/>
                    </a:lnTo>
                    <a:lnTo>
                      <a:pt x="40" y="128"/>
                    </a:lnTo>
                    <a:lnTo>
                      <a:pt x="37" y="128"/>
                    </a:lnTo>
                    <a:lnTo>
                      <a:pt x="33" y="128"/>
                    </a:lnTo>
                    <a:lnTo>
                      <a:pt x="31" y="128"/>
                    </a:lnTo>
                    <a:lnTo>
                      <a:pt x="28" y="128"/>
                    </a:lnTo>
                    <a:lnTo>
                      <a:pt x="25" y="131"/>
                    </a:lnTo>
                    <a:lnTo>
                      <a:pt x="28" y="133"/>
                    </a:lnTo>
                    <a:lnTo>
                      <a:pt x="30" y="133"/>
                    </a:lnTo>
                    <a:lnTo>
                      <a:pt x="31" y="133"/>
                    </a:lnTo>
                    <a:lnTo>
                      <a:pt x="33" y="133"/>
                    </a:lnTo>
                    <a:lnTo>
                      <a:pt x="33" y="136"/>
                    </a:lnTo>
                    <a:lnTo>
                      <a:pt x="36" y="139"/>
                    </a:lnTo>
                    <a:lnTo>
                      <a:pt x="37" y="141"/>
                    </a:lnTo>
                    <a:lnTo>
                      <a:pt x="40" y="146"/>
                    </a:lnTo>
                    <a:lnTo>
                      <a:pt x="40" y="147"/>
                    </a:lnTo>
                    <a:lnTo>
                      <a:pt x="40" y="151"/>
                    </a:lnTo>
                    <a:lnTo>
                      <a:pt x="40" y="155"/>
                    </a:lnTo>
                    <a:lnTo>
                      <a:pt x="40" y="156"/>
                    </a:lnTo>
                    <a:lnTo>
                      <a:pt x="40" y="159"/>
                    </a:lnTo>
                    <a:lnTo>
                      <a:pt x="40" y="162"/>
                    </a:lnTo>
                    <a:lnTo>
                      <a:pt x="16" y="198"/>
                    </a:lnTo>
                    <a:lnTo>
                      <a:pt x="20" y="124"/>
                    </a:lnTo>
                    <a:lnTo>
                      <a:pt x="28" y="128"/>
                    </a:lnTo>
                    <a:lnTo>
                      <a:pt x="28" y="120"/>
                    </a:lnTo>
                    <a:lnTo>
                      <a:pt x="20" y="116"/>
                    </a:lnTo>
                    <a:lnTo>
                      <a:pt x="23" y="59"/>
                    </a:lnTo>
                    <a:lnTo>
                      <a:pt x="16" y="59"/>
                    </a:lnTo>
                    <a:lnTo>
                      <a:pt x="12" y="55"/>
                    </a:lnTo>
                    <a:lnTo>
                      <a:pt x="16" y="52"/>
                    </a:lnTo>
                    <a:lnTo>
                      <a:pt x="18" y="49"/>
                    </a:lnTo>
                    <a:lnTo>
                      <a:pt x="23" y="46"/>
                    </a:lnTo>
                    <a:lnTo>
                      <a:pt x="25" y="30"/>
                    </a:lnTo>
                    <a:lnTo>
                      <a:pt x="28" y="30"/>
                    </a:lnTo>
                    <a:lnTo>
                      <a:pt x="27" y="21"/>
                    </a:lnTo>
                    <a:lnTo>
                      <a:pt x="10" y="21"/>
                    </a:lnTo>
                    <a:lnTo>
                      <a:pt x="5" y="13"/>
                    </a:lnTo>
                    <a:lnTo>
                      <a:pt x="10" y="0"/>
                    </a:lnTo>
                    <a:lnTo>
                      <a:pt x="65" y="0"/>
                    </a:lnTo>
                    <a:lnTo>
                      <a:pt x="66" y="13"/>
                    </a:lnTo>
                    <a:lnTo>
                      <a:pt x="65" y="21"/>
                    </a:lnTo>
                    <a:lnTo>
                      <a:pt x="47" y="21"/>
                    </a:lnTo>
                    <a:lnTo>
                      <a:pt x="45" y="30"/>
                    </a:lnTo>
                    <a:lnTo>
                      <a:pt x="47" y="30"/>
                    </a:lnTo>
                    <a:lnTo>
                      <a:pt x="49" y="46"/>
                    </a:lnTo>
                    <a:lnTo>
                      <a:pt x="56" y="49"/>
                    </a:lnTo>
                    <a:lnTo>
                      <a:pt x="58" y="52"/>
                    </a:lnTo>
                    <a:lnTo>
                      <a:pt x="60" y="55"/>
                    </a:lnTo>
                    <a:lnTo>
                      <a:pt x="58" y="59"/>
                    </a:lnTo>
                    <a:lnTo>
                      <a:pt x="53" y="59"/>
                    </a:lnTo>
                    <a:lnTo>
                      <a:pt x="58" y="198"/>
                    </a:lnTo>
                    <a:lnTo>
                      <a:pt x="53" y="196"/>
                    </a:lnTo>
                    <a:lnTo>
                      <a:pt x="62" y="237"/>
                    </a:lnTo>
                    <a:lnTo>
                      <a:pt x="0" y="237"/>
                    </a:lnTo>
                  </a:path>
                </a:pathLst>
              </a:custGeom>
              <a:solidFill>
                <a:srgbClr val="999999"/>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2" name="Freeform 79"/>
              <p:cNvSpPr>
                <a:spLocks/>
              </p:cNvSpPr>
              <p:nvPr/>
            </p:nvSpPr>
            <p:spPr bwMode="auto">
              <a:xfrm>
                <a:off x="556" y="2683"/>
                <a:ext cx="183" cy="346"/>
              </a:xfrm>
              <a:custGeom>
                <a:avLst/>
                <a:gdLst>
                  <a:gd name="T0" fmla="*/ 91 w 183"/>
                  <a:gd name="T1" fmla="*/ 27 h 346"/>
                  <a:gd name="T2" fmla="*/ 84 w 183"/>
                  <a:gd name="T3" fmla="*/ 103 h 346"/>
                  <a:gd name="T4" fmla="*/ 118 w 183"/>
                  <a:gd name="T5" fmla="*/ 157 h 346"/>
                  <a:gd name="T6" fmla="*/ 119 w 183"/>
                  <a:gd name="T7" fmla="*/ 119 h 346"/>
                  <a:gd name="T8" fmla="*/ 125 w 183"/>
                  <a:gd name="T9" fmla="*/ 112 h 346"/>
                  <a:gd name="T10" fmla="*/ 135 w 183"/>
                  <a:gd name="T11" fmla="*/ 109 h 346"/>
                  <a:gd name="T12" fmla="*/ 146 w 183"/>
                  <a:gd name="T13" fmla="*/ 66 h 346"/>
                  <a:gd name="T14" fmla="*/ 151 w 183"/>
                  <a:gd name="T15" fmla="*/ 146 h 346"/>
                  <a:gd name="T16" fmla="*/ 154 w 183"/>
                  <a:gd name="T17" fmla="*/ 157 h 346"/>
                  <a:gd name="T18" fmla="*/ 147 w 183"/>
                  <a:gd name="T19" fmla="*/ 165 h 346"/>
                  <a:gd name="T20" fmla="*/ 138 w 183"/>
                  <a:gd name="T21" fmla="*/ 162 h 346"/>
                  <a:gd name="T22" fmla="*/ 133 w 183"/>
                  <a:gd name="T23" fmla="*/ 154 h 346"/>
                  <a:gd name="T24" fmla="*/ 139 w 183"/>
                  <a:gd name="T25" fmla="*/ 144 h 346"/>
                  <a:gd name="T26" fmla="*/ 139 w 183"/>
                  <a:gd name="T27" fmla="*/ 117 h 346"/>
                  <a:gd name="T28" fmla="*/ 133 w 183"/>
                  <a:gd name="T29" fmla="*/ 124 h 346"/>
                  <a:gd name="T30" fmla="*/ 131 w 183"/>
                  <a:gd name="T31" fmla="*/ 162 h 346"/>
                  <a:gd name="T32" fmla="*/ 141 w 183"/>
                  <a:gd name="T33" fmla="*/ 170 h 346"/>
                  <a:gd name="T34" fmla="*/ 156 w 183"/>
                  <a:gd name="T35" fmla="*/ 166 h 346"/>
                  <a:gd name="T36" fmla="*/ 158 w 183"/>
                  <a:gd name="T37" fmla="*/ 170 h 346"/>
                  <a:gd name="T38" fmla="*/ 148 w 183"/>
                  <a:gd name="T39" fmla="*/ 194 h 346"/>
                  <a:gd name="T40" fmla="*/ 154 w 183"/>
                  <a:gd name="T41" fmla="*/ 269 h 346"/>
                  <a:gd name="T42" fmla="*/ 161 w 183"/>
                  <a:gd name="T43" fmla="*/ 280 h 346"/>
                  <a:gd name="T44" fmla="*/ 161 w 183"/>
                  <a:gd name="T45" fmla="*/ 283 h 346"/>
                  <a:gd name="T46" fmla="*/ 139 w 183"/>
                  <a:gd name="T47" fmla="*/ 287 h 346"/>
                  <a:gd name="T48" fmla="*/ 141 w 183"/>
                  <a:gd name="T49" fmla="*/ 294 h 346"/>
                  <a:gd name="T50" fmla="*/ 148 w 183"/>
                  <a:gd name="T51" fmla="*/ 309 h 346"/>
                  <a:gd name="T52" fmla="*/ 62 w 183"/>
                  <a:gd name="T53" fmla="*/ 345 h 346"/>
                  <a:gd name="T54" fmla="*/ 35 w 183"/>
                  <a:gd name="T55" fmla="*/ 300 h 346"/>
                  <a:gd name="T56" fmla="*/ 11 w 183"/>
                  <a:gd name="T57" fmla="*/ 226 h 346"/>
                  <a:gd name="T58" fmla="*/ 2 w 183"/>
                  <a:gd name="T59" fmla="*/ 196 h 346"/>
                  <a:gd name="T60" fmla="*/ 9 w 183"/>
                  <a:gd name="T61" fmla="*/ 187 h 346"/>
                  <a:gd name="T62" fmla="*/ 17 w 183"/>
                  <a:gd name="T63" fmla="*/ 180 h 346"/>
                  <a:gd name="T64" fmla="*/ 29 w 183"/>
                  <a:gd name="T65" fmla="*/ 157 h 346"/>
                  <a:gd name="T66" fmla="*/ 38 w 183"/>
                  <a:gd name="T67" fmla="*/ 157 h 346"/>
                  <a:gd name="T68" fmla="*/ 46 w 183"/>
                  <a:gd name="T69" fmla="*/ 140 h 346"/>
                  <a:gd name="T70" fmla="*/ 43 w 183"/>
                  <a:gd name="T71" fmla="*/ 124 h 346"/>
                  <a:gd name="T72" fmla="*/ 49 w 183"/>
                  <a:gd name="T73" fmla="*/ 118 h 346"/>
                  <a:gd name="T74" fmla="*/ 48 w 183"/>
                  <a:gd name="T75" fmla="*/ 103 h 346"/>
                  <a:gd name="T76" fmla="*/ 51 w 183"/>
                  <a:gd name="T77" fmla="*/ 88 h 346"/>
                  <a:gd name="T78" fmla="*/ 34 w 183"/>
                  <a:gd name="T79" fmla="*/ 61 h 346"/>
                  <a:gd name="T80" fmla="*/ 55 w 183"/>
                  <a:gd name="T81" fmla="*/ 27 h 346"/>
                  <a:gd name="T82" fmla="*/ 59 w 183"/>
                  <a:gd name="T83" fmla="*/ 27 h 346"/>
                  <a:gd name="T84" fmla="*/ 59 w 183"/>
                  <a:gd name="T85" fmla="*/ 13 h 346"/>
                  <a:gd name="T86" fmla="*/ 46 w 183"/>
                  <a:gd name="T87" fmla="*/ 6 h 34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3"/>
                  <a:gd name="T133" fmla="*/ 0 h 346"/>
                  <a:gd name="T134" fmla="*/ 183 w 183"/>
                  <a:gd name="T135" fmla="*/ 346 h 34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3" h="346">
                    <a:moveTo>
                      <a:pt x="86" y="0"/>
                    </a:moveTo>
                    <a:lnTo>
                      <a:pt x="86" y="2"/>
                    </a:lnTo>
                    <a:lnTo>
                      <a:pt x="91" y="27"/>
                    </a:lnTo>
                    <a:lnTo>
                      <a:pt x="91" y="112"/>
                    </a:lnTo>
                    <a:lnTo>
                      <a:pt x="84" y="112"/>
                    </a:lnTo>
                    <a:lnTo>
                      <a:pt x="84" y="103"/>
                    </a:lnTo>
                    <a:lnTo>
                      <a:pt x="80" y="103"/>
                    </a:lnTo>
                    <a:lnTo>
                      <a:pt x="80" y="165"/>
                    </a:lnTo>
                    <a:lnTo>
                      <a:pt x="118" y="157"/>
                    </a:lnTo>
                    <a:lnTo>
                      <a:pt x="118" y="127"/>
                    </a:lnTo>
                    <a:lnTo>
                      <a:pt x="118" y="124"/>
                    </a:lnTo>
                    <a:lnTo>
                      <a:pt x="119" y="119"/>
                    </a:lnTo>
                    <a:lnTo>
                      <a:pt x="119" y="118"/>
                    </a:lnTo>
                    <a:lnTo>
                      <a:pt x="123" y="114"/>
                    </a:lnTo>
                    <a:lnTo>
                      <a:pt x="125" y="112"/>
                    </a:lnTo>
                    <a:lnTo>
                      <a:pt x="131" y="110"/>
                    </a:lnTo>
                    <a:lnTo>
                      <a:pt x="133" y="110"/>
                    </a:lnTo>
                    <a:lnTo>
                      <a:pt x="135" y="109"/>
                    </a:lnTo>
                    <a:lnTo>
                      <a:pt x="141" y="106"/>
                    </a:lnTo>
                    <a:lnTo>
                      <a:pt x="141" y="66"/>
                    </a:lnTo>
                    <a:lnTo>
                      <a:pt x="146" y="66"/>
                    </a:lnTo>
                    <a:lnTo>
                      <a:pt x="146" y="144"/>
                    </a:lnTo>
                    <a:lnTo>
                      <a:pt x="148" y="144"/>
                    </a:lnTo>
                    <a:lnTo>
                      <a:pt x="151" y="146"/>
                    </a:lnTo>
                    <a:lnTo>
                      <a:pt x="154" y="150"/>
                    </a:lnTo>
                    <a:lnTo>
                      <a:pt x="156" y="154"/>
                    </a:lnTo>
                    <a:lnTo>
                      <a:pt x="154" y="157"/>
                    </a:lnTo>
                    <a:lnTo>
                      <a:pt x="154" y="162"/>
                    </a:lnTo>
                    <a:lnTo>
                      <a:pt x="148" y="162"/>
                    </a:lnTo>
                    <a:lnTo>
                      <a:pt x="147" y="165"/>
                    </a:lnTo>
                    <a:lnTo>
                      <a:pt x="144" y="165"/>
                    </a:lnTo>
                    <a:lnTo>
                      <a:pt x="141" y="165"/>
                    </a:lnTo>
                    <a:lnTo>
                      <a:pt x="138" y="162"/>
                    </a:lnTo>
                    <a:lnTo>
                      <a:pt x="135" y="162"/>
                    </a:lnTo>
                    <a:lnTo>
                      <a:pt x="134" y="157"/>
                    </a:lnTo>
                    <a:lnTo>
                      <a:pt x="133" y="154"/>
                    </a:lnTo>
                    <a:lnTo>
                      <a:pt x="134" y="150"/>
                    </a:lnTo>
                    <a:lnTo>
                      <a:pt x="135" y="146"/>
                    </a:lnTo>
                    <a:lnTo>
                      <a:pt x="139" y="144"/>
                    </a:lnTo>
                    <a:lnTo>
                      <a:pt x="141" y="144"/>
                    </a:lnTo>
                    <a:lnTo>
                      <a:pt x="141" y="114"/>
                    </a:lnTo>
                    <a:lnTo>
                      <a:pt x="139" y="117"/>
                    </a:lnTo>
                    <a:lnTo>
                      <a:pt x="135" y="118"/>
                    </a:lnTo>
                    <a:lnTo>
                      <a:pt x="133" y="119"/>
                    </a:lnTo>
                    <a:lnTo>
                      <a:pt x="133" y="124"/>
                    </a:lnTo>
                    <a:lnTo>
                      <a:pt x="131" y="127"/>
                    </a:lnTo>
                    <a:lnTo>
                      <a:pt x="131" y="154"/>
                    </a:lnTo>
                    <a:lnTo>
                      <a:pt x="131" y="162"/>
                    </a:lnTo>
                    <a:lnTo>
                      <a:pt x="133" y="165"/>
                    </a:lnTo>
                    <a:lnTo>
                      <a:pt x="135" y="166"/>
                    </a:lnTo>
                    <a:lnTo>
                      <a:pt x="141" y="170"/>
                    </a:lnTo>
                    <a:lnTo>
                      <a:pt x="146" y="170"/>
                    </a:lnTo>
                    <a:lnTo>
                      <a:pt x="148" y="166"/>
                    </a:lnTo>
                    <a:lnTo>
                      <a:pt x="156" y="166"/>
                    </a:lnTo>
                    <a:lnTo>
                      <a:pt x="161" y="162"/>
                    </a:lnTo>
                    <a:lnTo>
                      <a:pt x="163" y="165"/>
                    </a:lnTo>
                    <a:lnTo>
                      <a:pt x="158" y="170"/>
                    </a:lnTo>
                    <a:lnTo>
                      <a:pt x="154" y="178"/>
                    </a:lnTo>
                    <a:lnTo>
                      <a:pt x="154" y="185"/>
                    </a:lnTo>
                    <a:lnTo>
                      <a:pt x="148" y="194"/>
                    </a:lnTo>
                    <a:lnTo>
                      <a:pt x="148" y="261"/>
                    </a:lnTo>
                    <a:lnTo>
                      <a:pt x="154" y="263"/>
                    </a:lnTo>
                    <a:lnTo>
                      <a:pt x="154" y="269"/>
                    </a:lnTo>
                    <a:lnTo>
                      <a:pt x="156" y="272"/>
                    </a:lnTo>
                    <a:lnTo>
                      <a:pt x="158" y="274"/>
                    </a:lnTo>
                    <a:lnTo>
                      <a:pt x="161" y="280"/>
                    </a:lnTo>
                    <a:lnTo>
                      <a:pt x="182" y="280"/>
                    </a:lnTo>
                    <a:lnTo>
                      <a:pt x="182" y="283"/>
                    </a:lnTo>
                    <a:lnTo>
                      <a:pt x="161" y="283"/>
                    </a:lnTo>
                    <a:lnTo>
                      <a:pt x="161" y="287"/>
                    </a:lnTo>
                    <a:lnTo>
                      <a:pt x="141" y="287"/>
                    </a:lnTo>
                    <a:lnTo>
                      <a:pt x="139" y="287"/>
                    </a:lnTo>
                    <a:lnTo>
                      <a:pt x="139" y="289"/>
                    </a:lnTo>
                    <a:lnTo>
                      <a:pt x="141" y="293"/>
                    </a:lnTo>
                    <a:lnTo>
                      <a:pt x="141" y="294"/>
                    </a:lnTo>
                    <a:lnTo>
                      <a:pt x="146" y="300"/>
                    </a:lnTo>
                    <a:lnTo>
                      <a:pt x="148" y="304"/>
                    </a:lnTo>
                    <a:lnTo>
                      <a:pt x="148" y="309"/>
                    </a:lnTo>
                    <a:lnTo>
                      <a:pt x="148" y="320"/>
                    </a:lnTo>
                    <a:lnTo>
                      <a:pt x="148" y="345"/>
                    </a:lnTo>
                    <a:lnTo>
                      <a:pt x="62" y="345"/>
                    </a:lnTo>
                    <a:lnTo>
                      <a:pt x="55" y="336"/>
                    </a:lnTo>
                    <a:lnTo>
                      <a:pt x="48" y="322"/>
                    </a:lnTo>
                    <a:lnTo>
                      <a:pt x="35" y="300"/>
                    </a:lnTo>
                    <a:lnTo>
                      <a:pt x="26" y="274"/>
                    </a:lnTo>
                    <a:lnTo>
                      <a:pt x="17" y="245"/>
                    </a:lnTo>
                    <a:lnTo>
                      <a:pt x="11" y="226"/>
                    </a:lnTo>
                    <a:lnTo>
                      <a:pt x="7" y="205"/>
                    </a:lnTo>
                    <a:lnTo>
                      <a:pt x="4" y="196"/>
                    </a:lnTo>
                    <a:lnTo>
                      <a:pt x="2" y="196"/>
                    </a:lnTo>
                    <a:lnTo>
                      <a:pt x="0" y="191"/>
                    </a:lnTo>
                    <a:lnTo>
                      <a:pt x="4" y="191"/>
                    </a:lnTo>
                    <a:lnTo>
                      <a:pt x="9" y="187"/>
                    </a:lnTo>
                    <a:lnTo>
                      <a:pt x="11" y="187"/>
                    </a:lnTo>
                    <a:lnTo>
                      <a:pt x="13" y="181"/>
                    </a:lnTo>
                    <a:lnTo>
                      <a:pt x="17" y="180"/>
                    </a:lnTo>
                    <a:lnTo>
                      <a:pt x="18" y="170"/>
                    </a:lnTo>
                    <a:lnTo>
                      <a:pt x="29" y="162"/>
                    </a:lnTo>
                    <a:lnTo>
                      <a:pt x="29" y="157"/>
                    </a:lnTo>
                    <a:lnTo>
                      <a:pt x="34" y="157"/>
                    </a:lnTo>
                    <a:lnTo>
                      <a:pt x="34" y="159"/>
                    </a:lnTo>
                    <a:lnTo>
                      <a:pt x="38" y="157"/>
                    </a:lnTo>
                    <a:lnTo>
                      <a:pt x="38" y="144"/>
                    </a:lnTo>
                    <a:lnTo>
                      <a:pt x="41" y="142"/>
                    </a:lnTo>
                    <a:lnTo>
                      <a:pt x="46" y="140"/>
                    </a:lnTo>
                    <a:lnTo>
                      <a:pt x="43" y="133"/>
                    </a:lnTo>
                    <a:lnTo>
                      <a:pt x="43" y="127"/>
                    </a:lnTo>
                    <a:lnTo>
                      <a:pt x="43" y="124"/>
                    </a:lnTo>
                    <a:lnTo>
                      <a:pt x="43" y="118"/>
                    </a:lnTo>
                    <a:lnTo>
                      <a:pt x="46" y="114"/>
                    </a:lnTo>
                    <a:lnTo>
                      <a:pt x="49" y="118"/>
                    </a:lnTo>
                    <a:lnTo>
                      <a:pt x="54" y="98"/>
                    </a:lnTo>
                    <a:lnTo>
                      <a:pt x="49" y="98"/>
                    </a:lnTo>
                    <a:lnTo>
                      <a:pt x="48" y="103"/>
                    </a:lnTo>
                    <a:lnTo>
                      <a:pt x="43" y="103"/>
                    </a:lnTo>
                    <a:lnTo>
                      <a:pt x="41" y="94"/>
                    </a:lnTo>
                    <a:lnTo>
                      <a:pt x="51" y="88"/>
                    </a:lnTo>
                    <a:lnTo>
                      <a:pt x="54" y="71"/>
                    </a:lnTo>
                    <a:lnTo>
                      <a:pt x="34" y="66"/>
                    </a:lnTo>
                    <a:lnTo>
                      <a:pt x="34" y="61"/>
                    </a:lnTo>
                    <a:lnTo>
                      <a:pt x="22" y="54"/>
                    </a:lnTo>
                    <a:lnTo>
                      <a:pt x="26" y="27"/>
                    </a:lnTo>
                    <a:lnTo>
                      <a:pt x="55" y="27"/>
                    </a:lnTo>
                    <a:lnTo>
                      <a:pt x="55" y="13"/>
                    </a:lnTo>
                    <a:lnTo>
                      <a:pt x="59" y="13"/>
                    </a:lnTo>
                    <a:lnTo>
                      <a:pt x="59" y="27"/>
                    </a:lnTo>
                    <a:lnTo>
                      <a:pt x="65" y="25"/>
                    </a:lnTo>
                    <a:lnTo>
                      <a:pt x="65" y="13"/>
                    </a:lnTo>
                    <a:lnTo>
                      <a:pt x="59" y="13"/>
                    </a:lnTo>
                    <a:lnTo>
                      <a:pt x="55" y="13"/>
                    </a:lnTo>
                    <a:lnTo>
                      <a:pt x="46" y="13"/>
                    </a:lnTo>
                    <a:lnTo>
                      <a:pt x="46" y="6"/>
                    </a:lnTo>
                    <a:lnTo>
                      <a:pt x="80" y="0"/>
                    </a:lnTo>
                    <a:lnTo>
                      <a:pt x="86"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3" name="Freeform 80"/>
              <p:cNvSpPr>
                <a:spLocks/>
              </p:cNvSpPr>
              <p:nvPr/>
            </p:nvSpPr>
            <p:spPr bwMode="auto">
              <a:xfrm>
                <a:off x="556" y="2683"/>
                <a:ext cx="189" cy="352"/>
              </a:xfrm>
              <a:custGeom>
                <a:avLst/>
                <a:gdLst>
                  <a:gd name="T0" fmla="*/ 94 w 189"/>
                  <a:gd name="T1" fmla="*/ 27 h 352"/>
                  <a:gd name="T2" fmla="*/ 87 w 189"/>
                  <a:gd name="T3" fmla="*/ 105 h 352"/>
                  <a:gd name="T4" fmla="*/ 121 w 189"/>
                  <a:gd name="T5" fmla="*/ 160 h 352"/>
                  <a:gd name="T6" fmla="*/ 123 w 189"/>
                  <a:gd name="T7" fmla="*/ 122 h 352"/>
                  <a:gd name="T8" fmla="*/ 129 w 189"/>
                  <a:gd name="T9" fmla="*/ 114 h 352"/>
                  <a:gd name="T10" fmla="*/ 140 w 189"/>
                  <a:gd name="T11" fmla="*/ 111 h 352"/>
                  <a:gd name="T12" fmla="*/ 150 w 189"/>
                  <a:gd name="T13" fmla="*/ 68 h 352"/>
                  <a:gd name="T14" fmla="*/ 156 w 189"/>
                  <a:gd name="T15" fmla="*/ 149 h 352"/>
                  <a:gd name="T16" fmla="*/ 159 w 189"/>
                  <a:gd name="T17" fmla="*/ 160 h 352"/>
                  <a:gd name="T18" fmla="*/ 151 w 189"/>
                  <a:gd name="T19" fmla="*/ 168 h 352"/>
                  <a:gd name="T20" fmla="*/ 143 w 189"/>
                  <a:gd name="T21" fmla="*/ 165 h 352"/>
                  <a:gd name="T22" fmla="*/ 137 w 189"/>
                  <a:gd name="T23" fmla="*/ 156 h 352"/>
                  <a:gd name="T24" fmla="*/ 144 w 189"/>
                  <a:gd name="T25" fmla="*/ 147 h 352"/>
                  <a:gd name="T26" fmla="*/ 144 w 189"/>
                  <a:gd name="T27" fmla="*/ 119 h 352"/>
                  <a:gd name="T28" fmla="*/ 137 w 189"/>
                  <a:gd name="T29" fmla="*/ 126 h 352"/>
                  <a:gd name="T30" fmla="*/ 135 w 189"/>
                  <a:gd name="T31" fmla="*/ 165 h 352"/>
                  <a:gd name="T32" fmla="*/ 146 w 189"/>
                  <a:gd name="T33" fmla="*/ 173 h 352"/>
                  <a:gd name="T34" fmla="*/ 161 w 189"/>
                  <a:gd name="T35" fmla="*/ 169 h 352"/>
                  <a:gd name="T36" fmla="*/ 163 w 189"/>
                  <a:gd name="T37" fmla="*/ 173 h 352"/>
                  <a:gd name="T38" fmla="*/ 153 w 189"/>
                  <a:gd name="T39" fmla="*/ 198 h 352"/>
                  <a:gd name="T40" fmla="*/ 159 w 189"/>
                  <a:gd name="T41" fmla="*/ 274 h 352"/>
                  <a:gd name="T42" fmla="*/ 167 w 189"/>
                  <a:gd name="T43" fmla="*/ 284 h 352"/>
                  <a:gd name="T44" fmla="*/ 167 w 189"/>
                  <a:gd name="T45" fmla="*/ 288 h 352"/>
                  <a:gd name="T46" fmla="*/ 144 w 189"/>
                  <a:gd name="T47" fmla="*/ 292 h 352"/>
                  <a:gd name="T48" fmla="*/ 146 w 189"/>
                  <a:gd name="T49" fmla="*/ 299 h 352"/>
                  <a:gd name="T50" fmla="*/ 153 w 189"/>
                  <a:gd name="T51" fmla="*/ 314 h 352"/>
                  <a:gd name="T52" fmla="*/ 64 w 189"/>
                  <a:gd name="T53" fmla="*/ 351 h 352"/>
                  <a:gd name="T54" fmla="*/ 37 w 189"/>
                  <a:gd name="T55" fmla="*/ 306 h 352"/>
                  <a:gd name="T56" fmla="*/ 12 w 189"/>
                  <a:gd name="T57" fmla="*/ 230 h 352"/>
                  <a:gd name="T58" fmla="*/ 2 w 189"/>
                  <a:gd name="T59" fmla="*/ 200 h 352"/>
                  <a:gd name="T60" fmla="*/ 10 w 189"/>
                  <a:gd name="T61" fmla="*/ 190 h 352"/>
                  <a:gd name="T62" fmla="*/ 17 w 189"/>
                  <a:gd name="T63" fmla="*/ 183 h 352"/>
                  <a:gd name="T64" fmla="*/ 30 w 189"/>
                  <a:gd name="T65" fmla="*/ 160 h 352"/>
                  <a:gd name="T66" fmla="*/ 40 w 189"/>
                  <a:gd name="T67" fmla="*/ 160 h 352"/>
                  <a:gd name="T68" fmla="*/ 47 w 189"/>
                  <a:gd name="T69" fmla="*/ 143 h 352"/>
                  <a:gd name="T70" fmla="*/ 44 w 189"/>
                  <a:gd name="T71" fmla="*/ 126 h 352"/>
                  <a:gd name="T72" fmla="*/ 51 w 189"/>
                  <a:gd name="T73" fmla="*/ 120 h 352"/>
                  <a:gd name="T74" fmla="*/ 49 w 189"/>
                  <a:gd name="T75" fmla="*/ 105 h 352"/>
                  <a:gd name="T76" fmla="*/ 53 w 189"/>
                  <a:gd name="T77" fmla="*/ 90 h 352"/>
                  <a:gd name="T78" fmla="*/ 35 w 189"/>
                  <a:gd name="T79" fmla="*/ 62 h 352"/>
                  <a:gd name="T80" fmla="*/ 57 w 189"/>
                  <a:gd name="T81" fmla="*/ 27 h 352"/>
                  <a:gd name="T82" fmla="*/ 61 w 189"/>
                  <a:gd name="T83" fmla="*/ 27 h 352"/>
                  <a:gd name="T84" fmla="*/ 61 w 189"/>
                  <a:gd name="T85" fmla="*/ 14 h 352"/>
                  <a:gd name="T86" fmla="*/ 47 w 189"/>
                  <a:gd name="T87" fmla="*/ 6 h 3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9"/>
                  <a:gd name="T133" fmla="*/ 0 h 352"/>
                  <a:gd name="T134" fmla="*/ 189 w 189"/>
                  <a:gd name="T135" fmla="*/ 352 h 3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9" h="352">
                    <a:moveTo>
                      <a:pt x="89" y="0"/>
                    </a:moveTo>
                    <a:lnTo>
                      <a:pt x="89" y="2"/>
                    </a:lnTo>
                    <a:lnTo>
                      <a:pt x="94" y="27"/>
                    </a:lnTo>
                    <a:lnTo>
                      <a:pt x="94" y="114"/>
                    </a:lnTo>
                    <a:lnTo>
                      <a:pt x="87" y="114"/>
                    </a:lnTo>
                    <a:lnTo>
                      <a:pt x="87" y="105"/>
                    </a:lnTo>
                    <a:lnTo>
                      <a:pt x="83" y="105"/>
                    </a:lnTo>
                    <a:lnTo>
                      <a:pt x="83" y="168"/>
                    </a:lnTo>
                    <a:lnTo>
                      <a:pt x="121" y="160"/>
                    </a:lnTo>
                    <a:lnTo>
                      <a:pt x="121" y="129"/>
                    </a:lnTo>
                    <a:lnTo>
                      <a:pt x="121" y="126"/>
                    </a:lnTo>
                    <a:lnTo>
                      <a:pt x="123" y="122"/>
                    </a:lnTo>
                    <a:lnTo>
                      <a:pt x="123" y="120"/>
                    </a:lnTo>
                    <a:lnTo>
                      <a:pt x="127" y="116"/>
                    </a:lnTo>
                    <a:lnTo>
                      <a:pt x="129" y="114"/>
                    </a:lnTo>
                    <a:lnTo>
                      <a:pt x="135" y="112"/>
                    </a:lnTo>
                    <a:lnTo>
                      <a:pt x="137" y="112"/>
                    </a:lnTo>
                    <a:lnTo>
                      <a:pt x="140" y="111"/>
                    </a:lnTo>
                    <a:lnTo>
                      <a:pt x="146" y="108"/>
                    </a:lnTo>
                    <a:lnTo>
                      <a:pt x="146" y="68"/>
                    </a:lnTo>
                    <a:lnTo>
                      <a:pt x="150" y="68"/>
                    </a:lnTo>
                    <a:lnTo>
                      <a:pt x="150" y="147"/>
                    </a:lnTo>
                    <a:lnTo>
                      <a:pt x="153" y="147"/>
                    </a:lnTo>
                    <a:lnTo>
                      <a:pt x="156" y="149"/>
                    </a:lnTo>
                    <a:lnTo>
                      <a:pt x="159" y="152"/>
                    </a:lnTo>
                    <a:lnTo>
                      <a:pt x="161" y="157"/>
                    </a:lnTo>
                    <a:lnTo>
                      <a:pt x="159" y="160"/>
                    </a:lnTo>
                    <a:lnTo>
                      <a:pt x="159" y="165"/>
                    </a:lnTo>
                    <a:lnTo>
                      <a:pt x="153" y="165"/>
                    </a:lnTo>
                    <a:lnTo>
                      <a:pt x="151" y="168"/>
                    </a:lnTo>
                    <a:lnTo>
                      <a:pt x="148" y="168"/>
                    </a:lnTo>
                    <a:lnTo>
                      <a:pt x="146" y="168"/>
                    </a:lnTo>
                    <a:lnTo>
                      <a:pt x="143" y="165"/>
                    </a:lnTo>
                    <a:lnTo>
                      <a:pt x="140" y="165"/>
                    </a:lnTo>
                    <a:lnTo>
                      <a:pt x="139" y="160"/>
                    </a:lnTo>
                    <a:lnTo>
                      <a:pt x="137" y="156"/>
                    </a:lnTo>
                    <a:lnTo>
                      <a:pt x="139" y="152"/>
                    </a:lnTo>
                    <a:lnTo>
                      <a:pt x="140" y="149"/>
                    </a:lnTo>
                    <a:lnTo>
                      <a:pt x="144" y="147"/>
                    </a:lnTo>
                    <a:lnTo>
                      <a:pt x="146" y="147"/>
                    </a:lnTo>
                    <a:lnTo>
                      <a:pt x="146" y="116"/>
                    </a:lnTo>
                    <a:lnTo>
                      <a:pt x="144" y="119"/>
                    </a:lnTo>
                    <a:lnTo>
                      <a:pt x="140" y="120"/>
                    </a:lnTo>
                    <a:lnTo>
                      <a:pt x="137" y="122"/>
                    </a:lnTo>
                    <a:lnTo>
                      <a:pt x="137" y="126"/>
                    </a:lnTo>
                    <a:lnTo>
                      <a:pt x="135" y="129"/>
                    </a:lnTo>
                    <a:lnTo>
                      <a:pt x="135" y="157"/>
                    </a:lnTo>
                    <a:lnTo>
                      <a:pt x="135" y="165"/>
                    </a:lnTo>
                    <a:lnTo>
                      <a:pt x="137" y="168"/>
                    </a:lnTo>
                    <a:lnTo>
                      <a:pt x="140" y="169"/>
                    </a:lnTo>
                    <a:lnTo>
                      <a:pt x="146" y="173"/>
                    </a:lnTo>
                    <a:lnTo>
                      <a:pt x="150" y="173"/>
                    </a:lnTo>
                    <a:lnTo>
                      <a:pt x="153" y="169"/>
                    </a:lnTo>
                    <a:lnTo>
                      <a:pt x="161" y="169"/>
                    </a:lnTo>
                    <a:lnTo>
                      <a:pt x="167" y="165"/>
                    </a:lnTo>
                    <a:lnTo>
                      <a:pt x="169" y="168"/>
                    </a:lnTo>
                    <a:lnTo>
                      <a:pt x="163" y="173"/>
                    </a:lnTo>
                    <a:lnTo>
                      <a:pt x="159" y="181"/>
                    </a:lnTo>
                    <a:lnTo>
                      <a:pt x="159" y="188"/>
                    </a:lnTo>
                    <a:lnTo>
                      <a:pt x="153" y="198"/>
                    </a:lnTo>
                    <a:lnTo>
                      <a:pt x="153" y="265"/>
                    </a:lnTo>
                    <a:lnTo>
                      <a:pt x="159" y="268"/>
                    </a:lnTo>
                    <a:lnTo>
                      <a:pt x="159" y="274"/>
                    </a:lnTo>
                    <a:lnTo>
                      <a:pt x="161" y="277"/>
                    </a:lnTo>
                    <a:lnTo>
                      <a:pt x="163" y="279"/>
                    </a:lnTo>
                    <a:lnTo>
                      <a:pt x="167" y="284"/>
                    </a:lnTo>
                    <a:lnTo>
                      <a:pt x="188" y="284"/>
                    </a:lnTo>
                    <a:lnTo>
                      <a:pt x="188" y="288"/>
                    </a:lnTo>
                    <a:lnTo>
                      <a:pt x="167" y="288"/>
                    </a:lnTo>
                    <a:lnTo>
                      <a:pt x="167" y="292"/>
                    </a:lnTo>
                    <a:lnTo>
                      <a:pt x="146" y="292"/>
                    </a:lnTo>
                    <a:lnTo>
                      <a:pt x="144" y="292"/>
                    </a:lnTo>
                    <a:lnTo>
                      <a:pt x="144" y="294"/>
                    </a:lnTo>
                    <a:lnTo>
                      <a:pt x="146" y="298"/>
                    </a:lnTo>
                    <a:lnTo>
                      <a:pt x="146" y="299"/>
                    </a:lnTo>
                    <a:lnTo>
                      <a:pt x="150" y="306"/>
                    </a:lnTo>
                    <a:lnTo>
                      <a:pt x="153" y="310"/>
                    </a:lnTo>
                    <a:lnTo>
                      <a:pt x="153" y="314"/>
                    </a:lnTo>
                    <a:lnTo>
                      <a:pt x="153" y="326"/>
                    </a:lnTo>
                    <a:lnTo>
                      <a:pt x="153" y="351"/>
                    </a:lnTo>
                    <a:lnTo>
                      <a:pt x="64" y="351"/>
                    </a:lnTo>
                    <a:lnTo>
                      <a:pt x="57" y="341"/>
                    </a:lnTo>
                    <a:lnTo>
                      <a:pt x="49" y="328"/>
                    </a:lnTo>
                    <a:lnTo>
                      <a:pt x="37" y="306"/>
                    </a:lnTo>
                    <a:lnTo>
                      <a:pt x="27" y="279"/>
                    </a:lnTo>
                    <a:lnTo>
                      <a:pt x="17" y="249"/>
                    </a:lnTo>
                    <a:lnTo>
                      <a:pt x="12" y="230"/>
                    </a:lnTo>
                    <a:lnTo>
                      <a:pt x="8" y="208"/>
                    </a:lnTo>
                    <a:lnTo>
                      <a:pt x="4" y="200"/>
                    </a:lnTo>
                    <a:lnTo>
                      <a:pt x="2" y="200"/>
                    </a:lnTo>
                    <a:lnTo>
                      <a:pt x="0" y="194"/>
                    </a:lnTo>
                    <a:lnTo>
                      <a:pt x="4" y="194"/>
                    </a:lnTo>
                    <a:lnTo>
                      <a:pt x="10" y="190"/>
                    </a:lnTo>
                    <a:lnTo>
                      <a:pt x="12" y="190"/>
                    </a:lnTo>
                    <a:lnTo>
                      <a:pt x="13" y="184"/>
                    </a:lnTo>
                    <a:lnTo>
                      <a:pt x="17" y="183"/>
                    </a:lnTo>
                    <a:lnTo>
                      <a:pt x="18" y="173"/>
                    </a:lnTo>
                    <a:lnTo>
                      <a:pt x="30" y="165"/>
                    </a:lnTo>
                    <a:lnTo>
                      <a:pt x="30" y="160"/>
                    </a:lnTo>
                    <a:lnTo>
                      <a:pt x="35" y="160"/>
                    </a:lnTo>
                    <a:lnTo>
                      <a:pt x="35" y="162"/>
                    </a:lnTo>
                    <a:lnTo>
                      <a:pt x="40" y="160"/>
                    </a:lnTo>
                    <a:lnTo>
                      <a:pt x="40" y="147"/>
                    </a:lnTo>
                    <a:lnTo>
                      <a:pt x="42" y="145"/>
                    </a:lnTo>
                    <a:lnTo>
                      <a:pt x="47" y="143"/>
                    </a:lnTo>
                    <a:lnTo>
                      <a:pt x="44" y="135"/>
                    </a:lnTo>
                    <a:lnTo>
                      <a:pt x="44" y="129"/>
                    </a:lnTo>
                    <a:lnTo>
                      <a:pt x="44" y="126"/>
                    </a:lnTo>
                    <a:lnTo>
                      <a:pt x="44" y="120"/>
                    </a:lnTo>
                    <a:lnTo>
                      <a:pt x="47" y="116"/>
                    </a:lnTo>
                    <a:lnTo>
                      <a:pt x="51" y="120"/>
                    </a:lnTo>
                    <a:lnTo>
                      <a:pt x="56" y="99"/>
                    </a:lnTo>
                    <a:lnTo>
                      <a:pt x="51" y="99"/>
                    </a:lnTo>
                    <a:lnTo>
                      <a:pt x="49" y="105"/>
                    </a:lnTo>
                    <a:lnTo>
                      <a:pt x="44" y="105"/>
                    </a:lnTo>
                    <a:lnTo>
                      <a:pt x="42" y="95"/>
                    </a:lnTo>
                    <a:lnTo>
                      <a:pt x="53" y="90"/>
                    </a:lnTo>
                    <a:lnTo>
                      <a:pt x="56" y="72"/>
                    </a:lnTo>
                    <a:lnTo>
                      <a:pt x="35" y="68"/>
                    </a:lnTo>
                    <a:lnTo>
                      <a:pt x="35" y="62"/>
                    </a:lnTo>
                    <a:lnTo>
                      <a:pt x="23" y="55"/>
                    </a:lnTo>
                    <a:lnTo>
                      <a:pt x="27" y="27"/>
                    </a:lnTo>
                    <a:lnTo>
                      <a:pt x="57" y="27"/>
                    </a:lnTo>
                    <a:lnTo>
                      <a:pt x="57" y="14"/>
                    </a:lnTo>
                    <a:lnTo>
                      <a:pt x="61" y="14"/>
                    </a:lnTo>
                    <a:lnTo>
                      <a:pt x="61" y="27"/>
                    </a:lnTo>
                    <a:lnTo>
                      <a:pt x="67" y="25"/>
                    </a:lnTo>
                    <a:lnTo>
                      <a:pt x="67" y="14"/>
                    </a:lnTo>
                    <a:lnTo>
                      <a:pt x="61" y="14"/>
                    </a:lnTo>
                    <a:lnTo>
                      <a:pt x="57" y="14"/>
                    </a:lnTo>
                    <a:lnTo>
                      <a:pt x="47" y="14"/>
                    </a:lnTo>
                    <a:lnTo>
                      <a:pt x="47" y="6"/>
                    </a:lnTo>
                    <a:lnTo>
                      <a:pt x="83" y="0"/>
                    </a:lnTo>
                    <a:lnTo>
                      <a:pt x="89"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24" name="Freeform 81"/>
              <p:cNvSpPr>
                <a:spLocks/>
              </p:cNvSpPr>
              <p:nvPr/>
            </p:nvSpPr>
            <p:spPr bwMode="auto">
              <a:xfrm>
                <a:off x="768" y="2775"/>
                <a:ext cx="26" cy="15"/>
              </a:xfrm>
              <a:custGeom>
                <a:avLst/>
                <a:gdLst>
                  <a:gd name="T0" fmla="*/ 25 w 26"/>
                  <a:gd name="T1" fmla="*/ 0 h 15"/>
                  <a:gd name="T2" fmla="*/ 0 w 26"/>
                  <a:gd name="T3" fmla="*/ 0 h 15"/>
                  <a:gd name="T4" fmla="*/ 0 w 26"/>
                  <a:gd name="T5" fmla="*/ 14 h 15"/>
                  <a:gd name="T6" fmla="*/ 1 w 26"/>
                  <a:gd name="T7" fmla="*/ 14 h 15"/>
                  <a:gd name="T8" fmla="*/ 4 w 26"/>
                  <a:gd name="T9" fmla="*/ 9 h 15"/>
                  <a:gd name="T10" fmla="*/ 7 w 26"/>
                  <a:gd name="T11" fmla="*/ 8 h 15"/>
                  <a:gd name="T12" fmla="*/ 25 w 26"/>
                  <a:gd name="T13" fmla="*/ 0 h 15"/>
                  <a:gd name="T14" fmla="*/ 0 60000 65536"/>
                  <a:gd name="T15" fmla="*/ 0 60000 65536"/>
                  <a:gd name="T16" fmla="*/ 0 60000 65536"/>
                  <a:gd name="T17" fmla="*/ 0 60000 65536"/>
                  <a:gd name="T18" fmla="*/ 0 60000 65536"/>
                  <a:gd name="T19" fmla="*/ 0 60000 65536"/>
                  <a:gd name="T20" fmla="*/ 0 60000 65536"/>
                  <a:gd name="T21" fmla="*/ 0 w 26"/>
                  <a:gd name="T22" fmla="*/ 0 h 15"/>
                  <a:gd name="T23" fmla="*/ 26 w 26"/>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15">
                    <a:moveTo>
                      <a:pt x="25" y="0"/>
                    </a:moveTo>
                    <a:lnTo>
                      <a:pt x="0" y="0"/>
                    </a:lnTo>
                    <a:lnTo>
                      <a:pt x="0" y="14"/>
                    </a:lnTo>
                    <a:lnTo>
                      <a:pt x="1" y="14"/>
                    </a:lnTo>
                    <a:lnTo>
                      <a:pt x="4" y="9"/>
                    </a:lnTo>
                    <a:lnTo>
                      <a:pt x="7" y="8"/>
                    </a:lnTo>
                    <a:lnTo>
                      <a:pt x="25"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5" name="Freeform 82"/>
              <p:cNvSpPr>
                <a:spLocks/>
              </p:cNvSpPr>
              <p:nvPr/>
            </p:nvSpPr>
            <p:spPr bwMode="auto">
              <a:xfrm>
                <a:off x="768" y="2775"/>
                <a:ext cx="32" cy="21"/>
              </a:xfrm>
              <a:custGeom>
                <a:avLst/>
                <a:gdLst>
                  <a:gd name="T0" fmla="*/ 31 w 32"/>
                  <a:gd name="T1" fmla="*/ 0 h 21"/>
                  <a:gd name="T2" fmla="*/ 0 w 32"/>
                  <a:gd name="T3" fmla="*/ 0 h 21"/>
                  <a:gd name="T4" fmla="*/ 0 w 32"/>
                  <a:gd name="T5" fmla="*/ 20 h 21"/>
                  <a:gd name="T6" fmla="*/ 1 w 32"/>
                  <a:gd name="T7" fmla="*/ 20 h 21"/>
                  <a:gd name="T8" fmla="*/ 5 w 32"/>
                  <a:gd name="T9" fmla="*/ 13 h 21"/>
                  <a:gd name="T10" fmla="*/ 9 w 32"/>
                  <a:gd name="T11" fmla="*/ 11 h 21"/>
                  <a:gd name="T12" fmla="*/ 31 w 32"/>
                  <a:gd name="T13" fmla="*/ 0 h 21"/>
                  <a:gd name="T14" fmla="*/ 0 60000 65536"/>
                  <a:gd name="T15" fmla="*/ 0 60000 65536"/>
                  <a:gd name="T16" fmla="*/ 0 60000 65536"/>
                  <a:gd name="T17" fmla="*/ 0 60000 65536"/>
                  <a:gd name="T18" fmla="*/ 0 60000 65536"/>
                  <a:gd name="T19" fmla="*/ 0 60000 65536"/>
                  <a:gd name="T20" fmla="*/ 0 60000 65536"/>
                  <a:gd name="T21" fmla="*/ 0 w 32"/>
                  <a:gd name="T22" fmla="*/ 0 h 21"/>
                  <a:gd name="T23" fmla="*/ 32 w 32"/>
                  <a:gd name="T24" fmla="*/ 21 h 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 h="21">
                    <a:moveTo>
                      <a:pt x="31" y="0"/>
                    </a:moveTo>
                    <a:lnTo>
                      <a:pt x="0" y="0"/>
                    </a:lnTo>
                    <a:lnTo>
                      <a:pt x="0" y="20"/>
                    </a:lnTo>
                    <a:lnTo>
                      <a:pt x="1" y="20"/>
                    </a:lnTo>
                    <a:lnTo>
                      <a:pt x="5" y="13"/>
                    </a:lnTo>
                    <a:lnTo>
                      <a:pt x="9" y="11"/>
                    </a:lnTo>
                    <a:lnTo>
                      <a:pt x="31"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26" name="Freeform 83"/>
              <p:cNvSpPr>
                <a:spLocks/>
              </p:cNvSpPr>
              <p:nvPr/>
            </p:nvSpPr>
            <p:spPr bwMode="auto">
              <a:xfrm>
                <a:off x="730" y="2852"/>
                <a:ext cx="99" cy="18"/>
              </a:xfrm>
              <a:custGeom>
                <a:avLst/>
                <a:gdLst>
                  <a:gd name="T0" fmla="*/ 0 w 99"/>
                  <a:gd name="T1" fmla="*/ 5 h 18"/>
                  <a:gd name="T2" fmla="*/ 6 w 99"/>
                  <a:gd name="T3" fmla="*/ 0 h 18"/>
                  <a:gd name="T4" fmla="*/ 98 w 99"/>
                  <a:gd name="T5" fmla="*/ 16 h 18"/>
                  <a:gd name="T6" fmla="*/ 98 w 99"/>
                  <a:gd name="T7" fmla="*/ 17 h 18"/>
                  <a:gd name="T8" fmla="*/ 5 w 99"/>
                  <a:gd name="T9" fmla="*/ 5 h 18"/>
                  <a:gd name="T10" fmla="*/ 4 w 99"/>
                  <a:gd name="T11" fmla="*/ 5 h 18"/>
                  <a:gd name="T12" fmla="*/ 0 w 99"/>
                  <a:gd name="T13" fmla="*/ 5 h 18"/>
                  <a:gd name="T14" fmla="*/ 0 60000 65536"/>
                  <a:gd name="T15" fmla="*/ 0 60000 65536"/>
                  <a:gd name="T16" fmla="*/ 0 60000 65536"/>
                  <a:gd name="T17" fmla="*/ 0 60000 65536"/>
                  <a:gd name="T18" fmla="*/ 0 60000 65536"/>
                  <a:gd name="T19" fmla="*/ 0 60000 65536"/>
                  <a:gd name="T20" fmla="*/ 0 60000 65536"/>
                  <a:gd name="T21" fmla="*/ 0 w 99"/>
                  <a:gd name="T22" fmla="*/ 0 h 18"/>
                  <a:gd name="T23" fmla="*/ 99 w 99"/>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9" h="18">
                    <a:moveTo>
                      <a:pt x="0" y="5"/>
                    </a:moveTo>
                    <a:lnTo>
                      <a:pt x="6" y="0"/>
                    </a:lnTo>
                    <a:lnTo>
                      <a:pt x="98" y="16"/>
                    </a:lnTo>
                    <a:lnTo>
                      <a:pt x="98" y="17"/>
                    </a:lnTo>
                    <a:lnTo>
                      <a:pt x="5" y="5"/>
                    </a:lnTo>
                    <a:lnTo>
                      <a:pt x="4" y="5"/>
                    </a:lnTo>
                    <a:lnTo>
                      <a:pt x="0" y="5"/>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7" name="Freeform 84"/>
              <p:cNvSpPr>
                <a:spLocks/>
              </p:cNvSpPr>
              <p:nvPr/>
            </p:nvSpPr>
            <p:spPr bwMode="auto">
              <a:xfrm>
                <a:off x="730" y="2852"/>
                <a:ext cx="105" cy="23"/>
              </a:xfrm>
              <a:custGeom>
                <a:avLst/>
                <a:gdLst>
                  <a:gd name="T0" fmla="*/ 0 w 105"/>
                  <a:gd name="T1" fmla="*/ 6 h 23"/>
                  <a:gd name="T2" fmla="*/ 7 w 105"/>
                  <a:gd name="T3" fmla="*/ 0 h 23"/>
                  <a:gd name="T4" fmla="*/ 104 w 105"/>
                  <a:gd name="T5" fmla="*/ 20 h 23"/>
                  <a:gd name="T6" fmla="*/ 104 w 105"/>
                  <a:gd name="T7" fmla="*/ 22 h 23"/>
                  <a:gd name="T8" fmla="*/ 6 w 105"/>
                  <a:gd name="T9" fmla="*/ 6 h 23"/>
                  <a:gd name="T10" fmla="*/ 4 w 105"/>
                  <a:gd name="T11" fmla="*/ 6 h 23"/>
                  <a:gd name="T12" fmla="*/ 0 w 105"/>
                  <a:gd name="T13" fmla="*/ 6 h 23"/>
                  <a:gd name="T14" fmla="*/ 0 60000 65536"/>
                  <a:gd name="T15" fmla="*/ 0 60000 65536"/>
                  <a:gd name="T16" fmla="*/ 0 60000 65536"/>
                  <a:gd name="T17" fmla="*/ 0 60000 65536"/>
                  <a:gd name="T18" fmla="*/ 0 60000 65536"/>
                  <a:gd name="T19" fmla="*/ 0 60000 65536"/>
                  <a:gd name="T20" fmla="*/ 0 60000 65536"/>
                  <a:gd name="T21" fmla="*/ 0 w 105"/>
                  <a:gd name="T22" fmla="*/ 0 h 23"/>
                  <a:gd name="T23" fmla="*/ 105 w 10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5" h="23">
                    <a:moveTo>
                      <a:pt x="0" y="6"/>
                    </a:moveTo>
                    <a:lnTo>
                      <a:pt x="7" y="0"/>
                    </a:lnTo>
                    <a:lnTo>
                      <a:pt x="104" y="20"/>
                    </a:lnTo>
                    <a:lnTo>
                      <a:pt x="104" y="22"/>
                    </a:lnTo>
                    <a:lnTo>
                      <a:pt x="6" y="6"/>
                    </a:lnTo>
                    <a:lnTo>
                      <a:pt x="4" y="6"/>
                    </a:lnTo>
                    <a:lnTo>
                      <a:pt x="0" y="6"/>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28" name="Freeform 85"/>
              <p:cNvSpPr>
                <a:spLocks/>
              </p:cNvSpPr>
              <p:nvPr/>
            </p:nvSpPr>
            <p:spPr bwMode="auto">
              <a:xfrm>
                <a:off x="655" y="2693"/>
                <a:ext cx="9" cy="8"/>
              </a:xfrm>
              <a:custGeom>
                <a:avLst/>
                <a:gdLst>
                  <a:gd name="T0" fmla="*/ 0 w 9"/>
                  <a:gd name="T1" fmla="*/ 0 h 8"/>
                  <a:gd name="T2" fmla="*/ 8 w 9"/>
                  <a:gd name="T3" fmla="*/ 0 h 8"/>
                  <a:gd name="T4" fmla="*/ 8 w 9"/>
                  <a:gd name="T5" fmla="*/ 7 h 8"/>
                  <a:gd name="T6" fmla="*/ 0 w 9"/>
                  <a:gd name="T7" fmla="*/ 7 h 8"/>
                  <a:gd name="T8" fmla="*/ 0 w 9"/>
                  <a:gd name="T9" fmla="*/ 0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0"/>
                    </a:moveTo>
                    <a:lnTo>
                      <a:pt x="8" y="0"/>
                    </a:lnTo>
                    <a:lnTo>
                      <a:pt x="8"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9" name="Freeform 86"/>
              <p:cNvSpPr>
                <a:spLocks/>
              </p:cNvSpPr>
              <p:nvPr/>
            </p:nvSpPr>
            <p:spPr bwMode="auto">
              <a:xfrm>
                <a:off x="655" y="2693"/>
                <a:ext cx="15" cy="14"/>
              </a:xfrm>
              <a:custGeom>
                <a:avLst/>
                <a:gdLst>
                  <a:gd name="T0" fmla="*/ 0 w 15"/>
                  <a:gd name="T1" fmla="*/ 0 h 14"/>
                  <a:gd name="T2" fmla="*/ 14 w 15"/>
                  <a:gd name="T3" fmla="*/ 0 h 14"/>
                  <a:gd name="T4" fmla="*/ 14 w 15"/>
                  <a:gd name="T5" fmla="*/ 13 h 14"/>
                  <a:gd name="T6" fmla="*/ 0 w 15"/>
                  <a:gd name="T7" fmla="*/ 13 h 14"/>
                  <a:gd name="T8" fmla="*/ 0 w 15"/>
                  <a:gd name="T9" fmla="*/ 0 h 14"/>
                  <a:gd name="T10" fmla="*/ 0 60000 65536"/>
                  <a:gd name="T11" fmla="*/ 0 60000 65536"/>
                  <a:gd name="T12" fmla="*/ 0 60000 65536"/>
                  <a:gd name="T13" fmla="*/ 0 60000 65536"/>
                  <a:gd name="T14" fmla="*/ 0 60000 65536"/>
                  <a:gd name="T15" fmla="*/ 0 w 15"/>
                  <a:gd name="T16" fmla="*/ 0 h 14"/>
                  <a:gd name="T17" fmla="*/ 15 w 15"/>
                  <a:gd name="T18" fmla="*/ 14 h 14"/>
                </a:gdLst>
                <a:ahLst/>
                <a:cxnLst>
                  <a:cxn ang="T10">
                    <a:pos x="T0" y="T1"/>
                  </a:cxn>
                  <a:cxn ang="T11">
                    <a:pos x="T2" y="T3"/>
                  </a:cxn>
                  <a:cxn ang="T12">
                    <a:pos x="T4" y="T5"/>
                  </a:cxn>
                  <a:cxn ang="T13">
                    <a:pos x="T6" y="T7"/>
                  </a:cxn>
                  <a:cxn ang="T14">
                    <a:pos x="T8" y="T9"/>
                  </a:cxn>
                </a:cxnLst>
                <a:rect l="T15" t="T16" r="T17" b="T18"/>
                <a:pathLst>
                  <a:path w="15" h="14">
                    <a:moveTo>
                      <a:pt x="0" y="0"/>
                    </a:moveTo>
                    <a:lnTo>
                      <a:pt x="14" y="0"/>
                    </a:lnTo>
                    <a:lnTo>
                      <a:pt x="14"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30" name="Freeform 87"/>
              <p:cNvSpPr>
                <a:spLocks/>
              </p:cNvSpPr>
              <p:nvPr/>
            </p:nvSpPr>
            <p:spPr bwMode="auto">
              <a:xfrm>
                <a:off x="677" y="2693"/>
                <a:ext cx="9" cy="8"/>
              </a:xfrm>
              <a:custGeom>
                <a:avLst/>
                <a:gdLst>
                  <a:gd name="T0" fmla="*/ 0 w 9"/>
                  <a:gd name="T1" fmla="*/ 0 h 8"/>
                  <a:gd name="T2" fmla="*/ 8 w 9"/>
                  <a:gd name="T3" fmla="*/ 0 h 8"/>
                  <a:gd name="T4" fmla="*/ 8 w 9"/>
                  <a:gd name="T5" fmla="*/ 7 h 8"/>
                  <a:gd name="T6" fmla="*/ 0 w 9"/>
                  <a:gd name="T7" fmla="*/ 7 h 8"/>
                  <a:gd name="T8" fmla="*/ 0 w 9"/>
                  <a:gd name="T9" fmla="*/ 0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0"/>
                    </a:moveTo>
                    <a:lnTo>
                      <a:pt x="8" y="0"/>
                    </a:lnTo>
                    <a:lnTo>
                      <a:pt x="8"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31" name="Freeform 88"/>
              <p:cNvSpPr>
                <a:spLocks/>
              </p:cNvSpPr>
              <p:nvPr/>
            </p:nvSpPr>
            <p:spPr bwMode="auto">
              <a:xfrm>
                <a:off x="677" y="2693"/>
                <a:ext cx="14" cy="14"/>
              </a:xfrm>
              <a:custGeom>
                <a:avLst/>
                <a:gdLst>
                  <a:gd name="T0" fmla="*/ 0 w 14"/>
                  <a:gd name="T1" fmla="*/ 0 h 14"/>
                  <a:gd name="T2" fmla="*/ 13 w 14"/>
                  <a:gd name="T3" fmla="*/ 0 h 14"/>
                  <a:gd name="T4" fmla="*/ 13 w 14"/>
                  <a:gd name="T5" fmla="*/ 13 h 14"/>
                  <a:gd name="T6" fmla="*/ 0 w 14"/>
                  <a:gd name="T7" fmla="*/ 13 h 14"/>
                  <a:gd name="T8" fmla="*/ 0 w 14"/>
                  <a:gd name="T9" fmla="*/ 0 h 14"/>
                  <a:gd name="T10" fmla="*/ 0 60000 65536"/>
                  <a:gd name="T11" fmla="*/ 0 60000 65536"/>
                  <a:gd name="T12" fmla="*/ 0 60000 65536"/>
                  <a:gd name="T13" fmla="*/ 0 60000 65536"/>
                  <a:gd name="T14" fmla="*/ 0 60000 65536"/>
                  <a:gd name="T15" fmla="*/ 0 w 14"/>
                  <a:gd name="T16" fmla="*/ 0 h 14"/>
                  <a:gd name="T17" fmla="*/ 14 w 14"/>
                  <a:gd name="T18" fmla="*/ 14 h 14"/>
                </a:gdLst>
                <a:ahLst/>
                <a:cxnLst>
                  <a:cxn ang="T10">
                    <a:pos x="T0" y="T1"/>
                  </a:cxn>
                  <a:cxn ang="T11">
                    <a:pos x="T2" y="T3"/>
                  </a:cxn>
                  <a:cxn ang="T12">
                    <a:pos x="T4" y="T5"/>
                  </a:cxn>
                  <a:cxn ang="T13">
                    <a:pos x="T6" y="T7"/>
                  </a:cxn>
                  <a:cxn ang="T14">
                    <a:pos x="T8" y="T9"/>
                  </a:cxn>
                </a:cxnLst>
                <a:rect l="T15" t="T16" r="T17" b="T18"/>
                <a:pathLst>
                  <a:path w="14" h="14">
                    <a:moveTo>
                      <a:pt x="0" y="0"/>
                    </a:moveTo>
                    <a:lnTo>
                      <a:pt x="13" y="0"/>
                    </a:lnTo>
                    <a:lnTo>
                      <a:pt x="13"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32" name="Freeform 89"/>
              <p:cNvSpPr>
                <a:spLocks/>
              </p:cNvSpPr>
              <p:nvPr/>
            </p:nvSpPr>
            <p:spPr bwMode="auto">
              <a:xfrm>
                <a:off x="698" y="2693"/>
                <a:ext cx="12" cy="8"/>
              </a:xfrm>
              <a:custGeom>
                <a:avLst/>
                <a:gdLst>
                  <a:gd name="T0" fmla="*/ 0 w 12"/>
                  <a:gd name="T1" fmla="*/ 0 h 8"/>
                  <a:gd name="T2" fmla="*/ 11 w 12"/>
                  <a:gd name="T3" fmla="*/ 0 h 8"/>
                  <a:gd name="T4" fmla="*/ 11 w 12"/>
                  <a:gd name="T5" fmla="*/ 7 h 8"/>
                  <a:gd name="T6" fmla="*/ 0 w 12"/>
                  <a:gd name="T7" fmla="*/ 7 h 8"/>
                  <a:gd name="T8" fmla="*/ 0 w 12"/>
                  <a:gd name="T9" fmla="*/ 0 h 8"/>
                  <a:gd name="T10" fmla="*/ 0 60000 65536"/>
                  <a:gd name="T11" fmla="*/ 0 60000 65536"/>
                  <a:gd name="T12" fmla="*/ 0 60000 65536"/>
                  <a:gd name="T13" fmla="*/ 0 60000 65536"/>
                  <a:gd name="T14" fmla="*/ 0 60000 65536"/>
                  <a:gd name="T15" fmla="*/ 0 w 12"/>
                  <a:gd name="T16" fmla="*/ 0 h 8"/>
                  <a:gd name="T17" fmla="*/ 12 w 12"/>
                  <a:gd name="T18" fmla="*/ 8 h 8"/>
                </a:gdLst>
                <a:ahLst/>
                <a:cxnLst>
                  <a:cxn ang="T10">
                    <a:pos x="T0" y="T1"/>
                  </a:cxn>
                  <a:cxn ang="T11">
                    <a:pos x="T2" y="T3"/>
                  </a:cxn>
                  <a:cxn ang="T12">
                    <a:pos x="T4" y="T5"/>
                  </a:cxn>
                  <a:cxn ang="T13">
                    <a:pos x="T6" y="T7"/>
                  </a:cxn>
                  <a:cxn ang="T14">
                    <a:pos x="T8" y="T9"/>
                  </a:cxn>
                </a:cxnLst>
                <a:rect l="T15" t="T16" r="T17" b="T18"/>
                <a:pathLst>
                  <a:path w="12" h="8">
                    <a:moveTo>
                      <a:pt x="0" y="0"/>
                    </a:moveTo>
                    <a:lnTo>
                      <a:pt x="11" y="0"/>
                    </a:lnTo>
                    <a:lnTo>
                      <a:pt x="11"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33" name="Freeform 90"/>
              <p:cNvSpPr>
                <a:spLocks/>
              </p:cNvSpPr>
              <p:nvPr/>
            </p:nvSpPr>
            <p:spPr bwMode="auto">
              <a:xfrm>
                <a:off x="698" y="2693"/>
                <a:ext cx="17" cy="14"/>
              </a:xfrm>
              <a:custGeom>
                <a:avLst/>
                <a:gdLst>
                  <a:gd name="T0" fmla="*/ 0 w 17"/>
                  <a:gd name="T1" fmla="*/ 0 h 14"/>
                  <a:gd name="T2" fmla="*/ 16 w 17"/>
                  <a:gd name="T3" fmla="*/ 0 h 14"/>
                  <a:gd name="T4" fmla="*/ 16 w 17"/>
                  <a:gd name="T5" fmla="*/ 13 h 14"/>
                  <a:gd name="T6" fmla="*/ 0 w 17"/>
                  <a:gd name="T7" fmla="*/ 13 h 14"/>
                  <a:gd name="T8" fmla="*/ 0 w 17"/>
                  <a:gd name="T9" fmla="*/ 0 h 14"/>
                  <a:gd name="T10" fmla="*/ 0 60000 65536"/>
                  <a:gd name="T11" fmla="*/ 0 60000 65536"/>
                  <a:gd name="T12" fmla="*/ 0 60000 65536"/>
                  <a:gd name="T13" fmla="*/ 0 60000 65536"/>
                  <a:gd name="T14" fmla="*/ 0 60000 65536"/>
                  <a:gd name="T15" fmla="*/ 0 w 17"/>
                  <a:gd name="T16" fmla="*/ 0 h 14"/>
                  <a:gd name="T17" fmla="*/ 17 w 17"/>
                  <a:gd name="T18" fmla="*/ 14 h 14"/>
                </a:gdLst>
                <a:ahLst/>
                <a:cxnLst>
                  <a:cxn ang="T10">
                    <a:pos x="T0" y="T1"/>
                  </a:cxn>
                  <a:cxn ang="T11">
                    <a:pos x="T2" y="T3"/>
                  </a:cxn>
                  <a:cxn ang="T12">
                    <a:pos x="T4" y="T5"/>
                  </a:cxn>
                  <a:cxn ang="T13">
                    <a:pos x="T6" y="T7"/>
                  </a:cxn>
                  <a:cxn ang="T14">
                    <a:pos x="T8" y="T9"/>
                  </a:cxn>
                </a:cxnLst>
                <a:rect l="T15" t="T16" r="T17" b="T18"/>
                <a:pathLst>
                  <a:path w="17" h="14">
                    <a:moveTo>
                      <a:pt x="0" y="0"/>
                    </a:moveTo>
                    <a:lnTo>
                      <a:pt x="16" y="0"/>
                    </a:lnTo>
                    <a:lnTo>
                      <a:pt x="16"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34" name="Freeform 91"/>
              <p:cNvSpPr>
                <a:spLocks/>
              </p:cNvSpPr>
              <p:nvPr/>
            </p:nvSpPr>
            <p:spPr bwMode="auto">
              <a:xfrm>
                <a:off x="722" y="2693"/>
                <a:ext cx="13" cy="8"/>
              </a:xfrm>
              <a:custGeom>
                <a:avLst/>
                <a:gdLst>
                  <a:gd name="T0" fmla="*/ 0 w 13"/>
                  <a:gd name="T1" fmla="*/ 0 h 8"/>
                  <a:gd name="T2" fmla="*/ 12 w 13"/>
                  <a:gd name="T3" fmla="*/ 0 h 8"/>
                  <a:gd name="T4" fmla="*/ 12 w 13"/>
                  <a:gd name="T5" fmla="*/ 7 h 8"/>
                  <a:gd name="T6" fmla="*/ 0 w 13"/>
                  <a:gd name="T7" fmla="*/ 7 h 8"/>
                  <a:gd name="T8" fmla="*/ 0 w 13"/>
                  <a:gd name="T9" fmla="*/ 0 h 8"/>
                  <a:gd name="T10" fmla="*/ 0 60000 65536"/>
                  <a:gd name="T11" fmla="*/ 0 60000 65536"/>
                  <a:gd name="T12" fmla="*/ 0 60000 65536"/>
                  <a:gd name="T13" fmla="*/ 0 60000 65536"/>
                  <a:gd name="T14" fmla="*/ 0 60000 65536"/>
                  <a:gd name="T15" fmla="*/ 0 w 13"/>
                  <a:gd name="T16" fmla="*/ 0 h 8"/>
                  <a:gd name="T17" fmla="*/ 13 w 13"/>
                  <a:gd name="T18" fmla="*/ 8 h 8"/>
                </a:gdLst>
                <a:ahLst/>
                <a:cxnLst>
                  <a:cxn ang="T10">
                    <a:pos x="T0" y="T1"/>
                  </a:cxn>
                  <a:cxn ang="T11">
                    <a:pos x="T2" y="T3"/>
                  </a:cxn>
                  <a:cxn ang="T12">
                    <a:pos x="T4" y="T5"/>
                  </a:cxn>
                  <a:cxn ang="T13">
                    <a:pos x="T6" y="T7"/>
                  </a:cxn>
                  <a:cxn ang="T14">
                    <a:pos x="T8" y="T9"/>
                  </a:cxn>
                </a:cxnLst>
                <a:rect l="T15" t="T16" r="T17" b="T18"/>
                <a:pathLst>
                  <a:path w="13" h="8">
                    <a:moveTo>
                      <a:pt x="0" y="0"/>
                    </a:moveTo>
                    <a:lnTo>
                      <a:pt x="12" y="0"/>
                    </a:lnTo>
                    <a:lnTo>
                      <a:pt x="12"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35" name="Freeform 92"/>
              <p:cNvSpPr>
                <a:spLocks/>
              </p:cNvSpPr>
              <p:nvPr/>
            </p:nvSpPr>
            <p:spPr bwMode="auto">
              <a:xfrm>
                <a:off x="722" y="2693"/>
                <a:ext cx="19" cy="14"/>
              </a:xfrm>
              <a:custGeom>
                <a:avLst/>
                <a:gdLst>
                  <a:gd name="T0" fmla="*/ 0 w 19"/>
                  <a:gd name="T1" fmla="*/ 0 h 14"/>
                  <a:gd name="T2" fmla="*/ 18 w 19"/>
                  <a:gd name="T3" fmla="*/ 0 h 14"/>
                  <a:gd name="T4" fmla="*/ 18 w 19"/>
                  <a:gd name="T5" fmla="*/ 13 h 14"/>
                  <a:gd name="T6" fmla="*/ 0 w 19"/>
                  <a:gd name="T7" fmla="*/ 13 h 14"/>
                  <a:gd name="T8" fmla="*/ 0 w 19"/>
                  <a:gd name="T9" fmla="*/ 0 h 14"/>
                  <a:gd name="T10" fmla="*/ 0 60000 65536"/>
                  <a:gd name="T11" fmla="*/ 0 60000 65536"/>
                  <a:gd name="T12" fmla="*/ 0 60000 65536"/>
                  <a:gd name="T13" fmla="*/ 0 60000 65536"/>
                  <a:gd name="T14" fmla="*/ 0 60000 65536"/>
                  <a:gd name="T15" fmla="*/ 0 w 19"/>
                  <a:gd name="T16" fmla="*/ 0 h 14"/>
                  <a:gd name="T17" fmla="*/ 19 w 19"/>
                  <a:gd name="T18" fmla="*/ 14 h 14"/>
                </a:gdLst>
                <a:ahLst/>
                <a:cxnLst>
                  <a:cxn ang="T10">
                    <a:pos x="T0" y="T1"/>
                  </a:cxn>
                  <a:cxn ang="T11">
                    <a:pos x="T2" y="T3"/>
                  </a:cxn>
                  <a:cxn ang="T12">
                    <a:pos x="T4" y="T5"/>
                  </a:cxn>
                  <a:cxn ang="T13">
                    <a:pos x="T6" y="T7"/>
                  </a:cxn>
                  <a:cxn ang="T14">
                    <a:pos x="T8" y="T9"/>
                  </a:cxn>
                </a:cxnLst>
                <a:rect l="T15" t="T16" r="T17" b="T18"/>
                <a:pathLst>
                  <a:path w="19" h="14">
                    <a:moveTo>
                      <a:pt x="0" y="0"/>
                    </a:moveTo>
                    <a:lnTo>
                      <a:pt x="18" y="0"/>
                    </a:lnTo>
                    <a:lnTo>
                      <a:pt x="18"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36" name="Freeform 93"/>
              <p:cNvSpPr>
                <a:spLocks/>
              </p:cNvSpPr>
              <p:nvPr/>
            </p:nvSpPr>
            <p:spPr bwMode="auto">
              <a:xfrm>
                <a:off x="745" y="2693"/>
                <a:ext cx="12" cy="8"/>
              </a:xfrm>
              <a:custGeom>
                <a:avLst/>
                <a:gdLst>
                  <a:gd name="T0" fmla="*/ 0 w 12"/>
                  <a:gd name="T1" fmla="*/ 0 h 8"/>
                  <a:gd name="T2" fmla="*/ 11 w 12"/>
                  <a:gd name="T3" fmla="*/ 0 h 8"/>
                  <a:gd name="T4" fmla="*/ 11 w 12"/>
                  <a:gd name="T5" fmla="*/ 7 h 8"/>
                  <a:gd name="T6" fmla="*/ 0 w 12"/>
                  <a:gd name="T7" fmla="*/ 7 h 8"/>
                  <a:gd name="T8" fmla="*/ 0 w 12"/>
                  <a:gd name="T9" fmla="*/ 0 h 8"/>
                  <a:gd name="T10" fmla="*/ 0 60000 65536"/>
                  <a:gd name="T11" fmla="*/ 0 60000 65536"/>
                  <a:gd name="T12" fmla="*/ 0 60000 65536"/>
                  <a:gd name="T13" fmla="*/ 0 60000 65536"/>
                  <a:gd name="T14" fmla="*/ 0 60000 65536"/>
                  <a:gd name="T15" fmla="*/ 0 w 12"/>
                  <a:gd name="T16" fmla="*/ 0 h 8"/>
                  <a:gd name="T17" fmla="*/ 12 w 12"/>
                  <a:gd name="T18" fmla="*/ 8 h 8"/>
                </a:gdLst>
                <a:ahLst/>
                <a:cxnLst>
                  <a:cxn ang="T10">
                    <a:pos x="T0" y="T1"/>
                  </a:cxn>
                  <a:cxn ang="T11">
                    <a:pos x="T2" y="T3"/>
                  </a:cxn>
                  <a:cxn ang="T12">
                    <a:pos x="T4" y="T5"/>
                  </a:cxn>
                  <a:cxn ang="T13">
                    <a:pos x="T6" y="T7"/>
                  </a:cxn>
                  <a:cxn ang="T14">
                    <a:pos x="T8" y="T9"/>
                  </a:cxn>
                </a:cxnLst>
                <a:rect l="T15" t="T16" r="T17" b="T18"/>
                <a:pathLst>
                  <a:path w="12" h="8">
                    <a:moveTo>
                      <a:pt x="0" y="0"/>
                    </a:moveTo>
                    <a:lnTo>
                      <a:pt x="11" y="0"/>
                    </a:lnTo>
                    <a:lnTo>
                      <a:pt x="11"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37" name="Freeform 94"/>
              <p:cNvSpPr>
                <a:spLocks/>
              </p:cNvSpPr>
              <p:nvPr/>
            </p:nvSpPr>
            <p:spPr bwMode="auto">
              <a:xfrm>
                <a:off x="745" y="2693"/>
                <a:ext cx="17" cy="14"/>
              </a:xfrm>
              <a:custGeom>
                <a:avLst/>
                <a:gdLst>
                  <a:gd name="T0" fmla="*/ 0 w 17"/>
                  <a:gd name="T1" fmla="*/ 0 h 14"/>
                  <a:gd name="T2" fmla="*/ 16 w 17"/>
                  <a:gd name="T3" fmla="*/ 0 h 14"/>
                  <a:gd name="T4" fmla="*/ 16 w 17"/>
                  <a:gd name="T5" fmla="*/ 13 h 14"/>
                  <a:gd name="T6" fmla="*/ 0 w 17"/>
                  <a:gd name="T7" fmla="*/ 13 h 14"/>
                  <a:gd name="T8" fmla="*/ 0 w 17"/>
                  <a:gd name="T9" fmla="*/ 0 h 14"/>
                  <a:gd name="T10" fmla="*/ 0 60000 65536"/>
                  <a:gd name="T11" fmla="*/ 0 60000 65536"/>
                  <a:gd name="T12" fmla="*/ 0 60000 65536"/>
                  <a:gd name="T13" fmla="*/ 0 60000 65536"/>
                  <a:gd name="T14" fmla="*/ 0 60000 65536"/>
                  <a:gd name="T15" fmla="*/ 0 w 17"/>
                  <a:gd name="T16" fmla="*/ 0 h 14"/>
                  <a:gd name="T17" fmla="*/ 17 w 17"/>
                  <a:gd name="T18" fmla="*/ 14 h 14"/>
                </a:gdLst>
                <a:ahLst/>
                <a:cxnLst>
                  <a:cxn ang="T10">
                    <a:pos x="T0" y="T1"/>
                  </a:cxn>
                  <a:cxn ang="T11">
                    <a:pos x="T2" y="T3"/>
                  </a:cxn>
                  <a:cxn ang="T12">
                    <a:pos x="T4" y="T5"/>
                  </a:cxn>
                  <a:cxn ang="T13">
                    <a:pos x="T6" y="T7"/>
                  </a:cxn>
                  <a:cxn ang="T14">
                    <a:pos x="T8" y="T9"/>
                  </a:cxn>
                </a:cxnLst>
                <a:rect l="T15" t="T16" r="T17" b="T18"/>
                <a:pathLst>
                  <a:path w="17" h="14">
                    <a:moveTo>
                      <a:pt x="0" y="0"/>
                    </a:moveTo>
                    <a:lnTo>
                      <a:pt x="16" y="0"/>
                    </a:lnTo>
                    <a:lnTo>
                      <a:pt x="16"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38" name="Freeform 95"/>
              <p:cNvSpPr>
                <a:spLocks/>
              </p:cNvSpPr>
              <p:nvPr/>
            </p:nvSpPr>
            <p:spPr bwMode="auto">
              <a:xfrm>
                <a:off x="701" y="2714"/>
                <a:ext cx="3" cy="5"/>
              </a:xfrm>
              <a:custGeom>
                <a:avLst/>
                <a:gdLst>
                  <a:gd name="T0" fmla="*/ 0 w 3"/>
                  <a:gd name="T1" fmla="*/ 0 h 5"/>
                  <a:gd name="T2" fmla="*/ 2 w 3"/>
                  <a:gd name="T3" fmla="*/ 0 h 5"/>
                  <a:gd name="T4" fmla="*/ 2 w 3"/>
                  <a:gd name="T5" fmla="*/ 4 h 5"/>
                  <a:gd name="T6" fmla="*/ 0 w 3"/>
                  <a:gd name="T7" fmla="*/ 4 h 5"/>
                  <a:gd name="T8" fmla="*/ 0 w 3"/>
                  <a:gd name="T9" fmla="*/ 0 h 5"/>
                  <a:gd name="T10" fmla="*/ 0 60000 65536"/>
                  <a:gd name="T11" fmla="*/ 0 60000 65536"/>
                  <a:gd name="T12" fmla="*/ 0 60000 65536"/>
                  <a:gd name="T13" fmla="*/ 0 60000 65536"/>
                  <a:gd name="T14" fmla="*/ 0 60000 65536"/>
                  <a:gd name="T15" fmla="*/ 0 w 3"/>
                  <a:gd name="T16" fmla="*/ 0 h 5"/>
                  <a:gd name="T17" fmla="*/ 3 w 3"/>
                  <a:gd name="T18" fmla="*/ 5 h 5"/>
                </a:gdLst>
                <a:ahLst/>
                <a:cxnLst>
                  <a:cxn ang="T10">
                    <a:pos x="T0" y="T1"/>
                  </a:cxn>
                  <a:cxn ang="T11">
                    <a:pos x="T2" y="T3"/>
                  </a:cxn>
                  <a:cxn ang="T12">
                    <a:pos x="T4" y="T5"/>
                  </a:cxn>
                  <a:cxn ang="T13">
                    <a:pos x="T6" y="T7"/>
                  </a:cxn>
                  <a:cxn ang="T14">
                    <a:pos x="T8" y="T9"/>
                  </a:cxn>
                </a:cxnLst>
                <a:rect l="T15" t="T16" r="T17" b="T18"/>
                <a:pathLst>
                  <a:path w="3" h="5">
                    <a:moveTo>
                      <a:pt x="0" y="0"/>
                    </a:moveTo>
                    <a:lnTo>
                      <a:pt x="2" y="0"/>
                    </a:lnTo>
                    <a:lnTo>
                      <a:pt x="2" y="4"/>
                    </a:lnTo>
                    <a:lnTo>
                      <a:pt x="0" y="4"/>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39" name="Freeform 96"/>
              <p:cNvSpPr>
                <a:spLocks/>
              </p:cNvSpPr>
              <p:nvPr/>
            </p:nvSpPr>
            <p:spPr bwMode="auto">
              <a:xfrm>
                <a:off x="701" y="2714"/>
                <a:ext cx="9" cy="10"/>
              </a:xfrm>
              <a:custGeom>
                <a:avLst/>
                <a:gdLst>
                  <a:gd name="T0" fmla="*/ 0 w 9"/>
                  <a:gd name="T1" fmla="*/ 0 h 10"/>
                  <a:gd name="T2" fmla="*/ 8 w 9"/>
                  <a:gd name="T3" fmla="*/ 0 h 10"/>
                  <a:gd name="T4" fmla="*/ 8 w 9"/>
                  <a:gd name="T5" fmla="*/ 9 h 10"/>
                  <a:gd name="T6" fmla="*/ 0 w 9"/>
                  <a:gd name="T7" fmla="*/ 9 h 10"/>
                  <a:gd name="T8" fmla="*/ 0 w 9"/>
                  <a:gd name="T9" fmla="*/ 0 h 10"/>
                  <a:gd name="T10" fmla="*/ 0 60000 65536"/>
                  <a:gd name="T11" fmla="*/ 0 60000 65536"/>
                  <a:gd name="T12" fmla="*/ 0 60000 65536"/>
                  <a:gd name="T13" fmla="*/ 0 60000 65536"/>
                  <a:gd name="T14" fmla="*/ 0 60000 65536"/>
                  <a:gd name="T15" fmla="*/ 0 w 9"/>
                  <a:gd name="T16" fmla="*/ 0 h 10"/>
                  <a:gd name="T17" fmla="*/ 9 w 9"/>
                  <a:gd name="T18" fmla="*/ 10 h 10"/>
                </a:gdLst>
                <a:ahLst/>
                <a:cxnLst>
                  <a:cxn ang="T10">
                    <a:pos x="T0" y="T1"/>
                  </a:cxn>
                  <a:cxn ang="T11">
                    <a:pos x="T2" y="T3"/>
                  </a:cxn>
                  <a:cxn ang="T12">
                    <a:pos x="T4" y="T5"/>
                  </a:cxn>
                  <a:cxn ang="T13">
                    <a:pos x="T6" y="T7"/>
                  </a:cxn>
                  <a:cxn ang="T14">
                    <a:pos x="T8" y="T9"/>
                  </a:cxn>
                </a:cxnLst>
                <a:rect l="T15" t="T16" r="T17" b="T18"/>
                <a:pathLst>
                  <a:path w="9" h="10">
                    <a:moveTo>
                      <a:pt x="0" y="0"/>
                    </a:moveTo>
                    <a:lnTo>
                      <a:pt x="8" y="0"/>
                    </a:lnTo>
                    <a:lnTo>
                      <a:pt x="8" y="9"/>
                    </a:lnTo>
                    <a:lnTo>
                      <a:pt x="0" y="9"/>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40" name="Freeform 97"/>
              <p:cNvSpPr>
                <a:spLocks/>
              </p:cNvSpPr>
              <p:nvPr/>
            </p:nvSpPr>
            <p:spPr bwMode="auto">
              <a:xfrm>
                <a:off x="768" y="2693"/>
                <a:ext cx="6" cy="8"/>
              </a:xfrm>
              <a:custGeom>
                <a:avLst/>
                <a:gdLst>
                  <a:gd name="T0" fmla="*/ 0 w 6"/>
                  <a:gd name="T1" fmla="*/ 0 h 8"/>
                  <a:gd name="T2" fmla="*/ 5 w 6"/>
                  <a:gd name="T3" fmla="*/ 0 h 8"/>
                  <a:gd name="T4" fmla="*/ 5 w 6"/>
                  <a:gd name="T5" fmla="*/ 7 h 8"/>
                  <a:gd name="T6" fmla="*/ 0 w 6"/>
                  <a:gd name="T7" fmla="*/ 7 h 8"/>
                  <a:gd name="T8" fmla="*/ 0 w 6"/>
                  <a:gd name="T9" fmla="*/ 0 h 8"/>
                  <a:gd name="T10" fmla="*/ 0 60000 65536"/>
                  <a:gd name="T11" fmla="*/ 0 60000 65536"/>
                  <a:gd name="T12" fmla="*/ 0 60000 65536"/>
                  <a:gd name="T13" fmla="*/ 0 60000 65536"/>
                  <a:gd name="T14" fmla="*/ 0 60000 65536"/>
                  <a:gd name="T15" fmla="*/ 0 w 6"/>
                  <a:gd name="T16" fmla="*/ 0 h 8"/>
                  <a:gd name="T17" fmla="*/ 6 w 6"/>
                  <a:gd name="T18" fmla="*/ 8 h 8"/>
                </a:gdLst>
                <a:ahLst/>
                <a:cxnLst>
                  <a:cxn ang="T10">
                    <a:pos x="T0" y="T1"/>
                  </a:cxn>
                  <a:cxn ang="T11">
                    <a:pos x="T2" y="T3"/>
                  </a:cxn>
                  <a:cxn ang="T12">
                    <a:pos x="T4" y="T5"/>
                  </a:cxn>
                  <a:cxn ang="T13">
                    <a:pos x="T6" y="T7"/>
                  </a:cxn>
                  <a:cxn ang="T14">
                    <a:pos x="T8" y="T9"/>
                  </a:cxn>
                </a:cxnLst>
                <a:rect l="T15" t="T16" r="T17" b="T18"/>
                <a:pathLst>
                  <a:path w="6" h="8">
                    <a:moveTo>
                      <a:pt x="0" y="0"/>
                    </a:moveTo>
                    <a:lnTo>
                      <a:pt x="5" y="0"/>
                    </a:lnTo>
                    <a:lnTo>
                      <a:pt x="5"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41" name="Freeform 98"/>
              <p:cNvSpPr>
                <a:spLocks/>
              </p:cNvSpPr>
              <p:nvPr/>
            </p:nvSpPr>
            <p:spPr bwMode="auto">
              <a:xfrm>
                <a:off x="768" y="2693"/>
                <a:ext cx="12" cy="14"/>
              </a:xfrm>
              <a:custGeom>
                <a:avLst/>
                <a:gdLst>
                  <a:gd name="T0" fmla="*/ 0 w 12"/>
                  <a:gd name="T1" fmla="*/ 0 h 14"/>
                  <a:gd name="T2" fmla="*/ 11 w 12"/>
                  <a:gd name="T3" fmla="*/ 0 h 14"/>
                  <a:gd name="T4" fmla="*/ 11 w 12"/>
                  <a:gd name="T5" fmla="*/ 13 h 14"/>
                  <a:gd name="T6" fmla="*/ 0 w 12"/>
                  <a:gd name="T7" fmla="*/ 13 h 14"/>
                  <a:gd name="T8" fmla="*/ 0 w 12"/>
                  <a:gd name="T9" fmla="*/ 0 h 14"/>
                  <a:gd name="T10" fmla="*/ 0 60000 65536"/>
                  <a:gd name="T11" fmla="*/ 0 60000 65536"/>
                  <a:gd name="T12" fmla="*/ 0 60000 65536"/>
                  <a:gd name="T13" fmla="*/ 0 60000 65536"/>
                  <a:gd name="T14" fmla="*/ 0 60000 65536"/>
                  <a:gd name="T15" fmla="*/ 0 w 12"/>
                  <a:gd name="T16" fmla="*/ 0 h 14"/>
                  <a:gd name="T17" fmla="*/ 12 w 12"/>
                  <a:gd name="T18" fmla="*/ 14 h 14"/>
                </a:gdLst>
                <a:ahLst/>
                <a:cxnLst>
                  <a:cxn ang="T10">
                    <a:pos x="T0" y="T1"/>
                  </a:cxn>
                  <a:cxn ang="T11">
                    <a:pos x="T2" y="T3"/>
                  </a:cxn>
                  <a:cxn ang="T12">
                    <a:pos x="T4" y="T5"/>
                  </a:cxn>
                  <a:cxn ang="T13">
                    <a:pos x="T6" y="T7"/>
                  </a:cxn>
                  <a:cxn ang="T14">
                    <a:pos x="T8" y="T9"/>
                  </a:cxn>
                </a:cxnLst>
                <a:rect l="T15" t="T16" r="T17" b="T18"/>
                <a:pathLst>
                  <a:path w="12" h="14">
                    <a:moveTo>
                      <a:pt x="0" y="0"/>
                    </a:moveTo>
                    <a:lnTo>
                      <a:pt x="11" y="0"/>
                    </a:lnTo>
                    <a:lnTo>
                      <a:pt x="11"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42" name="Freeform 99"/>
              <p:cNvSpPr>
                <a:spLocks/>
              </p:cNvSpPr>
              <p:nvPr/>
            </p:nvSpPr>
            <p:spPr bwMode="auto">
              <a:xfrm>
                <a:off x="783" y="2693"/>
                <a:ext cx="6" cy="10"/>
              </a:xfrm>
              <a:custGeom>
                <a:avLst/>
                <a:gdLst>
                  <a:gd name="T0" fmla="*/ 0 w 6"/>
                  <a:gd name="T1" fmla="*/ 0 h 10"/>
                  <a:gd name="T2" fmla="*/ 5 w 6"/>
                  <a:gd name="T3" fmla="*/ 0 h 10"/>
                  <a:gd name="T4" fmla="*/ 5 w 6"/>
                  <a:gd name="T5" fmla="*/ 9 h 10"/>
                  <a:gd name="T6" fmla="*/ 0 w 6"/>
                  <a:gd name="T7" fmla="*/ 8 h 10"/>
                  <a:gd name="T8" fmla="*/ 0 w 6"/>
                  <a:gd name="T9" fmla="*/ 0 h 10"/>
                  <a:gd name="T10" fmla="*/ 0 60000 65536"/>
                  <a:gd name="T11" fmla="*/ 0 60000 65536"/>
                  <a:gd name="T12" fmla="*/ 0 60000 65536"/>
                  <a:gd name="T13" fmla="*/ 0 60000 65536"/>
                  <a:gd name="T14" fmla="*/ 0 60000 65536"/>
                  <a:gd name="T15" fmla="*/ 0 w 6"/>
                  <a:gd name="T16" fmla="*/ 0 h 10"/>
                  <a:gd name="T17" fmla="*/ 6 w 6"/>
                  <a:gd name="T18" fmla="*/ 10 h 10"/>
                </a:gdLst>
                <a:ahLst/>
                <a:cxnLst>
                  <a:cxn ang="T10">
                    <a:pos x="T0" y="T1"/>
                  </a:cxn>
                  <a:cxn ang="T11">
                    <a:pos x="T2" y="T3"/>
                  </a:cxn>
                  <a:cxn ang="T12">
                    <a:pos x="T4" y="T5"/>
                  </a:cxn>
                  <a:cxn ang="T13">
                    <a:pos x="T6" y="T7"/>
                  </a:cxn>
                  <a:cxn ang="T14">
                    <a:pos x="T8" y="T9"/>
                  </a:cxn>
                </a:cxnLst>
                <a:rect l="T15" t="T16" r="T17" b="T18"/>
                <a:pathLst>
                  <a:path w="6" h="10">
                    <a:moveTo>
                      <a:pt x="0" y="0"/>
                    </a:moveTo>
                    <a:lnTo>
                      <a:pt x="5" y="0"/>
                    </a:lnTo>
                    <a:lnTo>
                      <a:pt x="5" y="9"/>
                    </a:lnTo>
                    <a:lnTo>
                      <a:pt x="0" y="8"/>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43" name="Freeform 100"/>
              <p:cNvSpPr>
                <a:spLocks/>
              </p:cNvSpPr>
              <p:nvPr/>
            </p:nvSpPr>
            <p:spPr bwMode="auto">
              <a:xfrm>
                <a:off x="783" y="2693"/>
                <a:ext cx="12" cy="16"/>
              </a:xfrm>
              <a:custGeom>
                <a:avLst/>
                <a:gdLst>
                  <a:gd name="T0" fmla="*/ 0 w 12"/>
                  <a:gd name="T1" fmla="*/ 0 h 16"/>
                  <a:gd name="T2" fmla="*/ 11 w 12"/>
                  <a:gd name="T3" fmla="*/ 0 h 16"/>
                  <a:gd name="T4" fmla="*/ 11 w 12"/>
                  <a:gd name="T5" fmla="*/ 15 h 16"/>
                  <a:gd name="T6" fmla="*/ 0 w 12"/>
                  <a:gd name="T7" fmla="*/ 13 h 16"/>
                  <a:gd name="T8" fmla="*/ 0 w 12"/>
                  <a:gd name="T9" fmla="*/ 0 h 16"/>
                  <a:gd name="T10" fmla="*/ 0 60000 65536"/>
                  <a:gd name="T11" fmla="*/ 0 60000 65536"/>
                  <a:gd name="T12" fmla="*/ 0 60000 65536"/>
                  <a:gd name="T13" fmla="*/ 0 60000 65536"/>
                  <a:gd name="T14" fmla="*/ 0 60000 65536"/>
                  <a:gd name="T15" fmla="*/ 0 w 12"/>
                  <a:gd name="T16" fmla="*/ 0 h 16"/>
                  <a:gd name="T17" fmla="*/ 12 w 12"/>
                  <a:gd name="T18" fmla="*/ 16 h 16"/>
                </a:gdLst>
                <a:ahLst/>
                <a:cxnLst>
                  <a:cxn ang="T10">
                    <a:pos x="T0" y="T1"/>
                  </a:cxn>
                  <a:cxn ang="T11">
                    <a:pos x="T2" y="T3"/>
                  </a:cxn>
                  <a:cxn ang="T12">
                    <a:pos x="T4" y="T5"/>
                  </a:cxn>
                  <a:cxn ang="T13">
                    <a:pos x="T6" y="T7"/>
                  </a:cxn>
                  <a:cxn ang="T14">
                    <a:pos x="T8" y="T9"/>
                  </a:cxn>
                </a:cxnLst>
                <a:rect l="T15" t="T16" r="T17" b="T18"/>
                <a:pathLst>
                  <a:path w="12" h="16">
                    <a:moveTo>
                      <a:pt x="0" y="0"/>
                    </a:moveTo>
                    <a:lnTo>
                      <a:pt x="11" y="0"/>
                    </a:lnTo>
                    <a:lnTo>
                      <a:pt x="11" y="15"/>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44" name="Freeform 101"/>
              <p:cNvSpPr>
                <a:spLocks/>
              </p:cNvSpPr>
              <p:nvPr/>
            </p:nvSpPr>
            <p:spPr bwMode="auto">
              <a:xfrm>
                <a:off x="797" y="2696"/>
                <a:ext cx="3" cy="9"/>
              </a:xfrm>
              <a:custGeom>
                <a:avLst/>
                <a:gdLst>
                  <a:gd name="T0" fmla="*/ 0 w 3"/>
                  <a:gd name="T1" fmla="*/ 0 h 9"/>
                  <a:gd name="T2" fmla="*/ 2 w 3"/>
                  <a:gd name="T3" fmla="*/ 0 h 9"/>
                  <a:gd name="T4" fmla="*/ 2 w 3"/>
                  <a:gd name="T5" fmla="*/ 8 h 9"/>
                  <a:gd name="T6" fmla="*/ 0 w 3"/>
                  <a:gd name="T7" fmla="*/ 7 h 9"/>
                  <a:gd name="T8" fmla="*/ 0 w 3"/>
                  <a:gd name="T9" fmla="*/ 0 h 9"/>
                  <a:gd name="T10" fmla="*/ 0 60000 65536"/>
                  <a:gd name="T11" fmla="*/ 0 60000 65536"/>
                  <a:gd name="T12" fmla="*/ 0 60000 65536"/>
                  <a:gd name="T13" fmla="*/ 0 60000 65536"/>
                  <a:gd name="T14" fmla="*/ 0 60000 65536"/>
                  <a:gd name="T15" fmla="*/ 0 w 3"/>
                  <a:gd name="T16" fmla="*/ 0 h 9"/>
                  <a:gd name="T17" fmla="*/ 3 w 3"/>
                  <a:gd name="T18" fmla="*/ 9 h 9"/>
                </a:gdLst>
                <a:ahLst/>
                <a:cxnLst>
                  <a:cxn ang="T10">
                    <a:pos x="T0" y="T1"/>
                  </a:cxn>
                  <a:cxn ang="T11">
                    <a:pos x="T2" y="T3"/>
                  </a:cxn>
                  <a:cxn ang="T12">
                    <a:pos x="T4" y="T5"/>
                  </a:cxn>
                  <a:cxn ang="T13">
                    <a:pos x="T6" y="T7"/>
                  </a:cxn>
                  <a:cxn ang="T14">
                    <a:pos x="T8" y="T9"/>
                  </a:cxn>
                </a:cxnLst>
                <a:rect l="T15" t="T16" r="T17" b="T18"/>
                <a:pathLst>
                  <a:path w="3" h="9">
                    <a:moveTo>
                      <a:pt x="0" y="0"/>
                    </a:moveTo>
                    <a:lnTo>
                      <a:pt x="2" y="0"/>
                    </a:lnTo>
                    <a:lnTo>
                      <a:pt x="2" y="8"/>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45" name="Freeform 102"/>
              <p:cNvSpPr>
                <a:spLocks/>
              </p:cNvSpPr>
              <p:nvPr/>
            </p:nvSpPr>
            <p:spPr bwMode="auto">
              <a:xfrm>
                <a:off x="797" y="2696"/>
                <a:ext cx="9" cy="15"/>
              </a:xfrm>
              <a:custGeom>
                <a:avLst/>
                <a:gdLst>
                  <a:gd name="T0" fmla="*/ 0 w 9"/>
                  <a:gd name="T1" fmla="*/ 0 h 15"/>
                  <a:gd name="T2" fmla="*/ 8 w 9"/>
                  <a:gd name="T3" fmla="*/ 0 h 15"/>
                  <a:gd name="T4" fmla="*/ 8 w 9"/>
                  <a:gd name="T5" fmla="*/ 14 h 15"/>
                  <a:gd name="T6" fmla="*/ 0 w 9"/>
                  <a:gd name="T7" fmla="*/ 12 h 15"/>
                  <a:gd name="T8" fmla="*/ 0 w 9"/>
                  <a:gd name="T9" fmla="*/ 0 h 15"/>
                  <a:gd name="T10" fmla="*/ 0 60000 65536"/>
                  <a:gd name="T11" fmla="*/ 0 60000 65536"/>
                  <a:gd name="T12" fmla="*/ 0 60000 65536"/>
                  <a:gd name="T13" fmla="*/ 0 60000 65536"/>
                  <a:gd name="T14" fmla="*/ 0 60000 65536"/>
                  <a:gd name="T15" fmla="*/ 0 w 9"/>
                  <a:gd name="T16" fmla="*/ 0 h 15"/>
                  <a:gd name="T17" fmla="*/ 9 w 9"/>
                  <a:gd name="T18" fmla="*/ 15 h 15"/>
                </a:gdLst>
                <a:ahLst/>
                <a:cxnLst>
                  <a:cxn ang="T10">
                    <a:pos x="T0" y="T1"/>
                  </a:cxn>
                  <a:cxn ang="T11">
                    <a:pos x="T2" y="T3"/>
                  </a:cxn>
                  <a:cxn ang="T12">
                    <a:pos x="T4" y="T5"/>
                  </a:cxn>
                  <a:cxn ang="T13">
                    <a:pos x="T6" y="T7"/>
                  </a:cxn>
                  <a:cxn ang="T14">
                    <a:pos x="T8" y="T9"/>
                  </a:cxn>
                </a:cxnLst>
                <a:rect l="T15" t="T16" r="T17" b="T18"/>
                <a:pathLst>
                  <a:path w="9" h="15">
                    <a:moveTo>
                      <a:pt x="0" y="0"/>
                    </a:moveTo>
                    <a:lnTo>
                      <a:pt x="8" y="0"/>
                    </a:lnTo>
                    <a:lnTo>
                      <a:pt x="8" y="14"/>
                    </a:lnTo>
                    <a:lnTo>
                      <a:pt x="0" y="12"/>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46" name="Freeform 103"/>
              <p:cNvSpPr>
                <a:spLocks/>
              </p:cNvSpPr>
              <p:nvPr/>
            </p:nvSpPr>
            <p:spPr bwMode="auto">
              <a:xfrm>
                <a:off x="665" y="2588"/>
                <a:ext cx="52" cy="88"/>
              </a:xfrm>
              <a:custGeom>
                <a:avLst/>
                <a:gdLst>
                  <a:gd name="T0" fmla="*/ 19 w 52"/>
                  <a:gd name="T1" fmla="*/ 42 h 88"/>
                  <a:gd name="T2" fmla="*/ 20 w 52"/>
                  <a:gd name="T3" fmla="*/ 42 h 88"/>
                  <a:gd name="T4" fmla="*/ 20 w 52"/>
                  <a:gd name="T5" fmla="*/ 33 h 88"/>
                  <a:gd name="T6" fmla="*/ 24 w 52"/>
                  <a:gd name="T7" fmla="*/ 33 h 88"/>
                  <a:gd name="T8" fmla="*/ 24 w 52"/>
                  <a:gd name="T9" fmla="*/ 27 h 88"/>
                  <a:gd name="T10" fmla="*/ 22 w 52"/>
                  <a:gd name="T11" fmla="*/ 14 h 88"/>
                  <a:gd name="T12" fmla="*/ 20 w 52"/>
                  <a:gd name="T13" fmla="*/ 9 h 88"/>
                  <a:gd name="T14" fmla="*/ 19 w 52"/>
                  <a:gd name="T15" fmla="*/ 7 h 88"/>
                  <a:gd name="T16" fmla="*/ 22 w 52"/>
                  <a:gd name="T17" fmla="*/ 7 h 88"/>
                  <a:gd name="T18" fmla="*/ 26 w 52"/>
                  <a:gd name="T19" fmla="*/ 7 h 88"/>
                  <a:gd name="T20" fmla="*/ 30 w 52"/>
                  <a:gd name="T21" fmla="*/ 4 h 88"/>
                  <a:gd name="T22" fmla="*/ 35 w 52"/>
                  <a:gd name="T23" fmla="*/ 0 h 88"/>
                  <a:gd name="T24" fmla="*/ 35 w 52"/>
                  <a:gd name="T25" fmla="*/ 4 h 88"/>
                  <a:gd name="T26" fmla="*/ 35 w 52"/>
                  <a:gd name="T27" fmla="*/ 7 h 88"/>
                  <a:gd name="T28" fmla="*/ 32 w 52"/>
                  <a:gd name="T29" fmla="*/ 12 h 88"/>
                  <a:gd name="T30" fmla="*/ 30 w 52"/>
                  <a:gd name="T31" fmla="*/ 15 h 88"/>
                  <a:gd name="T32" fmla="*/ 29 w 52"/>
                  <a:gd name="T33" fmla="*/ 16 h 88"/>
                  <a:gd name="T34" fmla="*/ 32 w 52"/>
                  <a:gd name="T35" fmla="*/ 20 h 88"/>
                  <a:gd name="T36" fmla="*/ 37 w 52"/>
                  <a:gd name="T37" fmla="*/ 20 h 88"/>
                  <a:gd name="T38" fmla="*/ 32 w 52"/>
                  <a:gd name="T39" fmla="*/ 42 h 88"/>
                  <a:gd name="T40" fmla="*/ 51 w 52"/>
                  <a:gd name="T41" fmla="*/ 42 h 88"/>
                  <a:gd name="T42" fmla="*/ 51 w 52"/>
                  <a:gd name="T43" fmla="*/ 47 h 88"/>
                  <a:gd name="T44" fmla="*/ 22 w 52"/>
                  <a:gd name="T45" fmla="*/ 47 h 88"/>
                  <a:gd name="T46" fmla="*/ 16 w 52"/>
                  <a:gd name="T47" fmla="*/ 49 h 88"/>
                  <a:gd name="T48" fmla="*/ 3 w 52"/>
                  <a:gd name="T49" fmla="*/ 52 h 88"/>
                  <a:gd name="T50" fmla="*/ 3 w 52"/>
                  <a:gd name="T51" fmla="*/ 53 h 88"/>
                  <a:gd name="T52" fmla="*/ 10 w 52"/>
                  <a:gd name="T53" fmla="*/ 57 h 88"/>
                  <a:gd name="T54" fmla="*/ 0 w 52"/>
                  <a:gd name="T55" fmla="*/ 87 h 88"/>
                  <a:gd name="T56" fmla="*/ 16 w 52"/>
                  <a:gd name="T57" fmla="*/ 87 h 88"/>
                  <a:gd name="T58" fmla="*/ 19 w 52"/>
                  <a:gd name="T59" fmla="*/ 42 h 8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2"/>
                  <a:gd name="T91" fmla="*/ 0 h 88"/>
                  <a:gd name="T92" fmla="*/ 52 w 52"/>
                  <a:gd name="T93" fmla="*/ 88 h 8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2" h="88">
                    <a:moveTo>
                      <a:pt x="19" y="42"/>
                    </a:moveTo>
                    <a:lnTo>
                      <a:pt x="20" y="42"/>
                    </a:lnTo>
                    <a:lnTo>
                      <a:pt x="20" y="33"/>
                    </a:lnTo>
                    <a:lnTo>
                      <a:pt x="24" y="33"/>
                    </a:lnTo>
                    <a:lnTo>
                      <a:pt x="24" y="27"/>
                    </a:lnTo>
                    <a:lnTo>
                      <a:pt x="22" y="14"/>
                    </a:lnTo>
                    <a:lnTo>
                      <a:pt x="20" y="9"/>
                    </a:lnTo>
                    <a:lnTo>
                      <a:pt x="19" y="7"/>
                    </a:lnTo>
                    <a:lnTo>
                      <a:pt x="22" y="7"/>
                    </a:lnTo>
                    <a:lnTo>
                      <a:pt x="26" y="7"/>
                    </a:lnTo>
                    <a:lnTo>
                      <a:pt x="30" y="4"/>
                    </a:lnTo>
                    <a:lnTo>
                      <a:pt x="35" y="0"/>
                    </a:lnTo>
                    <a:lnTo>
                      <a:pt x="35" y="4"/>
                    </a:lnTo>
                    <a:lnTo>
                      <a:pt x="35" y="7"/>
                    </a:lnTo>
                    <a:lnTo>
                      <a:pt x="32" y="12"/>
                    </a:lnTo>
                    <a:lnTo>
                      <a:pt x="30" y="15"/>
                    </a:lnTo>
                    <a:lnTo>
                      <a:pt x="29" y="16"/>
                    </a:lnTo>
                    <a:lnTo>
                      <a:pt x="32" y="20"/>
                    </a:lnTo>
                    <a:lnTo>
                      <a:pt x="37" y="20"/>
                    </a:lnTo>
                    <a:lnTo>
                      <a:pt x="32" y="42"/>
                    </a:lnTo>
                    <a:lnTo>
                      <a:pt x="51" y="42"/>
                    </a:lnTo>
                    <a:lnTo>
                      <a:pt x="51" y="47"/>
                    </a:lnTo>
                    <a:lnTo>
                      <a:pt x="22" y="47"/>
                    </a:lnTo>
                    <a:lnTo>
                      <a:pt x="16" y="49"/>
                    </a:lnTo>
                    <a:lnTo>
                      <a:pt x="3" y="52"/>
                    </a:lnTo>
                    <a:lnTo>
                      <a:pt x="3" y="53"/>
                    </a:lnTo>
                    <a:lnTo>
                      <a:pt x="10" y="57"/>
                    </a:lnTo>
                    <a:lnTo>
                      <a:pt x="0" y="87"/>
                    </a:lnTo>
                    <a:lnTo>
                      <a:pt x="16" y="87"/>
                    </a:lnTo>
                    <a:lnTo>
                      <a:pt x="19" y="4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47" name="Freeform 104"/>
              <p:cNvSpPr>
                <a:spLocks/>
              </p:cNvSpPr>
              <p:nvPr/>
            </p:nvSpPr>
            <p:spPr bwMode="auto">
              <a:xfrm>
                <a:off x="665" y="2588"/>
                <a:ext cx="58" cy="94"/>
              </a:xfrm>
              <a:custGeom>
                <a:avLst/>
                <a:gdLst>
                  <a:gd name="T0" fmla="*/ 21 w 58"/>
                  <a:gd name="T1" fmla="*/ 45 h 94"/>
                  <a:gd name="T2" fmla="*/ 22 w 58"/>
                  <a:gd name="T3" fmla="*/ 45 h 94"/>
                  <a:gd name="T4" fmla="*/ 22 w 58"/>
                  <a:gd name="T5" fmla="*/ 35 h 94"/>
                  <a:gd name="T6" fmla="*/ 27 w 58"/>
                  <a:gd name="T7" fmla="*/ 35 h 94"/>
                  <a:gd name="T8" fmla="*/ 27 w 58"/>
                  <a:gd name="T9" fmla="*/ 29 h 94"/>
                  <a:gd name="T10" fmla="*/ 25 w 58"/>
                  <a:gd name="T11" fmla="*/ 15 h 94"/>
                  <a:gd name="T12" fmla="*/ 22 w 58"/>
                  <a:gd name="T13" fmla="*/ 10 h 94"/>
                  <a:gd name="T14" fmla="*/ 21 w 58"/>
                  <a:gd name="T15" fmla="*/ 8 h 94"/>
                  <a:gd name="T16" fmla="*/ 25 w 58"/>
                  <a:gd name="T17" fmla="*/ 8 h 94"/>
                  <a:gd name="T18" fmla="*/ 29 w 58"/>
                  <a:gd name="T19" fmla="*/ 8 h 94"/>
                  <a:gd name="T20" fmla="*/ 34 w 58"/>
                  <a:gd name="T21" fmla="*/ 4 h 94"/>
                  <a:gd name="T22" fmla="*/ 39 w 58"/>
                  <a:gd name="T23" fmla="*/ 0 h 94"/>
                  <a:gd name="T24" fmla="*/ 39 w 58"/>
                  <a:gd name="T25" fmla="*/ 4 h 94"/>
                  <a:gd name="T26" fmla="*/ 39 w 58"/>
                  <a:gd name="T27" fmla="*/ 8 h 94"/>
                  <a:gd name="T28" fmla="*/ 36 w 58"/>
                  <a:gd name="T29" fmla="*/ 13 h 94"/>
                  <a:gd name="T30" fmla="*/ 34 w 58"/>
                  <a:gd name="T31" fmla="*/ 16 h 94"/>
                  <a:gd name="T32" fmla="*/ 33 w 58"/>
                  <a:gd name="T33" fmla="*/ 17 h 94"/>
                  <a:gd name="T34" fmla="*/ 36 w 58"/>
                  <a:gd name="T35" fmla="*/ 21 h 94"/>
                  <a:gd name="T36" fmla="*/ 42 w 58"/>
                  <a:gd name="T37" fmla="*/ 21 h 94"/>
                  <a:gd name="T38" fmla="*/ 36 w 58"/>
                  <a:gd name="T39" fmla="*/ 45 h 94"/>
                  <a:gd name="T40" fmla="*/ 57 w 58"/>
                  <a:gd name="T41" fmla="*/ 45 h 94"/>
                  <a:gd name="T42" fmla="*/ 57 w 58"/>
                  <a:gd name="T43" fmla="*/ 50 h 94"/>
                  <a:gd name="T44" fmla="*/ 25 w 58"/>
                  <a:gd name="T45" fmla="*/ 50 h 94"/>
                  <a:gd name="T46" fmla="*/ 17 w 58"/>
                  <a:gd name="T47" fmla="*/ 52 h 94"/>
                  <a:gd name="T48" fmla="*/ 4 w 58"/>
                  <a:gd name="T49" fmla="*/ 55 h 94"/>
                  <a:gd name="T50" fmla="*/ 4 w 58"/>
                  <a:gd name="T51" fmla="*/ 57 h 94"/>
                  <a:gd name="T52" fmla="*/ 11 w 58"/>
                  <a:gd name="T53" fmla="*/ 61 h 94"/>
                  <a:gd name="T54" fmla="*/ 0 w 58"/>
                  <a:gd name="T55" fmla="*/ 93 h 94"/>
                  <a:gd name="T56" fmla="*/ 17 w 58"/>
                  <a:gd name="T57" fmla="*/ 93 h 94"/>
                  <a:gd name="T58" fmla="*/ 21 w 58"/>
                  <a:gd name="T59" fmla="*/ 45 h 9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94"/>
                  <a:gd name="T92" fmla="*/ 58 w 58"/>
                  <a:gd name="T93" fmla="*/ 94 h 9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94">
                    <a:moveTo>
                      <a:pt x="21" y="45"/>
                    </a:moveTo>
                    <a:lnTo>
                      <a:pt x="22" y="45"/>
                    </a:lnTo>
                    <a:lnTo>
                      <a:pt x="22" y="35"/>
                    </a:lnTo>
                    <a:lnTo>
                      <a:pt x="27" y="35"/>
                    </a:lnTo>
                    <a:lnTo>
                      <a:pt x="27" y="29"/>
                    </a:lnTo>
                    <a:lnTo>
                      <a:pt x="25" y="15"/>
                    </a:lnTo>
                    <a:lnTo>
                      <a:pt x="22" y="10"/>
                    </a:lnTo>
                    <a:lnTo>
                      <a:pt x="21" y="8"/>
                    </a:lnTo>
                    <a:lnTo>
                      <a:pt x="25" y="8"/>
                    </a:lnTo>
                    <a:lnTo>
                      <a:pt x="29" y="8"/>
                    </a:lnTo>
                    <a:lnTo>
                      <a:pt x="34" y="4"/>
                    </a:lnTo>
                    <a:lnTo>
                      <a:pt x="39" y="0"/>
                    </a:lnTo>
                    <a:lnTo>
                      <a:pt x="39" y="4"/>
                    </a:lnTo>
                    <a:lnTo>
                      <a:pt x="39" y="8"/>
                    </a:lnTo>
                    <a:lnTo>
                      <a:pt x="36" y="13"/>
                    </a:lnTo>
                    <a:lnTo>
                      <a:pt x="34" y="16"/>
                    </a:lnTo>
                    <a:lnTo>
                      <a:pt x="33" y="17"/>
                    </a:lnTo>
                    <a:lnTo>
                      <a:pt x="36" y="21"/>
                    </a:lnTo>
                    <a:lnTo>
                      <a:pt x="42" y="21"/>
                    </a:lnTo>
                    <a:lnTo>
                      <a:pt x="36" y="45"/>
                    </a:lnTo>
                    <a:lnTo>
                      <a:pt x="57" y="45"/>
                    </a:lnTo>
                    <a:lnTo>
                      <a:pt x="57" y="50"/>
                    </a:lnTo>
                    <a:lnTo>
                      <a:pt x="25" y="50"/>
                    </a:lnTo>
                    <a:lnTo>
                      <a:pt x="17" y="52"/>
                    </a:lnTo>
                    <a:lnTo>
                      <a:pt x="4" y="55"/>
                    </a:lnTo>
                    <a:lnTo>
                      <a:pt x="4" y="57"/>
                    </a:lnTo>
                    <a:lnTo>
                      <a:pt x="11" y="61"/>
                    </a:lnTo>
                    <a:lnTo>
                      <a:pt x="0" y="93"/>
                    </a:lnTo>
                    <a:lnTo>
                      <a:pt x="17" y="93"/>
                    </a:lnTo>
                    <a:lnTo>
                      <a:pt x="21" y="45"/>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48" name="Freeform 105"/>
              <p:cNvSpPr>
                <a:spLocks/>
              </p:cNvSpPr>
              <p:nvPr/>
            </p:nvSpPr>
            <p:spPr bwMode="auto">
              <a:xfrm>
                <a:off x="671" y="2450"/>
                <a:ext cx="61" cy="17"/>
              </a:xfrm>
              <a:custGeom>
                <a:avLst/>
                <a:gdLst>
                  <a:gd name="T0" fmla="*/ 0 w 61"/>
                  <a:gd name="T1" fmla="*/ 0 h 17"/>
                  <a:gd name="T2" fmla="*/ 60 w 61"/>
                  <a:gd name="T3" fmla="*/ 0 h 17"/>
                  <a:gd name="T4" fmla="*/ 59 w 61"/>
                  <a:gd name="T5" fmla="*/ 6 h 17"/>
                  <a:gd name="T6" fmla="*/ 41 w 61"/>
                  <a:gd name="T7" fmla="*/ 6 h 17"/>
                  <a:gd name="T8" fmla="*/ 33 w 61"/>
                  <a:gd name="T9" fmla="*/ 3 h 17"/>
                  <a:gd name="T10" fmla="*/ 32 w 61"/>
                  <a:gd name="T11" fmla="*/ 6 h 17"/>
                  <a:gd name="T12" fmla="*/ 32 w 61"/>
                  <a:gd name="T13" fmla="*/ 7 h 17"/>
                  <a:gd name="T14" fmla="*/ 32 w 61"/>
                  <a:gd name="T15" fmla="*/ 12 h 17"/>
                  <a:gd name="T16" fmla="*/ 33 w 61"/>
                  <a:gd name="T17" fmla="*/ 13 h 17"/>
                  <a:gd name="T18" fmla="*/ 34 w 61"/>
                  <a:gd name="T19" fmla="*/ 13 h 17"/>
                  <a:gd name="T20" fmla="*/ 33 w 61"/>
                  <a:gd name="T21" fmla="*/ 15 h 17"/>
                  <a:gd name="T22" fmla="*/ 25 w 61"/>
                  <a:gd name="T23" fmla="*/ 16 h 17"/>
                  <a:gd name="T24" fmla="*/ 22 w 61"/>
                  <a:gd name="T25" fmla="*/ 13 h 17"/>
                  <a:gd name="T26" fmla="*/ 21 w 61"/>
                  <a:gd name="T27" fmla="*/ 6 h 17"/>
                  <a:gd name="T28" fmla="*/ 4 w 61"/>
                  <a:gd name="T29" fmla="*/ 6 h 17"/>
                  <a:gd name="T30" fmla="*/ 0 w 61"/>
                  <a:gd name="T31" fmla="*/ 0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1"/>
                  <a:gd name="T49" fmla="*/ 0 h 17"/>
                  <a:gd name="T50" fmla="*/ 61 w 61"/>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1" h="17">
                    <a:moveTo>
                      <a:pt x="0" y="0"/>
                    </a:moveTo>
                    <a:lnTo>
                      <a:pt x="60" y="0"/>
                    </a:lnTo>
                    <a:lnTo>
                      <a:pt x="59" y="6"/>
                    </a:lnTo>
                    <a:lnTo>
                      <a:pt x="41" y="6"/>
                    </a:lnTo>
                    <a:lnTo>
                      <a:pt x="33" y="3"/>
                    </a:lnTo>
                    <a:lnTo>
                      <a:pt x="32" y="6"/>
                    </a:lnTo>
                    <a:lnTo>
                      <a:pt x="32" y="7"/>
                    </a:lnTo>
                    <a:lnTo>
                      <a:pt x="32" y="12"/>
                    </a:lnTo>
                    <a:lnTo>
                      <a:pt x="33" y="13"/>
                    </a:lnTo>
                    <a:lnTo>
                      <a:pt x="34" y="13"/>
                    </a:lnTo>
                    <a:lnTo>
                      <a:pt x="33" y="15"/>
                    </a:lnTo>
                    <a:lnTo>
                      <a:pt x="25" y="16"/>
                    </a:lnTo>
                    <a:lnTo>
                      <a:pt x="22" y="13"/>
                    </a:lnTo>
                    <a:lnTo>
                      <a:pt x="21" y="6"/>
                    </a:lnTo>
                    <a:lnTo>
                      <a:pt x="4" y="6"/>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49" name="Freeform 106"/>
              <p:cNvSpPr>
                <a:spLocks/>
              </p:cNvSpPr>
              <p:nvPr/>
            </p:nvSpPr>
            <p:spPr bwMode="auto">
              <a:xfrm>
                <a:off x="671" y="2450"/>
                <a:ext cx="67" cy="23"/>
              </a:xfrm>
              <a:custGeom>
                <a:avLst/>
                <a:gdLst>
                  <a:gd name="T0" fmla="*/ 0 w 67"/>
                  <a:gd name="T1" fmla="*/ 0 h 23"/>
                  <a:gd name="T2" fmla="*/ 66 w 67"/>
                  <a:gd name="T3" fmla="*/ 0 h 23"/>
                  <a:gd name="T4" fmla="*/ 65 w 67"/>
                  <a:gd name="T5" fmla="*/ 8 h 23"/>
                  <a:gd name="T6" fmla="*/ 46 w 67"/>
                  <a:gd name="T7" fmla="*/ 8 h 23"/>
                  <a:gd name="T8" fmla="*/ 36 w 67"/>
                  <a:gd name="T9" fmla="*/ 4 h 23"/>
                  <a:gd name="T10" fmla="*/ 35 w 67"/>
                  <a:gd name="T11" fmla="*/ 8 h 23"/>
                  <a:gd name="T12" fmla="*/ 35 w 67"/>
                  <a:gd name="T13" fmla="*/ 10 h 23"/>
                  <a:gd name="T14" fmla="*/ 35 w 67"/>
                  <a:gd name="T15" fmla="*/ 16 h 23"/>
                  <a:gd name="T16" fmla="*/ 36 w 67"/>
                  <a:gd name="T17" fmla="*/ 18 h 23"/>
                  <a:gd name="T18" fmla="*/ 38 w 67"/>
                  <a:gd name="T19" fmla="*/ 18 h 23"/>
                  <a:gd name="T20" fmla="*/ 36 w 67"/>
                  <a:gd name="T21" fmla="*/ 20 h 23"/>
                  <a:gd name="T22" fmla="*/ 27 w 67"/>
                  <a:gd name="T23" fmla="*/ 22 h 23"/>
                  <a:gd name="T24" fmla="*/ 24 w 67"/>
                  <a:gd name="T25" fmla="*/ 18 h 23"/>
                  <a:gd name="T26" fmla="*/ 23 w 67"/>
                  <a:gd name="T27" fmla="*/ 8 h 23"/>
                  <a:gd name="T28" fmla="*/ 5 w 67"/>
                  <a:gd name="T29" fmla="*/ 8 h 23"/>
                  <a:gd name="T30" fmla="*/ 0 w 67"/>
                  <a:gd name="T31" fmla="*/ 0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7"/>
                  <a:gd name="T49" fmla="*/ 0 h 23"/>
                  <a:gd name="T50" fmla="*/ 67 w 67"/>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7" h="23">
                    <a:moveTo>
                      <a:pt x="0" y="0"/>
                    </a:moveTo>
                    <a:lnTo>
                      <a:pt x="66" y="0"/>
                    </a:lnTo>
                    <a:lnTo>
                      <a:pt x="65" y="8"/>
                    </a:lnTo>
                    <a:lnTo>
                      <a:pt x="46" y="8"/>
                    </a:lnTo>
                    <a:lnTo>
                      <a:pt x="36" y="4"/>
                    </a:lnTo>
                    <a:lnTo>
                      <a:pt x="35" y="8"/>
                    </a:lnTo>
                    <a:lnTo>
                      <a:pt x="35" y="10"/>
                    </a:lnTo>
                    <a:lnTo>
                      <a:pt x="35" y="16"/>
                    </a:lnTo>
                    <a:lnTo>
                      <a:pt x="36" y="18"/>
                    </a:lnTo>
                    <a:lnTo>
                      <a:pt x="38" y="18"/>
                    </a:lnTo>
                    <a:lnTo>
                      <a:pt x="36" y="20"/>
                    </a:lnTo>
                    <a:lnTo>
                      <a:pt x="27" y="22"/>
                    </a:lnTo>
                    <a:lnTo>
                      <a:pt x="24" y="18"/>
                    </a:lnTo>
                    <a:lnTo>
                      <a:pt x="23" y="8"/>
                    </a:lnTo>
                    <a:lnTo>
                      <a:pt x="5" y="8"/>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50" name="Freeform 107"/>
              <p:cNvSpPr>
                <a:spLocks/>
              </p:cNvSpPr>
              <p:nvPr/>
            </p:nvSpPr>
            <p:spPr bwMode="auto">
              <a:xfrm>
                <a:off x="679" y="2485"/>
                <a:ext cx="46" cy="8"/>
              </a:xfrm>
              <a:custGeom>
                <a:avLst/>
                <a:gdLst>
                  <a:gd name="T0" fmla="*/ 38 w 46"/>
                  <a:gd name="T1" fmla="*/ 7 h 8"/>
                  <a:gd name="T2" fmla="*/ 43 w 46"/>
                  <a:gd name="T3" fmla="*/ 7 h 8"/>
                  <a:gd name="T4" fmla="*/ 45 w 46"/>
                  <a:gd name="T5" fmla="*/ 5 h 8"/>
                  <a:gd name="T6" fmla="*/ 43 w 46"/>
                  <a:gd name="T7" fmla="*/ 3 h 8"/>
                  <a:gd name="T8" fmla="*/ 42 w 46"/>
                  <a:gd name="T9" fmla="*/ 2 h 8"/>
                  <a:gd name="T10" fmla="*/ 35 w 46"/>
                  <a:gd name="T11" fmla="*/ 0 h 8"/>
                  <a:gd name="T12" fmla="*/ 10 w 46"/>
                  <a:gd name="T13" fmla="*/ 0 h 8"/>
                  <a:gd name="T14" fmla="*/ 5 w 46"/>
                  <a:gd name="T15" fmla="*/ 2 h 8"/>
                  <a:gd name="T16" fmla="*/ 3 w 46"/>
                  <a:gd name="T17" fmla="*/ 3 h 8"/>
                  <a:gd name="T18" fmla="*/ 0 w 46"/>
                  <a:gd name="T19" fmla="*/ 5 h 8"/>
                  <a:gd name="T20" fmla="*/ 3 w 46"/>
                  <a:gd name="T21" fmla="*/ 7 h 8"/>
                  <a:gd name="T22" fmla="*/ 10 w 46"/>
                  <a:gd name="T23" fmla="*/ 7 h 8"/>
                  <a:gd name="T24" fmla="*/ 38 w 46"/>
                  <a:gd name="T25" fmla="*/ 7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
                  <a:gd name="T40" fmla="*/ 0 h 8"/>
                  <a:gd name="T41" fmla="*/ 46 w 46"/>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 h="8">
                    <a:moveTo>
                      <a:pt x="38" y="7"/>
                    </a:moveTo>
                    <a:lnTo>
                      <a:pt x="43" y="7"/>
                    </a:lnTo>
                    <a:lnTo>
                      <a:pt x="45" y="5"/>
                    </a:lnTo>
                    <a:lnTo>
                      <a:pt x="43" y="3"/>
                    </a:lnTo>
                    <a:lnTo>
                      <a:pt x="42" y="2"/>
                    </a:lnTo>
                    <a:lnTo>
                      <a:pt x="35" y="0"/>
                    </a:lnTo>
                    <a:lnTo>
                      <a:pt x="10" y="0"/>
                    </a:lnTo>
                    <a:lnTo>
                      <a:pt x="5" y="2"/>
                    </a:lnTo>
                    <a:lnTo>
                      <a:pt x="3" y="3"/>
                    </a:lnTo>
                    <a:lnTo>
                      <a:pt x="0" y="5"/>
                    </a:lnTo>
                    <a:lnTo>
                      <a:pt x="3" y="7"/>
                    </a:lnTo>
                    <a:lnTo>
                      <a:pt x="10" y="7"/>
                    </a:lnTo>
                    <a:lnTo>
                      <a:pt x="38" y="7"/>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51" name="Freeform 108"/>
              <p:cNvSpPr>
                <a:spLocks/>
              </p:cNvSpPr>
              <p:nvPr/>
            </p:nvSpPr>
            <p:spPr bwMode="auto">
              <a:xfrm>
                <a:off x="679" y="2485"/>
                <a:ext cx="52" cy="14"/>
              </a:xfrm>
              <a:custGeom>
                <a:avLst/>
                <a:gdLst>
                  <a:gd name="T0" fmla="*/ 43 w 52"/>
                  <a:gd name="T1" fmla="*/ 13 h 14"/>
                  <a:gd name="T2" fmla="*/ 49 w 52"/>
                  <a:gd name="T3" fmla="*/ 13 h 14"/>
                  <a:gd name="T4" fmla="*/ 51 w 52"/>
                  <a:gd name="T5" fmla="*/ 9 h 14"/>
                  <a:gd name="T6" fmla="*/ 49 w 52"/>
                  <a:gd name="T7" fmla="*/ 6 h 14"/>
                  <a:gd name="T8" fmla="*/ 47 w 52"/>
                  <a:gd name="T9" fmla="*/ 3 h 14"/>
                  <a:gd name="T10" fmla="*/ 39 w 52"/>
                  <a:gd name="T11" fmla="*/ 0 h 14"/>
                  <a:gd name="T12" fmla="*/ 12 w 52"/>
                  <a:gd name="T13" fmla="*/ 0 h 14"/>
                  <a:gd name="T14" fmla="*/ 6 w 52"/>
                  <a:gd name="T15" fmla="*/ 3 h 14"/>
                  <a:gd name="T16" fmla="*/ 4 w 52"/>
                  <a:gd name="T17" fmla="*/ 6 h 14"/>
                  <a:gd name="T18" fmla="*/ 0 w 52"/>
                  <a:gd name="T19" fmla="*/ 9 h 14"/>
                  <a:gd name="T20" fmla="*/ 4 w 52"/>
                  <a:gd name="T21" fmla="*/ 13 h 14"/>
                  <a:gd name="T22" fmla="*/ 12 w 52"/>
                  <a:gd name="T23" fmla="*/ 13 h 14"/>
                  <a:gd name="T24" fmla="*/ 43 w 52"/>
                  <a:gd name="T25" fmla="*/ 13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
                  <a:gd name="T40" fmla="*/ 0 h 14"/>
                  <a:gd name="T41" fmla="*/ 52 w 52"/>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 h="14">
                    <a:moveTo>
                      <a:pt x="43" y="13"/>
                    </a:moveTo>
                    <a:lnTo>
                      <a:pt x="49" y="13"/>
                    </a:lnTo>
                    <a:lnTo>
                      <a:pt x="51" y="9"/>
                    </a:lnTo>
                    <a:lnTo>
                      <a:pt x="49" y="6"/>
                    </a:lnTo>
                    <a:lnTo>
                      <a:pt x="47" y="3"/>
                    </a:lnTo>
                    <a:lnTo>
                      <a:pt x="39" y="0"/>
                    </a:lnTo>
                    <a:lnTo>
                      <a:pt x="12" y="0"/>
                    </a:lnTo>
                    <a:lnTo>
                      <a:pt x="6" y="3"/>
                    </a:lnTo>
                    <a:lnTo>
                      <a:pt x="4" y="6"/>
                    </a:lnTo>
                    <a:lnTo>
                      <a:pt x="0" y="9"/>
                    </a:lnTo>
                    <a:lnTo>
                      <a:pt x="4" y="13"/>
                    </a:lnTo>
                    <a:lnTo>
                      <a:pt x="12" y="13"/>
                    </a:lnTo>
                    <a:lnTo>
                      <a:pt x="43" y="13"/>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52" name="Freeform 109"/>
              <p:cNvSpPr>
                <a:spLocks/>
              </p:cNvSpPr>
              <p:nvPr/>
            </p:nvSpPr>
            <p:spPr bwMode="auto">
              <a:xfrm>
                <a:off x="676" y="2580"/>
                <a:ext cx="4" cy="18"/>
              </a:xfrm>
              <a:custGeom>
                <a:avLst/>
                <a:gdLst>
                  <a:gd name="T0" fmla="*/ 0 w 4"/>
                  <a:gd name="T1" fmla="*/ 0 h 18"/>
                  <a:gd name="T2" fmla="*/ 1 w 4"/>
                  <a:gd name="T3" fmla="*/ 11 h 18"/>
                  <a:gd name="T4" fmla="*/ 3 w 4"/>
                  <a:gd name="T5" fmla="*/ 11 h 18"/>
                  <a:gd name="T6" fmla="*/ 3 w 4"/>
                  <a:gd name="T7" fmla="*/ 17 h 18"/>
                  <a:gd name="T8" fmla="*/ 0 w 4"/>
                  <a:gd name="T9" fmla="*/ 13 h 18"/>
                  <a:gd name="T10" fmla="*/ 0 w 4"/>
                  <a:gd name="T11" fmla="*/ 0 h 18"/>
                  <a:gd name="T12" fmla="*/ 0 w 4"/>
                  <a:gd name="T13" fmla="*/ 0 h 18"/>
                  <a:gd name="T14" fmla="*/ 0 60000 65536"/>
                  <a:gd name="T15" fmla="*/ 0 60000 65536"/>
                  <a:gd name="T16" fmla="*/ 0 60000 65536"/>
                  <a:gd name="T17" fmla="*/ 0 60000 65536"/>
                  <a:gd name="T18" fmla="*/ 0 60000 65536"/>
                  <a:gd name="T19" fmla="*/ 0 60000 65536"/>
                  <a:gd name="T20" fmla="*/ 0 60000 65536"/>
                  <a:gd name="T21" fmla="*/ 0 w 4"/>
                  <a:gd name="T22" fmla="*/ 0 h 18"/>
                  <a:gd name="T23" fmla="*/ 4 w 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18">
                    <a:moveTo>
                      <a:pt x="0" y="0"/>
                    </a:moveTo>
                    <a:lnTo>
                      <a:pt x="1" y="11"/>
                    </a:lnTo>
                    <a:lnTo>
                      <a:pt x="3" y="11"/>
                    </a:lnTo>
                    <a:lnTo>
                      <a:pt x="3" y="17"/>
                    </a:lnTo>
                    <a:lnTo>
                      <a:pt x="0" y="13"/>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53" name="Freeform 110"/>
              <p:cNvSpPr>
                <a:spLocks/>
              </p:cNvSpPr>
              <p:nvPr/>
            </p:nvSpPr>
            <p:spPr bwMode="auto">
              <a:xfrm>
                <a:off x="676" y="2580"/>
                <a:ext cx="10" cy="24"/>
              </a:xfrm>
              <a:custGeom>
                <a:avLst/>
                <a:gdLst>
                  <a:gd name="T0" fmla="*/ 1 w 10"/>
                  <a:gd name="T1" fmla="*/ 0 h 24"/>
                  <a:gd name="T2" fmla="*/ 3 w 10"/>
                  <a:gd name="T3" fmla="*/ 15 h 24"/>
                  <a:gd name="T4" fmla="*/ 9 w 10"/>
                  <a:gd name="T5" fmla="*/ 15 h 24"/>
                  <a:gd name="T6" fmla="*/ 9 w 10"/>
                  <a:gd name="T7" fmla="*/ 23 h 24"/>
                  <a:gd name="T8" fmla="*/ 1 w 10"/>
                  <a:gd name="T9" fmla="*/ 18 h 24"/>
                  <a:gd name="T10" fmla="*/ 0 w 10"/>
                  <a:gd name="T11" fmla="*/ 0 h 24"/>
                  <a:gd name="T12" fmla="*/ 1 w 10"/>
                  <a:gd name="T13" fmla="*/ 0 h 24"/>
                  <a:gd name="T14" fmla="*/ 0 60000 65536"/>
                  <a:gd name="T15" fmla="*/ 0 60000 65536"/>
                  <a:gd name="T16" fmla="*/ 0 60000 65536"/>
                  <a:gd name="T17" fmla="*/ 0 60000 65536"/>
                  <a:gd name="T18" fmla="*/ 0 60000 65536"/>
                  <a:gd name="T19" fmla="*/ 0 60000 65536"/>
                  <a:gd name="T20" fmla="*/ 0 60000 65536"/>
                  <a:gd name="T21" fmla="*/ 0 w 10"/>
                  <a:gd name="T22" fmla="*/ 0 h 24"/>
                  <a:gd name="T23" fmla="*/ 10 w 10"/>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24">
                    <a:moveTo>
                      <a:pt x="1" y="0"/>
                    </a:moveTo>
                    <a:lnTo>
                      <a:pt x="3" y="15"/>
                    </a:lnTo>
                    <a:lnTo>
                      <a:pt x="9" y="15"/>
                    </a:lnTo>
                    <a:lnTo>
                      <a:pt x="9" y="23"/>
                    </a:lnTo>
                    <a:lnTo>
                      <a:pt x="1" y="18"/>
                    </a:lnTo>
                    <a:lnTo>
                      <a:pt x="0" y="0"/>
                    </a:lnTo>
                    <a:lnTo>
                      <a:pt x="1"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54" name="Freeform 111"/>
              <p:cNvSpPr>
                <a:spLocks/>
              </p:cNvSpPr>
              <p:nvPr/>
            </p:nvSpPr>
            <p:spPr bwMode="auto">
              <a:xfrm>
                <a:off x="657" y="2557"/>
                <a:ext cx="33" cy="10"/>
              </a:xfrm>
              <a:custGeom>
                <a:avLst/>
                <a:gdLst>
                  <a:gd name="T0" fmla="*/ 32 w 33"/>
                  <a:gd name="T1" fmla="*/ 7 h 10"/>
                  <a:gd name="T2" fmla="*/ 0 w 33"/>
                  <a:gd name="T3" fmla="*/ 0 h 10"/>
                  <a:gd name="T4" fmla="*/ 25 w 33"/>
                  <a:gd name="T5" fmla="*/ 9 h 10"/>
                  <a:gd name="T6" fmla="*/ 32 w 33"/>
                  <a:gd name="T7" fmla="*/ 7 h 10"/>
                  <a:gd name="T8" fmla="*/ 0 60000 65536"/>
                  <a:gd name="T9" fmla="*/ 0 60000 65536"/>
                  <a:gd name="T10" fmla="*/ 0 60000 65536"/>
                  <a:gd name="T11" fmla="*/ 0 60000 65536"/>
                  <a:gd name="T12" fmla="*/ 0 w 33"/>
                  <a:gd name="T13" fmla="*/ 0 h 10"/>
                  <a:gd name="T14" fmla="*/ 33 w 33"/>
                  <a:gd name="T15" fmla="*/ 10 h 10"/>
                </a:gdLst>
                <a:ahLst/>
                <a:cxnLst>
                  <a:cxn ang="T8">
                    <a:pos x="T0" y="T1"/>
                  </a:cxn>
                  <a:cxn ang="T9">
                    <a:pos x="T2" y="T3"/>
                  </a:cxn>
                  <a:cxn ang="T10">
                    <a:pos x="T4" y="T5"/>
                  </a:cxn>
                  <a:cxn ang="T11">
                    <a:pos x="T6" y="T7"/>
                  </a:cxn>
                </a:cxnLst>
                <a:rect l="T12" t="T13" r="T14" b="T15"/>
                <a:pathLst>
                  <a:path w="33" h="10">
                    <a:moveTo>
                      <a:pt x="32" y="7"/>
                    </a:moveTo>
                    <a:lnTo>
                      <a:pt x="0" y="0"/>
                    </a:lnTo>
                    <a:lnTo>
                      <a:pt x="25" y="9"/>
                    </a:lnTo>
                    <a:lnTo>
                      <a:pt x="32" y="7"/>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55" name="Freeform 112"/>
              <p:cNvSpPr>
                <a:spLocks/>
              </p:cNvSpPr>
              <p:nvPr/>
            </p:nvSpPr>
            <p:spPr bwMode="auto">
              <a:xfrm>
                <a:off x="657" y="2557"/>
                <a:ext cx="39" cy="16"/>
              </a:xfrm>
              <a:custGeom>
                <a:avLst/>
                <a:gdLst>
                  <a:gd name="T0" fmla="*/ 38 w 39"/>
                  <a:gd name="T1" fmla="*/ 12 h 16"/>
                  <a:gd name="T2" fmla="*/ 0 w 39"/>
                  <a:gd name="T3" fmla="*/ 0 h 16"/>
                  <a:gd name="T4" fmla="*/ 29 w 39"/>
                  <a:gd name="T5" fmla="*/ 15 h 16"/>
                  <a:gd name="T6" fmla="*/ 38 w 39"/>
                  <a:gd name="T7" fmla="*/ 12 h 16"/>
                  <a:gd name="T8" fmla="*/ 0 60000 65536"/>
                  <a:gd name="T9" fmla="*/ 0 60000 65536"/>
                  <a:gd name="T10" fmla="*/ 0 60000 65536"/>
                  <a:gd name="T11" fmla="*/ 0 60000 65536"/>
                  <a:gd name="T12" fmla="*/ 0 w 39"/>
                  <a:gd name="T13" fmla="*/ 0 h 16"/>
                  <a:gd name="T14" fmla="*/ 39 w 39"/>
                  <a:gd name="T15" fmla="*/ 16 h 16"/>
                </a:gdLst>
                <a:ahLst/>
                <a:cxnLst>
                  <a:cxn ang="T8">
                    <a:pos x="T0" y="T1"/>
                  </a:cxn>
                  <a:cxn ang="T9">
                    <a:pos x="T2" y="T3"/>
                  </a:cxn>
                  <a:cxn ang="T10">
                    <a:pos x="T4" y="T5"/>
                  </a:cxn>
                  <a:cxn ang="T11">
                    <a:pos x="T6" y="T7"/>
                  </a:cxn>
                </a:cxnLst>
                <a:rect l="T12" t="T13" r="T14" b="T15"/>
                <a:pathLst>
                  <a:path w="39" h="16">
                    <a:moveTo>
                      <a:pt x="38" y="12"/>
                    </a:moveTo>
                    <a:lnTo>
                      <a:pt x="0" y="0"/>
                    </a:lnTo>
                    <a:lnTo>
                      <a:pt x="29" y="15"/>
                    </a:lnTo>
                    <a:lnTo>
                      <a:pt x="38" y="12"/>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56" name="Freeform 113"/>
              <p:cNvSpPr>
                <a:spLocks/>
              </p:cNvSpPr>
              <p:nvPr/>
            </p:nvSpPr>
            <p:spPr bwMode="auto">
              <a:xfrm>
                <a:off x="647" y="2525"/>
                <a:ext cx="24" cy="4"/>
              </a:xfrm>
              <a:custGeom>
                <a:avLst/>
                <a:gdLst>
                  <a:gd name="T0" fmla="*/ 8 w 24"/>
                  <a:gd name="T1" fmla="*/ 2 h 4"/>
                  <a:gd name="T2" fmla="*/ 0 w 24"/>
                  <a:gd name="T3" fmla="*/ 0 h 4"/>
                  <a:gd name="T4" fmla="*/ 2 w 24"/>
                  <a:gd name="T5" fmla="*/ 0 h 4"/>
                  <a:gd name="T6" fmla="*/ 23 w 24"/>
                  <a:gd name="T7" fmla="*/ 3 h 4"/>
                  <a:gd name="T8" fmla="*/ 13 w 24"/>
                  <a:gd name="T9" fmla="*/ 2 h 4"/>
                  <a:gd name="T10" fmla="*/ 8 w 24"/>
                  <a:gd name="T11" fmla="*/ 2 h 4"/>
                  <a:gd name="T12" fmla="*/ 0 60000 65536"/>
                  <a:gd name="T13" fmla="*/ 0 60000 65536"/>
                  <a:gd name="T14" fmla="*/ 0 60000 65536"/>
                  <a:gd name="T15" fmla="*/ 0 60000 65536"/>
                  <a:gd name="T16" fmla="*/ 0 60000 65536"/>
                  <a:gd name="T17" fmla="*/ 0 60000 65536"/>
                  <a:gd name="T18" fmla="*/ 0 w 24"/>
                  <a:gd name="T19" fmla="*/ 0 h 4"/>
                  <a:gd name="T20" fmla="*/ 24 w 24"/>
                  <a:gd name="T21" fmla="*/ 4 h 4"/>
                </a:gdLst>
                <a:ahLst/>
                <a:cxnLst>
                  <a:cxn ang="T12">
                    <a:pos x="T0" y="T1"/>
                  </a:cxn>
                  <a:cxn ang="T13">
                    <a:pos x="T2" y="T3"/>
                  </a:cxn>
                  <a:cxn ang="T14">
                    <a:pos x="T4" y="T5"/>
                  </a:cxn>
                  <a:cxn ang="T15">
                    <a:pos x="T6" y="T7"/>
                  </a:cxn>
                  <a:cxn ang="T16">
                    <a:pos x="T8" y="T9"/>
                  </a:cxn>
                  <a:cxn ang="T17">
                    <a:pos x="T10" y="T11"/>
                  </a:cxn>
                </a:cxnLst>
                <a:rect l="T18" t="T19" r="T20" b="T21"/>
                <a:pathLst>
                  <a:path w="24" h="4">
                    <a:moveTo>
                      <a:pt x="8" y="2"/>
                    </a:moveTo>
                    <a:lnTo>
                      <a:pt x="0" y="0"/>
                    </a:lnTo>
                    <a:lnTo>
                      <a:pt x="2" y="0"/>
                    </a:lnTo>
                    <a:lnTo>
                      <a:pt x="23" y="3"/>
                    </a:lnTo>
                    <a:lnTo>
                      <a:pt x="13" y="2"/>
                    </a:lnTo>
                    <a:lnTo>
                      <a:pt x="8"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57" name="Freeform 114"/>
              <p:cNvSpPr>
                <a:spLocks/>
              </p:cNvSpPr>
              <p:nvPr/>
            </p:nvSpPr>
            <p:spPr bwMode="auto">
              <a:xfrm>
                <a:off x="647" y="2525"/>
                <a:ext cx="30" cy="9"/>
              </a:xfrm>
              <a:custGeom>
                <a:avLst/>
                <a:gdLst>
                  <a:gd name="T0" fmla="*/ 10 w 30"/>
                  <a:gd name="T1" fmla="*/ 5 h 9"/>
                  <a:gd name="T2" fmla="*/ 0 w 30"/>
                  <a:gd name="T3" fmla="*/ 0 h 9"/>
                  <a:gd name="T4" fmla="*/ 2 w 30"/>
                  <a:gd name="T5" fmla="*/ 0 h 9"/>
                  <a:gd name="T6" fmla="*/ 29 w 30"/>
                  <a:gd name="T7" fmla="*/ 8 h 9"/>
                  <a:gd name="T8" fmla="*/ 16 w 30"/>
                  <a:gd name="T9" fmla="*/ 5 h 9"/>
                  <a:gd name="T10" fmla="*/ 10 w 30"/>
                  <a:gd name="T11" fmla="*/ 5 h 9"/>
                  <a:gd name="T12" fmla="*/ 0 60000 65536"/>
                  <a:gd name="T13" fmla="*/ 0 60000 65536"/>
                  <a:gd name="T14" fmla="*/ 0 60000 65536"/>
                  <a:gd name="T15" fmla="*/ 0 60000 65536"/>
                  <a:gd name="T16" fmla="*/ 0 60000 65536"/>
                  <a:gd name="T17" fmla="*/ 0 60000 65536"/>
                  <a:gd name="T18" fmla="*/ 0 w 30"/>
                  <a:gd name="T19" fmla="*/ 0 h 9"/>
                  <a:gd name="T20" fmla="*/ 30 w 30"/>
                  <a:gd name="T21" fmla="*/ 9 h 9"/>
                </a:gdLst>
                <a:ahLst/>
                <a:cxnLst>
                  <a:cxn ang="T12">
                    <a:pos x="T0" y="T1"/>
                  </a:cxn>
                  <a:cxn ang="T13">
                    <a:pos x="T2" y="T3"/>
                  </a:cxn>
                  <a:cxn ang="T14">
                    <a:pos x="T4" y="T5"/>
                  </a:cxn>
                  <a:cxn ang="T15">
                    <a:pos x="T6" y="T7"/>
                  </a:cxn>
                  <a:cxn ang="T16">
                    <a:pos x="T8" y="T9"/>
                  </a:cxn>
                  <a:cxn ang="T17">
                    <a:pos x="T10" y="T11"/>
                  </a:cxn>
                </a:cxnLst>
                <a:rect l="T18" t="T19" r="T20" b="T21"/>
                <a:pathLst>
                  <a:path w="30" h="9">
                    <a:moveTo>
                      <a:pt x="10" y="5"/>
                    </a:moveTo>
                    <a:lnTo>
                      <a:pt x="0" y="0"/>
                    </a:lnTo>
                    <a:lnTo>
                      <a:pt x="2" y="0"/>
                    </a:lnTo>
                    <a:lnTo>
                      <a:pt x="29" y="8"/>
                    </a:lnTo>
                    <a:lnTo>
                      <a:pt x="16" y="5"/>
                    </a:lnTo>
                    <a:lnTo>
                      <a:pt x="10" y="5"/>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58" name="Freeform 115"/>
              <p:cNvSpPr>
                <a:spLocks/>
              </p:cNvSpPr>
              <p:nvPr/>
            </p:nvSpPr>
            <p:spPr bwMode="auto">
              <a:xfrm>
                <a:off x="663" y="2436"/>
                <a:ext cx="77" cy="242"/>
              </a:xfrm>
              <a:custGeom>
                <a:avLst/>
                <a:gdLst>
                  <a:gd name="T0" fmla="*/ 76 w 77"/>
                  <a:gd name="T1" fmla="*/ 241 h 242"/>
                  <a:gd name="T2" fmla="*/ 69 w 77"/>
                  <a:gd name="T3" fmla="*/ 210 h 242"/>
                  <a:gd name="T4" fmla="*/ 73 w 77"/>
                  <a:gd name="T5" fmla="*/ 201 h 242"/>
                  <a:gd name="T6" fmla="*/ 57 w 77"/>
                  <a:gd name="T7" fmla="*/ 61 h 242"/>
                  <a:gd name="T8" fmla="*/ 62 w 77"/>
                  <a:gd name="T9" fmla="*/ 61 h 242"/>
                  <a:gd name="T10" fmla="*/ 61 w 77"/>
                  <a:gd name="T11" fmla="*/ 48 h 242"/>
                  <a:gd name="T12" fmla="*/ 53 w 77"/>
                  <a:gd name="T13" fmla="*/ 48 h 242"/>
                  <a:gd name="T14" fmla="*/ 48 w 77"/>
                  <a:gd name="T15" fmla="*/ 30 h 242"/>
                  <a:gd name="T16" fmla="*/ 50 w 77"/>
                  <a:gd name="T17" fmla="*/ 24 h 242"/>
                  <a:gd name="T18" fmla="*/ 71 w 77"/>
                  <a:gd name="T19" fmla="*/ 15 h 242"/>
                  <a:gd name="T20" fmla="*/ 9 w 77"/>
                  <a:gd name="T21" fmla="*/ 0 h 242"/>
                  <a:gd name="T22" fmla="*/ 9 w 77"/>
                  <a:gd name="T23" fmla="*/ 23 h 242"/>
                  <a:gd name="T24" fmla="*/ 27 w 77"/>
                  <a:gd name="T25" fmla="*/ 23 h 242"/>
                  <a:gd name="T26" fmla="*/ 25 w 77"/>
                  <a:gd name="T27" fmla="*/ 30 h 242"/>
                  <a:gd name="T28" fmla="*/ 25 w 77"/>
                  <a:gd name="T29" fmla="*/ 46 h 242"/>
                  <a:gd name="T30" fmla="*/ 18 w 77"/>
                  <a:gd name="T31" fmla="*/ 51 h 242"/>
                  <a:gd name="T32" fmla="*/ 13 w 77"/>
                  <a:gd name="T33" fmla="*/ 55 h 242"/>
                  <a:gd name="T34" fmla="*/ 25 w 77"/>
                  <a:gd name="T35" fmla="*/ 63 h 242"/>
                  <a:gd name="T36" fmla="*/ 20 w 77"/>
                  <a:gd name="T37" fmla="*/ 120 h 242"/>
                  <a:gd name="T38" fmla="*/ 29 w 77"/>
                  <a:gd name="T39" fmla="*/ 122 h 242"/>
                  <a:gd name="T40" fmla="*/ 20 w 77"/>
                  <a:gd name="T41" fmla="*/ 130 h 242"/>
                  <a:gd name="T42" fmla="*/ 15 w 77"/>
                  <a:gd name="T43" fmla="*/ 200 h 242"/>
                  <a:gd name="T44" fmla="*/ 4 w 77"/>
                  <a:gd name="T45" fmla="*/ 201 h 242"/>
                  <a:gd name="T46" fmla="*/ 9 w 77"/>
                  <a:gd name="T47" fmla="*/ 208 h 242"/>
                  <a:gd name="T48" fmla="*/ 4 w 77"/>
                  <a:gd name="T49" fmla="*/ 241 h 242"/>
                  <a:gd name="T50" fmla="*/ 13 w 77"/>
                  <a:gd name="T51" fmla="*/ 206 h 242"/>
                  <a:gd name="T52" fmla="*/ 7 w 77"/>
                  <a:gd name="T53" fmla="*/ 203 h 242"/>
                  <a:gd name="T54" fmla="*/ 20 w 77"/>
                  <a:gd name="T55" fmla="*/ 201 h 242"/>
                  <a:gd name="T56" fmla="*/ 20 w 77"/>
                  <a:gd name="T57" fmla="*/ 135 h 242"/>
                  <a:gd name="T58" fmla="*/ 33 w 77"/>
                  <a:gd name="T59" fmla="*/ 120 h 242"/>
                  <a:gd name="T60" fmla="*/ 23 w 77"/>
                  <a:gd name="T61" fmla="*/ 118 h 242"/>
                  <a:gd name="T62" fmla="*/ 18 w 77"/>
                  <a:gd name="T63" fmla="*/ 59 h 242"/>
                  <a:gd name="T64" fmla="*/ 15 w 77"/>
                  <a:gd name="T65" fmla="*/ 59 h 242"/>
                  <a:gd name="T66" fmla="*/ 22 w 77"/>
                  <a:gd name="T67" fmla="*/ 51 h 242"/>
                  <a:gd name="T68" fmla="*/ 27 w 77"/>
                  <a:gd name="T69" fmla="*/ 51 h 242"/>
                  <a:gd name="T70" fmla="*/ 27 w 77"/>
                  <a:gd name="T71" fmla="*/ 34 h 242"/>
                  <a:gd name="T72" fmla="*/ 30 w 77"/>
                  <a:gd name="T73" fmla="*/ 23 h 242"/>
                  <a:gd name="T74" fmla="*/ 13 w 77"/>
                  <a:gd name="T75" fmla="*/ 23 h 242"/>
                  <a:gd name="T76" fmla="*/ 12 w 77"/>
                  <a:gd name="T77" fmla="*/ 4 h 242"/>
                  <a:gd name="T78" fmla="*/ 68 w 77"/>
                  <a:gd name="T79" fmla="*/ 15 h 242"/>
                  <a:gd name="T80" fmla="*/ 48 w 77"/>
                  <a:gd name="T81" fmla="*/ 21 h 242"/>
                  <a:gd name="T82" fmla="*/ 47 w 77"/>
                  <a:gd name="T83" fmla="*/ 34 h 242"/>
                  <a:gd name="T84" fmla="*/ 50 w 77"/>
                  <a:gd name="T85" fmla="*/ 48 h 242"/>
                  <a:gd name="T86" fmla="*/ 59 w 77"/>
                  <a:gd name="T87" fmla="*/ 53 h 242"/>
                  <a:gd name="T88" fmla="*/ 59 w 77"/>
                  <a:gd name="T89" fmla="*/ 61 h 242"/>
                  <a:gd name="T90" fmla="*/ 53 w 77"/>
                  <a:gd name="T91" fmla="*/ 61 h 242"/>
                  <a:gd name="T92" fmla="*/ 61 w 77"/>
                  <a:gd name="T93" fmla="*/ 201 h 242"/>
                  <a:gd name="T94" fmla="*/ 71 w 77"/>
                  <a:gd name="T95" fmla="*/ 204 h 242"/>
                  <a:gd name="T96" fmla="*/ 66 w 77"/>
                  <a:gd name="T97" fmla="*/ 208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7"/>
                  <a:gd name="T148" fmla="*/ 0 h 242"/>
                  <a:gd name="T149" fmla="*/ 77 w 77"/>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7" h="242">
                    <a:moveTo>
                      <a:pt x="73" y="239"/>
                    </a:moveTo>
                    <a:lnTo>
                      <a:pt x="73" y="241"/>
                    </a:lnTo>
                    <a:lnTo>
                      <a:pt x="76" y="241"/>
                    </a:lnTo>
                    <a:lnTo>
                      <a:pt x="76" y="239"/>
                    </a:lnTo>
                    <a:lnTo>
                      <a:pt x="69" y="208"/>
                    </a:lnTo>
                    <a:lnTo>
                      <a:pt x="69" y="210"/>
                    </a:lnTo>
                    <a:lnTo>
                      <a:pt x="75" y="206"/>
                    </a:lnTo>
                    <a:lnTo>
                      <a:pt x="75" y="201"/>
                    </a:lnTo>
                    <a:lnTo>
                      <a:pt x="73" y="201"/>
                    </a:lnTo>
                    <a:lnTo>
                      <a:pt x="61" y="198"/>
                    </a:lnTo>
                    <a:lnTo>
                      <a:pt x="62" y="200"/>
                    </a:lnTo>
                    <a:lnTo>
                      <a:pt x="57" y="61"/>
                    </a:lnTo>
                    <a:lnTo>
                      <a:pt x="55" y="63"/>
                    </a:lnTo>
                    <a:lnTo>
                      <a:pt x="62" y="63"/>
                    </a:lnTo>
                    <a:lnTo>
                      <a:pt x="62" y="61"/>
                    </a:lnTo>
                    <a:lnTo>
                      <a:pt x="64" y="57"/>
                    </a:lnTo>
                    <a:lnTo>
                      <a:pt x="61" y="51"/>
                    </a:lnTo>
                    <a:lnTo>
                      <a:pt x="61" y="48"/>
                    </a:lnTo>
                    <a:lnTo>
                      <a:pt x="59" y="48"/>
                    </a:lnTo>
                    <a:lnTo>
                      <a:pt x="52" y="46"/>
                    </a:lnTo>
                    <a:lnTo>
                      <a:pt x="53" y="48"/>
                    </a:lnTo>
                    <a:lnTo>
                      <a:pt x="52" y="32"/>
                    </a:lnTo>
                    <a:lnTo>
                      <a:pt x="52" y="30"/>
                    </a:lnTo>
                    <a:lnTo>
                      <a:pt x="48" y="30"/>
                    </a:lnTo>
                    <a:lnTo>
                      <a:pt x="50" y="32"/>
                    </a:lnTo>
                    <a:lnTo>
                      <a:pt x="52" y="23"/>
                    </a:lnTo>
                    <a:lnTo>
                      <a:pt x="50" y="24"/>
                    </a:lnTo>
                    <a:lnTo>
                      <a:pt x="69" y="24"/>
                    </a:lnTo>
                    <a:lnTo>
                      <a:pt x="69" y="23"/>
                    </a:lnTo>
                    <a:lnTo>
                      <a:pt x="71" y="15"/>
                    </a:lnTo>
                    <a:lnTo>
                      <a:pt x="69" y="2"/>
                    </a:lnTo>
                    <a:lnTo>
                      <a:pt x="69" y="0"/>
                    </a:lnTo>
                    <a:lnTo>
                      <a:pt x="9" y="0"/>
                    </a:lnTo>
                    <a:lnTo>
                      <a:pt x="9" y="2"/>
                    </a:lnTo>
                    <a:lnTo>
                      <a:pt x="5" y="15"/>
                    </a:lnTo>
                    <a:lnTo>
                      <a:pt x="9" y="23"/>
                    </a:lnTo>
                    <a:lnTo>
                      <a:pt x="9" y="24"/>
                    </a:lnTo>
                    <a:lnTo>
                      <a:pt x="29" y="24"/>
                    </a:lnTo>
                    <a:lnTo>
                      <a:pt x="27" y="23"/>
                    </a:lnTo>
                    <a:lnTo>
                      <a:pt x="29" y="32"/>
                    </a:lnTo>
                    <a:lnTo>
                      <a:pt x="30" y="30"/>
                    </a:lnTo>
                    <a:lnTo>
                      <a:pt x="25" y="30"/>
                    </a:lnTo>
                    <a:lnTo>
                      <a:pt x="25" y="32"/>
                    </a:lnTo>
                    <a:lnTo>
                      <a:pt x="23" y="48"/>
                    </a:lnTo>
                    <a:lnTo>
                      <a:pt x="25" y="46"/>
                    </a:lnTo>
                    <a:lnTo>
                      <a:pt x="20" y="48"/>
                    </a:lnTo>
                    <a:lnTo>
                      <a:pt x="18" y="48"/>
                    </a:lnTo>
                    <a:lnTo>
                      <a:pt x="18" y="51"/>
                    </a:lnTo>
                    <a:lnTo>
                      <a:pt x="15" y="53"/>
                    </a:lnTo>
                    <a:lnTo>
                      <a:pt x="13" y="55"/>
                    </a:lnTo>
                    <a:lnTo>
                      <a:pt x="13" y="59"/>
                    </a:lnTo>
                    <a:lnTo>
                      <a:pt x="15" y="63"/>
                    </a:lnTo>
                    <a:lnTo>
                      <a:pt x="25" y="63"/>
                    </a:lnTo>
                    <a:lnTo>
                      <a:pt x="23" y="61"/>
                    </a:lnTo>
                    <a:lnTo>
                      <a:pt x="20" y="118"/>
                    </a:lnTo>
                    <a:lnTo>
                      <a:pt x="20" y="120"/>
                    </a:lnTo>
                    <a:lnTo>
                      <a:pt x="22" y="120"/>
                    </a:lnTo>
                    <a:lnTo>
                      <a:pt x="30" y="124"/>
                    </a:lnTo>
                    <a:lnTo>
                      <a:pt x="29" y="122"/>
                    </a:lnTo>
                    <a:lnTo>
                      <a:pt x="29" y="130"/>
                    </a:lnTo>
                    <a:lnTo>
                      <a:pt x="30" y="129"/>
                    </a:lnTo>
                    <a:lnTo>
                      <a:pt x="20" y="130"/>
                    </a:lnTo>
                    <a:lnTo>
                      <a:pt x="18" y="130"/>
                    </a:lnTo>
                    <a:lnTo>
                      <a:pt x="18" y="133"/>
                    </a:lnTo>
                    <a:lnTo>
                      <a:pt x="15" y="200"/>
                    </a:lnTo>
                    <a:lnTo>
                      <a:pt x="18" y="198"/>
                    </a:lnTo>
                    <a:lnTo>
                      <a:pt x="5" y="201"/>
                    </a:lnTo>
                    <a:lnTo>
                      <a:pt x="4" y="201"/>
                    </a:lnTo>
                    <a:lnTo>
                      <a:pt x="4" y="206"/>
                    </a:lnTo>
                    <a:lnTo>
                      <a:pt x="9" y="210"/>
                    </a:lnTo>
                    <a:lnTo>
                      <a:pt x="9" y="208"/>
                    </a:lnTo>
                    <a:lnTo>
                      <a:pt x="0" y="239"/>
                    </a:lnTo>
                    <a:lnTo>
                      <a:pt x="0" y="241"/>
                    </a:lnTo>
                    <a:lnTo>
                      <a:pt x="4" y="241"/>
                    </a:lnTo>
                    <a:lnTo>
                      <a:pt x="4" y="239"/>
                    </a:lnTo>
                    <a:lnTo>
                      <a:pt x="13" y="208"/>
                    </a:lnTo>
                    <a:lnTo>
                      <a:pt x="13" y="206"/>
                    </a:lnTo>
                    <a:lnTo>
                      <a:pt x="7" y="203"/>
                    </a:lnTo>
                    <a:lnTo>
                      <a:pt x="7" y="204"/>
                    </a:lnTo>
                    <a:lnTo>
                      <a:pt x="7" y="203"/>
                    </a:lnTo>
                    <a:lnTo>
                      <a:pt x="5" y="204"/>
                    </a:lnTo>
                    <a:lnTo>
                      <a:pt x="18" y="201"/>
                    </a:lnTo>
                    <a:lnTo>
                      <a:pt x="20" y="201"/>
                    </a:lnTo>
                    <a:lnTo>
                      <a:pt x="20" y="200"/>
                    </a:lnTo>
                    <a:lnTo>
                      <a:pt x="22" y="133"/>
                    </a:lnTo>
                    <a:lnTo>
                      <a:pt x="20" y="135"/>
                    </a:lnTo>
                    <a:lnTo>
                      <a:pt x="30" y="133"/>
                    </a:lnTo>
                    <a:lnTo>
                      <a:pt x="33" y="133"/>
                    </a:lnTo>
                    <a:lnTo>
                      <a:pt x="33" y="120"/>
                    </a:lnTo>
                    <a:lnTo>
                      <a:pt x="30" y="120"/>
                    </a:lnTo>
                    <a:lnTo>
                      <a:pt x="22" y="116"/>
                    </a:lnTo>
                    <a:lnTo>
                      <a:pt x="23" y="118"/>
                    </a:lnTo>
                    <a:lnTo>
                      <a:pt x="27" y="61"/>
                    </a:lnTo>
                    <a:lnTo>
                      <a:pt x="27" y="59"/>
                    </a:lnTo>
                    <a:lnTo>
                      <a:pt x="18" y="59"/>
                    </a:lnTo>
                    <a:lnTo>
                      <a:pt x="20" y="59"/>
                    </a:lnTo>
                    <a:lnTo>
                      <a:pt x="15" y="55"/>
                    </a:lnTo>
                    <a:lnTo>
                      <a:pt x="15" y="59"/>
                    </a:lnTo>
                    <a:lnTo>
                      <a:pt x="20" y="55"/>
                    </a:lnTo>
                    <a:lnTo>
                      <a:pt x="20" y="53"/>
                    </a:lnTo>
                    <a:lnTo>
                      <a:pt x="22" y="51"/>
                    </a:lnTo>
                    <a:lnTo>
                      <a:pt x="20" y="53"/>
                    </a:lnTo>
                    <a:lnTo>
                      <a:pt x="25" y="51"/>
                    </a:lnTo>
                    <a:lnTo>
                      <a:pt x="27" y="51"/>
                    </a:lnTo>
                    <a:lnTo>
                      <a:pt x="27" y="48"/>
                    </a:lnTo>
                    <a:lnTo>
                      <a:pt x="29" y="32"/>
                    </a:lnTo>
                    <a:lnTo>
                      <a:pt x="27" y="34"/>
                    </a:lnTo>
                    <a:lnTo>
                      <a:pt x="33" y="34"/>
                    </a:lnTo>
                    <a:lnTo>
                      <a:pt x="33" y="32"/>
                    </a:lnTo>
                    <a:lnTo>
                      <a:pt x="30" y="23"/>
                    </a:lnTo>
                    <a:lnTo>
                      <a:pt x="30" y="21"/>
                    </a:lnTo>
                    <a:lnTo>
                      <a:pt x="12" y="21"/>
                    </a:lnTo>
                    <a:lnTo>
                      <a:pt x="13" y="23"/>
                    </a:lnTo>
                    <a:lnTo>
                      <a:pt x="9" y="15"/>
                    </a:lnTo>
                    <a:lnTo>
                      <a:pt x="13" y="2"/>
                    </a:lnTo>
                    <a:lnTo>
                      <a:pt x="12" y="4"/>
                    </a:lnTo>
                    <a:lnTo>
                      <a:pt x="68" y="4"/>
                    </a:lnTo>
                    <a:lnTo>
                      <a:pt x="66" y="2"/>
                    </a:lnTo>
                    <a:lnTo>
                      <a:pt x="68" y="15"/>
                    </a:lnTo>
                    <a:lnTo>
                      <a:pt x="66" y="23"/>
                    </a:lnTo>
                    <a:lnTo>
                      <a:pt x="68" y="21"/>
                    </a:lnTo>
                    <a:lnTo>
                      <a:pt x="48" y="21"/>
                    </a:lnTo>
                    <a:lnTo>
                      <a:pt x="48" y="23"/>
                    </a:lnTo>
                    <a:lnTo>
                      <a:pt x="47" y="32"/>
                    </a:lnTo>
                    <a:lnTo>
                      <a:pt x="47" y="34"/>
                    </a:lnTo>
                    <a:lnTo>
                      <a:pt x="50" y="34"/>
                    </a:lnTo>
                    <a:lnTo>
                      <a:pt x="48" y="32"/>
                    </a:lnTo>
                    <a:lnTo>
                      <a:pt x="50" y="48"/>
                    </a:lnTo>
                    <a:lnTo>
                      <a:pt x="50" y="51"/>
                    </a:lnTo>
                    <a:lnTo>
                      <a:pt x="52" y="51"/>
                    </a:lnTo>
                    <a:lnTo>
                      <a:pt x="59" y="53"/>
                    </a:lnTo>
                    <a:lnTo>
                      <a:pt x="57" y="51"/>
                    </a:lnTo>
                    <a:lnTo>
                      <a:pt x="61" y="57"/>
                    </a:lnTo>
                    <a:lnTo>
                      <a:pt x="59" y="61"/>
                    </a:lnTo>
                    <a:lnTo>
                      <a:pt x="61" y="59"/>
                    </a:lnTo>
                    <a:lnTo>
                      <a:pt x="53" y="59"/>
                    </a:lnTo>
                    <a:lnTo>
                      <a:pt x="53" y="61"/>
                    </a:lnTo>
                    <a:lnTo>
                      <a:pt x="59" y="200"/>
                    </a:lnTo>
                    <a:lnTo>
                      <a:pt x="59" y="201"/>
                    </a:lnTo>
                    <a:lnTo>
                      <a:pt x="61" y="201"/>
                    </a:lnTo>
                    <a:lnTo>
                      <a:pt x="73" y="204"/>
                    </a:lnTo>
                    <a:lnTo>
                      <a:pt x="71" y="203"/>
                    </a:lnTo>
                    <a:lnTo>
                      <a:pt x="71" y="204"/>
                    </a:lnTo>
                    <a:lnTo>
                      <a:pt x="71" y="203"/>
                    </a:lnTo>
                    <a:lnTo>
                      <a:pt x="66" y="206"/>
                    </a:lnTo>
                    <a:lnTo>
                      <a:pt x="66" y="208"/>
                    </a:lnTo>
                    <a:lnTo>
                      <a:pt x="73" y="239"/>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59" name="Freeform 116"/>
              <p:cNvSpPr>
                <a:spLocks/>
              </p:cNvSpPr>
              <p:nvPr/>
            </p:nvSpPr>
            <p:spPr bwMode="auto">
              <a:xfrm>
                <a:off x="726" y="2486"/>
                <a:ext cx="66" cy="4"/>
              </a:xfrm>
              <a:custGeom>
                <a:avLst/>
                <a:gdLst>
                  <a:gd name="T0" fmla="*/ 2 w 66"/>
                  <a:gd name="T1" fmla="*/ 3 h 4"/>
                  <a:gd name="T2" fmla="*/ 0 w 66"/>
                  <a:gd name="T3" fmla="*/ 3 h 4"/>
                  <a:gd name="T4" fmla="*/ 0 w 66"/>
                  <a:gd name="T5" fmla="*/ 0 h 4"/>
                  <a:gd name="T6" fmla="*/ 65 w 66"/>
                  <a:gd name="T7" fmla="*/ 0 h 4"/>
                  <a:gd name="T8" fmla="*/ 65 w 66"/>
                  <a:gd name="T9" fmla="*/ 3 h 4"/>
                  <a:gd name="T10" fmla="*/ 62 w 66"/>
                  <a:gd name="T11" fmla="*/ 3 h 4"/>
                  <a:gd name="T12" fmla="*/ 2 w 66"/>
                  <a:gd name="T13" fmla="*/ 3 h 4"/>
                  <a:gd name="T14" fmla="*/ 0 60000 65536"/>
                  <a:gd name="T15" fmla="*/ 0 60000 65536"/>
                  <a:gd name="T16" fmla="*/ 0 60000 65536"/>
                  <a:gd name="T17" fmla="*/ 0 60000 65536"/>
                  <a:gd name="T18" fmla="*/ 0 60000 65536"/>
                  <a:gd name="T19" fmla="*/ 0 60000 65536"/>
                  <a:gd name="T20" fmla="*/ 0 60000 65536"/>
                  <a:gd name="T21" fmla="*/ 0 w 66"/>
                  <a:gd name="T22" fmla="*/ 0 h 4"/>
                  <a:gd name="T23" fmla="*/ 66 w 6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6" h="4">
                    <a:moveTo>
                      <a:pt x="2" y="3"/>
                    </a:moveTo>
                    <a:lnTo>
                      <a:pt x="0" y="3"/>
                    </a:lnTo>
                    <a:lnTo>
                      <a:pt x="0" y="0"/>
                    </a:lnTo>
                    <a:lnTo>
                      <a:pt x="65" y="0"/>
                    </a:lnTo>
                    <a:lnTo>
                      <a:pt x="65" y="3"/>
                    </a:lnTo>
                    <a:lnTo>
                      <a:pt x="62" y="3"/>
                    </a:lnTo>
                    <a:lnTo>
                      <a:pt x="2" y="3"/>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0" name="Freeform 117"/>
              <p:cNvSpPr>
                <a:spLocks/>
              </p:cNvSpPr>
              <p:nvPr/>
            </p:nvSpPr>
            <p:spPr bwMode="auto">
              <a:xfrm>
                <a:off x="718" y="2500"/>
                <a:ext cx="74" cy="2"/>
              </a:xfrm>
              <a:custGeom>
                <a:avLst/>
                <a:gdLst>
                  <a:gd name="T0" fmla="*/ 2 w 74"/>
                  <a:gd name="T1" fmla="*/ 1 h 2"/>
                  <a:gd name="T2" fmla="*/ 0 w 74"/>
                  <a:gd name="T3" fmla="*/ 1 h 2"/>
                  <a:gd name="T4" fmla="*/ 0 w 74"/>
                  <a:gd name="T5" fmla="*/ 0 h 2"/>
                  <a:gd name="T6" fmla="*/ 73 w 74"/>
                  <a:gd name="T7" fmla="*/ 0 h 2"/>
                  <a:gd name="T8" fmla="*/ 73 w 74"/>
                  <a:gd name="T9" fmla="*/ 1 h 2"/>
                  <a:gd name="T10" fmla="*/ 70 w 74"/>
                  <a:gd name="T11" fmla="*/ 1 h 2"/>
                  <a:gd name="T12" fmla="*/ 2 w 74"/>
                  <a:gd name="T13" fmla="*/ 1 h 2"/>
                  <a:gd name="T14" fmla="*/ 0 60000 65536"/>
                  <a:gd name="T15" fmla="*/ 0 60000 65536"/>
                  <a:gd name="T16" fmla="*/ 0 60000 65536"/>
                  <a:gd name="T17" fmla="*/ 0 60000 65536"/>
                  <a:gd name="T18" fmla="*/ 0 60000 65536"/>
                  <a:gd name="T19" fmla="*/ 0 60000 65536"/>
                  <a:gd name="T20" fmla="*/ 0 60000 65536"/>
                  <a:gd name="T21" fmla="*/ 0 w 74"/>
                  <a:gd name="T22" fmla="*/ 0 h 2"/>
                  <a:gd name="T23" fmla="*/ 74 w 74"/>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 h="2">
                    <a:moveTo>
                      <a:pt x="2" y="1"/>
                    </a:moveTo>
                    <a:lnTo>
                      <a:pt x="0" y="1"/>
                    </a:lnTo>
                    <a:lnTo>
                      <a:pt x="0" y="0"/>
                    </a:lnTo>
                    <a:lnTo>
                      <a:pt x="73" y="0"/>
                    </a:lnTo>
                    <a:lnTo>
                      <a:pt x="73" y="1"/>
                    </a:lnTo>
                    <a:lnTo>
                      <a:pt x="70" y="1"/>
                    </a:lnTo>
                    <a:lnTo>
                      <a:pt x="2"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1" name="Freeform 118"/>
              <p:cNvSpPr>
                <a:spLocks/>
              </p:cNvSpPr>
              <p:nvPr/>
            </p:nvSpPr>
            <p:spPr bwMode="auto">
              <a:xfrm>
                <a:off x="777"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2" name="Freeform 119"/>
              <p:cNvSpPr>
                <a:spLocks/>
              </p:cNvSpPr>
              <p:nvPr/>
            </p:nvSpPr>
            <p:spPr bwMode="auto">
              <a:xfrm>
                <a:off x="791" y="2483"/>
                <a:ext cx="2" cy="23"/>
              </a:xfrm>
              <a:custGeom>
                <a:avLst/>
                <a:gdLst>
                  <a:gd name="T0" fmla="*/ 0 w 2"/>
                  <a:gd name="T1" fmla="*/ 1 h 23"/>
                  <a:gd name="T2" fmla="*/ 0 w 2"/>
                  <a:gd name="T3" fmla="*/ 0 h 23"/>
                  <a:gd name="T4" fmla="*/ 1 w 2"/>
                  <a:gd name="T5" fmla="*/ 0 h 23"/>
                  <a:gd name="T6" fmla="*/ 1 w 2"/>
                  <a:gd name="T7" fmla="*/ 22 h 23"/>
                  <a:gd name="T8" fmla="*/ 0 w 2"/>
                  <a:gd name="T9" fmla="*/ 22 h 23"/>
                  <a:gd name="T10" fmla="*/ 0 w 2"/>
                  <a:gd name="T11" fmla="*/ 21 h 23"/>
                  <a:gd name="T12" fmla="*/ 0 w 2"/>
                  <a:gd name="T13" fmla="*/ 1 h 23"/>
                  <a:gd name="T14" fmla="*/ 0 60000 65536"/>
                  <a:gd name="T15" fmla="*/ 0 60000 65536"/>
                  <a:gd name="T16" fmla="*/ 0 60000 65536"/>
                  <a:gd name="T17" fmla="*/ 0 60000 65536"/>
                  <a:gd name="T18" fmla="*/ 0 60000 65536"/>
                  <a:gd name="T19" fmla="*/ 0 60000 65536"/>
                  <a:gd name="T20" fmla="*/ 0 60000 65536"/>
                  <a:gd name="T21" fmla="*/ 0 w 2"/>
                  <a:gd name="T22" fmla="*/ 0 h 23"/>
                  <a:gd name="T23" fmla="*/ 2 w 2"/>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23">
                    <a:moveTo>
                      <a:pt x="0" y="1"/>
                    </a:moveTo>
                    <a:lnTo>
                      <a:pt x="0" y="0"/>
                    </a:lnTo>
                    <a:lnTo>
                      <a:pt x="1" y="0"/>
                    </a:lnTo>
                    <a:lnTo>
                      <a:pt x="1" y="22"/>
                    </a:lnTo>
                    <a:lnTo>
                      <a:pt x="0" y="22"/>
                    </a:lnTo>
                    <a:lnTo>
                      <a:pt x="0" y="21"/>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3" name="Freeform 120"/>
              <p:cNvSpPr>
                <a:spLocks/>
              </p:cNvSpPr>
              <p:nvPr/>
            </p:nvSpPr>
            <p:spPr bwMode="auto">
              <a:xfrm>
                <a:off x="724"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4" name="Freeform 121"/>
              <p:cNvSpPr>
                <a:spLocks/>
              </p:cNvSpPr>
              <p:nvPr/>
            </p:nvSpPr>
            <p:spPr bwMode="auto">
              <a:xfrm>
                <a:off x="738"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5" name="Freeform 122"/>
              <p:cNvSpPr>
                <a:spLocks/>
              </p:cNvSpPr>
              <p:nvPr/>
            </p:nvSpPr>
            <p:spPr bwMode="auto">
              <a:xfrm>
                <a:off x="750"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6" name="Freeform 123"/>
              <p:cNvSpPr>
                <a:spLocks/>
              </p:cNvSpPr>
              <p:nvPr/>
            </p:nvSpPr>
            <p:spPr bwMode="auto">
              <a:xfrm>
                <a:off x="763"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7" name="Freeform 124"/>
              <p:cNvSpPr>
                <a:spLocks/>
              </p:cNvSpPr>
              <p:nvPr/>
            </p:nvSpPr>
            <p:spPr bwMode="auto">
              <a:xfrm>
                <a:off x="612" y="2486"/>
                <a:ext cx="66" cy="4"/>
              </a:xfrm>
              <a:custGeom>
                <a:avLst/>
                <a:gdLst>
                  <a:gd name="T0" fmla="*/ 62 w 66"/>
                  <a:gd name="T1" fmla="*/ 0 h 4"/>
                  <a:gd name="T2" fmla="*/ 65 w 66"/>
                  <a:gd name="T3" fmla="*/ 0 h 4"/>
                  <a:gd name="T4" fmla="*/ 65 w 66"/>
                  <a:gd name="T5" fmla="*/ 3 h 4"/>
                  <a:gd name="T6" fmla="*/ 0 w 66"/>
                  <a:gd name="T7" fmla="*/ 3 h 4"/>
                  <a:gd name="T8" fmla="*/ 0 w 66"/>
                  <a:gd name="T9" fmla="*/ 0 h 4"/>
                  <a:gd name="T10" fmla="*/ 1 w 66"/>
                  <a:gd name="T11" fmla="*/ 0 h 4"/>
                  <a:gd name="T12" fmla="*/ 62 w 66"/>
                  <a:gd name="T13" fmla="*/ 0 h 4"/>
                  <a:gd name="T14" fmla="*/ 0 60000 65536"/>
                  <a:gd name="T15" fmla="*/ 0 60000 65536"/>
                  <a:gd name="T16" fmla="*/ 0 60000 65536"/>
                  <a:gd name="T17" fmla="*/ 0 60000 65536"/>
                  <a:gd name="T18" fmla="*/ 0 60000 65536"/>
                  <a:gd name="T19" fmla="*/ 0 60000 65536"/>
                  <a:gd name="T20" fmla="*/ 0 60000 65536"/>
                  <a:gd name="T21" fmla="*/ 0 w 66"/>
                  <a:gd name="T22" fmla="*/ 0 h 4"/>
                  <a:gd name="T23" fmla="*/ 66 w 6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6" h="4">
                    <a:moveTo>
                      <a:pt x="62" y="0"/>
                    </a:moveTo>
                    <a:lnTo>
                      <a:pt x="65" y="0"/>
                    </a:lnTo>
                    <a:lnTo>
                      <a:pt x="65" y="3"/>
                    </a:lnTo>
                    <a:lnTo>
                      <a:pt x="0" y="3"/>
                    </a:lnTo>
                    <a:lnTo>
                      <a:pt x="0" y="0"/>
                    </a:lnTo>
                    <a:lnTo>
                      <a:pt x="1" y="0"/>
                    </a:lnTo>
                    <a:lnTo>
                      <a:pt x="6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8" name="Freeform 125"/>
              <p:cNvSpPr>
                <a:spLocks/>
              </p:cNvSpPr>
              <p:nvPr/>
            </p:nvSpPr>
            <p:spPr bwMode="auto">
              <a:xfrm>
                <a:off x="635"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69" name="Freeform 126"/>
              <p:cNvSpPr>
                <a:spLocks/>
              </p:cNvSpPr>
              <p:nvPr/>
            </p:nvSpPr>
            <p:spPr bwMode="auto">
              <a:xfrm>
                <a:off x="646" y="2489"/>
                <a:ext cx="4" cy="12"/>
              </a:xfrm>
              <a:custGeom>
                <a:avLst/>
                <a:gdLst>
                  <a:gd name="T0" fmla="*/ 0 w 4"/>
                  <a:gd name="T1" fmla="*/ 1 h 12"/>
                  <a:gd name="T2" fmla="*/ 0 w 4"/>
                  <a:gd name="T3" fmla="*/ 0 h 12"/>
                  <a:gd name="T4" fmla="*/ 3 w 4"/>
                  <a:gd name="T5" fmla="*/ 0 h 12"/>
                  <a:gd name="T6" fmla="*/ 3 w 4"/>
                  <a:gd name="T7" fmla="*/ 11 h 12"/>
                  <a:gd name="T8" fmla="*/ 0 w 4"/>
                  <a:gd name="T9" fmla="*/ 11 h 12"/>
                  <a:gd name="T10" fmla="*/ 0 w 4"/>
                  <a:gd name="T11" fmla="*/ 10 h 12"/>
                  <a:gd name="T12" fmla="*/ 0 w 4"/>
                  <a:gd name="T13" fmla="*/ 1 h 12"/>
                  <a:gd name="T14" fmla="*/ 0 60000 65536"/>
                  <a:gd name="T15" fmla="*/ 0 60000 65536"/>
                  <a:gd name="T16" fmla="*/ 0 60000 65536"/>
                  <a:gd name="T17" fmla="*/ 0 60000 65536"/>
                  <a:gd name="T18" fmla="*/ 0 60000 65536"/>
                  <a:gd name="T19" fmla="*/ 0 60000 65536"/>
                  <a:gd name="T20" fmla="*/ 0 60000 65536"/>
                  <a:gd name="T21" fmla="*/ 0 w 4"/>
                  <a:gd name="T22" fmla="*/ 0 h 12"/>
                  <a:gd name="T23" fmla="*/ 4 w 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12">
                    <a:moveTo>
                      <a:pt x="0" y="1"/>
                    </a:moveTo>
                    <a:lnTo>
                      <a:pt x="0" y="0"/>
                    </a:lnTo>
                    <a:lnTo>
                      <a:pt x="3" y="0"/>
                    </a:lnTo>
                    <a:lnTo>
                      <a:pt x="3"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0" name="Freeform 127"/>
              <p:cNvSpPr>
                <a:spLocks/>
              </p:cNvSpPr>
              <p:nvPr/>
            </p:nvSpPr>
            <p:spPr bwMode="auto">
              <a:xfrm>
                <a:off x="612" y="2500"/>
                <a:ext cx="74" cy="2"/>
              </a:xfrm>
              <a:custGeom>
                <a:avLst/>
                <a:gdLst>
                  <a:gd name="T0" fmla="*/ 70 w 74"/>
                  <a:gd name="T1" fmla="*/ 0 h 2"/>
                  <a:gd name="T2" fmla="*/ 73 w 74"/>
                  <a:gd name="T3" fmla="*/ 0 h 2"/>
                  <a:gd name="T4" fmla="*/ 73 w 74"/>
                  <a:gd name="T5" fmla="*/ 1 h 2"/>
                  <a:gd name="T6" fmla="*/ 0 w 74"/>
                  <a:gd name="T7" fmla="*/ 1 h 2"/>
                  <a:gd name="T8" fmla="*/ 0 w 74"/>
                  <a:gd name="T9" fmla="*/ 0 h 2"/>
                  <a:gd name="T10" fmla="*/ 1 w 74"/>
                  <a:gd name="T11" fmla="*/ 0 h 2"/>
                  <a:gd name="T12" fmla="*/ 70 w 74"/>
                  <a:gd name="T13" fmla="*/ 0 h 2"/>
                  <a:gd name="T14" fmla="*/ 0 60000 65536"/>
                  <a:gd name="T15" fmla="*/ 0 60000 65536"/>
                  <a:gd name="T16" fmla="*/ 0 60000 65536"/>
                  <a:gd name="T17" fmla="*/ 0 60000 65536"/>
                  <a:gd name="T18" fmla="*/ 0 60000 65536"/>
                  <a:gd name="T19" fmla="*/ 0 60000 65536"/>
                  <a:gd name="T20" fmla="*/ 0 60000 65536"/>
                  <a:gd name="T21" fmla="*/ 0 w 74"/>
                  <a:gd name="T22" fmla="*/ 0 h 2"/>
                  <a:gd name="T23" fmla="*/ 74 w 74"/>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 h="2">
                    <a:moveTo>
                      <a:pt x="70" y="0"/>
                    </a:moveTo>
                    <a:lnTo>
                      <a:pt x="73" y="0"/>
                    </a:lnTo>
                    <a:lnTo>
                      <a:pt x="73" y="1"/>
                    </a:lnTo>
                    <a:lnTo>
                      <a:pt x="0" y="1"/>
                    </a:lnTo>
                    <a:lnTo>
                      <a:pt x="0" y="0"/>
                    </a:lnTo>
                    <a:lnTo>
                      <a:pt x="1" y="0"/>
                    </a:lnTo>
                    <a:lnTo>
                      <a:pt x="7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1" name="Freeform 128"/>
              <p:cNvSpPr>
                <a:spLocks/>
              </p:cNvSpPr>
              <p:nvPr/>
            </p:nvSpPr>
            <p:spPr bwMode="auto">
              <a:xfrm>
                <a:off x="673" y="2489"/>
                <a:ext cx="4" cy="12"/>
              </a:xfrm>
              <a:custGeom>
                <a:avLst/>
                <a:gdLst>
                  <a:gd name="T0" fmla="*/ 0 w 4"/>
                  <a:gd name="T1" fmla="*/ 1 h 12"/>
                  <a:gd name="T2" fmla="*/ 0 w 4"/>
                  <a:gd name="T3" fmla="*/ 0 h 12"/>
                  <a:gd name="T4" fmla="*/ 3 w 4"/>
                  <a:gd name="T5" fmla="*/ 0 h 12"/>
                  <a:gd name="T6" fmla="*/ 3 w 4"/>
                  <a:gd name="T7" fmla="*/ 11 h 12"/>
                  <a:gd name="T8" fmla="*/ 0 w 4"/>
                  <a:gd name="T9" fmla="*/ 11 h 12"/>
                  <a:gd name="T10" fmla="*/ 0 w 4"/>
                  <a:gd name="T11" fmla="*/ 10 h 12"/>
                  <a:gd name="T12" fmla="*/ 0 w 4"/>
                  <a:gd name="T13" fmla="*/ 1 h 12"/>
                  <a:gd name="T14" fmla="*/ 0 60000 65536"/>
                  <a:gd name="T15" fmla="*/ 0 60000 65536"/>
                  <a:gd name="T16" fmla="*/ 0 60000 65536"/>
                  <a:gd name="T17" fmla="*/ 0 60000 65536"/>
                  <a:gd name="T18" fmla="*/ 0 60000 65536"/>
                  <a:gd name="T19" fmla="*/ 0 60000 65536"/>
                  <a:gd name="T20" fmla="*/ 0 60000 65536"/>
                  <a:gd name="T21" fmla="*/ 0 w 4"/>
                  <a:gd name="T22" fmla="*/ 0 h 12"/>
                  <a:gd name="T23" fmla="*/ 4 w 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12">
                    <a:moveTo>
                      <a:pt x="0" y="1"/>
                    </a:moveTo>
                    <a:lnTo>
                      <a:pt x="0" y="0"/>
                    </a:lnTo>
                    <a:lnTo>
                      <a:pt x="3" y="0"/>
                    </a:lnTo>
                    <a:lnTo>
                      <a:pt x="3"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2" name="Freeform 129"/>
              <p:cNvSpPr>
                <a:spLocks/>
              </p:cNvSpPr>
              <p:nvPr/>
            </p:nvSpPr>
            <p:spPr bwMode="auto">
              <a:xfrm>
                <a:off x="660"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3" name="Freeform 130"/>
              <p:cNvSpPr>
                <a:spLocks/>
              </p:cNvSpPr>
              <p:nvPr/>
            </p:nvSpPr>
            <p:spPr bwMode="auto">
              <a:xfrm>
                <a:off x="637" y="2489"/>
                <a:ext cx="49" cy="29"/>
              </a:xfrm>
              <a:custGeom>
                <a:avLst/>
                <a:gdLst>
                  <a:gd name="T0" fmla="*/ 3 w 49"/>
                  <a:gd name="T1" fmla="*/ 0 h 29"/>
                  <a:gd name="T2" fmla="*/ 0 w 49"/>
                  <a:gd name="T3" fmla="*/ 0 h 29"/>
                  <a:gd name="T4" fmla="*/ 0 w 49"/>
                  <a:gd name="T5" fmla="*/ 2 h 29"/>
                  <a:gd name="T6" fmla="*/ 45 w 49"/>
                  <a:gd name="T7" fmla="*/ 28 h 29"/>
                  <a:gd name="T8" fmla="*/ 48 w 49"/>
                  <a:gd name="T9" fmla="*/ 28 h 29"/>
                  <a:gd name="T10" fmla="*/ 48 w 49"/>
                  <a:gd name="T11" fmla="*/ 25 h 29"/>
                  <a:gd name="T12" fmla="*/ 3 w 49"/>
                  <a:gd name="T13" fmla="*/ 0 h 29"/>
                  <a:gd name="T14" fmla="*/ 0 60000 65536"/>
                  <a:gd name="T15" fmla="*/ 0 60000 65536"/>
                  <a:gd name="T16" fmla="*/ 0 60000 65536"/>
                  <a:gd name="T17" fmla="*/ 0 60000 65536"/>
                  <a:gd name="T18" fmla="*/ 0 60000 65536"/>
                  <a:gd name="T19" fmla="*/ 0 60000 65536"/>
                  <a:gd name="T20" fmla="*/ 0 60000 65536"/>
                  <a:gd name="T21" fmla="*/ 0 w 49"/>
                  <a:gd name="T22" fmla="*/ 0 h 29"/>
                  <a:gd name="T23" fmla="*/ 49 w 49"/>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29">
                    <a:moveTo>
                      <a:pt x="3" y="0"/>
                    </a:moveTo>
                    <a:lnTo>
                      <a:pt x="0" y="0"/>
                    </a:lnTo>
                    <a:lnTo>
                      <a:pt x="0" y="2"/>
                    </a:lnTo>
                    <a:lnTo>
                      <a:pt x="45" y="28"/>
                    </a:lnTo>
                    <a:lnTo>
                      <a:pt x="48" y="28"/>
                    </a:lnTo>
                    <a:lnTo>
                      <a:pt x="48" y="25"/>
                    </a:lnTo>
                    <a:lnTo>
                      <a:pt x="3"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4" name="Freeform 131"/>
              <p:cNvSpPr>
                <a:spLocks/>
              </p:cNvSpPr>
              <p:nvPr/>
            </p:nvSpPr>
            <p:spPr bwMode="auto">
              <a:xfrm>
                <a:off x="718" y="2489"/>
                <a:ext cx="46" cy="29"/>
              </a:xfrm>
              <a:custGeom>
                <a:avLst/>
                <a:gdLst>
                  <a:gd name="T0" fmla="*/ 0 w 46"/>
                  <a:gd name="T1" fmla="*/ 25 h 29"/>
                  <a:gd name="T2" fmla="*/ 0 w 46"/>
                  <a:gd name="T3" fmla="*/ 28 h 29"/>
                  <a:gd name="T4" fmla="*/ 3 w 46"/>
                  <a:gd name="T5" fmla="*/ 28 h 29"/>
                  <a:gd name="T6" fmla="*/ 45 w 46"/>
                  <a:gd name="T7" fmla="*/ 2 h 29"/>
                  <a:gd name="T8" fmla="*/ 45 w 46"/>
                  <a:gd name="T9" fmla="*/ 0 h 29"/>
                  <a:gd name="T10" fmla="*/ 42 w 46"/>
                  <a:gd name="T11" fmla="*/ 0 h 29"/>
                  <a:gd name="T12" fmla="*/ 0 w 46"/>
                  <a:gd name="T13" fmla="*/ 25 h 29"/>
                  <a:gd name="T14" fmla="*/ 0 60000 65536"/>
                  <a:gd name="T15" fmla="*/ 0 60000 65536"/>
                  <a:gd name="T16" fmla="*/ 0 60000 65536"/>
                  <a:gd name="T17" fmla="*/ 0 60000 65536"/>
                  <a:gd name="T18" fmla="*/ 0 60000 65536"/>
                  <a:gd name="T19" fmla="*/ 0 60000 65536"/>
                  <a:gd name="T20" fmla="*/ 0 60000 65536"/>
                  <a:gd name="T21" fmla="*/ 0 w 46"/>
                  <a:gd name="T22" fmla="*/ 0 h 29"/>
                  <a:gd name="T23" fmla="*/ 46 w 46"/>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 h="29">
                    <a:moveTo>
                      <a:pt x="0" y="25"/>
                    </a:moveTo>
                    <a:lnTo>
                      <a:pt x="0" y="28"/>
                    </a:lnTo>
                    <a:lnTo>
                      <a:pt x="3" y="28"/>
                    </a:lnTo>
                    <a:lnTo>
                      <a:pt x="45" y="2"/>
                    </a:lnTo>
                    <a:lnTo>
                      <a:pt x="45" y="0"/>
                    </a:lnTo>
                    <a:lnTo>
                      <a:pt x="42" y="0"/>
                    </a:lnTo>
                    <a:lnTo>
                      <a:pt x="0" y="25"/>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5" name="Freeform 132"/>
              <p:cNvSpPr>
                <a:spLocks/>
              </p:cNvSpPr>
              <p:nvPr/>
            </p:nvSpPr>
            <p:spPr bwMode="auto">
              <a:xfrm>
                <a:off x="700" y="2505"/>
                <a:ext cx="2" cy="18"/>
              </a:xfrm>
              <a:custGeom>
                <a:avLst/>
                <a:gdLst>
                  <a:gd name="T0" fmla="*/ 0 w 2"/>
                  <a:gd name="T1" fmla="*/ 1 h 18"/>
                  <a:gd name="T2" fmla="*/ 0 w 2"/>
                  <a:gd name="T3" fmla="*/ 0 h 18"/>
                  <a:gd name="T4" fmla="*/ 1 w 2"/>
                  <a:gd name="T5" fmla="*/ 0 h 18"/>
                  <a:gd name="T6" fmla="*/ 1 w 2"/>
                  <a:gd name="T7" fmla="*/ 17 h 18"/>
                  <a:gd name="T8" fmla="*/ 0 w 2"/>
                  <a:gd name="T9" fmla="*/ 17 h 18"/>
                  <a:gd name="T10" fmla="*/ 0 w 2"/>
                  <a:gd name="T11" fmla="*/ 16 h 18"/>
                  <a:gd name="T12" fmla="*/ 0 w 2"/>
                  <a:gd name="T13" fmla="*/ 1 h 18"/>
                  <a:gd name="T14" fmla="*/ 0 60000 65536"/>
                  <a:gd name="T15" fmla="*/ 0 60000 65536"/>
                  <a:gd name="T16" fmla="*/ 0 60000 65536"/>
                  <a:gd name="T17" fmla="*/ 0 60000 65536"/>
                  <a:gd name="T18" fmla="*/ 0 60000 65536"/>
                  <a:gd name="T19" fmla="*/ 0 60000 65536"/>
                  <a:gd name="T20" fmla="*/ 0 60000 65536"/>
                  <a:gd name="T21" fmla="*/ 0 w 2"/>
                  <a:gd name="T22" fmla="*/ 0 h 18"/>
                  <a:gd name="T23" fmla="*/ 2 w 2"/>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8">
                    <a:moveTo>
                      <a:pt x="0" y="1"/>
                    </a:moveTo>
                    <a:lnTo>
                      <a:pt x="0" y="0"/>
                    </a:lnTo>
                    <a:lnTo>
                      <a:pt x="1" y="0"/>
                    </a:lnTo>
                    <a:lnTo>
                      <a:pt x="1" y="17"/>
                    </a:lnTo>
                    <a:lnTo>
                      <a:pt x="0" y="17"/>
                    </a:lnTo>
                    <a:lnTo>
                      <a:pt x="0" y="16"/>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6" name="Freeform 133"/>
              <p:cNvSpPr>
                <a:spLocks/>
              </p:cNvSpPr>
              <p:nvPr/>
            </p:nvSpPr>
            <p:spPr bwMode="auto">
              <a:xfrm>
                <a:off x="655" y="2528"/>
                <a:ext cx="38" cy="39"/>
              </a:xfrm>
              <a:custGeom>
                <a:avLst/>
                <a:gdLst>
                  <a:gd name="T0" fmla="*/ 34 w 38"/>
                  <a:gd name="T1" fmla="*/ 36 h 39"/>
                  <a:gd name="T2" fmla="*/ 34 w 38"/>
                  <a:gd name="T3" fmla="*/ 38 h 39"/>
                  <a:gd name="T4" fmla="*/ 37 w 38"/>
                  <a:gd name="T5" fmla="*/ 38 h 39"/>
                  <a:gd name="T6" fmla="*/ 37 w 38"/>
                  <a:gd name="T7" fmla="*/ 25 h 39"/>
                  <a:gd name="T8" fmla="*/ 35 w 38"/>
                  <a:gd name="T9" fmla="*/ 25 h 39"/>
                  <a:gd name="T10" fmla="*/ 6 w 38"/>
                  <a:gd name="T11" fmla="*/ 20 h 39"/>
                  <a:gd name="T12" fmla="*/ 7 w 38"/>
                  <a:gd name="T13" fmla="*/ 21 h 39"/>
                  <a:gd name="T14" fmla="*/ 7 w 38"/>
                  <a:gd name="T15" fmla="*/ 9 h 39"/>
                  <a:gd name="T16" fmla="*/ 9 w 38"/>
                  <a:gd name="T17" fmla="*/ 2 h 39"/>
                  <a:gd name="T18" fmla="*/ 9 w 38"/>
                  <a:gd name="T19" fmla="*/ 0 h 39"/>
                  <a:gd name="T20" fmla="*/ 0 w 38"/>
                  <a:gd name="T21" fmla="*/ 0 h 39"/>
                  <a:gd name="T22" fmla="*/ 0 w 38"/>
                  <a:gd name="T23" fmla="*/ 28 h 39"/>
                  <a:gd name="T24" fmla="*/ 2 w 38"/>
                  <a:gd name="T25" fmla="*/ 28 h 39"/>
                  <a:gd name="T26" fmla="*/ 2 w 38"/>
                  <a:gd name="T27" fmla="*/ 26 h 39"/>
                  <a:gd name="T28" fmla="*/ 2 w 38"/>
                  <a:gd name="T29" fmla="*/ 2 h 39"/>
                  <a:gd name="T30" fmla="*/ 2 w 38"/>
                  <a:gd name="T31" fmla="*/ 3 h 39"/>
                  <a:gd name="T32" fmla="*/ 7 w 38"/>
                  <a:gd name="T33" fmla="*/ 3 h 39"/>
                  <a:gd name="T34" fmla="*/ 6 w 38"/>
                  <a:gd name="T35" fmla="*/ 2 h 39"/>
                  <a:gd name="T36" fmla="*/ 4 w 38"/>
                  <a:gd name="T37" fmla="*/ 9 h 39"/>
                  <a:gd name="T38" fmla="*/ 4 w 38"/>
                  <a:gd name="T39" fmla="*/ 23 h 39"/>
                  <a:gd name="T40" fmla="*/ 6 w 38"/>
                  <a:gd name="T41" fmla="*/ 23 h 39"/>
                  <a:gd name="T42" fmla="*/ 35 w 38"/>
                  <a:gd name="T43" fmla="*/ 28 h 39"/>
                  <a:gd name="T44" fmla="*/ 34 w 38"/>
                  <a:gd name="T45" fmla="*/ 26 h 39"/>
                  <a:gd name="T46" fmla="*/ 34 w 38"/>
                  <a:gd name="T47" fmla="*/ 36 h 3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8"/>
                  <a:gd name="T73" fmla="*/ 0 h 39"/>
                  <a:gd name="T74" fmla="*/ 38 w 38"/>
                  <a:gd name="T75" fmla="*/ 39 h 3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8" h="39">
                    <a:moveTo>
                      <a:pt x="34" y="36"/>
                    </a:moveTo>
                    <a:lnTo>
                      <a:pt x="34" y="38"/>
                    </a:lnTo>
                    <a:lnTo>
                      <a:pt x="37" y="38"/>
                    </a:lnTo>
                    <a:lnTo>
                      <a:pt x="37" y="25"/>
                    </a:lnTo>
                    <a:lnTo>
                      <a:pt x="35" y="25"/>
                    </a:lnTo>
                    <a:lnTo>
                      <a:pt x="6" y="20"/>
                    </a:lnTo>
                    <a:lnTo>
                      <a:pt x="7" y="21"/>
                    </a:lnTo>
                    <a:lnTo>
                      <a:pt x="7" y="9"/>
                    </a:lnTo>
                    <a:lnTo>
                      <a:pt x="9" y="2"/>
                    </a:lnTo>
                    <a:lnTo>
                      <a:pt x="9" y="0"/>
                    </a:lnTo>
                    <a:lnTo>
                      <a:pt x="0" y="0"/>
                    </a:lnTo>
                    <a:lnTo>
                      <a:pt x="0" y="28"/>
                    </a:lnTo>
                    <a:lnTo>
                      <a:pt x="2" y="28"/>
                    </a:lnTo>
                    <a:lnTo>
                      <a:pt x="2" y="26"/>
                    </a:lnTo>
                    <a:lnTo>
                      <a:pt x="2" y="2"/>
                    </a:lnTo>
                    <a:lnTo>
                      <a:pt x="2" y="3"/>
                    </a:lnTo>
                    <a:lnTo>
                      <a:pt x="7" y="3"/>
                    </a:lnTo>
                    <a:lnTo>
                      <a:pt x="6" y="2"/>
                    </a:lnTo>
                    <a:lnTo>
                      <a:pt x="4" y="9"/>
                    </a:lnTo>
                    <a:lnTo>
                      <a:pt x="4" y="23"/>
                    </a:lnTo>
                    <a:lnTo>
                      <a:pt x="6" y="23"/>
                    </a:lnTo>
                    <a:lnTo>
                      <a:pt x="35" y="28"/>
                    </a:lnTo>
                    <a:lnTo>
                      <a:pt x="34" y="26"/>
                    </a:lnTo>
                    <a:lnTo>
                      <a:pt x="34" y="36"/>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7" name="Freeform 134"/>
              <p:cNvSpPr>
                <a:spLocks/>
              </p:cNvSpPr>
              <p:nvPr/>
            </p:nvSpPr>
            <p:spPr bwMode="auto">
              <a:xfrm>
                <a:off x="655" y="2533"/>
                <a:ext cx="4" cy="1"/>
              </a:xfrm>
              <a:custGeom>
                <a:avLst/>
                <a:gdLst>
                  <a:gd name="T0" fmla="*/ 2 w 4"/>
                  <a:gd name="T1" fmla="*/ 0 h 1"/>
                  <a:gd name="T2" fmla="*/ 3 w 4"/>
                  <a:gd name="T3" fmla="*/ 0 h 1"/>
                  <a:gd name="T4" fmla="*/ 3 w 4"/>
                  <a:gd name="T5" fmla="*/ 0 h 1"/>
                  <a:gd name="T6" fmla="*/ 2 w 4"/>
                  <a:gd name="T7" fmla="*/ 0 h 1"/>
                  <a:gd name="T8" fmla="*/ 1 w 4"/>
                  <a:gd name="T9" fmla="*/ 0 h 1"/>
                  <a:gd name="T10" fmla="*/ 0 w 4"/>
                  <a:gd name="T11" fmla="*/ 0 h 1"/>
                  <a:gd name="T12" fmla="*/ 0 w 4"/>
                  <a:gd name="T13" fmla="*/ 0 h 1"/>
                  <a:gd name="T14" fmla="*/ 1 w 4"/>
                  <a:gd name="T15" fmla="*/ 0 h 1"/>
                  <a:gd name="T16" fmla="*/ 2 w 4"/>
                  <a:gd name="T17" fmla="*/ 0 h 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1"/>
                  <a:gd name="T29" fmla="*/ 4 w 4"/>
                  <a:gd name="T30" fmla="*/ 1 h 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1">
                    <a:moveTo>
                      <a:pt x="2" y="0"/>
                    </a:moveTo>
                    <a:lnTo>
                      <a:pt x="3" y="0"/>
                    </a:lnTo>
                    <a:lnTo>
                      <a:pt x="2" y="0"/>
                    </a:lnTo>
                    <a:lnTo>
                      <a:pt x="1" y="0"/>
                    </a:lnTo>
                    <a:lnTo>
                      <a:pt x="0" y="0"/>
                    </a:lnTo>
                    <a:lnTo>
                      <a:pt x="1" y="0"/>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8" name="Freeform 135"/>
              <p:cNvSpPr>
                <a:spLocks/>
              </p:cNvSpPr>
              <p:nvPr/>
            </p:nvSpPr>
            <p:spPr bwMode="auto">
              <a:xfrm>
                <a:off x="718" y="2559"/>
                <a:ext cx="31" cy="3"/>
              </a:xfrm>
              <a:custGeom>
                <a:avLst/>
                <a:gdLst>
                  <a:gd name="T0" fmla="*/ 2 w 31"/>
                  <a:gd name="T1" fmla="*/ 1 h 3"/>
                  <a:gd name="T2" fmla="*/ 0 w 31"/>
                  <a:gd name="T3" fmla="*/ 1 h 3"/>
                  <a:gd name="T4" fmla="*/ 0 w 31"/>
                  <a:gd name="T5" fmla="*/ 2 h 3"/>
                  <a:gd name="T6" fmla="*/ 2 w 31"/>
                  <a:gd name="T7" fmla="*/ 2 h 3"/>
                  <a:gd name="T8" fmla="*/ 28 w 31"/>
                  <a:gd name="T9" fmla="*/ 1 h 3"/>
                  <a:gd name="T10" fmla="*/ 30 w 31"/>
                  <a:gd name="T11" fmla="*/ 1 h 3"/>
                  <a:gd name="T12" fmla="*/ 30 w 31"/>
                  <a:gd name="T13" fmla="*/ 0 h 3"/>
                  <a:gd name="T14" fmla="*/ 28 w 31"/>
                  <a:gd name="T15" fmla="*/ 0 h 3"/>
                  <a:gd name="T16" fmla="*/ 2 w 31"/>
                  <a:gd name="T17" fmla="*/ 1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
                  <a:gd name="T29" fmla="*/ 31 w 31"/>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
                    <a:moveTo>
                      <a:pt x="2" y="1"/>
                    </a:moveTo>
                    <a:lnTo>
                      <a:pt x="0" y="1"/>
                    </a:lnTo>
                    <a:lnTo>
                      <a:pt x="0" y="2"/>
                    </a:lnTo>
                    <a:lnTo>
                      <a:pt x="2" y="2"/>
                    </a:lnTo>
                    <a:lnTo>
                      <a:pt x="28" y="1"/>
                    </a:lnTo>
                    <a:lnTo>
                      <a:pt x="30" y="1"/>
                    </a:lnTo>
                    <a:lnTo>
                      <a:pt x="30" y="0"/>
                    </a:lnTo>
                    <a:lnTo>
                      <a:pt x="28" y="0"/>
                    </a:lnTo>
                    <a:lnTo>
                      <a:pt x="2"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79" name="Freeform 136"/>
              <p:cNvSpPr>
                <a:spLocks/>
              </p:cNvSpPr>
              <p:nvPr/>
            </p:nvSpPr>
            <p:spPr bwMode="auto">
              <a:xfrm>
                <a:off x="683" y="2568"/>
                <a:ext cx="38" cy="39"/>
              </a:xfrm>
              <a:custGeom>
                <a:avLst/>
                <a:gdLst>
                  <a:gd name="T0" fmla="*/ 18 w 38"/>
                  <a:gd name="T1" fmla="*/ 0 h 39"/>
                  <a:gd name="T2" fmla="*/ 27 w 38"/>
                  <a:gd name="T3" fmla="*/ 3 h 39"/>
                  <a:gd name="T4" fmla="*/ 32 w 38"/>
                  <a:gd name="T5" fmla="*/ 10 h 39"/>
                  <a:gd name="T6" fmla="*/ 32 w 38"/>
                  <a:gd name="T7" fmla="*/ 12 h 39"/>
                  <a:gd name="T8" fmla="*/ 34 w 38"/>
                  <a:gd name="T9" fmla="*/ 19 h 39"/>
                  <a:gd name="T10" fmla="*/ 32 w 38"/>
                  <a:gd name="T11" fmla="*/ 29 h 39"/>
                  <a:gd name="T12" fmla="*/ 30 w 38"/>
                  <a:gd name="T13" fmla="*/ 29 h 39"/>
                  <a:gd name="T14" fmla="*/ 27 w 38"/>
                  <a:gd name="T15" fmla="*/ 30 h 39"/>
                  <a:gd name="T16" fmla="*/ 27 w 38"/>
                  <a:gd name="T17" fmla="*/ 30 h 39"/>
                  <a:gd name="T18" fmla="*/ 21 w 38"/>
                  <a:gd name="T19" fmla="*/ 31 h 39"/>
                  <a:gd name="T20" fmla="*/ 22 w 38"/>
                  <a:gd name="T21" fmla="*/ 35 h 39"/>
                  <a:gd name="T22" fmla="*/ 18 w 38"/>
                  <a:gd name="T23" fmla="*/ 36 h 39"/>
                  <a:gd name="T24" fmla="*/ 16 w 38"/>
                  <a:gd name="T25" fmla="*/ 31 h 39"/>
                  <a:gd name="T26" fmla="*/ 11 w 38"/>
                  <a:gd name="T27" fmla="*/ 30 h 39"/>
                  <a:gd name="T28" fmla="*/ 10 w 38"/>
                  <a:gd name="T29" fmla="*/ 31 h 39"/>
                  <a:gd name="T30" fmla="*/ 8 w 38"/>
                  <a:gd name="T31" fmla="*/ 29 h 39"/>
                  <a:gd name="T32" fmla="*/ 7 w 38"/>
                  <a:gd name="T33" fmla="*/ 29 h 39"/>
                  <a:gd name="T34" fmla="*/ 4 w 38"/>
                  <a:gd name="T35" fmla="*/ 24 h 39"/>
                  <a:gd name="T36" fmla="*/ 3 w 38"/>
                  <a:gd name="T37" fmla="*/ 14 h 39"/>
                  <a:gd name="T38" fmla="*/ 4 w 38"/>
                  <a:gd name="T39" fmla="*/ 10 h 39"/>
                  <a:gd name="T40" fmla="*/ 10 w 38"/>
                  <a:gd name="T41" fmla="*/ 7 h 39"/>
                  <a:gd name="T42" fmla="*/ 8 w 38"/>
                  <a:gd name="T43" fmla="*/ 5 h 39"/>
                  <a:gd name="T44" fmla="*/ 21 w 38"/>
                  <a:gd name="T45" fmla="*/ 3 h 39"/>
                  <a:gd name="T46" fmla="*/ 20 w 38"/>
                  <a:gd name="T47" fmla="*/ 0 h 39"/>
                  <a:gd name="T48" fmla="*/ 8 w 38"/>
                  <a:gd name="T49" fmla="*/ 1 h 39"/>
                  <a:gd name="T50" fmla="*/ 7 w 38"/>
                  <a:gd name="T51" fmla="*/ 5 h 39"/>
                  <a:gd name="T52" fmla="*/ 2 w 38"/>
                  <a:gd name="T53" fmla="*/ 8 h 39"/>
                  <a:gd name="T54" fmla="*/ 0 w 38"/>
                  <a:gd name="T55" fmla="*/ 14 h 39"/>
                  <a:gd name="T56" fmla="*/ 2 w 38"/>
                  <a:gd name="T57" fmla="*/ 24 h 39"/>
                  <a:gd name="T58" fmla="*/ 3 w 38"/>
                  <a:gd name="T59" fmla="*/ 29 h 39"/>
                  <a:gd name="T60" fmla="*/ 4 w 38"/>
                  <a:gd name="T61" fmla="*/ 30 h 39"/>
                  <a:gd name="T62" fmla="*/ 7 w 38"/>
                  <a:gd name="T63" fmla="*/ 30 h 39"/>
                  <a:gd name="T64" fmla="*/ 11 w 38"/>
                  <a:gd name="T65" fmla="*/ 33 h 39"/>
                  <a:gd name="T66" fmla="*/ 13 w 38"/>
                  <a:gd name="T67" fmla="*/ 33 h 39"/>
                  <a:gd name="T68" fmla="*/ 14 w 38"/>
                  <a:gd name="T69" fmla="*/ 38 h 39"/>
                  <a:gd name="T70" fmla="*/ 25 w 38"/>
                  <a:gd name="T71" fmla="*/ 33 h 39"/>
                  <a:gd name="T72" fmla="*/ 27 w 38"/>
                  <a:gd name="T73" fmla="*/ 33 h 39"/>
                  <a:gd name="T74" fmla="*/ 32 w 38"/>
                  <a:gd name="T75" fmla="*/ 31 h 39"/>
                  <a:gd name="T76" fmla="*/ 34 w 38"/>
                  <a:gd name="T77" fmla="*/ 30 h 39"/>
                  <a:gd name="T78" fmla="*/ 35 w 38"/>
                  <a:gd name="T79" fmla="*/ 24 h 39"/>
                  <a:gd name="T80" fmla="*/ 37 w 38"/>
                  <a:gd name="T81" fmla="*/ 14 h 39"/>
                  <a:gd name="T82" fmla="*/ 35 w 38"/>
                  <a:gd name="T83" fmla="*/ 7 h 39"/>
                  <a:gd name="T84" fmla="*/ 27 w 38"/>
                  <a:gd name="T85" fmla="*/ 0 h 3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8"/>
                  <a:gd name="T130" fmla="*/ 0 h 39"/>
                  <a:gd name="T131" fmla="*/ 38 w 38"/>
                  <a:gd name="T132" fmla="*/ 39 h 3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8" h="39">
                    <a:moveTo>
                      <a:pt x="20" y="0"/>
                    </a:moveTo>
                    <a:lnTo>
                      <a:pt x="18" y="0"/>
                    </a:lnTo>
                    <a:lnTo>
                      <a:pt x="18" y="3"/>
                    </a:lnTo>
                    <a:lnTo>
                      <a:pt x="27" y="3"/>
                    </a:lnTo>
                    <a:lnTo>
                      <a:pt x="26" y="3"/>
                    </a:lnTo>
                    <a:lnTo>
                      <a:pt x="32" y="10"/>
                    </a:lnTo>
                    <a:lnTo>
                      <a:pt x="32" y="8"/>
                    </a:lnTo>
                    <a:lnTo>
                      <a:pt x="32" y="12"/>
                    </a:lnTo>
                    <a:lnTo>
                      <a:pt x="34" y="14"/>
                    </a:lnTo>
                    <a:lnTo>
                      <a:pt x="34" y="19"/>
                    </a:lnTo>
                    <a:lnTo>
                      <a:pt x="32" y="24"/>
                    </a:lnTo>
                    <a:lnTo>
                      <a:pt x="32" y="29"/>
                    </a:lnTo>
                    <a:lnTo>
                      <a:pt x="34" y="26"/>
                    </a:lnTo>
                    <a:lnTo>
                      <a:pt x="30" y="29"/>
                    </a:lnTo>
                    <a:lnTo>
                      <a:pt x="29" y="29"/>
                    </a:lnTo>
                    <a:lnTo>
                      <a:pt x="27" y="30"/>
                    </a:lnTo>
                    <a:lnTo>
                      <a:pt x="29" y="30"/>
                    </a:lnTo>
                    <a:lnTo>
                      <a:pt x="27" y="30"/>
                    </a:lnTo>
                    <a:lnTo>
                      <a:pt x="22" y="31"/>
                    </a:lnTo>
                    <a:lnTo>
                      <a:pt x="21" y="31"/>
                    </a:lnTo>
                    <a:lnTo>
                      <a:pt x="21" y="36"/>
                    </a:lnTo>
                    <a:lnTo>
                      <a:pt x="22" y="35"/>
                    </a:lnTo>
                    <a:lnTo>
                      <a:pt x="16" y="35"/>
                    </a:lnTo>
                    <a:lnTo>
                      <a:pt x="18" y="36"/>
                    </a:lnTo>
                    <a:lnTo>
                      <a:pt x="16" y="33"/>
                    </a:lnTo>
                    <a:lnTo>
                      <a:pt x="16" y="31"/>
                    </a:lnTo>
                    <a:lnTo>
                      <a:pt x="14" y="31"/>
                    </a:lnTo>
                    <a:lnTo>
                      <a:pt x="11" y="30"/>
                    </a:lnTo>
                    <a:lnTo>
                      <a:pt x="8" y="30"/>
                    </a:lnTo>
                    <a:lnTo>
                      <a:pt x="10" y="31"/>
                    </a:lnTo>
                    <a:lnTo>
                      <a:pt x="10" y="29"/>
                    </a:lnTo>
                    <a:lnTo>
                      <a:pt x="8" y="29"/>
                    </a:lnTo>
                    <a:lnTo>
                      <a:pt x="4" y="26"/>
                    </a:lnTo>
                    <a:lnTo>
                      <a:pt x="7" y="29"/>
                    </a:lnTo>
                    <a:lnTo>
                      <a:pt x="4" y="24"/>
                    </a:lnTo>
                    <a:lnTo>
                      <a:pt x="3" y="19"/>
                    </a:lnTo>
                    <a:lnTo>
                      <a:pt x="3" y="14"/>
                    </a:lnTo>
                    <a:lnTo>
                      <a:pt x="4" y="12"/>
                    </a:lnTo>
                    <a:lnTo>
                      <a:pt x="4" y="10"/>
                    </a:lnTo>
                    <a:lnTo>
                      <a:pt x="4" y="12"/>
                    </a:lnTo>
                    <a:lnTo>
                      <a:pt x="10" y="7"/>
                    </a:lnTo>
                    <a:lnTo>
                      <a:pt x="10" y="3"/>
                    </a:lnTo>
                    <a:lnTo>
                      <a:pt x="8" y="5"/>
                    </a:lnTo>
                    <a:lnTo>
                      <a:pt x="11" y="3"/>
                    </a:lnTo>
                    <a:lnTo>
                      <a:pt x="21" y="3"/>
                    </a:lnTo>
                    <a:lnTo>
                      <a:pt x="21" y="0"/>
                    </a:lnTo>
                    <a:lnTo>
                      <a:pt x="20" y="0"/>
                    </a:lnTo>
                    <a:lnTo>
                      <a:pt x="11" y="0"/>
                    </a:lnTo>
                    <a:lnTo>
                      <a:pt x="8" y="1"/>
                    </a:lnTo>
                    <a:lnTo>
                      <a:pt x="7" y="1"/>
                    </a:lnTo>
                    <a:lnTo>
                      <a:pt x="7" y="5"/>
                    </a:lnTo>
                    <a:lnTo>
                      <a:pt x="7" y="3"/>
                    </a:lnTo>
                    <a:lnTo>
                      <a:pt x="2" y="8"/>
                    </a:lnTo>
                    <a:lnTo>
                      <a:pt x="2" y="12"/>
                    </a:lnTo>
                    <a:lnTo>
                      <a:pt x="0" y="14"/>
                    </a:lnTo>
                    <a:lnTo>
                      <a:pt x="0" y="19"/>
                    </a:lnTo>
                    <a:lnTo>
                      <a:pt x="2" y="24"/>
                    </a:lnTo>
                    <a:lnTo>
                      <a:pt x="3" y="29"/>
                    </a:lnTo>
                    <a:lnTo>
                      <a:pt x="3" y="30"/>
                    </a:lnTo>
                    <a:lnTo>
                      <a:pt x="4" y="30"/>
                    </a:lnTo>
                    <a:lnTo>
                      <a:pt x="8" y="31"/>
                    </a:lnTo>
                    <a:lnTo>
                      <a:pt x="7" y="30"/>
                    </a:lnTo>
                    <a:lnTo>
                      <a:pt x="7" y="33"/>
                    </a:lnTo>
                    <a:lnTo>
                      <a:pt x="11" y="33"/>
                    </a:lnTo>
                    <a:lnTo>
                      <a:pt x="14" y="35"/>
                    </a:lnTo>
                    <a:lnTo>
                      <a:pt x="13" y="33"/>
                    </a:lnTo>
                    <a:lnTo>
                      <a:pt x="14" y="36"/>
                    </a:lnTo>
                    <a:lnTo>
                      <a:pt x="14" y="38"/>
                    </a:lnTo>
                    <a:lnTo>
                      <a:pt x="25" y="38"/>
                    </a:lnTo>
                    <a:lnTo>
                      <a:pt x="25" y="33"/>
                    </a:lnTo>
                    <a:lnTo>
                      <a:pt x="22" y="35"/>
                    </a:lnTo>
                    <a:lnTo>
                      <a:pt x="27" y="33"/>
                    </a:lnTo>
                    <a:lnTo>
                      <a:pt x="30" y="33"/>
                    </a:lnTo>
                    <a:lnTo>
                      <a:pt x="32" y="31"/>
                    </a:lnTo>
                    <a:lnTo>
                      <a:pt x="30" y="31"/>
                    </a:lnTo>
                    <a:lnTo>
                      <a:pt x="34" y="30"/>
                    </a:lnTo>
                    <a:lnTo>
                      <a:pt x="35" y="30"/>
                    </a:lnTo>
                    <a:lnTo>
                      <a:pt x="35" y="24"/>
                    </a:lnTo>
                    <a:lnTo>
                      <a:pt x="37" y="19"/>
                    </a:lnTo>
                    <a:lnTo>
                      <a:pt x="37" y="14"/>
                    </a:lnTo>
                    <a:lnTo>
                      <a:pt x="35" y="12"/>
                    </a:lnTo>
                    <a:lnTo>
                      <a:pt x="35" y="7"/>
                    </a:lnTo>
                    <a:lnTo>
                      <a:pt x="29" y="0"/>
                    </a:lnTo>
                    <a:lnTo>
                      <a:pt x="27" y="0"/>
                    </a:lnTo>
                    <a:lnTo>
                      <a:pt x="2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0" name="Freeform 137"/>
              <p:cNvSpPr>
                <a:spLocks/>
              </p:cNvSpPr>
              <p:nvPr/>
            </p:nvSpPr>
            <p:spPr bwMode="auto">
              <a:xfrm>
                <a:off x="720" y="2636"/>
                <a:ext cx="9" cy="42"/>
              </a:xfrm>
              <a:custGeom>
                <a:avLst/>
                <a:gdLst>
                  <a:gd name="T0" fmla="*/ 5 w 9"/>
                  <a:gd name="T1" fmla="*/ 4 h 42"/>
                  <a:gd name="T2" fmla="*/ 6 w 9"/>
                  <a:gd name="T3" fmla="*/ 4 h 42"/>
                  <a:gd name="T4" fmla="*/ 6 w 9"/>
                  <a:gd name="T5" fmla="*/ 2 h 42"/>
                  <a:gd name="T6" fmla="*/ 5 w 9"/>
                  <a:gd name="T7" fmla="*/ 2 h 42"/>
                  <a:gd name="T8" fmla="*/ 1 w 9"/>
                  <a:gd name="T9" fmla="*/ 0 h 42"/>
                  <a:gd name="T10" fmla="*/ 0 w 9"/>
                  <a:gd name="T11" fmla="*/ 0 h 42"/>
                  <a:gd name="T12" fmla="*/ 0 w 9"/>
                  <a:gd name="T13" fmla="*/ 2 h 42"/>
                  <a:gd name="T14" fmla="*/ 6 w 9"/>
                  <a:gd name="T15" fmla="*/ 39 h 42"/>
                  <a:gd name="T16" fmla="*/ 6 w 9"/>
                  <a:gd name="T17" fmla="*/ 41 h 42"/>
                  <a:gd name="T18" fmla="*/ 8 w 9"/>
                  <a:gd name="T19" fmla="*/ 41 h 42"/>
                  <a:gd name="T20" fmla="*/ 8 w 9"/>
                  <a:gd name="T21" fmla="*/ 39 h 42"/>
                  <a:gd name="T22" fmla="*/ 2 w 9"/>
                  <a:gd name="T23" fmla="*/ 2 h 42"/>
                  <a:gd name="T24" fmla="*/ 1 w 9"/>
                  <a:gd name="T25" fmla="*/ 3 h 42"/>
                  <a:gd name="T26" fmla="*/ 5 w 9"/>
                  <a:gd name="T27" fmla="*/ 4 h 4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42"/>
                  <a:gd name="T44" fmla="*/ 9 w 9"/>
                  <a:gd name="T45" fmla="*/ 42 h 4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42">
                    <a:moveTo>
                      <a:pt x="5" y="4"/>
                    </a:moveTo>
                    <a:lnTo>
                      <a:pt x="6" y="4"/>
                    </a:lnTo>
                    <a:lnTo>
                      <a:pt x="6" y="2"/>
                    </a:lnTo>
                    <a:lnTo>
                      <a:pt x="5" y="2"/>
                    </a:lnTo>
                    <a:lnTo>
                      <a:pt x="1" y="0"/>
                    </a:lnTo>
                    <a:lnTo>
                      <a:pt x="0" y="0"/>
                    </a:lnTo>
                    <a:lnTo>
                      <a:pt x="0" y="2"/>
                    </a:lnTo>
                    <a:lnTo>
                      <a:pt x="6" y="39"/>
                    </a:lnTo>
                    <a:lnTo>
                      <a:pt x="6" y="41"/>
                    </a:lnTo>
                    <a:lnTo>
                      <a:pt x="8" y="41"/>
                    </a:lnTo>
                    <a:lnTo>
                      <a:pt x="8" y="39"/>
                    </a:lnTo>
                    <a:lnTo>
                      <a:pt x="2" y="2"/>
                    </a:lnTo>
                    <a:lnTo>
                      <a:pt x="1" y="3"/>
                    </a:lnTo>
                    <a:lnTo>
                      <a:pt x="5" y="4"/>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1" name="Freeform 138"/>
              <p:cNvSpPr>
                <a:spLocks/>
              </p:cNvSpPr>
              <p:nvPr/>
            </p:nvSpPr>
            <p:spPr bwMode="auto">
              <a:xfrm>
                <a:off x="686" y="2622"/>
                <a:ext cx="29" cy="6"/>
              </a:xfrm>
              <a:custGeom>
                <a:avLst/>
                <a:gdLst>
                  <a:gd name="T0" fmla="*/ 1 w 29"/>
                  <a:gd name="T1" fmla="*/ 0 h 6"/>
                  <a:gd name="T2" fmla="*/ 0 w 29"/>
                  <a:gd name="T3" fmla="*/ 0 h 6"/>
                  <a:gd name="T4" fmla="*/ 0 w 29"/>
                  <a:gd name="T5" fmla="*/ 2 h 6"/>
                  <a:gd name="T6" fmla="*/ 26 w 29"/>
                  <a:gd name="T7" fmla="*/ 2 h 6"/>
                  <a:gd name="T8" fmla="*/ 25 w 29"/>
                  <a:gd name="T9" fmla="*/ 1 h 6"/>
                  <a:gd name="T10" fmla="*/ 25 w 29"/>
                  <a:gd name="T11" fmla="*/ 5 h 6"/>
                  <a:gd name="T12" fmla="*/ 26 w 29"/>
                  <a:gd name="T13" fmla="*/ 4 h 6"/>
                  <a:gd name="T14" fmla="*/ 1 w 29"/>
                  <a:gd name="T15" fmla="*/ 4 h 6"/>
                  <a:gd name="T16" fmla="*/ 3 w 29"/>
                  <a:gd name="T17" fmla="*/ 5 h 6"/>
                  <a:gd name="T18" fmla="*/ 3 w 29"/>
                  <a:gd name="T19" fmla="*/ 0 h 6"/>
                  <a:gd name="T20" fmla="*/ 0 w 29"/>
                  <a:gd name="T21" fmla="*/ 0 h 6"/>
                  <a:gd name="T22" fmla="*/ 0 w 29"/>
                  <a:gd name="T23" fmla="*/ 1 h 6"/>
                  <a:gd name="T24" fmla="*/ 0 w 29"/>
                  <a:gd name="T25" fmla="*/ 5 h 6"/>
                  <a:gd name="T26" fmla="*/ 0 w 29"/>
                  <a:gd name="T27" fmla="*/ 5 h 6"/>
                  <a:gd name="T28" fmla="*/ 28 w 29"/>
                  <a:gd name="T29" fmla="*/ 5 h 6"/>
                  <a:gd name="T30" fmla="*/ 28 w 29"/>
                  <a:gd name="T31" fmla="*/ 0 h 6"/>
                  <a:gd name="T32" fmla="*/ 26 w 29"/>
                  <a:gd name="T33" fmla="*/ 0 h 6"/>
                  <a:gd name="T34" fmla="*/ 1 w 29"/>
                  <a:gd name="T35" fmla="*/ 0 h 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
                  <a:gd name="T55" fmla="*/ 0 h 6"/>
                  <a:gd name="T56" fmla="*/ 29 w 29"/>
                  <a:gd name="T57" fmla="*/ 6 h 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 h="6">
                    <a:moveTo>
                      <a:pt x="1" y="0"/>
                    </a:moveTo>
                    <a:lnTo>
                      <a:pt x="0" y="0"/>
                    </a:lnTo>
                    <a:lnTo>
                      <a:pt x="0" y="2"/>
                    </a:lnTo>
                    <a:lnTo>
                      <a:pt x="26" y="2"/>
                    </a:lnTo>
                    <a:lnTo>
                      <a:pt x="25" y="1"/>
                    </a:lnTo>
                    <a:lnTo>
                      <a:pt x="25" y="5"/>
                    </a:lnTo>
                    <a:lnTo>
                      <a:pt x="26" y="4"/>
                    </a:lnTo>
                    <a:lnTo>
                      <a:pt x="1" y="4"/>
                    </a:lnTo>
                    <a:lnTo>
                      <a:pt x="3" y="5"/>
                    </a:lnTo>
                    <a:lnTo>
                      <a:pt x="3" y="0"/>
                    </a:lnTo>
                    <a:lnTo>
                      <a:pt x="0" y="0"/>
                    </a:lnTo>
                    <a:lnTo>
                      <a:pt x="0" y="1"/>
                    </a:lnTo>
                    <a:lnTo>
                      <a:pt x="0" y="5"/>
                    </a:lnTo>
                    <a:lnTo>
                      <a:pt x="28" y="5"/>
                    </a:lnTo>
                    <a:lnTo>
                      <a:pt x="28" y="0"/>
                    </a:lnTo>
                    <a:lnTo>
                      <a:pt x="26" y="0"/>
                    </a:lnTo>
                    <a:lnTo>
                      <a:pt x="1"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2" name="Freeform 139"/>
              <p:cNvSpPr>
                <a:spLocks/>
              </p:cNvSpPr>
              <p:nvPr/>
            </p:nvSpPr>
            <p:spPr bwMode="auto">
              <a:xfrm>
                <a:off x="690" y="2616"/>
                <a:ext cx="23" cy="5"/>
              </a:xfrm>
              <a:custGeom>
                <a:avLst/>
                <a:gdLst>
                  <a:gd name="T0" fmla="*/ 2 w 23"/>
                  <a:gd name="T1" fmla="*/ 0 h 5"/>
                  <a:gd name="T2" fmla="*/ 0 w 23"/>
                  <a:gd name="T3" fmla="*/ 0 h 5"/>
                  <a:gd name="T4" fmla="*/ 0 w 23"/>
                  <a:gd name="T5" fmla="*/ 2 h 5"/>
                  <a:gd name="T6" fmla="*/ 20 w 23"/>
                  <a:gd name="T7" fmla="*/ 2 h 5"/>
                  <a:gd name="T8" fmla="*/ 19 w 23"/>
                  <a:gd name="T9" fmla="*/ 1 h 5"/>
                  <a:gd name="T10" fmla="*/ 19 w 23"/>
                  <a:gd name="T11" fmla="*/ 3 h 5"/>
                  <a:gd name="T12" fmla="*/ 20 w 23"/>
                  <a:gd name="T13" fmla="*/ 2 h 5"/>
                  <a:gd name="T14" fmla="*/ 2 w 23"/>
                  <a:gd name="T15" fmla="*/ 2 h 5"/>
                  <a:gd name="T16" fmla="*/ 3 w 23"/>
                  <a:gd name="T17" fmla="*/ 3 h 5"/>
                  <a:gd name="T18" fmla="*/ 3 w 23"/>
                  <a:gd name="T19" fmla="*/ 0 h 5"/>
                  <a:gd name="T20" fmla="*/ 0 w 23"/>
                  <a:gd name="T21" fmla="*/ 0 h 5"/>
                  <a:gd name="T22" fmla="*/ 0 w 23"/>
                  <a:gd name="T23" fmla="*/ 1 h 5"/>
                  <a:gd name="T24" fmla="*/ 0 w 23"/>
                  <a:gd name="T25" fmla="*/ 3 h 5"/>
                  <a:gd name="T26" fmla="*/ 0 w 23"/>
                  <a:gd name="T27" fmla="*/ 4 h 5"/>
                  <a:gd name="T28" fmla="*/ 22 w 23"/>
                  <a:gd name="T29" fmla="*/ 4 h 5"/>
                  <a:gd name="T30" fmla="*/ 22 w 23"/>
                  <a:gd name="T31" fmla="*/ 0 h 5"/>
                  <a:gd name="T32" fmla="*/ 20 w 23"/>
                  <a:gd name="T33" fmla="*/ 0 h 5"/>
                  <a:gd name="T34" fmla="*/ 2 w 23"/>
                  <a:gd name="T35" fmla="*/ 0 h 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
                  <a:gd name="T55" fmla="*/ 0 h 5"/>
                  <a:gd name="T56" fmla="*/ 23 w 23"/>
                  <a:gd name="T57" fmla="*/ 5 h 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 h="5">
                    <a:moveTo>
                      <a:pt x="2" y="0"/>
                    </a:moveTo>
                    <a:lnTo>
                      <a:pt x="0" y="0"/>
                    </a:lnTo>
                    <a:lnTo>
                      <a:pt x="0" y="2"/>
                    </a:lnTo>
                    <a:lnTo>
                      <a:pt x="20" y="2"/>
                    </a:lnTo>
                    <a:lnTo>
                      <a:pt x="19" y="1"/>
                    </a:lnTo>
                    <a:lnTo>
                      <a:pt x="19" y="3"/>
                    </a:lnTo>
                    <a:lnTo>
                      <a:pt x="20" y="2"/>
                    </a:lnTo>
                    <a:lnTo>
                      <a:pt x="2" y="2"/>
                    </a:lnTo>
                    <a:lnTo>
                      <a:pt x="3" y="3"/>
                    </a:lnTo>
                    <a:lnTo>
                      <a:pt x="3" y="0"/>
                    </a:lnTo>
                    <a:lnTo>
                      <a:pt x="0" y="0"/>
                    </a:lnTo>
                    <a:lnTo>
                      <a:pt x="0" y="1"/>
                    </a:lnTo>
                    <a:lnTo>
                      <a:pt x="0" y="3"/>
                    </a:lnTo>
                    <a:lnTo>
                      <a:pt x="0" y="4"/>
                    </a:lnTo>
                    <a:lnTo>
                      <a:pt x="22" y="4"/>
                    </a:lnTo>
                    <a:lnTo>
                      <a:pt x="22" y="0"/>
                    </a:lnTo>
                    <a:lnTo>
                      <a:pt x="20" y="0"/>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3" name="Freeform 140"/>
              <p:cNvSpPr>
                <a:spLocks/>
              </p:cNvSpPr>
              <p:nvPr/>
            </p:nvSpPr>
            <p:spPr bwMode="auto">
              <a:xfrm>
                <a:off x="714" y="2598"/>
                <a:ext cx="1" cy="17"/>
              </a:xfrm>
              <a:custGeom>
                <a:avLst/>
                <a:gdLst>
                  <a:gd name="T0" fmla="*/ 0 w 1"/>
                  <a:gd name="T1" fmla="*/ 15 h 17"/>
                  <a:gd name="T2" fmla="*/ 0 w 1"/>
                  <a:gd name="T3" fmla="*/ 16 h 17"/>
                  <a:gd name="T4" fmla="*/ 0 w 1"/>
                  <a:gd name="T5" fmla="*/ 16 h 17"/>
                  <a:gd name="T6" fmla="*/ 0 w 1"/>
                  <a:gd name="T7" fmla="*/ 15 h 17"/>
                  <a:gd name="T8" fmla="*/ 0 w 1"/>
                  <a:gd name="T9" fmla="*/ 2 h 17"/>
                  <a:gd name="T10" fmla="*/ 0 w 1"/>
                  <a:gd name="T11" fmla="*/ 0 h 17"/>
                  <a:gd name="T12" fmla="*/ 0 w 1"/>
                  <a:gd name="T13" fmla="*/ 0 h 17"/>
                  <a:gd name="T14" fmla="*/ 0 w 1"/>
                  <a:gd name="T15" fmla="*/ 2 h 17"/>
                  <a:gd name="T16" fmla="*/ 0 w 1"/>
                  <a:gd name="T17" fmla="*/ 15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
                  <a:gd name="T28" fmla="*/ 0 h 17"/>
                  <a:gd name="T29" fmla="*/ 1 w 1"/>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 h="17">
                    <a:moveTo>
                      <a:pt x="0" y="15"/>
                    </a:moveTo>
                    <a:lnTo>
                      <a:pt x="0" y="16"/>
                    </a:lnTo>
                    <a:lnTo>
                      <a:pt x="0" y="15"/>
                    </a:lnTo>
                    <a:lnTo>
                      <a:pt x="0" y="2"/>
                    </a:lnTo>
                    <a:lnTo>
                      <a:pt x="0" y="0"/>
                    </a:lnTo>
                    <a:lnTo>
                      <a:pt x="0" y="2"/>
                    </a:lnTo>
                    <a:lnTo>
                      <a:pt x="0" y="15"/>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4" name="Freeform 141"/>
              <p:cNvSpPr>
                <a:spLocks/>
              </p:cNvSpPr>
              <p:nvPr/>
            </p:nvSpPr>
            <p:spPr bwMode="auto">
              <a:xfrm>
                <a:off x="637" y="2680"/>
                <a:ext cx="222" cy="351"/>
              </a:xfrm>
              <a:custGeom>
                <a:avLst/>
                <a:gdLst>
                  <a:gd name="T0" fmla="*/ 129 w 222"/>
                  <a:gd name="T1" fmla="*/ 3 h 351"/>
                  <a:gd name="T2" fmla="*/ 9 w 222"/>
                  <a:gd name="T3" fmla="*/ 1 h 351"/>
                  <a:gd name="T4" fmla="*/ 4 w 222"/>
                  <a:gd name="T5" fmla="*/ 1 h 351"/>
                  <a:gd name="T6" fmla="*/ 133 w 222"/>
                  <a:gd name="T7" fmla="*/ 1 h 351"/>
                  <a:gd name="T8" fmla="*/ 176 w 222"/>
                  <a:gd name="T9" fmla="*/ 10 h 351"/>
                  <a:gd name="T10" fmla="*/ 176 w 222"/>
                  <a:gd name="T11" fmla="*/ 15 h 351"/>
                  <a:gd name="T12" fmla="*/ 195 w 222"/>
                  <a:gd name="T13" fmla="*/ 31 h 351"/>
                  <a:gd name="T14" fmla="*/ 199 w 222"/>
                  <a:gd name="T15" fmla="*/ 56 h 351"/>
                  <a:gd name="T16" fmla="*/ 186 w 222"/>
                  <a:gd name="T17" fmla="*/ 69 h 351"/>
                  <a:gd name="T18" fmla="*/ 158 w 222"/>
                  <a:gd name="T19" fmla="*/ 72 h 351"/>
                  <a:gd name="T20" fmla="*/ 160 w 222"/>
                  <a:gd name="T21" fmla="*/ 91 h 351"/>
                  <a:gd name="T22" fmla="*/ 194 w 222"/>
                  <a:gd name="T23" fmla="*/ 94 h 351"/>
                  <a:gd name="T24" fmla="*/ 182 w 222"/>
                  <a:gd name="T25" fmla="*/ 104 h 351"/>
                  <a:gd name="T26" fmla="*/ 167 w 222"/>
                  <a:gd name="T27" fmla="*/ 104 h 351"/>
                  <a:gd name="T28" fmla="*/ 186 w 222"/>
                  <a:gd name="T29" fmla="*/ 128 h 351"/>
                  <a:gd name="T30" fmla="*/ 186 w 222"/>
                  <a:gd name="T31" fmla="*/ 138 h 351"/>
                  <a:gd name="T32" fmla="*/ 177 w 222"/>
                  <a:gd name="T33" fmla="*/ 141 h 351"/>
                  <a:gd name="T34" fmla="*/ 182 w 222"/>
                  <a:gd name="T35" fmla="*/ 162 h 351"/>
                  <a:gd name="T36" fmla="*/ 190 w 222"/>
                  <a:gd name="T37" fmla="*/ 162 h 351"/>
                  <a:gd name="T38" fmla="*/ 190 w 222"/>
                  <a:gd name="T39" fmla="*/ 160 h 351"/>
                  <a:gd name="T40" fmla="*/ 200 w 222"/>
                  <a:gd name="T41" fmla="*/ 173 h 351"/>
                  <a:gd name="T42" fmla="*/ 205 w 222"/>
                  <a:gd name="T43" fmla="*/ 184 h 351"/>
                  <a:gd name="T44" fmla="*/ 208 w 222"/>
                  <a:gd name="T45" fmla="*/ 190 h 351"/>
                  <a:gd name="T46" fmla="*/ 211 w 222"/>
                  <a:gd name="T47" fmla="*/ 192 h 351"/>
                  <a:gd name="T48" fmla="*/ 218 w 222"/>
                  <a:gd name="T49" fmla="*/ 193 h 351"/>
                  <a:gd name="T50" fmla="*/ 215 w 222"/>
                  <a:gd name="T51" fmla="*/ 197 h 351"/>
                  <a:gd name="T52" fmla="*/ 208 w 222"/>
                  <a:gd name="T53" fmla="*/ 229 h 351"/>
                  <a:gd name="T54" fmla="*/ 184 w 222"/>
                  <a:gd name="T55" fmla="*/ 304 h 351"/>
                  <a:gd name="T56" fmla="*/ 171 w 222"/>
                  <a:gd name="T57" fmla="*/ 325 h 351"/>
                  <a:gd name="T58" fmla="*/ 158 w 222"/>
                  <a:gd name="T59" fmla="*/ 346 h 351"/>
                  <a:gd name="T60" fmla="*/ 68 w 222"/>
                  <a:gd name="T61" fmla="*/ 350 h 351"/>
                  <a:gd name="T62" fmla="*/ 163 w 222"/>
                  <a:gd name="T63" fmla="*/ 350 h 351"/>
                  <a:gd name="T64" fmla="*/ 176 w 222"/>
                  <a:gd name="T65" fmla="*/ 325 h 351"/>
                  <a:gd name="T66" fmla="*/ 187 w 222"/>
                  <a:gd name="T67" fmla="*/ 304 h 351"/>
                  <a:gd name="T68" fmla="*/ 213 w 222"/>
                  <a:gd name="T69" fmla="*/ 229 h 351"/>
                  <a:gd name="T70" fmla="*/ 218 w 222"/>
                  <a:gd name="T71" fmla="*/ 201 h 351"/>
                  <a:gd name="T72" fmla="*/ 218 w 222"/>
                  <a:gd name="T73" fmla="*/ 192 h 351"/>
                  <a:gd name="T74" fmla="*/ 211 w 222"/>
                  <a:gd name="T75" fmla="*/ 188 h 351"/>
                  <a:gd name="T76" fmla="*/ 211 w 222"/>
                  <a:gd name="T77" fmla="*/ 183 h 351"/>
                  <a:gd name="T78" fmla="*/ 206 w 222"/>
                  <a:gd name="T79" fmla="*/ 183 h 351"/>
                  <a:gd name="T80" fmla="*/ 194 w 222"/>
                  <a:gd name="T81" fmla="*/ 164 h 351"/>
                  <a:gd name="T82" fmla="*/ 186 w 222"/>
                  <a:gd name="T83" fmla="*/ 157 h 351"/>
                  <a:gd name="T84" fmla="*/ 182 w 222"/>
                  <a:gd name="T85" fmla="*/ 157 h 351"/>
                  <a:gd name="T86" fmla="*/ 181 w 222"/>
                  <a:gd name="T87" fmla="*/ 141 h 351"/>
                  <a:gd name="T88" fmla="*/ 187 w 222"/>
                  <a:gd name="T89" fmla="*/ 141 h 351"/>
                  <a:gd name="T90" fmla="*/ 176 w 222"/>
                  <a:gd name="T91" fmla="*/ 127 h 351"/>
                  <a:gd name="T92" fmla="*/ 186 w 222"/>
                  <a:gd name="T93" fmla="*/ 106 h 351"/>
                  <a:gd name="T94" fmla="*/ 197 w 222"/>
                  <a:gd name="T95" fmla="*/ 97 h 351"/>
                  <a:gd name="T96" fmla="*/ 165 w 222"/>
                  <a:gd name="T97" fmla="*/ 89 h 351"/>
                  <a:gd name="T98" fmla="*/ 187 w 222"/>
                  <a:gd name="T99" fmla="*/ 71 h 351"/>
                  <a:gd name="T100" fmla="*/ 187 w 222"/>
                  <a:gd name="T101" fmla="*/ 64 h 351"/>
                  <a:gd name="T102" fmla="*/ 200 w 222"/>
                  <a:gd name="T103" fmla="*/ 57 h 351"/>
                  <a:gd name="T104" fmla="*/ 166 w 222"/>
                  <a:gd name="T105" fmla="*/ 28 h 351"/>
                  <a:gd name="T106" fmla="*/ 166 w 222"/>
                  <a:gd name="T107" fmla="*/ 18 h 351"/>
                  <a:gd name="T108" fmla="*/ 176 w 222"/>
                  <a:gd name="T109" fmla="*/ 8 h 351"/>
                  <a:gd name="T110" fmla="*/ 136 w 222"/>
                  <a:gd name="T111" fmla="*/ 0 h 351"/>
                  <a:gd name="T112" fmla="*/ 7 w 222"/>
                  <a:gd name="T113" fmla="*/ 5 h 351"/>
                  <a:gd name="T114" fmla="*/ 7 w 222"/>
                  <a:gd name="T115" fmla="*/ 8 h 35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22"/>
                  <a:gd name="T175" fmla="*/ 0 h 351"/>
                  <a:gd name="T176" fmla="*/ 222 w 222"/>
                  <a:gd name="T177" fmla="*/ 351 h 35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22" h="351">
                    <a:moveTo>
                      <a:pt x="128" y="8"/>
                    </a:moveTo>
                    <a:lnTo>
                      <a:pt x="129" y="8"/>
                    </a:lnTo>
                    <a:lnTo>
                      <a:pt x="129" y="3"/>
                    </a:lnTo>
                    <a:lnTo>
                      <a:pt x="7" y="3"/>
                    </a:lnTo>
                    <a:lnTo>
                      <a:pt x="9" y="5"/>
                    </a:lnTo>
                    <a:lnTo>
                      <a:pt x="9" y="1"/>
                    </a:lnTo>
                    <a:lnTo>
                      <a:pt x="1" y="1"/>
                    </a:lnTo>
                    <a:lnTo>
                      <a:pt x="4" y="3"/>
                    </a:lnTo>
                    <a:lnTo>
                      <a:pt x="4" y="1"/>
                    </a:lnTo>
                    <a:lnTo>
                      <a:pt x="1" y="3"/>
                    </a:lnTo>
                    <a:lnTo>
                      <a:pt x="134" y="3"/>
                    </a:lnTo>
                    <a:lnTo>
                      <a:pt x="133" y="1"/>
                    </a:lnTo>
                    <a:lnTo>
                      <a:pt x="133" y="5"/>
                    </a:lnTo>
                    <a:lnTo>
                      <a:pt x="134" y="5"/>
                    </a:lnTo>
                    <a:lnTo>
                      <a:pt x="176" y="10"/>
                    </a:lnTo>
                    <a:lnTo>
                      <a:pt x="173" y="9"/>
                    </a:lnTo>
                    <a:lnTo>
                      <a:pt x="173" y="16"/>
                    </a:lnTo>
                    <a:lnTo>
                      <a:pt x="176" y="15"/>
                    </a:lnTo>
                    <a:lnTo>
                      <a:pt x="165" y="15"/>
                    </a:lnTo>
                    <a:lnTo>
                      <a:pt x="165" y="31"/>
                    </a:lnTo>
                    <a:lnTo>
                      <a:pt x="195" y="31"/>
                    </a:lnTo>
                    <a:lnTo>
                      <a:pt x="194" y="29"/>
                    </a:lnTo>
                    <a:lnTo>
                      <a:pt x="197" y="57"/>
                    </a:lnTo>
                    <a:lnTo>
                      <a:pt x="199" y="56"/>
                    </a:lnTo>
                    <a:lnTo>
                      <a:pt x="187" y="61"/>
                    </a:lnTo>
                    <a:lnTo>
                      <a:pt x="186" y="61"/>
                    </a:lnTo>
                    <a:lnTo>
                      <a:pt x="186" y="69"/>
                    </a:lnTo>
                    <a:lnTo>
                      <a:pt x="187" y="66"/>
                    </a:lnTo>
                    <a:lnTo>
                      <a:pt x="160" y="72"/>
                    </a:lnTo>
                    <a:lnTo>
                      <a:pt x="158" y="72"/>
                    </a:lnTo>
                    <a:lnTo>
                      <a:pt x="158" y="74"/>
                    </a:lnTo>
                    <a:lnTo>
                      <a:pt x="160" y="89"/>
                    </a:lnTo>
                    <a:lnTo>
                      <a:pt x="160" y="91"/>
                    </a:lnTo>
                    <a:lnTo>
                      <a:pt x="195" y="91"/>
                    </a:lnTo>
                    <a:lnTo>
                      <a:pt x="194" y="89"/>
                    </a:lnTo>
                    <a:lnTo>
                      <a:pt x="194" y="94"/>
                    </a:lnTo>
                    <a:lnTo>
                      <a:pt x="195" y="93"/>
                    </a:lnTo>
                    <a:lnTo>
                      <a:pt x="182" y="93"/>
                    </a:lnTo>
                    <a:lnTo>
                      <a:pt x="182" y="104"/>
                    </a:lnTo>
                    <a:lnTo>
                      <a:pt x="184" y="101"/>
                    </a:lnTo>
                    <a:lnTo>
                      <a:pt x="167" y="101"/>
                    </a:lnTo>
                    <a:lnTo>
                      <a:pt x="167" y="104"/>
                    </a:lnTo>
                    <a:lnTo>
                      <a:pt x="171" y="127"/>
                    </a:lnTo>
                    <a:lnTo>
                      <a:pt x="171" y="128"/>
                    </a:lnTo>
                    <a:lnTo>
                      <a:pt x="186" y="128"/>
                    </a:lnTo>
                    <a:lnTo>
                      <a:pt x="184" y="127"/>
                    </a:lnTo>
                    <a:lnTo>
                      <a:pt x="184" y="139"/>
                    </a:lnTo>
                    <a:lnTo>
                      <a:pt x="186" y="138"/>
                    </a:lnTo>
                    <a:lnTo>
                      <a:pt x="179" y="139"/>
                    </a:lnTo>
                    <a:lnTo>
                      <a:pt x="177" y="139"/>
                    </a:lnTo>
                    <a:lnTo>
                      <a:pt x="177" y="141"/>
                    </a:lnTo>
                    <a:lnTo>
                      <a:pt x="181" y="157"/>
                    </a:lnTo>
                    <a:lnTo>
                      <a:pt x="181" y="162"/>
                    </a:lnTo>
                    <a:lnTo>
                      <a:pt x="182" y="162"/>
                    </a:lnTo>
                    <a:lnTo>
                      <a:pt x="186" y="164"/>
                    </a:lnTo>
                    <a:lnTo>
                      <a:pt x="187" y="164"/>
                    </a:lnTo>
                    <a:lnTo>
                      <a:pt x="190" y="162"/>
                    </a:lnTo>
                    <a:lnTo>
                      <a:pt x="187" y="162"/>
                    </a:lnTo>
                    <a:lnTo>
                      <a:pt x="192" y="162"/>
                    </a:lnTo>
                    <a:lnTo>
                      <a:pt x="190" y="160"/>
                    </a:lnTo>
                    <a:lnTo>
                      <a:pt x="190" y="168"/>
                    </a:lnTo>
                    <a:lnTo>
                      <a:pt x="200" y="175"/>
                    </a:lnTo>
                    <a:lnTo>
                      <a:pt x="200" y="173"/>
                    </a:lnTo>
                    <a:lnTo>
                      <a:pt x="203" y="183"/>
                    </a:lnTo>
                    <a:lnTo>
                      <a:pt x="203" y="184"/>
                    </a:lnTo>
                    <a:lnTo>
                      <a:pt x="205" y="184"/>
                    </a:lnTo>
                    <a:lnTo>
                      <a:pt x="208" y="186"/>
                    </a:lnTo>
                    <a:lnTo>
                      <a:pt x="206" y="184"/>
                    </a:lnTo>
                    <a:lnTo>
                      <a:pt x="208" y="190"/>
                    </a:lnTo>
                    <a:lnTo>
                      <a:pt x="208" y="192"/>
                    </a:lnTo>
                    <a:lnTo>
                      <a:pt x="213" y="192"/>
                    </a:lnTo>
                    <a:lnTo>
                      <a:pt x="211" y="192"/>
                    </a:lnTo>
                    <a:lnTo>
                      <a:pt x="215" y="195"/>
                    </a:lnTo>
                    <a:lnTo>
                      <a:pt x="219" y="195"/>
                    </a:lnTo>
                    <a:lnTo>
                      <a:pt x="218" y="193"/>
                    </a:lnTo>
                    <a:lnTo>
                      <a:pt x="218" y="199"/>
                    </a:lnTo>
                    <a:lnTo>
                      <a:pt x="219" y="197"/>
                    </a:lnTo>
                    <a:lnTo>
                      <a:pt x="215" y="197"/>
                    </a:lnTo>
                    <a:lnTo>
                      <a:pt x="215" y="199"/>
                    </a:lnTo>
                    <a:lnTo>
                      <a:pt x="213" y="208"/>
                    </a:lnTo>
                    <a:lnTo>
                      <a:pt x="208" y="229"/>
                    </a:lnTo>
                    <a:lnTo>
                      <a:pt x="203" y="248"/>
                    </a:lnTo>
                    <a:lnTo>
                      <a:pt x="194" y="277"/>
                    </a:lnTo>
                    <a:lnTo>
                      <a:pt x="184" y="304"/>
                    </a:lnTo>
                    <a:lnTo>
                      <a:pt x="184" y="302"/>
                    </a:lnTo>
                    <a:lnTo>
                      <a:pt x="171" y="323"/>
                    </a:lnTo>
                    <a:lnTo>
                      <a:pt x="171" y="325"/>
                    </a:lnTo>
                    <a:lnTo>
                      <a:pt x="165" y="339"/>
                    </a:lnTo>
                    <a:lnTo>
                      <a:pt x="165" y="337"/>
                    </a:lnTo>
                    <a:lnTo>
                      <a:pt x="158" y="346"/>
                    </a:lnTo>
                    <a:lnTo>
                      <a:pt x="160" y="346"/>
                    </a:lnTo>
                    <a:lnTo>
                      <a:pt x="68" y="346"/>
                    </a:lnTo>
                    <a:lnTo>
                      <a:pt x="68" y="350"/>
                    </a:lnTo>
                    <a:lnTo>
                      <a:pt x="70" y="350"/>
                    </a:lnTo>
                    <a:lnTo>
                      <a:pt x="160" y="350"/>
                    </a:lnTo>
                    <a:lnTo>
                      <a:pt x="163" y="350"/>
                    </a:lnTo>
                    <a:lnTo>
                      <a:pt x="167" y="341"/>
                    </a:lnTo>
                    <a:lnTo>
                      <a:pt x="167" y="339"/>
                    </a:lnTo>
                    <a:lnTo>
                      <a:pt x="176" y="325"/>
                    </a:lnTo>
                    <a:lnTo>
                      <a:pt x="176" y="328"/>
                    </a:lnTo>
                    <a:lnTo>
                      <a:pt x="187" y="304"/>
                    </a:lnTo>
                    <a:lnTo>
                      <a:pt x="197" y="277"/>
                    </a:lnTo>
                    <a:lnTo>
                      <a:pt x="206" y="248"/>
                    </a:lnTo>
                    <a:lnTo>
                      <a:pt x="213" y="229"/>
                    </a:lnTo>
                    <a:lnTo>
                      <a:pt x="215" y="208"/>
                    </a:lnTo>
                    <a:lnTo>
                      <a:pt x="219" y="199"/>
                    </a:lnTo>
                    <a:lnTo>
                      <a:pt x="218" y="201"/>
                    </a:lnTo>
                    <a:lnTo>
                      <a:pt x="221" y="201"/>
                    </a:lnTo>
                    <a:lnTo>
                      <a:pt x="221" y="192"/>
                    </a:lnTo>
                    <a:lnTo>
                      <a:pt x="218" y="192"/>
                    </a:lnTo>
                    <a:lnTo>
                      <a:pt x="219" y="192"/>
                    </a:lnTo>
                    <a:lnTo>
                      <a:pt x="213" y="188"/>
                    </a:lnTo>
                    <a:lnTo>
                      <a:pt x="211" y="188"/>
                    </a:lnTo>
                    <a:lnTo>
                      <a:pt x="213" y="190"/>
                    </a:lnTo>
                    <a:lnTo>
                      <a:pt x="211" y="184"/>
                    </a:lnTo>
                    <a:lnTo>
                      <a:pt x="211" y="183"/>
                    </a:lnTo>
                    <a:lnTo>
                      <a:pt x="208" y="183"/>
                    </a:lnTo>
                    <a:lnTo>
                      <a:pt x="205" y="181"/>
                    </a:lnTo>
                    <a:lnTo>
                      <a:pt x="206" y="183"/>
                    </a:lnTo>
                    <a:lnTo>
                      <a:pt x="205" y="173"/>
                    </a:lnTo>
                    <a:lnTo>
                      <a:pt x="205" y="171"/>
                    </a:lnTo>
                    <a:lnTo>
                      <a:pt x="194" y="164"/>
                    </a:lnTo>
                    <a:lnTo>
                      <a:pt x="194" y="165"/>
                    </a:lnTo>
                    <a:lnTo>
                      <a:pt x="194" y="157"/>
                    </a:lnTo>
                    <a:lnTo>
                      <a:pt x="186" y="157"/>
                    </a:lnTo>
                    <a:lnTo>
                      <a:pt x="184" y="160"/>
                    </a:lnTo>
                    <a:lnTo>
                      <a:pt x="186" y="160"/>
                    </a:lnTo>
                    <a:lnTo>
                      <a:pt x="182" y="157"/>
                    </a:lnTo>
                    <a:lnTo>
                      <a:pt x="184" y="160"/>
                    </a:lnTo>
                    <a:lnTo>
                      <a:pt x="184" y="157"/>
                    </a:lnTo>
                    <a:lnTo>
                      <a:pt x="181" y="141"/>
                    </a:lnTo>
                    <a:lnTo>
                      <a:pt x="179" y="143"/>
                    </a:lnTo>
                    <a:lnTo>
                      <a:pt x="186" y="141"/>
                    </a:lnTo>
                    <a:lnTo>
                      <a:pt x="187" y="141"/>
                    </a:lnTo>
                    <a:lnTo>
                      <a:pt x="187" y="125"/>
                    </a:lnTo>
                    <a:lnTo>
                      <a:pt x="173" y="125"/>
                    </a:lnTo>
                    <a:lnTo>
                      <a:pt x="176" y="127"/>
                    </a:lnTo>
                    <a:lnTo>
                      <a:pt x="171" y="104"/>
                    </a:lnTo>
                    <a:lnTo>
                      <a:pt x="169" y="106"/>
                    </a:lnTo>
                    <a:lnTo>
                      <a:pt x="186" y="106"/>
                    </a:lnTo>
                    <a:lnTo>
                      <a:pt x="186" y="94"/>
                    </a:lnTo>
                    <a:lnTo>
                      <a:pt x="184" y="97"/>
                    </a:lnTo>
                    <a:lnTo>
                      <a:pt x="197" y="97"/>
                    </a:lnTo>
                    <a:lnTo>
                      <a:pt x="197" y="87"/>
                    </a:lnTo>
                    <a:lnTo>
                      <a:pt x="163" y="87"/>
                    </a:lnTo>
                    <a:lnTo>
                      <a:pt x="165" y="89"/>
                    </a:lnTo>
                    <a:lnTo>
                      <a:pt x="163" y="74"/>
                    </a:lnTo>
                    <a:lnTo>
                      <a:pt x="160" y="76"/>
                    </a:lnTo>
                    <a:lnTo>
                      <a:pt x="187" y="71"/>
                    </a:lnTo>
                    <a:lnTo>
                      <a:pt x="190" y="71"/>
                    </a:lnTo>
                    <a:lnTo>
                      <a:pt x="190" y="64"/>
                    </a:lnTo>
                    <a:lnTo>
                      <a:pt x="187" y="64"/>
                    </a:lnTo>
                    <a:lnTo>
                      <a:pt x="199" y="59"/>
                    </a:lnTo>
                    <a:lnTo>
                      <a:pt x="200" y="59"/>
                    </a:lnTo>
                    <a:lnTo>
                      <a:pt x="200" y="57"/>
                    </a:lnTo>
                    <a:lnTo>
                      <a:pt x="197" y="29"/>
                    </a:lnTo>
                    <a:lnTo>
                      <a:pt x="197" y="28"/>
                    </a:lnTo>
                    <a:lnTo>
                      <a:pt x="166" y="28"/>
                    </a:lnTo>
                    <a:lnTo>
                      <a:pt x="167" y="29"/>
                    </a:lnTo>
                    <a:lnTo>
                      <a:pt x="167" y="16"/>
                    </a:lnTo>
                    <a:lnTo>
                      <a:pt x="166" y="18"/>
                    </a:lnTo>
                    <a:lnTo>
                      <a:pt x="177" y="18"/>
                    </a:lnTo>
                    <a:lnTo>
                      <a:pt x="177" y="8"/>
                    </a:lnTo>
                    <a:lnTo>
                      <a:pt x="176" y="8"/>
                    </a:lnTo>
                    <a:lnTo>
                      <a:pt x="134" y="1"/>
                    </a:lnTo>
                    <a:lnTo>
                      <a:pt x="136" y="3"/>
                    </a:lnTo>
                    <a:lnTo>
                      <a:pt x="136" y="0"/>
                    </a:lnTo>
                    <a:lnTo>
                      <a:pt x="0" y="0"/>
                    </a:lnTo>
                    <a:lnTo>
                      <a:pt x="0" y="5"/>
                    </a:lnTo>
                    <a:lnTo>
                      <a:pt x="7" y="5"/>
                    </a:lnTo>
                    <a:lnTo>
                      <a:pt x="5" y="3"/>
                    </a:lnTo>
                    <a:lnTo>
                      <a:pt x="5" y="8"/>
                    </a:lnTo>
                    <a:lnTo>
                      <a:pt x="7" y="8"/>
                    </a:lnTo>
                    <a:lnTo>
                      <a:pt x="128" y="8"/>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5" name="Freeform 142"/>
              <p:cNvSpPr>
                <a:spLocks/>
              </p:cNvSpPr>
              <p:nvPr/>
            </p:nvSpPr>
            <p:spPr bwMode="auto">
              <a:xfrm>
                <a:off x="650" y="2708"/>
                <a:ext cx="107" cy="3"/>
              </a:xfrm>
              <a:custGeom>
                <a:avLst/>
                <a:gdLst>
                  <a:gd name="T0" fmla="*/ 2 w 107"/>
                  <a:gd name="T1" fmla="*/ 2 h 3"/>
                  <a:gd name="T2" fmla="*/ 0 w 107"/>
                  <a:gd name="T3" fmla="*/ 2 h 3"/>
                  <a:gd name="T4" fmla="*/ 0 w 107"/>
                  <a:gd name="T5" fmla="*/ 0 h 3"/>
                  <a:gd name="T6" fmla="*/ 106 w 107"/>
                  <a:gd name="T7" fmla="*/ 0 h 3"/>
                  <a:gd name="T8" fmla="*/ 106 w 107"/>
                  <a:gd name="T9" fmla="*/ 2 h 3"/>
                  <a:gd name="T10" fmla="*/ 105 w 107"/>
                  <a:gd name="T11" fmla="*/ 2 h 3"/>
                  <a:gd name="T12" fmla="*/ 2 w 107"/>
                  <a:gd name="T13" fmla="*/ 2 h 3"/>
                  <a:gd name="T14" fmla="*/ 0 60000 65536"/>
                  <a:gd name="T15" fmla="*/ 0 60000 65536"/>
                  <a:gd name="T16" fmla="*/ 0 60000 65536"/>
                  <a:gd name="T17" fmla="*/ 0 60000 65536"/>
                  <a:gd name="T18" fmla="*/ 0 60000 65536"/>
                  <a:gd name="T19" fmla="*/ 0 60000 65536"/>
                  <a:gd name="T20" fmla="*/ 0 60000 65536"/>
                  <a:gd name="T21" fmla="*/ 0 w 107"/>
                  <a:gd name="T22" fmla="*/ 0 h 3"/>
                  <a:gd name="T23" fmla="*/ 107 w 107"/>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7" h="3">
                    <a:moveTo>
                      <a:pt x="2" y="2"/>
                    </a:moveTo>
                    <a:lnTo>
                      <a:pt x="0" y="2"/>
                    </a:lnTo>
                    <a:lnTo>
                      <a:pt x="0" y="0"/>
                    </a:lnTo>
                    <a:lnTo>
                      <a:pt x="106" y="0"/>
                    </a:lnTo>
                    <a:lnTo>
                      <a:pt x="106" y="2"/>
                    </a:lnTo>
                    <a:lnTo>
                      <a:pt x="105" y="2"/>
                    </a:lnTo>
                    <a:lnTo>
                      <a:pt x="2"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6" name="Freeform 143"/>
              <p:cNvSpPr>
                <a:spLocks/>
              </p:cNvSpPr>
              <p:nvPr/>
            </p:nvSpPr>
            <p:spPr bwMode="auto">
              <a:xfrm>
                <a:off x="647" y="2734"/>
                <a:ext cx="110" cy="4"/>
              </a:xfrm>
              <a:custGeom>
                <a:avLst/>
                <a:gdLst>
                  <a:gd name="T0" fmla="*/ 2 w 110"/>
                  <a:gd name="T1" fmla="*/ 3 h 4"/>
                  <a:gd name="T2" fmla="*/ 0 w 110"/>
                  <a:gd name="T3" fmla="*/ 3 h 4"/>
                  <a:gd name="T4" fmla="*/ 0 w 110"/>
                  <a:gd name="T5" fmla="*/ 0 h 4"/>
                  <a:gd name="T6" fmla="*/ 109 w 110"/>
                  <a:gd name="T7" fmla="*/ 0 h 4"/>
                  <a:gd name="T8" fmla="*/ 109 w 110"/>
                  <a:gd name="T9" fmla="*/ 3 h 4"/>
                  <a:gd name="T10" fmla="*/ 108 w 110"/>
                  <a:gd name="T11" fmla="*/ 3 h 4"/>
                  <a:gd name="T12" fmla="*/ 2 w 110"/>
                  <a:gd name="T13" fmla="*/ 3 h 4"/>
                  <a:gd name="T14" fmla="*/ 0 60000 65536"/>
                  <a:gd name="T15" fmla="*/ 0 60000 65536"/>
                  <a:gd name="T16" fmla="*/ 0 60000 65536"/>
                  <a:gd name="T17" fmla="*/ 0 60000 65536"/>
                  <a:gd name="T18" fmla="*/ 0 60000 65536"/>
                  <a:gd name="T19" fmla="*/ 0 60000 65536"/>
                  <a:gd name="T20" fmla="*/ 0 60000 65536"/>
                  <a:gd name="T21" fmla="*/ 0 w 110"/>
                  <a:gd name="T22" fmla="*/ 0 h 4"/>
                  <a:gd name="T23" fmla="*/ 110 w 1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0" h="4">
                    <a:moveTo>
                      <a:pt x="2" y="3"/>
                    </a:moveTo>
                    <a:lnTo>
                      <a:pt x="0" y="3"/>
                    </a:lnTo>
                    <a:lnTo>
                      <a:pt x="0" y="0"/>
                    </a:lnTo>
                    <a:lnTo>
                      <a:pt x="109" y="0"/>
                    </a:lnTo>
                    <a:lnTo>
                      <a:pt x="109" y="3"/>
                    </a:lnTo>
                    <a:lnTo>
                      <a:pt x="108" y="3"/>
                    </a:lnTo>
                    <a:lnTo>
                      <a:pt x="2" y="3"/>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7" name="Freeform 144"/>
              <p:cNvSpPr>
                <a:spLocks/>
              </p:cNvSpPr>
              <p:nvPr/>
            </p:nvSpPr>
            <p:spPr bwMode="auto">
              <a:xfrm>
                <a:off x="765" y="2710"/>
                <a:ext cx="29" cy="3"/>
              </a:xfrm>
              <a:custGeom>
                <a:avLst/>
                <a:gdLst>
                  <a:gd name="T0" fmla="*/ 2 w 29"/>
                  <a:gd name="T1" fmla="*/ 0 h 3"/>
                  <a:gd name="T2" fmla="*/ 0 w 29"/>
                  <a:gd name="T3" fmla="*/ 0 h 3"/>
                  <a:gd name="T4" fmla="*/ 0 w 29"/>
                  <a:gd name="T5" fmla="*/ 1 h 3"/>
                  <a:gd name="T6" fmla="*/ 2 w 29"/>
                  <a:gd name="T7" fmla="*/ 1 h 3"/>
                  <a:gd name="T8" fmla="*/ 26 w 29"/>
                  <a:gd name="T9" fmla="*/ 2 h 3"/>
                  <a:gd name="T10" fmla="*/ 28 w 29"/>
                  <a:gd name="T11" fmla="*/ 2 h 3"/>
                  <a:gd name="T12" fmla="*/ 28 w 29"/>
                  <a:gd name="T13" fmla="*/ 1 h 3"/>
                  <a:gd name="T14" fmla="*/ 26 w 29"/>
                  <a:gd name="T15" fmla="*/ 1 h 3"/>
                  <a:gd name="T16" fmla="*/ 2 w 29"/>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3"/>
                  <a:gd name="T29" fmla="*/ 29 w 29"/>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3">
                    <a:moveTo>
                      <a:pt x="2" y="0"/>
                    </a:moveTo>
                    <a:lnTo>
                      <a:pt x="0" y="0"/>
                    </a:lnTo>
                    <a:lnTo>
                      <a:pt x="0" y="1"/>
                    </a:lnTo>
                    <a:lnTo>
                      <a:pt x="2" y="1"/>
                    </a:lnTo>
                    <a:lnTo>
                      <a:pt x="26" y="2"/>
                    </a:lnTo>
                    <a:lnTo>
                      <a:pt x="28" y="2"/>
                    </a:lnTo>
                    <a:lnTo>
                      <a:pt x="28" y="1"/>
                    </a:lnTo>
                    <a:lnTo>
                      <a:pt x="26" y="1"/>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8" name="Freeform 145"/>
              <p:cNvSpPr>
                <a:spLocks/>
              </p:cNvSpPr>
              <p:nvPr/>
            </p:nvSpPr>
            <p:spPr bwMode="auto">
              <a:xfrm>
                <a:off x="796" y="2722"/>
                <a:ext cx="2" cy="26"/>
              </a:xfrm>
              <a:custGeom>
                <a:avLst/>
                <a:gdLst>
                  <a:gd name="T0" fmla="*/ 0 w 2"/>
                  <a:gd name="T1" fmla="*/ 2 h 26"/>
                  <a:gd name="T2" fmla="*/ 0 w 2"/>
                  <a:gd name="T3" fmla="*/ 0 h 26"/>
                  <a:gd name="T4" fmla="*/ 1 w 2"/>
                  <a:gd name="T5" fmla="*/ 0 h 26"/>
                  <a:gd name="T6" fmla="*/ 1 w 2"/>
                  <a:gd name="T7" fmla="*/ 2 h 26"/>
                  <a:gd name="T8" fmla="*/ 1 w 2"/>
                  <a:gd name="T9" fmla="*/ 23 h 26"/>
                  <a:gd name="T10" fmla="*/ 1 w 2"/>
                  <a:gd name="T11" fmla="*/ 25 h 26"/>
                  <a:gd name="T12" fmla="*/ 0 w 2"/>
                  <a:gd name="T13" fmla="*/ 25 h 26"/>
                  <a:gd name="T14" fmla="*/ 0 w 2"/>
                  <a:gd name="T15" fmla="*/ 23 h 26"/>
                  <a:gd name="T16" fmla="*/ 0 w 2"/>
                  <a:gd name="T17" fmla="*/ 2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
                  <a:gd name="T28" fmla="*/ 0 h 26"/>
                  <a:gd name="T29" fmla="*/ 2 w 2"/>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 h="26">
                    <a:moveTo>
                      <a:pt x="0" y="2"/>
                    </a:moveTo>
                    <a:lnTo>
                      <a:pt x="0" y="0"/>
                    </a:lnTo>
                    <a:lnTo>
                      <a:pt x="1" y="0"/>
                    </a:lnTo>
                    <a:lnTo>
                      <a:pt x="1" y="2"/>
                    </a:lnTo>
                    <a:lnTo>
                      <a:pt x="1" y="23"/>
                    </a:lnTo>
                    <a:lnTo>
                      <a:pt x="1" y="25"/>
                    </a:lnTo>
                    <a:lnTo>
                      <a:pt x="0" y="25"/>
                    </a:lnTo>
                    <a:lnTo>
                      <a:pt x="0" y="23"/>
                    </a:lnTo>
                    <a:lnTo>
                      <a:pt x="0"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89" name="Freeform 146"/>
              <p:cNvSpPr>
                <a:spLocks/>
              </p:cNvSpPr>
              <p:nvPr/>
            </p:nvSpPr>
            <p:spPr bwMode="auto">
              <a:xfrm>
                <a:off x="799" y="2713"/>
                <a:ext cx="25" cy="2"/>
              </a:xfrm>
              <a:custGeom>
                <a:avLst/>
                <a:gdLst>
                  <a:gd name="T0" fmla="*/ 1 w 25"/>
                  <a:gd name="T1" fmla="*/ 1 h 2"/>
                  <a:gd name="T2" fmla="*/ 0 w 25"/>
                  <a:gd name="T3" fmla="*/ 1 h 2"/>
                  <a:gd name="T4" fmla="*/ 0 w 25"/>
                  <a:gd name="T5" fmla="*/ 0 h 2"/>
                  <a:gd name="T6" fmla="*/ 1 w 25"/>
                  <a:gd name="T7" fmla="*/ 0 h 2"/>
                  <a:gd name="T8" fmla="*/ 23 w 25"/>
                  <a:gd name="T9" fmla="*/ 0 h 2"/>
                  <a:gd name="T10" fmla="*/ 24 w 25"/>
                  <a:gd name="T11" fmla="*/ 0 h 2"/>
                  <a:gd name="T12" fmla="*/ 24 w 25"/>
                  <a:gd name="T13" fmla="*/ 1 h 2"/>
                  <a:gd name="T14" fmla="*/ 23 w 25"/>
                  <a:gd name="T15" fmla="*/ 1 h 2"/>
                  <a:gd name="T16" fmla="*/ 1 w 25"/>
                  <a:gd name="T17" fmla="*/ 1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
                  <a:gd name="T28" fmla="*/ 0 h 2"/>
                  <a:gd name="T29" fmla="*/ 25 w 25"/>
                  <a:gd name="T30" fmla="*/ 2 h 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 h="2">
                    <a:moveTo>
                      <a:pt x="1" y="1"/>
                    </a:moveTo>
                    <a:lnTo>
                      <a:pt x="0" y="1"/>
                    </a:lnTo>
                    <a:lnTo>
                      <a:pt x="0" y="0"/>
                    </a:lnTo>
                    <a:lnTo>
                      <a:pt x="1" y="0"/>
                    </a:lnTo>
                    <a:lnTo>
                      <a:pt x="23" y="0"/>
                    </a:lnTo>
                    <a:lnTo>
                      <a:pt x="24" y="0"/>
                    </a:lnTo>
                    <a:lnTo>
                      <a:pt x="24" y="1"/>
                    </a:lnTo>
                    <a:lnTo>
                      <a:pt x="23" y="1"/>
                    </a:lnTo>
                    <a:lnTo>
                      <a:pt x="1"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0" name="Freeform 147"/>
              <p:cNvSpPr>
                <a:spLocks/>
              </p:cNvSpPr>
              <p:nvPr/>
            </p:nvSpPr>
            <p:spPr bwMode="auto">
              <a:xfrm>
                <a:off x="763" y="2714"/>
                <a:ext cx="1" cy="78"/>
              </a:xfrm>
              <a:custGeom>
                <a:avLst/>
                <a:gdLst>
                  <a:gd name="T0" fmla="*/ 0 w 1"/>
                  <a:gd name="T1" fmla="*/ 2 h 78"/>
                  <a:gd name="T2" fmla="*/ 0 w 1"/>
                  <a:gd name="T3" fmla="*/ 0 h 78"/>
                  <a:gd name="T4" fmla="*/ 0 w 1"/>
                  <a:gd name="T5" fmla="*/ 0 h 78"/>
                  <a:gd name="T6" fmla="*/ 0 w 1"/>
                  <a:gd name="T7" fmla="*/ 2 h 78"/>
                  <a:gd name="T8" fmla="*/ 0 w 1"/>
                  <a:gd name="T9" fmla="*/ 57 h 78"/>
                  <a:gd name="T10" fmla="*/ 0 w 1"/>
                  <a:gd name="T11" fmla="*/ 77 h 78"/>
                  <a:gd name="T12" fmla="*/ 0 w 1"/>
                  <a:gd name="T13" fmla="*/ 77 h 78"/>
                  <a:gd name="T14" fmla="*/ 0 w 1"/>
                  <a:gd name="T15" fmla="*/ 75 h 78"/>
                  <a:gd name="T16" fmla="*/ 0 w 1"/>
                  <a:gd name="T17" fmla="*/ 57 h 78"/>
                  <a:gd name="T18" fmla="*/ 0 w 1"/>
                  <a:gd name="T19" fmla="*/ 2 h 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
                  <a:gd name="T31" fmla="*/ 0 h 78"/>
                  <a:gd name="T32" fmla="*/ 1 w 1"/>
                  <a:gd name="T33" fmla="*/ 78 h 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 h="78">
                    <a:moveTo>
                      <a:pt x="0" y="2"/>
                    </a:moveTo>
                    <a:lnTo>
                      <a:pt x="0" y="0"/>
                    </a:lnTo>
                    <a:lnTo>
                      <a:pt x="0" y="2"/>
                    </a:lnTo>
                    <a:lnTo>
                      <a:pt x="0" y="57"/>
                    </a:lnTo>
                    <a:lnTo>
                      <a:pt x="0" y="77"/>
                    </a:lnTo>
                    <a:lnTo>
                      <a:pt x="0" y="75"/>
                    </a:lnTo>
                    <a:lnTo>
                      <a:pt x="0" y="57"/>
                    </a:lnTo>
                    <a:lnTo>
                      <a:pt x="0"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1" name="Freeform 148"/>
              <p:cNvSpPr>
                <a:spLocks/>
              </p:cNvSpPr>
              <p:nvPr/>
            </p:nvSpPr>
            <p:spPr bwMode="auto">
              <a:xfrm>
                <a:off x="690" y="2763"/>
                <a:ext cx="11" cy="29"/>
              </a:xfrm>
              <a:custGeom>
                <a:avLst/>
                <a:gdLst>
                  <a:gd name="T0" fmla="*/ 10 w 11"/>
                  <a:gd name="T1" fmla="*/ 2 h 29"/>
                  <a:gd name="T2" fmla="*/ 10 w 11"/>
                  <a:gd name="T3" fmla="*/ 0 h 29"/>
                  <a:gd name="T4" fmla="*/ 7 w 11"/>
                  <a:gd name="T5" fmla="*/ 0 h 29"/>
                  <a:gd name="T6" fmla="*/ 7 w 11"/>
                  <a:gd name="T7" fmla="*/ 2 h 29"/>
                  <a:gd name="T8" fmla="*/ 0 w 11"/>
                  <a:gd name="T9" fmla="*/ 26 h 29"/>
                  <a:gd name="T10" fmla="*/ 0 w 11"/>
                  <a:gd name="T11" fmla="*/ 28 h 29"/>
                  <a:gd name="T12" fmla="*/ 3 w 11"/>
                  <a:gd name="T13" fmla="*/ 28 h 29"/>
                  <a:gd name="T14" fmla="*/ 3 w 11"/>
                  <a:gd name="T15" fmla="*/ 26 h 29"/>
                  <a:gd name="T16" fmla="*/ 10 w 11"/>
                  <a:gd name="T17" fmla="*/ 2 h 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29"/>
                  <a:gd name="T29" fmla="*/ 11 w 11"/>
                  <a:gd name="T30" fmla="*/ 29 h 2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29">
                    <a:moveTo>
                      <a:pt x="10" y="2"/>
                    </a:moveTo>
                    <a:lnTo>
                      <a:pt x="10" y="0"/>
                    </a:lnTo>
                    <a:lnTo>
                      <a:pt x="7" y="0"/>
                    </a:lnTo>
                    <a:lnTo>
                      <a:pt x="7" y="2"/>
                    </a:lnTo>
                    <a:lnTo>
                      <a:pt x="0" y="26"/>
                    </a:lnTo>
                    <a:lnTo>
                      <a:pt x="0" y="28"/>
                    </a:lnTo>
                    <a:lnTo>
                      <a:pt x="3" y="28"/>
                    </a:lnTo>
                    <a:lnTo>
                      <a:pt x="3" y="26"/>
                    </a:lnTo>
                    <a:lnTo>
                      <a:pt x="10"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2" name="Freeform 149"/>
              <p:cNvSpPr>
                <a:spLocks/>
              </p:cNvSpPr>
              <p:nvPr/>
            </p:nvSpPr>
            <p:spPr bwMode="auto">
              <a:xfrm>
                <a:off x="701" y="2763"/>
                <a:ext cx="28" cy="72"/>
              </a:xfrm>
              <a:custGeom>
                <a:avLst/>
                <a:gdLst>
                  <a:gd name="T0" fmla="*/ 4 w 28"/>
                  <a:gd name="T1" fmla="*/ 2 h 72"/>
                  <a:gd name="T2" fmla="*/ 4 w 28"/>
                  <a:gd name="T3" fmla="*/ 0 h 72"/>
                  <a:gd name="T4" fmla="*/ 0 w 28"/>
                  <a:gd name="T5" fmla="*/ 0 h 72"/>
                  <a:gd name="T6" fmla="*/ 0 w 28"/>
                  <a:gd name="T7" fmla="*/ 2 h 72"/>
                  <a:gd name="T8" fmla="*/ 24 w 28"/>
                  <a:gd name="T9" fmla="*/ 70 h 72"/>
                  <a:gd name="T10" fmla="*/ 24 w 28"/>
                  <a:gd name="T11" fmla="*/ 71 h 72"/>
                  <a:gd name="T12" fmla="*/ 27 w 28"/>
                  <a:gd name="T13" fmla="*/ 71 h 72"/>
                  <a:gd name="T14" fmla="*/ 27 w 28"/>
                  <a:gd name="T15" fmla="*/ 70 h 72"/>
                  <a:gd name="T16" fmla="*/ 4 w 28"/>
                  <a:gd name="T17" fmla="*/ 2 h 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
                  <a:gd name="T28" fmla="*/ 0 h 72"/>
                  <a:gd name="T29" fmla="*/ 28 w 28"/>
                  <a:gd name="T30" fmla="*/ 72 h 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 h="72">
                    <a:moveTo>
                      <a:pt x="4" y="2"/>
                    </a:moveTo>
                    <a:lnTo>
                      <a:pt x="4" y="0"/>
                    </a:lnTo>
                    <a:lnTo>
                      <a:pt x="0" y="0"/>
                    </a:lnTo>
                    <a:lnTo>
                      <a:pt x="0" y="2"/>
                    </a:lnTo>
                    <a:lnTo>
                      <a:pt x="24" y="70"/>
                    </a:lnTo>
                    <a:lnTo>
                      <a:pt x="24" y="71"/>
                    </a:lnTo>
                    <a:lnTo>
                      <a:pt x="27" y="71"/>
                    </a:lnTo>
                    <a:lnTo>
                      <a:pt x="27" y="70"/>
                    </a:lnTo>
                    <a:lnTo>
                      <a:pt x="4"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3" name="Freeform 150"/>
              <p:cNvSpPr>
                <a:spLocks/>
              </p:cNvSpPr>
              <p:nvPr/>
            </p:nvSpPr>
            <p:spPr bwMode="auto">
              <a:xfrm>
                <a:off x="647" y="2793"/>
                <a:ext cx="113" cy="3"/>
              </a:xfrm>
              <a:custGeom>
                <a:avLst/>
                <a:gdLst>
                  <a:gd name="T0" fmla="*/ 2 w 113"/>
                  <a:gd name="T1" fmla="*/ 2 h 3"/>
                  <a:gd name="T2" fmla="*/ 0 w 113"/>
                  <a:gd name="T3" fmla="*/ 2 h 3"/>
                  <a:gd name="T4" fmla="*/ 0 w 113"/>
                  <a:gd name="T5" fmla="*/ 0 h 3"/>
                  <a:gd name="T6" fmla="*/ 112 w 113"/>
                  <a:gd name="T7" fmla="*/ 0 h 3"/>
                  <a:gd name="T8" fmla="*/ 112 w 113"/>
                  <a:gd name="T9" fmla="*/ 2 h 3"/>
                  <a:gd name="T10" fmla="*/ 110 w 113"/>
                  <a:gd name="T11" fmla="*/ 2 h 3"/>
                  <a:gd name="T12" fmla="*/ 2 w 113"/>
                  <a:gd name="T13" fmla="*/ 2 h 3"/>
                  <a:gd name="T14" fmla="*/ 0 60000 65536"/>
                  <a:gd name="T15" fmla="*/ 0 60000 65536"/>
                  <a:gd name="T16" fmla="*/ 0 60000 65536"/>
                  <a:gd name="T17" fmla="*/ 0 60000 65536"/>
                  <a:gd name="T18" fmla="*/ 0 60000 65536"/>
                  <a:gd name="T19" fmla="*/ 0 60000 65536"/>
                  <a:gd name="T20" fmla="*/ 0 60000 65536"/>
                  <a:gd name="T21" fmla="*/ 0 w 113"/>
                  <a:gd name="T22" fmla="*/ 0 h 3"/>
                  <a:gd name="T23" fmla="*/ 113 w 11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3" h="3">
                    <a:moveTo>
                      <a:pt x="2" y="2"/>
                    </a:moveTo>
                    <a:lnTo>
                      <a:pt x="0" y="2"/>
                    </a:lnTo>
                    <a:lnTo>
                      <a:pt x="0" y="0"/>
                    </a:lnTo>
                    <a:lnTo>
                      <a:pt x="112" y="0"/>
                    </a:lnTo>
                    <a:lnTo>
                      <a:pt x="112" y="2"/>
                    </a:lnTo>
                    <a:lnTo>
                      <a:pt x="110" y="2"/>
                    </a:lnTo>
                    <a:lnTo>
                      <a:pt x="2"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4" name="Freeform 151"/>
              <p:cNvSpPr>
                <a:spLocks/>
              </p:cNvSpPr>
              <p:nvPr/>
            </p:nvSpPr>
            <p:spPr bwMode="auto">
              <a:xfrm>
                <a:off x="704" y="2791"/>
                <a:ext cx="25" cy="47"/>
              </a:xfrm>
              <a:custGeom>
                <a:avLst/>
                <a:gdLst>
                  <a:gd name="T0" fmla="*/ 21 w 25"/>
                  <a:gd name="T1" fmla="*/ 43 h 47"/>
                  <a:gd name="T2" fmla="*/ 21 w 25"/>
                  <a:gd name="T3" fmla="*/ 46 h 47"/>
                  <a:gd name="T4" fmla="*/ 24 w 25"/>
                  <a:gd name="T5" fmla="*/ 46 h 47"/>
                  <a:gd name="T6" fmla="*/ 24 w 25"/>
                  <a:gd name="T7" fmla="*/ 19 h 47"/>
                  <a:gd name="T8" fmla="*/ 22 w 25"/>
                  <a:gd name="T9" fmla="*/ 16 h 47"/>
                  <a:gd name="T10" fmla="*/ 21 w 25"/>
                  <a:gd name="T11" fmla="*/ 10 h 47"/>
                  <a:gd name="T12" fmla="*/ 21 w 25"/>
                  <a:gd name="T13" fmla="*/ 9 h 47"/>
                  <a:gd name="T14" fmla="*/ 18 w 25"/>
                  <a:gd name="T15" fmla="*/ 5 h 47"/>
                  <a:gd name="T16" fmla="*/ 16 w 25"/>
                  <a:gd name="T17" fmla="*/ 5 h 47"/>
                  <a:gd name="T18" fmla="*/ 12 w 25"/>
                  <a:gd name="T19" fmla="*/ 3 h 47"/>
                  <a:gd name="T20" fmla="*/ 9 w 25"/>
                  <a:gd name="T21" fmla="*/ 3 h 47"/>
                  <a:gd name="T22" fmla="*/ 2 w 25"/>
                  <a:gd name="T23" fmla="*/ 0 h 47"/>
                  <a:gd name="T24" fmla="*/ 0 w 25"/>
                  <a:gd name="T25" fmla="*/ 0 h 47"/>
                  <a:gd name="T26" fmla="*/ 0 w 25"/>
                  <a:gd name="T27" fmla="*/ 3 h 47"/>
                  <a:gd name="T28" fmla="*/ 2 w 25"/>
                  <a:gd name="T29" fmla="*/ 3 h 47"/>
                  <a:gd name="T30" fmla="*/ 9 w 25"/>
                  <a:gd name="T31" fmla="*/ 5 h 47"/>
                  <a:gd name="T32" fmla="*/ 12 w 25"/>
                  <a:gd name="T33" fmla="*/ 7 h 47"/>
                  <a:gd name="T34" fmla="*/ 16 w 25"/>
                  <a:gd name="T35" fmla="*/ 9 h 47"/>
                  <a:gd name="T36" fmla="*/ 15 w 25"/>
                  <a:gd name="T37" fmla="*/ 9 h 47"/>
                  <a:gd name="T38" fmla="*/ 18 w 25"/>
                  <a:gd name="T39" fmla="*/ 12 h 47"/>
                  <a:gd name="T40" fmla="*/ 18 w 25"/>
                  <a:gd name="T41" fmla="*/ 10 h 47"/>
                  <a:gd name="T42" fmla="*/ 19 w 25"/>
                  <a:gd name="T43" fmla="*/ 16 h 47"/>
                  <a:gd name="T44" fmla="*/ 21 w 25"/>
                  <a:gd name="T45" fmla="*/ 19 h 47"/>
                  <a:gd name="T46" fmla="*/ 21 w 25"/>
                  <a:gd name="T47" fmla="*/ 43 h 4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5"/>
                  <a:gd name="T73" fmla="*/ 0 h 47"/>
                  <a:gd name="T74" fmla="*/ 25 w 25"/>
                  <a:gd name="T75" fmla="*/ 47 h 4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5" h="47">
                    <a:moveTo>
                      <a:pt x="21" y="43"/>
                    </a:moveTo>
                    <a:lnTo>
                      <a:pt x="21" y="46"/>
                    </a:lnTo>
                    <a:lnTo>
                      <a:pt x="24" y="46"/>
                    </a:lnTo>
                    <a:lnTo>
                      <a:pt x="24" y="19"/>
                    </a:lnTo>
                    <a:lnTo>
                      <a:pt x="22" y="16"/>
                    </a:lnTo>
                    <a:lnTo>
                      <a:pt x="21" y="10"/>
                    </a:lnTo>
                    <a:lnTo>
                      <a:pt x="21" y="9"/>
                    </a:lnTo>
                    <a:lnTo>
                      <a:pt x="18" y="5"/>
                    </a:lnTo>
                    <a:lnTo>
                      <a:pt x="16" y="5"/>
                    </a:lnTo>
                    <a:lnTo>
                      <a:pt x="12" y="3"/>
                    </a:lnTo>
                    <a:lnTo>
                      <a:pt x="9" y="3"/>
                    </a:lnTo>
                    <a:lnTo>
                      <a:pt x="2" y="0"/>
                    </a:lnTo>
                    <a:lnTo>
                      <a:pt x="0" y="0"/>
                    </a:lnTo>
                    <a:lnTo>
                      <a:pt x="0" y="3"/>
                    </a:lnTo>
                    <a:lnTo>
                      <a:pt x="2" y="3"/>
                    </a:lnTo>
                    <a:lnTo>
                      <a:pt x="9" y="5"/>
                    </a:lnTo>
                    <a:lnTo>
                      <a:pt x="12" y="7"/>
                    </a:lnTo>
                    <a:lnTo>
                      <a:pt x="16" y="9"/>
                    </a:lnTo>
                    <a:lnTo>
                      <a:pt x="15" y="9"/>
                    </a:lnTo>
                    <a:lnTo>
                      <a:pt x="18" y="12"/>
                    </a:lnTo>
                    <a:lnTo>
                      <a:pt x="18" y="10"/>
                    </a:lnTo>
                    <a:lnTo>
                      <a:pt x="19" y="16"/>
                    </a:lnTo>
                    <a:lnTo>
                      <a:pt x="21" y="19"/>
                    </a:lnTo>
                    <a:lnTo>
                      <a:pt x="21" y="43"/>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5" name="Freeform 152"/>
              <p:cNvSpPr>
                <a:spLocks/>
              </p:cNvSpPr>
              <p:nvPr/>
            </p:nvSpPr>
            <p:spPr bwMode="auto">
              <a:xfrm>
                <a:off x="768" y="2799"/>
                <a:ext cx="2" cy="43"/>
              </a:xfrm>
              <a:custGeom>
                <a:avLst/>
                <a:gdLst>
                  <a:gd name="T0" fmla="*/ 0 w 2"/>
                  <a:gd name="T1" fmla="*/ 3 h 43"/>
                  <a:gd name="T2" fmla="*/ 0 w 2"/>
                  <a:gd name="T3" fmla="*/ 0 h 43"/>
                  <a:gd name="T4" fmla="*/ 0 w 2"/>
                  <a:gd name="T5" fmla="*/ 0 h 43"/>
                  <a:gd name="T6" fmla="*/ 0 w 2"/>
                  <a:gd name="T7" fmla="*/ 3 h 43"/>
                  <a:gd name="T8" fmla="*/ 0 w 2"/>
                  <a:gd name="T9" fmla="*/ 40 h 43"/>
                  <a:gd name="T10" fmla="*/ 0 w 2"/>
                  <a:gd name="T11" fmla="*/ 42 h 43"/>
                  <a:gd name="T12" fmla="*/ 1 w 2"/>
                  <a:gd name="T13" fmla="*/ 42 h 43"/>
                  <a:gd name="T14" fmla="*/ 1 w 2"/>
                  <a:gd name="T15" fmla="*/ 40 h 43"/>
                  <a:gd name="T16" fmla="*/ 0 w 2"/>
                  <a:gd name="T17" fmla="*/ 3 h 43"/>
                  <a:gd name="T18" fmla="*/ 0 w 2"/>
                  <a:gd name="T19" fmla="*/ 3 h 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
                  <a:gd name="T31" fmla="*/ 0 h 43"/>
                  <a:gd name="T32" fmla="*/ 2 w 2"/>
                  <a:gd name="T33" fmla="*/ 43 h 4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 h="43">
                    <a:moveTo>
                      <a:pt x="0" y="3"/>
                    </a:moveTo>
                    <a:lnTo>
                      <a:pt x="0" y="0"/>
                    </a:lnTo>
                    <a:lnTo>
                      <a:pt x="0" y="3"/>
                    </a:lnTo>
                    <a:lnTo>
                      <a:pt x="0" y="40"/>
                    </a:lnTo>
                    <a:lnTo>
                      <a:pt x="0" y="42"/>
                    </a:lnTo>
                    <a:lnTo>
                      <a:pt x="1" y="42"/>
                    </a:lnTo>
                    <a:lnTo>
                      <a:pt x="1" y="40"/>
                    </a:lnTo>
                    <a:lnTo>
                      <a:pt x="0" y="3"/>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6" name="Freeform 153"/>
              <p:cNvSpPr>
                <a:spLocks/>
              </p:cNvSpPr>
              <p:nvPr/>
            </p:nvSpPr>
            <p:spPr bwMode="auto">
              <a:xfrm>
                <a:off x="775" y="2774"/>
                <a:ext cx="27" cy="34"/>
              </a:xfrm>
              <a:custGeom>
                <a:avLst/>
                <a:gdLst>
                  <a:gd name="T0" fmla="*/ 2 w 27"/>
                  <a:gd name="T1" fmla="*/ 8 h 34"/>
                  <a:gd name="T2" fmla="*/ 0 w 27"/>
                  <a:gd name="T3" fmla="*/ 8 h 34"/>
                  <a:gd name="T4" fmla="*/ 0 w 27"/>
                  <a:gd name="T5" fmla="*/ 12 h 34"/>
                  <a:gd name="T6" fmla="*/ 2 w 27"/>
                  <a:gd name="T7" fmla="*/ 12 h 34"/>
                  <a:gd name="T8" fmla="*/ 20 w 27"/>
                  <a:gd name="T9" fmla="*/ 3 h 34"/>
                  <a:gd name="T10" fmla="*/ 18 w 27"/>
                  <a:gd name="T11" fmla="*/ 1 h 34"/>
                  <a:gd name="T12" fmla="*/ 22 w 27"/>
                  <a:gd name="T13" fmla="*/ 31 h 34"/>
                  <a:gd name="T14" fmla="*/ 24 w 27"/>
                  <a:gd name="T15" fmla="*/ 30 h 34"/>
                  <a:gd name="T16" fmla="*/ 2 w 27"/>
                  <a:gd name="T17" fmla="*/ 17 h 34"/>
                  <a:gd name="T18" fmla="*/ 3 w 27"/>
                  <a:gd name="T19" fmla="*/ 18 h 34"/>
                  <a:gd name="T20" fmla="*/ 3 w 27"/>
                  <a:gd name="T21" fmla="*/ 8 h 34"/>
                  <a:gd name="T22" fmla="*/ 0 w 27"/>
                  <a:gd name="T23" fmla="*/ 8 h 34"/>
                  <a:gd name="T24" fmla="*/ 0 w 27"/>
                  <a:gd name="T25" fmla="*/ 10 h 34"/>
                  <a:gd name="T26" fmla="*/ 0 w 27"/>
                  <a:gd name="T27" fmla="*/ 18 h 34"/>
                  <a:gd name="T28" fmla="*/ 0 w 27"/>
                  <a:gd name="T29" fmla="*/ 19 h 34"/>
                  <a:gd name="T30" fmla="*/ 2 w 27"/>
                  <a:gd name="T31" fmla="*/ 19 h 34"/>
                  <a:gd name="T32" fmla="*/ 24 w 27"/>
                  <a:gd name="T33" fmla="*/ 33 h 34"/>
                  <a:gd name="T34" fmla="*/ 26 w 27"/>
                  <a:gd name="T35" fmla="*/ 33 h 34"/>
                  <a:gd name="T36" fmla="*/ 26 w 27"/>
                  <a:gd name="T37" fmla="*/ 31 h 34"/>
                  <a:gd name="T38" fmla="*/ 20 w 27"/>
                  <a:gd name="T39" fmla="*/ 1 h 34"/>
                  <a:gd name="T40" fmla="*/ 20 w 27"/>
                  <a:gd name="T41" fmla="*/ 0 h 34"/>
                  <a:gd name="T42" fmla="*/ 20 w 27"/>
                  <a:gd name="T43" fmla="*/ 0 h 34"/>
                  <a:gd name="T44" fmla="*/ 2 w 27"/>
                  <a:gd name="T45" fmla="*/ 8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7"/>
                  <a:gd name="T70" fmla="*/ 0 h 34"/>
                  <a:gd name="T71" fmla="*/ 27 w 27"/>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7" h="34">
                    <a:moveTo>
                      <a:pt x="2" y="8"/>
                    </a:moveTo>
                    <a:lnTo>
                      <a:pt x="0" y="8"/>
                    </a:lnTo>
                    <a:lnTo>
                      <a:pt x="0" y="12"/>
                    </a:lnTo>
                    <a:lnTo>
                      <a:pt x="2" y="12"/>
                    </a:lnTo>
                    <a:lnTo>
                      <a:pt x="20" y="3"/>
                    </a:lnTo>
                    <a:lnTo>
                      <a:pt x="18" y="1"/>
                    </a:lnTo>
                    <a:lnTo>
                      <a:pt x="22" y="31"/>
                    </a:lnTo>
                    <a:lnTo>
                      <a:pt x="24" y="30"/>
                    </a:lnTo>
                    <a:lnTo>
                      <a:pt x="2" y="17"/>
                    </a:lnTo>
                    <a:lnTo>
                      <a:pt x="3" y="18"/>
                    </a:lnTo>
                    <a:lnTo>
                      <a:pt x="3" y="8"/>
                    </a:lnTo>
                    <a:lnTo>
                      <a:pt x="0" y="8"/>
                    </a:lnTo>
                    <a:lnTo>
                      <a:pt x="0" y="10"/>
                    </a:lnTo>
                    <a:lnTo>
                      <a:pt x="0" y="18"/>
                    </a:lnTo>
                    <a:lnTo>
                      <a:pt x="0" y="19"/>
                    </a:lnTo>
                    <a:lnTo>
                      <a:pt x="2" y="19"/>
                    </a:lnTo>
                    <a:lnTo>
                      <a:pt x="24" y="33"/>
                    </a:lnTo>
                    <a:lnTo>
                      <a:pt x="26" y="33"/>
                    </a:lnTo>
                    <a:lnTo>
                      <a:pt x="26" y="31"/>
                    </a:lnTo>
                    <a:lnTo>
                      <a:pt x="20" y="1"/>
                    </a:lnTo>
                    <a:lnTo>
                      <a:pt x="20" y="0"/>
                    </a:lnTo>
                    <a:lnTo>
                      <a:pt x="2" y="8"/>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7" name="Freeform 154"/>
              <p:cNvSpPr>
                <a:spLocks/>
              </p:cNvSpPr>
              <p:nvPr/>
            </p:nvSpPr>
            <p:spPr bwMode="auto">
              <a:xfrm>
                <a:off x="797" y="2774"/>
                <a:ext cx="11" cy="9"/>
              </a:xfrm>
              <a:custGeom>
                <a:avLst/>
                <a:gdLst>
                  <a:gd name="T0" fmla="*/ 1 w 11"/>
                  <a:gd name="T1" fmla="*/ 0 h 9"/>
                  <a:gd name="T2" fmla="*/ 0 w 11"/>
                  <a:gd name="T3" fmla="*/ 0 h 9"/>
                  <a:gd name="T4" fmla="*/ 0 w 11"/>
                  <a:gd name="T5" fmla="*/ 2 h 9"/>
                  <a:gd name="T6" fmla="*/ 9 w 11"/>
                  <a:gd name="T7" fmla="*/ 2 h 9"/>
                  <a:gd name="T8" fmla="*/ 8 w 11"/>
                  <a:gd name="T9" fmla="*/ 1 h 9"/>
                  <a:gd name="T10" fmla="*/ 8 w 11"/>
                  <a:gd name="T11" fmla="*/ 8 h 9"/>
                  <a:gd name="T12" fmla="*/ 10 w 11"/>
                  <a:gd name="T13" fmla="*/ 8 h 9"/>
                  <a:gd name="T14" fmla="*/ 10 w 11"/>
                  <a:gd name="T15" fmla="*/ 7 h 9"/>
                  <a:gd name="T16" fmla="*/ 10 w 11"/>
                  <a:gd name="T17" fmla="*/ 1 h 9"/>
                  <a:gd name="T18" fmla="*/ 10 w 11"/>
                  <a:gd name="T19" fmla="*/ 0 h 9"/>
                  <a:gd name="T20" fmla="*/ 9 w 11"/>
                  <a:gd name="T21" fmla="*/ 0 h 9"/>
                  <a:gd name="T22" fmla="*/ 1 w 11"/>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9"/>
                  <a:gd name="T38" fmla="*/ 11 w 11"/>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9">
                    <a:moveTo>
                      <a:pt x="1" y="0"/>
                    </a:moveTo>
                    <a:lnTo>
                      <a:pt x="0" y="0"/>
                    </a:lnTo>
                    <a:lnTo>
                      <a:pt x="0" y="2"/>
                    </a:lnTo>
                    <a:lnTo>
                      <a:pt x="9" y="2"/>
                    </a:lnTo>
                    <a:lnTo>
                      <a:pt x="8" y="1"/>
                    </a:lnTo>
                    <a:lnTo>
                      <a:pt x="8" y="8"/>
                    </a:lnTo>
                    <a:lnTo>
                      <a:pt x="10" y="8"/>
                    </a:lnTo>
                    <a:lnTo>
                      <a:pt x="10" y="7"/>
                    </a:lnTo>
                    <a:lnTo>
                      <a:pt x="10" y="1"/>
                    </a:lnTo>
                    <a:lnTo>
                      <a:pt x="10" y="0"/>
                    </a:lnTo>
                    <a:lnTo>
                      <a:pt x="9" y="0"/>
                    </a:lnTo>
                    <a:lnTo>
                      <a:pt x="1"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8" name="Freeform 155"/>
              <p:cNvSpPr>
                <a:spLocks/>
              </p:cNvSpPr>
              <p:nvPr/>
            </p:nvSpPr>
            <p:spPr bwMode="auto">
              <a:xfrm>
                <a:off x="722" y="2837"/>
                <a:ext cx="95" cy="18"/>
              </a:xfrm>
              <a:custGeom>
                <a:avLst/>
                <a:gdLst>
                  <a:gd name="T0" fmla="*/ 2 w 95"/>
                  <a:gd name="T1" fmla="*/ 0 h 18"/>
                  <a:gd name="T2" fmla="*/ 0 w 95"/>
                  <a:gd name="T3" fmla="*/ 0 h 18"/>
                  <a:gd name="T4" fmla="*/ 0 w 95"/>
                  <a:gd name="T5" fmla="*/ 2 h 18"/>
                  <a:gd name="T6" fmla="*/ 2 w 95"/>
                  <a:gd name="T7" fmla="*/ 2 h 18"/>
                  <a:gd name="T8" fmla="*/ 92 w 95"/>
                  <a:gd name="T9" fmla="*/ 17 h 18"/>
                  <a:gd name="T10" fmla="*/ 94 w 95"/>
                  <a:gd name="T11" fmla="*/ 17 h 18"/>
                  <a:gd name="T12" fmla="*/ 94 w 95"/>
                  <a:gd name="T13" fmla="*/ 14 h 18"/>
                  <a:gd name="T14" fmla="*/ 92 w 95"/>
                  <a:gd name="T15" fmla="*/ 14 h 18"/>
                  <a:gd name="T16" fmla="*/ 2 w 95"/>
                  <a:gd name="T17" fmla="*/ 0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
                  <a:gd name="T28" fmla="*/ 0 h 18"/>
                  <a:gd name="T29" fmla="*/ 95 w 95"/>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 h="18">
                    <a:moveTo>
                      <a:pt x="2" y="0"/>
                    </a:moveTo>
                    <a:lnTo>
                      <a:pt x="0" y="0"/>
                    </a:lnTo>
                    <a:lnTo>
                      <a:pt x="0" y="2"/>
                    </a:lnTo>
                    <a:lnTo>
                      <a:pt x="2" y="2"/>
                    </a:lnTo>
                    <a:lnTo>
                      <a:pt x="92" y="17"/>
                    </a:lnTo>
                    <a:lnTo>
                      <a:pt x="94" y="17"/>
                    </a:lnTo>
                    <a:lnTo>
                      <a:pt x="94" y="14"/>
                    </a:lnTo>
                    <a:lnTo>
                      <a:pt x="92" y="14"/>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99" name="Freeform 156"/>
              <p:cNvSpPr>
                <a:spLocks/>
              </p:cNvSpPr>
              <p:nvPr/>
            </p:nvSpPr>
            <p:spPr bwMode="auto">
              <a:xfrm>
                <a:off x="732" y="2809"/>
                <a:ext cx="46" cy="2"/>
              </a:xfrm>
              <a:custGeom>
                <a:avLst/>
                <a:gdLst>
                  <a:gd name="T0" fmla="*/ 2 w 46"/>
                  <a:gd name="T1" fmla="*/ 1 h 2"/>
                  <a:gd name="T2" fmla="*/ 0 w 46"/>
                  <a:gd name="T3" fmla="*/ 1 h 2"/>
                  <a:gd name="T4" fmla="*/ 0 w 46"/>
                  <a:gd name="T5" fmla="*/ 0 h 2"/>
                  <a:gd name="T6" fmla="*/ 45 w 46"/>
                  <a:gd name="T7" fmla="*/ 0 h 2"/>
                  <a:gd name="T8" fmla="*/ 45 w 46"/>
                  <a:gd name="T9" fmla="*/ 1 h 2"/>
                  <a:gd name="T10" fmla="*/ 43 w 46"/>
                  <a:gd name="T11" fmla="*/ 1 h 2"/>
                  <a:gd name="T12" fmla="*/ 2 w 46"/>
                  <a:gd name="T13" fmla="*/ 1 h 2"/>
                  <a:gd name="T14" fmla="*/ 0 60000 65536"/>
                  <a:gd name="T15" fmla="*/ 0 60000 65536"/>
                  <a:gd name="T16" fmla="*/ 0 60000 65536"/>
                  <a:gd name="T17" fmla="*/ 0 60000 65536"/>
                  <a:gd name="T18" fmla="*/ 0 60000 65536"/>
                  <a:gd name="T19" fmla="*/ 0 60000 65536"/>
                  <a:gd name="T20" fmla="*/ 0 60000 65536"/>
                  <a:gd name="T21" fmla="*/ 0 w 46"/>
                  <a:gd name="T22" fmla="*/ 0 h 2"/>
                  <a:gd name="T23" fmla="*/ 46 w 46"/>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 h="2">
                    <a:moveTo>
                      <a:pt x="2" y="1"/>
                    </a:moveTo>
                    <a:lnTo>
                      <a:pt x="0" y="1"/>
                    </a:lnTo>
                    <a:lnTo>
                      <a:pt x="0" y="0"/>
                    </a:lnTo>
                    <a:lnTo>
                      <a:pt x="45" y="0"/>
                    </a:lnTo>
                    <a:lnTo>
                      <a:pt x="45" y="1"/>
                    </a:lnTo>
                    <a:lnTo>
                      <a:pt x="43" y="1"/>
                    </a:lnTo>
                    <a:lnTo>
                      <a:pt x="2"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00" name="Freeform 157"/>
              <p:cNvSpPr>
                <a:spLocks/>
              </p:cNvSpPr>
              <p:nvPr/>
            </p:nvSpPr>
            <p:spPr bwMode="auto">
              <a:xfrm>
                <a:off x="707" y="2930"/>
                <a:ext cx="30" cy="25"/>
              </a:xfrm>
              <a:custGeom>
                <a:avLst/>
                <a:gdLst>
                  <a:gd name="T0" fmla="*/ 2 w 30"/>
                  <a:gd name="T1" fmla="*/ 12 h 25"/>
                  <a:gd name="T2" fmla="*/ 0 w 30"/>
                  <a:gd name="T3" fmla="*/ 12 h 25"/>
                  <a:gd name="T4" fmla="*/ 0 w 30"/>
                  <a:gd name="T5" fmla="*/ 15 h 25"/>
                  <a:gd name="T6" fmla="*/ 10 w 30"/>
                  <a:gd name="T7" fmla="*/ 15 h 25"/>
                  <a:gd name="T8" fmla="*/ 13 w 30"/>
                  <a:gd name="T9" fmla="*/ 13 h 25"/>
                  <a:gd name="T10" fmla="*/ 15 w 30"/>
                  <a:gd name="T11" fmla="*/ 13 h 25"/>
                  <a:gd name="T12" fmla="*/ 15 w 30"/>
                  <a:gd name="T13" fmla="*/ 9 h 25"/>
                  <a:gd name="T14" fmla="*/ 16 w 30"/>
                  <a:gd name="T15" fmla="*/ 6 h 25"/>
                  <a:gd name="T16" fmla="*/ 16 w 30"/>
                  <a:gd name="T17" fmla="*/ 8 h 25"/>
                  <a:gd name="T18" fmla="*/ 18 w 30"/>
                  <a:gd name="T19" fmla="*/ 6 h 25"/>
                  <a:gd name="T20" fmla="*/ 18 w 30"/>
                  <a:gd name="T21" fmla="*/ 5 h 25"/>
                  <a:gd name="T22" fmla="*/ 19 w 30"/>
                  <a:gd name="T23" fmla="*/ 2 h 25"/>
                  <a:gd name="T24" fmla="*/ 18 w 30"/>
                  <a:gd name="T25" fmla="*/ 3 h 25"/>
                  <a:gd name="T26" fmla="*/ 24 w 30"/>
                  <a:gd name="T27" fmla="*/ 3 h 25"/>
                  <a:gd name="T28" fmla="*/ 23 w 30"/>
                  <a:gd name="T29" fmla="*/ 2 h 25"/>
                  <a:gd name="T30" fmla="*/ 24 w 30"/>
                  <a:gd name="T31" fmla="*/ 6 h 25"/>
                  <a:gd name="T32" fmla="*/ 25 w 30"/>
                  <a:gd name="T33" fmla="*/ 9 h 25"/>
                  <a:gd name="T34" fmla="*/ 24 w 30"/>
                  <a:gd name="T35" fmla="*/ 13 h 25"/>
                  <a:gd name="T36" fmla="*/ 24 w 30"/>
                  <a:gd name="T37" fmla="*/ 17 h 25"/>
                  <a:gd name="T38" fmla="*/ 24 w 30"/>
                  <a:gd name="T39" fmla="*/ 15 h 25"/>
                  <a:gd name="T40" fmla="*/ 21 w 30"/>
                  <a:gd name="T41" fmla="*/ 19 h 25"/>
                  <a:gd name="T42" fmla="*/ 19 w 30"/>
                  <a:gd name="T43" fmla="*/ 22 h 25"/>
                  <a:gd name="T44" fmla="*/ 21 w 30"/>
                  <a:gd name="T45" fmla="*/ 22 h 25"/>
                  <a:gd name="T46" fmla="*/ 6 w 30"/>
                  <a:gd name="T47" fmla="*/ 22 h 25"/>
                  <a:gd name="T48" fmla="*/ 6 w 30"/>
                  <a:gd name="T49" fmla="*/ 24 h 25"/>
                  <a:gd name="T50" fmla="*/ 8 w 30"/>
                  <a:gd name="T51" fmla="*/ 24 h 25"/>
                  <a:gd name="T52" fmla="*/ 21 w 30"/>
                  <a:gd name="T53" fmla="*/ 24 h 25"/>
                  <a:gd name="T54" fmla="*/ 23 w 30"/>
                  <a:gd name="T55" fmla="*/ 24 h 25"/>
                  <a:gd name="T56" fmla="*/ 24 w 30"/>
                  <a:gd name="T57" fmla="*/ 23 h 25"/>
                  <a:gd name="T58" fmla="*/ 27 w 30"/>
                  <a:gd name="T59" fmla="*/ 18 h 25"/>
                  <a:gd name="T60" fmla="*/ 27 w 30"/>
                  <a:gd name="T61" fmla="*/ 13 h 25"/>
                  <a:gd name="T62" fmla="*/ 29 w 30"/>
                  <a:gd name="T63" fmla="*/ 9 h 25"/>
                  <a:gd name="T64" fmla="*/ 27 w 30"/>
                  <a:gd name="T65" fmla="*/ 6 h 25"/>
                  <a:gd name="T66" fmla="*/ 25 w 30"/>
                  <a:gd name="T67" fmla="*/ 2 h 25"/>
                  <a:gd name="T68" fmla="*/ 25 w 30"/>
                  <a:gd name="T69" fmla="*/ 0 h 25"/>
                  <a:gd name="T70" fmla="*/ 16 w 30"/>
                  <a:gd name="T71" fmla="*/ 0 h 25"/>
                  <a:gd name="T72" fmla="*/ 16 w 30"/>
                  <a:gd name="T73" fmla="*/ 2 h 25"/>
                  <a:gd name="T74" fmla="*/ 15 w 30"/>
                  <a:gd name="T75" fmla="*/ 5 h 25"/>
                  <a:gd name="T76" fmla="*/ 15 w 30"/>
                  <a:gd name="T77" fmla="*/ 3 h 25"/>
                  <a:gd name="T78" fmla="*/ 13 w 30"/>
                  <a:gd name="T79" fmla="*/ 5 h 25"/>
                  <a:gd name="T80" fmla="*/ 13 w 30"/>
                  <a:gd name="T81" fmla="*/ 6 h 25"/>
                  <a:gd name="T82" fmla="*/ 11 w 30"/>
                  <a:gd name="T83" fmla="*/ 9 h 25"/>
                  <a:gd name="T84" fmla="*/ 11 w 30"/>
                  <a:gd name="T85" fmla="*/ 12 h 25"/>
                  <a:gd name="T86" fmla="*/ 13 w 30"/>
                  <a:gd name="T87" fmla="*/ 11 h 25"/>
                  <a:gd name="T88" fmla="*/ 10 w 30"/>
                  <a:gd name="T89" fmla="*/ 12 h 25"/>
                  <a:gd name="T90" fmla="*/ 2 w 30"/>
                  <a:gd name="T91" fmla="*/ 12 h 2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0"/>
                  <a:gd name="T139" fmla="*/ 0 h 25"/>
                  <a:gd name="T140" fmla="*/ 30 w 30"/>
                  <a:gd name="T141" fmla="*/ 25 h 2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0" h="25">
                    <a:moveTo>
                      <a:pt x="2" y="12"/>
                    </a:moveTo>
                    <a:lnTo>
                      <a:pt x="0" y="12"/>
                    </a:lnTo>
                    <a:lnTo>
                      <a:pt x="0" y="15"/>
                    </a:lnTo>
                    <a:lnTo>
                      <a:pt x="10" y="15"/>
                    </a:lnTo>
                    <a:lnTo>
                      <a:pt x="13" y="13"/>
                    </a:lnTo>
                    <a:lnTo>
                      <a:pt x="15" y="13"/>
                    </a:lnTo>
                    <a:lnTo>
                      <a:pt x="15" y="9"/>
                    </a:lnTo>
                    <a:lnTo>
                      <a:pt x="16" y="6"/>
                    </a:lnTo>
                    <a:lnTo>
                      <a:pt x="16" y="8"/>
                    </a:lnTo>
                    <a:lnTo>
                      <a:pt x="18" y="6"/>
                    </a:lnTo>
                    <a:lnTo>
                      <a:pt x="18" y="5"/>
                    </a:lnTo>
                    <a:lnTo>
                      <a:pt x="19" y="2"/>
                    </a:lnTo>
                    <a:lnTo>
                      <a:pt x="18" y="3"/>
                    </a:lnTo>
                    <a:lnTo>
                      <a:pt x="24" y="3"/>
                    </a:lnTo>
                    <a:lnTo>
                      <a:pt x="23" y="2"/>
                    </a:lnTo>
                    <a:lnTo>
                      <a:pt x="24" y="6"/>
                    </a:lnTo>
                    <a:lnTo>
                      <a:pt x="25" y="9"/>
                    </a:lnTo>
                    <a:lnTo>
                      <a:pt x="24" y="13"/>
                    </a:lnTo>
                    <a:lnTo>
                      <a:pt x="24" y="17"/>
                    </a:lnTo>
                    <a:lnTo>
                      <a:pt x="24" y="15"/>
                    </a:lnTo>
                    <a:lnTo>
                      <a:pt x="21" y="19"/>
                    </a:lnTo>
                    <a:lnTo>
                      <a:pt x="19" y="22"/>
                    </a:lnTo>
                    <a:lnTo>
                      <a:pt x="21" y="22"/>
                    </a:lnTo>
                    <a:lnTo>
                      <a:pt x="6" y="22"/>
                    </a:lnTo>
                    <a:lnTo>
                      <a:pt x="6" y="24"/>
                    </a:lnTo>
                    <a:lnTo>
                      <a:pt x="8" y="24"/>
                    </a:lnTo>
                    <a:lnTo>
                      <a:pt x="21" y="24"/>
                    </a:lnTo>
                    <a:lnTo>
                      <a:pt x="23" y="24"/>
                    </a:lnTo>
                    <a:lnTo>
                      <a:pt x="24" y="23"/>
                    </a:lnTo>
                    <a:lnTo>
                      <a:pt x="27" y="18"/>
                    </a:lnTo>
                    <a:lnTo>
                      <a:pt x="27" y="13"/>
                    </a:lnTo>
                    <a:lnTo>
                      <a:pt x="29" y="9"/>
                    </a:lnTo>
                    <a:lnTo>
                      <a:pt x="27" y="6"/>
                    </a:lnTo>
                    <a:lnTo>
                      <a:pt x="25" y="2"/>
                    </a:lnTo>
                    <a:lnTo>
                      <a:pt x="25" y="0"/>
                    </a:lnTo>
                    <a:lnTo>
                      <a:pt x="16" y="0"/>
                    </a:lnTo>
                    <a:lnTo>
                      <a:pt x="16" y="2"/>
                    </a:lnTo>
                    <a:lnTo>
                      <a:pt x="15" y="5"/>
                    </a:lnTo>
                    <a:lnTo>
                      <a:pt x="15" y="3"/>
                    </a:lnTo>
                    <a:lnTo>
                      <a:pt x="13" y="5"/>
                    </a:lnTo>
                    <a:lnTo>
                      <a:pt x="13" y="6"/>
                    </a:lnTo>
                    <a:lnTo>
                      <a:pt x="11" y="9"/>
                    </a:lnTo>
                    <a:lnTo>
                      <a:pt x="11" y="12"/>
                    </a:lnTo>
                    <a:lnTo>
                      <a:pt x="13" y="11"/>
                    </a:lnTo>
                    <a:lnTo>
                      <a:pt x="10" y="12"/>
                    </a:lnTo>
                    <a:lnTo>
                      <a:pt x="2" y="1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01" name="Freeform 158"/>
              <p:cNvSpPr>
                <a:spLocks/>
              </p:cNvSpPr>
              <p:nvPr/>
            </p:nvSpPr>
            <p:spPr bwMode="auto">
              <a:xfrm>
                <a:off x="730" y="2957"/>
                <a:ext cx="10" cy="5"/>
              </a:xfrm>
              <a:custGeom>
                <a:avLst/>
                <a:gdLst>
                  <a:gd name="T0" fmla="*/ 2 w 10"/>
                  <a:gd name="T1" fmla="*/ 0 h 5"/>
                  <a:gd name="T2" fmla="*/ 0 w 10"/>
                  <a:gd name="T3" fmla="*/ 0 h 5"/>
                  <a:gd name="T4" fmla="*/ 0 w 10"/>
                  <a:gd name="T5" fmla="*/ 1 h 5"/>
                  <a:gd name="T6" fmla="*/ 7 w 10"/>
                  <a:gd name="T7" fmla="*/ 4 h 5"/>
                  <a:gd name="T8" fmla="*/ 9 w 10"/>
                  <a:gd name="T9" fmla="*/ 4 h 5"/>
                  <a:gd name="T10" fmla="*/ 9 w 10"/>
                  <a:gd name="T11" fmla="*/ 3 h 5"/>
                  <a:gd name="T12" fmla="*/ 2 w 10"/>
                  <a:gd name="T13" fmla="*/ 0 h 5"/>
                  <a:gd name="T14" fmla="*/ 0 60000 65536"/>
                  <a:gd name="T15" fmla="*/ 0 60000 65536"/>
                  <a:gd name="T16" fmla="*/ 0 60000 65536"/>
                  <a:gd name="T17" fmla="*/ 0 60000 65536"/>
                  <a:gd name="T18" fmla="*/ 0 60000 65536"/>
                  <a:gd name="T19" fmla="*/ 0 60000 65536"/>
                  <a:gd name="T20" fmla="*/ 0 60000 65536"/>
                  <a:gd name="T21" fmla="*/ 0 w 10"/>
                  <a:gd name="T22" fmla="*/ 0 h 5"/>
                  <a:gd name="T23" fmla="*/ 10 w 10"/>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5">
                    <a:moveTo>
                      <a:pt x="2" y="0"/>
                    </a:moveTo>
                    <a:lnTo>
                      <a:pt x="0" y="0"/>
                    </a:lnTo>
                    <a:lnTo>
                      <a:pt x="0" y="1"/>
                    </a:lnTo>
                    <a:lnTo>
                      <a:pt x="7" y="4"/>
                    </a:lnTo>
                    <a:lnTo>
                      <a:pt x="9" y="4"/>
                    </a:lnTo>
                    <a:lnTo>
                      <a:pt x="9" y="3"/>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02" name="Freeform 159"/>
              <p:cNvSpPr>
                <a:spLocks/>
              </p:cNvSpPr>
              <p:nvPr/>
            </p:nvSpPr>
            <p:spPr bwMode="auto">
              <a:xfrm>
                <a:off x="720" y="2969"/>
                <a:ext cx="20" cy="5"/>
              </a:xfrm>
              <a:custGeom>
                <a:avLst/>
                <a:gdLst>
                  <a:gd name="T0" fmla="*/ 19 w 20"/>
                  <a:gd name="T1" fmla="*/ 2 h 5"/>
                  <a:gd name="T2" fmla="*/ 19 w 20"/>
                  <a:gd name="T3" fmla="*/ 0 h 5"/>
                  <a:gd name="T4" fmla="*/ 17 w 20"/>
                  <a:gd name="T5" fmla="*/ 0 h 5"/>
                  <a:gd name="T6" fmla="*/ 12 w 20"/>
                  <a:gd name="T7" fmla="*/ 2 h 5"/>
                  <a:gd name="T8" fmla="*/ 13 w 20"/>
                  <a:gd name="T9" fmla="*/ 2 h 5"/>
                  <a:gd name="T10" fmla="*/ 0 w 20"/>
                  <a:gd name="T11" fmla="*/ 2 h 5"/>
                  <a:gd name="T12" fmla="*/ 0 w 20"/>
                  <a:gd name="T13" fmla="*/ 4 h 5"/>
                  <a:gd name="T14" fmla="*/ 2 w 20"/>
                  <a:gd name="T15" fmla="*/ 4 h 5"/>
                  <a:gd name="T16" fmla="*/ 13 w 20"/>
                  <a:gd name="T17" fmla="*/ 4 h 5"/>
                  <a:gd name="T18" fmla="*/ 15 w 20"/>
                  <a:gd name="T19" fmla="*/ 4 h 5"/>
                  <a:gd name="T20" fmla="*/ 19 w 20"/>
                  <a:gd name="T21" fmla="*/ 2 h 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
                  <a:gd name="T34" fmla="*/ 0 h 5"/>
                  <a:gd name="T35" fmla="*/ 20 w 20"/>
                  <a:gd name="T36" fmla="*/ 5 h 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 h="5">
                    <a:moveTo>
                      <a:pt x="19" y="2"/>
                    </a:moveTo>
                    <a:lnTo>
                      <a:pt x="19" y="0"/>
                    </a:lnTo>
                    <a:lnTo>
                      <a:pt x="17" y="0"/>
                    </a:lnTo>
                    <a:lnTo>
                      <a:pt x="12" y="2"/>
                    </a:lnTo>
                    <a:lnTo>
                      <a:pt x="13" y="2"/>
                    </a:lnTo>
                    <a:lnTo>
                      <a:pt x="0" y="2"/>
                    </a:lnTo>
                    <a:lnTo>
                      <a:pt x="0" y="4"/>
                    </a:lnTo>
                    <a:lnTo>
                      <a:pt x="2" y="4"/>
                    </a:lnTo>
                    <a:lnTo>
                      <a:pt x="13" y="4"/>
                    </a:lnTo>
                    <a:lnTo>
                      <a:pt x="15" y="4"/>
                    </a:lnTo>
                    <a:lnTo>
                      <a:pt x="19"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03" name="Freeform 160"/>
              <p:cNvSpPr>
                <a:spLocks/>
              </p:cNvSpPr>
              <p:nvPr/>
            </p:nvSpPr>
            <p:spPr bwMode="auto">
              <a:xfrm>
                <a:off x="699" y="2973"/>
                <a:ext cx="20" cy="4"/>
              </a:xfrm>
              <a:custGeom>
                <a:avLst/>
                <a:gdLst>
                  <a:gd name="T0" fmla="*/ 19 w 20"/>
                  <a:gd name="T1" fmla="*/ 1 h 4"/>
                  <a:gd name="T2" fmla="*/ 19 w 20"/>
                  <a:gd name="T3" fmla="*/ 0 h 4"/>
                  <a:gd name="T4" fmla="*/ 16 w 20"/>
                  <a:gd name="T5" fmla="*/ 0 h 4"/>
                  <a:gd name="T6" fmla="*/ 16 w 20"/>
                  <a:gd name="T7" fmla="*/ 3 h 4"/>
                  <a:gd name="T8" fmla="*/ 18 w 20"/>
                  <a:gd name="T9" fmla="*/ 2 h 4"/>
                  <a:gd name="T10" fmla="*/ 0 w 20"/>
                  <a:gd name="T11" fmla="*/ 2 h 4"/>
                  <a:gd name="T12" fmla="*/ 0 w 20"/>
                  <a:gd name="T13" fmla="*/ 3 h 4"/>
                  <a:gd name="T14" fmla="*/ 1 w 20"/>
                  <a:gd name="T15" fmla="*/ 3 h 4"/>
                  <a:gd name="T16" fmla="*/ 18 w 20"/>
                  <a:gd name="T17" fmla="*/ 3 h 4"/>
                  <a:gd name="T18" fmla="*/ 19 w 20"/>
                  <a:gd name="T19" fmla="*/ 3 h 4"/>
                  <a:gd name="T20" fmla="*/ 19 w 20"/>
                  <a:gd name="T21" fmla="*/ 3 h 4"/>
                  <a:gd name="T22" fmla="*/ 19 w 20"/>
                  <a:gd name="T23" fmla="*/ 1 h 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4"/>
                  <a:gd name="T38" fmla="*/ 20 w 20"/>
                  <a:gd name="T39" fmla="*/ 4 h 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4">
                    <a:moveTo>
                      <a:pt x="19" y="1"/>
                    </a:moveTo>
                    <a:lnTo>
                      <a:pt x="19" y="0"/>
                    </a:lnTo>
                    <a:lnTo>
                      <a:pt x="16" y="0"/>
                    </a:lnTo>
                    <a:lnTo>
                      <a:pt x="16" y="3"/>
                    </a:lnTo>
                    <a:lnTo>
                      <a:pt x="18" y="2"/>
                    </a:lnTo>
                    <a:lnTo>
                      <a:pt x="0" y="2"/>
                    </a:lnTo>
                    <a:lnTo>
                      <a:pt x="0" y="3"/>
                    </a:lnTo>
                    <a:lnTo>
                      <a:pt x="1" y="3"/>
                    </a:lnTo>
                    <a:lnTo>
                      <a:pt x="18" y="3"/>
                    </a:lnTo>
                    <a:lnTo>
                      <a:pt x="19" y="3"/>
                    </a:lnTo>
                    <a:lnTo>
                      <a:pt x="19"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04" name="Freeform 161"/>
              <p:cNvSpPr>
                <a:spLocks/>
              </p:cNvSpPr>
              <p:nvPr/>
            </p:nvSpPr>
            <p:spPr bwMode="auto">
              <a:xfrm>
                <a:off x="707" y="2975"/>
                <a:ext cx="12" cy="18"/>
              </a:xfrm>
              <a:custGeom>
                <a:avLst/>
                <a:gdLst>
                  <a:gd name="T0" fmla="*/ 0 w 12"/>
                  <a:gd name="T1" fmla="*/ 16 h 18"/>
                  <a:gd name="T2" fmla="*/ 0 w 12"/>
                  <a:gd name="T3" fmla="*/ 17 h 18"/>
                  <a:gd name="T4" fmla="*/ 3 w 12"/>
                  <a:gd name="T5" fmla="*/ 17 h 18"/>
                  <a:gd name="T6" fmla="*/ 3 w 12"/>
                  <a:gd name="T7" fmla="*/ 16 h 18"/>
                  <a:gd name="T8" fmla="*/ 4 w 12"/>
                  <a:gd name="T9" fmla="*/ 13 h 18"/>
                  <a:gd name="T10" fmla="*/ 4 w 12"/>
                  <a:gd name="T11" fmla="*/ 15 h 18"/>
                  <a:gd name="T12" fmla="*/ 6 w 12"/>
                  <a:gd name="T13" fmla="*/ 11 h 18"/>
                  <a:gd name="T14" fmla="*/ 5 w 12"/>
                  <a:gd name="T15" fmla="*/ 11 h 18"/>
                  <a:gd name="T16" fmla="*/ 7 w 12"/>
                  <a:gd name="T17" fmla="*/ 10 h 18"/>
                  <a:gd name="T18" fmla="*/ 9 w 12"/>
                  <a:gd name="T19" fmla="*/ 10 h 18"/>
                  <a:gd name="T20" fmla="*/ 9 w 12"/>
                  <a:gd name="T21" fmla="*/ 7 h 18"/>
                  <a:gd name="T22" fmla="*/ 11 w 12"/>
                  <a:gd name="T23" fmla="*/ 1 h 18"/>
                  <a:gd name="T24" fmla="*/ 11 w 12"/>
                  <a:gd name="T25" fmla="*/ 0 h 18"/>
                  <a:gd name="T26" fmla="*/ 9 w 12"/>
                  <a:gd name="T27" fmla="*/ 0 h 18"/>
                  <a:gd name="T28" fmla="*/ 9 w 12"/>
                  <a:gd name="T29" fmla="*/ 1 h 18"/>
                  <a:gd name="T30" fmla="*/ 6 w 12"/>
                  <a:gd name="T31" fmla="*/ 7 h 18"/>
                  <a:gd name="T32" fmla="*/ 6 w 12"/>
                  <a:gd name="T33" fmla="*/ 9 h 18"/>
                  <a:gd name="T34" fmla="*/ 7 w 12"/>
                  <a:gd name="T35" fmla="*/ 7 h 18"/>
                  <a:gd name="T36" fmla="*/ 5 w 12"/>
                  <a:gd name="T37" fmla="*/ 9 h 18"/>
                  <a:gd name="T38" fmla="*/ 4 w 12"/>
                  <a:gd name="T39" fmla="*/ 9 h 18"/>
                  <a:gd name="T40" fmla="*/ 1 w 12"/>
                  <a:gd name="T41" fmla="*/ 11 h 18"/>
                  <a:gd name="T42" fmla="*/ 1 w 12"/>
                  <a:gd name="T43" fmla="*/ 13 h 18"/>
                  <a:gd name="T44" fmla="*/ 0 w 12"/>
                  <a:gd name="T45" fmla="*/ 16 h 1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
                  <a:gd name="T70" fmla="*/ 0 h 18"/>
                  <a:gd name="T71" fmla="*/ 12 w 12"/>
                  <a:gd name="T72" fmla="*/ 18 h 1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 h="18">
                    <a:moveTo>
                      <a:pt x="0" y="16"/>
                    </a:moveTo>
                    <a:lnTo>
                      <a:pt x="0" y="17"/>
                    </a:lnTo>
                    <a:lnTo>
                      <a:pt x="3" y="17"/>
                    </a:lnTo>
                    <a:lnTo>
                      <a:pt x="3" y="16"/>
                    </a:lnTo>
                    <a:lnTo>
                      <a:pt x="4" y="13"/>
                    </a:lnTo>
                    <a:lnTo>
                      <a:pt x="4" y="15"/>
                    </a:lnTo>
                    <a:lnTo>
                      <a:pt x="6" y="11"/>
                    </a:lnTo>
                    <a:lnTo>
                      <a:pt x="5" y="11"/>
                    </a:lnTo>
                    <a:lnTo>
                      <a:pt x="7" y="10"/>
                    </a:lnTo>
                    <a:lnTo>
                      <a:pt x="9" y="10"/>
                    </a:lnTo>
                    <a:lnTo>
                      <a:pt x="9" y="7"/>
                    </a:lnTo>
                    <a:lnTo>
                      <a:pt x="11" y="1"/>
                    </a:lnTo>
                    <a:lnTo>
                      <a:pt x="11" y="0"/>
                    </a:lnTo>
                    <a:lnTo>
                      <a:pt x="9" y="0"/>
                    </a:lnTo>
                    <a:lnTo>
                      <a:pt x="9" y="1"/>
                    </a:lnTo>
                    <a:lnTo>
                      <a:pt x="6" y="7"/>
                    </a:lnTo>
                    <a:lnTo>
                      <a:pt x="6" y="9"/>
                    </a:lnTo>
                    <a:lnTo>
                      <a:pt x="7" y="7"/>
                    </a:lnTo>
                    <a:lnTo>
                      <a:pt x="5" y="9"/>
                    </a:lnTo>
                    <a:lnTo>
                      <a:pt x="4" y="9"/>
                    </a:lnTo>
                    <a:lnTo>
                      <a:pt x="1" y="11"/>
                    </a:lnTo>
                    <a:lnTo>
                      <a:pt x="1" y="13"/>
                    </a:lnTo>
                    <a:lnTo>
                      <a:pt x="0" y="16"/>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05" name="Rectangle 162"/>
              <p:cNvSpPr>
                <a:spLocks noChangeArrowheads="1"/>
              </p:cNvSpPr>
              <p:nvPr/>
            </p:nvSpPr>
            <p:spPr bwMode="auto">
              <a:xfrm>
                <a:off x="650" y="2424"/>
                <a:ext cx="101" cy="61"/>
              </a:xfrm>
              <a:prstGeom prst="rect">
                <a:avLst/>
              </a:prstGeom>
              <a:solidFill>
                <a:schemeClr val="tx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wrap="none" anchor="ctr"/>
              <a:lstStyle/>
              <a:p>
                <a:endParaRPr lang="es-ES" b="0"/>
              </a:p>
            </p:txBody>
          </p:sp>
          <p:sp>
            <p:nvSpPr>
              <p:cNvPr id="106" name="Freeform 163"/>
              <p:cNvSpPr>
                <a:spLocks/>
              </p:cNvSpPr>
              <p:nvPr/>
            </p:nvSpPr>
            <p:spPr bwMode="auto">
              <a:xfrm>
                <a:off x="664" y="2430"/>
                <a:ext cx="78" cy="58"/>
              </a:xfrm>
              <a:custGeom>
                <a:avLst/>
                <a:gdLst>
                  <a:gd name="T0" fmla="*/ 18 w 78"/>
                  <a:gd name="T1" fmla="*/ 57 h 58"/>
                  <a:gd name="T2" fmla="*/ 0 w 78"/>
                  <a:gd name="T3" fmla="*/ 48 h 58"/>
                  <a:gd name="T4" fmla="*/ 10 w 78"/>
                  <a:gd name="T5" fmla="*/ 0 h 58"/>
                  <a:gd name="T6" fmla="*/ 61 w 78"/>
                  <a:gd name="T7" fmla="*/ 0 h 58"/>
                  <a:gd name="T8" fmla="*/ 77 w 78"/>
                  <a:gd name="T9" fmla="*/ 48 h 58"/>
                  <a:gd name="T10" fmla="*/ 65 w 78"/>
                  <a:gd name="T11" fmla="*/ 57 h 58"/>
                  <a:gd name="T12" fmla="*/ 0 60000 65536"/>
                  <a:gd name="T13" fmla="*/ 0 60000 65536"/>
                  <a:gd name="T14" fmla="*/ 0 60000 65536"/>
                  <a:gd name="T15" fmla="*/ 0 60000 65536"/>
                  <a:gd name="T16" fmla="*/ 0 60000 65536"/>
                  <a:gd name="T17" fmla="*/ 0 60000 65536"/>
                  <a:gd name="T18" fmla="*/ 0 w 78"/>
                  <a:gd name="T19" fmla="*/ 0 h 58"/>
                  <a:gd name="T20" fmla="*/ 78 w 78"/>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78" h="58">
                    <a:moveTo>
                      <a:pt x="18" y="57"/>
                    </a:moveTo>
                    <a:lnTo>
                      <a:pt x="0" y="48"/>
                    </a:lnTo>
                    <a:lnTo>
                      <a:pt x="10" y="0"/>
                    </a:lnTo>
                    <a:lnTo>
                      <a:pt x="61" y="0"/>
                    </a:lnTo>
                    <a:lnTo>
                      <a:pt x="77" y="48"/>
                    </a:lnTo>
                    <a:lnTo>
                      <a:pt x="65" y="57"/>
                    </a:lnTo>
                  </a:path>
                </a:pathLst>
              </a:custGeom>
              <a:noFill/>
              <a:ln w="12700" cap="rnd">
                <a:solidFill>
                  <a:schemeClr val="bg2"/>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07" name="Rectangle 164"/>
              <p:cNvSpPr>
                <a:spLocks noChangeArrowheads="1"/>
              </p:cNvSpPr>
              <p:nvPr/>
            </p:nvSpPr>
            <p:spPr bwMode="auto">
              <a:xfrm>
                <a:off x="690" y="2440"/>
                <a:ext cx="22" cy="25"/>
              </a:xfrm>
              <a:prstGeom prst="rect">
                <a:avLst/>
              </a:prstGeom>
              <a:solidFill>
                <a:schemeClr val="tx1"/>
              </a:solidFill>
              <a:ln w="12700">
                <a:solidFill>
                  <a:schemeClr val="bg2"/>
                </a:solidFill>
                <a:miter lim="800000"/>
                <a:headEnd/>
                <a:tailEnd/>
              </a:ln>
            </p:spPr>
            <p:txBody>
              <a:bodyPr wrap="none" anchor="ctr"/>
              <a:lstStyle/>
              <a:p>
                <a:endParaRPr lang="es-ES" b="0"/>
              </a:p>
            </p:txBody>
          </p:sp>
        </p:grpSp>
        <p:grpSp>
          <p:nvGrpSpPr>
            <p:cNvPr id="108" name="39 Grupo"/>
            <p:cNvGrpSpPr/>
            <p:nvPr/>
          </p:nvGrpSpPr>
          <p:grpSpPr>
            <a:xfrm>
              <a:off x="5500694" y="5429264"/>
              <a:ext cx="428628" cy="214314"/>
              <a:chOff x="1151040" y="3367843"/>
              <a:chExt cx="6541095" cy="1897360"/>
            </a:xfrm>
            <a:solidFill>
              <a:schemeClr val="bg1">
                <a:lumMod val="65000"/>
              </a:schemeClr>
            </a:solidFill>
          </p:grpSpPr>
          <p:sp>
            <p:nvSpPr>
              <p:cNvPr id="109" name="108 Rectángulo"/>
              <p:cNvSpPr/>
              <p:nvPr/>
            </p:nvSpPr>
            <p:spPr>
              <a:xfrm>
                <a:off x="2375756" y="4015915"/>
                <a:ext cx="936104" cy="576064"/>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0" name="109 Rectángulo"/>
              <p:cNvSpPr/>
              <p:nvPr/>
            </p:nvSpPr>
            <p:spPr>
              <a:xfrm>
                <a:off x="3311860" y="4015915"/>
                <a:ext cx="1080120" cy="576064"/>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1" name="110 Rectángulo"/>
              <p:cNvSpPr/>
              <p:nvPr/>
            </p:nvSpPr>
            <p:spPr>
              <a:xfrm>
                <a:off x="4410852" y="4015915"/>
                <a:ext cx="3077472" cy="576064"/>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2" name="111 Retraso"/>
              <p:cNvSpPr/>
              <p:nvPr/>
            </p:nvSpPr>
            <p:spPr>
              <a:xfrm rot="10800000">
                <a:off x="1151040" y="4015915"/>
                <a:ext cx="1260720" cy="576064"/>
              </a:xfrm>
              <a:prstGeom prst="flowChartDelay">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3" name="112 Trapecio"/>
              <p:cNvSpPr/>
              <p:nvPr/>
            </p:nvSpPr>
            <p:spPr>
              <a:xfrm>
                <a:off x="7031124" y="3595562"/>
                <a:ext cx="457200" cy="420353"/>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4" name="113 Trapecio"/>
              <p:cNvSpPr/>
              <p:nvPr/>
            </p:nvSpPr>
            <p:spPr>
              <a:xfrm rot="10800000">
                <a:off x="7031124" y="4612849"/>
                <a:ext cx="457200" cy="420353"/>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5" name="114 Triángulo rectángulo"/>
              <p:cNvSpPr/>
              <p:nvPr/>
            </p:nvSpPr>
            <p:spPr>
              <a:xfrm rot="16200000">
                <a:off x="4235388" y="3355267"/>
                <a:ext cx="648072" cy="673224"/>
              </a:xfrm>
              <a:prstGeom prst="rtTriangl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6" name="115 Triángulo rectángulo"/>
              <p:cNvSpPr/>
              <p:nvPr/>
            </p:nvSpPr>
            <p:spPr>
              <a:xfrm rot="10800000">
                <a:off x="4247964" y="4591979"/>
                <a:ext cx="648072" cy="673224"/>
              </a:xfrm>
              <a:prstGeom prst="rtTriangl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7" name="116 Rectángulo"/>
              <p:cNvSpPr/>
              <p:nvPr/>
            </p:nvSpPr>
            <p:spPr>
              <a:xfrm>
                <a:off x="6309628" y="3969060"/>
                <a:ext cx="1214700" cy="230833"/>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8" name="117 Rectángulo"/>
              <p:cNvSpPr/>
              <p:nvPr/>
            </p:nvSpPr>
            <p:spPr>
              <a:xfrm>
                <a:off x="6309628" y="4386299"/>
                <a:ext cx="1214700" cy="230833"/>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9" name="118 Trapecio"/>
              <p:cNvSpPr/>
              <p:nvPr/>
            </p:nvSpPr>
            <p:spPr>
              <a:xfrm rot="16200000">
                <a:off x="7503650" y="3989738"/>
                <a:ext cx="209164" cy="167807"/>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0" name="119 Trapecio"/>
              <p:cNvSpPr/>
              <p:nvPr/>
            </p:nvSpPr>
            <p:spPr>
              <a:xfrm rot="16200000">
                <a:off x="7503650" y="4428646"/>
                <a:ext cx="209164" cy="167807"/>
              </a:xfrm>
              <a:prstGeom prst="trapezoid">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pic>
        <p:nvPicPr>
          <p:cNvPr id="74754" name="Picture 2" descr="Resultado de imagen para helicoptero cougar sh32"/>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6757466" y="4143381"/>
            <a:ext cx="1514195" cy="383977"/>
          </a:xfrm>
          <a:prstGeom prst="rect">
            <a:avLst/>
          </a:prstGeom>
          <a:noFill/>
        </p:spPr>
      </p:pic>
      <p:grpSp>
        <p:nvGrpSpPr>
          <p:cNvPr id="129" name="Group 71"/>
          <p:cNvGrpSpPr>
            <a:grpSpLocks/>
          </p:cNvGrpSpPr>
          <p:nvPr/>
        </p:nvGrpSpPr>
        <p:grpSpPr bwMode="auto">
          <a:xfrm>
            <a:off x="10838739" y="5000637"/>
            <a:ext cx="471121" cy="853715"/>
            <a:chOff x="556" y="2424"/>
            <a:chExt cx="303" cy="611"/>
          </a:xfrm>
        </p:grpSpPr>
        <p:sp>
          <p:nvSpPr>
            <p:cNvPr id="130" name="Freeform 72"/>
            <p:cNvSpPr>
              <a:spLocks/>
            </p:cNvSpPr>
            <p:nvPr/>
          </p:nvSpPr>
          <p:spPr bwMode="auto">
            <a:xfrm>
              <a:off x="613" y="2681"/>
              <a:ext cx="244" cy="348"/>
            </a:xfrm>
            <a:custGeom>
              <a:avLst/>
              <a:gdLst>
                <a:gd name="T0" fmla="*/ 17 w 244"/>
                <a:gd name="T1" fmla="*/ 180 h 348"/>
                <a:gd name="T2" fmla="*/ 94 w 244"/>
                <a:gd name="T3" fmla="*/ 347 h 348"/>
                <a:gd name="T4" fmla="*/ 184 w 244"/>
                <a:gd name="T5" fmla="*/ 347 h 348"/>
                <a:gd name="T6" fmla="*/ 190 w 244"/>
                <a:gd name="T7" fmla="*/ 338 h 348"/>
                <a:gd name="T8" fmla="*/ 197 w 244"/>
                <a:gd name="T9" fmla="*/ 324 h 348"/>
                <a:gd name="T10" fmla="*/ 210 w 244"/>
                <a:gd name="T11" fmla="*/ 302 h 348"/>
                <a:gd name="T12" fmla="*/ 219 w 244"/>
                <a:gd name="T13" fmla="*/ 276 h 348"/>
                <a:gd name="T14" fmla="*/ 229 w 244"/>
                <a:gd name="T15" fmla="*/ 247 h 348"/>
                <a:gd name="T16" fmla="*/ 235 w 244"/>
                <a:gd name="T17" fmla="*/ 228 h 348"/>
                <a:gd name="T18" fmla="*/ 237 w 244"/>
                <a:gd name="T19" fmla="*/ 207 h 348"/>
                <a:gd name="T20" fmla="*/ 242 w 244"/>
                <a:gd name="T21" fmla="*/ 198 h 348"/>
                <a:gd name="T22" fmla="*/ 243 w 244"/>
                <a:gd name="T23" fmla="*/ 198 h 348"/>
                <a:gd name="T24" fmla="*/ 243 w 244"/>
                <a:gd name="T25" fmla="*/ 192 h 348"/>
                <a:gd name="T26" fmla="*/ 242 w 244"/>
                <a:gd name="T27" fmla="*/ 192 h 348"/>
                <a:gd name="T28" fmla="*/ 236 w 244"/>
                <a:gd name="T29" fmla="*/ 189 h 348"/>
                <a:gd name="T30" fmla="*/ 235 w 244"/>
                <a:gd name="T31" fmla="*/ 189 h 348"/>
                <a:gd name="T32" fmla="*/ 232 w 244"/>
                <a:gd name="T33" fmla="*/ 183 h 348"/>
                <a:gd name="T34" fmla="*/ 229 w 244"/>
                <a:gd name="T35" fmla="*/ 182 h 348"/>
                <a:gd name="T36" fmla="*/ 227 w 244"/>
                <a:gd name="T37" fmla="*/ 172 h 348"/>
                <a:gd name="T38" fmla="*/ 216 w 244"/>
                <a:gd name="T39" fmla="*/ 164 h 348"/>
                <a:gd name="T40" fmla="*/ 216 w 244"/>
                <a:gd name="T41" fmla="*/ 159 h 348"/>
                <a:gd name="T42" fmla="*/ 211 w 244"/>
                <a:gd name="T43" fmla="*/ 159 h 348"/>
                <a:gd name="T44" fmla="*/ 210 w 244"/>
                <a:gd name="T45" fmla="*/ 161 h 348"/>
                <a:gd name="T46" fmla="*/ 206 w 244"/>
                <a:gd name="T47" fmla="*/ 159 h 348"/>
                <a:gd name="T48" fmla="*/ 206 w 244"/>
                <a:gd name="T49" fmla="*/ 155 h 348"/>
                <a:gd name="T50" fmla="*/ 203 w 244"/>
                <a:gd name="T51" fmla="*/ 140 h 348"/>
                <a:gd name="T52" fmla="*/ 210 w 244"/>
                <a:gd name="T53" fmla="*/ 138 h 348"/>
                <a:gd name="T54" fmla="*/ 210 w 244"/>
                <a:gd name="T55" fmla="*/ 126 h 348"/>
                <a:gd name="T56" fmla="*/ 197 w 244"/>
                <a:gd name="T57" fmla="*/ 126 h 348"/>
                <a:gd name="T58" fmla="*/ 193 w 244"/>
                <a:gd name="T59" fmla="*/ 103 h 348"/>
                <a:gd name="T60" fmla="*/ 208 w 244"/>
                <a:gd name="T61" fmla="*/ 103 h 348"/>
                <a:gd name="T62" fmla="*/ 208 w 244"/>
                <a:gd name="T63" fmla="*/ 93 h 348"/>
                <a:gd name="T64" fmla="*/ 219 w 244"/>
                <a:gd name="T65" fmla="*/ 93 h 348"/>
                <a:gd name="T66" fmla="*/ 219 w 244"/>
                <a:gd name="T67" fmla="*/ 88 h 348"/>
                <a:gd name="T68" fmla="*/ 187 w 244"/>
                <a:gd name="T69" fmla="*/ 88 h 348"/>
                <a:gd name="T70" fmla="*/ 184 w 244"/>
                <a:gd name="T71" fmla="*/ 73 h 348"/>
                <a:gd name="T72" fmla="*/ 211 w 244"/>
                <a:gd name="T73" fmla="*/ 68 h 348"/>
                <a:gd name="T74" fmla="*/ 211 w 244"/>
                <a:gd name="T75" fmla="*/ 63 h 348"/>
                <a:gd name="T76" fmla="*/ 223 w 244"/>
                <a:gd name="T77" fmla="*/ 56 h 348"/>
                <a:gd name="T78" fmla="*/ 219 w 244"/>
                <a:gd name="T79" fmla="*/ 28 h 348"/>
                <a:gd name="T80" fmla="*/ 190 w 244"/>
                <a:gd name="T81" fmla="*/ 28 h 348"/>
                <a:gd name="T82" fmla="*/ 190 w 244"/>
                <a:gd name="T83" fmla="*/ 15 h 348"/>
                <a:gd name="T84" fmla="*/ 200 w 244"/>
                <a:gd name="T85" fmla="*/ 15 h 348"/>
                <a:gd name="T86" fmla="*/ 200 w 244"/>
                <a:gd name="T87" fmla="*/ 8 h 348"/>
                <a:gd name="T88" fmla="*/ 159 w 244"/>
                <a:gd name="T89" fmla="*/ 2 h 348"/>
                <a:gd name="T90" fmla="*/ 159 w 244"/>
                <a:gd name="T91" fmla="*/ 0 h 348"/>
                <a:gd name="T92" fmla="*/ 25 w 244"/>
                <a:gd name="T93" fmla="*/ 0 h 348"/>
                <a:gd name="T94" fmla="*/ 25 w 244"/>
                <a:gd name="T95" fmla="*/ 2 h 348"/>
                <a:gd name="T96" fmla="*/ 31 w 244"/>
                <a:gd name="T97" fmla="*/ 2 h 348"/>
                <a:gd name="T98" fmla="*/ 31 w 244"/>
                <a:gd name="T99" fmla="*/ 4 h 348"/>
                <a:gd name="T100" fmla="*/ 0 w 244"/>
                <a:gd name="T101" fmla="*/ 12 h 348"/>
                <a:gd name="T102" fmla="*/ 2 w 244"/>
                <a:gd name="T103" fmla="*/ 34 h 348"/>
                <a:gd name="T104" fmla="*/ 17 w 244"/>
                <a:gd name="T105" fmla="*/ 180 h 34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4"/>
                <a:gd name="T160" fmla="*/ 0 h 348"/>
                <a:gd name="T161" fmla="*/ 244 w 244"/>
                <a:gd name="T162" fmla="*/ 348 h 34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4" h="348">
                  <a:moveTo>
                    <a:pt x="17" y="180"/>
                  </a:moveTo>
                  <a:lnTo>
                    <a:pt x="94" y="347"/>
                  </a:lnTo>
                  <a:lnTo>
                    <a:pt x="184" y="347"/>
                  </a:lnTo>
                  <a:lnTo>
                    <a:pt x="190" y="338"/>
                  </a:lnTo>
                  <a:lnTo>
                    <a:pt x="197" y="324"/>
                  </a:lnTo>
                  <a:lnTo>
                    <a:pt x="210" y="302"/>
                  </a:lnTo>
                  <a:lnTo>
                    <a:pt x="219" y="276"/>
                  </a:lnTo>
                  <a:lnTo>
                    <a:pt x="229" y="247"/>
                  </a:lnTo>
                  <a:lnTo>
                    <a:pt x="235" y="228"/>
                  </a:lnTo>
                  <a:lnTo>
                    <a:pt x="237" y="207"/>
                  </a:lnTo>
                  <a:lnTo>
                    <a:pt x="242" y="198"/>
                  </a:lnTo>
                  <a:lnTo>
                    <a:pt x="243" y="198"/>
                  </a:lnTo>
                  <a:lnTo>
                    <a:pt x="243" y="192"/>
                  </a:lnTo>
                  <a:lnTo>
                    <a:pt x="242" y="192"/>
                  </a:lnTo>
                  <a:lnTo>
                    <a:pt x="236" y="189"/>
                  </a:lnTo>
                  <a:lnTo>
                    <a:pt x="235" y="189"/>
                  </a:lnTo>
                  <a:lnTo>
                    <a:pt x="232" y="183"/>
                  </a:lnTo>
                  <a:lnTo>
                    <a:pt x="229" y="182"/>
                  </a:lnTo>
                  <a:lnTo>
                    <a:pt x="227" y="172"/>
                  </a:lnTo>
                  <a:lnTo>
                    <a:pt x="216" y="164"/>
                  </a:lnTo>
                  <a:lnTo>
                    <a:pt x="216" y="159"/>
                  </a:lnTo>
                  <a:lnTo>
                    <a:pt x="211" y="159"/>
                  </a:lnTo>
                  <a:lnTo>
                    <a:pt x="210" y="161"/>
                  </a:lnTo>
                  <a:lnTo>
                    <a:pt x="206" y="159"/>
                  </a:lnTo>
                  <a:lnTo>
                    <a:pt x="206" y="155"/>
                  </a:lnTo>
                  <a:lnTo>
                    <a:pt x="203" y="140"/>
                  </a:lnTo>
                  <a:lnTo>
                    <a:pt x="210" y="138"/>
                  </a:lnTo>
                  <a:lnTo>
                    <a:pt x="210" y="126"/>
                  </a:lnTo>
                  <a:lnTo>
                    <a:pt x="197" y="126"/>
                  </a:lnTo>
                  <a:lnTo>
                    <a:pt x="193" y="103"/>
                  </a:lnTo>
                  <a:lnTo>
                    <a:pt x="208" y="103"/>
                  </a:lnTo>
                  <a:lnTo>
                    <a:pt x="208" y="93"/>
                  </a:lnTo>
                  <a:lnTo>
                    <a:pt x="219" y="93"/>
                  </a:lnTo>
                  <a:lnTo>
                    <a:pt x="219" y="88"/>
                  </a:lnTo>
                  <a:lnTo>
                    <a:pt x="187" y="88"/>
                  </a:lnTo>
                  <a:lnTo>
                    <a:pt x="184" y="73"/>
                  </a:lnTo>
                  <a:lnTo>
                    <a:pt x="211" y="68"/>
                  </a:lnTo>
                  <a:lnTo>
                    <a:pt x="211" y="63"/>
                  </a:lnTo>
                  <a:lnTo>
                    <a:pt x="223" y="56"/>
                  </a:lnTo>
                  <a:lnTo>
                    <a:pt x="219" y="28"/>
                  </a:lnTo>
                  <a:lnTo>
                    <a:pt x="190" y="28"/>
                  </a:lnTo>
                  <a:lnTo>
                    <a:pt x="190" y="15"/>
                  </a:lnTo>
                  <a:lnTo>
                    <a:pt x="200" y="15"/>
                  </a:lnTo>
                  <a:lnTo>
                    <a:pt x="200" y="8"/>
                  </a:lnTo>
                  <a:lnTo>
                    <a:pt x="159" y="2"/>
                  </a:lnTo>
                  <a:lnTo>
                    <a:pt x="159" y="0"/>
                  </a:lnTo>
                  <a:lnTo>
                    <a:pt x="25" y="0"/>
                  </a:lnTo>
                  <a:lnTo>
                    <a:pt x="25" y="2"/>
                  </a:lnTo>
                  <a:lnTo>
                    <a:pt x="31" y="2"/>
                  </a:lnTo>
                  <a:lnTo>
                    <a:pt x="31" y="4"/>
                  </a:lnTo>
                  <a:lnTo>
                    <a:pt x="0" y="12"/>
                  </a:lnTo>
                  <a:lnTo>
                    <a:pt x="2" y="34"/>
                  </a:lnTo>
                  <a:lnTo>
                    <a:pt x="17" y="180"/>
                  </a:lnTo>
                </a:path>
              </a:pathLst>
            </a:custGeom>
            <a:solidFill>
              <a:srgbClr val="D4D4D4"/>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31" name="Freeform 73"/>
            <p:cNvSpPr>
              <a:spLocks/>
            </p:cNvSpPr>
            <p:nvPr/>
          </p:nvSpPr>
          <p:spPr bwMode="auto">
            <a:xfrm>
              <a:off x="722" y="2638"/>
              <a:ext cx="17" cy="38"/>
            </a:xfrm>
            <a:custGeom>
              <a:avLst/>
              <a:gdLst>
                <a:gd name="T0" fmla="*/ 16 w 17"/>
                <a:gd name="T1" fmla="*/ 37 h 38"/>
                <a:gd name="T2" fmla="*/ 10 w 17"/>
                <a:gd name="T3" fmla="*/ 9 h 38"/>
                <a:gd name="T4" fmla="*/ 15 w 17"/>
                <a:gd name="T5" fmla="*/ 6 h 38"/>
                <a:gd name="T6" fmla="*/ 15 w 17"/>
                <a:gd name="T7" fmla="*/ 4 h 38"/>
                <a:gd name="T8" fmla="*/ 4 w 17"/>
                <a:gd name="T9" fmla="*/ 2 h 38"/>
                <a:gd name="T10" fmla="*/ 0 w 17"/>
                <a:gd name="T11" fmla="*/ 0 h 38"/>
                <a:gd name="T12" fmla="*/ 7 w 17"/>
                <a:gd name="T13" fmla="*/ 37 h 38"/>
                <a:gd name="T14" fmla="*/ 16 w 17"/>
                <a:gd name="T15" fmla="*/ 37 h 38"/>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38"/>
                <a:gd name="T26" fmla="*/ 17 w 17"/>
                <a:gd name="T27" fmla="*/ 38 h 3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38">
                  <a:moveTo>
                    <a:pt x="16" y="37"/>
                  </a:moveTo>
                  <a:lnTo>
                    <a:pt x="10" y="9"/>
                  </a:lnTo>
                  <a:lnTo>
                    <a:pt x="15" y="6"/>
                  </a:lnTo>
                  <a:lnTo>
                    <a:pt x="15" y="4"/>
                  </a:lnTo>
                  <a:lnTo>
                    <a:pt x="4" y="2"/>
                  </a:lnTo>
                  <a:lnTo>
                    <a:pt x="0" y="0"/>
                  </a:lnTo>
                  <a:lnTo>
                    <a:pt x="7" y="37"/>
                  </a:lnTo>
                  <a:lnTo>
                    <a:pt x="16" y="37"/>
                  </a:lnTo>
                </a:path>
              </a:pathLst>
            </a:custGeom>
            <a:solidFill>
              <a:srgbClr val="D4D4D4"/>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32" name="Freeform 74"/>
            <p:cNvSpPr>
              <a:spLocks/>
            </p:cNvSpPr>
            <p:nvPr/>
          </p:nvSpPr>
          <p:spPr bwMode="auto">
            <a:xfrm>
              <a:off x="657" y="2531"/>
              <a:ext cx="62" cy="74"/>
            </a:xfrm>
            <a:custGeom>
              <a:avLst/>
              <a:gdLst>
                <a:gd name="T0" fmla="*/ 56 w 62"/>
                <a:gd name="T1" fmla="*/ 26 h 74"/>
                <a:gd name="T2" fmla="*/ 61 w 62"/>
                <a:gd name="T3" fmla="*/ 50 h 74"/>
                <a:gd name="T4" fmla="*/ 61 w 62"/>
                <a:gd name="T5" fmla="*/ 53 h 74"/>
                <a:gd name="T6" fmla="*/ 61 w 62"/>
                <a:gd name="T7" fmla="*/ 73 h 74"/>
                <a:gd name="T8" fmla="*/ 47 w 62"/>
                <a:gd name="T9" fmla="*/ 73 h 74"/>
                <a:gd name="T10" fmla="*/ 37 w 62"/>
                <a:gd name="T11" fmla="*/ 67 h 74"/>
                <a:gd name="T12" fmla="*/ 32 w 62"/>
                <a:gd name="T13" fmla="*/ 40 h 74"/>
                <a:gd name="T14" fmla="*/ 0 w 62"/>
                <a:gd name="T15" fmla="*/ 26 h 74"/>
                <a:gd name="T16" fmla="*/ 0 w 62"/>
                <a:gd name="T17" fmla="*/ 0 h 74"/>
                <a:gd name="T18" fmla="*/ 6 w 62"/>
                <a:gd name="T19" fmla="*/ 0 h 74"/>
                <a:gd name="T20" fmla="*/ 4 w 62"/>
                <a:gd name="T21" fmla="*/ 7 h 74"/>
                <a:gd name="T22" fmla="*/ 4 w 62"/>
                <a:gd name="T23" fmla="*/ 20 h 74"/>
                <a:gd name="T24" fmla="*/ 35 w 62"/>
                <a:gd name="T25" fmla="*/ 28 h 74"/>
                <a:gd name="T26" fmla="*/ 56 w 62"/>
                <a:gd name="T27" fmla="*/ 26 h 7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2"/>
                <a:gd name="T43" fmla="*/ 0 h 74"/>
                <a:gd name="T44" fmla="*/ 62 w 62"/>
                <a:gd name="T45" fmla="*/ 74 h 7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2" h="74">
                  <a:moveTo>
                    <a:pt x="56" y="26"/>
                  </a:moveTo>
                  <a:lnTo>
                    <a:pt x="61" y="50"/>
                  </a:lnTo>
                  <a:lnTo>
                    <a:pt x="61" y="53"/>
                  </a:lnTo>
                  <a:lnTo>
                    <a:pt x="61" y="73"/>
                  </a:lnTo>
                  <a:lnTo>
                    <a:pt x="47" y="73"/>
                  </a:lnTo>
                  <a:lnTo>
                    <a:pt x="37" y="67"/>
                  </a:lnTo>
                  <a:lnTo>
                    <a:pt x="32" y="40"/>
                  </a:lnTo>
                  <a:lnTo>
                    <a:pt x="0" y="26"/>
                  </a:lnTo>
                  <a:lnTo>
                    <a:pt x="0" y="0"/>
                  </a:lnTo>
                  <a:lnTo>
                    <a:pt x="6" y="0"/>
                  </a:lnTo>
                  <a:lnTo>
                    <a:pt x="4" y="7"/>
                  </a:lnTo>
                  <a:lnTo>
                    <a:pt x="4" y="20"/>
                  </a:lnTo>
                  <a:lnTo>
                    <a:pt x="35" y="28"/>
                  </a:lnTo>
                  <a:lnTo>
                    <a:pt x="56" y="26"/>
                  </a:lnTo>
                </a:path>
              </a:pathLst>
            </a:custGeom>
            <a:solidFill>
              <a:srgbClr val="D4D4D4"/>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33" name="Freeform 75"/>
            <p:cNvSpPr>
              <a:spLocks/>
            </p:cNvSpPr>
            <p:nvPr/>
          </p:nvSpPr>
          <p:spPr bwMode="auto">
            <a:xfrm>
              <a:off x="657" y="2531"/>
              <a:ext cx="68" cy="80"/>
            </a:xfrm>
            <a:custGeom>
              <a:avLst/>
              <a:gdLst>
                <a:gd name="T0" fmla="*/ 61 w 68"/>
                <a:gd name="T1" fmla="*/ 28 h 80"/>
                <a:gd name="T2" fmla="*/ 67 w 68"/>
                <a:gd name="T3" fmla="*/ 54 h 80"/>
                <a:gd name="T4" fmla="*/ 67 w 68"/>
                <a:gd name="T5" fmla="*/ 57 h 80"/>
                <a:gd name="T6" fmla="*/ 67 w 68"/>
                <a:gd name="T7" fmla="*/ 79 h 80"/>
                <a:gd name="T8" fmla="*/ 52 w 68"/>
                <a:gd name="T9" fmla="*/ 79 h 80"/>
                <a:gd name="T10" fmla="*/ 41 w 68"/>
                <a:gd name="T11" fmla="*/ 72 h 80"/>
                <a:gd name="T12" fmla="*/ 35 w 68"/>
                <a:gd name="T13" fmla="*/ 43 h 80"/>
                <a:gd name="T14" fmla="*/ 0 w 68"/>
                <a:gd name="T15" fmla="*/ 28 h 80"/>
                <a:gd name="T16" fmla="*/ 0 w 68"/>
                <a:gd name="T17" fmla="*/ 0 h 80"/>
                <a:gd name="T18" fmla="*/ 7 w 68"/>
                <a:gd name="T19" fmla="*/ 0 h 80"/>
                <a:gd name="T20" fmla="*/ 5 w 68"/>
                <a:gd name="T21" fmla="*/ 8 h 80"/>
                <a:gd name="T22" fmla="*/ 5 w 68"/>
                <a:gd name="T23" fmla="*/ 22 h 80"/>
                <a:gd name="T24" fmla="*/ 38 w 68"/>
                <a:gd name="T25" fmla="*/ 30 h 80"/>
                <a:gd name="T26" fmla="*/ 61 w 68"/>
                <a:gd name="T27" fmla="*/ 28 h 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80"/>
                <a:gd name="T44" fmla="*/ 68 w 68"/>
                <a:gd name="T45" fmla="*/ 80 h 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80">
                  <a:moveTo>
                    <a:pt x="61" y="28"/>
                  </a:moveTo>
                  <a:lnTo>
                    <a:pt x="67" y="54"/>
                  </a:lnTo>
                  <a:lnTo>
                    <a:pt x="67" y="57"/>
                  </a:lnTo>
                  <a:lnTo>
                    <a:pt x="67" y="79"/>
                  </a:lnTo>
                  <a:lnTo>
                    <a:pt x="52" y="79"/>
                  </a:lnTo>
                  <a:lnTo>
                    <a:pt x="41" y="72"/>
                  </a:lnTo>
                  <a:lnTo>
                    <a:pt x="35" y="43"/>
                  </a:lnTo>
                  <a:lnTo>
                    <a:pt x="0" y="28"/>
                  </a:lnTo>
                  <a:lnTo>
                    <a:pt x="0" y="0"/>
                  </a:lnTo>
                  <a:lnTo>
                    <a:pt x="7" y="0"/>
                  </a:lnTo>
                  <a:lnTo>
                    <a:pt x="5" y="8"/>
                  </a:lnTo>
                  <a:lnTo>
                    <a:pt x="5" y="22"/>
                  </a:lnTo>
                  <a:lnTo>
                    <a:pt x="38" y="30"/>
                  </a:lnTo>
                  <a:lnTo>
                    <a:pt x="61" y="28"/>
                  </a:lnTo>
                </a:path>
              </a:pathLst>
            </a:custGeom>
            <a:noFill/>
            <a:ln w="12700" cap="rnd">
              <a:solidFill>
                <a:srgbClr val="D4D4D4"/>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34" name="Freeform 76"/>
            <p:cNvSpPr>
              <a:spLocks/>
            </p:cNvSpPr>
            <p:nvPr/>
          </p:nvSpPr>
          <p:spPr bwMode="auto">
            <a:xfrm>
              <a:off x="619" y="2685"/>
              <a:ext cx="149" cy="185"/>
            </a:xfrm>
            <a:custGeom>
              <a:avLst/>
              <a:gdLst>
                <a:gd name="T0" fmla="*/ 24 w 149"/>
                <a:gd name="T1" fmla="*/ 0 h 185"/>
                <a:gd name="T2" fmla="*/ 141 w 149"/>
                <a:gd name="T3" fmla="*/ 0 h 185"/>
                <a:gd name="T4" fmla="*/ 141 w 149"/>
                <a:gd name="T5" fmla="*/ 30 h 185"/>
                <a:gd name="T6" fmla="*/ 143 w 149"/>
                <a:gd name="T7" fmla="*/ 106 h 185"/>
                <a:gd name="T8" fmla="*/ 148 w 149"/>
                <a:gd name="T9" fmla="*/ 155 h 185"/>
                <a:gd name="T10" fmla="*/ 148 w 149"/>
                <a:gd name="T11" fmla="*/ 158 h 185"/>
                <a:gd name="T12" fmla="*/ 101 w 149"/>
                <a:gd name="T13" fmla="*/ 149 h 185"/>
                <a:gd name="T14" fmla="*/ 99 w 149"/>
                <a:gd name="T15" fmla="*/ 158 h 185"/>
                <a:gd name="T16" fmla="*/ 73 w 149"/>
                <a:gd name="T17" fmla="*/ 184 h 185"/>
                <a:gd name="T18" fmla="*/ 0 w 149"/>
                <a:gd name="T19" fmla="*/ 184 h 185"/>
                <a:gd name="T20" fmla="*/ 10 w 149"/>
                <a:gd name="T21" fmla="*/ 47 h 185"/>
                <a:gd name="T22" fmla="*/ 24 w 149"/>
                <a:gd name="T23" fmla="*/ 0 h 1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9"/>
                <a:gd name="T37" fmla="*/ 0 h 185"/>
                <a:gd name="T38" fmla="*/ 149 w 149"/>
                <a:gd name="T39" fmla="*/ 185 h 18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9" h="185">
                  <a:moveTo>
                    <a:pt x="24" y="0"/>
                  </a:moveTo>
                  <a:lnTo>
                    <a:pt x="141" y="0"/>
                  </a:lnTo>
                  <a:lnTo>
                    <a:pt x="141" y="30"/>
                  </a:lnTo>
                  <a:lnTo>
                    <a:pt x="143" y="106"/>
                  </a:lnTo>
                  <a:lnTo>
                    <a:pt x="148" y="155"/>
                  </a:lnTo>
                  <a:lnTo>
                    <a:pt x="148" y="158"/>
                  </a:lnTo>
                  <a:lnTo>
                    <a:pt x="101" y="149"/>
                  </a:lnTo>
                  <a:lnTo>
                    <a:pt x="99" y="158"/>
                  </a:lnTo>
                  <a:lnTo>
                    <a:pt x="73" y="184"/>
                  </a:lnTo>
                  <a:lnTo>
                    <a:pt x="0" y="184"/>
                  </a:lnTo>
                  <a:lnTo>
                    <a:pt x="10" y="47"/>
                  </a:lnTo>
                  <a:lnTo>
                    <a:pt x="24" y="0"/>
                  </a:lnTo>
                </a:path>
              </a:pathLst>
            </a:custGeom>
            <a:solidFill>
              <a:srgbClr val="999999"/>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35" name="Freeform 77"/>
            <p:cNvSpPr>
              <a:spLocks/>
            </p:cNvSpPr>
            <p:nvPr/>
          </p:nvSpPr>
          <p:spPr bwMode="auto">
            <a:xfrm>
              <a:off x="619" y="2685"/>
              <a:ext cx="155" cy="190"/>
            </a:xfrm>
            <a:custGeom>
              <a:avLst/>
              <a:gdLst>
                <a:gd name="T0" fmla="*/ 25 w 155"/>
                <a:gd name="T1" fmla="*/ 0 h 190"/>
                <a:gd name="T2" fmla="*/ 146 w 155"/>
                <a:gd name="T3" fmla="*/ 0 h 190"/>
                <a:gd name="T4" fmla="*/ 146 w 155"/>
                <a:gd name="T5" fmla="*/ 31 h 190"/>
                <a:gd name="T6" fmla="*/ 149 w 155"/>
                <a:gd name="T7" fmla="*/ 109 h 190"/>
                <a:gd name="T8" fmla="*/ 154 w 155"/>
                <a:gd name="T9" fmla="*/ 159 h 190"/>
                <a:gd name="T10" fmla="*/ 154 w 155"/>
                <a:gd name="T11" fmla="*/ 162 h 190"/>
                <a:gd name="T12" fmla="*/ 105 w 155"/>
                <a:gd name="T13" fmla="*/ 154 h 190"/>
                <a:gd name="T14" fmla="*/ 103 w 155"/>
                <a:gd name="T15" fmla="*/ 162 h 190"/>
                <a:gd name="T16" fmla="*/ 76 w 155"/>
                <a:gd name="T17" fmla="*/ 189 h 190"/>
                <a:gd name="T18" fmla="*/ 0 w 155"/>
                <a:gd name="T19" fmla="*/ 189 h 190"/>
                <a:gd name="T20" fmla="*/ 11 w 155"/>
                <a:gd name="T21" fmla="*/ 48 h 190"/>
                <a:gd name="T22" fmla="*/ 25 w 155"/>
                <a:gd name="T23" fmla="*/ 0 h 1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5"/>
                <a:gd name="T37" fmla="*/ 0 h 190"/>
                <a:gd name="T38" fmla="*/ 155 w 155"/>
                <a:gd name="T39" fmla="*/ 190 h 1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5" h="190">
                  <a:moveTo>
                    <a:pt x="25" y="0"/>
                  </a:moveTo>
                  <a:lnTo>
                    <a:pt x="146" y="0"/>
                  </a:lnTo>
                  <a:lnTo>
                    <a:pt x="146" y="31"/>
                  </a:lnTo>
                  <a:lnTo>
                    <a:pt x="149" y="109"/>
                  </a:lnTo>
                  <a:lnTo>
                    <a:pt x="154" y="159"/>
                  </a:lnTo>
                  <a:lnTo>
                    <a:pt x="154" y="162"/>
                  </a:lnTo>
                  <a:lnTo>
                    <a:pt x="105" y="154"/>
                  </a:lnTo>
                  <a:lnTo>
                    <a:pt x="103" y="162"/>
                  </a:lnTo>
                  <a:lnTo>
                    <a:pt x="76" y="189"/>
                  </a:lnTo>
                  <a:lnTo>
                    <a:pt x="0" y="189"/>
                  </a:lnTo>
                  <a:lnTo>
                    <a:pt x="11" y="48"/>
                  </a:lnTo>
                  <a:lnTo>
                    <a:pt x="25" y="0"/>
                  </a:lnTo>
                </a:path>
              </a:pathLst>
            </a:custGeom>
            <a:noFill/>
            <a:ln w="12700" cap="rnd">
              <a:solidFill>
                <a:srgbClr val="999999"/>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36" name="Freeform 78"/>
            <p:cNvSpPr>
              <a:spLocks/>
            </p:cNvSpPr>
            <p:nvPr/>
          </p:nvSpPr>
          <p:spPr bwMode="auto">
            <a:xfrm>
              <a:off x="665" y="2438"/>
              <a:ext cx="67" cy="238"/>
            </a:xfrm>
            <a:custGeom>
              <a:avLst/>
              <a:gdLst>
                <a:gd name="T0" fmla="*/ 10 w 67"/>
                <a:gd name="T1" fmla="*/ 206 h 238"/>
                <a:gd name="T2" fmla="*/ 4 w 67"/>
                <a:gd name="T3" fmla="*/ 200 h 238"/>
                <a:gd name="T4" fmla="*/ 40 w 67"/>
                <a:gd name="T5" fmla="*/ 162 h 238"/>
                <a:gd name="T6" fmla="*/ 40 w 67"/>
                <a:gd name="T7" fmla="*/ 164 h 238"/>
                <a:gd name="T8" fmla="*/ 47 w 67"/>
                <a:gd name="T9" fmla="*/ 162 h 238"/>
                <a:gd name="T10" fmla="*/ 53 w 67"/>
                <a:gd name="T11" fmla="*/ 159 h 238"/>
                <a:gd name="T12" fmla="*/ 53 w 67"/>
                <a:gd name="T13" fmla="*/ 154 h 238"/>
                <a:gd name="T14" fmla="*/ 54 w 67"/>
                <a:gd name="T15" fmla="*/ 146 h 238"/>
                <a:gd name="T16" fmla="*/ 53 w 67"/>
                <a:gd name="T17" fmla="*/ 141 h 238"/>
                <a:gd name="T18" fmla="*/ 53 w 67"/>
                <a:gd name="T19" fmla="*/ 136 h 238"/>
                <a:gd name="T20" fmla="*/ 47 w 67"/>
                <a:gd name="T21" fmla="*/ 131 h 238"/>
                <a:gd name="T22" fmla="*/ 40 w 67"/>
                <a:gd name="T23" fmla="*/ 128 h 238"/>
                <a:gd name="T24" fmla="*/ 33 w 67"/>
                <a:gd name="T25" fmla="*/ 128 h 238"/>
                <a:gd name="T26" fmla="*/ 28 w 67"/>
                <a:gd name="T27" fmla="*/ 128 h 238"/>
                <a:gd name="T28" fmla="*/ 28 w 67"/>
                <a:gd name="T29" fmla="*/ 133 h 238"/>
                <a:gd name="T30" fmla="*/ 31 w 67"/>
                <a:gd name="T31" fmla="*/ 133 h 238"/>
                <a:gd name="T32" fmla="*/ 33 w 67"/>
                <a:gd name="T33" fmla="*/ 136 h 238"/>
                <a:gd name="T34" fmla="*/ 37 w 67"/>
                <a:gd name="T35" fmla="*/ 141 h 238"/>
                <a:gd name="T36" fmla="*/ 40 w 67"/>
                <a:gd name="T37" fmla="*/ 147 h 238"/>
                <a:gd name="T38" fmla="*/ 40 w 67"/>
                <a:gd name="T39" fmla="*/ 155 h 238"/>
                <a:gd name="T40" fmla="*/ 40 w 67"/>
                <a:gd name="T41" fmla="*/ 159 h 238"/>
                <a:gd name="T42" fmla="*/ 16 w 67"/>
                <a:gd name="T43" fmla="*/ 198 h 238"/>
                <a:gd name="T44" fmla="*/ 28 w 67"/>
                <a:gd name="T45" fmla="*/ 128 h 238"/>
                <a:gd name="T46" fmla="*/ 20 w 67"/>
                <a:gd name="T47" fmla="*/ 116 h 238"/>
                <a:gd name="T48" fmla="*/ 16 w 67"/>
                <a:gd name="T49" fmla="*/ 59 h 238"/>
                <a:gd name="T50" fmla="*/ 16 w 67"/>
                <a:gd name="T51" fmla="*/ 52 h 238"/>
                <a:gd name="T52" fmla="*/ 23 w 67"/>
                <a:gd name="T53" fmla="*/ 46 h 238"/>
                <a:gd name="T54" fmla="*/ 28 w 67"/>
                <a:gd name="T55" fmla="*/ 30 h 238"/>
                <a:gd name="T56" fmla="*/ 10 w 67"/>
                <a:gd name="T57" fmla="*/ 21 h 238"/>
                <a:gd name="T58" fmla="*/ 10 w 67"/>
                <a:gd name="T59" fmla="*/ 0 h 238"/>
                <a:gd name="T60" fmla="*/ 66 w 67"/>
                <a:gd name="T61" fmla="*/ 13 h 238"/>
                <a:gd name="T62" fmla="*/ 47 w 67"/>
                <a:gd name="T63" fmla="*/ 21 h 238"/>
                <a:gd name="T64" fmla="*/ 47 w 67"/>
                <a:gd name="T65" fmla="*/ 30 h 238"/>
                <a:gd name="T66" fmla="*/ 56 w 67"/>
                <a:gd name="T67" fmla="*/ 49 h 238"/>
                <a:gd name="T68" fmla="*/ 60 w 67"/>
                <a:gd name="T69" fmla="*/ 55 h 238"/>
                <a:gd name="T70" fmla="*/ 53 w 67"/>
                <a:gd name="T71" fmla="*/ 59 h 238"/>
                <a:gd name="T72" fmla="*/ 53 w 67"/>
                <a:gd name="T73" fmla="*/ 196 h 238"/>
                <a:gd name="T74" fmla="*/ 0 w 67"/>
                <a:gd name="T75" fmla="*/ 237 h 2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7"/>
                <a:gd name="T115" fmla="*/ 0 h 238"/>
                <a:gd name="T116" fmla="*/ 67 w 67"/>
                <a:gd name="T117" fmla="*/ 238 h 2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7" h="238">
                  <a:moveTo>
                    <a:pt x="0" y="237"/>
                  </a:moveTo>
                  <a:lnTo>
                    <a:pt x="10" y="206"/>
                  </a:lnTo>
                  <a:lnTo>
                    <a:pt x="4" y="202"/>
                  </a:lnTo>
                  <a:lnTo>
                    <a:pt x="4" y="200"/>
                  </a:lnTo>
                  <a:lnTo>
                    <a:pt x="16" y="198"/>
                  </a:lnTo>
                  <a:lnTo>
                    <a:pt x="40" y="162"/>
                  </a:lnTo>
                  <a:lnTo>
                    <a:pt x="40" y="168"/>
                  </a:lnTo>
                  <a:lnTo>
                    <a:pt x="40" y="164"/>
                  </a:lnTo>
                  <a:lnTo>
                    <a:pt x="45" y="162"/>
                  </a:lnTo>
                  <a:lnTo>
                    <a:pt x="47" y="162"/>
                  </a:lnTo>
                  <a:lnTo>
                    <a:pt x="49" y="161"/>
                  </a:lnTo>
                  <a:lnTo>
                    <a:pt x="53" y="159"/>
                  </a:lnTo>
                  <a:lnTo>
                    <a:pt x="53" y="155"/>
                  </a:lnTo>
                  <a:lnTo>
                    <a:pt x="53" y="154"/>
                  </a:lnTo>
                  <a:lnTo>
                    <a:pt x="54" y="149"/>
                  </a:lnTo>
                  <a:lnTo>
                    <a:pt x="54" y="146"/>
                  </a:lnTo>
                  <a:lnTo>
                    <a:pt x="54" y="143"/>
                  </a:lnTo>
                  <a:lnTo>
                    <a:pt x="53" y="141"/>
                  </a:lnTo>
                  <a:lnTo>
                    <a:pt x="53" y="139"/>
                  </a:lnTo>
                  <a:lnTo>
                    <a:pt x="53" y="136"/>
                  </a:lnTo>
                  <a:lnTo>
                    <a:pt x="49" y="133"/>
                  </a:lnTo>
                  <a:lnTo>
                    <a:pt x="47" y="131"/>
                  </a:lnTo>
                  <a:lnTo>
                    <a:pt x="45" y="128"/>
                  </a:lnTo>
                  <a:lnTo>
                    <a:pt x="40" y="128"/>
                  </a:lnTo>
                  <a:lnTo>
                    <a:pt x="37" y="128"/>
                  </a:lnTo>
                  <a:lnTo>
                    <a:pt x="33" y="128"/>
                  </a:lnTo>
                  <a:lnTo>
                    <a:pt x="31" y="128"/>
                  </a:lnTo>
                  <a:lnTo>
                    <a:pt x="28" y="128"/>
                  </a:lnTo>
                  <a:lnTo>
                    <a:pt x="25" y="131"/>
                  </a:lnTo>
                  <a:lnTo>
                    <a:pt x="28" y="133"/>
                  </a:lnTo>
                  <a:lnTo>
                    <a:pt x="30" y="133"/>
                  </a:lnTo>
                  <a:lnTo>
                    <a:pt x="31" y="133"/>
                  </a:lnTo>
                  <a:lnTo>
                    <a:pt x="33" y="133"/>
                  </a:lnTo>
                  <a:lnTo>
                    <a:pt x="33" y="136"/>
                  </a:lnTo>
                  <a:lnTo>
                    <a:pt x="36" y="139"/>
                  </a:lnTo>
                  <a:lnTo>
                    <a:pt x="37" y="141"/>
                  </a:lnTo>
                  <a:lnTo>
                    <a:pt x="40" y="146"/>
                  </a:lnTo>
                  <a:lnTo>
                    <a:pt x="40" y="147"/>
                  </a:lnTo>
                  <a:lnTo>
                    <a:pt x="40" y="151"/>
                  </a:lnTo>
                  <a:lnTo>
                    <a:pt x="40" y="155"/>
                  </a:lnTo>
                  <a:lnTo>
                    <a:pt x="40" y="156"/>
                  </a:lnTo>
                  <a:lnTo>
                    <a:pt x="40" y="159"/>
                  </a:lnTo>
                  <a:lnTo>
                    <a:pt x="40" y="162"/>
                  </a:lnTo>
                  <a:lnTo>
                    <a:pt x="16" y="198"/>
                  </a:lnTo>
                  <a:lnTo>
                    <a:pt x="20" y="124"/>
                  </a:lnTo>
                  <a:lnTo>
                    <a:pt x="28" y="128"/>
                  </a:lnTo>
                  <a:lnTo>
                    <a:pt x="28" y="120"/>
                  </a:lnTo>
                  <a:lnTo>
                    <a:pt x="20" y="116"/>
                  </a:lnTo>
                  <a:lnTo>
                    <a:pt x="23" y="59"/>
                  </a:lnTo>
                  <a:lnTo>
                    <a:pt x="16" y="59"/>
                  </a:lnTo>
                  <a:lnTo>
                    <a:pt x="12" y="55"/>
                  </a:lnTo>
                  <a:lnTo>
                    <a:pt x="16" y="52"/>
                  </a:lnTo>
                  <a:lnTo>
                    <a:pt x="18" y="49"/>
                  </a:lnTo>
                  <a:lnTo>
                    <a:pt x="23" y="46"/>
                  </a:lnTo>
                  <a:lnTo>
                    <a:pt x="25" y="30"/>
                  </a:lnTo>
                  <a:lnTo>
                    <a:pt x="28" y="30"/>
                  </a:lnTo>
                  <a:lnTo>
                    <a:pt x="27" y="21"/>
                  </a:lnTo>
                  <a:lnTo>
                    <a:pt x="10" y="21"/>
                  </a:lnTo>
                  <a:lnTo>
                    <a:pt x="5" y="13"/>
                  </a:lnTo>
                  <a:lnTo>
                    <a:pt x="10" y="0"/>
                  </a:lnTo>
                  <a:lnTo>
                    <a:pt x="65" y="0"/>
                  </a:lnTo>
                  <a:lnTo>
                    <a:pt x="66" y="13"/>
                  </a:lnTo>
                  <a:lnTo>
                    <a:pt x="65" y="21"/>
                  </a:lnTo>
                  <a:lnTo>
                    <a:pt x="47" y="21"/>
                  </a:lnTo>
                  <a:lnTo>
                    <a:pt x="45" y="30"/>
                  </a:lnTo>
                  <a:lnTo>
                    <a:pt x="47" y="30"/>
                  </a:lnTo>
                  <a:lnTo>
                    <a:pt x="49" y="46"/>
                  </a:lnTo>
                  <a:lnTo>
                    <a:pt x="56" y="49"/>
                  </a:lnTo>
                  <a:lnTo>
                    <a:pt x="58" y="52"/>
                  </a:lnTo>
                  <a:lnTo>
                    <a:pt x="60" y="55"/>
                  </a:lnTo>
                  <a:lnTo>
                    <a:pt x="58" y="59"/>
                  </a:lnTo>
                  <a:lnTo>
                    <a:pt x="53" y="59"/>
                  </a:lnTo>
                  <a:lnTo>
                    <a:pt x="58" y="198"/>
                  </a:lnTo>
                  <a:lnTo>
                    <a:pt x="53" y="196"/>
                  </a:lnTo>
                  <a:lnTo>
                    <a:pt x="62" y="237"/>
                  </a:lnTo>
                  <a:lnTo>
                    <a:pt x="0" y="237"/>
                  </a:lnTo>
                </a:path>
              </a:pathLst>
            </a:custGeom>
            <a:solidFill>
              <a:srgbClr val="999999"/>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37" name="Freeform 79"/>
            <p:cNvSpPr>
              <a:spLocks/>
            </p:cNvSpPr>
            <p:nvPr/>
          </p:nvSpPr>
          <p:spPr bwMode="auto">
            <a:xfrm>
              <a:off x="556" y="2683"/>
              <a:ext cx="183" cy="346"/>
            </a:xfrm>
            <a:custGeom>
              <a:avLst/>
              <a:gdLst>
                <a:gd name="T0" fmla="*/ 91 w 183"/>
                <a:gd name="T1" fmla="*/ 27 h 346"/>
                <a:gd name="T2" fmla="*/ 84 w 183"/>
                <a:gd name="T3" fmla="*/ 103 h 346"/>
                <a:gd name="T4" fmla="*/ 118 w 183"/>
                <a:gd name="T5" fmla="*/ 157 h 346"/>
                <a:gd name="T6" fmla="*/ 119 w 183"/>
                <a:gd name="T7" fmla="*/ 119 h 346"/>
                <a:gd name="T8" fmla="*/ 125 w 183"/>
                <a:gd name="T9" fmla="*/ 112 h 346"/>
                <a:gd name="T10" fmla="*/ 135 w 183"/>
                <a:gd name="T11" fmla="*/ 109 h 346"/>
                <a:gd name="T12" fmla="*/ 146 w 183"/>
                <a:gd name="T13" fmla="*/ 66 h 346"/>
                <a:gd name="T14" fmla="*/ 151 w 183"/>
                <a:gd name="T15" fmla="*/ 146 h 346"/>
                <a:gd name="T16" fmla="*/ 154 w 183"/>
                <a:gd name="T17" fmla="*/ 157 h 346"/>
                <a:gd name="T18" fmla="*/ 147 w 183"/>
                <a:gd name="T19" fmla="*/ 165 h 346"/>
                <a:gd name="T20" fmla="*/ 138 w 183"/>
                <a:gd name="T21" fmla="*/ 162 h 346"/>
                <a:gd name="T22" fmla="*/ 133 w 183"/>
                <a:gd name="T23" fmla="*/ 154 h 346"/>
                <a:gd name="T24" fmla="*/ 139 w 183"/>
                <a:gd name="T25" fmla="*/ 144 h 346"/>
                <a:gd name="T26" fmla="*/ 139 w 183"/>
                <a:gd name="T27" fmla="*/ 117 h 346"/>
                <a:gd name="T28" fmla="*/ 133 w 183"/>
                <a:gd name="T29" fmla="*/ 124 h 346"/>
                <a:gd name="T30" fmla="*/ 131 w 183"/>
                <a:gd name="T31" fmla="*/ 162 h 346"/>
                <a:gd name="T32" fmla="*/ 141 w 183"/>
                <a:gd name="T33" fmla="*/ 170 h 346"/>
                <a:gd name="T34" fmla="*/ 156 w 183"/>
                <a:gd name="T35" fmla="*/ 166 h 346"/>
                <a:gd name="T36" fmla="*/ 158 w 183"/>
                <a:gd name="T37" fmla="*/ 170 h 346"/>
                <a:gd name="T38" fmla="*/ 148 w 183"/>
                <a:gd name="T39" fmla="*/ 194 h 346"/>
                <a:gd name="T40" fmla="*/ 154 w 183"/>
                <a:gd name="T41" fmla="*/ 269 h 346"/>
                <a:gd name="T42" fmla="*/ 161 w 183"/>
                <a:gd name="T43" fmla="*/ 280 h 346"/>
                <a:gd name="T44" fmla="*/ 161 w 183"/>
                <a:gd name="T45" fmla="*/ 283 h 346"/>
                <a:gd name="T46" fmla="*/ 139 w 183"/>
                <a:gd name="T47" fmla="*/ 287 h 346"/>
                <a:gd name="T48" fmla="*/ 141 w 183"/>
                <a:gd name="T49" fmla="*/ 294 h 346"/>
                <a:gd name="T50" fmla="*/ 148 w 183"/>
                <a:gd name="T51" fmla="*/ 309 h 346"/>
                <a:gd name="T52" fmla="*/ 62 w 183"/>
                <a:gd name="T53" fmla="*/ 345 h 346"/>
                <a:gd name="T54" fmla="*/ 35 w 183"/>
                <a:gd name="T55" fmla="*/ 300 h 346"/>
                <a:gd name="T56" fmla="*/ 11 w 183"/>
                <a:gd name="T57" fmla="*/ 226 h 346"/>
                <a:gd name="T58" fmla="*/ 2 w 183"/>
                <a:gd name="T59" fmla="*/ 196 h 346"/>
                <a:gd name="T60" fmla="*/ 9 w 183"/>
                <a:gd name="T61" fmla="*/ 187 h 346"/>
                <a:gd name="T62" fmla="*/ 17 w 183"/>
                <a:gd name="T63" fmla="*/ 180 h 346"/>
                <a:gd name="T64" fmla="*/ 29 w 183"/>
                <a:gd name="T65" fmla="*/ 157 h 346"/>
                <a:gd name="T66" fmla="*/ 38 w 183"/>
                <a:gd name="T67" fmla="*/ 157 h 346"/>
                <a:gd name="T68" fmla="*/ 46 w 183"/>
                <a:gd name="T69" fmla="*/ 140 h 346"/>
                <a:gd name="T70" fmla="*/ 43 w 183"/>
                <a:gd name="T71" fmla="*/ 124 h 346"/>
                <a:gd name="T72" fmla="*/ 49 w 183"/>
                <a:gd name="T73" fmla="*/ 118 h 346"/>
                <a:gd name="T74" fmla="*/ 48 w 183"/>
                <a:gd name="T75" fmla="*/ 103 h 346"/>
                <a:gd name="T76" fmla="*/ 51 w 183"/>
                <a:gd name="T77" fmla="*/ 88 h 346"/>
                <a:gd name="T78" fmla="*/ 34 w 183"/>
                <a:gd name="T79" fmla="*/ 61 h 346"/>
                <a:gd name="T80" fmla="*/ 55 w 183"/>
                <a:gd name="T81" fmla="*/ 27 h 346"/>
                <a:gd name="T82" fmla="*/ 59 w 183"/>
                <a:gd name="T83" fmla="*/ 27 h 346"/>
                <a:gd name="T84" fmla="*/ 59 w 183"/>
                <a:gd name="T85" fmla="*/ 13 h 346"/>
                <a:gd name="T86" fmla="*/ 46 w 183"/>
                <a:gd name="T87" fmla="*/ 6 h 34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3"/>
                <a:gd name="T133" fmla="*/ 0 h 346"/>
                <a:gd name="T134" fmla="*/ 183 w 183"/>
                <a:gd name="T135" fmla="*/ 346 h 34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3" h="346">
                  <a:moveTo>
                    <a:pt x="86" y="0"/>
                  </a:moveTo>
                  <a:lnTo>
                    <a:pt x="86" y="2"/>
                  </a:lnTo>
                  <a:lnTo>
                    <a:pt x="91" y="27"/>
                  </a:lnTo>
                  <a:lnTo>
                    <a:pt x="91" y="112"/>
                  </a:lnTo>
                  <a:lnTo>
                    <a:pt x="84" y="112"/>
                  </a:lnTo>
                  <a:lnTo>
                    <a:pt x="84" y="103"/>
                  </a:lnTo>
                  <a:lnTo>
                    <a:pt x="80" y="103"/>
                  </a:lnTo>
                  <a:lnTo>
                    <a:pt x="80" y="165"/>
                  </a:lnTo>
                  <a:lnTo>
                    <a:pt x="118" y="157"/>
                  </a:lnTo>
                  <a:lnTo>
                    <a:pt x="118" y="127"/>
                  </a:lnTo>
                  <a:lnTo>
                    <a:pt x="118" y="124"/>
                  </a:lnTo>
                  <a:lnTo>
                    <a:pt x="119" y="119"/>
                  </a:lnTo>
                  <a:lnTo>
                    <a:pt x="119" y="118"/>
                  </a:lnTo>
                  <a:lnTo>
                    <a:pt x="123" y="114"/>
                  </a:lnTo>
                  <a:lnTo>
                    <a:pt x="125" y="112"/>
                  </a:lnTo>
                  <a:lnTo>
                    <a:pt x="131" y="110"/>
                  </a:lnTo>
                  <a:lnTo>
                    <a:pt x="133" y="110"/>
                  </a:lnTo>
                  <a:lnTo>
                    <a:pt x="135" y="109"/>
                  </a:lnTo>
                  <a:lnTo>
                    <a:pt x="141" y="106"/>
                  </a:lnTo>
                  <a:lnTo>
                    <a:pt x="141" y="66"/>
                  </a:lnTo>
                  <a:lnTo>
                    <a:pt x="146" y="66"/>
                  </a:lnTo>
                  <a:lnTo>
                    <a:pt x="146" y="144"/>
                  </a:lnTo>
                  <a:lnTo>
                    <a:pt x="148" y="144"/>
                  </a:lnTo>
                  <a:lnTo>
                    <a:pt x="151" y="146"/>
                  </a:lnTo>
                  <a:lnTo>
                    <a:pt x="154" y="150"/>
                  </a:lnTo>
                  <a:lnTo>
                    <a:pt x="156" y="154"/>
                  </a:lnTo>
                  <a:lnTo>
                    <a:pt x="154" y="157"/>
                  </a:lnTo>
                  <a:lnTo>
                    <a:pt x="154" y="162"/>
                  </a:lnTo>
                  <a:lnTo>
                    <a:pt x="148" y="162"/>
                  </a:lnTo>
                  <a:lnTo>
                    <a:pt x="147" y="165"/>
                  </a:lnTo>
                  <a:lnTo>
                    <a:pt x="144" y="165"/>
                  </a:lnTo>
                  <a:lnTo>
                    <a:pt x="141" y="165"/>
                  </a:lnTo>
                  <a:lnTo>
                    <a:pt x="138" y="162"/>
                  </a:lnTo>
                  <a:lnTo>
                    <a:pt x="135" y="162"/>
                  </a:lnTo>
                  <a:lnTo>
                    <a:pt x="134" y="157"/>
                  </a:lnTo>
                  <a:lnTo>
                    <a:pt x="133" y="154"/>
                  </a:lnTo>
                  <a:lnTo>
                    <a:pt x="134" y="150"/>
                  </a:lnTo>
                  <a:lnTo>
                    <a:pt x="135" y="146"/>
                  </a:lnTo>
                  <a:lnTo>
                    <a:pt x="139" y="144"/>
                  </a:lnTo>
                  <a:lnTo>
                    <a:pt x="141" y="144"/>
                  </a:lnTo>
                  <a:lnTo>
                    <a:pt x="141" y="114"/>
                  </a:lnTo>
                  <a:lnTo>
                    <a:pt x="139" y="117"/>
                  </a:lnTo>
                  <a:lnTo>
                    <a:pt x="135" y="118"/>
                  </a:lnTo>
                  <a:lnTo>
                    <a:pt x="133" y="119"/>
                  </a:lnTo>
                  <a:lnTo>
                    <a:pt x="133" y="124"/>
                  </a:lnTo>
                  <a:lnTo>
                    <a:pt x="131" y="127"/>
                  </a:lnTo>
                  <a:lnTo>
                    <a:pt x="131" y="154"/>
                  </a:lnTo>
                  <a:lnTo>
                    <a:pt x="131" y="162"/>
                  </a:lnTo>
                  <a:lnTo>
                    <a:pt x="133" y="165"/>
                  </a:lnTo>
                  <a:lnTo>
                    <a:pt x="135" y="166"/>
                  </a:lnTo>
                  <a:lnTo>
                    <a:pt x="141" y="170"/>
                  </a:lnTo>
                  <a:lnTo>
                    <a:pt x="146" y="170"/>
                  </a:lnTo>
                  <a:lnTo>
                    <a:pt x="148" y="166"/>
                  </a:lnTo>
                  <a:lnTo>
                    <a:pt x="156" y="166"/>
                  </a:lnTo>
                  <a:lnTo>
                    <a:pt x="161" y="162"/>
                  </a:lnTo>
                  <a:lnTo>
                    <a:pt x="163" y="165"/>
                  </a:lnTo>
                  <a:lnTo>
                    <a:pt x="158" y="170"/>
                  </a:lnTo>
                  <a:lnTo>
                    <a:pt x="154" y="178"/>
                  </a:lnTo>
                  <a:lnTo>
                    <a:pt x="154" y="185"/>
                  </a:lnTo>
                  <a:lnTo>
                    <a:pt x="148" y="194"/>
                  </a:lnTo>
                  <a:lnTo>
                    <a:pt x="148" y="261"/>
                  </a:lnTo>
                  <a:lnTo>
                    <a:pt x="154" y="263"/>
                  </a:lnTo>
                  <a:lnTo>
                    <a:pt x="154" y="269"/>
                  </a:lnTo>
                  <a:lnTo>
                    <a:pt x="156" y="272"/>
                  </a:lnTo>
                  <a:lnTo>
                    <a:pt x="158" y="274"/>
                  </a:lnTo>
                  <a:lnTo>
                    <a:pt x="161" y="280"/>
                  </a:lnTo>
                  <a:lnTo>
                    <a:pt x="182" y="280"/>
                  </a:lnTo>
                  <a:lnTo>
                    <a:pt x="182" y="283"/>
                  </a:lnTo>
                  <a:lnTo>
                    <a:pt x="161" y="283"/>
                  </a:lnTo>
                  <a:lnTo>
                    <a:pt x="161" y="287"/>
                  </a:lnTo>
                  <a:lnTo>
                    <a:pt x="141" y="287"/>
                  </a:lnTo>
                  <a:lnTo>
                    <a:pt x="139" y="287"/>
                  </a:lnTo>
                  <a:lnTo>
                    <a:pt x="139" y="289"/>
                  </a:lnTo>
                  <a:lnTo>
                    <a:pt x="141" y="293"/>
                  </a:lnTo>
                  <a:lnTo>
                    <a:pt x="141" y="294"/>
                  </a:lnTo>
                  <a:lnTo>
                    <a:pt x="146" y="300"/>
                  </a:lnTo>
                  <a:lnTo>
                    <a:pt x="148" y="304"/>
                  </a:lnTo>
                  <a:lnTo>
                    <a:pt x="148" y="309"/>
                  </a:lnTo>
                  <a:lnTo>
                    <a:pt x="148" y="320"/>
                  </a:lnTo>
                  <a:lnTo>
                    <a:pt x="148" y="345"/>
                  </a:lnTo>
                  <a:lnTo>
                    <a:pt x="62" y="345"/>
                  </a:lnTo>
                  <a:lnTo>
                    <a:pt x="55" y="336"/>
                  </a:lnTo>
                  <a:lnTo>
                    <a:pt x="48" y="322"/>
                  </a:lnTo>
                  <a:lnTo>
                    <a:pt x="35" y="300"/>
                  </a:lnTo>
                  <a:lnTo>
                    <a:pt x="26" y="274"/>
                  </a:lnTo>
                  <a:lnTo>
                    <a:pt x="17" y="245"/>
                  </a:lnTo>
                  <a:lnTo>
                    <a:pt x="11" y="226"/>
                  </a:lnTo>
                  <a:lnTo>
                    <a:pt x="7" y="205"/>
                  </a:lnTo>
                  <a:lnTo>
                    <a:pt x="4" y="196"/>
                  </a:lnTo>
                  <a:lnTo>
                    <a:pt x="2" y="196"/>
                  </a:lnTo>
                  <a:lnTo>
                    <a:pt x="0" y="191"/>
                  </a:lnTo>
                  <a:lnTo>
                    <a:pt x="4" y="191"/>
                  </a:lnTo>
                  <a:lnTo>
                    <a:pt x="9" y="187"/>
                  </a:lnTo>
                  <a:lnTo>
                    <a:pt x="11" y="187"/>
                  </a:lnTo>
                  <a:lnTo>
                    <a:pt x="13" y="181"/>
                  </a:lnTo>
                  <a:lnTo>
                    <a:pt x="17" y="180"/>
                  </a:lnTo>
                  <a:lnTo>
                    <a:pt x="18" y="170"/>
                  </a:lnTo>
                  <a:lnTo>
                    <a:pt x="29" y="162"/>
                  </a:lnTo>
                  <a:lnTo>
                    <a:pt x="29" y="157"/>
                  </a:lnTo>
                  <a:lnTo>
                    <a:pt x="34" y="157"/>
                  </a:lnTo>
                  <a:lnTo>
                    <a:pt x="34" y="159"/>
                  </a:lnTo>
                  <a:lnTo>
                    <a:pt x="38" y="157"/>
                  </a:lnTo>
                  <a:lnTo>
                    <a:pt x="38" y="144"/>
                  </a:lnTo>
                  <a:lnTo>
                    <a:pt x="41" y="142"/>
                  </a:lnTo>
                  <a:lnTo>
                    <a:pt x="46" y="140"/>
                  </a:lnTo>
                  <a:lnTo>
                    <a:pt x="43" y="133"/>
                  </a:lnTo>
                  <a:lnTo>
                    <a:pt x="43" y="127"/>
                  </a:lnTo>
                  <a:lnTo>
                    <a:pt x="43" y="124"/>
                  </a:lnTo>
                  <a:lnTo>
                    <a:pt x="43" y="118"/>
                  </a:lnTo>
                  <a:lnTo>
                    <a:pt x="46" y="114"/>
                  </a:lnTo>
                  <a:lnTo>
                    <a:pt x="49" y="118"/>
                  </a:lnTo>
                  <a:lnTo>
                    <a:pt x="54" y="98"/>
                  </a:lnTo>
                  <a:lnTo>
                    <a:pt x="49" y="98"/>
                  </a:lnTo>
                  <a:lnTo>
                    <a:pt x="48" y="103"/>
                  </a:lnTo>
                  <a:lnTo>
                    <a:pt x="43" y="103"/>
                  </a:lnTo>
                  <a:lnTo>
                    <a:pt x="41" y="94"/>
                  </a:lnTo>
                  <a:lnTo>
                    <a:pt x="51" y="88"/>
                  </a:lnTo>
                  <a:lnTo>
                    <a:pt x="54" y="71"/>
                  </a:lnTo>
                  <a:lnTo>
                    <a:pt x="34" y="66"/>
                  </a:lnTo>
                  <a:lnTo>
                    <a:pt x="34" y="61"/>
                  </a:lnTo>
                  <a:lnTo>
                    <a:pt x="22" y="54"/>
                  </a:lnTo>
                  <a:lnTo>
                    <a:pt x="26" y="27"/>
                  </a:lnTo>
                  <a:lnTo>
                    <a:pt x="55" y="27"/>
                  </a:lnTo>
                  <a:lnTo>
                    <a:pt x="55" y="13"/>
                  </a:lnTo>
                  <a:lnTo>
                    <a:pt x="59" y="13"/>
                  </a:lnTo>
                  <a:lnTo>
                    <a:pt x="59" y="27"/>
                  </a:lnTo>
                  <a:lnTo>
                    <a:pt x="65" y="25"/>
                  </a:lnTo>
                  <a:lnTo>
                    <a:pt x="65" y="13"/>
                  </a:lnTo>
                  <a:lnTo>
                    <a:pt x="59" y="13"/>
                  </a:lnTo>
                  <a:lnTo>
                    <a:pt x="55" y="13"/>
                  </a:lnTo>
                  <a:lnTo>
                    <a:pt x="46" y="13"/>
                  </a:lnTo>
                  <a:lnTo>
                    <a:pt x="46" y="6"/>
                  </a:lnTo>
                  <a:lnTo>
                    <a:pt x="80" y="0"/>
                  </a:lnTo>
                  <a:lnTo>
                    <a:pt x="86"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38" name="Freeform 80"/>
            <p:cNvSpPr>
              <a:spLocks/>
            </p:cNvSpPr>
            <p:nvPr/>
          </p:nvSpPr>
          <p:spPr bwMode="auto">
            <a:xfrm>
              <a:off x="556" y="2683"/>
              <a:ext cx="189" cy="352"/>
            </a:xfrm>
            <a:custGeom>
              <a:avLst/>
              <a:gdLst>
                <a:gd name="T0" fmla="*/ 94 w 189"/>
                <a:gd name="T1" fmla="*/ 27 h 352"/>
                <a:gd name="T2" fmla="*/ 87 w 189"/>
                <a:gd name="T3" fmla="*/ 105 h 352"/>
                <a:gd name="T4" fmla="*/ 121 w 189"/>
                <a:gd name="T5" fmla="*/ 160 h 352"/>
                <a:gd name="T6" fmla="*/ 123 w 189"/>
                <a:gd name="T7" fmla="*/ 122 h 352"/>
                <a:gd name="T8" fmla="*/ 129 w 189"/>
                <a:gd name="T9" fmla="*/ 114 h 352"/>
                <a:gd name="T10" fmla="*/ 140 w 189"/>
                <a:gd name="T11" fmla="*/ 111 h 352"/>
                <a:gd name="T12" fmla="*/ 150 w 189"/>
                <a:gd name="T13" fmla="*/ 68 h 352"/>
                <a:gd name="T14" fmla="*/ 156 w 189"/>
                <a:gd name="T15" fmla="*/ 149 h 352"/>
                <a:gd name="T16" fmla="*/ 159 w 189"/>
                <a:gd name="T17" fmla="*/ 160 h 352"/>
                <a:gd name="T18" fmla="*/ 151 w 189"/>
                <a:gd name="T19" fmla="*/ 168 h 352"/>
                <a:gd name="T20" fmla="*/ 143 w 189"/>
                <a:gd name="T21" fmla="*/ 165 h 352"/>
                <a:gd name="T22" fmla="*/ 137 w 189"/>
                <a:gd name="T23" fmla="*/ 156 h 352"/>
                <a:gd name="T24" fmla="*/ 144 w 189"/>
                <a:gd name="T25" fmla="*/ 147 h 352"/>
                <a:gd name="T26" fmla="*/ 144 w 189"/>
                <a:gd name="T27" fmla="*/ 119 h 352"/>
                <a:gd name="T28" fmla="*/ 137 w 189"/>
                <a:gd name="T29" fmla="*/ 126 h 352"/>
                <a:gd name="T30" fmla="*/ 135 w 189"/>
                <a:gd name="T31" fmla="*/ 165 h 352"/>
                <a:gd name="T32" fmla="*/ 146 w 189"/>
                <a:gd name="T33" fmla="*/ 173 h 352"/>
                <a:gd name="T34" fmla="*/ 161 w 189"/>
                <a:gd name="T35" fmla="*/ 169 h 352"/>
                <a:gd name="T36" fmla="*/ 163 w 189"/>
                <a:gd name="T37" fmla="*/ 173 h 352"/>
                <a:gd name="T38" fmla="*/ 153 w 189"/>
                <a:gd name="T39" fmla="*/ 198 h 352"/>
                <a:gd name="T40" fmla="*/ 159 w 189"/>
                <a:gd name="T41" fmla="*/ 274 h 352"/>
                <a:gd name="T42" fmla="*/ 167 w 189"/>
                <a:gd name="T43" fmla="*/ 284 h 352"/>
                <a:gd name="T44" fmla="*/ 167 w 189"/>
                <a:gd name="T45" fmla="*/ 288 h 352"/>
                <a:gd name="T46" fmla="*/ 144 w 189"/>
                <a:gd name="T47" fmla="*/ 292 h 352"/>
                <a:gd name="T48" fmla="*/ 146 w 189"/>
                <a:gd name="T49" fmla="*/ 299 h 352"/>
                <a:gd name="T50" fmla="*/ 153 w 189"/>
                <a:gd name="T51" fmla="*/ 314 h 352"/>
                <a:gd name="T52" fmla="*/ 64 w 189"/>
                <a:gd name="T53" fmla="*/ 351 h 352"/>
                <a:gd name="T54" fmla="*/ 37 w 189"/>
                <a:gd name="T55" fmla="*/ 306 h 352"/>
                <a:gd name="T56" fmla="*/ 12 w 189"/>
                <a:gd name="T57" fmla="*/ 230 h 352"/>
                <a:gd name="T58" fmla="*/ 2 w 189"/>
                <a:gd name="T59" fmla="*/ 200 h 352"/>
                <a:gd name="T60" fmla="*/ 10 w 189"/>
                <a:gd name="T61" fmla="*/ 190 h 352"/>
                <a:gd name="T62" fmla="*/ 17 w 189"/>
                <a:gd name="T63" fmla="*/ 183 h 352"/>
                <a:gd name="T64" fmla="*/ 30 w 189"/>
                <a:gd name="T65" fmla="*/ 160 h 352"/>
                <a:gd name="T66" fmla="*/ 40 w 189"/>
                <a:gd name="T67" fmla="*/ 160 h 352"/>
                <a:gd name="T68" fmla="*/ 47 w 189"/>
                <a:gd name="T69" fmla="*/ 143 h 352"/>
                <a:gd name="T70" fmla="*/ 44 w 189"/>
                <a:gd name="T71" fmla="*/ 126 h 352"/>
                <a:gd name="T72" fmla="*/ 51 w 189"/>
                <a:gd name="T73" fmla="*/ 120 h 352"/>
                <a:gd name="T74" fmla="*/ 49 w 189"/>
                <a:gd name="T75" fmla="*/ 105 h 352"/>
                <a:gd name="T76" fmla="*/ 53 w 189"/>
                <a:gd name="T77" fmla="*/ 90 h 352"/>
                <a:gd name="T78" fmla="*/ 35 w 189"/>
                <a:gd name="T79" fmla="*/ 62 h 352"/>
                <a:gd name="T80" fmla="*/ 57 w 189"/>
                <a:gd name="T81" fmla="*/ 27 h 352"/>
                <a:gd name="T82" fmla="*/ 61 w 189"/>
                <a:gd name="T83" fmla="*/ 27 h 352"/>
                <a:gd name="T84" fmla="*/ 61 w 189"/>
                <a:gd name="T85" fmla="*/ 14 h 352"/>
                <a:gd name="T86" fmla="*/ 47 w 189"/>
                <a:gd name="T87" fmla="*/ 6 h 3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9"/>
                <a:gd name="T133" fmla="*/ 0 h 352"/>
                <a:gd name="T134" fmla="*/ 189 w 189"/>
                <a:gd name="T135" fmla="*/ 352 h 3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9" h="352">
                  <a:moveTo>
                    <a:pt x="89" y="0"/>
                  </a:moveTo>
                  <a:lnTo>
                    <a:pt x="89" y="2"/>
                  </a:lnTo>
                  <a:lnTo>
                    <a:pt x="94" y="27"/>
                  </a:lnTo>
                  <a:lnTo>
                    <a:pt x="94" y="114"/>
                  </a:lnTo>
                  <a:lnTo>
                    <a:pt x="87" y="114"/>
                  </a:lnTo>
                  <a:lnTo>
                    <a:pt x="87" y="105"/>
                  </a:lnTo>
                  <a:lnTo>
                    <a:pt x="83" y="105"/>
                  </a:lnTo>
                  <a:lnTo>
                    <a:pt x="83" y="168"/>
                  </a:lnTo>
                  <a:lnTo>
                    <a:pt x="121" y="160"/>
                  </a:lnTo>
                  <a:lnTo>
                    <a:pt x="121" y="129"/>
                  </a:lnTo>
                  <a:lnTo>
                    <a:pt x="121" y="126"/>
                  </a:lnTo>
                  <a:lnTo>
                    <a:pt x="123" y="122"/>
                  </a:lnTo>
                  <a:lnTo>
                    <a:pt x="123" y="120"/>
                  </a:lnTo>
                  <a:lnTo>
                    <a:pt x="127" y="116"/>
                  </a:lnTo>
                  <a:lnTo>
                    <a:pt x="129" y="114"/>
                  </a:lnTo>
                  <a:lnTo>
                    <a:pt x="135" y="112"/>
                  </a:lnTo>
                  <a:lnTo>
                    <a:pt x="137" y="112"/>
                  </a:lnTo>
                  <a:lnTo>
                    <a:pt x="140" y="111"/>
                  </a:lnTo>
                  <a:lnTo>
                    <a:pt x="146" y="108"/>
                  </a:lnTo>
                  <a:lnTo>
                    <a:pt x="146" y="68"/>
                  </a:lnTo>
                  <a:lnTo>
                    <a:pt x="150" y="68"/>
                  </a:lnTo>
                  <a:lnTo>
                    <a:pt x="150" y="147"/>
                  </a:lnTo>
                  <a:lnTo>
                    <a:pt x="153" y="147"/>
                  </a:lnTo>
                  <a:lnTo>
                    <a:pt x="156" y="149"/>
                  </a:lnTo>
                  <a:lnTo>
                    <a:pt x="159" y="152"/>
                  </a:lnTo>
                  <a:lnTo>
                    <a:pt x="161" y="157"/>
                  </a:lnTo>
                  <a:lnTo>
                    <a:pt x="159" y="160"/>
                  </a:lnTo>
                  <a:lnTo>
                    <a:pt x="159" y="165"/>
                  </a:lnTo>
                  <a:lnTo>
                    <a:pt x="153" y="165"/>
                  </a:lnTo>
                  <a:lnTo>
                    <a:pt x="151" y="168"/>
                  </a:lnTo>
                  <a:lnTo>
                    <a:pt x="148" y="168"/>
                  </a:lnTo>
                  <a:lnTo>
                    <a:pt x="146" y="168"/>
                  </a:lnTo>
                  <a:lnTo>
                    <a:pt x="143" y="165"/>
                  </a:lnTo>
                  <a:lnTo>
                    <a:pt x="140" y="165"/>
                  </a:lnTo>
                  <a:lnTo>
                    <a:pt x="139" y="160"/>
                  </a:lnTo>
                  <a:lnTo>
                    <a:pt x="137" y="156"/>
                  </a:lnTo>
                  <a:lnTo>
                    <a:pt x="139" y="152"/>
                  </a:lnTo>
                  <a:lnTo>
                    <a:pt x="140" y="149"/>
                  </a:lnTo>
                  <a:lnTo>
                    <a:pt x="144" y="147"/>
                  </a:lnTo>
                  <a:lnTo>
                    <a:pt x="146" y="147"/>
                  </a:lnTo>
                  <a:lnTo>
                    <a:pt x="146" y="116"/>
                  </a:lnTo>
                  <a:lnTo>
                    <a:pt x="144" y="119"/>
                  </a:lnTo>
                  <a:lnTo>
                    <a:pt x="140" y="120"/>
                  </a:lnTo>
                  <a:lnTo>
                    <a:pt x="137" y="122"/>
                  </a:lnTo>
                  <a:lnTo>
                    <a:pt x="137" y="126"/>
                  </a:lnTo>
                  <a:lnTo>
                    <a:pt x="135" y="129"/>
                  </a:lnTo>
                  <a:lnTo>
                    <a:pt x="135" y="157"/>
                  </a:lnTo>
                  <a:lnTo>
                    <a:pt x="135" y="165"/>
                  </a:lnTo>
                  <a:lnTo>
                    <a:pt x="137" y="168"/>
                  </a:lnTo>
                  <a:lnTo>
                    <a:pt x="140" y="169"/>
                  </a:lnTo>
                  <a:lnTo>
                    <a:pt x="146" y="173"/>
                  </a:lnTo>
                  <a:lnTo>
                    <a:pt x="150" y="173"/>
                  </a:lnTo>
                  <a:lnTo>
                    <a:pt x="153" y="169"/>
                  </a:lnTo>
                  <a:lnTo>
                    <a:pt x="161" y="169"/>
                  </a:lnTo>
                  <a:lnTo>
                    <a:pt x="167" y="165"/>
                  </a:lnTo>
                  <a:lnTo>
                    <a:pt x="169" y="168"/>
                  </a:lnTo>
                  <a:lnTo>
                    <a:pt x="163" y="173"/>
                  </a:lnTo>
                  <a:lnTo>
                    <a:pt x="159" y="181"/>
                  </a:lnTo>
                  <a:lnTo>
                    <a:pt x="159" y="188"/>
                  </a:lnTo>
                  <a:lnTo>
                    <a:pt x="153" y="198"/>
                  </a:lnTo>
                  <a:lnTo>
                    <a:pt x="153" y="265"/>
                  </a:lnTo>
                  <a:lnTo>
                    <a:pt x="159" y="268"/>
                  </a:lnTo>
                  <a:lnTo>
                    <a:pt x="159" y="274"/>
                  </a:lnTo>
                  <a:lnTo>
                    <a:pt x="161" y="277"/>
                  </a:lnTo>
                  <a:lnTo>
                    <a:pt x="163" y="279"/>
                  </a:lnTo>
                  <a:lnTo>
                    <a:pt x="167" y="284"/>
                  </a:lnTo>
                  <a:lnTo>
                    <a:pt x="188" y="284"/>
                  </a:lnTo>
                  <a:lnTo>
                    <a:pt x="188" y="288"/>
                  </a:lnTo>
                  <a:lnTo>
                    <a:pt x="167" y="288"/>
                  </a:lnTo>
                  <a:lnTo>
                    <a:pt x="167" y="292"/>
                  </a:lnTo>
                  <a:lnTo>
                    <a:pt x="146" y="292"/>
                  </a:lnTo>
                  <a:lnTo>
                    <a:pt x="144" y="292"/>
                  </a:lnTo>
                  <a:lnTo>
                    <a:pt x="144" y="294"/>
                  </a:lnTo>
                  <a:lnTo>
                    <a:pt x="146" y="298"/>
                  </a:lnTo>
                  <a:lnTo>
                    <a:pt x="146" y="299"/>
                  </a:lnTo>
                  <a:lnTo>
                    <a:pt x="150" y="306"/>
                  </a:lnTo>
                  <a:lnTo>
                    <a:pt x="153" y="310"/>
                  </a:lnTo>
                  <a:lnTo>
                    <a:pt x="153" y="314"/>
                  </a:lnTo>
                  <a:lnTo>
                    <a:pt x="153" y="326"/>
                  </a:lnTo>
                  <a:lnTo>
                    <a:pt x="153" y="351"/>
                  </a:lnTo>
                  <a:lnTo>
                    <a:pt x="64" y="351"/>
                  </a:lnTo>
                  <a:lnTo>
                    <a:pt x="57" y="341"/>
                  </a:lnTo>
                  <a:lnTo>
                    <a:pt x="49" y="328"/>
                  </a:lnTo>
                  <a:lnTo>
                    <a:pt x="37" y="306"/>
                  </a:lnTo>
                  <a:lnTo>
                    <a:pt x="27" y="279"/>
                  </a:lnTo>
                  <a:lnTo>
                    <a:pt x="17" y="249"/>
                  </a:lnTo>
                  <a:lnTo>
                    <a:pt x="12" y="230"/>
                  </a:lnTo>
                  <a:lnTo>
                    <a:pt x="8" y="208"/>
                  </a:lnTo>
                  <a:lnTo>
                    <a:pt x="4" y="200"/>
                  </a:lnTo>
                  <a:lnTo>
                    <a:pt x="2" y="200"/>
                  </a:lnTo>
                  <a:lnTo>
                    <a:pt x="0" y="194"/>
                  </a:lnTo>
                  <a:lnTo>
                    <a:pt x="4" y="194"/>
                  </a:lnTo>
                  <a:lnTo>
                    <a:pt x="10" y="190"/>
                  </a:lnTo>
                  <a:lnTo>
                    <a:pt x="12" y="190"/>
                  </a:lnTo>
                  <a:lnTo>
                    <a:pt x="13" y="184"/>
                  </a:lnTo>
                  <a:lnTo>
                    <a:pt x="17" y="183"/>
                  </a:lnTo>
                  <a:lnTo>
                    <a:pt x="18" y="173"/>
                  </a:lnTo>
                  <a:lnTo>
                    <a:pt x="30" y="165"/>
                  </a:lnTo>
                  <a:lnTo>
                    <a:pt x="30" y="160"/>
                  </a:lnTo>
                  <a:lnTo>
                    <a:pt x="35" y="160"/>
                  </a:lnTo>
                  <a:lnTo>
                    <a:pt x="35" y="162"/>
                  </a:lnTo>
                  <a:lnTo>
                    <a:pt x="40" y="160"/>
                  </a:lnTo>
                  <a:lnTo>
                    <a:pt x="40" y="147"/>
                  </a:lnTo>
                  <a:lnTo>
                    <a:pt x="42" y="145"/>
                  </a:lnTo>
                  <a:lnTo>
                    <a:pt x="47" y="143"/>
                  </a:lnTo>
                  <a:lnTo>
                    <a:pt x="44" y="135"/>
                  </a:lnTo>
                  <a:lnTo>
                    <a:pt x="44" y="129"/>
                  </a:lnTo>
                  <a:lnTo>
                    <a:pt x="44" y="126"/>
                  </a:lnTo>
                  <a:lnTo>
                    <a:pt x="44" y="120"/>
                  </a:lnTo>
                  <a:lnTo>
                    <a:pt x="47" y="116"/>
                  </a:lnTo>
                  <a:lnTo>
                    <a:pt x="51" y="120"/>
                  </a:lnTo>
                  <a:lnTo>
                    <a:pt x="56" y="99"/>
                  </a:lnTo>
                  <a:lnTo>
                    <a:pt x="51" y="99"/>
                  </a:lnTo>
                  <a:lnTo>
                    <a:pt x="49" y="105"/>
                  </a:lnTo>
                  <a:lnTo>
                    <a:pt x="44" y="105"/>
                  </a:lnTo>
                  <a:lnTo>
                    <a:pt x="42" y="95"/>
                  </a:lnTo>
                  <a:lnTo>
                    <a:pt x="53" y="90"/>
                  </a:lnTo>
                  <a:lnTo>
                    <a:pt x="56" y="72"/>
                  </a:lnTo>
                  <a:lnTo>
                    <a:pt x="35" y="68"/>
                  </a:lnTo>
                  <a:lnTo>
                    <a:pt x="35" y="62"/>
                  </a:lnTo>
                  <a:lnTo>
                    <a:pt x="23" y="55"/>
                  </a:lnTo>
                  <a:lnTo>
                    <a:pt x="27" y="27"/>
                  </a:lnTo>
                  <a:lnTo>
                    <a:pt x="57" y="27"/>
                  </a:lnTo>
                  <a:lnTo>
                    <a:pt x="57" y="14"/>
                  </a:lnTo>
                  <a:lnTo>
                    <a:pt x="61" y="14"/>
                  </a:lnTo>
                  <a:lnTo>
                    <a:pt x="61" y="27"/>
                  </a:lnTo>
                  <a:lnTo>
                    <a:pt x="67" y="25"/>
                  </a:lnTo>
                  <a:lnTo>
                    <a:pt x="67" y="14"/>
                  </a:lnTo>
                  <a:lnTo>
                    <a:pt x="61" y="14"/>
                  </a:lnTo>
                  <a:lnTo>
                    <a:pt x="57" y="14"/>
                  </a:lnTo>
                  <a:lnTo>
                    <a:pt x="47" y="14"/>
                  </a:lnTo>
                  <a:lnTo>
                    <a:pt x="47" y="6"/>
                  </a:lnTo>
                  <a:lnTo>
                    <a:pt x="83" y="0"/>
                  </a:lnTo>
                  <a:lnTo>
                    <a:pt x="89"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39" name="Freeform 81"/>
            <p:cNvSpPr>
              <a:spLocks/>
            </p:cNvSpPr>
            <p:nvPr/>
          </p:nvSpPr>
          <p:spPr bwMode="auto">
            <a:xfrm>
              <a:off x="768" y="2775"/>
              <a:ext cx="26" cy="15"/>
            </a:xfrm>
            <a:custGeom>
              <a:avLst/>
              <a:gdLst>
                <a:gd name="T0" fmla="*/ 25 w 26"/>
                <a:gd name="T1" fmla="*/ 0 h 15"/>
                <a:gd name="T2" fmla="*/ 0 w 26"/>
                <a:gd name="T3" fmla="*/ 0 h 15"/>
                <a:gd name="T4" fmla="*/ 0 w 26"/>
                <a:gd name="T5" fmla="*/ 14 h 15"/>
                <a:gd name="T6" fmla="*/ 1 w 26"/>
                <a:gd name="T7" fmla="*/ 14 h 15"/>
                <a:gd name="T8" fmla="*/ 4 w 26"/>
                <a:gd name="T9" fmla="*/ 9 h 15"/>
                <a:gd name="T10" fmla="*/ 7 w 26"/>
                <a:gd name="T11" fmla="*/ 8 h 15"/>
                <a:gd name="T12" fmla="*/ 25 w 26"/>
                <a:gd name="T13" fmla="*/ 0 h 15"/>
                <a:gd name="T14" fmla="*/ 0 60000 65536"/>
                <a:gd name="T15" fmla="*/ 0 60000 65536"/>
                <a:gd name="T16" fmla="*/ 0 60000 65536"/>
                <a:gd name="T17" fmla="*/ 0 60000 65536"/>
                <a:gd name="T18" fmla="*/ 0 60000 65536"/>
                <a:gd name="T19" fmla="*/ 0 60000 65536"/>
                <a:gd name="T20" fmla="*/ 0 60000 65536"/>
                <a:gd name="T21" fmla="*/ 0 w 26"/>
                <a:gd name="T22" fmla="*/ 0 h 15"/>
                <a:gd name="T23" fmla="*/ 26 w 26"/>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15">
                  <a:moveTo>
                    <a:pt x="25" y="0"/>
                  </a:moveTo>
                  <a:lnTo>
                    <a:pt x="0" y="0"/>
                  </a:lnTo>
                  <a:lnTo>
                    <a:pt x="0" y="14"/>
                  </a:lnTo>
                  <a:lnTo>
                    <a:pt x="1" y="14"/>
                  </a:lnTo>
                  <a:lnTo>
                    <a:pt x="4" y="9"/>
                  </a:lnTo>
                  <a:lnTo>
                    <a:pt x="7" y="8"/>
                  </a:lnTo>
                  <a:lnTo>
                    <a:pt x="25"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40" name="Freeform 82"/>
            <p:cNvSpPr>
              <a:spLocks/>
            </p:cNvSpPr>
            <p:nvPr/>
          </p:nvSpPr>
          <p:spPr bwMode="auto">
            <a:xfrm>
              <a:off x="768" y="2775"/>
              <a:ext cx="32" cy="21"/>
            </a:xfrm>
            <a:custGeom>
              <a:avLst/>
              <a:gdLst>
                <a:gd name="T0" fmla="*/ 31 w 32"/>
                <a:gd name="T1" fmla="*/ 0 h 21"/>
                <a:gd name="T2" fmla="*/ 0 w 32"/>
                <a:gd name="T3" fmla="*/ 0 h 21"/>
                <a:gd name="T4" fmla="*/ 0 w 32"/>
                <a:gd name="T5" fmla="*/ 20 h 21"/>
                <a:gd name="T6" fmla="*/ 1 w 32"/>
                <a:gd name="T7" fmla="*/ 20 h 21"/>
                <a:gd name="T8" fmla="*/ 5 w 32"/>
                <a:gd name="T9" fmla="*/ 13 h 21"/>
                <a:gd name="T10" fmla="*/ 9 w 32"/>
                <a:gd name="T11" fmla="*/ 11 h 21"/>
                <a:gd name="T12" fmla="*/ 31 w 32"/>
                <a:gd name="T13" fmla="*/ 0 h 21"/>
                <a:gd name="T14" fmla="*/ 0 60000 65536"/>
                <a:gd name="T15" fmla="*/ 0 60000 65536"/>
                <a:gd name="T16" fmla="*/ 0 60000 65536"/>
                <a:gd name="T17" fmla="*/ 0 60000 65536"/>
                <a:gd name="T18" fmla="*/ 0 60000 65536"/>
                <a:gd name="T19" fmla="*/ 0 60000 65536"/>
                <a:gd name="T20" fmla="*/ 0 60000 65536"/>
                <a:gd name="T21" fmla="*/ 0 w 32"/>
                <a:gd name="T22" fmla="*/ 0 h 21"/>
                <a:gd name="T23" fmla="*/ 32 w 32"/>
                <a:gd name="T24" fmla="*/ 21 h 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 h="21">
                  <a:moveTo>
                    <a:pt x="31" y="0"/>
                  </a:moveTo>
                  <a:lnTo>
                    <a:pt x="0" y="0"/>
                  </a:lnTo>
                  <a:lnTo>
                    <a:pt x="0" y="20"/>
                  </a:lnTo>
                  <a:lnTo>
                    <a:pt x="1" y="20"/>
                  </a:lnTo>
                  <a:lnTo>
                    <a:pt x="5" y="13"/>
                  </a:lnTo>
                  <a:lnTo>
                    <a:pt x="9" y="11"/>
                  </a:lnTo>
                  <a:lnTo>
                    <a:pt x="31"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41" name="Freeform 83"/>
            <p:cNvSpPr>
              <a:spLocks/>
            </p:cNvSpPr>
            <p:nvPr/>
          </p:nvSpPr>
          <p:spPr bwMode="auto">
            <a:xfrm>
              <a:off x="730" y="2852"/>
              <a:ext cx="99" cy="18"/>
            </a:xfrm>
            <a:custGeom>
              <a:avLst/>
              <a:gdLst>
                <a:gd name="T0" fmla="*/ 0 w 99"/>
                <a:gd name="T1" fmla="*/ 5 h 18"/>
                <a:gd name="T2" fmla="*/ 6 w 99"/>
                <a:gd name="T3" fmla="*/ 0 h 18"/>
                <a:gd name="T4" fmla="*/ 98 w 99"/>
                <a:gd name="T5" fmla="*/ 16 h 18"/>
                <a:gd name="T6" fmla="*/ 98 w 99"/>
                <a:gd name="T7" fmla="*/ 17 h 18"/>
                <a:gd name="T8" fmla="*/ 5 w 99"/>
                <a:gd name="T9" fmla="*/ 5 h 18"/>
                <a:gd name="T10" fmla="*/ 4 w 99"/>
                <a:gd name="T11" fmla="*/ 5 h 18"/>
                <a:gd name="T12" fmla="*/ 0 w 99"/>
                <a:gd name="T13" fmla="*/ 5 h 18"/>
                <a:gd name="T14" fmla="*/ 0 60000 65536"/>
                <a:gd name="T15" fmla="*/ 0 60000 65536"/>
                <a:gd name="T16" fmla="*/ 0 60000 65536"/>
                <a:gd name="T17" fmla="*/ 0 60000 65536"/>
                <a:gd name="T18" fmla="*/ 0 60000 65536"/>
                <a:gd name="T19" fmla="*/ 0 60000 65536"/>
                <a:gd name="T20" fmla="*/ 0 60000 65536"/>
                <a:gd name="T21" fmla="*/ 0 w 99"/>
                <a:gd name="T22" fmla="*/ 0 h 18"/>
                <a:gd name="T23" fmla="*/ 99 w 99"/>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9" h="18">
                  <a:moveTo>
                    <a:pt x="0" y="5"/>
                  </a:moveTo>
                  <a:lnTo>
                    <a:pt x="6" y="0"/>
                  </a:lnTo>
                  <a:lnTo>
                    <a:pt x="98" y="16"/>
                  </a:lnTo>
                  <a:lnTo>
                    <a:pt x="98" y="17"/>
                  </a:lnTo>
                  <a:lnTo>
                    <a:pt x="5" y="5"/>
                  </a:lnTo>
                  <a:lnTo>
                    <a:pt x="4" y="5"/>
                  </a:lnTo>
                  <a:lnTo>
                    <a:pt x="0" y="5"/>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42" name="Freeform 84"/>
            <p:cNvSpPr>
              <a:spLocks/>
            </p:cNvSpPr>
            <p:nvPr/>
          </p:nvSpPr>
          <p:spPr bwMode="auto">
            <a:xfrm>
              <a:off x="730" y="2852"/>
              <a:ext cx="105" cy="23"/>
            </a:xfrm>
            <a:custGeom>
              <a:avLst/>
              <a:gdLst>
                <a:gd name="T0" fmla="*/ 0 w 105"/>
                <a:gd name="T1" fmla="*/ 6 h 23"/>
                <a:gd name="T2" fmla="*/ 7 w 105"/>
                <a:gd name="T3" fmla="*/ 0 h 23"/>
                <a:gd name="T4" fmla="*/ 104 w 105"/>
                <a:gd name="T5" fmla="*/ 20 h 23"/>
                <a:gd name="T6" fmla="*/ 104 w 105"/>
                <a:gd name="T7" fmla="*/ 22 h 23"/>
                <a:gd name="T8" fmla="*/ 6 w 105"/>
                <a:gd name="T9" fmla="*/ 6 h 23"/>
                <a:gd name="T10" fmla="*/ 4 w 105"/>
                <a:gd name="T11" fmla="*/ 6 h 23"/>
                <a:gd name="T12" fmla="*/ 0 w 105"/>
                <a:gd name="T13" fmla="*/ 6 h 23"/>
                <a:gd name="T14" fmla="*/ 0 60000 65536"/>
                <a:gd name="T15" fmla="*/ 0 60000 65536"/>
                <a:gd name="T16" fmla="*/ 0 60000 65536"/>
                <a:gd name="T17" fmla="*/ 0 60000 65536"/>
                <a:gd name="T18" fmla="*/ 0 60000 65536"/>
                <a:gd name="T19" fmla="*/ 0 60000 65536"/>
                <a:gd name="T20" fmla="*/ 0 60000 65536"/>
                <a:gd name="T21" fmla="*/ 0 w 105"/>
                <a:gd name="T22" fmla="*/ 0 h 23"/>
                <a:gd name="T23" fmla="*/ 105 w 105"/>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5" h="23">
                  <a:moveTo>
                    <a:pt x="0" y="6"/>
                  </a:moveTo>
                  <a:lnTo>
                    <a:pt x="7" y="0"/>
                  </a:lnTo>
                  <a:lnTo>
                    <a:pt x="104" y="20"/>
                  </a:lnTo>
                  <a:lnTo>
                    <a:pt x="104" y="22"/>
                  </a:lnTo>
                  <a:lnTo>
                    <a:pt x="6" y="6"/>
                  </a:lnTo>
                  <a:lnTo>
                    <a:pt x="4" y="6"/>
                  </a:lnTo>
                  <a:lnTo>
                    <a:pt x="0" y="6"/>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43" name="Freeform 85"/>
            <p:cNvSpPr>
              <a:spLocks/>
            </p:cNvSpPr>
            <p:nvPr/>
          </p:nvSpPr>
          <p:spPr bwMode="auto">
            <a:xfrm>
              <a:off x="655" y="2693"/>
              <a:ext cx="9" cy="8"/>
            </a:xfrm>
            <a:custGeom>
              <a:avLst/>
              <a:gdLst>
                <a:gd name="T0" fmla="*/ 0 w 9"/>
                <a:gd name="T1" fmla="*/ 0 h 8"/>
                <a:gd name="T2" fmla="*/ 8 w 9"/>
                <a:gd name="T3" fmla="*/ 0 h 8"/>
                <a:gd name="T4" fmla="*/ 8 w 9"/>
                <a:gd name="T5" fmla="*/ 7 h 8"/>
                <a:gd name="T6" fmla="*/ 0 w 9"/>
                <a:gd name="T7" fmla="*/ 7 h 8"/>
                <a:gd name="T8" fmla="*/ 0 w 9"/>
                <a:gd name="T9" fmla="*/ 0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0"/>
                  </a:moveTo>
                  <a:lnTo>
                    <a:pt x="8" y="0"/>
                  </a:lnTo>
                  <a:lnTo>
                    <a:pt x="8"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44" name="Freeform 86"/>
            <p:cNvSpPr>
              <a:spLocks/>
            </p:cNvSpPr>
            <p:nvPr/>
          </p:nvSpPr>
          <p:spPr bwMode="auto">
            <a:xfrm>
              <a:off x="655" y="2693"/>
              <a:ext cx="15" cy="14"/>
            </a:xfrm>
            <a:custGeom>
              <a:avLst/>
              <a:gdLst>
                <a:gd name="T0" fmla="*/ 0 w 15"/>
                <a:gd name="T1" fmla="*/ 0 h 14"/>
                <a:gd name="T2" fmla="*/ 14 w 15"/>
                <a:gd name="T3" fmla="*/ 0 h 14"/>
                <a:gd name="T4" fmla="*/ 14 w 15"/>
                <a:gd name="T5" fmla="*/ 13 h 14"/>
                <a:gd name="T6" fmla="*/ 0 w 15"/>
                <a:gd name="T7" fmla="*/ 13 h 14"/>
                <a:gd name="T8" fmla="*/ 0 w 15"/>
                <a:gd name="T9" fmla="*/ 0 h 14"/>
                <a:gd name="T10" fmla="*/ 0 60000 65536"/>
                <a:gd name="T11" fmla="*/ 0 60000 65536"/>
                <a:gd name="T12" fmla="*/ 0 60000 65536"/>
                <a:gd name="T13" fmla="*/ 0 60000 65536"/>
                <a:gd name="T14" fmla="*/ 0 60000 65536"/>
                <a:gd name="T15" fmla="*/ 0 w 15"/>
                <a:gd name="T16" fmla="*/ 0 h 14"/>
                <a:gd name="T17" fmla="*/ 15 w 15"/>
                <a:gd name="T18" fmla="*/ 14 h 14"/>
              </a:gdLst>
              <a:ahLst/>
              <a:cxnLst>
                <a:cxn ang="T10">
                  <a:pos x="T0" y="T1"/>
                </a:cxn>
                <a:cxn ang="T11">
                  <a:pos x="T2" y="T3"/>
                </a:cxn>
                <a:cxn ang="T12">
                  <a:pos x="T4" y="T5"/>
                </a:cxn>
                <a:cxn ang="T13">
                  <a:pos x="T6" y="T7"/>
                </a:cxn>
                <a:cxn ang="T14">
                  <a:pos x="T8" y="T9"/>
                </a:cxn>
              </a:cxnLst>
              <a:rect l="T15" t="T16" r="T17" b="T18"/>
              <a:pathLst>
                <a:path w="15" h="14">
                  <a:moveTo>
                    <a:pt x="0" y="0"/>
                  </a:moveTo>
                  <a:lnTo>
                    <a:pt x="14" y="0"/>
                  </a:lnTo>
                  <a:lnTo>
                    <a:pt x="14"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45" name="Freeform 87"/>
            <p:cNvSpPr>
              <a:spLocks/>
            </p:cNvSpPr>
            <p:nvPr/>
          </p:nvSpPr>
          <p:spPr bwMode="auto">
            <a:xfrm>
              <a:off x="677" y="2693"/>
              <a:ext cx="9" cy="8"/>
            </a:xfrm>
            <a:custGeom>
              <a:avLst/>
              <a:gdLst>
                <a:gd name="T0" fmla="*/ 0 w 9"/>
                <a:gd name="T1" fmla="*/ 0 h 8"/>
                <a:gd name="T2" fmla="*/ 8 w 9"/>
                <a:gd name="T3" fmla="*/ 0 h 8"/>
                <a:gd name="T4" fmla="*/ 8 w 9"/>
                <a:gd name="T5" fmla="*/ 7 h 8"/>
                <a:gd name="T6" fmla="*/ 0 w 9"/>
                <a:gd name="T7" fmla="*/ 7 h 8"/>
                <a:gd name="T8" fmla="*/ 0 w 9"/>
                <a:gd name="T9" fmla="*/ 0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0"/>
                  </a:moveTo>
                  <a:lnTo>
                    <a:pt x="8" y="0"/>
                  </a:lnTo>
                  <a:lnTo>
                    <a:pt x="8"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46" name="Freeform 88"/>
            <p:cNvSpPr>
              <a:spLocks/>
            </p:cNvSpPr>
            <p:nvPr/>
          </p:nvSpPr>
          <p:spPr bwMode="auto">
            <a:xfrm>
              <a:off x="677" y="2693"/>
              <a:ext cx="14" cy="14"/>
            </a:xfrm>
            <a:custGeom>
              <a:avLst/>
              <a:gdLst>
                <a:gd name="T0" fmla="*/ 0 w 14"/>
                <a:gd name="T1" fmla="*/ 0 h 14"/>
                <a:gd name="T2" fmla="*/ 13 w 14"/>
                <a:gd name="T3" fmla="*/ 0 h 14"/>
                <a:gd name="T4" fmla="*/ 13 w 14"/>
                <a:gd name="T5" fmla="*/ 13 h 14"/>
                <a:gd name="T6" fmla="*/ 0 w 14"/>
                <a:gd name="T7" fmla="*/ 13 h 14"/>
                <a:gd name="T8" fmla="*/ 0 w 14"/>
                <a:gd name="T9" fmla="*/ 0 h 14"/>
                <a:gd name="T10" fmla="*/ 0 60000 65536"/>
                <a:gd name="T11" fmla="*/ 0 60000 65536"/>
                <a:gd name="T12" fmla="*/ 0 60000 65536"/>
                <a:gd name="T13" fmla="*/ 0 60000 65536"/>
                <a:gd name="T14" fmla="*/ 0 60000 65536"/>
                <a:gd name="T15" fmla="*/ 0 w 14"/>
                <a:gd name="T16" fmla="*/ 0 h 14"/>
                <a:gd name="T17" fmla="*/ 14 w 14"/>
                <a:gd name="T18" fmla="*/ 14 h 14"/>
              </a:gdLst>
              <a:ahLst/>
              <a:cxnLst>
                <a:cxn ang="T10">
                  <a:pos x="T0" y="T1"/>
                </a:cxn>
                <a:cxn ang="T11">
                  <a:pos x="T2" y="T3"/>
                </a:cxn>
                <a:cxn ang="T12">
                  <a:pos x="T4" y="T5"/>
                </a:cxn>
                <a:cxn ang="T13">
                  <a:pos x="T6" y="T7"/>
                </a:cxn>
                <a:cxn ang="T14">
                  <a:pos x="T8" y="T9"/>
                </a:cxn>
              </a:cxnLst>
              <a:rect l="T15" t="T16" r="T17" b="T18"/>
              <a:pathLst>
                <a:path w="14" h="14">
                  <a:moveTo>
                    <a:pt x="0" y="0"/>
                  </a:moveTo>
                  <a:lnTo>
                    <a:pt x="13" y="0"/>
                  </a:lnTo>
                  <a:lnTo>
                    <a:pt x="13"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47" name="Freeform 89"/>
            <p:cNvSpPr>
              <a:spLocks/>
            </p:cNvSpPr>
            <p:nvPr/>
          </p:nvSpPr>
          <p:spPr bwMode="auto">
            <a:xfrm>
              <a:off x="698" y="2693"/>
              <a:ext cx="12" cy="8"/>
            </a:xfrm>
            <a:custGeom>
              <a:avLst/>
              <a:gdLst>
                <a:gd name="T0" fmla="*/ 0 w 12"/>
                <a:gd name="T1" fmla="*/ 0 h 8"/>
                <a:gd name="T2" fmla="*/ 11 w 12"/>
                <a:gd name="T3" fmla="*/ 0 h 8"/>
                <a:gd name="T4" fmla="*/ 11 w 12"/>
                <a:gd name="T5" fmla="*/ 7 h 8"/>
                <a:gd name="T6" fmla="*/ 0 w 12"/>
                <a:gd name="T7" fmla="*/ 7 h 8"/>
                <a:gd name="T8" fmla="*/ 0 w 12"/>
                <a:gd name="T9" fmla="*/ 0 h 8"/>
                <a:gd name="T10" fmla="*/ 0 60000 65536"/>
                <a:gd name="T11" fmla="*/ 0 60000 65536"/>
                <a:gd name="T12" fmla="*/ 0 60000 65536"/>
                <a:gd name="T13" fmla="*/ 0 60000 65536"/>
                <a:gd name="T14" fmla="*/ 0 60000 65536"/>
                <a:gd name="T15" fmla="*/ 0 w 12"/>
                <a:gd name="T16" fmla="*/ 0 h 8"/>
                <a:gd name="T17" fmla="*/ 12 w 12"/>
                <a:gd name="T18" fmla="*/ 8 h 8"/>
              </a:gdLst>
              <a:ahLst/>
              <a:cxnLst>
                <a:cxn ang="T10">
                  <a:pos x="T0" y="T1"/>
                </a:cxn>
                <a:cxn ang="T11">
                  <a:pos x="T2" y="T3"/>
                </a:cxn>
                <a:cxn ang="T12">
                  <a:pos x="T4" y="T5"/>
                </a:cxn>
                <a:cxn ang="T13">
                  <a:pos x="T6" y="T7"/>
                </a:cxn>
                <a:cxn ang="T14">
                  <a:pos x="T8" y="T9"/>
                </a:cxn>
              </a:cxnLst>
              <a:rect l="T15" t="T16" r="T17" b="T18"/>
              <a:pathLst>
                <a:path w="12" h="8">
                  <a:moveTo>
                    <a:pt x="0" y="0"/>
                  </a:moveTo>
                  <a:lnTo>
                    <a:pt x="11" y="0"/>
                  </a:lnTo>
                  <a:lnTo>
                    <a:pt x="11"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48" name="Freeform 90"/>
            <p:cNvSpPr>
              <a:spLocks/>
            </p:cNvSpPr>
            <p:nvPr/>
          </p:nvSpPr>
          <p:spPr bwMode="auto">
            <a:xfrm>
              <a:off x="698" y="2693"/>
              <a:ext cx="17" cy="14"/>
            </a:xfrm>
            <a:custGeom>
              <a:avLst/>
              <a:gdLst>
                <a:gd name="T0" fmla="*/ 0 w 17"/>
                <a:gd name="T1" fmla="*/ 0 h 14"/>
                <a:gd name="T2" fmla="*/ 16 w 17"/>
                <a:gd name="T3" fmla="*/ 0 h 14"/>
                <a:gd name="T4" fmla="*/ 16 w 17"/>
                <a:gd name="T5" fmla="*/ 13 h 14"/>
                <a:gd name="T6" fmla="*/ 0 w 17"/>
                <a:gd name="T7" fmla="*/ 13 h 14"/>
                <a:gd name="T8" fmla="*/ 0 w 17"/>
                <a:gd name="T9" fmla="*/ 0 h 14"/>
                <a:gd name="T10" fmla="*/ 0 60000 65536"/>
                <a:gd name="T11" fmla="*/ 0 60000 65536"/>
                <a:gd name="T12" fmla="*/ 0 60000 65536"/>
                <a:gd name="T13" fmla="*/ 0 60000 65536"/>
                <a:gd name="T14" fmla="*/ 0 60000 65536"/>
                <a:gd name="T15" fmla="*/ 0 w 17"/>
                <a:gd name="T16" fmla="*/ 0 h 14"/>
                <a:gd name="T17" fmla="*/ 17 w 17"/>
                <a:gd name="T18" fmla="*/ 14 h 14"/>
              </a:gdLst>
              <a:ahLst/>
              <a:cxnLst>
                <a:cxn ang="T10">
                  <a:pos x="T0" y="T1"/>
                </a:cxn>
                <a:cxn ang="T11">
                  <a:pos x="T2" y="T3"/>
                </a:cxn>
                <a:cxn ang="T12">
                  <a:pos x="T4" y="T5"/>
                </a:cxn>
                <a:cxn ang="T13">
                  <a:pos x="T6" y="T7"/>
                </a:cxn>
                <a:cxn ang="T14">
                  <a:pos x="T8" y="T9"/>
                </a:cxn>
              </a:cxnLst>
              <a:rect l="T15" t="T16" r="T17" b="T18"/>
              <a:pathLst>
                <a:path w="17" h="14">
                  <a:moveTo>
                    <a:pt x="0" y="0"/>
                  </a:moveTo>
                  <a:lnTo>
                    <a:pt x="16" y="0"/>
                  </a:lnTo>
                  <a:lnTo>
                    <a:pt x="16"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49" name="Freeform 91"/>
            <p:cNvSpPr>
              <a:spLocks/>
            </p:cNvSpPr>
            <p:nvPr/>
          </p:nvSpPr>
          <p:spPr bwMode="auto">
            <a:xfrm>
              <a:off x="722" y="2693"/>
              <a:ext cx="13" cy="8"/>
            </a:xfrm>
            <a:custGeom>
              <a:avLst/>
              <a:gdLst>
                <a:gd name="T0" fmla="*/ 0 w 13"/>
                <a:gd name="T1" fmla="*/ 0 h 8"/>
                <a:gd name="T2" fmla="*/ 12 w 13"/>
                <a:gd name="T3" fmla="*/ 0 h 8"/>
                <a:gd name="T4" fmla="*/ 12 w 13"/>
                <a:gd name="T5" fmla="*/ 7 h 8"/>
                <a:gd name="T6" fmla="*/ 0 w 13"/>
                <a:gd name="T7" fmla="*/ 7 h 8"/>
                <a:gd name="T8" fmla="*/ 0 w 13"/>
                <a:gd name="T9" fmla="*/ 0 h 8"/>
                <a:gd name="T10" fmla="*/ 0 60000 65536"/>
                <a:gd name="T11" fmla="*/ 0 60000 65536"/>
                <a:gd name="T12" fmla="*/ 0 60000 65536"/>
                <a:gd name="T13" fmla="*/ 0 60000 65536"/>
                <a:gd name="T14" fmla="*/ 0 60000 65536"/>
                <a:gd name="T15" fmla="*/ 0 w 13"/>
                <a:gd name="T16" fmla="*/ 0 h 8"/>
                <a:gd name="T17" fmla="*/ 13 w 13"/>
                <a:gd name="T18" fmla="*/ 8 h 8"/>
              </a:gdLst>
              <a:ahLst/>
              <a:cxnLst>
                <a:cxn ang="T10">
                  <a:pos x="T0" y="T1"/>
                </a:cxn>
                <a:cxn ang="T11">
                  <a:pos x="T2" y="T3"/>
                </a:cxn>
                <a:cxn ang="T12">
                  <a:pos x="T4" y="T5"/>
                </a:cxn>
                <a:cxn ang="T13">
                  <a:pos x="T6" y="T7"/>
                </a:cxn>
                <a:cxn ang="T14">
                  <a:pos x="T8" y="T9"/>
                </a:cxn>
              </a:cxnLst>
              <a:rect l="T15" t="T16" r="T17" b="T18"/>
              <a:pathLst>
                <a:path w="13" h="8">
                  <a:moveTo>
                    <a:pt x="0" y="0"/>
                  </a:moveTo>
                  <a:lnTo>
                    <a:pt x="12" y="0"/>
                  </a:lnTo>
                  <a:lnTo>
                    <a:pt x="12"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50" name="Freeform 92"/>
            <p:cNvSpPr>
              <a:spLocks/>
            </p:cNvSpPr>
            <p:nvPr/>
          </p:nvSpPr>
          <p:spPr bwMode="auto">
            <a:xfrm>
              <a:off x="722" y="2693"/>
              <a:ext cx="19" cy="14"/>
            </a:xfrm>
            <a:custGeom>
              <a:avLst/>
              <a:gdLst>
                <a:gd name="T0" fmla="*/ 0 w 19"/>
                <a:gd name="T1" fmla="*/ 0 h 14"/>
                <a:gd name="T2" fmla="*/ 18 w 19"/>
                <a:gd name="T3" fmla="*/ 0 h 14"/>
                <a:gd name="T4" fmla="*/ 18 w 19"/>
                <a:gd name="T5" fmla="*/ 13 h 14"/>
                <a:gd name="T6" fmla="*/ 0 w 19"/>
                <a:gd name="T7" fmla="*/ 13 h 14"/>
                <a:gd name="T8" fmla="*/ 0 w 19"/>
                <a:gd name="T9" fmla="*/ 0 h 14"/>
                <a:gd name="T10" fmla="*/ 0 60000 65536"/>
                <a:gd name="T11" fmla="*/ 0 60000 65536"/>
                <a:gd name="T12" fmla="*/ 0 60000 65536"/>
                <a:gd name="T13" fmla="*/ 0 60000 65536"/>
                <a:gd name="T14" fmla="*/ 0 60000 65536"/>
                <a:gd name="T15" fmla="*/ 0 w 19"/>
                <a:gd name="T16" fmla="*/ 0 h 14"/>
                <a:gd name="T17" fmla="*/ 19 w 19"/>
                <a:gd name="T18" fmla="*/ 14 h 14"/>
              </a:gdLst>
              <a:ahLst/>
              <a:cxnLst>
                <a:cxn ang="T10">
                  <a:pos x="T0" y="T1"/>
                </a:cxn>
                <a:cxn ang="T11">
                  <a:pos x="T2" y="T3"/>
                </a:cxn>
                <a:cxn ang="T12">
                  <a:pos x="T4" y="T5"/>
                </a:cxn>
                <a:cxn ang="T13">
                  <a:pos x="T6" y="T7"/>
                </a:cxn>
                <a:cxn ang="T14">
                  <a:pos x="T8" y="T9"/>
                </a:cxn>
              </a:cxnLst>
              <a:rect l="T15" t="T16" r="T17" b="T18"/>
              <a:pathLst>
                <a:path w="19" h="14">
                  <a:moveTo>
                    <a:pt x="0" y="0"/>
                  </a:moveTo>
                  <a:lnTo>
                    <a:pt x="18" y="0"/>
                  </a:lnTo>
                  <a:lnTo>
                    <a:pt x="18"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51" name="Freeform 93"/>
            <p:cNvSpPr>
              <a:spLocks/>
            </p:cNvSpPr>
            <p:nvPr/>
          </p:nvSpPr>
          <p:spPr bwMode="auto">
            <a:xfrm>
              <a:off x="745" y="2693"/>
              <a:ext cx="12" cy="8"/>
            </a:xfrm>
            <a:custGeom>
              <a:avLst/>
              <a:gdLst>
                <a:gd name="T0" fmla="*/ 0 w 12"/>
                <a:gd name="T1" fmla="*/ 0 h 8"/>
                <a:gd name="T2" fmla="*/ 11 w 12"/>
                <a:gd name="T3" fmla="*/ 0 h 8"/>
                <a:gd name="T4" fmla="*/ 11 w 12"/>
                <a:gd name="T5" fmla="*/ 7 h 8"/>
                <a:gd name="T6" fmla="*/ 0 w 12"/>
                <a:gd name="T7" fmla="*/ 7 h 8"/>
                <a:gd name="T8" fmla="*/ 0 w 12"/>
                <a:gd name="T9" fmla="*/ 0 h 8"/>
                <a:gd name="T10" fmla="*/ 0 60000 65536"/>
                <a:gd name="T11" fmla="*/ 0 60000 65536"/>
                <a:gd name="T12" fmla="*/ 0 60000 65536"/>
                <a:gd name="T13" fmla="*/ 0 60000 65536"/>
                <a:gd name="T14" fmla="*/ 0 60000 65536"/>
                <a:gd name="T15" fmla="*/ 0 w 12"/>
                <a:gd name="T16" fmla="*/ 0 h 8"/>
                <a:gd name="T17" fmla="*/ 12 w 12"/>
                <a:gd name="T18" fmla="*/ 8 h 8"/>
              </a:gdLst>
              <a:ahLst/>
              <a:cxnLst>
                <a:cxn ang="T10">
                  <a:pos x="T0" y="T1"/>
                </a:cxn>
                <a:cxn ang="T11">
                  <a:pos x="T2" y="T3"/>
                </a:cxn>
                <a:cxn ang="T12">
                  <a:pos x="T4" y="T5"/>
                </a:cxn>
                <a:cxn ang="T13">
                  <a:pos x="T6" y="T7"/>
                </a:cxn>
                <a:cxn ang="T14">
                  <a:pos x="T8" y="T9"/>
                </a:cxn>
              </a:cxnLst>
              <a:rect l="T15" t="T16" r="T17" b="T18"/>
              <a:pathLst>
                <a:path w="12" h="8">
                  <a:moveTo>
                    <a:pt x="0" y="0"/>
                  </a:moveTo>
                  <a:lnTo>
                    <a:pt x="11" y="0"/>
                  </a:lnTo>
                  <a:lnTo>
                    <a:pt x="11"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52" name="Freeform 94"/>
            <p:cNvSpPr>
              <a:spLocks/>
            </p:cNvSpPr>
            <p:nvPr/>
          </p:nvSpPr>
          <p:spPr bwMode="auto">
            <a:xfrm>
              <a:off x="745" y="2693"/>
              <a:ext cx="17" cy="14"/>
            </a:xfrm>
            <a:custGeom>
              <a:avLst/>
              <a:gdLst>
                <a:gd name="T0" fmla="*/ 0 w 17"/>
                <a:gd name="T1" fmla="*/ 0 h 14"/>
                <a:gd name="T2" fmla="*/ 16 w 17"/>
                <a:gd name="T3" fmla="*/ 0 h 14"/>
                <a:gd name="T4" fmla="*/ 16 w 17"/>
                <a:gd name="T5" fmla="*/ 13 h 14"/>
                <a:gd name="T6" fmla="*/ 0 w 17"/>
                <a:gd name="T7" fmla="*/ 13 h 14"/>
                <a:gd name="T8" fmla="*/ 0 w 17"/>
                <a:gd name="T9" fmla="*/ 0 h 14"/>
                <a:gd name="T10" fmla="*/ 0 60000 65536"/>
                <a:gd name="T11" fmla="*/ 0 60000 65536"/>
                <a:gd name="T12" fmla="*/ 0 60000 65536"/>
                <a:gd name="T13" fmla="*/ 0 60000 65536"/>
                <a:gd name="T14" fmla="*/ 0 60000 65536"/>
                <a:gd name="T15" fmla="*/ 0 w 17"/>
                <a:gd name="T16" fmla="*/ 0 h 14"/>
                <a:gd name="T17" fmla="*/ 17 w 17"/>
                <a:gd name="T18" fmla="*/ 14 h 14"/>
              </a:gdLst>
              <a:ahLst/>
              <a:cxnLst>
                <a:cxn ang="T10">
                  <a:pos x="T0" y="T1"/>
                </a:cxn>
                <a:cxn ang="T11">
                  <a:pos x="T2" y="T3"/>
                </a:cxn>
                <a:cxn ang="T12">
                  <a:pos x="T4" y="T5"/>
                </a:cxn>
                <a:cxn ang="T13">
                  <a:pos x="T6" y="T7"/>
                </a:cxn>
                <a:cxn ang="T14">
                  <a:pos x="T8" y="T9"/>
                </a:cxn>
              </a:cxnLst>
              <a:rect l="T15" t="T16" r="T17" b="T18"/>
              <a:pathLst>
                <a:path w="17" h="14">
                  <a:moveTo>
                    <a:pt x="0" y="0"/>
                  </a:moveTo>
                  <a:lnTo>
                    <a:pt x="16" y="0"/>
                  </a:lnTo>
                  <a:lnTo>
                    <a:pt x="16"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53" name="Freeform 95"/>
            <p:cNvSpPr>
              <a:spLocks/>
            </p:cNvSpPr>
            <p:nvPr/>
          </p:nvSpPr>
          <p:spPr bwMode="auto">
            <a:xfrm>
              <a:off x="701" y="2714"/>
              <a:ext cx="3" cy="5"/>
            </a:xfrm>
            <a:custGeom>
              <a:avLst/>
              <a:gdLst>
                <a:gd name="T0" fmla="*/ 0 w 3"/>
                <a:gd name="T1" fmla="*/ 0 h 5"/>
                <a:gd name="T2" fmla="*/ 2 w 3"/>
                <a:gd name="T3" fmla="*/ 0 h 5"/>
                <a:gd name="T4" fmla="*/ 2 w 3"/>
                <a:gd name="T5" fmla="*/ 4 h 5"/>
                <a:gd name="T6" fmla="*/ 0 w 3"/>
                <a:gd name="T7" fmla="*/ 4 h 5"/>
                <a:gd name="T8" fmla="*/ 0 w 3"/>
                <a:gd name="T9" fmla="*/ 0 h 5"/>
                <a:gd name="T10" fmla="*/ 0 60000 65536"/>
                <a:gd name="T11" fmla="*/ 0 60000 65536"/>
                <a:gd name="T12" fmla="*/ 0 60000 65536"/>
                <a:gd name="T13" fmla="*/ 0 60000 65536"/>
                <a:gd name="T14" fmla="*/ 0 60000 65536"/>
                <a:gd name="T15" fmla="*/ 0 w 3"/>
                <a:gd name="T16" fmla="*/ 0 h 5"/>
                <a:gd name="T17" fmla="*/ 3 w 3"/>
                <a:gd name="T18" fmla="*/ 5 h 5"/>
              </a:gdLst>
              <a:ahLst/>
              <a:cxnLst>
                <a:cxn ang="T10">
                  <a:pos x="T0" y="T1"/>
                </a:cxn>
                <a:cxn ang="T11">
                  <a:pos x="T2" y="T3"/>
                </a:cxn>
                <a:cxn ang="T12">
                  <a:pos x="T4" y="T5"/>
                </a:cxn>
                <a:cxn ang="T13">
                  <a:pos x="T6" y="T7"/>
                </a:cxn>
                <a:cxn ang="T14">
                  <a:pos x="T8" y="T9"/>
                </a:cxn>
              </a:cxnLst>
              <a:rect l="T15" t="T16" r="T17" b="T18"/>
              <a:pathLst>
                <a:path w="3" h="5">
                  <a:moveTo>
                    <a:pt x="0" y="0"/>
                  </a:moveTo>
                  <a:lnTo>
                    <a:pt x="2" y="0"/>
                  </a:lnTo>
                  <a:lnTo>
                    <a:pt x="2" y="4"/>
                  </a:lnTo>
                  <a:lnTo>
                    <a:pt x="0" y="4"/>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54" name="Freeform 96"/>
            <p:cNvSpPr>
              <a:spLocks/>
            </p:cNvSpPr>
            <p:nvPr/>
          </p:nvSpPr>
          <p:spPr bwMode="auto">
            <a:xfrm>
              <a:off x="701" y="2714"/>
              <a:ext cx="9" cy="10"/>
            </a:xfrm>
            <a:custGeom>
              <a:avLst/>
              <a:gdLst>
                <a:gd name="T0" fmla="*/ 0 w 9"/>
                <a:gd name="T1" fmla="*/ 0 h 10"/>
                <a:gd name="T2" fmla="*/ 8 w 9"/>
                <a:gd name="T3" fmla="*/ 0 h 10"/>
                <a:gd name="T4" fmla="*/ 8 w 9"/>
                <a:gd name="T5" fmla="*/ 9 h 10"/>
                <a:gd name="T6" fmla="*/ 0 w 9"/>
                <a:gd name="T7" fmla="*/ 9 h 10"/>
                <a:gd name="T8" fmla="*/ 0 w 9"/>
                <a:gd name="T9" fmla="*/ 0 h 10"/>
                <a:gd name="T10" fmla="*/ 0 60000 65536"/>
                <a:gd name="T11" fmla="*/ 0 60000 65536"/>
                <a:gd name="T12" fmla="*/ 0 60000 65536"/>
                <a:gd name="T13" fmla="*/ 0 60000 65536"/>
                <a:gd name="T14" fmla="*/ 0 60000 65536"/>
                <a:gd name="T15" fmla="*/ 0 w 9"/>
                <a:gd name="T16" fmla="*/ 0 h 10"/>
                <a:gd name="T17" fmla="*/ 9 w 9"/>
                <a:gd name="T18" fmla="*/ 10 h 10"/>
              </a:gdLst>
              <a:ahLst/>
              <a:cxnLst>
                <a:cxn ang="T10">
                  <a:pos x="T0" y="T1"/>
                </a:cxn>
                <a:cxn ang="T11">
                  <a:pos x="T2" y="T3"/>
                </a:cxn>
                <a:cxn ang="T12">
                  <a:pos x="T4" y="T5"/>
                </a:cxn>
                <a:cxn ang="T13">
                  <a:pos x="T6" y="T7"/>
                </a:cxn>
                <a:cxn ang="T14">
                  <a:pos x="T8" y="T9"/>
                </a:cxn>
              </a:cxnLst>
              <a:rect l="T15" t="T16" r="T17" b="T18"/>
              <a:pathLst>
                <a:path w="9" h="10">
                  <a:moveTo>
                    <a:pt x="0" y="0"/>
                  </a:moveTo>
                  <a:lnTo>
                    <a:pt x="8" y="0"/>
                  </a:lnTo>
                  <a:lnTo>
                    <a:pt x="8" y="9"/>
                  </a:lnTo>
                  <a:lnTo>
                    <a:pt x="0" y="9"/>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55" name="Freeform 97"/>
            <p:cNvSpPr>
              <a:spLocks/>
            </p:cNvSpPr>
            <p:nvPr/>
          </p:nvSpPr>
          <p:spPr bwMode="auto">
            <a:xfrm>
              <a:off x="768" y="2693"/>
              <a:ext cx="6" cy="8"/>
            </a:xfrm>
            <a:custGeom>
              <a:avLst/>
              <a:gdLst>
                <a:gd name="T0" fmla="*/ 0 w 6"/>
                <a:gd name="T1" fmla="*/ 0 h 8"/>
                <a:gd name="T2" fmla="*/ 5 w 6"/>
                <a:gd name="T3" fmla="*/ 0 h 8"/>
                <a:gd name="T4" fmla="*/ 5 w 6"/>
                <a:gd name="T5" fmla="*/ 7 h 8"/>
                <a:gd name="T6" fmla="*/ 0 w 6"/>
                <a:gd name="T7" fmla="*/ 7 h 8"/>
                <a:gd name="T8" fmla="*/ 0 w 6"/>
                <a:gd name="T9" fmla="*/ 0 h 8"/>
                <a:gd name="T10" fmla="*/ 0 60000 65536"/>
                <a:gd name="T11" fmla="*/ 0 60000 65536"/>
                <a:gd name="T12" fmla="*/ 0 60000 65536"/>
                <a:gd name="T13" fmla="*/ 0 60000 65536"/>
                <a:gd name="T14" fmla="*/ 0 60000 65536"/>
                <a:gd name="T15" fmla="*/ 0 w 6"/>
                <a:gd name="T16" fmla="*/ 0 h 8"/>
                <a:gd name="T17" fmla="*/ 6 w 6"/>
                <a:gd name="T18" fmla="*/ 8 h 8"/>
              </a:gdLst>
              <a:ahLst/>
              <a:cxnLst>
                <a:cxn ang="T10">
                  <a:pos x="T0" y="T1"/>
                </a:cxn>
                <a:cxn ang="T11">
                  <a:pos x="T2" y="T3"/>
                </a:cxn>
                <a:cxn ang="T12">
                  <a:pos x="T4" y="T5"/>
                </a:cxn>
                <a:cxn ang="T13">
                  <a:pos x="T6" y="T7"/>
                </a:cxn>
                <a:cxn ang="T14">
                  <a:pos x="T8" y="T9"/>
                </a:cxn>
              </a:cxnLst>
              <a:rect l="T15" t="T16" r="T17" b="T18"/>
              <a:pathLst>
                <a:path w="6" h="8">
                  <a:moveTo>
                    <a:pt x="0" y="0"/>
                  </a:moveTo>
                  <a:lnTo>
                    <a:pt x="5" y="0"/>
                  </a:lnTo>
                  <a:lnTo>
                    <a:pt x="5" y="7"/>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56" name="Freeform 98"/>
            <p:cNvSpPr>
              <a:spLocks/>
            </p:cNvSpPr>
            <p:nvPr/>
          </p:nvSpPr>
          <p:spPr bwMode="auto">
            <a:xfrm>
              <a:off x="768" y="2693"/>
              <a:ext cx="12" cy="14"/>
            </a:xfrm>
            <a:custGeom>
              <a:avLst/>
              <a:gdLst>
                <a:gd name="T0" fmla="*/ 0 w 12"/>
                <a:gd name="T1" fmla="*/ 0 h 14"/>
                <a:gd name="T2" fmla="*/ 11 w 12"/>
                <a:gd name="T3" fmla="*/ 0 h 14"/>
                <a:gd name="T4" fmla="*/ 11 w 12"/>
                <a:gd name="T5" fmla="*/ 13 h 14"/>
                <a:gd name="T6" fmla="*/ 0 w 12"/>
                <a:gd name="T7" fmla="*/ 13 h 14"/>
                <a:gd name="T8" fmla="*/ 0 w 12"/>
                <a:gd name="T9" fmla="*/ 0 h 14"/>
                <a:gd name="T10" fmla="*/ 0 60000 65536"/>
                <a:gd name="T11" fmla="*/ 0 60000 65536"/>
                <a:gd name="T12" fmla="*/ 0 60000 65536"/>
                <a:gd name="T13" fmla="*/ 0 60000 65536"/>
                <a:gd name="T14" fmla="*/ 0 60000 65536"/>
                <a:gd name="T15" fmla="*/ 0 w 12"/>
                <a:gd name="T16" fmla="*/ 0 h 14"/>
                <a:gd name="T17" fmla="*/ 12 w 12"/>
                <a:gd name="T18" fmla="*/ 14 h 14"/>
              </a:gdLst>
              <a:ahLst/>
              <a:cxnLst>
                <a:cxn ang="T10">
                  <a:pos x="T0" y="T1"/>
                </a:cxn>
                <a:cxn ang="T11">
                  <a:pos x="T2" y="T3"/>
                </a:cxn>
                <a:cxn ang="T12">
                  <a:pos x="T4" y="T5"/>
                </a:cxn>
                <a:cxn ang="T13">
                  <a:pos x="T6" y="T7"/>
                </a:cxn>
                <a:cxn ang="T14">
                  <a:pos x="T8" y="T9"/>
                </a:cxn>
              </a:cxnLst>
              <a:rect l="T15" t="T16" r="T17" b="T18"/>
              <a:pathLst>
                <a:path w="12" h="14">
                  <a:moveTo>
                    <a:pt x="0" y="0"/>
                  </a:moveTo>
                  <a:lnTo>
                    <a:pt x="11" y="0"/>
                  </a:lnTo>
                  <a:lnTo>
                    <a:pt x="11" y="13"/>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57" name="Freeform 99"/>
            <p:cNvSpPr>
              <a:spLocks/>
            </p:cNvSpPr>
            <p:nvPr/>
          </p:nvSpPr>
          <p:spPr bwMode="auto">
            <a:xfrm>
              <a:off x="783" y="2693"/>
              <a:ext cx="6" cy="10"/>
            </a:xfrm>
            <a:custGeom>
              <a:avLst/>
              <a:gdLst>
                <a:gd name="T0" fmla="*/ 0 w 6"/>
                <a:gd name="T1" fmla="*/ 0 h 10"/>
                <a:gd name="T2" fmla="*/ 5 w 6"/>
                <a:gd name="T3" fmla="*/ 0 h 10"/>
                <a:gd name="T4" fmla="*/ 5 w 6"/>
                <a:gd name="T5" fmla="*/ 9 h 10"/>
                <a:gd name="T6" fmla="*/ 0 w 6"/>
                <a:gd name="T7" fmla="*/ 8 h 10"/>
                <a:gd name="T8" fmla="*/ 0 w 6"/>
                <a:gd name="T9" fmla="*/ 0 h 10"/>
                <a:gd name="T10" fmla="*/ 0 60000 65536"/>
                <a:gd name="T11" fmla="*/ 0 60000 65536"/>
                <a:gd name="T12" fmla="*/ 0 60000 65536"/>
                <a:gd name="T13" fmla="*/ 0 60000 65536"/>
                <a:gd name="T14" fmla="*/ 0 60000 65536"/>
                <a:gd name="T15" fmla="*/ 0 w 6"/>
                <a:gd name="T16" fmla="*/ 0 h 10"/>
                <a:gd name="T17" fmla="*/ 6 w 6"/>
                <a:gd name="T18" fmla="*/ 10 h 10"/>
              </a:gdLst>
              <a:ahLst/>
              <a:cxnLst>
                <a:cxn ang="T10">
                  <a:pos x="T0" y="T1"/>
                </a:cxn>
                <a:cxn ang="T11">
                  <a:pos x="T2" y="T3"/>
                </a:cxn>
                <a:cxn ang="T12">
                  <a:pos x="T4" y="T5"/>
                </a:cxn>
                <a:cxn ang="T13">
                  <a:pos x="T6" y="T7"/>
                </a:cxn>
                <a:cxn ang="T14">
                  <a:pos x="T8" y="T9"/>
                </a:cxn>
              </a:cxnLst>
              <a:rect l="T15" t="T16" r="T17" b="T18"/>
              <a:pathLst>
                <a:path w="6" h="10">
                  <a:moveTo>
                    <a:pt x="0" y="0"/>
                  </a:moveTo>
                  <a:lnTo>
                    <a:pt x="5" y="0"/>
                  </a:lnTo>
                  <a:lnTo>
                    <a:pt x="5" y="9"/>
                  </a:lnTo>
                  <a:lnTo>
                    <a:pt x="0" y="8"/>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58" name="Freeform 100"/>
            <p:cNvSpPr>
              <a:spLocks/>
            </p:cNvSpPr>
            <p:nvPr/>
          </p:nvSpPr>
          <p:spPr bwMode="auto">
            <a:xfrm>
              <a:off x="783" y="2693"/>
              <a:ext cx="12" cy="16"/>
            </a:xfrm>
            <a:custGeom>
              <a:avLst/>
              <a:gdLst>
                <a:gd name="T0" fmla="*/ 0 w 12"/>
                <a:gd name="T1" fmla="*/ 0 h 16"/>
                <a:gd name="T2" fmla="*/ 11 w 12"/>
                <a:gd name="T3" fmla="*/ 0 h 16"/>
                <a:gd name="T4" fmla="*/ 11 w 12"/>
                <a:gd name="T5" fmla="*/ 15 h 16"/>
                <a:gd name="T6" fmla="*/ 0 w 12"/>
                <a:gd name="T7" fmla="*/ 13 h 16"/>
                <a:gd name="T8" fmla="*/ 0 w 12"/>
                <a:gd name="T9" fmla="*/ 0 h 16"/>
                <a:gd name="T10" fmla="*/ 0 60000 65536"/>
                <a:gd name="T11" fmla="*/ 0 60000 65536"/>
                <a:gd name="T12" fmla="*/ 0 60000 65536"/>
                <a:gd name="T13" fmla="*/ 0 60000 65536"/>
                <a:gd name="T14" fmla="*/ 0 60000 65536"/>
                <a:gd name="T15" fmla="*/ 0 w 12"/>
                <a:gd name="T16" fmla="*/ 0 h 16"/>
                <a:gd name="T17" fmla="*/ 12 w 12"/>
                <a:gd name="T18" fmla="*/ 16 h 16"/>
              </a:gdLst>
              <a:ahLst/>
              <a:cxnLst>
                <a:cxn ang="T10">
                  <a:pos x="T0" y="T1"/>
                </a:cxn>
                <a:cxn ang="T11">
                  <a:pos x="T2" y="T3"/>
                </a:cxn>
                <a:cxn ang="T12">
                  <a:pos x="T4" y="T5"/>
                </a:cxn>
                <a:cxn ang="T13">
                  <a:pos x="T6" y="T7"/>
                </a:cxn>
                <a:cxn ang="T14">
                  <a:pos x="T8" y="T9"/>
                </a:cxn>
              </a:cxnLst>
              <a:rect l="T15" t="T16" r="T17" b="T18"/>
              <a:pathLst>
                <a:path w="12" h="16">
                  <a:moveTo>
                    <a:pt x="0" y="0"/>
                  </a:moveTo>
                  <a:lnTo>
                    <a:pt x="11" y="0"/>
                  </a:lnTo>
                  <a:lnTo>
                    <a:pt x="11" y="15"/>
                  </a:lnTo>
                  <a:lnTo>
                    <a:pt x="0" y="13"/>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59" name="Freeform 101"/>
            <p:cNvSpPr>
              <a:spLocks/>
            </p:cNvSpPr>
            <p:nvPr/>
          </p:nvSpPr>
          <p:spPr bwMode="auto">
            <a:xfrm>
              <a:off x="797" y="2696"/>
              <a:ext cx="3" cy="9"/>
            </a:xfrm>
            <a:custGeom>
              <a:avLst/>
              <a:gdLst>
                <a:gd name="T0" fmla="*/ 0 w 3"/>
                <a:gd name="T1" fmla="*/ 0 h 9"/>
                <a:gd name="T2" fmla="*/ 2 w 3"/>
                <a:gd name="T3" fmla="*/ 0 h 9"/>
                <a:gd name="T4" fmla="*/ 2 w 3"/>
                <a:gd name="T5" fmla="*/ 8 h 9"/>
                <a:gd name="T6" fmla="*/ 0 w 3"/>
                <a:gd name="T7" fmla="*/ 7 h 9"/>
                <a:gd name="T8" fmla="*/ 0 w 3"/>
                <a:gd name="T9" fmla="*/ 0 h 9"/>
                <a:gd name="T10" fmla="*/ 0 60000 65536"/>
                <a:gd name="T11" fmla="*/ 0 60000 65536"/>
                <a:gd name="T12" fmla="*/ 0 60000 65536"/>
                <a:gd name="T13" fmla="*/ 0 60000 65536"/>
                <a:gd name="T14" fmla="*/ 0 60000 65536"/>
                <a:gd name="T15" fmla="*/ 0 w 3"/>
                <a:gd name="T16" fmla="*/ 0 h 9"/>
                <a:gd name="T17" fmla="*/ 3 w 3"/>
                <a:gd name="T18" fmla="*/ 9 h 9"/>
              </a:gdLst>
              <a:ahLst/>
              <a:cxnLst>
                <a:cxn ang="T10">
                  <a:pos x="T0" y="T1"/>
                </a:cxn>
                <a:cxn ang="T11">
                  <a:pos x="T2" y="T3"/>
                </a:cxn>
                <a:cxn ang="T12">
                  <a:pos x="T4" y="T5"/>
                </a:cxn>
                <a:cxn ang="T13">
                  <a:pos x="T6" y="T7"/>
                </a:cxn>
                <a:cxn ang="T14">
                  <a:pos x="T8" y="T9"/>
                </a:cxn>
              </a:cxnLst>
              <a:rect l="T15" t="T16" r="T17" b="T18"/>
              <a:pathLst>
                <a:path w="3" h="9">
                  <a:moveTo>
                    <a:pt x="0" y="0"/>
                  </a:moveTo>
                  <a:lnTo>
                    <a:pt x="2" y="0"/>
                  </a:lnTo>
                  <a:lnTo>
                    <a:pt x="2" y="8"/>
                  </a:lnTo>
                  <a:lnTo>
                    <a:pt x="0" y="7"/>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60" name="Freeform 102"/>
            <p:cNvSpPr>
              <a:spLocks/>
            </p:cNvSpPr>
            <p:nvPr/>
          </p:nvSpPr>
          <p:spPr bwMode="auto">
            <a:xfrm>
              <a:off x="797" y="2696"/>
              <a:ext cx="9" cy="15"/>
            </a:xfrm>
            <a:custGeom>
              <a:avLst/>
              <a:gdLst>
                <a:gd name="T0" fmla="*/ 0 w 9"/>
                <a:gd name="T1" fmla="*/ 0 h 15"/>
                <a:gd name="T2" fmla="*/ 8 w 9"/>
                <a:gd name="T3" fmla="*/ 0 h 15"/>
                <a:gd name="T4" fmla="*/ 8 w 9"/>
                <a:gd name="T5" fmla="*/ 14 h 15"/>
                <a:gd name="T6" fmla="*/ 0 w 9"/>
                <a:gd name="T7" fmla="*/ 12 h 15"/>
                <a:gd name="T8" fmla="*/ 0 w 9"/>
                <a:gd name="T9" fmla="*/ 0 h 15"/>
                <a:gd name="T10" fmla="*/ 0 60000 65536"/>
                <a:gd name="T11" fmla="*/ 0 60000 65536"/>
                <a:gd name="T12" fmla="*/ 0 60000 65536"/>
                <a:gd name="T13" fmla="*/ 0 60000 65536"/>
                <a:gd name="T14" fmla="*/ 0 60000 65536"/>
                <a:gd name="T15" fmla="*/ 0 w 9"/>
                <a:gd name="T16" fmla="*/ 0 h 15"/>
                <a:gd name="T17" fmla="*/ 9 w 9"/>
                <a:gd name="T18" fmla="*/ 15 h 15"/>
              </a:gdLst>
              <a:ahLst/>
              <a:cxnLst>
                <a:cxn ang="T10">
                  <a:pos x="T0" y="T1"/>
                </a:cxn>
                <a:cxn ang="T11">
                  <a:pos x="T2" y="T3"/>
                </a:cxn>
                <a:cxn ang="T12">
                  <a:pos x="T4" y="T5"/>
                </a:cxn>
                <a:cxn ang="T13">
                  <a:pos x="T6" y="T7"/>
                </a:cxn>
                <a:cxn ang="T14">
                  <a:pos x="T8" y="T9"/>
                </a:cxn>
              </a:cxnLst>
              <a:rect l="T15" t="T16" r="T17" b="T18"/>
              <a:pathLst>
                <a:path w="9" h="15">
                  <a:moveTo>
                    <a:pt x="0" y="0"/>
                  </a:moveTo>
                  <a:lnTo>
                    <a:pt x="8" y="0"/>
                  </a:lnTo>
                  <a:lnTo>
                    <a:pt x="8" y="14"/>
                  </a:lnTo>
                  <a:lnTo>
                    <a:pt x="0" y="12"/>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61" name="Freeform 103"/>
            <p:cNvSpPr>
              <a:spLocks/>
            </p:cNvSpPr>
            <p:nvPr/>
          </p:nvSpPr>
          <p:spPr bwMode="auto">
            <a:xfrm>
              <a:off x="665" y="2588"/>
              <a:ext cx="52" cy="88"/>
            </a:xfrm>
            <a:custGeom>
              <a:avLst/>
              <a:gdLst>
                <a:gd name="T0" fmla="*/ 19 w 52"/>
                <a:gd name="T1" fmla="*/ 42 h 88"/>
                <a:gd name="T2" fmla="*/ 20 w 52"/>
                <a:gd name="T3" fmla="*/ 42 h 88"/>
                <a:gd name="T4" fmla="*/ 20 w 52"/>
                <a:gd name="T5" fmla="*/ 33 h 88"/>
                <a:gd name="T6" fmla="*/ 24 w 52"/>
                <a:gd name="T7" fmla="*/ 33 h 88"/>
                <a:gd name="T8" fmla="*/ 24 w 52"/>
                <a:gd name="T9" fmla="*/ 27 h 88"/>
                <a:gd name="T10" fmla="*/ 22 w 52"/>
                <a:gd name="T11" fmla="*/ 14 h 88"/>
                <a:gd name="T12" fmla="*/ 20 w 52"/>
                <a:gd name="T13" fmla="*/ 9 h 88"/>
                <a:gd name="T14" fmla="*/ 19 w 52"/>
                <a:gd name="T15" fmla="*/ 7 h 88"/>
                <a:gd name="T16" fmla="*/ 22 w 52"/>
                <a:gd name="T17" fmla="*/ 7 h 88"/>
                <a:gd name="T18" fmla="*/ 26 w 52"/>
                <a:gd name="T19" fmla="*/ 7 h 88"/>
                <a:gd name="T20" fmla="*/ 30 w 52"/>
                <a:gd name="T21" fmla="*/ 4 h 88"/>
                <a:gd name="T22" fmla="*/ 35 w 52"/>
                <a:gd name="T23" fmla="*/ 0 h 88"/>
                <a:gd name="T24" fmla="*/ 35 w 52"/>
                <a:gd name="T25" fmla="*/ 4 h 88"/>
                <a:gd name="T26" fmla="*/ 35 w 52"/>
                <a:gd name="T27" fmla="*/ 7 h 88"/>
                <a:gd name="T28" fmla="*/ 32 w 52"/>
                <a:gd name="T29" fmla="*/ 12 h 88"/>
                <a:gd name="T30" fmla="*/ 30 w 52"/>
                <a:gd name="T31" fmla="*/ 15 h 88"/>
                <a:gd name="T32" fmla="*/ 29 w 52"/>
                <a:gd name="T33" fmla="*/ 16 h 88"/>
                <a:gd name="T34" fmla="*/ 32 w 52"/>
                <a:gd name="T35" fmla="*/ 20 h 88"/>
                <a:gd name="T36" fmla="*/ 37 w 52"/>
                <a:gd name="T37" fmla="*/ 20 h 88"/>
                <a:gd name="T38" fmla="*/ 32 w 52"/>
                <a:gd name="T39" fmla="*/ 42 h 88"/>
                <a:gd name="T40" fmla="*/ 51 w 52"/>
                <a:gd name="T41" fmla="*/ 42 h 88"/>
                <a:gd name="T42" fmla="*/ 51 w 52"/>
                <a:gd name="T43" fmla="*/ 47 h 88"/>
                <a:gd name="T44" fmla="*/ 22 w 52"/>
                <a:gd name="T45" fmla="*/ 47 h 88"/>
                <a:gd name="T46" fmla="*/ 16 w 52"/>
                <a:gd name="T47" fmla="*/ 49 h 88"/>
                <a:gd name="T48" fmla="*/ 3 w 52"/>
                <a:gd name="T49" fmla="*/ 52 h 88"/>
                <a:gd name="T50" fmla="*/ 3 w 52"/>
                <a:gd name="T51" fmla="*/ 53 h 88"/>
                <a:gd name="T52" fmla="*/ 10 w 52"/>
                <a:gd name="T53" fmla="*/ 57 h 88"/>
                <a:gd name="T54" fmla="*/ 0 w 52"/>
                <a:gd name="T55" fmla="*/ 87 h 88"/>
                <a:gd name="T56" fmla="*/ 16 w 52"/>
                <a:gd name="T57" fmla="*/ 87 h 88"/>
                <a:gd name="T58" fmla="*/ 19 w 52"/>
                <a:gd name="T59" fmla="*/ 42 h 8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2"/>
                <a:gd name="T91" fmla="*/ 0 h 88"/>
                <a:gd name="T92" fmla="*/ 52 w 52"/>
                <a:gd name="T93" fmla="*/ 88 h 8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2" h="88">
                  <a:moveTo>
                    <a:pt x="19" y="42"/>
                  </a:moveTo>
                  <a:lnTo>
                    <a:pt x="20" y="42"/>
                  </a:lnTo>
                  <a:lnTo>
                    <a:pt x="20" y="33"/>
                  </a:lnTo>
                  <a:lnTo>
                    <a:pt x="24" y="33"/>
                  </a:lnTo>
                  <a:lnTo>
                    <a:pt x="24" y="27"/>
                  </a:lnTo>
                  <a:lnTo>
                    <a:pt x="22" y="14"/>
                  </a:lnTo>
                  <a:lnTo>
                    <a:pt x="20" y="9"/>
                  </a:lnTo>
                  <a:lnTo>
                    <a:pt x="19" y="7"/>
                  </a:lnTo>
                  <a:lnTo>
                    <a:pt x="22" y="7"/>
                  </a:lnTo>
                  <a:lnTo>
                    <a:pt x="26" y="7"/>
                  </a:lnTo>
                  <a:lnTo>
                    <a:pt x="30" y="4"/>
                  </a:lnTo>
                  <a:lnTo>
                    <a:pt x="35" y="0"/>
                  </a:lnTo>
                  <a:lnTo>
                    <a:pt x="35" y="4"/>
                  </a:lnTo>
                  <a:lnTo>
                    <a:pt x="35" y="7"/>
                  </a:lnTo>
                  <a:lnTo>
                    <a:pt x="32" y="12"/>
                  </a:lnTo>
                  <a:lnTo>
                    <a:pt x="30" y="15"/>
                  </a:lnTo>
                  <a:lnTo>
                    <a:pt x="29" y="16"/>
                  </a:lnTo>
                  <a:lnTo>
                    <a:pt x="32" y="20"/>
                  </a:lnTo>
                  <a:lnTo>
                    <a:pt x="37" y="20"/>
                  </a:lnTo>
                  <a:lnTo>
                    <a:pt x="32" y="42"/>
                  </a:lnTo>
                  <a:lnTo>
                    <a:pt x="51" y="42"/>
                  </a:lnTo>
                  <a:lnTo>
                    <a:pt x="51" y="47"/>
                  </a:lnTo>
                  <a:lnTo>
                    <a:pt x="22" y="47"/>
                  </a:lnTo>
                  <a:lnTo>
                    <a:pt x="16" y="49"/>
                  </a:lnTo>
                  <a:lnTo>
                    <a:pt x="3" y="52"/>
                  </a:lnTo>
                  <a:lnTo>
                    <a:pt x="3" y="53"/>
                  </a:lnTo>
                  <a:lnTo>
                    <a:pt x="10" y="57"/>
                  </a:lnTo>
                  <a:lnTo>
                    <a:pt x="0" y="87"/>
                  </a:lnTo>
                  <a:lnTo>
                    <a:pt x="16" y="87"/>
                  </a:lnTo>
                  <a:lnTo>
                    <a:pt x="19" y="4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62" name="Freeform 104"/>
            <p:cNvSpPr>
              <a:spLocks/>
            </p:cNvSpPr>
            <p:nvPr/>
          </p:nvSpPr>
          <p:spPr bwMode="auto">
            <a:xfrm>
              <a:off x="665" y="2588"/>
              <a:ext cx="58" cy="94"/>
            </a:xfrm>
            <a:custGeom>
              <a:avLst/>
              <a:gdLst>
                <a:gd name="T0" fmla="*/ 21 w 58"/>
                <a:gd name="T1" fmla="*/ 45 h 94"/>
                <a:gd name="T2" fmla="*/ 22 w 58"/>
                <a:gd name="T3" fmla="*/ 45 h 94"/>
                <a:gd name="T4" fmla="*/ 22 w 58"/>
                <a:gd name="T5" fmla="*/ 35 h 94"/>
                <a:gd name="T6" fmla="*/ 27 w 58"/>
                <a:gd name="T7" fmla="*/ 35 h 94"/>
                <a:gd name="T8" fmla="*/ 27 w 58"/>
                <a:gd name="T9" fmla="*/ 29 h 94"/>
                <a:gd name="T10" fmla="*/ 25 w 58"/>
                <a:gd name="T11" fmla="*/ 15 h 94"/>
                <a:gd name="T12" fmla="*/ 22 w 58"/>
                <a:gd name="T13" fmla="*/ 10 h 94"/>
                <a:gd name="T14" fmla="*/ 21 w 58"/>
                <a:gd name="T15" fmla="*/ 8 h 94"/>
                <a:gd name="T16" fmla="*/ 25 w 58"/>
                <a:gd name="T17" fmla="*/ 8 h 94"/>
                <a:gd name="T18" fmla="*/ 29 w 58"/>
                <a:gd name="T19" fmla="*/ 8 h 94"/>
                <a:gd name="T20" fmla="*/ 34 w 58"/>
                <a:gd name="T21" fmla="*/ 4 h 94"/>
                <a:gd name="T22" fmla="*/ 39 w 58"/>
                <a:gd name="T23" fmla="*/ 0 h 94"/>
                <a:gd name="T24" fmla="*/ 39 w 58"/>
                <a:gd name="T25" fmla="*/ 4 h 94"/>
                <a:gd name="T26" fmla="*/ 39 w 58"/>
                <a:gd name="T27" fmla="*/ 8 h 94"/>
                <a:gd name="T28" fmla="*/ 36 w 58"/>
                <a:gd name="T29" fmla="*/ 13 h 94"/>
                <a:gd name="T30" fmla="*/ 34 w 58"/>
                <a:gd name="T31" fmla="*/ 16 h 94"/>
                <a:gd name="T32" fmla="*/ 33 w 58"/>
                <a:gd name="T33" fmla="*/ 17 h 94"/>
                <a:gd name="T34" fmla="*/ 36 w 58"/>
                <a:gd name="T35" fmla="*/ 21 h 94"/>
                <a:gd name="T36" fmla="*/ 42 w 58"/>
                <a:gd name="T37" fmla="*/ 21 h 94"/>
                <a:gd name="T38" fmla="*/ 36 w 58"/>
                <a:gd name="T39" fmla="*/ 45 h 94"/>
                <a:gd name="T40" fmla="*/ 57 w 58"/>
                <a:gd name="T41" fmla="*/ 45 h 94"/>
                <a:gd name="T42" fmla="*/ 57 w 58"/>
                <a:gd name="T43" fmla="*/ 50 h 94"/>
                <a:gd name="T44" fmla="*/ 25 w 58"/>
                <a:gd name="T45" fmla="*/ 50 h 94"/>
                <a:gd name="T46" fmla="*/ 17 w 58"/>
                <a:gd name="T47" fmla="*/ 52 h 94"/>
                <a:gd name="T48" fmla="*/ 4 w 58"/>
                <a:gd name="T49" fmla="*/ 55 h 94"/>
                <a:gd name="T50" fmla="*/ 4 w 58"/>
                <a:gd name="T51" fmla="*/ 57 h 94"/>
                <a:gd name="T52" fmla="*/ 11 w 58"/>
                <a:gd name="T53" fmla="*/ 61 h 94"/>
                <a:gd name="T54" fmla="*/ 0 w 58"/>
                <a:gd name="T55" fmla="*/ 93 h 94"/>
                <a:gd name="T56" fmla="*/ 17 w 58"/>
                <a:gd name="T57" fmla="*/ 93 h 94"/>
                <a:gd name="T58" fmla="*/ 21 w 58"/>
                <a:gd name="T59" fmla="*/ 45 h 9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94"/>
                <a:gd name="T92" fmla="*/ 58 w 58"/>
                <a:gd name="T93" fmla="*/ 94 h 9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94">
                  <a:moveTo>
                    <a:pt x="21" y="45"/>
                  </a:moveTo>
                  <a:lnTo>
                    <a:pt x="22" y="45"/>
                  </a:lnTo>
                  <a:lnTo>
                    <a:pt x="22" y="35"/>
                  </a:lnTo>
                  <a:lnTo>
                    <a:pt x="27" y="35"/>
                  </a:lnTo>
                  <a:lnTo>
                    <a:pt x="27" y="29"/>
                  </a:lnTo>
                  <a:lnTo>
                    <a:pt x="25" y="15"/>
                  </a:lnTo>
                  <a:lnTo>
                    <a:pt x="22" y="10"/>
                  </a:lnTo>
                  <a:lnTo>
                    <a:pt x="21" y="8"/>
                  </a:lnTo>
                  <a:lnTo>
                    <a:pt x="25" y="8"/>
                  </a:lnTo>
                  <a:lnTo>
                    <a:pt x="29" y="8"/>
                  </a:lnTo>
                  <a:lnTo>
                    <a:pt x="34" y="4"/>
                  </a:lnTo>
                  <a:lnTo>
                    <a:pt x="39" y="0"/>
                  </a:lnTo>
                  <a:lnTo>
                    <a:pt x="39" y="4"/>
                  </a:lnTo>
                  <a:lnTo>
                    <a:pt x="39" y="8"/>
                  </a:lnTo>
                  <a:lnTo>
                    <a:pt x="36" y="13"/>
                  </a:lnTo>
                  <a:lnTo>
                    <a:pt x="34" y="16"/>
                  </a:lnTo>
                  <a:lnTo>
                    <a:pt x="33" y="17"/>
                  </a:lnTo>
                  <a:lnTo>
                    <a:pt x="36" y="21"/>
                  </a:lnTo>
                  <a:lnTo>
                    <a:pt x="42" y="21"/>
                  </a:lnTo>
                  <a:lnTo>
                    <a:pt x="36" y="45"/>
                  </a:lnTo>
                  <a:lnTo>
                    <a:pt x="57" y="45"/>
                  </a:lnTo>
                  <a:lnTo>
                    <a:pt x="57" y="50"/>
                  </a:lnTo>
                  <a:lnTo>
                    <a:pt x="25" y="50"/>
                  </a:lnTo>
                  <a:lnTo>
                    <a:pt x="17" y="52"/>
                  </a:lnTo>
                  <a:lnTo>
                    <a:pt x="4" y="55"/>
                  </a:lnTo>
                  <a:lnTo>
                    <a:pt x="4" y="57"/>
                  </a:lnTo>
                  <a:lnTo>
                    <a:pt x="11" y="61"/>
                  </a:lnTo>
                  <a:lnTo>
                    <a:pt x="0" y="93"/>
                  </a:lnTo>
                  <a:lnTo>
                    <a:pt x="17" y="93"/>
                  </a:lnTo>
                  <a:lnTo>
                    <a:pt x="21" y="45"/>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63" name="Freeform 105"/>
            <p:cNvSpPr>
              <a:spLocks/>
            </p:cNvSpPr>
            <p:nvPr/>
          </p:nvSpPr>
          <p:spPr bwMode="auto">
            <a:xfrm>
              <a:off x="671" y="2450"/>
              <a:ext cx="61" cy="17"/>
            </a:xfrm>
            <a:custGeom>
              <a:avLst/>
              <a:gdLst>
                <a:gd name="T0" fmla="*/ 0 w 61"/>
                <a:gd name="T1" fmla="*/ 0 h 17"/>
                <a:gd name="T2" fmla="*/ 60 w 61"/>
                <a:gd name="T3" fmla="*/ 0 h 17"/>
                <a:gd name="T4" fmla="*/ 59 w 61"/>
                <a:gd name="T5" fmla="*/ 6 h 17"/>
                <a:gd name="T6" fmla="*/ 41 w 61"/>
                <a:gd name="T7" fmla="*/ 6 h 17"/>
                <a:gd name="T8" fmla="*/ 33 w 61"/>
                <a:gd name="T9" fmla="*/ 3 h 17"/>
                <a:gd name="T10" fmla="*/ 32 w 61"/>
                <a:gd name="T11" fmla="*/ 6 h 17"/>
                <a:gd name="T12" fmla="*/ 32 w 61"/>
                <a:gd name="T13" fmla="*/ 7 h 17"/>
                <a:gd name="T14" fmla="*/ 32 w 61"/>
                <a:gd name="T15" fmla="*/ 12 h 17"/>
                <a:gd name="T16" fmla="*/ 33 w 61"/>
                <a:gd name="T17" fmla="*/ 13 h 17"/>
                <a:gd name="T18" fmla="*/ 34 w 61"/>
                <a:gd name="T19" fmla="*/ 13 h 17"/>
                <a:gd name="T20" fmla="*/ 33 w 61"/>
                <a:gd name="T21" fmla="*/ 15 h 17"/>
                <a:gd name="T22" fmla="*/ 25 w 61"/>
                <a:gd name="T23" fmla="*/ 16 h 17"/>
                <a:gd name="T24" fmla="*/ 22 w 61"/>
                <a:gd name="T25" fmla="*/ 13 h 17"/>
                <a:gd name="T26" fmla="*/ 21 w 61"/>
                <a:gd name="T27" fmla="*/ 6 h 17"/>
                <a:gd name="T28" fmla="*/ 4 w 61"/>
                <a:gd name="T29" fmla="*/ 6 h 17"/>
                <a:gd name="T30" fmla="*/ 0 w 61"/>
                <a:gd name="T31" fmla="*/ 0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1"/>
                <a:gd name="T49" fmla="*/ 0 h 17"/>
                <a:gd name="T50" fmla="*/ 61 w 61"/>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1" h="17">
                  <a:moveTo>
                    <a:pt x="0" y="0"/>
                  </a:moveTo>
                  <a:lnTo>
                    <a:pt x="60" y="0"/>
                  </a:lnTo>
                  <a:lnTo>
                    <a:pt x="59" y="6"/>
                  </a:lnTo>
                  <a:lnTo>
                    <a:pt x="41" y="6"/>
                  </a:lnTo>
                  <a:lnTo>
                    <a:pt x="33" y="3"/>
                  </a:lnTo>
                  <a:lnTo>
                    <a:pt x="32" y="6"/>
                  </a:lnTo>
                  <a:lnTo>
                    <a:pt x="32" y="7"/>
                  </a:lnTo>
                  <a:lnTo>
                    <a:pt x="32" y="12"/>
                  </a:lnTo>
                  <a:lnTo>
                    <a:pt x="33" y="13"/>
                  </a:lnTo>
                  <a:lnTo>
                    <a:pt x="34" y="13"/>
                  </a:lnTo>
                  <a:lnTo>
                    <a:pt x="33" y="15"/>
                  </a:lnTo>
                  <a:lnTo>
                    <a:pt x="25" y="16"/>
                  </a:lnTo>
                  <a:lnTo>
                    <a:pt x="22" y="13"/>
                  </a:lnTo>
                  <a:lnTo>
                    <a:pt x="21" y="6"/>
                  </a:lnTo>
                  <a:lnTo>
                    <a:pt x="4" y="6"/>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64" name="Freeform 106"/>
            <p:cNvSpPr>
              <a:spLocks/>
            </p:cNvSpPr>
            <p:nvPr/>
          </p:nvSpPr>
          <p:spPr bwMode="auto">
            <a:xfrm>
              <a:off x="671" y="2450"/>
              <a:ext cx="67" cy="23"/>
            </a:xfrm>
            <a:custGeom>
              <a:avLst/>
              <a:gdLst>
                <a:gd name="T0" fmla="*/ 0 w 67"/>
                <a:gd name="T1" fmla="*/ 0 h 23"/>
                <a:gd name="T2" fmla="*/ 66 w 67"/>
                <a:gd name="T3" fmla="*/ 0 h 23"/>
                <a:gd name="T4" fmla="*/ 65 w 67"/>
                <a:gd name="T5" fmla="*/ 8 h 23"/>
                <a:gd name="T6" fmla="*/ 46 w 67"/>
                <a:gd name="T7" fmla="*/ 8 h 23"/>
                <a:gd name="T8" fmla="*/ 36 w 67"/>
                <a:gd name="T9" fmla="*/ 4 h 23"/>
                <a:gd name="T10" fmla="*/ 35 w 67"/>
                <a:gd name="T11" fmla="*/ 8 h 23"/>
                <a:gd name="T12" fmla="*/ 35 w 67"/>
                <a:gd name="T13" fmla="*/ 10 h 23"/>
                <a:gd name="T14" fmla="*/ 35 w 67"/>
                <a:gd name="T15" fmla="*/ 16 h 23"/>
                <a:gd name="T16" fmla="*/ 36 w 67"/>
                <a:gd name="T17" fmla="*/ 18 h 23"/>
                <a:gd name="T18" fmla="*/ 38 w 67"/>
                <a:gd name="T19" fmla="*/ 18 h 23"/>
                <a:gd name="T20" fmla="*/ 36 w 67"/>
                <a:gd name="T21" fmla="*/ 20 h 23"/>
                <a:gd name="T22" fmla="*/ 27 w 67"/>
                <a:gd name="T23" fmla="*/ 22 h 23"/>
                <a:gd name="T24" fmla="*/ 24 w 67"/>
                <a:gd name="T25" fmla="*/ 18 h 23"/>
                <a:gd name="T26" fmla="*/ 23 w 67"/>
                <a:gd name="T27" fmla="*/ 8 h 23"/>
                <a:gd name="T28" fmla="*/ 5 w 67"/>
                <a:gd name="T29" fmla="*/ 8 h 23"/>
                <a:gd name="T30" fmla="*/ 0 w 67"/>
                <a:gd name="T31" fmla="*/ 0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7"/>
                <a:gd name="T49" fmla="*/ 0 h 23"/>
                <a:gd name="T50" fmla="*/ 67 w 67"/>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7" h="23">
                  <a:moveTo>
                    <a:pt x="0" y="0"/>
                  </a:moveTo>
                  <a:lnTo>
                    <a:pt x="66" y="0"/>
                  </a:lnTo>
                  <a:lnTo>
                    <a:pt x="65" y="8"/>
                  </a:lnTo>
                  <a:lnTo>
                    <a:pt x="46" y="8"/>
                  </a:lnTo>
                  <a:lnTo>
                    <a:pt x="36" y="4"/>
                  </a:lnTo>
                  <a:lnTo>
                    <a:pt x="35" y="8"/>
                  </a:lnTo>
                  <a:lnTo>
                    <a:pt x="35" y="10"/>
                  </a:lnTo>
                  <a:lnTo>
                    <a:pt x="35" y="16"/>
                  </a:lnTo>
                  <a:lnTo>
                    <a:pt x="36" y="18"/>
                  </a:lnTo>
                  <a:lnTo>
                    <a:pt x="38" y="18"/>
                  </a:lnTo>
                  <a:lnTo>
                    <a:pt x="36" y="20"/>
                  </a:lnTo>
                  <a:lnTo>
                    <a:pt x="27" y="22"/>
                  </a:lnTo>
                  <a:lnTo>
                    <a:pt x="24" y="18"/>
                  </a:lnTo>
                  <a:lnTo>
                    <a:pt x="23" y="8"/>
                  </a:lnTo>
                  <a:lnTo>
                    <a:pt x="5" y="8"/>
                  </a:lnTo>
                  <a:lnTo>
                    <a:pt x="0"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65" name="Freeform 107"/>
            <p:cNvSpPr>
              <a:spLocks/>
            </p:cNvSpPr>
            <p:nvPr/>
          </p:nvSpPr>
          <p:spPr bwMode="auto">
            <a:xfrm>
              <a:off x="679" y="2485"/>
              <a:ext cx="46" cy="8"/>
            </a:xfrm>
            <a:custGeom>
              <a:avLst/>
              <a:gdLst>
                <a:gd name="T0" fmla="*/ 38 w 46"/>
                <a:gd name="T1" fmla="*/ 7 h 8"/>
                <a:gd name="T2" fmla="*/ 43 w 46"/>
                <a:gd name="T3" fmla="*/ 7 h 8"/>
                <a:gd name="T4" fmla="*/ 45 w 46"/>
                <a:gd name="T5" fmla="*/ 5 h 8"/>
                <a:gd name="T6" fmla="*/ 43 w 46"/>
                <a:gd name="T7" fmla="*/ 3 h 8"/>
                <a:gd name="T8" fmla="*/ 42 w 46"/>
                <a:gd name="T9" fmla="*/ 2 h 8"/>
                <a:gd name="T10" fmla="*/ 35 w 46"/>
                <a:gd name="T11" fmla="*/ 0 h 8"/>
                <a:gd name="T12" fmla="*/ 10 w 46"/>
                <a:gd name="T13" fmla="*/ 0 h 8"/>
                <a:gd name="T14" fmla="*/ 5 w 46"/>
                <a:gd name="T15" fmla="*/ 2 h 8"/>
                <a:gd name="T16" fmla="*/ 3 w 46"/>
                <a:gd name="T17" fmla="*/ 3 h 8"/>
                <a:gd name="T18" fmla="*/ 0 w 46"/>
                <a:gd name="T19" fmla="*/ 5 h 8"/>
                <a:gd name="T20" fmla="*/ 3 w 46"/>
                <a:gd name="T21" fmla="*/ 7 h 8"/>
                <a:gd name="T22" fmla="*/ 10 w 46"/>
                <a:gd name="T23" fmla="*/ 7 h 8"/>
                <a:gd name="T24" fmla="*/ 38 w 46"/>
                <a:gd name="T25" fmla="*/ 7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6"/>
                <a:gd name="T40" fmla="*/ 0 h 8"/>
                <a:gd name="T41" fmla="*/ 46 w 46"/>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6" h="8">
                  <a:moveTo>
                    <a:pt x="38" y="7"/>
                  </a:moveTo>
                  <a:lnTo>
                    <a:pt x="43" y="7"/>
                  </a:lnTo>
                  <a:lnTo>
                    <a:pt x="45" y="5"/>
                  </a:lnTo>
                  <a:lnTo>
                    <a:pt x="43" y="3"/>
                  </a:lnTo>
                  <a:lnTo>
                    <a:pt x="42" y="2"/>
                  </a:lnTo>
                  <a:lnTo>
                    <a:pt x="35" y="0"/>
                  </a:lnTo>
                  <a:lnTo>
                    <a:pt x="10" y="0"/>
                  </a:lnTo>
                  <a:lnTo>
                    <a:pt x="5" y="2"/>
                  </a:lnTo>
                  <a:lnTo>
                    <a:pt x="3" y="3"/>
                  </a:lnTo>
                  <a:lnTo>
                    <a:pt x="0" y="5"/>
                  </a:lnTo>
                  <a:lnTo>
                    <a:pt x="3" y="7"/>
                  </a:lnTo>
                  <a:lnTo>
                    <a:pt x="10" y="7"/>
                  </a:lnTo>
                  <a:lnTo>
                    <a:pt x="38" y="7"/>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66" name="Freeform 108"/>
            <p:cNvSpPr>
              <a:spLocks/>
            </p:cNvSpPr>
            <p:nvPr/>
          </p:nvSpPr>
          <p:spPr bwMode="auto">
            <a:xfrm>
              <a:off x="679" y="2485"/>
              <a:ext cx="52" cy="14"/>
            </a:xfrm>
            <a:custGeom>
              <a:avLst/>
              <a:gdLst>
                <a:gd name="T0" fmla="*/ 43 w 52"/>
                <a:gd name="T1" fmla="*/ 13 h 14"/>
                <a:gd name="T2" fmla="*/ 49 w 52"/>
                <a:gd name="T3" fmla="*/ 13 h 14"/>
                <a:gd name="T4" fmla="*/ 51 w 52"/>
                <a:gd name="T5" fmla="*/ 9 h 14"/>
                <a:gd name="T6" fmla="*/ 49 w 52"/>
                <a:gd name="T7" fmla="*/ 6 h 14"/>
                <a:gd name="T8" fmla="*/ 47 w 52"/>
                <a:gd name="T9" fmla="*/ 3 h 14"/>
                <a:gd name="T10" fmla="*/ 39 w 52"/>
                <a:gd name="T11" fmla="*/ 0 h 14"/>
                <a:gd name="T12" fmla="*/ 12 w 52"/>
                <a:gd name="T13" fmla="*/ 0 h 14"/>
                <a:gd name="T14" fmla="*/ 6 w 52"/>
                <a:gd name="T15" fmla="*/ 3 h 14"/>
                <a:gd name="T16" fmla="*/ 4 w 52"/>
                <a:gd name="T17" fmla="*/ 6 h 14"/>
                <a:gd name="T18" fmla="*/ 0 w 52"/>
                <a:gd name="T19" fmla="*/ 9 h 14"/>
                <a:gd name="T20" fmla="*/ 4 w 52"/>
                <a:gd name="T21" fmla="*/ 13 h 14"/>
                <a:gd name="T22" fmla="*/ 12 w 52"/>
                <a:gd name="T23" fmla="*/ 13 h 14"/>
                <a:gd name="T24" fmla="*/ 43 w 52"/>
                <a:gd name="T25" fmla="*/ 13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
                <a:gd name="T40" fmla="*/ 0 h 14"/>
                <a:gd name="T41" fmla="*/ 52 w 52"/>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 h="14">
                  <a:moveTo>
                    <a:pt x="43" y="13"/>
                  </a:moveTo>
                  <a:lnTo>
                    <a:pt x="49" y="13"/>
                  </a:lnTo>
                  <a:lnTo>
                    <a:pt x="51" y="9"/>
                  </a:lnTo>
                  <a:lnTo>
                    <a:pt x="49" y="6"/>
                  </a:lnTo>
                  <a:lnTo>
                    <a:pt x="47" y="3"/>
                  </a:lnTo>
                  <a:lnTo>
                    <a:pt x="39" y="0"/>
                  </a:lnTo>
                  <a:lnTo>
                    <a:pt x="12" y="0"/>
                  </a:lnTo>
                  <a:lnTo>
                    <a:pt x="6" y="3"/>
                  </a:lnTo>
                  <a:lnTo>
                    <a:pt x="4" y="6"/>
                  </a:lnTo>
                  <a:lnTo>
                    <a:pt x="0" y="9"/>
                  </a:lnTo>
                  <a:lnTo>
                    <a:pt x="4" y="13"/>
                  </a:lnTo>
                  <a:lnTo>
                    <a:pt x="12" y="13"/>
                  </a:lnTo>
                  <a:lnTo>
                    <a:pt x="43" y="13"/>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67" name="Freeform 109"/>
            <p:cNvSpPr>
              <a:spLocks/>
            </p:cNvSpPr>
            <p:nvPr/>
          </p:nvSpPr>
          <p:spPr bwMode="auto">
            <a:xfrm>
              <a:off x="676" y="2580"/>
              <a:ext cx="4" cy="18"/>
            </a:xfrm>
            <a:custGeom>
              <a:avLst/>
              <a:gdLst>
                <a:gd name="T0" fmla="*/ 0 w 4"/>
                <a:gd name="T1" fmla="*/ 0 h 18"/>
                <a:gd name="T2" fmla="*/ 1 w 4"/>
                <a:gd name="T3" fmla="*/ 11 h 18"/>
                <a:gd name="T4" fmla="*/ 3 w 4"/>
                <a:gd name="T5" fmla="*/ 11 h 18"/>
                <a:gd name="T6" fmla="*/ 3 w 4"/>
                <a:gd name="T7" fmla="*/ 17 h 18"/>
                <a:gd name="T8" fmla="*/ 0 w 4"/>
                <a:gd name="T9" fmla="*/ 13 h 18"/>
                <a:gd name="T10" fmla="*/ 0 w 4"/>
                <a:gd name="T11" fmla="*/ 0 h 18"/>
                <a:gd name="T12" fmla="*/ 0 w 4"/>
                <a:gd name="T13" fmla="*/ 0 h 18"/>
                <a:gd name="T14" fmla="*/ 0 60000 65536"/>
                <a:gd name="T15" fmla="*/ 0 60000 65536"/>
                <a:gd name="T16" fmla="*/ 0 60000 65536"/>
                <a:gd name="T17" fmla="*/ 0 60000 65536"/>
                <a:gd name="T18" fmla="*/ 0 60000 65536"/>
                <a:gd name="T19" fmla="*/ 0 60000 65536"/>
                <a:gd name="T20" fmla="*/ 0 60000 65536"/>
                <a:gd name="T21" fmla="*/ 0 w 4"/>
                <a:gd name="T22" fmla="*/ 0 h 18"/>
                <a:gd name="T23" fmla="*/ 4 w 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18">
                  <a:moveTo>
                    <a:pt x="0" y="0"/>
                  </a:moveTo>
                  <a:lnTo>
                    <a:pt x="1" y="11"/>
                  </a:lnTo>
                  <a:lnTo>
                    <a:pt x="3" y="11"/>
                  </a:lnTo>
                  <a:lnTo>
                    <a:pt x="3" y="17"/>
                  </a:lnTo>
                  <a:lnTo>
                    <a:pt x="0" y="13"/>
                  </a:lnTo>
                  <a:lnTo>
                    <a:pt x="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68" name="Freeform 110"/>
            <p:cNvSpPr>
              <a:spLocks/>
            </p:cNvSpPr>
            <p:nvPr/>
          </p:nvSpPr>
          <p:spPr bwMode="auto">
            <a:xfrm>
              <a:off x="676" y="2580"/>
              <a:ext cx="10" cy="24"/>
            </a:xfrm>
            <a:custGeom>
              <a:avLst/>
              <a:gdLst>
                <a:gd name="T0" fmla="*/ 1 w 10"/>
                <a:gd name="T1" fmla="*/ 0 h 24"/>
                <a:gd name="T2" fmla="*/ 3 w 10"/>
                <a:gd name="T3" fmla="*/ 15 h 24"/>
                <a:gd name="T4" fmla="*/ 9 w 10"/>
                <a:gd name="T5" fmla="*/ 15 h 24"/>
                <a:gd name="T6" fmla="*/ 9 w 10"/>
                <a:gd name="T7" fmla="*/ 23 h 24"/>
                <a:gd name="T8" fmla="*/ 1 w 10"/>
                <a:gd name="T9" fmla="*/ 18 h 24"/>
                <a:gd name="T10" fmla="*/ 0 w 10"/>
                <a:gd name="T11" fmla="*/ 0 h 24"/>
                <a:gd name="T12" fmla="*/ 1 w 10"/>
                <a:gd name="T13" fmla="*/ 0 h 24"/>
                <a:gd name="T14" fmla="*/ 0 60000 65536"/>
                <a:gd name="T15" fmla="*/ 0 60000 65536"/>
                <a:gd name="T16" fmla="*/ 0 60000 65536"/>
                <a:gd name="T17" fmla="*/ 0 60000 65536"/>
                <a:gd name="T18" fmla="*/ 0 60000 65536"/>
                <a:gd name="T19" fmla="*/ 0 60000 65536"/>
                <a:gd name="T20" fmla="*/ 0 60000 65536"/>
                <a:gd name="T21" fmla="*/ 0 w 10"/>
                <a:gd name="T22" fmla="*/ 0 h 24"/>
                <a:gd name="T23" fmla="*/ 10 w 10"/>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24">
                  <a:moveTo>
                    <a:pt x="1" y="0"/>
                  </a:moveTo>
                  <a:lnTo>
                    <a:pt x="3" y="15"/>
                  </a:lnTo>
                  <a:lnTo>
                    <a:pt x="9" y="15"/>
                  </a:lnTo>
                  <a:lnTo>
                    <a:pt x="9" y="23"/>
                  </a:lnTo>
                  <a:lnTo>
                    <a:pt x="1" y="18"/>
                  </a:lnTo>
                  <a:lnTo>
                    <a:pt x="0" y="0"/>
                  </a:lnTo>
                  <a:lnTo>
                    <a:pt x="1" y="0"/>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69" name="Freeform 111"/>
            <p:cNvSpPr>
              <a:spLocks/>
            </p:cNvSpPr>
            <p:nvPr/>
          </p:nvSpPr>
          <p:spPr bwMode="auto">
            <a:xfrm>
              <a:off x="657" y="2557"/>
              <a:ext cx="33" cy="10"/>
            </a:xfrm>
            <a:custGeom>
              <a:avLst/>
              <a:gdLst>
                <a:gd name="T0" fmla="*/ 32 w 33"/>
                <a:gd name="T1" fmla="*/ 7 h 10"/>
                <a:gd name="T2" fmla="*/ 0 w 33"/>
                <a:gd name="T3" fmla="*/ 0 h 10"/>
                <a:gd name="T4" fmla="*/ 25 w 33"/>
                <a:gd name="T5" fmla="*/ 9 h 10"/>
                <a:gd name="T6" fmla="*/ 32 w 33"/>
                <a:gd name="T7" fmla="*/ 7 h 10"/>
                <a:gd name="T8" fmla="*/ 0 60000 65536"/>
                <a:gd name="T9" fmla="*/ 0 60000 65536"/>
                <a:gd name="T10" fmla="*/ 0 60000 65536"/>
                <a:gd name="T11" fmla="*/ 0 60000 65536"/>
                <a:gd name="T12" fmla="*/ 0 w 33"/>
                <a:gd name="T13" fmla="*/ 0 h 10"/>
                <a:gd name="T14" fmla="*/ 33 w 33"/>
                <a:gd name="T15" fmla="*/ 10 h 10"/>
              </a:gdLst>
              <a:ahLst/>
              <a:cxnLst>
                <a:cxn ang="T8">
                  <a:pos x="T0" y="T1"/>
                </a:cxn>
                <a:cxn ang="T9">
                  <a:pos x="T2" y="T3"/>
                </a:cxn>
                <a:cxn ang="T10">
                  <a:pos x="T4" y="T5"/>
                </a:cxn>
                <a:cxn ang="T11">
                  <a:pos x="T6" y="T7"/>
                </a:cxn>
              </a:cxnLst>
              <a:rect l="T12" t="T13" r="T14" b="T15"/>
              <a:pathLst>
                <a:path w="33" h="10">
                  <a:moveTo>
                    <a:pt x="32" y="7"/>
                  </a:moveTo>
                  <a:lnTo>
                    <a:pt x="0" y="0"/>
                  </a:lnTo>
                  <a:lnTo>
                    <a:pt x="25" y="9"/>
                  </a:lnTo>
                  <a:lnTo>
                    <a:pt x="32" y="7"/>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70" name="Freeform 112"/>
            <p:cNvSpPr>
              <a:spLocks/>
            </p:cNvSpPr>
            <p:nvPr/>
          </p:nvSpPr>
          <p:spPr bwMode="auto">
            <a:xfrm>
              <a:off x="657" y="2557"/>
              <a:ext cx="39" cy="16"/>
            </a:xfrm>
            <a:custGeom>
              <a:avLst/>
              <a:gdLst>
                <a:gd name="T0" fmla="*/ 38 w 39"/>
                <a:gd name="T1" fmla="*/ 12 h 16"/>
                <a:gd name="T2" fmla="*/ 0 w 39"/>
                <a:gd name="T3" fmla="*/ 0 h 16"/>
                <a:gd name="T4" fmla="*/ 29 w 39"/>
                <a:gd name="T5" fmla="*/ 15 h 16"/>
                <a:gd name="T6" fmla="*/ 38 w 39"/>
                <a:gd name="T7" fmla="*/ 12 h 16"/>
                <a:gd name="T8" fmla="*/ 0 60000 65536"/>
                <a:gd name="T9" fmla="*/ 0 60000 65536"/>
                <a:gd name="T10" fmla="*/ 0 60000 65536"/>
                <a:gd name="T11" fmla="*/ 0 60000 65536"/>
                <a:gd name="T12" fmla="*/ 0 w 39"/>
                <a:gd name="T13" fmla="*/ 0 h 16"/>
                <a:gd name="T14" fmla="*/ 39 w 39"/>
                <a:gd name="T15" fmla="*/ 16 h 16"/>
              </a:gdLst>
              <a:ahLst/>
              <a:cxnLst>
                <a:cxn ang="T8">
                  <a:pos x="T0" y="T1"/>
                </a:cxn>
                <a:cxn ang="T9">
                  <a:pos x="T2" y="T3"/>
                </a:cxn>
                <a:cxn ang="T10">
                  <a:pos x="T4" y="T5"/>
                </a:cxn>
                <a:cxn ang="T11">
                  <a:pos x="T6" y="T7"/>
                </a:cxn>
              </a:cxnLst>
              <a:rect l="T12" t="T13" r="T14" b="T15"/>
              <a:pathLst>
                <a:path w="39" h="16">
                  <a:moveTo>
                    <a:pt x="38" y="12"/>
                  </a:moveTo>
                  <a:lnTo>
                    <a:pt x="0" y="0"/>
                  </a:lnTo>
                  <a:lnTo>
                    <a:pt x="29" y="15"/>
                  </a:lnTo>
                  <a:lnTo>
                    <a:pt x="38" y="12"/>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71" name="Freeform 113"/>
            <p:cNvSpPr>
              <a:spLocks/>
            </p:cNvSpPr>
            <p:nvPr/>
          </p:nvSpPr>
          <p:spPr bwMode="auto">
            <a:xfrm>
              <a:off x="647" y="2525"/>
              <a:ext cx="24" cy="4"/>
            </a:xfrm>
            <a:custGeom>
              <a:avLst/>
              <a:gdLst>
                <a:gd name="T0" fmla="*/ 8 w 24"/>
                <a:gd name="T1" fmla="*/ 2 h 4"/>
                <a:gd name="T2" fmla="*/ 0 w 24"/>
                <a:gd name="T3" fmla="*/ 0 h 4"/>
                <a:gd name="T4" fmla="*/ 2 w 24"/>
                <a:gd name="T5" fmla="*/ 0 h 4"/>
                <a:gd name="T6" fmla="*/ 23 w 24"/>
                <a:gd name="T7" fmla="*/ 3 h 4"/>
                <a:gd name="T8" fmla="*/ 13 w 24"/>
                <a:gd name="T9" fmla="*/ 2 h 4"/>
                <a:gd name="T10" fmla="*/ 8 w 24"/>
                <a:gd name="T11" fmla="*/ 2 h 4"/>
                <a:gd name="T12" fmla="*/ 0 60000 65536"/>
                <a:gd name="T13" fmla="*/ 0 60000 65536"/>
                <a:gd name="T14" fmla="*/ 0 60000 65536"/>
                <a:gd name="T15" fmla="*/ 0 60000 65536"/>
                <a:gd name="T16" fmla="*/ 0 60000 65536"/>
                <a:gd name="T17" fmla="*/ 0 60000 65536"/>
                <a:gd name="T18" fmla="*/ 0 w 24"/>
                <a:gd name="T19" fmla="*/ 0 h 4"/>
                <a:gd name="T20" fmla="*/ 24 w 24"/>
                <a:gd name="T21" fmla="*/ 4 h 4"/>
              </a:gdLst>
              <a:ahLst/>
              <a:cxnLst>
                <a:cxn ang="T12">
                  <a:pos x="T0" y="T1"/>
                </a:cxn>
                <a:cxn ang="T13">
                  <a:pos x="T2" y="T3"/>
                </a:cxn>
                <a:cxn ang="T14">
                  <a:pos x="T4" y="T5"/>
                </a:cxn>
                <a:cxn ang="T15">
                  <a:pos x="T6" y="T7"/>
                </a:cxn>
                <a:cxn ang="T16">
                  <a:pos x="T8" y="T9"/>
                </a:cxn>
                <a:cxn ang="T17">
                  <a:pos x="T10" y="T11"/>
                </a:cxn>
              </a:cxnLst>
              <a:rect l="T18" t="T19" r="T20" b="T21"/>
              <a:pathLst>
                <a:path w="24" h="4">
                  <a:moveTo>
                    <a:pt x="8" y="2"/>
                  </a:moveTo>
                  <a:lnTo>
                    <a:pt x="0" y="0"/>
                  </a:lnTo>
                  <a:lnTo>
                    <a:pt x="2" y="0"/>
                  </a:lnTo>
                  <a:lnTo>
                    <a:pt x="23" y="3"/>
                  </a:lnTo>
                  <a:lnTo>
                    <a:pt x="13" y="2"/>
                  </a:lnTo>
                  <a:lnTo>
                    <a:pt x="8"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72" name="Freeform 114"/>
            <p:cNvSpPr>
              <a:spLocks/>
            </p:cNvSpPr>
            <p:nvPr/>
          </p:nvSpPr>
          <p:spPr bwMode="auto">
            <a:xfrm>
              <a:off x="647" y="2525"/>
              <a:ext cx="30" cy="9"/>
            </a:xfrm>
            <a:custGeom>
              <a:avLst/>
              <a:gdLst>
                <a:gd name="T0" fmla="*/ 10 w 30"/>
                <a:gd name="T1" fmla="*/ 5 h 9"/>
                <a:gd name="T2" fmla="*/ 0 w 30"/>
                <a:gd name="T3" fmla="*/ 0 h 9"/>
                <a:gd name="T4" fmla="*/ 2 w 30"/>
                <a:gd name="T5" fmla="*/ 0 h 9"/>
                <a:gd name="T6" fmla="*/ 29 w 30"/>
                <a:gd name="T7" fmla="*/ 8 h 9"/>
                <a:gd name="T8" fmla="*/ 16 w 30"/>
                <a:gd name="T9" fmla="*/ 5 h 9"/>
                <a:gd name="T10" fmla="*/ 10 w 30"/>
                <a:gd name="T11" fmla="*/ 5 h 9"/>
                <a:gd name="T12" fmla="*/ 0 60000 65536"/>
                <a:gd name="T13" fmla="*/ 0 60000 65536"/>
                <a:gd name="T14" fmla="*/ 0 60000 65536"/>
                <a:gd name="T15" fmla="*/ 0 60000 65536"/>
                <a:gd name="T16" fmla="*/ 0 60000 65536"/>
                <a:gd name="T17" fmla="*/ 0 60000 65536"/>
                <a:gd name="T18" fmla="*/ 0 w 30"/>
                <a:gd name="T19" fmla="*/ 0 h 9"/>
                <a:gd name="T20" fmla="*/ 30 w 30"/>
                <a:gd name="T21" fmla="*/ 9 h 9"/>
              </a:gdLst>
              <a:ahLst/>
              <a:cxnLst>
                <a:cxn ang="T12">
                  <a:pos x="T0" y="T1"/>
                </a:cxn>
                <a:cxn ang="T13">
                  <a:pos x="T2" y="T3"/>
                </a:cxn>
                <a:cxn ang="T14">
                  <a:pos x="T4" y="T5"/>
                </a:cxn>
                <a:cxn ang="T15">
                  <a:pos x="T6" y="T7"/>
                </a:cxn>
                <a:cxn ang="T16">
                  <a:pos x="T8" y="T9"/>
                </a:cxn>
                <a:cxn ang="T17">
                  <a:pos x="T10" y="T11"/>
                </a:cxn>
              </a:cxnLst>
              <a:rect l="T18" t="T19" r="T20" b="T21"/>
              <a:pathLst>
                <a:path w="30" h="9">
                  <a:moveTo>
                    <a:pt x="10" y="5"/>
                  </a:moveTo>
                  <a:lnTo>
                    <a:pt x="0" y="0"/>
                  </a:lnTo>
                  <a:lnTo>
                    <a:pt x="2" y="0"/>
                  </a:lnTo>
                  <a:lnTo>
                    <a:pt x="29" y="8"/>
                  </a:lnTo>
                  <a:lnTo>
                    <a:pt x="16" y="5"/>
                  </a:lnTo>
                  <a:lnTo>
                    <a:pt x="10" y="5"/>
                  </a:lnTo>
                </a:path>
              </a:pathLst>
            </a:custGeom>
            <a:noFill/>
            <a:ln w="12700" cap="rnd">
              <a:solidFill>
                <a:srgbClr val="00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173" name="Freeform 115"/>
            <p:cNvSpPr>
              <a:spLocks/>
            </p:cNvSpPr>
            <p:nvPr/>
          </p:nvSpPr>
          <p:spPr bwMode="auto">
            <a:xfrm>
              <a:off x="663" y="2436"/>
              <a:ext cx="77" cy="242"/>
            </a:xfrm>
            <a:custGeom>
              <a:avLst/>
              <a:gdLst>
                <a:gd name="T0" fmla="*/ 76 w 77"/>
                <a:gd name="T1" fmla="*/ 241 h 242"/>
                <a:gd name="T2" fmla="*/ 69 w 77"/>
                <a:gd name="T3" fmla="*/ 210 h 242"/>
                <a:gd name="T4" fmla="*/ 73 w 77"/>
                <a:gd name="T5" fmla="*/ 201 h 242"/>
                <a:gd name="T6" fmla="*/ 57 w 77"/>
                <a:gd name="T7" fmla="*/ 61 h 242"/>
                <a:gd name="T8" fmla="*/ 62 w 77"/>
                <a:gd name="T9" fmla="*/ 61 h 242"/>
                <a:gd name="T10" fmla="*/ 61 w 77"/>
                <a:gd name="T11" fmla="*/ 48 h 242"/>
                <a:gd name="T12" fmla="*/ 53 w 77"/>
                <a:gd name="T13" fmla="*/ 48 h 242"/>
                <a:gd name="T14" fmla="*/ 48 w 77"/>
                <a:gd name="T15" fmla="*/ 30 h 242"/>
                <a:gd name="T16" fmla="*/ 50 w 77"/>
                <a:gd name="T17" fmla="*/ 24 h 242"/>
                <a:gd name="T18" fmla="*/ 71 w 77"/>
                <a:gd name="T19" fmla="*/ 15 h 242"/>
                <a:gd name="T20" fmla="*/ 9 w 77"/>
                <a:gd name="T21" fmla="*/ 0 h 242"/>
                <a:gd name="T22" fmla="*/ 9 w 77"/>
                <a:gd name="T23" fmla="*/ 23 h 242"/>
                <a:gd name="T24" fmla="*/ 27 w 77"/>
                <a:gd name="T25" fmla="*/ 23 h 242"/>
                <a:gd name="T26" fmla="*/ 25 w 77"/>
                <a:gd name="T27" fmla="*/ 30 h 242"/>
                <a:gd name="T28" fmla="*/ 25 w 77"/>
                <a:gd name="T29" fmla="*/ 46 h 242"/>
                <a:gd name="T30" fmla="*/ 18 w 77"/>
                <a:gd name="T31" fmla="*/ 51 h 242"/>
                <a:gd name="T32" fmla="*/ 13 w 77"/>
                <a:gd name="T33" fmla="*/ 55 h 242"/>
                <a:gd name="T34" fmla="*/ 25 w 77"/>
                <a:gd name="T35" fmla="*/ 63 h 242"/>
                <a:gd name="T36" fmla="*/ 20 w 77"/>
                <a:gd name="T37" fmla="*/ 120 h 242"/>
                <a:gd name="T38" fmla="*/ 29 w 77"/>
                <a:gd name="T39" fmla="*/ 122 h 242"/>
                <a:gd name="T40" fmla="*/ 20 w 77"/>
                <a:gd name="T41" fmla="*/ 130 h 242"/>
                <a:gd name="T42" fmla="*/ 15 w 77"/>
                <a:gd name="T43" fmla="*/ 200 h 242"/>
                <a:gd name="T44" fmla="*/ 4 w 77"/>
                <a:gd name="T45" fmla="*/ 201 h 242"/>
                <a:gd name="T46" fmla="*/ 9 w 77"/>
                <a:gd name="T47" fmla="*/ 208 h 242"/>
                <a:gd name="T48" fmla="*/ 4 w 77"/>
                <a:gd name="T49" fmla="*/ 241 h 242"/>
                <a:gd name="T50" fmla="*/ 13 w 77"/>
                <a:gd name="T51" fmla="*/ 206 h 242"/>
                <a:gd name="T52" fmla="*/ 7 w 77"/>
                <a:gd name="T53" fmla="*/ 203 h 242"/>
                <a:gd name="T54" fmla="*/ 20 w 77"/>
                <a:gd name="T55" fmla="*/ 201 h 242"/>
                <a:gd name="T56" fmla="*/ 20 w 77"/>
                <a:gd name="T57" fmla="*/ 135 h 242"/>
                <a:gd name="T58" fmla="*/ 33 w 77"/>
                <a:gd name="T59" fmla="*/ 120 h 242"/>
                <a:gd name="T60" fmla="*/ 23 w 77"/>
                <a:gd name="T61" fmla="*/ 118 h 242"/>
                <a:gd name="T62" fmla="*/ 18 w 77"/>
                <a:gd name="T63" fmla="*/ 59 h 242"/>
                <a:gd name="T64" fmla="*/ 15 w 77"/>
                <a:gd name="T65" fmla="*/ 59 h 242"/>
                <a:gd name="T66" fmla="*/ 22 w 77"/>
                <a:gd name="T67" fmla="*/ 51 h 242"/>
                <a:gd name="T68" fmla="*/ 27 w 77"/>
                <a:gd name="T69" fmla="*/ 51 h 242"/>
                <a:gd name="T70" fmla="*/ 27 w 77"/>
                <a:gd name="T71" fmla="*/ 34 h 242"/>
                <a:gd name="T72" fmla="*/ 30 w 77"/>
                <a:gd name="T73" fmla="*/ 23 h 242"/>
                <a:gd name="T74" fmla="*/ 13 w 77"/>
                <a:gd name="T75" fmla="*/ 23 h 242"/>
                <a:gd name="T76" fmla="*/ 12 w 77"/>
                <a:gd name="T77" fmla="*/ 4 h 242"/>
                <a:gd name="T78" fmla="*/ 68 w 77"/>
                <a:gd name="T79" fmla="*/ 15 h 242"/>
                <a:gd name="T80" fmla="*/ 48 w 77"/>
                <a:gd name="T81" fmla="*/ 21 h 242"/>
                <a:gd name="T82" fmla="*/ 47 w 77"/>
                <a:gd name="T83" fmla="*/ 34 h 242"/>
                <a:gd name="T84" fmla="*/ 50 w 77"/>
                <a:gd name="T85" fmla="*/ 48 h 242"/>
                <a:gd name="T86" fmla="*/ 59 w 77"/>
                <a:gd name="T87" fmla="*/ 53 h 242"/>
                <a:gd name="T88" fmla="*/ 59 w 77"/>
                <a:gd name="T89" fmla="*/ 61 h 242"/>
                <a:gd name="T90" fmla="*/ 53 w 77"/>
                <a:gd name="T91" fmla="*/ 61 h 242"/>
                <a:gd name="T92" fmla="*/ 61 w 77"/>
                <a:gd name="T93" fmla="*/ 201 h 242"/>
                <a:gd name="T94" fmla="*/ 71 w 77"/>
                <a:gd name="T95" fmla="*/ 204 h 242"/>
                <a:gd name="T96" fmla="*/ 66 w 77"/>
                <a:gd name="T97" fmla="*/ 208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7"/>
                <a:gd name="T148" fmla="*/ 0 h 242"/>
                <a:gd name="T149" fmla="*/ 77 w 77"/>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7" h="242">
                  <a:moveTo>
                    <a:pt x="73" y="239"/>
                  </a:moveTo>
                  <a:lnTo>
                    <a:pt x="73" y="241"/>
                  </a:lnTo>
                  <a:lnTo>
                    <a:pt x="76" y="241"/>
                  </a:lnTo>
                  <a:lnTo>
                    <a:pt x="76" y="239"/>
                  </a:lnTo>
                  <a:lnTo>
                    <a:pt x="69" y="208"/>
                  </a:lnTo>
                  <a:lnTo>
                    <a:pt x="69" y="210"/>
                  </a:lnTo>
                  <a:lnTo>
                    <a:pt x="75" y="206"/>
                  </a:lnTo>
                  <a:lnTo>
                    <a:pt x="75" y="201"/>
                  </a:lnTo>
                  <a:lnTo>
                    <a:pt x="73" y="201"/>
                  </a:lnTo>
                  <a:lnTo>
                    <a:pt x="61" y="198"/>
                  </a:lnTo>
                  <a:lnTo>
                    <a:pt x="62" y="200"/>
                  </a:lnTo>
                  <a:lnTo>
                    <a:pt x="57" y="61"/>
                  </a:lnTo>
                  <a:lnTo>
                    <a:pt x="55" y="63"/>
                  </a:lnTo>
                  <a:lnTo>
                    <a:pt x="62" y="63"/>
                  </a:lnTo>
                  <a:lnTo>
                    <a:pt x="62" y="61"/>
                  </a:lnTo>
                  <a:lnTo>
                    <a:pt x="64" y="57"/>
                  </a:lnTo>
                  <a:lnTo>
                    <a:pt x="61" y="51"/>
                  </a:lnTo>
                  <a:lnTo>
                    <a:pt x="61" y="48"/>
                  </a:lnTo>
                  <a:lnTo>
                    <a:pt x="59" y="48"/>
                  </a:lnTo>
                  <a:lnTo>
                    <a:pt x="52" y="46"/>
                  </a:lnTo>
                  <a:lnTo>
                    <a:pt x="53" y="48"/>
                  </a:lnTo>
                  <a:lnTo>
                    <a:pt x="52" y="32"/>
                  </a:lnTo>
                  <a:lnTo>
                    <a:pt x="52" y="30"/>
                  </a:lnTo>
                  <a:lnTo>
                    <a:pt x="48" y="30"/>
                  </a:lnTo>
                  <a:lnTo>
                    <a:pt x="50" y="32"/>
                  </a:lnTo>
                  <a:lnTo>
                    <a:pt x="52" y="23"/>
                  </a:lnTo>
                  <a:lnTo>
                    <a:pt x="50" y="24"/>
                  </a:lnTo>
                  <a:lnTo>
                    <a:pt x="69" y="24"/>
                  </a:lnTo>
                  <a:lnTo>
                    <a:pt x="69" y="23"/>
                  </a:lnTo>
                  <a:lnTo>
                    <a:pt x="71" y="15"/>
                  </a:lnTo>
                  <a:lnTo>
                    <a:pt x="69" y="2"/>
                  </a:lnTo>
                  <a:lnTo>
                    <a:pt x="69" y="0"/>
                  </a:lnTo>
                  <a:lnTo>
                    <a:pt x="9" y="0"/>
                  </a:lnTo>
                  <a:lnTo>
                    <a:pt x="9" y="2"/>
                  </a:lnTo>
                  <a:lnTo>
                    <a:pt x="5" y="15"/>
                  </a:lnTo>
                  <a:lnTo>
                    <a:pt x="9" y="23"/>
                  </a:lnTo>
                  <a:lnTo>
                    <a:pt x="9" y="24"/>
                  </a:lnTo>
                  <a:lnTo>
                    <a:pt x="29" y="24"/>
                  </a:lnTo>
                  <a:lnTo>
                    <a:pt x="27" y="23"/>
                  </a:lnTo>
                  <a:lnTo>
                    <a:pt x="29" y="32"/>
                  </a:lnTo>
                  <a:lnTo>
                    <a:pt x="30" y="30"/>
                  </a:lnTo>
                  <a:lnTo>
                    <a:pt x="25" y="30"/>
                  </a:lnTo>
                  <a:lnTo>
                    <a:pt x="25" y="32"/>
                  </a:lnTo>
                  <a:lnTo>
                    <a:pt x="23" y="48"/>
                  </a:lnTo>
                  <a:lnTo>
                    <a:pt x="25" y="46"/>
                  </a:lnTo>
                  <a:lnTo>
                    <a:pt x="20" y="48"/>
                  </a:lnTo>
                  <a:lnTo>
                    <a:pt x="18" y="48"/>
                  </a:lnTo>
                  <a:lnTo>
                    <a:pt x="18" y="51"/>
                  </a:lnTo>
                  <a:lnTo>
                    <a:pt x="15" y="53"/>
                  </a:lnTo>
                  <a:lnTo>
                    <a:pt x="13" y="55"/>
                  </a:lnTo>
                  <a:lnTo>
                    <a:pt x="13" y="59"/>
                  </a:lnTo>
                  <a:lnTo>
                    <a:pt x="15" y="63"/>
                  </a:lnTo>
                  <a:lnTo>
                    <a:pt x="25" y="63"/>
                  </a:lnTo>
                  <a:lnTo>
                    <a:pt x="23" y="61"/>
                  </a:lnTo>
                  <a:lnTo>
                    <a:pt x="20" y="118"/>
                  </a:lnTo>
                  <a:lnTo>
                    <a:pt x="20" y="120"/>
                  </a:lnTo>
                  <a:lnTo>
                    <a:pt x="22" y="120"/>
                  </a:lnTo>
                  <a:lnTo>
                    <a:pt x="30" y="124"/>
                  </a:lnTo>
                  <a:lnTo>
                    <a:pt x="29" y="122"/>
                  </a:lnTo>
                  <a:lnTo>
                    <a:pt x="29" y="130"/>
                  </a:lnTo>
                  <a:lnTo>
                    <a:pt x="30" y="129"/>
                  </a:lnTo>
                  <a:lnTo>
                    <a:pt x="20" y="130"/>
                  </a:lnTo>
                  <a:lnTo>
                    <a:pt x="18" y="130"/>
                  </a:lnTo>
                  <a:lnTo>
                    <a:pt x="18" y="133"/>
                  </a:lnTo>
                  <a:lnTo>
                    <a:pt x="15" y="200"/>
                  </a:lnTo>
                  <a:lnTo>
                    <a:pt x="18" y="198"/>
                  </a:lnTo>
                  <a:lnTo>
                    <a:pt x="5" y="201"/>
                  </a:lnTo>
                  <a:lnTo>
                    <a:pt x="4" y="201"/>
                  </a:lnTo>
                  <a:lnTo>
                    <a:pt x="4" y="206"/>
                  </a:lnTo>
                  <a:lnTo>
                    <a:pt x="9" y="210"/>
                  </a:lnTo>
                  <a:lnTo>
                    <a:pt x="9" y="208"/>
                  </a:lnTo>
                  <a:lnTo>
                    <a:pt x="0" y="239"/>
                  </a:lnTo>
                  <a:lnTo>
                    <a:pt x="0" y="241"/>
                  </a:lnTo>
                  <a:lnTo>
                    <a:pt x="4" y="241"/>
                  </a:lnTo>
                  <a:lnTo>
                    <a:pt x="4" y="239"/>
                  </a:lnTo>
                  <a:lnTo>
                    <a:pt x="13" y="208"/>
                  </a:lnTo>
                  <a:lnTo>
                    <a:pt x="13" y="206"/>
                  </a:lnTo>
                  <a:lnTo>
                    <a:pt x="7" y="203"/>
                  </a:lnTo>
                  <a:lnTo>
                    <a:pt x="7" y="204"/>
                  </a:lnTo>
                  <a:lnTo>
                    <a:pt x="7" y="203"/>
                  </a:lnTo>
                  <a:lnTo>
                    <a:pt x="5" y="204"/>
                  </a:lnTo>
                  <a:lnTo>
                    <a:pt x="18" y="201"/>
                  </a:lnTo>
                  <a:lnTo>
                    <a:pt x="20" y="201"/>
                  </a:lnTo>
                  <a:lnTo>
                    <a:pt x="20" y="200"/>
                  </a:lnTo>
                  <a:lnTo>
                    <a:pt x="22" y="133"/>
                  </a:lnTo>
                  <a:lnTo>
                    <a:pt x="20" y="135"/>
                  </a:lnTo>
                  <a:lnTo>
                    <a:pt x="30" y="133"/>
                  </a:lnTo>
                  <a:lnTo>
                    <a:pt x="33" y="133"/>
                  </a:lnTo>
                  <a:lnTo>
                    <a:pt x="33" y="120"/>
                  </a:lnTo>
                  <a:lnTo>
                    <a:pt x="30" y="120"/>
                  </a:lnTo>
                  <a:lnTo>
                    <a:pt x="22" y="116"/>
                  </a:lnTo>
                  <a:lnTo>
                    <a:pt x="23" y="118"/>
                  </a:lnTo>
                  <a:lnTo>
                    <a:pt x="27" y="61"/>
                  </a:lnTo>
                  <a:lnTo>
                    <a:pt x="27" y="59"/>
                  </a:lnTo>
                  <a:lnTo>
                    <a:pt x="18" y="59"/>
                  </a:lnTo>
                  <a:lnTo>
                    <a:pt x="20" y="59"/>
                  </a:lnTo>
                  <a:lnTo>
                    <a:pt x="15" y="55"/>
                  </a:lnTo>
                  <a:lnTo>
                    <a:pt x="15" y="59"/>
                  </a:lnTo>
                  <a:lnTo>
                    <a:pt x="20" y="55"/>
                  </a:lnTo>
                  <a:lnTo>
                    <a:pt x="20" y="53"/>
                  </a:lnTo>
                  <a:lnTo>
                    <a:pt x="22" y="51"/>
                  </a:lnTo>
                  <a:lnTo>
                    <a:pt x="20" y="53"/>
                  </a:lnTo>
                  <a:lnTo>
                    <a:pt x="25" y="51"/>
                  </a:lnTo>
                  <a:lnTo>
                    <a:pt x="27" y="51"/>
                  </a:lnTo>
                  <a:lnTo>
                    <a:pt x="27" y="48"/>
                  </a:lnTo>
                  <a:lnTo>
                    <a:pt x="29" y="32"/>
                  </a:lnTo>
                  <a:lnTo>
                    <a:pt x="27" y="34"/>
                  </a:lnTo>
                  <a:lnTo>
                    <a:pt x="33" y="34"/>
                  </a:lnTo>
                  <a:lnTo>
                    <a:pt x="33" y="32"/>
                  </a:lnTo>
                  <a:lnTo>
                    <a:pt x="30" y="23"/>
                  </a:lnTo>
                  <a:lnTo>
                    <a:pt x="30" y="21"/>
                  </a:lnTo>
                  <a:lnTo>
                    <a:pt x="12" y="21"/>
                  </a:lnTo>
                  <a:lnTo>
                    <a:pt x="13" y="23"/>
                  </a:lnTo>
                  <a:lnTo>
                    <a:pt x="9" y="15"/>
                  </a:lnTo>
                  <a:lnTo>
                    <a:pt x="13" y="2"/>
                  </a:lnTo>
                  <a:lnTo>
                    <a:pt x="12" y="4"/>
                  </a:lnTo>
                  <a:lnTo>
                    <a:pt x="68" y="4"/>
                  </a:lnTo>
                  <a:lnTo>
                    <a:pt x="66" y="2"/>
                  </a:lnTo>
                  <a:lnTo>
                    <a:pt x="68" y="15"/>
                  </a:lnTo>
                  <a:lnTo>
                    <a:pt x="66" y="23"/>
                  </a:lnTo>
                  <a:lnTo>
                    <a:pt x="68" y="21"/>
                  </a:lnTo>
                  <a:lnTo>
                    <a:pt x="48" y="21"/>
                  </a:lnTo>
                  <a:lnTo>
                    <a:pt x="48" y="23"/>
                  </a:lnTo>
                  <a:lnTo>
                    <a:pt x="47" y="32"/>
                  </a:lnTo>
                  <a:lnTo>
                    <a:pt x="47" y="34"/>
                  </a:lnTo>
                  <a:lnTo>
                    <a:pt x="50" y="34"/>
                  </a:lnTo>
                  <a:lnTo>
                    <a:pt x="48" y="32"/>
                  </a:lnTo>
                  <a:lnTo>
                    <a:pt x="50" y="48"/>
                  </a:lnTo>
                  <a:lnTo>
                    <a:pt x="50" y="51"/>
                  </a:lnTo>
                  <a:lnTo>
                    <a:pt x="52" y="51"/>
                  </a:lnTo>
                  <a:lnTo>
                    <a:pt x="59" y="53"/>
                  </a:lnTo>
                  <a:lnTo>
                    <a:pt x="57" y="51"/>
                  </a:lnTo>
                  <a:lnTo>
                    <a:pt x="61" y="57"/>
                  </a:lnTo>
                  <a:lnTo>
                    <a:pt x="59" y="61"/>
                  </a:lnTo>
                  <a:lnTo>
                    <a:pt x="61" y="59"/>
                  </a:lnTo>
                  <a:lnTo>
                    <a:pt x="53" y="59"/>
                  </a:lnTo>
                  <a:lnTo>
                    <a:pt x="53" y="61"/>
                  </a:lnTo>
                  <a:lnTo>
                    <a:pt x="59" y="200"/>
                  </a:lnTo>
                  <a:lnTo>
                    <a:pt x="59" y="201"/>
                  </a:lnTo>
                  <a:lnTo>
                    <a:pt x="61" y="201"/>
                  </a:lnTo>
                  <a:lnTo>
                    <a:pt x="73" y="204"/>
                  </a:lnTo>
                  <a:lnTo>
                    <a:pt x="71" y="203"/>
                  </a:lnTo>
                  <a:lnTo>
                    <a:pt x="71" y="204"/>
                  </a:lnTo>
                  <a:lnTo>
                    <a:pt x="71" y="203"/>
                  </a:lnTo>
                  <a:lnTo>
                    <a:pt x="66" y="206"/>
                  </a:lnTo>
                  <a:lnTo>
                    <a:pt x="66" y="208"/>
                  </a:lnTo>
                  <a:lnTo>
                    <a:pt x="73" y="239"/>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74" name="Freeform 116"/>
            <p:cNvSpPr>
              <a:spLocks/>
            </p:cNvSpPr>
            <p:nvPr/>
          </p:nvSpPr>
          <p:spPr bwMode="auto">
            <a:xfrm>
              <a:off x="726" y="2486"/>
              <a:ext cx="66" cy="4"/>
            </a:xfrm>
            <a:custGeom>
              <a:avLst/>
              <a:gdLst>
                <a:gd name="T0" fmla="*/ 2 w 66"/>
                <a:gd name="T1" fmla="*/ 3 h 4"/>
                <a:gd name="T2" fmla="*/ 0 w 66"/>
                <a:gd name="T3" fmla="*/ 3 h 4"/>
                <a:gd name="T4" fmla="*/ 0 w 66"/>
                <a:gd name="T5" fmla="*/ 0 h 4"/>
                <a:gd name="T6" fmla="*/ 65 w 66"/>
                <a:gd name="T7" fmla="*/ 0 h 4"/>
                <a:gd name="T8" fmla="*/ 65 w 66"/>
                <a:gd name="T9" fmla="*/ 3 h 4"/>
                <a:gd name="T10" fmla="*/ 62 w 66"/>
                <a:gd name="T11" fmla="*/ 3 h 4"/>
                <a:gd name="T12" fmla="*/ 2 w 66"/>
                <a:gd name="T13" fmla="*/ 3 h 4"/>
                <a:gd name="T14" fmla="*/ 0 60000 65536"/>
                <a:gd name="T15" fmla="*/ 0 60000 65536"/>
                <a:gd name="T16" fmla="*/ 0 60000 65536"/>
                <a:gd name="T17" fmla="*/ 0 60000 65536"/>
                <a:gd name="T18" fmla="*/ 0 60000 65536"/>
                <a:gd name="T19" fmla="*/ 0 60000 65536"/>
                <a:gd name="T20" fmla="*/ 0 60000 65536"/>
                <a:gd name="T21" fmla="*/ 0 w 66"/>
                <a:gd name="T22" fmla="*/ 0 h 4"/>
                <a:gd name="T23" fmla="*/ 66 w 6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6" h="4">
                  <a:moveTo>
                    <a:pt x="2" y="3"/>
                  </a:moveTo>
                  <a:lnTo>
                    <a:pt x="0" y="3"/>
                  </a:lnTo>
                  <a:lnTo>
                    <a:pt x="0" y="0"/>
                  </a:lnTo>
                  <a:lnTo>
                    <a:pt x="65" y="0"/>
                  </a:lnTo>
                  <a:lnTo>
                    <a:pt x="65" y="3"/>
                  </a:lnTo>
                  <a:lnTo>
                    <a:pt x="62" y="3"/>
                  </a:lnTo>
                  <a:lnTo>
                    <a:pt x="2" y="3"/>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75" name="Freeform 117"/>
            <p:cNvSpPr>
              <a:spLocks/>
            </p:cNvSpPr>
            <p:nvPr/>
          </p:nvSpPr>
          <p:spPr bwMode="auto">
            <a:xfrm>
              <a:off x="718" y="2500"/>
              <a:ext cx="74" cy="2"/>
            </a:xfrm>
            <a:custGeom>
              <a:avLst/>
              <a:gdLst>
                <a:gd name="T0" fmla="*/ 2 w 74"/>
                <a:gd name="T1" fmla="*/ 1 h 2"/>
                <a:gd name="T2" fmla="*/ 0 w 74"/>
                <a:gd name="T3" fmla="*/ 1 h 2"/>
                <a:gd name="T4" fmla="*/ 0 w 74"/>
                <a:gd name="T5" fmla="*/ 0 h 2"/>
                <a:gd name="T6" fmla="*/ 73 w 74"/>
                <a:gd name="T7" fmla="*/ 0 h 2"/>
                <a:gd name="T8" fmla="*/ 73 w 74"/>
                <a:gd name="T9" fmla="*/ 1 h 2"/>
                <a:gd name="T10" fmla="*/ 70 w 74"/>
                <a:gd name="T11" fmla="*/ 1 h 2"/>
                <a:gd name="T12" fmla="*/ 2 w 74"/>
                <a:gd name="T13" fmla="*/ 1 h 2"/>
                <a:gd name="T14" fmla="*/ 0 60000 65536"/>
                <a:gd name="T15" fmla="*/ 0 60000 65536"/>
                <a:gd name="T16" fmla="*/ 0 60000 65536"/>
                <a:gd name="T17" fmla="*/ 0 60000 65536"/>
                <a:gd name="T18" fmla="*/ 0 60000 65536"/>
                <a:gd name="T19" fmla="*/ 0 60000 65536"/>
                <a:gd name="T20" fmla="*/ 0 60000 65536"/>
                <a:gd name="T21" fmla="*/ 0 w 74"/>
                <a:gd name="T22" fmla="*/ 0 h 2"/>
                <a:gd name="T23" fmla="*/ 74 w 74"/>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 h="2">
                  <a:moveTo>
                    <a:pt x="2" y="1"/>
                  </a:moveTo>
                  <a:lnTo>
                    <a:pt x="0" y="1"/>
                  </a:lnTo>
                  <a:lnTo>
                    <a:pt x="0" y="0"/>
                  </a:lnTo>
                  <a:lnTo>
                    <a:pt x="73" y="0"/>
                  </a:lnTo>
                  <a:lnTo>
                    <a:pt x="73" y="1"/>
                  </a:lnTo>
                  <a:lnTo>
                    <a:pt x="70" y="1"/>
                  </a:lnTo>
                  <a:lnTo>
                    <a:pt x="2"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76" name="Freeform 118"/>
            <p:cNvSpPr>
              <a:spLocks/>
            </p:cNvSpPr>
            <p:nvPr/>
          </p:nvSpPr>
          <p:spPr bwMode="auto">
            <a:xfrm>
              <a:off x="777"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77" name="Freeform 119"/>
            <p:cNvSpPr>
              <a:spLocks/>
            </p:cNvSpPr>
            <p:nvPr/>
          </p:nvSpPr>
          <p:spPr bwMode="auto">
            <a:xfrm>
              <a:off x="791" y="2483"/>
              <a:ext cx="2" cy="23"/>
            </a:xfrm>
            <a:custGeom>
              <a:avLst/>
              <a:gdLst>
                <a:gd name="T0" fmla="*/ 0 w 2"/>
                <a:gd name="T1" fmla="*/ 1 h 23"/>
                <a:gd name="T2" fmla="*/ 0 w 2"/>
                <a:gd name="T3" fmla="*/ 0 h 23"/>
                <a:gd name="T4" fmla="*/ 1 w 2"/>
                <a:gd name="T5" fmla="*/ 0 h 23"/>
                <a:gd name="T6" fmla="*/ 1 w 2"/>
                <a:gd name="T7" fmla="*/ 22 h 23"/>
                <a:gd name="T8" fmla="*/ 0 w 2"/>
                <a:gd name="T9" fmla="*/ 22 h 23"/>
                <a:gd name="T10" fmla="*/ 0 w 2"/>
                <a:gd name="T11" fmla="*/ 21 h 23"/>
                <a:gd name="T12" fmla="*/ 0 w 2"/>
                <a:gd name="T13" fmla="*/ 1 h 23"/>
                <a:gd name="T14" fmla="*/ 0 60000 65536"/>
                <a:gd name="T15" fmla="*/ 0 60000 65536"/>
                <a:gd name="T16" fmla="*/ 0 60000 65536"/>
                <a:gd name="T17" fmla="*/ 0 60000 65536"/>
                <a:gd name="T18" fmla="*/ 0 60000 65536"/>
                <a:gd name="T19" fmla="*/ 0 60000 65536"/>
                <a:gd name="T20" fmla="*/ 0 60000 65536"/>
                <a:gd name="T21" fmla="*/ 0 w 2"/>
                <a:gd name="T22" fmla="*/ 0 h 23"/>
                <a:gd name="T23" fmla="*/ 2 w 2"/>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23">
                  <a:moveTo>
                    <a:pt x="0" y="1"/>
                  </a:moveTo>
                  <a:lnTo>
                    <a:pt x="0" y="0"/>
                  </a:lnTo>
                  <a:lnTo>
                    <a:pt x="1" y="0"/>
                  </a:lnTo>
                  <a:lnTo>
                    <a:pt x="1" y="22"/>
                  </a:lnTo>
                  <a:lnTo>
                    <a:pt x="0" y="22"/>
                  </a:lnTo>
                  <a:lnTo>
                    <a:pt x="0" y="21"/>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78" name="Freeform 120"/>
            <p:cNvSpPr>
              <a:spLocks/>
            </p:cNvSpPr>
            <p:nvPr/>
          </p:nvSpPr>
          <p:spPr bwMode="auto">
            <a:xfrm>
              <a:off x="724"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79" name="Freeform 121"/>
            <p:cNvSpPr>
              <a:spLocks/>
            </p:cNvSpPr>
            <p:nvPr/>
          </p:nvSpPr>
          <p:spPr bwMode="auto">
            <a:xfrm>
              <a:off x="738"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0" name="Freeform 122"/>
            <p:cNvSpPr>
              <a:spLocks/>
            </p:cNvSpPr>
            <p:nvPr/>
          </p:nvSpPr>
          <p:spPr bwMode="auto">
            <a:xfrm>
              <a:off x="750"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1" name="Freeform 123"/>
            <p:cNvSpPr>
              <a:spLocks/>
            </p:cNvSpPr>
            <p:nvPr/>
          </p:nvSpPr>
          <p:spPr bwMode="auto">
            <a:xfrm>
              <a:off x="763"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2" name="Freeform 124"/>
            <p:cNvSpPr>
              <a:spLocks/>
            </p:cNvSpPr>
            <p:nvPr/>
          </p:nvSpPr>
          <p:spPr bwMode="auto">
            <a:xfrm>
              <a:off x="612" y="2486"/>
              <a:ext cx="66" cy="4"/>
            </a:xfrm>
            <a:custGeom>
              <a:avLst/>
              <a:gdLst>
                <a:gd name="T0" fmla="*/ 62 w 66"/>
                <a:gd name="T1" fmla="*/ 0 h 4"/>
                <a:gd name="T2" fmla="*/ 65 w 66"/>
                <a:gd name="T3" fmla="*/ 0 h 4"/>
                <a:gd name="T4" fmla="*/ 65 w 66"/>
                <a:gd name="T5" fmla="*/ 3 h 4"/>
                <a:gd name="T6" fmla="*/ 0 w 66"/>
                <a:gd name="T7" fmla="*/ 3 h 4"/>
                <a:gd name="T8" fmla="*/ 0 w 66"/>
                <a:gd name="T9" fmla="*/ 0 h 4"/>
                <a:gd name="T10" fmla="*/ 1 w 66"/>
                <a:gd name="T11" fmla="*/ 0 h 4"/>
                <a:gd name="T12" fmla="*/ 62 w 66"/>
                <a:gd name="T13" fmla="*/ 0 h 4"/>
                <a:gd name="T14" fmla="*/ 0 60000 65536"/>
                <a:gd name="T15" fmla="*/ 0 60000 65536"/>
                <a:gd name="T16" fmla="*/ 0 60000 65536"/>
                <a:gd name="T17" fmla="*/ 0 60000 65536"/>
                <a:gd name="T18" fmla="*/ 0 60000 65536"/>
                <a:gd name="T19" fmla="*/ 0 60000 65536"/>
                <a:gd name="T20" fmla="*/ 0 60000 65536"/>
                <a:gd name="T21" fmla="*/ 0 w 66"/>
                <a:gd name="T22" fmla="*/ 0 h 4"/>
                <a:gd name="T23" fmla="*/ 66 w 6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6" h="4">
                  <a:moveTo>
                    <a:pt x="62" y="0"/>
                  </a:moveTo>
                  <a:lnTo>
                    <a:pt x="65" y="0"/>
                  </a:lnTo>
                  <a:lnTo>
                    <a:pt x="65" y="3"/>
                  </a:lnTo>
                  <a:lnTo>
                    <a:pt x="0" y="3"/>
                  </a:lnTo>
                  <a:lnTo>
                    <a:pt x="0" y="0"/>
                  </a:lnTo>
                  <a:lnTo>
                    <a:pt x="1" y="0"/>
                  </a:lnTo>
                  <a:lnTo>
                    <a:pt x="6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3" name="Freeform 125"/>
            <p:cNvSpPr>
              <a:spLocks/>
            </p:cNvSpPr>
            <p:nvPr/>
          </p:nvSpPr>
          <p:spPr bwMode="auto">
            <a:xfrm>
              <a:off x="635"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4" name="Freeform 126"/>
            <p:cNvSpPr>
              <a:spLocks/>
            </p:cNvSpPr>
            <p:nvPr/>
          </p:nvSpPr>
          <p:spPr bwMode="auto">
            <a:xfrm>
              <a:off x="646" y="2489"/>
              <a:ext cx="4" cy="12"/>
            </a:xfrm>
            <a:custGeom>
              <a:avLst/>
              <a:gdLst>
                <a:gd name="T0" fmla="*/ 0 w 4"/>
                <a:gd name="T1" fmla="*/ 1 h 12"/>
                <a:gd name="T2" fmla="*/ 0 w 4"/>
                <a:gd name="T3" fmla="*/ 0 h 12"/>
                <a:gd name="T4" fmla="*/ 3 w 4"/>
                <a:gd name="T5" fmla="*/ 0 h 12"/>
                <a:gd name="T6" fmla="*/ 3 w 4"/>
                <a:gd name="T7" fmla="*/ 11 h 12"/>
                <a:gd name="T8" fmla="*/ 0 w 4"/>
                <a:gd name="T9" fmla="*/ 11 h 12"/>
                <a:gd name="T10" fmla="*/ 0 w 4"/>
                <a:gd name="T11" fmla="*/ 10 h 12"/>
                <a:gd name="T12" fmla="*/ 0 w 4"/>
                <a:gd name="T13" fmla="*/ 1 h 12"/>
                <a:gd name="T14" fmla="*/ 0 60000 65536"/>
                <a:gd name="T15" fmla="*/ 0 60000 65536"/>
                <a:gd name="T16" fmla="*/ 0 60000 65536"/>
                <a:gd name="T17" fmla="*/ 0 60000 65536"/>
                <a:gd name="T18" fmla="*/ 0 60000 65536"/>
                <a:gd name="T19" fmla="*/ 0 60000 65536"/>
                <a:gd name="T20" fmla="*/ 0 60000 65536"/>
                <a:gd name="T21" fmla="*/ 0 w 4"/>
                <a:gd name="T22" fmla="*/ 0 h 12"/>
                <a:gd name="T23" fmla="*/ 4 w 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12">
                  <a:moveTo>
                    <a:pt x="0" y="1"/>
                  </a:moveTo>
                  <a:lnTo>
                    <a:pt x="0" y="0"/>
                  </a:lnTo>
                  <a:lnTo>
                    <a:pt x="3" y="0"/>
                  </a:lnTo>
                  <a:lnTo>
                    <a:pt x="3"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5" name="Freeform 127"/>
            <p:cNvSpPr>
              <a:spLocks/>
            </p:cNvSpPr>
            <p:nvPr/>
          </p:nvSpPr>
          <p:spPr bwMode="auto">
            <a:xfrm>
              <a:off x="612" y="2500"/>
              <a:ext cx="74" cy="2"/>
            </a:xfrm>
            <a:custGeom>
              <a:avLst/>
              <a:gdLst>
                <a:gd name="T0" fmla="*/ 70 w 74"/>
                <a:gd name="T1" fmla="*/ 0 h 2"/>
                <a:gd name="T2" fmla="*/ 73 w 74"/>
                <a:gd name="T3" fmla="*/ 0 h 2"/>
                <a:gd name="T4" fmla="*/ 73 w 74"/>
                <a:gd name="T5" fmla="*/ 1 h 2"/>
                <a:gd name="T6" fmla="*/ 0 w 74"/>
                <a:gd name="T7" fmla="*/ 1 h 2"/>
                <a:gd name="T8" fmla="*/ 0 w 74"/>
                <a:gd name="T9" fmla="*/ 0 h 2"/>
                <a:gd name="T10" fmla="*/ 1 w 74"/>
                <a:gd name="T11" fmla="*/ 0 h 2"/>
                <a:gd name="T12" fmla="*/ 70 w 74"/>
                <a:gd name="T13" fmla="*/ 0 h 2"/>
                <a:gd name="T14" fmla="*/ 0 60000 65536"/>
                <a:gd name="T15" fmla="*/ 0 60000 65536"/>
                <a:gd name="T16" fmla="*/ 0 60000 65536"/>
                <a:gd name="T17" fmla="*/ 0 60000 65536"/>
                <a:gd name="T18" fmla="*/ 0 60000 65536"/>
                <a:gd name="T19" fmla="*/ 0 60000 65536"/>
                <a:gd name="T20" fmla="*/ 0 60000 65536"/>
                <a:gd name="T21" fmla="*/ 0 w 74"/>
                <a:gd name="T22" fmla="*/ 0 h 2"/>
                <a:gd name="T23" fmla="*/ 74 w 74"/>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 h="2">
                  <a:moveTo>
                    <a:pt x="70" y="0"/>
                  </a:moveTo>
                  <a:lnTo>
                    <a:pt x="73" y="0"/>
                  </a:lnTo>
                  <a:lnTo>
                    <a:pt x="73" y="1"/>
                  </a:lnTo>
                  <a:lnTo>
                    <a:pt x="0" y="1"/>
                  </a:lnTo>
                  <a:lnTo>
                    <a:pt x="0" y="0"/>
                  </a:lnTo>
                  <a:lnTo>
                    <a:pt x="1" y="0"/>
                  </a:lnTo>
                  <a:lnTo>
                    <a:pt x="7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6" name="Freeform 128"/>
            <p:cNvSpPr>
              <a:spLocks/>
            </p:cNvSpPr>
            <p:nvPr/>
          </p:nvSpPr>
          <p:spPr bwMode="auto">
            <a:xfrm>
              <a:off x="673" y="2489"/>
              <a:ext cx="4" cy="12"/>
            </a:xfrm>
            <a:custGeom>
              <a:avLst/>
              <a:gdLst>
                <a:gd name="T0" fmla="*/ 0 w 4"/>
                <a:gd name="T1" fmla="*/ 1 h 12"/>
                <a:gd name="T2" fmla="*/ 0 w 4"/>
                <a:gd name="T3" fmla="*/ 0 h 12"/>
                <a:gd name="T4" fmla="*/ 3 w 4"/>
                <a:gd name="T5" fmla="*/ 0 h 12"/>
                <a:gd name="T6" fmla="*/ 3 w 4"/>
                <a:gd name="T7" fmla="*/ 11 h 12"/>
                <a:gd name="T8" fmla="*/ 0 w 4"/>
                <a:gd name="T9" fmla="*/ 11 h 12"/>
                <a:gd name="T10" fmla="*/ 0 w 4"/>
                <a:gd name="T11" fmla="*/ 10 h 12"/>
                <a:gd name="T12" fmla="*/ 0 w 4"/>
                <a:gd name="T13" fmla="*/ 1 h 12"/>
                <a:gd name="T14" fmla="*/ 0 60000 65536"/>
                <a:gd name="T15" fmla="*/ 0 60000 65536"/>
                <a:gd name="T16" fmla="*/ 0 60000 65536"/>
                <a:gd name="T17" fmla="*/ 0 60000 65536"/>
                <a:gd name="T18" fmla="*/ 0 60000 65536"/>
                <a:gd name="T19" fmla="*/ 0 60000 65536"/>
                <a:gd name="T20" fmla="*/ 0 60000 65536"/>
                <a:gd name="T21" fmla="*/ 0 w 4"/>
                <a:gd name="T22" fmla="*/ 0 h 12"/>
                <a:gd name="T23" fmla="*/ 4 w 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12">
                  <a:moveTo>
                    <a:pt x="0" y="1"/>
                  </a:moveTo>
                  <a:lnTo>
                    <a:pt x="0" y="0"/>
                  </a:lnTo>
                  <a:lnTo>
                    <a:pt x="3" y="0"/>
                  </a:lnTo>
                  <a:lnTo>
                    <a:pt x="3"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7" name="Freeform 129"/>
            <p:cNvSpPr>
              <a:spLocks/>
            </p:cNvSpPr>
            <p:nvPr/>
          </p:nvSpPr>
          <p:spPr bwMode="auto">
            <a:xfrm>
              <a:off x="660" y="2489"/>
              <a:ext cx="3" cy="12"/>
            </a:xfrm>
            <a:custGeom>
              <a:avLst/>
              <a:gdLst>
                <a:gd name="T0" fmla="*/ 0 w 3"/>
                <a:gd name="T1" fmla="*/ 1 h 12"/>
                <a:gd name="T2" fmla="*/ 0 w 3"/>
                <a:gd name="T3" fmla="*/ 0 h 12"/>
                <a:gd name="T4" fmla="*/ 2 w 3"/>
                <a:gd name="T5" fmla="*/ 0 h 12"/>
                <a:gd name="T6" fmla="*/ 2 w 3"/>
                <a:gd name="T7" fmla="*/ 11 h 12"/>
                <a:gd name="T8" fmla="*/ 0 w 3"/>
                <a:gd name="T9" fmla="*/ 11 h 12"/>
                <a:gd name="T10" fmla="*/ 0 w 3"/>
                <a:gd name="T11" fmla="*/ 10 h 12"/>
                <a:gd name="T12" fmla="*/ 0 w 3"/>
                <a:gd name="T13" fmla="*/ 1 h 12"/>
                <a:gd name="T14" fmla="*/ 0 60000 65536"/>
                <a:gd name="T15" fmla="*/ 0 60000 65536"/>
                <a:gd name="T16" fmla="*/ 0 60000 65536"/>
                <a:gd name="T17" fmla="*/ 0 60000 65536"/>
                <a:gd name="T18" fmla="*/ 0 60000 65536"/>
                <a:gd name="T19" fmla="*/ 0 60000 65536"/>
                <a:gd name="T20" fmla="*/ 0 60000 65536"/>
                <a:gd name="T21" fmla="*/ 0 w 3"/>
                <a:gd name="T22" fmla="*/ 0 h 12"/>
                <a:gd name="T23" fmla="*/ 3 w 3"/>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2">
                  <a:moveTo>
                    <a:pt x="0" y="1"/>
                  </a:moveTo>
                  <a:lnTo>
                    <a:pt x="0" y="0"/>
                  </a:lnTo>
                  <a:lnTo>
                    <a:pt x="2" y="0"/>
                  </a:lnTo>
                  <a:lnTo>
                    <a:pt x="2" y="11"/>
                  </a:lnTo>
                  <a:lnTo>
                    <a:pt x="0" y="11"/>
                  </a:lnTo>
                  <a:lnTo>
                    <a:pt x="0" y="10"/>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8" name="Freeform 130"/>
            <p:cNvSpPr>
              <a:spLocks/>
            </p:cNvSpPr>
            <p:nvPr/>
          </p:nvSpPr>
          <p:spPr bwMode="auto">
            <a:xfrm>
              <a:off x="637" y="2489"/>
              <a:ext cx="49" cy="29"/>
            </a:xfrm>
            <a:custGeom>
              <a:avLst/>
              <a:gdLst>
                <a:gd name="T0" fmla="*/ 3 w 49"/>
                <a:gd name="T1" fmla="*/ 0 h 29"/>
                <a:gd name="T2" fmla="*/ 0 w 49"/>
                <a:gd name="T3" fmla="*/ 0 h 29"/>
                <a:gd name="T4" fmla="*/ 0 w 49"/>
                <a:gd name="T5" fmla="*/ 2 h 29"/>
                <a:gd name="T6" fmla="*/ 45 w 49"/>
                <a:gd name="T7" fmla="*/ 28 h 29"/>
                <a:gd name="T8" fmla="*/ 48 w 49"/>
                <a:gd name="T9" fmla="*/ 28 h 29"/>
                <a:gd name="T10" fmla="*/ 48 w 49"/>
                <a:gd name="T11" fmla="*/ 25 h 29"/>
                <a:gd name="T12" fmla="*/ 3 w 49"/>
                <a:gd name="T13" fmla="*/ 0 h 29"/>
                <a:gd name="T14" fmla="*/ 0 60000 65536"/>
                <a:gd name="T15" fmla="*/ 0 60000 65536"/>
                <a:gd name="T16" fmla="*/ 0 60000 65536"/>
                <a:gd name="T17" fmla="*/ 0 60000 65536"/>
                <a:gd name="T18" fmla="*/ 0 60000 65536"/>
                <a:gd name="T19" fmla="*/ 0 60000 65536"/>
                <a:gd name="T20" fmla="*/ 0 60000 65536"/>
                <a:gd name="T21" fmla="*/ 0 w 49"/>
                <a:gd name="T22" fmla="*/ 0 h 29"/>
                <a:gd name="T23" fmla="*/ 49 w 49"/>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 h="29">
                  <a:moveTo>
                    <a:pt x="3" y="0"/>
                  </a:moveTo>
                  <a:lnTo>
                    <a:pt x="0" y="0"/>
                  </a:lnTo>
                  <a:lnTo>
                    <a:pt x="0" y="2"/>
                  </a:lnTo>
                  <a:lnTo>
                    <a:pt x="45" y="28"/>
                  </a:lnTo>
                  <a:lnTo>
                    <a:pt x="48" y="28"/>
                  </a:lnTo>
                  <a:lnTo>
                    <a:pt x="48" y="25"/>
                  </a:lnTo>
                  <a:lnTo>
                    <a:pt x="3"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89" name="Freeform 131"/>
            <p:cNvSpPr>
              <a:spLocks/>
            </p:cNvSpPr>
            <p:nvPr/>
          </p:nvSpPr>
          <p:spPr bwMode="auto">
            <a:xfrm>
              <a:off x="718" y="2489"/>
              <a:ext cx="46" cy="29"/>
            </a:xfrm>
            <a:custGeom>
              <a:avLst/>
              <a:gdLst>
                <a:gd name="T0" fmla="*/ 0 w 46"/>
                <a:gd name="T1" fmla="*/ 25 h 29"/>
                <a:gd name="T2" fmla="*/ 0 w 46"/>
                <a:gd name="T3" fmla="*/ 28 h 29"/>
                <a:gd name="T4" fmla="*/ 3 w 46"/>
                <a:gd name="T5" fmla="*/ 28 h 29"/>
                <a:gd name="T6" fmla="*/ 45 w 46"/>
                <a:gd name="T7" fmla="*/ 2 h 29"/>
                <a:gd name="T8" fmla="*/ 45 w 46"/>
                <a:gd name="T9" fmla="*/ 0 h 29"/>
                <a:gd name="T10" fmla="*/ 42 w 46"/>
                <a:gd name="T11" fmla="*/ 0 h 29"/>
                <a:gd name="T12" fmla="*/ 0 w 46"/>
                <a:gd name="T13" fmla="*/ 25 h 29"/>
                <a:gd name="T14" fmla="*/ 0 60000 65536"/>
                <a:gd name="T15" fmla="*/ 0 60000 65536"/>
                <a:gd name="T16" fmla="*/ 0 60000 65536"/>
                <a:gd name="T17" fmla="*/ 0 60000 65536"/>
                <a:gd name="T18" fmla="*/ 0 60000 65536"/>
                <a:gd name="T19" fmla="*/ 0 60000 65536"/>
                <a:gd name="T20" fmla="*/ 0 60000 65536"/>
                <a:gd name="T21" fmla="*/ 0 w 46"/>
                <a:gd name="T22" fmla="*/ 0 h 29"/>
                <a:gd name="T23" fmla="*/ 46 w 46"/>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 h="29">
                  <a:moveTo>
                    <a:pt x="0" y="25"/>
                  </a:moveTo>
                  <a:lnTo>
                    <a:pt x="0" y="28"/>
                  </a:lnTo>
                  <a:lnTo>
                    <a:pt x="3" y="28"/>
                  </a:lnTo>
                  <a:lnTo>
                    <a:pt x="45" y="2"/>
                  </a:lnTo>
                  <a:lnTo>
                    <a:pt x="45" y="0"/>
                  </a:lnTo>
                  <a:lnTo>
                    <a:pt x="42" y="0"/>
                  </a:lnTo>
                  <a:lnTo>
                    <a:pt x="0" y="25"/>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0" name="Freeform 132"/>
            <p:cNvSpPr>
              <a:spLocks/>
            </p:cNvSpPr>
            <p:nvPr/>
          </p:nvSpPr>
          <p:spPr bwMode="auto">
            <a:xfrm>
              <a:off x="700" y="2505"/>
              <a:ext cx="2" cy="18"/>
            </a:xfrm>
            <a:custGeom>
              <a:avLst/>
              <a:gdLst>
                <a:gd name="T0" fmla="*/ 0 w 2"/>
                <a:gd name="T1" fmla="*/ 1 h 18"/>
                <a:gd name="T2" fmla="*/ 0 w 2"/>
                <a:gd name="T3" fmla="*/ 0 h 18"/>
                <a:gd name="T4" fmla="*/ 1 w 2"/>
                <a:gd name="T5" fmla="*/ 0 h 18"/>
                <a:gd name="T6" fmla="*/ 1 w 2"/>
                <a:gd name="T7" fmla="*/ 17 h 18"/>
                <a:gd name="T8" fmla="*/ 0 w 2"/>
                <a:gd name="T9" fmla="*/ 17 h 18"/>
                <a:gd name="T10" fmla="*/ 0 w 2"/>
                <a:gd name="T11" fmla="*/ 16 h 18"/>
                <a:gd name="T12" fmla="*/ 0 w 2"/>
                <a:gd name="T13" fmla="*/ 1 h 18"/>
                <a:gd name="T14" fmla="*/ 0 60000 65536"/>
                <a:gd name="T15" fmla="*/ 0 60000 65536"/>
                <a:gd name="T16" fmla="*/ 0 60000 65536"/>
                <a:gd name="T17" fmla="*/ 0 60000 65536"/>
                <a:gd name="T18" fmla="*/ 0 60000 65536"/>
                <a:gd name="T19" fmla="*/ 0 60000 65536"/>
                <a:gd name="T20" fmla="*/ 0 60000 65536"/>
                <a:gd name="T21" fmla="*/ 0 w 2"/>
                <a:gd name="T22" fmla="*/ 0 h 18"/>
                <a:gd name="T23" fmla="*/ 2 w 2"/>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8">
                  <a:moveTo>
                    <a:pt x="0" y="1"/>
                  </a:moveTo>
                  <a:lnTo>
                    <a:pt x="0" y="0"/>
                  </a:lnTo>
                  <a:lnTo>
                    <a:pt x="1" y="0"/>
                  </a:lnTo>
                  <a:lnTo>
                    <a:pt x="1" y="17"/>
                  </a:lnTo>
                  <a:lnTo>
                    <a:pt x="0" y="17"/>
                  </a:lnTo>
                  <a:lnTo>
                    <a:pt x="0" y="16"/>
                  </a:lnTo>
                  <a:lnTo>
                    <a:pt x="0"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1" name="Freeform 133"/>
            <p:cNvSpPr>
              <a:spLocks/>
            </p:cNvSpPr>
            <p:nvPr/>
          </p:nvSpPr>
          <p:spPr bwMode="auto">
            <a:xfrm>
              <a:off x="655" y="2528"/>
              <a:ext cx="38" cy="39"/>
            </a:xfrm>
            <a:custGeom>
              <a:avLst/>
              <a:gdLst>
                <a:gd name="T0" fmla="*/ 34 w 38"/>
                <a:gd name="T1" fmla="*/ 36 h 39"/>
                <a:gd name="T2" fmla="*/ 34 w 38"/>
                <a:gd name="T3" fmla="*/ 38 h 39"/>
                <a:gd name="T4" fmla="*/ 37 w 38"/>
                <a:gd name="T5" fmla="*/ 38 h 39"/>
                <a:gd name="T6" fmla="*/ 37 w 38"/>
                <a:gd name="T7" fmla="*/ 25 h 39"/>
                <a:gd name="T8" fmla="*/ 35 w 38"/>
                <a:gd name="T9" fmla="*/ 25 h 39"/>
                <a:gd name="T10" fmla="*/ 6 w 38"/>
                <a:gd name="T11" fmla="*/ 20 h 39"/>
                <a:gd name="T12" fmla="*/ 7 w 38"/>
                <a:gd name="T13" fmla="*/ 21 h 39"/>
                <a:gd name="T14" fmla="*/ 7 w 38"/>
                <a:gd name="T15" fmla="*/ 9 h 39"/>
                <a:gd name="T16" fmla="*/ 9 w 38"/>
                <a:gd name="T17" fmla="*/ 2 h 39"/>
                <a:gd name="T18" fmla="*/ 9 w 38"/>
                <a:gd name="T19" fmla="*/ 0 h 39"/>
                <a:gd name="T20" fmla="*/ 0 w 38"/>
                <a:gd name="T21" fmla="*/ 0 h 39"/>
                <a:gd name="T22" fmla="*/ 0 w 38"/>
                <a:gd name="T23" fmla="*/ 28 h 39"/>
                <a:gd name="T24" fmla="*/ 2 w 38"/>
                <a:gd name="T25" fmla="*/ 28 h 39"/>
                <a:gd name="T26" fmla="*/ 2 w 38"/>
                <a:gd name="T27" fmla="*/ 26 h 39"/>
                <a:gd name="T28" fmla="*/ 2 w 38"/>
                <a:gd name="T29" fmla="*/ 2 h 39"/>
                <a:gd name="T30" fmla="*/ 2 w 38"/>
                <a:gd name="T31" fmla="*/ 3 h 39"/>
                <a:gd name="T32" fmla="*/ 7 w 38"/>
                <a:gd name="T33" fmla="*/ 3 h 39"/>
                <a:gd name="T34" fmla="*/ 6 w 38"/>
                <a:gd name="T35" fmla="*/ 2 h 39"/>
                <a:gd name="T36" fmla="*/ 4 w 38"/>
                <a:gd name="T37" fmla="*/ 9 h 39"/>
                <a:gd name="T38" fmla="*/ 4 w 38"/>
                <a:gd name="T39" fmla="*/ 23 h 39"/>
                <a:gd name="T40" fmla="*/ 6 w 38"/>
                <a:gd name="T41" fmla="*/ 23 h 39"/>
                <a:gd name="T42" fmla="*/ 35 w 38"/>
                <a:gd name="T43" fmla="*/ 28 h 39"/>
                <a:gd name="T44" fmla="*/ 34 w 38"/>
                <a:gd name="T45" fmla="*/ 26 h 39"/>
                <a:gd name="T46" fmla="*/ 34 w 38"/>
                <a:gd name="T47" fmla="*/ 36 h 3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8"/>
                <a:gd name="T73" fmla="*/ 0 h 39"/>
                <a:gd name="T74" fmla="*/ 38 w 38"/>
                <a:gd name="T75" fmla="*/ 39 h 3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8" h="39">
                  <a:moveTo>
                    <a:pt x="34" y="36"/>
                  </a:moveTo>
                  <a:lnTo>
                    <a:pt x="34" y="38"/>
                  </a:lnTo>
                  <a:lnTo>
                    <a:pt x="37" y="38"/>
                  </a:lnTo>
                  <a:lnTo>
                    <a:pt x="37" y="25"/>
                  </a:lnTo>
                  <a:lnTo>
                    <a:pt x="35" y="25"/>
                  </a:lnTo>
                  <a:lnTo>
                    <a:pt x="6" y="20"/>
                  </a:lnTo>
                  <a:lnTo>
                    <a:pt x="7" y="21"/>
                  </a:lnTo>
                  <a:lnTo>
                    <a:pt x="7" y="9"/>
                  </a:lnTo>
                  <a:lnTo>
                    <a:pt x="9" y="2"/>
                  </a:lnTo>
                  <a:lnTo>
                    <a:pt x="9" y="0"/>
                  </a:lnTo>
                  <a:lnTo>
                    <a:pt x="0" y="0"/>
                  </a:lnTo>
                  <a:lnTo>
                    <a:pt x="0" y="28"/>
                  </a:lnTo>
                  <a:lnTo>
                    <a:pt x="2" y="28"/>
                  </a:lnTo>
                  <a:lnTo>
                    <a:pt x="2" y="26"/>
                  </a:lnTo>
                  <a:lnTo>
                    <a:pt x="2" y="2"/>
                  </a:lnTo>
                  <a:lnTo>
                    <a:pt x="2" y="3"/>
                  </a:lnTo>
                  <a:lnTo>
                    <a:pt x="7" y="3"/>
                  </a:lnTo>
                  <a:lnTo>
                    <a:pt x="6" y="2"/>
                  </a:lnTo>
                  <a:lnTo>
                    <a:pt x="4" y="9"/>
                  </a:lnTo>
                  <a:lnTo>
                    <a:pt x="4" y="23"/>
                  </a:lnTo>
                  <a:lnTo>
                    <a:pt x="6" y="23"/>
                  </a:lnTo>
                  <a:lnTo>
                    <a:pt x="35" y="28"/>
                  </a:lnTo>
                  <a:lnTo>
                    <a:pt x="34" y="26"/>
                  </a:lnTo>
                  <a:lnTo>
                    <a:pt x="34" y="36"/>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2" name="Freeform 134"/>
            <p:cNvSpPr>
              <a:spLocks/>
            </p:cNvSpPr>
            <p:nvPr/>
          </p:nvSpPr>
          <p:spPr bwMode="auto">
            <a:xfrm>
              <a:off x="655" y="2533"/>
              <a:ext cx="4" cy="1"/>
            </a:xfrm>
            <a:custGeom>
              <a:avLst/>
              <a:gdLst>
                <a:gd name="T0" fmla="*/ 2 w 4"/>
                <a:gd name="T1" fmla="*/ 0 h 1"/>
                <a:gd name="T2" fmla="*/ 3 w 4"/>
                <a:gd name="T3" fmla="*/ 0 h 1"/>
                <a:gd name="T4" fmla="*/ 3 w 4"/>
                <a:gd name="T5" fmla="*/ 0 h 1"/>
                <a:gd name="T6" fmla="*/ 2 w 4"/>
                <a:gd name="T7" fmla="*/ 0 h 1"/>
                <a:gd name="T8" fmla="*/ 1 w 4"/>
                <a:gd name="T9" fmla="*/ 0 h 1"/>
                <a:gd name="T10" fmla="*/ 0 w 4"/>
                <a:gd name="T11" fmla="*/ 0 h 1"/>
                <a:gd name="T12" fmla="*/ 0 w 4"/>
                <a:gd name="T13" fmla="*/ 0 h 1"/>
                <a:gd name="T14" fmla="*/ 1 w 4"/>
                <a:gd name="T15" fmla="*/ 0 h 1"/>
                <a:gd name="T16" fmla="*/ 2 w 4"/>
                <a:gd name="T17" fmla="*/ 0 h 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1"/>
                <a:gd name="T29" fmla="*/ 4 w 4"/>
                <a:gd name="T30" fmla="*/ 1 h 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1">
                  <a:moveTo>
                    <a:pt x="2" y="0"/>
                  </a:moveTo>
                  <a:lnTo>
                    <a:pt x="3" y="0"/>
                  </a:lnTo>
                  <a:lnTo>
                    <a:pt x="2" y="0"/>
                  </a:lnTo>
                  <a:lnTo>
                    <a:pt x="1" y="0"/>
                  </a:lnTo>
                  <a:lnTo>
                    <a:pt x="0" y="0"/>
                  </a:lnTo>
                  <a:lnTo>
                    <a:pt x="1" y="0"/>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3" name="Freeform 135"/>
            <p:cNvSpPr>
              <a:spLocks/>
            </p:cNvSpPr>
            <p:nvPr/>
          </p:nvSpPr>
          <p:spPr bwMode="auto">
            <a:xfrm>
              <a:off x="718" y="2559"/>
              <a:ext cx="31" cy="3"/>
            </a:xfrm>
            <a:custGeom>
              <a:avLst/>
              <a:gdLst>
                <a:gd name="T0" fmla="*/ 2 w 31"/>
                <a:gd name="T1" fmla="*/ 1 h 3"/>
                <a:gd name="T2" fmla="*/ 0 w 31"/>
                <a:gd name="T3" fmla="*/ 1 h 3"/>
                <a:gd name="T4" fmla="*/ 0 w 31"/>
                <a:gd name="T5" fmla="*/ 2 h 3"/>
                <a:gd name="T6" fmla="*/ 2 w 31"/>
                <a:gd name="T7" fmla="*/ 2 h 3"/>
                <a:gd name="T8" fmla="*/ 28 w 31"/>
                <a:gd name="T9" fmla="*/ 1 h 3"/>
                <a:gd name="T10" fmla="*/ 30 w 31"/>
                <a:gd name="T11" fmla="*/ 1 h 3"/>
                <a:gd name="T12" fmla="*/ 30 w 31"/>
                <a:gd name="T13" fmla="*/ 0 h 3"/>
                <a:gd name="T14" fmla="*/ 28 w 31"/>
                <a:gd name="T15" fmla="*/ 0 h 3"/>
                <a:gd name="T16" fmla="*/ 2 w 31"/>
                <a:gd name="T17" fmla="*/ 1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
                <a:gd name="T29" fmla="*/ 31 w 31"/>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
                  <a:moveTo>
                    <a:pt x="2" y="1"/>
                  </a:moveTo>
                  <a:lnTo>
                    <a:pt x="0" y="1"/>
                  </a:lnTo>
                  <a:lnTo>
                    <a:pt x="0" y="2"/>
                  </a:lnTo>
                  <a:lnTo>
                    <a:pt x="2" y="2"/>
                  </a:lnTo>
                  <a:lnTo>
                    <a:pt x="28" y="1"/>
                  </a:lnTo>
                  <a:lnTo>
                    <a:pt x="30" y="1"/>
                  </a:lnTo>
                  <a:lnTo>
                    <a:pt x="30" y="0"/>
                  </a:lnTo>
                  <a:lnTo>
                    <a:pt x="28" y="0"/>
                  </a:lnTo>
                  <a:lnTo>
                    <a:pt x="2"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4" name="Freeform 136"/>
            <p:cNvSpPr>
              <a:spLocks/>
            </p:cNvSpPr>
            <p:nvPr/>
          </p:nvSpPr>
          <p:spPr bwMode="auto">
            <a:xfrm>
              <a:off x="683" y="2568"/>
              <a:ext cx="38" cy="39"/>
            </a:xfrm>
            <a:custGeom>
              <a:avLst/>
              <a:gdLst>
                <a:gd name="T0" fmla="*/ 18 w 38"/>
                <a:gd name="T1" fmla="*/ 0 h 39"/>
                <a:gd name="T2" fmla="*/ 27 w 38"/>
                <a:gd name="T3" fmla="*/ 3 h 39"/>
                <a:gd name="T4" fmla="*/ 32 w 38"/>
                <a:gd name="T5" fmla="*/ 10 h 39"/>
                <a:gd name="T6" fmla="*/ 32 w 38"/>
                <a:gd name="T7" fmla="*/ 12 h 39"/>
                <a:gd name="T8" fmla="*/ 34 w 38"/>
                <a:gd name="T9" fmla="*/ 19 h 39"/>
                <a:gd name="T10" fmla="*/ 32 w 38"/>
                <a:gd name="T11" fmla="*/ 29 h 39"/>
                <a:gd name="T12" fmla="*/ 30 w 38"/>
                <a:gd name="T13" fmla="*/ 29 h 39"/>
                <a:gd name="T14" fmla="*/ 27 w 38"/>
                <a:gd name="T15" fmla="*/ 30 h 39"/>
                <a:gd name="T16" fmla="*/ 27 w 38"/>
                <a:gd name="T17" fmla="*/ 30 h 39"/>
                <a:gd name="T18" fmla="*/ 21 w 38"/>
                <a:gd name="T19" fmla="*/ 31 h 39"/>
                <a:gd name="T20" fmla="*/ 22 w 38"/>
                <a:gd name="T21" fmla="*/ 35 h 39"/>
                <a:gd name="T22" fmla="*/ 18 w 38"/>
                <a:gd name="T23" fmla="*/ 36 h 39"/>
                <a:gd name="T24" fmla="*/ 16 w 38"/>
                <a:gd name="T25" fmla="*/ 31 h 39"/>
                <a:gd name="T26" fmla="*/ 11 w 38"/>
                <a:gd name="T27" fmla="*/ 30 h 39"/>
                <a:gd name="T28" fmla="*/ 10 w 38"/>
                <a:gd name="T29" fmla="*/ 31 h 39"/>
                <a:gd name="T30" fmla="*/ 8 w 38"/>
                <a:gd name="T31" fmla="*/ 29 h 39"/>
                <a:gd name="T32" fmla="*/ 7 w 38"/>
                <a:gd name="T33" fmla="*/ 29 h 39"/>
                <a:gd name="T34" fmla="*/ 4 w 38"/>
                <a:gd name="T35" fmla="*/ 24 h 39"/>
                <a:gd name="T36" fmla="*/ 3 w 38"/>
                <a:gd name="T37" fmla="*/ 14 h 39"/>
                <a:gd name="T38" fmla="*/ 4 w 38"/>
                <a:gd name="T39" fmla="*/ 10 h 39"/>
                <a:gd name="T40" fmla="*/ 10 w 38"/>
                <a:gd name="T41" fmla="*/ 7 h 39"/>
                <a:gd name="T42" fmla="*/ 8 w 38"/>
                <a:gd name="T43" fmla="*/ 5 h 39"/>
                <a:gd name="T44" fmla="*/ 21 w 38"/>
                <a:gd name="T45" fmla="*/ 3 h 39"/>
                <a:gd name="T46" fmla="*/ 20 w 38"/>
                <a:gd name="T47" fmla="*/ 0 h 39"/>
                <a:gd name="T48" fmla="*/ 8 w 38"/>
                <a:gd name="T49" fmla="*/ 1 h 39"/>
                <a:gd name="T50" fmla="*/ 7 w 38"/>
                <a:gd name="T51" fmla="*/ 5 h 39"/>
                <a:gd name="T52" fmla="*/ 2 w 38"/>
                <a:gd name="T53" fmla="*/ 8 h 39"/>
                <a:gd name="T54" fmla="*/ 0 w 38"/>
                <a:gd name="T55" fmla="*/ 14 h 39"/>
                <a:gd name="T56" fmla="*/ 2 w 38"/>
                <a:gd name="T57" fmla="*/ 24 h 39"/>
                <a:gd name="T58" fmla="*/ 3 w 38"/>
                <a:gd name="T59" fmla="*/ 29 h 39"/>
                <a:gd name="T60" fmla="*/ 4 w 38"/>
                <a:gd name="T61" fmla="*/ 30 h 39"/>
                <a:gd name="T62" fmla="*/ 7 w 38"/>
                <a:gd name="T63" fmla="*/ 30 h 39"/>
                <a:gd name="T64" fmla="*/ 11 w 38"/>
                <a:gd name="T65" fmla="*/ 33 h 39"/>
                <a:gd name="T66" fmla="*/ 13 w 38"/>
                <a:gd name="T67" fmla="*/ 33 h 39"/>
                <a:gd name="T68" fmla="*/ 14 w 38"/>
                <a:gd name="T69" fmla="*/ 38 h 39"/>
                <a:gd name="T70" fmla="*/ 25 w 38"/>
                <a:gd name="T71" fmla="*/ 33 h 39"/>
                <a:gd name="T72" fmla="*/ 27 w 38"/>
                <a:gd name="T73" fmla="*/ 33 h 39"/>
                <a:gd name="T74" fmla="*/ 32 w 38"/>
                <a:gd name="T75" fmla="*/ 31 h 39"/>
                <a:gd name="T76" fmla="*/ 34 w 38"/>
                <a:gd name="T77" fmla="*/ 30 h 39"/>
                <a:gd name="T78" fmla="*/ 35 w 38"/>
                <a:gd name="T79" fmla="*/ 24 h 39"/>
                <a:gd name="T80" fmla="*/ 37 w 38"/>
                <a:gd name="T81" fmla="*/ 14 h 39"/>
                <a:gd name="T82" fmla="*/ 35 w 38"/>
                <a:gd name="T83" fmla="*/ 7 h 39"/>
                <a:gd name="T84" fmla="*/ 27 w 38"/>
                <a:gd name="T85" fmla="*/ 0 h 3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8"/>
                <a:gd name="T130" fmla="*/ 0 h 39"/>
                <a:gd name="T131" fmla="*/ 38 w 38"/>
                <a:gd name="T132" fmla="*/ 39 h 3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8" h="39">
                  <a:moveTo>
                    <a:pt x="20" y="0"/>
                  </a:moveTo>
                  <a:lnTo>
                    <a:pt x="18" y="0"/>
                  </a:lnTo>
                  <a:lnTo>
                    <a:pt x="18" y="3"/>
                  </a:lnTo>
                  <a:lnTo>
                    <a:pt x="27" y="3"/>
                  </a:lnTo>
                  <a:lnTo>
                    <a:pt x="26" y="3"/>
                  </a:lnTo>
                  <a:lnTo>
                    <a:pt x="32" y="10"/>
                  </a:lnTo>
                  <a:lnTo>
                    <a:pt x="32" y="8"/>
                  </a:lnTo>
                  <a:lnTo>
                    <a:pt x="32" y="12"/>
                  </a:lnTo>
                  <a:lnTo>
                    <a:pt x="34" y="14"/>
                  </a:lnTo>
                  <a:lnTo>
                    <a:pt x="34" y="19"/>
                  </a:lnTo>
                  <a:lnTo>
                    <a:pt x="32" y="24"/>
                  </a:lnTo>
                  <a:lnTo>
                    <a:pt x="32" y="29"/>
                  </a:lnTo>
                  <a:lnTo>
                    <a:pt x="34" y="26"/>
                  </a:lnTo>
                  <a:lnTo>
                    <a:pt x="30" y="29"/>
                  </a:lnTo>
                  <a:lnTo>
                    <a:pt x="29" y="29"/>
                  </a:lnTo>
                  <a:lnTo>
                    <a:pt x="27" y="30"/>
                  </a:lnTo>
                  <a:lnTo>
                    <a:pt x="29" y="30"/>
                  </a:lnTo>
                  <a:lnTo>
                    <a:pt x="27" y="30"/>
                  </a:lnTo>
                  <a:lnTo>
                    <a:pt x="22" y="31"/>
                  </a:lnTo>
                  <a:lnTo>
                    <a:pt x="21" y="31"/>
                  </a:lnTo>
                  <a:lnTo>
                    <a:pt x="21" y="36"/>
                  </a:lnTo>
                  <a:lnTo>
                    <a:pt x="22" y="35"/>
                  </a:lnTo>
                  <a:lnTo>
                    <a:pt x="16" y="35"/>
                  </a:lnTo>
                  <a:lnTo>
                    <a:pt x="18" y="36"/>
                  </a:lnTo>
                  <a:lnTo>
                    <a:pt x="16" y="33"/>
                  </a:lnTo>
                  <a:lnTo>
                    <a:pt x="16" y="31"/>
                  </a:lnTo>
                  <a:lnTo>
                    <a:pt x="14" y="31"/>
                  </a:lnTo>
                  <a:lnTo>
                    <a:pt x="11" y="30"/>
                  </a:lnTo>
                  <a:lnTo>
                    <a:pt x="8" y="30"/>
                  </a:lnTo>
                  <a:lnTo>
                    <a:pt x="10" y="31"/>
                  </a:lnTo>
                  <a:lnTo>
                    <a:pt x="10" y="29"/>
                  </a:lnTo>
                  <a:lnTo>
                    <a:pt x="8" y="29"/>
                  </a:lnTo>
                  <a:lnTo>
                    <a:pt x="4" y="26"/>
                  </a:lnTo>
                  <a:lnTo>
                    <a:pt x="7" y="29"/>
                  </a:lnTo>
                  <a:lnTo>
                    <a:pt x="4" y="24"/>
                  </a:lnTo>
                  <a:lnTo>
                    <a:pt x="3" y="19"/>
                  </a:lnTo>
                  <a:lnTo>
                    <a:pt x="3" y="14"/>
                  </a:lnTo>
                  <a:lnTo>
                    <a:pt x="4" y="12"/>
                  </a:lnTo>
                  <a:lnTo>
                    <a:pt x="4" y="10"/>
                  </a:lnTo>
                  <a:lnTo>
                    <a:pt x="4" y="12"/>
                  </a:lnTo>
                  <a:lnTo>
                    <a:pt x="10" y="7"/>
                  </a:lnTo>
                  <a:lnTo>
                    <a:pt x="10" y="3"/>
                  </a:lnTo>
                  <a:lnTo>
                    <a:pt x="8" y="5"/>
                  </a:lnTo>
                  <a:lnTo>
                    <a:pt x="11" y="3"/>
                  </a:lnTo>
                  <a:lnTo>
                    <a:pt x="21" y="3"/>
                  </a:lnTo>
                  <a:lnTo>
                    <a:pt x="21" y="0"/>
                  </a:lnTo>
                  <a:lnTo>
                    <a:pt x="20" y="0"/>
                  </a:lnTo>
                  <a:lnTo>
                    <a:pt x="11" y="0"/>
                  </a:lnTo>
                  <a:lnTo>
                    <a:pt x="8" y="1"/>
                  </a:lnTo>
                  <a:lnTo>
                    <a:pt x="7" y="1"/>
                  </a:lnTo>
                  <a:lnTo>
                    <a:pt x="7" y="5"/>
                  </a:lnTo>
                  <a:lnTo>
                    <a:pt x="7" y="3"/>
                  </a:lnTo>
                  <a:lnTo>
                    <a:pt x="2" y="8"/>
                  </a:lnTo>
                  <a:lnTo>
                    <a:pt x="2" y="12"/>
                  </a:lnTo>
                  <a:lnTo>
                    <a:pt x="0" y="14"/>
                  </a:lnTo>
                  <a:lnTo>
                    <a:pt x="0" y="19"/>
                  </a:lnTo>
                  <a:lnTo>
                    <a:pt x="2" y="24"/>
                  </a:lnTo>
                  <a:lnTo>
                    <a:pt x="3" y="29"/>
                  </a:lnTo>
                  <a:lnTo>
                    <a:pt x="3" y="30"/>
                  </a:lnTo>
                  <a:lnTo>
                    <a:pt x="4" y="30"/>
                  </a:lnTo>
                  <a:lnTo>
                    <a:pt x="8" y="31"/>
                  </a:lnTo>
                  <a:lnTo>
                    <a:pt x="7" y="30"/>
                  </a:lnTo>
                  <a:lnTo>
                    <a:pt x="7" y="33"/>
                  </a:lnTo>
                  <a:lnTo>
                    <a:pt x="11" y="33"/>
                  </a:lnTo>
                  <a:lnTo>
                    <a:pt x="14" y="35"/>
                  </a:lnTo>
                  <a:lnTo>
                    <a:pt x="13" y="33"/>
                  </a:lnTo>
                  <a:lnTo>
                    <a:pt x="14" y="36"/>
                  </a:lnTo>
                  <a:lnTo>
                    <a:pt x="14" y="38"/>
                  </a:lnTo>
                  <a:lnTo>
                    <a:pt x="25" y="38"/>
                  </a:lnTo>
                  <a:lnTo>
                    <a:pt x="25" y="33"/>
                  </a:lnTo>
                  <a:lnTo>
                    <a:pt x="22" y="35"/>
                  </a:lnTo>
                  <a:lnTo>
                    <a:pt x="27" y="33"/>
                  </a:lnTo>
                  <a:lnTo>
                    <a:pt x="30" y="33"/>
                  </a:lnTo>
                  <a:lnTo>
                    <a:pt x="32" y="31"/>
                  </a:lnTo>
                  <a:lnTo>
                    <a:pt x="30" y="31"/>
                  </a:lnTo>
                  <a:lnTo>
                    <a:pt x="34" y="30"/>
                  </a:lnTo>
                  <a:lnTo>
                    <a:pt x="35" y="30"/>
                  </a:lnTo>
                  <a:lnTo>
                    <a:pt x="35" y="24"/>
                  </a:lnTo>
                  <a:lnTo>
                    <a:pt x="37" y="19"/>
                  </a:lnTo>
                  <a:lnTo>
                    <a:pt x="37" y="14"/>
                  </a:lnTo>
                  <a:lnTo>
                    <a:pt x="35" y="12"/>
                  </a:lnTo>
                  <a:lnTo>
                    <a:pt x="35" y="7"/>
                  </a:lnTo>
                  <a:lnTo>
                    <a:pt x="29" y="0"/>
                  </a:lnTo>
                  <a:lnTo>
                    <a:pt x="27" y="0"/>
                  </a:lnTo>
                  <a:lnTo>
                    <a:pt x="20"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5" name="Freeform 137"/>
            <p:cNvSpPr>
              <a:spLocks/>
            </p:cNvSpPr>
            <p:nvPr/>
          </p:nvSpPr>
          <p:spPr bwMode="auto">
            <a:xfrm>
              <a:off x="720" y="2636"/>
              <a:ext cx="9" cy="42"/>
            </a:xfrm>
            <a:custGeom>
              <a:avLst/>
              <a:gdLst>
                <a:gd name="T0" fmla="*/ 5 w 9"/>
                <a:gd name="T1" fmla="*/ 4 h 42"/>
                <a:gd name="T2" fmla="*/ 6 w 9"/>
                <a:gd name="T3" fmla="*/ 4 h 42"/>
                <a:gd name="T4" fmla="*/ 6 w 9"/>
                <a:gd name="T5" fmla="*/ 2 h 42"/>
                <a:gd name="T6" fmla="*/ 5 w 9"/>
                <a:gd name="T7" fmla="*/ 2 h 42"/>
                <a:gd name="T8" fmla="*/ 1 w 9"/>
                <a:gd name="T9" fmla="*/ 0 h 42"/>
                <a:gd name="T10" fmla="*/ 0 w 9"/>
                <a:gd name="T11" fmla="*/ 0 h 42"/>
                <a:gd name="T12" fmla="*/ 0 w 9"/>
                <a:gd name="T13" fmla="*/ 2 h 42"/>
                <a:gd name="T14" fmla="*/ 6 w 9"/>
                <a:gd name="T15" fmla="*/ 39 h 42"/>
                <a:gd name="T16" fmla="*/ 6 w 9"/>
                <a:gd name="T17" fmla="*/ 41 h 42"/>
                <a:gd name="T18" fmla="*/ 8 w 9"/>
                <a:gd name="T19" fmla="*/ 41 h 42"/>
                <a:gd name="T20" fmla="*/ 8 w 9"/>
                <a:gd name="T21" fmla="*/ 39 h 42"/>
                <a:gd name="T22" fmla="*/ 2 w 9"/>
                <a:gd name="T23" fmla="*/ 2 h 42"/>
                <a:gd name="T24" fmla="*/ 1 w 9"/>
                <a:gd name="T25" fmla="*/ 3 h 42"/>
                <a:gd name="T26" fmla="*/ 5 w 9"/>
                <a:gd name="T27" fmla="*/ 4 h 4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42"/>
                <a:gd name="T44" fmla="*/ 9 w 9"/>
                <a:gd name="T45" fmla="*/ 42 h 4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42">
                  <a:moveTo>
                    <a:pt x="5" y="4"/>
                  </a:moveTo>
                  <a:lnTo>
                    <a:pt x="6" y="4"/>
                  </a:lnTo>
                  <a:lnTo>
                    <a:pt x="6" y="2"/>
                  </a:lnTo>
                  <a:lnTo>
                    <a:pt x="5" y="2"/>
                  </a:lnTo>
                  <a:lnTo>
                    <a:pt x="1" y="0"/>
                  </a:lnTo>
                  <a:lnTo>
                    <a:pt x="0" y="0"/>
                  </a:lnTo>
                  <a:lnTo>
                    <a:pt x="0" y="2"/>
                  </a:lnTo>
                  <a:lnTo>
                    <a:pt x="6" y="39"/>
                  </a:lnTo>
                  <a:lnTo>
                    <a:pt x="6" y="41"/>
                  </a:lnTo>
                  <a:lnTo>
                    <a:pt x="8" y="41"/>
                  </a:lnTo>
                  <a:lnTo>
                    <a:pt x="8" y="39"/>
                  </a:lnTo>
                  <a:lnTo>
                    <a:pt x="2" y="2"/>
                  </a:lnTo>
                  <a:lnTo>
                    <a:pt x="1" y="3"/>
                  </a:lnTo>
                  <a:lnTo>
                    <a:pt x="5" y="4"/>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6" name="Freeform 138"/>
            <p:cNvSpPr>
              <a:spLocks/>
            </p:cNvSpPr>
            <p:nvPr/>
          </p:nvSpPr>
          <p:spPr bwMode="auto">
            <a:xfrm>
              <a:off x="686" y="2622"/>
              <a:ext cx="29" cy="6"/>
            </a:xfrm>
            <a:custGeom>
              <a:avLst/>
              <a:gdLst>
                <a:gd name="T0" fmla="*/ 1 w 29"/>
                <a:gd name="T1" fmla="*/ 0 h 6"/>
                <a:gd name="T2" fmla="*/ 0 w 29"/>
                <a:gd name="T3" fmla="*/ 0 h 6"/>
                <a:gd name="T4" fmla="*/ 0 w 29"/>
                <a:gd name="T5" fmla="*/ 2 h 6"/>
                <a:gd name="T6" fmla="*/ 26 w 29"/>
                <a:gd name="T7" fmla="*/ 2 h 6"/>
                <a:gd name="T8" fmla="*/ 25 w 29"/>
                <a:gd name="T9" fmla="*/ 1 h 6"/>
                <a:gd name="T10" fmla="*/ 25 w 29"/>
                <a:gd name="T11" fmla="*/ 5 h 6"/>
                <a:gd name="T12" fmla="*/ 26 w 29"/>
                <a:gd name="T13" fmla="*/ 4 h 6"/>
                <a:gd name="T14" fmla="*/ 1 w 29"/>
                <a:gd name="T15" fmla="*/ 4 h 6"/>
                <a:gd name="T16" fmla="*/ 3 w 29"/>
                <a:gd name="T17" fmla="*/ 5 h 6"/>
                <a:gd name="T18" fmla="*/ 3 w 29"/>
                <a:gd name="T19" fmla="*/ 0 h 6"/>
                <a:gd name="T20" fmla="*/ 0 w 29"/>
                <a:gd name="T21" fmla="*/ 0 h 6"/>
                <a:gd name="T22" fmla="*/ 0 w 29"/>
                <a:gd name="T23" fmla="*/ 1 h 6"/>
                <a:gd name="T24" fmla="*/ 0 w 29"/>
                <a:gd name="T25" fmla="*/ 5 h 6"/>
                <a:gd name="T26" fmla="*/ 0 w 29"/>
                <a:gd name="T27" fmla="*/ 5 h 6"/>
                <a:gd name="T28" fmla="*/ 28 w 29"/>
                <a:gd name="T29" fmla="*/ 5 h 6"/>
                <a:gd name="T30" fmla="*/ 28 w 29"/>
                <a:gd name="T31" fmla="*/ 0 h 6"/>
                <a:gd name="T32" fmla="*/ 26 w 29"/>
                <a:gd name="T33" fmla="*/ 0 h 6"/>
                <a:gd name="T34" fmla="*/ 1 w 29"/>
                <a:gd name="T35" fmla="*/ 0 h 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
                <a:gd name="T55" fmla="*/ 0 h 6"/>
                <a:gd name="T56" fmla="*/ 29 w 29"/>
                <a:gd name="T57" fmla="*/ 6 h 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 h="6">
                  <a:moveTo>
                    <a:pt x="1" y="0"/>
                  </a:moveTo>
                  <a:lnTo>
                    <a:pt x="0" y="0"/>
                  </a:lnTo>
                  <a:lnTo>
                    <a:pt x="0" y="2"/>
                  </a:lnTo>
                  <a:lnTo>
                    <a:pt x="26" y="2"/>
                  </a:lnTo>
                  <a:lnTo>
                    <a:pt x="25" y="1"/>
                  </a:lnTo>
                  <a:lnTo>
                    <a:pt x="25" y="5"/>
                  </a:lnTo>
                  <a:lnTo>
                    <a:pt x="26" y="4"/>
                  </a:lnTo>
                  <a:lnTo>
                    <a:pt x="1" y="4"/>
                  </a:lnTo>
                  <a:lnTo>
                    <a:pt x="3" y="5"/>
                  </a:lnTo>
                  <a:lnTo>
                    <a:pt x="3" y="0"/>
                  </a:lnTo>
                  <a:lnTo>
                    <a:pt x="0" y="0"/>
                  </a:lnTo>
                  <a:lnTo>
                    <a:pt x="0" y="1"/>
                  </a:lnTo>
                  <a:lnTo>
                    <a:pt x="0" y="5"/>
                  </a:lnTo>
                  <a:lnTo>
                    <a:pt x="28" y="5"/>
                  </a:lnTo>
                  <a:lnTo>
                    <a:pt x="28" y="0"/>
                  </a:lnTo>
                  <a:lnTo>
                    <a:pt x="26" y="0"/>
                  </a:lnTo>
                  <a:lnTo>
                    <a:pt x="1"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7" name="Freeform 139"/>
            <p:cNvSpPr>
              <a:spLocks/>
            </p:cNvSpPr>
            <p:nvPr/>
          </p:nvSpPr>
          <p:spPr bwMode="auto">
            <a:xfrm>
              <a:off x="690" y="2616"/>
              <a:ext cx="23" cy="5"/>
            </a:xfrm>
            <a:custGeom>
              <a:avLst/>
              <a:gdLst>
                <a:gd name="T0" fmla="*/ 2 w 23"/>
                <a:gd name="T1" fmla="*/ 0 h 5"/>
                <a:gd name="T2" fmla="*/ 0 w 23"/>
                <a:gd name="T3" fmla="*/ 0 h 5"/>
                <a:gd name="T4" fmla="*/ 0 w 23"/>
                <a:gd name="T5" fmla="*/ 2 h 5"/>
                <a:gd name="T6" fmla="*/ 20 w 23"/>
                <a:gd name="T7" fmla="*/ 2 h 5"/>
                <a:gd name="T8" fmla="*/ 19 w 23"/>
                <a:gd name="T9" fmla="*/ 1 h 5"/>
                <a:gd name="T10" fmla="*/ 19 w 23"/>
                <a:gd name="T11" fmla="*/ 3 h 5"/>
                <a:gd name="T12" fmla="*/ 20 w 23"/>
                <a:gd name="T13" fmla="*/ 2 h 5"/>
                <a:gd name="T14" fmla="*/ 2 w 23"/>
                <a:gd name="T15" fmla="*/ 2 h 5"/>
                <a:gd name="T16" fmla="*/ 3 w 23"/>
                <a:gd name="T17" fmla="*/ 3 h 5"/>
                <a:gd name="T18" fmla="*/ 3 w 23"/>
                <a:gd name="T19" fmla="*/ 0 h 5"/>
                <a:gd name="T20" fmla="*/ 0 w 23"/>
                <a:gd name="T21" fmla="*/ 0 h 5"/>
                <a:gd name="T22" fmla="*/ 0 w 23"/>
                <a:gd name="T23" fmla="*/ 1 h 5"/>
                <a:gd name="T24" fmla="*/ 0 w 23"/>
                <a:gd name="T25" fmla="*/ 3 h 5"/>
                <a:gd name="T26" fmla="*/ 0 w 23"/>
                <a:gd name="T27" fmla="*/ 4 h 5"/>
                <a:gd name="T28" fmla="*/ 22 w 23"/>
                <a:gd name="T29" fmla="*/ 4 h 5"/>
                <a:gd name="T30" fmla="*/ 22 w 23"/>
                <a:gd name="T31" fmla="*/ 0 h 5"/>
                <a:gd name="T32" fmla="*/ 20 w 23"/>
                <a:gd name="T33" fmla="*/ 0 h 5"/>
                <a:gd name="T34" fmla="*/ 2 w 23"/>
                <a:gd name="T35" fmla="*/ 0 h 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
                <a:gd name="T55" fmla="*/ 0 h 5"/>
                <a:gd name="T56" fmla="*/ 23 w 23"/>
                <a:gd name="T57" fmla="*/ 5 h 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 h="5">
                  <a:moveTo>
                    <a:pt x="2" y="0"/>
                  </a:moveTo>
                  <a:lnTo>
                    <a:pt x="0" y="0"/>
                  </a:lnTo>
                  <a:lnTo>
                    <a:pt x="0" y="2"/>
                  </a:lnTo>
                  <a:lnTo>
                    <a:pt x="20" y="2"/>
                  </a:lnTo>
                  <a:lnTo>
                    <a:pt x="19" y="1"/>
                  </a:lnTo>
                  <a:lnTo>
                    <a:pt x="19" y="3"/>
                  </a:lnTo>
                  <a:lnTo>
                    <a:pt x="20" y="2"/>
                  </a:lnTo>
                  <a:lnTo>
                    <a:pt x="2" y="2"/>
                  </a:lnTo>
                  <a:lnTo>
                    <a:pt x="3" y="3"/>
                  </a:lnTo>
                  <a:lnTo>
                    <a:pt x="3" y="0"/>
                  </a:lnTo>
                  <a:lnTo>
                    <a:pt x="0" y="0"/>
                  </a:lnTo>
                  <a:lnTo>
                    <a:pt x="0" y="1"/>
                  </a:lnTo>
                  <a:lnTo>
                    <a:pt x="0" y="3"/>
                  </a:lnTo>
                  <a:lnTo>
                    <a:pt x="0" y="4"/>
                  </a:lnTo>
                  <a:lnTo>
                    <a:pt x="22" y="4"/>
                  </a:lnTo>
                  <a:lnTo>
                    <a:pt x="22" y="0"/>
                  </a:lnTo>
                  <a:lnTo>
                    <a:pt x="20" y="0"/>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8" name="Freeform 140"/>
            <p:cNvSpPr>
              <a:spLocks/>
            </p:cNvSpPr>
            <p:nvPr/>
          </p:nvSpPr>
          <p:spPr bwMode="auto">
            <a:xfrm>
              <a:off x="714" y="2598"/>
              <a:ext cx="1" cy="17"/>
            </a:xfrm>
            <a:custGeom>
              <a:avLst/>
              <a:gdLst>
                <a:gd name="T0" fmla="*/ 0 w 1"/>
                <a:gd name="T1" fmla="*/ 15 h 17"/>
                <a:gd name="T2" fmla="*/ 0 w 1"/>
                <a:gd name="T3" fmla="*/ 16 h 17"/>
                <a:gd name="T4" fmla="*/ 0 w 1"/>
                <a:gd name="T5" fmla="*/ 16 h 17"/>
                <a:gd name="T6" fmla="*/ 0 w 1"/>
                <a:gd name="T7" fmla="*/ 15 h 17"/>
                <a:gd name="T8" fmla="*/ 0 w 1"/>
                <a:gd name="T9" fmla="*/ 2 h 17"/>
                <a:gd name="T10" fmla="*/ 0 w 1"/>
                <a:gd name="T11" fmla="*/ 0 h 17"/>
                <a:gd name="T12" fmla="*/ 0 w 1"/>
                <a:gd name="T13" fmla="*/ 0 h 17"/>
                <a:gd name="T14" fmla="*/ 0 w 1"/>
                <a:gd name="T15" fmla="*/ 2 h 17"/>
                <a:gd name="T16" fmla="*/ 0 w 1"/>
                <a:gd name="T17" fmla="*/ 15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
                <a:gd name="T28" fmla="*/ 0 h 17"/>
                <a:gd name="T29" fmla="*/ 1 w 1"/>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 h="17">
                  <a:moveTo>
                    <a:pt x="0" y="15"/>
                  </a:moveTo>
                  <a:lnTo>
                    <a:pt x="0" y="16"/>
                  </a:lnTo>
                  <a:lnTo>
                    <a:pt x="0" y="15"/>
                  </a:lnTo>
                  <a:lnTo>
                    <a:pt x="0" y="2"/>
                  </a:lnTo>
                  <a:lnTo>
                    <a:pt x="0" y="0"/>
                  </a:lnTo>
                  <a:lnTo>
                    <a:pt x="0" y="2"/>
                  </a:lnTo>
                  <a:lnTo>
                    <a:pt x="0" y="15"/>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199" name="Freeform 141"/>
            <p:cNvSpPr>
              <a:spLocks/>
            </p:cNvSpPr>
            <p:nvPr/>
          </p:nvSpPr>
          <p:spPr bwMode="auto">
            <a:xfrm>
              <a:off x="637" y="2680"/>
              <a:ext cx="222" cy="351"/>
            </a:xfrm>
            <a:custGeom>
              <a:avLst/>
              <a:gdLst>
                <a:gd name="T0" fmla="*/ 129 w 222"/>
                <a:gd name="T1" fmla="*/ 3 h 351"/>
                <a:gd name="T2" fmla="*/ 9 w 222"/>
                <a:gd name="T3" fmla="*/ 1 h 351"/>
                <a:gd name="T4" fmla="*/ 4 w 222"/>
                <a:gd name="T5" fmla="*/ 1 h 351"/>
                <a:gd name="T6" fmla="*/ 133 w 222"/>
                <a:gd name="T7" fmla="*/ 1 h 351"/>
                <a:gd name="T8" fmla="*/ 176 w 222"/>
                <a:gd name="T9" fmla="*/ 10 h 351"/>
                <a:gd name="T10" fmla="*/ 176 w 222"/>
                <a:gd name="T11" fmla="*/ 15 h 351"/>
                <a:gd name="T12" fmla="*/ 195 w 222"/>
                <a:gd name="T13" fmla="*/ 31 h 351"/>
                <a:gd name="T14" fmla="*/ 199 w 222"/>
                <a:gd name="T15" fmla="*/ 56 h 351"/>
                <a:gd name="T16" fmla="*/ 186 w 222"/>
                <a:gd name="T17" fmla="*/ 69 h 351"/>
                <a:gd name="T18" fmla="*/ 158 w 222"/>
                <a:gd name="T19" fmla="*/ 72 h 351"/>
                <a:gd name="T20" fmla="*/ 160 w 222"/>
                <a:gd name="T21" fmla="*/ 91 h 351"/>
                <a:gd name="T22" fmla="*/ 194 w 222"/>
                <a:gd name="T23" fmla="*/ 94 h 351"/>
                <a:gd name="T24" fmla="*/ 182 w 222"/>
                <a:gd name="T25" fmla="*/ 104 h 351"/>
                <a:gd name="T26" fmla="*/ 167 w 222"/>
                <a:gd name="T27" fmla="*/ 104 h 351"/>
                <a:gd name="T28" fmla="*/ 186 w 222"/>
                <a:gd name="T29" fmla="*/ 128 h 351"/>
                <a:gd name="T30" fmla="*/ 186 w 222"/>
                <a:gd name="T31" fmla="*/ 138 h 351"/>
                <a:gd name="T32" fmla="*/ 177 w 222"/>
                <a:gd name="T33" fmla="*/ 141 h 351"/>
                <a:gd name="T34" fmla="*/ 182 w 222"/>
                <a:gd name="T35" fmla="*/ 162 h 351"/>
                <a:gd name="T36" fmla="*/ 190 w 222"/>
                <a:gd name="T37" fmla="*/ 162 h 351"/>
                <a:gd name="T38" fmla="*/ 190 w 222"/>
                <a:gd name="T39" fmla="*/ 160 h 351"/>
                <a:gd name="T40" fmla="*/ 200 w 222"/>
                <a:gd name="T41" fmla="*/ 173 h 351"/>
                <a:gd name="T42" fmla="*/ 205 w 222"/>
                <a:gd name="T43" fmla="*/ 184 h 351"/>
                <a:gd name="T44" fmla="*/ 208 w 222"/>
                <a:gd name="T45" fmla="*/ 190 h 351"/>
                <a:gd name="T46" fmla="*/ 211 w 222"/>
                <a:gd name="T47" fmla="*/ 192 h 351"/>
                <a:gd name="T48" fmla="*/ 218 w 222"/>
                <a:gd name="T49" fmla="*/ 193 h 351"/>
                <a:gd name="T50" fmla="*/ 215 w 222"/>
                <a:gd name="T51" fmla="*/ 197 h 351"/>
                <a:gd name="T52" fmla="*/ 208 w 222"/>
                <a:gd name="T53" fmla="*/ 229 h 351"/>
                <a:gd name="T54" fmla="*/ 184 w 222"/>
                <a:gd name="T55" fmla="*/ 304 h 351"/>
                <a:gd name="T56" fmla="*/ 171 w 222"/>
                <a:gd name="T57" fmla="*/ 325 h 351"/>
                <a:gd name="T58" fmla="*/ 158 w 222"/>
                <a:gd name="T59" fmla="*/ 346 h 351"/>
                <a:gd name="T60" fmla="*/ 68 w 222"/>
                <a:gd name="T61" fmla="*/ 350 h 351"/>
                <a:gd name="T62" fmla="*/ 163 w 222"/>
                <a:gd name="T63" fmla="*/ 350 h 351"/>
                <a:gd name="T64" fmla="*/ 176 w 222"/>
                <a:gd name="T65" fmla="*/ 325 h 351"/>
                <a:gd name="T66" fmla="*/ 187 w 222"/>
                <a:gd name="T67" fmla="*/ 304 h 351"/>
                <a:gd name="T68" fmla="*/ 213 w 222"/>
                <a:gd name="T69" fmla="*/ 229 h 351"/>
                <a:gd name="T70" fmla="*/ 218 w 222"/>
                <a:gd name="T71" fmla="*/ 201 h 351"/>
                <a:gd name="T72" fmla="*/ 218 w 222"/>
                <a:gd name="T73" fmla="*/ 192 h 351"/>
                <a:gd name="T74" fmla="*/ 211 w 222"/>
                <a:gd name="T75" fmla="*/ 188 h 351"/>
                <a:gd name="T76" fmla="*/ 211 w 222"/>
                <a:gd name="T77" fmla="*/ 183 h 351"/>
                <a:gd name="T78" fmla="*/ 206 w 222"/>
                <a:gd name="T79" fmla="*/ 183 h 351"/>
                <a:gd name="T80" fmla="*/ 194 w 222"/>
                <a:gd name="T81" fmla="*/ 164 h 351"/>
                <a:gd name="T82" fmla="*/ 186 w 222"/>
                <a:gd name="T83" fmla="*/ 157 h 351"/>
                <a:gd name="T84" fmla="*/ 182 w 222"/>
                <a:gd name="T85" fmla="*/ 157 h 351"/>
                <a:gd name="T86" fmla="*/ 181 w 222"/>
                <a:gd name="T87" fmla="*/ 141 h 351"/>
                <a:gd name="T88" fmla="*/ 187 w 222"/>
                <a:gd name="T89" fmla="*/ 141 h 351"/>
                <a:gd name="T90" fmla="*/ 176 w 222"/>
                <a:gd name="T91" fmla="*/ 127 h 351"/>
                <a:gd name="T92" fmla="*/ 186 w 222"/>
                <a:gd name="T93" fmla="*/ 106 h 351"/>
                <a:gd name="T94" fmla="*/ 197 w 222"/>
                <a:gd name="T95" fmla="*/ 97 h 351"/>
                <a:gd name="T96" fmla="*/ 165 w 222"/>
                <a:gd name="T97" fmla="*/ 89 h 351"/>
                <a:gd name="T98" fmla="*/ 187 w 222"/>
                <a:gd name="T99" fmla="*/ 71 h 351"/>
                <a:gd name="T100" fmla="*/ 187 w 222"/>
                <a:gd name="T101" fmla="*/ 64 h 351"/>
                <a:gd name="T102" fmla="*/ 200 w 222"/>
                <a:gd name="T103" fmla="*/ 57 h 351"/>
                <a:gd name="T104" fmla="*/ 166 w 222"/>
                <a:gd name="T105" fmla="*/ 28 h 351"/>
                <a:gd name="T106" fmla="*/ 166 w 222"/>
                <a:gd name="T107" fmla="*/ 18 h 351"/>
                <a:gd name="T108" fmla="*/ 176 w 222"/>
                <a:gd name="T109" fmla="*/ 8 h 351"/>
                <a:gd name="T110" fmla="*/ 136 w 222"/>
                <a:gd name="T111" fmla="*/ 0 h 351"/>
                <a:gd name="T112" fmla="*/ 7 w 222"/>
                <a:gd name="T113" fmla="*/ 5 h 351"/>
                <a:gd name="T114" fmla="*/ 7 w 222"/>
                <a:gd name="T115" fmla="*/ 8 h 35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22"/>
                <a:gd name="T175" fmla="*/ 0 h 351"/>
                <a:gd name="T176" fmla="*/ 222 w 222"/>
                <a:gd name="T177" fmla="*/ 351 h 35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22" h="351">
                  <a:moveTo>
                    <a:pt x="128" y="8"/>
                  </a:moveTo>
                  <a:lnTo>
                    <a:pt x="129" y="8"/>
                  </a:lnTo>
                  <a:lnTo>
                    <a:pt x="129" y="3"/>
                  </a:lnTo>
                  <a:lnTo>
                    <a:pt x="7" y="3"/>
                  </a:lnTo>
                  <a:lnTo>
                    <a:pt x="9" y="5"/>
                  </a:lnTo>
                  <a:lnTo>
                    <a:pt x="9" y="1"/>
                  </a:lnTo>
                  <a:lnTo>
                    <a:pt x="1" y="1"/>
                  </a:lnTo>
                  <a:lnTo>
                    <a:pt x="4" y="3"/>
                  </a:lnTo>
                  <a:lnTo>
                    <a:pt x="4" y="1"/>
                  </a:lnTo>
                  <a:lnTo>
                    <a:pt x="1" y="3"/>
                  </a:lnTo>
                  <a:lnTo>
                    <a:pt x="134" y="3"/>
                  </a:lnTo>
                  <a:lnTo>
                    <a:pt x="133" y="1"/>
                  </a:lnTo>
                  <a:lnTo>
                    <a:pt x="133" y="5"/>
                  </a:lnTo>
                  <a:lnTo>
                    <a:pt x="134" y="5"/>
                  </a:lnTo>
                  <a:lnTo>
                    <a:pt x="176" y="10"/>
                  </a:lnTo>
                  <a:lnTo>
                    <a:pt x="173" y="9"/>
                  </a:lnTo>
                  <a:lnTo>
                    <a:pt x="173" y="16"/>
                  </a:lnTo>
                  <a:lnTo>
                    <a:pt x="176" y="15"/>
                  </a:lnTo>
                  <a:lnTo>
                    <a:pt x="165" y="15"/>
                  </a:lnTo>
                  <a:lnTo>
                    <a:pt x="165" y="31"/>
                  </a:lnTo>
                  <a:lnTo>
                    <a:pt x="195" y="31"/>
                  </a:lnTo>
                  <a:lnTo>
                    <a:pt x="194" y="29"/>
                  </a:lnTo>
                  <a:lnTo>
                    <a:pt x="197" y="57"/>
                  </a:lnTo>
                  <a:lnTo>
                    <a:pt x="199" y="56"/>
                  </a:lnTo>
                  <a:lnTo>
                    <a:pt x="187" y="61"/>
                  </a:lnTo>
                  <a:lnTo>
                    <a:pt x="186" y="61"/>
                  </a:lnTo>
                  <a:lnTo>
                    <a:pt x="186" y="69"/>
                  </a:lnTo>
                  <a:lnTo>
                    <a:pt x="187" y="66"/>
                  </a:lnTo>
                  <a:lnTo>
                    <a:pt x="160" y="72"/>
                  </a:lnTo>
                  <a:lnTo>
                    <a:pt x="158" y="72"/>
                  </a:lnTo>
                  <a:lnTo>
                    <a:pt x="158" y="74"/>
                  </a:lnTo>
                  <a:lnTo>
                    <a:pt x="160" y="89"/>
                  </a:lnTo>
                  <a:lnTo>
                    <a:pt x="160" y="91"/>
                  </a:lnTo>
                  <a:lnTo>
                    <a:pt x="195" y="91"/>
                  </a:lnTo>
                  <a:lnTo>
                    <a:pt x="194" y="89"/>
                  </a:lnTo>
                  <a:lnTo>
                    <a:pt x="194" y="94"/>
                  </a:lnTo>
                  <a:lnTo>
                    <a:pt x="195" y="93"/>
                  </a:lnTo>
                  <a:lnTo>
                    <a:pt x="182" y="93"/>
                  </a:lnTo>
                  <a:lnTo>
                    <a:pt x="182" y="104"/>
                  </a:lnTo>
                  <a:lnTo>
                    <a:pt x="184" y="101"/>
                  </a:lnTo>
                  <a:lnTo>
                    <a:pt x="167" y="101"/>
                  </a:lnTo>
                  <a:lnTo>
                    <a:pt x="167" y="104"/>
                  </a:lnTo>
                  <a:lnTo>
                    <a:pt x="171" y="127"/>
                  </a:lnTo>
                  <a:lnTo>
                    <a:pt x="171" y="128"/>
                  </a:lnTo>
                  <a:lnTo>
                    <a:pt x="186" y="128"/>
                  </a:lnTo>
                  <a:lnTo>
                    <a:pt x="184" y="127"/>
                  </a:lnTo>
                  <a:lnTo>
                    <a:pt x="184" y="139"/>
                  </a:lnTo>
                  <a:lnTo>
                    <a:pt x="186" y="138"/>
                  </a:lnTo>
                  <a:lnTo>
                    <a:pt x="179" y="139"/>
                  </a:lnTo>
                  <a:lnTo>
                    <a:pt x="177" y="139"/>
                  </a:lnTo>
                  <a:lnTo>
                    <a:pt x="177" y="141"/>
                  </a:lnTo>
                  <a:lnTo>
                    <a:pt x="181" y="157"/>
                  </a:lnTo>
                  <a:lnTo>
                    <a:pt x="181" y="162"/>
                  </a:lnTo>
                  <a:lnTo>
                    <a:pt x="182" y="162"/>
                  </a:lnTo>
                  <a:lnTo>
                    <a:pt x="186" y="164"/>
                  </a:lnTo>
                  <a:lnTo>
                    <a:pt x="187" y="164"/>
                  </a:lnTo>
                  <a:lnTo>
                    <a:pt x="190" y="162"/>
                  </a:lnTo>
                  <a:lnTo>
                    <a:pt x="187" y="162"/>
                  </a:lnTo>
                  <a:lnTo>
                    <a:pt x="192" y="162"/>
                  </a:lnTo>
                  <a:lnTo>
                    <a:pt x="190" y="160"/>
                  </a:lnTo>
                  <a:lnTo>
                    <a:pt x="190" y="168"/>
                  </a:lnTo>
                  <a:lnTo>
                    <a:pt x="200" y="175"/>
                  </a:lnTo>
                  <a:lnTo>
                    <a:pt x="200" y="173"/>
                  </a:lnTo>
                  <a:lnTo>
                    <a:pt x="203" y="183"/>
                  </a:lnTo>
                  <a:lnTo>
                    <a:pt x="203" y="184"/>
                  </a:lnTo>
                  <a:lnTo>
                    <a:pt x="205" y="184"/>
                  </a:lnTo>
                  <a:lnTo>
                    <a:pt x="208" y="186"/>
                  </a:lnTo>
                  <a:lnTo>
                    <a:pt x="206" y="184"/>
                  </a:lnTo>
                  <a:lnTo>
                    <a:pt x="208" y="190"/>
                  </a:lnTo>
                  <a:lnTo>
                    <a:pt x="208" y="192"/>
                  </a:lnTo>
                  <a:lnTo>
                    <a:pt x="213" y="192"/>
                  </a:lnTo>
                  <a:lnTo>
                    <a:pt x="211" y="192"/>
                  </a:lnTo>
                  <a:lnTo>
                    <a:pt x="215" y="195"/>
                  </a:lnTo>
                  <a:lnTo>
                    <a:pt x="219" y="195"/>
                  </a:lnTo>
                  <a:lnTo>
                    <a:pt x="218" y="193"/>
                  </a:lnTo>
                  <a:lnTo>
                    <a:pt x="218" y="199"/>
                  </a:lnTo>
                  <a:lnTo>
                    <a:pt x="219" y="197"/>
                  </a:lnTo>
                  <a:lnTo>
                    <a:pt x="215" y="197"/>
                  </a:lnTo>
                  <a:lnTo>
                    <a:pt x="215" y="199"/>
                  </a:lnTo>
                  <a:lnTo>
                    <a:pt x="213" y="208"/>
                  </a:lnTo>
                  <a:lnTo>
                    <a:pt x="208" y="229"/>
                  </a:lnTo>
                  <a:lnTo>
                    <a:pt x="203" y="248"/>
                  </a:lnTo>
                  <a:lnTo>
                    <a:pt x="194" y="277"/>
                  </a:lnTo>
                  <a:lnTo>
                    <a:pt x="184" y="304"/>
                  </a:lnTo>
                  <a:lnTo>
                    <a:pt x="184" y="302"/>
                  </a:lnTo>
                  <a:lnTo>
                    <a:pt x="171" y="323"/>
                  </a:lnTo>
                  <a:lnTo>
                    <a:pt x="171" y="325"/>
                  </a:lnTo>
                  <a:lnTo>
                    <a:pt x="165" y="339"/>
                  </a:lnTo>
                  <a:lnTo>
                    <a:pt x="165" y="337"/>
                  </a:lnTo>
                  <a:lnTo>
                    <a:pt x="158" y="346"/>
                  </a:lnTo>
                  <a:lnTo>
                    <a:pt x="160" y="346"/>
                  </a:lnTo>
                  <a:lnTo>
                    <a:pt x="68" y="346"/>
                  </a:lnTo>
                  <a:lnTo>
                    <a:pt x="68" y="350"/>
                  </a:lnTo>
                  <a:lnTo>
                    <a:pt x="70" y="350"/>
                  </a:lnTo>
                  <a:lnTo>
                    <a:pt x="160" y="350"/>
                  </a:lnTo>
                  <a:lnTo>
                    <a:pt x="163" y="350"/>
                  </a:lnTo>
                  <a:lnTo>
                    <a:pt x="167" y="341"/>
                  </a:lnTo>
                  <a:lnTo>
                    <a:pt x="167" y="339"/>
                  </a:lnTo>
                  <a:lnTo>
                    <a:pt x="176" y="325"/>
                  </a:lnTo>
                  <a:lnTo>
                    <a:pt x="176" y="328"/>
                  </a:lnTo>
                  <a:lnTo>
                    <a:pt x="187" y="304"/>
                  </a:lnTo>
                  <a:lnTo>
                    <a:pt x="197" y="277"/>
                  </a:lnTo>
                  <a:lnTo>
                    <a:pt x="206" y="248"/>
                  </a:lnTo>
                  <a:lnTo>
                    <a:pt x="213" y="229"/>
                  </a:lnTo>
                  <a:lnTo>
                    <a:pt x="215" y="208"/>
                  </a:lnTo>
                  <a:lnTo>
                    <a:pt x="219" y="199"/>
                  </a:lnTo>
                  <a:lnTo>
                    <a:pt x="218" y="201"/>
                  </a:lnTo>
                  <a:lnTo>
                    <a:pt x="221" y="201"/>
                  </a:lnTo>
                  <a:lnTo>
                    <a:pt x="221" y="192"/>
                  </a:lnTo>
                  <a:lnTo>
                    <a:pt x="218" y="192"/>
                  </a:lnTo>
                  <a:lnTo>
                    <a:pt x="219" y="192"/>
                  </a:lnTo>
                  <a:lnTo>
                    <a:pt x="213" y="188"/>
                  </a:lnTo>
                  <a:lnTo>
                    <a:pt x="211" y="188"/>
                  </a:lnTo>
                  <a:lnTo>
                    <a:pt x="213" y="190"/>
                  </a:lnTo>
                  <a:lnTo>
                    <a:pt x="211" y="184"/>
                  </a:lnTo>
                  <a:lnTo>
                    <a:pt x="211" y="183"/>
                  </a:lnTo>
                  <a:lnTo>
                    <a:pt x="208" y="183"/>
                  </a:lnTo>
                  <a:lnTo>
                    <a:pt x="205" y="181"/>
                  </a:lnTo>
                  <a:lnTo>
                    <a:pt x="206" y="183"/>
                  </a:lnTo>
                  <a:lnTo>
                    <a:pt x="205" y="173"/>
                  </a:lnTo>
                  <a:lnTo>
                    <a:pt x="205" y="171"/>
                  </a:lnTo>
                  <a:lnTo>
                    <a:pt x="194" y="164"/>
                  </a:lnTo>
                  <a:lnTo>
                    <a:pt x="194" y="165"/>
                  </a:lnTo>
                  <a:lnTo>
                    <a:pt x="194" y="157"/>
                  </a:lnTo>
                  <a:lnTo>
                    <a:pt x="186" y="157"/>
                  </a:lnTo>
                  <a:lnTo>
                    <a:pt x="184" y="160"/>
                  </a:lnTo>
                  <a:lnTo>
                    <a:pt x="186" y="160"/>
                  </a:lnTo>
                  <a:lnTo>
                    <a:pt x="182" y="157"/>
                  </a:lnTo>
                  <a:lnTo>
                    <a:pt x="184" y="160"/>
                  </a:lnTo>
                  <a:lnTo>
                    <a:pt x="184" y="157"/>
                  </a:lnTo>
                  <a:lnTo>
                    <a:pt x="181" y="141"/>
                  </a:lnTo>
                  <a:lnTo>
                    <a:pt x="179" y="143"/>
                  </a:lnTo>
                  <a:lnTo>
                    <a:pt x="186" y="141"/>
                  </a:lnTo>
                  <a:lnTo>
                    <a:pt x="187" y="141"/>
                  </a:lnTo>
                  <a:lnTo>
                    <a:pt x="187" y="125"/>
                  </a:lnTo>
                  <a:lnTo>
                    <a:pt x="173" y="125"/>
                  </a:lnTo>
                  <a:lnTo>
                    <a:pt x="176" y="127"/>
                  </a:lnTo>
                  <a:lnTo>
                    <a:pt x="171" y="104"/>
                  </a:lnTo>
                  <a:lnTo>
                    <a:pt x="169" y="106"/>
                  </a:lnTo>
                  <a:lnTo>
                    <a:pt x="186" y="106"/>
                  </a:lnTo>
                  <a:lnTo>
                    <a:pt x="186" y="94"/>
                  </a:lnTo>
                  <a:lnTo>
                    <a:pt x="184" y="97"/>
                  </a:lnTo>
                  <a:lnTo>
                    <a:pt x="197" y="97"/>
                  </a:lnTo>
                  <a:lnTo>
                    <a:pt x="197" y="87"/>
                  </a:lnTo>
                  <a:lnTo>
                    <a:pt x="163" y="87"/>
                  </a:lnTo>
                  <a:lnTo>
                    <a:pt x="165" y="89"/>
                  </a:lnTo>
                  <a:lnTo>
                    <a:pt x="163" y="74"/>
                  </a:lnTo>
                  <a:lnTo>
                    <a:pt x="160" y="76"/>
                  </a:lnTo>
                  <a:lnTo>
                    <a:pt x="187" y="71"/>
                  </a:lnTo>
                  <a:lnTo>
                    <a:pt x="190" y="71"/>
                  </a:lnTo>
                  <a:lnTo>
                    <a:pt x="190" y="64"/>
                  </a:lnTo>
                  <a:lnTo>
                    <a:pt x="187" y="64"/>
                  </a:lnTo>
                  <a:lnTo>
                    <a:pt x="199" y="59"/>
                  </a:lnTo>
                  <a:lnTo>
                    <a:pt x="200" y="59"/>
                  </a:lnTo>
                  <a:lnTo>
                    <a:pt x="200" y="57"/>
                  </a:lnTo>
                  <a:lnTo>
                    <a:pt x="197" y="29"/>
                  </a:lnTo>
                  <a:lnTo>
                    <a:pt x="197" y="28"/>
                  </a:lnTo>
                  <a:lnTo>
                    <a:pt x="166" y="28"/>
                  </a:lnTo>
                  <a:lnTo>
                    <a:pt x="167" y="29"/>
                  </a:lnTo>
                  <a:lnTo>
                    <a:pt x="167" y="16"/>
                  </a:lnTo>
                  <a:lnTo>
                    <a:pt x="166" y="18"/>
                  </a:lnTo>
                  <a:lnTo>
                    <a:pt x="177" y="18"/>
                  </a:lnTo>
                  <a:lnTo>
                    <a:pt x="177" y="8"/>
                  </a:lnTo>
                  <a:lnTo>
                    <a:pt x="176" y="8"/>
                  </a:lnTo>
                  <a:lnTo>
                    <a:pt x="134" y="1"/>
                  </a:lnTo>
                  <a:lnTo>
                    <a:pt x="136" y="3"/>
                  </a:lnTo>
                  <a:lnTo>
                    <a:pt x="136" y="0"/>
                  </a:lnTo>
                  <a:lnTo>
                    <a:pt x="0" y="0"/>
                  </a:lnTo>
                  <a:lnTo>
                    <a:pt x="0" y="5"/>
                  </a:lnTo>
                  <a:lnTo>
                    <a:pt x="7" y="5"/>
                  </a:lnTo>
                  <a:lnTo>
                    <a:pt x="5" y="3"/>
                  </a:lnTo>
                  <a:lnTo>
                    <a:pt x="5" y="8"/>
                  </a:lnTo>
                  <a:lnTo>
                    <a:pt x="7" y="8"/>
                  </a:lnTo>
                  <a:lnTo>
                    <a:pt x="128" y="8"/>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0" name="Freeform 142"/>
            <p:cNvSpPr>
              <a:spLocks/>
            </p:cNvSpPr>
            <p:nvPr/>
          </p:nvSpPr>
          <p:spPr bwMode="auto">
            <a:xfrm>
              <a:off x="650" y="2708"/>
              <a:ext cx="107" cy="3"/>
            </a:xfrm>
            <a:custGeom>
              <a:avLst/>
              <a:gdLst>
                <a:gd name="T0" fmla="*/ 2 w 107"/>
                <a:gd name="T1" fmla="*/ 2 h 3"/>
                <a:gd name="T2" fmla="*/ 0 w 107"/>
                <a:gd name="T3" fmla="*/ 2 h 3"/>
                <a:gd name="T4" fmla="*/ 0 w 107"/>
                <a:gd name="T5" fmla="*/ 0 h 3"/>
                <a:gd name="T6" fmla="*/ 106 w 107"/>
                <a:gd name="T7" fmla="*/ 0 h 3"/>
                <a:gd name="T8" fmla="*/ 106 w 107"/>
                <a:gd name="T9" fmla="*/ 2 h 3"/>
                <a:gd name="T10" fmla="*/ 105 w 107"/>
                <a:gd name="T11" fmla="*/ 2 h 3"/>
                <a:gd name="T12" fmla="*/ 2 w 107"/>
                <a:gd name="T13" fmla="*/ 2 h 3"/>
                <a:gd name="T14" fmla="*/ 0 60000 65536"/>
                <a:gd name="T15" fmla="*/ 0 60000 65536"/>
                <a:gd name="T16" fmla="*/ 0 60000 65536"/>
                <a:gd name="T17" fmla="*/ 0 60000 65536"/>
                <a:gd name="T18" fmla="*/ 0 60000 65536"/>
                <a:gd name="T19" fmla="*/ 0 60000 65536"/>
                <a:gd name="T20" fmla="*/ 0 60000 65536"/>
                <a:gd name="T21" fmla="*/ 0 w 107"/>
                <a:gd name="T22" fmla="*/ 0 h 3"/>
                <a:gd name="T23" fmla="*/ 107 w 107"/>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7" h="3">
                  <a:moveTo>
                    <a:pt x="2" y="2"/>
                  </a:moveTo>
                  <a:lnTo>
                    <a:pt x="0" y="2"/>
                  </a:lnTo>
                  <a:lnTo>
                    <a:pt x="0" y="0"/>
                  </a:lnTo>
                  <a:lnTo>
                    <a:pt x="106" y="0"/>
                  </a:lnTo>
                  <a:lnTo>
                    <a:pt x="106" y="2"/>
                  </a:lnTo>
                  <a:lnTo>
                    <a:pt x="105" y="2"/>
                  </a:lnTo>
                  <a:lnTo>
                    <a:pt x="2"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1" name="Freeform 143"/>
            <p:cNvSpPr>
              <a:spLocks/>
            </p:cNvSpPr>
            <p:nvPr/>
          </p:nvSpPr>
          <p:spPr bwMode="auto">
            <a:xfrm>
              <a:off x="647" y="2734"/>
              <a:ext cx="110" cy="4"/>
            </a:xfrm>
            <a:custGeom>
              <a:avLst/>
              <a:gdLst>
                <a:gd name="T0" fmla="*/ 2 w 110"/>
                <a:gd name="T1" fmla="*/ 3 h 4"/>
                <a:gd name="T2" fmla="*/ 0 w 110"/>
                <a:gd name="T3" fmla="*/ 3 h 4"/>
                <a:gd name="T4" fmla="*/ 0 w 110"/>
                <a:gd name="T5" fmla="*/ 0 h 4"/>
                <a:gd name="T6" fmla="*/ 109 w 110"/>
                <a:gd name="T7" fmla="*/ 0 h 4"/>
                <a:gd name="T8" fmla="*/ 109 w 110"/>
                <a:gd name="T9" fmla="*/ 3 h 4"/>
                <a:gd name="T10" fmla="*/ 108 w 110"/>
                <a:gd name="T11" fmla="*/ 3 h 4"/>
                <a:gd name="T12" fmla="*/ 2 w 110"/>
                <a:gd name="T13" fmla="*/ 3 h 4"/>
                <a:gd name="T14" fmla="*/ 0 60000 65536"/>
                <a:gd name="T15" fmla="*/ 0 60000 65536"/>
                <a:gd name="T16" fmla="*/ 0 60000 65536"/>
                <a:gd name="T17" fmla="*/ 0 60000 65536"/>
                <a:gd name="T18" fmla="*/ 0 60000 65536"/>
                <a:gd name="T19" fmla="*/ 0 60000 65536"/>
                <a:gd name="T20" fmla="*/ 0 60000 65536"/>
                <a:gd name="T21" fmla="*/ 0 w 110"/>
                <a:gd name="T22" fmla="*/ 0 h 4"/>
                <a:gd name="T23" fmla="*/ 110 w 1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0" h="4">
                  <a:moveTo>
                    <a:pt x="2" y="3"/>
                  </a:moveTo>
                  <a:lnTo>
                    <a:pt x="0" y="3"/>
                  </a:lnTo>
                  <a:lnTo>
                    <a:pt x="0" y="0"/>
                  </a:lnTo>
                  <a:lnTo>
                    <a:pt x="109" y="0"/>
                  </a:lnTo>
                  <a:lnTo>
                    <a:pt x="109" y="3"/>
                  </a:lnTo>
                  <a:lnTo>
                    <a:pt x="108" y="3"/>
                  </a:lnTo>
                  <a:lnTo>
                    <a:pt x="2" y="3"/>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2" name="Freeform 144"/>
            <p:cNvSpPr>
              <a:spLocks/>
            </p:cNvSpPr>
            <p:nvPr/>
          </p:nvSpPr>
          <p:spPr bwMode="auto">
            <a:xfrm>
              <a:off x="765" y="2710"/>
              <a:ext cx="29" cy="3"/>
            </a:xfrm>
            <a:custGeom>
              <a:avLst/>
              <a:gdLst>
                <a:gd name="T0" fmla="*/ 2 w 29"/>
                <a:gd name="T1" fmla="*/ 0 h 3"/>
                <a:gd name="T2" fmla="*/ 0 w 29"/>
                <a:gd name="T3" fmla="*/ 0 h 3"/>
                <a:gd name="T4" fmla="*/ 0 w 29"/>
                <a:gd name="T5" fmla="*/ 1 h 3"/>
                <a:gd name="T6" fmla="*/ 2 w 29"/>
                <a:gd name="T7" fmla="*/ 1 h 3"/>
                <a:gd name="T8" fmla="*/ 26 w 29"/>
                <a:gd name="T9" fmla="*/ 2 h 3"/>
                <a:gd name="T10" fmla="*/ 28 w 29"/>
                <a:gd name="T11" fmla="*/ 2 h 3"/>
                <a:gd name="T12" fmla="*/ 28 w 29"/>
                <a:gd name="T13" fmla="*/ 1 h 3"/>
                <a:gd name="T14" fmla="*/ 26 w 29"/>
                <a:gd name="T15" fmla="*/ 1 h 3"/>
                <a:gd name="T16" fmla="*/ 2 w 29"/>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3"/>
                <a:gd name="T29" fmla="*/ 29 w 29"/>
                <a:gd name="T30" fmla="*/ 3 h 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3">
                  <a:moveTo>
                    <a:pt x="2" y="0"/>
                  </a:moveTo>
                  <a:lnTo>
                    <a:pt x="0" y="0"/>
                  </a:lnTo>
                  <a:lnTo>
                    <a:pt x="0" y="1"/>
                  </a:lnTo>
                  <a:lnTo>
                    <a:pt x="2" y="1"/>
                  </a:lnTo>
                  <a:lnTo>
                    <a:pt x="26" y="2"/>
                  </a:lnTo>
                  <a:lnTo>
                    <a:pt x="28" y="2"/>
                  </a:lnTo>
                  <a:lnTo>
                    <a:pt x="28" y="1"/>
                  </a:lnTo>
                  <a:lnTo>
                    <a:pt x="26" y="1"/>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3" name="Freeform 145"/>
            <p:cNvSpPr>
              <a:spLocks/>
            </p:cNvSpPr>
            <p:nvPr/>
          </p:nvSpPr>
          <p:spPr bwMode="auto">
            <a:xfrm>
              <a:off x="796" y="2722"/>
              <a:ext cx="2" cy="26"/>
            </a:xfrm>
            <a:custGeom>
              <a:avLst/>
              <a:gdLst>
                <a:gd name="T0" fmla="*/ 0 w 2"/>
                <a:gd name="T1" fmla="*/ 2 h 26"/>
                <a:gd name="T2" fmla="*/ 0 w 2"/>
                <a:gd name="T3" fmla="*/ 0 h 26"/>
                <a:gd name="T4" fmla="*/ 1 w 2"/>
                <a:gd name="T5" fmla="*/ 0 h 26"/>
                <a:gd name="T6" fmla="*/ 1 w 2"/>
                <a:gd name="T7" fmla="*/ 2 h 26"/>
                <a:gd name="T8" fmla="*/ 1 w 2"/>
                <a:gd name="T9" fmla="*/ 23 h 26"/>
                <a:gd name="T10" fmla="*/ 1 w 2"/>
                <a:gd name="T11" fmla="*/ 25 h 26"/>
                <a:gd name="T12" fmla="*/ 0 w 2"/>
                <a:gd name="T13" fmla="*/ 25 h 26"/>
                <a:gd name="T14" fmla="*/ 0 w 2"/>
                <a:gd name="T15" fmla="*/ 23 h 26"/>
                <a:gd name="T16" fmla="*/ 0 w 2"/>
                <a:gd name="T17" fmla="*/ 2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
                <a:gd name="T28" fmla="*/ 0 h 26"/>
                <a:gd name="T29" fmla="*/ 2 w 2"/>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 h="26">
                  <a:moveTo>
                    <a:pt x="0" y="2"/>
                  </a:moveTo>
                  <a:lnTo>
                    <a:pt x="0" y="0"/>
                  </a:lnTo>
                  <a:lnTo>
                    <a:pt x="1" y="0"/>
                  </a:lnTo>
                  <a:lnTo>
                    <a:pt x="1" y="2"/>
                  </a:lnTo>
                  <a:lnTo>
                    <a:pt x="1" y="23"/>
                  </a:lnTo>
                  <a:lnTo>
                    <a:pt x="1" y="25"/>
                  </a:lnTo>
                  <a:lnTo>
                    <a:pt x="0" y="25"/>
                  </a:lnTo>
                  <a:lnTo>
                    <a:pt x="0" y="23"/>
                  </a:lnTo>
                  <a:lnTo>
                    <a:pt x="0"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4" name="Freeform 146"/>
            <p:cNvSpPr>
              <a:spLocks/>
            </p:cNvSpPr>
            <p:nvPr/>
          </p:nvSpPr>
          <p:spPr bwMode="auto">
            <a:xfrm>
              <a:off x="799" y="2713"/>
              <a:ext cx="25" cy="2"/>
            </a:xfrm>
            <a:custGeom>
              <a:avLst/>
              <a:gdLst>
                <a:gd name="T0" fmla="*/ 1 w 25"/>
                <a:gd name="T1" fmla="*/ 1 h 2"/>
                <a:gd name="T2" fmla="*/ 0 w 25"/>
                <a:gd name="T3" fmla="*/ 1 h 2"/>
                <a:gd name="T4" fmla="*/ 0 w 25"/>
                <a:gd name="T5" fmla="*/ 0 h 2"/>
                <a:gd name="T6" fmla="*/ 1 w 25"/>
                <a:gd name="T7" fmla="*/ 0 h 2"/>
                <a:gd name="T8" fmla="*/ 23 w 25"/>
                <a:gd name="T9" fmla="*/ 0 h 2"/>
                <a:gd name="T10" fmla="*/ 24 w 25"/>
                <a:gd name="T11" fmla="*/ 0 h 2"/>
                <a:gd name="T12" fmla="*/ 24 w 25"/>
                <a:gd name="T13" fmla="*/ 1 h 2"/>
                <a:gd name="T14" fmla="*/ 23 w 25"/>
                <a:gd name="T15" fmla="*/ 1 h 2"/>
                <a:gd name="T16" fmla="*/ 1 w 25"/>
                <a:gd name="T17" fmla="*/ 1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
                <a:gd name="T28" fmla="*/ 0 h 2"/>
                <a:gd name="T29" fmla="*/ 25 w 25"/>
                <a:gd name="T30" fmla="*/ 2 h 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 h="2">
                  <a:moveTo>
                    <a:pt x="1" y="1"/>
                  </a:moveTo>
                  <a:lnTo>
                    <a:pt x="0" y="1"/>
                  </a:lnTo>
                  <a:lnTo>
                    <a:pt x="0" y="0"/>
                  </a:lnTo>
                  <a:lnTo>
                    <a:pt x="1" y="0"/>
                  </a:lnTo>
                  <a:lnTo>
                    <a:pt x="23" y="0"/>
                  </a:lnTo>
                  <a:lnTo>
                    <a:pt x="24" y="0"/>
                  </a:lnTo>
                  <a:lnTo>
                    <a:pt x="24" y="1"/>
                  </a:lnTo>
                  <a:lnTo>
                    <a:pt x="23" y="1"/>
                  </a:lnTo>
                  <a:lnTo>
                    <a:pt x="1"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5" name="Freeform 147"/>
            <p:cNvSpPr>
              <a:spLocks/>
            </p:cNvSpPr>
            <p:nvPr/>
          </p:nvSpPr>
          <p:spPr bwMode="auto">
            <a:xfrm>
              <a:off x="763" y="2714"/>
              <a:ext cx="1" cy="78"/>
            </a:xfrm>
            <a:custGeom>
              <a:avLst/>
              <a:gdLst>
                <a:gd name="T0" fmla="*/ 0 w 1"/>
                <a:gd name="T1" fmla="*/ 2 h 78"/>
                <a:gd name="T2" fmla="*/ 0 w 1"/>
                <a:gd name="T3" fmla="*/ 0 h 78"/>
                <a:gd name="T4" fmla="*/ 0 w 1"/>
                <a:gd name="T5" fmla="*/ 0 h 78"/>
                <a:gd name="T6" fmla="*/ 0 w 1"/>
                <a:gd name="T7" fmla="*/ 2 h 78"/>
                <a:gd name="T8" fmla="*/ 0 w 1"/>
                <a:gd name="T9" fmla="*/ 57 h 78"/>
                <a:gd name="T10" fmla="*/ 0 w 1"/>
                <a:gd name="T11" fmla="*/ 77 h 78"/>
                <a:gd name="T12" fmla="*/ 0 w 1"/>
                <a:gd name="T13" fmla="*/ 77 h 78"/>
                <a:gd name="T14" fmla="*/ 0 w 1"/>
                <a:gd name="T15" fmla="*/ 75 h 78"/>
                <a:gd name="T16" fmla="*/ 0 w 1"/>
                <a:gd name="T17" fmla="*/ 57 h 78"/>
                <a:gd name="T18" fmla="*/ 0 w 1"/>
                <a:gd name="T19" fmla="*/ 2 h 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
                <a:gd name="T31" fmla="*/ 0 h 78"/>
                <a:gd name="T32" fmla="*/ 1 w 1"/>
                <a:gd name="T33" fmla="*/ 78 h 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 h="78">
                  <a:moveTo>
                    <a:pt x="0" y="2"/>
                  </a:moveTo>
                  <a:lnTo>
                    <a:pt x="0" y="0"/>
                  </a:lnTo>
                  <a:lnTo>
                    <a:pt x="0" y="2"/>
                  </a:lnTo>
                  <a:lnTo>
                    <a:pt x="0" y="57"/>
                  </a:lnTo>
                  <a:lnTo>
                    <a:pt x="0" y="77"/>
                  </a:lnTo>
                  <a:lnTo>
                    <a:pt x="0" y="75"/>
                  </a:lnTo>
                  <a:lnTo>
                    <a:pt x="0" y="57"/>
                  </a:lnTo>
                  <a:lnTo>
                    <a:pt x="0"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6" name="Freeform 148"/>
            <p:cNvSpPr>
              <a:spLocks/>
            </p:cNvSpPr>
            <p:nvPr/>
          </p:nvSpPr>
          <p:spPr bwMode="auto">
            <a:xfrm>
              <a:off x="690" y="2763"/>
              <a:ext cx="11" cy="29"/>
            </a:xfrm>
            <a:custGeom>
              <a:avLst/>
              <a:gdLst>
                <a:gd name="T0" fmla="*/ 10 w 11"/>
                <a:gd name="T1" fmla="*/ 2 h 29"/>
                <a:gd name="T2" fmla="*/ 10 w 11"/>
                <a:gd name="T3" fmla="*/ 0 h 29"/>
                <a:gd name="T4" fmla="*/ 7 w 11"/>
                <a:gd name="T5" fmla="*/ 0 h 29"/>
                <a:gd name="T6" fmla="*/ 7 w 11"/>
                <a:gd name="T7" fmla="*/ 2 h 29"/>
                <a:gd name="T8" fmla="*/ 0 w 11"/>
                <a:gd name="T9" fmla="*/ 26 h 29"/>
                <a:gd name="T10" fmla="*/ 0 w 11"/>
                <a:gd name="T11" fmla="*/ 28 h 29"/>
                <a:gd name="T12" fmla="*/ 3 w 11"/>
                <a:gd name="T13" fmla="*/ 28 h 29"/>
                <a:gd name="T14" fmla="*/ 3 w 11"/>
                <a:gd name="T15" fmla="*/ 26 h 29"/>
                <a:gd name="T16" fmla="*/ 10 w 11"/>
                <a:gd name="T17" fmla="*/ 2 h 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29"/>
                <a:gd name="T29" fmla="*/ 11 w 11"/>
                <a:gd name="T30" fmla="*/ 29 h 2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29">
                  <a:moveTo>
                    <a:pt x="10" y="2"/>
                  </a:moveTo>
                  <a:lnTo>
                    <a:pt x="10" y="0"/>
                  </a:lnTo>
                  <a:lnTo>
                    <a:pt x="7" y="0"/>
                  </a:lnTo>
                  <a:lnTo>
                    <a:pt x="7" y="2"/>
                  </a:lnTo>
                  <a:lnTo>
                    <a:pt x="0" y="26"/>
                  </a:lnTo>
                  <a:lnTo>
                    <a:pt x="0" y="28"/>
                  </a:lnTo>
                  <a:lnTo>
                    <a:pt x="3" y="28"/>
                  </a:lnTo>
                  <a:lnTo>
                    <a:pt x="3" y="26"/>
                  </a:lnTo>
                  <a:lnTo>
                    <a:pt x="10"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7" name="Freeform 149"/>
            <p:cNvSpPr>
              <a:spLocks/>
            </p:cNvSpPr>
            <p:nvPr/>
          </p:nvSpPr>
          <p:spPr bwMode="auto">
            <a:xfrm>
              <a:off x="701" y="2763"/>
              <a:ext cx="28" cy="72"/>
            </a:xfrm>
            <a:custGeom>
              <a:avLst/>
              <a:gdLst>
                <a:gd name="T0" fmla="*/ 4 w 28"/>
                <a:gd name="T1" fmla="*/ 2 h 72"/>
                <a:gd name="T2" fmla="*/ 4 w 28"/>
                <a:gd name="T3" fmla="*/ 0 h 72"/>
                <a:gd name="T4" fmla="*/ 0 w 28"/>
                <a:gd name="T5" fmla="*/ 0 h 72"/>
                <a:gd name="T6" fmla="*/ 0 w 28"/>
                <a:gd name="T7" fmla="*/ 2 h 72"/>
                <a:gd name="T8" fmla="*/ 24 w 28"/>
                <a:gd name="T9" fmla="*/ 70 h 72"/>
                <a:gd name="T10" fmla="*/ 24 w 28"/>
                <a:gd name="T11" fmla="*/ 71 h 72"/>
                <a:gd name="T12" fmla="*/ 27 w 28"/>
                <a:gd name="T13" fmla="*/ 71 h 72"/>
                <a:gd name="T14" fmla="*/ 27 w 28"/>
                <a:gd name="T15" fmla="*/ 70 h 72"/>
                <a:gd name="T16" fmla="*/ 4 w 28"/>
                <a:gd name="T17" fmla="*/ 2 h 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
                <a:gd name="T28" fmla="*/ 0 h 72"/>
                <a:gd name="T29" fmla="*/ 28 w 28"/>
                <a:gd name="T30" fmla="*/ 72 h 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 h="72">
                  <a:moveTo>
                    <a:pt x="4" y="2"/>
                  </a:moveTo>
                  <a:lnTo>
                    <a:pt x="4" y="0"/>
                  </a:lnTo>
                  <a:lnTo>
                    <a:pt x="0" y="0"/>
                  </a:lnTo>
                  <a:lnTo>
                    <a:pt x="0" y="2"/>
                  </a:lnTo>
                  <a:lnTo>
                    <a:pt x="24" y="70"/>
                  </a:lnTo>
                  <a:lnTo>
                    <a:pt x="24" y="71"/>
                  </a:lnTo>
                  <a:lnTo>
                    <a:pt x="27" y="71"/>
                  </a:lnTo>
                  <a:lnTo>
                    <a:pt x="27" y="70"/>
                  </a:lnTo>
                  <a:lnTo>
                    <a:pt x="4"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8" name="Freeform 150"/>
            <p:cNvSpPr>
              <a:spLocks/>
            </p:cNvSpPr>
            <p:nvPr/>
          </p:nvSpPr>
          <p:spPr bwMode="auto">
            <a:xfrm>
              <a:off x="647" y="2793"/>
              <a:ext cx="113" cy="3"/>
            </a:xfrm>
            <a:custGeom>
              <a:avLst/>
              <a:gdLst>
                <a:gd name="T0" fmla="*/ 2 w 113"/>
                <a:gd name="T1" fmla="*/ 2 h 3"/>
                <a:gd name="T2" fmla="*/ 0 w 113"/>
                <a:gd name="T3" fmla="*/ 2 h 3"/>
                <a:gd name="T4" fmla="*/ 0 w 113"/>
                <a:gd name="T5" fmla="*/ 0 h 3"/>
                <a:gd name="T6" fmla="*/ 112 w 113"/>
                <a:gd name="T7" fmla="*/ 0 h 3"/>
                <a:gd name="T8" fmla="*/ 112 w 113"/>
                <a:gd name="T9" fmla="*/ 2 h 3"/>
                <a:gd name="T10" fmla="*/ 110 w 113"/>
                <a:gd name="T11" fmla="*/ 2 h 3"/>
                <a:gd name="T12" fmla="*/ 2 w 113"/>
                <a:gd name="T13" fmla="*/ 2 h 3"/>
                <a:gd name="T14" fmla="*/ 0 60000 65536"/>
                <a:gd name="T15" fmla="*/ 0 60000 65536"/>
                <a:gd name="T16" fmla="*/ 0 60000 65536"/>
                <a:gd name="T17" fmla="*/ 0 60000 65536"/>
                <a:gd name="T18" fmla="*/ 0 60000 65536"/>
                <a:gd name="T19" fmla="*/ 0 60000 65536"/>
                <a:gd name="T20" fmla="*/ 0 60000 65536"/>
                <a:gd name="T21" fmla="*/ 0 w 113"/>
                <a:gd name="T22" fmla="*/ 0 h 3"/>
                <a:gd name="T23" fmla="*/ 113 w 113"/>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3" h="3">
                  <a:moveTo>
                    <a:pt x="2" y="2"/>
                  </a:moveTo>
                  <a:lnTo>
                    <a:pt x="0" y="2"/>
                  </a:lnTo>
                  <a:lnTo>
                    <a:pt x="0" y="0"/>
                  </a:lnTo>
                  <a:lnTo>
                    <a:pt x="112" y="0"/>
                  </a:lnTo>
                  <a:lnTo>
                    <a:pt x="112" y="2"/>
                  </a:lnTo>
                  <a:lnTo>
                    <a:pt x="110" y="2"/>
                  </a:lnTo>
                  <a:lnTo>
                    <a:pt x="2"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09" name="Freeform 151"/>
            <p:cNvSpPr>
              <a:spLocks/>
            </p:cNvSpPr>
            <p:nvPr/>
          </p:nvSpPr>
          <p:spPr bwMode="auto">
            <a:xfrm>
              <a:off x="704" y="2791"/>
              <a:ext cx="25" cy="47"/>
            </a:xfrm>
            <a:custGeom>
              <a:avLst/>
              <a:gdLst>
                <a:gd name="T0" fmla="*/ 21 w 25"/>
                <a:gd name="T1" fmla="*/ 43 h 47"/>
                <a:gd name="T2" fmla="*/ 21 w 25"/>
                <a:gd name="T3" fmla="*/ 46 h 47"/>
                <a:gd name="T4" fmla="*/ 24 w 25"/>
                <a:gd name="T5" fmla="*/ 46 h 47"/>
                <a:gd name="T6" fmla="*/ 24 w 25"/>
                <a:gd name="T7" fmla="*/ 19 h 47"/>
                <a:gd name="T8" fmla="*/ 22 w 25"/>
                <a:gd name="T9" fmla="*/ 16 h 47"/>
                <a:gd name="T10" fmla="*/ 21 w 25"/>
                <a:gd name="T11" fmla="*/ 10 h 47"/>
                <a:gd name="T12" fmla="*/ 21 w 25"/>
                <a:gd name="T13" fmla="*/ 9 h 47"/>
                <a:gd name="T14" fmla="*/ 18 w 25"/>
                <a:gd name="T15" fmla="*/ 5 h 47"/>
                <a:gd name="T16" fmla="*/ 16 w 25"/>
                <a:gd name="T17" fmla="*/ 5 h 47"/>
                <a:gd name="T18" fmla="*/ 12 w 25"/>
                <a:gd name="T19" fmla="*/ 3 h 47"/>
                <a:gd name="T20" fmla="*/ 9 w 25"/>
                <a:gd name="T21" fmla="*/ 3 h 47"/>
                <a:gd name="T22" fmla="*/ 2 w 25"/>
                <a:gd name="T23" fmla="*/ 0 h 47"/>
                <a:gd name="T24" fmla="*/ 0 w 25"/>
                <a:gd name="T25" fmla="*/ 0 h 47"/>
                <a:gd name="T26" fmla="*/ 0 w 25"/>
                <a:gd name="T27" fmla="*/ 3 h 47"/>
                <a:gd name="T28" fmla="*/ 2 w 25"/>
                <a:gd name="T29" fmla="*/ 3 h 47"/>
                <a:gd name="T30" fmla="*/ 9 w 25"/>
                <a:gd name="T31" fmla="*/ 5 h 47"/>
                <a:gd name="T32" fmla="*/ 12 w 25"/>
                <a:gd name="T33" fmla="*/ 7 h 47"/>
                <a:gd name="T34" fmla="*/ 16 w 25"/>
                <a:gd name="T35" fmla="*/ 9 h 47"/>
                <a:gd name="T36" fmla="*/ 15 w 25"/>
                <a:gd name="T37" fmla="*/ 9 h 47"/>
                <a:gd name="T38" fmla="*/ 18 w 25"/>
                <a:gd name="T39" fmla="*/ 12 h 47"/>
                <a:gd name="T40" fmla="*/ 18 w 25"/>
                <a:gd name="T41" fmla="*/ 10 h 47"/>
                <a:gd name="T42" fmla="*/ 19 w 25"/>
                <a:gd name="T43" fmla="*/ 16 h 47"/>
                <a:gd name="T44" fmla="*/ 21 w 25"/>
                <a:gd name="T45" fmla="*/ 19 h 47"/>
                <a:gd name="T46" fmla="*/ 21 w 25"/>
                <a:gd name="T47" fmla="*/ 43 h 4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5"/>
                <a:gd name="T73" fmla="*/ 0 h 47"/>
                <a:gd name="T74" fmla="*/ 25 w 25"/>
                <a:gd name="T75" fmla="*/ 47 h 4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5" h="47">
                  <a:moveTo>
                    <a:pt x="21" y="43"/>
                  </a:moveTo>
                  <a:lnTo>
                    <a:pt x="21" y="46"/>
                  </a:lnTo>
                  <a:lnTo>
                    <a:pt x="24" y="46"/>
                  </a:lnTo>
                  <a:lnTo>
                    <a:pt x="24" y="19"/>
                  </a:lnTo>
                  <a:lnTo>
                    <a:pt x="22" y="16"/>
                  </a:lnTo>
                  <a:lnTo>
                    <a:pt x="21" y="10"/>
                  </a:lnTo>
                  <a:lnTo>
                    <a:pt x="21" y="9"/>
                  </a:lnTo>
                  <a:lnTo>
                    <a:pt x="18" y="5"/>
                  </a:lnTo>
                  <a:lnTo>
                    <a:pt x="16" y="5"/>
                  </a:lnTo>
                  <a:lnTo>
                    <a:pt x="12" y="3"/>
                  </a:lnTo>
                  <a:lnTo>
                    <a:pt x="9" y="3"/>
                  </a:lnTo>
                  <a:lnTo>
                    <a:pt x="2" y="0"/>
                  </a:lnTo>
                  <a:lnTo>
                    <a:pt x="0" y="0"/>
                  </a:lnTo>
                  <a:lnTo>
                    <a:pt x="0" y="3"/>
                  </a:lnTo>
                  <a:lnTo>
                    <a:pt x="2" y="3"/>
                  </a:lnTo>
                  <a:lnTo>
                    <a:pt x="9" y="5"/>
                  </a:lnTo>
                  <a:lnTo>
                    <a:pt x="12" y="7"/>
                  </a:lnTo>
                  <a:lnTo>
                    <a:pt x="16" y="9"/>
                  </a:lnTo>
                  <a:lnTo>
                    <a:pt x="15" y="9"/>
                  </a:lnTo>
                  <a:lnTo>
                    <a:pt x="18" y="12"/>
                  </a:lnTo>
                  <a:lnTo>
                    <a:pt x="18" y="10"/>
                  </a:lnTo>
                  <a:lnTo>
                    <a:pt x="19" y="16"/>
                  </a:lnTo>
                  <a:lnTo>
                    <a:pt x="21" y="19"/>
                  </a:lnTo>
                  <a:lnTo>
                    <a:pt x="21" y="43"/>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0" name="Freeform 152"/>
            <p:cNvSpPr>
              <a:spLocks/>
            </p:cNvSpPr>
            <p:nvPr/>
          </p:nvSpPr>
          <p:spPr bwMode="auto">
            <a:xfrm>
              <a:off x="768" y="2799"/>
              <a:ext cx="2" cy="43"/>
            </a:xfrm>
            <a:custGeom>
              <a:avLst/>
              <a:gdLst>
                <a:gd name="T0" fmla="*/ 0 w 2"/>
                <a:gd name="T1" fmla="*/ 3 h 43"/>
                <a:gd name="T2" fmla="*/ 0 w 2"/>
                <a:gd name="T3" fmla="*/ 0 h 43"/>
                <a:gd name="T4" fmla="*/ 0 w 2"/>
                <a:gd name="T5" fmla="*/ 0 h 43"/>
                <a:gd name="T6" fmla="*/ 0 w 2"/>
                <a:gd name="T7" fmla="*/ 3 h 43"/>
                <a:gd name="T8" fmla="*/ 0 w 2"/>
                <a:gd name="T9" fmla="*/ 40 h 43"/>
                <a:gd name="T10" fmla="*/ 0 w 2"/>
                <a:gd name="T11" fmla="*/ 42 h 43"/>
                <a:gd name="T12" fmla="*/ 1 w 2"/>
                <a:gd name="T13" fmla="*/ 42 h 43"/>
                <a:gd name="T14" fmla="*/ 1 w 2"/>
                <a:gd name="T15" fmla="*/ 40 h 43"/>
                <a:gd name="T16" fmla="*/ 0 w 2"/>
                <a:gd name="T17" fmla="*/ 3 h 43"/>
                <a:gd name="T18" fmla="*/ 0 w 2"/>
                <a:gd name="T19" fmla="*/ 3 h 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
                <a:gd name="T31" fmla="*/ 0 h 43"/>
                <a:gd name="T32" fmla="*/ 2 w 2"/>
                <a:gd name="T33" fmla="*/ 43 h 4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 h="43">
                  <a:moveTo>
                    <a:pt x="0" y="3"/>
                  </a:moveTo>
                  <a:lnTo>
                    <a:pt x="0" y="0"/>
                  </a:lnTo>
                  <a:lnTo>
                    <a:pt x="0" y="3"/>
                  </a:lnTo>
                  <a:lnTo>
                    <a:pt x="0" y="40"/>
                  </a:lnTo>
                  <a:lnTo>
                    <a:pt x="0" y="42"/>
                  </a:lnTo>
                  <a:lnTo>
                    <a:pt x="1" y="42"/>
                  </a:lnTo>
                  <a:lnTo>
                    <a:pt x="1" y="40"/>
                  </a:lnTo>
                  <a:lnTo>
                    <a:pt x="0" y="3"/>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1" name="Freeform 153"/>
            <p:cNvSpPr>
              <a:spLocks/>
            </p:cNvSpPr>
            <p:nvPr/>
          </p:nvSpPr>
          <p:spPr bwMode="auto">
            <a:xfrm>
              <a:off x="775" y="2774"/>
              <a:ext cx="27" cy="34"/>
            </a:xfrm>
            <a:custGeom>
              <a:avLst/>
              <a:gdLst>
                <a:gd name="T0" fmla="*/ 2 w 27"/>
                <a:gd name="T1" fmla="*/ 8 h 34"/>
                <a:gd name="T2" fmla="*/ 0 w 27"/>
                <a:gd name="T3" fmla="*/ 8 h 34"/>
                <a:gd name="T4" fmla="*/ 0 w 27"/>
                <a:gd name="T5" fmla="*/ 12 h 34"/>
                <a:gd name="T6" fmla="*/ 2 w 27"/>
                <a:gd name="T7" fmla="*/ 12 h 34"/>
                <a:gd name="T8" fmla="*/ 20 w 27"/>
                <a:gd name="T9" fmla="*/ 3 h 34"/>
                <a:gd name="T10" fmla="*/ 18 w 27"/>
                <a:gd name="T11" fmla="*/ 1 h 34"/>
                <a:gd name="T12" fmla="*/ 22 w 27"/>
                <a:gd name="T13" fmla="*/ 31 h 34"/>
                <a:gd name="T14" fmla="*/ 24 w 27"/>
                <a:gd name="T15" fmla="*/ 30 h 34"/>
                <a:gd name="T16" fmla="*/ 2 w 27"/>
                <a:gd name="T17" fmla="*/ 17 h 34"/>
                <a:gd name="T18" fmla="*/ 3 w 27"/>
                <a:gd name="T19" fmla="*/ 18 h 34"/>
                <a:gd name="T20" fmla="*/ 3 w 27"/>
                <a:gd name="T21" fmla="*/ 8 h 34"/>
                <a:gd name="T22" fmla="*/ 0 w 27"/>
                <a:gd name="T23" fmla="*/ 8 h 34"/>
                <a:gd name="T24" fmla="*/ 0 w 27"/>
                <a:gd name="T25" fmla="*/ 10 h 34"/>
                <a:gd name="T26" fmla="*/ 0 w 27"/>
                <a:gd name="T27" fmla="*/ 18 h 34"/>
                <a:gd name="T28" fmla="*/ 0 w 27"/>
                <a:gd name="T29" fmla="*/ 19 h 34"/>
                <a:gd name="T30" fmla="*/ 2 w 27"/>
                <a:gd name="T31" fmla="*/ 19 h 34"/>
                <a:gd name="T32" fmla="*/ 24 w 27"/>
                <a:gd name="T33" fmla="*/ 33 h 34"/>
                <a:gd name="T34" fmla="*/ 26 w 27"/>
                <a:gd name="T35" fmla="*/ 33 h 34"/>
                <a:gd name="T36" fmla="*/ 26 w 27"/>
                <a:gd name="T37" fmla="*/ 31 h 34"/>
                <a:gd name="T38" fmla="*/ 20 w 27"/>
                <a:gd name="T39" fmla="*/ 1 h 34"/>
                <a:gd name="T40" fmla="*/ 20 w 27"/>
                <a:gd name="T41" fmla="*/ 0 h 34"/>
                <a:gd name="T42" fmla="*/ 20 w 27"/>
                <a:gd name="T43" fmla="*/ 0 h 34"/>
                <a:gd name="T44" fmla="*/ 2 w 27"/>
                <a:gd name="T45" fmla="*/ 8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7"/>
                <a:gd name="T70" fmla="*/ 0 h 34"/>
                <a:gd name="T71" fmla="*/ 27 w 27"/>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7" h="34">
                  <a:moveTo>
                    <a:pt x="2" y="8"/>
                  </a:moveTo>
                  <a:lnTo>
                    <a:pt x="0" y="8"/>
                  </a:lnTo>
                  <a:lnTo>
                    <a:pt x="0" y="12"/>
                  </a:lnTo>
                  <a:lnTo>
                    <a:pt x="2" y="12"/>
                  </a:lnTo>
                  <a:lnTo>
                    <a:pt x="20" y="3"/>
                  </a:lnTo>
                  <a:lnTo>
                    <a:pt x="18" y="1"/>
                  </a:lnTo>
                  <a:lnTo>
                    <a:pt x="22" y="31"/>
                  </a:lnTo>
                  <a:lnTo>
                    <a:pt x="24" y="30"/>
                  </a:lnTo>
                  <a:lnTo>
                    <a:pt x="2" y="17"/>
                  </a:lnTo>
                  <a:lnTo>
                    <a:pt x="3" y="18"/>
                  </a:lnTo>
                  <a:lnTo>
                    <a:pt x="3" y="8"/>
                  </a:lnTo>
                  <a:lnTo>
                    <a:pt x="0" y="8"/>
                  </a:lnTo>
                  <a:lnTo>
                    <a:pt x="0" y="10"/>
                  </a:lnTo>
                  <a:lnTo>
                    <a:pt x="0" y="18"/>
                  </a:lnTo>
                  <a:lnTo>
                    <a:pt x="0" y="19"/>
                  </a:lnTo>
                  <a:lnTo>
                    <a:pt x="2" y="19"/>
                  </a:lnTo>
                  <a:lnTo>
                    <a:pt x="24" y="33"/>
                  </a:lnTo>
                  <a:lnTo>
                    <a:pt x="26" y="33"/>
                  </a:lnTo>
                  <a:lnTo>
                    <a:pt x="26" y="31"/>
                  </a:lnTo>
                  <a:lnTo>
                    <a:pt x="20" y="1"/>
                  </a:lnTo>
                  <a:lnTo>
                    <a:pt x="20" y="0"/>
                  </a:lnTo>
                  <a:lnTo>
                    <a:pt x="2" y="8"/>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2" name="Freeform 154"/>
            <p:cNvSpPr>
              <a:spLocks/>
            </p:cNvSpPr>
            <p:nvPr/>
          </p:nvSpPr>
          <p:spPr bwMode="auto">
            <a:xfrm>
              <a:off x="797" y="2774"/>
              <a:ext cx="11" cy="9"/>
            </a:xfrm>
            <a:custGeom>
              <a:avLst/>
              <a:gdLst>
                <a:gd name="T0" fmla="*/ 1 w 11"/>
                <a:gd name="T1" fmla="*/ 0 h 9"/>
                <a:gd name="T2" fmla="*/ 0 w 11"/>
                <a:gd name="T3" fmla="*/ 0 h 9"/>
                <a:gd name="T4" fmla="*/ 0 w 11"/>
                <a:gd name="T5" fmla="*/ 2 h 9"/>
                <a:gd name="T6" fmla="*/ 9 w 11"/>
                <a:gd name="T7" fmla="*/ 2 h 9"/>
                <a:gd name="T8" fmla="*/ 8 w 11"/>
                <a:gd name="T9" fmla="*/ 1 h 9"/>
                <a:gd name="T10" fmla="*/ 8 w 11"/>
                <a:gd name="T11" fmla="*/ 8 h 9"/>
                <a:gd name="T12" fmla="*/ 10 w 11"/>
                <a:gd name="T13" fmla="*/ 8 h 9"/>
                <a:gd name="T14" fmla="*/ 10 w 11"/>
                <a:gd name="T15" fmla="*/ 7 h 9"/>
                <a:gd name="T16" fmla="*/ 10 w 11"/>
                <a:gd name="T17" fmla="*/ 1 h 9"/>
                <a:gd name="T18" fmla="*/ 10 w 11"/>
                <a:gd name="T19" fmla="*/ 0 h 9"/>
                <a:gd name="T20" fmla="*/ 9 w 11"/>
                <a:gd name="T21" fmla="*/ 0 h 9"/>
                <a:gd name="T22" fmla="*/ 1 w 11"/>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9"/>
                <a:gd name="T38" fmla="*/ 11 w 11"/>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9">
                  <a:moveTo>
                    <a:pt x="1" y="0"/>
                  </a:moveTo>
                  <a:lnTo>
                    <a:pt x="0" y="0"/>
                  </a:lnTo>
                  <a:lnTo>
                    <a:pt x="0" y="2"/>
                  </a:lnTo>
                  <a:lnTo>
                    <a:pt x="9" y="2"/>
                  </a:lnTo>
                  <a:lnTo>
                    <a:pt x="8" y="1"/>
                  </a:lnTo>
                  <a:lnTo>
                    <a:pt x="8" y="8"/>
                  </a:lnTo>
                  <a:lnTo>
                    <a:pt x="10" y="8"/>
                  </a:lnTo>
                  <a:lnTo>
                    <a:pt x="10" y="7"/>
                  </a:lnTo>
                  <a:lnTo>
                    <a:pt x="10" y="1"/>
                  </a:lnTo>
                  <a:lnTo>
                    <a:pt x="10" y="0"/>
                  </a:lnTo>
                  <a:lnTo>
                    <a:pt x="9" y="0"/>
                  </a:lnTo>
                  <a:lnTo>
                    <a:pt x="1"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3" name="Freeform 155"/>
            <p:cNvSpPr>
              <a:spLocks/>
            </p:cNvSpPr>
            <p:nvPr/>
          </p:nvSpPr>
          <p:spPr bwMode="auto">
            <a:xfrm>
              <a:off x="722" y="2837"/>
              <a:ext cx="95" cy="18"/>
            </a:xfrm>
            <a:custGeom>
              <a:avLst/>
              <a:gdLst>
                <a:gd name="T0" fmla="*/ 2 w 95"/>
                <a:gd name="T1" fmla="*/ 0 h 18"/>
                <a:gd name="T2" fmla="*/ 0 w 95"/>
                <a:gd name="T3" fmla="*/ 0 h 18"/>
                <a:gd name="T4" fmla="*/ 0 w 95"/>
                <a:gd name="T5" fmla="*/ 2 h 18"/>
                <a:gd name="T6" fmla="*/ 2 w 95"/>
                <a:gd name="T7" fmla="*/ 2 h 18"/>
                <a:gd name="T8" fmla="*/ 92 w 95"/>
                <a:gd name="T9" fmla="*/ 17 h 18"/>
                <a:gd name="T10" fmla="*/ 94 w 95"/>
                <a:gd name="T11" fmla="*/ 17 h 18"/>
                <a:gd name="T12" fmla="*/ 94 w 95"/>
                <a:gd name="T13" fmla="*/ 14 h 18"/>
                <a:gd name="T14" fmla="*/ 92 w 95"/>
                <a:gd name="T15" fmla="*/ 14 h 18"/>
                <a:gd name="T16" fmla="*/ 2 w 95"/>
                <a:gd name="T17" fmla="*/ 0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
                <a:gd name="T28" fmla="*/ 0 h 18"/>
                <a:gd name="T29" fmla="*/ 95 w 95"/>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 h="18">
                  <a:moveTo>
                    <a:pt x="2" y="0"/>
                  </a:moveTo>
                  <a:lnTo>
                    <a:pt x="0" y="0"/>
                  </a:lnTo>
                  <a:lnTo>
                    <a:pt x="0" y="2"/>
                  </a:lnTo>
                  <a:lnTo>
                    <a:pt x="2" y="2"/>
                  </a:lnTo>
                  <a:lnTo>
                    <a:pt x="92" y="17"/>
                  </a:lnTo>
                  <a:lnTo>
                    <a:pt x="94" y="17"/>
                  </a:lnTo>
                  <a:lnTo>
                    <a:pt x="94" y="14"/>
                  </a:lnTo>
                  <a:lnTo>
                    <a:pt x="92" y="14"/>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4" name="Freeform 156"/>
            <p:cNvSpPr>
              <a:spLocks/>
            </p:cNvSpPr>
            <p:nvPr/>
          </p:nvSpPr>
          <p:spPr bwMode="auto">
            <a:xfrm>
              <a:off x="732" y="2809"/>
              <a:ext cx="46" cy="2"/>
            </a:xfrm>
            <a:custGeom>
              <a:avLst/>
              <a:gdLst>
                <a:gd name="T0" fmla="*/ 2 w 46"/>
                <a:gd name="T1" fmla="*/ 1 h 2"/>
                <a:gd name="T2" fmla="*/ 0 w 46"/>
                <a:gd name="T3" fmla="*/ 1 h 2"/>
                <a:gd name="T4" fmla="*/ 0 w 46"/>
                <a:gd name="T5" fmla="*/ 0 h 2"/>
                <a:gd name="T6" fmla="*/ 45 w 46"/>
                <a:gd name="T7" fmla="*/ 0 h 2"/>
                <a:gd name="T8" fmla="*/ 45 w 46"/>
                <a:gd name="T9" fmla="*/ 1 h 2"/>
                <a:gd name="T10" fmla="*/ 43 w 46"/>
                <a:gd name="T11" fmla="*/ 1 h 2"/>
                <a:gd name="T12" fmla="*/ 2 w 46"/>
                <a:gd name="T13" fmla="*/ 1 h 2"/>
                <a:gd name="T14" fmla="*/ 0 60000 65536"/>
                <a:gd name="T15" fmla="*/ 0 60000 65536"/>
                <a:gd name="T16" fmla="*/ 0 60000 65536"/>
                <a:gd name="T17" fmla="*/ 0 60000 65536"/>
                <a:gd name="T18" fmla="*/ 0 60000 65536"/>
                <a:gd name="T19" fmla="*/ 0 60000 65536"/>
                <a:gd name="T20" fmla="*/ 0 60000 65536"/>
                <a:gd name="T21" fmla="*/ 0 w 46"/>
                <a:gd name="T22" fmla="*/ 0 h 2"/>
                <a:gd name="T23" fmla="*/ 46 w 46"/>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 h="2">
                  <a:moveTo>
                    <a:pt x="2" y="1"/>
                  </a:moveTo>
                  <a:lnTo>
                    <a:pt x="0" y="1"/>
                  </a:lnTo>
                  <a:lnTo>
                    <a:pt x="0" y="0"/>
                  </a:lnTo>
                  <a:lnTo>
                    <a:pt x="45" y="0"/>
                  </a:lnTo>
                  <a:lnTo>
                    <a:pt x="45" y="1"/>
                  </a:lnTo>
                  <a:lnTo>
                    <a:pt x="43" y="1"/>
                  </a:lnTo>
                  <a:lnTo>
                    <a:pt x="2"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5" name="Freeform 157"/>
            <p:cNvSpPr>
              <a:spLocks/>
            </p:cNvSpPr>
            <p:nvPr/>
          </p:nvSpPr>
          <p:spPr bwMode="auto">
            <a:xfrm>
              <a:off x="707" y="2930"/>
              <a:ext cx="30" cy="25"/>
            </a:xfrm>
            <a:custGeom>
              <a:avLst/>
              <a:gdLst>
                <a:gd name="T0" fmla="*/ 2 w 30"/>
                <a:gd name="T1" fmla="*/ 12 h 25"/>
                <a:gd name="T2" fmla="*/ 0 w 30"/>
                <a:gd name="T3" fmla="*/ 12 h 25"/>
                <a:gd name="T4" fmla="*/ 0 w 30"/>
                <a:gd name="T5" fmla="*/ 15 h 25"/>
                <a:gd name="T6" fmla="*/ 10 w 30"/>
                <a:gd name="T7" fmla="*/ 15 h 25"/>
                <a:gd name="T8" fmla="*/ 13 w 30"/>
                <a:gd name="T9" fmla="*/ 13 h 25"/>
                <a:gd name="T10" fmla="*/ 15 w 30"/>
                <a:gd name="T11" fmla="*/ 13 h 25"/>
                <a:gd name="T12" fmla="*/ 15 w 30"/>
                <a:gd name="T13" fmla="*/ 9 h 25"/>
                <a:gd name="T14" fmla="*/ 16 w 30"/>
                <a:gd name="T15" fmla="*/ 6 h 25"/>
                <a:gd name="T16" fmla="*/ 16 w 30"/>
                <a:gd name="T17" fmla="*/ 8 h 25"/>
                <a:gd name="T18" fmla="*/ 18 w 30"/>
                <a:gd name="T19" fmla="*/ 6 h 25"/>
                <a:gd name="T20" fmla="*/ 18 w 30"/>
                <a:gd name="T21" fmla="*/ 5 h 25"/>
                <a:gd name="T22" fmla="*/ 19 w 30"/>
                <a:gd name="T23" fmla="*/ 2 h 25"/>
                <a:gd name="T24" fmla="*/ 18 w 30"/>
                <a:gd name="T25" fmla="*/ 3 h 25"/>
                <a:gd name="T26" fmla="*/ 24 w 30"/>
                <a:gd name="T27" fmla="*/ 3 h 25"/>
                <a:gd name="T28" fmla="*/ 23 w 30"/>
                <a:gd name="T29" fmla="*/ 2 h 25"/>
                <a:gd name="T30" fmla="*/ 24 w 30"/>
                <a:gd name="T31" fmla="*/ 6 h 25"/>
                <a:gd name="T32" fmla="*/ 25 w 30"/>
                <a:gd name="T33" fmla="*/ 9 h 25"/>
                <a:gd name="T34" fmla="*/ 24 w 30"/>
                <a:gd name="T35" fmla="*/ 13 h 25"/>
                <a:gd name="T36" fmla="*/ 24 w 30"/>
                <a:gd name="T37" fmla="*/ 17 h 25"/>
                <a:gd name="T38" fmla="*/ 24 w 30"/>
                <a:gd name="T39" fmla="*/ 15 h 25"/>
                <a:gd name="T40" fmla="*/ 21 w 30"/>
                <a:gd name="T41" fmla="*/ 19 h 25"/>
                <a:gd name="T42" fmla="*/ 19 w 30"/>
                <a:gd name="T43" fmla="*/ 22 h 25"/>
                <a:gd name="T44" fmla="*/ 21 w 30"/>
                <a:gd name="T45" fmla="*/ 22 h 25"/>
                <a:gd name="T46" fmla="*/ 6 w 30"/>
                <a:gd name="T47" fmla="*/ 22 h 25"/>
                <a:gd name="T48" fmla="*/ 6 w 30"/>
                <a:gd name="T49" fmla="*/ 24 h 25"/>
                <a:gd name="T50" fmla="*/ 8 w 30"/>
                <a:gd name="T51" fmla="*/ 24 h 25"/>
                <a:gd name="T52" fmla="*/ 21 w 30"/>
                <a:gd name="T53" fmla="*/ 24 h 25"/>
                <a:gd name="T54" fmla="*/ 23 w 30"/>
                <a:gd name="T55" fmla="*/ 24 h 25"/>
                <a:gd name="T56" fmla="*/ 24 w 30"/>
                <a:gd name="T57" fmla="*/ 23 h 25"/>
                <a:gd name="T58" fmla="*/ 27 w 30"/>
                <a:gd name="T59" fmla="*/ 18 h 25"/>
                <a:gd name="T60" fmla="*/ 27 w 30"/>
                <a:gd name="T61" fmla="*/ 13 h 25"/>
                <a:gd name="T62" fmla="*/ 29 w 30"/>
                <a:gd name="T63" fmla="*/ 9 h 25"/>
                <a:gd name="T64" fmla="*/ 27 w 30"/>
                <a:gd name="T65" fmla="*/ 6 h 25"/>
                <a:gd name="T66" fmla="*/ 25 w 30"/>
                <a:gd name="T67" fmla="*/ 2 h 25"/>
                <a:gd name="T68" fmla="*/ 25 w 30"/>
                <a:gd name="T69" fmla="*/ 0 h 25"/>
                <a:gd name="T70" fmla="*/ 16 w 30"/>
                <a:gd name="T71" fmla="*/ 0 h 25"/>
                <a:gd name="T72" fmla="*/ 16 w 30"/>
                <a:gd name="T73" fmla="*/ 2 h 25"/>
                <a:gd name="T74" fmla="*/ 15 w 30"/>
                <a:gd name="T75" fmla="*/ 5 h 25"/>
                <a:gd name="T76" fmla="*/ 15 w 30"/>
                <a:gd name="T77" fmla="*/ 3 h 25"/>
                <a:gd name="T78" fmla="*/ 13 w 30"/>
                <a:gd name="T79" fmla="*/ 5 h 25"/>
                <a:gd name="T80" fmla="*/ 13 w 30"/>
                <a:gd name="T81" fmla="*/ 6 h 25"/>
                <a:gd name="T82" fmla="*/ 11 w 30"/>
                <a:gd name="T83" fmla="*/ 9 h 25"/>
                <a:gd name="T84" fmla="*/ 11 w 30"/>
                <a:gd name="T85" fmla="*/ 12 h 25"/>
                <a:gd name="T86" fmla="*/ 13 w 30"/>
                <a:gd name="T87" fmla="*/ 11 h 25"/>
                <a:gd name="T88" fmla="*/ 10 w 30"/>
                <a:gd name="T89" fmla="*/ 12 h 25"/>
                <a:gd name="T90" fmla="*/ 2 w 30"/>
                <a:gd name="T91" fmla="*/ 12 h 2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0"/>
                <a:gd name="T139" fmla="*/ 0 h 25"/>
                <a:gd name="T140" fmla="*/ 30 w 30"/>
                <a:gd name="T141" fmla="*/ 25 h 2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0" h="25">
                  <a:moveTo>
                    <a:pt x="2" y="12"/>
                  </a:moveTo>
                  <a:lnTo>
                    <a:pt x="0" y="12"/>
                  </a:lnTo>
                  <a:lnTo>
                    <a:pt x="0" y="15"/>
                  </a:lnTo>
                  <a:lnTo>
                    <a:pt x="10" y="15"/>
                  </a:lnTo>
                  <a:lnTo>
                    <a:pt x="13" y="13"/>
                  </a:lnTo>
                  <a:lnTo>
                    <a:pt x="15" y="13"/>
                  </a:lnTo>
                  <a:lnTo>
                    <a:pt x="15" y="9"/>
                  </a:lnTo>
                  <a:lnTo>
                    <a:pt x="16" y="6"/>
                  </a:lnTo>
                  <a:lnTo>
                    <a:pt x="16" y="8"/>
                  </a:lnTo>
                  <a:lnTo>
                    <a:pt x="18" y="6"/>
                  </a:lnTo>
                  <a:lnTo>
                    <a:pt x="18" y="5"/>
                  </a:lnTo>
                  <a:lnTo>
                    <a:pt x="19" y="2"/>
                  </a:lnTo>
                  <a:lnTo>
                    <a:pt x="18" y="3"/>
                  </a:lnTo>
                  <a:lnTo>
                    <a:pt x="24" y="3"/>
                  </a:lnTo>
                  <a:lnTo>
                    <a:pt x="23" y="2"/>
                  </a:lnTo>
                  <a:lnTo>
                    <a:pt x="24" y="6"/>
                  </a:lnTo>
                  <a:lnTo>
                    <a:pt x="25" y="9"/>
                  </a:lnTo>
                  <a:lnTo>
                    <a:pt x="24" y="13"/>
                  </a:lnTo>
                  <a:lnTo>
                    <a:pt x="24" y="17"/>
                  </a:lnTo>
                  <a:lnTo>
                    <a:pt x="24" y="15"/>
                  </a:lnTo>
                  <a:lnTo>
                    <a:pt x="21" y="19"/>
                  </a:lnTo>
                  <a:lnTo>
                    <a:pt x="19" y="22"/>
                  </a:lnTo>
                  <a:lnTo>
                    <a:pt x="21" y="22"/>
                  </a:lnTo>
                  <a:lnTo>
                    <a:pt x="6" y="22"/>
                  </a:lnTo>
                  <a:lnTo>
                    <a:pt x="6" y="24"/>
                  </a:lnTo>
                  <a:lnTo>
                    <a:pt x="8" y="24"/>
                  </a:lnTo>
                  <a:lnTo>
                    <a:pt x="21" y="24"/>
                  </a:lnTo>
                  <a:lnTo>
                    <a:pt x="23" y="24"/>
                  </a:lnTo>
                  <a:lnTo>
                    <a:pt x="24" y="23"/>
                  </a:lnTo>
                  <a:lnTo>
                    <a:pt x="27" y="18"/>
                  </a:lnTo>
                  <a:lnTo>
                    <a:pt x="27" y="13"/>
                  </a:lnTo>
                  <a:lnTo>
                    <a:pt x="29" y="9"/>
                  </a:lnTo>
                  <a:lnTo>
                    <a:pt x="27" y="6"/>
                  </a:lnTo>
                  <a:lnTo>
                    <a:pt x="25" y="2"/>
                  </a:lnTo>
                  <a:lnTo>
                    <a:pt x="25" y="0"/>
                  </a:lnTo>
                  <a:lnTo>
                    <a:pt x="16" y="0"/>
                  </a:lnTo>
                  <a:lnTo>
                    <a:pt x="16" y="2"/>
                  </a:lnTo>
                  <a:lnTo>
                    <a:pt x="15" y="5"/>
                  </a:lnTo>
                  <a:lnTo>
                    <a:pt x="15" y="3"/>
                  </a:lnTo>
                  <a:lnTo>
                    <a:pt x="13" y="5"/>
                  </a:lnTo>
                  <a:lnTo>
                    <a:pt x="13" y="6"/>
                  </a:lnTo>
                  <a:lnTo>
                    <a:pt x="11" y="9"/>
                  </a:lnTo>
                  <a:lnTo>
                    <a:pt x="11" y="12"/>
                  </a:lnTo>
                  <a:lnTo>
                    <a:pt x="13" y="11"/>
                  </a:lnTo>
                  <a:lnTo>
                    <a:pt x="10" y="12"/>
                  </a:lnTo>
                  <a:lnTo>
                    <a:pt x="2" y="1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6" name="Freeform 158"/>
            <p:cNvSpPr>
              <a:spLocks/>
            </p:cNvSpPr>
            <p:nvPr/>
          </p:nvSpPr>
          <p:spPr bwMode="auto">
            <a:xfrm>
              <a:off x="730" y="2957"/>
              <a:ext cx="10" cy="5"/>
            </a:xfrm>
            <a:custGeom>
              <a:avLst/>
              <a:gdLst>
                <a:gd name="T0" fmla="*/ 2 w 10"/>
                <a:gd name="T1" fmla="*/ 0 h 5"/>
                <a:gd name="T2" fmla="*/ 0 w 10"/>
                <a:gd name="T3" fmla="*/ 0 h 5"/>
                <a:gd name="T4" fmla="*/ 0 w 10"/>
                <a:gd name="T5" fmla="*/ 1 h 5"/>
                <a:gd name="T6" fmla="*/ 7 w 10"/>
                <a:gd name="T7" fmla="*/ 4 h 5"/>
                <a:gd name="T8" fmla="*/ 9 w 10"/>
                <a:gd name="T9" fmla="*/ 4 h 5"/>
                <a:gd name="T10" fmla="*/ 9 w 10"/>
                <a:gd name="T11" fmla="*/ 3 h 5"/>
                <a:gd name="T12" fmla="*/ 2 w 10"/>
                <a:gd name="T13" fmla="*/ 0 h 5"/>
                <a:gd name="T14" fmla="*/ 0 60000 65536"/>
                <a:gd name="T15" fmla="*/ 0 60000 65536"/>
                <a:gd name="T16" fmla="*/ 0 60000 65536"/>
                <a:gd name="T17" fmla="*/ 0 60000 65536"/>
                <a:gd name="T18" fmla="*/ 0 60000 65536"/>
                <a:gd name="T19" fmla="*/ 0 60000 65536"/>
                <a:gd name="T20" fmla="*/ 0 60000 65536"/>
                <a:gd name="T21" fmla="*/ 0 w 10"/>
                <a:gd name="T22" fmla="*/ 0 h 5"/>
                <a:gd name="T23" fmla="*/ 10 w 10"/>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5">
                  <a:moveTo>
                    <a:pt x="2" y="0"/>
                  </a:moveTo>
                  <a:lnTo>
                    <a:pt x="0" y="0"/>
                  </a:lnTo>
                  <a:lnTo>
                    <a:pt x="0" y="1"/>
                  </a:lnTo>
                  <a:lnTo>
                    <a:pt x="7" y="4"/>
                  </a:lnTo>
                  <a:lnTo>
                    <a:pt x="9" y="4"/>
                  </a:lnTo>
                  <a:lnTo>
                    <a:pt x="9" y="3"/>
                  </a:lnTo>
                  <a:lnTo>
                    <a:pt x="2" y="0"/>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7" name="Freeform 159"/>
            <p:cNvSpPr>
              <a:spLocks/>
            </p:cNvSpPr>
            <p:nvPr/>
          </p:nvSpPr>
          <p:spPr bwMode="auto">
            <a:xfrm>
              <a:off x="720" y="2969"/>
              <a:ext cx="20" cy="5"/>
            </a:xfrm>
            <a:custGeom>
              <a:avLst/>
              <a:gdLst>
                <a:gd name="T0" fmla="*/ 19 w 20"/>
                <a:gd name="T1" fmla="*/ 2 h 5"/>
                <a:gd name="T2" fmla="*/ 19 w 20"/>
                <a:gd name="T3" fmla="*/ 0 h 5"/>
                <a:gd name="T4" fmla="*/ 17 w 20"/>
                <a:gd name="T5" fmla="*/ 0 h 5"/>
                <a:gd name="T6" fmla="*/ 12 w 20"/>
                <a:gd name="T7" fmla="*/ 2 h 5"/>
                <a:gd name="T8" fmla="*/ 13 w 20"/>
                <a:gd name="T9" fmla="*/ 2 h 5"/>
                <a:gd name="T10" fmla="*/ 0 w 20"/>
                <a:gd name="T11" fmla="*/ 2 h 5"/>
                <a:gd name="T12" fmla="*/ 0 w 20"/>
                <a:gd name="T13" fmla="*/ 4 h 5"/>
                <a:gd name="T14" fmla="*/ 2 w 20"/>
                <a:gd name="T15" fmla="*/ 4 h 5"/>
                <a:gd name="T16" fmla="*/ 13 w 20"/>
                <a:gd name="T17" fmla="*/ 4 h 5"/>
                <a:gd name="T18" fmla="*/ 15 w 20"/>
                <a:gd name="T19" fmla="*/ 4 h 5"/>
                <a:gd name="T20" fmla="*/ 19 w 20"/>
                <a:gd name="T21" fmla="*/ 2 h 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
                <a:gd name="T34" fmla="*/ 0 h 5"/>
                <a:gd name="T35" fmla="*/ 20 w 20"/>
                <a:gd name="T36" fmla="*/ 5 h 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 h="5">
                  <a:moveTo>
                    <a:pt x="19" y="2"/>
                  </a:moveTo>
                  <a:lnTo>
                    <a:pt x="19" y="0"/>
                  </a:lnTo>
                  <a:lnTo>
                    <a:pt x="17" y="0"/>
                  </a:lnTo>
                  <a:lnTo>
                    <a:pt x="12" y="2"/>
                  </a:lnTo>
                  <a:lnTo>
                    <a:pt x="13" y="2"/>
                  </a:lnTo>
                  <a:lnTo>
                    <a:pt x="0" y="2"/>
                  </a:lnTo>
                  <a:lnTo>
                    <a:pt x="0" y="4"/>
                  </a:lnTo>
                  <a:lnTo>
                    <a:pt x="2" y="4"/>
                  </a:lnTo>
                  <a:lnTo>
                    <a:pt x="13" y="4"/>
                  </a:lnTo>
                  <a:lnTo>
                    <a:pt x="15" y="4"/>
                  </a:lnTo>
                  <a:lnTo>
                    <a:pt x="19" y="2"/>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8" name="Freeform 160"/>
            <p:cNvSpPr>
              <a:spLocks/>
            </p:cNvSpPr>
            <p:nvPr/>
          </p:nvSpPr>
          <p:spPr bwMode="auto">
            <a:xfrm>
              <a:off x="699" y="2973"/>
              <a:ext cx="20" cy="4"/>
            </a:xfrm>
            <a:custGeom>
              <a:avLst/>
              <a:gdLst>
                <a:gd name="T0" fmla="*/ 19 w 20"/>
                <a:gd name="T1" fmla="*/ 1 h 4"/>
                <a:gd name="T2" fmla="*/ 19 w 20"/>
                <a:gd name="T3" fmla="*/ 0 h 4"/>
                <a:gd name="T4" fmla="*/ 16 w 20"/>
                <a:gd name="T5" fmla="*/ 0 h 4"/>
                <a:gd name="T6" fmla="*/ 16 w 20"/>
                <a:gd name="T7" fmla="*/ 3 h 4"/>
                <a:gd name="T8" fmla="*/ 18 w 20"/>
                <a:gd name="T9" fmla="*/ 2 h 4"/>
                <a:gd name="T10" fmla="*/ 0 w 20"/>
                <a:gd name="T11" fmla="*/ 2 h 4"/>
                <a:gd name="T12" fmla="*/ 0 w 20"/>
                <a:gd name="T13" fmla="*/ 3 h 4"/>
                <a:gd name="T14" fmla="*/ 1 w 20"/>
                <a:gd name="T15" fmla="*/ 3 h 4"/>
                <a:gd name="T16" fmla="*/ 18 w 20"/>
                <a:gd name="T17" fmla="*/ 3 h 4"/>
                <a:gd name="T18" fmla="*/ 19 w 20"/>
                <a:gd name="T19" fmla="*/ 3 h 4"/>
                <a:gd name="T20" fmla="*/ 19 w 20"/>
                <a:gd name="T21" fmla="*/ 3 h 4"/>
                <a:gd name="T22" fmla="*/ 19 w 20"/>
                <a:gd name="T23" fmla="*/ 1 h 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4"/>
                <a:gd name="T38" fmla="*/ 20 w 20"/>
                <a:gd name="T39" fmla="*/ 4 h 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4">
                  <a:moveTo>
                    <a:pt x="19" y="1"/>
                  </a:moveTo>
                  <a:lnTo>
                    <a:pt x="19" y="0"/>
                  </a:lnTo>
                  <a:lnTo>
                    <a:pt x="16" y="0"/>
                  </a:lnTo>
                  <a:lnTo>
                    <a:pt x="16" y="3"/>
                  </a:lnTo>
                  <a:lnTo>
                    <a:pt x="18" y="2"/>
                  </a:lnTo>
                  <a:lnTo>
                    <a:pt x="0" y="2"/>
                  </a:lnTo>
                  <a:lnTo>
                    <a:pt x="0" y="3"/>
                  </a:lnTo>
                  <a:lnTo>
                    <a:pt x="1" y="3"/>
                  </a:lnTo>
                  <a:lnTo>
                    <a:pt x="18" y="3"/>
                  </a:lnTo>
                  <a:lnTo>
                    <a:pt x="19" y="3"/>
                  </a:lnTo>
                  <a:lnTo>
                    <a:pt x="19" y="1"/>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19" name="Freeform 161"/>
            <p:cNvSpPr>
              <a:spLocks/>
            </p:cNvSpPr>
            <p:nvPr/>
          </p:nvSpPr>
          <p:spPr bwMode="auto">
            <a:xfrm>
              <a:off x="707" y="2975"/>
              <a:ext cx="12" cy="18"/>
            </a:xfrm>
            <a:custGeom>
              <a:avLst/>
              <a:gdLst>
                <a:gd name="T0" fmla="*/ 0 w 12"/>
                <a:gd name="T1" fmla="*/ 16 h 18"/>
                <a:gd name="T2" fmla="*/ 0 w 12"/>
                <a:gd name="T3" fmla="*/ 17 h 18"/>
                <a:gd name="T4" fmla="*/ 3 w 12"/>
                <a:gd name="T5" fmla="*/ 17 h 18"/>
                <a:gd name="T6" fmla="*/ 3 w 12"/>
                <a:gd name="T7" fmla="*/ 16 h 18"/>
                <a:gd name="T8" fmla="*/ 4 w 12"/>
                <a:gd name="T9" fmla="*/ 13 h 18"/>
                <a:gd name="T10" fmla="*/ 4 w 12"/>
                <a:gd name="T11" fmla="*/ 15 h 18"/>
                <a:gd name="T12" fmla="*/ 6 w 12"/>
                <a:gd name="T13" fmla="*/ 11 h 18"/>
                <a:gd name="T14" fmla="*/ 5 w 12"/>
                <a:gd name="T15" fmla="*/ 11 h 18"/>
                <a:gd name="T16" fmla="*/ 7 w 12"/>
                <a:gd name="T17" fmla="*/ 10 h 18"/>
                <a:gd name="T18" fmla="*/ 9 w 12"/>
                <a:gd name="T19" fmla="*/ 10 h 18"/>
                <a:gd name="T20" fmla="*/ 9 w 12"/>
                <a:gd name="T21" fmla="*/ 7 h 18"/>
                <a:gd name="T22" fmla="*/ 11 w 12"/>
                <a:gd name="T23" fmla="*/ 1 h 18"/>
                <a:gd name="T24" fmla="*/ 11 w 12"/>
                <a:gd name="T25" fmla="*/ 0 h 18"/>
                <a:gd name="T26" fmla="*/ 9 w 12"/>
                <a:gd name="T27" fmla="*/ 0 h 18"/>
                <a:gd name="T28" fmla="*/ 9 w 12"/>
                <a:gd name="T29" fmla="*/ 1 h 18"/>
                <a:gd name="T30" fmla="*/ 6 w 12"/>
                <a:gd name="T31" fmla="*/ 7 h 18"/>
                <a:gd name="T32" fmla="*/ 6 w 12"/>
                <a:gd name="T33" fmla="*/ 9 h 18"/>
                <a:gd name="T34" fmla="*/ 7 w 12"/>
                <a:gd name="T35" fmla="*/ 7 h 18"/>
                <a:gd name="T36" fmla="*/ 5 w 12"/>
                <a:gd name="T37" fmla="*/ 9 h 18"/>
                <a:gd name="T38" fmla="*/ 4 w 12"/>
                <a:gd name="T39" fmla="*/ 9 h 18"/>
                <a:gd name="T40" fmla="*/ 1 w 12"/>
                <a:gd name="T41" fmla="*/ 11 h 18"/>
                <a:gd name="T42" fmla="*/ 1 w 12"/>
                <a:gd name="T43" fmla="*/ 13 h 18"/>
                <a:gd name="T44" fmla="*/ 0 w 12"/>
                <a:gd name="T45" fmla="*/ 16 h 1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
                <a:gd name="T70" fmla="*/ 0 h 18"/>
                <a:gd name="T71" fmla="*/ 12 w 12"/>
                <a:gd name="T72" fmla="*/ 18 h 1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 h="18">
                  <a:moveTo>
                    <a:pt x="0" y="16"/>
                  </a:moveTo>
                  <a:lnTo>
                    <a:pt x="0" y="17"/>
                  </a:lnTo>
                  <a:lnTo>
                    <a:pt x="3" y="17"/>
                  </a:lnTo>
                  <a:lnTo>
                    <a:pt x="3" y="16"/>
                  </a:lnTo>
                  <a:lnTo>
                    <a:pt x="4" y="13"/>
                  </a:lnTo>
                  <a:lnTo>
                    <a:pt x="4" y="15"/>
                  </a:lnTo>
                  <a:lnTo>
                    <a:pt x="6" y="11"/>
                  </a:lnTo>
                  <a:lnTo>
                    <a:pt x="5" y="11"/>
                  </a:lnTo>
                  <a:lnTo>
                    <a:pt x="7" y="10"/>
                  </a:lnTo>
                  <a:lnTo>
                    <a:pt x="9" y="10"/>
                  </a:lnTo>
                  <a:lnTo>
                    <a:pt x="9" y="7"/>
                  </a:lnTo>
                  <a:lnTo>
                    <a:pt x="11" y="1"/>
                  </a:lnTo>
                  <a:lnTo>
                    <a:pt x="11" y="0"/>
                  </a:lnTo>
                  <a:lnTo>
                    <a:pt x="9" y="0"/>
                  </a:lnTo>
                  <a:lnTo>
                    <a:pt x="9" y="1"/>
                  </a:lnTo>
                  <a:lnTo>
                    <a:pt x="6" y="7"/>
                  </a:lnTo>
                  <a:lnTo>
                    <a:pt x="6" y="9"/>
                  </a:lnTo>
                  <a:lnTo>
                    <a:pt x="7" y="7"/>
                  </a:lnTo>
                  <a:lnTo>
                    <a:pt x="5" y="9"/>
                  </a:lnTo>
                  <a:lnTo>
                    <a:pt x="4" y="9"/>
                  </a:lnTo>
                  <a:lnTo>
                    <a:pt x="1" y="11"/>
                  </a:lnTo>
                  <a:lnTo>
                    <a:pt x="1" y="13"/>
                  </a:lnTo>
                  <a:lnTo>
                    <a:pt x="0" y="16"/>
                  </a:lnTo>
                </a:path>
              </a:pathLst>
            </a:custGeom>
            <a:solidFill>
              <a:srgbClr val="000000"/>
            </a:solidFill>
            <a:ln>
              <a:noFill/>
            </a:ln>
            <a:extLst>
              <a:ext uri="{91240B29-F687-4F45-9708-019B960494DF}">
                <a14:hiddenLine xmlns:a14="http://schemas.microsoft.com/office/drawing/2010/main" xmlns="" w="12700" cap="rnd">
                  <a:solidFill>
                    <a:srgbClr val="000000"/>
                  </a:solidFill>
                  <a:round/>
                  <a:headEnd/>
                  <a:tailEnd/>
                </a14:hiddenLine>
              </a:ext>
            </a:extLst>
          </p:spPr>
          <p:txBody>
            <a:bodyPr/>
            <a:lstStyle/>
            <a:p>
              <a:endParaRPr lang="es-ES" b="0"/>
            </a:p>
          </p:txBody>
        </p:sp>
        <p:sp>
          <p:nvSpPr>
            <p:cNvPr id="220" name="Rectangle 162"/>
            <p:cNvSpPr>
              <a:spLocks noChangeArrowheads="1"/>
            </p:cNvSpPr>
            <p:nvPr/>
          </p:nvSpPr>
          <p:spPr bwMode="auto">
            <a:xfrm>
              <a:off x="650" y="2424"/>
              <a:ext cx="101" cy="61"/>
            </a:xfrm>
            <a:prstGeom prst="rect">
              <a:avLst/>
            </a:prstGeom>
            <a:solidFill>
              <a:schemeClr val="tx1"/>
            </a:solidFill>
            <a:ln>
              <a:noFill/>
            </a:ln>
            <a:extLst>
              <a:ext uri="{91240B29-F687-4F45-9708-019B960494DF}">
                <a14:hiddenLine xmlns:a14="http://schemas.microsoft.com/office/drawing/2010/main" xmlns="" w="12700">
                  <a:solidFill>
                    <a:srgbClr val="000000"/>
                  </a:solidFill>
                  <a:miter lim="800000"/>
                  <a:headEnd/>
                  <a:tailEnd/>
                </a14:hiddenLine>
              </a:ext>
            </a:extLst>
          </p:spPr>
          <p:txBody>
            <a:bodyPr wrap="none" anchor="ctr"/>
            <a:lstStyle/>
            <a:p>
              <a:endParaRPr lang="es-ES" b="0"/>
            </a:p>
          </p:txBody>
        </p:sp>
        <p:sp>
          <p:nvSpPr>
            <p:cNvPr id="221" name="Freeform 163"/>
            <p:cNvSpPr>
              <a:spLocks/>
            </p:cNvSpPr>
            <p:nvPr/>
          </p:nvSpPr>
          <p:spPr bwMode="auto">
            <a:xfrm>
              <a:off x="664" y="2430"/>
              <a:ext cx="78" cy="58"/>
            </a:xfrm>
            <a:custGeom>
              <a:avLst/>
              <a:gdLst>
                <a:gd name="T0" fmla="*/ 18 w 78"/>
                <a:gd name="T1" fmla="*/ 57 h 58"/>
                <a:gd name="T2" fmla="*/ 0 w 78"/>
                <a:gd name="T3" fmla="*/ 48 h 58"/>
                <a:gd name="T4" fmla="*/ 10 w 78"/>
                <a:gd name="T5" fmla="*/ 0 h 58"/>
                <a:gd name="T6" fmla="*/ 61 w 78"/>
                <a:gd name="T7" fmla="*/ 0 h 58"/>
                <a:gd name="T8" fmla="*/ 77 w 78"/>
                <a:gd name="T9" fmla="*/ 48 h 58"/>
                <a:gd name="T10" fmla="*/ 65 w 78"/>
                <a:gd name="T11" fmla="*/ 57 h 58"/>
                <a:gd name="T12" fmla="*/ 0 60000 65536"/>
                <a:gd name="T13" fmla="*/ 0 60000 65536"/>
                <a:gd name="T14" fmla="*/ 0 60000 65536"/>
                <a:gd name="T15" fmla="*/ 0 60000 65536"/>
                <a:gd name="T16" fmla="*/ 0 60000 65536"/>
                <a:gd name="T17" fmla="*/ 0 60000 65536"/>
                <a:gd name="T18" fmla="*/ 0 w 78"/>
                <a:gd name="T19" fmla="*/ 0 h 58"/>
                <a:gd name="T20" fmla="*/ 78 w 78"/>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78" h="58">
                  <a:moveTo>
                    <a:pt x="18" y="57"/>
                  </a:moveTo>
                  <a:lnTo>
                    <a:pt x="0" y="48"/>
                  </a:lnTo>
                  <a:lnTo>
                    <a:pt x="10" y="0"/>
                  </a:lnTo>
                  <a:lnTo>
                    <a:pt x="61" y="0"/>
                  </a:lnTo>
                  <a:lnTo>
                    <a:pt x="77" y="48"/>
                  </a:lnTo>
                  <a:lnTo>
                    <a:pt x="65" y="57"/>
                  </a:lnTo>
                </a:path>
              </a:pathLst>
            </a:custGeom>
            <a:noFill/>
            <a:ln w="12700" cap="rnd">
              <a:solidFill>
                <a:schemeClr val="bg2"/>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s-ES" b="0"/>
            </a:p>
          </p:txBody>
        </p:sp>
        <p:sp>
          <p:nvSpPr>
            <p:cNvPr id="222" name="Rectangle 164"/>
            <p:cNvSpPr>
              <a:spLocks noChangeArrowheads="1"/>
            </p:cNvSpPr>
            <p:nvPr/>
          </p:nvSpPr>
          <p:spPr bwMode="auto">
            <a:xfrm>
              <a:off x="690" y="2440"/>
              <a:ext cx="22" cy="25"/>
            </a:xfrm>
            <a:prstGeom prst="rect">
              <a:avLst/>
            </a:prstGeom>
            <a:solidFill>
              <a:schemeClr val="tx1"/>
            </a:solidFill>
            <a:ln w="12700">
              <a:solidFill>
                <a:schemeClr val="bg2"/>
              </a:solidFill>
              <a:miter lim="800000"/>
              <a:headEnd/>
              <a:tailEnd/>
            </a:ln>
          </p:spPr>
          <p:txBody>
            <a:bodyPr wrap="none" anchor="ctr"/>
            <a:lstStyle/>
            <a:p>
              <a:endParaRPr lang="es-ES" b="0"/>
            </a:p>
          </p:txBody>
        </p:sp>
      </p:grpSp>
      <p:cxnSp>
        <p:nvCxnSpPr>
          <p:cNvPr id="224" name="223 Conector recto de flecha"/>
          <p:cNvCxnSpPr>
            <a:stCxn id="74754" idx="2"/>
            <a:endCxn id="84" idx="44"/>
          </p:cNvCxnSpPr>
          <p:nvPr/>
        </p:nvCxnSpPr>
        <p:spPr>
          <a:xfrm flipH="1">
            <a:off x="4633949" y="4527357"/>
            <a:ext cx="2880614" cy="671934"/>
          </a:xfrm>
          <a:prstGeom prst="straightConnector1">
            <a:avLst/>
          </a:prstGeom>
          <a:ln w="28575">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5" name="224 Conector recto de flecha"/>
          <p:cNvCxnSpPr>
            <a:stCxn id="74754" idx="2"/>
            <a:endCxn id="138" idx="35"/>
          </p:cNvCxnSpPr>
          <p:nvPr/>
        </p:nvCxnSpPr>
        <p:spPr>
          <a:xfrm rot="16200000" flipH="1">
            <a:off x="8705250" y="3336670"/>
            <a:ext cx="1011217" cy="3392590"/>
          </a:xfrm>
          <a:prstGeom prst="straightConnector1">
            <a:avLst/>
          </a:prstGeom>
          <a:ln w="28575">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28" name="227 CuadroTexto"/>
          <p:cNvSpPr txBox="1"/>
          <p:nvPr/>
        </p:nvSpPr>
        <p:spPr>
          <a:xfrm>
            <a:off x="5704581" y="4064178"/>
            <a:ext cx="1616308" cy="369332"/>
          </a:xfrm>
          <a:prstGeom prst="rect">
            <a:avLst/>
          </a:prstGeom>
          <a:noFill/>
        </p:spPr>
        <p:txBody>
          <a:bodyPr wrap="square" rtlCol="0">
            <a:spAutoFit/>
          </a:bodyPr>
          <a:lstStyle/>
          <a:p>
            <a:r>
              <a:rPr lang="es-CL" sz="900" b="1" dirty="0">
                <a:latin typeface="Arial" pitchFamily="34" charset="0"/>
                <a:cs typeface="Arial" pitchFamily="34" charset="0"/>
              </a:rPr>
              <a:t>TRU PARA DESIGNACIÓN OTHT</a:t>
            </a:r>
          </a:p>
        </p:txBody>
      </p:sp>
      <p:sp>
        <p:nvSpPr>
          <p:cNvPr id="223" name="22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226"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227"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23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23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232"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928021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par>
                                <p:cTn id="8" presetID="4" presetClass="entr" presetSubtype="16" fill="hold" nodeType="withEffect">
                                  <p:stCondLst>
                                    <p:cond delay="0"/>
                                  </p:stCondLst>
                                  <p:childTnLst>
                                    <p:set>
                                      <p:cBhvr>
                                        <p:cTn id="9" dur="1" fill="hold">
                                          <p:stCondLst>
                                            <p:cond delay="0"/>
                                          </p:stCondLst>
                                        </p:cTn>
                                        <p:tgtEl>
                                          <p:spTgt spid="229"/>
                                        </p:tgtEl>
                                        <p:attrNameLst>
                                          <p:attrName>style.visibility</p:attrName>
                                        </p:attrNameLst>
                                      </p:cBhvr>
                                      <p:to>
                                        <p:strVal val="visible"/>
                                      </p:to>
                                    </p:set>
                                    <p:animEffect transition="in" filter="box(in)">
                                      <p:cBhvr>
                                        <p:cTn id="10" dur="500"/>
                                        <p:tgtEl>
                                          <p:spTgt spid="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a:xfrm>
            <a:off x="9091248" y="5949281"/>
            <a:ext cx="2839614" cy="365125"/>
          </a:xfrm>
        </p:spPr>
        <p:txBody>
          <a:bodyPr/>
          <a:lstStyle/>
          <a:p>
            <a:fld id="{E633B1BE-4685-4A8F-BABD-4AD129F26B6C}" type="slidenum">
              <a:rPr lang="es-CL" smtClean="0"/>
              <a:pPr/>
              <a:t>150</a:t>
            </a:fld>
            <a:endParaRPr lang="es-CL" dirty="0"/>
          </a:p>
        </p:txBody>
      </p:sp>
      <p:sp>
        <p:nvSpPr>
          <p:cNvPr id="6" name="1 Título"/>
          <p:cNvSpPr txBox="1">
            <a:spLocks/>
          </p:cNvSpPr>
          <p:nvPr/>
        </p:nvSpPr>
        <p:spPr>
          <a:xfrm>
            <a:off x="190112" y="1285860"/>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FF0000"/>
                </a:solidFill>
                <a:latin typeface="Arial" pitchFamily="34" charset="0"/>
                <a:ea typeface="+mj-ea"/>
                <a:cs typeface="Arial" pitchFamily="34" charset="0"/>
              </a:rPr>
              <a:t>Mando y Control sobre Buques y HELOS en una Acción </a:t>
            </a:r>
            <a:r>
              <a:rPr lang="es-CL" sz="2000" b="1" i="1" dirty="0" err="1" smtClean="0">
                <a:solidFill>
                  <a:srgbClr val="FF0000"/>
                </a:solidFill>
                <a:latin typeface="Arial" pitchFamily="34" charset="0"/>
                <a:ea typeface="+mj-ea"/>
                <a:cs typeface="Arial" pitchFamily="34" charset="0"/>
              </a:rPr>
              <a:t>Antisuperficie</a:t>
            </a:r>
            <a:r>
              <a:rPr lang="es-CL" sz="2000" b="1" i="1" dirty="0">
                <a:solidFill>
                  <a:srgbClr val="FF0000"/>
                </a:solidFill>
                <a:latin typeface="Arial" pitchFamily="34" charset="0"/>
                <a:ea typeface="+mj-ea"/>
                <a:cs typeface="Arial" pitchFamily="34" charset="0"/>
              </a:rPr>
              <a:t>.:</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190112" y="2000240"/>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dirty="0">
                <a:solidFill>
                  <a:srgbClr val="002060"/>
                </a:solidFill>
                <a:latin typeface="Arial" pitchFamily="34" charset="0"/>
                <a:ea typeface="+mj-ea"/>
                <a:cs typeface="Arial" pitchFamily="34" charset="0"/>
              </a:rPr>
              <a:t>- La SAG debe asegurar la adecuada defensa, poder de fuego y exploración.</a:t>
            </a:r>
            <a:endParaRPr kumimoji="0" lang="es-CL" sz="2000" b="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8" name="1 Título"/>
          <p:cNvSpPr txBox="1">
            <a:spLocks/>
          </p:cNvSpPr>
          <p:nvPr/>
        </p:nvSpPr>
        <p:spPr>
          <a:xfrm>
            <a:off x="190112" y="3143248"/>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dirty="0">
                <a:solidFill>
                  <a:srgbClr val="002060"/>
                </a:solidFill>
                <a:latin typeface="Arial" pitchFamily="34" charset="0"/>
                <a:ea typeface="+mj-ea"/>
                <a:cs typeface="Arial" pitchFamily="34" charset="0"/>
              </a:rPr>
              <a:t>- El COSAG tendrá la libertad de acción para cumplir con su tarea. Podrá asignar guardias y empleara los HELOS y aviones asignados</a:t>
            </a:r>
            <a:r>
              <a:rPr lang="es-CL" sz="2000" b="1" i="1" dirty="0">
                <a:solidFill>
                  <a:srgbClr val="002060"/>
                </a:solidFill>
                <a:latin typeface="Arial" pitchFamily="34" charset="0"/>
                <a:ea typeface="+mj-ea"/>
                <a:cs typeface="Arial" pitchFamily="34" charset="0"/>
              </a:rPr>
              <a:t>.</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pic>
        <p:nvPicPr>
          <p:cNvPr id="81922" name="Picture 2" descr="Resultado de imagen para fuerza de superficie de la armada de chile"/>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285189" y="3933056"/>
            <a:ext cx="4074657" cy="2237378"/>
          </a:xfrm>
          <a:prstGeom prst="rect">
            <a:avLst/>
          </a:prstGeom>
          <a:noFill/>
          <a:ln>
            <a:solidFill>
              <a:schemeClr val="tx1"/>
            </a:solidFill>
          </a:ln>
        </p:spPr>
      </p:pic>
      <p:pic>
        <p:nvPicPr>
          <p:cNvPr id="81924" name="Picture 4" descr="Resultado de imagen para fuerza de superficie de la armada de chile"/>
          <p:cNvPicPr>
            <a:picLocks noChangeAspect="1" noChangeArrowheads="1"/>
          </p:cNvPicPr>
          <p:nvPr/>
        </p:nvPicPr>
        <p:blipFill>
          <a:blip r:embed="rId3" cstate="print"/>
          <a:srcRect/>
          <a:stretch>
            <a:fillRect/>
          </a:stretch>
        </p:blipFill>
        <p:spPr bwMode="auto">
          <a:xfrm>
            <a:off x="4839024" y="3933056"/>
            <a:ext cx="2788907" cy="1495426"/>
          </a:xfrm>
          <a:prstGeom prst="rect">
            <a:avLst/>
          </a:prstGeom>
          <a:noFill/>
          <a:ln>
            <a:solidFill>
              <a:schemeClr val="tx1"/>
            </a:solidFill>
          </a:ln>
        </p:spPr>
      </p:pic>
      <p:pic>
        <p:nvPicPr>
          <p:cNvPr id="81926" name="Picture 6" descr="Resultado de imagen para p-3 armada de chile"/>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8097437" y="3933056"/>
            <a:ext cx="3440287" cy="1495426"/>
          </a:xfrm>
          <a:prstGeom prst="rect">
            <a:avLst/>
          </a:prstGeom>
          <a:noFill/>
          <a:ln>
            <a:solidFill>
              <a:schemeClr val="tx1"/>
            </a:solidFill>
          </a:ln>
        </p:spPr>
      </p:pic>
      <p:sp>
        <p:nvSpPr>
          <p:cNvPr id="11" name="10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2"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3"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4"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15"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16"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513526276"/>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a:xfrm>
            <a:off x="8995412" y="6021289"/>
            <a:ext cx="2839614" cy="365125"/>
          </a:xfrm>
        </p:spPr>
        <p:txBody>
          <a:bodyPr/>
          <a:lstStyle/>
          <a:p>
            <a:fld id="{E633B1BE-4685-4A8F-BABD-4AD129F26B6C}" type="slidenum">
              <a:rPr lang="es-CL" smtClean="0"/>
              <a:pPr/>
              <a:t>151</a:t>
            </a:fld>
            <a:endParaRPr lang="es-CL"/>
          </a:p>
        </p:txBody>
      </p:sp>
      <p:sp>
        <p:nvSpPr>
          <p:cNvPr id="6" name="1 Título"/>
          <p:cNvSpPr txBox="1">
            <a:spLocks/>
          </p:cNvSpPr>
          <p:nvPr/>
        </p:nvSpPr>
        <p:spPr>
          <a:xfrm>
            <a:off x="190112" y="980728"/>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FF0000"/>
                </a:solidFill>
                <a:latin typeface="Arial" pitchFamily="34" charset="0"/>
                <a:ea typeface="+mj-ea"/>
                <a:cs typeface="Arial" pitchFamily="34" charset="0"/>
              </a:rPr>
              <a:t>Mando y Control sobre Buques y HELOS en una Acción </a:t>
            </a:r>
            <a:r>
              <a:rPr lang="es-CL" sz="2000" b="1" i="1" dirty="0" err="1">
                <a:solidFill>
                  <a:srgbClr val="FF0000"/>
                </a:solidFill>
                <a:latin typeface="Arial" pitchFamily="34" charset="0"/>
                <a:ea typeface="+mj-ea"/>
                <a:cs typeface="Arial" pitchFamily="34" charset="0"/>
              </a:rPr>
              <a:t>Antisuperficie</a:t>
            </a:r>
            <a:r>
              <a:rPr lang="es-CL" sz="2000" b="1" i="1" dirty="0">
                <a:solidFill>
                  <a:srgbClr val="FF0000"/>
                </a:solidFill>
                <a:latin typeface="Arial" pitchFamily="34" charset="0"/>
                <a:ea typeface="+mj-ea"/>
                <a:cs typeface="Arial" pitchFamily="34" charset="0"/>
              </a:rPr>
              <a:t>.:</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9" name="1 Título"/>
          <p:cNvSpPr txBox="1">
            <a:spLocks/>
          </p:cNvSpPr>
          <p:nvPr/>
        </p:nvSpPr>
        <p:spPr>
          <a:xfrm>
            <a:off x="190112" y="1695108"/>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002060"/>
                </a:solidFill>
                <a:latin typeface="Arial" pitchFamily="34" charset="0"/>
                <a:ea typeface="+mj-ea"/>
                <a:cs typeface="Arial" pitchFamily="34" charset="0"/>
              </a:rPr>
              <a:t>- </a:t>
            </a:r>
            <a:r>
              <a:rPr lang="es-CL" sz="2000" b="1" dirty="0">
                <a:solidFill>
                  <a:srgbClr val="002060"/>
                </a:solidFill>
                <a:latin typeface="Arial" pitchFamily="34" charset="0"/>
                <a:ea typeface="+mj-ea"/>
                <a:cs typeface="Arial" pitchFamily="34" charset="0"/>
              </a:rPr>
              <a:t>La HAG será designada por el OCT/</a:t>
            </a:r>
            <a:r>
              <a:rPr lang="es-CL" sz="2000" b="1" dirty="0" err="1">
                <a:solidFill>
                  <a:srgbClr val="002060"/>
                </a:solidFill>
                <a:latin typeface="Arial" pitchFamily="34" charset="0"/>
                <a:ea typeface="+mj-ea"/>
                <a:cs typeface="Arial" pitchFamily="34" charset="0"/>
              </a:rPr>
              <a:t>ASuW</a:t>
            </a:r>
            <a:r>
              <a:rPr lang="es-CL" sz="2000" b="1" dirty="0">
                <a:solidFill>
                  <a:srgbClr val="002060"/>
                </a:solidFill>
                <a:latin typeface="Arial" pitchFamily="34" charset="0"/>
                <a:ea typeface="+mj-ea"/>
                <a:cs typeface="Arial" pitchFamily="34" charset="0"/>
              </a:rPr>
              <a:t>, designándose un COHAG.</a:t>
            </a:r>
            <a:endParaRPr kumimoji="0" lang="es-CL" sz="2000" b="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10" name="1 Título"/>
          <p:cNvSpPr txBox="1">
            <a:spLocks/>
          </p:cNvSpPr>
          <p:nvPr/>
        </p:nvSpPr>
        <p:spPr>
          <a:xfrm>
            <a:off x="216237" y="2409488"/>
            <a:ext cx="11763426" cy="714380"/>
          </a:xfrm>
          <a:prstGeom prst="rect">
            <a:avLst/>
          </a:prstGeom>
        </p:spPr>
        <p:txBody>
          <a:bodyPr vert="horz" lIns="91440" tIns="45720" rIns="91440" bIns="45720" rtlCol="0" anchor="ctr">
            <a:noAutofit/>
          </a:bodyPr>
          <a:lstStyle/>
          <a:p>
            <a:pPr marL="273050" indent="-273050" algn="just"/>
            <a:r>
              <a:rPr lang="es-CL" sz="2000" b="1" dirty="0">
                <a:solidFill>
                  <a:srgbClr val="002060"/>
                </a:solidFill>
                <a:latin typeface="Arial" pitchFamily="34" charset="0"/>
                <a:ea typeface="+mj-ea"/>
                <a:cs typeface="Arial" pitchFamily="34" charset="0"/>
              </a:rPr>
              <a:t>- HAG con libertad de acción para cumplir su misión, manteniendo dentro de lo posible el enlace DL.</a:t>
            </a:r>
          </a:p>
        </p:txBody>
      </p:sp>
      <p:pic>
        <p:nvPicPr>
          <p:cNvPr id="82946" name="Picture 2" descr="Resultado de imagen para helicptero cougar sh32 armada de chile"/>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6955399" y="3609086"/>
            <a:ext cx="4056576" cy="2029961"/>
          </a:xfrm>
          <a:prstGeom prst="rect">
            <a:avLst/>
          </a:prstGeom>
          <a:noFill/>
          <a:ln>
            <a:solidFill>
              <a:schemeClr val="tx1"/>
            </a:solidFill>
          </a:ln>
        </p:spPr>
      </p:pic>
      <p:pic>
        <p:nvPicPr>
          <p:cNvPr id="82948" name="Picture 4" descr="Resultado de imagen para helicptero cougar sh32 armada de chile"/>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80266" y="3266744"/>
            <a:ext cx="6172084" cy="2714644"/>
          </a:xfrm>
          <a:prstGeom prst="rect">
            <a:avLst/>
          </a:prstGeom>
          <a:noFill/>
          <a:ln>
            <a:solidFill>
              <a:schemeClr val="tx1"/>
            </a:solidFill>
          </a:ln>
        </p:spPr>
      </p:pic>
      <p:sp>
        <p:nvSpPr>
          <p:cNvPr id="12" name="1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17" name="Picture 11"/>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11447528"/>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90112" y="1052736"/>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FF0000"/>
                </a:solidFill>
                <a:latin typeface="Arial" pitchFamily="34" charset="0"/>
                <a:ea typeface="+mj-ea"/>
                <a:cs typeface="Arial" pitchFamily="34" charset="0"/>
              </a:rPr>
              <a:t>Mando y Control sobre SAU y ASAU.:</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7" name="1 Título"/>
          <p:cNvSpPr txBox="1">
            <a:spLocks/>
          </p:cNvSpPr>
          <p:nvPr/>
        </p:nvSpPr>
        <p:spPr>
          <a:xfrm>
            <a:off x="216237" y="2009360"/>
            <a:ext cx="11763426" cy="1000132"/>
          </a:xfrm>
          <a:prstGeom prst="rect">
            <a:avLst/>
          </a:prstGeom>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lang="es-CL" sz="2000" b="1" dirty="0">
                <a:solidFill>
                  <a:srgbClr val="002060"/>
                </a:solidFill>
                <a:latin typeface="Arial" pitchFamily="34" charset="0"/>
                <a:ea typeface="+mj-ea"/>
                <a:cs typeface="Arial" pitchFamily="34" charset="0"/>
              </a:rPr>
              <a:t>- El OTC/ASWC al evaluar el panorama táctico, la inteligencia operativa y con el propósito de mantener la misión con el resto de las unidades, podrá conformar una SAU/ASAU</a:t>
            </a:r>
            <a:r>
              <a:rPr lang="es-CL" sz="2000" b="1" i="1" dirty="0">
                <a:solidFill>
                  <a:srgbClr val="002060"/>
                </a:solidFill>
                <a:latin typeface="Arial" pitchFamily="34" charset="0"/>
                <a:ea typeface="+mj-ea"/>
                <a:cs typeface="Arial" pitchFamily="34" charset="0"/>
              </a:rPr>
              <a:t>. </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9" name="1 Título"/>
          <p:cNvSpPr txBox="1">
            <a:spLocks/>
          </p:cNvSpPr>
          <p:nvPr/>
        </p:nvSpPr>
        <p:spPr>
          <a:xfrm>
            <a:off x="95035" y="3080930"/>
            <a:ext cx="11763426" cy="714380"/>
          </a:xfrm>
          <a:prstGeom prst="rect">
            <a:avLst/>
          </a:prstGeom>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lang="es-CL" sz="2000" b="1" dirty="0">
                <a:solidFill>
                  <a:srgbClr val="002060"/>
                </a:solidFill>
                <a:latin typeface="Arial" pitchFamily="34" charset="0"/>
                <a:ea typeface="+mj-ea"/>
                <a:cs typeface="Arial" pitchFamily="34" charset="0"/>
              </a:rPr>
              <a:t>- La SAU deberá contar con capacidad de enlace L-11/Imagen y con la capacidad de portar al menos un HELO en versión ASW.</a:t>
            </a:r>
            <a:endParaRPr kumimoji="0" lang="es-CL" sz="2000" b="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11" name="1 Título"/>
          <p:cNvSpPr txBox="1">
            <a:spLocks/>
          </p:cNvSpPr>
          <p:nvPr/>
        </p:nvSpPr>
        <p:spPr>
          <a:xfrm>
            <a:off x="190112" y="3866748"/>
            <a:ext cx="11763426" cy="714380"/>
          </a:xfrm>
          <a:prstGeom prst="rect">
            <a:avLst/>
          </a:prstGeom>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lang="es-CL" sz="2000" b="1" dirty="0">
                <a:solidFill>
                  <a:srgbClr val="002060"/>
                </a:solidFill>
                <a:latin typeface="Arial" pitchFamily="34" charset="0"/>
                <a:ea typeface="+mj-ea"/>
                <a:cs typeface="Arial" pitchFamily="34" charset="0"/>
              </a:rPr>
              <a:t>- El COSAU tendrá la libertad de acción para cumplir con su tarea. Podrá asignar guardias y empleará los HELOS y aviones asignados</a:t>
            </a:r>
            <a:r>
              <a:rPr lang="es-CL" sz="2000" b="1" i="1" dirty="0">
                <a:solidFill>
                  <a:srgbClr val="002060"/>
                </a:solidFill>
                <a:latin typeface="Arial" pitchFamily="34" charset="0"/>
                <a:ea typeface="+mj-ea"/>
                <a:cs typeface="Arial" pitchFamily="34" charset="0"/>
              </a:rPr>
              <a:t>.</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10" name="Marcador de número de diapositiva 1"/>
          <p:cNvSpPr txBox="1">
            <a:spLocks/>
          </p:cNvSpPr>
          <p:nvPr/>
        </p:nvSpPr>
        <p:spPr>
          <a:xfrm>
            <a:off x="9091248" y="6021289"/>
            <a:ext cx="2839614"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633B1BE-4685-4A8F-BABD-4AD129F26B6C}" type="slidenum">
              <a:rPr lang="es-CL" smtClean="0"/>
              <a:pPr/>
              <a:t>152</a:t>
            </a:fld>
            <a:endParaRPr lang="es-CL" dirty="0"/>
          </a:p>
        </p:txBody>
      </p:sp>
      <p:sp>
        <p:nvSpPr>
          <p:cNvPr id="12" name="11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3"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4"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5"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16"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17"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881413936"/>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190112" y="980728"/>
            <a:ext cx="11763426" cy="714380"/>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CL" sz="2000" b="1" i="1" dirty="0">
                <a:solidFill>
                  <a:srgbClr val="FF0000"/>
                </a:solidFill>
                <a:latin typeface="Arial" pitchFamily="34" charset="0"/>
                <a:ea typeface="+mj-ea"/>
                <a:cs typeface="Arial" pitchFamily="34" charset="0"/>
              </a:rPr>
              <a:t>Mando y Control sobre Aeronaves de la Fuerza:</a:t>
            </a:r>
            <a:endParaRPr kumimoji="0" lang="es-CL" sz="2000" b="1" i="1" strike="noStrike" kern="1200" cap="none" spc="0" normalizeH="0" baseline="0" noProof="0" dirty="0">
              <a:ln>
                <a:noFill/>
              </a:ln>
              <a:solidFill>
                <a:srgbClr val="002060"/>
              </a:solidFill>
              <a:effectLst/>
              <a:uLnTx/>
              <a:uFillTx/>
              <a:latin typeface="Arial" pitchFamily="34" charset="0"/>
              <a:ea typeface="+mj-ea"/>
              <a:cs typeface="Arial" pitchFamily="34" charset="0"/>
            </a:endParaRPr>
          </a:p>
        </p:txBody>
      </p:sp>
      <p:sp>
        <p:nvSpPr>
          <p:cNvPr id="8" name="7 CuadroTexto"/>
          <p:cNvSpPr txBox="1"/>
          <p:nvPr/>
        </p:nvSpPr>
        <p:spPr>
          <a:xfrm>
            <a:off x="570420" y="1623670"/>
            <a:ext cx="11021099" cy="3170099"/>
          </a:xfrm>
          <a:prstGeom prst="rect">
            <a:avLst/>
          </a:prstGeom>
          <a:noFill/>
        </p:spPr>
        <p:txBody>
          <a:bodyPr wrap="square" rtlCol="0">
            <a:spAutoFit/>
          </a:bodyPr>
          <a:lstStyle/>
          <a:p>
            <a:pPr marL="273050" indent="-273050" algn="just">
              <a:buFont typeface="Wingdings" pitchFamily="2" charset="2"/>
              <a:buChar char="ü"/>
            </a:pPr>
            <a:r>
              <a:rPr lang="es-CL" sz="2000" b="1" dirty="0">
                <a:solidFill>
                  <a:srgbClr val="002060"/>
                </a:solidFill>
                <a:latin typeface="Arial" pitchFamily="34" charset="0"/>
                <a:ea typeface="+mj-ea"/>
                <a:cs typeface="Arial" pitchFamily="34" charset="0"/>
              </a:rPr>
              <a:t>El mando táctico sobre TODAS las aeronaves lo ejerce siempre el OCT, salvo las que expresamente delegue en los comandantes de guerra.</a:t>
            </a:r>
          </a:p>
          <a:p>
            <a:pPr marL="273050" indent="-273050" algn="just"/>
            <a:endParaRPr lang="es-CL" sz="2000" b="1" dirty="0">
              <a:solidFill>
                <a:srgbClr val="002060"/>
              </a:solidFill>
              <a:latin typeface="Arial" pitchFamily="34" charset="0"/>
              <a:ea typeface="+mj-ea"/>
              <a:cs typeface="Arial" pitchFamily="34" charset="0"/>
            </a:endParaRPr>
          </a:p>
          <a:p>
            <a:pPr marL="273050" indent="-273050" algn="just">
              <a:buFont typeface="Wingdings" pitchFamily="2" charset="2"/>
              <a:buChar char="ü"/>
            </a:pPr>
            <a:r>
              <a:rPr lang="es-CL" sz="2000" b="1" dirty="0">
                <a:solidFill>
                  <a:srgbClr val="002060"/>
                </a:solidFill>
                <a:latin typeface="Arial" pitchFamily="34" charset="0"/>
                <a:ea typeface="+mj-ea"/>
                <a:cs typeface="Arial" pitchFamily="34" charset="0"/>
              </a:rPr>
              <a:t>Supervisión de todos los aspectos de control aéreo de las aeronaves propias a cargo del ACU.</a:t>
            </a:r>
          </a:p>
          <a:p>
            <a:pPr marL="273050" indent="-273050" algn="just"/>
            <a:endParaRPr lang="es-CL" sz="2000" b="1" dirty="0">
              <a:solidFill>
                <a:srgbClr val="002060"/>
              </a:solidFill>
              <a:latin typeface="Arial" pitchFamily="34" charset="0"/>
              <a:ea typeface="+mj-ea"/>
              <a:cs typeface="Arial" pitchFamily="34" charset="0"/>
            </a:endParaRPr>
          </a:p>
          <a:p>
            <a:pPr marL="273050" indent="-273050" algn="just">
              <a:buFont typeface="Wingdings" pitchFamily="2" charset="2"/>
              <a:buChar char="ü"/>
            </a:pPr>
            <a:r>
              <a:rPr lang="es-CL" sz="2000" b="1" dirty="0">
                <a:solidFill>
                  <a:srgbClr val="002060"/>
                </a:solidFill>
                <a:latin typeface="Arial" pitchFamily="34" charset="0"/>
                <a:ea typeface="+mj-ea"/>
                <a:cs typeface="Arial" pitchFamily="34" charset="0"/>
              </a:rPr>
              <a:t>Control de helicópteros A/S será ejercido por el BCH/HCU.</a:t>
            </a:r>
          </a:p>
          <a:p>
            <a:pPr marL="273050" indent="-273050" algn="just"/>
            <a:endParaRPr lang="es-CL" sz="2000" b="1" dirty="0">
              <a:solidFill>
                <a:srgbClr val="002060"/>
              </a:solidFill>
              <a:latin typeface="Arial" pitchFamily="34" charset="0"/>
              <a:ea typeface="+mj-ea"/>
              <a:cs typeface="Arial" pitchFamily="34" charset="0"/>
            </a:endParaRPr>
          </a:p>
          <a:p>
            <a:pPr marL="273050" indent="-273050" algn="just">
              <a:buFont typeface="Wingdings" pitchFamily="2" charset="2"/>
              <a:buChar char="ü"/>
            </a:pPr>
            <a:r>
              <a:rPr lang="es-CL" sz="2000" b="1" dirty="0">
                <a:solidFill>
                  <a:srgbClr val="002060"/>
                </a:solidFill>
                <a:latin typeface="Arial" pitchFamily="34" charset="0"/>
                <a:ea typeface="+mj-ea"/>
                <a:cs typeface="Arial" pitchFamily="34" charset="0"/>
              </a:rPr>
              <a:t>Asignación de guardia ACU será al buque que cuente con los mejores medios y sensores o sobre el que se encuentre de </a:t>
            </a:r>
            <a:r>
              <a:rPr lang="es-CL" sz="2000" b="1" dirty="0" err="1">
                <a:solidFill>
                  <a:srgbClr val="002060"/>
                </a:solidFill>
                <a:latin typeface="Arial" pitchFamily="34" charset="0"/>
                <a:ea typeface="+mj-ea"/>
                <a:cs typeface="Arial" pitchFamily="34" charset="0"/>
              </a:rPr>
              <a:t>ASuWC</a:t>
            </a:r>
            <a:r>
              <a:rPr lang="es-CL" sz="2000" b="1" dirty="0">
                <a:solidFill>
                  <a:srgbClr val="002060"/>
                </a:solidFill>
                <a:latin typeface="Arial" pitchFamily="34" charset="0"/>
                <a:ea typeface="+mj-ea"/>
                <a:cs typeface="Arial" pitchFamily="34" charset="0"/>
              </a:rPr>
              <a:t>.</a:t>
            </a:r>
            <a:endParaRPr lang="es-CL" sz="2400" dirty="0"/>
          </a:p>
        </p:txBody>
      </p:sp>
      <p:sp>
        <p:nvSpPr>
          <p:cNvPr id="7" name="Marcador de número de diapositiva 1"/>
          <p:cNvSpPr>
            <a:spLocks noGrp="1"/>
          </p:cNvSpPr>
          <p:nvPr>
            <p:ph type="sldNum" sz="quarter" idx="12"/>
          </p:nvPr>
        </p:nvSpPr>
        <p:spPr>
          <a:xfrm>
            <a:off x="9091248" y="6021289"/>
            <a:ext cx="2839614" cy="365125"/>
          </a:xfrm>
        </p:spPr>
        <p:txBody>
          <a:bodyPr/>
          <a:lstStyle/>
          <a:p>
            <a:fld id="{E633B1BE-4685-4A8F-BABD-4AD129F26B6C}" type="slidenum">
              <a:rPr lang="es-CL" smtClean="0"/>
              <a:pPr/>
              <a:t>153</a:t>
            </a:fld>
            <a:endParaRPr lang="es-CL" dirty="0"/>
          </a:p>
        </p:txBody>
      </p:sp>
      <p:sp>
        <p:nvSpPr>
          <p:cNvPr id="9" name="8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10"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11"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2"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13"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14"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007141428"/>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4 CuadroTexto"/>
          <p:cNvSpPr txBox="1"/>
          <p:nvPr/>
        </p:nvSpPr>
        <p:spPr>
          <a:xfrm>
            <a:off x="334749" y="1268761"/>
            <a:ext cx="11404442" cy="3539430"/>
          </a:xfrm>
          <a:prstGeom prst="rect">
            <a:avLst/>
          </a:prstGeom>
          <a:noFill/>
        </p:spPr>
        <p:txBody>
          <a:bodyPr wrap="square" rtlCol="0">
            <a:spAutoFit/>
          </a:bodyPr>
          <a:lstStyle/>
          <a:p>
            <a:pPr marL="273050" indent="-273050" algn="just"/>
            <a:r>
              <a:rPr lang="es-CL" sz="2000" b="1" u="sng" dirty="0">
                <a:solidFill>
                  <a:srgbClr val="FF0000"/>
                </a:solidFill>
                <a:latin typeface="Arial" pitchFamily="34" charset="0"/>
                <a:cs typeface="Arial" pitchFamily="34" charset="0"/>
              </a:rPr>
              <a:t>LINK</a:t>
            </a:r>
            <a:r>
              <a:rPr lang="es-CL" sz="2000" b="1" u="sng" dirty="0" smtClean="0">
                <a:solidFill>
                  <a:srgbClr val="FF0000"/>
                </a:solidFill>
                <a:latin typeface="Arial" pitchFamily="34" charset="0"/>
                <a:cs typeface="Arial" pitchFamily="34" charset="0"/>
              </a:rPr>
              <a:t>:</a:t>
            </a:r>
          </a:p>
          <a:p>
            <a:pPr marL="273050" indent="-273050" algn="just"/>
            <a:endParaRPr lang="es-CL" sz="2000" b="1" i="1" u="sng" dirty="0">
              <a:solidFill>
                <a:srgbClr val="C00000"/>
              </a:solidFill>
              <a:latin typeface="Arial" pitchFamily="34" charset="0"/>
              <a:cs typeface="Arial" pitchFamily="34" charset="0"/>
            </a:endParaRPr>
          </a:p>
          <a:p>
            <a:pPr marL="273050" indent="-273050" algn="just">
              <a:buFont typeface="Wingdings" pitchFamily="2" charset="2"/>
              <a:buChar char="ü"/>
            </a:pPr>
            <a:r>
              <a:rPr lang="es-CL" sz="2000" b="1" dirty="0">
                <a:solidFill>
                  <a:srgbClr val="002060"/>
                </a:solidFill>
                <a:latin typeface="Arial" pitchFamily="34" charset="0"/>
                <a:cs typeface="Arial" pitchFamily="34" charset="0"/>
              </a:rPr>
              <a:t>Métodos principales link 11 y link Imagen</a:t>
            </a:r>
            <a:r>
              <a:rPr lang="es-CL" sz="2000" b="1" dirty="0" smtClean="0">
                <a:solidFill>
                  <a:srgbClr val="002060"/>
                </a:solidFill>
                <a:latin typeface="Arial" pitchFamily="34" charset="0"/>
                <a:cs typeface="Arial" pitchFamily="34" charset="0"/>
              </a:rPr>
              <a:t>.</a:t>
            </a:r>
          </a:p>
          <a:p>
            <a:pPr algn="just"/>
            <a:endParaRPr lang="es-CL" sz="2000" b="1" dirty="0">
              <a:solidFill>
                <a:srgbClr val="002060"/>
              </a:solidFill>
              <a:latin typeface="Arial" pitchFamily="34" charset="0"/>
              <a:cs typeface="Arial" pitchFamily="34" charset="0"/>
            </a:endParaRPr>
          </a:p>
          <a:p>
            <a:pPr marL="273050" indent="-273050" algn="just">
              <a:buFont typeface="Wingdings" pitchFamily="2" charset="2"/>
              <a:buChar char="ü"/>
            </a:pPr>
            <a:r>
              <a:rPr lang="es-CL" sz="2000" b="1" dirty="0">
                <a:solidFill>
                  <a:srgbClr val="002060"/>
                </a:solidFill>
                <a:latin typeface="Arial" pitchFamily="34" charset="0"/>
                <a:cs typeface="Arial" pitchFamily="34" charset="0"/>
              </a:rPr>
              <a:t>Entre buques, aeronaves y SS se privilegiará Link Imagen</a:t>
            </a:r>
            <a:r>
              <a:rPr lang="es-CL" sz="2000" b="1" dirty="0" smtClean="0">
                <a:solidFill>
                  <a:srgbClr val="002060"/>
                </a:solidFill>
                <a:latin typeface="Arial" pitchFamily="34" charset="0"/>
                <a:cs typeface="Arial" pitchFamily="34" charset="0"/>
              </a:rPr>
              <a:t>.</a:t>
            </a:r>
          </a:p>
          <a:p>
            <a:pPr algn="just"/>
            <a:endParaRPr lang="es-CL" sz="2000" b="1" dirty="0">
              <a:solidFill>
                <a:srgbClr val="002060"/>
              </a:solidFill>
              <a:latin typeface="Arial" pitchFamily="34" charset="0"/>
              <a:cs typeface="Arial" pitchFamily="34" charset="0"/>
            </a:endParaRPr>
          </a:p>
          <a:p>
            <a:pPr marL="273050" indent="-273050" algn="just">
              <a:buFont typeface="Wingdings" pitchFamily="2" charset="2"/>
              <a:buChar char="ü"/>
            </a:pPr>
            <a:r>
              <a:rPr lang="es-CL" sz="2000" b="1" dirty="0">
                <a:solidFill>
                  <a:srgbClr val="002060"/>
                </a:solidFill>
                <a:latin typeface="Arial" pitchFamily="34" charset="0"/>
                <a:cs typeface="Arial" pitchFamily="34" charset="0"/>
              </a:rPr>
              <a:t>Unidades deberán mantener enlace en CNWS. Importancia ya que es el principal medio de actualización de panorama para el COMOPER</a:t>
            </a:r>
            <a:r>
              <a:rPr lang="es-CL" sz="2000" b="1" dirty="0" smtClean="0">
                <a:solidFill>
                  <a:srgbClr val="002060"/>
                </a:solidFill>
                <a:latin typeface="Arial" pitchFamily="34" charset="0"/>
                <a:cs typeface="Arial" pitchFamily="34" charset="0"/>
              </a:rPr>
              <a:t>.</a:t>
            </a:r>
          </a:p>
          <a:p>
            <a:pPr algn="just"/>
            <a:endParaRPr lang="es-CL" sz="2000" b="1" dirty="0">
              <a:solidFill>
                <a:srgbClr val="002060"/>
              </a:solidFill>
              <a:latin typeface="Arial" pitchFamily="34" charset="0"/>
              <a:cs typeface="Arial" pitchFamily="34" charset="0"/>
            </a:endParaRPr>
          </a:p>
          <a:p>
            <a:pPr marL="273050" indent="-273050" algn="just">
              <a:buFont typeface="Wingdings" pitchFamily="2" charset="2"/>
              <a:buChar char="ü"/>
            </a:pPr>
            <a:r>
              <a:rPr lang="es-CL" sz="2000" b="1" dirty="0">
                <a:solidFill>
                  <a:srgbClr val="002060"/>
                </a:solidFill>
                <a:latin typeface="Arial" pitchFamily="34" charset="0"/>
                <a:cs typeface="Arial" pitchFamily="34" charset="0"/>
              </a:rPr>
              <a:t>SITMERC y SITPESQ se transmitirá por CNWS. </a:t>
            </a:r>
          </a:p>
          <a:p>
            <a:pPr marL="273050" indent="-273050" algn="just">
              <a:buFont typeface="Wingdings" pitchFamily="2" charset="2"/>
              <a:buChar char="ü"/>
            </a:pPr>
            <a:endParaRPr lang="es-CL" sz="2400" b="1" dirty="0">
              <a:solidFill>
                <a:srgbClr val="002060"/>
              </a:solidFill>
              <a:latin typeface="Arial" pitchFamily="34" charset="0"/>
              <a:cs typeface="Arial" pitchFamily="34" charset="0"/>
            </a:endParaRPr>
          </a:p>
        </p:txBody>
      </p:sp>
      <p:sp>
        <p:nvSpPr>
          <p:cNvPr id="7" name="Marcador de número de diapositiva 1"/>
          <p:cNvSpPr>
            <a:spLocks noGrp="1"/>
          </p:cNvSpPr>
          <p:nvPr>
            <p:ph type="sldNum" sz="quarter" idx="12"/>
          </p:nvPr>
        </p:nvSpPr>
        <p:spPr>
          <a:xfrm>
            <a:off x="9091248" y="6021289"/>
            <a:ext cx="2839614" cy="365125"/>
          </a:xfrm>
        </p:spPr>
        <p:txBody>
          <a:bodyPr/>
          <a:lstStyle/>
          <a:p>
            <a:fld id="{E633B1BE-4685-4A8F-BABD-4AD129F26B6C}" type="slidenum">
              <a:rPr lang="es-CL" smtClean="0"/>
              <a:pPr/>
              <a:t>154</a:t>
            </a:fld>
            <a:endParaRPr lang="es-CL" dirty="0"/>
          </a:p>
        </p:txBody>
      </p:sp>
      <p:sp>
        <p:nvSpPr>
          <p:cNvPr id="6" name="5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8"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9"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10"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11"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12"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3297840233"/>
      </p:ext>
    </p:extLst>
  </p:cSld>
  <p:clrMapOvr>
    <a:masterClrMapping/>
  </p:clrMapOvr>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a:stretch>
            <a:fillRect/>
          </a:stretch>
        </p:blipFill>
        <p:spPr bwMode="auto">
          <a:xfrm>
            <a:off x="1615766" y="1071546"/>
            <a:ext cx="8903123" cy="49497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Marcador de número de diapositiva 1"/>
          <p:cNvSpPr>
            <a:spLocks noGrp="1"/>
          </p:cNvSpPr>
          <p:nvPr>
            <p:ph type="sldNum" sz="quarter" idx="12"/>
          </p:nvPr>
        </p:nvSpPr>
        <p:spPr>
          <a:xfrm>
            <a:off x="9091248" y="6021289"/>
            <a:ext cx="2839614" cy="365125"/>
          </a:xfrm>
        </p:spPr>
        <p:txBody>
          <a:bodyPr/>
          <a:lstStyle/>
          <a:p>
            <a:fld id="{E633B1BE-4685-4A8F-BABD-4AD129F26B6C}" type="slidenum">
              <a:rPr lang="es-CL" smtClean="0"/>
              <a:pPr/>
              <a:t>155</a:t>
            </a:fld>
            <a:endParaRPr lang="es-CL" dirty="0"/>
          </a:p>
        </p:txBody>
      </p:sp>
      <p:sp>
        <p:nvSpPr>
          <p:cNvPr id="5" name="4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6" name="Grupo 19">
            <a:extLst>
              <a:ext uri="{FF2B5EF4-FFF2-40B4-BE49-F238E27FC236}">
                <a16:creationId xmlns="" xmlns:a16="http://schemas.microsoft.com/office/drawing/2014/main" id="{AE01241F-C91A-49F3-B93F-9CB69D7EA201}"/>
              </a:ext>
            </a:extLst>
          </p:cNvPr>
          <p:cNvGrpSpPr/>
          <p:nvPr/>
        </p:nvGrpSpPr>
        <p:grpSpPr>
          <a:xfrm>
            <a:off x="1548383" y="44624"/>
            <a:ext cx="8928992" cy="648072"/>
            <a:chOff x="230288" y="-25502"/>
            <a:chExt cx="6492011" cy="472128"/>
          </a:xfrm>
          <a:solidFill>
            <a:schemeClr val="accent1">
              <a:lumMod val="50000"/>
            </a:schemeClr>
          </a:solidFill>
        </p:grpSpPr>
        <p:sp>
          <p:nvSpPr>
            <p:cNvPr id="8" name="Flecha: cheurón 20">
              <a:extLst>
                <a:ext uri="{FF2B5EF4-FFF2-40B4-BE49-F238E27FC236}">
                  <a16:creationId xmlns="" xmlns:a16="http://schemas.microsoft.com/office/drawing/2014/main" id="{1548BA02-E249-4FF9-8F5B-47B2053ADD4B}"/>
                </a:ext>
              </a:extLst>
            </p:cNvPr>
            <p:cNvSpPr/>
            <p:nvPr/>
          </p:nvSpPr>
          <p:spPr>
            <a:xfrm>
              <a:off x="230288" y="-25502"/>
              <a:ext cx="191190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NIVELES DE MANDO Y CONTROL</a:t>
              </a:r>
            </a:p>
          </p:txBody>
        </p:sp>
        <p:sp>
          <p:nvSpPr>
            <p:cNvPr id="9" name="Flecha: cheurón 21">
              <a:extLst>
                <a:ext uri="{FF2B5EF4-FFF2-40B4-BE49-F238E27FC236}">
                  <a16:creationId xmlns="" xmlns:a16="http://schemas.microsoft.com/office/drawing/2014/main" id="{57169520-9DDB-40C8-8EA8-BFEC8C208C8B}"/>
                </a:ext>
              </a:extLst>
            </p:cNvPr>
            <p:cNvSpPr/>
            <p:nvPr/>
          </p:nvSpPr>
          <p:spPr>
            <a:xfrm>
              <a:off x="1981626" y="-25502"/>
              <a:ext cx="2057578" cy="472128"/>
            </a:xfrm>
            <a:prstGeom prst="chevron">
              <a:avLst/>
            </a:prstGeom>
            <a:solidFill>
              <a:schemeClr val="bg1">
                <a:lumMod val="8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bg1"/>
                  </a:solidFill>
                  <a:latin typeface="Arial" panose="020B0604020202020204" pitchFamily="34" charset="0"/>
                  <a:cs typeface="Arial" panose="020B0604020202020204" pitchFamily="34" charset="0"/>
                </a:rPr>
                <a:t>RESPONSABILIDADES DEL TEAM AIO</a:t>
              </a:r>
            </a:p>
          </p:txBody>
        </p:sp>
        <p:sp>
          <p:nvSpPr>
            <p:cNvPr id="10" name="Flecha: cheurón 22">
              <a:extLst>
                <a:ext uri="{FF2B5EF4-FFF2-40B4-BE49-F238E27FC236}">
                  <a16:creationId xmlns="" xmlns:a16="http://schemas.microsoft.com/office/drawing/2014/main" id="{5A793C9C-3982-4034-B62C-0B8A9CDB9C5A}"/>
                </a:ext>
              </a:extLst>
            </p:cNvPr>
            <p:cNvSpPr/>
            <p:nvPr/>
          </p:nvSpPr>
          <p:spPr>
            <a:xfrm>
              <a:off x="3873544" y="-25502"/>
              <a:ext cx="2848755" cy="472128"/>
            </a:xfrm>
            <a:prstGeom prst="chevr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rgbClr val="002060"/>
                  </a:solidFill>
                  <a:latin typeface="Arial" panose="020B0604020202020204" pitchFamily="34" charset="0"/>
                  <a:cs typeface="Arial" panose="020B0604020202020204" pitchFamily="34" charset="0"/>
                </a:rPr>
                <a:t>MANDO Y CONTROL SEGÚN LA DOCTRINA GENERAL DE LA ESCUADRA</a:t>
              </a:r>
            </a:p>
          </p:txBody>
        </p:sp>
      </p:grpSp>
      <p:pic>
        <p:nvPicPr>
          <p:cNvPr id="11" name="Picture 1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1894214482"/>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9" name="Picture 11"/>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4" name="3 CuadroTexto"/>
          <p:cNvSpPr txBox="1"/>
          <p:nvPr/>
        </p:nvSpPr>
        <p:spPr>
          <a:xfrm>
            <a:off x="0" y="-199276"/>
            <a:ext cx="12169775" cy="1107996"/>
          </a:xfrm>
          <a:prstGeom prst="rect">
            <a:avLst/>
          </a:prstGeom>
          <a:noFill/>
        </p:spPr>
        <p:txBody>
          <a:bodyPr wrap="square" rtlCol="0">
            <a:spAutoFit/>
          </a:bodyPr>
          <a:lstStyle/>
          <a:p>
            <a:pPr algn="ctr"/>
            <a:r>
              <a:rPr lang="es-CL" sz="5400" b="1" dirty="0" smtClean="0">
                <a:solidFill>
                  <a:srgbClr val="FF0000"/>
                </a:solidFill>
                <a:latin typeface="Arial" pitchFamily="34" charset="0"/>
                <a:cs typeface="Arial" pitchFamily="34" charset="0"/>
              </a:rPr>
              <a:t>PREGUNTAS</a:t>
            </a:r>
            <a:r>
              <a:rPr lang="es-CL" sz="6600" b="1" dirty="0" smtClean="0">
                <a:solidFill>
                  <a:srgbClr val="FF0000"/>
                </a:solidFill>
                <a:latin typeface="Arial" pitchFamily="34" charset="0"/>
                <a:cs typeface="Arial" pitchFamily="34" charset="0"/>
              </a:rPr>
              <a:t> </a:t>
            </a:r>
            <a:endParaRPr lang="es-CL" sz="6600" b="1" dirty="0">
              <a:solidFill>
                <a:srgbClr val="FF0000"/>
              </a:solidFill>
              <a:latin typeface="Arial" pitchFamily="34" charset="0"/>
              <a:cs typeface="Arial" pitchFamily="34" charset="0"/>
            </a:endParaRPr>
          </a:p>
        </p:txBody>
      </p:sp>
      <p:pic>
        <p:nvPicPr>
          <p:cNvPr id="2049" name="Picture 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0" y="764704"/>
            <a:ext cx="12169775" cy="5544616"/>
          </a:xfrm>
          <a:prstGeom prst="rect">
            <a:avLst/>
          </a:prstGeom>
          <a:noFill/>
          <a:ln w="9525">
            <a:noFill/>
            <a:miter lim="800000"/>
            <a:headEnd/>
            <a:tailEnd/>
          </a:ln>
        </p:spPr>
      </p:pic>
    </p:spTree>
    <p:extLst>
      <p:ext uri="{BB962C8B-B14F-4D97-AF65-F5344CB8AC3E}">
        <p14:creationId xmlns:p14="http://schemas.microsoft.com/office/powerpoint/2010/main" xmlns="" val="2028087048"/>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Yamato | Eurasia1945"/>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0" y="0"/>
            <a:ext cx="12169775" cy="6309320"/>
          </a:xfrm>
          <a:prstGeom prst="rect">
            <a:avLst/>
          </a:prstGeom>
          <a:noFill/>
        </p:spPr>
      </p:pic>
      <p:sp>
        <p:nvSpPr>
          <p:cNvPr id="4" name="Marcador de número de diapositiva 3">
            <a:extLst>
              <a:ext uri="{FF2B5EF4-FFF2-40B4-BE49-F238E27FC236}">
                <a16:creationId xmlns="" xmlns:a16="http://schemas.microsoft.com/office/drawing/2014/main" id="{55F6D74F-B018-4556-A4E4-600B5EB0836E}"/>
              </a:ext>
            </a:extLst>
          </p:cNvPr>
          <p:cNvSpPr>
            <a:spLocks noGrp="1"/>
          </p:cNvSpPr>
          <p:nvPr>
            <p:ph type="sldNum" sz="quarter" idx="12"/>
          </p:nvPr>
        </p:nvSpPr>
        <p:spPr>
          <a:xfrm>
            <a:off x="10581686" y="6356351"/>
            <a:ext cx="751417" cy="365125"/>
          </a:xfrm>
        </p:spPr>
        <p:txBody>
          <a:bodyPr vert="horz" lIns="91440" tIns="45720" rIns="91440" bIns="45720" rtlCol="0" anchor="ctr">
            <a:normAutofit/>
          </a:bodyPr>
          <a:lstStyle/>
          <a:p>
            <a:pPr>
              <a:spcAft>
                <a:spcPts val="600"/>
              </a:spcAft>
            </a:pPr>
            <a:fld id="{D57F1E4F-1CFF-5643-939E-02111984F565}" type="slidenum">
              <a:rPr lang="en-US" sz="1200">
                <a:solidFill>
                  <a:srgbClr val="FFFFFF"/>
                </a:solidFill>
                <a:latin typeface="+mn-lt"/>
                <a:cs typeface="+mn-cs"/>
              </a:rPr>
              <a:pPr>
                <a:spcAft>
                  <a:spcPts val="600"/>
                </a:spcAft>
              </a:pPr>
              <a:t>157</a:t>
            </a:fld>
            <a:endParaRPr lang="en-US" sz="1200">
              <a:solidFill>
                <a:srgbClr val="FFFFFF"/>
              </a:solidFill>
              <a:latin typeface="+mn-lt"/>
              <a:cs typeface="+mn-cs"/>
            </a:endParaRPr>
          </a:p>
        </p:txBody>
      </p:sp>
      <p:grpSp>
        <p:nvGrpSpPr>
          <p:cNvPr id="2" name="Agrupar 24"/>
          <p:cNvGrpSpPr/>
          <p:nvPr/>
        </p:nvGrpSpPr>
        <p:grpSpPr>
          <a:xfrm>
            <a:off x="-23770" y="6265334"/>
            <a:ext cx="12374643" cy="619655"/>
            <a:chOff x="-23813" y="6265333"/>
            <a:chExt cx="12397242" cy="619655"/>
          </a:xfrm>
        </p:grpSpPr>
        <p:sp>
          <p:nvSpPr>
            <p:cNvPr id="27" name="Rectangle 3"/>
            <p:cNvSpPr>
              <a:spLocks noChangeArrowheads="1"/>
            </p:cNvSpPr>
            <p:nvPr/>
          </p:nvSpPr>
          <p:spPr bwMode="auto">
            <a:xfrm>
              <a:off x="0" y="6376988"/>
              <a:ext cx="12192000" cy="508000"/>
            </a:xfrm>
            <a:prstGeom prst="rect">
              <a:avLst/>
            </a:prstGeom>
            <a:solidFill>
              <a:srgbClr val="002060"/>
            </a:solidFill>
            <a:ln>
              <a:noFill/>
            </a:ln>
            <a:effectLst/>
            <a:extLs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b="1" dirty="0">
                  <a:solidFill>
                    <a:srgbClr val="FFFFFF"/>
                  </a:solidFill>
                  <a:cs typeface="Arial" charset="0"/>
                </a:rPr>
                <a:t>P A T R I O T I S M O</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pPr>
              <a:r>
                <a:rPr lang="es-CL" dirty="0" smtClean="0">
                  <a:solidFill>
                    <a:srgbClr val="FFFFFF"/>
                  </a:solidFill>
                  <a:cs typeface="Arial" charset="0"/>
                </a:rPr>
                <a:t>HONOR</a:t>
              </a:r>
              <a:r>
                <a:rPr lang="es-CL" dirty="0">
                  <a:solidFill>
                    <a:srgbClr val="FFFFFF"/>
                  </a:solidFill>
                  <a:cs typeface="Arial" charset="0"/>
                </a:rPr>
                <a:t>	</a:t>
              </a:r>
              <a:r>
                <a:rPr lang="es-CL" dirty="0" smtClean="0">
                  <a:solidFill>
                    <a:srgbClr val="FFFFFF"/>
                  </a:solidFill>
                  <a:cs typeface="Arial" charset="0"/>
                </a:rPr>
                <a:t>	LEALTAD		VALENTÍA	INTEGRIDAD		DEBER</a:t>
              </a:r>
              <a:endParaRPr lang="es-CL" dirty="0">
                <a:solidFill>
                  <a:srgbClr val="FFFFFF"/>
                </a:solidFill>
                <a:cs typeface="Arial" charset="0"/>
              </a:endParaRPr>
            </a:p>
          </p:txBody>
        </p:sp>
        <p:grpSp>
          <p:nvGrpSpPr>
            <p:cNvPr id="3" name="Group 4"/>
            <p:cNvGrpSpPr>
              <a:grpSpLocks/>
            </p:cNvGrpSpPr>
            <p:nvPr/>
          </p:nvGrpSpPr>
          <p:grpSpPr bwMode="auto">
            <a:xfrm>
              <a:off x="-23813" y="6265333"/>
              <a:ext cx="12397242" cy="156105"/>
              <a:chOff x="-15" y="3990"/>
              <a:chExt cx="5788" cy="55"/>
            </a:xfrm>
          </p:grpSpPr>
          <p:pic>
            <p:nvPicPr>
              <p:cNvPr id="29" name="Picture 5"/>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15" y="3990"/>
                <a:ext cx="5788" cy="55"/>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0" name="Text Box 6"/>
              <p:cNvSpPr txBox="1">
                <a:spLocks noChangeArrowheads="1"/>
              </p:cNvSpPr>
              <p:nvPr/>
            </p:nvSpPr>
            <p:spPr bwMode="auto">
              <a:xfrm rot="10800000">
                <a:off x="1" y="4007"/>
                <a:ext cx="5756" cy="2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pPr>
                  <a:defRPr/>
                </a:pPr>
                <a:endParaRPr lang="es-ES"/>
              </a:p>
            </p:txBody>
          </p:sp>
        </p:grpSp>
      </p:grpSp>
      <p:sp>
        <p:nvSpPr>
          <p:cNvPr id="19" name="18 CuadroTexto"/>
          <p:cNvSpPr txBox="1"/>
          <p:nvPr/>
        </p:nvSpPr>
        <p:spPr>
          <a:xfrm>
            <a:off x="324247" y="1340768"/>
            <a:ext cx="6780959" cy="1015663"/>
          </a:xfrm>
          <a:prstGeom prst="rect">
            <a:avLst/>
          </a:prstGeom>
          <a:noFill/>
        </p:spPr>
        <p:txBody>
          <a:bodyPr wrap="none" rtlCol="0">
            <a:spAutoFit/>
          </a:bodyPr>
          <a:lstStyle/>
          <a:p>
            <a:r>
              <a:rPr lang="es-CL" sz="2000" i="1" dirty="0" smtClean="0"/>
              <a:t>"La guerra es justa cuando es necesaria; las armas son piadosas</a:t>
            </a:r>
          </a:p>
          <a:p>
            <a:r>
              <a:rPr lang="es-CL" sz="2000" i="1" dirty="0" smtClean="0"/>
              <a:t> cuando en ellas está la última esperanza". </a:t>
            </a:r>
          </a:p>
          <a:p>
            <a:r>
              <a:rPr lang="es-CL" sz="2000" dirty="0" smtClean="0"/>
              <a:t> </a:t>
            </a:r>
            <a:r>
              <a:rPr lang="es-CL" sz="2000" i="1" dirty="0" smtClean="0"/>
              <a:t>Nicolás Maquiavelo. </a:t>
            </a:r>
            <a:endParaRPr lang="es-CL" sz="2000" i="1" dirty="0"/>
          </a:p>
        </p:txBody>
      </p:sp>
      <p:sp>
        <p:nvSpPr>
          <p:cNvPr id="20" name="19 Rectángulo"/>
          <p:cNvSpPr/>
          <p:nvPr/>
        </p:nvSpPr>
        <p:spPr>
          <a:xfrm>
            <a:off x="0" y="0"/>
            <a:ext cx="12169775" cy="764704"/>
          </a:xfrm>
          <a:prstGeom prst="rect">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34" name="Picture 11"/>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396255" y="30425"/>
            <a:ext cx="494499" cy="734279"/>
          </a:xfrm>
          <a:prstGeom prst="rect">
            <a:avLst/>
          </a:prstGeom>
          <a:noFill/>
          <a:ln>
            <a:noFill/>
          </a:ln>
          <a:effectLst/>
          <a:extLst>
            <a:ext uri="{909E8E84-426E-40DD-AFC4-6F175D3DCCD1}">
              <a14:hiddenFill xmlns:a14="http://schemas.microsoft.com/office/drawing/2010/main" xmlns="">
                <a:blipFill dpi="0" rotWithShape="0">
                  <a:blip/>
                  <a:srcRect/>
                  <a:stretch>
                    <a:fillRect/>
                  </a:stretch>
                </a:blipFill>
              </a14:hiddenFill>
            </a:ext>
            <a:ext uri="{91240B29-F687-4F45-9708-019B960494DF}">
              <a14:hiddenLine xmlns:a14="http://schemas.microsoft.com/office/drawing/2010/main" xmlns="" w="9525">
                <a:solidFill>
                  <a:srgbClr val="3465A4"/>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xmlns="" val="2312027889"/>
      </p:ext>
    </p:extLst>
  </p:cSld>
  <p:clrMapOvr>
    <a:masterClrMapping/>
  </p:clrMapOvr>
  <p:timing>
    <p:tnLst>
      <p:par>
        <p:cTn id="1" dur="indefinite" restart="never" nodeType="tmRoot"/>
      </p:par>
    </p:tnLst>
  </p:timing>
</p:sld>
</file>

<file path=ppt/theme/theme1.xml><?xml version="1.0" encoding="utf-8"?>
<a:theme xmlns:a="http://schemas.openxmlformats.org/drawingml/2006/main" name="1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14284</TotalTime>
  <Words>11330</Words>
  <Application>Microsoft Office PowerPoint</Application>
  <PresentationFormat>Personalizado</PresentationFormat>
  <Paragraphs>1927</Paragraphs>
  <Slides>157</Slides>
  <Notes>18</Notes>
  <HiddenSlides>6</HiddenSlides>
  <MMClips>0</MMClips>
  <ScaleCrop>false</ScaleCrop>
  <HeadingPairs>
    <vt:vector size="4" baseType="variant">
      <vt:variant>
        <vt:lpstr>Tema</vt:lpstr>
      </vt:variant>
      <vt:variant>
        <vt:i4>2</vt:i4>
      </vt:variant>
      <vt:variant>
        <vt:lpstr>Títulos de diapositiva</vt:lpstr>
      </vt:variant>
      <vt:variant>
        <vt:i4>157</vt:i4>
      </vt:variant>
    </vt:vector>
  </HeadingPairs>
  <TitlesOfParts>
    <vt:vector size="159" baseType="lpstr">
      <vt:lpstr>1_Diseño personalizado</vt:lpstr>
      <vt:lpstr>Diseño personalizado</vt:lpstr>
      <vt:lpstr>SISTEMAS DE MANDO Y CONTROL</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El SCM 1600R, es la modernización de los sistemas SCM 1600 y 1600P, a través de una arquitectura de software y hardware altamente optimizada que permite una ágil operación e interconexión con otros sistemas.</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ORGANIZACIÓN AIO DE UNA FUERZA</vt:lpstr>
      <vt:lpstr>Diapositiva 89</vt:lpstr>
      <vt:lpstr>GUERRA COMPUESTA</vt:lpstr>
      <vt:lpstr>Diapositiva 91</vt:lpstr>
      <vt:lpstr>Diapositiva 92</vt:lpstr>
      <vt:lpstr>Diapositiva 93</vt:lpstr>
      <vt:lpstr>GUERRA COMPUESTA</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lpstr>Diapositiva 115</vt:lpstr>
      <vt:lpstr>Diapositiva 116</vt:lpstr>
      <vt:lpstr>Diapositiva 117</vt:lpstr>
      <vt:lpstr>Diapositiva 118</vt:lpstr>
      <vt:lpstr>Diapositiva 119</vt:lpstr>
      <vt:lpstr>Diapositiva 120</vt:lpstr>
      <vt:lpstr>Diapositiva 121</vt:lpstr>
      <vt:lpstr>Diapositiva 122</vt:lpstr>
      <vt:lpstr>Diapositiva 123</vt:lpstr>
      <vt:lpstr>Diapositiva 124</vt:lpstr>
      <vt:lpstr>Diapositiva 125</vt:lpstr>
      <vt:lpstr>Diapositiva 126</vt:lpstr>
      <vt:lpstr>Diapositiva 127</vt:lpstr>
      <vt:lpstr>Diapositiva 128</vt:lpstr>
      <vt:lpstr>Diapositiva 129</vt:lpstr>
      <vt:lpstr>Diapositiva 130</vt:lpstr>
      <vt:lpstr>Diapositiva 131</vt:lpstr>
      <vt:lpstr>Diapositiva 132</vt:lpstr>
      <vt:lpstr>Diapositiva 133</vt:lpstr>
      <vt:lpstr>Diapositiva 134</vt:lpstr>
      <vt:lpstr>Diapositiva 135</vt:lpstr>
      <vt:lpstr>Diapositiva 136</vt:lpstr>
      <vt:lpstr>Diapositiva 137</vt:lpstr>
      <vt:lpstr>Diapositiva 138</vt:lpstr>
      <vt:lpstr>Diapositiva 139</vt:lpstr>
      <vt:lpstr>Diapositiva 140</vt:lpstr>
      <vt:lpstr>Diapositiva 141</vt:lpstr>
      <vt:lpstr>Diapositiva 142</vt:lpstr>
      <vt:lpstr>Diapositiva 143</vt:lpstr>
      <vt:lpstr>Diapositiva 144</vt:lpstr>
      <vt:lpstr>Diapositiva 145</vt:lpstr>
      <vt:lpstr>Diapositiva 146</vt:lpstr>
      <vt:lpstr>Diapositiva 147</vt:lpstr>
      <vt:lpstr>Diapositiva 148</vt:lpstr>
      <vt:lpstr>Diapositiva 149</vt:lpstr>
      <vt:lpstr>Diapositiva 150</vt:lpstr>
      <vt:lpstr>Diapositiva 151</vt:lpstr>
      <vt:lpstr>Diapositiva 152</vt:lpstr>
      <vt:lpstr>Diapositiva 153</vt:lpstr>
      <vt:lpstr>Diapositiva 154</vt:lpstr>
      <vt:lpstr>Diapositiva 155</vt:lpstr>
      <vt:lpstr>Diapositiva 156</vt:lpstr>
      <vt:lpstr>Diapositiva 157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M&amp;C</dc:title>
  <dc:creator>T1 Christian Pearce</dc:creator>
  <cp:lastModifiedBy>16047563-3</cp:lastModifiedBy>
  <cp:revision>728</cp:revision>
  <dcterms:created xsi:type="dcterms:W3CDTF">2016-01-21T10:39:58Z</dcterms:created>
  <dcterms:modified xsi:type="dcterms:W3CDTF">2023-08-01T14:50:33Z</dcterms:modified>
</cp:coreProperties>
</file>