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Lst>
  <p:sldSz cx="12192000" cy="6858000"/>
  <p:notesSz cx="6858000" cy="9144000"/>
  <p:embeddedFontLst>
    <p:embeddedFont>
      <p:font typeface="Arial Black" panose="020B0A04020102020204" pitchFamily="34" charset="0"/>
      <p:regular r:id="rId33"/>
      <p:bold r:id="rId34"/>
    </p:embeddedFont>
    <p:embeddedFont>
      <p:font typeface="Calibri" panose="020F0502020204030204" pitchFamily="34" charset="0"/>
      <p:regular r:id="rId35"/>
      <p:bold r:id="rId36"/>
      <p:italic r:id="rId37"/>
      <p:boldItalic r:id="rId38"/>
    </p:embeddedFont>
    <p:embeddedFont>
      <p:font typeface="Lato" panose="020F0502020204030203" pitchFamily="34" charset="0"/>
      <p:regular r:id="rId39"/>
      <p:bold r:id="rId40"/>
      <p:italic r:id="rId41"/>
      <p:boldItalic r:id="rId42"/>
    </p:embeddedFont>
    <p:embeddedFont>
      <p:font typeface="Open Sans" panose="020B0606030504020204" pitchFamily="34" charset="0"/>
      <p:regular r:id="rId43"/>
      <p:bold r:id="rId44"/>
      <p:italic r:id="rId45"/>
      <p:boldItalic r:id="rId46"/>
    </p:embeddedFont>
    <p:embeddedFont>
      <p:font typeface="Open Sans Light" panose="020B0306030504020204" pitchFamily="34" charset="0"/>
      <p:regular r:id="rId47"/>
      <p:bold r:id="rId48"/>
      <p:italic r:id="rId49"/>
      <p:boldItalic r:id="rId50"/>
    </p:embeddedFont>
    <p:embeddedFont>
      <p:font typeface="Quattrocento Sans" panose="020B0502050000020003" pitchFamily="34" charset="0"/>
      <p:regular r:id="rId51"/>
      <p:bold r:id="rId52"/>
      <p:italic r:id="rId53"/>
      <p:bold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jwtf/ClErHhZIhuGc3/Z36ltEml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874"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7.fntdata"/><Relationship Id="rId21" Type="http://schemas.openxmlformats.org/officeDocument/2006/relationships/slide" Target="slides/slide20.xml"/><Relationship Id="rId34" Type="http://schemas.openxmlformats.org/officeDocument/2006/relationships/font" Target="fonts/font2.fntdata"/><Relationship Id="rId42" Type="http://schemas.openxmlformats.org/officeDocument/2006/relationships/font" Target="fonts/font10.fntdata"/><Relationship Id="rId47" Type="http://schemas.openxmlformats.org/officeDocument/2006/relationships/font" Target="fonts/font15.fntdata"/><Relationship Id="rId50" Type="http://schemas.openxmlformats.org/officeDocument/2006/relationships/font" Target="fonts/font18.fntdata"/><Relationship Id="rId55"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font" Target="fonts/font13.fntdata"/><Relationship Id="rId53" Type="http://schemas.openxmlformats.org/officeDocument/2006/relationships/font" Target="fonts/font21.fntdata"/><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3.fntdata"/><Relationship Id="rId43" Type="http://schemas.openxmlformats.org/officeDocument/2006/relationships/font" Target="fonts/font11.fntdata"/><Relationship Id="rId48" Type="http://schemas.openxmlformats.org/officeDocument/2006/relationships/font" Target="fonts/font16.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9.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font" Target="fonts/font14.fntdata"/><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9.fntdata"/><Relationship Id="rId54" Type="http://schemas.openxmlformats.org/officeDocument/2006/relationships/font" Target="fonts/font22.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4.fntdata"/><Relationship Id="rId49" Type="http://schemas.openxmlformats.org/officeDocument/2006/relationships/font" Target="fonts/font17.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12.fntdata"/><Relationship Id="rId52" Type="http://schemas.openxmlformats.org/officeDocument/2006/relationships/font" Target="fonts/font2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 name="Google Shape;9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
        <p:cNvGrpSpPr/>
        <p:nvPr/>
      </p:nvGrpSpPr>
      <p:grpSpPr>
        <a:xfrm>
          <a:off x="0" y="0"/>
          <a:ext cx="0" cy="0"/>
          <a:chOff x="0" y="0"/>
          <a:chExt cx="0" cy="0"/>
        </a:xfrm>
      </p:grpSpPr>
      <p:sp>
        <p:nvSpPr>
          <p:cNvPr id="100" name="Google Shape;100;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1" name="Google Shape;101;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 name="Google Shape;116;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 name="Google Shape;216;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0" name="Google Shape;270;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 name="Google Shape;317;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0"/>
        <p:cNvGrpSpPr/>
        <p:nvPr/>
      </p:nvGrpSpPr>
      <p:grpSpPr>
        <a:xfrm>
          <a:off x="0" y="0"/>
          <a:ext cx="0" cy="0"/>
          <a:chOff x="0" y="0"/>
          <a:chExt cx="0" cy="0"/>
        </a:xfrm>
      </p:grpSpPr>
      <p:sp>
        <p:nvSpPr>
          <p:cNvPr id="361" name="Google Shape;361;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2" name="Google Shape;362;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6" name="Google Shape;386;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8" name="Google Shape;398;p1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1" name="Google Shape;431;p1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3"/>
        <p:cNvGrpSpPr/>
        <p:nvPr/>
      </p:nvGrpSpPr>
      <p:grpSpPr>
        <a:xfrm>
          <a:off x="0" y="0"/>
          <a:ext cx="0" cy="0"/>
          <a:chOff x="0" y="0"/>
          <a:chExt cx="0" cy="0"/>
        </a:xfrm>
      </p:grpSpPr>
      <p:sp>
        <p:nvSpPr>
          <p:cNvPr id="464" name="Google Shape;4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5" name="Google Shape;465;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8"/>
        <p:cNvGrpSpPr/>
        <p:nvPr/>
      </p:nvGrpSpPr>
      <p:grpSpPr>
        <a:xfrm>
          <a:off x="0" y="0"/>
          <a:ext cx="0" cy="0"/>
          <a:chOff x="0" y="0"/>
          <a:chExt cx="0" cy="0"/>
        </a:xfrm>
      </p:grpSpPr>
      <p:sp>
        <p:nvSpPr>
          <p:cNvPr id="499" name="Google Shape;499;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0" name="Google Shape;500;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9" name="Google Shape;529;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59" name="Google Shape;559;p1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7" name="Google Shape;587;p1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6"/>
        <p:cNvGrpSpPr/>
        <p:nvPr/>
      </p:nvGrpSpPr>
      <p:grpSpPr>
        <a:xfrm>
          <a:off x="0" y="0"/>
          <a:ext cx="0" cy="0"/>
          <a:chOff x="0" y="0"/>
          <a:chExt cx="0" cy="0"/>
        </a:xfrm>
      </p:grpSpPr>
      <p:sp>
        <p:nvSpPr>
          <p:cNvPr id="597" name="Google Shape;597;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8" name="Google Shape;598;p1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3" name="Google Shape;613;p1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2"/>
        <p:cNvGrpSpPr/>
        <p:nvPr/>
      </p:nvGrpSpPr>
      <p:grpSpPr>
        <a:xfrm>
          <a:off x="0" y="0"/>
          <a:ext cx="0" cy="0"/>
          <a:chOff x="0" y="0"/>
          <a:chExt cx="0" cy="0"/>
        </a:xfrm>
      </p:grpSpPr>
      <p:sp>
        <p:nvSpPr>
          <p:cNvPr id="633" name="Google Shape;633;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4" name="Google Shape;634;p2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4" name="Google Shape;654;p2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8" name="Google Shape;668;p2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2" name="Google Shape;682;p2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3"/>
        <p:cNvGrpSpPr/>
        <p:nvPr/>
      </p:nvGrpSpPr>
      <p:grpSpPr>
        <a:xfrm>
          <a:off x="0" y="0"/>
          <a:ext cx="0" cy="0"/>
          <a:chOff x="0" y="0"/>
          <a:chExt cx="0" cy="0"/>
        </a:xfrm>
      </p:grpSpPr>
      <p:sp>
        <p:nvSpPr>
          <p:cNvPr id="694" name="Google Shape;694;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5" name="Google Shape;695;p2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8" name="Google Shape;708;p2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9"/>
        <p:cNvGrpSpPr/>
        <p:nvPr/>
      </p:nvGrpSpPr>
      <p:grpSpPr>
        <a:xfrm>
          <a:off x="0" y="0"/>
          <a:ext cx="0" cy="0"/>
          <a:chOff x="0" y="0"/>
          <a:chExt cx="0" cy="0"/>
        </a:xfrm>
      </p:grpSpPr>
      <p:sp>
        <p:nvSpPr>
          <p:cNvPr id="720" name="Google Shape;720;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1" name="Google Shape;721;p2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5" name="Google Shape;735;p2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8" name="Google Shape;748;p2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1" name="Google Shape;761;p2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1"/>
        <p:cNvGrpSpPr/>
        <p:nvPr/>
      </p:nvGrpSpPr>
      <p:grpSpPr>
        <a:xfrm>
          <a:off x="0" y="0"/>
          <a:ext cx="0" cy="0"/>
          <a:chOff x="0" y="0"/>
          <a:chExt cx="0" cy="0"/>
        </a:xfrm>
      </p:grpSpPr>
      <p:sp>
        <p:nvSpPr>
          <p:cNvPr id="782" name="Google Shape;78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83" name="Google Shape;78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a de título" type="title">
  <p:cSld name="TITLE">
    <p:spTree>
      <p:nvGrpSpPr>
        <p:cNvPr id="1" name="Shape 11"/>
        <p:cNvGrpSpPr/>
        <p:nvPr/>
      </p:nvGrpSpPr>
      <p:grpSpPr>
        <a:xfrm>
          <a:off x="0" y="0"/>
          <a:ext cx="0" cy="0"/>
          <a:chOff x="0" y="0"/>
          <a:chExt cx="0" cy="0"/>
        </a:xfrm>
      </p:grpSpPr>
      <p:sp>
        <p:nvSpPr>
          <p:cNvPr id="12" name="Google Shape;12;p3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ítulo y objetos" type="obj">
  <p:cSld name="OBJECT">
    <p:spTree>
      <p:nvGrpSpPr>
        <p:cNvPr id="1" name="Shape 17"/>
        <p:cNvGrpSpPr/>
        <p:nvPr/>
      </p:nvGrpSpPr>
      <p:grpSpPr>
        <a:xfrm>
          <a:off x="0" y="0"/>
          <a:ext cx="0" cy="0"/>
          <a:chOff x="0" y="0"/>
          <a:chExt cx="0" cy="0"/>
        </a:xfrm>
      </p:grpSpPr>
      <p:sp>
        <p:nvSpPr>
          <p:cNvPr id="18" name="Google Shape;18;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3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 name="Google Shape;20;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Encabezado de sección" type="secHead">
  <p:cSld name="SECTION_HEADER">
    <p:spTree>
      <p:nvGrpSpPr>
        <p:cNvPr id="1" name="Shape 23"/>
        <p:cNvGrpSpPr/>
        <p:nvPr/>
      </p:nvGrpSpPr>
      <p:grpSpPr>
        <a:xfrm>
          <a:off x="0" y="0"/>
          <a:ext cx="0" cy="0"/>
          <a:chOff x="0" y="0"/>
          <a:chExt cx="0" cy="0"/>
        </a:xfrm>
      </p:grpSpPr>
      <p:sp>
        <p:nvSpPr>
          <p:cNvPr id="24" name="Google Shape;24;p3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3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Dos objetos" type="twoObj">
  <p:cSld name="TWO_OBJECTS">
    <p:spTree>
      <p:nvGrpSpPr>
        <p:cNvPr id="1" name="Shape 29"/>
        <p:cNvGrpSpPr/>
        <p:nvPr/>
      </p:nvGrpSpPr>
      <p:grpSpPr>
        <a:xfrm>
          <a:off x="0" y="0"/>
          <a:ext cx="0" cy="0"/>
          <a:chOff x="0" y="0"/>
          <a:chExt cx="0" cy="0"/>
        </a:xfrm>
      </p:grpSpPr>
      <p:sp>
        <p:nvSpPr>
          <p:cNvPr id="30" name="Google Shape;30;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3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3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ación" type="twoTxTwoObj">
  <p:cSld name="TWO_OBJECTS_WITH_TEXT">
    <p:spTree>
      <p:nvGrpSpPr>
        <p:cNvPr id="1" name="Shape 36"/>
        <p:cNvGrpSpPr/>
        <p:nvPr/>
      </p:nvGrpSpPr>
      <p:grpSpPr>
        <a:xfrm>
          <a:off x="0" y="0"/>
          <a:ext cx="0" cy="0"/>
          <a:chOff x="0" y="0"/>
          <a:chExt cx="0" cy="0"/>
        </a:xfrm>
      </p:grpSpPr>
      <p:sp>
        <p:nvSpPr>
          <p:cNvPr id="37" name="Google Shape;37;p3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3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3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3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olo el título" type="titleOnly">
  <p:cSld name="TITLE_ONLY">
    <p:spTree>
      <p:nvGrpSpPr>
        <p:cNvPr id="1" name="Shape 45"/>
        <p:cNvGrpSpPr/>
        <p:nvPr/>
      </p:nvGrpSpPr>
      <p:grpSpPr>
        <a:xfrm>
          <a:off x="0" y="0"/>
          <a:ext cx="0" cy="0"/>
          <a:chOff x="0" y="0"/>
          <a:chExt cx="0" cy="0"/>
        </a:xfrm>
      </p:grpSpPr>
      <p:sp>
        <p:nvSpPr>
          <p:cNvPr id="46" name="Google Shape;46;p3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En blanco" type="blank">
  <p:cSld name="BLANK">
    <p:spTree>
      <p:nvGrpSpPr>
        <p:cNvPr id="1" name="Shape 50"/>
        <p:cNvGrpSpPr/>
        <p:nvPr/>
      </p:nvGrpSpPr>
      <p:grpSpPr>
        <a:xfrm>
          <a:off x="0" y="0"/>
          <a:ext cx="0" cy="0"/>
          <a:chOff x="0" y="0"/>
          <a:chExt cx="0" cy="0"/>
        </a:xfrm>
      </p:grpSpPr>
      <p:sp>
        <p:nvSpPr>
          <p:cNvPr id="51" name="Google Shape;51;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ido con título" type="objTx">
  <p:cSld name="OBJECT_WITH_CAPTION_TEXT">
    <p:spTree>
      <p:nvGrpSpPr>
        <p:cNvPr id="1" name="Shape 54"/>
        <p:cNvGrpSpPr/>
        <p:nvPr/>
      </p:nvGrpSpPr>
      <p:grpSpPr>
        <a:xfrm>
          <a:off x="0" y="0"/>
          <a:ext cx="0" cy="0"/>
          <a:chOff x="0" y="0"/>
          <a:chExt cx="0" cy="0"/>
        </a:xfrm>
      </p:grpSpPr>
      <p:sp>
        <p:nvSpPr>
          <p:cNvPr id="55" name="Google Shape;55;p3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3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3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magen con título" type="picTx">
  <p:cSld name="PICTURE_WITH_CAPTION_TEXT">
    <p:spTree>
      <p:nvGrpSpPr>
        <p:cNvPr id="1" name="Shape 61"/>
        <p:cNvGrpSpPr/>
        <p:nvPr/>
      </p:nvGrpSpPr>
      <p:grpSpPr>
        <a:xfrm>
          <a:off x="0" y="0"/>
          <a:ext cx="0" cy="0"/>
          <a:chOff x="0" y="0"/>
          <a:chExt cx="0" cy="0"/>
        </a:xfrm>
      </p:grpSpPr>
      <p:sp>
        <p:nvSpPr>
          <p:cNvPr id="62" name="Google Shape;62;p4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0"/>
          <p:cNvSpPr>
            <a:spLocks noGrp="1"/>
          </p:cNvSpPr>
          <p:nvPr>
            <p:ph type="pic" idx="2"/>
          </p:nvPr>
        </p:nvSpPr>
        <p:spPr>
          <a:xfrm>
            <a:off x="5183188" y="987425"/>
            <a:ext cx="6172200" cy="4873625"/>
          </a:xfrm>
          <a:prstGeom prst="rect">
            <a:avLst/>
          </a:prstGeom>
          <a:noFill/>
          <a:ln>
            <a:noFill/>
          </a:ln>
        </p:spPr>
      </p:sp>
      <p:sp>
        <p:nvSpPr>
          <p:cNvPr id="64" name="Google Shape;64;p4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ítulo y texto vertical" type="vertTx">
  <p:cSld name="VERTICAL_TEXT">
    <p:spTree>
      <p:nvGrpSpPr>
        <p:cNvPr id="1" name="Shape 68"/>
        <p:cNvGrpSpPr/>
        <p:nvPr/>
      </p:nvGrpSpPr>
      <p:grpSpPr>
        <a:xfrm>
          <a:off x="0" y="0"/>
          <a:ext cx="0" cy="0"/>
          <a:chOff x="0" y="0"/>
          <a:chExt cx="0" cy="0"/>
        </a:xfrm>
      </p:grpSpPr>
      <p:sp>
        <p:nvSpPr>
          <p:cNvPr id="69" name="Google Shape;69;p4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ítulo vertical y texto" type="vertTitleAndTx">
  <p:cSld name="VERTICAL_TITLE_AND_VERTICAL_TEXT">
    <p:spTree>
      <p:nvGrpSpPr>
        <p:cNvPr id="1" name="Shape 74"/>
        <p:cNvGrpSpPr/>
        <p:nvPr/>
      </p:nvGrpSpPr>
      <p:grpSpPr>
        <a:xfrm>
          <a:off x="0" y="0"/>
          <a:ext cx="0" cy="0"/>
          <a:chOff x="0" y="0"/>
          <a:chExt cx="0" cy="0"/>
        </a:xfrm>
      </p:grpSpPr>
      <p:sp>
        <p:nvSpPr>
          <p:cNvPr id="75" name="Google Shape;75;p4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‹Nº›</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‹Nº›</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jpg"/><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8.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2.jpg"/><Relationship Id="rId9"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jp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image" Target="../media/image4.png"/><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4.jpg"/><Relationship Id="rId4" Type="http://schemas.openxmlformats.org/officeDocument/2006/relationships/image" Target="../media/image2.jp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jpg"/><Relationship Id="rId4" Type="http://schemas.openxmlformats.org/officeDocument/2006/relationships/image" Target="../media/image2.jp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2.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image" Target="../media/image2.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2.jp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5.png"/><Relationship Id="rId4" Type="http://schemas.openxmlformats.org/officeDocument/2006/relationships/image" Target="../media/image2.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8.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4.png"/><Relationship Id="rId4" Type="http://schemas.openxmlformats.org/officeDocument/2006/relationships/image" Target="../media/image2.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2.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4.png"/><Relationship Id="rId4" Type="http://schemas.openxmlformats.org/officeDocument/2006/relationships/image" Target="../media/image2.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19.png"/><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8" Type="http://schemas.openxmlformats.org/officeDocument/2006/relationships/image" Target="../media/image25.jpg"/><Relationship Id="rId3" Type="http://schemas.openxmlformats.org/officeDocument/2006/relationships/image" Target="../media/image23.png"/><Relationship Id="rId7"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2.jpg"/><Relationship Id="rId5" Type="http://schemas.openxmlformats.org/officeDocument/2006/relationships/image" Target="../media/image3.png"/><Relationship Id="rId4" Type="http://schemas.openxmlformats.org/officeDocument/2006/relationships/image" Target="../media/image24.jp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26.jpg"/><Relationship Id="rId5" Type="http://schemas.openxmlformats.org/officeDocument/2006/relationships/image" Target="../media/image4.png"/><Relationship Id="rId4" Type="http://schemas.openxmlformats.org/officeDocument/2006/relationships/image" Target="../media/image2.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4.png"/><Relationship Id="rId4" Type="http://schemas.openxmlformats.org/officeDocument/2006/relationships/image" Target="../media/image2.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28.png"/><Relationship Id="rId5" Type="http://schemas.openxmlformats.org/officeDocument/2006/relationships/image" Target="../media/image4.png"/><Relationship Id="rId4" Type="http://schemas.openxmlformats.org/officeDocument/2006/relationships/image" Target="../media/image2.jpg"/></Relationships>
</file>

<file path=ppt/slides/_rels/slide30.xml.rels><?xml version="1.0" encoding="UTF-8" standalone="yes"?>
<Relationships xmlns="http://schemas.openxmlformats.org/package/2006/relationships"><Relationship Id="rId3" Type="http://schemas.openxmlformats.org/officeDocument/2006/relationships/hyperlink" Target="../../EJECUTIVO/UT%201%20EXPLOSIVOS%20Y%20MUNICIONES/VIDEOS%20DE%20APOYO/How%20does%20the%20ammunition%20of%20a%20towed%20artillery%20work_.mp4" TargetMode="External"/><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2.jpg"/><Relationship Id="rId4" Type="http://schemas.openxmlformats.org/officeDocument/2006/relationships/image" Target="../media/image29.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1107688" y="1747024"/>
            <a:ext cx="9941696" cy="4031633"/>
          </a:xfrm>
          <a:prstGeom prst="roundRect">
            <a:avLst>
              <a:gd name="adj" fmla="val 1711"/>
            </a:avLst>
          </a:prstGeom>
          <a:solidFill>
            <a:srgbClr val="1E4E79">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5" name="Google Shape;85;p1"/>
          <p:cNvSpPr txBox="1"/>
          <p:nvPr/>
        </p:nvSpPr>
        <p:spPr>
          <a:xfrm>
            <a:off x="4187143" y="509630"/>
            <a:ext cx="3782785"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rgbClr val="002060"/>
                </a:solidFill>
                <a:latin typeface="Federo"/>
                <a:ea typeface="Federo"/>
                <a:cs typeface="Federo"/>
                <a:sym typeface="Federo"/>
              </a:rPr>
              <a:t>ESCUELA NAVAL “Arturo Prat”</a:t>
            </a:r>
            <a:endParaRPr sz="3200" b="1" i="0" u="none" strike="noStrike" cap="none">
              <a:solidFill>
                <a:srgbClr val="002060"/>
              </a:solidFill>
              <a:latin typeface="Federo"/>
              <a:ea typeface="Federo"/>
              <a:cs typeface="Federo"/>
              <a:sym typeface="Federo"/>
            </a:endParaRPr>
          </a:p>
        </p:txBody>
      </p:sp>
      <p:sp>
        <p:nvSpPr>
          <p:cNvPr id="86" name="Google Shape;86;p1"/>
          <p:cNvSpPr txBox="1"/>
          <p:nvPr/>
        </p:nvSpPr>
        <p:spPr>
          <a:xfrm>
            <a:off x="3456999" y="3101120"/>
            <a:ext cx="4767286" cy="15696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dirty="0" err="1">
                <a:solidFill>
                  <a:srgbClr val="002060"/>
                </a:solidFill>
                <a:latin typeface="Federo"/>
                <a:ea typeface="Federo"/>
                <a:cs typeface="Federo"/>
                <a:sym typeface="Federo"/>
              </a:rPr>
              <a:t>Explosivos</a:t>
            </a:r>
            <a:r>
              <a:rPr lang="en-US" sz="3200" b="1" i="0" u="none" strike="noStrike" cap="none" dirty="0">
                <a:solidFill>
                  <a:srgbClr val="002060"/>
                </a:solidFill>
                <a:latin typeface="Federo"/>
                <a:ea typeface="Federo"/>
                <a:cs typeface="Federo"/>
                <a:sym typeface="Federo"/>
              </a:rPr>
              <a:t> </a:t>
            </a:r>
            <a:r>
              <a:rPr lang="en-US" sz="3200" b="1" i="0" u="none" strike="noStrike" cap="none" dirty="0" err="1">
                <a:solidFill>
                  <a:srgbClr val="002060"/>
                </a:solidFill>
                <a:latin typeface="Federo"/>
                <a:ea typeface="Federo"/>
                <a:cs typeface="Federo"/>
                <a:sym typeface="Federo"/>
              </a:rPr>
              <a:t>Militares</a:t>
            </a:r>
            <a:endParaRPr dirty="0"/>
          </a:p>
          <a:p>
            <a:pPr marL="0" marR="0" lvl="0" indent="0" algn="ctr" rtl="0">
              <a:spcBef>
                <a:spcPts val="0"/>
              </a:spcBef>
              <a:spcAft>
                <a:spcPts val="0"/>
              </a:spcAft>
              <a:buNone/>
            </a:pPr>
            <a:r>
              <a:rPr lang="en-US" sz="3200" b="1" i="0" u="none" strike="noStrike" cap="none" dirty="0">
                <a:solidFill>
                  <a:srgbClr val="C00000"/>
                </a:solidFill>
                <a:latin typeface="Federo"/>
                <a:ea typeface="Federo"/>
                <a:cs typeface="Federo"/>
                <a:sym typeface="Federo"/>
              </a:rPr>
              <a:t>“ESPOLETAS”</a:t>
            </a:r>
            <a:endParaRPr dirty="0"/>
          </a:p>
          <a:p>
            <a:pPr marL="0" marR="0" lvl="0" indent="0" algn="ctr" rtl="0">
              <a:spcBef>
                <a:spcPts val="0"/>
              </a:spcBef>
              <a:spcAft>
                <a:spcPts val="0"/>
              </a:spcAft>
              <a:buNone/>
            </a:pPr>
            <a:endParaRPr sz="3200" b="1" i="0" u="none" strike="noStrike" cap="none" dirty="0">
              <a:solidFill>
                <a:srgbClr val="002060"/>
              </a:solidFill>
              <a:latin typeface="Federo"/>
              <a:ea typeface="Federo"/>
              <a:cs typeface="Federo"/>
              <a:sym typeface="Federo"/>
            </a:endParaRPr>
          </a:p>
        </p:txBody>
      </p:sp>
      <p:pic>
        <p:nvPicPr>
          <p:cNvPr id="87" name="Google Shape;87;p1"/>
          <p:cNvPicPr preferRelativeResize="0"/>
          <p:nvPr/>
        </p:nvPicPr>
        <p:blipFill rotWithShape="1">
          <a:blip r:embed="rId3">
            <a:alphaModFix/>
          </a:blip>
          <a:srcRect/>
          <a:stretch/>
        </p:blipFill>
        <p:spPr>
          <a:xfrm>
            <a:off x="392788" y="331696"/>
            <a:ext cx="860112" cy="860112"/>
          </a:xfrm>
          <a:prstGeom prst="rect">
            <a:avLst/>
          </a:prstGeom>
          <a:noFill/>
          <a:ln>
            <a:noFill/>
          </a:ln>
        </p:spPr>
      </p:pic>
      <p:pic>
        <p:nvPicPr>
          <p:cNvPr id="88" name="Google Shape;88;p1" descr="Escuela naval Arturo Prat.jpg"/>
          <p:cNvPicPr preferRelativeResize="0"/>
          <p:nvPr/>
        </p:nvPicPr>
        <p:blipFill rotWithShape="1">
          <a:blip r:embed="rId4">
            <a:alphaModFix/>
          </a:blip>
          <a:srcRect/>
          <a:stretch/>
        </p:blipFill>
        <p:spPr>
          <a:xfrm>
            <a:off x="10965362" y="193131"/>
            <a:ext cx="961251" cy="1111847"/>
          </a:xfrm>
          <a:prstGeom prst="roundRect">
            <a:avLst>
              <a:gd name="adj" fmla="val 8594"/>
            </a:avLst>
          </a:prstGeom>
          <a:solidFill>
            <a:srgbClr val="ECECEC"/>
          </a:solidFill>
          <a:ln>
            <a:noFill/>
          </a:ln>
          <a:effectLst>
            <a:reflection stA="38000" endPos="28000" dist="5000" dir="5400000" sy="-100000" algn="bl" rotWithShape="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2"/>
          <p:cNvSpPr txBox="1"/>
          <p:nvPr/>
        </p:nvSpPr>
        <p:spPr>
          <a:xfrm>
            <a:off x="1736703" y="2495447"/>
            <a:ext cx="9171657" cy="6001603"/>
          </a:xfrm>
          <a:prstGeom prst="rect">
            <a:avLst/>
          </a:prstGeom>
          <a:noFill/>
          <a:ln>
            <a:noFill/>
          </a:ln>
        </p:spPr>
        <p:txBody>
          <a:bodyPr spcFirstLastPara="1" wrap="square" lIns="91425" tIns="45700" rIns="91425" bIns="45700" anchor="t" anchorCtr="0">
            <a:spAutoFit/>
          </a:bodyPr>
          <a:lstStyle/>
          <a:p>
            <a:pPr algn="just"/>
            <a:r>
              <a:rPr lang="en-US" sz="3200" b="1" u="sng" dirty="0" err="1">
                <a:solidFill>
                  <a:srgbClr val="002060"/>
                </a:solidFill>
                <a:latin typeface="Federo"/>
                <a:sym typeface="Federo"/>
              </a:rPr>
              <a:t>Resultado</a:t>
            </a:r>
            <a:r>
              <a:rPr lang="en-US" sz="3200" b="1" u="sng" dirty="0">
                <a:solidFill>
                  <a:srgbClr val="002060"/>
                </a:solidFill>
                <a:latin typeface="Federo"/>
                <a:sym typeface="Federo"/>
              </a:rPr>
              <a:t> de </a:t>
            </a:r>
            <a:r>
              <a:rPr lang="en-US" sz="3200" b="1" u="sng" dirty="0" err="1">
                <a:solidFill>
                  <a:srgbClr val="002060"/>
                </a:solidFill>
                <a:latin typeface="Federo"/>
                <a:sym typeface="Federo"/>
              </a:rPr>
              <a:t>Aprendizaje</a:t>
            </a:r>
            <a:r>
              <a:rPr lang="en-US" sz="3200" b="1" u="sng" dirty="0">
                <a:solidFill>
                  <a:srgbClr val="002060"/>
                </a:solidFill>
                <a:latin typeface="Federo"/>
                <a:sym typeface="Federo"/>
              </a:rPr>
              <a:t> ( </a:t>
            </a:r>
            <a:r>
              <a:rPr lang="en-US" sz="3200" b="1" u="sng" dirty="0" err="1">
                <a:solidFill>
                  <a:srgbClr val="002060"/>
                </a:solidFill>
                <a:latin typeface="Federo"/>
                <a:sym typeface="Federo"/>
              </a:rPr>
              <a:t>RdA</a:t>
            </a:r>
            <a:r>
              <a:rPr lang="en-US" sz="3200" b="1" u="sng" dirty="0">
                <a:solidFill>
                  <a:srgbClr val="002060"/>
                </a:solidFill>
                <a:latin typeface="Federo"/>
                <a:sym typeface="Federo"/>
              </a:rPr>
              <a:t>)</a:t>
            </a:r>
          </a:p>
          <a:p>
            <a:pPr algn="just"/>
            <a:endParaRPr lang="en-US" sz="3200" b="1" dirty="0">
              <a:solidFill>
                <a:srgbClr val="002060"/>
              </a:solidFill>
              <a:latin typeface="Federo"/>
              <a:sym typeface="Federo"/>
            </a:endParaRPr>
          </a:p>
          <a:p>
            <a:pPr algn="just"/>
            <a:r>
              <a:rPr lang="en-US" sz="3200" b="1" dirty="0">
                <a:solidFill>
                  <a:srgbClr val="002060"/>
                </a:solidFill>
                <a:latin typeface="Federo"/>
                <a:sym typeface="Federo"/>
              </a:rPr>
              <a:t>Que </a:t>
            </a:r>
            <a:r>
              <a:rPr lang="en-US" sz="3200" b="1" dirty="0" err="1">
                <a:solidFill>
                  <a:srgbClr val="002060"/>
                </a:solidFill>
                <a:latin typeface="Federo"/>
                <a:sym typeface="Federo"/>
              </a:rPr>
              <a:t>el</a:t>
            </a:r>
            <a:r>
              <a:rPr lang="en-US" sz="3200" b="1" dirty="0">
                <a:solidFill>
                  <a:srgbClr val="002060"/>
                </a:solidFill>
                <a:latin typeface="Federo"/>
                <a:sym typeface="Federo"/>
              </a:rPr>
              <a:t> </a:t>
            </a:r>
            <a:r>
              <a:rPr lang="en-US" sz="3200" b="1" dirty="0" err="1">
                <a:solidFill>
                  <a:srgbClr val="002060"/>
                </a:solidFill>
                <a:latin typeface="Federo"/>
                <a:sym typeface="Federo"/>
              </a:rPr>
              <a:t>cadete</a:t>
            </a:r>
            <a:r>
              <a:rPr lang="en-US" sz="3200" b="1" dirty="0">
                <a:solidFill>
                  <a:srgbClr val="002060"/>
                </a:solidFill>
                <a:latin typeface="Federo"/>
                <a:sym typeface="Federo"/>
              </a:rPr>
              <a:t>: </a:t>
            </a:r>
          </a:p>
          <a:p>
            <a:pPr algn="just"/>
            <a:endParaRPr lang="en-US" sz="3200" b="1" dirty="0">
              <a:solidFill>
                <a:srgbClr val="002060"/>
              </a:solidFill>
              <a:latin typeface="Federo"/>
              <a:sym typeface="Federo"/>
            </a:endParaRPr>
          </a:p>
          <a:p>
            <a:pPr algn="just"/>
            <a:r>
              <a:rPr lang="es-ES" sz="3200" b="1" dirty="0">
                <a:solidFill>
                  <a:srgbClr val="002060"/>
                </a:solidFill>
                <a:latin typeface="Federo"/>
                <a:sym typeface="Federo"/>
              </a:rPr>
              <a:t>Interprete las relaciones funcionales de los componentes de granadas y espoletas, para entender el funcionamiento de los mecanismos de activación de las cadenas explosivas detonantes.</a:t>
            </a:r>
            <a:endParaRPr lang="en-US" sz="3200" b="1" dirty="0">
              <a:solidFill>
                <a:srgbClr val="002060"/>
              </a:solidFill>
              <a:latin typeface="Federo"/>
              <a:sym typeface="Federo"/>
            </a:endParaRPr>
          </a:p>
          <a:p>
            <a:pPr algn="ctr"/>
            <a:endParaRPr lang="en-US" sz="3200" b="1" dirty="0">
              <a:solidFill>
                <a:srgbClr val="002060"/>
              </a:solidFill>
              <a:latin typeface="Federo"/>
              <a:sym typeface="Federo"/>
            </a:endParaRPr>
          </a:p>
          <a:p>
            <a:pPr marL="0" marR="0" lvl="0" indent="0" algn="just" rtl="0">
              <a:spcBef>
                <a:spcPts val="0"/>
              </a:spcBef>
              <a:spcAft>
                <a:spcPts val="0"/>
              </a:spcAft>
              <a:buNone/>
            </a:pPr>
            <a:endParaRPr lang="en-US" sz="3200" b="1" dirty="0">
              <a:solidFill>
                <a:srgbClr val="C00000"/>
              </a:solidFill>
              <a:latin typeface="Federo"/>
              <a:ea typeface="Federo"/>
              <a:cs typeface="Federo"/>
              <a:sym typeface="Federo"/>
            </a:endParaRPr>
          </a:p>
          <a:p>
            <a:pPr marL="0" marR="0" lvl="0" indent="0" algn="just" rtl="0">
              <a:spcBef>
                <a:spcPts val="0"/>
              </a:spcBef>
              <a:spcAft>
                <a:spcPts val="0"/>
              </a:spcAft>
              <a:buNone/>
            </a:pPr>
            <a:endParaRPr lang="en-US" sz="3200" b="1" i="0" u="none" strike="noStrike" cap="none" dirty="0">
              <a:solidFill>
                <a:srgbClr val="C00000"/>
              </a:solidFill>
              <a:latin typeface="Federo"/>
              <a:ea typeface="Federo"/>
              <a:cs typeface="Federo"/>
              <a:sym typeface="Federo"/>
            </a:endParaRPr>
          </a:p>
          <a:p>
            <a:pPr marL="0" marR="0" lvl="0" indent="0" algn="just" rtl="0">
              <a:spcBef>
                <a:spcPts val="0"/>
              </a:spcBef>
              <a:spcAft>
                <a:spcPts val="0"/>
              </a:spcAft>
              <a:buNone/>
            </a:pPr>
            <a:endParaRPr sz="3200" b="1" i="0" u="none" strike="noStrike" cap="none" dirty="0">
              <a:solidFill>
                <a:srgbClr val="C00000"/>
              </a:solidFill>
              <a:latin typeface="Federo"/>
              <a:ea typeface="Federo"/>
              <a:cs typeface="Federo"/>
              <a:sym typeface="Federo"/>
            </a:endParaRPr>
          </a:p>
        </p:txBody>
      </p:sp>
      <p:pic>
        <p:nvPicPr>
          <p:cNvPr id="94" name="Google Shape;94;p2"/>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95" name="Google Shape;95;p2"/>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i="0" u="none" strike="noStrike" cap="none">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i="0" u="none" strike="noStrike" cap="none">
                <a:solidFill>
                  <a:srgbClr val="002060"/>
                </a:solidFill>
                <a:latin typeface="Federo"/>
                <a:ea typeface="Federo"/>
                <a:cs typeface="Federo"/>
                <a:sym typeface="Federo"/>
              </a:rPr>
              <a:t>“Arturo Prat”</a:t>
            </a:r>
            <a:endParaRPr sz="1100" b="1" i="0" u="none" strike="noStrike" cap="none">
              <a:solidFill>
                <a:srgbClr val="002060"/>
              </a:solidFill>
              <a:latin typeface="Federo"/>
              <a:ea typeface="Federo"/>
              <a:cs typeface="Federo"/>
              <a:sym typeface="Federo"/>
            </a:endParaRPr>
          </a:p>
        </p:txBody>
      </p:sp>
      <p:pic>
        <p:nvPicPr>
          <p:cNvPr id="96" name="Google Shape;96;p2"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97" name="Google Shape;97;p2"/>
          <p:cNvSpPr txBox="1"/>
          <p:nvPr/>
        </p:nvSpPr>
        <p:spPr>
          <a:xfrm>
            <a:off x="3538652" y="922974"/>
            <a:ext cx="4598823"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dirty="0">
                <a:solidFill>
                  <a:srgbClr val="002060"/>
                </a:solidFill>
                <a:latin typeface="Federo"/>
                <a:ea typeface="Federo"/>
                <a:cs typeface="Federo"/>
                <a:sym typeface="Federo"/>
              </a:rPr>
              <a:t>“SISTEMAS DE ARMAS”</a:t>
            </a:r>
            <a:endParaRPr dirty="0"/>
          </a:p>
        </p:txBody>
      </p:sp>
      <p:pic>
        <p:nvPicPr>
          <p:cNvPr id="98" name="Google Shape;98;p2"/>
          <p:cNvPicPr preferRelativeResize="0"/>
          <p:nvPr/>
        </p:nvPicPr>
        <p:blipFill rotWithShape="1">
          <a:blip r:embed="rId5">
            <a:alphaModFix/>
          </a:blip>
          <a:srcRect/>
          <a:stretch/>
        </p:blipFill>
        <p:spPr>
          <a:xfrm>
            <a:off x="406993" y="758293"/>
            <a:ext cx="795190" cy="79519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3"/>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104" name="Google Shape;104;p3"/>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i="0" u="none" strike="noStrike" cap="none">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i="0" u="none" strike="noStrike" cap="none">
                <a:solidFill>
                  <a:srgbClr val="002060"/>
                </a:solidFill>
                <a:latin typeface="Federo"/>
                <a:ea typeface="Federo"/>
                <a:cs typeface="Federo"/>
                <a:sym typeface="Federo"/>
              </a:rPr>
              <a:t>“Arturo Prat”</a:t>
            </a:r>
            <a:endParaRPr sz="1100" b="1" i="0" u="none" strike="noStrike" cap="none">
              <a:solidFill>
                <a:srgbClr val="002060"/>
              </a:solidFill>
              <a:latin typeface="Federo"/>
              <a:ea typeface="Federo"/>
              <a:cs typeface="Federo"/>
              <a:sym typeface="Federo"/>
            </a:endParaRPr>
          </a:p>
        </p:txBody>
      </p:sp>
      <p:pic>
        <p:nvPicPr>
          <p:cNvPr id="105" name="Google Shape;105;p3"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106" name="Google Shape;106;p3"/>
          <p:cNvSpPr txBox="1"/>
          <p:nvPr/>
        </p:nvSpPr>
        <p:spPr>
          <a:xfrm>
            <a:off x="4482790" y="676753"/>
            <a:ext cx="3985992"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i="0" u="none" strike="noStrike" cap="none">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3200" b="1" i="0" u="none" strike="noStrike" cap="none">
                <a:solidFill>
                  <a:srgbClr val="C00000"/>
                </a:solidFill>
                <a:latin typeface="Federo"/>
                <a:ea typeface="Federo"/>
                <a:cs typeface="Federo"/>
                <a:sym typeface="Federo"/>
              </a:rPr>
              <a:t>“ESPOLETAS”</a:t>
            </a:r>
            <a:endParaRPr/>
          </a:p>
        </p:txBody>
      </p:sp>
      <p:sp>
        <p:nvSpPr>
          <p:cNvPr id="107" name="Google Shape;107;p3"/>
          <p:cNvSpPr txBox="1"/>
          <p:nvPr/>
        </p:nvSpPr>
        <p:spPr>
          <a:xfrm>
            <a:off x="2994076" y="2731687"/>
            <a:ext cx="4061240" cy="2923877"/>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Son dispositivos o mecanismos diseñados para activar la cadena detonante de toda arma o munición justo en el </a:t>
            </a:r>
            <a:r>
              <a:rPr lang="en-US" sz="1600" b="1" i="0" u="sng" strike="noStrike" cap="none">
                <a:solidFill>
                  <a:srgbClr val="002060"/>
                </a:solidFill>
                <a:latin typeface="Calibri"/>
                <a:ea typeface="Calibri"/>
                <a:cs typeface="Calibri"/>
                <a:sym typeface="Calibri"/>
              </a:rPr>
              <a:t>instante en que se cause el mayor daño</a:t>
            </a:r>
            <a:r>
              <a:rPr lang="en-US" sz="1600" b="0" i="0" u="none" strike="noStrike" cap="none">
                <a:solidFill>
                  <a:srgbClr val="002060"/>
                </a:solidFill>
                <a:latin typeface="Calibri"/>
                <a:ea typeface="Calibri"/>
                <a:cs typeface="Calibri"/>
                <a:sym typeface="Calibri"/>
              </a:rPr>
              <a:t> esperado sobre el blanco a destruir/afectar, o en el momento en que se desee.</a:t>
            </a:r>
            <a:endParaRPr/>
          </a:p>
          <a:p>
            <a:pPr marL="285750" marR="0" lvl="0" indent="-285750" algn="just" rtl="0">
              <a:spcBef>
                <a:spcPts val="80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Para su activación efectiva se requiere que el blanco entregue alguna señal que sea captada por la espoleta, indicándole la proximidad o tenga contacto directo con éste.</a:t>
            </a:r>
            <a:endParaRPr sz="1600" b="0" i="0" u="none" strike="noStrike" cap="none">
              <a:solidFill>
                <a:srgbClr val="002060"/>
              </a:solidFill>
              <a:latin typeface="Calibri"/>
              <a:ea typeface="Calibri"/>
              <a:cs typeface="Calibri"/>
              <a:sym typeface="Calibri"/>
            </a:endParaRPr>
          </a:p>
        </p:txBody>
      </p:sp>
      <p:sp>
        <p:nvSpPr>
          <p:cNvPr id="108" name="Google Shape;108;p3"/>
          <p:cNvSpPr txBox="1"/>
          <p:nvPr/>
        </p:nvSpPr>
        <p:spPr>
          <a:xfrm>
            <a:off x="7490449" y="2715752"/>
            <a:ext cx="4061240" cy="2923877"/>
          </a:xfrm>
          <a:prstGeom prst="rect">
            <a:avLst/>
          </a:prstGeom>
          <a:noFill/>
          <a:ln>
            <a:noFill/>
          </a:ln>
        </p:spPr>
        <p:txBody>
          <a:bodyPr spcFirstLastPara="1" wrap="square" lIns="91425" tIns="45700" rIns="91425" bIns="45700" anchor="t" anchorCtr="0">
            <a:spAutoFit/>
          </a:bodyPr>
          <a:lstStyle/>
          <a:p>
            <a:pPr marL="285750" marR="0" lvl="0" indent="-285750" algn="just"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Las </a:t>
            </a:r>
            <a:r>
              <a:rPr lang="en-US" sz="1600" b="1" i="0" u="sng" strike="noStrike" cap="none">
                <a:solidFill>
                  <a:srgbClr val="002060"/>
                </a:solidFill>
                <a:latin typeface="Calibri"/>
                <a:ea typeface="Calibri"/>
                <a:cs typeface="Calibri"/>
                <a:sym typeface="Calibri"/>
              </a:rPr>
              <a:t>espoletas activas</a:t>
            </a:r>
            <a:r>
              <a:rPr lang="en-US" sz="1600" b="0" i="0" u="none" strike="noStrike" cap="none">
                <a:solidFill>
                  <a:srgbClr val="002060"/>
                </a:solidFill>
                <a:latin typeface="Calibri"/>
                <a:ea typeface="Calibri"/>
                <a:cs typeface="Calibri"/>
                <a:sym typeface="Calibri"/>
              </a:rPr>
              <a:t>, emiten señales para detectar el blanco, las pasivas, solo captan las señales que emite o provoca el blanco, las semi activas usan señales de iluminación del blanco emitidas por una fuente externa.</a:t>
            </a:r>
            <a:endParaRPr/>
          </a:p>
          <a:p>
            <a:pPr marL="285750" marR="0" lvl="0" indent="-285750" algn="just" rtl="0">
              <a:spcBef>
                <a:spcPts val="80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Poseen mecanismos de seguridad y armado para evitar que se activen accidentalmente  o en las proximidades de la plataforma lanzadora dentro del radio letal del arma.</a:t>
            </a:r>
            <a:endParaRPr sz="1600" b="0" i="0" u="none" strike="noStrike" cap="none">
              <a:solidFill>
                <a:srgbClr val="002060"/>
              </a:solidFill>
              <a:latin typeface="Calibri"/>
              <a:ea typeface="Calibri"/>
              <a:cs typeface="Calibri"/>
              <a:sym typeface="Calibri"/>
            </a:endParaRPr>
          </a:p>
        </p:txBody>
      </p:sp>
      <p:sp>
        <p:nvSpPr>
          <p:cNvPr id="109" name="Google Shape;109;p3"/>
          <p:cNvSpPr/>
          <p:nvPr/>
        </p:nvSpPr>
        <p:spPr>
          <a:xfrm>
            <a:off x="3520069" y="5978196"/>
            <a:ext cx="8335363" cy="584775"/>
          </a:xfrm>
          <a:prstGeom prst="rect">
            <a:avLst/>
          </a:prstGeom>
          <a:solidFill>
            <a:srgbClr val="C00000"/>
          </a:solidFill>
          <a:ln>
            <a:noFill/>
          </a:ln>
          <a:effectLst>
            <a:outerShdw blurRad="50800" dist="38100" dir="5400000" algn="t"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a:solidFill>
                  <a:schemeClr val="lt1"/>
                </a:solidFill>
                <a:latin typeface="Calibri"/>
                <a:ea typeface="Calibri"/>
                <a:cs typeface="Calibri"/>
                <a:sym typeface="Calibri"/>
              </a:rPr>
              <a:t>“El proceso de </a:t>
            </a:r>
            <a:r>
              <a:rPr lang="en-US" sz="2400" b="1" i="0" u="none" strike="noStrike" cap="none">
                <a:solidFill>
                  <a:schemeClr val="lt1"/>
                </a:solidFill>
                <a:latin typeface="Federo"/>
                <a:ea typeface="Federo"/>
                <a:cs typeface="Federo"/>
                <a:sym typeface="Federo"/>
              </a:rPr>
              <a:t>ARMADO</a:t>
            </a:r>
            <a:r>
              <a:rPr lang="en-US" sz="2400" b="0" i="0" u="none" strike="noStrike" cap="none">
                <a:solidFill>
                  <a:schemeClr val="lt1"/>
                </a:solidFill>
                <a:latin typeface="Calibri"/>
                <a:ea typeface="Calibri"/>
                <a:cs typeface="Calibri"/>
                <a:sym typeface="Calibri"/>
              </a:rPr>
              <a:t> de una espoleta es</a:t>
            </a:r>
            <a:r>
              <a:rPr lang="en-US" sz="3200" b="1" i="0" u="none" strike="noStrike" cap="none">
                <a:solidFill>
                  <a:schemeClr val="lt1"/>
                </a:solidFill>
                <a:latin typeface="Federo"/>
                <a:ea typeface="Federo"/>
                <a:cs typeface="Federo"/>
                <a:sym typeface="Federo"/>
              </a:rPr>
              <a:t> </a:t>
            </a:r>
            <a:r>
              <a:rPr lang="en-US" sz="2400" b="1" i="0" u="none" strike="noStrike" cap="none">
                <a:solidFill>
                  <a:schemeClr val="lt1"/>
                </a:solidFill>
                <a:latin typeface="Federo"/>
                <a:ea typeface="Federo"/>
                <a:cs typeface="Federo"/>
                <a:sym typeface="Federo"/>
              </a:rPr>
              <a:t>IRREVERSIBLE</a:t>
            </a:r>
            <a:r>
              <a:rPr lang="en-US" sz="2400" b="0" i="0" u="none" strike="noStrike" cap="none">
                <a:solidFill>
                  <a:schemeClr val="lt1"/>
                </a:solidFill>
                <a:latin typeface="Calibri"/>
                <a:ea typeface="Calibri"/>
                <a:cs typeface="Calibri"/>
                <a:sym typeface="Calibri"/>
              </a:rPr>
              <a:t>.</a:t>
            </a:r>
            <a:endParaRPr sz="1600" b="0" i="0" u="none" strike="noStrike" cap="none">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5">
            <a:alphaModFix/>
          </a:blip>
          <a:srcRect/>
          <a:stretch/>
        </p:blipFill>
        <p:spPr>
          <a:xfrm>
            <a:off x="406993" y="758293"/>
            <a:ext cx="795190" cy="795190"/>
          </a:xfrm>
          <a:prstGeom prst="rect">
            <a:avLst/>
          </a:prstGeom>
          <a:noFill/>
          <a:ln>
            <a:noFill/>
          </a:ln>
        </p:spPr>
      </p:pic>
      <p:sp>
        <p:nvSpPr>
          <p:cNvPr id="111" name="Google Shape;111;p3"/>
          <p:cNvSpPr/>
          <p:nvPr/>
        </p:nvSpPr>
        <p:spPr>
          <a:xfrm>
            <a:off x="34184" y="2007220"/>
            <a:ext cx="2954027" cy="4850780"/>
          </a:xfrm>
          <a:custGeom>
            <a:avLst/>
            <a:gdLst/>
            <a:ahLst/>
            <a:cxnLst/>
            <a:rect l="l" t="t" r="r" b="b"/>
            <a:pathLst>
              <a:path w="4356100" h="6858000" extrusionOk="0">
                <a:moveTo>
                  <a:pt x="0" y="0"/>
                </a:moveTo>
                <a:lnTo>
                  <a:pt x="2701925" y="0"/>
                </a:lnTo>
                <a:lnTo>
                  <a:pt x="4356100" y="6858000"/>
                </a:lnTo>
                <a:lnTo>
                  <a:pt x="0" y="6858000"/>
                </a:lnTo>
                <a:lnTo>
                  <a:pt x="0" y="0"/>
                </a:lnTo>
                <a:close/>
              </a:path>
            </a:pathLst>
          </a:custGeom>
          <a:solidFill>
            <a:srgbClr val="002060">
              <a:alpha val="8392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2" name="Google Shape;112;p3"/>
          <p:cNvSpPr txBox="1"/>
          <p:nvPr/>
        </p:nvSpPr>
        <p:spPr>
          <a:xfrm>
            <a:off x="0" y="3997855"/>
            <a:ext cx="2394196"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chemeClr val="lt1"/>
                </a:solidFill>
                <a:latin typeface="Federo"/>
                <a:ea typeface="Federo"/>
                <a:cs typeface="Federo"/>
                <a:sym typeface="Federo"/>
              </a:rPr>
              <a:t>“Características”</a:t>
            </a:r>
            <a:endParaRPr sz="1800" b="1" i="0" u="none" strike="noStrike" cap="none">
              <a:solidFill>
                <a:schemeClr val="lt1"/>
              </a:solidFill>
              <a:latin typeface="Federo"/>
              <a:ea typeface="Federo"/>
              <a:cs typeface="Federo"/>
              <a:sym typeface="Federo"/>
            </a:endParaRPr>
          </a:p>
        </p:txBody>
      </p:sp>
      <p:cxnSp>
        <p:nvCxnSpPr>
          <p:cNvPr id="113" name="Google Shape;113;p3"/>
          <p:cNvCxnSpPr/>
          <p:nvPr/>
        </p:nvCxnSpPr>
        <p:spPr>
          <a:xfrm>
            <a:off x="239630" y="4462106"/>
            <a:ext cx="1858297" cy="0"/>
          </a:xfrm>
          <a:prstGeom prst="straightConnector1">
            <a:avLst/>
          </a:prstGeom>
          <a:noFill/>
          <a:ln w="38100" cap="flat" cmpd="sng">
            <a:solidFill>
              <a:schemeClr val="lt1"/>
            </a:solidFill>
            <a:prstDash val="solid"/>
            <a:miter lim="800000"/>
            <a:headEnd type="none" w="sm" len="sm"/>
            <a:tailEnd type="none" w="sm" len="sm"/>
          </a:ln>
        </p:spPr>
      </p:cxn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4"/>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119" name="Google Shape;119;p4"/>
          <p:cNvSpPr txBox="1"/>
          <p:nvPr/>
        </p:nvSpPr>
        <p:spPr>
          <a:xfrm>
            <a:off x="4678092" y="1297478"/>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i="0" u="none" strike="noStrike" cap="none">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i="0" u="none" strike="noStrike" cap="none">
                <a:solidFill>
                  <a:srgbClr val="002060"/>
                </a:solidFill>
                <a:latin typeface="Federo"/>
                <a:ea typeface="Federo"/>
                <a:cs typeface="Federo"/>
                <a:sym typeface="Federo"/>
              </a:rPr>
              <a:t>“Arturo Prat”</a:t>
            </a:r>
            <a:endParaRPr sz="1100" b="1" i="0" u="none" strike="noStrike" cap="none">
              <a:solidFill>
                <a:srgbClr val="002060"/>
              </a:solidFill>
              <a:latin typeface="Federo"/>
              <a:ea typeface="Federo"/>
              <a:cs typeface="Federo"/>
              <a:sym typeface="Federo"/>
            </a:endParaRPr>
          </a:p>
        </p:txBody>
      </p:sp>
      <p:pic>
        <p:nvPicPr>
          <p:cNvPr id="120" name="Google Shape;120;p4" descr="Escuela naval Arturo Prat.jpg"/>
          <p:cNvPicPr preferRelativeResize="0"/>
          <p:nvPr/>
        </p:nvPicPr>
        <p:blipFill rotWithShape="1">
          <a:blip r:embed="rId4">
            <a:alphaModFix/>
          </a:blip>
          <a:srcRect/>
          <a:stretch/>
        </p:blipFill>
        <p:spPr>
          <a:xfrm>
            <a:off x="5260228" y="553361"/>
            <a:ext cx="643329" cy="744117"/>
          </a:xfrm>
          <a:prstGeom prst="rect">
            <a:avLst/>
          </a:prstGeom>
          <a:noFill/>
          <a:ln>
            <a:noFill/>
          </a:ln>
        </p:spPr>
      </p:pic>
      <p:sp>
        <p:nvSpPr>
          <p:cNvPr id="121" name="Google Shape;121;p4"/>
          <p:cNvSpPr txBox="1"/>
          <p:nvPr/>
        </p:nvSpPr>
        <p:spPr>
          <a:xfrm>
            <a:off x="8274205" y="732278"/>
            <a:ext cx="398599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2000" b="1" i="0" u="none" strike="noStrike" cap="none">
                <a:solidFill>
                  <a:srgbClr val="C00000"/>
                </a:solidFill>
                <a:latin typeface="Federo"/>
                <a:ea typeface="Federo"/>
                <a:cs typeface="Federo"/>
                <a:sym typeface="Federo"/>
              </a:rPr>
              <a:t>“ESPOLETAS”</a:t>
            </a:r>
            <a:endParaRPr/>
          </a:p>
        </p:txBody>
      </p:sp>
      <p:cxnSp>
        <p:nvCxnSpPr>
          <p:cNvPr id="122" name="Google Shape;122;p4"/>
          <p:cNvCxnSpPr/>
          <p:nvPr/>
        </p:nvCxnSpPr>
        <p:spPr>
          <a:xfrm>
            <a:off x="8694210" y="1533631"/>
            <a:ext cx="3166947" cy="0"/>
          </a:xfrm>
          <a:prstGeom prst="straightConnector1">
            <a:avLst/>
          </a:prstGeom>
          <a:noFill/>
          <a:ln w="38100" cap="flat" cmpd="sng">
            <a:solidFill>
              <a:srgbClr val="002060"/>
            </a:solidFill>
            <a:prstDash val="solid"/>
            <a:miter lim="800000"/>
            <a:headEnd type="none" w="sm" len="sm"/>
            <a:tailEnd type="none" w="sm" len="sm"/>
          </a:ln>
        </p:spPr>
      </p:cxnSp>
      <p:sp>
        <p:nvSpPr>
          <p:cNvPr id="123" name="Google Shape;123;p4"/>
          <p:cNvSpPr txBox="1"/>
          <p:nvPr/>
        </p:nvSpPr>
        <p:spPr>
          <a:xfrm>
            <a:off x="4488028" y="2475325"/>
            <a:ext cx="6026858"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0" i="0" u="none" strike="noStrike" cap="none">
                <a:solidFill>
                  <a:srgbClr val="002060"/>
                </a:solidFill>
                <a:latin typeface="Calibri"/>
                <a:ea typeface="Calibri"/>
                <a:cs typeface="Calibri"/>
                <a:sym typeface="Calibri"/>
              </a:rPr>
              <a:t>Se activan al chocar físicamente con el blanco.</a:t>
            </a:r>
            <a:endParaRPr sz="1600" b="0" i="0" u="none" strike="noStrike" cap="none">
              <a:solidFill>
                <a:srgbClr val="002060"/>
              </a:solidFill>
              <a:latin typeface="Calibri"/>
              <a:ea typeface="Calibri"/>
              <a:cs typeface="Calibri"/>
              <a:sym typeface="Calibri"/>
            </a:endParaRPr>
          </a:p>
        </p:txBody>
      </p:sp>
      <p:sp>
        <p:nvSpPr>
          <p:cNvPr id="124" name="Google Shape;124;p4"/>
          <p:cNvSpPr txBox="1"/>
          <p:nvPr/>
        </p:nvSpPr>
        <p:spPr>
          <a:xfrm>
            <a:off x="4488028" y="3294538"/>
            <a:ext cx="6026858" cy="58477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0" i="0" u="none" strike="noStrike" cap="none">
                <a:solidFill>
                  <a:srgbClr val="002060"/>
                </a:solidFill>
                <a:latin typeface="Calibri"/>
                <a:ea typeface="Calibri"/>
                <a:cs typeface="Calibri"/>
                <a:sym typeface="Calibri"/>
              </a:rPr>
              <a:t>Se activan al cumplir un tiempo de funcionamiento pre-ajustado por el fabricante o el buque.</a:t>
            </a:r>
            <a:endParaRPr sz="1600" b="0" i="0" u="none" strike="noStrike" cap="none">
              <a:solidFill>
                <a:srgbClr val="002060"/>
              </a:solidFill>
              <a:latin typeface="Calibri"/>
              <a:ea typeface="Calibri"/>
              <a:cs typeface="Calibri"/>
              <a:sym typeface="Calibri"/>
            </a:endParaRPr>
          </a:p>
        </p:txBody>
      </p:sp>
      <p:sp>
        <p:nvSpPr>
          <p:cNvPr id="125" name="Google Shape;125;p4"/>
          <p:cNvSpPr/>
          <p:nvPr/>
        </p:nvSpPr>
        <p:spPr>
          <a:xfrm>
            <a:off x="4499914" y="3877162"/>
            <a:ext cx="3543338" cy="830997"/>
          </a:xfrm>
          <a:prstGeom prst="rect">
            <a:avLst/>
          </a:prstGeom>
          <a:noFill/>
          <a:ln>
            <a:noFill/>
          </a:ln>
        </p:spPr>
        <p:txBody>
          <a:bodyPr spcFirstLastPara="1" wrap="square" lIns="91425" tIns="45700" rIns="91425" bIns="45700" anchor="t" anchorCtr="0">
            <a:spAutoFit/>
          </a:bodyPr>
          <a:lstStyle/>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Mecánica (Mecanismo de relojería)</a:t>
            </a:r>
            <a:endParaRPr/>
          </a:p>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Electrónica (Micro chip)</a:t>
            </a:r>
            <a:endParaRPr/>
          </a:p>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Pirotécnicas</a:t>
            </a:r>
            <a:endParaRPr/>
          </a:p>
        </p:txBody>
      </p:sp>
      <p:sp>
        <p:nvSpPr>
          <p:cNvPr id="126" name="Google Shape;126;p4"/>
          <p:cNvSpPr txBox="1"/>
          <p:nvPr/>
        </p:nvSpPr>
        <p:spPr>
          <a:xfrm>
            <a:off x="4413935" y="4867173"/>
            <a:ext cx="6026858"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b="0" i="0" u="none" strike="noStrike" cap="none">
                <a:solidFill>
                  <a:srgbClr val="002060"/>
                </a:solidFill>
                <a:latin typeface="Calibri"/>
                <a:ea typeface="Calibri"/>
                <a:cs typeface="Calibri"/>
                <a:sym typeface="Calibri"/>
              </a:rPr>
              <a:t>Se activan al detectar la presencia física del blanco.</a:t>
            </a:r>
            <a:endParaRPr sz="1600" b="0" i="0" u="none" strike="noStrike" cap="none">
              <a:solidFill>
                <a:srgbClr val="002060"/>
              </a:solidFill>
              <a:latin typeface="Calibri"/>
              <a:ea typeface="Calibri"/>
              <a:cs typeface="Calibri"/>
              <a:sym typeface="Calibri"/>
            </a:endParaRPr>
          </a:p>
        </p:txBody>
      </p:sp>
      <p:sp>
        <p:nvSpPr>
          <p:cNvPr id="127" name="Google Shape;127;p4"/>
          <p:cNvSpPr/>
          <p:nvPr/>
        </p:nvSpPr>
        <p:spPr>
          <a:xfrm>
            <a:off x="4527123" y="5176691"/>
            <a:ext cx="3131740" cy="830997"/>
          </a:xfrm>
          <a:prstGeom prst="rect">
            <a:avLst/>
          </a:prstGeom>
          <a:noFill/>
          <a:ln>
            <a:noFill/>
          </a:ln>
        </p:spPr>
        <p:txBody>
          <a:bodyPr spcFirstLastPara="1" wrap="square" lIns="91425" tIns="45700" rIns="91425" bIns="45700" anchor="t" anchorCtr="0">
            <a:spAutoFit/>
          </a:bodyPr>
          <a:lstStyle/>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Radio frecuencia (VT)</a:t>
            </a:r>
            <a:endParaRPr/>
          </a:p>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Infrarroja (IR) </a:t>
            </a:r>
            <a:endParaRPr/>
          </a:p>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Magnética</a:t>
            </a:r>
            <a:endParaRPr sz="1600" b="0" i="0" u="none" strike="noStrike" cap="none">
              <a:solidFill>
                <a:srgbClr val="002060"/>
              </a:solidFill>
              <a:latin typeface="Calibri"/>
              <a:ea typeface="Calibri"/>
              <a:cs typeface="Calibri"/>
              <a:sym typeface="Calibri"/>
            </a:endParaRPr>
          </a:p>
        </p:txBody>
      </p:sp>
      <p:sp>
        <p:nvSpPr>
          <p:cNvPr id="128" name="Google Shape;128;p4"/>
          <p:cNvSpPr/>
          <p:nvPr/>
        </p:nvSpPr>
        <p:spPr>
          <a:xfrm>
            <a:off x="7007359" y="5147654"/>
            <a:ext cx="3131740" cy="830997"/>
          </a:xfrm>
          <a:prstGeom prst="rect">
            <a:avLst/>
          </a:prstGeom>
          <a:noFill/>
          <a:ln>
            <a:noFill/>
          </a:ln>
        </p:spPr>
        <p:txBody>
          <a:bodyPr spcFirstLastPara="1" wrap="square" lIns="91425" tIns="45700" rIns="91425" bIns="45700" anchor="t" anchorCtr="0">
            <a:spAutoFit/>
          </a:bodyPr>
          <a:lstStyle/>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Presión</a:t>
            </a:r>
            <a:endParaRPr sz="1600" b="0" i="0" u="none" strike="noStrike" cap="none">
              <a:solidFill>
                <a:srgbClr val="002060"/>
              </a:solidFill>
              <a:latin typeface="Calibri"/>
              <a:ea typeface="Calibri"/>
              <a:cs typeface="Calibri"/>
              <a:sym typeface="Calibri"/>
            </a:endParaRPr>
          </a:p>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Ruido (Acústicas)</a:t>
            </a:r>
            <a:endParaRPr/>
          </a:p>
          <a:p>
            <a:pPr marL="0" marR="0" lvl="1" indent="0" algn="l" rtl="0">
              <a:spcBef>
                <a:spcPts val="0"/>
              </a:spcBef>
              <a:spcAft>
                <a:spcPts val="0"/>
              </a:spcAft>
              <a:buClr>
                <a:srgbClr val="002060"/>
              </a:buClr>
              <a:buSzPts val="1600"/>
              <a:buFont typeface="Noto Sans Symbols"/>
              <a:buChar char="⮚"/>
            </a:pPr>
            <a:r>
              <a:rPr lang="en-US" sz="1600" b="0" i="0" u="none" strike="noStrike" cap="none">
                <a:solidFill>
                  <a:srgbClr val="002060"/>
                </a:solidFill>
                <a:latin typeface="Calibri"/>
                <a:ea typeface="Calibri"/>
                <a:cs typeface="Calibri"/>
                <a:sym typeface="Calibri"/>
              </a:rPr>
              <a:t>Potencial eléctrico Submarino</a:t>
            </a:r>
            <a:endParaRPr/>
          </a:p>
        </p:txBody>
      </p:sp>
      <p:sp>
        <p:nvSpPr>
          <p:cNvPr id="129" name="Google Shape;129;p4"/>
          <p:cNvSpPr/>
          <p:nvPr/>
        </p:nvSpPr>
        <p:spPr>
          <a:xfrm>
            <a:off x="4498311" y="6169483"/>
            <a:ext cx="6096000"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0" i="0" u="none" strike="noStrike" cap="none">
                <a:solidFill>
                  <a:srgbClr val="002060"/>
                </a:solidFill>
                <a:latin typeface="Calibri"/>
                <a:ea typeface="Calibri"/>
                <a:cs typeface="Calibri"/>
                <a:sym typeface="Calibri"/>
              </a:rPr>
              <a:t>Se activan al medir cambios del ambiente que rodea a la cabeza de combate.</a:t>
            </a:r>
            <a:endParaRPr sz="1600" b="0" i="0" u="none" strike="noStrike" cap="none">
              <a:solidFill>
                <a:srgbClr val="002060"/>
              </a:solidFill>
              <a:latin typeface="Calibri"/>
              <a:ea typeface="Calibri"/>
              <a:cs typeface="Calibri"/>
              <a:sym typeface="Calibri"/>
            </a:endParaRPr>
          </a:p>
        </p:txBody>
      </p:sp>
      <p:pic>
        <p:nvPicPr>
          <p:cNvPr id="130" name="Google Shape;130;p4"/>
          <p:cNvPicPr preferRelativeResize="0"/>
          <p:nvPr/>
        </p:nvPicPr>
        <p:blipFill rotWithShape="1">
          <a:blip r:embed="rId5">
            <a:alphaModFix/>
          </a:blip>
          <a:srcRect/>
          <a:stretch/>
        </p:blipFill>
        <p:spPr>
          <a:xfrm>
            <a:off x="406993" y="758293"/>
            <a:ext cx="795190" cy="795190"/>
          </a:xfrm>
          <a:prstGeom prst="rect">
            <a:avLst/>
          </a:prstGeom>
          <a:noFill/>
          <a:ln>
            <a:noFill/>
          </a:ln>
        </p:spPr>
      </p:pic>
      <p:grpSp>
        <p:nvGrpSpPr>
          <p:cNvPr id="131" name="Google Shape;131;p4"/>
          <p:cNvGrpSpPr/>
          <p:nvPr/>
        </p:nvGrpSpPr>
        <p:grpSpPr>
          <a:xfrm>
            <a:off x="-573804" y="2160894"/>
            <a:ext cx="4641049" cy="4593364"/>
            <a:chOff x="-684650" y="2055386"/>
            <a:chExt cx="4641049" cy="4593364"/>
          </a:xfrm>
        </p:grpSpPr>
        <p:grpSp>
          <p:nvGrpSpPr>
            <p:cNvPr id="132" name="Google Shape;132;p4"/>
            <p:cNvGrpSpPr/>
            <p:nvPr/>
          </p:nvGrpSpPr>
          <p:grpSpPr>
            <a:xfrm>
              <a:off x="-684650" y="2055386"/>
              <a:ext cx="4641049" cy="4593364"/>
              <a:chOff x="1966751" y="1498241"/>
              <a:chExt cx="4771784" cy="4756085"/>
            </a:xfrm>
          </p:grpSpPr>
          <p:cxnSp>
            <p:nvCxnSpPr>
              <p:cNvPr id="133" name="Google Shape;133;p4"/>
              <p:cNvCxnSpPr/>
              <p:nvPr/>
            </p:nvCxnSpPr>
            <p:spPr>
              <a:xfrm>
                <a:off x="4280343" y="1976132"/>
                <a:ext cx="2458192" cy="0"/>
              </a:xfrm>
              <a:prstGeom prst="straightConnector1">
                <a:avLst/>
              </a:prstGeom>
              <a:noFill/>
              <a:ln w="9525" cap="flat" cmpd="sng">
                <a:solidFill>
                  <a:srgbClr val="016AA3"/>
                </a:solidFill>
                <a:prstDash val="solid"/>
                <a:miter lim="800000"/>
                <a:headEnd type="oval" w="med" len="med"/>
                <a:tailEnd type="oval" w="med" len="med"/>
              </a:ln>
            </p:spPr>
          </p:cxnSp>
          <p:cxnSp>
            <p:nvCxnSpPr>
              <p:cNvPr id="134" name="Google Shape;134;p4"/>
              <p:cNvCxnSpPr/>
              <p:nvPr/>
            </p:nvCxnSpPr>
            <p:spPr>
              <a:xfrm>
                <a:off x="4619772" y="5928629"/>
                <a:ext cx="2118763" cy="0"/>
              </a:xfrm>
              <a:prstGeom prst="straightConnector1">
                <a:avLst/>
              </a:prstGeom>
              <a:noFill/>
              <a:ln w="9525" cap="flat" cmpd="sng">
                <a:solidFill>
                  <a:srgbClr val="AAAAAA"/>
                </a:solidFill>
                <a:prstDash val="solid"/>
                <a:miter lim="800000"/>
                <a:headEnd type="oval" w="med" len="med"/>
                <a:tailEnd type="oval" w="med" len="med"/>
              </a:ln>
            </p:spPr>
          </p:cxnSp>
          <p:cxnSp>
            <p:nvCxnSpPr>
              <p:cNvPr id="135" name="Google Shape;135;p4"/>
              <p:cNvCxnSpPr/>
              <p:nvPr/>
            </p:nvCxnSpPr>
            <p:spPr>
              <a:xfrm>
                <a:off x="5715684" y="4513219"/>
                <a:ext cx="1022851" cy="0"/>
              </a:xfrm>
              <a:prstGeom prst="straightConnector1">
                <a:avLst/>
              </a:prstGeom>
              <a:noFill/>
              <a:ln w="9525" cap="flat" cmpd="sng">
                <a:solidFill>
                  <a:srgbClr val="FEA34F"/>
                </a:solidFill>
                <a:prstDash val="solid"/>
                <a:miter lim="800000"/>
                <a:headEnd type="oval" w="med" len="med"/>
                <a:tailEnd type="oval" w="med" len="med"/>
              </a:ln>
            </p:spPr>
          </p:cxnSp>
          <p:cxnSp>
            <p:nvCxnSpPr>
              <p:cNvPr id="136" name="Google Shape;136;p4"/>
              <p:cNvCxnSpPr/>
              <p:nvPr/>
            </p:nvCxnSpPr>
            <p:spPr>
              <a:xfrm>
                <a:off x="5768957" y="3097808"/>
                <a:ext cx="969578" cy="0"/>
              </a:xfrm>
              <a:prstGeom prst="straightConnector1">
                <a:avLst/>
              </a:prstGeom>
              <a:noFill/>
              <a:ln w="9525" cap="flat" cmpd="sng">
                <a:solidFill>
                  <a:srgbClr val="46B688"/>
                </a:solidFill>
                <a:prstDash val="solid"/>
                <a:miter lim="800000"/>
                <a:headEnd type="oval" w="med" len="med"/>
                <a:tailEnd type="oval" w="med" len="med"/>
              </a:ln>
            </p:spPr>
          </p:cxnSp>
          <p:sp>
            <p:nvSpPr>
              <p:cNvPr id="137" name="Google Shape;137;p4"/>
              <p:cNvSpPr/>
              <p:nvPr/>
            </p:nvSpPr>
            <p:spPr>
              <a:xfrm>
                <a:off x="1966751" y="2189205"/>
                <a:ext cx="3686526" cy="3686156"/>
              </a:xfrm>
              <a:prstGeom prst="ellipse">
                <a:avLst/>
              </a:prstGeom>
              <a:solidFill>
                <a:srgbClr val="F2F2F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38" name="Google Shape;138;p4"/>
              <p:cNvSpPr/>
              <p:nvPr/>
            </p:nvSpPr>
            <p:spPr>
              <a:xfrm>
                <a:off x="3768532" y="4715706"/>
                <a:ext cx="1411844" cy="1538620"/>
              </a:xfrm>
              <a:custGeom>
                <a:avLst/>
                <a:gdLst/>
                <a:ahLst/>
                <a:cxnLst/>
                <a:rect l="l" t="t" r="r" b="b"/>
                <a:pathLst>
                  <a:path w="310" h="338" extrusionOk="0">
                    <a:moveTo>
                      <a:pt x="0" y="28"/>
                    </a:moveTo>
                    <a:cubicBezTo>
                      <a:pt x="1" y="328"/>
                      <a:pt x="1" y="328"/>
                      <a:pt x="1" y="328"/>
                    </a:cubicBezTo>
                    <a:cubicBezTo>
                      <a:pt x="1" y="328"/>
                      <a:pt x="174" y="338"/>
                      <a:pt x="310" y="215"/>
                    </a:cubicBezTo>
                    <a:cubicBezTo>
                      <a:pt x="273" y="96"/>
                      <a:pt x="273" y="96"/>
                      <a:pt x="273" y="96"/>
                    </a:cubicBezTo>
                    <a:cubicBezTo>
                      <a:pt x="175" y="20"/>
                      <a:pt x="175" y="20"/>
                      <a:pt x="175" y="20"/>
                    </a:cubicBezTo>
                    <a:cubicBezTo>
                      <a:pt x="105" y="0"/>
                      <a:pt x="105" y="0"/>
                      <a:pt x="105" y="0"/>
                    </a:cubicBezTo>
                    <a:lnTo>
                      <a:pt x="0" y="28"/>
                    </a:lnTo>
                    <a:close/>
                  </a:path>
                </a:pathLst>
              </a:custGeom>
              <a:solidFill>
                <a:srgbClr val="AAAAAA"/>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9" name="Google Shape;139;p4"/>
              <p:cNvSpPr/>
              <p:nvPr/>
            </p:nvSpPr>
            <p:spPr>
              <a:xfrm>
                <a:off x="4246830" y="4041479"/>
                <a:ext cx="1811386" cy="1774888"/>
              </a:xfrm>
              <a:custGeom>
                <a:avLst/>
                <a:gdLst/>
                <a:ahLst/>
                <a:cxnLst/>
                <a:rect l="l" t="t" r="r" b="b"/>
                <a:pathLst>
                  <a:path w="398" h="390" extrusionOk="0">
                    <a:moveTo>
                      <a:pt x="231" y="390"/>
                    </a:moveTo>
                    <a:cubicBezTo>
                      <a:pt x="0" y="148"/>
                      <a:pt x="0" y="148"/>
                      <a:pt x="0" y="148"/>
                    </a:cubicBezTo>
                    <a:cubicBezTo>
                      <a:pt x="80" y="28"/>
                      <a:pt x="80" y="28"/>
                      <a:pt x="80" y="28"/>
                    </a:cubicBezTo>
                    <a:cubicBezTo>
                      <a:pt x="398" y="0"/>
                      <a:pt x="398" y="0"/>
                      <a:pt x="398" y="0"/>
                    </a:cubicBezTo>
                    <a:cubicBezTo>
                      <a:pt x="396" y="27"/>
                      <a:pt x="396" y="27"/>
                      <a:pt x="396" y="27"/>
                    </a:cubicBezTo>
                    <a:cubicBezTo>
                      <a:pt x="396" y="27"/>
                      <a:pt x="388" y="250"/>
                      <a:pt x="231" y="390"/>
                    </a:cubicBezTo>
                    <a:close/>
                  </a:path>
                </a:pathLst>
              </a:custGeom>
              <a:solidFill>
                <a:srgbClr val="FEA34F"/>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0" name="Google Shape;140;p4"/>
              <p:cNvSpPr/>
              <p:nvPr/>
            </p:nvSpPr>
            <p:spPr>
              <a:xfrm>
                <a:off x="4360162" y="2303087"/>
                <a:ext cx="1840198" cy="1867090"/>
              </a:xfrm>
              <a:custGeom>
                <a:avLst/>
                <a:gdLst/>
                <a:ahLst/>
                <a:cxnLst/>
                <a:rect l="l" t="t" r="r" b="b"/>
                <a:pathLst>
                  <a:path w="404" h="410" extrusionOk="0">
                    <a:moveTo>
                      <a:pt x="403" y="409"/>
                    </a:moveTo>
                    <a:cubicBezTo>
                      <a:pt x="55" y="410"/>
                      <a:pt x="55" y="410"/>
                      <a:pt x="55" y="410"/>
                    </a:cubicBezTo>
                    <a:cubicBezTo>
                      <a:pt x="0" y="256"/>
                      <a:pt x="0" y="256"/>
                      <a:pt x="0" y="256"/>
                    </a:cubicBezTo>
                    <a:cubicBezTo>
                      <a:pt x="222" y="0"/>
                      <a:pt x="222" y="0"/>
                      <a:pt x="222" y="0"/>
                    </a:cubicBezTo>
                    <a:cubicBezTo>
                      <a:pt x="244" y="17"/>
                      <a:pt x="244" y="17"/>
                      <a:pt x="244" y="17"/>
                    </a:cubicBezTo>
                    <a:cubicBezTo>
                      <a:pt x="244" y="17"/>
                      <a:pt x="404" y="167"/>
                      <a:pt x="403" y="409"/>
                    </a:cubicBezTo>
                    <a:close/>
                  </a:path>
                </a:pathLst>
              </a:custGeom>
              <a:solidFill>
                <a:srgbClr val="46B688"/>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1" name="Google Shape;141;p4"/>
              <p:cNvSpPr/>
              <p:nvPr/>
            </p:nvSpPr>
            <p:spPr>
              <a:xfrm>
                <a:off x="3595653" y="1498241"/>
                <a:ext cx="1957372" cy="1984263"/>
              </a:xfrm>
              <a:custGeom>
                <a:avLst/>
                <a:gdLst/>
                <a:ahLst/>
                <a:cxnLst/>
                <a:rect l="l" t="t" r="r" b="b"/>
                <a:pathLst>
                  <a:path w="430" h="436" extrusionOk="0">
                    <a:moveTo>
                      <a:pt x="0" y="6"/>
                    </a:moveTo>
                    <a:cubicBezTo>
                      <a:pt x="7" y="383"/>
                      <a:pt x="7" y="383"/>
                      <a:pt x="7" y="383"/>
                    </a:cubicBezTo>
                    <a:cubicBezTo>
                      <a:pt x="177" y="436"/>
                      <a:pt x="177" y="436"/>
                      <a:pt x="177" y="436"/>
                    </a:cubicBezTo>
                    <a:cubicBezTo>
                      <a:pt x="430" y="175"/>
                      <a:pt x="430" y="175"/>
                      <a:pt x="430" y="175"/>
                    </a:cubicBezTo>
                    <a:cubicBezTo>
                      <a:pt x="430" y="175"/>
                      <a:pt x="262" y="0"/>
                      <a:pt x="0" y="6"/>
                    </a:cubicBezTo>
                    <a:close/>
                  </a:path>
                </a:pathLst>
              </a:custGeom>
              <a:solidFill>
                <a:srgbClr val="016AA3"/>
              </a:solidFill>
              <a:ln>
                <a:noFill/>
              </a:ln>
              <a:effectLst>
                <a:outerShdw blurRad="38100" dist="25400" dir="5400000" algn="ctr" rotWithShape="0">
                  <a:srgbClr val="000000">
                    <a:alpha val="2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42" name="Google Shape;142;p4"/>
              <p:cNvGrpSpPr/>
              <p:nvPr/>
            </p:nvGrpSpPr>
            <p:grpSpPr>
              <a:xfrm>
                <a:off x="2844592" y="3067595"/>
                <a:ext cx="1930480" cy="1930479"/>
                <a:chOff x="1497013" y="3295650"/>
                <a:chExt cx="1595438" cy="1595437"/>
              </a:xfrm>
            </p:grpSpPr>
            <p:sp>
              <p:nvSpPr>
                <p:cNvPr id="143" name="Google Shape;143;p4"/>
                <p:cNvSpPr/>
                <p:nvPr/>
              </p:nvSpPr>
              <p:spPr>
                <a:xfrm>
                  <a:off x="1497013" y="3295650"/>
                  <a:ext cx="1595438" cy="1595437"/>
                </a:xfrm>
                <a:prstGeom prst="ellipse">
                  <a:avLst/>
                </a:prstGeom>
                <a:solidFill>
                  <a:schemeClr val="lt1"/>
                </a:solidFill>
                <a:ln>
                  <a:noFill/>
                </a:ln>
                <a:effectLst>
                  <a:outerShdw blurRad="38100" dist="25400" dir="5400000" algn="ctr" rotWithShape="0">
                    <a:srgbClr val="808080">
                      <a:alpha val="20000"/>
                    </a:srgbClr>
                  </a:outerShdw>
                </a:effectLst>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u="none">
                    <a:solidFill>
                      <a:schemeClr val="dk1"/>
                    </a:solidFill>
                    <a:latin typeface="Calibri"/>
                    <a:ea typeface="Calibri"/>
                    <a:cs typeface="Calibri"/>
                    <a:sym typeface="Calibri"/>
                  </a:endParaRPr>
                </a:p>
              </p:txBody>
            </p:sp>
            <p:sp>
              <p:nvSpPr>
                <p:cNvPr id="144" name="Google Shape;144;p4"/>
                <p:cNvSpPr/>
                <p:nvPr/>
              </p:nvSpPr>
              <p:spPr>
                <a:xfrm>
                  <a:off x="1625600" y="3424238"/>
                  <a:ext cx="1338263" cy="1338262"/>
                </a:xfrm>
                <a:prstGeom prst="ellipse">
                  <a:avLst/>
                </a:prstGeom>
                <a:solidFill>
                  <a:srgbClr val="AAAAAA"/>
                </a:solidFill>
                <a:ln>
                  <a:noFill/>
                </a:ln>
                <a:effectLst>
                  <a:outerShdw blurRad="38100" dist="25400" dir="5400000" algn="ctr" rotWithShape="0">
                    <a:srgbClr val="808080">
                      <a:alpha val="20000"/>
                    </a:srgbClr>
                  </a:outerShdw>
                </a:effectLst>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Arial"/>
                    <a:buNone/>
                  </a:pPr>
                  <a:endParaRPr sz="1800" b="0" u="none">
                    <a:solidFill>
                      <a:schemeClr val="dk1"/>
                    </a:solidFill>
                    <a:latin typeface="Calibri"/>
                    <a:ea typeface="Calibri"/>
                    <a:cs typeface="Calibri"/>
                    <a:sym typeface="Calibri"/>
                  </a:endParaRPr>
                </a:p>
              </p:txBody>
            </p:sp>
            <p:sp>
              <p:nvSpPr>
                <p:cNvPr id="145" name="Google Shape;145;p4"/>
                <p:cNvSpPr/>
                <p:nvPr/>
              </p:nvSpPr>
              <p:spPr>
                <a:xfrm>
                  <a:off x="1821015" y="3640281"/>
                  <a:ext cx="981350" cy="929406"/>
                </a:xfrm>
                <a:prstGeom prst="ellipse">
                  <a:avLst/>
                </a:prstGeom>
                <a:solidFill>
                  <a:schemeClr val="lt1"/>
                </a:solidFill>
                <a:ln>
                  <a:noFill/>
                </a:ln>
                <a:effectLst>
                  <a:outerShdw blurRad="38100" dist="25400" dir="5400000" algn="ctr" rotWithShape="0">
                    <a:srgbClr val="808080">
                      <a:alpha val="20000"/>
                    </a:srgbClr>
                  </a:outerShdw>
                </a:effectLst>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dk1"/>
                    </a:buClr>
                    <a:buSzPts val="1100"/>
                    <a:buFont typeface="Arial"/>
                    <a:buNone/>
                  </a:pPr>
                  <a:endParaRPr sz="1100" b="1" u="none">
                    <a:solidFill>
                      <a:srgbClr val="C00000"/>
                    </a:solidFill>
                    <a:latin typeface="Federo"/>
                    <a:ea typeface="Federo"/>
                    <a:cs typeface="Federo"/>
                    <a:sym typeface="Federo"/>
                  </a:endParaRPr>
                </a:p>
              </p:txBody>
            </p:sp>
          </p:grpSp>
          <p:sp>
            <p:nvSpPr>
              <p:cNvPr id="146" name="Google Shape;146;p4"/>
              <p:cNvSpPr txBox="1"/>
              <p:nvPr/>
            </p:nvSpPr>
            <p:spPr>
              <a:xfrm>
                <a:off x="3379513" y="2283323"/>
                <a:ext cx="2080037" cy="382416"/>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chemeClr val="lt1"/>
                  </a:buClr>
                  <a:buSzPts val="1200"/>
                  <a:buFont typeface="Arial"/>
                  <a:buNone/>
                </a:pPr>
                <a:r>
                  <a:rPr lang="en-US" sz="1200" b="1" u="none">
                    <a:solidFill>
                      <a:schemeClr val="lt1"/>
                    </a:solidFill>
                    <a:latin typeface="Calibri"/>
                    <a:ea typeface="Calibri"/>
                    <a:cs typeface="Calibri"/>
                    <a:sym typeface="Calibri"/>
                  </a:rPr>
                  <a:t>De Percusión o Impacto (Contacto)</a:t>
                </a:r>
                <a:endParaRPr sz="1200" b="1" u="none">
                  <a:solidFill>
                    <a:schemeClr val="lt1"/>
                  </a:solidFill>
                  <a:latin typeface="Calibri"/>
                  <a:ea typeface="Calibri"/>
                  <a:cs typeface="Calibri"/>
                  <a:sym typeface="Calibri"/>
                </a:endParaRPr>
              </a:p>
            </p:txBody>
          </p:sp>
          <p:sp>
            <p:nvSpPr>
              <p:cNvPr id="147" name="Google Shape;147;p4"/>
              <p:cNvSpPr txBox="1"/>
              <p:nvPr/>
            </p:nvSpPr>
            <p:spPr>
              <a:xfrm>
                <a:off x="4873940" y="3497446"/>
                <a:ext cx="993205" cy="19120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chemeClr val="lt1"/>
                  </a:buClr>
                  <a:buSzPts val="1200"/>
                  <a:buFont typeface="Arial"/>
                  <a:buNone/>
                </a:pPr>
                <a:r>
                  <a:rPr lang="en-US" sz="1200" b="1" u="none">
                    <a:solidFill>
                      <a:schemeClr val="lt1"/>
                    </a:solidFill>
                    <a:latin typeface="Calibri"/>
                    <a:ea typeface="Calibri"/>
                    <a:cs typeface="Calibri"/>
                    <a:sym typeface="Calibri"/>
                  </a:rPr>
                  <a:t>De Tiempo</a:t>
                </a:r>
                <a:endParaRPr sz="1200" b="1" u="none">
                  <a:solidFill>
                    <a:schemeClr val="lt1"/>
                  </a:solidFill>
                  <a:latin typeface="Calibri"/>
                  <a:ea typeface="Calibri"/>
                  <a:cs typeface="Calibri"/>
                  <a:sym typeface="Calibri"/>
                </a:endParaRPr>
              </a:p>
            </p:txBody>
          </p:sp>
          <p:sp>
            <p:nvSpPr>
              <p:cNvPr id="148" name="Google Shape;148;p4"/>
              <p:cNvSpPr txBox="1"/>
              <p:nvPr/>
            </p:nvSpPr>
            <p:spPr>
              <a:xfrm>
                <a:off x="4778966" y="4733793"/>
                <a:ext cx="993205" cy="19120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chemeClr val="lt1"/>
                  </a:buClr>
                  <a:buSzPts val="1200"/>
                  <a:buFont typeface="Arial"/>
                  <a:buNone/>
                </a:pPr>
                <a:r>
                  <a:rPr lang="en-US" sz="1200" b="1" u="none">
                    <a:solidFill>
                      <a:schemeClr val="lt1"/>
                    </a:solidFill>
                    <a:latin typeface="Calibri"/>
                    <a:ea typeface="Calibri"/>
                    <a:cs typeface="Calibri"/>
                    <a:sym typeface="Calibri"/>
                  </a:rPr>
                  <a:t>De Proximidad</a:t>
                </a:r>
                <a:endParaRPr sz="1200" b="1" u="none">
                  <a:solidFill>
                    <a:schemeClr val="lt1"/>
                  </a:solidFill>
                  <a:latin typeface="Calibri"/>
                  <a:ea typeface="Calibri"/>
                  <a:cs typeface="Calibri"/>
                  <a:sym typeface="Calibri"/>
                </a:endParaRPr>
              </a:p>
            </p:txBody>
          </p:sp>
          <p:sp>
            <p:nvSpPr>
              <p:cNvPr id="149" name="Google Shape;149;p4"/>
              <p:cNvSpPr txBox="1"/>
              <p:nvPr/>
            </p:nvSpPr>
            <p:spPr>
              <a:xfrm>
                <a:off x="3837136" y="5508569"/>
                <a:ext cx="993205" cy="191208"/>
              </a:xfrm>
              <a:prstGeom prst="rect">
                <a:avLst/>
              </a:prstGeom>
              <a:noFill/>
              <a:ln>
                <a:noFill/>
              </a:ln>
            </p:spPr>
            <p:txBody>
              <a:bodyPr spcFirstLastPara="1" wrap="square" lIns="0" tIns="0" rIns="0" bIns="0" anchor="t" anchorCtr="0">
                <a:spAutoFit/>
              </a:bodyPr>
              <a:lstStyle/>
              <a:p>
                <a:pPr marL="0" marR="0" lvl="0" indent="0" algn="ctr" rtl="0">
                  <a:lnSpc>
                    <a:spcPct val="100000"/>
                  </a:lnSpc>
                  <a:spcBef>
                    <a:spcPts val="0"/>
                  </a:spcBef>
                  <a:spcAft>
                    <a:spcPts val="0"/>
                  </a:spcAft>
                  <a:buClr>
                    <a:schemeClr val="lt1"/>
                  </a:buClr>
                  <a:buSzPts val="1200"/>
                  <a:buFont typeface="Arial"/>
                  <a:buNone/>
                </a:pPr>
                <a:r>
                  <a:rPr lang="en-US" sz="1200" b="1" u="none">
                    <a:solidFill>
                      <a:schemeClr val="lt1"/>
                    </a:solidFill>
                    <a:latin typeface="Calibri"/>
                    <a:ea typeface="Calibri"/>
                    <a:cs typeface="Calibri"/>
                    <a:sym typeface="Calibri"/>
                  </a:rPr>
                  <a:t>Ambientales</a:t>
                </a:r>
                <a:endParaRPr sz="1200" b="1" u="none">
                  <a:solidFill>
                    <a:schemeClr val="lt1"/>
                  </a:solidFill>
                  <a:latin typeface="Calibri"/>
                  <a:ea typeface="Calibri"/>
                  <a:cs typeface="Calibri"/>
                  <a:sym typeface="Calibri"/>
                </a:endParaRPr>
              </a:p>
            </p:txBody>
          </p:sp>
          <p:sp>
            <p:nvSpPr>
              <p:cNvPr id="150" name="Google Shape;150;p4"/>
              <p:cNvSpPr txBox="1"/>
              <p:nvPr/>
            </p:nvSpPr>
            <p:spPr>
              <a:xfrm>
                <a:off x="3769316" y="1776229"/>
                <a:ext cx="993932" cy="509888"/>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3200" b="0" u="none">
                    <a:solidFill>
                      <a:schemeClr val="lt1"/>
                    </a:solidFill>
                    <a:latin typeface="Calibri"/>
                    <a:ea typeface="Calibri"/>
                    <a:cs typeface="Calibri"/>
                    <a:sym typeface="Calibri"/>
                  </a:rPr>
                  <a:t>01</a:t>
                </a:r>
                <a:endParaRPr sz="3200" b="0" u="none">
                  <a:solidFill>
                    <a:schemeClr val="lt1"/>
                  </a:solidFill>
                  <a:latin typeface="Calibri"/>
                  <a:ea typeface="Calibri"/>
                  <a:cs typeface="Calibri"/>
                  <a:sym typeface="Calibri"/>
                </a:endParaRPr>
              </a:p>
            </p:txBody>
          </p:sp>
          <p:sp>
            <p:nvSpPr>
              <p:cNvPr id="151" name="Google Shape;151;p4"/>
              <p:cNvSpPr txBox="1"/>
              <p:nvPr/>
            </p:nvSpPr>
            <p:spPr>
              <a:xfrm>
                <a:off x="4875485" y="3020188"/>
                <a:ext cx="993931" cy="493111"/>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3200" b="0" u="none">
                    <a:solidFill>
                      <a:schemeClr val="lt1"/>
                    </a:solidFill>
                    <a:latin typeface="Calibri"/>
                    <a:ea typeface="Calibri"/>
                    <a:cs typeface="Calibri"/>
                    <a:sym typeface="Calibri"/>
                  </a:rPr>
                  <a:t>02</a:t>
                </a:r>
                <a:endParaRPr sz="3200" b="0" u="none">
                  <a:solidFill>
                    <a:schemeClr val="lt1"/>
                  </a:solidFill>
                  <a:latin typeface="Calibri"/>
                  <a:ea typeface="Calibri"/>
                  <a:cs typeface="Calibri"/>
                  <a:sym typeface="Calibri"/>
                </a:endParaRPr>
              </a:p>
            </p:txBody>
          </p:sp>
          <p:sp>
            <p:nvSpPr>
              <p:cNvPr id="152" name="Google Shape;152;p4"/>
              <p:cNvSpPr txBox="1"/>
              <p:nvPr/>
            </p:nvSpPr>
            <p:spPr>
              <a:xfrm>
                <a:off x="4787203" y="4333629"/>
                <a:ext cx="993931" cy="493111"/>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3200" b="0" u="none">
                    <a:solidFill>
                      <a:schemeClr val="lt1"/>
                    </a:solidFill>
                    <a:latin typeface="Calibri"/>
                    <a:ea typeface="Calibri"/>
                    <a:cs typeface="Calibri"/>
                    <a:sym typeface="Calibri"/>
                  </a:rPr>
                  <a:t>03</a:t>
                </a:r>
                <a:endParaRPr sz="3200" b="0" u="none">
                  <a:solidFill>
                    <a:schemeClr val="lt1"/>
                  </a:solidFill>
                  <a:latin typeface="Calibri"/>
                  <a:ea typeface="Calibri"/>
                  <a:cs typeface="Calibri"/>
                  <a:sym typeface="Calibri"/>
                </a:endParaRPr>
              </a:p>
            </p:txBody>
          </p:sp>
          <p:sp>
            <p:nvSpPr>
              <p:cNvPr id="153" name="Google Shape;153;p4"/>
              <p:cNvSpPr txBox="1"/>
              <p:nvPr/>
            </p:nvSpPr>
            <p:spPr>
              <a:xfrm>
                <a:off x="3851111" y="5105256"/>
                <a:ext cx="993932" cy="493111"/>
              </a:xfrm>
              <a:prstGeom prst="rect">
                <a:avLst/>
              </a:prstGeom>
              <a:noFill/>
              <a:ln>
                <a:noFill/>
              </a:ln>
            </p:spPr>
            <p:txBody>
              <a:bodyPr spcFirstLastPara="1" wrap="square" lIns="0" tIns="0" rIns="0" bIns="0" anchor="t" anchorCtr="0">
                <a:spAutoFit/>
              </a:bodyPr>
              <a:lstStyle/>
              <a:p>
                <a:pPr marL="0" marR="0" lvl="0" indent="0" algn="ctr" rtl="0">
                  <a:spcBef>
                    <a:spcPts val="0"/>
                  </a:spcBef>
                  <a:spcAft>
                    <a:spcPts val="0"/>
                  </a:spcAft>
                  <a:buNone/>
                </a:pPr>
                <a:r>
                  <a:rPr lang="en-US" sz="3200" b="0" u="none">
                    <a:solidFill>
                      <a:schemeClr val="lt1"/>
                    </a:solidFill>
                    <a:latin typeface="Calibri"/>
                    <a:ea typeface="Calibri"/>
                    <a:cs typeface="Calibri"/>
                    <a:sym typeface="Calibri"/>
                  </a:rPr>
                  <a:t>04</a:t>
                </a:r>
                <a:endParaRPr sz="3200" b="0" u="none">
                  <a:solidFill>
                    <a:schemeClr val="lt1"/>
                  </a:solidFill>
                  <a:latin typeface="Calibri"/>
                  <a:ea typeface="Calibri"/>
                  <a:cs typeface="Calibri"/>
                  <a:sym typeface="Calibri"/>
                </a:endParaRPr>
              </a:p>
            </p:txBody>
          </p:sp>
        </p:grpSp>
        <p:sp>
          <p:nvSpPr>
            <p:cNvPr id="154" name="Google Shape;154;p4"/>
            <p:cNvSpPr txBox="1"/>
            <p:nvPr/>
          </p:nvSpPr>
          <p:spPr>
            <a:xfrm>
              <a:off x="377261" y="4147993"/>
              <a:ext cx="1567837"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a:solidFill>
                    <a:srgbClr val="C00000"/>
                  </a:solidFill>
                  <a:latin typeface="Federo"/>
                  <a:ea typeface="Federo"/>
                  <a:cs typeface="Federo"/>
                  <a:sym typeface="Federo"/>
                </a:rPr>
                <a:t>Tipos de espoletas</a:t>
              </a:r>
              <a:endParaRPr sz="1800" b="1">
                <a:solidFill>
                  <a:srgbClr val="C00000"/>
                </a:solidFill>
                <a:latin typeface="Federo"/>
                <a:ea typeface="Federo"/>
                <a:cs typeface="Federo"/>
                <a:sym typeface="Federo"/>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159" name="Google Shape;159;p5"/>
          <p:cNvPicPr preferRelativeResize="0"/>
          <p:nvPr/>
        </p:nvPicPr>
        <p:blipFill rotWithShape="1">
          <a:blip r:embed="rId3">
            <a:alphaModFix/>
          </a:blip>
          <a:srcRect/>
          <a:stretch/>
        </p:blipFill>
        <p:spPr>
          <a:xfrm>
            <a:off x="13469" y="0"/>
            <a:ext cx="12192000" cy="6858000"/>
          </a:xfrm>
          <a:prstGeom prst="rect">
            <a:avLst/>
          </a:prstGeom>
          <a:noFill/>
          <a:ln>
            <a:noFill/>
          </a:ln>
        </p:spPr>
      </p:pic>
      <p:grpSp>
        <p:nvGrpSpPr>
          <p:cNvPr id="160" name="Google Shape;160;p5"/>
          <p:cNvGrpSpPr/>
          <p:nvPr/>
        </p:nvGrpSpPr>
        <p:grpSpPr>
          <a:xfrm>
            <a:off x="4063622" y="949358"/>
            <a:ext cx="2388453" cy="2252883"/>
            <a:chOff x="4063622" y="949358"/>
            <a:chExt cx="2388453" cy="2252883"/>
          </a:xfrm>
        </p:grpSpPr>
        <p:sp>
          <p:nvSpPr>
            <p:cNvPr id="161" name="Google Shape;161;p5"/>
            <p:cNvSpPr/>
            <p:nvPr/>
          </p:nvSpPr>
          <p:spPr>
            <a:xfrm>
              <a:off x="4063622" y="949358"/>
              <a:ext cx="2388453" cy="2252883"/>
            </a:xfrm>
            <a:prstGeom prst="ellipse">
              <a:avLst/>
            </a:prstGeom>
            <a:solidFill>
              <a:schemeClr val="lt1"/>
            </a:solid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62" name="Google Shape;162;p5"/>
            <p:cNvSpPr txBox="1"/>
            <p:nvPr/>
          </p:nvSpPr>
          <p:spPr>
            <a:xfrm>
              <a:off x="4220662" y="1586728"/>
              <a:ext cx="2177860"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Funciones </a:t>
              </a:r>
              <a:endParaRPr/>
            </a:p>
            <a:p>
              <a:pPr marL="0" marR="0" lvl="0" indent="0" algn="ctr" rtl="0">
                <a:spcBef>
                  <a:spcPts val="0"/>
                </a:spcBef>
                <a:spcAft>
                  <a:spcPts val="0"/>
                </a:spcAft>
                <a:buNone/>
              </a:pPr>
              <a:r>
                <a:rPr lang="en-US" sz="2000" b="1">
                  <a:solidFill>
                    <a:srgbClr val="002060"/>
                  </a:solidFill>
                  <a:latin typeface="Federo"/>
                  <a:ea typeface="Federo"/>
                  <a:cs typeface="Federo"/>
                  <a:sym typeface="Federo"/>
                </a:rPr>
                <a:t>de las</a:t>
              </a:r>
              <a:endParaRPr/>
            </a:p>
            <a:p>
              <a:pPr marL="0" marR="0" lvl="0" indent="0" algn="l" rtl="0">
                <a:spcBef>
                  <a:spcPts val="0"/>
                </a:spcBef>
                <a:spcAft>
                  <a:spcPts val="0"/>
                </a:spcAft>
                <a:buNone/>
              </a:pPr>
              <a:r>
                <a:rPr lang="en-US" sz="2000" b="1">
                  <a:solidFill>
                    <a:srgbClr val="C00000"/>
                  </a:solidFill>
                  <a:latin typeface="Federo"/>
                  <a:ea typeface="Federo"/>
                  <a:cs typeface="Federo"/>
                  <a:sym typeface="Federo"/>
                </a:rPr>
                <a:t>  “</a:t>
              </a:r>
              <a:r>
                <a:rPr lang="en-US" sz="2400" b="1">
                  <a:solidFill>
                    <a:srgbClr val="C00000"/>
                  </a:solidFill>
                  <a:latin typeface="Federo"/>
                  <a:ea typeface="Federo"/>
                  <a:cs typeface="Federo"/>
                  <a:sym typeface="Federo"/>
                </a:rPr>
                <a:t>ESPOLETAS”</a:t>
              </a:r>
              <a:endParaRPr sz="1600" b="1">
                <a:solidFill>
                  <a:srgbClr val="C00000"/>
                </a:solidFill>
                <a:latin typeface="Federo"/>
                <a:ea typeface="Federo"/>
                <a:cs typeface="Federo"/>
                <a:sym typeface="Federo"/>
              </a:endParaRPr>
            </a:p>
          </p:txBody>
        </p:sp>
      </p:grpSp>
      <p:grpSp>
        <p:nvGrpSpPr>
          <p:cNvPr id="163" name="Google Shape;163;p5"/>
          <p:cNvGrpSpPr/>
          <p:nvPr/>
        </p:nvGrpSpPr>
        <p:grpSpPr>
          <a:xfrm>
            <a:off x="1132980" y="1121691"/>
            <a:ext cx="2730018" cy="954109"/>
            <a:chOff x="1132980" y="1121691"/>
            <a:chExt cx="2730018" cy="954109"/>
          </a:xfrm>
        </p:grpSpPr>
        <p:cxnSp>
          <p:nvCxnSpPr>
            <p:cNvPr id="164" name="Google Shape;164;p5"/>
            <p:cNvCxnSpPr/>
            <p:nvPr/>
          </p:nvCxnSpPr>
          <p:spPr>
            <a:xfrm rot="10800000" flipH="1">
              <a:off x="1734796" y="2075799"/>
              <a:ext cx="1945175" cy="1"/>
            </a:xfrm>
            <a:prstGeom prst="straightConnector1">
              <a:avLst/>
            </a:prstGeom>
            <a:noFill/>
            <a:ln w="38100" cap="flat" cmpd="sng">
              <a:solidFill>
                <a:srgbClr val="C00000"/>
              </a:solidFill>
              <a:prstDash val="solid"/>
              <a:miter lim="800000"/>
              <a:headEnd type="none" w="sm" len="sm"/>
              <a:tailEnd type="none" w="sm" len="sm"/>
            </a:ln>
          </p:spPr>
        </p:cxnSp>
        <p:grpSp>
          <p:nvGrpSpPr>
            <p:cNvPr id="165" name="Google Shape;165;p5"/>
            <p:cNvGrpSpPr/>
            <p:nvPr/>
          </p:nvGrpSpPr>
          <p:grpSpPr>
            <a:xfrm>
              <a:off x="1132980" y="1121691"/>
              <a:ext cx="2730018" cy="769441"/>
              <a:chOff x="1791260" y="2349146"/>
              <a:chExt cx="2730018" cy="769441"/>
            </a:xfrm>
          </p:grpSpPr>
          <p:sp>
            <p:nvSpPr>
              <p:cNvPr id="166" name="Google Shape;166;p5"/>
              <p:cNvSpPr txBox="1"/>
              <p:nvPr/>
            </p:nvSpPr>
            <p:spPr>
              <a:xfrm>
                <a:off x="1791260" y="2441478"/>
                <a:ext cx="427798"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lt1"/>
                    </a:solidFill>
                    <a:latin typeface="Federo"/>
                    <a:ea typeface="Federo"/>
                    <a:cs typeface="Federo"/>
                    <a:sym typeface="Federo"/>
                  </a:rPr>
                  <a:t>1</a:t>
                </a:r>
                <a:endParaRPr sz="3200" b="1">
                  <a:solidFill>
                    <a:schemeClr val="lt1"/>
                  </a:solidFill>
                  <a:latin typeface="Federo"/>
                  <a:ea typeface="Federo"/>
                  <a:cs typeface="Federo"/>
                  <a:sym typeface="Federo"/>
                </a:endParaRPr>
              </a:p>
            </p:txBody>
          </p:sp>
          <p:sp>
            <p:nvSpPr>
              <p:cNvPr id="167" name="Google Shape;167;p5"/>
              <p:cNvSpPr txBox="1"/>
              <p:nvPr/>
            </p:nvSpPr>
            <p:spPr>
              <a:xfrm>
                <a:off x="2516322" y="2349146"/>
                <a:ext cx="2004956"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lt1"/>
                    </a:solidFill>
                    <a:latin typeface="Calibri"/>
                    <a:ea typeface="Calibri"/>
                    <a:cs typeface="Calibri"/>
                    <a:sym typeface="Calibri"/>
                  </a:rPr>
                  <a:t>Mantener el arma en </a:t>
                </a:r>
                <a:r>
                  <a:rPr lang="en-US" sz="2800" b="1">
                    <a:solidFill>
                      <a:schemeClr val="lt1"/>
                    </a:solidFill>
                    <a:latin typeface="Federo"/>
                    <a:ea typeface="Federo"/>
                    <a:cs typeface="Federo"/>
                    <a:sym typeface="Federo"/>
                  </a:rPr>
                  <a:t>SEGURO</a:t>
                </a:r>
                <a:endParaRPr sz="2800" b="1">
                  <a:solidFill>
                    <a:schemeClr val="lt1"/>
                  </a:solidFill>
                  <a:latin typeface="Federo"/>
                  <a:ea typeface="Federo"/>
                  <a:cs typeface="Federo"/>
                  <a:sym typeface="Federo"/>
                </a:endParaRPr>
              </a:p>
            </p:txBody>
          </p:sp>
          <p:cxnSp>
            <p:nvCxnSpPr>
              <p:cNvPr id="168" name="Google Shape;168;p5"/>
              <p:cNvCxnSpPr/>
              <p:nvPr/>
            </p:nvCxnSpPr>
            <p:spPr>
              <a:xfrm>
                <a:off x="1825951" y="3026253"/>
                <a:ext cx="393107" cy="0"/>
              </a:xfrm>
              <a:prstGeom prst="straightConnector1">
                <a:avLst/>
              </a:prstGeom>
              <a:noFill/>
              <a:ln w="38100" cap="flat" cmpd="sng">
                <a:solidFill>
                  <a:schemeClr val="lt1"/>
                </a:solidFill>
                <a:prstDash val="solid"/>
                <a:miter lim="800000"/>
                <a:headEnd type="none" w="sm" len="sm"/>
                <a:tailEnd type="none" w="sm" len="sm"/>
              </a:ln>
            </p:spPr>
          </p:cxnSp>
        </p:grpSp>
      </p:grpSp>
      <p:grpSp>
        <p:nvGrpSpPr>
          <p:cNvPr id="169" name="Google Shape;169;p5"/>
          <p:cNvGrpSpPr/>
          <p:nvPr/>
        </p:nvGrpSpPr>
        <p:grpSpPr>
          <a:xfrm>
            <a:off x="6675035" y="1226767"/>
            <a:ext cx="2709267" cy="834076"/>
            <a:chOff x="6675035" y="1226767"/>
            <a:chExt cx="2709267" cy="834076"/>
          </a:xfrm>
        </p:grpSpPr>
        <p:cxnSp>
          <p:nvCxnSpPr>
            <p:cNvPr id="170" name="Google Shape;170;p5"/>
            <p:cNvCxnSpPr/>
            <p:nvPr/>
          </p:nvCxnSpPr>
          <p:spPr>
            <a:xfrm>
              <a:off x="6768269" y="2060843"/>
              <a:ext cx="1945175" cy="0"/>
            </a:xfrm>
            <a:prstGeom prst="straightConnector1">
              <a:avLst/>
            </a:prstGeom>
            <a:noFill/>
            <a:ln w="38100" cap="flat" cmpd="sng">
              <a:solidFill>
                <a:srgbClr val="C00000"/>
              </a:solidFill>
              <a:prstDash val="solid"/>
              <a:miter lim="800000"/>
              <a:headEnd type="none" w="sm" len="sm"/>
              <a:tailEnd type="none" w="sm" len="sm"/>
            </a:ln>
          </p:spPr>
        </p:cxnSp>
        <p:grpSp>
          <p:nvGrpSpPr>
            <p:cNvPr id="171" name="Google Shape;171;p5"/>
            <p:cNvGrpSpPr/>
            <p:nvPr/>
          </p:nvGrpSpPr>
          <p:grpSpPr>
            <a:xfrm>
              <a:off x="6675035" y="1226767"/>
              <a:ext cx="2709267" cy="769441"/>
              <a:chOff x="2423088" y="2454222"/>
              <a:chExt cx="2709267" cy="769441"/>
            </a:xfrm>
          </p:grpSpPr>
          <p:sp>
            <p:nvSpPr>
              <p:cNvPr id="172" name="Google Shape;172;p5"/>
              <p:cNvSpPr txBox="1"/>
              <p:nvPr/>
            </p:nvSpPr>
            <p:spPr>
              <a:xfrm>
                <a:off x="4704557" y="2470024"/>
                <a:ext cx="427798"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lt1"/>
                    </a:solidFill>
                    <a:latin typeface="Federo"/>
                    <a:ea typeface="Federo"/>
                    <a:cs typeface="Federo"/>
                    <a:sym typeface="Federo"/>
                  </a:rPr>
                  <a:t>2</a:t>
                </a:r>
                <a:endParaRPr sz="3200" b="1">
                  <a:solidFill>
                    <a:schemeClr val="lt1"/>
                  </a:solidFill>
                  <a:latin typeface="Federo"/>
                  <a:ea typeface="Federo"/>
                  <a:cs typeface="Federo"/>
                  <a:sym typeface="Federo"/>
                </a:endParaRPr>
              </a:p>
            </p:txBody>
          </p:sp>
          <p:sp>
            <p:nvSpPr>
              <p:cNvPr id="173" name="Google Shape;173;p5"/>
              <p:cNvSpPr txBox="1"/>
              <p:nvPr/>
            </p:nvSpPr>
            <p:spPr>
              <a:xfrm>
                <a:off x="2423088" y="2454222"/>
                <a:ext cx="2004956"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Federo"/>
                    <a:ea typeface="Federo"/>
                    <a:cs typeface="Federo"/>
                    <a:sym typeface="Federo"/>
                  </a:rPr>
                  <a:t>Armar</a:t>
                </a:r>
                <a:r>
                  <a:rPr lang="en-US" sz="1600">
                    <a:solidFill>
                      <a:schemeClr val="lt1"/>
                    </a:solidFill>
                    <a:latin typeface="Calibri"/>
                    <a:ea typeface="Calibri"/>
                    <a:cs typeface="Calibri"/>
                    <a:sym typeface="Calibri"/>
                  </a:rPr>
                  <a:t> </a:t>
                </a:r>
                <a:endParaRPr/>
              </a:p>
              <a:p>
                <a:pPr marL="0" marR="0" lvl="0" indent="0" algn="l" rtl="0">
                  <a:spcBef>
                    <a:spcPts val="0"/>
                  </a:spcBef>
                  <a:spcAft>
                    <a:spcPts val="0"/>
                  </a:spcAft>
                  <a:buNone/>
                </a:pPr>
                <a:r>
                  <a:rPr lang="en-US" sz="1600">
                    <a:solidFill>
                      <a:schemeClr val="lt1"/>
                    </a:solidFill>
                    <a:latin typeface="Calibri"/>
                    <a:ea typeface="Calibri"/>
                    <a:cs typeface="Calibri"/>
                    <a:sym typeface="Calibri"/>
                  </a:rPr>
                  <a:t>la cadena explosiva</a:t>
                </a:r>
                <a:endParaRPr sz="2800" b="1">
                  <a:solidFill>
                    <a:schemeClr val="lt1"/>
                  </a:solidFill>
                  <a:latin typeface="Federo"/>
                  <a:ea typeface="Federo"/>
                  <a:cs typeface="Federo"/>
                  <a:sym typeface="Federo"/>
                </a:endParaRPr>
              </a:p>
            </p:txBody>
          </p:sp>
          <p:cxnSp>
            <p:nvCxnSpPr>
              <p:cNvPr id="174" name="Google Shape;174;p5"/>
              <p:cNvCxnSpPr/>
              <p:nvPr/>
            </p:nvCxnSpPr>
            <p:spPr>
              <a:xfrm>
                <a:off x="4721902" y="3054799"/>
                <a:ext cx="393107" cy="0"/>
              </a:xfrm>
              <a:prstGeom prst="straightConnector1">
                <a:avLst/>
              </a:prstGeom>
              <a:noFill/>
              <a:ln w="38100" cap="flat" cmpd="sng">
                <a:solidFill>
                  <a:schemeClr val="lt1"/>
                </a:solidFill>
                <a:prstDash val="solid"/>
                <a:miter lim="800000"/>
                <a:headEnd type="none" w="sm" len="sm"/>
                <a:tailEnd type="none" w="sm" len="sm"/>
              </a:ln>
            </p:spPr>
          </p:cxnSp>
        </p:grpSp>
      </p:grpSp>
      <p:grpSp>
        <p:nvGrpSpPr>
          <p:cNvPr id="175" name="Google Shape;175;p5"/>
          <p:cNvGrpSpPr/>
          <p:nvPr/>
        </p:nvGrpSpPr>
        <p:grpSpPr>
          <a:xfrm>
            <a:off x="1218526" y="2445133"/>
            <a:ext cx="2644472" cy="584775"/>
            <a:chOff x="1903065" y="2533812"/>
            <a:chExt cx="2644472" cy="584775"/>
          </a:xfrm>
        </p:grpSpPr>
        <p:sp>
          <p:nvSpPr>
            <p:cNvPr id="176" name="Google Shape;176;p5"/>
            <p:cNvSpPr txBox="1"/>
            <p:nvPr/>
          </p:nvSpPr>
          <p:spPr>
            <a:xfrm>
              <a:off x="1903065" y="2533812"/>
              <a:ext cx="427798"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lt1"/>
                  </a:solidFill>
                  <a:latin typeface="Federo"/>
                  <a:ea typeface="Federo"/>
                  <a:cs typeface="Federo"/>
                  <a:sym typeface="Federo"/>
                </a:rPr>
                <a:t>3</a:t>
              </a:r>
              <a:endParaRPr sz="3200" b="1">
                <a:solidFill>
                  <a:schemeClr val="lt1"/>
                </a:solidFill>
                <a:latin typeface="Federo"/>
                <a:ea typeface="Federo"/>
                <a:cs typeface="Federo"/>
                <a:sym typeface="Federo"/>
              </a:endParaRPr>
            </a:p>
          </p:txBody>
        </p:sp>
        <p:sp>
          <p:nvSpPr>
            <p:cNvPr id="177" name="Google Shape;177;p5"/>
            <p:cNvSpPr txBox="1"/>
            <p:nvPr/>
          </p:nvSpPr>
          <p:spPr>
            <a:xfrm>
              <a:off x="2542581" y="2533812"/>
              <a:ext cx="2004956"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lt1"/>
                  </a:solidFill>
                  <a:latin typeface="Calibri"/>
                  <a:ea typeface="Calibri"/>
                  <a:cs typeface="Calibri"/>
                  <a:sym typeface="Calibri"/>
                </a:rPr>
                <a:t>Reconocer o detectar el blanco</a:t>
              </a:r>
              <a:endParaRPr sz="2800" b="1">
                <a:solidFill>
                  <a:schemeClr val="lt1"/>
                </a:solidFill>
                <a:latin typeface="Federo"/>
                <a:ea typeface="Federo"/>
                <a:cs typeface="Federo"/>
                <a:sym typeface="Federo"/>
              </a:endParaRPr>
            </a:p>
          </p:txBody>
        </p:sp>
        <p:cxnSp>
          <p:nvCxnSpPr>
            <p:cNvPr id="178" name="Google Shape;178;p5"/>
            <p:cNvCxnSpPr/>
            <p:nvPr/>
          </p:nvCxnSpPr>
          <p:spPr>
            <a:xfrm>
              <a:off x="1937756" y="3118587"/>
              <a:ext cx="393107" cy="0"/>
            </a:xfrm>
            <a:prstGeom prst="straightConnector1">
              <a:avLst/>
            </a:prstGeom>
            <a:noFill/>
            <a:ln w="38100" cap="flat" cmpd="sng">
              <a:solidFill>
                <a:schemeClr val="lt1"/>
              </a:solidFill>
              <a:prstDash val="solid"/>
              <a:miter lim="800000"/>
              <a:headEnd type="none" w="sm" len="sm"/>
              <a:tailEnd type="none" w="sm" len="sm"/>
            </a:ln>
          </p:spPr>
        </p:cxnSp>
      </p:grpSp>
      <p:grpSp>
        <p:nvGrpSpPr>
          <p:cNvPr id="179" name="Google Shape;179;p5"/>
          <p:cNvGrpSpPr/>
          <p:nvPr/>
        </p:nvGrpSpPr>
        <p:grpSpPr>
          <a:xfrm>
            <a:off x="4109242" y="3403418"/>
            <a:ext cx="2616033" cy="1015663"/>
            <a:chOff x="1905245" y="2349146"/>
            <a:chExt cx="2616033" cy="1015663"/>
          </a:xfrm>
        </p:grpSpPr>
        <p:sp>
          <p:nvSpPr>
            <p:cNvPr id="180" name="Google Shape;180;p5"/>
            <p:cNvSpPr txBox="1"/>
            <p:nvPr/>
          </p:nvSpPr>
          <p:spPr>
            <a:xfrm>
              <a:off x="1905245" y="2492754"/>
              <a:ext cx="427798"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lt1"/>
                  </a:solidFill>
                  <a:latin typeface="Federo"/>
                  <a:ea typeface="Federo"/>
                  <a:cs typeface="Federo"/>
                  <a:sym typeface="Federo"/>
                </a:rPr>
                <a:t>4</a:t>
              </a:r>
              <a:endParaRPr sz="3200" b="1">
                <a:solidFill>
                  <a:schemeClr val="lt1"/>
                </a:solidFill>
                <a:latin typeface="Federo"/>
                <a:ea typeface="Federo"/>
                <a:cs typeface="Federo"/>
                <a:sym typeface="Federo"/>
              </a:endParaRPr>
            </a:p>
          </p:txBody>
        </p:sp>
        <p:sp>
          <p:nvSpPr>
            <p:cNvPr id="181" name="Google Shape;181;p5"/>
            <p:cNvSpPr txBox="1"/>
            <p:nvPr/>
          </p:nvSpPr>
          <p:spPr>
            <a:xfrm>
              <a:off x="2516322" y="2349146"/>
              <a:ext cx="2004956"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lt1"/>
                  </a:solidFill>
                  <a:latin typeface="Federo"/>
                  <a:ea typeface="Federo"/>
                  <a:cs typeface="Federo"/>
                  <a:sym typeface="Federo"/>
                </a:rPr>
                <a:t>ACTIVAR </a:t>
              </a:r>
              <a:endParaRPr/>
            </a:p>
            <a:p>
              <a:pPr marL="0" marR="0" lvl="0" indent="0" algn="l" rtl="0">
                <a:spcBef>
                  <a:spcPts val="0"/>
                </a:spcBef>
                <a:spcAft>
                  <a:spcPts val="0"/>
                </a:spcAft>
                <a:buNone/>
              </a:pPr>
              <a:r>
                <a:rPr lang="en-US" sz="1600">
                  <a:solidFill>
                    <a:schemeClr val="lt1"/>
                  </a:solidFill>
                  <a:latin typeface="Calibri"/>
                  <a:ea typeface="Calibri"/>
                  <a:cs typeface="Calibri"/>
                  <a:sym typeface="Calibri"/>
                </a:rPr>
                <a:t>La detonación de la cabeza de combate</a:t>
              </a:r>
              <a:endParaRPr sz="2800" b="1">
                <a:solidFill>
                  <a:schemeClr val="lt1"/>
                </a:solidFill>
                <a:latin typeface="Federo"/>
                <a:ea typeface="Federo"/>
                <a:cs typeface="Federo"/>
                <a:sym typeface="Federo"/>
              </a:endParaRPr>
            </a:p>
          </p:txBody>
        </p:sp>
        <p:cxnSp>
          <p:nvCxnSpPr>
            <p:cNvPr id="182" name="Google Shape;182;p5"/>
            <p:cNvCxnSpPr/>
            <p:nvPr/>
          </p:nvCxnSpPr>
          <p:spPr>
            <a:xfrm>
              <a:off x="1939936" y="3076901"/>
              <a:ext cx="393107" cy="0"/>
            </a:xfrm>
            <a:prstGeom prst="straightConnector1">
              <a:avLst/>
            </a:prstGeom>
            <a:noFill/>
            <a:ln w="38100" cap="flat" cmpd="sng">
              <a:solidFill>
                <a:schemeClr val="lt1"/>
              </a:solidFill>
              <a:prstDash val="solid"/>
              <a:miter lim="800000"/>
              <a:headEnd type="none" w="sm" len="sm"/>
              <a:tailEnd type="none" w="sm" len="sm"/>
            </a:ln>
          </p:spPr>
        </p:cxnSp>
      </p:grpSp>
      <p:grpSp>
        <p:nvGrpSpPr>
          <p:cNvPr id="183" name="Google Shape;183;p5"/>
          <p:cNvGrpSpPr/>
          <p:nvPr/>
        </p:nvGrpSpPr>
        <p:grpSpPr>
          <a:xfrm>
            <a:off x="6652699" y="2172903"/>
            <a:ext cx="2830963" cy="817712"/>
            <a:chOff x="2548223" y="2251480"/>
            <a:chExt cx="2275830" cy="817712"/>
          </a:xfrm>
        </p:grpSpPr>
        <p:sp>
          <p:nvSpPr>
            <p:cNvPr id="184" name="Google Shape;184;p5"/>
            <p:cNvSpPr txBox="1"/>
            <p:nvPr/>
          </p:nvSpPr>
          <p:spPr>
            <a:xfrm>
              <a:off x="4396255" y="2251480"/>
              <a:ext cx="427798" cy="58477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a:solidFill>
                    <a:schemeClr val="lt1"/>
                  </a:solidFill>
                  <a:latin typeface="Federo"/>
                  <a:ea typeface="Federo"/>
                  <a:cs typeface="Federo"/>
                  <a:sym typeface="Federo"/>
                </a:rPr>
                <a:t>5</a:t>
              </a:r>
              <a:endParaRPr sz="3200" b="1">
                <a:solidFill>
                  <a:schemeClr val="lt1"/>
                </a:solidFill>
                <a:latin typeface="Federo"/>
                <a:ea typeface="Federo"/>
                <a:cs typeface="Federo"/>
                <a:sym typeface="Federo"/>
              </a:endParaRPr>
            </a:p>
          </p:txBody>
        </p:sp>
        <p:sp>
          <p:nvSpPr>
            <p:cNvPr id="185" name="Google Shape;185;p5"/>
            <p:cNvSpPr txBox="1"/>
            <p:nvPr/>
          </p:nvSpPr>
          <p:spPr>
            <a:xfrm>
              <a:off x="2548223" y="2299751"/>
              <a:ext cx="1740850" cy="76944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chemeClr val="lt1"/>
                  </a:solidFill>
                  <a:latin typeface="Calibri"/>
                  <a:ea typeface="Calibri"/>
                  <a:cs typeface="Calibri"/>
                  <a:sym typeface="Calibri"/>
                </a:rPr>
                <a:t>Determinar la dirección de la detonación</a:t>
              </a:r>
              <a:endParaRPr/>
            </a:p>
            <a:p>
              <a:pPr marL="0" marR="0" lvl="0" indent="0" algn="l" rtl="0">
                <a:spcBef>
                  <a:spcPts val="0"/>
                </a:spcBef>
                <a:spcAft>
                  <a:spcPts val="0"/>
                </a:spcAft>
                <a:buNone/>
              </a:pPr>
              <a:r>
                <a:rPr lang="en-US" sz="1200">
                  <a:solidFill>
                    <a:schemeClr val="lt1"/>
                  </a:solidFill>
                  <a:latin typeface="Calibri"/>
                  <a:ea typeface="Calibri"/>
                  <a:cs typeface="Calibri"/>
                  <a:sym typeface="Calibri"/>
                </a:rPr>
                <a:t>(Sólo espoletas especiales)</a:t>
              </a:r>
              <a:endParaRPr sz="2000" b="1">
                <a:solidFill>
                  <a:schemeClr val="lt1"/>
                </a:solidFill>
                <a:latin typeface="Federo"/>
                <a:ea typeface="Federo"/>
                <a:cs typeface="Federo"/>
                <a:sym typeface="Federo"/>
              </a:endParaRPr>
            </a:p>
          </p:txBody>
        </p:sp>
        <p:cxnSp>
          <p:nvCxnSpPr>
            <p:cNvPr id="186" name="Google Shape;186;p5"/>
            <p:cNvCxnSpPr/>
            <p:nvPr/>
          </p:nvCxnSpPr>
          <p:spPr>
            <a:xfrm>
              <a:off x="4430946" y="2828136"/>
              <a:ext cx="393107" cy="0"/>
            </a:xfrm>
            <a:prstGeom prst="straightConnector1">
              <a:avLst/>
            </a:prstGeom>
            <a:noFill/>
            <a:ln w="38100" cap="flat" cmpd="sng">
              <a:solidFill>
                <a:schemeClr val="lt1"/>
              </a:solidFill>
              <a:prstDash val="solid"/>
              <a:miter lim="800000"/>
              <a:headEnd type="none" w="sm" len="sm"/>
              <a:tailEnd type="none" w="sm" len="sm"/>
            </a:ln>
          </p:spPr>
        </p:cxnSp>
      </p:grpSp>
      <p:sp>
        <p:nvSpPr>
          <p:cNvPr id="187" name="Google Shape;187;p5"/>
          <p:cNvSpPr txBox="1"/>
          <p:nvPr/>
        </p:nvSpPr>
        <p:spPr>
          <a:xfrm>
            <a:off x="10326224" y="925915"/>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188" name="Google Shape;188;p5" descr="Escuela naval Arturo Prat.jpg"/>
          <p:cNvPicPr preferRelativeResize="0"/>
          <p:nvPr/>
        </p:nvPicPr>
        <p:blipFill rotWithShape="1">
          <a:blip r:embed="rId4">
            <a:alphaModFix/>
          </a:blip>
          <a:srcRect/>
          <a:stretch/>
        </p:blipFill>
        <p:spPr>
          <a:xfrm>
            <a:off x="10908360" y="181798"/>
            <a:ext cx="643329" cy="744117"/>
          </a:xfrm>
          <a:prstGeom prst="rect">
            <a:avLst/>
          </a:prstGeom>
          <a:noFill/>
          <a:ln>
            <a:noFill/>
          </a:ln>
        </p:spPr>
      </p:pic>
      <p:pic>
        <p:nvPicPr>
          <p:cNvPr id="189" name="Google Shape;189;p5"/>
          <p:cNvPicPr preferRelativeResize="0"/>
          <p:nvPr/>
        </p:nvPicPr>
        <p:blipFill rotWithShape="1">
          <a:blip r:embed="rId5">
            <a:alphaModFix/>
          </a:blip>
          <a:srcRect/>
          <a:stretch/>
        </p:blipFill>
        <p:spPr>
          <a:xfrm>
            <a:off x="1010430" y="4482759"/>
            <a:ext cx="2015936" cy="1352496"/>
          </a:xfrm>
          <a:prstGeom prst="rect">
            <a:avLst/>
          </a:prstGeom>
          <a:noFill/>
          <a:ln>
            <a:noFill/>
          </a:ln>
        </p:spPr>
      </p:pic>
      <p:pic>
        <p:nvPicPr>
          <p:cNvPr id="190" name="Google Shape;190;p5"/>
          <p:cNvPicPr preferRelativeResize="0"/>
          <p:nvPr/>
        </p:nvPicPr>
        <p:blipFill rotWithShape="1">
          <a:blip r:embed="rId6">
            <a:alphaModFix/>
          </a:blip>
          <a:srcRect/>
          <a:stretch/>
        </p:blipFill>
        <p:spPr>
          <a:xfrm>
            <a:off x="2691972" y="5380592"/>
            <a:ext cx="2283649" cy="1274461"/>
          </a:xfrm>
          <a:prstGeom prst="rect">
            <a:avLst/>
          </a:prstGeom>
          <a:noFill/>
          <a:ln>
            <a:noFill/>
          </a:ln>
        </p:spPr>
      </p:pic>
      <p:grpSp>
        <p:nvGrpSpPr>
          <p:cNvPr id="191" name="Google Shape;191;p5"/>
          <p:cNvGrpSpPr/>
          <p:nvPr/>
        </p:nvGrpSpPr>
        <p:grpSpPr>
          <a:xfrm>
            <a:off x="7115807" y="3314598"/>
            <a:ext cx="5181301" cy="3552645"/>
            <a:chOff x="7115807" y="3314598"/>
            <a:chExt cx="5181301" cy="3552645"/>
          </a:xfrm>
        </p:grpSpPr>
        <p:sp>
          <p:nvSpPr>
            <p:cNvPr id="192" name="Google Shape;192;p5"/>
            <p:cNvSpPr/>
            <p:nvPr/>
          </p:nvSpPr>
          <p:spPr>
            <a:xfrm flipH="1">
              <a:off x="7115807" y="3314598"/>
              <a:ext cx="5076193" cy="3552645"/>
            </a:xfrm>
            <a:prstGeom prst="snip1Rect">
              <a:avLst>
                <a:gd name="adj" fmla="val 45556"/>
              </a:avLst>
            </a:prstGeom>
            <a:gradFill>
              <a:gsLst>
                <a:gs pos="0">
                  <a:srgbClr val="0C4068"/>
                </a:gs>
                <a:gs pos="50000">
                  <a:srgbClr val="46B688">
                    <a:alpha val="69803"/>
                  </a:srgbClr>
                </a:gs>
                <a:gs pos="100000">
                  <a:srgbClr val="016AA3"/>
                </a:gs>
              </a:gsLst>
              <a:lin ang="27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93" name="Google Shape;193;p5"/>
            <p:cNvSpPr txBox="1"/>
            <p:nvPr/>
          </p:nvSpPr>
          <p:spPr>
            <a:xfrm>
              <a:off x="8293643" y="3868337"/>
              <a:ext cx="4003465"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u="sng">
                  <a:solidFill>
                    <a:schemeClr val="lt1"/>
                  </a:solidFill>
                  <a:latin typeface="Calibri"/>
                  <a:ea typeface="Calibri"/>
                  <a:cs typeface="Calibri"/>
                  <a:sym typeface="Calibri"/>
                </a:rPr>
                <a:t>Diagrama Básico de una </a:t>
              </a:r>
              <a:r>
                <a:rPr lang="en-US" sz="2400" b="1" u="sng">
                  <a:solidFill>
                    <a:schemeClr val="lt1"/>
                  </a:solidFill>
                  <a:latin typeface="Federo"/>
                  <a:ea typeface="Federo"/>
                  <a:cs typeface="Federo"/>
                  <a:sym typeface="Federo"/>
                </a:rPr>
                <a:t>ESPOLETA</a:t>
              </a:r>
              <a:endParaRPr sz="2400" b="1" u="sng">
                <a:solidFill>
                  <a:schemeClr val="lt1"/>
                </a:solidFill>
                <a:latin typeface="Federo"/>
                <a:ea typeface="Federo"/>
                <a:cs typeface="Federo"/>
                <a:sym typeface="Federo"/>
              </a:endParaRPr>
            </a:p>
          </p:txBody>
        </p:sp>
        <p:sp>
          <p:nvSpPr>
            <p:cNvPr id="194" name="Google Shape;194;p5"/>
            <p:cNvSpPr/>
            <p:nvPr/>
          </p:nvSpPr>
          <p:spPr>
            <a:xfrm>
              <a:off x="7190343" y="5067415"/>
              <a:ext cx="1245150" cy="1246170"/>
            </a:xfrm>
            <a:prstGeom prst="ellipse">
              <a:avLst/>
            </a:prstGeom>
            <a:solidFill>
              <a:srgbClr val="E2583D"/>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195" name="Google Shape;195;p5"/>
            <p:cNvSpPr/>
            <p:nvPr/>
          </p:nvSpPr>
          <p:spPr>
            <a:xfrm>
              <a:off x="7372564" y="5262545"/>
              <a:ext cx="886521" cy="855909"/>
            </a:xfrm>
            <a:prstGeom prst="ellipse">
              <a:avLst/>
            </a:prstGeom>
            <a:solidFill>
              <a:schemeClr val="lt1"/>
            </a:solidFill>
            <a:ln>
              <a:noFill/>
            </a:ln>
            <a:effectLst>
              <a:outerShdw blurRad="50800" dist="38100" dir="5400000" algn="t" rotWithShape="0">
                <a:srgbClr val="000000">
                  <a:alpha val="40000"/>
                </a:srgbClr>
              </a:outerShdw>
            </a:effectLst>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grpSp>
          <p:nvGrpSpPr>
            <p:cNvPr id="196" name="Google Shape;196;p5"/>
            <p:cNvGrpSpPr/>
            <p:nvPr/>
          </p:nvGrpSpPr>
          <p:grpSpPr>
            <a:xfrm>
              <a:off x="8520546" y="5071979"/>
              <a:ext cx="1260827" cy="1253649"/>
              <a:chOff x="9749783" y="5207128"/>
              <a:chExt cx="780848" cy="790123"/>
            </a:xfrm>
          </p:grpSpPr>
          <p:sp>
            <p:nvSpPr>
              <p:cNvPr id="197" name="Google Shape;197;p5"/>
              <p:cNvSpPr/>
              <p:nvPr/>
            </p:nvSpPr>
            <p:spPr>
              <a:xfrm>
                <a:off x="9749783" y="5207128"/>
                <a:ext cx="780848" cy="790123"/>
              </a:xfrm>
              <a:prstGeom prst="ellipse">
                <a:avLst/>
              </a:prstGeom>
              <a:solidFill>
                <a:srgbClr val="3B3939"/>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grpSp>
            <p:nvGrpSpPr>
              <p:cNvPr id="198" name="Google Shape;198;p5"/>
              <p:cNvGrpSpPr/>
              <p:nvPr/>
            </p:nvGrpSpPr>
            <p:grpSpPr>
              <a:xfrm>
                <a:off x="10093769" y="5576487"/>
                <a:ext cx="57150" cy="104775"/>
                <a:chOff x="995363" y="2051050"/>
                <a:chExt cx="57150" cy="104775"/>
              </a:xfrm>
            </p:grpSpPr>
            <p:sp>
              <p:nvSpPr>
                <p:cNvPr id="199" name="Google Shape;199;p5"/>
                <p:cNvSpPr/>
                <p:nvPr/>
              </p:nvSpPr>
              <p:spPr>
                <a:xfrm>
                  <a:off x="995363" y="2051050"/>
                  <a:ext cx="57150" cy="9525"/>
                </a:xfrm>
                <a:custGeom>
                  <a:avLst/>
                  <a:gdLst/>
                  <a:ahLst/>
                  <a:cxnLst/>
                  <a:rect l="l" t="t" r="r" b="b"/>
                  <a:pathLst>
                    <a:path w="181" h="30" extrusionOk="0">
                      <a:moveTo>
                        <a:pt x="15" y="30"/>
                      </a:moveTo>
                      <a:lnTo>
                        <a:pt x="166" y="30"/>
                      </a:lnTo>
                      <a:lnTo>
                        <a:pt x="169" y="30"/>
                      </a:lnTo>
                      <a:lnTo>
                        <a:pt x="172" y="29"/>
                      </a:lnTo>
                      <a:lnTo>
                        <a:pt x="174" y="28"/>
                      </a:lnTo>
                      <a:lnTo>
                        <a:pt x="176" y="25"/>
                      </a:lnTo>
                      <a:lnTo>
                        <a:pt x="178" y="23"/>
                      </a:lnTo>
                      <a:lnTo>
                        <a:pt x="180" y="21"/>
                      </a:lnTo>
                      <a:lnTo>
                        <a:pt x="181" y="18"/>
                      </a:lnTo>
                      <a:lnTo>
                        <a:pt x="181" y="15"/>
                      </a:lnTo>
                      <a:lnTo>
                        <a:pt x="181" y="13"/>
                      </a:lnTo>
                      <a:lnTo>
                        <a:pt x="180" y="9"/>
                      </a:lnTo>
                      <a:lnTo>
                        <a:pt x="178" y="7"/>
                      </a:lnTo>
                      <a:lnTo>
                        <a:pt x="176" y="4"/>
                      </a:lnTo>
                      <a:lnTo>
                        <a:pt x="174" y="3"/>
                      </a:lnTo>
                      <a:lnTo>
                        <a:pt x="172" y="1"/>
                      </a:lnTo>
                      <a:lnTo>
                        <a:pt x="169" y="1"/>
                      </a:lnTo>
                      <a:lnTo>
                        <a:pt x="166" y="0"/>
                      </a:lnTo>
                      <a:lnTo>
                        <a:pt x="15" y="0"/>
                      </a:lnTo>
                      <a:lnTo>
                        <a:pt x="12" y="1"/>
                      </a:lnTo>
                      <a:lnTo>
                        <a:pt x="10" y="1"/>
                      </a:lnTo>
                      <a:lnTo>
                        <a:pt x="6" y="3"/>
                      </a:lnTo>
                      <a:lnTo>
                        <a:pt x="4" y="4"/>
                      </a:lnTo>
                      <a:lnTo>
                        <a:pt x="2" y="7"/>
                      </a:lnTo>
                      <a:lnTo>
                        <a:pt x="1" y="9"/>
                      </a:lnTo>
                      <a:lnTo>
                        <a:pt x="0" y="13"/>
                      </a:lnTo>
                      <a:lnTo>
                        <a:pt x="0" y="15"/>
                      </a:lnTo>
                      <a:lnTo>
                        <a:pt x="0" y="18"/>
                      </a:lnTo>
                      <a:lnTo>
                        <a:pt x="1" y="21"/>
                      </a:lnTo>
                      <a:lnTo>
                        <a:pt x="2" y="23"/>
                      </a:lnTo>
                      <a:lnTo>
                        <a:pt x="4" y="25"/>
                      </a:lnTo>
                      <a:lnTo>
                        <a:pt x="6" y="28"/>
                      </a:lnTo>
                      <a:lnTo>
                        <a:pt x="10" y="29"/>
                      </a:lnTo>
                      <a:lnTo>
                        <a:pt x="12" y="30"/>
                      </a:lnTo>
                      <a:lnTo>
                        <a:pt x="15" y="30"/>
                      </a:lnTo>
                      <a:close/>
                    </a:path>
                  </a:pathLst>
                </a:custGeom>
                <a:solidFill>
                  <a:srgbClr val="3B393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0" name="Google Shape;200;p5"/>
                <p:cNvSpPr/>
                <p:nvPr/>
              </p:nvSpPr>
              <p:spPr>
                <a:xfrm>
                  <a:off x="995363" y="2098675"/>
                  <a:ext cx="57150" cy="9525"/>
                </a:xfrm>
                <a:custGeom>
                  <a:avLst/>
                  <a:gdLst/>
                  <a:ahLst/>
                  <a:cxnLst/>
                  <a:rect l="l" t="t" r="r" b="b"/>
                  <a:pathLst>
                    <a:path w="181" h="31" extrusionOk="0">
                      <a:moveTo>
                        <a:pt x="15" y="31"/>
                      </a:moveTo>
                      <a:lnTo>
                        <a:pt x="166" y="31"/>
                      </a:lnTo>
                      <a:lnTo>
                        <a:pt x="169" y="30"/>
                      </a:lnTo>
                      <a:lnTo>
                        <a:pt x="172" y="30"/>
                      </a:lnTo>
                      <a:lnTo>
                        <a:pt x="174" y="28"/>
                      </a:lnTo>
                      <a:lnTo>
                        <a:pt x="176" y="27"/>
                      </a:lnTo>
                      <a:lnTo>
                        <a:pt x="178" y="24"/>
                      </a:lnTo>
                      <a:lnTo>
                        <a:pt x="180" y="22"/>
                      </a:lnTo>
                      <a:lnTo>
                        <a:pt x="181" y="19"/>
                      </a:lnTo>
                      <a:lnTo>
                        <a:pt x="181" y="16"/>
                      </a:lnTo>
                      <a:lnTo>
                        <a:pt x="181" y="13"/>
                      </a:lnTo>
                      <a:lnTo>
                        <a:pt x="180" y="10"/>
                      </a:lnTo>
                      <a:lnTo>
                        <a:pt x="178" y="8"/>
                      </a:lnTo>
                      <a:lnTo>
                        <a:pt x="176" y="6"/>
                      </a:lnTo>
                      <a:lnTo>
                        <a:pt x="174" y="3"/>
                      </a:lnTo>
                      <a:lnTo>
                        <a:pt x="172" y="2"/>
                      </a:lnTo>
                      <a:lnTo>
                        <a:pt x="169" y="1"/>
                      </a:lnTo>
                      <a:lnTo>
                        <a:pt x="166" y="1"/>
                      </a:lnTo>
                      <a:lnTo>
                        <a:pt x="15" y="0"/>
                      </a:lnTo>
                      <a:lnTo>
                        <a:pt x="12" y="1"/>
                      </a:lnTo>
                      <a:lnTo>
                        <a:pt x="10" y="2"/>
                      </a:lnTo>
                      <a:lnTo>
                        <a:pt x="6" y="3"/>
                      </a:lnTo>
                      <a:lnTo>
                        <a:pt x="4" y="6"/>
                      </a:lnTo>
                      <a:lnTo>
                        <a:pt x="2" y="8"/>
                      </a:lnTo>
                      <a:lnTo>
                        <a:pt x="1" y="10"/>
                      </a:lnTo>
                      <a:lnTo>
                        <a:pt x="0" y="13"/>
                      </a:lnTo>
                      <a:lnTo>
                        <a:pt x="0" y="16"/>
                      </a:lnTo>
                      <a:lnTo>
                        <a:pt x="0" y="19"/>
                      </a:lnTo>
                      <a:lnTo>
                        <a:pt x="1" y="22"/>
                      </a:lnTo>
                      <a:lnTo>
                        <a:pt x="2" y="24"/>
                      </a:lnTo>
                      <a:lnTo>
                        <a:pt x="4" y="27"/>
                      </a:lnTo>
                      <a:lnTo>
                        <a:pt x="6" y="28"/>
                      </a:lnTo>
                      <a:lnTo>
                        <a:pt x="10" y="30"/>
                      </a:lnTo>
                      <a:lnTo>
                        <a:pt x="12" y="30"/>
                      </a:lnTo>
                      <a:lnTo>
                        <a:pt x="15" y="31"/>
                      </a:lnTo>
                      <a:close/>
                    </a:path>
                  </a:pathLst>
                </a:custGeom>
                <a:solidFill>
                  <a:srgbClr val="3B393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1" name="Google Shape;201;p5"/>
                <p:cNvSpPr/>
                <p:nvPr/>
              </p:nvSpPr>
              <p:spPr>
                <a:xfrm>
                  <a:off x="995363" y="2146300"/>
                  <a:ext cx="57150" cy="9525"/>
                </a:xfrm>
                <a:custGeom>
                  <a:avLst/>
                  <a:gdLst/>
                  <a:ahLst/>
                  <a:cxnLst/>
                  <a:rect l="l" t="t" r="r" b="b"/>
                  <a:pathLst>
                    <a:path w="181" h="30" extrusionOk="0">
                      <a:moveTo>
                        <a:pt x="15" y="30"/>
                      </a:moveTo>
                      <a:lnTo>
                        <a:pt x="166" y="30"/>
                      </a:lnTo>
                      <a:lnTo>
                        <a:pt x="169" y="30"/>
                      </a:lnTo>
                      <a:lnTo>
                        <a:pt x="172" y="29"/>
                      </a:lnTo>
                      <a:lnTo>
                        <a:pt x="174" y="27"/>
                      </a:lnTo>
                      <a:lnTo>
                        <a:pt x="176" y="26"/>
                      </a:lnTo>
                      <a:lnTo>
                        <a:pt x="178" y="23"/>
                      </a:lnTo>
                      <a:lnTo>
                        <a:pt x="180" y="20"/>
                      </a:lnTo>
                      <a:lnTo>
                        <a:pt x="181" y="18"/>
                      </a:lnTo>
                      <a:lnTo>
                        <a:pt x="181" y="15"/>
                      </a:lnTo>
                      <a:lnTo>
                        <a:pt x="181" y="12"/>
                      </a:lnTo>
                      <a:lnTo>
                        <a:pt x="180" y="8"/>
                      </a:lnTo>
                      <a:lnTo>
                        <a:pt x="178" y="6"/>
                      </a:lnTo>
                      <a:lnTo>
                        <a:pt x="176" y="4"/>
                      </a:lnTo>
                      <a:lnTo>
                        <a:pt x="174" y="2"/>
                      </a:lnTo>
                      <a:lnTo>
                        <a:pt x="172" y="1"/>
                      </a:lnTo>
                      <a:lnTo>
                        <a:pt x="169" y="0"/>
                      </a:lnTo>
                      <a:lnTo>
                        <a:pt x="166" y="0"/>
                      </a:lnTo>
                      <a:lnTo>
                        <a:pt x="15" y="0"/>
                      </a:lnTo>
                      <a:lnTo>
                        <a:pt x="12" y="0"/>
                      </a:lnTo>
                      <a:lnTo>
                        <a:pt x="10" y="1"/>
                      </a:lnTo>
                      <a:lnTo>
                        <a:pt x="6" y="2"/>
                      </a:lnTo>
                      <a:lnTo>
                        <a:pt x="4" y="4"/>
                      </a:lnTo>
                      <a:lnTo>
                        <a:pt x="2" y="6"/>
                      </a:lnTo>
                      <a:lnTo>
                        <a:pt x="1" y="8"/>
                      </a:lnTo>
                      <a:lnTo>
                        <a:pt x="0" y="12"/>
                      </a:lnTo>
                      <a:lnTo>
                        <a:pt x="0" y="15"/>
                      </a:lnTo>
                      <a:lnTo>
                        <a:pt x="0" y="18"/>
                      </a:lnTo>
                      <a:lnTo>
                        <a:pt x="1" y="20"/>
                      </a:lnTo>
                      <a:lnTo>
                        <a:pt x="2" y="23"/>
                      </a:lnTo>
                      <a:lnTo>
                        <a:pt x="4" y="26"/>
                      </a:lnTo>
                      <a:lnTo>
                        <a:pt x="6" y="27"/>
                      </a:lnTo>
                      <a:lnTo>
                        <a:pt x="10" y="29"/>
                      </a:lnTo>
                      <a:lnTo>
                        <a:pt x="12" y="30"/>
                      </a:lnTo>
                      <a:lnTo>
                        <a:pt x="15" y="30"/>
                      </a:lnTo>
                      <a:close/>
                    </a:path>
                  </a:pathLst>
                </a:custGeom>
                <a:solidFill>
                  <a:srgbClr val="3B3939"/>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sp>
          <p:nvSpPr>
            <p:cNvPr id="202" name="Google Shape;202;p5"/>
            <p:cNvSpPr txBox="1"/>
            <p:nvPr/>
          </p:nvSpPr>
          <p:spPr>
            <a:xfrm>
              <a:off x="7407505" y="5558399"/>
              <a:ext cx="851580" cy="27699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a:solidFill>
                    <a:srgbClr val="002060"/>
                  </a:solidFill>
                  <a:latin typeface="Calibri"/>
                  <a:ea typeface="Calibri"/>
                  <a:cs typeface="Calibri"/>
                  <a:sym typeface="Calibri"/>
                </a:rPr>
                <a:t>Detonador</a:t>
              </a:r>
              <a:endParaRPr sz="1200">
                <a:solidFill>
                  <a:srgbClr val="002060"/>
                </a:solidFill>
                <a:latin typeface="Calibri"/>
                <a:ea typeface="Calibri"/>
                <a:cs typeface="Calibri"/>
                <a:sym typeface="Calibri"/>
              </a:endParaRPr>
            </a:p>
          </p:txBody>
        </p:sp>
        <p:sp>
          <p:nvSpPr>
            <p:cNvPr id="203" name="Google Shape;203;p5"/>
            <p:cNvSpPr/>
            <p:nvPr/>
          </p:nvSpPr>
          <p:spPr>
            <a:xfrm>
              <a:off x="8713444" y="5268945"/>
              <a:ext cx="886521" cy="855909"/>
            </a:xfrm>
            <a:prstGeom prst="ellipse">
              <a:avLst/>
            </a:prstGeom>
            <a:solidFill>
              <a:schemeClr val="lt1"/>
            </a:solidFill>
            <a:ln>
              <a:noFill/>
            </a:ln>
            <a:effectLst>
              <a:outerShdw blurRad="50800" dist="38100" dir="5400000" algn="t" rotWithShape="0">
                <a:srgbClr val="000000">
                  <a:alpha val="40000"/>
                </a:srgbClr>
              </a:outerShdw>
            </a:effectLst>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204" name="Google Shape;204;p5"/>
            <p:cNvSpPr txBox="1"/>
            <p:nvPr/>
          </p:nvSpPr>
          <p:spPr>
            <a:xfrm>
              <a:off x="8788481" y="5396817"/>
              <a:ext cx="851580" cy="6001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100">
                  <a:solidFill>
                    <a:srgbClr val="002060"/>
                  </a:solidFill>
                  <a:latin typeface="Calibri"/>
                  <a:ea typeface="Calibri"/>
                  <a:cs typeface="Calibri"/>
                  <a:sym typeface="Calibri"/>
                </a:rPr>
                <a:t>Dispositivo de Seguro</a:t>
              </a:r>
              <a:endParaRPr/>
            </a:p>
            <a:p>
              <a:pPr marL="0" marR="0" lvl="0" indent="0" algn="l" rtl="0">
                <a:spcBef>
                  <a:spcPts val="0"/>
                </a:spcBef>
                <a:spcAft>
                  <a:spcPts val="0"/>
                </a:spcAft>
                <a:buNone/>
              </a:pPr>
              <a:r>
                <a:rPr lang="en-US" sz="1100">
                  <a:solidFill>
                    <a:srgbClr val="002060"/>
                  </a:solidFill>
                  <a:latin typeface="Calibri"/>
                  <a:ea typeface="Calibri"/>
                  <a:cs typeface="Calibri"/>
                  <a:sym typeface="Calibri"/>
                </a:rPr>
                <a:t> y Armado</a:t>
              </a:r>
              <a:endParaRPr sz="1100">
                <a:solidFill>
                  <a:srgbClr val="002060"/>
                </a:solidFill>
                <a:latin typeface="Calibri"/>
                <a:ea typeface="Calibri"/>
                <a:cs typeface="Calibri"/>
                <a:sym typeface="Calibri"/>
              </a:endParaRPr>
            </a:p>
          </p:txBody>
        </p:sp>
        <p:sp>
          <p:nvSpPr>
            <p:cNvPr id="205" name="Google Shape;205;p5"/>
            <p:cNvSpPr/>
            <p:nvPr/>
          </p:nvSpPr>
          <p:spPr>
            <a:xfrm>
              <a:off x="10095432" y="5278040"/>
              <a:ext cx="919077" cy="840414"/>
            </a:xfrm>
            <a:prstGeom prst="hexagon">
              <a:avLst>
                <a:gd name="adj" fmla="val 25000"/>
                <a:gd name="vf" fmla="val 115470"/>
              </a:avLst>
            </a:prstGeom>
            <a:solidFill>
              <a:srgbClr val="78D2D2"/>
            </a:solidFill>
            <a:ln w="28575" cap="flat" cmpd="sng">
              <a:solidFill>
                <a:srgbClr val="4CC7C4"/>
              </a:solidFill>
              <a:prstDash val="solid"/>
              <a:miter lim="800000"/>
              <a:headEnd type="none" w="sm" len="sm"/>
              <a:tailEnd type="none" w="sm" len="sm"/>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Open Sans Light"/>
                <a:ea typeface="Open Sans Light"/>
                <a:cs typeface="Open Sans Light"/>
                <a:sym typeface="Open Sans Light"/>
              </a:endParaRPr>
            </a:p>
          </p:txBody>
        </p:sp>
        <p:sp>
          <p:nvSpPr>
            <p:cNvPr id="206" name="Google Shape;206;p5"/>
            <p:cNvSpPr/>
            <p:nvPr/>
          </p:nvSpPr>
          <p:spPr>
            <a:xfrm>
              <a:off x="11221103" y="5293819"/>
              <a:ext cx="973358" cy="847066"/>
            </a:xfrm>
            <a:prstGeom prst="hexagon">
              <a:avLst>
                <a:gd name="adj" fmla="val 25000"/>
                <a:gd name="vf" fmla="val 115470"/>
              </a:avLst>
            </a:prstGeom>
            <a:solidFill>
              <a:srgbClr val="C00000"/>
            </a:solidFill>
            <a:ln w="28575" cap="flat" cmpd="sng">
              <a:solidFill>
                <a:srgbClr val="252323"/>
              </a:solidFill>
              <a:prstDash val="solid"/>
              <a:miter lim="800000"/>
              <a:headEnd type="none" w="sm" len="sm"/>
              <a:tailEnd type="none" w="sm" len="sm"/>
            </a:ln>
            <a:effectLst>
              <a:outerShdw blurRad="50800" dist="38100" dir="5400000" algn="t"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Open Sans Light"/>
                <a:ea typeface="Open Sans Light"/>
                <a:cs typeface="Open Sans Light"/>
                <a:sym typeface="Open Sans Light"/>
              </a:endParaRPr>
            </a:p>
          </p:txBody>
        </p:sp>
        <p:sp>
          <p:nvSpPr>
            <p:cNvPr id="207" name="Google Shape;207;p5"/>
            <p:cNvSpPr txBox="1"/>
            <p:nvPr/>
          </p:nvSpPr>
          <p:spPr>
            <a:xfrm>
              <a:off x="10152652" y="5549256"/>
              <a:ext cx="851580" cy="2616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a:solidFill>
                    <a:srgbClr val="002060"/>
                  </a:solidFill>
                  <a:latin typeface="Calibri"/>
                  <a:ea typeface="Calibri"/>
                  <a:cs typeface="Calibri"/>
                  <a:sym typeface="Calibri"/>
                </a:rPr>
                <a:t>Explosor</a:t>
              </a:r>
              <a:endParaRPr sz="1100">
                <a:solidFill>
                  <a:srgbClr val="002060"/>
                </a:solidFill>
                <a:latin typeface="Calibri"/>
                <a:ea typeface="Calibri"/>
                <a:cs typeface="Calibri"/>
                <a:sym typeface="Calibri"/>
              </a:endParaRPr>
            </a:p>
          </p:txBody>
        </p:sp>
        <p:sp>
          <p:nvSpPr>
            <p:cNvPr id="208" name="Google Shape;208;p5"/>
            <p:cNvSpPr txBox="1"/>
            <p:nvPr/>
          </p:nvSpPr>
          <p:spPr>
            <a:xfrm>
              <a:off x="11275214" y="5464618"/>
              <a:ext cx="851580" cy="43088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100">
                  <a:solidFill>
                    <a:schemeClr val="lt1"/>
                  </a:solidFill>
                  <a:latin typeface="Calibri"/>
                  <a:ea typeface="Calibri"/>
                  <a:cs typeface="Calibri"/>
                  <a:sym typeface="Calibri"/>
                </a:rPr>
                <a:t>Carga Detonante</a:t>
              </a:r>
              <a:endParaRPr sz="1100">
                <a:solidFill>
                  <a:schemeClr val="lt1"/>
                </a:solidFill>
                <a:latin typeface="Calibri"/>
                <a:ea typeface="Calibri"/>
                <a:cs typeface="Calibri"/>
                <a:sym typeface="Calibri"/>
              </a:endParaRPr>
            </a:p>
          </p:txBody>
        </p:sp>
        <p:cxnSp>
          <p:nvCxnSpPr>
            <p:cNvPr id="209" name="Google Shape;209;p5"/>
            <p:cNvCxnSpPr/>
            <p:nvPr/>
          </p:nvCxnSpPr>
          <p:spPr>
            <a:xfrm>
              <a:off x="8425080" y="5733587"/>
              <a:ext cx="108000" cy="0"/>
            </a:xfrm>
            <a:prstGeom prst="straightConnector1">
              <a:avLst/>
            </a:prstGeom>
            <a:noFill/>
            <a:ln w="38100" cap="flat" cmpd="sng">
              <a:solidFill>
                <a:schemeClr val="lt1"/>
              </a:solidFill>
              <a:prstDash val="solid"/>
              <a:miter lim="800000"/>
              <a:headEnd type="none" w="sm" len="sm"/>
              <a:tailEnd type="none" w="sm" len="sm"/>
            </a:ln>
          </p:spPr>
        </p:cxnSp>
        <p:cxnSp>
          <p:nvCxnSpPr>
            <p:cNvPr id="210" name="Google Shape;210;p5"/>
            <p:cNvCxnSpPr/>
            <p:nvPr/>
          </p:nvCxnSpPr>
          <p:spPr>
            <a:xfrm rot="10800000" flipH="1">
              <a:off x="9802511" y="5708806"/>
              <a:ext cx="288000" cy="8546"/>
            </a:xfrm>
            <a:prstGeom prst="straightConnector1">
              <a:avLst/>
            </a:prstGeom>
            <a:noFill/>
            <a:ln w="38100" cap="flat" cmpd="sng">
              <a:solidFill>
                <a:schemeClr val="lt1"/>
              </a:solidFill>
              <a:prstDash val="solid"/>
              <a:miter lim="800000"/>
              <a:headEnd type="none" w="sm" len="sm"/>
              <a:tailEnd type="triangle" w="med" len="med"/>
            </a:ln>
          </p:spPr>
        </p:cxnSp>
        <p:cxnSp>
          <p:nvCxnSpPr>
            <p:cNvPr id="211" name="Google Shape;211;p5"/>
            <p:cNvCxnSpPr/>
            <p:nvPr/>
          </p:nvCxnSpPr>
          <p:spPr>
            <a:xfrm rot="10800000" flipH="1">
              <a:off x="11029192" y="5715116"/>
              <a:ext cx="180000" cy="8546"/>
            </a:xfrm>
            <a:prstGeom prst="straightConnector1">
              <a:avLst/>
            </a:prstGeom>
            <a:noFill/>
            <a:ln w="38100" cap="flat" cmpd="sng">
              <a:solidFill>
                <a:schemeClr val="lt1"/>
              </a:solidFill>
              <a:prstDash val="solid"/>
              <a:miter lim="800000"/>
              <a:headEnd type="none" w="sm" len="sm"/>
              <a:tailEnd type="triangle" w="med" len="med"/>
            </a:ln>
          </p:spPr>
        </p:cxnSp>
        <p:sp>
          <p:nvSpPr>
            <p:cNvPr id="212" name="Google Shape;212;p5"/>
            <p:cNvSpPr/>
            <p:nvPr/>
          </p:nvSpPr>
          <p:spPr>
            <a:xfrm>
              <a:off x="7156159" y="4948015"/>
              <a:ext cx="2698495" cy="1512000"/>
            </a:xfrm>
            <a:prstGeom prst="rect">
              <a:avLst/>
            </a:prstGeom>
            <a:noFill/>
            <a:ln w="28575" cap="flat" cmpd="sng">
              <a:solidFill>
                <a:srgbClr val="C00000"/>
              </a:solidFill>
              <a:prstDash val="dashDot"/>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3" name="Google Shape;213;p5"/>
            <p:cNvSpPr/>
            <p:nvPr/>
          </p:nvSpPr>
          <p:spPr>
            <a:xfrm>
              <a:off x="7885080" y="4725424"/>
              <a:ext cx="1296000" cy="360000"/>
            </a:xfrm>
            <a:prstGeom prst="roundRect">
              <a:avLst>
                <a:gd name="adj" fmla="val 16667"/>
              </a:avLst>
            </a:prstGeom>
            <a:solidFill>
              <a:srgbClr val="002060">
                <a:alpha val="73725"/>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lt1"/>
                  </a:solidFill>
                  <a:latin typeface="Calibri"/>
                  <a:ea typeface="Calibri"/>
                  <a:cs typeface="Calibri"/>
                  <a:sym typeface="Calibri"/>
                </a:rPr>
                <a:t>ESPOLETA</a:t>
              </a:r>
              <a:endParaRPr sz="2400" b="1">
                <a:solidFill>
                  <a:schemeClr val="lt1"/>
                </a:solidFill>
                <a:latin typeface="Calibri"/>
                <a:ea typeface="Calibri"/>
                <a:cs typeface="Calibri"/>
                <a:sym typeface="Calibri"/>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3"/>
                                        </p:tgtEl>
                                        <p:attrNameLst>
                                          <p:attrName>style.visibility</p:attrName>
                                        </p:attrNameLst>
                                      </p:cBhvr>
                                      <p:to>
                                        <p:strVal val="visible"/>
                                      </p:to>
                                    </p:set>
                                    <p:animEffect transition="in" filter="fade">
                                      <p:cBhvr>
                                        <p:cTn id="7" dur="500"/>
                                        <p:tgtEl>
                                          <p:spTgt spid="16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69"/>
                                        </p:tgtEl>
                                        <p:attrNameLst>
                                          <p:attrName>style.visibility</p:attrName>
                                        </p:attrNameLst>
                                      </p:cBhvr>
                                      <p:to>
                                        <p:strVal val="visible"/>
                                      </p:to>
                                    </p:set>
                                    <p:animEffect transition="in" filter="fade">
                                      <p:cBhvr>
                                        <p:cTn id="12" dur="500"/>
                                        <p:tgtEl>
                                          <p:spTgt spid="16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5"/>
                                        </p:tgtEl>
                                        <p:attrNameLst>
                                          <p:attrName>style.visibility</p:attrName>
                                        </p:attrNameLst>
                                      </p:cBhvr>
                                      <p:to>
                                        <p:strVal val="visible"/>
                                      </p:to>
                                    </p:set>
                                    <p:animEffect transition="in" filter="fade">
                                      <p:cBhvr>
                                        <p:cTn id="17" dur="500"/>
                                        <p:tgtEl>
                                          <p:spTgt spid="17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9"/>
                                        </p:tgtEl>
                                        <p:attrNameLst>
                                          <p:attrName>style.visibility</p:attrName>
                                        </p:attrNameLst>
                                      </p:cBhvr>
                                      <p:to>
                                        <p:strVal val="visible"/>
                                      </p:to>
                                    </p:set>
                                    <p:animEffect transition="in" filter="fade">
                                      <p:cBhvr>
                                        <p:cTn id="22" dur="500"/>
                                        <p:tgtEl>
                                          <p:spTgt spid="17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83"/>
                                        </p:tgtEl>
                                        <p:attrNameLst>
                                          <p:attrName>style.visibility</p:attrName>
                                        </p:attrNameLst>
                                      </p:cBhvr>
                                      <p:to>
                                        <p:strVal val="visible"/>
                                      </p:to>
                                    </p:set>
                                    <p:animEffect transition="in" filter="fade">
                                      <p:cBhvr>
                                        <p:cTn id="27" dur="500"/>
                                        <p:tgtEl>
                                          <p:spTgt spid="183"/>
                                        </p:tgtEl>
                                      </p:cBhvr>
                                    </p:animEffect>
                                  </p:childTnLst>
                                </p:cTn>
                              </p:par>
                              <p:par>
                                <p:cTn id="28" presetID="10" presetClass="entr" presetSubtype="0" fill="hold" nodeType="withEffect">
                                  <p:stCondLst>
                                    <p:cond delay="0"/>
                                  </p:stCondLst>
                                  <p:childTnLst>
                                    <p:set>
                                      <p:cBhvr>
                                        <p:cTn id="29" dur="1" fill="hold">
                                          <p:stCondLst>
                                            <p:cond delay="0"/>
                                          </p:stCondLst>
                                        </p:cTn>
                                        <p:tgtEl>
                                          <p:spTgt spid="189"/>
                                        </p:tgtEl>
                                        <p:attrNameLst>
                                          <p:attrName>style.visibility</p:attrName>
                                        </p:attrNameLst>
                                      </p:cBhvr>
                                      <p:to>
                                        <p:strVal val="visible"/>
                                      </p:to>
                                    </p:set>
                                    <p:animEffect transition="in" filter="fade">
                                      <p:cBhvr>
                                        <p:cTn id="30" dur="500"/>
                                        <p:tgtEl>
                                          <p:spTgt spid="189"/>
                                        </p:tgtEl>
                                      </p:cBhvr>
                                    </p:animEffect>
                                  </p:childTnLst>
                                </p:cTn>
                              </p:par>
                              <p:par>
                                <p:cTn id="31" presetID="10" presetClass="entr" presetSubtype="0" fill="hold" nodeType="withEffect">
                                  <p:stCondLst>
                                    <p:cond delay="0"/>
                                  </p:stCondLst>
                                  <p:childTnLst>
                                    <p:set>
                                      <p:cBhvr>
                                        <p:cTn id="32" dur="1" fill="hold">
                                          <p:stCondLst>
                                            <p:cond delay="0"/>
                                          </p:stCondLst>
                                        </p:cTn>
                                        <p:tgtEl>
                                          <p:spTgt spid="190"/>
                                        </p:tgtEl>
                                        <p:attrNameLst>
                                          <p:attrName>style.visibility</p:attrName>
                                        </p:attrNameLst>
                                      </p:cBhvr>
                                      <p:to>
                                        <p:strVal val="visible"/>
                                      </p:to>
                                    </p:set>
                                    <p:animEffect transition="in" filter="fade">
                                      <p:cBhvr>
                                        <p:cTn id="33" dur="500"/>
                                        <p:tgtEl>
                                          <p:spTgt spid="190"/>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191"/>
                                        </p:tgtEl>
                                        <p:attrNameLst>
                                          <p:attrName>style.visibility</p:attrName>
                                        </p:attrNameLst>
                                      </p:cBhvr>
                                      <p:to>
                                        <p:strVal val="visible"/>
                                      </p:to>
                                    </p:set>
                                    <p:animEffect transition="in" filter="fade">
                                      <p:cBhvr>
                                        <p:cTn id="38" dur="2000"/>
                                        <p:tgtEl>
                                          <p:spTgt spid="1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pic>
        <p:nvPicPr>
          <p:cNvPr id="218" name="Google Shape;218;p6"/>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219" name="Google Shape;219;p6"/>
          <p:cNvSpPr txBox="1"/>
          <p:nvPr/>
        </p:nvSpPr>
        <p:spPr>
          <a:xfrm>
            <a:off x="4529409" y="1297073"/>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220" name="Google Shape;220;p6" descr="Escuela naval Arturo Prat.jpg"/>
          <p:cNvPicPr preferRelativeResize="0"/>
          <p:nvPr/>
        </p:nvPicPr>
        <p:blipFill rotWithShape="1">
          <a:blip r:embed="rId4">
            <a:alphaModFix/>
          </a:blip>
          <a:srcRect/>
          <a:stretch/>
        </p:blipFill>
        <p:spPr>
          <a:xfrm>
            <a:off x="5111545" y="552956"/>
            <a:ext cx="643329" cy="744117"/>
          </a:xfrm>
          <a:prstGeom prst="rect">
            <a:avLst/>
          </a:prstGeom>
          <a:noFill/>
          <a:ln>
            <a:noFill/>
          </a:ln>
        </p:spPr>
      </p:pic>
      <p:sp>
        <p:nvSpPr>
          <p:cNvPr id="221" name="Google Shape;221;p6"/>
          <p:cNvSpPr txBox="1"/>
          <p:nvPr/>
        </p:nvSpPr>
        <p:spPr>
          <a:xfrm>
            <a:off x="8274205" y="732278"/>
            <a:ext cx="398599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2000" b="1">
                <a:solidFill>
                  <a:srgbClr val="C00000"/>
                </a:solidFill>
                <a:latin typeface="Federo"/>
                <a:ea typeface="Federo"/>
                <a:cs typeface="Federo"/>
                <a:sym typeface="Federo"/>
              </a:rPr>
              <a:t>“ESPOLETAS”</a:t>
            </a:r>
            <a:endParaRPr/>
          </a:p>
        </p:txBody>
      </p:sp>
      <p:cxnSp>
        <p:nvCxnSpPr>
          <p:cNvPr id="222" name="Google Shape;222;p6"/>
          <p:cNvCxnSpPr/>
          <p:nvPr/>
        </p:nvCxnSpPr>
        <p:spPr>
          <a:xfrm>
            <a:off x="8694210" y="1533631"/>
            <a:ext cx="3166947" cy="0"/>
          </a:xfrm>
          <a:prstGeom prst="straightConnector1">
            <a:avLst/>
          </a:prstGeom>
          <a:noFill/>
          <a:ln w="38100" cap="flat" cmpd="sng">
            <a:solidFill>
              <a:srgbClr val="002060"/>
            </a:solidFill>
            <a:prstDash val="solid"/>
            <a:miter lim="800000"/>
            <a:headEnd type="none" w="sm" len="sm"/>
            <a:tailEnd type="none" w="sm" len="sm"/>
          </a:ln>
        </p:spPr>
      </p:cxnSp>
      <p:sp>
        <p:nvSpPr>
          <p:cNvPr id="223" name="Google Shape;223;p6"/>
          <p:cNvSpPr txBox="1"/>
          <p:nvPr/>
        </p:nvSpPr>
        <p:spPr>
          <a:xfrm>
            <a:off x="4312172" y="2880068"/>
            <a:ext cx="2834156" cy="181588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     l ser lanzadas o disparadas, retiran el mecanismo de seguro y arman la cadena explosiva a una distancia segura para el lanzador;  el lanzamiento lo detectan por alguna de las siguientes situaciones:</a:t>
            </a:r>
            <a:endParaRPr sz="1600">
              <a:solidFill>
                <a:srgbClr val="002060"/>
              </a:solidFill>
              <a:latin typeface="Calibri"/>
              <a:ea typeface="Calibri"/>
              <a:cs typeface="Calibri"/>
              <a:sym typeface="Calibri"/>
            </a:endParaRPr>
          </a:p>
        </p:txBody>
      </p:sp>
      <p:sp>
        <p:nvSpPr>
          <p:cNvPr id="224" name="Google Shape;224;p6"/>
          <p:cNvSpPr txBox="1"/>
          <p:nvPr/>
        </p:nvSpPr>
        <p:spPr>
          <a:xfrm>
            <a:off x="8479050" y="2886067"/>
            <a:ext cx="3168868" cy="58477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    L armado se ejecuta entre otros por:</a:t>
            </a:r>
            <a:endParaRPr/>
          </a:p>
        </p:txBody>
      </p:sp>
      <p:grpSp>
        <p:nvGrpSpPr>
          <p:cNvPr id="225" name="Google Shape;225;p6"/>
          <p:cNvGrpSpPr/>
          <p:nvPr/>
        </p:nvGrpSpPr>
        <p:grpSpPr>
          <a:xfrm>
            <a:off x="494036" y="2795381"/>
            <a:ext cx="3151775" cy="1871402"/>
            <a:chOff x="531462" y="2759889"/>
            <a:chExt cx="3151775" cy="1871402"/>
          </a:xfrm>
        </p:grpSpPr>
        <p:sp>
          <p:nvSpPr>
            <p:cNvPr id="226" name="Google Shape;226;p6"/>
            <p:cNvSpPr txBox="1"/>
            <p:nvPr/>
          </p:nvSpPr>
          <p:spPr>
            <a:xfrm>
              <a:off x="575615" y="2876965"/>
              <a:ext cx="3107622" cy="175432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      antiene la cabeza de combate en condición de seguro mientras ésta no sea disparada. </a:t>
              </a:r>
              <a:r>
                <a:rPr lang="en-US" sz="1400">
                  <a:solidFill>
                    <a:srgbClr val="002060"/>
                  </a:solidFill>
                  <a:latin typeface="Calibri"/>
                  <a:ea typeface="Calibri"/>
                  <a:cs typeface="Calibri"/>
                  <a:sym typeface="Calibri"/>
                </a:rPr>
                <a:t>(manipulación y transporte)</a:t>
              </a:r>
              <a:endParaRPr/>
            </a:p>
            <a:p>
              <a:pPr marL="0" marR="0" lvl="0" indent="0" algn="l" rtl="0">
                <a:spcBef>
                  <a:spcPts val="0"/>
                </a:spcBef>
                <a:spcAft>
                  <a:spcPts val="0"/>
                </a:spcAft>
                <a:buNone/>
              </a:pPr>
              <a:endParaRPr sz="1400">
                <a:solidFill>
                  <a:srgbClr val="002060"/>
                </a:solidFill>
                <a:latin typeface="Calibri"/>
                <a:ea typeface="Calibri"/>
                <a:cs typeface="Calibri"/>
                <a:sym typeface="Calibri"/>
              </a:endParaRPr>
            </a:p>
            <a:p>
              <a:pPr marL="0" marR="0" lvl="0" indent="0" algn="l" rtl="0">
                <a:spcBef>
                  <a:spcPts val="0"/>
                </a:spcBef>
                <a:spcAft>
                  <a:spcPts val="0"/>
                </a:spcAft>
                <a:buNone/>
              </a:pPr>
              <a:r>
                <a:rPr lang="en-US" sz="1400">
                  <a:solidFill>
                    <a:srgbClr val="002060"/>
                  </a:solidFill>
                  <a:latin typeface="Calibri"/>
                  <a:ea typeface="Calibri"/>
                  <a:cs typeface="Calibri"/>
                  <a:sym typeface="Calibri"/>
                </a:rPr>
                <a:t>      </a:t>
              </a:r>
              <a:r>
                <a:rPr lang="en-US" sz="1600">
                  <a:solidFill>
                    <a:srgbClr val="002060"/>
                  </a:solidFill>
                  <a:latin typeface="Calibri"/>
                  <a:ea typeface="Calibri"/>
                  <a:cs typeface="Calibri"/>
                  <a:sym typeface="Calibri"/>
                </a:rPr>
                <a:t>isla el detonador del resto de la cadena detonante.</a:t>
              </a:r>
              <a:endParaRPr sz="1600">
                <a:solidFill>
                  <a:srgbClr val="002060"/>
                </a:solidFill>
                <a:latin typeface="Calibri"/>
                <a:ea typeface="Calibri"/>
                <a:cs typeface="Calibri"/>
                <a:sym typeface="Calibri"/>
              </a:endParaRPr>
            </a:p>
          </p:txBody>
        </p:sp>
        <p:sp>
          <p:nvSpPr>
            <p:cNvPr id="227" name="Google Shape;227;p6"/>
            <p:cNvSpPr txBox="1"/>
            <p:nvPr/>
          </p:nvSpPr>
          <p:spPr>
            <a:xfrm>
              <a:off x="531462" y="2759889"/>
              <a:ext cx="49403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002060"/>
                  </a:solidFill>
                  <a:latin typeface="Calibri"/>
                  <a:ea typeface="Calibri"/>
                  <a:cs typeface="Calibri"/>
                  <a:sym typeface="Calibri"/>
                </a:rPr>
                <a:t>M</a:t>
              </a:r>
              <a:endParaRPr sz="2800">
                <a:solidFill>
                  <a:srgbClr val="002060"/>
                </a:solidFill>
                <a:latin typeface="Calibri"/>
                <a:ea typeface="Calibri"/>
                <a:cs typeface="Calibri"/>
                <a:sym typeface="Calibri"/>
              </a:endParaRPr>
            </a:p>
          </p:txBody>
        </p:sp>
        <p:sp>
          <p:nvSpPr>
            <p:cNvPr id="228" name="Google Shape;228;p6"/>
            <p:cNvSpPr txBox="1"/>
            <p:nvPr/>
          </p:nvSpPr>
          <p:spPr>
            <a:xfrm>
              <a:off x="575615" y="3908015"/>
              <a:ext cx="35587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002060"/>
                  </a:solidFill>
                  <a:latin typeface="Calibri"/>
                  <a:ea typeface="Calibri"/>
                  <a:cs typeface="Calibri"/>
                  <a:sym typeface="Calibri"/>
                </a:rPr>
                <a:t>A</a:t>
              </a:r>
              <a:endParaRPr sz="2800">
                <a:solidFill>
                  <a:srgbClr val="002060"/>
                </a:solidFill>
                <a:latin typeface="Calibri"/>
                <a:ea typeface="Calibri"/>
                <a:cs typeface="Calibri"/>
                <a:sym typeface="Calibri"/>
              </a:endParaRPr>
            </a:p>
          </p:txBody>
        </p:sp>
      </p:grpSp>
      <p:sp>
        <p:nvSpPr>
          <p:cNvPr id="229" name="Google Shape;229;p6"/>
          <p:cNvSpPr txBox="1"/>
          <p:nvPr/>
        </p:nvSpPr>
        <p:spPr>
          <a:xfrm>
            <a:off x="4312172" y="2737751"/>
            <a:ext cx="35587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002060"/>
                </a:solidFill>
                <a:latin typeface="Calibri"/>
                <a:ea typeface="Calibri"/>
                <a:cs typeface="Calibri"/>
                <a:sym typeface="Calibri"/>
              </a:rPr>
              <a:t>A</a:t>
            </a:r>
            <a:endParaRPr sz="2800">
              <a:solidFill>
                <a:srgbClr val="002060"/>
              </a:solidFill>
              <a:latin typeface="Calibri"/>
              <a:ea typeface="Calibri"/>
              <a:cs typeface="Calibri"/>
              <a:sym typeface="Calibri"/>
            </a:endParaRPr>
          </a:p>
        </p:txBody>
      </p:sp>
      <p:cxnSp>
        <p:nvCxnSpPr>
          <p:cNvPr id="230" name="Google Shape;230;p6"/>
          <p:cNvCxnSpPr/>
          <p:nvPr/>
        </p:nvCxnSpPr>
        <p:spPr>
          <a:xfrm>
            <a:off x="4676318" y="4733971"/>
            <a:ext cx="0" cy="1800000"/>
          </a:xfrm>
          <a:prstGeom prst="straightConnector1">
            <a:avLst/>
          </a:prstGeom>
          <a:noFill/>
          <a:ln w="28575" cap="flat" cmpd="sng">
            <a:solidFill>
              <a:srgbClr val="C00000"/>
            </a:solidFill>
            <a:prstDash val="solid"/>
            <a:miter lim="800000"/>
            <a:headEnd type="none" w="sm" len="sm"/>
            <a:tailEnd type="none" w="sm" len="sm"/>
          </a:ln>
        </p:spPr>
      </p:cxnSp>
      <p:grpSp>
        <p:nvGrpSpPr>
          <p:cNvPr id="231" name="Google Shape;231;p6"/>
          <p:cNvGrpSpPr/>
          <p:nvPr/>
        </p:nvGrpSpPr>
        <p:grpSpPr>
          <a:xfrm>
            <a:off x="4331722" y="4714734"/>
            <a:ext cx="2318496" cy="338554"/>
            <a:chOff x="4546882" y="4719774"/>
            <a:chExt cx="2318496" cy="338554"/>
          </a:xfrm>
        </p:grpSpPr>
        <p:sp>
          <p:nvSpPr>
            <p:cNvPr id="232" name="Google Shape;232;p6"/>
            <p:cNvSpPr/>
            <p:nvPr/>
          </p:nvSpPr>
          <p:spPr>
            <a:xfrm>
              <a:off x="4837409" y="4839038"/>
              <a:ext cx="108137" cy="100029"/>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33" name="Google Shape;233;p6"/>
            <p:cNvSpPr txBox="1"/>
            <p:nvPr/>
          </p:nvSpPr>
          <p:spPr>
            <a:xfrm>
              <a:off x="4546882" y="4735163"/>
              <a:ext cx="247754"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1</a:t>
              </a:r>
              <a:endParaRPr sz="1400" b="1">
                <a:solidFill>
                  <a:srgbClr val="002060"/>
                </a:solidFill>
                <a:latin typeface="Federo"/>
                <a:ea typeface="Federo"/>
                <a:cs typeface="Federo"/>
                <a:sym typeface="Federo"/>
              </a:endParaRPr>
            </a:p>
          </p:txBody>
        </p:sp>
        <p:sp>
          <p:nvSpPr>
            <p:cNvPr id="234" name="Google Shape;234;p6"/>
            <p:cNvSpPr txBox="1"/>
            <p:nvPr/>
          </p:nvSpPr>
          <p:spPr>
            <a:xfrm>
              <a:off x="4999615" y="4719774"/>
              <a:ext cx="1865763"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Aceleración</a:t>
              </a:r>
              <a:endParaRPr/>
            </a:p>
          </p:txBody>
        </p:sp>
      </p:grpSp>
      <p:grpSp>
        <p:nvGrpSpPr>
          <p:cNvPr id="235" name="Google Shape;235;p6"/>
          <p:cNvGrpSpPr/>
          <p:nvPr/>
        </p:nvGrpSpPr>
        <p:grpSpPr>
          <a:xfrm>
            <a:off x="4332267" y="5053288"/>
            <a:ext cx="3485619" cy="338554"/>
            <a:chOff x="4546882" y="4719774"/>
            <a:chExt cx="3485619" cy="338554"/>
          </a:xfrm>
        </p:grpSpPr>
        <p:sp>
          <p:nvSpPr>
            <p:cNvPr id="236" name="Google Shape;236;p6"/>
            <p:cNvSpPr/>
            <p:nvPr/>
          </p:nvSpPr>
          <p:spPr>
            <a:xfrm>
              <a:off x="4837409" y="4839038"/>
              <a:ext cx="108137" cy="100029"/>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37" name="Google Shape;237;p6"/>
            <p:cNvSpPr txBox="1"/>
            <p:nvPr/>
          </p:nvSpPr>
          <p:spPr>
            <a:xfrm>
              <a:off x="4546882" y="4735163"/>
              <a:ext cx="247754"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2</a:t>
              </a:r>
              <a:endParaRPr sz="1400" b="1">
                <a:solidFill>
                  <a:srgbClr val="002060"/>
                </a:solidFill>
                <a:latin typeface="Federo"/>
                <a:ea typeface="Federo"/>
                <a:cs typeface="Federo"/>
                <a:sym typeface="Federo"/>
              </a:endParaRPr>
            </a:p>
          </p:txBody>
        </p:sp>
        <p:sp>
          <p:nvSpPr>
            <p:cNvPr id="238" name="Google Shape;238;p6"/>
            <p:cNvSpPr txBox="1"/>
            <p:nvPr/>
          </p:nvSpPr>
          <p:spPr>
            <a:xfrm>
              <a:off x="4999614" y="4719774"/>
              <a:ext cx="3032887"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Tiempo después de lanzamiento</a:t>
              </a:r>
              <a:endParaRPr sz="1600">
                <a:solidFill>
                  <a:srgbClr val="002060"/>
                </a:solidFill>
                <a:latin typeface="Calibri"/>
                <a:ea typeface="Calibri"/>
                <a:cs typeface="Calibri"/>
                <a:sym typeface="Calibri"/>
              </a:endParaRPr>
            </a:p>
          </p:txBody>
        </p:sp>
      </p:grpSp>
      <p:grpSp>
        <p:nvGrpSpPr>
          <p:cNvPr id="239" name="Google Shape;239;p6"/>
          <p:cNvGrpSpPr/>
          <p:nvPr/>
        </p:nvGrpSpPr>
        <p:grpSpPr>
          <a:xfrm>
            <a:off x="4331722" y="5434729"/>
            <a:ext cx="3827997" cy="338554"/>
            <a:chOff x="4546882" y="4719774"/>
            <a:chExt cx="3827997" cy="338554"/>
          </a:xfrm>
        </p:grpSpPr>
        <p:sp>
          <p:nvSpPr>
            <p:cNvPr id="240" name="Google Shape;240;p6"/>
            <p:cNvSpPr/>
            <p:nvPr/>
          </p:nvSpPr>
          <p:spPr>
            <a:xfrm>
              <a:off x="4837409" y="4839038"/>
              <a:ext cx="108137" cy="100029"/>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41" name="Google Shape;241;p6"/>
            <p:cNvSpPr txBox="1"/>
            <p:nvPr/>
          </p:nvSpPr>
          <p:spPr>
            <a:xfrm>
              <a:off x="4546882" y="4735163"/>
              <a:ext cx="247754"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3</a:t>
              </a:r>
              <a:endParaRPr sz="1400" b="1">
                <a:solidFill>
                  <a:srgbClr val="002060"/>
                </a:solidFill>
                <a:latin typeface="Federo"/>
                <a:ea typeface="Federo"/>
                <a:cs typeface="Federo"/>
                <a:sym typeface="Federo"/>
              </a:endParaRPr>
            </a:p>
          </p:txBody>
        </p:sp>
        <p:sp>
          <p:nvSpPr>
            <p:cNvPr id="242" name="Google Shape;242;p6"/>
            <p:cNvSpPr txBox="1"/>
            <p:nvPr/>
          </p:nvSpPr>
          <p:spPr>
            <a:xfrm>
              <a:off x="4999615" y="4719774"/>
              <a:ext cx="3375264"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Rotación </a:t>
              </a:r>
              <a:r>
                <a:rPr lang="en-US" sz="1200">
                  <a:solidFill>
                    <a:srgbClr val="002060"/>
                  </a:solidFill>
                  <a:latin typeface="Calibri"/>
                  <a:ea typeface="Calibri"/>
                  <a:cs typeface="Calibri"/>
                  <a:sym typeface="Calibri"/>
                </a:rPr>
                <a:t>(Proyectiles de artillería)</a:t>
              </a:r>
              <a:endParaRPr sz="1200">
                <a:solidFill>
                  <a:srgbClr val="002060"/>
                </a:solidFill>
                <a:latin typeface="Calibri"/>
                <a:ea typeface="Calibri"/>
                <a:cs typeface="Calibri"/>
                <a:sym typeface="Calibri"/>
              </a:endParaRPr>
            </a:p>
          </p:txBody>
        </p:sp>
      </p:grpSp>
      <p:grpSp>
        <p:nvGrpSpPr>
          <p:cNvPr id="243" name="Google Shape;243;p6"/>
          <p:cNvGrpSpPr/>
          <p:nvPr/>
        </p:nvGrpSpPr>
        <p:grpSpPr>
          <a:xfrm>
            <a:off x="4332793" y="5798578"/>
            <a:ext cx="4146257" cy="338554"/>
            <a:chOff x="4546882" y="4719774"/>
            <a:chExt cx="4146257" cy="338554"/>
          </a:xfrm>
        </p:grpSpPr>
        <p:sp>
          <p:nvSpPr>
            <p:cNvPr id="244" name="Google Shape;244;p6"/>
            <p:cNvSpPr/>
            <p:nvPr/>
          </p:nvSpPr>
          <p:spPr>
            <a:xfrm>
              <a:off x="4837409" y="4839038"/>
              <a:ext cx="108137" cy="100029"/>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45" name="Google Shape;245;p6"/>
            <p:cNvSpPr txBox="1"/>
            <p:nvPr/>
          </p:nvSpPr>
          <p:spPr>
            <a:xfrm>
              <a:off x="4546882" y="4735163"/>
              <a:ext cx="247754"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4</a:t>
              </a:r>
              <a:endParaRPr sz="1400" b="1">
                <a:solidFill>
                  <a:srgbClr val="002060"/>
                </a:solidFill>
                <a:latin typeface="Federo"/>
                <a:ea typeface="Federo"/>
                <a:cs typeface="Federo"/>
                <a:sym typeface="Federo"/>
              </a:endParaRPr>
            </a:p>
          </p:txBody>
        </p:sp>
        <p:sp>
          <p:nvSpPr>
            <p:cNvPr id="246" name="Google Shape;246;p6"/>
            <p:cNvSpPr txBox="1"/>
            <p:nvPr/>
          </p:nvSpPr>
          <p:spPr>
            <a:xfrm>
              <a:off x="4999615" y="4719774"/>
              <a:ext cx="3693524"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Presión </a:t>
              </a:r>
              <a:r>
                <a:rPr lang="en-US" sz="1200">
                  <a:solidFill>
                    <a:srgbClr val="002060"/>
                  </a:solidFill>
                  <a:latin typeface="Calibri"/>
                  <a:ea typeface="Calibri"/>
                  <a:cs typeface="Calibri"/>
                  <a:sym typeface="Calibri"/>
                </a:rPr>
                <a:t>(Torpedos, minas, armas lanzadas al espacio)</a:t>
              </a:r>
              <a:endParaRPr/>
            </a:p>
          </p:txBody>
        </p:sp>
      </p:grpSp>
      <p:grpSp>
        <p:nvGrpSpPr>
          <p:cNvPr id="247" name="Google Shape;247;p6"/>
          <p:cNvGrpSpPr/>
          <p:nvPr/>
        </p:nvGrpSpPr>
        <p:grpSpPr>
          <a:xfrm>
            <a:off x="4331722" y="6173989"/>
            <a:ext cx="2814606" cy="338554"/>
            <a:chOff x="4546882" y="4719774"/>
            <a:chExt cx="2814606" cy="338554"/>
          </a:xfrm>
        </p:grpSpPr>
        <p:sp>
          <p:nvSpPr>
            <p:cNvPr id="248" name="Google Shape;248;p6"/>
            <p:cNvSpPr/>
            <p:nvPr/>
          </p:nvSpPr>
          <p:spPr>
            <a:xfrm>
              <a:off x="4837409" y="4839038"/>
              <a:ext cx="108137" cy="100029"/>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249" name="Google Shape;249;p6"/>
            <p:cNvSpPr txBox="1"/>
            <p:nvPr/>
          </p:nvSpPr>
          <p:spPr>
            <a:xfrm>
              <a:off x="4546882" y="4735163"/>
              <a:ext cx="247754"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5</a:t>
              </a:r>
              <a:endParaRPr sz="1400" b="1">
                <a:solidFill>
                  <a:srgbClr val="002060"/>
                </a:solidFill>
                <a:latin typeface="Federo"/>
                <a:ea typeface="Federo"/>
                <a:cs typeface="Federo"/>
                <a:sym typeface="Federo"/>
              </a:endParaRPr>
            </a:p>
          </p:txBody>
        </p:sp>
        <p:sp>
          <p:nvSpPr>
            <p:cNvPr id="250" name="Google Shape;250;p6"/>
            <p:cNvSpPr txBox="1"/>
            <p:nvPr/>
          </p:nvSpPr>
          <p:spPr>
            <a:xfrm>
              <a:off x="4999615" y="4719774"/>
              <a:ext cx="2361873"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Distancia </a:t>
              </a:r>
              <a:r>
                <a:rPr lang="en-US" sz="1200">
                  <a:solidFill>
                    <a:srgbClr val="002060"/>
                  </a:solidFill>
                  <a:latin typeface="Calibri"/>
                  <a:ea typeface="Calibri"/>
                  <a:cs typeface="Calibri"/>
                  <a:sym typeface="Calibri"/>
                </a:rPr>
                <a:t>(Misiles, Torpedos)</a:t>
              </a:r>
              <a:endParaRPr/>
            </a:p>
          </p:txBody>
        </p:sp>
      </p:grpSp>
      <p:sp>
        <p:nvSpPr>
          <p:cNvPr id="251" name="Google Shape;251;p6"/>
          <p:cNvSpPr txBox="1"/>
          <p:nvPr/>
        </p:nvSpPr>
        <p:spPr>
          <a:xfrm>
            <a:off x="8479050" y="2737751"/>
            <a:ext cx="355877"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002060"/>
                </a:solidFill>
                <a:latin typeface="Calibri"/>
                <a:ea typeface="Calibri"/>
                <a:cs typeface="Calibri"/>
                <a:sym typeface="Calibri"/>
              </a:rPr>
              <a:t>E</a:t>
            </a:r>
            <a:endParaRPr sz="2800">
              <a:solidFill>
                <a:srgbClr val="002060"/>
              </a:solidFill>
              <a:latin typeface="Calibri"/>
              <a:ea typeface="Calibri"/>
              <a:cs typeface="Calibri"/>
              <a:sym typeface="Calibri"/>
            </a:endParaRPr>
          </a:p>
        </p:txBody>
      </p:sp>
      <p:pic>
        <p:nvPicPr>
          <p:cNvPr id="252" name="Google Shape;252;p6" descr="C:\Users\Usuario\Desktop\Imagenes 3D\3D_CArt_11.jpg"/>
          <p:cNvPicPr preferRelativeResize="0"/>
          <p:nvPr/>
        </p:nvPicPr>
        <p:blipFill rotWithShape="1">
          <a:blip r:embed="rId5">
            <a:alphaModFix/>
          </a:blip>
          <a:srcRect r="15625"/>
          <a:stretch/>
        </p:blipFill>
        <p:spPr>
          <a:xfrm>
            <a:off x="8479050" y="3666968"/>
            <a:ext cx="274119" cy="270835"/>
          </a:xfrm>
          <a:prstGeom prst="rect">
            <a:avLst/>
          </a:prstGeom>
          <a:noFill/>
          <a:ln>
            <a:noFill/>
          </a:ln>
        </p:spPr>
      </p:pic>
      <p:sp>
        <p:nvSpPr>
          <p:cNvPr id="253" name="Google Shape;253;p6"/>
          <p:cNvSpPr txBox="1"/>
          <p:nvPr/>
        </p:nvSpPr>
        <p:spPr>
          <a:xfrm>
            <a:off x="8834927" y="3633108"/>
            <a:ext cx="3077069"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Retiro de separadores mecánicos</a:t>
            </a:r>
            <a:endParaRPr/>
          </a:p>
        </p:txBody>
      </p:sp>
      <p:pic>
        <p:nvPicPr>
          <p:cNvPr id="254" name="Google Shape;254;p6" descr="C:\Users\Usuario\Desktop\Imagenes 3D\3D_CArt_11.jpg"/>
          <p:cNvPicPr preferRelativeResize="0"/>
          <p:nvPr/>
        </p:nvPicPr>
        <p:blipFill rotWithShape="1">
          <a:blip r:embed="rId5">
            <a:alphaModFix/>
          </a:blip>
          <a:srcRect r="15625"/>
          <a:stretch/>
        </p:blipFill>
        <p:spPr>
          <a:xfrm>
            <a:off x="8479050" y="4115763"/>
            <a:ext cx="274119" cy="270835"/>
          </a:xfrm>
          <a:prstGeom prst="rect">
            <a:avLst/>
          </a:prstGeom>
          <a:noFill/>
          <a:ln>
            <a:noFill/>
          </a:ln>
        </p:spPr>
      </p:pic>
      <p:sp>
        <p:nvSpPr>
          <p:cNvPr id="255" name="Google Shape;255;p6"/>
          <p:cNvSpPr txBox="1"/>
          <p:nvPr/>
        </p:nvSpPr>
        <p:spPr>
          <a:xfrm>
            <a:off x="8834927" y="4022081"/>
            <a:ext cx="3077069" cy="58477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Compresión o liberación de resortes.</a:t>
            </a:r>
            <a:endParaRPr/>
          </a:p>
        </p:txBody>
      </p:sp>
      <p:pic>
        <p:nvPicPr>
          <p:cNvPr id="256" name="Google Shape;256;p6" descr="C:\Users\Usuario\Desktop\Imagenes 3D\3D_CArt_11.jpg"/>
          <p:cNvPicPr preferRelativeResize="0"/>
          <p:nvPr/>
        </p:nvPicPr>
        <p:blipFill rotWithShape="1">
          <a:blip r:embed="rId5">
            <a:alphaModFix/>
          </a:blip>
          <a:srcRect r="15625"/>
          <a:stretch/>
        </p:blipFill>
        <p:spPr>
          <a:xfrm>
            <a:off x="8479050" y="4698581"/>
            <a:ext cx="274119" cy="270835"/>
          </a:xfrm>
          <a:prstGeom prst="rect">
            <a:avLst/>
          </a:prstGeom>
          <a:noFill/>
          <a:ln>
            <a:noFill/>
          </a:ln>
        </p:spPr>
      </p:pic>
      <p:sp>
        <p:nvSpPr>
          <p:cNvPr id="257" name="Google Shape;257;p6"/>
          <p:cNvSpPr txBox="1"/>
          <p:nvPr/>
        </p:nvSpPr>
        <p:spPr>
          <a:xfrm>
            <a:off x="8834927" y="4664721"/>
            <a:ext cx="3077069" cy="58477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Alineamiento mecánico de conductos.</a:t>
            </a:r>
            <a:endParaRPr/>
          </a:p>
        </p:txBody>
      </p:sp>
      <p:pic>
        <p:nvPicPr>
          <p:cNvPr id="258" name="Google Shape;258;p6" descr="C:\Users\Usuario\Desktop\Imagenes 3D\3D_CArt_11.jpg"/>
          <p:cNvPicPr preferRelativeResize="0"/>
          <p:nvPr/>
        </p:nvPicPr>
        <p:blipFill rotWithShape="1">
          <a:blip r:embed="rId5">
            <a:alphaModFix/>
          </a:blip>
          <a:srcRect r="15625"/>
          <a:stretch/>
        </p:blipFill>
        <p:spPr>
          <a:xfrm>
            <a:off x="8479050" y="5299312"/>
            <a:ext cx="274119" cy="270835"/>
          </a:xfrm>
          <a:prstGeom prst="rect">
            <a:avLst/>
          </a:prstGeom>
          <a:noFill/>
          <a:ln>
            <a:noFill/>
          </a:ln>
        </p:spPr>
      </p:pic>
      <p:sp>
        <p:nvSpPr>
          <p:cNvPr id="259" name="Google Shape;259;p6"/>
          <p:cNvSpPr txBox="1"/>
          <p:nvPr/>
        </p:nvSpPr>
        <p:spPr>
          <a:xfrm>
            <a:off x="8834927" y="5265452"/>
            <a:ext cx="3077069" cy="33855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Mecanismos de tornillos </a:t>
            </a:r>
            <a:r>
              <a:rPr lang="en-US" sz="1200">
                <a:solidFill>
                  <a:srgbClr val="002060"/>
                </a:solidFill>
                <a:latin typeface="Calibri"/>
                <a:ea typeface="Calibri"/>
                <a:cs typeface="Calibri"/>
                <a:sym typeface="Calibri"/>
              </a:rPr>
              <a:t>(hélices)</a:t>
            </a:r>
            <a:endParaRPr/>
          </a:p>
        </p:txBody>
      </p:sp>
      <p:cxnSp>
        <p:nvCxnSpPr>
          <p:cNvPr id="260" name="Google Shape;260;p6"/>
          <p:cNvCxnSpPr/>
          <p:nvPr/>
        </p:nvCxnSpPr>
        <p:spPr>
          <a:xfrm>
            <a:off x="606751" y="2615014"/>
            <a:ext cx="2973937" cy="0"/>
          </a:xfrm>
          <a:prstGeom prst="straightConnector1">
            <a:avLst/>
          </a:prstGeom>
          <a:noFill/>
          <a:ln w="38100" cap="flat" cmpd="sng">
            <a:solidFill>
              <a:srgbClr val="C4E0B2"/>
            </a:solidFill>
            <a:prstDash val="solid"/>
            <a:miter lim="800000"/>
            <a:headEnd type="none" w="sm" len="sm"/>
            <a:tailEnd type="none" w="sm" len="sm"/>
          </a:ln>
        </p:spPr>
      </p:cxnSp>
      <p:cxnSp>
        <p:nvCxnSpPr>
          <p:cNvPr id="261" name="Google Shape;261;p6"/>
          <p:cNvCxnSpPr/>
          <p:nvPr/>
        </p:nvCxnSpPr>
        <p:spPr>
          <a:xfrm>
            <a:off x="494036" y="6655751"/>
            <a:ext cx="2973937" cy="0"/>
          </a:xfrm>
          <a:prstGeom prst="straightConnector1">
            <a:avLst/>
          </a:prstGeom>
          <a:noFill/>
          <a:ln w="38100" cap="flat" cmpd="sng">
            <a:solidFill>
              <a:srgbClr val="C4E0B2"/>
            </a:solidFill>
            <a:prstDash val="solid"/>
            <a:miter lim="800000"/>
            <a:headEnd type="none" w="sm" len="sm"/>
            <a:tailEnd type="none" w="sm" len="sm"/>
          </a:ln>
        </p:spPr>
      </p:cxnSp>
      <p:cxnSp>
        <p:nvCxnSpPr>
          <p:cNvPr id="262" name="Google Shape;262;p6"/>
          <p:cNvCxnSpPr/>
          <p:nvPr/>
        </p:nvCxnSpPr>
        <p:spPr>
          <a:xfrm>
            <a:off x="4267905" y="6652903"/>
            <a:ext cx="4106974" cy="2848"/>
          </a:xfrm>
          <a:prstGeom prst="straightConnector1">
            <a:avLst/>
          </a:prstGeom>
          <a:noFill/>
          <a:ln w="38100" cap="flat" cmpd="sng">
            <a:solidFill>
              <a:srgbClr val="C4E0B2"/>
            </a:solidFill>
            <a:prstDash val="solid"/>
            <a:miter lim="800000"/>
            <a:headEnd type="none" w="sm" len="sm"/>
            <a:tailEnd type="none" w="sm" len="sm"/>
          </a:ln>
        </p:spPr>
      </p:cxnSp>
      <p:cxnSp>
        <p:nvCxnSpPr>
          <p:cNvPr id="263" name="Google Shape;263;p6"/>
          <p:cNvCxnSpPr/>
          <p:nvPr/>
        </p:nvCxnSpPr>
        <p:spPr>
          <a:xfrm rot="10800000" flipH="1">
            <a:off x="8673981" y="6652903"/>
            <a:ext cx="3238015" cy="14243"/>
          </a:xfrm>
          <a:prstGeom prst="straightConnector1">
            <a:avLst/>
          </a:prstGeom>
          <a:noFill/>
          <a:ln w="38100" cap="flat" cmpd="sng">
            <a:solidFill>
              <a:srgbClr val="C4E0B2"/>
            </a:solidFill>
            <a:prstDash val="solid"/>
            <a:miter lim="800000"/>
            <a:headEnd type="none" w="sm" len="sm"/>
            <a:tailEnd type="none" w="sm" len="sm"/>
          </a:ln>
        </p:spPr>
      </p:cxnSp>
      <p:cxnSp>
        <p:nvCxnSpPr>
          <p:cNvPr id="264" name="Google Shape;264;p6"/>
          <p:cNvCxnSpPr/>
          <p:nvPr/>
        </p:nvCxnSpPr>
        <p:spPr>
          <a:xfrm>
            <a:off x="4247955" y="2609539"/>
            <a:ext cx="4106974" cy="2848"/>
          </a:xfrm>
          <a:prstGeom prst="straightConnector1">
            <a:avLst/>
          </a:prstGeom>
          <a:noFill/>
          <a:ln w="38100" cap="flat" cmpd="sng">
            <a:solidFill>
              <a:srgbClr val="C4E0B2"/>
            </a:solidFill>
            <a:prstDash val="solid"/>
            <a:miter lim="800000"/>
            <a:headEnd type="none" w="sm" len="sm"/>
            <a:tailEnd type="none" w="sm" len="sm"/>
          </a:ln>
        </p:spPr>
      </p:cxnSp>
      <p:cxnSp>
        <p:nvCxnSpPr>
          <p:cNvPr id="265" name="Google Shape;265;p6"/>
          <p:cNvCxnSpPr/>
          <p:nvPr/>
        </p:nvCxnSpPr>
        <p:spPr>
          <a:xfrm rot="10800000" flipH="1">
            <a:off x="8616109" y="2595106"/>
            <a:ext cx="3238015" cy="14243"/>
          </a:xfrm>
          <a:prstGeom prst="straightConnector1">
            <a:avLst/>
          </a:prstGeom>
          <a:noFill/>
          <a:ln w="38100" cap="flat" cmpd="sng">
            <a:solidFill>
              <a:srgbClr val="C4E0B2"/>
            </a:solidFill>
            <a:prstDash val="solid"/>
            <a:miter lim="800000"/>
            <a:headEnd type="none" w="sm" len="sm"/>
            <a:tailEnd type="none" w="sm" len="sm"/>
          </a:ln>
        </p:spPr>
      </p:cxnSp>
      <p:sp>
        <p:nvSpPr>
          <p:cNvPr id="266" name="Google Shape;266;p6"/>
          <p:cNvSpPr/>
          <p:nvPr/>
        </p:nvSpPr>
        <p:spPr>
          <a:xfrm>
            <a:off x="3298677" y="2071987"/>
            <a:ext cx="4615145" cy="409648"/>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Dispositivos de </a:t>
            </a:r>
            <a:r>
              <a:rPr lang="en-US" sz="2400" b="1">
                <a:solidFill>
                  <a:srgbClr val="002060"/>
                </a:solidFill>
                <a:latin typeface="Federo"/>
                <a:ea typeface="Federo"/>
                <a:cs typeface="Federo"/>
                <a:sym typeface="Federo"/>
              </a:rPr>
              <a:t>SEGURO</a:t>
            </a:r>
            <a:r>
              <a:rPr lang="en-US" sz="2000" b="1">
                <a:solidFill>
                  <a:srgbClr val="1E4E79"/>
                </a:solidFill>
                <a:latin typeface="Avenir"/>
                <a:ea typeface="Avenir"/>
                <a:cs typeface="Avenir"/>
                <a:sym typeface="Avenir"/>
              </a:rPr>
              <a:t> y </a:t>
            </a:r>
            <a:r>
              <a:rPr lang="en-US" sz="2400" b="1">
                <a:solidFill>
                  <a:srgbClr val="002060"/>
                </a:solidFill>
                <a:latin typeface="Federo"/>
                <a:ea typeface="Federo"/>
                <a:cs typeface="Federo"/>
                <a:sym typeface="Federo"/>
              </a:rPr>
              <a:t>Armado</a:t>
            </a:r>
            <a:endParaRPr/>
          </a:p>
        </p:txBody>
      </p:sp>
      <p:pic>
        <p:nvPicPr>
          <p:cNvPr id="267" name="Google Shape;267;p6"/>
          <p:cNvPicPr preferRelativeResize="0"/>
          <p:nvPr/>
        </p:nvPicPr>
        <p:blipFill rotWithShape="1">
          <a:blip r:embed="rId6">
            <a:alphaModFix/>
          </a:blip>
          <a:srcRect/>
          <a:stretch/>
        </p:blipFill>
        <p:spPr>
          <a:xfrm>
            <a:off x="406993" y="758293"/>
            <a:ext cx="795190" cy="79519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5"/>
                                        </p:tgtEl>
                                        <p:attrNameLst>
                                          <p:attrName>style.visibility</p:attrName>
                                        </p:attrNameLst>
                                      </p:cBhvr>
                                      <p:to>
                                        <p:strVal val="visible"/>
                                      </p:to>
                                    </p:set>
                                    <p:animEffect transition="in" filter="fade">
                                      <p:cBhvr>
                                        <p:cTn id="7" dur="500"/>
                                        <p:tgtEl>
                                          <p:spTgt spid="225"/>
                                        </p:tgtEl>
                                      </p:cBhvr>
                                    </p:animEffect>
                                  </p:childTnLst>
                                </p:cTn>
                              </p:par>
                              <p:par>
                                <p:cTn id="8" presetID="10" presetClass="entr" presetSubtype="0" fill="hold" nodeType="withEffect">
                                  <p:stCondLst>
                                    <p:cond delay="0"/>
                                  </p:stCondLst>
                                  <p:childTnLst>
                                    <p:set>
                                      <p:cBhvr>
                                        <p:cTn id="9" dur="1" fill="hold">
                                          <p:stCondLst>
                                            <p:cond delay="0"/>
                                          </p:stCondLst>
                                        </p:cTn>
                                        <p:tgtEl>
                                          <p:spTgt spid="260"/>
                                        </p:tgtEl>
                                        <p:attrNameLst>
                                          <p:attrName>style.visibility</p:attrName>
                                        </p:attrNameLst>
                                      </p:cBhvr>
                                      <p:to>
                                        <p:strVal val="visible"/>
                                      </p:to>
                                    </p:set>
                                    <p:animEffect transition="in" filter="fade">
                                      <p:cBhvr>
                                        <p:cTn id="10" dur="500"/>
                                        <p:tgtEl>
                                          <p:spTgt spid="260"/>
                                        </p:tgtEl>
                                      </p:cBhvr>
                                    </p:animEffect>
                                  </p:childTnLst>
                                </p:cTn>
                              </p:par>
                              <p:par>
                                <p:cTn id="11" presetID="10" presetClass="entr" presetSubtype="0" fill="hold" nodeType="withEffect">
                                  <p:stCondLst>
                                    <p:cond delay="0"/>
                                  </p:stCondLst>
                                  <p:childTnLst>
                                    <p:set>
                                      <p:cBhvr>
                                        <p:cTn id="12" dur="1" fill="hold">
                                          <p:stCondLst>
                                            <p:cond delay="0"/>
                                          </p:stCondLst>
                                        </p:cTn>
                                        <p:tgtEl>
                                          <p:spTgt spid="261"/>
                                        </p:tgtEl>
                                        <p:attrNameLst>
                                          <p:attrName>style.visibility</p:attrName>
                                        </p:attrNameLst>
                                      </p:cBhvr>
                                      <p:to>
                                        <p:strVal val="visible"/>
                                      </p:to>
                                    </p:set>
                                    <p:animEffect transition="in" filter="fade">
                                      <p:cBhvr>
                                        <p:cTn id="13" dur="500"/>
                                        <p:tgtEl>
                                          <p:spTgt spid="26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223"/>
                                        </p:tgtEl>
                                        <p:attrNameLst>
                                          <p:attrName>style.visibility</p:attrName>
                                        </p:attrNameLst>
                                      </p:cBhvr>
                                      <p:to>
                                        <p:strVal val="visible"/>
                                      </p:to>
                                    </p:set>
                                    <p:animEffect transition="in" filter="fade">
                                      <p:cBhvr>
                                        <p:cTn id="18" dur="500"/>
                                        <p:tgtEl>
                                          <p:spTgt spid="223"/>
                                        </p:tgtEl>
                                      </p:cBhvr>
                                    </p:animEffect>
                                  </p:childTnLst>
                                </p:cTn>
                              </p:par>
                              <p:par>
                                <p:cTn id="19" presetID="10" presetClass="entr" presetSubtype="0" fill="hold" nodeType="withEffect">
                                  <p:stCondLst>
                                    <p:cond delay="0"/>
                                  </p:stCondLst>
                                  <p:childTnLst>
                                    <p:set>
                                      <p:cBhvr>
                                        <p:cTn id="20" dur="1" fill="hold">
                                          <p:stCondLst>
                                            <p:cond delay="0"/>
                                          </p:stCondLst>
                                        </p:cTn>
                                        <p:tgtEl>
                                          <p:spTgt spid="229"/>
                                        </p:tgtEl>
                                        <p:attrNameLst>
                                          <p:attrName>style.visibility</p:attrName>
                                        </p:attrNameLst>
                                      </p:cBhvr>
                                      <p:to>
                                        <p:strVal val="visible"/>
                                      </p:to>
                                    </p:set>
                                    <p:animEffect transition="in" filter="fade">
                                      <p:cBhvr>
                                        <p:cTn id="21" dur="500"/>
                                        <p:tgtEl>
                                          <p:spTgt spid="229"/>
                                        </p:tgtEl>
                                      </p:cBhvr>
                                    </p:animEffect>
                                  </p:childTnLst>
                                </p:cTn>
                              </p:par>
                              <p:par>
                                <p:cTn id="22" presetID="10" presetClass="entr" presetSubtype="0" fill="hold" nodeType="withEffect">
                                  <p:stCondLst>
                                    <p:cond delay="0"/>
                                  </p:stCondLst>
                                  <p:childTnLst>
                                    <p:set>
                                      <p:cBhvr>
                                        <p:cTn id="23" dur="1" fill="hold">
                                          <p:stCondLst>
                                            <p:cond delay="0"/>
                                          </p:stCondLst>
                                        </p:cTn>
                                        <p:tgtEl>
                                          <p:spTgt spid="230"/>
                                        </p:tgtEl>
                                        <p:attrNameLst>
                                          <p:attrName>style.visibility</p:attrName>
                                        </p:attrNameLst>
                                      </p:cBhvr>
                                      <p:to>
                                        <p:strVal val="visible"/>
                                      </p:to>
                                    </p:set>
                                    <p:animEffect transition="in" filter="fade">
                                      <p:cBhvr>
                                        <p:cTn id="24" dur="500"/>
                                        <p:tgtEl>
                                          <p:spTgt spid="230"/>
                                        </p:tgtEl>
                                      </p:cBhvr>
                                    </p:animEffect>
                                  </p:childTnLst>
                                </p:cTn>
                              </p:par>
                              <p:par>
                                <p:cTn id="25" presetID="10" presetClass="entr" presetSubtype="0" fill="hold" nodeType="withEffect">
                                  <p:stCondLst>
                                    <p:cond delay="0"/>
                                  </p:stCondLst>
                                  <p:childTnLst>
                                    <p:set>
                                      <p:cBhvr>
                                        <p:cTn id="26" dur="1" fill="hold">
                                          <p:stCondLst>
                                            <p:cond delay="0"/>
                                          </p:stCondLst>
                                        </p:cTn>
                                        <p:tgtEl>
                                          <p:spTgt spid="231"/>
                                        </p:tgtEl>
                                        <p:attrNameLst>
                                          <p:attrName>style.visibility</p:attrName>
                                        </p:attrNameLst>
                                      </p:cBhvr>
                                      <p:to>
                                        <p:strVal val="visible"/>
                                      </p:to>
                                    </p:set>
                                    <p:animEffect transition="in" filter="fade">
                                      <p:cBhvr>
                                        <p:cTn id="27" dur="500"/>
                                        <p:tgtEl>
                                          <p:spTgt spid="231"/>
                                        </p:tgtEl>
                                      </p:cBhvr>
                                    </p:animEffect>
                                  </p:childTnLst>
                                </p:cTn>
                              </p:par>
                              <p:par>
                                <p:cTn id="28" presetID="10" presetClass="entr" presetSubtype="0" fill="hold" nodeType="withEffect">
                                  <p:stCondLst>
                                    <p:cond delay="0"/>
                                  </p:stCondLst>
                                  <p:childTnLst>
                                    <p:set>
                                      <p:cBhvr>
                                        <p:cTn id="29" dur="1" fill="hold">
                                          <p:stCondLst>
                                            <p:cond delay="0"/>
                                          </p:stCondLst>
                                        </p:cTn>
                                        <p:tgtEl>
                                          <p:spTgt spid="235"/>
                                        </p:tgtEl>
                                        <p:attrNameLst>
                                          <p:attrName>style.visibility</p:attrName>
                                        </p:attrNameLst>
                                      </p:cBhvr>
                                      <p:to>
                                        <p:strVal val="visible"/>
                                      </p:to>
                                    </p:set>
                                    <p:animEffect transition="in" filter="fade">
                                      <p:cBhvr>
                                        <p:cTn id="30" dur="500"/>
                                        <p:tgtEl>
                                          <p:spTgt spid="235"/>
                                        </p:tgtEl>
                                      </p:cBhvr>
                                    </p:animEffect>
                                  </p:childTnLst>
                                </p:cTn>
                              </p:par>
                              <p:par>
                                <p:cTn id="31" presetID="10" presetClass="entr" presetSubtype="0" fill="hold" nodeType="withEffect">
                                  <p:stCondLst>
                                    <p:cond delay="0"/>
                                  </p:stCondLst>
                                  <p:childTnLst>
                                    <p:set>
                                      <p:cBhvr>
                                        <p:cTn id="32" dur="1" fill="hold">
                                          <p:stCondLst>
                                            <p:cond delay="0"/>
                                          </p:stCondLst>
                                        </p:cTn>
                                        <p:tgtEl>
                                          <p:spTgt spid="239"/>
                                        </p:tgtEl>
                                        <p:attrNameLst>
                                          <p:attrName>style.visibility</p:attrName>
                                        </p:attrNameLst>
                                      </p:cBhvr>
                                      <p:to>
                                        <p:strVal val="visible"/>
                                      </p:to>
                                    </p:set>
                                    <p:animEffect transition="in" filter="fade">
                                      <p:cBhvr>
                                        <p:cTn id="33" dur="500"/>
                                        <p:tgtEl>
                                          <p:spTgt spid="239"/>
                                        </p:tgtEl>
                                      </p:cBhvr>
                                    </p:animEffect>
                                  </p:childTnLst>
                                </p:cTn>
                              </p:par>
                              <p:par>
                                <p:cTn id="34" presetID="10" presetClass="entr" presetSubtype="0" fill="hold" nodeType="withEffect">
                                  <p:stCondLst>
                                    <p:cond delay="0"/>
                                  </p:stCondLst>
                                  <p:childTnLst>
                                    <p:set>
                                      <p:cBhvr>
                                        <p:cTn id="35" dur="1" fill="hold">
                                          <p:stCondLst>
                                            <p:cond delay="0"/>
                                          </p:stCondLst>
                                        </p:cTn>
                                        <p:tgtEl>
                                          <p:spTgt spid="243"/>
                                        </p:tgtEl>
                                        <p:attrNameLst>
                                          <p:attrName>style.visibility</p:attrName>
                                        </p:attrNameLst>
                                      </p:cBhvr>
                                      <p:to>
                                        <p:strVal val="visible"/>
                                      </p:to>
                                    </p:set>
                                    <p:animEffect transition="in" filter="fade">
                                      <p:cBhvr>
                                        <p:cTn id="36" dur="500"/>
                                        <p:tgtEl>
                                          <p:spTgt spid="243"/>
                                        </p:tgtEl>
                                      </p:cBhvr>
                                    </p:animEffect>
                                  </p:childTnLst>
                                </p:cTn>
                              </p:par>
                              <p:par>
                                <p:cTn id="37" presetID="10" presetClass="entr" presetSubtype="0" fill="hold" nodeType="withEffect">
                                  <p:stCondLst>
                                    <p:cond delay="0"/>
                                  </p:stCondLst>
                                  <p:childTnLst>
                                    <p:set>
                                      <p:cBhvr>
                                        <p:cTn id="38" dur="1" fill="hold">
                                          <p:stCondLst>
                                            <p:cond delay="0"/>
                                          </p:stCondLst>
                                        </p:cTn>
                                        <p:tgtEl>
                                          <p:spTgt spid="247"/>
                                        </p:tgtEl>
                                        <p:attrNameLst>
                                          <p:attrName>style.visibility</p:attrName>
                                        </p:attrNameLst>
                                      </p:cBhvr>
                                      <p:to>
                                        <p:strVal val="visible"/>
                                      </p:to>
                                    </p:set>
                                    <p:animEffect transition="in" filter="fade">
                                      <p:cBhvr>
                                        <p:cTn id="39" dur="500"/>
                                        <p:tgtEl>
                                          <p:spTgt spid="247"/>
                                        </p:tgtEl>
                                      </p:cBhvr>
                                    </p:animEffect>
                                  </p:childTnLst>
                                </p:cTn>
                              </p:par>
                              <p:par>
                                <p:cTn id="40" presetID="10" presetClass="entr" presetSubtype="0" fill="hold" nodeType="withEffect">
                                  <p:stCondLst>
                                    <p:cond delay="0"/>
                                  </p:stCondLst>
                                  <p:childTnLst>
                                    <p:set>
                                      <p:cBhvr>
                                        <p:cTn id="41" dur="1" fill="hold">
                                          <p:stCondLst>
                                            <p:cond delay="0"/>
                                          </p:stCondLst>
                                        </p:cTn>
                                        <p:tgtEl>
                                          <p:spTgt spid="262"/>
                                        </p:tgtEl>
                                        <p:attrNameLst>
                                          <p:attrName>style.visibility</p:attrName>
                                        </p:attrNameLst>
                                      </p:cBhvr>
                                      <p:to>
                                        <p:strVal val="visible"/>
                                      </p:to>
                                    </p:set>
                                    <p:animEffect transition="in" filter="fade">
                                      <p:cBhvr>
                                        <p:cTn id="42" dur="500"/>
                                        <p:tgtEl>
                                          <p:spTgt spid="262"/>
                                        </p:tgtEl>
                                      </p:cBhvr>
                                    </p:animEffect>
                                  </p:childTnLst>
                                </p:cTn>
                              </p:par>
                              <p:par>
                                <p:cTn id="43" presetID="10" presetClass="entr" presetSubtype="0" fill="hold" nodeType="withEffect">
                                  <p:stCondLst>
                                    <p:cond delay="0"/>
                                  </p:stCondLst>
                                  <p:childTnLst>
                                    <p:set>
                                      <p:cBhvr>
                                        <p:cTn id="44" dur="1" fill="hold">
                                          <p:stCondLst>
                                            <p:cond delay="0"/>
                                          </p:stCondLst>
                                        </p:cTn>
                                        <p:tgtEl>
                                          <p:spTgt spid="264"/>
                                        </p:tgtEl>
                                        <p:attrNameLst>
                                          <p:attrName>style.visibility</p:attrName>
                                        </p:attrNameLst>
                                      </p:cBhvr>
                                      <p:to>
                                        <p:strVal val="visible"/>
                                      </p:to>
                                    </p:set>
                                    <p:animEffect transition="in" filter="fade">
                                      <p:cBhvr>
                                        <p:cTn id="45" dur="500"/>
                                        <p:tgtEl>
                                          <p:spTgt spid="264"/>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224"/>
                                        </p:tgtEl>
                                        <p:attrNameLst>
                                          <p:attrName>style.visibility</p:attrName>
                                        </p:attrNameLst>
                                      </p:cBhvr>
                                      <p:to>
                                        <p:strVal val="visible"/>
                                      </p:to>
                                    </p:set>
                                    <p:animEffect transition="in" filter="fade">
                                      <p:cBhvr>
                                        <p:cTn id="50" dur="500"/>
                                        <p:tgtEl>
                                          <p:spTgt spid="224"/>
                                        </p:tgtEl>
                                      </p:cBhvr>
                                    </p:animEffect>
                                  </p:childTnLst>
                                </p:cTn>
                              </p:par>
                              <p:par>
                                <p:cTn id="51" presetID="10" presetClass="entr" presetSubtype="0" fill="hold" nodeType="withEffect">
                                  <p:stCondLst>
                                    <p:cond delay="0"/>
                                  </p:stCondLst>
                                  <p:childTnLst>
                                    <p:set>
                                      <p:cBhvr>
                                        <p:cTn id="52" dur="1" fill="hold">
                                          <p:stCondLst>
                                            <p:cond delay="0"/>
                                          </p:stCondLst>
                                        </p:cTn>
                                        <p:tgtEl>
                                          <p:spTgt spid="251"/>
                                        </p:tgtEl>
                                        <p:attrNameLst>
                                          <p:attrName>style.visibility</p:attrName>
                                        </p:attrNameLst>
                                      </p:cBhvr>
                                      <p:to>
                                        <p:strVal val="visible"/>
                                      </p:to>
                                    </p:set>
                                    <p:animEffect transition="in" filter="fade">
                                      <p:cBhvr>
                                        <p:cTn id="53" dur="500"/>
                                        <p:tgtEl>
                                          <p:spTgt spid="251"/>
                                        </p:tgtEl>
                                      </p:cBhvr>
                                    </p:animEffect>
                                  </p:childTnLst>
                                </p:cTn>
                              </p:par>
                              <p:par>
                                <p:cTn id="54" presetID="10" presetClass="entr" presetSubtype="0" fill="hold" nodeType="withEffect">
                                  <p:stCondLst>
                                    <p:cond delay="0"/>
                                  </p:stCondLst>
                                  <p:childTnLst>
                                    <p:set>
                                      <p:cBhvr>
                                        <p:cTn id="55" dur="1" fill="hold">
                                          <p:stCondLst>
                                            <p:cond delay="0"/>
                                          </p:stCondLst>
                                        </p:cTn>
                                        <p:tgtEl>
                                          <p:spTgt spid="252"/>
                                        </p:tgtEl>
                                        <p:attrNameLst>
                                          <p:attrName>style.visibility</p:attrName>
                                        </p:attrNameLst>
                                      </p:cBhvr>
                                      <p:to>
                                        <p:strVal val="visible"/>
                                      </p:to>
                                    </p:set>
                                    <p:animEffect transition="in" filter="fade">
                                      <p:cBhvr>
                                        <p:cTn id="56" dur="500"/>
                                        <p:tgtEl>
                                          <p:spTgt spid="252"/>
                                        </p:tgtEl>
                                      </p:cBhvr>
                                    </p:animEffect>
                                  </p:childTnLst>
                                </p:cTn>
                              </p:par>
                              <p:par>
                                <p:cTn id="57" presetID="10" presetClass="entr" presetSubtype="0" fill="hold" nodeType="withEffect">
                                  <p:stCondLst>
                                    <p:cond delay="0"/>
                                  </p:stCondLst>
                                  <p:childTnLst>
                                    <p:set>
                                      <p:cBhvr>
                                        <p:cTn id="58" dur="1" fill="hold">
                                          <p:stCondLst>
                                            <p:cond delay="0"/>
                                          </p:stCondLst>
                                        </p:cTn>
                                        <p:tgtEl>
                                          <p:spTgt spid="253"/>
                                        </p:tgtEl>
                                        <p:attrNameLst>
                                          <p:attrName>style.visibility</p:attrName>
                                        </p:attrNameLst>
                                      </p:cBhvr>
                                      <p:to>
                                        <p:strVal val="visible"/>
                                      </p:to>
                                    </p:set>
                                    <p:animEffect transition="in" filter="fade">
                                      <p:cBhvr>
                                        <p:cTn id="59" dur="500"/>
                                        <p:tgtEl>
                                          <p:spTgt spid="253"/>
                                        </p:tgtEl>
                                      </p:cBhvr>
                                    </p:animEffect>
                                  </p:childTnLst>
                                </p:cTn>
                              </p:par>
                              <p:par>
                                <p:cTn id="60" presetID="10" presetClass="entr" presetSubtype="0" fill="hold" nodeType="withEffect">
                                  <p:stCondLst>
                                    <p:cond delay="0"/>
                                  </p:stCondLst>
                                  <p:childTnLst>
                                    <p:set>
                                      <p:cBhvr>
                                        <p:cTn id="61" dur="1" fill="hold">
                                          <p:stCondLst>
                                            <p:cond delay="0"/>
                                          </p:stCondLst>
                                        </p:cTn>
                                        <p:tgtEl>
                                          <p:spTgt spid="254"/>
                                        </p:tgtEl>
                                        <p:attrNameLst>
                                          <p:attrName>style.visibility</p:attrName>
                                        </p:attrNameLst>
                                      </p:cBhvr>
                                      <p:to>
                                        <p:strVal val="visible"/>
                                      </p:to>
                                    </p:set>
                                    <p:animEffect transition="in" filter="fade">
                                      <p:cBhvr>
                                        <p:cTn id="62" dur="500"/>
                                        <p:tgtEl>
                                          <p:spTgt spid="254"/>
                                        </p:tgtEl>
                                      </p:cBhvr>
                                    </p:animEffect>
                                  </p:childTnLst>
                                </p:cTn>
                              </p:par>
                              <p:par>
                                <p:cTn id="63" presetID="10" presetClass="entr" presetSubtype="0" fill="hold" nodeType="withEffect">
                                  <p:stCondLst>
                                    <p:cond delay="0"/>
                                  </p:stCondLst>
                                  <p:childTnLst>
                                    <p:set>
                                      <p:cBhvr>
                                        <p:cTn id="64" dur="1" fill="hold">
                                          <p:stCondLst>
                                            <p:cond delay="0"/>
                                          </p:stCondLst>
                                        </p:cTn>
                                        <p:tgtEl>
                                          <p:spTgt spid="255"/>
                                        </p:tgtEl>
                                        <p:attrNameLst>
                                          <p:attrName>style.visibility</p:attrName>
                                        </p:attrNameLst>
                                      </p:cBhvr>
                                      <p:to>
                                        <p:strVal val="visible"/>
                                      </p:to>
                                    </p:set>
                                    <p:animEffect transition="in" filter="fade">
                                      <p:cBhvr>
                                        <p:cTn id="65" dur="500"/>
                                        <p:tgtEl>
                                          <p:spTgt spid="255"/>
                                        </p:tgtEl>
                                      </p:cBhvr>
                                    </p:animEffect>
                                  </p:childTnLst>
                                </p:cTn>
                              </p:par>
                              <p:par>
                                <p:cTn id="66" presetID="10" presetClass="entr" presetSubtype="0" fill="hold" nodeType="withEffect">
                                  <p:stCondLst>
                                    <p:cond delay="0"/>
                                  </p:stCondLst>
                                  <p:childTnLst>
                                    <p:set>
                                      <p:cBhvr>
                                        <p:cTn id="67" dur="1" fill="hold">
                                          <p:stCondLst>
                                            <p:cond delay="0"/>
                                          </p:stCondLst>
                                        </p:cTn>
                                        <p:tgtEl>
                                          <p:spTgt spid="256"/>
                                        </p:tgtEl>
                                        <p:attrNameLst>
                                          <p:attrName>style.visibility</p:attrName>
                                        </p:attrNameLst>
                                      </p:cBhvr>
                                      <p:to>
                                        <p:strVal val="visible"/>
                                      </p:to>
                                    </p:set>
                                    <p:animEffect transition="in" filter="fade">
                                      <p:cBhvr>
                                        <p:cTn id="68" dur="500"/>
                                        <p:tgtEl>
                                          <p:spTgt spid="256"/>
                                        </p:tgtEl>
                                      </p:cBhvr>
                                    </p:animEffect>
                                  </p:childTnLst>
                                </p:cTn>
                              </p:par>
                              <p:par>
                                <p:cTn id="69" presetID="10" presetClass="entr" presetSubtype="0" fill="hold" nodeType="withEffect">
                                  <p:stCondLst>
                                    <p:cond delay="0"/>
                                  </p:stCondLst>
                                  <p:childTnLst>
                                    <p:set>
                                      <p:cBhvr>
                                        <p:cTn id="70" dur="1" fill="hold">
                                          <p:stCondLst>
                                            <p:cond delay="0"/>
                                          </p:stCondLst>
                                        </p:cTn>
                                        <p:tgtEl>
                                          <p:spTgt spid="257"/>
                                        </p:tgtEl>
                                        <p:attrNameLst>
                                          <p:attrName>style.visibility</p:attrName>
                                        </p:attrNameLst>
                                      </p:cBhvr>
                                      <p:to>
                                        <p:strVal val="visible"/>
                                      </p:to>
                                    </p:set>
                                    <p:animEffect transition="in" filter="fade">
                                      <p:cBhvr>
                                        <p:cTn id="71" dur="500"/>
                                        <p:tgtEl>
                                          <p:spTgt spid="257"/>
                                        </p:tgtEl>
                                      </p:cBhvr>
                                    </p:animEffect>
                                  </p:childTnLst>
                                </p:cTn>
                              </p:par>
                              <p:par>
                                <p:cTn id="72" presetID="10" presetClass="entr" presetSubtype="0" fill="hold" nodeType="withEffect">
                                  <p:stCondLst>
                                    <p:cond delay="0"/>
                                  </p:stCondLst>
                                  <p:childTnLst>
                                    <p:set>
                                      <p:cBhvr>
                                        <p:cTn id="73" dur="1" fill="hold">
                                          <p:stCondLst>
                                            <p:cond delay="0"/>
                                          </p:stCondLst>
                                        </p:cTn>
                                        <p:tgtEl>
                                          <p:spTgt spid="258"/>
                                        </p:tgtEl>
                                        <p:attrNameLst>
                                          <p:attrName>style.visibility</p:attrName>
                                        </p:attrNameLst>
                                      </p:cBhvr>
                                      <p:to>
                                        <p:strVal val="visible"/>
                                      </p:to>
                                    </p:set>
                                    <p:animEffect transition="in" filter="fade">
                                      <p:cBhvr>
                                        <p:cTn id="74" dur="500"/>
                                        <p:tgtEl>
                                          <p:spTgt spid="258"/>
                                        </p:tgtEl>
                                      </p:cBhvr>
                                    </p:animEffect>
                                  </p:childTnLst>
                                </p:cTn>
                              </p:par>
                              <p:par>
                                <p:cTn id="75" presetID="10" presetClass="entr" presetSubtype="0" fill="hold" nodeType="withEffect">
                                  <p:stCondLst>
                                    <p:cond delay="0"/>
                                  </p:stCondLst>
                                  <p:childTnLst>
                                    <p:set>
                                      <p:cBhvr>
                                        <p:cTn id="76" dur="1" fill="hold">
                                          <p:stCondLst>
                                            <p:cond delay="0"/>
                                          </p:stCondLst>
                                        </p:cTn>
                                        <p:tgtEl>
                                          <p:spTgt spid="259"/>
                                        </p:tgtEl>
                                        <p:attrNameLst>
                                          <p:attrName>style.visibility</p:attrName>
                                        </p:attrNameLst>
                                      </p:cBhvr>
                                      <p:to>
                                        <p:strVal val="visible"/>
                                      </p:to>
                                    </p:set>
                                    <p:animEffect transition="in" filter="fade">
                                      <p:cBhvr>
                                        <p:cTn id="77" dur="500"/>
                                        <p:tgtEl>
                                          <p:spTgt spid="259"/>
                                        </p:tgtEl>
                                      </p:cBhvr>
                                    </p:animEffect>
                                  </p:childTnLst>
                                </p:cTn>
                              </p:par>
                              <p:par>
                                <p:cTn id="78" presetID="10" presetClass="entr" presetSubtype="0" fill="hold" nodeType="withEffect">
                                  <p:stCondLst>
                                    <p:cond delay="0"/>
                                  </p:stCondLst>
                                  <p:childTnLst>
                                    <p:set>
                                      <p:cBhvr>
                                        <p:cTn id="79" dur="1" fill="hold">
                                          <p:stCondLst>
                                            <p:cond delay="0"/>
                                          </p:stCondLst>
                                        </p:cTn>
                                        <p:tgtEl>
                                          <p:spTgt spid="263"/>
                                        </p:tgtEl>
                                        <p:attrNameLst>
                                          <p:attrName>style.visibility</p:attrName>
                                        </p:attrNameLst>
                                      </p:cBhvr>
                                      <p:to>
                                        <p:strVal val="visible"/>
                                      </p:to>
                                    </p:set>
                                    <p:animEffect transition="in" filter="fade">
                                      <p:cBhvr>
                                        <p:cTn id="80" dur="500"/>
                                        <p:tgtEl>
                                          <p:spTgt spid="263"/>
                                        </p:tgtEl>
                                      </p:cBhvr>
                                    </p:animEffect>
                                  </p:childTnLst>
                                </p:cTn>
                              </p:par>
                              <p:par>
                                <p:cTn id="81" presetID="10" presetClass="entr" presetSubtype="0" fill="hold" nodeType="withEffect">
                                  <p:stCondLst>
                                    <p:cond delay="0"/>
                                  </p:stCondLst>
                                  <p:childTnLst>
                                    <p:set>
                                      <p:cBhvr>
                                        <p:cTn id="82" dur="1" fill="hold">
                                          <p:stCondLst>
                                            <p:cond delay="0"/>
                                          </p:stCondLst>
                                        </p:cTn>
                                        <p:tgtEl>
                                          <p:spTgt spid="265"/>
                                        </p:tgtEl>
                                        <p:attrNameLst>
                                          <p:attrName>style.visibility</p:attrName>
                                        </p:attrNameLst>
                                      </p:cBhvr>
                                      <p:to>
                                        <p:strVal val="visible"/>
                                      </p:to>
                                    </p:set>
                                    <p:animEffect transition="in" filter="fade">
                                      <p:cBhvr>
                                        <p:cTn id="83" dur="500"/>
                                        <p:tgtEl>
                                          <p:spTgt spid="2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Shape 271"/>
        <p:cNvGrpSpPr/>
        <p:nvPr/>
      </p:nvGrpSpPr>
      <p:grpSpPr>
        <a:xfrm>
          <a:off x="0" y="0"/>
          <a:ext cx="0" cy="0"/>
          <a:chOff x="0" y="0"/>
          <a:chExt cx="0" cy="0"/>
        </a:xfrm>
      </p:grpSpPr>
      <p:pic>
        <p:nvPicPr>
          <p:cNvPr id="272" name="Google Shape;272;p7"/>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273" name="Google Shape;273;p7"/>
          <p:cNvSpPr txBox="1"/>
          <p:nvPr/>
        </p:nvSpPr>
        <p:spPr>
          <a:xfrm>
            <a:off x="4529409" y="1297073"/>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274" name="Google Shape;274;p7" descr="Escuela naval Arturo Prat.jpg"/>
          <p:cNvPicPr preferRelativeResize="0"/>
          <p:nvPr/>
        </p:nvPicPr>
        <p:blipFill rotWithShape="1">
          <a:blip r:embed="rId4">
            <a:alphaModFix/>
          </a:blip>
          <a:srcRect/>
          <a:stretch/>
        </p:blipFill>
        <p:spPr>
          <a:xfrm>
            <a:off x="5111545" y="552956"/>
            <a:ext cx="643329" cy="744117"/>
          </a:xfrm>
          <a:prstGeom prst="rect">
            <a:avLst/>
          </a:prstGeom>
          <a:noFill/>
          <a:ln>
            <a:noFill/>
          </a:ln>
        </p:spPr>
      </p:pic>
      <p:sp>
        <p:nvSpPr>
          <p:cNvPr id="275" name="Google Shape;275;p7"/>
          <p:cNvSpPr txBox="1"/>
          <p:nvPr/>
        </p:nvSpPr>
        <p:spPr>
          <a:xfrm>
            <a:off x="8274205" y="732278"/>
            <a:ext cx="3985992"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2000" b="1">
                <a:solidFill>
                  <a:srgbClr val="C00000"/>
                </a:solidFill>
                <a:latin typeface="Federo"/>
                <a:ea typeface="Federo"/>
                <a:cs typeface="Federo"/>
                <a:sym typeface="Federo"/>
              </a:rPr>
              <a:t>“ESPOLETAS”</a:t>
            </a:r>
            <a:endParaRPr/>
          </a:p>
        </p:txBody>
      </p:sp>
      <p:cxnSp>
        <p:nvCxnSpPr>
          <p:cNvPr id="276" name="Google Shape;276;p7"/>
          <p:cNvCxnSpPr/>
          <p:nvPr/>
        </p:nvCxnSpPr>
        <p:spPr>
          <a:xfrm>
            <a:off x="8694210" y="1533631"/>
            <a:ext cx="3166947" cy="0"/>
          </a:xfrm>
          <a:prstGeom prst="straightConnector1">
            <a:avLst/>
          </a:prstGeom>
          <a:noFill/>
          <a:ln w="38100" cap="flat" cmpd="sng">
            <a:solidFill>
              <a:srgbClr val="002060"/>
            </a:solidFill>
            <a:prstDash val="solid"/>
            <a:miter lim="800000"/>
            <a:headEnd type="none" w="sm" len="sm"/>
            <a:tailEnd type="none" w="sm" len="sm"/>
          </a:ln>
        </p:spPr>
      </p:cxnSp>
      <p:grpSp>
        <p:nvGrpSpPr>
          <p:cNvPr id="277" name="Google Shape;277;p7"/>
          <p:cNvGrpSpPr/>
          <p:nvPr/>
        </p:nvGrpSpPr>
        <p:grpSpPr>
          <a:xfrm>
            <a:off x="1388477" y="3553850"/>
            <a:ext cx="3760892" cy="784830"/>
            <a:chOff x="1380088" y="3522486"/>
            <a:chExt cx="3760892" cy="784830"/>
          </a:xfrm>
        </p:grpSpPr>
        <p:grpSp>
          <p:nvGrpSpPr>
            <p:cNvPr id="278" name="Google Shape;278;p7"/>
            <p:cNvGrpSpPr/>
            <p:nvPr/>
          </p:nvGrpSpPr>
          <p:grpSpPr>
            <a:xfrm>
              <a:off x="1380088" y="3686407"/>
              <a:ext cx="3201705" cy="309992"/>
              <a:chOff x="1380088" y="3686407"/>
              <a:chExt cx="3201705" cy="309992"/>
            </a:xfrm>
          </p:grpSpPr>
          <p:cxnSp>
            <p:nvCxnSpPr>
              <p:cNvPr id="279" name="Google Shape;279;p7"/>
              <p:cNvCxnSpPr/>
              <p:nvPr/>
            </p:nvCxnSpPr>
            <p:spPr>
              <a:xfrm rot="10800000">
                <a:off x="1380088" y="3996399"/>
                <a:ext cx="3132000" cy="0"/>
              </a:xfrm>
              <a:prstGeom prst="straightConnector1">
                <a:avLst/>
              </a:prstGeom>
              <a:noFill/>
              <a:ln w="9525" cap="flat" cmpd="sng">
                <a:solidFill>
                  <a:srgbClr val="FF8800"/>
                </a:solidFill>
                <a:prstDash val="solid"/>
                <a:miter lim="800000"/>
                <a:headEnd type="none" w="sm" len="sm"/>
                <a:tailEnd type="none" w="sm" len="sm"/>
              </a:ln>
            </p:spPr>
          </p:cxnSp>
          <p:sp>
            <p:nvSpPr>
              <p:cNvPr id="280" name="Google Shape;280;p7"/>
              <p:cNvSpPr txBox="1"/>
              <p:nvPr/>
            </p:nvSpPr>
            <p:spPr>
              <a:xfrm>
                <a:off x="1448882" y="3686407"/>
                <a:ext cx="3132911"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1E4E79"/>
                    </a:solidFill>
                    <a:latin typeface="Avenir"/>
                    <a:ea typeface="Avenir"/>
                    <a:cs typeface="Avenir"/>
                    <a:sym typeface="Avenir"/>
                  </a:rPr>
                  <a:t>De tiempo</a:t>
                </a:r>
                <a:endParaRPr sz="1400" b="1">
                  <a:solidFill>
                    <a:srgbClr val="1E4E79"/>
                  </a:solidFill>
                  <a:latin typeface="Avenir"/>
                  <a:ea typeface="Avenir"/>
                  <a:cs typeface="Avenir"/>
                  <a:sym typeface="Avenir"/>
                </a:endParaRPr>
              </a:p>
            </p:txBody>
          </p:sp>
        </p:grpSp>
        <p:sp>
          <p:nvSpPr>
            <p:cNvPr id="281" name="Google Shape;281;p7"/>
            <p:cNvSpPr txBox="1"/>
            <p:nvPr/>
          </p:nvSpPr>
          <p:spPr>
            <a:xfrm>
              <a:off x="4713182" y="3522486"/>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2</a:t>
              </a:r>
              <a:endParaRPr sz="4500" b="1">
                <a:solidFill>
                  <a:srgbClr val="002060"/>
                </a:solidFill>
                <a:latin typeface="Arial Black"/>
                <a:ea typeface="Arial Black"/>
                <a:cs typeface="Arial Black"/>
                <a:sym typeface="Arial Black"/>
              </a:endParaRPr>
            </a:p>
          </p:txBody>
        </p:sp>
      </p:grpSp>
      <p:grpSp>
        <p:nvGrpSpPr>
          <p:cNvPr id="282" name="Google Shape;282;p7"/>
          <p:cNvGrpSpPr/>
          <p:nvPr/>
        </p:nvGrpSpPr>
        <p:grpSpPr>
          <a:xfrm>
            <a:off x="1178527" y="4660914"/>
            <a:ext cx="3970842" cy="784830"/>
            <a:chOff x="1212083" y="4692157"/>
            <a:chExt cx="3970842" cy="784830"/>
          </a:xfrm>
        </p:grpSpPr>
        <p:sp>
          <p:nvSpPr>
            <p:cNvPr id="283" name="Google Shape;283;p7"/>
            <p:cNvSpPr txBox="1"/>
            <p:nvPr/>
          </p:nvSpPr>
          <p:spPr>
            <a:xfrm>
              <a:off x="4755127" y="4692157"/>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3</a:t>
              </a:r>
              <a:endParaRPr sz="4500" b="1">
                <a:solidFill>
                  <a:srgbClr val="002060"/>
                </a:solidFill>
                <a:latin typeface="Arial Black"/>
                <a:ea typeface="Arial Black"/>
                <a:cs typeface="Arial Black"/>
                <a:sym typeface="Arial Black"/>
              </a:endParaRPr>
            </a:p>
          </p:txBody>
        </p:sp>
        <p:grpSp>
          <p:nvGrpSpPr>
            <p:cNvPr id="284" name="Google Shape;284;p7"/>
            <p:cNvGrpSpPr/>
            <p:nvPr/>
          </p:nvGrpSpPr>
          <p:grpSpPr>
            <a:xfrm>
              <a:off x="1212083" y="4874130"/>
              <a:ext cx="3447896" cy="307777"/>
              <a:chOff x="1212083" y="4874130"/>
              <a:chExt cx="3447896" cy="307777"/>
            </a:xfrm>
          </p:grpSpPr>
          <p:cxnSp>
            <p:nvCxnSpPr>
              <p:cNvPr id="285" name="Google Shape;285;p7"/>
              <p:cNvCxnSpPr/>
              <p:nvPr/>
            </p:nvCxnSpPr>
            <p:spPr>
              <a:xfrm rot="10800000">
                <a:off x="1449793" y="5181907"/>
                <a:ext cx="3132000" cy="0"/>
              </a:xfrm>
              <a:prstGeom prst="straightConnector1">
                <a:avLst/>
              </a:prstGeom>
              <a:noFill/>
              <a:ln w="9525" cap="flat" cmpd="sng">
                <a:solidFill>
                  <a:srgbClr val="FF8800"/>
                </a:solidFill>
                <a:prstDash val="solid"/>
                <a:miter lim="800000"/>
                <a:headEnd type="none" w="sm" len="sm"/>
                <a:tailEnd type="none" w="sm" len="sm"/>
              </a:ln>
            </p:spPr>
          </p:cxnSp>
          <p:sp>
            <p:nvSpPr>
              <p:cNvPr id="286" name="Google Shape;286;p7"/>
              <p:cNvSpPr txBox="1"/>
              <p:nvPr/>
            </p:nvSpPr>
            <p:spPr>
              <a:xfrm>
                <a:off x="1212083" y="4874130"/>
                <a:ext cx="3447896"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1E4E79"/>
                    </a:solidFill>
                    <a:latin typeface="Avenir"/>
                    <a:ea typeface="Avenir"/>
                    <a:cs typeface="Avenir"/>
                    <a:sym typeface="Avenir"/>
                  </a:rPr>
                  <a:t>De proximidad</a:t>
                </a:r>
                <a:endParaRPr sz="1400" b="1">
                  <a:solidFill>
                    <a:srgbClr val="1E4E79"/>
                  </a:solidFill>
                  <a:latin typeface="Avenir"/>
                  <a:ea typeface="Avenir"/>
                  <a:cs typeface="Avenir"/>
                  <a:sym typeface="Avenir"/>
                </a:endParaRPr>
              </a:p>
            </p:txBody>
          </p:sp>
        </p:grpSp>
      </p:grpSp>
      <p:grpSp>
        <p:nvGrpSpPr>
          <p:cNvPr id="287" name="Google Shape;287;p7"/>
          <p:cNvGrpSpPr/>
          <p:nvPr/>
        </p:nvGrpSpPr>
        <p:grpSpPr>
          <a:xfrm>
            <a:off x="1388477" y="5759624"/>
            <a:ext cx="3723068" cy="784830"/>
            <a:chOff x="1388477" y="5759624"/>
            <a:chExt cx="3723068" cy="784830"/>
          </a:xfrm>
        </p:grpSpPr>
        <p:sp>
          <p:nvSpPr>
            <p:cNvPr id="288" name="Google Shape;288;p7"/>
            <p:cNvSpPr txBox="1"/>
            <p:nvPr/>
          </p:nvSpPr>
          <p:spPr>
            <a:xfrm>
              <a:off x="1700289" y="5886073"/>
              <a:ext cx="2563895" cy="30777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1E4E79"/>
                  </a:solidFill>
                  <a:latin typeface="Avenir"/>
                  <a:ea typeface="Avenir"/>
                  <a:cs typeface="Avenir"/>
                  <a:sym typeface="Avenir"/>
                </a:rPr>
                <a:t>Ambientales</a:t>
              </a:r>
              <a:endParaRPr sz="1400" b="1">
                <a:solidFill>
                  <a:srgbClr val="1E4E79"/>
                </a:solidFill>
                <a:latin typeface="Avenir"/>
                <a:ea typeface="Avenir"/>
                <a:cs typeface="Avenir"/>
                <a:sym typeface="Avenir"/>
              </a:endParaRPr>
            </a:p>
          </p:txBody>
        </p:sp>
        <p:cxnSp>
          <p:nvCxnSpPr>
            <p:cNvPr id="289" name="Google Shape;289;p7"/>
            <p:cNvCxnSpPr/>
            <p:nvPr/>
          </p:nvCxnSpPr>
          <p:spPr>
            <a:xfrm rot="10800000">
              <a:off x="1388477" y="6205395"/>
              <a:ext cx="3132000" cy="0"/>
            </a:xfrm>
            <a:prstGeom prst="straightConnector1">
              <a:avLst/>
            </a:prstGeom>
            <a:noFill/>
            <a:ln w="9525" cap="flat" cmpd="sng">
              <a:solidFill>
                <a:srgbClr val="FF8800"/>
              </a:solidFill>
              <a:prstDash val="solid"/>
              <a:miter lim="800000"/>
              <a:headEnd type="none" w="sm" len="sm"/>
              <a:tailEnd type="none" w="sm" len="sm"/>
            </a:ln>
          </p:spPr>
        </p:cxnSp>
        <p:sp>
          <p:nvSpPr>
            <p:cNvPr id="290" name="Google Shape;290;p7"/>
            <p:cNvSpPr txBox="1"/>
            <p:nvPr/>
          </p:nvSpPr>
          <p:spPr>
            <a:xfrm>
              <a:off x="4683747" y="5759624"/>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4</a:t>
              </a:r>
              <a:endParaRPr sz="4500" b="1">
                <a:solidFill>
                  <a:srgbClr val="002060"/>
                </a:solidFill>
                <a:latin typeface="Arial Black"/>
                <a:ea typeface="Arial Black"/>
                <a:cs typeface="Arial Black"/>
                <a:sym typeface="Arial Black"/>
              </a:endParaRPr>
            </a:p>
          </p:txBody>
        </p:sp>
      </p:grpSp>
      <p:grpSp>
        <p:nvGrpSpPr>
          <p:cNvPr id="291" name="Google Shape;291;p7"/>
          <p:cNvGrpSpPr/>
          <p:nvPr/>
        </p:nvGrpSpPr>
        <p:grpSpPr>
          <a:xfrm>
            <a:off x="1499843" y="2494070"/>
            <a:ext cx="3649526" cy="784830"/>
            <a:chOff x="1320824" y="2437452"/>
            <a:chExt cx="3649526" cy="784830"/>
          </a:xfrm>
        </p:grpSpPr>
        <p:sp>
          <p:nvSpPr>
            <p:cNvPr id="292" name="Google Shape;292;p7"/>
            <p:cNvSpPr txBox="1"/>
            <p:nvPr/>
          </p:nvSpPr>
          <p:spPr>
            <a:xfrm>
              <a:off x="1320824" y="2617967"/>
              <a:ext cx="3495373"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1E4E79"/>
                  </a:solidFill>
                  <a:latin typeface="Avenir"/>
                  <a:ea typeface="Avenir"/>
                  <a:cs typeface="Avenir"/>
                  <a:sym typeface="Avenir"/>
                </a:rPr>
                <a:t>De Percusión o Impacto (Contacto)</a:t>
              </a:r>
              <a:endParaRPr sz="1400" b="1">
                <a:solidFill>
                  <a:srgbClr val="1E4E79"/>
                </a:solidFill>
                <a:latin typeface="Avenir"/>
                <a:ea typeface="Avenir"/>
                <a:cs typeface="Avenir"/>
                <a:sym typeface="Avenir"/>
              </a:endParaRPr>
            </a:p>
          </p:txBody>
        </p:sp>
        <p:cxnSp>
          <p:nvCxnSpPr>
            <p:cNvPr id="293" name="Google Shape;293;p7"/>
            <p:cNvCxnSpPr/>
            <p:nvPr/>
          </p:nvCxnSpPr>
          <p:spPr>
            <a:xfrm rot="10800000">
              <a:off x="1380088" y="2891877"/>
              <a:ext cx="3132000" cy="0"/>
            </a:xfrm>
            <a:prstGeom prst="straightConnector1">
              <a:avLst/>
            </a:prstGeom>
            <a:noFill/>
            <a:ln w="9525" cap="flat" cmpd="sng">
              <a:solidFill>
                <a:srgbClr val="FF8800"/>
              </a:solidFill>
              <a:prstDash val="solid"/>
              <a:miter lim="800000"/>
              <a:headEnd type="none" w="sm" len="sm"/>
              <a:tailEnd type="none" w="sm" len="sm"/>
            </a:ln>
          </p:spPr>
        </p:cxnSp>
        <p:sp>
          <p:nvSpPr>
            <p:cNvPr id="294" name="Google Shape;294;p7"/>
            <p:cNvSpPr txBox="1"/>
            <p:nvPr/>
          </p:nvSpPr>
          <p:spPr>
            <a:xfrm>
              <a:off x="4542552" y="2437452"/>
              <a:ext cx="427798" cy="7848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500" b="1">
                  <a:solidFill>
                    <a:srgbClr val="002060"/>
                  </a:solidFill>
                  <a:latin typeface="Arial Black"/>
                  <a:ea typeface="Arial Black"/>
                  <a:cs typeface="Arial Black"/>
                  <a:sym typeface="Arial Black"/>
                </a:rPr>
                <a:t>1</a:t>
              </a:r>
              <a:endParaRPr sz="4500" b="1">
                <a:solidFill>
                  <a:srgbClr val="002060"/>
                </a:solidFill>
                <a:latin typeface="Arial Black"/>
                <a:ea typeface="Arial Black"/>
                <a:cs typeface="Arial Black"/>
                <a:sym typeface="Arial Black"/>
              </a:endParaRPr>
            </a:p>
          </p:txBody>
        </p:sp>
      </p:grpSp>
      <p:pic>
        <p:nvPicPr>
          <p:cNvPr id="295" name="Google Shape;295;p7"/>
          <p:cNvPicPr preferRelativeResize="0"/>
          <p:nvPr/>
        </p:nvPicPr>
        <p:blipFill rotWithShape="1">
          <a:blip r:embed="rId5">
            <a:alphaModFix/>
          </a:blip>
          <a:srcRect/>
          <a:stretch/>
        </p:blipFill>
        <p:spPr>
          <a:xfrm>
            <a:off x="326367" y="2397259"/>
            <a:ext cx="948699" cy="948699"/>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
        <p:nvSpPr>
          <p:cNvPr id="296" name="Google Shape;296;p7"/>
          <p:cNvSpPr/>
          <p:nvPr/>
        </p:nvSpPr>
        <p:spPr>
          <a:xfrm>
            <a:off x="6095999" y="2571411"/>
            <a:ext cx="5383474" cy="627428"/>
          </a:xfrm>
          <a:prstGeom prst="chevron">
            <a:avLst>
              <a:gd name="adj" fmla="val 31682"/>
            </a:avLst>
          </a:prstGeom>
          <a:solidFill>
            <a:srgbClr val="D6E3BC"/>
          </a:solidFill>
          <a:ln w="9525" cap="flat" cmpd="sng">
            <a:solidFill>
              <a:srgbClr val="000000"/>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t" anchorCtr="0">
            <a:noAutofit/>
          </a:bodyPr>
          <a:lstStyle/>
          <a:p>
            <a:pPr marL="0" marR="0" lvl="0" indent="0" algn="ctr" rtl="0">
              <a:lnSpc>
                <a:spcPct val="150000"/>
              </a:lnSpc>
              <a:spcBef>
                <a:spcPts val="0"/>
              </a:spcBef>
              <a:spcAft>
                <a:spcPts val="0"/>
              </a:spcAft>
              <a:buClr>
                <a:srgbClr val="002060"/>
              </a:buClr>
              <a:buSzPts val="1800"/>
              <a:buFont typeface="Calibri"/>
              <a:buNone/>
            </a:pPr>
            <a:r>
              <a:rPr lang="en-US" sz="1800">
                <a:solidFill>
                  <a:srgbClr val="002060"/>
                </a:solidFill>
                <a:latin typeface="Calibri"/>
                <a:ea typeface="Calibri"/>
                <a:cs typeface="Calibri"/>
                <a:sym typeface="Calibri"/>
              </a:rPr>
              <a:t>Se activan al chocar físicamente con el blanco</a:t>
            </a:r>
            <a:endParaRPr/>
          </a:p>
        </p:txBody>
      </p:sp>
      <p:sp>
        <p:nvSpPr>
          <p:cNvPr id="297" name="Google Shape;297;p7"/>
          <p:cNvSpPr/>
          <p:nvPr/>
        </p:nvSpPr>
        <p:spPr>
          <a:xfrm>
            <a:off x="6095999" y="3632551"/>
            <a:ext cx="5383474" cy="627428"/>
          </a:xfrm>
          <a:prstGeom prst="chevron">
            <a:avLst>
              <a:gd name="adj" fmla="val 31682"/>
            </a:avLst>
          </a:prstGeom>
          <a:solidFill>
            <a:srgbClr val="D6E3BC"/>
          </a:solidFill>
          <a:ln w="9525" cap="flat" cmpd="sng">
            <a:solidFill>
              <a:srgbClr val="000000"/>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t" anchorCtr="0">
            <a:noAutofit/>
          </a:bodyPr>
          <a:lstStyle/>
          <a:p>
            <a:pPr marL="0" marR="0" lvl="0" indent="0" algn="ctr" rtl="0">
              <a:spcBef>
                <a:spcPts val="0"/>
              </a:spcBef>
              <a:spcAft>
                <a:spcPts val="0"/>
              </a:spcAft>
              <a:buNone/>
            </a:pPr>
            <a:r>
              <a:rPr lang="en-US" sz="1600">
                <a:solidFill>
                  <a:srgbClr val="002060"/>
                </a:solidFill>
                <a:latin typeface="Calibri"/>
                <a:ea typeface="Calibri"/>
                <a:cs typeface="Calibri"/>
                <a:sym typeface="Calibri"/>
              </a:rPr>
              <a:t>Se activan al cumplir un tiempo de funcionamiento pre – ajustado por el fabricante o el buque. </a:t>
            </a:r>
            <a:endParaRPr/>
          </a:p>
        </p:txBody>
      </p:sp>
      <p:pic>
        <p:nvPicPr>
          <p:cNvPr id="298" name="Google Shape;298;p7"/>
          <p:cNvPicPr preferRelativeResize="0"/>
          <p:nvPr/>
        </p:nvPicPr>
        <p:blipFill rotWithShape="1">
          <a:blip r:embed="rId6">
            <a:alphaModFix/>
          </a:blip>
          <a:srcRect/>
          <a:stretch/>
        </p:blipFill>
        <p:spPr>
          <a:xfrm>
            <a:off x="293468" y="3504149"/>
            <a:ext cx="981027" cy="981027"/>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
        <p:nvSpPr>
          <p:cNvPr id="299" name="Google Shape;299;p7"/>
          <p:cNvSpPr txBox="1"/>
          <p:nvPr/>
        </p:nvSpPr>
        <p:spPr>
          <a:xfrm>
            <a:off x="7009877" y="4338680"/>
            <a:ext cx="4061240" cy="10772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Mecánica (Mecanismo de relojería)</a:t>
            </a:r>
            <a:endParaRPr/>
          </a:p>
          <a:p>
            <a:pPr marL="0" marR="0" lvl="0" indent="0" algn="just" rtl="0">
              <a:spcBef>
                <a:spcPts val="800"/>
              </a:spcBef>
              <a:spcAft>
                <a:spcPts val="0"/>
              </a:spcAft>
              <a:buNone/>
            </a:pPr>
            <a:r>
              <a:rPr lang="en-US" sz="1600">
                <a:solidFill>
                  <a:srgbClr val="002060"/>
                </a:solidFill>
                <a:latin typeface="Calibri"/>
                <a:ea typeface="Calibri"/>
                <a:cs typeface="Calibri"/>
                <a:sym typeface="Calibri"/>
              </a:rPr>
              <a:t>Electrónica ( Micro chip)</a:t>
            </a:r>
            <a:endParaRPr/>
          </a:p>
          <a:p>
            <a:pPr marL="0" marR="0" lvl="0" indent="0" algn="just" rtl="0">
              <a:spcBef>
                <a:spcPts val="800"/>
              </a:spcBef>
              <a:spcAft>
                <a:spcPts val="0"/>
              </a:spcAft>
              <a:buNone/>
            </a:pPr>
            <a:r>
              <a:rPr lang="en-US" sz="1600">
                <a:solidFill>
                  <a:srgbClr val="002060"/>
                </a:solidFill>
                <a:latin typeface="Calibri"/>
                <a:ea typeface="Calibri"/>
                <a:cs typeface="Calibri"/>
                <a:sym typeface="Calibri"/>
              </a:rPr>
              <a:t>Pirotécnicas</a:t>
            </a:r>
            <a:endParaRPr sz="1600">
              <a:solidFill>
                <a:srgbClr val="002060"/>
              </a:solidFill>
              <a:latin typeface="Calibri"/>
              <a:ea typeface="Calibri"/>
              <a:cs typeface="Calibri"/>
              <a:sym typeface="Calibri"/>
            </a:endParaRPr>
          </a:p>
        </p:txBody>
      </p:sp>
      <p:pic>
        <p:nvPicPr>
          <p:cNvPr id="300" name="Google Shape;300;p7" descr="C:\Users\Usuario\Desktop\Imagenes 3D\3D_CArt_11.jpg"/>
          <p:cNvPicPr preferRelativeResize="0"/>
          <p:nvPr/>
        </p:nvPicPr>
        <p:blipFill rotWithShape="1">
          <a:blip r:embed="rId7">
            <a:alphaModFix/>
          </a:blip>
          <a:srcRect r="15625"/>
          <a:stretch/>
        </p:blipFill>
        <p:spPr>
          <a:xfrm>
            <a:off x="6635226" y="4390079"/>
            <a:ext cx="274119" cy="270835"/>
          </a:xfrm>
          <a:prstGeom prst="rect">
            <a:avLst/>
          </a:prstGeom>
          <a:noFill/>
          <a:ln>
            <a:noFill/>
          </a:ln>
        </p:spPr>
      </p:pic>
      <p:pic>
        <p:nvPicPr>
          <p:cNvPr id="301" name="Google Shape;301;p7" descr="C:\Users\Usuario\Desktop\Imagenes 3D\3D_CArt_11.jpg"/>
          <p:cNvPicPr preferRelativeResize="0"/>
          <p:nvPr/>
        </p:nvPicPr>
        <p:blipFill rotWithShape="1">
          <a:blip r:embed="rId7">
            <a:alphaModFix/>
          </a:blip>
          <a:srcRect r="15625"/>
          <a:stretch/>
        </p:blipFill>
        <p:spPr>
          <a:xfrm>
            <a:off x="6635226" y="4760192"/>
            <a:ext cx="274119" cy="270835"/>
          </a:xfrm>
          <a:prstGeom prst="rect">
            <a:avLst/>
          </a:prstGeom>
          <a:noFill/>
          <a:ln>
            <a:noFill/>
          </a:ln>
        </p:spPr>
      </p:pic>
      <p:pic>
        <p:nvPicPr>
          <p:cNvPr id="302" name="Google Shape;302;p7" descr="C:\Users\Usuario\Desktop\Imagenes 3D\3D_CArt_11.jpg"/>
          <p:cNvPicPr preferRelativeResize="0"/>
          <p:nvPr/>
        </p:nvPicPr>
        <p:blipFill rotWithShape="1">
          <a:blip r:embed="rId7">
            <a:alphaModFix/>
          </a:blip>
          <a:srcRect r="15625"/>
          <a:stretch/>
        </p:blipFill>
        <p:spPr>
          <a:xfrm>
            <a:off x="6664440" y="5111957"/>
            <a:ext cx="274119" cy="270835"/>
          </a:xfrm>
          <a:prstGeom prst="rect">
            <a:avLst/>
          </a:prstGeom>
          <a:noFill/>
          <a:ln>
            <a:noFill/>
          </a:ln>
        </p:spPr>
      </p:pic>
      <p:sp>
        <p:nvSpPr>
          <p:cNvPr id="303" name="Google Shape;303;p7"/>
          <p:cNvSpPr/>
          <p:nvPr/>
        </p:nvSpPr>
        <p:spPr>
          <a:xfrm>
            <a:off x="6174057" y="4755364"/>
            <a:ext cx="5383474" cy="627428"/>
          </a:xfrm>
          <a:prstGeom prst="chevron">
            <a:avLst>
              <a:gd name="adj" fmla="val 31682"/>
            </a:avLst>
          </a:prstGeom>
          <a:solidFill>
            <a:srgbClr val="D6E3BC"/>
          </a:solidFill>
          <a:ln w="9525" cap="flat" cmpd="sng">
            <a:solidFill>
              <a:srgbClr val="000000"/>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t" anchorCtr="0">
            <a:noAutofit/>
          </a:bodyPr>
          <a:lstStyle/>
          <a:p>
            <a:pPr marL="0" marR="0" lvl="0" indent="0" algn="ctr" rtl="0">
              <a:lnSpc>
                <a:spcPct val="150000"/>
              </a:lnSpc>
              <a:spcBef>
                <a:spcPts val="0"/>
              </a:spcBef>
              <a:spcAft>
                <a:spcPts val="0"/>
              </a:spcAft>
              <a:buNone/>
            </a:pPr>
            <a:r>
              <a:rPr lang="en-US" sz="1800">
                <a:solidFill>
                  <a:srgbClr val="002060"/>
                </a:solidFill>
                <a:latin typeface="Calibri"/>
                <a:ea typeface="Calibri"/>
                <a:cs typeface="Calibri"/>
                <a:sym typeface="Calibri"/>
              </a:rPr>
              <a:t>Se activan al detectar la presencia física del blanco</a:t>
            </a:r>
            <a:endParaRPr sz="1800">
              <a:solidFill>
                <a:srgbClr val="002060"/>
              </a:solidFill>
              <a:latin typeface="Calibri"/>
              <a:ea typeface="Calibri"/>
              <a:cs typeface="Calibri"/>
              <a:sym typeface="Calibri"/>
            </a:endParaRPr>
          </a:p>
        </p:txBody>
      </p:sp>
      <p:sp>
        <p:nvSpPr>
          <p:cNvPr id="304" name="Google Shape;304;p7"/>
          <p:cNvSpPr txBox="1"/>
          <p:nvPr/>
        </p:nvSpPr>
        <p:spPr>
          <a:xfrm>
            <a:off x="6513244" y="5510348"/>
            <a:ext cx="2030620" cy="10772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Radio frecuencia (VT)</a:t>
            </a:r>
            <a:endParaRPr/>
          </a:p>
          <a:p>
            <a:pPr marL="0" marR="0" lvl="0" indent="0" algn="just" rtl="0">
              <a:spcBef>
                <a:spcPts val="800"/>
              </a:spcBef>
              <a:spcAft>
                <a:spcPts val="0"/>
              </a:spcAft>
              <a:buNone/>
            </a:pPr>
            <a:r>
              <a:rPr lang="en-US" sz="1600">
                <a:solidFill>
                  <a:srgbClr val="002060"/>
                </a:solidFill>
                <a:latin typeface="Calibri"/>
                <a:ea typeface="Calibri"/>
                <a:cs typeface="Calibri"/>
                <a:sym typeface="Calibri"/>
              </a:rPr>
              <a:t>Infrarroja (IR)</a:t>
            </a:r>
            <a:endParaRPr/>
          </a:p>
          <a:p>
            <a:pPr marL="0" marR="0" lvl="0" indent="0" algn="just" rtl="0">
              <a:spcBef>
                <a:spcPts val="800"/>
              </a:spcBef>
              <a:spcAft>
                <a:spcPts val="0"/>
              </a:spcAft>
              <a:buNone/>
            </a:pPr>
            <a:r>
              <a:rPr lang="en-US" sz="1600">
                <a:solidFill>
                  <a:srgbClr val="002060"/>
                </a:solidFill>
                <a:latin typeface="Calibri"/>
                <a:ea typeface="Calibri"/>
                <a:cs typeface="Calibri"/>
                <a:sym typeface="Calibri"/>
              </a:rPr>
              <a:t>Magnética</a:t>
            </a:r>
            <a:endParaRPr sz="1600">
              <a:solidFill>
                <a:srgbClr val="002060"/>
              </a:solidFill>
              <a:latin typeface="Calibri"/>
              <a:ea typeface="Calibri"/>
              <a:cs typeface="Calibri"/>
              <a:sym typeface="Calibri"/>
            </a:endParaRPr>
          </a:p>
        </p:txBody>
      </p:sp>
      <p:sp>
        <p:nvSpPr>
          <p:cNvPr id="305" name="Google Shape;305;p7"/>
          <p:cNvSpPr txBox="1"/>
          <p:nvPr/>
        </p:nvSpPr>
        <p:spPr>
          <a:xfrm>
            <a:off x="9278738" y="5510348"/>
            <a:ext cx="2913261" cy="10772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Presión</a:t>
            </a:r>
            <a:endParaRPr/>
          </a:p>
          <a:p>
            <a:pPr marL="0" marR="0" lvl="0" indent="0" algn="just" rtl="0">
              <a:spcBef>
                <a:spcPts val="800"/>
              </a:spcBef>
              <a:spcAft>
                <a:spcPts val="0"/>
              </a:spcAft>
              <a:buNone/>
            </a:pPr>
            <a:r>
              <a:rPr lang="en-US" sz="1600">
                <a:solidFill>
                  <a:srgbClr val="002060"/>
                </a:solidFill>
                <a:latin typeface="Calibri"/>
                <a:ea typeface="Calibri"/>
                <a:cs typeface="Calibri"/>
                <a:sym typeface="Calibri"/>
              </a:rPr>
              <a:t>Ruido (Acústica)</a:t>
            </a:r>
            <a:endParaRPr/>
          </a:p>
          <a:p>
            <a:pPr marL="0" marR="0" lvl="0" indent="0" algn="just" rtl="0">
              <a:spcBef>
                <a:spcPts val="800"/>
              </a:spcBef>
              <a:spcAft>
                <a:spcPts val="0"/>
              </a:spcAft>
              <a:buNone/>
            </a:pPr>
            <a:r>
              <a:rPr lang="en-US" sz="1600">
                <a:solidFill>
                  <a:srgbClr val="002060"/>
                </a:solidFill>
                <a:latin typeface="Calibri"/>
                <a:ea typeface="Calibri"/>
                <a:cs typeface="Calibri"/>
                <a:sym typeface="Calibri"/>
              </a:rPr>
              <a:t>Potencial eléctrico submarino</a:t>
            </a:r>
            <a:endParaRPr sz="1600">
              <a:solidFill>
                <a:srgbClr val="002060"/>
              </a:solidFill>
              <a:latin typeface="Calibri"/>
              <a:ea typeface="Calibri"/>
              <a:cs typeface="Calibri"/>
              <a:sym typeface="Calibri"/>
            </a:endParaRPr>
          </a:p>
        </p:txBody>
      </p:sp>
      <p:pic>
        <p:nvPicPr>
          <p:cNvPr id="306" name="Google Shape;306;p7" descr="C:\Users\Usuario\Desktop\Imagenes 3D\3D_CArt_11.jpg"/>
          <p:cNvPicPr preferRelativeResize="0"/>
          <p:nvPr/>
        </p:nvPicPr>
        <p:blipFill rotWithShape="1">
          <a:blip r:embed="rId7">
            <a:alphaModFix/>
          </a:blip>
          <a:srcRect r="15625"/>
          <a:stretch/>
        </p:blipFill>
        <p:spPr>
          <a:xfrm>
            <a:off x="6239125" y="5545669"/>
            <a:ext cx="274119" cy="270835"/>
          </a:xfrm>
          <a:prstGeom prst="rect">
            <a:avLst/>
          </a:prstGeom>
          <a:noFill/>
          <a:ln>
            <a:noFill/>
          </a:ln>
        </p:spPr>
      </p:pic>
      <p:pic>
        <p:nvPicPr>
          <p:cNvPr id="307" name="Google Shape;307;p7" descr="C:\Users\Usuario\Desktop\Imagenes 3D\3D_CArt_11.jpg"/>
          <p:cNvPicPr preferRelativeResize="0"/>
          <p:nvPr/>
        </p:nvPicPr>
        <p:blipFill rotWithShape="1">
          <a:blip r:embed="rId7">
            <a:alphaModFix/>
          </a:blip>
          <a:srcRect r="15625"/>
          <a:stretch/>
        </p:blipFill>
        <p:spPr>
          <a:xfrm>
            <a:off x="6239125" y="5913539"/>
            <a:ext cx="274119" cy="270835"/>
          </a:xfrm>
          <a:prstGeom prst="rect">
            <a:avLst/>
          </a:prstGeom>
          <a:noFill/>
          <a:ln>
            <a:noFill/>
          </a:ln>
        </p:spPr>
      </p:pic>
      <p:pic>
        <p:nvPicPr>
          <p:cNvPr id="308" name="Google Shape;308;p7" descr="C:\Users\Usuario\Desktop\Imagenes 3D\3D_CArt_11.jpg"/>
          <p:cNvPicPr preferRelativeResize="0"/>
          <p:nvPr/>
        </p:nvPicPr>
        <p:blipFill rotWithShape="1">
          <a:blip r:embed="rId7">
            <a:alphaModFix/>
          </a:blip>
          <a:srcRect r="15625"/>
          <a:stretch/>
        </p:blipFill>
        <p:spPr>
          <a:xfrm>
            <a:off x="6250527" y="6272476"/>
            <a:ext cx="274119" cy="270835"/>
          </a:xfrm>
          <a:prstGeom prst="rect">
            <a:avLst/>
          </a:prstGeom>
          <a:noFill/>
          <a:ln>
            <a:noFill/>
          </a:ln>
        </p:spPr>
      </p:pic>
      <p:pic>
        <p:nvPicPr>
          <p:cNvPr id="309" name="Google Shape;309;p7" descr="C:\Users\Usuario\Desktop\Imagenes 3D\3D_CArt_11.jpg"/>
          <p:cNvPicPr preferRelativeResize="0"/>
          <p:nvPr/>
        </p:nvPicPr>
        <p:blipFill rotWithShape="1">
          <a:blip r:embed="rId7">
            <a:alphaModFix/>
          </a:blip>
          <a:srcRect r="15625"/>
          <a:stretch/>
        </p:blipFill>
        <p:spPr>
          <a:xfrm>
            <a:off x="8994650" y="5561747"/>
            <a:ext cx="274119" cy="270835"/>
          </a:xfrm>
          <a:prstGeom prst="rect">
            <a:avLst/>
          </a:prstGeom>
          <a:noFill/>
          <a:ln>
            <a:noFill/>
          </a:ln>
        </p:spPr>
      </p:pic>
      <p:pic>
        <p:nvPicPr>
          <p:cNvPr id="310" name="Google Shape;310;p7" descr="C:\Users\Usuario\Desktop\Imagenes 3D\3D_CArt_11.jpg"/>
          <p:cNvPicPr preferRelativeResize="0"/>
          <p:nvPr/>
        </p:nvPicPr>
        <p:blipFill rotWithShape="1">
          <a:blip r:embed="rId7">
            <a:alphaModFix/>
          </a:blip>
          <a:srcRect r="15625"/>
          <a:stretch/>
        </p:blipFill>
        <p:spPr>
          <a:xfrm>
            <a:off x="9028096" y="5923049"/>
            <a:ext cx="254867" cy="251814"/>
          </a:xfrm>
          <a:prstGeom prst="rect">
            <a:avLst/>
          </a:prstGeom>
          <a:noFill/>
          <a:ln>
            <a:noFill/>
          </a:ln>
        </p:spPr>
      </p:pic>
      <p:pic>
        <p:nvPicPr>
          <p:cNvPr id="311" name="Google Shape;311;p7" descr="C:\Users\Usuario\Desktop\Imagenes 3D\3D_CArt_11.jpg"/>
          <p:cNvPicPr preferRelativeResize="0"/>
          <p:nvPr/>
        </p:nvPicPr>
        <p:blipFill rotWithShape="1">
          <a:blip r:embed="rId7">
            <a:alphaModFix/>
          </a:blip>
          <a:srcRect r="15625"/>
          <a:stretch/>
        </p:blipFill>
        <p:spPr>
          <a:xfrm>
            <a:off x="9040497" y="6263113"/>
            <a:ext cx="254867" cy="251814"/>
          </a:xfrm>
          <a:prstGeom prst="rect">
            <a:avLst/>
          </a:prstGeom>
          <a:noFill/>
          <a:ln>
            <a:noFill/>
          </a:ln>
        </p:spPr>
      </p:pic>
      <p:sp>
        <p:nvSpPr>
          <p:cNvPr id="312" name="Google Shape;312;p7"/>
          <p:cNvSpPr/>
          <p:nvPr/>
        </p:nvSpPr>
        <p:spPr>
          <a:xfrm>
            <a:off x="6201431" y="5816504"/>
            <a:ext cx="5383474" cy="627428"/>
          </a:xfrm>
          <a:prstGeom prst="chevron">
            <a:avLst>
              <a:gd name="adj" fmla="val 31682"/>
            </a:avLst>
          </a:prstGeom>
          <a:solidFill>
            <a:srgbClr val="D6E3BC"/>
          </a:solidFill>
          <a:ln w="9525" cap="flat" cmpd="sng">
            <a:solidFill>
              <a:srgbClr val="000000"/>
            </a:solidFill>
            <a:prstDash val="solid"/>
            <a:round/>
            <a:headEnd type="none" w="sm" len="sm"/>
            <a:tailEnd type="none" w="sm" len="sm"/>
          </a:ln>
          <a:effectLst>
            <a:outerShdw blurRad="40000" dist="23000" dir="5400000" rotWithShape="0">
              <a:srgbClr val="000000">
                <a:alpha val="34901"/>
              </a:srgbClr>
            </a:outerShdw>
          </a:effectLst>
        </p:spPr>
        <p:txBody>
          <a:bodyPr spcFirstLastPara="1" wrap="square" lIns="91425" tIns="45700" rIns="91425" bIns="45700" anchor="t" anchorCtr="0">
            <a:noAutofit/>
          </a:bodyPr>
          <a:lstStyle/>
          <a:p>
            <a:pPr marL="0" marR="0" lvl="0" indent="0" algn="ctr" rtl="0">
              <a:spcBef>
                <a:spcPts val="0"/>
              </a:spcBef>
              <a:spcAft>
                <a:spcPts val="0"/>
              </a:spcAft>
              <a:buNone/>
            </a:pPr>
            <a:r>
              <a:rPr lang="en-US" sz="1600">
                <a:solidFill>
                  <a:srgbClr val="002060"/>
                </a:solidFill>
                <a:latin typeface="Calibri"/>
                <a:ea typeface="Calibri"/>
                <a:cs typeface="Calibri"/>
                <a:sym typeface="Calibri"/>
              </a:rPr>
              <a:t>Se activan al medir cambios del ambiente que rodea a la cabeza de combate.</a:t>
            </a:r>
            <a:endParaRPr sz="1600">
              <a:solidFill>
                <a:srgbClr val="002060"/>
              </a:solidFill>
              <a:latin typeface="Calibri"/>
              <a:ea typeface="Calibri"/>
              <a:cs typeface="Calibri"/>
              <a:sym typeface="Calibri"/>
            </a:endParaRPr>
          </a:p>
        </p:txBody>
      </p:sp>
      <p:pic>
        <p:nvPicPr>
          <p:cNvPr id="313" name="Google Shape;313;p7"/>
          <p:cNvPicPr preferRelativeResize="0"/>
          <p:nvPr/>
        </p:nvPicPr>
        <p:blipFill rotWithShape="1">
          <a:blip r:embed="rId8">
            <a:alphaModFix/>
          </a:blip>
          <a:srcRect/>
          <a:stretch/>
        </p:blipFill>
        <p:spPr>
          <a:xfrm>
            <a:off x="261869" y="4613209"/>
            <a:ext cx="997496" cy="9974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pic>
        <p:nvPicPr>
          <p:cNvPr id="314" name="Google Shape;314;p7"/>
          <p:cNvPicPr preferRelativeResize="0"/>
          <p:nvPr/>
        </p:nvPicPr>
        <p:blipFill rotWithShape="1">
          <a:blip r:embed="rId9">
            <a:alphaModFix/>
          </a:blip>
          <a:srcRect/>
          <a:stretch/>
        </p:blipFill>
        <p:spPr>
          <a:xfrm>
            <a:off x="316439" y="5732036"/>
            <a:ext cx="946717" cy="946717"/>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1"/>
                                        </p:tgtEl>
                                        <p:attrNameLst>
                                          <p:attrName>style.visibility</p:attrName>
                                        </p:attrNameLst>
                                      </p:cBhvr>
                                      <p:to>
                                        <p:strVal val="visible"/>
                                      </p:to>
                                    </p:set>
                                    <p:animEffect transition="in" filter="fade">
                                      <p:cBhvr>
                                        <p:cTn id="7" dur="2000"/>
                                        <p:tgtEl>
                                          <p:spTgt spid="29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7"/>
                                        </p:tgtEl>
                                        <p:attrNameLst>
                                          <p:attrName>style.visibility</p:attrName>
                                        </p:attrNameLst>
                                      </p:cBhvr>
                                      <p:to>
                                        <p:strVal val="visible"/>
                                      </p:to>
                                    </p:set>
                                    <p:animEffect transition="in" filter="fade">
                                      <p:cBhvr>
                                        <p:cTn id="12" dur="2000"/>
                                        <p:tgtEl>
                                          <p:spTgt spid="27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82"/>
                                        </p:tgtEl>
                                        <p:attrNameLst>
                                          <p:attrName>style.visibility</p:attrName>
                                        </p:attrNameLst>
                                      </p:cBhvr>
                                      <p:to>
                                        <p:strVal val="visible"/>
                                      </p:to>
                                    </p:set>
                                    <p:animEffect transition="in" filter="fade">
                                      <p:cBhvr>
                                        <p:cTn id="17" dur="2000"/>
                                        <p:tgtEl>
                                          <p:spTgt spid="28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87"/>
                                        </p:tgtEl>
                                        <p:attrNameLst>
                                          <p:attrName>style.visibility</p:attrName>
                                        </p:attrNameLst>
                                      </p:cBhvr>
                                      <p:to>
                                        <p:strVal val="visible"/>
                                      </p:to>
                                    </p:set>
                                    <p:animEffect transition="in" filter="fade">
                                      <p:cBhvr>
                                        <p:cTn id="22" dur="2000"/>
                                        <p:tgtEl>
                                          <p:spTgt spid="2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Shape 318"/>
        <p:cNvGrpSpPr/>
        <p:nvPr/>
      </p:nvGrpSpPr>
      <p:grpSpPr>
        <a:xfrm>
          <a:off x="0" y="0"/>
          <a:ext cx="0" cy="0"/>
          <a:chOff x="0" y="0"/>
          <a:chExt cx="0" cy="0"/>
        </a:xfrm>
      </p:grpSpPr>
      <p:pic>
        <p:nvPicPr>
          <p:cNvPr id="319" name="Google Shape;319;p8"/>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320" name="Google Shape;320;p8"/>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321" name="Google Shape;321;p8"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322" name="Google Shape;322;p8"/>
          <p:cNvSpPr txBox="1"/>
          <p:nvPr/>
        </p:nvSpPr>
        <p:spPr>
          <a:xfrm>
            <a:off x="4178327" y="767986"/>
            <a:ext cx="3985992"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3200" b="1">
                <a:solidFill>
                  <a:srgbClr val="C00000"/>
                </a:solidFill>
                <a:latin typeface="Federo"/>
                <a:ea typeface="Federo"/>
                <a:cs typeface="Federo"/>
                <a:sym typeface="Federo"/>
              </a:rPr>
              <a:t>“ESPOLETAS”</a:t>
            </a:r>
            <a:endParaRPr/>
          </a:p>
        </p:txBody>
      </p:sp>
      <p:sp>
        <p:nvSpPr>
          <p:cNvPr id="323" name="Google Shape;323;p8"/>
          <p:cNvSpPr/>
          <p:nvPr/>
        </p:nvSpPr>
        <p:spPr>
          <a:xfrm>
            <a:off x="661639" y="2260469"/>
            <a:ext cx="4021873" cy="676455"/>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Funciones de las Espoletas</a:t>
            </a:r>
            <a:endParaRPr/>
          </a:p>
        </p:txBody>
      </p:sp>
      <p:sp>
        <p:nvSpPr>
          <p:cNvPr id="324" name="Google Shape;324;p8"/>
          <p:cNvSpPr/>
          <p:nvPr/>
        </p:nvSpPr>
        <p:spPr>
          <a:xfrm>
            <a:off x="6850135" y="2260469"/>
            <a:ext cx="4680541" cy="676455"/>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Diagrama Básico de una Espoleta</a:t>
            </a:r>
            <a:endParaRPr sz="2000" b="1">
              <a:solidFill>
                <a:srgbClr val="1E4E79"/>
              </a:solidFill>
              <a:latin typeface="Avenir"/>
              <a:ea typeface="Avenir"/>
              <a:cs typeface="Avenir"/>
              <a:sym typeface="Avenir"/>
            </a:endParaRPr>
          </a:p>
        </p:txBody>
      </p:sp>
      <p:cxnSp>
        <p:nvCxnSpPr>
          <p:cNvPr id="325" name="Google Shape;325;p8"/>
          <p:cNvCxnSpPr/>
          <p:nvPr/>
        </p:nvCxnSpPr>
        <p:spPr>
          <a:xfrm>
            <a:off x="1067948" y="3231457"/>
            <a:ext cx="0" cy="3204000"/>
          </a:xfrm>
          <a:prstGeom prst="straightConnector1">
            <a:avLst/>
          </a:prstGeom>
          <a:noFill/>
          <a:ln w="28575" cap="flat" cmpd="sng">
            <a:solidFill>
              <a:srgbClr val="BF9000"/>
            </a:solidFill>
            <a:prstDash val="solid"/>
            <a:miter lim="800000"/>
            <a:headEnd type="none" w="sm" len="sm"/>
            <a:tailEnd type="none" w="sm" len="sm"/>
          </a:ln>
        </p:spPr>
      </p:cxnSp>
      <p:sp>
        <p:nvSpPr>
          <p:cNvPr id="326" name="Google Shape;326;p8"/>
          <p:cNvSpPr/>
          <p:nvPr/>
        </p:nvSpPr>
        <p:spPr>
          <a:xfrm>
            <a:off x="983577" y="3429876"/>
            <a:ext cx="183583" cy="175686"/>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27" name="Google Shape;327;p8"/>
          <p:cNvSpPr txBox="1"/>
          <p:nvPr/>
        </p:nvSpPr>
        <p:spPr>
          <a:xfrm>
            <a:off x="186143" y="3305421"/>
            <a:ext cx="767062"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1</a:t>
            </a:r>
            <a:endParaRPr sz="2000" b="1">
              <a:solidFill>
                <a:srgbClr val="002060"/>
              </a:solidFill>
              <a:latin typeface="Federo"/>
              <a:ea typeface="Federo"/>
              <a:cs typeface="Federo"/>
              <a:sym typeface="Federo"/>
            </a:endParaRPr>
          </a:p>
        </p:txBody>
      </p:sp>
      <p:sp>
        <p:nvSpPr>
          <p:cNvPr id="328" name="Google Shape;328;p8"/>
          <p:cNvSpPr txBox="1"/>
          <p:nvPr/>
        </p:nvSpPr>
        <p:spPr>
          <a:xfrm>
            <a:off x="1313273" y="3274644"/>
            <a:ext cx="4061240" cy="46166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Mantener el arma en </a:t>
            </a:r>
            <a:r>
              <a:rPr lang="en-US" sz="2400" b="1">
                <a:solidFill>
                  <a:srgbClr val="002060"/>
                </a:solidFill>
                <a:latin typeface="Federo"/>
                <a:ea typeface="Federo"/>
                <a:cs typeface="Federo"/>
                <a:sym typeface="Federo"/>
              </a:rPr>
              <a:t>seguro</a:t>
            </a:r>
            <a:r>
              <a:rPr lang="en-US" sz="1600">
                <a:solidFill>
                  <a:srgbClr val="002060"/>
                </a:solidFill>
                <a:latin typeface="Calibri"/>
                <a:ea typeface="Calibri"/>
                <a:cs typeface="Calibri"/>
                <a:sym typeface="Calibri"/>
              </a:rPr>
              <a:t>.</a:t>
            </a:r>
            <a:endParaRPr sz="1600">
              <a:solidFill>
                <a:srgbClr val="002060"/>
              </a:solidFill>
              <a:latin typeface="Calibri"/>
              <a:ea typeface="Calibri"/>
              <a:cs typeface="Calibri"/>
              <a:sym typeface="Calibri"/>
            </a:endParaRPr>
          </a:p>
        </p:txBody>
      </p:sp>
      <p:sp>
        <p:nvSpPr>
          <p:cNvPr id="329" name="Google Shape;329;p8"/>
          <p:cNvSpPr txBox="1"/>
          <p:nvPr/>
        </p:nvSpPr>
        <p:spPr>
          <a:xfrm>
            <a:off x="1313273" y="3904752"/>
            <a:ext cx="4061240" cy="461665"/>
          </a:xfrm>
          <a:prstGeom prst="rect">
            <a:avLst/>
          </a:prstGeom>
          <a:noFill/>
          <a:ln>
            <a:noFill/>
          </a:ln>
        </p:spPr>
        <p:txBody>
          <a:bodyPr spcFirstLastPara="1" wrap="square" lIns="91425" tIns="45700" rIns="91425" bIns="45700" anchor="t" anchorCtr="0">
            <a:spAutoFit/>
          </a:bodyPr>
          <a:lstStyle/>
          <a:p>
            <a:pPr marL="1162050" marR="0" lvl="0" indent="-1162050" algn="just" rtl="0">
              <a:spcBef>
                <a:spcPts val="0"/>
              </a:spcBef>
              <a:spcAft>
                <a:spcPts val="0"/>
              </a:spcAft>
              <a:buNone/>
            </a:pPr>
            <a:r>
              <a:rPr lang="en-US" sz="2400" b="1">
                <a:solidFill>
                  <a:srgbClr val="002060"/>
                </a:solidFill>
                <a:latin typeface="Federo"/>
                <a:ea typeface="Federo"/>
                <a:cs typeface="Federo"/>
                <a:sym typeface="Federo"/>
              </a:rPr>
              <a:t>armar</a:t>
            </a:r>
            <a:r>
              <a:rPr lang="en-US" sz="1600">
                <a:solidFill>
                  <a:srgbClr val="002060"/>
                </a:solidFill>
                <a:latin typeface="Calibri"/>
                <a:ea typeface="Calibri"/>
                <a:cs typeface="Calibri"/>
                <a:sym typeface="Calibri"/>
              </a:rPr>
              <a:t> la cadena explosiva</a:t>
            </a:r>
            <a:r>
              <a:rPr lang="en-US" sz="1600" b="1">
                <a:solidFill>
                  <a:schemeClr val="dk2"/>
                </a:solidFill>
                <a:latin typeface="Times New Roman"/>
                <a:ea typeface="Times New Roman"/>
                <a:cs typeface="Times New Roman"/>
                <a:sym typeface="Times New Roman"/>
              </a:rPr>
              <a:t>.</a:t>
            </a:r>
            <a:endParaRPr sz="1600" b="1">
              <a:solidFill>
                <a:schemeClr val="dk2"/>
              </a:solidFill>
              <a:latin typeface="Times New Roman"/>
              <a:ea typeface="Times New Roman"/>
              <a:cs typeface="Times New Roman"/>
              <a:sym typeface="Times New Roman"/>
            </a:endParaRPr>
          </a:p>
        </p:txBody>
      </p:sp>
      <p:sp>
        <p:nvSpPr>
          <p:cNvPr id="330" name="Google Shape;330;p8"/>
          <p:cNvSpPr/>
          <p:nvPr/>
        </p:nvSpPr>
        <p:spPr>
          <a:xfrm>
            <a:off x="976156" y="4098414"/>
            <a:ext cx="183583" cy="175686"/>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31" name="Google Shape;331;p8"/>
          <p:cNvSpPr txBox="1"/>
          <p:nvPr/>
        </p:nvSpPr>
        <p:spPr>
          <a:xfrm>
            <a:off x="1313272" y="4597675"/>
            <a:ext cx="3411179" cy="338554"/>
          </a:xfrm>
          <a:prstGeom prst="rect">
            <a:avLst/>
          </a:prstGeom>
          <a:noFill/>
          <a:ln>
            <a:noFill/>
          </a:ln>
        </p:spPr>
        <p:txBody>
          <a:bodyPr spcFirstLastPara="1" wrap="square" lIns="91425" tIns="45700" rIns="91425" bIns="45700" anchor="t" anchorCtr="0">
            <a:spAutoFit/>
          </a:bodyPr>
          <a:lstStyle/>
          <a:p>
            <a:pPr marL="1162050" marR="0" lvl="0" indent="-1162050" algn="just" rtl="0">
              <a:spcBef>
                <a:spcPts val="0"/>
              </a:spcBef>
              <a:spcAft>
                <a:spcPts val="0"/>
              </a:spcAft>
              <a:buNone/>
            </a:pPr>
            <a:r>
              <a:rPr lang="en-US" sz="1600">
                <a:solidFill>
                  <a:srgbClr val="002060"/>
                </a:solidFill>
                <a:latin typeface="Calibri"/>
                <a:ea typeface="Calibri"/>
                <a:cs typeface="Calibri"/>
                <a:sym typeface="Calibri"/>
              </a:rPr>
              <a:t>Reconocer o detectar el blanco.</a:t>
            </a:r>
            <a:endParaRPr sz="1600" b="1">
              <a:solidFill>
                <a:schemeClr val="dk2"/>
              </a:solidFill>
              <a:latin typeface="Times New Roman"/>
              <a:ea typeface="Times New Roman"/>
              <a:cs typeface="Times New Roman"/>
              <a:sym typeface="Times New Roman"/>
            </a:endParaRPr>
          </a:p>
        </p:txBody>
      </p:sp>
      <p:sp>
        <p:nvSpPr>
          <p:cNvPr id="332" name="Google Shape;332;p8"/>
          <p:cNvSpPr txBox="1"/>
          <p:nvPr/>
        </p:nvSpPr>
        <p:spPr>
          <a:xfrm>
            <a:off x="1282726" y="5104672"/>
            <a:ext cx="3411179" cy="58477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Activar la detonación de la cabeza de combate.</a:t>
            </a:r>
            <a:endParaRPr sz="1600" b="1">
              <a:solidFill>
                <a:schemeClr val="dk2"/>
              </a:solidFill>
              <a:latin typeface="Times New Roman"/>
              <a:ea typeface="Times New Roman"/>
              <a:cs typeface="Times New Roman"/>
              <a:sym typeface="Times New Roman"/>
            </a:endParaRPr>
          </a:p>
        </p:txBody>
      </p:sp>
      <p:sp>
        <p:nvSpPr>
          <p:cNvPr id="333" name="Google Shape;333;p8"/>
          <p:cNvSpPr txBox="1"/>
          <p:nvPr/>
        </p:nvSpPr>
        <p:spPr>
          <a:xfrm>
            <a:off x="1313271" y="5703433"/>
            <a:ext cx="3411179" cy="58477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Determinar la dirección de la detonación (solo espoletas especiales).</a:t>
            </a:r>
            <a:endParaRPr sz="1600" b="1">
              <a:solidFill>
                <a:schemeClr val="dk2"/>
              </a:solidFill>
              <a:latin typeface="Times New Roman"/>
              <a:ea typeface="Times New Roman"/>
              <a:cs typeface="Times New Roman"/>
              <a:sym typeface="Times New Roman"/>
            </a:endParaRPr>
          </a:p>
        </p:txBody>
      </p:sp>
      <p:sp>
        <p:nvSpPr>
          <p:cNvPr id="334" name="Google Shape;334;p8"/>
          <p:cNvSpPr/>
          <p:nvPr/>
        </p:nvSpPr>
        <p:spPr>
          <a:xfrm>
            <a:off x="976653" y="4679109"/>
            <a:ext cx="183583" cy="175686"/>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35" name="Google Shape;335;p8"/>
          <p:cNvSpPr/>
          <p:nvPr/>
        </p:nvSpPr>
        <p:spPr>
          <a:xfrm>
            <a:off x="983576" y="5247678"/>
            <a:ext cx="183583" cy="175686"/>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36" name="Google Shape;336;p8"/>
          <p:cNvSpPr/>
          <p:nvPr/>
        </p:nvSpPr>
        <p:spPr>
          <a:xfrm>
            <a:off x="984239" y="5887484"/>
            <a:ext cx="183583" cy="175686"/>
          </a:xfrm>
          <a:prstGeom prst="ellipse">
            <a:avLst/>
          </a:prstGeom>
          <a:solidFill>
            <a:schemeClr val="dk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alibri"/>
              <a:ea typeface="Calibri"/>
              <a:cs typeface="Calibri"/>
              <a:sym typeface="Calibri"/>
            </a:endParaRPr>
          </a:p>
        </p:txBody>
      </p:sp>
      <p:sp>
        <p:nvSpPr>
          <p:cNvPr id="337" name="Google Shape;337;p8"/>
          <p:cNvSpPr txBox="1"/>
          <p:nvPr/>
        </p:nvSpPr>
        <p:spPr>
          <a:xfrm>
            <a:off x="201013" y="3985815"/>
            <a:ext cx="767062"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2</a:t>
            </a:r>
            <a:endParaRPr sz="2000" b="1">
              <a:solidFill>
                <a:srgbClr val="002060"/>
              </a:solidFill>
              <a:latin typeface="Federo"/>
              <a:ea typeface="Federo"/>
              <a:cs typeface="Federo"/>
              <a:sym typeface="Federo"/>
            </a:endParaRPr>
          </a:p>
        </p:txBody>
      </p:sp>
      <p:sp>
        <p:nvSpPr>
          <p:cNvPr id="338" name="Google Shape;338;p8"/>
          <p:cNvSpPr txBox="1"/>
          <p:nvPr/>
        </p:nvSpPr>
        <p:spPr>
          <a:xfrm>
            <a:off x="205694" y="4566897"/>
            <a:ext cx="767062"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3</a:t>
            </a:r>
            <a:endParaRPr sz="2000" b="1">
              <a:solidFill>
                <a:srgbClr val="002060"/>
              </a:solidFill>
              <a:latin typeface="Federo"/>
              <a:ea typeface="Federo"/>
              <a:cs typeface="Federo"/>
              <a:sym typeface="Federo"/>
            </a:endParaRPr>
          </a:p>
        </p:txBody>
      </p:sp>
      <p:sp>
        <p:nvSpPr>
          <p:cNvPr id="339" name="Google Shape;339;p8"/>
          <p:cNvSpPr txBox="1"/>
          <p:nvPr/>
        </p:nvSpPr>
        <p:spPr>
          <a:xfrm>
            <a:off x="220801" y="5134160"/>
            <a:ext cx="767062"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4</a:t>
            </a:r>
            <a:endParaRPr sz="2000" b="1">
              <a:solidFill>
                <a:srgbClr val="002060"/>
              </a:solidFill>
              <a:latin typeface="Federo"/>
              <a:ea typeface="Federo"/>
              <a:cs typeface="Federo"/>
              <a:sym typeface="Federo"/>
            </a:endParaRPr>
          </a:p>
        </p:txBody>
      </p:sp>
      <p:sp>
        <p:nvSpPr>
          <p:cNvPr id="340" name="Google Shape;340;p8"/>
          <p:cNvSpPr txBox="1"/>
          <p:nvPr/>
        </p:nvSpPr>
        <p:spPr>
          <a:xfrm>
            <a:off x="228162" y="5776809"/>
            <a:ext cx="767062"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5</a:t>
            </a:r>
            <a:endParaRPr sz="2000" b="1">
              <a:solidFill>
                <a:srgbClr val="002060"/>
              </a:solidFill>
              <a:latin typeface="Federo"/>
              <a:ea typeface="Federo"/>
              <a:cs typeface="Federo"/>
              <a:sym typeface="Federo"/>
            </a:endParaRPr>
          </a:p>
        </p:txBody>
      </p:sp>
      <p:sp>
        <p:nvSpPr>
          <p:cNvPr id="341" name="Google Shape;341;p8"/>
          <p:cNvSpPr/>
          <p:nvPr/>
        </p:nvSpPr>
        <p:spPr>
          <a:xfrm>
            <a:off x="5752256" y="3658082"/>
            <a:ext cx="6000048" cy="2388542"/>
          </a:xfrm>
          <a:prstGeom prst="roundRect">
            <a:avLst>
              <a:gd name="adj" fmla="val 1711"/>
            </a:avLst>
          </a:prstGeom>
          <a:solidFill>
            <a:srgbClr val="1E4E79">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nvGrpSpPr>
          <p:cNvPr id="342" name="Google Shape;342;p8"/>
          <p:cNvGrpSpPr/>
          <p:nvPr/>
        </p:nvGrpSpPr>
        <p:grpSpPr>
          <a:xfrm>
            <a:off x="5408033" y="4423729"/>
            <a:ext cx="1471832" cy="934613"/>
            <a:chOff x="319629" y="1512163"/>
            <a:chExt cx="1471832" cy="934613"/>
          </a:xfrm>
        </p:grpSpPr>
        <p:sp>
          <p:nvSpPr>
            <p:cNvPr id="343" name="Google Shape;343;p8"/>
            <p:cNvSpPr/>
            <p:nvPr/>
          </p:nvSpPr>
          <p:spPr>
            <a:xfrm>
              <a:off x="319629" y="1512163"/>
              <a:ext cx="1471832" cy="934613"/>
            </a:xfrm>
            <a:prstGeom prst="roundRect">
              <a:avLst>
                <a:gd name="adj" fmla="val 10000"/>
              </a:avLst>
            </a:prstGeom>
            <a:solidFill>
              <a:srgbClr val="00B0F0">
                <a:alpha val="89803"/>
              </a:srgb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8"/>
            <p:cNvSpPr/>
            <p:nvPr/>
          </p:nvSpPr>
          <p:spPr>
            <a:xfrm>
              <a:off x="374377" y="1557356"/>
              <a:ext cx="1417084" cy="879865"/>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600" b="1">
                  <a:solidFill>
                    <a:schemeClr val="dk1"/>
                  </a:solidFill>
                  <a:latin typeface="Calibri"/>
                  <a:ea typeface="Calibri"/>
                  <a:cs typeface="Calibri"/>
                  <a:sym typeface="Calibri"/>
                </a:rPr>
                <a:t>Detonador</a:t>
              </a:r>
              <a:endParaRPr sz="1400" b="1">
                <a:solidFill>
                  <a:schemeClr val="dk1"/>
                </a:solidFill>
                <a:latin typeface="Calibri"/>
                <a:ea typeface="Calibri"/>
                <a:cs typeface="Calibri"/>
                <a:sym typeface="Calibri"/>
              </a:endParaRPr>
            </a:p>
          </p:txBody>
        </p:sp>
      </p:grpSp>
      <p:grpSp>
        <p:nvGrpSpPr>
          <p:cNvPr id="345" name="Google Shape;345;p8"/>
          <p:cNvGrpSpPr/>
          <p:nvPr/>
        </p:nvGrpSpPr>
        <p:grpSpPr>
          <a:xfrm>
            <a:off x="8864797" y="4423729"/>
            <a:ext cx="1471832" cy="934613"/>
            <a:chOff x="3411093" y="201074"/>
            <a:chExt cx="1471832" cy="934613"/>
          </a:xfrm>
        </p:grpSpPr>
        <p:sp>
          <p:nvSpPr>
            <p:cNvPr id="346" name="Google Shape;346;p8"/>
            <p:cNvSpPr/>
            <p:nvPr/>
          </p:nvSpPr>
          <p:spPr>
            <a:xfrm>
              <a:off x="3411093" y="201074"/>
              <a:ext cx="1471832" cy="934613"/>
            </a:xfrm>
            <a:prstGeom prst="roundRect">
              <a:avLst>
                <a:gd name="adj" fmla="val 10000"/>
              </a:avLst>
            </a:prstGeom>
            <a:solidFill>
              <a:srgbClr val="00B050">
                <a:alpha val="89803"/>
              </a:srgb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8"/>
            <p:cNvSpPr/>
            <p:nvPr/>
          </p:nvSpPr>
          <p:spPr>
            <a:xfrm>
              <a:off x="3438467" y="228448"/>
              <a:ext cx="1417084" cy="879865"/>
            </a:xfrm>
            <a:prstGeom prst="rect">
              <a:avLst/>
            </a:prstGeom>
            <a:no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None/>
              </a:pPr>
              <a:r>
                <a:rPr lang="en-US" sz="1600" b="1">
                  <a:solidFill>
                    <a:schemeClr val="dk1"/>
                  </a:solidFill>
                  <a:latin typeface="Calibri"/>
                  <a:ea typeface="Calibri"/>
                  <a:cs typeface="Calibri"/>
                  <a:sym typeface="Calibri"/>
                </a:rPr>
                <a:t>Explosor</a:t>
              </a:r>
              <a:endParaRPr sz="1600" b="1">
                <a:solidFill>
                  <a:schemeClr val="dk1"/>
                </a:solidFill>
                <a:latin typeface="Calibri"/>
                <a:ea typeface="Calibri"/>
                <a:cs typeface="Calibri"/>
                <a:sym typeface="Calibri"/>
              </a:endParaRPr>
            </a:p>
          </p:txBody>
        </p:sp>
      </p:grpSp>
      <p:grpSp>
        <p:nvGrpSpPr>
          <p:cNvPr id="348" name="Google Shape;348;p8"/>
          <p:cNvGrpSpPr/>
          <p:nvPr/>
        </p:nvGrpSpPr>
        <p:grpSpPr>
          <a:xfrm>
            <a:off x="7076353" y="4423729"/>
            <a:ext cx="1475945" cy="936123"/>
            <a:chOff x="5542202" y="1550884"/>
            <a:chExt cx="1475945" cy="936123"/>
          </a:xfrm>
        </p:grpSpPr>
        <p:sp>
          <p:nvSpPr>
            <p:cNvPr id="349" name="Google Shape;349;p8"/>
            <p:cNvSpPr/>
            <p:nvPr/>
          </p:nvSpPr>
          <p:spPr>
            <a:xfrm>
              <a:off x="5546315" y="1552394"/>
              <a:ext cx="1471832" cy="934613"/>
            </a:xfrm>
            <a:prstGeom prst="roundRect">
              <a:avLst>
                <a:gd name="adj" fmla="val 10000"/>
              </a:avLst>
            </a:prstGeom>
            <a:solidFill>
              <a:srgbClr val="FF0000">
                <a:alpha val="89803"/>
              </a:srgb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8"/>
            <p:cNvSpPr/>
            <p:nvPr/>
          </p:nvSpPr>
          <p:spPr>
            <a:xfrm>
              <a:off x="5542202" y="1550884"/>
              <a:ext cx="1417084" cy="879865"/>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400" b="1">
                  <a:solidFill>
                    <a:schemeClr val="lt1"/>
                  </a:solidFill>
                  <a:latin typeface="Calibri"/>
                  <a:ea typeface="Calibri"/>
                  <a:cs typeface="Calibri"/>
                  <a:sym typeface="Calibri"/>
                </a:rPr>
                <a:t>Dispositivo de Seguridad y Armada</a:t>
              </a:r>
              <a:endParaRPr sz="1400" b="1">
                <a:solidFill>
                  <a:schemeClr val="lt1"/>
                </a:solidFill>
                <a:latin typeface="Calibri"/>
                <a:ea typeface="Calibri"/>
                <a:cs typeface="Calibri"/>
                <a:sym typeface="Calibri"/>
              </a:endParaRPr>
            </a:p>
          </p:txBody>
        </p:sp>
      </p:grpSp>
      <p:grpSp>
        <p:nvGrpSpPr>
          <p:cNvPr id="351" name="Google Shape;351;p8"/>
          <p:cNvGrpSpPr/>
          <p:nvPr/>
        </p:nvGrpSpPr>
        <p:grpSpPr>
          <a:xfrm>
            <a:off x="10569946" y="4408388"/>
            <a:ext cx="1471832" cy="934613"/>
            <a:chOff x="3411093" y="201074"/>
            <a:chExt cx="1471832" cy="934613"/>
          </a:xfrm>
        </p:grpSpPr>
        <p:sp>
          <p:nvSpPr>
            <p:cNvPr id="352" name="Google Shape;352;p8"/>
            <p:cNvSpPr/>
            <p:nvPr/>
          </p:nvSpPr>
          <p:spPr>
            <a:xfrm>
              <a:off x="3411093" y="201074"/>
              <a:ext cx="1471832" cy="934613"/>
            </a:xfrm>
            <a:prstGeom prst="roundRect">
              <a:avLst>
                <a:gd name="adj" fmla="val 10000"/>
              </a:avLst>
            </a:prstGeom>
            <a:solidFill>
              <a:srgbClr val="FFF2CC"/>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8"/>
            <p:cNvSpPr/>
            <p:nvPr/>
          </p:nvSpPr>
          <p:spPr>
            <a:xfrm>
              <a:off x="3438467" y="228448"/>
              <a:ext cx="1417084" cy="879865"/>
            </a:xfrm>
            <a:prstGeom prst="rect">
              <a:avLst/>
            </a:prstGeom>
            <a:solidFill>
              <a:srgbClr val="FFF2CC"/>
            </a:solid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None/>
              </a:pPr>
              <a:r>
                <a:rPr lang="en-US" sz="1600" b="1">
                  <a:solidFill>
                    <a:schemeClr val="dk1"/>
                  </a:solidFill>
                  <a:latin typeface="Calibri"/>
                  <a:ea typeface="Calibri"/>
                  <a:cs typeface="Calibri"/>
                  <a:sym typeface="Calibri"/>
                </a:rPr>
                <a:t>Carga Detonante</a:t>
              </a:r>
              <a:endParaRPr sz="1600" b="1">
                <a:solidFill>
                  <a:schemeClr val="dk1"/>
                </a:solidFill>
                <a:latin typeface="Calibri"/>
                <a:ea typeface="Calibri"/>
                <a:cs typeface="Calibri"/>
                <a:sym typeface="Calibri"/>
              </a:endParaRPr>
            </a:p>
          </p:txBody>
        </p:sp>
      </p:grpSp>
      <p:sp>
        <p:nvSpPr>
          <p:cNvPr id="354" name="Google Shape;354;p8"/>
          <p:cNvSpPr/>
          <p:nvPr/>
        </p:nvSpPr>
        <p:spPr>
          <a:xfrm>
            <a:off x="5189034" y="3836020"/>
            <a:ext cx="3492000" cy="2051464"/>
          </a:xfrm>
          <a:prstGeom prst="rect">
            <a:avLst/>
          </a:prstGeom>
          <a:noFill/>
          <a:ln w="38100" cap="flat" cmpd="sng">
            <a:solidFill>
              <a:srgbClr val="C00000"/>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355" name="Google Shape;355;p8"/>
          <p:cNvCxnSpPr/>
          <p:nvPr/>
        </p:nvCxnSpPr>
        <p:spPr>
          <a:xfrm>
            <a:off x="6856162" y="4891035"/>
            <a:ext cx="216000" cy="0"/>
          </a:xfrm>
          <a:prstGeom prst="straightConnector1">
            <a:avLst/>
          </a:prstGeom>
          <a:noFill/>
          <a:ln w="38100" cap="flat" cmpd="sng">
            <a:solidFill>
              <a:srgbClr val="002060"/>
            </a:solidFill>
            <a:prstDash val="solid"/>
            <a:miter lim="800000"/>
            <a:headEnd type="none" w="sm" len="sm"/>
            <a:tailEnd type="none" w="sm" len="sm"/>
          </a:ln>
        </p:spPr>
      </p:cxnSp>
      <p:cxnSp>
        <p:nvCxnSpPr>
          <p:cNvPr id="356" name="Google Shape;356;p8"/>
          <p:cNvCxnSpPr/>
          <p:nvPr/>
        </p:nvCxnSpPr>
        <p:spPr>
          <a:xfrm rot="10800000" flipH="1">
            <a:off x="8580909" y="4901420"/>
            <a:ext cx="324000" cy="7434"/>
          </a:xfrm>
          <a:prstGeom prst="straightConnector1">
            <a:avLst/>
          </a:prstGeom>
          <a:noFill/>
          <a:ln w="28575" cap="flat" cmpd="sng">
            <a:solidFill>
              <a:srgbClr val="002060"/>
            </a:solidFill>
            <a:prstDash val="solid"/>
            <a:miter lim="800000"/>
            <a:headEnd type="none" w="sm" len="sm"/>
            <a:tailEnd type="triangle" w="med" len="med"/>
          </a:ln>
        </p:spPr>
      </p:cxnSp>
      <p:cxnSp>
        <p:nvCxnSpPr>
          <p:cNvPr id="357" name="Google Shape;357;p8"/>
          <p:cNvCxnSpPr/>
          <p:nvPr/>
        </p:nvCxnSpPr>
        <p:spPr>
          <a:xfrm rot="10800000" flipH="1">
            <a:off x="10310165" y="4897703"/>
            <a:ext cx="252000" cy="7434"/>
          </a:xfrm>
          <a:prstGeom prst="straightConnector1">
            <a:avLst/>
          </a:prstGeom>
          <a:noFill/>
          <a:ln w="28575" cap="flat" cmpd="sng">
            <a:solidFill>
              <a:srgbClr val="002060"/>
            </a:solidFill>
            <a:prstDash val="solid"/>
            <a:miter lim="800000"/>
            <a:headEnd type="none" w="sm" len="sm"/>
            <a:tailEnd type="triangle" w="med" len="med"/>
          </a:ln>
        </p:spPr>
      </p:cxnSp>
      <p:sp>
        <p:nvSpPr>
          <p:cNvPr id="358" name="Google Shape;358;p8"/>
          <p:cNvSpPr txBox="1"/>
          <p:nvPr/>
        </p:nvSpPr>
        <p:spPr>
          <a:xfrm>
            <a:off x="5937735" y="3904752"/>
            <a:ext cx="210779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a:solidFill>
                  <a:srgbClr val="C00000"/>
                </a:solidFill>
                <a:latin typeface="Federo"/>
                <a:ea typeface="Federo"/>
                <a:cs typeface="Federo"/>
                <a:sym typeface="Federo"/>
              </a:rPr>
              <a:t>“ESPOLETA”</a:t>
            </a:r>
            <a:endParaRPr/>
          </a:p>
        </p:txBody>
      </p:sp>
      <p:pic>
        <p:nvPicPr>
          <p:cNvPr id="359" name="Google Shape;359;p8"/>
          <p:cNvPicPr preferRelativeResize="0"/>
          <p:nvPr/>
        </p:nvPicPr>
        <p:blipFill rotWithShape="1">
          <a:blip r:embed="rId5">
            <a:alphaModFix/>
          </a:blip>
          <a:srcRect/>
          <a:stretch/>
        </p:blipFill>
        <p:spPr>
          <a:xfrm>
            <a:off x="406993" y="758293"/>
            <a:ext cx="795190" cy="79519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63"/>
        <p:cNvGrpSpPr/>
        <p:nvPr/>
      </p:nvGrpSpPr>
      <p:grpSpPr>
        <a:xfrm>
          <a:off x="0" y="0"/>
          <a:ext cx="0" cy="0"/>
          <a:chOff x="0" y="0"/>
          <a:chExt cx="0" cy="0"/>
        </a:xfrm>
      </p:grpSpPr>
      <p:pic>
        <p:nvPicPr>
          <p:cNvPr id="364" name="Google Shape;364;p9"/>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365" name="Google Shape;365;p9"/>
          <p:cNvSpPr txBox="1"/>
          <p:nvPr/>
        </p:nvSpPr>
        <p:spPr>
          <a:xfrm>
            <a:off x="2102789" y="920548"/>
            <a:ext cx="7904965" cy="52322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u="sng">
                <a:solidFill>
                  <a:srgbClr val="002060"/>
                </a:solidFill>
                <a:latin typeface="Federo"/>
                <a:ea typeface="Federo"/>
                <a:cs typeface="Federo"/>
                <a:sym typeface="Federo"/>
              </a:rPr>
              <a:t>ALINEAMIENTO MECÁNICO DE CONDUCTOS</a:t>
            </a:r>
            <a:endParaRPr sz="2800" b="1" u="sng">
              <a:solidFill>
                <a:srgbClr val="C00000"/>
              </a:solidFill>
              <a:latin typeface="Federo"/>
              <a:ea typeface="Federo"/>
              <a:cs typeface="Federo"/>
              <a:sym typeface="Federo"/>
            </a:endParaRPr>
          </a:p>
        </p:txBody>
      </p:sp>
      <p:sp>
        <p:nvSpPr>
          <p:cNvPr id="366" name="Google Shape;366;p9"/>
          <p:cNvSpPr/>
          <p:nvPr/>
        </p:nvSpPr>
        <p:spPr>
          <a:xfrm>
            <a:off x="6403947" y="2009032"/>
            <a:ext cx="5788053" cy="4848968"/>
          </a:xfrm>
          <a:prstGeom prst="rect">
            <a:avLst/>
          </a:prstGeom>
          <a:solidFill>
            <a:srgbClr val="DCECF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67" name="Google Shape;367;p9" descr="http://t1.gstatic.com/images?q=tbn:ANd9GcTa43xmPVyzUhauKgNCruGJxK2fnxkWmp5_Ey1ryCG7vuGg8ixY"/>
          <p:cNvPicPr preferRelativeResize="0"/>
          <p:nvPr/>
        </p:nvPicPr>
        <p:blipFill rotWithShape="1">
          <a:blip r:embed="rId4">
            <a:alphaModFix/>
          </a:blip>
          <a:srcRect/>
          <a:stretch/>
        </p:blipFill>
        <p:spPr>
          <a:xfrm>
            <a:off x="147113" y="2706859"/>
            <a:ext cx="3093639" cy="3186039"/>
          </a:xfrm>
          <a:prstGeom prst="roundRect">
            <a:avLst>
              <a:gd name="adj" fmla="val 11111"/>
            </a:avLst>
          </a:prstGeom>
          <a:noFill/>
          <a:ln w="190500" cap="rnd" cmpd="sng">
            <a:solidFill>
              <a:srgbClr val="C8C6BD"/>
            </a:solidFill>
            <a:prstDash val="solid"/>
            <a:round/>
            <a:headEnd type="none" w="sm" len="sm"/>
            <a:tailEnd type="none" w="sm" len="sm"/>
          </a:ln>
          <a:effectLst>
            <a:outerShdw blurRad="101600" dist="50800" dir="7200000" algn="tl" rotWithShape="0">
              <a:srgbClr val="000000">
                <a:alpha val="44705"/>
              </a:srgbClr>
            </a:outerShdw>
          </a:effectLst>
        </p:spPr>
      </p:pic>
      <p:sp>
        <p:nvSpPr>
          <p:cNvPr id="368" name="Google Shape;368;p9"/>
          <p:cNvSpPr/>
          <p:nvPr/>
        </p:nvSpPr>
        <p:spPr>
          <a:xfrm>
            <a:off x="6860213" y="2228979"/>
            <a:ext cx="5012484" cy="369332"/>
          </a:xfrm>
          <a:prstGeom prst="rect">
            <a:avLst/>
          </a:prstGeom>
          <a:noFill/>
          <a:ln>
            <a:noFill/>
          </a:ln>
        </p:spPr>
        <p:txBody>
          <a:bodyPr spcFirstLastPara="1" wrap="square" lIns="0" tIns="0" rIns="0" bIns="0" anchor="t" anchorCtr="0">
            <a:spAutoFit/>
          </a:bodyPr>
          <a:lstStyle/>
          <a:p>
            <a:pPr marL="0" marR="0" lvl="0" indent="0" algn="just" rtl="0">
              <a:spcBef>
                <a:spcPts val="0"/>
              </a:spcBef>
              <a:spcAft>
                <a:spcPts val="0"/>
              </a:spcAft>
              <a:buNone/>
            </a:pPr>
            <a:r>
              <a:rPr lang="en-US" sz="2400" b="1" u="sng">
                <a:solidFill>
                  <a:srgbClr val="468DC3"/>
                </a:solidFill>
                <a:latin typeface="Quattrocento Sans"/>
                <a:ea typeface="Quattrocento Sans"/>
                <a:cs typeface="Quattrocento Sans"/>
                <a:sym typeface="Quattrocento Sans"/>
              </a:rPr>
              <a:t>Usados en Proyectiles de Artillería</a:t>
            </a:r>
            <a:endParaRPr sz="2400" b="1" u="sng">
              <a:solidFill>
                <a:srgbClr val="468DC3"/>
              </a:solidFill>
              <a:latin typeface="Quattrocento Sans"/>
              <a:ea typeface="Quattrocento Sans"/>
              <a:cs typeface="Quattrocento Sans"/>
              <a:sym typeface="Quattrocento Sans"/>
            </a:endParaRPr>
          </a:p>
        </p:txBody>
      </p:sp>
      <p:sp>
        <p:nvSpPr>
          <p:cNvPr id="369" name="Google Shape;369;p9"/>
          <p:cNvSpPr/>
          <p:nvPr/>
        </p:nvSpPr>
        <p:spPr>
          <a:xfrm>
            <a:off x="6860214" y="3016450"/>
            <a:ext cx="5212840" cy="830997"/>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US" sz="1800">
                <a:solidFill>
                  <a:srgbClr val="083D65"/>
                </a:solidFill>
                <a:latin typeface="Quattrocento Sans"/>
                <a:ea typeface="Quattrocento Sans"/>
                <a:cs typeface="Quattrocento Sans"/>
                <a:sym typeface="Quattrocento Sans"/>
              </a:rPr>
              <a:t>El mecanismo aprovecha la </a:t>
            </a:r>
            <a:r>
              <a:rPr lang="en-US" sz="1800" b="1">
                <a:solidFill>
                  <a:srgbClr val="083D65"/>
                </a:solidFill>
                <a:latin typeface="Quattrocento Sans"/>
                <a:ea typeface="Quattrocento Sans"/>
                <a:cs typeface="Quattrocento Sans"/>
                <a:sym typeface="Quattrocento Sans"/>
              </a:rPr>
              <a:t>aceleración centrífuga </a:t>
            </a:r>
            <a:r>
              <a:rPr lang="en-US" sz="1800">
                <a:solidFill>
                  <a:srgbClr val="083D65"/>
                </a:solidFill>
                <a:latin typeface="Quattrocento Sans"/>
                <a:ea typeface="Quattrocento Sans"/>
                <a:cs typeface="Quattrocento Sans"/>
                <a:sym typeface="Quattrocento Sans"/>
              </a:rPr>
              <a:t>de la rotación del proyectil para retirar el seguro inercial</a:t>
            </a:r>
            <a:endParaRPr sz="1800">
              <a:solidFill>
                <a:srgbClr val="083D65"/>
              </a:solidFill>
              <a:latin typeface="Quattrocento Sans"/>
              <a:ea typeface="Quattrocento Sans"/>
              <a:cs typeface="Quattrocento Sans"/>
              <a:sym typeface="Quattrocento Sans"/>
            </a:endParaRPr>
          </a:p>
        </p:txBody>
      </p:sp>
      <p:sp>
        <p:nvSpPr>
          <p:cNvPr id="370" name="Google Shape;370;p9"/>
          <p:cNvSpPr/>
          <p:nvPr/>
        </p:nvSpPr>
        <p:spPr>
          <a:xfrm>
            <a:off x="4018836" y="2211461"/>
            <a:ext cx="2165124" cy="759171"/>
          </a:xfrm>
          <a:prstGeom prst="roundRect">
            <a:avLst>
              <a:gd name="adj" fmla="val 10000"/>
            </a:avLst>
          </a:prstGeom>
          <a:solidFill>
            <a:srgbClr val="FFF2CC"/>
          </a:solidFill>
          <a:ln w="9525" cap="flat" cmpd="sng">
            <a:solidFill>
              <a:srgbClr val="599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Seguro Inercial </a:t>
            </a:r>
            <a:r>
              <a:rPr lang="en-US" sz="1600" b="1">
                <a:solidFill>
                  <a:srgbClr val="002060"/>
                </a:solidFill>
                <a:latin typeface="Federo"/>
                <a:ea typeface="Federo"/>
                <a:cs typeface="Federo"/>
                <a:sym typeface="Federo"/>
              </a:rPr>
              <a:t>(Contra Resorte)</a:t>
            </a:r>
            <a:endParaRPr sz="1400">
              <a:solidFill>
                <a:srgbClr val="C00000"/>
              </a:solidFill>
              <a:latin typeface="Calibri"/>
              <a:ea typeface="Calibri"/>
              <a:cs typeface="Calibri"/>
              <a:sym typeface="Calibri"/>
            </a:endParaRPr>
          </a:p>
        </p:txBody>
      </p:sp>
      <p:sp>
        <p:nvSpPr>
          <p:cNvPr id="371" name="Google Shape;371;p9"/>
          <p:cNvSpPr/>
          <p:nvPr/>
        </p:nvSpPr>
        <p:spPr>
          <a:xfrm>
            <a:off x="4018836" y="5892898"/>
            <a:ext cx="2165124" cy="759171"/>
          </a:xfrm>
          <a:prstGeom prst="roundRect">
            <a:avLst>
              <a:gd name="adj" fmla="val 10000"/>
            </a:avLst>
          </a:prstGeom>
          <a:solidFill>
            <a:srgbClr val="FFF2CC"/>
          </a:solidFill>
          <a:ln w="9525" cap="flat" cmpd="sng">
            <a:solidFill>
              <a:srgbClr val="599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2000" b="1">
                <a:solidFill>
                  <a:srgbClr val="002060"/>
                </a:solidFill>
                <a:latin typeface="Federo"/>
                <a:ea typeface="Federo"/>
                <a:cs typeface="Federo"/>
                <a:sym typeface="Federo"/>
              </a:rPr>
              <a:t>Conductos de Fuego</a:t>
            </a:r>
            <a:endParaRPr sz="1400">
              <a:solidFill>
                <a:srgbClr val="C00000"/>
              </a:solidFill>
              <a:latin typeface="Calibri"/>
              <a:ea typeface="Calibri"/>
              <a:cs typeface="Calibri"/>
              <a:sym typeface="Calibri"/>
            </a:endParaRPr>
          </a:p>
        </p:txBody>
      </p:sp>
      <p:cxnSp>
        <p:nvCxnSpPr>
          <p:cNvPr id="372" name="Google Shape;372;p9"/>
          <p:cNvCxnSpPr/>
          <p:nvPr/>
        </p:nvCxnSpPr>
        <p:spPr>
          <a:xfrm rot="10800000" flipH="1">
            <a:off x="1576039" y="2646557"/>
            <a:ext cx="2222810" cy="615257"/>
          </a:xfrm>
          <a:prstGeom prst="straightConnector1">
            <a:avLst/>
          </a:prstGeom>
          <a:noFill/>
          <a:ln w="38100" cap="flat" cmpd="sng">
            <a:solidFill>
              <a:srgbClr val="C00000"/>
            </a:solidFill>
            <a:prstDash val="solid"/>
            <a:miter lim="800000"/>
            <a:headEnd type="none" w="sm" len="sm"/>
            <a:tailEnd type="triangle" w="med" len="med"/>
          </a:ln>
        </p:spPr>
      </p:cxnSp>
      <p:cxnSp>
        <p:nvCxnSpPr>
          <p:cNvPr id="373" name="Google Shape;373;p9"/>
          <p:cNvCxnSpPr/>
          <p:nvPr/>
        </p:nvCxnSpPr>
        <p:spPr>
          <a:xfrm>
            <a:off x="1693932" y="4433516"/>
            <a:ext cx="2104917" cy="1459382"/>
          </a:xfrm>
          <a:prstGeom prst="straightConnector1">
            <a:avLst/>
          </a:prstGeom>
          <a:noFill/>
          <a:ln w="38100" cap="flat" cmpd="sng">
            <a:solidFill>
              <a:srgbClr val="C00000"/>
            </a:solidFill>
            <a:prstDash val="solid"/>
            <a:miter lim="800000"/>
            <a:headEnd type="none" w="sm" len="sm"/>
            <a:tailEnd type="triangle" w="med" len="med"/>
          </a:ln>
        </p:spPr>
      </p:cxnSp>
      <p:sp>
        <p:nvSpPr>
          <p:cNvPr id="374" name="Google Shape;374;p9"/>
          <p:cNvSpPr/>
          <p:nvPr/>
        </p:nvSpPr>
        <p:spPr>
          <a:xfrm>
            <a:off x="803893" y="3016450"/>
            <a:ext cx="796216" cy="733831"/>
          </a:xfrm>
          <a:prstGeom prst="ellipse">
            <a:avLst/>
          </a:prstGeom>
          <a:noFill/>
          <a:ln w="381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5" name="Google Shape;375;p9"/>
          <p:cNvSpPr/>
          <p:nvPr/>
        </p:nvSpPr>
        <p:spPr>
          <a:xfrm>
            <a:off x="1013029" y="3874886"/>
            <a:ext cx="796216" cy="733831"/>
          </a:xfrm>
          <a:prstGeom prst="ellipse">
            <a:avLst/>
          </a:prstGeom>
          <a:noFill/>
          <a:ln w="38100" cap="flat" cmpd="sng">
            <a:solidFill>
              <a:srgbClr val="C000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6" name="Google Shape;376;p9"/>
          <p:cNvSpPr/>
          <p:nvPr/>
        </p:nvSpPr>
        <p:spPr>
          <a:xfrm>
            <a:off x="6860212" y="4169751"/>
            <a:ext cx="5212841" cy="830997"/>
          </a:xfrm>
          <a:prstGeom prst="rect">
            <a:avLst/>
          </a:prstGeom>
          <a:noFill/>
          <a:ln>
            <a:noFill/>
          </a:ln>
        </p:spPr>
        <p:txBody>
          <a:bodyPr spcFirstLastPara="1" wrap="square" lIns="0" tIns="0" rIns="0" bIns="0" anchor="t" anchorCtr="0">
            <a:spAutoFit/>
          </a:bodyPr>
          <a:lstStyle/>
          <a:p>
            <a:pPr marL="0" marR="0" lvl="0" indent="0" algn="just" rtl="0">
              <a:spcBef>
                <a:spcPts val="0"/>
              </a:spcBef>
              <a:spcAft>
                <a:spcPts val="0"/>
              </a:spcAft>
              <a:buNone/>
            </a:pPr>
            <a:r>
              <a:rPr lang="en-US" sz="1800">
                <a:solidFill>
                  <a:srgbClr val="083D65"/>
                </a:solidFill>
                <a:latin typeface="Quattrocento Sans"/>
                <a:ea typeface="Quattrocento Sans"/>
                <a:cs typeface="Quattrocento Sans"/>
                <a:sym typeface="Quattrocento Sans"/>
              </a:rPr>
              <a:t>El arco dentado gira por acción de un resorte y alinea los conductos que permiten armar la cadena detonante.</a:t>
            </a:r>
            <a:endParaRPr sz="1800">
              <a:solidFill>
                <a:srgbClr val="083D65"/>
              </a:solidFill>
              <a:latin typeface="Quattrocento Sans"/>
              <a:ea typeface="Quattrocento Sans"/>
              <a:cs typeface="Quattrocento Sans"/>
              <a:sym typeface="Quattrocento Sans"/>
            </a:endParaRPr>
          </a:p>
        </p:txBody>
      </p:sp>
      <p:sp>
        <p:nvSpPr>
          <p:cNvPr id="377" name="Google Shape;377;p9"/>
          <p:cNvSpPr/>
          <p:nvPr/>
        </p:nvSpPr>
        <p:spPr>
          <a:xfrm>
            <a:off x="6889987" y="5392615"/>
            <a:ext cx="5212841" cy="830997"/>
          </a:xfrm>
          <a:prstGeom prst="rect">
            <a:avLst/>
          </a:prstGeom>
          <a:noFill/>
          <a:ln>
            <a:noFill/>
          </a:ln>
        </p:spPr>
        <p:txBody>
          <a:bodyPr spcFirstLastPara="1" wrap="square" lIns="0" tIns="0" rIns="0" bIns="0" anchor="t" anchorCtr="0">
            <a:spAutoFit/>
          </a:bodyPr>
          <a:lstStyle/>
          <a:p>
            <a:pPr marL="0" marR="0" lvl="0" indent="0" algn="just" rtl="0">
              <a:spcBef>
                <a:spcPts val="0"/>
              </a:spcBef>
              <a:spcAft>
                <a:spcPts val="0"/>
              </a:spcAft>
              <a:buNone/>
            </a:pPr>
            <a:r>
              <a:rPr lang="en-US" sz="1800">
                <a:solidFill>
                  <a:srgbClr val="083D65"/>
                </a:solidFill>
                <a:latin typeface="Quattrocento Sans"/>
                <a:ea typeface="Quattrocento Sans"/>
                <a:cs typeface="Quattrocento Sans"/>
                <a:sym typeface="Quattrocento Sans"/>
              </a:rPr>
              <a:t>Una vez se alinean, un pasador fija los conductos en posición y </a:t>
            </a:r>
            <a:r>
              <a:rPr lang="en-US" sz="1800" b="1">
                <a:solidFill>
                  <a:srgbClr val="083D65"/>
                </a:solidFill>
                <a:latin typeface="Quattrocento Sans"/>
                <a:ea typeface="Quattrocento Sans"/>
                <a:cs typeface="Quattrocento Sans"/>
                <a:sym typeface="Quattrocento Sans"/>
              </a:rPr>
              <a:t>la espoleta queda armada en forma irreversible.</a:t>
            </a:r>
            <a:endParaRPr sz="1800" b="1">
              <a:solidFill>
                <a:srgbClr val="083D65"/>
              </a:solidFill>
              <a:latin typeface="Quattrocento Sans"/>
              <a:ea typeface="Quattrocento Sans"/>
              <a:cs typeface="Quattrocento Sans"/>
              <a:sym typeface="Quattrocento Sans"/>
            </a:endParaRPr>
          </a:p>
        </p:txBody>
      </p:sp>
      <p:sp>
        <p:nvSpPr>
          <p:cNvPr id="378" name="Google Shape;378;p9"/>
          <p:cNvSpPr/>
          <p:nvPr/>
        </p:nvSpPr>
        <p:spPr>
          <a:xfrm>
            <a:off x="6504894" y="3261814"/>
            <a:ext cx="163551" cy="162601"/>
          </a:xfrm>
          <a:prstGeom prst="ellipse">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79" name="Google Shape;379;p9"/>
          <p:cNvSpPr/>
          <p:nvPr/>
        </p:nvSpPr>
        <p:spPr>
          <a:xfrm>
            <a:off x="6504894" y="4503948"/>
            <a:ext cx="163551" cy="162601"/>
          </a:xfrm>
          <a:prstGeom prst="ellipse">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80" name="Google Shape;380;p9"/>
          <p:cNvSpPr/>
          <p:nvPr/>
        </p:nvSpPr>
        <p:spPr>
          <a:xfrm>
            <a:off x="6504894" y="5730297"/>
            <a:ext cx="163551" cy="162601"/>
          </a:xfrm>
          <a:prstGeom prst="ellipse">
            <a:avLst/>
          </a:prstGeom>
          <a:solidFill>
            <a:schemeClr val="accent1"/>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381" name="Google Shape;381;p9"/>
          <p:cNvPicPr preferRelativeResize="0"/>
          <p:nvPr/>
        </p:nvPicPr>
        <p:blipFill rotWithShape="1">
          <a:blip r:embed="rId5">
            <a:alphaModFix/>
          </a:blip>
          <a:srcRect/>
          <a:stretch/>
        </p:blipFill>
        <p:spPr>
          <a:xfrm>
            <a:off x="406993" y="758293"/>
            <a:ext cx="795190" cy="795190"/>
          </a:xfrm>
          <a:prstGeom prst="rect">
            <a:avLst/>
          </a:prstGeom>
          <a:noFill/>
          <a:ln>
            <a:noFill/>
          </a:ln>
        </p:spPr>
      </p:pic>
      <p:sp>
        <p:nvSpPr>
          <p:cNvPr id="382" name="Google Shape;382;p9"/>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383" name="Google Shape;383;p9" descr="Escuela naval Arturo Prat.jpg"/>
          <p:cNvPicPr preferRelativeResize="0"/>
          <p:nvPr/>
        </p:nvPicPr>
        <p:blipFill rotWithShape="1">
          <a:blip r:embed="rId6">
            <a:alphaModFix/>
          </a:blip>
          <a:srcRect/>
          <a:stretch/>
        </p:blipFill>
        <p:spPr>
          <a:xfrm>
            <a:off x="10908360" y="617634"/>
            <a:ext cx="643329" cy="74411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p10"/>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389" name="Google Shape;389;p10"/>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390" name="Google Shape;390;p10"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391" name="Google Shape;391;p10"/>
          <p:cNvSpPr txBox="1"/>
          <p:nvPr/>
        </p:nvSpPr>
        <p:spPr>
          <a:xfrm>
            <a:off x="4103003" y="676753"/>
            <a:ext cx="3985992"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3200" b="1">
                <a:solidFill>
                  <a:srgbClr val="C00000"/>
                </a:solidFill>
                <a:latin typeface="Federo"/>
                <a:ea typeface="Federo"/>
                <a:cs typeface="Federo"/>
                <a:sym typeface="Federo"/>
              </a:rPr>
              <a:t>“ESPOLETAS”</a:t>
            </a:r>
            <a:endParaRPr/>
          </a:p>
        </p:txBody>
      </p:sp>
      <p:pic>
        <p:nvPicPr>
          <p:cNvPr id="392" name="Google Shape;392;p10" descr="foto 8"/>
          <p:cNvPicPr preferRelativeResize="0"/>
          <p:nvPr/>
        </p:nvPicPr>
        <p:blipFill rotWithShape="1">
          <a:blip r:embed="rId5">
            <a:alphaModFix/>
          </a:blip>
          <a:srcRect/>
          <a:stretch/>
        </p:blipFill>
        <p:spPr>
          <a:xfrm>
            <a:off x="3798849" y="1962150"/>
            <a:ext cx="8510746" cy="4895850"/>
          </a:xfrm>
          <a:prstGeom prst="rect">
            <a:avLst/>
          </a:prstGeom>
          <a:noFill/>
          <a:ln>
            <a:noFill/>
          </a:ln>
        </p:spPr>
      </p:pic>
      <p:sp>
        <p:nvSpPr>
          <p:cNvPr id="393" name="Google Shape;393;p10"/>
          <p:cNvSpPr/>
          <p:nvPr/>
        </p:nvSpPr>
        <p:spPr>
          <a:xfrm>
            <a:off x="12984" y="2007220"/>
            <a:ext cx="3785865" cy="4850780"/>
          </a:xfrm>
          <a:prstGeom prst="rect">
            <a:avLst/>
          </a:prstGeom>
          <a:solidFill>
            <a:schemeClr val="dk1">
              <a:alpha val="76862"/>
            </a:schemeClr>
          </a:solidFill>
          <a:ln>
            <a:noFill/>
          </a:ln>
        </p:spPr>
        <p:txBody>
          <a:bodyPr spcFirstLastPara="1" wrap="square" lIns="60925" tIns="60925" rIns="60925" bIns="60925" anchor="ctr" anchorCtr="0">
            <a:noAutofit/>
          </a:bodyPr>
          <a:lstStyle/>
          <a:p>
            <a:pPr marL="0" marR="0" lvl="0" indent="0" algn="l" rtl="0">
              <a:spcBef>
                <a:spcPts val="0"/>
              </a:spcBef>
              <a:spcAft>
                <a:spcPts val="0"/>
              </a:spcAft>
              <a:buNone/>
            </a:pPr>
            <a:endParaRPr sz="2400" b="1">
              <a:solidFill>
                <a:srgbClr val="262626"/>
              </a:solidFill>
              <a:latin typeface="Lato"/>
              <a:ea typeface="Lato"/>
              <a:cs typeface="Lato"/>
              <a:sym typeface="Lato"/>
            </a:endParaRPr>
          </a:p>
        </p:txBody>
      </p:sp>
      <p:sp>
        <p:nvSpPr>
          <p:cNvPr id="394" name="Google Shape;394;p10"/>
          <p:cNvSpPr/>
          <p:nvPr/>
        </p:nvSpPr>
        <p:spPr>
          <a:xfrm>
            <a:off x="232660" y="3435177"/>
            <a:ext cx="3346514" cy="1723549"/>
          </a:xfrm>
          <a:prstGeom prst="rect">
            <a:avLst/>
          </a:prstGeom>
          <a:noFill/>
          <a:ln>
            <a:noFill/>
          </a:ln>
        </p:spPr>
        <p:txBody>
          <a:bodyPr spcFirstLastPara="1" wrap="square" lIns="0" tIns="0" rIns="0" bIns="0" anchor="ctr" anchorCtr="0">
            <a:spAutoFit/>
          </a:bodyPr>
          <a:lstStyle/>
          <a:p>
            <a:pPr marL="0" marR="0" lvl="0" indent="0" algn="ctr" rtl="0">
              <a:spcBef>
                <a:spcPts val="0"/>
              </a:spcBef>
              <a:spcAft>
                <a:spcPts val="0"/>
              </a:spcAft>
              <a:buNone/>
            </a:pPr>
            <a:r>
              <a:rPr lang="en-US" sz="2800">
                <a:solidFill>
                  <a:srgbClr val="FFD966"/>
                </a:solidFill>
                <a:latin typeface="Open Sans"/>
                <a:ea typeface="Open Sans"/>
                <a:cs typeface="Open Sans"/>
                <a:sym typeface="Open Sans"/>
              </a:rPr>
              <a:t>Dispositivo de </a:t>
            </a:r>
            <a:r>
              <a:rPr lang="en-US" sz="2800" b="1">
                <a:solidFill>
                  <a:srgbClr val="FFD966"/>
                </a:solidFill>
                <a:latin typeface="Federo"/>
                <a:ea typeface="Federo"/>
                <a:cs typeface="Federo"/>
                <a:sym typeface="Federo"/>
              </a:rPr>
              <a:t>SEGURIDAD</a:t>
            </a:r>
            <a:r>
              <a:rPr lang="en-US" sz="2800">
                <a:solidFill>
                  <a:srgbClr val="FFD966"/>
                </a:solidFill>
                <a:latin typeface="Open Sans"/>
                <a:ea typeface="Open Sans"/>
                <a:cs typeface="Open Sans"/>
                <a:sym typeface="Open Sans"/>
              </a:rPr>
              <a:t> </a:t>
            </a:r>
            <a:r>
              <a:rPr lang="en-US" sz="2800" b="1">
                <a:solidFill>
                  <a:srgbClr val="FFD966"/>
                </a:solidFill>
                <a:latin typeface="Open Sans"/>
                <a:ea typeface="Open Sans"/>
                <a:cs typeface="Open Sans"/>
                <a:sym typeface="Open Sans"/>
              </a:rPr>
              <a:t>y</a:t>
            </a:r>
            <a:r>
              <a:rPr lang="en-US" sz="2800">
                <a:solidFill>
                  <a:srgbClr val="FFD966"/>
                </a:solidFill>
                <a:latin typeface="Open Sans"/>
                <a:ea typeface="Open Sans"/>
                <a:cs typeface="Open Sans"/>
                <a:sym typeface="Open Sans"/>
              </a:rPr>
              <a:t> </a:t>
            </a:r>
            <a:r>
              <a:rPr lang="en-US" sz="2800" b="1">
                <a:solidFill>
                  <a:srgbClr val="FFD966"/>
                </a:solidFill>
                <a:latin typeface="Federo"/>
                <a:ea typeface="Federo"/>
                <a:cs typeface="Federo"/>
                <a:sym typeface="Federo"/>
              </a:rPr>
              <a:t>Armado </a:t>
            </a:r>
            <a:r>
              <a:rPr lang="en-US" sz="2800">
                <a:solidFill>
                  <a:srgbClr val="FFD966"/>
                </a:solidFill>
                <a:latin typeface="Open Sans"/>
                <a:ea typeface="Open Sans"/>
                <a:cs typeface="Open Sans"/>
                <a:sym typeface="Open Sans"/>
              </a:rPr>
              <a:t>por aceleración  </a:t>
            </a:r>
            <a:endParaRPr/>
          </a:p>
          <a:p>
            <a:pPr marL="0" marR="0" lvl="0" indent="0" algn="ctr" rtl="0">
              <a:spcBef>
                <a:spcPts val="0"/>
              </a:spcBef>
              <a:spcAft>
                <a:spcPts val="0"/>
              </a:spcAft>
              <a:buNone/>
            </a:pPr>
            <a:r>
              <a:rPr lang="en-US" sz="2800">
                <a:solidFill>
                  <a:srgbClr val="FFD966"/>
                </a:solidFill>
                <a:latin typeface="Open Sans"/>
                <a:ea typeface="Open Sans"/>
                <a:cs typeface="Open Sans"/>
                <a:sym typeface="Open Sans"/>
              </a:rPr>
              <a:t>(Usados en Misiles)</a:t>
            </a:r>
            <a:endParaRPr sz="2800">
              <a:solidFill>
                <a:srgbClr val="FFD966"/>
              </a:solidFill>
              <a:latin typeface="Open Sans"/>
              <a:ea typeface="Open Sans"/>
              <a:cs typeface="Open Sans"/>
              <a:sym typeface="Open Sans"/>
            </a:endParaRPr>
          </a:p>
        </p:txBody>
      </p:sp>
      <p:pic>
        <p:nvPicPr>
          <p:cNvPr id="395" name="Google Shape;395;p10"/>
          <p:cNvPicPr preferRelativeResize="0"/>
          <p:nvPr/>
        </p:nvPicPr>
        <p:blipFill rotWithShape="1">
          <a:blip r:embed="rId6">
            <a:alphaModFix/>
          </a:blip>
          <a:srcRect/>
          <a:stretch/>
        </p:blipFill>
        <p:spPr>
          <a:xfrm>
            <a:off x="406993" y="758293"/>
            <a:ext cx="795190" cy="79519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pic>
        <p:nvPicPr>
          <p:cNvPr id="400" name="Google Shape;400;p11"/>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401" name="Google Shape;401;p11"/>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402" name="Google Shape;402;p11"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403" name="Google Shape;403;p11"/>
          <p:cNvSpPr txBox="1"/>
          <p:nvPr/>
        </p:nvSpPr>
        <p:spPr>
          <a:xfrm>
            <a:off x="3986781" y="701089"/>
            <a:ext cx="3985992"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3200" b="1">
                <a:solidFill>
                  <a:srgbClr val="C00000"/>
                </a:solidFill>
                <a:latin typeface="Federo"/>
                <a:ea typeface="Federo"/>
                <a:cs typeface="Federo"/>
                <a:sym typeface="Federo"/>
              </a:rPr>
              <a:t>“ESPOLETAS”</a:t>
            </a:r>
            <a:endParaRPr/>
          </a:p>
        </p:txBody>
      </p:sp>
      <p:grpSp>
        <p:nvGrpSpPr>
          <p:cNvPr id="404" name="Google Shape;404;p11"/>
          <p:cNvGrpSpPr/>
          <p:nvPr/>
        </p:nvGrpSpPr>
        <p:grpSpPr>
          <a:xfrm>
            <a:off x="2656714" y="5720312"/>
            <a:ext cx="6774492" cy="964810"/>
            <a:chOff x="5289588" y="4408388"/>
            <a:chExt cx="6774492" cy="964810"/>
          </a:xfrm>
        </p:grpSpPr>
        <p:grpSp>
          <p:nvGrpSpPr>
            <p:cNvPr id="405" name="Google Shape;405;p11"/>
            <p:cNvGrpSpPr/>
            <p:nvPr/>
          </p:nvGrpSpPr>
          <p:grpSpPr>
            <a:xfrm>
              <a:off x="7097692" y="4410909"/>
              <a:ext cx="1471832" cy="934613"/>
              <a:chOff x="319629" y="1512163"/>
              <a:chExt cx="1471832" cy="934613"/>
            </a:xfrm>
          </p:grpSpPr>
          <p:sp>
            <p:nvSpPr>
              <p:cNvPr id="406" name="Google Shape;406;p11"/>
              <p:cNvSpPr/>
              <p:nvPr/>
            </p:nvSpPr>
            <p:spPr>
              <a:xfrm>
                <a:off x="319629" y="1512163"/>
                <a:ext cx="1471832" cy="934613"/>
              </a:xfrm>
              <a:prstGeom prst="roundRect">
                <a:avLst>
                  <a:gd name="adj" fmla="val 10000"/>
                </a:avLst>
              </a:prstGeom>
              <a:solidFill>
                <a:srgbClr val="00B0F0">
                  <a:alpha val="89803"/>
                </a:srgb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11"/>
              <p:cNvSpPr/>
              <p:nvPr/>
            </p:nvSpPr>
            <p:spPr>
              <a:xfrm>
                <a:off x="374377" y="1557356"/>
                <a:ext cx="1417084" cy="879865"/>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600" b="1">
                    <a:solidFill>
                      <a:schemeClr val="dk1"/>
                    </a:solidFill>
                    <a:latin typeface="Calibri"/>
                    <a:ea typeface="Calibri"/>
                    <a:cs typeface="Calibri"/>
                    <a:sym typeface="Calibri"/>
                  </a:rPr>
                  <a:t>Mecanismo 1</a:t>
                </a:r>
                <a:endParaRPr sz="1400" b="1">
                  <a:solidFill>
                    <a:schemeClr val="dk1"/>
                  </a:solidFill>
                  <a:latin typeface="Calibri"/>
                  <a:ea typeface="Calibri"/>
                  <a:cs typeface="Calibri"/>
                  <a:sym typeface="Calibri"/>
                </a:endParaRPr>
              </a:p>
            </p:txBody>
          </p:sp>
        </p:grpSp>
        <p:grpSp>
          <p:nvGrpSpPr>
            <p:cNvPr id="408" name="Google Shape;408;p11"/>
            <p:cNvGrpSpPr/>
            <p:nvPr/>
          </p:nvGrpSpPr>
          <p:grpSpPr>
            <a:xfrm>
              <a:off x="5289588" y="4437075"/>
              <a:ext cx="1475945" cy="936123"/>
              <a:chOff x="5542202" y="1550884"/>
              <a:chExt cx="1475945" cy="936123"/>
            </a:xfrm>
          </p:grpSpPr>
          <p:sp>
            <p:nvSpPr>
              <p:cNvPr id="409" name="Google Shape;409;p11"/>
              <p:cNvSpPr/>
              <p:nvPr/>
            </p:nvSpPr>
            <p:spPr>
              <a:xfrm>
                <a:off x="5546315" y="1552394"/>
                <a:ext cx="1471832" cy="934613"/>
              </a:xfrm>
              <a:prstGeom prst="roundRect">
                <a:avLst>
                  <a:gd name="adj" fmla="val 10000"/>
                </a:avLst>
              </a:prstGeom>
              <a:solidFill>
                <a:srgbClr val="FF0000">
                  <a:alpha val="89803"/>
                </a:srgb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11"/>
              <p:cNvSpPr/>
              <p:nvPr/>
            </p:nvSpPr>
            <p:spPr>
              <a:xfrm>
                <a:off x="5542202" y="1550884"/>
                <a:ext cx="1417084" cy="879865"/>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400" b="1">
                    <a:solidFill>
                      <a:schemeClr val="lt1"/>
                    </a:solidFill>
                    <a:latin typeface="Federo"/>
                    <a:ea typeface="Federo"/>
                    <a:cs typeface="Federo"/>
                    <a:sym typeface="Federo"/>
                  </a:rPr>
                  <a:t>ARMA DISPARADA O LANZADA</a:t>
                </a:r>
                <a:endParaRPr sz="1400" b="1">
                  <a:solidFill>
                    <a:schemeClr val="lt1"/>
                  </a:solidFill>
                  <a:latin typeface="Federo"/>
                  <a:ea typeface="Federo"/>
                  <a:cs typeface="Federo"/>
                  <a:sym typeface="Federo"/>
                </a:endParaRPr>
              </a:p>
            </p:txBody>
          </p:sp>
        </p:grpSp>
        <p:cxnSp>
          <p:nvCxnSpPr>
            <p:cNvPr id="411" name="Google Shape;411;p11"/>
            <p:cNvCxnSpPr/>
            <p:nvPr/>
          </p:nvCxnSpPr>
          <p:spPr>
            <a:xfrm>
              <a:off x="6784924" y="4877920"/>
              <a:ext cx="288000" cy="0"/>
            </a:xfrm>
            <a:prstGeom prst="straightConnector1">
              <a:avLst/>
            </a:prstGeom>
            <a:noFill/>
            <a:ln w="28575" cap="flat" cmpd="sng">
              <a:solidFill>
                <a:srgbClr val="002060"/>
              </a:solidFill>
              <a:prstDash val="solid"/>
              <a:miter lim="800000"/>
              <a:headEnd type="none" w="sm" len="sm"/>
              <a:tailEnd type="triangle" w="med" len="med"/>
            </a:ln>
          </p:spPr>
        </p:cxnSp>
        <p:cxnSp>
          <p:nvCxnSpPr>
            <p:cNvPr id="412" name="Google Shape;412;p11"/>
            <p:cNvCxnSpPr/>
            <p:nvPr/>
          </p:nvCxnSpPr>
          <p:spPr>
            <a:xfrm rot="10800000" flipH="1">
              <a:off x="8590014" y="4890268"/>
              <a:ext cx="252000" cy="7434"/>
            </a:xfrm>
            <a:prstGeom prst="straightConnector1">
              <a:avLst/>
            </a:prstGeom>
            <a:noFill/>
            <a:ln w="28575" cap="flat" cmpd="sng">
              <a:solidFill>
                <a:srgbClr val="002060"/>
              </a:solidFill>
              <a:prstDash val="solid"/>
              <a:miter lim="800000"/>
              <a:headEnd type="none" w="sm" len="sm"/>
              <a:tailEnd type="triangle" w="med" len="med"/>
            </a:ln>
          </p:spPr>
        </p:cxnSp>
        <p:grpSp>
          <p:nvGrpSpPr>
            <p:cNvPr id="413" name="Google Shape;413;p11"/>
            <p:cNvGrpSpPr/>
            <p:nvPr/>
          </p:nvGrpSpPr>
          <p:grpSpPr>
            <a:xfrm>
              <a:off x="8869580" y="4430396"/>
              <a:ext cx="1471832" cy="934613"/>
              <a:chOff x="319629" y="1512163"/>
              <a:chExt cx="1471832" cy="934613"/>
            </a:xfrm>
          </p:grpSpPr>
          <p:sp>
            <p:nvSpPr>
              <p:cNvPr id="414" name="Google Shape;414;p11"/>
              <p:cNvSpPr/>
              <p:nvPr/>
            </p:nvSpPr>
            <p:spPr>
              <a:xfrm>
                <a:off x="319629" y="1512163"/>
                <a:ext cx="1471832" cy="934613"/>
              </a:xfrm>
              <a:prstGeom prst="roundRect">
                <a:avLst>
                  <a:gd name="adj" fmla="val 10000"/>
                </a:avLst>
              </a:prstGeom>
              <a:solidFill>
                <a:srgbClr val="00B0F0">
                  <a:alpha val="89803"/>
                </a:srgb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11"/>
              <p:cNvSpPr/>
              <p:nvPr/>
            </p:nvSpPr>
            <p:spPr>
              <a:xfrm>
                <a:off x="374377" y="1557356"/>
                <a:ext cx="1417084" cy="879865"/>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600" b="1">
                    <a:solidFill>
                      <a:schemeClr val="dk1"/>
                    </a:solidFill>
                    <a:latin typeface="Calibri"/>
                    <a:ea typeface="Calibri"/>
                    <a:cs typeface="Calibri"/>
                    <a:sym typeface="Calibri"/>
                  </a:rPr>
                  <a:t>Mecanismo 2</a:t>
                </a:r>
                <a:endParaRPr sz="1400" b="1">
                  <a:solidFill>
                    <a:schemeClr val="dk1"/>
                  </a:solidFill>
                  <a:latin typeface="Calibri"/>
                  <a:ea typeface="Calibri"/>
                  <a:cs typeface="Calibri"/>
                  <a:sym typeface="Calibri"/>
                </a:endParaRPr>
              </a:p>
            </p:txBody>
          </p:sp>
        </p:grpSp>
        <p:grpSp>
          <p:nvGrpSpPr>
            <p:cNvPr id="416" name="Google Shape;416;p11"/>
            <p:cNvGrpSpPr/>
            <p:nvPr/>
          </p:nvGrpSpPr>
          <p:grpSpPr>
            <a:xfrm>
              <a:off x="10592248" y="4408388"/>
              <a:ext cx="1471832" cy="934613"/>
              <a:chOff x="3411093" y="201074"/>
              <a:chExt cx="1471832" cy="934613"/>
            </a:xfrm>
          </p:grpSpPr>
          <p:sp>
            <p:nvSpPr>
              <p:cNvPr id="417" name="Google Shape;417;p11"/>
              <p:cNvSpPr/>
              <p:nvPr/>
            </p:nvSpPr>
            <p:spPr>
              <a:xfrm>
                <a:off x="3411093" y="201074"/>
                <a:ext cx="1471832" cy="934613"/>
              </a:xfrm>
              <a:prstGeom prst="roundRect">
                <a:avLst>
                  <a:gd name="adj" fmla="val 10000"/>
                </a:avLst>
              </a:prstGeom>
              <a:solidFill>
                <a:srgbClr val="FFF2CC"/>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11"/>
              <p:cNvSpPr/>
              <p:nvPr/>
            </p:nvSpPr>
            <p:spPr>
              <a:xfrm>
                <a:off x="3438467" y="228448"/>
                <a:ext cx="1417084" cy="879865"/>
              </a:xfrm>
              <a:prstGeom prst="rect">
                <a:avLst/>
              </a:prstGeom>
              <a:solidFill>
                <a:srgbClr val="FFF2CC"/>
              </a:solid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None/>
                </a:pPr>
                <a:r>
                  <a:rPr lang="en-US" sz="1600" b="1">
                    <a:solidFill>
                      <a:schemeClr val="dk1"/>
                    </a:solidFill>
                    <a:latin typeface="Calibri"/>
                    <a:ea typeface="Calibri"/>
                    <a:cs typeface="Calibri"/>
                    <a:sym typeface="Calibri"/>
                  </a:rPr>
                  <a:t>ESPOLETA   ARMADA</a:t>
                </a:r>
                <a:endParaRPr sz="1600" b="1">
                  <a:solidFill>
                    <a:schemeClr val="dk1"/>
                  </a:solidFill>
                  <a:latin typeface="Calibri"/>
                  <a:ea typeface="Calibri"/>
                  <a:cs typeface="Calibri"/>
                  <a:sym typeface="Calibri"/>
                </a:endParaRPr>
              </a:p>
            </p:txBody>
          </p:sp>
        </p:grpSp>
        <p:cxnSp>
          <p:nvCxnSpPr>
            <p:cNvPr id="419" name="Google Shape;419;p11"/>
            <p:cNvCxnSpPr/>
            <p:nvPr/>
          </p:nvCxnSpPr>
          <p:spPr>
            <a:xfrm rot="10800000" flipH="1">
              <a:off x="10334621" y="4893985"/>
              <a:ext cx="252000" cy="7434"/>
            </a:xfrm>
            <a:prstGeom prst="straightConnector1">
              <a:avLst/>
            </a:prstGeom>
            <a:noFill/>
            <a:ln w="28575" cap="flat" cmpd="sng">
              <a:solidFill>
                <a:srgbClr val="002060"/>
              </a:solidFill>
              <a:prstDash val="solid"/>
              <a:miter lim="800000"/>
              <a:headEnd type="none" w="sm" len="sm"/>
              <a:tailEnd type="triangle" w="med" len="med"/>
            </a:ln>
          </p:spPr>
        </p:cxnSp>
      </p:grpSp>
      <p:sp>
        <p:nvSpPr>
          <p:cNvPr id="420" name="Google Shape;420;p11"/>
          <p:cNvSpPr/>
          <p:nvPr/>
        </p:nvSpPr>
        <p:spPr>
          <a:xfrm>
            <a:off x="2708753" y="2241897"/>
            <a:ext cx="6542049" cy="2901902"/>
          </a:xfrm>
          <a:prstGeom prst="roundRect">
            <a:avLst>
              <a:gd name="adj" fmla="val 1711"/>
            </a:avLst>
          </a:prstGeom>
          <a:solidFill>
            <a:srgbClr val="1E4E79">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421" name="Google Shape;421;p11" descr="C:\Users\Usuario\Desktop\Imagenes 3D\3D_CArt_11.jpg"/>
          <p:cNvPicPr preferRelativeResize="0"/>
          <p:nvPr/>
        </p:nvPicPr>
        <p:blipFill rotWithShape="1">
          <a:blip r:embed="rId5">
            <a:alphaModFix/>
          </a:blip>
          <a:srcRect r="15625"/>
          <a:stretch/>
        </p:blipFill>
        <p:spPr>
          <a:xfrm>
            <a:off x="2997437" y="2748562"/>
            <a:ext cx="274119" cy="270835"/>
          </a:xfrm>
          <a:prstGeom prst="rect">
            <a:avLst/>
          </a:prstGeom>
          <a:noFill/>
          <a:ln>
            <a:noFill/>
          </a:ln>
        </p:spPr>
      </p:pic>
      <p:sp>
        <p:nvSpPr>
          <p:cNvPr id="422" name="Google Shape;422;p11"/>
          <p:cNvSpPr txBox="1"/>
          <p:nvPr/>
        </p:nvSpPr>
        <p:spPr>
          <a:xfrm>
            <a:off x="3448782" y="2531520"/>
            <a:ext cx="5442457" cy="73866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Las espoletas tienen mecanismos de armado </a:t>
            </a:r>
            <a:r>
              <a:rPr lang="en-US" sz="2400" b="1">
                <a:solidFill>
                  <a:srgbClr val="002060"/>
                </a:solidFill>
                <a:latin typeface="Federo"/>
                <a:ea typeface="Federo"/>
                <a:cs typeface="Federo"/>
                <a:sym typeface="Federo"/>
              </a:rPr>
              <a:t>REDUNDANTES</a:t>
            </a:r>
            <a:r>
              <a:rPr lang="en-US" sz="1800">
                <a:solidFill>
                  <a:srgbClr val="002060"/>
                </a:solidFill>
                <a:latin typeface="Calibri"/>
                <a:ea typeface="Calibri"/>
                <a:cs typeface="Calibri"/>
                <a:sym typeface="Calibri"/>
              </a:rPr>
              <a:t> objeto aumentar su seguridad.</a:t>
            </a:r>
            <a:endParaRPr sz="1800">
              <a:solidFill>
                <a:srgbClr val="002060"/>
              </a:solidFill>
              <a:latin typeface="Calibri"/>
              <a:ea typeface="Calibri"/>
              <a:cs typeface="Calibri"/>
              <a:sym typeface="Calibri"/>
            </a:endParaRPr>
          </a:p>
        </p:txBody>
      </p:sp>
      <p:pic>
        <p:nvPicPr>
          <p:cNvPr id="423" name="Google Shape;423;p11" descr="C:\Users\Usuario\Desktop\Imagenes 3D\3D_CArt_11.jpg"/>
          <p:cNvPicPr preferRelativeResize="0"/>
          <p:nvPr/>
        </p:nvPicPr>
        <p:blipFill rotWithShape="1">
          <a:blip r:embed="rId5">
            <a:alphaModFix/>
          </a:blip>
          <a:srcRect r="15625"/>
          <a:stretch/>
        </p:blipFill>
        <p:spPr>
          <a:xfrm>
            <a:off x="2997437" y="3487286"/>
            <a:ext cx="274119" cy="270835"/>
          </a:xfrm>
          <a:prstGeom prst="rect">
            <a:avLst/>
          </a:prstGeom>
          <a:noFill/>
          <a:ln>
            <a:noFill/>
          </a:ln>
        </p:spPr>
      </p:pic>
      <p:sp>
        <p:nvSpPr>
          <p:cNvPr id="424" name="Google Shape;424;p11"/>
          <p:cNvSpPr txBox="1"/>
          <p:nvPr/>
        </p:nvSpPr>
        <p:spPr>
          <a:xfrm>
            <a:off x="3448782" y="3339512"/>
            <a:ext cx="5442457" cy="46166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Se conectan en </a:t>
            </a:r>
            <a:r>
              <a:rPr lang="en-US" sz="2400" b="1">
                <a:solidFill>
                  <a:srgbClr val="002060"/>
                </a:solidFill>
                <a:latin typeface="Federo"/>
                <a:ea typeface="Federo"/>
                <a:cs typeface="Federo"/>
                <a:sym typeface="Federo"/>
              </a:rPr>
              <a:t>SERIE</a:t>
            </a:r>
            <a:endParaRPr/>
          </a:p>
        </p:txBody>
      </p:sp>
      <p:pic>
        <p:nvPicPr>
          <p:cNvPr id="425" name="Google Shape;425;p11" descr="C:\Users\Usuario\Desktop\Imagenes 3D\3D_CArt_11.jpg"/>
          <p:cNvPicPr preferRelativeResize="0"/>
          <p:nvPr/>
        </p:nvPicPr>
        <p:blipFill rotWithShape="1">
          <a:blip r:embed="rId5">
            <a:alphaModFix/>
          </a:blip>
          <a:srcRect r="15625"/>
          <a:stretch/>
        </p:blipFill>
        <p:spPr>
          <a:xfrm>
            <a:off x="2997437" y="4249024"/>
            <a:ext cx="274119" cy="270835"/>
          </a:xfrm>
          <a:prstGeom prst="rect">
            <a:avLst/>
          </a:prstGeom>
          <a:noFill/>
          <a:ln>
            <a:noFill/>
          </a:ln>
        </p:spPr>
      </p:pic>
      <p:sp>
        <p:nvSpPr>
          <p:cNvPr id="426" name="Google Shape;426;p11"/>
          <p:cNvSpPr txBox="1"/>
          <p:nvPr/>
        </p:nvSpPr>
        <p:spPr>
          <a:xfrm>
            <a:off x="3448782" y="4031982"/>
            <a:ext cx="5442457" cy="64633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Calibri"/>
                <a:ea typeface="Calibri"/>
                <a:cs typeface="Calibri"/>
                <a:sym typeface="Calibri"/>
              </a:rPr>
              <a:t>Probabilidad de fallas por seguridad de espoletas normalmente inferior a:</a:t>
            </a:r>
            <a:endParaRPr sz="1800">
              <a:solidFill>
                <a:srgbClr val="002060"/>
              </a:solidFill>
              <a:latin typeface="Calibri"/>
              <a:ea typeface="Calibri"/>
              <a:cs typeface="Calibri"/>
              <a:sym typeface="Calibri"/>
            </a:endParaRPr>
          </a:p>
        </p:txBody>
      </p:sp>
      <p:sp>
        <p:nvSpPr>
          <p:cNvPr id="427" name="Google Shape;427;p11"/>
          <p:cNvSpPr/>
          <p:nvPr/>
        </p:nvSpPr>
        <p:spPr>
          <a:xfrm>
            <a:off x="3994851" y="4933077"/>
            <a:ext cx="3728224" cy="461665"/>
          </a:xfrm>
          <a:prstGeom prst="rect">
            <a:avLst/>
          </a:prstGeom>
          <a:solidFill>
            <a:srgbClr val="C00000"/>
          </a:solidFill>
          <a:ln>
            <a:noFill/>
          </a:ln>
          <a:effectLst>
            <a:outerShdw blurRad="50800" dist="38100" dir="5400000" algn="t"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a:solidFill>
                  <a:schemeClr val="lt1"/>
                </a:solidFill>
                <a:latin typeface="Calibri"/>
                <a:ea typeface="Calibri"/>
                <a:cs typeface="Calibri"/>
                <a:sym typeface="Calibri"/>
              </a:rPr>
              <a:t>“</a:t>
            </a:r>
            <a:r>
              <a:rPr lang="en-US" sz="2400" b="1">
                <a:solidFill>
                  <a:schemeClr val="lt1"/>
                </a:solidFill>
                <a:latin typeface="Federo"/>
                <a:ea typeface="Federo"/>
                <a:cs typeface="Federo"/>
                <a:sym typeface="Federo"/>
              </a:rPr>
              <a:t>1/10</a:t>
            </a:r>
            <a:r>
              <a:rPr lang="en-US" sz="2400">
                <a:solidFill>
                  <a:schemeClr val="lt1"/>
                </a:solidFill>
                <a:latin typeface="Calibri"/>
                <a:ea typeface="Calibri"/>
                <a:cs typeface="Calibri"/>
                <a:sym typeface="Calibri"/>
              </a:rPr>
              <a:t> </a:t>
            </a:r>
            <a:r>
              <a:rPr lang="en-US" sz="2800" b="1" baseline="30000">
                <a:solidFill>
                  <a:schemeClr val="lt1"/>
                </a:solidFill>
                <a:latin typeface="Calibri"/>
                <a:ea typeface="Calibri"/>
                <a:cs typeface="Calibri"/>
                <a:sym typeface="Calibri"/>
              </a:rPr>
              <a:t>6</a:t>
            </a:r>
            <a:r>
              <a:rPr lang="en-US" sz="1800">
                <a:solidFill>
                  <a:schemeClr val="lt1"/>
                </a:solidFill>
                <a:latin typeface="Calibri"/>
                <a:ea typeface="Calibri"/>
                <a:cs typeface="Calibri"/>
                <a:sym typeface="Calibri"/>
              </a:rPr>
              <a:t>   (1 Falla en 1 Millón) </a:t>
            </a:r>
            <a:endParaRPr sz="1600">
              <a:solidFill>
                <a:schemeClr val="lt1"/>
              </a:solidFill>
              <a:latin typeface="Calibri"/>
              <a:ea typeface="Calibri"/>
              <a:cs typeface="Calibri"/>
              <a:sym typeface="Calibri"/>
            </a:endParaRPr>
          </a:p>
        </p:txBody>
      </p:sp>
      <p:pic>
        <p:nvPicPr>
          <p:cNvPr id="428" name="Google Shape;428;p11"/>
          <p:cNvPicPr preferRelativeResize="0"/>
          <p:nvPr/>
        </p:nvPicPr>
        <p:blipFill rotWithShape="1">
          <a:blip r:embed="rId6">
            <a:alphaModFix/>
          </a:blip>
          <a:srcRect/>
          <a:stretch/>
        </p:blipFill>
        <p:spPr>
          <a:xfrm>
            <a:off x="406993" y="758293"/>
            <a:ext cx="795190" cy="79519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pic>
        <p:nvPicPr>
          <p:cNvPr id="433" name="Google Shape;433;p12"/>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434" name="Google Shape;434;p12"/>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435" name="Google Shape;435;p12"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436" name="Google Shape;436;p12"/>
          <p:cNvSpPr txBox="1"/>
          <p:nvPr/>
        </p:nvSpPr>
        <p:spPr>
          <a:xfrm>
            <a:off x="3550236" y="958937"/>
            <a:ext cx="5059010"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C00000"/>
                </a:solidFill>
                <a:latin typeface="Federo"/>
                <a:ea typeface="Federo"/>
                <a:cs typeface="Federo"/>
                <a:sym typeface="Federo"/>
              </a:rPr>
              <a:t>“ SISTEMA DE ESPOLETAS”</a:t>
            </a:r>
            <a:endParaRPr/>
          </a:p>
        </p:txBody>
      </p:sp>
      <p:sp>
        <p:nvSpPr>
          <p:cNvPr id="437" name="Google Shape;437;p12"/>
          <p:cNvSpPr/>
          <p:nvPr/>
        </p:nvSpPr>
        <p:spPr>
          <a:xfrm>
            <a:off x="2592743" y="3602297"/>
            <a:ext cx="7621773" cy="2388542"/>
          </a:xfrm>
          <a:prstGeom prst="roundRect">
            <a:avLst>
              <a:gd name="adj" fmla="val 1711"/>
            </a:avLst>
          </a:prstGeom>
          <a:solidFill>
            <a:srgbClr val="1E4E79">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grpSp>
        <p:nvGrpSpPr>
          <p:cNvPr id="438" name="Google Shape;438;p12"/>
          <p:cNvGrpSpPr/>
          <p:nvPr/>
        </p:nvGrpSpPr>
        <p:grpSpPr>
          <a:xfrm>
            <a:off x="2161925" y="4414647"/>
            <a:ext cx="1471832" cy="934613"/>
            <a:chOff x="319629" y="1512163"/>
            <a:chExt cx="1471832" cy="934613"/>
          </a:xfrm>
        </p:grpSpPr>
        <p:sp>
          <p:nvSpPr>
            <p:cNvPr id="439" name="Google Shape;439;p12"/>
            <p:cNvSpPr/>
            <p:nvPr/>
          </p:nvSpPr>
          <p:spPr>
            <a:xfrm>
              <a:off x="319629" y="1512163"/>
              <a:ext cx="1471832" cy="934613"/>
            </a:xfrm>
            <a:prstGeom prst="roundRect">
              <a:avLst>
                <a:gd name="adj" fmla="val 10000"/>
              </a:avLst>
            </a:prstGeom>
            <a:solidFill>
              <a:srgbClr val="002060"/>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12"/>
            <p:cNvSpPr/>
            <p:nvPr/>
          </p:nvSpPr>
          <p:spPr>
            <a:xfrm>
              <a:off x="350069" y="1542805"/>
              <a:ext cx="1417084" cy="879865"/>
            </a:xfrm>
            <a:prstGeom prst="rect">
              <a:avLst/>
            </a:prstGeom>
            <a:solidFill>
              <a:srgbClr val="002060"/>
            </a:solid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600" b="1">
                  <a:solidFill>
                    <a:schemeClr val="lt1"/>
                  </a:solidFill>
                  <a:latin typeface="Calibri"/>
                  <a:ea typeface="Calibri"/>
                  <a:cs typeface="Calibri"/>
                  <a:sym typeface="Calibri"/>
                </a:rPr>
                <a:t>Dispositivo Detector del Blanco</a:t>
              </a:r>
              <a:endParaRPr sz="1400" b="1">
                <a:solidFill>
                  <a:schemeClr val="lt1"/>
                </a:solidFill>
                <a:latin typeface="Calibri"/>
                <a:ea typeface="Calibri"/>
                <a:cs typeface="Calibri"/>
                <a:sym typeface="Calibri"/>
              </a:endParaRPr>
            </a:p>
          </p:txBody>
        </p:sp>
      </p:grpSp>
      <p:grpSp>
        <p:nvGrpSpPr>
          <p:cNvPr id="441" name="Google Shape;441;p12"/>
          <p:cNvGrpSpPr/>
          <p:nvPr/>
        </p:nvGrpSpPr>
        <p:grpSpPr>
          <a:xfrm>
            <a:off x="9337502" y="4382552"/>
            <a:ext cx="1475945" cy="936123"/>
            <a:chOff x="5542202" y="1550884"/>
            <a:chExt cx="1475945" cy="936123"/>
          </a:xfrm>
        </p:grpSpPr>
        <p:sp>
          <p:nvSpPr>
            <p:cNvPr id="442" name="Google Shape;442;p12"/>
            <p:cNvSpPr/>
            <p:nvPr/>
          </p:nvSpPr>
          <p:spPr>
            <a:xfrm>
              <a:off x="5546315" y="1552394"/>
              <a:ext cx="1471832" cy="934613"/>
            </a:xfrm>
            <a:prstGeom prst="roundRect">
              <a:avLst>
                <a:gd name="adj" fmla="val 10000"/>
              </a:avLst>
            </a:prstGeom>
            <a:solidFill>
              <a:srgbClr val="FF0000">
                <a:alpha val="89803"/>
              </a:srgb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12"/>
            <p:cNvSpPr/>
            <p:nvPr/>
          </p:nvSpPr>
          <p:spPr>
            <a:xfrm>
              <a:off x="5542202" y="1550884"/>
              <a:ext cx="1417084" cy="879865"/>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800" b="1">
                  <a:solidFill>
                    <a:schemeClr val="lt1"/>
                  </a:solidFill>
                  <a:latin typeface="Calibri"/>
                  <a:ea typeface="Calibri"/>
                  <a:cs typeface="Calibri"/>
                  <a:sym typeface="Calibri"/>
                </a:rPr>
                <a:t>Carga </a:t>
              </a:r>
              <a:endParaRPr/>
            </a:p>
            <a:p>
              <a:pPr marL="0" marR="0" lvl="0" indent="0" algn="ctr" rtl="0">
                <a:lnSpc>
                  <a:spcPct val="90000"/>
                </a:lnSpc>
                <a:spcBef>
                  <a:spcPts val="630"/>
                </a:spcBef>
                <a:spcAft>
                  <a:spcPts val="0"/>
                </a:spcAft>
                <a:buNone/>
              </a:pPr>
              <a:r>
                <a:rPr lang="en-US" sz="1800" b="1">
                  <a:solidFill>
                    <a:schemeClr val="lt1"/>
                  </a:solidFill>
                  <a:latin typeface="Calibri"/>
                  <a:ea typeface="Calibri"/>
                  <a:cs typeface="Calibri"/>
                  <a:sym typeface="Calibri"/>
                </a:rPr>
                <a:t>Detonante</a:t>
              </a:r>
              <a:endParaRPr sz="1800" b="1">
                <a:solidFill>
                  <a:schemeClr val="lt1"/>
                </a:solidFill>
                <a:latin typeface="Calibri"/>
                <a:ea typeface="Calibri"/>
                <a:cs typeface="Calibri"/>
                <a:sym typeface="Calibri"/>
              </a:endParaRPr>
            </a:p>
          </p:txBody>
        </p:sp>
      </p:grpSp>
      <p:sp>
        <p:nvSpPr>
          <p:cNvPr id="444" name="Google Shape;444;p12"/>
          <p:cNvSpPr/>
          <p:nvPr/>
        </p:nvSpPr>
        <p:spPr>
          <a:xfrm>
            <a:off x="2029522" y="3780235"/>
            <a:ext cx="5337717" cy="2051464"/>
          </a:xfrm>
          <a:prstGeom prst="rect">
            <a:avLst/>
          </a:prstGeom>
          <a:noFill/>
          <a:ln w="38100" cap="flat" cmpd="sng">
            <a:solidFill>
              <a:srgbClr val="C00000"/>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cxnSp>
        <p:nvCxnSpPr>
          <p:cNvPr id="445" name="Google Shape;445;p12"/>
          <p:cNvCxnSpPr/>
          <p:nvPr/>
        </p:nvCxnSpPr>
        <p:spPr>
          <a:xfrm rot="10800000" flipH="1">
            <a:off x="5421397" y="4845635"/>
            <a:ext cx="324000" cy="7434"/>
          </a:xfrm>
          <a:prstGeom prst="straightConnector1">
            <a:avLst/>
          </a:prstGeom>
          <a:noFill/>
          <a:ln w="28575" cap="flat" cmpd="sng">
            <a:solidFill>
              <a:srgbClr val="002060"/>
            </a:solidFill>
            <a:prstDash val="solid"/>
            <a:miter lim="800000"/>
            <a:headEnd type="none" w="sm" len="sm"/>
            <a:tailEnd type="triangle" w="med" len="med"/>
          </a:ln>
        </p:spPr>
      </p:cxnSp>
      <p:cxnSp>
        <p:nvCxnSpPr>
          <p:cNvPr id="446" name="Google Shape;446;p12"/>
          <p:cNvCxnSpPr/>
          <p:nvPr/>
        </p:nvCxnSpPr>
        <p:spPr>
          <a:xfrm rot="10800000" flipH="1">
            <a:off x="7232427" y="4849351"/>
            <a:ext cx="287865" cy="1"/>
          </a:xfrm>
          <a:prstGeom prst="straightConnector1">
            <a:avLst/>
          </a:prstGeom>
          <a:noFill/>
          <a:ln w="28575" cap="flat" cmpd="sng">
            <a:solidFill>
              <a:srgbClr val="002060"/>
            </a:solidFill>
            <a:prstDash val="solid"/>
            <a:miter lim="800000"/>
            <a:headEnd type="none" w="sm" len="sm"/>
            <a:tailEnd type="triangle" w="med" len="med"/>
          </a:ln>
        </p:spPr>
      </p:cxnSp>
      <p:sp>
        <p:nvSpPr>
          <p:cNvPr id="447" name="Google Shape;447;p12"/>
          <p:cNvSpPr txBox="1"/>
          <p:nvPr/>
        </p:nvSpPr>
        <p:spPr>
          <a:xfrm>
            <a:off x="3550236" y="3850308"/>
            <a:ext cx="2107794"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1">
                <a:solidFill>
                  <a:srgbClr val="C00000"/>
                </a:solidFill>
                <a:latin typeface="Federo"/>
                <a:ea typeface="Federo"/>
                <a:cs typeface="Federo"/>
                <a:sym typeface="Federo"/>
              </a:rPr>
              <a:t>“ESPOLETA”</a:t>
            </a:r>
            <a:endParaRPr/>
          </a:p>
        </p:txBody>
      </p:sp>
      <p:sp>
        <p:nvSpPr>
          <p:cNvPr id="448" name="Google Shape;448;p12"/>
          <p:cNvSpPr/>
          <p:nvPr/>
        </p:nvSpPr>
        <p:spPr>
          <a:xfrm>
            <a:off x="3975543" y="4382045"/>
            <a:ext cx="1471832" cy="934613"/>
          </a:xfrm>
          <a:prstGeom prst="roundRect">
            <a:avLst>
              <a:gd name="adj" fmla="val 10000"/>
            </a:avLst>
          </a:prstGeom>
          <a:solidFill>
            <a:srgbClr val="00B0F0">
              <a:alpha val="89803"/>
            </a:srgbClr>
          </a:solidFill>
          <a:ln w="9525" cap="flat" cmpd="sng">
            <a:solidFill>
              <a:srgbClr val="599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r>
              <a:rPr lang="en-US" sz="2000">
                <a:solidFill>
                  <a:srgbClr val="002060"/>
                </a:solidFill>
                <a:latin typeface="Calibri"/>
                <a:ea typeface="Calibri"/>
                <a:cs typeface="Calibri"/>
                <a:sym typeface="Calibri"/>
              </a:rPr>
              <a:t>Detonador</a:t>
            </a:r>
            <a:endParaRPr/>
          </a:p>
        </p:txBody>
      </p:sp>
      <p:grpSp>
        <p:nvGrpSpPr>
          <p:cNvPr id="449" name="Google Shape;449;p12"/>
          <p:cNvGrpSpPr/>
          <p:nvPr/>
        </p:nvGrpSpPr>
        <p:grpSpPr>
          <a:xfrm>
            <a:off x="5766056" y="4374611"/>
            <a:ext cx="1471832" cy="934613"/>
            <a:chOff x="319629" y="1512163"/>
            <a:chExt cx="1471832" cy="934613"/>
          </a:xfrm>
        </p:grpSpPr>
        <p:sp>
          <p:nvSpPr>
            <p:cNvPr id="450" name="Google Shape;450;p12"/>
            <p:cNvSpPr/>
            <p:nvPr/>
          </p:nvSpPr>
          <p:spPr>
            <a:xfrm>
              <a:off x="319629" y="1512163"/>
              <a:ext cx="1471832" cy="934613"/>
            </a:xfrm>
            <a:prstGeom prst="roundRect">
              <a:avLst>
                <a:gd name="adj" fmla="val 10000"/>
              </a:avLst>
            </a:prstGeom>
            <a:solidFill>
              <a:srgbClr val="002060"/>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12"/>
            <p:cNvSpPr/>
            <p:nvPr/>
          </p:nvSpPr>
          <p:spPr>
            <a:xfrm>
              <a:off x="374377" y="1557356"/>
              <a:ext cx="1417084" cy="879865"/>
            </a:xfrm>
            <a:prstGeom prst="rect">
              <a:avLst/>
            </a:prstGeom>
            <a:solidFill>
              <a:srgbClr val="002060"/>
            </a:solid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600" b="1">
                  <a:solidFill>
                    <a:schemeClr val="lt1"/>
                  </a:solidFill>
                  <a:latin typeface="Calibri"/>
                  <a:ea typeface="Calibri"/>
                  <a:cs typeface="Calibri"/>
                  <a:sym typeface="Calibri"/>
                </a:rPr>
                <a:t>Dispositivo de Seguridad y Armado</a:t>
              </a:r>
              <a:endParaRPr sz="1400" b="1">
                <a:solidFill>
                  <a:schemeClr val="lt1"/>
                </a:solidFill>
                <a:latin typeface="Calibri"/>
                <a:ea typeface="Calibri"/>
                <a:cs typeface="Calibri"/>
                <a:sym typeface="Calibri"/>
              </a:endParaRPr>
            </a:p>
          </p:txBody>
        </p:sp>
      </p:grpSp>
      <p:cxnSp>
        <p:nvCxnSpPr>
          <p:cNvPr id="452" name="Google Shape;452;p12"/>
          <p:cNvCxnSpPr/>
          <p:nvPr/>
        </p:nvCxnSpPr>
        <p:spPr>
          <a:xfrm rot="10800000" flipH="1">
            <a:off x="3640926" y="4871655"/>
            <a:ext cx="324000" cy="7434"/>
          </a:xfrm>
          <a:prstGeom prst="straightConnector1">
            <a:avLst/>
          </a:prstGeom>
          <a:noFill/>
          <a:ln w="28575" cap="flat" cmpd="sng">
            <a:solidFill>
              <a:srgbClr val="002060"/>
            </a:solidFill>
            <a:prstDash val="solid"/>
            <a:miter lim="800000"/>
            <a:headEnd type="none" w="sm" len="sm"/>
            <a:tailEnd type="triangle" w="med" len="med"/>
          </a:ln>
        </p:spPr>
      </p:cxnSp>
      <p:grpSp>
        <p:nvGrpSpPr>
          <p:cNvPr id="453" name="Google Shape;453;p12"/>
          <p:cNvGrpSpPr/>
          <p:nvPr/>
        </p:nvGrpSpPr>
        <p:grpSpPr>
          <a:xfrm>
            <a:off x="7551779" y="4365056"/>
            <a:ext cx="1471832" cy="934613"/>
            <a:chOff x="3411093" y="201074"/>
            <a:chExt cx="1471832" cy="934613"/>
          </a:xfrm>
        </p:grpSpPr>
        <p:sp>
          <p:nvSpPr>
            <p:cNvPr id="454" name="Google Shape;454;p12"/>
            <p:cNvSpPr/>
            <p:nvPr/>
          </p:nvSpPr>
          <p:spPr>
            <a:xfrm>
              <a:off x="3411093" y="201074"/>
              <a:ext cx="1471832" cy="934613"/>
            </a:xfrm>
            <a:prstGeom prst="roundRect">
              <a:avLst>
                <a:gd name="adj" fmla="val 10000"/>
              </a:avLst>
            </a:prstGeom>
            <a:solidFill>
              <a:srgbClr val="FFF2CC"/>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5" name="Google Shape;455;p12"/>
            <p:cNvSpPr/>
            <p:nvPr/>
          </p:nvSpPr>
          <p:spPr>
            <a:xfrm>
              <a:off x="3438467" y="228448"/>
              <a:ext cx="1417084" cy="879865"/>
            </a:xfrm>
            <a:prstGeom prst="rect">
              <a:avLst/>
            </a:prstGeom>
            <a:solidFill>
              <a:srgbClr val="FFF2CC"/>
            </a:solid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None/>
              </a:pPr>
              <a:r>
                <a:rPr lang="en-US" sz="2000" b="1">
                  <a:solidFill>
                    <a:schemeClr val="dk1"/>
                  </a:solidFill>
                  <a:latin typeface="Calibri"/>
                  <a:ea typeface="Calibri"/>
                  <a:cs typeface="Calibri"/>
                  <a:sym typeface="Calibri"/>
                </a:rPr>
                <a:t>Explosor</a:t>
              </a:r>
              <a:endParaRPr sz="2000" b="1">
                <a:solidFill>
                  <a:schemeClr val="dk1"/>
                </a:solidFill>
                <a:latin typeface="Calibri"/>
                <a:ea typeface="Calibri"/>
                <a:cs typeface="Calibri"/>
                <a:sym typeface="Calibri"/>
              </a:endParaRPr>
            </a:p>
          </p:txBody>
        </p:sp>
      </p:grpSp>
      <p:cxnSp>
        <p:nvCxnSpPr>
          <p:cNvPr id="456" name="Google Shape;456;p12"/>
          <p:cNvCxnSpPr/>
          <p:nvPr/>
        </p:nvCxnSpPr>
        <p:spPr>
          <a:xfrm rot="10800000" flipH="1">
            <a:off x="9045961" y="4849350"/>
            <a:ext cx="287865" cy="1"/>
          </a:xfrm>
          <a:prstGeom prst="straightConnector1">
            <a:avLst/>
          </a:prstGeom>
          <a:noFill/>
          <a:ln w="28575" cap="flat" cmpd="sng">
            <a:solidFill>
              <a:srgbClr val="002060"/>
            </a:solidFill>
            <a:prstDash val="solid"/>
            <a:miter lim="800000"/>
            <a:headEnd type="none" w="sm" len="sm"/>
            <a:tailEnd type="triangle" w="med" len="med"/>
          </a:ln>
        </p:spPr>
      </p:cxnSp>
      <p:sp>
        <p:nvSpPr>
          <p:cNvPr id="457" name="Google Shape;457;p12"/>
          <p:cNvSpPr txBox="1"/>
          <p:nvPr/>
        </p:nvSpPr>
        <p:spPr>
          <a:xfrm>
            <a:off x="844933" y="2585836"/>
            <a:ext cx="4602442" cy="621619"/>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002060"/>
              </a:buClr>
              <a:buSzPts val="2400"/>
              <a:buFont typeface="Arial"/>
              <a:buNone/>
            </a:pPr>
            <a:r>
              <a:rPr lang="en-US" sz="2400" b="1">
                <a:solidFill>
                  <a:srgbClr val="002060"/>
                </a:solidFill>
                <a:latin typeface="Federo"/>
                <a:ea typeface="Federo"/>
                <a:cs typeface="Federo"/>
                <a:sym typeface="Federo"/>
              </a:rPr>
              <a:t>ispositivo </a:t>
            </a:r>
            <a:r>
              <a:rPr lang="en-US" sz="2400" b="1" i="1" u="sng">
                <a:solidFill>
                  <a:srgbClr val="002060"/>
                </a:solidFill>
                <a:latin typeface="Federo"/>
                <a:ea typeface="Federo"/>
                <a:cs typeface="Federo"/>
                <a:sym typeface="Federo"/>
              </a:rPr>
              <a:t>DETECTOR DE BLANCO</a:t>
            </a:r>
            <a:endParaRPr sz="3200" b="1" i="1" u="sng">
              <a:solidFill>
                <a:srgbClr val="002060"/>
              </a:solidFill>
              <a:latin typeface="Federo"/>
              <a:ea typeface="Federo"/>
              <a:cs typeface="Federo"/>
              <a:sym typeface="Federo"/>
            </a:endParaRPr>
          </a:p>
        </p:txBody>
      </p:sp>
      <p:sp>
        <p:nvSpPr>
          <p:cNvPr id="458" name="Google Shape;458;p12"/>
          <p:cNvSpPr/>
          <p:nvPr/>
        </p:nvSpPr>
        <p:spPr>
          <a:xfrm>
            <a:off x="5668379" y="2560404"/>
            <a:ext cx="474374" cy="497450"/>
          </a:xfrm>
          <a:prstGeom prst="mathPlus">
            <a:avLst>
              <a:gd name="adj1" fmla="val 23520"/>
            </a:avLst>
          </a:prstGeom>
          <a:solidFill>
            <a:srgbClr val="FFFF00"/>
          </a:solidFill>
          <a:ln w="12700" cap="flat" cmpd="sng">
            <a:solidFill>
              <a:srgbClr val="42719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0000"/>
              </a:solidFill>
              <a:latin typeface="Calibri"/>
              <a:ea typeface="Calibri"/>
              <a:cs typeface="Calibri"/>
              <a:sym typeface="Calibri"/>
            </a:endParaRPr>
          </a:p>
        </p:txBody>
      </p:sp>
      <p:sp>
        <p:nvSpPr>
          <p:cNvPr id="459" name="Google Shape;459;p12"/>
          <p:cNvSpPr txBox="1"/>
          <p:nvPr/>
        </p:nvSpPr>
        <p:spPr>
          <a:xfrm>
            <a:off x="6669947" y="2585773"/>
            <a:ext cx="5004688" cy="621619"/>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002060"/>
              </a:buClr>
              <a:buSzPts val="2400"/>
              <a:buFont typeface="Arial"/>
              <a:buNone/>
            </a:pPr>
            <a:r>
              <a:rPr lang="en-US" sz="2400" b="1">
                <a:solidFill>
                  <a:srgbClr val="002060"/>
                </a:solidFill>
                <a:latin typeface="Federo"/>
                <a:ea typeface="Federo"/>
                <a:cs typeface="Federo"/>
                <a:sym typeface="Federo"/>
              </a:rPr>
              <a:t>ispositivo de </a:t>
            </a:r>
            <a:r>
              <a:rPr lang="en-US" sz="2400" b="1" i="1" u="sng">
                <a:solidFill>
                  <a:srgbClr val="002060"/>
                </a:solidFill>
                <a:latin typeface="Federo"/>
                <a:ea typeface="Federo"/>
                <a:cs typeface="Federo"/>
                <a:sym typeface="Federo"/>
              </a:rPr>
              <a:t>SEGURIDAD y ARMADO</a:t>
            </a:r>
            <a:endParaRPr sz="2400" b="1" i="1" u="sng">
              <a:solidFill>
                <a:srgbClr val="002060"/>
              </a:solidFill>
              <a:latin typeface="Federo"/>
              <a:ea typeface="Federo"/>
              <a:cs typeface="Federo"/>
              <a:sym typeface="Federo"/>
            </a:endParaRPr>
          </a:p>
        </p:txBody>
      </p:sp>
      <p:sp>
        <p:nvSpPr>
          <p:cNvPr id="460" name="Google Shape;460;p12"/>
          <p:cNvSpPr txBox="1"/>
          <p:nvPr/>
        </p:nvSpPr>
        <p:spPr>
          <a:xfrm>
            <a:off x="512139" y="2467540"/>
            <a:ext cx="560494" cy="621619"/>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002060"/>
              </a:buClr>
              <a:buSzPts val="3600"/>
              <a:buFont typeface="Arial"/>
              <a:buNone/>
            </a:pPr>
            <a:r>
              <a:rPr lang="en-US" sz="3600" b="1">
                <a:solidFill>
                  <a:srgbClr val="002060"/>
                </a:solidFill>
                <a:latin typeface="Federo"/>
                <a:ea typeface="Federo"/>
                <a:cs typeface="Federo"/>
                <a:sym typeface="Federo"/>
              </a:rPr>
              <a:t>D</a:t>
            </a:r>
            <a:endParaRPr sz="3600" b="1">
              <a:solidFill>
                <a:srgbClr val="002060"/>
              </a:solidFill>
              <a:latin typeface="Federo"/>
              <a:ea typeface="Federo"/>
              <a:cs typeface="Federo"/>
              <a:sym typeface="Federo"/>
            </a:endParaRPr>
          </a:p>
        </p:txBody>
      </p:sp>
      <p:sp>
        <p:nvSpPr>
          <p:cNvPr id="461" name="Google Shape;461;p12"/>
          <p:cNvSpPr txBox="1"/>
          <p:nvPr/>
        </p:nvSpPr>
        <p:spPr>
          <a:xfrm>
            <a:off x="6318484" y="2464156"/>
            <a:ext cx="560494" cy="621619"/>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002060"/>
              </a:buClr>
              <a:buSzPts val="3600"/>
              <a:buFont typeface="Arial"/>
              <a:buNone/>
            </a:pPr>
            <a:r>
              <a:rPr lang="en-US" sz="3600" b="1">
                <a:solidFill>
                  <a:srgbClr val="002060"/>
                </a:solidFill>
                <a:latin typeface="Federo"/>
                <a:ea typeface="Federo"/>
                <a:cs typeface="Federo"/>
                <a:sym typeface="Federo"/>
              </a:rPr>
              <a:t>D</a:t>
            </a:r>
            <a:endParaRPr sz="3600" b="1">
              <a:solidFill>
                <a:srgbClr val="002060"/>
              </a:solidFill>
              <a:latin typeface="Federo"/>
              <a:ea typeface="Federo"/>
              <a:cs typeface="Federo"/>
              <a:sym typeface="Federo"/>
            </a:endParaRPr>
          </a:p>
        </p:txBody>
      </p:sp>
      <p:pic>
        <p:nvPicPr>
          <p:cNvPr id="462" name="Google Shape;462;p12"/>
          <p:cNvPicPr preferRelativeResize="0"/>
          <p:nvPr/>
        </p:nvPicPr>
        <p:blipFill rotWithShape="1">
          <a:blip r:embed="rId5">
            <a:alphaModFix/>
          </a:blip>
          <a:srcRect/>
          <a:stretch/>
        </p:blipFill>
        <p:spPr>
          <a:xfrm>
            <a:off x="406993" y="758293"/>
            <a:ext cx="795190" cy="79519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66"/>
        <p:cNvGrpSpPr/>
        <p:nvPr/>
      </p:nvGrpSpPr>
      <p:grpSpPr>
        <a:xfrm>
          <a:off x="0" y="0"/>
          <a:ext cx="0" cy="0"/>
          <a:chOff x="0" y="0"/>
          <a:chExt cx="0" cy="0"/>
        </a:xfrm>
      </p:grpSpPr>
      <p:pic>
        <p:nvPicPr>
          <p:cNvPr id="467" name="Google Shape;467;p13"/>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468" name="Google Shape;468;p13"/>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469" name="Google Shape;469;p13"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470" name="Google Shape;470;p13"/>
          <p:cNvSpPr txBox="1"/>
          <p:nvPr/>
        </p:nvSpPr>
        <p:spPr>
          <a:xfrm>
            <a:off x="4482790" y="676753"/>
            <a:ext cx="3985992"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3200" b="1">
                <a:solidFill>
                  <a:srgbClr val="C00000"/>
                </a:solidFill>
                <a:latin typeface="Federo"/>
                <a:ea typeface="Federo"/>
                <a:cs typeface="Federo"/>
                <a:sym typeface="Federo"/>
              </a:rPr>
              <a:t>“ESPOLETAS”</a:t>
            </a:r>
            <a:endParaRPr/>
          </a:p>
        </p:txBody>
      </p:sp>
      <p:grpSp>
        <p:nvGrpSpPr>
          <p:cNvPr id="471" name="Google Shape;471;p13"/>
          <p:cNvGrpSpPr/>
          <p:nvPr/>
        </p:nvGrpSpPr>
        <p:grpSpPr>
          <a:xfrm>
            <a:off x="223940" y="2121306"/>
            <a:ext cx="11744118" cy="2273088"/>
            <a:chOff x="12984" y="3063638"/>
            <a:chExt cx="11744118" cy="2273088"/>
          </a:xfrm>
        </p:grpSpPr>
        <p:pic>
          <p:nvPicPr>
            <p:cNvPr id="472" name="Google Shape;472;p13"/>
            <p:cNvPicPr preferRelativeResize="0"/>
            <p:nvPr/>
          </p:nvPicPr>
          <p:blipFill rotWithShape="1">
            <a:blip r:embed="rId5">
              <a:alphaModFix/>
            </a:blip>
            <a:srcRect/>
            <a:stretch/>
          </p:blipFill>
          <p:spPr>
            <a:xfrm>
              <a:off x="107794" y="3063638"/>
              <a:ext cx="11649308" cy="2273088"/>
            </a:xfrm>
            <a:prstGeom prst="roundRect">
              <a:avLst>
                <a:gd name="adj" fmla="val 8594"/>
              </a:avLst>
            </a:prstGeom>
            <a:solidFill>
              <a:srgbClr val="ECECEC"/>
            </a:solidFill>
            <a:ln>
              <a:noFill/>
            </a:ln>
            <a:effectLst>
              <a:reflection stA="38000" endPos="28000" dist="5000" dir="5400000" sy="-100000" algn="bl" rotWithShape="0"/>
            </a:effectLst>
          </p:spPr>
        </p:pic>
        <p:grpSp>
          <p:nvGrpSpPr>
            <p:cNvPr id="473" name="Google Shape;473;p13"/>
            <p:cNvGrpSpPr/>
            <p:nvPr/>
          </p:nvGrpSpPr>
          <p:grpSpPr>
            <a:xfrm>
              <a:off x="1061721" y="3555999"/>
              <a:ext cx="4462779" cy="1358900"/>
              <a:chOff x="796291" y="1228725"/>
              <a:chExt cx="2708909" cy="2686050"/>
            </a:xfrm>
          </p:grpSpPr>
          <p:cxnSp>
            <p:nvCxnSpPr>
              <p:cNvPr id="474" name="Google Shape;474;p13"/>
              <p:cNvCxnSpPr/>
              <p:nvPr/>
            </p:nvCxnSpPr>
            <p:spPr>
              <a:xfrm>
                <a:off x="796291" y="3914775"/>
                <a:ext cx="2708909" cy="0"/>
              </a:xfrm>
              <a:prstGeom prst="straightConnector1">
                <a:avLst/>
              </a:prstGeom>
              <a:noFill/>
              <a:ln w="9525" cap="flat" cmpd="sng">
                <a:solidFill>
                  <a:schemeClr val="lt1"/>
                </a:solidFill>
                <a:prstDash val="solid"/>
                <a:round/>
                <a:headEnd type="none" w="sm" len="sm"/>
                <a:tailEnd type="none" w="sm" len="sm"/>
              </a:ln>
            </p:spPr>
          </p:cxnSp>
          <p:cxnSp>
            <p:nvCxnSpPr>
              <p:cNvPr id="475" name="Google Shape;475;p13"/>
              <p:cNvCxnSpPr/>
              <p:nvPr/>
            </p:nvCxnSpPr>
            <p:spPr>
              <a:xfrm>
                <a:off x="796291" y="1228725"/>
                <a:ext cx="2708909" cy="0"/>
              </a:xfrm>
              <a:prstGeom prst="straightConnector1">
                <a:avLst/>
              </a:prstGeom>
              <a:noFill/>
              <a:ln w="9525" cap="flat" cmpd="sng">
                <a:solidFill>
                  <a:schemeClr val="lt1"/>
                </a:solidFill>
                <a:prstDash val="solid"/>
                <a:round/>
                <a:headEnd type="none" w="sm" len="sm"/>
                <a:tailEnd type="none" w="sm" len="sm"/>
              </a:ln>
            </p:spPr>
          </p:cxnSp>
        </p:grpSp>
        <p:sp>
          <p:nvSpPr>
            <p:cNvPr id="476" name="Google Shape;476;p13"/>
            <p:cNvSpPr txBox="1"/>
            <p:nvPr/>
          </p:nvSpPr>
          <p:spPr>
            <a:xfrm>
              <a:off x="12984" y="3866875"/>
              <a:ext cx="6203664" cy="775597"/>
            </a:xfrm>
            <a:prstGeom prst="rect">
              <a:avLst/>
            </a:prstGeom>
            <a:noFill/>
            <a:ln>
              <a:noFill/>
            </a:ln>
          </p:spPr>
          <p:txBody>
            <a:bodyPr spcFirstLastPara="1" wrap="square" lIns="0" tIns="0" rIns="0" bIns="0" anchor="t" anchorCtr="0">
              <a:spAutoFit/>
            </a:bodyPr>
            <a:lstStyle/>
            <a:p>
              <a:pPr marL="0" marR="0" lvl="0" indent="0" algn="ctr" rtl="0">
                <a:lnSpc>
                  <a:spcPct val="90000"/>
                </a:lnSpc>
                <a:spcBef>
                  <a:spcPts val="0"/>
                </a:spcBef>
                <a:spcAft>
                  <a:spcPts val="0"/>
                </a:spcAft>
                <a:buClr>
                  <a:schemeClr val="lt1"/>
                </a:buClr>
                <a:buSzPts val="2800"/>
                <a:buFont typeface="Calibri"/>
                <a:buNone/>
              </a:pPr>
              <a:r>
                <a:rPr lang="en-US" sz="2800" b="1">
                  <a:solidFill>
                    <a:schemeClr val="lt1"/>
                  </a:solidFill>
                  <a:latin typeface="Calibri"/>
                  <a:ea typeface="Calibri"/>
                  <a:cs typeface="Calibri"/>
                  <a:sym typeface="Calibri"/>
                </a:rPr>
                <a:t>CONFIABILIDAD FUNCIONAL </a:t>
              </a:r>
              <a:endParaRPr/>
            </a:p>
            <a:p>
              <a:pPr marL="0" marR="0" lvl="0" indent="0" algn="ctr" rtl="0">
                <a:lnSpc>
                  <a:spcPct val="90000"/>
                </a:lnSpc>
                <a:spcBef>
                  <a:spcPts val="0"/>
                </a:spcBef>
                <a:spcAft>
                  <a:spcPts val="0"/>
                </a:spcAft>
                <a:buClr>
                  <a:schemeClr val="lt1"/>
                </a:buClr>
                <a:buSzPts val="2800"/>
                <a:buFont typeface="Calibri"/>
                <a:buNone/>
              </a:pPr>
              <a:r>
                <a:rPr lang="en-US" sz="2800" b="1">
                  <a:solidFill>
                    <a:schemeClr val="lt1"/>
                  </a:solidFill>
                  <a:latin typeface="Calibri"/>
                  <a:ea typeface="Calibri"/>
                  <a:cs typeface="Calibri"/>
                  <a:sym typeface="Calibri"/>
                </a:rPr>
                <a:t>DE LAS ESPOLETAS</a:t>
              </a:r>
              <a:endParaRPr sz="2800" b="1">
                <a:solidFill>
                  <a:schemeClr val="lt1"/>
                </a:solidFill>
                <a:latin typeface="Calibri"/>
                <a:ea typeface="Calibri"/>
                <a:cs typeface="Calibri"/>
                <a:sym typeface="Calibri"/>
              </a:endParaRPr>
            </a:p>
          </p:txBody>
        </p:sp>
        <p:grpSp>
          <p:nvGrpSpPr>
            <p:cNvPr id="477" name="Google Shape;477;p13"/>
            <p:cNvGrpSpPr/>
            <p:nvPr/>
          </p:nvGrpSpPr>
          <p:grpSpPr>
            <a:xfrm>
              <a:off x="6359790" y="3510675"/>
              <a:ext cx="5254170" cy="1379013"/>
              <a:chOff x="6369823" y="3546201"/>
              <a:chExt cx="5254170" cy="1379013"/>
            </a:xfrm>
          </p:grpSpPr>
          <p:sp>
            <p:nvSpPr>
              <p:cNvPr id="478" name="Google Shape;478;p13"/>
              <p:cNvSpPr txBox="1"/>
              <p:nvPr/>
            </p:nvSpPr>
            <p:spPr>
              <a:xfrm>
                <a:off x="6369823" y="3694108"/>
                <a:ext cx="5254170" cy="1231106"/>
              </a:xfrm>
              <a:prstGeom prst="rect">
                <a:avLst/>
              </a:prstGeom>
              <a:noFill/>
              <a:ln>
                <a:noFill/>
              </a:ln>
            </p:spPr>
            <p:txBody>
              <a:bodyPr spcFirstLastPara="1" wrap="square" lIns="0" tIns="0" rIns="0" bIns="0" anchor="t" anchorCtr="0">
                <a:spAutoFit/>
              </a:bodyPr>
              <a:lstStyle/>
              <a:p>
                <a:pPr marL="0" marR="0" lvl="0" indent="0" algn="just" rtl="0">
                  <a:lnSpc>
                    <a:spcPct val="100000"/>
                  </a:lnSpc>
                  <a:spcBef>
                    <a:spcPts val="0"/>
                  </a:spcBef>
                  <a:spcAft>
                    <a:spcPts val="0"/>
                  </a:spcAft>
                  <a:buClr>
                    <a:schemeClr val="lt1"/>
                  </a:buClr>
                  <a:buSzPts val="2000"/>
                  <a:buFont typeface="Calibri"/>
                  <a:buNone/>
                </a:pPr>
                <a:r>
                  <a:rPr lang="en-US" sz="2000">
                    <a:solidFill>
                      <a:schemeClr val="lt1"/>
                    </a:solidFill>
                    <a:latin typeface="Calibri"/>
                    <a:ea typeface="Calibri"/>
                    <a:cs typeface="Calibri"/>
                    <a:sym typeface="Calibri"/>
                  </a:rPr>
                  <a:t>    s  la  probabilidad de que ocurra un correcto funcionamiento de la espoleta en  el momento oportuno.  sus mecanismos detectores del blanco actúan en “paralelo”</a:t>
                </a:r>
                <a:endParaRPr sz="2000">
                  <a:solidFill>
                    <a:schemeClr val="lt1"/>
                  </a:solidFill>
                  <a:latin typeface="Calibri"/>
                  <a:ea typeface="Calibri"/>
                  <a:cs typeface="Calibri"/>
                  <a:sym typeface="Calibri"/>
                </a:endParaRPr>
              </a:p>
            </p:txBody>
          </p:sp>
          <p:sp>
            <p:nvSpPr>
              <p:cNvPr id="479" name="Google Shape;479;p13"/>
              <p:cNvSpPr txBox="1"/>
              <p:nvPr/>
            </p:nvSpPr>
            <p:spPr>
              <a:xfrm>
                <a:off x="6369823" y="3546201"/>
                <a:ext cx="339494" cy="492443"/>
              </a:xfrm>
              <a:prstGeom prst="rect">
                <a:avLst/>
              </a:prstGeom>
              <a:noFill/>
              <a:ln>
                <a:noFill/>
              </a:ln>
            </p:spPr>
            <p:txBody>
              <a:bodyPr spcFirstLastPara="1" wrap="square" lIns="0" tIns="0" rIns="0" bIns="0" anchor="t" anchorCtr="0">
                <a:spAutoFit/>
              </a:bodyPr>
              <a:lstStyle/>
              <a:p>
                <a:pPr marL="0" marR="0" lvl="0" indent="0" algn="just" rtl="0">
                  <a:lnSpc>
                    <a:spcPct val="100000"/>
                  </a:lnSpc>
                  <a:spcBef>
                    <a:spcPts val="0"/>
                  </a:spcBef>
                  <a:spcAft>
                    <a:spcPts val="0"/>
                  </a:spcAft>
                  <a:buClr>
                    <a:schemeClr val="lt1"/>
                  </a:buClr>
                  <a:buSzPts val="3200"/>
                  <a:buFont typeface="Calibri"/>
                  <a:buNone/>
                </a:pPr>
                <a:r>
                  <a:rPr lang="en-US" sz="3200">
                    <a:solidFill>
                      <a:schemeClr val="lt1"/>
                    </a:solidFill>
                    <a:latin typeface="Calibri"/>
                    <a:ea typeface="Calibri"/>
                    <a:cs typeface="Calibri"/>
                    <a:sym typeface="Calibri"/>
                  </a:rPr>
                  <a:t>E</a:t>
                </a:r>
                <a:endParaRPr/>
              </a:p>
            </p:txBody>
          </p:sp>
        </p:grpSp>
      </p:grpSp>
      <p:sp>
        <p:nvSpPr>
          <p:cNvPr id="480" name="Google Shape;480;p13"/>
          <p:cNvSpPr txBox="1"/>
          <p:nvPr/>
        </p:nvSpPr>
        <p:spPr>
          <a:xfrm>
            <a:off x="931197" y="5270486"/>
            <a:ext cx="3834583"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rgbClr val="7030A0"/>
                </a:solidFill>
                <a:latin typeface="Federo"/>
                <a:ea typeface="Federo"/>
                <a:cs typeface="Federo"/>
                <a:sym typeface="Federo"/>
              </a:rPr>
              <a:t>LA CONFIABILIDAD FUNCIONAL </a:t>
            </a:r>
            <a:endParaRPr/>
          </a:p>
          <a:p>
            <a:pPr marL="0" marR="0" lvl="0" indent="0" algn="ctr" rtl="0">
              <a:spcBef>
                <a:spcPts val="0"/>
              </a:spcBef>
              <a:spcAft>
                <a:spcPts val="0"/>
              </a:spcAft>
              <a:buNone/>
            </a:pPr>
            <a:r>
              <a:rPr lang="en-US" sz="2000" b="1">
                <a:solidFill>
                  <a:srgbClr val="7030A0"/>
                </a:solidFill>
                <a:latin typeface="Federo"/>
                <a:ea typeface="Federo"/>
                <a:cs typeface="Federo"/>
                <a:sym typeface="Federo"/>
              </a:rPr>
              <a:t>DEBE SER SUPERIOR A </a:t>
            </a:r>
            <a:r>
              <a:rPr lang="en-US" sz="2000" b="1">
                <a:solidFill>
                  <a:srgbClr val="C00000"/>
                </a:solidFill>
                <a:latin typeface="Federo"/>
                <a:ea typeface="Federo"/>
                <a:cs typeface="Federo"/>
                <a:sym typeface="Federo"/>
              </a:rPr>
              <a:t>10</a:t>
            </a:r>
            <a:r>
              <a:rPr lang="en-US" sz="2000" b="1" baseline="30000">
                <a:solidFill>
                  <a:srgbClr val="C00000"/>
                </a:solidFill>
                <a:latin typeface="Federo"/>
                <a:ea typeface="Federo"/>
                <a:cs typeface="Federo"/>
                <a:sym typeface="Federo"/>
              </a:rPr>
              <a:t>4</a:t>
            </a:r>
            <a:endParaRPr sz="2000" b="1">
              <a:solidFill>
                <a:srgbClr val="C00000"/>
              </a:solidFill>
              <a:latin typeface="Federo"/>
              <a:ea typeface="Federo"/>
              <a:cs typeface="Federo"/>
              <a:sym typeface="Federo"/>
            </a:endParaRPr>
          </a:p>
          <a:p>
            <a:pPr marL="0" marR="0" lvl="0" indent="0" algn="ctr" rtl="0">
              <a:spcBef>
                <a:spcPts val="0"/>
              </a:spcBef>
              <a:spcAft>
                <a:spcPts val="0"/>
              </a:spcAft>
              <a:buNone/>
            </a:pPr>
            <a:r>
              <a:rPr lang="en-US" sz="1400" b="1">
                <a:solidFill>
                  <a:srgbClr val="002060"/>
                </a:solidFill>
                <a:latin typeface="Calibri"/>
                <a:ea typeface="Calibri"/>
                <a:cs typeface="Calibri"/>
                <a:sym typeface="Calibri"/>
              </a:rPr>
              <a:t>(1 falla en 10.000 tiros o lanzamientos)</a:t>
            </a:r>
            <a:endParaRPr sz="1400" b="1">
              <a:solidFill>
                <a:srgbClr val="002060"/>
              </a:solidFill>
              <a:latin typeface="Calibri"/>
              <a:ea typeface="Calibri"/>
              <a:cs typeface="Calibri"/>
              <a:sym typeface="Calibri"/>
            </a:endParaRPr>
          </a:p>
        </p:txBody>
      </p:sp>
      <p:cxnSp>
        <p:nvCxnSpPr>
          <p:cNvPr id="481" name="Google Shape;481;p13"/>
          <p:cNvCxnSpPr/>
          <p:nvPr/>
        </p:nvCxnSpPr>
        <p:spPr>
          <a:xfrm>
            <a:off x="7548346" y="6421967"/>
            <a:ext cx="304800" cy="6638"/>
          </a:xfrm>
          <a:prstGeom prst="straightConnector1">
            <a:avLst/>
          </a:prstGeom>
          <a:noFill/>
          <a:ln w="38100" cap="flat" cmpd="sng">
            <a:solidFill>
              <a:srgbClr val="FF3300"/>
            </a:solidFill>
            <a:prstDash val="solid"/>
            <a:miter lim="800000"/>
            <a:headEnd type="none" w="sm" len="sm"/>
            <a:tailEnd type="stealth" w="med" len="med"/>
          </a:ln>
        </p:spPr>
      </p:cxnSp>
      <p:cxnSp>
        <p:nvCxnSpPr>
          <p:cNvPr id="482" name="Google Shape;482;p13"/>
          <p:cNvCxnSpPr/>
          <p:nvPr/>
        </p:nvCxnSpPr>
        <p:spPr>
          <a:xfrm>
            <a:off x="6986981" y="5727146"/>
            <a:ext cx="571500" cy="0"/>
          </a:xfrm>
          <a:prstGeom prst="straightConnector1">
            <a:avLst/>
          </a:prstGeom>
          <a:noFill/>
          <a:ln w="38100" cap="flat" cmpd="sng">
            <a:solidFill>
              <a:srgbClr val="FF3300"/>
            </a:solidFill>
            <a:prstDash val="solid"/>
            <a:miter lim="800000"/>
            <a:headEnd type="none" w="sm" len="sm"/>
            <a:tailEnd type="stealth" w="med" len="med"/>
          </a:ln>
        </p:spPr>
      </p:cxnSp>
      <p:cxnSp>
        <p:nvCxnSpPr>
          <p:cNvPr id="483" name="Google Shape;483;p13"/>
          <p:cNvCxnSpPr/>
          <p:nvPr/>
        </p:nvCxnSpPr>
        <p:spPr>
          <a:xfrm>
            <a:off x="9704157" y="5738926"/>
            <a:ext cx="432000" cy="0"/>
          </a:xfrm>
          <a:prstGeom prst="straightConnector1">
            <a:avLst/>
          </a:prstGeom>
          <a:noFill/>
          <a:ln w="38100" cap="flat" cmpd="sng">
            <a:solidFill>
              <a:srgbClr val="FF3300"/>
            </a:solidFill>
            <a:prstDash val="solid"/>
            <a:miter lim="800000"/>
            <a:headEnd type="none" w="sm" len="sm"/>
            <a:tailEnd type="stealth" w="med" len="med"/>
          </a:ln>
        </p:spPr>
      </p:cxnSp>
      <p:cxnSp>
        <p:nvCxnSpPr>
          <p:cNvPr id="484" name="Google Shape;484;p13"/>
          <p:cNvCxnSpPr/>
          <p:nvPr/>
        </p:nvCxnSpPr>
        <p:spPr>
          <a:xfrm rot="10800000">
            <a:off x="7538821" y="5012771"/>
            <a:ext cx="19050" cy="1428750"/>
          </a:xfrm>
          <a:prstGeom prst="straightConnector1">
            <a:avLst/>
          </a:prstGeom>
          <a:noFill/>
          <a:ln w="38100" cap="flat" cmpd="sng">
            <a:solidFill>
              <a:srgbClr val="FF3300"/>
            </a:solidFill>
            <a:prstDash val="solid"/>
            <a:miter lim="800000"/>
            <a:headEnd type="none" w="sm" len="sm"/>
            <a:tailEnd type="none" w="sm" len="sm"/>
          </a:ln>
        </p:spPr>
      </p:cxnSp>
      <p:cxnSp>
        <p:nvCxnSpPr>
          <p:cNvPr id="485" name="Google Shape;485;p13"/>
          <p:cNvCxnSpPr/>
          <p:nvPr/>
        </p:nvCxnSpPr>
        <p:spPr>
          <a:xfrm>
            <a:off x="7538821" y="5019050"/>
            <a:ext cx="304800" cy="6638"/>
          </a:xfrm>
          <a:prstGeom prst="straightConnector1">
            <a:avLst/>
          </a:prstGeom>
          <a:noFill/>
          <a:ln w="38100" cap="flat" cmpd="sng">
            <a:solidFill>
              <a:srgbClr val="FF3300"/>
            </a:solidFill>
            <a:prstDash val="solid"/>
            <a:miter lim="800000"/>
            <a:headEnd type="none" w="sm" len="sm"/>
            <a:tailEnd type="stealth" w="med" len="med"/>
          </a:ln>
        </p:spPr>
      </p:cxnSp>
      <p:cxnSp>
        <p:nvCxnSpPr>
          <p:cNvPr id="486" name="Google Shape;486;p13"/>
          <p:cNvCxnSpPr/>
          <p:nvPr/>
        </p:nvCxnSpPr>
        <p:spPr>
          <a:xfrm rot="10800000">
            <a:off x="9704157" y="4989338"/>
            <a:ext cx="19050" cy="1476000"/>
          </a:xfrm>
          <a:prstGeom prst="straightConnector1">
            <a:avLst/>
          </a:prstGeom>
          <a:noFill/>
          <a:ln w="38100" cap="flat" cmpd="sng">
            <a:solidFill>
              <a:srgbClr val="FF3300"/>
            </a:solidFill>
            <a:prstDash val="solid"/>
            <a:miter lim="800000"/>
            <a:headEnd type="none" w="sm" len="sm"/>
            <a:tailEnd type="none" w="sm" len="sm"/>
          </a:ln>
        </p:spPr>
      </p:cxnSp>
      <p:cxnSp>
        <p:nvCxnSpPr>
          <p:cNvPr id="487" name="Google Shape;487;p13"/>
          <p:cNvCxnSpPr/>
          <p:nvPr/>
        </p:nvCxnSpPr>
        <p:spPr>
          <a:xfrm>
            <a:off x="9366338" y="6425286"/>
            <a:ext cx="304800" cy="6638"/>
          </a:xfrm>
          <a:prstGeom prst="straightConnector1">
            <a:avLst/>
          </a:prstGeom>
          <a:noFill/>
          <a:ln w="38100" cap="flat" cmpd="sng">
            <a:solidFill>
              <a:srgbClr val="FF3300"/>
            </a:solidFill>
            <a:prstDash val="solid"/>
            <a:miter lim="800000"/>
            <a:headEnd type="none" w="sm" len="sm"/>
            <a:tailEnd type="stealth" w="med" len="med"/>
          </a:ln>
        </p:spPr>
      </p:cxnSp>
      <p:cxnSp>
        <p:nvCxnSpPr>
          <p:cNvPr id="488" name="Google Shape;488;p13"/>
          <p:cNvCxnSpPr/>
          <p:nvPr/>
        </p:nvCxnSpPr>
        <p:spPr>
          <a:xfrm>
            <a:off x="9399357" y="5008388"/>
            <a:ext cx="304800" cy="6638"/>
          </a:xfrm>
          <a:prstGeom prst="straightConnector1">
            <a:avLst/>
          </a:prstGeom>
          <a:noFill/>
          <a:ln w="38100" cap="flat" cmpd="sng">
            <a:solidFill>
              <a:srgbClr val="FF3300"/>
            </a:solidFill>
            <a:prstDash val="solid"/>
            <a:miter lim="800000"/>
            <a:headEnd type="none" w="sm" len="sm"/>
            <a:tailEnd type="stealth" w="med" len="med"/>
          </a:ln>
        </p:spPr>
      </p:cxnSp>
      <p:grpSp>
        <p:nvGrpSpPr>
          <p:cNvPr id="489" name="Google Shape;489;p13"/>
          <p:cNvGrpSpPr/>
          <p:nvPr/>
        </p:nvGrpSpPr>
        <p:grpSpPr>
          <a:xfrm>
            <a:off x="5612263" y="5311717"/>
            <a:ext cx="1318738" cy="835958"/>
            <a:chOff x="3411093" y="201074"/>
            <a:chExt cx="1471832" cy="934613"/>
          </a:xfrm>
        </p:grpSpPr>
        <p:sp>
          <p:nvSpPr>
            <p:cNvPr id="490" name="Google Shape;490;p13"/>
            <p:cNvSpPr/>
            <p:nvPr/>
          </p:nvSpPr>
          <p:spPr>
            <a:xfrm>
              <a:off x="3411093" y="201074"/>
              <a:ext cx="1471832" cy="934613"/>
            </a:xfrm>
            <a:prstGeom prst="roundRect">
              <a:avLst>
                <a:gd name="adj" fmla="val 10000"/>
              </a:avLst>
            </a:prstGeom>
            <a:solidFill>
              <a:srgbClr val="FFF2CC"/>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13"/>
            <p:cNvSpPr/>
            <p:nvPr/>
          </p:nvSpPr>
          <p:spPr>
            <a:xfrm>
              <a:off x="3438467" y="228448"/>
              <a:ext cx="1417084" cy="879865"/>
            </a:xfrm>
            <a:prstGeom prst="rect">
              <a:avLst/>
            </a:prstGeom>
            <a:solidFill>
              <a:srgbClr val="FFF2CC"/>
            </a:solid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None/>
              </a:pPr>
              <a:r>
                <a:rPr lang="en-US" sz="2000" b="1">
                  <a:solidFill>
                    <a:schemeClr val="dk1"/>
                  </a:solidFill>
                  <a:latin typeface="Calibri"/>
                  <a:ea typeface="Calibri"/>
                  <a:cs typeface="Calibri"/>
                  <a:sym typeface="Calibri"/>
                </a:rPr>
                <a:t>Señal de Fuego</a:t>
              </a:r>
              <a:endParaRPr sz="2000" b="1">
                <a:solidFill>
                  <a:schemeClr val="dk1"/>
                </a:solidFill>
                <a:latin typeface="Calibri"/>
                <a:ea typeface="Calibri"/>
                <a:cs typeface="Calibri"/>
                <a:sym typeface="Calibri"/>
              </a:endParaRPr>
            </a:p>
          </p:txBody>
        </p:sp>
      </p:grpSp>
      <p:sp>
        <p:nvSpPr>
          <p:cNvPr id="492" name="Google Shape;492;p13"/>
          <p:cNvSpPr/>
          <p:nvPr/>
        </p:nvSpPr>
        <p:spPr>
          <a:xfrm>
            <a:off x="7873503" y="4604264"/>
            <a:ext cx="1471832" cy="750542"/>
          </a:xfrm>
          <a:prstGeom prst="roundRect">
            <a:avLst>
              <a:gd name="adj" fmla="val 10000"/>
            </a:avLst>
          </a:prstGeom>
          <a:solidFill>
            <a:srgbClr val="00B0F0">
              <a:alpha val="89803"/>
            </a:srgbClr>
          </a:solidFill>
          <a:ln w="9525" cap="flat" cmpd="sng">
            <a:solidFill>
              <a:srgbClr val="599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r>
              <a:rPr lang="en-US" sz="1600">
                <a:solidFill>
                  <a:srgbClr val="002060"/>
                </a:solidFill>
                <a:latin typeface="Calibri"/>
                <a:ea typeface="Calibri"/>
                <a:cs typeface="Calibri"/>
                <a:sym typeface="Calibri"/>
              </a:rPr>
              <a:t>Mecanismo 1</a:t>
            </a:r>
            <a:endParaRPr sz="1600">
              <a:solidFill>
                <a:srgbClr val="002060"/>
              </a:solidFill>
              <a:latin typeface="Calibri"/>
              <a:ea typeface="Calibri"/>
              <a:cs typeface="Calibri"/>
              <a:sym typeface="Calibri"/>
            </a:endParaRPr>
          </a:p>
        </p:txBody>
      </p:sp>
      <p:sp>
        <p:nvSpPr>
          <p:cNvPr id="493" name="Google Shape;493;p13"/>
          <p:cNvSpPr/>
          <p:nvPr/>
        </p:nvSpPr>
        <p:spPr>
          <a:xfrm>
            <a:off x="7861487" y="5987663"/>
            <a:ext cx="1471832" cy="750542"/>
          </a:xfrm>
          <a:prstGeom prst="roundRect">
            <a:avLst>
              <a:gd name="adj" fmla="val 10000"/>
            </a:avLst>
          </a:prstGeom>
          <a:solidFill>
            <a:srgbClr val="00B0F0">
              <a:alpha val="89803"/>
            </a:srgbClr>
          </a:solidFill>
          <a:ln w="9525" cap="flat" cmpd="sng">
            <a:solidFill>
              <a:srgbClr val="599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endParaRPr sz="1400">
              <a:solidFill>
                <a:schemeClr val="dk1"/>
              </a:solidFill>
              <a:latin typeface="Calibri"/>
              <a:ea typeface="Calibri"/>
              <a:cs typeface="Calibri"/>
              <a:sym typeface="Calibri"/>
            </a:endParaRPr>
          </a:p>
          <a:p>
            <a:pPr marL="0" marR="0" lvl="0" indent="0" algn="ctr" rtl="0">
              <a:spcBef>
                <a:spcPts val="0"/>
              </a:spcBef>
              <a:spcAft>
                <a:spcPts val="0"/>
              </a:spcAft>
              <a:buNone/>
            </a:pPr>
            <a:r>
              <a:rPr lang="en-US" sz="1600">
                <a:solidFill>
                  <a:srgbClr val="002060"/>
                </a:solidFill>
                <a:latin typeface="Calibri"/>
                <a:ea typeface="Calibri"/>
                <a:cs typeface="Calibri"/>
                <a:sym typeface="Calibri"/>
              </a:rPr>
              <a:t>Mecanismo 2</a:t>
            </a:r>
            <a:endParaRPr sz="1600">
              <a:solidFill>
                <a:srgbClr val="002060"/>
              </a:solidFill>
              <a:latin typeface="Calibri"/>
              <a:ea typeface="Calibri"/>
              <a:cs typeface="Calibri"/>
              <a:sym typeface="Calibri"/>
            </a:endParaRPr>
          </a:p>
        </p:txBody>
      </p:sp>
      <p:grpSp>
        <p:nvGrpSpPr>
          <p:cNvPr id="494" name="Google Shape;494;p13"/>
          <p:cNvGrpSpPr/>
          <p:nvPr/>
        </p:nvGrpSpPr>
        <p:grpSpPr>
          <a:xfrm>
            <a:off x="10136157" y="5311717"/>
            <a:ext cx="1796498" cy="934613"/>
            <a:chOff x="5546315" y="1552394"/>
            <a:chExt cx="1267625" cy="934613"/>
          </a:xfrm>
        </p:grpSpPr>
        <p:sp>
          <p:nvSpPr>
            <p:cNvPr id="495" name="Google Shape;495;p13"/>
            <p:cNvSpPr/>
            <p:nvPr/>
          </p:nvSpPr>
          <p:spPr>
            <a:xfrm>
              <a:off x="5546315" y="1552394"/>
              <a:ext cx="1267625" cy="934613"/>
            </a:xfrm>
            <a:prstGeom prst="roundRect">
              <a:avLst>
                <a:gd name="adj" fmla="val 10000"/>
              </a:avLst>
            </a:prstGeom>
            <a:solidFill>
              <a:srgbClr val="FF0000">
                <a:alpha val="89803"/>
              </a:srgbClr>
            </a:solidFill>
            <a:ln w="9525"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6" name="Google Shape;496;p13"/>
            <p:cNvSpPr/>
            <p:nvPr/>
          </p:nvSpPr>
          <p:spPr>
            <a:xfrm>
              <a:off x="5546315" y="1552394"/>
              <a:ext cx="1267625" cy="879865"/>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600" b="1">
                  <a:solidFill>
                    <a:schemeClr val="lt1"/>
                  </a:solidFill>
                  <a:latin typeface="Calibri"/>
                  <a:ea typeface="Calibri"/>
                  <a:cs typeface="Calibri"/>
                  <a:sym typeface="Calibri"/>
                </a:rPr>
                <a:t>  Activación Cabeza de Combate</a:t>
              </a:r>
              <a:endParaRPr sz="1600" b="1">
                <a:solidFill>
                  <a:schemeClr val="lt1"/>
                </a:solidFill>
                <a:latin typeface="Calibri"/>
                <a:ea typeface="Calibri"/>
                <a:cs typeface="Calibri"/>
                <a:sym typeface="Calibri"/>
              </a:endParaRPr>
            </a:p>
          </p:txBody>
        </p:sp>
      </p:grpSp>
      <p:pic>
        <p:nvPicPr>
          <p:cNvPr id="497" name="Google Shape;497;p13"/>
          <p:cNvPicPr preferRelativeResize="0"/>
          <p:nvPr/>
        </p:nvPicPr>
        <p:blipFill rotWithShape="1">
          <a:blip r:embed="rId6">
            <a:alphaModFix/>
          </a:blip>
          <a:srcRect/>
          <a:stretch/>
        </p:blipFill>
        <p:spPr>
          <a:xfrm>
            <a:off x="406993" y="758293"/>
            <a:ext cx="795190" cy="79519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0"/>
                                        </p:tgtEl>
                                        <p:attrNameLst>
                                          <p:attrName>style.visibility</p:attrName>
                                        </p:attrNameLst>
                                      </p:cBhvr>
                                      <p:to>
                                        <p:strVal val="visible"/>
                                      </p:to>
                                    </p:set>
                                    <p:animEffect transition="in" filter="fade">
                                      <p:cBhvr>
                                        <p:cTn id="7" dur="500"/>
                                        <p:tgtEl>
                                          <p:spTgt spid="480"/>
                                        </p:tgtEl>
                                      </p:cBhvr>
                                    </p:animEffect>
                                  </p:childTnLst>
                                </p:cTn>
                              </p:par>
                              <p:par>
                                <p:cTn id="8" presetID="10" presetClass="entr" presetSubtype="0" fill="hold" nodeType="withEffect">
                                  <p:stCondLst>
                                    <p:cond delay="0"/>
                                  </p:stCondLst>
                                  <p:childTnLst>
                                    <p:set>
                                      <p:cBhvr>
                                        <p:cTn id="9" dur="1" fill="hold">
                                          <p:stCondLst>
                                            <p:cond delay="0"/>
                                          </p:stCondLst>
                                        </p:cTn>
                                        <p:tgtEl>
                                          <p:spTgt spid="481"/>
                                        </p:tgtEl>
                                        <p:attrNameLst>
                                          <p:attrName>style.visibility</p:attrName>
                                        </p:attrNameLst>
                                      </p:cBhvr>
                                      <p:to>
                                        <p:strVal val="visible"/>
                                      </p:to>
                                    </p:set>
                                    <p:animEffect transition="in" filter="fade">
                                      <p:cBhvr>
                                        <p:cTn id="10" dur="500"/>
                                        <p:tgtEl>
                                          <p:spTgt spid="481"/>
                                        </p:tgtEl>
                                      </p:cBhvr>
                                    </p:animEffect>
                                  </p:childTnLst>
                                </p:cTn>
                              </p:par>
                              <p:par>
                                <p:cTn id="11" presetID="10" presetClass="entr" presetSubtype="0" fill="hold" nodeType="withEffect">
                                  <p:stCondLst>
                                    <p:cond delay="0"/>
                                  </p:stCondLst>
                                  <p:childTnLst>
                                    <p:set>
                                      <p:cBhvr>
                                        <p:cTn id="12" dur="1" fill="hold">
                                          <p:stCondLst>
                                            <p:cond delay="0"/>
                                          </p:stCondLst>
                                        </p:cTn>
                                        <p:tgtEl>
                                          <p:spTgt spid="482"/>
                                        </p:tgtEl>
                                        <p:attrNameLst>
                                          <p:attrName>style.visibility</p:attrName>
                                        </p:attrNameLst>
                                      </p:cBhvr>
                                      <p:to>
                                        <p:strVal val="visible"/>
                                      </p:to>
                                    </p:set>
                                    <p:animEffect transition="in" filter="fade">
                                      <p:cBhvr>
                                        <p:cTn id="13" dur="500"/>
                                        <p:tgtEl>
                                          <p:spTgt spid="482"/>
                                        </p:tgtEl>
                                      </p:cBhvr>
                                    </p:animEffect>
                                  </p:childTnLst>
                                </p:cTn>
                              </p:par>
                              <p:par>
                                <p:cTn id="14" presetID="10" presetClass="entr" presetSubtype="0" fill="hold" nodeType="withEffect">
                                  <p:stCondLst>
                                    <p:cond delay="0"/>
                                  </p:stCondLst>
                                  <p:childTnLst>
                                    <p:set>
                                      <p:cBhvr>
                                        <p:cTn id="15" dur="1" fill="hold">
                                          <p:stCondLst>
                                            <p:cond delay="0"/>
                                          </p:stCondLst>
                                        </p:cTn>
                                        <p:tgtEl>
                                          <p:spTgt spid="483"/>
                                        </p:tgtEl>
                                        <p:attrNameLst>
                                          <p:attrName>style.visibility</p:attrName>
                                        </p:attrNameLst>
                                      </p:cBhvr>
                                      <p:to>
                                        <p:strVal val="visible"/>
                                      </p:to>
                                    </p:set>
                                    <p:animEffect transition="in" filter="fade">
                                      <p:cBhvr>
                                        <p:cTn id="16" dur="500"/>
                                        <p:tgtEl>
                                          <p:spTgt spid="483"/>
                                        </p:tgtEl>
                                      </p:cBhvr>
                                    </p:animEffect>
                                  </p:childTnLst>
                                </p:cTn>
                              </p:par>
                              <p:par>
                                <p:cTn id="17" presetID="10" presetClass="entr" presetSubtype="0" fill="hold" nodeType="withEffect">
                                  <p:stCondLst>
                                    <p:cond delay="0"/>
                                  </p:stCondLst>
                                  <p:childTnLst>
                                    <p:set>
                                      <p:cBhvr>
                                        <p:cTn id="18" dur="1" fill="hold">
                                          <p:stCondLst>
                                            <p:cond delay="0"/>
                                          </p:stCondLst>
                                        </p:cTn>
                                        <p:tgtEl>
                                          <p:spTgt spid="484"/>
                                        </p:tgtEl>
                                        <p:attrNameLst>
                                          <p:attrName>style.visibility</p:attrName>
                                        </p:attrNameLst>
                                      </p:cBhvr>
                                      <p:to>
                                        <p:strVal val="visible"/>
                                      </p:to>
                                    </p:set>
                                    <p:animEffect transition="in" filter="fade">
                                      <p:cBhvr>
                                        <p:cTn id="19" dur="500"/>
                                        <p:tgtEl>
                                          <p:spTgt spid="484"/>
                                        </p:tgtEl>
                                      </p:cBhvr>
                                    </p:animEffect>
                                  </p:childTnLst>
                                </p:cTn>
                              </p:par>
                              <p:par>
                                <p:cTn id="20" presetID="10" presetClass="entr" presetSubtype="0" fill="hold" nodeType="withEffect">
                                  <p:stCondLst>
                                    <p:cond delay="0"/>
                                  </p:stCondLst>
                                  <p:childTnLst>
                                    <p:set>
                                      <p:cBhvr>
                                        <p:cTn id="21" dur="1" fill="hold">
                                          <p:stCondLst>
                                            <p:cond delay="0"/>
                                          </p:stCondLst>
                                        </p:cTn>
                                        <p:tgtEl>
                                          <p:spTgt spid="485"/>
                                        </p:tgtEl>
                                        <p:attrNameLst>
                                          <p:attrName>style.visibility</p:attrName>
                                        </p:attrNameLst>
                                      </p:cBhvr>
                                      <p:to>
                                        <p:strVal val="visible"/>
                                      </p:to>
                                    </p:set>
                                    <p:animEffect transition="in" filter="fade">
                                      <p:cBhvr>
                                        <p:cTn id="22" dur="500"/>
                                        <p:tgtEl>
                                          <p:spTgt spid="485"/>
                                        </p:tgtEl>
                                      </p:cBhvr>
                                    </p:animEffect>
                                  </p:childTnLst>
                                </p:cTn>
                              </p:par>
                              <p:par>
                                <p:cTn id="23" presetID="10" presetClass="entr" presetSubtype="0" fill="hold" nodeType="withEffect">
                                  <p:stCondLst>
                                    <p:cond delay="0"/>
                                  </p:stCondLst>
                                  <p:childTnLst>
                                    <p:set>
                                      <p:cBhvr>
                                        <p:cTn id="24" dur="1" fill="hold">
                                          <p:stCondLst>
                                            <p:cond delay="0"/>
                                          </p:stCondLst>
                                        </p:cTn>
                                        <p:tgtEl>
                                          <p:spTgt spid="486"/>
                                        </p:tgtEl>
                                        <p:attrNameLst>
                                          <p:attrName>style.visibility</p:attrName>
                                        </p:attrNameLst>
                                      </p:cBhvr>
                                      <p:to>
                                        <p:strVal val="visible"/>
                                      </p:to>
                                    </p:set>
                                    <p:animEffect transition="in" filter="fade">
                                      <p:cBhvr>
                                        <p:cTn id="25" dur="500"/>
                                        <p:tgtEl>
                                          <p:spTgt spid="486"/>
                                        </p:tgtEl>
                                      </p:cBhvr>
                                    </p:animEffect>
                                  </p:childTnLst>
                                </p:cTn>
                              </p:par>
                              <p:par>
                                <p:cTn id="26" presetID="10" presetClass="entr" presetSubtype="0" fill="hold" nodeType="withEffect">
                                  <p:stCondLst>
                                    <p:cond delay="0"/>
                                  </p:stCondLst>
                                  <p:childTnLst>
                                    <p:set>
                                      <p:cBhvr>
                                        <p:cTn id="27" dur="1" fill="hold">
                                          <p:stCondLst>
                                            <p:cond delay="0"/>
                                          </p:stCondLst>
                                        </p:cTn>
                                        <p:tgtEl>
                                          <p:spTgt spid="487"/>
                                        </p:tgtEl>
                                        <p:attrNameLst>
                                          <p:attrName>style.visibility</p:attrName>
                                        </p:attrNameLst>
                                      </p:cBhvr>
                                      <p:to>
                                        <p:strVal val="visible"/>
                                      </p:to>
                                    </p:set>
                                    <p:animEffect transition="in" filter="fade">
                                      <p:cBhvr>
                                        <p:cTn id="28" dur="500"/>
                                        <p:tgtEl>
                                          <p:spTgt spid="487"/>
                                        </p:tgtEl>
                                      </p:cBhvr>
                                    </p:animEffect>
                                  </p:childTnLst>
                                </p:cTn>
                              </p:par>
                              <p:par>
                                <p:cTn id="29" presetID="10" presetClass="entr" presetSubtype="0" fill="hold" nodeType="withEffect">
                                  <p:stCondLst>
                                    <p:cond delay="0"/>
                                  </p:stCondLst>
                                  <p:childTnLst>
                                    <p:set>
                                      <p:cBhvr>
                                        <p:cTn id="30" dur="1" fill="hold">
                                          <p:stCondLst>
                                            <p:cond delay="0"/>
                                          </p:stCondLst>
                                        </p:cTn>
                                        <p:tgtEl>
                                          <p:spTgt spid="488"/>
                                        </p:tgtEl>
                                        <p:attrNameLst>
                                          <p:attrName>style.visibility</p:attrName>
                                        </p:attrNameLst>
                                      </p:cBhvr>
                                      <p:to>
                                        <p:strVal val="visible"/>
                                      </p:to>
                                    </p:set>
                                    <p:animEffect transition="in" filter="fade">
                                      <p:cBhvr>
                                        <p:cTn id="31" dur="500"/>
                                        <p:tgtEl>
                                          <p:spTgt spid="488"/>
                                        </p:tgtEl>
                                      </p:cBhvr>
                                    </p:animEffect>
                                  </p:childTnLst>
                                </p:cTn>
                              </p:par>
                              <p:par>
                                <p:cTn id="32" presetID="10" presetClass="entr" presetSubtype="0" fill="hold" nodeType="withEffect">
                                  <p:stCondLst>
                                    <p:cond delay="0"/>
                                  </p:stCondLst>
                                  <p:childTnLst>
                                    <p:set>
                                      <p:cBhvr>
                                        <p:cTn id="33" dur="1" fill="hold">
                                          <p:stCondLst>
                                            <p:cond delay="0"/>
                                          </p:stCondLst>
                                        </p:cTn>
                                        <p:tgtEl>
                                          <p:spTgt spid="489"/>
                                        </p:tgtEl>
                                        <p:attrNameLst>
                                          <p:attrName>style.visibility</p:attrName>
                                        </p:attrNameLst>
                                      </p:cBhvr>
                                      <p:to>
                                        <p:strVal val="visible"/>
                                      </p:to>
                                    </p:set>
                                    <p:animEffect transition="in" filter="fade">
                                      <p:cBhvr>
                                        <p:cTn id="34" dur="500"/>
                                        <p:tgtEl>
                                          <p:spTgt spid="489"/>
                                        </p:tgtEl>
                                      </p:cBhvr>
                                    </p:animEffect>
                                  </p:childTnLst>
                                </p:cTn>
                              </p:par>
                              <p:par>
                                <p:cTn id="35" presetID="10" presetClass="entr" presetSubtype="0" fill="hold" nodeType="withEffect">
                                  <p:stCondLst>
                                    <p:cond delay="0"/>
                                  </p:stCondLst>
                                  <p:childTnLst>
                                    <p:set>
                                      <p:cBhvr>
                                        <p:cTn id="36" dur="1" fill="hold">
                                          <p:stCondLst>
                                            <p:cond delay="0"/>
                                          </p:stCondLst>
                                        </p:cTn>
                                        <p:tgtEl>
                                          <p:spTgt spid="492"/>
                                        </p:tgtEl>
                                        <p:attrNameLst>
                                          <p:attrName>style.visibility</p:attrName>
                                        </p:attrNameLst>
                                      </p:cBhvr>
                                      <p:to>
                                        <p:strVal val="visible"/>
                                      </p:to>
                                    </p:set>
                                    <p:animEffect transition="in" filter="fade">
                                      <p:cBhvr>
                                        <p:cTn id="37" dur="500"/>
                                        <p:tgtEl>
                                          <p:spTgt spid="492"/>
                                        </p:tgtEl>
                                      </p:cBhvr>
                                    </p:animEffect>
                                  </p:childTnLst>
                                </p:cTn>
                              </p:par>
                              <p:par>
                                <p:cTn id="38" presetID="10" presetClass="entr" presetSubtype="0" fill="hold" nodeType="withEffect">
                                  <p:stCondLst>
                                    <p:cond delay="0"/>
                                  </p:stCondLst>
                                  <p:childTnLst>
                                    <p:set>
                                      <p:cBhvr>
                                        <p:cTn id="39" dur="1" fill="hold">
                                          <p:stCondLst>
                                            <p:cond delay="0"/>
                                          </p:stCondLst>
                                        </p:cTn>
                                        <p:tgtEl>
                                          <p:spTgt spid="493"/>
                                        </p:tgtEl>
                                        <p:attrNameLst>
                                          <p:attrName>style.visibility</p:attrName>
                                        </p:attrNameLst>
                                      </p:cBhvr>
                                      <p:to>
                                        <p:strVal val="visible"/>
                                      </p:to>
                                    </p:set>
                                    <p:animEffect transition="in" filter="fade">
                                      <p:cBhvr>
                                        <p:cTn id="40" dur="500"/>
                                        <p:tgtEl>
                                          <p:spTgt spid="493"/>
                                        </p:tgtEl>
                                      </p:cBhvr>
                                    </p:animEffect>
                                  </p:childTnLst>
                                </p:cTn>
                              </p:par>
                              <p:par>
                                <p:cTn id="41" presetID="10" presetClass="entr" presetSubtype="0" fill="hold" nodeType="withEffect">
                                  <p:stCondLst>
                                    <p:cond delay="0"/>
                                  </p:stCondLst>
                                  <p:childTnLst>
                                    <p:set>
                                      <p:cBhvr>
                                        <p:cTn id="42" dur="1" fill="hold">
                                          <p:stCondLst>
                                            <p:cond delay="0"/>
                                          </p:stCondLst>
                                        </p:cTn>
                                        <p:tgtEl>
                                          <p:spTgt spid="494"/>
                                        </p:tgtEl>
                                        <p:attrNameLst>
                                          <p:attrName>style.visibility</p:attrName>
                                        </p:attrNameLst>
                                      </p:cBhvr>
                                      <p:to>
                                        <p:strVal val="visible"/>
                                      </p:to>
                                    </p:set>
                                    <p:animEffect transition="in" filter="fade">
                                      <p:cBhvr>
                                        <p:cTn id="43" dur="500"/>
                                        <p:tgtEl>
                                          <p:spTgt spid="4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01"/>
        <p:cNvGrpSpPr/>
        <p:nvPr/>
      </p:nvGrpSpPr>
      <p:grpSpPr>
        <a:xfrm>
          <a:off x="0" y="0"/>
          <a:ext cx="0" cy="0"/>
          <a:chOff x="0" y="0"/>
          <a:chExt cx="0" cy="0"/>
        </a:xfrm>
      </p:grpSpPr>
      <p:pic>
        <p:nvPicPr>
          <p:cNvPr id="502" name="Google Shape;502;p14"/>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503" name="Google Shape;503;p14"/>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504" name="Google Shape;504;p14"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505" name="Google Shape;505;p14"/>
          <p:cNvSpPr txBox="1"/>
          <p:nvPr/>
        </p:nvSpPr>
        <p:spPr>
          <a:xfrm>
            <a:off x="4482790" y="676753"/>
            <a:ext cx="3985992"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3200" b="1">
                <a:solidFill>
                  <a:srgbClr val="C00000"/>
                </a:solidFill>
                <a:latin typeface="Federo"/>
                <a:ea typeface="Federo"/>
                <a:cs typeface="Federo"/>
                <a:sym typeface="Federo"/>
              </a:rPr>
              <a:t>“ESPOLETAS”</a:t>
            </a:r>
            <a:endParaRPr/>
          </a:p>
        </p:txBody>
      </p:sp>
      <p:sp>
        <p:nvSpPr>
          <p:cNvPr id="506" name="Google Shape;506;p14"/>
          <p:cNvSpPr txBox="1"/>
          <p:nvPr/>
        </p:nvSpPr>
        <p:spPr>
          <a:xfrm>
            <a:off x="243195" y="2168136"/>
            <a:ext cx="3624710" cy="238526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a:solidFill>
                  <a:srgbClr val="BF9000"/>
                </a:solidFill>
                <a:latin typeface="Federo"/>
                <a:ea typeface="Federo"/>
                <a:cs typeface="Federo"/>
                <a:sym typeface="Federo"/>
              </a:rPr>
              <a:t>ESPOLETAS DE IMPACTO O CONTACTO</a:t>
            </a:r>
            <a:endParaRPr/>
          </a:p>
          <a:p>
            <a:pPr marL="177800" marR="0" lvl="0" indent="-177800" algn="just" rtl="0">
              <a:spcBef>
                <a:spcPts val="700"/>
              </a:spcBef>
              <a:spcAft>
                <a:spcPts val="0"/>
              </a:spcAft>
              <a:buClr>
                <a:srgbClr val="002060"/>
              </a:buClr>
              <a:buSzPts val="1400"/>
              <a:buFont typeface="Noto Sans Symbols"/>
              <a:buChar char="⮚"/>
            </a:pPr>
            <a:r>
              <a:rPr lang="en-US" sz="1400">
                <a:solidFill>
                  <a:srgbClr val="002060"/>
                </a:solidFill>
                <a:latin typeface="Calibri"/>
                <a:ea typeface="Calibri"/>
                <a:cs typeface="Calibri"/>
                <a:sym typeface="Calibri"/>
              </a:rPr>
              <a:t>Activa la cabeza de combate cuando se produce el impacto o roce físico  con el blanco, solo el contacto directo la activa. </a:t>
            </a:r>
            <a:endParaRPr/>
          </a:p>
          <a:p>
            <a:pPr marL="177800" marR="0" lvl="0" indent="-177800" algn="just" rtl="0">
              <a:spcBef>
                <a:spcPts val="700"/>
              </a:spcBef>
              <a:spcAft>
                <a:spcPts val="0"/>
              </a:spcAft>
              <a:buClr>
                <a:srgbClr val="002060"/>
              </a:buClr>
              <a:buSzPts val="1400"/>
              <a:buFont typeface="Noto Sans Symbols"/>
              <a:buChar char="⮚"/>
            </a:pPr>
            <a:r>
              <a:rPr lang="en-US" sz="1400">
                <a:solidFill>
                  <a:srgbClr val="002060"/>
                </a:solidFill>
                <a:latin typeface="Calibri"/>
                <a:ea typeface="Calibri"/>
                <a:cs typeface="Calibri"/>
                <a:sym typeface="Calibri"/>
              </a:rPr>
              <a:t> </a:t>
            </a:r>
            <a:r>
              <a:rPr lang="en-US" sz="1400" b="1" u="sng">
                <a:solidFill>
                  <a:srgbClr val="002060"/>
                </a:solidFill>
                <a:latin typeface="Calibri"/>
                <a:ea typeface="Calibri"/>
                <a:cs typeface="Calibri"/>
                <a:sym typeface="Calibri"/>
              </a:rPr>
              <a:t>No discrimina  </a:t>
            </a:r>
            <a:r>
              <a:rPr lang="en-US" sz="1400">
                <a:solidFill>
                  <a:srgbClr val="002060"/>
                </a:solidFill>
                <a:latin typeface="Calibri"/>
                <a:ea typeface="Calibri"/>
                <a:cs typeface="Calibri"/>
                <a:sym typeface="Calibri"/>
              </a:rPr>
              <a:t>el blanco que destruye. </a:t>
            </a:r>
            <a:endParaRPr/>
          </a:p>
          <a:p>
            <a:pPr marL="177800" marR="0" lvl="0" indent="-177800" algn="just" rtl="0">
              <a:spcBef>
                <a:spcPts val="700"/>
              </a:spcBef>
              <a:spcAft>
                <a:spcPts val="0"/>
              </a:spcAft>
              <a:buClr>
                <a:srgbClr val="002060"/>
              </a:buClr>
              <a:buSzPts val="1400"/>
              <a:buFont typeface="Noto Sans Symbols"/>
              <a:buChar char="⮚"/>
            </a:pPr>
            <a:r>
              <a:rPr lang="en-US" sz="1400">
                <a:solidFill>
                  <a:srgbClr val="002060"/>
                </a:solidFill>
                <a:latin typeface="Calibri"/>
                <a:ea typeface="Calibri"/>
                <a:cs typeface="Calibri"/>
                <a:sym typeface="Calibri"/>
              </a:rPr>
              <a:t> Casi todas las armas incluyen este tipo de espoleta por su simplicidad y efectividad. pueden tener </a:t>
            </a:r>
            <a:r>
              <a:rPr lang="en-US" sz="1400" b="1" u="sng">
                <a:solidFill>
                  <a:srgbClr val="002060"/>
                </a:solidFill>
                <a:latin typeface="Calibri"/>
                <a:ea typeface="Calibri"/>
                <a:cs typeface="Calibri"/>
                <a:sym typeface="Calibri"/>
              </a:rPr>
              <a:t>retardo</a:t>
            </a:r>
            <a:r>
              <a:rPr lang="en-US" sz="1400">
                <a:solidFill>
                  <a:srgbClr val="002060"/>
                </a:solidFill>
                <a:latin typeface="Calibri"/>
                <a:ea typeface="Calibri"/>
                <a:cs typeface="Calibri"/>
                <a:sym typeface="Calibri"/>
              </a:rPr>
              <a:t> para asegurar una mayor penetración en el blanco.</a:t>
            </a:r>
            <a:endParaRPr sz="1400">
              <a:solidFill>
                <a:srgbClr val="002060"/>
              </a:solidFill>
              <a:latin typeface="Calibri"/>
              <a:ea typeface="Calibri"/>
              <a:cs typeface="Calibri"/>
              <a:sym typeface="Calibri"/>
            </a:endParaRPr>
          </a:p>
        </p:txBody>
      </p:sp>
      <p:sp>
        <p:nvSpPr>
          <p:cNvPr id="507" name="Google Shape;507;p14"/>
          <p:cNvSpPr txBox="1"/>
          <p:nvPr/>
        </p:nvSpPr>
        <p:spPr>
          <a:xfrm>
            <a:off x="8212208" y="2260469"/>
            <a:ext cx="3624710" cy="220060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a:solidFill>
                  <a:srgbClr val="BF9000"/>
                </a:solidFill>
                <a:latin typeface="Federo"/>
                <a:ea typeface="Federo"/>
                <a:cs typeface="Federo"/>
                <a:sym typeface="Federo"/>
              </a:rPr>
              <a:t>ESPOLETAS DE TIEMPO O CON TEMPORIZADOR </a:t>
            </a:r>
            <a:r>
              <a:rPr lang="en-US" sz="1400" b="1">
                <a:solidFill>
                  <a:srgbClr val="BF9000"/>
                </a:solidFill>
                <a:latin typeface="Federo"/>
                <a:ea typeface="Federo"/>
                <a:cs typeface="Federo"/>
                <a:sym typeface="Federo"/>
              </a:rPr>
              <a:t>(PASIVA)</a:t>
            </a:r>
            <a:endParaRPr/>
          </a:p>
          <a:p>
            <a:pPr marL="0" marR="0" lvl="0" indent="0" algn="just" rtl="0">
              <a:spcBef>
                <a:spcPts val="700"/>
              </a:spcBef>
              <a:spcAft>
                <a:spcPts val="0"/>
              </a:spcAft>
              <a:buNone/>
            </a:pPr>
            <a:r>
              <a:rPr lang="en-US" sz="1400">
                <a:solidFill>
                  <a:srgbClr val="002060"/>
                </a:solidFill>
                <a:latin typeface="Calibri"/>
                <a:ea typeface="Calibri"/>
                <a:cs typeface="Calibri"/>
                <a:sym typeface="Calibri"/>
              </a:rPr>
              <a:t>Activa la carga de combate después de pasar un tiempo fijo o ajustable. (el tiempo se cuenta después de armar la espoleta). El  tiempo es ajustado por el artillero basado en el calculo del momento en que el blanco estará dentro del volumen de daños de  la cabeza de combate.</a:t>
            </a:r>
            <a:endParaRPr sz="1400">
              <a:solidFill>
                <a:srgbClr val="002060"/>
              </a:solidFill>
              <a:latin typeface="Calibri"/>
              <a:ea typeface="Calibri"/>
              <a:cs typeface="Calibri"/>
              <a:sym typeface="Calibri"/>
            </a:endParaRPr>
          </a:p>
        </p:txBody>
      </p:sp>
      <p:sp>
        <p:nvSpPr>
          <p:cNvPr id="508" name="Google Shape;508;p14"/>
          <p:cNvSpPr txBox="1"/>
          <p:nvPr/>
        </p:nvSpPr>
        <p:spPr>
          <a:xfrm>
            <a:off x="8212208" y="4453756"/>
            <a:ext cx="3689860" cy="152349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BF9000"/>
                </a:solidFill>
                <a:latin typeface="Federo"/>
                <a:ea typeface="Federo"/>
                <a:cs typeface="Federo"/>
                <a:sym typeface="Federo"/>
              </a:rPr>
              <a:t>EJEMPLOS:</a:t>
            </a:r>
            <a:endParaRPr/>
          </a:p>
          <a:p>
            <a:pPr marL="0" marR="0" lvl="0" indent="0" algn="just" rtl="0">
              <a:spcBef>
                <a:spcPts val="700"/>
              </a:spcBef>
              <a:spcAft>
                <a:spcPts val="0"/>
              </a:spcAft>
              <a:buNone/>
            </a:pPr>
            <a:r>
              <a:rPr lang="en-US" sz="1400">
                <a:solidFill>
                  <a:srgbClr val="002060"/>
                </a:solidFill>
                <a:latin typeface="Calibri"/>
                <a:ea typeface="Calibri"/>
                <a:cs typeface="Calibri"/>
                <a:sym typeface="Calibri"/>
              </a:rPr>
              <a:t>Espoletas mecánicas de tiempo o cronómetro  digital, usadas en granadas iluminantes, chaff,   bombas de aviación con retardo. la función de autodestrucción de alguna munición se activa por un pirotécnico asociado a tiempo de vuelo.</a:t>
            </a:r>
            <a:endParaRPr sz="1400">
              <a:solidFill>
                <a:srgbClr val="002060"/>
              </a:solidFill>
              <a:latin typeface="Calibri"/>
              <a:ea typeface="Calibri"/>
              <a:cs typeface="Calibri"/>
              <a:sym typeface="Calibri"/>
            </a:endParaRPr>
          </a:p>
        </p:txBody>
      </p:sp>
      <p:grpSp>
        <p:nvGrpSpPr>
          <p:cNvPr id="509" name="Google Shape;509;p14"/>
          <p:cNvGrpSpPr/>
          <p:nvPr/>
        </p:nvGrpSpPr>
        <p:grpSpPr>
          <a:xfrm>
            <a:off x="4207728" y="2443670"/>
            <a:ext cx="3805865" cy="3591110"/>
            <a:chOff x="4207728" y="2443670"/>
            <a:chExt cx="3805865" cy="3591110"/>
          </a:xfrm>
        </p:grpSpPr>
        <p:pic>
          <p:nvPicPr>
            <p:cNvPr id="510" name="Google Shape;510;p14"/>
            <p:cNvPicPr preferRelativeResize="0"/>
            <p:nvPr/>
          </p:nvPicPr>
          <p:blipFill rotWithShape="1">
            <a:blip r:embed="rId5">
              <a:alphaModFix/>
            </a:blip>
            <a:srcRect/>
            <a:stretch/>
          </p:blipFill>
          <p:spPr>
            <a:xfrm>
              <a:off x="4207728" y="2443670"/>
              <a:ext cx="3805865" cy="3591110"/>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
          <p:nvSpPr>
            <p:cNvPr id="511" name="Google Shape;511;p14"/>
            <p:cNvSpPr/>
            <p:nvPr/>
          </p:nvSpPr>
          <p:spPr>
            <a:xfrm>
              <a:off x="4780042" y="2925336"/>
              <a:ext cx="2670600" cy="2646556"/>
            </a:xfrm>
            <a:prstGeom prst="ellipse">
              <a:avLst/>
            </a:prstGeom>
            <a:noFill/>
            <a:ln w="38100" cap="flat" cmpd="sng">
              <a:solidFill>
                <a:srgbClr val="FFD966"/>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2" name="Google Shape;512;p14"/>
            <p:cNvSpPr/>
            <p:nvPr/>
          </p:nvSpPr>
          <p:spPr>
            <a:xfrm>
              <a:off x="5055106" y="3100776"/>
              <a:ext cx="334652" cy="367991"/>
            </a:xfrm>
            <a:prstGeom prst="ellipse">
              <a:avLst/>
            </a:prstGeom>
            <a:solidFill>
              <a:srgbClr val="FFD966"/>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3" name="Google Shape;513;p14"/>
            <p:cNvSpPr/>
            <p:nvPr/>
          </p:nvSpPr>
          <p:spPr>
            <a:xfrm>
              <a:off x="5049113" y="5048015"/>
              <a:ext cx="334652" cy="367991"/>
            </a:xfrm>
            <a:prstGeom prst="ellipse">
              <a:avLst/>
            </a:prstGeom>
            <a:solidFill>
              <a:srgbClr val="FFD966"/>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4" name="Google Shape;514;p14"/>
            <p:cNvSpPr/>
            <p:nvPr/>
          </p:nvSpPr>
          <p:spPr>
            <a:xfrm>
              <a:off x="6776167" y="3064069"/>
              <a:ext cx="334652" cy="367991"/>
            </a:xfrm>
            <a:prstGeom prst="ellipse">
              <a:avLst/>
            </a:prstGeom>
            <a:solidFill>
              <a:srgbClr val="FFD966"/>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5" name="Google Shape;515;p14"/>
            <p:cNvSpPr/>
            <p:nvPr/>
          </p:nvSpPr>
          <p:spPr>
            <a:xfrm>
              <a:off x="6828206" y="5048015"/>
              <a:ext cx="334652" cy="367991"/>
            </a:xfrm>
            <a:prstGeom prst="ellipse">
              <a:avLst/>
            </a:prstGeom>
            <a:solidFill>
              <a:srgbClr val="FFD966"/>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16" name="Google Shape;516;p14"/>
            <p:cNvSpPr txBox="1"/>
            <p:nvPr/>
          </p:nvSpPr>
          <p:spPr>
            <a:xfrm>
              <a:off x="5053000" y="3832534"/>
              <a:ext cx="2220890" cy="830997"/>
            </a:xfrm>
            <a:prstGeom prst="rect">
              <a:avLst/>
            </a:prstGeom>
            <a:noFill/>
            <a:ln>
              <a:noFill/>
            </a:ln>
          </p:spPr>
          <p:txBody>
            <a:bodyPr spcFirstLastPara="1" wrap="square" lIns="0" tIns="0" rIns="0" bIns="0" anchor="t" anchorCtr="0">
              <a:spAutoFit/>
            </a:bodyPr>
            <a:lstStyle/>
            <a:p>
              <a:pPr marL="0" marR="0" lvl="0" indent="0" algn="ctr" rtl="0">
                <a:lnSpc>
                  <a:spcPct val="90000"/>
                </a:lnSpc>
                <a:spcBef>
                  <a:spcPts val="0"/>
                </a:spcBef>
                <a:spcAft>
                  <a:spcPts val="0"/>
                </a:spcAft>
                <a:buClr>
                  <a:schemeClr val="lt1"/>
                </a:buClr>
                <a:buSzPts val="2000"/>
                <a:buFont typeface="Calibri"/>
                <a:buNone/>
              </a:pPr>
              <a:r>
                <a:rPr lang="en-US" sz="2000" b="1">
                  <a:solidFill>
                    <a:schemeClr val="lt1"/>
                  </a:solidFill>
                  <a:latin typeface="Calibri"/>
                  <a:ea typeface="Calibri"/>
                  <a:cs typeface="Calibri"/>
                  <a:sym typeface="Calibri"/>
                </a:rPr>
                <a:t>TIPOS DE SISTEMAS DE DETECCIÓN DE BLANCOS</a:t>
              </a:r>
              <a:endParaRPr sz="2000" b="1">
                <a:solidFill>
                  <a:schemeClr val="lt1"/>
                </a:solidFill>
                <a:latin typeface="Calibri"/>
                <a:ea typeface="Calibri"/>
                <a:cs typeface="Calibri"/>
                <a:sym typeface="Calibri"/>
              </a:endParaRPr>
            </a:p>
          </p:txBody>
        </p:sp>
      </p:grpSp>
      <p:cxnSp>
        <p:nvCxnSpPr>
          <p:cNvPr id="517" name="Google Shape;517;p14"/>
          <p:cNvCxnSpPr>
            <a:stCxn id="512" idx="1"/>
          </p:cNvCxnSpPr>
          <p:nvPr/>
        </p:nvCxnSpPr>
        <p:spPr>
          <a:xfrm rot="10800000">
            <a:off x="4400915" y="2443667"/>
            <a:ext cx="703200" cy="711000"/>
          </a:xfrm>
          <a:prstGeom prst="straightConnector1">
            <a:avLst/>
          </a:prstGeom>
          <a:noFill/>
          <a:ln w="38100" cap="flat" cmpd="sng">
            <a:solidFill>
              <a:srgbClr val="BF9000"/>
            </a:solidFill>
            <a:prstDash val="solid"/>
            <a:miter lim="800000"/>
            <a:headEnd type="none" w="sm" len="sm"/>
            <a:tailEnd type="none" w="sm" len="sm"/>
          </a:ln>
        </p:spPr>
      </p:cxnSp>
      <p:cxnSp>
        <p:nvCxnSpPr>
          <p:cNvPr id="518" name="Google Shape;518;p14"/>
          <p:cNvCxnSpPr/>
          <p:nvPr/>
        </p:nvCxnSpPr>
        <p:spPr>
          <a:xfrm>
            <a:off x="3962394" y="2452407"/>
            <a:ext cx="432000" cy="0"/>
          </a:xfrm>
          <a:prstGeom prst="straightConnector1">
            <a:avLst/>
          </a:prstGeom>
          <a:noFill/>
          <a:ln w="38100" cap="flat" cmpd="sng">
            <a:solidFill>
              <a:srgbClr val="BF9000"/>
            </a:solidFill>
            <a:prstDash val="solid"/>
            <a:miter lim="800000"/>
            <a:headEnd type="none" w="sm" len="sm"/>
            <a:tailEnd type="none" w="sm" len="sm"/>
          </a:ln>
        </p:spPr>
      </p:cxnSp>
      <p:cxnSp>
        <p:nvCxnSpPr>
          <p:cNvPr id="519" name="Google Shape;519;p14"/>
          <p:cNvCxnSpPr/>
          <p:nvPr/>
        </p:nvCxnSpPr>
        <p:spPr>
          <a:xfrm>
            <a:off x="3978548" y="2208431"/>
            <a:ext cx="7434" cy="538609"/>
          </a:xfrm>
          <a:prstGeom prst="straightConnector1">
            <a:avLst/>
          </a:prstGeom>
          <a:noFill/>
          <a:ln w="38100" cap="flat" cmpd="sng">
            <a:solidFill>
              <a:srgbClr val="BF9000"/>
            </a:solidFill>
            <a:prstDash val="solid"/>
            <a:miter lim="800000"/>
            <a:headEnd type="none" w="sm" len="sm"/>
            <a:tailEnd type="none" w="sm" len="sm"/>
          </a:ln>
        </p:spPr>
      </p:cxnSp>
      <p:cxnSp>
        <p:nvCxnSpPr>
          <p:cNvPr id="520" name="Google Shape;520;p14"/>
          <p:cNvCxnSpPr/>
          <p:nvPr/>
        </p:nvCxnSpPr>
        <p:spPr>
          <a:xfrm flipH="1">
            <a:off x="7094075" y="2452407"/>
            <a:ext cx="830725" cy="676774"/>
          </a:xfrm>
          <a:prstGeom prst="straightConnector1">
            <a:avLst/>
          </a:prstGeom>
          <a:noFill/>
          <a:ln w="38100" cap="flat" cmpd="sng">
            <a:solidFill>
              <a:srgbClr val="BF9000"/>
            </a:solidFill>
            <a:prstDash val="solid"/>
            <a:miter lim="800000"/>
            <a:headEnd type="none" w="sm" len="sm"/>
            <a:tailEnd type="none" w="sm" len="sm"/>
          </a:ln>
        </p:spPr>
      </p:cxnSp>
      <p:cxnSp>
        <p:nvCxnSpPr>
          <p:cNvPr id="521" name="Google Shape;521;p14"/>
          <p:cNvCxnSpPr/>
          <p:nvPr/>
        </p:nvCxnSpPr>
        <p:spPr>
          <a:xfrm>
            <a:off x="7921058" y="2456124"/>
            <a:ext cx="432000" cy="0"/>
          </a:xfrm>
          <a:prstGeom prst="straightConnector1">
            <a:avLst/>
          </a:prstGeom>
          <a:noFill/>
          <a:ln w="38100" cap="flat" cmpd="sng">
            <a:solidFill>
              <a:srgbClr val="BF9000"/>
            </a:solidFill>
            <a:prstDash val="solid"/>
            <a:miter lim="800000"/>
            <a:headEnd type="none" w="sm" len="sm"/>
            <a:tailEnd type="none" w="sm" len="sm"/>
          </a:ln>
        </p:spPr>
      </p:cxnSp>
      <p:cxnSp>
        <p:nvCxnSpPr>
          <p:cNvPr id="522" name="Google Shape;522;p14"/>
          <p:cNvCxnSpPr/>
          <p:nvPr/>
        </p:nvCxnSpPr>
        <p:spPr>
          <a:xfrm flipH="1">
            <a:off x="8353058" y="2212150"/>
            <a:ext cx="7900" cy="534890"/>
          </a:xfrm>
          <a:prstGeom prst="straightConnector1">
            <a:avLst/>
          </a:prstGeom>
          <a:noFill/>
          <a:ln w="38100" cap="flat" cmpd="sng">
            <a:solidFill>
              <a:srgbClr val="BF9000"/>
            </a:solidFill>
            <a:prstDash val="solid"/>
            <a:miter lim="800000"/>
            <a:headEnd type="none" w="sm" len="sm"/>
            <a:tailEnd type="none" w="sm" len="sm"/>
          </a:ln>
        </p:spPr>
      </p:cxnSp>
      <p:sp>
        <p:nvSpPr>
          <p:cNvPr id="523" name="Google Shape;523;p14"/>
          <p:cNvSpPr txBox="1"/>
          <p:nvPr/>
        </p:nvSpPr>
        <p:spPr>
          <a:xfrm>
            <a:off x="5064796" y="3086294"/>
            <a:ext cx="37914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1</a:t>
            </a:r>
            <a:endParaRPr sz="1800">
              <a:solidFill>
                <a:schemeClr val="dk1"/>
              </a:solidFill>
              <a:latin typeface="Calibri"/>
              <a:ea typeface="Calibri"/>
              <a:cs typeface="Calibri"/>
              <a:sym typeface="Calibri"/>
            </a:endParaRPr>
          </a:p>
        </p:txBody>
      </p:sp>
      <p:sp>
        <p:nvSpPr>
          <p:cNvPr id="524" name="Google Shape;524;p14"/>
          <p:cNvSpPr txBox="1"/>
          <p:nvPr/>
        </p:nvSpPr>
        <p:spPr>
          <a:xfrm>
            <a:off x="6798890" y="3060311"/>
            <a:ext cx="37914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2</a:t>
            </a:r>
            <a:endParaRPr sz="1800">
              <a:solidFill>
                <a:schemeClr val="dk1"/>
              </a:solidFill>
              <a:latin typeface="Calibri"/>
              <a:ea typeface="Calibri"/>
              <a:cs typeface="Calibri"/>
              <a:sym typeface="Calibri"/>
            </a:endParaRPr>
          </a:p>
        </p:txBody>
      </p:sp>
      <p:pic>
        <p:nvPicPr>
          <p:cNvPr id="525" name="Google Shape;525;p14"/>
          <p:cNvPicPr preferRelativeResize="0"/>
          <p:nvPr/>
        </p:nvPicPr>
        <p:blipFill rotWithShape="1">
          <a:blip r:embed="rId6">
            <a:alphaModFix/>
          </a:blip>
          <a:srcRect/>
          <a:stretch/>
        </p:blipFill>
        <p:spPr>
          <a:xfrm>
            <a:off x="1179316" y="4875423"/>
            <a:ext cx="1892599" cy="1392938"/>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745"/>
              </a:srgbClr>
            </a:outerShdw>
          </a:effectLst>
        </p:spPr>
      </p:pic>
      <p:pic>
        <p:nvPicPr>
          <p:cNvPr id="526" name="Google Shape;526;p14"/>
          <p:cNvPicPr preferRelativeResize="0"/>
          <p:nvPr/>
        </p:nvPicPr>
        <p:blipFill rotWithShape="1">
          <a:blip r:embed="rId7">
            <a:alphaModFix/>
          </a:blip>
          <a:srcRect/>
          <a:stretch/>
        </p:blipFill>
        <p:spPr>
          <a:xfrm>
            <a:off x="406993" y="758293"/>
            <a:ext cx="795190" cy="79519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06"/>
                                        </p:tgtEl>
                                        <p:attrNameLst>
                                          <p:attrName>style.visibility</p:attrName>
                                        </p:attrNameLst>
                                      </p:cBhvr>
                                      <p:to>
                                        <p:strVal val="visible"/>
                                      </p:to>
                                    </p:set>
                                    <p:animEffect transition="in" filter="fade">
                                      <p:cBhvr>
                                        <p:cTn id="7" dur="500"/>
                                        <p:tgtEl>
                                          <p:spTgt spid="506"/>
                                        </p:tgtEl>
                                      </p:cBhvr>
                                    </p:animEffect>
                                  </p:childTnLst>
                                </p:cTn>
                              </p:par>
                              <p:par>
                                <p:cTn id="8" presetID="10" presetClass="entr" presetSubtype="0" fill="hold" nodeType="withEffect">
                                  <p:stCondLst>
                                    <p:cond delay="0"/>
                                  </p:stCondLst>
                                  <p:childTnLst>
                                    <p:set>
                                      <p:cBhvr>
                                        <p:cTn id="9" dur="1" fill="hold">
                                          <p:stCondLst>
                                            <p:cond delay="0"/>
                                          </p:stCondLst>
                                        </p:cTn>
                                        <p:tgtEl>
                                          <p:spTgt spid="525"/>
                                        </p:tgtEl>
                                        <p:attrNameLst>
                                          <p:attrName>style.visibility</p:attrName>
                                        </p:attrNameLst>
                                      </p:cBhvr>
                                      <p:to>
                                        <p:strVal val="visible"/>
                                      </p:to>
                                    </p:set>
                                    <p:animEffect transition="in" filter="fade">
                                      <p:cBhvr>
                                        <p:cTn id="10" dur="500"/>
                                        <p:tgtEl>
                                          <p:spTgt spid="525"/>
                                        </p:tgtEl>
                                      </p:cBhvr>
                                    </p:animEffect>
                                  </p:childTnLst>
                                </p:cTn>
                              </p:par>
                              <p:par>
                                <p:cTn id="11" presetID="10" presetClass="entr" presetSubtype="0" fill="hold" nodeType="withEffect">
                                  <p:stCondLst>
                                    <p:cond delay="0"/>
                                  </p:stCondLst>
                                  <p:childTnLst>
                                    <p:set>
                                      <p:cBhvr>
                                        <p:cTn id="12" dur="1" fill="hold">
                                          <p:stCondLst>
                                            <p:cond delay="0"/>
                                          </p:stCondLst>
                                        </p:cTn>
                                        <p:tgtEl>
                                          <p:spTgt spid="523"/>
                                        </p:tgtEl>
                                        <p:attrNameLst>
                                          <p:attrName>style.visibility</p:attrName>
                                        </p:attrNameLst>
                                      </p:cBhvr>
                                      <p:to>
                                        <p:strVal val="visible"/>
                                      </p:to>
                                    </p:set>
                                    <p:animEffect transition="in" filter="fade">
                                      <p:cBhvr>
                                        <p:cTn id="13" dur="500"/>
                                        <p:tgtEl>
                                          <p:spTgt spid="523"/>
                                        </p:tgtEl>
                                      </p:cBhvr>
                                    </p:animEffect>
                                  </p:childTnLst>
                                </p:cTn>
                              </p:par>
                              <p:par>
                                <p:cTn id="14" presetID="10" presetClass="entr" presetSubtype="0" fill="hold" nodeType="withEffect">
                                  <p:stCondLst>
                                    <p:cond delay="0"/>
                                  </p:stCondLst>
                                  <p:childTnLst>
                                    <p:set>
                                      <p:cBhvr>
                                        <p:cTn id="15" dur="1" fill="hold">
                                          <p:stCondLst>
                                            <p:cond delay="0"/>
                                          </p:stCondLst>
                                        </p:cTn>
                                        <p:tgtEl>
                                          <p:spTgt spid="517"/>
                                        </p:tgtEl>
                                        <p:attrNameLst>
                                          <p:attrName>style.visibility</p:attrName>
                                        </p:attrNameLst>
                                      </p:cBhvr>
                                      <p:to>
                                        <p:strVal val="visible"/>
                                      </p:to>
                                    </p:set>
                                    <p:animEffect transition="in" filter="fade">
                                      <p:cBhvr>
                                        <p:cTn id="16" dur="500"/>
                                        <p:tgtEl>
                                          <p:spTgt spid="517"/>
                                        </p:tgtEl>
                                      </p:cBhvr>
                                    </p:animEffect>
                                  </p:childTnLst>
                                </p:cTn>
                              </p:par>
                              <p:par>
                                <p:cTn id="17" presetID="10" presetClass="entr" presetSubtype="0" fill="hold" nodeType="withEffect">
                                  <p:stCondLst>
                                    <p:cond delay="0"/>
                                  </p:stCondLst>
                                  <p:childTnLst>
                                    <p:set>
                                      <p:cBhvr>
                                        <p:cTn id="18" dur="1" fill="hold">
                                          <p:stCondLst>
                                            <p:cond delay="0"/>
                                          </p:stCondLst>
                                        </p:cTn>
                                        <p:tgtEl>
                                          <p:spTgt spid="518"/>
                                        </p:tgtEl>
                                        <p:attrNameLst>
                                          <p:attrName>style.visibility</p:attrName>
                                        </p:attrNameLst>
                                      </p:cBhvr>
                                      <p:to>
                                        <p:strVal val="visible"/>
                                      </p:to>
                                    </p:set>
                                    <p:animEffect transition="in" filter="fade">
                                      <p:cBhvr>
                                        <p:cTn id="19" dur="500"/>
                                        <p:tgtEl>
                                          <p:spTgt spid="518"/>
                                        </p:tgtEl>
                                      </p:cBhvr>
                                    </p:animEffect>
                                  </p:childTnLst>
                                </p:cTn>
                              </p:par>
                              <p:par>
                                <p:cTn id="20" presetID="10" presetClass="entr" presetSubtype="0" fill="hold" nodeType="withEffect">
                                  <p:stCondLst>
                                    <p:cond delay="0"/>
                                  </p:stCondLst>
                                  <p:childTnLst>
                                    <p:set>
                                      <p:cBhvr>
                                        <p:cTn id="21" dur="1" fill="hold">
                                          <p:stCondLst>
                                            <p:cond delay="0"/>
                                          </p:stCondLst>
                                        </p:cTn>
                                        <p:tgtEl>
                                          <p:spTgt spid="519"/>
                                        </p:tgtEl>
                                        <p:attrNameLst>
                                          <p:attrName>style.visibility</p:attrName>
                                        </p:attrNameLst>
                                      </p:cBhvr>
                                      <p:to>
                                        <p:strVal val="visible"/>
                                      </p:to>
                                    </p:set>
                                    <p:animEffect transition="in" filter="fade">
                                      <p:cBhvr>
                                        <p:cTn id="22" dur="500"/>
                                        <p:tgtEl>
                                          <p:spTgt spid="51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24"/>
                                        </p:tgtEl>
                                        <p:attrNameLst>
                                          <p:attrName>style.visibility</p:attrName>
                                        </p:attrNameLst>
                                      </p:cBhvr>
                                      <p:to>
                                        <p:strVal val="visible"/>
                                      </p:to>
                                    </p:set>
                                    <p:animEffect transition="in" filter="fade">
                                      <p:cBhvr>
                                        <p:cTn id="27" dur="500"/>
                                        <p:tgtEl>
                                          <p:spTgt spid="524"/>
                                        </p:tgtEl>
                                      </p:cBhvr>
                                    </p:animEffect>
                                  </p:childTnLst>
                                </p:cTn>
                              </p:par>
                              <p:par>
                                <p:cTn id="28" presetID="10" presetClass="entr" presetSubtype="0" fill="hold" nodeType="withEffect">
                                  <p:stCondLst>
                                    <p:cond delay="0"/>
                                  </p:stCondLst>
                                  <p:childTnLst>
                                    <p:set>
                                      <p:cBhvr>
                                        <p:cTn id="29" dur="1" fill="hold">
                                          <p:stCondLst>
                                            <p:cond delay="0"/>
                                          </p:stCondLst>
                                        </p:cTn>
                                        <p:tgtEl>
                                          <p:spTgt spid="520"/>
                                        </p:tgtEl>
                                        <p:attrNameLst>
                                          <p:attrName>style.visibility</p:attrName>
                                        </p:attrNameLst>
                                      </p:cBhvr>
                                      <p:to>
                                        <p:strVal val="visible"/>
                                      </p:to>
                                    </p:set>
                                    <p:animEffect transition="in" filter="fade">
                                      <p:cBhvr>
                                        <p:cTn id="30" dur="500"/>
                                        <p:tgtEl>
                                          <p:spTgt spid="520"/>
                                        </p:tgtEl>
                                      </p:cBhvr>
                                    </p:animEffect>
                                  </p:childTnLst>
                                </p:cTn>
                              </p:par>
                              <p:par>
                                <p:cTn id="31" presetID="10" presetClass="entr" presetSubtype="0" fill="hold" nodeType="withEffect">
                                  <p:stCondLst>
                                    <p:cond delay="0"/>
                                  </p:stCondLst>
                                  <p:childTnLst>
                                    <p:set>
                                      <p:cBhvr>
                                        <p:cTn id="32" dur="1" fill="hold">
                                          <p:stCondLst>
                                            <p:cond delay="0"/>
                                          </p:stCondLst>
                                        </p:cTn>
                                        <p:tgtEl>
                                          <p:spTgt spid="521"/>
                                        </p:tgtEl>
                                        <p:attrNameLst>
                                          <p:attrName>style.visibility</p:attrName>
                                        </p:attrNameLst>
                                      </p:cBhvr>
                                      <p:to>
                                        <p:strVal val="visible"/>
                                      </p:to>
                                    </p:set>
                                    <p:animEffect transition="in" filter="fade">
                                      <p:cBhvr>
                                        <p:cTn id="33" dur="500"/>
                                        <p:tgtEl>
                                          <p:spTgt spid="521"/>
                                        </p:tgtEl>
                                      </p:cBhvr>
                                    </p:animEffect>
                                  </p:childTnLst>
                                </p:cTn>
                              </p:par>
                              <p:par>
                                <p:cTn id="34" presetID="10" presetClass="entr" presetSubtype="0" fill="hold" nodeType="withEffect">
                                  <p:stCondLst>
                                    <p:cond delay="0"/>
                                  </p:stCondLst>
                                  <p:childTnLst>
                                    <p:set>
                                      <p:cBhvr>
                                        <p:cTn id="35" dur="1" fill="hold">
                                          <p:stCondLst>
                                            <p:cond delay="0"/>
                                          </p:stCondLst>
                                        </p:cTn>
                                        <p:tgtEl>
                                          <p:spTgt spid="522"/>
                                        </p:tgtEl>
                                        <p:attrNameLst>
                                          <p:attrName>style.visibility</p:attrName>
                                        </p:attrNameLst>
                                      </p:cBhvr>
                                      <p:to>
                                        <p:strVal val="visible"/>
                                      </p:to>
                                    </p:set>
                                    <p:animEffect transition="in" filter="fade">
                                      <p:cBhvr>
                                        <p:cTn id="36" dur="500"/>
                                        <p:tgtEl>
                                          <p:spTgt spid="522"/>
                                        </p:tgtEl>
                                      </p:cBhvr>
                                    </p:animEffect>
                                  </p:childTnLst>
                                </p:cTn>
                              </p:par>
                              <p:par>
                                <p:cTn id="37" presetID="10" presetClass="entr" presetSubtype="0" fill="hold" nodeType="withEffect">
                                  <p:stCondLst>
                                    <p:cond delay="0"/>
                                  </p:stCondLst>
                                  <p:childTnLst>
                                    <p:set>
                                      <p:cBhvr>
                                        <p:cTn id="38" dur="1" fill="hold">
                                          <p:stCondLst>
                                            <p:cond delay="0"/>
                                          </p:stCondLst>
                                        </p:cTn>
                                        <p:tgtEl>
                                          <p:spTgt spid="507"/>
                                        </p:tgtEl>
                                        <p:attrNameLst>
                                          <p:attrName>style.visibility</p:attrName>
                                        </p:attrNameLst>
                                      </p:cBhvr>
                                      <p:to>
                                        <p:strVal val="visible"/>
                                      </p:to>
                                    </p:set>
                                    <p:animEffect transition="in" filter="fade">
                                      <p:cBhvr>
                                        <p:cTn id="39" dur="500"/>
                                        <p:tgtEl>
                                          <p:spTgt spid="507"/>
                                        </p:tgtEl>
                                      </p:cBhvr>
                                    </p:animEffect>
                                  </p:childTnLst>
                                </p:cTn>
                              </p:par>
                              <p:par>
                                <p:cTn id="40" presetID="10" presetClass="entr" presetSubtype="0" fill="hold" nodeType="withEffect">
                                  <p:stCondLst>
                                    <p:cond delay="0"/>
                                  </p:stCondLst>
                                  <p:childTnLst>
                                    <p:set>
                                      <p:cBhvr>
                                        <p:cTn id="41" dur="1" fill="hold">
                                          <p:stCondLst>
                                            <p:cond delay="0"/>
                                          </p:stCondLst>
                                        </p:cTn>
                                        <p:tgtEl>
                                          <p:spTgt spid="508"/>
                                        </p:tgtEl>
                                        <p:attrNameLst>
                                          <p:attrName>style.visibility</p:attrName>
                                        </p:attrNameLst>
                                      </p:cBhvr>
                                      <p:to>
                                        <p:strVal val="visible"/>
                                      </p:to>
                                    </p:set>
                                    <p:animEffect transition="in" filter="fade">
                                      <p:cBhvr>
                                        <p:cTn id="42" dur="500"/>
                                        <p:tgtEl>
                                          <p:spTgt spid="5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p15"/>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532" name="Google Shape;532;p15"/>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533" name="Google Shape;533;p15"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sp>
        <p:nvSpPr>
          <p:cNvPr id="534" name="Google Shape;534;p15"/>
          <p:cNvSpPr txBox="1"/>
          <p:nvPr/>
        </p:nvSpPr>
        <p:spPr>
          <a:xfrm>
            <a:off x="4482790" y="676753"/>
            <a:ext cx="3985992"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rgbClr val="002060"/>
                </a:solidFill>
                <a:latin typeface="Federo"/>
                <a:ea typeface="Federo"/>
                <a:cs typeface="Federo"/>
                <a:sym typeface="Federo"/>
              </a:rPr>
              <a:t>SISTEMAS DE ARMAS</a:t>
            </a:r>
            <a:endParaRPr/>
          </a:p>
          <a:p>
            <a:pPr marL="0" marR="0" lvl="0" indent="0" algn="ctr" rtl="0">
              <a:spcBef>
                <a:spcPts val="0"/>
              </a:spcBef>
              <a:spcAft>
                <a:spcPts val="0"/>
              </a:spcAft>
              <a:buNone/>
            </a:pPr>
            <a:r>
              <a:rPr lang="en-US" sz="3200" b="1">
                <a:solidFill>
                  <a:srgbClr val="C00000"/>
                </a:solidFill>
                <a:latin typeface="Federo"/>
                <a:ea typeface="Federo"/>
                <a:cs typeface="Federo"/>
                <a:sym typeface="Federo"/>
              </a:rPr>
              <a:t>“ESPOLETAS”</a:t>
            </a:r>
            <a:endParaRPr/>
          </a:p>
        </p:txBody>
      </p:sp>
      <p:sp>
        <p:nvSpPr>
          <p:cNvPr id="535" name="Google Shape;535;p15"/>
          <p:cNvSpPr txBox="1"/>
          <p:nvPr/>
        </p:nvSpPr>
        <p:spPr>
          <a:xfrm>
            <a:off x="131061" y="2368190"/>
            <a:ext cx="3624710" cy="184665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a:solidFill>
                  <a:srgbClr val="BF9000"/>
                </a:solidFill>
                <a:latin typeface="Federo"/>
                <a:ea typeface="Federo"/>
                <a:cs typeface="Federo"/>
                <a:sym typeface="Federo"/>
              </a:rPr>
              <a:t>ESPOLETAS DE PRÓXIMIDAD</a:t>
            </a:r>
            <a:endParaRPr/>
          </a:p>
          <a:p>
            <a:pPr marL="177800" marR="0" lvl="0" indent="-177800" algn="just" rtl="0">
              <a:spcBef>
                <a:spcPts val="700"/>
              </a:spcBef>
              <a:spcAft>
                <a:spcPts val="0"/>
              </a:spcAft>
              <a:buClr>
                <a:schemeClr val="dk1"/>
              </a:buClr>
              <a:buSzPts val="1400"/>
              <a:buFont typeface="Noto Sans Symbols"/>
              <a:buChar char="⮚"/>
            </a:pPr>
            <a:r>
              <a:rPr lang="en-US" sz="1400">
                <a:solidFill>
                  <a:schemeClr val="dk1"/>
                </a:solidFill>
                <a:latin typeface="Calibri"/>
                <a:ea typeface="Calibri"/>
                <a:cs typeface="Calibri"/>
                <a:sym typeface="Calibri"/>
              </a:rPr>
              <a:t> </a:t>
            </a:r>
            <a:r>
              <a:rPr lang="en-US" sz="1400">
                <a:solidFill>
                  <a:srgbClr val="002060"/>
                </a:solidFill>
                <a:latin typeface="Calibri"/>
                <a:ea typeface="Calibri"/>
                <a:cs typeface="Calibri"/>
                <a:sym typeface="Calibri"/>
              </a:rPr>
              <a:t>Se activa a cierta distancia del blanco, al detectar alguna de sus características físicas o señales que indican la presencia cercana de éste y que ejerce influencia sobre la espoleta. (activa o pasiva)</a:t>
            </a:r>
            <a:endParaRPr/>
          </a:p>
          <a:p>
            <a:pPr marL="177800" marR="0" lvl="0" indent="-177800" algn="just" rtl="0">
              <a:spcBef>
                <a:spcPts val="700"/>
              </a:spcBef>
              <a:spcAft>
                <a:spcPts val="0"/>
              </a:spcAft>
              <a:buClr>
                <a:schemeClr val="dk1"/>
              </a:buClr>
              <a:buSzPts val="1400"/>
              <a:buFont typeface="Noto Sans Symbols"/>
              <a:buChar char="⮚"/>
            </a:pPr>
            <a:r>
              <a:rPr lang="en-US" sz="1400">
                <a:solidFill>
                  <a:schemeClr val="dk1"/>
                </a:solidFill>
                <a:latin typeface="Calibri"/>
                <a:ea typeface="Calibri"/>
                <a:cs typeface="Calibri"/>
                <a:sym typeface="Calibri"/>
              </a:rPr>
              <a:t> </a:t>
            </a:r>
            <a:r>
              <a:rPr lang="en-US" sz="1400">
                <a:solidFill>
                  <a:srgbClr val="002060"/>
                </a:solidFill>
                <a:latin typeface="Calibri"/>
                <a:ea typeface="Calibri"/>
                <a:cs typeface="Calibri"/>
                <a:sym typeface="Calibri"/>
              </a:rPr>
              <a:t>No requiere contacto físico con el blanco. </a:t>
            </a:r>
            <a:endParaRPr/>
          </a:p>
        </p:txBody>
      </p:sp>
      <p:grpSp>
        <p:nvGrpSpPr>
          <p:cNvPr id="536" name="Google Shape;536;p15"/>
          <p:cNvGrpSpPr/>
          <p:nvPr/>
        </p:nvGrpSpPr>
        <p:grpSpPr>
          <a:xfrm>
            <a:off x="4207728" y="2443670"/>
            <a:ext cx="3805865" cy="3591110"/>
            <a:chOff x="4207728" y="2443670"/>
            <a:chExt cx="3805865" cy="3591110"/>
          </a:xfrm>
        </p:grpSpPr>
        <p:pic>
          <p:nvPicPr>
            <p:cNvPr id="537" name="Google Shape;537;p15"/>
            <p:cNvPicPr preferRelativeResize="0"/>
            <p:nvPr/>
          </p:nvPicPr>
          <p:blipFill rotWithShape="1">
            <a:blip r:embed="rId5">
              <a:alphaModFix/>
            </a:blip>
            <a:srcRect/>
            <a:stretch/>
          </p:blipFill>
          <p:spPr>
            <a:xfrm>
              <a:off x="4207728" y="2443670"/>
              <a:ext cx="3805865" cy="3591110"/>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
          <p:nvSpPr>
            <p:cNvPr id="538" name="Google Shape;538;p15"/>
            <p:cNvSpPr/>
            <p:nvPr/>
          </p:nvSpPr>
          <p:spPr>
            <a:xfrm>
              <a:off x="4780042" y="2925336"/>
              <a:ext cx="2670600" cy="2646556"/>
            </a:xfrm>
            <a:prstGeom prst="ellipse">
              <a:avLst/>
            </a:prstGeom>
            <a:noFill/>
            <a:ln w="38100" cap="flat" cmpd="sng">
              <a:solidFill>
                <a:srgbClr val="FFD966"/>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39" name="Google Shape;539;p15"/>
            <p:cNvSpPr/>
            <p:nvPr/>
          </p:nvSpPr>
          <p:spPr>
            <a:xfrm>
              <a:off x="5055106" y="3100776"/>
              <a:ext cx="334652" cy="367991"/>
            </a:xfrm>
            <a:prstGeom prst="ellipse">
              <a:avLst/>
            </a:prstGeom>
            <a:solidFill>
              <a:srgbClr val="FFD966"/>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0" name="Google Shape;540;p15"/>
            <p:cNvSpPr/>
            <p:nvPr/>
          </p:nvSpPr>
          <p:spPr>
            <a:xfrm>
              <a:off x="5049113" y="5048015"/>
              <a:ext cx="334652" cy="367991"/>
            </a:xfrm>
            <a:prstGeom prst="ellipse">
              <a:avLst/>
            </a:prstGeom>
            <a:solidFill>
              <a:srgbClr val="FFD966"/>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1" name="Google Shape;541;p15"/>
            <p:cNvSpPr/>
            <p:nvPr/>
          </p:nvSpPr>
          <p:spPr>
            <a:xfrm>
              <a:off x="6776167" y="3064069"/>
              <a:ext cx="334652" cy="367991"/>
            </a:xfrm>
            <a:prstGeom prst="ellipse">
              <a:avLst/>
            </a:prstGeom>
            <a:solidFill>
              <a:srgbClr val="FFD966"/>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2" name="Google Shape;542;p15"/>
            <p:cNvSpPr/>
            <p:nvPr/>
          </p:nvSpPr>
          <p:spPr>
            <a:xfrm>
              <a:off x="6828206" y="5048015"/>
              <a:ext cx="334652" cy="367991"/>
            </a:xfrm>
            <a:prstGeom prst="ellipse">
              <a:avLst/>
            </a:prstGeom>
            <a:solidFill>
              <a:srgbClr val="FFD966"/>
            </a:solidFill>
            <a:ln w="28575"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43" name="Google Shape;543;p15"/>
            <p:cNvSpPr txBox="1"/>
            <p:nvPr/>
          </p:nvSpPr>
          <p:spPr>
            <a:xfrm>
              <a:off x="5053000" y="3832534"/>
              <a:ext cx="2220890" cy="830997"/>
            </a:xfrm>
            <a:prstGeom prst="rect">
              <a:avLst/>
            </a:prstGeom>
            <a:noFill/>
            <a:ln>
              <a:noFill/>
            </a:ln>
          </p:spPr>
          <p:txBody>
            <a:bodyPr spcFirstLastPara="1" wrap="square" lIns="0" tIns="0" rIns="0" bIns="0" anchor="t" anchorCtr="0">
              <a:spAutoFit/>
            </a:bodyPr>
            <a:lstStyle/>
            <a:p>
              <a:pPr marL="0" marR="0" lvl="0" indent="0" algn="ctr" rtl="0">
                <a:lnSpc>
                  <a:spcPct val="90000"/>
                </a:lnSpc>
                <a:spcBef>
                  <a:spcPts val="0"/>
                </a:spcBef>
                <a:spcAft>
                  <a:spcPts val="0"/>
                </a:spcAft>
                <a:buClr>
                  <a:schemeClr val="lt1"/>
                </a:buClr>
                <a:buSzPts val="2000"/>
                <a:buFont typeface="Calibri"/>
                <a:buNone/>
              </a:pPr>
              <a:r>
                <a:rPr lang="en-US" sz="2000" b="1">
                  <a:solidFill>
                    <a:schemeClr val="lt1"/>
                  </a:solidFill>
                  <a:latin typeface="Calibri"/>
                  <a:ea typeface="Calibri"/>
                  <a:cs typeface="Calibri"/>
                  <a:sym typeface="Calibri"/>
                </a:rPr>
                <a:t>TIPOS DE SISTEMAS DE DETECCIÓN DE BLANCOS</a:t>
              </a:r>
              <a:endParaRPr sz="2000" b="1">
                <a:solidFill>
                  <a:schemeClr val="lt1"/>
                </a:solidFill>
                <a:latin typeface="Calibri"/>
                <a:ea typeface="Calibri"/>
                <a:cs typeface="Calibri"/>
                <a:sym typeface="Calibri"/>
              </a:endParaRPr>
            </a:p>
          </p:txBody>
        </p:sp>
      </p:grpSp>
      <p:sp>
        <p:nvSpPr>
          <p:cNvPr id="544" name="Google Shape;544;p15"/>
          <p:cNvSpPr txBox="1"/>
          <p:nvPr/>
        </p:nvSpPr>
        <p:spPr>
          <a:xfrm>
            <a:off x="8552849" y="2260469"/>
            <a:ext cx="3269224" cy="206210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600" b="1">
                <a:solidFill>
                  <a:srgbClr val="BF9000"/>
                </a:solidFill>
                <a:latin typeface="Federo"/>
                <a:ea typeface="Federo"/>
                <a:cs typeface="Federo"/>
                <a:sym typeface="Federo"/>
              </a:rPr>
              <a:t>ESPOLETA AMBIENTAL</a:t>
            </a:r>
            <a:endParaRPr sz="1400" b="1">
              <a:solidFill>
                <a:srgbClr val="BF9000"/>
              </a:solidFill>
              <a:latin typeface="Federo"/>
              <a:ea typeface="Federo"/>
              <a:cs typeface="Federo"/>
              <a:sym typeface="Federo"/>
            </a:endParaRPr>
          </a:p>
          <a:p>
            <a:pPr marL="177800" marR="0" lvl="0" indent="-177800" algn="just" rtl="0">
              <a:spcBef>
                <a:spcPts val="700"/>
              </a:spcBef>
              <a:spcAft>
                <a:spcPts val="0"/>
              </a:spcAft>
              <a:buClr>
                <a:srgbClr val="002060"/>
              </a:buClr>
              <a:buSzPts val="1400"/>
              <a:buFont typeface="Noto Sans Symbols"/>
              <a:buChar char="⮚"/>
            </a:pPr>
            <a:r>
              <a:rPr lang="en-US" sz="1400">
                <a:solidFill>
                  <a:srgbClr val="002060"/>
                </a:solidFill>
                <a:latin typeface="Calibri"/>
                <a:ea typeface="Calibri"/>
                <a:cs typeface="Calibri"/>
                <a:sym typeface="Calibri"/>
              </a:rPr>
              <a:t>Activa la cabeza de combate al detectar cambios en el medio ambiente que la rodea.  </a:t>
            </a:r>
            <a:r>
              <a:rPr lang="en-US" sz="1400" b="1">
                <a:solidFill>
                  <a:srgbClr val="002060"/>
                </a:solidFill>
                <a:latin typeface="Calibri"/>
                <a:ea typeface="Calibri"/>
                <a:cs typeface="Calibri"/>
                <a:sym typeface="Calibri"/>
              </a:rPr>
              <a:t>No detecta el blanco objetivo.</a:t>
            </a:r>
            <a:endParaRPr/>
          </a:p>
          <a:p>
            <a:pPr marL="177800" marR="0" lvl="0" indent="-177800" algn="just" rtl="0">
              <a:spcBef>
                <a:spcPts val="700"/>
              </a:spcBef>
              <a:spcAft>
                <a:spcPts val="0"/>
              </a:spcAft>
              <a:buClr>
                <a:srgbClr val="002060"/>
              </a:buClr>
              <a:buSzPts val="1400"/>
              <a:buFont typeface="Noto Sans Symbols"/>
              <a:buChar char="⮚"/>
            </a:pPr>
            <a:r>
              <a:rPr lang="en-US" sz="1400">
                <a:solidFill>
                  <a:srgbClr val="002060"/>
                </a:solidFill>
                <a:latin typeface="Calibri"/>
                <a:ea typeface="Calibri"/>
                <a:cs typeface="Calibri"/>
                <a:sym typeface="Calibri"/>
              </a:rPr>
              <a:t>La magnitud o intensidad del cambio detectado, sirve para graduar el momento en que se active la cabeza de combate</a:t>
            </a:r>
            <a:endParaRPr sz="1400">
              <a:solidFill>
                <a:srgbClr val="002060"/>
              </a:solidFill>
              <a:latin typeface="Calibri"/>
              <a:ea typeface="Calibri"/>
              <a:cs typeface="Calibri"/>
              <a:sym typeface="Calibri"/>
            </a:endParaRPr>
          </a:p>
        </p:txBody>
      </p:sp>
      <p:sp>
        <p:nvSpPr>
          <p:cNvPr id="545" name="Google Shape;545;p15"/>
          <p:cNvSpPr txBox="1"/>
          <p:nvPr/>
        </p:nvSpPr>
        <p:spPr>
          <a:xfrm>
            <a:off x="8552849" y="4286268"/>
            <a:ext cx="3269224" cy="163121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BF9000"/>
                </a:solidFill>
                <a:latin typeface="Federo"/>
                <a:ea typeface="Federo"/>
                <a:cs typeface="Federo"/>
                <a:sym typeface="Federo"/>
              </a:rPr>
              <a:t>EJEMPLOS:</a:t>
            </a:r>
            <a:endParaRPr/>
          </a:p>
          <a:p>
            <a:pPr marL="0" marR="0" lvl="0" indent="0" algn="just" rtl="0">
              <a:spcBef>
                <a:spcPts val="700"/>
              </a:spcBef>
              <a:spcAft>
                <a:spcPts val="0"/>
              </a:spcAft>
              <a:buNone/>
            </a:pPr>
            <a:r>
              <a:rPr lang="en-US" sz="1400">
                <a:solidFill>
                  <a:srgbClr val="002060"/>
                </a:solidFill>
                <a:latin typeface="Calibri"/>
                <a:ea typeface="Calibri"/>
                <a:cs typeface="Calibri"/>
                <a:sym typeface="Calibri"/>
              </a:rPr>
              <a:t>Espoleta hidroestática de una carga de profundidad (1 atmósfera cada 10 mts.) </a:t>
            </a:r>
            <a:endParaRPr/>
          </a:p>
          <a:p>
            <a:pPr marL="0" marR="0" lvl="0" indent="0" algn="just" rtl="0">
              <a:spcBef>
                <a:spcPts val="700"/>
              </a:spcBef>
              <a:spcAft>
                <a:spcPts val="0"/>
              </a:spcAft>
              <a:buNone/>
            </a:pPr>
            <a:r>
              <a:rPr lang="en-US" sz="1400">
                <a:solidFill>
                  <a:srgbClr val="002060"/>
                </a:solidFill>
                <a:latin typeface="Calibri"/>
                <a:ea typeface="Calibri"/>
                <a:cs typeface="Calibri"/>
                <a:sym typeface="Calibri"/>
              </a:rPr>
              <a:t>Espoleta barométrica de bomba de aviación</a:t>
            </a:r>
            <a:endParaRPr/>
          </a:p>
          <a:p>
            <a:pPr marL="0" marR="0" lvl="0" indent="0" algn="just" rtl="0">
              <a:spcBef>
                <a:spcPts val="0"/>
              </a:spcBef>
              <a:spcAft>
                <a:spcPts val="0"/>
              </a:spcAft>
              <a:buNone/>
            </a:pPr>
            <a:r>
              <a:rPr lang="en-US" sz="1400">
                <a:solidFill>
                  <a:srgbClr val="002060"/>
                </a:solidFill>
                <a:latin typeface="Calibri"/>
                <a:ea typeface="Calibri"/>
                <a:cs typeface="Calibri"/>
                <a:sym typeface="Calibri"/>
              </a:rPr>
              <a:t>(presión atmosférica)</a:t>
            </a:r>
            <a:endParaRPr/>
          </a:p>
        </p:txBody>
      </p:sp>
      <p:sp>
        <p:nvSpPr>
          <p:cNvPr id="546" name="Google Shape;546;p15"/>
          <p:cNvSpPr txBox="1"/>
          <p:nvPr/>
        </p:nvSpPr>
        <p:spPr>
          <a:xfrm>
            <a:off x="104050" y="4531870"/>
            <a:ext cx="3689860" cy="155427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b="1">
                <a:solidFill>
                  <a:srgbClr val="BF9000"/>
                </a:solidFill>
                <a:latin typeface="Federo"/>
                <a:ea typeface="Federo"/>
                <a:cs typeface="Federo"/>
                <a:sym typeface="Federo"/>
              </a:rPr>
              <a:t>EJEMPLOS:</a:t>
            </a:r>
            <a:endParaRPr/>
          </a:p>
          <a:p>
            <a:pPr marL="0" marR="0" lvl="0" indent="0" algn="just" rtl="0">
              <a:spcBef>
                <a:spcPts val="700"/>
              </a:spcBef>
              <a:spcAft>
                <a:spcPts val="0"/>
              </a:spcAft>
              <a:buNone/>
            </a:pPr>
            <a:r>
              <a:rPr lang="en-US" sz="1400">
                <a:solidFill>
                  <a:srgbClr val="002060"/>
                </a:solidFill>
                <a:latin typeface="Calibri"/>
                <a:ea typeface="Calibri"/>
                <a:cs typeface="Calibri"/>
                <a:sym typeface="Calibri"/>
              </a:rPr>
              <a:t>Espoleta VT., espoleta con sensor infrarrojo (térmica), espoleta acústica activa y pasiva, espoleta de influencia magnética  y espoleta hidroestática (presión)</a:t>
            </a:r>
            <a:endParaRPr/>
          </a:p>
          <a:p>
            <a:pPr marL="0" marR="0" lvl="0" indent="0" algn="l" rtl="0">
              <a:spcBef>
                <a:spcPts val="0"/>
              </a:spcBef>
              <a:spcAft>
                <a:spcPts val="0"/>
              </a:spcAft>
              <a:buNone/>
            </a:pPr>
            <a:endParaRPr sz="1600" b="1">
              <a:solidFill>
                <a:srgbClr val="BF9000"/>
              </a:solidFill>
              <a:latin typeface="Federo"/>
              <a:ea typeface="Federo"/>
              <a:cs typeface="Federo"/>
              <a:sym typeface="Federo"/>
            </a:endParaRPr>
          </a:p>
        </p:txBody>
      </p:sp>
      <p:grpSp>
        <p:nvGrpSpPr>
          <p:cNvPr id="547" name="Google Shape;547;p15"/>
          <p:cNvGrpSpPr/>
          <p:nvPr/>
        </p:nvGrpSpPr>
        <p:grpSpPr>
          <a:xfrm>
            <a:off x="3775728" y="4545529"/>
            <a:ext cx="1325813" cy="845835"/>
            <a:chOff x="3775728" y="4545529"/>
            <a:chExt cx="1325813" cy="845835"/>
          </a:xfrm>
        </p:grpSpPr>
        <p:cxnSp>
          <p:nvCxnSpPr>
            <p:cNvPr id="548" name="Google Shape;548;p15"/>
            <p:cNvCxnSpPr/>
            <p:nvPr/>
          </p:nvCxnSpPr>
          <p:spPr>
            <a:xfrm rot="10800000">
              <a:off x="4076134" y="4545529"/>
              <a:ext cx="1025407" cy="845835"/>
            </a:xfrm>
            <a:prstGeom prst="straightConnector1">
              <a:avLst/>
            </a:prstGeom>
            <a:noFill/>
            <a:ln w="38100" cap="flat" cmpd="sng">
              <a:solidFill>
                <a:srgbClr val="BF9000"/>
              </a:solidFill>
              <a:prstDash val="solid"/>
              <a:miter lim="800000"/>
              <a:headEnd type="none" w="sm" len="sm"/>
              <a:tailEnd type="none" w="sm" len="sm"/>
            </a:ln>
          </p:spPr>
        </p:cxnSp>
        <p:cxnSp>
          <p:nvCxnSpPr>
            <p:cNvPr id="549" name="Google Shape;549;p15"/>
            <p:cNvCxnSpPr/>
            <p:nvPr/>
          </p:nvCxnSpPr>
          <p:spPr>
            <a:xfrm>
              <a:off x="3775728" y="4552963"/>
              <a:ext cx="288000" cy="0"/>
            </a:xfrm>
            <a:prstGeom prst="straightConnector1">
              <a:avLst/>
            </a:prstGeom>
            <a:noFill/>
            <a:ln w="38100" cap="flat" cmpd="sng">
              <a:solidFill>
                <a:srgbClr val="BF9000"/>
              </a:solidFill>
              <a:prstDash val="solid"/>
              <a:miter lim="800000"/>
              <a:headEnd type="none" w="sm" len="sm"/>
              <a:tailEnd type="none" w="sm" len="sm"/>
            </a:ln>
          </p:spPr>
        </p:cxnSp>
      </p:grpSp>
      <p:cxnSp>
        <p:nvCxnSpPr>
          <p:cNvPr id="550" name="Google Shape;550;p15"/>
          <p:cNvCxnSpPr/>
          <p:nvPr/>
        </p:nvCxnSpPr>
        <p:spPr>
          <a:xfrm>
            <a:off x="3752054" y="4286268"/>
            <a:ext cx="7434" cy="538609"/>
          </a:xfrm>
          <a:prstGeom prst="straightConnector1">
            <a:avLst/>
          </a:prstGeom>
          <a:noFill/>
          <a:ln w="38100" cap="flat" cmpd="sng">
            <a:solidFill>
              <a:srgbClr val="BF9000"/>
            </a:solidFill>
            <a:prstDash val="solid"/>
            <a:miter lim="800000"/>
            <a:headEnd type="none" w="sm" len="sm"/>
            <a:tailEnd type="none" w="sm" len="sm"/>
          </a:ln>
        </p:spPr>
      </p:cxnSp>
      <p:sp>
        <p:nvSpPr>
          <p:cNvPr id="551" name="Google Shape;551;p15"/>
          <p:cNvSpPr txBox="1"/>
          <p:nvPr/>
        </p:nvSpPr>
        <p:spPr>
          <a:xfrm>
            <a:off x="5075302" y="5054055"/>
            <a:ext cx="37914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3</a:t>
            </a:r>
            <a:endParaRPr sz="1800">
              <a:solidFill>
                <a:schemeClr val="dk1"/>
              </a:solidFill>
              <a:latin typeface="Calibri"/>
              <a:ea typeface="Calibri"/>
              <a:cs typeface="Calibri"/>
              <a:sym typeface="Calibri"/>
            </a:endParaRPr>
          </a:p>
        </p:txBody>
      </p:sp>
      <p:sp>
        <p:nvSpPr>
          <p:cNvPr id="552" name="Google Shape;552;p15"/>
          <p:cNvSpPr txBox="1"/>
          <p:nvPr/>
        </p:nvSpPr>
        <p:spPr>
          <a:xfrm>
            <a:off x="6850508" y="5054989"/>
            <a:ext cx="379142"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4</a:t>
            </a:r>
            <a:endParaRPr/>
          </a:p>
        </p:txBody>
      </p:sp>
      <p:cxnSp>
        <p:nvCxnSpPr>
          <p:cNvPr id="553" name="Google Shape;553;p15"/>
          <p:cNvCxnSpPr>
            <a:stCxn id="552" idx="3"/>
          </p:cNvCxnSpPr>
          <p:nvPr/>
        </p:nvCxnSpPr>
        <p:spPr>
          <a:xfrm rot="10800000" flipH="1">
            <a:off x="7229650" y="4486655"/>
            <a:ext cx="1080000" cy="753000"/>
          </a:xfrm>
          <a:prstGeom prst="straightConnector1">
            <a:avLst/>
          </a:prstGeom>
          <a:noFill/>
          <a:ln w="38100" cap="flat" cmpd="sng">
            <a:solidFill>
              <a:srgbClr val="BF9000"/>
            </a:solidFill>
            <a:prstDash val="solid"/>
            <a:miter lim="800000"/>
            <a:headEnd type="none" w="sm" len="sm"/>
            <a:tailEnd type="none" w="sm" len="sm"/>
          </a:ln>
        </p:spPr>
      </p:cxnSp>
      <p:cxnSp>
        <p:nvCxnSpPr>
          <p:cNvPr id="554" name="Google Shape;554;p15"/>
          <p:cNvCxnSpPr/>
          <p:nvPr/>
        </p:nvCxnSpPr>
        <p:spPr>
          <a:xfrm>
            <a:off x="8293238" y="4475602"/>
            <a:ext cx="216000" cy="0"/>
          </a:xfrm>
          <a:prstGeom prst="straightConnector1">
            <a:avLst/>
          </a:prstGeom>
          <a:noFill/>
          <a:ln w="38100" cap="flat" cmpd="sng">
            <a:solidFill>
              <a:srgbClr val="BF9000"/>
            </a:solidFill>
            <a:prstDash val="solid"/>
            <a:miter lim="800000"/>
            <a:headEnd type="none" w="sm" len="sm"/>
            <a:tailEnd type="none" w="sm" len="sm"/>
          </a:ln>
        </p:spPr>
      </p:cxnSp>
      <p:cxnSp>
        <p:nvCxnSpPr>
          <p:cNvPr id="555" name="Google Shape;555;p15"/>
          <p:cNvCxnSpPr/>
          <p:nvPr/>
        </p:nvCxnSpPr>
        <p:spPr>
          <a:xfrm>
            <a:off x="8505693" y="4206297"/>
            <a:ext cx="3545" cy="521820"/>
          </a:xfrm>
          <a:prstGeom prst="straightConnector1">
            <a:avLst/>
          </a:prstGeom>
          <a:noFill/>
          <a:ln w="38100" cap="flat" cmpd="sng">
            <a:solidFill>
              <a:srgbClr val="BF9000"/>
            </a:solidFill>
            <a:prstDash val="solid"/>
            <a:miter lim="800000"/>
            <a:headEnd type="none" w="sm" len="sm"/>
            <a:tailEnd type="none" w="sm" len="sm"/>
          </a:ln>
        </p:spPr>
      </p:cxnSp>
      <p:pic>
        <p:nvPicPr>
          <p:cNvPr id="556" name="Google Shape;556;p15"/>
          <p:cNvPicPr preferRelativeResize="0"/>
          <p:nvPr/>
        </p:nvPicPr>
        <p:blipFill rotWithShape="1">
          <a:blip r:embed="rId6">
            <a:alphaModFix/>
          </a:blip>
          <a:srcRect/>
          <a:stretch/>
        </p:blipFill>
        <p:spPr>
          <a:xfrm>
            <a:off x="406993" y="758293"/>
            <a:ext cx="795190" cy="79519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5"/>
                                        </p:tgtEl>
                                        <p:attrNameLst>
                                          <p:attrName>style.visibility</p:attrName>
                                        </p:attrNameLst>
                                      </p:cBhvr>
                                      <p:to>
                                        <p:strVal val="visible"/>
                                      </p:to>
                                    </p:set>
                                    <p:animEffect transition="in" filter="fade">
                                      <p:cBhvr>
                                        <p:cTn id="7" dur="500"/>
                                        <p:tgtEl>
                                          <p:spTgt spid="535"/>
                                        </p:tgtEl>
                                      </p:cBhvr>
                                    </p:animEffect>
                                  </p:childTnLst>
                                </p:cTn>
                              </p:par>
                              <p:par>
                                <p:cTn id="8" presetID="10" presetClass="entr" presetSubtype="0" fill="hold" nodeType="withEffect">
                                  <p:stCondLst>
                                    <p:cond delay="0"/>
                                  </p:stCondLst>
                                  <p:childTnLst>
                                    <p:set>
                                      <p:cBhvr>
                                        <p:cTn id="9" dur="1" fill="hold">
                                          <p:stCondLst>
                                            <p:cond delay="0"/>
                                          </p:stCondLst>
                                        </p:cTn>
                                        <p:tgtEl>
                                          <p:spTgt spid="546"/>
                                        </p:tgtEl>
                                        <p:attrNameLst>
                                          <p:attrName>style.visibility</p:attrName>
                                        </p:attrNameLst>
                                      </p:cBhvr>
                                      <p:to>
                                        <p:strVal val="visible"/>
                                      </p:to>
                                    </p:set>
                                    <p:animEffect transition="in" filter="fade">
                                      <p:cBhvr>
                                        <p:cTn id="10" dur="500"/>
                                        <p:tgtEl>
                                          <p:spTgt spid="546"/>
                                        </p:tgtEl>
                                      </p:cBhvr>
                                    </p:animEffect>
                                  </p:childTnLst>
                                </p:cTn>
                              </p:par>
                              <p:par>
                                <p:cTn id="11" presetID="10" presetClass="entr" presetSubtype="0" fill="hold" nodeType="withEffect">
                                  <p:stCondLst>
                                    <p:cond delay="0"/>
                                  </p:stCondLst>
                                  <p:childTnLst>
                                    <p:set>
                                      <p:cBhvr>
                                        <p:cTn id="12" dur="1" fill="hold">
                                          <p:stCondLst>
                                            <p:cond delay="0"/>
                                          </p:stCondLst>
                                        </p:cTn>
                                        <p:tgtEl>
                                          <p:spTgt spid="550"/>
                                        </p:tgtEl>
                                        <p:attrNameLst>
                                          <p:attrName>style.visibility</p:attrName>
                                        </p:attrNameLst>
                                      </p:cBhvr>
                                      <p:to>
                                        <p:strVal val="visible"/>
                                      </p:to>
                                    </p:set>
                                    <p:animEffect transition="in" filter="fade">
                                      <p:cBhvr>
                                        <p:cTn id="13" dur="500"/>
                                        <p:tgtEl>
                                          <p:spTgt spid="550"/>
                                        </p:tgtEl>
                                      </p:cBhvr>
                                    </p:animEffect>
                                  </p:childTnLst>
                                </p:cTn>
                              </p:par>
                              <p:par>
                                <p:cTn id="14" presetID="10" presetClass="entr" presetSubtype="0" fill="hold" nodeType="withEffect">
                                  <p:stCondLst>
                                    <p:cond delay="0"/>
                                  </p:stCondLst>
                                  <p:childTnLst>
                                    <p:set>
                                      <p:cBhvr>
                                        <p:cTn id="15" dur="1" fill="hold">
                                          <p:stCondLst>
                                            <p:cond delay="0"/>
                                          </p:stCondLst>
                                        </p:cTn>
                                        <p:tgtEl>
                                          <p:spTgt spid="547"/>
                                        </p:tgtEl>
                                        <p:attrNameLst>
                                          <p:attrName>style.visibility</p:attrName>
                                        </p:attrNameLst>
                                      </p:cBhvr>
                                      <p:to>
                                        <p:strVal val="visible"/>
                                      </p:to>
                                    </p:set>
                                    <p:animEffect transition="in" filter="fade">
                                      <p:cBhvr>
                                        <p:cTn id="16" dur="500"/>
                                        <p:tgtEl>
                                          <p:spTgt spid="547"/>
                                        </p:tgtEl>
                                      </p:cBhvr>
                                    </p:animEffect>
                                  </p:childTnLst>
                                </p:cTn>
                              </p:par>
                              <p:par>
                                <p:cTn id="17" presetID="10" presetClass="entr" presetSubtype="0" fill="hold" nodeType="withEffect">
                                  <p:stCondLst>
                                    <p:cond delay="0"/>
                                  </p:stCondLst>
                                  <p:childTnLst>
                                    <p:set>
                                      <p:cBhvr>
                                        <p:cTn id="18" dur="1" fill="hold">
                                          <p:stCondLst>
                                            <p:cond delay="0"/>
                                          </p:stCondLst>
                                        </p:cTn>
                                        <p:tgtEl>
                                          <p:spTgt spid="551"/>
                                        </p:tgtEl>
                                        <p:attrNameLst>
                                          <p:attrName>style.visibility</p:attrName>
                                        </p:attrNameLst>
                                      </p:cBhvr>
                                      <p:to>
                                        <p:strVal val="visible"/>
                                      </p:to>
                                    </p:set>
                                    <p:animEffect transition="in" filter="fade">
                                      <p:cBhvr>
                                        <p:cTn id="19" dur="500"/>
                                        <p:tgtEl>
                                          <p:spTgt spid="55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552"/>
                                        </p:tgtEl>
                                        <p:attrNameLst>
                                          <p:attrName>style.visibility</p:attrName>
                                        </p:attrNameLst>
                                      </p:cBhvr>
                                      <p:to>
                                        <p:strVal val="visible"/>
                                      </p:to>
                                    </p:set>
                                    <p:animEffect transition="in" filter="fade">
                                      <p:cBhvr>
                                        <p:cTn id="24" dur="500"/>
                                        <p:tgtEl>
                                          <p:spTgt spid="552"/>
                                        </p:tgtEl>
                                      </p:cBhvr>
                                    </p:animEffect>
                                  </p:childTnLst>
                                </p:cTn>
                              </p:par>
                              <p:par>
                                <p:cTn id="25" presetID="10" presetClass="entr" presetSubtype="0" fill="hold" nodeType="withEffect">
                                  <p:stCondLst>
                                    <p:cond delay="0"/>
                                  </p:stCondLst>
                                  <p:childTnLst>
                                    <p:set>
                                      <p:cBhvr>
                                        <p:cTn id="26" dur="1" fill="hold">
                                          <p:stCondLst>
                                            <p:cond delay="0"/>
                                          </p:stCondLst>
                                        </p:cTn>
                                        <p:tgtEl>
                                          <p:spTgt spid="553"/>
                                        </p:tgtEl>
                                        <p:attrNameLst>
                                          <p:attrName>style.visibility</p:attrName>
                                        </p:attrNameLst>
                                      </p:cBhvr>
                                      <p:to>
                                        <p:strVal val="visible"/>
                                      </p:to>
                                    </p:set>
                                    <p:animEffect transition="in" filter="fade">
                                      <p:cBhvr>
                                        <p:cTn id="27" dur="500"/>
                                        <p:tgtEl>
                                          <p:spTgt spid="553"/>
                                        </p:tgtEl>
                                      </p:cBhvr>
                                    </p:animEffect>
                                  </p:childTnLst>
                                </p:cTn>
                              </p:par>
                              <p:par>
                                <p:cTn id="28" presetID="10" presetClass="entr" presetSubtype="0" fill="hold" nodeType="withEffect">
                                  <p:stCondLst>
                                    <p:cond delay="0"/>
                                  </p:stCondLst>
                                  <p:childTnLst>
                                    <p:set>
                                      <p:cBhvr>
                                        <p:cTn id="29" dur="1" fill="hold">
                                          <p:stCondLst>
                                            <p:cond delay="0"/>
                                          </p:stCondLst>
                                        </p:cTn>
                                        <p:tgtEl>
                                          <p:spTgt spid="554"/>
                                        </p:tgtEl>
                                        <p:attrNameLst>
                                          <p:attrName>style.visibility</p:attrName>
                                        </p:attrNameLst>
                                      </p:cBhvr>
                                      <p:to>
                                        <p:strVal val="visible"/>
                                      </p:to>
                                    </p:set>
                                    <p:animEffect transition="in" filter="fade">
                                      <p:cBhvr>
                                        <p:cTn id="30" dur="500"/>
                                        <p:tgtEl>
                                          <p:spTgt spid="554"/>
                                        </p:tgtEl>
                                      </p:cBhvr>
                                    </p:animEffect>
                                  </p:childTnLst>
                                </p:cTn>
                              </p:par>
                              <p:par>
                                <p:cTn id="31" presetID="10" presetClass="entr" presetSubtype="0" fill="hold" nodeType="withEffect">
                                  <p:stCondLst>
                                    <p:cond delay="0"/>
                                  </p:stCondLst>
                                  <p:childTnLst>
                                    <p:set>
                                      <p:cBhvr>
                                        <p:cTn id="32" dur="1" fill="hold">
                                          <p:stCondLst>
                                            <p:cond delay="0"/>
                                          </p:stCondLst>
                                        </p:cTn>
                                        <p:tgtEl>
                                          <p:spTgt spid="555"/>
                                        </p:tgtEl>
                                        <p:attrNameLst>
                                          <p:attrName>style.visibility</p:attrName>
                                        </p:attrNameLst>
                                      </p:cBhvr>
                                      <p:to>
                                        <p:strVal val="visible"/>
                                      </p:to>
                                    </p:set>
                                    <p:animEffect transition="in" filter="fade">
                                      <p:cBhvr>
                                        <p:cTn id="33" dur="500"/>
                                        <p:tgtEl>
                                          <p:spTgt spid="555"/>
                                        </p:tgtEl>
                                      </p:cBhvr>
                                    </p:animEffect>
                                  </p:childTnLst>
                                </p:cTn>
                              </p:par>
                              <p:par>
                                <p:cTn id="34" presetID="10" presetClass="entr" presetSubtype="0" fill="hold" nodeType="withEffect">
                                  <p:stCondLst>
                                    <p:cond delay="0"/>
                                  </p:stCondLst>
                                  <p:childTnLst>
                                    <p:set>
                                      <p:cBhvr>
                                        <p:cTn id="35" dur="1" fill="hold">
                                          <p:stCondLst>
                                            <p:cond delay="0"/>
                                          </p:stCondLst>
                                        </p:cTn>
                                        <p:tgtEl>
                                          <p:spTgt spid="545"/>
                                        </p:tgtEl>
                                        <p:attrNameLst>
                                          <p:attrName>style.visibility</p:attrName>
                                        </p:attrNameLst>
                                      </p:cBhvr>
                                      <p:to>
                                        <p:strVal val="visible"/>
                                      </p:to>
                                    </p:set>
                                    <p:animEffect transition="in" filter="fade">
                                      <p:cBhvr>
                                        <p:cTn id="36" dur="500"/>
                                        <p:tgtEl>
                                          <p:spTgt spid="545"/>
                                        </p:tgtEl>
                                      </p:cBhvr>
                                    </p:animEffect>
                                  </p:childTnLst>
                                </p:cTn>
                              </p:par>
                              <p:par>
                                <p:cTn id="37" presetID="10" presetClass="entr" presetSubtype="0" fill="hold" nodeType="withEffect">
                                  <p:stCondLst>
                                    <p:cond delay="0"/>
                                  </p:stCondLst>
                                  <p:childTnLst>
                                    <p:set>
                                      <p:cBhvr>
                                        <p:cTn id="38" dur="1" fill="hold">
                                          <p:stCondLst>
                                            <p:cond delay="0"/>
                                          </p:stCondLst>
                                        </p:cTn>
                                        <p:tgtEl>
                                          <p:spTgt spid="544"/>
                                        </p:tgtEl>
                                        <p:attrNameLst>
                                          <p:attrName>style.visibility</p:attrName>
                                        </p:attrNameLst>
                                      </p:cBhvr>
                                      <p:to>
                                        <p:strVal val="visible"/>
                                      </p:to>
                                    </p:set>
                                    <p:animEffect transition="in" filter="fade">
                                      <p:cBhvr>
                                        <p:cTn id="39" dur="500"/>
                                        <p:tgtEl>
                                          <p:spTgt spid="5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Shape 560"/>
        <p:cNvGrpSpPr/>
        <p:nvPr/>
      </p:nvGrpSpPr>
      <p:grpSpPr>
        <a:xfrm>
          <a:off x="0" y="0"/>
          <a:ext cx="0" cy="0"/>
          <a:chOff x="0" y="0"/>
          <a:chExt cx="0" cy="0"/>
        </a:xfrm>
      </p:grpSpPr>
      <p:pic>
        <p:nvPicPr>
          <p:cNvPr id="561" name="Google Shape;561;p16"/>
          <p:cNvPicPr preferRelativeResize="0"/>
          <p:nvPr/>
        </p:nvPicPr>
        <p:blipFill rotWithShape="1">
          <a:blip r:embed="rId3">
            <a:alphaModFix/>
          </a:blip>
          <a:srcRect/>
          <a:stretch/>
        </p:blipFill>
        <p:spPr>
          <a:xfrm>
            <a:off x="25969" y="0"/>
            <a:ext cx="12166031" cy="6858000"/>
          </a:xfrm>
          <a:prstGeom prst="rect">
            <a:avLst/>
          </a:prstGeom>
          <a:noFill/>
          <a:ln>
            <a:noFill/>
          </a:ln>
        </p:spPr>
      </p:pic>
      <p:grpSp>
        <p:nvGrpSpPr>
          <p:cNvPr id="562" name="Google Shape;562;p16"/>
          <p:cNvGrpSpPr/>
          <p:nvPr/>
        </p:nvGrpSpPr>
        <p:grpSpPr>
          <a:xfrm>
            <a:off x="4062464" y="1055649"/>
            <a:ext cx="7860846" cy="5485212"/>
            <a:chOff x="2809873" y="1381554"/>
            <a:chExt cx="8905876" cy="5010150"/>
          </a:xfrm>
        </p:grpSpPr>
        <p:pic>
          <p:nvPicPr>
            <p:cNvPr id="563" name="Google Shape;563;p16"/>
            <p:cNvPicPr preferRelativeResize="0"/>
            <p:nvPr/>
          </p:nvPicPr>
          <p:blipFill rotWithShape="1">
            <a:blip r:embed="rId4">
              <a:alphaModFix/>
            </a:blip>
            <a:srcRect/>
            <a:stretch/>
          </p:blipFill>
          <p:spPr>
            <a:xfrm>
              <a:off x="2809874" y="1381554"/>
              <a:ext cx="8905875" cy="5010150"/>
            </a:xfrm>
            <a:prstGeom prst="rect">
              <a:avLst/>
            </a:prstGeom>
            <a:noFill/>
            <a:ln>
              <a:noFill/>
            </a:ln>
          </p:spPr>
        </p:pic>
        <p:sp>
          <p:nvSpPr>
            <p:cNvPr id="564" name="Google Shape;564;p16"/>
            <p:cNvSpPr/>
            <p:nvPr/>
          </p:nvSpPr>
          <p:spPr>
            <a:xfrm>
              <a:off x="2809873" y="1381554"/>
              <a:ext cx="8905875" cy="5010150"/>
            </a:xfrm>
            <a:prstGeom prst="rect">
              <a:avLst/>
            </a:prstGeom>
            <a:solidFill>
              <a:srgbClr val="0C0C0C">
                <a:alpha val="50980"/>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grpSp>
      <p:pic>
        <p:nvPicPr>
          <p:cNvPr id="565" name="Google Shape;565;p16"/>
          <p:cNvPicPr preferRelativeResize="0"/>
          <p:nvPr/>
        </p:nvPicPr>
        <p:blipFill rotWithShape="1">
          <a:blip r:embed="rId5">
            <a:alphaModFix/>
          </a:blip>
          <a:srcRect/>
          <a:stretch/>
        </p:blipFill>
        <p:spPr>
          <a:xfrm>
            <a:off x="1114721" y="1442225"/>
            <a:ext cx="1744899" cy="239213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66" name="Google Shape;566;p16"/>
          <p:cNvSpPr txBox="1"/>
          <p:nvPr/>
        </p:nvSpPr>
        <p:spPr>
          <a:xfrm>
            <a:off x="161666" y="319914"/>
            <a:ext cx="3985992"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7F6000"/>
                </a:solidFill>
                <a:latin typeface="Federo"/>
                <a:ea typeface="Federo"/>
                <a:cs typeface="Federo"/>
                <a:sym typeface="Federo"/>
              </a:rPr>
              <a:t>ESPOLETAS DE PRÓXIMIDAD</a:t>
            </a:r>
            <a:endParaRPr/>
          </a:p>
        </p:txBody>
      </p:sp>
      <p:sp>
        <p:nvSpPr>
          <p:cNvPr id="567" name="Google Shape;567;p16"/>
          <p:cNvSpPr/>
          <p:nvPr/>
        </p:nvSpPr>
        <p:spPr>
          <a:xfrm>
            <a:off x="4399940" y="1682649"/>
            <a:ext cx="481067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Espoletas de Proximidad Electromagnéticas o VT</a:t>
            </a:r>
            <a:endParaRPr sz="1800">
              <a:solidFill>
                <a:schemeClr val="lt1"/>
              </a:solidFill>
              <a:latin typeface="Calibri"/>
              <a:ea typeface="Calibri"/>
              <a:cs typeface="Calibri"/>
              <a:sym typeface="Calibri"/>
            </a:endParaRPr>
          </a:p>
        </p:txBody>
      </p:sp>
      <p:sp>
        <p:nvSpPr>
          <p:cNvPr id="568" name="Google Shape;568;p16"/>
          <p:cNvSpPr/>
          <p:nvPr/>
        </p:nvSpPr>
        <p:spPr>
          <a:xfrm>
            <a:off x="4399940" y="1313317"/>
            <a:ext cx="418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lt1"/>
                </a:solidFill>
                <a:latin typeface="Calibri"/>
                <a:ea typeface="Calibri"/>
                <a:cs typeface="Calibri"/>
                <a:sym typeface="Calibri"/>
              </a:rPr>
              <a:t>01</a:t>
            </a:r>
            <a:endParaRPr/>
          </a:p>
        </p:txBody>
      </p:sp>
      <p:sp>
        <p:nvSpPr>
          <p:cNvPr id="569" name="Google Shape;569;p16"/>
          <p:cNvSpPr/>
          <p:nvPr/>
        </p:nvSpPr>
        <p:spPr>
          <a:xfrm>
            <a:off x="246861" y="4068907"/>
            <a:ext cx="3815602" cy="28007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F6000"/>
                </a:solidFill>
                <a:latin typeface="Calibri"/>
                <a:ea typeface="Calibri"/>
                <a:cs typeface="Calibri"/>
                <a:sym typeface="Calibri"/>
              </a:rPr>
              <a:t>Son las de mayor empleo en las armas navales</a:t>
            </a:r>
            <a:endParaRPr/>
          </a:p>
          <a:p>
            <a:pPr marL="0" marR="0" lvl="0" indent="0" algn="l" rtl="0">
              <a:spcBef>
                <a:spcPts val="0"/>
              </a:spcBef>
              <a:spcAft>
                <a:spcPts val="0"/>
              </a:spcAft>
              <a:buNone/>
            </a:pPr>
            <a:r>
              <a:rPr lang="en-US" sz="1600">
                <a:solidFill>
                  <a:srgbClr val="7F6000"/>
                </a:solidFill>
                <a:latin typeface="Calibri"/>
                <a:ea typeface="Calibri"/>
                <a:cs typeface="Calibri"/>
                <a:sym typeface="Calibri"/>
              </a:rPr>
              <a:t>Se activan por alguna señal emitida por el blanco:</a:t>
            </a:r>
            <a:endParaRPr/>
          </a:p>
          <a:p>
            <a:pPr marL="0" marR="0" lvl="0" indent="0" algn="l" rtl="0">
              <a:spcBef>
                <a:spcPts val="0"/>
              </a:spcBef>
              <a:spcAft>
                <a:spcPts val="0"/>
              </a:spcAft>
              <a:buNone/>
            </a:pPr>
            <a:endParaRPr sz="1400">
              <a:solidFill>
                <a:srgbClr val="7F6000"/>
              </a:solidFill>
              <a:latin typeface="Calibri"/>
              <a:ea typeface="Calibri"/>
              <a:cs typeface="Calibri"/>
              <a:sym typeface="Calibri"/>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Señal de radio reflejada en el blanco</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Campo Magnético (perturbación magnética)</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Emisor IR</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Cambio de Presión (Efecto Bernoulli)</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Impulso Acústico</a:t>
            </a:r>
            <a:endParaRPr sz="1800">
              <a:solidFill>
                <a:srgbClr val="7F6000"/>
              </a:solidFill>
              <a:latin typeface="Calibri"/>
              <a:ea typeface="Calibri"/>
              <a:cs typeface="Calibri"/>
              <a:sym typeface="Calibri"/>
            </a:endParaRPr>
          </a:p>
        </p:txBody>
      </p:sp>
      <p:sp>
        <p:nvSpPr>
          <p:cNvPr id="570" name="Google Shape;570;p16"/>
          <p:cNvSpPr/>
          <p:nvPr/>
        </p:nvSpPr>
        <p:spPr>
          <a:xfrm>
            <a:off x="4399940" y="2157244"/>
            <a:ext cx="418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lt1"/>
                </a:solidFill>
                <a:latin typeface="Calibri"/>
                <a:ea typeface="Calibri"/>
                <a:cs typeface="Calibri"/>
                <a:sym typeface="Calibri"/>
              </a:rPr>
              <a:t>02</a:t>
            </a:r>
            <a:endParaRPr sz="1800" b="1">
              <a:solidFill>
                <a:schemeClr val="lt1"/>
              </a:solidFill>
              <a:latin typeface="Calibri"/>
              <a:ea typeface="Calibri"/>
              <a:cs typeface="Calibri"/>
              <a:sym typeface="Calibri"/>
            </a:endParaRPr>
          </a:p>
        </p:txBody>
      </p:sp>
      <p:cxnSp>
        <p:nvCxnSpPr>
          <p:cNvPr id="571" name="Google Shape;571;p16"/>
          <p:cNvCxnSpPr/>
          <p:nvPr/>
        </p:nvCxnSpPr>
        <p:spPr>
          <a:xfrm>
            <a:off x="4551016" y="2151056"/>
            <a:ext cx="3538653" cy="0"/>
          </a:xfrm>
          <a:prstGeom prst="straightConnector1">
            <a:avLst/>
          </a:prstGeom>
          <a:noFill/>
          <a:ln w="12700" cap="flat" cmpd="sng">
            <a:solidFill>
              <a:srgbClr val="BF9000"/>
            </a:solidFill>
            <a:prstDash val="solid"/>
            <a:miter lim="800000"/>
            <a:headEnd type="none" w="sm" len="sm"/>
            <a:tailEnd type="none" w="sm" len="sm"/>
          </a:ln>
        </p:spPr>
      </p:cxnSp>
      <p:sp>
        <p:nvSpPr>
          <p:cNvPr id="572" name="Google Shape;572;p16"/>
          <p:cNvSpPr/>
          <p:nvPr/>
        </p:nvSpPr>
        <p:spPr>
          <a:xfrm>
            <a:off x="4399940" y="2490420"/>
            <a:ext cx="30403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Espoletas  Magnetosestáticas</a:t>
            </a:r>
            <a:endParaRPr sz="1800">
              <a:solidFill>
                <a:schemeClr val="lt1"/>
              </a:solidFill>
              <a:latin typeface="Calibri"/>
              <a:ea typeface="Calibri"/>
              <a:cs typeface="Calibri"/>
              <a:sym typeface="Calibri"/>
            </a:endParaRPr>
          </a:p>
        </p:txBody>
      </p:sp>
      <p:cxnSp>
        <p:nvCxnSpPr>
          <p:cNvPr id="573" name="Google Shape;573;p16"/>
          <p:cNvCxnSpPr/>
          <p:nvPr/>
        </p:nvCxnSpPr>
        <p:spPr>
          <a:xfrm>
            <a:off x="4496830" y="3009697"/>
            <a:ext cx="3538653" cy="0"/>
          </a:xfrm>
          <a:prstGeom prst="straightConnector1">
            <a:avLst/>
          </a:prstGeom>
          <a:noFill/>
          <a:ln w="12700" cap="flat" cmpd="sng">
            <a:solidFill>
              <a:srgbClr val="BF9000"/>
            </a:solidFill>
            <a:prstDash val="solid"/>
            <a:miter lim="800000"/>
            <a:headEnd type="none" w="sm" len="sm"/>
            <a:tailEnd type="none" w="sm" len="sm"/>
          </a:ln>
        </p:spPr>
      </p:cxnSp>
      <p:sp>
        <p:nvSpPr>
          <p:cNvPr id="574" name="Google Shape;574;p16"/>
          <p:cNvSpPr/>
          <p:nvPr/>
        </p:nvSpPr>
        <p:spPr>
          <a:xfrm>
            <a:off x="4399940" y="3076618"/>
            <a:ext cx="418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lt1"/>
                </a:solidFill>
                <a:latin typeface="Calibri"/>
                <a:ea typeface="Calibri"/>
                <a:cs typeface="Calibri"/>
                <a:sym typeface="Calibri"/>
              </a:rPr>
              <a:t>03</a:t>
            </a:r>
            <a:endParaRPr sz="1800" b="1">
              <a:solidFill>
                <a:schemeClr val="lt1"/>
              </a:solidFill>
              <a:latin typeface="Calibri"/>
              <a:ea typeface="Calibri"/>
              <a:cs typeface="Calibri"/>
              <a:sym typeface="Calibri"/>
            </a:endParaRPr>
          </a:p>
        </p:txBody>
      </p:sp>
      <p:sp>
        <p:nvSpPr>
          <p:cNvPr id="575" name="Google Shape;575;p16"/>
          <p:cNvSpPr/>
          <p:nvPr/>
        </p:nvSpPr>
        <p:spPr>
          <a:xfrm>
            <a:off x="4399940" y="3409794"/>
            <a:ext cx="204363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Espoletas  Acústicas</a:t>
            </a:r>
            <a:endParaRPr sz="1800">
              <a:solidFill>
                <a:schemeClr val="lt1"/>
              </a:solidFill>
              <a:latin typeface="Calibri"/>
              <a:ea typeface="Calibri"/>
              <a:cs typeface="Calibri"/>
              <a:sym typeface="Calibri"/>
            </a:endParaRPr>
          </a:p>
        </p:txBody>
      </p:sp>
      <p:cxnSp>
        <p:nvCxnSpPr>
          <p:cNvPr id="576" name="Google Shape;576;p16"/>
          <p:cNvCxnSpPr/>
          <p:nvPr/>
        </p:nvCxnSpPr>
        <p:spPr>
          <a:xfrm>
            <a:off x="4496830" y="3911661"/>
            <a:ext cx="3538653" cy="0"/>
          </a:xfrm>
          <a:prstGeom prst="straightConnector1">
            <a:avLst/>
          </a:prstGeom>
          <a:noFill/>
          <a:ln w="12700" cap="flat" cmpd="sng">
            <a:solidFill>
              <a:srgbClr val="BF9000"/>
            </a:solidFill>
            <a:prstDash val="solid"/>
            <a:miter lim="800000"/>
            <a:headEnd type="none" w="sm" len="sm"/>
            <a:tailEnd type="none" w="sm" len="sm"/>
          </a:ln>
        </p:spPr>
      </p:cxnSp>
      <p:sp>
        <p:nvSpPr>
          <p:cNvPr id="577" name="Google Shape;577;p16"/>
          <p:cNvSpPr/>
          <p:nvPr/>
        </p:nvSpPr>
        <p:spPr>
          <a:xfrm>
            <a:off x="4399940" y="3952504"/>
            <a:ext cx="418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lt1"/>
                </a:solidFill>
                <a:latin typeface="Calibri"/>
                <a:ea typeface="Calibri"/>
                <a:cs typeface="Calibri"/>
                <a:sym typeface="Calibri"/>
              </a:rPr>
              <a:t>04</a:t>
            </a:r>
            <a:endParaRPr sz="1800" b="1">
              <a:solidFill>
                <a:schemeClr val="lt1"/>
              </a:solidFill>
              <a:latin typeface="Calibri"/>
              <a:ea typeface="Calibri"/>
              <a:cs typeface="Calibri"/>
              <a:sym typeface="Calibri"/>
            </a:endParaRPr>
          </a:p>
        </p:txBody>
      </p:sp>
      <p:sp>
        <p:nvSpPr>
          <p:cNvPr id="578" name="Google Shape;578;p16"/>
          <p:cNvSpPr/>
          <p:nvPr/>
        </p:nvSpPr>
        <p:spPr>
          <a:xfrm>
            <a:off x="4399940" y="4285680"/>
            <a:ext cx="201253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Espoletas  Sísmicas</a:t>
            </a:r>
            <a:endParaRPr sz="1800">
              <a:solidFill>
                <a:schemeClr val="lt1"/>
              </a:solidFill>
              <a:latin typeface="Calibri"/>
              <a:ea typeface="Calibri"/>
              <a:cs typeface="Calibri"/>
              <a:sym typeface="Calibri"/>
            </a:endParaRPr>
          </a:p>
        </p:txBody>
      </p:sp>
      <p:cxnSp>
        <p:nvCxnSpPr>
          <p:cNvPr id="579" name="Google Shape;579;p16"/>
          <p:cNvCxnSpPr/>
          <p:nvPr/>
        </p:nvCxnSpPr>
        <p:spPr>
          <a:xfrm>
            <a:off x="4496830" y="4812481"/>
            <a:ext cx="3538653" cy="0"/>
          </a:xfrm>
          <a:prstGeom prst="straightConnector1">
            <a:avLst/>
          </a:prstGeom>
          <a:noFill/>
          <a:ln w="12700" cap="flat" cmpd="sng">
            <a:solidFill>
              <a:srgbClr val="BF9000"/>
            </a:solidFill>
            <a:prstDash val="solid"/>
            <a:miter lim="800000"/>
            <a:headEnd type="none" w="sm" len="sm"/>
            <a:tailEnd type="none" w="sm" len="sm"/>
          </a:ln>
        </p:spPr>
      </p:cxnSp>
      <p:sp>
        <p:nvSpPr>
          <p:cNvPr id="580" name="Google Shape;580;p16"/>
          <p:cNvSpPr/>
          <p:nvPr/>
        </p:nvSpPr>
        <p:spPr>
          <a:xfrm>
            <a:off x="4411619" y="4853323"/>
            <a:ext cx="418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lt1"/>
                </a:solidFill>
                <a:latin typeface="Calibri"/>
                <a:ea typeface="Calibri"/>
                <a:cs typeface="Calibri"/>
                <a:sym typeface="Calibri"/>
              </a:rPr>
              <a:t>05</a:t>
            </a:r>
            <a:endParaRPr sz="1800" b="1">
              <a:solidFill>
                <a:schemeClr val="lt1"/>
              </a:solidFill>
              <a:latin typeface="Calibri"/>
              <a:ea typeface="Calibri"/>
              <a:cs typeface="Calibri"/>
              <a:sym typeface="Calibri"/>
            </a:endParaRPr>
          </a:p>
        </p:txBody>
      </p:sp>
      <p:sp>
        <p:nvSpPr>
          <p:cNvPr id="581" name="Google Shape;581;p16"/>
          <p:cNvSpPr/>
          <p:nvPr/>
        </p:nvSpPr>
        <p:spPr>
          <a:xfrm>
            <a:off x="4411619" y="5186499"/>
            <a:ext cx="248061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Espoletas  Hidrostáticas</a:t>
            </a:r>
            <a:endParaRPr sz="1800">
              <a:solidFill>
                <a:schemeClr val="lt1"/>
              </a:solidFill>
              <a:latin typeface="Calibri"/>
              <a:ea typeface="Calibri"/>
              <a:cs typeface="Calibri"/>
              <a:sym typeface="Calibri"/>
            </a:endParaRPr>
          </a:p>
        </p:txBody>
      </p:sp>
      <p:cxnSp>
        <p:nvCxnSpPr>
          <p:cNvPr id="582" name="Google Shape;582;p16"/>
          <p:cNvCxnSpPr/>
          <p:nvPr/>
        </p:nvCxnSpPr>
        <p:spPr>
          <a:xfrm>
            <a:off x="4496830" y="5671125"/>
            <a:ext cx="3538653" cy="0"/>
          </a:xfrm>
          <a:prstGeom prst="straightConnector1">
            <a:avLst/>
          </a:prstGeom>
          <a:noFill/>
          <a:ln w="12700" cap="flat" cmpd="sng">
            <a:solidFill>
              <a:srgbClr val="BF9000"/>
            </a:solidFill>
            <a:prstDash val="solid"/>
            <a:miter lim="800000"/>
            <a:headEnd type="none" w="sm" len="sm"/>
            <a:tailEnd type="none" w="sm" len="sm"/>
          </a:ln>
        </p:spPr>
      </p:cxnSp>
      <p:sp>
        <p:nvSpPr>
          <p:cNvPr id="583" name="Google Shape;583;p16"/>
          <p:cNvSpPr/>
          <p:nvPr/>
        </p:nvSpPr>
        <p:spPr>
          <a:xfrm>
            <a:off x="4411619" y="5719409"/>
            <a:ext cx="41870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chemeClr val="lt1"/>
                </a:solidFill>
                <a:latin typeface="Calibri"/>
                <a:ea typeface="Calibri"/>
                <a:cs typeface="Calibri"/>
                <a:sym typeface="Calibri"/>
              </a:rPr>
              <a:t>06</a:t>
            </a:r>
            <a:endParaRPr sz="1800" b="1">
              <a:solidFill>
                <a:schemeClr val="lt1"/>
              </a:solidFill>
              <a:latin typeface="Calibri"/>
              <a:ea typeface="Calibri"/>
              <a:cs typeface="Calibri"/>
              <a:sym typeface="Calibri"/>
            </a:endParaRPr>
          </a:p>
        </p:txBody>
      </p:sp>
      <p:sp>
        <p:nvSpPr>
          <p:cNvPr id="584" name="Google Shape;584;p16"/>
          <p:cNvSpPr/>
          <p:nvPr/>
        </p:nvSpPr>
        <p:spPr>
          <a:xfrm>
            <a:off x="4411619" y="6052585"/>
            <a:ext cx="2426433"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lt1"/>
                </a:solidFill>
                <a:latin typeface="Calibri"/>
                <a:ea typeface="Calibri"/>
                <a:cs typeface="Calibri"/>
                <a:sym typeface="Calibri"/>
              </a:rPr>
              <a:t>Espoletas  Combinadas</a:t>
            </a:r>
            <a:endParaRPr sz="1800">
              <a:solidFill>
                <a:schemeClr val="lt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pic>
        <p:nvPicPr>
          <p:cNvPr id="589" name="Google Shape;589;p17"/>
          <p:cNvPicPr preferRelativeResize="0"/>
          <p:nvPr/>
        </p:nvPicPr>
        <p:blipFill rotWithShape="1">
          <a:blip r:embed="rId3">
            <a:alphaModFix/>
          </a:blip>
          <a:srcRect/>
          <a:stretch/>
        </p:blipFill>
        <p:spPr>
          <a:xfrm>
            <a:off x="25969" y="0"/>
            <a:ext cx="12166031" cy="6858000"/>
          </a:xfrm>
          <a:prstGeom prst="rect">
            <a:avLst/>
          </a:prstGeom>
          <a:noFill/>
          <a:ln>
            <a:noFill/>
          </a:ln>
        </p:spPr>
      </p:pic>
      <p:pic>
        <p:nvPicPr>
          <p:cNvPr id="590" name="Google Shape;590;p17"/>
          <p:cNvPicPr preferRelativeResize="0"/>
          <p:nvPr/>
        </p:nvPicPr>
        <p:blipFill rotWithShape="1">
          <a:blip r:embed="rId4">
            <a:alphaModFix/>
          </a:blip>
          <a:srcRect/>
          <a:stretch/>
        </p:blipFill>
        <p:spPr>
          <a:xfrm>
            <a:off x="1114721" y="1442225"/>
            <a:ext cx="1744899" cy="239213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591" name="Google Shape;591;p17"/>
          <p:cNvSpPr txBox="1"/>
          <p:nvPr/>
        </p:nvSpPr>
        <p:spPr>
          <a:xfrm>
            <a:off x="721113" y="244059"/>
            <a:ext cx="2760966"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7F6000"/>
                </a:solidFill>
                <a:latin typeface="Federo"/>
                <a:ea typeface="Federo"/>
                <a:cs typeface="Federo"/>
                <a:sym typeface="Federo"/>
              </a:rPr>
              <a:t>ESPOLETAS DE PRÓXIMIDAD</a:t>
            </a:r>
            <a:endParaRPr/>
          </a:p>
        </p:txBody>
      </p:sp>
      <p:sp>
        <p:nvSpPr>
          <p:cNvPr id="592" name="Google Shape;592;p17"/>
          <p:cNvSpPr/>
          <p:nvPr/>
        </p:nvSpPr>
        <p:spPr>
          <a:xfrm>
            <a:off x="194821" y="4009434"/>
            <a:ext cx="4162875" cy="22775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F6000"/>
                </a:solidFill>
                <a:latin typeface="Calibri"/>
                <a:ea typeface="Calibri"/>
                <a:cs typeface="Calibri"/>
                <a:sym typeface="Calibri"/>
              </a:rPr>
              <a:t>Son las de mayor empleo en las armas navales</a:t>
            </a:r>
            <a:endParaRPr/>
          </a:p>
          <a:p>
            <a:pPr marL="0" marR="0" lvl="0" indent="0" algn="l" rtl="0">
              <a:spcBef>
                <a:spcPts val="0"/>
              </a:spcBef>
              <a:spcAft>
                <a:spcPts val="0"/>
              </a:spcAft>
              <a:buNone/>
            </a:pPr>
            <a:r>
              <a:rPr lang="en-US" sz="1600">
                <a:solidFill>
                  <a:srgbClr val="7F6000"/>
                </a:solidFill>
                <a:latin typeface="Calibri"/>
                <a:ea typeface="Calibri"/>
                <a:cs typeface="Calibri"/>
                <a:sym typeface="Calibri"/>
              </a:rPr>
              <a:t>Se activan por alguna señal emitida por el blanco:</a:t>
            </a:r>
            <a:endParaRPr/>
          </a:p>
          <a:p>
            <a:pPr marL="0" marR="0" lvl="0" indent="0" algn="l" rtl="0">
              <a:spcBef>
                <a:spcPts val="0"/>
              </a:spcBef>
              <a:spcAft>
                <a:spcPts val="0"/>
              </a:spcAft>
              <a:buNone/>
            </a:pPr>
            <a:endParaRPr sz="1400">
              <a:solidFill>
                <a:srgbClr val="7F6000"/>
              </a:solidFill>
              <a:latin typeface="Calibri"/>
              <a:ea typeface="Calibri"/>
              <a:cs typeface="Calibri"/>
              <a:sym typeface="Calibri"/>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Señal de radio reflejada en el blanco</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Campo Magnético (perturbación magnética)</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Emisor IR</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Cambio de Presión (Efecto Bernoulli)</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Impulso Acústico</a:t>
            </a:r>
            <a:endParaRPr sz="1800">
              <a:solidFill>
                <a:srgbClr val="7F6000"/>
              </a:solidFill>
              <a:latin typeface="Calibri"/>
              <a:ea typeface="Calibri"/>
              <a:cs typeface="Calibri"/>
              <a:sym typeface="Calibri"/>
            </a:endParaRPr>
          </a:p>
        </p:txBody>
      </p:sp>
      <p:pic>
        <p:nvPicPr>
          <p:cNvPr id="593" name="Google Shape;593;p17"/>
          <p:cNvPicPr preferRelativeResize="0"/>
          <p:nvPr/>
        </p:nvPicPr>
        <p:blipFill rotWithShape="1">
          <a:blip r:embed="rId5">
            <a:alphaModFix/>
          </a:blip>
          <a:srcRect/>
          <a:stretch/>
        </p:blipFill>
        <p:spPr>
          <a:xfrm>
            <a:off x="4357696" y="1442225"/>
            <a:ext cx="7550947" cy="4457568"/>
          </a:xfrm>
          <a:prstGeom prst="rect">
            <a:avLst/>
          </a:prstGeom>
          <a:noFill/>
          <a:ln>
            <a:noFill/>
          </a:ln>
        </p:spPr>
      </p:pic>
      <p:pic>
        <p:nvPicPr>
          <p:cNvPr id="594" name="Google Shape;594;p17"/>
          <p:cNvPicPr preferRelativeResize="0"/>
          <p:nvPr/>
        </p:nvPicPr>
        <p:blipFill rotWithShape="1">
          <a:blip r:embed="rId6">
            <a:alphaModFix/>
          </a:blip>
          <a:srcRect/>
          <a:stretch/>
        </p:blipFill>
        <p:spPr>
          <a:xfrm>
            <a:off x="10909774" y="244059"/>
            <a:ext cx="795190" cy="795190"/>
          </a:xfrm>
          <a:prstGeom prst="rect">
            <a:avLst/>
          </a:prstGeom>
          <a:noFill/>
          <a:ln>
            <a:noFill/>
          </a:ln>
        </p:spPr>
      </p:pic>
      <p:sp>
        <p:nvSpPr>
          <p:cNvPr id="595" name="Google Shape;595;p17"/>
          <p:cNvSpPr/>
          <p:nvPr/>
        </p:nvSpPr>
        <p:spPr>
          <a:xfrm>
            <a:off x="5512801" y="721112"/>
            <a:ext cx="4615145" cy="409648"/>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Tipos de Espoletas de </a:t>
            </a:r>
            <a:r>
              <a:rPr lang="en-US" sz="2400" b="1">
                <a:solidFill>
                  <a:srgbClr val="002060"/>
                </a:solidFill>
                <a:latin typeface="Federo"/>
                <a:ea typeface="Federo"/>
                <a:cs typeface="Federo"/>
                <a:sym typeface="Federo"/>
              </a:rPr>
              <a:t>Proximidad</a:t>
            </a:r>
            <a:endParaRPr sz="2400" b="1">
              <a:solidFill>
                <a:srgbClr val="002060"/>
              </a:solidFill>
              <a:latin typeface="Federo"/>
              <a:ea typeface="Federo"/>
              <a:cs typeface="Federo"/>
              <a:sym typeface="Federo"/>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99"/>
        <p:cNvGrpSpPr/>
        <p:nvPr/>
      </p:nvGrpSpPr>
      <p:grpSpPr>
        <a:xfrm>
          <a:off x="0" y="0"/>
          <a:ext cx="0" cy="0"/>
          <a:chOff x="0" y="0"/>
          <a:chExt cx="0" cy="0"/>
        </a:xfrm>
      </p:grpSpPr>
      <p:pic>
        <p:nvPicPr>
          <p:cNvPr id="600" name="Google Shape;600;p18"/>
          <p:cNvPicPr preferRelativeResize="0"/>
          <p:nvPr/>
        </p:nvPicPr>
        <p:blipFill rotWithShape="1">
          <a:blip r:embed="rId3">
            <a:alphaModFix/>
          </a:blip>
          <a:srcRect/>
          <a:stretch/>
        </p:blipFill>
        <p:spPr>
          <a:xfrm>
            <a:off x="0" y="0"/>
            <a:ext cx="12166031" cy="6858000"/>
          </a:xfrm>
          <a:prstGeom prst="rect">
            <a:avLst/>
          </a:prstGeom>
          <a:noFill/>
          <a:ln>
            <a:noFill/>
          </a:ln>
        </p:spPr>
      </p:pic>
      <p:pic>
        <p:nvPicPr>
          <p:cNvPr id="601" name="Google Shape;601;p18"/>
          <p:cNvPicPr preferRelativeResize="0"/>
          <p:nvPr/>
        </p:nvPicPr>
        <p:blipFill rotWithShape="1">
          <a:blip r:embed="rId4">
            <a:alphaModFix/>
          </a:blip>
          <a:srcRect/>
          <a:stretch/>
        </p:blipFill>
        <p:spPr>
          <a:xfrm>
            <a:off x="1114721" y="1442225"/>
            <a:ext cx="1744899" cy="239213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602" name="Google Shape;602;p18"/>
          <p:cNvSpPr txBox="1"/>
          <p:nvPr/>
        </p:nvSpPr>
        <p:spPr>
          <a:xfrm>
            <a:off x="721113" y="244059"/>
            <a:ext cx="2760966"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7F6000"/>
                </a:solidFill>
                <a:latin typeface="Federo"/>
                <a:ea typeface="Federo"/>
                <a:cs typeface="Federo"/>
                <a:sym typeface="Federo"/>
              </a:rPr>
              <a:t>ESPOLETAS DE PRÓXIMIDAD</a:t>
            </a:r>
            <a:endParaRPr/>
          </a:p>
        </p:txBody>
      </p:sp>
      <p:sp>
        <p:nvSpPr>
          <p:cNvPr id="603" name="Google Shape;603;p18"/>
          <p:cNvSpPr/>
          <p:nvPr/>
        </p:nvSpPr>
        <p:spPr>
          <a:xfrm>
            <a:off x="194821" y="4009434"/>
            <a:ext cx="4162875" cy="22775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F6000"/>
                </a:solidFill>
                <a:latin typeface="Calibri"/>
                <a:ea typeface="Calibri"/>
                <a:cs typeface="Calibri"/>
                <a:sym typeface="Calibri"/>
              </a:rPr>
              <a:t>Son las de mayor empleo en las armas navales</a:t>
            </a:r>
            <a:endParaRPr/>
          </a:p>
          <a:p>
            <a:pPr marL="0" marR="0" lvl="0" indent="0" algn="l" rtl="0">
              <a:spcBef>
                <a:spcPts val="0"/>
              </a:spcBef>
              <a:spcAft>
                <a:spcPts val="0"/>
              </a:spcAft>
              <a:buNone/>
            </a:pPr>
            <a:r>
              <a:rPr lang="en-US" sz="1600">
                <a:solidFill>
                  <a:srgbClr val="7F6000"/>
                </a:solidFill>
                <a:latin typeface="Calibri"/>
                <a:ea typeface="Calibri"/>
                <a:cs typeface="Calibri"/>
                <a:sym typeface="Calibri"/>
              </a:rPr>
              <a:t>Se activan por alguna señal emitida por el blanco:</a:t>
            </a:r>
            <a:endParaRPr/>
          </a:p>
          <a:p>
            <a:pPr marL="0" marR="0" lvl="0" indent="0" algn="l" rtl="0">
              <a:spcBef>
                <a:spcPts val="0"/>
              </a:spcBef>
              <a:spcAft>
                <a:spcPts val="0"/>
              </a:spcAft>
              <a:buNone/>
            </a:pPr>
            <a:endParaRPr sz="1400">
              <a:solidFill>
                <a:srgbClr val="7F6000"/>
              </a:solidFill>
              <a:latin typeface="Calibri"/>
              <a:ea typeface="Calibri"/>
              <a:cs typeface="Calibri"/>
              <a:sym typeface="Calibri"/>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Señal de radio reflejada en el blanco</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Campo Magnético (perturbación magnética)</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Emisor IR</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Cambio de Presión (Efecto Bernoulli)</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Impulso Acústico</a:t>
            </a:r>
            <a:endParaRPr sz="1800">
              <a:solidFill>
                <a:srgbClr val="7F6000"/>
              </a:solidFill>
              <a:latin typeface="Calibri"/>
              <a:ea typeface="Calibri"/>
              <a:cs typeface="Calibri"/>
              <a:sym typeface="Calibri"/>
            </a:endParaRPr>
          </a:p>
        </p:txBody>
      </p:sp>
      <p:pic>
        <p:nvPicPr>
          <p:cNvPr id="604" name="Google Shape;604;p18"/>
          <p:cNvPicPr preferRelativeResize="0"/>
          <p:nvPr/>
        </p:nvPicPr>
        <p:blipFill rotWithShape="1">
          <a:blip r:embed="rId5">
            <a:alphaModFix/>
          </a:blip>
          <a:srcRect/>
          <a:stretch/>
        </p:blipFill>
        <p:spPr>
          <a:xfrm>
            <a:off x="4409736" y="1442225"/>
            <a:ext cx="7550947" cy="4457568"/>
          </a:xfrm>
          <a:prstGeom prst="rect">
            <a:avLst/>
          </a:prstGeom>
          <a:noFill/>
          <a:ln>
            <a:noFill/>
          </a:ln>
        </p:spPr>
      </p:pic>
      <p:pic>
        <p:nvPicPr>
          <p:cNvPr id="605" name="Google Shape;605;p18"/>
          <p:cNvPicPr preferRelativeResize="0"/>
          <p:nvPr/>
        </p:nvPicPr>
        <p:blipFill rotWithShape="1">
          <a:blip r:embed="rId6">
            <a:alphaModFix/>
          </a:blip>
          <a:srcRect/>
          <a:stretch/>
        </p:blipFill>
        <p:spPr>
          <a:xfrm>
            <a:off x="10909774" y="244059"/>
            <a:ext cx="795190" cy="795190"/>
          </a:xfrm>
          <a:prstGeom prst="rect">
            <a:avLst/>
          </a:prstGeom>
          <a:noFill/>
          <a:ln>
            <a:noFill/>
          </a:ln>
        </p:spPr>
      </p:pic>
      <p:sp>
        <p:nvSpPr>
          <p:cNvPr id="606" name="Google Shape;606;p18"/>
          <p:cNvSpPr/>
          <p:nvPr/>
        </p:nvSpPr>
        <p:spPr>
          <a:xfrm>
            <a:off x="5512801" y="721112"/>
            <a:ext cx="4615145" cy="409648"/>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Tipos de Espoletas de </a:t>
            </a:r>
            <a:r>
              <a:rPr lang="en-US" sz="2400" b="1">
                <a:solidFill>
                  <a:srgbClr val="002060"/>
                </a:solidFill>
                <a:latin typeface="Federo"/>
                <a:ea typeface="Federo"/>
                <a:cs typeface="Federo"/>
                <a:sym typeface="Federo"/>
              </a:rPr>
              <a:t>Proximidad</a:t>
            </a:r>
            <a:endParaRPr sz="2400" b="1">
              <a:solidFill>
                <a:srgbClr val="002060"/>
              </a:solidFill>
              <a:latin typeface="Federo"/>
              <a:ea typeface="Federo"/>
              <a:cs typeface="Federo"/>
              <a:sym typeface="Federo"/>
            </a:endParaRPr>
          </a:p>
        </p:txBody>
      </p:sp>
      <p:sp>
        <p:nvSpPr>
          <p:cNvPr id="607" name="Google Shape;607;p18"/>
          <p:cNvSpPr/>
          <p:nvPr/>
        </p:nvSpPr>
        <p:spPr>
          <a:xfrm>
            <a:off x="9261534" y="1788976"/>
            <a:ext cx="2600029" cy="138499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a:solidFill>
                  <a:schemeClr val="lt1"/>
                </a:solidFill>
                <a:latin typeface="Calibri"/>
                <a:ea typeface="Calibri"/>
                <a:cs typeface="Calibri"/>
                <a:sym typeface="Calibri"/>
              </a:rPr>
              <a:t>Desarrolladas en la II GM por UK. y luego por USA.</a:t>
            </a:r>
            <a:endParaRPr/>
          </a:p>
          <a:p>
            <a:pPr marL="0" marR="0" lvl="0" indent="0" algn="l" rtl="0">
              <a:spcBef>
                <a:spcPts val="0"/>
              </a:spcBef>
              <a:spcAft>
                <a:spcPts val="0"/>
              </a:spcAft>
              <a:buNone/>
            </a:pPr>
            <a:endParaRPr sz="1200">
              <a:solidFill>
                <a:schemeClr val="lt1"/>
              </a:solidFill>
              <a:latin typeface="Calibri"/>
              <a:ea typeface="Calibri"/>
              <a:cs typeface="Calibri"/>
              <a:sym typeface="Calibri"/>
            </a:endParaRPr>
          </a:p>
          <a:p>
            <a:pPr marL="0" marR="0" lvl="0" indent="0" algn="l" rtl="0">
              <a:spcBef>
                <a:spcPts val="0"/>
              </a:spcBef>
              <a:spcAft>
                <a:spcPts val="0"/>
              </a:spcAft>
              <a:buNone/>
            </a:pPr>
            <a:r>
              <a:rPr lang="en-US" sz="1200">
                <a:solidFill>
                  <a:schemeClr val="lt1"/>
                </a:solidFill>
                <a:latin typeface="Calibri"/>
                <a:ea typeface="Calibri"/>
                <a:cs typeface="Calibri"/>
                <a:sym typeface="Calibri"/>
              </a:rPr>
              <a:t>Idea es aumentar tamaño virtual del blanco hasta 10 veces al no ser necesario impactarlo para activar la cabeza de combate.</a:t>
            </a:r>
            <a:endParaRPr sz="1200">
              <a:solidFill>
                <a:schemeClr val="lt1"/>
              </a:solidFill>
              <a:latin typeface="Calibri"/>
              <a:ea typeface="Calibri"/>
              <a:cs typeface="Calibri"/>
              <a:sym typeface="Calibri"/>
            </a:endParaRPr>
          </a:p>
        </p:txBody>
      </p:sp>
      <p:sp>
        <p:nvSpPr>
          <p:cNvPr id="608" name="Google Shape;608;p18"/>
          <p:cNvSpPr/>
          <p:nvPr/>
        </p:nvSpPr>
        <p:spPr>
          <a:xfrm>
            <a:off x="8803514" y="1851872"/>
            <a:ext cx="288000" cy="239282"/>
          </a:xfrm>
          <a:prstGeom prst="rightArrow">
            <a:avLst>
              <a:gd name="adj1" fmla="val 50000"/>
              <a:gd name="adj2" fmla="val 50000"/>
            </a:avLst>
          </a:prstGeom>
          <a:solidFill>
            <a:srgbClr val="7F6000"/>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09" name="Google Shape;609;p18"/>
          <p:cNvSpPr/>
          <p:nvPr/>
        </p:nvSpPr>
        <p:spPr>
          <a:xfrm>
            <a:off x="9370142" y="3318070"/>
            <a:ext cx="2290546" cy="428020"/>
          </a:xfrm>
          <a:prstGeom prst="roundRect">
            <a:avLst>
              <a:gd name="adj" fmla="val 1711"/>
            </a:avLst>
          </a:prstGeom>
          <a:solidFill>
            <a:schemeClr val="lt1">
              <a:alpha val="57647"/>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600"/>
              <a:buFont typeface="Calibri"/>
              <a:buNone/>
            </a:pPr>
            <a:r>
              <a:rPr lang="en-US" sz="1600">
                <a:solidFill>
                  <a:srgbClr val="FFFFFF"/>
                </a:solidFill>
                <a:latin typeface="Calibri"/>
                <a:ea typeface="Calibri"/>
                <a:cs typeface="Calibri"/>
                <a:sym typeface="Calibri"/>
              </a:rPr>
              <a:t>V.T. = Variable Time</a:t>
            </a:r>
            <a:endParaRPr sz="1600" b="0" i="0" u="none" strike="noStrike" cap="none">
              <a:solidFill>
                <a:srgbClr val="FFFFFF"/>
              </a:solidFill>
              <a:latin typeface="Calibri"/>
              <a:ea typeface="Calibri"/>
              <a:cs typeface="Calibri"/>
              <a:sym typeface="Calibri"/>
            </a:endParaRPr>
          </a:p>
        </p:txBody>
      </p:sp>
      <p:sp>
        <p:nvSpPr>
          <p:cNvPr id="610" name="Google Shape;610;p18"/>
          <p:cNvSpPr/>
          <p:nvPr/>
        </p:nvSpPr>
        <p:spPr>
          <a:xfrm>
            <a:off x="9360654" y="3853445"/>
            <a:ext cx="2600029"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u="sng">
                <a:solidFill>
                  <a:schemeClr val="lt1"/>
                </a:solidFill>
                <a:latin typeface="Calibri"/>
                <a:ea typeface="Calibri"/>
                <a:cs typeface="Calibri"/>
                <a:sym typeface="Calibri"/>
              </a:rPr>
              <a:t>Aplicaciones Anti – Superficie </a:t>
            </a:r>
            <a:r>
              <a:rPr lang="en-US" sz="1200">
                <a:solidFill>
                  <a:schemeClr val="lt1"/>
                </a:solidFill>
                <a:latin typeface="Calibri"/>
                <a:ea typeface="Calibri"/>
                <a:cs typeface="Calibri"/>
                <a:sym typeface="Calibri"/>
              </a:rPr>
              <a:t>: Bombas de Racimo , bombas F.A.E.</a:t>
            </a:r>
            <a:endParaRPr/>
          </a:p>
          <a:p>
            <a:pPr marL="0" marR="0" lvl="0" indent="0" algn="l" rtl="0">
              <a:spcBef>
                <a:spcPts val="0"/>
              </a:spcBef>
              <a:spcAft>
                <a:spcPts val="0"/>
              </a:spcAft>
              <a:buNone/>
            </a:pPr>
            <a:endParaRPr sz="1200">
              <a:solidFill>
                <a:schemeClr val="lt1"/>
              </a:solidFill>
              <a:latin typeface="Calibri"/>
              <a:ea typeface="Calibri"/>
              <a:cs typeface="Calibri"/>
              <a:sym typeface="Calibri"/>
            </a:endParaRPr>
          </a:p>
          <a:p>
            <a:pPr marL="0" marR="0" lvl="0" indent="0" algn="l" rtl="0">
              <a:spcBef>
                <a:spcPts val="0"/>
              </a:spcBef>
              <a:spcAft>
                <a:spcPts val="0"/>
              </a:spcAft>
              <a:buNone/>
            </a:pPr>
            <a:r>
              <a:rPr lang="en-US" sz="1200" u="sng">
                <a:solidFill>
                  <a:schemeClr val="lt1"/>
                </a:solidFill>
                <a:latin typeface="Calibri"/>
                <a:ea typeface="Calibri"/>
                <a:cs typeface="Calibri"/>
                <a:sym typeface="Calibri"/>
              </a:rPr>
              <a:t>Espoletas V.T. Radares</a:t>
            </a:r>
            <a:r>
              <a:rPr lang="en-US" sz="1200">
                <a:solidFill>
                  <a:schemeClr val="lt1"/>
                </a:solidFill>
                <a:latin typeface="Calibri"/>
                <a:ea typeface="Calibri"/>
                <a:cs typeface="Calibri"/>
                <a:sym typeface="Calibri"/>
              </a:rPr>
              <a:t>:</a:t>
            </a:r>
            <a:endParaRPr/>
          </a:p>
          <a:p>
            <a:pPr marL="171450" marR="0" lvl="0" indent="-171450" algn="l"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Radar de pulso</a:t>
            </a:r>
            <a:endParaRPr/>
          </a:p>
          <a:p>
            <a:pPr marL="171450" marR="0" lvl="0" indent="-171450" algn="l"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Radar Doppler</a:t>
            </a:r>
            <a:endParaRPr/>
          </a:p>
          <a:p>
            <a:pPr marL="0" marR="0" lvl="0" indent="0" algn="l" rtl="0">
              <a:spcBef>
                <a:spcPts val="0"/>
              </a:spcBef>
              <a:spcAft>
                <a:spcPts val="0"/>
              </a:spcAft>
              <a:buNone/>
            </a:pPr>
            <a:endParaRPr sz="1200">
              <a:solidFill>
                <a:schemeClr val="lt1"/>
              </a:solidFill>
              <a:latin typeface="Calibri"/>
              <a:ea typeface="Calibri"/>
              <a:cs typeface="Calibri"/>
              <a:sym typeface="Calibri"/>
            </a:endParaRPr>
          </a:p>
          <a:p>
            <a:pPr marL="0" marR="0" lvl="0" indent="0" algn="l" rtl="0">
              <a:spcBef>
                <a:spcPts val="0"/>
              </a:spcBef>
              <a:spcAft>
                <a:spcPts val="0"/>
              </a:spcAft>
              <a:buNone/>
            </a:pPr>
            <a:r>
              <a:rPr lang="en-US" sz="1200" u="sng">
                <a:solidFill>
                  <a:schemeClr val="lt1"/>
                </a:solidFill>
                <a:latin typeface="Calibri"/>
                <a:ea typeface="Calibri"/>
                <a:cs typeface="Calibri"/>
                <a:sym typeface="Calibri"/>
              </a:rPr>
              <a:t>Aplicaciones en Misiles</a:t>
            </a:r>
            <a:r>
              <a:rPr lang="en-US" sz="1200">
                <a:solidFill>
                  <a:schemeClr val="lt1"/>
                </a:solidFill>
                <a:latin typeface="Calibri"/>
                <a:ea typeface="Calibri"/>
                <a:cs typeface="Calibri"/>
                <a:sym typeface="Calibri"/>
              </a:rPr>
              <a:t>:</a:t>
            </a:r>
            <a:endParaRPr/>
          </a:p>
          <a:p>
            <a:pPr marL="171450" marR="0" lvl="0" indent="-171450" algn="l"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Misiles A/A</a:t>
            </a:r>
            <a:endParaRPr/>
          </a:p>
          <a:p>
            <a:pPr marL="171450" marR="0" lvl="0" indent="-171450" algn="l"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Misiles Antibuques</a:t>
            </a:r>
            <a:endParaRPr sz="1200">
              <a:solidFill>
                <a:schemeClr val="lt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614"/>
        <p:cNvGrpSpPr/>
        <p:nvPr/>
      </p:nvGrpSpPr>
      <p:grpSpPr>
        <a:xfrm>
          <a:off x="0" y="0"/>
          <a:ext cx="0" cy="0"/>
          <a:chOff x="0" y="0"/>
          <a:chExt cx="0" cy="0"/>
        </a:xfrm>
      </p:grpSpPr>
      <p:pic>
        <p:nvPicPr>
          <p:cNvPr id="615" name="Google Shape;615;p19"/>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616" name="Google Shape;616;p19"/>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617" name="Google Shape;617;p19"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pic>
        <p:nvPicPr>
          <p:cNvPr id="618" name="Google Shape;618;p19"/>
          <p:cNvPicPr preferRelativeResize="0"/>
          <p:nvPr/>
        </p:nvPicPr>
        <p:blipFill rotWithShape="1">
          <a:blip r:embed="rId5">
            <a:alphaModFix/>
          </a:blip>
          <a:srcRect/>
          <a:stretch/>
        </p:blipFill>
        <p:spPr>
          <a:xfrm>
            <a:off x="406993" y="758293"/>
            <a:ext cx="795190" cy="795190"/>
          </a:xfrm>
          <a:prstGeom prst="rect">
            <a:avLst/>
          </a:prstGeom>
          <a:noFill/>
          <a:ln>
            <a:noFill/>
          </a:ln>
        </p:spPr>
      </p:pic>
      <p:sp>
        <p:nvSpPr>
          <p:cNvPr id="619" name="Google Shape;619;p19"/>
          <p:cNvSpPr/>
          <p:nvPr/>
        </p:nvSpPr>
        <p:spPr>
          <a:xfrm>
            <a:off x="2669425" y="827769"/>
            <a:ext cx="6853148" cy="775186"/>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rgbClr val="1E4E79"/>
                </a:solidFill>
                <a:latin typeface="Avenir"/>
                <a:ea typeface="Avenir"/>
                <a:cs typeface="Avenir"/>
                <a:sym typeface="Avenir"/>
              </a:rPr>
              <a:t>Clasificación de las </a:t>
            </a:r>
            <a:r>
              <a:rPr lang="en-US" sz="2400" b="1">
                <a:solidFill>
                  <a:srgbClr val="002060"/>
                </a:solidFill>
                <a:latin typeface="Federo"/>
                <a:ea typeface="Federo"/>
                <a:cs typeface="Federo"/>
                <a:sym typeface="Federo"/>
              </a:rPr>
              <a:t>Espoletas de Proximidad </a:t>
            </a:r>
            <a:endParaRPr sz="2400" b="1">
              <a:solidFill>
                <a:srgbClr val="002060"/>
              </a:solidFill>
              <a:latin typeface="Federo"/>
              <a:ea typeface="Federo"/>
              <a:cs typeface="Federo"/>
              <a:sym typeface="Federo"/>
            </a:endParaRPr>
          </a:p>
          <a:p>
            <a:pPr marL="0" marR="0" lvl="0" indent="0" algn="ctr" rtl="0">
              <a:spcBef>
                <a:spcPts val="0"/>
              </a:spcBef>
              <a:spcAft>
                <a:spcPts val="0"/>
              </a:spcAft>
              <a:buNone/>
            </a:pPr>
            <a:r>
              <a:rPr lang="en-US" sz="2000" b="1">
                <a:solidFill>
                  <a:srgbClr val="1E4E79"/>
                </a:solidFill>
                <a:latin typeface="Avenir"/>
                <a:ea typeface="Avenir"/>
                <a:cs typeface="Avenir"/>
                <a:sym typeface="Avenir"/>
              </a:rPr>
              <a:t>según su modo de Operación</a:t>
            </a:r>
            <a:endParaRPr sz="2400" b="1">
              <a:solidFill>
                <a:srgbClr val="002060"/>
              </a:solidFill>
              <a:latin typeface="Federo"/>
              <a:ea typeface="Federo"/>
              <a:cs typeface="Federo"/>
              <a:sym typeface="Federo"/>
            </a:endParaRPr>
          </a:p>
        </p:txBody>
      </p:sp>
      <p:sp>
        <p:nvSpPr>
          <p:cNvPr id="620" name="Google Shape;620;p19"/>
          <p:cNvSpPr/>
          <p:nvPr/>
        </p:nvSpPr>
        <p:spPr>
          <a:xfrm>
            <a:off x="8546" y="2007220"/>
            <a:ext cx="2954027" cy="4850780"/>
          </a:xfrm>
          <a:custGeom>
            <a:avLst/>
            <a:gdLst/>
            <a:ahLst/>
            <a:cxnLst/>
            <a:rect l="l" t="t" r="r" b="b"/>
            <a:pathLst>
              <a:path w="4356100" h="6858000" extrusionOk="0">
                <a:moveTo>
                  <a:pt x="0" y="0"/>
                </a:moveTo>
                <a:lnTo>
                  <a:pt x="2701925" y="0"/>
                </a:lnTo>
                <a:lnTo>
                  <a:pt x="4356100" y="6858000"/>
                </a:lnTo>
                <a:lnTo>
                  <a:pt x="0" y="6858000"/>
                </a:lnTo>
                <a:lnTo>
                  <a:pt x="0" y="0"/>
                </a:lnTo>
                <a:close/>
              </a:path>
            </a:pathLst>
          </a:custGeom>
          <a:solidFill>
            <a:srgbClr val="002060">
              <a:alpha val="8392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21" name="Google Shape;621;p19"/>
          <p:cNvSpPr txBox="1"/>
          <p:nvPr/>
        </p:nvSpPr>
        <p:spPr>
          <a:xfrm>
            <a:off x="0" y="3997855"/>
            <a:ext cx="2394196"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Federo"/>
                <a:ea typeface="Federo"/>
                <a:cs typeface="Federo"/>
                <a:sym typeface="Federo"/>
              </a:rPr>
              <a:t>Tipos de Espoletas</a:t>
            </a:r>
            <a:endParaRPr sz="1800" b="1">
              <a:solidFill>
                <a:schemeClr val="lt1"/>
              </a:solidFill>
              <a:latin typeface="Federo"/>
              <a:ea typeface="Federo"/>
              <a:cs typeface="Federo"/>
              <a:sym typeface="Federo"/>
            </a:endParaRPr>
          </a:p>
        </p:txBody>
      </p:sp>
      <p:cxnSp>
        <p:nvCxnSpPr>
          <p:cNvPr id="622" name="Google Shape;622;p19"/>
          <p:cNvCxnSpPr/>
          <p:nvPr/>
        </p:nvCxnSpPr>
        <p:spPr>
          <a:xfrm>
            <a:off x="239630" y="4462106"/>
            <a:ext cx="1858297" cy="0"/>
          </a:xfrm>
          <a:prstGeom prst="straightConnector1">
            <a:avLst/>
          </a:prstGeom>
          <a:noFill/>
          <a:ln w="38100" cap="flat" cmpd="sng">
            <a:solidFill>
              <a:schemeClr val="lt1"/>
            </a:solidFill>
            <a:prstDash val="solid"/>
            <a:miter lim="800000"/>
            <a:headEnd type="none" w="sm" len="sm"/>
            <a:tailEnd type="none" w="sm" len="sm"/>
          </a:ln>
        </p:spPr>
      </p:cxnSp>
      <p:grpSp>
        <p:nvGrpSpPr>
          <p:cNvPr id="623" name="Google Shape;623;p19"/>
          <p:cNvGrpSpPr/>
          <p:nvPr/>
        </p:nvGrpSpPr>
        <p:grpSpPr>
          <a:xfrm>
            <a:off x="3997393" y="2198997"/>
            <a:ext cx="6743700" cy="4467225"/>
            <a:chOff x="4164660" y="2105868"/>
            <a:chExt cx="6743700" cy="4467225"/>
          </a:xfrm>
        </p:grpSpPr>
        <p:pic>
          <p:nvPicPr>
            <p:cNvPr id="624" name="Google Shape;624;p19"/>
            <p:cNvPicPr preferRelativeResize="0"/>
            <p:nvPr/>
          </p:nvPicPr>
          <p:blipFill rotWithShape="1">
            <a:blip r:embed="rId6">
              <a:alphaModFix/>
            </a:blip>
            <a:srcRect/>
            <a:stretch/>
          </p:blipFill>
          <p:spPr>
            <a:xfrm>
              <a:off x="4164660" y="2105868"/>
              <a:ext cx="6743700" cy="4467225"/>
            </a:xfrm>
            <a:prstGeom prst="rect">
              <a:avLst/>
            </a:prstGeom>
            <a:noFill/>
            <a:ln w="19050" cap="flat" cmpd="sng">
              <a:solidFill>
                <a:schemeClr val="dk1"/>
              </a:solidFill>
              <a:prstDash val="solid"/>
              <a:round/>
              <a:headEnd type="none" w="sm" len="sm"/>
              <a:tailEnd type="none" w="sm" len="sm"/>
            </a:ln>
          </p:spPr>
        </p:pic>
        <p:grpSp>
          <p:nvGrpSpPr>
            <p:cNvPr id="625" name="Google Shape;625;p19"/>
            <p:cNvGrpSpPr/>
            <p:nvPr/>
          </p:nvGrpSpPr>
          <p:grpSpPr>
            <a:xfrm>
              <a:off x="4307081" y="2764021"/>
              <a:ext cx="1034040" cy="303919"/>
              <a:chOff x="3411093" y="201074"/>
              <a:chExt cx="1471832" cy="934613"/>
            </a:xfrm>
          </p:grpSpPr>
          <p:sp>
            <p:nvSpPr>
              <p:cNvPr id="626" name="Google Shape;626;p19"/>
              <p:cNvSpPr/>
              <p:nvPr/>
            </p:nvSpPr>
            <p:spPr>
              <a:xfrm>
                <a:off x="3411093" y="201074"/>
                <a:ext cx="1471832" cy="934613"/>
              </a:xfrm>
              <a:prstGeom prst="roundRect">
                <a:avLst>
                  <a:gd name="adj" fmla="val 10000"/>
                </a:avLst>
              </a:prstGeom>
              <a:solidFill>
                <a:srgbClr val="FFF2CC"/>
              </a:solidFill>
              <a:ln w="19050"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19"/>
              <p:cNvSpPr/>
              <p:nvPr/>
            </p:nvSpPr>
            <p:spPr>
              <a:xfrm>
                <a:off x="3438467" y="228448"/>
                <a:ext cx="1417084" cy="879865"/>
              </a:xfrm>
              <a:prstGeom prst="rect">
                <a:avLst/>
              </a:prstGeom>
              <a:solidFill>
                <a:srgbClr val="FFF2CC"/>
              </a:solidFill>
              <a:ln>
                <a:noFill/>
              </a:ln>
            </p:spPr>
            <p:txBody>
              <a:bodyPr spcFirstLastPara="1" wrap="square" lIns="45700" tIns="45700" rIns="45700" bIns="45700" anchor="ctr" anchorCtr="0">
                <a:noAutofit/>
              </a:bodyPr>
              <a:lstStyle/>
              <a:p>
                <a:pPr marL="0" marR="0" lvl="0" indent="0" algn="ctr" rtl="0">
                  <a:lnSpc>
                    <a:spcPct val="90000"/>
                  </a:lnSpc>
                  <a:spcBef>
                    <a:spcPts val="0"/>
                  </a:spcBef>
                  <a:spcAft>
                    <a:spcPts val="0"/>
                  </a:spcAft>
                  <a:buNone/>
                </a:pPr>
                <a:r>
                  <a:rPr lang="en-US" sz="1100" b="1">
                    <a:solidFill>
                      <a:srgbClr val="002060"/>
                    </a:solidFill>
                    <a:latin typeface="Calibri"/>
                    <a:ea typeface="Calibri"/>
                    <a:cs typeface="Calibri"/>
                    <a:sym typeface="Calibri"/>
                  </a:rPr>
                  <a:t>Espoleta Activa</a:t>
                </a:r>
                <a:endParaRPr sz="1100" b="1">
                  <a:solidFill>
                    <a:srgbClr val="002060"/>
                  </a:solidFill>
                  <a:latin typeface="Calibri"/>
                  <a:ea typeface="Calibri"/>
                  <a:cs typeface="Calibri"/>
                  <a:sym typeface="Calibri"/>
                </a:endParaRPr>
              </a:p>
            </p:txBody>
          </p:sp>
        </p:grpSp>
        <p:sp>
          <p:nvSpPr>
            <p:cNvPr id="628" name="Google Shape;628;p19"/>
            <p:cNvSpPr/>
            <p:nvPr/>
          </p:nvSpPr>
          <p:spPr>
            <a:xfrm>
              <a:off x="4265256" y="3818393"/>
              <a:ext cx="1563880" cy="307648"/>
            </a:xfrm>
            <a:prstGeom prst="roundRect">
              <a:avLst>
                <a:gd name="adj" fmla="val 10000"/>
              </a:avLst>
            </a:prstGeom>
            <a:solidFill>
              <a:srgbClr val="00B0F0">
                <a:alpha val="89803"/>
              </a:srgbClr>
            </a:solidFill>
            <a:ln w="19050" cap="flat" cmpd="sng">
              <a:solidFill>
                <a:srgbClr val="599BD5"/>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ctr" rtl="0">
                <a:spcBef>
                  <a:spcPts val="0"/>
                </a:spcBef>
                <a:spcAft>
                  <a:spcPts val="0"/>
                </a:spcAft>
                <a:buNone/>
              </a:pPr>
              <a:r>
                <a:rPr lang="en-US" sz="1200">
                  <a:solidFill>
                    <a:srgbClr val="002060"/>
                  </a:solidFill>
                  <a:latin typeface="Calibri"/>
                  <a:ea typeface="Calibri"/>
                  <a:cs typeface="Calibri"/>
                  <a:sym typeface="Calibri"/>
                </a:rPr>
                <a:t>Espoleta Semi - activa</a:t>
              </a:r>
              <a:endParaRPr sz="1200">
                <a:solidFill>
                  <a:srgbClr val="002060"/>
                </a:solidFill>
                <a:latin typeface="Calibri"/>
                <a:ea typeface="Calibri"/>
                <a:cs typeface="Calibri"/>
                <a:sym typeface="Calibri"/>
              </a:endParaRPr>
            </a:p>
          </p:txBody>
        </p:sp>
        <p:grpSp>
          <p:nvGrpSpPr>
            <p:cNvPr id="629" name="Google Shape;629;p19"/>
            <p:cNvGrpSpPr/>
            <p:nvPr/>
          </p:nvGrpSpPr>
          <p:grpSpPr>
            <a:xfrm>
              <a:off x="4313673" y="5489128"/>
              <a:ext cx="1157229" cy="339032"/>
              <a:chOff x="5546315" y="1552394"/>
              <a:chExt cx="1267625" cy="934613"/>
            </a:xfrm>
          </p:grpSpPr>
          <p:sp>
            <p:nvSpPr>
              <p:cNvPr id="630" name="Google Shape;630;p19"/>
              <p:cNvSpPr/>
              <p:nvPr/>
            </p:nvSpPr>
            <p:spPr>
              <a:xfrm>
                <a:off x="5546315" y="1552394"/>
                <a:ext cx="1267625" cy="934613"/>
              </a:xfrm>
              <a:prstGeom prst="roundRect">
                <a:avLst>
                  <a:gd name="adj" fmla="val 10000"/>
                </a:avLst>
              </a:prstGeom>
              <a:solidFill>
                <a:srgbClr val="FF0000">
                  <a:alpha val="89803"/>
                </a:srgbClr>
              </a:solidFill>
              <a:ln w="19050" cap="flat" cmpd="sng">
                <a:solidFill>
                  <a:srgbClr val="599BD5"/>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19"/>
              <p:cNvSpPr/>
              <p:nvPr/>
            </p:nvSpPr>
            <p:spPr>
              <a:xfrm>
                <a:off x="5546315" y="1552394"/>
                <a:ext cx="1267625" cy="879865"/>
              </a:xfrm>
              <a:prstGeom prst="rect">
                <a:avLst/>
              </a:prstGeom>
              <a:noFill/>
              <a:ln>
                <a:noFill/>
              </a:ln>
            </p:spPr>
            <p:txBody>
              <a:bodyPr spcFirstLastPara="1" wrap="square" lIns="53325" tIns="53325" rIns="53325" bIns="53325" anchor="ctr" anchorCtr="0">
                <a:noAutofit/>
              </a:bodyPr>
              <a:lstStyle/>
              <a:p>
                <a:pPr marL="0" marR="0" lvl="0" indent="0" algn="ctr" rtl="0">
                  <a:lnSpc>
                    <a:spcPct val="90000"/>
                  </a:lnSpc>
                  <a:spcBef>
                    <a:spcPts val="0"/>
                  </a:spcBef>
                  <a:spcAft>
                    <a:spcPts val="0"/>
                  </a:spcAft>
                  <a:buNone/>
                </a:pPr>
                <a:r>
                  <a:rPr lang="en-US" sz="1600" b="1">
                    <a:solidFill>
                      <a:schemeClr val="lt1"/>
                    </a:solidFill>
                    <a:latin typeface="Calibri"/>
                    <a:ea typeface="Calibri"/>
                    <a:cs typeface="Calibri"/>
                    <a:sym typeface="Calibri"/>
                  </a:rPr>
                  <a:t>  </a:t>
                </a:r>
                <a:r>
                  <a:rPr lang="en-US" sz="1100" b="1">
                    <a:solidFill>
                      <a:schemeClr val="lt1"/>
                    </a:solidFill>
                    <a:latin typeface="Calibri"/>
                    <a:ea typeface="Calibri"/>
                    <a:cs typeface="Calibri"/>
                    <a:sym typeface="Calibri"/>
                  </a:rPr>
                  <a:t>Espoleta Pasiva</a:t>
                </a:r>
                <a:endParaRPr sz="1600" b="1">
                  <a:solidFill>
                    <a:schemeClr val="lt1"/>
                  </a:solidFill>
                  <a:latin typeface="Calibri"/>
                  <a:ea typeface="Calibri"/>
                  <a:cs typeface="Calibri"/>
                  <a:sym typeface="Calibri"/>
                </a:endParaRPr>
              </a:p>
            </p:txBody>
          </p:sp>
        </p:gr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635"/>
        <p:cNvGrpSpPr/>
        <p:nvPr/>
      </p:nvGrpSpPr>
      <p:grpSpPr>
        <a:xfrm>
          <a:off x="0" y="0"/>
          <a:ext cx="0" cy="0"/>
          <a:chOff x="0" y="0"/>
          <a:chExt cx="0" cy="0"/>
        </a:xfrm>
      </p:grpSpPr>
      <p:pic>
        <p:nvPicPr>
          <p:cNvPr id="636" name="Google Shape;636;p20"/>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637" name="Google Shape;637;p20"/>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638" name="Google Shape;638;p20"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pic>
        <p:nvPicPr>
          <p:cNvPr id="639" name="Google Shape;639;p20"/>
          <p:cNvPicPr preferRelativeResize="0"/>
          <p:nvPr/>
        </p:nvPicPr>
        <p:blipFill rotWithShape="1">
          <a:blip r:embed="rId5">
            <a:alphaModFix/>
          </a:blip>
          <a:srcRect/>
          <a:stretch/>
        </p:blipFill>
        <p:spPr>
          <a:xfrm>
            <a:off x="406993" y="758293"/>
            <a:ext cx="795190" cy="795190"/>
          </a:xfrm>
          <a:prstGeom prst="rect">
            <a:avLst/>
          </a:prstGeom>
          <a:noFill/>
          <a:ln>
            <a:noFill/>
          </a:ln>
        </p:spPr>
      </p:pic>
      <p:sp>
        <p:nvSpPr>
          <p:cNvPr id="640" name="Google Shape;640;p20"/>
          <p:cNvSpPr/>
          <p:nvPr/>
        </p:nvSpPr>
        <p:spPr>
          <a:xfrm>
            <a:off x="2669425" y="827769"/>
            <a:ext cx="6853148" cy="775186"/>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rgbClr val="1E4E79"/>
                </a:solidFill>
                <a:latin typeface="Avenir"/>
                <a:ea typeface="Avenir"/>
                <a:cs typeface="Avenir"/>
                <a:sym typeface="Avenir"/>
              </a:rPr>
              <a:t>Clasificación de las </a:t>
            </a:r>
            <a:r>
              <a:rPr lang="en-US" sz="2400" b="1">
                <a:solidFill>
                  <a:srgbClr val="002060"/>
                </a:solidFill>
                <a:latin typeface="Federo"/>
                <a:ea typeface="Federo"/>
                <a:cs typeface="Federo"/>
                <a:sym typeface="Federo"/>
              </a:rPr>
              <a:t>Espoletas de Proximidad </a:t>
            </a:r>
            <a:endParaRPr sz="2400" b="1">
              <a:solidFill>
                <a:srgbClr val="002060"/>
              </a:solidFill>
              <a:latin typeface="Federo"/>
              <a:ea typeface="Federo"/>
              <a:cs typeface="Federo"/>
              <a:sym typeface="Federo"/>
            </a:endParaRPr>
          </a:p>
          <a:p>
            <a:pPr marL="0" marR="0" lvl="0" indent="0" algn="ctr" rtl="0">
              <a:spcBef>
                <a:spcPts val="0"/>
              </a:spcBef>
              <a:spcAft>
                <a:spcPts val="0"/>
              </a:spcAft>
              <a:buNone/>
            </a:pPr>
            <a:r>
              <a:rPr lang="en-US" sz="2000" b="1">
                <a:solidFill>
                  <a:srgbClr val="1E4E79"/>
                </a:solidFill>
                <a:latin typeface="Avenir"/>
                <a:ea typeface="Avenir"/>
                <a:cs typeface="Avenir"/>
                <a:sym typeface="Avenir"/>
              </a:rPr>
              <a:t>según su modo de Operación</a:t>
            </a:r>
            <a:endParaRPr sz="2400" b="1">
              <a:solidFill>
                <a:srgbClr val="002060"/>
              </a:solidFill>
              <a:latin typeface="Federo"/>
              <a:ea typeface="Federo"/>
              <a:cs typeface="Federo"/>
              <a:sym typeface="Federo"/>
            </a:endParaRPr>
          </a:p>
        </p:txBody>
      </p:sp>
      <p:sp>
        <p:nvSpPr>
          <p:cNvPr id="641" name="Google Shape;641;p20"/>
          <p:cNvSpPr/>
          <p:nvPr/>
        </p:nvSpPr>
        <p:spPr>
          <a:xfrm>
            <a:off x="12984" y="2007220"/>
            <a:ext cx="2954027" cy="4850780"/>
          </a:xfrm>
          <a:custGeom>
            <a:avLst/>
            <a:gdLst/>
            <a:ahLst/>
            <a:cxnLst/>
            <a:rect l="l" t="t" r="r" b="b"/>
            <a:pathLst>
              <a:path w="4356100" h="6858000" extrusionOk="0">
                <a:moveTo>
                  <a:pt x="0" y="0"/>
                </a:moveTo>
                <a:lnTo>
                  <a:pt x="2701925" y="0"/>
                </a:lnTo>
                <a:lnTo>
                  <a:pt x="4356100" y="6858000"/>
                </a:lnTo>
                <a:lnTo>
                  <a:pt x="0" y="6858000"/>
                </a:lnTo>
                <a:lnTo>
                  <a:pt x="0" y="0"/>
                </a:lnTo>
                <a:close/>
              </a:path>
            </a:pathLst>
          </a:custGeom>
          <a:solidFill>
            <a:srgbClr val="002060">
              <a:alpha val="8392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42" name="Google Shape;642;p20"/>
          <p:cNvSpPr txBox="1"/>
          <p:nvPr/>
        </p:nvSpPr>
        <p:spPr>
          <a:xfrm>
            <a:off x="82093" y="3529966"/>
            <a:ext cx="2240180" cy="229293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u="sng">
                <a:solidFill>
                  <a:srgbClr val="BF9000"/>
                </a:solidFill>
                <a:latin typeface="Federo"/>
                <a:ea typeface="Federo"/>
                <a:cs typeface="Federo"/>
                <a:sym typeface="Federo"/>
              </a:rPr>
              <a:t>Ejemplo</a:t>
            </a:r>
            <a:endParaRPr/>
          </a:p>
          <a:p>
            <a:pPr marL="0" marR="0" lvl="0" indent="0" algn="just" rtl="0">
              <a:spcBef>
                <a:spcPts val="0"/>
              </a:spcBef>
              <a:spcAft>
                <a:spcPts val="0"/>
              </a:spcAft>
              <a:buNone/>
            </a:pPr>
            <a:endParaRPr sz="1100" b="1" u="sng">
              <a:solidFill>
                <a:srgbClr val="BF9000"/>
              </a:solidFill>
              <a:latin typeface="Federo"/>
              <a:ea typeface="Federo"/>
              <a:cs typeface="Federo"/>
              <a:sym typeface="Federo"/>
            </a:endParaRPr>
          </a:p>
          <a:p>
            <a:pPr marL="265113" marR="0" lvl="0" indent="-265113" algn="l" rtl="0">
              <a:spcBef>
                <a:spcPts val="0"/>
              </a:spcBef>
              <a:spcAft>
                <a:spcPts val="0"/>
              </a:spcAft>
              <a:buClr>
                <a:srgbClr val="D8D8D8"/>
              </a:buClr>
              <a:buSzPts val="1400"/>
              <a:buFont typeface="Calibri"/>
              <a:buAutoNum type="arabicPeriod"/>
            </a:pPr>
            <a:r>
              <a:rPr lang="en-US" sz="1400" b="1">
                <a:solidFill>
                  <a:srgbClr val="D8D8D8"/>
                </a:solidFill>
                <a:latin typeface="Calibri"/>
                <a:ea typeface="Calibri"/>
                <a:cs typeface="Calibri"/>
                <a:sym typeface="Calibri"/>
              </a:rPr>
              <a:t>Espoleta de proximidad de una bomba de aviación.</a:t>
            </a:r>
            <a:endParaRPr/>
          </a:p>
          <a:p>
            <a:pPr marL="265113" marR="0" lvl="0" indent="-176213" algn="l" rtl="0">
              <a:spcBef>
                <a:spcPts val="0"/>
              </a:spcBef>
              <a:spcAft>
                <a:spcPts val="0"/>
              </a:spcAft>
              <a:buClr>
                <a:schemeClr val="dk1"/>
              </a:buClr>
              <a:buSzPts val="1400"/>
              <a:buFont typeface="Calibri"/>
              <a:buNone/>
            </a:pPr>
            <a:endParaRPr sz="1400" b="1">
              <a:solidFill>
                <a:srgbClr val="D8D8D8"/>
              </a:solidFill>
              <a:latin typeface="Calibri"/>
              <a:ea typeface="Calibri"/>
              <a:cs typeface="Calibri"/>
              <a:sym typeface="Calibri"/>
            </a:endParaRPr>
          </a:p>
          <a:p>
            <a:pPr marL="265113" marR="0" lvl="0" indent="-265113" algn="l" rtl="0">
              <a:spcBef>
                <a:spcPts val="0"/>
              </a:spcBef>
              <a:spcAft>
                <a:spcPts val="0"/>
              </a:spcAft>
              <a:buClr>
                <a:srgbClr val="D8D8D8"/>
              </a:buClr>
              <a:buSzPts val="1400"/>
              <a:buFont typeface="Calibri"/>
              <a:buAutoNum type="arabicPeriod"/>
            </a:pPr>
            <a:r>
              <a:rPr lang="en-US" sz="1400" b="1">
                <a:solidFill>
                  <a:srgbClr val="D8D8D8"/>
                </a:solidFill>
                <a:latin typeface="Calibri"/>
                <a:ea typeface="Calibri"/>
                <a:cs typeface="Calibri"/>
                <a:sym typeface="Calibri"/>
              </a:rPr>
              <a:t>Espoleta de proximidad Electromagnética V.T. de un proyectil de artillería.</a:t>
            </a:r>
            <a:endParaRPr sz="1400" b="1">
              <a:solidFill>
                <a:srgbClr val="D8D8D8"/>
              </a:solidFill>
              <a:latin typeface="Calibri"/>
              <a:ea typeface="Calibri"/>
              <a:cs typeface="Calibri"/>
              <a:sym typeface="Calibri"/>
            </a:endParaRPr>
          </a:p>
        </p:txBody>
      </p:sp>
      <p:pic>
        <p:nvPicPr>
          <p:cNvPr id="643" name="Google Shape;643;p20" descr="foto2"/>
          <p:cNvPicPr preferRelativeResize="0"/>
          <p:nvPr/>
        </p:nvPicPr>
        <p:blipFill rotWithShape="1">
          <a:blip r:embed="rId6">
            <a:alphaModFix/>
          </a:blip>
          <a:srcRect l="7689" t="3018" r="6934" b="2432"/>
          <a:stretch/>
        </p:blipFill>
        <p:spPr>
          <a:xfrm>
            <a:off x="3755242" y="2332592"/>
            <a:ext cx="3539121" cy="2982482"/>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
        <p:nvSpPr>
          <p:cNvPr id="644" name="Google Shape;644;p20"/>
          <p:cNvSpPr txBox="1"/>
          <p:nvPr/>
        </p:nvSpPr>
        <p:spPr>
          <a:xfrm>
            <a:off x="4089689" y="5561884"/>
            <a:ext cx="3119216"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002060"/>
                </a:solidFill>
                <a:latin typeface="Calibri"/>
                <a:ea typeface="Calibri"/>
                <a:cs typeface="Calibri"/>
                <a:sym typeface="Calibri"/>
              </a:rPr>
              <a:t>Es empleada para  medir distancia desde la  bomba a tierra, posible uso en bomba FAE, de Racimo,  de Fragmentación y otras.</a:t>
            </a:r>
            <a:endParaRPr sz="1600">
              <a:solidFill>
                <a:srgbClr val="002060"/>
              </a:solidFill>
              <a:latin typeface="Calibri"/>
              <a:ea typeface="Calibri"/>
              <a:cs typeface="Calibri"/>
              <a:sym typeface="Calibri"/>
            </a:endParaRPr>
          </a:p>
        </p:txBody>
      </p:sp>
      <p:grpSp>
        <p:nvGrpSpPr>
          <p:cNvPr id="645" name="Google Shape;645;p20"/>
          <p:cNvGrpSpPr/>
          <p:nvPr/>
        </p:nvGrpSpPr>
        <p:grpSpPr>
          <a:xfrm>
            <a:off x="3356085" y="2253795"/>
            <a:ext cx="326454" cy="315379"/>
            <a:chOff x="3038669" y="2405891"/>
            <a:chExt cx="326454" cy="315379"/>
          </a:xfrm>
        </p:grpSpPr>
        <p:sp>
          <p:nvSpPr>
            <p:cNvPr id="646" name="Google Shape;646;p20"/>
            <p:cNvSpPr/>
            <p:nvPr/>
          </p:nvSpPr>
          <p:spPr>
            <a:xfrm>
              <a:off x="3038669" y="2405891"/>
              <a:ext cx="326454" cy="315379"/>
            </a:xfrm>
            <a:prstGeom prst="ellipse">
              <a:avLst/>
            </a:prstGeom>
            <a:solidFill>
              <a:schemeClr val="lt1"/>
            </a:solidFill>
            <a:ln w="28575"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BF9000"/>
                </a:solidFill>
                <a:latin typeface="Calibri"/>
                <a:ea typeface="Calibri"/>
                <a:cs typeface="Calibri"/>
                <a:sym typeface="Calibri"/>
              </a:endParaRPr>
            </a:p>
          </p:txBody>
        </p:sp>
        <p:sp>
          <p:nvSpPr>
            <p:cNvPr id="647" name="Google Shape;647;p20"/>
            <p:cNvSpPr txBox="1"/>
            <p:nvPr/>
          </p:nvSpPr>
          <p:spPr>
            <a:xfrm>
              <a:off x="3076450" y="2405891"/>
              <a:ext cx="255042" cy="30777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BF9000"/>
                  </a:solidFill>
                  <a:latin typeface="Calibri"/>
                  <a:ea typeface="Calibri"/>
                  <a:cs typeface="Calibri"/>
                  <a:sym typeface="Calibri"/>
                </a:rPr>
                <a:t>1</a:t>
              </a:r>
              <a:endParaRPr sz="1400" b="1">
                <a:solidFill>
                  <a:srgbClr val="BF9000"/>
                </a:solidFill>
                <a:latin typeface="Calibri"/>
                <a:ea typeface="Calibri"/>
                <a:cs typeface="Calibri"/>
                <a:sym typeface="Calibri"/>
              </a:endParaRPr>
            </a:p>
          </p:txBody>
        </p:sp>
      </p:grpSp>
      <p:grpSp>
        <p:nvGrpSpPr>
          <p:cNvPr id="648" name="Google Shape;648;p20"/>
          <p:cNvGrpSpPr/>
          <p:nvPr/>
        </p:nvGrpSpPr>
        <p:grpSpPr>
          <a:xfrm>
            <a:off x="9522573" y="3032792"/>
            <a:ext cx="326454" cy="328727"/>
            <a:chOff x="4334769" y="2044848"/>
            <a:chExt cx="326454" cy="328727"/>
          </a:xfrm>
        </p:grpSpPr>
        <p:sp>
          <p:nvSpPr>
            <p:cNvPr id="649" name="Google Shape;649;p20"/>
            <p:cNvSpPr/>
            <p:nvPr/>
          </p:nvSpPr>
          <p:spPr>
            <a:xfrm>
              <a:off x="4334769" y="2044848"/>
              <a:ext cx="326454" cy="315379"/>
            </a:xfrm>
            <a:prstGeom prst="ellipse">
              <a:avLst/>
            </a:prstGeom>
            <a:solidFill>
              <a:schemeClr val="lt1"/>
            </a:solidFill>
            <a:ln w="28575" cap="flat" cmpd="sng">
              <a:solidFill>
                <a:srgbClr val="C55A1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50" name="Google Shape;650;p20"/>
            <p:cNvSpPr txBox="1"/>
            <p:nvPr/>
          </p:nvSpPr>
          <p:spPr>
            <a:xfrm>
              <a:off x="4370475" y="2065799"/>
              <a:ext cx="255042" cy="30777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a:solidFill>
                    <a:srgbClr val="BF9000"/>
                  </a:solidFill>
                  <a:latin typeface="Calibri"/>
                  <a:ea typeface="Calibri"/>
                  <a:cs typeface="Calibri"/>
                  <a:sym typeface="Calibri"/>
                </a:rPr>
                <a:t>2</a:t>
              </a:r>
              <a:endParaRPr sz="1400" b="1">
                <a:solidFill>
                  <a:srgbClr val="BF9000"/>
                </a:solidFill>
                <a:latin typeface="Calibri"/>
                <a:ea typeface="Calibri"/>
                <a:cs typeface="Calibri"/>
                <a:sym typeface="Calibri"/>
              </a:endParaRPr>
            </a:p>
          </p:txBody>
        </p:sp>
      </p:grpSp>
      <p:pic>
        <p:nvPicPr>
          <p:cNvPr id="651" name="Google Shape;651;p20" descr="foto3"/>
          <p:cNvPicPr preferRelativeResize="0"/>
          <p:nvPr/>
        </p:nvPicPr>
        <p:blipFill rotWithShape="1">
          <a:blip r:embed="rId7">
            <a:alphaModFix/>
          </a:blip>
          <a:srcRect/>
          <a:stretch/>
        </p:blipFill>
        <p:spPr>
          <a:xfrm>
            <a:off x="7959341" y="3765784"/>
            <a:ext cx="3779372" cy="1606453"/>
          </a:xfrm>
          <a:prstGeom prst="rect">
            <a:avLst/>
          </a:prstGeom>
          <a:noFill/>
          <a:ln w="190500" cap="sq" cmpd="sng">
            <a:solidFill>
              <a:srgbClr val="C8C6BD"/>
            </a:solidFill>
            <a:prstDash val="solid"/>
            <a:miter lim="800000"/>
            <a:headEnd type="none" w="sm" len="sm"/>
            <a:tailEnd type="none" w="sm" len="sm"/>
          </a:ln>
          <a:effectLst>
            <a:outerShdw blurRad="254000" algn="bl" rotWithShape="0">
              <a:srgbClr val="000000">
                <a:alpha val="42745"/>
              </a:srgbClr>
            </a:outerShdw>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655"/>
        <p:cNvGrpSpPr/>
        <p:nvPr/>
      </p:nvGrpSpPr>
      <p:grpSpPr>
        <a:xfrm>
          <a:off x="0" y="0"/>
          <a:ext cx="0" cy="0"/>
          <a:chOff x="0" y="0"/>
          <a:chExt cx="0" cy="0"/>
        </a:xfrm>
      </p:grpSpPr>
      <p:pic>
        <p:nvPicPr>
          <p:cNvPr id="656" name="Google Shape;656;p21"/>
          <p:cNvPicPr preferRelativeResize="0"/>
          <p:nvPr/>
        </p:nvPicPr>
        <p:blipFill rotWithShape="1">
          <a:blip r:embed="rId3">
            <a:alphaModFix/>
          </a:blip>
          <a:srcRect/>
          <a:stretch/>
        </p:blipFill>
        <p:spPr>
          <a:xfrm>
            <a:off x="0" y="0"/>
            <a:ext cx="12166031" cy="6858000"/>
          </a:xfrm>
          <a:prstGeom prst="rect">
            <a:avLst/>
          </a:prstGeom>
          <a:noFill/>
          <a:ln>
            <a:noFill/>
          </a:ln>
        </p:spPr>
      </p:pic>
      <p:pic>
        <p:nvPicPr>
          <p:cNvPr id="657" name="Google Shape;657;p21"/>
          <p:cNvPicPr preferRelativeResize="0"/>
          <p:nvPr/>
        </p:nvPicPr>
        <p:blipFill rotWithShape="1">
          <a:blip r:embed="rId4">
            <a:alphaModFix/>
          </a:blip>
          <a:srcRect/>
          <a:stretch/>
        </p:blipFill>
        <p:spPr>
          <a:xfrm>
            <a:off x="1114721" y="1442225"/>
            <a:ext cx="1744899" cy="239213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658" name="Google Shape;658;p21"/>
          <p:cNvSpPr txBox="1"/>
          <p:nvPr/>
        </p:nvSpPr>
        <p:spPr>
          <a:xfrm>
            <a:off x="721113" y="244059"/>
            <a:ext cx="2760966"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7F6000"/>
                </a:solidFill>
                <a:latin typeface="Federo"/>
                <a:ea typeface="Federo"/>
                <a:cs typeface="Federo"/>
                <a:sym typeface="Federo"/>
              </a:rPr>
              <a:t>ESPOLETAS DE PRÓXIMIDAD</a:t>
            </a:r>
            <a:endParaRPr/>
          </a:p>
        </p:txBody>
      </p:sp>
      <p:sp>
        <p:nvSpPr>
          <p:cNvPr id="659" name="Google Shape;659;p21"/>
          <p:cNvSpPr/>
          <p:nvPr/>
        </p:nvSpPr>
        <p:spPr>
          <a:xfrm>
            <a:off x="194821" y="4009434"/>
            <a:ext cx="4162875" cy="22775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F6000"/>
                </a:solidFill>
                <a:latin typeface="Calibri"/>
                <a:ea typeface="Calibri"/>
                <a:cs typeface="Calibri"/>
                <a:sym typeface="Calibri"/>
              </a:rPr>
              <a:t>Son las de mayor empleo en las armas navales</a:t>
            </a:r>
            <a:endParaRPr/>
          </a:p>
          <a:p>
            <a:pPr marL="0" marR="0" lvl="0" indent="0" algn="l" rtl="0">
              <a:spcBef>
                <a:spcPts val="0"/>
              </a:spcBef>
              <a:spcAft>
                <a:spcPts val="0"/>
              </a:spcAft>
              <a:buNone/>
            </a:pPr>
            <a:r>
              <a:rPr lang="en-US" sz="1600">
                <a:solidFill>
                  <a:srgbClr val="7F6000"/>
                </a:solidFill>
                <a:latin typeface="Calibri"/>
                <a:ea typeface="Calibri"/>
                <a:cs typeface="Calibri"/>
                <a:sym typeface="Calibri"/>
              </a:rPr>
              <a:t>Se activan por alguna señal emitida por el blanco:</a:t>
            </a:r>
            <a:endParaRPr/>
          </a:p>
          <a:p>
            <a:pPr marL="0" marR="0" lvl="0" indent="0" algn="l" rtl="0">
              <a:spcBef>
                <a:spcPts val="0"/>
              </a:spcBef>
              <a:spcAft>
                <a:spcPts val="0"/>
              </a:spcAft>
              <a:buNone/>
            </a:pPr>
            <a:endParaRPr sz="1400">
              <a:solidFill>
                <a:srgbClr val="7F6000"/>
              </a:solidFill>
              <a:latin typeface="Calibri"/>
              <a:ea typeface="Calibri"/>
              <a:cs typeface="Calibri"/>
              <a:sym typeface="Calibri"/>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Señal de radio reflejada en el blanco</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Campo Magnético (perturbación magnética)</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Emisor IR</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Cambio de Presión (Efecto Bernoulli)</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Impulso Acústico</a:t>
            </a:r>
            <a:endParaRPr sz="1800">
              <a:solidFill>
                <a:srgbClr val="7F6000"/>
              </a:solidFill>
              <a:latin typeface="Calibri"/>
              <a:ea typeface="Calibri"/>
              <a:cs typeface="Calibri"/>
              <a:sym typeface="Calibri"/>
            </a:endParaRPr>
          </a:p>
        </p:txBody>
      </p:sp>
      <p:pic>
        <p:nvPicPr>
          <p:cNvPr id="660" name="Google Shape;660;p21"/>
          <p:cNvPicPr preferRelativeResize="0"/>
          <p:nvPr/>
        </p:nvPicPr>
        <p:blipFill rotWithShape="1">
          <a:blip r:embed="rId5">
            <a:alphaModFix/>
          </a:blip>
          <a:srcRect/>
          <a:stretch/>
        </p:blipFill>
        <p:spPr>
          <a:xfrm>
            <a:off x="4409736" y="1442225"/>
            <a:ext cx="7550947" cy="4457568"/>
          </a:xfrm>
          <a:prstGeom prst="rect">
            <a:avLst/>
          </a:prstGeom>
          <a:noFill/>
          <a:ln>
            <a:noFill/>
          </a:ln>
        </p:spPr>
      </p:pic>
      <p:pic>
        <p:nvPicPr>
          <p:cNvPr id="661" name="Google Shape;661;p21"/>
          <p:cNvPicPr preferRelativeResize="0"/>
          <p:nvPr/>
        </p:nvPicPr>
        <p:blipFill rotWithShape="1">
          <a:blip r:embed="rId6">
            <a:alphaModFix/>
          </a:blip>
          <a:srcRect/>
          <a:stretch/>
        </p:blipFill>
        <p:spPr>
          <a:xfrm>
            <a:off x="10909774" y="244059"/>
            <a:ext cx="795190" cy="795190"/>
          </a:xfrm>
          <a:prstGeom prst="rect">
            <a:avLst/>
          </a:prstGeom>
          <a:noFill/>
          <a:ln>
            <a:noFill/>
          </a:ln>
        </p:spPr>
      </p:pic>
      <p:sp>
        <p:nvSpPr>
          <p:cNvPr id="662" name="Google Shape;662;p21"/>
          <p:cNvSpPr/>
          <p:nvPr/>
        </p:nvSpPr>
        <p:spPr>
          <a:xfrm>
            <a:off x="5512801" y="721112"/>
            <a:ext cx="4615145" cy="409648"/>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Tipos de Espoletas de </a:t>
            </a:r>
            <a:r>
              <a:rPr lang="en-US" sz="2400" b="1">
                <a:solidFill>
                  <a:srgbClr val="002060"/>
                </a:solidFill>
                <a:latin typeface="Federo"/>
                <a:ea typeface="Federo"/>
                <a:cs typeface="Federo"/>
                <a:sym typeface="Federo"/>
              </a:rPr>
              <a:t>Proximidad</a:t>
            </a:r>
            <a:endParaRPr sz="2400" b="1">
              <a:solidFill>
                <a:srgbClr val="002060"/>
              </a:solidFill>
              <a:latin typeface="Federo"/>
              <a:ea typeface="Federo"/>
              <a:cs typeface="Federo"/>
              <a:sym typeface="Federo"/>
            </a:endParaRPr>
          </a:p>
        </p:txBody>
      </p:sp>
      <p:sp>
        <p:nvSpPr>
          <p:cNvPr id="663" name="Google Shape;663;p21"/>
          <p:cNvSpPr/>
          <p:nvPr/>
        </p:nvSpPr>
        <p:spPr>
          <a:xfrm>
            <a:off x="9261535" y="2062446"/>
            <a:ext cx="2399154" cy="141577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a:solidFill>
                  <a:schemeClr val="lt1"/>
                </a:solidFill>
                <a:latin typeface="Calibri"/>
                <a:ea typeface="Calibri"/>
                <a:cs typeface="Calibri"/>
                <a:sym typeface="Calibri"/>
              </a:rPr>
              <a:t>Miden variaciones </a:t>
            </a:r>
            <a:r>
              <a:rPr lang="en-US" sz="1400" b="1">
                <a:solidFill>
                  <a:srgbClr val="FFFF00"/>
                </a:solidFill>
                <a:latin typeface="Federo"/>
                <a:ea typeface="Federo"/>
                <a:cs typeface="Federo"/>
                <a:sym typeface="Federo"/>
              </a:rPr>
              <a:t>magnéticas</a:t>
            </a:r>
            <a:r>
              <a:rPr lang="en-US" sz="1400" b="1">
                <a:solidFill>
                  <a:schemeClr val="lt1"/>
                </a:solidFill>
                <a:latin typeface="Federo"/>
                <a:ea typeface="Federo"/>
                <a:cs typeface="Federo"/>
                <a:sym typeface="Federo"/>
              </a:rPr>
              <a:t> </a:t>
            </a:r>
            <a:r>
              <a:rPr lang="en-US" sz="1200">
                <a:solidFill>
                  <a:schemeClr val="lt1"/>
                </a:solidFill>
                <a:latin typeface="Calibri"/>
                <a:ea typeface="Calibri"/>
                <a:cs typeface="Calibri"/>
                <a:sym typeface="Calibri"/>
              </a:rPr>
              <a:t>asociadas a los cascos de buques objetivos (inducción eléctrica)</a:t>
            </a:r>
            <a:endParaRPr/>
          </a:p>
          <a:p>
            <a:pPr marL="0" marR="0" lvl="0" indent="0" algn="just" rtl="0">
              <a:spcBef>
                <a:spcPts val="0"/>
              </a:spcBef>
              <a:spcAft>
                <a:spcPts val="0"/>
              </a:spcAft>
              <a:buNone/>
            </a:pPr>
            <a:endParaRPr sz="1200">
              <a:solidFill>
                <a:schemeClr val="lt1"/>
              </a:solidFill>
              <a:latin typeface="Calibri"/>
              <a:ea typeface="Calibri"/>
              <a:cs typeface="Calibri"/>
              <a:sym typeface="Calibri"/>
            </a:endParaRPr>
          </a:p>
          <a:p>
            <a:pPr marL="171450" marR="0" lvl="0" indent="-171450" algn="l"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Torpedos A/S</a:t>
            </a:r>
            <a:endParaRPr/>
          </a:p>
          <a:p>
            <a:pPr marL="171450" marR="0" lvl="0" indent="-171450" algn="l"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Torpedos Antibuques</a:t>
            </a:r>
            <a:endParaRPr/>
          </a:p>
          <a:p>
            <a:pPr marL="171450" marR="0" lvl="0" indent="-171450" algn="l"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Minas</a:t>
            </a:r>
            <a:endParaRPr sz="1200">
              <a:solidFill>
                <a:schemeClr val="lt1"/>
              </a:solidFill>
              <a:latin typeface="Calibri"/>
              <a:ea typeface="Calibri"/>
              <a:cs typeface="Calibri"/>
              <a:sym typeface="Calibri"/>
            </a:endParaRPr>
          </a:p>
        </p:txBody>
      </p:sp>
      <p:sp>
        <p:nvSpPr>
          <p:cNvPr id="664" name="Google Shape;664;p21"/>
          <p:cNvSpPr/>
          <p:nvPr/>
        </p:nvSpPr>
        <p:spPr>
          <a:xfrm>
            <a:off x="8803514" y="2586813"/>
            <a:ext cx="288000" cy="239282"/>
          </a:xfrm>
          <a:prstGeom prst="rightArrow">
            <a:avLst>
              <a:gd name="adj1" fmla="val 50000"/>
              <a:gd name="adj2" fmla="val 50000"/>
            </a:avLst>
          </a:prstGeom>
          <a:solidFill>
            <a:srgbClr val="7F6000"/>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65" name="Google Shape;665;p21"/>
          <p:cNvSpPr/>
          <p:nvPr/>
        </p:nvSpPr>
        <p:spPr>
          <a:xfrm>
            <a:off x="9370142" y="3591540"/>
            <a:ext cx="2290546" cy="428020"/>
          </a:xfrm>
          <a:prstGeom prst="roundRect">
            <a:avLst>
              <a:gd name="adj" fmla="val 1711"/>
            </a:avLst>
          </a:prstGeom>
          <a:solidFill>
            <a:schemeClr val="lt1">
              <a:alpha val="57647"/>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600"/>
              <a:buFont typeface="Calibri"/>
              <a:buNone/>
            </a:pPr>
            <a:r>
              <a:rPr lang="en-US" sz="1600">
                <a:solidFill>
                  <a:srgbClr val="FFFFFF"/>
                </a:solidFill>
                <a:latin typeface="Calibri"/>
                <a:ea typeface="Calibri"/>
                <a:cs typeface="Calibri"/>
                <a:sym typeface="Calibri"/>
              </a:rPr>
              <a:t>SON PASIVAS</a:t>
            </a:r>
            <a:endParaRPr sz="1600" b="0" i="0" u="none" strike="noStrike" cap="none">
              <a:solidFill>
                <a:srgbClr val="FFFFFF"/>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69"/>
        <p:cNvGrpSpPr/>
        <p:nvPr/>
      </p:nvGrpSpPr>
      <p:grpSpPr>
        <a:xfrm>
          <a:off x="0" y="0"/>
          <a:ext cx="0" cy="0"/>
          <a:chOff x="0" y="0"/>
          <a:chExt cx="0" cy="0"/>
        </a:xfrm>
      </p:grpSpPr>
      <p:pic>
        <p:nvPicPr>
          <p:cNvPr id="670" name="Google Shape;670;p22"/>
          <p:cNvPicPr preferRelativeResize="0"/>
          <p:nvPr/>
        </p:nvPicPr>
        <p:blipFill rotWithShape="1">
          <a:blip r:embed="rId3">
            <a:alphaModFix/>
          </a:blip>
          <a:srcRect/>
          <a:stretch/>
        </p:blipFill>
        <p:spPr>
          <a:xfrm>
            <a:off x="0" y="0"/>
            <a:ext cx="12166031" cy="6858000"/>
          </a:xfrm>
          <a:prstGeom prst="rect">
            <a:avLst/>
          </a:prstGeom>
          <a:noFill/>
          <a:ln>
            <a:noFill/>
          </a:ln>
        </p:spPr>
      </p:pic>
      <p:pic>
        <p:nvPicPr>
          <p:cNvPr id="671" name="Google Shape;671;p22"/>
          <p:cNvPicPr preferRelativeResize="0"/>
          <p:nvPr/>
        </p:nvPicPr>
        <p:blipFill rotWithShape="1">
          <a:blip r:embed="rId4">
            <a:alphaModFix/>
          </a:blip>
          <a:srcRect/>
          <a:stretch/>
        </p:blipFill>
        <p:spPr>
          <a:xfrm>
            <a:off x="1114721" y="1442225"/>
            <a:ext cx="1744899" cy="239213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672" name="Google Shape;672;p22"/>
          <p:cNvSpPr txBox="1"/>
          <p:nvPr/>
        </p:nvSpPr>
        <p:spPr>
          <a:xfrm>
            <a:off x="721113" y="244059"/>
            <a:ext cx="2760966"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7F6000"/>
                </a:solidFill>
                <a:latin typeface="Federo"/>
                <a:ea typeface="Federo"/>
                <a:cs typeface="Federo"/>
                <a:sym typeface="Federo"/>
              </a:rPr>
              <a:t>ESPOLETAS DE PRÓXIMIDAD</a:t>
            </a:r>
            <a:endParaRPr/>
          </a:p>
        </p:txBody>
      </p:sp>
      <p:sp>
        <p:nvSpPr>
          <p:cNvPr id="673" name="Google Shape;673;p22"/>
          <p:cNvSpPr/>
          <p:nvPr/>
        </p:nvSpPr>
        <p:spPr>
          <a:xfrm>
            <a:off x="194821" y="4009434"/>
            <a:ext cx="4162875" cy="22775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F6000"/>
                </a:solidFill>
                <a:latin typeface="Calibri"/>
                <a:ea typeface="Calibri"/>
                <a:cs typeface="Calibri"/>
                <a:sym typeface="Calibri"/>
              </a:rPr>
              <a:t>Son las de mayor empleo en las armas navales</a:t>
            </a:r>
            <a:endParaRPr/>
          </a:p>
          <a:p>
            <a:pPr marL="0" marR="0" lvl="0" indent="0" algn="l" rtl="0">
              <a:spcBef>
                <a:spcPts val="0"/>
              </a:spcBef>
              <a:spcAft>
                <a:spcPts val="0"/>
              </a:spcAft>
              <a:buNone/>
            </a:pPr>
            <a:r>
              <a:rPr lang="en-US" sz="1600">
                <a:solidFill>
                  <a:srgbClr val="7F6000"/>
                </a:solidFill>
                <a:latin typeface="Calibri"/>
                <a:ea typeface="Calibri"/>
                <a:cs typeface="Calibri"/>
                <a:sym typeface="Calibri"/>
              </a:rPr>
              <a:t>Se activan por alguna señal emitida por el blanco:</a:t>
            </a:r>
            <a:endParaRPr/>
          </a:p>
          <a:p>
            <a:pPr marL="0" marR="0" lvl="0" indent="0" algn="l" rtl="0">
              <a:spcBef>
                <a:spcPts val="0"/>
              </a:spcBef>
              <a:spcAft>
                <a:spcPts val="0"/>
              </a:spcAft>
              <a:buNone/>
            </a:pPr>
            <a:endParaRPr sz="1400">
              <a:solidFill>
                <a:srgbClr val="7F6000"/>
              </a:solidFill>
              <a:latin typeface="Calibri"/>
              <a:ea typeface="Calibri"/>
              <a:cs typeface="Calibri"/>
              <a:sym typeface="Calibri"/>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Señal de radio reflejada en el blanco</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Campo Magnético (perturbación magnética)</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Emisor IR</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Cambio de Presión (Efecto Bernoulli)</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Impulso Acústico</a:t>
            </a:r>
            <a:endParaRPr sz="1800">
              <a:solidFill>
                <a:srgbClr val="7F6000"/>
              </a:solidFill>
              <a:latin typeface="Calibri"/>
              <a:ea typeface="Calibri"/>
              <a:cs typeface="Calibri"/>
              <a:sym typeface="Calibri"/>
            </a:endParaRPr>
          </a:p>
        </p:txBody>
      </p:sp>
      <p:pic>
        <p:nvPicPr>
          <p:cNvPr id="674" name="Google Shape;674;p22"/>
          <p:cNvPicPr preferRelativeResize="0"/>
          <p:nvPr/>
        </p:nvPicPr>
        <p:blipFill rotWithShape="1">
          <a:blip r:embed="rId5">
            <a:alphaModFix/>
          </a:blip>
          <a:srcRect/>
          <a:stretch/>
        </p:blipFill>
        <p:spPr>
          <a:xfrm>
            <a:off x="4409736" y="1442225"/>
            <a:ext cx="7550947" cy="4457568"/>
          </a:xfrm>
          <a:prstGeom prst="rect">
            <a:avLst/>
          </a:prstGeom>
          <a:noFill/>
          <a:ln>
            <a:noFill/>
          </a:ln>
        </p:spPr>
      </p:pic>
      <p:pic>
        <p:nvPicPr>
          <p:cNvPr id="675" name="Google Shape;675;p22"/>
          <p:cNvPicPr preferRelativeResize="0"/>
          <p:nvPr/>
        </p:nvPicPr>
        <p:blipFill rotWithShape="1">
          <a:blip r:embed="rId6">
            <a:alphaModFix/>
          </a:blip>
          <a:srcRect/>
          <a:stretch/>
        </p:blipFill>
        <p:spPr>
          <a:xfrm>
            <a:off x="10909774" y="244059"/>
            <a:ext cx="795190" cy="795190"/>
          </a:xfrm>
          <a:prstGeom prst="rect">
            <a:avLst/>
          </a:prstGeom>
          <a:noFill/>
          <a:ln>
            <a:noFill/>
          </a:ln>
        </p:spPr>
      </p:pic>
      <p:sp>
        <p:nvSpPr>
          <p:cNvPr id="676" name="Google Shape;676;p22"/>
          <p:cNvSpPr/>
          <p:nvPr/>
        </p:nvSpPr>
        <p:spPr>
          <a:xfrm>
            <a:off x="5512801" y="721112"/>
            <a:ext cx="4615145" cy="409648"/>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Tipos de Espoletas de </a:t>
            </a:r>
            <a:r>
              <a:rPr lang="en-US" sz="2400" b="1">
                <a:solidFill>
                  <a:srgbClr val="002060"/>
                </a:solidFill>
                <a:latin typeface="Federo"/>
                <a:ea typeface="Federo"/>
                <a:cs typeface="Federo"/>
                <a:sym typeface="Federo"/>
              </a:rPr>
              <a:t>Proximidad</a:t>
            </a:r>
            <a:endParaRPr sz="2400" b="1">
              <a:solidFill>
                <a:srgbClr val="002060"/>
              </a:solidFill>
              <a:latin typeface="Federo"/>
              <a:ea typeface="Federo"/>
              <a:cs typeface="Federo"/>
              <a:sym typeface="Federo"/>
            </a:endParaRPr>
          </a:p>
        </p:txBody>
      </p:sp>
      <p:sp>
        <p:nvSpPr>
          <p:cNvPr id="677" name="Google Shape;677;p22"/>
          <p:cNvSpPr/>
          <p:nvPr/>
        </p:nvSpPr>
        <p:spPr>
          <a:xfrm>
            <a:off x="9261535" y="2720469"/>
            <a:ext cx="2399154" cy="1785104"/>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a:solidFill>
                  <a:schemeClr val="lt1"/>
                </a:solidFill>
                <a:latin typeface="Calibri"/>
                <a:ea typeface="Calibri"/>
                <a:cs typeface="Calibri"/>
                <a:sym typeface="Calibri"/>
              </a:rPr>
              <a:t>Miden variaciones </a:t>
            </a:r>
            <a:r>
              <a:rPr lang="en-US" sz="1400" b="1">
                <a:solidFill>
                  <a:srgbClr val="FFFF00"/>
                </a:solidFill>
                <a:latin typeface="Federo"/>
                <a:ea typeface="Federo"/>
                <a:cs typeface="Federo"/>
                <a:sym typeface="Federo"/>
              </a:rPr>
              <a:t>acústicas</a:t>
            </a:r>
            <a:r>
              <a:rPr lang="en-US" sz="1200">
                <a:solidFill>
                  <a:schemeClr val="lt1"/>
                </a:solidFill>
                <a:latin typeface="Calibri"/>
                <a:ea typeface="Calibri"/>
                <a:cs typeface="Calibri"/>
                <a:sym typeface="Calibri"/>
              </a:rPr>
              <a:t> (nivel de ruido) en el medio. Pueden comparar huella acústica de un contacto con información de inteligencia acústica guardada en una base de datos</a:t>
            </a:r>
            <a:endParaRPr/>
          </a:p>
          <a:p>
            <a:pPr marL="0" marR="0" lvl="0" indent="0" algn="just" rtl="0">
              <a:spcBef>
                <a:spcPts val="0"/>
              </a:spcBef>
              <a:spcAft>
                <a:spcPts val="0"/>
              </a:spcAft>
              <a:buNone/>
            </a:pPr>
            <a:endParaRPr sz="1200">
              <a:solidFill>
                <a:schemeClr val="lt1"/>
              </a:solidFill>
              <a:latin typeface="Calibri"/>
              <a:ea typeface="Calibri"/>
              <a:cs typeface="Calibri"/>
              <a:sym typeface="Calibri"/>
            </a:endParaRPr>
          </a:p>
          <a:p>
            <a:pPr marL="171450" marR="0" lvl="0" indent="-171450" algn="just"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Torpedos Antibuques</a:t>
            </a:r>
            <a:endParaRPr/>
          </a:p>
          <a:p>
            <a:pPr marL="171450" marR="0" lvl="0" indent="-171450" algn="just" rtl="0">
              <a:spcBef>
                <a:spcPts val="0"/>
              </a:spcBef>
              <a:spcAft>
                <a:spcPts val="0"/>
              </a:spcAft>
              <a:buClr>
                <a:schemeClr val="lt1"/>
              </a:buClr>
              <a:buSzPts val="1200"/>
              <a:buFont typeface="Calibri"/>
              <a:buChar char="-"/>
            </a:pPr>
            <a:r>
              <a:rPr lang="en-US" sz="1200">
                <a:solidFill>
                  <a:schemeClr val="lt1"/>
                </a:solidFill>
                <a:latin typeface="Calibri"/>
                <a:ea typeface="Calibri"/>
                <a:cs typeface="Calibri"/>
                <a:sym typeface="Calibri"/>
              </a:rPr>
              <a:t>Minas</a:t>
            </a:r>
            <a:endParaRPr sz="1200">
              <a:solidFill>
                <a:schemeClr val="lt1"/>
              </a:solidFill>
              <a:latin typeface="Calibri"/>
              <a:ea typeface="Calibri"/>
              <a:cs typeface="Calibri"/>
              <a:sym typeface="Calibri"/>
            </a:endParaRPr>
          </a:p>
        </p:txBody>
      </p:sp>
      <p:sp>
        <p:nvSpPr>
          <p:cNvPr id="678" name="Google Shape;678;p22"/>
          <p:cNvSpPr/>
          <p:nvPr/>
        </p:nvSpPr>
        <p:spPr>
          <a:xfrm>
            <a:off x="8803514" y="3125199"/>
            <a:ext cx="288000" cy="239282"/>
          </a:xfrm>
          <a:prstGeom prst="rightArrow">
            <a:avLst>
              <a:gd name="adj1" fmla="val 50000"/>
              <a:gd name="adj2" fmla="val 50000"/>
            </a:avLst>
          </a:prstGeom>
          <a:solidFill>
            <a:srgbClr val="7F6000"/>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9" name="Google Shape;679;p22"/>
          <p:cNvSpPr/>
          <p:nvPr/>
        </p:nvSpPr>
        <p:spPr>
          <a:xfrm>
            <a:off x="9370143" y="4663761"/>
            <a:ext cx="2290546" cy="428020"/>
          </a:xfrm>
          <a:prstGeom prst="roundRect">
            <a:avLst>
              <a:gd name="adj" fmla="val 1711"/>
            </a:avLst>
          </a:prstGeom>
          <a:solidFill>
            <a:schemeClr val="lt1">
              <a:alpha val="57647"/>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600"/>
              <a:buFont typeface="Calibri"/>
              <a:buNone/>
            </a:pPr>
            <a:r>
              <a:rPr lang="en-US" sz="1600">
                <a:solidFill>
                  <a:srgbClr val="FFFFFF"/>
                </a:solidFill>
                <a:latin typeface="Calibri"/>
                <a:ea typeface="Calibri"/>
                <a:cs typeface="Calibri"/>
                <a:sym typeface="Calibri"/>
              </a:rPr>
              <a:t>SON PASIVAS</a:t>
            </a:r>
            <a:endParaRPr sz="1600" b="0" i="0" u="none" strike="noStrike" cap="none">
              <a:solidFill>
                <a:srgbClr val="FFFFFF"/>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83"/>
        <p:cNvGrpSpPr/>
        <p:nvPr/>
      </p:nvGrpSpPr>
      <p:grpSpPr>
        <a:xfrm>
          <a:off x="0" y="0"/>
          <a:ext cx="0" cy="0"/>
          <a:chOff x="0" y="0"/>
          <a:chExt cx="0" cy="0"/>
        </a:xfrm>
      </p:grpSpPr>
      <p:pic>
        <p:nvPicPr>
          <p:cNvPr id="684" name="Google Shape;684;p23"/>
          <p:cNvPicPr preferRelativeResize="0"/>
          <p:nvPr/>
        </p:nvPicPr>
        <p:blipFill rotWithShape="1">
          <a:blip r:embed="rId3">
            <a:alphaModFix/>
          </a:blip>
          <a:srcRect/>
          <a:stretch/>
        </p:blipFill>
        <p:spPr>
          <a:xfrm>
            <a:off x="0" y="0"/>
            <a:ext cx="12166031" cy="6858000"/>
          </a:xfrm>
          <a:prstGeom prst="rect">
            <a:avLst/>
          </a:prstGeom>
          <a:noFill/>
          <a:ln>
            <a:noFill/>
          </a:ln>
        </p:spPr>
      </p:pic>
      <p:pic>
        <p:nvPicPr>
          <p:cNvPr id="685" name="Google Shape;685;p23"/>
          <p:cNvPicPr preferRelativeResize="0"/>
          <p:nvPr/>
        </p:nvPicPr>
        <p:blipFill rotWithShape="1">
          <a:blip r:embed="rId4">
            <a:alphaModFix/>
          </a:blip>
          <a:srcRect/>
          <a:stretch/>
        </p:blipFill>
        <p:spPr>
          <a:xfrm>
            <a:off x="1114721" y="1442225"/>
            <a:ext cx="1744899" cy="239213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686" name="Google Shape;686;p23"/>
          <p:cNvSpPr txBox="1"/>
          <p:nvPr/>
        </p:nvSpPr>
        <p:spPr>
          <a:xfrm>
            <a:off x="721113" y="244059"/>
            <a:ext cx="2760966"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7F6000"/>
                </a:solidFill>
                <a:latin typeface="Federo"/>
                <a:ea typeface="Federo"/>
                <a:cs typeface="Federo"/>
                <a:sym typeface="Federo"/>
              </a:rPr>
              <a:t>ESPOLETAS DE PRÓXIMIDAD</a:t>
            </a:r>
            <a:endParaRPr/>
          </a:p>
        </p:txBody>
      </p:sp>
      <p:sp>
        <p:nvSpPr>
          <p:cNvPr id="687" name="Google Shape;687;p23"/>
          <p:cNvSpPr/>
          <p:nvPr/>
        </p:nvSpPr>
        <p:spPr>
          <a:xfrm>
            <a:off x="194821" y="4009434"/>
            <a:ext cx="4162875" cy="22775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F6000"/>
                </a:solidFill>
                <a:latin typeface="Calibri"/>
                <a:ea typeface="Calibri"/>
                <a:cs typeface="Calibri"/>
                <a:sym typeface="Calibri"/>
              </a:rPr>
              <a:t>Son las de mayor empleo en las armas navales</a:t>
            </a:r>
            <a:endParaRPr/>
          </a:p>
          <a:p>
            <a:pPr marL="0" marR="0" lvl="0" indent="0" algn="l" rtl="0">
              <a:spcBef>
                <a:spcPts val="0"/>
              </a:spcBef>
              <a:spcAft>
                <a:spcPts val="0"/>
              </a:spcAft>
              <a:buNone/>
            </a:pPr>
            <a:r>
              <a:rPr lang="en-US" sz="1600">
                <a:solidFill>
                  <a:srgbClr val="7F6000"/>
                </a:solidFill>
                <a:latin typeface="Calibri"/>
                <a:ea typeface="Calibri"/>
                <a:cs typeface="Calibri"/>
                <a:sym typeface="Calibri"/>
              </a:rPr>
              <a:t>Se activan por alguna señal emitida por el blanco:</a:t>
            </a:r>
            <a:endParaRPr/>
          </a:p>
          <a:p>
            <a:pPr marL="0" marR="0" lvl="0" indent="0" algn="l" rtl="0">
              <a:spcBef>
                <a:spcPts val="0"/>
              </a:spcBef>
              <a:spcAft>
                <a:spcPts val="0"/>
              </a:spcAft>
              <a:buNone/>
            </a:pPr>
            <a:endParaRPr sz="1400">
              <a:solidFill>
                <a:srgbClr val="7F6000"/>
              </a:solidFill>
              <a:latin typeface="Calibri"/>
              <a:ea typeface="Calibri"/>
              <a:cs typeface="Calibri"/>
              <a:sym typeface="Calibri"/>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Señal de radio reflejada en el blanco</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Campo Magnético (perturbación magnética)</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Emisor IR</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Cambio de Presión (Efecto Bernoulli)</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Impulso Acústico</a:t>
            </a:r>
            <a:endParaRPr sz="1800">
              <a:solidFill>
                <a:srgbClr val="7F6000"/>
              </a:solidFill>
              <a:latin typeface="Calibri"/>
              <a:ea typeface="Calibri"/>
              <a:cs typeface="Calibri"/>
              <a:sym typeface="Calibri"/>
            </a:endParaRPr>
          </a:p>
        </p:txBody>
      </p:sp>
      <p:pic>
        <p:nvPicPr>
          <p:cNvPr id="688" name="Google Shape;688;p23"/>
          <p:cNvPicPr preferRelativeResize="0"/>
          <p:nvPr/>
        </p:nvPicPr>
        <p:blipFill rotWithShape="1">
          <a:blip r:embed="rId5">
            <a:alphaModFix/>
          </a:blip>
          <a:srcRect/>
          <a:stretch/>
        </p:blipFill>
        <p:spPr>
          <a:xfrm>
            <a:off x="4409736" y="1442225"/>
            <a:ext cx="7550947" cy="4457568"/>
          </a:xfrm>
          <a:prstGeom prst="rect">
            <a:avLst/>
          </a:prstGeom>
          <a:noFill/>
          <a:ln>
            <a:noFill/>
          </a:ln>
        </p:spPr>
      </p:pic>
      <p:pic>
        <p:nvPicPr>
          <p:cNvPr id="689" name="Google Shape;689;p23"/>
          <p:cNvPicPr preferRelativeResize="0"/>
          <p:nvPr/>
        </p:nvPicPr>
        <p:blipFill rotWithShape="1">
          <a:blip r:embed="rId6">
            <a:alphaModFix/>
          </a:blip>
          <a:srcRect/>
          <a:stretch/>
        </p:blipFill>
        <p:spPr>
          <a:xfrm>
            <a:off x="10909774" y="244059"/>
            <a:ext cx="795190" cy="795190"/>
          </a:xfrm>
          <a:prstGeom prst="rect">
            <a:avLst/>
          </a:prstGeom>
          <a:noFill/>
          <a:ln>
            <a:noFill/>
          </a:ln>
        </p:spPr>
      </p:pic>
      <p:sp>
        <p:nvSpPr>
          <p:cNvPr id="690" name="Google Shape;690;p23"/>
          <p:cNvSpPr/>
          <p:nvPr/>
        </p:nvSpPr>
        <p:spPr>
          <a:xfrm>
            <a:off x="5512801" y="721112"/>
            <a:ext cx="4615145" cy="409648"/>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Tipos de Espoletas de </a:t>
            </a:r>
            <a:r>
              <a:rPr lang="en-US" sz="2400" b="1">
                <a:solidFill>
                  <a:srgbClr val="002060"/>
                </a:solidFill>
                <a:latin typeface="Federo"/>
                <a:ea typeface="Federo"/>
                <a:cs typeface="Federo"/>
                <a:sym typeface="Federo"/>
              </a:rPr>
              <a:t>Proximidad</a:t>
            </a:r>
            <a:endParaRPr sz="2400" b="1">
              <a:solidFill>
                <a:srgbClr val="002060"/>
              </a:solidFill>
              <a:latin typeface="Federo"/>
              <a:ea typeface="Federo"/>
              <a:cs typeface="Federo"/>
              <a:sym typeface="Federo"/>
            </a:endParaRPr>
          </a:p>
        </p:txBody>
      </p:sp>
      <p:sp>
        <p:nvSpPr>
          <p:cNvPr id="691" name="Google Shape;691;p23"/>
          <p:cNvSpPr/>
          <p:nvPr/>
        </p:nvSpPr>
        <p:spPr>
          <a:xfrm>
            <a:off x="9360654" y="3649771"/>
            <a:ext cx="2344310" cy="104644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b="1">
                <a:solidFill>
                  <a:srgbClr val="FFFF00"/>
                </a:solidFill>
                <a:latin typeface="Federo"/>
                <a:ea typeface="Federo"/>
                <a:cs typeface="Federo"/>
                <a:sym typeface="Federo"/>
              </a:rPr>
              <a:t>Acústicas</a:t>
            </a:r>
            <a:r>
              <a:rPr lang="en-US" sz="1200">
                <a:solidFill>
                  <a:schemeClr val="lt1"/>
                </a:solidFill>
                <a:latin typeface="Calibri"/>
                <a:ea typeface="Calibri"/>
                <a:cs typeface="Calibri"/>
                <a:sym typeface="Calibri"/>
              </a:rPr>
              <a:t> en otro rango de frecuencias mas bajo dificulta su barrido o contramedidas.</a:t>
            </a:r>
            <a:endParaRPr/>
          </a:p>
          <a:p>
            <a:pPr marL="0" marR="0" lvl="0" indent="0" algn="just" rtl="0">
              <a:spcBef>
                <a:spcPts val="0"/>
              </a:spcBef>
              <a:spcAft>
                <a:spcPts val="0"/>
              </a:spcAft>
              <a:buNone/>
            </a:pPr>
            <a:endParaRPr sz="1200">
              <a:solidFill>
                <a:schemeClr val="lt1"/>
              </a:solidFill>
              <a:latin typeface="Calibri"/>
              <a:ea typeface="Calibri"/>
              <a:cs typeface="Calibri"/>
              <a:sym typeface="Calibri"/>
            </a:endParaRPr>
          </a:p>
          <a:p>
            <a:pPr marL="0" marR="0" lvl="0" indent="0" algn="just" rtl="0">
              <a:spcBef>
                <a:spcPts val="0"/>
              </a:spcBef>
              <a:spcAft>
                <a:spcPts val="0"/>
              </a:spcAft>
              <a:buNone/>
            </a:pPr>
            <a:r>
              <a:rPr lang="en-US" sz="1200">
                <a:solidFill>
                  <a:schemeClr val="lt1"/>
                </a:solidFill>
                <a:latin typeface="Calibri"/>
                <a:ea typeface="Calibri"/>
                <a:cs typeface="Calibri"/>
                <a:sym typeface="Calibri"/>
              </a:rPr>
              <a:t>-  Minas</a:t>
            </a:r>
            <a:endParaRPr sz="1200">
              <a:solidFill>
                <a:schemeClr val="lt1"/>
              </a:solidFill>
              <a:latin typeface="Calibri"/>
              <a:ea typeface="Calibri"/>
              <a:cs typeface="Calibri"/>
              <a:sym typeface="Calibri"/>
            </a:endParaRPr>
          </a:p>
        </p:txBody>
      </p:sp>
      <p:sp>
        <p:nvSpPr>
          <p:cNvPr id="692" name="Google Shape;692;p23"/>
          <p:cNvSpPr/>
          <p:nvPr/>
        </p:nvSpPr>
        <p:spPr>
          <a:xfrm>
            <a:off x="8803514" y="3868684"/>
            <a:ext cx="288000" cy="239282"/>
          </a:xfrm>
          <a:prstGeom prst="rightArrow">
            <a:avLst>
              <a:gd name="adj1" fmla="val 50000"/>
              <a:gd name="adj2" fmla="val 50000"/>
            </a:avLst>
          </a:prstGeom>
          <a:solidFill>
            <a:srgbClr val="7F6000"/>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96"/>
        <p:cNvGrpSpPr/>
        <p:nvPr/>
      </p:nvGrpSpPr>
      <p:grpSpPr>
        <a:xfrm>
          <a:off x="0" y="0"/>
          <a:ext cx="0" cy="0"/>
          <a:chOff x="0" y="0"/>
          <a:chExt cx="0" cy="0"/>
        </a:xfrm>
      </p:grpSpPr>
      <p:pic>
        <p:nvPicPr>
          <p:cNvPr id="697" name="Google Shape;697;p24"/>
          <p:cNvPicPr preferRelativeResize="0"/>
          <p:nvPr/>
        </p:nvPicPr>
        <p:blipFill rotWithShape="1">
          <a:blip r:embed="rId3">
            <a:alphaModFix/>
          </a:blip>
          <a:srcRect/>
          <a:stretch/>
        </p:blipFill>
        <p:spPr>
          <a:xfrm>
            <a:off x="0" y="0"/>
            <a:ext cx="12166031" cy="6858000"/>
          </a:xfrm>
          <a:prstGeom prst="rect">
            <a:avLst/>
          </a:prstGeom>
          <a:noFill/>
          <a:ln>
            <a:noFill/>
          </a:ln>
        </p:spPr>
      </p:pic>
      <p:pic>
        <p:nvPicPr>
          <p:cNvPr id="698" name="Google Shape;698;p24"/>
          <p:cNvPicPr preferRelativeResize="0"/>
          <p:nvPr/>
        </p:nvPicPr>
        <p:blipFill rotWithShape="1">
          <a:blip r:embed="rId4">
            <a:alphaModFix/>
          </a:blip>
          <a:srcRect/>
          <a:stretch/>
        </p:blipFill>
        <p:spPr>
          <a:xfrm>
            <a:off x="1114721" y="1442225"/>
            <a:ext cx="1744899" cy="239213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699" name="Google Shape;699;p24"/>
          <p:cNvSpPr txBox="1"/>
          <p:nvPr/>
        </p:nvSpPr>
        <p:spPr>
          <a:xfrm>
            <a:off x="721113" y="244059"/>
            <a:ext cx="2760966"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7F6000"/>
                </a:solidFill>
                <a:latin typeface="Federo"/>
                <a:ea typeface="Federo"/>
                <a:cs typeface="Federo"/>
                <a:sym typeface="Federo"/>
              </a:rPr>
              <a:t>ESPOLETAS DE PRÓXIMIDAD</a:t>
            </a:r>
            <a:endParaRPr/>
          </a:p>
        </p:txBody>
      </p:sp>
      <p:sp>
        <p:nvSpPr>
          <p:cNvPr id="700" name="Google Shape;700;p24"/>
          <p:cNvSpPr/>
          <p:nvPr/>
        </p:nvSpPr>
        <p:spPr>
          <a:xfrm>
            <a:off x="194821" y="4009434"/>
            <a:ext cx="4162875" cy="22775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F6000"/>
                </a:solidFill>
                <a:latin typeface="Calibri"/>
                <a:ea typeface="Calibri"/>
                <a:cs typeface="Calibri"/>
                <a:sym typeface="Calibri"/>
              </a:rPr>
              <a:t>Son las de mayor empleo en las armas navales</a:t>
            </a:r>
            <a:endParaRPr/>
          </a:p>
          <a:p>
            <a:pPr marL="0" marR="0" lvl="0" indent="0" algn="l" rtl="0">
              <a:spcBef>
                <a:spcPts val="0"/>
              </a:spcBef>
              <a:spcAft>
                <a:spcPts val="0"/>
              </a:spcAft>
              <a:buNone/>
            </a:pPr>
            <a:r>
              <a:rPr lang="en-US" sz="1600">
                <a:solidFill>
                  <a:srgbClr val="7F6000"/>
                </a:solidFill>
                <a:latin typeface="Calibri"/>
                <a:ea typeface="Calibri"/>
                <a:cs typeface="Calibri"/>
                <a:sym typeface="Calibri"/>
              </a:rPr>
              <a:t>Se activan por alguna señal emitida por el blanco:</a:t>
            </a:r>
            <a:endParaRPr/>
          </a:p>
          <a:p>
            <a:pPr marL="0" marR="0" lvl="0" indent="0" algn="l" rtl="0">
              <a:spcBef>
                <a:spcPts val="0"/>
              </a:spcBef>
              <a:spcAft>
                <a:spcPts val="0"/>
              </a:spcAft>
              <a:buNone/>
            </a:pPr>
            <a:endParaRPr sz="1400">
              <a:solidFill>
                <a:srgbClr val="7F6000"/>
              </a:solidFill>
              <a:latin typeface="Calibri"/>
              <a:ea typeface="Calibri"/>
              <a:cs typeface="Calibri"/>
              <a:sym typeface="Calibri"/>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Señal de radio reflejada en el blanco</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Campo Magnético (perturbación magnética)</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Emisor IR</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Cambio de Presión (Efecto Bernoulli)</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Impulso Acústico</a:t>
            </a:r>
            <a:endParaRPr sz="1800">
              <a:solidFill>
                <a:srgbClr val="7F6000"/>
              </a:solidFill>
              <a:latin typeface="Calibri"/>
              <a:ea typeface="Calibri"/>
              <a:cs typeface="Calibri"/>
              <a:sym typeface="Calibri"/>
            </a:endParaRPr>
          </a:p>
        </p:txBody>
      </p:sp>
      <p:pic>
        <p:nvPicPr>
          <p:cNvPr id="701" name="Google Shape;701;p24"/>
          <p:cNvPicPr preferRelativeResize="0"/>
          <p:nvPr/>
        </p:nvPicPr>
        <p:blipFill rotWithShape="1">
          <a:blip r:embed="rId5">
            <a:alphaModFix/>
          </a:blip>
          <a:srcRect/>
          <a:stretch/>
        </p:blipFill>
        <p:spPr>
          <a:xfrm>
            <a:off x="4409736" y="1442225"/>
            <a:ext cx="7550947" cy="4457568"/>
          </a:xfrm>
          <a:prstGeom prst="rect">
            <a:avLst/>
          </a:prstGeom>
          <a:noFill/>
          <a:ln>
            <a:noFill/>
          </a:ln>
        </p:spPr>
      </p:pic>
      <p:pic>
        <p:nvPicPr>
          <p:cNvPr id="702" name="Google Shape;702;p24"/>
          <p:cNvPicPr preferRelativeResize="0"/>
          <p:nvPr/>
        </p:nvPicPr>
        <p:blipFill rotWithShape="1">
          <a:blip r:embed="rId6">
            <a:alphaModFix/>
          </a:blip>
          <a:srcRect/>
          <a:stretch/>
        </p:blipFill>
        <p:spPr>
          <a:xfrm>
            <a:off x="10909774" y="244059"/>
            <a:ext cx="795190" cy="795190"/>
          </a:xfrm>
          <a:prstGeom prst="rect">
            <a:avLst/>
          </a:prstGeom>
          <a:noFill/>
          <a:ln>
            <a:noFill/>
          </a:ln>
        </p:spPr>
      </p:pic>
      <p:sp>
        <p:nvSpPr>
          <p:cNvPr id="703" name="Google Shape;703;p24"/>
          <p:cNvSpPr/>
          <p:nvPr/>
        </p:nvSpPr>
        <p:spPr>
          <a:xfrm>
            <a:off x="5512801" y="721112"/>
            <a:ext cx="4615145" cy="409648"/>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Tipos de Espoletas de </a:t>
            </a:r>
            <a:r>
              <a:rPr lang="en-US" sz="2400" b="1">
                <a:solidFill>
                  <a:srgbClr val="002060"/>
                </a:solidFill>
                <a:latin typeface="Federo"/>
                <a:ea typeface="Federo"/>
                <a:cs typeface="Federo"/>
                <a:sym typeface="Federo"/>
              </a:rPr>
              <a:t>Proximidad</a:t>
            </a:r>
            <a:endParaRPr sz="2400" b="1">
              <a:solidFill>
                <a:srgbClr val="002060"/>
              </a:solidFill>
              <a:latin typeface="Federo"/>
              <a:ea typeface="Federo"/>
              <a:cs typeface="Federo"/>
              <a:sym typeface="Federo"/>
            </a:endParaRPr>
          </a:p>
        </p:txBody>
      </p:sp>
      <p:sp>
        <p:nvSpPr>
          <p:cNvPr id="704" name="Google Shape;704;p24"/>
          <p:cNvSpPr/>
          <p:nvPr/>
        </p:nvSpPr>
        <p:spPr>
          <a:xfrm>
            <a:off x="9353943" y="4353869"/>
            <a:ext cx="2344310" cy="64633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a:solidFill>
                  <a:schemeClr val="lt1"/>
                </a:solidFill>
                <a:latin typeface="Calibri"/>
                <a:ea typeface="Calibri"/>
                <a:cs typeface="Calibri"/>
                <a:sym typeface="Calibri"/>
              </a:rPr>
              <a:t>Miden variaciones de presión</a:t>
            </a:r>
            <a:endParaRPr/>
          </a:p>
          <a:p>
            <a:pPr marL="0" marR="0" lvl="0" indent="0" algn="just" rtl="0">
              <a:spcBef>
                <a:spcPts val="0"/>
              </a:spcBef>
              <a:spcAft>
                <a:spcPts val="0"/>
              </a:spcAft>
              <a:buNone/>
            </a:pPr>
            <a:endParaRPr sz="1200">
              <a:solidFill>
                <a:schemeClr val="lt1"/>
              </a:solidFill>
              <a:latin typeface="Calibri"/>
              <a:ea typeface="Calibri"/>
              <a:cs typeface="Calibri"/>
              <a:sym typeface="Calibri"/>
            </a:endParaRPr>
          </a:p>
          <a:p>
            <a:pPr marL="0" marR="0" lvl="0" indent="0" algn="just" rtl="0">
              <a:spcBef>
                <a:spcPts val="0"/>
              </a:spcBef>
              <a:spcAft>
                <a:spcPts val="0"/>
              </a:spcAft>
              <a:buNone/>
            </a:pPr>
            <a:r>
              <a:rPr lang="en-US" sz="1200">
                <a:solidFill>
                  <a:schemeClr val="lt1"/>
                </a:solidFill>
                <a:latin typeface="Calibri"/>
                <a:ea typeface="Calibri"/>
                <a:cs typeface="Calibri"/>
                <a:sym typeface="Calibri"/>
              </a:rPr>
              <a:t>-  Minas</a:t>
            </a:r>
            <a:endParaRPr sz="1200">
              <a:solidFill>
                <a:schemeClr val="lt1"/>
              </a:solidFill>
              <a:latin typeface="Calibri"/>
              <a:ea typeface="Calibri"/>
              <a:cs typeface="Calibri"/>
              <a:sym typeface="Calibri"/>
            </a:endParaRPr>
          </a:p>
        </p:txBody>
      </p:sp>
      <p:sp>
        <p:nvSpPr>
          <p:cNvPr id="705" name="Google Shape;705;p24"/>
          <p:cNvSpPr/>
          <p:nvPr/>
        </p:nvSpPr>
        <p:spPr>
          <a:xfrm>
            <a:off x="8803514" y="4637807"/>
            <a:ext cx="288000" cy="239282"/>
          </a:xfrm>
          <a:prstGeom prst="rightArrow">
            <a:avLst>
              <a:gd name="adj1" fmla="val 50000"/>
              <a:gd name="adj2" fmla="val 50000"/>
            </a:avLst>
          </a:prstGeom>
          <a:solidFill>
            <a:srgbClr val="7F6000"/>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pic>
        <p:nvPicPr>
          <p:cNvPr id="710" name="Google Shape;710;p25"/>
          <p:cNvPicPr preferRelativeResize="0"/>
          <p:nvPr/>
        </p:nvPicPr>
        <p:blipFill rotWithShape="1">
          <a:blip r:embed="rId3">
            <a:alphaModFix/>
          </a:blip>
          <a:srcRect/>
          <a:stretch/>
        </p:blipFill>
        <p:spPr>
          <a:xfrm>
            <a:off x="0" y="0"/>
            <a:ext cx="12166031" cy="6858000"/>
          </a:xfrm>
          <a:prstGeom prst="rect">
            <a:avLst/>
          </a:prstGeom>
          <a:noFill/>
          <a:ln>
            <a:noFill/>
          </a:ln>
        </p:spPr>
      </p:pic>
      <p:pic>
        <p:nvPicPr>
          <p:cNvPr id="711" name="Google Shape;711;p25"/>
          <p:cNvPicPr preferRelativeResize="0"/>
          <p:nvPr/>
        </p:nvPicPr>
        <p:blipFill rotWithShape="1">
          <a:blip r:embed="rId4">
            <a:alphaModFix/>
          </a:blip>
          <a:srcRect/>
          <a:stretch/>
        </p:blipFill>
        <p:spPr>
          <a:xfrm>
            <a:off x="1114721" y="1442225"/>
            <a:ext cx="1744899" cy="239213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
        <p:nvSpPr>
          <p:cNvPr id="712" name="Google Shape;712;p25"/>
          <p:cNvSpPr txBox="1"/>
          <p:nvPr/>
        </p:nvSpPr>
        <p:spPr>
          <a:xfrm>
            <a:off x="721113" y="244059"/>
            <a:ext cx="2760966"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a:solidFill>
                  <a:srgbClr val="7F6000"/>
                </a:solidFill>
                <a:latin typeface="Federo"/>
                <a:ea typeface="Federo"/>
                <a:cs typeface="Federo"/>
                <a:sym typeface="Federo"/>
              </a:rPr>
              <a:t>ESPOLETAS DE PRÓXIMIDAD</a:t>
            </a:r>
            <a:endParaRPr/>
          </a:p>
        </p:txBody>
      </p:sp>
      <p:sp>
        <p:nvSpPr>
          <p:cNvPr id="713" name="Google Shape;713;p25"/>
          <p:cNvSpPr/>
          <p:nvPr/>
        </p:nvSpPr>
        <p:spPr>
          <a:xfrm>
            <a:off x="194821" y="4009434"/>
            <a:ext cx="4162875" cy="227754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600">
                <a:solidFill>
                  <a:srgbClr val="7F6000"/>
                </a:solidFill>
                <a:latin typeface="Calibri"/>
                <a:ea typeface="Calibri"/>
                <a:cs typeface="Calibri"/>
                <a:sym typeface="Calibri"/>
              </a:rPr>
              <a:t>Son las de mayor empleo en las armas navales</a:t>
            </a:r>
            <a:endParaRPr/>
          </a:p>
          <a:p>
            <a:pPr marL="0" marR="0" lvl="0" indent="0" algn="l" rtl="0">
              <a:spcBef>
                <a:spcPts val="0"/>
              </a:spcBef>
              <a:spcAft>
                <a:spcPts val="0"/>
              </a:spcAft>
              <a:buNone/>
            </a:pPr>
            <a:r>
              <a:rPr lang="en-US" sz="1600">
                <a:solidFill>
                  <a:srgbClr val="7F6000"/>
                </a:solidFill>
                <a:latin typeface="Calibri"/>
                <a:ea typeface="Calibri"/>
                <a:cs typeface="Calibri"/>
                <a:sym typeface="Calibri"/>
              </a:rPr>
              <a:t>Se activan por alguna señal emitida por el blanco:</a:t>
            </a:r>
            <a:endParaRPr/>
          </a:p>
          <a:p>
            <a:pPr marL="0" marR="0" lvl="0" indent="0" algn="l" rtl="0">
              <a:spcBef>
                <a:spcPts val="0"/>
              </a:spcBef>
              <a:spcAft>
                <a:spcPts val="0"/>
              </a:spcAft>
              <a:buNone/>
            </a:pPr>
            <a:endParaRPr sz="1400">
              <a:solidFill>
                <a:srgbClr val="7F6000"/>
              </a:solidFill>
              <a:latin typeface="Calibri"/>
              <a:ea typeface="Calibri"/>
              <a:cs typeface="Calibri"/>
              <a:sym typeface="Calibri"/>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Señal de radio reflejada en el blanco</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Campo Magnético (perturbación magnética)</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Emisor IR</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Cambio de Presión (Efecto Bernoulli)</a:t>
            </a:r>
            <a:endParaRPr/>
          </a:p>
          <a:p>
            <a:pPr marL="177800" marR="0" lvl="0" indent="-177800" algn="l" rtl="0">
              <a:spcBef>
                <a:spcPts val="0"/>
              </a:spcBef>
              <a:spcAft>
                <a:spcPts val="0"/>
              </a:spcAft>
              <a:buClr>
                <a:srgbClr val="7F6000"/>
              </a:buClr>
              <a:buSzPts val="1600"/>
              <a:buFont typeface="Noto Sans Symbols"/>
              <a:buChar char="▪"/>
            </a:pPr>
            <a:r>
              <a:rPr lang="en-US" sz="1600">
                <a:solidFill>
                  <a:srgbClr val="7F6000"/>
                </a:solidFill>
                <a:latin typeface="Calibri"/>
                <a:ea typeface="Calibri"/>
                <a:cs typeface="Calibri"/>
                <a:sym typeface="Calibri"/>
              </a:rPr>
              <a:t>Impulso Acústico</a:t>
            </a:r>
            <a:endParaRPr sz="1800">
              <a:solidFill>
                <a:srgbClr val="7F6000"/>
              </a:solidFill>
              <a:latin typeface="Calibri"/>
              <a:ea typeface="Calibri"/>
              <a:cs typeface="Calibri"/>
              <a:sym typeface="Calibri"/>
            </a:endParaRPr>
          </a:p>
        </p:txBody>
      </p:sp>
      <p:pic>
        <p:nvPicPr>
          <p:cNvPr id="714" name="Google Shape;714;p25"/>
          <p:cNvPicPr preferRelativeResize="0"/>
          <p:nvPr/>
        </p:nvPicPr>
        <p:blipFill rotWithShape="1">
          <a:blip r:embed="rId5">
            <a:alphaModFix/>
          </a:blip>
          <a:srcRect/>
          <a:stretch/>
        </p:blipFill>
        <p:spPr>
          <a:xfrm>
            <a:off x="4409736" y="1442225"/>
            <a:ext cx="7550947" cy="4457568"/>
          </a:xfrm>
          <a:prstGeom prst="rect">
            <a:avLst/>
          </a:prstGeom>
          <a:noFill/>
          <a:ln>
            <a:noFill/>
          </a:ln>
        </p:spPr>
      </p:pic>
      <p:pic>
        <p:nvPicPr>
          <p:cNvPr id="715" name="Google Shape;715;p25"/>
          <p:cNvPicPr preferRelativeResize="0"/>
          <p:nvPr/>
        </p:nvPicPr>
        <p:blipFill rotWithShape="1">
          <a:blip r:embed="rId6">
            <a:alphaModFix/>
          </a:blip>
          <a:srcRect/>
          <a:stretch/>
        </p:blipFill>
        <p:spPr>
          <a:xfrm>
            <a:off x="10909774" y="244059"/>
            <a:ext cx="795190" cy="795190"/>
          </a:xfrm>
          <a:prstGeom prst="rect">
            <a:avLst/>
          </a:prstGeom>
          <a:noFill/>
          <a:ln>
            <a:noFill/>
          </a:ln>
        </p:spPr>
      </p:pic>
      <p:sp>
        <p:nvSpPr>
          <p:cNvPr id="716" name="Google Shape;716;p25"/>
          <p:cNvSpPr/>
          <p:nvPr/>
        </p:nvSpPr>
        <p:spPr>
          <a:xfrm>
            <a:off x="5512801" y="721112"/>
            <a:ext cx="4615145" cy="409648"/>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444489" marR="0" lvl="0" indent="-444489" algn="ctr" rtl="0">
              <a:spcBef>
                <a:spcPts val="0"/>
              </a:spcBef>
              <a:spcAft>
                <a:spcPts val="0"/>
              </a:spcAft>
              <a:buNone/>
            </a:pPr>
            <a:r>
              <a:rPr lang="en-US" sz="2000" b="1">
                <a:solidFill>
                  <a:srgbClr val="1E4E79"/>
                </a:solidFill>
                <a:latin typeface="Avenir"/>
                <a:ea typeface="Avenir"/>
                <a:cs typeface="Avenir"/>
                <a:sym typeface="Avenir"/>
              </a:rPr>
              <a:t>Tipos de Espoletas de </a:t>
            </a:r>
            <a:r>
              <a:rPr lang="en-US" sz="2400" b="1">
                <a:solidFill>
                  <a:srgbClr val="002060"/>
                </a:solidFill>
                <a:latin typeface="Federo"/>
                <a:ea typeface="Federo"/>
                <a:cs typeface="Federo"/>
                <a:sym typeface="Federo"/>
              </a:rPr>
              <a:t>Proximidad</a:t>
            </a:r>
            <a:endParaRPr sz="2400" b="1">
              <a:solidFill>
                <a:srgbClr val="002060"/>
              </a:solidFill>
              <a:latin typeface="Federo"/>
              <a:ea typeface="Federo"/>
              <a:cs typeface="Federo"/>
              <a:sym typeface="Federo"/>
            </a:endParaRPr>
          </a:p>
        </p:txBody>
      </p:sp>
      <p:sp>
        <p:nvSpPr>
          <p:cNvPr id="717" name="Google Shape;717;p25"/>
          <p:cNvSpPr/>
          <p:nvPr/>
        </p:nvSpPr>
        <p:spPr>
          <a:xfrm>
            <a:off x="9360654" y="5317939"/>
            <a:ext cx="2344310" cy="27699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a:solidFill>
                  <a:schemeClr val="lt1"/>
                </a:solidFill>
                <a:latin typeface="Calibri"/>
                <a:ea typeface="Calibri"/>
                <a:cs typeface="Calibri"/>
                <a:sym typeface="Calibri"/>
              </a:rPr>
              <a:t>Combinación de las anteriores</a:t>
            </a:r>
            <a:endParaRPr sz="1200">
              <a:solidFill>
                <a:schemeClr val="lt1"/>
              </a:solidFill>
              <a:latin typeface="Calibri"/>
              <a:ea typeface="Calibri"/>
              <a:cs typeface="Calibri"/>
              <a:sym typeface="Calibri"/>
            </a:endParaRPr>
          </a:p>
        </p:txBody>
      </p:sp>
      <p:sp>
        <p:nvSpPr>
          <p:cNvPr id="718" name="Google Shape;718;p25"/>
          <p:cNvSpPr/>
          <p:nvPr/>
        </p:nvSpPr>
        <p:spPr>
          <a:xfrm>
            <a:off x="8803514" y="5355656"/>
            <a:ext cx="288000" cy="239282"/>
          </a:xfrm>
          <a:prstGeom prst="rightArrow">
            <a:avLst>
              <a:gd name="adj1" fmla="val 50000"/>
              <a:gd name="adj2" fmla="val 50000"/>
            </a:avLst>
          </a:prstGeom>
          <a:solidFill>
            <a:srgbClr val="7F6000"/>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22"/>
        <p:cNvGrpSpPr/>
        <p:nvPr/>
      </p:nvGrpSpPr>
      <p:grpSpPr>
        <a:xfrm>
          <a:off x="0" y="0"/>
          <a:ext cx="0" cy="0"/>
          <a:chOff x="0" y="0"/>
          <a:chExt cx="0" cy="0"/>
        </a:xfrm>
      </p:grpSpPr>
      <p:pic>
        <p:nvPicPr>
          <p:cNvPr id="723" name="Google Shape;723;p26"/>
          <p:cNvPicPr preferRelativeResize="0"/>
          <p:nvPr/>
        </p:nvPicPr>
        <p:blipFill rotWithShape="1">
          <a:blip r:embed="rId3">
            <a:alphaModFix/>
          </a:blip>
          <a:srcRect/>
          <a:stretch/>
        </p:blipFill>
        <p:spPr>
          <a:xfrm>
            <a:off x="0" y="1919828"/>
            <a:ext cx="4587622" cy="4938172"/>
          </a:xfrm>
          <a:prstGeom prst="rect">
            <a:avLst/>
          </a:prstGeom>
          <a:noFill/>
          <a:ln>
            <a:noFill/>
          </a:ln>
        </p:spPr>
      </p:pic>
      <p:pic>
        <p:nvPicPr>
          <p:cNvPr id="724" name="Google Shape;724;p26" descr="foto6"/>
          <p:cNvPicPr preferRelativeResize="0"/>
          <p:nvPr/>
        </p:nvPicPr>
        <p:blipFill rotWithShape="1">
          <a:blip r:embed="rId4">
            <a:alphaModFix/>
          </a:blip>
          <a:srcRect/>
          <a:stretch/>
        </p:blipFill>
        <p:spPr>
          <a:xfrm>
            <a:off x="6807153" y="2201350"/>
            <a:ext cx="4941088" cy="1975577"/>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2745"/>
              </a:srgbClr>
            </a:outerShdw>
          </a:effectLst>
        </p:spPr>
      </p:pic>
      <p:pic>
        <p:nvPicPr>
          <p:cNvPr id="725" name="Google Shape;725;p26"/>
          <p:cNvPicPr preferRelativeResize="0"/>
          <p:nvPr/>
        </p:nvPicPr>
        <p:blipFill rotWithShape="1">
          <a:blip r:embed="rId5">
            <a:alphaModFix/>
          </a:blip>
          <a:srcRect/>
          <a:stretch/>
        </p:blipFill>
        <p:spPr>
          <a:xfrm>
            <a:off x="-4108" y="423504"/>
            <a:ext cx="12166031" cy="1583716"/>
          </a:xfrm>
          <a:prstGeom prst="rect">
            <a:avLst/>
          </a:prstGeom>
          <a:noFill/>
          <a:ln>
            <a:noFill/>
          </a:ln>
        </p:spPr>
      </p:pic>
      <p:sp>
        <p:nvSpPr>
          <p:cNvPr id="726" name="Google Shape;726;p26"/>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727" name="Google Shape;727;p26" descr="Escuela naval Arturo Prat.jpg"/>
          <p:cNvPicPr preferRelativeResize="0"/>
          <p:nvPr/>
        </p:nvPicPr>
        <p:blipFill rotWithShape="1">
          <a:blip r:embed="rId6">
            <a:alphaModFix/>
          </a:blip>
          <a:srcRect/>
          <a:stretch/>
        </p:blipFill>
        <p:spPr>
          <a:xfrm>
            <a:off x="10908360" y="617634"/>
            <a:ext cx="643329" cy="744117"/>
          </a:xfrm>
          <a:prstGeom prst="rect">
            <a:avLst/>
          </a:prstGeom>
          <a:noFill/>
          <a:ln>
            <a:noFill/>
          </a:ln>
        </p:spPr>
      </p:pic>
      <p:pic>
        <p:nvPicPr>
          <p:cNvPr id="728" name="Google Shape;728;p26"/>
          <p:cNvPicPr preferRelativeResize="0"/>
          <p:nvPr/>
        </p:nvPicPr>
        <p:blipFill rotWithShape="1">
          <a:blip r:embed="rId7">
            <a:alphaModFix/>
          </a:blip>
          <a:srcRect/>
          <a:stretch/>
        </p:blipFill>
        <p:spPr>
          <a:xfrm>
            <a:off x="406993" y="758293"/>
            <a:ext cx="795190" cy="795190"/>
          </a:xfrm>
          <a:prstGeom prst="rect">
            <a:avLst/>
          </a:prstGeom>
          <a:noFill/>
          <a:ln>
            <a:noFill/>
          </a:ln>
        </p:spPr>
      </p:pic>
      <p:sp>
        <p:nvSpPr>
          <p:cNvPr id="729" name="Google Shape;729;p26"/>
          <p:cNvSpPr/>
          <p:nvPr/>
        </p:nvSpPr>
        <p:spPr>
          <a:xfrm>
            <a:off x="4170348" y="827769"/>
            <a:ext cx="3325694" cy="775186"/>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400" b="1">
                <a:solidFill>
                  <a:srgbClr val="002060"/>
                </a:solidFill>
                <a:latin typeface="Federo"/>
                <a:ea typeface="Federo"/>
                <a:cs typeface="Federo"/>
                <a:sym typeface="Federo"/>
              </a:rPr>
              <a:t>MINAS ACÚSTICAS</a:t>
            </a:r>
            <a:endParaRPr sz="2400" b="1">
              <a:solidFill>
                <a:srgbClr val="002060"/>
              </a:solidFill>
              <a:latin typeface="Federo"/>
              <a:ea typeface="Federo"/>
              <a:cs typeface="Federo"/>
              <a:sym typeface="Federo"/>
            </a:endParaRPr>
          </a:p>
        </p:txBody>
      </p:sp>
      <p:sp>
        <p:nvSpPr>
          <p:cNvPr id="730" name="Google Shape;730;p26"/>
          <p:cNvSpPr txBox="1"/>
          <p:nvPr/>
        </p:nvSpPr>
        <p:spPr>
          <a:xfrm>
            <a:off x="4806968" y="2916758"/>
            <a:ext cx="1780839"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u="sng">
                <a:solidFill>
                  <a:srgbClr val="C00000"/>
                </a:solidFill>
                <a:latin typeface="Federo"/>
                <a:ea typeface="Federo"/>
                <a:cs typeface="Federo"/>
                <a:sym typeface="Federo"/>
              </a:rPr>
              <a:t>MECANÍSMO</a:t>
            </a:r>
            <a:endParaRPr sz="2400" b="1" u="sng">
              <a:solidFill>
                <a:srgbClr val="002060"/>
              </a:solidFill>
              <a:latin typeface="Federo"/>
              <a:ea typeface="Federo"/>
              <a:cs typeface="Federo"/>
              <a:sym typeface="Federo"/>
            </a:endParaRPr>
          </a:p>
        </p:txBody>
      </p:sp>
      <p:sp>
        <p:nvSpPr>
          <p:cNvPr id="731" name="Google Shape;731;p26"/>
          <p:cNvSpPr txBox="1"/>
          <p:nvPr/>
        </p:nvSpPr>
        <p:spPr>
          <a:xfrm>
            <a:off x="4934230" y="5455797"/>
            <a:ext cx="2893718"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u="sng">
                <a:solidFill>
                  <a:srgbClr val="C00000"/>
                </a:solidFill>
                <a:latin typeface="Federo"/>
                <a:ea typeface="Federo"/>
                <a:cs typeface="Federo"/>
                <a:sym typeface="Federo"/>
              </a:rPr>
              <a:t>DISTANCIA DE ACTUACIÓN</a:t>
            </a:r>
            <a:endParaRPr sz="2400" b="1" u="sng">
              <a:solidFill>
                <a:srgbClr val="002060"/>
              </a:solidFill>
              <a:latin typeface="Federo"/>
              <a:ea typeface="Federo"/>
              <a:cs typeface="Federo"/>
              <a:sym typeface="Federo"/>
            </a:endParaRPr>
          </a:p>
        </p:txBody>
      </p:sp>
      <p:pic>
        <p:nvPicPr>
          <p:cNvPr id="732" name="Google Shape;732;p26" descr="foto 7"/>
          <p:cNvPicPr preferRelativeResize="0"/>
          <p:nvPr/>
        </p:nvPicPr>
        <p:blipFill rotWithShape="1">
          <a:blip r:embed="rId8">
            <a:alphaModFix/>
          </a:blip>
          <a:srcRect/>
          <a:stretch/>
        </p:blipFill>
        <p:spPr>
          <a:xfrm>
            <a:off x="7947588" y="4282287"/>
            <a:ext cx="3199881" cy="2490255"/>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2745"/>
              </a:srgbClr>
            </a:outerShdw>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pic>
        <p:nvPicPr>
          <p:cNvPr id="737" name="Google Shape;737;p27"/>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738" name="Google Shape;738;p27"/>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739" name="Google Shape;739;p27"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pic>
        <p:nvPicPr>
          <p:cNvPr id="740" name="Google Shape;740;p27"/>
          <p:cNvPicPr preferRelativeResize="0"/>
          <p:nvPr/>
        </p:nvPicPr>
        <p:blipFill rotWithShape="1">
          <a:blip r:embed="rId5">
            <a:alphaModFix/>
          </a:blip>
          <a:srcRect/>
          <a:stretch/>
        </p:blipFill>
        <p:spPr>
          <a:xfrm>
            <a:off x="406993" y="758293"/>
            <a:ext cx="795190" cy="795190"/>
          </a:xfrm>
          <a:prstGeom prst="rect">
            <a:avLst/>
          </a:prstGeom>
          <a:noFill/>
          <a:ln>
            <a:noFill/>
          </a:ln>
        </p:spPr>
      </p:pic>
      <p:sp>
        <p:nvSpPr>
          <p:cNvPr id="741" name="Google Shape;741;p27"/>
          <p:cNvSpPr/>
          <p:nvPr/>
        </p:nvSpPr>
        <p:spPr>
          <a:xfrm>
            <a:off x="2669425" y="827769"/>
            <a:ext cx="6853148" cy="775186"/>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rgbClr val="1E4E79"/>
                </a:solidFill>
                <a:latin typeface="Avenir"/>
                <a:ea typeface="Avenir"/>
                <a:cs typeface="Avenir"/>
                <a:sym typeface="Avenir"/>
              </a:rPr>
              <a:t>Clasificación de las </a:t>
            </a:r>
            <a:r>
              <a:rPr lang="en-US" sz="2400" b="1">
                <a:solidFill>
                  <a:srgbClr val="002060"/>
                </a:solidFill>
                <a:latin typeface="Federo"/>
                <a:ea typeface="Federo"/>
                <a:cs typeface="Federo"/>
                <a:sym typeface="Federo"/>
              </a:rPr>
              <a:t>Espoletas de Proximidad </a:t>
            </a:r>
            <a:endParaRPr sz="2400" b="1">
              <a:solidFill>
                <a:srgbClr val="002060"/>
              </a:solidFill>
              <a:latin typeface="Federo"/>
              <a:ea typeface="Federo"/>
              <a:cs typeface="Federo"/>
              <a:sym typeface="Federo"/>
            </a:endParaRPr>
          </a:p>
          <a:p>
            <a:pPr marL="0" marR="0" lvl="0" indent="0" algn="ctr" rtl="0">
              <a:spcBef>
                <a:spcPts val="0"/>
              </a:spcBef>
              <a:spcAft>
                <a:spcPts val="0"/>
              </a:spcAft>
              <a:buNone/>
            </a:pPr>
            <a:r>
              <a:rPr lang="en-US" sz="2000" b="1">
                <a:solidFill>
                  <a:srgbClr val="1E4E79"/>
                </a:solidFill>
                <a:latin typeface="Avenir"/>
                <a:ea typeface="Avenir"/>
                <a:cs typeface="Avenir"/>
                <a:sym typeface="Avenir"/>
              </a:rPr>
              <a:t>por su modo de Operación</a:t>
            </a:r>
            <a:endParaRPr sz="2400" b="1">
              <a:solidFill>
                <a:srgbClr val="002060"/>
              </a:solidFill>
              <a:latin typeface="Federo"/>
              <a:ea typeface="Federo"/>
              <a:cs typeface="Federo"/>
              <a:sym typeface="Federo"/>
            </a:endParaRPr>
          </a:p>
        </p:txBody>
      </p:sp>
      <p:sp>
        <p:nvSpPr>
          <p:cNvPr id="742" name="Google Shape;742;p27"/>
          <p:cNvSpPr/>
          <p:nvPr/>
        </p:nvSpPr>
        <p:spPr>
          <a:xfrm>
            <a:off x="12984" y="2007220"/>
            <a:ext cx="2954027" cy="4850780"/>
          </a:xfrm>
          <a:custGeom>
            <a:avLst/>
            <a:gdLst/>
            <a:ahLst/>
            <a:cxnLst/>
            <a:rect l="l" t="t" r="r" b="b"/>
            <a:pathLst>
              <a:path w="4356100" h="6858000" extrusionOk="0">
                <a:moveTo>
                  <a:pt x="0" y="0"/>
                </a:moveTo>
                <a:lnTo>
                  <a:pt x="2701925" y="0"/>
                </a:lnTo>
                <a:lnTo>
                  <a:pt x="4356100" y="6858000"/>
                </a:lnTo>
                <a:lnTo>
                  <a:pt x="0" y="6858000"/>
                </a:lnTo>
                <a:lnTo>
                  <a:pt x="0" y="0"/>
                </a:lnTo>
                <a:close/>
              </a:path>
            </a:pathLst>
          </a:custGeom>
          <a:solidFill>
            <a:srgbClr val="002060">
              <a:alpha val="8392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43" name="Google Shape;743;p27"/>
          <p:cNvSpPr txBox="1"/>
          <p:nvPr/>
        </p:nvSpPr>
        <p:spPr>
          <a:xfrm>
            <a:off x="99484" y="4248474"/>
            <a:ext cx="2286877" cy="132343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u="sng">
                <a:solidFill>
                  <a:srgbClr val="BF9000"/>
                </a:solidFill>
                <a:latin typeface="Federo"/>
                <a:ea typeface="Federo"/>
                <a:cs typeface="Federo"/>
                <a:sym typeface="Federo"/>
              </a:rPr>
              <a:t>Ejemplo</a:t>
            </a:r>
            <a:r>
              <a:rPr lang="en-US" sz="2000" b="1">
                <a:solidFill>
                  <a:srgbClr val="BF9000"/>
                </a:solidFill>
                <a:latin typeface="Federo"/>
                <a:ea typeface="Federo"/>
                <a:cs typeface="Federo"/>
                <a:sym typeface="Federo"/>
              </a:rPr>
              <a:t> </a:t>
            </a:r>
            <a:endParaRPr/>
          </a:p>
          <a:p>
            <a:pPr marL="0" marR="0" lvl="0" indent="0" algn="just" rtl="0">
              <a:spcBef>
                <a:spcPts val="0"/>
              </a:spcBef>
              <a:spcAft>
                <a:spcPts val="0"/>
              </a:spcAft>
              <a:buNone/>
            </a:pPr>
            <a:endParaRPr sz="2000" b="1">
              <a:solidFill>
                <a:srgbClr val="BF9000"/>
              </a:solidFill>
              <a:latin typeface="Federo"/>
              <a:ea typeface="Federo"/>
              <a:cs typeface="Federo"/>
              <a:sym typeface="Federo"/>
            </a:endParaRPr>
          </a:p>
          <a:p>
            <a:pPr marL="0" marR="0" lvl="0" indent="0" algn="l" rtl="0">
              <a:spcBef>
                <a:spcPts val="0"/>
              </a:spcBef>
              <a:spcAft>
                <a:spcPts val="0"/>
              </a:spcAft>
              <a:buNone/>
            </a:pPr>
            <a:r>
              <a:rPr lang="en-US" sz="2000" b="1">
                <a:solidFill>
                  <a:schemeClr val="lt1"/>
                </a:solidFill>
                <a:latin typeface="Federo"/>
                <a:ea typeface="Federo"/>
                <a:cs typeface="Federo"/>
                <a:sym typeface="Federo"/>
              </a:rPr>
              <a:t>“Espoleta impacto con retardo”</a:t>
            </a:r>
            <a:endParaRPr sz="1400" b="1">
              <a:solidFill>
                <a:schemeClr val="lt1"/>
              </a:solidFill>
              <a:latin typeface="Calibri"/>
              <a:ea typeface="Calibri"/>
              <a:cs typeface="Calibri"/>
              <a:sym typeface="Calibri"/>
            </a:endParaRPr>
          </a:p>
        </p:txBody>
      </p:sp>
      <p:sp>
        <p:nvSpPr>
          <p:cNvPr id="744" name="Google Shape;744;p27"/>
          <p:cNvSpPr txBox="1"/>
          <p:nvPr/>
        </p:nvSpPr>
        <p:spPr>
          <a:xfrm>
            <a:off x="3891263" y="3221667"/>
            <a:ext cx="3516000" cy="181620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Penetración de hormigón armado: más de 6 m </a:t>
            </a:r>
            <a:r>
              <a:rPr lang="en-US" sz="1600" b="1" u="sng">
                <a:solidFill>
                  <a:srgbClr val="002060"/>
                </a:solidFill>
                <a:latin typeface="Calibri"/>
                <a:ea typeface="Calibri"/>
                <a:cs typeface="Calibri"/>
                <a:sym typeface="Calibri"/>
              </a:rPr>
              <a:t>BLU - 13</a:t>
            </a:r>
            <a:r>
              <a:rPr lang="en-US" sz="1600">
                <a:solidFill>
                  <a:srgbClr val="002060"/>
                </a:solidFill>
                <a:latin typeface="Calibri"/>
                <a:ea typeface="Calibri"/>
                <a:cs typeface="Calibri"/>
                <a:sym typeface="Calibri"/>
              </a:rPr>
              <a:t> Super Penetrator (FACH)</a:t>
            </a:r>
            <a:endParaRPr/>
          </a:p>
          <a:p>
            <a:pPr marL="0" marR="0" lvl="0" indent="0" algn="just" rtl="0">
              <a:spcBef>
                <a:spcPts val="0"/>
              </a:spcBef>
              <a:spcAft>
                <a:spcPts val="0"/>
              </a:spcAft>
              <a:buNone/>
            </a:pPr>
            <a:endParaRPr sz="1600">
              <a:solidFill>
                <a:srgbClr val="002060"/>
              </a:solidFill>
              <a:latin typeface="Calibri"/>
              <a:ea typeface="Calibri"/>
              <a:cs typeface="Calibri"/>
              <a:sym typeface="Calibri"/>
            </a:endParaRPr>
          </a:p>
          <a:p>
            <a:pPr marL="0" marR="0" lvl="0" indent="0" algn="just" rtl="0">
              <a:spcBef>
                <a:spcPts val="0"/>
              </a:spcBef>
              <a:spcAft>
                <a:spcPts val="0"/>
              </a:spcAft>
              <a:buNone/>
            </a:pPr>
            <a:r>
              <a:rPr lang="en-US" sz="1600">
                <a:solidFill>
                  <a:srgbClr val="002060"/>
                </a:solidFill>
                <a:latin typeface="Calibri"/>
                <a:ea typeface="Calibri"/>
                <a:cs typeface="Calibri"/>
                <a:sym typeface="Calibri"/>
              </a:rPr>
              <a:t>Esta bomba es guiada por láser, que ilumina el punto de impacto desde un emisor externo (guiado semi - activo)</a:t>
            </a:r>
            <a:endParaRPr sz="1600">
              <a:solidFill>
                <a:srgbClr val="002060"/>
              </a:solidFill>
              <a:latin typeface="Calibri"/>
              <a:ea typeface="Calibri"/>
              <a:cs typeface="Calibri"/>
              <a:sym typeface="Calibri"/>
            </a:endParaRPr>
          </a:p>
        </p:txBody>
      </p:sp>
      <p:pic>
        <p:nvPicPr>
          <p:cNvPr id="745" name="Google Shape;745;p27" descr="https://upload.wikimedia.org/wikipedia/commons/6/68/Image-GBU-24_Missile_testmontage-gi_BLU-109_bomb.jpg"/>
          <p:cNvPicPr preferRelativeResize="0"/>
          <p:nvPr/>
        </p:nvPicPr>
        <p:blipFill rotWithShape="1">
          <a:blip r:embed="rId6">
            <a:alphaModFix/>
          </a:blip>
          <a:srcRect/>
          <a:stretch/>
        </p:blipFill>
        <p:spPr>
          <a:xfrm>
            <a:off x="8331583" y="2411485"/>
            <a:ext cx="2088753" cy="4386362"/>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749"/>
        <p:cNvGrpSpPr/>
        <p:nvPr/>
      </p:nvGrpSpPr>
      <p:grpSpPr>
        <a:xfrm>
          <a:off x="0" y="0"/>
          <a:ext cx="0" cy="0"/>
          <a:chOff x="0" y="0"/>
          <a:chExt cx="0" cy="0"/>
        </a:xfrm>
      </p:grpSpPr>
      <p:pic>
        <p:nvPicPr>
          <p:cNvPr id="750" name="Google Shape;750;p28"/>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751" name="Google Shape;751;p28"/>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752" name="Google Shape;752;p28"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pic>
        <p:nvPicPr>
          <p:cNvPr id="753" name="Google Shape;753;p28"/>
          <p:cNvPicPr preferRelativeResize="0"/>
          <p:nvPr/>
        </p:nvPicPr>
        <p:blipFill rotWithShape="1">
          <a:blip r:embed="rId5">
            <a:alphaModFix/>
          </a:blip>
          <a:srcRect/>
          <a:stretch/>
        </p:blipFill>
        <p:spPr>
          <a:xfrm>
            <a:off x="406993" y="758293"/>
            <a:ext cx="795190" cy="795190"/>
          </a:xfrm>
          <a:prstGeom prst="rect">
            <a:avLst/>
          </a:prstGeom>
          <a:noFill/>
          <a:ln>
            <a:noFill/>
          </a:ln>
        </p:spPr>
      </p:pic>
      <p:pic>
        <p:nvPicPr>
          <p:cNvPr id="754" name="Google Shape;754;p28" descr="anti"/>
          <p:cNvPicPr preferRelativeResize="0"/>
          <p:nvPr/>
        </p:nvPicPr>
        <p:blipFill rotWithShape="1">
          <a:blip r:embed="rId6">
            <a:alphaModFix/>
          </a:blip>
          <a:srcRect/>
          <a:stretch/>
        </p:blipFill>
        <p:spPr>
          <a:xfrm>
            <a:off x="183969" y="2411485"/>
            <a:ext cx="6774392" cy="4149316"/>
          </a:xfrm>
          <a:prstGeom prst="rect">
            <a:avLst/>
          </a:prstGeom>
          <a:noFill/>
          <a:ln w="9525" cap="flat" cmpd="sng">
            <a:solidFill>
              <a:schemeClr val="dk1"/>
            </a:solidFill>
            <a:prstDash val="solid"/>
            <a:round/>
            <a:headEnd type="none" w="sm" len="sm"/>
            <a:tailEnd type="none" w="sm" len="sm"/>
          </a:ln>
        </p:spPr>
      </p:pic>
      <p:sp>
        <p:nvSpPr>
          <p:cNvPr id="755" name="Google Shape;755;p28"/>
          <p:cNvSpPr/>
          <p:nvPr/>
        </p:nvSpPr>
        <p:spPr>
          <a:xfrm>
            <a:off x="7434146" y="2793016"/>
            <a:ext cx="4356410" cy="3386254"/>
          </a:xfrm>
          <a:prstGeom prst="rect">
            <a:avLst/>
          </a:prstGeom>
          <a:solidFill>
            <a:srgbClr val="DCECF6"/>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756" name="Google Shape;756;p28"/>
          <p:cNvSpPr/>
          <p:nvPr/>
        </p:nvSpPr>
        <p:spPr>
          <a:xfrm>
            <a:off x="7724077" y="4158506"/>
            <a:ext cx="3776545" cy="163121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a:solidFill>
                  <a:srgbClr val="002060"/>
                </a:solidFill>
                <a:latin typeface="Calibri"/>
                <a:ea typeface="Calibri"/>
                <a:cs typeface="Calibri"/>
                <a:sym typeface="Calibri"/>
              </a:rPr>
              <a:t>Capta blancos laterales a 90° con el eje del misil y dentro del radio letal de la cabeza de combate de fragmentación. Usada en misil  RBS-70</a:t>
            </a:r>
            <a:endParaRPr sz="2000">
              <a:solidFill>
                <a:srgbClr val="002060"/>
              </a:solidFill>
              <a:latin typeface="Calibri"/>
              <a:ea typeface="Calibri"/>
              <a:cs typeface="Calibri"/>
              <a:sym typeface="Calibri"/>
            </a:endParaRPr>
          </a:p>
        </p:txBody>
      </p:sp>
      <p:sp>
        <p:nvSpPr>
          <p:cNvPr id="757" name="Google Shape;757;p28"/>
          <p:cNvSpPr/>
          <p:nvPr/>
        </p:nvSpPr>
        <p:spPr>
          <a:xfrm>
            <a:off x="2669425" y="827769"/>
            <a:ext cx="6853148" cy="775186"/>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rgbClr val="1E4E79"/>
                </a:solidFill>
                <a:latin typeface="Avenir"/>
                <a:ea typeface="Avenir"/>
                <a:cs typeface="Avenir"/>
                <a:sym typeface="Avenir"/>
              </a:rPr>
              <a:t>Clasificación de las </a:t>
            </a:r>
            <a:r>
              <a:rPr lang="en-US" sz="2400" b="1">
                <a:solidFill>
                  <a:srgbClr val="002060"/>
                </a:solidFill>
                <a:latin typeface="Federo"/>
                <a:ea typeface="Federo"/>
                <a:cs typeface="Federo"/>
                <a:sym typeface="Federo"/>
              </a:rPr>
              <a:t>Espoletas de Proximidad </a:t>
            </a:r>
            <a:endParaRPr sz="2400" b="1">
              <a:solidFill>
                <a:srgbClr val="002060"/>
              </a:solidFill>
              <a:latin typeface="Federo"/>
              <a:ea typeface="Federo"/>
              <a:cs typeface="Federo"/>
              <a:sym typeface="Federo"/>
            </a:endParaRPr>
          </a:p>
          <a:p>
            <a:pPr marL="0" marR="0" lvl="0" indent="0" algn="ctr" rtl="0">
              <a:spcBef>
                <a:spcPts val="0"/>
              </a:spcBef>
              <a:spcAft>
                <a:spcPts val="0"/>
              </a:spcAft>
              <a:buNone/>
            </a:pPr>
            <a:r>
              <a:rPr lang="en-US" sz="2000" b="1">
                <a:solidFill>
                  <a:srgbClr val="1E4E79"/>
                </a:solidFill>
                <a:latin typeface="Avenir"/>
                <a:ea typeface="Avenir"/>
                <a:cs typeface="Avenir"/>
                <a:sym typeface="Avenir"/>
              </a:rPr>
              <a:t>por su modo de Operación</a:t>
            </a:r>
            <a:endParaRPr sz="2400" b="1">
              <a:solidFill>
                <a:srgbClr val="002060"/>
              </a:solidFill>
              <a:latin typeface="Federo"/>
              <a:ea typeface="Federo"/>
              <a:cs typeface="Federo"/>
              <a:sym typeface="Federo"/>
            </a:endParaRPr>
          </a:p>
        </p:txBody>
      </p:sp>
      <p:sp>
        <p:nvSpPr>
          <p:cNvPr id="758" name="Google Shape;758;p28"/>
          <p:cNvSpPr/>
          <p:nvPr/>
        </p:nvSpPr>
        <p:spPr>
          <a:xfrm>
            <a:off x="8348545" y="3088168"/>
            <a:ext cx="2527610" cy="775186"/>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rgbClr val="C00000"/>
                </a:solidFill>
                <a:latin typeface="Avenir"/>
                <a:ea typeface="Avenir"/>
                <a:cs typeface="Avenir"/>
                <a:sym typeface="Avenir"/>
              </a:rPr>
              <a:t>Espoleta </a:t>
            </a:r>
            <a:r>
              <a:rPr lang="en-US" sz="2400" b="1">
                <a:solidFill>
                  <a:srgbClr val="C00000"/>
                </a:solidFill>
                <a:latin typeface="Federo"/>
                <a:ea typeface="Federo"/>
                <a:cs typeface="Federo"/>
                <a:sym typeface="Federo"/>
              </a:rPr>
              <a:t>LASER</a:t>
            </a:r>
            <a:endParaRPr sz="2400" b="1">
              <a:solidFill>
                <a:srgbClr val="C00000"/>
              </a:solidFill>
              <a:latin typeface="Federo"/>
              <a:ea typeface="Federo"/>
              <a:cs typeface="Federo"/>
              <a:sym typeface="Federo"/>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762"/>
        <p:cNvGrpSpPr/>
        <p:nvPr/>
      </p:nvGrpSpPr>
      <p:grpSpPr>
        <a:xfrm>
          <a:off x="0" y="0"/>
          <a:ext cx="0" cy="0"/>
          <a:chOff x="0" y="0"/>
          <a:chExt cx="0" cy="0"/>
        </a:xfrm>
      </p:grpSpPr>
      <p:pic>
        <p:nvPicPr>
          <p:cNvPr id="763" name="Google Shape;763;p29"/>
          <p:cNvPicPr preferRelativeResize="0"/>
          <p:nvPr/>
        </p:nvPicPr>
        <p:blipFill rotWithShape="1">
          <a:blip r:embed="rId3">
            <a:alphaModFix/>
          </a:blip>
          <a:srcRect/>
          <a:stretch/>
        </p:blipFill>
        <p:spPr>
          <a:xfrm>
            <a:off x="12984" y="423504"/>
            <a:ext cx="12166031" cy="1583716"/>
          </a:xfrm>
          <a:prstGeom prst="rect">
            <a:avLst/>
          </a:prstGeom>
          <a:noFill/>
          <a:ln>
            <a:noFill/>
          </a:ln>
        </p:spPr>
      </p:pic>
      <p:sp>
        <p:nvSpPr>
          <p:cNvPr id="764" name="Google Shape;764;p29"/>
          <p:cNvSpPr txBox="1"/>
          <p:nvPr/>
        </p:nvSpPr>
        <p:spPr>
          <a:xfrm>
            <a:off x="10326224" y="1361751"/>
            <a:ext cx="1897980" cy="49244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400" b="1">
                <a:solidFill>
                  <a:srgbClr val="002060"/>
                </a:solidFill>
                <a:latin typeface="Federo"/>
                <a:ea typeface="Federo"/>
                <a:cs typeface="Federo"/>
                <a:sym typeface="Federo"/>
              </a:rPr>
              <a:t>ESCUELA NAVAL</a:t>
            </a:r>
            <a:endParaRPr/>
          </a:p>
          <a:p>
            <a:pPr marL="0" marR="0" lvl="0" indent="0" algn="ctr" rtl="0">
              <a:spcBef>
                <a:spcPts val="0"/>
              </a:spcBef>
              <a:spcAft>
                <a:spcPts val="0"/>
              </a:spcAft>
              <a:buNone/>
            </a:pPr>
            <a:r>
              <a:rPr lang="en-US" sz="1100" b="1">
                <a:solidFill>
                  <a:srgbClr val="002060"/>
                </a:solidFill>
                <a:latin typeface="Federo"/>
                <a:ea typeface="Federo"/>
                <a:cs typeface="Federo"/>
                <a:sym typeface="Federo"/>
              </a:rPr>
              <a:t>“Arturo Prat”</a:t>
            </a:r>
            <a:endParaRPr sz="1100" b="1">
              <a:solidFill>
                <a:srgbClr val="002060"/>
              </a:solidFill>
              <a:latin typeface="Federo"/>
              <a:ea typeface="Federo"/>
              <a:cs typeface="Federo"/>
              <a:sym typeface="Federo"/>
            </a:endParaRPr>
          </a:p>
        </p:txBody>
      </p:sp>
      <p:pic>
        <p:nvPicPr>
          <p:cNvPr id="765" name="Google Shape;765;p29" descr="Escuela naval Arturo Prat.jpg"/>
          <p:cNvPicPr preferRelativeResize="0"/>
          <p:nvPr/>
        </p:nvPicPr>
        <p:blipFill rotWithShape="1">
          <a:blip r:embed="rId4">
            <a:alphaModFix/>
          </a:blip>
          <a:srcRect/>
          <a:stretch/>
        </p:blipFill>
        <p:spPr>
          <a:xfrm>
            <a:off x="10908360" y="617634"/>
            <a:ext cx="643329" cy="744117"/>
          </a:xfrm>
          <a:prstGeom prst="rect">
            <a:avLst/>
          </a:prstGeom>
          <a:noFill/>
          <a:ln>
            <a:noFill/>
          </a:ln>
        </p:spPr>
      </p:pic>
      <p:pic>
        <p:nvPicPr>
          <p:cNvPr id="766" name="Google Shape;766;p29"/>
          <p:cNvPicPr preferRelativeResize="0"/>
          <p:nvPr/>
        </p:nvPicPr>
        <p:blipFill rotWithShape="1">
          <a:blip r:embed="rId5">
            <a:alphaModFix/>
          </a:blip>
          <a:srcRect/>
          <a:stretch/>
        </p:blipFill>
        <p:spPr>
          <a:xfrm>
            <a:off x="406993" y="758293"/>
            <a:ext cx="795190" cy="795190"/>
          </a:xfrm>
          <a:prstGeom prst="rect">
            <a:avLst/>
          </a:prstGeom>
          <a:noFill/>
          <a:ln>
            <a:noFill/>
          </a:ln>
        </p:spPr>
      </p:pic>
      <p:sp>
        <p:nvSpPr>
          <p:cNvPr id="767" name="Google Shape;767;p29"/>
          <p:cNvSpPr/>
          <p:nvPr/>
        </p:nvSpPr>
        <p:spPr>
          <a:xfrm>
            <a:off x="2669425" y="827769"/>
            <a:ext cx="6853148" cy="775186"/>
          </a:xfrm>
          <a:prstGeom prst="roundRect">
            <a:avLst>
              <a:gd name="adj" fmla="val 16667"/>
            </a:avLst>
          </a:prstGeom>
          <a:solidFill>
            <a:srgbClr val="BFBFBF">
              <a:alpha val="49803"/>
            </a:srgbClr>
          </a:solidFill>
          <a:ln w="12700" cap="flat" cmpd="sng">
            <a:solidFill>
              <a:srgbClr val="75707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a:solidFill>
                  <a:srgbClr val="1E4E79"/>
                </a:solidFill>
                <a:latin typeface="Avenir"/>
                <a:ea typeface="Avenir"/>
                <a:cs typeface="Avenir"/>
                <a:sym typeface="Avenir"/>
              </a:rPr>
              <a:t>Clasificación de las </a:t>
            </a:r>
            <a:r>
              <a:rPr lang="en-US" sz="2400" b="1">
                <a:solidFill>
                  <a:srgbClr val="002060"/>
                </a:solidFill>
                <a:latin typeface="Federo"/>
                <a:ea typeface="Federo"/>
                <a:cs typeface="Federo"/>
                <a:sym typeface="Federo"/>
              </a:rPr>
              <a:t>Espoletas de Proximidad </a:t>
            </a:r>
            <a:endParaRPr sz="2400" b="1">
              <a:solidFill>
                <a:srgbClr val="002060"/>
              </a:solidFill>
              <a:latin typeface="Federo"/>
              <a:ea typeface="Federo"/>
              <a:cs typeface="Federo"/>
              <a:sym typeface="Federo"/>
            </a:endParaRPr>
          </a:p>
          <a:p>
            <a:pPr marL="0" marR="0" lvl="0" indent="0" algn="ctr" rtl="0">
              <a:spcBef>
                <a:spcPts val="0"/>
              </a:spcBef>
              <a:spcAft>
                <a:spcPts val="0"/>
              </a:spcAft>
              <a:buNone/>
            </a:pPr>
            <a:r>
              <a:rPr lang="en-US" sz="2000" b="1">
                <a:solidFill>
                  <a:srgbClr val="1E4E79"/>
                </a:solidFill>
                <a:latin typeface="Avenir"/>
                <a:ea typeface="Avenir"/>
                <a:cs typeface="Avenir"/>
                <a:sym typeface="Avenir"/>
              </a:rPr>
              <a:t>por su modo de Operación</a:t>
            </a:r>
            <a:endParaRPr sz="2400" b="1">
              <a:solidFill>
                <a:srgbClr val="002060"/>
              </a:solidFill>
              <a:latin typeface="Federo"/>
              <a:ea typeface="Federo"/>
              <a:cs typeface="Federo"/>
              <a:sym typeface="Federo"/>
            </a:endParaRPr>
          </a:p>
        </p:txBody>
      </p:sp>
      <p:pic>
        <p:nvPicPr>
          <p:cNvPr id="768" name="Google Shape;768;p29" descr="detonacion"/>
          <p:cNvPicPr preferRelativeResize="0"/>
          <p:nvPr/>
        </p:nvPicPr>
        <p:blipFill rotWithShape="1">
          <a:blip r:embed="rId6">
            <a:alphaModFix/>
          </a:blip>
          <a:srcRect/>
          <a:stretch/>
        </p:blipFill>
        <p:spPr>
          <a:xfrm>
            <a:off x="467043" y="2411485"/>
            <a:ext cx="3790950" cy="3952876"/>
          </a:xfrm>
          <a:prstGeom prst="rect">
            <a:avLst/>
          </a:prstGeom>
          <a:noFill/>
          <a:ln w="38100" cap="sq" cmpd="sng">
            <a:solidFill>
              <a:srgbClr val="000000"/>
            </a:solidFill>
            <a:prstDash val="solid"/>
            <a:miter lim="800000"/>
            <a:headEnd type="none" w="sm" len="sm"/>
            <a:tailEnd type="none" w="sm" len="sm"/>
          </a:ln>
          <a:effectLst>
            <a:outerShdw blurRad="50800" dist="38100" dir="2700000" algn="tl" rotWithShape="0">
              <a:srgbClr val="000000">
                <a:alpha val="42745"/>
              </a:srgbClr>
            </a:outerShdw>
          </a:effectLst>
        </p:spPr>
      </p:pic>
      <p:grpSp>
        <p:nvGrpSpPr>
          <p:cNvPr id="769" name="Google Shape;769;p29"/>
          <p:cNvGrpSpPr/>
          <p:nvPr/>
        </p:nvGrpSpPr>
        <p:grpSpPr>
          <a:xfrm>
            <a:off x="4738335" y="2323003"/>
            <a:ext cx="3107622" cy="962941"/>
            <a:chOff x="575615" y="2745021"/>
            <a:chExt cx="3107622" cy="962941"/>
          </a:xfrm>
        </p:grpSpPr>
        <p:sp>
          <p:nvSpPr>
            <p:cNvPr id="770" name="Google Shape;770;p29"/>
            <p:cNvSpPr txBox="1"/>
            <p:nvPr/>
          </p:nvSpPr>
          <p:spPr>
            <a:xfrm>
              <a:off x="575615" y="2876965"/>
              <a:ext cx="3107622" cy="83099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    e retira gancho de seguridad. Manteniendo la palanca de seguridad en su posición de seguro</a:t>
              </a:r>
              <a:endParaRPr sz="1600">
                <a:solidFill>
                  <a:srgbClr val="002060"/>
                </a:solidFill>
                <a:latin typeface="Calibri"/>
                <a:ea typeface="Calibri"/>
                <a:cs typeface="Calibri"/>
                <a:sym typeface="Calibri"/>
              </a:endParaRPr>
            </a:p>
          </p:txBody>
        </p:sp>
        <p:sp>
          <p:nvSpPr>
            <p:cNvPr id="771" name="Google Shape;771;p29"/>
            <p:cNvSpPr txBox="1"/>
            <p:nvPr/>
          </p:nvSpPr>
          <p:spPr>
            <a:xfrm>
              <a:off x="576066" y="2745021"/>
              <a:ext cx="49403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002060"/>
                  </a:solidFill>
                  <a:latin typeface="Calibri"/>
                  <a:ea typeface="Calibri"/>
                  <a:cs typeface="Calibri"/>
                  <a:sym typeface="Calibri"/>
                </a:rPr>
                <a:t>S</a:t>
              </a:r>
              <a:endParaRPr sz="2800">
                <a:solidFill>
                  <a:srgbClr val="002060"/>
                </a:solidFill>
                <a:latin typeface="Calibri"/>
                <a:ea typeface="Calibri"/>
                <a:cs typeface="Calibri"/>
                <a:sym typeface="Calibri"/>
              </a:endParaRPr>
            </a:p>
          </p:txBody>
        </p:sp>
      </p:grpSp>
      <p:grpSp>
        <p:nvGrpSpPr>
          <p:cNvPr id="772" name="Google Shape;772;p29"/>
          <p:cNvGrpSpPr/>
          <p:nvPr/>
        </p:nvGrpSpPr>
        <p:grpSpPr>
          <a:xfrm>
            <a:off x="5582224" y="3410718"/>
            <a:ext cx="3107622" cy="712960"/>
            <a:chOff x="5270112" y="3650951"/>
            <a:chExt cx="3107622" cy="712960"/>
          </a:xfrm>
        </p:grpSpPr>
        <p:sp>
          <p:nvSpPr>
            <p:cNvPr id="773" name="Google Shape;773;p29"/>
            <p:cNvSpPr txBox="1"/>
            <p:nvPr/>
          </p:nvSpPr>
          <p:spPr>
            <a:xfrm>
              <a:off x="5270112" y="3779136"/>
              <a:ext cx="3107622" cy="58477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    e lanza la granada y se desprende la palanca de seguridad</a:t>
              </a:r>
              <a:endParaRPr/>
            </a:p>
          </p:txBody>
        </p:sp>
        <p:sp>
          <p:nvSpPr>
            <p:cNvPr id="774" name="Google Shape;774;p29"/>
            <p:cNvSpPr txBox="1"/>
            <p:nvPr/>
          </p:nvSpPr>
          <p:spPr>
            <a:xfrm>
              <a:off x="5279677" y="3650951"/>
              <a:ext cx="40013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002060"/>
                  </a:solidFill>
                  <a:latin typeface="Calibri"/>
                  <a:ea typeface="Calibri"/>
                  <a:cs typeface="Calibri"/>
                  <a:sym typeface="Calibri"/>
                </a:rPr>
                <a:t>S</a:t>
              </a:r>
              <a:endParaRPr sz="2800">
                <a:solidFill>
                  <a:srgbClr val="002060"/>
                </a:solidFill>
                <a:latin typeface="Calibri"/>
                <a:ea typeface="Calibri"/>
                <a:cs typeface="Calibri"/>
                <a:sym typeface="Calibri"/>
              </a:endParaRPr>
            </a:p>
          </p:txBody>
        </p:sp>
      </p:grpSp>
      <p:grpSp>
        <p:nvGrpSpPr>
          <p:cNvPr id="775" name="Google Shape;775;p29"/>
          <p:cNvGrpSpPr/>
          <p:nvPr/>
        </p:nvGrpSpPr>
        <p:grpSpPr>
          <a:xfrm>
            <a:off x="6823923" y="4288815"/>
            <a:ext cx="3107622" cy="1205403"/>
            <a:chOff x="5270112" y="3650951"/>
            <a:chExt cx="3107622" cy="1205403"/>
          </a:xfrm>
        </p:grpSpPr>
        <p:sp>
          <p:nvSpPr>
            <p:cNvPr id="776" name="Google Shape;776;p29"/>
            <p:cNvSpPr txBox="1"/>
            <p:nvPr/>
          </p:nvSpPr>
          <p:spPr>
            <a:xfrm>
              <a:off x="5270112" y="3779136"/>
              <a:ext cx="3107622" cy="10772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    e Se libera el detonador y este golpea la </a:t>
              </a:r>
              <a:r>
                <a:rPr lang="en-US" sz="1600" b="1">
                  <a:solidFill>
                    <a:srgbClr val="002060"/>
                  </a:solidFill>
                  <a:latin typeface="Calibri"/>
                  <a:ea typeface="Calibri"/>
                  <a:cs typeface="Calibri"/>
                  <a:sym typeface="Calibri"/>
                </a:rPr>
                <a:t>“</a:t>
              </a:r>
              <a:r>
                <a:rPr lang="en-US" sz="1600" b="1" u="sng">
                  <a:solidFill>
                    <a:srgbClr val="002060"/>
                  </a:solidFill>
                  <a:latin typeface="Calibri"/>
                  <a:ea typeface="Calibri"/>
                  <a:cs typeface="Calibri"/>
                  <a:sym typeface="Calibri"/>
                </a:rPr>
                <a:t>tapa activadora</a:t>
              </a:r>
              <a:r>
                <a:rPr lang="en-US" sz="1600" b="1">
                  <a:solidFill>
                    <a:srgbClr val="002060"/>
                  </a:solidFill>
                  <a:latin typeface="Calibri"/>
                  <a:ea typeface="Calibri"/>
                  <a:cs typeface="Calibri"/>
                  <a:sym typeface="Calibri"/>
                </a:rPr>
                <a:t>”</a:t>
              </a:r>
              <a:r>
                <a:rPr lang="en-US" sz="1600">
                  <a:solidFill>
                    <a:srgbClr val="002060"/>
                  </a:solidFill>
                  <a:latin typeface="Calibri"/>
                  <a:ea typeface="Calibri"/>
                  <a:cs typeface="Calibri"/>
                  <a:sym typeface="Calibri"/>
                </a:rPr>
                <a:t>, iniciando la quema del retardante químico (4 a 5 segs.)</a:t>
              </a:r>
              <a:endParaRPr/>
            </a:p>
          </p:txBody>
        </p:sp>
        <p:sp>
          <p:nvSpPr>
            <p:cNvPr id="777" name="Google Shape;777;p29"/>
            <p:cNvSpPr txBox="1"/>
            <p:nvPr/>
          </p:nvSpPr>
          <p:spPr>
            <a:xfrm>
              <a:off x="5279676" y="3650951"/>
              <a:ext cx="49403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002060"/>
                  </a:solidFill>
                  <a:latin typeface="Calibri"/>
                  <a:ea typeface="Calibri"/>
                  <a:cs typeface="Calibri"/>
                  <a:sym typeface="Calibri"/>
                </a:rPr>
                <a:t>S</a:t>
              </a:r>
              <a:endParaRPr sz="2800">
                <a:solidFill>
                  <a:srgbClr val="002060"/>
                </a:solidFill>
                <a:latin typeface="Calibri"/>
                <a:ea typeface="Calibri"/>
                <a:cs typeface="Calibri"/>
                <a:sym typeface="Calibri"/>
              </a:endParaRPr>
            </a:p>
          </p:txBody>
        </p:sp>
      </p:grpSp>
      <p:grpSp>
        <p:nvGrpSpPr>
          <p:cNvPr id="778" name="Google Shape;778;p29"/>
          <p:cNvGrpSpPr/>
          <p:nvPr/>
        </p:nvGrpSpPr>
        <p:grpSpPr>
          <a:xfrm>
            <a:off x="8519578" y="5677706"/>
            <a:ext cx="3107622" cy="974050"/>
            <a:chOff x="5270112" y="3636083"/>
            <a:chExt cx="3107622" cy="974050"/>
          </a:xfrm>
        </p:grpSpPr>
        <p:sp>
          <p:nvSpPr>
            <p:cNvPr id="779" name="Google Shape;779;p29"/>
            <p:cNvSpPr txBox="1"/>
            <p:nvPr/>
          </p:nvSpPr>
          <p:spPr>
            <a:xfrm>
              <a:off x="5270112" y="3779136"/>
              <a:ext cx="3107622" cy="83099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002060"/>
                  </a:solidFill>
                  <a:latin typeface="Calibri"/>
                  <a:ea typeface="Calibri"/>
                  <a:cs typeface="Calibri"/>
                  <a:sym typeface="Calibri"/>
                </a:rPr>
                <a:t>    l retardante inicia la detonación de “Detonante” y la granada se desintegra en fragmentos.</a:t>
              </a:r>
              <a:endParaRPr sz="1600">
                <a:solidFill>
                  <a:srgbClr val="002060"/>
                </a:solidFill>
                <a:latin typeface="Calibri"/>
                <a:ea typeface="Calibri"/>
                <a:cs typeface="Calibri"/>
                <a:sym typeface="Calibri"/>
              </a:endParaRPr>
            </a:p>
          </p:txBody>
        </p:sp>
        <p:sp>
          <p:nvSpPr>
            <p:cNvPr id="780" name="Google Shape;780;p29"/>
            <p:cNvSpPr txBox="1"/>
            <p:nvPr/>
          </p:nvSpPr>
          <p:spPr>
            <a:xfrm>
              <a:off x="5272242" y="3636083"/>
              <a:ext cx="49403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a:solidFill>
                    <a:srgbClr val="002060"/>
                  </a:solidFill>
                  <a:latin typeface="Calibri"/>
                  <a:ea typeface="Calibri"/>
                  <a:cs typeface="Calibri"/>
                  <a:sym typeface="Calibri"/>
                </a:rPr>
                <a:t>E</a:t>
              </a:r>
              <a:endParaRPr sz="2800">
                <a:solidFill>
                  <a:srgbClr val="002060"/>
                </a:solidFill>
                <a:latin typeface="Calibri"/>
                <a:ea typeface="Calibri"/>
                <a:cs typeface="Calibri"/>
                <a:sym typeface="Calibri"/>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69"/>
                                        </p:tgtEl>
                                        <p:attrNameLst>
                                          <p:attrName>style.visibility</p:attrName>
                                        </p:attrNameLst>
                                      </p:cBhvr>
                                      <p:to>
                                        <p:strVal val="visible"/>
                                      </p:to>
                                    </p:set>
                                    <p:animEffect transition="in" filter="fade">
                                      <p:cBhvr>
                                        <p:cTn id="7" dur="500"/>
                                        <p:tgtEl>
                                          <p:spTgt spid="76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72"/>
                                        </p:tgtEl>
                                        <p:attrNameLst>
                                          <p:attrName>style.visibility</p:attrName>
                                        </p:attrNameLst>
                                      </p:cBhvr>
                                      <p:to>
                                        <p:strVal val="visible"/>
                                      </p:to>
                                    </p:set>
                                    <p:animEffect transition="in" filter="fade">
                                      <p:cBhvr>
                                        <p:cTn id="12" dur="500"/>
                                        <p:tgtEl>
                                          <p:spTgt spid="77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75"/>
                                        </p:tgtEl>
                                        <p:attrNameLst>
                                          <p:attrName>style.visibility</p:attrName>
                                        </p:attrNameLst>
                                      </p:cBhvr>
                                      <p:to>
                                        <p:strVal val="visible"/>
                                      </p:to>
                                    </p:set>
                                    <p:animEffect transition="in" filter="fade">
                                      <p:cBhvr>
                                        <p:cTn id="17" dur="500"/>
                                        <p:tgtEl>
                                          <p:spTgt spid="77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78"/>
                                        </p:tgtEl>
                                        <p:attrNameLst>
                                          <p:attrName>style.visibility</p:attrName>
                                        </p:attrNameLst>
                                      </p:cBhvr>
                                      <p:to>
                                        <p:strVal val="visible"/>
                                      </p:to>
                                    </p:set>
                                    <p:animEffect transition="in" filter="fade">
                                      <p:cBhvr>
                                        <p:cTn id="22" dur="500"/>
                                        <p:tgtEl>
                                          <p:spTgt spid="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84"/>
        <p:cNvGrpSpPr/>
        <p:nvPr/>
      </p:nvGrpSpPr>
      <p:grpSpPr>
        <a:xfrm>
          <a:off x="0" y="0"/>
          <a:ext cx="0" cy="0"/>
          <a:chOff x="0" y="0"/>
          <a:chExt cx="0" cy="0"/>
        </a:xfrm>
      </p:grpSpPr>
      <p:sp>
        <p:nvSpPr>
          <p:cNvPr id="785" name="Google Shape;785;p30"/>
          <p:cNvSpPr/>
          <p:nvPr/>
        </p:nvSpPr>
        <p:spPr>
          <a:xfrm>
            <a:off x="2649279" y="2717682"/>
            <a:ext cx="6542049" cy="2901902"/>
          </a:xfrm>
          <a:prstGeom prst="roundRect">
            <a:avLst>
              <a:gd name="adj" fmla="val 1711"/>
            </a:avLst>
          </a:prstGeom>
          <a:solidFill>
            <a:srgbClr val="1E4E79">
              <a:alpha val="57647"/>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786" name="Google Shape;786;p30">
            <a:hlinkClick r:id="rId3" action="ppaction://hlinkfile"/>
          </p:cNvPr>
          <p:cNvPicPr preferRelativeResize="0"/>
          <p:nvPr/>
        </p:nvPicPr>
        <p:blipFill rotWithShape="1">
          <a:blip r:embed="rId4">
            <a:alphaModFix/>
          </a:blip>
          <a:srcRect/>
          <a:stretch/>
        </p:blipFill>
        <p:spPr>
          <a:xfrm>
            <a:off x="3241287" y="3187666"/>
            <a:ext cx="1978420" cy="1961933"/>
          </a:xfrm>
          <a:prstGeom prst="roundRect">
            <a:avLst>
              <a:gd name="adj" fmla="val 4167"/>
            </a:avLst>
          </a:prstGeom>
          <a:solidFill>
            <a:srgbClr val="FFFFFF"/>
          </a:solidFill>
          <a:ln w="76200" cap="sq" cmpd="sng">
            <a:solidFill>
              <a:srgbClr val="292929"/>
            </a:solidFill>
            <a:prstDash val="solid"/>
            <a:miter lim="800000"/>
            <a:headEnd type="none" w="sm" len="sm"/>
            <a:tailEnd type="none" w="sm" len="sm"/>
          </a:ln>
          <a:effectLst>
            <a:reflection stA="28000" endPos="28000" dist="5000" dir="5400000" sy="-100000" algn="bl" rotWithShape="0"/>
          </a:effectLst>
        </p:spPr>
      </p:pic>
      <p:sp>
        <p:nvSpPr>
          <p:cNvPr id="787" name="Google Shape;787;p30"/>
          <p:cNvSpPr txBox="1"/>
          <p:nvPr/>
        </p:nvSpPr>
        <p:spPr>
          <a:xfrm>
            <a:off x="4966946" y="3782606"/>
            <a:ext cx="3985992" cy="58477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a:solidFill>
                  <a:srgbClr val="C00000"/>
                </a:solidFill>
                <a:latin typeface="Federo"/>
                <a:ea typeface="Federo"/>
                <a:cs typeface="Federo"/>
                <a:sym typeface="Federo"/>
              </a:rPr>
              <a:t>“CONSULTAS”</a:t>
            </a:r>
            <a:endParaRPr dirty="0"/>
          </a:p>
        </p:txBody>
      </p:sp>
      <p:pic>
        <p:nvPicPr>
          <p:cNvPr id="788" name="Google Shape;788;p30" descr="Escuela naval Arturo Prat.jpg"/>
          <p:cNvPicPr preferRelativeResize="0"/>
          <p:nvPr/>
        </p:nvPicPr>
        <p:blipFill rotWithShape="1">
          <a:blip r:embed="rId5">
            <a:alphaModFix/>
          </a:blip>
          <a:srcRect/>
          <a:stretch/>
        </p:blipFill>
        <p:spPr>
          <a:xfrm>
            <a:off x="11062010" y="334516"/>
            <a:ext cx="786488" cy="909704"/>
          </a:xfrm>
          <a:prstGeom prst="roundRect">
            <a:avLst>
              <a:gd name="adj" fmla="val 8594"/>
            </a:avLst>
          </a:prstGeom>
          <a:solidFill>
            <a:srgbClr val="ECECEC"/>
          </a:solidFill>
          <a:ln>
            <a:noFill/>
          </a:ln>
          <a:effectLst>
            <a:reflection stA="38000" endPos="28000" dist="5000" dir="5400000" sy="-100000" algn="bl" rotWithShape="0"/>
          </a:effectLst>
        </p:spPr>
      </p:pic>
      <p:sp>
        <p:nvSpPr>
          <p:cNvPr id="789" name="Google Shape;789;p30"/>
          <p:cNvSpPr txBox="1"/>
          <p:nvPr/>
        </p:nvSpPr>
        <p:spPr>
          <a:xfrm>
            <a:off x="3514359" y="1096773"/>
            <a:ext cx="4767286"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dirty="0" err="1">
                <a:solidFill>
                  <a:srgbClr val="002060"/>
                </a:solidFill>
                <a:latin typeface="Federo"/>
                <a:ea typeface="Federo"/>
                <a:cs typeface="Federo"/>
                <a:sym typeface="Federo"/>
              </a:rPr>
              <a:t>Explosivos</a:t>
            </a:r>
            <a:r>
              <a:rPr lang="en-US" sz="3200" b="1" dirty="0">
                <a:solidFill>
                  <a:srgbClr val="002060"/>
                </a:solidFill>
                <a:latin typeface="Federo"/>
                <a:ea typeface="Federo"/>
                <a:cs typeface="Federo"/>
                <a:sym typeface="Federo"/>
              </a:rPr>
              <a:t> </a:t>
            </a:r>
            <a:r>
              <a:rPr lang="en-US" sz="3200" b="1" dirty="0" err="1">
                <a:solidFill>
                  <a:srgbClr val="002060"/>
                </a:solidFill>
                <a:latin typeface="Federo"/>
                <a:ea typeface="Federo"/>
                <a:cs typeface="Federo"/>
                <a:sym typeface="Federo"/>
              </a:rPr>
              <a:t>Militares</a:t>
            </a:r>
            <a:endParaRPr dirty="0"/>
          </a:p>
          <a:p>
            <a:pPr marL="0" marR="0" lvl="0" indent="0" algn="ctr" rtl="0">
              <a:spcBef>
                <a:spcPts val="0"/>
              </a:spcBef>
              <a:spcAft>
                <a:spcPts val="0"/>
              </a:spcAft>
              <a:buNone/>
            </a:pPr>
            <a:r>
              <a:rPr lang="en-US" sz="3200" b="1" dirty="0">
                <a:solidFill>
                  <a:srgbClr val="C00000"/>
                </a:solidFill>
                <a:latin typeface="Federo"/>
                <a:ea typeface="Federo"/>
                <a:cs typeface="Federo"/>
                <a:sym typeface="Federo"/>
              </a:rPr>
              <a:t>“ESPOLETAS”</a:t>
            </a:r>
            <a:endParaRPr dirty="0"/>
          </a:p>
        </p:txBody>
      </p:sp>
      <p:sp>
        <p:nvSpPr>
          <p:cNvPr id="2" name="CuadroTexto 1">
            <a:extLst>
              <a:ext uri="{FF2B5EF4-FFF2-40B4-BE49-F238E27FC236}">
                <a16:creationId xmlns:a16="http://schemas.microsoft.com/office/drawing/2014/main" id="{6A3D2652-19D6-ECB9-D062-5B95DB296A30}"/>
              </a:ext>
            </a:extLst>
          </p:cNvPr>
          <p:cNvSpPr txBox="1"/>
          <p:nvPr/>
        </p:nvSpPr>
        <p:spPr>
          <a:xfrm>
            <a:off x="2926080" y="5761227"/>
            <a:ext cx="3769360" cy="307777"/>
          </a:xfrm>
          <a:prstGeom prst="rect">
            <a:avLst/>
          </a:prstGeom>
          <a:noFill/>
        </p:spPr>
        <p:txBody>
          <a:bodyPr wrap="square" rtlCol="0">
            <a:spAutoFit/>
          </a:bodyPr>
          <a:lstStyle/>
          <a:p>
            <a:r>
              <a:rPr lang="en-US" dirty="0"/>
              <a:t>VIDEO DE APOYO A LA CLASE</a:t>
            </a:r>
          </a:p>
        </p:txBody>
      </p:sp>
    </p:spTree>
  </p:cSld>
  <p:clrMapOvr>
    <a:masterClrMapping/>
  </p:clrMapOvr>
</p:sld>
</file>

<file path=ppt/theme/theme1.xml><?xml version="1.0" encoding="utf-8"?>
<a:theme xmlns:a="http://schemas.openxmlformats.org/drawingml/2006/main" name="Tema de Offic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2292</Words>
  <Application>Microsoft Office PowerPoint</Application>
  <PresentationFormat>Panorámica</PresentationFormat>
  <Paragraphs>420</Paragraphs>
  <Slides>30</Slides>
  <Notes>30</Notes>
  <HiddenSlides>3</HiddenSlides>
  <MMClips>0</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30</vt:i4>
      </vt:variant>
    </vt:vector>
  </HeadingPairs>
  <TitlesOfParts>
    <vt:vector size="42" baseType="lpstr">
      <vt:lpstr>Times New Roman</vt:lpstr>
      <vt:lpstr>Calibri</vt:lpstr>
      <vt:lpstr>Federo</vt:lpstr>
      <vt:lpstr>Arial</vt:lpstr>
      <vt:lpstr>Lato</vt:lpstr>
      <vt:lpstr>Open Sans</vt:lpstr>
      <vt:lpstr>Open Sans Light</vt:lpstr>
      <vt:lpstr>Avenir</vt:lpstr>
      <vt:lpstr>Noto Sans Symbols</vt:lpstr>
      <vt:lpstr>Quattrocento Sans</vt:lpstr>
      <vt:lpstr>Arial Black</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Cuenta Microsoft</dc:creator>
  <cp:lastModifiedBy>RONALD BAASCH BARBERIS</cp:lastModifiedBy>
  <cp:revision>4</cp:revision>
  <dcterms:created xsi:type="dcterms:W3CDTF">2022-10-20T00:43:40Z</dcterms:created>
  <dcterms:modified xsi:type="dcterms:W3CDTF">2023-02-22T12:26:34Z</dcterms:modified>
</cp:coreProperties>
</file>