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6" r:id="rId6"/>
    <p:sldId id="268" r:id="rId7"/>
    <p:sldId id="267" r:id="rId8"/>
    <p:sldId id="261" r:id="rId9"/>
    <p:sldId id="269" r:id="rId10"/>
    <p:sldId id="270" r:id="rId11"/>
    <p:sldId id="281" r:id="rId12"/>
    <p:sldId id="282" r:id="rId13"/>
    <p:sldId id="283" r:id="rId14"/>
    <p:sldId id="263" r:id="rId15"/>
    <p:sldId id="264" r:id="rId16"/>
    <p:sldId id="265" r:id="rId17"/>
    <p:sldId id="276" r:id="rId18"/>
    <p:sldId id="277" r:id="rId19"/>
    <p:sldId id="278" r:id="rId20"/>
    <p:sldId id="279" r:id="rId21"/>
    <p:sldId id="280" r:id="rId22"/>
    <p:sldId id="271" r:id="rId23"/>
    <p:sldId id="272" r:id="rId24"/>
    <p:sldId id="273" r:id="rId25"/>
    <p:sldId id="274" r:id="rId26"/>
    <p:sldId id="286" r:id="rId27"/>
    <p:sldId id="262" r:id="rId28"/>
    <p:sldId id="284" r:id="rId29"/>
    <p:sldId id="285"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11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9" name="8 Rectángulo"/>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s-ES" smtClean="0"/>
              <a:t>Haga clic para modificar el estilo de título del patrón</a:t>
            </a:r>
            <a:endParaRPr kumimoji="0" lang="en-US"/>
          </a:p>
        </p:txBody>
      </p:sp>
      <p:sp>
        <p:nvSpPr>
          <p:cNvPr id="3" name="2 Subtítulo"/>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s-ES" smtClean="0"/>
              <a:t>Haga clic para modificar el estilo de subtítulo del patrón</a:t>
            </a:r>
            <a:endParaRPr kumimoji="0" lang="en-US"/>
          </a:p>
        </p:txBody>
      </p:sp>
      <p:sp>
        <p:nvSpPr>
          <p:cNvPr id="4" name="3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
        <p:nvSpPr>
          <p:cNvPr id="10" name="9 Rectángulo"/>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5448"/>
            <a:ext cx="8229600" cy="1252728"/>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9" name="8 Rectángulo"/>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11 Rectángulo"/>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texto"/>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6" name="5 Marcador de contenido"/>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texto"/>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
        <p:nvSpPr>
          <p:cNvPr id="12" name="11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164592" y="1170432"/>
            <a:ext cx="2523744" cy="201168"/>
          </a:xfrm>
        </p:spPr>
        <p:txBody>
          <a:bodyPr/>
          <a:lstStyle/>
          <a:p>
            <a:fld id="{9FFFF952-266E-4AD1-A15C-3F1512801DA7}" type="datetimeFigureOut">
              <a:rPr lang="es-ES" smtClean="0"/>
              <a:t>11/03/2020</a:t>
            </a:fld>
            <a:endParaRPr lang="es-ES"/>
          </a:p>
        </p:txBody>
      </p:sp>
      <p:sp>
        <p:nvSpPr>
          <p:cNvPr id="11" name="10 Rectángulo"/>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5 Marcador de pie de página"/>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s-ES"/>
          </a:p>
        </p:txBody>
      </p:sp>
      <p:sp>
        <p:nvSpPr>
          <p:cNvPr id="7" name="6 Marcador de número de diapositiva"/>
          <p:cNvSpPr>
            <a:spLocks noGrp="1"/>
          </p:cNvSpPr>
          <p:nvPr>
            <p:ph type="sldNum" sz="quarter" idx="12"/>
          </p:nvPr>
        </p:nvSpPr>
        <p:spPr>
          <a:xfrm>
            <a:off x="8339328" y="1170432"/>
            <a:ext cx="733864" cy="201168"/>
          </a:xfrm>
        </p:spPr>
        <p:txBody>
          <a:bodyPr/>
          <a:lstStyle/>
          <a:p>
            <a:fld id="{51528FE7-7717-4411-BB32-D659DE2BD4BB}"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9" name="8 Rectángulo"/>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7 Rectángulo"/>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vertical"/>
          <p:cNvSpPr>
            <a:spLocks noGrp="1"/>
          </p:cNvSpPr>
          <p:nvPr>
            <p:ph type="title" orient="vert"/>
          </p:nvPr>
        </p:nvSpPr>
        <p:spPr>
          <a:xfrm>
            <a:off x="6781800" y="274640"/>
            <a:ext cx="19050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04800"/>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FFFF952-266E-4AD1-A15C-3F1512801DA7}" type="datetimeFigureOut">
              <a:rPr lang="es-ES" smtClean="0"/>
              <a:t>11/03/2020</a:t>
            </a:fld>
            <a:endParaRPr lang="es-ES"/>
          </a:p>
        </p:txBody>
      </p:sp>
      <p:sp>
        <p:nvSpPr>
          <p:cNvPr id="5" name="4 Marcador de pie de página"/>
          <p:cNvSpPr>
            <a:spLocks noGrp="1"/>
          </p:cNvSpPr>
          <p:nvPr>
            <p:ph type="ftr" sz="quarter" idx="11"/>
          </p:nvPr>
        </p:nvSpPr>
        <p:spPr>
          <a:xfrm>
            <a:off x="2640597" y="6377459"/>
            <a:ext cx="3836404" cy="365125"/>
          </a:xfrm>
        </p:spPr>
        <p:txBody>
          <a:bodyPr/>
          <a:lstStyle/>
          <a:p>
            <a:endParaRPr lang="es-ES"/>
          </a:p>
        </p:txBody>
      </p:sp>
      <p:sp>
        <p:nvSpPr>
          <p:cNvPr id="6" name="5 Marcador de número de diapositiva"/>
          <p:cNvSpPr>
            <a:spLocks noGrp="1"/>
          </p:cNvSpPr>
          <p:nvPr>
            <p:ph type="sldNum" sz="quarter" idx="12"/>
          </p:nvPr>
        </p:nvSpPr>
        <p:spPr/>
        <p:txBody>
          <a:bodyPr/>
          <a:lstStyle/>
          <a:p>
            <a:fld id="{51528FE7-7717-4411-BB32-D659DE2BD4BB}"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6000">
              <a:srgbClr val="0070C0"/>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10" name="9 Rectángulo"/>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6 Rectángulo"/>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Marcador de título"/>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3 Marcador de fecha"/>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9FFFF952-266E-4AD1-A15C-3F1512801DA7}" type="datetimeFigureOut">
              <a:rPr lang="es-ES" smtClean="0"/>
              <a:t>11/03/2020</a:t>
            </a:fld>
            <a:endParaRPr lang="es-ES"/>
          </a:p>
        </p:txBody>
      </p:sp>
      <p:sp>
        <p:nvSpPr>
          <p:cNvPr id="5" name="4 Marcador de pie de página"/>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s-ES"/>
          </a:p>
        </p:txBody>
      </p:sp>
      <p:sp>
        <p:nvSpPr>
          <p:cNvPr id="6" name="5 Marcador de número de diapositiva"/>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51528FE7-7717-4411-BB32-D659DE2BD4B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s://www.armada.cl/armada/quienes-la-componen/2014-05-05/102017.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hyperlink" Target="http://dirisnav.armada.c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jpeg"/><Relationship Id="rId3" Type="http://schemas.openxmlformats.org/officeDocument/2006/relationships/image" Target="../media/image5.jpeg"/><Relationship Id="rId7" Type="http://schemas.openxmlformats.org/officeDocument/2006/relationships/image" Target="../media/image27.png"/><Relationship Id="rId12" Type="http://schemas.openxmlformats.org/officeDocument/2006/relationships/image" Target="../media/image32.jpe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jpeg"/><Relationship Id="rId5" Type="http://schemas.openxmlformats.org/officeDocument/2006/relationships/image" Target="../media/image25.jpeg"/><Relationship Id="rId15" Type="http://schemas.openxmlformats.org/officeDocument/2006/relationships/image" Target="../media/image35.png"/><Relationship Id="rId10" Type="http://schemas.openxmlformats.org/officeDocument/2006/relationships/image" Target="../media/image30.jpeg"/><Relationship Id="rId4" Type="http://schemas.openxmlformats.org/officeDocument/2006/relationships/image" Target="../media/image3.png"/><Relationship Id="rId9" Type="http://schemas.openxmlformats.org/officeDocument/2006/relationships/image" Target="../media/image29.jpeg"/><Relationship Id="rId1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5157192"/>
            <a:ext cx="9144000" cy="18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Título"/>
          <p:cNvSpPr>
            <a:spLocks noGrp="1"/>
          </p:cNvSpPr>
          <p:nvPr>
            <p:ph type="ctrTitle"/>
          </p:nvPr>
        </p:nvSpPr>
        <p:spPr>
          <a:xfrm>
            <a:off x="611560" y="1772816"/>
            <a:ext cx="8280920" cy="1728192"/>
          </a:xfrm>
        </p:spPr>
        <p:txBody>
          <a:bodyPr>
            <a:noAutofit/>
          </a:bodyPr>
          <a:lstStyle/>
          <a:p>
            <a:r>
              <a:rPr lang="es-CL" sz="3600" dirty="0" smtClean="0">
                <a:latin typeface="Arial Black" pitchFamily="34" charset="0"/>
              </a:rPr>
              <a:t>“</a:t>
            </a:r>
            <a:r>
              <a:rPr lang="es-ES" sz="3600" dirty="0" smtClean="0">
                <a:latin typeface="Arial Black" pitchFamily="34" charset="0"/>
              </a:rPr>
              <a:t>ORGANIZACIÓN LOGÍSTICA DEL MATERIAL EN LA ARMADA DE CHILE”</a:t>
            </a:r>
            <a:br>
              <a:rPr lang="es-ES" sz="3600" dirty="0" smtClean="0">
                <a:latin typeface="Arial Black" pitchFamily="34" charset="0"/>
              </a:rPr>
            </a:br>
            <a:endParaRPr lang="es-ES" sz="3600" dirty="0">
              <a:latin typeface="Arial Black" pitchFamily="34" charset="0"/>
            </a:endParaRPr>
          </a:p>
        </p:txBody>
      </p:sp>
      <p:sp>
        <p:nvSpPr>
          <p:cNvPr id="3" name="2 Subtítulo"/>
          <p:cNvSpPr>
            <a:spLocks noGrp="1"/>
          </p:cNvSpPr>
          <p:nvPr>
            <p:ph type="subTitle" idx="1"/>
          </p:nvPr>
        </p:nvSpPr>
        <p:spPr>
          <a:xfrm>
            <a:off x="539552" y="5529784"/>
            <a:ext cx="7920880" cy="779536"/>
          </a:xfrm>
        </p:spPr>
        <p:txBody>
          <a:bodyPr>
            <a:normAutofit/>
          </a:bodyPr>
          <a:lstStyle/>
          <a:p>
            <a:r>
              <a:rPr lang="es-CL" sz="2400" b="1" dirty="0" smtClean="0">
                <a:latin typeface="Century" pitchFamily="18" charset="0"/>
              </a:rPr>
              <a:t>T1° AB. MATÍAS GUEVARA VEGAS</a:t>
            </a:r>
            <a:endParaRPr lang="es-ES" sz="2400" b="1" dirty="0">
              <a:latin typeface="Century" pitchFamily="18" charset="0"/>
            </a:endParaRPr>
          </a:p>
        </p:txBody>
      </p:sp>
      <p:sp>
        <p:nvSpPr>
          <p:cNvPr id="12" name="1 Título"/>
          <p:cNvSpPr txBox="1">
            <a:spLocks/>
          </p:cNvSpPr>
          <p:nvPr/>
        </p:nvSpPr>
        <p:spPr>
          <a:xfrm>
            <a:off x="3059832" y="548680"/>
            <a:ext cx="3744416" cy="1224136"/>
          </a:xfrm>
          <a:prstGeom prst="rect">
            <a:avLst/>
          </a:prstGeom>
        </p:spPr>
        <p:txBody>
          <a:bodyPr vert="horz" lIns="91440" tIns="0" rIns="45720" bIns="0" rtlCol="0" anchor="t">
            <a:noAutofit/>
            <a:scene3d>
              <a:camera prst="orthographicFront"/>
              <a:lightRig rig="threePt" dir="t">
                <a:rot lat="0" lon="0" rev="4800000"/>
              </a:lightRig>
            </a:scene3d>
            <a:sp3d prstMaterial="matte">
              <a:bevelT w="50800" h="1016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t>U.T. N° 2 </a:t>
            </a:r>
            <a:r>
              <a:rPr kumimoji="0" lang="es-ES"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t/>
            </a:r>
            <a:br>
              <a:rPr kumimoji="0" lang="es-ES"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br>
            <a:endParaRPr kumimoji="0" lang="es-ES" sz="4400" b="1" i="0" u="none" strike="noStrike" kern="1200" cap="none" spc="0" normalizeH="0" baseline="0" noProof="0" dirty="0">
              <a:ln>
                <a:noFill/>
              </a:ln>
              <a:solidFill>
                <a:schemeClr val="accent1">
                  <a:satMod val="150000"/>
                </a:schemeClr>
              </a:solidFill>
              <a:effectLst/>
              <a:uLnTx/>
              <a:uFillTx/>
              <a:latin typeface="Arial Black" pitchFamily="34" charset="0"/>
              <a:ea typeface="+mj-ea"/>
              <a:cs typeface="+mj-cs"/>
            </a:endParaRPr>
          </a:p>
        </p:txBody>
      </p:sp>
      <p:pic>
        <p:nvPicPr>
          <p:cNvPr id="13" name="12 Imagen" descr="piocha_ab.jpg"/>
          <p:cNvPicPr>
            <a:picLocks noChangeAspect="1"/>
          </p:cNvPicPr>
          <p:nvPr/>
        </p:nvPicPr>
        <p:blipFill>
          <a:blip r:embed="rId2" cstate="print"/>
          <a:stretch>
            <a:fillRect/>
          </a:stretch>
        </p:blipFill>
        <p:spPr>
          <a:xfrm>
            <a:off x="7812360" y="116632"/>
            <a:ext cx="1104436" cy="1038170"/>
          </a:xfrm>
          <a:prstGeom prst="rect">
            <a:avLst/>
          </a:prstGeom>
        </p:spPr>
      </p:pic>
      <p:pic>
        <p:nvPicPr>
          <p:cNvPr id="14"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A-4037933.jpg"/>
          <p:cNvPicPr>
            <a:picLocks noChangeAspect="1"/>
          </p:cNvPicPr>
          <p:nvPr/>
        </p:nvPicPr>
        <p:blipFill>
          <a:blip r:embed="rId2" cstate="print"/>
          <a:stretch>
            <a:fillRect/>
          </a:stretch>
        </p:blipFill>
        <p:spPr>
          <a:xfrm>
            <a:off x="5364088" y="3933056"/>
            <a:ext cx="3632289" cy="2423418"/>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189" y="6572250"/>
            <a:ext cx="261610" cy="276999"/>
          </a:xfrm>
          <a:prstGeom prst="rect">
            <a:avLst/>
          </a:prstGeom>
          <a:noFill/>
          <a:ln w="9525">
            <a:noFill/>
            <a:miter lim="800000"/>
            <a:headEnd/>
            <a:tailEnd/>
          </a:ln>
        </p:spPr>
        <p:txBody>
          <a:bodyPr wrap="none">
            <a:spAutoFit/>
          </a:bodyPr>
          <a:lstStyle/>
          <a:p>
            <a:pPr algn="ctr"/>
            <a:r>
              <a:rPr lang="es-CL" sz="1200" b="1" dirty="0" smtClean="0"/>
              <a:t>2</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1" name="Text Box 18"/>
          <p:cNvSpPr txBox="1">
            <a:spLocks noChangeArrowheads="1"/>
          </p:cNvSpPr>
          <p:nvPr/>
        </p:nvSpPr>
        <p:spPr bwMode="auto">
          <a:xfrm>
            <a:off x="7543142" y="260350"/>
            <a:ext cx="1348446"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ÍNDICE</a:t>
            </a:r>
            <a:endParaRPr lang="es-ES" altLang="es-CL" sz="2400" b="1" dirty="0">
              <a:solidFill>
                <a:srgbClr val="FFCC00"/>
              </a:solidFill>
              <a:latin typeface="Book Antiqua" pitchFamily="18" charset="0"/>
            </a:endParaRPr>
          </a:p>
        </p:txBody>
      </p:sp>
      <p:sp>
        <p:nvSpPr>
          <p:cNvPr id="14" name="13 Rectángulo"/>
          <p:cNvSpPr/>
          <p:nvPr/>
        </p:nvSpPr>
        <p:spPr>
          <a:xfrm>
            <a:off x="1691680" y="1546914"/>
            <a:ext cx="4878288" cy="4247317"/>
          </a:xfrm>
          <a:prstGeom prst="rect">
            <a:avLst/>
          </a:prstGeom>
        </p:spPr>
        <p:txBody>
          <a:bodyPr wrap="square">
            <a:spAutoFit/>
          </a:bodyPr>
          <a:lstStyle/>
          <a:p>
            <a:r>
              <a:rPr lang="es-CL" b="1" u="sng" dirty="0" smtClean="0">
                <a:latin typeface="Book Antiqua" pitchFamily="18" charset="0"/>
              </a:rPr>
              <a:t>ÍNDICE:</a:t>
            </a:r>
          </a:p>
          <a:p>
            <a:endParaRPr lang="es-CL" b="1" u="sng" dirty="0" smtClean="0">
              <a:latin typeface="Book Antiqua" pitchFamily="18" charset="0"/>
            </a:endParaRPr>
          </a:p>
          <a:p>
            <a:pPr>
              <a:buFont typeface="Wingdings" pitchFamily="2" charset="2"/>
              <a:buChar char="ü"/>
            </a:pPr>
            <a:r>
              <a:rPr lang="es-CL" b="1" dirty="0" smtClean="0">
                <a:latin typeface="Book Antiqua" pitchFamily="18" charset="0"/>
              </a:rPr>
              <a:t>ORGANIGRAMA INSTITUCIONAL.</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D.G.S.A.</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DIRECCCIONES Y SERV. TÉCNICOS.</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MISIONES NAVALES.</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DIRECCIÓN DE </a:t>
            </a:r>
          </a:p>
          <a:p>
            <a:r>
              <a:rPr lang="es-CL" b="1" dirty="0">
                <a:latin typeface="Book Antiqua" pitchFamily="18" charset="0"/>
              </a:rPr>
              <a:t> </a:t>
            </a:r>
            <a:r>
              <a:rPr lang="es-CL" b="1" dirty="0" smtClean="0">
                <a:latin typeface="Book Antiqua" pitchFamily="18" charset="0"/>
              </a:rPr>
              <a:t>  </a:t>
            </a:r>
            <a:r>
              <a:rPr lang="es-CL" b="1" dirty="0" smtClean="0">
                <a:latin typeface="Book Antiqua" pitchFamily="18" charset="0"/>
              </a:rPr>
              <a:t>ABASTECIMIENTO.</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CENTROS DE </a:t>
            </a:r>
          </a:p>
          <a:p>
            <a:r>
              <a:rPr lang="es-CL" b="1" dirty="0">
                <a:latin typeface="Book Antiqua" pitchFamily="18" charset="0"/>
              </a:rPr>
              <a:t> </a:t>
            </a:r>
            <a:r>
              <a:rPr lang="es-CL" b="1" dirty="0" smtClean="0">
                <a:latin typeface="Book Antiqua" pitchFamily="18" charset="0"/>
              </a:rPr>
              <a:t> </a:t>
            </a:r>
            <a:r>
              <a:rPr lang="es-CL" b="1" dirty="0" smtClean="0">
                <a:latin typeface="Book Antiqua" pitchFamily="18" charset="0"/>
              </a:rPr>
              <a:t>ABASTECIMIENTO.</a:t>
            </a:r>
            <a:endParaRPr lang="es-CL" b="1" dirty="0">
              <a:latin typeface="Book Antiqua"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smtClean="0"/>
              <a:t>3</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solidFill>
                  <a:srgbClr val="FF0000"/>
                </a:solidFill>
              </a:rPr>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1" name="Text Box 18"/>
          <p:cNvSpPr txBox="1">
            <a:spLocks noChangeArrowheads="1"/>
          </p:cNvSpPr>
          <p:nvPr/>
        </p:nvSpPr>
        <p:spPr bwMode="auto">
          <a:xfrm>
            <a:off x="3526017" y="260350"/>
            <a:ext cx="5365571"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ORGANIGRAMA INSTIUCIONAL</a:t>
            </a:r>
            <a:endParaRPr lang="es-ES" altLang="es-CL" sz="2400" b="1" dirty="0">
              <a:solidFill>
                <a:srgbClr val="FFCC00"/>
              </a:solidFill>
              <a:latin typeface="Book Antiqua" pitchFamily="18" charset="0"/>
            </a:endParaRPr>
          </a:p>
        </p:txBody>
      </p:sp>
      <p:sp>
        <p:nvSpPr>
          <p:cNvPr id="13" name="12 Rectángulo"/>
          <p:cNvSpPr/>
          <p:nvPr/>
        </p:nvSpPr>
        <p:spPr>
          <a:xfrm>
            <a:off x="2267744" y="2276872"/>
            <a:ext cx="5976664" cy="830997"/>
          </a:xfrm>
          <a:prstGeom prst="rect">
            <a:avLst/>
          </a:prstGeom>
        </p:spPr>
        <p:txBody>
          <a:bodyPr wrap="square">
            <a:spAutoFit/>
          </a:bodyPr>
          <a:lstStyle/>
          <a:p>
            <a:r>
              <a:rPr lang="es-ES" sz="2400" dirty="0" smtClean="0">
                <a:ln>
                  <a:solidFill>
                    <a:sysClr val="windowText" lastClr="000000"/>
                  </a:solidFill>
                </a:ln>
                <a:solidFill>
                  <a:sysClr val="windowText" lastClr="000000"/>
                </a:solidFill>
                <a:hlinkClick r:id="rId4"/>
              </a:rPr>
              <a:t>https://www.armada.cl/armada/quienes-la-componen/2014-05-05/102017.html</a:t>
            </a:r>
            <a:endParaRPr lang="es-ES" sz="2400" dirty="0">
              <a:ln>
                <a:solidFill>
                  <a:sysClr val="windowText" lastClr="000000"/>
                </a:solidFill>
              </a:ln>
              <a:solidFill>
                <a:sysClr val="windowText" lastClr="000000"/>
              </a:solidFill>
            </a:endParaRPr>
          </a:p>
        </p:txBody>
      </p:sp>
      <p:pic>
        <p:nvPicPr>
          <p:cNvPr id="14" name="13 Imagen" descr="foto_0000000220180514140513.jpg"/>
          <p:cNvPicPr>
            <a:picLocks noChangeAspect="1"/>
          </p:cNvPicPr>
          <p:nvPr/>
        </p:nvPicPr>
        <p:blipFill>
          <a:blip r:embed="rId5" cstate="print"/>
          <a:stretch>
            <a:fillRect/>
          </a:stretch>
        </p:blipFill>
        <p:spPr>
          <a:xfrm>
            <a:off x="3347864" y="4653136"/>
            <a:ext cx="5724128" cy="171723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3784" y="6572250"/>
            <a:ext cx="266420" cy="276999"/>
          </a:xfrm>
          <a:prstGeom prst="rect">
            <a:avLst/>
          </a:prstGeom>
          <a:noFill/>
          <a:ln w="9525">
            <a:noFill/>
            <a:miter lim="800000"/>
            <a:headEnd/>
            <a:tailEnd/>
          </a:ln>
        </p:spPr>
        <p:txBody>
          <a:bodyPr wrap="none">
            <a:spAutoFit/>
          </a:bodyPr>
          <a:lstStyle/>
          <a:p>
            <a:pPr algn="ctr"/>
            <a:r>
              <a:rPr lang="es-CL" sz="1200" b="1" dirty="0" smtClean="0"/>
              <a:t>4</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3" name="Rectangle 4"/>
          <p:cNvSpPr>
            <a:spLocks noChangeArrowheads="1"/>
          </p:cNvSpPr>
          <p:nvPr/>
        </p:nvSpPr>
        <p:spPr bwMode="auto">
          <a:xfrm>
            <a:off x="1187624" y="1628800"/>
            <a:ext cx="7632848" cy="4824264"/>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_tradnl" dirty="0">
                <a:latin typeface="Book Antiqua" pitchFamily="18" charset="0"/>
              </a:rPr>
              <a:t>	</a:t>
            </a:r>
            <a:r>
              <a:rPr lang="es-ES_tradnl" b="1" u="sng" dirty="0">
                <a:latin typeface="Book Antiqua" pitchFamily="18" charset="0"/>
              </a:rPr>
              <a:t>MISIÓN</a:t>
            </a:r>
            <a:r>
              <a:rPr lang="es-ES_tradnl" b="1" dirty="0">
                <a:latin typeface="Book Antiqua" pitchFamily="18" charset="0"/>
              </a:rPr>
              <a:t>:</a:t>
            </a:r>
            <a:r>
              <a:rPr lang="es-ES_tradnl" b="1" dirty="0">
                <a:solidFill>
                  <a:schemeClr val="tx2"/>
                </a:solidFill>
                <a:latin typeface="Book Antiqua" pitchFamily="18" charset="0"/>
              </a:rPr>
              <a:t>  </a:t>
            </a:r>
            <a:r>
              <a:rPr lang="es-ES" dirty="0">
                <a:latin typeface="Book Antiqua" pitchFamily="18" charset="0"/>
              </a:rPr>
              <a:t>La Dirección General de los Servicios de la Armada es el Organismo Logístico del Material de más Alto Nivel de la Institución, que tiene la Misión de Ejercer la Administración Superior del Material y Proveer los Recursos Materiales y Tecnológicos a la Armada, con el Propósito de Contribuir al Cumplimiento de su Misión Permanente. </a:t>
            </a:r>
          </a:p>
          <a:p>
            <a:pPr marL="533400" indent="-533400" algn="l">
              <a:spcBef>
                <a:spcPct val="20000"/>
              </a:spcBef>
              <a:buClr>
                <a:srgbClr val="FF9900"/>
              </a:buClr>
              <a:buFont typeface="Webdings" pitchFamily="18" charset="2"/>
              <a:buNone/>
            </a:pPr>
            <a:r>
              <a:rPr lang="es-ES_tradnl" dirty="0">
                <a:latin typeface="Book Antiqua" pitchFamily="18" charset="0"/>
              </a:rPr>
              <a:t>	</a:t>
            </a:r>
            <a:endParaRPr lang="es-ES_tradnl" dirty="0" smtClean="0">
              <a:latin typeface="Book Antiqua" pitchFamily="18" charset="0"/>
            </a:endParaRPr>
          </a:p>
          <a:p>
            <a:pPr marL="533400" indent="-533400" algn="l">
              <a:spcBef>
                <a:spcPct val="20000"/>
              </a:spcBef>
              <a:buClr>
                <a:srgbClr val="FF9900"/>
              </a:buClr>
              <a:buFont typeface="Webdings" pitchFamily="18" charset="2"/>
              <a:buNone/>
            </a:pPr>
            <a:r>
              <a:rPr lang="es-ES_tradnl" b="1" dirty="0">
                <a:latin typeface="Book Antiqua" pitchFamily="18" charset="0"/>
              </a:rPr>
              <a:t> </a:t>
            </a:r>
            <a:r>
              <a:rPr lang="es-ES_tradnl" b="1" dirty="0" smtClean="0">
                <a:latin typeface="Book Antiqua" pitchFamily="18" charset="0"/>
              </a:rPr>
              <a:t>         </a:t>
            </a:r>
            <a:r>
              <a:rPr lang="es-ES_tradnl" b="1" u="sng" dirty="0" smtClean="0">
                <a:latin typeface="Book Antiqua" pitchFamily="18" charset="0"/>
              </a:rPr>
              <a:t>Direcciones </a:t>
            </a:r>
            <a:r>
              <a:rPr lang="es-ES_tradnl" b="1" u="sng" dirty="0">
                <a:latin typeface="Book Antiqua" pitchFamily="18" charset="0"/>
              </a:rPr>
              <a:t>Técnicas Dependientes</a:t>
            </a:r>
            <a:r>
              <a:rPr lang="es-ES_tradnl" b="1" u="sng" dirty="0" smtClean="0">
                <a:latin typeface="Book Antiqua" pitchFamily="18" charset="0"/>
              </a:rPr>
              <a:t>:</a:t>
            </a:r>
            <a:endParaRPr lang="es-ES_tradnl" b="1" dirty="0">
              <a:latin typeface="Book Antiqua" pitchFamily="18" charset="0"/>
            </a:endParaRP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DIRISNAV</a:t>
            </a: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DIPRIDA</a:t>
            </a: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DABA</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DRUA</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SERVICONS</a:t>
            </a:r>
            <a:endParaRPr lang="es-ES_tradnl" sz="1600" dirty="0">
              <a:solidFill>
                <a:schemeClr val="tx2"/>
              </a:solidFill>
              <a:latin typeface="Book Antiqua" pitchFamily="18" charset="0"/>
            </a:endParaRP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DIRECTELINF</a:t>
            </a: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MISNAV</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SERVIMADA</a:t>
            </a:r>
            <a:endParaRPr lang="es-ES" sz="1600" dirty="0">
              <a:solidFill>
                <a:schemeClr val="tx2"/>
              </a:solidFill>
              <a:latin typeface="Book Antiqua" pitchFamily="18" charset="0"/>
            </a:endParaRPr>
          </a:p>
        </p:txBody>
      </p:sp>
      <p:sp>
        <p:nvSpPr>
          <p:cNvPr id="14" name="Rectangle 6"/>
          <p:cNvSpPr>
            <a:spLocks noChangeArrowheads="1"/>
          </p:cNvSpPr>
          <p:nvPr/>
        </p:nvSpPr>
        <p:spPr bwMode="auto">
          <a:xfrm>
            <a:off x="5619407" y="6021288"/>
            <a:ext cx="3417089" cy="461665"/>
          </a:xfrm>
          <a:prstGeom prst="rect">
            <a:avLst/>
          </a:prstGeom>
          <a:noFill/>
          <a:ln w="9525">
            <a:noFill/>
            <a:miter lim="800000"/>
            <a:headEnd/>
            <a:tailEnd/>
          </a:ln>
          <a:effectLst/>
        </p:spPr>
        <p:txBody>
          <a:bodyPr wrap="none" anchor="ctr">
            <a:spAutoFit/>
          </a:bodyPr>
          <a:lstStyle/>
          <a:p>
            <a:pPr algn="l"/>
            <a:r>
              <a:rPr lang="en-US" sz="2400" dirty="0">
                <a:solidFill>
                  <a:schemeClr val="tx1"/>
                </a:solidFill>
                <a:latin typeface="Arial Narrow" pitchFamily="34" charset="0"/>
              </a:rPr>
              <a:t>VA. </a:t>
            </a:r>
            <a:r>
              <a:rPr lang="en-US" sz="2400" dirty="0" smtClean="0">
                <a:latin typeface="Arial Narrow" pitchFamily="34" charset="0"/>
              </a:rPr>
              <a:t>Marcelo GÓMEZ </a:t>
            </a:r>
            <a:r>
              <a:rPr lang="en-US" sz="2400" dirty="0" err="1" smtClean="0">
                <a:latin typeface="Arial Narrow" pitchFamily="34" charset="0"/>
              </a:rPr>
              <a:t>García</a:t>
            </a:r>
            <a:r>
              <a:rPr lang="en-US" dirty="0" smtClean="0">
                <a:solidFill>
                  <a:schemeClr val="tx1"/>
                </a:solidFill>
              </a:rPr>
              <a:t> </a:t>
            </a:r>
            <a:endParaRPr lang="en-US" dirty="0">
              <a:solidFill>
                <a:schemeClr val="tx1"/>
              </a:solidFill>
            </a:endParaRPr>
          </a:p>
        </p:txBody>
      </p:sp>
      <p:pic>
        <p:nvPicPr>
          <p:cNvPr id="15" name="14 Imagen" descr="9464940_handnail.jpg"/>
          <p:cNvPicPr>
            <a:picLocks noChangeAspect="1"/>
          </p:cNvPicPr>
          <p:nvPr/>
        </p:nvPicPr>
        <p:blipFill>
          <a:blip r:embed="rId4" cstate="print"/>
          <a:stretch>
            <a:fillRect/>
          </a:stretch>
        </p:blipFill>
        <p:spPr>
          <a:xfrm>
            <a:off x="6444208" y="3168551"/>
            <a:ext cx="1905000" cy="285273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a:t>5</a:t>
            </a:r>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Rectangle 6"/>
          <p:cNvSpPr>
            <a:spLocks noChangeArrowheads="1"/>
          </p:cNvSpPr>
          <p:nvPr/>
        </p:nvSpPr>
        <p:spPr bwMode="auto">
          <a:xfrm>
            <a:off x="5537914" y="5949280"/>
            <a:ext cx="3786614"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Leonardo QUIJARRO </a:t>
            </a:r>
            <a:r>
              <a:rPr lang="en-US" sz="2000" dirty="0" err="1" smtClean="0">
                <a:solidFill>
                  <a:schemeClr val="tx1"/>
                </a:solidFill>
                <a:latin typeface="Arial Narrow" pitchFamily="34" charset="0"/>
              </a:rPr>
              <a:t>Santibáñez</a:t>
            </a:r>
            <a:r>
              <a:rPr lang="en-US" sz="1600" dirty="0" smtClean="0">
                <a:solidFill>
                  <a:schemeClr val="tx1"/>
                </a:solidFill>
              </a:rPr>
              <a:t> </a:t>
            </a:r>
            <a:endParaRPr lang="en-US" sz="1600" dirty="0">
              <a:solidFill>
                <a:schemeClr val="tx1"/>
              </a:solidFill>
            </a:endParaRPr>
          </a:p>
        </p:txBody>
      </p:sp>
      <p:sp>
        <p:nvSpPr>
          <p:cNvPr id="16" name="Text Box 18"/>
          <p:cNvSpPr txBox="1">
            <a:spLocks noChangeArrowheads="1"/>
          </p:cNvSpPr>
          <p:nvPr/>
        </p:nvSpPr>
        <p:spPr bwMode="auto">
          <a:xfrm>
            <a:off x="3096624" y="836712"/>
            <a:ext cx="5814412"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INGENIERÍA Y SISTEMAS NAVALES</a:t>
            </a:r>
            <a:endParaRPr lang="es-ES" altLang="es-CL" b="1" dirty="0">
              <a:solidFill>
                <a:schemeClr val="bg1"/>
              </a:solidFill>
              <a:latin typeface="Book Antiqua" pitchFamily="18" charset="0"/>
            </a:endParaRPr>
          </a:p>
        </p:txBody>
      </p:sp>
      <p:sp>
        <p:nvSpPr>
          <p:cNvPr id="17" name="Text Box 16"/>
          <p:cNvSpPr txBox="1">
            <a:spLocks noChangeArrowheads="1"/>
          </p:cNvSpPr>
          <p:nvPr/>
        </p:nvSpPr>
        <p:spPr bwMode="auto">
          <a:xfrm>
            <a:off x="2036730" y="3185150"/>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8" name="Text Box 17"/>
          <p:cNvSpPr txBox="1">
            <a:spLocks noChangeArrowheads="1"/>
          </p:cNvSpPr>
          <p:nvPr/>
        </p:nvSpPr>
        <p:spPr bwMode="auto">
          <a:xfrm>
            <a:off x="2970920" y="4017000"/>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9" name="Line 18"/>
          <p:cNvSpPr>
            <a:spLocks noChangeShapeType="1"/>
          </p:cNvSpPr>
          <p:nvPr/>
        </p:nvSpPr>
        <p:spPr bwMode="auto">
          <a:xfrm flipV="1">
            <a:off x="3555968" y="3658225"/>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20" name="Text Box 21"/>
          <p:cNvSpPr txBox="1">
            <a:spLocks noChangeArrowheads="1"/>
          </p:cNvSpPr>
          <p:nvPr/>
        </p:nvSpPr>
        <p:spPr bwMode="auto">
          <a:xfrm>
            <a:off x="1743043" y="4996487"/>
            <a:ext cx="4269117"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a:solidFill>
                  <a:srgbClr val="FFFFFF"/>
                </a:solidFill>
                <a:effectLst>
                  <a:outerShdw blurRad="38100" dist="38100" dir="2700000" algn="tl">
                    <a:srgbClr val="000000"/>
                  </a:outerShdw>
                </a:effectLst>
                <a:latin typeface="Book Antiqua" pitchFamily="18" charset="0"/>
              </a:rPr>
              <a:t>DEPENDENCIA GUARNICIONAL</a:t>
            </a:r>
            <a:endParaRPr lang="es-ES" sz="2000">
              <a:solidFill>
                <a:srgbClr val="FFFFFF"/>
              </a:solidFill>
              <a:effectLst>
                <a:outerShdw blurRad="38100" dist="38100" dir="2700000" algn="tl">
                  <a:srgbClr val="000000"/>
                </a:outerShdw>
              </a:effectLst>
              <a:latin typeface="Book Antiqua" pitchFamily="18" charset="0"/>
            </a:endParaRPr>
          </a:p>
        </p:txBody>
      </p:sp>
      <p:sp>
        <p:nvSpPr>
          <p:cNvPr id="21" name="Text Box 22"/>
          <p:cNvSpPr txBox="1">
            <a:spLocks noChangeArrowheads="1"/>
          </p:cNvSpPr>
          <p:nvPr/>
        </p:nvSpPr>
        <p:spPr bwMode="auto">
          <a:xfrm>
            <a:off x="3051012" y="582675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22" name="Line 23"/>
          <p:cNvSpPr>
            <a:spLocks noChangeShapeType="1"/>
          </p:cNvSpPr>
          <p:nvPr/>
        </p:nvSpPr>
        <p:spPr bwMode="auto">
          <a:xfrm flipV="1">
            <a:off x="3627405" y="5467975"/>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3" name="Picture 27" descr="Dirección de Ingeniería de Sistemas Navales">
            <a:hlinkClick r:id="rId4"/>
          </p:cNvPr>
          <p:cNvPicPr>
            <a:picLocks noChangeAspect="1" noChangeArrowheads="1"/>
          </p:cNvPicPr>
          <p:nvPr/>
        </p:nvPicPr>
        <p:blipFill>
          <a:blip r:embed="rId5" cstate="print"/>
          <a:srcRect/>
          <a:stretch>
            <a:fillRect/>
          </a:stretch>
        </p:blipFill>
        <p:spPr bwMode="auto">
          <a:xfrm>
            <a:off x="3059832" y="1484784"/>
            <a:ext cx="1133475" cy="1511300"/>
          </a:xfrm>
          <a:prstGeom prst="rect">
            <a:avLst/>
          </a:prstGeom>
          <a:noFill/>
        </p:spPr>
      </p:pic>
      <p:pic>
        <p:nvPicPr>
          <p:cNvPr id="30" name="29 Imagen" descr="9734565_handnail.jpg"/>
          <p:cNvPicPr>
            <a:picLocks noChangeAspect="1"/>
          </p:cNvPicPr>
          <p:nvPr/>
        </p:nvPicPr>
        <p:blipFill>
          <a:blip r:embed="rId6" cstate="print"/>
          <a:stretch>
            <a:fillRect/>
          </a:stretch>
        </p:blipFill>
        <p:spPr>
          <a:xfrm>
            <a:off x="6579114" y="2420888"/>
            <a:ext cx="2097342" cy="314076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a:t>6</a:t>
            </a:r>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6" name="Text Box 18"/>
          <p:cNvSpPr txBox="1">
            <a:spLocks noChangeArrowheads="1"/>
          </p:cNvSpPr>
          <p:nvPr/>
        </p:nvSpPr>
        <p:spPr bwMode="auto">
          <a:xfrm>
            <a:off x="3096624" y="836712"/>
            <a:ext cx="5814412"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INGENIERÍA Y SISTEMAS NAVALES</a:t>
            </a:r>
            <a:endParaRPr lang="es-ES" altLang="es-CL" b="1" dirty="0">
              <a:solidFill>
                <a:schemeClr val="bg1"/>
              </a:solidFill>
              <a:latin typeface="Book Antiqua" pitchFamily="18" charset="0"/>
            </a:endParaRPr>
          </a:p>
        </p:txBody>
      </p:sp>
      <p:sp>
        <p:nvSpPr>
          <p:cNvPr id="24" name="Rectangle 4"/>
          <p:cNvSpPr>
            <a:spLocks noChangeArrowheads="1"/>
          </p:cNvSpPr>
          <p:nvPr/>
        </p:nvSpPr>
        <p:spPr bwMode="auto">
          <a:xfrm>
            <a:off x="1547664" y="1556792"/>
            <a:ext cx="7488832" cy="5040288"/>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a:t>
            </a:r>
            <a:r>
              <a:rPr lang="es-ES_tradnl" sz="2000" dirty="0">
                <a:solidFill>
                  <a:schemeClr val="tx2"/>
                </a:solidFill>
                <a:latin typeface="Book Antiqua" pitchFamily="18" charset="0"/>
              </a:rPr>
              <a:t> </a:t>
            </a:r>
          </a:p>
          <a:p>
            <a:pPr marL="533400" indent="-533400">
              <a:spcBef>
                <a:spcPct val="20000"/>
              </a:spcBef>
              <a:buClr>
                <a:srgbClr val="FF9900"/>
              </a:buClr>
            </a:pPr>
            <a:r>
              <a:rPr lang="es-ES" sz="2000" dirty="0" smtClean="0">
                <a:latin typeface="Book Antiqua" pitchFamily="18" charset="0"/>
              </a:rPr>
              <a:t>       "</a:t>
            </a:r>
            <a:r>
              <a:rPr lang="es-ES" sz="2000" dirty="0">
                <a:latin typeface="Book Antiqua" pitchFamily="18" charset="0"/>
              </a:rPr>
              <a:t>Ejercer la autoridad técnica superior de los </a:t>
            </a:r>
            <a:r>
              <a:rPr lang="es-ES" sz="2000" dirty="0" smtClean="0">
                <a:latin typeface="Book Antiqua" pitchFamily="18" charset="0"/>
              </a:rPr>
              <a:t>sistemas asignados </a:t>
            </a:r>
            <a:r>
              <a:rPr lang="es-ES" sz="2000" dirty="0">
                <a:latin typeface="Book Antiqua" pitchFamily="18" charset="0"/>
              </a:rPr>
              <a:t>a su tuición y administrar su sostenimiento durante el ciclo de vida con el propósito de contribuir a maximizar la disponibilidad y la eficiencia operativa en el Ámbito Naval y Marítimo".</a:t>
            </a:r>
          </a:p>
          <a:p>
            <a:pPr marL="533400" indent="-533400" algn="l">
              <a:spcBef>
                <a:spcPct val="20000"/>
              </a:spcBef>
              <a:buClr>
                <a:srgbClr val="FF9900"/>
              </a:buClr>
            </a:pPr>
            <a:endParaRPr lang="es-CL" sz="2000" dirty="0" smtClean="0">
              <a:solidFill>
                <a:schemeClr val="tx2"/>
              </a:solidFill>
              <a:latin typeface="Book Antiqua" pitchFamily="18" charset="0"/>
            </a:endParaRPr>
          </a:p>
          <a:p>
            <a:pPr marL="533400" indent="-533400" algn="l">
              <a:spcBef>
                <a:spcPct val="20000"/>
              </a:spcBef>
              <a:buClr>
                <a:srgbClr val="FF9900"/>
              </a:buClr>
            </a:pPr>
            <a:r>
              <a:rPr lang="es-CL" sz="2000" dirty="0">
                <a:solidFill>
                  <a:schemeClr val="tx2"/>
                </a:solidFill>
                <a:latin typeface="Book Antiqua" pitchFamily="18" charset="0"/>
              </a:rPr>
              <a:t>  </a:t>
            </a:r>
            <a:r>
              <a:rPr lang="es-CL" sz="2000" dirty="0" smtClean="0">
                <a:solidFill>
                  <a:schemeClr val="tx2"/>
                </a:solidFill>
                <a:latin typeface="Book Antiqua" pitchFamily="18" charset="0"/>
              </a:rPr>
              <a:t>      </a:t>
            </a:r>
            <a:r>
              <a:rPr lang="es-CL" sz="2000" u="sng" dirty="0" smtClean="0">
                <a:latin typeface="Book Antiqua" pitchFamily="18" charset="0"/>
              </a:rPr>
              <a:t>FUNCIONES:</a:t>
            </a:r>
          </a:p>
          <a:p>
            <a:pPr marL="533400" indent="-533400" algn="l">
              <a:spcBef>
                <a:spcPct val="20000"/>
              </a:spcBef>
              <a:buClr>
                <a:srgbClr val="FF9900"/>
              </a:buClr>
            </a:pPr>
            <a:endParaRPr lang="es-ES" sz="1000" u="sng"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proyectos de diseño, fabricación, reemplazo, alteración y modernización de las Unidades, Reparticiones y los proyectos de construcción naval en el ámbito de su competencia. </a:t>
            </a:r>
          </a:p>
        </p:txBody>
      </p:sp>
      <p:sp>
        <p:nvSpPr>
          <p:cNvPr id="13"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smtClean="0"/>
              <a:t>7</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6" name="Text Box 18"/>
          <p:cNvSpPr txBox="1">
            <a:spLocks noChangeArrowheads="1"/>
          </p:cNvSpPr>
          <p:nvPr/>
        </p:nvSpPr>
        <p:spPr bwMode="auto">
          <a:xfrm>
            <a:off x="3096624" y="836712"/>
            <a:ext cx="5814412"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INGENIERÍA Y SISTEMAS NAVALES</a:t>
            </a:r>
            <a:endParaRPr lang="es-ES" altLang="es-CL" b="1" dirty="0">
              <a:solidFill>
                <a:schemeClr val="bg1"/>
              </a:solidFill>
              <a:latin typeface="Book Antiqua" pitchFamily="18" charset="0"/>
            </a:endParaRPr>
          </a:p>
        </p:txBody>
      </p:sp>
      <p:sp>
        <p:nvSpPr>
          <p:cNvPr id="25" name="Rectangle 3"/>
          <p:cNvSpPr>
            <a:spLocks noChangeArrowheads="1"/>
          </p:cNvSpPr>
          <p:nvPr/>
        </p:nvSpPr>
        <p:spPr bwMode="auto">
          <a:xfrm>
            <a:off x="1763688" y="1556792"/>
            <a:ext cx="7195840" cy="511229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smtClean="0">
                <a:latin typeface="Book Antiqua" pitchFamily="18" charset="0"/>
              </a:rPr>
              <a:t>FUNCIONES (cont.):</a:t>
            </a: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Emitir la Normativa Técnica para la ejecución de la mantención, reparación y operación de los Sistemas Navales, en el ámbito de su competencia, controlando su cumplimiento por parte de las Unidades. </a:t>
            </a:r>
          </a:p>
          <a:p>
            <a:pPr marL="533400" indent="-533400" algn="l">
              <a:spcBef>
                <a:spcPct val="20000"/>
              </a:spcBef>
              <a:buClr>
                <a:srgbClr val="FF9900"/>
              </a:buClr>
              <a:buFont typeface="Webdings" pitchFamily="18" charset="2"/>
              <a:buChar char="4"/>
            </a:pPr>
            <a:r>
              <a:rPr lang="es-ES" sz="2000" dirty="0">
                <a:latin typeface="Book Antiqua" pitchFamily="18" charset="0"/>
              </a:rPr>
              <a:t>Asesorar y apoyar técnicamente a los Mandos Operativos y Direcciones Técnicas en las áreas del desarrollo, mantenimiento y operación del material de los Sistemas Navales. </a:t>
            </a:r>
          </a:p>
          <a:p>
            <a:pPr marL="533400" indent="-533400" algn="l">
              <a:spcBef>
                <a:spcPct val="20000"/>
              </a:spcBef>
              <a:buClr>
                <a:srgbClr val="FF9900"/>
              </a:buClr>
              <a:buFont typeface="Webdings" pitchFamily="18" charset="2"/>
              <a:buChar char="4"/>
            </a:pPr>
            <a:r>
              <a:rPr lang="es-ES" sz="2000" dirty="0">
                <a:latin typeface="Book Antiqua" pitchFamily="18" charset="0"/>
              </a:rPr>
              <a:t>Asesorar a la Dirección General del Personal de la Armada en el proceso de formación y capacitación técnica del personal que opera los sistemas de su ámbito de acción.</a:t>
            </a:r>
            <a:r>
              <a:rPr lang="es-ES" sz="1600" dirty="0">
                <a:latin typeface="Book Antiqua" pitchFamily="18" charset="0"/>
              </a:rPr>
              <a:t> </a:t>
            </a:r>
          </a:p>
          <a:p>
            <a:pPr marL="533400" indent="-533400" algn="just">
              <a:spcBef>
                <a:spcPct val="20000"/>
              </a:spcBef>
              <a:buClr>
                <a:srgbClr val="FF9900"/>
              </a:buClr>
              <a:buFont typeface="Webdings" pitchFamily="18" charset="2"/>
              <a:buChar char="•"/>
            </a:pPr>
            <a:endParaRPr lang="es-ES" sz="2000" dirty="0">
              <a:latin typeface="Book Antiqua" pitchFamily="18" charset="0"/>
            </a:endParaRPr>
          </a:p>
          <a:p>
            <a:pPr marL="533400" indent="-533400" algn="l">
              <a:spcBef>
                <a:spcPct val="20000"/>
              </a:spcBef>
              <a:buClr>
                <a:srgbClr val="FF9900"/>
              </a:buClr>
              <a:buFont typeface="Webdings" pitchFamily="18" charset="2"/>
              <a:buNone/>
            </a:pPr>
            <a:r>
              <a:rPr lang="es-ES_tradnl" sz="2000" dirty="0">
                <a:latin typeface="Book Antiqua" pitchFamily="18" charset="0"/>
              </a:rPr>
              <a:t>	</a:t>
            </a:r>
            <a:endParaRPr lang="es-ES" sz="1600" dirty="0">
              <a:latin typeface="Book Antiqua" pitchFamily="18" charset="0"/>
            </a:endParaRPr>
          </a:p>
        </p:txBody>
      </p:sp>
      <p:sp>
        <p:nvSpPr>
          <p:cNvPr id="2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smtClean="0"/>
              <a:t>8</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pic>
        <p:nvPicPr>
          <p:cNvPr id="1026" name="Picture 2"/>
          <p:cNvPicPr>
            <a:picLocks noChangeAspect="1" noChangeArrowheads="1"/>
          </p:cNvPicPr>
          <p:nvPr/>
        </p:nvPicPr>
        <p:blipFill>
          <a:blip r:embed="rId4" cstate="print"/>
          <a:srcRect t="8723" r="47238" b="16405"/>
          <a:stretch>
            <a:fillRect/>
          </a:stretch>
        </p:blipFill>
        <p:spPr bwMode="auto">
          <a:xfrm>
            <a:off x="2051720" y="1556792"/>
            <a:ext cx="6408712" cy="4926100"/>
          </a:xfrm>
          <a:prstGeom prst="rect">
            <a:avLst/>
          </a:prstGeom>
          <a:noFill/>
          <a:ln w="9525">
            <a:noFill/>
            <a:miter lim="800000"/>
            <a:headEnd/>
            <a:tailEnd/>
          </a:ln>
        </p:spPr>
      </p:pic>
      <p:sp>
        <p:nvSpPr>
          <p:cNvPr id="14"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5" name="Text Box 18"/>
          <p:cNvSpPr txBox="1">
            <a:spLocks noChangeArrowheads="1"/>
          </p:cNvSpPr>
          <p:nvPr/>
        </p:nvSpPr>
        <p:spPr bwMode="auto">
          <a:xfrm>
            <a:off x="3096624" y="836712"/>
            <a:ext cx="5814412"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INGENIERÍA Y SISTEMAS NAVALES</a:t>
            </a:r>
            <a:endParaRPr lang="es-ES" altLang="es-CL" b="1" dirty="0">
              <a:solidFill>
                <a:schemeClr val="bg1"/>
              </a:solidFill>
              <a:latin typeface="Book Antiqua" pitchFamily="18" charset="0"/>
            </a:endParaRP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a:t>9</a:t>
            </a:r>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6" name="Text Box 18"/>
          <p:cNvSpPr txBox="1">
            <a:spLocks noChangeArrowheads="1"/>
          </p:cNvSpPr>
          <p:nvPr/>
        </p:nvSpPr>
        <p:spPr bwMode="auto">
          <a:xfrm>
            <a:off x="1358969" y="836712"/>
            <a:ext cx="755206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PROGRAMAS, INVESTIGACIÓN Y DESARROLLO</a:t>
            </a:r>
            <a:endParaRPr lang="es-ES" altLang="es-CL" b="1" dirty="0">
              <a:solidFill>
                <a:schemeClr val="bg1"/>
              </a:solidFill>
              <a:latin typeface="Book Antiqua" pitchFamily="18" charset="0"/>
            </a:endParaRPr>
          </a:p>
        </p:txBody>
      </p:sp>
      <p:sp>
        <p:nvSpPr>
          <p:cNvPr id="13" name="Text Box 5"/>
          <p:cNvSpPr txBox="1">
            <a:spLocks noChangeArrowheads="1"/>
          </p:cNvSpPr>
          <p:nvPr/>
        </p:nvSpPr>
        <p:spPr bwMode="auto">
          <a:xfrm>
            <a:off x="1866225" y="3069109"/>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4" name="Text Box 6"/>
          <p:cNvSpPr txBox="1">
            <a:spLocks noChangeArrowheads="1"/>
          </p:cNvSpPr>
          <p:nvPr/>
        </p:nvSpPr>
        <p:spPr bwMode="auto">
          <a:xfrm>
            <a:off x="2859726" y="3900959"/>
            <a:ext cx="1008609" cy="307777"/>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400">
                <a:latin typeface="Book Antiqua" pitchFamily="18" charset="0"/>
              </a:rPr>
              <a:t>D. G. S. A.</a:t>
            </a:r>
            <a:endParaRPr lang="es-ES" sz="1400">
              <a:latin typeface="Book Antiqua" pitchFamily="18" charset="0"/>
            </a:endParaRPr>
          </a:p>
        </p:txBody>
      </p:sp>
      <p:sp>
        <p:nvSpPr>
          <p:cNvPr id="15" name="Line 7"/>
          <p:cNvSpPr>
            <a:spLocks noChangeShapeType="1"/>
          </p:cNvSpPr>
          <p:nvPr/>
        </p:nvSpPr>
        <p:spPr bwMode="auto">
          <a:xfrm flipV="1">
            <a:off x="3347864" y="3501008"/>
            <a:ext cx="0" cy="358775"/>
          </a:xfrm>
          <a:prstGeom prst="line">
            <a:avLst/>
          </a:prstGeom>
          <a:noFill/>
          <a:ln w="19050">
            <a:solidFill>
              <a:schemeClr val="accent1"/>
            </a:solidFill>
            <a:round/>
            <a:headEnd/>
            <a:tailEnd type="diamond" w="med" len="med"/>
          </a:ln>
          <a:effectLst/>
        </p:spPr>
        <p:txBody>
          <a:bodyPr anchor="ctr"/>
          <a:lstStyle/>
          <a:p>
            <a:endParaRPr lang="es-ES"/>
          </a:p>
        </p:txBody>
      </p:sp>
      <p:sp>
        <p:nvSpPr>
          <p:cNvPr id="17" name="Text Box 10"/>
          <p:cNvSpPr txBox="1">
            <a:spLocks noChangeArrowheads="1"/>
          </p:cNvSpPr>
          <p:nvPr/>
        </p:nvSpPr>
        <p:spPr bwMode="auto">
          <a:xfrm>
            <a:off x="1572538" y="4880446"/>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a:solidFill>
                  <a:srgbClr val="FFFFFF"/>
                </a:solidFill>
                <a:effectLst>
                  <a:outerShdw blurRad="38100" dist="38100" dir="2700000" algn="tl">
                    <a:srgbClr val="000000"/>
                  </a:outerShdw>
                </a:effectLst>
                <a:latin typeface="Book Antiqua" pitchFamily="18" charset="0"/>
              </a:rPr>
              <a:t>DEPENDENCIA GUARNICIONAL</a:t>
            </a:r>
            <a:endParaRPr lang="es-ES">
              <a:solidFill>
                <a:srgbClr val="FFFFFF"/>
              </a:solidFill>
              <a:effectLst>
                <a:outerShdw blurRad="38100" dist="38100" dir="2700000" algn="tl">
                  <a:srgbClr val="000000"/>
                </a:outerShdw>
              </a:effectLst>
              <a:latin typeface="Book Antiqua" pitchFamily="18" charset="0"/>
            </a:endParaRPr>
          </a:p>
        </p:txBody>
      </p:sp>
      <p:sp>
        <p:nvSpPr>
          <p:cNvPr id="18" name="Text Box 11"/>
          <p:cNvSpPr txBox="1">
            <a:spLocks noChangeArrowheads="1"/>
          </p:cNvSpPr>
          <p:nvPr/>
        </p:nvSpPr>
        <p:spPr bwMode="auto">
          <a:xfrm>
            <a:off x="2780666" y="5661248"/>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19" name="Line 12"/>
          <p:cNvSpPr>
            <a:spLocks noChangeShapeType="1"/>
          </p:cNvSpPr>
          <p:nvPr/>
        </p:nvSpPr>
        <p:spPr bwMode="auto">
          <a:xfrm flipV="1">
            <a:off x="3347864" y="5301208"/>
            <a:ext cx="0" cy="358775"/>
          </a:xfrm>
          <a:prstGeom prst="line">
            <a:avLst/>
          </a:prstGeom>
          <a:noFill/>
          <a:ln w="19050">
            <a:solidFill>
              <a:schemeClr val="accent1"/>
            </a:solidFill>
            <a:round/>
            <a:headEnd/>
            <a:tailEnd type="diamond" w="med" len="med"/>
          </a:ln>
          <a:effectLst/>
        </p:spPr>
        <p:txBody>
          <a:bodyPr anchor="ctr"/>
          <a:lstStyle/>
          <a:p>
            <a:endParaRPr lang="es-ES"/>
          </a:p>
        </p:txBody>
      </p:sp>
      <p:pic>
        <p:nvPicPr>
          <p:cNvPr id="21" name="20 Imagen" descr="foto_0000000120150127104029.jpg"/>
          <p:cNvPicPr>
            <a:picLocks noChangeAspect="1"/>
          </p:cNvPicPr>
          <p:nvPr/>
        </p:nvPicPr>
        <p:blipFill>
          <a:blip r:embed="rId4" cstate="print">
            <a:clrChange>
              <a:clrFrom>
                <a:srgbClr val="FFFFFF"/>
              </a:clrFrom>
              <a:clrTo>
                <a:srgbClr val="FFFFFF">
                  <a:alpha val="0"/>
                </a:srgbClr>
              </a:clrTo>
            </a:clrChange>
          </a:blip>
          <a:stretch>
            <a:fillRect/>
          </a:stretch>
        </p:blipFill>
        <p:spPr>
          <a:xfrm>
            <a:off x="2747684" y="1484784"/>
            <a:ext cx="1176244" cy="1627138"/>
          </a:xfrm>
          <a:prstGeom prst="rect">
            <a:avLst/>
          </a:prstGeom>
        </p:spPr>
      </p:pic>
      <p:pic>
        <p:nvPicPr>
          <p:cNvPr id="22" name="21 Imagen" descr="dirpida.gif"/>
          <p:cNvPicPr>
            <a:picLocks noChangeAspect="1"/>
          </p:cNvPicPr>
          <p:nvPr/>
        </p:nvPicPr>
        <p:blipFill>
          <a:blip r:embed="rId5" cstate="print"/>
          <a:stretch>
            <a:fillRect/>
          </a:stretch>
        </p:blipFill>
        <p:spPr>
          <a:xfrm>
            <a:off x="6372200" y="2276872"/>
            <a:ext cx="2232248" cy="3342791"/>
          </a:xfrm>
          <a:prstGeom prst="rect">
            <a:avLst/>
          </a:prstGeom>
        </p:spPr>
      </p:pic>
      <p:sp>
        <p:nvSpPr>
          <p:cNvPr id="23" name="Rectangle 6"/>
          <p:cNvSpPr>
            <a:spLocks noChangeArrowheads="1"/>
          </p:cNvSpPr>
          <p:nvPr/>
        </p:nvSpPr>
        <p:spPr bwMode="auto">
          <a:xfrm>
            <a:off x="5744437" y="5877272"/>
            <a:ext cx="3004027"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Ramiro NAVAJAS </a:t>
            </a:r>
            <a:r>
              <a:rPr lang="en-US" sz="2000" dirty="0" err="1" smtClean="0">
                <a:solidFill>
                  <a:schemeClr val="tx1"/>
                </a:solidFill>
                <a:latin typeface="Arial Narrow" pitchFamily="34" charset="0"/>
              </a:rPr>
              <a:t>Santini</a:t>
            </a:r>
            <a:endParaRPr lang="en-US" sz="1600" dirty="0">
              <a:solidFill>
                <a:schemeClr val="tx1"/>
              </a:solidFill>
            </a:endParaRPr>
          </a:p>
        </p:txBody>
      </p:sp>
      <p:sp>
        <p:nvSpPr>
          <p:cNvPr id="24"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 </a:t>
            </a:r>
            <a:r>
              <a:rPr lang="es-CL" sz="800" b="1" dirty="0" smtClean="0">
                <a:solidFill>
                  <a:srgbClr val="FF0000"/>
                </a:solidFill>
              </a:rPr>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7717" y="6572250"/>
            <a:ext cx="338554" cy="276999"/>
          </a:xfrm>
          <a:prstGeom prst="rect">
            <a:avLst/>
          </a:prstGeom>
          <a:noFill/>
          <a:ln w="9525">
            <a:noFill/>
            <a:miter lim="800000"/>
            <a:headEnd/>
            <a:tailEnd/>
          </a:ln>
        </p:spPr>
        <p:txBody>
          <a:bodyPr wrap="none">
            <a:spAutoFit/>
          </a:bodyPr>
          <a:lstStyle/>
          <a:p>
            <a:pPr algn="ctr"/>
            <a:r>
              <a:rPr lang="es-CL" sz="1200" b="1" dirty="0" smtClean="0"/>
              <a:t>10</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3" name="Text Box 18"/>
          <p:cNvSpPr txBox="1">
            <a:spLocks noChangeArrowheads="1"/>
          </p:cNvSpPr>
          <p:nvPr/>
        </p:nvSpPr>
        <p:spPr bwMode="auto">
          <a:xfrm>
            <a:off x="1358969" y="836712"/>
            <a:ext cx="755206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PROGRAMAS, INVESTIGACIÓN Y DESARROLLO</a:t>
            </a:r>
            <a:endParaRPr lang="es-ES" altLang="es-CL" b="1" dirty="0">
              <a:solidFill>
                <a:schemeClr val="bg1"/>
              </a:solidFill>
              <a:latin typeface="Book Antiqua" pitchFamily="18" charset="0"/>
            </a:endParaRPr>
          </a:p>
        </p:txBody>
      </p:sp>
      <p:sp>
        <p:nvSpPr>
          <p:cNvPr id="14" name="Rectangle 3"/>
          <p:cNvSpPr>
            <a:spLocks noChangeArrowheads="1"/>
          </p:cNvSpPr>
          <p:nvPr/>
        </p:nvSpPr>
        <p:spPr bwMode="auto">
          <a:xfrm>
            <a:off x="1691680" y="1484784"/>
            <a:ext cx="7200800" cy="4824264"/>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b="1" u="sng" dirty="0">
                <a:latin typeface="Book Antiqua" pitchFamily="18" charset="0"/>
              </a:rPr>
              <a:t>MISIÓN</a:t>
            </a:r>
            <a:r>
              <a:rPr lang="es-ES_tradnl" sz="2000" b="1"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Conducir </a:t>
            </a:r>
            <a:r>
              <a:rPr lang="es-ES" sz="2000" dirty="0">
                <a:latin typeface="Book Antiqua" pitchFamily="18" charset="0"/>
              </a:rPr>
              <a:t>las actividades de Investigación y materializar los programas de DESARROLLO DE LAS FUERZAS NAVALES, con el propósito de contribuir a la modernización del poder naval".</a:t>
            </a:r>
          </a:p>
          <a:p>
            <a:pPr marL="533400" indent="-533400" algn="l">
              <a:spcBef>
                <a:spcPct val="20000"/>
              </a:spcBef>
              <a:buClr>
                <a:srgbClr val="FF9900"/>
              </a:buClr>
              <a:buFont typeface="Webdings" pitchFamily="18" charset="2"/>
              <a:buNone/>
            </a:pPr>
            <a:r>
              <a:rPr lang="es-ES" sz="2000" dirty="0">
                <a:latin typeface="Book Antiqua" pitchFamily="18" charset="0"/>
              </a:rPr>
              <a:t>  </a:t>
            </a:r>
            <a:r>
              <a:rPr lang="es-ES" sz="2000" dirty="0" smtClean="0">
                <a:latin typeface="Book Antiqua" pitchFamily="18" charset="0"/>
              </a:rPr>
              <a:t>    </a:t>
            </a:r>
          </a:p>
          <a:p>
            <a:pPr marL="533400" indent="-533400" algn="l">
              <a:spcBef>
                <a:spcPct val="20000"/>
              </a:spcBef>
              <a:buClr>
                <a:srgbClr val="FF9900"/>
              </a:buClr>
              <a:buFont typeface="Webdings" pitchFamily="18" charset="2"/>
              <a:buNone/>
            </a:pPr>
            <a:r>
              <a:rPr lang="es-ES" sz="2000" dirty="0" smtClean="0">
                <a:latin typeface="Book Antiqua" pitchFamily="18" charset="0"/>
              </a:rPr>
              <a:t>Se </a:t>
            </a:r>
            <a:r>
              <a:rPr lang="es-ES" sz="2000" dirty="0">
                <a:latin typeface="Book Antiqua" pitchFamily="18" charset="0"/>
              </a:rPr>
              <a:t>entenderá por:</a:t>
            </a:r>
          </a:p>
          <a:p>
            <a:pPr marL="533400" indent="-533400" algn="l">
              <a:spcBef>
                <a:spcPct val="20000"/>
              </a:spcBef>
              <a:buClr>
                <a:srgbClr val="FF9900"/>
              </a:buClr>
              <a:buFont typeface="Webdings" pitchFamily="18" charset="2"/>
              <a:buChar char="4"/>
            </a:pPr>
            <a:r>
              <a:rPr lang="es-ES" dirty="0">
                <a:latin typeface="Book Antiqua" pitchFamily="18" charset="0"/>
              </a:rPr>
              <a:t>ACTIVIDADES DE INVESTIGACIÓN:</a:t>
            </a:r>
            <a:br>
              <a:rPr lang="es-ES" dirty="0">
                <a:latin typeface="Book Antiqua" pitchFamily="18" charset="0"/>
              </a:rPr>
            </a:br>
            <a:r>
              <a:rPr lang="es-ES" dirty="0">
                <a:latin typeface="Book Antiqua" pitchFamily="18" charset="0"/>
              </a:rPr>
              <a:t>“Desarrollar nuevas tecnologías que solucionen problemas específicos de la Armada y la investigación operativa en apoyo al desarrollo de tácticas y estructuración de las Fuerzas Navales”</a:t>
            </a:r>
          </a:p>
          <a:p>
            <a:pPr marL="533400" indent="-533400" algn="l">
              <a:spcBef>
                <a:spcPct val="20000"/>
              </a:spcBef>
              <a:buClr>
                <a:srgbClr val="FF9900"/>
              </a:buClr>
              <a:buFont typeface="Webdings" pitchFamily="18" charset="2"/>
              <a:buChar char="4"/>
            </a:pPr>
            <a:r>
              <a:rPr lang="es-ES" dirty="0">
                <a:latin typeface="Book Antiqua" pitchFamily="18" charset="0"/>
              </a:rPr>
              <a:t>DESARROLLO DE LAS FUERZAS NAVALES:</a:t>
            </a:r>
            <a:br>
              <a:rPr lang="es-ES" dirty="0">
                <a:latin typeface="Book Antiqua" pitchFamily="18" charset="0"/>
              </a:rPr>
            </a:br>
            <a:r>
              <a:rPr lang="es-ES" dirty="0">
                <a:latin typeface="Book Antiqua" pitchFamily="18" charset="0"/>
              </a:rPr>
              <a:t>"Renovación, </a:t>
            </a:r>
            <a:r>
              <a:rPr lang="es-ES" dirty="0" err="1">
                <a:latin typeface="Book Antiqua" pitchFamily="18" charset="0"/>
              </a:rPr>
              <a:t>repotencionamiento</a:t>
            </a:r>
            <a:r>
              <a:rPr lang="es-ES" dirty="0">
                <a:latin typeface="Book Antiqua" pitchFamily="18" charset="0"/>
              </a:rPr>
              <a:t> y modernización de </a:t>
            </a:r>
            <a:r>
              <a:rPr lang="es-ES" dirty="0" smtClean="0">
                <a:latin typeface="Book Antiqua" pitchFamily="18" charset="0"/>
              </a:rPr>
              <a:t>sistemas y Unidades.</a:t>
            </a:r>
            <a:endParaRPr lang="es-ES" dirty="0">
              <a:latin typeface="Book Antiqua" pitchFamily="18" charset="0"/>
            </a:endParaRPr>
          </a:p>
        </p:txBody>
      </p:sp>
      <p:sp>
        <p:nvSpPr>
          <p:cNvPr id="15"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 </a:t>
            </a:r>
            <a:r>
              <a:rPr lang="es-CL" sz="800" b="1" dirty="0" smtClean="0">
                <a:solidFill>
                  <a:srgbClr val="FF0000"/>
                </a:solidFill>
              </a:rPr>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320" y="6572250"/>
            <a:ext cx="335349" cy="276999"/>
          </a:xfrm>
          <a:prstGeom prst="rect">
            <a:avLst/>
          </a:prstGeom>
          <a:noFill/>
          <a:ln w="9525">
            <a:noFill/>
            <a:miter lim="800000"/>
            <a:headEnd/>
            <a:tailEnd/>
          </a:ln>
        </p:spPr>
        <p:txBody>
          <a:bodyPr wrap="none">
            <a:spAutoFit/>
          </a:bodyPr>
          <a:lstStyle/>
          <a:p>
            <a:pPr algn="ctr"/>
            <a:r>
              <a:rPr lang="es-CL" sz="1200" b="1" dirty="0" smtClean="0"/>
              <a:t>11</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3006856" y="836712"/>
            <a:ext cx="5904180"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RECUPERACIÓN DE UNIDADES</a:t>
            </a:r>
            <a:endParaRPr lang="es-ES" altLang="es-CL" b="1" dirty="0">
              <a:solidFill>
                <a:schemeClr val="bg1"/>
              </a:solidFill>
              <a:latin typeface="Book Antiqua" pitchFamily="18" charset="0"/>
            </a:endParaRPr>
          </a:p>
        </p:txBody>
      </p:sp>
      <p:sp>
        <p:nvSpPr>
          <p:cNvPr id="15" name="Text Box 7"/>
          <p:cNvSpPr txBox="1">
            <a:spLocks noChangeArrowheads="1"/>
          </p:cNvSpPr>
          <p:nvPr/>
        </p:nvSpPr>
        <p:spPr bwMode="auto">
          <a:xfrm>
            <a:off x="1980034" y="3234734"/>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6" name="Text Box 8"/>
          <p:cNvSpPr txBox="1">
            <a:spLocks noChangeArrowheads="1"/>
          </p:cNvSpPr>
          <p:nvPr/>
        </p:nvSpPr>
        <p:spPr bwMode="auto">
          <a:xfrm>
            <a:off x="2842216" y="4066584"/>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D. G. S. A.</a:t>
            </a:r>
            <a:endParaRPr lang="es-ES" sz="1600" dirty="0">
              <a:latin typeface="Book Antiqua" pitchFamily="18" charset="0"/>
            </a:endParaRPr>
          </a:p>
        </p:txBody>
      </p:sp>
      <p:sp>
        <p:nvSpPr>
          <p:cNvPr id="17" name="Text Box 11"/>
          <p:cNvSpPr txBox="1">
            <a:spLocks noChangeArrowheads="1"/>
          </p:cNvSpPr>
          <p:nvPr/>
        </p:nvSpPr>
        <p:spPr bwMode="auto">
          <a:xfrm>
            <a:off x="1763688" y="582675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PRIZONA</a:t>
            </a:r>
            <a:endParaRPr lang="es-ES" sz="1600" dirty="0">
              <a:latin typeface="Book Antiqua" pitchFamily="18" charset="0"/>
            </a:endParaRPr>
          </a:p>
        </p:txBody>
      </p:sp>
      <p:sp>
        <p:nvSpPr>
          <p:cNvPr id="18" name="Line 12"/>
          <p:cNvSpPr>
            <a:spLocks noChangeShapeType="1"/>
          </p:cNvSpPr>
          <p:nvPr/>
        </p:nvSpPr>
        <p:spPr bwMode="auto">
          <a:xfrm flipV="1">
            <a:off x="2358876" y="5466710"/>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9" name="Line 14"/>
          <p:cNvSpPr>
            <a:spLocks noChangeShapeType="1"/>
          </p:cNvSpPr>
          <p:nvPr/>
        </p:nvSpPr>
        <p:spPr bwMode="auto">
          <a:xfrm flipV="1">
            <a:off x="4716016" y="5466710"/>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0" name="Picture 16" descr="2017"/>
          <p:cNvPicPr>
            <a:picLocks noChangeAspect="1" noChangeArrowheads="1"/>
          </p:cNvPicPr>
          <p:nvPr/>
        </p:nvPicPr>
        <p:blipFill>
          <a:blip r:embed="rId4" cstate="print">
            <a:clrChange>
              <a:clrFrom>
                <a:srgbClr val="FAFAFA"/>
              </a:clrFrom>
              <a:clrTo>
                <a:srgbClr val="FAFAFA">
                  <a:alpha val="0"/>
                </a:srgbClr>
              </a:clrTo>
            </a:clrChange>
          </a:blip>
          <a:srcRect/>
          <a:stretch>
            <a:fillRect/>
          </a:stretch>
        </p:blipFill>
        <p:spPr bwMode="auto">
          <a:xfrm>
            <a:off x="2915816" y="1628800"/>
            <a:ext cx="1008112" cy="1478564"/>
          </a:xfrm>
          <a:prstGeom prst="rect">
            <a:avLst/>
          </a:prstGeom>
          <a:noFill/>
          <a:ln w="19050">
            <a:solidFill>
              <a:srgbClr val="000000"/>
            </a:solidFill>
            <a:miter lim="800000"/>
            <a:headEnd/>
            <a:tailEnd/>
          </a:ln>
        </p:spPr>
      </p:pic>
      <p:sp>
        <p:nvSpPr>
          <p:cNvPr id="21" name="Text Box 10"/>
          <p:cNvSpPr txBox="1">
            <a:spLocks noChangeArrowheads="1"/>
          </p:cNvSpPr>
          <p:nvPr/>
        </p:nvSpPr>
        <p:spPr bwMode="auto">
          <a:xfrm>
            <a:off x="1619672" y="5046072"/>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a:solidFill>
                  <a:srgbClr val="FFFFFF"/>
                </a:solidFill>
                <a:effectLst>
                  <a:outerShdw blurRad="38100" dist="38100" dir="2700000" algn="tl">
                    <a:srgbClr val="000000"/>
                  </a:outerShdw>
                </a:effectLst>
                <a:latin typeface="Book Antiqua" pitchFamily="18" charset="0"/>
              </a:rPr>
              <a:t>DEPENDENCIA GUARNICIONAL</a:t>
            </a:r>
            <a:endParaRPr lang="es-ES">
              <a:solidFill>
                <a:srgbClr val="FFFFFF"/>
              </a:solidFill>
              <a:effectLst>
                <a:outerShdw blurRad="38100" dist="38100" dir="2700000" algn="tl">
                  <a:srgbClr val="000000"/>
                </a:outerShdw>
              </a:effectLst>
              <a:latin typeface="Book Antiqua" pitchFamily="18" charset="0"/>
            </a:endParaRPr>
          </a:p>
        </p:txBody>
      </p:sp>
      <p:sp>
        <p:nvSpPr>
          <p:cNvPr id="22" name="Text Box 13"/>
          <p:cNvSpPr txBox="1">
            <a:spLocks noChangeArrowheads="1"/>
          </p:cNvSpPr>
          <p:nvPr/>
        </p:nvSpPr>
        <p:spPr bwMode="auto">
          <a:xfrm>
            <a:off x="4174594" y="5826750"/>
            <a:ext cx="1045478"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SEZONA</a:t>
            </a:r>
            <a:endParaRPr lang="es-ES" sz="1600" dirty="0">
              <a:latin typeface="Book Antiqua" pitchFamily="18" charset="0"/>
            </a:endParaRPr>
          </a:p>
        </p:txBody>
      </p:sp>
      <p:sp>
        <p:nvSpPr>
          <p:cNvPr id="23" name="Line 12"/>
          <p:cNvSpPr>
            <a:spLocks noChangeShapeType="1"/>
          </p:cNvSpPr>
          <p:nvPr/>
        </p:nvSpPr>
        <p:spPr bwMode="auto">
          <a:xfrm flipV="1">
            <a:off x="3419872" y="3594500"/>
            <a:ext cx="0" cy="432049"/>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4" name="23 Imagen" descr="armada_hoy_tabla_wrapper.gif"/>
          <p:cNvPicPr>
            <a:picLocks noChangeAspect="1"/>
          </p:cNvPicPr>
          <p:nvPr/>
        </p:nvPicPr>
        <p:blipFill>
          <a:blip r:embed="rId5" cstate="print"/>
          <a:stretch>
            <a:fillRect/>
          </a:stretch>
        </p:blipFill>
        <p:spPr>
          <a:xfrm>
            <a:off x="6372200" y="1916832"/>
            <a:ext cx="2097342" cy="3140769"/>
          </a:xfrm>
          <a:prstGeom prst="rect">
            <a:avLst/>
          </a:prstGeom>
        </p:spPr>
      </p:pic>
      <p:sp>
        <p:nvSpPr>
          <p:cNvPr id="25" name="Rectangle 6"/>
          <p:cNvSpPr>
            <a:spLocks noChangeArrowheads="1"/>
          </p:cNvSpPr>
          <p:nvPr/>
        </p:nvSpPr>
        <p:spPr bwMode="auto">
          <a:xfrm>
            <a:off x="5796136" y="5517232"/>
            <a:ext cx="3321422"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Patricio ESPINOSA </a:t>
            </a:r>
            <a:r>
              <a:rPr lang="en-US" sz="2000" dirty="0" err="1" smtClean="0">
                <a:solidFill>
                  <a:schemeClr val="tx1"/>
                </a:solidFill>
                <a:latin typeface="Arial Narrow" pitchFamily="34" charset="0"/>
              </a:rPr>
              <a:t>Sapunar</a:t>
            </a:r>
            <a:endParaRPr lang="en-US" sz="1600" dirty="0">
              <a:solidFill>
                <a:schemeClr val="tx1"/>
              </a:solidFill>
            </a:endParaRPr>
          </a:p>
        </p:txBody>
      </p:sp>
      <p:sp>
        <p:nvSpPr>
          <p:cNvPr id="2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a:t>
            </a:r>
            <a:r>
              <a:rPr lang="es-CL" sz="1000" b="1" dirty="0" smtClean="0"/>
              <a:t>-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518" y="6572250"/>
            <a:ext cx="336952" cy="276999"/>
          </a:xfrm>
          <a:prstGeom prst="rect">
            <a:avLst/>
          </a:prstGeom>
          <a:noFill/>
          <a:ln w="9525">
            <a:noFill/>
            <a:miter lim="800000"/>
            <a:headEnd/>
            <a:tailEnd/>
          </a:ln>
        </p:spPr>
        <p:txBody>
          <a:bodyPr wrap="none">
            <a:spAutoFit/>
          </a:bodyPr>
          <a:lstStyle/>
          <a:p>
            <a:pPr algn="ctr"/>
            <a:r>
              <a:rPr lang="es-CL" sz="1200" b="1" dirty="0" smtClean="0"/>
              <a:t>12</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5" name="Rectangle 4"/>
          <p:cNvSpPr>
            <a:spLocks noChangeArrowheads="1"/>
          </p:cNvSpPr>
          <p:nvPr/>
        </p:nvSpPr>
        <p:spPr bwMode="auto">
          <a:xfrm>
            <a:off x="1259632" y="1484784"/>
            <a:ext cx="7200800" cy="4032176"/>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_tradnl" sz="2400" dirty="0">
                <a:latin typeface="Book Antiqua" pitchFamily="18" charset="0"/>
              </a:rPr>
              <a:t>	</a:t>
            </a:r>
            <a:r>
              <a:rPr lang="es-ES_tradnl" sz="2400" u="sng" dirty="0">
                <a:latin typeface="Book Antiqua" pitchFamily="18" charset="0"/>
              </a:rPr>
              <a:t>MISIÓN</a:t>
            </a:r>
            <a:r>
              <a:rPr lang="es-ES_tradnl" sz="2400" dirty="0">
                <a:latin typeface="Book Antiqua" pitchFamily="18" charset="0"/>
              </a:rPr>
              <a:t>:  </a:t>
            </a:r>
            <a:endParaRPr lang="es-ES_tradnl" sz="2400" dirty="0" smtClean="0">
              <a:latin typeface="Book Antiqua" pitchFamily="18" charset="0"/>
            </a:endParaRPr>
          </a:p>
          <a:p>
            <a:pPr marL="533400" indent="-533400" algn="just">
              <a:spcBef>
                <a:spcPct val="20000"/>
              </a:spcBef>
              <a:buClr>
                <a:srgbClr val="FF9900"/>
              </a:buClr>
              <a:buFont typeface="Webdings" pitchFamily="18" charset="2"/>
              <a:buNone/>
            </a:pPr>
            <a:endParaRPr lang="es-ES_tradnl" sz="2400" dirty="0" smtClean="0">
              <a:latin typeface="Book Antiqua" pitchFamily="18" charset="0"/>
            </a:endParaRPr>
          </a:p>
          <a:p>
            <a:pPr marL="533400" indent="-533400" algn="just">
              <a:spcBef>
                <a:spcPct val="20000"/>
              </a:spcBef>
              <a:buClr>
                <a:srgbClr val="FF9900"/>
              </a:buClr>
              <a:buFont typeface="Webdings" pitchFamily="18" charset="2"/>
              <a:buNone/>
            </a:pPr>
            <a:r>
              <a:rPr lang="es-ES_tradnl" sz="2400" dirty="0" smtClean="0">
                <a:latin typeface="Book Antiqua" pitchFamily="18" charset="0"/>
              </a:rPr>
              <a:t>      “ </a:t>
            </a:r>
            <a:r>
              <a:rPr lang="es-ES" sz="2400" dirty="0" smtClean="0">
                <a:latin typeface="Book Antiqua" pitchFamily="18" charset="0"/>
              </a:rPr>
              <a:t>Administrar </a:t>
            </a:r>
            <a:r>
              <a:rPr lang="es-ES" sz="2400" dirty="0">
                <a:latin typeface="Book Antiqua" pitchFamily="18" charset="0"/>
              </a:rPr>
              <a:t>el proceso de recuperaciones y de reparaciones de las Unidades Navales que se disponga, con el propósito de contribuir al sostenimiento de la flota y a optimizar los recursos institucionales</a:t>
            </a:r>
            <a:r>
              <a:rPr lang="es-ES" sz="2400" dirty="0" smtClean="0">
                <a:latin typeface="Book Antiqua" pitchFamily="18" charset="0"/>
              </a:rPr>
              <a:t>.” </a:t>
            </a:r>
            <a:endParaRPr lang="es-ES" sz="2400" dirty="0">
              <a:latin typeface="Book Antiqua" pitchFamily="18" charset="0"/>
            </a:endParaRPr>
          </a:p>
          <a:p>
            <a:pPr marL="533400" indent="-533400" algn="l">
              <a:spcBef>
                <a:spcPct val="20000"/>
              </a:spcBef>
              <a:buClr>
                <a:srgbClr val="FF9900"/>
              </a:buClr>
              <a:buFont typeface="Webdings" pitchFamily="18" charset="2"/>
              <a:buNone/>
            </a:pPr>
            <a:r>
              <a:rPr lang="es-ES_tradnl" sz="2400" dirty="0">
                <a:latin typeface="Book Antiqua" pitchFamily="18" charset="0"/>
              </a:rPr>
              <a:t>	</a:t>
            </a:r>
            <a:endParaRPr lang="es-ES" dirty="0">
              <a:latin typeface="Book Antiqua" pitchFamily="18" charset="0"/>
            </a:endParaRPr>
          </a:p>
        </p:txBody>
      </p:sp>
      <p:sp>
        <p:nvSpPr>
          <p:cNvPr id="16" name="Text Box 18"/>
          <p:cNvSpPr txBox="1">
            <a:spLocks noChangeArrowheads="1"/>
          </p:cNvSpPr>
          <p:nvPr/>
        </p:nvSpPr>
        <p:spPr bwMode="auto">
          <a:xfrm>
            <a:off x="3006856" y="836712"/>
            <a:ext cx="5904180"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RECUPERACIÓN DE UNIDADES</a:t>
            </a:r>
            <a:endParaRPr lang="es-ES" altLang="es-CL" b="1" dirty="0">
              <a:solidFill>
                <a:schemeClr val="bg1"/>
              </a:solidFill>
              <a:latin typeface="Book Antiqua" pitchFamily="18" charset="0"/>
            </a:endParaRPr>
          </a:p>
        </p:txBody>
      </p:sp>
      <p:sp>
        <p:nvSpPr>
          <p:cNvPr id="17"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18" name="17 Imagen" descr="mantenimiento-buque-armada-2.jpg"/>
          <p:cNvPicPr>
            <a:picLocks noChangeAspect="1"/>
          </p:cNvPicPr>
          <p:nvPr/>
        </p:nvPicPr>
        <p:blipFill>
          <a:blip r:embed="rId4" cstate="print"/>
          <a:stretch>
            <a:fillRect/>
          </a:stretch>
        </p:blipFill>
        <p:spPr>
          <a:xfrm>
            <a:off x="5796136" y="4509120"/>
            <a:ext cx="2808312" cy="188507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1211" y="6572250"/>
            <a:ext cx="331566" cy="276999"/>
          </a:xfrm>
          <a:prstGeom prst="rect">
            <a:avLst/>
          </a:prstGeom>
          <a:noFill/>
          <a:ln w="9525">
            <a:noFill/>
            <a:miter lim="800000"/>
            <a:headEnd/>
            <a:tailEnd/>
          </a:ln>
        </p:spPr>
        <p:txBody>
          <a:bodyPr wrap="none">
            <a:spAutoFit/>
          </a:bodyPr>
          <a:lstStyle/>
          <a:p>
            <a:pPr algn="ctr"/>
            <a:r>
              <a:rPr lang="es-CL" sz="1200" b="1" dirty="0" smtClean="0"/>
              <a:t>13</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5" name="Rectangle 3"/>
          <p:cNvSpPr>
            <a:spLocks noChangeArrowheads="1"/>
          </p:cNvSpPr>
          <p:nvPr/>
        </p:nvSpPr>
        <p:spPr bwMode="auto">
          <a:xfrm>
            <a:off x="1547664" y="1556792"/>
            <a:ext cx="7416824" cy="468052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b="1" u="sng" dirty="0">
                <a:latin typeface="Book Antiqua" pitchFamily="18" charset="0"/>
              </a:rPr>
              <a:t>FUNCIONES </a:t>
            </a:r>
            <a:r>
              <a:rPr lang="es-ES_tradnl" sz="2000" b="1" dirty="0">
                <a:latin typeface="Book Antiqua" pitchFamily="18" charset="0"/>
              </a:rPr>
              <a:t>: </a:t>
            </a:r>
          </a:p>
          <a:p>
            <a:pPr marL="533400" indent="-533400" algn="l">
              <a:spcBef>
                <a:spcPct val="20000"/>
              </a:spcBef>
              <a:buClr>
                <a:srgbClr val="FF9900"/>
              </a:buClr>
              <a:buFont typeface="Webdings" pitchFamily="18" charset="2"/>
              <a:buChar char="4"/>
            </a:pPr>
            <a:r>
              <a:rPr lang="es-ES" sz="2000" dirty="0">
                <a:latin typeface="Book Antiqua" pitchFamily="18" charset="0"/>
              </a:rPr>
              <a:t>Planificar las recuperaciones de las Unidades Navales y proponer al D.G.S.A. las directivas de recuperación con sus cronogramas de actividades.</a:t>
            </a:r>
          </a:p>
          <a:p>
            <a:pPr marL="533400" indent="-533400" algn="l">
              <a:spcBef>
                <a:spcPct val="20000"/>
              </a:spcBef>
              <a:buClr>
                <a:srgbClr val="FF9900"/>
              </a:buClr>
              <a:buFont typeface="Webdings" pitchFamily="18" charset="2"/>
              <a:buChar char="4"/>
            </a:pPr>
            <a:r>
              <a:rPr lang="es-ES" sz="2000" dirty="0">
                <a:latin typeface="Book Antiqua" pitchFamily="18" charset="0"/>
              </a:rPr>
              <a:t>Centralizar el proceso de D. de N. de las Unidades que van a ser recuperadas en cuanto a trabajos y repuestos que van a utilizar y centralizar las modificaciones que propongan las DD.TT.</a:t>
            </a: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recursos destinados por la D.G.S.A. para las respectivas reparaciones.</a:t>
            </a: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repuestos adquiridos y reservados para la recuperación de acuerdo a </a:t>
            </a:r>
            <a:r>
              <a:rPr lang="es-ES" sz="2000" dirty="0" smtClean="0">
                <a:latin typeface="Book Antiqua" pitchFamily="18" charset="0"/>
              </a:rPr>
              <a:t>las </a:t>
            </a:r>
            <a:r>
              <a:rPr lang="es-ES" sz="2000" dirty="0">
                <a:latin typeface="Book Antiqua" pitchFamily="18" charset="0"/>
              </a:rPr>
              <a:t>ordenes de adquisición que se emitan y a las reservas efectuadas por el sistema de abastecimiento.</a:t>
            </a:r>
          </a:p>
          <a:p>
            <a:pPr marL="533400" indent="-533400" algn="l">
              <a:spcBef>
                <a:spcPct val="20000"/>
              </a:spcBef>
              <a:buClr>
                <a:srgbClr val="FF9900"/>
              </a:buClr>
              <a:buFont typeface="Webdings" pitchFamily="18" charset="2"/>
              <a:buChar char="4"/>
            </a:pPr>
            <a:endParaRPr lang="es-ES" sz="2000" dirty="0">
              <a:latin typeface="Book Antiqua" pitchFamily="18" charset="0"/>
            </a:endParaRPr>
          </a:p>
        </p:txBody>
      </p:sp>
      <p:sp>
        <p:nvSpPr>
          <p:cNvPr id="16" name="Text Box 18"/>
          <p:cNvSpPr txBox="1">
            <a:spLocks noChangeArrowheads="1"/>
          </p:cNvSpPr>
          <p:nvPr/>
        </p:nvSpPr>
        <p:spPr bwMode="auto">
          <a:xfrm>
            <a:off x="3006856" y="836712"/>
            <a:ext cx="5904180"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RECUPERACIÓN DE UNIDADES</a:t>
            </a:r>
            <a:endParaRPr lang="es-ES" altLang="es-CL" b="1" dirty="0">
              <a:solidFill>
                <a:schemeClr val="bg1"/>
              </a:solidFill>
              <a:latin typeface="Book Antiqua" pitchFamily="18" charset="0"/>
            </a:endParaRPr>
          </a:p>
        </p:txBody>
      </p:sp>
      <p:sp>
        <p:nvSpPr>
          <p:cNvPr id="17"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6114" y="6572250"/>
            <a:ext cx="341761" cy="276999"/>
          </a:xfrm>
          <a:prstGeom prst="rect">
            <a:avLst/>
          </a:prstGeom>
          <a:noFill/>
          <a:ln w="9525">
            <a:noFill/>
            <a:miter lim="800000"/>
            <a:headEnd/>
            <a:tailEnd/>
          </a:ln>
        </p:spPr>
        <p:txBody>
          <a:bodyPr wrap="none">
            <a:spAutoFit/>
          </a:bodyPr>
          <a:lstStyle/>
          <a:p>
            <a:pPr algn="ctr"/>
            <a:r>
              <a:rPr lang="es-CL" sz="1200" b="1" dirty="0" smtClean="0"/>
              <a:t>14</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pic>
        <p:nvPicPr>
          <p:cNvPr id="13" name="Picture 17" descr="escudof%20copy"/>
          <p:cNvPicPr>
            <a:picLocks noChangeAspect="1" noChangeArrowheads="1"/>
          </p:cNvPicPr>
          <p:nvPr/>
        </p:nvPicPr>
        <p:blipFill>
          <a:blip r:embed="rId4" cstate="print"/>
          <a:srcRect/>
          <a:stretch>
            <a:fillRect/>
          </a:stretch>
        </p:blipFill>
        <p:spPr bwMode="auto">
          <a:xfrm>
            <a:off x="6138342" y="2132856"/>
            <a:ext cx="2466105" cy="3584008"/>
          </a:xfrm>
          <a:prstGeom prst="rect">
            <a:avLst/>
          </a:prstGeom>
          <a:noFill/>
        </p:spPr>
      </p:pic>
      <p:sp>
        <p:nvSpPr>
          <p:cNvPr id="14" name="Text Box 5"/>
          <p:cNvSpPr txBox="1">
            <a:spLocks noChangeArrowheads="1"/>
          </p:cNvSpPr>
          <p:nvPr/>
        </p:nvSpPr>
        <p:spPr bwMode="auto">
          <a:xfrm>
            <a:off x="2220113" y="2146260"/>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5" name="Text Box 6"/>
          <p:cNvSpPr txBox="1">
            <a:spLocks noChangeArrowheads="1"/>
          </p:cNvSpPr>
          <p:nvPr/>
        </p:nvSpPr>
        <p:spPr bwMode="auto">
          <a:xfrm>
            <a:off x="3012698" y="2938076"/>
            <a:ext cx="1244251" cy="369332"/>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a:latin typeface="Book Antiqua" pitchFamily="18" charset="0"/>
              </a:rPr>
              <a:t>D. G. S. A.</a:t>
            </a:r>
            <a:endParaRPr lang="es-ES">
              <a:latin typeface="Book Antiqua" pitchFamily="18" charset="0"/>
            </a:endParaRPr>
          </a:p>
        </p:txBody>
      </p:sp>
      <p:sp>
        <p:nvSpPr>
          <p:cNvPr id="16" name="Line 7"/>
          <p:cNvSpPr>
            <a:spLocks noChangeShapeType="1"/>
          </p:cNvSpPr>
          <p:nvPr/>
        </p:nvSpPr>
        <p:spPr bwMode="auto">
          <a:xfrm flipV="1">
            <a:off x="3660770" y="2506028"/>
            <a:ext cx="0" cy="358775"/>
          </a:xfrm>
          <a:prstGeom prst="line">
            <a:avLst/>
          </a:prstGeom>
          <a:noFill/>
          <a:ln w="19050">
            <a:solidFill>
              <a:schemeClr val="accent1"/>
            </a:solidFill>
            <a:round/>
            <a:headEnd/>
            <a:tailEnd type="diamond" w="med" len="med"/>
          </a:ln>
          <a:effectLst/>
        </p:spPr>
        <p:txBody>
          <a:bodyPr anchor="ctr"/>
          <a:lstStyle/>
          <a:p>
            <a:endParaRPr lang="es-ES">
              <a:latin typeface="Book Antiqua" pitchFamily="18" charset="0"/>
            </a:endParaRPr>
          </a:p>
        </p:txBody>
      </p:sp>
      <p:sp>
        <p:nvSpPr>
          <p:cNvPr id="17" name="Text Box 9"/>
          <p:cNvSpPr txBox="1">
            <a:spLocks noChangeArrowheads="1"/>
          </p:cNvSpPr>
          <p:nvPr/>
        </p:nvSpPr>
        <p:spPr bwMode="auto">
          <a:xfrm>
            <a:off x="1860570" y="3957598"/>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GUARNICIONAL</a:t>
            </a:r>
            <a:endParaRPr lang="es-ES" dirty="0">
              <a:solidFill>
                <a:srgbClr val="FFFFFF"/>
              </a:solidFill>
              <a:effectLst>
                <a:outerShdw blurRad="38100" dist="38100" dir="2700000" algn="tl">
                  <a:srgbClr val="000000"/>
                </a:outerShdw>
              </a:effectLst>
              <a:latin typeface="Book Antiqua" pitchFamily="18" charset="0"/>
            </a:endParaRPr>
          </a:p>
        </p:txBody>
      </p:sp>
      <p:sp>
        <p:nvSpPr>
          <p:cNvPr id="18" name="Text Box 10"/>
          <p:cNvSpPr txBox="1">
            <a:spLocks noChangeArrowheads="1"/>
          </p:cNvSpPr>
          <p:nvPr/>
        </p:nvSpPr>
        <p:spPr bwMode="auto">
          <a:xfrm>
            <a:off x="3084706" y="4787860"/>
            <a:ext cx="1263486" cy="369332"/>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dirty="0">
                <a:latin typeface="Book Antiqua" pitchFamily="18" charset="0"/>
              </a:rPr>
              <a:t>PRIZONA</a:t>
            </a:r>
            <a:endParaRPr lang="es-ES" dirty="0">
              <a:latin typeface="Book Antiqua" pitchFamily="18" charset="0"/>
            </a:endParaRPr>
          </a:p>
        </p:txBody>
      </p:sp>
      <p:sp>
        <p:nvSpPr>
          <p:cNvPr id="19" name="Line 11"/>
          <p:cNvSpPr>
            <a:spLocks noChangeShapeType="1"/>
          </p:cNvSpPr>
          <p:nvPr/>
        </p:nvSpPr>
        <p:spPr bwMode="auto">
          <a:xfrm flipV="1">
            <a:off x="3732778" y="4429085"/>
            <a:ext cx="0" cy="358775"/>
          </a:xfrm>
          <a:prstGeom prst="line">
            <a:avLst/>
          </a:prstGeom>
          <a:noFill/>
          <a:ln w="19050">
            <a:solidFill>
              <a:schemeClr val="accent1"/>
            </a:solidFill>
            <a:round/>
            <a:headEnd/>
            <a:tailEnd type="diamond" w="med" len="med"/>
          </a:ln>
          <a:effectLst/>
        </p:spPr>
        <p:txBody>
          <a:bodyPr anchor="ctr"/>
          <a:lstStyle/>
          <a:p>
            <a:endParaRPr lang="es-ES">
              <a:latin typeface="Book Antiqua" pitchFamily="18" charset="0"/>
            </a:endParaRPr>
          </a:p>
        </p:txBody>
      </p:sp>
      <p:sp>
        <p:nvSpPr>
          <p:cNvPr id="20"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21" name="Text Box 18"/>
          <p:cNvSpPr txBox="1">
            <a:spLocks noChangeArrowheads="1"/>
          </p:cNvSpPr>
          <p:nvPr/>
        </p:nvSpPr>
        <p:spPr bwMode="auto">
          <a:xfrm>
            <a:off x="4007129" y="836712"/>
            <a:ext cx="490390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OBRAS Y CONSTRUCCIÓN</a:t>
            </a:r>
            <a:endParaRPr lang="es-ES" altLang="es-CL" b="1" dirty="0">
              <a:solidFill>
                <a:schemeClr val="bg1"/>
              </a:solidFill>
              <a:latin typeface="Book Antiqua" pitchFamily="18" charset="0"/>
            </a:endParaRPr>
          </a:p>
        </p:txBody>
      </p:sp>
      <p:sp>
        <p:nvSpPr>
          <p:cNvPr id="22"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321" y="6572250"/>
            <a:ext cx="335348" cy="276999"/>
          </a:xfrm>
          <a:prstGeom prst="rect">
            <a:avLst/>
          </a:prstGeom>
          <a:noFill/>
          <a:ln w="9525">
            <a:noFill/>
            <a:miter lim="800000"/>
            <a:headEnd/>
            <a:tailEnd/>
          </a:ln>
        </p:spPr>
        <p:txBody>
          <a:bodyPr wrap="none">
            <a:spAutoFit/>
          </a:bodyPr>
          <a:lstStyle/>
          <a:p>
            <a:pPr algn="ctr"/>
            <a:r>
              <a:rPr lang="es-CL" sz="1200" b="1" dirty="0" smtClean="0"/>
              <a:t>15</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Rectangle 3"/>
          <p:cNvSpPr>
            <a:spLocks noChangeArrowheads="1"/>
          </p:cNvSpPr>
          <p:nvPr/>
        </p:nvSpPr>
        <p:spPr bwMode="auto">
          <a:xfrm>
            <a:off x="1259632" y="1556792"/>
            <a:ext cx="7884368" cy="5040858"/>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Ejecutar </a:t>
            </a:r>
            <a:r>
              <a:rPr lang="es-ES" sz="2000" dirty="0">
                <a:latin typeface="Book Antiqua" pitchFamily="18" charset="0"/>
              </a:rPr>
              <a:t>y conducir las acciones necesarias para lograr la preservación del patrimonio de bienes raíces de la Armada y el apropiado desarrollo y conservación de la infraestructura terrestre que ésta requiere para su funcionamiento</a:t>
            </a:r>
            <a:r>
              <a:rPr lang="es-ES" sz="2000" dirty="0" smtClean="0">
                <a:latin typeface="Book Antiqua" pitchFamily="18" charset="0"/>
              </a:rPr>
              <a:t>.</a:t>
            </a:r>
          </a:p>
          <a:p>
            <a:pPr marL="533400" indent="-533400" algn="l">
              <a:spcBef>
                <a:spcPct val="20000"/>
              </a:spcBef>
              <a:buClr>
                <a:srgbClr val="FF9900"/>
              </a:buClr>
            </a:pPr>
            <a:endParaRPr lang="es-ES" sz="1000" u="sng" dirty="0" smtClean="0">
              <a:latin typeface="Book Antiqua" pitchFamily="18" charset="0"/>
            </a:endParaRPr>
          </a:p>
          <a:p>
            <a:pPr marL="533400" indent="-533400" algn="l">
              <a:spcBef>
                <a:spcPct val="20000"/>
              </a:spcBef>
              <a:buClr>
                <a:srgbClr val="FF9900"/>
              </a:buClr>
            </a:pPr>
            <a:r>
              <a:rPr lang="es-ES" sz="2000" dirty="0">
                <a:latin typeface="Book Antiqua" pitchFamily="18" charset="0"/>
              </a:rPr>
              <a:t> </a:t>
            </a:r>
            <a:r>
              <a:rPr lang="es-ES" sz="2000" dirty="0" smtClean="0">
                <a:latin typeface="Book Antiqua" pitchFamily="18" charset="0"/>
              </a:rPr>
              <a:t>      </a:t>
            </a:r>
            <a:r>
              <a:rPr lang="es-ES" sz="2000" u="sng" dirty="0" smtClean="0">
                <a:latin typeface="Book Antiqua" pitchFamily="18" charset="0"/>
              </a:rPr>
              <a:t>PRINCIPALES </a:t>
            </a:r>
            <a:r>
              <a:rPr lang="es-ES" sz="2000" u="sng" dirty="0">
                <a:latin typeface="Book Antiqua" pitchFamily="18" charset="0"/>
              </a:rPr>
              <a:t>PROCESOS</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los Bienes Raíces institucionales.</a:t>
            </a:r>
          </a:p>
          <a:p>
            <a:pPr marL="1435100" lvl="2" indent="-381000" algn="l">
              <a:spcBef>
                <a:spcPct val="20000"/>
              </a:spcBef>
              <a:buClr>
                <a:srgbClr val="FF3300"/>
              </a:buClr>
              <a:buFont typeface="Webdings" pitchFamily="18" charset="2"/>
              <a:buChar char="4"/>
            </a:pPr>
            <a:r>
              <a:rPr lang="es-ES" dirty="0">
                <a:latin typeface="Book Antiqua" pitchFamily="18" charset="0"/>
              </a:rPr>
              <a:t>De desarrollo de la Infraestructura de Apoyo Logístico, Operativo y Administrativo de la Armada.</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las instalaciones de Infraestructura Terrestre de la Armada.</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los medios de movilización de personal, carga y propósitos especiales que se emplean en la Armada para fines de apoyo logístico y administrativo.</a:t>
            </a:r>
          </a:p>
          <a:p>
            <a:pPr marL="1435100" lvl="2" indent="-381000" algn="just">
              <a:spcBef>
                <a:spcPct val="20000"/>
              </a:spcBef>
              <a:buClr>
                <a:srgbClr val="FF3300"/>
              </a:buClr>
              <a:buFont typeface="Webdings" pitchFamily="18" charset="2"/>
              <a:buAutoNum type="arabicPeriod" startAt="4"/>
            </a:pPr>
            <a:endParaRPr lang="es-ES" dirty="0">
              <a:latin typeface="Book Antiqua" pitchFamily="18" charset="0"/>
            </a:endParaRPr>
          </a:p>
        </p:txBody>
      </p:sp>
      <p:sp>
        <p:nvSpPr>
          <p:cNvPr id="14"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5" name="Text Box 18"/>
          <p:cNvSpPr txBox="1">
            <a:spLocks noChangeArrowheads="1"/>
          </p:cNvSpPr>
          <p:nvPr/>
        </p:nvSpPr>
        <p:spPr bwMode="auto">
          <a:xfrm>
            <a:off x="4007129" y="836712"/>
            <a:ext cx="490390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OBRAS Y CONSTRUCCIÓN</a:t>
            </a:r>
            <a:endParaRPr lang="es-ES" altLang="es-CL" b="1" dirty="0">
              <a:solidFill>
                <a:schemeClr val="bg1"/>
              </a:solidFill>
              <a:latin typeface="Book Antiqua" pitchFamily="18" charset="0"/>
            </a:endParaRP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16</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4007129" y="836712"/>
            <a:ext cx="490390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OBRAS Y CONSTRUCCIÓN</a:t>
            </a:r>
            <a:endParaRPr lang="es-ES" altLang="es-CL" b="1" dirty="0">
              <a:solidFill>
                <a:schemeClr val="bg1"/>
              </a:solidFill>
              <a:latin typeface="Book Antiqua" pitchFamily="18" charset="0"/>
            </a:endParaRPr>
          </a:p>
        </p:txBody>
      </p:sp>
      <p:sp>
        <p:nvSpPr>
          <p:cNvPr id="15" name="Rectangle 3"/>
          <p:cNvSpPr>
            <a:spLocks noChangeArrowheads="1"/>
          </p:cNvSpPr>
          <p:nvPr/>
        </p:nvSpPr>
        <p:spPr bwMode="auto">
          <a:xfrm>
            <a:off x="1619672" y="1700808"/>
            <a:ext cx="7200800" cy="432058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dirty="0">
                <a:latin typeface="Book Antiqua" pitchFamily="18" charset="0"/>
              </a:rPr>
              <a:t>	</a:t>
            </a:r>
            <a:r>
              <a:rPr lang="es-ES_tradnl" u="sng" dirty="0">
                <a:latin typeface="Book Antiqua" pitchFamily="18" charset="0"/>
              </a:rPr>
              <a:t>FUNCIONES BÁSICAS</a:t>
            </a:r>
            <a:r>
              <a:rPr lang="es-ES_tradnl" dirty="0">
                <a:latin typeface="Book Antiqua" pitchFamily="18" charset="0"/>
              </a:rPr>
              <a:t>: </a:t>
            </a:r>
            <a:endParaRPr lang="es-ES_tradnl" dirty="0" smtClean="0">
              <a:latin typeface="Book Antiqua" pitchFamily="18" charset="0"/>
            </a:endParaRP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l">
              <a:spcBef>
                <a:spcPct val="20000"/>
              </a:spcBef>
              <a:buClr>
                <a:srgbClr val="FF9900"/>
              </a:buClr>
              <a:buFont typeface="Webdings" pitchFamily="18" charset="2"/>
              <a:buChar char="4"/>
            </a:pPr>
            <a:r>
              <a:rPr lang="es-ES" dirty="0">
                <a:latin typeface="Book Antiqua" pitchFamily="18" charset="0"/>
              </a:rPr>
              <a:t>Mantener actualizadas las certificaciones de propiedad de los bienes raíces de la Armada, efectuar las tramitaciones necesarias para adquirir, transferir o enajenar los bienes raíces, según lo requiera el alto mando institucional, y prevenir las disputas territoriales por intereses contrapuestos de particulares y de organismos de gobierno interior, respecto de los planes de desarrollo de la Armada</a:t>
            </a:r>
            <a:r>
              <a:rPr lang="es-ES" dirty="0" smtClean="0">
                <a:latin typeface="Book Antiqua" pitchFamily="18" charset="0"/>
              </a:rPr>
              <a:t>.</a:t>
            </a:r>
          </a:p>
          <a:p>
            <a:pPr marL="533400" indent="-533400" algn="l">
              <a:spcBef>
                <a:spcPct val="20000"/>
              </a:spcBef>
              <a:buClr>
                <a:srgbClr val="FF9900"/>
              </a:buClr>
            </a:pPr>
            <a:r>
              <a:rPr lang="es-ES" dirty="0" smtClean="0">
                <a:latin typeface="Book Antiqua" pitchFamily="18" charset="0"/>
              </a:rPr>
              <a:t> </a:t>
            </a:r>
            <a:endParaRPr lang="es-ES" dirty="0">
              <a:latin typeface="Book Antiqua" pitchFamily="18" charset="0"/>
            </a:endParaRPr>
          </a:p>
          <a:p>
            <a:pPr marL="533400" indent="-533400" algn="l">
              <a:spcBef>
                <a:spcPct val="20000"/>
              </a:spcBef>
              <a:buClr>
                <a:srgbClr val="FF9900"/>
              </a:buClr>
              <a:buFont typeface="Webdings" pitchFamily="18" charset="2"/>
              <a:buChar char="4"/>
            </a:pPr>
            <a:r>
              <a:rPr lang="es-ES" dirty="0">
                <a:latin typeface="Book Antiqua" pitchFamily="18" charset="0"/>
              </a:rPr>
              <a:t>Ejecutar, de acuerdo a la planificación institucional, el desarrollo de la infraestructura terrestre necesaria para la efectividad de operación y el apoyo logístico de las fuerzas navales, y de aquella necesaria para el funcionamiento administrativo de la Armada. </a:t>
            </a: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827" y="6572250"/>
            <a:ext cx="332335" cy="276999"/>
          </a:xfrm>
          <a:prstGeom prst="rect">
            <a:avLst/>
          </a:prstGeom>
          <a:noFill/>
          <a:ln w="9525">
            <a:noFill/>
            <a:miter lim="800000"/>
            <a:headEnd/>
            <a:tailEnd/>
          </a:ln>
        </p:spPr>
        <p:txBody>
          <a:bodyPr wrap="none">
            <a:spAutoFit/>
          </a:bodyPr>
          <a:lstStyle/>
          <a:p>
            <a:pPr algn="ctr"/>
            <a:r>
              <a:rPr lang="es-CL" sz="1200" b="1" dirty="0" smtClean="0"/>
              <a:t>17</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4007129" y="836712"/>
            <a:ext cx="490390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OBRAS Y CONSTRUCCIÓN</a:t>
            </a:r>
            <a:endParaRPr lang="es-ES" altLang="es-CL" b="1" dirty="0">
              <a:solidFill>
                <a:schemeClr val="bg1"/>
              </a:solidFill>
              <a:latin typeface="Book Antiqua" pitchFamily="18" charset="0"/>
            </a:endParaRPr>
          </a:p>
        </p:txBody>
      </p:sp>
      <p:sp>
        <p:nvSpPr>
          <p:cNvPr id="15" name="Rectangle 3"/>
          <p:cNvSpPr>
            <a:spLocks noChangeArrowheads="1"/>
          </p:cNvSpPr>
          <p:nvPr/>
        </p:nvSpPr>
        <p:spPr bwMode="auto">
          <a:xfrm>
            <a:off x="1624632" y="1628452"/>
            <a:ext cx="7411864" cy="424882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FUNCIONES </a:t>
            </a:r>
            <a:r>
              <a:rPr lang="es-ES_tradnl" sz="2000" u="sng" dirty="0" smtClean="0">
                <a:latin typeface="Book Antiqua" pitchFamily="18" charset="0"/>
              </a:rPr>
              <a:t>BÁSICAS (Cont.)</a:t>
            </a:r>
            <a:r>
              <a:rPr lang="es-ES_tradnl" sz="2000" dirty="0" smtClean="0">
                <a:latin typeface="Book Antiqua" pitchFamily="18" charset="0"/>
              </a:rPr>
              <a:t>: </a:t>
            </a:r>
          </a:p>
          <a:p>
            <a:pPr marL="533400" indent="-533400" algn="l">
              <a:spcBef>
                <a:spcPct val="20000"/>
              </a:spcBef>
              <a:buClr>
                <a:srgbClr val="FF9900"/>
              </a:buClr>
              <a:buFont typeface="Webdings" pitchFamily="18" charset="2"/>
              <a:buNone/>
            </a:pPr>
            <a:endParaRPr lang="es-ES_tradnl" sz="2000"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Asesorar técnicamente a la D.G.S.A. y al E.M.G.A. en la determinación de los recursos financieros necesarios para satisfacer los requerimientos de desarrollo, acondicionamiento, sostenimiento y renovación de la infraestructura terrestre de apoyo operativo, logístico y administrativo de la Institución. </a:t>
            </a:r>
            <a:endParaRPr lang="es-ES" sz="2000" dirty="0" smtClean="0">
              <a:latin typeface="Book Antiqua" pitchFamily="18" charset="0"/>
            </a:endParaRPr>
          </a:p>
          <a:p>
            <a:pPr marL="533400" indent="-533400" algn="l">
              <a:spcBef>
                <a:spcPct val="20000"/>
              </a:spcBef>
              <a:buClr>
                <a:srgbClr val="FF9900"/>
              </a:buClr>
              <a:buFont typeface="Webdings" pitchFamily="18" charset="2"/>
              <a:buChar char="4"/>
            </a:pPr>
            <a:r>
              <a:rPr lang="es-ES" sz="2000" dirty="0" smtClean="0">
                <a:latin typeface="Book Antiqua" pitchFamily="18" charset="0"/>
              </a:rPr>
              <a:t>Conducir </a:t>
            </a:r>
            <a:r>
              <a:rPr lang="es-ES" sz="2000" dirty="0">
                <a:latin typeface="Book Antiqua" pitchFamily="18" charset="0"/>
              </a:rPr>
              <a:t>las actividades de adquisición, conservación y renovación de los medios de movilización de personal, carga y propósitos especiales que requiere la Institución para sus fines de apoyo logístico y administrativo. </a:t>
            </a:r>
          </a:p>
          <a:p>
            <a:pPr marL="533400" indent="-533400" algn="just">
              <a:spcBef>
                <a:spcPct val="20000"/>
              </a:spcBef>
              <a:buClr>
                <a:srgbClr val="FF9900"/>
              </a:buClr>
              <a:buFont typeface="Webdings" pitchFamily="18" charset="2"/>
              <a:buAutoNum type="arabicPeriod" startAt="4"/>
            </a:pPr>
            <a:endParaRPr lang="es-ES" sz="2000" dirty="0">
              <a:latin typeface="Book Antiqua" pitchFamily="18" charset="0"/>
            </a:endParaRP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18</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2705491" y="836712"/>
            <a:ext cx="6205545" cy="646331"/>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INFORMACIÓN Y ADMINISTRACIÓN </a:t>
            </a:r>
          </a:p>
          <a:p>
            <a:pPr marL="342900" indent="-342900" algn="r">
              <a:defRPr/>
            </a:pPr>
            <a:r>
              <a:rPr lang="es-CL" altLang="es-CL" b="1" dirty="0" smtClean="0">
                <a:solidFill>
                  <a:schemeClr val="bg1"/>
                </a:solidFill>
                <a:latin typeface="Book Antiqua" pitchFamily="18" charset="0"/>
              </a:rPr>
              <a:t>DE MANTENIMIENTO DE LA ARMADA</a:t>
            </a:r>
            <a:endParaRPr lang="es-ES" altLang="es-CL" b="1" dirty="0">
              <a:solidFill>
                <a:schemeClr val="bg1"/>
              </a:solidFill>
              <a:latin typeface="Book Antiqua" pitchFamily="18" charset="0"/>
            </a:endParaRPr>
          </a:p>
        </p:txBody>
      </p:sp>
      <p:sp>
        <p:nvSpPr>
          <p:cNvPr id="16" name="Text Box 5"/>
          <p:cNvSpPr txBox="1">
            <a:spLocks noChangeArrowheads="1"/>
          </p:cNvSpPr>
          <p:nvPr/>
        </p:nvSpPr>
        <p:spPr bwMode="auto">
          <a:xfrm>
            <a:off x="1841351" y="2420888"/>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7" name="Text Box 6"/>
          <p:cNvSpPr txBox="1">
            <a:spLocks noChangeArrowheads="1"/>
          </p:cNvSpPr>
          <p:nvPr/>
        </p:nvSpPr>
        <p:spPr bwMode="auto">
          <a:xfrm>
            <a:off x="2775541" y="3252738"/>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8" name="Line 7"/>
          <p:cNvSpPr>
            <a:spLocks noChangeShapeType="1"/>
          </p:cNvSpPr>
          <p:nvPr/>
        </p:nvSpPr>
        <p:spPr bwMode="auto">
          <a:xfrm flipV="1">
            <a:off x="3360589" y="2893963"/>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9" name="Text Box 8"/>
          <p:cNvSpPr txBox="1">
            <a:spLocks noChangeArrowheads="1"/>
          </p:cNvSpPr>
          <p:nvPr/>
        </p:nvSpPr>
        <p:spPr bwMode="auto">
          <a:xfrm>
            <a:off x="1547664" y="4232225"/>
            <a:ext cx="4269117"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a:solidFill>
                  <a:srgbClr val="FFFFFF"/>
                </a:solidFill>
                <a:effectLst>
                  <a:outerShdw blurRad="38100" dist="38100" dir="2700000" algn="tl">
                    <a:srgbClr val="000000"/>
                  </a:outerShdw>
                </a:effectLst>
                <a:latin typeface="Book Antiqua" pitchFamily="18" charset="0"/>
              </a:rPr>
              <a:t>DEPENDENCIA GUARNICIONAL</a:t>
            </a:r>
            <a:endParaRPr lang="es-ES" sz="2000">
              <a:solidFill>
                <a:srgbClr val="FFFFFF"/>
              </a:solidFill>
              <a:effectLst>
                <a:outerShdw blurRad="38100" dist="38100" dir="2700000" algn="tl">
                  <a:srgbClr val="000000"/>
                </a:outerShdw>
              </a:effectLst>
              <a:latin typeface="Book Antiqua" pitchFamily="18" charset="0"/>
            </a:endParaRPr>
          </a:p>
        </p:txBody>
      </p:sp>
      <p:sp>
        <p:nvSpPr>
          <p:cNvPr id="20" name="Text Box 9"/>
          <p:cNvSpPr txBox="1">
            <a:spLocks noChangeArrowheads="1"/>
          </p:cNvSpPr>
          <p:nvPr/>
        </p:nvSpPr>
        <p:spPr bwMode="auto">
          <a:xfrm>
            <a:off x="2855633" y="5062488"/>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21" name="Line 10"/>
          <p:cNvSpPr>
            <a:spLocks noChangeShapeType="1"/>
          </p:cNvSpPr>
          <p:nvPr/>
        </p:nvSpPr>
        <p:spPr bwMode="auto">
          <a:xfrm flipV="1">
            <a:off x="3432026" y="4703713"/>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2" name="Picture 11" descr="main"/>
          <p:cNvPicPr>
            <a:picLocks noChangeAspect="1" noChangeArrowheads="1"/>
          </p:cNvPicPr>
          <p:nvPr/>
        </p:nvPicPr>
        <p:blipFill>
          <a:blip r:embed="rId4" cstate="print"/>
          <a:srcRect l="35349" t="11624" r="36613" b="49602"/>
          <a:stretch>
            <a:fillRect/>
          </a:stretch>
        </p:blipFill>
        <p:spPr bwMode="auto">
          <a:xfrm>
            <a:off x="6012160" y="2060848"/>
            <a:ext cx="2482850" cy="3240088"/>
          </a:xfrm>
          <a:prstGeom prst="rect">
            <a:avLst/>
          </a:prstGeom>
          <a:noFill/>
          <a:ln w="12700">
            <a:solidFill>
              <a:srgbClr val="000000"/>
            </a:solidFill>
            <a:miter lim="800000"/>
            <a:headEnd/>
            <a:tailEnd/>
          </a:ln>
        </p:spPr>
      </p:pic>
      <p:sp>
        <p:nvSpPr>
          <p:cNvPr id="23"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solidFill>
                  <a:srgbClr val="FF0000"/>
                </a:solidFill>
              </a:rPr>
              <a:t> </a:t>
            </a:r>
            <a:r>
              <a:rPr lang="es-CL" sz="800" b="1" dirty="0" smtClean="0">
                <a:solidFill>
                  <a:srgbClr val="FF0000"/>
                </a:solidFill>
              </a:rPr>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19</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2705491" y="836712"/>
            <a:ext cx="6205545" cy="646331"/>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SERVICIO DE INFORMACIÓN Y ADMINISTRACIÓN </a:t>
            </a:r>
          </a:p>
          <a:p>
            <a:pPr marL="342900" indent="-342900" algn="r">
              <a:defRPr/>
            </a:pPr>
            <a:r>
              <a:rPr lang="es-CL" altLang="es-CL" b="1" dirty="0" smtClean="0">
                <a:solidFill>
                  <a:schemeClr val="bg1"/>
                </a:solidFill>
                <a:latin typeface="Book Antiqua" pitchFamily="18" charset="0"/>
              </a:rPr>
              <a:t>DE MANTENIMIENTO DE LA ARMADA</a:t>
            </a:r>
            <a:endParaRPr lang="es-ES" altLang="es-CL" b="1" dirty="0">
              <a:solidFill>
                <a:schemeClr val="bg1"/>
              </a:solidFill>
              <a:latin typeface="Book Antiqua" pitchFamily="18" charset="0"/>
            </a:endParaRPr>
          </a:p>
        </p:txBody>
      </p:sp>
      <p:sp>
        <p:nvSpPr>
          <p:cNvPr id="29" name="Rectangle 3"/>
          <p:cNvSpPr>
            <a:spLocks noChangeArrowheads="1"/>
          </p:cNvSpPr>
          <p:nvPr/>
        </p:nvSpPr>
        <p:spPr bwMode="auto">
          <a:xfrm>
            <a:off x="1691680" y="1484784"/>
            <a:ext cx="7452320" cy="446449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Contribuir </a:t>
            </a:r>
            <a:r>
              <a:rPr lang="es-ES" sz="2000" dirty="0">
                <a:latin typeface="Book Antiqua" pitchFamily="18" charset="0"/>
              </a:rPr>
              <a:t>a mantener el más alto nivel de disponibilidad y confiabilidad del material naval y marítimo</a:t>
            </a:r>
            <a:r>
              <a:rPr lang="es-ES" sz="2000" dirty="0" smtClean="0">
                <a:latin typeface="Book Antiqua" pitchFamily="18" charset="0"/>
              </a:rPr>
              <a:t>:</a:t>
            </a:r>
          </a:p>
          <a:p>
            <a:pPr marL="533400" indent="-533400" algn="l">
              <a:spcBef>
                <a:spcPct val="20000"/>
              </a:spcBef>
              <a:buClr>
                <a:srgbClr val="FF9900"/>
              </a:buClr>
            </a:pPr>
            <a:endParaRPr lang="es-ES" dirty="0">
              <a:latin typeface="Book Antiqua" pitchFamily="18" charset="0"/>
            </a:endParaRPr>
          </a:p>
          <a:p>
            <a:pPr marL="533400" indent="-533400" algn="l">
              <a:spcBef>
                <a:spcPct val="20000"/>
              </a:spcBef>
              <a:buClr>
                <a:srgbClr val="FF9900"/>
              </a:buClr>
              <a:buFont typeface="Webdings" pitchFamily="18" charset="2"/>
              <a:buNone/>
            </a:pPr>
            <a:r>
              <a:rPr lang="es-ES" dirty="0">
                <a:latin typeface="Book Antiqua" pitchFamily="18" charset="0"/>
              </a:rPr>
              <a:t>1.     Administrar el sistema de mantenimiento planificado para todo el material de las unidades y reparticiones navales y marítimas.</a:t>
            </a:r>
          </a:p>
          <a:p>
            <a:pPr marL="533400" indent="-533400" algn="l">
              <a:spcBef>
                <a:spcPct val="20000"/>
              </a:spcBef>
              <a:buClr>
                <a:srgbClr val="FF9900"/>
              </a:buClr>
              <a:buFont typeface="Webdings" pitchFamily="18" charset="2"/>
              <a:buNone/>
            </a:pPr>
            <a:r>
              <a:rPr lang="es-ES" dirty="0">
                <a:latin typeface="Book Antiqua" pitchFamily="18" charset="0"/>
              </a:rPr>
              <a:t>2.     Administrar funcionalmente el subsistema de operaciones y mantenimiento salino.</a:t>
            </a:r>
          </a:p>
          <a:p>
            <a:pPr marL="533400" indent="-533400" algn="l">
              <a:spcBef>
                <a:spcPct val="20000"/>
              </a:spcBef>
              <a:buClr>
                <a:srgbClr val="FF9900"/>
              </a:buClr>
              <a:buFont typeface="Webdings" pitchFamily="18" charset="2"/>
              <a:buNone/>
            </a:pPr>
            <a:r>
              <a:rPr lang="es-ES" dirty="0">
                <a:latin typeface="Book Antiqua" pitchFamily="18" charset="0"/>
              </a:rPr>
              <a:t>3.     Confeccionar los árboles de elementos configurados del material, y auditar en terreno la calidad de éstos.</a:t>
            </a:r>
          </a:p>
          <a:p>
            <a:pPr marL="533400" indent="-533400" algn="l">
              <a:spcBef>
                <a:spcPct val="20000"/>
              </a:spcBef>
              <a:buClr>
                <a:srgbClr val="FF9900"/>
              </a:buClr>
              <a:buFont typeface="Webdings" pitchFamily="18" charset="2"/>
              <a:buNone/>
            </a:pPr>
            <a:r>
              <a:rPr lang="es-ES" dirty="0">
                <a:latin typeface="Book Antiqua" pitchFamily="18" charset="0"/>
              </a:rPr>
              <a:t>4.     Administrar la asignación, estandarización y control de los códigos de familias de equipos o identificador de grupos de </a:t>
            </a:r>
            <a:r>
              <a:rPr lang="es-ES" dirty="0" smtClean="0">
                <a:latin typeface="Book Antiqua" pitchFamily="18" charset="0"/>
              </a:rPr>
              <a:t>equipos.</a:t>
            </a:r>
          </a:p>
          <a:p>
            <a:pPr marL="533400" indent="-533400">
              <a:spcBef>
                <a:spcPct val="20000"/>
              </a:spcBef>
              <a:buClr>
                <a:srgbClr val="FF9900"/>
              </a:buClr>
            </a:pPr>
            <a:r>
              <a:rPr lang="es-ES" dirty="0" smtClean="0">
                <a:latin typeface="Book Antiqua" pitchFamily="18" charset="0"/>
              </a:rPr>
              <a:t>5.     Auditar la información estadística de fallas de material y de mantenimiento ingresada por las UU/RR a salino.</a:t>
            </a:r>
          </a:p>
          <a:p>
            <a:pPr marL="533400" indent="-533400" algn="l">
              <a:spcBef>
                <a:spcPct val="20000"/>
              </a:spcBef>
              <a:buClr>
                <a:srgbClr val="FF9900"/>
              </a:buClr>
              <a:buFont typeface="Webdings" pitchFamily="18" charset="2"/>
              <a:buNone/>
            </a:pPr>
            <a:endParaRPr lang="es-ES" sz="2000" dirty="0">
              <a:latin typeface="Book Antiqua" pitchFamily="18" charset="0"/>
            </a:endParaRPr>
          </a:p>
        </p:txBody>
      </p:sp>
      <p:sp>
        <p:nvSpPr>
          <p:cNvPr id="31"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solidFill>
                  <a:srgbClr val="FF0000"/>
                </a:solidFill>
              </a:rPr>
              <a:t> </a:t>
            </a:r>
            <a:r>
              <a:rPr lang="es-CL" sz="800" b="1" dirty="0" smtClean="0">
                <a:solidFill>
                  <a:srgbClr val="FF0000"/>
                </a:solidFill>
              </a:rPr>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422" y="6572250"/>
            <a:ext cx="337144" cy="276999"/>
          </a:xfrm>
          <a:prstGeom prst="rect">
            <a:avLst/>
          </a:prstGeom>
          <a:noFill/>
          <a:ln w="9525">
            <a:noFill/>
            <a:miter lim="800000"/>
            <a:headEnd/>
            <a:tailEnd/>
          </a:ln>
        </p:spPr>
        <p:txBody>
          <a:bodyPr wrap="none">
            <a:spAutoFit/>
          </a:bodyPr>
          <a:lstStyle/>
          <a:p>
            <a:pPr algn="ctr"/>
            <a:r>
              <a:rPr lang="es-CL" sz="1200" b="1" dirty="0" smtClean="0"/>
              <a:t>20</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6296218" y="836712"/>
            <a:ext cx="2614818"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MISIONES NAVALES</a:t>
            </a:r>
            <a:endParaRPr lang="es-ES" altLang="es-CL" b="1" dirty="0">
              <a:solidFill>
                <a:schemeClr val="bg1"/>
              </a:solidFill>
              <a:latin typeface="Book Antiqua" pitchFamily="18" charset="0"/>
            </a:endParaRPr>
          </a:p>
        </p:txBody>
      </p:sp>
      <p:sp>
        <p:nvSpPr>
          <p:cNvPr id="15" name="Text Box 5"/>
          <p:cNvSpPr txBox="1">
            <a:spLocks noChangeArrowheads="1"/>
          </p:cNvSpPr>
          <p:nvPr/>
        </p:nvSpPr>
        <p:spPr bwMode="auto">
          <a:xfrm>
            <a:off x="1763688" y="1700808"/>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6" name="Text Box 6"/>
          <p:cNvSpPr txBox="1">
            <a:spLocks noChangeArrowheads="1"/>
          </p:cNvSpPr>
          <p:nvPr/>
        </p:nvSpPr>
        <p:spPr bwMode="auto">
          <a:xfrm>
            <a:off x="2697877" y="2532658"/>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D. G. S. A.</a:t>
            </a:r>
            <a:endParaRPr lang="es-ES" sz="1600" dirty="0">
              <a:latin typeface="Book Antiqua" pitchFamily="18" charset="0"/>
            </a:endParaRPr>
          </a:p>
        </p:txBody>
      </p:sp>
      <p:sp>
        <p:nvSpPr>
          <p:cNvPr id="17" name="Line 7"/>
          <p:cNvSpPr>
            <a:spLocks noChangeShapeType="1"/>
          </p:cNvSpPr>
          <p:nvPr/>
        </p:nvSpPr>
        <p:spPr bwMode="auto">
          <a:xfrm flipV="1">
            <a:off x="3282925" y="2173883"/>
            <a:ext cx="0" cy="381000"/>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0" name="Picture 17" descr="7023"/>
          <p:cNvPicPr>
            <a:picLocks noChangeAspect="1" noChangeArrowheads="1"/>
          </p:cNvPicPr>
          <p:nvPr/>
        </p:nvPicPr>
        <p:blipFill>
          <a:blip r:embed="rId4" cstate="print"/>
          <a:srcRect/>
          <a:stretch>
            <a:fillRect/>
          </a:stretch>
        </p:blipFill>
        <p:spPr bwMode="auto">
          <a:xfrm>
            <a:off x="7596336" y="4005064"/>
            <a:ext cx="1296144" cy="1901012"/>
          </a:xfrm>
          <a:prstGeom prst="rect">
            <a:avLst/>
          </a:prstGeom>
          <a:noFill/>
          <a:ln w="19050">
            <a:solidFill>
              <a:srgbClr val="000000"/>
            </a:solidFill>
            <a:miter lim="800000"/>
            <a:headEnd/>
            <a:tailEnd/>
          </a:ln>
        </p:spPr>
      </p:pic>
      <p:pic>
        <p:nvPicPr>
          <p:cNvPr id="21" name="20 Imagen" descr="BANDERA_USA_GUADANEWS.jpg"/>
          <p:cNvPicPr>
            <a:picLocks noChangeAspect="1"/>
          </p:cNvPicPr>
          <p:nvPr/>
        </p:nvPicPr>
        <p:blipFill>
          <a:blip r:embed="rId5" cstate="print"/>
          <a:stretch>
            <a:fillRect/>
          </a:stretch>
        </p:blipFill>
        <p:spPr>
          <a:xfrm>
            <a:off x="1835696" y="3212976"/>
            <a:ext cx="2592288" cy="1602505"/>
          </a:xfrm>
          <a:prstGeom prst="rect">
            <a:avLst/>
          </a:prstGeom>
        </p:spPr>
      </p:pic>
      <p:sp>
        <p:nvSpPr>
          <p:cNvPr id="23" name="22 CuadroTexto"/>
          <p:cNvSpPr txBox="1"/>
          <p:nvPr/>
        </p:nvSpPr>
        <p:spPr>
          <a:xfrm>
            <a:off x="2123728" y="5157192"/>
            <a:ext cx="1800200" cy="369332"/>
          </a:xfrm>
          <a:prstGeom prst="rect">
            <a:avLst/>
          </a:prstGeom>
          <a:noFill/>
        </p:spPr>
        <p:txBody>
          <a:bodyPr wrap="square" rtlCol="0">
            <a:spAutoFit/>
          </a:bodyPr>
          <a:lstStyle/>
          <a:p>
            <a:r>
              <a:rPr lang="es-CL" b="1" dirty="0" smtClean="0">
                <a:latin typeface="Book Antiqua" pitchFamily="18" charset="0"/>
              </a:rPr>
              <a:t>CHILIARCO</a:t>
            </a:r>
            <a:endParaRPr lang="es-ES" b="1" dirty="0">
              <a:latin typeface="Book Antiqua" pitchFamily="18" charset="0"/>
            </a:endParaRPr>
          </a:p>
        </p:txBody>
      </p:sp>
      <p:sp>
        <p:nvSpPr>
          <p:cNvPr id="24" name="23 CuadroTexto"/>
          <p:cNvSpPr txBox="1"/>
          <p:nvPr/>
        </p:nvSpPr>
        <p:spPr>
          <a:xfrm>
            <a:off x="5580112" y="4077072"/>
            <a:ext cx="1800200" cy="369332"/>
          </a:xfrm>
          <a:prstGeom prst="rect">
            <a:avLst/>
          </a:prstGeom>
          <a:noFill/>
        </p:spPr>
        <p:txBody>
          <a:bodyPr wrap="square" rtlCol="0">
            <a:spAutoFit/>
          </a:bodyPr>
          <a:lstStyle/>
          <a:p>
            <a:r>
              <a:rPr lang="es-CL" b="1" dirty="0" smtClean="0">
                <a:latin typeface="Book Antiqua" pitchFamily="18" charset="0"/>
              </a:rPr>
              <a:t>CHILONDON</a:t>
            </a:r>
            <a:endParaRPr lang="es-ES" b="1" dirty="0">
              <a:latin typeface="Book Antiqua" pitchFamily="18" charset="0"/>
            </a:endParaRPr>
          </a:p>
        </p:txBody>
      </p:sp>
      <p:pic>
        <p:nvPicPr>
          <p:cNvPr id="25" name="24 Imagen" descr="istockphoto-971363052-612x612.jpg"/>
          <p:cNvPicPr>
            <a:picLocks noChangeAspect="1"/>
          </p:cNvPicPr>
          <p:nvPr/>
        </p:nvPicPr>
        <p:blipFill>
          <a:blip r:embed="rId6" cstate="print"/>
          <a:stretch>
            <a:fillRect/>
          </a:stretch>
        </p:blipFill>
        <p:spPr>
          <a:xfrm>
            <a:off x="5724128" y="1988840"/>
            <a:ext cx="3017504" cy="1705974"/>
          </a:xfrm>
          <a:prstGeom prst="rect">
            <a:avLst/>
          </a:prstGeom>
        </p:spPr>
      </p:pic>
      <p:sp>
        <p:nvSpPr>
          <p:cNvPr id="26"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endParaRPr lang="es-CL" sz="1000" b="1" dirty="0"/>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518" y="6572250"/>
            <a:ext cx="336952" cy="276999"/>
          </a:xfrm>
          <a:prstGeom prst="rect">
            <a:avLst/>
          </a:prstGeom>
          <a:noFill/>
          <a:ln w="9525">
            <a:noFill/>
            <a:miter lim="800000"/>
            <a:headEnd/>
            <a:tailEnd/>
          </a:ln>
        </p:spPr>
        <p:txBody>
          <a:bodyPr wrap="none">
            <a:spAutoFit/>
          </a:bodyPr>
          <a:lstStyle/>
          <a:p>
            <a:pPr algn="ctr"/>
            <a:r>
              <a:rPr lang="es-CL" sz="1200" b="1" dirty="0" smtClean="0"/>
              <a:t>21</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3"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6" name="Rectangle 4"/>
          <p:cNvSpPr>
            <a:spLocks noChangeArrowheads="1"/>
          </p:cNvSpPr>
          <p:nvPr/>
        </p:nvSpPr>
        <p:spPr bwMode="auto">
          <a:xfrm>
            <a:off x="1475656" y="1628800"/>
            <a:ext cx="7056784" cy="4320480"/>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 sz="2400" dirty="0">
                <a:latin typeface="Book Antiqua" pitchFamily="18" charset="0"/>
              </a:rPr>
              <a:t>	</a:t>
            </a:r>
          </a:p>
          <a:p>
            <a:pPr marL="533400" indent="-533400" algn="just">
              <a:spcBef>
                <a:spcPct val="20000"/>
              </a:spcBef>
              <a:buClr>
                <a:srgbClr val="FF9900"/>
              </a:buClr>
              <a:buFont typeface="Webdings" pitchFamily="18" charset="2"/>
              <a:buNone/>
            </a:pPr>
            <a:r>
              <a:rPr lang="es-ES" sz="2400" dirty="0">
                <a:latin typeface="Book Antiqua" pitchFamily="18" charset="0"/>
              </a:rPr>
              <a:t>	</a:t>
            </a:r>
            <a:r>
              <a:rPr lang="es-ES_tradnl" sz="2400" u="sng" dirty="0">
                <a:latin typeface="Book Antiqua" pitchFamily="18" charset="0"/>
              </a:rPr>
              <a:t>MISIÓN</a:t>
            </a:r>
            <a:r>
              <a:rPr lang="es-ES_tradnl" sz="2400" dirty="0">
                <a:latin typeface="Book Antiqua" pitchFamily="18" charset="0"/>
              </a:rPr>
              <a:t>: </a:t>
            </a:r>
          </a:p>
          <a:p>
            <a:pPr marL="533400" indent="-533400" algn="just">
              <a:spcBef>
                <a:spcPct val="20000"/>
              </a:spcBef>
              <a:buClr>
                <a:srgbClr val="FF9900"/>
              </a:buClr>
            </a:pPr>
            <a:r>
              <a:rPr lang="es-ES" sz="2400" dirty="0" smtClean="0">
                <a:latin typeface="Book Antiqua" pitchFamily="18" charset="0"/>
              </a:rPr>
              <a:t>       “</a:t>
            </a:r>
            <a:r>
              <a:rPr lang="es-ES" dirty="0" smtClean="0">
                <a:latin typeface="Book Antiqua" pitchFamily="18" charset="0"/>
              </a:rPr>
              <a:t>Satisfacer </a:t>
            </a:r>
            <a:r>
              <a:rPr lang="es-ES" dirty="0">
                <a:latin typeface="Book Antiqua" pitchFamily="18" charset="0"/>
              </a:rPr>
              <a:t>los requerimientos logísticos institucionales en el extranjero, comprando, supervisando construcciones navales, modernizaciones y reparaciones de buques y aeronaves</a:t>
            </a:r>
            <a:r>
              <a:rPr lang="es-ES" dirty="0" smtClean="0">
                <a:latin typeface="Book Antiqua" pitchFamily="18" charset="0"/>
              </a:rPr>
              <a:t>.”</a:t>
            </a:r>
          </a:p>
          <a:p>
            <a:pPr marL="533400" indent="-533400" algn="just">
              <a:spcBef>
                <a:spcPct val="20000"/>
              </a:spcBef>
              <a:buClr>
                <a:srgbClr val="FF9900"/>
              </a:buClr>
            </a:pPr>
            <a:endParaRPr lang="es-CL" dirty="0">
              <a:latin typeface="Book Antiqua" pitchFamily="18" charset="0"/>
            </a:endParaRPr>
          </a:p>
          <a:p>
            <a:pPr marL="533400" indent="-533400" algn="just">
              <a:spcBef>
                <a:spcPct val="20000"/>
              </a:spcBef>
              <a:buClr>
                <a:srgbClr val="FF9900"/>
              </a:buClr>
            </a:pPr>
            <a:endParaRPr lang="es-ES" dirty="0">
              <a:latin typeface="Book Antiqua" pitchFamily="18" charset="0"/>
            </a:endParaRPr>
          </a:p>
          <a:p>
            <a:pPr marL="533400" indent="-533400" algn="just">
              <a:spcBef>
                <a:spcPct val="20000"/>
              </a:spcBef>
              <a:buClr>
                <a:srgbClr val="FF9900"/>
              </a:buClr>
            </a:pPr>
            <a:r>
              <a:rPr lang="es-ES" dirty="0" smtClean="0">
                <a:latin typeface="Book Antiqua" pitchFamily="18" charset="0"/>
              </a:rPr>
              <a:t>          Nexo </a:t>
            </a:r>
            <a:r>
              <a:rPr lang="es-ES" dirty="0">
                <a:latin typeface="Book Antiqua" pitchFamily="18" charset="0"/>
              </a:rPr>
              <a:t>con las Armadas de los países donde están radicadas.</a:t>
            </a:r>
          </a:p>
        </p:txBody>
      </p:sp>
      <p:sp>
        <p:nvSpPr>
          <p:cNvPr id="17" name="Text Box 18"/>
          <p:cNvSpPr txBox="1">
            <a:spLocks noChangeArrowheads="1"/>
          </p:cNvSpPr>
          <p:nvPr/>
        </p:nvSpPr>
        <p:spPr bwMode="auto">
          <a:xfrm>
            <a:off x="6296218" y="836712"/>
            <a:ext cx="2614818"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MISIONES NAVALES</a:t>
            </a:r>
            <a:endParaRPr lang="es-ES" altLang="es-CL" b="1" dirty="0">
              <a:solidFill>
                <a:schemeClr val="bg1"/>
              </a:solidFill>
              <a:latin typeface="Book Antiqua"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223" y="6572250"/>
            <a:ext cx="335541" cy="276999"/>
          </a:xfrm>
          <a:prstGeom prst="rect">
            <a:avLst/>
          </a:prstGeom>
          <a:noFill/>
          <a:ln w="9525">
            <a:noFill/>
            <a:miter lim="800000"/>
            <a:headEnd/>
            <a:tailEnd/>
          </a:ln>
        </p:spPr>
        <p:txBody>
          <a:bodyPr wrap="none">
            <a:spAutoFit/>
          </a:bodyPr>
          <a:lstStyle/>
          <a:p>
            <a:pPr algn="ctr"/>
            <a:r>
              <a:rPr lang="es-CL" sz="1200" b="1" dirty="0" smtClean="0"/>
              <a:t>22</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6" name="Text Box 18"/>
          <p:cNvSpPr txBox="1">
            <a:spLocks noChangeArrowheads="1"/>
          </p:cNvSpPr>
          <p:nvPr/>
        </p:nvSpPr>
        <p:spPr bwMode="auto">
          <a:xfrm>
            <a:off x="4673979" y="836712"/>
            <a:ext cx="423705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ABASTECIMIENTO</a:t>
            </a:r>
            <a:endParaRPr lang="es-ES" altLang="es-CL" b="1" dirty="0">
              <a:solidFill>
                <a:schemeClr val="bg1"/>
              </a:solidFill>
              <a:latin typeface="Book Antiqua" pitchFamily="18" charset="0"/>
            </a:endParaRPr>
          </a:p>
        </p:txBody>
      </p:sp>
      <p:sp>
        <p:nvSpPr>
          <p:cNvPr id="13" name="Text Box 5"/>
          <p:cNvSpPr txBox="1">
            <a:spLocks noChangeArrowheads="1"/>
          </p:cNvSpPr>
          <p:nvPr/>
        </p:nvSpPr>
        <p:spPr bwMode="auto">
          <a:xfrm>
            <a:off x="1891099" y="3019381"/>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4" name="Text Box 6"/>
          <p:cNvSpPr txBox="1">
            <a:spLocks noChangeArrowheads="1"/>
          </p:cNvSpPr>
          <p:nvPr/>
        </p:nvSpPr>
        <p:spPr bwMode="auto">
          <a:xfrm>
            <a:off x="2677554" y="3760004"/>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5" name="Line 7"/>
          <p:cNvSpPr>
            <a:spLocks noChangeShapeType="1"/>
          </p:cNvSpPr>
          <p:nvPr/>
        </p:nvSpPr>
        <p:spPr bwMode="auto">
          <a:xfrm flipV="1">
            <a:off x="3228722" y="3378478"/>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7" name="Text Box 9"/>
          <p:cNvSpPr txBox="1">
            <a:spLocks noChangeArrowheads="1"/>
          </p:cNvSpPr>
          <p:nvPr/>
        </p:nvSpPr>
        <p:spPr bwMode="auto">
          <a:xfrm>
            <a:off x="1572538" y="4746630"/>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GUARNICIONAL</a:t>
            </a:r>
            <a:endParaRPr lang="es-ES" dirty="0">
              <a:solidFill>
                <a:srgbClr val="FFFFFF"/>
              </a:solidFill>
              <a:effectLst>
                <a:outerShdw blurRad="38100" dist="38100" dir="2700000" algn="tl">
                  <a:srgbClr val="000000"/>
                </a:outerShdw>
              </a:effectLst>
              <a:latin typeface="Book Antiqua" pitchFamily="18" charset="0"/>
            </a:endParaRPr>
          </a:p>
        </p:txBody>
      </p:sp>
      <p:sp>
        <p:nvSpPr>
          <p:cNvPr id="18" name="Text Box 10"/>
          <p:cNvSpPr txBox="1">
            <a:spLocks noChangeArrowheads="1"/>
          </p:cNvSpPr>
          <p:nvPr/>
        </p:nvSpPr>
        <p:spPr bwMode="auto">
          <a:xfrm>
            <a:off x="2724666" y="546671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PRIZONA</a:t>
            </a:r>
            <a:endParaRPr lang="es-ES" sz="1600" dirty="0">
              <a:latin typeface="Book Antiqua" pitchFamily="18" charset="0"/>
            </a:endParaRPr>
          </a:p>
        </p:txBody>
      </p:sp>
      <p:sp>
        <p:nvSpPr>
          <p:cNvPr id="19" name="Line 11"/>
          <p:cNvSpPr>
            <a:spLocks noChangeShapeType="1"/>
          </p:cNvSpPr>
          <p:nvPr/>
        </p:nvSpPr>
        <p:spPr bwMode="auto">
          <a:xfrm flipV="1">
            <a:off x="3300730" y="5106670"/>
            <a:ext cx="0" cy="336550"/>
          </a:xfrm>
          <a:prstGeom prst="line">
            <a:avLst/>
          </a:prstGeom>
          <a:noFill/>
          <a:ln w="19050">
            <a:solidFill>
              <a:schemeClr val="accent1"/>
            </a:solidFill>
            <a:round/>
            <a:headEnd/>
            <a:tailEnd type="diamond" w="med" len="med"/>
          </a:ln>
          <a:effectLst/>
        </p:spPr>
        <p:txBody>
          <a:bodyPr anchor="ctr"/>
          <a:lstStyle/>
          <a:p>
            <a:endParaRPr lang="es-ES"/>
          </a:p>
        </p:txBody>
      </p:sp>
      <p:pic>
        <p:nvPicPr>
          <p:cNvPr id="21" name="20 Imagen" descr="DIRECABAS.jpg"/>
          <p:cNvPicPr>
            <a:picLocks noChangeAspect="1"/>
          </p:cNvPicPr>
          <p:nvPr/>
        </p:nvPicPr>
        <p:blipFill>
          <a:blip r:embed="rId4" cstate="print">
            <a:clrChange>
              <a:clrFrom>
                <a:srgbClr val="FFFFFF"/>
              </a:clrFrom>
              <a:clrTo>
                <a:srgbClr val="FFFFFF">
                  <a:alpha val="0"/>
                </a:srgbClr>
              </a:clrTo>
            </a:clrChange>
          </a:blip>
          <a:stretch>
            <a:fillRect/>
          </a:stretch>
        </p:blipFill>
        <p:spPr>
          <a:xfrm>
            <a:off x="2805628" y="1484784"/>
            <a:ext cx="974284" cy="1432198"/>
          </a:xfrm>
          <a:prstGeom prst="rect">
            <a:avLst/>
          </a:prstGeom>
        </p:spPr>
      </p:pic>
      <p:pic>
        <p:nvPicPr>
          <p:cNvPr id="22" name="21 Imagen" descr="8831028_handnail.jpg"/>
          <p:cNvPicPr>
            <a:picLocks noChangeAspect="1"/>
          </p:cNvPicPr>
          <p:nvPr/>
        </p:nvPicPr>
        <p:blipFill>
          <a:blip r:embed="rId5" cstate="print"/>
          <a:stretch>
            <a:fillRect/>
          </a:stretch>
        </p:blipFill>
        <p:spPr>
          <a:xfrm>
            <a:off x="6300192" y="2060848"/>
            <a:ext cx="2308102" cy="3456384"/>
          </a:xfrm>
          <a:prstGeom prst="rect">
            <a:avLst/>
          </a:prstGeom>
        </p:spPr>
      </p:pic>
      <p:sp>
        <p:nvSpPr>
          <p:cNvPr id="23" name="Rectangle 6"/>
          <p:cNvSpPr>
            <a:spLocks noChangeArrowheads="1"/>
          </p:cNvSpPr>
          <p:nvPr/>
        </p:nvSpPr>
        <p:spPr bwMode="auto">
          <a:xfrm>
            <a:off x="5950456" y="5805264"/>
            <a:ext cx="2870016"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Jorge MOLINA Valencia</a:t>
            </a:r>
            <a:endParaRPr lang="en-US" sz="1600" dirty="0">
              <a:solidFill>
                <a:schemeClr val="tx1"/>
              </a:solidFill>
            </a:endParaRPr>
          </a:p>
        </p:txBody>
      </p:sp>
      <p:sp>
        <p:nvSpPr>
          <p:cNvPr id="24"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89988" y="6572250"/>
            <a:ext cx="354012" cy="276225"/>
          </a:xfrm>
          <a:prstGeom prst="rect">
            <a:avLst/>
          </a:prstGeom>
          <a:noFill/>
          <a:ln w="9525">
            <a:noFill/>
            <a:miter lim="800000"/>
            <a:headEnd/>
            <a:tailEnd/>
          </a:ln>
        </p:spPr>
        <p:txBody>
          <a:bodyPr wrap="none">
            <a:spAutoFit/>
          </a:bodyPr>
          <a:lstStyle/>
          <a:p>
            <a:pPr algn="ctr"/>
            <a:r>
              <a:rPr lang="es-CL" sz="1200" b="1"/>
              <a:t>23</a:t>
            </a:r>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3" name="Text Box 18"/>
          <p:cNvSpPr txBox="1">
            <a:spLocks noChangeArrowheads="1"/>
          </p:cNvSpPr>
          <p:nvPr/>
        </p:nvSpPr>
        <p:spPr bwMode="auto">
          <a:xfrm>
            <a:off x="4673979" y="836712"/>
            <a:ext cx="423705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ABASTECIMIENTO</a:t>
            </a:r>
            <a:endParaRPr lang="es-ES" altLang="es-CL" b="1" dirty="0">
              <a:solidFill>
                <a:schemeClr val="bg1"/>
              </a:solidFill>
              <a:latin typeface="Book Antiqua" pitchFamily="18" charset="0"/>
            </a:endParaRPr>
          </a:p>
        </p:txBody>
      </p:sp>
      <p:sp>
        <p:nvSpPr>
          <p:cNvPr id="14" name="Rectangle 3"/>
          <p:cNvSpPr>
            <a:spLocks noChangeArrowheads="1"/>
          </p:cNvSpPr>
          <p:nvPr/>
        </p:nvSpPr>
        <p:spPr bwMode="auto">
          <a:xfrm>
            <a:off x="1619672" y="1556792"/>
            <a:ext cx="7416824" cy="302433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400" dirty="0">
                <a:latin typeface="Book Antiqua" pitchFamily="18" charset="0"/>
              </a:rPr>
              <a:t>	</a:t>
            </a:r>
            <a:r>
              <a:rPr lang="es-ES_tradnl" sz="3600" u="sng" dirty="0">
                <a:latin typeface="Book Antiqua" pitchFamily="18" charset="0"/>
              </a:rPr>
              <a:t>MISIÓN</a:t>
            </a:r>
            <a:r>
              <a:rPr lang="es-ES_tradnl" sz="2400" dirty="0">
                <a:latin typeface="Book Antiqua" pitchFamily="18" charset="0"/>
              </a:rPr>
              <a:t>:</a:t>
            </a:r>
            <a:r>
              <a:rPr lang="es-ES_tradnl" sz="2400" dirty="0">
                <a:solidFill>
                  <a:schemeClr val="tx2"/>
                </a:solidFill>
                <a:latin typeface="Book Antiqua" pitchFamily="18" charset="0"/>
              </a:rPr>
              <a:t> </a:t>
            </a:r>
          </a:p>
          <a:p>
            <a:pPr marL="533400" indent="-533400" algn="l">
              <a:spcBef>
                <a:spcPct val="20000"/>
              </a:spcBef>
              <a:buClr>
                <a:srgbClr val="FF9900"/>
              </a:buClr>
              <a:buFont typeface="Webdings" pitchFamily="18" charset="2"/>
              <a:buNone/>
            </a:pPr>
            <a:endParaRPr lang="es-ES_tradnl" sz="1600" dirty="0">
              <a:solidFill>
                <a:schemeClr val="tx2"/>
              </a:solidFill>
              <a:latin typeface="Book Antiqua" pitchFamily="18" charset="0"/>
            </a:endParaRPr>
          </a:p>
          <a:p>
            <a:r>
              <a:rPr lang="es-ES" dirty="0">
                <a:latin typeface="Book Antiqua" pitchFamily="18" charset="0"/>
              </a:rPr>
              <a:t>"Administrar la cadena logística de Repuestos, Consumos, Lubricantes, Combustible, Menaje y Equipo General, Viveres y Vestuario para las Unidades y Reparticiones de la Armada a través de los Centros de Abastecimiento y desarrollar las funciones técnicas de Contabilidad de Existencias, Almacenamiento, Eliminación, Adquisición, Control de Inventario, Entrega y Catalogación del Material Naval bajo la tuición de la D.AB.A."</a:t>
            </a: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17" name="16 Imagen" descr="foto_0000000120190617090918.png"/>
          <p:cNvPicPr>
            <a:picLocks noChangeAspect="1"/>
          </p:cNvPicPr>
          <p:nvPr/>
        </p:nvPicPr>
        <p:blipFill>
          <a:blip r:embed="rId4"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5312" y="6572250"/>
            <a:ext cx="343364" cy="276999"/>
          </a:xfrm>
          <a:prstGeom prst="rect">
            <a:avLst/>
          </a:prstGeom>
          <a:noFill/>
          <a:ln w="9525">
            <a:noFill/>
            <a:miter lim="800000"/>
            <a:headEnd/>
            <a:tailEnd/>
          </a:ln>
        </p:spPr>
        <p:txBody>
          <a:bodyPr wrap="none">
            <a:spAutoFit/>
          </a:bodyPr>
          <a:lstStyle/>
          <a:p>
            <a:pPr algn="ctr"/>
            <a:r>
              <a:rPr lang="es-CL" sz="1200" b="1" dirty="0" smtClean="0"/>
              <a:t>24</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3" name="Rectangle 3"/>
          <p:cNvSpPr>
            <a:spLocks noChangeArrowheads="1"/>
          </p:cNvSpPr>
          <p:nvPr/>
        </p:nvSpPr>
        <p:spPr bwMode="auto">
          <a:xfrm>
            <a:off x="1475656" y="1484784"/>
            <a:ext cx="7488832" cy="4968404"/>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400" dirty="0">
                <a:latin typeface="Book Antiqua" pitchFamily="18" charset="0"/>
              </a:rPr>
              <a:t>	</a:t>
            </a:r>
            <a:r>
              <a:rPr lang="es-ES_tradnl" sz="2400" u="sng" dirty="0">
                <a:latin typeface="Book Antiqua" pitchFamily="18" charset="0"/>
              </a:rPr>
              <a:t>OBJETIVOS</a:t>
            </a:r>
            <a:r>
              <a:rPr lang="es-ES_tradnl" sz="2400" dirty="0">
                <a:latin typeface="Book Antiqua" pitchFamily="18" charset="0"/>
              </a:rPr>
              <a:t>: </a:t>
            </a:r>
          </a:p>
          <a:p>
            <a:pPr marL="533400" indent="-533400" algn="l">
              <a:spcBef>
                <a:spcPct val="20000"/>
              </a:spcBef>
              <a:buClr>
                <a:srgbClr val="FF9900"/>
              </a:buClr>
              <a:buFont typeface="Webdings" pitchFamily="18" charset="2"/>
              <a:buNone/>
            </a:pPr>
            <a:endParaRPr lang="es-ES_tradnl" sz="1000" dirty="0" smtClean="0">
              <a:latin typeface="Book Antiqua" pitchFamily="18" charset="0"/>
            </a:endParaRP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just">
              <a:spcBef>
                <a:spcPct val="20000"/>
              </a:spcBef>
              <a:buClr>
                <a:srgbClr val="FF9900"/>
              </a:buClr>
              <a:buFont typeface="Webdings" pitchFamily="18" charset="2"/>
              <a:buChar char="4"/>
            </a:pPr>
            <a:r>
              <a:rPr lang="es-ES" sz="2000" dirty="0">
                <a:latin typeface="Book Antiqua" pitchFamily="18" charset="0"/>
              </a:rPr>
              <a:t>Contribuir a una disminución de los costos de operación del apoyo de Abastecimiento de nuestras Unidades y Reparticiones.</a:t>
            </a:r>
          </a:p>
          <a:p>
            <a:pPr marL="533400" indent="-533400" algn="just">
              <a:spcBef>
                <a:spcPct val="20000"/>
              </a:spcBef>
              <a:buClr>
                <a:srgbClr val="FF9900"/>
              </a:buClr>
              <a:buFont typeface="Webdings" pitchFamily="18" charset="2"/>
              <a:buChar char="4"/>
            </a:pPr>
            <a:r>
              <a:rPr lang="es-ES" sz="2000" dirty="0">
                <a:latin typeface="Book Antiqua" pitchFamily="18" charset="0"/>
              </a:rPr>
              <a:t> Aumentar los niveles de acopio de Repuestos Críticos. Disminuir la carga de trabajo administrativo a bordo.</a:t>
            </a:r>
          </a:p>
          <a:p>
            <a:pPr marL="533400" indent="-533400" algn="just">
              <a:spcBef>
                <a:spcPct val="20000"/>
              </a:spcBef>
              <a:buClr>
                <a:srgbClr val="FF9900"/>
              </a:buClr>
              <a:buFont typeface="Webdings" pitchFamily="18" charset="2"/>
              <a:buChar char="4"/>
            </a:pPr>
            <a:r>
              <a:rPr lang="es-ES" sz="2000" dirty="0">
                <a:latin typeface="Book Antiqua" pitchFamily="18" charset="0"/>
              </a:rPr>
              <a:t>Contribuir a mejorar la calidad de vida de nuestros servidores.</a:t>
            </a:r>
          </a:p>
          <a:p>
            <a:pPr marL="533400" indent="-533400" algn="just">
              <a:spcBef>
                <a:spcPct val="20000"/>
              </a:spcBef>
              <a:buClr>
                <a:srgbClr val="FF9900"/>
              </a:buClr>
              <a:buFont typeface="Webdings" pitchFamily="18" charset="2"/>
              <a:buChar char="4"/>
            </a:pPr>
            <a:r>
              <a:rPr lang="es-ES" sz="2000" dirty="0">
                <a:latin typeface="Book Antiqua" pitchFamily="18" charset="0"/>
              </a:rPr>
              <a:t>Contribuir efectivamente a una reducción de costos, a una disminución del tamaño de nuestra infraestructura de apoyo y  por lo tanto, a efectuar los ajustes presupuestarios pertinentes. </a:t>
            </a:r>
          </a:p>
        </p:txBody>
      </p:sp>
      <p:sp>
        <p:nvSpPr>
          <p:cNvPr id="14" name="Text Box 18"/>
          <p:cNvSpPr txBox="1">
            <a:spLocks noChangeArrowheads="1"/>
          </p:cNvSpPr>
          <p:nvPr/>
        </p:nvSpPr>
        <p:spPr bwMode="auto">
          <a:xfrm>
            <a:off x="4673979" y="836712"/>
            <a:ext cx="423705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ABASTECIMIENTO</a:t>
            </a:r>
            <a:endParaRPr lang="es-ES" altLang="es-CL" b="1" dirty="0">
              <a:solidFill>
                <a:schemeClr val="bg1"/>
              </a:solidFill>
              <a:latin typeface="Book Antiqua" pitchFamily="18" charset="0"/>
            </a:endParaRP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762" y="6572250"/>
            <a:ext cx="332463" cy="276999"/>
          </a:xfrm>
          <a:prstGeom prst="rect">
            <a:avLst/>
          </a:prstGeom>
          <a:noFill/>
          <a:ln w="9525">
            <a:noFill/>
            <a:miter lim="800000"/>
            <a:headEnd/>
            <a:tailEnd/>
          </a:ln>
        </p:spPr>
        <p:txBody>
          <a:bodyPr wrap="none">
            <a:spAutoFit/>
          </a:bodyPr>
          <a:lstStyle/>
          <a:p>
            <a:pPr algn="ctr"/>
            <a:r>
              <a:rPr lang="es-CL" sz="1200" b="1" dirty="0" smtClean="0"/>
              <a:t>25</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3" name="Rectangle 3"/>
          <p:cNvSpPr>
            <a:spLocks noChangeArrowheads="1"/>
          </p:cNvSpPr>
          <p:nvPr/>
        </p:nvSpPr>
        <p:spPr bwMode="auto">
          <a:xfrm>
            <a:off x="1403648" y="1628800"/>
            <a:ext cx="7488832" cy="3888432"/>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600" dirty="0">
                <a:latin typeface="Book Antiqua" pitchFamily="18" charset="0"/>
              </a:rPr>
              <a:t>	</a:t>
            </a:r>
            <a:r>
              <a:rPr lang="es-ES_tradnl" sz="2600" u="sng" dirty="0">
                <a:latin typeface="Book Antiqua" pitchFamily="18" charset="0"/>
              </a:rPr>
              <a:t>PROCESOS </a:t>
            </a:r>
            <a:r>
              <a:rPr lang="es-ES_tradnl" sz="2600" u="sng" dirty="0" smtClean="0">
                <a:latin typeface="Book Antiqua" pitchFamily="18" charset="0"/>
              </a:rPr>
              <a:t>LOGÍSTICOS </a:t>
            </a:r>
            <a:r>
              <a:rPr lang="es-ES_tradnl" sz="2600" u="sng" dirty="0">
                <a:latin typeface="Book Antiqua" pitchFamily="18" charset="0"/>
              </a:rPr>
              <a:t>QUE OPERA</a:t>
            </a:r>
            <a:r>
              <a:rPr lang="es-ES_tradnl" sz="2600" dirty="0">
                <a:latin typeface="Book Antiqua" pitchFamily="18" charset="0"/>
              </a:rPr>
              <a:t>: </a:t>
            </a:r>
          </a:p>
          <a:p>
            <a:pPr marL="533400" indent="-533400" algn="l">
              <a:spcBef>
                <a:spcPct val="20000"/>
              </a:spcBef>
              <a:buClr>
                <a:srgbClr val="FF9900"/>
              </a:buClr>
              <a:buFont typeface="Webdings" pitchFamily="18" charset="2"/>
              <a:buNone/>
            </a:pPr>
            <a:endParaRPr lang="es-ES_tradnl" sz="2600" dirty="0">
              <a:latin typeface="Book Antiqua" pitchFamily="18" charset="0"/>
            </a:endParaRP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Materiales.</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Alimentación.</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Vestuario.</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Menaje y Equipo General (Bienes Durables</a:t>
            </a:r>
            <a:r>
              <a:rPr lang="es-ES" sz="2600" dirty="0" smtClean="0">
                <a:latin typeface="Book Antiqua" pitchFamily="18" charset="0"/>
              </a:rPr>
              <a:t>).</a:t>
            </a:r>
            <a:endParaRPr lang="es-ES" sz="2600" dirty="0">
              <a:latin typeface="Book Antiqua" pitchFamily="18" charset="0"/>
            </a:endParaRPr>
          </a:p>
        </p:txBody>
      </p:sp>
      <p:sp>
        <p:nvSpPr>
          <p:cNvPr id="14" name="Text Box 18"/>
          <p:cNvSpPr txBox="1">
            <a:spLocks noChangeArrowheads="1"/>
          </p:cNvSpPr>
          <p:nvPr/>
        </p:nvSpPr>
        <p:spPr bwMode="auto">
          <a:xfrm>
            <a:off x="4673979" y="836712"/>
            <a:ext cx="423705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ABASTECIMIENTO</a:t>
            </a:r>
            <a:endParaRPr lang="es-ES" altLang="es-CL" b="1" dirty="0">
              <a:solidFill>
                <a:schemeClr val="bg1"/>
              </a:solidFill>
              <a:latin typeface="Book Antiqua" pitchFamily="18" charset="0"/>
            </a:endParaRP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26</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1" name="Text Box 18"/>
          <p:cNvSpPr txBox="1">
            <a:spLocks noChangeArrowheads="1"/>
          </p:cNvSpPr>
          <p:nvPr/>
        </p:nvSpPr>
        <p:spPr bwMode="auto">
          <a:xfrm>
            <a:off x="2176288" y="260350"/>
            <a:ext cx="6715300"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DIRECCIÓN GENERAL DE LOS SERVICIOS</a:t>
            </a:r>
            <a:endParaRPr lang="es-ES" altLang="es-CL" sz="2400" b="1" dirty="0">
              <a:solidFill>
                <a:srgbClr val="FFCC00"/>
              </a:solidFill>
              <a:latin typeface="Book Antiqua" pitchFamily="18" charset="0"/>
            </a:endParaRPr>
          </a:p>
        </p:txBody>
      </p:sp>
      <p:sp>
        <p:nvSpPr>
          <p:cNvPr id="14" name="Text Box 18"/>
          <p:cNvSpPr txBox="1">
            <a:spLocks noChangeArrowheads="1"/>
          </p:cNvSpPr>
          <p:nvPr/>
        </p:nvSpPr>
        <p:spPr bwMode="auto">
          <a:xfrm>
            <a:off x="4673979" y="836712"/>
            <a:ext cx="4237057"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dirty="0" smtClean="0">
                <a:solidFill>
                  <a:schemeClr val="bg1"/>
                </a:solidFill>
                <a:latin typeface="Book Antiqua" pitchFamily="18" charset="0"/>
              </a:rPr>
              <a:t>DIRECCIÓN DE ABASTECIMIENTO</a:t>
            </a:r>
            <a:endParaRPr lang="es-ES" altLang="es-CL" b="1" dirty="0">
              <a:solidFill>
                <a:schemeClr val="bg1"/>
              </a:solidFill>
              <a:latin typeface="Book Antiqua" pitchFamily="18" charset="0"/>
            </a:endParaRP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16" name="15 Imagen" descr="organigrama 2018-04-26.png"/>
          <p:cNvPicPr>
            <a:picLocks noChangeAspect="1"/>
          </p:cNvPicPr>
          <p:nvPr/>
        </p:nvPicPr>
        <p:blipFill>
          <a:blip r:embed="rId5" cstate="print"/>
          <a:stretch>
            <a:fillRect/>
          </a:stretch>
        </p:blipFill>
        <p:spPr>
          <a:xfrm>
            <a:off x="1835696" y="1700808"/>
            <a:ext cx="6298672" cy="4187796"/>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025" y="6572250"/>
            <a:ext cx="333939" cy="276999"/>
          </a:xfrm>
          <a:prstGeom prst="rect">
            <a:avLst/>
          </a:prstGeom>
          <a:noFill/>
          <a:ln w="9525">
            <a:noFill/>
            <a:miter lim="800000"/>
            <a:headEnd/>
            <a:tailEnd/>
          </a:ln>
        </p:spPr>
        <p:txBody>
          <a:bodyPr wrap="none">
            <a:spAutoFit/>
          </a:bodyPr>
          <a:lstStyle/>
          <a:p>
            <a:pPr algn="ctr"/>
            <a:r>
              <a:rPr lang="es-CL" sz="1200" b="1" dirty="0" smtClean="0"/>
              <a:t>27</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pic>
        <p:nvPicPr>
          <p:cNvPr id="13" name="12 Imagen" descr="iqueabas.jpg"/>
          <p:cNvPicPr>
            <a:picLocks noChangeAspect="1"/>
          </p:cNvPicPr>
          <p:nvPr/>
        </p:nvPicPr>
        <p:blipFill>
          <a:blip r:embed="rId5" cstate="print"/>
          <a:stretch>
            <a:fillRect/>
          </a:stretch>
        </p:blipFill>
        <p:spPr>
          <a:xfrm>
            <a:off x="1619672" y="1760984"/>
            <a:ext cx="1935990" cy="1451992"/>
          </a:xfrm>
          <a:prstGeom prst="rect">
            <a:avLst/>
          </a:prstGeom>
        </p:spPr>
      </p:pic>
      <p:pic>
        <p:nvPicPr>
          <p:cNvPr id="14" name="13 Imagen" descr="talcabas1.png"/>
          <p:cNvPicPr>
            <a:picLocks noChangeAspect="1"/>
          </p:cNvPicPr>
          <p:nvPr/>
        </p:nvPicPr>
        <p:blipFill>
          <a:blip r:embed="rId6" cstate="print"/>
          <a:stretch>
            <a:fillRect/>
          </a:stretch>
        </p:blipFill>
        <p:spPr>
          <a:xfrm>
            <a:off x="7020272" y="1700808"/>
            <a:ext cx="1959947" cy="1368152"/>
          </a:xfrm>
          <a:prstGeom prst="rect">
            <a:avLst/>
          </a:prstGeom>
        </p:spPr>
      </p:pic>
      <p:pic>
        <p:nvPicPr>
          <p:cNvPr id="15" name="14 Imagen" descr="web__0000_aviacion.png"/>
          <p:cNvPicPr>
            <a:picLocks noChangeAspect="1"/>
          </p:cNvPicPr>
          <p:nvPr/>
        </p:nvPicPr>
        <p:blipFill>
          <a:blip r:embed="rId7" cstate="print"/>
          <a:stretch>
            <a:fillRect/>
          </a:stretch>
        </p:blipFill>
        <p:spPr>
          <a:xfrm>
            <a:off x="1619672" y="3424950"/>
            <a:ext cx="1944216" cy="1300194"/>
          </a:xfrm>
          <a:prstGeom prst="rect">
            <a:avLst/>
          </a:prstGeom>
        </p:spPr>
      </p:pic>
      <p:pic>
        <p:nvPicPr>
          <p:cNvPr id="17" name="16 Imagen" descr="web__0002_valpo.png"/>
          <p:cNvPicPr>
            <a:picLocks noChangeAspect="1"/>
          </p:cNvPicPr>
          <p:nvPr/>
        </p:nvPicPr>
        <p:blipFill>
          <a:blip r:embed="rId8" cstate="print"/>
          <a:stretch>
            <a:fillRect/>
          </a:stretch>
        </p:blipFill>
        <p:spPr>
          <a:xfrm>
            <a:off x="1619672" y="4941168"/>
            <a:ext cx="1938159" cy="1296144"/>
          </a:xfrm>
          <a:prstGeom prst="rect">
            <a:avLst/>
          </a:prstGeom>
        </p:spPr>
      </p:pic>
      <p:pic>
        <p:nvPicPr>
          <p:cNvPr id="18" name="17 Imagen" descr="ABASMONT.jpg"/>
          <p:cNvPicPr>
            <a:picLocks noChangeAspect="1"/>
          </p:cNvPicPr>
          <p:nvPr/>
        </p:nvPicPr>
        <p:blipFill>
          <a:blip r:embed="rId9" cstate="print"/>
          <a:stretch>
            <a:fillRect/>
          </a:stretch>
        </p:blipFill>
        <p:spPr>
          <a:xfrm>
            <a:off x="6948264" y="3356992"/>
            <a:ext cx="2076822" cy="1384548"/>
          </a:xfrm>
          <a:prstGeom prst="rect">
            <a:avLst/>
          </a:prstGeom>
        </p:spPr>
      </p:pic>
      <p:pic>
        <p:nvPicPr>
          <p:cNvPr id="19" name="18 Imagen" descr="AVIABAS.jpg"/>
          <p:cNvPicPr>
            <a:picLocks noChangeAspect="1"/>
          </p:cNvPicPr>
          <p:nvPr/>
        </p:nvPicPr>
        <p:blipFill>
          <a:blip r:embed="rId10" cstate="print">
            <a:clrChange>
              <a:clrFrom>
                <a:srgbClr val="FFFFFF"/>
              </a:clrFrom>
              <a:clrTo>
                <a:srgbClr val="FFFFFF">
                  <a:alpha val="0"/>
                </a:srgbClr>
              </a:clrTo>
            </a:clrChange>
          </a:blip>
          <a:stretch>
            <a:fillRect/>
          </a:stretch>
        </p:blipFill>
        <p:spPr>
          <a:xfrm>
            <a:off x="3590418" y="3429000"/>
            <a:ext cx="1043595" cy="1440160"/>
          </a:xfrm>
          <a:prstGeom prst="rect">
            <a:avLst/>
          </a:prstGeom>
        </p:spPr>
      </p:pic>
      <p:pic>
        <p:nvPicPr>
          <p:cNvPr id="20" name="19 Imagen" descr="TALCABAS.jpg"/>
          <p:cNvPicPr>
            <a:picLocks noChangeAspect="1"/>
          </p:cNvPicPr>
          <p:nvPr/>
        </p:nvPicPr>
        <p:blipFill>
          <a:blip r:embed="rId11" cstate="print"/>
          <a:stretch>
            <a:fillRect/>
          </a:stretch>
        </p:blipFill>
        <p:spPr>
          <a:xfrm>
            <a:off x="5940152" y="1628800"/>
            <a:ext cx="1004900" cy="1447056"/>
          </a:xfrm>
          <a:prstGeom prst="rect">
            <a:avLst/>
          </a:prstGeom>
          <a:ln>
            <a:noFill/>
          </a:ln>
          <a:effectLst>
            <a:softEdge rad="112500"/>
          </a:effectLst>
        </p:spPr>
      </p:pic>
      <p:pic>
        <p:nvPicPr>
          <p:cNvPr id="21" name="20 Imagen" descr="ABASMONTT.jpg"/>
          <p:cNvPicPr>
            <a:picLocks noChangeAspect="1"/>
          </p:cNvPicPr>
          <p:nvPr/>
        </p:nvPicPr>
        <p:blipFill>
          <a:blip r:embed="rId12" cstate="print">
            <a:clrChange>
              <a:clrFrom>
                <a:srgbClr val="FFFFFF"/>
              </a:clrFrom>
              <a:clrTo>
                <a:srgbClr val="FFFFFF">
                  <a:alpha val="0"/>
                </a:srgbClr>
              </a:clrTo>
            </a:clrChange>
          </a:blip>
          <a:stretch>
            <a:fillRect/>
          </a:stretch>
        </p:blipFill>
        <p:spPr>
          <a:xfrm>
            <a:off x="5954861" y="3429000"/>
            <a:ext cx="921395" cy="1328936"/>
          </a:xfrm>
          <a:prstGeom prst="rect">
            <a:avLst/>
          </a:prstGeom>
        </p:spPr>
      </p:pic>
      <p:pic>
        <p:nvPicPr>
          <p:cNvPr id="22" name="21 Imagen" descr="fotos_historia.jpg"/>
          <p:cNvPicPr>
            <a:picLocks noChangeAspect="1"/>
          </p:cNvPicPr>
          <p:nvPr/>
        </p:nvPicPr>
        <p:blipFill>
          <a:blip r:embed="rId13" cstate="print"/>
          <a:srcRect l="67500" t="-1187"/>
          <a:stretch>
            <a:fillRect/>
          </a:stretch>
        </p:blipFill>
        <p:spPr>
          <a:xfrm>
            <a:off x="6948264" y="4941168"/>
            <a:ext cx="2088232" cy="1444786"/>
          </a:xfrm>
          <a:prstGeom prst="rect">
            <a:avLst/>
          </a:prstGeom>
        </p:spPr>
      </p:pic>
      <p:pic>
        <p:nvPicPr>
          <p:cNvPr id="23" name="22 Imagen" descr="img_escudo.fw.png"/>
          <p:cNvPicPr>
            <a:picLocks noChangeAspect="1"/>
          </p:cNvPicPr>
          <p:nvPr/>
        </p:nvPicPr>
        <p:blipFill>
          <a:blip r:embed="rId14" cstate="print"/>
          <a:stretch>
            <a:fillRect/>
          </a:stretch>
        </p:blipFill>
        <p:spPr>
          <a:xfrm>
            <a:off x="5868144" y="4941168"/>
            <a:ext cx="1027437" cy="1469161"/>
          </a:xfrm>
          <a:prstGeom prst="rect">
            <a:avLst/>
          </a:prstGeom>
        </p:spPr>
      </p:pic>
      <p:pic>
        <p:nvPicPr>
          <p:cNvPr id="24" name="23 Imagen" descr="logo_final.png"/>
          <p:cNvPicPr>
            <a:picLocks noChangeAspect="1"/>
          </p:cNvPicPr>
          <p:nvPr/>
        </p:nvPicPr>
        <p:blipFill>
          <a:blip r:embed="rId15" cstate="print"/>
          <a:srcRect r="75963"/>
          <a:stretch>
            <a:fillRect/>
          </a:stretch>
        </p:blipFill>
        <p:spPr>
          <a:xfrm>
            <a:off x="3635896" y="4869160"/>
            <a:ext cx="1152128" cy="1437935"/>
          </a:xfrm>
          <a:prstGeom prst="rect">
            <a:avLst/>
          </a:prstGeom>
        </p:spPr>
      </p:pic>
      <p:sp>
        <p:nvSpPr>
          <p:cNvPr id="25" name="24 Rectángulo"/>
          <p:cNvSpPr/>
          <p:nvPr/>
        </p:nvSpPr>
        <p:spPr>
          <a:xfrm>
            <a:off x="3491880" y="1844824"/>
            <a:ext cx="2779927" cy="2123658"/>
          </a:xfrm>
          <a:prstGeom prst="rect">
            <a:avLst/>
          </a:prstGeom>
          <a:noFill/>
        </p:spPr>
        <p:txBody>
          <a:bodyPr wrap="none" lIns="91440" tIns="45720" rIns="91440" bIns="45720">
            <a:spAutoFit/>
          </a:bodyPr>
          <a:lstStyle/>
          <a:p>
            <a:pPr algn="ctr"/>
            <a:r>
              <a:rPr lang="es-ES" sz="4400" b="1" cap="none" spc="0" dirty="0" smtClean="0">
                <a:ln w="1905"/>
                <a:solidFill>
                  <a:srgbClr val="FFFF00"/>
                </a:solidFill>
                <a:effectLst>
                  <a:innerShdw blurRad="69850" dist="43180" dir="5400000">
                    <a:srgbClr val="000000">
                      <a:alpha val="65000"/>
                    </a:srgbClr>
                  </a:innerShdw>
                </a:effectLst>
              </a:rPr>
              <a:t>CENTROS </a:t>
            </a:r>
          </a:p>
          <a:p>
            <a:pPr algn="ctr"/>
            <a:r>
              <a:rPr lang="es-ES" sz="4400" b="1" cap="none" spc="0" dirty="0" smtClean="0">
                <a:ln w="1905"/>
                <a:solidFill>
                  <a:srgbClr val="FFFF00"/>
                </a:solidFill>
                <a:effectLst>
                  <a:innerShdw blurRad="69850" dist="43180" dir="5400000">
                    <a:srgbClr val="000000">
                      <a:alpha val="65000"/>
                    </a:srgbClr>
                  </a:innerShdw>
                </a:effectLst>
              </a:rPr>
              <a:t>       AB.</a:t>
            </a:r>
          </a:p>
          <a:p>
            <a:pPr algn="ctr"/>
            <a:endParaRPr lang="es-ES" sz="4400" b="1" cap="none" spc="0" dirty="0">
              <a:ln w="1905"/>
              <a:solidFill>
                <a:srgbClr val="FFFF00"/>
              </a:solidFill>
              <a:effectLst>
                <a:innerShdw blurRad="69850" dist="43180" dir="5400000">
                  <a:srgbClr val="000000">
                    <a:alpha val="65000"/>
                  </a:srgbClr>
                </a:innerShdw>
              </a:effectLst>
            </a:endParaRPr>
          </a:p>
        </p:txBody>
      </p:sp>
      <p:sp>
        <p:nvSpPr>
          <p:cNvPr id="26"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CENTROS DE ABASTECIMIENTO.</a:t>
            </a:r>
            <a:endParaRPr lang="es-CL" sz="1000" b="1" dirty="0">
              <a:solidFill>
                <a:srgbClr val="FF0000"/>
              </a:solidFill>
            </a:endParaRPr>
          </a:p>
          <a:p>
            <a:endParaRPr lang="es-CL" sz="1000" b="1" dirty="0"/>
          </a:p>
          <a:p>
            <a:endParaRPr lang="es-CL" sz="1000" b="1" dirty="0"/>
          </a:p>
        </p:txBody>
      </p:sp>
      <p:sp>
        <p:nvSpPr>
          <p:cNvPr id="30" name="Text Box 18"/>
          <p:cNvSpPr txBox="1">
            <a:spLocks noChangeArrowheads="1"/>
          </p:cNvSpPr>
          <p:nvPr/>
        </p:nvSpPr>
        <p:spPr bwMode="auto">
          <a:xfrm>
            <a:off x="3630211" y="260350"/>
            <a:ext cx="5261377"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CENTROS DE ABASTECIMIENTO</a:t>
            </a:r>
            <a:endParaRPr lang="es-ES" altLang="es-CL" sz="2400" b="1" dirty="0">
              <a:solidFill>
                <a:srgbClr val="FFCC00"/>
              </a:solidFill>
              <a:latin typeface="Book Antiqua"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28</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3" name="Text Box 18"/>
          <p:cNvSpPr txBox="1">
            <a:spLocks noChangeArrowheads="1"/>
          </p:cNvSpPr>
          <p:nvPr/>
        </p:nvSpPr>
        <p:spPr bwMode="auto">
          <a:xfrm>
            <a:off x="3630211" y="260350"/>
            <a:ext cx="5261377"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CENTROS DE ABASTECIMIENTO</a:t>
            </a:r>
            <a:endParaRPr lang="es-ES" altLang="es-CL" sz="2400" b="1" dirty="0">
              <a:solidFill>
                <a:srgbClr val="FFCC00"/>
              </a:solidFill>
              <a:latin typeface="Book Antiqua" pitchFamily="18" charset="0"/>
            </a:endParaRPr>
          </a:p>
        </p:txBody>
      </p:sp>
      <p:sp>
        <p:nvSpPr>
          <p:cNvPr id="15" name="14 Rectángulo"/>
          <p:cNvSpPr/>
          <p:nvPr/>
        </p:nvSpPr>
        <p:spPr>
          <a:xfrm>
            <a:off x="1619672" y="1628800"/>
            <a:ext cx="7524328" cy="4308872"/>
          </a:xfrm>
          <a:prstGeom prst="rect">
            <a:avLst/>
          </a:prstGeom>
        </p:spPr>
        <p:txBody>
          <a:bodyPr wrap="square">
            <a:spAutoFit/>
          </a:bodyPr>
          <a:lstStyle/>
          <a:p>
            <a:r>
              <a:rPr lang="es-ES" b="1" u="sng" dirty="0">
                <a:latin typeface="Book Antiqua" pitchFamily="18" charset="0"/>
              </a:rPr>
              <a:t>Misión: </a:t>
            </a:r>
            <a:endParaRPr lang="es-ES" b="1" u="sng" dirty="0" smtClean="0">
              <a:latin typeface="Book Antiqua" pitchFamily="18" charset="0"/>
            </a:endParaRPr>
          </a:p>
          <a:p>
            <a:endParaRPr lang="es-ES" sz="1100" b="1" u="sng" dirty="0" smtClean="0">
              <a:latin typeface="Book Antiqua" pitchFamily="18" charset="0"/>
            </a:endParaRPr>
          </a:p>
          <a:p>
            <a:r>
              <a:rPr lang="es-ES" dirty="0" smtClean="0">
                <a:latin typeface="Book Antiqua" pitchFamily="18" charset="0"/>
              </a:rPr>
              <a:t>"</a:t>
            </a:r>
            <a:r>
              <a:rPr lang="es-ES" dirty="0">
                <a:latin typeface="Book Antiqua" pitchFamily="18" charset="0"/>
              </a:rPr>
              <a:t>Adquirir, </a:t>
            </a:r>
            <a:r>
              <a:rPr lang="es-ES" dirty="0" smtClean="0">
                <a:latin typeface="Book Antiqua" pitchFamily="18" charset="0"/>
              </a:rPr>
              <a:t>recepcionar</a:t>
            </a:r>
            <a:r>
              <a:rPr lang="es-ES" dirty="0">
                <a:latin typeface="Book Antiqua" pitchFamily="18" charset="0"/>
              </a:rPr>
              <a:t>, almacenar y contabilizar las existencias; distribuir, entregar y eliminar el material, con el propósito de proporcionar el apoyo logístico necesario a la Flota y Establecimiento Terrestre."</a:t>
            </a:r>
          </a:p>
          <a:p>
            <a:r>
              <a:rPr lang="es-ES" dirty="0">
                <a:latin typeface="Book Antiqua" pitchFamily="18" charset="0"/>
              </a:rPr>
              <a:t> </a:t>
            </a:r>
            <a:endParaRPr lang="es-ES" dirty="0" smtClean="0">
              <a:latin typeface="Book Antiqua" pitchFamily="18" charset="0"/>
            </a:endParaRPr>
          </a:p>
          <a:p>
            <a:endParaRPr lang="es-ES" dirty="0">
              <a:latin typeface="Book Antiqua" pitchFamily="18" charset="0"/>
            </a:endParaRPr>
          </a:p>
          <a:p>
            <a:r>
              <a:rPr lang="es-ES" b="1" u="sng" dirty="0" smtClean="0">
                <a:latin typeface="Book Antiqua" pitchFamily="18" charset="0"/>
              </a:rPr>
              <a:t>Dependencia</a:t>
            </a:r>
          </a:p>
          <a:p>
            <a:endParaRPr lang="es-ES" sz="1100" b="1" u="sng" dirty="0">
              <a:latin typeface="Book Antiqua" pitchFamily="18" charset="0"/>
            </a:endParaRPr>
          </a:p>
          <a:p>
            <a:r>
              <a:rPr lang="es-ES" dirty="0">
                <a:latin typeface="Book Antiqua" pitchFamily="18" charset="0"/>
              </a:rPr>
              <a:t>Militarmente; de las Comandancias en Jefes de las Zonas Navales donde se encuentran ubicados, con excepción del Centro de la Aviación Naval, quien dependerá de la Comandancia de la Aviación Naval</a:t>
            </a:r>
            <a:r>
              <a:rPr lang="es-ES" dirty="0" smtClean="0">
                <a:latin typeface="Book Antiqua" pitchFamily="18" charset="0"/>
              </a:rPr>
              <a:t>.</a:t>
            </a:r>
          </a:p>
          <a:p>
            <a:endParaRPr lang="es-ES" dirty="0">
              <a:latin typeface="Book Antiqua" pitchFamily="18" charset="0"/>
            </a:endParaRPr>
          </a:p>
          <a:p>
            <a:r>
              <a:rPr lang="es-ES" dirty="0">
                <a:latin typeface="Book Antiqua" pitchFamily="18" charset="0"/>
              </a:rPr>
              <a:t>Funcional, Técnica y administrativamente; de la Dirección de Abastecimiento de la Armada (D.AB.A.).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29</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5" name="Text Box 18"/>
          <p:cNvSpPr txBox="1">
            <a:spLocks noChangeArrowheads="1"/>
          </p:cNvSpPr>
          <p:nvPr/>
        </p:nvSpPr>
        <p:spPr bwMode="auto">
          <a:xfrm>
            <a:off x="3630211" y="260350"/>
            <a:ext cx="5261377"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latin typeface="Book Antiqua" pitchFamily="18" charset="0"/>
              </a:rPr>
              <a:t>CENTROS DE ABASTECIMIENTO</a:t>
            </a:r>
            <a:endParaRPr lang="es-ES" altLang="es-CL" sz="2400" b="1" dirty="0">
              <a:solidFill>
                <a:srgbClr val="FFCC00"/>
              </a:solidFill>
              <a:latin typeface="Book Antiqua" pitchFamily="18" charset="0"/>
            </a:endParaRPr>
          </a:p>
        </p:txBody>
      </p:sp>
      <p:sp>
        <p:nvSpPr>
          <p:cNvPr id="16" name="15 Rectángulo"/>
          <p:cNvSpPr/>
          <p:nvPr/>
        </p:nvSpPr>
        <p:spPr>
          <a:xfrm rot="21381008">
            <a:off x="1740382" y="2283091"/>
            <a:ext cx="7038209" cy="1754326"/>
          </a:xfrm>
          <a:prstGeom prst="rect">
            <a:avLst/>
          </a:prstGeom>
          <a:noFill/>
        </p:spPr>
        <p:txBody>
          <a:bodyPr wrap="none" lIns="91440" tIns="45720" rIns="91440" bIns="45720">
            <a:spAutoFit/>
          </a:bodyPr>
          <a:lstStyle/>
          <a:p>
            <a:pPr algn="ctr"/>
            <a:r>
              <a:rPr lang="es-E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HECHOS HISTÓRICOS </a:t>
            </a:r>
          </a:p>
          <a:p>
            <a:pPr algn="ctr"/>
            <a:r>
              <a:rPr lang="es-E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DE LA ESPECIALIDAD</a:t>
            </a:r>
            <a:endParaRPr lang="es-E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7" name="16 Rectángulo"/>
          <p:cNvSpPr/>
          <p:nvPr/>
        </p:nvSpPr>
        <p:spPr>
          <a:xfrm rot="21381008">
            <a:off x="4374460" y="4995484"/>
            <a:ext cx="3991285" cy="707886"/>
          </a:xfrm>
          <a:prstGeom prst="rect">
            <a:avLst/>
          </a:prstGeom>
          <a:noFill/>
        </p:spPr>
        <p:txBody>
          <a:bodyPr wrap="none" lIns="91440" tIns="45720" rIns="91440" bIns="45720">
            <a:spAutoFit/>
          </a:bodyPr>
          <a:lstStyle/>
          <a:p>
            <a:pPr algn="ctr"/>
            <a:r>
              <a:rPr lang="es-E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PRÓXIMA CLASE</a:t>
            </a:r>
            <a:endParaRPr lang="es-E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383</TotalTime>
  <Words>1563</Words>
  <Application>Microsoft Office PowerPoint</Application>
  <PresentationFormat>Presentación en pantalla (4:3)</PresentationFormat>
  <Paragraphs>719</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Módulo</vt:lpstr>
      <vt:lpstr>“ORGANIZACIÓN LOGÍSTICA DEL MATERIAL EN LA ARMADA DE CHILE”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15963443-4</dc:creator>
  <cp:lastModifiedBy>15963443-4</cp:lastModifiedBy>
  <cp:revision>37</cp:revision>
  <dcterms:created xsi:type="dcterms:W3CDTF">2020-03-11T14:49:27Z</dcterms:created>
  <dcterms:modified xsi:type="dcterms:W3CDTF">2020-03-11T21:12:42Z</dcterms:modified>
</cp:coreProperties>
</file>