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8" r:id="rId3"/>
    <p:sldId id="337" r:id="rId4"/>
    <p:sldId id="338" r:id="rId5"/>
    <p:sldId id="340" r:id="rId6"/>
    <p:sldId id="342" r:id="rId7"/>
    <p:sldId id="341" r:id="rId8"/>
    <p:sldId id="347" r:id="rId9"/>
    <p:sldId id="348" r:id="rId10"/>
    <p:sldId id="343" r:id="rId11"/>
    <p:sldId id="344" r:id="rId12"/>
    <p:sldId id="346" r:id="rId13"/>
    <p:sldId id="345" r:id="rId14"/>
    <p:sldId id="349" r:id="rId15"/>
    <p:sldId id="350" r:id="rId16"/>
    <p:sldId id="351" r:id="rId17"/>
    <p:sldId id="355" r:id="rId18"/>
    <p:sldId id="356" r:id="rId19"/>
    <p:sldId id="354" r:id="rId20"/>
    <p:sldId id="353" r:id="rId21"/>
    <p:sldId id="352" r:id="rId22"/>
    <p:sldId id="339" r:id="rId23"/>
    <p:sldId id="297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A3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10" autoAdjust="0"/>
    <p:restoredTop sz="94660"/>
  </p:normalViewPr>
  <p:slideViewPr>
    <p:cSldViewPr snapToGrid="0">
      <p:cViewPr>
        <p:scale>
          <a:sx n="120" d="100"/>
          <a:sy n="120" d="100"/>
        </p:scale>
        <p:origin x="3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7D90C0-9E32-48EA-8B1D-2EBE71FEE139}" type="datetimeFigureOut">
              <a:rPr lang="en-US" smtClean="0"/>
              <a:t>4/19/24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3F9B21-CE36-42EF-9E74-4405B15EA47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583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314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2922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71879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80432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6943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9537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2144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91806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1816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71496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75251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06617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48573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139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72561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83903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725518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4685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59050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30526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85638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50152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7417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573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164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717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604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663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66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232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284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416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723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678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7145A-4989-4801-A359-712B9E1E939B}" type="datetimeFigureOut">
              <a:rPr lang="en-US" smtClean="0"/>
              <a:t>4/19/24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4F9CE-357B-45FB-9A62-C25CD4B5F2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67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/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APOYO DE COMBATE II</a:t>
            </a:r>
          </a:p>
        </p:txBody>
      </p:sp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/>
          <p:cNvSpPr/>
          <p:nvPr/>
        </p:nvSpPr>
        <p:spPr>
          <a:xfrm>
            <a:off x="1610486" y="2345500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 N°2:</a:t>
            </a:r>
          </a:p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430954" y="5472922"/>
            <a:ext cx="4598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T1 IM Jorge NARVÁEZ Salgado</a:t>
            </a:r>
          </a:p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Fecha	:  19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de abril 2024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939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/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454151" y="1373139"/>
            <a:ext cx="92837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indent="-914400" fontAlgn="base"/>
            <a:r>
              <a:rPr lang="es-ES_tradnl" sz="2000" b="1" dirty="0">
                <a:latin typeface="Arial" panose="020B0604020202020204" pitchFamily="34" charset="0"/>
                <a:cs typeface="Arial" panose="020B0604020202020204" pitchFamily="34" charset="0"/>
              </a:rPr>
              <a:t>2.- OBUS KH-178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lphaUcPeriod"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Generalidades y nomenclatura.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lphaUcPeriod"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Capacidades y limitaciones técnicas y tácticas.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lphaUcPeriod"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Generalidades del servicio a la pieza.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21255"/>
            <a:ext cx="2784143" cy="1818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76267" y="4221255"/>
            <a:ext cx="3247841" cy="1818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8415" y="4221255"/>
            <a:ext cx="3247843" cy="1818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40564" y="4221255"/>
            <a:ext cx="3258671" cy="18187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99568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/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redondeado 1"/>
          <p:cNvSpPr/>
          <p:nvPr/>
        </p:nvSpPr>
        <p:spPr>
          <a:xfrm>
            <a:off x="1183272" y="2068595"/>
            <a:ext cx="5098581" cy="405411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+mj-lt"/>
              <a:buAutoNum type="arabicPeriod"/>
            </a:pPr>
            <a:r>
              <a:rPr lang="es-CL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OBÚS DE ARTILLERÍA DE CAMPAÑA, DE MEDIANO ALCANCE.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 TRAYECTORIA CURVA PERMITE BATIR OBJETIVOS QUE SE ENCUENTREN UBICADOS EN ÁNGULOS MUERTOS.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 SISTEMA DE RODADURAS POSIBILITA, EL DESPLAZAMIENTO DEL MATERIAL DE UN LUGAR A OTRO EN DIFERENTES FORMAS, SIENDO LA TRACTADA LA MÁS COMÚN. 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 ALCANCE PUEDE VARIAR DEPENDIENDO DEL TIPO DE MUNICIÓN QUE SE EMPLEE, VARIANDO LOS ALCANCES MÁXIMOS ENTRE LOS 11.800 Y LOS 18.800 M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1528352" y="1366632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GENERALIDADES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La Infantería de Marina de la Armada de Chile licita la reparación de  obuses KH-178">
            <a:extLst>
              <a:ext uri="{FF2B5EF4-FFF2-40B4-BE49-F238E27FC236}">
                <a16:creationId xmlns:a16="http://schemas.microsoft.com/office/drawing/2014/main" id="{7B394DA7-F356-AB50-5252-0641F539EC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5" t="7874" r="18808" b="262"/>
          <a:stretch/>
        </p:blipFill>
        <p:spPr bwMode="auto">
          <a:xfrm>
            <a:off x="6539744" y="1947345"/>
            <a:ext cx="5098581" cy="4098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46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1081669" y="2069231"/>
            <a:ext cx="5360202" cy="41593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TIPO DE ARMA 		: OBÚS 105 MM.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NRO. ESTRÍAS  		: 36 GIRO DERECHA.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LARGO DEL RALLADO	: 3,58 MTS.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LARGO DEL TUBO 		: 3,92 MTS.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PESO OBÚS 		: 2,650 MTS.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PESO DEL TUBO 		: 480 KGR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PESO DEL CANON 	: 803 KGR.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PESO DE LA CULATA 	: 285 KGR</a:t>
            </a:r>
            <a:endParaRPr lang="es-E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GENERALIDADES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La Infantería de Marina de la Armada de Chile licita la reparación de  obuses KH-178">
            <a:extLst>
              <a:ext uri="{FF2B5EF4-FFF2-40B4-BE49-F238E27FC236}">
                <a16:creationId xmlns:a16="http://schemas.microsoft.com/office/drawing/2014/main" id="{3BE06BA6-E611-07D1-AED2-8BE0B5554B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5" t="7874" r="18808" b="262"/>
          <a:stretch/>
        </p:blipFill>
        <p:spPr bwMode="auto">
          <a:xfrm>
            <a:off x="6651256" y="2029196"/>
            <a:ext cx="5098581" cy="4098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D0684A7D-E548-B002-4BF6-41E62D174A48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31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966678" y="2103346"/>
            <a:ext cx="5360202" cy="41593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LARGO PIEZA		: 7,6 MTS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ANCHO PIEZA		: 2,15 MTS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ALTO PIEZA		:1,70 MTS.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			: 1,156 MILS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DEPRIME		: -89 MILS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RONZA DERECHA		: 409 MILS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ALC. MINIMO		: 100 MTS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ALC. MAX		: 11,800 MTS</a:t>
            </a:r>
            <a:endParaRPr lang="es-E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442567" y="1449671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GENERALIDADES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La Infantería de Marina de la Armada de Chile licita la reparación de  obuses KH-178">
            <a:extLst>
              <a:ext uri="{FF2B5EF4-FFF2-40B4-BE49-F238E27FC236}">
                <a16:creationId xmlns:a16="http://schemas.microsoft.com/office/drawing/2014/main" id="{683FF62C-3831-6A0E-97B8-B662EB43A5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5" t="7874" r="18808" b="262"/>
          <a:stretch/>
        </p:blipFill>
        <p:spPr bwMode="auto">
          <a:xfrm>
            <a:off x="6651256" y="2069231"/>
            <a:ext cx="5098581" cy="4098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2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1053299" y="2069231"/>
            <a:ext cx="5360202" cy="41593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TUBO</a:t>
            </a:r>
          </a:p>
          <a:p>
            <a:pPr algn="ctr"/>
            <a:endParaRPr lang="es-CL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FRENO DE BOCA </a:t>
            </a: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TUBO</a:t>
            </a:r>
            <a:b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SOPORTE DEL BLOCK DEL CIERRE</a:t>
            </a:r>
            <a:b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4.- TORNILLO DE FIJACIÓN DEL SOPORTE   </a:t>
            </a: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DEL CIERRE</a:t>
            </a:r>
            <a:b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5.- ARO DE LA BASE DEL MECANISMO DE </a:t>
            </a: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RETROCESO.</a:t>
            </a: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6.- ANILLO DE FIJACIÓN DEL TUBO.</a:t>
            </a:r>
            <a:b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7.- ORNILLO DE AJUSTE DEL ANILLO DE </a:t>
            </a: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FIJACIÓN DEL TUBO.</a:t>
            </a: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8.- TOPES DE NIVELACIÓN. </a:t>
            </a: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FFAE0D9-724C-AA5E-8912-1F0B1271DEF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37" t="24277" r="17595" b="19830"/>
          <a:stretch/>
        </p:blipFill>
        <p:spPr>
          <a:xfrm>
            <a:off x="6619404" y="2098864"/>
            <a:ext cx="5178090" cy="419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631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681160" y="2034718"/>
            <a:ext cx="5634580" cy="400043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MECANISMO DE RETROCESO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 CILINDRO RECUPERADOR </a:t>
            </a:r>
          </a:p>
          <a:p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 CILINDRO DE RETROCESO </a:t>
            </a:r>
          </a:p>
          <a:p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 EMBOLO DEL CILINDRO DE RETROCESO</a:t>
            </a: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4.-  YUGO DELANTERO, MEDIO Y TRASERO</a:t>
            </a:r>
          </a:p>
          <a:p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5.-  INDICADOR DE ACEITE </a:t>
            </a:r>
          </a:p>
          <a:p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6.-  RESPIRADOR </a:t>
            </a:r>
            <a:endParaRPr lang="es-E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2F0CF1A-0BCA-090F-08BC-2501BE7A48C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27" t="18495" r="22033" b="39234"/>
          <a:stretch/>
        </p:blipFill>
        <p:spPr>
          <a:xfrm>
            <a:off x="6563322" y="2006395"/>
            <a:ext cx="5628678" cy="362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167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681160" y="2034717"/>
            <a:ext cx="5634580" cy="419384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CUNA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VOLANTE A MANO PARA PEQUEÑOS MOVIMIENTOS EN ELEVACIÓN </a:t>
            </a:r>
          </a:p>
          <a:p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VOLANTE A MANO DE PUNTERÍA EN DIRECCIÓN</a:t>
            </a:r>
          </a:p>
          <a:p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VOLANTE A MANO DE PUNTERÍA EN ELEVACIÓN </a:t>
            </a:r>
          </a:p>
          <a:p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4.- SECTORES DE PUNTERÍA EN ELEVACIÓN</a:t>
            </a:r>
          </a:p>
          <a:p>
            <a:b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5.- CERROJO DE MARCHA (IZQUIERDO Y DERECHO)</a:t>
            </a:r>
          </a:p>
          <a:p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6.- UNIDAD DEL MONTANTE DEL CERROJO DE LA CUNA </a:t>
            </a:r>
            <a:endParaRPr lang="es-CL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776C38D-485B-89A7-6697-74F6C3F4128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97" t="5949" r="12035" b="6551"/>
          <a:stretch/>
        </p:blipFill>
        <p:spPr>
          <a:xfrm>
            <a:off x="6445214" y="1538585"/>
            <a:ext cx="4764288" cy="470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614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2" y="99187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574158" y="2034718"/>
            <a:ext cx="5871056" cy="41591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CUREÑA GIRATORIA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schemeClr val="tx1"/>
                </a:solidFill>
              </a:rPr>
              <a:t>SE MUEVE EN DIRECCIÓN PERO NO EN ELEVACIÓN, GIRA SOBRE SU ESPIGÓN Y ESTA COMPUESTO POR: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16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1.- AFUSTE</a:t>
            </a:r>
          </a:p>
          <a:p>
            <a:endParaRPr lang="es-CL" sz="16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2.- BUJE SUPERIOR DE LA CLAVIJA </a:t>
            </a:r>
          </a:p>
          <a:p>
            <a:br>
              <a:rPr lang="es-CL" dirty="0">
                <a:solidFill>
                  <a:schemeClr val="tx1"/>
                </a:solidFill>
              </a:rPr>
            </a:br>
            <a:r>
              <a:rPr lang="es-CL" dirty="0">
                <a:solidFill>
                  <a:schemeClr val="tx1"/>
                </a:solidFill>
              </a:rPr>
              <a:t>3.- BUJE SUPERIOR DE LA CLAVIJA DEL GANCHO PINZOTE</a:t>
            </a:r>
          </a:p>
          <a:p>
            <a:r>
              <a:rPr lang="es-CL" dirty="0">
                <a:solidFill>
                  <a:schemeClr val="tx1"/>
                </a:solidFill>
              </a:rPr>
              <a:t> </a:t>
            </a:r>
          </a:p>
          <a:p>
            <a:r>
              <a:rPr lang="es-CL" dirty="0">
                <a:solidFill>
                  <a:schemeClr val="tx1"/>
                </a:solidFill>
              </a:rPr>
              <a:t>4.- BUJE INFERIOR DE LA CLAVIJA DEL GANCHO PINZOTE </a:t>
            </a:r>
            <a:endParaRPr lang="es-CL" sz="1600" dirty="0">
              <a:solidFill>
                <a:schemeClr val="tx1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16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3049F89-881E-163B-CADB-7DED21BD81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92" t="13118" r="18416" b="42640"/>
          <a:stretch/>
        </p:blipFill>
        <p:spPr>
          <a:xfrm>
            <a:off x="6783905" y="2398351"/>
            <a:ext cx="5056684" cy="324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685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1053299" y="2069231"/>
            <a:ext cx="5360202" cy="41593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COMPENSADOR</a:t>
            </a:r>
          </a:p>
          <a:p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CUMPLE LA FINALIDAD DE NIVELAR LA PIEZA CUANDO SE ENCUENTRA EN TERRENO DESIGUAL, PRODUCTO QUE EL EJE COMPENSADOR VA UNIDO A LAS FLECHAS, LAS CUALES SE NIVELARÁN CUANDO LAS RUEDAS QUEDAN EN TERRENO IRREGULAR. </a:t>
            </a:r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page15image49964800">
            <a:extLst>
              <a:ext uri="{FF2B5EF4-FFF2-40B4-BE49-F238E27FC236}">
                <a16:creationId xmlns:a16="http://schemas.microsoft.com/office/drawing/2014/main" id="{A886BBAF-5179-78FF-0029-F9C65FB83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082" y="2434512"/>
            <a:ext cx="5094471" cy="314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ipse 4">
            <a:extLst>
              <a:ext uri="{FF2B5EF4-FFF2-40B4-BE49-F238E27FC236}">
                <a16:creationId xmlns:a16="http://schemas.microsoft.com/office/drawing/2014/main" id="{4BC4EE11-819B-7744-5406-F0C6605B1D01}"/>
              </a:ext>
            </a:extLst>
          </p:cNvPr>
          <p:cNvSpPr/>
          <p:nvPr/>
        </p:nvSpPr>
        <p:spPr>
          <a:xfrm>
            <a:off x="7527851" y="2775098"/>
            <a:ext cx="2785730" cy="24454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2153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1053299" y="2069231"/>
            <a:ext cx="5360202" cy="41593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CL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EQUILIBRADOR</a:t>
            </a:r>
          </a:p>
          <a:p>
            <a:pPr algn="just"/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DEL TIPO RESORTE DE COMPRESIÓN CONECTADO AL EXTREMO TRASERO DE LA CUNA Y A LA CUREÑA O AFUSTE, CUMPLE LA FUNCIÓN DE REDUCIR EL ESFUERZO MANUABLE PARA ELEVAR O BAJAR EL TUBO.</a:t>
            </a:r>
          </a:p>
          <a:p>
            <a:pPr algn="just"/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</a:rPr>
              <a:t>1.-  4 VARILLAS DIRECTRICES </a:t>
            </a:r>
            <a:endParaRPr lang="es-CL" sz="14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2.-  BARRA DEL RESORTE EQUILIBRADOR </a:t>
            </a:r>
            <a:endParaRPr lang="es-CL" sz="14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3.-  RESORTE INTERIOR </a:t>
            </a:r>
            <a:endParaRPr lang="es-CL" sz="14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4.-  RESORTE EXTERIOR </a:t>
            </a:r>
            <a:endParaRPr lang="es-CL" sz="14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5.-  PLACA POSTERIOR </a:t>
            </a:r>
            <a:endParaRPr lang="es-CL" sz="14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6.-  TORNILLO DE LAS VARILLAS DIRECTRICES. </a:t>
            </a:r>
            <a:endParaRPr lang="es-CL" sz="1400" dirty="0">
              <a:solidFill>
                <a:schemeClr val="tx1"/>
              </a:solidFill>
            </a:endParaRPr>
          </a:p>
          <a:p>
            <a:pPr algn="just"/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B288B82-8718-0B25-3723-71568502C1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1" t="27077" r="16051" b="14920"/>
          <a:stretch/>
        </p:blipFill>
        <p:spPr>
          <a:xfrm>
            <a:off x="6609408" y="2308306"/>
            <a:ext cx="5093336" cy="371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90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935505" y="2665274"/>
            <a:ext cx="5360202" cy="28260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 DE RUEDAS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EL ELEMENTO EN EL CUAL ESTÁN SUJETOS EN SUS EXTREMOS LOS SISTEMAS DE RODADURAS </a:t>
            </a: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6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7" name="Picture 1" descr="page16image50008336">
            <a:extLst>
              <a:ext uri="{FF2B5EF4-FFF2-40B4-BE49-F238E27FC236}">
                <a16:creationId xmlns:a16="http://schemas.microsoft.com/office/drawing/2014/main" id="{3008BB85-1E9C-8B73-FF0A-C558453F4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879" y="2314998"/>
            <a:ext cx="5123535" cy="341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78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669851" y="2026142"/>
            <a:ext cx="5911702" cy="420242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CL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FLECHAS</a:t>
            </a:r>
          </a:p>
          <a:p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DURANTE LA MARCHA ESTAS SON LOS QUE VAN UNIDOS AL ARGOLLÓN DE REMOLQUE DEL VEHÍCULO TRACTOR, DURANTE EL TIRO BRINDAN ESTABILIDAD Y PERMITEN QUE LA PIEZA NO SE MUEVA AL MOMENTO DE EFECTUAR EL RETROCESO.</a:t>
            </a:r>
          </a:p>
          <a:p>
            <a:pPr algn="just"/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</a:rPr>
              <a:t>1.-  BARRA DE REMOLQUE </a:t>
            </a:r>
            <a:endParaRPr lang="es-CL" sz="14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2.-  CERROJO DE MARCHA</a:t>
            </a:r>
            <a:endParaRPr lang="es-CL" sz="14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3.-  UNIDAD DE CIERRE DE LA BARRA DE REMOLQUE </a:t>
            </a:r>
            <a:endParaRPr lang="es-CL" sz="14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4.-  UNIDAD DE CERROJO DE FLECHA </a:t>
            </a:r>
            <a:endParaRPr lang="es-CL" sz="1400" dirty="0">
              <a:solidFill>
                <a:schemeClr val="tx1"/>
              </a:solidFill>
            </a:endParaRPr>
          </a:p>
          <a:p>
            <a:r>
              <a:rPr lang="es-CL" dirty="0">
                <a:solidFill>
                  <a:schemeClr val="tx1"/>
                </a:solidFill>
              </a:rPr>
              <a:t>5.-  PASADORES DE BLOQUEO DE LAS FLECHAS </a:t>
            </a:r>
          </a:p>
          <a:p>
            <a:r>
              <a:rPr lang="es-CL" dirty="0">
                <a:solidFill>
                  <a:schemeClr val="tx1"/>
                </a:solidFill>
              </a:rPr>
              <a:t>6.-  ARADOS </a:t>
            </a:r>
            <a:endParaRPr lang="es-CL" sz="1400" dirty="0">
              <a:solidFill>
                <a:schemeClr val="tx1"/>
              </a:solidFill>
            </a:endParaRPr>
          </a:p>
          <a:p>
            <a:pPr algn="just"/>
            <a:endParaRPr lang="es-CL" sz="14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15C601B-F6E0-E673-68A1-1D496517D43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47" t="20859" r="14134" b="21553"/>
          <a:stretch/>
        </p:blipFill>
        <p:spPr>
          <a:xfrm>
            <a:off x="6581553" y="2226100"/>
            <a:ext cx="5316280" cy="360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13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669851" y="2503988"/>
            <a:ext cx="5911702" cy="24714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CL" sz="2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ESCUDOS FIJOS Y ABATIBLES </a:t>
            </a:r>
          </a:p>
          <a:p>
            <a:pPr algn="ctr"/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ESCUDOS DE LAS PIEZAS, TIENEN COMO FINALIDAD PROTEGER AL PERSONAL DE LAS ESQUIRLAS DEL FUEGO CONTRABATERÍA.</a:t>
            </a:r>
            <a:endParaRPr lang="es-CL" sz="16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3" name="Picture 1" descr="page18image50023888">
            <a:extLst>
              <a:ext uri="{FF2B5EF4-FFF2-40B4-BE49-F238E27FC236}">
                <a16:creationId xmlns:a16="http://schemas.microsoft.com/office/drawing/2014/main" id="{D7A5A5D6-D5B8-42FA-56EC-F346DB3F2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697" y="2185125"/>
            <a:ext cx="4898165" cy="367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9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701749" y="2182308"/>
            <a:ext cx="5911702" cy="40462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CL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ANTEOJO PANORÁMICO. </a:t>
            </a:r>
          </a:p>
          <a:p>
            <a:pPr algn="ctr"/>
            <a:endParaRPr lang="es-CL" sz="16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ANTEOJO PANORÁMICO, ES EL INSTRUMENTO QUE SE UTILIZA PARA FIJAR LA PUNTERÍA EN LOS JALONES , EL COLIMADOR O PUNTO DE FIJAMIENTO LEJANO.</a:t>
            </a:r>
          </a:p>
          <a:p>
            <a:pPr algn="just"/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CABEZA DEL ANTEOJO </a:t>
            </a: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CAMPANA CON TORNILLO MICROMÉTRICO LATERAL </a:t>
            </a: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BRAZO ACODADO </a:t>
            </a: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01595DD-E61B-D681-82EF-483538841E6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64" t="28299" r="23536" b="8226"/>
          <a:stretch/>
        </p:blipFill>
        <p:spPr>
          <a:xfrm>
            <a:off x="7683153" y="2182308"/>
            <a:ext cx="3327991" cy="3860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2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1250023" y="2072525"/>
            <a:ext cx="4406498" cy="40462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s-CL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CAPACIDADES TECNICAS Y TACTICAS</a:t>
            </a:r>
          </a:p>
          <a:p>
            <a:pPr algn="just"/>
            <a:endParaRPr lang="es-CL" sz="16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TRANSPORTE TRACTADO O AEREO.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 MOVILIDAD EN TERRENO.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MUNICION BASE BLEED PUEDE ALCANZAR MAS DISTANCIA.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VERSATILIDAD PARA DISPARAR DISTIINTO TIPO DE MUNICIÓN.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RAPIDEZ Y PRECISIÓN DE FUEGO.</a:t>
            </a:r>
          </a:p>
          <a:p>
            <a:pPr algn="just"/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8902187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800" dirty="0">
                <a:latin typeface="Arial" panose="020B0604020202020204" pitchFamily="34" charset="0"/>
                <a:cs typeface="Arial" panose="020B0604020202020204" pitchFamily="34" charset="0"/>
              </a:rPr>
              <a:t>B.- CAPACIDADES Y LIMITACIONES TÉCNICAS Y TÁCTICAS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redondeado 4">
            <a:extLst>
              <a:ext uri="{FF2B5EF4-FFF2-40B4-BE49-F238E27FC236}">
                <a16:creationId xmlns:a16="http://schemas.microsoft.com/office/drawing/2014/main" id="{2354CA0A-3117-6592-57B6-079B7FAF33B8}"/>
              </a:ext>
            </a:extLst>
          </p:cNvPr>
          <p:cNvSpPr/>
          <p:nvPr/>
        </p:nvSpPr>
        <p:spPr>
          <a:xfrm>
            <a:off x="5939414" y="2072525"/>
            <a:ext cx="4954772" cy="40462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CL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LIMITACIONES TECNICAS Y TACTICAS</a:t>
            </a:r>
          </a:p>
          <a:p>
            <a:pPr algn="ctr"/>
            <a:endParaRPr lang="es-CL" sz="16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DETECTABLE POR UNIDADES AEREAS AL DESPLAZARSE.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AUTONOMIA LOGÍSTICA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ANTIGUO CON ESCASEZ DE REPUESTOS.</a:t>
            </a:r>
          </a:p>
          <a:p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47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ángulo 15"/>
          <p:cNvSpPr/>
          <p:nvPr/>
        </p:nvSpPr>
        <p:spPr>
          <a:xfrm>
            <a:off x="2153161" y="1408837"/>
            <a:ext cx="7775135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D.- GENERALIDADES DEL SERVICIO A LA PIEZA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6DA934E-1210-8CDB-9C49-81085CDAC33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7" t="26061" r="14872" b="7907"/>
          <a:stretch/>
        </p:blipFill>
        <p:spPr>
          <a:xfrm>
            <a:off x="2208432" y="2094745"/>
            <a:ext cx="7775135" cy="410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397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ángulo 15"/>
          <p:cNvSpPr/>
          <p:nvPr/>
        </p:nvSpPr>
        <p:spPr>
          <a:xfrm>
            <a:off x="2153161" y="1408837"/>
            <a:ext cx="7775135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D.- GENERALIDADES DEL SERVICIO A LA PIEZA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FD4859F-43E2-3667-A0A1-D98D10B2CEE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27" t="21058" r="13315"/>
          <a:stretch/>
        </p:blipFill>
        <p:spPr>
          <a:xfrm>
            <a:off x="3113568" y="2043876"/>
            <a:ext cx="5488172" cy="430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246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701749" y="2182308"/>
            <a:ext cx="5911702" cy="40462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206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701749" y="2182308"/>
            <a:ext cx="5911702" cy="40462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6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redondeado 1"/>
          <p:cNvSpPr/>
          <p:nvPr/>
        </p:nvSpPr>
        <p:spPr>
          <a:xfrm>
            <a:off x="701749" y="2182308"/>
            <a:ext cx="5911702" cy="40462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s-C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8353" y="1444127"/>
            <a:ext cx="4408423" cy="518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NOMENCLATURA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663508-87F7-A50F-8CA3-DEC99C48C4E6}"/>
              </a:ext>
            </a:extLst>
          </p:cNvPr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DE ARTILLERÍA</a:t>
            </a:r>
            <a:endParaRPr lang="es-CL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2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10894186" y="251549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" y="133919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/>
          <p:cNvSpPr/>
          <p:nvPr/>
        </p:nvSpPr>
        <p:spPr>
          <a:xfrm>
            <a:off x="1398879" y="136525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ARTILLERÍA DE CAMPAÑA</a:t>
            </a:r>
          </a:p>
        </p:txBody>
      </p:sp>
      <p:sp>
        <p:nvSpPr>
          <p:cNvPr id="2" name="Rectángulo redondeado 1"/>
          <p:cNvSpPr/>
          <p:nvPr/>
        </p:nvSpPr>
        <p:spPr>
          <a:xfrm>
            <a:off x="1519955" y="2055159"/>
            <a:ext cx="9041548" cy="203251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07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cto 14"/>
          <p:cNvCxnSpPr/>
          <p:nvPr/>
        </p:nvCxnSpPr>
        <p:spPr>
          <a:xfrm>
            <a:off x="1528353" y="1278624"/>
            <a:ext cx="9041547" cy="137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3" r="20792"/>
          <a:stretch/>
        </p:blipFill>
        <p:spPr>
          <a:xfrm>
            <a:off x="6342775" y="2352630"/>
            <a:ext cx="1134893" cy="1440001"/>
          </a:xfrm>
          <a:prstGeom prst="rect">
            <a:avLst/>
          </a:prstGeom>
        </p:spPr>
      </p:pic>
      <p:grpSp>
        <p:nvGrpSpPr>
          <p:cNvPr id="19" name="Grupo 5"/>
          <p:cNvGrpSpPr/>
          <p:nvPr/>
        </p:nvGrpSpPr>
        <p:grpSpPr>
          <a:xfrm>
            <a:off x="1" y="6350001"/>
            <a:ext cx="12509500" cy="831421"/>
            <a:chOff x="0" y="6350000"/>
            <a:chExt cx="12509500" cy="831421"/>
          </a:xfrm>
        </p:grpSpPr>
        <p:sp>
          <p:nvSpPr>
            <p:cNvPr id="20" name="Rectángulo 3"/>
            <p:cNvSpPr/>
            <p:nvPr/>
          </p:nvSpPr>
          <p:spPr>
            <a:xfrm>
              <a:off x="0" y="6350000"/>
              <a:ext cx="12192000" cy="50800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801" b="1" dirty="0">
                  <a:solidFill>
                    <a:srgbClr val="FFFF00"/>
                  </a:solidFill>
                </a:rPr>
                <a:t>Patriotismo</a:t>
              </a:r>
            </a:p>
            <a:p>
              <a:pPr algn="ctr"/>
              <a:endParaRPr lang="es-CL" sz="1401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CuadroTexto 4"/>
            <p:cNvSpPr txBox="1"/>
            <p:nvPr/>
          </p:nvSpPr>
          <p:spPr>
            <a:xfrm>
              <a:off x="317500" y="6534834"/>
              <a:ext cx="12192000" cy="646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801" dirty="0">
                  <a:solidFill>
                    <a:srgbClr val="FFFF00"/>
                  </a:solidFill>
                </a:rPr>
                <a:t>Honor		 Lealtad			Valentía			Integridad 		Deber                     </a:t>
              </a:r>
            </a:p>
            <a:p>
              <a:pPr algn="ctr"/>
              <a:endParaRPr lang="es-CL" sz="1801" dirty="0"/>
            </a:p>
          </p:txBody>
        </p:sp>
      </p:grpSp>
      <p:pic>
        <p:nvPicPr>
          <p:cNvPr id="1026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916" y="2228674"/>
            <a:ext cx="1476129" cy="17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>
            <a:off x="1528353" y="171257"/>
            <a:ext cx="9283700" cy="1670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ARTILLERÍA DE CAMPAÑA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365588" y="4376758"/>
            <a:ext cx="5609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/>
              <a:t>TERMINO DE LA PRESENTACIÓN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31492650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3297</TotalTime>
  <Words>1321</Words>
  <Application>Microsoft Macintosh PowerPoint</Application>
  <PresentationFormat>Panorámica</PresentationFormat>
  <Paragraphs>237</Paragraphs>
  <Slides>23</Slides>
  <Notes>23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</dc:creator>
  <cp:lastModifiedBy>Jorge Andrés Narvaez Salgado</cp:lastModifiedBy>
  <cp:revision>145</cp:revision>
  <dcterms:created xsi:type="dcterms:W3CDTF">2022-02-21T10:06:55Z</dcterms:created>
  <dcterms:modified xsi:type="dcterms:W3CDTF">2024-04-19T05:58:50Z</dcterms:modified>
</cp:coreProperties>
</file>