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474" r:id="rId2"/>
    <p:sldId id="256" r:id="rId3"/>
    <p:sldId id="475" r:id="rId4"/>
    <p:sldId id="473" r:id="rId5"/>
    <p:sldId id="476" r:id="rId6"/>
    <p:sldId id="477" r:id="rId7"/>
    <p:sldId id="481" r:id="rId8"/>
    <p:sldId id="480" r:id="rId9"/>
    <p:sldId id="470" r:id="rId10"/>
    <p:sldId id="485" r:id="rId11"/>
    <p:sldId id="486" r:id="rId12"/>
    <p:sldId id="488" r:id="rId13"/>
    <p:sldId id="484" r:id="rId14"/>
    <p:sldId id="487" r:id="rId15"/>
    <p:sldId id="489" r:id="rId16"/>
    <p:sldId id="483" r:id="rId17"/>
    <p:sldId id="482" r:id="rId18"/>
    <p:sldId id="491" r:id="rId19"/>
    <p:sldId id="492" r:id="rId20"/>
    <p:sldId id="490" r:id="rId21"/>
    <p:sldId id="472" r:id="rId22"/>
    <p:sldId id="478" r:id="rId23"/>
    <p:sldId id="479" r:id="rId24"/>
    <p:sldId id="494" r:id="rId25"/>
    <p:sldId id="495" r:id="rId26"/>
    <p:sldId id="493" r:id="rId27"/>
    <p:sldId id="496" r:id="rId28"/>
    <p:sldId id="471" r:id="rId29"/>
    <p:sldId id="498" r:id="rId30"/>
    <p:sldId id="497" r:id="rId31"/>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6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356882-3F60-4DA1-BA8B-E4CC1C1CA3A0}" type="datetimeFigureOut">
              <a:rPr lang="es-CL" smtClean="0"/>
              <a:pPr/>
              <a:t>08-08-2016</a:t>
            </a:fld>
            <a:endParaRPr lang="es-C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E84C5D-C892-4DC2-B84D-17205F2F00C0}" type="slidenum">
              <a:rPr lang="es-CL" smtClean="0"/>
              <a:pPr/>
              <a:t>‹Nº›</a:t>
            </a:fld>
            <a:endParaRPr lang="es-C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a:t>
            </a:fld>
            <a:endParaRPr lang="es-C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a:t>
            </a:fld>
            <a:endParaRPr lang="es-C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3</a:t>
            </a:fld>
            <a:endParaRPr lang="es-C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4</a:t>
            </a:fld>
            <a:endParaRPr lang="es-CL"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5</a:t>
            </a:fld>
            <a:endParaRPr lang="es-CL"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6</a:t>
            </a:fld>
            <a:endParaRPr lang="es-CL"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7</a:t>
            </a:fld>
            <a:endParaRPr lang="es-CL"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8</a:t>
            </a:fld>
            <a:endParaRPr lang="es-CL"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9</a:t>
            </a:fld>
            <a:endParaRPr lang="es-C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10</a:t>
            </a:fld>
            <a:endParaRPr lang="es-CL"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11</a:t>
            </a:fld>
            <a:endParaRPr lang="es-CL"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12</a:t>
            </a:fld>
            <a:endParaRPr lang="es-CL"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13</a:t>
            </a:fld>
            <a:endParaRPr lang="es-CL"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14</a:t>
            </a:fld>
            <a:endParaRPr lang="es-CL"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15</a:t>
            </a:fld>
            <a:endParaRPr lang="es-CL"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16</a:t>
            </a:fld>
            <a:endParaRPr lang="es-CL"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17</a:t>
            </a:fld>
            <a:endParaRPr lang="es-CL"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18</a:t>
            </a:fld>
            <a:endParaRPr lang="es-CL"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19</a:t>
            </a:fld>
            <a:endParaRPr lang="es-CL"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20</a:t>
            </a:fld>
            <a:endParaRPr lang="es-CL"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21</a:t>
            </a:fld>
            <a:endParaRPr lang="es-CL"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22</a:t>
            </a:fld>
            <a:endParaRPr lang="es-CL"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23</a:t>
            </a:fld>
            <a:endParaRPr lang="es-CL"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24</a:t>
            </a:fld>
            <a:endParaRPr lang="es-CL"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25</a:t>
            </a:fld>
            <a:endParaRPr lang="es-CL"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26</a:t>
            </a:fld>
            <a:endParaRPr lang="es-CL"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27</a:t>
            </a:fld>
            <a:endParaRPr lang="es-CL"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28</a:t>
            </a:fld>
            <a:endParaRPr lang="es-CL"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29</a:t>
            </a:fld>
            <a:endParaRPr lang="es-CL"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30</a:t>
            </a:fld>
            <a:endParaRPr lang="es-C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0" name="9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08-08-2016</a:t>
            </a:fld>
            <a:endParaRPr lang="es-CL" dirty="0"/>
          </a:p>
        </p:txBody>
      </p:sp>
      <p:sp>
        <p:nvSpPr>
          <p:cNvPr id="11" name="10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2" name="11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7" name="6 Rectángulo"/>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08-08-2016</a:t>
            </a:fld>
            <a:endParaRPr lang="es-CL" dirty="0"/>
          </a:p>
        </p:txBody>
      </p:sp>
      <p:sp>
        <p:nvSpPr>
          <p:cNvPr id="9" name="8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6" name="5 Marcador de pie de página"/>
          <p:cNvSpPr>
            <a:spLocks noGrp="1"/>
          </p:cNvSpPr>
          <p:nvPr>
            <p:ph type="ftr" sz="quarter" idx="11"/>
          </p:nvPr>
        </p:nvSpPr>
        <p:spPr/>
        <p:txBody>
          <a:bodyPr/>
          <a:lstStyle>
            <a:extLst/>
          </a:lstStyle>
          <a:p>
            <a:endParaRPr lang="es-CL" dirty="0"/>
          </a:p>
        </p:txBody>
      </p:sp>
      <p:sp>
        <p:nvSpPr>
          <p:cNvPr id="7" name="6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
        <p:nvSpPr>
          <p:cNvPr id="10" name="9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9 Rectángulo"/>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10 Rectángulo"/>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1 Título"/>
          <p:cNvSpPr>
            <a:spLocks noGrp="1"/>
          </p:cNvSpPr>
          <p:nvPr>
            <p:ph type="title"/>
          </p:nvPr>
        </p:nvSpPr>
        <p:spPr>
          <a:xfrm>
            <a:off x="457200" y="251948"/>
            <a:ext cx="8229600"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8" name="7 Marcador de pie de página"/>
          <p:cNvSpPr>
            <a:spLocks noGrp="1"/>
          </p:cNvSpPr>
          <p:nvPr>
            <p:ph type="ftr" sz="quarter" idx="11"/>
          </p:nvPr>
        </p:nvSpPr>
        <p:spPr/>
        <p:txBody>
          <a:bodyPr/>
          <a:lstStyle>
            <a:extLst/>
          </a:lstStyle>
          <a:p>
            <a:endParaRPr lang="es-CL" dirty="0"/>
          </a:p>
        </p:txBody>
      </p:sp>
      <p:sp>
        <p:nvSpPr>
          <p:cNvPr id="9" name="8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53218"/>
            <a:ext cx="8229600"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4" name="3 Marcador de pie de página"/>
          <p:cNvSpPr>
            <a:spLocks noGrp="1"/>
          </p:cNvSpPr>
          <p:nvPr>
            <p:ph type="ftr" sz="quarter" idx="11"/>
          </p:nvPr>
        </p:nvSpPr>
        <p:spPr/>
        <p:txBody>
          <a:bodyPr/>
          <a:lstStyle>
            <a:extLst/>
          </a:lstStyle>
          <a:p>
            <a:endParaRPr lang="es-CL" dirty="0"/>
          </a:p>
        </p:txBody>
      </p:sp>
      <p:sp>
        <p:nvSpPr>
          <p:cNvPr id="5" name="4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3" name="2 Marcador de pie de página"/>
          <p:cNvSpPr>
            <a:spLocks noGrp="1"/>
          </p:cNvSpPr>
          <p:nvPr>
            <p:ph type="ftr" sz="quarter" idx="11"/>
          </p:nvPr>
        </p:nvSpPr>
        <p:spPr/>
        <p:txBody>
          <a:bodyPr/>
          <a:lstStyle>
            <a:extLst/>
          </a:lstStyle>
          <a:p>
            <a:endParaRPr lang="es-CL" dirty="0"/>
          </a:p>
        </p:txBody>
      </p:sp>
      <p:sp>
        <p:nvSpPr>
          <p:cNvPr id="4" name="3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8" name="7 Rectángulo"/>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4963136" y="304800"/>
            <a:ext cx="3931920" cy="762000"/>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9" name="8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08-08-2016</a:t>
            </a:fld>
            <a:endParaRPr lang="es-CL" dirty="0"/>
          </a:p>
        </p:txBody>
      </p:sp>
      <p:sp>
        <p:nvSpPr>
          <p:cNvPr id="10" name="9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1" name="10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040443" y="4724400"/>
            <a:ext cx="5486400" cy="664536"/>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13" name="12 Marcador de posición de imagen"/>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s-ES" dirty="0"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8" name="7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08-08-2016</a:t>
            </a:fld>
            <a:endParaRPr lang="es-CL" dirty="0"/>
          </a:p>
        </p:txBody>
      </p:sp>
      <p:sp>
        <p:nvSpPr>
          <p:cNvPr id="9" name="8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lvl1pPr algn="l">
              <a:defRPr/>
            </a:lvl1pPr>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08-08-2016</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2 Marcador de pie de página"/>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s-CL" dirty="0"/>
          </a:p>
        </p:txBody>
      </p:sp>
      <p:sp>
        <p:nvSpPr>
          <p:cNvPr id="14" name="13 Marcador de fecha"/>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47623ED-2F71-4D10-9E91-CFFB6E66D830}" type="datetimeFigureOut">
              <a:rPr lang="es-CL" smtClean="0"/>
              <a:pPr/>
              <a:t>08-08-2016</a:t>
            </a:fld>
            <a:endParaRPr lang="es-CL" dirty="0"/>
          </a:p>
        </p:txBody>
      </p:sp>
      <p:sp>
        <p:nvSpPr>
          <p:cNvPr id="23" name="22 Marcador de número de diapositiva"/>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06022B4-761C-4449-87C6-E6488F17252A}" type="slidenum">
              <a:rPr lang="es-CL" smtClean="0"/>
              <a:pPr/>
              <a:t>‹Nº›</a:t>
            </a:fld>
            <a:endParaRPr lang="es-CL" dirty="0"/>
          </a:p>
        </p:txBody>
      </p:sp>
      <p:sp>
        <p:nvSpPr>
          <p:cNvPr id="22" name="21 Marcador de título"/>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www.monografias.com/"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285720" y="2819400"/>
            <a:ext cx="8501122" cy="4038600"/>
          </a:xfrm>
        </p:spPr>
        <p:txBody>
          <a:bodyPr>
            <a:normAutofit fontScale="55000" lnSpcReduction="20000"/>
          </a:bodyPr>
          <a:lstStyle/>
          <a:p>
            <a:r>
              <a:rPr lang="es-CL" sz="5100" b="1" dirty="0" smtClean="0">
                <a:solidFill>
                  <a:srgbClr val="000066"/>
                </a:solidFill>
              </a:rPr>
              <a:t>CHILE ES UN ESTADO UNITARIO: </a:t>
            </a:r>
            <a:r>
              <a:rPr lang="es-CL" sz="5100" dirty="0" smtClean="0">
                <a:solidFill>
                  <a:srgbClr val="000066"/>
                </a:solidFill>
              </a:rPr>
              <a:t>Conforme lo prescrito en el art. 3 de la Constitución Política de la República de Chile, </a:t>
            </a:r>
            <a:r>
              <a:rPr lang="es-CL" sz="5100" i="1" dirty="0" smtClean="0">
                <a:solidFill>
                  <a:srgbClr val="000066"/>
                </a:solidFill>
              </a:rPr>
              <a:t>‘el Estado de Chile es unitario’</a:t>
            </a:r>
            <a:r>
              <a:rPr lang="es-CL" sz="5100" dirty="0" smtClean="0">
                <a:solidFill>
                  <a:srgbClr val="000066"/>
                </a:solidFill>
              </a:rPr>
              <a:t>. Ello que significa reconocer que el Estado de Chile </a:t>
            </a:r>
            <a:r>
              <a:rPr lang="es-CL" sz="5100" i="1" dirty="0" smtClean="0">
                <a:solidFill>
                  <a:srgbClr val="000066"/>
                </a:solidFill>
              </a:rPr>
              <a:t>tiene un solo centro de impulsión política y gubernamental que está dado por los órganos del Gobierno Central; sólo el Gobierno y el Congreso desarrollan funciones legislativa</a:t>
            </a:r>
            <a:r>
              <a:rPr lang="es-CL" sz="5100" dirty="0" smtClean="0">
                <a:solidFill>
                  <a:srgbClr val="000066"/>
                </a:solidFill>
              </a:rPr>
              <a:t>, no hay ningún otro organismo que tenga competencias legislativas. </a:t>
            </a:r>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500034" y="2819400"/>
            <a:ext cx="8193800" cy="3538558"/>
          </a:xfrm>
        </p:spPr>
        <p:txBody>
          <a:bodyPr>
            <a:normAutofit fontScale="92500"/>
          </a:bodyPr>
          <a:lstStyle/>
          <a:p>
            <a:r>
              <a:rPr lang="es-CL" dirty="0" smtClean="0">
                <a:solidFill>
                  <a:srgbClr val="000066"/>
                </a:solidFill>
              </a:rPr>
              <a:t>La estructura del poder en Chile es única, en tanto que el aparato gubernamental cumple todas las funciones estatales. Los individuos obedecen a una sola autoridad, viven bajo un régimen constitucional y son regidos por la legislación común abarcando todo el territorio estatal.</a:t>
            </a:r>
            <a:endParaRPr lang="es-ES" dirty="0" smtClean="0">
              <a:solidFill>
                <a:srgbClr val="000066"/>
              </a:solidFill>
            </a:endParaRPr>
          </a:p>
          <a:p>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357158" y="2714620"/>
            <a:ext cx="8572560" cy="3286148"/>
          </a:xfrm>
        </p:spPr>
        <p:txBody>
          <a:bodyPr>
            <a:normAutofit fontScale="92500" lnSpcReduction="20000"/>
          </a:bodyPr>
          <a:lstStyle/>
          <a:p>
            <a:pPr algn="just"/>
            <a:r>
              <a:rPr lang="es-CL" dirty="0" smtClean="0">
                <a:solidFill>
                  <a:srgbClr val="000066"/>
                </a:solidFill>
              </a:rPr>
              <a:t>En Chile </a:t>
            </a:r>
            <a:r>
              <a:rPr lang="es-CL" b="1" dirty="0" smtClean="0">
                <a:solidFill>
                  <a:srgbClr val="000066"/>
                </a:solidFill>
              </a:rPr>
              <a:t>solamente existe desconcentración y descentralización administrativa. </a:t>
            </a:r>
            <a:r>
              <a:rPr lang="es-CL" dirty="0" smtClean="0">
                <a:solidFill>
                  <a:srgbClr val="000066"/>
                </a:solidFill>
              </a:rPr>
              <a:t>Por carácter de unitario que tiene el Estado de Chile </a:t>
            </a:r>
            <a:r>
              <a:rPr lang="es-CL" b="1" dirty="0" smtClean="0">
                <a:solidFill>
                  <a:srgbClr val="000066"/>
                </a:solidFill>
              </a:rPr>
              <a:t>se descarta </a:t>
            </a:r>
            <a:r>
              <a:rPr lang="es-CL" dirty="0" smtClean="0">
                <a:solidFill>
                  <a:srgbClr val="000066"/>
                </a:solidFill>
              </a:rPr>
              <a:t>la descentralización política. </a:t>
            </a:r>
          </a:p>
          <a:p>
            <a:pPr algn="just"/>
            <a:endParaRPr lang="es-CL" sz="1100" dirty="0" smtClean="0">
              <a:solidFill>
                <a:srgbClr val="000066"/>
              </a:solidFill>
            </a:endParaRPr>
          </a:p>
          <a:p>
            <a:pPr algn="just"/>
            <a:r>
              <a:rPr lang="es-CL" dirty="0" smtClean="0">
                <a:solidFill>
                  <a:srgbClr val="000066"/>
                </a:solidFill>
              </a:rPr>
              <a:t>El art. 3 señala que la administración del Estado </a:t>
            </a:r>
            <a:r>
              <a:rPr lang="es-CL" i="1" dirty="0" smtClean="0">
                <a:solidFill>
                  <a:srgbClr val="000066"/>
                </a:solidFill>
              </a:rPr>
              <a:t>“será funcional y territorialmente descentralizada, o desconcentrada en su caso, en conformidad con la ley”</a:t>
            </a:r>
            <a:r>
              <a:rPr lang="es-CL" dirty="0" smtClean="0">
                <a:solidFill>
                  <a:srgbClr val="000066"/>
                </a:solidFill>
              </a:rPr>
              <a:t>. </a:t>
            </a:r>
          </a:p>
          <a:p>
            <a:endParaRPr lang="es-C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357158" y="2819400"/>
            <a:ext cx="8336676" cy="3395682"/>
          </a:xfrm>
        </p:spPr>
        <p:txBody>
          <a:bodyPr>
            <a:normAutofit fontScale="92500" lnSpcReduction="10000"/>
          </a:bodyPr>
          <a:lstStyle/>
          <a:p>
            <a:r>
              <a:rPr lang="es-CL" dirty="0" smtClean="0">
                <a:solidFill>
                  <a:srgbClr val="000066"/>
                </a:solidFill>
              </a:rPr>
              <a:t>Con ello se establece un imperativo al legislador para desconcentrar o descentralizar la administración estatal (sin perjuicio de las instituciones del Estado que por su naturaleza son centralizadas como las Relaciones Internacionales, Defensa, Ministerio Secretaría General de la Presidencia). </a:t>
            </a:r>
          </a:p>
          <a:p>
            <a:endParaRPr lang="es-CL"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285720" y="2819400"/>
            <a:ext cx="8408114" cy="3824310"/>
          </a:xfrm>
        </p:spPr>
        <p:txBody>
          <a:bodyPr>
            <a:normAutofit fontScale="70000" lnSpcReduction="20000"/>
          </a:bodyPr>
          <a:lstStyle/>
          <a:p>
            <a:pPr algn="just"/>
            <a:r>
              <a:rPr lang="es-CL" b="1" u="sng" dirty="0" smtClean="0">
                <a:solidFill>
                  <a:srgbClr val="000066"/>
                </a:solidFill>
              </a:rPr>
              <a:t>Desconcentración Administrativa</a:t>
            </a:r>
            <a:r>
              <a:rPr lang="es-CL" dirty="0" smtClean="0">
                <a:solidFill>
                  <a:srgbClr val="000066"/>
                </a:solidFill>
              </a:rPr>
              <a:t>: Es un fenómeno que se verifica </a:t>
            </a:r>
            <a:r>
              <a:rPr lang="es-CL" i="1" dirty="0" smtClean="0">
                <a:solidFill>
                  <a:srgbClr val="000066"/>
                </a:solidFill>
              </a:rPr>
              <a:t>en el seno de la Administración central del Estado</a:t>
            </a:r>
            <a:r>
              <a:rPr lang="es-CL" dirty="0" smtClean="0">
                <a:solidFill>
                  <a:srgbClr val="000066"/>
                </a:solidFill>
              </a:rPr>
              <a:t>, que </a:t>
            </a:r>
            <a:r>
              <a:rPr lang="es-CL" b="1" dirty="0" smtClean="0">
                <a:solidFill>
                  <a:srgbClr val="000066"/>
                </a:solidFill>
              </a:rPr>
              <a:t>consiste en la delegación de funciones</a:t>
            </a:r>
            <a:r>
              <a:rPr lang="es-CL" dirty="0" smtClean="0">
                <a:solidFill>
                  <a:srgbClr val="000066"/>
                </a:solidFill>
              </a:rPr>
              <a:t>, hecha por la ley generalmente, del órgano que se encuentra en la cúspide de la administración hacia órganos inferiores, los cuales </a:t>
            </a:r>
            <a:r>
              <a:rPr lang="es-CL" i="1" dirty="0" smtClean="0">
                <a:solidFill>
                  <a:srgbClr val="000066"/>
                </a:solidFill>
              </a:rPr>
              <a:t>actúan con la personalidad del Estado</a:t>
            </a:r>
            <a:r>
              <a:rPr lang="es-CL" dirty="0" smtClean="0">
                <a:solidFill>
                  <a:srgbClr val="000066"/>
                </a:solidFill>
              </a:rPr>
              <a:t>, con sus competencias y su patrimonio.</a:t>
            </a:r>
          </a:p>
          <a:p>
            <a:pPr algn="just"/>
            <a:endParaRPr lang="es-CL" sz="1100" dirty="0" smtClean="0">
              <a:solidFill>
                <a:srgbClr val="000066"/>
              </a:solidFill>
            </a:endParaRPr>
          </a:p>
          <a:p>
            <a:pPr algn="just"/>
            <a:r>
              <a:rPr lang="es-CL" dirty="0" smtClean="0">
                <a:solidFill>
                  <a:srgbClr val="000066"/>
                </a:solidFill>
              </a:rPr>
              <a:t>A su vez, </a:t>
            </a:r>
            <a:r>
              <a:rPr lang="es-CL" i="1" dirty="0" smtClean="0">
                <a:solidFill>
                  <a:srgbClr val="000066"/>
                </a:solidFill>
              </a:rPr>
              <a:t>están sujeta a la dependencia jerárquica del órgano delegante</a:t>
            </a:r>
            <a:r>
              <a:rPr lang="es-CL" dirty="0" smtClean="0">
                <a:solidFill>
                  <a:srgbClr val="000066"/>
                </a:solidFill>
              </a:rPr>
              <a:t>. Es un proceso técnico de efectos limitados en el campo jurídico-administrativo que constituye una decisión </a:t>
            </a:r>
            <a:r>
              <a:rPr lang="es-CL" dirty="0" smtClean="0">
                <a:solidFill>
                  <a:srgbClr val="000066"/>
                </a:solidFill>
              </a:rPr>
              <a:t>interinstitucional </a:t>
            </a:r>
            <a:r>
              <a:rPr lang="es-CL" dirty="0" smtClean="0">
                <a:solidFill>
                  <a:srgbClr val="000066"/>
                </a:solidFill>
              </a:rPr>
              <a:t>de la administración central del Estado </a:t>
            </a:r>
            <a:r>
              <a:rPr lang="es-CL" dirty="0" smtClean="0">
                <a:solidFill>
                  <a:srgbClr val="000066"/>
                </a:solidFill>
              </a:rPr>
              <a:t>.</a:t>
            </a:r>
            <a:endParaRPr lang="es-CL" dirty="0" smtClean="0">
              <a:solidFill>
                <a:srgbClr val="000066"/>
              </a:solidFill>
            </a:endParaRPr>
          </a:p>
          <a:p>
            <a:endParaRPr lang="es-C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3200" dirty="0" smtClean="0">
                <a:solidFill>
                  <a:srgbClr val="002060"/>
                </a:solidFill>
              </a:rPr>
              <a:t>1.</a:t>
            </a:r>
            <a:r>
              <a:rPr lang="es-CL" sz="3200" b="1" dirty="0" smtClean="0">
                <a:solidFill>
                  <a:srgbClr val="000066"/>
                </a:solidFill>
                <a:effectLst>
                  <a:outerShdw blurRad="38100" dist="38100" dir="2700000" algn="tl">
                    <a:srgbClr val="C0C0C0"/>
                  </a:outerShdw>
                </a:effectLst>
              </a:rPr>
              <a:t> EL SECTOR PÚBLICO: ESTRUCTURA, FUNCIONES Y MARCO JURIDICO</a:t>
            </a:r>
            <a:r>
              <a:rPr lang="es-CL" sz="3200" dirty="0" smtClean="0">
                <a:solidFill>
                  <a:srgbClr val="000066"/>
                </a:solidFill>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285720" y="2819400"/>
            <a:ext cx="8572560" cy="3538558"/>
          </a:xfrm>
        </p:spPr>
        <p:txBody>
          <a:bodyPr>
            <a:normAutofit fontScale="70000" lnSpcReduction="20000"/>
          </a:bodyPr>
          <a:lstStyle/>
          <a:p>
            <a:pPr algn="just"/>
            <a:r>
              <a:rPr lang="es-CL" b="1" u="sng" dirty="0" smtClean="0">
                <a:solidFill>
                  <a:srgbClr val="000066"/>
                </a:solidFill>
              </a:rPr>
              <a:t>Descentralización administrativa</a:t>
            </a:r>
            <a:r>
              <a:rPr lang="es-CL" dirty="0" smtClean="0">
                <a:solidFill>
                  <a:srgbClr val="000066"/>
                </a:solidFill>
              </a:rPr>
              <a:t>: Se basa en el </a:t>
            </a:r>
            <a:r>
              <a:rPr lang="es-CL" i="1" dirty="0" smtClean="0">
                <a:solidFill>
                  <a:srgbClr val="000066"/>
                </a:solidFill>
              </a:rPr>
              <a:t>principio de la autarquía o autonomía administrativa</a:t>
            </a:r>
            <a:r>
              <a:rPr lang="es-CL" dirty="0" smtClean="0">
                <a:solidFill>
                  <a:srgbClr val="000066"/>
                </a:solidFill>
              </a:rPr>
              <a:t>, que consiste en la </a:t>
            </a:r>
            <a:r>
              <a:rPr lang="es-CL" b="1" dirty="0" smtClean="0">
                <a:solidFill>
                  <a:srgbClr val="000066"/>
                </a:solidFill>
              </a:rPr>
              <a:t>cualidad jurídica </a:t>
            </a:r>
            <a:r>
              <a:rPr lang="es-CL" dirty="0" smtClean="0">
                <a:solidFill>
                  <a:srgbClr val="000066"/>
                </a:solidFill>
              </a:rPr>
              <a:t>de un ente administrativo al cual se le han atribuido determinadas competencias que le son respetadas por la Administración Central cuando opera dentro de los límites determinados por la Constitución y las leyes. </a:t>
            </a:r>
          </a:p>
          <a:p>
            <a:pPr algn="just"/>
            <a:endParaRPr lang="es-CL" sz="1100" dirty="0" smtClean="0">
              <a:solidFill>
                <a:srgbClr val="000066"/>
              </a:solidFill>
            </a:endParaRPr>
          </a:p>
          <a:p>
            <a:pPr algn="just"/>
            <a:r>
              <a:rPr lang="es-CL" dirty="0" smtClean="0">
                <a:solidFill>
                  <a:srgbClr val="000066"/>
                </a:solidFill>
              </a:rPr>
              <a:t>Implica la creación de un ente administrativo con personalidad jurídica propia de derecho público, competencias y patrimonio propio. A su vez, el ente descentralizado está sujeto a controles de tutela preventivos o represivos de carácter legal o financieros. </a:t>
            </a:r>
          </a:p>
          <a:p>
            <a:endParaRPr lang="es-C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sz="3600" b="1" dirty="0" smtClean="0">
                <a:solidFill>
                  <a:srgbClr val="000066"/>
                </a:solidFill>
              </a:rPr>
              <a:t>2.GOBIERNO O ADMINISTRACIÓN CENTRAL</a:t>
            </a:r>
            <a:br>
              <a:rPr lang="es-CL" sz="3600" b="1" dirty="0" smtClean="0">
                <a:solidFill>
                  <a:srgbClr val="000066"/>
                </a:solidFill>
              </a:rPr>
            </a:br>
            <a:r>
              <a:rPr lang="es-CL" sz="3600" b="1" dirty="0" smtClean="0">
                <a:solidFill>
                  <a:srgbClr val="000066"/>
                </a:solidFill>
              </a:rPr>
              <a:t> O PODER EJECUTIVO</a:t>
            </a: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408114" cy="4038600"/>
          </a:xfrm>
        </p:spPr>
        <p:txBody>
          <a:bodyPr>
            <a:normAutofit fontScale="77500" lnSpcReduction="20000"/>
          </a:bodyPr>
          <a:lstStyle/>
          <a:p>
            <a:pPr algn="just"/>
            <a:r>
              <a:rPr lang="es-CL" dirty="0" smtClean="0">
                <a:solidFill>
                  <a:srgbClr val="000066"/>
                </a:solidFill>
              </a:rPr>
              <a:t>Este tiene como cabeza al Presidente de la República quién es Jefe de Gobierno y Jefe de Estado, asesorado directamente por los Ministros de Estado. A su vez, los Ministerios tienen una o más Subsecretarías, órganos asesores e implementadores de las políticas delineadas por el Ministro. Luego, las Subsecretarías en términos generales se dividen en Divisiones y Departamentos aglutinados en la noción de ‘Servicios Públicos’. </a:t>
            </a:r>
          </a:p>
          <a:p>
            <a:pPr algn="just"/>
            <a:endParaRPr lang="es-CL" sz="1100" dirty="0" smtClean="0">
              <a:solidFill>
                <a:srgbClr val="000066"/>
              </a:solidFill>
            </a:endParaRPr>
          </a:p>
          <a:p>
            <a:pPr algn="just"/>
            <a:r>
              <a:rPr lang="es-CL" dirty="0" smtClean="0">
                <a:solidFill>
                  <a:srgbClr val="000066"/>
                </a:solidFill>
              </a:rPr>
              <a:t>Territorialmente, los Ministerios se dividen en Secretarías Regionales Ministeriales (SEREMI) quienes son los representantes del Ministro en las Regiones. </a:t>
            </a:r>
          </a:p>
          <a:p>
            <a:endParaRPr lang="es-C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sz="3600" b="1" dirty="0" smtClean="0">
                <a:solidFill>
                  <a:srgbClr val="000066"/>
                </a:solidFill>
              </a:rPr>
              <a:t>2.GOBIERNO O ADMINISTRACIÓN CENTRAL</a:t>
            </a:r>
            <a:br>
              <a:rPr lang="es-CL" sz="3600" b="1" dirty="0" smtClean="0">
                <a:solidFill>
                  <a:srgbClr val="000066"/>
                </a:solidFill>
              </a:rPr>
            </a:br>
            <a:r>
              <a:rPr lang="es-CL" sz="3600" b="1" dirty="0" smtClean="0">
                <a:solidFill>
                  <a:srgbClr val="000066"/>
                </a:solidFill>
              </a:rPr>
              <a:t> O PODER EJECUTIVO</a:t>
            </a: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14282" y="2819400"/>
            <a:ext cx="8479552" cy="3609996"/>
          </a:xfrm>
        </p:spPr>
        <p:txBody>
          <a:bodyPr>
            <a:normAutofit fontScale="77500" lnSpcReduction="20000"/>
          </a:bodyPr>
          <a:lstStyle/>
          <a:p>
            <a:pPr algn="just"/>
            <a:endParaRPr lang="es-CL" sz="1100" dirty="0" smtClean="0">
              <a:solidFill>
                <a:srgbClr val="000066"/>
              </a:solidFill>
            </a:endParaRPr>
          </a:p>
          <a:p>
            <a:pPr algn="just"/>
            <a:r>
              <a:rPr lang="es-CL" dirty="0" smtClean="0">
                <a:solidFill>
                  <a:srgbClr val="000066"/>
                </a:solidFill>
              </a:rPr>
              <a:t>Asimismo, se hallan las Superintendencias, organismos de alto grado de autonomía dado que se trata de órganos funcionalmente desconcentrados. La función de esta es la de controlar el marco jurídico de determinadas actividades (por ejemplo, Superintendencia de Telecomunicaciones, Superintendencia de Seguridad Social, Superintendencias de Asociación de Fondo de Pensiones, </a:t>
            </a:r>
            <a:r>
              <a:rPr lang="es-CL" dirty="0" err="1" smtClean="0">
                <a:solidFill>
                  <a:srgbClr val="000066"/>
                </a:solidFill>
              </a:rPr>
              <a:t>etc</a:t>
            </a:r>
            <a:r>
              <a:rPr lang="es-CL" dirty="0" smtClean="0">
                <a:solidFill>
                  <a:srgbClr val="000066"/>
                </a:solidFill>
              </a:rPr>
              <a:t> ). </a:t>
            </a:r>
            <a:r>
              <a:rPr lang="es-CL" dirty="0" smtClean="0">
                <a:solidFill>
                  <a:srgbClr val="000066"/>
                </a:solidFill>
              </a:rPr>
              <a:t>Se relacionan con el Gobierno Central a través de los Ministerios. Tienen un estatuto jurídico y personalidad jurídica propia. </a:t>
            </a:r>
          </a:p>
          <a:p>
            <a:endParaRPr lang="es-CL"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357158" y="2819400"/>
            <a:ext cx="8336676" cy="3609996"/>
          </a:xfrm>
        </p:spPr>
        <p:txBody>
          <a:bodyPr>
            <a:normAutofit fontScale="85000" lnSpcReduction="10000"/>
          </a:bodyPr>
          <a:lstStyle/>
          <a:p>
            <a:pPr algn="just"/>
            <a:r>
              <a:rPr lang="es-CL" dirty="0" smtClean="0">
                <a:solidFill>
                  <a:srgbClr val="000066"/>
                </a:solidFill>
              </a:rPr>
              <a:t>La Administración Pública chilena está constituida por los ministerios, las intendencias, las gobernaciones y los servicios públicos creados para el cumplimiento de la función administrativa, cuya organización básica se rige por el. </a:t>
            </a:r>
          </a:p>
          <a:p>
            <a:pPr algn="just"/>
            <a:endParaRPr lang="es-CL" sz="1100" dirty="0" smtClean="0">
              <a:solidFill>
                <a:srgbClr val="000066"/>
              </a:solidFill>
            </a:endParaRPr>
          </a:p>
          <a:p>
            <a:pPr algn="just"/>
            <a:r>
              <a:rPr lang="es-CL" dirty="0" smtClean="0">
                <a:solidFill>
                  <a:srgbClr val="000066"/>
                </a:solidFill>
              </a:rPr>
              <a:t>De acuerdo con la Constitución Política, el gobierno y la administración del Estado corresponden al Presidente de la República, quien es el Jefe del Estado.</a:t>
            </a: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408114" cy="3681434"/>
          </a:xfrm>
        </p:spPr>
        <p:txBody>
          <a:bodyPr>
            <a:normAutofit fontScale="70000" lnSpcReduction="20000"/>
          </a:bodyPr>
          <a:lstStyle/>
          <a:p>
            <a:r>
              <a:rPr lang="es-CL" dirty="0" smtClean="0">
                <a:solidFill>
                  <a:srgbClr val="000066"/>
                </a:solidFill>
              </a:rPr>
              <a:t>Los servicios públicos son órganos administrativos encargados de satisfacer necesidades colectivas, de manera regular y continúa. Sin perjuicio de la realización de las actividades necesarias para el cumplimiento de sus funciones propias, les corresponde según la ley, aplicar las políticas, planes y programas que apruebe el Presidente de la República a través de los respectivos ministerios, pues aún cuando fuesen creados para actuar en todo o parte de una región, siempre quedarán sujetos a las políticas nacionales y a las normas técnicas del respectivo sector.</a:t>
            </a: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a:t>
            </a:r>
            <a:r>
              <a:rPr lang="es-CL" sz="2400" b="1" dirty="0" smtClean="0">
                <a:solidFill>
                  <a:srgbClr val="000066"/>
                </a:solidFill>
              </a:rPr>
              <a:t>.-LEY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428596" y="2819400"/>
            <a:ext cx="8265238" cy="3324244"/>
          </a:xfrm>
        </p:spPr>
        <p:txBody>
          <a:bodyPr>
            <a:normAutofit fontScale="62500" lnSpcReduction="20000"/>
          </a:bodyPr>
          <a:lstStyle/>
          <a:p>
            <a:pPr algn="just"/>
            <a:r>
              <a:rPr lang="es-CL" dirty="0" smtClean="0">
                <a:solidFill>
                  <a:srgbClr val="000066"/>
                </a:solidFill>
              </a:rPr>
              <a:t>Los servicios públicos pueden ser centralizados o descentralizados, están a cargo de un jefe superior denominado Director, con las excepciones que contemple la ley.</a:t>
            </a:r>
          </a:p>
          <a:p>
            <a:pPr algn="just"/>
            <a:endParaRPr lang="es-CL" sz="1100" dirty="0" smtClean="0">
              <a:solidFill>
                <a:srgbClr val="000066"/>
              </a:solidFill>
            </a:endParaRPr>
          </a:p>
          <a:p>
            <a:pPr algn="just"/>
            <a:r>
              <a:rPr lang="es-CL" dirty="0" smtClean="0">
                <a:solidFill>
                  <a:srgbClr val="000066"/>
                </a:solidFill>
              </a:rPr>
              <a:t>Los </a:t>
            </a:r>
            <a:r>
              <a:rPr lang="es-CL" b="1" i="1" dirty="0" smtClean="0">
                <a:solidFill>
                  <a:srgbClr val="000066"/>
                </a:solidFill>
              </a:rPr>
              <a:t>servicios centralizados</a:t>
            </a:r>
            <a:r>
              <a:rPr lang="es-CL" dirty="0" smtClean="0">
                <a:solidFill>
                  <a:srgbClr val="000066"/>
                </a:solidFill>
              </a:rPr>
              <a:t> actúan bajo la personalidad jurídica y con los bienes y recursos del Fisco y están sometidos a la dependencia del Presidente de la República, a través del Ministerio correspondiente.</a:t>
            </a:r>
          </a:p>
          <a:p>
            <a:pPr algn="just"/>
            <a:endParaRPr lang="es-CL" sz="1100" dirty="0" smtClean="0">
              <a:solidFill>
                <a:srgbClr val="000066"/>
              </a:solidFill>
            </a:endParaRPr>
          </a:p>
          <a:p>
            <a:pPr algn="just"/>
            <a:r>
              <a:rPr lang="es-CL" dirty="0" smtClean="0">
                <a:solidFill>
                  <a:srgbClr val="000066"/>
                </a:solidFill>
              </a:rPr>
              <a:t>Los </a:t>
            </a:r>
            <a:r>
              <a:rPr lang="es-CL" b="1" i="1" dirty="0" smtClean="0">
                <a:solidFill>
                  <a:srgbClr val="000066"/>
                </a:solidFill>
              </a:rPr>
              <a:t>servicios descentralizados</a:t>
            </a:r>
            <a:r>
              <a:rPr lang="es-CL" dirty="0" smtClean="0">
                <a:solidFill>
                  <a:srgbClr val="000066"/>
                </a:solidFill>
              </a:rPr>
              <a:t> actúan con la personalidad jurídica y el patrimonio propio que la ley les asigne y están sometidos a la </a:t>
            </a:r>
            <a:r>
              <a:rPr lang="es-CL" dirty="0" err="1" smtClean="0">
                <a:solidFill>
                  <a:srgbClr val="000066"/>
                </a:solidFill>
              </a:rPr>
              <a:t>supervigilancia</a:t>
            </a:r>
            <a:r>
              <a:rPr lang="es-CL" dirty="0" smtClean="0">
                <a:solidFill>
                  <a:srgbClr val="000066"/>
                </a:solidFill>
              </a:rPr>
              <a:t> del Presidente de la República a través del Ministerio respectivo.</a:t>
            </a: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408114" cy="3681434"/>
          </a:xfrm>
        </p:spPr>
        <p:txBody>
          <a:bodyPr>
            <a:normAutofit fontScale="92500" lnSpcReduction="20000"/>
          </a:bodyPr>
          <a:lstStyle/>
          <a:p>
            <a:r>
              <a:rPr lang="es-CL" dirty="0" smtClean="0">
                <a:solidFill>
                  <a:srgbClr val="000066"/>
                </a:solidFill>
              </a:rPr>
              <a:t>Los servicios públicos centralizados o descentralizados que se crean para desarrollar su actividad en todo o parte de una región, están sometidos, en su caso, a la dependencia o </a:t>
            </a:r>
            <a:r>
              <a:rPr lang="es-CL" dirty="0" err="1" smtClean="0">
                <a:solidFill>
                  <a:srgbClr val="000066"/>
                </a:solidFill>
              </a:rPr>
              <a:t>supervigilancia</a:t>
            </a:r>
            <a:r>
              <a:rPr lang="es-CL" dirty="0" smtClean="0">
                <a:solidFill>
                  <a:srgbClr val="000066"/>
                </a:solidFill>
              </a:rPr>
              <a:t> del respectivo Intendente, sin perjuicio de la sujeción que deben tener respecto al Ministerio correspondiente, según se señalara anteriormente.</a:t>
            </a: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357158" y="2819400"/>
            <a:ext cx="8336676" cy="3395682"/>
          </a:xfrm>
        </p:spPr>
        <p:txBody>
          <a:bodyPr>
            <a:normAutofit fontScale="92500" lnSpcReduction="20000"/>
          </a:bodyPr>
          <a:lstStyle/>
          <a:p>
            <a:pPr algn="just"/>
            <a:r>
              <a:rPr lang="es-CL" dirty="0" smtClean="0">
                <a:solidFill>
                  <a:srgbClr val="000066"/>
                </a:solidFill>
              </a:rPr>
              <a:t>A los jefes de servicios les corresponde dirigir, organizar y administrar el correspondiente servicio controlarlo y velar por el cumplimiento de sus objetivos, responder por su gestión y desempeñar las demás funciones que les asigne la ley.</a:t>
            </a:r>
          </a:p>
          <a:p>
            <a:pPr algn="just"/>
            <a:endParaRPr lang="es-CL" sz="1100" dirty="0" smtClean="0">
              <a:solidFill>
                <a:srgbClr val="000066"/>
              </a:solidFill>
            </a:endParaRPr>
          </a:p>
          <a:p>
            <a:pPr algn="just"/>
            <a:r>
              <a:rPr lang="es-CL" dirty="0" smtClean="0">
                <a:solidFill>
                  <a:srgbClr val="000066"/>
                </a:solidFill>
              </a:rPr>
              <a:t>La ley puede desconcentrar territorial y funcionalmente a determinados órganos</a:t>
            </a:r>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408114" cy="3181368"/>
          </a:xfrm>
        </p:spPr>
        <p:txBody>
          <a:bodyPr>
            <a:normAutofit fontScale="85000" lnSpcReduction="20000"/>
          </a:bodyPr>
          <a:lstStyle/>
          <a:p>
            <a:r>
              <a:rPr lang="es-CL" dirty="0" smtClean="0">
                <a:solidFill>
                  <a:srgbClr val="000066"/>
                </a:solidFill>
              </a:rPr>
              <a:t>La </a:t>
            </a:r>
            <a:r>
              <a:rPr lang="es-CL" b="1" i="1" dirty="0" smtClean="0">
                <a:solidFill>
                  <a:srgbClr val="000066"/>
                </a:solidFill>
              </a:rPr>
              <a:t>desconcentración territorial</a:t>
            </a:r>
            <a:r>
              <a:rPr lang="es-CL" dirty="0" smtClean="0">
                <a:solidFill>
                  <a:srgbClr val="000066"/>
                </a:solidFill>
              </a:rPr>
              <a:t> de los servicios se efectúa mediante el establecimiento de direcciones regionales, a cargo de un Director Regional, quien depende, jerárquicamente, del Director Nacional del Servicio. No obstante, para los efectos de la ejecución de las políticas, planes y programas de desarrollo regional, están subordinados al Intendente a través del respectivo Secretario Regional Ministerial.</a:t>
            </a: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408114" cy="1752600"/>
          </a:xfrm>
        </p:spPr>
        <p:txBody>
          <a:bodyPr>
            <a:normAutofit fontScale="92500" lnSpcReduction="10000"/>
          </a:bodyPr>
          <a:lstStyle/>
          <a:p>
            <a:r>
              <a:rPr lang="es-CL" dirty="0" smtClean="0">
                <a:solidFill>
                  <a:srgbClr val="000066"/>
                </a:solidFill>
              </a:rPr>
              <a:t>La </a:t>
            </a:r>
            <a:r>
              <a:rPr lang="es-CL" b="1" i="1" dirty="0" smtClean="0">
                <a:solidFill>
                  <a:srgbClr val="000066"/>
                </a:solidFill>
              </a:rPr>
              <a:t>desconcentración funcional</a:t>
            </a:r>
            <a:r>
              <a:rPr lang="es-CL" dirty="0" smtClean="0">
                <a:solidFill>
                  <a:srgbClr val="000066"/>
                </a:solidFill>
              </a:rPr>
              <a:t> se realiza mediante la radicación por ley de atribuciones en determinados órganos del respectivo servicio.</a:t>
            </a:r>
            <a:endParaRPr lang="es-ES" dirty="0" smtClean="0">
              <a:solidFill>
                <a:srgbClr val="000066"/>
              </a:solidFill>
            </a:endParaRPr>
          </a:p>
          <a:p>
            <a:endParaRPr lang="es-CL" dirty="0"/>
          </a:p>
        </p:txBody>
      </p:sp>
      <p:sp>
        <p:nvSpPr>
          <p:cNvPr id="4" name="Rectangle 2"/>
          <p:cNvSpPr txBox="1">
            <a:spLocks noChangeArrowheads="1"/>
          </p:cNvSpPr>
          <p:nvPr/>
        </p:nvSpPr>
        <p:spPr bwMode="auto">
          <a:xfrm>
            <a:off x="900113" y="622300"/>
            <a:ext cx="7416800" cy="719138"/>
          </a:xfrm>
          <a:prstGeom prst="rect">
            <a:avLst/>
          </a:prstGeom>
          <a:noFill/>
          <a:ln w="9525">
            <a:noFill/>
            <a:miter lim="800000"/>
            <a:headEnd/>
            <a:tailEnd/>
          </a:ln>
        </p:spPr>
        <p:txBody>
          <a:bodyPr lIns="91414" tIns="45708" rIns="91414" bIns="45708" anchor="ctr"/>
          <a:lstStyle/>
          <a:p>
            <a:pPr algn="ctr">
              <a:lnSpc>
                <a:spcPct val="90000"/>
              </a:lnSpc>
            </a:pPr>
            <a:r>
              <a:rPr lang="es-CL" sz="2400" b="1" dirty="0" smtClean="0">
                <a:solidFill>
                  <a:srgbClr val="000066"/>
                </a:solidFill>
              </a:rPr>
              <a:t>3.-LEY </a:t>
            </a:r>
            <a:r>
              <a:rPr lang="es-CL" sz="2400" b="1" dirty="0">
                <a:solidFill>
                  <a:srgbClr val="000066"/>
                </a:solidFill>
              </a:rPr>
              <a:t>ORGÁNICA CONSTITUCIONAL DE BASES GENERALES DE LA ADMINISTRACIÓN DEL ESTADO Nº 18.575, DE 1986  - TÍTULO II</a:t>
            </a:r>
            <a:r>
              <a:rPr lang="es-CL" sz="2400" dirty="0"/>
              <a:t> </a:t>
            </a:r>
            <a:endParaRPr lang="es-ES"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14282" y="285728"/>
            <a:ext cx="8215370" cy="2428892"/>
          </a:xfrm>
        </p:spPr>
        <p:txBody>
          <a:bodyPr>
            <a:normAutofit fontScale="90000"/>
          </a:bodyPr>
          <a:lstStyle/>
          <a:p>
            <a:r>
              <a:rPr lang="es-CL" sz="2700" b="1" dirty="0" smtClean="0">
                <a:solidFill>
                  <a:srgbClr val="000066"/>
                </a:solidFill>
              </a:rPr>
              <a:t>4.-ATRIBUCIONES </a:t>
            </a:r>
            <a:r>
              <a:rPr lang="es-CL" sz="2700" b="1" dirty="0" smtClean="0">
                <a:solidFill>
                  <a:srgbClr val="000066"/>
                </a:solidFill>
              </a:rPr>
              <a:t>ECONÓMICAS DEL PRESIDENTE </a:t>
            </a:r>
            <a:br>
              <a:rPr lang="es-CL" sz="2700" b="1" dirty="0" smtClean="0">
                <a:solidFill>
                  <a:srgbClr val="000066"/>
                </a:solidFill>
              </a:rPr>
            </a:br>
            <a:r>
              <a:rPr lang="es-CL" sz="2700" b="1" dirty="0" smtClean="0">
                <a:solidFill>
                  <a:srgbClr val="000066"/>
                </a:solidFill>
              </a:rPr>
              <a:t>DE LA REPÚBLICA</a:t>
            </a:r>
            <a:r>
              <a:rPr lang="es-ES" b="1" dirty="0" smtClean="0">
                <a:solidFill>
                  <a:srgbClr val="000066"/>
                </a:solidFill>
              </a:rPr>
              <a:t/>
            </a:r>
            <a:br>
              <a:rPr lang="es-ES" b="1" dirty="0" smtClean="0">
                <a:solidFill>
                  <a:srgbClr val="000066"/>
                </a:solidFill>
              </a:rPr>
            </a:b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819400"/>
            <a:ext cx="8572560" cy="3824310"/>
          </a:xfrm>
        </p:spPr>
        <p:txBody>
          <a:bodyPr>
            <a:normAutofit fontScale="85000" lnSpcReduction="20000"/>
          </a:bodyPr>
          <a:lstStyle/>
          <a:p>
            <a:pPr algn="just"/>
            <a:r>
              <a:rPr lang="es-CL" dirty="0" smtClean="0">
                <a:solidFill>
                  <a:srgbClr val="000066"/>
                </a:solidFill>
              </a:rPr>
              <a:t>Cuidar de la recaudación de las rentas públicas y decretar su inversión con arreglo a la ley. </a:t>
            </a:r>
          </a:p>
          <a:p>
            <a:pPr algn="just"/>
            <a:endParaRPr lang="es-CL" sz="1100" dirty="0" smtClean="0">
              <a:solidFill>
                <a:srgbClr val="000066"/>
              </a:solidFill>
            </a:endParaRPr>
          </a:p>
          <a:p>
            <a:pPr algn="just"/>
            <a:r>
              <a:rPr lang="es-CL" dirty="0" smtClean="0">
                <a:solidFill>
                  <a:srgbClr val="000066"/>
                </a:solidFill>
              </a:rPr>
              <a:t>El Presidente de la República, con la firma de todos los Ministros de Estado, podrá decretar pagos no autorizados por ley, para atender necesidades impostergables derivadas de calamidades públicas, de agresión exterior, de conmoción interna, de grave daño o peligro para la seguridad nacional o del agotamiento de los recursos destinados a mantener servicios que no pueden paralizarse sin serio perjuicio para el país</a:t>
            </a: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2700" b="1" dirty="0" smtClean="0">
                <a:solidFill>
                  <a:srgbClr val="000066"/>
                </a:solidFill>
              </a:rPr>
              <a:t>4.-</a:t>
            </a:r>
            <a:r>
              <a:rPr lang="es-CL" sz="2700" b="1" dirty="0" smtClean="0">
                <a:solidFill>
                  <a:srgbClr val="000066"/>
                </a:solidFill>
              </a:rPr>
              <a:t> ATRIBUCIONES ECONÓMICAS DEL PRESIDENTE </a:t>
            </a:r>
            <a:br>
              <a:rPr lang="es-CL" sz="2700" b="1" dirty="0" smtClean="0">
                <a:solidFill>
                  <a:srgbClr val="000066"/>
                </a:solidFill>
              </a:rPr>
            </a:br>
            <a:r>
              <a:rPr lang="es-CL" sz="2700" b="1" dirty="0" smtClean="0">
                <a:solidFill>
                  <a:srgbClr val="000066"/>
                </a:solidFill>
              </a:rPr>
              <a:t>DE LA REPÚBLICA </a:t>
            </a: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p:txBody>
          <a:bodyPr>
            <a:normAutofit fontScale="85000" lnSpcReduction="20000"/>
          </a:bodyPr>
          <a:lstStyle/>
          <a:p>
            <a:r>
              <a:rPr lang="es-CL" dirty="0" smtClean="0">
                <a:solidFill>
                  <a:srgbClr val="000066"/>
                </a:solidFill>
              </a:rPr>
              <a:t>El total de los giros que se efectúen para estos objetos no pueden exceder anualmente del 2% del monto de los gastos que autorice la Ley de Presupuestos</a:t>
            </a:r>
          </a:p>
          <a:p>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ES" sz="2400" b="1" dirty="0" smtClean="0">
                <a:solidFill>
                  <a:srgbClr val="000066"/>
                </a:solidFill>
              </a:rPr>
              <a:t>5.-</a:t>
            </a:r>
            <a:r>
              <a:rPr lang="es-CL" sz="2700" b="1" dirty="0" smtClean="0">
                <a:solidFill>
                  <a:srgbClr val="000066"/>
                </a:solidFill>
              </a:rPr>
              <a:t>FUNCIONES DEL MINISTERIO DE HACIENDA</a:t>
            </a:r>
            <a:r>
              <a:rPr lang="es-ES" b="1" dirty="0" smtClean="0">
                <a:solidFill>
                  <a:srgbClr val="000066"/>
                </a:solidFill>
              </a:rPr>
              <a:t/>
            </a:r>
            <a:br>
              <a:rPr lang="es-ES" b="1" dirty="0" smtClean="0">
                <a:solidFill>
                  <a:srgbClr val="000066"/>
                </a:solidFill>
              </a:rPr>
            </a:b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428596" y="2819400"/>
            <a:ext cx="8265238" cy="3109930"/>
          </a:xfrm>
        </p:spPr>
        <p:txBody>
          <a:bodyPr>
            <a:normAutofit fontScale="85000" lnSpcReduction="10000"/>
          </a:bodyPr>
          <a:lstStyle/>
          <a:p>
            <a:pPr marL="342900" indent="-74613" algn="just"/>
            <a:r>
              <a:rPr lang="es-CL" dirty="0" smtClean="0">
                <a:solidFill>
                  <a:srgbClr val="000066"/>
                </a:solidFill>
              </a:rPr>
              <a:t>a</a:t>
            </a:r>
            <a:r>
              <a:rPr lang="es-CL" dirty="0" smtClean="0">
                <a:solidFill>
                  <a:srgbClr val="000066"/>
                </a:solidFill>
              </a:rPr>
              <a:t>.-Proponer </a:t>
            </a:r>
            <a:r>
              <a:rPr lang="es-CL" dirty="0" smtClean="0">
                <a:solidFill>
                  <a:srgbClr val="000066"/>
                </a:solidFill>
              </a:rPr>
              <a:t>la política económica y financiera del Gobierno en materias   de su competencia y efectuar la coordinación y supervisión de las acciones que en virtud de ella se emprendan. </a:t>
            </a:r>
          </a:p>
          <a:p>
            <a:pPr marL="342900" indent="-74613" algn="just">
              <a:buFontTx/>
              <a:buAutoNum type="alphaLcParenR"/>
            </a:pPr>
            <a:endParaRPr lang="es-CL" sz="1100" dirty="0" smtClean="0">
              <a:solidFill>
                <a:srgbClr val="000066"/>
              </a:solidFill>
            </a:endParaRPr>
          </a:p>
          <a:p>
            <a:pPr marL="342900" indent="-74613" algn="just"/>
            <a:r>
              <a:rPr lang="es-CL" dirty="0" smtClean="0">
                <a:solidFill>
                  <a:srgbClr val="000066"/>
                </a:solidFill>
              </a:rPr>
              <a:t> </a:t>
            </a:r>
            <a:r>
              <a:rPr lang="es-CL" dirty="0" smtClean="0">
                <a:solidFill>
                  <a:srgbClr val="000066"/>
                </a:solidFill>
              </a:rPr>
              <a:t>b.-Elaborar </a:t>
            </a:r>
            <a:r>
              <a:rPr lang="es-CL" dirty="0" smtClean="0">
                <a:solidFill>
                  <a:srgbClr val="000066"/>
                </a:solidFill>
              </a:rPr>
              <a:t>el proyecto de presupuesto del sector público y dictar las normas para su ejecución. </a:t>
            </a:r>
          </a:p>
          <a:p>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ES" sz="2400" b="1" dirty="0" smtClean="0">
                <a:solidFill>
                  <a:srgbClr val="000066"/>
                </a:solidFill>
              </a:rPr>
              <a:t>5.-</a:t>
            </a:r>
            <a:r>
              <a:rPr lang="es-CL" sz="2700" b="1" dirty="0" smtClean="0">
                <a:solidFill>
                  <a:srgbClr val="000066"/>
                </a:solidFill>
              </a:rPr>
              <a:t>FUNCIONES DEL MINISTERIO DE HACIENDA</a:t>
            </a:r>
            <a:r>
              <a:rPr lang="es-ES" b="1" dirty="0" smtClean="0">
                <a:solidFill>
                  <a:srgbClr val="000066"/>
                </a:solidFill>
              </a:rPr>
              <a:t/>
            </a:r>
            <a:br>
              <a:rPr lang="es-ES" b="1" dirty="0" smtClean="0">
                <a:solidFill>
                  <a:srgbClr val="000066"/>
                </a:solidFill>
              </a:rPr>
            </a:br>
            <a:r>
              <a:rPr lang="es-ES" b="1" dirty="0" smtClean="0">
                <a:solidFill>
                  <a:srgbClr val="000066"/>
                </a:solidFill>
              </a:rPr>
              <a:t/>
            </a:r>
            <a:br>
              <a:rPr lang="es-ES"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357158" y="2819400"/>
            <a:ext cx="8336676" cy="2681302"/>
          </a:xfrm>
        </p:spPr>
        <p:txBody>
          <a:bodyPr>
            <a:normAutofit fontScale="85000" lnSpcReduction="20000"/>
          </a:bodyPr>
          <a:lstStyle/>
          <a:p>
            <a:pPr marL="342900" indent="-74613" algn="just"/>
            <a:r>
              <a:rPr lang="es-CL" dirty="0" smtClean="0">
                <a:solidFill>
                  <a:srgbClr val="000066"/>
                </a:solidFill>
              </a:rPr>
              <a:t>c.- </a:t>
            </a:r>
            <a:r>
              <a:rPr lang="es-CL" dirty="0" smtClean="0">
                <a:solidFill>
                  <a:srgbClr val="000066"/>
                </a:solidFill>
              </a:rPr>
              <a:t>Administrar los recursos financieros del Estado. </a:t>
            </a:r>
          </a:p>
          <a:p>
            <a:pPr marL="342900" indent="-74613" algn="just">
              <a:buFontTx/>
              <a:buAutoNum type="alphaLcParenR"/>
            </a:pPr>
            <a:endParaRPr lang="es-CL" sz="1100" dirty="0" smtClean="0">
              <a:solidFill>
                <a:srgbClr val="000066"/>
              </a:solidFill>
            </a:endParaRPr>
          </a:p>
          <a:p>
            <a:pPr marL="342900" indent="-74613" algn="just"/>
            <a:r>
              <a:rPr lang="es-CL" dirty="0" smtClean="0">
                <a:solidFill>
                  <a:srgbClr val="000066"/>
                </a:solidFill>
              </a:rPr>
              <a:t>d.- </a:t>
            </a:r>
            <a:r>
              <a:rPr lang="es-CL" dirty="0" smtClean="0">
                <a:solidFill>
                  <a:srgbClr val="000066"/>
                </a:solidFill>
              </a:rPr>
              <a:t>Proponer la legislación relativa a la Administración del personal del sector público y, especialmente, la referida a dotaciones, remuneraciones, jubilaciones, pensiones y montepíos</a:t>
            </a: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2400" b="1" dirty="0" smtClean="0">
                <a:solidFill>
                  <a:srgbClr val="000066"/>
                </a:solidFill>
              </a:rPr>
              <a:t>5.-</a:t>
            </a:r>
            <a:r>
              <a:rPr lang="es-CL" b="1" dirty="0" smtClean="0">
                <a:solidFill>
                  <a:srgbClr val="000066"/>
                </a:solidFill>
              </a:rPr>
              <a:t> </a:t>
            </a:r>
            <a:r>
              <a:rPr lang="es-CL" sz="2400" b="1" dirty="0" smtClean="0">
                <a:solidFill>
                  <a:srgbClr val="000066"/>
                </a:solidFill>
              </a:rPr>
              <a:t>FUNCIONES DEL MINISTERIO DE HACIENDA </a:t>
            </a:r>
            <a:r>
              <a:rPr lang="es-ES" sz="2400" b="1" dirty="0" smtClean="0">
                <a:solidFill>
                  <a:srgbClr val="000066"/>
                </a:solidFill>
              </a:rPr>
              <a:t/>
            </a:r>
            <a:br>
              <a:rPr lang="es-ES" sz="2400" b="1" dirty="0" smtClean="0">
                <a:solidFill>
                  <a:srgbClr val="000066"/>
                </a:solidFill>
              </a:rPr>
            </a:br>
            <a:r>
              <a:rPr lang="es-CL" dirty="0" smtClean="0"/>
              <a:t>.</a:t>
            </a:r>
            <a:endParaRPr lang="es-CL" dirty="0"/>
          </a:p>
        </p:txBody>
      </p:sp>
      <p:sp>
        <p:nvSpPr>
          <p:cNvPr id="3" name="2 Subtítulo"/>
          <p:cNvSpPr>
            <a:spLocks noGrp="1"/>
          </p:cNvSpPr>
          <p:nvPr>
            <p:ph type="subTitle" idx="1"/>
          </p:nvPr>
        </p:nvSpPr>
        <p:spPr>
          <a:xfrm>
            <a:off x="285720" y="2714620"/>
            <a:ext cx="8408114" cy="3929090"/>
          </a:xfrm>
        </p:spPr>
        <p:txBody>
          <a:bodyPr>
            <a:normAutofit fontScale="92500" lnSpcReduction="10000"/>
          </a:bodyPr>
          <a:lstStyle/>
          <a:p>
            <a:r>
              <a:rPr lang="es-CL" dirty="0" smtClean="0">
                <a:solidFill>
                  <a:srgbClr val="000066"/>
                </a:solidFill>
              </a:rPr>
              <a:t>e.-Armonizar </a:t>
            </a:r>
            <a:r>
              <a:rPr lang="es-CL" dirty="0" smtClean="0">
                <a:solidFill>
                  <a:srgbClr val="000066"/>
                </a:solidFill>
              </a:rPr>
              <a:t>y coordinar integralmente las acciones financieras que en sus respectivas esferas de competencia realizan los distintos ministerios y sus organismos dependientes o relacionados</a:t>
            </a:r>
            <a:r>
              <a:rPr lang="es-CL" dirty="0" smtClean="0">
                <a:solidFill>
                  <a:srgbClr val="000066"/>
                </a:solidFill>
              </a:rPr>
              <a:t>.</a:t>
            </a:r>
          </a:p>
          <a:p>
            <a:r>
              <a:rPr lang="es-CL" dirty="0" smtClean="0">
                <a:solidFill>
                  <a:srgbClr val="000066"/>
                </a:solidFill>
              </a:rPr>
              <a:t>f.-Conocer </a:t>
            </a:r>
            <a:r>
              <a:rPr lang="es-CL" dirty="0" smtClean="0">
                <a:solidFill>
                  <a:srgbClr val="000066"/>
                </a:solidFill>
              </a:rPr>
              <a:t>e informar, antes de iniciarse su tramitación legislativa, toda iniciativa de orden financiero que implique gastos o endeudamiento del sector público.</a:t>
            </a:r>
            <a:r>
              <a:rPr lang="es-CL" dirty="0" smtClean="0">
                <a:solidFill>
                  <a:srgbClr val="000066"/>
                </a:solidFill>
              </a:rPr>
              <a:t> </a:t>
            </a:r>
            <a:endParaRPr lang="es-CL" dirty="0" smtClean="0">
              <a:solidFill>
                <a:srgbClr val="000066"/>
              </a:solidFill>
            </a:endParaRPr>
          </a:p>
          <a:p>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4234" y="1"/>
            <a:ext cx="8229600" cy="2000239"/>
          </a:xfrm>
        </p:spPr>
        <p:txBody>
          <a:bodyPr>
            <a:normAutofit/>
          </a:bodyPr>
          <a:lstStyle/>
          <a:p>
            <a:r>
              <a:rPr lang="es-ES" sz="2400" b="1" dirty="0" smtClean="0">
                <a:solidFill>
                  <a:srgbClr val="000066"/>
                </a:solidFill>
              </a:rPr>
              <a:t>5</a:t>
            </a:r>
            <a:r>
              <a:rPr lang="es-ES" sz="2400" b="1" dirty="0" smtClean="0">
                <a:solidFill>
                  <a:srgbClr val="000066"/>
                </a:solidFill>
              </a:rPr>
              <a:t>.-</a:t>
            </a:r>
            <a:r>
              <a:rPr lang="es-CL" sz="2400" b="1" dirty="0" smtClean="0">
                <a:solidFill>
                  <a:srgbClr val="000066"/>
                </a:solidFill>
              </a:rPr>
              <a:t> FUNCIONES DEL MINISTERIO DE HACIENDA</a:t>
            </a:r>
            <a:r>
              <a:rPr lang="es-CL" sz="2400" dirty="0" smtClean="0"/>
              <a:t>.</a:t>
            </a:r>
            <a:endParaRPr lang="es-CL" sz="2400" dirty="0"/>
          </a:p>
        </p:txBody>
      </p:sp>
      <p:sp>
        <p:nvSpPr>
          <p:cNvPr id="3" name="2 Subtítulo"/>
          <p:cNvSpPr>
            <a:spLocks noGrp="1"/>
          </p:cNvSpPr>
          <p:nvPr>
            <p:ph type="subTitle" idx="1"/>
          </p:nvPr>
        </p:nvSpPr>
        <p:spPr/>
        <p:txBody>
          <a:bodyPr>
            <a:normAutofit fontScale="62500" lnSpcReduction="20000"/>
          </a:bodyPr>
          <a:lstStyle/>
          <a:p>
            <a:pPr marL="342900" indent="-342900"/>
            <a:r>
              <a:rPr lang="es-CL" sz="3600" b="1" i="1" dirty="0" smtClean="0">
                <a:solidFill>
                  <a:srgbClr val="000066"/>
                </a:solidFill>
              </a:rPr>
              <a:t>Otros órganos dependientes:</a:t>
            </a:r>
          </a:p>
          <a:p>
            <a:pPr marL="342900" indent="-342900"/>
            <a:endParaRPr lang="es-CL" sz="1100" b="1" i="1" dirty="0" smtClean="0">
              <a:solidFill>
                <a:srgbClr val="000066"/>
              </a:solidFill>
            </a:endParaRPr>
          </a:p>
          <a:p>
            <a:pPr marL="342900" indent="-342900"/>
            <a:r>
              <a:rPr lang="es-CL" i="1" dirty="0" smtClean="0">
                <a:solidFill>
                  <a:srgbClr val="000066"/>
                </a:solidFill>
              </a:rPr>
              <a:t>Superintendencia de Valores y Seguros</a:t>
            </a:r>
          </a:p>
          <a:p>
            <a:pPr marL="342900" indent="-342900"/>
            <a:endParaRPr lang="es-CL" sz="1050" i="1" dirty="0" smtClean="0">
              <a:solidFill>
                <a:srgbClr val="000066"/>
              </a:solidFill>
            </a:endParaRPr>
          </a:p>
          <a:p>
            <a:pPr marL="342900" indent="-342900"/>
            <a:r>
              <a:rPr lang="es-CL" i="1" dirty="0" smtClean="0">
                <a:solidFill>
                  <a:srgbClr val="000066"/>
                </a:solidFill>
              </a:rPr>
              <a:t>Casa de Moneda de Chile</a:t>
            </a:r>
          </a:p>
          <a:p>
            <a:pPr marL="342900" indent="-342900"/>
            <a:endParaRPr lang="es-CL" sz="1050" i="1" dirty="0" smtClean="0">
              <a:solidFill>
                <a:srgbClr val="000066"/>
              </a:solidFill>
            </a:endParaRPr>
          </a:p>
          <a:p>
            <a:pPr marL="342900" indent="-342900"/>
            <a:r>
              <a:rPr lang="es-CL" i="1" dirty="0" smtClean="0">
                <a:solidFill>
                  <a:srgbClr val="000066"/>
                </a:solidFill>
              </a:rPr>
              <a:t>Superintendencia de Bancos e Instituciones Financieras</a:t>
            </a:r>
            <a:endParaRPr lang="es-CL" i="1" dirty="0" smtClean="0">
              <a:solidFill>
                <a:srgbClr val="000066"/>
              </a:solidFill>
              <a:hlinkClick r:id="rId3"/>
            </a:endParaRPr>
          </a:p>
          <a:p>
            <a:pPr marL="342900" indent="-342900"/>
            <a:r>
              <a:rPr lang="es-CL" b="1" dirty="0" smtClean="0">
                <a:solidFill>
                  <a:srgbClr val="000066"/>
                </a:solidFill>
                <a:hlinkClick r:id="rId3"/>
              </a:rPr>
              <a:t> </a:t>
            </a:r>
            <a:r>
              <a:rPr lang="es-CL" b="1" i="1" dirty="0" smtClean="0">
                <a:solidFill>
                  <a:srgbClr val="000066"/>
                </a:solidFill>
              </a:rPr>
              <a:t> </a:t>
            </a:r>
          </a:p>
          <a:p>
            <a:endParaRPr lang="es-C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2400" b="1" dirty="0" smtClean="0">
                <a:solidFill>
                  <a:srgbClr val="000066"/>
                </a:solidFill>
              </a:rPr>
              <a:t> </a:t>
            </a:r>
            <a:r>
              <a:rPr lang="es-ES" sz="2400" b="1" dirty="0" smtClean="0">
                <a:solidFill>
                  <a:srgbClr val="000066"/>
                </a:solidFill>
              </a:rPr>
              <a:t>5.-</a:t>
            </a:r>
            <a:r>
              <a:rPr lang="es-CL" sz="2400" b="1" dirty="0" smtClean="0">
                <a:solidFill>
                  <a:srgbClr val="000066"/>
                </a:solidFill>
              </a:rPr>
              <a:t> FUNCIONES DEL MINISTERIO DE HACIENDA</a:t>
            </a:r>
            <a:r>
              <a:rPr lang="es-CL" sz="3200" dirty="0" smtClean="0">
                <a:solidFill>
                  <a:srgbClr val="002060"/>
                </a:solidFill>
              </a:rPr>
              <a:t>.</a:t>
            </a:r>
            <a:r>
              <a:rPr lang="es-CL" sz="3200" b="1" dirty="0" smtClean="0">
                <a:solidFill>
                  <a:srgbClr val="000066"/>
                </a:solidFill>
                <a:effectLst>
                  <a:outerShdw blurRad="38100" dist="38100" dir="2700000" algn="tl">
                    <a:srgbClr val="C0C0C0"/>
                  </a:outerShdw>
                </a:effectLst>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428596" y="2819400"/>
            <a:ext cx="8265238" cy="3681434"/>
          </a:xfrm>
        </p:spPr>
        <p:txBody>
          <a:bodyPr>
            <a:normAutofit fontScale="92500"/>
          </a:bodyPr>
          <a:lstStyle/>
          <a:p>
            <a:pPr marL="342900" indent="-342900" algn="just"/>
            <a:r>
              <a:rPr lang="es-CL" dirty="0" smtClean="0">
                <a:solidFill>
                  <a:srgbClr val="000066"/>
                </a:solidFill>
              </a:rPr>
              <a:t> </a:t>
            </a:r>
          </a:p>
          <a:p>
            <a:pPr marL="342900" indent="-342900" algn="just">
              <a:buFontTx/>
              <a:buAutoNum type="alphaLcParenR" startAt="6"/>
            </a:pPr>
            <a:endParaRPr lang="es-CL" sz="1100" dirty="0" smtClean="0">
              <a:solidFill>
                <a:srgbClr val="000066"/>
              </a:solidFill>
            </a:endParaRPr>
          </a:p>
          <a:p>
            <a:pPr marL="342900" indent="-342900" algn="just"/>
            <a:r>
              <a:rPr lang="es-CL" dirty="0" smtClean="0">
                <a:solidFill>
                  <a:srgbClr val="000066"/>
                </a:solidFill>
              </a:rPr>
              <a:t> g.-Intervenir </a:t>
            </a:r>
            <a:r>
              <a:rPr lang="es-CL" dirty="0" smtClean="0">
                <a:solidFill>
                  <a:srgbClr val="000066"/>
                </a:solidFill>
              </a:rPr>
              <a:t>en los acuerdos y tratados comerciales y financieros internacionales. </a:t>
            </a:r>
          </a:p>
          <a:p>
            <a:pPr marL="342900" indent="-342900" algn="just">
              <a:buFontTx/>
              <a:buAutoNum type="alphaLcParenR" startAt="6"/>
            </a:pPr>
            <a:endParaRPr lang="es-CL" sz="1100" dirty="0" smtClean="0">
              <a:solidFill>
                <a:srgbClr val="000066"/>
              </a:solidFill>
            </a:endParaRPr>
          </a:p>
          <a:p>
            <a:pPr marL="342900" indent="-342900" algn="just"/>
            <a:r>
              <a:rPr lang="es-CL" dirty="0" smtClean="0">
                <a:solidFill>
                  <a:srgbClr val="000066"/>
                </a:solidFill>
              </a:rPr>
              <a:t> </a:t>
            </a:r>
            <a:r>
              <a:rPr lang="es-CL" dirty="0" smtClean="0">
                <a:solidFill>
                  <a:srgbClr val="000066"/>
                </a:solidFill>
              </a:rPr>
              <a:t>h.- </a:t>
            </a:r>
            <a:r>
              <a:rPr lang="es-CL" dirty="0" smtClean="0">
                <a:solidFill>
                  <a:srgbClr val="000066"/>
                </a:solidFill>
              </a:rPr>
              <a:t>Ejercer las atribuciones y derechos que al Ministro de Hacienda confiere la Ley Orgánica Constitucional del Banco Central de Chile </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3200" b="1" dirty="0" smtClean="0">
                <a:solidFill>
                  <a:srgbClr val="000066"/>
                </a:solidFill>
              </a:rPr>
              <a:t> </a:t>
            </a:r>
            <a:r>
              <a:rPr lang="es-ES" sz="2400" b="1" dirty="0" smtClean="0">
                <a:solidFill>
                  <a:srgbClr val="000066"/>
                </a:solidFill>
              </a:rPr>
              <a:t>5.-</a:t>
            </a:r>
            <a:r>
              <a:rPr lang="es-CL" sz="2400" b="1" dirty="0" smtClean="0">
                <a:solidFill>
                  <a:srgbClr val="000066"/>
                </a:solidFill>
              </a:rPr>
              <a:t> FUNCIONES DEL MINISTERIO DE HACIENDA</a:t>
            </a:r>
            <a:r>
              <a:rPr lang="es-CL" sz="2400" dirty="0" smtClean="0">
                <a:solidFill>
                  <a:srgbClr val="002060"/>
                </a:solidFill>
              </a:rPr>
              <a:t>.</a:t>
            </a:r>
            <a:r>
              <a:rPr lang="es-CL" sz="2400" b="1" dirty="0" smtClean="0">
                <a:solidFill>
                  <a:srgbClr val="000066"/>
                </a:solidFill>
                <a:effectLst>
                  <a:outerShdw blurRad="38100" dist="38100" dir="2700000" algn="tl">
                    <a:srgbClr val="C0C0C0"/>
                  </a:outerShdw>
                </a:effectLst>
              </a:rPr>
              <a:t> </a:t>
            </a:r>
            <a:r>
              <a:rPr lang="es-ES" sz="2400" dirty="0" smtClean="0">
                <a:solidFill>
                  <a:srgbClr val="000066"/>
                </a:solidFill>
              </a:rPr>
              <a:t/>
            </a:r>
            <a:br>
              <a:rPr lang="es-ES" sz="2400" dirty="0" smtClean="0">
                <a:solidFill>
                  <a:srgbClr val="000066"/>
                </a:solidFill>
              </a:rPr>
            </a:br>
            <a:endParaRPr lang="es-CL" sz="2400" dirty="0"/>
          </a:p>
        </p:txBody>
      </p:sp>
      <p:sp>
        <p:nvSpPr>
          <p:cNvPr id="3" name="2 Subtítulo"/>
          <p:cNvSpPr>
            <a:spLocks noGrp="1"/>
          </p:cNvSpPr>
          <p:nvPr>
            <p:ph type="subTitle" idx="1"/>
          </p:nvPr>
        </p:nvSpPr>
        <p:spPr>
          <a:xfrm>
            <a:off x="285720" y="2819400"/>
            <a:ext cx="8408114" cy="3824310"/>
          </a:xfrm>
        </p:spPr>
        <p:txBody>
          <a:bodyPr>
            <a:normAutofit fontScale="62500" lnSpcReduction="20000"/>
          </a:bodyPr>
          <a:lstStyle/>
          <a:p>
            <a:pPr algn="just"/>
            <a:r>
              <a:rPr lang="es-CL" sz="3600" b="1" i="1" dirty="0" smtClean="0">
                <a:solidFill>
                  <a:srgbClr val="000066"/>
                </a:solidFill>
              </a:rPr>
              <a:t>Dirección de Presupuestos:</a:t>
            </a:r>
          </a:p>
          <a:p>
            <a:pPr algn="just"/>
            <a:endParaRPr lang="es-CL" sz="1200" dirty="0" smtClean="0">
              <a:solidFill>
                <a:srgbClr val="000066"/>
              </a:solidFill>
            </a:endParaRPr>
          </a:p>
          <a:p>
            <a:pPr algn="just"/>
            <a:r>
              <a:rPr lang="es-CL" dirty="0" smtClean="0">
                <a:solidFill>
                  <a:srgbClr val="000066"/>
                </a:solidFill>
              </a:rPr>
              <a:t>Orientar y regular el proceso de formulación presupuestaria del sector público analizar los proyectos de presupuestos presentados por los distintos organismos públicos, y proponer la asignación de los recursos financieros del Estado. </a:t>
            </a:r>
          </a:p>
          <a:p>
            <a:pPr algn="just"/>
            <a:endParaRPr lang="es-CL" sz="1100" dirty="0" smtClean="0">
              <a:solidFill>
                <a:srgbClr val="000066"/>
              </a:solidFill>
            </a:endParaRPr>
          </a:p>
          <a:p>
            <a:pPr algn="just"/>
            <a:r>
              <a:rPr lang="es-CL" dirty="0" smtClean="0">
                <a:solidFill>
                  <a:srgbClr val="000066"/>
                </a:solidFill>
              </a:rPr>
              <a:t>Preparar el presupuesto general del sector público aprobado por las autoridades correspondientes; realizar la programación global para llevar a cabo el presupuesto y establecer los mecanismos para supervigilar, regular y sancionar la ejecución del gasto público. </a:t>
            </a:r>
          </a:p>
          <a:p>
            <a:pPr algn="just"/>
            <a:endParaRPr lang="es-CL" sz="1100" dirty="0" smtClean="0">
              <a:solidFill>
                <a:srgbClr val="000066"/>
              </a:solidFill>
            </a:endParaRPr>
          </a:p>
          <a:p>
            <a:pPr algn="just"/>
            <a:r>
              <a:rPr lang="es-CL" dirty="0" smtClean="0">
                <a:solidFill>
                  <a:srgbClr val="000066"/>
                </a:solidFill>
              </a:rPr>
              <a:t>Elaborar estudios económicos sobre las materias que incidan en el manejo y desarrollo de las finanzas públicas, y proponer políticas nacionales para la Administración de personal y las remuneraciones del sector público y la determinación y fijación de dotaciones</a:t>
            </a:r>
            <a:endParaRPr lang="es-C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2400" b="1" dirty="0" smtClean="0">
                <a:solidFill>
                  <a:srgbClr val="000066"/>
                </a:solidFill>
              </a:rPr>
              <a:t>6</a:t>
            </a:r>
            <a:r>
              <a:rPr lang="es-ES" sz="2400" b="1" dirty="0" smtClean="0">
                <a:solidFill>
                  <a:srgbClr val="000066"/>
                </a:solidFill>
              </a:rPr>
              <a:t>.-</a:t>
            </a:r>
            <a:r>
              <a:rPr lang="es-CL" sz="2400" b="1" dirty="0" smtClean="0">
                <a:solidFill>
                  <a:srgbClr val="000066"/>
                </a:solidFill>
              </a:rPr>
              <a:t> Servicio de Impuestos Internos</a:t>
            </a:r>
            <a:r>
              <a:rPr lang="es-CL" sz="2400" dirty="0" smtClean="0">
                <a:solidFill>
                  <a:srgbClr val="002060"/>
                </a:solidFill>
              </a:rPr>
              <a:t>.</a:t>
            </a:r>
            <a:r>
              <a:rPr lang="es-CL" sz="2400" b="1" dirty="0" smtClean="0">
                <a:solidFill>
                  <a:srgbClr val="000066"/>
                </a:solidFill>
                <a:effectLst>
                  <a:outerShdw blurRad="38100" dist="38100" dir="2700000" algn="tl">
                    <a:srgbClr val="C0C0C0"/>
                  </a:outerShdw>
                </a:effectLst>
              </a:rPr>
              <a:t> </a:t>
            </a:r>
            <a:r>
              <a:rPr lang="es-ES" sz="2400" dirty="0" smtClean="0">
                <a:solidFill>
                  <a:srgbClr val="000066"/>
                </a:solidFill>
              </a:rPr>
              <a:t/>
            </a:r>
            <a:br>
              <a:rPr lang="es-ES" sz="2400" dirty="0" smtClean="0">
                <a:solidFill>
                  <a:srgbClr val="000066"/>
                </a:solidFill>
              </a:rPr>
            </a:br>
            <a:r>
              <a:rPr lang="es-CL" sz="3200" b="1" dirty="0" smtClean="0">
                <a:solidFill>
                  <a:srgbClr val="000066"/>
                </a:solidFill>
                <a:effectLst>
                  <a:outerShdw blurRad="38100" dist="38100" dir="2700000" algn="tl">
                    <a:srgbClr val="C0C0C0"/>
                  </a:outerShdw>
                </a:effectLst>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285720" y="2819400"/>
            <a:ext cx="8408114" cy="3609996"/>
          </a:xfrm>
        </p:spPr>
        <p:txBody>
          <a:bodyPr>
            <a:normAutofit fontScale="62500" lnSpcReduction="20000"/>
          </a:bodyPr>
          <a:lstStyle/>
          <a:p>
            <a:pPr algn="just"/>
            <a:endParaRPr lang="es-CL" sz="3600" b="1" i="1" dirty="0" smtClean="0">
              <a:solidFill>
                <a:srgbClr val="000066"/>
              </a:solidFill>
            </a:endParaRPr>
          </a:p>
          <a:p>
            <a:pPr algn="just"/>
            <a:endParaRPr lang="es-CL" sz="1100" b="1" i="1" dirty="0" smtClean="0">
              <a:solidFill>
                <a:srgbClr val="000066"/>
              </a:solidFill>
            </a:endParaRPr>
          </a:p>
          <a:p>
            <a:pPr algn="just"/>
            <a:r>
              <a:rPr lang="es-CL" dirty="0" smtClean="0">
                <a:solidFill>
                  <a:srgbClr val="000066"/>
                </a:solidFill>
              </a:rPr>
              <a:t>Aplicar y fiscalizar todos los impuestos internos actualmente establecidos o que se establecieren, fiscales o de otro carácter en que tenga interés el Fisco y cuyo control no esté especialmente encomendado por la ley a una autoridad diferente.  </a:t>
            </a:r>
          </a:p>
          <a:p>
            <a:pPr algn="just"/>
            <a:endParaRPr lang="es-CL" sz="1100" dirty="0" smtClean="0">
              <a:solidFill>
                <a:srgbClr val="000066"/>
              </a:solidFill>
            </a:endParaRPr>
          </a:p>
          <a:p>
            <a:pPr algn="just"/>
            <a:r>
              <a:rPr lang="es-CL" dirty="0" smtClean="0">
                <a:solidFill>
                  <a:srgbClr val="000066"/>
                </a:solidFill>
              </a:rPr>
              <a:t>Interpretar administrativamente las disposiciones tributarias, fijar normas, impartir instrucciones y dictar órdenes para la aplicación y fiscalización de los impuestos. </a:t>
            </a:r>
          </a:p>
          <a:p>
            <a:pPr algn="just"/>
            <a:endParaRPr lang="es-CL" sz="1100" dirty="0" smtClean="0">
              <a:solidFill>
                <a:srgbClr val="000066"/>
              </a:solidFill>
            </a:endParaRPr>
          </a:p>
          <a:p>
            <a:pPr algn="just"/>
            <a:r>
              <a:rPr lang="es-CL" dirty="0" smtClean="0">
                <a:solidFill>
                  <a:srgbClr val="000066"/>
                </a:solidFill>
              </a:rPr>
              <a:t>Supervigilar el cumplimiento de las leyes tributarias encomendadas al Servicio y conocer y fallar como tribunal de primera instancia los reclamos tributarios que presenten los contribuyentes.</a:t>
            </a:r>
          </a:p>
          <a:p>
            <a:endParaRPr lang="es-CL"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2400" b="1" dirty="0" smtClean="0">
                <a:solidFill>
                  <a:srgbClr val="000066"/>
                </a:solidFill>
              </a:rPr>
              <a:t>7</a:t>
            </a:r>
            <a:r>
              <a:rPr lang="es-ES" sz="2400" b="1" dirty="0" smtClean="0">
                <a:solidFill>
                  <a:srgbClr val="000066"/>
                </a:solidFill>
              </a:rPr>
              <a:t>.-</a:t>
            </a:r>
            <a:r>
              <a:rPr lang="es-CL" sz="2400" b="1" dirty="0" smtClean="0">
                <a:solidFill>
                  <a:srgbClr val="000066"/>
                </a:solidFill>
              </a:rPr>
              <a:t> Tesorería General de la República</a:t>
            </a:r>
            <a:r>
              <a:rPr lang="es-CL" sz="2400" dirty="0" smtClean="0">
                <a:solidFill>
                  <a:srgbClr val="002060"/>
                </a:solidFill>
              </a:rPr>
              <a:t>.</a:t>
            </a:r>
            <a:r>
              <a:rPr lang="es-CL" sz="2400" b="1" dirty="0" smtClean="0">
                <a:solidFill>
                  <a:srgbClr val="000066"/>
                </a:solidFill>
                <a:effectLst>
                  <a:outerShdw blurRad="38100" dist="38100" dir="2700000" algn="tl">
                    <a:srgbClr val="C0C0C0"/>
                  </a:outerShdw>
                </a:effectLst>
              </a:rPr>
              <a:t> </a:t>
            </a:r>
            <a:r>
              <a:rPr lang="es-ES" sz="2400" dirty="0" smtClean="0">
                <a:solidFill>
                  <a:srgbClr val="000066"/>
                </a:solidFill>
              </a:rPr>
              <a:t/>
            </a:r>
            <a:br>
              <a:rPr lang="es-ES" sz="2400" dirty="0" smtClean="0">
                <a:solidFill>
                  <a:srgbClr val="000066"/>
                </a:solidFill>
              </a:rPr>
            </a:br>
            <a:r>
              <a:rPr lang="es-CL" sz="3200" b="1" dirty="0" smtClean="0">
                <a:solidFill>
                  <a:srgbClr val="000066"/>
                </a:solidFill>
                <a:effectLst>
                  <a:outerShdw blurRad="38100" dist="38100" dir="2700000" algn="tl">
                    <a:srgbClr val="C0C0C0"/>
                  </a:outerShdw>
                </a:effectLst>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571472" y="2819400"/>
            <a:ext cx="8122362" cy="3395682"/>
          </a:xfrm>
        </p:spPr>
        <p:txBody>
          <a:bodyPr>
            <a:normAutofit fontScale="85000" lnSpcReduction="10000"/>
          </a:bodyPr>
          <a:lstStyle/>
          <a:p>
            <a:pPr algn="just"/>
            <a:r>
              <a:rPr lang="es-CL" dirty="0" smtClean="0">
                <a:solidFill>
                  <a:srgbClr val="000066"/>
                </a:solidFill>
              </a:rPr>
              <a:t>Recaudar, custodiar y distribuir los fondos y valores fiscales, algunos ingresos municipales, y en general, los de todos los servicios públicos. </a:t>
            </a:r>
          </a:p>
          <a:p>
            <a:pPr algn="just"/>
            <a:endParaRPr lang="es-CL" sz="1100" dirty="0" smtClean="0">
              <a:solidFill>
                <a:srgbClr val="000066"/>
              </a:solidFill>
            </a:endParaRPr>
          </a:p>
          <a:p>
            <a:pPr algn="just"/>
            <a:r>
              <a:rPr lang="es-CL" dirty="0" smtClean="0">
                <a:solidFill>
                  <a:srgbClr val="000066"/>
                </a:solidFill>
              </a:rPr>
              <a:t>Realizar el registro, seguimiento y control de la deuda interna y externa de responsabilidad fiscal. </a:t>
            </a:r>
          </a:p>
          <a:p>
            <a:pPr algn="just"/>
            <a:endParaRPr lang="es-CL" sz="1100" dirty="0" smtClean="0">
              <a:solidFill>
                <a:srgbClr val="000066"/>
              </a:solidFill>
            </a:endParaRPr>
          </a:p>
          <a:p>
            <a:pPr algn="just"/>
            <a:r>
              <a:rPr lang="es-CL" dirty="0" smtClean="0">
                <a:solidFill>
                  <a:srgbClr val="000066"/>
                </a:solidFill>
              </a:rPr>
              <a:t>Efectuar el pago de las obligaciones del Fisco y otros pagos que le encomienden las leyes. </a:t>
            </a:r>
          </a:p>
          <a:p>
            <a:endParaRPr lang="es-CL"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ES" sz="2400" b="1" dirty="0" smtClean="0">
                <a:solidFill>
                  <a:srgbClr val="000066"/>
                </a:solidFill>
              </a:rPr>
              <a:t>7</a:t>
            </a:r>
            <a:r>
              <a:rPr lang="es-ES" sz="2400" b="1" dirty="0" smtClean="0">
                <a:solidFill>
                  <a:srgbClr val="000066"/>
                </a:solidFill>
              </a:rPr>
              <a:t>.-</a:t>
            </a:r>
            <a:r>
              <a:rPr lang="es-CL" sz="2400" b="1" dirty="0" smtClean="0">
                <a:solidFill>
                  <a:srgbClr val="000066"/>
                </a:solidFill>
              </a:rPr>
              <a:t> Tesorería General de la República</a:t>
            </a:r>
            <a:r>
              <a:rPr lang="es-CL" sz="2400" dirty="0" smtClean="0">
                <a:solidFill>
                  <a:srgbClr val="002060"/>
                </a:solidFill>
              </a:rPr>
              <a:t>.</a:t>
            </a:r>
            <a:r>
              <a:rPr lang="es-CL" sz="2400" b="1" dirty="0" smtClean="0">
                <a:solidFill>
                  <a:srgbClr val="000066"/>
                </a:solidFill>
                <a:effectLst>
                  <a:outerShdw blurRad="38100" dist="38100" dir="2700000" algn="tl">
                    <a:srgbClr val="C0C0C0"/>
                  </a:outerShdw>
                </a:effectLst>
              </a:rPr>
              <a:t> </a:t>
            </a:r>
            <a:r>
              <a:rPr lang="es-ES" sz="2400" dirty="0" smtClean="0">
                <a:solidFill>
                  <a:srgbClr val="000066"/>
                </a:solidFill>
              </a:rPr>
              <a:t/>
            </a:r>
            <a:br>
              <a:rPr lang="es-ES" sz="2400" dirty="0" smtClean="0">
                <a:solidFill>
                  <a:srgbClr val="000066"/>
                </a:solidFill>
              </a:rPr>
            </a:br>
            <a:r>
              <a:rPr lang="es-CL" sz="3200" b="1" dirty="0" smtClean="0">
                <a:solidFill>
                  <a:srgbClr val="000066"/>
                </a:solidFill>
                <a:effectLst>
                  <a:outerShdw blurRad="38100" dist="38100" dir="2700000" algn="tl">
                    <a:srgbClr val="C0C0C0"/>
                  </a:outerShdw>
                </a:effectLst>
              </a:rPr>
              <a:t> </a:t>
            </a:r>
            <a:r>
              <a:rPr lang="es-ES" sz="3200" dirty="0" smtClean="0">
                <a:solidFill>
                  <a:srgbClr val="000066"/>
                </a:solidFill>
              </a:rPr>
              <a:t/>
            </a:r>
            <a:br>
              <a:rPr lang="es-ES" sz="3200" dirty="0" smtClean="0">
                <a:solidFill>
                  <a:srgbClr val="000066"/>
                </a:solidFill>
              </a:rPr>
            </a:br>
            <a:endParaRPr lang="es-CL" sz="3200" dirty="0"/>
          </a:p>
        </p:txBody>
      </p:sp>
      <p:sp>
        <p:nvSpPr>
          <p:cNvPr id="3" name="2 Subtítulo"/>
          <p:cNvSpPr>
            <a:spLocks noGrp="1"/>
          </p:cNvSpPr>
          <p:nvPr>
            <p:ph type="subTitle" idx="1"/>
          </p:nvPr>
        </p:nvSpPr>
        <p:spPr>
          <a:xfrm>
            <a:off x="214282" y="2819400"/>
            <a:ext cx="8479552" cy="2967054"/>
          </a:xfrm>
        </p:spPr>
        <p:txBody>
          <a:bodyPr>
            <a:normAutofit fontScale="85000" lnSpcReduction="20000"/>
          </a:bodyPr>
          <a:lstStyle/>
          <a:p>
            <a:pPr algn="just"/>
            <a:endParaRPr lang="es-CL" dirty="0" smtClean="0">
              <a:solidFill>
                <a:srgbClr val="000066"/>
              </a:solidFill>
            </a:endParaRPr>
          </a:p>
          <a:p>
            <a:pPr algn="just"/>
            <a:endParaRPr lang="es-CL" sz="1100" dirty="0" smtClean="0">
              <a:solidFill>
                <a:srgbClr val="000066"/>
              </a:solidFill>
            </a:endParaRPr>
          </a:p>
          <a:p>
            <a:pPr algn="just"/>
            <a:r>
              <a:rPr lang="es-CL" dirty="0" smtClean="0">
                <a:solidFill>
                  <a:srgbClr val="000066"/>
                </a:solidFill>
              </a:rPr>
              <a:t>Realizar la cobranza judicial o administrativa, con sus respectivos reajustes, intereses y sanciones, de los impuestos, patentes, multas y créditos del sector público, salvo aquellos que constituyen ingresos propios de los respectivos servicios. </a:t>
            </a:r>
          </a:p>
          <a:p>
            <a:pPr algn="just"/>
            <a:endParaRPr lang="es-CL" sz="1100" dirty="0" smtClean="0">
              <a:solidFill>
                <a:srgbClr val="000066"/>
              </a:solidFill>
            </a:endParaRPr>
          </a:p>
          <a:p>
            <a:pPr algn="just"/>
            <a:r>
              <a:rPr lang="es-CL" dirty="0" smtClean="0">
                <a:solidFill>
                  <a:srgbClr val="000066"/>
                </a:solidFill>
              </a:rPr>
              <a:t>Dar cumplimiento a las tareas, decretos y resoluciones en las cuales tenga </a:t>
            </a:r>
            <a:r>
              <a:rPr lang="es-CL" dirty="0" smtClean="0">
                <a:solidFill>
                  <a:srgbClr val="000066"/>
                </a:solidFill>
              </a:rPr>
              <a:t>injerencia. </a:t>
            </a:r>
            <a:endParaRPr lang="es-CL" dirty="0" smtClean="0">
              <a:solidFill>
                <a:srgbClr val="000066"/>
              </a:solidFill>
            </a:endParaRPr>
          </a:p>
          <a:p>
            <a:endParaRPr lang="es-CL"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2400" b="1" i="1" dirty="0" smtClean="0">
                <a:solidFill>
                  <a:srgbClr val="000066"/>
                </a:solidFill>
              </a:rPr>
              <a:t>7.- </a:t>
            </a:r>
            <a:r>
              <a:rPr lang="es-CL" sz="2400" b="1" i="1" dirty="0" smtClean="0">
                <a:solidFill>
                  <a:srgbClr val="000066"/>
                </a:solidFill>
              </a:rPr>
              <a:t>Tesorería General de la República:</a:t>
            </a:r>
            <a:br>
              <a:rPr lang="es-CL" sz="2400" b="1" i="1" dirty="0" smtClean="0">
                <a:solidFill>
                  <a:srgbClr val="000066"/>
                </a:solidFill>
              </a:rPr>
            </a:br>
            <a:endParaRPr lang="es-CL" sz="2400" dirty="0"/>
          </a:p>
        </p:txBody>
      </p:sp>
      <p:sp>
        <p:nvSpPr>
          <p:cNvPr id="3" name="2 Subtítulo"/>
          <p:cNvSpPr>
            <a:spLocks noGrp="1"/>
          </p:cNvSpPr>
          <p:nvPr>
            <p:ph type="subTitle" idx="1"/>
          </p:nvPr>
        </p:nvSpPr>
        <p:spPr>
          <a:xfrm>
            <a:off x="357158" y="2819400"/>
            <a:ext cx="8336676" cy="2395550"/>
          </a:xfrm>
        </p:spPr>
        <p:txBody>
          <a:bodyPr>
            <a:normAutofit fontScale="85000" lnSpcReduction="20000"/>
          </a:bodyPr>
          <a:lstStyle/>
          <a:p>
            <a:pPr marL="342900" indent="-342900" algn="just"/>
            <a:endParaRPr lang="es-CL" sz="1100" b="1" i="1" dirty="0" smtClean="0">
              <a:solidFill>
                <a:srgbClr val="000066"/>
              </a:solidFill>
            </a:endParaRPr>
          </a:p>
          <a:p>
            <a:pPr marL="342900" indent="-342900" algn="just"/>
            <a:r>
              <a:rPr lang="es-CL" dirty="0" smtClean="0">
                <a:solidFill>
                  <a:srgbClr val="000066"/>
                </a:solidFill>
              </a:rPr>
              <a:t>Suspender la entrega de fondos a los funcionarios públicos por reparos de la Contraloría, como además, retener el pago de sus remuneraciones, desahucios o pensiones cuando existan cargos que afecten a fondos fiscales. </a:t>
            </a:r>
          </a:p>
          <a:p>
            <a:pPr marL="342900" indent="-342900" algn="just"/>
            <a:endParaRPr lang="es-CL" sz="1100" dirty="0" smtClean="0">
              <a:solidFill>
                <a:srgbClr val="000066"/>
              </a:solidFill>
            </a:endParaRPr>
          </a:p>
          <a:p>
            <a:pPr marL="342900" indent="-342900" algn="just"/>
            <a:r>
              <a:rPr lang="es-CL" dirty="0" smtClean="0">
                <a:solidFill>
                  <a:srgbClr val="000066"/>
                </a:solidFill>
              </a:rPr>
              <a:t>Fiscalizar los egresos no tributarios</a:t>
            </a:r>
            <a:endParaRPr lang="es-CL"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pPr lvl="0"/>
            <a:r>
              <a:rPr lang="es-CL" sz="2400" b="1" i="1" dirty="0" smtClean="0">
                <a:solidFill>
                  <a:srgbClr val="000066"/>
                </a:solidFill>
                <a:effectLst/>
              </a:rPr>
              <a:t>8.- </a:t>
            </a:r>
            <a:r>
              <a:rPr lang="es-CL" sz="2400" b="1" i="1" dirty="0" smtClean="0">
                <a:solidFill>
                  <a:srgbClr val="000066"/>
                </a:solidFill>
                <a:effectLst/>
              </a:rPr>
              <a:t>Servicio Nacional de Aduanas:</a:t>
            </a:r>
            <a:br>
              <a:rPr lang="es-CL" sz="2400" b="1" i="1" dirty="0" smtClean="0">
                <a:solidFill>
                  <a:srgbClr val="000066"/>
                </a:solidFill>
                <a:effectLst/>
              </a:rPr>
            </a:br>
            <a:endParaRPr lang="es-CL" sz="2400" dirty="0"/>
          </a:p>
        </p:txBody>
      </p:sp>
      <p:sp>
        <p:nvSpPr>
          <p:cNvPr id="4" name="3 Subtítulo"/>
          <p:cNvSpPr>
            <a:spLocks noGrp="1"/>
          </p:cNvSpPr>
          <p:nvPr>
            <p:ph type="subTitle" idx="1"/>
          </p:nvPr>
        </p:nvSpPr>
        <p:spPr/>
        <p:txBody>
          <a:bodyPr/>
          <a:lstStyle/>
          <a:p>
            <a:endParaRPr lang="es-CL"/>
          </a:p>
        </p:txBody>
      </p:sp>
      <p:sp>
        <p:nvSpPr>
          <p:cNvPr id="5" name="2 Subtítulo"/>
          <p:cNvSpPr txBox="1">
            <a:spLocks/>
          </p:cNvSpPr>
          <p:nvPr/>
        </p:nvSpPr>
        <p:spPr>
          <a:xfrm>
            <a:off x="428596" y="3214686"/>
            <a:ext cx="8417638" cy="3429024"/>
          </a:xfrm>
          <a:prstGeom prst="rect">
            <a:avLst/>
          </a:prstGeom>
        </p:spPr>
        <p:txBody>
          <a:bodyPr lIns="45720" rIns="246888">
            <a:normAutofit fontScale="55000" lnSpcReduction="20000"/>
          </a:bodyPr>
          <a:lstStyle/>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1" i="1"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Vigilar y fiscalizar el paso de mercancías por las costas, fronteras y aeropuertos de la República, así como de las zonas francas que operan en el país. </a:t>
            </a: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0" i="0"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Intervenir en el tráfico internacional para los efectos de la recaudación de los impuestos a la importación, exportación, y otros que determinan las leyes. </a:t>
            </a: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0" i="0"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Generar las estadísticas de comercio exterior. </a:t>
            </a: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0" i="0"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Administrar los sistemas de fomento a las exportaciones, en particular los mecanismos de devolución de derechos de aduana e impuestos. </a:t>
            </a: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0" i="0"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Fiscalizar la entrada y salida de mercancías hacia y desde zonas francas.</a:t>
            </a:r>
            <a:endParaRPr kumimoji="0" lang="es-CL"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pPr lvl="0"/>
            <a:r>
              <a:rPr lang="es-CL" sz="2400" b="1" i="1" dirty="0" smtClean="0">
                <a:solidFill>
                  <a:srgbClr val="000066"/>
                </a:solidFill>
                <a:effectLst/>
              </a:rPr>
              <a:t>9</a:t>
            </a:r>
            <a:r>
              <a:rPr lang="es-CL" sz="2400" b="1" i="1" dirty="0" smtClean="0">
                <a:solidFill>
                  <a:srgbClr val="000066"/>
                </a:solidFill>
                <a:effectLst/>
              </a:rPr>
              <a:t>.- </a:t>
            </a:r>
            <a:r>
              <a:rPr lang="es-CL" sz="2400" b="1" i="1" dirty="0" smtClean="0">
                <a:solidFill>
                  <a:srgbClr val="000066"/>
                </a:solidFill>
                <a:effectLst/>
              </a:rPr>
              <a:t>Servicio Nacional de Aduanas:</a:t>
            </a:r>
            <a:br>
              <a:rPr lang="es-CL" sz="2400" b="1" i="1" dirty="0" smtClean="0">
                <a:solidFill>
                  <a:srgbClr val="000066"/>
                </a:solidFill>
                <a:effectLst/>
              </a:rPr>
            </a:br>
            <a:endParaRPr lang="es-CL" sz="2400" dirty="0"/>
          </a:p>
        </p:txBody>
      </p:sp>
      <p:sp>
        <p:nvSpPr>
          <p:cNvPr id="4" name="3 Subtítulo"/>
          <p:cNvSpPr>
            <a:spLocks noGrp="1"/>
          </p:cNvSpPr>
          <p:nvPr>
            <p:ph type="subTitle" idx="1"/>
          </p:nvPr>
        </p:nvSpPr>
        <p:spPr/>
        <p:txBody>
          <a:bodyPr/>
          <a:lstStyle/>
          <a:p>
            <a:endParaRPr lang="es-CL"/>
          </a:p>
        </p:txBody>
      </p:sp>
      <p:sp>
        <p:nvSpPr>
          <p:cNvPr id="5" name="2 Subtítulo"/>
          <p:cNvSpPr txBox="1">
            <a:spLocks/>
          </p:cNvSpPr>
          <p:nvPr/>
        </p:nvSpPr>
        <p:spPr>
          <a:xfrm>
            <a:off x="428596" y="3214686"/>
            <a:ext cx="8417638" cy="3429024"/>
          </a:xfrm>
          <a:prstGeom prst="rect">
            <a:avLst/>
          </a:prstGeom>
        </p:spPr>
        <p:txBody>
          <a:bodyPr lIns="45720" rIns="246888">
            <a:normAutofit/>
          </a:bodyPr>
          <a:lstStyle/>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1" i="1"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a:t>
            </a:r>
            <a:endParaRPr kumimoji="0" lang="es-CL"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pPr lvl="0"/>
            <a:r>
              <a:rPr lang="es-CL" sz="2400" b="1" i="1" dirty="0" smtClean="0">
                <a:solidFill>
                  <a:srgbClr val="000066"/>
                </a:solidFill>
                <a:effectLst/>
              </a:rPr>
              <a:t>9</a:t>
            </a:r>
            <a:r>
              <a:rPr lang="es-CL" sz="2400" b="1" i="1" dirty="0" smtClean="0">
                <a:solidFill>
                  <a:srgbClr val="000066"/>
                </a:solidFill>
                <a:effectLst/>
              </a:rPr>
              <a:t>.- </a:t>
            </a:r>
            <a:r>
              <a:rPr lang="es-CL" sz="2400" b="1" i="1" dirty="0" smtClean="0">
                <a:solidFill>
                  <a:srgbClr val="000066"/>
                </a:solidFill>
                <a:effectLst/>
              </a:rPr>
              <a:t>Servicio Nacional de Aduanas:</a:t>
            </a:r>
            <a:br>
              <a:rPr lang="es-CL" sz="2400" b="1" i="1" dirty="0" smtClean="0">
                <a:solidFill>
                  <a:srgbClr val="000066"/>
                </a:solidFill>
                <a:effectLst/>
              </a:rPr>
            </a:br>
            <a:endParaRPr lang="es-CL" sz="2400" dirty="0"/>
          </a:p>
        </p:txBody>
      </p:sp>
      <p:sp>
        <p:nvSpPr>
          <p:cNvPr id="4" name="3 Subtítulo"/>
          <p:cNvSpPr>
            <a:spLocks noGrp="1"/>
          </p:cNvSpPr>
          <p:nvPr>
            <p:ph type="subTitle" idx="1"/>
          </p:nvPr>
        </p:nvSpPr>
        <p:spPr/>
        <p:txBody>
          <a:bodyPr/>
          <a:lstStyle/>
          <a:p>
            <a:endParaRPr lang="es-CL"/>
          </a:p>
        </p:txBody>
      </p:sp>
      <p:sp>
        <p:nvSpPr>
          <p:cNvPr id="5" name="2 Subtítulo"/>
          <p:cNvSpPr txBox="1">
            <a:spLocks/>
          </p:cNvSpPr>
          <p:nvPr/>
        </p:nvSpPr>
        <p:spPr>
          <a:xfrm>
            <a:off x="428596" y="3214686"/>
            <a:ext cx="8417638" cy="3429024"/>
          </a:xfrm>
          <a:prstGeom prst="rect">
            <a:avLst/>
          </a:prstGeom>
        </p:spPr>
        <p:txBody>
          <a:bodyPr lIns="45720" rIns="246888">
            <a:normAutofit/>
          </a:bodyPr>
          <a:lstStyle/>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endParaRPr kumimoji="0" lang="es-CL" sz="1100" b="1" i="1" u="none" strike="noStrike" kern="1200" cap="none" spc="0" normalizeH="0" baseline="0" noProof="0" dirty="0" smtClean="0">
              <a:ln>
                <a:noFill/>
              </a:ln>
              <a:solidFill>
                <a:srgbClr val="000066"/>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s-CL" sz="3200" b="0" i="0" u="none" strike="noStrike" kern="1200" cap="none" spc="0" normalizeH="0" baseline="0" noProof="0" dirty="0" smtClean="0">
                <a:ln>
                  <a:noFill/>
                </a:ln>
                <a:solidFill>
                  <a:srgbClr val="000066"/>
                </a:solidFill>
                <a:effectLst/>
                <a:uLnTx/>
                <a:uFillTx/>
                <a:latin typeface="+mn-lt"/>
                <a:ea typeface="+mn-ea"/>
                <a:cs typeface="+mn-cs"/>
              </a:rPr>
              <a:t>.</a:t>
            </a:r>
            <a:endParaRPr kumimoji="0" lang="es-CL"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ción">
  <a:themeElements>
    <a:clrScheme name="Fundición">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undición">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undición">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2127</TotalTime>
  <Words>2192</Words>
  <Application>Microsoft Office PowerPoint</Application>
  <PresentationFormat>Presentación en pantalla (4:3)</PresentationFormat>
  <Paragraphs>166</Paragraphs>
  <Slides>30</Slides>
  <Notes>30</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Fundición</vt:lpstr>
      <vt:lpstr>1. EL SECTOR PÚBLICO: ESTRUCTURA, FUNCIONES Y MARCO JURIDICO  </vt:lpstr>
      <vt:lpstr>1. EL SECTOR PÚBLICO: ESTRUCTURA, FUNCIONES Y MARCO JURIDICO  </vt:lpstr>
      <vt:lpstr>1. EL SECTOR PÚBLICO: ESTRUCTURA, FUNCIONES Y MARCO JURIDICO  </vt:lpstr>
      <vt:lpstr>1. EL SECTOR PÚBLICO: ESTRUCTURA, FUNCIONES Y MARCO JURIDICO  </vt:lpstr>
      <vt:lpstr>1. EL SECTOR PÚBLICO: ESTRUCTURA, FUNCIONES Y MARCO JURIDICO  </vt:lpstr>
      <vt:lpstr>1. EL SECTOR PÚBLICO: ESTRUCTURA, FUNCIONES Y MARCO JURIDICO  </vt:lpstr>
      <vt:lpstr>2.GOBIERNO O ADMINISTRACIÓN CENTRAL  O PODER EJECUTIVO .</vt:lpstr>
      <vt:lpstr>2.GOBIERNO O ADMINISTRACIÓN CENTRAL  O PODER EJECUTIVO .</vt:lpstr>
      <vt:lpstr> .</vt:lpstr>
      <vt:lpstr> .</vt:lpstr>
      <vt:lpstr> .</vt:lpstr>
      <vt:lpstr> .</vt:lpstr>
      <vt:lpstr> .</vt:lpstr>
      <vt:lpstr> .</vt:lpstr>
      <vt:lpstr> .</vt:lpstr>
      <vt:lpstr>4.-ATRIBUCIONES ECONÓMICAS DEL PRESIDENTE  DE LA REPÚBLICA  .</vt:lpstr>
      <vt:lpstr>4.- ATRIBUCIONES ECONÓMICAS DEL PRESIDENTE  DE LA REPÚBLICA  .</vt:lpstr>
      <vt:lpstr>5.-FUNCIONES DEL MINISTERIO DE HACIENDA  .</vt:lpstr>
      <vt:lpstr>5.-FUNCIONES DEL MINISTERIO DE HACIENDA  .</vt:lpstr>
      <vt:lpstr>5.- FUNCIONES DEL MINISTERIO DE HACIENDA  .</vt:lpstr>
      <vt:lpstr>5.- FUNCIONES DEL MINISTERIO DE HACIENDA.</vt:lpstr>
      <vt:lpstr> 5.- FUNCIONES DEL MINISTERIO DE HACIENDA.  </vt:lpstr>
      <vt:lpstr> 5.- FUNCIONES DEL MINISTERIO DE HACIENDA.  </vt:lpstr>
      <vt:lpstr>6.- Servicio de Impuestos Internos.    </vt:lpstr>
      <vt:lpstr>7.- Tesorería General de la República.    </vt:lpstr>
      <vt:lpstr>7.- Tesorería General de la República.    </vt:lpstr>
      <vt:lpstr>7.- Tesorería General de la República: </vt:lpstr>
      <vt:lpstr>8.- Servicio Nacional de Aduanas: </vt:lpstr>
      <vt:lpstr>9.- Servicio Nacional de Aduanas: </vt:lpstr>
      <vt:lpstr>9.- Servicio Nacional de Aduanas: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Probidad</dc:title>
  <dc:creator>casa</dc:creator>
  <cp:lastModifiedBy>casa</cp:lastModifiedBy>
  <cp:revision>466</cp:revision>
  <dcterms:created xsi:type="dcterms:W3CDTF">2015-06-03T11:14:39Z</dcterms:created>
  <dcterms:modified xsi:type="dcterms:W3CDTF">2016-08-09T01:04:50Z</dcterms:modified>
</cp:coreProperties>
</file>