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48"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7" name="Date Placeholder 6"/>
          <p:cNvSpPr>
            <a:spLocks noGrp="1"/>
          </p:cNvSpPr>
          <p:nvPr>
            <p:ph type="dt" sz="half" idx="10"/>
          </p:nvPr>
        </p:nvSpPr>
        <p:spPr/>
        <p:txBody>
          <a:bodyPr/>
          <a:lstStyle/>
          <a:p>
            <a:fld id="{ECD19FB2-3AAB-4D03-B13A-2960828C78E3}" type="datetimeFigureOut">
              <a:rPr lang="en-US" dirty="0"/>
              <a:t>11/16/2022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99916976-5D93-46E4-A98A-FAD63E4D0EA8}" type="datetimeFigureOut">
              <a:rPr lang="en-US" dirty="0"/>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s-ES"/>
              <a:t>Haga clic para modificar el estilo de título del patrón</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0F39F4F5-F4D2-4D2A-AB60-88D37ADCB869}" type="datetimeFigureOut">
              <a:rPr lang="en-US" dirty="0"/>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D23BC6CE-6D1E-47E5-8859-F31AC5380EB2}" type="datetimeFigureOut">
              <a:rPr lang="en-US" dirty="0"/>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120000" y="2505075"/>
            <a:ext cx="5025216"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s-ES"/>
              <a:t>Haga clic para modificar los estilos de texto del patrón</a:t>
            </a:r>
          </a:p>
        </p:txBody>
      </p:sp>
      <p:sp>
        <p:nvSpPr>
          <p:cNvPr id="6" name="Content Placeholder 5"/>
          <p:cNvSpPr>
            <a:spLocks noGrp="1"/>
          </p:cNvSpPr>
          <p:nvPr>
            <p:ph sz="quarter" idx="4"/>
          </p:nvPr>
        </p:nvSpPr>
        <p:spPr>
          <a:xfrm>
            <a:off x="6319840" y="2505075"/>
            <a:ext cx="503554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B1B4E7C4-4DA4-404D-9965-B13F2DD7D8BF}" type="datetimeFigureOut">
              <a:rPr lang="en-US" dirty="0"/>
              <a:t>11/16/2022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476FB7AA-4A53-424F-AD41-70827B6504BA}" type="datetimeFigureOut">
              <a:rPr lang="en-US" dirty="0"/>
              <a:t>11/16/2022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884882-FB12-4BC8-9960-9AD8104D7FAE}" type="datetimeFigureOut">
              <a:rPr lang="en-US" dirty="0"/>
              <a:t>11/16/2022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F7D1BD23-6E54-4D9D-AD88-A2813C73CC25}" type="datetimeFigureOut">
              <a:rPr lang="en-US" dirty="0"/>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1471A834-4F3C-4AF9-9C74-05EC35A0F292}" type="datetimeFigureOut">
              <a:rPr lang="en-US" dirty="0"/>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1B80C674-7DFC-42FE-B9CD-82963CDB1557}" type="datetimeFigureOut">
              <a:rPr lang="en-US" dirty="0"/>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2076456F-F47D-4F25-8053-2A695DA0CA7D}" type="datetimeFigureOut">
              <a:rPr lang="en-US" dirty="0"/>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s-ES"/>
              <a:t>Haga clic para modificar el estilo de título del patrón</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5D6C7379-69CC-4837-9905-BEBA22830C8A}" type="datetimeFigureOut">
              <a:rPr lang="en-US" dirty="0"/>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49EB8B7E-8AEE-4F10-BFEE-C999AD004D36}" type="datetimeFigureOut">
              <a:rPr lang="en-US" dirty="0"/>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s-ES"/>
              <a:t>Haga clic para modificar el estilo de título del patrón</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s-ES"/>
              <a:t>Haga clic para modificar los estilos de texto del patrón</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s-ES"/>
              <a:t>Haga clic para modificar los estilos de texto del patrón</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fld id="{8668F3F9-58BC-440B-B37B-805B9055EF92}" type="datetimeFigureOut">
              <a:rPr lang="en-US" dirty="0"/>
              <a:t>11/16/2022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s-ES"/>
              <a:t>Haga clic para modificar el estilo de título del patrón</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3" name="Date Placeholder 2"/>
          <p:cNvSpPr>
            <a:spLocks noGrp="1"/>
          </p:cNvSpPr>
          <p:nvPr>
            <p:ph type="dt" sz="half" idx="10"/>
          </p:nvPr>
        </p:nvSpPr>
        <p:spPr/>
        <p:txBody>
          <a:bodyPr/>
          <a:lstStyle/>
          <a:p>
            <a:fld id="{0D5A53AF-48EA-489D-8260-9DCAB666386A}" type="datetimeFigureOut">
              <a:rPr lang="en-US" dirty="0"/>
              <a:t>11/16/2022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0DED02AE-B9A4-47BD-AF8E-97E16144138B}" type="datetimeFigureOut">
              <a:rPr lang="en-US" dirty="0"/>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CF0FD78B-DB02-4362-BCDC-98A55456977C}" type="datetimeFigureOut">
              <a:rPr lang="en-US" dirty="0"/>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51CF1133-3259-4C45-BABA-5B62D9C6F78D}" type="datetimeFigureOut">
              <a:rPr lang="en-US" dirty="0"/>
              <a:t>11/16/2022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7E03E9-3955-E742-26E7-BC17C5266694}"/>
              </a:ext>
            </a:extLst>
          </p:cNvPr>
          <p:cNvSpPr>
            <a:spLocks noGrp="1"/>
          </p:cNvSpPr>
          <p:nvPr>
            <p:ph type="ctrTitle"/>
          </p:nvPr>
        </p:nvSpPr>
        <p:spPr>
          <a:xfrm>
            <a:off x="1524000" y="1208764"/>
            <a:ext cx="9144000" cy="1641490"/>
          </a:xfrm>
        </p:spPr>
        <p:txBody>
          <a:bodyPr>
            <a:normAutofit/>
          </a:bodyPr>
          <a:lstStyle/>
          <a:p>
            <a:pPr algn="ctr"/>
            <a:r>
              <a:rPr lang="es-CL" sz="5400" dirty="0"/>
              <a:t>NAVEGACIÓN  EN </a:t>
            </a:r>
            <a:br>
              <a:rPr lang="es-CL" sz="5400" dirty="0"/>
            </a:br>
            <a:r>
              <a:rPr lang="es-CL" sz="5400" dirty="0"/>
              <a:t>CONDICIONES  ADVERSAS</a:t>
            </a:r>
          </a:p>
        </p:txBody>
      </p:sp>
      <p:sp>
        <p:nvSpPr>
          <p:cNvPr id="3" name="Subtítulo 2">
            <a:extLst>
              <a:ext uri="{FF2B5EF4-FFF2-40B4-BE49-F238E27FC236}">
                <a16:creationId xmlns:a16="http://schemas.microsoft.com/office/drawing/2014/main" id="{8C595105-E38E-A498-9879-A3F7CD32C003}"/>
              </a:ext>
            </a:extLst>
          </p:cNvPr>
          <p:cNvSpPr>
            <a:spLocks noGrp="1"/>
          </p:cNvSpPr>
          <p:nvPr>
            <p:ph type="subTitle" idx="1"/>
          </p:nvPr>
        </p:nvSpPr>
        <p:spPr>
          <a:xfrm>
            <a:off x="1670303" y="4444183"/>
            <a:ext cx="9144000" cy="754025"/>
          </a:xfrm>
        </p:spPr>
        <p:txBody>
          <a:bodyPr>
            <a:normAutofit fontScale="77500" lnSpcReduction="20000"/>
          </a:bodyPr>
          <a:lstStyle/>
          <a:p>
            <a:pPr algn="ctr"/>
            <a:r>
              <a:rPr lang="es-CL" dirty="0"/>
              <a:t>CURSO CAPITÁN DEPORTIVO COSTERO</a:t>
            </a:r>
          </a:p>
          <a:p>
            <a:pPr algn="ctr"/>
            <a:r>
              <a:rPr lang="es-CL" dirty="0"/>
              <a:t>CNDN 2022</a:t>
            </a:r>
          </a:p>
          <a:p>
            <a:endParaRPr lang="es-CL" dirty="0"/>
          </a:p>
        </p:txBody>
      </p:sp>
    </p:spTree>
    <p:extLst>
      <p:ext uri="{BB962C8B-B14F-4D97-AF65-F5344CB8AC3E}">
        <p14:creationId xmlns:p14="http://schemas.microsoft.com/office/powerpoint/2010/main" val="3634574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3B202A-FB2D-E14C-7461-7FBD43BCF1F3}"/>
              </a:ext>
            </a:extLst>
          </p:cNvPr>
          <p:cNvSpPr>
            <a:spLocks noGrp="1"/>
          </p:cNvSpPr>
          <p:nvPr>
            <p:ph type="title"/>
          </p:nvPr>
        </p:nvSpPr>
        <p:spPr/>
        <p:txBody>
          <a:bodyPr>
            <a:noAutofit/>
          </a:bodyPr>
          <a:lstStyle/>
          <a:p>
            <a:pPr algn="ctr"/>
            <a:r>
              <a:rPr lang="es-CL" sz="4800" dirty="0"/>
              <a:t>NAVEGACIÓN EN </a:t>
            </a:r>
            <a:br>
              <a:rPr lang="es-CL" sz="4800" dirty="0"/>
            </a:br>
            <a:r>
              <a:rPr lang="es-CL" sz="4800" dirty="0"/>
              <a:t>CONDICIONES ADVERSAS</a:t>
            </a:r>
          </a:p>
        </p:txBody>
      </p:sp>
      <p:sp>
        <p:nvSpPr>
          <p:cNvPr id="3" name="Marcador de contenido 2">
            <a:extLst>
              <a:ext uri="{FF2B5EF4-FFF2-40B4-BE49-F238E27FC236}">
                <a16:creationId xmlns:a16="http://schemas.microsoft.com/office/drawing/2014/main" id="{220AF938-89E5-2D7A-6DDA-32DFE2A45627}"/>
              </a:ext>
            </a:extLst>
          </p:cNvPr>
          <p:cNvSpPr>
            <a:spLocks noGrp="1"/>
          </p:cNvSpPr>
          <p:nvPr>
            <p:ph idx="1"/>
          </p:nvPr>
        </p:nvSpPr>
        <p:spPr/>
        <p:txBody>
          <a:bodyPr/>
          <a:lstStyle/>
          <a:p>
            <a:r>
              <a:rPr lang="es-CL" dirty="0"/>
              <a:t>Introducción</a:t>
            </a:r>
          </a:p>
          <a:p>
            <a:pPr marL="0" indent="0">
              <a:buNone/>
            </a:pPr>
            <a:endParaRPr lang="es-CL" dirty="0"/>
          </a:p>
          <a:p>
            <a:pPr lvl="1"/>
            <a:r>
              <a:rPr lang="es-CL" dirty="0"/>
              <a:t>Navegación con mal tiempo</a:t>
            </a:r>
          </a:p>
          <a:p>
            <a:pPr marL="457200" lvl="1" indent="0">
              <a:buNone/>
            </a:pPr>
            <a:endParaRPr lang="es-CL" dirty="0"/>
          </a:p>
          <a:p>
            <a:pPr lvl="1"/>
            <a:r>
              <a:rPr lang="es-CL" dirty="0"/>
              <a:t>Navegación con baja visibilidad</a:t>
            </a:r>
          </a:p>
        </p:txBody>
      </p:sp>
    </p:spTree>
    <p:extLst>
      <p:ext uri="{BB962C8B-B14F-4D97-AF65-F5344CB8AC3E}">
        <p14:creationId xmlns:p14="http://schemas.microsoft.com/office/powerpoint/2010/main" val="3207207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24AC51-1A40-B7E5-8063-BE6E38C1F8D3}"/>
              </a:ext>
            </a:extLst>
          </p:cNvPr>
          <p:cNvSpPr>
            <a:spLocks noGrp="1"/>
          </p:cNvSpPr>
          <p:nvPr>
            <p:ph type="title"/>
          </p:nvPr>
        </p:nvSpPr>
        <p:spPr/>
        <p:txBody>
          <a:bodyPr/>
          <a:lstStyle/>
          <a:p>
            <a:pPr algn="ctr"/>
            <a:r>
              <a:rPr lang="es-CL" dirty="0"/>
              <a:t>Navegación con mal tiempo</a:t>
            </a:r>
          </a:p>
        </p:txBody>
      </p:sp>
      <p:sp>
        <p:nvSpPr>
          <p:cNvPr id="3" name="Marcador de contenido 2">
            <a:extLst>
              <a:ext uri="{FF2B5EF4-FFF2-40B4-BE49-F238E27FC236}">
                <a16:creationId xmlns:a16="http://schemas.microsoft.com/office/drawing/2014/main" id="{29E26DFD-575D-2030-5DF5-665E9A847463}"/>
              </a:ext>
            </a:extLst>
          </p:cNvPr>
          <p:cNvSpPr>
            <a:spLocks noGrp="1"/>
          </p:cNvSpPr>
          <p:nvPr>
            <p:ph idx="1"/>
          </p:nvPr>
        </p:nvSpPr>
        <p:spPr/>
        <p:txBody>
          <a:bodyPr>
            <a:normAutofit fontScale="92500" lnSpcReduction="10000"/>
          </a:bodyPr>
          <a:lstStyle/>
          <a:p>
            <a:r>
              <a:rPr lang="es-CL" dirty="0"/>
              <a:t>Introducción. Teniendo en cuenta los 4 aspectos que nos permiten prever las emergencias y estar preparados para superarlas: tripulación calificada, mantención e inspección del velero, equipamiento de seguridad y planificación de la navegación, se podría decir que el velero está en condiciones de navegar con mal tiempo….La realidad es que cuando se habla de mal tiempo en Chile, se refiere a frentes con fuertes vientos de componente norte, que producen olas de más de 4 metros, generalmente con lluvias y baja visibilidad, que impactan en el borde costero abiertos hacia el cuarto cuadrante… En el caso de los surazos, no están relacionado a un frente, sino que al anticiclón y que puede extenderse por más tiempo, generando mar de fondo y grandes olas de mayor peligrosidad, con rompiente en el borde costero abierto hacia el tercer cuadrante</a:t>
            </a:r>
          </a:p>
          <a:p>
            <a:pPr marL="457200" lvl="1" indent="0">
              <a:buNone/>
            </a:pPr>
            <a:endParaRPr lang="es-CL" dirty="0"/>
          </a:p>
        </p:txBody>
      </p:sp>
    </p:spTree>
    <p:extLst>
      <p:ext uri="{BB962C8B-B14F-4D97-AF65-F5344CB8AC3E}">
        <p14:creationId xmlns:p14="http://schemas.microsoft.com/office/powerpoint/2010/main" val="94558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44EF1A-9326-0D55-F316-468B61D7308F}"/>
              </a:ext>
            </a:extLst>
          </p:cNvPr>
          <p:cNvSpPr>
            <a:spLocks noGrp="1"/>
          </p:cNvSpPr>
          <p:nvPr>
            <p:ph type="title"/>
          </p:nvPr>
        </p:nvSpPr>
        <p:spPr/>
        <p:txBody>
          <a:bodyPr/>
          <a:lstStyle/>
          <a:p>
            <a:pPr algn="ctr"/>
            <a:r>
              <a:rPr lang="es-CL" dirty="0"/>
              <a:t>Navegación con mal tiempo</a:t>
            </a:r>
          </a:p>
        </p:txBody>
      </p:sp>
      <p:sp>
        <p:nvSpPr>
          <p:cNvPr id="3" name="Marcador de contenido 2">
            <a:extLst>
              <a:ext uri="{FF2B5EF4-FFF2-40B4-BE49-F238E27FC236}">
                <a16:creationId xmlns:a16="http://schemas.microsoft.com/office/drawing/2014/main" id="{EF6F5EE5-A1FB-7B59-CACC-0C69D3889DC5}"/>
              </a:ext>
            </a:extLst>
          </p:cNvPr>
          <p:cNvSpPr>
            <a:spLocks noGrp="1"/>
          </p:cNvSpPr>
          <p:nvPr>
            <p:ph idx="1"/>
          </p:nvPr>
        </p:nvSpPr>
        <p:spPr/>
        <p:txBody>
          <a:bodyPr/>
          <a:lstStyle/>
          <a:p>
            <a:r>
              <a:rPr lang="es-CL" dirty="0"/>
              <a:t>Preparación de la embarcación antes del zarpe. Se deberá ser riguroso en la verificación de los cuatros aspectos para prevenir emergencias.</a:t>
            </a:r>
          </a:p>
          <a:p>
            <a:r>
              <a:rPr lang="es-CL" dirty="0"/>
              <a:t>Trinca para la mar.</a:t>
            </a:r>
          </a:p>
          <a:p>
            <a:pPr lvl="1"/>
            <a:r>
              <a:rPr lang="es-CL" dirty="0"/>
              <a:t>Amarrar todo lo que se pueda soltar por un golpe de mar como elementos de cocina, de navegación, vaciar el WC, cerrar válvulas de fondo del </a:t>
            </a:r>
            <a:r>
              <a:rPr lang="es-CL" dirty="0" err="1"/>
              <a:t>Wc</a:t>
            </a:r>
            <a:r>
              <a:rPr lang="es-CL" dirty="0"/>
              <a:t>, ducas y de lavaplatos, cerrar escotillas, vaciar sentina, asegurar elementos que están en cubierta.</a:t>
            </a:r>
          </a:p>
          <a:p>
            <a:pPr lvl="1"/>
            <a:r>
              <a:rPr lang="es-CL" dirty="0"/>
              <a:t>Verificar limpieza imbornales</a:t>
            </a:r>
          </a:p>
          <a:p>
            <a:pPr lvl="1"/>
            <a:r>
              <a:rPr lang="es-CL" dirty="0"/>
              <a:t>Caña de respeto en lugar de fácil acceso</a:t>
            </a:r>
          </a:p>
          <a:p>
            <a:pPr lvl="1"/>
            <a:r>
              <a:rPr lang="es-CL" dirty="0"/>
              <a:t>Velas de capa y </a:t>
            </a:r>
            <a:r>
              <a:rPr lang="es-CL" dirty="0" err="1"/>
              <a:t>tormentin</a:t>
            </a:r>
            <a:endParaRPr lang="es-CL" dirty="0"/>
          </a:p>
        </p:txBody>
      </p:sp>
    </p:spTree>
    <p:extLst>
      <p:ext uri="{BB962C8B-B14F-4D97-AF65-F5344CB8AC3E}">
        <p14:creationId xmlns:p14="http://schemas.microsoft.com/office/powerpoint/2010/main" val="37148517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44EF1A-9326-0D55-F316-468B61D7308F}"/>
              </a:ext>
            </a:extLst>
          </p:cNvPr>
          <p:cNvSpPr>
            <a:spLocks noGrp="1"/>
          </p:cNvSpPr>
          <p:nvPr>
            <p:ph type="title"/>
          </p:nvPr>
        </p:nvSpPr>
        <p:spPr/>
        <p:txBody>
          <a:bodyPr/>
          <a:lstStyle/>
          <a:p>
            <a:pPr algn="ctr"/>
            <a:r>
              <a:rPr lang="es-CL" dirty="0"/>
              <a:t>Navegación con mal tiempo</a:t>
            </a:r>
          </a:p>
        </p:txBody>
      </p:sp>
      <p:sp>
        <p:nvSpPr>
          <p:cNvPr id="3" name="Marcador de contenido 2">
            <a:extLst>
              <a:ext uri="{FF2B5EF4-FFF2-40B4-BE49-F238E27FC236}">
                <a16:creationId xmlns:a16="http://schemas.microsoft.com/office/drawing/2014/main" id="{EF6F5EE5-A1FB-7B59-CACC-0C69D3889DC5}"/>
              </a:ext>
            </a:extLst>
          </p:cNvPr>
          <p:cNvSpPr>
            <a:spLocks noGrp="1"/>
          </p:cNvSpPr>
          <p:nvPr>
            <p:ph idx="1"/>
          </p:nvPr>
        </p:nvSpPr>
        <p:spPr/>
        <p:txBody>
          <a:bodyPr/>
          <a:lstStyle/>
          <a:p>
            <a:r>
              <a:rPr lang="es-CL" dirty="0"/>
              <a:t>Además se deberá tener tenidas de agua y botas para la tripulación.</a:t>
            </a:r>
          </a:p>
          <a:p>
            <a:r>
              <a:rPr lang="es-CL" dirty="0"/>
              <a:t>Considerar que durante la navegación con mal tiempo no se podrá cocinar…</a:t>
            </a:r>
          </a:p>
        </p:txBody>
      </p:sp>
    </p:spTree>
    <p:extLst>
      <p:ext uri="{BB962C8B-B14F-4D97-AF65-F5344CB8AC3E}">
        <p14:creationId xmlns:p14="http://schemas.microsoft.com/office/powerpoint/2010/main" val="130527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44EF1A-9326-0D55-F316-468B61D7308F}"/>
              </a:ext>
            </a:extLst>
          </p:cNvPr>
          <p:cNvSpPr>
            <a:spLocks noGrp="1"/>
          </p:cNvSpPr>
          <p:nvPr>
            <p:ph type="title"/>
          </p:nvPr>
        </p:nvSpPr>
        <p:spPr/>
        <p:txBody>
          <a:bodyPr/>
          <a:lstStyle/>
          <a:p>
            <a:pPr algn="ctr"/>
            <a:r>
              <a:rPr lang="es-CL" dirty="0"/>
              <a:t>Navegación con mal tiempo</a:t>
            </a:r>
          </a:p>
        </p:txBody>
      </p:sp>
      <p:sp>
        <p:nvSpPr>
          <p:cNvPr id="3" name="Marcador de contenido 2">
            <a:extLst>
              <a:ext uri="{FF2B5EF4-FFF2-40B4-BE49-F238E27FC236}">
                <a16:creationId xmlns:a16="http://schemas.microsoft.com/office/drawing/2014/main" id="{EF6F5EE5-A1FB-7B59-CACC-0C69D3889DC5}"/>
              </a:ext>
            </a:extLst>
          </p:cNvPr>
          <p:cNvSpPr>
            <a:spLocks noGrp="1"/>
          </p:cNvSpPr>
          <p:nvPr>
            <p:ph idx="1"/>
          </p:nvPr>
        </p:nvSpPr>
        <p:spPr/>
        <p:txBody>
          <a:bodyPr>
            <a:normAutofit fontScale="92500" lnSpcReduction="10000"/>
          </a:bodyPr>
          <a:lstStyle/>
          <a:p>
            <a:pPr marL="0" indent="0">
              <a:buNone/>
            </a:pPr>
            <a:r>
              <a:rPr lang="es-CL" b="1" dirty="0">
                <a:solidFill>
                  <a:srgbClr val="FFFF00"/>
                </a:solidFill>
              </a:rPr>
              <a:t>Prepararse para afrontar el mal tiempo.</a:t>
            </a:r>
          </a:p>
          <a:p>
            <a:r>
              <a:rPr lang="es-CL" dirty="0"/>
              <a:t>Disminuir la superficie </a:t>
            </a:r>
            <a:r>
              <a:rPr lang="es-CL" dirty="0" err="1"/>
              <a:t>vélica</a:t>
            </a:r>
            <a:endParaRPr lang="es-CL" dirty="0"/>
          </a:p>
          <a:p>
            <a:r>
              <a:rPr lang="es-CL" dirty="0"/>
              <a:t>Disponer el empleo de chaleco salvavidas y arnés de seguridad</a:t>
            </a:r>
          </a:p>
          <a:p>
            <a:r>
              <a:rPr lang="es-CL" dirty="0"/>
              <a:t>Despejar la cubierta de elementos que se puedan ir al agua o entorpecer las maniobras.</a:t>
            </a:r>
          </a:p>
          <a:p>
            <a:r>
              <a:rPr lang="es-CL" dirty="0"/>
              <a:t>Dejar la cabina estanca</a:t>
            </a:r>
          </a:p>
          <a:p>
            <a:r>
              <a:rPr lang="es-CL" dirty="0"/>
              <a:t>Dar la posición a la estación costera más próxima</a:t>
            </a:r>
          </a:p>
          <a:p>
            <a:r>
              <a:rPr lang="es-CL" dirty="0"/>
              <a:t>Tener linternas y pilas de repuesto accesibles</a:t>
            </a:r>
          </a:p>
          <a:p>
            <a:r>
              <a:rPr lang="es-CL" dirty="0"/>
              <a:t>Mantener dos tripulantes en cubierta y conectados a línea de seguridad, para el gobierno y maniobras de la embarcación</a:t>
            </a:r>
          </a:p>
        </p:txBody>
      </p:sp>
    </p:spTree>
    <p:extLst>
      <p:ext uri="{BB962C8B-B14F-4D97-AF65-F5344CB8AC3E}">
        <p14:creationId xmlns:p14="http://schemas.microsoft.com/office/powerpoint/2010/main" val="2990155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44EF1A-9326-0D55-F316-468B61D7308F}"/>
              </a:ext>
            </a:extLst>
          </p:cNvPr>
          <p:cNvSpPr>
            <a:spLocks noGrp="1"/>
          </p:cNvSpPr>
          <p:nvPr>
            <p:ph type="title"/>
          </p:nvPr>
        </p:nvSpPr>
        <p:spPr/>
        <p:txBody>
          <a:bodyPr/>
          <a:lstStyle/>
          <a:p>
            <a:pPr algn="ctr"/>
            <a:r>
              <a:rPr lang="es-CL" dirty="0"/>
              <a:t>Navegación con mal tiempo</a:t>
            </a:r>
          </a:p>
        </p:txBody>
      </p:sp>
      <p:sp>
        <p:nvSpPr>
          <p:cNvPr id="3" name="Marcador de contenido 2">
            <a:extLst>
              <a:ext uri="{FF2B5EF4-FFF2-40B4-BE49-F238E27FC236}">
                <a16:creationId xmlns:a16="http://schemas.microsoft.com/office/drawing/2014/main" id="{EF6F5EE5-A1FB-7B59-CACC-0C69D3889DC5}"/>
              </a:ext>
            </a:extLst>
          </p:cNvPr>
          <p:cNvSpPr>
            <a:spLocks noGrp="1"/>
          </p:cNvSpPr>
          <p:nvPr>
            <p:ph idx="1"/>
          </p:nvPr>
        </p:nvSpPr>
        <p:spPr/>
        <p:txBody>
          <a:bodyPr>
            <a:normAutofit/>
          </a:bodyPr>
          <a:lstStyle/>
          <a:p>
            <a:pPr marL="0" indent="0">
              <a:buNone/>
            </a:pPr>
            <a:r>
              <a:rPr lang="es-CL" b="1" dirty="0">
                <a:solidFill>
                  <a:srgbClr val="FFFF00"/>
                </a:solidFill>
              </a:rPr>
              <a:t>Formas de capear un mal tiempo.</a:t>
            </a:r>
          </a:p>
          <a:p>
            <a:r>
              <a:rPr lang="es-CL" dirty="0"/>
              <a:t>Capear con el aparejo izado</a:t>
            </a:r>
          </a:p>
          <a:p>
            <a:r>
              <a:rPr lang="es-CL" dirty="0"/>
              <a:t>Capear a palo seco</a:t>
            </a:r>
          </a:p>
          <a:p>
            <a:r>
              <a:rPr lang="es-CL" dirty="0"/>
              <a:t>Correr el mal tiempo</a:t>
            </a:r>
          </a:p>
          <a:p>
            <a:r>
              <a:rPr lang="es-CL" dirty="0"/>
              <a:t>Capear a motor</a:t>
            </a:r>
          </a:p>
        </p:txBody>
      </p:sp>
    </p:spTree>
    <p:extLst>
      <p:ext uri="{BB962C8B-B14F-4D97-AF65-F5344CB8AC3E}">
        <p14:creationId xmlns:p14="http://schemas.microsoft.com/office/powerpoint/2010/main" val="3303544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44EF1A-9326-0D55-F316-468B61D7308F}"/>
              </a:ext>
            </a:extLst>
          </p:cNvPr>
          <p:cNvSpPr>
            <a:spLocks noGrp="1"/>
          </p:cNvSpPr>
          <p:nvPr>
            <p:ph type="title"/>
          </p:nvPr>
        </p:nvSpPr>
        <p:spPr/>
        <p:txBody>
          <a:bodyPr/>
          <a:lstStyle/>
          <a:p>
            <a:pPr algn="ctr"/>
            <a:r>
              <a:rPr lang="es-CL" dirty="0"/>
              <a:t>Navegación con mal tiempo</a:t>
            </a:r>
          </a:p>
        </p:txBody>
      </p:sp>
      <p:sp>
        <p:nvSpPr>
          <p:cNvPr id="3" name="Marcador de contenido 2">
            <a:extLst>
              <a:ext uri="{FF2B5EF4-FFF2-40B4-BE49-F238E27FC236}">
                <a16:creationId xmlns:a16="http://schemas.microsoft.com/office/drawing/2014/main" id="{EF6F5EE5-A1FB-7B59-CACC-0C69D3889DC5}"/>
              </a:ext>
            </a:extLst>
          </p:cNvPr>
          <p:cNvSpPr>
            <a:spLocks noGrp="1"/>
          </p:cNvSpPr>
          <p:nvPr>
            <p:ph idx="1"/>
          </p:nvPr>
        </p:nvSpPr>
        <p:spPr/>
        <p:txBody>
          <a:bodyPr>
            <a:normAutofit/>
          </a:bodyPr>
          <a:lstStyle/>
          <a:p>
            <a:pPr marL="0" indent="0">
              <a:buNone/>
            </a:pPr>
            <a:r>
              <a:rPr lang="es-CL" b="1" dirty="0">
                <a:solidFill>
                  <a:srgbClr val="FFFF00"/>
                </a:solidFill>
              </a:rPr>
              <a:t>Señales de mal tiempo.</a:t>
            </a:r>
          </a:p>
          <a:p>
            <a:r>
              <a:rPr lang="es-CL" dirty="0"/>
              <a:t>Estas señales serán izadas normalmente en las Capitanías de Puerto.</a:t>
            </a:r>
          </a:p>
          <a:p>
            <a:r>
              <a:rPr lang="es-CL" dirty="0"/>
              <a:t>Bandera Mike. Queda suspendido todo el tráfico de embarcaciones menores en la bahía por mal tiempo</a:t>
            </a:r>
          </a:p>
          <a:p>
            <a:r>
              <a:rPr lang="es-CL" dirty="0"/>
              <a:t>Bandera Romeo. Queda suspendido todo tráfico y las faenas de carga y descarga, debiendo amarrarse las lanchas y remolcadores.</a:t>
            </a:r>
          </a:p>
          <a:p>
            <a:r>
              <a:rPr lang="es-CL" dirty="0"/>
              <a:t>Las señales se informan por VHF como mensaje </a:t>
            </a:r>
            <a:r>
              <a:rPr lang="es-CL" dirty="0" err="1"/>
              <a:t>Securité</a:t>
            </a:r>
            <a:endParaRPr lang="es-CL" dirty="0"/>
          </a:p>
        </p:txBody>
      </p:sp>
    </p:spTree>
    <p:extLst>
      <p:ext uri="{BB962C8B-B14F-4D97-AF65-F5344CB8AC3E}">
        <p14:creationId xmlns:p14="http://schemas.microsoft.com/office/powerpoint/2010/main" val="1955774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44EF1A-9326-0D55-F316-468B61D7308F}"/>
              </a:ext>
            </a:extLst>
          </p:cNvPr>
          <p:cNvSpPr>
            <a:spLocks noGrp="1"/>
          </p:cNvSpPr>
          <p:nvPr>
            <p:ph type="title"/>
          </p:nvPr>
        </p:nvSpPr>
        <p:spPr>
          <a:xfrm>
            <a:off x="0" y="105302"/>
            <a:ext cx="9102607" cy="1325563"/>
          </a:xfrm>
        </p:spPr>
        <p:txBody>
          <a:bodyPr/>
          <a:lstStyle/>
          <a:p>
            <a:pPr algn="ctr"/>
            <a:r>
              <a:rPr lang="es-CL" dirty="0"/>
              <a:t>Navegación con mal tiempo</a:t>
            </a:r>
          </a:p>
        </p:txBody>
      </p:sp>
      <p:sp>
        <p:nvSpPr>
          <p:cNvPr id="3" name="Marcador de contenido 2">
            <a:extLst>
              <a:ext uri="{FF2B5EF4-FFF2-40B4-BE49-F238E27FC236}">
                <a16:creationId xmlns:a16="http://schemas.microsoft.com/office/drawing/2014/main" id="{EF6F5EE5-A1FB-7B59-CACC-0C69D3889DC5}"/>
              </a:ext>
            </a:extLst>
          </p:cNvPr>
          <p:cNvSpPr>
            <a:spLocks noGrp="1"/>
          </p:cNvSpPr>
          <p:nvPr>
            <p:ph idx="1"/>
          </p:nvPr>
        </p:nvSpPr>
        <p:spPr/>
        <p:txBody>
          <a:bodyPr>
            <a:normAutofit/>
          </a:bodyPr>
          <a:lstStyle/>
          <a:p>
            <a:pPr marL="0" indent="0">
              <a:buNone/>
            </a:pPr>
            <a:r>
              <a:rPr lang="es-CL" b="1" dirty="0">
                <a:solidFill>
                  <a:srgbClr val="FFFF00"/>
                </a:solidFill>
              </a:rPr>
              <a:t>Señales de mal tiempo.</a:t>
            </a:r>
          </a:p>
          <a:p>
            <a:pPr marL="0" indent="0">
              <a:buNone/>
            </a:pPr>
            <a:r>
              <a:rPr lang="es-CL" dirty="0"/>
              <a:t>Señales adicionales. </a:t>
            </a:r>
          </a:p>
          <a:p>
            <a:pPr marL="0" indent="0">
              <a:buNone/>
            </a:pPr>
            <a:endParaRPr lang="es-CL" b="1" dirty="0">
              <a:solidFill>
                <a:srgbClr val="FFFF00"/>
              </a:solidFill>
            </a:endParaRPr>
          </a:p>
        </p:txBody>
      </p:sp>
      <p:pic>
        <p:nvPicPr>
          <p:cNvPr id="5" name="Imagen 4" descr="Forma, Polígono&#10;&#10;Descripción generada automáticamente">
            <a:extLst>
              <a:ext uri="{FF2B5EF4-FFF2-40B4-BE49-F238E27FC236}">
                <a16:creationId xmlns:a16="http://schemas.microsoft.com/office/drawing/2014/main" id="{638D2149-475C-DD25-948C-1357AB5866AD}"/>
              </a:ext>
            </a:extLst>
          </p:cNvPr>
          <p:cNvPicPr>
            <a:picLocks noChangeAspect="1"/>
          </p:cNvPicPr>
          <p:nvPr/>
        </p:nvPicPr>
        <p:blipFill>
          <a:blip r:embed="rId2"/>
          <a:stretch>
            <a:fillRect/>
          </a:stretch>
        </p:blipFill>
        <p:spPr>
          <a:xfrm>
            <a:off x="6650991" y="1040715"/>
            <a:ext cx="4300787" cy="5711983"/>
          </a:xfrm>
          <a:prstGeom prst="rect">
            <a:avLst/>
          </a:prstGeom>
        </p:spPr>
      </p:pic>
    </p:spTree>
    <p:extLst>
      <p:ext uri="{BB962C8B-B14F-4D97-AF65-F5344CB8AC3E}">
        <p14:creationId xmlns:p14="http://schemas.microsoft.com/office/powerpoint/2010/main" val="10180633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426D9C-66C8-43BE-56CD-C3AEDED36273}"/>
              </a:ext>
            </a:extLst>
          </p:cNvPr>
          <p:cNvSpPr>
            <a:spLocks noGrp="1"/>
          </p:cNvSpPr>
          <p:nvPr>
            <p:ph type="title"/>
          </p:nvPr>
        </p:nvSpPr>
        <p:spPr/>
        <p:txBody>
          <a:bodyPr/>
          <a:lstStyle/>
          <a:p>
            <a:r>
              <a:rPr lang="es-CL" dirty="0"/>
              <a:t>Navegación con baja visibilidad</a:t>
            </a:r>
          </a:p>
        </p:txBody>
      </p:sp>
      <p:sp>
        <p:nvSpPr>
          <p:cNvPr id="3" name="Marcador de contenido 2">
            <a:extLst>
              <a:ext uri="{FF2B5EF4-FFF2-40B4-BE49-F238E27FC236}">
                <a16:creationId xmlns:a16="http://schemas.microsoft.com/office/drawing/2014/main" id="{5AA1CD8E-4A3C-D54A-3667-2ACFFD2D48E2}"/>
              </a:ext>
            </a:extLst>
          </p:cNvPr>
          <p:cNvSpPr>
            <a:spLocks noGrp="1"/>
          </p:cNvSpPr>
          <p:nvPr>
            <p:ph idx="1"/>
          </p:nvPr>
        </p:nvSpPr>
        <p:spPr/>
        <p:txBody>
          <a:bodyPr/>
          <a:lstStyle/>
          <a:p>
            <a:r>
              <a:rPr lang="es-CL" dirty="0"/>
              <a:t>Puerto cerrado</a:t>
            </a:r>
          </a:p>
          <a:p>
            <a:r>
              <a:rPr lang="es-CL" dirty="0"/>
              <a:t>Niebla visibilidad</a:t>
            </a:r>
          </a:p>
        </p:txBody>
      </p:sp>
    </p:spTree>
    <p:extLst>
      <p:ext uri="{BB962C8B-B14F-4D97-AF65-F5344CB8AC3E}">
        <p14:creationId xmlns:p14="http://schemas.microsoft.com/office/powerpoint/2010/main" val="3110112491"/>
      </p:ext>
    </p:extLst>
  </p:cSld>
  <p:clrMapOvr>
    <a:masterClrMapping/>
  </p:clrMapOvr>
</p:sld>
</file>

<file path=ppt/theme/theme1.xml><?xml version="1.0" encoding="utf-8"?>
<a:theme xmlns:a="http://schemas.openxmlformats.org/drawingml/2006/main" name="Profundidad">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Profundidad</Template>
  <TotalTime>188</TotalTime>
  <Words>505</Words>
  <Application>Microsoft Office PowerPoint</Application>
  <PresentationFormat>Panorámica</PresentationFormat>
  <Paragraphs>48</Paragraphs>
  <Slides>10</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10</vt:i4>
      </vt:variant>
    </vt:vector>
  </HeadingPairs>
  <TitlesOfParts>
    <vt:vector size="13" baseType="lpstr">
      <vt:lpstr>Arial</vt:lpstr>
      <vt:lpstr>Corbel</vt:lpstr>
      <vt:lpstr>Profundidad</vt:lpstr>
      <vt:lpstr>NAVEGACIÓN  EN  CONDICIONES  ADVERSAS</vt:lpstr>
      <vt:lpstr>NAVEGACIÓN EN  CONDICIONES ADVERSAS</vt:lpstr>
      <vt:lpstr>Navegación con mal tiempo</vt:lpstr>
      <vt:lpstr>Navegación con mal tiempo</vt:lpstr>
      <vt:lpstr>Navegación con mal tiempo</vt:lpstr>
      <vt:lpstr>Navegación con mal tiempo</vt:lpstr>
      <vt:lpstr>Navegación con mal tiempo</vt:lpstr>
      <vt:lpstr>Navegación con mal tiempo</vt:lpstr>
      <vt:lpstr>Navegación con mal tiempo</vt:lpstr>
      <vt:lpstr>Navegación con baja visibilidad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NAVEGACIÓN  EN  CONDICIONES  ADVERSAS</dc:title>
  <dc:creator>rodrigo sepulveda</dc:creator>
  <cp:lastModifiedBy>rodrigo sepulveda</cp:lastModifiedBy>
  <cp:revision>6</cp:revision>
  <dcterms:created xsi:type="dcterms:W3CDTF">2022-11-16T15:12:18Z</dcterms:created>
  <dcterms:modified xsi:type="dcterms:W3CDTF">2022-11-17T00:00:38Z</dcterms:modified>
</cp:coreProperties>
</file>