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317" r:id="rId4"/>
    <p:sldId id="316" r:id="rId5"/>
    <p:sldId id="289" r:id="rId6"/>
    <p:sldId id="257" r:id="rId7"/>
    <p:sldId id="292" r:id="rId8"/>
    <p:sldId id="264" r:id="rId9"/>
    <p:sldId id="293" r:id="rId10"/>
    <p:sldId id="266" r:id="rId11"/>
    <p:sldId id="312" r:id="rId12"/>
    <p:sldId id="305" r:id="rId13"/>
    <p:sldId id="267" r:id="rId14"/>
    <p:sldId id="287" r:id="rId15"/>
    <p:sldId id="297" r:id="rId16"/>
    <p:sldId id="298" r:id="rId17"/>
    <p:sldId id="306" r:id="rId18"/>
    <p:sldId id="304" r:id="rId19"/>
    <p:sldId id="307" r:id="rId20"/>
    <p:sldId id="310" r:id="rId21"/>
    <p:sldId id="308" r:id="rId22"/>
    <p:sldId id="315" r:id="rId23"/>
    <p:sldId id="303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  <a:srgbClr val="FF77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178" autoAdjust="0"/>
    <p:restoredTop sz="92308"/>
  </p:normalViewPr>
  <p:slideViewPr>
    <p:cSldViewPr snapToGrid="0" snapToObjects="1">
      <p:cViewPr varScale="1">
        <p:scale>
          <a:sx n="63" d="100"/>
          <a:sy n="63" d="100"/>
        </p:scale>
        <p:origin x="-68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BD4D-AAA3-0241-91F0-95525DE8D577}" type="datetimeFigureOut">
              <a:rPr lang="es-ES_tradnl" smtClean="0"/>
              <a:pPr/>
              <a:t>18/02/2020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C94F0-06BA-6744-8F4A-89EE064DC8B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8384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39252" y="-227129"/>
            <a:ext cx="9616138" cy="1273608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6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 fontScale="90000"/>
          </a:bodyPr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FUNDAMENTOS NAVALES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88758" y="2988809"/>
            <a:ext cx="11694695" cy="587115"/>
          </a:xfrm>
          <a:solidFill>
            <a:schemeClr val="tx1">
              <a:lumMod val="85000"/>
              <a:alpha val="58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es-ES_tradnl" sz="32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PRESENTACIÓN, FUNDAMENTOS Y OBJETIVOS DE la asignatura</a:t>
            </a:r>
            <a:endParaRPr lang="es-ES_tradnl" sz="32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-861415" y="6148799"/>
            <a:ext cx="3840914" cy="813476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MALDONADO</a:t>
            </a:r>
          </a:p>
          <a:p>
            <a:r>
              <a:rPr lang="es-ES_tradnl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Febrero 2020</a:t>
            </a:r>
            <a:endParaRPr lang="es-ES_tradnl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97692" y="0"/>
            <a:ext cx="11675434" cy="8527311"/>
          </a:xfrm>
        </p:spPr>
        <p:txBody>
          <a:bodyPr>
            <a:normAutofit/>
          </a:bodyPr>
          <a:lstStyle/>
          <a:p>
            <a:pPr algn="just"/>
            <a:r>
              <a:rPr lang="es-ES" sz="3200" dirty="0"/>
              <a:t>Para ser Oficial de Marina se requiere una formación integral </a:t>
            </a:r>
            <a:r>
              <a:rPr lang="es-ES" sz="3200" dirty="0" smtClean="0"/>
              <a:t>en los aspectos </a:t>
            </a:r>
            <a:r>
              <a:rPr lang="es-ES" sz="3200" i="1" dirty="0" smtClean="0"/>
              <a:t>valórico, militar, académico, físico, profesional </a:t>
            </a:r>
            <a:r>
              <a:rPr lang="es-ES" sz="3200" i="1" dirty="0"/>
              <a:t>y </a:t>
            </a:r>
            <a:r>
              <a:rPr lang="es-ES" sz="3200" i="1" dirty="0" smtClean="0"/>
              <a:t>cultural, .</a:t>
            </a:r>
            <a:endParaRPr lang="es-ES_tradnl" sz="3200" i="1" dirty="0"/>
          </a:p>
          <a:p>
            <a:pPr algn="just"/>
            <a:endParaRPr lang="es-ES_tradnl" sz="3200" i="1" dirty="0"/>
          </a:p>
          <a:p>
            <a:pPr algn="just"/>
            <a:r>
              <a:rPr lang="es-ES_tradnl" sz="3200" dirty="0" smtClean="0"/>
              <a:t>Entregar </a:t>
            </a:r>
            <a:r>
              <a:rPr lang="es-ES_tradnl" sz="3200" dirty="0"/>
              <a:t>una visión general de la </a:t>
            </a:r>
            <a:r>
              <a:rPr lang="es-ES_tradnl" sz="3200" dirty="0" smtClean="0"/>
              <a:t>Escuela Naval, </a:t>
            </a:r>
            <a:r>
              <a:rPr lang="es-ES_tradnl" sz="3200" dirty="0"/>
              <a:t>de la </a:t>
            </a:r>
            <a:r>
              <a:rPr lang="es-ES_tradnl" sz="3200" dirty="0" smtClean="0"/>
              <a:t>Armada de Chile y </a:t>
            </a:r>
            <a:r>
              <a:rPr lang="es-ES_tradnl" sz="3200" dirty="0"/>
              <a:t>de las Fuerzas </a:t>
            </a:r>
            <a:r>
              <a:rPr lang="es-ES_tradnl" sz="3200" dirty="0" smtClean="0"/>
              <a:t>Armadas. </a:t>
            </a:r>
            <a:r>
              <a:rPr lang="es-ES_tradnl" sz="3200" i="1" dirty="0" smtClean="0"/>
              <a:t>Valores, historia, organización</a:t>
            </a:r>
            <a:r>
              <a:rPr lang="es-ES_tradnl" sz="3200" i="1" dirty="0"/>
              <a:t>, costumbres y </a:t>
            </a:r>
            <a:r>
              <a:rPr lang="es-ES_tradnl" sz="3200" i="1" dirty="0" smtClean="0"/>
              <a:t>tradiciones</a:t>
            </a:r>
            <a:r>
              <a:rPr lang="es-ES_tradnl" sz="3200" dirty="0" smtClean="0"/>
              <a:t>. Base </a:t>
            </a:r>
            <a:r>
              <a:rPr lang="es-ES_tradnl" sz="3200" dirty="0"/>
              <a:t>para su desempeño </a:t>
            </a:r>
            <a:r>
              <a:rPr lang="es-ES_tradnl" sz="3200" dirty="0" smtClean="0"/>
              <a:t>como </a:t>
            </a:r>
            <a:r>
              <a:rPr lang="es-ES_tradnl" sz="3200" i="1" dirty="0" smtClean="0"/>
              <a:t>cadete</a:t>
            </a:r>
            <a:r>
              <a:rPr lang="es-ES_tradnl" sz="3200" dirty="0" smtClean="0"/>
              <a:t> </a:t>
            </a:r>
            <a:r>
              <a:rPr lang="es-ES_tradnl" sz="3200" dirty="0"/>
              <a:t>y </a:t>
            </a:r>
            <a:r>
              <a:rPr lang="es-ES_tradnl" sz="3200" dirty="0" smtClean="0"/>
              <a:t>luego como </a:t>
            </a:r>
            <a:r>
              <a:rPr lang="es-ES_tradnl" sz="3200" i="1" dirty="0"/>
              <a:t>Oficial de Marina</a:t>
            </a:r>
            <a:r>
              <a:rPr lang="es-ES_tradnl" sz="3200" dirty="0" smtClean="0"/>
              <a:t>. </a:t>
            </a:r>
          </a:p>
          <a:p>
            <a:pPr algn="just"/>
            <a:endParaRPr lang="es-ES_tradnl" sz="3200" dirty="0" smtClean="0"/>
          </a:p>
          <a:p>
            <a:pPr algn="just"/>
            <a:r>
              <a:rPr lang="es-ES_tradnl" sz="3200" dirty="0" smtClean="0"/>
              <a:t>Preparar al cadete de primer año para </a:t>
            </a:r>
            <a:r>
              <a:rPr lang="es-ES_tradnl" sz="3200" dirty="0" err="1" smtClean="0"/>
              <a:t>desem</a:t>
            </a:r>
            <a:r>
              <a:rPr lang="es-ES" sz="3200" dirty="0" err="1" smtClean="0"/>
              <a:t>peñarse</a:t>
            </a:r>
            <a:r>
              <a:rPr lang="es-ES" sz="3200" dirty="0" smtClean="0"/>
              <a:t> como cadete antiguo</a:t>
            </a:r>
            <a:r>
              <a:rPr lang="es-ES_tradnl" sz="3200" dirty="0" smtClean="0"/>
              <a:t>, en su primera interacción con el mando y liderazgo.</a:t>
            </a:r>
            <a:endParaRPr lang="es-ES_tradnl" sz="3200" b="1" dirty="0" smtClean="0"/>
          </a:p>
          <a:p>
            <a:pPr algn="just"/>
            <a:endParaRPr lang="es-ES_tradnl" sz="3200" b="1" dirty="0"/>
          </a:p>
          <a:p>
            <a:endParaRPr lang="es-ES_tradnl" sz="3200" dirty="0"/>
          </a:p>
        </p:txBody>
      </p:sp>
      <p:grpSp>
        <p:nvGrpSpPr>
          <p:cNvPr id="5" name="Grupo 4"/>
          <p:cNvGrpSpPr/>
          <p:nvPr/>
        </p:nvGrpSpPr>
        <p:grpSpPr>
          <a:xfrm>
            <a:off x="26693" y="0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4030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4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4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9" name="90 Rectángulo"/>
            <p:cNvSpPr/>
            <p:nvPr/>
          </p:nvSpPr>
          <p:spPr>
            <a:xfrm>
              <a:off x="3962664" y="283135"/>
              <a:ext cx="6267876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2800" b="1" dirty="0" smtClean="0">
                  <a:solidFill>
                    <a:schemeClr val="dk1"/>
                  </a:solidFill>
                </a:rPr>
                <a:t>FUNDAMENTOS DE LA ASIGNATURA</a:t>
              </a:r>
              <a:endParaRPr lang="es-CL" sz="2800" b="1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24588" y="2228642"/>
            <a:ext cx="11742821" cy="587739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es-ES" sz="3600" dirty="0"/>
          </a:p>
          <a:p>
            <a:pPr marL="1084263" indent="-635000" algn="just">
              <a:buFont typeface="Wingdings" panose="05000000000000000000" pitchFamily="2" charset="2"/>
              <a:buChar char="Ø"/>
            </a:pPr>
            <a:r>
              <a:rPr lang="es-ES" sz="3600" dirty="0"/>
              <a:t>Conocer la Historia Naval e identificarse con las tradiciones y costumbres de la Armada</a:t>
            </a:r>
            <a:r>
              <a:rPr lang="es-ES" sz="3600" dirty="0" smtClean="0"/>
              <a:t>.</a:t>
            </a:r>
          </a:p>
          <a:p>
            <a:pPr marL="1084263" indent="-635000" algn="just">
              <a:buFont typeface="Wingdings" panose="05000000000000000000" pitchFamily="2" charset="2"/>
              <a:buChar char="Ø"/>
            </a:pPr>
            <a:endParaRPr lang="es-ES" sz="3600" dirty="0"/>
          </a:p>
          <a:p>
            <a:pPr marL="1084263" lvl="1" indent="-635000" algn="just">
              <a:buFont typeface="Wingdings" charset="2"/>
              <a:buChar char="Ø"/>
            </a:pPr>
            <a:r>
              <a:rPr lang="es-ES" sz="3600" dirty="0"/>
              <a:t>Aplicar las normas de ceremonial, lenguaje marinero y el protocolo por el que se rige la Armada. </a:t>
            </a:r>
            <a:endParaRPr lang="es-ES" sz="3600" dirty="0" smtClean="0"/>
          </a:p>
          <a:p>
            <a:pPr marL="1084263" lvl="1" indent="-635000" algn="just">
              <a:buFont typeface="Wingdings" charset="2"/>
              <a:buChar char="Ø"/>
            </a:pPr>
            <a:endParaRPr lang="es-ES" sz="3600" dirty="0"/>
          </a:p>
          <a:p>
            <a:pPr marL="1084263" lvl="1" indent="-635000" algn="just">
              <a:buFont typeface="Wingdings" charset="2"/>
              <a:buChar char="Ø"/>
            </a:pPr>
            <a:r>
              <a:rPr lang="es-ES" sz="3600" dirty="0"/>
              <a:t>Aplicar los fundamentos </a:t>
            </a:r>
            <a:r>
              <a:rPr lang="es-ES" sz="3600" i="1" dirty="0"/>
              <a:t>y principios de subordinación.</a:t>
            </a:r>
          </a:p>
          <a:p>
            <a:pPr lvl="1" algn="just">
              <a:buFont typeface="Wingdings" charset="2"/>
              <a:buChar char="Ø"/>
            </a:pPr>
            <a:endParaRPr lang="es-ES" sz="3600" dirty="0"/>
          </a:p>
          <a:p>
            <a:pPr lvl="1" algn="just">
              <a:buFont typeface="Wingdings" charset="2"/>
              <a:buChar char="Ø"/>
            </a:pPr>
            <a:endParaRPr lang="es-ES" sz="3600" dirty="0" smtClean="0"/>
          </a:p>
          <a:p>
            <a:endParaRPr lang="es-ES_tradnl" sz="3600" dirty="0"/>
          </a:p>
        </p:txBody>
      </p:sp>
      <p:grpSp>
        <p:nvGrpSpPr>
          <p:cNvPr id="4" name="Grupo 3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5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6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7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8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s-CL" sz="2400" b="1" dirty="0" smtClean="0">
                  <a:solidFill>
                    <a:schemeClr val="dk1"/>
                  </a:solidFill>
                </a:rPr>
                <a:t>FUNDAMENTOS DE LA ASIGNATURA</a:t>
              </a:r>
              <a:endParaRPr lang="es-CL" sz="2400" b="1" dirty="0">
                <a:solidFill>
                  <a:schemeClr val="dk1"/>
                </a:solidFill>
              </a:endParaRPr>
            </a:p>
          </p:txBody>
        </p:sp>
      </p:grpSp>
      <p:sp>
        <p:nvSpPr>
          <p:cNvPr id="9" name="Marcador de contenido 2"/>
          <p:cNvSpPr txBox="1">
            <a:spLocks/>
          </p:cNvSpPr>
          <p:nvPr/>
        </p:nvSpPr>
        <p:spPr>
          <a:xfrm>
            <a:off x="412344" y="993242"/>
            <a:ext cx="11555065" cy="15160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3600" dirty="0" smtClean="0"/>
              <a:t>Desarrollar las siguientes competencias del Oficial de Marina</a:t>
            </a:r>
          </a:p>
          <a:p>
            <a:endParaRPr lang="es-ES_tradnl" sz="3600" dirty="0"/>
          </a:p>
        </p:txBody>
      </p:sp>
    </p:spTree>
    <p:extLst>
      <p:ext uri="{BB962C8B-B14F-4D97-AF65-F5344CB8AC3E}">
        <p14:creationId xmlns:p14="http://schemas.microsoft.com/office/powerpoint/2010/main" xmlns="" val="30624808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5061" y="1751262"/>
            <a:ext cx="11742821" cy="484047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ES" sz="1600" dirty="0"/>
          </a:p>
          <a:p>
            <a:pPr marL="1084263" lvl="1" indent="-627063" algn="just">
              <a:buFont typeface="Wingdings" charset="2"/>
              <a:buChar char="Ø"/>
            </a:pPr>
            <a:r>
              <a:rPr lang="es-ES" sz="3600" dirty="0" smtClean="0"/>
              <a:t>Explicar </a:t>
            </a:r>
            <a:r>
              <a:rPr lang="es-ES" sz="3600" dirty="0"/>
              <a:t>la misión de la </a:t>
            </a:r>
            <a:r>
              <a:rPr lang="es-ES" sz="3600" dirty="0" smtClean="0"/>
              <a:t>Armada; por qué y para que existe, y las tareas en </a:t>
            </a:r>
            <a:r>
              <a:rPr lang="es-ES" sz="3600" dirty="0"/>
              <a:t>los diferentes ámbitos de </a:t>
            </a:r>
            <a:r>
              <a:rPr lang="es-ES" sz="3600" dirty="0" smtClean="0"/>
              <a:t>acción.</a:t>
            </a:r>
          </a:p>
          <a:p>
            <a:pPr marL="1084263" lvl="1" indent="-627063" algn="just">
              <a:buFont typeface="Wingdings" charset="2"/>
              <a:buChar char="Ø"/>
            </a:pPr>
            <a:endParaRPr lang="es-ES" sz="3600" dirty="0" smtClean="0"/>
          </a:p>
          <a:p>
            <a:pPr marL="1084263" lvl="1" indent="-627063" algn="just">
              <a:buFont typeface="Wingdings" charset="2"/>
              <a:buChar char="Ø"/>
            </a:pPr>
            <a:r>
              <a:rPr lang="es-ES" sz="3600" i="1" dirty="0" smtClean="0"/>
              <a:t>Reconocer </a:t>
            </a:r>
            <a:r>
              <a:rPr lang="es-ES" sz="3600" i="1" dirty="0"/>
              <a:t>la estructura </a:t>
            </a:r>
            <a:r>
              <a:rPr lang="es-ES" sz="3600" i="1" dirty="0" smtClean="0"/>
              <a:t>orgánica y capacidades de la institución, y los  </a:t>
            </a:r>
            <a:r>
              <a:rPr lang="es-ES" sz="3600" i="1" dirty="0"/>
              <a:t>grados jerárquicos y especialidades</a:t>
            </a:r>
            <a:r>
              <a:rPr lang="es-ES" sz="3600" dirty="0"/>
              <a:t>.</a:t>
            </a:r>
          </a:p>
          <a:p>
            <a:pPr lvl="1" algn="just">
              <a:buFont typeface="Wingdings" charset="2"/>
              <a:buChar char="Ø"/>
            </a:pPr>
            <a:endParaRPr lang="es-ES" sz="3600" dirty="0" smtClean="0"/>
          </a:p>
          <a:p>
            <a:endParaRPr lang="es-ES_tradnl" sz="2300" dirty="0"/>
          </a:p>
        </p:txBody>
      </p:sp>
      <p:grpSp>
        <p:nvGrpSpPr>
          <p:cNvPr id="4" name="Grupo 3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5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6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7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8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s-CL" sz="2400" b="1" dirty="0" smtClean="0">
                  <a:solidFill>
                    <a:schemeClr val="dk1"/>
                  </a:solidFill>
                </a:rPr>
                <a:t>FUNDAMENTOS DE LA ASIGNATURA</a:t>
              </a:r>
              <a:endParaRPr lang="es-CL" sz="2400" b="1" dirty="0">
                <a:solidFill>
                  <a:schemeClr val="dk1"/>
                </a:solidFill>
              </a:endParaRPr>
            </a:p>
          </p:txBody>
        </p:sp>
      </p:grpSp>
      <p:sp>
        <p:nvSpPr>
          <p:cNvPr id="9" name="Marcador de contenido 2"/>
          <p:cNvSpPr txBox="1">
            <a:spLocks/>
          </p:cNvSpPr>
          <p:nvPr/>
        </p:nvSpPr>
        <p:spPr>
          <a:xfrm>
            <a:off x="412344" y="993242"/>
            <a:ext cx="11555065" cy="15160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ES" sz="3600" dirty="0" smtClean="0"/>
              <a:t>Desarrollar las siguientes competencias del Oficial de Marina</a:t>
            </a:r>
          </a:p>
          <a:p>
            <a:endParaRPr lang="es-ES_tradnl" sz="3600" dirty="0"/>
          </a:p>
        </p:txBody>
      </p:sp>
    </p:spTree>
    <p:extLst>
      <p:ext uri="{BB962C8B-B14F-4D97-AF65-F5344CB8AC3E}">
        <p14:creationId xmlns:p14="http://schemas.microsoft.com/office/powerpoint/2010/main" xmlns="" val="25197819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799" y="152400"/>
            <a:ext cx="10131425" cy="802341"/>
          </a:xfrm>
        </p:spPr>
        <p:txBody>
          <a:bodyPr>
            <a:normAutofit/>
          </a:bodyPr>
          <a:lstStyle/>
          <a:p>
            <a:r>
              <a:rPr lang="es-ES_tradnl" dirty="0" smtClean="0"/>
              <a:t>Introducción, </a:t>
            </a:r>
            <a:r>
              <a:rPr lang="es-ES_tradnl" sz="2400" dirty="0" smtClean="0"/>
              <a:t>(generalidades)</a:t>
            </a:r>
            <a:endParaRPr lang="es-ES_tradn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13389" y="1212115"/>
            <a:ext cx="10520917" cy="4391243"/>
          </a:xfrm>
        </p:spPr>
        <p:txBody>
          <a:bodyPr>
            <a:noAutofit/>
          </a:bodyPr>
          <a:lstStyle/>
          <a:p>
            <a:pPr algn="just"/>
            <a:r>
              <a:rPr lang="es-ES" sz="2800" dirty="0"/>
              <a:t>L</a:t>
            </a:r>
            <a:r>
              <a:rPr lang="es-ES" sz="2800" dirty="0" smtClean="0"/>
              <a:t>es comentaré algo muy somero de mi carrera naval.</a:t>
            </a:r>
          </a:p>
          <a:p>
            <a:pPr algn="just"/>
            <a:endParaRPr lang="es-ES" sz="2800" dirty="0" smtClean="0"/>
          </a:p>
          <a:p>
            <a:pPr algn="just"/>
            <a:r>
              <a:rPr lang="es-ES" sz="2800" dirty="0" smtClean="0"/>
              <a:t>La carrera que ustedes inician puede ser aún más desafiante, motivadora y exitosa.</a:t>
            </a:r>
          </a:p>
          <a:p>
            <a:pPr algn="just"/>
            <a:endParaRPr lang="es-ES" sz="2800" dirty="0" smtClean="0"/>
          </a:p>
          <a:p>
            <a:pPr algn="just"/>
            <a:r>
              <a:rPr lang="es-ES" sz="2800" dirty="0" smtClean="0"/>
              <a:t>No entraron a la Escuela Naval para ser cadete, están aquí para ser OFICIALES DE MARINA. </a:t>
            </a:r>
            <a:endParaRPr lang="es-ES" sz="2800" dirty="0"/>
          </a:p>
        </p:txBody>
      </p:sp>
      <p:grpSp>
        <p:nvGrpSpPr>
          <p:cNvPr id="5" name="Grupo 4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0" name="90 Rectángulo"/>
          <p:cNvSpPr/>
          <p:nvPr/>
        </p:nvSpPr>
        <p:spPr>
          <a:xfrm>
            <a:off x="3997257" y="283135"/>
            <a:ext cx="4232340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/>
              <a:t>COMENTARIOS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43771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896871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 (R)  Gonzalo Maldonado Valdés.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Nací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en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Valparaíso en agosto de 1964.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Educación básica y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media en Viña del Mar 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9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2800" b="1" dirty="0" smtClean="0">
                  <a:solidFill>
                    <a:schemeClr val="dk1"/>
                  </a:solidFill>
                </a:rPr>
                <a:t>PRESENTACIÓN</a:t>
              </a:r>
              <a:endParaRPr lang="es-CL" sz="2800" b="1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18295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267286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Febrero 1980 </a:t>
            </a:r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ingreso a la E.N. “A.P.”. </a:t>
            </a:r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(15 años)</a:t>
            </a:r>
            <a:endParaRPr lang="es-CL" sz="32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654" y="2851687"/>
            <a:ext cx="5130018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72" b="2878"/>
          <a:stretch/>
        </p:blipFill>
        <p:spPr>
          <a:xfrm>
            <a:off x="6422454" y="2851688"/>
            <a:ext cx="5391547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-29120" y="-54886"/>
            <a:ext cx="12221119" cy="788266"/>
            <a:chOff x="-29120" y="5075"/>
            <a:chExt cx="12221119" cy="788266"/>
          </a:xfrm>
        </p:grpSpPr>
        <p:pic>
          <p:nvPicPr>
            <p:cNvPr id="8" name="16 Imagen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9" name="22 Imagen" descr="log-mas-frase1.pn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0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03161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80" y="179238"/>
            <a:ext cx="5331655" cy="3998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568"/>
          <a:stretch/>
        </p:blipFill>
        <p:spPr>
          <a:xfrm>
            <a:off x="3294321" y="3081480"/>
            <a:ext cx="5315107" cy="35974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37" t="12718" r="23641" b="5230"/>
          <a:stretch/>
        </p:blipFill>
        <p:spPr>
          <a:xfrm>
            <a:off x="8939529" y="1051814"/>
            <a:ext cx="2728211" cy="5627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90374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37" t="12718" r="23641" b="5230"/>
          <a:stretch/>
        </p:blipFill>
        <p:spPr>
          <a:xfrm>
            <a:off x="906877" y="393631"/>
            <a:ext cx="2728211" cy="562707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4119874" y="816792"/>
            <a:ext cx="521809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1985 </a:t>
            </a:r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(Ascenso a Guardiamarina 20 </a:t>
            </a:r>
            <a:r>
              <a:rPr lang="es-CL" sz="24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años).</a:t>
            </a: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3968" y="2495655"/>
            <a:ext cx="4361688" cy="3323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04987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4945" y="176701"/>
            <a:ext cx="5365344" cy="4024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896" b="3326"/>
          <a:stretch/>
        </p:blipFill>
        <p:spPr>
          <a:xfrm>
            <a:off x="4215030" y="3702569"/>
            <a:ext cx="5406956" cy="3072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034" y="176701"/>
            <a:ext cx="5510002" cy="4132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52143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8473" b="65902"/>
          <a:stretch/>
        </p:blipFill>
        <p:spPr>
          <a:xfrm>
            <a:off x="479602" y="398072"/>
            <a:ext cx="5293164" cy="3469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117" r="29251" b="21785"/>
          <a:stretch/>
        </p:blipFill>
        <p:spPr>
          <a:xfrm>
            <a:off x="6091236" y="2428405"/>
            <a:ext cx="5587502" cy="3702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898102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4" t="53888" r="42324" b="20657"/>
          <a:stretch/>
        </p:blipFill>
        <p:spPr>
          <a:xfrm>
            <a:off x="509665" y="412784"/>
            <a:ext cx="4900141" cy="310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3614" y="303918"/>
            <a:ext cx="5113920" cy="3718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760" r="41485" b="25465"/>
          <a:stretch/>
        </p:blipFill>
        <p:spPr>
          <a:xfrm>
            <a:off x="3362161" y="3662131"/>
            <a:ext cx="5167242" cy="3129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0261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088" r="42687" b="61530"/>
          <a:stretch/>
        </p:blipFill>
        <p:spPr>
          <a:xfrm>
            <a:off x="331332" y="425592"/>
            <a:ext cx="3631067" cy="264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744" r="30967" b="57158"/>
          <a:stretch/>
        </p:blipFill>
        <p:spPr>
          <a:xfrm rot="5400000">
            <a:off x="7983801" y="1121094"/>
            <a:ext cx="4334969" cy="2943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988" b="69399"/>
          <a:stretch/>
        </p:blipFill>
        <p:spPr>
          <a:xfrm>
            <a:off x="3499254" y="2829887"/>
            <a:ext cx="4882429" cy="360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131731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065" b="65902"/>
          <a:stretch/>
        </p:blipFill>
        <p:spPr>
          <a:xfrm rot="16200000">
            <a:off x="8480625" y="1239183"/>
            <a:ext cx="3488344" cy="2338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865" r="33421" b="20255"/>
          <a:stretch/>
        </p:blipFill>
        <p:spPr>
          <a:xfrm rot="16200000">
            <a:off x="150415" y="3855731"/>
            <a:ext cx="3320953" cy="2323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242" r="53657" b="7796"/>
          <a:stretch/>
        </p:blipFill>
        <p:spPr>
          <a:xfrm rot="16200000">
            <a:off x="3062176" y="-126488"/>
            <a:ext cx="2311616" cy="33577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117" r="30115" b="22878"/>
          <a:stretch/>
        </p:blipFill>
        <p:spPr>
          <a:xfrm>
            <a:off x="3823404" y="3356992"/>
            <a:ext cx="4572082" cy="2968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216151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246" r="41485" b="25683"/>
          <a:stretch/>
        </p:blipFill>
        <p:spPr>
          <a:xfrm>
            <a:off x="4424366" y="2868817"/>
            <a:ext cx="5126848" cy="3502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601" t="10491" r="42136" b="60000"/>
          <a:stretch/>
        </p:blipFill>
        <p:spPr>
          <a:xfrm>
            <a:off x="330586" y="3799751"/>
            <a:ext cx="3874841" cy="2688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586" r="42174" b="28561"/>
          <a:stretch/>
        </p:blipFill>
        <p:spPr>
          <a:xfrm rot="16200000">
            <a:off x="7957224" y="924908"/>
            <a:ext cx="4016074" cy="2755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69" r="41185" b="63716"/>
          <a:stretch/>
        </p:blipFill>
        <p:spPr>
          <a:xfrm>
            <a:off x="330586" y="231333"/>
            <a:ext cx="4610589" cy="3062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7573133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065" b="65464"/>
          <a:stretch/>
        </p:blipFill>
        <p:spPr>
          <a:xfrm>
            <a:off x="2788169" y="3110273"/>
            <a:ext cx="5321509" cy="3613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772" r="30115" b="22659"/>
          <a:stretch/>
        </p:blipFill>
        <p:spPr>
          <a:xfrm>
            <a:off x="6104744" y="599605"/>
            <a:ext cx="5092908" cy="3263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04" t="5028" r="29764" b="61967"/>
          <a:stretch/>
        </p:blipFill>
        <p:spPr>
          <a:xfrm>
            <a:off x="688722" y="224086"/>
            <a:ext cx="4198894" cy="3388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68219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683" r="30666" b="21312"/>
          <a:stretch/>
        </p:blipFill>
        <p:spPr>
          <a:xfrm>
            <a:off x="734518" y="482261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865" r="30096" b="60911"/>
          <a:stretch/>
        </p:blipFill>
        <p:spPr>
          <a:xfrm>
            <a:off x="6235908" y="1042946"/>
            <a:ext cx="5197462" cy="339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6780" y="3622569"/>
            <a:ext cx="3980491" cy="298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867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7" r="29764" b="62186"/>
          <a:stretch/>
        </p:blipFill>
        <p:spPr>
          <a:xfrm>
            <a:off x="659567" y="37475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240" r="30716" b="29410"/>
          <a:stretch/>
        </p:blipFill>
        <p:spPr>
          <a:xfrm>
            <a:off x="3410261" y="348139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2" r="7800" b="18931"/>
          <a:stretch/>
        </p:blipFill>
        <p:spPr>
          <a:xfrm>
            <a:off x="6528267" y="507376"/>
            <a:ext cx="5074119" cy="3188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53333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06204" y="1726782"/>
            <a:ext cx="5846577" cy="389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065" y="3409568"/>
            <a:ext cx="4122296" cy="3091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4555" y="509872"/>
            <a:ext cx="3650728" cy="2433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64064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869" y="201742"/>
            <a:ext cx="4586991" cy="344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55300" y="3469805"/>
            <a:ext cx="4855979" cy="3237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2817" y="201742"/>
            <a:ext cx="4794407" cy="359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31170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9149" y="2264624"/>
            <a:ext cx="3181662" cy="4242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102" y="1690141"/>
            <a:ext cx="2612080" cy="4759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630"/>
          <a:stretch/>
        </p:blipFill>
        <p:spPr>
          <a:xfrm>
            <a:off x="3141949" y="393352"/>
            <a:ext cx="4872894" cy="39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381912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85681" y="1476215"/>
            <a:ext cx="3132944" cy="4699416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819935" y="6175631"/>
            <a:ext cx="6372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Casado con Tania Armas, 4 hijos.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891443" y="1862820"/>
            <a:ext cx="357501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2019 </a:t>
            </a:r>
            <a:endParaRPr lang="es-CL" sz="32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</a:t>
            </a:r>
            <a:r>
              <a:rPr lang="es-CL" sz="24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Retiro </a:t>
            </a:r>
            <a:r>
              <a:rPr lang="es-CL" sz="24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Contraalmirante).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5" name="Rectángulo 14"/>
          <p:cNvSpPr/>
          <p:nvPr/>
        </p:nvSpPr>
        <p:spPr>
          <a:xfrm>
            <a:off x="1594516" y="3957670"/>
            <a:ext cx="603562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34 años de servicio como oficial</a:t>
            </a:r>
          </a:p>
          <a:p>
            <a:r>
              <a:rPr lang="es-CL" sz="32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39 años en la institución</a:t>
            </a:r>
            <a:endParaRPr lang="es-CL" sz="24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90 Rectángulo"/>
          <p:cNvSpPr/>
          <p:nvPr/>
        </p:nvSpPr>
        <p:spPr>
          <a:xfrm>
            <a:off x="3982273" y="283135"/>
            <a:ext cx="5273671" cy="432048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2400" b="1" dirty="0" smtClean="0">
                <a:solidFill>
                  <a:schemeClr val="dk1"/>
                </a:solidFill>
              </a:rPr>
              <a:t>INTRODUCCIÓN </a:t>
            </a:r>
            <a:endParaRPr lang="es-CL" sz="2400" b="1" dirty="0"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17658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FUNDAMENTOS NAVALES</a:t>
            </a:r>
            <a:endParaRPr lang="es-ES_tradn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5048083" y="4738651"/>
            <a:ext cx="6112042" cy="349814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_tradnl" sz="1600" b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PRESENTACIÓN, FUNDAMENTOS Y OBJETIVOS DE la asignatura</a:t>
            </a:r>
            <a:endParaRPr lang="es-ES_tradnl" sz="16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60332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516</TotalTime>
  <Words>377</Words>
  <Application>Microsoft Office PowerPoint</Application>
  <PresentationFormat>Personalizado</PresentationFormat>
  <Paragraphs>64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4" baseType="lpstr">
      <vt:lpstr>Celestial</vt:lpstr>
      <vt:lpstr>FUNDAMENTOS NAVALES</vt:lpstr>
      <vt:lpstr>Diapositiva 2</vt:lpstr>
      <vt:lpstr>Diapositiva 3</vt:lpstr>
      <vt:lpstr>Diapositiva 4</vt:lpstr>
      <vt:lpstr>Introducción, (generalidades)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FUNDAMENTOS NAVALES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7089557-9</cp:lastModifiedBy>
  <cp:revision>55</cp:revision>
  <dcterms:created xsi:type="dcterms:W3CDTF">2016-02-05T21:17:10Z</dcterms:created>
  <dcterms:modified xsi:type="dcterms:W3CDTF">2020-02-18T17:59:33Z</dcterms:modified>
</cp:coreProperties>
</file>