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sldIdLst>
    <p:sldId id="257" r:id="rId2"/>
    <p:sldId id="327" r:id="rId3"/>
    <p:sldId id="329" r:id="rId4"/>
    <p:sldId id="328" r:id="rId5"/>
    <p:sldId id="330" r:id="rId6"/>
    <p:sldId id="331" r:id="rId7"/>
    <p:sldId id="332" r:id="rId8"/>
    <p:sldId id="333" r:id="rId9"/>
    <p:sldId id="334" r:id="rId10"/>
    <p:sldId id="335" r:id="rId11"/>
    <p:sldId id="336" r:id="rId12"/>
    <p:sldId id="337" r:id="rId13"/>
    <p:sldId id="338" r:id="rId14"/>
    <p:sldId id="339" r:id="rId15"/>
    <p:sldId id="340" r:id="rId16"/>
    <p:sldId id="341" r:id="rId17"/>
    <p:sldId id="342" r:id="rId18"/>
    <p:sldId id="343" r:id="rId19"/>
    <p:sldId id="344" r:id="rId20"/>
    <p:sldId id="345" r:id="rId21"/>
    <p:sldId id="346" r:id="rId22"/>
    <p:sldId id="347" r:id="rId23"/>
    <p:sldId id="348" r:id="rId24"/>
    <p:sldId id="349" r:id="rId25"/>
    <p:sldId id="350" r:id="rId26"/>
    <p:sldId id="352" r:id="rId27"/>
    <p:sldId id="353" r:id="rId28"/>
    <p:sldId id="354" r:id="rId29"/>
    <p:sldId id="355" r:id="rId30"/>
    <p:sldId id="356" r:id="rId31"/>
    <p:sldId id="357" r:id="rId32"/>
    <p:sldId id="359" r:id="rId33"/>
    <p:sldId id="358" r:id="rId34"/>
    <p:sldId id="361" r:id="rId35"/>
    <p:sldId id="363" r:id="rId36"/>
    <p:sldId id="365" r:id="rId37"/>
    <p:sldId id="366" r:id="rId38"/>
    <p:sldId id="367" r:id="rId39"/>
    <p:sldId id="368" r:id="rId40"/>
    <p:sldId id="370" r:id="rId41"/>
    <p:sldId id="371" r:id="rId42"/>
    <p:sldId id="372" r:id="rId43"/>
    <p:sldId id="375" r:id="rId44"/>
    <p:sldId id="374" r:id="rId45"/>
    <p:sldId id="377" r:id="rId46"/>
    <p:sldId id="378" r:id="rId47"/>
    <p:sldId id="379" r:id="rId48"/>
    <p:sldId id="380" r:id="rId49"/>
    <p:sldId id="381" r:id="rId50"/>
    <p:sldId id="382" r:id="rId51"/>
    <p:sldId id="384" r:id="rId52"/>
    <p:sldId id="383" r:id="rId53"/>
    <p:sldId id="385" r:id="rId54"/>
    <p:sldId id="386" r:id="rId55"/>
    <p:sldId id="388" r:id="rId56"/>
    <p:sldId id="389" r:id="rId57"/>
    <p:sldId id="390" r:id="rId58"/>
    <p:sldId id="391" r:id="rId59"/>
    <p:sldId id="279" r:id="rId6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08" autoAdjust="0"/>
    <p:restoredTop sz="80824" autoAdjust="0"/>
  </p:normalViewPr>
  <p:slideViewPr>
    <p:cSldViewPr snapToGrid="0">
      <p:cViewPr varScale="1">
        <p:scale>
          <a:sx n="74" d="100"/>
          <a:sy n="74" d="100"/>
        </p:scale>
        <p:origin x="312" y="6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141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6B6184-66A0-4A9D-87F4-8AEFF5B9C935}" type="datetimeFigureOut">
              <a:rPr lang="es-CL" smtClean="0"/>
              <a:t>19-10-2021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F66A71-9CE1-4F6E-8197-48059490565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67521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notas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i="1" dirty="0" smtClean="0">
                          <a:latin typeface="Cambria Math" panose="02040503050406030204" pitchFamily="18" charset="0"/>
                        </a:rPr>
                        <m:t>𝛾</m:t>
                      </m:r>
                      <m:r>
                        <a:rPr lang="es-CL" i="1" dirty="0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s-CL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 dirty="0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num>
                        <m:den>
                          <m:r>
                            <a:rPr lang="es-CL" b="0" i="1" dirty="0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es-CL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s-CL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es-CL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es-CL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d>
                        <m:dPr>
                          <m:begChr m:val="["/>
                          <m:endChr m:val="]"/>
                          <m:ctrlPr>
                            <a:rPr lang="es-CL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CL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CL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𝑀</m:t>
                              </m:r>
                              <m:r>
                                <a:rPr lang="es-CL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r>
                                <a:rPr lang="es-CL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</m:t>
                              </m:r>
                              <m:r>
                                <a:rPr lang="es-CL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lang="es-CL" b="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CL" b="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p>
                                  <m:r>
                                    <a:rPr lang="es-CL" b="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−2</m:t>
                                  </m:r>
                                </m:sup>
                              </m:sSup>
                            </m:num>
                            <m:den>
                              <m:sSup>
                                <m:sSupPr>
                                  <m:ctrlPr>
                                    <a:rPr lang="es-CL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CL" b="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𝐿</m:t>
                                  </m:r>
                                </m:e>
                                <m:sup>
                                  <m:r>
                                    <a:rPr lang="es-CL" b="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den>
                          </m:f>
                        </m:e>
                      </m:d>
                      <m:r>
                        <a:rPr lang="es-CL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s-CL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𝑀</m:t>
                          </m:r>
                          <m:sSup>
                            <m:sSupPr>
                              <m:ctrlPr>
                                <a:rPr lang="es-CL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p>
                              <m:r>
                                <a:rPr lang="es-CL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−2</m:t>
                              </m:r>
                            </m:sup>
                          </m:sSup>
                          <m:sSup>
                            <m:sSupPr>
                              <m:ctrlPr>
                                <a:rPr lang="es-CL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a:rPr lang="es-CL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" name="Marcador de notas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s-CL" i="0" dirty="0">
                    <a:latin typeface="Cambria Math" panose="02040503050406030204" pitchFamily="18" charset="0"/>
                  </a:rPr>
                  <a:t>𝛾=  𝑤/</a:t>
                </a:r>
                <a:r>
                  <a:rPr lang="es-CL" b="0" i="0" dirty="0">
                    <a:latin typeface="Cambria Math" panose="02040503050406030204" pitchFamily="18" charset="0"/>
                  </a:rPr>
                  <a:t>𝑉</a:t>
                </a:r>
                <a:r>
                  <a:rPr lang="es-CL" i="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=(</a:t>
                </a:r>
                <a:r>
                  <a:rPr lang="es-CL" b="0" i="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𝑚∙𝑔)/𝑉</a:t>
                </a:r>
                <a:r>
                  <a:rPr lang="es-CL" i="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→[(</a:t>
                </a:r>
                <a:r>
                  <a:rPr lang="es-CL" b="0" i="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𝑀∙𝐿∙𝑇^(−2))/𝐿^3 ]</a:t>
                </a:r>
                <a:r>
                  <a:rPr lang="es-CL" i="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=[</a:t>
                </a:r>
                <a:r>
                  <a:rPr lang="es-CL" b="0" i="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𝑀𝐿^(−2) 𝑇^(−2) ]</a:t>
                </a:r>
                <a:endParaRPr lang="es-CL" dirty="0"/>
              </a:p>
            </p:txBody>
          </p:sp>
        </mc:Fallback>
      </mc:AlternateContent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100089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24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990409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25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32782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40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896931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41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99479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42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815178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43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98638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44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37162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45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33492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46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37654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47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7739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48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84863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49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984129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50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618894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51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744407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52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36860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53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24909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54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069856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55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530471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56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205514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57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39475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66A71-9CE1-4F6E-8197-48059490565A}" type="slidenum">
              <a:rPr lang="es-CL" smtClean="0"/>
              <a:t>58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380491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8775FD-4167-4526-BC24-E0F847E0F3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46034AA-FB90-42BD-B6D7-4BF4A25BB9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283A412-CDB0-4D79-955A-063073D38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19-10-2021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17D78D-CBF9-4BC5-A0CD-068ECB968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D8EBDBD-0A84-4EA3-B73F-0E46E40B1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7432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C34931-01FB-489C-8A98-C6D252053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8FCFE78-DD76-40B4-AB55-846D181AF2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176FCB7-1DFA-4C33-9F50-251780C3F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19-10-2021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2BA494-BE74-4699-BE44-48946C0D1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BDA9ED3-B634-4664-AF9F-76D4B0C02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63781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189F20-2F32-47AE-BC26-3D870B7F2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3C9EECC-9F71-4569-934A-78BD6F65A1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A30F527-7D89-46B9-B10C-27C39AF48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19-10-2021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6000BF2-4762-4D9C-B60E-16A1BDAF7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7BE4A6C-62FE-4297-B83E-C07D5200F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5288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01C515-4658-4A03-9CDD-96B55E7C3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E9BFCB-A7B6-4CDC-B86E-761DD07A1F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645AF9B-D126-4F8F-8A49-301F9B577A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E94C61D-2029-472D-AA68-714E66D98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19-10-2021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6B9F537-1A01-401C-9519-316E8FD1B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666B4F-EF14-4ED1-80EB-60E7F8CEF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43599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0813BB-278E-4150-B27E-DF01F066F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1C5085C-3E1C-4B9E-B1B1-D2BF49A86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38E6B0E-84FA-4406-957C-5A28B43243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31165C3-7485-41BB-8F75-291824221E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390C8BB-0848-48DE-937A-0418514EF3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C5A984C-E10A-401E-B447-8E50B9B96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19-10-2021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0222D21-07FD-4924-8356-8A8205B7F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C64549F-5B51-4509-8677-219F9219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6857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E12CBD-5C47-41FF-86E9-1C7C57A00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C53D0A6-3159-4E8A-A5B3-E2528B6B5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19-10-2021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1C99C6B-4E45-4456-A34F-7F6957077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D7D61C4-613E-4ED1-9963-C6CABFB4B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4378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BDCE4AC-128B-4FCA-A882-A2F02A941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19-10-2021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B43AD59-0320-47A0-9200-09E5D7F8A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007870C-F1AF-4DCF-9F4D-457878778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379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72F73-17CA-4B87-8079-DAB16D6E9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83A9A66-03D5-4DCA-8298-A7DB3909C4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BB2C74F-A195-41F8-AE88-C0F6013011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5A4F684-CCC9-4D5D-B522-5DB251ADF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19-10-2021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B3026CC-21C7-45D2-AF6C-E13AF8DC7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FBEBC2B-97CF-4B44-89F7-2C6A31597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6534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BD19B2-3468-489A-93FE-658CBD3FF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FC7D7C3-82FE-4272-943A-150519E84E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FDC320C-8FB1-4E74-8A7C-B82D047E4D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FE05C1F-F7B5-4CF7-840F-4BF51D7C3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19-10-2021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033C4AD-4834-4D81-84FB-0B7593C45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9F67AF7-B073-499B-B4C2-50161304D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1546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3696E3-83CC-46EA-88B2-7068F1A7D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BB3E021-9A51-41F5-8340-6D85E0025D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5A75C4-DF43-43A2-935F-B94058DA3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19-10-2021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B9959DC-A6C3-40FA-8476-B50B82198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0A7DE0-7365-418A-90AC-CA45491D2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43101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7BA39EE-6AF9-40EF-B323-D8DA46C133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C045495-0496-406C-A07F-2CDC49E6DD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8CBF912-965B-4FD4-8805-1DB82D571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19-10-2021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DAB031D-6EDE-44A3-A6E5-07ED0CC82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E084D6-A587-4C47-A57E-A8367336C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98310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319D480-78C2-4129-8350-0CCCDC4F2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5B0EFBC-D4AB-41B7-BD24-DCCEF7E74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39DF54D-5C5E-41BC-8845-0C49A05152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2FDC5-E73D-4068-815B-2FEDEDD37FAC}" type="datetimeFigureOut">
              <a:rPr lang="es-CL" smtClean="0"/>
              <a:t>19-10-2021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1FD359E-8C67-4D0B-962C-88C7E084FE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A48473F-DA31-4A48-93D0-B5D424B64E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08098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hyperlink" Target="https://www.youtube.com/watch?v=qDWFKhT27_I" TargetMode="External"/><Relationship Id="rId4" Type="http://schemas.openxmlformats.org/officeDocument/2006/relationships/hyperlink" Target="https://www.youtube.com/watch?v=qhhgfOl6dsk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e.wikiversity.org/wiki/datei:yes_check.svg" TargetMode="Externa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e.wikiversity.org/wiki/datei:yes_check.svg" TargetMode="Externa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hyperlink" Target="http://de.wikiversity.org/wiki/datei:yes_check.svg" TargetMode="Externa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www.youtube.com/watch?v=TnXw_1RLjE0&amp;t=353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ng.com/videos/search?q=como+modelar+a+un+amortiguador&amp;&amp;view=detail&amp;mid=27AA342AF2390D860C7E27AA342AF2390D860C7E&amp;&amp;FORM=VDRVRV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7.emf"/><Relationship Id="rId11" Type="http://schemas.openxmlformats.org/officeDocument/2006/relationships/hyperlink" Target="https://www.youtube.com/watch?v=oJ8KOp9uOUA" TargetMode="External"/><Relationship Id="rId5" Type="http://schemas.openxmlformats.org/officeDocument/2006/relationships/oleObject" Target="../embeddings/oleObject2.bin"/><Relationship Id="rId10" Type="http://schemas.openxmlformats.org/officeDocument/2006/relationships/hyperlink" Target="https://www.youtube.com/watch?v=n3D_NGlfmLA" TargetMode="External"/><Relationship Id="rId4" Type="http://schemas.openxmlformats.org/officeDocument/2006/relationships/image" Target="../media/image28.png"/><Relationship Id="rId9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www.youtube.com/watch?v=IOd1IRwG5zM&amp;t=136s&amp;ab_channel=Se%C3%B1alesySistema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4.png"/><Relationship Id="rId7" Type="http://schemas.openxmlformats.org/officeDocument/2006/relationships/image" Target="../media/image39.png"/><Relationship Id="rId2" Type="http://schemas.openxmlformats.org/officeDocument/2006/relationships/hyperlink" Target="https://www.youtube.com/watch?v=IOd1IRwG5zM&amp;t=136s&amp;ab_channel=Se%C3%B1alesySistemas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hyperlink" Target="https://www.youtube.com/watch?v=IOd1IRwG5zM&amp;t=136s&amp;ab_channel=Se%C3%B1alesySistemas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s://www.youtube.com/watch?v=IOd1IRwG5zM&amp;t=136s&amp;ab_channel=Se%C3%B1alesySistemas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hyperlink" Target="https://www.youtube.com/watch?v=7X5RFoDNgBk&amp;ab_channel=Se%C3%B1alesySistema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hyperlink" Target="https://www.youtube.com/watch?v=7X5RFoDNgBk&amp;ab_channel=Se%C3%B1alesySistemas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2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12" Type="http://schemas.openxmlformats.org/officeDocument/2006/relationships/image" Target="../media/image61.png"/><Relationship Id="rId17" Type="http://schemas.openxmlformats.org/officeDocument/2006/relationships/image" Target="../media/image66.png"/><Relationship Id="rId2" Type="http://schemas.openxmlformats.org/officeDocument/2006/relationships/hyperlink" Target="https://www.youtube.com/watch?v=7X5RFoDNgBk&amp;ab_channel=Se%C3%B1alesySistemas" TargetMode="External"/><Relationship Id="rId16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11" Type="http://schemas.openxmlformats.org/officeDocument/2006/relationships/image" Target="../media/image60.png"/><Relationship Id="rId5" Type="http://schemas.openxmlformats.org/officeDocument/2006/relationships/image" Target="../media/image54.png"/><Relationship Id="rId15" Type="http://schemas.openxmlformats.org/officeDocument/2006/relationships/image" Target="../media/image64.pn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Relationship Id="rId14" Type="http://schemas.openxmlformats.org/officeDocument/2006/relationships/image" Target="../media/image63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7.png"/><Relationship Id="rId18" Type="http://schemas.openxmlformats.org/officeDocument/2006/relationships/image" Target="../media/image82.png"/><Relationship Id="rId3" Type="http://schemas.openxmlformats.org/officeDocument/2006/relationships/image" Target="../media/image67.png"/><Relationship Id="rId21" Type="http://schemas.openxmlformats.org/officeDocument/2006/relationships/image" Target="../media/image85.png"/><Relationship Id="rId7" Type="http://schemas.openxmlformats.org/officeDocument/2006/relationships/image" Target="../media/image71.png"/><Relationship Id="rId12" Type="http://schemas.openxmlformats.org/officeDocument/2006/relationships/image" Target="../media/image76.png"/><Relationship Id="rId17" Type="http://schemas.openxmlformats.org/officeDocument/2006/relationships/image" Target="../media/image81.png"/><Relationship Id="rId2" Type="http://schemas.openxmlformats.org/officeDocument/2006/relationships/hyperlink" Target="https://www.youtube.com/watch?v=7X5RFoDNgBk&amp;ab_channel=Se%C3%B1alesySistemas" TargetMode="External"/><Relationship Id="rId16" Type="http://schemas.openxmlformats.org/officeDocument/2006/relationships/image" Target="../media/image80.png"/><Relationship Id="rId20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png"/><Relationship Id="rId11" Type="http://schemas.openxmlformats.org/officeDocument/2006/relationships/image" Target="../media/image75.png"/><Relationship Id="rId5" Type="http://schemas.openxmlformats.org/officeDocument/2006/relationships/image" Target="../media/image69.png"/><Relationship Id="rId15" Type="http://schemas.openxmlformats.org/officeDocument/2006/relationships/image" Target="../media/image79.png"/><Relationship Id="rId10" Type="http://schemas.openxmlformats.org/officeDocument/2006/relationships/image" Target="../media/image74.png"/><Relationship Id="rId19" Type="http://schemas.openxmlformats.org/officeDocument/2006/relationships/image" Target="../media/image83.png"/><Relationship Id="rId4" Type="http://schemas.openxmlformats.org/officeDocument/2006/relationships/image" Target="../media/image68.png"/><Relationship Id="rId9" Type="http://schemas.openxmlformats.org/officeDocument/2006/relationships/image" Target="../media/image73.png"/><Relationship Id="rId14" Type="http://schemas.openxmlformats.org/officeDocument/2006/relationships/image" Target="../media/image7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hyperlink" Target="https://www.youtube.com/watch?v=7X5RFoDNgBk&amp;ab_channel=Se%C3%B1alesySistema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8.png"/><Relationship Id="rId4" Type="http://schemas.openxmlformats.org/officeDocument/2006/relationships/image" Target="../media/image8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hyperlink" Target="https://www.youtube.com/watch?v=7X5RFoDNgBk&amp;ab_channel=Se%C3%B1alesySistema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9.png"/><Relationship Id="rId4" Type="http://schemas.openxmlformats.org/officeDocument/2006/relationships/image" Target="../media/image8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hyperlink" Target="https://www.youtube.com/watch?v=7X5RFoDNgBk&amp;ab_channel=Se%C3%B1alesySistema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7.png"/><Relationship Id="rId4" Type="http://schemas.openxmlformats.org/officeDocument/2006/relationships/hyperlink" Target="https://sensoricx.com/control-automatico/funcion-de-transferencia-de-un-circuito-rlc/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hyperlink" Target="https://www.youtube.com/watch?v=7X5RFoDNgBk&amp;ab_channel=Se%C3%B1alesySistema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4.png"/><Relationship Id="rId4" Type="http://schemas.openxmlformats.org/officeDocument/2006/relationships/image" Target="../media/image9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hyperlink" Target="https://www.youtube.com/watch?v=7X5RFoDNgBk&amp;ab_channel=Se%C3%B1alesySistema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hyperlink" Target="https://www.youtube.com/watch?v=7X5RFoDNgBk&amp;ab_channel=Se%C3%B1alesySistemas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X5RFoDNgBk&amp;ab_channel=Se%C3%B1alesySistemas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X5RFoDNgBk&amp;ab_channel=Se%C3%B1alesySistemas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X5RFoDNgBk&amp;ab_channel=Se%C3%B1alesySistemas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2B3x5NVTTJk&amp;t=430s" TargetMode="External"/><Relationship Id="rId5" Type="http://schemas.openxmlformats.org/officeDocument/2006/relationships/image" Target="../media/image96.png"/><Relationship Id="rId4" Type="http://schemas.openxmlformats.org/officeDocument/2006/relationships/image" Target="../media/image10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X5RFoDNgBk&amp;ab_channel=Se%C3%B1alesySistemas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X5RFoDNgBk&amp;ab_channel=Se%C3%B1alesySistemas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2.png"/><Relationship Id="rId4" Type="http://schemas.openxmlformats.org/officeDocument/2006/relationships/image" Target="../media/image10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X5RFoDNgBk&amp;ab_channel=Se%C3%B1alesySistemas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4.png"/><Relationship Id="rId4" Type="http://schemas.openxmlformats.org/officeDocument/2006/relationships/hyperlink" Target="https://www.youtube.com/watch?v=WSUS7w7LgWs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X5RFoDNgBk&amp;ab_channel=Se%C3%B1alesySistemas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5.png"/><Relationship Id="rId4" Type="http://schemas.openxmlformats.org/officeDocument/2006/relationships/image" Target="../media/image10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X5RFoDNgBk&amp;ab_channel=Se%C3%B1alesySistemas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7.png"/><Relationship Id="rId4" Type="http://schemas.openxmlformats.org/officeDocument/2006/relationships/image" Target="../media/image10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X5RFoDNgBk&amp;ab_channel=Se%C3%B1alesySistemas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0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3" Type="http://schemas.openxmlformats.org/officeDocument/2006/relationships/hyperlink" Target="https://www.youtube.com/watch?v=7X5RFoDNgBk&amp;ab_channel=Se%C3%B1alesySistemas" TargetMode="External"/><Relationship Id="rId7" Type="http://schemas.openxmlformats.org/officeDocument/2006/relationships/image" Target="../media/image1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2.png"/><Relationship Id="rId5" Type="http://schemas.openxmlformats.org/officeDocument/2006/relationships/image" Target="../media/image111.png"/><Relationship Id="rId4" Type="http://schemas.openxmlformats.org/officeDocument/2006/relationships/image" Target="../media/image109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3" Type="http://schemas.openxmlformats.org/officeDocument/2006/relationships/hyperlink" Target="https://www.youtube.com/watch?v=7X5RFoDNgBk&amp;ab_channel=Se%C3%B1alesySistemas" TargetMode="External"/><Relationship Id="rId7" Type="http://schemas.openxmlformats.org/officeDocument/2006/relationships/image" Target="../media/image1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2.png"/><Relationship Id="rId5" Type="http://schemas.openxmlformats.org/officeDocument/2006/relationships/image" Target="../media/image111.png"/><Relationship Id="rId4" Type="http://schemas.openxmlformats.org/officeDocument/2006/relationships/image" Target="../media/image11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X5RFoDNgBk&amp;ab_channel=Se%C3%B1alesySistemas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s.khanacademy.org/math/differential-equations/first-order-differential-equations/exponential-models-diff-eq/v/newtons-law-of-cooling" TargetMode="External"/><Relationship Id="rId4" Type="http://schemas.openxmlformats.org/officeDocument/2006/relationships/image" Target="../media/image118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X5RFoDNgBk&amp;ab_channel=Se%C3%B1alesySistemas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9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X5RFoDNgBk&amp;ab_channel=Se%C3%B1alesySistemas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0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X5RFoDNgBk&amp;ab_channel=Se%C3%B1alesySistemas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4.png"/><Relationship Id="rId4" Type="http://schemas.openxmlformats.org/officeDocument/2006/relationships/image" Target="../media/image121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X5RFoDNgBk&amp;ab_channel=Se%C3%B1alesySistemas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5.png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X5RFoDNgBk&amp;ab_channel=Se%C3%B1alesySistemas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png"/><Relationship Id="rId5" Type="http://schemas.openxmlformats.org/officeDocument/2006/relationships/image" Target="../media/image126.png"/><Relationship Id="rId4" Type="http://schemas.openxmlformats.org/officeDocument/2006/relationships/image" Target="../media/image123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3" Type="http://schemas.openxmlformats.org/officeDocument/2006/relationships/hyperlink" Target="https://www.youtube.com/watch?v=7X5RFoDNgBk&amp;ab_channel=Se%C3%B1alesySistemas" TargetMode="External"/><Relationship Id="rId7" Type="http://schemas.openxmlformats.org/officeDocument/2006/relationships/image" Target="../media/image12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127.png"/><Relationship Id="rId4" Type="http://schemas.openxmlformats.org/officeDocument/2006/relationships/image" Target="../media/image123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X5RFoDNgBk&amp;ab_channel=Se%C3%B1alesySistemas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2.png"/><Relationship Id="rId4" Type="http://schemas.openxmlformats.org/officeDocument/2006/relationships/image" Target="../media/image131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AE8FC9D3-4D14-4540-AA3F-F5233C7A8539}"/>
              </a:ext>
            </a:extLst>
          </p:cNvPr>
          <p:cNvSpPr txBox="1"/>
          <p:nvPr/>
        </p:nvSpPr>
        <p:spPr>
          <a:xfrm>
            <a:off x="600075" y="1316046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6800220-52AB-41FC-A638-A35D52C86B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96191"/>
            <a:ext cx="9144000" cy="2387600"/>
          </a:xfrm>
        </p:spPr>
        <p:txBody>
          <a:bodyPr>
            <a:normAutofit/>
          </a:bodyPr>
          <a:lstStyle/>
          <a:p>
            <a:r>
              <a:rPr lang="es-CL"/>
              <a:t>Modelamiento de sistemas II  2021</a:t>
            </a: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D3F078C-0F6C-4C82-87C2-0CF0D738F6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402271"/>
            <a:ext cx="9144000" cy="1655762"/>
          </a:xfrm>
        </p:spPr>
        <p:txBody>
          <a:bodyPr/>
          <a:lstStyle/>
          <a:p>
            <a:r>
              <a:rPr lang="es-CL" dirty="0"/>
              <a:t>U.T. 4 Trabajando con Modelación</a:t>
            </a:r>
          </a:p>
        </p:txBody>
      </p:sp>
    </p:spTree>
    <p:extLst>
      <p:ext uri="{BB962C8B-B14F-4D97-AF65-F5344CB8AC3E}">
        <p14:creationId xmlns:p14="http://schemas.microsoft.com/office/powerpoint/2010/main" val="3351006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Análisis dimensional 6.1 Tabla de dimensiones Físicas</a:t>
            </a:r>
          </a:p>
        </p:txBody>
      </p:sp>
      <p:pic>
        <p:nvPicPr>
          <p:cNvPr id="3" name="Marcador de contenido 2">
            <a:extLst>
              <a:ext uri="{FF2B5EF4-FFF2-40B4-BE49-F238E27FC236}">
                <a16:creationId xmlns:a16="http://schemas.microsoft.com/office/drawing/2014/main" id="{35CCB964-0D9A-45A6-96D7-C79B2EC6E4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57661" y="2014538"/>
            <a:ext cx="3276677" cy="4108450"/>
          </a:xfr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715782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0 -0.0819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09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Análisis dimensional 6.1 </a:t>
            </a:r>
            <a:r>
              <a:rPr lang="es-MX" sz="3700" dirty="0"/>
              <a:t>Procedimiento, para el trabajo con análisis dimensional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Marcador de contenido 3">
                <a:extLst>
                  <a:ext uri="{FF2B5EF4-FFF2-40B4-BE49-F238E27FC236}">
                    <a16:creationId xmlns:a16="http://schemas.microsoft.com/office/drawing/2014/main" id="{8CA6FC66-698D-486B-84FA-539A6A1482D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s-MX" dirty="0"/>
                  <a:t>Uso del análisis dimensional para obtener proporcionalidad entre variables.</a:t>
                </a:r>
              </a:p>
              <a:p>
                <a:pPr lvl="1"/>
                <a:r>
                  <a:rPr lang="es-MX" dirty="0"/>
                  <a:t>Ejemplo 1; La velocidad de salida de un fluido por un agujero en un estanque, puede depender de la altura del fluido (H), de la densidad (ρ) y de la aceleración de gravedad (g). Analice dimensionalmente lo planteado.</a:t>
                </a:r>
              </a:p>
              <a:p>
                <a:pPr lvl="1"/>
                <a:r>
                  <a:rPr lang="es-CL" dirty="0"/>
                  <a:t>Paso 1: Relación de dependencia: 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=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𝐻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𝜌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s-CL" dirty="0"/>
              </a:p>
              <a:p>
                <a:pPr lvl="1"/>
                <a:r>
                  <a:rPr lang="es-CL" dirty="0"/>
                  <a:t>Paso 2: Proporcionalidad: 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𝛼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p>
                        <m:r>
                          <a:rPr lang="es-CL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</m:sup>
                    </m:sSup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𝜌</m:t>
                        </m:r>
                      </m:e>
                      <m:sup>
                        <m:r>
                          <a:rPr lang="es-CL" i="1" dirty="0" smtClean="0">
                            <a:latin typeface="Cambria Math" panose="02040503050406030204" pitchFamily="18" charset="0"/>
                          </a:rPr>
                          <m:t>𝑏</m:t>
                        </m:r>
                      </m:sup>
                    </m:sSup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p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𝑐</m:t>
                        </m:r>
                      </m:sup>
                    </m:sSup>
                  </m:oMath>
                </a14:m>
                <a:endParaRPr lang="es-CL" dirty="0"/>
              </a:p>
              <a:p>
                <a:pPr lvl="1"/>
                <a:r>
                  <a:rPr lang="es-CL" dirty="0"/>
                  <a:t>Paso 3: Relación dimensional: 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] = [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𝐻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]</m:t>
                    </m:r>
                    <m:r>
                      <a:rPr lang="es-CL" i="1" baseline="30000" dirty="0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𝜌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]</m:t>
                    </m:r>
                    <m:r>
                      <a:rPr lang="es-CL" i="1" baseline="30000" dirty="0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]</m:t>
                    </m:r>
                    <m:r>
                      <a:rPr lang="es-CL" i="1" baseline="30000" dirty="0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endParaRPr lang="es-CL" baseline="30000" dirty="0"/>
              </a:p>
              <a:p>
                <a:pPr lvl="1"/>
                <a:r>
                  <a:rPr lang="es-CL" dirty="0"/>
                  <a:t>Paso 4: Ecuación según dimensiones: 𝐿𝑇</a:t>
                </a:r>
                <a:r>
                  <a:rPr lang="es-CL" baseline="30000" dirty="0"/>
                  <a:t>−1 </a:t>
                </a:r>
                <a:r>
                  <a:rPr lang="es-CL" dirty="0"/>
                  <a:t>= 𝐿</a:t>
                </a:r>
                <a:r>
                  <a:rPr lang="es-CL" baseline="30000" dirty="0"/>
                  <a:t>𝑎</a:t>
                </a:r>
                <a:r>
                  <a:rPr lang="es-CL" dirty="0"/>
                  <a:t>𝑀</a:t>
                </a:r>
                <a:r>
                  <a:rPr lang="es-CL" baseline="30000" dirty="0"/>
                  <a:t>𝑏</a:t>
                </a:r>
                <a:r>
                  <a:rPr lang="es-CL" dirty="0"/>
                  <a:t>𝐿</a:t>
                </a:r>
                <a:r>
                  <a:rPr lang="es-CL" baseline="30000" dirty="0"/>
                  <a:t>−3𝑏</a:t>
                </a:r>
                <a:r>
                  <a:rPr lang="es-CL" dirty="0"/>
                  <a:t>𝐿</a:t>
                </a:r>
                <a:r>
                  <a:rPr lang="es-CL" baseline="30000" dirty="0"/>
                  <a:t>𝑐</a:t>
                </a:r>
                <a:r>
                  <a:rPr lang="es-CL" dirty="0"/>
                  <a:t>𝑇</a:t>
                </a:r>
                <a:r>
                  <a:rPr lang="es-CL" baseline="30000" dirty="0"/>
                  <a:t>−2𝑐</a:t>
                </a:r>
              </a:p>
              <a:p>
                <a:pPr lvl="1"/>
                <a:r>
                  <a:rPr lang="es-CL" dirty="0"/>
                  <a:t>Paso 5: Ordenando la </a:t>
                </a:r>
                <a:r>
                  <a:rPr lang="es-CL" dirty="0" err="1"/>
                  <a:t>ec</a:t>
                </a:r>
                <a:r>
                  <a:rPr lang="es-CL" dirty="0"/>
                  <a:t>. exponencial: 𝑀</a:t>
                </a:r>
                <a:r>
                  <a:rPr lang="es-CL" baseline="30000" dirty="0"/>
                  <a:t>0</a:t>
                </a:r>
                <a:r>
                  <a:rPr lang="es-CL" dirty="0"/>
                  <a:t>𝐿</a:t>
                </a:r>
                <a:r>
                  <a:rPr lang="es-CL" baseline="30000" dirty="0"/>
                  <a:t>0</a:t>
                </a:r>
                <a:r>
                  <a:rPr lang="es-CL" dirty="0"/>
                  <a:t>𝑇</a:t>
                </a:r>
                <a:r>
                  <a:rPr lang="es-CL" baseline="30000" dirty="0"/>
                  <a:t>0</a:t>
                </a:r>
                <a:r>
                  <a:rPr lang="es-CL" dirty="0"/>
                  <a:t> = 𝐿</a:t>
                </a:r>
                <a:r>
                  <a:rPr lang="es-CL" baseline="30000" dirty="0"/>
                  <a:t>(𝑎−3𝑏−1+𝑐)</a:t>
                </a:r>
                <a:r>
                  <a:rPr lang="es-CL" dirty="0"/>
                  <a:t>𝑀</a:t>
                </a:r>
                <a:r>
                  <a:rPr lang="es-CL" baseline="30000" dirty="0"/>
                  <a:t>𝑏</a:t>
                </a:r>
                <a:r>
                  <a:rPr lang="es-CL" dirty="0"/>
                  <a:t>𝑇</a:t>
                </a:r>
                <a:r>
                  <a:rPr lang="es-CL" baseline="30000" dirty="0"/>
                  <a:t>(−2𝑐+1)</a:t>
                </a:r>
              </a:p>
            </p:txBody>
          </p:sp>
        </mc:Choice>
        <mc:Fallback xmlns="">
          <p:sp>
            <p:nvSpPr>
              <p:cNvPr id="4" name="Marcador de contenido 3">
                <a:extLst>
                  <a:ext uri="{FF2B5EF4-FFF2-40B4-BE49-F238E27FC236}">
                    <a16:creationId xmlns:a16="http://schemas.microsoft.com/office/drawing/2014/main" id="{8CA6FC66-698D-486B-84FA-539A6A1482D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81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21352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Análisis dimensional 6.1 </a:t>
            </a:r>
            <a:r>
              <a:rPr lang="es-MX" sz="3700" dirty="0"/>
              <a:t>Procedimiento, para el trabajo con análisis dimensional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Marcador de contenido 3">
                <a:extLst>
                  <a:ext uri="{FF2B5EF4-FFF2-40B4-BE49-F238E27FC236}">
                    <a16:creationId xmlns:a16="http://schemas.microsoft.com/office/drawing/2014/main" id="{8CA6FC66-698D-486B-84FA-539A6A1482D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20000"/>
              </a:bodyPr>
              <a:lstStyle/>
              <a:p>
                <a:r>
                  <a:rPr lang="es-MX" dirty="0"/>
                  <a:t>Uso del análisis dimensional para obtener proporcionalidad entre variables. (continuación)</a:t>
                </a:r>
              </a:p>
              <a:p>
                <a:pPr lvl="1"/>
                <a:r>
                  <a:rPr lang="es-CL" dirty="0"/>
                  <a:t>Paso 6: Resolviendo </a:t>
                </a:r>
                <a:r>
                  <a:rPr lang="es-CL" dirty="0" err="1"/>
                  <a:t>ec</a:t>
                </a:r>
                <a:r>
                  <a:rPr lang="es-CL" dirty="0"/>
                  <a:t>. exponencial: </a:t>
                </a:r>
              </a:p>
              <a:p>
                <a:pPr marL="457200" lvl="1" indent="0" algn="ctr">
                  <a:buNone/>
                </a:pP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− 3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− 1 +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= 0 </m:t>
                    </m:r>
                  </m:oMath>
                </a14:m>
                <a:r>
                  <a:rPr lang="es-CL" dirty="0"/>
                  <a:t>		𝑒𝑐. (1)</a:t>
                </a:r>
              </a:p>
              <a:p>
                <a:pPr marL="457200" lvl="1" indent="0" algn="ctr">
                  <a:buNone/>
                </a:pP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= 0 </m:t>
                    </m:r>
                  </m:oMath>
                </a14:m>
                <a:r>
                  <a:rPr lang="es-CL" dirty="0"/>
                  <a:t>				𝑒𝑐. (2)</a:t>
                </a:r>
              </a:p>
              <a:p>
                <a:pPr marL="457200" lvl="1" indent="0" algn="ctr">
                  <a:buNone/>
                </a:pP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−2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+ 1 = 0 </m:t>
                    </m:r>
                  </m:oMath>
                </a14:m>
                <a:r>
                  <a:rPr lang="es-CL" dirty="0"/>
                  <a:t>			𝑒𝑐. (3)</a:t>
                </a:r>
              </a:p>
              <a:p>
                <a:pPr marL="457200" lvl="1" indent="0">
                  <a:buNone/>
                </a:pPr>
                <a:r>
                  <a:rPr lang="es-CL" dirty="0"/>
                  <a:t>	𝐷𝑒 𝑒𝑐. (3): 	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= </m:t>
                    </m:r>
                    <m:f>
                      <m:f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es-CL" dirty="0"/>
                          <m:t> </m:t>
                        </m:r>
                      </m:num>
                      <m:den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s-CL" dirty="0"/>
              </a:p>
              <a:p>
                <a:pPr marL="457200" lvl="1" indent="0">
                  <a:buNone/>
                </a:pPr>
                <a:r>
                  <a:rPr lang="es-MX" dirty="0"/>
                  <a:t>	(2)𝑦 (3)𝑒𝑛 (1):	</a:t>
                </a:r>
                <a14:m>
                  <m:oMath xmlns:m="http://schemas.openxmlformats.org/officeDocument/2006/math">
                    <m:r>
                      <a:rPr lang="es-MX" i="1" dirty="0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s-MX" i="1" dirty="0" smtClean="0">
                        <a:latin typeface="Cambria Math" panose="02040503050406030204" pitchFamily="18" charset="0"/>
                      </a:rPr>
                      <m:t> − 3</m:t>
                    </m:r>
                    <m:d>
                      <m:dPr>
                        <m:ctrlPr>
                          <a:rPr lang="es-MX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MX" i="1" dirty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  <m:r>
                      <a:rPr lang="es-MX" i="1" dirty="0">
                        <a:latin typeface="Cambria Math" panose="02040503050406030204" pitchFamily="18" charset="0"/>
                      </a:rPr>
                      <m:t>− 1 + </m:t>
                    </m:r>
                    <m:f>
                      <m:fPr>
                        <m:ctrlPr>
                          <a:rPr lang="es-MX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MX" i="1" dirty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s-MX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endParaRPr lang="es-CL" b="0" dirty="0">
                  <a:ea typeface="Cambria Math" panose="02040503050406030204" pitchFamily="18" charset="0"/>
                </a:endParaRPr>
              </a:p>
              <a:p>
                <a:pPr marL="457200" lvl="1" indent="0">
                  <a:buNone/>
                </a:pPr>
                <a:r>
                  <a:rPr lang="es-MX" dirty="0"/>
                  <a:t>			</a:t>
                </a:r>
                <a14:m>
                  <m:oMath xmlns:m="http://schemas.openxmlformats.org/officeDocument/2006/math">
                    <m:r>
                      <a:rPr lang="es-MX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∴</m:t>
                    </m:r>
                    <m:r>
                      <a:rPr lang="es-MX" i="1" dirty="0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s-MX" i="1" dirty="0" smtClean="0">
                        <a:latin typeface="Cambria Math" panose="02040503050406030204" pitchFamily="18" charset="0"/>
                      </a:rPr>
                      <m:t> =</m:t>
                    </m:r>
                    <m:f>
                      <m:fPr>
                        <m:ctrlPr>
                          <a:rPr lang="es-MX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s-MX" dirty="0"/>
              </a:p>
              <a:p>
                <a:pPr lvl="1"/>
                <a:r>
                  <a:rPr lang="es-MX" dirty="0"/>
                  <a:t>Paso 7: Completando la ecuación de relación, se tiene:</a:t>
                </a:r>
              </a:p>
              <a:p>
                <a:pPr marL="457200" lvl="1" indent="0">
                  <a:buNone/>
                </a:pPr>
                <a:r>
                  <a:rPr lang="es-MX" dirty="0"/>
                  <a:t>			</a:t>
                </a:r>
                <a14:m>
                  <m:oMath xmlns:m="http://schemas.openxmlformats.org/officeDocument/2006/math">
                    <m:r>
                      <a:rPr lang="es-MX" i="1" dirty="0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s-MX" i="1" dirty="0" smtClean="0">
                        <a:latin typeface="Cambria Math" panose="02040503050406030204" pitchFamily="18" charset="0"/>
                      </a:rPr>
                      <m:t> = </m:t>
                    </m:r>
                    <m:sSup>
                      <m:sSupPr>
                        <m:ctrlPr>
                          <a:rPr lang="es-MX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𝐾</m:t>
                        </m:r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p>
                        <m:f>
                          <m:fPr>
                            <m:type m:val="skw"/>
                            <m:ctrlPr>
                              <a:rPr lang="es-MX" i="1" dirty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b="0" i="1" dirty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s-CL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sup>
                    </m:sSup>
                    <m:sSup>
                      <m:sSupPr>
                        <m:ctrlPr>
                          <a:rPr lang="es-MX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MX" i="1" dirty="0">
                            <a:latin typeface="Cambria Math" panose="02040503050406030204" pitchFamily="18" charset="0"/>
                          </a:rPr>
                          <m:t>𝜌</m:t>
                        </m:r>
                      </m:e>
                      <m:sup>
                        <m:r>
                          <a:rPr lang="es-MX" i="1" dirty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sSup>
                      <m:sSupPr>
                        <m:ctrlPr>
                          <a:rPr lang="es-MX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MX" i="1" dirty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p>
                        <m:f>
                          <m:fPr>
                            <m:type m:val="skw"/>
                            <m:ctrlPr>
                              <a:rPr lang="es-MX" i="1" dirty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b="0" i="1" dirty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s-CL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sup>
                    </m:sSup>
                  </m:oMath>
                </a14:m>
                <a:endParaRPr lang="es-CL" dirty="0"/>
              </a:p>
              <a:p>
                <a:pPr marL="457200" lvl="1" indent="0">
                  <a:buNone/>
                </a:pPr>
                <a:r>
                  <a:rPr lang="es-MX" dirty="0"/>
                  <a:t>	De donde se obtiene:</a:t>
                </a:r>
              </a:p>
              <a:p>
                <a:pPr marL="0" indent="0">
                  <a:buNone/>
                </a:pPr>
                <a:r>
                  <a:rPr lang="es-MX" dirty="0"/>
                  <a:t>			</a:t>
                </a:r>
                <a14:m>
                  <m:oMath xmlns:m="http://schemas.openxmlformats.org/officeDocument/2006/math">
                    <m:r>
                      <a:rPr lang="es-MX" i="1" dirty="0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s-MX" i="1" dirty="0" smtClean="0">
                        <a:latin typeface="Cambria Math" panose="02040503050406030204" pitchFamily="18" charset="0"/>
                      </a:rPr>
                      <m:t> = </m:t>
                    </m:r>
                    <m:r>
                      <a:rPr lang="es-MX" i="1" dirty="0" smtClean="0">
                        <a:latin typeface="Cambria Math" panose="02040503050406030204" pitchFamily="18" charset="0"/>
                      </a:rPr>
                      <m:t>𝐾</m:t>
                    </m:r>
                    <m:rad>
                      <m:radPr>
                        <m:degHide m:val="on"/>
                        <m:ctrlPr>
                          <a:rPr lang="es-MX" i="1" dirty="0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s-MX" i="1" dirty="0">
                            <a:latin typeface="Cambria Math" panose="02040503050406030204" pitchFamily="18" charset="0"/>
                          </a:rPr>
                          <m:t>𝑔𝐻</m:t>
                        </m:r>
                      </m:e>
                    </m:rad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" name="Marcador de contenido 3">
                <a:extLst>
                  <a:ext uri="{FF2B5EF4-FFF2-40B4-BE49-F238E27FC236}">
                    <a16:creationId xmlns:a16="http://schemas.microsoft.com/office/drawing/2014/main" id="{8CA6FC66-698D-486B-84FA-539A6A1482D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812" t="-322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CuadroTexto 9">
            <a:extLst>
              <a:ext uri="{FF2B5EF4-FFF2-40B4-BE49-F238E27FC236}">
                <a16:creationId xmlns:a16="http://schemas.microsoft.com/office/drawing/2014/main" id="{7F8A27B6-BE71-420C-8643-66130E3E9848}"/>
              </a:ext>
            </a:extLst>
          </p:cNvPr>
          <p:cNvSpPr txBox="1"/>
          <p:nvPr/>
        </p:nvSpPr>
        <p:spPr>
          <a:xfrm>
            <a:off x="6096000" y="5431302"/>
            <a:ext cx="556846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dirty="0"/>
              <a:t>“K” es una constante de proporcionalidad adimensional que se determina experimentalmente.</a:t>
            </a:r>
            <a:endParaRPr lang="es-CL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3310A0B-60D7-4955-94DC-11CD8E15AD4C}"/>
              </a:ext>
            </a:extLst>
          </p:cNvPr>
          <p:cNvSpPr txBox="1"/>
          <p:nvPr/>
        </p:nvSpPr>
        <p:spPr>
          <a:xfrm>
            <a:off x="8867163" y="3352116"/>
            <a:ext cx="3154261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1100" dirty="0">
                <a:hlinkClick r:id="rId4"/>
              </a:rPr>
              <a:t>https://www.youtube.com/watch?v=qhhgfOl6dsk</a:t>
            </a:r>
            <a:r>
              <a:rPr lang="es-CL" sz="1100" dirty="0"/>
              <a:t> ^ </a:t>
            </a:r>
            <a:r>
              <a:rPr lang="es-CL" sz="1100" dirty="0">
                <a:hlinkClick r:id="rId5"/>
              </a:rPr>
              <a:t>https://www.youtube.com/watch?v=qDWFKhT27_I</a:t>
            </a:r>
            <a:r>
              <a:rPr lang="es-CL" sz="1100" dirty="0"/>
              <a:t> </a:t>
            </a:r>
            <a:r>
              <a:rPr lang="es-CL" dirty="0"/>
              <a:t>Explicaciones básicas que sirve para repasar si lo necesitan</a:t>
            </a:r>
          </a:p>
        </p:txBody>
      </p:sp>
      <p:graphicFrame>
        <p:nvGraphicFramePr>
          <p:cNvPr id="6" name="Objeto 5">
            <a:extLst>
              <a:ext uri="{FF2B5EF4-FFF2-40B4-BE49-F238E27FC236}">
                <a16:creationId xmlns:a16="http://schemas.microsoft.com/office/drawing/2014/main" id="{8357B51C-61F9-40F0-9E8C-C5CECDD60EF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7003519"/>
              </p:ext>
            </p:extLst>
          </p:nvPr>
        </p:nvGraphicFramePr>
        <p:xfrm>
          <a:off x="9309334" y="2139572"/>
          <a:ext cx="1585519" cy="13318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PDF" showAsIcon="1" r:id="rId6" imgW="556200" imgH="467280" progId="FoxitReader.Document">
                  <p:embed/>
                </p:oleObj>
              </mc:Choice>
              <mc:Fallback>
                <p:oleObj name="PDF" showAsIcon="1" r:id="rId6" imgW="556200" imgH="467280" progId="FoxitReader.Document">
                  <p:embed/>
                  <p:pic>
                    <p:nvPicPr>
                      <p:cNvPr id="6" name="Objeto 5">
                        <a:extLst>
                          <a:ext uri="{FF2B5EF4-FFF2-40B4-BE49-F238E27FC236}">
                            <a16:creationId xmlns:a16="http://schemas.microsoft.com/office/drawing/2014/main" id="{8357B51C-61F9-40F0-9E8C-C5CECDD60E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309334" y="2139572"/>
                        <a:ext cx="1585519" cy="13318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14683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Análisis dimensional 6.1 </a:t>
            </a:r>
            <a:r>
              <a:rPr lang="es-MX" sz="3700" dirty="0"/>
              <a:t>Procedimiento, para el trabajo con análisis dimensional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Marcador de contenido 3">
                <a:extLst>
                  <a:ext uri="{FF2B5EF4-FFF2-40B4-BE49-F238E27FC236}">
                    <a16:creationId xmlns:a16="http://schemas.microsoft.com/office/drawing/2014/main" id="{8CA6FC66-698D-486B-84FA-539A6A1482D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es-MX" dirty="0"/>
                  <a:t>Ejemplo 2; La potencia “P” que una turbina hidráulica extrae de un fluido puede depender del caudal “Q” que pasa por la turbina, del peso específico “</a:t>
                </a:r>
                <a14:m>
                  <m:oMath xmlns:m="http://schemas.openxmlformats.org/officeDocument/2006/math">
                    <m:r>
                      <a:rPr lang="es-MX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𝛾</m:t>
                    </m:r>
                  </m:oMath>
                </a14:m>
                <a:r>
                  <a:rPr lang="es-MX" dirty="0"/>
                  <a:t>” del fluido y del diferencial de altura “H” del fluido (columna de agua). Analice dimensionalmente esta situación.</a:t>
                </a:r>
              </a:p>
              <a:p>
                <a:pPr lvl="1"/>
                <a:r>
                  <a:rPr lang="es-CL" dirty="0"/>
                  <a:t>Paso 1: Relación de dependencia: 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=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𝛾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𝐻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s-CL" dirty="0"/>
              </a:p>
              <a:p>
                <a:pPr lvl="1"/>
                <a:r>
                  <a:rPr lang="es-CL" dirty="0"/>
                  <a:t>Paso 2: Proporcionalidad: 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𝛼</m:t>
                    </m:r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</m:sup>
                    </m:sSup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𝛾</m:t>
                        </m:r>
                      </m:e>
                      <m:sup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𝑏</m:t>
                        </m:r>
                      </m:sup>
                    </m:sSup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p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𝑐</m:t>
                        </m:r>
                      </m:sup>
                    </m:sSup>
                  </m:oMath>
                </a14:m>
                <a:endParaRPr lang="es-CL" dirty="0"/>
              </a:p>
              <a:p>
                <a:pPr lvl="1"/>
                <a:r>
                  <a:rPr lang="es-CL" dirty="0"/>
                  <a:t>Paso 3: Relación dimensional: 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] = [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]</m:t>
                    </m:r>
                    <m:r>
                      <a:rPr lang="es-CL" i="1" baseline="30000" dirty="0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𝛾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]</m:t>
                    </m:r>
                    <m:r>
                      <a:rPr lang="es-CL" i="1" baseline="30000" dirty="0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𝐻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]</m:t>
                    </m:r>
                    <m:r>
                      <a:rPr lang="es-CL" i="1" baseline="30000" dirty="0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endParaRPr lang="es-CL" baseline="30000" dirty="0"/>
              </a:p>
              <a:p>
                <a:pPr lvl="1"/>
                <a:r>
                  <a:rPr lang="es-CL" dirty="0"/>
                  <a:t>Paso 4: Ecuación según sus dimensiones:</a:t>
                </a:r>
              </a:p>
              <a:p>
                <a:pPr marL="457200" lvl="1" indent="0">
                  <a:buNone/>
                </a:pPr>
                <a:r>
                  <a:rPr lang="es-CL" dirty="0"/>
                  <a:t>			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]=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𝑀</m:t>
                    </m:r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p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endParaRPr lang="es-CL" dirty="0"/>
              </a:p>
              <a:p>
                <a:pPr marL="457200" lvl="1" indent="0">
                  <a:buNone/>
                </a:pPr>
                <a:r>
                  <a:rPr lang="es-CL" dirty="0"/>
                  <a:t>			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]=[</m:t>
                    </m:r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p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s-CL" i="1" dirty="0" smtClean="0"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endParaRPr lang="es-CL" dirty="0"/>
              </a:p>
              <a:p>
                <a:pPr marL="457200" lvl="1" indent="0">
                  <a:buNone/>
                </a:pPr>
                <a:r>
                  <a:rPr lang="es-CL" dirty="0"/>
                  <a:t>			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𝛾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]=[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𝑀</m:t>
                    </m:r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p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es-CL" i="1" dirty="0" smtClean="0"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endParaRPr lang="es-CL" dirty="0"/>
              </a:p>
              <a:p>
                <a:pPr marL="457200" lvl="1" indent="0">
                  <a:buNone/>
                </a:pPr>
                <a:r>
                  <a:rPr lang="es-CL" dirty="0"/>
                  <a:t>			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𝐻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]=[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" name="Marcador de contenido 3">
                <a:extLst>
                  <a:ext uri="{FF2B5EF4-FFF2-40B4-BE49-F238E27FC236}">
                    <a16:creationId xmlns:a16="http://schemas.microsoft.com/office/drawing/2014/main" id="{8CA6FC66-698D-486B-84FA-539A6A1482D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928" t="-2801" r="-168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46006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Análisis dimensional 6.1 </a:t>
            </a:r>
            <a:r>
              <a:rPr lang="es-MX" sz="3700" dirty="0"/>
              <a:t>Procedimiento, para el trabajo con análisis dimensional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Marcador de contenido 3">
                <a:extLst>
                  <a:ext uri="{FF2B5EF4-FFF2-40B4-BE49-F238E27FC236}">
                    <a16:creationId xmlns:a16="http://schemas.microsoft.com/office/drawing/2014/main" id="{8CA6FC66-698D-486B-84FA-539A6A1482D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r>
                  <a:rPr lang="es-MX" dirty="0"/>
                  <a:t>Ejemplo 2; (continuación).</a:t>
                </a:r>
              </a:p>
              <a:p>
                <a:pPr lvl="1"/>
                <a:r>
                  <a:rPr lang="es-CL" dirty="0"/>
                  <a:t>Paso 5: Ordenando la </a:t>
                </a:r>
                <a:r>
                  <a:rPr lang="es-CL" dirty="0" err="1"/>
                  <a:t>ec</a:t>
                </a:r>
                <a:r>
                  <a:rPr lang="es-CL" dirty="0"/>
                  <a:t>. exponencial:</a:t>
                </a:r>
              </a:p>
              <a:p>
                <a:pPr marL="457200" lvl="1" indent="0">
                  <a:buNone/>
                </a:pPr>
                <a:r>
                  <a:rPr lang="es-CL" dirty="0"/>
                  <a:t>			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𝑀</m:t>
                    </m:r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p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es-CL" i="1" dirty="0" smtClean="0">
                        <a:latin typeface="Cambria Math" panose="02040503050406030204" pitchFamily="18" charset="0"/>
                      </a:rPr>
                      <m:t>]=</m:t>
                    </m:r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[</m:t>
                        </m:r>
                        <m:sSup>
                          <m:sSupPr>
                            <m:ctrlPr>
                              <a:rPr lang="es-CL" i="1" dirty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i="1" dirty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p>
                            <m:r>
                              <a:rPr lang="es-CL" i="1" dirty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sSup>
                          <m:sSupPr>
                            <m:ctrlPr>
                              <a:rPr lang="es-CL" i="1" dirty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i="1" dirty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p>
                            <m:r>
                              <a:rPr lang="es-CL" i="1" dirty="0">
                                <a:latin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]</m:t>
                        </m:r>
                      </m:e>
                      <m:sup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</m:sup>
                    </m:sSup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[</m:t>
                        </m:r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𝑀</m:t>
                        </m:r>
                        <m:sSup>
                          <m:sSupPr>
                            <m:ctrlPr>
                              <a:rPr lang="es-CL" i="1" dirty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i="1" dirty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p>
                            <m:r>
                              <a:rPr lang="es-CL" i="1" dirty="0">
                                <a:latin typeface="Cambria Math" panose="02040503050406030204" pitchFamily="18" charset="0"/>
                              </a:rPr>
                              <m:t>−2</m:t>
                            </m:r>
                          </m:sup>
                        </m:sSup>
                        <m:sSup>
                          <m:sSupPr>
                            <m:ctrlPr>
                              <a:rPr lang="es-CL" i="1" dirty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i="1" dirty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p>
                            <m:r>
                              <a:rPr lang="es-CL" i="1" dirty="0">
                                <a:latin typeface="Cambria Math" panose="02040503050406030204" pitchFamily="18" charset="0"/>
                              </a:rPr>
                              <m:t>−2</m:t>
                            </m:r>
                          </m:sup>
                        </m:sSup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]</m:t>
                        </m:r>
                      </m:e>
                      <m:sup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𝑏</m:t>
                        </m:r>
                      </m:sup>
                    </m:sSup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[</m:t>
                        </m:r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𝐿</m:t>
                        </m:r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]</m:t>
                        </m:r>
                      </m:e>
                      <m:sup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𝑐</m:t>
                        </m:r>
                      </m:sup>
                    </m:sSup>
                  </m:oMath>
                </a14:m>
                <a:endParaRPr lang="es-CL" dirty="0"/>
              </a:p>
              <a:p>
                <a:pPr marL="457200" lvl="1" indent="0">
                  <a:buNone/>
                </a:pPr>
                <a:r>
                  <a:rPr lang="es-CL" dirty="0"/>
                  <a:t>			</a:t>
                </a:r>
                <a14:m>
                  <m:oMath xmlns:m="http://schemas.openxmlformats.org/officeDocument/2006/math">
                    <m:r>
                      <a:rPr lang="es-CL" i="1" dirty="0">
                        <a:latin typeface="Cambria Math" panose="02040503050406030204" pitchFamily="18" charset="0"/>
                      </a:rPr>
                      <m:t>𝑀</m:t>
                    </m:r>
                    <m:sSup>
                      <m:sSupPr>
                        <m:ctrlPr>
                          <a:rPr lang="es-CL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p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s-CL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e>
                      <m:sup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p>
                    </m:sSup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p>
                    </m:sSup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p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𝑏</m:t>
                        </m:r>
                      </m:sup>
                    </m:sSup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p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−2</m:t>
                        </m:r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𝑏</m:t>
                        </m:r>
                      </m:sup>
                    </m:sSup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−2</m:t>
                        </m:r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𝑏</m:t>
                        </m:r>
                      </m:sup>
                    </m:sSup>
                    <m:sSup>
                      <m:sSupPr>
                        <m:ctrlP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p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𝑐</m:t>
                        </m:r>
                      </m:sup>
                    </m:sSup>
                  </m:oMath>
                </a14:m>
                <a:endParaRPr lang="es-CL" dirty="0"/>
              </a:p>
              <a:p>
                <a:pPr marL="457200" lvl="1" indent="0">
                  <a:buNone/>
                </a:pPr>
                <a:r>
                  <a:rPr lang="es-CL" dirty="0"/>
                  <a:t>			</a:t>
                </a:r>
                <a14:m>
                  <m:oMath xmlns:m="http://schemas.openxmlformats.org/officeDocument/2006/math">
                    <m:r>
                      <a:rPr lang="es-CL" i="1" dirty="0">
                        <a:latin typeface="Cambria Math" panose="02040503050406030204" pitchFamily="18" charset="0"/>
                      </a:rPr>
                      <m:t>𝑀</m:t>
                    </m:r>
                    <m:sSup>
                      <m:sSupPr>
                        <m:ctrlPr>
                          <a:rPr lang="es-CL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p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s-CL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es-CL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e>
                      <m:sup>
                        <m:d>
                          <m:dPr>
                            <m:ctrlPr>
                              <a:rPr lang="es-CL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s-CL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s-CL" i="1" dirty="0">
                                <a:latin typeface="Cambria Math" panose="02040503050406030204" pitchFamily="18" charset="0"/>
                              </a:rPr>
                              <m:t>−2</m:t>
                            </m:r>
                            <m:r>
                              <a:rPr lang="es-CL" i="1" dirty="0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s-CL" b="0" i="1" dirty="0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s-CL" i="1" dirty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</m:d>
                      </m:sup>
                    </m:sSup>
                    <m:sSup>
                      <m:sSupPr>
                        <m:ctrlP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s-CL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i="1" dirty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p>
                            <m:r>
                              <a:rPr lang="es-CL" i="1" dirty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sup>
                        </m:sSup>
                        <m: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d>
                          <m:dPr>
                            <m:ctrlPr>
                              <a:rPr lang="es-CL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s-CL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s-CL" i="1" dirty="0">
                                <a:latin typeface="Cambria Math" panose="02040503050406030204" pitchFamily="18" charset="0"/>
                              </a:rPr>
                              <m:t>−2</m:t>
                            </m:r>
                            <m:r>
                              <a:rPr lang="es-CL" i="1" dirty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</m:d>
                      </m:sup>
                    </m:sSup>
                  </m:oMath>
                </a14:m>
                <a:endParaRPr lang="es-CL" dirty="0"/>
              </a:p>
              <a:p>
                <a:pPr lvl="1"/>
                <a:r>
                  <a:rPr lang="es-CL" dirty="0"/>
                  <a:t>Paso 6: Resolviendo </a:t>
                </a:r>
                <a:r>
                  <a:rPr lang="es-CL" dirty="0" err="1"/>
                  <a:t>ec</a:t>
                </a:r>
                <a:r>
                  <a:rPr lang="es-CL" dirty="0"/>
                  <a:t>. exponencial:</a:t>
                </a:r>
              </a:p>
              <a:p>
                <a:pPr marL="457200" lvl="1" indent="0">
                  <a:buNone/>
                </a:pPr>
                <a:r>
                  <a:rPr lang="es-CL" dirty="0"/>
                  <a:t>		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1 =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dirty="0"/>
                  <a:t>			𝑒𝑐. (1)</a:t>
                </a:r>
              </a:p>
              <a:p>
                <a:pPr marL="457200" lvl="1" indent="0">
                  <a:buNone/>
                </a:pPr>
                <a:r>
                  <a:rPr lang="es-CL" dirty="0"/>
                  <a:t>		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2 = 3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− 2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+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es-CL" dirty="0"/>
                  <a:t>		𝑒𝑐. (2)</a:t>
                </a:r>
              </a:p>
              <a:p>
                <a:pPr marL="457200" lvl="1" indent="0">
                  <a:buNone/>
                </a:pPr>
                <a:r>
                  <a:rPr lang="es-CL" dirty="0"/>
                  <a:t>		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−3 = −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− 2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s-CL" dirty="0"/>
                  <a:t>		𝑒𝑐. (3)</a:t>
                </a:r>
              </a:p>
              <a:p>
                <a:pPr marL="457200" lvl="1" indent="0">
                  <a:buNone/>
                </a:pPr>
                <a:r>
                  <a:rPr lang="es-CL" dirty="0"/>
                  <a:t>		(1)𝑒𝑛 (3): 		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− 3=−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− 2</m:t>
                    </m:r>
                  </m:oMath>
                </a14:m>
                <a:endParaRPr lang="es-CL" dirty="0"/>
              </a:p>
              <a:p>
                <a:pPr marL="457200" lvl="1" indent="0">
                  <a:buNone/>
                </a:pPr>
                <a:r>
                  <a:rPr lang="es-CL" dirty="0"/>
                  <a:t>					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∴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endParaRPr lang="es-CL" dirty="0"/>
              </a:p>
              <a:p>
                <a:pPr marL="457200" lvl="1" indent="0">
                  <a:buNone/>
                </a:pPr>
                <a:r>
                  <a:rPr lang="es-CL" dirty="0"/>
                  <a:t>		𝐸𝑛 (2):</a:t>
                </a:r>
              </a:p>
              <a:p>
                <a:pPr marL="457200" lvl="1" indent="0">
                  <a:buNone/>
                </a:pPr>
                <a:r>
                  <a:rPr lang="es-CL" dirty="0"/>
                  <a:t>			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2 = 3(1)−2(1)+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endParaRPr lang="es-CL" dirty="0"/>
              </a:p>
              <a:p>
                <a:pPr marL="457200" lvl="1" indent="0">
                  <a:buNone/>
                </a:pPr>
                <a:r>
                  <a:rPr lang="es-CL" dirty="0"/>
                  <a:t>			</a:t>
                </a: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= 1</m:t>
                    </m:r>
                  </m:oMath>
                </a14:m>
                <a:endParaRPr lang="es-CL" dirty="0"/>
              </a:p>
              <a:p>
                <a:pPr lvl="1"/>
                <a:r>
                  <a:rPr lang="es-MX" dirty="0"/>
                  <a:t>Paso 7: Completando la ecuación de relación, se tiene:</a:t>
                </a:r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s-MX" i="1" dirty="0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s-MX" i="1" dirty="0" smtClean="0">
                          <a:latin typeface="Cambria Math" panose="02040503050406030204" pitchFamily="18" charset="0"/>
                        </a:rPr>
                        <m:t> = </m:t>
                      </m:r>
                      <m:r>
                        <a:rPr lang="es-MX" i="1" dirty="0" smtClean="0">
                          <a:latin typeface="Cambria Math" panose="02040503050406030204" pitchFamily="18" charset="0"/>
                        </a:rPr>
                        <m:t>𝐾𝑄</m:t>
                      </m:r>
                      <m:r>
                        <a:rPr lang="es-MX" i="1" dirty="0" smtClean="0">
                          <a:latin typeface="Cambria Math" panose="02040503050406030204" pitchFamily="18" charset="0"/>
                        </a:rPr>
                        <m:t>𝛾</m:t>
                      </m:r>
                      <m:r>
                        <a:rPr lang="es-CL" b="0" i="1" dirty="0" smtClean="0">
                          <a:latin typeface="Cambria Math" panose="02040503050406030204" pitchFamily="18" charset="0"/>
                        </a:rPr>
                        <m:t>𝐻</m:t>
                      </m:r>
                    </m:oMath>
                  </m:oMathPara>
                </a14:m>
                <a:endParaRPr lang="es-CL" dirty="0"/>
              </a:p>
              <a:p>
                <a:pPr marL="457200" lvl="1" indent="0">
                  <a:buNone/>
                </a:pPr>
                <a:endParaRPr lang="es-CL" dirty="0"/>
              </a:p>
            </p:txBody>
          </p:sp>
        </mc:Choice>
        <mc:Fallback xmlns="">
          <p:sp>
            <p:nvSpPr>
              <p:cNvPr id="4" name="Marcador de contenido 3">
                <a:extLst>
                  <a:ext uri="{FF2B5EF4-FFF2-40B4-BE49-F238E27FC236}">
                    <a16:creationId xmlns:a16="http://schemas.microsoft.com/office/drawing/2014/main" id="{8CA6FC66-698D-486B-84FA-539A6A1482D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96" t="-2801" b="-84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93969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Análisis dimensional 6.1 </a:t>
            </a:r>
            <a:r>
              <a:rPr lang="es-MX" sz="3700" dirty="0"/>
              <a:t>Procedimiento, para el trabajo con análisis dimensional</a:t>
            </a:r>
            <a:endParaRPr lang="es-CL" sz="3700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CA6FC66-698D-486B-84FA-539A6A148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dirty="0"/>
              <a:t>Observación: En general, en problemas de mecánica de fluidos, sólo se pueden escribir tres ecuaciones, correspondientes a las tres dimensiones fundamentales:</a:t>
            </a:r>
          </a:p>
          <a:p>
            <a:pPr lvl="1"/>
            <a:r>
              <a:rPr lang="es-MX" dirty="0"/>
              <a:t>M (masa), L (longitud) y T (tiempo). El análisis se complica cuando el número de variables físicas contenidas en la ley es mayor que tres.</a:t>
            </a:r>
          </a:p>
          <a:p>
            <a:pPr lvl="1"/>
            <a:r>
              <a:rPr lang="es-MX" dirty="0"/>
              <a:t>En la cartilla está desarrollado el ejercicio 3 paso a paso en que se resuelve un sistema de 3 ecuaciones y 4 incógnitas y que además incluye al número de Reynolds que tiene aplicación en fluidos en movimiento. (pg. 87)</a:t>
            </a:r>
          </a:p>
          <a:p>
            <a:pPr lvl="1"/>
            <a:r>
              <a:rPr lang="es-MX" dirty="0"/>
              <a:t>Finalmente existe un ejercicio de incoherencia adimensional generado por una definición que no corresponde a una ley física. (pg. 90)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62098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4A83C741-E3A5-460C-AE3C-A016D5ECC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MODELADO DE UN SISTEMA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A2CE611-80D3-4265-BC3B-0905A87C50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Capítulo 6 de la cartilla “Introducción al Modelamiento de Sistemas” del profesor Manuel Plaza</a:t>
            </a:r>
          </a:p>
        </p:txBody>
      </p:sp>
    </p:spTree>
    <p:extLst>
      <p:ext uri="{BB962C8B-B14F-4D97-AF65-F5344CB8AC3E}">
        <p14:creationId xmlns:p14="http://schemas.microsoft.com/office/powerpoint/2010/main" val="10708422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Modelado de un Sistema 6.1 </a:t>
            </a:r>
            <a:r>
              <a:rPr lang="es-MX" sz="3700" dirty="0"/>
              <a:t>De los modelos de un sistema</a:t>
            </a:r>
            <a:endParaRPr lang="es-CL" sz="3700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CA6FC66-698D-486B-84FA-539A6A148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s-MX" dirty="0"/>
              <a:t>El modelo de un sistema, es una herramienta matemática (conjunto de ecuaciones) que describen el comportamiento de un sistema (físico, químico, biológico, social, u otro) sin ser necesario la experimentación. </a:t>
            </a:r>
          </a:p>
          <a:p>
            <a:pPr lvl="1"/>
            <a:r>
              <a:rPr lang="es-MX" dirty="0"/>
              <a:t>Es una representación simplificada de la realidad (si el sistema físico existe) o es un prototipo conceptual (proyecto del sistema físico).</a:t>
            </a:r>
          </a:p>
          <a:p>
            <a:r>
              <a:rPr lang="es-MX" dirty="0"/>
              <a:t>Todas estas expresiones vinculan variables matemáticas que representan señales (representación de una de valores de una magnitud física y/o química) en el sistema, obtenidas a partir de las relaciones - magnitudes físicas y/o químicas.</a:t>
            </a:r>
          </a:p>
          <a:p>
            <a:r>
              <a:rPr lang="es-MX" dirty="0"/>
              <a:t>Las relaciones pueden ser en:</a:t>
            </a:r>
          </a:p>
          <a:p>
            <a:pPr lvl="1"/>
            <a:r>
              <a:rPr lang="es-MX" dirty="0"/>
              <a:t>Continuas o discretas.</a:t>
            </a:r>
          </a:p>
          <a:p>
            <a:pPr lvl="1"/>
            <a:r>
              <a:rPr lang="es-MX" dirty="0"/>
              <a:t>Estáticos o Dinámicos.</a:t>
            </a:r>
          </a:p>
          <a:p>
            <a:pPr lvl="1"/>
            <a:r>
              <a:rPr lang="es-MX" dirty="0"/>
              <a:t>Determinísticos o Estocásticos (que sus resultados son consecuencia del azar).</a:t>
            </a:r>
          </a:p>
          <a:p>
            <a:pPr lvl="1"/>
            <a:r>
              <a:rPr lang="es-MX" dirty="0"/>
              <a:t>Distribuidos o Concentrados.</a:t>
            </a:r>
          </a:p>
          <a:p>
            <a:pPr lvl="1"/>
            <a:r>
              <a:rPr lang="es-MX" dirty="0"/>
              <a:t>Paramétricos o No paramétricos (no pueden caracterizarse por un número finito de parámetros).</a:t>
            </a:r>
          </a:p>
          <a:p>
            <a:pPr lvl="1"/>
            <a:r>
              <a:rPr lang="es-MX" dirty="0"/>
              <a:t>Lineales o No lineales.</a:t>
            </a:r>
          </a:p>
          <a:p>
            <a:pPr lvl="1"/>
            <a:r>
              <a:rPr lang="es-MX" dirty="0"/>
              <a:t>Estacionarios o No Estacionarios.</a:t>
            </a:r>
          </a:p>
        </p:txBody>
      </p:sp>
    </p:spTree>
    <p:extLst>
      <p:ext uri="{BB962C8B-B14F-4D97-AF65-F5344CB8AC3E}">
        <p14:creationId xmlns:p14="http://schemas.microsoft.com/office/powerpoint/2010/main" val="28783484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Modelado de un Sistema 6.2 – </a:t>
            </a:r>
            <a:r>
              <a:rPr lang="es-MX" sz="3700" dirty="0"/>
              <a:t>Modelado de Sistemas</a:t>
            </a:r>
            <a:endParaRPr lang="es-CL" sz="3700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CA6FC66-698D-486B-84FA-539A6A148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MX" dirty="0"/>
              <a:t>Modelado de un sistema corresponde a la acción de modelarlo para obtener un modelo que responda a su comportamiento mediante imitación o reproducción de sus acciones.</a:t>
            </a:r>
          </a:p>
          <a:p>
            <a:pPr lvl="1"/>
            <a:r>
              <a:rPr lang="es-MX" dirty="0"/>
              <a:t>Para la modelación, se debe idealizar al sistema real para simplificarlo y así facilitar el estudio del problema planteado. </a:t>
            </a:r>
          </a:p>
          <a:p>
            <a:pPr lvl="1"/>
            <a:r>
              <a:rPr lang="es-MX" dirty="0"/>
              <a:t>A medida que se expliquen las variables más simples, pueden ir incorporándose otras más complejas y por ello es importante establecer claramente las fronteras del sistema en evaluación o del trabajo que se está realizando.</a:t>
            </a:r>
          </a:p>
          <a:p>
            <a:pPr lvl="1"/>
            <a:r>
              <a:rPr lang="es-MX" dirty="0"/>
              <a:t>Los modelos obtenidos son adecuados para resolver el sistema idealizado dentro del rango solamente. La metodología a aplicar dependerá de la experiencia y del conocimiento del proceso real que tiene quien lo diseña.</a:t>
            </a:r>
          </a:p>
        </p:txBody>
      </p:sp>
    </p:spTree>
    <p:extLst>
      <p:ext uri="{BB962C8B-B14F-4D97-AF65-F5344CB8AC3E}">
        <p14:creationId xmlns:p14="http://schemas.microsoft.com/office/powerpoint/2010/main" val="225324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Modelado de un Sistema 6.3 – </a:t>
            </a:r>
            <a:r>
              <a:rPr lang="es-MX" sz="3700" dirty="0"/>
              <a:t>Etapas generales del modelado</a:t>
            </a:r>
            <a:endParaRPr lang="es-CL" sz="3700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CA6FC66-698D-486B-84FA-539A6A148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s-MX" dirty="0"/>
              <a:t>Para enfrentar el modelamiento de sistemas complejos, es conveniente dividir el sistema en estudio en subsistemas más simples. </a:t>
            </a:r>
          </a:p>
          <a:p>
            <a:pPr lvl="1"/>
            <a:r>
              <a:rPr lang="es-MX" dirty="0"/>
              <a:t>Para generar modelos en base a simplificaciones ya probadas en problemas similares es útil el apoyo en referencias de modelos similares de comportamiento similar.</a:t>
            </a:r>
          </a:p>
          <a:p>
            <a:pPr marL="514350" indent="-514350">
              <a:buFont typeface="+mj-lt"/>
              <a:buAutoNum type="arabicPeriod"/>
            </a:pPr>
            <a:r>
              <a:rPr lang="es-MX" dirty="0"/>
              <a:t>El modelo obtenido se realiza sobre la basa de hipótesis simplificadas, por lo que su resultados serán válidos dentro de esos límites solamente y por ello nos referimos a el como a un sistema idealizado. </a:t>
            </a:r>
          </a:p>
          <a:p>
            <a:pPr lvl="1"/>
            <a:r>
              <a:rPr lang="es-MX" dirty="0"/>
              <a:t>Aunque estos sistemas contengan toda la información que se necesita para la construcción de un modelo matemático, este punto es de suma importancia.</a:t>
            </a:r>
          </a:p>
          <a:p>
            <a:pPr marL="514350" indent="-514350">
              <a:buFont typeface="+mj-lt"/>
              <a:buAutoNum type="arabicPeriod"/>
            </a:pPr>
            <a:r>
              <a:rPr lang="es-MX" dirty="0"/>
              <a:t>Asociadas al diagrama de bloques, se tendrán un buen número de relaciones matemáticas que vincularán las variables descriptivas del modelo: Fenómenos físicos considerados (relaciones constitutivas) y las interacción entre los mismos (relaciones estructurales). </a:t>
            </a:r>
          </a:p>
          <a:p>
            <a:pPr lvl="1"/>
            <a:r>
              <a:rPr lang="es-MX" dirty="0"/>
              <a:t>En general, las relaciones constitutivas estarán determinadas en el diagrama (teniendo en cuenta las leyes correspondientes) </a:t>
            </a:r>
          </a:p>
          <a:p>
            <a:pPr lvl="1"/>
            <a:r>
              <a:rPr lang="es-MX" dirty="0"/>
              <a:t>Las relaciones estructurales requerirá de algún tipo de análisis geométrico y/o topológico (en relación al espacio). </a:t>
            </a:r>
          </a:p>
          <a:p>
            <a:pPr marL="514350" indent="-514350">
              <a:buFont typeface="+mj-lt"/>
              <a:buAutoNum type="arabicPeriod"/>
            </a:pPr>
            <a:r>
              <a:rPr lang="es-MX" dirty="0"/>
              <a:t>Una vez que se tiene el sistema idealizado, se obtendrá un modelo matemático. </a:t>
            </a:r>
          </a:p>
          <a:p>
            <a:pPr lvl="1"/>
            <a:r>
              <a:rPr lang="es-MX" dirty="0"/>
              <a:t>En muchos casos se encontrará un conjunto de relaciones matemáticamente equivalentes, por lo que no serán necesarias todas las relaciones para la construcción del modelo. </a:t>
            </a:r>
          </a:p>
          <a:p>
            <a:pPr lvl="1"/>
            <a:r>
              <a:rPr lang="es-MX" dirty="0"/>
              <a:t>Se deberá obtener un sistema de ecuaciones que tenga una estructura que permita aplicar alguna teoría matemática adecuada ya establecida. </a:t>
            </a:r>
          </a:p>
          <a:p>
            <a:pPr marL="514350" indent="-514350">
              <a:buFont typeface="+mj-lt"/>
              <a:buAutoNum type="arabicPeriod"/>
            </a:pPr>
            <a:r>
              <a:rPr lang="es-MX" dirty="0"/>
              <a:t>Conclusión acerca del funcionamiento del modelo planteado.</a:t>
            </a:r>
          </a:p>
        </p:txBody>
      </p:sp>
    </p:spTree>
    <p:extLst>
      <p:ext uri="{BB962C8B-B14F-4D97-AF65-F5344CB8AC3E}">
        <p14:creationId xmlns:p14="http://schemas.microsoft.com/office/powerpoint/2010/main" val="17043552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Modelado de un Sistema 6.4 – </a:t>
            </a:r>
            <a:r>
              <a:rPr lang="es-MX" sz="3700" dirty="0"/>
              <a:t>Fases  generales del modelado</a:t>
            </a:r>
            <a:endParaRPr lang="es-CL" sz="3700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CA6FC66-698D-486B-84FA-539A6A148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s-MX" dirty="0"/>
              <a:t>La modelación se lleva a cabo debido a que no siempre es posible la experimentación por existir factores que limitan o impiden su ejecución (costos, riesgos, falta de capacidad física u otra).</a:t>
            </a:r>
          </a:p>
          <a:p>
            <a:pPr lvl="1"/>
            <a:r>
              <a:rPr lang="es-MX" dirty="0"/>
              <a:t>Un ejemplo de ello el al predicción meteorológica a plazo mediano y a largo plazo, problemas hidrodinámicos relacionados con el movimiento de fluidos alrededor de sólidos (perfiles alares, cascos de embarcaciones)  o en el interior de cavidades (circulación sanguínea, bombeo de líquidos y otros), cálculo de la respuesta dinámica de estructuras y similares.</a:t>
            </a:r>
          </a:p>
          <a:p>
            <a:r>
              <a:rPr lang="es-MX" dirty="0"/>
              <a:t>Fase 1: </a:t>
            </a:r>
          </a:p>
          <a:p>
            <a:pPr marL="457200" lvl="1" indent="0">
              <a:buNone/>
            </a:pPr>
            <a:r>
              <a:rPr lang="es-MX" dirty="0"/>
              <a:t>Delimitación del modelo en función de fenómenos relevantes que aportan al problema que se quiere representar y resolver. </a:t>
            </a:r>
          </a:p>
          <a:p>
            <a:r>
              <a:rPr lang="es-MX" dirty="0"/>
              <a:t>Fase 2: </a:t>
            </a:r>
          </a:p>
          <a:p>
            <a:pPr marL="457200" lvl="1" indent="0">
              <a:buNone/>
            </a:pPr>
            <a:r>
              <a:rPr lang="es-MX" dirty="0"/>
              <a:t>Decidir qué señales serán de entrada, cuáles de salida, las variables internas y los parámetros (constantes) a tener en cuenta. </a:t>
            </a:r>
          </a:p>
          <a:p>
            <a:r>
              <a:rPr lang="es-MX" dirty="0"/>
              <a:t>Fase 3: </a:t>
            </a:r>
          </a:p>
          <a:p>
            <a:pPr marL="457200" lvl="1" indent="0">
              <a:buNone/>
            </a:pPr>
            <a:r>
              <a:rPr lang="es-MX" dirty="0"/>
              <a:t>Dibujar bloques (sin ecuaciones matemáticas) que permitan describir la interacción de las variables.</a:t>
            </a:r>
          </a:p>
          <a:p>
            <a:r>
              <a:rPr lang="es-MX" dirty="0"/>
              <a:t>Fase 4: </a:t>
            </a:r>
          </a:p>
          <a:p>
            <a:pPr marL="457200" lvl="1" indent="0">
              <a:buNone/>
            </a:pPr>
            <a:r>
              <a:rPr lang="es-MX" dirty="0"/>
              <a:t>Formalizar las relaciones constitutivas y estructurales asociadas escribiendo las relaciones matemáticas que relacionan a las variables de entrada y salida de cada elemento del conjunto.</a:t>
            </a:r>
          </a:p>
          <a:p>
            <a:r>
              <a:rPr lang="es-MX" dirty="0"/>
              <a:t>Fase 5: </a:t>
            </a:r>
          </a:p>
          <a:p>
            <a:pPr marL="457200" lvl="1" indent="0">
              <a:buNone/>
            </a:pPr>
            <a:r>
              <a:rPr lang="es-MX" dirty="0"/>
              <a:t>Establecer la relación entre los elementos del sistema y sus ecuaciones.</a:t>
            </a:r>
          </a:p>
          <a:p>
            <a:r>
              <a:rPr lang="es-MX" dirty="0"/>
              <a:t>Fase 6: </a:t>
            </a:r>
          </a:p>
          <a:p>
            <a:pPr marL="457200" lvl="1" indent="0">
              <a:buNone/>
            </a:pPr>
            <a:r>
              <a:rPr lang="es-MX" dirty="0"/>
              <a:t>Obtener la relación entre la salida y la entrada del fenómeno que se está estudiando.</a:t>
            </a:r>
          </a:p>
        </p:txBody>
      </p:sp>
    </p:spTree>
    <p:extLst>
      <p:ext uri="{BB962C8B-B14F-4D97-AF65-F5344CB8AC3E}">
        <p14:creationId xmlns:p14="http://schemas.microsoft.com/office/powerpoint/2010/main" val="14557637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Modelado de un Sistema 6.5 – </a:t>
            </a:r>
            <a:r>
              <a:rPr lang="es-MX" sz="3700" dirty="0"/>
              <a:t>Ejemplo de un sistema mecánico con desplazamiento lineal.</a:t>
            </a:r>
            <a:endParaRPr lang="es-CL" sz="3700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CA6FC66-698D-486B-84FA-539A6A1482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325563"/>
          </a:xfrm>
        </p:spPr>
        <p:txBody>
          <a:bodyPr>
            <a:normAutofit/>
          </a:bodyPr>
          <a:lstStyle/>
          <a:p>
            <a:r>
              <a:rPr lang="es-MX" dirty="0"/>
              <a:t>Considere a un sistema constituido por un bloque de masa “m” y un resorte de constante elástica “K”. </a:t>
            </a:r>
          </a:p>
          <a:p>
            <a:pPr lvl="1"/>
            <a:r>
              <a:rPr lang="es-MX" dirty="0"/>
              <a:t>El bloque se encuentra sobre una superficie con fricción.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14F1011A-E1F2-487E-9EE6-8A0890EF64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286125"/>
            <a:ext cx="5334000" cy="2143125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FAB447A2-B816-4E06-9CF0-43F22A320BCA}"/>
              </a:ext>
            </a:extLst>
          </p:cNvPr>
          <p:cNvSpPr txBox="1"/>
          <p:nvPr/>
        </p:nvSpPr>
        <p:spPr>
          <a:xfrm>
            <a:off x="6515100" y="3429000"/>
            <a:ext cx="5334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dirty="0"/>
              <a:t>Donde:</a:t>
            </a:r>
          </a:p>
          <a:p>
            <a:r>
              <a:rPr lang="es-MX" dirty="0"/>
              <a:t>f(t): es la fuerza exterior que actúa sobre la masa “m”.</a:t>
            </a:r>
          </a:p>
          <a:p>
            <a:r>
              <a:rPr lang="es-MX" dirty="0"/>
              <a:t>x(t): es la posición que adquiere el bloque en un tiempo “t”.</a:t>
            </a:r>
          </a:p>
          <a:p>
            <a:r>
              <a:rPr lang="es-MX" dirty="0"/>
              <a:t>K: constante elástica del resorte.</a:t>
            </a:r>
          </a:p>
          <a:p>
            <a:r>
              <a:rPr lang="es-MX" dirty="0"/>
              <a:t>m: masa del bloque.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37606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Modelado de un Sistema 6.5 – </a:t>
            </a:r>
            <a:r>
              <a:rPr lang="es-MX" sz="3700" dirty="0"/>
              <a:t>Ejemplo de un sistema mecánico con desplazamiento lineal.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Marcador de contenido 3">
                <a:extLst>
                  <a:ext uri="{FF2B5EF4-FFF2-40B4-BE49-F238E27FC236}">
                    <a16:creationId xmlns:a16="http://schemas.microsoft.com/office/drawing/2014/main" id="{8CA6FC66-698D-486B-84FA-539A6A1482D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3901749"/>
                <a:ext cx="10515600" cy="2301624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es-MX" dirty="0"/>
                  <a:t>Si se conoce la fuerza aplicada f(t) y las condiciones iniciales (posición y velocidad) puede determinarse la posición x(t) del bloque en cualquier instante.</a:t>
                </a:r>
              </a:p>
              <a:p>
                <a:r>
                  <a:rPr lang="es-MX" dirty="0"/>
                  <a:t>Utilizando la Segunda Ley de Newton en traslación, se tiene:</a:t>
                </a:r>
              </a:p>
              <a:p>
                <a:pPr lvl="1"/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s-MX" i="1" smtClean="0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𝑚𝑎</m:t>
                        </m:r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</m:e>
                    </m:nary>
                    <m:r>
                      <a:rPr lang="es-CL" b="0" i="1" smtClean="0">
                        <a:latin typeface="Cambria Math" panose="02040503050406030204" pitchFamily="18" charset="0"/>
                      </a:rPr>
                      <m:t>𝑚</m:t>
                    </m:r>
                    <m:acc>
                      <m:accPr>
                        <m:chr m:val="̈"/>
                        <m:ctrlPr>
                          <a:rPr lang="es-CL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r>
                  <a:rPr lang="es-CL" i="1" dirty="0">
                    <a:latin typeface="Cambria Math" panose="02040503050406030204" pitchFamily="18" charset="0"/>
                  </a:rPr>
                  <a:t>;  </a:t>
                </a:r>
                <a:r>
                  <a:rPr lang="es-CL" dirty="0"/>
                  <a:t>debido a que </a:t>
                </a: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ⅆ</m:t>
                        </m:r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̇"/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e>
                    </m:acc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∴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  <m:d>
                          <m:dPr>
                            <m:ctrlP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s-CL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s-CL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ⅆ</m:t>
                                </m:r>
                                <m:r>
                                  <a:rPr lang="es-CL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𝑣</m:t>
                                </m:r>
                              </m:num>
                              <m:den>
                                <m:r>
                                  <a:rPr lang="es-CL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𝑑𝑡</m:t>
                                </m:r>
                              </m:den>
                            </m:f>
                          </m:e>
                        </m:d>
                      </m:num>
                      <m:den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</m:t>
                            </m:r>
                          </m:e>
                          <m:sup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sSup>
                          <m:sSupPr>
                            <m:ctrlP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𝑑𝑡</m:t>
                            </m:r>
                          </m:e>
                          <m:sup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̈"/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endParaRPr lang="es-MX" dirty="0"/>
              </a:p>
            </p:txBody>
          </p:sp>
        </mc:Choice>
        <mc:Fallback xmlns="">
          <p:sp>
            <p:nvSpPr>
              <p:cNvPr id="4" name="Marcador de contenido 3">
                <a:extLst>
                  <a:ext uri="{FF2B5EF4-FFF2-40B4-BE49-F238E27FC236}">
                    <a16:creationId xmlns:a16="http://schemas.microsoft.com/office/drawing/2014/main" id="{8CA6FC66-698D-486B-84FA-539A6A1482D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3901749"/>
                <a:ext cx="10515600" cy="2301624"/>
              </a:xfrm>
              <a:blipFill>
                <a:blip r:embed="rId2"/>
                <a:stretch>
                  <a:fillRect l="-1043" t="-5820" r="-92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>
            <a:extLst>
              <a:ext uri="{FF2B5EF4-FFF2-40B4-BE49-F238E27FC236}">
                <a16:creationId xmlns:a16="http://schemas.microsoft.com/office/drawing/2014/main" id="{14F1011A-E1F2-487E-9EE6-8A0890EF64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1716301"/>
            <a:ext cx="5334000" cy="2143125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FAB447A2-B816-4E06-9CF0-43F22A320BCA}"/>
              </a:ext>
            </a:extLst>
          </p:cNvPr>
          <p:cNvSpPr txBox="1"/>
          <p:nvPr/>
        </p:nvSpPr>
        <p:spPr>
          <a:xfrm>
            <a:off x="6224154" y="1910700"/>
            <a:ext cx="5334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dirty="0"/>
              <a:t>Donde:</a:t>
            </a:r>
          </a:p>
          <a:p>
            <a:r>
              <a:rPr lang="es-MX" dirty="0"/>
              <a:t>f(t): es la fuerza exterior que actúa sobre la masa “m”.</a:t>
            </a:r>
          </a:p>
          <a:p>
            <a:r>
              <a:rPr lang="es-MX" dirty="0"/>
              <a:t>x(t): es la posición que adquiere el bloque en un tiempo “t”.</a:t>
            </a:r>
          </a:p>
          <a:p>
            <a:r>
              <a:rPr lang="es-MX" dirty="0"/>
              <a:t>K: constante elástica del resorte.</a:t>
            </a:r>
          </a:p>
          <a:p>
            <a:r>
              <a:rPr lang="es-MX" dirty="0"/>
              <a:t>m: masa del bloque.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404394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Modelado de un Sistema 6.5 – </a:t>
            </a:r>
            <a:r>
              <a:rPr lang="es-MX" sz="3700" dirty="0"/>
              <a:t>Ejemplo de un sistema mecánico con desplazamiento lineal.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Marcador de contenido 3">
                <a:extLst>
                  <a:ext uri="{FF2B5EF4-FFF2-40B4-BE49-F238E27FC236}">
                    <a16:creationId xmlns:a16="http://schemas.microsoft.com/office/drawing/2014/main" id="{8CA6FC66-698D-486B-84FA-539A6A1482D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3901749"/>
                <a:ext cx="10515600" cy="2301624"/>
              </a:xfrm>
            </p:spPr>
            <p:txBody>
              <a:bodyPr>
                <a:normAutofit/>
              </a:bodyPr>
              <a:lstStyle/>
              <a:p>
                <a:r>
                  <a:rPr lang="es-MX" dirty="0"/>
                  <a:t>El rozamiento de la masa con la superficie genera otra fuerza que se opone al desplazamiento y que puede suponerse proporcionalmente  a la velocidad con una constante “b”.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s-MX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𝑓𝑟𝑖𝑐𝑐𝑖</m:t>
                        </m:r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ó</m:t>
                        </m:r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s-MX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s-MX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s-MX" i="1" dirty="0" smtClean="0">
                        <a:latin typeface="Cambria Math" panose="02040503050406030204" pitchFamily="18" charset="0"/>
                      </a:rPr>
                      <m:t>) = −</m:t>
                    </m:r>
                    <m:r>
                      <a:rPr lang="es-MX" i="1" dirty="0" err="1" smtClean="0">
                        <a:latin typeface="Cambria Math" panose="02040503050406030204" pitchFamily="18" charset="0"/>
                      </a:rPr>
                      <m:t>𝑏𝑣</m:t>
                    </m:r>
                  </m:oMath>
                </a14:m>
                <a:endParaRPr lang="es-MX" dirty="0"/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s-MX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𝑓𝑟𝑖𝑐𝑐𝑖</m:t>
                        </m:r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ó</m:t>
                        </m:r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s-MX" i="1" dirty="0" smtClean="0">
                        <a:latin typeface="Cambria Math" panose="02040503050406030204" pitchFamily="18" charset="0"/>
                      </a:rPr>
                      <m:t> (</m:t>
                    </m:r>
                    <m:r>
                      <a:rPr lang="es-MX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s-MX" i="1" dirty="0" smtClean="0">
                        <a:latin typeface="Cambria Math" panose="02040503050406030204" pitchFamily="18" charset="0"/>
                      </a:rPr>
                      <m:t>) = −</m:t>
                    </m:r>
                    <m:r>
                      <a:rPr lang="es-MX" i="1" dirty="0" err="1" smtClean="0">
                        <a:latin typeface="Cambria Math" panose="02040503050406030204" pitchFamily="18" charset="0"/>
                      </a:rPr>
                      <m:t>𝑏</m:t>
                    </m:r>
                    <m:acc>
                      <m:accPr>
                        <m:chr m:val="̇"/>
                        <m:ctrlPr>
                          <a:rPr lang="es-MX" i="1" dirty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endParaRPr lang="es-MX" dirty="0"/>
              </a:p>
            </p:txBody>
          </p:sp>
        </mc:Choice>
        <mc:Fallback xmlns="">
          <p:sp>
            <p:nvSpPr>
              <p:cNvPr id="4" name="Marcador de contenido 3">
                <a:extLst>
                  <a:ext uri="{FF2B5EF4-FFF2-40B4-BE49-F238E27FC236}">
                    <a16:creationId xmlns:a16="http://schemas.microsoft.com/office/drawing/2014/main" id="{8CA6FC66-698D-486B-84FA-539A6A1482D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3901749"/>
                <a:ext cx="10515600" cy="2301624"/>
              </a:xfrm>
              <a:blipFill>
                <a:blip r:embed="rId2"/>
                <a:stretch>
                  <a:fillRect l="-1043" t="-4233" r="-98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>
            <a:extLst>
              <a:ext uri="{FF2B5EF4-FFF2-40B4-BE49-F238E27FC236}">
                <a16:creationId xmlns:a16="http://schemas.microsoft.com/office/drawing/2014/main" id="{14F1011A-E1F2-487E-9EE6-8A0890EF64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1716301"/>
            <a:ext cx="5334000" cy="214312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E735C79-DE3A-4A66-8C4E-071C64DFEC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0" y="1787199"/>
            <a:ext cx="2819400" cy="211455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48DD426-EB53-4208-B017-FA54CD2869B5}"/>
              </a:ext>
            </a:extLst>
          </p:cNvPr>
          <p:cNvSpPr txBox="1"/>
          <p:nvPr/>
        </p:nvSpPr>
        <p:spPr>
          <a:xfrm>
            <a:off x="6934201" y="1600125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Diagrama de cuerpo libre</a:t>
            </a:r>
          </a:p>
        </p:txBody>
      </p:sp>
    </p:spTree>
    <p:extLst>
      <p:ext uri="{BB962C8B-B14F-4D97-AF65-F5344CB8AC3E}">
        <p14:creationId xmlns:p14="http://schemas.microsoft.com/office/powerpoint/2010/main" val="38648996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Modelado de un Sistema 6.5 – </a:t>
            </a:r>
            <a:r>
              <a:rPr lang="es-MX" sz="3700" dirty="0"/>
              <a:t>Ejemplo de un sistema mecánico con desplazamiento lineal.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Marcador de contenido 3">
                <a:extLst>
                  <a:ext uri="{FF2B5EF4-FFF2-40B4-BE49-F238E27FC236}">
                    <a16:creationId xmlns:a16="http://schemas.microsoft.com/office/drawing/2014/main" id="{8CA6FC66-698D-486B-84FA-539A6A1482D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3901749"/>
                <a:ext cx="6834809" cy="2301624"/>
              </a:xfrm>
            </p:spPr>
            <p:txBody>
              <a:bodyPr>
                <a:normAutofit fontScale="77500" lnSpcReduction="20000"/>
              </a:bodyPr>
              <a:lstStyle/>
              <a:p>
                <a:r>
                  <a:rPr lang="es-MX" dirty="0"/>
                  <a:t>Por Ley de Hooke, podemos obtener la fuerza aplicada por el resorte sobre el bloque: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MX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𝑟𝑒𝑠𝑜𝑟𝑡𝑒</m:t>
                          </m:r>
                        </m:sub>
                      </m:sSub>
                      <m:d>
                        <m:dPr>
                          <m:ctrlPr>
                            <a:rPr lang="es-MX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MX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𝑘𝑥</m:t>
                      </m:r>
                    </m:oMath>
                  </m:oMathPara>
                </a14:m>
                <a:endParaRPr lang="es-CL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𝑝𝑒𝑟𝑜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</m:nary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acc>
                        <m:accPr>
                          <m:chr m:val="̈"/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s-MX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∴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𝑘𝑥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𝑏</m:t>
                      </m:r>
                      <m:acc>
                        <m:accPr>
                          <m:chr m:val="̇"/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acc>
                        <m:accPr>
                          <m:chr m:val="̈"/>
                          <m:ctrlP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s-CL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MX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𝑟𝑒𝑠𝑜𝑟𝑡𝑒</m:t>
                          </m:r>
                        </m:sub>
                      </m:sSub>
                      <m:d>
                        <m:dPr>
                          <m:ctrlPr>
                            <a:rPr lang="es-MX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MX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𝑓𝑟𝑖𝑐𝑐𝑖</m:t>
                          </m:r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ó</m:t>
                          </m:r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d>
                        <m:dPr>
                          <m:ctrlPr>
                            <a:rPr lang="es-MX" i="1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MX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dirty="0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b="0" i="1" dirty="0" smtClean="0">
                              <a:latin typeface="Cambria Math" panose="02040503050406030204" pitchFamily="18" charset="0"/>
                            </a:rPr>
                            <m:t>𝑛𝑒𝑡𝑎</m:t>
                          </m:r>
                        </m:sub>
                      </m:sSub>
                      <m:d>
                        <m:dPr>
                          <m:ctrlPr>
                            <a:rPr lang="es-CL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dirty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s-CL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s-MX" dirty="0"/>
              </a:p>
            </p:txBody>
          </p:sp>
        </mc:Choice>
        <mc:Fallback xmlns="">
          <p:sp>
            <p:nvSpPr>
              <p:cNvPr id="4" name="Marcador de contenido 3">
                <a:extLst>
                  <a:ext uri="{FF2B5EF4-FFF2-40B4-BE49-F238E27FC236}">
                    <a16:creationId xmlns:a16="http://schemas.microsoft.com/office/drawing/2014/main" id="{8CA6FC66-698D-486B-84FA-539A6A1482D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3901749"/>
                <a:ext cx="6834809" cy="2301624"/>
              </a:xfrm>
              <a:blipFill>
                <a:blip r:embed="rId2"/>
                <a:stretch>
                  <a:fillRect l="-1070" t="-55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>
            <a:extLst>
              <a:ext uri="{FF2B5EF4-FFF2-40B4-BE49-F238E27FC236}">
                <a16:creationId xmlns:a16="http://schemas.microsoft.com/office/drawing/2014/main" id="{14F1011A-E1F2-487E-9EE6-8A0890EF64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1716301"/>
            <a:ext cx="5334000" cy="214312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E735C79-DE3A-4A66-8C4E-071C64DFEC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0" y="1787199"/>
            <a:ext cx="2819400" cy="2114550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7FBA4D5A-705E-43A7-9792-62068960EFDC}"/>
              </a:ext>
            </a:extLst>
          </p:cNvPr>
          <p:cNvSpPr txBox="1"/>
          <p:nvPr/>
        </p:nvSpPr>
        <p:spPr>
          <a:xfrm>
            <a:off x="7620000" y="3805238"/>
            <a:ext cx="3879574" cy="654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dirty="0"/>
              <a:t>Lo anterior se puede trabajar en el siguiente esquema:</a:t>
            </a:r>
            <a:endParaRPr lang="es-CL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1B77CD1-9B39-4082-933A-B7054B5BB5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73009" y="4556181"/>
            <a:ext cx="2536622" cy="1745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297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39752 -0.4143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83" y="-20718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Modelado de un Sistema 6.5 – </a:t>
            </a:r>
            <a:r>
              <a:rPr lang="es-MX" sz="3700" dirty="0"/>
              <a:t>Ejemplo de un sistema mecánico con desplazamiento lineal.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Marcador de contenido 5">
                <a:extLst>
                  <a:ext uri="{FF2B5EF4-FFF2-40B4-BE49-F238E27FC236}">
                    <a16:creationId xmlns:a16="http://schemas.microsoft.com/office/drawing/2014/main" id="{D279208C-D52A-4CBC-AF2B-7F979944F11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70074"/>
                <a:ext cx="10515600" cy="4351338"/>
              </a:xfrm>
            </p:spPr>
            <p:txBody>
              <a:bodyPr>
                <a:normAutofit fontScale="92500"/>
              </a:bodyPr>
              <a:lstStyle/>
              <a:p>
                <a:r>
                  <a:rPr lang="es-CL" dirty="0"/>
                  <a:t>Utilizando integrador y derivador:</a:t>
                </a:r>
              </a:p>
              <a:p>
                <a:pPr lvl="1">
                  <a:lnSpc>
                    <a:spcPct val="150000"/>
                  </a:lnSpc>
                </a:pP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d>
                      <m:dPr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</m:t>
                    </m:r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naryPr>
                      <m:sub/>
                      <m:sup/>
                      <m:e/>
                    </m:nary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d>
                      <m:dPr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endParaRPr lang="es-CL" b="0" dirty="0">
                  <a:ea typeface="Cambria Math" panose="02040503050406030204" pitchFamily="18" charset="0"/>
                </a:endParaRPr>
              </a:p>
              <a:p>
                <a:pPr lvl="1"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𝑑𝑥</m:t>
                        </m:r>
                      </m:num>
                      <m:den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̇"/>
                        <m:ctrlP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endParaRPr lang="es-CL" dirty="0"/>
              </a:p>
              <a:p>
                <a:pPr lvl="1">
                  <a:lnSpc>
                    <a:spcPct val="150000"/>
                  </a:lnSpc>
                </a:pPr>
                <a14:m>
                  <m:oMath xmlns:m="http://schemas.openxmlformats.org/officeDocument/2006/math"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acc>
                          <m:accPr>
                            <m:chr m:val="̇"/>
                            <m:ctrlPr>
                              <a:rPr lang="es-CL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</m:nary>
                    <m:r>
                      <a:rPr lang="es-CL" b="0" i="1" smtClean="0">
                        <a:latin typeface="Cambria Math" panose="02040503050406030204" pitchFamily="18" charset="0"/>
                      </a:rPr>
                      <m:t>𝑑𝑡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d>
                          <m:dPr>
                            <m:ctrlP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𝑑𝑥</m:t>
                                </m:r>
                              </m:num>
                              <m:den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𝑑𝑡</m:t>
                                </m:r>
                              </m:den>
                            </m:f>
                          </m:e>
                        </m:d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</m:nary>
                  </m:oMath>
                </a14:m>
                <a:endParaRPr lang="es-CL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1"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s-CL" i="1">
                        <a:latin typeface="Cambria Math" panose="02040503050406030204" pitchFamily="18" charset="0"/>
                      </a:rPr>
                      <m:t>𝑥</m:t>
                    </m:r>
                    <m:d>
                      <m:d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s-CL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d>
                      <m:dPr>
                        <m:ctrlP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̇"/>
                        <m:ctrlP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</m:acc>
                    <m:r>
                      <a:rPr lang="es-CL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endParaRPr lang="es-CL" b="0" dirty="0"/>
              </a:p>
              <a:p>
                <a:pPr lvl="1">
                  <a:lnSpc>
                    <a:spcPct val="150000"/>
                  </a:lnSpc>
                </a:pPr>
                <a14:m>
                  <m:oMath xmlns:m="http://schemas.openxmlformats.org/officeDocument/2006/math">
                    <m:f>
                      <m:fPr>
                        <m:ctrlP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𝑑𝑥</m:t>
                        </m:r>
                      </m:num>
                      <m:den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̇"/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endParaRPr lang="es-CL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" name="Marcador de contenido 5">
                <a:extLst>
                  <a:ext uri="{FF2B5EF4-FFF2-40B4-BE49-F238E27FC236}">
                    <a16:creationId xmlns:a16="http://schemas.microsoft.com/office/drawing/2014/main" id="{D279208C-D52A-4CBC-AF2B-7F979944F11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70074"/>
                <a:ext cx="10515600" cy="4351338"/>
              </a:xfrm>
              <a:blipFill>
                <a:blip r:embed="rId2"/>
                <a:stretch>
                  <a:fillRect l="-928" t="-224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ángulo 7">
            <a:extLst>
              <a:ext uri="{FF2B5EF4-FFF2-40B4-BE49-F238E27FC236}">
                <a16:creationId xmlns:a16="http://schemas.microsoft.com/office/drawing/2014/main" id="{818C4B89-0A72-4B64-958C-3BF64C9DCD5E}"/>
              </a:ext>
            </a:extLst>
          </p:cNvPr>
          <p:cNvSpPr/>
          <p:nvPr/>
        </p:nvSpPr>
        <p:spPr>
          <a:xfrm>
            <a:off x="3021497" y="2319130"/>
            <a:ext cx="357808" cy="6228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B1B31EFE-0070-4E55-A99A-A0ECE76BAD81}"/>
              </a:ext>
            </a:extLst>
          </p:cNvPr>
          <p:cNvSpPr/>
          <p:nvPr/>
        </p:nvSpPr>
        <p:spPr>
          <a:xfrm>
            <a:off x="2425149" y="4724401"/>
            <a:ext cx="357808" cy="6228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014453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Modelado de un Sistema 6.5 – </a:t>
            </a:r>
            <a:r>
              <a:rPr lang="es-MX" sz="3700" dirty="0"/>
              <a:t>Ejemplo de un sistema mecánico con desplazamiento lineal.</a:t>
            </a:r>
            <a:endParaRPr lang="es-CL" sz="3700" dirty="0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279208C-D52A-4CBC-AF2B-7F979944F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70074"/>
            <a:ext cx="10515600" cy="4351338"/>
          </a:xfrm>
        </p:spPr>
        <p:txBody>
          <a:bodyPr>
            <a:normAutofit/>
          </a:bodyPr>
          <a:lstStyle/>
          <a:p>
            <a:r>
              <a:rPr lang="es-CL" dirty="0"/>
              <a:t>Para la fuerza neta:</a:t>
            </a:r>
          </a:p>
          <a:p>
            <a:endParaRPr lang="es-CL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FD7D752-C357-42D6-BFE0-8C0B4E4279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1379" y="2416969"/>
            <a:ext cx="3867150" cy="108585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A81493B-CA3E-4002-9157-946CCE7725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435" y="3502819"/>
            <a:ext cx="6696075" cy="1524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3F341292-524E-4890-9CED-7B9A9C97EB2F}"/>
                  </a:ext>
                </a:extLst>
              </p:cNvPr>
              <p:cNvSpPr txBox="1"/>
              <p:nvPr/>
            </p:nvSpPr>
            <p:spPr>
              <a:xfrm>
                <a:off x="3048866" y="5539991"/>
                <a:ext cx="6094268" cy="3915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MX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𝑟𝑒𝑠𝑜𝑟𝑡𝑒</m:t>
                          </m:r>
                        </m:sub>
                      </m:sSub>
                      <m:d>
                        <m:dPr>
                          <m:ctrlPr>
                            <a:rPr lang="es-MX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MX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𝑓𝑟𝑖𝑐𝑐𝑖</m:t>
                          </m:r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ó</m:t>
                          </m:r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d>
                        <m:dPr>
                          <m:ctrlPr>
                            <a:rPr lang="es-MX" i="1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MX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dirty="0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b="0" i="1" dirty="0" smtClean="0">
                              <a:latin typeface="Cambria Math" panose="02040503050406030204" pitchFamily="18" charset="0"/>
                            </a:rPr>
                            <m:t>𝑛𝑒𝑡𝑎</m:t>
                          </m:r>
                        </m:sub>
                      </m:sSub>
                      <m:d>
                        <m:dPr>
                          <m:ctrlPr>
                            <a:rPr lang="es-CL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dirty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s-CL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3F341292-524E-4890-9CED-7B9A9C97EB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866" y="5539991"/>
                <a:ext cx="6094268" cy="391582"/>
              </a:xfrm>
              <a:prstGeom prst="rect">
                <a:avLst/>
              </a:prstGeom>
              <a:blipFill>
                <a:blip r:embed="rId4"/>
                <a:stretch>
                  <a:fillRect b="-1093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Imagen 9">
            <a:extLst>
              <a:ext uri="{FF2B5EF4-FFF2-40B4-BE49-F238E27FC236}">
                <a16:creationId xmlns:a16="http://schemas.microsoft.com/office/drawing/2014/main" id="{966B83D6-1C42-452A-8E67-2C62E60071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506565" y="5458810"/>
            <a:ext cx="646834" cy="646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68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Modelado de un Sistema 6.5 – </a:t>
            </a:r>
            <a:r>
              <a:rPr lang="es-MX" sz="3700" dirty="0"/>
              <a:t>Ejemplo de un sistema mecánico con desplazamiento lineal.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Marcador de contenido 5">
                <a:extLst>
                  <a:ext uri="{FF2B5EF4-FFF2-40B4-BE49-F238E27FC236}">
                    <a16:creationId xmlns:a16="http://schemas.microsoft.com/office/drawing/2014/main" id="{D279208C-D52A-4CBC-AF2B-7F979944F11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70074"/>
                <a:ext cx="10515600" cy="4351338"/>
              </a:xfrm>
            </p:spPr>
            <p:txBody>
              <a:bodyPr>
                <a:normAutofit/>
              </a:bodyPr>
              <a:lstStyle/>
              <a:p>
                <a:r>
                  <a:rPr lang="es-CL" dirty="0"/>
                  <a:t>Para la fuerza de fricción: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s-CL" i="1">
                            <a:latin typeface="Cambria Math" panose="02040503050406030204" pitchFamily="18" charset="0"/>
                          </a:rPr>
                          <m:t>𝑓𝑟𝑖𝑐𝑐𝑖</m:t>
                        </m:r>
                        <m:r>
                          <a:rPr lang="es-CL" i="1">
                            <a:latin typeface="Cambria Math" panose="02040503050406030204" pitchFamily="18" charset="0"/>
                          </a:rPr>
                          <m:t>ó</m:t>
                        </m:r>
                        <m:r>
                          <a:rPr lang="es-CL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d>
                      <m:d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𝑏𝑣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  <m:acc>
                      <m:accPr>
                        <m:chr m:val="̇"/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endParaRPr lang="es-CL" dirty="0"/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6" name="Marcador de contenido 5">
                <a:extLst>
                  <a:ext uri="{FF2B5EF4-FFF2-40B4-BE49-F238E27FC236}">
                    <a16:creationId xmlns:a16="http://schemas.microsoft.com/office/drawing/2014/main" id="{D279208C-D52A-4CBC-AF2B-7F979944F11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70074"/>
                <a:ext cx="10515600" cy="4351338"/>
              </a:xfrm>
              <a:blipFill>
                <a:blip r:embed="rId2"/>
                <a:stretch>
                  <a:fillRect l="-1043" t="-210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n 3">
            <a:extLst>
              <a:ext uri="{FF2B5EF4-FFF2-40B4-BE49-F238E27FC236}">
                <a16:creationId xmlns:a16="http://schemas.microsoft.com/office/drawing/2014/main" id="{987D7C2D-9C70-4AAB-85FD-96BD317A1D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1400" y="2625435"/>
            <a:ext cx="7372350" cy="284797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3AA9CC52-4937-4B44-AB27-FE8BCD043556}"/>
                  </a:ext>
                </a:extLst>
              </p:cNvPr>
              <p:cNvSpPr txBox="1"/>
              <p:nvPr/>
            </p:nvSpPr>
            <p:spPr>
              <a:xfrm>
                <a:off x="3048866" y="5539991"/>
                <a:ext cx="6094268" cy="3915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MX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𝑟𝑒𝑠𝑜𝑟𝑡𝑒</m:t>
                          </m:r>
                        </m:sub>
                      </m:sSub>
                      <m:d>
                        <m:dPr>
                          <m:ctrlPr>
                            <a:rPr lang="es-MX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MX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𝑓𝑟𝑖𝑐𝑐𝑖</m:t>
                          </m:r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ó</m:t>
                          </m:r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d>
                        <m:dPr>
                          <m:ctrlPr>
                            <a:rPr lang="es-MX" i="1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MX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dirty="0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b="0" i="1" dirty="0" smtClean="0">
                              <a:latin typeface="Cambria Math" panose="02040503050406030204" pitchFamily="18" charset="0"/>
                            </a:rPr>
                            <m:t>𝑛𝑒𝑡𝑎</m:t>
                          </m:r>
                        </m:sub>
                      </m:sSub>
                      <m:d>
                        <m:dPr>
                          <m:ctrlPr>
                            <a:rPr lang="es-CL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dirty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s-CL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3AA9CC52-4937-4B44-AB27-FE8BCD0435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866" y="5539991"/>
                <a:ext cx="6094268" cy="391582"/>
              </a:xfrm>
              <a:prstGeom prst="rect">
                <a:avLst/>
              </a:prstGeom>
              <a:blipFill>
                <a:blip r:embed="rId4"/>
                <a:stretch>
                  <a:fillRect b="-1093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Imagen 11">
            <a:extLst>
              <a:ext uri="{FF2B5EF4-FFF2-40B4-BE49-F238E27FC236}">
                <a16:creationId xmlns:a16="http://schemas.microsoft.com/office/drawing/2014/main" id="{6195093D-9042-4AD6-8BAA-97E1603BF2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506565" y="5458810"/>
            <a:ext cx="646834" cy="646834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E875EDC-05DA-4C79-AC44-52585FB962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096000" y="5473410"/>
            <a:ext cx="646834" cy="646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681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Modelado de un Sistema 6.5 – </a:t>
            </a:r>
            <a:r>
              <a:rPr lang="es-MX" sz="3700" dirty="0"/>
              <a:t>Ejemplo de un sistema mecánico con desplazamiento lineal.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Marcador de contenido 5">
                <a:extLst>
                  <a:ext uri="{FF2B5EF4-FFF2-40B4-BE49-F238E27FC236}">
                    <a16:creationId xmlns:a16="http://schemas.microsoft.com/office/drawing/2014/main" id="{D279208C-D52A-4CBC-AF2B-7F979944F11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70074"/>
                <a:ext cx="10515600" cy="4351338"/>
              </a:xfrm>
            </p:spPr>
            <p:txBody>
              <a:bodyPr>
                <a:normAutofit/>
              </a:bodyPr>
              <a:lstStyle/>
              <a:p>
                <a:r>
                  <a:rPr lang="es-CL" dirty="0"/>
                  <a:t>Para la fuerza del resorte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𝑟𝑒𝑠𝑜𝑟𝑡𝑒</m:t>
                        </m:r>
                      </m:sub>
                    </m:sSub>
                    <m:d>
                      <m:d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𝑘𝑥</m:t>
                    </m:r>
                  </m:oMath>
                </a14:m>
                <a:endParaRPr lang="es-CL" dirty="0"/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6" name="Marcador de contenido 5">
                <a:extLst>
                  <a:ext uri="{FF2B5EF4-FFF2-40B4-BE49-F238E27FC236}">
                    <a16:creationId xmlns:a16="http://schemas.microsoft.com/office/drawing/2014/main" id="{D279208C-D52A-4CBC-AF2B-7F979944F11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70074"/>
                <a:ext cx="10515600" cy="4351338"/>
              </a:xfrm>
              <a:blipFill>
                <a:blip r:embed="rId2"/>
                <a:stretch>
                  <a:fillRect l="-1043" t="-238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3AA9CC52-4937-4B44-AB27-FE8BCD043556}"/>
                  </a:ext>
                </a:extLst>
              </p:cNvPr>
              <p:cNvSpPr txBox="1"/>
              <p:nvPr/>
            </p:nvSpPr>
            <p:spPr>
              <a:xfrm>
                <a:off x="3048866" y="5539991"/>
                <a:ext cx="6094268" cy="3915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MX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𝑟𝑒𝑠𝑜𝑟𝑡𝑒</m:t>
                          </m:r>
                        </m:sub>
                      </m:sSub>
                      <m:d>
                        <m:dPr>
                          <m:ctrlPr>
                            <a:rPr lang="es-MX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MX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𝑓𝑟𝑖𝑐𝑐𝑖</m:t>
                          </m:r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ó</m:t>
                          </m:r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d>
                        <m:dPr>
                          <m:ctrlPr>
                            <a:rPr lang="es-MX" i="1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MX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dirty="0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b="0" i="1" dirty="0" smtClean="0">
                              <a:latin typeface="Cambria Math" panose="02040503050406030204" pitchFamily="18" charset="0"/>
                            </a:rPr>
                            <m:t>𝑛𝑒𝑡𝑎</m:t>
                          </m:r>
                        </m:sub>
                      </m:sSub>
                      <m:d>
                        <m:dPr>
                          <m:ctrlPr>
                            <a:rPr lang="es-CL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dirty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s-CL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3AA9CC52-4937-4B44-AB27-FE8BCD0435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866" y="5539991"/>
                <a:ext cx="6094268" cy="391582"/>
              </a:xfrm>
              <a:prstGeom prst="rect">
                <a:avLst/>
              </a:prstGeom>
              <a:blipFill>
                <a:blip r:embed="rId3"/>
                <a:stretch>
                  <a:fillRect b="-1093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Imagen 11">
            <a:extLst>
              <a:ext uri="{FF2B5EF4-FFF2-40B4-BE49-F238E27FC236}">
                <a16:creationId xmlns:a16="http://schemas.microsoft.com/office/drawing/2014/main" id="{6195093D-9042-4AD6-8BAA-97E1603BF2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506565" y="5458810"/>
            <a:ext cx="646834" cy="646834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E875EDC-05DA-4C79-AC44-52585FB962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096000" y="5473410"/>
            <a:ext cx="646834" cy="646834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CA125DD8-E944-4EA2-BAE0-6608EE519E8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2913"/>
          <a:stretch/>
        </p:blipFill>
        <p:spPr>
          <a:xfrm>
            <a:off x="3048866" y="2525020"/>
            <a:ext cx="6094268" cy="2706297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77E3AED6-A51E-4328-8431-B3B4C081E9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954299" y="5477956"/>
            <a:ext cx="646834" cy="646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910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Modelado de un Sistema 6.5 – </a:t>
            </a:r>
            <a:r>
              <a:rPr lang="es-MX" sz="3700" dirty="0"/>
              <a:t>Ejemplo de un sistema mecánico con desplazamiento lineal.</a:t>
            </a:r>
            <a:endParaRPr lang="es-CL" sz="3700" dirty="0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279208C-D52A-4CBC-AF2B-7F979944F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70074"/>
            <a:ext cx="10515600" cy="4351338"/>
          </a:xfrm>
        </p:spPr>
        <p:txBody>
          <a:bodyPr>
            <a:normAutofit/>
          </a:bodyPr>
          <a:lstStyle/>
          <a:p>
            <a:r>
              <a:rPr lang="es-CL" dirty="0"/>
              <a:t>Pero: (Por transformada de Laplace) </a:t>
            </a:r>
            <a:r>
              <a:rPr lang="es-CL" sz="1400" dirty="0">
                <a:hlinkClick r:id="rId2"/>
              </a:rPr>
              <a:t>https://www.youtube.com/watch?v=TnXw_1RLjE0&amp;t=353s</a:t>
            </a:r>
            <a:r>
              <a:rPr lang="es-CL" sz="1400" dirty="0"/>
              <a:t> </a:t>
            </a:r>
          </a:p>
          <a:p>
            <a:endParaRPr lang="es-CL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6A3720F-A0F4-4EC5-8753-A252D755CE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2343510"/>
            <a:ext cx="4829175" cy="16002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8D071AB-EF00-4DAE-9D84-CC735482AD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05" t="-1241" r="2290" b="5281"/>
          <a:stretch/>
        </p:blipFill>
        <p:spPr>
          <a:xfrm>
            <a:off x="4828309" y="2588057"/>
            <a:ext cx="7135091" cy="3427557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49271140-AFAB-49C1-954F-07C30EF5248C}"/>
              </a:ext>
            </a:extLst>
          </p:cNvPr>
          <p:cNvSpPr txBox="1"/>
          <p:nvPr/>
        </p:nvSpPr>
        <p:spPr>
          <a:xfrm>
            <a:off x="838200" y="4301836"/>
            <a:ext cx="31519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Aplicando Laplace y reemplazando (ver tabla)</a:t>
            </a:r>
          </a:p>
        </p:txBody>
      </p:sp>
    </p:spTree>
    <p:extLst>
      <p:ext uri="{BB962C8B-B14F-4D97-AF65-F5344CB8AC3E}">
        <p14:creationId xmlns:p14="http://schemas.microsoft.com/office/powerpoint/2010/main" val="3231288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Modelado de un Sistema 6.5 – </a:t>
            </a:r>
            <a:r>
              <a:rPr lang="es-MX" sz="3700" dirty="0"/>
              <a:t>Ejemplo de un sistema mecánico con desplazamiento lineal.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Marcador de contenido 5">
                <a:extLst>
                  <a:ext uri="{FF2B5EF4-FFF2-40B4-BE49-F238E27FC236}">
                    <a16:creationId xmlns:a16="http://schemas.microsoft.com/office/drawing/2014/main" id="{D279208C-D52A-4CBC-AF2B-7F979944F11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70074"/>
                <a:ext cx="10515600" cy="4351338"/>
              </a:xfrm>
            </p:spPr>
            <p:txBody>
              <a:bodyPr>
                <a:normAutofit/>
              </a:bodyPr>
              <a:lstStyle/>
              <a:p>
                <a:r>
                  <a:rPr lang="es-CL" dirty="0"/>
                  <a:t>Si se quiere saber el valor de “x” en un tiempo “t”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𝑛𝑒𝑡𝑎</m:t>
                        </m:r>
                      </m:sub>
                    </m:sSub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𝑑𝑣</m:t>
                        </m:r>
                      </m:num>
                      <m:den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endParaRPr lang="es-CL" b="0" dirty="0">
                  <a:ea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nary>
                      <m:naryPr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p>
                      <m:e>
                        <m:f>
                          <m:fPr>
                            <m:ctrlP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s-CL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s-CL" i="1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es-CL" i="1">
                                    <a:latin typeface="Cambria Math" panose="02040503050406030204" pitchFamily="18" charset="0"/>
                                  </a:rPr>
                                  <m:t>𝑛𝑒𝑡𝑎</m:t>
                                </m:r>
                              </m:sub>
                            </m:sSub>
                          </m:num>
                          <m:den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den>
                        </m:f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e>
                    </m:nary>
                  </m:oMath>
                </a14:m>
                <a:r>
                  <a:rPr lang="es-CL" b="0" dirty="0">
                    <a:ea typeface="Cambria Math" panose="02040503050406030204" pitchFamily="18" charset="0"/>
                  </a:rPr>
                  <a:t>, 		pero </a:t>
                </a: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𝑑𝑥</m:t>
                        </m:r>
                      </m:num>
                      <m:den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endParaRPr lang="es-CL" dirty="0"/>
              </a:p>
              <a:p>
                <a:pPr lvl="1"/>
                <a14:m>
                  <m:oMath xmlns:m="http://schemas.openxmlformats.org/officeDocument/2006/math"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∴</m:t>
                    </m:r>
                    <m:f>
                      <m:fPr>
                        <m:ctrlP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𝑑𝑥</m:t>
                        </m:r>
                      </m:num>
                      <m:den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nary>
                      <m:naryPr>
                        <m:ctrlP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p>
                      <m:e>
                        <m:f>
                          <m:fPr>
                            <m:ctrlP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s-CL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s-CL" i="1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es-CL" i="1">
                                    <a:latin typeface="Cambria Math" panose="02040503050406030204" pitchFamily="18" charset="0"/>
                                  </a:rPr>
                                  <m:t>𝑛𝑒𝑡𝑎</m:t>
                                </m:r>
                              </m:sub>
                            </m:sSub>
                          </m:num>
                          <m:den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den>
                        </m:f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e>
                    </m:nary>
                  </m:oMath>
                </a14:m>
                <a:r>
                  <a:rPr lang="es-CL" dirty="0"/>
                  <a:t>	</a:t>
                </a:r>
                <a:r>
                  <a:rPr lang="es-CL" dirty="0" err="1"/>
                  <a:t>ó</a:t>
                </a:r>
                <a:r>
                  <a:rPr lang="es-CL" dirty="0"/>
                  <a:t> </a:t>
                </a: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𝑑𝑥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nary>
                          <m:naryPr>
                            <m:ctrlP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23"/>
                              </m:rP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sup>
                          <m:e>
                            <m:f>
                              <m:fPr>
                                <m:ctrlPr>
                                  <a:rPr lang="es-CL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s-CL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s-CL" i="1">
                                        <a:latin typeface="Cambria Math" panose="02040503050406030204" pitchFamily="18" charset="0"/>
                                      </a:rPr>
                                      <m:t>𝐹</m:t>
                                    </m:r>
                                  </m:e>
                                  <m:sub>
                                    <m:r>
                                      <a:rPr lang="es-CL" i="1">
                                        <a:latin typeface="Cambria Math" panose="02040503050406030204" pitchFamily="18" charset="0"/>
                                      </a:rPr>
                                      <m:t>𝑛𝑒𝑡𝑎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s-CL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𝑚</m:t>
                                </m:r>
                              </m:den>
                            </m:f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𝑑𝑡</m:t>
                            </m:r>
                          </m:e>
                        </m:nary>
                      </m:e>
                    </m:d>
                    <m:r>
                      <a:rPr lang="es-CL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𝑑𝑡</m:t>
                    </m:r>
                  </m:oMath>
                </a14:m>
                <a:endParaRPr lang="es-CL" dirty="0"/>
              </a:p>
              <a:p>
                <a:pPr lvl="1"/>
                <a:r>
                  <a:rPr lang="es-CL" dirty="0"/>
                  <a:t>Finalmente</a:t>
                </a:r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nary>
                                <m:naryPr>
                                  <m:ctrlP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3"/>
                                    </m:rP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  <m:sup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𝑡</m:t>
                                  </m:r>
                                </m:sup>
                                <m:e>
                                  <m:f>
                                    <m:fPr>
                                      <m:ctrlPr>
                                        <a:rPr lang="es-CL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sSub>
                                        <m:sSubPr>
                                          <m:ctrlPr>
                                            <a:rPr lang="es-CL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s-CL" i="1">
                                              <a:latin typeface="Cambria Math" panose="02040503050406030204" pitchFamily="18" charset="0"/>
                                            </a:rPr>
                                            <m:t>𝐹</m:t>
                                          </m:r>
                                        </m:e>
                                        <m:sub>
                                          <m:r>
                                            <a:rPr lang="es-CL" i="1">
                                              <a:latin typeface="Cambria Math" panose="02040503050406030204" pitchFamily="18" charset="0"/>
                                            </a:rPr>
                                            <m:t>𝑛𝑒𝑡𝑎</m:t>
                                          </m:r>
                                        </m:sub>
                                      </m:sSub>
                                    </m:num>
                                    <m:den>
                                      <m:r>
                                        <a:rPr lang="es-CL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𝑚</m:t>
                                      </m:r>
                                    </m:den>
                                  </m:f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𝑑𝑡</m:t>
                                  </m:r>
                                </m:e>
                              </m:nary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𝑑𝑡</m:t>
                          </m:r>
                        </m:e>
                      </m:nary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Marcador de contenido 5">
                <a:extLst>
                  <a:ext uri="{FF2B5EF4-FFF2-40B4-BE49-F238E27FC236}">
                    <a16:creationId xmlns:a16="http://schemas.microsoft.com/office/drawing/2014/main" id="{D279208C-D52A-4CBC-AF2B-7F979944F11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70074"/>
                <a:ext cx="10515600" cy="4351338"/>
              </a:xfrm>
              <a:blipFill>
                <a:blip r:embed="rId2"/>
                <a:stretch>
                  <a:fillRect l="-1043" t="-238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474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3454A28-DE6B-41B6-9011-CA3637B51D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2244" y="0"/>
            <a:ext cx="86275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2126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Modelado de un Sistema 6.5 – </a:t>
            </a:r>
            <a:r>
              <a:rPr lang="es-MX" sz="3700" dirty="0"/>
              <a:t>Ejemplo de un sistema mecánico amortiguado con desplazamiento lineal.</a:t>
            </a:r>
            <a:endParaRPr lang="es-CL" sz="3700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CA6FC66-698D-486B-84FA-539A6A1482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325563"/>
          </a:xfrm>
        </p:spPr>
        <p:txBody>
          <a:bodyPr>
            <a:normAutofit fontScale="85000" lnSpcReduction="10000"/>
          </a:bodyPr>
          <a:lstStyle/>
          <a:p>
            <a:r>
              <a:rPr lang="es-MX" dirty="0"/>
              <a:t>Considere a un sistema constituido por un bloque de masa “m” y un resorte de constante elástica “K” y un amortiguador de contante de amortiguación “b”. (Ref. </a:t>
            </a:r>
            <a:r>
              <a:rPr lang="es-MX" sz="1300" dirty="0">
                <a:hlinkClick r:id="rId3"/>
              </a:rPr>
              <a:t>https://www.bing.com/videos/search?q=como+modelar+a+un+amortiguador&amp;&amp;view=detail&amp;mid=27AA342AF2390D860C7E27AA342AF2390D860C7E&amp;&amp;FORM=VDRVRV</a:t>
            </a:r>
            <a:r>
              <a:rPr lang="es-MX" dirty="0"/>
              <a:t> )</a:t>
            </a:r>
          </a:p>
          <a:p>
            <a:pPr lvl="1"/>
            <a:r>
              <a:rPr lang="es-MX" dirty="0"/>
              <a:t>El bloque se encuentra sobre una superficie sin fricción.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AB447A2-B816-4E06-9CF0-43F22A320BCA}"/>
              </a:ext>
            </a:extLst>
          </p:cNvPr>
          <p:cNvSpPr txBox="1"/>
          <p:nvPr/>
        </p:nvSpPr>
        <p:spPr>
          <a:xfrm>
            <a:off x="6515102" y="3388735"/>
            <a:ext cx="53340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dirty="0"/>
              <a:t>Donde: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>
                <a:solidFill>
                  <a:srgbClr val="FF0000"/>
                </a:solidFill>
              </a:rPr>
              <a:t>u</a:t>
            </a:r>
            <a:r>
              <a:rPr lang="es-MX" dirty="0"/>
              <a:t>: es la fuerza exterior que actúa sobre la masa “m”.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x : es el desplazamiento del bloque, medida desde su posición de reposo.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>
                <a:solidFill>
                  <a:schemeClr val="accent1"/>
                </a:solidFill>
              </a:rPr>
              <a:t>k</a:t>
            </a:r>
            <a:r>
              <a:rPr lang="es-MX" dirty="0"/>
              <a:t>: constante elástica del resorte.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>
                <a:solidFill>
                  <a:srgbClr val="00B050"/>
                </a:solidFill>
              </a:rPr>
              <a:t>b</a:t>
            </a:r>
            <a:r>
              <a:rPr lang="es-MX" dirty="0"/>
              <a:t>: contante de amortiguación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>
                <a:solidFill>
                  <a:srgbClr val="7030A0"/>
                </a:solidFill>
              </a:rPr>
              <a:t>m</a:t>
            </a:r>
            <a:r>
              <a:rPr lang="es-MX" dirty="0"/>
              <a:t>: masa del bloque que se mueve libremente.</a:t>
            </a:r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5A224D4-52D5-41F1-8826-F18DE1BDFA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4256" y="3429000"/>
            <a:ext cx="4502644" cy="1997652"/>
          </a:xfrm>
          <a:prstGeom prst="rect">
            <a:avLst/>
          </a:prstGeom>
        </p:spPr>
      </p:pic>
      <p:sp>
        <p:nvSpPr>
          <p:cNvPr id="6" name="Flecha: a la derecha 5">
            <a:extLst>
              <a:ext uri="{FF2B5EF4-FFF2-40B4-BE49-F238E27FC236}">
                <a16:creationId xmlns:a16="http://schemas.microsoft.com/office/drawing/2014/main" id="{BD61A314-7A9F-456E-9AA3-93DE5934DECD}"/>
              </a:ext>
            </a:extLst>
          </p:cNvPr>
          <p:cNvSpPr/>
          <p:nvPr/>
        </p:nvSpPr>
        <p:spPr>
          <a:xfrm>
            <a:off x="3626422" y="5818909"/>
            <a:ext cx="1309255" cy="3221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8D78B1B-D0E1-4E7E-BA0B-4E1CEB9A29A0}"/>
              </a:ext>
            </a:extLst>
          </p:cNvPr>
          <p:cNvSpPr txBox="1"/>
          <p:nvPr/>
        </p:nvSpPr>
        <p:spPr>
          <a:xfrm>
            <a:off x="3595708" y="6123543"/>
            <a:ext cx="1765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Fuerzas positivas</a:t>
            </a:r>
          </a:p>
        </p:txBody>
      </p:sp>
      <p:sp>
        <p:nvSpPr>
          <p:cNvPr id="13" name="Flecha: a la derecha 12">
            <a:extLst>
              <a:ext uri="{FF2B5EF4-FFF2-40B4-BE49-F238E27FC236}">
                <a16:creationId xmlns:a16="http://schemas.microsoft.com/office/drawing/2014/main" id="{A5B104FC-CC94-44BB-A058-E08912695B87}"/>
              </a:ext>
            </a:extLst>
          </p:cNvPr>
          <p:cNvSpPr/>
          <p:nvPr/>
        </p:nvSpPr>
        <p:spPr>
          <a:xfrm rot="10800000">
            <a:off x="1534427" y="5818909"/>
            <a:ext cx="1309255" cy="3221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0727D1C6-3948-4F81-8FBB-CEF8900E8DE4}"/>
              </a:ext>
            </a:extLst>
          </p:cNvPr>
          <p:cNvSpPr txBox="1"/>
          <p:nvPr/>
        </p:nvSpPr>
        <p:spPr>
          <a:xfrm>
            <a:off x="1339565" y="6123543"/>
            <a:ext cx="1830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Fuerzas negativas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6089D0B7-8B0A-4016-A45A-035DF80DA5CE}"/>
                  </a:ext>
                </a:extLst>
              </p:cNvPr>
              <p:cNvSpPr txBox="1"/>
              <p:nvPr/>
            </p:nvSpPr>
            <p:spPr>
              <a:xfrm>
                <a:off x="6417016" y="5818909"/>
                <a:ext cx="4936784" cy="67076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𝐹𝑧𝑎𝑠</m:t>
                          </m:r>
                        </m:e>
                      </m:nary>
                      <m:r>
                        <a:rPr lang="es-CL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0, ∴</m:t>
                      </m:r>
                      <m:r>
                        <a:rPr lang="es-CL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𝑢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es-CL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acc>
                        <m:accPr>
                          <m:chr m:val="̈"/>
                          <m:ctrlPr>
                            <a:rPr lang="es-CL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CL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𝑏</m:t>
                      </m:r>
                      <m:acc>
                        <m:accPr>
                          <m:chr m:val="̇"/>
                          <m:ctrlPr>
                            <a:rPr lang="es-CL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CL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𝑘𝑥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6089D0B7-8B0A-4016-A45A-035DF80DA5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7016" y="5818909"/>
                <a:ext cx="4936784" cy="67076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CuadroTexto 11">
            <a:extLst>
              <a:ext uri="{FF2B5EF4-FFF2-40B4-BE49-F238E27FC236}">
                <a16:creationId xmlns:a16="http://schemas.microsoft.com/office/drawing/2014/main" id="{BCFFACC9-4CF1-4717-93AB-B86516B5CD11}"/>
              </a:ext>
            </a:extLst>
          </p:cNvPr>
          <p:cNvSpPr txBox="1"/>
          <p:nvPr/>
        </p:nvSpPr>
        <p:spPr>
          <a:xfrm>
            <a:off x="8277655" y="6305004"/>
            <a:ext cx="18088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7030A0"/>
                </a:solidFill>
              </a:rPr>
              <a:t>2ª ley de Newton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64DE44D7-78F8-49CF-9323-D8F612591A3B}"/>
              </a:ext>
            </a:extLst>
          </p:cNvPr>
          <p:cNvSpPr txBox="1"/>
          <p:nvPr/>
        </p:nvSpPr>
        <p:spPr>
          <a:xfrm>
            <a:off x="8956946" y="5334441"/>
            <a:ext cx="2259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rgbClr val="00B050"/>
                </a:solidFill>
              </a:rPr>
              <a:t>Amortiguador o fricción viscosa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2506803C-283F-4ECF-BBD9-6FA511F77009}"/>
              </a:ext>
            </a:extLst>
          </p:cNvPr>
          <p:cNvSpPr txBox="1"/>
          <p:nvPr/>
        </p:nvSpPr>
        <p:spPr>
          <a:xfrm>
            <a:off x="9519541" y="6305004"/>
            <a:ext cx="14437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chemeClr val="accent1"/>
                </a:solidFill>
              </a:rPr>
              <a:t>Ley de Hooke</a:t>
            </a:r>
          </a:p>
        </p:txBody>
      </p:sp>
    </p:spTree>
    <p:extLst>
      <p:ext uri="{BB962C8B-B14F-4D97-AF65-F5344CB8AC3E}">
        <p14:creationId xmlns:p14="http://schemas.microsoft.com/office/powerpoint/2010/main" val="440969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3" grpId="0" animBg="1"/>
      <p:bldP spid="15" grpId="0"/>
      <p:bldP spid="11" grpId="0"/>
      <p:bldP spid="12" grpId="0"/>
      <p:bldP spid="12" grpId="1"/>
      <p:bldP spid="21" grpId="0"/>
      <p:bldP spid="21" grpId="1"/>
      <p:bldP spid="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r>
              <a:rPr lang="es-CL" sz="3700" dirty="0"/>
              <a:t>Modelado de un Sistema 6.5 – </a:t>
            </a:r>
            <a:r>
              <a:rPr lang="es-MX" sz="3700" dirty="0"/>
              <a:t>Ejemplo de un sistema mecánico amortiguado con desplazamiento lineal.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Marcador de contenido 3">
                <a:extLst>
                  <a:ext uri="{FF2B5EF4-FFF2-40B4-BE49-F238E27FC236}">
                    <a16:creationId xmlns:a16="http://schemas.microsoft.com/office/drawing/2014/main" id="{8CA6FC66-698D-486B-84FA-539A6A1482D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981941" y="1801235"/>
                <a:ext cx="10515600" cy="3255530"/>
              </a:xfrm>
            </p:spPr>
            <p:txBody>
              <a:bodyPr>
                <a:normAutofit fontScale="70000" lnSpcReduction="20000"/>
              </a:bodyPr>
              <a:lstStyle/>
              <a:p>
                <a:r>
                  <a:rPr lang="es-MX" dirty="0"/>
                  <a:t>Acomodando los términos </a:t>
                </a:r>
                <a14:m>
                  <m:oMath xmlns:m="http://schemas.openxmlformats.org/officeDocument/2006/math">
                    <m:r>
                      <a:rPr lang="es-CL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acc>
                      <m:accPr>
                        <m:chr m:val="̈"/>
                        <m:ctrlP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</m:acc>
                    <m:r>
                      <a:rPr lang="es-CL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s-CL" i="1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𝑏</m:t>
                    </m:r>
                    <m:acc>
                      <m:accPr>
                        <m:chr m:val="̇"/>
                        <m:ctrlPr>
                          <a:rPr lang="es-CL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  <m:r>
                      <a:rPr lang="es-CL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s-CL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𝑘𝑥</m:t>
                    </m:r>
                    <m:r>
                      <a:rPr lang="es-CL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𝑢</m:t>
                    </m:r>
                  </m:oMath>
                </a14:m>
                <a:endParaRPr lang="es-CL" dirty="0">
                  <a:solidFill>
                    <a:srgbClr val="FF0000"/>
                  </a:solidFill>
                  <a:ea typeface="Cambria Math" panose="02040503050406030204" pitchFamily="18" charset="0"/>
                </a:endParaRPr>
              </a:p>
              <a:p>
                <a:r>
                  <a:rPr lang="es-MX" dirty="0"/>
                  <a:t>Aplicando Laplace:</a:t>
                </a:r>
                <a:endParaRPr lang="es-CL" i="1" dirty="0">
                  <a:solidFill>
                    <a:srgbClr val="7030A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i="1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d>
                        <m:dPr>
                          <m:begChr m:val="["/>
                          <m:endChr m:val="]"/>
                          <m:ctrlPr>
                            <a:rPr lang="es-CL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s-CL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b>
                              <m:d>
                                <m:dPr>
                                  <m:ctrlPr>
                                    <a:rPr lang="es-CL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s-CL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𝑠</m:t>
                                  </m:r>
                                </m:e>
                              </m:d>
                            </m:sub>
                          </m:sSub>
                        </m:e>
                      </m:d>
                      <m:sSup>
                        <m:sSupPr>
                          <m:ctrlPr>
                            <a:rPr lang="es-CL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CL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s-CL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s-CL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CL" i="1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𝑏</m:t>
                      </m:r>
                      <m:d>
                        <m:dPr>
                          <m:begChr m:val="["/>
                          <m:endChr m:val="]"/>
                          <m:ctrlPr>
                            <a:rPr lang="es-CL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s-CL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b>
                              <m:d>
                                <m:dPr>
                                  <m:ctrlPr>
                                    <a:rPr lang="es-CL" i="1" smtClean="0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s-CL" b="0" i="1" smtClean="0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</m:e>
                              </m:d>
                            </m:sub>
                          </m:sSub>
                          <m:r>
                            <a:rPr lang="es-CL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</m:d>
                      <m:r>
                        <a:rPr lang="es-CL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CL" i="1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𝑘</m:t>
                      </m:r>
                      <m:d>
                        <m:dPr>
                          <m:begChr m:val=""/>
                          <m:endChr m:val=""/>
                          <m:ctrlPr>
                            <a:rPr lang="es-CL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s-CL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s-CL" b="0" i="1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e>
                      </m:d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d>
                            <m:dPr>
                              <m:ctrlPr>
                                <a:rPr lang="es-CL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e>
                          </m:d>
                        </m:sub>
                      </m:sSub>
                    </m:oMath>
                  </m:oMathPara>
                </a14:m>
                <a:endParaRPr lang="es-CL" dirty="0">
                  <a:solidFill>
                    <a:srgbClr val="FF0000"/>
                  </a:solidFill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sSub>
                        <m:sSubPr>
                          <m:ctrlPr>
                            <a:rPr lang="es-CL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d>
                            <m:dPr>
                              <m:ctrlPr>
                                <a:rPr lang="es-CL" b="0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e>
                          </m:d>
                        </m:sub>
                      </m:sSub>
                      <m:sSup>
                        <m:sSupPr>
                          <m:ctrlPr>
                            <a:rPr lang="es-CL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CL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s-CL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s-CL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s-CL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</m:t>
                      </m:r>
                      <m:sSub>
                        <m:sSubPr>
                          <m:ctrlP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d>
                            <m:dPr>
                              <m:ctrlP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e>
                          </m:d>
                        </m:sub>
                      </m:sSub>
                      <m:r>
                        <a:rPr lang="es-CL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𝑠</m:t>
                      </m:r>
                      <m:r>
                        <a:rPr lang="es-CL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s-CL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  <m:sSub>
                        <m:sSubPr>
                          <m:ctrlP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d>
                            <m:dPr>
                              <m:ctrlP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e>
                          </m:d>
                        </m:sub>
                      </m:sSub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d>
                            <m:dPr>
                              <m:ctrlPr>
                                <a:rPr lang="es-CL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e>
                          </m:d>
                        </m:sub>
                      </m:sSub>
                    </m:oMath>
                  </m:oMathPara>
                </a14:m>
                <a:endParaRPr lang="es-CL" dirty="0">
                  <a:solidFill>
                    <a:srgbClr val="FF0000"/>
                  </a:solidFill>
                  <a:ea typeface="Cambria Math" panose="02040503050406030204" pitchFamily="18" charset="0"/>
                </a:endParaRPr>
              </a:p>
              <a:p>
                <a:r>
                  <a:rPr lang="es-CL" dirty="0">
                    <a:ea typeface="Cambria Math" panose="02040503050406030204" pitchFamily="18" charset="0"/>
                  </a:rPr>
                  <a:t>Despejando:</a:t>
                </a: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d>
                            <m:dPr>
                              <m:ctrlP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e>
                          </m:d>
                        </m:sub>
                      </m:sSub>
                      <m:d>
                        <m:dPr>
                          <m:ctrlPr>
                            <a:rPr lang="es-CL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s-CL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𝑚𝑠</m:t>
                              </m:r>
                            </m:e>
                            <m:sup>
                              <m:r>
                                <a:rPr lang="es-CL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𝑏𝑠</m:t>
                          </m:r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e>
                      </m:d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d>
                            <m:dPr>
                              <m:ctrlPr>
                                <a:rPr lang="es-CL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e>
                          </m:d>
                        </m:sub>
                      </m:sSub>
                    </m:oMath>
                  </m:oMathPara>
                </a14:m>
                <a:endParaRPr lang="es-CL" dirty="0">
                  <a:solidFill>
                    <a:srgbClr val="FF0000"/>
                  </a:solidFill>
                  <a:ea typeface="Cambria Math" panose="02040503050406030204" pitchFamily="18" charset="0"/>
                </a:endParaRPr>
              </a:p>
              <a:p>
                <a:r>
                  <a:rPr lang="es-CL" dirty="0">
                    <a:ea typeface="Cambria Math" panose="02040503050406030204" pitchFamily="18" charset="0"/>
                  </a:rPr>
                  <a:t>La función de transferencia queda:</a:t>
                </a:r>
              </a:p>
              <a:p>
                <a:pPr marL="0" indent="0">
                  <a:buNone/>
                </a:pPr>
                <a:endParaRPr lang="es-CL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CL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b>
                              <m:d>
                                <m:dPr>
                                  <m:ctrlPr>
                                    <a:rPr lang="es-CL" i="1">
                                      <a:solidFill>
                                        <a:srgbClr val="C0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s-CL" i="1">
                                      <a:solidFill>
                                        <a:srgbClr val="C0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𝑠</m:t>
                                  </m:r>
                                </m:e>
                              </m:d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C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d>
                                <m:dPr>
                                  <m:ctrlPr>
                                    <a:rPr lang="es-CL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s-CL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𝑠</m:t>
                                  </m:r>
                                </m:e>
                              </m:d>
                            </m:sub>
                          </m:sSub>
                        </m:den>
                      </m:f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d>
                            <m:d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𝑚𝑠</m:t>
                                  </m:r>
                                </m:e>
                                <m:sup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𝑏𝑠</m:t>
                              </m:r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𝑘</m:t>
                              </m:r>
                            </m:e>
                          </m:d>
                        </m:den>
                      </m:f>
                    </m:oMath>
                  </m:oMathPara>
                </a14:m>
                <a:endParaRPr lang="es-CL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" name="Marcador de contenido 3">
                <a:extLst>
                  <a:ext uri="{FF2B5EF4-FFF2-40B4-BE49-F238E27FC236}">
                    <a16:creationId xmlns:a16="http://schemas.microsoft.com/office/drawing/2014/main" id="{8CA6FC66-698D-486B-84FA-539A6A1482D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81941" y="1801235"/>
                <a:ext cx="10515600" cy="3255530"/>
              </a:xfrm>
              <a:blipFill>
                <a:blip r:embed="rId4"/>
                <a:stretch>
                  <a:fillRect l="-522" t="-336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33B6D9FA-716E-4323-ACDF-C4C2E4803AF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1132906"/>
              </p:ext>
            </p:extLst>
          </p:nvPr>
        </p:nvGraphicFramePr>
        <p:xfrm>
          <a:off x="9918412" y="1950046"/>
          <a:ext cx="1003902" cy="8432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PDF" showAsIcon="1" r:id="rId5" imgW="556200" imgH="467280" progId="FoxitReader.Document">
                  <p:embed/>
                </p:oleObj>
              </mc:Choice>
              <mc:Fallback>
                <p:oleObj name="PDF" showAsIcon="1" r:id="rId5" imgW="556200" imgH="467280" progId="FoxitReader.Document">
                  <p:embed/>
                  <p:pic>
                    <p:nvPicPr>
                      <p:cNvPr id="2" name="Objeto 1">
                        <a:extLst>
                          <a:ext uri="{FF2B5EF4-FFF2-40B4-BE49-F238E27FC236}">
                            <a16:creationId xmlns:a16="http://schemas.microsoft.com/office/drawing/2014/main" id="{33B6D9FA-716E-4323-ACDF-C4C2E4803AF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918412" y="1950046"/>
                        <a:ext cx="1003902" cy="84327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5" name="Grupo 24">
            <a:extLst>
              <a:ext uri="{FF2B5EF4-FFF2-40B4-BE49-F238E27FC236}">
                <a16:creationId xmlns:a16="http://schemas.microsoft.com/office/drawing/2014/main" id="{DF6D07BA-0920-4733-84E9-475C6F2B4CDB}"/>
              </a:ext>
            </a:extLst>
          </p:cNvPr>
          <p:cNvGrpSpPr/>
          <p:nvPr/>
        </p:nvGrpSpPr>
        <p:grpSpPr>
          <a:xfrm>
            <a:off x="3545165" y="5216091"/>
            <a:ext cx="5389152" cy="883228"/>
            <a:chOff x="3545165" y="5216091"/>
            <a:chExt cx="5389152" cy="883228"/>
          </a:xfrm>
        </p:grpSpPr>
        <p:sp>
          <p:nvSpPr>
            <p:cNvPr id="3" name="Rectángulo 2">
              <a:extLst>
                <a:ext uri="{FF2B5EF4-FFF2-40B4-BE49-F238E27FC236}">
                  <a16:creationId xmlns:a16="http://schemas.microsoft.com/office/drawing/2014/main" id="{E5202839-7579-4747-A18F-EDE7F730E4D4}"/>
                </a:ext>
              </a:extLst>
            </p:cNvPr>
            <p:cNvSpPr/>
            <p:nvPr/>
          </p:nvSpPr>
          <p:spPr>
            <a:xfrm>
              <a:off x="4717473" y="5216092"/>
              <a:ext cx="3044536" cy="883227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07911608-364C-40DB-989B-2DA177EAAF27}"/>
                </a:ext>
              </a:extLst>
            </p:cNvPr>
            <p:cNvCxnSpPr/>
            <p:nvPr/>
          </p:nvCxnSpPr>
          <p:spPr>
            <a:xfrm>
              <a:off x="3545165" y="5657705"/>
              <a:ext cx="1172308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ector recto de flecha 17">
              <a:extLst>
                <a:ext uri="{FF2B5EF4-FFF2-40B4-BE49-F238E27FC236}">
                  <a16:creationId xmlns:a16="http://schemas.microsoft.com/office/drawing/2014/main" id="{D4DA70FA-51CD-4B35-B131-501FA504C8A1}"/>
                </a:ext>
              </a:extLst>
            </p:cNvPr>
            <p:cNvCxnSpPr/>
            <p:nvPr/>
          </p:nvCxnSpPr>
          <p:spPr>
            <a:xfrm>
              <a:off x="7762009" y="5676610"/>
              <a:ext cx="1172308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CuadroTexto 19">
                  <a:extLst>
                    <a:ext uri="{FF2B5EF4-FFF2-40B4-BE49-F238E27FC236}">
                      <a16:creationId xmlns:a16="http://schemas.microsoft.com/office/drawing/2014/main" id="{525FF526-8976-40AA-98EA-D88A96A04224}"/>
                    </a:ext>
                  </a:extLst>
                </p:cNvPr>
                <p:cNvSpPr txBox="1"/>
                <p:nvPr/>
              </p:nvSpPr>
              <p:spPr>
                <a:xfrm>
                  <a:off x="3879273" y="5216092"/>
                  <a:ext cx="504092" cy="388889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d>
                              <m:dPr>
                                <m:ctrlPr>
                                  <a:rPr lang="es-CL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𝑠</m:t>
                                </m:r>
                              </m:e>
                            </m:d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0" name="CuadroTexto 19">
                  <a:extLst>
                    <a:ext uri="{FF2B5EF4-FFF2-40B4-BE49-F238E27FC236}">
                      <a16:creationId xmlns:a16="http://schemas.microsoft.com/office/drawing/2014/main" id="{525FF526-8976-40AA-98EA-D88A96A0422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79273" y="5216092"/>
                  <a:ext cx="504092" cy="388889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CuadroTexto 22">
                  <a:extLst>
                    <a:ext uri="{FF2B5EF4-FFF2-40B4-BE49-F238E27FC236}">
                      <a16:creationId xmlns:a16="http://schemas.microsoft.com/office/drawing/2014/main" id="{40525ADD-D8CE-4E9A-93B1-3FF4D1B1F858}"/>
                    </a:ext>
                  </a:extLst>
                </p:cNvPr>
                <p:cNvSpPr txBox="1"/>
                <p:nvPr/>
              </p:nvSpPr>
              <p:spPr>
                <a:xfrm>
                  <a:off x="8096117" y="5216091"/>
                  <a:ext cx="479314" cy="388889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𝑈</m:t>
                            </m:r>
                          </m:e>
                          <m:sub>
                            <m:d>
                              <m:dPr>
                                <m:ctrlPr>
                                  <a:rPr lang="es-CL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𝑠</m:t>
                                </m:r>
                              </m:e>
                            </m:d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3" name="CuadroTexto 22">
                  <a:extLst>
                    <a:ext uri="{FF2B5EF4-FFF2-40B4-BE49-F238E27FC236}">
                      <a16:creationId xmlns:a16="http://schemas.microsoft.com/office/drawing/2014/main" id="{40525ADD-D8CE-4E9A-93B1-3FF4D1B1F85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96117" y="5216091"/>
                  <a:ext cx="479314" cy="388889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CuadroTexto 23">
                  <a:extLst>
                    <a:ext uri="{FF2B5EF4-FFF2-40B4-BE49-F238E27FC236}">
                      <a16:creationId xmlns:a16="http://schemas.microsoft.com/office/drawing/2014/main" id="{0DB65DF6-E072-4AC4-94C8-3B65A46AAEE0}"/>
                    </a:ext>
                  </a:extLst>
                </p:cNvPr>
                <p:cNvSpPr txBox="1"/>
                <p:nvPr/>
              </p:nvSpPr>
              <p:spPr>
                <a:xfrm>
                  <a:off x="5051581" y="5350623"/>
                  <a:ext cx="2376320" cy="65197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d>
                              <m:dPr>
                                <m:ctrlPr>
                                  <a:rPr lang="es-CL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p>
                                  <m:sSupPr>
                                    <m:ctrlPr>
                                      <a:rPr lang="es-CL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s-CL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𝑚𝑠</m:t>
                                    </m:r>
                                  </m:e>
                                  <m:sup>
                                    <m:r>
                                      <a:rPr lang="es-CL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s-CL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es-CL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𝑏𝑠</m:t>
                                </m:r>
                                <m:r>
                                  <a:rPr lang="es-CL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es-CL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𝑘</m:t>
                                </m:r>
                              </m:e>
                            </m:d>
                          </m:den>
                        </m:f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4" name="CuadroTexto 23">
                  <a:extLst>
                    <a:ext uri="{FF2B5EF4-FFF2-40B4-BE49-F238E27FC236}">
                      <a16:creationId xmlns:a16="http://schemas.microsoft.com/office/drawing/2014/main" id="{0DB65DF6-E072-4AC4-94C8-3B65A46AAEE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51581" y="5350623"/>
                  <a:ext cx="2376320" cy="651973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7" name="CuadroTexto 26">
            <a:extLst>
              <a:ext uri="{FF2B5EF4-FFF2-40B4-BE49-F238E27FC236}">
                <a16:creationId xmlns:a16="http://schemas.microsoft.com/office/drawing/2014/main" id="{C0803D22-2745-4D9F-93EB-6E1092681955}"/>
              </a:ext>
            </a:extLst>
          </p:cNvPr>
          <p:cNvSpPr txBox="1"/>
          <p:nvPr/>
        </p:nvSpPr>
        <p:spPr>
          <a:xfrm>
            <a:off x="1277815" y="6181530"/>
            <a:ext cx="884260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dirty="0"/>
              <a:t>Otro ejemplo desarrollado </a:t>
            </a:r>
            <a:r>
              <a:rPr lang="es-CL" dirty="0">
                <a:hlinkClick r:id="rId10"/>
              </a:rPr>
              <a:t>https://www.youtube.com/watch?v=n3D_NGlfmLA</a:t>
            </a:r>
            <a:r>
              <a:rPr lang="es-CL" dirty="0"/>
              <a:t> que continua en </a:t>
            </a:r>
            <a:r>
              <a:rPr lang="es-CL" dirty="0">
                <a:hlinkClick r:id="rId11"/>
              </a:rPr>
              <a:t>https://www.youtube.com/watch?v=oJ8KOp9uOUA</a:t>
            </a:r>
            <a:r>
              <a:rPr lang="es-CL" dirty="0"/>
              <a:t> (Esta último es muy detallado)</a:t>
            </a:r>
          </a:p>
        </p:txBody>
      </p:sp>
    </p:spTree>
    <p:extLst>
      <p:ext uri="{BB962C8B-B14F-4D97-AF65-F5344CB8AC3E}">
        <p14:creationId xmlns:p14="http://schemas.microsoft.com/office/powerpoint/2010/main" val="23080611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6.5 – </a:t>
            </a:r>
            <a:r>
              <a:rPr lang="es-MX" sz="3700" dirty="0"/>
              <a:t>Ejemplo doble. </a:t>
            </a:r>
            <a:r>
              <a:rPr lang="es-MX" sz="2000" dirty="0">
                <a:hlinkClick r:id="rId2"/>
              </a:rPr>
              <a:t>https://www.youtube.com/watch?v=IOd1IRwG5zM&amp;t=136s&amp;ab_channel=Se%C3%B1alesySistemas</a:t>
            </a:r>
            <a:r>
              <a:rPr lang="es-MX" sz="2000" dirty="0"/>
              <a:t> </a:t>
            </a:r>
            <a:endParaRPr lang="es-CL" sz="3700" dirty="0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279208C-D52A-4CBC-AF2B-7F979944F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873237"/>
            <a:ext cx="10515600" cy="996461"/>
          </a:xfrm>
        </p:spPr>
        <p:txBody>
          <a:bodyPr>
            <a:normAutofit/>
          </a:bodyPr>
          <a:lstStyle/>
          <a:p>
            <a:r>
              <a:rPr lang="es-MX" dirty="0"/>
              <a:t>Para resolver este problema, es conveniente separar el sistema en dos sistemas independientes</a:t>
            </a:r>
          </a:p>
          <a:p>
            <a:endParaRPr lang="es-CL" dirty="0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D5906FE7-9897-4704-B98B-F46EED2D38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9662" y="1668667"/>
            <a:ext cx="5288768" cy="220457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F1541367-ABA4-4BB3-BA81-D197EE6BBC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038" y="4685872"/>
            <a:ext cx="1066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044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6.5 – </a:t>
            </a:r>
            <a:r>
              <a:rPr lang="es-MX" sz="3700" dirty="0"/>
              <a:t>Ejemplo doble. </a:t>
            </a:r>
            <a:r>
              <a:rPr lang="es-MX" sz="2000" dirty="0">
                <a:hlinkClick r:id="rId2"/>
              </a:rPr>
              <a:t>https://www.youtube.com/watch?v=IOd1IRwG5zM&amp;t=136s&amp;ab_channel=Se%C3%B1alesySistemas</a:t>
            </a:r>
            <a:r>
              <a:rPr lang="es-MX" sz="2000" dirty="0"/>
              <a:t> </a:t>
            </a:r>
            <a:endParaRPr lang="es-CL" sz="3700" dirty="0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279208C-D52A-4CBC-AF2B-7F979944F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3947" y="1844706"/>
            <a:ext cx="10515600" cy="456775"/>
          </a:xfrm>
        </p:spPr>
        <p:txBody>
          <a:bodyPr>
            <a:normAutofit lnSpcReduction="10000"/>
          </a:bodyPr>
          <a:lstStyle/>
          <a:p>
            <a:r>
              <a:rPr lang="es-MX" dirty="0"/>
              <a:t>Análisis del primer sistema:</a:t>
            </a:r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22BE649-C8FB-4369-820F-168A8136FA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365947"/>
            <a:ext cx="6322450" cy="356048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108293BE-043A-4403-B92C-F7A00DA30879}"/>
                  </a:ext>
                </a:extLst>
              </p:cNvPr>
              <p:cNvSpPr txBox="1"/>
              <p:nvPr/>
            </p:nvSpPr>
            <p:spPr>
              <a:xfrm>
                <a:off x="7160649" y="2301481"/>
                <a:ext cx="4842297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000" dirty="0"/>
                  <a:t>Sus ecuaciones serán: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s-CL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̈"/>
                              <m:ctrlPr>
                                <a:rPr lang="es-CL" sz="20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b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s-CL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b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s-CL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s-CL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s-CL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sz="20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𝑢</m:t>
                      </m:r>
                    </m:oMath>
                  </m:oMathPara>
                </a14:m>
                <a:endParaRPr lang="es-CL" sz="2000" dirty="0"/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108293BE-043A-4403-B92C-F7A00DA308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0649" y="2301481"/>
                <a:ext cx="4842297" cy="707886"/>
              </a:xfrm>
              <a:prstGeom prst="rect">
                <a:avLst/>
              </a:prstGeom>
              <a:blipFill>
                <a:blip r:embed="rId4"/>
                <a:stretch>
                  <a:fillRect l="-1385" t="-517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errar llave 8">
            <a:extLst>
              <a:ext uri="{FF2B5EF4-FFF2-40B4-BE49-F238E27FC236}">
                <a16:creationId xmlns:a16="http://schemas.microsoft.com/office/drawing/2014/main" id="{CCC9036C-9886-425C-9AB5-CB31820FFBC2}"/>
              </a:ext>
            </a:extLst>
          </p:cNvPr>
          <p:cNvSpPr/>
          <p:nvPr/>
        </p:nvSpPr>
        <p:spPr>
          <a:xfrm rot="5400000">
            <a:off x="7661046" y="2810509"/>
            <a:ext cx="171368" cy="596840"/>
          </a:xfrm>
          <a:prstGeom prst="righ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A370509C-D5B1-4F33-B470-C8985FDFA5BF}"/>
                  </a:ext>
                </a:extLst>
              </p:cNvPr>
              <p:cNvSpPr txBox="1"/>
              <p:nvPr/>
            </p:nvSpPr>
            <p:spPr>
              <a:xfrm>
                <a:off x="7530164" y="3258395"/>
                <a:ext cx="433132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s-CL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A370509C-D5B1-4F33-B470-C8985FDFA5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30164" y="3258395"/>
                <a:ext cx="433132" cy="276999"/>
              </a:xfrm>
              <a:prstGeom prst="rect">
                <a:avLst/>
              </a:prstGeom>
              <a:blipFill>
                <a:blip r:embed="rId5"/>
                <a:stretch>
                  <a:fillRect l="-11268" r="-7042" b="-155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Cerrar llave 14">
            <a:extLst>
              <a:ext uri="{FF2B5EF4-FFF2-40B4-BE49-F238E27FC236}">
                <a16:creationId xmlns:a16="http://schemas.microsoft.com/office/drawing/2014/main" id="{8368629E-35B2-4D2E-827A-2723AE27DBAC}"/>
              </a:ext>
            </a:extLst>
          </p:cNvPr>
          <p:cNvSpPr/>
          <p:nvPr/>
        </p:nvSpPr>
        <p:spPr>
          <a:xfrm rot="5400000">
            <a:off x="8505997" y="2810625"/>
            <a:ext cx="171368" cy="596840"/>
          </a:xfrm>
          <a:prstGeom prst="righ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EE72CAF1-88B6-4AF3-A560-EB4AF8780F08}"/>
                  </a:ext>
                </a:extLst>
              </p:cNvPr>
              <p:cNvSpPr txBox="1"/>
              <p:nvPr/>
            </p:nvSpPr>
            <p:spPr>
              <a:xfrm>
                <a:off x="8375115" y="3258511"/>
                <a:ext cx="37702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s-CL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s-CL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EE72CAF1-88B6-4AF3-A560-EB4AF8780F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75115" y="3258511"/>
                <a:ext cx="377026" cy="276999"/>
              </a:xfrm>
              <a:prstGeom prst="rect">
                <a:avLst/>
              </a:prstGeom>
              <a:blipFill>
                <a:blip r:embed="rId6"/>
                <a:stretch>
                  <a:fillRect l="-14516" r="-8065" b="-1777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Cerrar llave 16">
            <a:extLst>
              <a:ext uri="{FF2B5EF4-FFF2-40B4-BE49-F238E27FC236}">
                <a16:creationId xmlns:a16="http://schemas.microsoft.com/office/drawing/2014/main" id="{952C21D4-3335-4BEE-B7E4-6ACC8997C77C}"/>
              </a:ext>
            </a:extLst>
          </p:cNvPr>
          <p:cNvSpPr/>
          <p:nvPr/>
        </p:nvSpPr>
        <p:spPr>
          <a:xfrm rot="5400000">
            <a:off x="9320274" y="2824977"/>
            <a:ext cx="171368" cy="596840"/>
          </a:xfrm>
          <a:prstGeom prst="righ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057955A9-525B-4C8A-8702-FF9751F41D12}"/>
                  </a:ext>
                </a:extLst>
              </p:cNvPr>
              <p:cNvSpPr txBox="1"/>
              <p:nvPr/>
            </p:nvSpPr>
            <p:spPr>
              <a:xfrm>
                <a:off x="9189392" y="3272863"/>
                <a:ext cx="37702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s-CL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s-CL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057955A9-525B-4C8A-8702-FF9751F41D1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89392" y="3272863"/>
                <a:ext cx="377026" cy="276999"/>
              </a:xfrm>
              <a:prstGeom prst="rect">
                <a:avLst/>
              </a:prstGeom>
              <a:blipFill>
                <a:blip r:embed="rId7"/>
                <a:stretch>
                  <a:fillRect l="-14516" r="-6452" b="-1777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Cerrar llave 18">
            <a:extLst>
              <a:ext uri="{FF2B5EF4-FFF2-40B4-BE49-F238E27FC236}">
                <a16:creationId xmlns:a16="http://schemas.microsoft.com/office/drawing/2014/main" id="{8FCDC512-9227-4B2C-ACB9-796083B2FF42}"/>
              </a:ext>
            </a:extLst>
          </p:cNvPr>
          <p:cNvSpPr/>
          <p:nvPr/>
        </p:nvSpPr>
        <p:spPr>
          <a:xfrm rot="5400000">
            <a:off x="10520585" y="2525372"/>
            <a:ext cx="185836" cy="1181582"/>
          </a:xfrm>
          <a:prstGeom prst="rightBrace">
            <a:avLst/>
          </a:prstGeom>
          <a:ln w="158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609EBDF7-78C7-47A5-9711-1D5F31AF560D}"/>
                  </a:ext>
                </a:extLst>
              </p:cNvPr>
              <p:cNvSpPr txBox="1"/>
              <p:nvPr/>
            </p:nvSpPr>
            <p:spPr>
              <a:xfrm>
                <a:off x="10417842" y="3258395"/>
                <a:ext cx="433133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s-CL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CL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609EBDF7-78C7-47A5-9711-1D5F31AF56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17842" y="3258395"/>
                <a:ext cx="433133" cy="276999"/>
              </a:xfrm>
              <a:prstGeom prst="rect">
                <a:avLst/>
              </a:prstGeom>
              <a:blipFill>
                <a:blip r:embed="rId8"/>
                <a:stretch>
                  <a:fillRect l="-7042" b="-1777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982686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6.5 – </a:t>
            </a:r>
            <a:r>
              <a:rPr lang="es-MX" sz="3700" dirty="0"/>
              <a:t>Ejemplo doble. </a:t>
            </a:r>
            <a:r>
              <a:rPr lang="es-MX" sz="2000" dirty="0">
                <a:hlinkClick r:id="rId2"/>
              </a:rPr>
              <a:t>https://www.youtube.com/watch?v=IOd1IRwG5zM&amp;t=136s&amp;ab_channel=Se%C3%B1alesySistemas</a:t>
            </a:r>
            <a:r>
              <a:rPr lang="es-MX" sz="2000" dirty="0"/>
              <a:t> </a:t>
            </a:r>
            <a:endParaRPr lang="es-CL" sz="3700" dirty="0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279208C-D52A-4CBC-AF2B-7F979944F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3947" y="1844706"/>
            <a:ext cx="10515600" cy="456775"/>
          </a:xfrm>
        </p:spPr>
        <p:txBody>
          <a:bodyPr>
            <a:normAutofit lnSpcReduction="10000"/>
          </a:bodyPr>
          <a:lstStyle/>
          <a:p>
            <a:r>
              <a:rPr lang="es-MX" dirty="0"/>
              <a:t>Análisis del segundo sistema: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108293BE-043A-4403-B92C-F7A00DA30879}"/>
                  </a:ext>
                </a:extLst>
              </p:cNvPr>
              <p:cNvSpPr txBox="1"/>
              <p:nvPr/>
            </p:nvSpPr>
            <p:spPr>
              <a:xfrm>
                <a:off x="7160649" y="2301481"/>
                <a:ext cx="4842297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000" dirty="0"/>
                  <a:t>Sus ecuaciones serán: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s-CL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̈"/>
                              <m:ctrlPr>
                                <a:rPr lang="es-CL" sz="20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b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s-CL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s-CL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s-CL" sz="2000" dirty="0"/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108293BE-043A-4403-B92C-F7A00DA308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0649" y="2301481"/>
                <a:ext cx="4842297" cy="707886"/>
              </a:xfrm>
              <a:prstGeom prst="rect">
                <a:avLst/>
              </a:prstGeom>
              <a:blipFill>
                <a:blip r:embed="rId3"/>
                <a:stretch>
                  <a:fillRect l="-1385" t="-517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errar llave 8">
            <a:extLst>
              <a:ext uri="{FF2B5EF4-FFF2-40B4-BE49-F238E27FC236}">
                <a16:creationId xmlns:a16="http://schemas.microsoft.com/office/drawing/2014/main" id="{CCC9036C-9886-425C-9AB5-CB31820FFBC2}"/>
              </a:ext>
            </a:extLst>
          </p:cNvPr>
          <p:cNvSpPr/>
          <p:nvPr/>
        </p:nvSpPr>
        <p:spPr>
          <a:xfrm rot="5400000">
            <a:off x="8432894" y="2810509"/>
            <a:ext cx="171368" cy="596840"/>
          </a:xfrm>
          <a:prstGeom prst="rightBrac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A370509C-D5B1-4F33-B470-C8985FDFA5BF}"/>
                  </a:ext>
                </a:extLst>
              </p:cNvPr>
              <p:cNvSpPr txBox="1"/>
              <p:nvPr/>
            </p:nvSpPr>
            <p:spPr>
              <a:xfrm>
                <a:off x="8302012" y="3258395"/>
                <a:ext cx="433132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CL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A370509C-D5B1-4F33-B470-C8985FDFA5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02012" y="3258395"/>
                <a:ext cx="433132" cy="276999"/>
              </a:xfrm>
              <a:prstGeom prst="rect">
                <a:avLst/>
              </a:prstGeom>
              <a:blipFill>
                <a:blip r:embed="rId4"/>
                <a:stretch>
                  <a:fillRect l="-12676" r="-5634" b="-155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Cerrar llave 18">
            <a:extLst>
              <a:ext uri="{FF2B5EF4-FFF2-40B4-BE49-F238E27FC236}">
                <a16:creationId xmlns:a16="http://schemas.microsoft.com/office/drawing/2014/main" id="{8FCDC512-9227-4B2C-ACB9-796083B2FF42}"/>
              </a:ext>
            </a:extLst>
          </p:cNvPr>
          <p:cNvSpPr/>
          <p:nvPr/>
        </p:nvSpPr>
        <p:spPr>
          <a:xfrm rot="5400000">
            <a:off x="9684540" y="2519309"/>
            <a:ext cx="185836" cy="1181582"/>
          </a:xfrm>
          <a:prstGeom prst="rightBrac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609EBDF7-78C7-47A5-9711-1D5F31AF560D}"/>
                  </a:ext>
                </a:extLst>
              </p:cNvPr>
              <p:cNvSpPr txBox="1"/>
              <p:nvPr/>
            </p:nvSpPr>
            <p:spPr>
              <a:xfrm>
                <a:off x="9581797" y="3252332"/>
                <a:ext cx="433133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s-CL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CL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609EBDF7-78C7-47A5-9711-1D5F31AF56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81797" y="3252332"/>
                <a:ext cx="433133" cy="276999"/>
              </a:xfrm>
              <a:prstGeom prst="rect">
                <a:avLst/>
              </a:prstGeom>
              <a:blipFill>
                <a:blip r:embed="rId5"/>
                <a:stretch>
                  <a:fillRect l="-7042" b="-1777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Imagen 11">
            <a:extLst>
              <a:ext uri="{FF2B5EF4-FFF2-40B4-BE49-F238E27FC236}">
                <a16:creationId xmlns:a16="http://schemas.microsoft.com/office/drawing/2014/main" id="{280939BE-D48B-4793-A161-AAD6BAB3E4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2455499"/>
            <a:ext cx="6339952" cy="3430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703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6.5 – </a:t>
            </a:r>
            <a:r>
              <a:rPr lang="es-MX" sz="3700" dirty="0"/>
              <a:t>Ejemplo doble. </a:t>
            </a:r>
            <a:r>
              <a:rPr lang="es-MX" sz="2000" dirty="0">
                <a:hlinkClick r:id="rId2"/>
              </a:rPr>
              <a:t>https://www.youtube.com/watch?v=IOd1IRwG5zM&amp;t=136s&amp;ab_channel=Se%C3%B1alesySistemas</a:t>
            </a:r>
            <a:r>
              <a:rPr lang="es-MX" sz="2000" dirty="0"/>
              <a:t>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Marcador de contenido 5">
                <a:extLst>
                  <a:ext uri="{FF2B5EF4-FFF2-40B4-BE49-F238E27FC236}">
                    <a16:creationId xmlns:a16="http://schemas.microsoft.com/office/drawing/2014/main" id="{D279208C-D52A-4CBC-AF2B-7F979944F11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953947" y="1844706"/>
                <a:ext cx="10515600" cy="1325563"/>
              </a:xfrm>
            </p:spPr>
            <p:txBody>
              <a:bodyPr>
                <a:normAutofit fontScale="85000" lnSpcReduction="20000"/>
              </a:bodyPr>
              <a:lstStyle/>
              <a:p>
                <a:r>
                  <a:rPr lang="es-MX" dirty="0"/>
                  <a:t>Uniendo las ecuaciones diferenciales de ambos sistemas:</a:t>
                </a:r>
              </a:p>
              <a:p>
                <a:pPr marL="457200" lvl="1" indent="0">
                  <a:buNone/>
                </a:pPr>
                <a:r>
                  <a:rPr lang="es-CL" sz="2400" dirty="0">
                    <a:solidFill>
                      <a:srgbClr val="C00000"/>
                    </a:solidFill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s-CL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̈"/>
                            <m:ctrlPr>
                              <a:rPr lang="es-CL" sz="240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s-CL" sz="24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s-CL" sz="24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s-CL" sz="24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s-CL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𝑢</m:t>
                    </m:r>
                  </m:oMath>
                </a14:m>
                <a:endParaRPr lang="es-CL" dirty="0"/>
              </a:p>
              <a:p>
                <a:pPr marL="457200" lvl="1" indent="0">
                  <a:buNone/>
                </a:pPr>
                <a:r>
                  <a:rPr lang="es-CL" sz="2400" dirty="0">
                    <a:solidFill>
                      <a:schemeClr val="accent1"/>
                    </a:solidFill>
                  </a:rPr>
                  <a:t>		</a:t>
                </a:r>
                <a:r>
                  <a:rPr lang="es-CL" dirty="0">
                    <a:solidFill>
                      <a:schemeClr val="accent1"/>
                    </a:solidFill>
                  </a:rPr>
                  <a:t>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s-CL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̈"/>
                            <m:ctrlPr>
                              <a:rPr lang="es-CL" sz="240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s-CL" sz="24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s-CL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s-CL" sz="24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s-CL" sz="24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s-CL" sz="24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s-CL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endParaRPr lang="es-CL" sz="2400" dirty="0"/>
              </a:p>
              <a:p>
                <a:r>
                  <a:rPr lang="es-CL" dirty="0"/>
                  <a:t>Variables de estado:</a:t>
                </a:r>
              </a:p>
              <a:p>
                <a:endParaRPr lang="es-CL" dirty="0"/>
              </a:p>
              <a:p>
                <a:pPr marL="457200" lvl="1" indent="0">
                  <a:buNone/>
                </a:pPr>
                <a:endParaRPr lang="es-CL" dirty="0"/>
              </a:p>
            </p:txBody>
          </p:sp>
        </mc:Choice>
        <mc:Fallback xmlns="">
          <p:sp>
            <p:nvSpPr>
              <p:cNvPr id="6" name="Marcador de contenido 5">
                <a:extLst>
                  <a:ext uri="{FF2B5EF4-FFF2-40B4-BE49-F238E27FC236}">
                    <a16:creationId xmlns:a16="http://schemas.microsoft.com/office/drawing/2014/main" id="{D279208C-D52A-4CBC-AF2B-7F979944F11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53947" y="1844706"/>
                <a:ext cx="10515600" cy="1325563"/>
              </a:xfrm>
              <a:blipFill>
                <a:blip r:embed="rId3"/>
                <a:stretch>
                  <a:fillRect l="-754" t="-10599" b="-87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>
            <a:extLst>
              <a:ext uri="{FF2B5EF4-FFF2-40B4-BE49-F238E27FC236}">
                <a16:creationId xmlns:a16="http://schemas.microsoft.com/office/drawing/2014/main" id="{B8D8852D-DD08-4A2C-A362-39B27EA323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947" y="3429000"/>
            <a:ext cx="3803966" cy="254920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20D9398-3EAF-4CF1-9D93-2AEF5A16CF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3287" y="3550198"/>
            <a:ext cx="6626260" cy="2306805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AD5A03CC-E434-454F-8C81-C483BF50B970}"/>
              </a:ext>
            </a:extLst>
          </p:cNvPr>
          <p:cNvSpPr txBox="1"/>
          <p:nvPr/>
        </p:nvSpPr>
        <p:spPr>
          <a:xfrm>
            <a:off x="838199" y="1718586"/>
            <a:ext cx="105155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/>
              <a:t>Y estas ecuaciones de estado representan a 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9BF49D6B-65B1-4A4C-9229-CE82532885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72078" y="2114464"/>
            <a:ext cx="4647839" cy="1386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750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6" grpId="1" uiExpand="1" build="p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6.5 – </a:t>
            </a:r>
            <a:r>
              <a:rPr lang="es-MX" sz="3700" dirty="0"/>
              <a:t>Ejemplo doble. La continuación del ejercicio en el siguiente vínculo </a:t>
            </a:r>
            <a:r>
              <a:rPr lang="es-MX" sz="2000" dirty="0">
                <a:hlinkClick r:id="rId2"/>
              </a:rPr>
              <a:t>https://www.youtube.com/watch?v=7X5RFoDNgBk&amp;ab_channel=Se%C3%B1alesySistemas</a:t>
            </a:r>
            <a:r>
              <a:rPr lang="es-MX" sz="2000" dirty="0"/>
              <a:t> 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Marcador de contenido 5">
                <a:extLst>
                  <a:ext uri="{FF2B5EF4-FFF2-40B4-BE49-F238E27FC236}">
                    <a16:creationId xmlns:a16="http://schemas.microsoft.com/office/drawing/2014/main" id="{D279208C-D52A-4CBC-AF2B-7F979944F11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953947" y="1844706"/>
                <a:ext cx="10515600" cy="3896337"/>
              </a:xfrm>
            </p:spPr>
            <p:txBody>
              <a:bodyPr>
                <a:normAutofit/>
              </a:bodyPr>
              <a:lstStyle/>
              <a:p>
                <a:r>
                  <a:rPr lang="es-MX" dirty="0"/>
                  <a:t>Las ecuaciones diferenciales de ambos sistemas eran:</a:t>
                </a:r>
              </a:p>
              <a:p>
                <a:pPr marL="457200" lvl="1" indent="0">
                  <a:buNone/>
                </a:pPr>
                <a:r>
                  <a:rPr lang="es-CL" sz="2400" dirty="0">
                    <a:solidFill>
                      <a:srgbClr val="C00000"/>
                    </a:solidFill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s-CL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̈"/>
                            <m:ctrlPr>
                              <a:rPr lang="es-CL" sz="240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s-CL" sz="24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s-CL" sz="24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s-CL" sz="24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s-CL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s-CL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𝑢</m:t>
                    </m:r>
                  </m:oMath>
                </a14:m>
                <a:endParaRPr lang="es-CL" dirty="0"/>
              </a:p>
              <a:p>
                <a:pPr marL="457200" lvl="1" indent="0">
                  <a:buNone/>
                </a:pPr>
                <a:r>
                  <a:rPr lang="es-CL" sz="2400" dirty="0">
                    <a:solidFill>
                      <a:schemeClr val="accent1"/>
                    </a:solidFill>
                  </a:rPr>
                  <a:t>		</a:t>
                </a:r>
                <a:r>
                  <a:rPr lang="es-CL" dirty="0">
                    <a:solidFill>
                      <a:schemeClr val="accent1"/>
                    </a:solidFill>
                  </a:rPr>
                  <a:t>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s-CL" sz="24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̈"/>
                            <m:ctrlPr>
                              <a:rPr lang="es-CL" sz="240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sz="24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s-CL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s-CL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s-CL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s-CL" sz="24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s-CL" sz="24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s-CL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endParaRPr lang="es-CL" sz="2400" b="0" dirty="0">
                  <a:solidFill>
                    <a:schemeClr val="tx1"/>
                  </a:solidFill>
                  <a:ea typeface="Cambria Math" panose="02040503050406030204" pitchFamily="18" charset="0"/>
                </a:endParaRPr>
              </a:p>
              <a:p>
                <a:r>
                  <a:rPr lang="es-CL" dirty="0">
                    <a:ea typeface="Cambria Math" panose="02040503050406030204" pitchFamily="18" charset="0"/>
                  </a:rPr>
                  <a:t>Los colores se las variables son conforme a los colores de la figura</a:t>
                </a:r>
                <a:endParaRPr lang="es-CL" b="0" dirty="0">
                  <a:solidFill>
                    <a:schemeClr val="tx1"/>
                  </a:solidFill>
                  <a:ea typeface="Cambria Math" panose="02040503050406030204" pitchFamily="18" charset="0"/>
                </a:endParaRPr>
              </a:p>
              <a:p>
                <a:pPr marL="457200" lvl="1" indent="0">
                  <a:buNone/>
                </a:pPr>
                <a:endParaRPr lang="es-CL" sz="2400" dirty="0"/>
              </a:p>
              <a:p>
                <a:endParaRPr lang="es-CL" dirty="0"/>
              </a:p>
              <a:p>
                <a:pPr marL="457200" lvl="1" indent="0">
                  <a:buNone/>
                </a:pPr>
                <a:endParaRPr lang="es-CL" dirty="0"/>
              </a:p>
            </p:txBody>
          </p:sp>
        </mc:Choice>
        <mc:Fallback xmlns="">
          <p:sp>
            <p:nvSpPr>
              <p:cNvPr id="6" name="Marcador de contenido 5">
                <a:extLst>
                  <a:ext uri="{FF2B5EF4-FFF2-40B4-BE49-F238E27FC236}">
                    <a16:creationId xmlns:a16="http://schemas.microsoft.com/office/drawing/2014/main" id="{D279208C-D52A-4CBC-AF2B-7F979944F11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53947" y="1844706"/>
                <a:ext cx="10515600" cy="3896337"/>
              </a:xfrm>
              <a:blipFill>
                <a:blip r:embed="rId3"/>
                <a:stretch>
                  <a:fillRect l="-1043" t="-266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Imagen 8">
            <a:extLst>
              <a:ext uri="{FF2B5EF4-FFF2-40B4-BE49-F238E27FC236}">
                <a16:creationId xmlns:a16="http://schemas.microsoft.com/office/drawing/2014/main" id="{3ABC175A-D0F3-4D88-A4F4-089B6D61ED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2102" y="3627992"/>
            <a:ext cx="8067796" cy="265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125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6.5 – </a:t>
            </a:r>
            <a:r>
              <a:rPr lang="es-MX" sz="3700" dirty="0"/>
              <a:t>Ejemplo doble. La continuación del ejercicio en el siguiente vínculo </a:t>
            </a:r>
            <a:r>
              <a:rPr lang="es-MX" sz="2000" dirty="0">
                <a:hlinkClick r:id="rId2"/>
              </a:rPr>
              <a:t>https://www.youtube.com/watch?v=7X5RFoDNgBk&amp;ab_channel=Se%C3%B1alesySistemas</a:t>
            </a:r>
            <a:r>
              <a:rPr lang="es-MX" sz="2000" dirty="0"/>
              <a:t> 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Marcador de contenido 5">
                <a:extLst>
                  <a:ext uri="{FF2B5EF4-FFF2-40B4-BE49-F238E27FC236}">
                    <a16:creationId xmlns:a16="http://schemas.microsoft.com/office/drawing/2014/main" id="{D279208C-D52A-4CBC-AF2B-7F979944F11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953947" y="1844706"/>
                <a:ext cx="10515600" cy="3896337"/>
              </a:xfrm>
            </p:spPr>
            <p:txBody>
              <a:bodyPr>
                <a:normAutofit/>
              </a:bodyPr>
              <a:lstStyle/>
              <a:p>
                <a:r>
                  <a:rPr lang="es-MX" dirty="0"/>
                  <a:t>Las ecuaciones diferenciales de ambos sistemas eran:</a:t>
                </a:r>
              </a:p>
              <a:p>
                <a:pPr marL="457200" lvl="1" indent="0">
                  <a:buNone/>
                </a:pPr>
                <a:r>
                  <a:rPr lang="es-CL" sz="2400" dirty="0">
                    <a:solidFill>
                      <a:srgbClr val="C00000"/>
                    </a:solidFill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s-CL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̈"/>
                            <m:ctrlPr>
                              <a:rPr lang="es-CL" sz="240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s-CL" sz="24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s-CL" sz="24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s-CL" sz="24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s-CL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s-CL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s-CL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𝑢</m:t>
                    </m:r>
                  </m:oMath>
                </a14:m>
                <a:endParaRPr lang="es-CL" dirty="0"/>
              </a:p>
              <a:p>
                <a:pPr marL="457200" lvl="1" indent="0">
                  <a:buNone/>
                </a:pPr>
                <a:r>
                  <a:rPr lang="es-CL" sz="2400" dirty="0">
                    <a:solidFill>
                      <a:schemeClr val="accent1"/>
                    </a:solidFill>
                  </a:rPr>
                  <a:t>		</a:t>
                </a:r>
                <a:r>
                  <a:rPr lang="es-CL" dirty="0">
                    <a:solidFill>
                      <a:schemeClr val="accent1"/>
                    </a:solidFill>
                  </a:rPr>
                  <a:t>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s-CL" sz="24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̈"/>
                            <m:ctrlPr>
                              <a:rPr lang="es-CL" sz="240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sz="24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s-CL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s-CL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s-CL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s-CL" sz="24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sz="2400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s-CL" sz="24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s-CL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endParaRPr lang="es-CL" sz="2400" b="0" dirty="0">
                  <a:solidFill>
                    <a:schemeClr val="tx1"/>
                  </a:solidFill>
                  <a:ea typeface="Cambria Math" panose="02040503050406030204" pitchFamily="18" charset="0"/>
                </a:endParaRPr>
              </a:p>
              <a:p>
                <a:r>
                  <a:rPr lang="es-CL" dirty="0"/>
                  <a:t>Despejando las fuerzas en las mazas 1 y 2 (</a:t>
                </a: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s-CL" dirty="0"/>
                  <a:t>)</a:t>
                </a:r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̈"/>
                              <m:ctrlP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b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i="1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𝑢</m:t>
                      </m:r>
                      <m:r>
                        <a:rPr lang="es-CL" b="0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b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b="0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b="0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CL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s-CL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CL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CL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s-CL" dirty="0"/>
              </a:p>
              <a:p>
                <a:pPr marL="457200" lvl="1" indent="0">
                  <a:buNone/>
                </a:pPr>
                <a:r>
                  <a:rPr lang="es-CL" dirty="0">
                    <a:solidFill>
                      <a:schemeClr val="accent1"/>
                    </a:solidFill>
                  </a:rPr>
                  <a:t>		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̈"/>
                            <m:ctrlPr>
                              <a:rPr lang="es-CL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s-CL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s-CL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s-CL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CL" i="1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i="1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i="1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</m:oMath>
                </a14:m>
                <a:endParaRPr lang="es-CL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" name="Marcador de contenido 5">
                <a:extLst>
                  <a:ext uri="{FF2B5EF4-FFF2-40B4-BE49-F238E27FC236}">
                    <a16:creationId xmlns:a16="http://schemas.microsoft.com/office/drawing/2014/main" id="{D279208C-D52A-4CBC-AF2B-7F979944F11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53947" y="1844706"/>
                <a:ext cx="10515600" cy="3896337"/>
              </a:xfrm>
              <a:blipFill>
                <a:blip r:embed="rId3"/>
                <a:stretch>
                  <a:fillRect l="-1043" t="-266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09273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6.5 – </a:t>
            </a:r>
            <a:r>
              <a:rPr lang="es-MX" sz="3700" dirty="0"/>
              <a:t>Ejemplo doble. La continuación del ejercicio en el siguiente vínculo </a:t>
            </a:r>
            <a:r>
              <a:rPr lang="es-MX" sz="2000" dirty="0">
                <a:hlinkClick r:id="rId2"/>
              </a:rPr>
              <a:t>https://www.youtube.com/watch?v=7X5RFoDNgBk&amp;ab_channel=Se%C3%B1alesySistemas</a:t>
            </a:r>
            <a:r>
              <a:rPr lang="es-MX" sz="2000" dirty="0"/>
              <a:t> 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Marcador de contenido 5">
                <a:extLst>
                  <a:ext uri="{FF2B5EF4-FFF2-40B4-BE49-F238E27FC236}">
                    <a16:creationId xmlns:a16="http://schemas.microsoft.com/office/drawing/2014/main" id="{D279208C-D52A-4CBC-AF2B-7F979944F11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953947" y="1844707"/>
                <a:ext cx="10515600" cy="1325563"/>
              </a:xfrm>
            </p:spPr>
            <p:txBody>
              <a:bodyPr>
                <a:normAutofit/>
              </a:bodyPr>
              <a:lstStyle/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̈"/>
                              <m:ctrlP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b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i="1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𝑢</m:t>
                      </m:r>
                      <m:r>
                        <a:rPr lang="es-CL" b="0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b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b="0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b="0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CL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s-CL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s-CL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CL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CL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s-CL" dirty="0"/>
              </a:p>
              <a:p>
                <a:pPr marL="457200" lvl="1" indent="0">
                  <a:buNone/>
                </a:pPr>
                <a:r>
                  <a:rPr lang="es-CL" dirty="0">
                    <a:solidFill>
                      <a:schemeClr val="accent1"/>
                    </a:solidFill>
                  </a:rPr>
                  <a:t>		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̈"/>
                            <m:ctrlPr>
                              <a:rPr lang="es-CL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s-CL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s-CL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s-CL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CL" i="1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i="1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i="1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</m:oMath>
                </a14:m>
                <a:endParaRPr lang="es-CL" dirty="0">
                  <a:solidFill>
                    <a:schemeClr val="accent1"/>
                  </a:solidFill>
                </a:endParaRPr>
              </a:p>
              <a:p>
                <a:r>
                  <a:rPr lang="es-CL" dirty="0">
                    <a:ea typeface="Cambria Math" panose="02040503050406030204" pitchFamily="18" charset="0"/>
                  </a:rPr>
                  <a:t>Confeccionemos el diagrama de bloques:</a:t>
                </a:r>
              </a:p>
            </p:txBody>
          </p:sp>
        </mc:Choice>
        <mc:Fallback xmlns="">
          <p:sp>
            <p:nvSpPr>
              <p:cNvPr id="6" name="Marcador de contenido 5">
                <a:extLst>
                  <a:ext uri="{FF2B5EF4-FFF2-40B4-BE49-F238E27FC236}">
                    <a16:creationId xmlns:a16="http://schemas.microsoft.com/office/drawing/2014/main" id="{D279208C-D52A-4CBC-AF2B-7F979944F11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53947" y="1844707"/>
                <a:ext cx="10515600" cy="1325563"/>
              </a:xfrm>
              <a:blipFill>
                <a:blip r:embed="rId3"/>
                <a:stretch>
                  <a:fillRect l="-1043" t="-461" b="-1336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Grupo 8">
            <a:extLst>
              <a:ext uri="{FF2B5EF4-FFF2-40B4-BE49-F238E27FC236}">
                <a16:creationId xmlns:a16="http://schemas.microsoft.com/office/drawing/2014/main" id="{952E4907-B269-457E-8A1D-63A818E7FEE4}"/>
              </a:ext>
            </a:extLst>
          </p:cNvPr>
          <p:cNvGrpSpPr/>
          <p:nvPr/>
        </p:nvGrpSpPr>
        <p:grpSpPr>
          <a:xfrm>
            <a:off x="1076445" y="3420848"/>
            <a:ext cx="833378" cy="456671"/>
            <a:chOff x="1076445" y="3420848"/>
            <a:chExt cx="833378" cy="456671"/>
          </a:xfrm>
        </p:grpSpPr>
        <p:cxnSp>
          <p:nvCxnSpPr>
            <p:cNvPr id="3" name="Conector recto de flecha 2">
              <a:extLst>
                <a:ext uri="{FF2B5EF4-FFF2-40B4-BE49-F238E27FC236}">
                  <a16:creationId xmlns:a16="http://schemas.microsoft.com/office/drawing/2014/main" id="{D3E8AFE6-FCA2-4CAF-8E7A-D8C62807048F}"/>
                </a:ext>
              </a:extLst>
            </p:cNvPr>
            <p:cNvCxnSpPr/>
            <p:nvPr/>
          </p:nvCxnSpPr>
          <p:spPr>
            <a:xfrm>
              <a:off x="1076446" y="3877519"/>
              <a:ext cx="83337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CuadroTexto 9">
                  <a:extLst>
                    <a:ext uri="{FF2B5EF4-FFF2-40B4-BE49-F238E27FC236}">
                      <a16:creationId xmlns:a16="http://schemas.microsoft.com/office/drawing/2014/main" id="{A962B365-7E30-424F-A8C0-FD0CB4114410}"/>
                    </a:ext>
                  </a:extLst>
                </p:cNvPr>
                <p:cNvSpPr txBox="1"/>
                <p:nvPr/>
              </p:nvSpPr>
              <p:spPr>
                <a:xfrm>
                  <a:off x="1076445" y="3420848"/>
                  <a:ext cx="83337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̈"/>
                                <m:ctrlPr>
                                  <a:rPr lang="es-CL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CL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e>
                          <m:sub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10" name="CuadroTexto 9">
                  <a:extLst>
                    <a:ext uri="{FF2B5EF4-FFF2-40B4-BE49-F238E27FC236}">
                      <a16:creationId xmlns:a16="http://schemas.microsoft.com/office/drawing/2014/main" id="{A962B365-7E30-424F-A8C0-FD0CB41144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76445" y="3420848"/>
                  <a:ext cx="833378" cy="369332"/>
                </a:xfrm>
                <a:prstGeom prst="rect">
                  <a:avLst/>
                </a:prstGeom>
                <a:blipFill>
                  <a:blip r:embed="rId4"/>
                  <a:stretch>
                    <a:fillRect r="-8824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8" name="Grupo 7">
            <a:extLst>
              <a:ext uri="{FF2B5EF4-FFF2-40B4-BE49-F238E27FC236}">
                <a16:creationId xmlns:a16="http://schemas.microsoft.com/office/drawing/2014/main" id="{A541CC04-76C1-4734-A8CC-9D17FEE7312D}"/>
              </a:ext>
            </a:extLst>
          </p:cNvPr>
          <p:cNvGrpSpPr/>
          <p:nvPr/>
        </p:nvGrpSpPr>
        <p:grpSpPr>
          <a:xfrm>
            <a:off x="1909823" y="3440574"/>
            <a:ext cx="983848" cy="873889"/>
            <a:chOff x="1909823" y="3605514"/>
            <a:chExt cx="983848" cy="873889"/>
          </a:xfrm>
        </p:grpSpPr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5C5FB9E9-335F-4562-A788-D9B28BB4A824}"/>
                </a:ext>
              </a:extLst>
            </p:cNvPr>
            <p:cNvSpPr/>
            <p:nvPr/>
          </p:nvSpPr>
          <p:spPr>
            <a:xfrm>
              <a:off x="1909823" y="3605514"/>
              <a:ext cx="983848" cy="873889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CuadroTexto 6">
                  <a:extLst>
                    <a:ext uri="{FF2B5EF4-FFF2-40B4-BE49-F238E27FC236}">
                      <a16:creationId xmlns:a16="http://schemas.microsoft.com/office/drawing/2014/main" id="{11A20E6B-1DFE-4A69-A35B-934D2277D3B3}"/>
                    </a:ext>
                  </a:extLst>
                </p:cNvPr>
                <p:cNvSpPr txBox="1"/>
                <p:nvPr/>
              </p:nvSpPr>
              <p:spPr>
                <a:xfrm>
                  <a:off x="2095018" y="3713425"/>
                  <a:ext cx="613458" cy="6580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s-CL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s-CL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den>
                        </m:f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7" name="CuadroTexto 6">
                  <a:extLst>
                    <a:ext uri="{FF2B5EF4-FFF2-40B4-BE49-F238E27FC236}">
                      <a16:creationId xmlns:a16="http://schemas.microsoft.com/office/drawing/2014/main" id="{11A20E6B-1DFE-4A69-A35B-934D2277D3B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95018" y="3713425"/>
                  <a:ext cx="613458" cy="658065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1" name="Grupo 10">
            <a:extLst>
              <a:ext uri="{FF2B5EF4-FFF2-40B4-BE49-F238E27FC236}">
                <a16:creationId xmlns:a16="http://schemas.microsoft.com/office/drawing/2014/main" id="{58889BAE-E093-45D5-A72A-A754BD4853EF}"/>
              </a:ext>
            </a:extLst>
          </p:cNvPr>
          <p:cNvGrpSpPr/>
          <p:nvPr/>
        </p:nvGrpSpPr>
        <p:grpSpPr>
          <a:xfrm>
            <a:off x="2858947" y="3468594"/>
            <a:ext cx="868101" cy="421947"/>
            <a:chOff x="2858947" y="3468594"/>
            <a:chExt cx="868101" cy="421947"/>
          </a:xfrm>
        </p:grpSpPr>
        <p:cxnSp>
          <p:nvCxnSpPr>
            <p:cNvPr id="15" name="Conector recto de flecha 14">
              <a:extLst>
                <a:ext uri="{FF2B5EF4-FFF2-40B4-BE49-F238E27FC236}">
                  <a16:creationId xmlns:a16="http://schemas.microsoft.com/office/drawing/2014/main" id="{6D6D2360-57AB-493E-9D2E-3F02D6B2F07C}"/>
                </a:ext>
              </a:extLst>
            </p:cNvPr>
            <p:cNvCxnSpPr/>
            <p:nvPr/>
          </p:nvCxnSpPr>
          <p:spPr>
            <a:xfrm>
              <a:off x="2893671" y="3890541"/>
              <a:ext cx="83337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CuadroTexto 15">
                  <a:extLst>
                    <a:ext uri="{FF2B5EF4-FFF2-40B4-BE49-F238E27FC236}">
                      <a16:creationId xmlns:a16="http://schemas.microsoft.com/office/drawing/2014/main" id="{C0E3AF08-50D6-4D1B-BFD1-27106B7CFE44}"/>
                    </a:ext>
                  </a:extLst>
                </p:cNvPr>
                <p:cNvSpPr txBox="1"/>
                <p:nvPr/>
              </p:nvSpPr>
              <p:spPr>
                <a:xfrm>
                  <a:off x="2858947" y="3468594"/>
                  <a:ext cx="83337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̈"/>
                                <m:ctrlPr>
                                  <a:rPr lang="es-CL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CL" b="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e>
                          <m:sub>
                            <m:r>
                              <a:rPr lang="es-CL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16" name="CuadroTexto 15">
                  <a:extLst>
                    <a:ext uri="{FF2B5EF4-FFF2-40B4-BE49-F238E27FC236}">
                      <a16:creationId xmlns:a16="http://schemas.microsoft.com/office/drawing/2014/main" id="{C0E3AF08-50D6-4D1B-BFD1-27106B7CFE4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58947" y="3468594"/>
                  <a:ext cx="833378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7" name="Grupo 16">
            <a:extLst>
              <a:ext uri="{FF2B5EF4-FFF2-40B4-BE49-F238E27FC236}">
                <a16:creationId xmlns:a16="http://schemas.microsoft.com/office/drawing/2014/main" id="{56184C92-3752-46FB-9B0E-58863AD3533B}"/>
              </a:ext>
            </a:extLst>
          </p:cNvPr>
          <p:cNvGrpSpPr/>
          <p:nvPr/>
        </p:nvGrpSpPr>
        <p:grpSpPr>
          <a:xfrm>
            <a:off x="3727048" y="3366522"/>
            <a:ext cx="757274" cy="942808"/>
            <a:chOff x="3727048" y="3366522"/>
            <a:chExt cx="757274" cy="942808"/>
          </a:xfrm>
        </p:grpSpPr>
        <p:sp>
          <p:nvSpPr>
            <p:cNvPr id="12" name="Rectángulo 11">
              <a:extLst>
                <a:ext uri="{FF2B5EF4-FFF2-40B4-BE49-F238E27FC236}">
                  <a16:creationId xmlns:a16="http://schemas.microsoft.com/office/drawing/2014/main" id="{2AE72ADC-C302-4D8E-9998-34E39860BB70}"/>
                </a:ext>
              </a:extLst>
            </p:cNvPr>
            <p:cNvSpPr/>
            <p:nvPr/>
          </p:nvSpPr>
          <p:spPr>
            <a:xfrm>
              <a:off x="3727048" y="3366522"/>
              <a:ext cx="567160" cy="94280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CuadroTexto 12">
                  <a:extLst>
                    <a:ext uri="{FF2B5EF4-FFF2-40B4-BE49-F238E27FC236}">
                      <a16:creationId xmlns:a16="http://schemas.microsoft.com/office/drawing/2014/main" id="{122B1660-F0B9-45B6-B53E-B8A39B8C7710}"/>
                    </a:ext>
                  </a:extLst>
                </p:cNvPr>
                <p:cNvSpPr txBox="1"/>
                <p:nvPr/>
              </p:nvSpPr>
              <p:spPr>
                <a:xfrm>
                  <a:off x="3810483" y="3468077"/>
                  <a:ext cx="673839" cy="81887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nary>
                          <m:naryPr>
                            <m:limLoc m:val="undOvr"/>
                            <m:subHide m:val="on"/>
                            <m:supHide m:val="on"/>
                            <m:ctrlPr>
                              <a:rPr lang="es-CL" i="1" smtClean="0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/>
                        </m:nary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13" name="CuadroTexto 12">
                  <a:extLst>
                    <a:ext uri="{FF2B5EF4-FFF2-40B4-BE49-F238E27FC236}">
                      <a16:creationId xmlns:a16="http://schemas.microsoft.com/office/drawing/2014/main" id="{122B1660-F0B9-45B6-B53E-B8A39B8C77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10483" y="3468077"/>
                  <a:ext cx="673839" cy="818879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7BE3D7DA-83AC-4909-A78A-726A72D0585C}"/>
              </a:ext>
            </a:extLst>
          </p:cNvPr>
          <p:cNvGrpSpPr/>
          <p:nvPr/>
        </p:nvGrpSpPr>
        <p:grpSpPr>
          <a:xfrm>
            <a:off x="4294208" y="3467650"/>
            <a:ext cx="868101" cy="421947"/>
            <a:chOff x="2858947" y="3468594"/>
            <a:chExt cx="868101" cy="421947"/>
          </a:xfrm>
        </p:grpSpPr>
        <p:cxnSp>
          <p:nvCxnSpPr>
            <p:cNvPr id="22" name="Conector recto de flecha 21">
              <a:extLst>
                <a:ext uri="{FF2B5EF4-FFF2-40B4-BE49-F238E27FC236}">
                  <a16:creationId xmlns:a16="http://schemas.microsoft.com/office/drawing/2014/main" id="{7A098813-CEBE-4CCA-81D8-BD9135EA8B6F}"/>
                </a:ext>
              </a:extLst>
            </p:cNvPr>
            <p:cNvCxnSpPr/>
            <p:nvPr/>
          </p:nvCxnSpPr>
          <p:spPr>
            <a:xfrm>
              <a:off x="2893671" y="3890541"/>
              <a:ext cx="83337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CuadroTexto 22">
                  <a:extLst>
                    <a:ext uri="{FF2B5EF4-FFF2-40B4-BE49-F238E27FC236}">
                      <a16:creationId xmlns:a16="http://schemas.microsoft.com/office/drawing/2014/main" id="{DAC9239A-F1A5-4916-8F00-031044321E2F}"/>
                    </a:ext>
                  </a:extLst>
                </p:cNvPr>
                <p:cNvSpPr txBox="1"/>
                <p:nvPr/>
              </p:nvSpPr>
              <p:spPr>
                <a:xfrm>
                  <a:off x="2858947" y="3468594"/>
                  <a:ext cx="83337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̇"/>
                                <m:ctrlPr>
                                  <a:rPr lang="es-CL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CL" b="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e>
                          <m:sub>
                            <m:r>
                              <a:rPr lang="es-CL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3" name="CuadroTexto 22">
                  <a:extLst>
                    <a:ext uri="{FF2B5EF4-FFF2-40B4-BE49-F238E27FC236}">
                      <a16:creationId xmlns:a16="http://schemas.microsoft.com/office/drawing/2014/main" id="{DAC9239A-F1A5-4916-8F00-031044321E2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58947" y="3468594"/>
                  <a:ext cx="833378" cy="369332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5EAE81D3-D1C9-492E-B243-57824556977B}"/>
              </a:ext>
            </a:extLst>
          </p:cNvPr>
          <p:cNvGrpSpPr/>
          <p:nvPr/>
        </p:nvGrpSpPr>
        <p:grpSpPr>
          <a:xfrm>
            <a:off x="5189992" y="3402428"/>
            <a:ext cx="757274" cy="942808"/>
            <a:chOff x="3727048" y="3366522"/>
            <a:chExt cx="757274" cy="942808"/>
          </a:xfrm>
        </p:grpSpPr>
        <p:sp>
          <p:nvSpPr>
            <p:cNvPr id="25" name="Rectángulo 24">
              <a:extLst>
                <a:ext uri="{FF2B5EF4-FFF2-40B4-BE49-F238E27FC236}">
                  <a16:creationId xmlns:a16="http://schemas.microsoft.com/office/drawing/2014/main" id="{648666F6-35BD-4C87-B342-D923E85E77A4}"/>
                </a:ext>
              </a:extLst>
            </p:cNvPr>
            <p:cNvSpPr/>
            <p:nvPr/>
          </p:nvSpPr>
          <p:spPr>
            <a:xfrm>
              <a:off x="3727048" y="3366522"/>
              <a:ext cx="567160" cy="94280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96F18EE6-5217-4156-875D-097F263A73F6}"/>
                    </a:ext>
                  </a:extLst>
                </p:cNvPr>
                <p:cNvSpPr txBox="1"/>
                <p:nvPr/>
              </p:nvSpPr>
              <p:spPr>
                <a:xfrm>
                  <a:off x="3810483" y="3468077"/>
                  <a:ext cx="673839" cy="81887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nary>
                          <m:naryPr>
                            <m:limLoc m:val="undOvr"/>
                            <m:subHide m:val="on"/>
                            <m:supHide m:val="on"/>
                            <m:ctrlPr>
                              <a:rPr lang="es-CL" i="1" smtClean="0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/>
                        </m:nary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96F18EE6-5217-4156-875D-097F263A73F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10483" y="3468077"/>
                  <a:ext cx="673839" cy="818879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C6D2830C-219C-487E-B3E9-B21B39E4A09E}"/>
              </a:ext>
            </a:extLst>
          </p:cNvPr>
          <p:cNvGrpSpPr/>
          <p:nvPr/>
        </p:nvGrpSpPr>
        <p:grpSpPr>
          <a:xfrm>
            <a:off x="5752618" y="3456579"/>
            <a:ext cx="868101" cy="421947"/>
            <a:chOff x="2858947" y="3468594"/>
            <a:chExt cx="868101" cy="421947"/>
          </a:xfrm>
        </p:grpSpPr>
        <p:cxnSp>
          <p:nvCxnSpPr>
            <p:cNvPr id="28" name="Conector recto de flecha 27">
              <a:extLst>
                <a:ext uri="{FF2B5EF4-FFF2-40B4-BE49-F238E27FC236}">
                  <a16:creationId xmlns:a16="http://schemas.microsoft.com/office/drawing/2014/main" id="{CEA6D54C-EAC6-4D49-8B3D-33CD1CAAA815}"/>
                </a:ext>
              </a:extLst>
            </p:cNvPr>
            <p:cNvCxnSpPr/>
            <p:nvPr/>
          </p:nvCxnSpPr>
          <p:spPr>
            <a:xfrm>
              <a:off x="2893671" y="3890541"/>
              <a:ext cx="83337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96B3E2D7-CBF0-41C5-930B-F4EC29AF2670}"/>
                    </a:ext>
                  </a:extLst>
                </p:cNvPr>
                <p:cNvSpPr txBox="1"/>
                <p:nvPr/>
              </p:nvSpPr>
              <p:spPr>
                <a:xfrm>
                  <a:off x="2858947" y="3468594"/>
                  <a:ext cx="83337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96B3E2D7-CBF0-41C5-930B-F4EC29AF267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58947" y="3468594"/>
                  <a:ext cx="833378" cy="369332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1" name="CuadroTexto 30">
            <a:extLst>
              <a:ext uri="{FF2B5EF4-FFF2-40B4-BE49-F238E27FC236}">
                <a16:creationId xmlns:a16="http://schemas.microsoft.com/office/drawing/2014/main" id="{FC82D840-838B-4823-B1F9-6C8E6F5CABA5}"/>
              </a:ext>
            </a:extLst>
          </p:cNvPr>
          <p:cNvSpPr txBox="1"/>
          <p:nvPr/>
        </p:nvSpPr>
        <p:spPr>
          <a:xfrm>
            <a:off x="1076445" y="4441644"/>
            <a:ext cx="629952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>
                <a:ea typeface="Cambria Math" panose="02040503050406030204" pitchFamily="18" charset="0"/>
              </a:rPr>
              <a:t>Repetimos el procedimiento para la otra masa</a:t>
            </a:r>
          </a:p>
        </p:txBody>
      </p:sp>
      <p:grpSp>
        <p:nvGrpSpPr>
          <p:cNvPr id="35" name="Grupo 34">
            <a:extLst>
              <a:ext uri="{FF2B5EF4-FFF2-40B4-BE49-F238E27FC236}">
                <a16:creationId xmlns:a16="http://schemas.microsoft.com/office/drawing/2014/main" id="{30A7D01C-E314-44FB-BD1A-21A6498B5227}"/>
              </a:ext>
            </a:extLst>
          </p:cNvPr>
          <p:cNvGrpSpPr/>
          <p:nvPr/>
        </p:nvGrpSpPr>
        <p:grpSpPr>
          <a:xfrm>
            <a:off x="1909823" y="5129026"/>
            <a:ext cx="983848" cy="873889"/>
            <a:chOff x="1909823" y="3605514"/>
            <a:chExt cx="983848" cy="873889"/>
          </a:xfrm>
        </p:grpSpPr>
        <p:sp>
          <p:nvSpPr>
            <p:cNvPr id="36" name="Rectángulo 35">
              <a:extLst>
                <a:ext uri="{FF2B5EF4-FFF2-40B4-BE49-F238E27FC236}">
                  <a16:creationId xmlns:a16="http://schemas.microsoft.com/office/drawing/2014/main" id="{07F6D076-243B-4816-BBF8-729C46D6A732}"/>
                </a:ext>
              </a:extLst>
            </p:cNvPr>
            <p:cNvSpPr/>
            <p:nvPr/>
          </p:nvSpPr>
          <p:spPr>
            <a:xfrm>
              <a:off x="1909823" y="3605514"/>
              <a:ext cx="983848" cy="873889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CuadroTexto 36">
                  <a:extLst>
                    <a:ext uri="{FF2B5EF4-FFF2-40B4-BE49-F238E27FC236}">
                      <a16:creationId xmlns:a16="http://schemas.microsoft.com/office/drawing/2014/main" id="{124F33F7-D8E5-42F4-9B21-C2EE0B8F0021}"/>
                    </a:ext>
                  </a:extLst>
                </p:cNvPr>
                <p:cNvSpPr txBox="1"/>
                <p:nvPr/>
              </p:nvSpPr>
              <p:spPr>
                <a:xfrm>
                  <a:off x="2095018" y="3713425"/>
                  <a:ext cx="613458" cy="6580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s-CL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s-CL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den>
                        </m:f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37" name="CuadroTexto 36">
                  <a:extLst>
                    <a:ext uri="{FF2B5EF4-FFF2-40B4-BE49-F238E27FC236}">
                      <a16:creationId xmlns:a16="http://schemas.microsoft.com/office/drawing/2014/main" id="{124F33F7-D8E5-42F4-9B21-C2EE0B8F002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95018" y="3713425"/>
                  <a:ext cx="613458" cy="658065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8" name="Grupo 37">
            <a:extLst>
              <a:ext uri="{FF2B5EF4-FFF2-40B4-BE49-F238E27FC236}">
                <a16:creationId xmlns:a16="http://schemas.microsoft.com/office/drawing/2014/main" id="{9B95BE25-4DAD-4168-82F9-9992CCCC8930}"/>
              </a:ext>
            </a:extLst>
          </p:cNvPr>
          <p:cNvGrpSpPr/>
          <p:nvPr/>
        </p:nvGrpSpPr>
        <p:grpSpPr>
          <a:xfrm>
            <a:off x="3727048" y="5054974"/>
            <a:ext cx="757274" cy="942808"/>
            <a:chOff x="3727048" y="3366522"/>
            <a:chExt cx="757274" cy="942808"/>
          </a:xfrm>
        </p:grpSpPr>
        <p:sp>
          <p:nvSpPr>
            <p:cNvPr id="39" name="Rectángulo 38">
              <a:extLst>
                <a:ext uri="{FF2B5EF4-FFF2-40B4-BE49-F238E27FC236}">
                  <a16:creationId xmlns:a16="http://schemas.microsoft.com/office/drawing/2014/main" id="{4313D7B5-D430-4892-AA77-9D5666A06599}"/>
                </a:ext>
              </a:extLst>
            </p:cNvPr>
            <p:cNvSpPr/>
            <p:nvPr/>
          </p:nvSpPr>
          <p:spPr>
            <a:xfrm>
              <a:off x="3727048" y="3366522"/>
              <a:ext cx="567160" cy="94280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F4B029D9-7A07-4D8C-B09A-E09AD9E8DC26}"/>
                    </a:ext>
                  </a:extLst>
                </p:cNvPr>
                <p:cNvSpPr txBox="1"/>
                <p:nvPr/>
              </p:nvSpPr>
              <p:spPr>
                <a:xfrm>
                  <a:off x="3810483" y="3468077"/>
                  <a:ext cx="673839" cy="81887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nary>
                          <m:naryPr>
                            <m:limLoc m:val="undOvr"/>
                            <m:subHide m:val="on"/>
                            <m:supHide m:val="on"/>
                            <m:ctrlPr>
                              <a:rPr lang="es-CL" i="1" smtClean="0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/>
                        </m:nary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F4B029D9-7A07-4D8C-B09A-E09AD9E8DC2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10483" y="3468077"/>
                  <a:ext cx="673839" cy="818879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3" name="Grupo 42">
            <a:extLst>
              <a:ext uri="{FF2B5EF4-FFF2-40B4-BE49-F238E27FC236}">
                <a16:creationId xmlns:a16="http://schemas.microsoft.com/office/drawing/2014/main" id="{8B8A0EEC-7CEC-4FF6-813A-DDFCC058A6C6}"/>
              </a:ext>
            </a:extLst>
          </p:cNvPr>
          <p:cNvGrpSpPr/>
          <p:nvPr/>
        </p:nvGrpSpPr>
        <p:grpSpPr>
          <a:xfrm>
            <a:off x="4294208" y="5156102"/>
            <a:ext cx="868101" cy="421947"/>
            <a:chOff x="2858947" y="3468594"/>
            <a:chExt cx="868101" cy="421947"/>
          </a:xfrm>
        </p:grpSpPr>
        <p:cxnSp>
          <p:nvCxnSpPr>
            <p:cNvPr id="45" name="Conector recto de flecha 44">
              <a:extLst>
                <a:ext uri="{FF2B5EF4-FFF2-40B4-BE49-F238E27FC236}">
                  <a16:creationId xmlns:a16="http://schemas.microsoft.com/office/drawing/2014/main" id="{DB08BCE2-0318-48E1-8B9D-47834E08E61B}"/>
                </a:ext>
              </a:extLst>
            </p:cNvPr>
            <p:cNvCxnSpPr/>
            <p:nvPr/>
          </p:nvCxnSpPr>
          <p:spPr>
            <a:xfrm>
              <a:off x="2893671" y="3890541"/>
              <a:ext cx="83337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6" name="CuadroTexto 45">
                  <a:extLst>
                    <a:ext uri="{FF2B5EF4-FFF2-40B4-BE49-F238E27FC236}">
                      <a16:creationId xmlns:a16="http://schemas.microsoft.com/office/drawing/2014/main" id="{9AA45303-9FA7-4A4A-A89B-E54C0D680080}"/>
                    </a:ext>
                  </a:extLst>
                </p:cNvPr>
                <p:cNvSpPr txBox="1"/>
                <p:nvPr/>
              </p:nvSpPr>
              <p:spPr>
                <a:xfrm>
                  <a:off x="2858947" y="3468594"/>
                  <a:ext cx="83337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̇"/>
                                <m:ctrlPr>
                                  <a:rPr lang="es-CL" i="1" smtClean="0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CL" b="0" i="1" smtClean="0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e>
                          <m:sub>
                            <m:r>
                              <a:rPr lang="es-CL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6" name="CuadroTexto 45">
                  <a:extLst>
                    <a:ext uri="{FF2B5EF4-FFF2-40B4-BE49-F238E27FC236}">
                      <a16:creationId xmlns:a16="http://schemas.microsoft.com/office/drawing/2014/main" id="{9AA45303-9FA7-4A4A-A89B-E54C0D68008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58947" y="3468594"/>
                  <a:ext cx="833378" cy="369332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7" name="Grupo 46">
            <a:extLst>
              <a:ext uri="{FF2B5EF4-FFF2-40B4-BE49-F238E27FC236}">
                <a16:creationId xmlns:a16="http://schemas.microsoft.com/office/drawing/2014/main" id="{8078221E-EF3A-457B-8120-F4D961F65276}"/>
              </a:ext>
            </a:extLst>
          </p:cNvPr>
          <p:cNvGrpSpPr/>
          <p:nvPr/>
        </p:nvGrpSpPr>
        <p:grpSpPr>
          <a:xfrm>
            <a:off x="5189992" y="5090880"/>
            <a:ext cx="757274" cy="942808"/>
            <a:chOff x="3727048" y="3366522"/>
            <a:chExt cx="757274" cy="942808"/>
          </a:xfrm>
        </p:grpSpPr>
        <p:sp>
          <p:nvSpPr>
            <p:cNvPr id="48" name="Rectángulo 47">
              <a:extLst>
                <a:ext uri="{FF2B5EF4-FFF2-40B4-BE49-F238E27FC236}">
                  <a16:creationId xmlns:a16="http://schemas.microsoft.com/office/drawing/2014/main" id="{AA99671E-BEA9-415E-AB18-DA998488281A}"/>
                </a:ext>
              </a:extLst>
            </p:cNvPr>
            <p:cNvSpPr/>
            <p:nvPr/>
          </p:nvSpPr>
          <p:spPr>
            <a:xfrm>
              <a:off x="3727048" y="3366522"/>
              <a:ext cx="567160" cy="94280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CuadroTexto 48">
                  <a:extLst>
                    <a:ext uri="{FF2B5EF4-FFF2-40B4-BE49-F238E27FC236}">
                      <a16:creationId xmlns:a16="http://schemas.microsoft.com/office/drawing/2014/main" id="{1DB71485-704D-46E0-89A5-A81AB50066DE}"/>
                    </a:ext>
                  </a:extLst>
                </p:cNvPr>
                <p:cNvSpPr txBox="1"/>
                <p:nvPr/>
              </p:nvSpPr>
              <p:spPr>
                <a:xfrm>
                  <a:off x="3810483" y="3468077"/>
                  <a:ext cx="673839" cy="81887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nary>
                          <m:naryPr>
                            <m:limLoc m:val="undOvr"/>
                            <m:subHide m:val="on"/>
                            <m:supHide m:val="on"/>
                            <m:ctrlPr>
                              <a:rPr lang="es-CL" i="1" smtClean="0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/>
                        </m:nary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9" name="CuadroTexto 48">
                  <a:extLst>
                    <a:ext uri="{FF2B5EF4-FFF2-40B4-BE49-F238E27FC236}">
                      <a16:creationId xmlns:a16="http://schemas.microsoft.com/office/drawing/2014/main" id="{1DB71485-704D-46E0-89A5-A81AB50066D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10483" y="3468077"/>
                  <a:ext cx="673839" cy="818879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50" name="Grupo 49">
            <a:extLst>
              <a:ext uri="{FF2B5EF4-FFF2-40B4-BE49-F238E27FC236}">
                <a16:creationId xmlns:a16="http://schemas.microsoft.com/office/drawing/2014/main" id="{82077DB5-CD26-4CC2-80E3-034914C6BED6}"/>
              </a:ext>
            </a:extLst>
          </p:cNvPr>
          <p:cNvGrpSpPr/>
          <p:nvPr/>
        </p:nvGrpSpPr>
        <p:grpSpPr>
          <a:xfrm>
            <a:off x="5752618" y="5145031"/>
            <a:ext cx="868101" cy="421947"/>
            <a:chOff x="2858947" y="3468594"/>
            <a:chExt cx="868101" cy="421947"/>
          </a:xfrm>
        </p:grpSpPr>
        <p:cxnSp>
          <p:nvCxnSpPr>
            <p:cNvPr id="51" name="Conector recto de flecha 50">
              <a:extLst>
                <a:ext uri="{FF2B5EF4-FFF2-40B4-BE49-F238E27FC236}">
                  <a16:creationId xmlns:a16="http://schemas.microsoft.com/office/drawing/2014/main" id="{EBB778D4-676B-4F6B-B746-CDF4D4CCEA62}"/>
                </a:ext>
              </a:extLst>
            </p:cNvPr>
            <p:cNvCxnSpPr/>
            <p:nvPr/>
          </p:nvCxnSpPr>
          <p:spPr>
            <a:xfrm>
              <a:off x="2893671" y="3890541"/>
              <a:ext cx="83337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CuadroTexto 51">
                  <a:extLst>
                    <a:ext uri="{FF2B5EF4-FFF2-40B4-BE49-F238E27FC236}">
                      <a16:creationId xmlns:a16="http://schemas.microsoft.com/office/drawing/2014/main" id="{3D4EC573-7992-42D0-8D5A-80BA2298D283}"/>
                    </a:ext>
                  </a:extLst>
                </p:cNvPr>
                <p:cNvSpPr txBox="1"/>
                <p:nvPr/>
              </p:nvSpPr>
              <p:spPr>
                <a:xfrm>
                  <a:off x="2858947" y="3468594"/>
                  <a:ext cx="83337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52" name="CuadroTexto 51">
                  <a:extLst>
                    <a:ext uri="{FF2B5EF4-FFF2-40B4-BE49-F238E27FC236}">
                      <a16:creationId xmlns:a16="http://schemas.microsoft.com/office/drawing/2014/main" id="{3D4EC573-7992-42D0-8D5A-80BA2298D28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58947" y="3468594"/>
                  <a:ext cx="833378" cy="369332"/>
                </a:xfrm>
                <a:prstGeom prst="rect">
                  <a:avLst/>
                </a:prstGeom>
                <a:blipFill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53" name="Grupo 52">
            <a:extLst>
              <a:ext uri="{FF2B5EF4-FFF2-40B4-BE49-F238E27FC236}">
                <a16:creationId xmlns:a16="http://schemas.microsoft.com/office/drawing/2014/main" id="{8D68A87E-4DAD-43F4-A498-25A06B3B170F}"/>
              </a:ext>
            </a:extLst>
          </p:cNvPr>
          <p:cNvGrpSpPr/>
          <p:nvPr/>
        </p:nvGrpSpPr>
        <p:grpSpPr>
          <a:xfrm>
            <a:off x="2883497" y="5179927"/>
            <a:ext cx="868101" cy="421947"/>
            <a:chOff x="2858947" y="3468594"/>
            <a:chExt cx="868101" cy="421947"/>
          </a:xfrm>
        </p:grpSpPr>
        <p:cxnSp>
          <p:nvCxnSpPr>
            <p:cNvPr id="54" name="Conector recto de flecha 53">
              <a:extLst>
                <a:ext uri="{FF2B5EF4-FFF2-40B4-BE49-F238E27FC236}">
                  <a16:creationId xmlns:a16="http://schemas.microsoft.com/office/drawing/2014/main" id="{E79A6335-0484-405E-8FB4-58F27640BF5C}"/>
                </a:ext>
              </a:extLst>
            </p:cNvPr>
            <p:cNvCxnSpPr/>
            <p:nvPr/>
          </p:nvCxnSpPr>
          <p:spPr>
            <a:xfrm>
              <a:off x="2893671" y="3890541"/>
              <a:ext cx="83337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CuadroTexto 54">
                  <a:extLst>
                    <a:ext uri="{FF2B5EF4-FFF2-40B4-BE49-F238E27FC236}">
                      <a16:creationId xmlns:a16="http://schemas.microsoft.com/office/drawing/2014/main" id="{B8C439D3-68C2-46E4-8643-D2D1CD4777B6}"/>
                    </a:ext>
                  </a:extLst>
                </p:cNvPr>
                <p:cNvSpPr txBox="1"/>
                <p:nvPr/>
              </p:nvSpPr>
              <p:spPr>
                <a:xfrm>
                  <a:off x="2858947" y="3468594"/>
                  <a:ext cx="83337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̈"/>
                                <m:ctrlPr>
                                  <a:rPr lang="es-CL" i="1" smtClean="0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CL" b="0" i="1" smtClean="0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e>
                          <m:sub>
                            <m:r>
                              <a:rPr lang="es-CL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55" name="CuadroTexto 54">
                  <a:extLst>
                    <a:ext uri="{FF2B5EF4-FFF2-40B4-BE49-F238E27FC236}">
                      <a16:creationId xmlns:a16="http://schemas.microsoft.com/office/drawing/2014/main" id="{B8C439D3-68C2-46E4-8643-D2D1CD4777B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58947" y="3468594"/>
                  <a:ext cx="833378" cy="369332"/>
                </a:xfrm>
                <a:prstGeom prst="rect">
                  <a:avLst/>
                </a:prstGeom>
                <a:blipFill>
                  <a:blip r:embed="rId1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59" name="Grupo 58">
            <a:extLst>
              <a:ext uri="{FF2B5EF4-FFF2-40B4-BE49-F238E27FC236}">
                <a16:creationId xmlns:a16="http://schemas.microsoft.com/office/drawing/2014/main" id="{67F0E844-0546-4D1E-AFC8-ADA96AAF55AF}"/>
              </a:ext>
            </a:extLst>
          </p:cNvPr>
          <p:cNvGrpSpPr/>
          <p:nvPr/>
        </p:nvGrpSpPr>
        <p:grpSpPr>
          <a:xfrm>
            <a:off x="1076444" y="5109300"/>
            <a:ext cx="833379" cy="456671"/>
            <a:chOff x="1076444" y="5109300"/>
            <a:chExt cx="833379" cy="456671"/>
          </a:xfrm>
        </p:grpSpPr>
        <p:grpSp>
          <p:nvGrpSpPr>
            <p:cNvPr id="32" name="Grupo 31">
              <a:extLst>
                <a:ext uri="{FF2B5EF4-FFF2-40B4-BE49-F238E27FC236}">
                  <a16:creationId xmlns:a16="http://schemas.microsoft.com/office/drawing/2014/main" id="{874086FF-FBD3-4BAE-B153-60DF7FC7622D}"/>
                </a:ext>
              </a:extLst>
            </p:cNvPr>
            <p:cNvGrpSpPr/>
            <p:nvPr/>
          </p:nvGrpSpPr>
          <p:grpSpPr>
            <a:xfrm>
              <a:off x="1076445" y="5109300"/>
              <a:ext cx="833378" cy="456671"/>
              <a:chOff x="1076445" y="3420848"/>
              <a:chExt cx="833378" cy="456671"/>
            </a:xfrm>
          </p:grpSpPr>
          <p:cxnSp>
            <p:nvCxnSpPr>
              <p:cNvPr id="33" name="Conector recto de flecha 32">
                <a:extLst>
                  <a:ext uri="{FF2B5EF4-FFF2-40B4-BE49-F238E27FC236}">
                    <a16:creationId xmlns:a16="http://schemas.microsoft.com/office/drawing/2014/main" id="{2EB261C1-F28F-4ED2-BEF7-E41E6A684FCF}"/>
                  </a:ext>
                </a:extLst>
              </p:cNvPr>
              <p:cNvCxnSpPr/>
              <p:nvPr/>
            </p:nvCxnSpPr>
            <p:spPr>
              <a:xfrm>
                <a:off x="1076446" y="3877519"/>
                <a:ext cx="833377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id="{9B0A3BE4-E2D2-4C95-86EE-F03F9B49737D}"/>
                  </a:ext>
                </a:extLst>
              </p:cNvPr>
              <p:cNvSpPr txBox="1"/>
              <p:nvPr/>
            </p:nvSpPr>
            <p:spPr>
              <a:xfrm>
                <a:off x="1076445" y="3420848"/>
                <a:ext cx="83337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endParaRPr lang="es-CL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8" name="CuadroTexto 57">
                  <a:extLst>
                    <a:ext uri="{FF2B5EF4-FFF2-40B4-BE49-F238E27FC236}">
                      <a16:creationId xmlns:a16="http://schemas.microsoft.com/office/drawing/2014/main" id="{D27EFBC6-B33D-4F91-B491-C24D0D82F916}"/>
                    </a:ext>
                  </a:extLst>
                </p:cNvPr>
                <p:cNvSpPr txBox="1"/>
                <p:nvPr/>
              </p:nvSpPr>
              <p:spPr>
                <a:xfrm>
                  <a:off x="1076444" y="5160201"/>
                  <a:ext cx="65835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s-CL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s-CL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̈"/>
                                <m:ctrlPr>
                                  <a:rPr lang="es-CL" i="1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CL" i="1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e>
                          <m:sub>
                            <m:r>
                              <a:rPr lang="es-CL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58" name="CuadroTexto 57">
                  <a:extLst>
                    <a:ext uri="{FF2B5EF4-FFF2-40B4-BE49-F238E27FC236}">
                      <a16:creationId xmlns:a16="http://schemas.microsoft.com/office/drawing/2014/main" id="{D27EFBC6-B33D-4F91-B491-C24D0D82F91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76444" y="5160201"/>
                  <a:ext cx="658358" cy="369332"/>
                </a:xfrm>
                <a:prstGeom prst="rect">
                  <a:avLst/>
                </a:prstGeom>
                <a:blipFill>
                  <a:blip r:embed="rId17"/>
                  <a:stretch>
                    <a:fillRect r="-27778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1988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6.5 – </a:t>
            </a:r>
            <a:r>
              <a:rPr lang="es-MX" sz="3700" dirty="0"/>
              <a:t>Ejemplo doble. La continuación del ejercicio en el siguiente vínculo </a:t>
            </a:r>
            <a:r>
              <a:rPr lang="es-MX" sz="2000" dirty="0">
                <a:hlinkClick r:id="rId2"/>
              </a:rPr>
              <a:t>https://www.youtube.com/watch?v=7X5RFoDNgBk&amp;ab_channel=Se%C3%B1alesySistemas</a:t>
            </a:r>
            <a:r>
              <a:rPr lang="es-MX" sz="2000" dirty="0"/>
              <a:t>  </a:t>
            </a:r>
            <a:endParaRPr lang="es-CL" sz="3700" dirty="0"/>
          </a:p>
        </p:txBody>
      </p:sp>
      <p:grpSp>
        <p:nvGrpSpPr>
          <p:cNvPr id="62" name="Grupo 61">
            <a:extLst>
              <a:ext uri="{FF2B5EF4-FFF2-40B4-BE49-F238E27FC236}">
                <a16:creationId xmlns:a16="http://schemas.microsoft.com/office/drawing/2014/main" id="{B86FED06-EB28-47C5-AE18-917873FF5BE5}"/>
              </a:ext>
            </a:extLst>
          </p:cNvPr>
          <p:cNvGrpSpPr/>
          <p:nvPr/>
        </p:nvGrpSpPr>
        <p:grpSpPr>
          <a:xfrm>
            <a:off x="2605267" y="2562200"/>
            <a:ext cx="5928962" cy="978714"/>
            <a:chOff x="1076445" y="3366522"/>
            <a:chExt cx="5928962" cy="978714"/>
          </a:xfrm>
        </p:grpSpPr>
        <p:grpSp>
          <p:nvGrpSpPr>
            <p:cNvPr id="9" name="Grupo 8">
              <a:extLst>
                <a:ext uri="{FF2B5EF4-FFF2-40B4-BE49-F238E27FC236}">
                  <a16:creationId xmlns:a16="http://schemas.microsoft.com/office/drawing/2014/main" id="{952E4907-B269-457E-8A1D-63A818E7FEE4}"/>
                </a:ext>
              </a:extLst>
            </p:cNvPr>
            <p:cNvGrpSpPr/>
            <p:nvPr/>
          </p:nvGrpSpPr>
          <p:grpSpPr>
            <a:xfrm>
              <a:off x="1076445" y="3420848"/>
              <a:ext cx="833378" cy="456671"/>
              <a:chOff x="1076445" y="3420848"/>
              <a:chExt cx="833378" cy="456671"/>
            </a:xfrm>
          </p:grpSpPr>
          <p:cxnSp>
            <p:nvCxnSpPr>
              <p:cNvPr id="3" name="Conector recto de flecha 2">
                <a:extLst>
                  <a:ext uri="{FF2B5EF4-FFF2-40B4-BE49-F238E27FC236}">
                    <a16:creationId xmlns:a16="http://schemas.microsoft.com/office/drawing/2014/main" id="{D3E8AFE6-FCA2-4CAF-8E7A-D8C62807048F}"/>
                  </a:ext>
                </a:extLst>
              </p:cNvPr>
              <p:cNvCxnSpPr/>
              <p:nvPr/>
            </p:nvCxnSpPr>
            <p:spPr>
              <a:xfrm>
                <a:off x="1076446" y="3877519"/>
                <a:ext cx="833377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0" name="CuadroTexto 9">
                    <a:extLst>
                      <a:ext uri="{FF2B5EF4-FFF2-40B4-BE49-F238E27FC236}">
                        <a16:creationId xmlns:a16="http://schemas.microsoft.com/office/drawing/2014/main" id="{A962B365-7E30-424F-A8C0-FD0CB4114410}"/>
                      </a:ext>
                    </a:extLst>
                  </p:cNvPr>
                  <p:cNvSpPr txBox="1"/>
                  <p:nvPr/>
                </p:nvSpPr>
                <p:spPr>
                  <a:xfrm>
                    <a:off x="1076445" y="3420848"/>
                    <a:ext cx="833378" cy="369332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s-CL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̈"/>
                                  <m:ctrlPr>
                                    <a:rPr lang="es-CL" i="1">
                                      <a:solidFill>
                                        <a:srgbClr val="C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CL" i="1">
                                      <a:solidFill>
                                        <a:srgbClr val="C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CL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10" name="CuadroTexto 9">
                    <a:extLst>
                      <a:ext uri="{FF2B5EF4-FFF2-40B4-BE49-F238E27FC236}">
                        <a16:creationId xmlns:a16="http://schemas.microsoft.com/office/drawing/2014/main" id="{A962B365-7E30-424F-A8C0-FD0CB4114410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76445" y="3420848"/>
                    <a:ext cx="833378" cy="369332"/>
                  </a:xfrm>
                  <a:prstGeom prst="rect">
                    <a:avLst/>
                  </a:prstGeom>
                  <a:blipFill>
                    <a:blip r:embed="rId3"/>
                    <a:stretch>
                      <a:fillRect r="-8759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8" name="Grupo 7">
              <a:extLst>
                <a:ext uri="{FF2B5EF4-FFF2-40B4-BE49-F238E27FC236}">
                  <a16:creationId xmlns:a16="http://schemas.microsoft.com/office/drawing/2014/main" id="{A541CC04-76C1-4734-A8CC-9D17FEE7312D}"/>
                </a:ext>
              </a:extLst>
            </p:cNvPr>
            <p:cNvGrpSpPr/>
            <p:nvPr/>
          </p:nvGrpSpPr>
          <p:grpSpPr>
            <a:xfrm>
              <a:off x="1909823" y="3440574"/>
              <a:ext cx="983848" cy="873889"/>
              <a:chOff x="1909823" y="3605514"/>
              <a:chExt cx="983848" cy="873889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5C5FB9E9-335F-4562-A788-D9B28BB4A824}"/>
                  </a:ext>
                </a:extLst>
              </p:cNvPr>
              <p:cNvSpPr/>
              <p:nvPr/>
            </p:nvSpPr>
            <p:spPr>
              <a:xfrm>
                <a:off x="1909823" y="3605514"/>
                <a:ext cx="983848" cy="873889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" name="CuadroTexto 6">
                    <a:extLst>
                      <a:ext uri="{FF2B5EF4-FFF2-40B4-BE49-F238E27FC236}">
                        <a16:creationId xmlns:a16="http://schemas.microsoft.com/office/drawing/2014/main" id="{11A20E6B-1DFE-4A69-A35B-934D2277D3B3}"/>
                      </a:ext>
                    </a:extLst>
                  </p:cNvPr>
                  <p:cNvSpPr txBox="1"/>
                  <p:nvPr/>
                </p:nvSpPr>
                <p:spPr>
                  <a:xfrm>
                    <a:off x="2095018" y="3713425"/>
                    <a:ext cx="613458" cy="6580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s-CL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7" name="CuadroTexto 6">
                    <a:extLst>
                      <a:ext uri="{FF2B5EF4-FFF2-40B4-BE49-F238E27FC236}">
                        <a16:creationId xmlns:a16="http://schemas.microsoft.com/office/drawing/2014/main" id="{11A20E6B-1DFE-4A69-A35B-934D2277D3B3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095018" y="3713425"/>
                    <a:ext cx="613458" cy="658065"/>
                  </a:xfrm>
                  <a:prstGeom prst="rect">
                    <a:avLst/>
                  </a:prstGeom>
                  <a:blipFill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1" name="Grupo 10">
              <a:extLst>
                <a:ext uri="{FF2B5EF4-FFF2-40B4-BE49-F238E27FC236}">
                  <a16:creationId xmlns:a16="http://schemas.microsoft.com/office/drawing/2014/main" id="{58889BAE-E093-45D5-A72A-A754BD4853EF}"/>
                </a:ext>
              </a:extLst>
            </p:cNvPr>
            <p:cNvGrpSpPr/>
            <p:nvPr/>
          </p:nvGrpSpPr>
          <p:grpSpPr>
            <a:xfrm>
              <a:off x="2858947" y="3468594"/>
              <a:ext cx="868101" cy="421947"/>
              <a:chOff x="2858947" y="3468594"/>
              <a:chExt cx="868101" cy="421947"/>
            </a:xfrm>
          </p:grpSpPr>
          <p:cxnSp>
            <p:nvCxnSpPr>
              <p:cNvPr id="15" name="Conector recto de flecha 14">
                <a:extLst>
                  <a:ext uri="{FF2B5EF4-FFF2-40B4-BE49-F238E27FC236}">
                    <a16:creationId xmlns:a16="http://schemas.microsoft.com/office/drawing/2014/main" id="{6D6D2360-57AB-493E-9D2E-3F02D6B2F07C}"/>
                  </a:ext>
                </a:extLst>
              </p:cNvPr>
              <p:cNvCxnSpPr/>
              <p:nvPr/>
            </p:nvCxnSpPr>
            <p:spPr>
              <a:xfrm>
                <a:off x="2893671" y="3890541"/>
                <a:ext cx="833377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6" name="CuadroTexto 15">
                    <a:extLst>
                      <a:ext uri="{FF2B5EF4-FFF2-40B4-BE49-F238E27FC236}">
                        <a16:creationId xmlns:a16="http://schemas.microsoft.com/office/drawing/2014/main" id="{C0E3AF08-50D6-4D1B-BFD1-27106B7CFE44}"/>
                      </a:ext>
                    </a:extLst>
                  </p:cNvPr>
                  <p:cNvSpPr txBox="1"/>
                  <p:nvPr/>
                </p:nvSpPr>
                <p:spPr>
                  <a:xfrm>
                    <a:off x="2858947" y="3468594"/>
                    <a:ext cx="833378" cy="369332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s-CL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̈"/>
                                  <m:ctrlPr>
                                    <a:rPr lang="es-CL" i="1" smtClean="0">
                                      <a:solidFill>
                                        <a:srgbClr val="C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CL" b="0" i="1" smtClean="0">
                                      <a:solidFill>
                                        <a:srgbClr val="C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CL" b="0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16" name="CuadroTexto 15">
                    <a:extLst>
                      <a:ext uri="{FF2B5EF4-FFF2-40B4-BE49-F238E27FC236}">
                        <a16:creationId xmlns:a16="http://schemas.microsoft.com/office/drawing/2014/main" id="{C0E3AF08-50D6-4D1B-BFD1-27106B7CFE44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858947" y="3468594"/>
                    <a:ext cx="833378" cy="369332"/>
                  </a:xfrm>
                  <a:prstGeom prst="rect">
                    <a:avLst/>
                  </a:prstGeom>
                  <a:blipFill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7" name="Grupo 16">
              <a:extLst>
                <a:ext uri="{FF2B5EF4-FFF2-40B4-BE49-F238E27FC236}">
                  <a16:creationId xmlns:a16="http://schemas.microsoft.com/office/drawing/2014/main" id="{56184C92-3752-46FB-9B0E-58863AD3533B}"/>
                </a:ext>
              </a:extLst>
            </p:cNvPr>
            <p:cNvGrpSpPr/>
            <p:nvPr/>
          </p:nvGrpSpPr>
          <p:grpSpPr>
            <a:xfrm>
              <a:off x="3727048" y="3366522"/>
              <a:ext cx="757274" cy="942808"/>
              <a:chOff x="3727048" y="3366522"/>
              <a:chExt cx="757274" cy="942808"/>
            </a:xfrm>
          </p:grpSpPr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id="{2AE72ADC-C302-4D8E-9998-34E39860BB70}"/>
                  </a:ext>
                </a:extLst>
              </p:cNvPr>
              <p:cNvSpPr/>
              <p:nvPr/>
            </p:nvSpPr>
            <p:spPr>
              <a:xfrm>
                <a:off x="3727048" y="3366522"/>
                <a:ext cx="567160" cy="942808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3" name="CuadroTexto 12">
                    <a:extLst>
                      <a:ext uri="{FF2B5EF4-FFF2-40B4-BE49-F238E27FC236}">
                        <a16:creationId xmlns:a16="http://schemas.microsoft.com/office/drawing/2014/main" id="{122B1660-F0B9-45B6-B53E-B8A39B8C7710}"/>
                      </a:ext>
                    </a:extLst>
                  </p:cNvPr>
                  <p:cNvSpPr txBox="1"/>
                  <p:nvPr/>
                </p:nvSpPr>
                <p:spPr>
                  <a:xfrm>
                    <a:off x="3810483" y="3468077"/>
                    <a:ext cx="673839" cy="818879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nary>
                            <m:naryPr>
                              <m:limLoc m:val="undOvr"/>
                              <m:subHide m:val="on"/>
                              <m:supHide m:val="on"/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/>
                          </m:nary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13" name="CuadroTexto 12">
                    <a:extLst>
                      <a:ext uri="{FF2B5EF4-FFF2-40B4-BE49-F238E27FC236}">
                        <a16:creationId xmlns:a16="http://schemas.microsoft.com/office/drawing/2014/main" id="{122B1660-F0B9-45B6-B53E-B8A39B8C7710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810483" y="3468077"/>
                    <a:ext cx="673839" cy="818879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7BE3D7DA-83AC-4909-A78A-726A72D0585C}"/>
                </a:ext>
              </a:extLst>
            </p:cNvPr>
            <p:cNvGrpSpPr/>
            <p:nvPr/>
          </p:nvGrpSpPr>
          <p:grpSpPr>
            <a:xfrm>
              <a:off x="4294208" y="3467650"/>
              <a:ext cx="868101" cy="421947"/>
              <a:chOff x="2858947" y="3468594"/>
              <a:chExt cx="868101" cy="421947"/>
            </a:xfrm>
          </p:grpSpPr>
          <p:cxnSp>
            <p:nvCxnSpPr>
              <p:cNvPr id="22" name="Conector recto de flecha 21">
                <a:extLst>
                  <a:ext uri="{FF2B5EF4-FFF2-40B4-BE49-F238E27FC236}">
                    <a16:creationId xmlns:a16="http://schemas.microsoft.com/office/drawing/2014/main" id="{7A098813-CEBE-4CCA-81D8-BD9135EA8B6F}"/>
                  </a:ext>
                </a:extLst>
              </p:cNvPr>
              <p:cNvCxnSpPr/>
              <p:nvPr/>
            </p:nvCxnSpPr>
            <p:spPr>
              <a:xfrm>
                <a:off x="2893671" y="3890541"/>
                <a:ext cx="833377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3" name="CuadroTexto 22">
                    <a:extLst>
                      <a:ext uri="{FF2B5EF4-FFF2-40B4-BE49-F238E27FC236}">
                        <a16:creationId xmlns:a16="http://schemas.microsoft.com/office/drawing/2014/main" id="{DAC9239A-F1A5-4916-8F00-031044321E2F}"/>
                      </a:ext>
                    </a:extLst>
                  </p:cNvPr>
                  <p:cNvSpPr txBox="1"/>
                  <p:nvPr/>
                </p:nvSpPr>
                <p:spPr>
                  <a:xfrm>
                    <a:off x="2858947" y="3468594"/>
                    <a:ext cx="833378" cy="369332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s-CL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s-CL" i="1" smtClean="0">
                                      <a:solidFill>
                                        <a:srgbClr val="C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CL" b="0" i="1" smtClean="0">
                                      <a:solidFill>
                                        <a:srgbClr val="C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CL" b="0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23" name="CuadroTexto 22">
                    <a:extLst>
                      <a:ext uri="{FF2B5EF4-FFF2-40B4-BE49-F238E27FC236}">
                        <a16:creationId xmlns:a16="http://schemas.microsoft.com/office/drawing/2014/main" id="{DAC9239A-F1A5-4916-8F00-031044321E2F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858947" y="3468594"/>
                    <a:ext cx="833378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5EAE81D3-D1C9-492E-B243-57824556977B}"/>
                </a:ext>
              </a:extLst>
            </p:cNvPr>
            <p:cNvGrpSpPr/>
            <p:nvPr/>
          </p:nvGrpSpPr>
          <p:grpSpPr>
            <a:xfrm>
              <a:off x="5189992" y="3402428"/>
              <a:ext cx="757274" cy="942808"/>
              <a:chOff x="3727048" y="3366522"/>
              <a:chExt cx="757274" cy="942808"/>
            </a:xfrm>
          </p:grpSpPr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648666F6-35BD-4C87-B342-D923E85E77A4}"/>
                  </a:ext>
                </a:extLst>
              </p:cNvPr>
              <p:cNvSpPr/>
              <p:nvPr/>
            </p:nvSpPr>
            <p:spPr>
              <a:xfrm>
                <a:off x="3727048" y="3366522"/>
                <a:ext cx="567160" cy="942808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6" name="CuadroTexto 25">
                    <a:extLst>
                      <a:ext uri="{FF2B5EF4-FFF2-40B4-BE49-F238E27FC236}">
                        <a16:creationId xmlns:a16="http://schemas.microsoft.com/office/drawing/2014/main" id="{96F18EE6-5217-4156-875D-097F263A73F6}"/>
                      </a:ext>
                    </a:extLst>
                  </p:cNvPr>
                  <p:cNvSpPr txBox="1"/>
                  <p:nvPr/>
                </p:nvSpPr>
                <p:spPr>
                  <a:xfrm>
                    <a:off x="3810483" y="3468077"/>
                    <a:ext cx="673839" cy="818879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nary>
                            <m:naryPr>
                              <m:limLoc m:val="undOvr"/>
                              <m:subHide m:val="on"/>
                              <m:supHide m:val="on"/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/>
                          </m:nary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26" name="CuadroTexto 25">
                    <a:extLst>
                      <a:ext uri="{FF2B5EF4-FFF2-40B4-BE49-F238E27FC236}">
                        <a16:creationId xmlns:a16="http://schemas.microsoft.com/office/drawing/2014/main" id="{96F18EE6-5217-4156-875D-097F263A73F6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810483" y="3468077"/>
                    <a:ext cx="673839" cy="818879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27" name="Grupo 26">
              <a:extLst>
                <a:ext uri="{FF2B5EF4-FFF2-40B4-BE49-F238E27FC236}">
                  <a16:creationId xmlns:a16="http://schemas.microsoft.com/office/drawing/2014/main" id="{C6D2830C-219C-487E-B3E9-B21B39E4A09E}"/>
                </a:ext>
              </a:extLst>
            </p:cNvPr>
            <p:cNvGrpSpPr/>
            <p:nvPr/>
          </p:nvGrpSpPr>
          <p:grpSpPr>
            <a:xfrm>
              <a:off x="5787342" y="3422414"/>
              <a:ext cx="1218065" cy="456112"/>
              <a:chOff x="2893671" y="3434429"/>
              <a:chExt cx="1218065" cy="456112"/>
            </a:xfrm>
          </p:grpSpPr>
          <p:cxnSp>
            <p:nvCxnSpPr>
              <p:cNvPr id="28" name="Conector recto de flecha 27">
                <a:extLst>
                  <a:ext uri="{FF2B5EF4-FFF2-40B4-BE49-F238E27FC236}">
                    <a16:creationId xmlns:a16="http://schemas.microsoft.com/office/drawing/2014/main" id="{CEA6D54C-EAC6-4D49-8B3D-33CD1CAAA81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893671" y="3885847"/>
                <a:ext cx="1097137" cy="4694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9" name="CuadroTexto 28">
                    <a:extLst>
                      <a:ext uri="{FF2B5EF4-FFF2-40B4-BE49-F238E27FC236}">
                        <a16:creationId xmlns:a16="http://schemas.microsoft.com/office/drawing/2014/main" id="{96B3E2D7-CBF0-41C5-930B-F4EC29AF2670}"/>
                      </a:ext>
                    </a:extLst>
                  </p:cNvPr>
                  <p:cNvSpPr txBox="1"/>
                  <p:nvPr/>
                </p:nvSpPr>
                <p:spPr>
                  <a:xfrm>
                    <a:off x="3278358" y="3434429"/>
                    <a:ext cx="833378" cy="369332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s-CL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CL" b="0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29" name="CuadroTexto 28">
                    <a:extLst>
                      <a:ext uri="{FF2B5EF4-FFF2-40B4-BE49-F238E27FC236}">
                        <a16:creationId xmlns:a16="http://schemas.microsoft.com/office/drawing/2014/main" id="{96B3E2D7-CBF0-41C5-930B-F4EC29AF2670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278358" y="3434429"/>
                    <a:ext cx="833378" cy="369332"/>
                  </a:xfrm>
                  <a:prstGeom prst="rect">
                    <a:avLst/>
                  </a:prstGeom>
                  <a:blipFill>
                    <a:blip r:embed="rId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grpSp>
        <p:nvGrpSpPr>
          <p:cNvPr id="133" name="Grupo 132">
            <a:extLst>
              <a:ext uri="{FF2B5EF4-FFF2-40B4-BE49-F238E27FC236}">
                <a16:creationId xmlns:a16="http://schemas.microsoft.com/office/drawing/2014/main" id="{32B087C9-5E98-4478-8AFB-475786C9DD5A}"/>
              </a:ext>
            </a:extLst>
          </p:cNvPr>
          <p:cNvGrpSpPr/>
          <p:nvPr/>
        </p:nvGrpSpPr>
        <p:grpSpPr>
          <a:xfrm>
            <a:off x="2444442" y="4674103"/>
            <a:ext cx="6284364" cy="978714"/>
            <a:chOff x="386709" y="5054974"/>
            <a:chExt cx="6549517" cy="978714"/>
          </a:xfrm>
        </p:grpSpPr>
        <p:grpSp>
          <p:nvGrpSpPr>
            <p:cNvPr id="35" name="Grupo 34">
              <a:extLst>
                <a:ext uri="{FF2B5EF4-FFF2-40B4-BE49-F238E27FC236}">
                  <a16:creationId xmlns:a16="http://schemas.microsoft.com/office/drawing/2014/main" id="{30A7D01C-E314-44FB-BD1A-21A6498B5227}"/>
                </a:ext>
              </a:extLst>
            </p:cNvPr>
            <p:cNvGrpSpPr/>
            <p:nvPr/>
          </p:nvGrpSpPr>
          <p:grpSpPr>
            <a:xfrm>
              <a:off x="1909823" y="5129026"/>
              <a:ext cx="983848" cy="873889"/>
              <a:chOff x="1909823" y="3605514"/>
              <a:chExt cx="983848" cy="873889"/>
            </a:xfrm>
          </p:grpSpPr>
          <p:sp>
            <p:nvSpPr>
              <p:cNvPr id="36" name="Rectángulo 35">
                <a:extLst>
                  <a:ext uri="{FF2B5EF4-FFF2-40B4-BE49-F238E27FC236}">
                    <a16:creationId xmlns:a16="http://schemas.microsoft.com/office/drawing/2014/main" id="{07F6D076-243B-4816-BBF8-729C46D6A732}"/>
                  </a:ext>
                </a:extLst>
              </p:cNvPr>
              <p:cNvSpPr/>
              <p:nvPr/>
            </p:nvSpPr>
            <p:spPr>
              <a:xfrm>
                <a:off x="1909823" y="3605514"/>
                <a:ext cx="983848" cy="873889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7" name="CuadroTexto 36">
                    <a:extLst>
                      <a:ext uri="{FF2B5EF4-FFF2-40B4-BE49-F238E27FC236}">
                        <a16:creationId xmlns:a16="http://schemas.microsoft.com/office/drawing/2014/main" id="{124F33F7-D8E5-42F4-9B21-C2EE0B8F0021}"/>
                      </a:ext>
                    </a:extLst>
                  </p:cNvPr>
                  <p:cNvSpPr txBox="1"/>
                  <p:nvPr/>
                </p:nvSpPr>
                <p:spPr>
                  <a:xfrm>
                    <a:off x="2095018" y="3713425"/>
                    <a:ext cx="613458" cy="6580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s-CL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den>
                          </m:f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37" name="CuadroTexto 36">
                    <a:extLst>
                      <a:ext uri="{FF2B5EF4-FFF2-40B4-BE49-F238E27FC236}">
                        <a16:creationId xmlns:a16="http://schemas.microsoft.com/office/drawing/2014/main" id="{124F33F7-D8E5-42F4-9B21-C2EE0B8F0021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095018" y="3713425"/>
                    <a:ext cx="613458" cy="658065"/>
                  </a:xfrm>
                  <a:prstGeom prst="rect">
                    <a:avLst/>
                  </a:prstGeom>
                  <a:blipFill>
                    <a:blip r:embed="rId10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38" name="Grupo 37">
              <a:extLst>
                <a:ext uri="{FF2B5EF4-FFF2-40B4-BE49-F238E27FC236}">
                  <a16:creationId xmlns:a16="http://schemas.microsoft.com/office/drawing/2014/main" id="{9B95BE25-4DAD-4168-82F9-9992CCCC8930}"/>
                </a:ext>
              </a:extLst>
            </p:cNvPr>
            <p:cNvGrpSpPr/>
            <p:nvPr/>
          </p:nvGrpSpPr>
          <p:grpSpPr>
            <a:xfrm>
              <a:off x="3727048" y="5054974"/>
              <a:ext cx="757274" cy="942808"/>
              <a:chOff x="3727048" y="3366522"/>
              <a:chExt cx="757274" cy="942808"/>
            </a:xfrm>
          </p:grpSpPr>
          <p:sp>
            <p:nvSpPr>
              <p:cNvPr id="39" name="Rectángulo 38">
                <a:extLst>
                  <a:ext uri="{FF2B5EF4-FFF2-40B4-BE49-F238E27FC236}">
                    <a16:creationId xmlns:a16="http://schemas.microsoft.com/office/drawing/2014/main" id="{4313D7B5-D430-4892-AA77-9D5666A06599}"/>
                  </a:ext>
                </a:extLst>
              </p:cNvPr>
              <p:cNvSpPr/>
              <p:nvPr/>
            </p:nvSpPr>
            <p:spPr>
              <a:xfrm>
                <a:off x="3727048" y="3366522"/>
                <a:ext cx="567160" cy="942808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1" name="CuadroTexto 40">
                    <a:extLst>
                      <a:ext uri="{FF2B5EF4-FFF2-40B4-BE49-F238E27FC236}">
                        <a16:creationId xmlns:a16="http://schemas.microsoft.com/office/drawing/2014/main" id="{F4B029D9-7A07-4D8C-B09A-E09AD9E8DC26}"/>
                      </a:ext>
                    </a:extLst>
                  </p:cNvPr>
                  <p:cNvSpPr txBox="1"/>
                  <p:nvPr/>
                </p:nvSpPr>
                <p:spPr>
                  <a:xfrm>
                    <a:off x="3810483" y="3468077"/>
                    <a:ext cx="673839" cy="818879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nary>
                            <m:naryPr>
                              <m:limLoc m:val="undOvr"/>
                              <m:subHide m:val="on"/>
                              <m:supHide m:val="on"/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/>
                          </m:nary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41" name="CuadroTexto 40">
                    <a:extLst>
                      <a:ext uri="{FF2B5EF4-FFF2-40B4-BE49-F238E27FC236}">
                        <a16:creationId xmlns:a16="http://schemas.microsoft.com/office/drawing/2014/main" id="{F4B029D9-7A07-4D8C-B09A-E09AD9E8DC26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810483" y="3468077"/>
                    <a:ext cx="673839" cy="818879"/>
                  </a:xfrm>
                  <a:prstGeom prst="rect">
                    <a:avLst/>
                  </a:prstGeom>
                  <a:blipFill>
                    <a:blip r:embed="rId11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43" name="Grupo 42">
              <a:extLst>
                <a:ext uri="{FF2B5EF4-FFF2-40B4-BE49-F238E27FC236}">
                  <a16:creationId xmlns:a16="http://schemas.microsoft.com/office/drawing/2014/main" id="{8B8A0EEC-7CEC-4FF6-813A-DDFCC058A6C6}"/>
                </a:ext>
              </a:extLst>
            </p:cNvPr>
            <p:cNvGrpSpPr/>
            <p:nvPr/>
          </p:nvGrpSpPr>
          <p:grpSpPr>
            <a:xfrm>
              <a:off x="4294208" y="5156102"/>
              <a:ext cx="868101" cy="421947"/>
              <a:chOff x="2858947" y="3468594"/>
              <a:chExt cx="868101" cy="421947"/>
            </a:xfrm>
          </p:grpSpPr>
          <p:cxnSp>
            <p:nvCxnSpPr>
              <p:cNvPr id="45" name="Conector recto de flecha 44">
                <a:extLst>
                  <a:ext uri="{FF2B5EF4-FFF2-40B4-BE49-F238E27FC236}">
                    <a16:creationId xmlns:a16="http://schemas.microsoft.com/office/drawing/2014/main" id="{DB08BCE2-0318-48E1-8B9D-47834E08E61B}"/>
                  </a:ext>
                </a:extLst>
              </p:cNvPr>
              <p:cNvCxnSpPr/>
              <p:nvPr/>
            </p:nvCxnSpPr>
            <p:spPr>
              <a:xfrm>
                <a:off x="2893671" y="3890541"/>
                <a:ext cx="833377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6" name="CuadroTexto 45">
                    <a:extLst>
                      <a:ext uri="{FF2B5EF4-FFF2-40B4-BE49-F238E27FC236}">
                        <a16:creationId xmlns:a16="http://schemas.microsoft.com/office/drawing/2014/main" id="{9AA45303-9FA7-4A4A-A89B-E54C0D680080}"/>
                      </a:ext>
                    </a:extLst>
                  </p:cNvPr>
                  <p:cNvSpPr txBox="1"/>
                  <p:nvPr/>
                </p:nvSpPr>
                <p:spPr>
                  <a:xfrm>
                    <a:off x="2858947" y="3468594"/>
                    <a:ext cx="833378" cy="369332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s-CL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s-CL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CL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CL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46" name="CuadroTexto 45">
                    <a:extLst>
                      <a:ext uri="{FF2B5EF4-FFF2-40B4-BE49-F238E27FC236}">
                        <a16:creationId xmlns:a16="http://schemas.microsoft.com/office/drawing/2014/main" id="{9AA45303-9FA7-4A4A-A89B-E54C0D680080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858947" y="3468594"/>
                    <a:ext cx="833378" cy="369332"/>
                  </a:xfrm>
                  <a:prstGeom prst="rect">
                    <a:avLst/>
                  </a:prstGeom>
                  <a:blipFill>
                    <a:blip r:embed="rId1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47" name="Grupo 46">
              <a:extLst>
                <a:ext uri="{FF2B5EF4-FFF2-40B4-BE49-F238E27FC236}">
                  <a16:creationId xmlns:a16="http://schemas.microsoft.com/office/drawing/2014/main" id="{8078221E-EF3A-457B-8120-F4D961F65276}"/>
                </a:ext>
              </a:extLst>
            </p:cNvPr>
            <p:cNvGrpSpPr/>
            <p:nvPr/>
          </p:nvGrpSpPr>
          <p:grpSpPr>
            <a:xfrm>
              <a:off x="5189992" y="5090880"/>
              <a:ext cx="757274" cy="942808"/>
              <a:chOff x="3727048" y="3366522"/>
              <a:chExt cx="757274" cy="942808"/>
            </a:xfrm>
          </p:grpSpPr>
          <p:sp>
            <p:nvSpPr>
              <p:cNvPr id="48" name="Rectángulo 47">
                <a:extLst>
                  <a:ext uri="{FF2B5EF4-FFF2-40B4-BE49-F238E27FC236}">
                    <a16:creationId xmlns:a16="http://schemas.microsoft.com/office/drawing/2014/main" id="{AA99671E-BEA9-415E-AB18-DA998488281A}"/>
                  </a:ext>
                </a:extLst>
              </p:cNvPr>
              <p:cNvSpPr/>
              <p:nvPr/>
            </p:nvSpPr>
            <p:spPr>
              <a:xfrm>
                <a:off x="3727048" y="3366522"/>
                <a:ext cx="567160" cy="942808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9" name="CuadroTexto 48">
                    <a:extLst>
                      <a:ext uri="{FF2B5EF4-FFF2-40B4-BE49-F238E27FC236}">
                        <a16:creationId xmlns:a16="http://schemas.microsoft.com/office/drawing/2014/main" id="{1DB71485-704D-46E0-89A5-A81AB50066DE}"/>
                      </a:ext>
                    </a:extLst>
                  </p:cNvPr>
                  <p:cNvSpPr txBox="1"/>
                  <p:nvPr/>
                </p:nvSpPr>
                <p:spPr>
                  <a:xfrm>
                    <a:off x="3810483" y="3468077"/>
                    <a:ext cx="673839" cy="818879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nary>
                            <m:naryPr>
                              <m:limLoc m:val="undOvr"/>
                              <m:subHide m:val="on"/>
                              <m:supHide m:val="on"/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/>
                          </m:nary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49" name="CuadroTexto 48">
                    <a:extLst>
                      <a:ext uri="{FF2B5EF4-FFF2-40B4-BE49-F238E27FC236}">
                        <a16:creationId xmlns:a16="http://schemas.microsoft.com/office/drawing/2014/main" id="{1DB71485-704D-46E0-89A5-A81AB50066DE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810483" y="3468077"/>
                    <a:ext cx="673839" cy="818879"/>
                  </a:xfrm>
                  <a:prstGeom prst="rect">
                    <a:avLst/>
                  </a:prstGeom>
                  <a:blipFill>
                    <a:blip r:embed="rId1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50" name="Grupo 49">
              <a:extLst>
                <a:ext uri="{FF2B5EF4-FFF2-40B4-BE49-F238E27FC236}">
                  <a16:creationId xmlns:a16="http://schemas.microsoft.com/office/drawing/2014/main" id="{82077DB5-CD26-4CC2-80E3-034914C6BED6}"/>
                </a:ext>
              </a:extLst>
            </p:cNvPr>
            <p:cNvGrpSpPr/>
            <p:nvPr/>
          </p:nvGrpSpPr>
          <p:grpSpPr>
            <a:xfrm>
              <a:off x="5787342" y="5156102"/>
              <a:ext cx="1148884" cy="410876"/>
              <a:chOff x="2893671" y="3479665"/>
              <a:chExt cx="1148884" cy="410876"/>
            </a:xfrm>
          </p:grpSpPr>
          <p:cxnSp>
            <p:nvCxnSpPr>
              <p:cNvPr id="51" name="Conector recto de flecha 50">
                <a:extLst>
                  <a:ext uri="{FF2B5EF4-FFF2-40B4-BE49-F238E27FC236}">
                    <a16:creationId xmlns:a16="http://schemas.microsoft.com/office/drawing/2014/main" id="{EBB778D4-676B-4F6B-B746-CDF4D4CCEA62}"/>
                  </a:ext>
                </a:extLst>
              </p:cNvPr>
              <p:cNvCxnSpPr/>
              <p:nvPr/>
            </p:nvCxnSpPr>
            <p:spPr>
              <a:xfrm>
                <a:off x="2893671" y="3890541"/>
                <a:ext cx="833377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2" name="CuadroTexto 51">
                    <a:extLst>
                      <a:ext uri="{FF2B5EF4-FFF2-40B4-BE49-F238E27FC236}">
                        <a16:creationId xmlns:a16="http://schemas.microsoft.com/office/drawing/2014/main" id="{3D4EC573-7992-42D0-8D5A-80BA2298D283}"/>
                      </a:ext>
                    </a:extLst>
                  </p:cNvPr>
                  <p:cNvSpPr txBox="1"/>
                  <p:nvPr/>
                </p:nvSpPr>
                <p:spPr>
                  <a:xfrm>
                    <a:off x="3209177" y="3479665"/>
                    <a:ext cx="833378" cy="369332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s-CL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CL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52" name="CuadroTexto 51">
                    <a:extLst>
                      <a:ext uri="{FF2B5EF4-FFF2-40B4-BE49-F238E27FC236}">
                        <a16:creationId xmlns:a16="http://schemas.microsoft.com/office/drawing/2014/main" id="{3D4EC573-7992-42D0-8D5A-80BA2298D283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209177" y="3479665"/>
                    <a:ext cx="833378" cy="369332"/>
                  </a:xfrm>
                  <a:prstGeom prst="rect">
                    <a:avLst/>
                  </a:prstGeom>
                  <a:blipFill>
                    <a:blip r:embed="rId1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53" name="Grupo 52">
              <a:extLst>
                <a:ext uri="{FF2B5EF4-FFF2-40B4-BE49-F238E27FC236}">
                  <a16:creationId xmlns:a16="http://schemas.microsoft.com/office/drawing/2014/main" id="{8D68A87E-4DAD-43F4-A498-25A06B3B170F}"/>
                </a:ext>
              </a:extLst>
            </p:cNvPr>
            <p:cNvGrpSpPr/>
            <p:nvPr/>
          </p:nvGrpSpPr>
          <p:grpSpPr>
            <a:xfrm>
              <a:off x="2883497" y="5179927"/>
              <a:ext cx="868101" cy="421947"/>
              <a:chOff x="2858947" y="3468594"/>
              <a:chExt cx="868101" cy="421947"/>
            </a:xfrm>
          </p:grpSpPr>
          <p:cxnSp>
            <p:nvCxnSpPr>
              <p:cNvPr id="54" name="Conector recto de flecha 53">
                <a:extLst>
                  <a:ext uri="{FF2B5EF4-FFF2-40B4-BE49-F238E27FC236}">
                    <a16:creationId xmlns:a16="http://schemas.microsoft.com/office/drawing/2014/main" id="{E79A6335-0484-405E-8FB4-58F27640BF5C}"/>
                  </a:ext>
                </a:extLst>
              </p:cNvPr>
              <p:cNvCxnSpPr/>
              <p:nvPr/>
            </p:nvCxnSpPr>
            <p:spPr>
              <a:xfrm>
                <a:off x="2893671" y="3890541"/>
                <a:ext cx="833377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5" name="CuadroTexto 54">
                    <a:extLst>
                      <a:ext uri="{FF2B5EF4-FFF2-40B4-BE49-F238E27FC236}">
                        <a16:creationId xmlns:a16="http://schemas.microsoft.com/office/drawing/2014/main" id="{B8C439D3-68C2-46E4-8643-D2D1CD4777B6}"/>
                      </a:ext>
                    </a:extLst>
                  </p:cNvPr>
                  <p:cNvSpPr txBox="1"/>
                  <p:nvPr/>
                </p:nvSpPr>
                <p:spPr>
                  <a:xfrm>
                    <a:off x="2858947" y="3468594"/>
                    <a:ext cx="833378" cy="369332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s-CL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̈"/>
                                  <m:ctrlPr>
                                    <a:rPr lang="es-CL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CL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CL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55" name="CuadroTexto 54">
                    <a:extLst>
                      <a:ext uri="{FF2B5EF4-FFF2-40B4-BE49-F238E27FC236}">
                        <a16:creationId xmlns:a16="http://schemas.microsoft.com/office/drawing/2014/main" id="{B8C439D3-68C2-46E4-8643-D2D1CD4777B6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858947" y="3468594"/>
                    <a:ext cx="833378" cy="369332"/>
                  </a:xfrm>
                  <a:prstGeom prst="rect">
                    <a:avLst/>
                  </a:prstGeom>
                  <a:blipFill>
                    <a:blip r:embed="rId1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59" name="Grupo 58">
              <a:extLst>
                <a:ext uri="{FF2B5EF4-FFF2-40B4-BE49-F238E27FC236}">
                  <a16:creationId xmlns:a16="http://schemas.microsoft.com/office/drawing/2014/main" id="{67F0E844-0546-4D1E-AFC8-ADA96AAF55AF}"/>
                </a:ext>
              </a:extLst>
            </p:cNvPr>
            <p:cNvGrpSpPr/>
            <p:nvPr/>
          </p:nvGrpSpPr>
          <p:grpSpPr>
            <a:xfrm>
              <a:off x="386709" y="5109300"/>
              <a:ext cx="1523114" cy="456671"/>
              <a:chOff x="386709" y="5109300"/>
              <a:chExt cx="1523114" cy="456671"/>
            </a:xfrm>
          </p:grpSpPr>
          <p:grpSp>
            <p:nvGrpSpPr>
              <p:cNvPr id="32" name="Grupo 31">
                <a:extLst>
                  <a:ext uri="{FF2B5EF4-FFF2-40B4-BE49-F238E27FC236}">
                    <a16:creationId xmlns:a16="http://schemas.microsoft.com/office/drawing/2014/main" id="{874086FF-FBD3-4BAE-B153-60DF7FC7622D}"/>
                  </a:ext>
                </a:extLst>
              </p:cNvPr>
              <p:cNvGrpSpPr/>
              <p:nvPr/>
            </p:nvGrpSpPr>
            <p:grpSpPr>
              <a:xfrm>
                <a:off x="386709" y="5109300"/>
                <a:ext cx="1523114" cy="456671"/>
                <a:chOff x="386709" y="3420848"/>
                <a:chExt cx="1523114" cy="456671"/>
              </a:xfrm>
            </p:grpSpPr>
            <p:cxnSp>
              <p:nvCxnSpPr>
                <p:cNvPr id="33" name="Conector recto de flecha 32">
                  <a:extLst>
                    <a:ext uri="{FF2B5EF4-FFF2-40B4-BE49-F238E27FC236}">
                      <a16:creationId xmlns:a16="http://schemas.microsoft.com/office/drawing/2014/main" id="{2EB261C1-F28F-4ED2-BEF7-E41E6A684FC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86709" y="3877519"/>
                  <a:ext cx="1523114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CuadroTexto 33">
                  <a:extLst>
                    <a:ext uri="{FF2B5EF4-FFF2-40B4-BE49-F238E27FC236}">
                      <a16:creationId xmlns:a16="http://schemas.microsoft.com/office/drawing/2014/main" id="{9B0A3BE4-E2D2-4C95-86EE-F03F9B49737D}"/>
                    </a:ext>
                  </a:extLst>
                </p:cNvPr>
                <p:cNvSpPr txBox="1"/>
                <p:nvPr/>
              </p:nvSpPr>
              <p:spPr>
                <a:xfrm>
                  <a:off x="1076445" y="3420848"/>
                  <a:ext cx="83337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endParaRPr lang="es-CL" dirty="0"/>
                </a:p>
              </p:txBody>
            </p: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8" name="CuadroTexto 57">
                    <a:extLst>
                      <a:ext uri="{FF2B5EF4-FFF2-40B4-BE49-F238E27FC236}">
                        <a16:creationId xmlns:a16="http://schemas.microsoft.com/office/drawing/2014/main" id="{D27EFBC6-B33D-4F91-B491-C24D0D82F916}"/>
                      </a:ext>
                    </a:extLst>
                  </p:cNvPr>
                  <p:cNvSpPr txBox="1"/>
                  <p:nvPr/>
                </p:nvSpPr>
                <p:spPr>
                  <a:xfrm>
                    <a:off x="631236" y="5161939"/>
                    <a:ext cx="658358" cy="369332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s-CL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s-CL" i="1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CL" i="1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̈"/>
                                  <m:ctrlPr>
                                    <a:rPr lang="es-CL" i="1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CL" i="1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CL" i="1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58" name="CuadroTexto 57">
                    <a:extLst>
                      <a:ext uri="{FF2B5EF4-FFF2-40B4-BE49-F238E27FC236}">
                        <a16:creationId xmlns:a16="http://schemas.microsoft.com/office/drawing/2014/main" id="{D27EFBC6-B33D-4F91-B491-C24D0D82F916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31236" y="5161939"/>
                    <a:ext cx="658358" cy="369332"/>
                  </a:xfrm>
                  <a:prstGeom prst="rect">
                    <a:avLst/>
                  </a:prstGeom>
                  <a:blipFill>
                    <a:blip r:embed="rId16"/>
                    <a:stretch>
                      <a:fillRect r="-33654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sp>
        <p:nvSpPr>
          <p:cNvPr id="63" name="Diagrama de flujo: unión de suma 62">
            <a:extLst>
              <a:ext uri="{FF2B5EF4-FFF2-40B4-BE49-F238E27FC236}">
                <a16:creationId xmlns:a16="http://schemas.microsoft.com/office/drawing/2014/main" id="{81A0EB3D-A0B0-4A1C-B597-D5CF4A598432}"/>
              </a:ext>
            </a:extLst>
          </p:cNvPr>
          <p:cNvSpPr/>
          <p:nvPr/>
        </p:nvSpPr>
        <p:spPr>
          <a:xfrm>
            <a:off x="2251035" y="2922481"/>
            <a:ext cx="347240" cy="341849"/>
          </a:xfrm>
          <a:prstGeom prst="flowChartSummingJuncti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65" name="Conector recto de flecha 64">
            <a:extLst>
              <a:ext uri="{FF2B5EF4-FFF2-40B4-BE49-F238E27FC236}">
                <a16:creationId xmlns:a16="http://schemas.microsoft.com/office/drawing/2014/main" id="{F4829BFF-27A2-40C5-AB26-B658225DFE20}"/>
              </a:ext>
            </a:extLst>
          </p:cNvPr>
          <p:cNvCxnSpPr>
            <a:endCxn id="63" idx="2"/>
          </p:cNvCxnSpPr>
          <p:nvPr/>
        </p:nvCxnSpPr>
        <p:spPr>
          <a:xfrm>
            <a:off x="1296846" y="3085275"/>
            <a:ext cx="954189" cy="81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CuadroTexto 67">
                <a:extLst>
                  <a:ext uri="{FF2B5EF4-FFF2-40B4-BE49-F238E27FC236}">
                    <a16:creationId xmlns:a16="http://schemas.microsoft.com/office/drawing/2014/main" id="{7EA075D2-A7E5-4303-A5F0-17A3A060BB2C}"/>
                  </a:ext>
                </a:extLst>
              </p:cNvPr>
              <p:cNvSpPr txBox="1"/>
              <p:nvPr/>
            </p:nvSpPr>
            <p:spPr>
              <a:xfrm>
                <a:off x="876472" y="1707613"/>
                <a:ext cx="7920287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s-CL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s-CL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s-CL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̈"/>
                            <m:ctrlP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s-CL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s-CL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𝑢</m:t>
                    </m:r>
                    <m:r>
                      <a:rPr lang="es-CL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s-CL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s-CL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s-CL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s-CL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s-CL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s-CL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s-CL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s-CL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s-CL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s-CL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s-CL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s-CL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CL" i="1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i="1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i="1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</m:oMath>
                </a14:m>
                <a:r>
                  <a:rPr lang="es-CL" dirty="0"/>
                  <a:t> ^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̈"/>
                            <m:ctrlPr>
                              <a:rPr lang="es-CL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s-CL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s-CL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s-CL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s-CL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CL" i="1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i="1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CL" i="1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</m:oMath>
                </a14:m>
                <a:r>
                  <a:rPr lang="es-CL" dirty="0"/>
                  <a:t> </a:t>
                </a:r>
              </a:p>
            </p:txBody>
          </p:sp>
        </mc:Choice>
        <mc:Fallback xmlns="">
          <p:sp>
            <p:nvSpPr>
              <p:cNvPr id="68" name="CuadroTexto 67">
                <a:extLst>
                  <a:ext uri="{FF2B5EF4-FFF2-40B4-BE49-F238E27FC236}">
                    <a16:creationId xmlns:a16="http://schemas.microsoft.com/office/drawing/2014/main" id="{7EA075D2-A7E5-4303-A5F0-17A3A060BB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6472" y="1707613"/>
                <a:ext cx="7920287" cy="369332"/>
              </a:xfrm>
              <a:prstGeom prst="rect">
                <a:avLst/>
              </a:prstGeom>
              <a:blipFill>
                <a:blip r:embed="rId17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8" name="CuadroTexto 77">
            <a:extLst>
              <a:ext uri="{FF2B5EF4-FFF2-40B4-BE49-F238E27FC236}">
                <a16:creationId xmlns:a16="http://schemas.microsoft.com/office/drawing/2014/main" id="{67280AE9-7D7D-4C21-9BA2-BF2BFC4AF788}"/>
              </a:ext>
            </a:extLst>
          </p:cNvPr>
          <p:cNvSpPr txBox="1"/>
          <p:nvPr/>
        </p:nvSpPr>
        <p:spPr>
          <a:xfrm>
            <a:off x="2290466" y="2801753"/>
            <a:ext cx="190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-</a:t>
            </a:r>
          </a:p>
        </p:txBody>
      </p:sp>
      <p:sp>
        <p:nvSpPr>
          <p:cNvPr id="79" name="CuadroTexto 78">
            <a:extLst>
              <a:ext uri="{FF2B5EF4-FFF2-40B4-BE49-F238E27FC236}">
                <a16:creationId xmlns:a16="http://schemas.microsoft.com/office/drawing/2014/main" id="{D6DC8EE2-7AB4-4EC6-A75C-7D99698C06C7}"/>
              </a:ext>
            </a:extLst>
          </p:cNvPr>
          <p:cNvSpPr txBox="1"/>
          <p:nvPr/>
        </p:nvSpPr>
        <p:spPr>
          <a:xfrm>
            <a:off x="2163523" y="2896000"/>
            <a:ext cx="190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+</a:t>
            </a:r>
          </a:p>
        </p:txBody>
      </p:sp>
      <p:grpSp>
        <p:nvGrpSpPr>
          <p:cNvPr id="113" name="Grupo 112">
            <a:extLst>
              <a:ext uri="{FF2B5EF4-FFF2-40B4-BE49-F238E27FC236}">
                <a16:creationId xmlns:a16="http://schemas.microsoft.com/office/drawing/2014/main" id="{C0A70C70-283A-457B-B583-7035A3775116}"/>
              </a:ext>
            </a:extLst>
          </p:cNvPr>
          <p:cNvGrpSpPr/>
          <p:nvPr/>
        </p:nvGrpSpPr>
        <p:grpSpPr>
          <a:xfrm>
            <a:off x="2385837" y="2076946"/>
            <a:ext cx="4084411" cy="1012395"/>
            <a:chOff x="2385837" y="2076946"/>
            <a:chExt cx="4084411" cy="1012395"/>
          </a:xfrm>
        </p:grpSpPr>
        <p:cxnSp>
          <p:nvCxnSpPr>
            <p:cNvPr id="84" name="Conector recto 83">
              <a:extLst>
                <a:ext uri="{FF2B5EF4-FFF2-40B4-BE49-F238E27FC236}">
                  <a16:creationId xmlns:a16="http://schemas.microsoft.com/office/drawing/2014/main" id="{CC611108-6F37-43A2-962E-D5F5316009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70248" y="2291787"/>
              <a:ext cx="0" cy="79755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Conector recto 86">
              <a:extLst>
                <a:ext uri="{FF2B5EF4-FFF2-40B4-BE49-F238E27FC236}">
                  <a16:creationId xmlns:a16="http://schemas.microsoft.com/office/drawing/2014/main" id="{4D088422-F7F1-43AF-9B33-84C067E0480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27586" y="2291787"/>
              <a:ext cx="1342662" cy="0"/>
            </a:xfrm>
            <a:prstGeom prst="line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Rectángulo 87">
              <a:extLst>
                <a:ext uri="{FF2B5EF4-FFF2-40B4-BE49-F238E27FC236}">
                  <a16:creationId xmlns:a16="http://schemas.microsoft.com/office/drawing/2014/main" id="{5AF35670-A6BA-4284-BFE9-BA638B53E048}"/>
                </a:ext>
              </a:extLst>
            </p:cNvPr>
            <p:cNvSpPr/>
            <p:nvPr/>
          </p:nvSpPr>
          <p:spPr>
            <a:xfrm>
              <a:off x="4294208" y="2076946"/>
              <a:ext cx="833374" cy="43566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cxnSp>
          <p:nvCxnSpPr>
            <p:cNvPr id="90" name="Conector recto 89">
              <a:extLst>
                <a:ext uri="{FF2B5EF4-FFF2-40B4-BE49-F238E27FC236}">
                  <a16:creationId xmlns:a16="http://schemas.microsoft.com/office/drawing/2014/main" id="{8D252061-8064-406E-946D-2392E277F46B}"/>
                </a:ext>
              </a:extLst>
            </p:cNvPr>
            <p:cNvCxnSpPr>
              <a:cxnSpLocks/>
              <a:stCxn id="88" idx="1"/>
            </p:cNvCxnSpPr>
            <p:nvPr/>
          </p:nvCxnSpPr>
          <p:spPr>
            <a:xfrm flipH="1" flipV="1">
              <a:off x="2385837" y="2278669"/>
              <a:ext cx="1908371" cy="1610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Conector recto de flecha 104">
              <a:extLst>
                <a:ext uri="{FF2B5EF4-FFF2-40B4-BE49-F238E27FC236}">
                  <a16:creationId xmlns:a16="http://schemas.microsoft.com/office/drawing/2014/main" id="{12746372-AA28-4A64-8860-BA529EE2BBA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88989" y="2294777"/>
              <a:ext cx="10727" cy="62014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1" name="CuadroTexto 110">
                  <a:extLst>
                    <a:ext uri="{FF2B5EF4-FFF2-40B4-BE49-F238E27FC236}">
                      <a16:creationId xmlns:a16="http://schemas.microsoft.com/office/drawing/2014/main" id="{C93D181D-8E2A-4518-BE15-0BD748589E82}"/>
                    </a:ext>
                  </a:extLst>
                </p:cNvPr>
                <p:cNvSpPr txBox="1"/>
                <p:nvPr/>
              </p:nvSpPr>
              <p:spPr>
                <a:xfrm>
                  <a:off x="4439561" y="2107117"/>
                  <a:ext cx="56067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s-CL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111" name="CuadroTexto 110">
                  <a:extLst>
                    <a:ext uri="{FF2B5EF4-FFF2-40B4-BE49-F238E27FC236}">
                      <a16:creationId xmlns:a16="http://schemas.microsoft.com/office/drawing/2014/main" id="{C93D181D-8E2A-4518-BE15-0BD748589E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39561" y="2107117"/>
                  <a:ext cx="560671" cy="369332"/>
                </a:xfrm>
                <a:prstGeom prst="rect">
                  <a:avLst/>
                </a:prstGeom>
                <a:blipFill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14" name="CuadroTexto 113">
                <a:extLst>
                  <a:ext uri="{FF2B5EF4-FFF2-40B4-BE49-F238E27FC236}">
                    <a16:creationId xmlns:a16="http://schemas.microsoft.com/office/drawing/2014/main" id="{6F05F499-70F2-48BE-AC8A-E72C0226954F}"/>
                  </a:ext>
                </a:extLst>
              </p:cNvPr>
              <p:cNvSpPr txBox="1"/>
              <p:nvPr/>
            </p:nvSpPr>
            <p:spPr>
              <a:xfrm>
                <a:off x="1389976" y="2616530"/>
                <a:ext cx="83337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𝑢</m:t>
                      </m:r>
                    </m:oMath>
                  </m:oMathPara>
                </a14:m>
                <a:endParaRPr lang="es-CL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114" name="CuadroTexto 113">
                <a:extLst>
                  <a:ext uri="{FF2B5EF4-FFF2-40B4-BE49-F238E27FC236}">
                    <a16:creationId xmlns:a16="http://schemas.microsoft.com/office/drawing/2014/main" id="{6F05F499-70F2-48BE-AC8A-E72C022695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9976" y="2616530"/>
                <a:ext cx="833378" cy="369332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32" name="Grupo 131">
            <a:extLst>
              <a:ext uri="{FF2B5EF4-FFF2-40B4-BE49-F238E27FC236}">
                <a16:creationId xmlns:a16="http://schemas.microsoft.com/office/drawing/2014/main" id="{1373F50E-062A-4AAF-9462-978E86FC61D1}"/>
              </a:ext>
            </a:extLst>
          </p:cNvPr>
          <p:cNvGrpSpPr/>
          <p:nvPr/>
        </p:nvGrpSpPr>
        <p:grpSpPr>
          <a:xfrm>
            <a:off x="2883168" y="3090441"/>
            <a:ext cx="4686675" cy="1344821"/>
            <a:chOff x="2893066" y="3088321"/>
            <a:chExt cx="4686675" cy="1630036"/>
          </a:xfrm>
        </p:grpSpPr>
        <p:cxnSp>
          <p:nvCxnSpPr>
            <p:cNvPr id="116" name="Conector recto 115">
              <a:extLst>
                <a:ext uri="{FF2B5EF4-FFF2-40B4-BE49-F238E27FC236}">
                  <a16:creationId xmlns:a16="http://schemas.microsoft.com/office/drawing/2014/main" id="{C6C75C63-B7C1-4EA1-82DD-44FD3C03BFC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559635" y="3088321"/>
              <a:ext cx="20106" cy="63670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Conector recto 118">
              <a:extLst>
                <a:ext uri="{FF2B5EF4-FFF2-40B4-BE49-F238E27FC236}">
                  <a16:creationId xmlns:a16="http://schemas.microsoft.com/office/drawing/2014/main" id="{EF49E2B7-FBA3-43D6-93D4-532C427AEBE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160812" y="3738449"/>
              <a:ext cx="2398820" cy="14151"/>
            </a:xfrm>
            <a:prstGeom prst="line">
              <a:avLst/>
            </a:prstGeom>
            <a:ln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" name="Rectángulo 119">
              <a:extLst>
                <a:ext uri="{FF2B5EF4-FFF2-40B4-BE49-F238E27FC236}">
                  <a16:creationId xmlns:a16="http://schemas.microsoft.com/office/drawing/2014/main" id="{81659C4A-0629-46B0-BB41-014D2D788EFE}"/>
                </a:ext>
              </a:extLst>
            </p:cNvPr>
            <p:cNvSpPr/>
            <p:nvPr/>
          </p:nvSpPr>
          <p:spPr>
            <a:xfrm>
              <a:off x="4517553" y="3513994"/>
              <a:ext cx="643260" cy="477211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cxnSp>
          <p:nvCxnSpPr>
            <p:cNvPr id="122" name="Conector recto 121">
              <a:extLst>
                <a:ext uri="{FF2B5EF4-FFF2-40B4-BE49-F238E27FC236}">
                  <a16:creationId xmlns:a16="http://schemas.microsoft.com/office/drawing/2014/main" id="{B6E46E62-A1CE-4BB8-A272-83C0B02D8E41}"/>
                </a:ext>
              </a:extLst>
            </p:cNvPr>
            <p:cNvCxnSpPr>
              <a:cxnSpLocks/>
              <a:stCxn id="120" idx="1"/>
            </p:cNvCxnSpPr>
            <p:nvPr/>
          </p:nvCxnSpPr>
          <p:spPr>
            <a:xfrm flipH="1" flipV="1">
              <a:off x="2893066" y="3736928"/>
              <a:ext cx="1624487" cy="1567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Conector recto de flecha 126">
              <a:extLst>
                <a:ext uri="{FF2B5EF4-FFF2-40B4-BE49-F238E27FC236}">
                  <a16:creationId xmlns:a16="http://schemas.microsoft.com/office/drawing/2014/main" id="{7ADC44A5-E6B1-4D72-94C7-E8C6C4B671E1}"/>
                </a:ext>
              </a:extLst>
            </p:cNvPr>
            <p:cNvCxnSpPr>
              <a:cxnSpLocks/>
              <a:endCxn id="156" idx="4"/>
            </p:cNvCxnSpPr>
            <p:nvPr/>
          </p:nvCxnSpPr>
          <p:spPr>
            <a:xfrm flipV="1">
              <a:off x="2893066" y="3250660"/>
              <a:ext cx="14722" cy="48882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0" name="CuadroTexto 129">
                  <a:extLst>
                    <a:ext uri="{FF2B5EF4-FFF2-40B4-BE49-F238E27FC236}">
                      <a16:creationId xmlns:a16="http://schemas.microsoft.com/office/drawing/2014/main" id="{7936FBF1-6F19-4933-ADC4-D9D8854B9990}"/>
                    </a:ext>
                  </a:extLst>
                </p:cNvPr>
                <p:cNvSpPr txBox="1"/>
                <p:nvPr/>
              </p:nvSpPr>
              <p:spPr>
                <a:xfrm>
                  <a:off x="4558931" y="3540360"/>
                  <a:ext cx="439837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s-CL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130" name="CuadroTexto 129">
                  <a:extLst>
                    <a:ext uri="{FF2B5EF4-FFF2-40B4-BE49-F238E27FC236}">
                      <a16:creationId xmlns:a16="http://schemas.microsoft.com/office/drawing/2014/main" id="{7936FBF1-6F19-4933-ADC4-D9D8854B999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558931" y="3540360"/>
                  <a:ext cx="439837" cy="369332"/>
                </a:xfrm>
                <a:prstGeom prst="rect">
                  <a:avLst/>
                </a:prstGeom>
                <a:blipFill>
                  <a:blip r:embed="rId20"/>
                  <a:stretch>
                    <a:fillRect b="-2000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74" name="Rectángulo 173">
              <a:extLst>
                <a:ext uri="{FF2B5EF4-FFF2-40B4-BE49-F238E27FC236}">
                  <a16:creationId xmlns:a16="http://schemas.microsoft.com/office/drawing/2014/main" id="{A9AAD4A0-EFA4-4DDC-BFFD-BE914B9475F3}"/>
                </a:ext>
              </a:extLst>
            </p:cNvPr>
            <p:cNvSpPr/>
            <p:nvPr/>
          </p:nvSpPr>
          <p:spPr>
            <a:xfrm>
              <a:off x="5060924" y="4241145"/>
              <a:ext cx="643260" cy="477212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5" name="CuadroTexto 174">
                  <a:extLst>
                    <a:ext uri="{FF2B5EF4-FFF2-40B4-BE49-F238E27FC236}">
                      <a16:creationId xmlns:a16="http://schemas.microsoft.com/office/drawing/2014/main" id="{1F9E5E30-C94C-443A-A4A3-253DB7871A7B}"/>
                    </a:ext>
                  </a:extLst>
                </p:cNvPr>
                <p:cNvSpPr txBox="1"/>
                <p:nvPr/>
              </p:nvSpPr>
              <p:spPr>
                <a:xfrm>
                  <a:off x="5219486" y="4267812"/>
                  <a:ext cx="439837" cy="36933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s-CL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175" name="CuadroTexto 174">
                  <a:extLst>
                    <a:ext uri="{FF2B5EF4-FFF2-40B4-BE49-F238E27FC236}">
                      <a16:creationId xmlns:a16="http://schemas.microsoft.com/office/drawing/2014/main" id="{1F9E5E30-C94C-443A-A4A3-253DB7871A7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19486" y="4267812"/>
                  <a:ext cx="439837" cy="369333"/>
                </a:xfrm>
                <a:prstGeom prst="rect">
                  <a:avLst/>
                </a:prstGeom>
                <a:blipFill>
                  <a:blip r:embed="rId21"/>
                  <a:stretch>
                    <a:fillRect b="-2000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31" name="CuadroTexto 130">
            <a:extLst>
              <a:ext uri="{FF2B5EF4-FFF2-40B4-BE49-F238E27FC236}">
                <a16:creationId xmlns:a16="http://schemas.microsoft.com/office/drawing/2014/main" id="{905D902B-ED4E-4B44-B42E-FFA4D2EF4EC2}"/>
              </a:ext>
            </a:extLst>
          </p:cNvPr>
          <p:cNvSpPr txBox="1"/>
          <p:nvPr/>
        </p:nvSpPr>
        <p:spPr>
          <a:xfrm>
            <a:off x="2290451" y="2996819"/>
            <a:ext cx="190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-</a:t>
            </a:r>
          </a:p>
        </p:txBody>
      </p:sp>
      <p:sp>
        <p:nvSpPr>
          <p:cNvPr id="135" name="CuadroTexto 134">
            <a:extLst>
              <a:ext uri="{FF2B5EF4-FFF2-40B4-BE49-F238E27FC236}">
                <a16:creationId xmlns:a16="http://schemas.microsoft.com/office/drawing/2014/main" id="{7DA17DFD-08D9-43D2-B2A5-65DBE617D65B}"/>
              </a:ext>
            </a:extLst>
          </p:cNvPr>
          <p:cNvSpPr txBox="1"/>
          <p:nvPr/>
        </p:nvSpPr>
        <p:spPr>
          <a:xfrm>
            <a:off x="7700851" y="3602084"/>
            <a:ext cx="190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+</a:t>
            </a:r>
          </a:p>
        </p:txBody>
      </p:sp>
      <p:grpSp>
        <p:nvGrpSpPr>
          <p:cNvPr id="143" name="Grupo 142">
            <a:extLst>
              <a:ext uri="{FF2B5EF4-FFF2-40B4-BE49-F238E27FC236}">
                <a16:creationId xmlns:a16="http://schemas.microsoft.com/office/drawing/2014/main" id="{60F1FDF3-9481-413A-A10D-269EEE11BF4F}"/>
              </a:ext>
            </a:extLst>
          </p:cNvPr>
          <p:cNvGrpSpPr/>
          <p:nvPr/>
        </p:nvGrpSpPr>
        <p:grpSpPr>
          <a:xfrm>
            <a:off x="7628971" y="3946035"/>
            <a:ext cx="416310" cy="1239070"/>
            <a:chOff x="7618267" y="3760815"/>
            <a:chExt cx="416310" cy="1407577"/>
          </a:xfrm>
        </p:grpSpPr>
        <p:grpSp>
          <p:nvGrpSpPr>
            <p:cNvPr id="140" name="Grupo 139">
              <a:extLst>
                <a:ext uri="{FF2B5EF4-FFF2-40B4-BE49-F238E27FC236}">
                  <a16:creationId xmlns:a16="http://schemas.microsoft.com/office/drawing/2014/main" id="{A8A03D38-7B48-4784-9CE4-36D626EA9BC1}"/>
                </a:ext>
              </a:extLst>
            </p:cNvPr>
            <p:cNvGrpSpPr/>
            <p:nvPr/>
          </p:nvGrpSpPr>
          <p:grpSpPr>
            <a:xfrm>
              <a:off x="7618267" y="3876598"/>
              <a:ext cx="416310" cy="1291794"/>
              <a:chOff x="7618267" y="3876598"/>
              <a:chExt cx="416310" cy="1291794"/>
            </a:xfrm>
          </p:grpSpPr>
          <p:sp>
            <p:nvSpPr>
              <p:cNvPr id="134" name="Diagrama de flujo: unión de suma 133">
                <a:extLst>
                  <a:ext uri="{FF2B5EF4-FFF2-40B4-BE49-F238E27FC236}">
                    <a16:creationId xmlns:a16="http://schemas.microsoft.com/office/drawing/2014/main" id="{4FD82146-72B6-4E1C-BFB0-6367BB80F600}"/>
                  </a:ext>
                </a:extLst>
              </p:cNvPr>
              <p:cNvSpPr/>
              <p:nvPr/>
            </p:nvSpPr>
            <p:spPr>
              <a:xfrm>
                <a:off x="7618267" y="3876598"/>
                <a:ext cx="416310" cy="425730"/>
              </a:xfrm>
              <a:prstGeom prst="flowChartSummingJunction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cxnSp>
            <p:nvCxnSpPr>
              <p:cNvPr id="137" name="Conector recto de flecha 136">
                <a:extLst>
                  <a:ext uri="{FF2B5EF4-FFF2-40B4-BE49-F238E27FC236}">
                    <a16:creationId xmlns:a16="http://schemas.microsoft.com/office/drawing/2014/main" id="{D06D5C95-B025-4E4B-BC43-137B3B28645C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822194" y="4327271"/>
                <a:ext cx="3163" cy="841121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8" name="CuadroTexto 137">
                <a:extLst>
                  <a:ext uri="{FF2B5EF4-FFF2-40B4-BE49-F238E27FC236}">
                    <a16:creationId xmlns:a16="http://schemas.microsoft.com/office/drawing/2014/main" id="{A201F576-F457-4DB5-AEA9-075B63C9BAEF}"/>
                  </a:ext>
                </a:extLst>
              </p:cNvPr>
              <p:cNvSpPr txBox="1"/>
              <p:nvPr/>
            </p:nvSpPr>
            <p:spPr>
              <a:xfrm>
                <a:off x="7695353" y="3981904"/>
                <a:ext cx="19074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-</a:t>
                </a:r>
              </a:p>
            </p:txBody>
          </p:sp>
        </p:grpSp>
        <p:sp>
          <p:nvSpPr>
            <p:cNvPr id="142" name="CuadroTexto 141">
              <a:extLst>
                <a:ext uri="{FF2B5EF4-FFF2-40B4-BE49-F238E27FC236}">
                  <a16:creationId xmlns:a16="http://schemas.microsoft.com/office/drawing/2014/main" id="{6EABD991-2C75-49EB-85BE-081B9835790C}"/>
                </a:ext>
              </a:extLst>
            </p:cNvPr>
            <p:cNvSpPr txBox="1"/>
            <p:nvPr/>
          </p:nvSpPr>
          <p:spPr>
            <a:xfrm>
              <a:off x="7677395" y="3760815"/>
              <a:ext cx="1907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+</a:t>
              </a:r>
            </a:p>
          </p:txBody>
        </p:sp>
      </p:grpSp>
      <p:grpSp>
        <p:nvGrpSpPr>
          <p:cNvPr id="145" name="Grupo 144">
            <a:extLst>
              <a:ext uri="{FF2B5EF4-FFF2-40B4-BE49-F238E27FC236}">
                <a16:creationId xmlns:a16="http://schemas.microsoft.com/office/drawing/2014/main" id="{2624D106-CA27-42D8-843A-51766D9E74E5}"/>
              </a:ext>
            </a:extLst>
          </p:cNvPr>
          <p:cNvGrpSpPr/>
          <p:nvPr/>
        </p:nvGrpSpPr>
        <p:grpSpPr>
          <a:xfrm>
            <a:off x="657580" y="1961018"/>
            <a:ext cx="10528138" cy="2399397"/>
            <a:chOff x="706056" y="2019723"/>
            <a:chExt cx="10528138" cy="2399397"/>
          </a:xfrm>
        </p:grpSpPr>
        <p:sp>
          <p:nvSpPr>
            <p:cNvPr id="139" name="Rectángulo: esquinas redondeadas 138">
              <a:extLst>
                <a:ext uri="{FF2B5EF4-FFF2-40B4-BE49-F238E27FC236}">
                  <a16:creationId xmlns:a16="http://schemas.microsoft.com/office/drawing/2014/main" id="{6FB03E41-1A4F-4F9C-BC2F-F36AF6FD7CBC}"/>
                </a:ext>
              </a:extLst>
            </p:cNvPr>
            <p:cNvSpPr/>
            <p:nvPr/>
          </p:nvSpPr>
          <p:spPr>
            <a:xfrm>
              <a:off x="706056" y="2019723"/>
              <a:ext cx="8171726" cy="2399397"/>
            </a:xfrm>
            <a:prstGeom prst="roundRect">
              <a:avLst/>
            </a:prstGeom>
            <a:noFill/>
            <a:ln>
              <a:solidFill>
                <a:srgbClr val="C0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4" name="CuadroTexto 143">
              <a:extLst>
                <a:ext uri="{FF2B5EF4-FFF2-40B4-BE49-F238E27FC236}">
                  <a16:creationId xmlns:a16="http://schemas.microsoft.com/office/drawing/2014/main" id="{8D3E5887-4AB6-472B-A440-842F7F8972A6}"/>
                </a:ext>
              </a:extLst>
            </p:cNvPr>
            <p:cNvSpPr txBox="1"/>
            <p:nvPr/>
          </p:nvSpPr>
          <p:spPr>
            <a:xfrm>
              <a:off x="8877782" y="3021589"/>
              <a:ext cx="23564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rgbClr val="C00000"/>
                  </a:solidFill>
                </a:rPr>
                <a:t>Ecuación Diferencial 1</a:t>
              </a:r>
            </a:p>
          </p:txBody>
        </p:sp>
      </p:grpSp>
      <p:cxnSp>
        <p:nvCxnSpPr>
          <p:cNvPr id="147" name="Conector recto 146">
            <a:extLst>
              <a:ext uri="{FF2B5EF4-FFF2-40B4-BE49-F238E27FC236}">
                <a16:creationId xmlns:a16="http://schemas.microsoft.com/office/drawing/2014/main" id="{01C9A1F5-CDDE-4686-834A-706A6AA43559}"/>
              </a:ext>
            </a:extLst>
          </p:cNvPr>
          <p:cNvCxnSpPr>
            <a:cxnSpLocks/>
          </p:cNvCxnSpPr>
          <p:nvPr/>
        </p:nvCxnSpPr>
        <p:spPr>
          <a:xfrm flipH="1">
            <a:off x="2382142" y="3291431"/>
            <a:ext cx="34745" cy="1908992"/>
          </a:xfrm>
          <a:prstGeom prst="line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9" name="Grupo 148">
            <a:extLst>
              <a:ext uri="{FF2B5EF4-FFF2-40B4-BE49-F238E27FC236}">
                <a16:creationId xmlns:a16="http://schemas.microsoft.com/office/drawing/2014/main" id="{FB13DC9F-27C2-4C96-97CD-9048C2B73022}"/>
              </a:ext>
            </a:extLst>
          </p:cNvPr>
          <p:cNvGrpSpPr/>
          <p:nvPr/>
        </p:nvGrpSpPr>
        <p:grpSpPr>
          <a:xfrm>
            <a:off x="2336884" y="4032001"/>
            <a:ext cx="8639048" cy="2399397"/>
            <a:chOff x="706056" y="2019723"/>
            <a:chExt cx="11130218" cy="2399397"/>
          </a:xfrm>
        </p:grpSpPr>
        <p:sp>
          <p:nvSpPr>
            <p:cNvPr id="150" name="Rectángulo: esquinas redondeadas 149">
              <a:extLst>
                <a:ext uri="{FF2B5EF4-FFF2-40B4-BE49-F238E27FC236}">
                  <a16:creationId xmlns:a16="http://schemas.microsoft.com/office/drawing/2014/main" id="{EDF822FB-E318-478D-8CE8-E1579F3207CD}"/>
                </a:ext>
              </a:extLst>
            </p:cNvPr>
            <p:cNvSpPr/>
            <p:nvPr/>
          </p:nvSpPr>
          <p:spPr>
            <a:xfrm>
              <a:off x="706056" y="2019723"/>
              <a:ext cx="8171726" cy="2399397"/>
            </a:xfrm>
            <a:prstGeom prst="roundRect">
              <a:avLst/>
            </a:prstGeom>
            <a:noFill/>
            <a:ln>
              <a:solidFill>
                <a:srgbClr val="7030A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51" name="CuadroTexto 150">
              <a:extLst>
                <a:ext uri="{FF2B5EF4-FFF2-40B4-BE49-F238E27FC236}">
                  <a16:creationId xmlns:a16="http://schemas.microsoft.com/office/drawing/2014/main" id="{0718713D-AA47-4612-AFA9-EAFA77A4C966}"/>
                </a:ext>
              </a:extLst>
            </p:cNvPr>
            <p:cNvSpPr txBox="1"/>
            <p:nvPr/>
          </p:nvSpPr>
          <p:spPr>
            <a:xfrm>
              <a:off x="8877782" y="3021589"/>
              <a:ext cx="2958492" cy="369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rgbClr val="7030A0"/>
                  </a:solidFill>
                </a:rPr>
                <a:t>Ecuación Diferencial 2</a:t>
              </a:r>
            </a:p>
          </p:txBody>
        </p:sp>
      </p:grpSp>
      <p:sp>
        <p:nvSpPr>
          <p:cNvPr id="156" name="Diagrama de flujo: unión de suma 155">
            <a:extLst>
              <a:ext uri="{FF2B5EF4-FFF2-40B4-BE49-F238E27FC236}">
                <a16:creationId xmlns:a16="http://schemas.microsoft.com/office/drawing/2014/main" id="{2788E0AF-BC7C-4D33-BE72-57CF87FDD698}"/>
              </a:ext>
            </a:extLst>
          </p:cNvPr>
          <p:cNvSpPr/>
          <p:nvPr/>
        </p:nvSpPr>
        <p:spPr>
          <a:xfrm>
            <a:off x="2724270" y="2910931"/>
            <a:ext cx="347240" cy="341849"/>
          </a:xfrm>
          <a:prstGeom prst="flowChartSummingJunct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1" name="CuadroTexto 160">
            <a:extLst>
              <a:ext uri="{FF2B5EF4-FFF2-40B4-BE49-F238E27FC236}">
                <a16:creationId xmlns:a16="http://schemas.microsoft.com/office/drawing/2014/main" id="{F45E6E3E-B870-4F9C-9922-D28892686144}"/>
              </a:ext>
            </a:extLst>
          </p:cNvPr>
          <p:cNvSpPr txBox="1"/>
          <p:nvPr/>
        </p:nvSpPr>
        <p:spPr>
          <a:xfrm>
            <a:off x="2776478" y="2983465"/>
            <a:ext cx="190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-</a:t>
            </a:r>
          </a:p>
        </p:txBody>
      </p:sp>
      <p:sp>
        <p:nvSpPr>
          <p:cNvPr id="162" name="CuadroTexto 161">
            <a:extLst>
              <a:ext uri="{FF2B5EF4-FFF2-40B4-BE49-F238E27FC236}">
                <a16:creationId xmlns:a16="http://schemas.microsoft.com/office/drawing/2014/main" id="{7B9703CD-D42F-4288-8E01-D3730D93C706}"/>
              </a:ext>
            </a:extLst>
          </p:cNvPr>
          <p:cNvSpPr txBox="1"/>
          <p:nvPr/>
        </p:nvSpPr>
        <p:spPr>
          <a:xfrm>
            <a:off x="2643178" y="2906923"/>
            <a:ext cx="190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+</a:t>
            </a:r>
          </a:p>
        </p:txBody>
      </p:sp>
      <p:cxnSp>
        <p:nvCxnSpPr>
          <p:cNvPr id="179" name="Conector recto de flecha 178">
            <a:extLst>
              <a:ext uri="{FF2B5EF4-FFF2-40B4-BE49-F238E27FC236}">
                <a16:creationId xmlns:a16="http://schemas.microsoft.com/office/drawing/2014/main" id="{5707109B-AD59-4D33-8D53-0485F88EBFD2}"/>
              </a:ext>
            </a:extLst>
          </p:cNvPr>
          <p:cNvCxnSpPr>
            <a:cxnSpLocks/>
          </p:cNvCxnSpPr>
          <p:nvPr/>
        </p:nvCxnSpPr>
        <p:spPr>
          <a:xfrm flipH="1">
            <a:off x="5798917" y="4235339"/>
            <a:ext cx="1827518" cy="120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Conector recto de flecha 170">
            <a:extLst>
              <a:ext uri="{FF2B5EF4-FFF2-40B4-BE49-F238E27FC236}">
                <a16:creationId xmlns:a16="http://schemas.microsoft.com/office/drawing/2014/main" id="{1E99109A-571C-40AB-87FE-51DE436F8FD2}"/>
              </a:ext>
            </a:extLst>
          </p:cNvPr>
          <p:cNvCxnSpPr>
            <a:cxnSpLocks/>
          </p:cNvCxnSpPr>
          <p:nvPr/>
        </p:nvCxnSpPr>
        <p:spPr>
          <a:xfrm>
            <a:off x="7789762" y="3090441"/>
            <a:ext cx="6460" cy="9415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Rectángulo 171">
            <a:extLst>
              <a:ext uri="{FF2B5EF4-FFF2-40B4-BE49-F238E27FC236}">
                <a16:creationId xmlns:a16="http://schemas.microsoft.com/office/drawing/2014/main" id="{BA67DD3E-3FA5-43D4-9547-C8CE66B1186A}"/>
              </a:ext>
            </a:extLst>
          </p:cNvPr>
          <p:cNvSpPr/>
          <p:nvPr/>
        </p:nvSpPr>
        <p:spPr>
          <a:xfrm>
            <a:off x="7816330" y="3585883"/>
            <a:ext cx="416310" cy="2762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88" name="Conector recto de flecha 187">
            <a:extLst>
              <a:ext uri="{FF2B5EF4-FFF2-40B4-BE49-F238E27FC236}">
                <a16:creationId xmlns:a16="http://schemas.microsoft.com/office/drawing/2014/main" id="{553DD633-8CEC-4D60-9984-345A0BECA950}"/>
              </a:ext>
            </a:extLst>
          </p:cNvPr>
          <p:cNvCxnSpPr>
            <a:cxnSpLocks/>
            <a:stCxn id="174" idx="1"/>
          </p:cNvCxnSpPr>
          <p:nvPr/>
        </p:nvCxnSpPr>
        <p:spPr>
          <a:xfrm flipH="1" flipV="1">
            <a:off x="2416887" y="4235339"/>
            <a:ext cx="2634139" cy="30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3010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78" grpId="0"/>
      <p:bldP spid="79" grpId="0"/>
      <p:bldP spid="114" grpId="0"/>
      <p:bldP spid="131" grpId="0"/>
      <p:bldP spid="135" grpId="0"/>
      <p:bldP spid="156" grpId="0" animBg="1"/>
      <p:bldP spid="161" grpId="0"/>
      <p:bldP spid="16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6.6 – </a:t>
            </a:r>
            <a:r>
              <a:rPr lang="es-MX" sz="3700" dirty="0"/>
              <a:t>Ejemplo de determinación de la función de transferencia del circuito RLC en serie.</a:t>
            </a:r>
            <a:r>
              <a:rPr lang="es-MX" sz="2000" dirty="0">
                <a:hlinkClick r:id="rId2"/>
              </a:rPr>
              <a:t> </a:t>
            </a:r>
            <a:endParaRPr lang="es-CL" sz="3700" dirty="0"/>
          </a:p>
        </p:txBody>
      </p:sp>
      <p:sp>
        <p:nvSpPr>
          <p:cNvPr id="97" name="CuadroTexto 96">
            <a:extLst>
              <a:ext uri="{FF2B5EF4-FFF2-40B4-BE49-F238E27FC236}">
                <a16:creationId xmlns:a16="http://schemas.microsoft.com/office/drawing/2014/main" id="{91A0DEA6-FD62-45E1-8DC8-3C39193C49F2}"/>
              </a:ext>
            </a:extLst>
          </p:cNvPr>
          <p:cNvSpPr txBox="1"/>
          <p:nvPr/>
        </p:nvSpPr>
        <p:spPr>
          <a:xfrm>
            <a:off x="838200" y="1686481"/>
            <a:ext cx="1038924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/>
              <a:t>Inicialmente se debe considerar: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3DEBB7A-0CA4-4EFC-8736-60A0FE8DE9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8901" y="2112112"/>
            <a:ext cx="6329518" cy="1799863"/>
          </a:xfrm>
          <a:prstGeom prst="rect">
            <a:avLst/>
          </a:prstGeom>
        </p:spPr>
      </p:pic>
      <p:sp>
        <p:nvSpPr>
          <p:cNvPr id="100" name="CuadroTexto 99">
            <a:extLst>
              <a:ext uri="{FF2B5EF4-FFF2-40B4-BE49-F238E27FC236}">
                <a16:creationId xmlns:a16="http://schemas.microsoft.com/office/drawing/2014/main" id="{AD164B24-FC5E-43D7-BFBA-1BEDC9B061A4}"/>
              </a:ext>
            </a:extLst>
          </p:cNvPr>
          <p:cNvSpPr txBox="1"/>
          <p:nvPr/>
        </p:nvSpPr>
        <p:spPr>
          <a:xfrm>
            <a:off x="838200" y="3911975"/>
            <a:ext cx="1038924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2400" dirty="0"/>
              <a:t>Considerando el circuito mostrado en la figura:</a:t>
            </a:r>
            <a:endParaRPr lang="es-CL" sz="2400" dirty="0"/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393E0E45-5768-421D-9F35-1BC1786C0C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8901" y="4407117"/>
            <a:ext cx="1312280" cy="1730352"/>
          </a:xfrm>
          <a:prstGeom prst="rect">
            <a:avLst/>
          </a:prstGeom>
        </p:spPr>
      </p:pic>
      <p:sp>
        <p:nvSpPr>
          <p:cNvPr id="104" name="CuadroTexto 103">
            <a:extLst>
              <a:ext uri="{FF2B5EF4-FFF2-40B4-BE49-F238E27FC236}">
                <a16:creationId xmlns:a16="http://schemas.microsoft.com/office/drawing/2014/main" id="{847E1E5B-D60B-4C46-8976-6ED56FD624F6}"/>
              </a:ext>
            </a:extLst>
          </p:cNvPr>
          <p:cNvSpPr txBox="1"/>
          <p:nvPr/>
        </p:nvSpPr>
        <p:spPr>
          <a:xfrm>
            <a:off x="7649996" y="1815359"/>
            <a:ext cx="405972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dirty="0"/>
              <a:t>Definimos: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VL: diferencia de potencial en la inductancia.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VR: diferencia de potencial en el resistor.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err="1"/>
              <a:t>Vc</a:t>
            </a:r>
            <a:r>
              <a:rPr lang="es-MX" dirty="0"/>
              <a:t>: diferencia de potencial en el capacitor.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V : </a:t>
            </a:r>
            <a:r>
              <a:rPr lang="es-MX" dirty="0" err="1"/>
              <a:t>f.e.m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6" name="CuadroTexto 105">
                <a:extLst>
                  <a:ext uri="{FF2B5EF4-FFF2-40B4-BE49-F238E27FC236}">
                    <a16:creationId xmlns:a16="http://schemas.microsoft.com/office/drawing/2014/main" id="{25300460-20B3-46AA-AA48-8C012D6DF4AA}"/>
                  </a:ext>
                </a:extLst>
              </p:cNvPr>
              <p:cNvSpPr txBox="1"/>
              <p:nvPr/>
            </p:nvSpPr>
            <p:spPr>
              <a:xfrm>
                <a:off x="7649995" y="4407117"/>
                <a:ext cx="4144607" cy="132882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s-CL" dirty="0"/>
                  <a:t>Aplicando la segunda ley de </a:t>
                </a:r>
                <a:r>
                  <a:rPr lang="es-CL" dirty="0" err="1"/>
                  <a:t>Kirchhhof</a:t>
                </a:r>
                <a:r>
                  <a:rPr lang="es-CL" dirty="0"/>
                  <a:t> (Ley de las tensiones):</a:t>
                </a:r>
              </a:p>
              <a:p>
                <a:r>
                  <a:rPr lang="es-CL" dirty="0"/>
                  <a:t>VL + VR + </a:t>
                </a:r>
                <a:r>
                  <a:rPr lang="es-CL" dirty="0" err="1"/>
                  <a:t>Vc</a:t>
                </a:r>
                <a:r>
                  <a:rPr lang="es-CL" dirty="0"/>
                  <a:t> = V (1)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𝐿𝑑𝑖</m:t>
                        </m:r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s-CL" dirty="0"/>
                          <m:t> </m:t>
                        </m:r>
                      </m:num>
                      <m:den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s-CL" i="1" dirty="0">
                        <a:latin typeface="Cambria Math" panose="02040503050406030204" pitchFamily="18" charset="0"/>
                      </a:rPr>
                      <m:t> + </m:t>
                    </m:r>
                    <m:r>
                      <a:rPr lang="es-CL" i="1" dirty="0" err="1">
                        <a:latin typeface="Cambria Math" panose="02040503050406030204" pitchFamily="18" charset="0"/>
                      </a:rPr>
                      <m:t>𝑅𝑖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(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) + </m:t>
                    </m:r>
                    <m:r>
                      <a:rPr lang="es-CL" i="1" dirty="0" err="1">
                        <a:latin typeface="Cambria Math" panose="02040503050406030204" pitchFamily="18" charset="0"/>
                      </a:rPr>
                      <m:t>𝑉</m:t>
                    </m:r>
                    <m:r>
                      <a:rPr lang="es-CL" b="0" i="1" dirty="0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 = 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dirty="0"/>
                  <a:t>(2)</a:t>
                </a:r>
              </a:p>
            </p:txBody>
          </p:sp>
        </mc:Choice>
        <mc:Fallback xmlns="">
          <p:sp>
            <p:nvSpPr>
              <p:cNvPr id="106" name="CuadroTexto 105">
                <a:extLst>
                  <a:ext uri="{FF2B5EF4-FFF2-40B4-BE49-F238E27FC236}">
                    <a16:creationId xmlns:a16="http://schemas.microsoft.com/office/drawing/2014/main" id="{25300460-20B3-46AA-AA48-8C012D6DF4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49995" y="4407117"/>
                <a:ext cx="4144607" cy="1328825"/>
              </a:xfrm>
              <a:prstGeom prst="rect">
                <a:avLst/>
              </a:prstGeom>
              <a:blipFill>
                <a:blip r:embed="rId5"/>
                <a:stretch>
                  <a:fillRect l="-1324" t="-2752" b="-229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53785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04" grpId="0"/>
      <p:bldP spid="10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6.6 – </a:t>
            </a:r>
            <a:r>
              <a:rPr lang="es-MX" sz="3700" dirty="0"/>
              <a:t>Ejemplo de determinación de la función de transferencia del circuito RLC en serie.</a:t>
            </a:r>
            <a:r>
              <a:rPr lang="es-MX" sz="2000" dirty="0">
                <a:hlinkClick r:id="rId2"/>
              </a:rPr>
              <a:t> </a:t>
            </a:r>
            <a:endParaRPr lang="es-CL" sz="3700" dirty="0"/>
          </a:p>
        </p:txBody>
      </p:sp>
      <p:sp>
        <p:nvSpPr>
          <p:cNvPr id="97" name="CuadroTexto 96">
            <a:extLst>
              <a:ext uri="{FF2B5EF4-FFF2-40B4-BE49-F238E27FC236}">
                <a16:creationId xmlns:a16="http://schemas.microsoft.com/office/drawing/2014/main" id="{91A0DEA6-FD62-45E1-8DC8-3C39193C49F2}"/>
              </a:ext>
            </a:extLst>
          </p:cNvPr>
          <p:cNvSpPr txBox="1"/>
          <p:nvPr/>
        </p:nvSpPr>
        <p:spPr>
          <a:xfrm>
            <a:off x="745602" y="1689032"/>
            <a:ext cx="1038924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/>
              <a:t>Inicialmente se debe considerar: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3DEBB7A-0CA4-4EFC-8736-60A0FE8DE9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8901" y="2112112"/>
            <a:ext cx="6329518" cy="1799863"/>
          </a:xfrm>
          <a:prstGeom prst="rect">
            <a:avLst/>
          </a:prstGeom>
        </p:spPr>
      </p:pic>
      <p:sp>
        <p:nvSpPr>
          <p:cNvPr id="100" name="CuadroTexto 99">
            <a:extLst>
              <a:ext uri="{FF2B5EF4-FFF2-40B4-BE49-F238E27FC236}">
                <a16:creationId xmlns:a16="http://schemas.microsoft.com/office/drawing/2014/main" id="{AD164B24-FC5E-43D7-BFBA-1BEDC9B061A4}"/>
              </a:ext>
            </a:extLst>
          </p:cNvPr>
          <p:cNvSpPr txBox="1"/>
          <p:nvPr/>
        </p:nvSpPr>
        <p:spPr>
          <a:xfrm>
            <a:off x="838200" y="3911975"/>
            <a:ext cx="1038924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2400" dirty="0"/>
              <a:t>Considerando el circuito mostrado en la figura:</a:t>
            </a:r>
            <a:endParaRPr lang="es-CL" sz="2400" dirty="0"/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393E0E45-5768-421D-9F35-1BC1786C0C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8901" y="4407117"/>
            <a:ext cx="1312280" cy="173035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5BC53FF1-BCB4-49C3-A588-FA6971A31667}"/>
                  </a:ext>
                </a:extLst>
              </p:cNvPr>
              <p:cNvSpPr txBox="1"/>
              <p:nvPr/>
            </p:nvSpPr>
            <p:spPr>
              <a:xfrm>
                <a:off x="7543064" y="1766821"/>
                <a:ext cx="4321433" cy="40678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Función de transferencia: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𝑌</m:t>
                            </m:r>
                          </m:e>
                          <m:sub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sub>
                        </m:sSub>
                      </m:den>
                    </m:f>
                  </m:oMath>
                </a14:m>
                <a:r>
                  <a:rPr lang="es-CL" dirty="0"/>
                  <a:t>; en Laplace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𝑉</m:t>
                    </m:r>
                    <m:d>
                      <m:dPr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</m:d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𝐹𝑢𝑒𝑛𝑡𝑒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𝑑𝑒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𝑡𝑒𝑛𝑠𝑖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ó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</m:oMath>
                </a14:m>
                <a:endParaRPr lang="es-CL" b="0" dirty="0">
                  <a:ea typeface="Cambria Math" panose="020405030504060302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𝑌</m:t>
                        </m:r>
                      </m:e>
                      <m:sub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𝑉𝑐</m:t>
                    </m:r>
                    <m:d>
                      <m:dPr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</m:d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𝑓𝑢𝑛𝑐𝑖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ó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𝑟𝑒𝑠𝑡𝑟𝑖𝑐𝑡𝑖𝑣𝑎</m:t>
                    </m:r>
                  </m:oMath>
                </a14:m>
                <a:endParaRPr lang="es-CL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s-CL" dirty="0"/>
                  <a:t>Si los desarrollamos en variables en función del tiempo: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𝑥</m:t>
                      </m:r>
                      <m:d>
                        <m:d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𝑅𝑖</m:t>
                      </m:r>
                      <m:d>
                        <m:d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𝐿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𝑑𝑖</m:t>
                          </m:r>
                        </m:num>
                        <m:den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den>
                      </m:f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ⅆ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nary>
                    </m:oMath>
                  </m:oMathPara>
                </a14:m>
                <a:endParaRPr lang="es-CL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s-CL" dirty="0"/>
                  <a:t>Con Dominio de Laplace:</a:t>
                </a:r>
              </a:p>
              <a:p>
                <a:r>
                  <a:rPr lang="es-CL" b="0" dirty="0"/>
                  <a:t>	</a:t>
                </a: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𝑉</m:t>
                    </m:r>
                    <m:d>
                      <m:dPr>
                        <m:ctrlPr>
                          <a:rPr lang="es-CL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</m:d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𝑅𝐼</m:t>
                    </m:r>
                    <m:d>
                      <m:dPr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</m:d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𝑠𝐿𝐼</m:t>
                    </m:r>
                    <m:d>
                      <m:dPr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</m:d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  <m:d>
                          <m:dPr>
                            <m:ctrlP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</m:d>
                      </m:num>
                      <m:den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  <m:d>
                          <m:dPr>
                            <m:ctrlP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</m:d>
                      </m:den>
                    </m:f>
                  </m:oMath>
                </a14:m>
                <a:endParaRPr lang="es-CL" dirty="0"/>
              </a:p>
              <a:p>
                <a:r>
                  <a:rPr lang="es-CL" b="0" dirty="0"/>
                  <a:t>	</a:t>
                </a: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𝑉𝑐</m:t>
                    </m:r>
                    <m:d>
                      <m:dPr>
                        <m:ctrlPr>
                          <a:rPr lang="es-CL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</m:d>
                    <m:r>
                      <a:rPr lang="es-CL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  <m:d>
                          <m:dPr>
                            <m:ctrlP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</m:d>
                      </m:num>
                      <m:den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  <m:d>
                          <m:dPr>
                            <m:ctrlP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</m:d>
                      </m:den>
                    </m:f>
                  </m:oMath>
                </a14:m>
                <a:r>
                  <a:rPr lang="es-CL" dirty="0"/>
                  <a:t> (en el capacitor)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s-CL" dirty="0"/>
              </a:p>
            </p:txBody>
          </p:sp>
        </mc:Choice>
        <mc:Fallback xmlns="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5BC53FF1-BCB4-49C3-A588-FA6971A316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3064" y="1766821"/>
                <a:ext cx="4321433" cy="4067845"/>
              </a:xfrm>
              <a:prstGeom prst="rect">
                <a:avLst/>
              </a:prstGeom>
              <a:blipFill>
                <a:blip r:embed="rId5"/>
                <a:stretch>
                  <a:fillRect l="-1128" t="-9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36299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6.6 – </a:t>
            </a:r>
            <a:r>
              <a:rPr lang="es-MX" sz="3700" dirty="0"/>
              <a:t>Ejemplo de determinación de la función de transferencia del circuito RLC en serie.</a:t>
            </a:r>
            <a:r>
              <a:rPr lang="es-MX" sz="2000" dirty="0">
                <a:hlinkClick r:id="rId2"/>
              </a:rPr>
              <a:t>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7" name="CuadroTexto 96">
                <a:extLst>
                  <a:ext uri="{FF2B5EF4-FFF2-40B4-BE49-F238E27FC236}">
                    <a16:creationId xmlns:a16="http://schemas.microsoft.com/office/drawing/2014/main" id="{91A0DEA6-FD62-45E1-8DC8-3C39193C49F2}"/>
                  </a:ext>
                </a:extLst>
              </p:cNvPr>
              <p:cNvSpPr txBox="1"/>
              <p:nvPr/>
            </p:nvSpPr>
            <p:spPr>
              <a:xfrm>
                <a:off x="745602" y="1664935"/>
                <a:ext cx="10515600" cy="323627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Despejando:</a:t>
                </a: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s-CL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</m:d>
                      </m:num>
                      <m:den>
                        <m:r>
                          <a:rPr lang="es-CL" sz="2400" b="0" i="1" smtClean="0">
                            <a:latin typeface="Cambria Math" panose="02040503050406030204" pitchFamily="18" charset="0"/>
                          </a:rPr>
                          <m:t>𝑉𝑐</m:t>
                        </m:r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</m:d>
                      </m:den>
                    </m:f>
                    <m:r>
                      <a:rPr lang="es-CL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𝐼</m:t>
                            </m:r>
                            <m:d>
                              <m:dPr>
                                <m:ctrlP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𝑠</m:t>
                                </m:r>
                              </m:e>
                            </m:d>
                          </m:num>
                          <m:den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  <m:d>
                              <m:dPr>
                                <m:ctrlP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𝑠</m:t>
                                </m:r>
                              </m:e>
                            </m:d>
                          </m:den>
                        </m:f>
                      </m:num>
                      <m:den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𝑅𝐼</m:t>
                        </m:r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</m:d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𝑠𝐿𝐼</m:t>
                        </m:r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</m:d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𝐼</m:t>
                            </m:r>
                            <m:d>
                              <m:dPr>
                                <m:ctrlP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𝑠</m:t>
                                </m:r>
                              </m:e>
                            </m:d>
                          </m:num>
                          <m:den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  <m:d>
                              <m:dPr>
                                <m:ctrlP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𝑠</m:t>
                                </m:r>
                              </m:e>
                            </m:d>
                          </m:den>
                        </m:f>
                      </m:den>
                    </m:f>
                  </m:oMath>
                </a14:m>
                <a:r>
                  <a:rPr lang="es-CL" sz="2400" dirty="0"/>
                  <a:t>; Simplificando por la corriente</a:t>
                </a: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</m:d>
                      </m:num>
                      <m:den>
                        <m:r>
                          <a:rPr lang="es-CL" sz="2400" b="0" i="1" smtClean="0">
                            <a:latin typeface="Cambria Math" panose="02040503050406030204" pitchFamily="18" charset="0"/>
                          </a:rPr>
                          <m:t>𝑉𝑐</m:t>
                        </m:r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</m:d>
                      </m:den>
                    </m:f>
                    <m:r>
                      <a:rPr lang="es-CL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  <m:d>
                              <m:dPr>
                                <m:ctrlP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𝑠</m:t>
                                </m:r>
                              </m:e>
                            </m:d>
                          </m:den>
                        </m:f>
                      </m:num>
                      <m:den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𝑠𝐿</m:t>
                        </m:r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  <m:d>
                              <m:dPr>
                                <m:ctrlP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𝑠</m:t>
                                </m:r>
                              </m:e>
                            </m:d>
                          </m:den>
                        </m:f>
                      </m:den>
                    </m:f>
                  </m:oMath>
                </a14:m>
                <a:r>
                  <a:rPr lang="es-CL" sz="2400" dirty="0"/>
                  <a:t>; multiplicando por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</m:d>
                      </m:num>
                      <m:den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</m:d>
                      </m:den>
                    </m:f>
                  </m:oMath>
                </a14:m>
                <a:r>
                  <a:rPr lang="es-CL" sz="2400" dirty="0"/>
                  <a:t> queda:</a:t>
                </a: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i="1">
                            <a:latin typeface="Cambria Math" panose="02040503050406030204" pitchFamily="18" charset="0"/>
                          </a:rPr>
                          <m:t>𝑉</m:t>
                        </m:r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</m:d>
                      </m:num>
                      <m:den>
                        <m:r>
                          <a:rPr lang="es-CL" sz="2400" i="1">
                            <a:latin typeface="Cambria Math" panose="02040503050406030204" pitchFamily="18" charset="0"/>
                          </a:rPr>
                          <m:t>𝑉𝑐</m:t>
                        </m:r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</m:d>
                      </m:den>
                    </m:f>
                    <m:r>
                      <a:rPr lang="es-CL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𝑅𝐶𝑠</m:t>
                        </m:r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𝐿𝐶</m:t>
                        </m:r>
                        <m:sSup>
                          <m:sSupPr>
                            <m:ctrlPr>
                              <a:rPr lang="es-CL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  <m:sup>
                            <m:r>
                              <a:rPr lang="es-CL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+1</m:t>
                        </m:r>
                      </m:den>
                    </m:f>
                  </m:oMath>
                </a14:m>
                <a:endParaRPr lang="es-CL" sz="2400" dirty="0"/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endParaRPr lang="es-CL" sz="2400" dirty="0"/>
              </a:p>
            </p:txBody>
          </p:sp>
        </mc:Choice>
        <mc:Fallback xmlns="">
          <p:sp>
            <p:nvSpPr>
              <p:cNvPr id="97" name="CuadroTexto 96">
                <a:extLst>
                  <a:ext uri="{FF2B5EF4-FFF2-40B4-BE49-F238E27FC236}">
                    <a16:creationId xmlns:a16="http://schemas.microsoft.com/office/drawing/2014/main" id="{91A0DEA6-FD62-45E1-8DC8-3C39193C49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602" y="1664935"/>
                <a:ext cx="10515600" cy="3236271"/>
              </a:xfrm>
              <a:prstGeom prst="rect">
                <a:avLst/>
              </a:prstGeom>
              <a:blipFill>
                <a:blip r:embed="rId3"/>
                <a:stretch>
                  <a:fillRect l="-754" t="-150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CuadroTexto 14">
            <a:extLst>
              <a:ext uri="{FF2B5EF4-FFF2-40B4-BE49-F238E27FC236}">
                <a16:creationId xmlns:a16="http://schemas.microsoft.com/office/drawing/2014/main" id="{EC7F649D-79A4-4982-9FD5-D52E090C890D}"/>
              </a:ext>
            </a:extLst>
          </p:cNvPr>
          <p:cNvSpPr txBox="1"/>
          <p:nvPr/>
        </p:nvSpPr>
        <p:spPr>
          <a:xfrm>
            <a:off x="838200" y="6051066"/>
            <a:ext cx="106681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dirty="0"/>
              <a:t>Ejemplo desarrollado; </a:t>
            </a:r>
            <a:r>
              <a:rPr lang="es-CL" dirty="0">
                <a:hlinkClick r:id="rId4"/>
              </a:rPr>
              <a:t>https://sensoricx.com/control-automatico/funcion-de-transferencia-de-un-circuito-rlc/</a:t>
            </a:r>
            <a:r>
              <a:rPr lang="es-CL" dirty="0"/>
              <a:t> 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FDCB7EFE-409B-46D2-A235-A5BA29764DB1}"/>
              </a:ext>
            </a:extLst>
          </p:cNvPr>
          <p:cNvCxnSpPr>
            <a:cxnSpLocks/>
          </p:cNvCxnSpPr>
          <p:nvPr/>
        </p:nvCxnSpPr>
        <p:spPr>
          <a:xfrm flipV="1">
            <a:off x="3148314" y="2108543"/>
            <a:ext cx="397513" cy="127323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F6785F91-0668-4415-A8C4-7918553BA901}"/>
              </a:ext>
            </a:extLst>
          </p:cNvPr>
          <p:cNvCxnSpPr>
            <a:cxnSpLocks/>
          </p:cNvCxnSpPr>
          <p:nvPr/>
        </p:nvCxnSpPr>
        <p:spPr>
          <a:xfrm flipV="1">
            <a:off x="2558005" y="2787005"/>
            <a:ext cx="397513" cy="127323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EBE0E96D-26B7-4C04-9A78-1A4DC762DF0D}"/>
              </a:ext>
            </a:extLst>
          </p:cNvPr>
          <p:cNvCxnSpPr>
            <a:cxnSpLocks/>
          </p:cNvCxnSpPr>
          <p:nvPr/>
        </p:nvCxnSpPr>
        <p:spPr>
          <a:xfrm flipV="1">
            <a:off x="3391387" y="2729777"/>
            <a:ext cx="397513" cy="127323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CAAEC0F5-E8B9-4023-9D07-B9EA4CD33533}"/>
              </a:ext>
            </a:extLst>
          </p:cNvPr>
          <p:cNvCxnSpPr>
            <a:cxnSpLocks/>
          </p:cNvCxnSpPr>
          <p:nvPr/>
        </p:nvCxnSpPr>
        <p:spPr>
          <a:xfrm flipV="1">
            <a:off x="3877943" y="2659682"/>
            <a:ext cx="397513" cy="127323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n 7">
            <a:extLst>
              <a:ext uri="{FF2B5EF4-FFF2-40B4-BE49-F238E27FC236}">
                <a16:creationId xmlns:a16="http://schemas.microsoft.com/office/drawing/2014/main" id="{A411451F-3FD4-47A7-9B73-E2D2ED40F8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5518" y="4638735"/>
            <a:ext cx="5495925" cy="1333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05264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6.7 – </a:t>
            </a:r>
            <a:r>
              <a:rPr lang="es-MX" sz="3700" dirty="0"/>
              <a:t>Ejemplo de determinación de la función de transferencia del circuito RLC en paralelo.</a:t>
            </a:r>
            <a:r>
              <a:rPr lang="es-MX" sz="2000" dirty="0">
                <a:hlinkClick r:id="rId2"/>
              </a:rPr>
              <a:t>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7" name="CuadroTexto 96">
                <a:extLst>
                  <a:ext uri="{FF2B5EF4-FFF2-40B4-BE49-F238E27FC236}">
                    <a16:creationId xmlns:a16="http://schemas.microsoft.com/office/drawing/2014/main" id="{91A0DEA6-FD62-45E1-8DC8-3C39193C49F2}"/>
                  </a:ext>
                </a:extLst>
              </p:cNvPr>
              <p:cNvSpPr txBox="1"/>
              <p:nvPr/>
            </p:nvSpPr>
            <p:spPr>
              <a:xfrm>
                <a:off x="4176701" y="1655451"/>
                <a:ext cx="7329644" cy="267765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La fuente de poder genera una corriente = </a:t>
                </a:r>
                <a:r>
                  <a:rPr lang="es-CL" sz="2400" dirty="0" err="1"/>
                  <a:t>i</a:t>
                </a:r>
                <a:r>
                  <a:rPr lang="es-CL" sz="2400" baseline="-25000" dirty="0" err="1"/>
                  <a:t>i</a:t>
                </a:r>
                <a:r>
                  <a:rPr lang="es-CL" sz="2400" dirty="0"/>
                  <a:t>(t)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Por la resistencia R pasa una corriente = </a:t>
                </a:r>
                <a:r>
                  <a:rPr lang="es-CL" sz="2400" dirty="0" err="1"/>
                  <a:t>i</a:t>
                </a:r>
                <a:r>
                  <a:rPr lang="es-CL" sz="2400" baseline="-25000" dirty="0" err="1"/>
                  <a:t>R</a:t>
                </a:r>
                <a:r>
                  <a:rPr lang="es-CL" sz="2400" dirty="0"/>
                  <a:t>(t)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Por la bobina pasa una corriente = </a:t>
                </a:r>
                <a:r>
                  <a:rPr lang="es-CL" sz="2400" dirty="0" err="1"/>
                  <a:t>i</a:t>
                </a:r>
                <a:r>
                  <a:rPr lang="es-CL" sz="2400" baseline="-25000" dirty="0" err="1"/>
                  <a:t>L</a:t>
                </a:r>
                <a:r>
                  <a:rPr lang="es-CL" sz="2400" dirty="0"/>
                  <a:t>(t)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Por el capacitor pasa una corriente = </a:t>
                </a:r>
                <a:r>
                  <a:rPr lang="es-CL" sz="2400" dirty="0" err="1"/>
                  <a:t>i</a:t>
                </a:r>
                <a:r>
                  <a:rPr lang="es-CL" sz="2400" baseline="-25000" dirty="0" err="1"/>
                  <a:t>C</a:t>
                </a:r>
                <a:r>
                  <a:rPr lang="es-CL" sz="2400" dirty="0"/>
                  <a:t>(t)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Todos los nodos son iguales, por lo que los voltajes serán los mismos:</a:t>
                </a: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s-CL" sz="2400" i="1" dirty="0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s-CL" sz="2400" i="1" baseline="-25000" dirty="0" err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s-CL" sz="240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s-CL" sz="2400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s-CL" sz="2400" i="1" dirty="0" smtClean="0">
                        <a:latin typeface="Cambria Math" panose="02040503050406030204" pitchFamily="18" charset="0"/>
                      </a:rPr>
                      <m:t>) = </m:t>
                    </m:r>
                    <m:r>
                      <a:rPr lang="es-CL" sz="2400" i="1" dirty="0" err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s-CL" sz="2400" i="1" baseline="-25000" dirty="0" err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s-CL" sz="240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s-CL" sz="2400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s-CL" sz="2400" i="1" dirty="0" smtClean="0">
                        <a:latin typeface="Cambria Math" panose="02040503050406030204" pitchFamily="18" charset="0"/>
                      </a:rPr>
                      <m:t>) = </m:t>
                    </m:r>
                    <m:r>
                      <a:rPr lang="es-CL" sz="2400" i="1" dirty="0" err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s-CL" sz="2400" i="1" baseline="-25000" dirty="0" err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s-CL" sz="240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s-CL" sz="2400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s-CL" sz="2400" i="1" dirty="0" smtClean="0">
                        <a:latin typeface="Cambria Math" panose="02040503050406030204" pitchFamily="18" charset="0"/>
                      </a:rPr>
                      <m:t>) = </m:t>
                    </m:r>
                    <m:r>
                      <a:rPr lang="es-CL" sz="2400" i="1" dirty="0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s-CL" sz="240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s-CL" sz="2400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s-CL" sz="240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s-CL" sz="2400" dirty="0"/>
              </a:p>
            </p:txBody>
          </p:sp>
        </mc:Choice>
        <mc:Fallback xmlns="">
          <p:sp>
            <p:nvSpPr>
              <p:cNvPr id="97" name="CuadroTexto 96">
                <a:extLst>
                  <a:ext uri="{FF2B5EF4-FFF2-40B4-BE49-F238E27FC236}">
                    <a16:creationId xmlns:a16="http://schemas.microsoft.com/office/drawing/2014/main" id="{91A0DEA6-FD62-45E1-8DC8-3C39193C49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6701" y="1655451"/>
                <a:ext cx="7329644" cy="2677656"/>
              </a:xfrm>
              <a:prstGeom prst="rect">
                <a:avLst/>
              </a:prstGeom>
              <a:blipFill>
                <a:blip r:embed="rId3"/>
                <a:stretch>
                  <a:fillRect l="-1081" t="-1822" b="-341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>
            <a:extLst>
              <a:ext uri="{FF2B5EF4-FFF2-40B4-BE49-F238E27FC236}">
                <a16:creationId xmlns:a16="http://schemas.microsoft.com/office/drawing/2014/main" id="{A2C6BA26-4CCC-4FB4-B68E-917814EB44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81" y="1757289"/>
            <a:ext cx="4016940" cy="22076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955DA3F0-7AEE-46D0-9B3D-E3C8C7C42BEF}"/>
                  </a:ext>
                </a:extLst>
              </p:cNvPr>
              <p:cNvSpPr txBox="1"/>
              <p:nvPr/>
            </p:nvSpPr>
            <p:spPr>
              <a:xfrm>
                <a:off x="966076" y="4422168"/>
                <a:ext cx="10412392" cy="258532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Por la primera ley de Kirchoff,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s-CL" sz="2400" i="1" smtClean="0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s-CL" sz="24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=0</m:t>
                        </m:r>
                      </m:e>
                    </m:nary>
                  </m:oMath>
                </a14:m>
                <a:endParaRPr lang="es-CL" sz="1800" dirty="0"/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s-CL" i="1" baseline="-25000" dirty="0" err="1">
                        <a:latin typeface="Cambria Math" panose="02040503050406030204" pitchFamily="18" charset="0"/>
                      </a:rPr>
                      <m:t>𝑖</m:t>
                    </m:r>
                    <m:d>
                      <m:dPr>
                        <m:ctrlPr>
                          <a:rPr lang="es-CL" i="1" baseline="-25000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i="1" dirty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s-CL" i="1" dirty="0" err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s-CL" i="1" baseline="-25000" dirty="0" err="1" smtClean="0">
                        <a:latin typeface="Cambria Math" panose="02040503050406030204" pitchFamily="18" charset="0"/>
                      </a:rPr>
                      <m:t>𝑅</m:t>
                    </m:r>
                    <m:d>
                      <m:dPr>
                        <m:ctrlPr>
                          <a:rPr lang="es-CL" i="1" baseline="-25000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i="1" dirty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s-CL" i="1" dirty="0" err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s-CL" i="1" baseline="-25000" dirty="0" err="1">
                        <a:latin typeface="Cambria Math" panose="02040503050406030204" pitchFamily="18" charset="0"/>
                      </a:rPr>
                      <m:t>𝐿</m:t>
                    </m:r>
                    <m:d>
                      <m:dPr>
                        <m:ctrlPr>
                          <a:rPr lang="es-CL" i="1" baseline="-25000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i="1" dirty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s-CL" i="1" dirty="0" err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s-CL" i="1" baseline="-25000" dirty="0" err="1">
                        <a:latin typeface="Cambria Math" panose="02040503050406030204" pitchFamily="18" charset="0"/>
                      </a:rPr>
                      <m:t>𝐶</m:t>
                    </m:r>
                    <m:d>
                      <m:dPr>
                        <m:ctrlPr>
                          <a:rPr lang="es-CL" i="1" baseline="-25000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     → 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s-CL" i="1" baseline="-25000" dirty="0" err="1">
                        <a:latin typeface="Cambria Math" panose="02040503050406030204" pitchFamily="18" charset="0"/>
                      </a:rPr>
                      <m:t>𝑖</m:t>
                    </m:r>
                    <m:d>
                      <m:dPr>
                        <m:ctrlPr>
                          <a:rPr lang="es-CL" i="1" baseline="-25000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s-CL" i="1" baseline="-25000" dirty="0" err="1">
                        <a:latin typeface="Cambria Math" panose="02040503050406030204" pitchFamily="18" charset="0"/>
                      </a:rPr>
                      <m:t>𝑅</m:t>
                    </m:r>
                    <m:d>
                      <m:dPr>
                        <m:ctrlPr>
                          <a:rPr lang="es-CL" i="1" baseline="-25000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b="0" i="1" dirty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s-CL" i="1" dirty="0" err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s-CL" i="1" baseline="-25000" dirty="0" err="1">
                        <a:latin typeface="Cambria Math" panose="02040503050406030204" pitchFamily="18" charset="0"/>
                      </a:rPr>
                      <m:t>𝐿</m:t>
                    </m:r>
                    <m:d>
                      <m:dPr>
                        <m:ctrlPr>
                          <a:rPr lang="es-CL" i="1" baseline="-25000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b="0" i="1" dirty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s-CL" i="1" dirty="0" err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s-CL" i="1" baseline="-25000" dirty="0" err="1">
                        <a:latin typeface="Cambria Math" panose="02040503050406030204" pitchFamily="18" charset="0"/>
                      </a:rPr>
                      <m:t>𝐶</m:t>
                    </m:r>
                    <m:d>
                      <m:dPr>
                        <m:ctrlPr>
                          <a:rPr lang="es-CL" i="1" baseline="-25000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dirty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endParaRPr lang="es-CL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Con ello obtuvimos las siguientes dos ecuaciones: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i="1" dirty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s-CL" sz="2400" i="1" baseline="-25000" dirty="0" err="1">
                          <a:latin typeface="Cambria Math" panose="02040503050406030204" pitchFamily="18" charset="0"/>
                        </a:rPr>
                        <m:t>𝑖</m:t>
                      </m:r>
                      <m:d>
                        <m:dPr>
                          <m:ctrlPr>
                            <a:rPr lang="es-CL" sz="2400" i="1" baseline="-25000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sz="24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sz="2400" i="1" dirty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s-CL" sz="2400" i="1" baseline="-25000" dirty="0" err="1">
                          <a:latin typeface="Cambria Math" panose="02040503050406030204" pitchFamily="18" charset="0"/>
                        </a:rPr>
                        <m:t>𝑅</m:t>
                      </m:r>
                      <m:d>
                        <m:dPr>
                          <m:ctrlPr>
                            <a:rPr lang="es-CL" sz="2400" i="1" baseline="-25000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sz="2400" i="1" dirty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CL" sz="2400" i="1" dirty="0" err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s-CL" sz="2400" i="1" baseline="-25000" dirty="0" err="1">
                          <a:latin typeface="Cambria Math" panose="02040503050406030204" pitchFamily="18" charset="0"/>
                        </a:rPr>
                        <m:t>𝐿</m:t>
                      </m:r>
                      <m:d>
                        <m:dPr>
                          <m:ctrlPr>
                            <a:rPr lang="es-CL" sz="2400" i="1" baseline="-25000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sz="2400" i="1" dirty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CL" sz="2400" i="1" dirty="0" err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s-CL" sz="2400" i="1" baseline="-25000" dirty="0" err="1">
                          <a:latin typeface="Cambria Math" panose="02040503050406030204" pitchFamily="18" charset="0"/>
                        </a:rPr>
                        <m:t>𝐶</m:t>
                      </m:r>
                      <m:d>
                        <m:dPr>
                          <m:ctrlPr>
                            <a:rPr lang="es-CL" sz="2400" i="1" baseline="-25000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s-CL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i="1" dirty="0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s-CL" sz="2400" i="1" baseline="-25000" dirty="0" err="1" smtClean="0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es-CL" sz="2400" i="1" dirty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sz="2400" i="1" dirty="0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s-CL" sz="2400" i="1" dirty="0" smtClean="0">
                          <a:latin typeface="Cambria Math" panose="02040503050406030204" pitchFamily="18" charset="0"/>
                        </a:rPr>
                        <m:t>) = </m:t>
                      </m:r>
                      <m:r>
                        <a:rPr lang="es-CL" sz="2400" i="1" dirty="0" err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s-CL" sz="2400" i="1" baseline="-25000" dirty="0" err="1" smtClean="0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s-CL" sz="2400" i="1" dirty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sz="2400" i="1" dirty="0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s-CL" sz="2400" i="1" dirty="0" smtClean="0">
                          <a:latin typeface="Cambria Math" panose="02040503050406030204" pitchFamily="18" charset="0"/>
                        </a:rPr>
                        <m:t>) = </m:t>
                      </m:r>
                      <m:r>
                        <a:rPr lang="es-CL" sz="2400" i="1" dirty="0" err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s-CL" sz="2400" i="1" baseline="-25000" dirty="0" err="1" smtClean="0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es-CL" sz="2400" i="1" dirty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sz="2400" i="1" dirty="0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s-CL" sz="2400" i="1" dirty="0" smtClean="0">
                          <a:latin typeface="Cambria Math" panose="02040503050406030204" pitchFamily="18" charset="0"/>
                        </a:rPr>
                        <m:t>) = </m:t>
                      </m:r>
                      <m:r>
                        <a:rPr lang="es-CL" sz="2400" i="1" dirty="0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s-CL" sz="2400" i="1" dirty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sz="2400" i="1" dirty="0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s-CL" sz="2400" i="1" dirty="0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sz="2400" dirty="0"/>
              </a:p>
              <a:p>
                <a:endParaRPr lang="es-CL" sz="24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s-CL" sz="2400" dirty="0"/>
              </a:p>
            </p:txBody>
          </p:sp>
        </mc:Choice>
        <mc:Fallback xmlns="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955DA3F0-7AEE-46D0-9B3D-E3C8C7C42B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6076" y="4422168"/>
                <a:ext cx="10412392" cy="2585323"/>
              </a:xfrm>
              <a:prstGeom prst="rect">
                <a:avLst/>
              </a:prstGeom>
              <a:blipFill>
                <a:blip r:embed="rId5"/>
                <a:stretch>
                  <a:fillRect l="-761" t="-2329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59747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6.7 – </a:t>
            </a:r>
            <a:r>
              <a:rPr lang="es-MX" sz="3700" dirty="0"/>
              <a:t>Ejemplo de determinación de la función de transferencia del circuito RLC en paralelo.</a:t>
            </a:r>
            <a:r>
              <a:rPr lang="es-MX" sz="2000" dirty="0">
                <a:hlinkClick r:id="rId2"/>
              </a:rPr>
              <a:t> </a:t>
            </a:r>
            <a:endParaRPr lang="es-CL" sz="3700" dirty="0"/>
          </a:p>
        </p:txBody>
      </p:sp>
      <p:sp>
        <p:nvSpPr>
          <p:cNvPr id="97" name="CuadroTexto 96">
            <a:extLst>
              <a:ext uri="{FF2B5EF4-FFF2-40B4-BE49-F238E27FC236}">
                <a16:creationId xmlns:a16="http://schemas.microsoft.com/office/drawing/2014/main" id="{91A0DEA6-FD62-45E1-8DC8-3C39193C49F2}"/>
              </a:ext>
            </a:extLst>
          </p:cNvPr>
          <p:cNvSpPr txBox="1"/>
          <p:nvPr/>
        </p:nvSpPr>
        <p:spPr>
          <a:xfrm>
            <a:off x="914472" y="1650337"/>
            <a:ext cx="105156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/>
              <a:t>Asumamos que calcularemos la corriente que pasa por la bobina (para que quede igual al ejemplo de la cartilla del ramo:</a:t>
            </a:r>
          </a:p>
          <a:p>
            <a:endParaRPr lang="es-CL" sz="240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BF8716E-6994-441F-855D-FB56DD7724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8675" y="2379510"/>
            <a:ext cx="4847194" cy="3496690"/>
          </a:xfrm>
          <a:prstGeom prst="rect">
            <a:avLst/>
          </a:prstGeom>
        </p:spPr>
      </p:pic>
      <p:grpSp>
        <p:nvGrpSpPr>
          <p:cNvPr id="10" name="Grupo 9">
            <a:extLst>
              <a:ext uri="{FF2B5EF4-FFF2-40B4-BE49-F238E27FC236}">
                <a16:creationId xmlns:a16="http://schemas.microsoft.com/office/drawing/2014/main" id="{0DE609B8-A6F9-4F00-B8EB-14362E41DCF7}"/>
              </a:ext>
            </a:extLst>
          </p:cNvPr>
          <p:cNvGrpSpPr/>
          <p:nvPr/>
        </p:nvGrpSpPr>
        <p:grpSpPr>
          <a:xfrm>
            <a:off x="2095573" y="1572787"/>
            <a:ext cx="8153398" cy="4827585"/>
            <a:chOff x="1357312" y="728662"/>
            <a:chExt cx="9477375" cy="5400675"/>
          </a:xfrm>
        </p:grpSpPr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E70AE0E1-BFF2-49B9-BAE7-3F50E9026C8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57312" y="728662"/>
              <a:ext cx="9477375" cy="5400675"/>
            </a:xfrm>
            <a:prstGeom prst="rect">
              <a:avLst/>
            </a:prstGeom>
          </p:spPr>
        </p:pic>
        <p:sp>
          <p:nvSpPr>
            <p:cNvPr id="9" name="Elipse 8">
              <a:extLst>
                <a:ext uri="{FF2B5EF4-FFF2-40B4-BE49-F238E27FC236}">
                  <a16:creationId xmlns:a16="http://schemas.microsoft.com/office/drawing/2014/main" id="{1484324B-C90A-4B9A-9CFF-DD7218F41535}"/>
                </a:ext>
              </a:extLst>
            </p:cNvPr>
            <p:cNvSpPr/>
            <p:nvPr/>
          </p:nvSpPr>
          <p:spPr>
            <a:xfrm>
              <a:off x="3009418" y="5023413"/>
              <a:ext cx="1655179" cy="717630"/>
            </a:xfrm>
            <a:prstGeom prst="ellipse">
              <a:avLst/>
            </a:prstGeom>
            <a:solidFill>
              <a:srgbClr val="FFFF00">
                <a:alpha val="1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CE52AD17-4321-47B0-88C3-4B3AB66D0FC8}"/>
                </a:ext>
              </a:extLst>
            </p:cNvPr>
            <p:cNvSpPr/>
            <p:nvPr/>
          </p:nvSpPr>
          <p:spPr>
            <a:xfrm>
              <a:off x="8507536" y="3539488"/>
              <a:ext cx="1655179" cy="717630"/>
            </a:xfrm>
            <a:prstGeom prst="ellipse">
              <a:avLst/>
            </a:prstGeom>
            <a:solidFill>
              <a:srgbClr val="FFFF00">
                <a:alpha val="1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3908198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6.7 – </a:t>
            </a:r>
            <a:r>
              <a:rPr lang="es-MX" sz="3700" dirty="0"/>
              <a:t>Ejemplo de determinación de la función de transferencia del circuito RLC en paralelo.</a:t>
            </a:r>
            <a:r>
              <a:rPr lang="es-MX" sz="2000" dirty="0">
                <a:hlinkClick r:id="rId2"/>
              </a:rPr>
              <a:t>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7" name="CuadroTexto 96">
                <a:extLst>
                  <a:ext uri="{FF2B5EF4-FFF2-40B4-BE49-F238E27FC236}">
                    <a16:creationId xmlns:a16="http://schemas.microsoft.com/office/drawing/2014/main" id="{91A0DEA6-FD62-45E1-8DC8-3C39193C49F2}"/>
                  </a:ext>
                </a:extLst>
              </p:cNvPr>
              <p:cNvSpPr txBox="1"/>
              <p:nvPr/>
            </p:nvSpPr>
            <p:spPr>
              <a:xfrm>
                <a:off x="914471" y="1748781"/>
                <a:ext cx="10752809" cy="566937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Utilizando la tabla anterior podemos establecer que: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i="1" dirty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s-CL" sz="2400" i="1" baseline="-25000" dirty="0" err="1">
                          <a:latin typeface="Cambria Math" panose="02040503050406030204" pitchFamily="18" charset="0"/>
                        </a:rPr>
                        <m:t>𝑖</m:t>
                      </m:r>
                      <m:d>
                        <m:dPr>
                          <m:ctrlPr>
                            <a:rPr lang="es-CL" sz="2400" i="1" baseline="-25000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sz="24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sz="2400" i="1" dirty="0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s-CL" sz="2400" i="1" baseline="-25000" dirty="0" err="1">
                          <a:latin typeface="Cambria Math" panose="02040503050406030204" pitchFamily="18" charset="0"/>
                        </a:rPr>
                        <m:t>𝑅</m:t>
                      </m:r>
                      <m:d>
                        <m:dPr>
                          <m:ctrlPr>
                            <a:rPr lang="es-CL" sz="2400" i="1" baseline="-25000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sz="2400" i="1" dirty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CL" sz="2400" i="1" dirty="0" err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s-CL" sz="2400" i="1" baseline="-25000" dirty="0" err="1">
                          <a:latin typeface="Cambria Math" panose="02040503050406030204" pitchFamily="18" charset="0"/>
                        </a:rPr>
                        <m:t>𝐶</m:t>
                      </m:r>
                      <m:d>
                        <m:dPr>
                          <m:ctrlPr>
                            <a:rPr lang="es-CL" sz="2400" i="1" baseline="-25000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sz="2400" i="1" dirty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CL" sz="2400" i="1" dirty="0" err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s-CL" sz="2400" i="1" baseline="-25000" dirty="0" err="1">
                          <a:latin typeface="Cambria Math" panose="02040503050406030204" pitchFamily="18" charset="0"/>
                        </a:rPr>
                        <m:t>𝐿</m:t>
                      </m:r>
                      <m:d>
                        <m:dPr>
                          <m:ctrlPr>
                            <a:rPr lang="es-CL" sz="2400" i="1" baseline="-25000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s-CL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i="1" dirty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s-CL" sz="2400" i="1" baseline="-25000" dirty="0" err="1">
                          <a:latin typeface="Cambria Math" panose="02040503050406030204" pitchFamily="18" charset="0"/>
                        </a:rPr>
                        <m:t>𝑅</m:t>
                      </m:r>
                      <m:d>
                        <m:dPr>
                          <m:ctrlPr>
                            <a:rPr lang="es-CL" sz="2400" i="1" baseline="-25000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r>
                        <a:rPr lang="es-CL" sz="24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d>
                        <m:d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s-CL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i="1" dirty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s-CL" sz="2400" i="1" baseline="-25000" dirty="0" err="1">
                          <a:latin typeface="Cambria Math" panose="02040503050406030204" pitchFamily="18" charset="0"/>
                        </a:rPr>
                        <m:t>𝐶</m:t>
                      </m:r>
                      <m:d>
                        <m:dPr>
                          <m:ctrlPr>
                            <a:rPr lang="es-CL" sz="2400" i="1" baseline="-25000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sz="24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  <m:f>
                        <m:f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s-CL" sz="24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d>
                        <m:d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s-CL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latin typeface="Cambria Math" panose="02040503050406030204" pitchFamily="18" charset="0"/>
                        </a:rPr>
                        <m:t>𝑣</m:t>
                      </m:r>
                      <m:d>
                        <m:dPr>
                          <m:ctrlPr>
                            <a:rPr lang="es-CL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𝐿</m:t>
                      </m:r>
                      <m:f>
                        <m:fPr>
                          <m:ctrlPr>
                            <a:rPr lang="es-CL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s-CL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e>
                            <m:sub>
                              <m:r>
                                <a:rPr lang="es-CL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  <m:d>
                            <m:dPr>
                              <m:ctrlPr>
                                <a:rPr lang="es-CL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num>
                        <m:den>
                          <m:r>
                            <a:rPr lang="es-CL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</m:oMath>
                  </m:oMathPara>
                </a14:m>
                <a:endParaRPr lang="es-CL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Reemplazando: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i="1" dirty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s-CL" sz="2400" i="1" baseline="-25000" dirty="0" err="1">
                          <a:latin typeface="Cambria Math" panose="02040503050406030204" pitchFamily="18" charset="0"/>
                        </a:rPr>
                        <m:t>𝑖</m:t>
                      </m:r>
                      <m:d>
                        <m:dPr>
                          <m:ctrlPr>
                            <a:rPr lang="es-CL" sz="2400" i="1" baseline="-25000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sz="24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r>
                        <a:rPr lang="es-CL" sz="24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d>
                        <m:dPr>
                          <m:ctrlP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sz="2400" i="1" dirty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CL" sz="24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  <m:f>
                        <m:fPr>
                          <m:ctrlP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s-CL" sz="24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d>
                        <m:dPr>
                          <m:ctrlP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sz="2400" i="1" dirty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CL" sz="2400" i="1" dirty="0" err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s-CL" sz="2400" i="1" baseline="-25000" dirty="0" err="1">
                          <a:latin typeface="Cambria Math" panose="02040503050406030204" pitchFamily="18" charset="0"/>
                        </a:rPr>
                        <m:t>𝐿</m:t>
                      </m:r>
                      <m:d>
                        <m:dPr>
                          <m:ctrlPr>
                            <a:rPr lang="es-CL" sz="2400" i="1" baseline="-25000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s-CL" sz="2400" dirty="0"/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Como </a:t>
                </a:r>
                <a14:m>
                  <m:oMath xmlns:m="http://schemas.openxmlformats.org/officeDocument/2006/math">
                    <m:r>
                      <a:rPr lang="es-CL" sz="2400" i="1">
                        <a:latin typeface="Cambria Math" panose="02040503050406030204" pitchFamily="18" charset="0"/>
                      </a:rPr>
                      <m:t>𝑣</m:t>
                    </m:r>
                    <m:d>
                      <m:dPr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𝐿</m:t>
                    </m:r>
                    <m:f>
                      <m:f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</m:e>
                          <m:sub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num>
                      <m:den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s-CL" sz="2400" dirty="0"/>
                  <a:t>, podemos reemplazar los respectivos v(t) de la ecuación</a:t>
                </a:r>
              </a:p>
              <a:p>
                <a:endParaRPr lang="es-CL" sz="2400" dirty="0"/>
              </a:p>
              <a:p>
                <a:endParaRPr lang="es-CL" sz="2400" dirty="0"/>
              </a:p>
              <a:p>
                <a:endParaRPr lang="es-CL" sz="2400" dirty="0"/>
              </a:p>
            </p:txBody>
          </p:sp>
        </mc:Choice>
        <mc:Fallback xmlns="">
          <p:sp>
            <p:nvSpPr>
              <p:cNvPr id="97" name="CuadroTexto 96">
                <a:extLst>
                  <a:ext uri="{FF2B5EF4-FFF2-40B4-BE49-F238E27FC236}">
                    <a16:creationId xmlns:a16="http://schemas.microsoft.com/office/drawing/2014/main" id="{91A0DEA6-FD62-45E1-8DC8-3C39193C49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71" y="1748781"/>
                <a:ext cx="10752809" cy="5669373"/>
              </a:xfrm>
              <a:prstGeom prst="rect">
                <a:avLst/>
              </a:prstGeom>
              <a:blipFill>
                <a:blip r:embed="rId3"/>
                <a:stretch>
                  <a:fillRect l="-737" t="-86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3967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6.7 – </a:t>
            </a:r>
            <a:r>
              <a:rPr lang="es-MX" sz="3700" dirty="0"/>
              <a:t>Ejemplo de determinación de la función de transferencia del circuito RLC en paralelo.</a:t>
            </a:r>
            <a:r>
              <a:rPr lang="es-MX" sz="2000" dirty="0">
                <a:hlinkClick r:id="rId3"/>
              </a:rPr>
              <a:t>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7" name="CuadroTexto 96">
                <a:extLst>
                  <a:ext uri="{FF2B5EF4-FFF2-40B4-BE49-F238E27FC236}">
                    <a16:creationId xmlns:a16="http://schemas.microsoft.com/office/drawing/2014/main" id="{91A0DEA6-FD62-45E1-8DC8-3C39193C49F2}"/>
                  </a:ext>
                </a:extLst>
              </p:cNvPr>
              <p:cNvSpPr txBox="1"/>
              <p:nvPr/>
            </p:nvSpPr>
            <p:spPr>
              <a:xfrm>
                <a:off x="914471" y="1748781"/>
                <a:ext cx="10752809" cy="4304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Utilizando la tabla anterior podemos establecer que: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latin typeface="Cambria Math" panose="02040503050406030204" pitchFamily="18" charset="0"/>
                        </a:rPr>
                        <m:t>𝑣</m:t>
                      </m:r>
                      <m:d>
                        <m:dPr>
                          <m:ctrlPr>
                            <a:rPr lang="es-CL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𝐿</m:t>
                      </m:r>
                      <m:f>
                        <m:fPr>
                          <m:ctrlPr>
                            <a:rPr lang="es-CL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s-CL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e>
                            <m:sub>
                              <m:r>
                                <a:rPr lang="es-CL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  <m:d>
                            <m:dPr>
                              <m:ctrlPr>
                                <a:rPr lang="es-CL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num>
                        <m:den>
                          <m:r>
                            <a:rPr lang="es-CL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</m:oMath>
                  </m:oMathPara>
                </a14:m>
                <a:endParaRPr lang="es-CL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Reemplazando: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i="1" dirty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s-CL" sz="2400" i="1" baseline="-25000" dirty="0" err="1">
                          <a:latin typeface="Cambria Math" panose="02040503050406030204" pitchFamily="18" charset="0"/>
                        </a:rPr>
                        <m:t>𝑖</m:t>
                      </m:r>
                      <m:d>
                        <m:dPr>
                          <m:ctrlPr>
                            <a:rPr lang="es-CL" sz="2400" i="1" baseline="-25000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sz="24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r>
                        <a:rPr lang="es-CL" sz="24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d>
                        <m:dPr>
                          <m:ctrlP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sz="2400" i="1" dirty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CL" sz="24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  <m:f>
                        <m:fPr>
                          <m:ctrlP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s-CL" sz="24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d>
                        <m:dPr>
                          <m:ctrlP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sz="2400" i="1" dirty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CL" sz="2400" i="1" dirty="0" err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s-CL" sz="2400" i="1" baseline="-25000" dirty="0" err="1">
                          <a:latin typeface="Cambria Math" panose="02040503050406030204" pitchFamily="18" charset="0"/>
                        </a:rPr>
                        <m:t>𝐿</m:t>
                      </m:r>
                      <m:d>
                        <m:dPr>
                          <m:ctrlPr>
                            <a:rPr lang="es-CL" sz="2400" i="1" baseline="-25000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s-CL" sz="2400" dirty="0"/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Pero como </a:t>
                </a:r>
                <a14:m>
                  <m:oMath xmlns:m="http://schemas.openxmlformats.org/officeDocument/2006/math">
                    <m:r>
                      <a:rPr lang="es-CL" sz="2400" i="1">
                        <a:latin typeface="Cambria Math" panose="02040503050406030204" pitchFamily="18" charset="0"/>
                      </a:rPr>
                      <m:t>𝑣</m:t>
                    </m:r>
                    <m:d>
                      <m:dPr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𝐿</m:t>
                    </m:r>
                    <m:f>
                      <m:f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</m:e>
                          <m:sub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num>
                      <m:den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s-CL" sz="2400" dirty="0"/>
                  <a:t>, podemos reemplazar los respectivos v(t) de la ecuación y queda: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s-CL" sz="2400" i="1" dirty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s-CL" sz="2400" i="1" baseline="-25000" dirty="0" err="1">
                        <a:latin typeface="Cambria Math" panose="02040503050406030204" pitchFamily="18" charset="0"/>
                      </a:rPr>
                      <m:t>𝑖</m:t>
                    </m:r>
                    <m:d>
                      <m:dPr>
                        <m:ctrlPr>
                          <a:rPr lang="es-CL" sz="2400" i="1" baseline="-25000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es-CL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𝐿</m:t>
                    </m:r>
                    <m:f>
                      <m:f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</m:e>
                          <m:sub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num>
                      <m:den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s-CL" sz="2400" i="1" dirty="0">
                        <a:latin typeface="Cambria Math" panose="02040503050406030204" pitchFamily="18" charset="0"/>
                      </a:rPr>
                      <m:t>+</m:t>
                    </m:r>
                    <m:r>
                      <a:rPr lang="es-CL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𝐿</m:t>
                    </m:r>
                    <m:f>
                      <m:f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</m:e>
                          <m:sub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num>
                      <m:den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s-CL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  <m:f>
                      <m:fPr>
                        <m:ctrlP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s-CL" sz="2400" i="1" dirty="0">
                        <a:latin typeface="Cambria Math" panose="02040503050406030204" pitchFamily="18" charset="0"/>
                      </a:rPr>
                      <m:t>+</m:t>
                    </m:r>
                    <m:r>
                      <a:rPr lang="es-CL" sz="2400" i="1" dirty="0" err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s-CL" sz="2400" i="1" baseline="-25000" dirty="0" err="1">
                        <a:latin typeface="Cambria Math" panose="02040503050406030204" pitchFamily="18" charset="0"/>
                      </a:rPr>
                      <m:t>𝐿</m:t>
                    </m:r>
                    <m:d>
                      <m:dPr>
                        <m:ctrlPr>
                          <a:rPr lang="es-CL" sz="2400" i="1" baseline="-25000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num>
                      <m:den>
                        <m: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den>
                    </m:f>
                    <m:f>
                      <m:f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</m:e>
                          <m:sub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num>
                      <m:den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s-CL" sz="2400" i="1" dirty="0">
                        <a:latin typeface="Cambria Math" panose="02040503050406030204" pitchFamily="18" charset="0"/>
                      </a:rPr>
                      <m:t>+</m:t>
                    </m:r>
                    <m:r>
                      <a:rPr lang="es-CL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𝐿</m:t>
                    </m:r>
                    <m:r>
                      <a:rPr lang="es-CL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  <m:f>
                      <m:fPr>
                        <m:ctrlP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  <m:d>
                      <m:dPr>
                        <m:ctrlP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</m:t>
                            </m:r>
                            <m:sSub>
                              <m:sSubPr>
                                <m:ctrlP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𝑖</m:t>
                                </m:r>
                              </m:e>
                              <m:sub>
                                <m: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𝐿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num>
                          <m:den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</m:e>
                    </m:d>
                  </m:oMath>
                </a14:m>
                <a:r>
                  <a:rPr lang="es-CL" sz="2400" dirty="0"/>
                  <a:t>+</a:t>
                </a:r>
                <a14:m>
                  <m:oMath xmlns:m="http://schemas.openxmlformats.org/officeDocument/2006/math">
                    <m:r>
                      <a:rPr lang="es-CL" sz="2400" i="1" dirty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s-CL" sz="2400" i="1" baseline="-25000" dirty="0" err="1">
                        <a:latin typeface="Cambria Math" panose="02040503050406030204" pitchFamily="18" charset="0"/>
                      </a:rPr>
                      <m:t>𝐿</m:t>
                    </m:r>
                    <m:d>
                      <m:dPr>
                        <m:ctrlPr>
                          <a:rPr lang="es-CL" sz="2400" i="1" baseline="-25000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endParaRPr lang="es-CL" sz="2400" dirty="0"/>
              </a:p>
              <a:p>
                <a:pPr lvl="1"/>
                <a14:m>
                  <m:oMath xmlns:m="http://schemas.openxmlformats.org/officeDocument/2006/math">
                    <m:r>
                      <a:rPr lang="es-CL" sz="2400" i="1" dirty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s-CL" sz="2400" i="1" baseline="-25000" dirty="0" err="1">
                        <a:latin typeface="Cambria Math" panose="02040503050406030204" pitchFamily="18" charset="0"/>
                      </a:rPr>
                      <m:t>𝑖</m:t>
                    </m:r>
                    <m:d>
                      <m:dPr>
                        <m:ctrlPr>
                          <a:rPr lang="es-CL" sz="2400" i="1" baseline="-25000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num>
                      <m:den>
                        <m: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den>
                    </m:f>
                    <m:f>
                      <m:f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</m:e>
                          <m:sub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num>
                      <m:den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s-CL" sz="2400" i="1" dirty="0">
                        <a:latin typeface="Cambria Math" panose="02040503050406030204" pitchFamily="18" charset="0"/>
                      </a:rPr>
                      <m:t>+</m:t>
                    </m:r>
                    <m:r>
                      <a:rPr lang="es-CL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𝐿𝐶</m:t>
                    </m:r>
                    <m:f>
                      <m:fPr>
                        <m:ctrlP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s-CL" sz="240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sz="24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</m:t>
                            </m:r>
                          </m:e>
                          <m:sup>
                            <m:r>
                              <a:rPr lang="es-CL" sz="24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s-CL" sz="240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sz="24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𝑑𝑡</m:t>
                            </m:r>
                          </m:e>
                          <m:sup>
                            <m:r>
                              <a:rPr lang="es-CL" sz="24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sSub>
                      <m:sSub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𝑖</m:t>
                        </m:r>
                      </m:e>
                      <m:sub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sub>
                    </m:sSub>
                    <m:d>
                      <m:d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s-CL" sz="2400" dirty="0"/>
                  <a:t>+</a:t>
                </a:r>
                <a14:m>
                  <m:oMath xmlns:m="http://schemas.openxmlformats.org/officeDocument/2006/math">
                    <m:r>
                      <a:rPr lang="es-CL" sz="2400" i="1" dirty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s-CL" sz="2400" i="1" baseline="-25000" dirty="0" err="1">
                        <a:latin typeface="Cambria Math" panose="02040503050406030204" pitchFamily="18" charset="0"/>
                      </a:rPr>
                      <m:t>𝐿</m:t>
                    </m:r>
                    <m:d>
                      <m:dPr>
                        <m:ctrlPr>
                          <a:rPr lang="es-CL" sz="2400" i="1" baseline="-25000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endParaRPr lang="es-CL" sz="2400" dirty="0"/>
              </a:p>
            </p:txBody>
          </p:sp>
        </mc:Choice>
        <mc:Fallback xmlns="">
          <p:sp>
            <p:nvSpPr>
              <p:cNvPr id="97" name="CuadroTexto 96">
                <a:extLst>
                  <a:ext uri="{FF2B5EF4-FFF2-40B4-BE49-F238E27FC236}">
                    <a16:creationId xmlns:a16="http://schemas.microsoft.com/office/drawing/2014/main" id="{91A0DEA6-FD62-45E1-8DC8-3C39193C49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71" y="1748781"/>
                <a:ext cx="10752809" cy="4304320"/>
              </a:xfrm>
              <a:prstGeom prst="rect">
                <a:avLst/>
              </a:prstGeom>
              <a:blipFill>
                <a:blip r:embed="rId4"/>
                <a:stretch>
                  <a:fillRect l="-737" t="-1133" b="-5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88093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6.7 – </a:t>
            </a:r>
            <a:r>
              <a:rPr lang="es-MX" sz="3700" dirty="0"/>
              <a:t>Ejemplo de determinación de la función de transferencia del circuito RLC en paralelo.</a:t>
            </a:r>
            <a:r>
              <a:rPr lang="es-MX" sz="2000" dirty="0">
                <a:hlinkClick r:id="rId3"/>
              </a:rPr>
              <a:t>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7" name="CuadroTexto 96">
                <a:extLst>
                  <a:ext uri="{FF2B5EF4-FFF2-40B4-BE49-F238E27FC236}">
                    <a16:creationId xmlns:a16="http://schemas.microsoft.com/office/drawing/2014/main" id="{91A0DEA6-FD62-45E1-8DC8-3C39193C49F2}"/>
                  </a:ext>
                </a:extLst>
              </p:cNvPr>
              <p:cNvSpPr txBox="1"/>
              <p:nvPr/>
            </p:nvSpPr>
            <p:spPr>
              <a:xfrm>
                <a:off x="949195" y="1690688"/>
                <a:ext cx="10752809" cy="442441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Reordenando obtenemos la ecuación diferencial del circuito en estudio:</a:t>
                </a:r>
              </a:p>
              <a:p>
                <a:pPr lvl="1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i="1" dirty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s-CL" sz="2400" i="1" baseline="-25000" dirty="0" err="1">
                          <a:latin typeface="Cambria Math" panose="02040503050406030204" pitchFamily="18" charset="0"/>
                        </a:rPr>
                        <m:t>𝑖</m:t>
                      </m:r>
                      <m:d>
                        <m:dPr>
                          <m:ctrlPr>
                            <a:rPr lang="es-CL" sz="2400" i="1" baseline="-25000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sz="24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𝐿𝐶</m:t>
                      </m:r>
                      <m:f>
                        <m:fPr>
                          <m:ctrlP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s-CL" sz="2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2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s-CL" sz="2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s-CL" sz="2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2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𝑑𝑡</m:t>
                              </m:r>
                            </m:e>
                            <m:sup>
                              <m:r>
                                <a:rPr lang="es-CL" sz="2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sSub>
                        <m:sSubPr>
                          <m:ctrlPr>
                            <a:rPr lang="es-CL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e>
                        <m:sub>
                          <m:r>
                            <a:rPr lang="es-CL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d>
                        <m:dPr>
                          <m:ctrlPr>
                            <a:rPr lang="es-CL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m:rPr>
                          <m:nor/>
                        </m:rPr>
                        <a:rPr lang="es-CL" sz="2400" dirty="0"/>
                        <m:t>+</m:t>
                      </m:r>
                      <m:f>
                        <m:fPr>
                          <m:ctrlP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𝐿</m:t>
                          </m:r>
                        </m:num>
                        <m:den>
                          <m: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f>
                        <m:fPr>
                          <m:ctrlPr>
                            <a:rPr lang="es-CL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e>
                            <m:sub>
                              <m: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  <m:d>
                            <m:dPr>
                              <m:ctrlP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num>
                        <m:den>
                          <m:r>
                            <a:rPr lang="es-CL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s-CL" sz="2400" i="1" dirty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CL" sz="2400" i="1" dirty="0">
                          <a:latin typeface="Cambria Math" panose="02040503050406030204" pitchFamily="18" charset="0"/>
                        </a:rPr>
                        <m:t>𝑖𝐿</m:t>
                      </m:r>
                      <m:d>
                        <m:dPr>
                          <m:ctrlPr>
                            <a:rPr lang="es-CL" sz="2400" i="1" baseline="-25000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s-CL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Para obtener la función de transferencia (Usando Laplace)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s-CL" sz="2400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s-CL" sz="2400" i="1" baseline="-25000" dirty="0" smtClean="0">
                        <a:latin typeface="Cambria Math" panose="02040503050406030204" pitchFamily="18" charset="0"/>
                      </a:rPr>
                      <m:t>𝑖</m:t>
                    </m:r>
                    <m:d>
                      <m:dPr>
                        <m:ctrlPr>
                          <a:rPr lang="es-CL" sz="2400" i="1" baseline="-25000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</m:d>
                    <m:r>
                      <a:rPr lang="es-CL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𝐿𝐶</m:t>
                    </m:r>
                    <m:d>
                      <m:dPr>
                        <m:ctrlPr>
                          <a:rPr lang="es-CL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  <m:sup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b>
                          <m:sSub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</m:d>
                        <m:r>
                          <a:rPr lang="es-CL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s-CL" sz="240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i</m:t>
                                </m:r>
                              </m:e>
                              <m:sup>
                                <m: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</m:e>
                          <m:sub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CL" sz="24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i</m:t>
                            </m:r>
                          </m:e>
                          <m:sub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e>
                    </m:d>
                  </m:oMath>
                </a14:m>
                <a:r>
                  <a:rPr lang="es-CL" sz="2400" dirty="0"/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CL" sz="24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num>
                      <m:den>
                        <m: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den>
                    </m:f>
                    <m:d>
                      <m:dPr>
                        <m:ctrlPr>
                          <a:rPr lang="es-CL" sz="24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  <m:sSub>
                          <m:sSubPr>
                            <m:ctrlPr>
                              <a:rPr lang="es-CL" sz="24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s-CL" sz="24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  <m:d>
                          <m:dPr>
                            <m:ctrlPr>
                              <a:rPr lang="es-CL" sz="24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</m:d>
                        <m:r>
                          <a:rPr lang="es-CL" sz="24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CL" sz="24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i</m:t>
                            </m:r>
                          </m:e>
                          <m:sub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  <m:d>
                          <m:d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e>
                    </m:d>
                    <m:r>
                      <a:rPr lang="es-CL" sz="2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s-CL" sz="2400" b="0" i="1" dirty="0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s-CL" sz="2400" i="1" baseline="-25000" dirty="0" smtClean="0">
                        <a:latin typeface="Cambria Math" panose="02040503050406030204" pitchFamily="18" charset="0"/>
                      </a:rPr>
                      <m:t>𝐿</m:t>
                    </m:r>
                    <m:d>
                      <m:dPr>
                        <m:ctrlPr>
                          <a:rPr lang="es-CL" sz="2400" i="1" baseline="-25000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</m:d>
                  </m:oMath>
                </a14:m>
                <a:endParaRPr lang="es-CL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Como las condiciones iniciales son cero;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s-CL" sz="2400" i="1">
                        <a:latin typeface="Cambria Math" panose="02040503050406030204" pitchFamily="18" charset="0"/>
                      </a:rPr>
                      <m:t>𝐼</m:t>
                    </m:r>
                    <m:r>
                      <a:rPr lang="es-CL" sz="2400" i="1" baseline="-25000" dirty="0">
                        <a:latin typeface="Cambria Math" panose="02040503050406030204" pitchFamily="18" charset="0"/>
                      </a:rPr>
                      <m:t>𝑖</m:t>
                    </m:r>
                    <m:d>
                      <m:dPr>
                        <m:ctrlPr>
                          <a:rPr lang="es-CL" sz="2400" i="1" baseline="-25000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</m:d>
                    <m:r>
                      <a:rPr lang="es-CL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𝐿𝐶</m:t>
                    </m:r>
                    <m:sSup>
                      <m:sSup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sSub>
                      <m:sSub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sub>
                    </m:sSub>
                    <m:d>
                      <m:d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</m:d>
                  </m:oMath>
                </a14:m>
                <a:r>
                  <a:rPr lang="es-CL" sz="2400" dirty="0"/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num>
                      <m:den>
                        <m: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den>
                    </m:f>
                    <m:d>
                      <m:dPr>
                        <m:begChr m:val=""/>
                        <m:endChr m:val=""/>
                        <m:ctrlP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  <m:sSub>
                          <m:sSubPr>
                            <m:ctrlPr>
                              <a:rPr lang="es-CL" sz="24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s-CL" sz="24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  <m:d>
                          <m:dPr>
                            <m:ctrlPr>
                              <a:rPr lang="es-CL" sz="24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</m:d>
                      </m:e>
                    </m:d>
                    <m:r>
                      <a:rPr lang="es-CL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s-CL" sz="2400" i="1" dirty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s-CL" sz="2400" i="1" baseline="-25000" dirty="0">
                        <a:latin typeface="Cambria Math" panose="02040503050406030204" pitchFamily="18" charset="0"/>
                      </a:rPr>
                      <m:t>𝐿</m:t>
                    </m:r>
                    <m:d>
                      <m:dPr>
                        <m:ctrlPr>
                          <a:rPr lang="es-CL" sz="2400" i="1" baseline="-25000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</m:d>
                  </m:oMath>
                </a14:m>
                <a:endParaRPr lang="es-CL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Factorizando: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i="1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s-CL" sz="2400" i="1" baseline="-25000" dirty="0">
                          <a:latin typeface="Cambria Math" panose="02040503050406030204" pitchFamily="18" charset="0"/>
                        </a:rPr>
                        <m:t>𝑖</m:t>
                      </m:r>
                      <m:d>
                        <m:dPr>
                          <m:ctrlPr>
                            <a:rPr lang="es-CL" sz="2400" i="1" baseline="-25000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 dirty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</m:d>
                      <m:r>
                        <a:rPr lang="es-CL" sz="24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s-CL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d>
                        <m:dPr>
                          <m:ctrlPr>
                            <a:rPr lang="es-CL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e>
                      </m:d>
                      <m:d>
                        <m:dPr>
                          <m:ctrlPr>
                            <a:rPr lang="es-CL" sz="240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𝐿𝐶</m:t>
                          </m:r>
                          <m:sSup>
                            <m:sSupPr>
                              <m:ctrlP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p>
                              <m: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s-CL" sz="2400" dirty="0"/>
                            <m:t>+</m:t>
                          </m:r>
                          <m:f>
                            <m:fPr>
                              <m:ctrlPr>
                                <a:rPr lang="es-CL" sz="2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CL" sz="2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</m:t>
                              </m:r>
                            </m:num>
                            <m:den>
                              <m:r>
                                <a:rPr lang="es-CL" sz="2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den>
                          </m:f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+1</m:t>
                          </m:r>
                        </m:e>
                      </m:d>
                    </m:oMath>
                  </m:oMathPara>
                </a14:m>
                <a:endParaRPr lang="es-CL" sz="2400" dirty="0"/>
              </a:p>
              <a:p>
                <a:endParaRPr lang="es-CL" sz="2400" dirty="0"/>
              </a:p>
            </p:txBody>
          </p:sp>
        </mc:Choice>
        <mc:Fallback xmlns="">
          <p:sp>
            <p:nvSpPr>
              <p:cNvPr id="97" name="CuadroTexto 96">
                <a:extLst>
                  <a:ext uri="{FF2B5EF4-FFF2-40B4-BE49-F238E27FC236}">
                    <a16:creationId xmlns:a16="http://schemas.microsoft.com/office/drawing/2014/main" id="{91A0DEA6-FD62-45E1-8DC8-3C39193C49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9195" y="1690688"/>
                <a:ext cx="10752809" cy="4424416"/>
              </a:xfrm>
              <a:prstGeom prst="rect">
                <a:avLst/>
              </a:prstGeom>
              <a:blipFill>
                <a:blip r:embed="rId4"/>
                <a:stretch>
                  <a:fillRect l="-794" t="-110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77636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6.7 – </a:t>
            </a:r>
            <a:r>
              <a:rPr lang="es-MX" sz="3700" dirty="0"/>
              <a:t>Ejemplo de determinación de la función de transferencia del circuito RLC en paralelo.</a:t>
            </a:r>
            <a:r>
              <a:rPr lang="es-MX" sz="2000" dirty="0">
                <a:hlinkClick r:id="rId3"/>
              </a:rPr>
              <a:t>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7" name="CuadroTexto 96">
                <a:extLst>
                  <a:ext uri="{FF2B5EF4-FFF2-40B4-BE49-F238E27FC236}">
                    <a16:creationId xmlns:a16="http://schemas.microsoft.com/office/drawing/2014/main" id="{91A0DEA6-FD62-45E1-8DC8-3C39193C49F2}"/>
                  </a:ext>
                </a:extLst>
              </p:cNvPr>
              <p:cNvSpPr txBox="1"/>
              <p:nvPr/>
            </p:nvSpPr>
            <p:spPr>
              <a:xfrm>
                <a:off x="949195" y="1690688"/>
                <a:ext cx="10752809" cy="22213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s-CL" sz="2400" dirty="0"/>
                  <a:t>La función de transferencia queda finalmente como: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  <m:d>
                            <m:dPr>
                              <m:ctrlP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e>
                          </m:d>
                        </m:num>
                        <m:den>
                          <m:r>
                            <a:rPr lang="es-CL" sz="2400" i="1">
                              <a:latin typeface="Cambria Math" panose="02040503050406030204" pitchFamily="18" charset="0"/>
                            </a:rPr>
                            <m:t>𝐼</m:t>
                          </m:r>
                          <m:r>
                            <a:rPr lang="es-CL" sz="2400" i="1" baseline="-25000" dirty="0">
                              <a:latin typeface="Cambria Math" panose="02040503050406030204" pitchFamily="18" charset="0"/>
                            </a:rPr>
                            <m:t>𝑖</m:t>
                          </m:r>
                          <m:d>
                            <m:dPr>
                              <m:ctrlPr>
                                <a:rPr lang="es-CL" sz="2400" i="1" baseline="-25000" dirty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sz="2400" i="1" dirty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</m:d>
                        </m:den>
                      </m:f>
                      <m:r>
                        <a:rPr lang="es-CL" sz="24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d>
                            <m:dPr>
                              <m:ctrlPr>
                                <a:rPr lang="es-CL" sz="2400" i="1" dirty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𝐿𝐶</m:t>
                              </m:r>
                              <m:sSup>
                                <m:sSupPr>
                                  <m:ctrlPr>
                                    <a:rPr lang="es-CL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CL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𝑠</m:t>
                                  </m:r>
                                </m:e>
                                <m:sup>
                                  <m:r>
                                    <a:rPr lang="es-CL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m:rPr>
                                  <m:nor/>
                                </m:rPr>
                                <a:rPr lang="es-CL" sz="2400" dirty="0"/>
                                <m:t>+</m:t>
                              </m:r>
                              <m:f>
                                <m:fPr>
                                  <m:ctrlPr>
                                    <a:rPr lang="es-CL" sz="2400" i="1" dirty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s-CL" sz="2400" i="1" dirty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𝐿</m:t>
                                  </m:r>
                                </m:num>
                                <m:den>
                                  <m:r>
                                    <a:rPr lang="es-CL" sz="2400" i="1" dirty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𝑅</m:t>
                                  </m:r>
                                </m:den>
                              </m:f>
                              <m:r>
                                <a:rPr lang="es-CL" sz="2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s-CL" sz="2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</m:t>
                              </m:r>
                            </m:e>
                          </m:d>
                        </m:den>
                      </m:f>
                      <m:r>
                        <a:rPr lang="es-CL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num>
                        <m:den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  <m:r>
                            <a:rPr lang="es-CL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𝐿</m:t>
                          </m:r>
                          <m:r>
                            <a:rPr lang="es-CL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  <m:sSup>
                            <m:sSupPr>
                              <m:ctrlP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p>
                              <m: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s-CL" sz="2400" dirty="0"/>
                            <m:t>+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  <m: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</m:oMath>
                  </m:oMathPara>
                </a14:m>
                <a:endParaRPr lang="es-CL" sz="2400" dirty="0"/>
              </a:p>
              <a:p>
                <a:endParaRPr lang="es-CL" sz="2400" dirty="0"/>
              </a:p>
              <a:p>
                <a:endParaRPr lang="es-CL" sz="2400" dirty="0"/>
              </a:p>
            </p:txBody>
          </p:sp>
        </mc:Choice>
        <mc:Fallback xmlns="">
          <p:sp>
            <p:nvSpPr>
              <p:cNvPr id="97" name="CuadroTexto 96">
                <a:extLst>
                  <a:ext uri="{FF2B5EF4-FFF2-40B4-BE49-F238E27FC236}">
                    <a16:creationId xmlns:a16="http://schemas.microsoft.com/office/drawing/2014/main" id="{91A0DEA6-FD62-45E1-8DC8-3C39193C49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9195" y="1690688"/>
                <a:ext cx="10752809" cy="2221377"/>
              </a:xfrm>
              <a:prstGeom prst="rect">
                <a:avLst/>
              </a:prstGeom>
              <a:blipFill>
                <a:blip r:embed="rId4"/>
                <a:stretch>
                  <a:fillRect l="-794" t="-219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>
            <a:extLst>
              <a:ext uri="{FF2B5EF4-FFF2-40B4-BE49-F238E27FC236}">
                <a16:creationId xmlns:a16="http://schemas.microsoft.com/office/drawing/2014/main" id="{390C337D-F9B1-49F5-958D-DF91585251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7550" y="3381376"/>
            <a:ext cx="5676900" cy="1257300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CD6CBDEF-72C5-413C-A320-8EAB87DFD736}"/>
              </a:ext>
            </a:extLst>
          </p:cNvPr>
          <p:cNvSpPr txBox="1"/>
          <p:nvPr/>
        </p:nvSpPr>
        <p:spPr>
          <a:xfrm>
            <a:off x="3278563" y="4787100"/>
            <a:ext cx="65830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dirty="0"/>
              <a:t>Ref.: </a:t>
            </a:r>
            <a:r>
              <a:rPr lang="es-CL" dirty="0">
                <a:hlinkClick r:id="rId6"/>
              </a:rPr>
              <a:t>https://www.youtube.com/watch?v=2B3x5NVTTJk&amp;t=430s</a:t>
            </a:r>
            <a:r>
              <a:rPr lang="es-C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68499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6.8 – </a:t>
            </a:r>
            <a:r>
              <a:rPr lang="es-MX" sz="3700" dirty="0"/>
              <a:t>Modelamiento de un sistema térmico.</a:t>
            </a:r>
            <a:r>
              <a:rPr lang="es-MX" sz="2000" dirty="0">
                <a:hlinkClick r:id="rId3"/>
              </a:rPr>
              <a:t> </a:t>
            </a:r>
            <a:endParaRPr lang="es-CL" sz="3700" dirty="0"/>
          </a:p>
        </p:txBody>
      </p:sp>
      <p:sp>
        <p:nvSpPr>
          <p:cNvPr id="97" name="CuadroTexto 96">
            <a:extLst>
              <a:ext uri="{FF2B5EF4-FFF2-40B4-BE49-F238E27FC236}">
                <a16:creationId xmlns:a16="http://schemas.microsoft.com/office/drawing/2014/main" id="{91A0DEA6-FD62-45E1-8DC8-3C39193C49F2}"/>
              </a:ext>
            </a:extLst>
          </p:cNvPr>
          <p:cNvSpPr txBox="1"/>
          <p:nvPr/>
        </p:nvSpPr>
        <p:spPr>
          <a:xfrm>
            <a:off x="949195" y="1690688"/>
            <a:ext cx="10752809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2400" dirty="0"/>
              <a:t>Modelación del calentamiento de un cuerpo (horno, máquina eléctrica o algún artefacto electrónico)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sz="2400" dirty="0"/>
              <a:t>Para el control de variable, se asumirá que la temperatura es homogénea.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2400" dirty="0"/>
              <a:t>Las variables a analizar serán: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sz="2400" dirty="0"/>
              <a:t>P: potencia calorífica.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sz="2400" dirty="0"/>
              <a:t>Pc: potencia requerida para calentar el cuerpo.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sz="2400" dirty="0" err="1"/>
              <a:t>Pf</a:t>
            </a:r>
            <a:r>
              <a:rPr lang="es-MX" sz="2400" dirty="0"/>
              <a:t>: potencia que fluye hacia el exterior.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sz="2400" dirty="0"/>
              <a:t>C: capacidad térmica.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sz="2400" dirty="0"/>
              <a:t>R: resistencia térmica.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sz="2400" dirty="0"/>
              <a:t>T: temperatura de la resistencia térmica.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sz="2400" dirty="0"/>
              <a:t>Te: temperatura exterior.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ED8BB22-3F02-4474-8D63-74EA858049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6888" y="3147409"/>
            <a:ext cx="3667125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187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6.8 – </a:t>
            </a:r>
            <a:r>
              <a:rPr lang="es-MX" sz="3700" dirty="0"/>
              <a:t>Modelamiento de un sistema térmico.</a:t>
            </a:r>
            <a:r>
              <a:rPr lang="es-MX" sz="2000" dirty="0">
                <a:hlinkClick r:id="rId3"/>
              </a:rPr>
              <a:t>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7" name="CuadroTexto 96">
                <a:extLst>
                  <a:ext uri="{FF2B5EF4-FFF2-40B4-BE49-F238E27FC236}">
                    <a16:creationId xmlns:a16="http://schemas.microsoft.com/office/drawing/2014/main" id="{91A0DEA6-FD62-45E1-8DC8-3C39193C49F2}"/>
                  </a:ext>
                </a:extLst>
              </p:cNvPr>
              <p:cNvSpPr txBox="1"/>
              <p:nvPr/>
            </p:nvSpPr>
            <p:spPr>
              <a:xfrm>
                <a:off x="949195" y="1690688"/>
                <a:ext cx="10752809" cy="422128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s-MX" sz="2400" dirty="0"/>
                  <a:t>El esquema que representa el fenómeno descrito es:</a:t>
                </a: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es-MX" sz="2400" dirty="0"/>
                  <a:t>La potencia requerida para calentar el cuerpo, corresponde a:</a:t>
                </a:r>
              </a:p>
              <a:p>
                <a:pPr lvl="1"/>
                <a:r>
                  <a:rPr lang="es-MX" sz="2400" dirty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MX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s-CL" sz="2400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s-CL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s-CL" sz="2400" b="0" i="1" smtClean="0">
                        <a:latin typeface="Cambria Math" panose="02040503050406030204" pitchFamily="18" charset="0"/>
                      </a:rPr>
                      <m:t>𝐶</m:t>
                    </m:r>
                    <m:d>
                      <m:dPr>
                        <m:ctrlPr>
                          <a:rPr lang="es-CL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sz="2400" i="1">
                                <a:latin typeface="Cambria Math" panose="02040503050406030204" pitchFamily="18" charset="0"/>
                              </a:rPr>
                              <m:t>𝑑𝑇</m:t>
                            </m:r>
                          </m:num>
                          <m:den>
                            <m:r>
                              <a:rPr lang="es-CL" sz="2400" i="1"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</m:e>
                    </m:d>
                  </m:oMath>
                </a14:m>
                <a:r>
                  <a:rPr lang="es-MX" sz="2400" dirty="0"/>
                  <a:t>	Ecuación 1</a:t>
                </a:r>
              </a:p>
              <a:p>
                <a:pPr lvl="1"/>
                <a:r>
                  <a:rPr lang="es-MX" sz="2400" dirty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MX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s-CL" sz="2400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s-CL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s-CL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P</m:t>
                    </m:r>
                    <m:r>
                      <a:rPr lang="es-CL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es-MX" sz="2400" dirty="0"/>
                  <a:t>	Ecuación 2</a:t>
                </a:r>
              </a:p>
              <a:p>
                <a:pPr lvl="1"/>
                <a:r>
                  <a:rPr lang="es-MX" sz="2400" dirty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s-CL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CL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s-CL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𝑒</m:t>
                            </m:r>
                          </m:sub>
                        </m:sSub>
                      </m:num>
                      <m:den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r>
                  <a:rPr lang="es-MX" sz="2400" dirty="0"/>
                  <a:t>	Ecuación 3</a:t>
                </a:r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es-MX" sz="2400" dirty="0"/>
                  <a:t>Reemplazando (3) y (1) en (2):</a:t>
                </a:r>
              </a:p>
              <a:p>
                <a:pPr lvl="2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sz="2400" i="1">
                          <a:latin typeface="Cambria Math" panose="02040503050406030204" pitchFamily="18" charset="0"/>
                        </a:rPr>
                        <m:t>𝐶</m:t>
                      </m:r>
                      <m:d>
                        <m:dPr>
                          <m:ctrlPr>
                            <a:rPr lang="es-CL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CL" sz="2400" i="1">
                                  <a:latin typeface="Cambria Math" panose="02040503050406030204" pitchFamily="18" charset="0"/>
                                </a:rPr>
                                <m:t>𝑑𝑇</m:t>
                              </m:r>
                            </m:num>
                            <m:den>
                              <m:r>
                                <a:rPr lang="es-CL" sz="2400" i="1">
                                  <a:latin typeface="Cambria Math" panose="02040503050406030204" pitchFamily="18" charset="0"/>
                                </a:rPr>
                                <m:t>𝑑𝑡</m:t>
                              </m:r>
                            </m:den>
                          </m:f>
                        </m:e>
                      </m:d>
                      <m:r>
                        <a:rPr lang="es-CL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s-CL" sz="240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P</m:t>
                      </m:r>
                      <m:r>
                        <a:rPr lang="es-CL" sz="240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s-CL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s-CL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  <m:r>
                                <a:rPr lang="es-CL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s-CL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s-CL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r>
                            <a:rPr lang="es-CL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</m:oMath>
                  </m:oMathPara>
                </a14:m>
                <a:endParaRPr lang="es-MX" sz="2400" dirty="0"/>
              </a:p>
              <a:p>
                <a:pPr lvl="2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MX" sz="2400" i="1" dirty="0" smtClean="0">
                          <a:latin typeface="Cambria Math" panose="02040503050406030204" pitchFamily="18" charset="0"/>
                        </a:rPr>
                        <m:t>𝑇</m:t>
                      </m:r>
                      <m:d>
                        <m:dPr>
                          <m:ctrlPr>
                            <a:rPr lang="es-MX" sz="240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MX" sz="2400" i="1" dirty="0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</m:d>
                      <m:r>
                        <a:rPr lang="es-MX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MX" sz="240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</m:t>
                          </m:r>
                          <m:d>
                            <m:dPr>
                              <m:ctrlPr>
                                <a:rPr lang="es-CL" sz="24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sz="24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e>
                          </m:d>
                        </m:num>
                        <m:den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𝐶𝑠</m:t>
                          </m:r>
                        </m:den>
                      </m:f>
                      <m:r>
                        <a:rPr lang="es-CL" sz="24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  <m:d>
                            <m:dPr>
                              <m:ctrlPr>
                                <a:rPr lang="es-CL" sz="24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sz="24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e>
                          </m:d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s-CL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𝑇𝑒</m:t>
                          </m:r>
                          <m:d>
                            <m:dPr>
                              <m:ctrlPr>
                                <a:rPr lang="es-CL" sz="2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sz="24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e>
                          </m:d>
                        </m:num>
                        <m:den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  <m:r>
                            <a:rPr lang="es-CL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  <m:r>
                            <a:rPr lang="es-CL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endParaRPr lang="es-MX" sz="2400" dirty="0"/>
              </a:p>
            </p:txBody>
          </p:sp>
        </mc:Choice>
        <mc:Fallback xmlns="">
          <p:sp>
            <p:nvSpPr>
              <p:cNvPr id="97" name="CuadroTexto 96">
                <a:extLst>
                  <a:ext uri="{FF2B5EF4-FFF2-40B4-BE49-F238E27FC236}">
                    <a16:creationId xmlns:a16="http://schemas.microsoft.com/office/drawing/2014/main" id="{91A0DEA6-FD62-45E1-8DC8-3C39193C49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9195" y="1690688"/>
                <a:ext cx="10752809" cy="4221284"/>
              </a:xfrm>
              <a:prstGeom prst="rect">
                <a:avLst/>
              </a:prstGeom>
              <a:blipFill>
                <a:blip r:embed="rId4"/>
                <a:stretch>
                  <a:fillRect l="-794" t="-115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>
            <a:extLst>
              <a:ext uri="{FF2B5EF4-FFF2-40B4-BE49-F238E27FC236}">
                <a16:creationId xmlns:a16="http://schemas.microsoft.com/office/drawing/2014/main" id="{3229EE97-8C44-4D49-9651-61414D05F6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8188" y="2650391"/>
            <a:ext cx="5613816" cy="3147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952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6.8 – </a:t>
            </a:r>
            <a:r>
              <a:rPr lang="es-MX" sz="3700" dirty="0"/>
              <a:t>Modelamiento de un sistema térmico.</a:t>
            </a:r>
            <a:r>
              <a:rPr lang="es-MX" sz="2000" dirty="0">
                <a:hlinkClick r:id="rId3"/>
              </a:rPr>
              <a:t> </a:t>
            </a:r>
            <a:r>
              <a:rPr lang="es-MX" sz="2000" dirty="0"/>
              <a:t>(</a:t>
            </a:r>
            <a:r>
              <a:rPr lang="es-MX" sz="2000" dirty="0">
                <a:hlinkClick r:id="rId4"/>
              </a:rPr>
              <a:t>https://www.youtube.com/watch?v=WSUS7w7LgWs</a:t>
            </a:r>
            <a:r>
              <a:rPr lang="es-MX" sz="2000" dirty="0"/>
              <a:t>) </a:t>
            </a:r>
            <a:endParaRPr lang="es-CL" sz="3700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790F5E4-BFD0-4827-A7C6-68BFE820EF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8593" y="1921520"/>
            <a:ext cx="7124806" cy="3521384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12B2718-419E-4ABA-9C46-A5FC159D19FC}"/>
              </a:ext>
            </a:extLst>
          </p:cNvPr>
          <p:cNvSpPr txBox="1"/>
          <p:nvPr/>
        </p:nvSpPr>
        <p:spPr>
          <a:xfrm>
            <a:off x="8368496" y="2152353"/>
            <a:ext cx="359972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La conducción ocurre entre sólidos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La convección ocurre entre líquidos o entre un líquido y un sólido.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Radiación. No veremos la radiación debido a que tiene un comportamiento distribuido (varía en tiempo y en espacio complicando su análisis). Es no lineal. (T</a:t>
            </a:r>
            <a:r>
              <a:rPr lang="es-CL" baseline="-25000" dirty="0"/>
              <a:t>2</a:t>
            </a:r>
            <a:r>
              <a:rPr lang="es-CL" baseline="30000" dirty="0"/>
              <a:t>4</a:t>
            </a:r>
            <a:r>
              <a:rPr lang="es-CL" dirty="0"/>
              <a:t> – T</a:t>
            </a:r>
            <a:r>
              <a:rPr lang="es-CL" baseline="-25000" dirty="0"/>
              <a:t>1</a:t>
            </a:r>
            <a:r>
              <a:rPr lang="es-CL" baseline="30000" dirty="0"/>
              <a:t>4</a:t>
            </a:r>
            <a:r>
              <a:rPr lang="es-CL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Sólo veremos la conducción y la convección por ser concentrados y lineales.</a:t>
            </a:r>
          </a:p>
        </p:txBody>
      </p:sp>
    </p:spTree>
    <p:extLst>
      <p:ext uri="{BB962C8B-B14F-4D97-AF65-F5344CB8AC3E}">
        <p14:creationId xmlns:p14="http://schemas.microsoft.com/office/powerpoint/2010/main" val="1572975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6.8 – </a:t>
            </a:r>
            <a:r>
              <a:rPr lang="es-MX" sz="3700" dirty="0"/>
              <a:t>Modelamiento de un sistema térmico.</a:t>
            </a:r>
            <a:r>
              <a:rPr lang="es-MX" sz="2000" dirty="0">
                <a:hlinkClick r:id="rId3"/>
              </a:rPr>
              <a:t>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7" name="CuadroTexto 96">
                <a:extLst>
                  <a:ext uri="{FF2B5EF4-FFF2-40B4-BE49-F238E27FC236}">
                    <a16:creationId xmlns:a16="http://schemas.microsoft.com/office/drawing/2014/main" id="{91A0DEA6-FD62-45E1-8DC8-3C39193C49F2}"/>
                  </a:ext>
                </a:extLst>
              </p:cNvPr>
              <p:cNvSpPr txBox="1"/>
              <p:nvPr/>
            </p:nvSpPr>
            <p:spPr>
              <a:xfrm>
                <a:off x="1231739" y="1637452"/>
                <a:ext cx="10752809" cy="485498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s-MX" sz="2400" dirty="0"/>
                  <a:t>Al hablar de Sistemas Térmicos, trabajaremos con dos elementos:</a:t>
                </a:r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es-MX" sz="2400" dirty="0"/>
                  <a:t>La resistencia térmica; cuando el calor fluye por uno o más cuerpos, presenta una resistencia al flujo de calor</a:t>
                </a:r>
              </a:p>
              <a:p>
                <a:pPr lvl="1" algn="ctr"/>
                <a14:m>
                  <m:oMath xmlns:m="http://schemas.openxmlformats.org/officeDocument/2006/math">
                    <m:sSub>
                      <m:sSubPr>
                        <m:ctrlPr>
                          <a:rPr lang="es-MX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b>
                        <m:r>
                          <a:rPr lang="es-CL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es-MX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MX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s-MX" sz="24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MX" sz="24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s-CL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  <m:d>
                          <m:dPr>
                            <m:ctrlPr>
                              <a:rPr lang="es-CL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s-CL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</m:num>
                      <m:den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den>
                    </m:f>
                  </m:oMath>
                </a14:m>
                <a:r>
                  <a:rPr lang="es-MX" sz="2400" dirty="0"/>
                  <a:t> </a:t>
                </a:r>
              </a:p>
              <a:p>
                <a:pPr lvl="3"/>
                <a:r>
                  <a:rPr lang="es-MX" sz="2000" dirty="0"/>
                  <a:t>Donde:</a:t>
                </a:r>
              </a:p>
              <a:p>
                <a:pPr lvl="3"/>
                <a:r>
                  <a:rPr lang="es-MX" sz="2000" dirty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MX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MX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s-CL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es-MX" sz="2000" dirty="0"/>
                  <a:t> es la conductividad térmica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s-MX" sz="20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MX" sz="20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𝐽</m:t>
                            </m:r>
                          </m:num>
                          <m:den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 °</m:t>
                            </m:r>
                            <m:r>
                              <a:rPr lang="es-CL" sz="2000" b="0" i="1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den>
                        </m:f>
                      </m:e>
                    </m:d>
                  </m:oMath>
                </a14:m>
                <a:endParaRPr lang="es-MX" sz="2000" dirty="0"/>
              </a:p>
              <a:p>
                <a:pPr lvl="3"/>
                <a:r>
                  <a:rPr lang="es-MX" sz="2000" dirty="0"/>
                  <a:t>	</a:t>
                </a:r>
                <a14:m>
                  <m:oMath xmlns:m="http://schemas.openxmlformats.org/officeDocument/2006/math">
                    <m:r>
                      <a:rPr lang="es-CL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s-MX" sz="200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s-MX" sz="2000" dirty="0"/>
                  <a:t>es el área normal a la dirección de flujo de calor (m</a:t>
                </a:r>
                <a:r>
                  <a:rPr lang="es-MX" sz="2000" baseline="30000" dirty="0"/>
                  <a:t>2</a:t>
                </a:r>
                <a:r>
                  <a:rPr lang="es-MX" sz="2000" dirty="0"/>
                  <a:t>)</a:t>
                </a:r>
              </a:p>
              <a:p>
                <a:pPr lvl="3"/>
                <a:r>
                  <a:rPr lang="es-MX" sz="2000" dirty="0"/>
                  <a:t>	</a:t>
                </a:r>
                <a14:m>
                  <m:oMath xmlns:m="http://schemas.openxmlformats.org/officeDocument/2006/math">
                    <m:r>
                      <a:rPr lang="es-CL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es-MX" sz="2000" dirty="0"/>
                  <a:t> es el largo en la dirección del flujo (m)</a:t>
                </a:r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endParaRPr lang="es-MX" sz="2400" dirty="0"/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endParaRPr lang="es-MX" sz="2400" dirty="0"/>
              </a:p>
              <a:p>
                <a:pPr marL="1257300" lvl="2" indent="-342900">
                  <a:buFont typeface="Arial" panose="020B0604020202020204" pitchFamily="34" charset="0"/>
                  <a:buChar char="•"/>
                </a:pPr>
                <a:r>
                  <a:rPr lang="es-MX" sz="2000" dirty="0"/>
                  <a:t>Podemos asumir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MX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i="1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b>
                        <m:r>
                          <a:rPr lang="es-CL" sz="20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es-MX" sz="2000" dirty="0"/>
                  <a:t> como un flujo de corriente i(t),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s-CL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s-CL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s-CL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s-CL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CL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s-CL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r>
                  <a:rPr lang="es-MX" sz="2000" dirty="0"/>
                  <a:t> como una tensión eléctrica V(t) lo que nos daría como resultado que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MX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num>
                      <m:den>
                        <m:sSub>
                          <m:sSubPr>
                            <m:ctrlPr>
                              <a:rPr lang="es-MX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MX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s-CL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  <m:r>
                          <a:rPr lang="es-CL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den>
                    </m:f>
                  </m:oMath>
                </a14:m>
                <a:r>
                  <a:rPr lang="es-MX" sz="3200" dirty="0"/>
                  <a:t> </a:t>
                </a:r>
                <a:r>
                  <a:rPr lang="es-MX" sz="2000" dirty="0"/>
                  <a:t>ya que (V= i x R)</a:t>
                </a:r>
                <a:r>
                  <a:rPr lang="es-MX" sz="2400" dirty="0"/>
                  <a:t>	</a:t>
                </a:r>
              </a:p>
            </p:txBody>
          </p:sp>
        </mc:Choice>
        <mc:Fallback xmlns="">
          <p:sp>
            <p:nvSpPr>
              <p:cNvPr id="97" name="CuadroTexto 96">
                <a:extLst>
                  <a:ext uri="{FF2B5EF4-FFF2-40B4-BE49-F238E27FC236}">
                    <a16:creationId xmlns:a16="http://schemas.microsoft.com/office/drawing/2014/main" id="{91A0DEA6-FD62-45E1-8DC8-3C39193C49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1739" y="1637452"/>
                <a:ext cx="10752809" cy="4854983"/>
              </a:xfrm>
              <a:prstGeom prst="rect">
                <a:avLst/>
              </a:prstGeom>
              <a:blipFill>
                <a:blip r:embed="rId4"/>
                <a:stretch>
                  <a:fillRect l="-737" t="-100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Imagen 4">
            <a:extLst>
              <a:ext uri="{FF2B5EF4-FFF2-40B4-BE49-F238E27FC236}">
                <a16:creationId xmlns:a16="http://schemas.microsoft.com/office/drawing/2014/main" id="{E87ED57D-96F2-4ED5-9E54-FC2E35F9F6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34475" y="2650013"/>
            <a:ext cx="2219325" cy="269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699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6.8 – </a:t>
            </a:r>
            <a:r>
              <a:rPr lang="es-MX" sz="3700" dirty="0"/>
              <a:t>Modelamiento de un sistema térmico.</a:t>
            </a:r>
            <a:r>
              <a:rPr lang="es-MX" sz="2000" dirty="0">
                <a:hlinkClick r:id="rId3"/>
              </a:rPr>
              <a:t>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7" name="CuadroTexto 96">
                <a:extLst>
                  <a:ext uri="{FF2B5EF4-FFF2-40B4-BE49-F238E27FC236}">
                    <a16:creationId xmlns:a16="http://schemas.microsoft.com/office/drawing/2014/main" id="{91A0DEA6-FD62-45E1-8DC8-3C39193C49F2}"/>
                  </a:ext>
                </a:extLst>
              </p:cNvPr>
              <p:cNvSpPr txBox="1"/>
              <p:nvPr/>
            </p:nvSpPr>
            <p:spPr>
              <a:xfrm>
                <a:off x="1231739" y="1637452"/>
                <a:ext cx="10752809" cy="34336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s-CL" sz="2000" dirty="0"/>
                  <a:t>El otro elemento será la capacitancia térmica; la capacidad de un cuerpo de almacenar energía.</a:t>
                </a:r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es-MX" sz="2000" dirty="0"/>
                  <a:t>Experimentalmente se sabe que el calor específico de un cuerpo (</a:t>
                </a:r>
                <a:r>
                  <a:rPr lang="es-MX" sz="2000" dirty="0" err="1"/>
                  <a:t>c</a:t>
                </a:r>
                <a:r>
                  <a:rPr lang="es-MX" sz="2000" baseline="-25000" dirty="0" err="1"/>
                  <a:t>p</a:t>
                </a:r>
                <a:r>
                  <a:rPr lang="es-MX" sz="2000" dirty="0"/>
                  <a:t>) está relacionado con la cantidad de energía que se necesita para cambiar la temperatura de un cuerpo</a:t>
                </a:r>
              </a:p>
              <a:p>
                <a:pPr lvl="1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MX" sz="2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s-CL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𝑄</m:t>
                      </m:r>
                      <m:r>
                        <a:rPr lang="es-CL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s-CL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s-CL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𝑀</m:t>
                      </m:r>
                      <m:r>
                        <a:rPr lang="es-CL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s-CL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MX" sz="2000" dirty="0"/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es-MX" sz="2000" dirty="0"/>
                  <a:t>Si se divide la energía Q (J) por el tiempo se obtiene flujo de calor </a:t>
                </a:r>
                <a14:m>
                  <m:oMath xmlns:m="http://schemas.openxmlformats.org/officeDocument/2006/math">
                    <m:r>
                      <a:rPr lang="es-CL" sz="2000" b="0" i="1" smtClean="0">
                        <a:latin typeface="Cambria Math" panose="02040503050406030204" pitchFamily="18" charset="0"/>
                      </a:rPr>
                      <m:t>𝑞</m:t>
                    </m:r>
                  </m:oMath>
                </a14:m>
                <a:r>
                  <a:rPr lang="es-MX" sz="2000" dirty="0"/>
                  <a:t> en (W) (potencia)</a:t>
                </a:r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es-MX" sz="2000" dirty="0"/>
                  <a:t>Si se divide el diferencial de temperatura por tiempo se obtiene la derivada de la T respecto del tiempo, 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MX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MX" sz="200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num>
                      <m:den>
                        <m:r>
                          <a:rPr lang="es-MX" sz="200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es-MX" sz="2000" dirty="0"/>
                  <a:t>  y ello nos permite llegar a:</a:t>
                </a:r>
              </a:p>
              <a:p>
                <a:pPr lvl="1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es-CL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s-CL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s-CL" sz="20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𝑀</m:t>
                      </m:r>
                      <m:f>
                        <m:fPr>
                          <m:ctrlPr>
                            <a:rPr lang="es-CL" sz="2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r>
                            <a:rPr lang="es-CL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</m:num>
                        <m:den>
                          <m:r>
                            <a:rPr lang="es-CL" sz="2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r>
                            <a:rPr lang="es-CL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es-MX" sz="2000" dirty="0"/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es-MX" sz="2000" dirty="0"/>
                  <a:t>Esa expresión tiene la misma forma de la capacitancia eléctrica </a:t>
                </a:r>
                <a14:m>
                  <m:oMath xmlns:m="http://schemas.openxmlformats.org/officeDocument/2006/math">
                    <m:r>
                      <a:rPr lang="es-CL" sz="20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s-CL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sub>
                    </m:sSub>
                    <m:f>
                      <m:fPr>
                        <m:ctrlPr>
                          <a:rPr lang="es-CL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𝑑𝑇</m:t>
                        </m:r>
                      </m:num>
                      <m:den>
                        <m:r>
                          <a:rPr lang="es-CL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s-CL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≅</m:t>
                    </m:r>
                    <m:r>
                      <a:rPr lang="es-CL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2000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s-CL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  <m:f>
                      <m:fPr>
                        <m:ctrlPr>
                          <a:rPr lang="es-CL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s-CL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endParaRPr lang="es-MX" sz="2000" dirty="0"/>
              </a:p>
            </p:txBody>
          </p:sp>
        </mc:Choice>
        <mc:Fallback xmlns="">
          <p:sp>
            <p:nvSpPr>
              <p:cNvPr id="97" name="CuadroTexto 96">
                <a:extLst>
                  <a:ext uri="{FF2B5EF4-FFF2-40B4-BE49-F238E27FC236}">
                    <a16:creationId xmlns:a16="http://schemas.microsoft.com/office/drawing/2014/main" id="{91A0DEA6-FD62-45E1-8DC8-3C39193C49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1739" y="1637452"/>
                <a:ext cx="10752809" cy="3433632"/>
              </a:xfrm>
              <a:prstGeom prst="rect">
                <a:avLst/>
              </a:prstGeom>
              <a:blipFill>
                <a:blip r:embed="rId4"/>
                <a:stretch>
                  <a:fillRect l="-510" t="-1066" b="-5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>
            <a:extLst>
              <a:ext uri="{FF2B5EF4-FFF2-40B4-BE49-F238E27FC236}">
                <a16:creationId xmlns:a16="http://schemas.microsoft.com/office/drawing/2014/main" id="{F2DB501C-8DB1-47B1-842C-9347E2742E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810584"/>
            <a:ext cx="1702251" cy="123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792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6.8 – </a:t>
            </a:r>
            <a:r>
              <a:rPr lang="es-MX" sz="3700" dirty="0"/>
              <a:t>Modelamiento de un sistema térmico.</a:t>
            </a:r>
            <a:r>
              <a:rPr lang="es-MX" sz="2000" dirty="0">
                <a:hlinkClick r:id="rId3"/>
              </a:rPr>
              <a:t>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69CD444-69E8-43B9-A6D9-00BA54221CCE}"/>
                  </a:ext>
                </a:extLst>
              </p:cNvPr>
              <p:cNvSpPr txBox="1"/>
              <p:nvPr/>
            </p:nvSpPr>
            <p:spPr>
              <a:xfrm>
                <a:off x="1231739" y="1637452"/>
                <a:ext cx="10752809" cy="36335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s-CL" sz="2800" dirty="0"/>
                  <a:t>Reglas:</a:t>
                </a:r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es-MX" sz="2400" dirty="0"/>
                  <a:t>Existe una resistencia térmica cuando dos cuerpos están en contacto (ya sea sólidos o un sólido y un fluido)</a:t>
                </a:r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es-MX" sz="2400" dirty="0"/>
                  <a:t>En un cuerpo dado, la suma de los flujos de calor producen un efecto combinado en el incremento de la temperatura</a:t>
                </a:r>
              </a:p>
              <a:p>
                <a:pPr lvl="1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MX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f>
                        <m:fPr>
                          <m:ctrlPr>
                            <a:rPr lang="es-MX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MX" sz="240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num>
                        <m:den>
                          <m:r>
                            <a:rPr lang="es-MX" sz="240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es-MX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MX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s-MX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CL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MX" sz="2400" dirty="0"/>
              </a:p>
              <a:p>
                <a:pPr marL="1257300" lvl="2" indent="-342900">
                  <a:buFont typeface="Arial" panose="020B0604020202020204" pitchFamily="34" charset="0"/>
                  <a:buChar char="•"/>
                </a:pPr>
                <a:r>
                  <a:rPr lang="es-MX" sz="2400" dirty="0"/>
                  <a:t>En los sistemas térmicos no existe inductancia térmica, no hay generación de un campo magnético, sólo resistencia y capacitancia térmica. </a:t>
                </a:r>
                <a:endParaRPr lang="es-MX" sz="2000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69CD444-69E8-43B9-A6D9-00BA54221C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1739" y="1637452"/>
                <a:ext cx="10752809" cy="3633559"/>
              </a:xfrm>
              <a:prstGeom prst="rect">
                <a:avLst/>
              </a:prstGeom>
              <a:blipFill>
                <a:blip r:embed="rId4"/>
                <a:stretch>
                  <a:fillRect l="-1020" t="-1678" b="-285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2177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6.8 – </a:t>
            </a:r>
            <a:r>
              <a:rPr lang="es-MX" sz="3700" dirty="0"/>
              <a:t>Modelamiento de un sistema térmico.</a:t>
            </a:r>
            <a:r>
              <a:rPr lang="es-MX" sz="2000" dirty="0">
                <a:hlinkClick r:id="rId3"/>
              </a:rPr>
              <a:t> </a:t>
            </a:r>
            <a:endParaRPr lang="es-CL" sz="3700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8D79AFE-3BCA-4EB9-AD1E-1DE87C0066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6419127" cy="906000"/>
          </a:xfrm>
        </p:spPr>
        <p:txBody>
          <a:bodyPr/>
          <a:lstStyle/>
          <a:p>
            <a:r>
              <a:rPr lang="es-MX" dirty="0"/>
              <a:t>Ejemplo de un sistema térmico de calentamiento:</a:t>
            </a:r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5DD0F78F-7037-49B9-A76C-91EF4AC3134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7467539" y="1825625"/>
            <a:ext cx="4072481" cy="3395766"/>
          </a:xfrm>
          <a:prstGeom prst="rect">
            <a:avLst/>
          </a:prstGeom>
        </p:spPr>
      </p:pic>
      <p:grpSp>
        <p:nvGrpSpPr>
          <p:cNvPr id="16" name="Grupo 15">
            <a:extLst>
              <a:ext uri="{FF2B5EF4-FFF2-40B4-BE49-F238E27FC236}">
                <a16:creationId xmlns:a16="http://schemas.microsoft.com/office/drawing/2014/main" id="{0D6981E3-0307-4990-BFC0-50AEF39B01AE}"/>
              </a:ext>
            </a:extLst>
          </p:cNvPr>
          <p:cNvGrpSpPr/>
          <p:nvPr/>
        </p:nvGrpSpPr>
        <p:grpSpPr>
          <a:xfrm>
            <a:off x="2224833" y="2715809"/>
            <a:ext cx="1990847" cy="1215342"/>
            <a:chOff x="1469984" y="3044143"/>
            <a:chExt cx="1990847" cy="1215342"/>
          </a:xfrm>
        </p:grpSpPr>
        <p:sp>
          <p:nvSpPr>
            <p:cNvPr id="8" name="Rectángulo 7">
              <a:extLst>
                <a:ext uri="{FF2B5EF4-FFF2-40B4-BE49-F238E27FC236}">
                  <a16:creationId xmlns:a16="http://schemas.microsoft.com/office/drawing/2014/main" id="{30127A21-86FF-4FB2-9295-FCB720652105}"/>
                </a:ext>
              </a:extLst>
            </p:cNvPr>
            <p:cNvSpPr/>
            <p:nvPr/>
          </p:nvSpPr>
          <p:spPr>
            <a:xfrm>
              <a:off x="2048719" y="3044143"/>
              <a:ext cx="833377" cy="121534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6D0910BC-4C74-4955-9D90-D7896B554B46}"/>
                </a:ext>
              </a:extLst>
            </p:cNvPr>
            <p:cNvSpPr txBox="1"/>
            <p:nvPr/>
          </p:nvSpPr>
          <p:spPr>
            <a:xfrm>
              <a:off x="2176040" y="3200342"/>
              <a:ext cx="5787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/>
                <a:t>T</a:t>
              </a:r>
            </a:p>
            <a:p>
              <a:pPr algn="ctr"/>
              <a:r>
                <a:rPr lang="es-CL" dirty="0" err="1"/>
                <a:t>Ct</a:t>
              </a:r>
              <a:endParaRPr lang="es-CL" dirty="0"/>
            </a:p>
          </p:txBody>
        </p:sp>
        <p:cxnSp>
          <p:nvCxnSpPr>
            <p:cNvPr id="11" name="Conector recto de flecha 10">
              <a:extLst>
                <a:ext uri="{FF2B5EF4-FFF2-40B4-BE49-F238E27FC236}">
                  <a16:creationId xmlns:a16="http://schemas.microsoft.com/office/drawing/2014/main" id="{0D3B564E-DC40-4E04-8662-CCDDB6098240}"/>
                </a:ext>
              </a:extLst>
            </p:cNvPr>
            <p:cNvCxnSpPr/>
            <p:nvPr/>
          </p:nvCxnSpPr>
          <p:spPr>
            <a:xfrm>
              <a:off x="1469984" y="3633468"/>
              <a:ext cx="578735" cy="0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ector recto de flecha 12">
              <a:extLst>
                <a:ext uri="{FF2B5EF4-FFF2-40B4-BE49-F238E27FC236}">
                  <a16:creationId xmlns:a16="http://schemas.microsoft.com/office/drawing/2014/main" id="{DA8107C4-BE06-4F84-B184-96CE56A47CBC}"/>
                </a:ext>
              </a:extLst>
            </p:cNvPr>
            <p:cNvCxnSpPr/>
            <p:nvPr/>
          </p:nvCxnSpPr>
          <p:spPr>
            <a:xfrm>
              <a:off x="2882096" y="3651814"/>
              <a:ext cx="578735" cy="0"/>
            </a:xfrm>
            <a:prstGeom prst="straightConnector1">
              <a:avLst/>
            </a:prstGeom>
            <a:ln w="12700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97CFF64C-7B30-4A83-AE2E-90DE7F1BD424}"/>
                </a:ext>
              </a:extLst>
            </p:cNvPr>
            <p:cNvSpPr txBox="1"/>
            <p:nvPr/>
          </p:nvSpPr>
          <p:spPr>
            <a:xfrm>
              <a:off x="1533645" y="3244334"/>
              <a:ext cx="45141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 err="1">
                  <a:solidFill>
                    <a:srgbClr val="FF0000"/>
                  </a:solidFill>
                </a:rPr>
                <a:t>q</a:t>
              </a:r>
              <a:r>
                <a:rPr lang="es-CL" baseline="-25000" dirty="0" err="1">
                  <a:solidFill>
                    <a:srgbClr val="FF0000"/>
                  </a:solidFill>
                </a:rPr>
                <a:t>in</a:t>
              </a:r>
              <a:endParaRPr lang="es-CL" baseline="-25000" dirty="0">
                <a:solidFill>
                  <a:srgbClr val="FF0000"/>
                </a:solidFill>
              </a:endParaRPr>
            </a:p>
          </p:txBody>
        </p:sp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F7D7CF04-EDE3-4766-A7DB-75873DD131C5}"/>
                </a:ext>
              </a:extLst>
            </p:cNvPr>
            <p:cNvSpPr txBox="1"/>
            <p:nvPr/>
          </p:nvSpPr>
          <p:spPr>
            <a:xfrm>
              <a:off x="2882095" y="3282482"/>
              <a:ext cx="5787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 err="1">
                  <a:solidFill>
                    <a:schemeClr val="accent2"/>
                  </a:solidFill>
                </a:rPr>
                <a:t>q</a:t>
              </a:r>
              <a:r>
                <a:rPr lang="es-CL" baseline="-25000" dirty="0" err="1">
                  <a:solidFill>
                    <a:schemeClr val="accent2"/>
                  </a:solidFill>
                </a:rPr>
                <a:t>amb</a:t>
              </a:r>
              <a:endParaRPr lang="es-CL" baseline="-25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76" name="Grupo 75">
            <a:extLst>
              <a:ext uri="{FF2B5EF4-FFF2-40B4-BE49-F238E27FC236}">
                <a16:creationId xmlns:a16="http://schemas.microsoft.com/office/drawing/2014/main" id="{F1EB6CD1-FA4C-490C-9775-1F3767F08D2C}"/>
              </a:ext>
            </a:extLst>
          </p:cNvPr>
          <p:cNvGrpSpPr/>
          <p:nvPr/>
        </p:nvGrpSpPr>
        <p:grpSpPr>
          <a:xfrm>
            <a:off x="907675" y="4243872"/>
            <a:ext cx="5458538" cy="1955037"/>
            <a:chOff x="907675" y="4243872"/>
            <a:chExt cx="5458538" cy="1955037"/>
          </a:xfrm>
        </p:grpSpPr>
        <p:grpSp>
          <p:nvGrpSpPr>
            <p:cNvPr id="72" name="Grupo 71">
              <a:extLst>
                <a:ext uri="{FF2B5EF4-FFF2-40B4-BE49-F238E27FC236}">
                  <a16:creationId xmlns:a16="http://schemas.microsoft.com/office/drawing/2014/main" id="{8E718B64-B49B-4E32-884A-C4E20CDAB737}"/>
                </a:ext>
              </a:extLst>
            </p:cNvPr>
            <p:cNvGrpSpPr/>
            <p:nvPr/>
          </p:nvGrpSpPr>
          <p:grpSpPr>
            <a:xfrm>
              <a:off x="907675" y="4243872"/>
              <a:ext cx="5458538" cy="1955037"/>
              <a:chOff x="907675" y="3682740"/>
              <a:chExt cx="5458538" cy="1955037"/>
            </a:xfrm>
          </p:grpSpPr>
          <p:grpSp>
            <p:nvGrpSpPr>
              <p:cNvPr id="63" name="Grupo 62">
                <a:extLst>
                  <a:ext uri="{FF2B5EF4-FFF2-40B4-BE49-F238E27FC236}">
                    <a16:creationId xmlns:a16="http://schemas.microsoft.com/office/drawing/2014/main" id="{0D9C2F3E-CAC5-44DF-9014-CC00A2D46480}"/>
                  </a:ext>
                </a:extLst>
              </p:cNvPr>
              <p:cNvGrpSpPr/>
              <p:nvPr/>
            </p:nvGrpSpPr>
            <p:grpSpPr>
              <a:xfrm>
                <a:off x="907675" y="3692812"/>
                <a:ext cx="5458538" cy="1944965"/>
                <a:chOff x="740781" y="3877101"/>
                <a:chExt cx="5458538" cy="1944965"/>
              </a:xfrm>
            </p:grpSpPr>
            <p:sp>
              <p:nvSpPr>
                <p:cNvPr id="17" name="Elipse 16">
                  <a:extLst>
                    <a:ext uri="{FF2B5EF4-FFF2-40B4-BE49-F238E27FC236}">
                      <a16:creationId xmlns:a16="http://schemas.microsoft.com/office/drawing/2014/main" id="{0144A0AB-E939-4217-AE68-CE481D3C2887}"/>
                    </a:ext>
                  </a:extLst>
                </p:cNvPr>
                <p:cNvSpPr/>
                <p:nvPr/>
              </p:nvSpPr>
              <p:spPr>
                <a:xfrm>
                  <a:off x="1446835" y="4953965"/>
                  <a:ext cx="370390" cy="381964"/>
                </a:xfrm>
                <a:prstGeom prst="ellipse">
                  <a:avLst/>
                </a:pr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cxnSp>
              <p:nvCxnSpPr>
                <p:cNvPr id="19" name="Conector recto de flecha 18">
                  <a:extLst>
                    <a:ext uri="{FF2B5EF4-FFF2-40B4-BE49-F238E27FC236}">
                      <a16:creationId xmlns:a16="http://schemas.microsoft.com/office/drawing/2014/main" id="{4C7AAF8A-137B-4377-903B-C562DF6E7204}"/>
                    </a:ext>
                  </a:extLst>
                </p:cNvPr>
                <p:cNvCxnSpPr>
                  <a:stCxn id="17" idx="4"/>
                  <a:endCxn id="17" idx="0"/>
                </p:cNvCxnSpPr>
                <p:nvPr/>
              </p:nvCxnSpPr>
              <p:spPr>
                <a:xfrm flipV="1">
                  <a:off x="1632030" y="4953965"/>
                  <a:ext cx="0" cy="381964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Conector recto 21">
                  <a:extLst>
                    <a:ext uri="{FF2B5EF4-FFF2-40B4-BE49-F238E27FC236}">
                      <a16:creationId xmlns:a16="http://schemas.microsoft.com/office/drawing/2014/main" id="{A5995044-8313-4E2E-9DB2-F3BB806FC0E1}"/>
                    </a:ext>
                  </a:extLst>
                </p:cNvPr>
                <p:cNvCxnSpPr>
                  <a:stCxn id="17" idx="0"/>
                </p:cNvCxnSpPr>
                <p:nvPr/>
              </p:nvCxnSpPr>
              <p:spPr>
                <a:xfrm flipV="1">
                  <a:off x="1632030" y="4467828"/>
                  <a:ext cx="0" cy="48613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Conector recto 22">
                  <a:extLst>
                    <a:ext uri="{FF2B5EF4-FFF2-40B4-BE49-F238E27FC236}">
                      <a16:creationId xmlns:a16="http://schemas.microsoft.com/office/drawing/2014/main" id="{B13FB38F-BE01-4B9E-9D1A-C47AF7A87E43}"/>
                    </a:ext>
                  </a:extLst>
                </p:cNvPr>
                <p:cNvCxnSpPr/>
                <p:nvPr/>
              </p:nvCxnSpPr>
              <p:spPr>
                <a:xfrm flipV="1">
                  <a:off x="1632030" y="5335929"/>
                  <a:ext cx="0" cy="48613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Conector recto 24">
                  <a:extLst>
                    <a:ext uri="{FF2B5EF4-FFF2-40B4-BE49-F238E27FC236}">
                      <a16:creationId xmlns:a16="http://schemas.microsoft.com/office/drawing/2014/main" id="{2871922C-F9C3-400F-A101-8044F1CFBC78}"/>
                    </a:ext>
                  </a:extLst>
                </p:cNvPr>
                <p:cNvCxnSpPr/>
                <p:nvPr/>
              </p:nvCxnSpPr>
              <p:spPr>
                <a:xfrm>
                  <a:off x="1632030" y="4467828"/>
                  <a:ext cx="1130941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Conector recto 25">
                  <a:extLst>
                    <a:ext uri="{FF2B5EF4-FFF2-40B4-BE49-F238E27FC236}">
                      <a16:creationId xmlns:a16="http://schemas.microsoft.com/office/drawing/2014/main" id="{909ACB51-954B-4C95-9736-14FB3CFDC7BD}"/>
                    </a:ext>
                  </a:extLst>
                </p:cNvPr>
                <p:cNvCxnSpPr/>
                <p:nvPr/>
              </p:nvCxnSpPr>
              <p:spPr>
                <a:xfrm>
                  <a:off x="1632030" y="5822066"/>
                  <a:ext cx="1130941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Conector recto 27">
                  <a:extLst>
                    <a:ext uri="{FF2B5EF4-FFF2-40B4-BE49-F238E27FC236}">
                      <a16:creationId xmlns:a16="http://schemas.microsoft.com/office/drawing/2014/main" id="{F8850B63-4001-417B-8320-FA152B67812C}"/>
                    </a:ext>
                  </a:extLst>
                </p:cNvPr>
                <p:cNvCxnSpPr/>
                <p:nvPr/>
              </p:nvCxnSpPr>
              <p:spPr>
                <a:xfrm>
                  <a:off x="2762971" y="4467828"/>
                  <a:ext cx="0" cy="578734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Conector recto 28">
                  <a:extLst>
                    <a:ext uri="{FF2B5EF4-FFF2-40B4-BE49-F238E27FC236}">
                      <a16:creationId xmlns:a16="http://schemas.microsoft.com/office/drawing/2014/main" id="{CF8F0FA7-2E92-4A1B-BF2F-FEF7A862062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762971" y="5127585"/>
                  <a:ext cx="8196" cy="67254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ector recto 30">
                  <a:extLst>
                    <a:ext uri="{FF2B5EF4-FFF2-40B4-BE49-F238E27FC236}">
                      <a16:creationId xmlns:a16="http://schemas.microsoft.com/office/drawing/2014/main" id="{0CDD08E4-01D1-48E8-95A0-810FBCF83237}"/>
                    </a:ext>
                  </a:extLst>
                </p:cNvPr>
                <p:cNvCxnSpPr/>
                <p:nvPr/>
              </p:nvCxnSpPr>
              <p:spPr>
                <a:xfrm>
                  <a:off x="2635650" y="5046562"/>
                  <a:ext cx="269596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Conector recto 31">
                  <a:extLst>
                    <a:ext uri="{FF2B5EF4-FFF2-40B4-BE49-F238E27FC236}">
                      <a16:creationId xmlns:a16="http://schemas.microsoft.com/office/drawing/2014/main" id="{553A5D9C-1526-493C-9B64-0E6E2AA11AB1}"/>
                    </a:ext>
                  </a:extLst>
                </p:cNvPr>
                <p:cNvCxnSpPr/>
                <p:nvPr/>
              </p:nvCxnSpPr>
              <p:spPr>
                <a:xfrm>
                  <a:off x="2640468" y="5127585"/>
                  <a:ext cx="269596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Conector recto 35">
                  <a:extLst>
                    <a:ext uri="{FF2B5EF4-FFF2-40B4-BE49-F238E27FC236}">
                      <a16:creationId xmlns:a16="http://schemas.microsoft.com/office/drawing/2014/main" id="{EBC719BA-75FA-4F7A-847E-D8941B0A8F43}"/>
                    </a:ext>
                  </a:extLst>
                </p:cNvPr>
                <p:cNvCxnSpPr/>
                <p:nvPr/>
              </p:nvCxnSpPr>
              <p:spPr>
                <a:xfrm>
                  <a:off x="2771167" y="4467828"/>
                  <a:ext cx="697859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Conector recto 37">
                  <a:extLst>
                    <a:ext uri="{FF2B5EF4-FFF2-40B4-BE49-F238E27FC236}">
                      <a16:creationId xmlns:a16="http://schemas.microsoft.com/office/drawing/2014/main" id="{4E19A7ED-BB77-4727-A467-5183E058F0A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469026" y="4328932"/>
                  <a:ext cx="107551" cy="138896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Conector recto 39">
                  <a:extLst>
                    <a:ext uri="{FF2B5EF4-FFF2-40B4-BE49-F238E27FC236}">
                      <a16:creationId xmlns:a16="http://schemas.microsoft.com/office/drawing/2014/main" id="{040165D1-EEF5-4315-AD16-DBFC2825286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469025" y="4328931"/>
                  <a:ext cx="107551" cy="138896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Conector recto 42">
                  <a:extLst>
                    <a:ext uri="{FF2B5EF4-FFF2-40B4-BE49-F238E27FC236}">
                      <a16:creationId xmlns:a16="http://schemas.microsoft.com/office/drawing/2014/main" id="{201C1EF1-7F2D-42CF-A4AE-59E03D2BFAB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738228" y="4317933"/>
                  <a:ext cx="176787" cy="208343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" name="Conector recto 43">
                  <a:extLst>
                    <a:ext uri="{FF2B5EF4-FFF2-40B4-BE49-F238E27FC236}">
                      <a16:creationId xmlns:a16="http://schemas.microsoft.com/office/drawing/2014/main" id="{3F0D7CD4-F390-4F9C-BAD4-689A8866EA8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4062435" y="4328931"/>
                  <a:ext cx="147165" cy="185195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Conector recto 44">
                  <a:extLst>
                    <a:ext uri="{FF2B5EF4-FFF2-40B4-BE49-F238E27FC236}">
                      <a16:creationId xmlns:a16="http://schemas.microsoft.com/office/drawing/2014/main" id="{A28BB526-7369-48E1-81F5-754ECCD965D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4355302" y="4328930"/>
                  <a:ext cx="152198" cy="185195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49" name="Imagen 48">
                  <a:extLst>
                    <a:ext uri="{FF2B5EF4-FFF2-40B4-BE49-F238E27FC236}">
                      <a16:creationId xmlns:a16="http://schemas.microsoft.com/office/drawing/2014/main" id="{1B8FDEA8-7B70-42F9-A215-560028DD499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 flipH="1">
                  <a:off x="3579718" y="4330538"/>
                  <a:ext cx="158510" cy="195089"/>
                </a:xfrm>
                <a:prstGeom prst="rect">
                  <a:avLst/>
                </a:prstGeom>
              </p:spPr>
            </p:pic>
            <p:pic>
              <p:nvPicPr>
                <p:cNvPr id="50" name="Imagen 49">
                  <a:extLst>
                    <a:ext uri="{FF2B5EF4-FFF2-40B4-BE49-F238E27FC236}">
                      <a16:creationId xmlns:a16="http://schemas.microsoft.com/office/drawing/2014/main" id="{95359306-2179-45CB-9C70-E06ED480ECC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3909637" y="4313516"/>
                  <a:ext cx="158510" cy="201185"/>
                </a:xfrm>
                <a:prstGeom prst="rect">
                  <a:avLst/>
                </a:prstGeom>
              </p:spPr>
            </p:pic>
            <p:pic>
              <p:nvPicPr>
                <p:cNvPr id="51" name="Imagen 50">
                  <a:extLst>
                    <a:ext uri="{FF2B5EF4-FFF2-40B4-BE49-F238E27FC236}">
                      <a16:creationId xmlns:a16="http://schemas.microsoft.com/office/drawing/2014/main" id="{1C21C7D3-3492-44C1-BF12-3E17EA5E60B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4202170" y="4330484"/>
                  <a:ext cx="158510" cy="201185"/>
                </a:xfrm>
                <a:prstGeom prst="rect">
                  <a:avLst/>
                </a:prstGeom>
              </p:spPr>
            </p:pic>
            <p:pic>
              <p:nvPicPr>
                <p:cNvPr id="52" name="Imagen 51">
                  <a:extLst>
                    <a:ext uri="{FF2B5EF4-FFF2-40B4-BE49-F238E27FC236}">
                      <a16:creationId xmlns:a16="http://schemas.microsoft.com/office/drawing/2014/main" id="{C4C37AB0-A488-4CA7-B73F-9A2C2C6EE87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 flipH="1">
                  <a:off x="4502572" y="4332205"/>
                  <a:ext cx="115834" cy="146317"/>
                </a:xfrm>
                <a:prstGeom prst="rect">
                  <a:avLst/>
                </a:prstGeom>
              </p:spPr>
            </p:pic>
            <p:cxnSp>
              <p:nvCxnSpPr>
                <p:cNvPr id="53" name="Conector recto 52">
                  <a:extLst>
                    <a:ext uri="{FF2B5EF4-FFF2-40B4-BE49-F238E27FC236}">
                      <a16:creationId xmlns:a16="http://schemas.microsoft.com/office/drawing/2014/main" id="{00AB20E7-8F4B-45FA-95D0-85C6D83ABED5}"/>
                    </a:ext>
                  </a:extLst>
                </p:cNvPr>
                <p:cNvCxnSpPr/>
                <p:nvPr/>
              </p:nvCxnSpPr>
              <p:spPr>
                <a:xfrm>
                  <a:off x="4618406" y="4467827"/>
                  <a:ext cx="697859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4" name="Elipse 53">
                  <a:extLst>
                    <a:ext uri="{FF2B5EF4-FFF2-40B4-BE49-F238E27FC236}">
                      <a16:creationId xmlns:a16="http://schemas.microsoft.com/office/drawing/2014/main" id="{7C21D89B-4D78-4ED2-85F8-514EECE5459E}"/>
                    </a:ext>
                  </a:extLst>
                </p:cNvPr>
                <p:cNvSpPr/>
                <p:nvPr/>
              </p:nvSpPr>
              <p:spPr>
                <a:xfrm>
                  <a:off x="5131070" y="4936603"/>
                  <a:ext cx="370390" cy="381964"/>
                </a:xfrm>
                <a:prstGeom prst="ellipse">
                  <a:avLst/>
                </a:pr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cxnSp>
              <p:nvCxnSpPr>
                <p:cNvPr id="56" name="Conector recto 55">
                  <a:extLst>
                    <a:ext uri="{FF2B5EF4-FFF2-40B4-BE49-F238E27FC236}">
                      <a16:creationId xmlns:a16="http://schemas.microsoft.com/office/drawing/2014/main" id="{FCD0FA78-2267-4925-9C4C-BF5147533C17}"/>
                    </a:ext>
                  </a:extLst>
                </p:cNvPr>
                <p:cNvCxnSpPr/>
                <p:nvPr/>
              </p:nvCxnSpPr>
              <p:spPr>
                <a:xfrm flipV="1">
                  <a:off x="5316265" y="4445887"/>
                  <a:ext cx="0" cy="48613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Conector recto 56">
                  <a:extLst>
                    <a:ext uri="{FF2B5EF4-FFF2-40B4-BE49-F238E27FC236}">
                      <a16:creationId xmlns:a16="http://schemas.microsoft.com/office/drawing/2014/main" id="{38ABC032-E1D1-472A-8BE8-A7E12540E9FD}"/>
                    </a:ext>
                  </a:extLst>
                </p:cNvPr>
                <p:cNvCxnSpPr/>
                <p:nvPr/>
              </p:nvCxnSpPr>
              <p:spPr>
                <a:xfrm flipV="1">
                  <a:off x="5316265" y="5313988"/>
                  <a:ext cx="0" cy="48613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Conector recto 57">
                  <a:extLst>
                    <a:ext uri="{FF2B5EF4-FFF2-40B4-BE49-F238E27FC236}">
                      <a16:creationId xmlns:a16="http://schemas.microsoft.com/office/drawing/2014/main" id="{67B7CE73-9FDF-4B0A-8AA5-C624BA369DA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778696" y="5822066"/>
                  <a:ext cx="2537569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D20A7084-0701-42D2-9091-5B06183A99A5}"/>
                    </a:ext>
                  </a:extLst>
                </p:cNvPr>
                <p:cNvSpPr txBox="1"/>
                <p:nvPr/>
              </p:nvSpPr>
              <p:spPr>
                <a:xfrm>
                  <a:off x="2943309" y="4971854"/>
                  <a:ext cx="39779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dirty="0" err="1"/>
                    <a:t>C</a:t>
                  </a:r>
                  <a:r>
                    <a:rPr lang="es-CL" baseline="-25000" dirty="0" err="1"/>
                    <a:t>t</a:t>
                  </a:r>
                  <a:endParaRPr lang="es-CL" baseline="-25000" dirty="0"/>
                </a:p>
              </p:txBody>
            </p:sp>
            <p:sp>
              <p:nvSpPr>
                <p:cNvPr id="61" name="CuadroTexto 60">
                  <a:extLst>
                    <a:ext uri="{FF2B5EF4-FFF2-40B4-BE49-F238E27FC236}">
                      <a16:creationId xmlns:a16="http://schemas.microsoft.com/office/drawing/2014/main" id="{3754C076-F417-41A9-B39C-FAE8664F4D98}"/>
                    </a:ext>
                  </a:extLst>
                </p:cNvPr>
                <p:cNvSpPr txBox="1"/>
                <p:nvPr/>
              </p:nvSpPr>
              <p:spPr>
                <a:xfrm>
                  <a:off x="740781" y="4966748"/>
                  <a:ext cx="52083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dirty="0" err="1"/>
                    <a:t>q</a:t>
                  </a:r>
                  <a:r>
                    <a:rPr lang="es-CL" baseline="-25000" dirty="0" err="1"/>
                    <a:t>in</a:t>
                  </a:r>
                  <a:endParaRPr lang="es-CL" baseline="-25000" dirty="0"/>
                </a:p>
              </p:txBody>
            </p:sp>
            <p:sp>
              <p:nvSpPr>
                <p:cNvPr id="62" name="CuadroTexto 61">
                  <a:extLst>
                    <a:ext uri="{FF2B5EF4-FFF2-40B4-BE49-F238E27FC236}">
                      <a16:creationId xmlns:a16="http://schemas.microsoft.com/office/drawing/2014/main" id="{E00E0AA2-8C42-4CE3-88BB-BD010E0379A4}"/>
                    </a:ext>
                  </a:extLst>
                </p:cNvPr>
                <p:cNvSpPr txBox="1"/>
                <p:nvPr/>
              </p:nvSpPr>
              <p:spPr>
                <a:xfrm>
                  <a:off x="5160570" y="4863686"/>
                  <a:ext cx="340890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1400" dirty="0"/>
                    <a:t>+ -</a:t>
                  </a:r>
                </a:p>
              </p:txBody>
            </p:sp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CBF471D1-2D59-4B46-92B6-DBF9D51D7A58}"/>
                    </a:ext>
                  </a:extLst>
                </p:cNvPr>
                <p:cNvSpPr txBox="1"/>
                <p:nvPr/>
              </p:nvSpPr>
              <p:spPr>
                <a:xfrm>
                  <a:off x="5592995" y="4863686"/>
                  <a:ext cx="60632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dirty="0" err="1"/>
                    <a:t>T</a:t>
                  </a:r>
                  <a:r>
                    <a:rPr lang="es-CL" baseline="-25000" dirty="0" err="1"/>
                    <a:t>amb</a:t>
                  </a:r>
                  <a:endParaRPr lang="es-CL" baseline="-25000" dirty="0"/>
                </a:p>
              </p:txBody>
            </p:sp>
            <p:sp>
              <p:nvSpPr>
                <p:cNvPr id="65" name="CuadroTexto 64">
                  <a:extLst>
                    <a:ext uri="{FF2B5EF4-FFF2-40B4-BE49-F238E27FC236}">
                      <a16:creationId xmlns:a16="http://schemas.microsoft.com/office/drawing/2014/main" id="{204F15AA-807E-4FDE-9EE1-B2B10E47A04C}"/>
                    </a:ext>
                  </a:extLst>
                </p:cNvPr>
                <p:cNvSpPr txBox="1"/>
                <p:nvPr/>
              </p:nvSpPr>
              <p:spPr>
                <a:xfrm>
                  <a:off x="3762711" y="3877101"/>
                  <a:ext cx="60632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dirty="0"/>
                    <a:t>R</a:t>
                  </a:r>
                  <a:r>
                    <a:rPr lang="es-CL" baseline="-25000" dirty="0"/>
                    <a:t>t1</a:t>
                  </a:r>
                </a:p>
              </p:txBody>
            </p:sp>
            <p:sp>
              <p:nvSpPr>
                <p:cNvPr id="78" name="CuadroTexto 77">
                  <a:extLst>
                    <a:ext uri="{FF2B5EF4-FFF2-40B4-BE49-F238E27FC236}">
                      <a16:creationId xmlns:a16="http://schemas.microsoft.com/office/drawing/2014/main" id="{FCCC9E36-4137-4F30-AFE4-272BCB72906B}"/>
                    </a:ext>
                  </a:extLst>
                </p:cNvPr>
                <p:cNvSpPr txBox="1"/>
                <p:nvPr/>
              </p:nvSpPr>
              <p:spPr>
                <a:xfrm>
                  <a:off x="2400249" y="4046093"/>
                  <a:ext cx="39779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dirty="0"/>
                    <a:t>T</a:t>
                  </a:r>
                  <a:r>
                    <a:rPr lang="es-CL" baseline="-25000" dirty="0"/>
                    <a:t>1</a:t>
                  </a:r>
                </a:p>
              </p:txBody>
            </p:sp>
          </p:grpSp>
          <p:cxnSp>
            <p:nvCxnSpPr>
              <p:cNvPr id="67" name="Conector recto de flecha 66">
                <a:extLst>
                  <a:ext uri="{FF2B5EF4-FFF2-40B4-BE49-F238E27FC236}">
                    <a16:creationId xmlns:a16="http://schemas.microsoft.com/office/drawing/2014/main" id="{67F2F64F-098A-497F-9209-096290BCCF05}"/>
                  </a:ext>
                </a:extLst>
              </p:cNvPr>
              <p:cNvCxnSpPr/>
              <p:nvPr/>
            </p:nvCxnSpPr>
            <p:spPr>
              <a:xfrm>
                <a:off x="2044013" y="4125169"/>
                <a:ext cx="456119" cy="0"/>
              </a:xfrm>
              <a:prstGeom prst="straightConnector1">
                <a:avLst/>
              </a:prstGeom>
              <a:ln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9" name="CuadroTexto 68">
                <a:extLst>
                  <a:ext uri="{FF2B5EF4-FFF2-40B4-BE49-F238E27FC236}">
                    <a16:creationId xmlns:a16="http://schemas.microsoft.com/office/drawing/2014/main" id="{B56BC266-6A81-4599-B71F-35F7B39E6286}"/>
                  </a:ext>
                </a:extLst>
              </p:cNvPr>
              <p:cNvSpPr txBox="1"/>
              <p:nvPr/>
            </p:nvSpPr>
            <p:spPr>
              <a:xfrm>
                <a:off x="1994763" y="3705971"/>
                <a:ext cx="45141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 err="1">
                    <a:solidFill>
                      <a:srgbClr val="FF0000"/>
                    </a:solidFill>
                  </a:rPr>
                  <a:t>q</a:t>
                </a:r>
                <a:r>
                  <a:rPr lang="es-CL" baseline="-25000" dirty="0" err="1">
                    <a:solidFill>
                      <a:srgbClr val="FF0000"/>
                    </a:solidFill>
                  </a:rPr>
                  <a:t>in</a:t>
                </a:r>
                <a:endParaRPr lang="es-CL" baseline="-250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70" name="CuadroTexto 69">
                <a:extLst>
                  <a:ext uri="{FF2B5EF4-FFF2-40B4-BE49-F238E27FC236}">
                    <a16:creationId xmlns:a16="http://schemas.microsoft.com/office/drawing/2014/main" id="{C92F524E-17C0-4BA1-B3E3-0691670F65CB}"/>
                  </a:ext>
                </a:extLst>
              </p:cNvPr>
              <p:cNvSpPr txBox="1"/>
              <p:nvPr/>
            </p:nvSpPr>
            <p:spPr>
              <a:xfrm>
                <a:off x="3048894" y="3682740"/>
                <a:ext cx="57873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 err="1">
                    <a:solidFill>
                      <a:schemeClr val="accent2"/>
                    </a:solidFill>
                  </a:rPr>
                  <a:t>q</a:t>
                </a:r>
                <a:r>
                  <a:rPr lang="es-CL" baseline="-25000" dirty="0" err="1">
                    <a:solidFill>
                      <a:schemeClr val="accent2"/>
                    </a:solidFill>
                  </a:rPr>
                  <a:t>amb</a:t>
                </a:r>
                <a:endParaRPr lang="es-CL" baseline="-25000" dirty="0">
                  <a:solidFill>
                    <a:schemeClr val="accent2"/>
                  </a:solidFill>
                </a:endParaRPr>
              </a:p>
            </p:txBody>
          </p:sp>
          <p:cxnSp>
            <p:nvCxnSpPr>
              <p:cNvPr id="71" name="Conector recto de flecha 70">
                <a:extLst>
                  <a:ext uri="{FF2B5EF4-FFF2-40B4-BE49-F238E27FC236}">
                    <a16:creationId xmlns:a16="http://schemas.microsoft.com/office/drawing/2014/main" id="{47BB1D6B-57DD-497D-8567-3AC14331904F}"/>
                  </a:ext>
                </a:extLst>
              </p:cNvPr>
              <p:cNvCxnSpPr/>
              <p:nvPr/>
            </p:nvCxnSpPr>
            <p:spPr>
              <a:xfrm>
                <a:off x="3110203" y="4129227"/>
                <a:ext cx="456119" cy="0"/>
              </a:xfrm>
              <a:prstGeom prst="straightConnector1">
                <a:avLst/>
              </a:prstGeom>
              <a:ln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3" name="CuadroTexto 72">
                <a:extLst>
                  <a:ext uri="{FF2B5EF4-FFF2-40B4-BE49-F238E27FC236}">
                    <a16:creationId xmlns:a16="http://schemas.microsoft.com/office/drawing/2014/main" id="{0C092CAF-D8D5-487D-B84F-4022FB0B90CC}"/>
                  </a:ext>
                </a:extLst>
              </p:cNvPr>
              <p:cNvSpPr txBox="1"/>
              <p:nvPr/>
            </p:nvSpPr>
            <p:spPr>
              <a:xfrm>
                <a:off x="3036126" y="4341941"/>
                <a:ext cx="45141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 err="1">
                    <a:solidFill>
                      <a:srgbClr val="FF0000"/>
                    </a:solidFill>
                  </a:rPr>
                  <a:t>q</a:t>
                </a:r>
                <a:r>
                  <a:rPr lang="es-CL" baseline="-25000" dirty="0" err="1">
                    <a:solidFill>
                      <a:srgbClr val="FF0000"/>
                    </a:solidFill>
                  </a:rPr>
                  <a:t>e</a:t>
                </a:r>
                <a:endParaRPr lang="es-CL" baseline="-25000" dirty="0">
                  <a:solidFill>
                    <a:srgbClr val="FF0000"/>
                  </a:solidFill>
                </a:endParaRPr>
              </a:p>
            </p:txBody>
          </p:sp>
        </p:grpSp>
        <p:cxnSp>
          <p:nvCxnSpPr>
            <p:cNvPr id="75" name="Conector recto de flecha 74">
              <a:extLst>
                <a:ext uri="{FF2B5EF4-FFF2-40B4-BE49-F238E27FC236}">
                  <a16:creationId xmlns:a16="http://schemas.microsoft.com/office/drawing/2014/main" id="{136196A4-4098-4B9F-ABF2-34D797A016CA}"/>
                </a:ext>
              </a:extLst>
            </p:cNvPr>
            <p:cNvCxnSpPr>
              <a:stCxn id="73" idx="1"/>
            </p:cNvCxnSpPr>
            <p:nvPr/>
          </p:nvCxnSpPr>
          <p:spPr>
            <a:xfrm>
              <a:off x="3036126" y="5087739"/>
              <a:ext cx="0" cy="25585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CuadroTexto 76">
                <a:extLst>
                  <a:ext uri="{FF2B5EF4-FFF2-40B4-BE49-F238E27FC236}">
                    <a16:creationId xmlns:a16="http://schemas.microsoft.com/office/drawing/2014/main" id="{242CCCA7-89A6-4737-B440-F8AB190A1385}"/>
                  </a:ext>
                </a:extLst>
              </p:cNvPr>
              <p:cNvSpPr txBox="1"/>
              <p:nvPr/>
            </p:nvSpPr>
            <p:spPr>
              <a:xfrm>
                <a:off x="6609243" y="5329147"/>
                <a:ext cx="5058137" cy="10231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1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s-CL" sz="14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14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CL" sz="1400" b="0" i="1" smtClean="0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</m:e>
                      </m:nary>
                      <m:r>
                        <a:rPr lang="es-CL" sz="1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1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s-CL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</m:sub>
                      </m:sSub>
                      <m:f>
                        <m:fPr>
                          <m:ctrlPr>
                            <a:rPr lang="es-CL" sz="1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1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s-CL" sz="1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s-CL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s-CL" sz="1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r>
                            <a:rPr lang="es-CL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es-CL" sz="1400" dirty="0"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14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s-CL" sz="14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s-CL" sz="1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CL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14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s-CL" sz="1400" b="0" i="1" smtClean="0">
                              <a:latin typeface="Cambria Math" panose="02040503050406030204" pitchFamily="18" charset="0"/>
                            </a:rPr>
                            <m:t>𝑎𝑚𝑏</m:t>
                          </m:r>
                        </m:sub>
                      </m:sSub>
                      <m:r>
                        <a:rPr lang="es-CL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s-CL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</m:sub>
                      </m:sSub>
                      <m:f>
                        <m:fPr>
                          <m:ctrlPr>
                            <a:rPr lang="es-CL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s-CL" sz="1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1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s-CL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s-CL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77" name="CuadroTexto 76">
                <a:extLst>
                  <a:ext uri="{FF2B5EF4-FFF2-40B4-BE49-F238E27FC236}">
                    <a16:creationId xmlns:a16="http://schemas.microsoft.com/office/drawing/2014/main" id="{242CCCA7-89A6-4737-B440-F8AB190A13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9243" y="5329147"/>
                <a:ext cx="5058137" cy="1023101"/>
              </a:xfrm>
              <a:prstGeom prst="rect">
                <a:avLst/>
              </a:prstGeom>
              <a:blipFill>
                <a:blip r:embed="rId8"/>
                <a:stretch>
                  <a:fillRect t="-69643" b="-6011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36163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6.8 – </a:t>
            </a:r>
            <a:r>
              <a:rPr lang="es-MX" sz="3700" dirty="0"/>
              <a:t>Modelamiento de un sistema térmico.</a:t>
            </a:r>
            <a:r>
              <a:rPr lang="es-MX" sz="2000" dirty="0">
                <a:hlinkClick r:id="rId3"/>
              </a:rPr>
              <a:t>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Marcador de contenido 3">
                <a:extLst>
                  <a:ext uri="{FF2B5EF4-FFF2-40B4-BE49-F238E27FC236}">
                    <a16:creationId xmlns:a16="http://schemas.microsoft.com/office/drawing/2014/main" id="{88D79AFE-3BCA-4EB9-AD1E-1DE87C0066B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210312" y="1975625"/>
                <a:ext cx="5257800" cy="345290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s-CL" sz="28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8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CL" sz="2800" b="0" i="1" smtClean="0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</m:e>
                      </m:nary>
                      <m:r>
                        <a:rPr lang="es-CL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s-CL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</m:sub>
                      </m:sSub>
                      <m:f>
                        <m:fPr>
                          <m:ctrlPr>
                            <a:rPr lang="es-CL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s-CL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s-CL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s-CL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r>
                            <a:rPr lang="es-CL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es-CL" sz="2800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8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s-CL" sz="28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s-CL" sz="28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CL" sz="2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8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s-CL" sz="2800" b="0" i="1" smtClean="0">
                              <a:latin typeface="Cambria Math" panose="02040503050406030204" pitchFamily="18" charset="0"/>
                            </a:rPr>
                            <m:t>𝑎𝑚𝑏</m:t>
                          </m:r>
                        </m:sub>
                      </m:sSub>
                      <m:r>
                        <a:rPr lang="es-CL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s-CL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</m:sub>
                      </m:sSub>
                      <m:f>
                        <m:fPr>
                          <m:ctrlPr>
                            <a:rPr lang="es-CL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s-CL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s-CL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s-CL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</m:oMath>
                  </m:oMathPara>
                </a14:m>
                <a:endParaRPr lang="es-MX" dirty="0"/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8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s-CL" sz="28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s-CL" sz="2800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s-CL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8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s-CL" sz="28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s-CL" sz="28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CL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8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s-CL" sz="2800" b="0" i="1" smtClean="0">
                                  <a:latin typeface="Cambria Math" panose="02040503050406030204" pitchFamily="18" charset="0"/>
                                </a:rPr>
                                <m:t>𝑎𝑚𝑏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CL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800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s-CL" sz="28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  <m:r>
                                <a:rPr lang="es-CL" sz="28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s-CL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s-CL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</m:sub>
                      </m:sSub>
                      <m:f>
                        <m:fPr>
                          <m:ctrlPr>
                            <a:rPr lang="es-CL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s-CL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s-CL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s-CL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</m:oMath>
                  </m:oMathPara>
                </a14:m>
                <a:endParaRPr lang="es-MX" dirty="0"/>
              </a:p>
            </p:txBody>
          </p:sp>
        </mc:Choice>
        <mc:Fallback xmlns="">
          <p:sp>
            <p:nvSpPr>
              <p:cNvPr id="4" name="Marcador de contenido 3">
                <a:extLst>
                  <a:ext uri="{FF2B5EF4-FFF2-40B4-BE49-F238E27FC236}">
                    <a16:creationId xmlns:a16="http://schemas.microsoft.com/office/drawing/2014/main" id="{88D79AFE-3BCA-4EB9-AD1E-1DE87C0066B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210312" y="1975625"/>
                <a:ext cx="5257800" cy="3452902"/>
              </a:xfr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5" name="Grupo 54">
            <a:extLst>
              <a:ext uri="{FF2B5EF4-FFF2-40B4-BE49-F238E27FC236}">
                <a16:creationId xmlns:a16="http://schemas.microsoft.com/office/drawing/2014/main" id="{87C2FDF8-FB51-4107-AE5E-B914F1E12D00}"/>
              </a:ext>
            </a:extLst>
          </p:cNvPr>
          <p:cNvGrpSpPr/>
          <p:nvPr/>
        </p:nvGrpSpPr>
        <p:grpSpPr>
          <a:xfrm>
            <a:off x="352090" y="1481619"/>
            <a:ext cx="5458538" cy="1955037"/>
            <a:chOff x="907675" y="4243872"/>
            <a:chExt cx="5458538" cy="1955037"/>
          </a:xfrm>
        </p:grpSpPr>
        <p:grpSp>
          <p:nvGrpSpPr>
            <p:cNvPr id="59" name="Grupo 58">
              <a:extLst>
                <a:ext uri="{FF2B5EF4-FFF2-40B4-BE49-F238E27FC236}">
                  <a16:creationId xmlns:a16="http://schemas.microsoft.com/office/drawing/2014/main" id="{A21EDA59-21B7-4579-8BE0-0C742BDAF9C1}"/>
                </a:ext>
              </a:extLst>
            </p:cNvPr>
            <p:cNvGrpSpPr/>
            <p:nvPr/>
          </p:nvGrpSpPr>
          <p:grpSpPr>
            <a:xfrm>
              <a:off x="907675" y="4243872"/>
              <a:ext cx="5458538" cy="1955037"/>
              <a:chOff x="907675" y="3682740"/>
              <a:chExt cx="5458538" cy="1955037"/>
            </a:xfrm>
          </p:grpSpPr>
          <p:grpSp>
            <p:nvGrpSpPr>
              <p:cNvPr id="68" name="Grupo 67">
                <a:extLst>
                  <a:ext uri="{FF2B5EF4-FFF2-40B4-BE49-F238E27FC236}">
                    <a16:creationId xmlns:a16="http://schemas.microsoft.com/office/drawing/2014/main" id="{8B0D9D64-E5AB-49B9-9263-572F74F8BD8A}"/>
                  </a:ext>
                </a:extLst>
              </p:cNvPr>
              <p:cNvGrpSpPr/>
              <p:nvPr/>
            </p:nvGrpSpPr>
            <p:grpSpPr>
              <a:xfrm>
                <a:off x="907675" y="3692812"/>
                <a:ext cx="5458538" cy="1944965"/>
                <a:chOff x="740781" y="3877101"/>
                <a:chExt cx="5458538" cy="1944965"/>
              </a:xfrm>
            </p:grpSpPr>
            <p:sp>
              <p:nvSpPr>
                <p:cNvPr id="83" name="Elipse 82">
                  <a:extLst>
                    <a:ext uri="{FF2B5EF4-FFF2-40B4-BE49-F238E27FC236}">
                      <a16:creationId xmlns:a16="http://schemas.microsoft.com/office/drawing/2014/main" id="{DDB36776-2DEF-4A7C-ABE1-13B3C8144575}"/>
                    </a:ext>
                  </a:extLst>
                </p:cNvPr>
                <p:cNvSpPr/>
                <p:nvPr/>
              </p:nvSpPr>
              <p:spPr>
                <a:xfrm>
                  <a:off x="1446835" y="4953965"/>
                  <a:ext cx="370390" cy="381964"/>
                </a:xfrm>
                <a:prstGeom prst="ellipse">
                  <a:avLst/>
                </a:pr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cxnSp>
              <p:nvCxnSpPr>
                <p:cNvPr id="84" name="Conector recto de flecha 83">
                  <a:extLst>
                    <a:ext uri="{FF2B5EF4-FFF2-40B4-BE49-F238E27FC236}">
                      <a16:creationId xmlns:a16="http://schemas.microsoft.com/office/drawing/2014/main" id="{F012C112-F5C6-4281-B444-34EB0A11EEB4}"/>
                    </a:ext>
                  </a:extLst>
                </p:cNvPr>
                <p:cNvCxnSpPr>
                  <a:stCxn id="83" idx="4"/>
                  <a:endCxn id="83" idx="0"/>
                </p:cNvCxnSpPr>
                <p:nvPr/>
              </p:nvCxnSpPr>
              <p:spPr>
                <a:xfrm flipV="1">
                  <a:off x="1632030" y="4953965"/>
                  <a:ext cx="0" cy="381964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5" name="Conector recto 84">
                  <a:extLst>
                    <a:ext uri="{FF2B5EF4-FFF2-40B4-BE49-F238E27FC236}">
                      <a16:creationId xmlns:a16="http://schemas.microsoft.com/office/drawing/2014/main" id="{DE7ACD6D-87FF-447F-AB84-099E5904D5B3}"/>
                    </a:ext>
                  </a:extLst>
                </p:cNvPr>
                <p:cNvCxnSpPr>
                  <a:stCxn id="83" idx="0"/>
                </p:cNvCxnSpPr>
                <p:nvPr/>
              </p:nvCxnSpPr>
              <p:spPr>
                <a:xfrm flipV="1">
                  <a:off x="1632030" y="4467828"/>
                  <a:ext cx="0" cy="48613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6" name="Conector recto 85">
                  <a:extLst>
                    <a:ext uri="{FF2B5EF4-FFF2-40B4-BE49-F238E27FC236}">
                      <a16:creationId xmlns:a16="http://schemas.microsoft.com/office/drawing/2014/main" id="{1D9C0F18-D8E9-4A63-94AF-A4936B887CB5}"/>
                    </a:ext>
                  </a:extLst>
                </p:cNvPr>
                <p:cNvCxnSpPr/>
                <p:nvPr/>
              </p:nvCxnSpPr>
              <p:spPr>
                <a:xfrm flipV="1">
                  <a:off x="1632030" y="5335929"/>
                  <a:ext cx="0" cy="48613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7" name="Conector recto 86">
                  <a:extLst>
                    <a:ext uri="{FF2B5EF4-FFF2-40B4-BE49-F238E27FC236}">
                      <a16:creationId xmlns:a16="http://schemas.microsoft.com/office/drawing/2014/main" id="{0A81954E-032E-432E-9588-A2C23DFAE348}"/>
                    </a:ext>
                  </a:extLst>
                </p:cNvPr>
                <p:cNvCxnSpPr/>
                <p:nvPr/>
              </p:nvCxnSpPr>
              <p:spPr>
                <a:xfrm>
                  <a:off x="1632030" y="4467828"/>
                  <a:ext cx="1130941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8" name="Conector recto 87">
                  <a:extLst>
                    <a:ext uri="{FF2B5EF4-FFF2-40B4-BE49-F238E27FC236}">
                      <a16:creationId xmlns:a16="http://schemas.microsoft.com/office/drawing/2014/main" id="{AC38D6CF-EE75-4F27-8B15-A7184CEBC682}"/>
                    </a:ext>
                  </a:extLst>
                </p:cNvPr>
                <p:cNvCxnSpPr/>
                <p:nvPr/>
              </p:nvCxnSpPr>
              <p:spPr>
                <a:xfrm>
                  <a:off x="1632030" y="5822066"/>
                  <a:ext cx="1130941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Conector recto 88">
                  <a:extLst>
                    <a:ext uri="{FF2B5EF4-FFF2-40B4-BE49-F238E27FC236}">
                      <a16:creationId xmlns:a16="http://schemas.microsoft.com/office/drawing/2014/main" id="{BC17613B-3DB5-4381-B1C7-7390A52BD164}"/>
                    </a:ext>
                  </a:extLst>
                </p:cNvPr>
                <p:cNvCxnSpPr/>
                <p:nvPr/>
              </p:nvCxnSpPr>
              <p:spPr>
                <a:xfrm>
                  <a:off x="2762971" y="4467828"/>
                  <a:ext cx="0" cy="578734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0" name="Conector recto 89">
                  <a:extLst>
                    <a:ext uri="{FF2B5EF4-FFF2-40B4-BE49-F238E27FC236}">
                      <a16:creationId xmlns:a16="http://schemas.microsoft.com/office/drawing/2014/main" id="{042F2697-D46D-4EA5-9B4B-2D9A547DE3E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762971" y="5127585"/>
                  <a:ext cx="8196" cy="67254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1" name="Conector recto 90">
                  <a:extLst>
                    <a:ext uri="{FF2B5EF4-FFF2-40B4-BE49-F238E27FC236}">
                      <a16:creationId xmlns:a16="http://schemas.microsoft.com/office/drawing/2014/main" id="{3649E791-795B-483E-9F88-F522CDE85B20}"/>
                    </a:ext>
                  </a:extLst>
                </p:cNvPr>
                <p:cNvCxnSpPr/>
                <p:nvPr/>
              </p:nvCxnSpPr>
              <p:spPr>
                <a:xfrm>
                  <a:off x="2635650" y="5046562"/>
                  <a:ext cx="269596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" name="Conector recto 91">
                  <a:extLst>
                    <a:ext uri="{FF2B5EF4-FFF2-40B4-BE49-F238E27FC236}">
                      <a16:creationId xmlns:a16="http://schemas.microsoft.com/office/drawing/2014/main" id="{805002E4-6693-4CB6-954B-ECFBA799532A}"/>
                    </a:ext>
                  </a:extLst>
                </p:cNvPr>
                <p:cNvCxnSpPr/>
                <p:nvPr/>
              </p:nvCxnSpPr>
              <p:spPr>
                <a:xfrm>
                  <a:off x="2640468" y="5127585"/>
                  <a:ext cx="269596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3" name="Conector recto 92">
                  <a:extLst>
                    <a:ext uri="{FF2B5EF4-FFF2-40B4-BE49-F238E27FC236}">
                      <a16:creationId xmlns:a16="http://schemas.microsoft.com/office/drawing/2014/main" id="{BA5F4CA7-C889-40FB-B3B1-D1AC1FFA9E29}"/>
                    </a:ext>
                  </a:extLst>
                </p:cNvPr>
                <p:cNvCxnSpPr/>
                <p:nvPr/>
              </p:nvCxnSpPr>
              <p:spPr>
                <a:xfrm>
                  <a:off x="2771167" y="4467828"/>
                  <a:ext cx="697859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Conector recto 93">
                  <a:extLst>
                    <a:ext uri="{FF2B5EF4-FFF2-40B4-BE49-F238E27FC236}">
                      <a16:creationId xmlns:a16="http://schemas.microsoft.com/office/drawing/2014/main" id="{89691370-9B7A-4CBC-9990-9E0ADB46828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469026" y="4328932"/>
                  <a:ext cx="107551" cy="138896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5" name="Conector recto 94">
                  <a:extLst>
                    <a:ext uri="{FF2B5EF4-FFF2-40B4-BE49-F238E27FC236}">
                      <a16:creationId xmlns:a16="http://schemas.microsoft.com/office/drawing/2014/main" id="{25C40D7A-DAD6-4637-96F8-81C9FE72EC0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469025" y="4328931"/>
                  <a:ext cx="107551" cy="138896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6" name="Conector recto 95">
                  <a:extLst>
                    <a:ext uri="{FF2B5EF4-FFF2-40B4-BE49-F238E27FC236}">
                      <a16:creationId xmlns:a16="http://schemas.microsoft.com/office/drawing/2014/main" id="{FEE8A10C-F7F5-4806-926F-8E0A3994499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738228" y="4317933"/>
                  <a:ext cx="176787" cy="208343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7" name="Conector recto 96">
                  <a:extLst>
                    <a:ext uri="{FF2B5EF4-FFF2-40B4-BE49-F238E27FC236}">
                      <a16:creationId xmlns:a16="http://schemas.microsoft.com/office/drawing/2014/main" id="{EA6F094A-1E12-4D1F-9775-CB9789C6072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4062435" y="4328931"/>
                  <a:ext cx="147165" cy="185195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Conector recto 97">
                  <a:extLst>
                    <a:ext uri="{FF2B5EF4-FFF2-40B4-BE49-F238E27FC236}">
                      <a16:creationId xmlns:a16="http://schemas.microsoft.com/office/drawing/2014/main" id="{2A6685D6-7862-48B0-9D9C-E49D9051166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4355302" y="4328930"/>
                  <a:ext cx="152198" cy="185195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99" name="Imagen 98">
                  <a:extLst>
                    <a:ext uri="{FF2B5EF4-FFF2-40B4-BE49-F238E27FC236}">
                      <a16:creationId xmlns:a16="http://schemas.microsoft.com/office/drawing/2014/main" id="{77493583-3F80-46FD-9B38-AA6351177DA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 flipH="1">
                  <a:off x="3579718" y="4330538"/>
                  <a:ext cx="158510" cy="195089"/>
                </a:xfrm>
                <a:prstGeom prst="rect">
                  <a:avLst/>
                </a:prstGeom>
              </p:spPr>
            </p:pic>
            <p:pic>
              <p:nvPicPr>
                <p:cNvPr id="100" name="Imagen 99">
                  <a:extLst>
                    <a:ext uri="{FF2B5EF4-FFF2-40B4-BE49-F238E27FC236}">
                      <a16:creationId xmlns:a16="http://schemas.microsoft.com/office/drawing/2014/main" id="{56057265-0CE6-438A-B645-035FA725DDF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3909637" y="4313516"/>
                  <a:ext cx="158510" cy="201185"/>
                </a:xfrm>
                <a:prstGeom prst="rect">
                  <a:avLst/>
                </a:prstGeom>
              </p:spPr>
            </p:pic>
            <p:pic>
              <p:nvPicPr>
                <p:cNvPr id="101" name="Imagen 100">
                  <a:extLst>
                    <a:ext uri="{FF2B5EF4-FFF2-40B4-BE49-F238E27FC236}">
                      <a16:creationId xmlns:a16="http://schemas.microsoft.com/office/drawing/2014/main" id="{2B29FCD2-E300-4143-A754-80CED604A03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4202170" y="4330484"/>
                  <a:ext cx="158510" cy="201185"/>
                </a:xfrm>
                <a:prstGeom prst="rect">
                  <a:avLst/>
                </a:prstGeom>
              </p:spPr>
            </p:pic>
            <p:pic>
              <p:nvPicPr>
                <p:cNvPr id="102" name="Imagen 101">
                  <a:extLst>
                    <a:ext uri="{FF2B5EF4-FFF2-40B4-BE49-F238E27FC236}">
                      <a16:creationId xmlns:a16="http://schemas.microsoft.com/office/drawing/2014/main" id="{A006A15A-E1B5-451F-A38D-D24CDD48869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 flipH="1">
                  <a:off x="4502572" y="4332205"/>
                  <a:ext cx="115834" cy="146317"/>
                </a:xfrm>
                <a:prstGeom prst="rect">
                  <a:avLst/>
                </a:prstGeom>
              </p:spPr>
            </p:pic>
            <p:cxnSp>
              <p:nvCxnSpPr>
                <p:cNvPr id="103" name="Conector recto 102">
                  <a:extLst>
                    <a:ext uri="{FF2B5EF4-FFF2-40B4-BE49-F238E27FC236}">
                      <a16:creationId xmlns:a16="http://schemas.microsoft.com/office/drawing/2014/main" id="{778281C1-B628-4A0B-B546-574DC5489B96}"/>
                    </a:ext>
                  </a:extLst>
                </p:cNvPr>
                <p:cNvCxnSpPr/>
                <p:nvPr/>
              </p:nvCxnSpPr>
              <p:spPr>
                <a:xfrm>
                  <a:off x="4618406" y="4467827"/>
                  <a:ext cx="697859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4" name="Elipse 103">
                  <a:extLst>
                    <a:ext uri="{FF2B5EF4-FFF2-40B4-BE49-F238E27FC236}">
                      <a16:creationId xmlns:a16="http://schemas.microsoft.com/office/drawing/2014/main" id="{0D18DA02-BAC6-457E-86C7-AFF4A7958EB2}"/>
                    </a:ext>
                  </a:extLst>
                </p:cNvPr>
                <p:cNvSpPr/>
                <p:nvPr/>
              </p:nvSpPr>
              <p:spPr>
                <a:xfrm>
                  <a:off x="5131070" y="4936603"/>
                  <a:ext cx="370390" cy="381964"/>
                </a:xfrm>
                <a:prstGeom prst="ellipse">
                  <a:avLst/>
                </a:pr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cxnSp>
              <p:nvCxnSpPr>
                <p:cNvPr id="105" name="Conector recto 104">
                  <a:extLst>
                    <a:ext uri="{FF2B5EF4-FFF2-40B4-BE49-F238E27FC236}">
                      <a16:creationId xmlns:a16="http://schemas.microsoft.com/office/drawing/2014/main" id="{35907DB8-0451-41FD-897A-B126A6413351}"/>
                    </a:ext>
                  </a:extLst>
                </p:cNvPr>
                <p:cNvCxnSpPr/>
                <p:nvPr/>
              </p:nvCxnSpPr>
              <p:spPr>
                <a:xfrm flipV="1">
                  <a:off x="5316265" y="4445887"/>
                  <a:ext cx="0" cy="48613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6" name="Conector recto 105">
                  <a:extLst>
                    <a:ext uri="{FF2B5EF4-FFF2-40B4-BE49-F238E27FC236}">
                      <a16:creationId xmlns:a16="http://schemas.microsoft.com/office/drawing/2014/main" id="{753FBC05-0637-49CF-9E85-04A1A56D5D9C}"/>
                    </a:ext>
                  </a:extLst>
                </p:cNvPr>
                <p:cNvCxnSpPr/>
                <p:nvPr/>
              </p:nvCxnSpPr>
              <p:spPr>
                <a:xfrm flipV="1">
                  <a:off x="5316265" y="5313988"/>
                  <a:ext cx="0" cy="48613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7" name="Conector recto 106">
                  <a:extLst>
                    <a:ext uri="{FF2B5EF4-FFF2-40B4-BE49-F238E27FC236}">
                      <a16:creationId xmlns:a16="http://schemas.microsoft.com/office/drawing/2014/main" id="{DB8C1C5B-5482-418D-8063-F527F5624A8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778696" y="5822066"/>
                  <a:ext cx="2537569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108" name="CuadroTexto 107">
                  <a:extLst>
                    <a:ext uri="{FF2B5EF4-FFF2-40B4-BE49-F238E27FC236}">
                      <a16:creationId xmlns:a16="http://schemas.microsoft.com/office/drawing/2014/main" id="{0BE821C3-DCDD-4E9A-8C5E-2D9B5296C14E}"/>
                    </a:ext>
                  </a:extLst>
                </p:cNvPr>
                <p:cNvSpPr txBox="1"/>
                <p:nvPr/>
              </p:nvSpPr>
              <p:spPr>
                <a:xfrm>
                  <a:off x="2943309" y="4971854"/>
                  <a:ext cx="39779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dirty="0" err="1"/>
                    <a:t>C</a:t>
                  </a:r>
                  <a:r>
                    <a:rPr lang="es-CL" baseline="-25000" dirty="0" err="1"/>
                    <a:t>t</a:t>
                  </a:r>
                  <a:endParaRPr lang="es-CL" baseline="-25000" dirty="0"/>
                </a:p>
              </p:txBody>
            </p:sp>
            <p:sp>
              <p:nvSpPr>
                <p:cNvPr id="109" name="CuadroTexto 108">
                  <a:extLst>
                    <a:ext uri="{FF2B5EF4-FFF2-40B4-BE49-F238E27FC236}">
                      <a16:creationId xmlns:a16="http://schemas.microsoft.com/office/drawing/2014/main" id="{7BF53632-3FB0-4882-AF19-E45908511A28}"/>
                    </a:ext>
                  </a:extLst>
                </p:cNvPr>
                <p:cNvSpPr txBox="1"/>
                <p:nvPr/>
              </p:nvSpPr>
              <p:spPr>
                <a:xfrm>
                  <a:off x="740781" y="4966748"/>
                  <a:ext cx="52083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dirty="0" err="1"/>
                    <a:t>q</a:t>
                  </a:r>
                  <a:r>
                    <a:rPr lang="es-CL" baseline="-25000" dirty="0" err="1"/>
                    <a:t>in</a:t>
                  </a:r>
                  <a:endParaRPr lang="es-CL" baseline="-25000" dirty="0"/>
                </a:p>
              </p:txBody>
            </p:sp>
            <p:sp>
              <p:nvSpPr>
                <p:cNvPr id="110" name="CuadroTexto 109">
                  <a:extLst>
                    <a:ext uri="{FF2B5EF4-FFF2-40B4-BE49-F238E27FC236}">
                      <a16:creationId xmlns:a16="http://schemas.microsoft.com/office/drawing/2014/main" id="{BCF35682-736A-4C81-A026-16E93A2A3772}"/>
                    </a:ext>
                  </a:extLst>
                </p:cNvPr>
                <p:cNvSpPr txBox="1"/>
                <p:nvPr/>
              </p:nvSpPr>
              <p:spPr>
                <a:xfrm>
                  <a:off x="5160570" y="4863686"/>
                  <a:ext cx="340890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1400" dirty="0"/>
                    <a:t>+ -</a:t>
                  </a:r>
                </a:p>
              </p:txBody>
            </p:sp>
            <p:sp>
              <p:nvSpPr>
                <p:cNvPr id="111" name="CuadroTexto 110">
                  <a:extLst>
                    <a:ext uri="{FF2B5EF4-FFF2-40B4-BE49-F238E27FC236}">
                      <a16:creationId xmlns:a16="http://schemas.microsoft.com/office/drawing/2014/main" id="{9AC3F4D8-FD23-4EE9-8E85-0770E02D05ED}"/>
                    </a:ext>
                  </a:extLst>
                </p:cNvPr>
                <p:cNvSpPr txBox="1"/>
                <p:nvPr/>
              </p:nvSpPr>
              <p:spPr>
                <a:xfrm>
                  <a:off x="5592995" y="4863686"/>
                  <a:ext cx="60632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dirty="0" err="1"/>
                    <a:t>T</a:t>
                  </a:r>
                  <a:r>
                    <a:rPr lang="es-CL" baseline="-25000" dirty="0" err="1"/>
                    <a:t>amb</a:t>
                  </a:r>
                  <a:endParaRPr lang="es-CL" baseline="-25000" dirty="0"/>
                </a:p>
              </p:txBody>
            </p:sp>
            <p:sp>
              <p:nvSpPr>
                <p:cNvPr id="112" name="CuadroTexto 111">
                  <a:extLst>
                    <a:ext uri="{FF2B5EF4-FFF2-40B4-BE49-F238E27FC236}">
                      <a16:creationId xmlns:a16="http://schemas.microsoft.com/office/drawing/2014/main" id="{8F3F50B0-4949-4736-AEF3-A6A896FE268E}"/>
                    </a:ext>
                  </a:extLst>
                </p:cNvPr>
                <p:cNvSpPr txBox="1"/>
                <p:nvPr/>
              </p:nvSpPr>
              <p:spPr>
                <a:xfrm>
                  <a:off x="3762711" y="3877101"/>
                  <a:ext cx="60632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dirty="0"/>
                    <a:t>R</a:t>
                  </a:r>
                  <a:r>
                    <a:rPr lang="es-CL" baseline="-25000" dirty="0"/>
                    <a:t>t1</a:t>
                  </a:r>
                </a:p>
              </p:txBody>
            </p:sp>
            <p:sp>
              <p:nvSpPr>
                <p:cNvPr id="113" name="CuadroTexto 112">
                  <a:extLst>
                    <a:ext uri="{FF2B5EF4-FFF2-40B4-BE49-F238E27FC236}">
                      <a16:creationId xmlns:a16="http://schemas.microsoft.com/office/drawing/2014/main" id="{5E826109-FC75-409D-A356-6B8728C6621B}"/>
                    </a:ext>
                  </a:extLst>
                </p:cNvPr>
                <p:cNvSpPr txBox="1"/>
                <p:nvPr/>
              </p:nvSpPr>
              <p:spPr>
                <a:xfrm>
                  <a:off x="2400249" y="4046093"/>
                  <a:ext cx="39779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dirty="0"/>
                    <a:t>T</a:t>
                  </a:r>
                  <a:r>
                    <a:rPr lang="es-CL" baseline="-25000" dirty="0"/>
                    <a:t>1</a:t>
                  </a:r>
                </a:p>
              </p:txBody>
            </p:sp>
          </p:grpSp>
          <p:cxnSp>
            <p:nvCxnSpPr>
              <p:cNvPr id="74" name="Conector recto de flecha 73">
                <a:extLst>
                  <a:ext uri="{FF2B5EF4-FFF2-40B4-BE49-F238E27FC236}">
                    <a16:creationId xmlns:a16="http://schemas.microsoft.com/office/drawing/2014/main" id="{F6944FA6-6B43-4317-AD0A-183A6CB85FBB}"/>
                  </a:ext>
                </a:extLst>
              </p:cNvPr>
              <p:cNvCxnSpPr/>
              <p:nvPr/>
            </p:nvCxnSpPr>
            <p:spPr>
              <a:xfrm>
                <a:off x="2044013" y="4125169"/>
                <a:ext cx="456119" cy="0"/>
              </a:xfrm>
              <a:prstGeom prst="straightConnector1">
                <a:avLst/>
              </a:prstGeom>
              <a:ln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9" name="CuadroTexto 78">
                <a:extLst>
                  <a:ext uri="{FF2B5EF4-FFF2-40B4-BE49-F238E27FC236}">
                    <a16:creationId xmlns:a16="http://schemas.microsoft.com/office/drawing/2014/main" id="{B60850EB-3291-459E-B106-59A41921EE84}"/>
                  </a:ext>
                </a:extLst>
              </p:cNvPr>
              <p:cNvSpPr txBox="1"/>
              <p:nvPr/>
            </p:nvSpPr>
            <p:spPr>
              <a:xfrm>
                <a:off x="1994763" y="3705971"/>
                <a:ext cx="45141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 err="1">
                    <a:solidFill>
                      <a:srgbClr val="FF0000"/>
                    </a:solidFill>
                  </a:rPr>
                  <a:t>q</a:t>
                </a:r>
                <a:r>
                  <a:rPr lang="es-CL" baseline="-25000" dirty="0" err="1">
                    <a:solidFill>
                      <a:srgbClr val="FF0000"/>
                    </a:solidFill>
                  </a:rPr>
                  <a:t>in</a:t>
                </a:r>
                <a:endParaRPr lang="es-CL" baseline="-250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0" name="CuadroTexto 79">
                <a:extLst>
                  <a:ext uri="{FF2B5EF4-FFF2-40B4-BE49-F238E27FC236}">
                    <a16:creationId xmlns:a16="http://schemas.microsoft.com/office/drawing/2014/main" id="{BAD4BAFB-AC14-4FC5-886F-DDB68150FF32}"/>
                  </a:ext>
                </a:extLst>
              </p:cNvPr>
              <p:cNvSpPr txBox="1"/>
              <p:nvPr/>
            </p:nvSpPr>
            <p:spPr>
              <a:xfrm>
                <a:off x="3048894" y="3682740"/>
                <a:ext cx="57873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 err="1">
                    <a:solidFill>
                      <a:schemeClr val="accent2"/>
                    </a:solidFill>
                  </a:rPr>
                  <a:t>q</a:t>
                </a:r>
                <a:r>
                  <a:rPr lang="es-CL" baseline="-25000" dirty="0" err="1">
                    <a:solidFill>
                      <a:schemeClr val="accent2"/>
                    </a:solidFill>
                  </a:rPr>
                  <a:t>amb</a:t>
                </a:r>
                <a:endParaRPr lang="es-CL" baseline="-25000" dirty="0">
                  <a:solidFill>
                    <a:schemeClr val="accent2"/>
                  </a:solidFill>
                </a:endParaRPr>
              </a:p>
            </p:txBody>
          </p:sp>
          <p:cxnSp>
            <p:nvCxnSpPr>
              <p:cNvPr id="81" name="Conector recto de flecha 80">
                <a:extLst>
                  <a:ext uri="{FF2B5EF4-FFF2-40B4-BE49-F238E27FC236}">
                    <a16:creationId xmlns:a16="http://schemas.microsoft.com/office/drawing/2014/main" id="{82BD4B02-D3DD-4E82-A085-277145D61658}"/>
                  </a:ext>
                </a:extLst>
              </p:cNvPr>
              <p:cNvCxnSpPr/>
              <p:nvPr/>
            </p:nvCxnSpPr>
            <p:spPr>
              <a:xfrm>
                <a:off x="3110203" y="4129227"/>
                <a:ext cx="456119" cy="0"/>
              </a:xfrm>
              <a:prstGeom prst="straightConnector1">
                <a:avLst/>
              </a:prstGeom>
              <a:ln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2" name="CuadroTexto 81">
                <a:extLst>
                  <a:ext uri="{FF2B5EF4-FFF2-40B4-BE49-F238E27FC236}">
                    <a16:creationId xmlns:a16="http://schemas.microsoft.com/office/drawing/2014/main" id="{DFF95411-0F8D-45BD-899A-BDFD10A832CF}"/>
                  </a:ext>
                </a:extLst>
              </p:cNvPr>
              <p:cNvSpPr txBox="1"/>
              <p:nvPr/>
            </p:nvSpPr>
            <p:spPr>
              <a:xfrm>
                <a:off x="3036126" y="4341941"/>
                <a:ext cx="45141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 err="1">
                    <a:solidFill>
                      <a:srgbClr val="FF0000"/>
                    </a:solidFill>
                  </a:rPr>
                  <a:t>q</a:t>
                </a:r>
                <a:r>
                  <a:rPr lang="es-CL" baseline="-25000" dirty="0" err="1">
                    <a:solidFill>
                      <a:srgbClr val="FF0000"/>
                    </a:solidFill>
                  </a:rPr>
                  <a:t>e</a:t>
                </a:r>
                <a:endParaRPr lang="es-CL" baseline="-25000" dirty="0">
                  <a:solidFill>
                    <a:srgbClr val="FF0000"/>
                  </a:solidFill>
                </a:endParaRPr>
              </a:p>
            </p:txBody>
          </p:sp>
        </p:grpSp>
        <p:cxnSp>
          <p:nvCxnSpPr>
            <p:cNvPr id="66" name="Conector recto de flecha 65">
              <a:extLst>
                <a:ext uri="{FF2B5EF4-FFF2-40B4-BE49-F238E27FC236}">
                  <a16:creationId xmlns:a16="http://schemas.microsoft.com/office/drawing/2014/main" id="{7BF213EA-4678-49D1-BF21-A24755F4FC71}"/>
                </a:ext>
              </a:extLst>
            </p:cNvPr>
            <p:cNvCxnSpPr>
              <a:stCxn id="82" idx="1"/>
            </p:cNvCxnSpPr>
            <p:nvPr/>
          </p:nvCxnSpPr>
          <p:spPr>
            <a:xfrm>
              <a:off x="3036126" y="5087739"/>
              <a:ext cx="0" cy="25585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14" name="Marcador de contenido 3">
                <a:extLst>
                  <a:ext uri="{FF2B5EF4-FFF2-40B4-BE49-F238E27FC236}">
                    <a16:creationId xmlns:a16="http://schemas.microsoft.com/office/drawing/2014/main" id="{9A50A348-3305-4876-AE4F-8CAF34EBB99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1382" y="3668680"/>
                <a:ext cx="5257800" cy="239204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s-CL" dirty="0"/>
                  <a:t>Despejando:</a:t>
                </a:r>
              </a:p>
              <a:p>
                <a:pPr marL="0" indent="0">
                  <a:buNone/>
                </a:pPr>
                <a:endParaRPr lang="es-CL" dirty="0"/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s-CL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C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sub>
                          </m:sSub>
                        </m:den>
                      </m:f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𝑎𝑚𝑏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CL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14" name="Marcador de contenido 3">
                <a:extLst>
                  <a:ext uri="{FF2B5EF4-FFF2-40B4-BE49-F238E27FC236}">
                    <a16:creationId xmlns:a16="http://schemas.microsoft.com/office/drawing/2014/main" id="{9A50A348-3305-4876-AE4F-8CAF34EBB9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382" y="3668680"/>
                <a:ext cx="5257800" cy="2392041"/>
              </a:xfrm>
              <a:prstGeom prst="rect">
                <a:avLst/>
              </a:prstGeom>
              <a:blipFill>
                <a:blip r:embed="rId8"/>
                <a:stretch>
                  <a:fillRect l="-2086" t="-433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2607924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6.9 – </a:t>
            </a:r>
            <a:r>
              <a:rPr lang="es-MX" sz="3700" dirty="0"/>
              <a:t>Modelamiento de Ley de enfriamiento de Newton.</a:t>
            </a:r>
            <a:r>
              <a:rPr lang="es-MX" sz="2000" dirty="0">
                <a:hlinkClick r:id="rId3"/>
              </a:rPr>
              <a:t>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E1C6397B-6D02-4156-A736-D73C264579C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667250"/>
              </a:xfrm>
            </p:spPr>
            <p:txBody>
              <a:bodyPr>
                <a:normAutofit fontScale="92500" lnSpcReduction="20000"/>
              </a:bodyPr>
              <a:lstStyle/>
              <a:p>
                <a:r>
                  <a:rPr lang="es-MX" dirty="0"/>
                  <a:t>Si la diferencia de temperaturas entre un cuerpo y su medio no es grande, el calor transferido hacia o desde el cuerpo es aproximadamente proporcional a la diferencia de temperatura entre él y el medio externo.</a:t>
                </a:r>
              </a:p>
              <a:p>
                <a:pPr marL="457200" lvl="1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𝑑𝑄</m:t>
                        </m:r>
                      </m:num>
                      <m:den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s-CL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l-GR" b="0" i="1" smtClean="0">
                        <a:latin typeface="Cambria Math" panose="02040503050406030204" pitchFamily="18" charset="0"/>
                      </a:rPr>
                      <m:t>α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𝑆</m:t>
                    </m:r>
                    <m:d>
                      <m:dPr>
                        <m:ctrlPr>
                          <a:rPr lang="es-CL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 − </m:t>
                        </m:r>
                        <m:sSub>
                          <m:sSubPr>
                            <m:ctrlPr>
                              <a:rPr lang="es-CL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s-CL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sub>
                        </m:sSub>
                      </m:e>
                    </m:d>
                  </m:oMath>
                </a14:m>
                <a:r>
                  <a:rPr lang="es-CL" dirty="0"/>
                  <a:t> ecuación 1</a:t>
                </a:r>
              </a:p>
              <a:p>
                <a:pPr marL="914400" lvl="2" indent="0">
                  <a:buNone/>
                </a:pPr>
                <a:r>
                  <a:rPr lang="es-CL" dirty="0"/>
                  <a:t>donde </a:t>
                </a:r>
              </a:p>
              <a:p>
                <a:pPr marL="914400" lvl="2" indent="0">
                  <a:buNone/>
                </a:pPr>
                <a:r>
                  <a:rPr lang="es-CL" dirty="0"/>
                  <a:t>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α</m:t>
                    </m:r>
                  </m:oMath>
                </a14:m>
                <a:r>
                  <a:rPr lang="es-CL" dirty="0"/>
                  <a:t> </a:t>
                </a:r>
                <a:r>
                  <a:rPr lang="es-MX" dirty="0"/>
                  <a:t>es el coeficiente de intercambio de calor y “S” es el área del cuerpo</a:t>
                </a:r>
              </a:p>
              <a:p>
                <a:pPr lvl="1"/>
                <a:r>
                  <a:rPr lang="es-MX" dirty="0"/>
                  <a:t>Si la T del cuerpo &gt; T del ambiente, el cuerpo pierde una cantidad de calor 𝑑𝑄 en el intervalo de tiempo comprendido entre 𝑡 y 𝑡 + 𝑑𝑡 , disminuyendo su temperatura 𝑇 en 𝑑𝑇</a:t>
                </a:r>
              </a:p>
              <a:p>
                <a:pPr marL="914400" lvl="2" indent="0" algn="ctr">
                  <a:buNone/>
                </a:pP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𝑑𝑄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𝑚𝑐𝑑𝑇</m:t>
                    </m:r>
                  </m:oMath>
                </a14:m>
                <a:r>
                  <a:rPr lang="es-CL" dirty="0"/>
                  <a:t> ecuación 2</a:t>
                </a:r>
              </a:p>
              <a:p>
                <a:pPr marL="914400" lvl="2" indent="0">
                  <a:buNone/>
                </a:pPr>
                <a:r>
                  <a:rPr lang="es-CL" dirty="0"/>
                  <a:t>donde </a:t>
                </a:r>
              </a:p>
              <a:p>
                <a:pPr marL="457200" lvl="1" indent="0">
                  <a:buNone/>
                </a:pPr>
                <a:r>
                  <a:rPr lang="es-CL" dirty="0"/>
                  <a:t>	</a:t>
                </a:r>
                <a14:m>
                  <m:oMath xmlns:m="http://schemas.openxmlformats.org/officeDocument/2006/math">
                    <m:r>
                      <a:rPr lang="es-CL" i="1">
                        <a:latin typeface="Cambria Math" panose="02040503050406030204" pitchFamily="18" charset="0"/>
                      </a:rPr>
                      <m:t>𝑐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: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𝑐𝑎𝑙𝑜𝑟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𝑒𝑠𝑝𝑒𝑐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í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𝑓𝑖𝑐𝑜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𝑙𝑎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𝑠𝑢𝑠𝑡𝑎𝑛𝑐𝑖𝑎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𝑚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: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𝑚𝑎𝑠𝑎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𝑙𝑎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𝑠𝑢𝑠𝑡𝑎𝑛𝑐𝑖𝑎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s-CL" b="0" dirty="0"/>
              </a:p>
              <a:p>
                <a:pPr marL="457200" lvl="1" indent="0">
                  <a:buNone/>
                </a:pPr>
                <a:r>
                  <a:rPr lang="es-CL" i="1" dirty="0">
                    <a:latin typeface="Cambria Math" panose="02040503050406030204" pitchFamily="18" charset="0"/>
                  </a:rPr>
                  <a:t>	𝜌 = 𝑚/𝑉 : 𝑑𝑒𝑛𝑠𝑖𝑑𝑎𝑑 𝑣𝑜𝑙𝑢𝑚é𝑡𝑟𝑖𝑐𝑎.</a:t>
                </a:r>
              </a:p>
              <a:p>
                <a:pPr marL="457200" lvl="1" indent="0" algn="ctr">
                  <a:buNone/>
                </a:pPr>
                <a:r>
                  <a:rPr lang="es-CL" i="1" dirty="0">
                    <a:latin typeface="Cambria Math" panose="02040503050406030204" pitchFamily="18" charset="0"/>
                  </a:rPr>
                  <a:t>	𝑚 = 𝜌𝑉  </a:t>
                </a:r>
                <a:r>
                  <a:rPr lang="es-CL" sz="2100" dirty="0"/>
                  <a:t>ecuación 3</a:t>
                </a:r>
              </a:p>
              <a:p>
                <a:pPr marL="457200" lvl="1" indent="0" algn="ctr">
                  <a:buNone/>
                </a:pPr>
                <a:endParaRPr lang="es-CL" sz="2100" dirty="0"/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E1C6397B-6D02-4156-A736-D73C264579C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667250"/>
              </a:xfrm>
              <a:blipFill>
                <a:blip r:embed="rId4"/>
                <a:stretch>
                  <a:fillRect l="-928" t="-326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CuadroTexto 4">
            <a:extLst>
              <a:ext uri="{FF2B5EF4-FFF2-40B4-BE49-F238E27FC236}">
                <a16:creationId xmlns:a16="http://schemas.microsoft.com/office/drawing/2014/main" id="{9AE5AC7F-DE3A-43CE-BF0A-D7EBC66EB63D}"/>
              </a:ext>
            </a:extLst>
          </p:cNvPr>
          <p:cNvSpPr txBox="1"/>
          <p:nvPr/>
        </p:nvSpPr>
        <p:spPr>
          <a:xfrm>
            <a:off x="277792" y="5934670"/>
            <a:ext cx="1169043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dirty="0">
                <a:hlinkClick r:id="rId5"/>
              </a:rPr>
              <a:t>https://es.khanacademy.org/math/differential-equations/first-order-differential-equations/exponential-models-diff-eq/v/newtons-law-of-cooling</a:t>
            </a:r>
            <a:r>
              <a:rPr lang="es-CL" dirty="0"/>
              <a:t> ( Explica la ley de enfriamiento de Newton)</a:t>
            </a:r>
          </a:p>
        </p:txBody>
      </p:sp>
    </p:spTree>
    <p:extLst>
      <p:ext uri="{BB962C8B-B14F-4D97-AF65-F5344CB8AC3E}">
        <p14:creationId xmlns:p14="http://schemas.microsoft.com/office/powerpoint/2010/main" val="373122981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6.9 – </a:t>
            </a:r>
            <a:r>
              <a:rPr lang="es-MX" sz="3700" dirty="0"/>
              <a:t>Modelamiento de Ley de enfriamiento de Newton.</a:t>
            </a:r>
            <a:r>
              <a:rPr lang="es-MX" sz="2000" dirty="0">
                <a:hlinkClick r:id="rId3"/>
              </a:rPr>
              <a:t>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E1C6397B-6D02-4156-A736-D73C264579C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667250"/>
              </a:xfrm>
            </p:spPr>
            <p:txBody>
              <a:bodyPr>
                <a:normAutofit/>
              </a:bodyPr>
              <a:lstStyle/>
              <a:p>
                <a:pPr marL="914400" lvl="2" indent="0" algn="ctr">
                  <a:buNone/>
                </a:pP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𝑑𝑄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𝑚𝑐𝑑𝑇</m:t>
                    </m:r>
                  </m:oMath>
                </a14:m>
                <a:r>
                  <a:rPr lang="es-CL" dirty="0"/>
                  <a:t> </a:t>
                </a:r>
                <a:r>
                  <a:rPr lang="es-CL" dirty="0" err="1"/>
                  <a:t>ec</a:t>
                </a:r>
                <a:r>
                  <a:rPr lang="es-CL" dirty="0"/>
                  <a:t>. 2</a:t>
                </a:r>
              </a:p>
              <a:p>
                <a:pPr marL="457200" lvl="1" indent="0" algn="ctr">
                  <a:buNone/>
                </a:pPr>
                <a:r>
                  <a:rPr lang="es-CL" i="1" dirty="0">
                    <a:latin typeface="Cambria Math" panose="02040503050406030204" pitchFamily="18" charset="0"/>
                  </a:rPr>
                  <a:t>𝑚 = 𝜌𝑉  </a:t>
                </a:r>
                <a:r>
                  <a:rPr lang="es-CL" i="1" dirty="0" err="1">
                    <a:latin typeface="Cambria Math" panose="02040503050406030204" pitchFamily="18" charset="0"/>
                  </a:rPr>
                  <a:t>ec</a:t>
                </a:r>
                <a:r>
                  <a:rPr lang="es-CL" i="1" dirty="0">
                    <a:latin typeface="Cambria Math" panose="02040503050406030204" pitchFamily="18" charset="0"/>
                  </a:rPr>
                  <a:t>. 3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s-CL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𝑅𝑒𝑒𝑚𝑝𝑙𝑎𝑧𝑎𝑛𝑑𝑜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3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𝑒𝑛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2;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𝑑𝑄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= −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𝜌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𝑉𝑐𝑑𝑇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𝑒𝑐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. (4)</m:t>
                    </m:r>
                  </m:oMath>
                </a14:m>
                <a:endParaRPr lang="es-CL" dirty="0"/>
              </a:p>
              <a:p>
                <a:pPr lvl="1"/>
                <a:endParaRPr lang="es-CL" dirty="0"/>
              </a:p>
              <a:p>
                <a:pPr marL="457200" lvl="1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𝜌</m:t>
                          </m:r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𝑉𝑐𝑑𝑇</m:t>
                          </m:r>
                        </m:num>
                        <m:den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s-CL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l-G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r>
                        <a:rPr lang="el-G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d>
                        <m:dPr>
                          <m:ctrlPr>
                            <a:rPr lang="el-G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  <m:r>
                            <a:rPr lang="el-G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−</m:t>
                          </m:r>
                          <m:sSub>
                            <m:sSubPr>
                              <m:ctrlPr>
                                <a:rPr lang="el-GR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s-CL" dirty="0">
                  <a:ea typeface="Cambria Math" panose="02040503050406030204" pitchFamily="18" charset="0"/>
                </a:endParaRPr>
              </a:p>
              <a:p>
                <a:pPr marL="457200" lvl="1" indent="0">
                  <a:lnSpc>
                    <a:spcPct val="100000"/>
                  </a:lnSpc>
                  <a:buNone/>
                </a:pPr>
                <a:endParaRPr lang="es-CL" dirty="0">
                  <a:ea typeface="Cambria Math" panose="02040503050406030204" pitchFamily="18" charset="0"/>
                </a:endParaRPr>
              </a:p>
              <a:p>
                <a:pPr marL="457200" lvl="1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𝑑𝑇</m:t>
                          </m:r>
                        </m:num>
                        <m:den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l-G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el-G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</m:t>
                          </m:r>
                        </m:num>
                        <m:den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𝜌</m:t>
                          </m:r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𝑉𝑐</m:t>
                          </m:r>
                        </m:den>
                      </m:f>
                      <m:d>
                        <m:dPr>
                          <m:ctrlPr>
                            <a:rPr lang="el-G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  <m:r>
                            <a:rPr lang="el-G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−</m:t>
                          </m:r>
                          <m:sSub>
                            <m:sSubPr>
                              <m:ctrlPr>
                                <a:rPr lang="el-G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e>
                      </m:d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𝐾</m:t>
                      </m:r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𝑇</m:t>
                      </m:r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− </m:t>
                      </m:r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𝑇𝑎</m:t>
                      </m:r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E1C6397B-6D02-4156-A736-D73C264579C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667250"/>
              </a:xfrm>
              <a:blipFill>
                <a:blip r:embed="rId4"/>
                <a:stretch>
                  <a:fillRect t="-130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1455287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6.9 – </a:t>
            </a:r>
            <a:r>
              <a:rPr lang="es-MX" sz="3700" dirty="0"/>
              <a:t>Modelamiento de Ley de enfriamiento de Newton.</a:t>
            </a:r>
            <a:r>
              <a:rPr lang="es-MX" sz="2000" dirty="0">
                <a:hlinkClick r:id="rId3"/>
              </a:rPr>
              <a:t>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E1C6397B-6D02-4156-A736-D73C264579C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667250"/>
              </a:xfrm>
            </p:spPr>
            <p:txBody>
              <a:bodyPr>
                <a:normAutofit/>
              </a:bodyPr>
              <a:lstStyle/>
              <a:p>
                <a:r>
                  <a:rPr lang="es-MX" dirty="0"/>
                  <a:t>Integrando esta ecuación con la condición inicial de que en el instante 𝑡 = 0, la temperatura del cuerpo es 𝑇𝑜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sSub>
                            <m:sSubPr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sub>
                        <m:sup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sup>
                        <m:e>
                          <m:f>
                            <m:fPr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𝑑𝑇</m:t>
                              </m:r>
                            </m:num>
                            <m:den>
                              <m:d>
                                <m:dPr>
                                  <m:ctrlPr>
                                    <a:rPr lang="es-CL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s-CL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s-CL" b="0" i="1" smtClean="0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e>
                                    <m:sub>
                                      <m:r>
                                        <a:rPr lang="es-CL" b="0" i="1" smtClean="0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e>
                              </m:d>
                            </m:den>
                          </m:f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=−</m:t>
                          </m:r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𝐾</m:t>
                          </m:r>
                          <m:nary>
                            <m:naryPr>
                              <m:ctrlPr>
                                <a:rPr lang="es-C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sup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𝑑𝑡</m:t>
                              </m:r>
                            </m:e>
                          </m:nary>
                        </m:e>
                      </m:nary>
                    </m:oMath>
                  </m:oMathPara>
                </a14:m>
                <a:endParaRPr lang="es-CL" dirty="0"/>
              </a:p>
              <a:p>
                <a:r>
                  <a:rPr lang="es-CL" dirty="0"/>
                  <a:t>Se obtiene la siguiente relación: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i="1">
                          <a:latin typeface="Cambria Math" panose="02040503050406030204" pitchFamily="18" charset="0"/>
                        </a:rPr>
                        <m:t>𝑙𝑛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𝑇𝑎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) =−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𝐾𝑡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𝑙𝑛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𝑇𝑜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𝑇𝑎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dirty="0"/>
              </a:p>
              <a:p>
                <a:r>
                  <a:rPr lang="es-CL" dirty="0"/>
                  <a:t>Despejando y resolviendo los </a:t>
                </a:r>
                <a:r>
                  <a:rPr lang="es-CL" dirty="0" err="1"/>
                  <a:t>ln</a:t>
                </a:r>
                <a:r>
                  <a:rPr lang="es-CL" dirty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i="1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𝑇𝑎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+(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𝑇𝑜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𝑇𝑎</m:t>
                      </m:r>
                      <m:r>
                        <a:rPr lang="es-CL" i="1">
                          <a:latin typeface="Cambria Math" panose="02040503050406030204" pitchFamily="18" charset="0"/>
                        </a:rPr>
                        <m:t>)</m:t>
                      </m:r>
                      <m:sSup>
                        <m:sSup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𝑘𝑡</m:t>
                          </m:r>
                        </m:sup>
                      </m:sSup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E1C6397B-6D02-4156-A736-D73C264579C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667250"/>
              </a:xfrm>
              <a:blipFill>
                <a:blip r:embed="rId4"/>
                <a:stretch>
                  <a:fillRect l="-1043" t="-2089" r="-150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609737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6.9 – </a:t>
            </a:r>
            <a:r>
              <a:rPr lang="es-MX" sz="3700" dirty="0"/>
              <a:t>Modelamiento de Ley de enfriamiento de Newton.</a:t>
            </a:r>
            <a:r>
              <a:rPr lang="es-MX" sz="2000" dirty="0">
                <a:hlinkClick r:id="rId3"/>
              </a:rPr>
              <a:t> </a:t>
            </a:r>
            <a:endParaRPr lang="es-CL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E1C6397B-6D02-4156-A736-D73C264579C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667250"/>
              </a:xfrm>
            </p:spPr>
            <p:txBody>
              <a:bodyPr>
                <a:normAutofit/>
              </a:bodyPr>
              <a:lstStyle/>
              <a:p>
                <a:r>
                  <a:rPr lang="es-CL" dirty="0"/>
                  <a:t>Aplicando Laplace y siguiendo el procedimiento de la cartilla de la asignatura, se llega finalmente a: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𝑇</m:t>
                      </m:r>
                      <m:d>
                        <m:d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</m:d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𝑇𝑎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</m:d>
                        </m:num>
                        <m:den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</m:d>
                        </m:den>
                      </m:f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E1C6397B-6D02-4156-A736-D73C264579C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667250"/>
              </a:xfrm>
              <a:blipFill>
                <a:blip r:embed="rId4"/>
                <a:stretch>
                  <a:fillRect l="-1043" t="-208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n 3">
            <a:extLst>
              <a:ext uri="{FF2B5EF4-FFF2-40B4-BE49-F238E27FC236}">
                <a16:creationId xmlns:a16="http://schemas.microsoft.com/office/drawing/2014/main" id="{3F317D20-23EE-4B71-8C86-8A0E3E835A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88925" y="3761203"/>
            <a:ext cx="4214150" cy="2731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95955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6.10 – </a:t>
            </a:r>
            <a:r>
              <a:rPr lang="es-MX" sz="3700" dirty="0"/>
              <a:t>Modelamiento de la descarga de un capacitor.</a:t>
            </a:r>
            <a:r>
              <a:rPr lang="es-MX" sz="2000" dirty="0">
                <a:hlinkClick r:id="rId3"/>
              </a:rPr>
              <a:t> </a:t>
            </a:r>
            <a:endParaRPr lang="es-CL" sz="3700" dirty="0"/>
          </a:p>
        </p:txBody>
      </p:sp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06D7664A-61B3-48CA-A6BF-50C3DB0C1A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875617"/>
          </a:xfrm>
        </p:spPr>
        <p:txBody>
          <a:bodyPr>
            <a:normAutofit/>
          </a:bodyPr>
          <a:lstStyle/>
          <a:p>
            <a:r>
              <a:rPr lang="es-MX" sz="2000" dirty="0"/>
              <a:t>Para obtener la expresión que describe la descarga de un capacitor, es necesario considerar lo siguiente:</a:t>
            </a:r>
            <a:endParaRPr lang="es-CL" sz="2000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7A324F7-3FEF-4FDF-AB54-03F8694035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0664" y="2466648"/>
            <a:ext cx="6440352" cy="1924703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B51C5000-2D16-4ADF-8875-A72C2982DB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7765" y="2448251"/>
            <a:ext cx="3571875" cy="19431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D89A9FC9-1597-4290-B3C7-4802FA59DBAD}"/>
                  </a:ext>
                </a:extLst>
              </p:cNvPr>
              <p:cNvSpPr txBox="1"/>
              <p:nvPr/>
            </p:nvSpPr>
            <p:spPr>
              <a:xfrm>
                <a:off x="1067765" y="4391351"/>
                <a:ext cx="10286035" cy="228985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28600" indent="-228600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</a:pPr>
                <a:r>
                  <a:rPr lang="es-MX" sz="2000" dirty="0"/>
                  <a:t>Para el estudio de la descarga de un  capacitor, se considerará un circuito de lazo cerrado, en el que se puede aplicar L.V.K (Ley de Voltaje de Kirchoff), quedando:</a:t>
                </a:r>
              </a:p>
              <a:p>
                <a:pPr>
                  <a:lnSpc>
                    <a:spcPct val="90000"/>
                  </a:lnSpc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sub>
                      </m:sSub>
                      <m:r>
                        <a:rPr lang="es-CL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CL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  <m:r>
                        <a:rPr lang="es-CL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s-CL" sz="20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ctr">
                  <a:lnSpc>
                    <a:spcPct val="90000"/>
                  </a:lnSpc>
                  <a:spcBef>
                    <a:spcPts val="1000"/>
                  </a:spcBef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sub>
                    </m:sSub>
                    <m:r>
                      <a:rPr lang="es-CL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</m:t>
                    </m:r>
                    <m:sSub>
                      <m:sSubPr>
                        <m:ctrlP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s-CL" sz="2000" dirty="0"/>
                  <a:t> eq. 5</a:t>
                </a:r>
              </a:p>
              <a:p>
                <a:pPr marL="342900" indent="-342900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</a:pPr>
                <a:r>
                  <a:rPr lang="es-CL" sz="2000" dirty="0"/>
                  <a:t>Reemplazando 1 y 2 en 5:</a:t>
                </a:r>
              </a:p>
              <a:p>
                <a:pPr algn="ctr">
                  <a:lnSpc>
                    <a:spcPct val="90000"/>
                  </a:lnSpc>
                  <a:spcBef>
                    <a:spcPts val="1000"/>
                  </a:spcBef>
                </a:pPr>
                <a14:m>
                  <m:oMath xmlns:m="http://schemas.openxmlformats.org/officeDocument/2006/math">
                    <m:r>
                      <a:rPr lang="es-CL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𝐼𝑅</m:t>
                    </m:r>
                    <m:r>
                      <a:rPr lang="es-CL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s-CL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𝑄</m:t>
                        </m:r>
                      </m:num>
                      <m:den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den>
                    </m:f>
                  </m:oMath>
                </a14:m>
                <a:r>
                  <a:rPr lang="es-CL" sz="2000" dirty="0"/>
                  <a:t> eq. 6</a:t>
                </a:r>
              </a:p>
            </p:txBody>
          </p:sp>
        </mc:Choice>
        <mc:Fallback xmlns="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D89A9FC9-1597-4290-B3C7-4802FA59DB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7765" y="4391351"/>
                <a:ext cx="10286035" cy="2289858"/>
              </a:xfrm>
              <a:prstGeom prst="rect">
                <a:avLst/>
              </a:prstGeom>
              <a:blipFill>
                <a:blip r:embed="rId6"/>
                <a:stretch>
                  <a:fillRect l="-533" t="-266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045448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6.10 – </a:t>
            </a:r>
            <a:r>
              <a:rPr lang="es-MX" sz="3700" dirty="0"/>
              <a:t>Modelamiento de la descarga de un capacitor.</a:t>
            </a:r>
            <a:r>
              <a:rPr lang="es-MX" sz="2000" dirty="0">
                <a:hlinkClick r:id="rId3"/>
              </a:rPr>
              <a:t> </a:t>
            </a:r>
            <a:endParaRPr lang="es-CL" sz="3700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51C5000-2D16-4ADF-8875-A72C2982DB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664" y="1690688"/>
            <a:ext cx="3571875" cy="19431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D89A9FC9-1597-4290-B3C7-4802FA59DBAD}"/>
                  </a:ext>
                </a:extLst>
              </p:cNvPr>
              <p:cNvSpPr txBox="1"/>
              <p:nvPr/>
            </p:nvSpPr>
            <p:spPr>
              <a:xfrm>
                <a:off x="3868839" y="1690688"/>
                <a:ext cx="6999790" cy="291124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90000"/>
                  </a:lnSpc>
                  <a:spcBef>
                    <a:spcPts val="1000"/>
                  </a:spcBef>
                </a:pPr>
                <a14:m>
                  <m:oMath xmlns:m="http://schemas.openxmlformats.org/officeDocument/2006/math">
                    <m:r>
                      <a:rPr lang="es-CL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𝐼𝑅</m:t>
                    </m:r>
                    <m:r>
                      <a:rPr lang="es-CL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s-CL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𝑄</m:t>
                        </m:r>
                      </m:num>
                      <m:den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den>
                    </m:f>
                  </m:oMath>
                </a14:m>
                <a:r>
                  <a:rPr lang="es-CL" sz="2000" dirty="0"/>
                  <a:t> </a:t>
                </a:r>
                <a:r>
                  <a:rPr lang="es-CL" sz="2000" dirty="0" err="1"/>
                  <a:t>qc</a:t>
                </a:r>
                <a:r>
                  <a:rPr lang="es-CL" sz="2000" dirty="0"/>
                  <a:t>. 6</a:t>
                </a:r>
              </a:p>
              <a:p>
                <a:pPr marL="342900" indent="-342900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</a:pPr>
                <a:r>
                  <a:rPr lang="es-CL" sz="2000" dirty="0"/>
                  <a:t>Reemplazando 3 en 6:</a:t>
                </a:r>
              </a:p>
              <a:p>
                <a:pPr algn="ctr">
                  <a:lnSpc>
                    <a:spcPct val="90000"/>
                  </a:lnSpc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s-CL" sz="20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CL" sz="200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CL" sz="2000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num>
                            <m:den>
                              <m:r>
                                <a:rPr lang="es-CL" sz="2000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den>
                          </m:f>
                        </m:e>
                      </m:d>
                      <m:r>
                        <a:rPr lang="es-CL" sz="2000" i="1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es-CL" sz="2000" i="1">
                          <a:latin typeface="Cambria Math" panose="02040503050406030204" pitchFamily="18" charset="0"/>
                        </a:rPr>
                        <m:t> =−</m:t>
                      </m:r>
                      <m:f>
                        <m:fPr>
                          <m:ctrlPr>
                            <a:rPr lang="es-CL" sz="2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den>
                      </m:f>
                    </m:oMath>
                  </m:oMathPara>
                </a14:m>
                <a:endParaRPr lang="es-CL" sz="2000" dirty="0"/>
              </a:p>
              <a:p>
                <a:pPr marL="342900" indent="-342900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</a:pPr>
                <a:r>
                  <a:rPr lang="es-CL" sz="2000" dirty="0"/>
                  <a:t>Despejando:</a:t>
                </a:r>
              </a:p>
              <a:p>
                <a:pPr>
                  <a:lnSpc>
                    <a:spcPct val="90000"/>
                  </a:lnSpc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CL" sz="2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𝑑𝑄</m:t>
                          </m:r>
                        </m:num>
                        <m:den>
                          <m: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den>
                      </m:f>
                      <m:r>
                        <a:rPr lang="es-CL" sz="2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s-CL" sz="2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𝑑𝑡</m:t>
                          </m:r>
                        </m:num>
                        <m:den>
                          <m:r>
                            <a:rPr lang="es-CL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𝑅𝐶</m:t>
                          </m:r>
                        </m:den>
                      </m:f>
                    </m:oMath>
                  </m:oMathPara>
                </a14:m>
                <a:endParaRPr lang="es-CL" sz="2000" dirty="0"/>
              </a:p>
              <a:p>
                <a:pPr algn="ctr">
                  <a:lnSpc>
                    <a:spcPct val="90000"/>
                  </a:lnSpc>
                  <a:spcBef>
                    <a:spcPts val="1000"/>
                  </a:spcBef>
                </a:pPr>
                <a:endParaRPr lang="es-CL" sz="2000" dirty="0"/>
              </a:p>
            </p:txBody>
          </p:sp>
        </mc:Choice>
        <mc:Fallback xmlns="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D89A9FC9-1597-4290-B3C7-4802FA59DB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8839" y="1690688"/>
                <a:ext cx="6999790" cy="2911246"/>
              </a:xfrm>
              <a:prstGeom prst="rect">
                <a:avLst/>
              </a:prstGeom>
              <a:blipFill>
                <a:blip r:embed="rId5"/>
                <a:stretch>
                  <a:fillRect l="-78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Imagen 4">
            <a:extLst>
              <a:ext uri="{FF2B5EF4-FFF2-40B4-BE49-F238E27FC236}">
                <a16:creationId xmlns:a16="http://schemas.microsoft.com/office/drawing/2014/main" id="{ABEB09C5-C641-48A9-956B-EB8659A588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652" y="4572469"/>
            <a:ext cx="6444031" cy="1920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6380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6.10 – </a:t>
            </a:r>
            <a:r>
              <a:rPr lang="es-MX" sz="3700" dirty="0"/>
              <a:t>Modelamiento de la descarga de un capacitor.</a:t>
            </a:r>
            <a:r>
              <a:rPr lang="es-MX" sz="2000" dirty="0">
                <a:hlinkClick r:id="rId3"/>
              </a:rPr>
              <a:t> </a:t>
            </a:r>
            <a:endParaRPr lang="es-CL" sz="3700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51C5000-2D16-4ADF-8875-A72C2982DB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1498" y="1690688"/>
            <a:ext cx="1392021" cy="75725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D89A9FC9-1597-4290-B3C7-4802FA59DBAD}"/>
                  </a:ext>
                </a:extLst>
              </p:cNvPr>
              <p:cNvSpPr txBox="1"/>
              <p:nvPr/>
            </p:nvSpPr>
            <p:spPr>
              <a:xfrm>
                <a:off x="3868839" y="1690688"/>
                <a:ext cx="6999790" cy="240065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indent="-342900">
                  <a:spcBef>
                    <a:spcPts val="1000"/>
                  </a:spcBef>
                  <a:buFont typeface="Arial" panose="020B0604020202020204" pitchFamily="34" charset="0"/>
                  <a:buChar char="•"/>
                </a:pPr>
                <a:r>
                  <a:rPr lang="es-CL" sz="2000" b="0" dirty="0">
                    <a:ea typeface="Cambria Math" panose="02040503050406030204" pitchFamily="18" charset="0"/>
                  </a:rPr>
                  <a:t>Integrando la expresión obtenida</a:t>
                </a:r>
                <a:r>
                  <a:rPr lang="es-CL" sz="2000" dirty="0"/>
                  <a:t>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CL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𝑑𝑄</m:t>
                        </m:r>
                      </m:num>
                      <m:den>
                        <m:r>
                          <a:rPr lang="es-CL" sz="2000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den>
                    </m:f>
                    <m:r>
                      <a:rPr lang="es-CL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s-CL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num>
                      <m:den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𝑅𝐶</m:t>
                        </m:r>
                      </m:den>
                    </m:f>
                  </m:oMath>
                </a14:m>
                <a:endParaRPr lang="es-CL" sz="2000" dirty="0"/>
              </a:p>
              <a:p>
                <a:pPr algn="ctr"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trlPr>
                            <a:rPr lang="es-CL" sz="20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CL" sz="20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sSub>
                            <m:sSubPr>
                              <m:ctrlPr>
                                <a:rPr lang="es-CL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sup>
                        <m:e>
                          <m:f>
                            <m:fPr>
                              <m:ctrlPr>
                                <a:rPr lang="es-CL" sz="200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𝑑𝑄</m:t>
                              </m:r>
                            </m:num>
                            <m:den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den>
                          </m:f>
                          <m:r>
                            <a:rPr lang="es-CL" sz="2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r>
                            <a:rPr lang="es-CL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d>
                            <m:dPr>
                              <m:ctrlPr>
                                <a:rPr lang="es-CL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s-CL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s-CL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s-CL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𝑅𝐶</m:t>
                                  </m:r>
                                </m:den>
                              </m:f>
                            </m:e>
                          </m:d>
                          <m:nary>
                            <m:naryPr>
                              <m:ctrlPr>
                                <a:rPr lang="es-CL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s-CL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p>
                            <m:e>
                              <m:r>
                                <a:rPr lang="es-CL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𝑑𝑡</m:t>
                              </m:r>
                            </m:e>
                          </m:nary>
                        </m:e>
                      </m:nary>
                    </m:oMath>
                  </m:oMathPara>
                </a14:m>
                <a:endParaRPr lang="es-CL" sz="2000" dirty="0"/>
              </a:p>
              <a:p>
                <a:pPr algn="ctr"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i="1" dirty="0" smtClean="0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s-CL" sz="2000" i="1" dirty="0" err="1">
                          <a:latin typeface="Cambria Math" panose="02040503050406030204" pitchFamily="18" charset="0"/>
                        </a:rPr>
                        <m:t>𝑛</m:t>
                      </m:r>
                      <m:d>
                        <m:dPr>
                          <m:begChr m:val="["/>
                          <m:endChr m:val="]"/>
                          <m:ctrlPr>
                            <a:rPr lang="es-CL" sz="200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CL" sz="2000" i="1" dirty="0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CL" sz="2000" b="0" i="1" dirty="0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  <m:d>
                                <m:dPr>
                                  <m:ctrlPr>
                                    <a:rPr lang="es-CL" sz="2000" b="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s-CL" sz="2000" b="0" i="1" dirty="0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</m:d>
                            </m:num>
                            <m:den>
                              <m:sSub>
                                <m:sSubPr>
                                  <m:ctrlPr>
                                    <a:rPr lang="es-CL" sz="20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sz="2000" b="0" i="1" dirty="0" smtClean="0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es-CL" sz="2000" b="0" i="1" dirty="0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es-CL" sz="20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sz="20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num>
                        <m:den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𝑅𝐶</m:t>
                          </m:r>
                        </m:den>
                      </m:f>
                    </m:oMath>
                  </m:oMathPara>
                </a14:m>
                <a:endParaRPr lang="es-CL" sz="2000" dirty="0"/>
              </a:p>
              <a:p>
                <a:pPr algn="ctr"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i="1" dirty="0">
                          <a:latin typeface="Cambria Math" panose="02040503050406030204" pitchFamily="18" charset="0"/>
                        </a:rPr>
                        <m:t>𝑄</m:t>
                      </m:r>
                      <m:d>
                        <m:dPr>
                          <m:ctrlPr>
                            <a:rPr lang="es-CL" sz="2000" i="1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000" i="1" dirty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sz="20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000" i="1" dirty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s-CL" sz="2000" i="1" dirty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sSup>
                        <m:sSupPr>
                          <m:ctrlPr>
                            <a:rPr lang="es-CL" sz="20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CL" sz="20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s-CL" sz="20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CL" sz="20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num>
                            <m:den>
                              <m:r>
                                <a:rPr lang="es-CL" sz="20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𝑅𝐶</m:t>
                              </m:r>
                            </m:den>
                          </m:f>
                        </m:sup>
                      </m:sSup>
                    </m:oMath>
                  </m:oMathPara>
                </a14:m>
                <a:endParaRPr lang="es-CL" sz="2000" dirty="0"/>
              </a:p>
            </p:txBody>
          </p:sp>
        </mc:Choice>
        <mc:Fallback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D89A9FC9-1597-4290-B3C7-4802FA59DB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8839" y="1690688"/>
                <a:ext cx="6999790" cy="2400657"/>
              </a:xfrm>
              <a:prstGeom prst="rect">
                <a:avLst/>
              </a:prstGeom>
              <a:blipFill>
                <a:blip r:embed="rId5"/>
                <a:stretch>
                  <a:fillRect l="-78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9D6B359-AC84-48E7-AAC3-8ECB5041031E}"/>
                  </a:ext>
                </a:extLst>
              </p:cNvPr>
              <p:cNvSpPr txBox="1"/>
              <p:nvPr/>
            </p:nvSpPr>
            <p:spPr>
              <a:xfrm>
                <a:off x="838200" y="4177118"/>
                <a:ext cx="3806536" cy="216854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spcAft>
                    <a:spcPts val="600"/>
                  </a:spcAft>
                  <a:buFont typeface="Arial" panose="020B0604020202020204" pitchFamily="34" charset="0"/>
                  <a:buChar char="•"/>
                </a:pPr>
                <a:r>
                  <a:rPr lang="es-CL" dirty="0"/>
                  <a:t>Dividiendo por la capacitancia:</a:t>
                </a:r>
              </a:p>
              <a:p>
                <a:pPr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CL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𝑄</m:t>
                          </m:r>
                          <m:d>
                            <m:dPr>
                              <m:ctrlPr>
                                <a:rPr lang="es-CL" i="1" dirty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 dirty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num>
                        <m:den>
                          <m:r>
                            <a:rPr lang="es-CL" b="0" i="1" dirty="0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den>
                      </m:f>
                      <m:r>
                        <a:rPr lang="es-CL" i="1" dirty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i="1" dirty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dirty="0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s-CL" b="0" i="1" dirty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r>
                            <a:rPr lang="es-CL" b="0" i="1" dirty="0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den>
                      </m:f>
                      <m:sSup>
                        <m:sSupPr>
                          <m:ctrlPr>
                            <a:rPr lang="es-CL" i="1" dirty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CL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s-CL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CL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num>
                            <m:den>
                              <m:r>
                                <a:rPr lang="es-CL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𝑅𝐶</m:t>
                              </m:r>
                            </m:den>
                          </m:f>
                        </m:sup>
                      </m:sSup>
                    </m:oMath>
                  </m:oMathPara>
                </a14:m>
                <a:endParaRPr lang="es-CL" dirty="0"/>
              </a:p>
              <a:p>
                <a:pPr marL="285750" indent="-285750">
                  <a:spcAft>
                    <a:spcPts val="600"/>
                  </a:spcAft>
                  <a:buFont typeface="Arial" panose="020B0604020202020204" pitchFamily="34" charset="0"/>
                  <a:buChar char="•"/>
                </a:pPr>
                <a:r>
                  <a:rPr lang="es-CL" dirty="0"/>
                  <a:t>Con ello se obtiene:</a:t>
                </a:r>
              </a:p>
              <a:p>
                <a:pPr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dirty="0" smtClean="0">
                          <a:latin typeface="Cambria Math" panose="02040503050406030204" pitchFamily="18" charset="0"/>
                        </a:rPr>
                        <m:t>𝑉</m:t>
                      </m:r>
                      <m:d>
                        <m:dPr>
                          <m:ctrlPr>
                            <a:rPr lang="es-CL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dirty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s-CL" i="1" dirty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dirty="0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s-CL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sSup>
                        <m:sSupPr>
                          <m:ctrlPr>
                            <a:rPr lang="es-CL" i="1" dirty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CL" i="1" dirty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CL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s-CL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CL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num>
                            <m:den>
                              <m:r>
                                <a:rPr lang="es-CL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𝑅𝐶</m:t>
                              </m:r>
                            </m:den>
                          </m:f>
                        </m:sup>
                      </m:sSup>
                    </m:oMath>
                  </m:oMathPara>
                </a14:m>
                <a:endParaRPr lang="es-CL" dirty="0"/>
              </a:p>
              <a:p>
                <a:endParaRPr lang="es-CL" dirty="0"/>
              </a:p>
            </p:txBody>
          </p:sp>
        </mc:Choice>
        <mc:Fallback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9D6B359-AC84-48E7-AAC3-8ECB504103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4177118"/>
                <a:ext cx="3806536" cy="2168542"/>
              </a:xfrm>
              <a:prstGeom prst="rect">
                <a:avLst/>
              </a:prstGeom>
              <a:blipFill>
                <a:blip r:embed="rId6"/>
                <a:stretch>
                  <a:fillRect l="-1122" t="-140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>
            <a:extLst>
              <a:ext uri="{FF2B5EF4-FFF2-40B4-BE49-F238E27FC236}">
                <a16:creationId xmlns:a16="http://schemas.microsoft.com/office/drawing/2014/main" id="{5A92D524-FC3C-4361-AD08-97A1E112E7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2170" y="2489648"/>
            <a:ext cx="3582698" cy="106769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B51B320F-B551-4D53-9E10-777C10E2DAF6}"/>
                  </a:ext>
                </a:extLst>
              </p:cNvPr>
              <p:cNvSpPr txBox="1"/>
              <p:nvPr/>
            </p:nvSpPr>
            <p:spPr>
              <a:xfrm>
                <a:off x="6096000" y="4177118"/>
                <a:ext cx="5257800" cy="22815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spcAft>
                    <a:spcPts val="600"/>
                  </a:spcAft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s-CL" sz="2400" b="0" i="1" smtClean="0">
                        <a:latin typeface="Cambria Math" panose="02040503050406030204" pitchFamily="18" charset="0"/>
                      </a:rPr>
                      <m:t>𝑉</m:t>
                    </m:r>
                    <m:d>
                      <m:dPr>
                        <m:ctrlPr>
                          <a:rPr lang="es-CL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sub>
                    </m:sSub>
                    <m:d>
                      <m:dPr>
                        <m:ctrlP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=</m:t>
                    </m:r>
                    <m:sSub>
                      <m:sSub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sub>
                    </m:sSub>
                    <m:d>
                      <m:d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s-CL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</m:t>
                    </m:r>
                    <m:d>
                      <m:d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𝑅</m:t>
                    </m:r>
                  </m:oMath>
                </a14:m>
                <a:endParaRPr lang="es-CL" sz="24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285750" indent="-285750">
                  <a:spcAft>
                    <a:spcPts val="600"/>
                  </a:spcAft>
                  <a:buFont typeface="Arial" panose="020B0604020202020204" pitchFamily="34" charset="0"/>
                  <a:buChar char="•"/>
                </a:pPr>
                <a:r>
                  <a:rPr lang="es-CL" sz="2400" dirty="0">
                    <a:ea typeface="Cambria Math" panose="02040503050406030204" pitchFamily="18" charset="0"/>
                  </a:rPr>
                  <a:t>Se sabe que </a:t>
                </a:r>
                <a14:m>
                  <m:oMath xmlns:m="http://schemas.openxmlformats.org/officeDocument/2006/math">
                    <m:r>
                      <a:rPr lang="es-CL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𝑉</m:t>
                    </m:r>
                    <m:d>
                      <m:dPr>
                        <m:ctrlP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den>
                    </m:f>
                    <m:nary>
                      <m:naryPr>
                        <m:ctrlP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p>
                      <m:e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𝑖</m:t>
                        </m:r>
                        <m:d>
                          <m:dPr>
                            <m:ctrlPr>
                              <a:rPr lang="es-CL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e>
                    </m:nary>
                  </m:oMath>
                </a14:m>
                <a:endParaRPr lang="es-CL" sz="2400" dirty="0">
                  <a:ea typeface="Cambria Math" panose="02040503050406030204" pitchFamily="18" charset="0"/>
                </a:endParaRPr>
              </a:p>
              <a:p>
                <a:pPr marL="285750" indent="-285750">
                  <a:spcAft>
                    <a:spcPts val="600"/>
                  </a:spcAft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s-CL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∴</m:t>
                    </m:r>
                    <m:r>
                      <a:rPr lang="es-CL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</m:t>
                    </m:r>
                    <m:d>
                      <m:d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  <m:f>
                      <m:fPr>
                        <m:ctrlP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s-CL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s-CL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num>
                      <m:den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endParaRPr lang="es-CL" sz="2400" dirty="0"/>
              </a:p>
              <a:p>
                <a:pPr marL="285750" indent="-285750">
                  <a:spcAft>
                    <a:spcPts val="600"/>
                  </a:spcAft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s-CL" sz="2400" i="1" smtClean="0">
                        <a:latin typeface="Cambria Math" panose="02040503050406030204" pitchFamily="18" charset="0"/>
                      </a:rPr>
                      <m:t>𝑉</m:t>
                    </m:r>
                    <m:d>
                      <m:dPr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sub>
                    </m:sSub>
                    <m:d>
                      <m:d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CL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s-CL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𝑅𝐶</m:t>
                    </m:r>
                    <m:f>
                      <m:fPr>
                        <m:ctrlP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s-CL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num>
                      <m:den>
                        <m:r>
                          <a:rPr lang="es-CL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endParaRPr lang="es-CL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B51B320F-B551-4D53-9E10-777C10E2DA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177118"/>
                <a:ext cx="5257800" cy="2281587"/>
              </a:xfrm>
              <a:prstGeom prst="rect">
                <a:avLst/>
              </a:prstGeom>
              <a:blipFill>
                <a:blip r:embed="rId8"/>
                <a:stretch>
                  <a:fillRect l="-1506" t="-80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73638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3">
            <a:extLst>
              <a:ext uri="{FF2B5EF4-FFF2-40B4-BE49-F238E27FC236}">
                <a16:creationId xmlns:a16="http://schemas.microsoft.com/office/drawing/2014/main" id="{305E5CDF-F71F-4720-9EC8-A6A064114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3700" dirty="0"/>
              <a:t>Modelado de un Sistema 6.10 – </a:t>
            </a:r>
            <a:r>
              <a:rPr lang="es-MX" sz="3700" dirty="0"/>
              <a:t>Modelamiento de la descarga de un capacitor.</a:t>
            </a:r>
            <a:r>
              <a:rPr lang="es-MX" sz="2000" dirty="0">
                <a:hlinkClick r:id="rId3"/>
              </a:rPr>
              <a:t> </a:t>
            </a:r>
            <a:endParaRPr lang="es-CL" sz="3700" dirty="0"/>
          </a:p>
        </p:txBody>
      </p:sp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9E26DE8C-78A9-41EC-B661-30A6A639DF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Aplicando Transformada de Laplace, considerando las condiciones iniciales cero:</a:t>
            </a:r>
          </a:p>
          <a:p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9BBF9F3-AFC8-4479-8A5F-BA45893031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2667721"/>
            <a:ext cx="5665861" cy="3644179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DAD41AA8-D327-4037-A54A-EC840AEE3AA7}"/>
              </a:ext>
            </a:extLst>
          </p:cNvPr>
          <p:cNvSpPr/>
          <p:nvPr/>
        </p:nvSpPr>
        <p:spPr>
          <a:xfrm>
            <a:off x="1932709" y="4935682"/>
            <a:ext cx="2867891" cy="107026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2D0AB38A-A241-4031-B01F-7957426CA4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7402" y="3330286"/>
            <a:ext cx="5652800" cy="2140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105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26EE4FD-480F-42A5-9FEB-DA630457C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A187062F-BE14-42FC-B06A-607DB23849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42688" y="1766812"/>
            <a:ext cx="822493" cy="4232692"/>
          </a:xfrm>
          <a:custGeom>
            <a:avLst/>
            <a:gdLst>
              <a:gd name="T0" fmla="*/ 491 w 491"/>
              <a:gd name="T1" fmla="*/ 2247 h 2732"/>
              <a:gd name="T2" fmla="*/ 0 w 491"/>
              <a:gd name="T3" fmla="*/ 2732 h 2732"/>
              <a:gd name="T4" fmla="*/ 0 w 491"/>
              <a:gd name="T5" fmla="*/ 486 h 2732"/>
              <a:gd name="T6" fmla="*/ 491 w 491"/>
              <a:gd name="T7" fmla="*/ 0 h 2732"/>
              <a:gd name="T8" fmla="*/ 491 w 491"/>
              <a:gd name="T9" fmla="*/ 2247 h 2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91" h="2732">
                <a:moveTo>
                  <a:pt x="491" y="2247"/>
                </a:moveTo>
                <a:lnTo>
                  <a:pt x="0" y="2732"/>
                </a:lnTo>
                <a:lnTo>
                  <a:pt x="0" y="486"/>
                </a:lnTo>
                <a:lnTo>
                  <a:pt x="491" y="0"/>
                </a:lnTo>
                <a:lnTo>
                  <a:pt x="491" y="224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6">
            <a:extLst>
              <a:ext uri="{FF2B5EF4-FFF2-40B4-BE49-F238E27FC236}">
                <a16:creationId xmlns:a16="http://schemas.microsoft.com/office/drawing/2014/main" id="{731FE21B-2A45-4BF5-8B03-E1234198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42689" y="1423780"/>
            <a:ext cx="687754" cy="3820236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7">
            <a:extLst>
              <a:ext uri="{FF2B5EF4-FFF2-40B4-BE49-F238E27FC236}">
                <a16:creationId xmlns:a16="http://schemas.microsoft.com/office/drawing/2014/main" id="{2DC5A94D-79ED-48F5-9DC5-96CBB507C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1183243" y="1239381"/>
            <a:ext cx="347200" cy="3699705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Rectangle 8">
            <a:extLst>
              <a:ext uri="{FF2B5EF4-FFF2-40B4-BE49-F238E27FC236}">
                <a16:creationId xmlns:a16="http://schemas.microsoft.com/office/drawing/2014/main" id="{93A3D4BE-AF25-4F9A-9C29-1145CCE24A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1183242" y="1230651"/>
            <a:ext cx="10208658" cy="35310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75069BC-6887-4A8F-B703-77626D896086}"/>
              </a:ext>
            </a:extLst>
          </p:cNvPr>
          <p:cNvSpPr/>
          <p:nvPr/>
        </p:nvSpPr>
        <p:spPr>
          <a:xfrm>
            <a:off x="1870997" y="1607809"/>
            <a:ext cx="9236026" cy="28766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600" b="1" kern="1200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Hasta aquí por hoy</a:t>
            </a:r>
          </a:p>
        </p:txBody>
      </p:sp>
    </p:spTree>
    <p:extLst>
      <p:ext uri="{BB962C8B-B14F-4D97-AF65-F5344CB8AC3E}">
        <p14:creationId xmlns:p14="http://schemas.microsoft.com/office/powerpoint/2010/main" val="332466411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58461</TotalTime>
  <Words>5426</Words>
  <Application>Microsoft Office PowerPoint</Application>
  <PresentationFormat>Panorámica</PresentationFormat>
  <Paragraphs>515</Paragraphs>
  <Slides>59</Slides>
  <Notes>22</Notes>
  <HiddenSlides>0</HiddenSlides>
  <MMClips>0</MMClips>
  <ScaleCrop>false</ScaleCrop>
  <HeadingPairs>
    <vt:vector size="8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5" baseType="lpstr">
      <vt:lpstr>Arial</vt:lpstr>
      <vt:lpstr>Calibri</vt:lpstr>
      <vt:lpstr>Calibri Light</vt:lpstr>
      <vt:lpstr>Cambria Math</vt:lpstr>
      <vt:lpstr>Tema de Office</vt:lpstr>
      <vt:lpstr>PDF</vt:lpstr>
      <vt:lpstr>Modelamiento de sistemas II  2021</vt:lpstr>
      <vt:lpstr>Análisis dimensional 6.1 Tabla de dimensiones Físicas</vt:lpstr>
      <vt:lpstr>Análisis dimensional 6.1 Procedimiento, para el trabajo con análisis dimensional</vt:lpstr>
      <vt:lpstr>Análisis dimensional 6.1 Procedimiento, para el trabajo con análisis dimensional</vt:lpstr>
      <vt:lpstr>Análisis dimensional 6.1 Procedimiento, para el trabajo con análisis dimensional</vt:lpstr>
      <vt:lpstr>Análisis dimensional 6.1 Procedimiento, para el trabajo con análisis dimensional</vt:lpstr>
      <vt:lpstr>Análisis dimensional 6.1 Procedimiento, para el trabajo con análisis dimensional</vt:lpstr>
      <vt:lpstr>MODELADO DE UN SISTEMA</vt:lpstr>
      <vt:lpstr>Modelado de un Sistema 6.1 De los modelos de un sistema</vt:lpstr>
      <vt:lpstr>Modelado de un Sistema 6.2 – Modelado de Sistemas</vt:lpstr>
      <vt:lpstr>Modelado de un Sistema 6.3 – Etapas generales del modelado</vt:lpstr>
      <vt:lpstr>Modelado de un Sistema 6.4 – Fases  generales del modelado</vt:lpstr>
      <vt:lpstr>Modelado de un Sistema 6.5 – Ejemplo de un sistema mecánico con desplazamiento lineal.</vt:lpstr>
      <vt:lpstr>Modelado de un Sistema 6.5 – Ejemplo de un sistema mecánico con desplazamiento lineal.</vt:lpstr>
      <vt:lpstr>Modelado de un Sistema 6.5 – Ejemplo de un sistema mecánico con desplazamiento lineal.</vt:lpstr>
      <vt:lpstr>Modelado de un Sistema 6.5 – Ejemplo de un sistema mecánico con desplazamiento lineal.</vt:lpstr>
      <vt:lpstr>Modelado de un Sistema 6.5 – Ejemplo de un sistema mecánico con desplazamiento lineal.</vt:lpstr>
      <vt:lpstr>Modelado de un Sistema 6.5 – Ejemplo de un sistema mecánico con desplazamiento lineal.</vt:lpstr>
      <vt:lpstr>Modelado de un Sistema 6.5 – Ejemplo de un sistema mecánico con desplazamiento lineal.</vt:lpstr>
      <vt:lpstr>Modelado de un Sistema 6.5 – Ejemplo de un sistema mecánico con desplazamiento lineal.</vt:lpstr>
      <vt:lpstr>Modelado de un Sistema 6.5 – Ejemplo de un sistema mecánico con desplazamiento lineal.</vt:lpstr>
      <vt:lpstr>Modelado de un Sistema 6.5 – Ejemplo de un sistema mecánico con desplazamiento lineal.</vt:lpstr>
      <vt:lpstr>Presentación de PowerPoint</vt:lpstr>
      <vt:lpstr>Modelado de un Sistema 6.5 – Ejemplo de un sistema mecánico amortiguado con desplazamiento lineal.</vt:lpstr>
      <vt:lpstr>Modelado de un Sistema 6.5 – Ejemplo de un sistema mecánico amortiguado con desplazamiento lineal.</vt:lpstr>
      <vt:lpstr>Modelado de un Sistema 6.5 – Ejemplo doble. https://www.youtube.com/watch?v=IOd1IRwG5zM&amp;t=136s&amp;ab_channel=Se%C3%B1alesySistemas </vt:lpstr>
      <vt:lpstr>Modelado de un Sistema 6.5 – Ejemplo doble. https://www.youtube.com/watch?v=IOd1IRwG5zM&amp;t=136s&amp;ab_channel=Se%C3%B1alesySistemas </vt:lpstr>
      <vt:lpstr>Modelado de un Sistema 6.5 – Ejemplo doble. https://www.youtube.com/watch?v=IOd1IRwG5zM&amp;t=136s&amp;ab_channel=Se%C3%B1alesySistemas </vt:lpstr>
      <vt:lpstr>Modelado de un Sistema 6.5 – Ejemplo doble. https://www.youtube.com/watch?v=IOd1IRwG5zM&amp;t=136s&amp;ab_channel=Se%C3%B1alesySistemas </vt:lpstr>
      <vt:lpstr>Modelado de un Sistema 6.5 – Ejemplo doble. La continuación del ejercicio en el siguiente vínculo https://www.youtube.com/watch?v=7X5RFoDNgBk&amp;ab_channel=Se%C3%B1alesySistemas  </vt:lpstr>
      <vt:lpstr>Modelado de un Sistema 6.5 – Ejemplo doble. La continuación del ejercicio en el siguiente vínculo https://www.youtube.com/watch?v=7X5RFoDNgBk&amp;ab_channel=Se%C3%B1alesySistemas  </vt:lpstr>
      <vt:lpstr>Modelado de un Sistema 6.5 – Ejemplo doble. La continuación del ejercicio en el siguiente vínculo https://www.youtube.com/watch?v=7X5RFoDNgBk&amp;ab_channel=Se%C3%B1alesySistemas  </vt:lpstr>
      <vt:lpstr>Modelado de un Sistema 6.5 – Ejemplo doble. La continuación del ejercicio en el siguiente vínculo https://www.youtube.com/watch?v=7X5RFoDNgBk&amp;ab_channel=Se%C3%B1alesySistemas  </vt:lpstr>
      <vt:lpstr>Modelado de un Sistema 6.6 – Ejemplo de determinación de la función de transferencia del circuito RLC en serie. </vt:lpstr>
      <vt:lpstr>Modelado de un Sistema 6.6 – Ejemplo de determinación de la función de transferencia del circuito RLC en serie. </vt:lpstr>
      <vt:lpstr>Modelado de un Sistema 6.6 – Ejemplo de determinación de la función de transferencia del circuito RLC en serie. </vt:lpstr>
      <vt:lpstr>Modelado de un Sistema 6.7 – Ejemplo de determinación de la función de transferencia del circuito RLC en paralelo. </vt:lpstr>
      <vt:lpstr>Modelado de un Sistema 6.7 – Ejemplo de determinación de la función de transferencia del circuito RLC en paralelo. </vt:lpstr>
      <vt:lpstr>Modelado de un Sistema 6.7 – Ejemplo de determinación de la función de transferencia del circuito RLC en paralelo. </vt:lpstr>
      <vt:lpstr>Modelado de un Sistema 6.7 – Ejemplo de determinación de la función de transferencia del circuito RLC en paralelo. </vt:lpstr>
      <vt:lpstr>Modelado de un Sistema 6.7 – Ejemplo de determinación de la función de transferencia del circuito RLC en paralelo. </vt:lpstr>
      <vt:lpstr>Modelado de un Sistema 6.7 – Ejemplo de determinación de la función de transferencia del circuito RLC en paralelo. </vt:lpstr>
      <vt:lpstr>Modelado de un Sistema 6.8 – Modelamiento de un sistema térmico. </vt:lpstr>
      <vt:lpstr>Modelado de un Sistema 6.8 – Modelamiento de un sistema térmico. </vt:lpstr>
      <vt:lpstr>Modelado de un Sistema 6.8 – Modelamiento de un sistema térmico. (https://www.youtube.com/watch?v=WSUS7w7LgWs) </vt:lpstr>
      <vt:lpstr>Modelado de un Sistema 6.8 – Modelamiento de un sistema térmico. </vt:lpstr>
      <vt:lpstr>Modelado de un Sistema 6.8 – Modelamiento de un sistema térmico. </vt:lpstr>
      <vt:lpstr>Modelado de un Sistema 6.8 – Modelamiento de un sistema térmico. </vt:lpstr>
      <vt:lpstr>Modelado de un Sistema 6.8 – Modelamiento de un sistema térmico. </vt:lpstr>
      <vt:lpstr>Modelado de un Sistema 6.8 – Modelamiento de un sistema térmico. </vt:lpstr>
      <vt:lpstr>Modelado de un Sistema 6.9 – Modelamiento de Ley de enfriamiento de Newton. </vt:lpstr>
      <vt:lpstr>Modelado de un Sistema 6.9 – Modelamiento de Ley de enfriamiento de Newton. </vt:lpstr>
      <vt:lpstr>Modelado de un Sistema 6.9 – Modelamiento de Ley de enfriamiento de Newton. </vt:lpstr>
      <vt:lpstr>Modelado de un Sistema 6.9 – Modelamiento de Ley de enfriamiento de Newton. </vt:lpstr>
      <vt:lpstr>Modelado de un Sistema 6.10 – Modelamiento de la descarga de un capacitor. </vt:lpstr>
      <vt:lpstr>Modelado de un Sistema 6.10 – Modelamiento de la descarga de un capacitor. </vt:lpstr>
      <vt:lpstr>Modelado de un Sistema 6.10 – Modelamiento de la descarga de un capacitor. </vt:lpstr>
      <vt:lpstr>Modelado de un Sistema 6.10 – Modelamiento de la descarga de un capacitor. 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de la barrera zamora</dc:creator>
  <cp:lastModifiedBy>ALberto Garcia</cp:lastModifiedBy>
  <cp:revision>76</cp:revision>
  <cp:lastPrinted>2021-10-18T01:15:01Z</cp:lastPrinted>
  <dcterms:created xsi:type="dcterms:W3CDTF">2020-07-06T01:36:30Z</dcterms:created>
  <dcterms:modified xsi:type="dcterms:W3CDTF">2021-10-20T02:34:11Z</dcterms:modified>
</cp:coreProperties>
</file>