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"/>
  </p:notesMasterIdLst>
  <p:sldIdLst>
    <p:sldId id="258" r:id="rId2"/>
    <p:sldId id="259" r:id="rId3"/>
  </p:sldIdLst>
  <p:sldSz cx="6858000" cy="9144000" type="letter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144"/>
    <p:restoredTop sz="94692"/>
  </p:normalViewPr>
  <p:slideViewPr>
    <p:cSldViewPr snapToGrid="0">
      <p:cViewPr varScale="1">
        <p:scale>
          <a:sx n="76" d="100"/>
          <a:sy n="76" d="100"/>
        </p:scale>
        <p:origin x="236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DAAA13-D591-422F-8682-E99AE00B01BE}" type="datetimeFigureOut">
              <a:rPr lang="es-CL" smtClean="0"/>
              <a:t>25-01-26</a:t>
            </a:fld>
            <a:endParaRPr lang="es-CL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328863" y="1162050"/>
            <a:ext cx="23526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D3AFA9-CD7A-447F-AE31-746598F9417E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75668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D3AFA9-CD7A-447F-AE31-746598F9417E}" type="slidenum">
              <a:rPr lang="es-CL" smtClean="0"/>
              <a:t>1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22181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E1F4-A3B6-455E-885D-DBFCA70828B5}" type="datetimeFigureOut">
              <a:rPr lang="es-CL" smtClean="0"/>
              <a:t>25-01-26</a:t>
            </a:fld>
            <a:endParaRPr lang="es-C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1ABBF-B412-4B3E-98E6-F0ABBFC21AD6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2629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E1F4-A3B6-455E-885D-DBFCA70828B5}" type="datetimeFigureOut">
              <a:rPr lang="es-CL" smtClean="0"/>
              <a:t>25-01-26</a:t>
            </a:fld>
            <a:endParaRPr lang="es-C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1ABBF-B412-4B3E-98E6-F0ABBFC21AD6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31694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E1F4-A3B6-455E-885D-DBFCA70828B5}" type="datetimeFigureOut">
              <a:rPr lang="es-CL" smtClean="0"/>
              <a:t>25-01-26</a:t>
            </a:fld>
            <a:endParaRPr lang="es-C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1ABBF-B412-4B3E-98E6-F0ABBFC21AD6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785622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E1F4-A3B6-455E-885D-DBFCA70828B5}" type="datetimeFigureOut">
              <a:rPr lang="es-CL" smtClean="0"/>
              <a:t>25-01-26</a:t>
            </a:fld>
            <a:endParaRPr lang="es-C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1ABBF-B412-4B3E-98E6-F0ABBFC21AD6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862009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E1F4-A3B6-455E-885D-DBFCA70828B5}" type="datetimeFigureOut">
              <a:rPr lang="es-CL" smtClean="0"/>
              <a:t>25-01-26</a:t>
            </a:fld>
            <a:endParaRPr lang="es-CL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1ABBF-B412-4B3E-98E6-F0ABBFC21AD6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658046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E1F4-A3B6-455E-885D-DBFCA70828B5}" type="datetimeFigureOut">
              <a:rPr lang="es-CL" smtClean="0"/>
              <a:t>25-01-26</a:t>
            </a:fld>
            <a:endParaRPr lang="es-CL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1ABBF-B412-4B3E-98E6-F0ABBFC21AD6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794028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E1F4-A3B6-455E-885D-DBFCA70828B5}" type="datetimeFigureOut">
              <a:rPr lang="es-CL" smtClean="0"/>
              <a:t>25-01-26</a:t>
            </a:fld>
            <a:endParaRPr lang="es-CL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1ABBF-B412-4B3E-98E6-F0ABBFC21AD6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119703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E1F4-A3B6-455E-885D-DBFCA70828B5}" type="datetimeFigureOut">
              <a:rPr lang="es-CL" smtClean="0"/>
              <a:t>25-01-26</a:t>
            </a:fld>
            <a:endParaRPr lang="es-C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1ABBF-B412-4B3E-98E6-F0ABBFC21AD6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96545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 dirty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E1F4-A3B6-455E-885D-DBFCA70828B5}" type="datetimeFigureOut">
              <a:rPr lang="es-CL" smtClean="0"/>
              <a:t>25-01-26</a:t>
            </a:fld>
            <a:endParaRPr lang="es-C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1ABBF-B412-4B3E-98E6-F0ABBFC21AD6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0098854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E1F4-A3B6-455E-885D-DBFCA70828B5}" type="datetimeFigureOut">
              <a:rPr lang="es-CL" smtClean="0"/>
              <a:t>25-01-26</a:t>
            </a:fld>
            <a:endParaRPr lang="es-C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1ABBF-B412-4B3E-98E6-F0ABBFC21AD6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74420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9E1F4-A3B6-455E-885D-DBFCA70828B5}" type="datetimeFigureOut">
              <a:rPr lang="es-CL" smtClean="0"/>
              <a:t>25-01-26</a:t>
            </a:fld>
            <a:endParaRPr lang="es-C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1ABBF-B412-4B3E-98E6-F0ABBFC21AD6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801609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09E1F4-A3B6-455E-885D-DBFCA70828B5}" type="datetimeFigureOut">
              <a:rPr lang="es-CL" smtClean="0"/>
              <a:t>25-01-26</a:t>
            </a:fld>
            <a:endParaRPr lang="es-C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41ABBF-B412-4B3E-98E6-F0ABBFC21AD6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885699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CuadroTexto 73"/>
          <p:cNvSpPr txBox="1"/>
          <p:nvPr/>
        </p:nvSpPr>
        <p:spPr>
          <a:xfrm>
            <a:off x="2974222" y="4511305"/>
            <a:ext cx="1071127" cy="707886"/>
          </a:xfrm>
          <a:prstGeom prst="rect">
            <a:avLst/>
          </a:prstGeom>
          <a:ln w="12700" cmpd="dbl">
            <a:noFill/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Sirenas</a:t>
            </a:r>
          </a:p>
          <a:p>
            <a:endParaRPr lang="es-CL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Destellos</a:t>
            </a:r>
          </a:p>
          <a:p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Cerrar escotillas de</a:t>
            </a:r>
          </a:p>
          <a:p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Zona Roja</a:t>
            </a:r>
          </a:p>
        </p:txBody>
      </p:sp>
      <p:sp>
        <p:nvSpPr>
          <p:cNvPr id="71" name="CuadroTexto 70"/>
          <p:cNvSpPr txBox="1"/>
          <p:nvPr/>
        </p:nvSpPr>
        <p:spPr>
          <a:xfrm>
            <a:off x="1949861" y="6213427"/>
            <a:ext cx="1071127" cy="707886"/>
          </a:xfrm>
          <a:prstGeom prst="rect">
            <a:avLst/>
          </a:prstGeom>
          <a:ln w="12700" cmpd="dbl">
            <a:noFill/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Sirenas</a:t>
            </a:r>
          </a:p>
          <a:p>
            <a:endParaRPr lang="es-CL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Destellos</a:t>
            </a:r>
          </a:p>
          <a:p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Cerrar escotillas de</a:t>
            </a:r>
          </a:p>
          <a:p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Zona Roja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1271588" y="221457"/>
            <a:ext cx="43076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SECUENCIA ANTI FIAC</a:t>
            </a:r>
          </a:p>
        </p:txBody>
      </p:sp>
      <p:pic>
        <p:nvPicPr>
          <p:cNvPr id="33" name="Imagen 32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0932">
            <a:off x="1700131" y="766554"/>
            <a:ext cx="433116" cy="174788"/>
          </a:xfrm>
          <a:prstGeom prst="rect">
            <a:avLst/>
          </a:prstGeom>
        </p:spPr>
      </p:pic>
      <p:sp>
        <p:nvSpPr>
          <p:cNvPr id="35" name="CuadroTexto 34"/>
          <p:cNvSpPr txBox="1"/>
          <p:nvPr/>
        </p:nvSpPr>
        <p:spPr>
          <a:xfrm>
            <a:off x="213886" y="772532"/>
            <a:ext cx="184537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RECUERDE:</a:t>
            </a:r>
          </a:p>
          <a:p>
            <a:r>
              <a:rPr lang="es-CL" sz="1000" b="1" dirty="0">
                <a:latin typeface="Arial" panose="020B0604020202020204" pitchFamily="34" charset="0"/>
                <a:cs typeface="Arial" panose="020B0604020202020204" pitchFamily="34" charset="0"/>
              </a:rPr>
              <a:t>INFO 1 MC</a:t>
            </a:r>
          </a:p>
          <a:p>
            <a:r>
              <a:rPr lang="es-CL" sz="1000" b="1" dirty="0">
                <a:latin typeface="Arial" panose="020B0604020202020204" pitchFamily="34" charset="0"/>
                <a:cs typeface="Arial" panose="020B0604020202020204" pitchFamily="34" charset="0"/>
              </a:rPr>
              <a:t>CONDICION ESTANCA</a:t>
            </a:r>
          </a:p>
          <a:p>
            <a:r>
              <a:rPr lang="es-CL" sz="1000" b="1" dirty="0">
                <a:latin typeface="Arial" panose="020B0604020202020204" pitchFamily="34" charset="0"/>
                <a:cs typeface="Arial" panose="020B0604020202020204" pitchFamily="34" charset="0"/>
              </a:rPr>
              <a:t>BRACE / RELAJAR BRACE</a:t>
            </a:r>
          </a:p>
        </p:txBody>
      </p:sp>
      <p:pic>
        <p:nvPicPr>
          <p:cNvPr id="48" name="Imagen 47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0932">
            <a:off x="6021256" y="7752207"/>
            <a:ext cx="430553" cy="173754"/>
          </a:xfrm>
          <a:prstGeom prst="rect">
            <a:avLst/>
          </a:prstGeom>
        </p:spPr>
      </p:pic>
      <p:sp>
        <p:nvSpPr>
          <p:cNvPr id="41" name="CuadroTexto 40"/>
          <p:cNvSpPr txBox="1"/>
          <p:nvPr/>
        </p:nvSpPr>
        <p:spPr>
          <a:xfrm>
            <a:off x="1533629" y="1530289"/>
            <a:ext cx="1034257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800" b="1" dirty="0"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arning</a:t>
            </a:r>
            <a:r>
              <a:rPr lang="es-CL" sz="800" b="1" dirty="0">
                <a:latin typeface="Arial" panose="020B0604020202020204" pitchFamily="34" charset="0"/>
                <a:cs typeface="Arial" panose="020B0604020202020204" pitchFamily="34" charset="0"/>
              </a:rPr>
              <a:t>: F1</a:t>
            </a:r>
          </a:p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Hola, </a:t>
            </a:r>
            <a:r>
              <a:rPr lang="es-CL" sz="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quien es Ud.</a:t>
            </a:r>
          </a:p>
        </p:txBody>
      </p:sp>
      <p:sp>
        <p:nvSpPr>
          <p:cNvPr id="50" name="Rectángulo 49"/>
          <p:cNvSpPr/>
          <p:nvPr/>
        </p:nvSpPr>
        <p:spPr>
          <a:xfrm>
            <a:off x="100260" y="7805263"/>
            <a:ext cx="6325882" cy="882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s-CL" sz="1000" b="1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RESUMEN:</a:t>
            </a:r>
          </a:p>
          <a:p>
            <a:pPr>
              <a:lnSpc>
                <a:spcPct val="107000"/>
              </a:lnSpc>
            </a:pP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1.- Llamados de cortesía, </a:t>
            </a:r>
            <a:r>
              <a:rPr lang="es-CL" sz="10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Identifíquese</a:t>
            </a:r>
          </a:p>
          <a:p>
            <a:pPr lvl="0"/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2.- Ud. Esta cruzando mi zona de seguridad ( ______yds. </a:t>
            </a:r>
            <a:r>
              <a:rPr lang="es-CL" sz="10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), aléjese o tomare medidas </a:t>
            </a:r>
          </a:p>
          <a:p>
            <a:pPr lvl="0"/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(tiro de advertencia).</a:t>
            </a:r>
            <a:endParaRPr lang="es-CL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7000"/>
              </a:lnSpc>
            </a:pP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3.- Estoy Actuando en </a:t>
            </a:r>
            <a:r>
              <a:rPr lang="es-CL" sz="10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defensa propia</a:t>
            </a: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 me defenderé en 5, 4, 3, 2 ,1 </a:t>
            </a:r>
            <a:r>
              <a:rPr lang="es-CL" sz="10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Fuego.</a:t>
            </a:r>
            <a:endParaRPr lang="es-CL" sz="1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2" name="CuadroTexto 61"/>
          <p:cNvSpPr txBox="1"/>
          <p:nvPr/>
        </p:nvSpPr>
        <p:spPr>
          <a:xfrm>
            <a:off x="4932422" y="7644201"/>
            <a:ext cx="1088760" cy="338554"/>
          </a:xfrm>
          <a:prstGeom prst="rect">
            <a:avLst/>
          </a:prstGeom>
          <a:ln w="12700" cmpd="dbl">
            <a:noFill/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>
            <a:defPPr>
              <a:defRPr lang="en-US"/>
            </a:defPPr>
            <a:lvl1pPr>
              <a:defRPr sz="800"/>
            </a:lvl1pPr>
          </a:lstStyle>
          <a:p>
            <a:pPr algn="ctr"/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CESAR EL FUEGO</a:t>
            </a:r>
          </a:p>
          <a:p>
            <a:pPr algn="ctr"/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RELAJAR BRACE</a:t>
            </a:r>
          </a:p>
        </p:txBody>
      </p:sp>
      <p:sp>
        <p:nvSpPr>
          <p:cNvPr id="31" name="CuadroTexto 30"/>
          <p:cNvSpPr txBox="1"/>
          <p:nvPr/>
        </p:nvSpPr>
        <p:spPr>
          <a:xfrm>
            <a:off x="5862298" y="5419898"/>
            <a:ext cx="567784" cy="215444"/>
          </a:xfrm>
          <a:prstGeom prst="rect">
            <a:avLst/>
          </a:prstGeom>
          <a:ln w="12700" cmpd="dbl">
            <a:noFill/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BRACE.</a:t>
            </a:r>
          </a:p>
        </p:txBody>
      </p:sp>
      <p:sp>
        <p:nvSpPr>
          <p:cNvPr id="5" name="Elipse 4"/>
          <p:cNvSpPr/>
          <p:nvPr/>
        </p:nvSpPr>
        <p:spPr>
          <a:xfrm>
            <a:off x="2503678" y="5971828"/>
            <a:ext cx="1871795" cy="1596290"/>
          </a:xfrm>
          <a:prstGeom prst="ellipse">
            <a:avLst/>
          </a:prstGeom>
          <a:noFill/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5860" y="7258073"/>
            <a:ext cx="1579926" cy="400179"/>
          </a:xfrm>
          <a:prstGeom prst="rect">
            <a:avLst/>
          </a:prstGeom>
        </p:spPr>
      </p:pic>
      <p:sp>
        <p:nvSpPr>
          <p:cNvPr id="65" name="Elipse 64"/>
          <p:cNvSpPr/>
          <p:nvPr/>
        </p:nvSpPr>
        <p:spPr>
          <a:xfrm>
            <a:off x="1650866" y="3664340"/>
            <a:ext cx="3573378" cy="3951881"/>
          </a:xfrm>
          <a:prstGeom prst="ellipse">
            <a:avLst/>
          </a:prstGeom>
          <a:noFill/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66" name="Elipse 65"/>
          <p:cNvSpPr/>
          <p:nvPr/>
        </p:nvSpPr>
        <p:spPr>
          <a:xfrm>
            <a:off x="1262879" y="2474683"/>
            <a:ext cx="4364176" cy="5330580"/>
          </a:xfrm>
          <a:prstGeom prst="ellipse">
            <a:avLst/>
          </a:prstGeom>
          <a:noFill/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V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3020613" y="3557972"/>
            <a:ext cx="857927" cy="261610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1.000 yds.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3119504" y="2324059"/>
            <a:ext cx="521297" cy="261610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1 MN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3089328" y="6472137"/>
            <a:ext cx="662361" cy="261610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50 yds.</a:t>
            </a:r>
          </a:p>
        </p:txBody>
      </p:sp>
      <p:sp>
        <p:nvSpPr>
          <p:cNvPr id="69" name="CuadroTexto 68"/>
          <p:cNvSpPr txBox="1"/>
          <p:nvPr/>
        </p:nvSpPr>
        <p:spPr>
          <a:xfrm>
            <a:off x="3197418" y="6905663"/>
            <a:ext cx="487634" cy="21544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BATIR</a:t>
            </a:r>
          </a:p>
        </p:txBody>
      </p:sp>
      <p:sp>
        <p:nvSpPr>
          <p:cNvPr id="63" name="CuadroTexto 62"/>
          <p:cNvSpPr txBox="1"/>
          <p:nvPr/>
        </p:nvSpPr>
        <p:spPr>
          <a:xfrm>
            <a:off x="3935870" y="6831607"/>
            <a:ext cx="1643399" cy="338554"/>
          </a:xfrm>
          <a:prstGeom prst="rect">
            <a:avLst/>
          </a:prstGeom>
          <a:ln w="12700" cmpd="dbl"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CRGUN: Disparos defensivos</a:t>
            </a:r>
          </a:p>
          <a:p>
            <a:r>
              <a:rPr lang="es-CL" sz="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 GUN: Disparos defensivos</a:t>
            </a:r>
          </a:p>
        </p:txBody>
      </p:sp>
      <p:sp>
        <p:nvSpPr>
          <p:cNvPr id="70" name="CuadroTexto 69"/>
          <p:cNvSpPr txBox="1"/>
          <p:nvPr/>
        </p:nvSpPr>
        <p:spPr>
          <a:xfrm>
            <a:off x="4113991" y="5377223"/>
            <a:ext cx="1729961" cy="338554"/>
          </a:xfrm>
          <a:prstGeom prst="rect">
            <a:avLst/>
          </a:prstGeom>
          <a:ln w="12700" cmpd="dbl"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CRGUN: </a:t>
            </a:r>
            <a:r>
              <a:rPr lang="es-CL" sz="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Disparos de advertencia</a:t>
            </a:r>
          </a:p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MINI GUN: COVER</a:t>
            </a:r>
          </a:p>
        </p:txBody>
      </p:sp>
      <p:sp>
        <p:nvSpPr>
          <p:cNvPr id="73" name="CuadroTexto 72"/>
          <p:cNvSpPr txBox="1"/>
          <p:nvPr/>
        </p:nvSpPr>
        <p:spPr>
          <a:xfrm>
            <a:off x="1077917" y="4587051"/>
            <a:ext cx="1584088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800" b="1" dirty="0"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arning</a:t>
            </a:r>
            <a:r>
              <a:rPr lang="es-CL" sz="800" b="1" dirty="0">
                <a:latin typeface="Arial" panose="020B0604020202020204" pitchFamily="34" charset="0"/>
                <a:cs typeface="Arial" panose="020B0604020202020204" pitchFamily="34" charset="0"/>
              </a:rPr>
              <a:t>: F2</a:t>
            </a:r>
          </a:p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Alejese inmediatamente</a:t>
            </a:r>
          </a:p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O </a:t>
            </a:r>
            <a:r>
              <a:rPr lang="es-CL" sz="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tomaré medidas defensivas.</a:t>
            </a:r>
          </a:p>
        </p:txBody>
      </p:sp>
      <p:sp>
        <p:nvSpPr>
          <p:cNvPr id="54" name="CuadroTexto 53"/>
          <p:cNvSpPr txBox="1"/>
          <p:nvPr/>
        </p:nvSpPr>
        <p:spPr>
          <a:xfrm>
            <a:off x="37767" y="6443998"/>
            <a:ext cx="1864308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CL" sz="800" b="1" dirty="0"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arning</a:t>
            </a:r>
            <a:r>
              <a:rPr lang="es-CL" sz="800" b="1" dirty="0">
                <a:latin typeface="Arial" panose="020B0604020202020204" pitchFamily="34" charset="0"/>
                <a:cs typeface="Arial" panose="020B0604020202020204" pitchFamily="34" charset="0"/>
              </a:rPr>
              <a:t>: F3</a:t>
            </a:r>
          </a:p>
          <a:p>
            <a:r>
              <a:rPr lang="es-CL" sz="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Posibles ataques</a:t>
            </a:r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, en autodefensa.</a:t>
            </a:r>
          </a:p>
        </p:txBody>
      </p:sp>
      <p:sp>
        <p:nvSpPr>
          <p:cNvPr id="76" name="CuadroTexto 75"/>
          <p:cNvSpPr txBox="1"/>
          <p:nvPr/>
        </p:nvSpPr>
        <p:spPr>
          <a:xfrm>
            <a:off x="2927220" y="2764128"/>
            <a:ext cx="1071127" cy="707886"/>
          </a:xfrm>
          <a:prstGeom prst="rect">
            <a:avLst/>
          </a:prstGeom>
          <a:ln w="12700" cmpd="dbl">
            <a:noFill/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Sirenas</a:t>
            </a:r>
          </a:p>
          <a:p>
            <a:endParaRPr lang="es-CL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Destellos</a:t>
            </a:r>
          </a:p>
          <a:p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Cerrar escotillas de</a:t>
            </a:r>
          </a:p>
          <a:p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Zona Roja</a:t>
            </a:r>
          </a:p>
        </p:txBody>
      </p:sp>
      <p:sp>
        <p:nvSpPr>
          <p:cNvPr id="77" name="CuadroTexto 76"/>
          <p:cNvSpPr txBox="1"/>
          <p:nvPr/>
        </p:nvSpPr>
        <p:spPr>
          <a:xfrm>
            <a:off x="3789891" y="2950214"/>
            <a:ext cx="958917" cy="338554"/>
          </a:xfrm>
          <a:prstGeom prst="rect">
            <a:avLst/>
          </a:prstGeom>
          <a:ln w="12700" cmpd="dbl">
            <a:noFill/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Bengalas</a:t>
            </a:r>
          </a:p>
          <a:p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Señales visuales</a:t>
            </a:r>
          </a:p>
        </p:txBody>
      </p:sp>
      <p:sp>
        <p:nvSpPr>
          <p:cNvPr id="78" name="CuadroTexto 77"/>
          <p:cNvSpPr txBox="1"/>
          <p:nvPr/>
        </p:nvSpPr>
        <p:spPr>
          <a:xfrm>
            <a:off x="4272476" y="3419751"/>
            <a:ext cx="1080745" cy="338554"/>
          </a:xfrm>
          <a:prstGeom prst="rect">
            <a:avLst/>
          </a:prstGeom>
          <a:ln w="12700" cmpd="dbl"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CRGUN: COVER</a:t>
            </a:r>
          </a:p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MINI GUN: COVER</a:t>
            </a:r>
          </a:p>
        </p:txBody>
      </p:sp>
      <p:sp>
        <p:nvSpPr>
          <p:cNvPr id="79" name="CuadroTexto 78"/>
          <p:cNvSpPr txBox="1"/>
          <p:nvPr/>
        </p:nvSpPr>
        <p:spPr>
          <a:xfrm>
            <a:off x="3119504" y="772532"/>
            <a:ext cx="521297" cy="261610"/>
          </a:xfrm>
          <a:prstGeom prst="rect">
            <a:avLst/>
          </a:prstGeo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2 MN</a:t>
            </a:r>
          </a:p>
        </p:txBody>
      </p:sp>
      <p:sp>
        <p:nvSpPr>
          <p:cNvPr id="80" name="CuadroTexto 79"/>
          <p:cNvSpPr txBox="1"/>
          <p:nvPr/>
        </p:nvSpPr>
        <p:spPr>
          <a:xfrm>
            <a:off x="2930294" y="1346690"/>
            <a:ext cx="831002" cy="461665"/>
          </a:xfrm>
          <a:prstGeom prst="rect">
            <a:avLst/>
          </a:prstGeom>
          <a:ln w="12700" cmpd="dbl">
            <a:noFill/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Investigación de contacto de superficie</a:t>
            </a:r>
          </a:p>
        </p:txBody>
      </p:sp>
      <p:sp>
        <p:nvSpPr>
          <p:cNvPr id="81" name="CuadroTexto 80"/>
          <p:cNvSpPr txBox="1"/>
          <p:nvPr/>
        </p:nvSpPr>
        <p:spPr>
          <a:xfrm>
            <a:off x="3840587" y="1285968"/>
            <a:ext cx="1069772" cy="707886"/>
          </a:xfrm>
          <a:prstGeom prst="rect">
            <a:avLst/>
          </a:prstGeom>
          <a:ln w="12700" cmpd="dbl">
            <a:noFill/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 1 MC</a:t>
            </a:r>
          </a:p>
          <a:p>
            <a:pPr algn="ctr"/>
            <a:endParaRPr lang="es-CL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L" sz="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Cambiar Rumbo</a:t>
            </a:r>
          </a:p>
          <a:p>
            <a:pPr algn="ctr"/>
            <a:endParaRPr lang="es-CL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L" sz="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Registros</a:t>
            </a:r>
          </a:p>
        </p:txBody>
      </p:sp>
      <p:sp>
        <p:nvSpPr>
          <p:cNvPr id="82" name="CuadroTexto 81"/>
          <p:cNvSpPr txBox="1"/>
          <p:nvPr/>
        </p:nvSpPr>
        <p:spPr>
          <a:xfrm>
            <a:off x="4879005" y="2236281"/>
            <a:ext cx="1080745" cy="338554"/>
          </a:xfrm>
          <a:prstGeom prst="rect">
            <a:avLst/>
          </a:prstGeom>
          <a:ln w="12700" cmpd="dbl"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CRGUN: COVER</a:t>
            </a:r>
          </a:p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MINI GUN: COVER</a:t>
            </a:r>
          </a:p>
        </p:txBody>
      </p:sp>
      <p:sp>
        <p:nvSpPr>
          <p:cNvPr id="83" name="CuadroTexto 82"/>
          <p:cNvSpPr txBox="1"/>
          <p:nvPr/>
        </p:nvSpPr>
        <p:spPr>
          <a:xfrm>
            <a:off x="5113607" y="8667735"/>
            <a:ext cx="1361270" cy="338554"/>
          </a:xfrm>
          <a:prstGeom prst="rect">
            <a:avLst/>
          </a:prstGeom>
          <a:ln w="12700" cmpd="dbl"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CRGUN: . 30 mm</a:t>
            </a:r>
          </a:p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MINI GUN: MAG-58/M-16</a:t>
            </a:r>
          </a:p>
        </p:txBody>
      </p:sp>
      <p:sp>
        <p:nvSpPr>
          <p:cNvPr id="3" name="Abrir llave 2">
            <a:extLst>
              <a:ext uri="{FF2B5EF4-FFF2-40B4-BE49-F238E27FC236}">
                <a16:creationId xmlns:a16="http://schemas.microsoft.com/office/drawing/2014/main" id="{F8A91D1A-AE59-3E98-1C57-A28CA91DE3CF}"/>
              </a:ext>
            </a:extLst>
          </p:cNvPr>
          <p:cNvSpPr/>
          <p:nvPr/>
        </p:nvSpPr>
        <p:spPr>
          <a:xfrm>
            <a:off x="2721104" y="882053"/>
            <a:ext cx="332366" cy="1636553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Abrir llave 3">
            <a:extLst>
              <a:ext uri="{FF2B5EF4-FFF2-40B4-BE49-F238E27FC236}">
                <a16:creationId xmlns:a16="http://schemas.microsoft.com/office/drawing/2014/main" id="{C99EC572-8B91-665C-BFF2-C4B7AEDB0669}"/>
              </a:ext>
            </a:extLst>
          </p:cNvPr>
          <p:cNvSpPr/>
          <p:nvPr/>
        </p:nvSpPr>
        <p:spPr>
          <a:xfrm>
            <a:off x="2694414" y="2552216"/>
            <a:ext cx="359056" cy="1140033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Abrir llave 5">
            <a:extLst>
              <a:ext uri="{FF2B5EF4-FFF2-40B4-BE49-F238E27FC236}">
                <a16:creationId xmlns:a16="http://schemas.microsoft.com/office/drawing/2014/main" id="{D06E5508-3803-D4E8-DC1F-AA743AC40B1B}"/>
              </a:ext>
            </a:extLst>
          </p:cNvPr>
          <p:cNvSpPr/>
          <p:nvPr/>
        </p:nvSpPr>
        <p:spPr>
          <a:xfrm>
            <a:off x="2694414" y="3685745"/>
            <a:ext cx="441642" cy="234541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Abrir llave 6">
            <a:extLst>
              <a:ext uri="{FF2B5EF4-FFF2-40B4-BE49-F238E27FC236}">
                <a16:creationId xmlns:a16="http://schemas.microsoft.com/office/drawing/2014/main" id="{B5F45486-09A0-40E6-F5AC-D6AB07FB7915}"/>
              </a:ext>
            </a:extLst>
          </p:cNvPr>
          <p:cNvSpPr/>
          <p:nvPr/>
        </p:nvSpPr>
        <p:spPr>
          <a:xfrm>
            <a:off x="2821776" y="6050309"/>
            <a:ext cx="350776" cy="105326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2262F41F-C22E-6FBC-DF4B-63B087F01695}"/>
              </a:ext>
            </a:extLst>
          </p:cNvPr>
          <p:cNvSpPr txBox="1"/>
          <p:nvPr/>
        </p:nvSpPr>
        <p:spPr>
          <a:xfrm>
            <a:off x="1725484" y="3273136"/>
            <a:ext cx="1034257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CL" sz="800" b="1" dirty="0"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arning</a:t>
            </a:r>
            <a:r>
              <a:rPr lang="es-CL" sz="800" b="1" dirty="0">
                <a:latin typeface="Arial" panose="020B0604020202020204" pitchFamily="34" charset="0"/>
                <a:cs typeface="Arial" panose="020B0604020202020204" pitchFamily="34" charset="0"/>
              </a:rPr>
              <a:t>: F1</a:t>
            </a:r>
          </a:p>
          <a:p>
            <a:r>
              <a:rPr lang="es-CL" sz="800" dirty="0">
                <a:latin typeface="Arial" panose="020B0604020202020204" pitchFamily="34" charset="0"/>
                <a:cs typeface="Arial" panose="020B0604020202020204" pitchFamily="34" charset="0"/>
              </a:rPr>
              <a:t>Hola, </a:t>
            </a:r>
            <a:r>
              <a:rPr lang="es-CL" sz="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quien es Ud.</a:t>
            </a:r>
          </a:p>
        </p:txBody>
      </p:sp>
    </p:spTree>
    <p:extLst>
      <p:ext uri="{BB962C8B-B14F-4D97-AF65-F5344CB8AC3E}">
        <p14:creationId xmlns:p14="http://schemas.microsoft.com/office/powerpoint/2010/main" val="17652843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BBC9846F-A6F7-044F-3D74-3C821C61A3EB}"/>
              </a:ext>
            </a:extLst>
          </p:cNvPr>
          <p:cNvSpPr/>
          <p:nvPr/>
        </p:nvSpPr>
        <p:spPr>
          <a:xfrm>
            <a:off x="-50800" y="3614038"/>
            <a:ext cx="3823855" cy="13976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s-CL" sz="1000" b="1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HOSTIL</a:t>
            </a:r>
          </a:p>
          <a:p>
            <a:pPr>
              <a:lnSpc>
                <a:spcPct val="107000"/>
              </a:lnSpc>
            </a:pPr>
            <a:r>
              <a:rPr lang="es-CL" sz="1000" b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H1: +ID (VISUAL U OPTRÓNICO).</a:t>
            </a:r>
          </a:p>
          <a:p>
            <a:pPr>
              <a:lnSpc>
                <a:spcPct val="107000"/>
              </a:lnSpc>
            </a:pPr>
            <a:r>
              <a:rPr lang="es-CL" sz="1000" b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H2: CTO ASOCIADO ESM ENEMIGA (CERTEZA 3 O 4)</a:t>
            </a:r>
          </a:p>
          <a:p>
            <a:pPr>
              <a:lnSpc>
                <a:spcPct val="107000"/>
              </a:lnSpc>
            </a:pP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H3: CTO ABRIENDO FUEGO O DESPLEGANDO CHAFF.</a:t>
            </a:r>
          </a:p>
          <a:p>
            <a:pPr>
              <a:lnSpc>
                <a:spcPct val="107000"/>
              </a:lnSpc>
            </a:pP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H4: EJECUTANDO OPS AÉREAS Y S10-S11-S12.</a:t>
            </a:r>
          </a:p>
          <a:p>
            <a:pPr>
              <a:lnSpc>
                <a:spcPct val="107000"/>
              </a:lnSpc>
            </a:pP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H5: SILENCIO ELECTRÓNICO, VEL SOBRE 15 NDS Y FORM.</a:t>
            </a:r>
          </a:p>
          <a:p>
            <a:pPr>
              <a:lnSpc>
                <a:spcPct val="107000"/>
              </a:lnSpc>
            </a:pP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H6: CTO ASOCIADO A OPINTEL.</a:t>
            </a:r>
          </a:p>
          <a:p>
            <a:pPr>
              <a:lnSpc>
                <a:spcPct val="107000"/>
              </a:lnSpc>
            </a:pP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H7: CTO ISA/SAR COMO COMBATIENTE.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BBC5D9A-7F26-5304-499E-27EC8B964A2B}"/>
              </a:ext>
            </a:extLst>
          </p:cNvPr>
          <p:cNvSpPr/>
          <p:nvPr/>
        </p:nvSpPr>
        <p:spPr>
          <a:xfrm>
            <a:off x="3557850" y="3584860"/>
            <a:ext cx="3823855" cy="3044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s-CL" sz="1000" b="1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SOSPECHOSO</a:t>
            </a:r>
          </a:p>
          <a:p>
            <a:pPr>
              <a:lnSpc>
                <a:spcPct val="107000"/>
              </a:lnSpc>
            </a:pP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S1: CTO ASOCIADO ESM ENEMIGA (CERTEZA 1 O 2)</a:t>
            </a:r>
          </a:p>
          <a:p>
            <a:pPr>
              <a:lnSpc>
                <a:spcPct val="107000"/>
              </a:lnSpc>
            </a:pP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S2: CTO CERCANÍAS EN OPS AÉREAS.</a:t>
            </a:r>
          </a:p>
          <a:p>
            <a:pPr>
              <a:lnSpc>
                <a:spcPct val="107000"/>
              </a:lnSpc>
            </a:pPr>
            <a:r>
              <a:rPr lang="es-CL" sz="1000" b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S3: CTO CCERCANÍAS DE CTO HOSTIL.</a:t>
            </a:r>
          </a:p>
          <a:p>
            <a:pPr>
              <a:lnSpc>
                <a:spcPct val="107000"/>
              </a:lnSpc>
            </a:pPr>
            <a:r>
              <a:rPr lang="es-CL" sz="1000" b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S4: CTO NAVEGANDO OSCURECIDO.</a:t>
            </a:r>
          </a:p>
          <a:p>
            <a:pPr>
              <a:lnSpc>
                <a:spcPct val="107000"/>
              </a:lnSpc>
            </a:pP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S5: IVO POSICIÓN POR OPINTEL.</a:t>
            </a:r>
          </a:p>
          <a:p>
            <a:pPr>
              <a:lnSpc>
                <a:spcPct val="107000"/>
              </a:lnSpc>
            </a:pP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S6: CTO NAVEGANDO EN CORTINA O FORM.</a:t>
            </a:r>
          </a:p>
          <a:p>
            <a:pPr>
              <a:lnSpc>
                <a:spcPct val="107000"/>
              </a:lnSpc>
            </a:pPr>
            <a:r>
              <a:rPr lang="es-CL" sz="1000" b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S7: ALTERANDO CURSO/VEL SIN MOTIVO.</a:t>
            </a:r>
          </a:p>
          <a:p>
            <a:pPr>
              <a:lnSpc>
                <a:spcPct val="107000"/>
              </a:lnSpc>
            </a:pPr>
            <a:r>
              <a:rPr lang="es-CL" sz="1000" b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S8: NO RESPONDE WRNGS.</a:t>
            </a:r>
          </a:p>
          <a:p>
            <a:pPr>
              <a:lnSpc>
                <a:spcPct val="107000"/>
              </a:lnSpc>
            </a:pPr>
            <a:r>
              <a:rPr lang="es-CL" sz="1000" b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S9: SILENCIO ELECTRÓNICO, SOBRE 15 NDS.</a:t>
            </a:r>
          </a:p>
          <a:p>
            <a:pPr>
              <a:lnSpc>
                <a:spcPct val="107000"/>
              </a:lnSpc>
            </a:pPr>
            <a:r>
              <a:rPr lang="es-CL" sz="1000" b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S10 SILENCIO ELECTRÓNICO SIN AIS.</a:t>
            </a:r>
          </a:p>
          <a:p>
            <a:pPr>
              <a:lnSpc>
                <a:spcPct val="107000"/>
              </a:lnSpc>
            </a:pP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S11: SILENCIO ELEC. DENTRO DEL A. VITAL.</a:t>
            </a:r>
          </a:p>
          <a:p>
            <a:pPr>
              <a:lnSpc>
                <a:spcPct val="107000"/>
              </a:lnSpc>
            </a:pP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S12: CTO SIN AIS, DENTRO DEL A. VITAL.</a:t>
            </a:r>
          </a:p>
          <a:p>
            <a:pPr>
              <a:lnSpc>
                <a:spcPct val="107000"/>
              </a:lnSpc>
            </a:pP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S13: DOS CTOS QUE SE JUNTAN DELTRO A. VITAL.</a:t>
            </a:r>
          </a:p>
          <a:p>
            <a:pPr>
              <a:lnSpc>
                <a:spcPct val="107000"/>
              </a:lnSpc>
            </a:pP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S14: CTO ISA/SAR CON BAJA CERTEZAA.</a:t>
            </a:r>
          </a:p>
          <a:p>
            <a:pPr>
              <a:lnSpc>
                <a:spcPct val="107000"/>
              </a:lnSpc>
            </a:pPr>
            <a:endParaRPr lang="es-CL" sz="1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</a:pPr>
            <a:endParaRPr lang="es-CL" sz="1000" b="1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</a:pPr>
            <a:endParaRPr lang="es-CL" sz="1000" b="1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62503D2-3EA3-AABA-41B6-ACFD05433B49}"/>
              </a:ext>
            </a:extLst>
          </p:cNvPr>
          <p:cNvSpPr/>
          <p:nvPr/>
        </p:nvSpPr>
        <p:spPr>
          <a:xfrm>
            <a:off x="-50800" y="5032393"/>
            <a:ext cx="4051361" cy="13976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s-CL" sz="1000" b="1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NEUTRAL</a:t>
            </a:r>
          </a:p>
          <a:p>
            <a:pPr>
              <a:lnSpc>
                <a:spcPct val="107000"/>
              </a:lnSpc>
            </a:pPr>
            <a:r>
              <a:rPr lang="es-CL" sz="1000" b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N1: +ID (VISUAL U OPTRÓNICO).</a:t>
            </a:r>
          </a:p>
          <a:p>
            <a:pPr>
              <a:lnSpc>
                <a:spcPct val="107000"/>
              </a:lnSpc>
            </a:pP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N2: CTO ASOCIADO ESM PARTICULAR (CERTEZA 3 O 4)</a:t>
            </a:r>
          </a:p>
          <a:p>
            <a:pPr>
              <a:lnSpc>
                <a:spcPct val="107000"/>
              </a:lnSpc>
            </a:pP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N3: ASOCIADO ESM PARTICULAR (CERTEZA 3 O 4) + AIS.</a:t>
            </a:r>
          </a:p>
          <a:p>
            <a:pPr>
              <a:lnSpc>
                <a:spcPct val="107000"/>
              </a:lnSpc>
            </a:pPr>
            <a:r>
              <a:rPr lang="es-CL" sz="1000" b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N4: ASOCIADO ESM PARTICULAR (CERTEZA 2 O 3) CH-16</a:t>
            </a:r>
          </a:p>
          <a:p>
            <a:pPr>
              <a:lnSpc>
                <a:spcPct val="107000"/>
              </a:lnSpc>
            </a:pP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N5: RESPONDE CH-16 + SISMERQ-SITOPERQ O AIS.</a:t>
            </a:r>
          </a:p>
          <a:p>
            <a:pPr>
              <a:lnSpc>
                <a:spcPct val="107000"/>
              </a:lnSpc>
            </a:pPr>
            <a:r>
              <a:rPr lang="es-CL" sz="1000" b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N6: ZARPANDO PUERTO NACIONAL.</a:t>
            </a:r>
          </a:p>
          <a:p>
            <a:pPr>
              <a:lnSpc>
                <a:spcPct val="107000"/>
              </a:lnSpc>
            </a:pP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N7: CTO ISA/SAR.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7800CA31-4F44-1BE8-9A5F-C7D7C103CCC7}"/>
              </a:ext>
            </a:extLst>
          </p:cNvPr>
          <p:cNvSpPr/>
          <p:nvPr/>
        </p:nvSpPr>
        <p:spPr>
          <a:xfrm>
            <a:off x="69126" y="62710"/>
            <a:ext cx="6699974" cy="3208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buFont typeface="+mj-lt"/>
              <a:buAutoNum type="romanUcPeriod"/>
            </a:pPr>
            <a:r>
              <a:rPr lang="es-CL" sz="1000" b="1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WARNING 1 PURPOSE:</a:t>
            </a:r>
            <a:r>
              <a:rPr lang="es-CL" sz="1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TO BE READ BTW 2000 Y 1000 MTS TO IDENTIFY POTENTIAL THREATS</a:t>
            </a:r>
            <a:r>
              <a:rPr lang="es-CL" sz="1000" b="1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628650" lvl="1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UNKNOWN BOAT ____ COLORED HULL CRAFT , GOOD MORNING/AFTERNOON/NIGHT THIS IS CHILEAN NAVY WARSHIP. WHAT ARE YOU INTENTIONS??/</a:t>
            </a:r>
          </a:p>
          <a:p>
            <a:pPr marL="628650" lvl="1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EMBARCACIÓN/LANCHA DESCONOCIDA DE CASCO COLOR _______ ESTE ES BUQUE DE LA ARMADA DE CHILE, BUENOS DÍAS/TARDES/NOCHES ¿CUÁLES SON SUS INTENCIONES?</a:t>
            </a:r>
          </a:p>
          <a:p>
            <a:pPr marL="285750" lvl="1" indent="-285750">
              <a:lnSpc>
                <a:spcPct val="107000"/>
              </a:lnSpc>
              <a:buFont typeface="+mj-lt"/>
              <a:buAutoNum type="romanUcPeriod" startAt="2"/>
            </a:pPr>
            <a:r>
              <a:rPr lang="es-CL" sz="1000" b="1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WARNING 2 PURPOSE: </a:t>
            </a:r>
            <a:r>
              <a:rPr lang="es-CL" sz="1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 BE READ BTW 2000 Y 50 MTS TO TURN AWAY CRAFT.</a:t>
            </a:r>
          </a:p>
          <a:p>
            <a:pPr marL="742950" lvl="2" indent="-2857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CRAFY IVO _____ COLOR _____ YOU DID NOT RESPOND MY PREVIOUS CALL, YOU ARE CONSIDERED A THREAT. TURN AWAY NOW OR I MAY BE FORCED TO TAKE ACTION IN SELF DEFENSE.</a:t>
            </a:r>
          </a:p>
          <a:p>
            <a:pPr marL="742950" lvl="2" indent="-2857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EMBARCACIÓN EN CERCANÍAS DE _______ DE COLOR_______ UD NO CONTESTO MI LLAMADA Y AHORA ES CONSIDERADO UNA AMENAZA. DE LA VUELTA AHORA O PODRÍA VERME OBLIGADO A REALIZAR ACCIONES EN AUTODEFENSA.</a:t>
            </a:r>
          </a:p>
          <a:p>
            <a:pPr marL="304800" lvl="2" indent="-304800">
              <a:lnSpc>
                <a:spcPct val="107000"/>
              </a:lnSpc>
              <a:buFont typeface="+mj-lt"/>
              <a:buAutoNum type="romanUcPeriod" startAt="3"/>
            </a:pPr>
            <a:r>
              <a:rPr lang="es-CL" sz="1000" b="1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WARNING 3 PURPOSE: </a:t>
            </a:r>
            <a:r>
              <a:rPr lang="es-CL" sz="1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 BE USED AFTER NON-COMPLIANCE OF WARNING 2 AND CLOSING ON UNITS.</a:t>
            </a:r>
          </a:p>
          <a:p>
            <a:pPr marL="762000" lvl="3" indent="-304800">
              <a:lnSpc>
                <a:spcPct val="107000"/>
              </a:lnSpc>
              <a:buFont typeface="Arial" panose="020B0604020202020204" pitchFamily="34" charset="0"/>
              <a:buChar char="•"/>
              <a:tabLst>
                <a:tab pos="266700" algn="l"/>
              </a:tabLst>
            </a:pP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COLORED CRAFT, FROM NOW ON IM TAKING SELF DEFENSE ACTIONS AGAINST YOU IN ORDER TO PROTECT MY SHIP.</a:t>
            </a:r>
          </a:p>
          <a:p>
            <a:pPr marL="762000" lvl="3" indent="-304800">
              <a:lnSpc>
                <a:spcPct val="107000"/>
              </a:lnSpc>
              <a:buFont typeface="Arial" panose="020B0604020202020204" pitchFamily="34" charset="0"/>
              <a:buChar char="•"/>
              <a:tabLst>
                <a:tab pos="266700" algn="l"/>
              </a:tabLst>
            </a:pPr>
            <a:r>
              <a:rPr lang="es-CL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EMBARCACIÓN DE COLOR ________ A PARTIR DE ESTE MOMENTO TOMARÉ MEDIDAS DE AUTODEFENSA CONTRA UD, PARA PROTEGER A MI BUQUE.</a:t>
            </a:r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endParaRPr lang="es-CL" sz="1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341069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772</TotalTime>
  <Words>682</Words>
  <Application>Microsoft Macintosh PowerPoint</Application>
  <PresentationFormat>Carta (216 x 279 mm)</PresentationFormat>
  <Paragraphs>103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Luis Veas</dc:creator>
  <cp:lastModifiedBy>javier ignacio espinoza nercelles</cp:lastModifiedBy>
  <cp:revision>70</cp:revision>
  <cp:lastPrinted>2020-09-01T14:00:37Z</cp:lastPrinted>
  <dcterms:created xsi:type="dcterms:W3CDTF">2020-08-21T12:28:31Z</dcterms:created>
  <dcterms:modified xsi:type="dcterms:W3CDTF">2026-01-25T20:41:08Z</dcterms:modified>
</cp:coreProperties>
</file>