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tiff" ContentType="image/tif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ink/ink1.xml" ContentType="application/inkml+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29"/>
  </p:notesMasterIdLst>
  <p:sldIdLst>
    <p:sldId id="256" r:id="rId2"/>
    <p:sldId id="283" r:id="rId3"/>
    <p:sldId id="284" r:id="rId4"/>
    <p:sldId id="278" r:id="rId5"/>
    <p:sldId id="280" r:id="rId6"/>
    <p:sldId id="275" r:id="rId7"/>
    <p:sldId id="281" r:id="rId8"/>
    <p:sldId id="282" r:id="rId9"/>
    <p:sldId id="292" r:id="rId10"/>
    <p:sldId id="293" r:id="rId11"/>
    <p:sldId id="268" r:id="rId12"/>
    <p:sldId id="285" r:id="rId13"/>
    <p:sldId id="287" r:id="rId14"/>
    <p:sldId id="286" r:id="rId15"/>
    <p:sldId id="288" r:id="rId16"/>
    <p:sldId id="289" r:id="rId17"/>
    <p:sldId id="290" r:id="rId18"/>
    <p:sldId id="291" r:id="rId19"/>
    <p:sldId id="262" r:id="rId20"/>
    <p:sldId id="258" r:id="rId21"/>
    <p:sldId id="261" r:id="rId22"/>
    <p:sldId id="260" r:id="rId23"/>
    <p:sldId id="259" r:id="rId24"/>
    <p:sldId id="264" r:id="rId25"/>
    <p:sldId id="265" r:id="rId26"/>
    <p:sldId id="269" r:id="rId27"/>
    <p:sldId id="294" r:id="rId28"/>
  </p:sldIdLst>
  <p:sldSz cx="9144000" cy="6858000" type="screen4x3"/>
  <p:notesSz cx="6858000" cy="9144000"/>
  <p:defaultTextStyle>
    <a:defPPr>
      <a:defRPr lang="es-E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Hector Jaime" initials="HJ" lastIdx="1" clrIdx="0">
    <p:extLst>
      <p:ext uri="{19B8F6BF-5375-455C-9EA6-DF929625EA0E}">
        <p15:presenceInfo xmlns:p15="http://schemas.microsoft.com/office/powerpoint/2012/main" userId="dd2708dc8644bba2"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34868"/>
    <p:restoredTop sz="86378"/>
  </p:normalViewPr>
  <p:slideViewPr>
    <p:cSldViewPr snapToGrid="0" snapToObjects="1">
      <p:cViewPr varScale="1">
        <p:scale>
          <a:sx n="71" d="100"/>
          <a:sy n="71" d="100"/>
        </p:scale>
        <p:origin x="1205" y="58"/>
      </p:cViewPr>
      <p:guideLst>
        <p:guide orient="horz" pos="2160"/>
        <p:guide pos="2880"/>
      </p:guideLst>
    </p:cSldViewPr>
  </p:slideViewPr>
  <p:outlineViewPr>
    <p:cViewPr>
      <p:scale>
        <a:sx n="33" d="100"/>
        <a:sy n="33" d="100"/>
      </p:scale>
      <p:origin x="0" y="-768"/>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commentAuthors" Target="commentAuthors.xml"/><Relationship Id="rId8" Type="http://schemas.openxmlformats.org/officeDocument/2006/relationships/slide" Target="slides/slide7.xml"/></Relationships>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2:59:42.273"/>
    </inkml:context>
    <inkml:brush xml:id="br0">
      <inkml:brushProperty name="width" value="0.04286" units="cm"/>
      <inkml:brushProperty name="height" value="0.04286" units="cm"/>
      <inkml:brushProperty name="color" value="#E71224"/>
    </inkml:brush>
  </inkml:definitions>
  <inkml:trace contextRef="#ctx0" brushRef="#br0">1 0 6221,'-1'33'-269,"7"-7"258,25-26 11,21 1 0,-7 4 0,18 3 0,-8 4 6,7 6-1702,16 3 0,6 1 1696,-29-7 0,-2 0 0,20 5 0,-8-2 0,-20-7 0</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s-CL"/>
          </a:p>
        </p:txBody>
      </p:sp>
      <p:sp>
        <p:nvSpPr>
          <p:cNvPr id="3" name="Marcador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8437BE5-B136-B148-980C-79AC696BFE25}" type="datetimeFigureOut">
              <a:rPr lang="es-CL" smtClean="0"/>
              <a:t>05-09-2025</a:t>
            </a:fld>
            <a:endParaRPr lang="es-CL"/>
          </a:p>
        </p:txBody>
      </p:sp>
      <p:sp>
        <p:nvSpPr>
          <p:cNvPr id="4" name="Marcador de imagen de diapositiva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s-CL"/>
          </a:p>
        </p:txBody>
      </p:sp>
      <p:sp>
        <p:nvSpPr>
          <p:cNvPr id="5" name="Marcador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6" name="Marcador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s-CL"/>
          </a:p>
        </p:txBody>
      </p:sp>
      <p:sp>
        <p:nvSpPr>
          <p:cNvPr id="7" name="Marcador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D44C302-24E5-DD44-BE0B-6DEFCFB9CF33}" type="slidenum">
              <a:rPr lang="es-CL" smtClean="0"/>
              <a:t>‹Nº›</a:t>
            </a:fld>
            <a:endParaRPr lang="es-CL"/>
          </a:p>
        </p:txBody>
      </p:sp>
    </p:spTree>
    <p:extLst>
      <p:ext uri="{BB962C8B-B14F-4D97-AF65-F5344CB8AC3E}">
        <p14:creationId xmlns:p14="http://schemas.microsoft.com/office/powerpoint/2010/main" val="190182688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L"/>
          </a:p>
        </p:txBody>
      </p:sp>
      <p:sp>
        <p:nvSpPr>
          <p:cNvPr id="4" name="Marcador de número de diapositiva 3"/>
          <p:cNvSpPr>
            <a:spLocks noGrp="1"/>
          </p:cNvSpPr>
          <p:nvPr>
            <p:ph type="sldNum" sz="quarter" idx="5"/>
          </p:nvPr>
        </p:nvSpPr>
        <p:spPr/>
        <p:txBody>
          <a:bodyPr/>
          <a:lstStyle/>
          <a:p>
            <a:fld id="{7D44C302-24E5-DD44-BE0B-6DEFCFB9CF33}" type="slidenum">
              <a:rPr lang="es-CL" smtClean="0"/>
              <a:t>5</a:t>
            </a:fld>
            <a:endParaRPr lang="es-CL"/>
          </a:p>
        </p:txBody>
      </p:sp>
    </p:spTree>
    <p:extLst>
      <p:ext uri="{BB962C8B-B14F-4D97-AF65-F5344CB8AC3E}">
        <p14:creationId xmlns:p14="http://schemas.microsoft.com/office/powerpoint/2010/main" val="377482610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685800" y="2130425"/>
            <a:ext cx="7772400" cy="1470025"/>
          </a:xfrm>
        </p:spPr>
        <p:txBody>
          <a:bodyPr/>
          <a:lstStyle/>
          <a:p>
            <a:r>
              <a:rPr lang="x-none"/>
              <a:t>Clic para editar título</a:t>
            </a:r>
            <a:endParaRPr lang="es-ES"/>
          </a:p>
        </p:txBody>
      </p:sp>
      <p:sp>
        <p:nvSpPr>
          <p:cNvPr id="3" name="Subtítulo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x-none"/>
              <a:t>Haga clic para modificar el estilo de subtítulo del patrón</a:t>
            </a:r>
            <a:endParaRPr lang="es-ES"/>
          </a:p>
        </p:txBody>
      </p:sp>
      <p:sp>
        <p:nvSpPr>
          <p:cNvPr id="4" name="Marcador de fecha 3"/>
          <p:cNvSpPr>
            <a:spLocks noGrp="1"/>
          </p:cNvSpPr>
          <p:nvPr>
            <p:ph type="dt" sz="half" idx="10"/>
          </p:nvPr>
        </p:nvSpPr>
        <p:spPr/>
        <p:txBody>
          <a:bodyPr/>
          <a:lstStyle/>
          <a:p>
            <a:fld id="{3B36BA7F-FF97-904B-B301-1D639C8F4ED4}" type="datetimeFigureOut">
              <a:rPr lang="es-ES" smtClean="0"/>
              <a:t>05/09/2025</a:t>
            </a:fld>
            <a:endParaRPr lang="es-ES"/>
          </a:p>
        </p:txBody>
      </p:sp>
      <p:sp>
        <p:nvSpPr>
          <p:cNvPr id="5" name="Marcador de pie de página 4"/>
          <p:cNvSpPr>
            <a:spLocks noGrp="1"/>
          </p:cNvSpPr>
          <p:nvPr>
            <p:ph type="ftr" sz="quarter" idx="11"/>
          </p:nvPr>
        </p:nvSpPr>
        <p:spPr/>
        <p:txBody>
          <a:bodyPr/>
          <a:lstStyle/>
          <a:p>
            <a:endParaRPr lang="es-ES"/>
          </a:p>
        </p:txBody>
      </p:sp>
      <p:sp>
        <p:nvSpPr>
          <p:cNvPr id="6" name="Marcador de número de diapositiva 5"/>
          <p:cNvSpPr>
            <a:spLocks noGrp="1"/>
          </p:cNvSpPr>
          <p:nvPr>
            <p:ph type="sldNum" sz="quarter" idx="12"/>
          </p:nvPr>
        </p:nvSpPr>
        <p:spPr/>
        <p:txBody>
          <a:bodyPr/>
          <a:lstStyle/>
          <a:p>
            <a:fld id="{F874975F-38FD-804A-834C-952DA25C3DD7}" type="slidenum">
              <a:rPr lang="es-ES" smtClean="0"/>
              <a:t>‹Nº›</a:t>
            </a:fld>
            <a:endParaRPr lang="es-ES"/>
          </a:p>
        </p:txBody>
      </p:sp>
    </p:spTree>
    <p:extLst>
      <p:ext uri="{BB962C8B-B14F-4D97-AF65-F5344CB8AC3E}">
        <p14:creationId xmlns:p14="http://schemas.microsoft.com/office/powerpoint/2010/main" val="176835319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x-none"/>
              <a:t>Clic para editar título</a:t>
            </a:r>
            <a:endParaRPr lang="es-ES"/>
          </a:p>
        </p:txBody>
      </p:sp>
      <p:sp>
        <p:nvSpPr>
          <p:cNvPr id="3" name="Marcador de contenido 2"/>
          <p:cNvSpPr>
            <a:spLocks noGrp="1"/>
          </p:cNvSpPr>
          <p:nvPr>
            <p:ph idx="1"/>
          </p:nvPr>
        </p:nvSpPr>
        <p:spPr/>
        <p:txBody>
          <a:bodyPr/>
          <a:lstStyle/>
          <a:p>
            <a:pPr lvl="0"/>
            <a:r>
              <a:rPr lang="x-none"/>
              <a:t>Haga clic para modificar el estilo de texto del patrón</a:t>
            </a:r>
          </a:p>
          <a:p>
            <a:pPr lvl="1"/>
            <a:r>
              <a:rPr lang="x-none"/>
              <a:t>Segundo nivel</a:t>
            </a:r>
          </a:p>
          <a:p>
            <a:pPr lvl="2"/>
            <a:r>
              <a:rPr lang="x-none"/>
              <a:t>Tercer nivel</a:t>
            </a:r>
          </a:p>
          <a:p>
            <a:pPr lvl="3"/>
            <a:r>
              <a:rPr lang="x-none"/>
              <a:t>Cuarto nivel</a:t>
            </a:r>
          </a:p>
          <a:p>
            <a:pPr lvl="4"/>
            <a:r>
              <a:rPr lang="x-none"/>
              <a:t>Quinto nivel</a:t>
            </a:r>
            <a:endParaRPr lang="es-ES"/>
          </a:p>
        </p:txBody>
      </p:sp>
      <p:sp>
        <p:nvSpPr>
          <p:cNvPr id="4" name="Marcador de fecha 3"/>
          <p:cNvSpPr>
            <a:spLocks noGrp="1"/>
          </p:cNvSpPr>
          <p:nvPr>
            <p:ph type="dt" sz="half" idx="10"/>
          </p:nvPr>
        </p:nvSpPr>
        <p:spPr/>
        <p:txBody>
          <a:bodyPr/>
          <a:lstStyle/>
          <a:p>
            <a:fld id="{3B36BA7F-FF97-904B-B301-1D639C8F4ED4}" type="datetimeFigureOut">
              <a:rPr lang="es-ES" smtClean="0"/>
              <a:t>05/09/2025</a:t>
            </a:fld>
            <a:endParaRPr lang="es-ES"/>
          </a:p>
        </p:txBody>
      </p:sp>
      <p:sp>
        <p:nvSpPr>
          <p:cNvPr id="5" name="Marcador de pie de página 4"/>
          <p:cNvSpPr>
            <a:spLocks noGrp="1"/>
          </p:cNvSpPr>
          <p:nvPr>
            <p:ph type="ftr" sz="quarter" idx="11"/>
          </p:nvPr>
        </p:nvSpPr>
        <p:spPr/>
        <p:txBody>
          <a:bodyPr/>
          <a:lstStyle/>
          <a:p>
            <a:endParaRPr lang="es-ES"/>
          </a:p>
        </p:txBody>
      </p:sp>
      <p:sp>
        <p:nvSpPr>
          <p:cNvPr id="6" name="Marcador de número de diapositiva 5"/>
          <p:cNvSpPr>
            <a:spLocks noGrp="1"/>
          </p:cNvSpPr>
          <p:nvPr>
            <p:ph type="sldNum" sz="quarter" idx="12"/>
          </p:nvPr>
        </p:nvSpPr>
        <p:spPr/>
        <p:txBody>
          <a:bodyPr/>
          <a:lstStyle/>
          <a:p>
            <a:fld id="{F874975F-38FD-804A-834C-952DA25C3DD7}" type="slidenum">
              <a:rPr lang="es-ES" smtClean="0"/>
              <a:t>‹Nº›</a:t>
            </a:fld>
            <a:endParaRPr lang="es-ES"/>
          </a:p>
        </p:txBody>
      </p:sp>
    </p:spTree>
    <p:extLst>
      <p:ext uri="{BB962C8B-B14F-4D97-AF65-F5344CB8AC3E}">
        <p14:creationId xmlns:p14="http://schemas.microsoft.com/office/powerpoint/2010/main" val="231890112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722313" y="4406900"/>
            <a:ext cx="7772400" cy="1362075"/>
          </a:xfrm>
        </p:spPr>
        <p:txBody>
          <a:bodyPr anchor="t"/>
          <a:lstStyle>
            <a:lvl1pPr algn="l">
              <a:defRPr sz="4000" b="1" cap="all"/>
            </a:lvl1pPr>
          </a:lstStyle>
          <a:p>
            <a:r>
              <a:rPr lang="x-none"/>
              <a:t>Clic para editar título</a:t>
            </a:r>
            <a:endParaRPr lang="es-ES"/>
          </a:p>
        </p:txBody>
      </p:sp>
      <p:sp>
        <p:nvSpPr>
          <p:cNvPr id="3" name="Marcador de texto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x-none"/>
              <a:t>Haga clic para modificar el estilo de texto del patrón</a:t>
            </a:r>
          </a:p>
        </p:txBody>
      </p:sp>
      <p:sp>
        <p:nvSpPr>
          <p:cNvPr id="4" name="Marcador de fecha 3"/>
          <p:cNvSpPr>
            <a:spLocks noGrp="1"/>
          </p:cNvSpPr>
          <p:nvPr>
            <p:ph type="dt" sz="half" idx="10"/>
          </p:nvPr>
        </p:nvSpPr>
        <p:spPr/>
        <p:txBody>
          <a:bodyPr/>
          <a:lstStyle/>
          <a:p>
            <a:fld id="{3B36BA7F-FF97-904B-B301-1D639C8F4ED4}" type="datetimeFigureOut">
              <a:rPr lang="es-ES" smtClean="0"/>
              <a:t>05/09/2025</a:t>
            </a:fld>
            <a:endParaRPr lang="es-ES"/>
          </a:p>
        </p:txBody>
      </p:sp>
      <p:sp>
        <p:nvSpPr>
          <p:cNvPr id="5" name="Marcador de pie de página 4"/>
          <p:cNvSpPr>
            <a:spLocks noGrp="1"/>
          </p:cNvSpPr>
          <p:nvPr>
            <p:ph type="ftr" sz="quarter" idx="11"/>
          </p:nvPr>
        </p:nvSpPr>
        <p:spPr/>
        <p:txBody>
          <a:bodyPr/>
          <a:lstStyle/>
          <a:p>
            <a:endParaRPr lang="es-ES"/>
          </a:p>
        </p:txBody>
      </p:sp>
      <p:sp>
        <p:nvSpPr>
          <p:cNvPr id="6" name="Marcador de número de diapositiva 5"/>
          <p:cNvSpPr>
            <a:spLocks noGrp="1"/>
          </p:cNvSpPr>
          <p:nvPr>
            <p:ph type="sldNum" sz="quarter" idx="12"/>
          </p:nvPr>
        </p:nvSpPr>
        <p:spPr/>
        <p:txBody>
          <a:bodyPr/>
          <a:lstStyle/>
          <a:p>
            <a:fld id="{F874975F-38FD-804A-834C-952DA25C3DD7}" type="slidenum">
              <a:rPr lang="es-ES" smtClean="0"/>
              <a:t>‹Nº›</a:t>
            </a:fld>
            <a:endParaRPr lang="es-ES"/>
          </a:p>
        </p:txBody>
      </p:sp>
    </p:spTree>
    <p:extLst>
      <p:ext uri="{BB962C8B-B14F-4D97-AF65-F5344CB8AC3E}">
        <p14:creationId xmlns:p14="http://schemas.microsoft.com/office/powerpoint/2010/main" val="319033885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x-none"/>
              <a:t>Clic para editar título</a:t>
            </a:r>
            <a:endParaRPr lang="es-ES"/>
          </a:p>
        </p:txBody>
      </p:sp>
      <p:sp>
        <p:nvSpPr>
          <p:cNvPr id="3" name="Marcador de contenido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x-none"/>
              <a:t>Haga clic para modificar el estilo de texto del patrón</a:t>
            </a:r>
          </a:p>
          <a:p>
            <a:pPr lvl="1"/>
            <a:r>
              <a:rPr lang="x-none"/>
              <a:t>Segundo nivel</a:t>
            </a:r>
          </a:p>
          <a:p>
            <a:pPr lvl="2"/>
            <a:r>
              <a:rPr lang="x-none"/>
              <a:t>Tercer nivel</a:t>
            </a:r>
          </a:p>
          <a:p>
            <a:pPr lvl="3"/>
            <a:r>
              <a:rPr lang="x-none"/>
              <a:t>Cuarto nivel</a:t>
            </a:r>
          </a:p>
          <a:p>
            <a:pPr lvl="4"/>
            <a:r>
              <a:rPr lang="x-none"/>
              <a:t>Quinto nivel</a:t>
            </a:r>
            <a:endParaRPr lang="es-ES"/>
          </a:p>
        </p:txBody>
      </p:sp>
      <p:sp>
        <p:nvSpPr>
          <p:cNvPr id="4" name="Marcador de contenido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x-none"/>
              <a:t>Haga clic para modificar el estilo de texto del patrón</a:t>
            </a:r>
          </a:p>
          <a:p>
            <a:pPr lvl="1"/>
            <a:r>
              <a:rPr lang="x-none"/>
              <a:t>Segundo nivel</a:t>
            </a:r>
          </a:p>
          <a:p>
            <a:pPr lvl="2"/>
            <a:r>
              <a:rPr lang="x-none"/>
              <a:t>Tercer nivel</a:t>
            </a:r>
          </a:p>
          <a:p>
            <a:pPr lvl="3"/>
            <a:r>
              <a:rPr lang="x-none"/>
              <a:t>Cuarto nivel</a:t>
            </a:r>
          </a:p>
          <a:p>
            <a:pPr lvl="4"/>
            <a:r>
              <a:rPr lang="x-none"/>
              <a:t>Quinto nivel</a:t>
            </a:r>
            <a:endParaRPr lang="es-ES"/>
          </a:p>
        </p:txBody>
      </p:sp>
      <p:sp>
        <p:nvSpPr>
          <p:cNvPr id="5" name="Marcador de fecha 4"/>
          <p:cNvSpPr>
            <a:spLocks noGrp="1"/>
          </p:cNvSpPr>
          <p:nvPr>
            <p:ph type="dt" sz="half" idx="10"/>
          </p:nvPr>
        </p:nvSpPr>
        <p:spPr/>
        <p:txBody>
          <a:bodyPr/>
          <a:lstStyle/>
          <a:p>
            <a:fld id="{3B36BA7F-FF97-904B-B301-1D639C8F4ED4}" type="datetimeFigureOut">
              <a:rPr lang="es-ES" smtClean="0"/>
              <a:t>05/09/2025</a:t>
            </a:fld>
            <a:endParaRPr lang="es-ES"/>
          </a:p>
        </p:txBody>
      </p:sp>
      <p:sp>
        <p:nvSpPr>
          <p:cNvPr id="6" name="Marcador de pie de página 5"/>
          <p:cNvSpPr>
            <a:spLocks noGrp="1"/>
          </p:cNvSpPr>
          <p:nvPr>
            <p:ph type="ftr" sz="quarter" idx="11"/>
          </p:nvPr>
        </p:nvSpPr>
        <p:spPr/>
        <p:txBody>
          <a:bodyPr/>
          <a:lstStyle/>
          <a:p>
            <a:endParaRPr lang="es-ES"/>
          </a:p>
        </p:txBody>
      </p:sp>
      <p:sp>
        <p:nvSpPr>
          <p:cNvPr id="7" name="Marcador de número de diapositiva 6"/>
          <p:cNvSpPr>
            <a:spLocks noGrp="1"/>
          </p:cNvSpPr>
          <p:nvPr>
            <p:ph type="sldNum" sz="quarter" idx="12"/>
          </p:nvPr>
        </p:nvSpPr>
        <p:spPr/>
        <p:txBody>
          <a:bodyPr/>
          <a:lstStyle/>
          <a:p>
            <a:fld id="{F874975F-38FD-804A-834C-952DA25C3DD7}" type="slidenum">
              <a:rPr lang="es-ES" smtClean="0"/>
              <a:t>‹Nº›</a:t>
            </a:fld>
            <a:endParaRPr lang="es-ES"/>
          </a:p>
        </p:txBody>
      </p:sp>
    </p:spTree>
    <p:extLst>
      <p:ext uri="{BB962C8B-B14F-4D97-AF65-F5344CB8AC3E}">
        <p14:creationId xmlns:p14="http://schemas.microsoft.com/office/powerpoint/2010/main" val="253639328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lvl1pPr>
              <a:defRPr/>
            </a:lvl1pPr>
          </a:lstStyle>
          <a:p>
            <a:r>
              <a:rPr lang="x-none"/>
              <a:t>Clic para editar título</a:t>
            </a:r>
            <a:endParaRPr lang="es-ES"/>
          </a:p>
        </p:txBody>
      </p:sp>
      <p:sp>
        <p:nvSpPr>
          <p:cNvPr id="3" name="Marcador de texto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x-none"/>
              <a:t>Haga clic para modificar el estilo de texto del patrón</a:t>
            </a:r>
          </a:p>
        </p:txBody>
      </p:sp>
      <p:sp>
        <p:nvSpPr>
          <p:cNvPr id="4" name="Marcador de contenido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x-none"/>
              <a:t>Haga clic para modificar el estilo de texto del patrón</a:t>
            </a:r>
          </a:p>
          <a:p>
            <a:pPr lvl="1"/>
            <a:r>
              <a:rPr lang="x-none"/>
              <a:t>Segundo nivel</a:t>
            </a:r>
          </a:p>
          <a:p>
            <a:pPr lvl="2"/>
            <a:r>
              <a:rPr lang="x-none"/>
              <a:t>Tercer nivel</a:t>
            </a:r>
          </a:p>
          <a:p>
            <a:pPr lvl="3"/>
            <a:r>
              <a:rPr lang="x-none"/>
              <a:t>Cuarto nivel</a:t>
            </a:r>
          </a:p>
          <a:p>
            <a:pPr lvl="4"/>
            <a:r>
              <a:rPr lang="x-none"/>
              <a:t>Quinto nivel</a:t>
            </a:r>
            <a:endParaRPr lang="es-ES"/>
          </a:p>
        </p:txBody>
      </p:sp>
      <p:sp>
        <p:nvSpPr>
          <p:cNvPr id="5" name="Marcador de texto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x-none"/>
              <a:t>Haga clic para modificar el estilo de texto del patrón</a:t>
            </a:r>
          </a:p>
        </p:txBody>
      </p:sp>
      <p:sp>
        <p:nvSpPr>
          <p:cNvPr id="6" name="Marcador de contenido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x-none"/>
              <a:t>Haga clic para modificar el estilo de texto del patrón</a:t>
            </a:r>
          </a:p>
          <a:p>
            <a:pPr lvl="1"/>
            <a:r>
              <a:rPr lang="x-none"/>
              <a:t>Segundo nivel</a:t>
            </a:r>
          </a:p>
          <a:p>
            <a:pPr lvl="2"/>
            <a:r>
              <a:rPr lang="x-none"/>
              <a:t>Tercer nivel</a:t>
            </a:r>
          </a:p>
          <a:p>
            <a:pPr lvl="3"/>
            <a:r>
              <a:rPr lang="x-none"/>
              <a:t>Cuarto nivel</a:t>
            </a:r>
          </a:p>
          <a:p>
            <a:pPr lvl="4"/>
            <a:r>
              <a:rPr lang="x-none"/>
              <a:t>Quinto nivel</a:t>
            </a:r>
            <a:endParaRPr lang="es-ES"/>
          </a:p>
        </p:txBody>
      </p:sp>
      <p:sp>
        <p:nvSpPr>
          <p:cNvPr id="7" name="Marcador de fecha 6"/>
          <p:cNvSpPr>
            <a:spLocks noGrp="1"/>
          </p:cNvSpPr>
          <p:nvPr>
            <p:ph type="dt" sz="half" idx="10"/>
          </p:nvPr>
        </p:nvSpPr>
        <p:spPr/>
        <p:txBody>
          <a:bodyPr/>
          <a:lstStyle/>
          <a:p>
            <a:fld id="{3B36BA7F-FF97-904B-B301-1D639C8F4ED4}" type="datetimeFigureOut">
              <a:rPr lang="es-ES" smtClean="0"/>
              <a:t>05/09/2025</a:t>
            </a:fld>
            <a:endParaRPr lang="es-ES"/>
          </a:p>
        </p:txBody>
      </p:sp>
      <p:sp>
        <p:nvSpPr>
          <p:cNvPr id="8" name="Marcador de pie de página 7"/>
          <p:cNvSpPr>
            <a:spLocks noGrp="1"/>
          </p:cNvSpPr>
          <p:nvPr>
            <p:ph type="ftr" sz="quarter" idx="11"/>
          </p:nvPr>
        </p:nvSpPr>
        <p:spPr/>
        <p:txBody>
          <a:bodyPr/>
          <a:lstStyle/>
          <a:p>
            <a:endParaRPr lang="es-ES"/>
          </a:p>
        </p:txBody>
      </p:sp>
      <p:sp>
        <p:nvSpPr>
          <p:cNvPr id="9" name="Marcador de número de diapositiva 8"/>
          <p:cNvSpPr>
            <a:spLocks noGrp="1"/>
          </p:cNvSpPr>
          <p:nvPr>
            <p:ph type="sldNum" sz="quarter" idx="12"/>
          </p:nvPr>
        </p:nvSpPr>
        <p:spPr/>
        <p:txBody>
          <a:bodyPr/>
          <a:lstStyle/>
          <a:p>
            <a:fld id="{F874975F-38FD-804A-834C-952DA25C3DD7}" type="slidenum">
              <a:rPr lang="es-ES" smtClean="0"/>
              <a:t>‹Nº›</a:t>
            </a:fld>
            <a:endParaRPr lang="es-ES"/>
          </a:p>
        </p:txBody>
      </p:sp>
    </p:spTree>
    <p:extLst>
      <p:ext uri="{BB962C8B-B14F-4D97-AF65-F5344CB8AC3E}">
        <p14:creationId xmlns:p14="http://schemas.microsoft.com/office/powerpoint/2010/main" val="228962759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x-none"/>
              <a:t>Clic para editar título</a:t>
            </a:r>
            <a:endParaRPr lang="es-ES"/>
          </a:p>
        </p:txBody>
      </p:sp>
      <p:sp>
        <p:nvSpPr>
          <p:cNvPr id="3" name="Marcador de fecha 2"/>
          <p:cNvSpPr>
            <a:spLocks noGrp="1"/>
          </p:cNvSpPr>
          <p:nvPr>
            <p:ph type="dt" sz="half" idx="10"/>
          </p:nvPr>
        </p:nvSpPr>
        <p:spPr/>
        <p:txBody>
          <a:bodyPr/>
          <a:lstStyle/>
          <a:p>
            <a:fld id="{3B36BA7F-FF97-904B-B301-1D639C8F4ED4}" type="datetimeFigureOut">
              <a:rPr lang="es-ES" smtClean="0"/>
              <a:t>05/09/2025</a:t>
            </a:fld>
            <a:endParaRPr lang="es-ES"/>
          </a:p>
        </p:txBody>
      </p:sp>
      <p:sp>
        <p:nvSpPr>
          <p:cNvPr id="4" name="Marcador de pie de página 3"/>
          <p:cNvSpPr>
            <a:spLocks noGrp="1"/>
          </p:cNvSpPr>
          <p:nvPr>
            <p:ph type="ftr" sz="quarter" idx="11"/>
          </p:nvPr>
        </p:nvSpPr>
        <p:spPr/>
        <p:txBody>
          <a:bodyPr/>
          <a:lstStyle/>
          <a:p>
            <a:endParaRPr lang="es-ES"/>
          </a:p>
        </p:txBody>
      </p:sp>
      <p:sp>
        <p:nvSpPr>
          <p:cNvPr id="5" name="Marcador de número de diapositiva 4"/>
          <p:cNvSpPr>
            <a:spLocks noGrp="1"/>
          </p:cNvSpPr>
          <p:nvPr>
            <p:ph type="sldNum" sz="quarter" idx="12"/>
          </p:nvPr>
        </p:nvSpPr>
        <p:spPr/>
        <p:txBody>
          <a:bodyPr/>
          <a:lstStyle/>
          <a:p>
            <a:fld id="{F874975F-38FD-804A-834C-952DA25C3DD7}" type="slidenum">
              <a:rPr lang="es-ES" smtClean="0"/>
              <a:t>‹Nº›</a:t>
            </a:fld>
            <a:endParaRPr lang="es-ES"/>
          </a:p>
        </p:txBody>
      </p:sp>
    </p:spTree>
    <p:extLst>
      <p:ext uri="{BB962C8B-B14F-4D97-AF65-F5344CB8AC3E}">
        <p14:creationId xmlns:p14="http://schemas.microsoft.com/office/powerpoint/2010/main" val="382070948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3B36BA7F-FF97-904B-B301-1D639C8F4ED4}" type="datetimeFigureOut">
              <a:rPr lang="es-ES" smtClean="0"/>
              <a:t>05/09/2025</a:t>
            </a:fld>
            <a:endParaRPr lang="es-ES"/>
          </a:p>
        </p:txBody>
      </p:sp>
      <p:sp>
        <p:nvSpPr>
          <p:cNvPr id="3" name="Marcador de pie de página 2"/>
          <p:cNvSpPr>
            <a:spLocks noGrp="1"/>
          </p:cNvSpPr>
          <p:nvPr>
            <p:ph type="ftr" sz="quarter" idx="11"/>
          </p:nvPr>
        </p:nvSpPr>
        <p:spPr/>
        <p:txBody>
          <a:bodyPr/>
          <a:lstStyle/>
          <a:p>
            <a:endParaRPr lang="es-ES"/>
          </a:p>
        </p:txBody>
      </p:sp>
      <p:sp>
        <p:nvSpPr>
          <p:cNvPr id="4" name="Marcador de número de diapositiva 3"/>
          <p:cNvSpPr>
            <a:spLocks noGrp="1"/>
          </p:cNvSpPr>
          <p:nvPr>
            <p:ph type="sldNum" sz="quarter" idx="12"/>
          </p:nvPr>
        </p:nvSpPr>
        <p:spPr/>
        <p:txBody>
          <a:bodyPr/>
          <a:lstStyle/>
          <a:p>
            <a:fld id="{F874975F-38FD-804A-834C-952DA25C3DD7}" type="slidenum">
              <a:rPr lang="es-ES" smtClean="0"/>
              <a:t>‹Nº›</a:t>
            </a:fld>
            <a:endParaRPr lang="es-ES"/>
          </a:p>
        </p:txBody>
      </p:sp>
    </p:spTree>
    <p:extLst>
      <p:ext uri="{BB962C8B-B14F-4D97-AF65-F5344CB8AC3E}">
        <p14:creationId xmlns:p14="http://schemas.microsoft.com/office/powerpoint/2010/main" val="314144188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3050"/>
            <a:ext cx="3008313" cy="1162050"/>
          </a:xfrm>
        </p:spPr>
        <p:txBody>
          <a:bodyPr anchor="b"/>
          <a:lstStyle>
            <a:lvl1pPr algn="l">
              <a:defRPr sz="2000" b="1"/>
            </a:lvl1pPr>
          </a:lstStyle>
          <a:p>
            <a:r>
              <a:rPr lang="x-none"/>
              <a:t>Clic para editar título</a:t>
            </a:r>
            <a:endParaRPr lang="es-ES"/>
          </a:p>
        </p:txBody>
      </p:sp>
      <p:sp>
        <p:nvSpPr>
          <p:cNvPr id="3" name="Marcador de contenido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x-none"/>
              <a:t>Haga clic para modificar el estilo de texto del patrón</a:t>
            </a:r>
          </a:p>
          <a:p>
            <a:pPr lvl="1"/>
            <a:r>
              <a:rPr lang="x-none"/>
              <a:t>Segundo nivel</a:t>
            </a:r>
          </a:p>
          <a:p>
            <a:pPr lvl="2"/>
            <a:r>
              <a:rPr lang="x-none"/>
              <a:t>Tercer nivel</a:t>
            </a:r>
          </a:p>
          <a:p>
            <a:pPr lvl="3"/>
            <a:r>
              <a:rPr lang="x-none"/>
              <a:t>Cuarto nivel</a:t>
            </a:r>
          </a:p>
          <a:p>
            <a:pPr lvl="4"/>
            <a:r>
              <a:rPr lang="x-none"/>
              <a:t>Quinto nivel</a:t>
            </a:r>
            <a:endParaRPr lang="es-ES"/>
          </a:p>
        </p:txBody>
      </p:sp>
      <p:sp>
        <p:nvSpPr>
          <p:cNvPr id="4" name="Marcador de texto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x-none"/>
              <a:t>Haga clic para modificar el estilo de texto del patrón</a:t>
            </a:r>
          </a:p>
        </p:txBody>
      </p:sp>
      <p:sp>
        <p:nvSpPr>
          <p:cNvPr id="5" name="Marcador de fecha 4"/>
          <p:cNvSpPr>
            <a:spLocks noGrp="1"/>
          </p:cNvSpPr>
          <p:nvPr>
            <p:ph type="dt" sz="half" idx="10"/>
          </p:nvPr>
        </p:nvSpPr>
        <p:spPr/>
        <p:txBody>
          <a:bodyPr/>
          <a:lstStyle/>
          <a:p>
            <a:fld id="{3B36BA7F-FF97-904B-B301-1D639C8F4ED4}" type="datetimeFigureOut">
              <a:rPr lang="es-ES" smtClean="0"/>
              <a:t>05/09/2025</a:t>
            </a:fld>
            <a:endParaRPr lang="es-ES"/>
          </a:p>
        </p:txBody>
      </p:sp>
      <p:sp>
        <p:nvSpPr>
          <p:cNvPr id="6" name="Marcador de pie de página 5"/>
          <p:cNvSpPr>
            <a:spLocks noGrp="1"/>
          </p:cNvSpPr>
          <p:nvPr>
            <p:ph type="ftr" sz="quarter" idx="11"/>
          </p:nvPr>
        </p:nvSpPr>
        <p:spPr/>
        <p:txBody>
          <a:bodyPr/>
          <a:lstStyle/>
          <a:p>
            <a:endParaRPr lang="es-ES"/>
          </a:p>
        </p:txBody>
      </p:sp>
      <p:sp>
        <p:nvSpPr>
          <p:cNvPr id="7" name="Marcador de número de diapositiva 6"/>
          <p:cNvSpPr>
            <a:spLocks noGrp="1"/>
          </p:cNvSpPr>
          <p:nvPr>
            <p:ph type="sldNum" sz="quarter" idx="12"/>
          </p:nvPr>
        </p:nvSpPr>
        <p:spPr/>
        <p:txBody>
          <a:bodyPr/>
          <a:lstStyle/>
          <a:p>
            <a:fld id="{F874975F-38FD-804A-834C-952DA25C3DD7}" type="slidenum">
              <a:rPr lang="es-ES" smtClean="0"/>
              <a:t>‹Nº›</a:t>
            </a:fld>
            <a:endParaRPr lang="es-ES"/>
          </a:p>
        </p:txBody>
      </p:sp>
    </p:spTree>
    <p:extLst>
      <p:ext uri="{BB962C8B-B14F-4D97-AF65-F5344CB8AC3E}">
        <p14:creationId xmlns:p14="http://schemas.microsoft.com/office/powerpoint/2010/main" val="33968239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1792288" y="4800600"/>
            <a:ext cx="5486400" cy="566738"/>
          </a:xfrm>
        </p:spPr>
        <p:txBody>
          <a:bodyPr anchor="b"/>
          <a:lstStyle>
            <a:lvl1pPr algn="l">
              <a:defRPr sz="2000" b="1"/>
            </a:lvl1pPr>
          </a:lstStyle>
          <a:p>
            <a:r>
              <a:rPr lang="x-none"/>
              <a:t>Clic para editar título</a:t>
            </a:r>
            <a:endParaRPr lang="es-ES"/>
          </a:p>
        </p:txBody>
      </p:sp>
      <p:sp>
        <p:nvSpPr>
          <p:cNvPr id="3" name="Marcador de posición de imagen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Marcador de tex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x-none"/>
              <a:t>Haga clic para modificar el estilo de texto del patrón</a:t>
            </a:r>
          </a:p>
        </p:txBody>
      </p:sp>
      <p:sp>
        <p:nvSpPr>
          <p:cNvPr id="5" name="Marcador de fecha 4"/>
          <p:cNvSpPr>
            <a:spLocks noGrp="1"/>
          </p:cNvSpPr>
          <p:nvPr>
            <p:ph type="dt" sz="half" idx="10"/>
          </p:nvPr>
        </p:nvSpPr>
        <p:spPr/>
        <p:txBody>
          <a:bodyPr/>
          <a:lstStyle/>
          <a:p>
            <a:fld id="{3B36BA7F-FF97-904B-B301-1D639C8F4ED4}" type="datetimeFigureOut">
              <a:rPr lang="es-ES" smtClean="0"/>
              <a:t>05/09/2025</a:t>
            </a:fld>
            <a:endParaRPr lang="es-ES"/>
          </a:p>
        </p:txBody>
      </p:sp>
      <p:sp>
        <p:nvSpPr>
          <p:cNvPr id="6" name="Marcador de pie de página 5"/>
          <p:cNvSpPr>
            <a:spLocks noGrp="1"/>
          </p:cNvSpPr>
          <p:nvPr>
            <p:ph type="ftr" sz="quarter" idx="11"/>
          </p:nvPr>
        </p:nvSpPr>
        <p:spPr/>
        <p:txBody>
          <a:bodyPr/>
          <a:lstStyle/>
          <a:p>
            <a:endParaRPr lang="es-ES"/>
          </a:p>
        </p:txBody>
      </p:sp>
      <p:sp>
        <p:nvSpPr>
          <p:cNvPr id="7" name="Marcador de número de diapositiva 6"/>
          <p:cNvSpPr>
            <a:spLocks noGrp="1"/>
          </p:cNvSpPr>
          <p:nvPr>
            <p:ph type="sldNum" sz="quarter" idx="12"/>
          </p:nvPr>
        </p:nvSpPr>
        <p:spPr/>
        <p:txBody>
          <a:bodyPr/>
          <a:lstStyle/>
          <a:p>
            <a:fld id="{F874975F-38FD-804A-834C-952DA25C3DD7}" type="slidenum">
              <a:rPr lang="es-ES" smtClean="0"/>
              <a:t>‹Nº›</a:t>
            </a:fld>
            <a:endParaRPr lang="es-ES"/>
          </a:p>
        </p:txBody>
      </p:sp>
    </p:spTree>
    <p:extLst>
      <p:ext uri="{BB962C8B-B14F-4D97-AF65-F5344CB8AC3E}">
        <p14:creationId xmlns:p14="http://schemas.microsoft.com/office/powerpoint/2010/main" val="203045272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x-none"/>
              <a:t>Clic para editar título</a:t>
            </a:r>
            <a:endParaRPr lang="es-ES"/>
          </a:p>
        </p:txBody>
      </p:sp>
      <p:sp>
        <p:nvSpPr>
          <p:cNvPr id="3" name="Marcador de texto vertical 2"/>
          <p:cNvSpPr>
            <a:spLocks noGrp="1"/>
          </p:cNvSpPr>
          <p:nvPr>
            <p:ph type="body" orient="vert" idx="1"/>
          </p:nvPr>
        </p:nvSpPr>
        <p:spPr/>
        <p:txBody>
          <a:bodyPr vert="eaVert"/>
          <a:lstStyle/>
          <a:p>
            <a:pPr lvl="0"/>
            <a:r>
              <a:rPr lang="x-none"/>
              <a:t>Haga clic para modificar el estilo de texto del patrón</a:t>
            </a:r>
          </a:p>
          <a:p>
            <a:pPr lvl="1"/>
            <a:r>
              <a:rPr lang="x-none"/>
              <a:t>Segundo nivel</a:t>
            </a:r>
          </a:p>
          <a:p>
            <a:pPr lvl="2"/>
            <a:r>
              <a:rPr lang="x-none"/>
              <a:t>Tercer nivel</a:t>
            </a:r>
          </a:p>
          <a:p>
            <a:pPr lvl="3"/>
            <a:r>
              <a:rPr lang="x-none"/>
              <a:t>Cuarto nivel</a:t>
            </a:r>
          </a:p>
          <a:p>
            <a:pPr lvl="4"/>
            <a:r>
              <a:rPr lang="x-none"/>
              <a:t>Quinto nivel</a:t>
            </a:r>
            <a:endParaRPr lang="es-ES"/>
          </a:p>
        </p:txBody>
      </p:sp>
      <p:sp>
        <p:nvSpPr>
          <p:cNvPr id="4" name="Marcador de fecha 3"/>
          <p:cNvSpPr>
            <a:spLocks noGrp="1"/>
          </p:cNvSpPr>
          <p:nvPr>
            <p:ph type="dt" sz="half" idx="10"/>
          </p:nvPr>
        </p:nvSpPr>
        <p:spPr/>
        <p:txBody>
          <a:bodyPr/>
          <a:lstStyle/>
          <a:p>
            <a:fld id="{3B36BA7F-FF97-904B-B301-1D639C8F4ED4}" type="datetimeFigureOut">
              <a:rPr lang="es-ES" smtClean="0"/>
              <a:t>05/09/2025</a:t>
            </a:fld>
            <a:endParaRPr lang="es-ES"/>
          </a:p>
        </p:txBody>
      </p:sp>
      <p:sp>
        <p:nvSpPr>
          <p:cNvPr id="5" name="Marcador de pie de página 4"/>
          <p:cNvSpPr>
            <a:spLocks noGrp="1"/>
          </p:cNvSpPr>
          <p:nvPr>
            <p:ph type="ftr" sz="quarter" idx="11"/>
          </p:nvPr>
        </p:nvSpPr>
        <p:spPr/>
        <p:txBody>
          <a:bodyPr/>
          <a:lstStyle/>
          <a:p>
            <a:endParaRPr lang="es-ES"/>
          </a:p>
        </p:txBody>
      </p:sp>
      <p:sp>
        <p:nvSpPr>
          <p:cNvPr id="6" name="Marcador de número de diapositiva 5"/>
          <p:cNvSpPr>
            <a:spLocks noGrp="1"/>
          </p:cNvSpPr>
          <p:nvPr>
            <p:ph type="sldNum" sz="quarter" idx="12"/>
          </p:nvPr>
        </p:nvSpPr>
        <p:spPr/>
        <p:txBody>
          <a:bodyPr/>
          <a:lstStyle/>
          <a:p>
            <a:fld id="{F874975F-38FD-804A-834C-952DA25C3DD7}" type="slidenum">
              <a:rPr lang="es-ES" smtClean="0"/>
              <a:t>‹Nº›</a:t>
            </a:fld>
            <a:endParaRPr lang="es-ES"/>
          </a:p>
        </p:txBody>
      </p:sp>
    </p:spTree>
    <p:extLst>
      <p:ext uri="{BB962C8B-B14F-4D97-AF65-F5344CB8AC3E}">
        <p14:creationId xmlns:p14="http://schemas.microsoft.com/office/powerpoint/2010/main" val="19561635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6629400" y="274638"/>
            <a:ext cx="2057400" cy="5851525"/>
          </a:xfrm>
        </p:spPr>
        <p:txBody>
          <a:bodyPr vert="eaVert"/>
          <a:lstStyle/>
          <a:p>
            <a:r>
              <a:rPr lang="x-none"/>
              <a:t>Clic para editar título</a:t>
            </a:r>
            <a:endParaRPr lang="es-ES"/>
          </a:p>
        </p:txBody>
      </p:sp>
      <p:sp>
        <p:nvSpPr>
          <p:cNvPr id="3" name="Marcador de texto vertical 2"/>
          <p:cNvSpPr>
            <a:spLocks noGrp="1"/>
          </p:cNvSpPr>
          <p:nvPr>
            <p:ph type="body" orient="vert" idx="1"/>
          </p:nvPr>
        </p:nvSpPr>
        <p:spPr>
          <a:xfrm>
            <a:off x="457200" y="274638"/>
            <a:ext cx="6019800" cy="5851525"/>
          </a:xfrm>
        </p:spPr>
        <p:txBody>
          <a:bodyPr vert="eaVert"/>
          <a:lstStyle/>
          <a:p>
            <a:pPr lvl="0"/>
            <a:r>
              <a:rPr lang="x-none"/>
              <a:t>Haga clic para modificar el estilo de texto del patrón</a:t>
            </a:r>
          </a:p>
          <a:p>
            <a:pPr lvl="1"/>
            <a:r>
              <a:rPr lang="x-none"/>
              <a:t>Segundo nivel</a:t>
            </a:r>
          </a:p>
          <a:p>
            <a:pPr lvl="2"/>
            <a:r>
              <a:rPr lang="x-none"/>
              <a:t>Tercer nivel</a:t>
            </a:r>
          </a:p>
          <a:p>
            <a:pPr lvl="3"/>
            <a:r>
              <a:rPr lang="x-none"/>
              <a:t>Cuarto nivel</a:t>
            </a:r>
          </a:p>
          <a:p>
            <a:pPr lvl="4"/>
            <a:r>
              <a:rPr lang="x-none"/>
              <a:t>Quinto nivel</a:t>
            </a:r>
            <a:endParaRPr lang="es-ES"/>
          </a:p>
        </p:txBody>
      </p:sp>
      <p:sp>
        <p:nvSpPr>
          <p:cNvPr id="4" name="Marcador de fecha 3"/>
          <p:cNvSpPr>
            <a:spLocks noGrp="1"/>
          </p:cNvSpPr>
          <p:nvPr>
            <p:ph type="dt" sz="half" idx="10"/>
          </p:nvPr>
        </p:nvSpPr>
        <p:spPr/>
        <p:txBody>
          <a:bodyPr/>
          <a:lstStyle/>
          <a:p>
            <a:fld id="{3B36BA7F-FF97-904B-B301-1D639C8F4ED4}" type="datetimeFigureOut">
              <a:rPr lang="es-ES" smtClean="0"/>
              <a:t>05/09/2025</a:t>
            </a:fld>
            <a:endParaRPr lang="es-ES"/>
          </a:p>
        </p:txBody>
      </p:sp>
      <p:sp>
        <p:nvSpPr>
          <p:cNvPr id="5" name="Marcador de pie de página 4"/>
          <p:cNvSpPr>
            <a:spLocks noGrp="1"/>
          </p:cNvSpPr>
          <p:nvPr>
            <p:ph type="ftr" sz="quarter" idx="11"/>
          </p:nvPr>
        </p:nvSpPr>
        <p:spPr/>
        <p:txBody>
          <a:bodyPr/>
          <a:lstStyle/>
          <a:p>
            <a:endParaRPr lang="es-ES"/>
          </a:p>
        </p:txBody>
      </p:sp>
      <p:sp>
        <p:nvSpPr>
          <p:cNvPr id="6" name="Marcador de número de diapositiva 5"/>
          <p:cNvSpPr>
            <a:spLocks noGrp="1"/>
          </p:cNvSpPr>
          <p:nvPr>
            <p:ph type="sldNum" sz="quarter" idx="12"/>
          </p:nvPr>
        </p:nvSpPr>
        <p:spPr/>
        <p:txBody>
          <a:bodyPr/>
          <a:lstStyle/>
          <a:p>
            <a:fld id="{F874975F-38FD-804A-834C-952DA25C3DD7}" type="slidenum">
              <a:rPr lang="es-ES" smtClean="0"/>
              <a:t>‹Nº›</a:t>
            </a:fld>
            <a:endParaRPr lang="es-ES"/>
          </a:p>
        </p:txBody>
      </p:sp>
    </p:spTree>
    <p:extLst>
      <p:ext uri="{BB962C8B-B14F-4D97-AF65-F5344CB8AC3E}">
        <p14:creationId xmlns:p14="http://schemas.microsoft.com/office/powerpoint/2010/main" val="214301607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x-none"/>
              <a:t>Clic para editar título</a:t>
            </a:r>
            <a:endParaRPr lang="es-ES"/>
          </a:p>
        </p:txBody>
      </p:sp>
      <p:sp>
        <p:nvSpPr>
          <p:cNvPr id="3" name="Marcador de texto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x-none"/>
              <a:t>Haga clic para modificar el estilo de texto del patrón</a:t>
            </a:r>
          </a:p>
          <a:p>
            <a:pPr lvl="1"/>
            <a:r>
              <a:rPr lang="x-none"/>
              <a:t>Segundo nivel</a:t>
            </a:r>
          </a:p>
          <a:p>
            <a:pPr lvl="2"/>
            <a:r>
              <a:rPr lang="x-none"/>
              <a:t>Tercer nivel</a:t>
            </a:r>
          </a:p>
          <a:p>
            <a:pPr lvl="3"/>
            <a:r>
              <a:rPr lang="x-none"/>
              <a:t>Cuarto nivel</a:t>
            </a:r>
          </a:p>
          <a:p>
            <a:pPr lvl="4"/>
            <a:r>
              <a:rPr lang="x-none"/>
              <a:t>Quinto nivel</a:t>
            </a:r>
            <a:endParaRPr lang="es-ES"/>
          </a:p>
        </p:txBody>
      </p:sp>
      <p:sp>
        <p:nvSpPr>
          <p:cNvPr id="4" name="Marcador de fecha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B36BA7F-FF97-904B-B301-1D639C8F4ED4}" type="datetimeFigureOut">
              <a:rPr lang="es-ES" smtClean="0"/>
              <a:t>05/09/2025</a:t>
            </a:fld>
            <a:endParaRPr lang="es-ES"/>
          </a:p>
        </p:txBody>
      </p:sp>
      <p:sp>
        <p:nvSpPr>
          <p:cNvPr id="5" name="Marcador de pie de página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Marcador de número de diapositiva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874975F-38FD-804A-834C-952DA25C3DD7}" type="slidenum">
              <a:rPr lang="es-ES" smtClean="0"/>
              <a:t>‹Nº›</a:t>
            </a:fld>
            <a:endParaRPr lang="es-ES"/>
          </a:p>
        </p:txBody>
      </p:sp>
    </p:spTree>
    <p:extLst>
      <p:ext uri="{BB962C8B-B14F-4D97-AF65-F5344CB8AC3E}">
        <p14:creationId xmlns:p14="http://schemas.microsoft.com/office/powerpoint/2010/main" val="2785245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s-E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tiff"/><Relationship Id="rId2" Type="http://schemas.openxmlformats.org/officeDocument/2006/relationships/image" Target="../media/image1.tiff"/><Relationship Id="rId1" Type="http://schemas.openxmlformats.org/officeDocument/2006/relationships/slideLayout" Target="../slideLayouts/slideLayout2.xml"/><Relationship Id="rId4" Type="http://schemas.openxmlformats.org/officeDocument/2006/relationships/image" Target="../media/image3.tiff"/></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9.tiff"/><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customXml" Target="../ink/ink1.xml"/><Relationship Id="rId2" Type="http://schemas.openxmlformats.org/officeDocument/2006/relationships/image" Target="../media/image5.png"/><Relationship Id="rId1" Type="http://schemas.openxmlformats.org/officeDocument/2006/relationships/slideLayout" Target="../slideLayouts/slideLayout2.xml"/><Relationship Id="rId24" Type="http://schemas.openxmlformats.org/officeDocument/2006/relationships/image" Target="../media/image184.png"/></Relationships>
</file>

<file path=ppt/slides/_rels/slide1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685800" y="2130425"/>
            <a:ext cx="7810018" cy="2024886"/>
          </a:xfrm>
        </p:spPr>
        <p:txBody>
          <a:bodyPr>
            <a:normAutofit fontScale="90000"/>
          </a:bodyPr>
          <a:lstStyle/>
          <a:p>
            <a:r>
              <a:rPr lang="es-ES" dirty="0"/>
              <a:t>Mediciones, cifras significativas y error instrumental</a:t>
            </a:r>
            <a:br>
              <a:rPr lang="es-ES" dirty="0"/>
            </a:br>
            <a:r>
              <a:rPr lang="es-ES" dirty="0"/>
              <a:t>2</a:t>
            </a:r>
            <a:r>
              <a:rPr lang="es-ES" baseline="30000" dirty="0"/>
              <a:t>do</a:t>
            </a:r>
            <a:r>
              <a:rPr lang="es-ES" dirty="0"/>
              <a:t> </a:t>
            </a:r>
            <a:r>
              <a:rPr lang="es-ES"/>
              <a:t>semestre 2025</a:t>
            </a:r>
            <a:endParaRPr lang="es-ES" dirty="0"/>
          </a:p>
        </p:txBody>
      </p:sp>
    </p:spTree>
    <p:extLst>
      <p:ext uri="{BB962C8B-B14F-4D97-AF65-F5344CB8AC3E}">
        <p14:creationId xmlns:p14="http://schemas.microsoft.com/office/powerpoint/2010/main" val="9633346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B27681D-4C22-8E45-A7BA-CF6A9110E241}"/>
              </a:ext>
            </a:extLst>
          </p:cNvPr>
          <p:cNvSpPr>
            <a:spLocks noGrp="1"/>
          </p:cNvSpPr>
          <p:nvPr>
            <p:ph type="title"/>
          </p:nvPr>
        </p:nvSpPr>
        <p:spPr>
          <a:xfrm>
            <a:off x="457200" y="286213"/>
            <a:ext cx="8229600" cy="1143000"/>
          </a:xfrm>
        </p:spPr>
        <p:txBody>
          <a:bodyPr/>
          <a:lstStyle/>
          <a:p>
            <a:r>
              <a:rPr lang="es-ES_tradnl" dirty="0">
                <a:solidFill>
                  <a:srgbClr val="0070C0"/>
                </a:solidFill>
              </a:rPr>
              <a:t>Introducción</a:t>
            </a:r>
          </a:p>
        </p:txBody>
      </p:sp>
      <p:sp>
        <p:nvSpPr>
          <p:cNvPr id="3" name="Marcador de contenido 2">
            <a:extLst>
              <a:ext uri="{FF2B5EF4-FFF2-40B4-BE49-F238E27FC236}">
                <a16:creationId xmlns:a16="http://schemas.microsoft.com/office/drawing/2014/main" id="{2BA2E45D-ACA2-2C41-95A4-8D7DCCD7AA12}"/>
              </a:ext>
            </a:extLst>
          </p:cNvPr>
          <p:cNvSpPr>
            <a:spLocks noGrp="1"/>
          </p:cNvSpPr>
          <p:nvPr>
            <p:ph idx="1"/>
          </p:nvPr>
        </p:nvSpPr>
        <p:spPr>
          <a:xfrm>
            <a:off x="457199" y="1429214"/>
            <a:ext cx="8397433" cy="4751668"/>
          </a:xfrm>
        </p:spPr>
        <p:txBody>
          <a:bodyPr>
            <a:normAutofit fontScale="47500" lnSpcReduction="20000"/>
          </a:bodyPr>
          <a:lstStyle/>
          <a:p>
            <a:pPr marL="0" indent="0" algn="just">
              <a:lnSpc>
                <a:spcPct val="170000"/>
              </a:lnSpc>
              <a:spcBef>
                <a:spcPts val="0"/>
              </a:spcBef>
              <a:buNone/>
            </a:pPr>
            <a:r>
              <a:rPr lang="es-ES_tradnl" sz="4000" dirty="0">
                <a:solidFill>
                  <a:srgbClr val="002060"/>
                </a:solidFill>
              </a:rPr>
              <a:t>La física es una ciencia natural, y por ende el rol de la experimentación es clave. Toda ciencia natural se basa en el método científico, el cual puede resumirse brevemente en tres pasos:</a:t>
            </a:r>
          </a:p>
          <a:p>
            <a:pPr marL="0" indent="0" algn="just">
              <a:lnSpc>
                <a:spcPct val="170000"/>
              </a:lnSpc>
              <a:spcBef>
                <a:spcPts val="0"/>
              </a:spcBef>
              <a:buNone/>
            </a:pPr>
            <a:r>
              <a:rPr lang="es-ES_tradnl" sz="4000" b="1" dirty="0">
                <a:solidFill>
                  <a:srgbClr val="002060"/>
                </a:solidFill>
              </a:rPr>
              <a:t>1) </a:t>
            </a:r>
            <a:r>
              <a:rPr lang="es-ES_tradnl" sz="4000" dirty="0">
                <a:solidFill>
                  <a:srgbClr val="002060"/>
                </a:solidFill>
              </a:rPr>
              <a:t>Se realizan observaciones de un fenómeno natural. </a:t>
            </a:r>
          </a:p>
          <a:p>
            <a:pPr marL="0" indent="0" algn="just">
              <a:lnSpc>
                <a:spcPct val="170000"/>
              </a:lnSpc>
              <a:spcBef>
                <a:spcPts val="0"/>
              </a:spcBef>
              <a:buNone/>
            </a:pPr>
            <a:r>
              <a:rPr lang="es-ES_tradnl" sz="4000" b="1" dirty="0">
                <a:solidFill>
                  <a:srgbClr val="002060"/>
                </a:solidFill>
              </a:rPr>
              <a:t>2) </a:t>
            </a:r>
            <a:r>
              <a:rPr lang="es-ES_tradnl" sz="4000" dirty="0">
                <a:solidFill>
                  <a:srgbClr val="002060"/>
                </a:solidFill>
              </a:rPr>
              <a:t>Mediante un proceso de razonamiento se postulan hipótesis que explican los fenómenos observados. Con estas hipótesis es posible predecir otros fenómenos. </a:t>
            </a:r>
          </a:p>
          <a:p>
            <a:pPr marL="0" indent="0" algn="just">
              <a:lnSpc>
                <a:spcPct val="170000"/>
              </a:lnSpc>
              <a:spcBef>
                <a:spcPts val="0"/>
              </a:spcBef>
              <a:buNone/>
            </a:pPr>
            <a:r>
              <a:rPr lang="es-ES_tradnl" sz="4000" b="1" dirty="0">
                <a:solidFill>
                  <a:srgbClr val="002060"/>
                </a:solidFill>
              </a:rPr>
              <a:t>3) </a:t>
            </a:r>
            <a:r>
              <a:rPr lang="es-ES_tradnl" sz="4000" dirty="0">
                <a:solidFill>
                  <a:srgbClr val="002060"/>
                </a:solidFill>
              </a:rPr>
              <a:t>Se realizan experimentos para verificar las predicciones. En el caso de que éstas no se verifiquen, los nuevos resultados experimentales sirven de observación (se vuelve al paso 1) para poder plantear nuevas hipótesis.</a:t>
            </a:r>
          </a:p>
          <a:p>
            <a:pPr marL="0" indent="0">
              <a:buNone/>
            </a:pPr>
            <a:endParaRPr lang="es-ES_tradnl" dirty="0"/>
          </a:p>
        </p:txBody>
      </p:sp>
    </p:spTree>
    <p:extLst>
      <p:ext uri="{BB962C8B-B14F-4D97-AF65-F5344CB8AC3E}">
        <p14:creationId xmlns:p14="http://schemas.microsoft.com/office/powerpoint/2010/main" val="25051341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20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20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20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4" dur="20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20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20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a:extLst>
              <a:ext uri="{FF2B5EF4-FFF2-40B4-BE49-F238E27FC236}">
                <a16:creationId xmlns:a16="http://schemas.microsoft.com/office/drawing/2014/main" id="{51DBB522-2FBA-4C49-BFAA-CEA0C80AE19C}"/>
              </a:ext>
            </a:extLst>
          </p:cNvPr>
          <p:cNvSpPr>
            <a:spLocks noGrp="1"/>
          </p:cNvSpPr>
          <p:nvPr>
            <p:ph idx="1"/>
          </p:nvPr>
        </p:nvSpPr>
        <p:spPr>
          <a:xfrm>
            <a:off x="457200" y="535329"/>
            <a:ext cx="8229600" cy="2242595"/>
          </a:xfrm>
        </p:spPr>
        <p:txBody>
          <a:bodyPr/>
          <a:lstStyle/>
          <a:p>
            <a:pPr marL="0" indent="0" algn="just">
              <a:buNone/>
            </a:pPr>
            <a:r>
              <a:rPr lang="es-ES_tradnl" dirty="0">
                <a:solidFill>
                  <a:srgbClr val="002060"/>
                </a:solidFill>
              </a:rPr>
              <a:t>El proceso de medición es importante en ciencia (e ingeniería) pues en muchos procesos y aplicaciones es necesario controlar y/o monitorear un conjunto de cantidades físicas </a:t>
            </a:r>
          </a:p>
        </p:txBody>
      </p:sp>
      <p:sp>
        <p:nvSpPr>
          <p:cNvPr id="4" name="Rectángulo 3">
            <a:extLst>
              <a:ext uri="{FF2B5EF4-FFF2-40B4-BE49-F238E27FC236}">
                <a16:creationId xmlns:a16="http://schemas.microsoft.com/office/drawing/2014/main" id="{3AFF6C3D-607A-304A-9AE2-7BA7C5A6FF81}"/>
              </a:ext>
            </a:extLst>
          </p:cNvPr>
          <p:cNvSpPr/>
          <p:nvPr/>
        </p:nvSpPr>
        <p:spPr>
          <a:xfrm>
            <a:off x="4436772" y="6030283"/>
            <a:ext cx="3834704" cy="584775"/>
          </a:xfrm>
          <a:prstGeom prst="rect">
            <a:avLst/>
          </a:prstGeom>
        </p:spPr>
        <p:txBody>
          <a:bodyPr wrap="none">
            <a:spAutoFit/>
          </a:bodyPr>
          <a:lstStyle/>
          <a:p>
            <a:pPr fontAlgn="base"/>
            <a:r>
              <a:rPr lang="es-ES" sz="3200" dirty="0">
                <a:solidFill>
                  <a:srgbClr val="FF0000"/>
                </a:solidFill>
                <a:latin typeface="Arial Narrow" panose="020B0604020202020204" pitchFamily="34" charset="0"/>
                <a:cs typeface="Arial Narrow" panose="020B0604020202020204" pitchFamily="34" charset="0"/>
              </a:rPr>
              <a:t>Ahora…¿Qué es medir?</a:t>
            </a:r>
            <a:endParaRPr lang="es-CL" sz="3200" dirty="0">
              <a:solidFill>
                <a:srgbClr val="FF0000"/>
              </a:solidFill>
              <a:effectLst/>
              <a:latin typeface="Arial Narrow" panose="020B0604020202020204" pitchFamily="34" charset="0"/>
              <a:cs typeface="Arial Narrow" panose="020B0604020202020204" pitchFamily="34" charset="0"/>
            </a:endParaRPr>
          </a:p>
        </p:txBody>
      </p:sp>
      <p:pic>
        <p:nvPicPr>
          <p:cNvPr id="5" name="Imagen 4">
            <a:extLst>
              <a:ext uri="{FF2B5EF4-FFF2-40B4-BE49-F238E27FC236}">
                <a16:creationId xmlns:a16="http://schemas.microsoft.com/office/drawing/2014/main" id="{093F4B81-B9A8-0746-8093-31D85DB144D5}"/>
              </a:ext>
            </a:extLst>
          </p:cNvPr>
          <p:cNvPicPr>
            <a:picLocks noChangeAspect="1"/>
          </p:cNvPicPr>
          <p:nvPr/>
        </p:nvPicPr>
        <p:blipFill>
          <a:blip r:embed="rId2"/>
          <a:stretch>
            <a:fillRect/>
          </a:stretch>
        </p:blipFill>
        <p:spPr>
          <a:xfrm>
            <a:off x="222269" y="2616961"/>
            <a:ext cx="1931762" cy="1931762"/>
          </a:xfrm>
          <a:prstGeom prst="rect">
            <a:avLst/>
          </a:prstGeom>
        </p:spPr>
      </p:pic>
      <p:pic>
        <p:nvPicPr>
          <p:cNvPr id="6" name="Imagen 5">
            <a:extLst>
              <a:ext uri="{FF2B5EF4-FFF2-40B4-BE49-F238E27FC236}">
                <a16:creationId xmlns:a16="http://schemas.microsoft.com/office/drawing/2014/main" id="{5D534030-8333-0841-B391-7D7DDACBBAE3}"/>
              </a:ext>
            </a:extLst>
          </p:cNvPr>
          <p:cNvPicPr>
            <a:picLocks noChangeAspect="1"/>
          </p:cNvPicPr>
          <p:nvPr/>
        </p:nvPicPr>
        <p:blipFill>
          <a:blip r:embed="rId3"/>
          <a:stretch>
            <a:fillRect/>
          </a:stretch>
        </p:blipFill>
        <p:spPr>
          <a:xfrm>
            <a:off x="6607333" y="2506046"/>
            <a:ext cx="2536667" cy="2536667"/>
          </a:xfrm>
          <a:prstGeom prst="rect">
            <a:avLst/>
          </a:prstGeom>
        </p:spPr>
      </p:pic>
      <p:pic>
        <p:nvPicPr>
          <p:cNvPr id="8" name="Imagen 7">
            <a:extLst>
              <a:ext uri="{FF2B5EF4-FFF2-40B4-BE49-F238E27FC236}">
                <a16:creationId xmlns:a16="http://schemas.microsoft.com/office/drawing/2014/main" id="{A0617E4D-4C92-E042-9D96-A12C190EA3B4}"/>
              </a:ext>
            </a:extLst>
          </p:cNvPr>
          <p:cNvPicPr>
            <a:picLocks noChangeAspect="1"/>
          </p:cNvPicPr>
          <p:nvPr/>
        </p:nvPicPr>
        <p:blipFill>
          <a:blip r:embed="rId4"/>
          <a:stretch>
            <a:fillRect/>
          </a:stretch>
        </p:blipFill>
        <p:spPr>
          <a:xfrm>
            <a:off x="2154031" y="2616961"/>
            <a:ext cx="4565482" cy="3120935"/>
          </a:xfrm>
          <a:prstGeom prst="rect">
            <a:avLst/>
          </a:prstGeom>
        </p:spPr>
      </p:pic>
    </p:spTree>
    <p:extLst>
      <p:ext uri="{BB962C8B-B14F-4D97-AF65-F5344CB8AC3E}">
        <p14:creationId xmlns:p14="http://schemas.microsoft.com/office/powerpoint/2010/main" val="34588448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2000"/>
                                        <p:tgtEl>
                                          <p:spTgt spid="3">
                                            <p:txEl>
                                              <p:pRg st="0" end="0"/>
                                            </p:txEl>
                                          </p:spTgt>
                                        </p:tgtEl>
                                        <p:attrNameLst>
                                          <p:attrName>ppt_y</p:attrName>
                                        </p:attrNameLst>
                                      </p:cBhvr>
                                      <p:tavLst>
                                        <p:tav tm="0">
                                          <p:val>
                                            <p:strVal val="#ppt_y+#ppt_h*1.125000"/>
                                          </p:val>
                                        </p:tav>
                                        <p:tav tm="100000">
                                          <p:val>
                                            <p:strVal val="#ppt_y"/>
                                          </p:val>
                                        </p:tav>
                                      </p:tavLst>
                                    </p:anim>
                                    <p:animEffect transition="in" filter="wipe(up)">
                                      <p:cBhvr>
                                        <p:cTn id="8" dur="2000"/>
                                        <p:tgtEl>
                                          <p:spTgt spid="3">
                                            <p:txEl>
                                              <p:pRg st="0" end="0"/>
                                            </p:txEl>
                                          </p:spTgt>
                                        </p:tgtEl>
                                      </p:cBhvr>
                                    </p:animEffect>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2000" fill="hold"/>
                                        <p:tgtEl>
                                          <p:spTgt spid="8"/>
                                        </p:tgtEl>
                                        <p:attrNameLst>
                                          <p:attrName>ppt_x</p:attrName>
                                        </p:attrNameLst>
                                      </p:cBhvr>
                                      <p:tavLst>
                                        <p:tav tm="0">
                                          <p:val>
                                            <p:strVal val="#ppt_x"/>
                                          </p:val>
                                        </p:tav>
                                        <p:tav tm="100000">
                                          <p:val>
                                            <p:strVal val="#ppt_x"/>
                                          </p:val>
                                        </p:tav>
                                      </p:tavLst>
                                    </p:anim>
                                    <p:anim calcmode="lin" valueType="num">
                                      <p:cBhvr additive="base">
                                        <p:cTn id="14" dur="20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2000" fill="hold"/>
                                        <p:tgtEl>
                                          <p:spTgt spid="5"/>
                                        </p:tgtEl>
                                        <p:attrNameLst>
                                          <p:attrName>ppt_x</p:attrName>
                                        </p:attrNameLst>
                                      </p:cBhvr>
                                      <p:tavLst>
                                        <p:tav tm="0">
                                          <p:val>
                                            <p:strVal val="#ppt_x"/>
                                          </p:val>
                                        </p:tav>
                                        <p:tav tm="100000">
                                          <p:val>
                                            <p:strVal val="#ppt_x"/>
                                          </p:val>
                                        </p:tav>
                                      </p:tavLst>
                                    </p:anim>
                                    <p:anim calcmode="lin" valueType="num">
                                      <p:cBhvr additive="base">
                                        <p:cTn id="20" dur="20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additive="base">
                                        <p:cTn id="25" dur="2000" fill="hold"/>
                                        <p:tgtEl>
                                          <p:spTgt spid="6"/>
                                        </p:tgtEl>
                                        <p:attrNameLst>
                                          <p:attrName>ppt_x</p:attrName>
                                        </p:attrNameLst>
                                      </p:cBhvr>
                                      <p:tavLst>
                                        <p:tav tm="0">
                                          <p:val>
                                            <p:strVal val="#ppt_x"/>
                                          </p:val>
                                        </p:tav>
                                        <p:tav tm="100000">
                                          <p:val>
                                            <p:strVal val="#ppt_x"/>
                                          </p:val>
                                        </p:tav>
                                      </p:tavLst>
                                    </p:anim>
                                    <p:anim calcmode="lin" valueType="num">
                                      <p:cBhvr additive="base">
                                        <p:cTn id="26" dur="20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4"/>
                                        </p:tgtEl>
                                        <p:attrNameLst>
                                          <p:attrName>style.visibility</p:attrName>
                                        </p:attrNameLst>
                                      </p:cBhvr>
                                      <p:to>
                                        <p:strVal val="visible"/>
                                      </p:to>
                                    </p:set>
                                    <p:anim calcmode="lin" valueType="num">
                                      <p:cBhvr additive="base">
                                        <p:cTn id="31" dur="2000" fill="hold"/>
                                        <p:tgtEl>
                                          <p:spTgt spid="4"/>
                                        </p:tgtEl>
                                        <p:attrNameLst>
                                          <p:attrName>ppt_x</p:attrName>
                                        </p:attrNameLst>
                                      </p:cBhvr>
                                      <p:tavLst>
                                        <p:tav tm="0">
                                          <p:val>
                                            <p:strVal val="#ppt_x"/>
                                          </p:val>
                                        </p:tav>
                                        <p:tav tm="100000">
                                          <p:val>
                                            <p:strVal val="#ppt_x"/>
                                          </p:val>
                                        </p:tav>
                                      </p:tavLst>
                                    </p:anim>
                                    <p:anim calcmode="lin" valueType="num">
                                      <p:cBhvr additive="base">
                                        <p:cTn id="32" dur="20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3">
            <a:extLst>
              <a:ext uri="{FF2B5EF4-FFF2-40B4-BE49-F238E27FC236}">
                <a16:creationId xmlns:a16="http://schemas.microsoft.com/office/drawing/2014/main" id="{198D9CF6-CC63-DC48-9159-DD93DF08A6FE}"/>
              </a:ext>
            </a:extLst>
          </p:cNvPr>
          <p:cNvSpPr/>
          <p:nvPr/>
        </p:nvSpPr>
        <p:spPr>
          <a:xfrm>
            <a:off x="255918" y="551934"/>
            <a:ext cx="1933543" cy="584775"/>
          </a:xfrm>
          <a:prstGeom prst="rect">
            <a:avLst/>
          </a:prstGeom>
        </p:spPr>
        <p:txBody>
          <a:bodyPr wrap="none">
            <a:spAutoFit/>
          </a:bodyPr>
          <a:lstStyle/>
          <a:p>
            <a:pPr fontAlgn="base"/>
            <a:r>
              <a:rPr lang="es-ES" sz="3200" dirty="0">
                <a:solidFill>
                  <a:srgbClr val="002060"/>
                </a:solidFill>
                <a:cs typeface="Arial Narrow" panose="020B0604020202020204" pitchFamily="34" charset="0"/>
              </a:rPr>
              <a:t>Medir es…</a:t>
            </a:r>
            <a:endParaRPr lang="es-CL" sz="3200" dirty="0">
              <a:solidFill>
                <a:srgbClr val="002060"/>
              </a:solidFill>
              <a:effectLst/>
              <a:cs typeface="Arial Narrow" panose="020B0604020202020204" pitchFamily="34" charset="0"/>
            </a:endParaRPr>
          </a:p>
        </p:txBody>
      </p:sp>
      <p:sp>
        <p:nvSpPr>
          <p:cNvPr id="5" name="Rectángulo 3">
            <a:extLst>
              <a:ext uri="{FF2B5EF4-FFF2-40B4-BE49-F238E27FC236}">
                <a16:creationId xmlns:a16="http://schemas.microsoft.com/office/drawing/2014/main" id="{DB72C270-B725-A34B-B203-FE47B3F36FC1}"/>
              </a:ext>
            </a:extLst>
          </p:cNvPr>
          <p:cNvSpPr/>
          <p:nvPr/>
        </p:nvSpPr>
        <p:spPr>
          <a:xfrm>
            <a:off x="255918" y="1545021"/>
            <a:ext cx="8054706" cy="1569660"/>
          </a:xfrm>
          <a:prstGeom prst="rect">
            <a:avLst/>
          </a:prstGeom>
        </p:spPr>
        <p:txBody>
          <a:bodyPr wrap="square">
            <a:spAutoFit/>
          </a:bodyPr>
          <a:lstStyle/>
          <a:p>
            <a:pPr fontAlgn="base"/>
            <a:r>
              <a:rPr lang="es-ES" sz="3200" dirty="0">
                <a:solidFill>
                  <a:srgbClr val="002060"/>
                </a:solidFill>
                <a:effectLst/>
                <a:cs typeface="Arial Narrow" panose="020B0604020202020204" pitchFamily="34" charset="0"/>
              </a:rPr>
              <a:t>Comparar cuantitativamente                            </a:t>
            </a:r>
            <a:r>
              <a:rPr lang="es-CL" sz="3200" dirty="0">
                <a:solidFill>
                  <a:srgbClr val="002060"/>
                </a:solidFill>
                <a:cs typeface="Arial Narrow" panose="020B0604020202020204" pitchFamily="34" charset="0"/>
              </a:rPr>
              <a:t>una magnitud de valor desconocido con una magnitud de referencia. </a:t>
            </a:r>
            <a:endParaRPr lang="es-ES" sz="3200" dirty="0">
              <a:solidFill>
                <a:srgbClr val="002060"/>
              </a:solidFill>
              <a:effectLst/>
              <a:cs typeface="Arial Narrow" panose="020B0604020202020204" pitchFamily="34" charset="0"/>
            </a:endParaRPr>
          </a:p>
        </p:txBody>
      </p:sp>
      <p:pic>
        <p:nvPicPr>
          <p:cNvPr id="6" name="Picture 1">
            <a:extLst>
              <a:ext uri="{FF2B5EF4-FFF2-40B4-BE49-F238E27FC236}">
                <a16:creationId xmlns:a16="http://schemas.microsoft.com/office/drawing/2014/main" id="{78AA0D7F-166F-E54B-A1B0-A3EC11CBFBF3}"/>
              </a:ext>
            </a:extLst>
          </p:cNvPr>
          <p:cNvPicPr>
            <a:picLocks noChangeAspect="1" noChangeArrowheads="1"/>
          </p:cNvPicPr>
          <p:nvPr/>
        </p:nvPicPr>
        <p:blipFill>
          <a:blip r:embed="rId2"/>
          <a:srcRect/>
          <a:stretch>
            <a:fillRect/>
          </a:stretch>
        </p:blipFill>
        <p:spPr bwMode="auto">
          <a:xfrm>
            <a:off x="4325661" y="2940765"/>
            <a:ext cx="4263259" cy="2196618"/>
          </a:xfrm>
          <a:prstGeom prst="rect">
            <a:avLst/>
          </a:prstGeom>
          <a:noFill/>
          <a:ln w="9525">
            <a:noFill/>
            <a:miter lim="800000"/>
            <a:headEnd/>
            <a:tailEnd/>
          </a:ln>
          <a:effectLst/>
        </p:spPr>
      </p:pic>
      <p:sp>
        <p:nvSpPr>
          <p:cNvPr id="7" name="Rectángulo 3">
            <a:extLst>
              <a:ext uri="{FF2B5EF4-FFF2-40B4-BE49-F238E27FC236}">
                <a16:creationId xmlns:a16="http://schemas.microsoft.com/office/drawing/2014/main" id="{A1CC3173-4178-E84D-8189-EE526FB4C483}"/>
              </a:ext>
            </a:extLst>
          </p:cNvPr>
          <p:cNvSpPr/>
          <p:nvPr/>
        </p:nvSpPr>
        <p:spPr>
          <a:xfrm>
            <a:off x="14728" y="5432438"/>
            <a:ext cx="8917001" cy="584775"/>
          </a:xfrm>
          <a:prstGeom prst="rect">
            <a:avLst/>
          </a:prstGeom>
        </p:spPr>
        <p:txBody>
          <a:bodyPr wrap="square">
            <a:spAutoFit/>
          </a:bodyPr>
          <a:lstStyle/>
          <a:p>
            <a:pPr algn="ctr" fontAlgn="base"/>
            <a:r>
              <a:rPr lang="es-ES" sz="3200" dirty="0">
                <a:solidFill>
                  <a:srgbClr val="002060"/>
                </a:solidFill>
                <a:effectLst/>
                <a:cs typeface="Arial Narrow" panose="020B0604020202020204" pitchFamily="34" charset="0"/>
              </a:rPr>
              <a:t>Esta referencia es la unidad elegida por convención.</a:t>
            </a:r>
          </a:p>
        </p:txBody>
      </p:sp>
    </p:spTree>
    <p:extLst>
      <p:ext uri="{BB962C8B-B14F-4D97-AF65-F5344CB8AC3E}">
        <p14:creationId xmlns:p14="http://schemas.microsoft.com/office/powerpoint/2010/main" val="11976295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2000" fill="hold"/>
                                        <p:tgtEl>
                                          <p:spTgt spid="5"/>
                                        </p:tgtEl>
                                        <p:attrNameLst>
                                          <p:attrName>ppt_x</p:attrName>
                                        </p:attrNameLst>
                                      </p:cBhvr>
                                      <p:tavLst>
                                        <p:tav tm="0">
                                          <p:val>
                                            <p:strVal val="#ppt_x"/>
                                          </p:val>
                                        </p:tav>
                                        <p:tav tm="100000">
                                          <p:val>
                                            <p:strVal val="#ppt_x"/>
                                          </p:val>
                                        </p:tav>
                                      </p:tavLst>
                                    </p:anim>
                                    <p:anim calcmode="lin" valueType="num">
                                      <p:cBhvr additive="base">
                                        <p:cTn id="8" dur="20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ppt_x"/>
                                          </p:val>
                                        </p:tav>
                                        <p:tav tm="100000">
                                          <p:val>
                                            <p:strVal val="#ppt_x"/>
                                          </p:val>
                                        </p:tav>
                                      </p:tavLst>
                                    </p:anim>
                                    <p:anim calcmode="lin" valueType="num">
                                      <p:cBhvr additive="base">
                                        <p:cTn id="14" dur="20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2000" fill="hold"/>
                                        <p:tgtEl>
                                          <p:spTgt spid="7"/>
                                        </p:tgtEl>
                                        <p:attrNameLst>
                                          <p:attrName>ppt_x</p:attrName>
                                        </p:attrNameLst>
                                      </p:cBhvr>
                                      <p:tavLst>
                                        <p:tav tm="0">
                                          <p:val>
                                            <p:strVal val="#ppt_x"/>
                                          </p:val>
                                        </p:tav>
                                        <p:tav tm="100000">
                                          <p:val>
                                            <p:strVal val="#ppt_x"/>
                                          </p:val>
                                        </p:tav>
                                      </p:tavLst>
                                    </p:anim>
                                    <p:anim calcmode="lin" valueType="num">
                                      <p:cBhvr additive="base">
                                        <p:cTn id="20" dur="20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ítulo 1">
            <a:extLst>
              <a:ext uri="{FF2B5EF4-FFF2-40B4-BE49-F238E27FC236}">
                <a16:creationId xmlns:a16="http://schemas.microsoft.com/office/drawing/2014/main" id="{4F12FF1C-8495-504D-9B4C-588C4F291FEE}"/>
              </a:ext>
            </a:extLst>
          </p:cNvPr>
          <p:cNvSpPr>
            <a:spLocks noGrp="1"/>
          </p:cNvSpPr>
          <p:nvPr>
            <p:ph type="title"/>
          </p:nvPr>
        </p:nvSpPr>
        <p:spPr>
          <a:xfrm>
            <a:off x="457200" y="274638"/>
            <a:ext cx="8229600" cy="1143000"/>
          </a:xfrm>
        </p:spPr>
        <p:txBody>
          <a:bodyPr/>
          <a:lstStyle/>
          <a:p>
            <a:r>
              <a:rPr lang="es-ES" dirty="0"/>
              <a:t>¿Cuál es la longitud del clip?</a:t>
            </a:r>
          </a:p>
        </p:txBody>
      </p:sp>
      <p:sp>
        <p:nvSpPr>
          <p:cNvPr id="7" name="Rectángulo 3">
            <a:extLst>
              <a:ext uri="{FF2B5EF4-FFF2-40B4-BE49-F238E27FC236}">
                <a16:creationId xmlns:a16="http://schemas.microsoft.com/office/drawing/2014/main" id="{7D341813-10EE-7943-852C-FE2F88B028C5}"/>
              </a:ext>
            </a:extLst>
          </p:cNvPr>
          <p:cNvSpPr/>
          <p:nvPr/>
        </p:nvSpPr>
        <p:spPr>
          <a:xfrm>
            <a:off x="1017544" y="4767480"/>
            <a:ext cx="7272968" cy="1815882"/>
          </a:xfrm>
          <a:prstGeom prst="rect">
            <a:avLst/>
          </a:prstGeom>
        </p:spPr>
        <p:txBody>
          <a:bodyPr wrap="square">
            <a:spAutoFit/>
          </a:bodyPr>
          <a:lstStyle/>
          <a:p>
            <a:pPr algn="just" fontAlgn="base"/>
            <a:r>
              <a:rPr lang="es-ES" sz="2000" dirty="0">
                <a:solidFill>
                  <a:srgbClr val="002060"/>
                </a:solidFill>
                <a:effectLst/>
                <a:cs typeface="Arial Narrow" panose="020B0604020202020204" pitchFamily="34" charset="0"/>
              </a:rPr>
              <a:t>Al realizar varias veces la medición de una cantidad física (bajo condiciones controladas), se obtiene un conjunto de valores que no son necesariamente iguales. </a:t>
            </a:r>
          </a:p>
          <a:p>
            <a:pPr fontAlgn="base"/>
            <a:endParaRPr lang="es-ES" sz="2000" dirty="0">
              <a:solidFill>
                <a:srgbClr val="002060"/>
              </a:solidFill>
              <a:effectLst/>
              <a:cs typeface="Arial Narrow" panose="020B0604020202020204" pitchFamily="34" charset="0"/>
            </a:endParaRPr>
          </a:p>
          <a:p>
            <a:pPr fontAlgn="base"/>
            <a:r>
              <a:rPr lang="es-ES" sz="2000" dirty="0">
                <a:solidFill>
                  <a:srgbClr val="002060"/>
                </a:solidFill>
                <a:cs typeface="Arial Narrow" panose="020B0604020202020204" pitchFamily="34" charset="0"/>
              </a:rPr>
              <a:t>Esto es debido a la existencia de errores en el proceso de medición</a:t>
            </a:r>
            <a:r>
              <a:rPr lang="es-ES" sz="3200" dirty="0">
                <a:solidFill>
                  <a:srgbClr val="002060"/>
                </a:solidFill>
                <a:cs typeface="Arial Narrow" panose="020B0604020202020204" pitchFamily="34" charset="0"/>
              </a:rPr>
              <a:t>.  </a:t>
            </a:r>
            <a:endParaRPr lang="es-ES" sz="3200" dirty="0">
              <a:solidFill>
                <a:srgbClr val="002060"/>
              </a:solidFill>
              <a:effectLst/>
              <a:cs typeface="Arial Narrow" panose="020B0604020202020204" pitchFamily="34" charset="0"/>
            </a:endParaRPr>
          </a:p>
        </p:txBody>
      </p:sp>
      <p:pic>
        <p:nvPicPr>
          <p:cNvPr id="10" name="Imagen 9">
            <a:extLst>
              <a:ext uri="{FF2B5EF4-FFF2-40B4-BE49-F238E27FC236}">
                <a16:creationId xmlns:a16="http://schemas.microsoft.com/office/drawing/2014/main" id="{0A7344B5-1CAB-4D4F-A17F-C9F37AAF96F6}"/>
              </a:ext>
            </a:extLst>
          </p:cNvPr>
          <p:cNvPicPr>
            <a:picLocks noChangeAspect="1"/>
          </p:cNvPicPr>
          <p:nvPr/>
        </p:nvPicPr>
        <p:blipFill>
          <a:blip r:embed="rId3"/>
          <a:stretch>
            <a:fillRect/>
          </a:stretch>
        </p:blipFill>
        <p:spPr>
          <a:xfrm>
            <a:off x="935516" y="1417638"/>
            <a:ext cx="7272968" cy="1575810"/>
          </a:xfrm>
          <a:prstGeom prst="rect">
            <a:avLst/>
          </a:prstGeom>
        </p:spPr>
      </p:pic>
      <p:pic>
        <p:nvPicPr>
          <p:cNvPr id="11" name="Picture 4" descr="significant-digits-measurements-02">
            <a:extLst>
              <a:ext uri="{FF2B5EF4-FFF2-40B4-BE49-F238E27FC236}">
                <a16:creationId xmlns:a16="http://schemas.microsoft.com/office/drawing/2014/main" id="{B1231B32-A977-E640-8891-02C195ECED6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17544" y="3163348"/>
            <a:ext cx="7108912" cy="1575810"/>
          </a:xfrm>
          <a:prstGeom prst="rect">
            <a:avLst/>
          </a:prstGeom>
          <a:noFill/>
          <a:extLst>
            <a:ext uri="{909E8E84-426E-40dd-AFC4-6F175D3DCCD1}">
              <a14:hiddenFill xmlns="" xmlns:a14="http://schemas.microsoft.com/office/drawing/2010/main">
                <a:solidFill>
                  <a:srgbClr val="FFFFFF"/>
                </a:solidFill>
              </a14:hiddenFill>
            </a:ext>
          </a:extLst>
        </p:spPr>
      </p:pic>
    </p:spTree>
    <p:extLst>
      <p:ext uri="{BB962C8B-B14F-4D97-AF65-F5344CB8AC3E}">
        <p14:creationId xmlns:p14="http://schemas.microsoft.com/office/powerpoint/2010/main" val="33463866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2000" fill="hold"/>
                                        <p:tgtEl>
                                          <p:spTgt spid="5"/>
                                        </p:tgtEl>
                                        <p:attrNameLst>
                                          <p:attrName>ppt_x</p:attrName>
                                        </p:attrNameLst>
                                      </p:cBhvr>
                                      <p:tavLst>
                                        <p:tav tm="0">
                                          <p:val>
                                            <p:strVal val="#ppt_x"/>
                                          </p:val>
                                        </p:tav>
                                        <p:tav tm="100000">
                                          <p:val>
                                            <p:strVal val="#ppt_x"/>
                                          </p:val>
                                        </p:tav>
                                      </p:tavLst>
                                    </p:anim>
                                    <p:anim calcmode="lin" valueType="num">
                                      <p:cBhvr additive="base">
                                        <p:cTn id="8" dur="20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2000" fill="hold"/>
                                        <p:tgtEl>
                                          <p:spTgt spid="10"/>
                                        </p:tgtEl>
                                        <p:attrNameLst>
                                          <p:attrName>ppt_x</p:attrName>
                                        </p:attrNameLst>
                                      </p:cBhvr>
                                      <p:tavLst>
                                        <p:tav tm="0">
                                          <p:val>
                                            <p:strVal val="#ppt_x"/>
                                          </p:val>
                                        </p:tav>
                                        <p:tav tm="100000">
                                          <p:val>
                                            <p:strVal val="#ppt_x"/>
                                          </p:val>
                                        </p:tav>
                                      </p:tavLst>
                                    </p:anim>
                                    <p:anim calcmode="lin" valueType="num">
                                      <p:cBhvr additive="base">
                                        <p:cTn id="14" dur="20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2000" fill="hold"/>
                                        <p:tgtEl>
                                          <p:spTgt spid="11"/>
                                        </p:tgtEl>
                                        <p:attrNameLst>
                                          <p:attrName>ppt_x</p:attrName>
                                        </p:attrNameLst>
                                      </p:cBhvr>
                                      <p:tavLst>
                                        <p:tav tm="0">
                                          <p:val>
                                            <p:strVal val="#ppt_x"/>
                                          </p:val>
                                        </p:tav>
                                        <p:tav tm="100000">
                                          <p:val>
                                            <p:strVal val="#ppt_x"/>
                                          </p:val>
                                        </p:tav>
                                      </p:tavLst>
                                    </p:anim>
                                    <p:anim calcmode="lin" valueType="num">
                                      <p:cBhvr additive="base">
                                        <p:cTn id="20" dur="20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7">
                                            <p:txEl>
                                              <p:pRg st="0" end="0"/>
                                            </p:txEl>
                                          </p:spTgt>
                                        </p:tgtEl>
                                        <p:attrNameLst>
                                          <p:attrName>style.visibility</p:attrName>
                                        </p:attrNameLst>
                                      </p:cBhvr>
                                      <p:to>
                                        <p:strVal val="visible"/>
                                      </p:to>
                                    </p:set>
                                    <p:anim calcmode="lin" valueType="num">
                                      <p:cBhvr additive="base">
                                        <p:cTn id="25" dur="2000" fill="hold"/>
                                        <p:tgtEl>
                                          <p:spTgt spid="7">
                                            <p:txEl>
                                              <p:pRg st="0" end="0"/>
                                            </p:txEl>
                                          </p:spTgt>
                                        </p:tgtEl>
                                        <p:attrNameLst>
                                          <p:attrName>ppt_x</p:attrName>
                                        </p:attrNameLst>
                                      </p:cBhvr>
                                      <p:tavLst>
                                        <p:tav tm="0">
                                          <p:val>
                                            <p:strVal val="#ppt_x"/>
                                          </p:val>
                                        </p:tav>
                                        <p:tav tm="100000">
                                          <p:val>
                                            <p:strVal val="#ppt_x"/>
                                          </p:val>
                                        </p:tav>
                                      </p:tavLst>
                                    </p:anim>
                                    <p:anim calcmode="lin" valueType="num">
                                      <p:cBhvr additive="base">
                                        <p:cTn id="26" dur="2000" fill="hold"/>
                                        <p:tgtEl>
                                          <p:spTgt spid="7">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7">
                                            <p:txEl>
                                              <p:pRg st="2" end="2"/>
                                            </p:txEl>
                                          </p:spTgt>
                                        </p:tgtEl>
                                        <p:attrNameLst>
                                          <p:attrName>style.visibility</p:attrName>
                                        </p:attrNameLst>
                                      </p:cBhvr>
                                      <p:to>
                                        <p:strVal val="visible"/>
                                      </p:to>
                                    </p:set>
                                    <p:anim calcmode="lin" valueType="num">
                                      <p:cBhvr additive="base">
                                        <p:cTn id="31" dur="2000" fill="hold"/>
                                        <p:tgtEl>
                                          <p:spTgt spid="7">
                                            <p:txEl>
                                              <p:pRg st="2" end="2"/>
                                            </p:txEl>
                                          </p:spTgt>
                                        </p:tgtEl>
                                        <p:attrNameLst>
                                          <p:attrName>ppt_x</p:attrName>
                                        </p:attrNameLst>
                                      </p:cBhvr>
                                      <p:tavLst>
                                        <p:tav tm="0">
                                          <p:val>
                                            <p:strVal val="#ppt_x"/>
                                          </p:val>
                                        </p:tav>
                                        <p:tav tm="100000">
                                          <p:val>
                                            <p:strVal val="#ppt_x"/>
                                          </p:val>
                                        </p:tav>
                                      </p:tavLst>
                                    </p:anim>
                                    <p:anim calcmode="lin" valueType="num">
                                      <p:cBhvr additive="base">
                                        <p:cTn id="32" dur="2000" fill="hold"/>
                                        <p:tgtEl>
                                          <p:spTgt spid="7">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dirty="0"/>
              <a:t>Error en una medición </a:t>
            </a:r>
          </a:p>
        </p:txBody>
      </p:sp>
      <p:pic>
        <p:nvPicPr>
          <p:cNvPr id="4" name="Picture 6" descr="Resultado de imagen para error and  measuremen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8822" y="2675935"/>
            <a:ext cx="3434292" cy="2549962"/>
          </a:xfrm>
          <a:prstGeom prst="rect">
            <a:avLst/>
          </a:prstGeom>
          <a:noFill/>
          <a:extLst>
            <a:ext uri="{909E8E84-426E-40dd-AFC4-6F175D3DCCD1}">
              <a14:hiddenFill xmlns="" xmlns:a14="http://schemas.microsoft.com/office/drawing/2010/main">
                <a:solidFill>
                  <a:srgbClr val="FFFFFF"/>
                </a:solidFill>
              </a14:hiddenFill>
            </a:ext>
          </a:extLst>
        </p:spPr>
      </p:pic>
      <p:sp>
        <p:nvSpPr>
          <p:cNvPr id="6" name="Rectángulo 5"/>
          <p:cNvSpPr/>
          <p:nvPr/>
        </p:nvSpPr>
        <p:spPr>
          <a:xfrm>
            <a:off x="265701" y="1632103"/>
            <a:ext cx="8229600" cy="461665"/>
          </a:xfrm>
          <a:prstGeom prst="rect">
            <a:avLst/>
          </a:prstGeom>
        </p:spPr>
        <p:txBody>
          <a:bodyPr wrap="square">
            <a:spAutoFit/>
          </a:bodyPr>
          <a:lstStyle/>
          <a:p>
            <a:pPr algn="just"/>
            <a:r>
              <a:rPr lang="es-CL" sz="2400" dirty="0">
                <a:solidFill>
                  <a:srgbClr val="002060"/>
                </a:solidFill>
                <a:latin typeface="Comic Sans MS" panose="030F0702030302020204" pitchFamily="66" charset="0"/>
              </a:rPr>
              <a:t>Toda medición esta acompañada de un error o incerteza.  </a:t>
            </a:r>
          </a:p>
        </p:txBody>
      </p:sp>
    </p:spTree>
    <p:extLst>
      <p:ext uri="{BB962C8B-B14F-4D97-AF65-F5344CB8AC3E}">
        <p14:creationId xmlns:p14="http://schemas.microsoft.com/office/powerpoint/2010/main" val="29103552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grpId="0" nodeType="click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additive="base">
                                        <p:cTn id="11" dur="500" fill="hold"/>
                                        <p:tgtEl>
                                          <p:spTgt spid="2"/>
                                        </p:tgtEl>
                                        <p:attrNameLst>
                                          <p:attrName>ppt_x</p:attrName>
                                        </p:attrNameLst>
                                      </p:cBhvr>
                                      <p:tavLst>
                                        <p:tav tm="0">
                                          <p:val>
                                            <p:strVal val="#ppt_x"/>
                                          </p:val>
                                        </p:tav>
                                        <p:tav tm="100000">
                                          <p:val>
                                            <p:strVal val="#ppt_x"/>
                                          </p:val>
                                        </p:tav>
                                      </p:tavLst>
                                    </p:anim>
                                    <p:anim calcmode="lin" valueType="num">
                                      <p:cBhvr additive="base">
                                        <p:cTn id="12"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1" nodeType="click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500" fill="hold"/>
                                        <p:tgtEl>
                                          <p:spTgt spid="6"/>
                                        </p:tgtEl>
                                        <p:attrNameLst>
                                          <p:attrName>ppt_x</p:attrName>
                                        </p:attrNameLst>
                                      </p:cBhvr>
                                      <p:tavLst>
                                        <p:tav tm="0">
                                          <p:val>
                                            <p:strVal val="#ppt_x"/>
                                          </p:val>
                                        </p:tav>
                                        <p:tav tm="100000">
                                          <p:val>
                                            <p:strVal val="#ppt_x"/>
                                          </p:val>
                                        </p:tav>
                                      </p:tavLst>
                                    </p:anim>
                                    <p:anim calcmode="lin" valueType="num">
                                      <p:cBhvr additive="base">
                                        <p:cTn id="1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nodeType="clickEffect">
                                  <p:stCondLst>
                                    <p:cond delay="0"/>
                                  </p:stCondLst>
                                  <p:childTnLst>
                                    <p:set>
                                      <p:cBhvr>
                                        <p:cTn id="22" dur="1" fill="hold">
                                          <p:stCondLst>
                                            <p:cond delay="0"/>
                                          </p:stCondLst>
                                        </p:cTn>
                                        <p:tgtEl>
                                          <p:spTgt spid="4"/>
                                        </p:tgtEl>
                                        <p:attrNameLst>
                                          <p:attrName>style.visibility</p:attrName>
                                        </p:attrNameLst>
                                      </p:cBhvr>
                                      <p:to>
                                        <p:strVal val="visible"/>
                                      </p:to>
                                    </p:set>
                                    <p:anim calcmode="lin" valueType="num">
                                      <p:cBhvr additive="base">
                                        <p:cTn id="23" dur="500" fill="hold"/>
                                        <p:tgtEl>
                                          <p:spTgt spid="4"/>
                                        </p:tgtEl>
                                        <p:attrNameLst>
                                          <p:attrName>ppt_x</p:attrName>
                                        </p:attrNameLst>
                                      </p:cBhvr>
                                      <p:tavLst>
                                        <p:tav tm="0">
                                          <p:val>
                                            <p:strVal val="#ppt_x"/>
                                          </p:val>
                                        </p:tav>
                                        <p:tav tm="100000">
                                          <p:val>
                                            <p:strVal val="#ppt_x"/>
                                          </p:val>
                                        </p:tav>
                                      </p:tavLst>
                                    </p:anim>
                                    <p:anim calcmode="lin" valueType="num">
                                      <p:cBhvr additive="base">
                                        <p:cTn id="2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6" grpId="0"/>
      <p:bldP spid="6" grpId="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F44E0A7-3E07-4C44-B2F1-A0E927011DF2}"/>
              </a:ext>
            </a:extLst>
          </p:cNvPr>
          <p:cNvSpPr>
            <a:spLocks noGrp="1"/>
          </p:cNvSpPr>
          <p:nvPr>
            <p:ph type="title"/>
          </p:nvPr>
        </p:nvSpPr>
        <p:spPr>
          <a:xfrm>
            <a:off x="457200" y="160337"/>
            <a:ext cx="8229600" cy="1143000"/>
          </a:xfrm>
        </p:spPr>
        <p:txBody>
          <a:bodyPr>
            <a:normAutofit fontScale="90000"/>
          </a:bodyPr>
          <a:lstStyle/>
          <a:p>
            <a:r>
              <a:rPr lang="es-CL" dirty="0"/>
              <a:t>Errores de medición</a:t>
            </a:r>
            <a:br>
              <a:rPr lang="es-CL" dirty="0"/>
            </a:br>
            <a:endParaRPr lang="es-ES_tradnl" dirty="0"/>
          </a:p>
        </p:txBody>
      </p:sp>
      <p:sp>
        <p:nvSpPr>
          <p:cNvPr id="3" name="Marcador de contenido 2">
            <a:extLst>
              <a:ext uri="{FF2B5EF4-FFF2-40B4-BE49-F238E27FC236}">
                <a16:creationId xmlns:a16="http://schemas.microsoft.com/office/drawing/2014/main" id="{5B349481-6490-BC42-B4CA-8518E682A39F}"/>
              </a:ext>
            </a:extLst>
          </p:cNvPr>
          <p:cNvSpPr>
            <a:spLocks noGrp="1"/>
          </p:cNvSpPr>
          <p:nvPr>
            <p:ph idx="1"/>
          </p:nvPr>
        </p:nvSpPr>
        <p:spPr>
          <a:xfrm>
            <a:off x="231493" y="970826"/>
            <a:ext cx="8455307" cy="1332536"/>
          </a:xfrm>
        </p:spPr>
        <p:txBody>
          <a:bodyPr>
            <a:normAutofit fontScale="70000" lnSpcReduction="20000"/>
          </a:bodyPr>
          <a:lstStyle/>
          <a:p>
            <a:pPr marL="0" indent="0" algn="just">
              <a:buNone/>
            </a:pPr>
            <a:r>
              <a:rPr lang="es-ES_tradnl" dirty="0"/>
              <a:t>Existen diversas fuentes de error en una medición. Dentro de lo posible estos deben ser minimizados al momento de preparar un sistema en el cual se realizarán mediciones de una cierta cantidad. </a:t>
            </a:r>
          </a:p>
          <a:p>
            <a:pPr marL="0" indent="0" algn="just">
              <a:buNone/>
            </a:pPr>
            <a:r>
              <a:rPr lang="es-ES_tradnl" b="1" dirty="0">
                <a:solidFill>
                  <a:srgbClr val="7030A0"/>
                </a:solidFill>
              </a:rPr>
              <a:t>Existen dos tipos de errores, los errores sistemáticos y los aleatorios</a:t>
            </a:r>
          </a:p>
          <a:p>
            <a:endParaRPr lang="es-ES_tradnl" dirty="0"/>
          </a:p>
        </p:txBody>
      </p:sp>
      <p:sp>
        <p:nvSpPr>
          <p:cNvPr id="4" name="Rectángulo 3">
            <a:extLst>
              <a:ext uri="{FF2B5EF4-FFF2-40B4-BE49-F238E27FC236}">
                <a16:creationId xmlns:a16="http://schemas.microsoft.com/office/drawing/2014/main" id="{A23D3DF9-37C5-FC40-9A8D-98089AF88937}"/>
              </a:ext>
            </a:extLst>
          </p:cNvPr>
          <p:cNvSpPr/>
          <p:nvPr/>
        </p:nvSpPr>
        <p:spPr>
          <a:xfrm>
            <a:off x="250300" y="2006121"/>
            <a:ext cx="3674962" cy="4855432"/>
          </a:xfrm>
          <a:prstGeom prst="rect">
            <a:avLst/>
          </a:prstGeom>
        </p:spPr>
        <p:txBody>
          <a:bodyPr wrap="square">
            <a:spAutoFit/>
          </a:bodyPr>
          <a:lstStyle/>
          <a:p>
            <a:pPr algn="just">
              <a:lnSpc>
                <a:spcPct val="150000"/>
              </a:lnSpc>
            </a:pPr>
            <a:r>
              <a:rPr lang="es-ES_tradnl" sz="1600" b="1" dirty="0">
                <a:solidFill>
                  <a:srgbClr val="7030A0"/>
                </a:solidFill>
              </a:rPr>
              <a:t>Errores sistemáticos: </a:t>
            </a:r>
            <a:r>
              <a:rPr lang="es-ES_tradnl" sz="1600" dirty="0"/>
              <a:t>son aquellos errores asociados a una imperfección en el proceso de medición. Se dice que estos errores van en una dirección, pues tienden a aumentar o disminuir el valor de la cantidad medida sistemáticamente siempre con un sentido preciso. Para eliminar o minimizar estos errores se deben detectar adecuadamente, ya sea con un análisis cuidadoso del sistema y del procedimiento utilizado, o simplemente comparando las medidas obtenidas con un método alternativo.</a:t>
            </a:r>
          </a:p>
        </p:txBody>
      </p:sp>
      <p:sp>
        <p:nvSpPr>
          <p:cNvPr id="5" name="CuadroTexto 4">
            <a:extLst>
              <a:ext uri="{FF2B5EF4-FFF2-40B4-BE49-F238E27FC236}">
                <a16:creationId xmlns:a16="http://schemas.microsoft.com/office/drawing/2014/main" id="{2420E57C-AC4B-612A-7ACF-DF47AE16DCDC}"/>
              </a:ext>
            </a:extLst>
          </p:cNvPr>
          <p:cNvSpPr txBox="1"/>
          <p:nvPr/>
        </p:nvSpPr>
        <p:spPr>
          <a:xfrm>
            <a:off x="4056927" y="2593965"/>
            <a:ext cx="4310743" cy="2126864"/>
          </a:xfrm>
          <a:prstGeom prst="rect">
            <a:avLst/>
          </a:prstGeom>
          <a:noFill/>
        </p:spPr>
        <p:txBody>
          <a:bodyPr wrap="square" rtlCol="0">
            <a:spAutoFit/>
          </a:bodyPr>
          <a:lstStyle/>
          <a:p>
            <a:pPr algn="just">
              <a:lnSpc>
                <a:spcPct val="150000"/>
              </a:lnSpc>
            </a:pPr>
            <a:r>
              <a:rPr lang="es-CL" dirty="0" err="1"/>
              <a:t>Ej</a:t>
            </a:r>
            <a:r>
              <a:rPr lang="es-CL" dirty="0"/>
              <a:t>: errores en el cero de un micrómetro Luz del ambiente cayendo en un detector. Una medición de precisión usando una regla de acero, debido a los cambios de temperatura </a:t>
            </a:r>
          </a:p>
          <a:p>
            <a:pPr algn="just">
              <a:lnSpc>
                <a:spcPct val="150000"/>
              </a:lnSpc>
            </a:pPr>
            <a:r>
              <a:rPr lang="es-CL" dirty="0"/>
              <a:t>del ambiente.</a:t>
            </a:r>
          </a:p>
        </p:txBody>
      </p:sp>
    </p:spTree>
    <p:extLst>
      <p:ext uri="{BB962C8B-B14F-4D97-AF65-F5344CB8AC3E}">
        <p14:creationId xmlns:p14="http://schemas.microsoft.com/office/powerpoint/2010/main" val="24379486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20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20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20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20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additive="base">
                                        <p:cTn id="19" dur="2000" fill="hold"/>
                                        <p:tgtEl>
                                          <p:spTgt spid="4"/>
                                        </p:tgtEl>
                                        <p:attrNameLst>
                                          <p:attrName>ppt_x</p:attrName>
                                        </p:attrNameLst>
                                      </p:cBhvr>
                                      <p:tavLst>
                                        <p:tav tm="0">
                                          <p:val>
                                            <p:strVal val="#ppt_x"/>
                                          </p:val>
                                        </p:tav>
                                        <p:tav tm="100000">
                                          <p:val>
                                            <p:strVal val="#ppt_x"/>
                                          </p:val>
                                        </p:tav>
                                      </p:tavLst>
                                    </p:anim>
                                    <p:anim calcmode="lin" valueType="num">
                                      <p:cBhvr additive="base">
                                        <p:cTn id="20" dur="20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additive="base">
                                        <p:cTn id="25" dur="2000" fill="hold"/>
                                        <p:tgtEl>
                                          <p:spTgt spid="5"/>
                                        </p:tgtEl>
                                        <p:attrNameLst>
                                          <p:attrName>ppt_x</p:attrName>
                                        </p:attrNameLst>
                                      </p:cBhvr>
                                      <p:tavLst>
                                        <p:tav tm="0">
                                          <p:val>
                                            <p:strVal val="#ppt_x"/>
                                          </p:val>
                                        </p:tav>
                                        <p:tav tm="100000">
                                          <p:val>
                                            <p:strVal val="#ppt_x"/>
                                          </p:val>
                                        </p:tav>
                                      </p:tavLst>
                                    </p:anim>
                                    <p:anim calcmode="lin" valueType="num">
                                      <p:cBhvr additive="base">
                                        <p:cTn id="26" dur="20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P spid="5"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3">
            <a:extLst>
              <a:ext uri="{FF2B5EF4-FFF2-40B4-BE49-F238E27FC236}">
                <a16:creationId xmlns:a16="http://schemas.microsoft.com/office/drawing/2014/main" id="{49D6B754-9166-D944-B936-F13D0E52A830}"/>
              </a:ext>
            </a:extLst>
          </p:cNvPr>
          <p:cNvSpPr/>
          <p:nvPr/>
        </p:nvSpPr>
        <p:spPr>
          <a:xfrm>
            <a:off x="457199" y="725417"/>
            <a:ext cx="4572000" cy="3791679"/>
          </a:xfrm>
          <a:prstGeom prst="rect">
            <a:avLst/>
          </a:prstGeom>
        </p:spPr>
        <p:txBody>
          <a:bodyPr>
            <a:spAutoFit/>
          </a:bodyPr>
          <a:lstStyle/>
          <a:p>
            <a:pPr algn="just">
              <a:lnSpc>
                <a:spcPct val="150000"/>
              </a:lnSpc>
            </a:pPr>
            <a:r>
              <a:rPr lang="es-CL" b="1" dirty="0">
                <a:solidFill>
                  <a:srgbClr val="7030A0"/>
                </a:solidFill>
                <a:latin typeface="Helvetica" pitchFamily="2" charset="0"/>
              </a:rPr>
              <a:t>Errores aleatorios: </a:t>
            </a:r>
            <a:r>
              <a:rPr lang="es-CL" dirty="0">
                <a:latin typeface="Helvetica" pitchFamily="2" charset="0"/>
              </a:rPr>
              <a:t>como dice su nombre estos errores se producen fortuitamente.</a:t>
            </a:r>
          </a:p>
          <a:p>
            <a:pPr algn="just">
              <a:lnSpc>
                <a:spcPct val="150000"/>
              </a:lnSpc>
            </a:pPr>
            <a:r>
              <a:rPr lang="es-CL" dirty="0">
                <a:latin typeface="Helvetica" pitchFamily="2" charset="0"/>
              </a:rPr>
              <a:t>Para minimizar estos errores conviene realizar un número considerable de mediciones y promediar los resultados. Como los errores aleatorios van en ambas direcciones con la misma probabilidad, al promediar los datos, éstas contribuciones aleatorias se promedian a cero.</a:t>
            </a:r>
            <a:endParaRPr lang="es-CL" dirty="0">
              <a:effectLst/>
              <a:latin typeface="Helvetica" pitchFamily="2" charset="0"/>
            </a:endParaRPr>
          </a:p>
        </p:txBody>
      </p:sp>
      <p:sp>
        <p:nvSpPr>
          <p:cNvPr id="3" name="Rectángulo 2">
            <a:extLst>
              <a:ext uri="{FF2B5EF4-FFF2-40B4-BE49-F238E27FC236}">
                <a16:creationId xmlns:a16="http://schemas.microsoft.com/office/drawing/2014/main" id="{398862D3-2BC2-C542-9D9A-EB5D34C345FB}"/>
              </a:ext>
            </a:extLst>
          </p:cNvPr>
          <p:cNvSpPr/>
          <p:nvPr/>
        </p:nvSpPr>
        <p:spPr>
          <a:xfrm>
            <a:off x="5149909" y="725417"/>
            <a:ext cx="3536892" cy="1162113"/>
          </a:xfrm>
          <a:prstGeom prst="rect">
            <a:avLst/>
          </a:prstGeom>
        </p:spPr>
        <p:txBody>
          <a:bodyPr wrap="square">
            <a:spAutoFit/>
          </a:bodyPr>
          <a:lstStyle/>
          <a:p>
            <a:pPr algn="just">
              <a:lnSpc>
                <a:spcPct val="150000"/>
              </a:lnSpc>
            </a:pPr>
            <a:r>
              <a:rPr lang="es-ES" sz="1600" dirty="0">
                <a:ea typeface="Times New Roman" panose="02020603050405020304" pitchFamily="18" charset="0"/>
                <a:cs typeface="Times New Roman" panose="02020603050405020304" pitchFamily="18" charset="0"/>
              </a:rPr>
              <a:t>Por ejemplo, al medir la tensión en la red del alumbrado público, esta puede subir o bajar de un instante a otro.</a:t>
            </a:r>
            <a:endParaRPr lang="es-CL" sz="1600" dirty="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722113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p:tgtEl>
                                          <p:spTgt spid="4"/>
                                        </p:tgtEl>
                                        <p:attrNameLst>
                                          <p:attrName>ppt_y</p:attrName>
                                        </p:attrNameLst>
                                      </p:cBhvr>
                                      <p:tavLst>
                                        <p:tav tm="0">
                                          <p:val>
                                            <p:strVal val="#ppt_y+#ppt_h*1.125000"/>
                                          </p:val>
                                        </p:tav>
                                        <p:tav tm="100000">
                                          <p:val>
                                            <p:strVal val="#ppt_y"/>
                                          </p:val>
                                        </p:tav>
                                      </p:tavLst>
                                    </p:anim>
                                    <p:animEffect transition="in" filter="wipe(up)">
                                      <p:cBhvr>
                                        <p:cTn id="8" dur="500"/>
                                        <p:tgtEl>
                                          <p:spTgt spid="4"/>
                                        </p:tgtEl>
                                      </p:cBhvr>
                                    </p:animEffect>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2000" fill="hold"/>
                                        <p:tgtEl>
                                          <p:spTgt spid="3"/>
                                        </p:tgtEl>
                                        <p:attrNameLst>
                                          <p:attrName>ppt_x</p:attrName>
                                        </p:attrNameLst>
                                      </p:cBhvr>
                                      <p:tavLst>
                                        <p:tav tm="0">
                                          <p:val>
                                            <p:strVal val="#ppt_x"/>
                                          </p:val>
                                        </p:tav>
                                        <p:tav tm="100000">
                                          <p:val>
                                            <p:strVal val="#ppt_x"/>
                                          </p:val>
                                        </p:tav>
                                      </p:tavLst>
                                    </p:anim>
                                    <p:anim calcmode="lin" valueType="num">
                                      <p:cBhvr additive="base">
                                        <p:cTn id="14" dur="20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3"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contenido"/>
          <p:cNvSpPr>
            <a:spLocks noGrp="1"/>
          </p:cNvSpPr>
          <p:nvPr>
            <p:ph idx="1"/>
          </p:nvPr>
        </p:nvSpPr>
        <p:spPr/>
        <p:txBody>
          <a:bodyPr>
            <a:normAutofit lnSpcReduction="10000"/>
          </a:bodyPr>
          <a:lstStyle/>
          <a:p>
            <a:pPr marL="594360" indent="-457200" algn="just"/>
            <a:r>
              <a:rPr lang="es-ES" sz="2800" u="sng" dirty="0"/>
              <a:t>Precisión: </a:t>
            </a:r>
            <a:r>
              <a:rPr lang="es-ES" sz="2800" dirty="0"/>
              <a:t>es la variación de magnitud más pequeña que puede apreciar el aparato. Debe dar resultados iguales al repetir varias veces la medida.</a:t>
            </a:r>
            <a:endParaRPr lang="es-CL" sz="3600" dirty="0"/>
          </a:p>
          <a:p>
            <a:endParaRPr lang="es-CL" dirty="0"/>
          </a:p>
          <a:p>
            <a:pPr marL="566928" lvl="3" indent="-457200">
              <a:spcBef>
                <a:spcPts val="400"/>
              </a:spcBef>
              <a:buClr>
                <a:schemeClr val="accent1"/>
              </a:buClr>
              <a:buSzPct val="68000"/>
              <a:buFont typeface="Wingdings" pitchFamily="2" charset="2"/>
              <a:buChar char="Ø"/>
            </a:pPr>
            <a:r>
              <a:rPr lang="es-ES" sz="2800" u="sng" dirty="0"/>
              <a:t>Exactitud: </a:t>
            </a:r>
            <a:r>
              <a:rPr lang="es-ES" sz="2800" dirty="0"/>
              <a:t>mide la concordancia entre el valor hallado y el valor real de la medida; cuanto más cercano esté del valor real, más exacta será la medida. La exactitud de un instrumento o método de medición está asociada a la calidad de calibración del mismo.</a:t>
            </a:r>
            <a:endParaRPr lang="es-CL" sz="2800" dirty="0"/>
          </a:p>
          <a:p>
            <a:endParaRPr lang="es-CL" dirty="0"/>
          </a:p>
        </p:txBody>
      </p:sp>
      <p:sp>
        <p:nvSpPr>
          <p:cNvPr id="3" name="2 Título"/>
          <p:cNvSpPr>
            <a:spLocks noGrp="1"/>
          </p:cNvSpPr>
          <p:nvPr>
            <p:ph type="title"/>
          </p:nvPr>
        </p:nvSpPr>
        <p:spPr/>
        <p:txBody>
          <a:bodyPr/>
          <a:lstStyle/>
          <a:p>
            <a:r>
              <a:rPr lang="es-CL" dirty="0"/>
              <a:t>Algunas definiciones</a:t>
            </a:r>
          </a:p>
        </p:txBody>
      </p:sp>
    </p:spTree>
    <p:extLst>
      <p:ext uri="{BB962C8B-B14F-4D97-AF65-F5344CB8AC3E}">
        <p14:creationId xmlns:p14="http://schemas.microsoft.com/office/powerpoint/2010/main" val="760928451"/>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
                                            <p:txEl>
                                              <p:pRg st="2" end="2"/>
                                            </p:txEl>
                                          </p:spTgt>
                                        </p:tgtEl>
                                        <p:attrNameLst>
                                          <p:attrName>style.visibility</p:attrName>
                                        </p:attrNameLst>
                                      </p:cBhvr>
                                      <p:to>
                                        <p:strVal val="visible"/>
                                      </p:to>
                                    </p:set>
                                    <p:animEffect transition="in" filter="fade">
                                      <p:cBhvr>
                                        <p:cTn id="7" dur="1000"/>
                                        <p:tgtEl>
                                          <p:spTgt spid="2">
                                            <p:txEl>
                                              <p:pRg st="2" end="2"/>
                                            </p:txEl>
                                          </p:spTgt>
                                        </p:tgtEl>
                                      </p:cBhvr>
                                    </p:animEffect>
                                    <p:anim calcmode="lin" valueType="num">
                                      <p:cBhvr>
                                        <p:cTn id="8" dur="1000" fill="hold"/>
                                        <p:tgtEl>
                                          <p:spTgt spid="2">
                                            <p:txEl>
                                              <p:pRg st="2" end="2"/>
                                            </p:txEl>
                                          </p:spTgt>
                                        </p:tgtEl>
                                        <p:attrNameLst>
                                          <p:attrName>ppt_x</p:attrName>
                                        </p:attrNameLst>
                                      </p:cBhvr>
                                      <p:tavLst>
                                        <p:tav tm="0">
                                          <p:val>
                                            <p:strVal val="#ppt_x"/>
                                          </p:val>
                                        </p:tav>
                                        <p:tav tm="100000">
                                          <p:val>
                                            <p:strVal val="#ppt_x"/>
                                          </p:val>
                                        </p:tav>
                                      </p:tavLst>
                                    </p:anim>
                                    <p:anim calcmode="lin" valueType="num">
                                      <p:cBhvr>
                                        <p:cTn id="9" dur="1000" fill="hold"/>
                                        <p:tgtEl>
                                          <p:spTgt spid="2">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contenido"/>
          <p:cNvSpPr>
            <a:spLocks noGrp="1"/>
          </p:cNvSpPr>
          <p:nvPr>
            <p:ph idx="1"/>
          </p:nvPr>
        </p:nvSpPr>
        <p:spPr>
          <a:xfrm>
            <a:off x="457200" y="404664"/>
            <a:ext cx="8229600" cy="5602627"/>
          </a:xfrm>
        </p:spPr>
        <p:txBody>
          <a:bodyPr/>
          <a:lstStyle/>
          <a:p>
            <a:r>
              <a:rPr lang="es-ES" dirty="0"/>
              <a:t>Una medida puede ser precisa, pero inexacta. Lo ideal es que sea precisa y exacta.</a:t>
            </a:r>
            <a:endParaRPr lang="es-CL" dirty="0"/>
          </a:p>
          <a:p>
            <a:pPr marL="109728" indent="0">
              <a:buNone/>
            </a:pPr>
            <a:r>
              <a:rPr lang="es-ES" dirty="0"/>
              <a:t> </a:t>
            </a:r>
            <a:endParaRPr lang="es-CL" dirty="0"/>
          </a:p>
          <a:p>
            <a:r>
              <a:rPr lang="es-ES" dirty="0"/>
              <a:t>Ejercicio: en los cuadros dados a continuación, indique cuán preciso y exacto es lo que muestran.</a:t>
            </a:r>
            <a:endParaRPr lang="es-CL" dirty="0"/>
          </a:p>
          <a:p>
            <a:endParaRPr lang="es-CL" dirty="0"/>
          </a:p>
        </p:txBody>
      </p:sp>
      <p:sp>
        <p:nvSpPr>
          <p:cNvPr id="4" name="Rectangle 30"/>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s-CL" sz="1800" b="0" i="0" u="none" strike="noStrike" cap="none" normalizeH="0" baseline="0">
              <a:ln>
                <a:noFill/>
              </a:ln>
              <a:solidFill>
                <a:schemeClr val="tx1"/>
              </a:solidFill>
              <a:effectLst/>
              <a:latin typeface="Arial" pitchFamily="34" charset="0"/>
              <a:cs typeface="Arial" pitchFamily="34" charset="0"/>
            </a:endParaRPr>
          </a:p>
        </p:txBody>
      </p:sp>
      <p:grpSp>
        <p:nvGrpSpPr>
          <p:cNvPr id="5" name="Group 1"/>
          <p:cNvGrpSpPr>
            <a:grpSpLocks/>
          </p:cNvGrpSpPr>
          <p:nvPr/>
        </p:nvGrpSpPr>
        <p:grpSpPr bwMode="auto">
          <a:xfrm>
            <a:off x="953518" y="3794154"/>
            <a:ext cx="7664078" cy="1819498"/>
            <a:chOff x="1881" y="12244"/>
            <a:chExt cx="8100" cy="1800"/>
          </a:xfrm>
        </p:grpSpPr>
        <p:grpSp>
          <p:nvGrpSpPr>
            <p:cNvPr id="6" name="Group 20"/>
            <p:cNvGrpSpPr>
              <a:grpSpLocks/>
            </p:cNvGrpSpPr>
            <p:nvPr/>
          </p:nvGrpSpPr>
          <p:grpSpPr bwMode="auto">
            <a:xfrm>
              <a:off x="4761" y="12244"/>
              <a:ext cx="1980" cy="1800"/>
              <a:chOff x="1701" y="12244"/>
              <a:chExt cx="1980" cy="1800"/>
            </a:xfrm>
          </p:grpSpPr>
          <p:sp>
            <p:nvSpPr>
              <p:cNvPr id="25" name="Text Box 29"/>
              <p:cNvSpPr txBox="1">
                <a:spLocks noChangeArrowheads="1"/>
              </p:cNvSpPr>
              <p:nvPr/>
            </p:nvSpPr>
            <p:spPr bwMode="auto">
              <a:xfrm>
                <a:off x="1701" y="12244"/>
                <a:ext cx="1980" cy="1800"/>
              </a:xfrm>
              <a:prstGeom prst="rect">
                <a:avLst/>
              </a:prstGeom>
              <a:solidFill>
                <a:srgbClr val="FFFFFF"/>
              </a:solidFill>
              <a:ln w="6350">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s-CL" sz="1800" b="0" i="0" u="none" strike="noStrike" cap="none" normalizeH="0" baseline="0">
                  <a:ln>
                    <a:noFill/>
                  </a:ln>
                  <a:solidFill>
                    <a:schemeClr val="tx1"/>
                  </a:solidFill>
                  <a:effectLst/>
                  <a:latin typeface="Arial" pitchFamily="34" charset="0"/>
                  <a:cs typeface="Arial" pitchFamily="34" charset="0"/>
                </a:endParaRPr>
              </a:p>
            </p:txBody>
          </p:sp>
          <p:sp>
            <p:nvSpPr>
              <p:cNvPr id="26" name="Oval 28"/>
              <p:cNvSpPr>
                <a:spLocks noChangeArrowheads="1"/>
              </p:cNvSpPr>
              <p:nvPr/>
            </p:nvSpPr>
            <p:spPr bwMode="auto">
              <a:xfrm>
                <a:off x="2061" y="12534"/>
                <a:ext cx="1260" cy="1260"/>
              </a:xfrm>
              <a:prstGeom prst="ellipse">
                <a:avLst/>
              </a:prstGeom>
              <a:solidFill>
                <a:srgbClr val="FFFFFF"/>
              </a:solidFill>
              <a:ln w="6350">
                <a:solidFill>
                  <a:srgbClr val="000000"/>
                </a:solidFill>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s-CL" sz="1800" b="0" i="0" u="none" strike="noStrike" cap="none" normalizeH="0" baseline="0">
                  <a:ln>
                    <a:noFill/>
                  </a:ln>
                  <a:solidFill>
                    <a:schemeClr val="tx1"/>
                  </a:solidFill>
                  <a:effectLst/>
                  <a:latin typeface="Arial" pitchFamily="34" charset="0"/>
                  <a:cs typeface="Arial" pitchFamily="34" charset="0"/>
                </a:endParaRPr>
              </a:p>
            </p:txBody>
          </p:sp>
          <p:sp>
            <p:nvSpPr>
              <p:cNvPr id="27" name="Oval 27"/>
              <p:cNvSpPr>
                <a:spLocks noChangeArrowheads="1"/>
              </p:cNvSpPr>
              <p:nvPr/>
            </p:nvSpPr>
            <p:spPr bwMode="auto">
              <a:xfrm>
                <a:off x="2421" y="12876"/>
                <a:ext cx="540" cy="540"/>
              </a:xfrm>
              <a:prstGeom prst="ellipse">
                <a:avLst/>
              </a:prstGeom>
              <a:solidFill>
                <a:srgbClr val="FFFFFF"/>
              </a:solidFill>
              <a:ln w="6350">
                <a:solidFill>
                  <a:srgbClr val="000000"/>
                </a:solidFill>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s-CL" sz="1800" b="0" i="0" u="none" strike="noStrike" cap="none" normalizeH="0" baseline="0">
                  <a:ln>
                    <a:noFill/>
                  </a:ln>
                  <a:solidFill>
                    <a:schemeClr val="tx1"/>
                  </a:solidFill>
                  <a:effectLst/>
                  <a:latin typeface="Arial" pitchFamily="34" charset="0"/>
                  <a:cs typeface="Arial" pitchFamily="34" charset="0"/>
                </a:endParaRPr>
              </a:p>
            </p:txBody>
          </p:sp>
          <p:sp>
            <p:nvSpPr>
              <p:cNvPr id="28" name="Oval 26"/>
              <p:cNvSpPr>
                <a:spLocks noChangeArrowheads="1"/>
              </p:cNvSpPr>
              <p:nvPr/>
            </p:nvSpPr>
            <p:spPr bwMode="auto">
              <a:xfrm>
                <a:off x="2601" y="13056"/>
                <a:ext cx="180" cy="180"/>
              </a:xfrm>
              <a:prstGeom prst="ellipse">
                <a:avLst/>
              </a:prstGeom>
              <a:solidFill>
                <a:srgbClr val="FFFFFF"/>
              </a:solidFill>
              <a:ln w="6350">
                <a:solidFill>
                  <a:srgbClr val="000000"/>
                </a:solidFill>
                <a:round/>
                <a:headEnd/>
                <a:tailEnd/>
              </a:ln>
            </p:spPr>
            <p:txBody>
              <a:bodyPr vert="horz" wrap="square" lIns="91440" tIns="45720" rIns="91440" bIns="45720" numCol="1" anchor="t" anchorCtr="0" compatLnSpc="1">
                <a:prstTxWarp prst="textNoShape">
                  <a:avLst/>
                </a:prstTxWarp>
              </a:bodyPr>
              <a:lstStyle/>
              <a:p>
                <a:endParaRPr lang="es-CL"/>
              </a:p>
            </p:txBody>
          </p:sp>
          <p:sp>
            <p:nvSpPr>
              <p:cNvPr id="29" name="Oval 25"/>
              <p:cNvSpPr>
                <a:spLocks noChangeArrowheads="1"/>
              </p:cNvSpPr>
              <p:nvPr/>
            </p:nvSpPr>
            <p:spPr bwMode="auto">
              <a:xfrm>
                <a:off x="2961" y="13359"/>
                <a:ext cx="68" cy="68"/>
              </a:xfrm>
              <a:prstGeom prst="ellipse">
                <a:avLst/>
              </a:prstGeom>
              <a:solidFill>
                <a:srgbClr val="000000"/>
              </a:solidFill>
              <a:ln w="6350">
                <a:solidFill>
                  <a:srgbClr val="000000"/>
                </a:solidFill>
                <a:round/>
                <a:headEnd/>
                <a:tailEnd/>
              </a:ln>
            </p:spPr>
            <p:txBody>
              <a:bodyPr vert="horz" wrap="square" lIns="91440" tIns="45720" rIns="91440" bIns="45720" numCol="1" anchor="t" anchorCtr="0" compatLnSpc="1">
                <a:prstTxWarp prst="textNoShape">
                  <a:avLst/>
                </a:prstTxWarp>
              </a:bodyPr>
              <a:lstStyle/>
              <a:p>
                <a:endParaRPr lang="es-CL"/>
              </a:p>
            </p:txBody>
          </p:sp>
          <p:sp>
            <p:nvSpPr>
              <p:cNvPr id="30" name="Oval 24"/>
              <p:cNvSpPr>
                <a:spLocks noChangeArrowheads="1"/>
              </p:cNvSpPr>
              <p:nvPr/>
            </p:nvSpPr>
            <p:spPr bwMode="auto">
              <a:xfrm>
                <a:off x="3042" y="13333"/>
                <a:ext cx="68" cy="68"/>
              </a:xfrm>
              <a:prstGeom prst="ellipse">
                <a:avLst/>
              </a:prstGeom>
              <a:solidFill>
                <a:srgbClr val="000000"/>
              </a:solidFill>
              <a:ln w="6350">
                <a:solidFill>
                  <a:srgbClr val="000000"/>
                </a:solidFill>
                <a:round/>
                <a:headEnd/>
                <a:tailEnd/>
              </a:ln>
            </p:spPr>
            <p:txBody>
              <a:bodyPr vert="horz" wrap="square" lIns="91440" tIns="45720" rIns="91440" bIns="45720" numCol="1" anchor="t" anchorCtr="0" compatLnSpc="1">
                <a:prstTxWarp prst="textNoShape">
                  <a:avLst/>
                </a:prstTxWarp>
              </a:bodyPr>
              <a:lstStyle/>
              <a:p>
                <a:endParaRPr lang="es-CL"/>
              </a:p>
            </p:txBody>
          </p:sp>
          <p:sp>
            <p:nvSpPr>
              <p:cNvPr id="31" name="Oval 23"/>
              <p:cNvSpPr>
                <a:spLocks noChangeArrowheads="1"/>
              </p:cNvSpPr>
              <p:nvPr/>
            </p:nvSpPr>
            <p:spPr bwMode="auto">
              <a:xfrm>
                <a:off x="3042" y="13425"/>
                <a:ext cx="68" cy="68"/>
              </a:xfrm>
              <a:prstGeom prst="ellipse">
                <a:avLst/>
              </a:prstGeom>
              <a:solidFill>
                <a:srgbClr val="000000"/>
              </a:solidFill>
              <a:ln w="6350">
                <a:solidFill>
                  <a:srgbClr val="000000"/>
                </a:solidFill>
                <a:round/>
                <a:headEnd/>
                <a:tailEnd/>
              </a:ln>
            </p:spPr>
            <p:txBody>
              <a:bodyPr vert="horz" wrap="square" lIns="91440" tIns="45720" rIns="91440" bIns="45720" numCol="1" anchor="t" anchorCtr="0" compatLnSpc="1">
                <a:prstTxWarp prst="textNoShape">
                  <a:avLst/>
                </a:prstTxWarp>
              </a:bodyPr>
              <a:lstStyle/>
              <a:p>
                <a:endParaRPr lang="es-CL"/>
              </a:p>
            </p:txBody>
          </p:sp>
          <p:sp>
            <p:nvSpPr>
              <p:cNvPr id="32" name="Oval 22"/>
              <p:cNvSpPr>
                <a:spLocks noChangeArrowheads="1"/>
              </p:cNvSpPr>
              <p:nvPr/>
            </p:nvSpPr>
            <p:spPr bwMode="auto">
              <a:xfrm>
                <a:off x="3097" y="13370"/>
                <a:ext cx="68" cy="68"/>
              </a:xfrm>
              <a:prstGeom prst="ellipse">
                <a:avLst/>
              </a:prstGeom>
              <a:solidFill>
                <a:srgbClr val="000000"/>
              </a:solidFill>
              <a:ln w="6350">
                <a:solidFill>
                  <a:srgbClr val="000000"/>
                </a:solidFill>
                <a:round/>
                <a:headEnd/>
                <a:tailEnd/>
              </a:ln>
            </p:spPr>
            <p:txBody>
              <a:bodyPr vert="horz" wrap="square" lIns="91440" tIns="45720" rIns="91440" bIns="45720" numCol="1" anchor="t" anchorCtr="0" compatLnSpc="1">
                <a:prstTxWarp prst="textNoShape">
                  <a:avLst/>
                </a:prstTxWarp>
              </a:bodyPr>
              <a:lstStyle/>
              <a:p>
                <a:endParaRPr lang="es-CL"/>
              </a:p>
            </p:txBody>
          </p:sp>
          <p:sp>
            <p:nvSpPr>
              <p:cNvPr id="33" name="Oval 21"/>
              <p:cNvSpPr>
                <a:spLocks noChangeArrowheads="1"/>
              </p:cNvSpPr>
              <p:nvPr/>
            </p:nvSpPr>
            <p:spPr bwMode="auto">
              <a:xfrm>
                <a:off x="2961" y="13441"/>
                <a:ext cx="68" cy="68"/>
              </a:xfrm>
              <a:prstGeom prst="ellipse">
                <a:avLst/>
              </a:prstGeom>
              <a:solidFill>
                <a:srgbClr val="000000"/>
              </a:solidFill>
              <a:ln w="6350">
                <a:solidFill>
                  <a:srgbClr val="000000"/>
                </a:solidFill>
                <a:round/>
                <a:headEnd/>
                <a:tailEnd/>
              </a:ln>
            </p:spPr>
            <p:txBody>
              <a:bodyPr vert="horz" wrap="square" lIns="91440" tIns="45720" rIns="91440" bIns="45720" numCol="1" anchor="t" anchorCtr="0" compatLnSpc="1">
                <a:prstTxWarp prst="textNoShape">
                  <a:avLst/>
                </a:prstTxWarp>
              </a:bodyPr>
              <a:lstStyle/>
              <a:p>
                <a:endParaRPr lang="es-CL"/>
              </a:p>
            </p:txBody>
          </p:sp>
        </p:grpSp>
        <p:sp>
          <p:nvSpPr>
            <p:cNvPr id="7" name="Text Box 19"/>
            <p:cNvSpPr txBox="1">
              <a:spLocks noChangeArrowheads="1"/>
            </p:cNvSpPr>
            <p:nvPr/>
          </p:nvSpPr>
          <p:spPr bwMode="auto">
            <a:xfrm>
              <a:off x="8001" y="12244"/>
              <a:ext cx="1980" cy="1800"/>
            </a:xfrm>
            <a:prstGeom prst="rect">
              <a:avLst/>
            </a:prstGeom>
            <a:solidFill>
              <a:srgbClr val="FFFFFF"/>
            </a:solidFill>
            <a:ln w="6350">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s-CL" sz="1800" b="0" i="0" u="none" strike="noStrike" cap="none" normalizeH="0" baseline="0">
                <a:ln>
                  <a:noFill/>
                </a:ln>
                <a:solidFill>
                  <a:schemeClr val="tx1"/>
                </a:solidFill>
                <a:effectLst/>
                <a:latin typeface="Arial" pitchFamily="34" charset="0"/>
                <a:cs typeface="Arial" pitchFamily="34" charset="0"/>
              </a:endParaRPr>
            </a:p>
          </p:txBody>
        </p:sp>
        <p:sp>
          <p:nvSpPr>
            <p:cNvPr id="8" name="Oval 18"/>
            <p:cNvSpPr>
              <a:spLocks noChangeArrowheads="1"/>
            </p:cNvSpPr>
            <p:nvPr/>
          </p:nvSpPr>
          <p:spPr bwMode="auto">
            <a:xfrm>
              <a:off x="8361" y="12534"/>
              <a:ext cx="1260" cy="1260"/>
            </a:xfrm>
            <a:prstGeom prst="ellipse">
              <a:avLst/>
            </a:prstGeom>
            <a:solidFill>
              <a:srgbClr val="FFFFFF"/>
            </a:solidFill>
            <a:ln w="6350">
              <a:solidFill>
                <a:srgbClr val="000000"/>
              </a:solidFill>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s-CL" sz="1800" b="0" i="0" u="none" strike="noStrike" cap="none" normalizeH="0" baseline="0">
                <a:ln>
                  <a:noFill/>
                </a:ln>
                <a:solidFill>
                  <a:schemeClr val="tx1"/>
                </a:solidFill>
                <a:effectLst/>
                <a:latin typeface="Arial" pitchFamily="34" charset="0"/>
                <a:cs typeface="Arial" pitchFamily="34" charset="0"/>
              </a:endParaRPr>
            </a:p>
          </p:txBody>
        </p:sp>
        <p:sp>
          <p:nvSpPr>
            <p:cNvPr id="9" name="Oval 17"/>
            <p:cNvSpPr>
              <a:spLocks noChangeArrowheads="1"/>
            </p:cNvSpPr>
            <p:nvPr/>
          </p:nvSpPr>
          <p:spPr bwMode="auto">
            <a:xfrm>
              <a:off x="8721" y="12876"/>
              <a:ext cx="540" cy="540"/>
            </a:xfrm>
            <a:prstGeom prst="ellipse">
              <a:avLst/>
            </a:prstGeom>
            <a:solidFill>
              <a:srgbClr val="FFFFFF"/>
            </a:solidFill>
            <a:ln w="6350">
              <a:solidFill>
                <a:srgbClr val="000000"/>
              </a:solidFill>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s-CL" sz="1800" b="0" i="0" u="none" strike="noStrike" cap="none" normalizeH="0" baseline="0">
                <a:ln>
                  <a:noFill/>
                </a:ln>
                <a:solidFill>
                  <a:schemeClr val="tx1"/>
                </a:solidFill>
                <a:effectLst/>
                <a:latin typeface="Arial" pitchFamily="34" charset="0"/>
                <a:cs typeface="Arial" pitchFamily="34" charset="0"/>
              </a:endParaRPr>
            </a:p>
          </p:txBody>
        </p:sp>
        <p:sp>
          <p:nvSpPr>
            <p:cNvPr id="10" name="Oval 16"/>
            <p:cNvSpPr>
              <a:spLocks noChangeArrowheads="1"/>
            </p:cNvSpPr>
            <p:nvPr/>
          </p:nvSpPr>
          <p:spPr bwMode="auto">
            <a:xfrm>
              <a:off x="8901" y="13056"/>
              <a:ext cx="180" cy="180"/>
            </a:xfrm>
            <a:prstGeom prst="ellipse">
              <a:avLst/>
            </a:prstGeom>
            <a:solidFill>
              <a:srgbClr val="FFFFFF"/>
            </a:solidFill>
            <a:ln w="6350">
              <a:solidFill>
                <a:srgbClr val="000000"/>
              </a:solidFill>
              <a:round/>
              <a:headEnd/>
              <a:tailEnd/>
            </a:ln>
          </p:spPr>
          <p:txBody>
            <a:bodyPr vert="horz" wrap="square" lIns="91440" tIns="45720" rIns="91440" bIns="45720" numCol="1" anchor="t" anchorCtr="0" compatLnSpc="1">
              <a:prstTxWarp prst="textNoShape">
                <a:avLst/>
              </a:prstTxWarp>
            </a:bodyPr>
            <a:lstStyle/>
            <a:p>
              <a:endParaRPr lang="es-CL"/>
            </a:p>
          </p:txBody>
        </p:sp>
        <p:sp>
          <p:nvSpPr>
            <p:cNvPr id="11" name="Oval 15"/>
            <p:cNvSpPr>
              <a:spLocks noChangeArrowheads="1"/>
            </p:cNvSpPr>
            <p:nvPr/>
          </p:nvSpPr>
          <p:spPr bwMode="auto">
            <a:xfrm>
              <a:off x="8982" y="13139"/>
              <a:ext cx="68" cy="68"/>
            </a:xfrm>
            <a:prstGeom prst="ellipse">
              <a:avLst/>
            </a:prstGeom>
            <a:solidFill>
              <a:srgbClr val="000000"/>
            </a:solidFill>
            <a:ln w="6350">
              <a:solidFill>
                <a:srgbClr val="000000"/>
              </a:solidFill>
              <a:round/>
              <a:headEnd/>
              <a:tailEnd/>
            </a:ln>
          </p:spPr>
          <p:txBody>
            <a:bodyPr vert="horz" wrap="square" lIns="91440" tIns="45720" rIns="91440" bIns="45720" numCol="1" anchor="t" anchorCtr="0" compatLnSpc="1">
              <a:prstTxWarp prst="textNoShape">
                <a:avLst/>
              </a:prstTxWarp>
            </a:bodyPr>
            <a:lstStyle/>
            <a:p>
              <a:endParaRPr lang="es-CL"/>
            </a:p>
          </p:txBody>
        </p:sp>
        <p:sp>
          <p:nvSpPr>
            <p:cNvPr id="12" name="Oval 14"/>
            <p:cNvSpPr>
              <a:spLocks noChangeArrowheads="1"/>
            </p:cNvSpPr>
            <p:nvPr/>
          </p:nvSpPr>
          <p:spPr bwMode="auto">
            <a:xfrm>
              <a:off x="8993" y="13076"/>
              <a:ext cx="68" cy="68"/>
            </a:xfrm>
            <a:prstGeom prst="ellipse">
              <a:avLst/>
            </a:prstGeom>
            <a:solidFill>
              <a:srgbClr val="000000"/>
            </a:solidFill>
            <a:ln w="6350">
              <a:solidFill>
                <a:srgbClr val="000000"/>
              </a:solidFill>
              <a:round/>
              <a:headEnd/>
              <a:tailEnd/>
            </a:ln>
          </p:spPr>
          <p:txBody>
            <a:bodyPr vert="horz" wrap="square" lIns="91440" tIns="45720" rIns="91440" bIns="45720" numCol="1" anchor="t" anchorCtr="0" compatLnSpc="1">
              <a:prstTxWarp prst="textNoShape">
                <a:avLst/>
              </a:prstTxWarp>
            </a:bodyPr>
            <a:lstStyle/>
            <a:p>
              <a:endParaRPr lang="es-CL"/>
            </a:p>
          </p:txBody>
        </p:sp>
        <p:sp>
          <p:nvSpPr>
            <p:cNvPr id="13" name="Oval 13"/>
            <p:cNvSpPr>
              <a:spLocks noChangeArrowheads="1"/>
            </p:cNvSpPr>
            <p:nvPr/>
          </p:nvSpPr>
          <p:spPr bwMode="auto">
            <a:xfrm>
              <a:off x="8901" y="13144"/>
              <a:ext cx="68" cy="68"/>
            </a:xfrm>
            <a:prstGeom prst="ellipse">
              <a:avLst/>
            </a:prstGeom>
            <a:solidFill>
              <a:srgbClr val="000000"/>
            </a:solidFill>
            <a:ln w="6350">
              <a:solidFill>
                <a:srgbClr val="000000"/>
              </a:solidFill>
              <a:round/>
              <a:headEnd/>
              <a:tailEnd/>
            </a:ln>
          </p:spPr>
          <p:txBody>
            <a:bodyPr vert="horz" wrap="square" lIns="91440" tIns="45720" rIns="91440" bIns="45720" numCol="1" anchor="t" anchorCtr="0" compatLnSpc="1">
              <a:prstTxWarp prst="textNoShape">
                <a:avLst/>
              </a:prstTxWarp>
            </a:bodyPr>
            <a:lstStyle/>
            <a:p>
              <a:endParaRPr lang="es-CL"/>
            </a:p>
          </p:txBody>
        </p:sp>
        <p:sp>
          <p:nvSpPr>
            <p:cNvPr id="14" name="Oval 12"/>
            <p:cNvSpPr>
              <a:spLocks noChangeArrowheads="1"/>
            </p:cNvSpPr>
            <p:nvPr/>
          </p:nvSpPr>
          <p:spPr bwMode="auto">
            <a:xfrm>
              <a:off x="8927" y="13063"/>
              <a:ext cx="68" cy="68"/>
            </a:xfrm>
            <a:prstGeom prst="ellipse">
              <a:avLst/>
            </a:prstGeom>
            <a:solidFill>
              <a:srgbClr val="000000"/>
            </a:solidFill>
            <a:ln w="6350">
              <a:solidFill>
                <a:srgbClr val="000000"/>
              </a:solidFill>
              <a:round/>
              <a:headEnd/>
              <a:tailEnd/>
            </a:ln>
          </p:spPr>
          <p:txBody>
            <a:bodyPr vert="horz" wrap="square" lIns="91440" tIns="45720" rIns="91440" bIns="45720" numCol="1" anchor="t" anchorCtr="0" compatLnSpc="1">
              <a:prstTxWarp prst="textNoShape">
                <a:avLst/>
              </a:prstTxWarp>
            </a:bodyPr>
            <a:lstStyle/>
            <a:p>
              <a:endParaRPr lang="es-CL"/>
            </a:p>
          </p:txBody>
        </p:sp>
        <p:sp>
          <p:nvSpPr>
            <p:cNvPr id="15" name="Oval 11"/>
            <p:cNvSpPr>
              <a:spLocks noChangeArrowheads="1"/>
            </p:cNvSpPr>
            <p:nvPr/>
          </p:nvSpPr>
          <p:spPr bwMode="auto">
            <a:xfrm>
              <a:off x="8949" y="13144"/>
              <a:ext cx="68" cy="68"/>
            </a:xfrm>
            <a:prstGeom prst="ellipse">
              <a:avLst/>
            </a:prstGeom>
            <a:solidFill>
              <a:srgbClr val="000000"/>
            </a:solidFill>
            <a:ln w="6350">
              <a:solidFill>
                <a:srgbClr val="000000"/>
              </a:solidFill>
              <a:round/>
              <a:headEnd/>
              <a:tailEnd/>
            </a:ln>
          </p:spPr>
          <p:txBody>
            <a:bodyPr vert="horz" wrap="square" lIns="91440" tIns="45720" rIns="91440" bIns="45720" numCol="1" anchor="t" anchorCtr="0" compatLnSpc="1">
              <a:prstTxWarp prst="textNoShape">
                <a:avLst/>
              </a:prstTxWarp>
            </a:bodyPr>
            <a:lstStyle/>
            <a:p>
              <a:endParaRPr lang="es-CL"/>
            </a:p>
          </p:txBody>
        </p:sp>
        <p:sp>
          <p:nvSpPr>
            <p:cNvPr id="16" name="Text Box 10"/>
            <p:cNvSpPr txBox="1">
              <a:spLocks noChangeArrowheads="1"/>
            </p:cNvSpPr>
            <p:nvPr/>
          </p:nvSpPr>
          <p:spPr bwMode="auto">
            <a:xfrm>
              <a:off x="1881" y="12244"/>
              <a:ext cx="1980" cy="1800"/>
            </a:xfrm>
            <a:prstGeom prst="rect">
              <a:avLst/>
            </a:prstGeom>
            <a:solidFill>
              <a:srgbClr val="FFFFFF"/>
            </a:solidFill>
            <a:ln w="6350">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s-CL" sz="1800" b="0" i="0" u="none" strike="noStrike" cap="none" normalizeH="0" baseline="0">
                <a:ln>
                  <a:noFill/>
                </a:ln>
                <a:solidFill>
                  <a:schemeClr val="tx1"/>
                </a:solidFill>
                <a:effectLst/>
                <a:latin typeface="Arial" pitchFamily="34" charset="0"/>
                <a:cs typeface="Arial" pitchFamily="34" charset="0"/>
              </a:endParaRPr>
            </a:p>
          </p:txBody>
        </p:sp>
        <p:sp>
          <p:nvSpPr>
            <p:cNvPr id="17" name="Oval 9"/>
            <p:cNvSpPr>
              <a:spLocks noChangeArrowheads="1"/>
            </p:cNvSpPr>
            <p:nvPr/>
          </p:nvSpPr>
          <p:spPr bwMode="auto">
            <a:xfrm>
              <a:off x="2241" y="12534"/>
              <a:ext cx="1260" cy="1260"/>
            </a:xfrm>
            <a:prstGeom prst="ellipse">
              <a:avLst/>
            </a:prstGeom>
            <a:solidFill>
              <a:srgbClr val="FFFFFF"/>
            </a:solidFill>
            <a:ln w="6350">
              <a:solidFill>
                <a:srgbClr val="000000"/>
              </a:solidFill>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s-CL" sz="1800" b="0" i="0" u="none" strike="noStrike" cap="none" normalizeH="0" baseline="0">
                <a:ln>
                  <a:noFill/>
                </a:ln>
                <a:solidFill>
                  <a:schemeClr val="tx1"/>
                </a:solidFill>
                <a:effectLst/>
                <a:latin typeface="Arial" pitchFamily="34" charset="0"/>
                <a:cs typeface="Arial" pitchFamily="34" charset="0"/>
              </a:endParaRPr>
            </a:p>
          </p:txBody>
        </p:sp>
        <p:sp>
          <p:nvSpPr>
            <p:cNvPr id="18" name="Oval 8"/>
            <p:cNvSpPr>
              <a:spLocks noChangeArrowheads="1"/>
            </p:cNvSpPr>
            <p:nvPr/>
          </p:nvSpPr>
          <p:spPr bwMode="auto">
            <a:xfrm>
              <a:off x="2601" y="12876"/>
              <a:ext cx="540" cy="540"/>
            </a:xfrm>
            <a:prstGeom prst="ellipse">
              <a:avLst/>
            </a:prstGeom>
            <a:solidFill>
              <a:srgbClr val="FFFFFF"/>
            </a:solidFill>
            <a:ln w="6350">
              <a:solidFill>
                <a:srgbClr val="000000"/>
              </a:solidFill>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s-CL" sz="1800" b="0" i="0" u="none" strike="noStrike" cap="none" normalizeH="0" baseline="0">
                <a:ln>
                  <a:noFill/>
                </a:ln>
                <a:solidFill>
                  <a:schemeClr val="tx1"/>
                </a:solidFill>
                <a:effectLst/>
                <a:latin typeface="Arial" pitchFamily="34" charset="0"/>
                <a:cs typeface="Arial" pitchFamily="34" charset="0"/>
              </a:endParaRPr>
            </a:p>
          </p:txBody>
        </p:sp>
        <p:sp>
          <p:nvSpPr>
            <p:cNvPr id="19" name="Oval 7"/>
            <p:cNvSpPr>
              <a:spLocks noChangeArrowheads="1"/>
            </p:cNvSpPr>
            <p:nvPr/>
          </p:nvSpPr>
          <p:spPr bwMode="auto">
            <a:xfrm>
              <a:off x="2781" y="13056"/>
              <a:ext cx="180" cy="180"/>
            </a:xfrm>
            <a:prstGeom prst="ellipse">
              <a:avLst/>
            </a:prstGeom>
            <a:solidFill>
              <a:srgbClr val="FFFFFF"/>
            </a:solidFill>
            <a:ln w="6350">
              <a:solidFill>
                <a:srgbClr val="000000"/>
              </a:solidFill>
              <a:round/>
              <a:headEnd/>
              <a:tailEnd/>
            </a:ln>
          </p:spPr>
          <p:txBody>
            <a:bodyPr vert="horz" wrap="square" lIns="91440" tIns="45720" rIns="91440" bIns="45720" numCol="1" anchor="t" anchorCtr="0" compatLnSpc="1">
              <a:prstTxWarp prst="textNoShape">
                <a:avLst/>
              </a:prstTxWarp>
            </a:bodyPr>
            <a:lstStyle/>
            <a:p>
              <a:endParaRPr lang="es-CL"/>
            </a:p>
          </p:txBody>
        </p:sp>
        <p:sp>
          <p:nvSpPr>
            <p:cNvPr id="20" name="Oval 6"/>
            <p:cNvSpPr>
              <a:spLocks noChangeArrowheads="1"/>
            </p:cNvSpPr>
            <p:nvPr/>
          </p:nvSpPr>
          <p:spPr bwMode="auto">
            <a:xfrm>
              <a:off x="2533" y="12964"/>
              <a:ext cx="68" cy="68"/>
            </a:xfrm>
            <a:prstGeom prst="ellipse">
              <a:avLst/>
            </a:prstGeom>
            <a:solidFill>
              <a:srgbClr val="000000"/>
            </a:solidFill>
            <a:ln w="6350">
              <a:solidFill>
                <a:srgbClr val="000000"/>
              </a:solidFill>
              <a:round/>
              <a:headEnd/>
              <a:tailEnd/>
            </a:ln>
          </p:spPr>
          <p:txBody>
            <a:bodyPr vert="horz" wrap="square" lIns="91440" tIns="45720" rIns="91440" bIns="45720" numCol="1" anchor="t" anchorCtr="0" compatLnSpc="1">
              <a:prstTxWarp prst="textNoShape">
                <a:avLst/>
              </a:prstTxWarp>
            </a:bodyPr>
            <a:lstStyle/>
            <a:p>
              <a:endParaRPr lang="es-CL"/>
            </a:p>
          </p:txBody>
        </p:sp>
        <p:sp>
          <p:nvSpPr>
            <p:cNvPr id="21" name="Oval 5"/>
            <p:cNvSpPr>
              <a:spLocks noChangeArrowheads="1"/>
            </p:cNvSpPr>
            <p:nvPr/>
          </p:nvSpPr>
          <p:spPr bwMode="auto">
            <a:xfrm>
              <a:off x="2961" y="12964"/>
              <a:ext cx="68" cy="68"/>
            </a:xfrm>
            <a:prstGeom prst="ellipse">
              <a:avLst/>
            </a:prstGeom>
            <a:solidFill>
              <a:srgbClr val="000000"/>
            </a:solidFill>
            <a:ln w="6350">
              <a:solidFill>
                <a:srgbClr val="000000"/>
              </a:solidFill>
              <a:round/>
              <a:headEnd/>
              <a:tailEnd/>
            </a:ln>
          </p:spPr>
          <p:txBody>
            <a:bodyPr vert="horz" wrap="square" lIns="91440" tIns="45720" rIns="91440" bIns="45720" numCol="1" anchor="t" anchorCtr="0" compatLnSpc="1">
              <a:prstTxWarp prst="textNoShape">
                <a:avLst/>
              </a:prstTxWarp>
            </a:bodyPr>
            <a:lstStyle/>
            <a:p>
              <a:endParaRPr lang="es-CL"/>
            </a:p>
          </p:txBody>
        </p:sp>
        <p:sp>
          <p:nvSpPr>
            <p:cNvPr id="22" name="Oval 4"/>
            <p:cNvSpPr>
              <a:spLocks noChangeArrowheads="1"/>
            </p:cNvSpPr>
            <p:nvPr/>
          </p:nvSpPr>
          <p:spPr bwMode="auto">
            <a:xfrm>
              <a:off x="3222" y="13425"/>
              <a:ext cx="68" cy="68"/>
            </a:xfrm>
            <a:prstGeom prst="ellipse">
              <a:avLst/>
            </a:prstGeom>
            <a:solidFill>
              <a:srgbClr val="000000"/>
            </a:solidFill>
            <a:ln w="6350">
              <a:solidFill>
                <a:srgbClr val="000000"/>
              </a:solidFill>
              <a:round/>
              <a:headEnd/>
              <a:tailEnd/>
            </a:ln>
          </p:spPr>
          <p:txBody>
            <a:bodyPr vert="horz" wrap="square" lIns="91440" tIns="45720" rIns="91440" bIns="45720" numCol="1" anchor="t" anchorCtr="0" compatLnSpc="1">
              <a:prstTxWarp prst="textNoShape">
                <a:avLst/>
              </a:prstTxWarp>
            </a:bodyPr>
            <a:lstStyle/>
            <a:p>
              <a:endParaRPr lang="es-CL"/>
            </a:p>
          </p:txBody>
        </p:sp>
        <p:sp>
          <p:nvSpPr>
            <p:cNvPr id="23" name="Oval 3"/>
            <p:cNvSpPr>
              <a:spLocks noChangeArrowheads="1"/>
            </p:cNvSpPr>
            <p:nvPr/>
          </p:nvSpPr>
          <p:spPr bwMode="auto">
            <a:xfrm>
              <a:off x="2781" y="13144"/>
              <a:ext cx="68" cy="68"/>
            </a:xfrm>
            <a:prstGeom prst="ellipse">
              <a:avLst/>
            </a:prstGeom>
            <a:solidFill>
              <a:srgbClr val="000000"/>
            </a:solidFill>
            <a:ln w="6350">
              <a:solidFill>
                <a:srgbClr val="000000"/>
              </a:solidFill>
              <a:round/>
              <a:headEnd/>
              <a:tailEnd/>
            </a:ln>
          </p:spPr>
          <p:txBody>
            <a:bodyPr vert="horz" wrap="square" lIns="91440" tIns="45720" rIns="91440" bIns="45720" numCol="1" anchor="t" anchorCtr="0" compatLnSpc="1">
              <a:prstTxWarp prst="textNoShape">
                <a:avLst/>
              </a:prstTxWarp>
            </a:bodyPr>
            <a:lstStyle/>
            <a:p>
              <a:endParaRPr lang="es-CL"/>
            </a:p>
          </p:txBody>
        </p:sp>
        <p:sp>
          <p:nvSpPr>
            <p:cNvPr id="24" name="Oval 2"/>
            <p:cNvSpPr>
              <a:spLocks noChangeArrowheads="1"/>
            </p:cNvSpPr>
            <p:nvPr/>
          </p:nvSpPr>
          <p:spPr bwMode="auto">
            <a:xfrm>
              <a:off x="2421" y="13441"/>
              <a:ext cx="68" cy="68"/>
            </a:xfrm>
            <a:prstGeom prst="ellipse">
              <a:avLst/>
            </a:prstGeom>
            <a:solidFill>
              <a:srgbClr val="000000"/>
            </a:solidFill>
            <a:ln w="6350">
              <a:solidFill>
                <a:srgbClr val="000000"/>
              </a:solidFill>
              <a:round/>
              <a:headEnd/>
              <a:tailEnd/>
            </a:ln>
          </p:spPr>
          <p:txBody>
            <a:bodyPr vert="horz" wrap="square" lIns="91440" tIns="45720" rIns="91440" bIns="45720" numCol="1" anchor="t" anchorCtr="0" compatLnSpc="1">
              <a:prstTxWarp prst="textNoShape">
                <a:avLst/>
              </a:prstTxWarp>
            </a:bodyPr>
            <a:lstStyle/>
            <a:p>
              <a:endParaRPr lang="es-CL"/>
            </a:p>
          </p:txBody>
        </p:sp>
      </p:grpSp>
      <p:sp>
        <p:nvSpPr>
          <p:cNvPr id="34" name="Rectangle 40"/>
          <p:cNvSpPr>
            <a:spLocks noChangeArrowheads="1"/>
          </p:cNvSpPr>
          <p:nvPr/>
        </p:nvSpPr>
        <p:spPr bwMode="auto">
          <a:xfrm>
            <a:off x="0" y="4572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s-CL" sz="1800" b="0" i="0" u="none" strike="noStrike" cap="none" normalizeH="0" baseline="0">
              <a:ln>
                <a:noFill/>
              </a:ln>
              <a:solidFill>
                <a:schemeClr val="tx1"/>
              </a:solidFill>
              <a:effectLst/>
              <a:latin typeface="Arial" pitchFamily="34" charset="0"/>
              <a:cs typeface="Arial" pitchFamily="34" charset="0"/>
            </a:endParaRPr>
          </a:p>
        </p:txBody>
      </p:sp>
    </p:spTree>
    <p:extLst>
      <p:ext uri="{BB962C8B-B14F-4D97-AF65-F5344CB8AC3E}">
        <p14:creationId xmlns:p14="http://schemas.microsoft.com/office/powerpoint/2010/main" val="3179773847"/>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normAutofit/>
          </a:bodyPr>
          <a:lstStyle/>
          <a:p>
            <a:r>
              <a:rPr lang="es-ES" dirty="0">
                <a:solidFill>
                  <a:srgbClr val="002060"/>
                </a:solidFill>
              </a:rPr>
              <a:t>Error instrumental</a:t>
            </a:r>
          </a:p>
        </p:txBody>
      </p:sp>
      <p:pic>
        <p:nvPicPr>
          <p:cNvPr id="7" name="Imagen 6">
            <a:extLst>
              <a:ext uri="{FF2B5EF4-FFF2-40B4-BE49-F238E27FC236}">
                <a16:creationId xmlns:a16="http://schemas.microsoft.com/office/drawing/2014/main" id="{2AEF708A-A5FC-834D-8E62-91EBC8D8ABE8}"/>
              </a:ext>
            </a:extLst>
          </p:cNvPr>
          <p:cNvPicPr>
            <a:picLocks noChangeAspect="1"/>
          </p:cNvPicPr>
          <p:nvPr/>
        </p:nvPicPr>
        <p:blipFill>
          <a:blip r:embed="rId2"/>
          <a:stretch>
            <a:fillRect/>
          </a:stretch>
        </p:blipFill>
        <p:spPr>
          <a:xfrm>
            <a:off x="715200" y="1228783"/>
            <a:ext cx="7168586" cy="2538874"/>
          </a:xfrm>
          <a:prstGeom prst="rect">
            <a:avLst/>
          </a:prstGeom>
        </p:spPr>
      </p:pic>
      <p:sp>
        <p:nvSpPr>
          <p:cNvPr id="8" name="Rectángulo 7">
            <a:extLst>
              <a:ext uri="{FF2B5EF4-FFF2-40B4-BE49-F238E27FC236}">
                <a16:creationId xmlns:a16="http://schemas.microsoft.com/office/drawing/2014/main" id="{A2B3F534-29A4-2E4C-BAB2-F99DF5B68F5C}"/>
              </a:ext>
            </a:extLst>
          </p:cNvPr>
          <p:cNvSpPr/>
          <p:nvPr/>
        </p:nvSpPr>
        <p:spPr>
          <a:xfrm>
            <a:off x="609599" y="3967749"/>
            <a:ext cx="8229599" cy="707886"/>
          </a:xfrm>
          <a:prstGeom prst="rect">
            <a:avLst/>
          </a:prstGeom>
        </p:spPr>
        <p:txBody>
          <a:bodyPr wrap="square">
            <a:spAutoFit/>
          </a:bodyPr>
          <a:lstStyle/>
          <a:p>
            <a:r>
              <a:rPr lang="es-ES_tradnl" sz="2000" dirty="0">
                <a:solidFill>
                  <a:srgbClr val="002060"/>
                </a:solidFill>
                <a:cs typeface="Arial"/>
              </a:rPr>
              <a:t>La apreciación es la menor variación de la medida que se puede registrar con un instrumento.</a:t>
            </a:r>
            <a:endParaRPr lang="es-ES" sz="2000" dirty="0">
              <a:solidFill>
                <a:srgbClr val="002060"/>
              </a:solidFill>
              <a:cs typeface="Arial"/>
            </a:endParaRPr>
          </a:p>
        </p:txBody>
      </p:sp>
      <p:sp>
        <p:nvSpPr>
          <p:cNvPr id="3" name="Rectángulo 2">
            <a:extLst>
              <a:ext uri="{FF2B5EF4-FFF2-40B4-BE49-F238E27FC236}">
                <a16:creationId xmlns:a16="http://schemas.microsoft.com/office/drawing/2014/main" id="{30C33756-3ABD-3C4E-81F1-A87DF4ED481F}"/>
              </a:ext>
            </a:extLst>
          </p:cNvPr>
          <p:cNvSpPr/>
          <p:nvPr/>
        </p:nvSpPr>
        <p:spPr>
          <a:xfrm>
            <a:off x="609599" y="4875727"/>
            <a:ext cx="8229598" cy="400110"/>
          </a:xfrm>
          <a:prstGeom prst="rect">
            <a:avLst/>
          </a:prstGeom>
        </p:spPr>
        <p:txBody>
          <a:bodyPr wrap="square">
            <a:spAutoFit/>
          </a:bodyPr>
          <a:lstStyle/>
          <a:p>
            <a:pPr algn="just"/>
            <a:r>
              <a:rPr lang="es-ES_tradnl" sz="2000" dirty="0">
                <a:solidFill>
                  <a:srgbClr val="002060"/>
                </a:solidFill>
              </a:rPr>
              <a:t>El margen de </a:t>
            </a:r>
            <a:r>
              <a:rPr lang="es-ES_tradnl" sz="2000" b="1" dirty="0">
                <a:solidFill>
                  <a:srgbClr val="FF0000"/>
                </a:solidFill>
              </a:rPr>
              <a:t>error instrumental </a:t>
            </a:r>
            <a:r>
              <a:rPr lang="es-ES_tradnl" sz="2000" dirty="0">
                <a:solidFill>
                  <a:srgbClr val="002060"/>
                </a:solidFill>
              </a:rPr>
              <a:t>de una medición "M" se expresa como "</a:t>
            </a:r>
            <a:r>
              <a:rPr lang="es-ES_tradnl" sz="2000" dirty="0" err="1">
                <a:solidFill>
                  <a:srgbClr val="002060"/>
                </a:solidFill>
              </a:rPr>
              <a:t>δM</a:t>
            </a:r>
            <a:r>
              <a:rPr lang="es-ES_tradnl" sz="2000" dirty="0">
                <a:solidFill>
                  <a:srgbClr val="002060"/>
                </a:solidFill>
              </a:rPr>
              <a:t>”</a:t>
            </a:r>
          </a:p>
        </p:txBody>
      </p:sp>
      <mc:AlternateContent xmlns:mc="http://schemas.openxmlformats.org/markup-compatibility/2006" xmlns:a14="http://schemas.microsoft.com/office/drawing/2010/main">
        <mc:Choice Requires="a14">
          <p:sp>
            <p:nvSpPr>
              <p:cNvPr id="10" name="CuadroTexto 9">
                <a:extLst>
                  <a:ext uri="{FF2B5EF4-FFF2-40B4-BE49-F238E27FC236}">
                    <a16:creationId xmlns:a16="http://schemas.microsoft.com/office/drawing/2014/main" id="{FA0C14F5-00B5-C24B-A946-426C420F01F0}"/>
                  </a:ext>
                </a:extLst>
              </p:cNvPr>
              <p:cNvSpPr txBox="1"/>
              <p:nvPr/>
            </p:nvSpPr>
            <p:spPr>
              <a:xfrm>
                <a:off x="3346507" y="5629217"/>
                <a:ext cx="2538515" cy="700641"/>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s-CL" sz="2400" i="1" smtClean="0">
                          <a:solidFill>
                            <a:schemeClr val="accent1">
                              <a:lumMod val="50000"/>
                            </a:schemeClr>
                          </a:solidFill>
                          <a:latin typeface="Cambria Math" panose="02040503050406030204" pitchFamily="18" charset="0"/>
                          <a:ea typeface="Cambria Math" panose="02040503050406030204" pitchFamily="18" charset="0"/>
                        </a:rPr>
                        <m:t>𝛿</m:t>
                      </m:r>
                      <m:r>
                        <a:rPr lang="es-ES" sz="2400" b="0" i="1" smtClean="0">
                          <a:solidFill>
                            <a:schemeClr val="accent1">
                              <a:lumMod val="50000"/>
                            </a:schemeClr>
                          </a:solidFill>
                          <a:latin typeface="Cambria Math" panose="02040503050406030204" pitchFamily="18" charset="0"/>
                          <a:ea typeface="Cambria Math" panose="02040503050406030204" pitchFamily="18" charset="0"/>
                        </a:rPr>
                        <m:t>𝑀</m:t>
                      </m:r>
                      <m:r>
                        <a:rPr lang="es-ES" sz="2400" b="0" i="1" smtClean="0">
                          <a:solidFill>
                            <a:schemeClr val="accent1">
                              <a:lumMod val="50000"/>
                            </a:schemeClr>
                          </a:solidFill>
                          <a:latin typeface="Cambria Math" panose="02040503050406030204" pitchFamily="18" charset="0"/>
                          <a:ea typeface="Cambria Math" panose="02040503050406030204" pitchFamily="18" charset="0"/>
                        </a:rPr>
                        <m:t>=</m:t>
                      </m:r>
                      <m:f>
                        <m:fPr>
                          <m:ctrlPr>
                            <a:rPr lang="es-ES" sz="2400" b="0" i="1" smtClean="0">
                              <a:solidFill>
                                <a:schemeClr val="accent1">
                                  <a:lumMod val="50000"/>
                                </a:schemeClr>
                              </a:solidFill>
                              <a:latin typeface="Cambria Math" panose="02040503050406030204" pitchFamily="18" charset="0"/>
                              <a:ea typeface="Cambria Math" panose="02040503050406030204" pitchFamily="18" charset="0"/>
                            </a:rPr>
                          </m:ctrlPr>
                        </m:fPr>
                        <m:num>
                          <m:r>
                            <a:rPr lang="es-ES" sz="2400" b="0" i="1" smtClean="0">
                              <a:solidFill>
                                <a:schemeClr val="accent1">
                                  <a:lumMod val="50000"/>
                                </a:schemeClr>
                              </a:solidFill>
                              <a:latin typeface="Cambria Math" panose="02040503050406030204" pitchFamily="18" charset="0"/>
                              <a:ea typeface="Cambria Math" panose="02040503050406030204" pitchFamily="18" charset="0"/>
                            </a:rPr>
                            <m:t>𝑎𝑝𝑟𝑒𝑐𝑖𝑎𝑐𝑖</m:t>
                          </m:r>
                          <m:r>
                            <a:rPr lang="es-ES" sz="2400" i="1">
                              <a:solidFill>
                                <a:schemeClr val="accent1">
                                  <a:lumMod val="50000"/>
                                </a:schemeClr>
                              </a:solidFill>
                              <a:latin typeface="Cambria Math" panose="02040503050406030204" pitchFamily="18" charset="0"/>
                              <a:ea typeface="Cambria Math" panose="02040503050406030204" pitchFamily="18" charset="0"/>
                            </a:rPr>
                            <m:t>ó</m:t>
                          </m:r>
                          <m:r>
                            <a:rPr lang="es-ES" sz="2400" b="0" i="1" smtClean="0">
                              <a:solidFill>
                                <a:schemeClr val="accent1">
                                  <a:lumMod val="50000"/>
                                </a:schemeClr>
                              </a:solidFill>
                              <a:latin typeface="Cambria Math" panose="02040503050406030204" pitchFamily="18" charset="0"/>
                              <a:ea typeface="Cambria Math" panose="02040503050406030204" pitchFamily="18" charset="0"/>
                            </a:rPr>
                            <m:t>𝑛</m:t>
                          </m:r>
                        </m:num>
                        <m:den>
                          <m:r>
                            <a:rPr lang="es-ES" sz="2400" b="0" i="1" smtClean="0">
                              <a:solidFill>
                                <a:schemeClr val="accent1">
                                  <a:lumMod val="50000"/>
                                </a:schemeClr>
                              </a:solidFill>
                              <a:latin typeface="Cambria Math" panose="02040503050406030204" pitchFamily="18" charset="0"/>
                              <a:ea typeface="Cambria Math" panose="02040503050406030204" pitchFamily="18" charset="0"/>
                            </a:rPr>
                            <m:t>2</m:t>
                          </m:r>
                        </m:den>
                      </m:f>
                    </m:oMath>
                  </m:oMathPara>
                </a14:m>
                <a:endParaRPr lang="es-CL" sz="2400" dirty="0">
                  <a:solidFill>
                    <a:schemeClr val="accent1">
                      <a:lumMod val="50000"/>
                    </a:schemeClr>
                  </a:solidFill>
                </a:endParaRPr>
              </a:p>
            </p:txBody>
          </p:sp>
        </mc:Choice>
        <mc:Fallback xmlns="">
          <p:sp>
            <p:nvSpPr>
              <p:cNvPr id="10" name="CuadroTexto 9">
                <a:extLst>
                  <a:ext uri="{FF2B5EF4-FFF2-40B4-BE49-F238E27FC236}">
                    <a16:creationId xmlns:a16="http://schemas.microsoft.com/office/drawing/2014/main" id="{FA0C14F5-00B5-C24B-A946-426C420F01F0}"/>
                  </a:ext>
                </a:extLst>
              </p:cNvPr>
              <p:cNvSpPr txBox="1">
                <a:spLocks noRot="1" noChangeAspect="1" noMove="1" noResize="1" noEditPoints="1" noAdjustHandles="1" noChangeArrowheads="1" noChangeShapeType="1" noTextEdit="1"/>
              </p:cNvSpPr>
              <p:nvPr/>
            </p:nvSpPr>
            <p:spPr>
              <a:xfrm>
                <a:off x="3346507" y="5629217"/>
                <a:ext cx="2538515" cy="700641"/>
              </a:xfrm>
              <a:prstGeom prst="rect">
                <a:avLst/>
              </a:prstGeom>
              <a:blipFill>
                <a:blip r:embed="rId3"/>
                <a:stretch>
                  <a:fillRect l="-2488" t="-1786" r="-995" b="-14286"/>
                </a:stretch>
              </a:blipFill>
            </p:spPr>
            <p:txBody>
              <a:bodyPr/>
              <a:lstStyle/>
              <a:p>
                <a:r>
                  <a:rPr lang="es-CL">
                    <a:noFill/>
                  </a:rPr>
                  <a:t> </a:t>
                </a:r>
              </a:p>
            </p:txBody>
          </p:sp>
        </mc:Fallback>
      </mc:AlternateContent>
    </p:spTree>
    <p:extLst>
      <p:ext uri="{BB962C8B-B14F-4D97-AF65-F5344CB8AC3E}">
        <p14:creationId xmlns:p14="http://schemas.microsoft.com/office/powerpoint/2010/main" val="38506279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500" fill="hold"/>
                                        <p:tgtEl>
                                          <p:spTgt spid="8"/>
                                        </p:tgtEl>
                                        <p:attrNameLst>
                                          <p:attrName>ppt_x</p:attrName>
                                        </p:attrNameLst>
                                      </p:cBhvr>
                                      <p:tavLst>
                                        <p:tav tm="0">
                                          <p:val>
                                            <p:strVal val="#ppt_x"/>
                                          </p:val>
                                        </p:tav>
                                        <p:tav tm="100000">
                                          <p:val>
                                            <p:strVal val="#ppt_x"/>
                                          </p:val>
                                        </p:tav>
                                      </p:tavLst>
                                    </p:anim>
                                    <p:anim calcmode="lin" valueType="num">
                                      <p:cBhvr additive="base">
                                        <p:cTn id="20"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gtEl>
                                        <p:attrNameLst>
                                          <p:attrName>style.visibility</p:attrName>
                                        </p:attrNameLst>
                                      </p:cBhvr>
                                      <p:to>
                                        <p:strVal val="visible"/>
                                      </p:to>
                                    </p:set>
                                    <p:anim calcmode="lin" valueType="num">
                                      <p:cBhvr additive="base">
                                        <p:cTn id="25" dur="500" fill="hold"/>
                                        <p:tgtEl>
                                          <p:spTgt spid="3"/>
                                        </p:tgtEl>
                                        <p:attrNameLst>
                                          <p:attrName>ppt_x</p:attrName>
                                        </p:attrNameLst>
                                      </p:cBhvr>
                                      <p:tavLst>
                                        <p:tav tm="0">
                                          <p:val>
                                            <p:strVal val="#ppt_x"/>
                                          </p:val>
                                        </p:tav>
                                        <p:tav tm="100000">
                                          <p:val>
                                            <p:strVal val="#ppt_x"/>
                                          </p:val>
                                        </p:tav>
                                      </p:tavLst>
                                    </p:anim>
                                    <p:anim calcmode="lin" valueType="num">
                                      <p:cBhvr additive="base">
                                        <p:cTn id="26"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10"/>
                                        </p:tgtEl>
                                        <p:attrNameLst>
                                          <p:attrName>style.visibility</p:attrName>
                                        </p:attrNameLst>
                                      </p:cBhvr>
                                      <p:to>
                                        <p:strVal val="visible"/>
                                      </p:to>
                                    </p:set>
                                    <p:anim calcmode="lin" valueType="num">
                                      <p:cBhvr additive="base">
                                        <p:cTn id="31" dur="500" fill="hold"/>
                                        <p:tgtEl>
                                          <p:spTgt spid="10"/>
                                        </p:tgtEl>
                                        <p:attrNameLst>
                                          <p:attrName>ppt_x</p:attrName>
                                        </p:attrNameLst>
                                      </p:cBhvr>
                                      <p:tavLst>
                                        <p:tav tm="0">
                                          <p:val>
                                            <p:strVal val="#ppt_x"/>
                                          </p:val>
                                        </p:tav>
                                        <p:tav tm="100000">
                                          <p:val>
                                            <p:strVal val="#ppt_x"/>
                                          </p:val>
                                        </p:tav>
                                      </p:tavLst>
                                    </p:anim>
                                    <p:anim calcmode="lin" valueType="num">
                                      <p:cBhvr additive="base">
                                        <p:cTn id="32"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8" grpId="0"/>
      <p:bldP spid="3" grpId="0"/>
      <p:bldP spid="10"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F8CA7BB-85DA-3C4D-A4F2-CAFCF949DAB8}"/>
              </a:ext>
            </a:extLst>
          </p:cNvPr>
          <p:cNvSpPr>
            <a:spLocks noGrp="1"/>
          </p:cNvSpPr>
          <p:nvPr>
            <p:ph type="title"/>
          </p:nvPr>
        </p:nvSpPr>
        <p:spPr/>
        <p:txBody>
          <a:bodyPr>
            <a:normAutofit fontScale="90000"/>
          </a:bodyPr>
          <a:lstStyle/>
          <a:p>
            <a:r>
              <a:rPr lang="es-ES_tradnl" dirty="0"/>
              <a:t>Determinar el error instrumental en los siguientes casos </a:t>
            </a:r>
          </a:p>
        </p:txBody>
      </p:sp>
      <p:pic>
        <p:nvPicPr>
          <p:cNvPr id="4" name="Imagen 3">
            <a:extLst>
              <a:ext uri="{FF2B5EF4-FFF2-40B4-BE49-F238E27FC236}">
                <a16:creationId xmlns:a16="http://schemas.microsoft.com/office/drawing/2014/main" id="{0CBFA5CE-6551-CC4D-80E2-43F8A0EA21D7}"/>
              </a:ext>
            </a:extLst>
          </p:cNvPr>
          <p:cNvPicPr>
            <a:picLocks noChangeAspect="1"/>
          </p:cNvPicPr>
          <p:nvPr/>
        </p:nvPicPr>
        <p:blipFill>
          <a:blip r:embed="rId2"/>
          <a:stretch>
            <a:fillRect/>
          </a:stretch>
        </p:blipFill>
        <p:spPr>
          <a:xfrm>
            <a:off x="1092099" y="1941502"/>
            <a:ext cx="7272968" cy="1575810"/>
          </a:xfrm>
          <a:prstGeom prst="rect">
            <a:avLst/>
          </a:prstGeom>
        </p:spPr>
      </p:pic>
      <p:pic>
        <p:nvPicPr>
          <p:cNvPr id="5" name="Picture 4" descr="significant-digits-measurements-02">
            <a:extLst>
              <a:ext uri="{FF2B5EF4-FFF2-40B4-BE49-F238E27FC236}">
                <a16:creationId xmlns:a16="http://schemas.microsoft.com/office/drawing/2014/main" id="{8A944D17-ABB2-3B4F-A599-2BC1CB6AF9D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74127" y="4586317"/>
            <a:ext cx="7108912" cy="1575810"/>
          </a:xfrm>
          <a:prstGeom prst="rect">
            <a:avLst/>
          </a:prstGeom>
          <a:noFill/>
          <a:extLst>
            <a:ext uri="{909E8E84-426E-40dd-AFC4-6F175D3DCCD1}">
              <a14:hiddenFill xmlns="" xmlns:a14="http://schemas.microsoft.com/office/drawing/2010/main">
                <a:solidFill>
                  <a:srgbClr val="FFFFFF"/>
                </a:solidFill>
              </a14:hiddenFill>
            </a:ext>
          </a:extLst>
        </p:spPr>
      </p:pic>
    </p:spTree>
    <p:extLst>
      <p:ext uri="{BB962C8B-B14F-4D97-AF65-F5344CB8AC3E}">
        <p14:creationId xmlns:p14="http://schemas.microsoft.com/office/powerpoint/2010/main" val="19296924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grpId="0" nodeType="click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additive="base">
                                        <p:cTn id="11" dur="500" fill="hold"/>
                                        <p:tgtEl>
                                          <p:spTgt spid="2"/>
                                        </p:tgtEl>
                                        <p:attrNameLst>
                                          <p:attrName>ppt_x</p:attrName>
                                        </p:attrNameLst>
                                      </p:cBhvr>
                                      <p:tavLst>
                                        <p:tav tm="0">
                                          <p:val>
                                            <p:strVal val="#ppt_x"/>
                                          </p:val>
                                        </p:tav>
                                        <p:tav tm="100000">
                                          <p:val>
                                            <p:strVal val="#ppt_x"/>
                                          </p:val>
                                        </p:tav>
                                      </p:tavLst>
                                    </p:anim>
                                    <p:anim calcmode="lin" valueType="num">
                                      <p:cBhvr additive="base">
                                        <p:cTn id="12"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additive="base">
                                        <p:cTn id="17" dur="500" fill="hold"/>
                                        <p:tgtEl>
                                          <p:spTgt spid="4"/>
                                        </p:tgtEl>
                                        <p:attrNameLst>
                                          <p:attrName>ppt_x</p:attrName>
                                        </p:attrNameLst>
                                      </p:cBhvr>
                                      <p:tavLst>
                                        <p:tav tm="0">
                                          <p:val>
                                            <p:strVal val="#ppt_x"/>
                                          </p:val>
                                        </p:tav>
                                        <p:tav tm="100000">
                                          <p:val>
                                            <p:strVal val="#ppt_x"/>
                                          </p:val>
                                        </p:tav>
                                      </p:tavLst>
                                    </p:anim>
                                    <p:anim calcmode="lin" valueType="num">
                                      <p:cBhvr additive="base">
                                        <p:cTn id="1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nodeType="clickEffect">
                                  <p:stCondLst>
                                    <p:cond delay="0"/>
                                  </p:stCondLst>
                                  <p:childTnLst>
                                    <p:set>
                                      <p:cBhvr>
                                        <p:cTn id="22" dur="1" fill="hold">
                                          <p:stCondLst>
                                            <p:cond delay="0"/>
                                          </p:stCondLst>
                                        </p:cTn>
                                        <p:tgtEl>
                                          <p:spTgt spid="5"/>
                                        </p:tgtEl>
                                        <p:attrNameLst>
                                          <p:attrName>style.visibility</p:attrName>
                                        </p:attrNameLst>
                                      </p:cBhvr>
                                      <p:to>
                                        <p:strVal val="visible"/>
                                      </p:to>
                                    </p:set>
                                    <p:anim calcmode="lin" valueType="num">
                                      <p:cBhvr additive="base">
                                        <p:cTn id="23" dur="500" fill="hold"/>
                                        <p:tgtEl>
                                          <p:spTgt spid="5"/>
                                        </p:tgtEl>
                                        <p:attrNameLst>
                                          <p:attrName>ppt_x</p:attrName>
                                        </p:attrNameLst>
                                      </p:cBhvr>
                                      <p:tavLst>
                                        <p:tav tm="0">
                                          <p:val>
                                            <p:strVal val="#ppt_x"/>
                                          </p:val>
                                        </p:tav>
                                        <p:tav tm="100000">
                                          <p:val>
                                            <p:strVal val="#ppt_x"/>
                                          </p:val>
                                        </p:tav>
                                      </p:tavLst>
                                    </p:anim>
                                    <p:anim calcmode="lin" valueType="num">
                                      <p:cBhvr additive="base">
                                        <p:cTn id="2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F85A33F-2BDB-C14C-9653-C9BA0506CBB0}"/>
              </a:ext>
            </a:extLst>
          </p:cNvPr>
          <p:cNvSpPr>
            <a:spLocks noGrp="1"/>
          </p:cNvSpPr>
          <p:nvPr>
            <p:ph type="title"/>
          </p:nvPr>
        </p:nvSpPr>
        <p:spPr/>
        <p:txBody>
          <a:bodyPr/>
          <a:lstStyle/>
          <a:p>
            <a:r>
              <a:rPr lang="es-ES_tradnl" dirty="0"/>
              <a:t>Cifras significativas</a:t>
            </a:r>
          </a:p>
        </p:txBody>
      </p:sp>
      <p:sp>
        <p:nvSpPr>
          <p:cNvPr id="3" name="Marcador de contenido 2">
            <a:extLst>
              <a:ext uri="{FF2B5EF4-FFF2-40B4-BE49-F238E27FC236}">
                <a16:creationId xmlns:a16="http://schemas.microsoft.com/office/drawing/2014/main" id="{00C8D24B-3EF3-E74E-8D92-4A5D81BFD013}"/>
              </a:ext>
            </a:extLst>
          </p:cNvPr>
          <p:cNvSpPr>
            <a:spLocks noGrp="1"/>
          </p:cNvSpPr>
          <p:nvPr>
            <p:ph idx="1"/>
          </p:nvPr>
        </p:nvSpPr>
        <p:spPr>
          <a:xfrm>
            <a:off x="680012" y="1333982"/>
            <a:ext cx="7783975" cy="1999527"/>
          </a:xfrm>
        </p:spPr>
        <p:txBody>
          <a:bodyPr>
            <a:normAutofit fontScale="92500" lnSpcReduction="20000"/>
          </a:bodyPr>
          <a:lstStyle/>
          <a:p>
            <a:pPr marL="0" indent="0" algn="just">
              <a:buNone/>
            </a:pPr>
            <a:r>
              <a:rPr lang="es-CL" dirty="0">
                <a:solidFill>
                  <a:srgbClr val="002060"/>
                </a:solidFill>
              </a:rPr>
              <a:t>Como ya hemos visto, la medida de una cantidad física entrega un valor con un cierto grado de error. Un concepto muy importante es el de las </a:t>
            </a:r>
            <a:r>
              <a:rPr lang="es-CL" dirty="0">
                <a:solidFill>
                  <a:srgbClr val="FF0000"/>
                </a:solidFill>
              </a:rPr>
              <a:t>cifras significativas de una medición</a:t>
            </a:r>
            <a:r>
              <a:rPr lang="es-CL" dirty="0">
                <a:solidFill>
                  <a:srgbClr val="002060"/>
                </a:solidFill>
              </a:rPr>
              <a:t>, el cual depende del error.</a:t>
            </a:r>
          </a:p>
          <a:p>
            <a:pPr marL="0" indent="0">
              <a:buNone/>
            </a:pPr>
            <a:endParaRPr lang="es-ES_tradnl" dirty="0"/>
          </a:p>
        </p:txBody>
      </p:sp>
      <p:sp>
        <p:nvSpPr>
          <p:cNvPr id="4" name="Rectángulo 3">
            <a:extLst>
              <a:ext uri="{FF2B5EF4-FFF2-40B4-BE49-F238E27FC236}">
                <a16:creationId xmlns:a16="http://schemas.microsoft.com/office/drawing/2014/main" id="{E3AAED52-3BBD-7149-AFEE-10A4A0CDB266}"/>
              </a:ext>
            </a:extLst>
          </p:cNvPr>
          <p:cNvSpPr/>
          <p:nvPr/>
        </p:nvSpPr>
        <p:spPr>
          <a:xfrm>
            <a:off x="680012" y="3269469"/>
            <a:ext cx="8006788" cy="1384995"/>
          </a:xfrm>
          <a:prstGeom prst="rect">
            <a:avLst/>
          </a:prstGeom>
        </p:spPr>
        <p:txBody>
          <a:bodyPr wrap="square">
            <a:spAutoFit/>
          </a:bodyPr>
          <a:lstStyle/>
          <a:p>
            <a:pPr algn="just"/>
            <a:r>
              <a:rPr lang="es-CL" sz="2800" dirty="0">
                <a:solidFill>
                  <a:schemeClr val="accent3">
                    <a:lumMod val="75000"/>
                  </a:schemeClr>
                </a:solidFill>
              </a:rPr>
              <a:t>Las cifras significativas son el número de dígitos en un valor, a menudo una medición, que contribuyen al grado de exactitud del valor.</a:t>
            </a:r>
            <a:endParaRPr lang="es-CL" sz="2800" dirty="0">
              <a:solidFill>
                <a:schemeClr val="accent3">
                  <a:lumMod val="75000"/>
                </a:schemeClr>
              </a:solidFill>
              <a:effectLst/>
            </a:endParaRPr>
          </a:p>
        </p:txBody>
      </p:sp>
      <p:pic>
        <p:nvPicPr>
          <p:cNvPr id="5" name="Imagen 4">
            <a:extLst>
              <a:ext uri="{FF2B5EF4-FFF2-40B4-BE49-F238E27FC236}">
                <a16:creationId xmlns:a16="http://schemas.microsoft.com/office/drawing/2014/main" id="{B4DE106B-6120-9242-8E75-9EF8A3924F05}"/>
              </a:ext>
            </a:extLst>
          </p:cNvPr>
          <p:cNvPicPr>
            <a:picLocks noChangeAspect="1"/>
          </p:cNvPicPr>
          <p:nvPr/>
        </p:nvPicPr>
        <p:blipFill>
          <a:blip r:embed="rId2"/>
          <a:stretch>
            <a:fillRect/>
          </a:stretch>
        </p:blipFill>
        <p:spPr>
          <a:xfrm>
            <a:off x="5545678" y="4702270"/>
            <a:ext cx="2825712" cy="1643495"/>
          </a:xfrm>
          <a:prstGeom prst="rect">
            <a:avLst/>
          </a:prstGeom>
        </p:spPr>
      </p:pic>
    </p:spTree>
    <p:extLst>
      <p:ext uri="{BB962C8B-B14F-4D97-AF65-F5344CB8AC3E}">
        <p14:creationId xmlns:p14="http://schemas.microsoft.com/office/powerpoint/2010/main" val="26032562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ppt_x"/>
                                          </p:val>
                                        </p:tav>
                                        <p:tav tm="100000">
                                          <p:val>
                                            <p:strVal val="#ppt_x"/>
                                          </p:val>
                                        </p:tav>
                                      </p:tavLst>
                                    </p:anim>
                                    <p:anim calcmode="lin" valueType="num">
                                      <p:cBhvr additive="base">
                                        <p:cTn id="20"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4E4395F-A193-C444-A6F0-9BC451C717B3}"/>
              </a:ext>
            </a:extLst>
          </p:cNvPr>
          <p:cNvSpPr>
            <a:spLocks noGrp="1"/>
          </p:cNvSpPr>
          <p:nvPr>
            <p:ph type="title"/>
          </p:nvPr>
        </p:nvSpPr>
        <p:spPr>
          <a:xfrm>
            <a:off x="309835" y="168652"/>
            <a:ext cx="8229600" cy="1143000"/>
          </a:xfrm>
        </p:spPr>
        <p:txBody>
          <a:bodyPr/>
          <a:lstStyle/>
          <a:p>
            <a:r>
              <a:rPr lang="es-ES_tradnl" dirty="0"/>
              <a:t>Ejemplo….</a:t>
            </a:r>
          </a:p>
        </p:txBody>
      </p:sp>
      <p:pic>
        <p:nvPicPr>
          <p:cNvPr id="4" name="Imagen 3">
            <a:extLst>
              <a:ext uri="{FF2B5EF4-FFF2-40B4-BE49-F238E27FC236}">
                <a16:creationId xmlns:a16="http://schemas.microsoft.com/office/drawing/2014/main" id="{55D98AB5-F901-884B-8F59-5036D38591C6}"/>
              </a:ext>
            </a:extLst>
          </p:cNvPr>
          <p:cNvPicPr>
            <a:picLocks noChangeAspect="1"/>
          </p:cNvPicPr>
          <p:nvPr/>
        </p:nvPicPr>
        <p:blipFill>
          <a:blip r:embed="rId2"/>
          <a:stretch>
            <a:fillRect/>
          </a:stretch>
        </p:blipFill>
        <p:spPr>
          <a:xfrm>
            <a:off x="768007" y="1417638"/>
            <a:ext cx="7272968" cy="1575810"/>
          </a:xfrm>
          <a:prstGeom prst="rect">
            <a:avLst/>
          </a:prstGeom>
        </p:spPr>
      </p:pic>
      <p:sp>
        <p:nvSpPr>
          <p:cNvPr id="12" name="Rectángulo 11">
            <a:extLst>
              <a:ext uri="{FF2B5EF4-FFF2-40B4-BE49-F238E27FC236}">
                <a16:creationId xmlns:a16="http://schemas.microsoft.com/office/drawing/2014/main" id="{0105828D-D247-1745-985B-989C1E194E31}"/>
              </a:ext>
            </a:extLst>
          </p:cNvPr>
          <p:cNvSpPr/>
          <p:nvPr/>
        </p:nvSpPr>
        <p:spPr>
          <a:xfrm>
            <a:off x="457200" y="3125889"/>
            <a:ext cx="8229600" cy="2126864"/>
          </a:xfrm>
          <a:prstGeom prst="rect">
            <a:avLst/>
          </a:prstGeom>
        </p:spPr>
        <p:txBody>
          <a:bodyPr wrap="square">
            <a:spAutoFit/>
          </a:bodyPr>
          <a:lstStyle/>
          <a:p>
            <a:pPr algn="just">
              <a:lnSpc>
                <a:spcPct val="150000"/>
              </a:lnSpc>
            </a:pPr>
            <a:r>
              <a:rPr lang="es-ES_tradnl" dirty="0"/>
              <a:t>El número de cifras que se reporta en una medición debe ser tal que coincida con la cifra del error. </a:t>
            </a:r>
          </a:p>
          <a:p>
            <a:pPr algn="just">
              <a:lnSpc>
                <a:spcPct val="150000"/>
              </a:lnSpc>
            </a:pPr>
            <a:r>
              <a:rPr lang="es-ES_tradnl" dirty="0"/>
              <a:t>Por lo general esta última cifra debe ser estimada.</a:t>
            </a:r>
          </a:p>
          <a:p>
            <a:pPr algn="just">
              <a:lnSpc>
                <a:spcPct val="150000"/>
              </a:lnSpc>
            </a:pPr>
            <a:r>
              <a:rPr lang="es-ES_tradnl" dirty="0"/>
              <a:t>La estimación es un proceso que realiza el observador, dónde éste evalúa qué fracción de la apreciación del instrumento le corresponde a una medida.</a:t>
            </a:r>
          </a:p>
        </p:txBody>
      </p:sp>
      <mc:AlternateContent xmlns:mc="http://schemas.openxmlformats.org/markup-compatibility/2006" xmlns:p14="http://schemas.microsoft.com/office/powerpoint/2010/main">
        <mc:Choice Requires="p14">
          <p:contentPart p14:bwMode="auto" r:id="rId3">
            <p14:nvContentPartPr>
              <p14:cNvPr id="25" name="Entrada de lápiz 24">
                <a:extLst>
                  <a:ext uri="{FF2B5EF4-FFF2-40B4-BE49-F238E27FC236}">
                    <a16:creationId xmlns:a16="http://schemas.microsoft.com/office/drawing/2014/main" id="{EACEA455-B987-5C4F-9C57-633685AF360F}"/>
                  </a:ext>
                </a:extLst>
              </p14:cNvPr>
              <p14:cNvContentPartPr/>
              <p14:nvPr/>
            </p14:nvContentPartPr>
            <p14:xfrm>
              <a:off x="1446715" y="2552212"/>
              <a:ext cx="276480" cy="81000"/>
            </p14:xfrm>
          </p:contentPart>
        </mc:Choice>
        <mc:Fallback xmlns="">
          <p:pic>
            <p:nvPicPr>
              <p:cNvPr id="25" name="Entrada de lápiz 24">
                <a:extLst>
                  <a:ext uri="{FF2B5EF4-FFF2-40B4-BE49-F238E27FC236}">
                    <a16:creationId xmlns:a16="http://schemas.microsoft.com/office/drawing/2014/main" id="{EACEA455-B987-5C4F-9C57-633685AF360F}"/>
                  </a:ext>
                </a:extLst>
              </p:cNvPr>
              <p:cNvPicPr/>
              <p:nvPr/>
            </p:nvPicPr>
            <p:blipFill>
              <a:blip r:embed="rId24"/>
              <a:stretch>
                <a:fillRect/>
              </a:stretch>
            </p:blipFill>
            <p:spPr>
              <a:xfrm>
                <a:off x="1439155" y="2544652"/>
                <a:ext cx="291240" cy="96120"/>
              </a:xfrm>
              <a:prstGeom prst="rect">
                <a:avLst/>
              </a:prstGeom>
            </p:spPr>
          </p:pic>
        </mc:Fallback>
      </mc:AlternateContent>
    </p:spTree>
    <p:extLst>
      <p:ext uri="{BB962C8B-B14F-4D97-AF65-F5344CB8AC3E}">
        <p14:creationId xmlns:p14="http://schemas.microsoft.com/office/powerpoint/2010/main" val="21560604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2"/>
                                        </p:tgtEl>
                                        <p:attrNameLst>
                                          <p:attrName>style.visibility</p:attrName>
                                        </p:attrNameLst>
                                      </p:cBhvr>
                                      <p:to>
                                        <p:strVal val="visible"/>
                                      </p:to>
                                    </p:set>
                                    <p:anim calcmode="lin" valueType="num">
                                      <p:cBhvr additive="base">
                                        <p:cTn id="13" dur="500" fill="hold"/>
                                        <p:tgtEl>
                                          <p:spTgt spid="12"/>
                                        </p:tgtEl>
                                        <p:attrNameLst>
                                          <p:attrName>ppt_x</p:attrName>
                                        </p:attrNameLst>
                                      </p:cBhvr>
                                      <p:tavLst>
                                        <p:tav tm="0">
                                          <p:val>
                                            <p:strVal val="#ppt_x"/>
                                          </p:val>
                                        </p:tav>
                                        <p:tav tm="100000">
                                          <p:val>
                                            <p:strVal val="#ppt_x"/>
                                          </p:val>
                                        </p:tav>
                                      </p:tavLst>
                                    </p:anim>
                                    <p:anim calcmode="lin" valueType="num">
                                      <p:cBhvr additive="base">
                                        <p:cTn id="14"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DC168D4-F818-704E-A148-16920C378E09}"/>
              </a:ext>
            </a:extLst>
          </p:cNvPr>
          <p:cNvSpPr>
            <a:spLocks noGrp="1"/>
          </p:cNvSpPr>
          <p:nvPr>
            <p:ph type="title"/>
          </p:nvPr>
        </p:nvSpPr>
        <p:spPr/>
        <p:txBody>
          <a:bodyPr/>
          <a:lstStyle/>
          <a:p>
            <a:r>
              <a:rPr lang="es-ES_tradnl" dirty="0"/>
              <a:t>Notación para mediciones </a:t>
            </a:r>
          </a:p>
        </p:txBody>
      </p:sp>
      <p:sp>
        <p:nvSpPr>
          <p:cNvPr id="4" name="Rectángulo 3">
            <a:extLst>
              <a:ext uri="{FF2B5EF4-FFF2-40B4-BE49-F238E27FC236}">
                <a16:creationId xmlns:a16="http://schemas.microsoft.com/office/drawing/2014/main" id="{CCB23FBA-63EC-0349-9E09-82A54F536713}"/>
              </a:ext>
            </a:extLst>
          </p:cNvPr>
          <p:cNvSpPr/>
          <p:nvPr/>
        </p:nvSpPr>
        <p:spPr>
          <a:xfrm>
            <a:off x="1012307" y="1785924"/>
            <a:ext cx="7327775" cy="646331"/>
          </a:xfrm>
          <a:prstGeom prst="rect">
            <a:avLst/>
          </a:prstGeom>
        </p:spPr>
        <p:txBody>
          <a:bodyPr wrap="none">
            <a:spAutoFit/>
          </a:bodyPr>
          <a:lstStyle/>
          <a:p>
            <a:r>
              <a:rPr lang="es-ES_tradnl" sz="3600" dirty="0">
                <a:solidFill>
                  <a:prstClr val="black"/>
                </a:solidFill>
              </a:rPr>
              <a:t>M = (</a:t>
            </a:r>
            <a:r>
              <a:rPr lang="es-ES_tradnl" sz="3600" dirty="0" err="1">
                <a:solidFill>
                  <a:prstClr val="black"/>
                </a:solidFill>
              </a:rPr>
              <a:t>M</a:t>
            </a:r>
            <a:r>
              <a:rPr lang="es-ES_tradnl" sz="3600" baseline="-25000" dirty="0" err="1">
                <a:solidFill>
                  <a:prstClr val="black"/>
                </a:solidFill>
              </a:rPr>
              <a:t>lectura</a:t>
            </a:r>
            <a:r>
              <a:rPr lang="es-ES_tradnl" sz="3600" dirty="0">
                <a:solidFill>
                  <a:prstClr val="black"/>
                </a:solidFill>
              </a:rPr>
              <a:t>  ±  </a:t>
            </a:r>
            <a:r>
              <a:rPr lang="es-ES_tradnl" sz="3600" dirty="0" err="1">
                <a:solidFill>
                  <a:prstClr val="black"/>
                </a:solidFill>
              </a:rPr>
              <a:t>δM</a:t>
            </a:r>
            <a:r>
              <a:rPr lang="es-ES_tradnl" sz="3600" dirty="0">
                <a:solidFill>
                  <a:prstClr val="black"/>
                </a:solidFill>
              </a:rPr>
              <a:t>) unidad de medida</a:t>
            </a:r>
            <a:endParaRPr lang="es-ES_tradnl" sz="3600" dirty="0"/>
          </a:p>
        </p:txBody>
      </p:sp>
      <p:sp>
        <p:nvSpPr>
          <p:cNvPr id="5" name="Rectángulo 4">
            <a:extLst>
              <a:ext uri="{FF2B5EF4-FFF2-40B4-BE49-F238E27FC236}">
                <a16:creationId xmlns:a16="http://schemas.microsoft.com/office/drawing/2014/main" id="{91A147F4-F26B-C74C-B420-8FB8FADDD911}"/>
              </a:ext>
            </a:extLst>
          </p:cNvPr>
          <p:cNvSpPr/>
          <p:nvPr/>
        </p:nvSpPr>
        <p:spPr>
          <a:xfrm>
            <a:off x="367962" y="2800541"/>
            <a:ext cx="7972119" cy="954107"/>
          </a:xfrm>
          <a:prstGeom prst="rect">
            <a:avLst/>
          </a:prstGeom>
        </p:spPr>
        <p:txBody>
          <a:bodyPr wrap="square">
            <a:spAutoFit/>
          </a:bodyPr>
          <a:lstStyle/>
          <a:p>
            <a:pPr algn="just"/>
            <a:r>
              <a:rPr lang="es-ES_tradnl" sz="2800" b="1" dirty="0">
                <a:solidFill>
                  <a:prstClr val="black"/>
                </a:solidFill>
              </a:rPr>
              <a:t>El error </a:t>
            </a:r>
            <a:r>
              <a:rPr lang="es-ES_tradnl" sz="2800" dirty="0">
                <a:solidFill>
                  <a:prstClr val="black"/>
                </a:solidFill>
              </a:rPr>
              <a:t>de una medición </a:t>
            </a:r>
            <a:r>
              <a:rPr lang="es-ES_tradnl" sz="2800" dirty="0" err="1">
                <a:solidFill>
                  <a:prstClr val="black"/>
                </a:solidFill>
              </a:rPr>
              <a:t>δM</a:t>
            </a:r>
            <a:r>
              <a:rPr lang="es-ES_tradnl" sz="2800" dirty="0">
                <a:solidFill>
                  <a:prstClr val="black"/>
                </a:solidFill>
              </a:rPr>
              <a:t> </a:t>
            </a:r>
            <a:r>
              <a:rPr lang="es-ES_tradnl" sz="2800" b="1" dirty="0">
                <a:solidFill>
                  <a:prstClr val="black"/>
                </a:solidFill>
              </a:rPr>
              <a:t>se escribirá solo con una cifra significativa.  </a:t>
            </a:r>
            <a:endParaRPr lang="es-ES_tradnl" sz="2800" b="1" dirty="0"/>
          </a:p>
        </p:txBody>
      </p:sp>
      <p:pic>
        <p:nvPicPr>
          <p:cNvPr id="6" name="Imagen 5">
            <a:extLst>
              <a:ext uri="{FF2B5EF4-FFF2-40B4-BE49-F238E27FC236}">
                <a16:creationId xmlns:a16="http://schemas.microsoft.com/office/drawing/2014/main" id="{8F48C6BA-401F-8344-8E25-C64E0FC9F981}"/>
              </a:ext>
            </a:extLst>
          </p:cNvPr>
          <p:cNvPicPr>
            <a:picLocks noChangeAspect="1"/>
          </p:cNvPicPr>
          <p:nvPr/>
        </p:nvPicPr>
        <p:blipFill>
          <a:blip r:embed="rId2"/>
          <a:stretch>
            <a:fillRect/>
          </a:stretch>
        </p:blipFill>
        <p:spPr>
          <a:xfrm>
            <a:off x="549769" y="4656695"/>
            <a:ext cx="6354558" cy="1376821"/>
          </a:xfrm>
          <a:prstGeom prst="rect">
            <a:avLst/>
          </a:prstGeom>
        </p:spPr>
      </p:pic>
      <p:sp>
        <p:nvSpPr>
          <p:cNvPr id="7" name="Rectángulo 6">
            <a:extLst>
              <a:ext uri="{FF2B5EF4-FFF2-40B4-BE49-F238E27FC236}">
                <a16:creationId xmlns:a16="http://schemas.microsoft.com/office/drawing/2014/main" id="{D83C487D-BA72-7B47-8841-BF8546BFA45C}"/>
              </a:ext>
            </a:extLst>
          </p:cNvPr>
          <p:cNvSpPr/>
          <p:nvPr/>
        </p:nvSpPr>
        <p:spPr>
          <a:xfrm>
            <a:off x="457200" y="4122934"/>
            <a:ext cx="1655903" cy="400110"/>
          </a:xfrm>
          <a:prstGeom prst="rect">
            <a:avLst/>
          </a:prstGeom>
        </p:spPr>
        <p:txBody>
          <a:bodyPr wrap="none">
            <a:spAutoFit/>
          </a:bodyPr>
          <a:lstStyle/>
          <a:p>
            <a:r>
              <a:rPr lang="es-ES_tradnl" sz="2000" dirty="0">
                <a:solidFill>
                  <a:srgbClr val="002060"/>
                </a:solidFill>
              </a:rPr>
              <a:t>Finalmente…. </a:t>
            </a:r>
          </a:p>
        </p:txBody>
      </p:sp>
    </p:spTree>
    <p:extLst>
      <p:ext uri="{BB962C8B-B14F-4D97-AF65-F5344CB8AC3E}">
        <p14:creationId xmlns:p14="http://schemas.microsoft.com/office/powerpoint/2010/main" val="21588515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p:tgtEl>
                                          <p:spTgt spid="4"/>
                                        </p:tgtEl>
                                        <p:attrNameLst>
                                          <p:attrName>ppt_y</p:attrName>
                                        </p:attrNameLst>
                                      </p:cBhvr>
                                      <p:tavLst>
                                        <p:tav tm="0">
                                          <p:val>
                                            <p:strVal val="#ppt_y+#ppt_h*1.125000"/>
                                          </p:val>
                                        </p:tav>
                                        <p:tav tm="100000">
                                          <p:val>
                                            <p:strVal val="#ppt_y"/>
                                          </p:val>
                                        </p:tav>
                                      </p:tavLst>
                                    </p:anim>
                                    <p:animEffect transition="in" filter="wipe(up)">
                                      <p:cBhvr>
                                        <p:cTn id="8" dur="500"/>
                                        <p:tgtEl>
                                          <p:spTgt spid="4"/>
                                        </p:tgtEl>
                                      </p:cBhvr>
                                    </p:animEffect>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ppt_x"/>
                                          </p:val>
                                        </p:tav>
                                        <p:tav tm="100000">
                                          <p:val>
                                            <p:strVal val="#ppt_x"/>
                                          </p:val>
                                        </p:tav>
                                      </p:tavLst>
                                    </p:anim>
                                    <p:anim calcmode="lin" valueType="num">
                                      <p:cBhvr additive="base">
                                        <p:cTn id="20" dur="500" fill="hold"/>
                                        <p:tgtEl>
                                          <p:spTgt spid="7"/>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6"/>
                                        </p:tgtEl>
                                        <p:attrNameLst>
                                          <p:attrName>style.visibility</p:attrName>
                                        </p:attrNameLst>
                                      </p:cBhvr>
                                      <p:to>
                                        <p:strVal val="visible"/>
                                      </p:to>
                                    </p:set>
                                    <p:anim calcmode="lin" valueType="num">
                                      <p:cBhvr additive="base">
                                        <p:cTn id="23" dur="500" fill="hold"/>
                                        <p:tgtEl>
                                          <p:spTgt spid="6"/>
                                        </p:tgtEl>
                                        <p:attrNameLst>
                                          <p:attrName>ppt_x</p:attrName>
                                        </p:attrNameLst>
                                      </p:cBhvr>
                                      <p:tavLst>
                                        <p:tav tm="0">
                                          <p:val>
                                            <p:strVal val="#ppt_x"/>
                                          </p:val>
                                        </p:tav>
                                        <p:tav tm="100000">
                                          <p:val>
                                            <p:strVal val="#ppt_x"/>
                                          </p:val>
                                        </p:tav>
                                      </p:tavLst>
                                    </p:anim>
                                    <p:anim calcmode="lin" valueType="num">
                                      <p:cBhvr additive="base">
                                        <p:cTn id="2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7"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2076C0C-7F7C-D44C-A446-6BC776C3A4A7}"/>
              </a:ext>
            </a:extLst>
          </p:cNvPr>
          <p:cNvSpPr>
            <a:spLocks noGrp="1"/>
          </p:cNvSpPr>
          <p:nvPr>
            <p:ph type="title"/>
          </p:nvPr>
        </p:nvSpPr>
        <p:spPr>
          <a:xfrm>
            <a:off x="534539" y="286833"/>
            <a:ext cx="8351134" cy="1143000"/>
          </a:xfrm>
        </p:spPr>
        <p:txBody>
          <a:bodyPr>
            <a:noAutofit/>
          </a:bodyPr>
          <a:lstStyle/>
          <a:p>
            <a:pPr algn="just">
              <a:lnSpc>
                <a:spcPct val="150000"/>
              </a:lnSpc>
            </a:pPr>
            <a:r>
              <a:rPr lang="es-ES_tradnl" sz="2400" b="1" dirty="0">
                <a:solidFill>
                  <a:schemeClr val="accent3">
                    <a:lumMod val="50000"/>
                  </a:schemeClr>
                </a:solidFill>
              </a:rPr>
              <a:t>Ejemplos: </a:t>
            </a:r>
            <a:r>
              <a:rPr lang="es-ES_tradnl" sz="2400" dirty="0">
                <a:solidFill>
                  <a:schemeClr val="accent3">
                    <a:lumMod val="50000"/>
                  </a:schemeClr>
                </a:solidFill>
              </a:rPr>
              <a:t>determinar el resultado de las siguientes mediciones expresando su resultado con el número apropiado de cifras significativas   </a:t>
            </a:r>
          </a:p>
        </p:txBody>
      </p:sp>
      <p:pic>
        <p:nvPicPr>
          <p:cNvPr id="4" name="Imagen 3">
            <a:extLst>
              <a:ext uri="{FF2B5EF4-FFF2-40B4-BE49-F238E27FC236}">
                <a16:creationId xmlns:a16="http://schemas.microsoft.com/office/drawing/2014/main" id="{61A86EC1-D242-F547-B0E4-CE18A9BF7EA2}"/>
              </a:ext>
            </a:extLst>
          </p:cNvPr>
          <p:cNvPicPr>
            <a:picLocks noChangeAspect="1"/>
          </p:cNvPicPr>
          <p:nvPr/>
        </p:nvPicPr>
        <p:blipFill>
          <a:blip r:embed="rId2"/>
          <a:stretch>
            <a:fillRect/>
          </a:stretch>
        </p:blipFill>
        <p:spPr>
          <a:xfrm>
            <a:off x="3255944" y="2138331"/>
            <a:ext cx="2658329" cy="3638589"/>
          </a:xfrm>
          <a:prstGeom prst="rect">
            <a:avLst/>
          </a:prstGeom>
        </p:spPr>
      </p:pic>
    </p:spTree>
    <p:extLst>
      <p:ext uri="{BB962C8B-B14F-4D97-AF65-F5344CB8AC3E}">
        <p14:creationId xmlns:p14="http://schemas.microsoft.com/office/powerpoint/2010/main" val="21059906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descr="significant-digits-measurements-02">
            <a:extLst>
              <a:ext uri="{FF2B5EF4-FFF2-40B4-BE49-F238E27FC236}">
                <a16:creationId xmlns:a16="http://schemas.microsoft.com/office/drawing/2014/main" id="{9602E94D-0D3C-6F49-8AF8-F6C006952FB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97219" y="1561694"/>
            <a:ext cx="7474335" cy="1656812"/>
          </a:xfrm>
          <a:prstGeom prst="rect">
            <a:avLst/>
          </a:prstGeom>
          <a:noFill/>
          <a:extLst>
            <a:ext uri="{909E8E84-426E-40dd-AFC4-6F175D3DCCD1}">
              <a14:hiddenFill xmlns="" xmlns:a14="http://schemas.microsoft.com/office/drawing/2010/main">
                <a:solidFill>
                  <a:srgbClr val="FFFFFF"/>
                </a:solidFill>
              </a14:hiddenFill>
            </a:ext>
          </a:extLst>
        </p:spPr>
      </p:pic>
    </p:spTree>
    <p:extLst>
      <p:ext uri="{BB962C8B-B14F-4D97-AF65-F5344CB8AC3E}">
        <p14:creationId xmlns:p14="http://schemas.microsoft.com/office/powerpoint/2010/main" val="17796856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a:extLst>
              <a:ext uri="{FF2B5EF4-FFF2-40B4-BE49-F238E27FC236}">
                <a16:creationId xmlns:a16="http://schemas.microsoft.com/office/drawing/2014/main" id="{698C181B-6D04-AD4D-90CF-5D4E926D9E19}"/>
              </a:ext>
            </a:extLst>
          </p:cNvPr>
          <p:cNvPicPr>
            <a:picLocks noChangeAspect="1"/>
          </p:cNvPicPr>
          <p:nvPr/>
        </p:nvPicPr>
        <p:blipFill>
          <a:blip r:embed="rId2"/>
          <a:stretch>
            <a:fillRect/>
          </a:stretch>
        </p:blipFill>
        <p:spPr>
          <a:xfrm>
            <a:off x="635221" y="1103643"/>
            <a:ext cx="2985758" cy="2985758"/>
          </a:xfrm>
          <a:prstGeom prst="rect">
            <a:avLst/>
          </a:prstGeom>
        </p:spPr>
      </p:pic>
    </p:spTree>
    <p:extLst>
      <p:ext uri="{BB962C8B-B14F-4D97-AF65-F5344CB8AC3E}">
        <p14:creationId xmlns:p14="http://schemas.microsoft.com/office/powerpoint/2010/main" val="198649469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1"/>
          <p:cNvSpPr>
            <a:spLocks noGrp="1"/>
          </p:cNvSpPr>
          <p:nvPr>
            <p:ph type="title"/>
          </p:nvPr>
        </p:nvSpPr>
        <p:spPr>
          <a:xfrm>
            <a:off x="457200" y="274638"/>
            <a:ext cx="8229600" cy="1143000"/>
          </a:xfrm>
        </p:spPr>
        <p:txBody>
          <a:bodyPr>
            <a:normAutofit fontScale="90000"/>
          </a:bodyPr>
          <a:lstStyle/>
          <a:p>
            <a:r>
              <a:rPr lang="es-ES" dirty="0">
                <a:solidFill>
                  <a:srgbClr val="215968"/>
                </a:solidFill>
              </a:rPr>
              <a:t>Las cifras significativas se tratan de reglas  </a:t>
            </a:r>
          </a:p>
        </p:txBody>
      </p:sp>
      <p:sp>
        <p:nvSpPr>
          <p:cNvPr id="5" name="Rectángulo 4"/>
          <p:cNvSpPr/>
          <p:nvPr/>
        </p:nvSpPr>
        <p:spPr>
          <a:xfrm>
            <a:off x="556990" y="1417638"/>
            <a:ext cx="7938631" cy="4481355"/>
          </a:xfrm>
          <a:prstGeom prst="rect">
            <a:avLst/>
          </a:prstGeom>
        </p:spPr>
        <p:txBody>
          <a:bodyPr wrap="square">
            <a:spAutoFit/>
          </a:bodyPr>
          <a:lstStyle/>
          <a:p>
            <a:endParaRPr lang="es-ES_tradnl" dirty="0"/>
          </a:p>
          <a:p>
            <a:pPr marL="342900" indent="-342900" algn="just">
              <a:lnSpc>
                <a:spcPct val="150000"/>
              </a:lnSpc>
              <a:buAutoNum type="arabicPeriod"/>
            </a:pPr>
            <a:r>
              <a:rPr lang="es-ES_tradnl" dirty="0"/>
              <a:t>Los ceros colocados antes de otros dígitos no son significativos: </a:t>
            </a:r>
          </a:p>
          <a:p>
            <a:pPr algn="just">
              <a:lnSpc>
                <a:spcPct val="150000"/>
              </a:lnSpc>
            </a:pPr>
            <a:r>
              <a:rPr lang="es-ES_tradnl" dirty="0">
                <a:solidFill>
                  <a:srgbClr val="000090"/>
                </a:solidFill>
              </a:rPr>
              <a:t>ejemplo: 0,0000023 solo tiene 2 cifras significativas.</a:t>
            </a:r>
          </a:p>
          <a:p>
            <a:pPr algn="just">
              <a:lnSpc>
                <a:spcPct val="150000"/>
              </a:lnSpc>
            </a:pPr>
            <a:r>
              <a:rPr lang="es-ES_tradnl" dirty="0"/>
              <a:t>2. Los ceros colocados entre otros dígitos siempre son significativos:</a:t>
            </a:r>
          </a:p>
          <a:p>
            <a:pPr algn="just">
              <a:lnSpc>
                <a:spcPct val="150000"/>
              </a:lnSpc>
            </a:pPr>
            <a:r>
              <a:rPr lang="es-ES_tradnl" dirty="0">
                <a:solidFill>
                  <a:srgbClr val="000090"/>
                </a:solidFill>
              </a:rPr>
              <a:t>ejemplo: 5008 tiene 4 cifras significativas.</a:t>
            </a:r>
          </a:p>
          <a:p>
            <a:pPr algn="just">
              <a:lnSpc>
                <a:spcPct val="150000"/>
              </a:lnSpc>
            </a:pPr>
            <a:r>
              <a:rPr lang="es-ES_tradnl" dirty="0"/>
              <a:t>3. Los ceros colocados después de otros dígitos, detrás de un punto decimal son significativos: </a:t>
            </a:r>
          </a:p>
          <a:p>
            <a:pPr algn="just">
              <a:lnSpc>
                <a:spcPct val="150000"/>
              </a:lnSpc>
            </a:pPr>
            <a:r>
              <a:rPr lang="es-ES_tradnl" dirty="0"/>
              <a:t>ejemplo: </a:t>
            </a:r>
            <a:r>
              <a:rPr lang="es-ES_tradnl" dirty="0">
                <a:solidFill>
                  <a:srgbClr val="000090"/>
                </a:solidFill>
              </a:rPr>
              <a:t>2,90 tiene 3 cifras significativas.</a:t>
            </a:r>
          </a:p>
          <a:p>
            <a:pPr algn="just">
              <a:lnSpc>
                <a:spcPct val="150000"/>
              </a:lnSpc>
            </a:pPr>
            <a:r>
              <a:rPr lang="es-ES_tradnl" dirty="0"/>
              <a:t>4. Los ceros al final de un número son significativos solo si están detrás de un punto decimal como en el punto anterior. De lo contrario, es imposible saber si son significativos.</a:t>
            </a:r>
            <a:endParaRPr lang="es-ES" dirty="0"/>
          </a:p>
        </p:txBody>
      </p:sp>
    </p:spTree>
    <p:extLst>
      <p:ext uri="{BB962C8B-B14F-4D97-AF65-F5344CB8AC3E}">
        <p14:creationId xmlns:p14="http://schemas.microsoft.com/office/powerpoint/2010/main" val="20085643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xEl>
                                              <p:pRg st="1" end="1"/>
                                            </p:txEl>
                                          </p:spTgt>
                                        </p:tgtEl>
                                        <p:attrNameLst>
                                          <p:attrName>style.visibility</p:attrName>
                                        </p:attrNameLst>
                                      </p:cBhvr>
                                      <p:to>
                                        <p:strVal val="visible"/>
                                      </p:to>
                                    </p:set>
                                    <p:anim calcmode="lin" valueType="num">
                                      <p:cBhvr additive="base">
                                        <p:cTn id="7" dur="2000" fill="hold"/>
                                        <p:tgtEl>
                                          <p:spTgt spid="5">
                                            <p:txEl>
                                              <p:pRg st="1" end="1"/>
                                            </p:txEl>
                                          </p:spTgt>
                                        </p:tgtEl>
                                        <p:attrNameLst>
                                          <p:attrName>ppt_x</p:attrName>
                                        </p:attrNameLst>
                                      </p:cBhvr>
                                      <p:tavLst>
                                        <p:tav tm="0">
                                          <p:val>
                                            <p:strVal val="#ppt_x"/>
                                          </p:val>
                                        </p:tav>
                                        <p:tav tm="100000">
                                          <p:val>
                                            <p:strVal val="#ppt_x"/>
                                          </p:val>
                                        </p:tav>
                                      </p:tavLst>
                                    </p:anim>
                                    <p:anim calcmode="lin" valueType="num">
                                      <p:cBhvr additive="base">
                                        <p:cTn id="8" dur="2000" fill="hold"/>
                                        <p:tgtEl>
                                          <p:spTgt spid="5">
                                            <p:txEl>
                                              <p:pRg st="1" end="1"/>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5">
                                            <p:txEl>
                                              <p:pRg st="2" end="2"/>
                                            </p:txEl>
                                          </p:spTgt>
                                        </p:tgtEl>
                                        <p:attrNameLst>
                                          <p:attrName>style.visibility</p:attrName>
                                        </p:attrNameLst>
                                      </p:cBhvr>
                                      <p:to>
                                        <p:strVal val="visible"/>
                                      </p:to>
                                    </p:set>
                                    <p:anim calcmode="lin" valueType="num">
                                      <p:cBhvr additive="base">
                                        <p:cTn id="11" dur="2000" fill="hold"/>
                                        <p:tgtEl>
                                          <p:spTgt spid="5">
                                            <p:txEl>
                                              <p:pRg st="2" end="2"/>
                                            </p:txEl>
                                          </p:spTgt>
                                        </p:tgtEl>
                                        <p:attrNameLst>
                                          <p:attrName>ppt_x</p:attrName>
                                        </p:attrNameLst>
                                      </p:cBhvr>
                                      <p:tavLst>
                                        <p:tav tm="0">
                                          <p:val>
                                            <p:strVal val="#ppt_x"/>
                                          </p:val>
                                        </p:tav>
                                        <p:tav tm="100000">
                                          <p:val>
                                            <p:strVal val="#ppt_x"/>
                                          </p:val>
                                        </p:tav>
                                      </p:tavLst>
                                    </p:anim>
                                    <p:anim calcmode="lin" valueType="num">
                                      <p:cBhvr additive="base">
                                        <p:cTn id="12" dur="2000" fill="hold"/>
                                        <p:tgtEl>
                                          <p:spTgt spid="5">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12" presetClass="entr" presetSubtype="4" fill="hold" nodeType="clickEffect">
                                  <p:stCondLst>
                                    <p:cond delay="0"/>
                                  </p:stCondLst>
                                  <p:childTnLst>
                                    <p:set>
                                      <p:cBhvr>
                                        <p:cTn id="16" dur="1" fill="hold">
                                          <p:stCondLst>
                                            <p:cond delay="0"/>
                                          </p:stCondLst>
                                        </p:cTn>
                                        <p:tgtEl>
                                          <p:spTgt spid="5">
                                            <p:txEl>
                                              <p:pRg st="3" end="3"/>
                                            </p:txEl>
                                          </p:spTgt>
                                        </p:tgtEl>
                                        <p:attrNameLst>
                                          <p:attrName>style.visibility</p:attrName>
                                        </p:attrNameLst>
                                      </p:cBhvr>
                                      <p:to>
                                        <p:strVal val="visible"/>
                                      </p:to>
                                    </p:set>
                                    <p:anim calcmode="lin" valueType="num">
                                      <p:cBhvr additive="base">
                                        <p:cTn id="17" dur="2000"/>
                                        <p:tgtEl>
                                          <p:spTgt spid="5">
                                            <p:txEl>
                                              <p:pRg st="3" end="3"/>
                                            </p:txEl>
                                          </p:spTgt>
                                        </p:tgtEl>
                                        <p:attrNameLst>
                                          <p:attrName>ppt_y</p:attrName>
                                        </p:attrNameLst>
                                      </p:cBhvr>
                                      <p:tavLst>
                                        <p:tav tm="0">
                                          <p:val>
                                            <p:strVal val="#ppt_y+#ppt_h*1.125000"/>
                                          </p:val>
                                        </p:tav>
                                        <p:tav tm="100000">
                                          <p:val>
                                            <p:strVal val="#ppt_y"/>
                                          </p:val>
                                        </p:tav>
                                      </p:tavLst>
                                    </p:anim>
                                    <p:animEffect transition="in" filter="wipe(up)">
                                      <p:cBhvr>
                                        <p:cTn id="18" dur="2000"/>
                                        <p:tgtEl>
                                          <p:spTgt spid="5">
                                            <p:txEl>
                                              <p:pRg st="3" end="3"/>
                                            </p:txEl>
                                          </p:spTgt>
                                        </p:tgtEl>
                                      </p:cBhvr>
                                    </p:animEffect>
                                  </p:childTnLst>
                                </p:cTn>
                              </p:par>
                              <p:par>
                                <p:cTn id="19" presetID="12" presetClass="entr" presetSubtype="4" fill="hold" nodeType="withEffect">
                                  <p:stCondLst>
                                    <p:cond delay="0"/>
                                  </p:stCondLst>
                                  <p:childTnLst>
                                    <p:set>
                                      <p:cBhvr>
                                        <p:cTn id="20" dur="1" fill="hold">
                                          <p:stCondLst>
                                            <p:cond delay="0"/>
                                          </p:stCondLst>
                                        </p:cTn>
                                        <p:tgtEl>
                                          <p:spTgt spid="5">
                                            <p:txEl>
                                              <p:pRg st="4" end="4"/>
                                            </p:txEl>
                                          </p:spTgt>
                                        </p:tgtEl>
                                        <p:attrNameLst>
                                          <p:attrName>style.visibility</p:attrName>
                                        </p:attrNameLst>
                                      </p:cBhvr>
                                      <p:to>
                                        <p:strVal val="visible"/>
                                      </p:to>
                                    </p:set>
                                    <p:anim calcmode="lin" valueType="num">
                                      <p:cBhvr additive="base">
                                        <p:cTn id="21" dur="2000"/>
                                        <p:tgtEl>
                                          <p:spTgt spid="5">
                                            <p:txEl>
                                              <p:pRg st="4" end="4"/>
                                            </p:txEl>
                                          </p:spTgt>
                                        </p:tgtEl>
                                        <p:attrNameLst>
                                          <p:attrName>ppt_y</p:attrName>
                                        </p:attrNameLst>
                                      </p:cBhvr>
                                      <p:tavLst>
                                        <p:tav tm="0">
                                          <p:val>
                                            <p:strVal val="#ppt_y+#ppt_h*1.125000"/>
                                          </p:val>
                                        </p:tav>
                                        <p:tav tm="100000">
                                          <p:val>
                                            <p:strVal val="#ppt_y"/>
                                          </p:val>
                                        </p:tav>
                                      </p:tavLst>
                                    </p:anim>
                                    <p:animEffect transition="in" filter="wipe(up)">
                                      <p:cBhvr>
                                        <p:cTn id="22" dur="2000"/>
                                        <p:tgtEl>
                                          <p:spTgt spid="5">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2" presetClass="entr" presetSubtype="4" fill="hold" nodeType="clickEffect">
                                  <p:stCondLst>
                                    <p:cond delay="0"/>
                                  </p:stCondLst>
                                  <p:childTnLst>
                                    <p:set>
                                      <p:cBhvr>
                                        <p:cTn id="26" dur="1" fill="hold">
                                          <p:stCondLst>
                                            <p:cond delay="0"/>
                                          </p:stCondLst>
                                        </p:cTn>
                                        <p:tgtEl>
                                          <p:spTgt spid="5">
                                            <p:txEl>
                                              <p:pRg st="5" end="5"/>
                                            </p:txEl>
                                          </p:spTgt>
                                        </p:tgtEl>
                                        <p:attrNameLst>
                                          <p:attrName>style.visibility</p:attrName>
                                        </p:attrNameLst>
                                      </p:cBhvr>
                                      <p:to>
                                        <p:strVal val="visible"/>
                                      </p:to>
                                    </p:set>
                                    <p:anim calcmode="lin" valueType="num">
                                      <p:cBhvr additive="base">
                                        <p:cTn id="27" dur="2000"/>
                                        <p:tgtEl>
                                          <p:spTgt spid="5">
                                            <p:txEl>
                                              <p:pRg st="5" end="5"/>
                                            </p:txEl>
                                          </p:spTgt>
                                        </p:tgtEl>
                                        <p:attrNameLst>
                                          <p:attrName>ppt_y</p:attrName>
                                        </p:attrNameLst>
                                      </p:cBhvr>
                                      <p:tavLst>
                                        <p:tav tm="0">
                                          <p:val>
                                            <p:strVal val="#ppt_y+#ppt_h*1.125000"/>
                                          </p:val>
                                        </p:tav>
                                        <p:tav tm="100000">
                                          <p:val>
                                            <p:strVal val="#ppt_y"/>
                                          </p:val>
                                        </p:tav>
                                      </p:tavLst>
                                    </p:anim>
                                    <p:animEffect transition="in" filter="wipe(up)">
                                      <p:cBhvr>
                                        <p:cTn id="28" dur="2000"/>
                                        <p:tgtEl>
                                          <p:spTgt spid="5">
                                            <p:txEl>
                                              <p:pRg st="5" end="5"/>
                                            </p:txEl>
                                          </p:spTgt>
                                        </p:tgtEl>
                                      </p:cBhvr>
                                    </p:animEffect>
                                  </p:childTnLst>
                                </p:cTn>
                              </p:par>
                              <p:par>
                                <p:cTn id="29" presetID="12" presetClass="entr" presetSubtype="4" fill="hold" nodeType="withEffect">
                                  <p:stCondLst>
                                    <p:cond delay="0"/>
                                  </p:stCondLst>
                                  <p:childTnLst>
                                    <p:set>
                                      <p:cBhvr>
                                        <p:cTn id="30" dur="1" fill="hold">
                                          <p:stCondLst>
                                            <p:cond delay="0"/>
                                          </p:stCondLst>
                                        </p:cTn>
                                        <p:tgtEl>
                                          <p:spTgt spid="5">
                                            <p:txEl>
                                              <p:pRg st="6" end="6"/>
                                            </p:txEl>
                                          </p:spTgt>
                                        </p:tgtEl>
                                        <p:attrNameLst>
                                          <p:attrName>style.visibility</p:attrName>
                                        </p:attrNameLst>
                                      </p:cBhvr>
                                      <p:to>
                                        <p:strVal val="visible"/>
                                      </p:to>
                                    </p:set>
                                    <p:anim calcmode="lin" valueType="num">
                                      <p:cBhvr additive="base">
                                        <p:cTn id="31" dur="2000"/>
                                        <p:tgtEl>
                                          <p:spTgt spid="5">
                                            <p:txEl>
                                              <p:pRg st="6" end="6"/>
                                            </p:txEl>
                                          </p:spTgt>
                                        </p:tgtEl>
                                        <p:attrNameLst>
                                          <p:attrName>ppt_y</p:attrName>
                                        </p:attrNameLst>
                                      </p:cBhvr>
                                      <p:tavLst>
                                        <p:tav tm="0">
                                          <p:val>
                                            <p:strVal val="#ppt_y+#ppt_h*1.125000"/>
                                          </p:val>
                                        </p:tav>
                                        <p:tav tm="100000">
                                          <p:val>
                                            <p:strVal val="#ppt_y"/>
                                          </p:val>
                                        </p:tav>
                                      </p:tavLst>
                                    </p:anim>
                                    <p:animEffect transition="in" filter="wipe(up)">
                                      <p:cBhvr>
                                        <p:cTn id="32" dur="2000"/>
                                        <p:tgtEl>
                                          <p:spTgt spid="5">
                                            <p:txEl>
                                              <p:pRg st="6" end="6"/>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2" presetClass="entr" presetSubtype="4" fill="hold" nodeType="clickEffect">
                                  <p:stCondLst>
                                    <p:cond delay="0"/>
                                  </p:stCondLst>
                                  <p:childTnLst>
                                    <p:set>
                                      <p:cBhvr>
                                        <p:cTn id="36" dur="1" fill="hold">
                                          <p:stCondLst>
                                            <p:cond delay="0"/>
                                          </p:stCondLst>
                                        </p:cTn>
                                        <p:tgtEl>
                                          <p:spTgt spid="5">
                                            <p:txEl>
                                              <p:pRg st="7" end="7"/>
                                            </p:txEl>
                                          </p:spTgt>
                                        </p:tgtEl>
                                        <p:attrNameLst>
                                          <p:attrName>style.visibility</p:attrName>
                                        </p:attrNameLst>
                                      </p:cBhvr>
                                      <p:to>
                                        <p:strVal val="visible"/>
                                      </p:to>
                                    </p:set>
                                    <p:anim calcmode="lin" valueType="num">
                                      <p:cBhvr additive="base">
                                        <p:cTn id="37" dur="2000"/>
                                        <p:tgtEl>
                                          <p:spTgt spid="5">
                                            <p:txEl>
                                              <p:pRg st="7" end="7"/>
                                            </p:txEl>
                                          </p:spTgt>
                                        </p:tgtEl>
                                        <p:attrNameLst>
                                          <p:attrName>ppt_y</p:attrName>
                                        </p:attrNameLst>
                                      </p:cBhvr>
                                      <p:tavLst>
                                        <p:tav tm="0">
                                          <p:val>
                                            <p:strVal val="#ppt_y+#ppt_h*1.125000"/>
                                          </p:val>
                                        </p:tav>
                                        <p:tav tm="100000">
                                          <p:val>
                                            <p:strVal val="#ppt_y"/>
                                          </p:val>
                                        </p:tav>
                                      </p:tavLst>
                                    </p:anim>
                                    <p:animEffect transition="in" filter="wipe(up)">
                                      <p:cBhvr>
                                        <p:cTn id="38" dur="2000"/>
                                        <p:tgtEl>
                                          <p:spTgt spid="5">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a:stretch>
            <a:fillRect/>
          </a:stretch>
        </p:blipFill>
        <p:spPr>
          <a:xfrm>
            <a:off x="294986" y="930798"/>
            <a:ext cx="8375552" cy="5025331"/>
          </a:xfrm>
          <a:prstGeom prst="rect">
            <a:avLst/>
          </a:prstGeom>
        </p:spPr>
      </p:pic>
    </p:spTree>
    <p:extLst>
      <p:ext uri="{BB962C8B-B14F-4D97-AF65-F5344CB8AC3E}">
        <p14:creationId xmlns:p14="http://schemas.microsoft.com/office/powerpoint/2010/main" val="406608157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uadroTexto 4"/>
          <p:cNvSpPr txBox="1"/>
          <p:nvPr/>
        </p:nvSpPr>
        <p:spPr>
          <a:xfrm>
            <a:off x="800466" y="548446"/>
            <a:ext cx="7135287" cy="3877985"/>
          </a:xfrm>
          <a:prstGeom prst="rect">
            <a:avLst/>
          </a:prstGeom>
          <a:noFill/>
        </p:spPr>
        <p:txBody>
          <a:bodyPr wrap="none" rtlCol="0">
            <a:spAutoFit/>
          </a:bodyPr>
          <a:lstStyle/>
          <a:p>
            <a:r>
              <a:rPr lang="es-ES" sz="2400" dirty="0">
                <a:solidFill>
                  <a:schemeClr val="accent5">
                    <a:lumMod val="50000"/>
                  </a:schemeClr>
                </a:solidFill>
                <a:latin typeface="Arial"/>
                <a:cs typeface="Arial"/>
              </a:rPr>
              <a:t>¿Cuántas cifras significativas tienen las siguientes </a:t>
            </a:r>
          </a:p>
          <a:p>
            <a:r>
              <a:rPr lang="es-ES" sz="2400" dirty="0">
                <a:solidFill>
                  <a:schemeClr val="accent5">
                    <a:lumMod val="50000"/>
                  </a:schemeClr>
                </a:solidFill>
                <a:latin typeface="Arial"/>
                <a:cs typeface="Arial"/>
              </a:rPr>
              <a:t>cantidades y números ?</a:t>
            </a:r>
          </a:p>
          <a:p>
            <a:endParaRPr lang="es-ES" dirty="0">
              <a:solidFill>
                <a:schemeClr val="accent1">
                  <a:lumMod val="50000"/>
                </a:schemeClr>
              </a:solidFill>
              <a:latin typeface="Arial"/>
              <a:cs typeface="Arial"/>
            </a:endParaRPr>
          </a:p>
          <a:p>
            <a:r>
              <a:rPr lang="es-ES" dirty="0">
                <a:solidFill>
                  <a:schemeClr val="accent1">
                    <a:lumMod val="50000"/>
                  </a:schemeClr>
                </a:solidFill>
                <a:latin typeface="Arial"/>
                <a:cs typeface="Arial"/>
              </a:rPr>
              <a:t>256</a:t>
            </a:r>
          </a:p>
          <a:p>
            <a:endParaRPr lang="es-ES" dirty="0">
              <a:solidFill>
                <a:schemeClr val="accent1">
                  <a:lumMod val="50000"/>
                </a:schemeClr>
              </a:solidFill>
              <a:latin typeface="Arial"/>
              <a:cs typeface="Arial"/>
            </a:endParaRPr>
          </a:p>
          <a:p>
            <a:r>
              <a:rPr lang="es-ES" dirty="0">
                <a:solidFill>
                  <a:schemeClr val="accent1">
                    <a:lumMod val="50000"/>
                  </a:schemeClr>
                </a:solidFill>
                <a:latin typeface="Arial"/>
                <a:cs typeface="Arial"/>
              </a:rPr>
              <a:t>7452,00015 m</a:t>
            </a:r>
          </a:p>
          <a:p>
            <a:endParaRPr lang="es-ES" dirty="0">
              <a:solidFill>
                <a:schemeClr val="accent1">
                  <a:lumMod val="50000"/>
                </a:schemeClr>
              </a:solidFill>
              <a:latin typeface="Arial"/>
              <a:cs typeface="Arial"/>
            </a:endParaRPr>
          </a:p>
          <a:p>
            <a:r>
              <a:rPr lang="es-ES" dirty="0">
                <a:solidFill>
                  <a:schemeClr val="accent1">
                    <a:lumMod val="50000"/>
                  </a:schemeClr>
                </a:solidFill>
                <a:latin typeface="Arial"/>
                <a:cs typeface="Arial"/>
              </a:rPr>
              <a:t>0,000000215 s</a:t>
            </a:r>
          </a:p>
          <a:p>
            <a:endParaRPr lang="es-ES" dirty="0">
              <a:solidFill>
                <a:schemeClr val="accent1">
                  <a:lumMod val="50000"/>
                </a:schemeClr>
              </a:solidFill>
              <a:latin typeface="Arial"/>
              <a:cs typeface="Arial"/>
            </a:endParaRPr>
          </a:p>
          <a:p>
            <a:r>
              <a:rPr lang="es-ES" dirty="0">
                <a:solidFill>
                  <a:schemeClr val="accent1">
                    <a:lumMod val="50000"/>
                  </a:schemeClr>
                </a:solidFill>
                <a:latin typeface="Arial"/>
                <a:cs typeface="Arial"/>
              </a:rPr>
              <a:t>1000,00012000 m/s</a:t>
            </a:r>
          </a:p>
          <a:p>
            <a:endParaRPr lang="es-ES" dirty="0">
              <a:solidFill>
                <a:schemeClr val="accent1">
                  <a:lumMod val="50000"/>
                </a:schemeClr>
              </a:solidFill>
              <a:latin typeface="Arial"/>
              <a:cs typeface="Arial"/>
            </a:endParaRPr>
          </a:p>
          <a:p>
            <a:endParaRPr lang="es-ES" dirty="0">
              <a:solidFill>
                <a:schemeClr val="accent1">
                  <a:lumMod val="50000"/>
                </a:schemeClr>
              </a:solidFill>
              <a:latin typeface="Arial"/>
              <a:cs typeface="Arial"/>
            </a:endParaRPr>
          </a:p>
          <a:p>
            <a:endParaRPr lang="es-ES" dirty="0">
              <a:solidFill>
                <a:schemeClr val="accent1">
                  <a:lumMod val="50000"/>
                </a:schemeClr>
              </a:solidFill>
              <a:latin typeface="Arial"/>
              <a:cs typeface="Arial"/>
            </a:endParaRPr>
          </a:p>
        </p:txBody>
      </p:sp>
    </p:spTree>
    <p:extLst>
      <p:ext uri="{BB962C8B-B14F-4D97-AF65-F5344CB8AC3E}">
        <p14:creationId xmlns:p14="http://schemas.microsoft.com/office/powerpoint/2010/main" val="33716188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normAutofit fontScale="90000"/>
          </a:bodyPr>
          <a:lstStyle/>
          <a:p>
            <a:r>
              <a:rPr lang="es-ES" dirty="0"/>
              <a:t>Operaciones con cifras significativas</a:t>
            </a:r>
          </a:p>
        </p:txBody>
      </p:sp>
      <p:sp>
        <p:nvSpPr>
          <p:cNvPr id="4" name="Rectángulo 3"/>
          <p:cNvSpPr/>
          <p:nvPr/>
        </p:nvSpPr>
        <p:spPr>
          <a:xfrm>
            <a:off x="262152" y="1720147"/>
            <a:ext cx="8190778" cy="871970"/>
          </a:xfrm>
          <a:prstGeom prst="rect">
            <a:avLst/>
          </a:prstGeom>
        </p:spPr>
        <p:txBody>
          <a:bodyPr wrap="square">
            <a:spAutoFit/>
          </a:bodyPr>
          <a:lstStyle/>
          <a:p>
            <a:pPr marL="342900" lvl="0" indent="-342900" algn="just" eaLnBrk="0" fontAlgn="base" hangingPunct="0">
              <a:lnSpc>
                <a:spcPct val="150000"/>
              </a:lnSpc>
              <a:spcBef>
                <a:spcPct val="0"/>
              </a:spcBef>
              <a:spcAft>
                <a:spcPct val="0"/>
              </a:spcAft>
              <a:buAutoNum type="arabicPeriod"/>
            </a:pPr>
            <a:r>
              <a:rPr lang="es-ES" altLang="es-CL" dirty="0">
                <a:solidFill>
                  <a:schemeClr val="accent2">
                    <a:lumMod val="50000"/>
                  </a:schemeClr>
                </a:solidFill>
                <a:latin typeface="Arial"/>
                <a:cs typeface="Arial"/>
              </a:rPr>
              <a:t>Suma y resta: </a:t>
            </a:r>
            <a:r>
              <a:rPr lang="es-ES" altLang="es-CL" dirty="0">
                <a:solidFill>
                  <a:srgbClr val="002060"/>
                </a:solidFill>
                <a:latin typeface="Arial"/>
                <a:cs typeface="Arial"/>
              </a:rPr>
              <a:t>Operar normalmente y luego aproximar el resultado de tal manera que coincida en la última cifra del operando con menos decimales.     </a:t>
            </a:r>
          </a:p>
        </p:txBody>
      </p:sp>
      <p:pic>
        <p:nvPicPr>
          <p:cNvPr id="5" name="Imagen 4"/>
          <p:cNvPicPr>
            <a:picLocks noChangeAspect="1"/>
          </p:cNvPicPr>
          <p:nvPr/>
        </p:nvPicPr>
        <p:blipFill>
          <a:blip r:embed="rId2"/>
          <a:stretch>
            <a:fillRect/>
          </a:stretch>
        </p:blipFill>
        <p:spPr>
          <a:xfrm>
            <a:off x="2896675" y="2916751"/>
            <a:ext cx="3606800" cy="2057400"/>
          </a:xfrm>
          <a:prstGeom prst="rect">
            <a:avLst/>
          </a:prstGeom>
        </p:spPr>
      </p:pic>
    </p:spTree>
    <p:extLst>
      <p:ext uri="{BB962C8B-B14F-4D97-AF65-F5344CB8AC3E}">
        <p14:creationId xmlns:p14="http://schemas.microsoft.com/office/powerpoint/2010/main" val="25763894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3"/>
          <p:cNvSpPr/>
          <p:nvPr/>
        </p:nvSpPr>
        <p:spPr>
          <a:xfrm>
            <a:off x="262152" y="440950"/>
            <a:ext cx="8158760" cy="1287532"/>
          </a:xfrm>
          <a:prstGeom prst="rect">
            <a:avLst/>
          </a:prstGeom>
        </p:spPr>
        <p:txBody>
          <a:bodyPr wrap="square">
            <a:spAutoFit/>
          </a:bodyPr>
          <a:lstStyle/>
          <a:p>
            <a:pPr lvl="0" algn="just" eaLnBrk="0" fontAlgn="base" hangingPunct="0">
              <a:lnSpc>
                <a:spcPct val="150000"/>
              </a:lnSpc>
              <a:spcBef>
                <a:spcPct val="0"/>
              </a:spcBef>
              <a:spcAft>
                <a:spcPct val="0"/>
              </a:spcAft>
            </a:pPr>
            <a:r>
              <a:rPr lang="es-ES" altLang="es-CL" b="1" dirty="0">
                <a:solidFill>
                  <a:srgbClr val="002060"/>
                </a:solidFill>
                <a:latin typeface="Arial"/>
                <a:cs typeface="Arial"/>
              </a:rPr>
              <a:t>2. </a:t>
            </a:r>
            <a:r>
              <a:rPr lang="es-ES" altLang="es-CL" b="1" dirty="0">
                <a:solidFill>
                  <a:schemeClr val="accent2">
                    <a:lumMod val="50000"/>
                  </a:schemeClr>
                </a:solidFill>
                <a:latin typeface="Arial"/>
                <a:cs typeface="Arial"/>
              </a:rPr>
              <a:t>Multiplicación y división: </a:t>
            </a:r>
            <a:r>
              <a:rPr lang="es-ES" altLang="es-CL" b="1" dirty="0">
                <a:solidFill>
                  <a:srgbClr val="002060"/>
                </a:solidFill>
                <a:latin typeface="Arial"/>
                <a:cs typeface="Arial"/>
              </a:rPr>
              <a:t>Operar normalmente y luego aproximar el resultado de tal manera que posea tantas cifras significativas como el factor menos preciso.     </a:t>
            </a:r>
          </a:p>
        </p:txBody>
      </p:sp>
      <p:pic>
        <p:nvPicPr>
          <p:cNvPr id="5" name="Imagen 4" descr="Captura de pantalla 2019-08-11 a la(s) 23.18.32.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11300" y="2171700"/>
            <a:ext cx="6108700" cy="2514600"/>
          </a:xfrm>
          <a:prstGeom prst="rect">
            <a:avLst/>
          </a:prstGeom>
        </p:spPr>
      </p:pic>
    </p:spTree>
    <p:extLst>
      <p:ext uri="{BB962C8B-B14F-4D97-AF65-F5344CB8AC3E}">
        <p14:creationId xmlns:p14="http://schemas.microsoft.com/office/powerpoint/2010/main" val="8480074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3"/>
          <p:cNvSpPr/>
          <p:nvPr/>
        </p:nvSpPr>
        <p:spPr>
          <a:xfrm>
            <a:off x="262152" y="440950"/>
            <a:ext cx="8158760" cy="872034"/>
          </a:xfrm>
          <a:prstGeom prst="rect">
            <a:avLst/>
          </a:prstGeom>
        </p:spPr>
        <p:txBody>
          <a:bodyPr wrap="square">
            <a:spAutoFit/>
          </a:bodyPr>
          <a:lstStyle/>
          <a:p>
            <a:pPr lvl="0" algn="just" eaLnBrk="0" fontAlgn="base" hangingPunct="0">
              <a:lnSpc>
                <a:spcPct val="150000"/>
              </a:lnSpc>
              <a:spcBef>
                <a:spcPct val="0"/>
              </a:spcBef>
              <a:spcAft>
                <a:spcPct val="0"/>
              </a:spcAft>
            </a:pPr>
            <a:r>
              <a:rPr lang="es-ES" altLang="es-CL" b="1" dirty="0">
                <a:solidFill>
                  <a:srgbClr val="002060"/>
                </a:solidFill>
                <a:latin typeface="Arial"/>
                <a:cs typeface="Arial"/>
              </a:rPr>
              <a:t>3. </a:t>
            </a:r>
            <a:r>
              <a:rPr lang="es-ES" altLang="es-CL" b="1" dirty="0">
                <a:solidFill>
                  <a:schemeClr val="accent2">
                    <a:lumMod val="50000"/>
                  </a:schemeClr>
                </a:solidFill>
                <a:latin typeface="Arial"/>
                <a:cs typeface="Arial"/>
              </a:rPr>
              <a:t>Operaciones combinadas: </a:t>
            </a:r>
            <a:r>
              <a:rPr lang="es-ES" altLang="es-CL" b="1" dirty="0">
                <a:solidFill>
                  <a:srgbClr val="002060"/>
                </a:solidFill>
                <a:latin typeface="Arial"/>
                <a:cs typeface="Arial"/>
              </a:rPr>
              <a:t>Operar normalmente, pero en cada operación determine el numero de cifras significativas correspondiente.     </a:t>
            </a:r>
          </a:p>
        </p:txBody>
      </p:sp>
      <p:pic>
        <p:nvPicPr>
          <p:cNvPr id="5" name="Imagen 4" descr="Captura de pantalla 2019-08-11 a la(s) 23.25.37.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603914" y="1382055"/>
            <a:ext cx="3517900" cy="749300"/>
          </a:xfrm>
          <a:prstGeom prst="rect">
            <a:avLst/>
          </a:prstGeom>
        </p:spPr>
      </p:pic>
    </p:spTree>
    <p:extLst>
      <p:ext uri="{BB962C8B-B14F-4D97-AF65-F5344CB8AC3E}">
        <p14:creationId xmlns:p14="http://schemas.microsoft.com/office/powerpoint/2010/main" val="18405294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descr="Captura de pantalla 2019-08-11 a la(s) 23.27.50.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71187" y="828805"/>
            <a:ext cx="6146800" cy="2755900"/>
          </a:xfrm>
          <a:prstGeom prst="rect">
            <a:avLst/>
          </a:prstGeom>
        </p:spPr>
      </p:pic>
    </p:spTree>
    <p:extLst>
      <p:ext uri="{BB962C8B-B14F-4D97-AF65-F5344CB8AC3E}">
        <p14:creationId xmlns:p14="http://schemas.microsoft.com/office/powerpoint/2010/main" val="362928271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dirty="0"/>
              <a:t>Actividad</a:t>
            </a:r>
          </a:p>
        </p:txBody>
      </p:sp>
      <p:pic>
        <p:nvPicPr>
          <p:cNvPr id="10" name="Imagen 9"/>
          <p:cNvPicPr>
            <a:picLocks noChangeAspect="1"/>
          </p:cNvPicPr>
          <p:nvPr/>
        </p:nvPicPr>
        <p:blipFill>
          <a:blip r:embed="rId2"/>
          <a:stretch>
            <a:fillRect/>
          </a:stretch>
        </p:blipFill>
        <p:spPr>
          <a:xfrm>
            <a:off x="1336986" y="2095261"/>
            <a:ext cx="6470028" cy="4278379"/>
          </a:xfrm>
          <a:prstGeom prst="rect">
            <a:avLst/>
          </a:prstGeom>
        </p:spPr>
      </p:pic>
      <p:sp>
        <p:nvSpPr>
          <p:cNvPr id="5" name="CuadroTexto 4"/>
          <p:cNvSpPr txBox="1"/>
          <p:nvPr/>
        </p:nvSpPr>
        <p:spPr>
          <a:xfrm>
            <a:off x="457200" y="3681957"/>
            <a:ext cx="2227590" cy="646331"/>
          </a:xfrm>
          <a:prstGeom prst="rect">
            <a:avLst/>
          </a:prstGeom>
          <a:solidFill>
            <a:schemeClr val="bg1"/>
          </a:solidFill>
        </p:spPr>
        <p:txBody>
          <a:bodyPr wrap="square" rtlCol="0">
            <a:spAutoFit/>
          </a:bodyPr>
          <a:lstStyle/>
          <a:p>
            <a:r>
              <a:rPr lang="es-ES" sz="3600" b="1" dirty="0">
                <a:latin typeface="Arial"/>
                <a:cs typeface="Arial"/>
              </a:rPr>
              <a:t>3,214 cm</a:t>
            </a:r>
          </a:p>
        </p:txBody>
      </p:sp>
      <p:sp>
        <p:nvSpPr>
          <p:cNvPr id="11" name="CuadroTexto 10"/>
          <p:cNvSpPr txBox="1"/>
          <p:nvPr/>
        </p:nvSpPr>
        <p:spPr>
          <a:xfrm>
            <a:off x="4343606" y="5993621"/>
            <a:ext cx="1959583" cy="646331"/>
          </a:xfrm>
          <a:prstGeom prst="rect">
            <a:avLst/>
          </a:prstGeom>
          <a:solidFill>
            <a:schemeClr val="bg1"/>
          </a:solidFill>
        </p:spPr>
        <p:txBody>
          <a:bodyPr wrap="square" rtlCol="0">
            <a:spAutoFit/>
          </a:bodyPr>
          <a:lstStyle/>
          <a:p>
            <a:r>
              <a:rPr lang="es-ES" sz="3600" b="1" dirty="0">
                <a:latin typeface="Arial"/>
                <a:cs typeface="Arial"/>
              </a:rPr>
              <a:t>4,04 cm</a:t>
            </a:r>
          </a:p>
        </p:txBody>
      </p:sp>
      <p:sp>
        <p:nvSpPr>
          <p:cNvPr id="12" name="CuadroTexto 11"/>
          <p:cNvSpPr txBox="1"/>
          <p:nvPr/>
        </p:nvSpPr>
        <p:spPr>
          <a:xfrm>
            <a:off x="4878208" y="2992382"/>
            <a:ext cx="2395329" cy="646331"/>
          </a:xfrm>
          <a:prstGeom prst="rect">
            <a:avLst/>
          </a:prstGeom>
          <a:solidFill>
            <a:schemeClr val="bg1"/>
          </a:solidFill>
        </p:spPr>
        <p:txBody>
          <a:bodyPr wrap="square" rtlCol="0">
            <a:spAutoFit/>
          </a:bodyPr>
          <a:lstStyle/>
          <a:p>
            <a:r>
              <a:rPr lang="es-ES" sz="3600" b="1" dirty="0">
                <a:latin typeface="Arial"/>
                <a:cs typeface="Arial"/>
              </a:rPr>
              <a:t>5,1625 cm </a:t>
            </a:r>
          </a:p>
        </p:txBody>
      </p:sp>
      <p:sp>
        <p:nvSpPr>
          <p:cNvPr id="13" name="CuadroTexto 12"/>
          <p:cNvSpPr txBox="1"/>
          <p:nvPr/>
        </p:nvSpPr>
        <p:spPr>
          <a:xfrm>
            <a:off x="809331" y="1326255"/>
            <a:ext cx="6997683" cy="707886"/>
          </a:xfrm>
          <a:prstGeom prst="rect">
            <a:avLst/>
          </a:prstGeom>
          <a:noFill/>
        </p:spPr>
        <p:txBody>
          <a:bodyPr wrap="square" rtlCol="0">
            <a:spAutoFit/>
          </a:bodyPr>
          <a:lstStyle/>
          <a:p>
            <a:r>
              <a:rPr lang="es-ES" sz="2000" dirty="0"/>
              <a:t>Determine el perímetro y el área del siguiente triángulo rectángulo  </a:t>
            </a:r>
          </a:p>
        </p:txBody>
      </p:sp>
    </p:spTree>
    <p:extLst>
      <p:ext uri="{BB962C8B-B14F-4D97-AF65-F5344CB8AC3E}">
        <p14:creationId xmlns:p14="http://schemas.microsoft.com/office/powerpoint/2010/main" val="415921405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1 Marcador de contenido">
            <a:extLst>
              <a:ext uri="{FF2B5EF4-FFF2-40B4-BE49-F238E27FC236}">
                <a16:creationId xmlns:a16="http://schemas.microsoft.com/office/drawing/2014/main" id="{B2A0DA64-CCBC-4368-91BC-FBC800F1559D}"/>
              </a:ext>
            </a:extLst>
          </p:cNvPr>
          <p:cNvSpPr>
            <a:spLocks noGrp="1"/>
          </p:cNvSpPr>
          <p:nvPr>
            <p:ph idx="1"/>
          </p:nvPr>
        </p:nvSpPr>
        <p:spPr>
          <a:xfrm>
            <a:off x="457200" y="404664"/>
            <a:ext cx="8229600" cy="5602627"/>
          </a:xfrm>
        </p:spPr>
        <p:txBody>
          <a:bodyPr>
            <a:normAutofit/>
          </a:bodyPr>
          <a:lstStyle/>
          <a:p>
            <a:pPr marL="109728" lvl="0" indent="0">
              <a:buNone/>
            </a:pPr>
            <a:r>
              <a:rPr lang="es-ES" sz="2400" dirty="0"/>
              <a:t>Resuelva las siguientes operaciones y entregue el resultado en S.I, notación científica y aproximado a tres cifras significativas:</a:t>
            </a:r>
            <a:endParaRPr lang="es-CL" sz="2400" dirty="0"/>
          </a:p>
          <a:p>
            <a:endParaRPr lang="es-CL" sz="2400" dirty="0"/>
          </a:p>
          <a:p>
            <a:r>
              <a:rPr lang="en-US" sz="2400" dirty="0"/>
              <a:t>( a ) 2,7453[km] + 14,4[cm] = ______________ [___]</a:t>
            </a:r>
            <a:endParaRPr lang="es-CL" sz="2400" dirty="0"/>
          </a:p>
          <a:p>
            <a:endParaRPr lang="en-US" sz="2400" dirty="0"/>
          </a:p>
          <a:p>
            <a:r>
              <a:rPr lang="en-US" sz="2400" dirty="0"/>
              <a:t>( b ) 564,3[L] x 2,546[cc] =   _____________   [___]</a:t>
            </a:r>
            <a:endParaRPr lang="es-CL" sz="2400" dirty="0"/>
          </a:p>
          <a:p>
            <a:endParaRPr lang="en-US" sz="2400" dirty="0"/>
          </a:p>
          <a:p>
            <a:r>
              <a:rPr lang="en-US" sz="2400" dirty="0"/>
              <a:t>( c ) 13,56[m/s] - 1,5673[km/</a:t>
            </a:r>
            <a:r>
              <a:rPr lang="en-US" sz="2400" dirty="0" err="1"/>
              <a:t>hr</a:t>
            </a:r>
            <a:r>
              <a:rPr lang="en-US" sz="2400" dirty="0"/>
              <a:t>] = __________   [___]</a:t>
            </a:r>
            <a:endParaRPr lang="es-CL" sz="2400" dirty="0"/>
          </a:p>
          <a:p>
            <a:endParaRPr lang="en-GB" sz="2400" dirty="0"/>
          </a:p>
          <a:p>
            <a:r>
              <a:rPr lang="en-GB" sz="2400" dirty="0"/>
              <a:t>( d ) 5467,543[cm] : 3,2[Hm] =  ____________  [___]</a:t>
            </a:r>
            <a:endParaRPr lang="es-CL" sz="2400" dirty="0"/>
          </a:p>
          <a:p>
            <a:pPr marL="109728" indent="0">
              <a:buNone/>
            </a:pPr>
            <a:r>
              <a:rPr lang="en-GB" sz="2400" dirty="0"/>
              <a:t> </a:t>
            </a:r>
            <a:endParaRPr lang="es-CL" sz="2400" dirty="0"/>
          </a:p>
          <a:p>
            <a:endParaRPr lang="es-CL" dirty="0"/>
          </a:p>
        </p:txBody>
      </p:sp>
    </p:spTree>
    <p:extLst>
      <p:ext uri="{BB962C8B-B14F-4D97-AF65-F5344CB8AC3E}">
        <p14:creationId xmlns:p14="http://schemas.microsoft.com/office/powerpoint/2010/main" val="3663028832"/>
      </p:ext>
    </p:extLst>
  </p:cSld>
  <p:clrMapOvr>
    <a:masterClrMapping/>
  </p:clrMapOvr>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9658</TotalTime>
  <Words>1145</Words>
  <Application>Microsoft Office PowerPoint</Application>
  <PresentationFormat>Presentación en pantalla (4:3)</PresentationFormat>
  <Paragraphs>90</Paragraphs>
  <Slides>27</Slides>
  <Notes>1</Notes>
  <HiddenSlides>0</HiddenSlides>
  <MMClips>0</MMClips>
  <ScaleCrop>false</ScaleCrop>
  <HeadingPairs>
    <vt:vector size="6" baseType="variant">
      <vt:variant>
        <vt:lpstr>Fuentes usadas</vt:lpstr>
      </vt:variant>
      <vt:variant>
        <vt:i4>8</vt:i4>
      </vt:variant>
      <vt:variant>
        <vt:lpstr>Tema</vt:lpstr>
      </vt:variant>
      <vt:variant>
        <vt:i4>1</vt:i4>
      </vt:variant>
      <vt:variant>
        <vt:lpstr>Títulos de diapositiva</vt:lpstr>
      </vt:variant>
      <vt:variant>
        <vt:i4>27</vt:i4>
      </vt:variant>
    </vt:vector>
  </HeadingPairs>
  <TitlesOfParts>
    <vt:vector size="36" baseType="lpstr">
      <vt:lpstr>Arial</vt:lpstr>
      <vt:lpstr>Arial Narrow</vt:lpstr>
      <vt:lpstr>Calibri</vt:lpstr>
      <vt:lpstr>Cambria Math</vt:lpstr>
      <vt:lpstr>Comic Sans MS</vt:lpstr>
      <vt:lpstr>Helvetica</vt:lpstr>
      <vt:lpstr>Times New Roman</vt:lpstr>
      <vt:lpstr>Wingdings</vt:lpstr>
      <vt:lpstr>Tema de Office</vt:lpstr>
      <vt:lpstr>Mediciones, cifras significativas y error instrumental 2do semestre 2025</vt:lpstr>
      <vt:lpstr>Introducción</vt:lpstr>
      <vt:lpstr>Presentación de PowerPoint</vt:lpstr>
      <vt:lpstr>Presentación de PowerPoint</vt:lpstr>
      <vt:lpstr>¿Cuál es la longitud del clip?</vt:lpstr>
      <vt:lpstr>Error en una medición </vt:lpstr>
      <vt:lpstr>Errores de medición </vt:lpstr>
      <vt:lpstr>Presentación de PowerPoint</vt:lpstr>
      <vt:lpstr>Algunas definiciones</vt:lpstr>
      <vt:lpstr>Presentación de PowerPoint</vt:lpstr>
      <vt:lpstr>Error instrumental</vt:lpstr>
      <vt:lpstr>Determinar el error instrumental en los siguientes casos </vt:lpstr>
      <vt:lpstr>Cifras significativas</vt:lpstr>
      <vt:lpstr>Ejemplo….</vt:lpstr>
      <vt:lpstr>Notación para mediciones </vt:lpstr>
      <vt:lpstr>Ejemplos: determinar el resultado de las siguientes mediciones expresando su resultado con el número apropiado de cifras significativas   </vt:lpstr>
      <vt:lpstr>Presentación de PowerPoint</vt:lpstr>
      <vt:lpstr>Presentación de PowerPoint</vt:lpstr>
      <vt:lpstr>Las cifras significativas se tratan de reglas  </vt:lpstr>
      <vt:lpstr>Presentación de PowerPoint</vt:lpstr>
      <vt:lpstr>Presentación de PowerPoint</vt:lpstr>
      <vt:lpstr>Operaciones con cifras significativas</vt:lpstr>
      <vt:lpstr>Presentación de PowerPoint</vt:lpstr>
      <vt:lpstr>Presentación de PowerPoint</vt:lpstr>
      <vt:lpstr>Presentación de PowerPoint</vt:lpstr>
      <vt:lpstr>Actividad</vt:lpstr>
      <vt:lpstr>Presentación de PowerPoint</vt:lpstr>
    </vt:vector>
  </TitlesOfParts>
  <Company>utfsm</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Mediciones </dc:title>
  <dc:creator>cristian romanque</dc:creator>
  <cp:lastModifiedBy>Matías Ignacio Garrido Pedreros</cp:lastModifiedBy>
  <cp:revision>51</cp:revision>
  <dcterms:created xsi:type="dcterms:W3CDTF">2019-08-12T02:39:58Z</dcterms:created>
  <dcterms:modified xsi:type="dcterms:W3CDTF">2025-09-05T14:08:09Z</dcterms:modified>
</cp:coreProperties>
</file>