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notesSlides/notesSlide1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Shape 197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Tiene como rol principal la protección y negación del acceso no autorizado, esto se logra con:</a:t>
            </a:r>
          </a:p>
          <a:p>
            <a:pPr/>
            <a:r>
              <a:t>Cercos</a:t>
            </a:r>
          </a:p>
          <a:p>
            <a:pPr/>
            <a:r>
              <a:t>Barreras</a:t>
            </a:r>
          </a:p>
          <a:p>
            <a:pPr/>
            <a:r>
              <a:t>Sistemas de iluminación</a:t>
            </a:r>
          </a:p>
          <a:p>
            <a:pPr/>
            <a:r>
              <a:t>Guardia</a:t>
            </a:r>
          </a:p>
          <a:p>
            <a:pPr/>
            <a:r>
              <a:t>Dispositivos de cierre</a:t>
            </a:r>
          </a:p>
          <a:p>
            <a:pPr/>
            <a:r>
              <a:t>Áreas de acceso restringido y prohibido</a:t>
            </a:r>
          </a:p>
          <a:p>
            <a:pPr/>
            <a:r>
              <a:t>Procedimientos de control de acceso y revisión</a:t>
            </a:r>
          </a:p>
        </p:txBody>
      </p:sp>
    </p:spTree>
  </p:cSld>
  <p:clrMapOvr>
    <a:masterClrMapping/>
  </p:clrMapOvr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del título</a:t>
            </a:r>
          </a:p>
        </p:txBody>
      </p:sp>
      <p:sp>
        <p:nvSpPr>
          <p:cNvPr id="12" name="Nivel de texto 1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32241774_2880x1920.jpg"/>
          <p:cNvSpPr/>
          <p:nvPr>
            <p:ph type="pic" idx="21"/>
          </p:nvPr>
        </p:nvSpPr>
        <p:spPr>
          <a:xfrm>
            <a:off x="3125968" y="-393700"/>
            <a:ext cx="18135601" cy="12090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o del título"/>
          <p:cNvSpPr txBox="1"/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del título</a:t>
            </a:r>
          </a:p>
        </p:txBody>
      </p:sp>
      <p:sp>
        <p:nvSpPr>
          <p:cNvPr id="22" name="Nivel de texto 1…"/>
          <p:cNvSpPr txBox="1"/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31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g"/>
          <p:cNvSpPr/>
          <p:nvPr>
            <p:ph type="pic" sz="half" idx="21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o del título"/>
          <p:cNvSpPr txBox="1"/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Texto del título</a:t>
            </a:r>
          </a:p>
        </p:txBody>
      </p:sp>
      <p:sp>
        <p:nvSpPr>
          <p:cNvPr id="40" name="Nivel de texto 1…"/>
          <p:cNvSpPr txBox="1"/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49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57" name="Nivel de texto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g"/>
          <p:cNvSpPr/>
          <p:nvPr>
            <p:ph type="pic" sz="half" idx="21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67" name="Nivel de texto 1…"/>
          <p:cNvSpPr txBox="1"/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/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g"/>
          <p:cNvSpPr/>
          <p:nvPr>
            <p:ph type="pic" sz="quarter" idx="21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532204087_1355x1355.jpg"/>
          <p:cNvSpPr/>
          <p:nvPr>
            <p:ph type="pic" sz="quarter" idx="22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532241774_2880x1920.jpg"/>
          <p:cNvSpPr/>
          <p:nvPr>
            <p:ph type="pic" idx="23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Pérez"/>
          <p:cNvSpPr txBox="1"/>
          <p:nvPr>
            <p:ph type="body" sz="quarter" idx="2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3200"/>
            </a:lvl1pPr>
          </a:lstStyle>
          <a:p>
            <a:pPr/>
            <a:r>
              <a:t>– Juan Pérez</a:t>
            </a:r>
          </a:p>
        </p:txBody>
      </p:sp>
      <p:sp>
        <p:nvSpPr>
          <p:cNvPr id="94" name="“Escribe una cita aquí”"/>
          <p:cNvSpPr txBox="1"/>
          <p:nvPr>
            <p:ph type="body" sz="quarter" idx="2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“Escribe una cita aquí” </a:t>
            </a:r>
          </a:p>
        </p:txBody>
      </p:sp>
      <p:sp>
        <p:nvSpPr>
          <p:cNvPr id="95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g"/>
          <p:cNvSpPr/>
          <p:nvPr>
            <p:ph type="pic" idx="21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/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Texto del título</a:t>
            </a:r>
          </a:p>
        </p:txBody>
      </p:sp>
      <p:sp>
        <p:nvSpPr>
          <p:cNvPr id="3" name="Nivel de texto 1…"/>
          <p:cNvSpPr txBox="1"/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/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24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2.png"/><Relationship Id="rId4" Type="http://schemas.openxmlformats.org/officeDocument/2006/relationships/image" Target="../media/image15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8.png"/><Relationship Id="rId4" Type="http://schemas.openxmlformats.org/officeDocument/2006/relationships/image" Target="../media/image20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8.png"/><Relationship Id="rId4" Type="http://schemas.openxmlformats.org/officeDocument/2006/relationships/image" Target="../media/image21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8.png"/><Relationship Id="rId4" Type="http://schemas.openxmlformats.org/officeDocument/2006/relationships/image" Target="../media/image1.tif"/><Relationship Id="rId5" Type="http://schemas.openxmlformats.org/officeDocument/2006/relationships/image" Target="../media/image2.tif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2.png"/><Relationship Id="rId4" Type="http://schemas.openxmlformats.org/officeDocument/2006/relationships/image" Target="../media/image17.png"/><Relationship Id="rId5" Type="http://schemas.openxmlformats.org/officeDocument/2006/relationships/image" Target="../media/image3.tif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tif"/><Relationship Id="rId5" Type="http://schemas.openxmlformats.org/officeDocument/2006/relationships/image" Target="../media/image5.tif"/><Relationship Id="rId6" Type="http://schemas.openxmlformats.org/officeDocument/2006/relationships/image" Target="../media/image6.tif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UNIDAD TEMÁTICA Nº 3: “AMENAZAS A LA SEGURIDAD INSTITUCIONAL”"/>
          <p:cNvSpPr txBox="1"/>
          <p:nvPr/>
        </p:nvSpPr>
        <p:spPr>
          <a:xfrm>
            <a:off x="3743745" y="4464878"/>
            <a:ext cx="16896510" cy="39568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UNIDAD TEMÁTICA Nº 3: “AMENAZAS A LA SEGURIDAD INSTITUCIONAL”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SEGURIDAD DE LA DOCUMENTACIÓN E INFORMACIONES"/>
          <p:cNvSpPr txBox="1"/>
          <p:nvPr/>
        </p:nvSpPr>
        <p:spPr>
          <a:xfrm>
            <a:off x="2422544" y="1950077"/>
            <a:ext cx="19947677" cy="22348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24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366009" y="5121020"/>
            <a:ext cx="17651982" cy="67312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97984" y="-622379"/>
            <a:ext cx="19947677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28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37827" y="4557989"/>
            <a:ext cx="10503665" cy="12945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05219" y="6497568"/>
            <a:ext cx="8236786" cy="168343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287447" y="9895440"/>
            <a:ext cx="11137766" cy="216735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765365" y="6225795"/>
            <a:ext cx="2672090" cy="32964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SEGURIDAD DE LA DOCUMENTACIÓN E INFORMACIONES"/>
          <p:cNvSpPr txBox="1"/>
          <p:nvPr/>
        </p:nvSpPr>
        <p:spPr>
          <a:xfrm>
            <a:off x="2422544" y="16708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35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87083" y="4364185"/>
            <a:ext cx="11982711" cy="14768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03436" y="6274524"/>
            <a:ext cx="18103640" cy="71290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40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35451" y="4694622"/>
            <a:ext cx="9528904" cy="117443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74143" y="6366268"/>
            <a:ext cx="9451520" cy="670753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023368" y="4694622"/>
            <a:ext cx="8141753" cy="86412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49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12898" y="4851891"/>
            <a:ext cx="9535969" cy="11753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79668" y="6144135"/>
            <a:ext cx="12295226" cy="67353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846850" y="5130075"/>
            <a:ext cx="5200448" cy="509119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55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12898" y="4851891"/>
            <a:ext cx="9535969" cy="11753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564663" y="6895048"/>
            <a:ext cx="16836228" cy="38058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60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16847" y="6574618"/>
            <a:ext cx="10519919" cy="1861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434578" y="9189570"/>
            <a:ext cx="7884457" cy="21927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040433" y="5425861"/>
            <a:ext cx="4173155" cy="63420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66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33719" y="4265486"/>
            <a:ext cx="8297017" cy="2066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28836" y="6400110"/>
            <a:ext cx="15519803" cy="69175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70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7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33719" y="4265486"/>
            <a:ext cx="8297017" cy="2066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19979" y="5969132"/>
            <a:ext cx="15952806" cy="76686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76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33719" y="4265486"/>
            <a:ext cx="8297017" cy="2066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48837" y="6294594"/>
            <a:ext cx="14939207" cy="67499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8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33719" y="4265486"/>
            <a:ext cx="8297017" cy="2066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378105" y="6284855"/>
            <a:ext cx="2269934" cy="22598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351359" y="6192370"/>
            <a:ext cx="11696701" cy="71882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22544" y="-622379"/>
            <a:ext cx="19947677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EGURIDAD DE LA DOCUMENTACIÓN E INFORMACIONES"/>
          <p:cNvSpPr txBox="1"/>
          <p:nvPr/>
        </p:nvSpPr>
        <p:spPr>
          <a:xfrm>
            <a:off x="2422544" y="1937562"/>
            <a:ext cx="19947677" cy="2259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 LA DOCUMENTACIÓN E INFORMACIONES</a:t>
            </a:r>
          </a:p>
        </p:txBody>
      </p:sp>
      <p:pic>
        <p:nvPicPr>
          <p:cNvPr id="187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88330" y="4926019"/>
            <a:ext cx="9510630" cy="17268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8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821366" y="11546541"/>
            <a:ext cx="5855241" cy="162838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079793" y="5539864"/>
            <a:ext cx="7669614" cy="51037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92" name="SEGURIDAD FÍSICA Y DEL MATERIAL"/>
          <p:cNvSpPr txBox="1"/>
          <p:nvPr/>
        </p:nvSpPr>
        <p:spPr>
          <a:xfrm>
            <a:off x="2422544" y="1540044"/>
            <a:ext cx="19947677" cy="11676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FÍSICA Y DEL MATERIAL</a:t>
            </a:r>
          </a:p>
        </p:txBody>
      </p:sp>
      <p:pic>
        <p:nvPicPr>
          <p:cNvPr id="193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541054" y="4440857"/>
            <a:ext cx="8418706" cy="4209353"/>
          </a:xfrm>
          <a:prstGeom prst="rect">
            <a:avLst/>
          </a:prstGeom>
          <a:ln w="152400">
            <a:solidFill>
              <a:schemeClr val="accent4">
                <a:hueOff val="-1081314"/>
                <a:satOff val="4338"/>
                <a:lumOff val="-8931"/>
              </a:schemeClr>
            </a:solidFill>
            <a:miter lim="400000"/>
          </a:ln>
        </p:spPr>
      </p:pic>
      <p:pic>
        <p:nvPicPr>
          <p:cNvPr id="194" name="Imagen" descr="Imagen"/>
          <p:cNvPicPr>
            <a:picLocks noChangeAspect="1"/>
          </p:cNvPicPr>
          <p:nvPr/>
        </p:nvPicPr>
        <p:blipFill>
          <a:blip r:embed="rId5">
            <a:extLst/>
          </a:blip>
          <a:srcRect l="7790" t="17862" r="7790" b="17862"/>
          <a:stretch>
            <a:fillRect/>
          </a:stretch>
        </p:blipFill>
        <p:spPr>
          <a:xfrm>
            <a:off x="4383567" y="8849772"/>
            <a:ext cx="7498761" cy="4276495"/>
          </a:xfrm>
          <a:prstGeom prst="rect">
            <a:avLst/>
          </a:prstGeom>
          <a:ln w="152400">
            <a:solidFill>
              <a:schemeClr val="accent4">
                <a:hueOff val="-1081314"/>
                <a:satOff val="4338"/>
                <a:lumOff val="-8931"/>
              </a:schemeClr>
            </a:solidFill>
            <a:miter lim="400000"/>
          </a:ln>
        </p:spPr>
      </p:pic>
      <p:pic>
        <p:nvPicPr>
          <p:cNvPr id="195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053734" y="3446090"/>
            <a:ext cx="7327768" cy="4117274"/>
          </a:xfrm>
          <a:prstGeom prst="rect">
            <a:avLst/>
          </a:prstGeom>
          <a:ln w="152400">
            <a:solidFill>
              <a:schemeClr val="accent4">
                <a:hueOff val="-1081314"/>
                <a:satOff val="4338"/>
                <a:lumOff val="-8931"/>
              </a:schemeClr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SEGURIDAD FÍSICA Y DEL MATERIAL"/>
          <p:cNvSpPr txBox="1"/>
          <p:nvPr/>
        </p:nvSpPr>
        <p:spPr>
          <a:xfrm>
            <a:off x="2422544" y="2039162"/>
            <a:ext cx="19947677" cy="11676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FÍSICA Y DEL MATERIAL</a:t>
            </a:r>
          </a:p>
        </p:txBody>
      </p:sp>
      <p:pic>
        <p:nvPicPr>
          <p:cNvPr id="20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75647" y="4007422"/>
            <a:ext cx="9054854" cy="160737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2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434069" y="4207628"/>
            <a:ext cx="6789152" cy="120696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107717" y="6030589"/>
            <a:ext cx="12577330" cy="368682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389429" y="10333411"/>
            <a:ext cx="8013907" cy="286048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207" name="SEGURIDAD FÍSICA Y DEL MATERIAL"/>
          <p:cNvSpPr txBox="1"/>
          <p:nvPr/>
        </p:nvSpPr>
        <p:spPr>
          <a:xfrm>
            <a:off x="2422544" y="2483662"/>
            <a:ext cx="19947677" cy="11676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71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FÍSICA Y DEL MATERIAL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