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1" r:id="rId4"/>
    <p:sldId id="266" r:id="rId5"/>
    <p:sldId id="284" r:id="rId6"/>
    <p:sldId id="285" r:id="rId7"/>
    <p:sldId id="286" r:id="rId8"/>
    <p:sldId id="287" r:id="rId9"/>
    <p:sldId id="288" r:id="rId10"/>
    <p:sldId id="260" r:id="rId11"/>
    <p:sldId id="289" r:id="rId12"/>
    <p:sldId id="290" r:id="rId13"/>
    <p:sldId id="291" r:id="rId14"/>
    <p:sldId id="292" r:id="rId15"/>
    <p:sldId id="293" r:id="rId16"/>
    <p:sldId id="282" r:id="rId17"/>
    <p:sldId id="283" r:id="rId1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816"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1897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872715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C45E9EA-234C-4083-BF83-A4B7C2A13BAF}"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925574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5C45E9EA-234C-4083-BF83-A4B7C2A13BAF}"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2205158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5C45E9EA-234C-4083-BF83-A4B7C2A13BAF}" type="datetimeFigureOut">
              <a:rPr lang="es-CL" smtClean="0"/>
              <a:t>08-11-2023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2002148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5C45E9EA-234C-4083-BF83-A4B7C2A13BAF}" type="datetimeFigureOut">
              <a:rPr lang="es-CL" smtClean="0"/>
              <a:t>08-11-2023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186625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C45E9EA-234C-4083-BF83-A4B7C2A13BAF}" type="datetimeFigureOut">
              <a:rPr lang="es-CL" smtClean="0"/>
              <a:t>08-11-2023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62915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C45E9EA-234C-4083-BF83-A4B7C2A13BAF}"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9692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C45E9EA-234C-4083-BF83-A4B7C2A13BAF}"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2667924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1197469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741233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45E9EA-234C-4083-BF83-A4B7C2A13BAF}" type="datetimeFigureOut">
              <a:rPr lang="es-CL" smtClean="0"/>
              <a:t>08-11-2023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F0EF68-1168-4319-A5D8-EB9DABB4F650}" type="slidenum">
              <a:rPr lang="es-CL" smtClean="0"/>
              <a:t>‹Nº›</a:t>
            </a:fld>
            <a:endParaRPr lang="es-CL"/>
          </a:p>
        </p:txBody>
      </p:sp>
    </p:spTree>
    <p:extLst>
      <p:ext uri="{BB962C8B-B14F-4D97-AF65-F5344CB8AC3E}">
        <p14:creationId xmlns:p14="http://schemas.microsoft.com/office/powerpoint/2010/main" val="1882201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jpeg"/><Relationship Id="rId5" Type="http://schemas.microsoft.com/office/2007/relationships/hdphoto" Target="../media/hdphoto1.wdp"/><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jpeg"/><Relationship Id="rId5" Type="http://schemas.microsoft.com/office/2007/relationships/hdphoto" Target="../media/hdphoto1.wdp"/><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1.jpeg"/><Relationship Id="rId5" Type="http://schemas.microsoft.com/office/2007/relationships/hdphoto" Target="../media/hdphoto1.wdp"/><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8 Rectángulo"/>
          <p:cNvSpPr/>
          <p:nvPr/>
        </p:nvSpPr>
        <p:spPr>
          <a:xfrm>
            <a:off x="1219201" y="3161788"/>
            <a:ext cx="4781550" cy="1057277"/>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r"/>
            <a:endParaRPr lang="es-CL" sz="2800" b="1" dirty="0">
              <a:solidFill>
                <a:schemeClr val="bg1"/>
              </a:solidFill>
              <a:latin typeface="High Tower Text" panose="02040502050506030303" pitchFamily="18" charset="0"/>
            </a:endParaRPr>
          </a:p>
          <a:p>
            <a:pPr algn="ctr"/>
            <a:r>
              <a:rPr lang="es-CL" sz="2800" b="1" dirty="0">
                <a:solidFill>
                  <a:schemeClr val="bg1"/>
                </a:solidFill>
                <a:latin typeface="High Tower Text" panose="02040502050506030303" pitchFamily="18" charset="0"/>
              </a:rPr>
              <a:t>SISTEMAS DE ARMAS</a:t>
            </a:r>
          </a:p>
          <a:p>
            <a:pPr algn="ctr"/>
            <a:r>
              <a:rPr lang="es-ES" sz="2000" b="1" dirty="0">
                <a:solidFill>
                  <a:schemeClr val="bg1"/>
                </a:solidFill>
                <a:latin typeface="High Tower Text" panose="02040502050506030303" pitchFamily="18" charset="0"/>
              </a:rPr>
              <a:t>  Unidad temática “Sensores”</a:t>
            </a:r>
            <a:endParaRPr lang="es-CL" sz="2000" b="1" dirty="0">
              <a:solidFill>
                <a:schemeClr val="bg1"/>
              </a:solidFill>
              <a:latin typeface="High Tower Text" panose="02040502050506030303" pitchFamily="18" charset="0"/>
            </a:endParaRPr>
          </a:p>
          <a:p>
            <a:endParaRPr lang="es-CL" dirty="0">
              <a:solidFill>
                <a:schemeClr val="bg1"/>
              </a:solidFill>
            </a:endParaRPr>
          </a:p>
        </p:txBody>
      </p:sp>
      <p:sp>
        <p:nvSpPr>
          <p:cNvPr id="7" name="8 Rectángulo"/>
          <p:cNvSpPr/>
          <p:nvPr/>
        </p:nvSpPr>
        <p:spPr>
          <a:xfrm>
            <a:off x="6148065" y="3161787"/>
            <a:ext cx="5183658" cy="1057278"/>
          </a:xfrm>
          <a:prstGeom prst="rect">
            <a:avLst/>
          </a:prstGeom>
          <a:solidFill>
            <a:schemeClr val="accent4">
              <a:lumMod val="50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600" b="1" dirty="0">
                <a:solidFill>
                  <a:schemeClr val="bg1"/>
                </a:solidFill>
                <a:latin typeface="High Tower Text" panose="02040502050506030303" pitchFamily="18" charset="0"/>
              </a:rPr>
              <a:t>“Fundamentos del Laser”</a:t>
            </a:r>
          </a:p>
        </p:txBody>
      </p:sp>
      <p:pic>
        <p:nvPicPr>
          <p:cNvPr id="9" name="Imagen 8"/>
          <p:cNvPicPr>
            <a:picLocks noChangeAspect="1"/>
          </p:cNvPicPr>
          <p:nvPr/>
        </p:nvPicPr>
        <p:blipFill rotWithShape="1">
          <a:blip r:embed="rId2"/>
          <a:srcRect b="23348"/>
          <a:stretch/>
        </p:blipFill>
        <p:spPr>
          <a:xfrm>
            <a:off x="4873843" y="1217338"/>
            <a:ext cx="2444314" cy="962129"/>
          </a:xfrm>
          <a:prstGeom prst="rect">
            <a:avLst/>
          </a:prstGeom>
        </p:spPr>
      </p:pic>
      <p:pic>
        <p:nvPicPr>
          <p:cNvPr id="8" name="Imagen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449" y="5055141"/>
            <a:ext cx="1390604" cy="1390604"/>
          </a:xfrm>
          <a:prstGeom prst="rect">
            <a:avLst/>
          </a:prstGeom>
        </p:spPr>
      </p:pic>
    </p:spTree>
    <p:extLst>
      <p:ext uri="{BB962C8B-B14F-4D97-AF65-F5344CB8AC3E}">
        <p14:creationId xmlns:p14="http://schemas.microsoft.com/office/powerpoint/2010/main" val="409978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Rectangle 3">
            <a:extLst>
              <a:ext uri="{FF2B5EF4-FFF2-40B4-BE49-F238E27FC236}">
                <a16:creationId xmlns:a16="http://schemas.microsoft.com/office/drawing/2014/main" id="{673714BC-1D6D-47E8-BDBC-A4EE1D7C9B24}"/>
              </a:ext>
            </a:extLst>
          </p:cNvPr>
          <p:cNvSpPr/>
          <p:nvPr/>
        </p:nvSpPr>
        <p:spPr>
          <a:xfrm>
            <a:off x="973842" y="1729500"/>
            <a:ext cx="2525772" cy="615553"/>
          </a:xfrm>
          <a:prstGeom prst="rect">
            <a:avLst/>
          </a:prstGeom>
        </p:spPr>
        <p:txBody>
          <a:bodyPr wrap="square" lIns="0" tIns="0" rIns="0" bIns="0">
            <a:spAutoFit/>
          </a:bodyPr>
          <a:lstStyle/>
          <a:p>
            <a:r>
              <a:rPr lang="en-US" sz="4000" b="1" dirty="0">
                <a:solidFill>
                  <a:schemeClr val="bg1"/>
                </a:solidFill>
                <a:latin typeface="Britannic Bold" panose="020B0903060703020204" pitchFamily="34" charset="0"/>
                <a:ea typeface="Open Sans" panose="020B0606030504020204" pitchFamily="34" charset="0"/>
                <a:cs typeface="Segoe UI" panose="020B0502040204020203" pitchFamily="34" charset="0"/>
              </a:rPr>
              <a:t>OBJETIVOS</a:t>
            </a:r>
          </a:p>
        </p:txBody>
      </p:sp>
      <p:sp>
        <p:nvSpPr>
          <p:cNvPr id="7" name="Rectangle 3">
            <a:extLst>
              <a:ext uri="{FF2B5EF4-FFF2-40B4-BE49-F238E27FC236}">
                <a16:creationId xmlns:a16="http://schemas.microsoft.com/office/drawing/2014/main" id="{673714BC-1D6D-47E8-BDBC-A4EE1D7C9B24}"/>
              </a:ext>
            </a:extLst>
          </p:cNvPr>
          <p:cNvSpPr/>
          <p:nvPr/>
        </p:nvSpPr>
        <p:spPr>
          <a:xfrm>
            <a:off x="4180972" y="2786857"/>
            <a:ext cx="7069197" cy="401648"/>
          </a:xfrm>
          <a:prstGeom prst="rect">
            <a:avLst/>
          </a:prstGeom>
        </p:spPr>
        <p:txBody>
          <a:bodyPr wrap="square" lIns="0" tIns="0" rIns="0" bIns="0">
            <a:spAutoFit/>
          </a:bodyPr>
          <a:lstStyle/>
          <a:p>
            <a:pPr marL="457200" indent="-457200">
              <a:lnSpc>
                <a:spcPct val="90000"/>
              </a:lnSpc>
              <a:buFont typeface="Arial" panose="020B0604020202020204" pitchFamily="34" charset="0"/>
              <a:buChar char="•"/>
            </a:pPr>
            <a:r>
              <a:rPr lang="es-ES_tradnl" sz="2900" dirty="0">
                <a:solidFill>
                  <a:schemeClr val="bg1"/>
                </a:solidFill>
                <a:latin typeface="Segoe UI" panose="020B0502040204020203" pitchFamily="34" charset="0"/>
                <a:cs typeface="Segoe UI" panose="020B0502040204020203" pitchFamily="34" charset="0"/>
              </a:rPr>
              <a:t>Definiciones…..</a:t>
            </a:r>
          </a:p>
        </p:txBody>
      </p:sp>
      <p:sp>
        <p:nvSpPr>
          <p:cNvPr id="8" name="Rectangle 3">
            <a:extLst>
              <a:ext uri="{FF2B5EF4-FFF2-40B4-BE49-F238E27FC236}">
                <a16:creationId xmlns:a16="http://schemas.microsoft.com/office/drawing/2014/main" id="{673714BC-1D6D-47E8-BDBC-A4EE1D7C9B24}"/>
              </a:ext>
            </a:extLst>
          </p:cNvPr>
          <p:cNvSpPr/>
          <p:nvPr/>
        </p:nvSpPr>
        <p:spPr>
          <a:xfrm>
            <a:off x="4180972" y="4116446"/>
            <a:ext cx="7431147" cy="401648"/>
          </a:xfrm>
          <a:prstGeom prst="rect">
            <a:avLst/>
          </a:prstGeom>
        </p:spPr>
        <p:txBody>
          <a:bodyPr wrap="square" lIns="0" tIns="0" rIns="0" bIns="0">
            <a:spAutoFit/>
          </a:bodyPr>
          <a:lstStyle/>
          <a:p>
            <a:pPr marL="457200" indent="-457200">
              <a:lnSpc>
                <a:spcPct val="90000"/>
              </a:lnSpc>
              <a:buFont typeface="Arial" panose="020B0604020202020204" pitchFamily="34" charset="0"/>
              <a:buChar char="•"/>
            </a:pPr>
            <a:r>
              <a:rPr lang="es-ES_tradnl" sz="2900" dirty="0">
                <a:solidFill>
                  <a:schemeClr val="bg1"/>
                </a:solidFill>
                <a:latin typeface="Segoe UI" panose="020B0502040204020203" pitchFamily="34" charset="0"/>
                <a:cs typeface="Segoe UI" panose="020B0502040204020203" pitchFamily="34" charset="0"/>
              </a:rPr>
              <a:t>…</a:t>
            </a:r>
          </a:p>
        </p:txBody>
      </p:sp>
      <p:sp>
        <p:nvSpPr>
          <p:cNvPr id="9" name="Rectangle 3">
            <a:extLst>
              <a:ext uri="{FF2B5EF4-FFF2-40B4-BE49-F238E27FC236}">
                <a16:creationId xmlns:a16="http://schemas.microsoft.com/office/drawing/2014/main" id="{673714BC-1D6D-47E8-BDBC-A4EE1D7C9B24}"/>
              </a:ext>
            </a:extLst>
          </p:cNvPr>
          <p:cNvSpPr/>
          <p:nvPr/>
        </p:nvSpPr>
        <p:spPr>
          <a:xfrm>
            <a:off x="4180971" y="5287601"/>
            <a:ext cx="7069197" cy="401648"/>
          </a:xfrm>
          <a:prstGeom prst="rect">
            <a:avLst/>
          </a:prstGeom>
        </p:spPr>
        <p:txBody>
          <a:bodyPr wrap="square" lIns="0" tIns="0" rIns="0" bIns="0">
            <a:spAutoFit/>
          </a:bodyPr>
          <a:lstStyle/>
          <a:p>
            <a:pPr marL="457200" indent="-457200">
              <a:lnSpc>
                <a:spcPct val="90000"/>
              </a:lnSpc>
              <a:buFont typeface="Arial" panose="020B0604020202020204" pitchFamily="34" charset="0"/>
              <a:buChar char="•"/>
            </a:pPr>
            <a:r>
              <a:rPr lang="es-ES_tradnl" sz="2900" dirty="0" err="1">
                <a:solidFill>
                  <a:schemeClr val="bg1"/>
                </a:solidFill>
                <a:latin typeface="Segoe UI" panose="020B0502040204020203" pitchFamily="34" charset="0"/>
                <a:cs typeface="Segoe UI" panose="020B0502040204020203" pitchFamily="34" charset="0"/>
              </a:rPr>
              <a:t>Xxx</a:t>
            </a:r>
            <a:r>
              <a:rPr lang="es-ES_tradnl" sz="2900" dirty="0">
                <a:solidFill>
                  <a:schemeClr val="bg1"/>
                </a:solidFill>
                <a:latin typeface="Segoe UI" panose="020B0502040204020203" pitchFamily="34" charset="0"/>
                <a:cs typeface="Segoe UI" panose="020B0502040204020203" pitchFamily="34" charset="0"/>
              </a:rPr>
              <a:t>…..</a:t>
            </a:r>
          </a:p>
        </p:txBody>
      </p:sp>
      <p:pic>
        <p:nvPicPr>
          <p:cNvPr id="2" name="Imagen 1"/>
          <p:cNvPicPr>
            <a:picLocks noChangeAspect="1"/>
          </p:cNvPicPr>
          <p:nvPr/>
        </p:nvPicPr>
        <p:blipFill>
          <a:blip r:embed="rId2"/>
          <a:stretch>
            <a:fillRect/>
          </a:stretch>
        </p:blipFill>
        <p:spPr>
          <a:xfrm>
            <a:off x="1055495" y="3230104"/>
            <a:ext cx="2183644" cy="21272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4805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2"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Rectangle 121">
            <a:extLst>
              <a:ext uri="{FF2B5EF4-FFF2-40B4-BE49-F238E27FC236}">
                <a16:creationId xmlns:a16="http://schemas.microsoft.com/office/drawing/2014/main" id="{26519E81-C48F-4DC1-8447-5AA3137BE5EE}"/>
              </a:ext>
            </a:extLst>
          </p:cNvPr>
          <p:cNvSpPr/>
          <p:nvPr/>
        </p:nvSpPr>
        <p:spPr>
          <a:xfrm>
            <a:off x="6553200" y="0"/>
            <a:ext cx="5638800" cy="6850560"/>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uadroTexto 1"/>
          <p:cNvSpPr txBox="1"/>
          <p:nvPr/>
        </p:nvSpPr>
        <p:spPr>
          <a:xfrm>
            <a:off x="807224" y="1406911"/>
            <a:ext cx="4543424" cy="646331"/>
          </a:xfrm>
          <a:prstGeom prst="rect">
            <a:avLst/>
          </a:prstGeom>
          <a:noFill/>
        </p:spPr>
        <p:txBody>
          <a:bodyPr wrap="square" rtlCol="0">
            <a:spAutoFit/>
          </a:bodyPr>
          <a:lstStyle/>
          <a:p>
            <a:pPr algn="ctr"/>
            <a:r>
              <a:rPr lang="en-US" sz="3600" b="1" u="sng" dirty="0">
                <a:solidFill>
                  <a:schemeClr val="bg1"/>
                </a:solidFill>
                <a:latin typeface="High Tower Text" panose="02040502050506030303" pitchFamily="18" charset="0"/>
              </a:rPr>
              <a:t>LASER</a:t>
            </a:r>
            <a:endParaRPr lang="es-CL" sz="3600" b="1" u="sng" dirty="0">
              <a:solidFill>
                <a:schemeClr val="bg1"/>
              </a:solidFill>
              <a:latin typeface="High Tower Text" panose="02040502050506030303" pitchFamily="18" charset="0"/>
            </a:endParaRPr>
          </a:p>
        </p:txBody>
      </p:sp>
      <p:sp>
        <p:nvSpPr>
          <p:cNvPr id="16" name="Rectangle 24">
            <a:extLst>
              <a:ext uri="{FF2B5EF4-FFF2-40B4-BE49-F238E27FC236}">
                <a16:creationId xmlns:a16="http://schemas.microsoft.com/office/drawing/2014/main" id="{814E8360-63F3-4F18-817E-6FBC4551EF0D}"/>
              </a:ext>
            </a:extLst>
          </p:cNvPr>
          <p:cNvSpPr/>
          <p:nvPr/>
        </p:nvSpPr>
        <p:spPr>
          <a:xfrm>
            <a:off x="7138724" y="1161029"/>
            <a:ext cx="4641347" cy="369332"/>
          </a:xfrm>
          <a:prstGeom prst="rect">
            <a:avLst/>
          </a:prstGeom>
        </p:spPr>
        <p:txBody>
          <a:bodyPr wrap="square" lIns="0" tIns="0" rIns="0" bIns="0">
            <a:spAutoFit/>
          </a:bodyPr>
          <a:lstStyle/>
          <a:p>
            <a:r>
              <a:rPr lang="en-US" sz="24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Emisión Estimulada de Radiación</a:t>
            </a:r>
          </a:p>
        </p:txBody>
      </p:sp>
      <p:sp>
        <p:nvSpPr>
          <p:cNvPr id="25" name="Rectángulo 24">
            <a:extLst>
              <a:ext uri="{FF2B5EF4-FFF2-40B4-BE49-F238E27FC236}">
                <a16:creationId xmlns:a16="http://schemas.microsoft.com/office/drawing/2014/main" id="{1E8F2BA8-2B7C-435B-A23A-4D36E312ED29}"/>
              </a:ext>
            </a:extLst>
          </p:cNvPr>
          <p:cNvSpPr/>
          <p:nvPr/>
        </p:nvSpPr>
        <p:spPr>
          <a:xfrm>
            <a:off x="6922340" y="1977469"/>
            <a:ext cx="4981508" cy="3323987"/>
          </a:xfrm>
          <a:prstGeom prst="rect">
            <a:avLst/>
          </a:prstGeom>
        </p:spPr>
        <p:txBody>
          <a:bodyPr wrap="square">
            <a:spAutoFit/>
          </a:bodyPr>
          <a:lstStyle/>
          <a:p>
            <a:pPr algn="just">
              <a:spcBef>
                <a:spcPct val="50000"/>
              </a:spcBef>
            </a:pPr>
            <a:r>
              <a:rPr lang="es-ES_tradnl" sz="1400" dirty="0">
                <a:solidFill>
                  <a:srgbClr val="083D65"/>
                </a:solidFill>
                <a:latin typeface="Segoe UI" panose="020B0502040204020203" pitchFamily="34" charset="0"/>
                <a:cs typeface="Segoe UI" panose="020B0502040204020203" pitchFamily="34" charset="0"/>
              </a:rPr>
              <a:t>Un átomo que absorba energía, la convierte en energía interna y pasa a un estado de excitación. Con ello los electrones suben del nivel Base  o normal de energía a uno más alto, esto es inestable y los electrones tienden a volver al estado base, al hacerlo, el átomo radiará ese exceso de energía en forma de Fotón.</a:t>
            </a:r>
          </a:p>
          <a:p>
            <a:pPr algn="just">
              <a:spcBef>
                <a:spcPct val="50000"/>
              </a:spcBef>
            </a:pPr>
            <a:r>
              <a:rPr lang="es-ES_tradnl" sz="1400" dirty="0">
                <a:solidFill>
                  <a:srgbClr val="083D65"/>
                </a:solidFill>
                <a:latin typeface="Segoe UI" panose="020B0502040204020203" pitchFamily="34" charset="0"/>
                <a:cs typeface="Segoe UI" panose="020B0502040204020203" pitchFamily="34" charset="0"/>
              </a:rPr>
              <a:t>Hay átomos que se mantienen en estado de excitación por mucho más tiempo. Si es golpeado por un Fotón de energía, hace una inmediata transición hacia su estado base y cede o emite Fotones.</a:t>
            </a:r>
          </a:p>
          <a:p>
            <a:pPr algn="just">
              <a:spcBef>
                <a:spcPct val="50000"/>
              </a:spcBef>
            </a:pPr>
            <a:r>
              <a:rPr lang="es-ES_tradnl" sz="1400" dirty="0">
                <a:solidFill>
                  <a:srgbClr val="083D65"/>
                </a:solidFill>
                <a:latin typeface="Segoe UI" panose="020B0502040204020203" pitchFamily="34" charset="0"/>
                <a:cs typeface="Segoe UI" panose="020B0502040204020203" pitchFamily="34" charset="0"/>
              </a:rPr>
              <a:t>El Fotón de impacto debe ser parte de una onda electromagnética con una frecuencia exacta dependiendo del material que conforman los átomos, esta es la frecuencia de estimulación</a:t>
            </a:r>
          </a:p>
        </p:txBody>
      </p:sp>
      <p:grpSp>
        <p:nvGrpSpPr>
          <p:cNvPr id="6" name="Grupo 5"/>
          <p:cNvGrpSpPr/>
          <p:nvPr/>
        </p:nvGrpSpPr>
        <p:grpSpPr>
          <a:xfrm>
            <a:off x="7169801" y="5616455"/>
            <a:ext cx="4610270" cy="528485"/>
            <a:chOff x="7358533" y="6000075"/>
            <a:chExt cx="4610270" cy="528485"/>
          </a:xfrm>
        </p:grpSpPr>
        <p:grpSp>
          <p:nvGrpSpPr>
            <p:cNvPr id="19" name="Group 26">
              <a:extLst>
                <a:ext uri="{FF2B5EF4-FFF2-40B4-BE49-F238E27FC236}">
                  <a16:creationId xmlns:a16="http://schemas.microsoft.com/office/drawing/2014/main" id="{F417E1F4-A232-49F3-8D75-29D392F4B5CA}"/>
                </a:ext>
              </a:extLst>
            </p:cNvPr>
            <p:cNvGrpSpPr/>
            <p:nvPr/>
          </p:nvGrpSpPr>
          <p:grpSpPr>
            <a:xfrm>
              <a:off x="7559570" y="6000075"/>
              <a:ext cx="4409233" cy="528485"/>
              <a:chOff x="8351167" y="4822388"/>
              <a:chExt cx="3138425" cy="528485"/>
            </a:xfrm>
          </p:grpSpPr>
          <p:cxnSp>
            <p:nvCxnSpPr>
              <p:cNvPr id="20" name="Straight Connector 27">
                <a:extLst>
                  <a:ext uri="{FF2B5EF4-FFF2-40B4-BE49-F238E27FC236}">
                    <a16:creationId xmlns:a16="http://schemas.microsoft.com/office/drawing/2014/main" id="{CF0C9FB3-8AB5-4314-8C56-3138A419CB4C}"/>
                  </a:ext>
                </a:extLst>
              </p:cNvPr>
              <p:cNvCxnSpPr/>
              <p:nvPr/>
            </p:nvCxnSpPr>
            <p:spPr>
              <a:xfrm>
                <a:off x="8384617" y="4822388"/>
                <a:ext cx="284813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3" name="Rectangle 30">
                <a:extLst>
                  <a:ext uri="{FF2B5EF4-FFF2-40B4-BE49-F238E27FC236}">
                    <a16:creationId xmlns:a16="http://schemas.microsoft.com/office/drawing/2014/main" id="{50678A90-A15E-4937-8E36-A661B38B3FB5}"/>
                  </a:ext>
                </a:extLst>
              </p:cNvPr>
              <p:cNvSpPr/>
              <p:nvPr/>
            </p:nvSpPr>
            <p:spPr>
              <a:xfrm>
                <a:off x="10014513" y="4963244"/>
                <a:ext cx="1475079" cy="276999"/>
              </a:xfrm>
              <a:prstGeom prst="rect">
                <a:avLst/>
              </a:prstGeom>
            </p:spPr>
            <p:txBody>
              <a:bodyPr wrap="square" lIns="0" tIns="0" rIns="0" bIns="0">
                <a:spAutoFit/>
              </a:bodyPr>
              <a:lstStyle/>
              <a:p>
                <a:r>
                  <a:rPr lang="fr-FR" b="1" dirty="0">
                    <a:solidFill>
                      <a:srgbClr val="083D65"/>
                    </a:solidFill>
                  </a:rPr>
                  <a:t>Emisión Estimulada</a:t>
                </a:r>
                <a:endParaRPr lang="en-US" dirty="0">
                  <a:solidFill>
                    <a:srgbClr val="083D65"/>
                  </a:solidFill>
                </a:endParaRPr>
              </a:p>
            </p:txBody>
          </p:sp>
          <p:cxnSp>
            <p:nvCxnSpPr>
              <p:cNvPr id="22" name="Straight Connector 29">
                <a:extLst>
                  <a:ext uri="{FF2B5EF4-FFF2-40B4-BE49-F238E27FC236}">
                    <a16:creationId xmlns:a16="http://schemas.microsoft.com/office/drawing/2014/main" id="{42386D1C-5E5D-4F97-B385-3C4D8B710E1A}"/>
                  </a:ext>
                </a:extLst>
              </p:cNvPr>
              <p:cNvCxnSpPr>
                <a:cxnSpLocks/>
              </p:cNvCxnSpPr>
              <p:nvPr/>
            </p:nvCxnSpPr>
            <p:spPr>
              <a:xfrm>
                <a:off x="8351167" y="5350873"/>
                <a:ext cx="28481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7" name="Rectangle 30">
              <a:extLst>
                <a:ext uri="{FF2B5EF4-FFF2-40B4-BE49-F238E27FC236}">
                  <a16:creationId xmlns:a16="http://schemas.microsoft.com/office/drawing/2014/main" id="{50678A90-A15E-4937-8E36-A661B38B3FB5}"/>
                </a:ext>
              </a:extLst>
            </p:cNvPr>
            <p:cNvSpPr/>
            <p:nvPr/>
          </p:nvSpPr>
          <p:spPr>
            <a:xfrm>
              <a:off x="7358533" y="6161460"/>
              <a:ext cx="2537057" cy="246221"/>
            </a:xfrm>
            <a:prstGeom prst="rect">
              <a:avLst/>
            </a:prstGeom>
          </p:spPr>
          <p:txBody>
            <a:bodyPr wrap="square" lIns="0" tIns="0" rIns="0" bIns="0">
              <a:spAutoFit/>
            </a:bodyPr>
            <a:lstStyle/>
            <a:p>
              <a:r>
                <a:rPr lang="fr-FR" sz="1600" b="1" dirty="0">
                  <a:solidFill>
                    <a:srgbClr val="083D65"/>
                  </a:solidFill>
                </a:rPr>
                <a:t>A este proceso se denomina : </a:t>
              </a:r>
              <a:endParaRPr lang="en-US" sz="2400" dirty="0">
                <a:solidFill>
                  <a:srgbClr val="083D65"/>
                </a:solidFill>
              </a:endParaRPr>
            </a:p>
          </p:txBody>
        </p:sp>
      </p:grpSp>
      <p:sp>
        <p:nvSpPr>
          <p:cNvPr id="21" name="Rectangle 3">
            <a:extLst>
              <a:ext uri="{FF2B5EF4-FFF2-40B4-BE49-F238E27FC236}">
                <a16:creationId xmlns:a16="http://schemas.microsoft.com/office/drawing/2014/main" id="{673714BC-1D6D-47E8-BDBC-A4EE1D7C9B24}"/>
              </a:ext>
            </a:extLst>
          </p:cNvPr>
          <p:cNvSpPr/>
          <p:nvPr/>
        </p:nvSpPr>
        <p:spPr>
          <a:xfrm>
            <a:off x="529175" y="2885176"/>
            <a:ext cx="5390079" cy="2585323"/>
          </a:xfrm>
          <a:prstGeom prst="rect">
            <a:avLst/>
          </a:prstGeom>
        </p:spPr>
        <p:txBody>
          <a:bodyPr wrap="square" lIns="0" tIns="0" rIns="0" bIns="0">
            <a:spAutoFit/>
          </a:bodyPr>
          <a:lstStyle/>
          <a:p>
            <a:pPr algn="just">
              <a:spcBef>
                <a:spcPct val="50000"/>
              </a:spcBef>
            </a:pPr>
            <a:r>
              <a:rPr lang="es-ES_tradnl" sz="2000" dirty="0">
                <a:solidFill>
                  <a:schemeClr val="bg1"/>
                </a:solidFill>
                <a:latin typeface="Segoe UI" panose="020B0502040204020203" pitchFamily="34" charset="0"/>
                <a:cs typeface="Segoe UI" panose="020B0502040204020203" pitchFamily="34" charset="0"/>
              </a:rPr>
              <a:t>Un oscilador como el Magnetrón no puede generar ondas electromagnéticas  con longitudes de onda menores a 1 mm.</a:t>
            </a:r>
          </a:p>
          <a:p>
            <a:pPr algn="just">
              <a:spcBef>
                <a:spcPct val="50000"/>
              </a:spcBef>
            </a:pPr>
            <a:r>
              <a:rPr lang="es-ES_tradnl" sz="2000" dirty="0">
                <a:solidFill>
                  <a:schemeClr val="bg1"/>
                </a:solidFill>
                <a:latin typeface="Segoe UI" panose="020B0502040204020203" pitchFamily="34" charset="0"/>
                <a:cs typeface="Segoe UI" panose="020B0502040204020203" pitchFamily="34" charset="0"/>
              </a:rPr>
              <a:t>Para generar ondas ópticas (LASER) se requieren frecuencias 1000 veces más altas. Ello solo es posible mediante la </a:t>
            </a:r>
            <a:r>
              <a:rPr lang="es-ES_tradnl" b="1" dirty="0">
                <a:solidFill>
                  <a:srgbClr val="FFFF00"/>
                </a:solidFill>
                <a:latin typeface="Britannic Bold" panose="020B0903060703020204" pitchFamily="34" charset="0"/>
                <a:ea typeface="Open Sans" panose="020B0606030504020204" pitchFamily="34" charset="0"/>
                <a:cs typeface="Segoe UI" panose="020B0502040204020203" pitchFamily="34" charset="0"/>
              </a:rPr>
              <a:t>Emisión Estimulada de Radiación.</a:t>
            </a:r>
            <a:endParaRPr lang="es-MX" b="1" dirty="0">
              <a:solidFill>
                <a:srgbClr val="FFFF00"/>
              </a:solidFill>
              <a:latin typeface="Britannic Bold" panose="020B0903060703020204" pitchFamily="34" charset="0"/>
              <a:ea typeface="Open Sans" panose="020B0606030504020204" pitchFamily="34" charset="0"/>
              <a:cs typeface="Segoe UI" panose="020B0502040204020203" pitchFamily="34" charset="0"/>
            </a:endParaRPr>
          </a:p>
          <a:p>
            <a:pPr marL="457200" indent="-457200">
              <a:lnSpc>
                <a:spcPct val="90000"/>
              </a:lnSpc>
              <a:buFont typeface="Arial" panose="020B0604020202020204" pitchFamily="34" charset="0"/>
              <a:buChar char="•"/>
            </a:pPr>
            <a:endParaRPr lang="es-ES_tradnl" sz="2000" dirty="0">
              <a:solidFill>
                <a:schemeClr val="bg1"/>
              </a:solidFill>
              <a:latin typeface="Segoe UI" panose="020B0502040204020203" pitchFamily="34" charset="0"/>
              <a:cs typeface="Segoe UI" panose="020B0502040204020203" pitchFamily="34" charset="0"/>
            </a:endParaRPr>
          </a:p>
        </p:txBody>
      </p:sp>
      <p:pic>
        <p:nvPicPr>
          <p:cNvPr id="28" name="Imagen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29" name="Imagen 28"/>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331751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336998"/>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963308" y="899066"/>
            <a:ext cx="3991086" cy="1077218"/>
          </a:xfrm>
          <a:prstGeom prst="rect">
            <a:avLst/>
          </a:prstGeom>
          <a:noFill/>
        </p:spPr>
        <p:txBody>
          <a:bodyPr wrap="square" rtlCol="0">
            <a:spAutoFit/>
          </a:bodyPr>
          <a:lstStyle/>
          <a:p>
            <a:r>
              <a:rPr lang="es-ES_tradnl" sz="3200" b="1" dirty="0">
                <a:solidFill>
                  <a:srgbClr val="FFFF00"/>
                </a:solidFill>
                <a:latin typeface="Britannic Bold" panose="020B0903060703020204" pitchFamily="34" charset="0"/>
                <a:ea typeface="Segoe UI Black" panose="020B0A02040204020203" pitchFamily="34" charset="0"/>
              </a:rPr>
              <a:t>ESQUEMA </a:t>
            </a:r>
            <a:r>
              <a:rPr lang="es-ES_tradnl" dirty="0">
                <a:solidFill>
                  <a:schemeClr val="bg1"/>
                </a:solidFill>
                <a:latin typeface="Britannic Bold" panose="020B0903060703020204" pitchFamily="34" charset="0"/>
                <a:ea typeface="Segoe UI Black" panose="020B0A02040204020203" pitchFamily="34" charset="0"/>
              </a:rPr>
              <a:t>DE RADIACIÓN </a:t>
            </a:r>
          </a:p>
          <a:p>
            <a:pPr algn="ctr"/>
            <a:r>
              <a:rPr lang="es-ES_tradnl" sz="3200" b="1" dirty="0">
                <a:solidFill>
                  <a:schemeClr val="bg1"/>
                </a:solidFill>
                <a:latin typeface="Britannic Bold" panose="020B0903060703020204" pitchFamily="34" charset="0"/>
                <a:ea typeface="Segoe UI Black" panose="020B0A02040204020203" pitchFamily="34" charset="0"/>
              </a:rPr>
              <a:t>ESTIMULADA</a:t>
            </a:r>
            <a:endParaRPr lang="es-ES_tradnl" dirty="0">
              <a:solidFill>
                <a:schemeClr val="bg1"/>
              </a:solidFill>
            </a:endParaRPr>
          </a:p>
        </p:txBody>
      </p:sp>
      <p:pic>
        <p:nvPicPr>
          <p:cNvPr id="9" name="Imagen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grpSp>
        <p:nvGrpSpPr>
          <p:cNvPr id="14" name="150 Grupo"/>
          <p:cNvGrpSpPr/>
          <p:nvPr/>
        </p:nvGrpSpPr>
        <p:grpSpPr>
          <a:xfrm>
            <a:off x="2295578" y="1978489"/>
            <a:ext cx="515667" cy="499000"/>
            <a:chOff x="3310481" y="3574157"/>
            <a:chExt cx="450166" cy="478301"/>
          </a:xfrm>
        </p:grpSpPr>
        <p:sp>
          <p:nvSpPr>
            <p:cNvPr id="16" name="148 Elipse"/>
            <p:cNvSpPr/>
            <p:nvPr/>
          </p:nvSpPr>
          <p:spPr>
            <a:xfrm>
              <a:off x="3310481" y="3574157"/>
              <a:ext cx="450166" cy="478301"/>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149 CuadroTexto"/>
            <p:cNvSpPr txBox="1"/>
            <p:nvPr/>
          </p:nvSpPr>
          <p:spPr>
            <a:xfrm>
              <a:off x="3384092" y="3598431"/>
              <a:ext cx="351692" cy="338990"/>
            </a:xfrm>
            <a:prstGeom prst="rect">
              <a:avLst/>
            </a:prstGeom>
            <a:noFill/>
            <a:ln>
              <a:noFill/>
            </a:ln>
          </p:spPr>
          <p:txBody>
            <a:bodyPr wrap="square" rtlCol="0">
              <a:spAutoFit/>
            </a:bodyPr>
            <a:lstStyle/>
            <a:p>
              <a:r>
                <a:rPr lang="es-CL" sz="2400" b="1" dirty="0">
                  <a:solidFill>
                    <a:srgbClr val="002060"/>
                  </a:solidFill>
                </a:rPr>
                <a:t>1</a:t>
              </a:r>
            </a:p>
          </p:txBody>
        </p:sp>
      </p:grpSp>
      <p:sp>
        <p:nvSpPr>
          <p:cNvPr id="19" name="Rectángulo 18"/>
          <p:cNvSpPr/>
          <p:nvPr/>
        </p:nvSpPr>
        <p:spPr>
          <a:xfrm>
            <a:off x="705989" y="2763602"/>
            <a:ext cx="1695450" cy="84483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20" name="CuadroTexto 19"/>
          <p:cNvSpPr txBox="1"/>
          <p:nvPr/>
        </p:nvSpPr>
        <p:spPr>
          <a:xfrm>
            <a:off x="677508" y="2995176"/>
            <a:ext cx="1695451"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ABSORCIÓN </a:t>
            </a:r>
            <a:endParaRPr lang="es-CL" b="1" dirty="0">
              <a:solidFill>
                <a:schemeClr val="bg1"/>
              </a:solidFill>
              <a:latin typeface="High Tower Text" panose="02040502050506030303" pitchFamily="18" charset="0"/>
            </a:endParaRPr>
          </a:p>
        </p:txBody>
      </p:sp>
      <p:sp>
        <p:nvSpPr>
          <p:cNvPr id="21" name="Rectángulo 20"/>
          <p:cNvSpPr/>
          <p:nvPr/>
        </p:nvSpPr>
        <p:spPr>
          <a:xfrm>
            <a:off x="2782765" y="2763602"/>
            <a:ext cx="1695450" cy="8333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22" name="CuadroTexto 21"/>
          <p:cNvSpPr txBox="1"/>
          <p:nvPr/>
        </p:nvSpPr>
        <p:spPr>
          <a:xfrm>
            <a:off x="2782764" y="2995176"/>
            <a:ext cx="1695451"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ENERGÍA</a:t>
            </a:r>
            <a:endParaRPr lang="es-CL" b="1" dirty="0">
              <a:solidFill>
                <a:schemeClr val="bg1"/>
              </a:solidFill>
              <a:latin typeface="High Tower Text" panose="02040502050506030303" pitchFamily="18" charset="0"/>
            </a:endParaRPr>
          </a:p>
        </p:txBody>
      </p:sp>
      <p:sp>
        <p:nvSpPr>
          <p:cNvPr id="23" name="CuadroTexto 22"/>
          <p:cNvSpPr txBox="1"/>
          <p:nvPr/>
        </p:nvSpPr>
        <p:spPr>
          <a:xfrm>
            <a:off x="2329575" y="2995176"/>
            <a:ext cx="525054"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DE</a:t>
            </a:r>
            <a:endParaRPr lang="es-CL" b="1" dirty="0">
              <a:solidFill>
                <a:schemeClr val="bg1"/>
              </a:solidFill>
              <a:latin typeface="High Tower Text" panose="02040502050506030303" pitchFamily="18" charset="0"/>
            </a:endParaRPr>
          </a:p>
        </p:txBody>
      </p:sp>
      <p:pic>
        <p:nvPicPr>
          <p:cNvPr id="24" name="Imagen 23"/>
          <p:cNvPicPr>
            <a:picLocks noChangeAspect="1"/>
          </p:cNvPicPr>
          <p:nvPr/>
        </p:nvPicPr>
        <p:blipFill rotWithShape="1">
          <a:blip r:embed="rId3"/>
          <a:srcRect b="23348"/>
          <a:stretch/>
        </p:blipFill>
        <p:spPr>
          <a:xfrm>
            <a:off x="10786787" y="190972"/>
            <a:ext cx="1146890" cy="451438"/>
          </a:xfrm>
          <a:prstGeom prst="rect">
            <a:avLst/>
          </a:prstGeom>
        </p:spPr>
      </p:pic>
      <p:grpSp>
        <p:nvGrpSpPr>
          <p:cNvPr id="25" name="Group 28"/>
          <p:cNvGrpSpPr>
            <a:grpSpLocks/>
          </p:cNvGrpSpPr>
          <p:nvPr/>
        </p:nvGrpSpPr>
        <p:grpSpPr bwMode="auto">
          <a:xfrm>
            <a:off x="3323430" y="4089501"/>
            <a:ext cx="3240088" cy="1223962"/>
            <a:chOff x="113" y="935"/>
            <a:chExt cx="2041" cy="771"/>
          </a:xfrm>
        </p:grpSpPr>
        <p:grpSp>
          <p:nvGrpSpPr>
            <p:cNvPr id="26" name="Group 21"/>
            <p:cNvGrpSpPr>
              <a:grpSpLocks/>
            </p:cNvGrpSpPr>
            <p:nvPr/>
          </p:nvGrpSpPr>
          <p:grpSpPr bwMode="auto">
            <a:xfrm>
              <a:off x="113" y="935"/>
              <a:ext cx="2041" cy="771"/>
              <a:chOff x="113" y="935"/>
              <a:chExt cx="2041" cy="771"/>
            </a:xfrm>
          </p:grpSpPr>
          <p:sp>
            <p:nvSpPr>
              <p:cNvPr id="28" name="Line 5"/>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solidFill>
                    <a:schemeClr val="bg1"/>
                  </a:solidFill>
                </a:endParaRPr>
              </a:p>
            </p:txBody>
          </p:sp>
          <p:sp>
            <p:nvSpPr>
              <p:cNvPr id="29" name="Line 6"/>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solidFill>
                    <a:schemeClr val="bg1"/>
                  </a:solidFill>
                </a:endParaRPr>
              </a:p>
            </p:txBody>
          </p:sp>
          <p:sp>
            <p:nvSpPr>
              <p:cNvPr id="30" name="Text Box 8"/>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32" name="Text Box 11"/>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DE EXCITACIÓN</a:t>
                </a:r>
                <a:endParaRPr lang="es-MX" sz="1400" b="1">
                  <a:solidFill>
                    <a:schemeClr val="bg1"/>
                  </a:solidFill>
                </a:endParaRPr>
              </a:p>
            </p:txBody>
          </p:sp>
        </p:grpSp>
        <p:sp>
          <p:nvSpPr>
            <p:cNvPr id="27" name="AutoShape 7"/>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solidFill>
                  <a:schemeClr val="bg1"/>
                </a:solidFill>
              </a:endParaRPr>
            </a:p>
          </p:txBody>
        </p:sp>
      </p:grpSp>
      <p:grpSp>
        <p:nvGrpSpPr>
          <p:cNvPr id="33" name="Group 37"/>
          <p:cNvGrpSpPr>
            <a:grpSpLocks/>
          </p:cNvGrpSpPr>
          <p:nvPr/>
        </p:nvGrpSpPr>
        <p:grpSpPr bwMode="auto">
          <a:xfrm>
            <a:off x="7138193" y="4052194"/>
            <a:ext cx="3240087" cy="1223963"/>
            <a:chOff x="3197" y="890"/>
            <a:chExt cx="2041" cy="771"/>
          </a:xfrm>
        </p:grpSpPr>
        <p:grpSp>
          <p:nvGrpSpPr>
            <p:cNvPr id="34" name="Group 22"/>
            <p:cNvGrpSpPr>
              <a:grpSpLocks/>
            </p:cNvGrpSpPr>
            <p:nvPr/>
          </p:nvGrpSpPr>
          <p:grpSpPr bwMode="auto">
            <a:xfrm>
              <a:off x="3197" y="890"/>
              <a:ext cx="2041" cy="771"/>
              <a:chOff x="113" y="935"/>
              <a:chExt cx="2041" cy="771"/>
            </a:xfrm>
          </p:grpSpPr>
          <p:sp>
            <p:nvSpPr>
              <p:cNvPr id="36" name="Line 23"/>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solidFill>
                    <a:schemeClr val="bg1"/>
                  </a:solidFill>
                </a:endParaRPr>
              </a:p>
            </p:txBody>
          </p:sp>
          <p:sp>
            <p:nvSpPr>
              <p:cNvPr id="37" name="Line 24"/>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solidFill>
                    <a:schemeClr val="bg1"/>
                  </a:solidFill>
                </a:endParaRPr>
              </a:p>
            </p:txBody>
          </p:sp>
          <p:sp>
            <p:nvSpPr>
              <p:cNvPr id="38" name="Text Box 2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40" name="Text Box 27"/>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DE EXCITACIÓN</a:t>
                </a:r>
                <a:endParaRPr lang="es-MX" sz="1400" b="1">
                  <a:solidFill>
                    <a:schemeClr val="bg1"/>
                  </a:solidFill>
                </a:endParaRPr>
              </a:p>
            </p:txBody>
          </p:sp>
        </p:grpSp>
        <p:sp>
          <p:nvSpPr>
            <p:cNvPr id="35" name="AutoShape 20"/>
            <p:cNvSpPr>
              <a:spLocks noChangeArrowheads="1"/>
            </p:cNvSpPr>
            <p:nvPr/>
          </p:nvSpPr>
          <p:spPr bwMode="auto">
            <a:xfrm>
              <a:off x="4488" y="915"/>
              <a:ext cx="136" cy="136"/>
            </a:xfrm>
            <a:prstGeom prst="flowChartConnector">
              <a:avLst/>
            </a:prstGeom>
            <a:solidFill>
              <a:schemeClr val="accent1"/>
            </a:solidFill>
            <a:ln w="9525">
              <a:solidFill>
                <a:schemeClr val="tx1"/>
              </a:solidFill>
              <a:round/>
              <a:headEnd/>
              <a:tailEnd/>
            </a:ln>
          </p:spPr>
          <p:txBody>
            <a:bodyPr wrap="none" anchor="ctr"/>
            <a:lstStyle/>
            <a:p>
              <a:endParaRPr lang="es-CL">
                <a:solidFill>
                  <a:schemeClr val="bg1"/>
                </a:solidFill>
              </a:endParaRPr>
            </a:p>
          </p:txBody>
        </p:sp>
      </p:grpSp>
      <p:grpSp>
        <p:nvGrpSpPr>
          <p:cNvPr id="41" name="Group 36"/>
          <p:cNvGrpSpPr>
            <a:grpSpLocks/>
          </p:cNvGrpSpPr>
          <p:nvPr/>
        </p:nvGrpSpPr>
        <p:grpSpPr bwMode="auto">
          <a:xfrm>
            <a:off x="1224208" y="4605039"/>
            <a:ext cx="4302125" cy="415925"/>
            <a:chOff x="-611" y="1264"/>
            <a:chExt cx="2710" cy="262"/>
          </a:xfrm>
        </p:grpSpPr>
        <p:grpSp>
          <p:nvGrpSpPr>
            <p:cNvPr id="42" name="Group 19"/>
            <p:cNvGrpSpPr>
              <a:grpSpLocks/>
            </p:cNvGrpSpPr>
            <p:nvPr/>
          </p:nvGrpSpPr>
          <p:grpSpPr bwMode="auto">
            <a:xfrm>
              <a:off x="-611" y="1264"/>
              <a:ext cx="2266" cy="262"/>
              <a:chOff x="-611" y="2216"/>
              <a:chExt cx="2266" cy="262"/>
            </a:xfrm>
          </p:grpSpPr>
          <p:grpSp>
            <p:nvGrpSpPr>
              <p:cNvPr id="45" name="Group 14"/>
              <p:cNvGrpSpPr>
                <a:grpSpLocks/>
              </p:cNvGrpSpPr>
              <p:nvPr/>
            </p:nvGrpSpPr>
            <p:grpSpPr bwMode="auto">
              <a:xfrm>
                <a:off x="58" y="2216"/>
                <a:ext cx="1597" cy="262"/>
                <a:chOff x="375" y="2346"/>
                <a:chExt cx="1597" cy="262"/>
              </a:xfrm>
            </p:grpSpPr>
            <p:sp>
              <p:nvSpPr>
                <p:cNvPr id="47" name="Freeform 1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solidFill>
                      <a:schemeClr val="bg1"/>
                    </a:solidFill>
                  </a:endParaRPr>
                </a:p>
              </p:txBody>
            </p:sp>
            <p:sp>
              <p:nvSpPr>
                <p:cNvPr id="48" name="Line 13"/>
                <p:cNvSpPr>
                  <a:spLocks noChangeShapeType="1"/>
                </p:cNvSpPr>
                <p:nvPr/>
              </p:nvSpPr>
              <p:spPr bwMode="auto">
                <a:xfrm>
                  <a:off x="1791" y="2432"/>
                  <a:ext cx="181" cy="0"/>
                </a:xfrm>
                <a:prstGeom prst="line">
                  <a:avLst/>
                </a:prstGeom>
                <a:noFill/>
                <a:ln w="38100">
                  <a:solidFill>
                    <a:srgbClr val="FF0000"/>
                  </a:solidFill>
                  <a:round/>
                  <a:headEnd/>
                  <a:tailEnd type="triangle" w="med" len="med"/>
                </a:ln>
              </p:spPr>
              <p:txBody>
                <a:bodyPr/>
                <a:lstStyle/>
                <a:p>
                  <a:endParaRPr lang="es-CL">
                    <a:solidFill>
                      <a:schemeClr val="bg1"/>
                    </a:solidFill>
                  </a:endParaRPr>
                </a:p>
              </p:txBody>
            </p:sp>
          </p:grpSp>
          <p:sp>
            <p:nvSpPr>
              <p:cNvPr id="46" name="Text Box 15"/>
              <p:cNvSpPr txBox="1">
                <a:spLocks noChangeArrowheads="1"/>
              </p:cNvSpPr>
              <p:nvPr/>
            </p:nvSpPr>
            <p:spPr bwMode="auto">
              <a:xfrm>
                <a:off x="-611" y="2251"/>
                <a:ext cx="590" cy="174"/>
              </a:xfrm>
              <a:prstGeom prst="rect">
                <a:avLst/>
              </a:prstGeom>
              <a:solidFill>
                <a:schemeClr val="accent2">
                  <a:lumMod val="40000"/>
                  <a:lumOff val="60000"/>
                </a:schemeClr>
              </a:solidFill>
              <a:ln w="25400">
                <a:solidFill>
                  <a:schemeClr val="tx1"/>
                </a:solidFill>
                <a:miter lim="800000"/>
                <a:headEnd/>
                <a:tailEnd/>
              </a:ln>
            </p:spPr>
            <p:txBody>
              <a:bodyPr>
                <a:spAutoFit/>
              </a:bodyPr>
              <a:lstStyle/>
              <a:p>
                <a:pPr algn="ctr">
                  <a:spcBef>
                    <a:spcPct val="50000"/>
                  </a:spcBef>
                </a:pPr>
                <a:r>
                  <a:rPr lang="es-ES_tradnl" sz="1200" b="1" dirty="0"/>
                  <a:t>ENERGIA</a:t>
                </a:r>
                <a:endParaRPr lang="es-MX" sz="1200" b="1" dirty="0"/>
              </a:p>
            </p:txBody>
          </p:sp>
        </p:grpSp>
        <p:sp>
          <p:nvSpPr>
            <p:cNvPr id="43" name="Line 34"/>
            <p:cNvSpPr>
              <a:spLocks noChangeShapeType="1"/>
            </p:cNvSpPr>
            <p:nvPr/>
          </p:nvSpPr>
          <p:spPr bwMode="auto">
            <a:xfrm>
              <a:off x="1474" y="1525"/>
              <a:ext cx="0" cy="0"/>
            </a:xfrm>
            <a:prstGeom prst="line">
              <a:avLst/>
            </a:prstGeom>
            <a:noFill/>
            <a:ln w="9525">
              <a:solidFill>
                <a:srgbClr val="FF0000"/>
              </a:solidFill>
              <a:round/>
              <a:headEnd/>
              <a:tailEnd type="triangle" w="med" len="med"/>
            </a:ln>
          </p:spPr>
          <p:txBody>
            <a:bodyPr/>
            <a:lstStyle/>
            <a:p>
              <a:endParaRPr lang="es-CL">
                <a:solidFill>
                  <a:schemeClr val="bg1"/>
                </a:solidFill>
              </a:endParaRPr>
            </a:p>
          </p:txBody>
        </p:sp>
        <p:sp>
          <p:nvSpPr>
            <p:cNvPr id="44" name="Line 35"/>
            <p:cNvSpPr>
              <a:spLocks noChangeShapeType="1"/>
            </p:cNvSpPr>
            <p:nvPr/>
          </p:nvSpPr>
          <p:spPr bwMode="auto">
            <a:xfrm flipV="1">
              <a:off x="2099" y="1299"/>
              <a:ext cx="0" cy="226"/>
            </a:xfrm>
            <a:prstGeom prst="line">
              <a:avLst/>
            </a:prstGeom>
            <a:noFill/>
            <a:ln w="25400">
              <a:solidFill>
                <a:srgbClr val="FF0000"/>
              </a:solidFill>
              <a:round/>
              <a:headEnd/>
              <a:tailEnd type="triangle" w="med" len="med"/>
            </a:ln>
          </p:spPr>
          <p:txBody>
            <a:bodyPr/>
            <a:lstStyle/>
            <a:p>
              <a:endParaRPr lang="es-CL">
                <a:solidFill>
                  <a:schemeClr val="bg1"/>
                </a:solidFill>
              </a:endParaRPr>
            </a:p>
          </p:txBody>
        </p:sp>
      </p:grpSp>
      <p:sp>
        <p:nvSpPr>
          <p:cNvPr id="49" name="CuadroTexto 48"/>
          <p:cNvSpPr txBox="1"/>
          <p:nvPr/>
        </p:nvSpPr>
        <p:spPr>
          <a:xfrm>
            <a:off x="1806224" y="6006756"/>
            <a:ext cx="8920392"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sz="2000" b="1" dirty="0">
                <a:solidFill>
                  <a:schemeClr val="bg1"/>
                </a:solidFill>
                <a:latin typeface="High Tower Text" panose="02040502050506030303" pitchFamily="18" charset="0"/>
              </a:rPr>
              <a:t>Al absorber energía, los electrones suben desde el nivel base al nivel de excitación</a:t>
            </a:r>
          </a:p>
        </p:txBody>
      </p:sp>
    </p:spTree>
    <p:extLst>
      <p:ext uri="{BB962C8B-B14F-4D97-AF65-F5344CB8AC3E}">
        <p14:creationId xmlns:p14="http://schemas.microsoft.com/office/powerpoint/2010/main" val="742193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345748"/>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963308" y="899066"/>
            <a:ext cx="3991086" cy="1077218"/>
          </a:xfrm>
          <a:prstGeom prst="rect">
            <a:avLst/>
          </a:prstGeom>
          <a:noFill/>
        </p:spPr>
        <p:txBody>
          <a:bodyPr wrap="square" rtlCol="0">
            <a:spAutoFit/>
          </a:bodyPr>
          <a:lstStyle/>
          <a:p>
            <a:r>
              <a:rPr lang="es-ES_tradnl" sz="3200" b="1" dirty="0">
                <a:solidFill>
                  <a:srgbClr val="FFFF00"/>
                </a:solidFill>
                <a:latin typeface="Britannic Bold" panose="020B0903060703020204" pitchFamily="34" charset="0"/>
                <a:ea typeface="Segoe UI Black" panose="020B0A02040204020203" pitchFamily="34" charset="0"/>
              </a:rPr>
              <a:t>ESQUEMA </a:t>
            </a:r>
            <a:r>
              <a:rPr lang="es-ES_tradnl" dirty="0">
                <a:solidFill>
                  <a:schemeClr val="bg1"/>
                </a:solidFill>
                <a:latin typeface="Britannic Bold" panose="020B0903060703020204" pitchFamily="34" charset="0"/>
                <a:ea typeface="Segoe UI Black" panose="020B0A02040204020203" pitchFamily="34" charset="0"/>
              </a:rPr>
              <a:t>DE RADIACIÓN </a:t>
            </a:r>
          </a:p>
          <a:p>
            <a:pPr algn="ctr"/>
            <a:r>
              <a:rPr lang="es-ES_tradnl" sz="3200" b="1" dirty="0">
                <a:solidFill>
                  <a:schemeClr val="bg1"/>
                </a:solidFill>
                <a:latin typeface="Britannic Bold" panose="020B0903060703020204" pitchFamily="34" charset="0"/>
                <a:ea typeface="Segoe UI Black" panose="020B0A02040204020203" pitchFamily="34" charset="0"/>
              </a:rPr>
              <a:t>ESTIMULADA</a:t>
            </a:r>
            <a:endParaRPr lang="es-ES_tradnl" dirty="0">
              <a:solidFill>
                <a:schemeClr val="bg1"/>
              </a:solidFill>
            </a:endParaRPr>
          </a:p>
        </p:txBody>
      </p:sp>
      <p:sp>
        <p:nvSpPr>
          <p:cNvPr id="23" name="CuadroTexto 22"/>
          <p:cNvSpPr txBox="1"/>
          <p:nvPr/>
        </p:nvSpPr>
        <p:spPr>
          <a:xfrm>
            <a:off x="2329575" y="2995176"/>
            <a:ext cx="525054"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Ó</a:t>
            </a:r>
            <a:endParaRPr lang="es-CL" b="1" dirty="0">
              <a:solidFill>
                <a:schemeClr val="bg1"/>
              </a:solidFill>
              <a:latin typeface="High Tower Text" panose="02040502050506030303" pitchFamily="18" charset="0"/>
            </a:endParaRPr>
          </a:p>
        </p:txBody>
      </p:sp>
      <p:sp>
        <p:nvSpPr>
          <p:cNvPr id="49" name="CuadroTexto 48"/>
          <p:cNvSpPr txBox="1"/>
          <p:nvPr/>
        </p:nvSpPr>
        <p:spPr>
          <a:xfrm>
            <a:off x="232761" y="5979160"/>
            <a:ext cx="11639372"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ES_tradnl" sz="2000" b="1" dirty="0">
                <a:solidFill>
                  <a:schemeClr val="bg1"/>
                </a:solidFill>
                <a:latin typeface="High Tower Text" panose="02040502050506030303" pitchFamily="18" charset="0"/>
              </a:rPr>
              <a:t>Los electrones vuelven al nivel base desde el nivel de excitación, liberando energía en forma de </a:t>
            </a:r>
            <a:r>
              <a:rPr lang="es-ES_tradnl" sz="2000" b="1" i="1" dirty="0">
                <a:solidFill>
                  <a:srgbClr val="FFFF00"/>
                </a:solidFill>
                <a:latin typeface="High Tower Text" panose="02040502050506030303" pitchFamily="18" charset="0"/>
              </a:rPr>
              <a:t>FOTONES</a:t>
            </a:r>
            <a:endParaRPr lang="es-CL" sz="2000" b="1" i="1" dirty="0">
              <a:solidFill>
                <a:srgbClr val="FFFF00"/>
              </a:solidFill>
              <a:latin typeface="High Tower Text" panose="02040502050506030303" pitchFamily="18" charset="0"/>
            </a:endParaRPr>
          </a:p>
        </p:txBody>
      </p:sp>
      <p:grpSp>
        <p:nvGrpSpPr>
          <p:cNvPr id="39" name="150 Grupo"/>
          <p:cNvGrpSpPr/>
          <p:nvPr/>
        </p:nvGrpSpPr>
        <p:grpSpPr>
          <a:xfrm>
            <a:off x="2372959" y="1859408"/>
            <a:ext cx="475172" cy="487547"/>
            <a:chOff x="3310481" y="3574157"/>
            <a:chExt cx="450166" cy="478301"/>
          </a:xfrm>
        </p:grpSpPr>
        <p:sp>
          <p:nvSpPr>
            <p:cNvPr id="50" name="148 Elipse"/>
            <p:cNvSpPr/>
            <p:nvPr/>
          </p:nvSpPr>
          <p:spPr>
            <a:xfrm>
              <a:off x="3310481" y="3574157"/>
              <a:ext cx="450166" cy="478301"/>
            </a:xfrm>
            <a:prstGeom prst="ellipse">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1" name="149 CuadroTexto"/>
            <p:cNvSpPr txBox="1"/>
            <p:nvPr/>
          </p:nvSpPr>
          <p:spPr>
            <a:xfrm>
              <a:off x="3376570" y="3588336"/>
              <a:ext cx="351692" cy="452909"/>
            </a:xfrm>
            <a:prstGeom prst="rect">
              <a:avLst/>
            </a:prstGeom>
            <a:noFill/>
            <a:ln>
              <a:noFill/>
            </a:ln>
          </p:spPr>
          <p:txBody>
            <a:bodyPr wrap="square" rtlCol="0">
              <a:spAutoFit/>
            </a:bodyPr>
            <a:lstStyle/>
            <a:p>
              <a:r>
                <a:rPr lang="es-CL" sz="2400" b="1" dirty="0">
                  <a:solidFill>
                    <a:schemeClr val="accent6">
                      <a:lumMod val="75000"/>
                    </a:schemeClr>
                  </a:solidFill>
                </a:rPr>
                <a:t>2</a:t>
              </a:r>
            </a:p>
          </p:txBody>
        </p:sp>
      </p:grpSp>
      <p:sp>
        <p:nvSpPr>
          <p:cNvPr id="52" name="Rectángulo 51"/>
          <p:cNvSpPr/>
          <p:nvPr/>
        </p:nvSpPr>
        <p:spPr>
          <a:xfrm>
            <a:off x="308293" y="2768785"/>
            <a:ext cx="2037818" cy="8428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3" name="CuadroTexto 52"/>
          <p:cNvSpPr txBox="1"/>
          <p:nvPr/>
        </p:nvSpPr>
        <p:spPr>
          <a:xfrm>
            <a:off x="292790" y="2977291"/>
            <a:ext cx="2080169"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FLUORECENCIA</a:t>
            </a:r>
            <a:endParaRPr lang="es-CL" b="1" dirty="0">
              <a:solidFill>
                <a:schemeClr val="bg1"/>
              </a:solidFill>
              <a:latin typeface="High Tower Text" panose="02040502050506030303" pitchFamily="18" charset="0"/>
            </a:endParaRPr>
          </a:p>
        </p:txBody>
      </p:sp>
      <p:sp>
        <p:nvSpPr>
          <p:cNvPr id="54" name="Rectángulo 53"/>
          <p:cNvSpPr/>
          <p:nvPr/>
        </p:nvSpPr>
        <p:spPr>
          <a:xfrm>
            <a:off x="2873850" y="2762469"/>
            <a:ext cx="2028362" cy="85546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5" name="CuadroTexto 54"/>
          <p:cNvSpPr txBox="1"/>
          <p:nvPr/>
        </p:nvSpPr>
        <p:spPr>
          <a:xfrm>
            <a:off x="2824467" y="2854555"/>
            <a:ext cx="2051444" cy="707886"/>
          </a:xfrm>
          <a:prstGeom prst="rect">
            <a:avLst/>
          </a:prstGeom>
          <a:noFill/>
        </p:spPr>
        <p:txBody>
          <a:bodyPr wrap="square" rtlCol="0">
            <a:spAutoFit/>
          </a:bodyPr>
          <a:lstStyle/>
          <a:p>
            <a:pPr algn="ctr"/>
            <a:r>
              <a:rPr lang="es-ES" sz="2000" b="1" dirty="0">
                <a:latin typeface="High Tower Text" panose="02040502050506030303" pitchFamily="18" charset="0"/>
              </a:rPr>
              <a:t> EMISIÓN ESPONTANEA</a:t>
            </a:r>
            <a:endParaRPr lang="es-CL" sz="2000" b="1" dirty="0">
              <a:latin typeface="High Tower Text" panose="02040502050506030303" pitchFamily="18" charset="0"/>
            </a:endParaRPr>
          </a:p>
        </p:txBody>
      </p:sp>
      <p:grpSp>
        <p:nvGrpSpPr>
          <p:cNvPr id="56" name="Group 11"/>
          <p:cNvGrpSpPr>
            <a:grpSpLocks/>
          </p:cNvGrpSpPr>
          <p:nvPr/>
        </p:nvGrpSpPr>
        <p:grpSpPr bwMode="auto">
          <a:xfrm>
            <a:off x="1225011" y="4045466"/>
            <a:ext cx="3240088" cy="1223962"/>
            <a:chOff x="3197" y="890"/>
            <a:chExt cx="2041" cy="771"/>
          </a:xfrm>
        </p:grpSpPr>
        <p:grpSp>
          <p:nvGrpSpPr>
            <p:cNvPr id="57" name="Group 12"/>
            <p:cNvGrpSpPr>
              <a:grpSpLocks/>
            </p:cNvGrpSpPr>
            <p:nvPr/>
          </p:nvGrpSpPr>
          <p:grpSpPr bwMode="auto">
            <a:xfrm>
              <a:off x="3197" y="890"/>
              <a:ext cx="2041" cy="771"/>
              <a:chOff x="113" y="935"/>
              <a:chExt cx="2041" cy="771"/>
            </a:xfrm>
          </p:grpSpPr>
          <p:sp>
            <p:nvSpPr>
              <p:cNvPr id="59" name="Line 13"/>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60" name="Line 14"/>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61" name="Text Box 1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63" name="Text Box 17"/>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58" name="AutoShape 18"/>
            <p:cNvSpPr>
              <a:spLocks noChangeArrowheads="1"/>
            </p:cNvSpPr>
            <p:nvPr/>
          </p:nvSpPr>
          <p:spPr bwMode="auto">
            <a:xfrm>
              <a:off x="4508" y="90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64" name="Group 37"/>
          <p:cNvGrpSpPr>
            <a:grpSpLocks/>
          </p:cNvGrpSpPr>
          <p:nvPr/>
        </p:nvGrpSpPr>
        <p:grpSpPr bwMode="auto">
          <a:xfrm>
            <a:off x="5230821" y="4044975"/>
            <a:ext cx="4681537" cy="1223963"/>
            <a:chOff x="2743" y="1842"/>
            <a:chExt cx="2949" cy="771"/>
          </a:xfrm>
        </p:grpSpPr>
        <p:grpSp>
          <p:nvGrpSpPr>
            <p:cNvPr id="65" name="Group 3"/>
            <p:cNvGrpSpPr>
              <a:grpSpLocks/>
            </p:cNvGrpSpPr>
            <p:nvPr/>
          </p:nvGrpSpPr>
          <p:grpSpPr bwMode="auto">
            <a:xfrm>
              <a:off x="2743" y="1842"/>
              <a:ext cx="2041" cy="771"/>
              <a:chOff x="113" y="935"/>
              <a:chExt cx="2041" cy="771"/>
            </a:xfrm>
          </p:grpSpPr>
          <p:grpSp>
            <p:nvGrpSpPr>
              <p:cNvPr id="71" name="Group 4"/>
              <p:cNvGrpSpPr>
                <a:grpSpLocks/>
              </p:cNvGrpSpPr>
              <p:nvPr/>
            </p:nvGrpSpPr>
            <p:grpSpPr bwMode="auto">
              <a:xfrm>
                <a:off x="113" y="935"/>
                <a:ext cx="2041" cy="771"/>
                <a:chOff x="113" y="935"/>
                <a:chExt cx="2041" cy="771"/>
              </a:xfrm>
            </p:grpSpPr>
            <p:sp>
              <p:nvSpPr>
                <p:cNvPr id="73" name="Line 5"/>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74" name="Line 6"/>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75" name="Text Box 7"/>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77" name="Text Box 9"/>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72" name="AutoShape 10"/>
              <p:cNvSpPr>
                <a:spLocks noChangeArrowheads="1"/>
              </p:cNvSpPr>
              <p:nvPr/>
            </p:nvSpPr>
            <p:spPr bwMode="auto">
              <a:xfrm>
                <a:off x="1454" y="154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67" name="Group 21"/>
            <p:cNvGrpSpPr>
              <a:grpSpLocks/>
            </p:cNvGrpSpPr>
            <p:nvPr/>
          </p:nvGrpSpPr>
          <p:grpSpPr bwMode="auto">
            <a:xfrm>
              <a:off x="4095" y="2126"/>
              <a:ext cx="1597" cy="262"/>
              <a:chOff x="375" y="2346"/>
              <a:chExt cx="1597" cy="262"/>
            </a:xfrm>
          </p:grpSpPr>
          <p:sp>
            <p:nvSpPr>
              <p:cNvPr id="69" name="Freeform 2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70" name="Line 23"/>
              <p:cNvSpPr>
                <a:spLocks noChangeShapeType="1"/>
              </p:cNvSpPr>
              <p:nvPr/>
            </p:nvSpPr>
            <p:spPr bwMode="auto">
              <a:xfrm>
                <a:off x="1791" y="2432"/>
                <a:ext cx="181" cy="0"/>
              </a:xfrm>
              <a:prstGeom prst="line">
                <a:avLst/>
              </a:prstGeom>
              <a:noFill/>
              <a:ln w="38100">
                <a:solidFill>
                  <a:srgbClr val="FF0000"/>
                </a:solidFill>
                <a:round/>
                <a:headEnd/>
                <a:tailEnd type="triangle" w="med" len="med"/>
              </a:ln>
            </p:spPr>
            <p:txBody>
              <a:bodyPr/>
              <a:lstStyle/>
              <a:p>
                <a:endParaRPr lang="es-CL"/>
              </a:p>
            </p:txBody>
          </p:sp>
        </p:grpSp>
      </p:grpSp>
      <p:sp>
        <p:nvSpPr>
          <p:cNvPr id="78" name="Line 29"/>
          <p:cNvSpPr>
            <a:spLocks noChangeShapeType="1"/>
          </p:cNvSpPr>
          <p:nvPr/>
        </p:nvSpPr>
        <p:spPr bwMode="auto">
          <a:xfrm>
            <a:off x="3412841" y="4288101"/>
            <a:ext cx="0" cy="358775"/>
          </a:xfrm>
          <a:prstGeom prst="line">
            <a:avLst/>
          </a:prstGeom>
          <a:noFill/>
          <a:ln w="38100">
            <a:solidFill>
              <a:schemeClr val="bg1"/>
            </a:solidFill>
            <a:round/>
            <a:headEnd/>
            <a:tailEnd type="triangle" w="med" len="med"/>
          </a:ln>
        </p:spPr>
        <p:txBody>
          <a:bodyPr/>
          <a:lstStyle/>
          <a:p>
            <a:endParaRPr lang="es-CL"/>
          </a:p>
        </p:txBody>
      </p:sp>
      <p:sp>
        <p:nvSpPr>
          <p:cNvPr id="79" name="Text Box 15"/>
          <p:cNvSpPr txBox="1">
            <a:spLocks noChangeArrowheads="1"/>
          </p:cNvSpPr>
          <p:nvPr/>
        </p:nvSpPr>
        <p:spPr bwMode="auto">
          <a:xfrm>
            <a:off x="10037770" y="4492276"/>
            <a:ext cx="936625" cy="276225"/>
          </a:xfrm>
          <a:prstGeom prst="rect">
            <a:avLst/>
          </a:prstGeom>
          <a:solidFill>
            <a:schemeClr val="accent2">
              <a:lumMod val="40000"/>
              <a:lumOff val="60000"/>
            </a:schemeClr>
          </a:solidFill>
          <a:ln w="25400">
            <a:solidFill>
              <a:schemeClr val="tx1"/>
            </a:solidFill>
            <a:miter lim="800000"/>
            <a:headEnd/>
            <a:tailEnd/>
          </a:ln>
        </p:spPr>
        <p:txBody>
          <a:bodyPr>
            <a:spAutoFit/>
          </a:bodyPr>
          <a:lstStyle/>
          <a:p>
            <a:pPr algn="ctr">
              <a:spcBef>
                <a:spcPct val="50000"/>
              </a:spcBef>
            </a:pPr>
            <a:r>
              <a:rPr lang="es-ES_tradnl" sz="1200" b="1" dirty="0"/>
              <a:t>ENERGIA</a:t>
            </a:r>
            <a:endParaRPr lang="es-MX" sz="1200" b="1" dirty="0"/>
          </a:p>
        </p:txBody>
      </p:sp>
      <p:pic>
        <p:nvPicPr>
          <p:cNvPr id="80" name="Imagen 7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81" name="Imagen 80"/>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924347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345748"/>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963308" y="899066"/>
            <a:ext cx="3991086" cy="1077218"/>
          </a:xfrm>
          <a:prstGeom prst="rect">
            <a:avLst/>
          </a:prstGeom>
          <a:noFill/>
        </p:spPr>
        <p:txBody>
          <a:bodyPr wrap="square" rtlCol="0">
            <a:spAutoFit/>
          </a:bodyPr>
          <a:lstStyle/>
          <a:p>
            <a:r>
              <a:rPr lang="es-ES_tradnl" sz="3200" b="1" dirty="0">
                <a:solidFill>
                  <a:srgbClr val="FFFF00"/>
                </a:solidFill>
                <a:latin typeface="Britannic Bold" panose="020B0903060703020204" pitchFamily="34" charset="0"/>
                <a:ea typeface="Segoe UI Black" panose="020B0A02040204020203" pitchFamily="34" charset="0"/>
              </a:rPr>
              <a:t>ESQUEMA </a:t>
            </a:r>
            <a:r>
              <a:rPr lang="es-ES_tradnl" dirty="0">
                <a:solidFill>
                  <a:schemeClr val="bg1"/>
                </a:solidFill>
                <a:latin typeface="Britannic Bold" panose="020B0903060703020204" pitchFamily="34" charset="0"/>
                <a:ea typeface="Segoe UI Black" panose="020B0A02040204020203" pitchFamily="34" charset="0"/>
              </a:rPr>
              <a:t>DE RADIACIÓN </a:t>
            </a:r>
          </a:p>
          <a:p>
            <a:pPr algn="ctr"/>
            <a:r>
              <a:rPr lang="es-ES_tradnl" sz="3200" b="1" dirty="0">
                <a:solidFill>
                  <a:schemeClr val="bg1"/>
                </a:solidFill>
                <a:latin typeface="Britannic Bold" panose="020B0903060703020204" pitchFamily="34" charset="0"/>
                <a:ea typeface="Segoe UI Black" panose="020B0A02040204020203" pitchFamily="34" charset="0"/>
              </a:rPr>
              <a:t>ESTIMULADA</a:t>
            </a:r>
            <a:endParaRPr lang="es-ES_tradnl" dirty="0">
              <a:solidFill>
                <a:schemeClr val="bg1"/>
              </a:solidFill>
            </a:endParaRPr>
          </a:p>
        </p:txBody>
      </p:sp>
      <p:sp>
        <p:nvSpPr>
          <p:cNvPr id="49" name="CuadroTexto 48"/>
          <p:cNvSpPr txBox="1"/>
          <p:nvPr/>
        </p:nvSpPr>
        <p:spPr>
          <a:xfrm>
            <a:off x="232761" y="5979160"/>
            <a:ext cx="11639372" cy="707886"/>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ES_tradnl" sz="2000" b="1" dirty="0">
                <a:solidFill>
                  <a:schemeClr val="bg1"/>
                </a:solidFill>
                <a:latin typeface="High Tower Text" panose="02040502050506030303" pitchFamily="18" charset="0"/>
              </a:rPr>
              <a:t>Al impactar con un </a:t>
            </a:r>
            <a:r>
              <a:rPr lang="es-ES_tradnl" sz="2000" b="1" i="1" dirty="0">
                <a:solidFill>
                  <a:srgbClr val="FFFF00"/>
                </a:solidFill>
                <a:latin typeface="High Tower Text" panose="02040502050506030303" pitchFamily="18" charset="0"/>
              </a:rPr>
              <a:t>FOTON</a:t>
            </a:r>
            <a:r>
              <a:rPr lang="es-ES_tradnl" sz="2000" b="1" dirty="0">
                <a:solidFill>
                  <a:schemeClr val="bg1"/>
                </a:solidFill>
                <a:latin typeface="High Tower Text" panose="02040502050506030303" pitchFamily="18" charset="0"/>
              </a:rPr>
              <a:t> a un átomo excitado, los electrones vuelven a su estado base, liberándose otros FOTONES, lo que genera una especie de multiplicación de fotones.</a:t>
            </a:r>
            <a:endParaRPr lang="es-CL" sz="2000" b="1" i="1" dirty="0">
              <a:solidFill>
                <a:srgbClr val="FFFF00"/>
              </a:solidFill>
              <a:latin typeface="High Tower Text" panose="02040502050506030303" pitchFamily="18" charset="0"/>
            </a:endParaRPr>
          </a:p>
        </p:txBody>
      </p:sp>
      <p:sp>
        <p:nvSpPr>
          <p:cNvPr id="79" name="Text Box 15"/>
          <p:cNvSpPr txBox="1">
            <a:spLocks noChangeArrowheads="1"/>
          </p:cNvSpPr>
          <p:nvPr/>
        </p:nvSpPr>
        <p:spPr bwMode="auto">
          <a:xfrm>
            <a:off x="938915" y="4628040"/>
            <a:ext cx="936625" cy="276225"/>
          </a:xfrm>
          <a:prstGeom prst="rect">
            <a:avLst/>
          </a:prstGeom>
          <a:solidFill>
            <a:schemeClr val="accent2">
              <a:lumMod val="40000"/>
              <a:lumOff val="60000"/>
            </a:schemeClr>
          </a:solidFill>
          <a:ln w="25400">
            <a:solidFill>
              <a:schemeClr val="tx1"/>
            </a:solidFill>
            <a:miter lim="800000"/>
            <a:headEnd/>
            <a:tailEnd/>
          </a:ln>
        </p:spPr>
        <p:txBody>
          <a:bodyPr>
            <a:spAutoFit/>
          </a:bodyPr>
          <a:lstStyle/>
          <a:p>
            <a:pPr algn="ctr">
              <a:spcBef>
                <a:spcPct val="50000"/>
              </a:spcBef>
            </a:pPr>
            <a:r>
              <a:rPr lang="es-ES_tradnl" sz="1200" b="1" dirty="0"/>
              <a:t>ENERGIA</a:t>
            </a:r>
            <a:endParaRPr lang="es-MX" sz="1200" b="1" dirty="0"/>
          </a:p>
        </p:txBody>
      </p:sp>
      <p:sp>
        <p:nvSpPr>
          <p:cNvPr id="36" name="Rectángulo 35"/>
          <p:cNvSpPr/>
          <p:nvPr/>
        </p:nvSpPr>
        <p:spPr>
          <a:xfrm>
            <a:off x="556121" y="2753926"/>
            <a:ext cx="2034493" cy="88771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37" name="CuadroTexto 36"/>
          <p:cNvSpPr txBox="1"/>
          <p:nvPr/>
        </p:nvSpPr>
        <p:spPr>
          <a:xfrm>
            <a:off x="775115" y="2996185"/>
            <a:ext cx="1695451"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EMISIÓN </a:t>
            </a:r>
            <a:endParaRPr lang="es-CL" b="1" dirty="0">
              <a:solidFill>
                <a:schemeClr val="bg1"/>
              </a:solidFill>
              <a:latin typeface="High Tower Text" panose="02040502050506030303" pitchFamily="18" charset="0"/>
            </a:endParaRPr>
          </a:p>
        </p:txBody>
      </p:sp>
      <p:sp>
        <p:nvSpPr>
          <p:cNvPr id="38" name="Rectángulo 37"/>
          <p:cNvSpPr/>
          <p:nvPr/>
        </p:nvSpPr>
        <p:spPr>
          <a:xfrm>
            <a:off x="2689560" y="2766064"/>
            <a:ext cx="2037636" cy="8687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grpSp>
        <p:nvGrpSpPr>
          <p:cNvPr id="41" name="150 Grupo"/>
          <p:cNvGrpSpPr/>
          <p:nvPr/>
        </p:nvGrpSpPr>
        <p:grpSpPr>
          <a:xfrm>
            <a:off x="2388221" y="1899900"/>
            <a:ext cx="515667" cy="499000"/>
            <a:chOff x="3310481" y="3574157"/>
            <a:chExt cx="450166" cy="478301"/>
          </a:xfrm>
        </p:grpSpPr>
        <p:sp>
          <p:nvSpPr>
            <p:cNvPr id="42" name="148 Elipse"/>
            <p:cNvSpPr/>
            <p:nvPr/>
          </p:nvSpPr>
          <p:spPr>
            <a:xfrm>
              <a:off x="3310481" y="3574157"/>
              <a:ext cx="450166" cy="478301"/>
            </a:xfrm>
            <a:prstGeom prst="ellipse">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3" name="149 CuadroTexto"/>
            <p:cNvSpPr txBox="1"/>
            <p:nvPr/>
          </p:nvSpPr>
          <p:spPr>
            <a:xfrm>
              <a:off x="3384092" y="3598431"/>
              <a:ext cx="351692" cy="442515"/>
            </a:xfrm>
            <a:prstGeom prst="rect">
              <a:avLst/>
            </a:prstGeom>
            <a:noFill/>
            <a:ln>
              <a:noFill/>
            </a:ln>
          </p:spPr>
          <p:txBody>
            <a:bodyPr wrap="square" rtlCol="0">
              <a:spAutoFit/>
            </a:bodyPr>
            <a:lstStyle/>
            <a:p>
              <a:r>
                <a:rPr lang="es-CL" sz="2400" b="1" dirty="0">
                  <a:solidFill>
                    <a:srgbClr val="7030A0"/>
                  </a:solidFill>
                </a:rPr>
                <a:t>3</a:t>
              </a:r>
            </a:p>
          </p:txBody>
        </p:sp>
      </p:grpSp>
      <p:sp>
        <p:nvSpPr>
          <p:cNvPr id="55" name="CuadroTexto 54"/>
          <p:cNvSpPr txBox="1"/>
          <p:nvPr/>
        </p:nvSpPr>
        <p:spPr>
          <a:xfrm>
            <a:off x="2689558" y="3002659"/>
            <a:ext cx="2037637" cy="400110"/>
          </a:xfrm>
          <a:prstGeom prst="rect">
            <a:avLst/>
          </a:prstGeom>
          <a:noFill/>
        </p:spPr>
        <p:txBody>
          <a:bodyPr wrap="square" rtlCol="0">
            <a:spAutoFit/>
          </a:bodyPr>
          <a:lstStyle/>
          <a:p>
            <a:pPr algn="ctr"/>
            <a:r>
              <a:rPr lang="es-ES" sz="2000" b="1" dirty="0">
                <a:latin typeface="High Tower Text" panose="02040502050506030303" pitchFamily="18" charset="0"/>
              </a:rPr>
              <a:t> </a:t>
            </a:r>
            <a:r>
              <a:rPr lang="es-ES" b="1" dirty="0">
                <a:latin typeface="High Tower Text" panose="02040502050506030303" pitchFamily="18" charset="0"/>
              </a:rPr>
              <a:t>ESTIMULADA</a:t>
            </a:r>
            <a:endParaRPr lang="es-CL" b="1" dirty="0">
              <a:latin typeface="High Tower Text" panose="02040502050506030303" pitchFamily="18" charset="0"/>
            </a:endParaRPr>
          </a:p>
        </p:txBody>
      </p:sp>
      <p:grpSp>
        <p:nvGrpSpPr>
          <p:cNvPr id="44" name="Group 11"/>
          <p:cNvGrpSpPr>
            <a:grpSpLocks/>
          </p:cNvGrpSpPr>
          <p:nvPr/>
        </p:nvGrpSpPr>
        <p:grpSpPr bwMode="auto">
          <a:xfrm>
            <a:off x="2826453" y="4102578"/>
            <a:ext cx="3240088" cy="1223962"/>
            <a:chOff x="3197" y="890"/>
            <a:chExt cx="2041" cy="771"/>
          </a:xfrm>
        </p:grpSpPr>
        <p:grpSp>
          <p:nvGrpSpPr>
            <p:cNvPr id="45" name="Group 12"/>
            <p:cNvGrpSpPr>
              <a:grpSpLocks/>
            </p:cNvGrpSpPr>
            <p:nvPr/>
          </p:nvGrpSpPr>
          <p:grpSpPr bwMode="auto">
            <a:xfrm>
              <a:off x="3197" y="890"/>
              <a:ext cx="2041" cy="771"/>
              <a:chOff x="113" y="935"/>
              <a:chExt cx="2041" cy="771"/>
            </a:xfrm>
          </p:grpSpPr>
          <p:sp>
            <p:nvSpPr>
              <p:cNvPr id="47" name="Line 13"/>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48" name="Line 14"/>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62" name="Text Box 1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68" name="Text Box 17"/>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46" name="AutoShape 18"/>
            <p:cNvSpPr>
              <a:spLocks noChangeArrowheads="1"/>
            </p:cNvSpPr>
            <p:nvPr/>
          </p:nvSpPr>
          <p:spPr bwMode="auto">
            <a:xfrm>
              <a:off x="4422" y="89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76" name="Group 40"/>
          <p:cNvGrpSpPr>
            <a:grpSpLocks/>
          </p:cNvGrpSpPr>
          <p:nvPr/>
        </p:nvGrpSpPr>
        <p:grpSpPr bwMode="auto">
          <a:xfrm>
            <a:off x="1922857" y="4353214"/>
            <a:ext cx="2967038" cy="666751"/>
            <a:chOff x="58" y="1968"/>
            <a:chExt cx="1869" cy="420"/>
          </a:xfrm>
        </p:grpSpPr>
        <p:grpSp>
          <p:nvGrpSpPr>
            <p:cNvPr id="82" name="Group 21"/>
            <p:cNvGrpSpPr>
              <a:grpSpLocks/>
            </p:cNvGrpSpPr>
            <p:nvPr/>
          </p:nvGrpSpPr>
          <p:grpSpPr bwMode="auto">
            <a:xfrm>
              <a:off x="58" y="2126"/>
              <a:ext cx="1597" cy="262"/>
              <a:chOff x="375" y="2346"/>
              <a:chExt cx="1597" cy="262"/>
            </a:xfrm>
          </p:grpSpPr>
          <p:sp>
            <p:nvSpPr>
              <p:cNvPr id="84" name="Freeform 2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85" name="Line 23"/>
              <p:cNvSpPr>
                <a:spLocks noChangeShapeType="1"/>
              </p:cNvSpPr>
              <p:nvPr/>
            </p:nvSpPr>
            <p:spPr bwMode="auto">
              <a:xfrm>
                <a:off x="1791" y="2432"/>
                <a:ext cx="181" cy="0"/>
              </a:xfrm>
              <a:prstGeom prst="line">
                <a:avLst/>
              </a:prstGeom>
              <a:noFill/>
              <a:ln w="38100">
                <a:solidFill>
                  <a:srgbClr val="FF0000"/>
                </a:solidFill>
                <a:round/>
                <a:headEnd/>
                <a:tailEnd type="triangle" w="med" len="med"/>
              </a:ln>
            </p:spPr>
            <p:txBody>
              <a:bodyPr/>
              <a:lstStyle/>
              <a:p>
                <a:endParaRPr lang="es-CL"/>
              </a:p>
            </p:txBody>
          </p:sp>
        </p:grpSp>
        <p:sp>
          <p:nvSpPr>
            <p:cNvPr id="81" name="Line 36"/>
            <p:cNvSpPr>
              <a:spLocks noChangeShapeType="1"/>
            </p:cNvSpPr>
            <p:nvPr/>
          </p:nvSpPr>
          <p:spPr bwMode="auto">
            <a:xfrm>
              <a:off x="1927" y="1968"/>
              <a:ext cx="0" cy="273"/>
            </a:xfrm>
            <a:prstGeom prst="line">
              <a:avLst/>
            </a:prstGeom>
            <a:noFill/>
            <a:ln w="38100">
              <a:solidFill>
                <a:srgbClr val="FF0000"/>
              </a:solidFill>
              <a:round/>
              <a:headEnd/>
              <a:tailEnd type="triangle" w="med" len="med"/>
            </a:ln>
          </p:spPr>
          <p:txBody>
            <a:bodyPr/>
            <a:lstStyle/>
            <a:p>
              <a:endParaRPr lang="es-CL"/>
            </a:p>
          </p:txBody>
        </p:sp>
      </p:grpSp>
      <p:grpSp>
        <p:nvGrpSpPr>
          <p:cNvPr id="86" name="Group 41"/>
          <p:cNvGrpSpPr>
            <a:grpSpLocks/>
          </p:cNvGrpSpPr>
          <p:nvPr/>
        </p:nvGrpSpPr>
        <p:grpSpPr bwMode="auto">
          <a:xfrm>
            <a:off x="6527004" y="4154170"/>
            <a:ext cx="4178300" cy="1223963"/>
            <a:chOff x="2925" y="1888"/>
            <a:chExt cx="2632" cy="771"/>
          </a:xfrm>
        </p:grpSpPr>
        <p:grpSp>
          <p:nvGrpSpPr>
            <p:cNvPr id="87" name="Group 3"/>
            <p:cNvGrpSpPr>
              <a:grpSpLocks/>
            </p:cNvGrpSpPr>
            <p:nvPr/>
          </p:nvGrpSpPr>
          <p:grpSpPr bwMode="auto">
            <a:xfrm>
              <a:off x="2925" y="1888"/>
              <a:ext cx="2041" cy="771"/>
              <a:chOff x="113" y="935"/>
              <a:chExt cx="2041" cy="771"/>
            </a:xfrm>
          </p:grpSpPr>
          <p:grpSp>
            <p:nvGrpSpPr>
              <p:cNvPr id="94" name="Group 4"/>
              <p:cNvGrpSpPr>
                <a:grpSpLocks/>
              </p:cNvGrpSpPr>
              <p:nvPr/>
            </p:nvGrpSpPr>
            <p:grpSpPr bwMode="auto">
              <a:xfrm>
                <a:off x="113" y="935"/>
                <a:ext cx="2041" cy="771"/>
                <a:chOff x="113" y="935"/>
                <a:chExt cx="2041" cy="771"/>
              </a:xfrm>
            </p:grpSpPr>
            <p:sp>
              <p:nvSpPr>
                <p:cNvPr id="96" name="Line 5"/>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97" name="Line 6"/>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98" name="Text Box 7"/>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100" name="Text Box 9"/>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95" name="AutoShape 10"/>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88" name="Group 29"/>
            <p:cNvGrpSpPr>
              <a:grpSpLocks/>
            </p:cNvGrpSpPr>
            <p:nvPr/>
          </p:nvGrpSpPr>
          <p:grpSpPr bwMode="auto">
            <a:xfrm>
              <a:off x="4603" y="2024"/>
              <a:ext cx="953" cy="217"/>
              <a:chOff x="375" y="2388"/>
              <a:chExt cx="1597" cy="262"/>
            </a:xfrm>
          </p:grpSpPr>
          <p:sp>
            <p:nvSpPr>
              <p:cNvPr id="92" name="Freeform 30"/>
              <p:cNvSpPr>
                <a:spLocks/>
              </p:cNvSpPr>
              <p:nvPr/>
            </p:nvSpPr>
            <p:spPr bwMode="auto">
              <a:xfrm>
                <a:off x="375" y="2388"/>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93" name="Line 31"/>
              <p:cNvSpPr>
                <a:spLocks noChangeShapeType="1"/>
              </p:cNvSpPr>
              <p:nvPr/>
            </p:nvSpPr>
            <p:spPr bwMode="auto">
              <a:xfrm>
                <a:off x="1791" y="2474"/>
                <a:ext cx="181" cy="0"/>
              </a:xfrm>
              <a:prstGeom prst="line">
                <a:avLst/>
              </a:prstGeom>
              <a:noFill/>
              <a:ln w="38100">
                <a:solidFill>
                  <a:srgbClr val="FF0000"/>
                </a:solidFill>
                <a:round/>
                <a:headEnd/>
                <a:tailEnd type="triangle" w="med" len="med"/>
              </a:ln>
            </p:spPr>
            <p:txBody>
              <a:bodyPr/>
              <a:lstStyle/>
              <a:p>
                <a:endParaRPr lang="es-CL"/>
              </a:p>
            </p:txBody>
          </p:sp>
        </p:grpSp>
        <p:grpSp>
          <p:nvGrpSpPr>
            <p:cNvPr id="89" name="Group 37"/>
            <p:cNvGrpSpPr>
              <a:grpSpLocks/>
            </p:cNvGrpSpPr>
            <p:nvPr/>
          </p:nvGrpSpPr>
          <p:grpSpPr bwMode="auto">
            <a:xfrm>
              <a:off x="4604" y="2296"/>
              <a:ext cx="953" cy="217"/>
              <a:chOff x="375" y="2388"/>
              <a:chExt cx="1597" cy="262"/>
            </a:xfrm>
          </p:grpSpPr>
          <p:sp>
            <p:nvSpPr>
              <p:cNvPr id="90" name="Freeform 38"/>
              <p:cNvSpPr>
                <a:spLocks/>
              </p:cNvSpPr>
              <p:nvPr/>
            </p:nvSpPr>
            <p:spPr bwMode="auto">
              <a:xfrm>
                <a:off x="375" y="2388"/>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91" name="Line 39"/>
              <p:cNvSpPr>
                <a:spLocks noChangeShapeType="1"/>
              </p:cNvSpPr>
              <p:nvPr/>
            </p:nvSpPr>
            <p:spPr bwMode="auto">
              <a:xfrm>
                <a:off x="1791" y="2474"/>
                <a:ext cx="181" cy="0"/>
              </a:xfrm>
              <a:prstGeom prst="line">
                <a:avLst/>
              </a:prstGeom>
              <a:noFill/>
              <a:ln w="38100">
                <a:solidFill>
                  <a:srgbClr val="FF0000"/>
                </a:solidFill>
                <a:round/>
                <a:headEnd/>
                <a:tailEnd type="triangle" w="med" len="med"/>
              </a:ln>
            </p:spPr>
            <p:txBody>
              <a:bodyPr/>
              <a:lstStyle/>
              <a:p>
                <a:endParaRPr lang="es-CL"/>
              </a:p>
            </p:txBody>
          </p:sp>
        </p:grpSp>
      </p:grpSp>
      <p:pic>
        <p:nvPicPr>
          <p:cNvPr id="101" name="Imagen 10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02" name="Imagen 101"/>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1558355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2300288"/>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1999" cy="2014175"/>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3948156" y="886572"/>
            <a:ext cx="3930665" cy="584775"/>
          </a:xfrm>
          <a:prstGeom prst="rect">
            <a:avLst/>
          </a:prstGeom>
          <a:noFill/>
        </p:spPr>
        <p:txBody>
          <a:bodyPr wrap="square" rtlCol="0">
            <a:spAutoFit/>
          </a:bodyPr>
          <a:lstStyle/>
          <a:p>
            <a:pPr algn="r"/>
            <a:r>
              <a:rPr lang="es-ES_tradnl" sz="3200" dirty="0">
                <a:solidFill>
                  <a:schemeClr val="bg1"/>
                </a:solidFill>
                <a:latin typeface="Britannic Bold" panose="020B0903060703020204" pitchFamily="34" charset="0"/>
                <a:ea typeface="Segoe UI Black" panose="020B0A02040204020203" pitchFamily="34" charset="0"/>
              </a:rPr>
              <a:t>G</a:t>
            </a:r>
            <a:r>
              <a:rPr lang="es-ES_tradnl" sz="2000" dirty="0">
                <a:solidFill>
                  <a:schemeClr val="bg1"/>
                </a:solidFill>
                <a:latin typeface="Britannic Bold" panose="020B0903060703020204" pitchFamily="34" charset="0"/>
                <a:ea typeface="Segoe UI Black" panose="020B0A02040204020203" pitchFamily="34" charset="0"/>
              </a:rPr>
              <a:t>ENERACION DE UN </a:t>
            </a:r>
            <a:r>
              <a:rPr lang="es-ES_tradnl" sz="3200" b="1" dirty="0">
                <a:solidFill>
                  <a:srgbClr val="00B0F0"/>
                </a:solidFill>
                <a:latin typeface="Britannic Bold" panose="020B0903060703020204" pitchFamily="34" charset="0"/>
                <a:ea typeface="Segoe UI Black" panose="020B0A02040204020203" pitchFamily="34" charset="0"/>
              </a:rPr>
              <a:t>LASER</a:t>
            </a:r>
          </a:p>
        </p:txBody>
      </p:sp>
      <p:grpSp>
        <p:nvGrpSpPr>
          <p:cNvPr id="49" name="Grupo 48"/>
          <p:cNvGrpSpPr/>
          <p:nvPr/>
        </p:nvGrpSpPr>
        <p:grpSpPr>
          <a:xfrm>
            <a:off x="0" y="2300289"/>
            <a:ext cx="12191999" cy="4575063"/>
            <a:chOff x="648445" y="5287312"/>
            <a:chExt cx="2899685" cy="1145685"/>
          </a:xfrm>
        </p:grpSpPr>
        <p:grpSp>
          <p:nvGrpSpPr>
            <p:cNvPr id="50" name="Grupo 49"/>
            <p:cNvGrpSpPr/>
            <p:nvPr/>
          </p:nvGrpSpPr>
          <p:grpSpPr>
            <a:xfrm>
              <a:off x="648445" y="5287312"/>
              <a:ext cx="2899685" cy="1145685"/>
              <a:chOff x="89209" y="885836"/>
              <a:chExt cx="4787590" cy="5648166"/>
            </a:xfrm>
          </p:grpSpPr>
          <p:pic>
            <p:nvPicPr>
              <p:cNvPr id="52" name="Picture 2"/>
              <p:cNvPicPr>
                <a:picLocks noChangeAspect="1" noChangeArrowheads="1"/>
              </p:cNvPicPr>
              <p:nvPr/>
            </p:nvPicPr>
            <p:blipFill>
              <a:blip r:embed="rId2" cstate="print">
                <a:lum contrast="-31000"/>
                <a:extLst>
                  <a:ext uri="{BEBA8EAE-BF5A-486C-A8C5-ECC9F3942E4B}">
                    <a14:imgProps xmlns:a14="http://schemas.microsoft.com/office/drawing/2010/main">
                      <a14:imgLayer r:embed="rId3">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53" name="Rectangle 1"/>
              <p:cNvSpPr/>
              <p:nvPr/>
            </p:nvSpPr>
            <p:spPr>
              <a:xfrm>
                <a:off x="89210" y="885836"/>
                <a:ext cx="4787589" cy="5648166"/>
              </a:xfrm>
              <a:prstGeom prst="rect">
                <a:avLst/>
              </a:prstGeom>
              <a:solidFill>
                <a:srgbClr val="0BD2D7">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 name="CuadroTexto 50"/>
            <p:cNvSpPr txBox="1"/>
            <p:nvPr/>
          </p:nvSpPr>
          <p:spPr>
            <a:xfrm>
              <a:off x="683462" y="5341831"/>
              <a:ext cx="2829651" cy="949928"/>
            </a:xfrm>
            <a:prstGeom prst="rect">
              <a:avLst/>
            </a:prstGeom>
            <a:noFill/>
          </p:spPr>
          <p:txBody>
            <a:bodyPr wrap="square" rtlCol="0">
              <a:spAutoFit/>
            </a:bodyPr>
            <a:lstStyle/>
            <a:p>
              <a:pPr marL="285750" indent="-285750" algn="just">
                <a:spcBef>
                  <a:spcPct val="50000"/>
                </a:spcBef>
                <a:buFont typeface="Arial" panose="020B0604020202020204" pitchFamily="34" charset="0"/>
                <a:buChar char="•"/>
              </a:pPr>
              <a:r>
                <a:rPr lang="es-ES_tradnl" dirty="0">
                  <a:solidFill>
                    <a:schemeClr val="bg1"/>
                  </a:solidFill>
                  <a:latin typeface="Segoe UI" panose="020B0502040204020203" pitchFamily="34" charset="0"/>
                  <a:cs typeface="Segoe UI" panose="020B0502040204020203" pitchFamily="34" charset="0"/>
                </a:rPr>
                <a:t>Para generar un haz LASER, se requiere un material cuyos átomos puedan ser llevados con facilidad al estado o nivel de excitación. A este material se le conoce como el </a:t>
              </a:r>
              <a:r>
                <a:rPr lang="es-ES_tradnl" sz="2800" b="1" dirty="0">
                  <a:solidFill>
                    <a:srgbClr val="002060"/>
                  </a:solidFill>
                  <a:latin typeface="Britannic Bold" panose="020B0903060703020204" pitchFamily="34" charset="0"/>
                  <a:ea typeface="Segoe UI Black" panose="020B0A02040204020203" pitchFamily="34" charset="0"/>
                </a:rPr>
                <a:t>“Medio Activo” </a:t>
              </a:r>
              <a:r>
                <a:rPr lang="es-ES_tradnl" dirty="0">
                  <a:solidFill>
                    <a:schemeClr val="bg1"/>
                  </a:solidFill>
                  <a:latin typeface="Segoe UI" panose="020B0502040204020203" pitchFamily="34" charset="0"/>
                  <a:cs typeface="Segoe UI" panose="020B0502040204020203" pitchFamily="34" charset="0"/>
                </a:rPr>
                <a:t>(Ej.: Rubi).</a:t>
              </a:r>
              <a:endParaRPr lang="es-MX" dirty="0">
                <a:solidFill>
                  <a:schemeClr val="bg1"/>
                </a:solidFill>
                <a:latin typeface="Segoe UI" panose="020B0502040204020203" pitchFamily="34" charset="0"/>
                <a:cs typeface="Segoe UI" panose="020B0502040204020203" pitchFamily="34" charset="0"/>
              </a:endParaRPr>
            </a:p>
            <a:p>
              <a:pPr marL="285750" indent="-285750" algn="just">
                <a:spcBef>
                  <a:spcPct val="50000"/>
                </a:spcBef>
                <a:buFont typeface="Arial" panose="020B0604020202020204" pitchFamily="34" charset="0"/>
                <a:buChar char="•"/>
              </a:pPr>
              <a:endParaRPr lang="es-ES_tradnl" sz="800" dirty="0">
                <a:solidFill>
                  <a:schemeClr val="bg1"/>
                </a:solidFill>
                <a:latin typeface="Segoe UI" panose="020B0502040204020203" pitchFamily="34" charset="0"/>
                <a:cs typeface="Segoe UI" panose="020B0502040204020203" pitchFamily="34" charset="0"/>
              </a:endParaRPr>
            </a:p>
            <a:p>
              <a:pPr algn="ctr">
                <a:spcBef>
                  <a:spcPct val="50000"/>
                </a:spcBef>
              </a:pPr>
              <a:r>
                <a:rPr lang="es-ES_tradnl" sz="2800" b="1" u="sng" dirty="0">
                  <a:solidFill>
                    <a:srgbClr val="FFFF00"/>
                  </a:solidFill>
                  <a:latin typeface="Britannic Bold" panose="020B0903060703020204" pitchFamily="34" charset="0"/>
                  <a:ea typeface="Segoe UI Black" panose="020B0A02040204020203" pitchFamily="34" charset="0"/>
                </a:rPr>
                <a:t>EFECTO DE BOMBEO</a:t>
              </a:r>
            </a:p>
            <a:p>
              <a:pPr marL="265113">
                <a:spcBef>
                  <a:spcPct val="50000"/>
                </a:spcBef>
              </a:pPr>
              <a:r>
                <a:rPr lang="es-ES_tradnl" dirty="0">
                  <a:solidFill>
                    <a:schemeClr val="bg1"/>
                  </a:solidFill>
                  <a:latin typeface="Segoe UI" panose="020B0502040204020203" pitchFamily="34" charset="0"/>
                  <a:cs typeface="Segoe UI" panose="020B0502040204020203" pitchFamily="34" charset="0"/>
                </a:rPr>
                <a:t>La excitación de los átomos del medio activo se logra inyectando a éste una onda electromagnética (Fotones) de una frecuencia distinta a la de </a:t>
              </a:r>
              <a:r>
                <a:rPr lang="es-ES_tradnl" sz="2000" b="1" u="sng" dirty="0">
                  <a:solidFill>
                    <a:srgbClr val="002060"/>
                  </a:solidFill>
                  <a:latin typeface="Britannic Bold" panose="020B0903060703020204" pitchFamily="34" charset="0"/>
                  <a:ea typeface="Segoe UI Black" panose="020B0A02040204020203" pitchFamily="34" charset="0"/>
                </a:rPr>
                <a:t>estimulación</a:t>
              </a:r>
              <a:r>
                <a:rPr lang="es-ES_tradnl" dirty="0">
                  <a:solidFill>
                    <a:schemeClr val="bg1"/>
                  </a:solidFill>
                  <a:latin typeface="Segoe UI" panose="020B0502040204020203" pitchFamily="34" charset="0"/>
                  <a:cs typeface="Segoe UI" panose="020B0502040204020203" pitchFamily="34" charset="0"/>
                </a:rPr>
                <a:t>. A este procedimiento se le denomina “Bombeo”.</a:t>
              </a:r>
            </a:p>
            <a:p>
              <a:pPr marL="285750" indent="-285750" algn="just">
                <a:spcBef>
                  <a:spcPct val="50000"/>
                </a:spcBef>
                <a:buFont typeface="Arial" panose="020B0604020202020204" pitchFamily="34" charset="0"/>
                <a:buChar char="•"/>
              </a:pPr>
              <a:endParaRPr lang="es-ES_tradnl" dirty="0">
                <a:solidFill>
                  <a:schemeClr val="bg1"/>
                </a:solidFill>
                <a:latin typeface="Segoe UI" panose="020B0502040204020203" pitchFamily="34" charset="0"/>
                <a:cs typeface="Segoe UI" panose="020B0502040204020203" pitchFamily="34" charset="0"/>
              </a:endParaRPr>
            </a:p>
            <a:p>
              <a:pPr marL="285750" indent="-285750" algn="just">
                <a:spcBef>
                  <a:spcPct val="50000"/>
                </a:spcBef>
                <a:buFont typeface="Arial" panose="020B0604020202020204" pitchFamily="34" charset="0"/>
                <a:buChar char="•"/>
              </a:pPr>
              <a:endParaRPr lang="es-ES_tradnl" sz="1200" dirty="0">
                <a:solidFill>
                  <a:schemeClr val="bg1"/>
                </a:solidFill>
                <a:latin typeface="Segoe UI" panose="020B0502040204020203" pitchFamily="34" charset="0"/>
                <a:cs typeface="Segoe UI" panose="020B0502040204020203" pitchFamily="34" charset="0"/>
              </a:endParaRPr>
            </a:p>
            <a:p>
              <a:pPr marL="285750" indent="-285750" algn="just">
                <a:spcBef>
                  <a:spcPct val="50000"/>
                </a:spcBef>
                <a:buFont typeface="Arial" panose="020B0604020202020204" pitchFamily="34" charset="0"/>
                <a:buChar char="•"/>
              </a:pPr>
              <a:r>
                <a:rPr lang="es-ES_tradnl" dirty="0">
                  <a:solidFill>
                    <a:schemeClr val="bg1"/>
                  </a:solidFill>
                  <a:latin typeface="Segoe UI" panose="020B0502040204020203" pitchFamily="34" charset="0"/>
                  <a:cs typeface="Segoe UI" panose="020B0502040204020203" pitchFamily="34" charset="0"/>
                </a:rPr>
                <a:t>El Medio Activo en estado de excitación, es sometido al impacto de una onda electromagnética cuyos fotones se desplazan a la frecuencia de estimulación, como efecto de esto, se generará una </a:t>
              </a:r>
              <a:r>
                <a:rPr lang="es-ES_tradnl" sz="2000" b="1" dirty="0">
                  <a:solidFill>
                    <a:srgbClr val="002060"/>
                  </a:solidFill>
                  <a:latin typeface="Britannic Bold" panose="020B0903060703020204" pitchFamily="34" charset="0"/>
                  <a:ea typeface="Segoe UI Black" panose="020B0A02040204020203" pitchFamily="34" charset="0"/>
                </a:rPr>
                <a:t>Cascada de Fotones.</a:t>
              </a:r>
              <a:endParaRPr lang="es-ES_tradnl" dirty="0">
                <a:solidFill>
                  <a:schemeClr val="bg1"/>
                </a:solidFill>
                <a:latin typeface="Segoe UI" panose="020B0502040204020203" pitchFamily="34" charset="0"/>
                <a:cs typeface="Segoe UI" panose="020B0502040204020203" pitchFamily="34" charset="0"/>
              </a:endParaRPr>
            </a:p>
          </p:txBody>
        </p:sp>
      </p:grpSp>
      <p:sp>
        <p:nvSpPr>
          <p:cNvPr id="2" name="Rectángulo 1"/>
          <p:cNvSpPr/>
          <p:nvPr/>
        </p:nvSpPr>
        <p:spPr>
          <a:xfrm>
            <a:off x="308293" y="3674692"/>
            <a:ext cx="11736473" cy="1563880"/>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4" name="Imagen 13"/>
          <p:cNvPicPr>
            <a:picLocks noChangeAspect="1"/>
          </p:cNvPicPr>
          <p:nvPr/>
        </p:nvPicPr>
        <p:blipFill rotWithShape="1">
          <a:blip r:embed="rId5"/>
          <a:srcRect b="23348"/>
          <a:stretch/>
        </p:blipFill>
        <p:spPr>
          <a:xfrm>
            <a:off x="10786787" y="190972"/>
            <a:ext cx="1146890" cy="451438"/>
          </a:xfrm>
          <a:prstGeom prst="rect">
            <a:avLst/>
          </a:prstGeom>
        </p:spPr>
      </p:pic>
    </p:spTree>
    <p:extLst>
      <p:ext uri="{BB962C8B-B14F-4D97-AF65-F5344CB8AC3E}">
        <p14:creationId xmlns:p14="http://schemas.microsoft.com/office/powerpoint/2010/main" val="1180879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0" y="286113"/>
            <a:ext cx="12191999" cy="2014175"/>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0" name="Group 81">
            <a:extLst>
              <a:ext uri="{FF2B5EF4-FFF2-40B4-BE49-F238E27FC236}">
                <a16:creationId xmlns:a16="http://schemas.microsoft.com/office/drawing/2014/main" id="{714A87C3-3EFB-4722-BF0D-17138DEB6B2B}"/>
              </a:ext>
            </a:extLst>
          </p:cNvPr>
          <p:cNvGrpSpPr/>
          <p:nvPr/>
        </p:nvGrpSpPr>
        <p:grpSpPr>
          <a:xfrm>
            <a:off x="-609600" y="4948862"/>
            <a:ext cx="12801600" cy="1909138"/>
            <a:chOff x="-609600" y="4948862"/>
            <a:chExt cx="12801600" cy="1909138"/>
          </a:xfrm>
        </p:grpSpPr>
        <p:sp>
          <p:nvSpPr>
            <p:cNvPr id="11" name="Freeform: Shape 82">
              <a:extLst>
                <a:ext uri="{FF2B5EF4-FFF2-40B4-BE49-F238E27FC236}">
                  <a16:creationId xmlns:a16="http://schemas.microsoft.com/office/drawing/2014/main" id="{EC99197A-1F6B-4498-BD1A-1E735D7E4EB6}"/>
                </a:ext>
              </a:extLst>
            </p:cNvPr>
            <p:cNvSpPr/>
            <p:nvPr/>
          </p:nvSpPr>
          <p:spPr>
            <a:xfrm>
              <a:off x="0" y="4948862"/>
              <a:ext cx="12192000" cy="1909138"/>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E8F1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sp>
          <p:nvSpPr>
            <p:cNvPr id="12" name="Freeform: Shape 83">
              <a:extLst>
                <a:ext uri="{FF2B5EF4-FFF2-40B4-BE49-F238E27FC236}">
                  <a16:creationId xmlns:a16="http://schemas.microsoft.com/office/drawing/2014/main" id="{F9C80C8E-5A49-482B-8FB1-2FEACFCA5ACA}"/>
                </a:ext>
              </a:extLst>
            </p:cNvPr>
            <p:cNvSpPr/>
            <p:nvPr/>
          </p:nvSpPr>
          <p:spPr>
            <a:xfrm>
              <a:off x="-609600" y="5563853"/>
              <a:ext cx="12192000" cy="1294147"/>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7AC2F9">
                <a:alpha val="11000"/>
              </a:srgbClr>
            </a:solidFill>
            <a:ln>
              <a:noFill/>
            </a:ln>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grpSp>
      <p:pic>
        <p:nvPicPr>
          <p:cNvPr id="15" name="Picture 8"/>
          <p:cNvPicPr>
            <a:picLocks noChangeAspect="1" noChangeArrowheads="1"/>
          </p:cNvPicPr>
          <p:nvPr/>
        </p:nvPicPr>
        <p:blipFill>
          <a:blip r:embed="rId2" cstate="print"/>
          <a:srcRect/>
          <a:stretch>
            <a:fillRect/>
          </a:stretch>
        </p:blipFill>
        <p:spPr bwMode="auto">
          <a:xfrm>
            <a:off x="1326990" y="1188368"/>
            <a:ext cx="9538018" cy="54517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Rectángulo 15"/>
          <p:cNvSpPr/>
          <p:nvPr/>
        </p:nvSpPr>
        <p:spPr>
          <a:xfrm>
            <a:off x="3201836" y="268122"/>
            <a:ext cx="3592545" cy="67331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b="1" u="sng">
                <a:solidFill>
                  <a:srgbClr val="002060"/>
                </a:solidFill>
                <a:latin typeface="Britannic Bold" panose="020B0903060703020204" pitchFamily="34" charset="0"/>
                <a:ea typeface="Segoe UI Black" panose="020B0A02040204020203" pitchFamily="34" charset="0"/>
              </a:rPr>
              <a:t>Generación de un</a:t>
            </a:r>
            <a:endParaRPr lang="es-CL">
              <a:solidFill>
                <a:srgbClr val="002060"/>
              </a:solidFill>
            </a:endParaRPr>
          </a:p>
        </p:txBody>
      </p:sp>
      <p:sp>
        <p:nvSpPr>
          <p:cNvPr id="22" name="CuadroTexto 21"/>
          <p:cNvSpPr txBox="1"/>
          <p:nvPr/>
        </p:nvSpPr>
        <p:spPr>
          <a:xfrm>
            <a:off x="3324787" y="286536"/>
            <a:ext cx="3418318" cy="584775"/>
          </a:xfrm>
          <a:prstGeom prst="rect">
            <a:avLst/>
          </a:prstGeom>
          <a:noFill/>
        </p:spPr>
        <p:txBody>
          <a:bodyPr wrap="square" rtlCol="0">
            <a:spAutoFit/>
          </a:bodyPr>
          <a:lstStyle/>
          <a:p>
            <a:pPr algn="ctr"/>
            <a:r>
              <a:rPr lang="es-ES_tradnl" sz="3200" b="1" dirty="0">
                <a:solidFill>
                  <a:schemeClr val="bg1"/>
                </a:solidFill>
                <a:latin typeface="Britannic Bold" panose="020B0903060703020204" pitchFamily="34" charset="0"/>
                <a:ea typeface="Segoe UI Black" panose="020B0A02040204020203" pitchFamily="34" charset="0"/>
              </a:rPr>
              <a:t>Generación de un</a:t>
            </a:r>
            <a:endParaRPr lang="es-ES_tradnl" sz="3200" b="1" u="sng" dirty="0">
              <a:solidFill>
                <a:schemeClr val="bg1"/>
              </a:solidFill>
              <a:latin typeface="Britannic Bold" panose="020B0903060703020204" pitchFamily="34" charset="0"/>
              <a:ea typeface="Segoe UI Black" panose="020B0A02040204020203" pitchFamily="34" charset="0"/>
            </a:endParaRPr>
          </a:p>
        </p:txBody>
      </p:sp>
      <p:sp>
        <p:nvSpPr>
          <p:cNvPr id="17" name="CuadroTexto 16"/>
          <p:cNvSpPr txBox="1"/>
          <p:nvPr/>
        </p:nvSpPr>
        <p:spPr>
          <a:xfrm>
            <a:off x="6794381" y="165042"/>
            <a:ext cx="2011112" cy="830997"/>
          </a:xfrm>
          <a:prstGeom prst="rect">
            <a:avLst/>
          </a:prstGeom>
          <a:noFill/>
        </p:spPr>
        <p:txBody>
          <a:bodyPr wrap="square" rtlCol="0">
            <a:spAutoFit/>
          </a:bodyPr>
          <a:lstStyle/>
          <a:p>
            <a:pPr algn="r"/>
            <a:r>
              <a:rPr lang="es-ES_tradnl" sz="4800" b="1" u="sng" dirty="0">
                <a:solidFill>
                  <a:srgbClr val="002060"/>
                </a:solidFill>
                <a:latin typeface="Britannic Bold" panose="020B0903060703020204" pitchFamily="34" charset="0"/>
                <a:ea typeface="Segoe UI Black" panose="020B0A02040204020203" pitchFamily="34" charset="0"/>
              </a:rPr>
              <a:t>LASER</a:t>
            </a:r>
          </a:p>
        </p:txBody>
      </p:sp>
      <p:grpSp>
        <p:nvGrpSpPr>
          <p:cNvPr id="18" name="Group 18"/>
          <p:cNvGrpSpPr>
            <a:grpSpLocks/>
          </p:cNvGrpSpPr>
          <p:nvPr/>
        </p:nvGrpSpPr>
        <p:grpSpPr bwMode="auto">
          <a:xfrm>
            <a:off x="1813075" y="1551211"/>
            <a:ext cx="3527425" cy="2736850"/>
            <a:chOff x="340" y="845"/>
            <a:chExt cx="2222" cy="1724"/>
          </a:xfrm>
        </p:grpSpPr>
        <p:grpSp>
          <p:nvGrpSpPr>
            <p:cNvPr id="19" name="Group 13"/>
            <p:cNvGrpSpPr>
              <a:grpSpLocks/>
            </p:cNvGrpSpPr>
            <p:nvPr/>
          </p:nvGrpSpPr>
          <p:grpSpPr bwMode="auto">
            <a:xfrm>
              <a:off x="566" y="890"/>
              <a:ext cx="1996" cy="1678"/>
              <a:chOff x="476" y="391"/>
              <a:chExt cx="1996" cy="1678"/>
            </a:xfrm>
          </p:grpSpPr>
          <p:sp>
            <p:nvSpPr>
              <p:cNvPr id="23" name="Line 4"/>
              <p:cNvSpPr>
                <a:spLocks noChangeShapeType="1"/>
              </p:cNvSpPr>
              <p:nvPr/>
            </p:nvSpPr>
            <p:spPr bwMode="auto">
              <a:xfrm>
                <a:off x="476" y="391"/>
                <a:ext cx="0" cy="1678"/>
              </a:xfrm>
              <a:prstGeom prst="line">
                <a:avLst/>
              </a:prstGeom>
              <a:noFill/>
              <a:ln w="25400">
                <a:solidFill>
                  <a:schemeClr val="tx1"/>
                </a:solidFill>
                <a:round/>
                <a:headEnd/>
                <a:tailEnd/>
              </a:ln>
            </p:spPr>
            <p:txBody>
              <a:bodyPr/>
              <a:lstStyle/>
              <a:p>
                <a:endParaRPr lang="es-CL"/>
              </a:p>
            </p:txBody>
          </p:sp>
          <p:sp>
            <p:nvSpPr>
              <p:cNvPr id="24" name="Line 5"/>
              <p:cNvSpPr>
                <a:spLocks noChangeShapeType="1"/>
              </p:cNvSpPr>
              <p:nvPr/>
            </p:nvSpPr>
            <p:spPr bwMode="auto">
              <a:xfrm rot="5400000">
                <a:off x="1474" y="1071"/>
                <a:ext cx="0" cy="1996"/>
              </a:xfrm>
              <a:prstGeom prst="line">
                <a:avLst/>
              </a:prstGeom>
              <a:noFill/>
              <a:ln w="25400">
                <a:solidFill>
                  <a:schemeClr val="tx1"/>
                </a:solidFill>
                <a:round/>
                <a:headEnd/>
                <a:tailEnd/>
              </a:ln>
            </p:spPr>
            <p:txBody>
              <a:bodyPr/>
              <a:lstStyle/>
              <a:p>
                <a:endParaRPr lang="es-CL"/>
              </a:p>
            </p:txBody>
          </p:sp>
          <p:sp>
            <p:nvSpPr>
              <p:cNvPr id="25" name="Freeform 10"/>
              <p:cNvSpPr>
                <a:spLocks/>
              </p:cNvSpPr>
              <p:nvPr/>
            </p:nvSpPr>
            <p:spPr bwMode="auto">
              <a:xfrm>
                <a:off x="494" y="845"/>
                <a:ext cx="1719" cy="1203"/>
              </a:xfrm>
              <a:custGeom>
                <a:avLst/>
                <a:gdLst>
                  <a:gd name="T0" fmla="*/ 0 w 1719"/>
                  <a:gd name="T1" fmla="*/ 722 h 969"/>
                  <a:gd name="T2" fmla="*/ 36 w 1719"/>
                  <a:gd name="T3" fmla="*/ 713 h 969"/>
                  <a:gd name="T4" fmla="*/ 91 w 1719"/>
                  <a:gd name="T5" fmla="*/ 704 h 969"/>
                  <a:gd name="T6" fmla="*/ 183 w 1719"/>
                  <a:gd name="T7" fmla="*/ 695 h 969"/>
                  <a:gd name="T8" fmla="*/ 201 w 1719"/>
                  <a:gd name="T9" fmla="*/ 676 h 969"/>
                  <a:gd name="T10" fmla="*/ 292 w 1719"/>
                  <a:gd name="T11" fmla="*/ 704 h 969"/>
                  <a:gd name="T12" fmla="*/ 311 w 1719"/>
                  <a:gd name="T13" fmla="*/ 686 h 969"/>
                  <a:gd name="T14" fmla="*/ 338 w 1719"/>
                  <a:gd name="T15" fmla="*/ 676 h 969"/>
                  <a:gd name="T16" fmla="*/ 384 w 1719"/>
                  <a:gd name="T17" fmla="*/ 603 h 969"/>
                  <a:gd name="T18" fmla="*/ 448 w 1719"/>
                  <a:gd name="T19" fmla="*/ 475 h 969"/>
                  <a:gd name="T20" fmla="*/ 457 w 1719"/>
                  <a:gd name="T21" fmla="*/ 448 h 969"/>
                  <a:gd name="T22" fmla="*/ 475 w 1719"/>
                  <a:gd name="T23" fmla="*/ 420 h 969"/>
                  <a:gd name="T24" fmla="*/ 493 w 1719"/>
                  <a:gd name="T25" fmla="*/ 338 h 969"/>
                  <a:gd name="T26" fmla="*/ 484 w 1719"/>
                  <a:gd name="T27" fmla="*/ 265 h 969"/>
                  <a:gd name="T28" fmla="*/ 475 w 1719"/>
                  <a:gd name="T29" fmla="*/ 238 h 969"/>
                  <a:gd name="T30" fmla="*/ 512 w 1719"/>
                  <a:gd name="T31" fmla="*/ 201 h 969"/>
                  <a:gd name="T32" fmla="*/ 548 w 1719"/>
                  <a:gd name="T33" fmla="*/ 55 h 969"/>
                  <a:gd name="T34" fmla="*/ 557 w 1719"/>
                  <a:gd name="T35" fmla="*/ 82 h 969"/>
                  <a:gd name="T36" fmla="*/ 567 w 1719"/>
                  <a:gd name="T37" fmla="*/ 55 h 969"/>
                  <a:gd name="T38" fmla="*/ 585 w 1719"/>
                  <a:gd name="T39" fmla="*/ 0 h 969"/>
                  <a:gd name="T40" fmla="*/ 658 w 1719"/>
                  <a:gd name="T41" fmla="*/ 36 h 969"/>
                  <a:gd name="T42" fmla="*/ 695 w 1719"/>
                  <a:gd name="T43" fmla="*/ 82 h 969"/>
                  <a:gd name="T44" fmla="*/ 713 w 1719"/>
                  <a:gd name="T45" fmla="*/ 146 h 969"/>
                  <a:gd name="T46" fmla="*/ 740 w 1719"/>
                  <a:gd name="T47" fmla="*/ 164 h 969"/>
                  <a:gd name="T48" fmla="*/ 759 w 1719"/>
                  <a:gd name="T49" fmla="*/ 219 h 969"/>
                  <a:gd name="T50" fmla="*/ 768 w 1719"/>
                  <a:gd name="T51" fmla="*/ 283 h 969"/>
                  <a:gd name="T52" fmla="*/ 804 w 1719"/>
                  <a:gd name="T53" fmla="*/ 329 h 969"/>
                  <a:gd name="T54" fmla="*/ 813 w 1719"/>
                  <a:gd name="T55" fmla="*/ 420 h 969"/>
                  <a:gd name="T56" fmla="*/ 841 w 1719"/>
                  <a:gd name="T57" fmla="*/ 430 h 969"/>
                  <a:gd name="T58" fmla="*/ 887 w 1719"/>
                  <a:gd name="T59" fmla="*/ 503 h 969"/>
                  <a:gd name="T60" fmla="*/ 978 w 1719"/>
                  <a:gd name="T61" fmla="*/ 612 h 969"/>
                  <a:gd name="T62" fmla="*/ 1015 w 1719"/>
                  <a:gd name="T63" fmla="*/ 567 h 969"/>
                  <a:gd name="T64" fmla="*/ 1033 w 1719"/>
                  <a:gd name="T65" fmla="*/ 594 h 969"/>
                  <a:gd name="T66" fmla="*/ 1060 w 1719"/>
                  <a:gd name="T67" fmla="*/ 603 h 969"/>
                  <a:gd name="T68" fmla="*/ 1079 w 1719"/>
                  <a:gd name="T69" fmla="*/ 658 h 969"/>
                  <a:gd name="T70" fmla="*/ 1133 w 1719"/>
                  <a:gd name="T71" fmla="*/ 676 h 969"/>
                  <a:gd name="T72" fmla="*/ 1161 w 1719"/>
                  <a:gd name="T73" fmla="*/ 686 h 969"/>
                  <a:gd name="T74" fmla="*/ 1271 w 1719"/>
                  <a:gd name="T75" fmla="*/ 731 h 969"/>
                  <a:gd name="T76" fmla="*/ 1289 w 1719"/>
                  <a:gd name="T77" fmla="*/ 750 h 969"/>
                  <a:gd name="T78" fmla="*/ 1344 w 1719"/>
                  <a:gd name="T79" fmla="*/ 768 h 969"/>
                  <a:gd name="T80" fmla="*/ 1417 w 1719"/>
                  <a:gd name="T81" fmla="*/ 759 h 969"/>
                  <a:gd name="T82" fmla="*/ 1444 w 1719"/>
                  <a:gd name="T83" fmla="*/ 768 h 969"/>
                  <a:gd name="T84" fmla="*/ 1517 w 1719"/>
                  <a:gd name="T85" fmla="*/ 814 h 969"/>
                  <a:gd name="T86" fmla="*/ 1527 w 1719"/>
                  <a:gd name="T87" fmla="*/ 786 h 969"/>
                  <a:gd name="T88" fmla="*/ 1581 w 1719"/>
                  <a:gd name="T89" fmla="*/ 804 h 969"/>
                  <a:gd name="T90" fmla="*/ 1627 w 1719"/>
                  <a:gd name="T91" fmla="*/ 868 h 969"/>
                  <a:gd name="T92" fmla="*/ 1682 w 1719"/>
                  <a:gd name="T93" fmla="*/ 896 h 969"/>
                  <a:gd name="T94" fmla="*/ 1709 w 1719"/>
                  <a:gd name="T95" fmla="*/ 914 h 969"/>
                  <a:gd name="T96" fmla="*/ 1719 w 1719"/>
                  <a:gd name="T97" fmla="*/ 969 h 96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719"/>
                  <a:gd name="T148" fmla="*/ 0 h 969"/>
                  <a:gd name="T149" fmla="*/ 1719 w 1719"/>
                  <a:gd name="T150" fmla="*/ 969 h 96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719" h="969">
                    <a:moveTo>
                      <a:pt x="0" y="722"/>
                    </a:moveTo>
                    <a:cubicBezTo>
                      <a:pt x="12" y="719"/>
                      <a:pt x="24" y="713"/>
                      <a:pt x="36" y="713"/>
                    </a:cubicBezTo>
                    <a:cubicBezTo>
                      <a:pt x="93" y="713"/>
                      <a:pt x="35" y="741"/>
                      <a:pt x="91" y="704"/>
                    </a:cubicBezTo>
                    <a:cubicBezTo>
                      <a:pt x="127" y="716"/>
                      <a:pt x="148" y="706"/>
                      <a:pt x="183" y="695"/>
                    </a:cubicBezTo>
                    <a:cubicBezTo>
                      <a:pt x="189" y="689"/>
                      <a:pt x="192" y="678"/>
                      <a:pt x="201" y="676"/>
                    </a:cubicBezTo>
                    <a:cubicBezTo>
                      <a:pt x="202" y="676"/>
                      <a:pt x="287" y="703"/>
                      <a:pt x="292" y="704"/>
                    </a:cubicBezTo>
                    <a:cubicBezTo>
                      <a:pt x="298" y="698"/>
                      <a:pt x="304" y="691"/>
                      <a:pt x="311" y="686"/>
                    </a:cubicBezTo>
                    <a:cubicBezTo>
                      <a:pt x="319" y="681"/>
                      <a:pt x="331" y="682"/>
                      <a:pt x="338" y="676"/>
                    </a:cubicBezTo>
                    <a:cubicBezTo>
                      <a:pt x="361" y="657"/>
                      <a:pt x="362" y="625"/>
                      <a:pt x="384" y="603"/>
                    </a:cubicBezTo>
                    <a:cubicBezTo>
                      <a:pt x="402" y="549"/>
                      <a:pt x="408" y="515"/>
                      <a:pt x="448" y="475"/>
                    </a:cubicBezTo>
                    <a:cubicBezTo>
                      <a:pt x="451" y="466"/>
                      <a:pt x="453" y="457"/>
                      <a:pt x="457" y="448"/>
                    </a:cubicBezTo>
                    <a:cubicBezTo>
                      <a:pt x="462" y="438"/>
                      <a:pt x="471" y="430"/>
                      <a:pt x="475" y="420"/>
                    </a:cubicBezTo>
                    <a:cubicBezTo>
                      <a:pt x="485" y="394"/>
                      <a:pt x="486" y="365"/>
                      <a:pt x="493" y="338"/>
                    </a:cubicBezTo>
                    <a:cubicBezTo>
                      <a:pt x="490" y="314"/>
                      <a:pt x="488" y="289"/>
                      <a:pt x="484" y="265"/>
                    </a:cubicBezTo>
                    <a:cubicBezTo>
                      <a:pt x="482" y="256"/>
                      <a:pt x="473" y="247"/>
                      <a:pt x="475" y="238"/>
                    </a:cubicBezTo>
                    <a:cubicBezTo>
                      <a:pt x="476" y="235"/>
                      <a:pt x="510" y="203"/>
                      <a:pt x="512" y="201"/>
                    </a:cubicBezTo>
                    <a:cubicBezTo>
                      <a:pt x="528" y="153"/>
                      <a:pt x="532" y="103"/>
                      <a:pt x="548" y="55"/>
                    </a:cubicBezTo>
                    <a:cubicBezTo>
                      <a:pt x="551" y="64"/>
                      <a:pt x="548" y="82"/>
                      <a:pt x="557" y="82"/>
                    </a:cubicBezTo>
                    <a:cubicBezTo>
                      <a:pt x="567" y="82"/>
                      <a:pt x="564" y="64"/>
                      <a:pt x="567" y="55"/>
                    </a:cubicBezTo>
                    <a:cubicBezTo>
                      <a:pt x="573" y="37"/>
                      <a:pt x="585" y="0"/>
                      <a:pt x="585" y="0"/>
                    </a:cubicBezTo>
                    <a:cubicBezTo>
                      <a:pt x="614" y="10"/>
                      <a:pt x="629" y="26"/>
                      <a:pt x="658" y="36"/>
                    </a:cubicBezTo>
                    <a:cubicBezTo>
                      <a:pt x="681" y="107"/>
                      <a:pt x="647" y="22"/>
                      <a:pt x="695" y="82"/>
                    </a:cubicBezTo>
                    <a:cubicBezTo>
                      <a:pt x="703" y="91"/>
                      <a:pt x="708" y="139"/>
                      <a:pt x="713" y="146"/>
                    </a:cubicBezTo>
                    <a:cubicBezTo>
                      <a:pt x="719" y="155"/>
                      <a:pt x="731" y="158"/>
                      <a:pt x="740" y="164"/>
                    </a:cubicBezTo>
                    <a:cubicBezTo>
                      <a:pt x="746" y="182"/>
                      <a:pt x="755" y="200"/>
                      <a:pt x="759" y="219"/>
                    </a:cubicBezTo>
                    <a:cubicBezTo>
                      <a:pt x="763" y="240"/>
                      <a:pt x="761" y="263"/>
                      <a:pt x="768" y="283"/>
                    </a:cubicBezTo>
                    <a:cubicBezTo>
                      <a:pt x="774" y="302"/>
                      <a:pt x="793" y="313"/>
                      <a:pt x="804" y="329"/>
                    </a:cubicBezTo>
                    <a:cubicBezTo>
                      <a:pt x="807" y="359"/>
                      <a:pt x="803" y="391"/>
                      <a:pt x="813" y="420"/>
                    </a:cubicBezTo>
                    <a:cubicBezTo>
                      <a:pt x="816" y="429"/>
                      <a:pt x="833" y="424"/>
                      <a:pt x="841" y="430"/>
                    </a:cubicBezTo>
                    <a:cubicBezTo>
                      <a:pt x="864" y="449"/>
                      <a:pt x="865" y="481"/>
                      <a:pt x="887" y="503"/>
                    </a:cubicBezTo>
                    <a:cubicBezTo>
                      <a:pt x="901" y="546"/>
                      <a:pt x="951" y="572"/>
                      <a:pt x="978" y="612"/>
                    </a:cubicBezTo>
                    <a:cubicBezTo>
                      <a:pt x="978" y="612"/>
                      <a:pt x="1006" y="565"/>
                      <a:pt x="1015" y="567"/>
                    </a:cubicBezTo>
                    <a:cubicBezTo>
                      <a:pt x="1026" y="570"/>
                      <a:pt x="1025" y="587"/>
                      <a:pt x="1033" y="594"/>
                    </a:cubicBezTo>
                    <a:cubicBezTo>
                      <a:pt x="1040" y="600"/>
                      <a:pt x="1051" y="600"/>
                      <a:pt x="1060" y="603"/>
                    </a:cubicBezTo>
                    <a:cubicBezTo>
                      <a:pt x="1061" y="605"/>
                      <a:pt x="1077" y="656"/>
                      <a:pt x="1079" y="658"/>
                    </a:cubicBezTo>
                    <a:cubicBezTo>
                      <a:pt x="1095" y="669"/>
                      <a:pt x="1115" y="670"/>
                      <a:pt x="1133" y="676"/>
                    </a:cubicBezTo>
                    <a:cubicBezTo>
                      <a:pt x="1142" y="679"/>
                      <a:pt x="1161" y="686"/>
                      <a:pt x="1161" y="686"/>
                    </a:cubicBezTo>
                    <a:cubicBezTo>
                      <a:pt x="1189" y="728"/>
                      <a:pt x="1222" y="723"/>
                      <a:pt x="1271" y="731"/>
                    </a:cubicBezTo>
                    <a:cubicBezTo>
                      <a:pt x="1277" y="737"/>
                      <a:pt x="1281" y="746"/>
                      <a:pt x="1289" y="750"/>
                    </a:cubicBezTo>
                    <a:cubicBezTo>
                      <a:pt x="1306" y="759"/>
                      <a:pt x="1344" y="768"/>
                      <a:pt x="1344" y="768"/>
                    </a:cubicBezTo>
                    <a:cubicBezTo>
                      <a:pt x="1363" y="825"/>
                      <a:pt x="1339" y="782"/>
                      <a:pt x="1417" y="759"/>
                    </a:cubicBezTo>
                    <a:cubicBezTo>
                      <a:pt x="1426" y="756"/>
                      <a:pt x="1435" y="765"/>
                      <a:pt x="1444" y="768"/>
                    </a:cubicBezTo>
                    <a:cubicBezTo>
                      <a:pt x="1467" y="790"/>
                      <a:pt x="1487" y="803"/>
                      <a:pt x="1517" y="814"/>
                    </a:cubicBezTo>
                    <a:cubicBezTo>
                      <a:pt x="1520" y="805"/>
                      <a:pt x="1517" y="788"/>
                      <a:pt x="1527" y="786"/>
                    </a:cubicBezTo>
                    <a:cubicBezTo>
                      <a:pt x="1546" y="783"/>
                      <a:pt x="1581" y="804"/>
                      <a:pt x="1581" y="804"/>
                    </a:cubicBezTo>
                    <a:cubicBezTo>
                      <a:pt x="1603" y="868"/>
                      <a:pt x="1582" y="853"/>
                      <a:pt x="1627" y="868"/>
                    </a:cubicBezTo>
                    <a:cubicBezTo>
                      <a:pt x="1641" y="912"/>
                      <a:pt x="1639" y="925"/>
                      <a:pt x="1682" y="896"/>
                    </a:cubicBezTo>
                    <a:cubicBezTo>
                      <a:pt x="1691" y="902"/>
                      <a:pt x="1704" y="904"/>
                      <a:pt x="1709" y="914"/>
                    </a:cubicBezTo>
                    <a:cubicBezTo>
                      <a:pt x="1717" y="931"/>
                      <a:pt x="1719" y="969"/>
                      <a:pt x="1719" y="969"/>
                    </a:cubicBezTo>
                  </a:path>
                </a:pathLst>
              </a:custGeom>
              <a:noFill/>
              <a:ln w="38100">
                <a:solidFill>
                  <a:schemeClr val="tx1"/>
                </a:solidFill>
                <a:round/>
                <a:headEnd/>
                <a:tailEnd/>
              </a:ln>
            </p:spPr>
            <p:txBody>
              <a:bodyPr/>
              <a:lstStyle/>
              <a:p>
                <a:endParaRPr lang="es-CL"/>
              </a:p>
            </p:txBody>
          </p:sp>
        </p:grpSp>
        <p:sp>
          <p:nvSpPr>
            <p:cNvPr id="20" name="WordArt 14"/>
            <p:cNvSpPr>
              <a:spLocks noChangeArrowheads="1" noChangeShapeType="1" noTextEdit="1"/>
            </p:cNvSpPr>
            <p:nvPr/>
          </p:nvSpPr>
          <p:spPr bwMode="auto">
            <a:xfrm rot="5400000">
              <a:off x="-444" y="1629"/>
              <a:ext cx="1724" cy="156"/>
            </a:xfrm>
            <a:prstGeom prst="rect">
              <a:avLst/>
            </a:prstGeom>
          </p:spPr>
          <p:txBody>
            <a:bodyPr vert="wordArtVert" wrap="none" fromWordArt="1">
              <a:prstTxWarp prst="textPlain">
                <a:avLst>
                  <a:gd name="adj" fmla="val 50000"/>
                </a:avLst>
              </a:prstTxWarp>
            </a:bodyPr>
            <a:lstStyle/>
            <a:p>
              <a:pPr algn="ctr" fontAlgn="auto"/>
              <a:r>
                <a:rPr lang="es-CL" sz="400" b="1" dirty="0">
                  <a:latin typeface="High Tower Text" panose="02040502050506030303" pitchFamily="18" charset="0"/>
                </a:rPr>
                <a:t>INTENSIDAD</a:t>
              </a:r>
            </a:p>
          </p:txBody>
        </p:sp>
      </p:grpSp>
      <p:grpSp>
        <p:nvGrpSpPr>
          <p:cNvPr id="26" name="Group 24"/>
          <p:cNvGrpSpPr>
            <a:grpSpLocks/>
          </p:cNvGrpSpPr>
          <p:nvPr/>
        </p:nvGrpSpPr>
        <p:grpSpPr bwMode="auto">
          <a:xfrm>
            <a:off x="6173938" y="1341056"/>
            <a:ext cx="3805237" cy="2951163"/>
            <a:chOff x="3087" y="309"/>
            <a:chExt cx="2397" cy="1859"/>
          </a:xfrm>
        </p:grpSpPr>
        <p:grpSp>
          <p:nvGrpSpPr>
            <p:cNvPr id="27" name="Group 19"/>
            <p:cNvGrpSpPr>
              <a:grpSpLocks/>
            </p:cNvGrpSpPr>
            <p:nvPr/>
          </p:nvGrpSpPr>
          <p:grpSpPr bwMode="auto">
            <a:xfrm>
              <a:off x="3087" y="309"/>
              <a:ext cx="2333" cy="1859"/>
              <a:chOff x="3042" y="664"/>
              <a:chExt cx="2333" cy="1859"/>
            </a:xfrm>
          </p:grpSpPr>
          <p:grpSp>
            <p:nvGrpSpPr>
              <p:cNvPr id="29" name="Group 12"/>
              <p:cNvGrpSpPr>
                <a:grpSpLocks/>
              </p:cNvGrpSpPr>
              <p:nvPr/>
            </p:nvGrpSpPr>
            <p:grpSpPr bwMode="auto">
              <a:xfrm>
                <a:off x="3243" y="664"/>
                <a:ext cx="2132" cy="1859"/>
                <a:chOff x="3061" y="165"/>
                <a:chExt cx="2132" cy="1859"/>
              </a:xfrm>
            </p:grpSpPr>
            <p:sp>
              <p:nvSpPr>
                <p:cNvPr id="32" name="Line 6"/>
                <p:cNvSpPr>
                  <a:spLocks noChangeShapeType="1"/>
                </p:cNvSpPr>
                <p:nvPr/>
              </p:nvSpPr>
              <p:spPr bwMode="auto">
                <a:xfrm>
                  <a:off x="3061" y="346"/>
                  <a:ext cx="0" cy="1678"/>
                </a:xfrm>
                <a:prstGeom prst="line">
                  <a:avLst/>
                </a:prstGeom>
                <a:noFill/>
                <a:ln w="25400">
                  <a:solidFill>
                    <a:schemeClr val="tx1"/>
                  </a:solidFill>
                  <a:round/>
                  <a:headEnd/>
                  <a:tailEnd/>
                </a:ln>
              </p:spPr>
              <p:txBody>
                <a:bodyPr/>
                <a:lstStyle/>
                <a:p>
                  <a:endParaRPr lang="es-CL"/>
                </a:p>
              </p:txBody>
            </p:sp>
            <p:sp>
              <p:nvSpPr>
                <p:cNvPr id="33" name="Line 7"/>
                <p:cNvSpPr>
                  <a:spLocks noChangeShapeType="1"/>
                </p:cNvSpPr>
                <p:nvPr/>
              </p:nvSpPr>
              <p:spPr bwMode="auto">
                <a:xfrm rot="5400000">
                  <a:off x="4128" y="958"/>
                  <a:ext cx="0" cy="2131"/>
                </a:xfrm>
                <a:prstGeom prst="line">
                  <a:avLst/>
                </a:prstGeom>
                <a:noFill/>
                <a:ln w="25400">
                  <a:solidFill>
                    <a:schemeClr val="tx1"/>
                  </a:solidFill>
                  <a:round/>
                  <a:headEnd/>
                  <a:tailEnd/>
                </a:ln>
              </p:spPr>
              <p:txBody>
                <a:bodyPr/>
                <a:lstStyle/>
                <a:p>
                  <a:endParaRPr lang="es-CL"/>
                </a:p>
              </p:txBody>
            </p:sp>
            <p:sp>
              <p:nvSpPr>
                <p:cNvPr id="34" name="Freeform 11"/>
                <p:cNvSpPr>
                  <a:spLocks/>
                </p:cNvSpPr>
                <p:nvPr/>
              </p:nvSpPr>
              <p:spPr bwMode="auto">
                <a:xfrm>
                  <a:off x="3063" y="165"/>
                  <a:ext cx="1865" cy="1856"/>
                </a:xfrm>
                <a:custGeom>
                  <a:avLst/>
                  <a:gdLst>
                    <a:gd name="T0" fmla="*/ 0 w 1865"/>
                    <a:gd name="T1" fmla="*/ 1728 h 1856"/>
                    <a:gd name="T2" fmla="*/ 110 w 1865"/>
                    <a:gd name="T3" fmla="*/ 1709 h 1856"/>
                    <a:gd name="T4" fmla="*/ 128 w 1865"/>
                    <a:gd name="T5" fmla="*/ 1728 h 1856"/>
                    <a:gd name="T6" fmla="*/ 155 w 1865"/>
                    <a:gd name="T7" fmla="*/ 1718 h 1856"/>
                    <a:gd name="T8" fmla="*/ 192 w 1865"/>
                    <a:gd name="T9" fmla="*/ 1709 h 1856"/>
                    <a:gd name="T10" fmla="*/ 219 w 1865"/>
                    <a:gd name="T11" fmla="*/ 1700 h 1856"/>
                    <a:gd name="T12" fmla="*/ 228 w 1865"/>
                    <a:gd name="T13" fmla="*/ 1728 h 1856"/>
                    <a:gd name="T14" fmla="*/ 265 w 1865"/>
                    <a:gd name="T15" fmla="*/ 1718 h 1856"/>
                    <a:gd name="T16" fmla="*/ 329 w 1865"/>
                    <a:gd name="T17" fmla="*/ 1709 h 1856"/>
                    <a:gd name="T18" fmla="*/ 420 w 1865"/>
                    <a:gd name="T19" fmla="*/ 1691 h 1856"/>
                    <a:gd name="T20" fmla="*/ 430 w 1865"/>
                    <a:gd name="T21" fmla="*/ 1554 h 1856"/>
                    <a:gd name="T22" fmla="*/ 466 w 1865"/>
                    <a:gd name="T23" fmla="*/ 1435 h 1856"/>
                    <a:gd name="T24" fmla="*/ 439 w 1865"/>
                    <a:gd name="T25" fmla="*/ 1270 h 1856"/>
                    <a:gd name="T26" fmla="*/ 466 w 1865"/>
                    <a:gd name="T27" fmla="*/ 630 h 1856"/>
                    <a:gd name="T28" fmla="*/ 457 w 1865"/>
                    <a:gd name="T29" fmla="*/ 0 h 1856"/>
                    <a:gd name="T30" fmla="*/ 503 w 1865"/>
                    <a:gd name="T31" fmla="*/ 210 h 1856"/>
                    <a:gd name="T32" fmla="*/ 521 w 1865"/>
                    <a:gd name="T33" fmla="*/ 265 h 1856"/>
                    <a:gd name="T34" fmla="*/ 530 w 1865"/>
                    <a:gd name="T35" fmla="*/ 292 h 1856"/>
                    <a:gd name="T36" fmla="*/ 512 w 1865"/>
                    <a:gd name="T37" fmla="*/ 365 h 1856"/>
                    <a:gd name="T38" fmla="*/ 539 w 1865"/>
                    <a:gd name="T39" fmla="*/ 521 h 1856"/>
                    <a:gd name="T40" fmla="*/ 585 w 1865"/>
                    <a:gd name="T41" fmla="*/ 1142 h 1856"/>
                    <a:gd name="T42" fmla="*/ 558 w 1865"/>
                    <a:gd name="T43" fmla="*/ 1472 h 1856"/>
                    <a:gd name="T44" fmla="*/ 612 w 1865"/>
                    <a:gd name="T45" fmla="*/ 1673 h 1856"/>
                    <a:gd name="T46" fmla="*/ 640 w 1865"/>
                    <a:gd name="T47" fmla="*/ 1682 h 1856"/>
                    <a:gd name="T48" fmla="*/ 713 w 1865"/>
                    <a:gd name="T49" fmla="*/ 1664 h 1856"/>
                    <a:gd name="T50" fmla="*/ 768 w 1865"/>
                    <a:gd name="T51" fmla="*/ 1728 h 1856"/>
                    <a:gd name="T52" fmla="*/ 841 w 1865"/>
                    <a:gd name="T53" fmla="*/ 1682 h 1856"/>
                    <a:gd name="T54" fmla="*/ 942 w 1865"/>
                    <a:gd name="T55" fmla="*/ 1718 h 1856"/>
                    <a:gd name="T56" fmla="*/ 978 w 1865"/>
                    <a:gd name="T57" fmla="*/ 1709 h 1856"/>
                    <a:gd name="T58" fmla="*/ 1006 w 1865"/>
                    <a:gd name="T59" fmla="*/ 1691 h 1856"/>
                    <a:gd name="T60" fmla="*/ 1088 w 1865"/>
                    <a:gd name="T61" fmla="*/ 1700 h 1856"/>
                    <a:gd name="T62" fmla="*/ 1106 w 1865"/>
                    <a:gd name="T63" fmla="*/ 1755 h 1856"/>
                    <a:gd name="T64" fmla="*/ 1143 w 1865"/>
                    <a:gd name="T65" fmla="*/ 1746 h 1856"/>
                    <a:gd name="T66" fmla="*/ 1152 w 1865"/>
                    <a:gd name="T67" fmla="*/ 1718 h 1856"/>
                    <a:gd name="T68" fmla="*/ 1207 w 1865"/>
                    <a:gd name="T69" fmla="*/ 1691 h 1856"/>
                    <a:gd name="T70" fmla="*/ 1289 w 1865"/>
                    <a:gd name="T71" fmla="*/ 1700 h 1856"/>
                    <a:gd name="T72" fmla="*/ 1353 w 1865"/>
                    <a:gd name="T73" fmla="*/ 1709 h 1856"/>
                    <a:gd name="T74" fmla="*/ 1371 w 1865"/>
                    <a:gd name="T75" fmla="*/ 1728 h 1856"/>
                    <a:gd name="T76" fmla="*/ 1399 w 1865"/>
                    <a:gd name="T77" fmla="*/ 1737 h 1856"/>
                    <a:gd name="T78" fmla="*/ 1454 w 1865"/>
                    <a:gd name="T79" fmla="*/ 1728 h 1856"/>
                    <a:gd name="T80" fmla="*/ 1508 w 1865"/>
                    <a:gd name="T81" fmla="*/ 1718 h 1856"/>
                    <a:gd name="T82" fmla="*/ 1527 w 1865"/>
                    <a:gd name="T83" fmla="*/ 1746 h 1856"/>
                    <a:gd name="T84" fmla="*/ 1554 w 1865"/>
                    <a:gd name="T85" fmla="*/ 1728 h 1856"/>
                    <a:gd name="T86" fmla="*/ 1582 w 1865"/>
                    <a:gd name="T87" fmla="*/ 1718 h 1856"/>
                    <a:gd name="T88" fmla="*/ 1609 w 1865"/>
                    <a:gd name="T89" fmla="*/ 1728 h 1856"/>
                    <a:gd name="T90" fmla="*/ 1627 w 1865"/>
                    <a:gd name="T91" fmla="*/ 1709 h 1856"/>
                    <a:gd name="T92" fmla="*/ 1646 w 1865"/>
                    <a:gd name="T93" fmla="*/ 1728 h 1856"/>
                    <a:gd name="T94" fmla="*/ 1710 w 1865"/>
                    <a:gd name="T95" fmla="*/ 1737 h 1856"/>
                    <a:gd name="T96" fmla="*/ 1792 w 1865"/>
                    <a:gd name="T97" fmla="*/ 1764 h 1856"/>
                    <a:gd name="T98" fmla="*/ 1865 w 1865"/>
                    <a:gd name="T99" fmla="*/ 1856 h 185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865"/>
                    <a:gd name="T151" fmla="*/ 0 h 1856"/>
                    <a:gd name="T152" fmla="*/ 1865 w 1865"/>
                    <a:gd name="T153" fmla="*/ 1856 h 185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865" h="1856">
                      <a:moveTo>
                        <a:pt x="0" y="1728"/>
                      </a:moveTo>
                      <a:cubicBezTo>
                        <a:pt x="41" y="1742"/>
                        <a:pt x="71" y="1722"/>
                        <a:pt x="110" y="1709"/>
                      </a:cubicBezTo>
                      <a:cubicBezTo>
                        <a:pt x="116" y="1715"/>
                        <a:pt x="119" y="1726"/>
                        <a:pt x="128" y="1728"/>
                      </a:cubicBezTo>
                      <a:cubicBezTo>
                        <a:pt x="137" y="1730"/>
                        <a:pt x="146" y="1721"/>
                        <a:pt x="155" y="1718"/>
                      </a:cubicBezTo>
                      <a:cubicBezTo>
                        <a:pt x="167" y="1714"/>
                        <a:pt x="180" y="1712"/>
                        <a:pt x="192" y="1709"/>
                      </a:cubicBezTo>
                      <a:cubicBezTo>
                        <a:pt x="201" y="1706"/>
                        <a:pt x="210" y="1703"/>
                        <a:pt x="219" y="1700"/>
                      </a:cubicBezTo>
                      <a:cubicBezTo>
                        <a:pt x="222" y="1709"/>
                        <a:pt x="219" y="1724"/>
                        <a:pt x="228" y="1728"/>
                      </a:cubicBezTo>
                      <a:cubicBezTo>
                        <a:pt x="240" y="1733"/>
                        <a:pt x="252" y="1720"/>
                        <a:pt x="265" y="1718"/>
                      </a:cubicBezTo>
                      <a:cubicBezTo>
                        <a:pt x="286" y="1714"/>
                        <a:pt x="308" y="1712"/>
                        <a:pt x="329" y="1709"/>
                      </a:cubicBezTo>
                      <a:cubicBezTo>
                        <a:pt x="358" y="1699"/>
                        <a:pt x="406" y="1719"/>
                        <a:pt x="420" y="1691"/>
                      </a:cubicBezTo>
                      <a:cubicBezTo>
                        <a:pt x="441" y="1650"/>
                        <a:pt x="423" y="1599"/>
                        <a:pt x="430" y="1554"/>
                      </a:cubicBezTo>
                      <a:cubicBezTo>
                        <a:pt x="435" y="1520"/>
                        <a:pt x="455" y="1469"/>
                        <a:pt x="466" y="1435"/>
                      </a:cubicBezTo>
                      <a:cubicBezTo>
                        <a:pt x="460" y="1376"/>
                        <a:pt x="448" y="1328"/>
                        <a:pt x="439" y="1270"/>
                      </a:cubicBezTo>
                      <a:cubicBezTo>
                        <a:pt x="451" y="1057"/>
                        <a:pt x="443" y="842"/>
                        <a:pt x="466" y="630"/>
                      </a:cubicBezTo>
                      <a:cubicBezTo>
                        <a:pt x="456" y="419"/>
                        <a:pt x="445" y="211"/>
                        <a:pt x="457" y="0"/>
                      </a:cubicBezTo>
                      <a:cubicBezTo>
                        <a:pt x="500" y="64"/>
                        <a:pt x="485" y="137"/>
                        <a:pt x="503" y="210"/>
                      </a:cubicBezTo>
                      <a:cubicBezTo>
                        <a:pt x="508" y="229"/>
                        <a:pt x="515" y="247"/>
                        <a:pt x="521" y="265"/>
                      </a:cubicBezTo>
                      <a:cubicBezTo>
                        <a:pt x="524" y="274"/>
                        <a:pt x="530" y="292"/>
                        <a:pt x="530" y="292"/>
                      </a:cubicBezTo>
                      <a:cubicBezTo>
                        <a:pt x="525" y="317"/>
                        <a:pt x="512" y="340"/>
                        <a:pt x="512" y="365"/>
                      </a:cubicBezTo>
                      <a:cubicBezTo>
                        <a:pt x="512" y="417"/>
                        <a:pt x="531" y="470"/>
                        <a:pt x="539" y="521"/>
                      </a:cubicBezTo>
                      <a:cubicBezTo>
                        <a:pt x="552" y="726"/>
                        <a:pt x="545" y="941"/>
                        <a:pt x="585" y="1142"/>
                      </a:cubicBezTo>
                      <a:cubicBezTo>
                        <a:pt x="579" y="1293"/>
                        <a:pt x="572" y="1345"/>
                        <a:pt x="558" y="1472"/>
                      </a:cubicBezTo>
                      <a:cubicBezTo>
                        <a:pt x="572" y="1542"/>
                        <a:pt x="590" y="1605"/>
                        <a:pt x="612" y="1673"/>
                      </a:cubicBezTo>
                      <a:cubicBezTo>
                        <a:pt x="615" y="1682"/>
                        <a:pt x="631" y="1679"/>
                        <a:pt x="640" y="1682"/>
                      </a:cubicBezTo>
                      <a:cubicBezTo>
                        <a:pt x="683" y="1668"/>
                        <a:pt x="669" y="1648"/>
                        <a:pt x="713" y="1664"/>
                      </a:cubicBezTo>
                      <a:cubicBezTo>
                        <a:pt x="726" y="1702"/>
                        <a:pt x="742" y="1700"/>
                        <a:pt x="768" y="1728"/>
                      </a:cubicBezTo>
                      <a:cubicBezTo>
                        <a:pt x="811" y="1716"/>
                        <a:pt x="827" y="1725"/>
                        <a:pt x="841" y="1682"/>
                      </a:cubicBezTo>
                      <a:cubicBezTo>
                        <a:pt x="882" y="1690"/>
                        <a:pt x="904" y="1706"/>
                        <a:pt x="942" y="1718"/>
                      </a:cubicBezTo>
                      <a:cubicBezTo>
                        <a:pt x="961" y="1660"/>
                        <a:pt x="935" y="1709"/>
                        <a:pt x="978" y="1709"/>
                      </a:cubicBezTo>
                      <a:cubicBezTo>
                        <a:pt x="989" y="1709"/>
                        <a:pt x="997" y="1697"/>
                        <a:pt x="1006" y="1691"/>
                      </a:cubicBezTo>
                      <a:cubicBezTo>
                        <a:pt x="1033" y="1694"/>
                        <a:pt x="1065" y="1685"/>
                        <a:pt x="1088" y="1700"/>
                      </a:cubicBezTo>
                      <a:cubicBezTo>
                        <a:pt x="1104" y="1710"/>
                        <a:pt x="1106" y="1755"/>
                        <a:pt x="1106" y="1755"/>
                      </a:cubicBezTo>
                      <a:cubicBezTo>
                        <a:pt x="1118" y="1752"/>
                        <a:pt x="1133" y="1754"/>
                        <a:pt x="1143" y="1746"/>
                      </a:cubicBezTo>
                      <a:cubicBezTo>
                        <a:pt x="1151" y="1740"/>
                        <a:pt x="1146" y="1726"/>
                        <a:pt x="1152" y="1718"/>
                      </a:cubicBezTo>
                      <a:cubicBezTo>
                        <a:pt x="1165" y="1702"/>
                        <a:pt x="1189" y="1697"/>
                        <a:pt x="1207" y="1691"/>
                      </a:cubicBezTo>
                      <a:cubicBezTo>
                        <a:pt x="1271" y="1712"/>
                        <a:pt x="1244" y="1715"/>
                        <a:pt x="1289" y="1700"/>
                      </a:cubicBezTo>
                      <a:cubicBezTo>
                        <a:pt x="1310" y="1703"/>
                        <a:pt x="1333" y="1702"/>
                        <a:pt x="1353" y="1709"/>
                      </a:cubicBezTo>
                      <a:cubicBezTo>
                        <a:pt x="1361" y="1712"/>
                        <a:pt x="1364" y="1723"/>
                        <a:pt x="1371" y="1728"/>
                      </a:cubicBezTo>
                      <a:cubicBezTo>
                        <a:pt x="1379" y="1733"/>
                        <a:pt x="1390" y="1734"/>
                        <a:pt x="1399" y="1737"/>
                      </a:cubicBezTo>
                      <a:cubicBezTo>
                        <a:pt x="1417" y="1734"/>
                        <a:pt x="1436" y="1734"/>
                        <a:pt x="1454" y="1728"/>
                      </a:cubicBezTo>
                      <a:cubicBezTo>
                        <a:pt x="1507" y="1710"/>
                        <a:pt x="1454" y="1700"/>
                        <a:pt x="1508" y="1718"/>
                      </a:cubicBezTo>
                      <a:cubicBezTo>
                        <a:pt x="1514" y="1727"/>
                        <a:pt x="1516" y="1744"/>
                        <a:pt x="1527" y="1746"/>
                      </a:cubicBezTo>
                      <a:cubicBezTo>
                        <a:pt x="1538" y="1748"/>
                        <a:pt x="1544" y="1733"/>
                        <a:pt x="1554" y="1728"/>
                      </a:cubicBezTo>
                      <a:cubicBezTo>
                        <a:pt x="1563" y="1724"/>
                        <a:pt x="1573" y="1721"/>
                        <a:pt x="1582" y="1718"/>
                      </a:cubicBezTo>
                      <a:cubicBezTo>
                        <a:pt x="1591" y="1721"/>
                        <a:pt x="1600" y="1730"/>
                        <a:pt x="1609" y="1728"/>
                      </a:cubicBezTo>
                      <a:cubicBezTo>
                        <a:pt x="1618" y="1726"/>
                        <a:pt x="1618" y="1709"/>
                        <a:pt x="1627" y="1709"/>
                      </a:cubicBezTo>
                      <a:cubicBezTo>
                        <a:pt x="1636" y="1709"/>
                        <a:pt x="1638" y="1725"/>
                        <a:pt x="1646" y="1728"/>
                      </a:cubicBezTo>
                      <a:cubicBezTo>
                        <a:pt x="1666" y="1735"/>
                        <a:pt x="1689" y="1734"/>
                        <a:pt x="1710" y="1737"/>
                      </a:cubicBezTo>
                      <a:cubicBezTo>
                        <a:pt x="1772" y="1778"/>
                        <a:pt x="1743" y="1780"/>
                        <a:pt x="1792" y="1764"/>
                      </a:cubicBezTo>
                      <a:cubicBezTo>
                        <a:pt x="1861" y="1777"/>
                        <a:pt x="1865" y="1787"/>
                        <a:pt x="1865" y="1856"/>
                      </a:cubicBezTo>
                    </a:path>
                  </a:pathLst>
                </a:custGeom>
                <a:noFill/>
                <a:ln w="38100">
                  <a:solidFill>
                    <a:schemeClr val="tx1"/>
                  </a:solidFill>
                  <a:round/>
                  <a:headEnd/>
                  <a:tailEnd/>
                </a:ln>
              </p:spPr>
              <p:txBody>
                <a:bodyPr/>
                <a:lstStyle/>
                <a:p>
                  <a:endParaRPr lang="es-CL"/>
                </a:p>
              </p:txBody>
            </p:sp>
          </p:grpSp>
          <p:sp>
            <p:nvSpPr>
              <p:cNvPr id="30" name="WordArt 15"/>
              <p:cNvSpPr>
                <a:spLocks noChangeArrowheads="1" noChangeShapeType="1" noTextEdit="1"/>
              </p:cNvSpPr>
              <p:nvPr/>
            </p:nvSpPr>
            <p:spPr bwMode="auto">
              <a:xfrm rot="5400000">
                <a:off x="2258" y="1538"/>
                <a:ext cx="1724" cy="156"/>
              </a:xfrm>
              <a:prstGeom prst="rect">
                <a:avLst/>
              </a:prstGeom>
            </p:spPr>
            <p:txBody>
              <a:bodyPr vert="wordArtVert" wrap="none" numCol="1" fromWordArt="1">
                <a:prstTxWarp prst="textPlain">
                  <a:avLst>
                    <a:gd name="adj" fmla="val 50000"/>
                  </a:avLst>
                </a:prstTxWarp>
              </a:bodyPr>
              <a:lstStyle/>
              <a:p>
                <a:pPr algn="ctr"/>
                <a:r>
                  <a:rPr lang="es-CL" sz="400" b="1" dirty="0">
                    <a:latin typeface="High Tower Text" panose="02040502050506030303" pitchFamily="18" charset="0"/>
                  </a:rPr>
                  <a:t>INTENSIDAD</a:t>
                </a:r>
              </a:p>
            </p:txBody>
          </p:sp>
        </p:grpSp>
        <p:sp>
          <p:nvSpPr>
            <p:cNvPr id="28" name="Text Box 22"/>
            <p:cNvSpPr txBox="1">
              <a:spLocks noChangeArrowheads="1"/>
            </p:cNvSpPr>
            <p:nvPr/>
          </p:nvSpPr>
          <p:spPr bwMode="auto">
            <a:xfrm>
              <a:off x="4006" y="399"/>
              <a:ext cx="1478" cy="252"/>
            </a:xfrm>
            <a:prstGeom prst="rect">
              <a:avLst/>
            </a:prstGeom>
            <a:noFill/>
            <a:ln w="9525">
              <a:noFill/>
              <a:miter lim="800000"/>
              <a:headEnd/>
              <a:tailEnd/>
            </a:ln>
            <a:effectLst/>
          </p:spPr>
          <p:txBody>
            <a:bodyPr wrap="square">
              <a:spAutoFit/>
            </a:bodyPr>
            <a:lstStyle/>
            <a:p>
              <a:pPr algn="ctr">
                <a:spcBef>
                  <a:spcPct val="50000"/>
                </a:spcBef>
                <a:defRPr/>
              </a:pPr>
              <a:r>
                <a:rPr lang="es-ES_tradnl" sz="2000" b="1" dirty="0">
                  <a:solidFill>
                    <a:srgbClr val="7030A0"/>
                  </a:solidFill>
                  <a:latin typeface="Britannic Bold" panose="020B0903060703020204" pitchFamily="34" charset="0"/>
                  <a:ea typeface="Segoe UI Black" panose="020B0A02040204020203" pitchFamily="34" charset="0"/>
                </a:rPr>
                <a:t>SOBRE EL UMBRAL</a:t>
              </a:r>
              <a:endParaRPr lang="es-MX" sz="2000" b="1" dirty="0">
                <a:solidFill>
                  <a:srgbClr val="7030A0"/>
                </a:solidFill>
                <a:latin typeface="Britannic Bold" panose="020B0903060703020204" pitchFamily="34" charset="0"/>
                <a:ea typeface="Segoe UI Black" panose="020B0A02040204020203" pitchFamily="34" charset="0"/>
              </a:endParaRPr>
            </a:p>
          </p:txBody>
        </p:sp>
      </p:grpSp>
      <p:sp>
        <p:nvSpPr>
          <p:cNvPr id="35" name="Text Box 22"/>
          <p:cNvSpPr txBox="1">
            <a:spLocks noChangeArrowheads="1"/>
          </p:cNvSpPr>
          <p:nvPr/>
        </p:nvSpPr>
        <p:spPr bwMode="auto">
          <a:xfrm>
            <a:off x="2687622" y="1423169"/>
            <a:ext cx="2346324" cy="400110"/>
          </a:xfrm>
          <a:prstGeom prst="rect">
            <a:avLst/>
          </a:prstGeom>
          <a:noFill/>
          <a:ln w="9525">
            <a:noFill/>
            <a:miter lim="800000"/>
            <a:headEnd/>
            <a:tailEnd/>
          </a:ln>
          <a:effectLst/>
        </p:spPr>
        <p:txBody>
          <a:bodyPr wrap="square">
            <a:spAutoFit/>
          </a:bodyPr>
          <a:lstStyle/>
          <a:p>
            <a:pPr algn="ctr">
              <a:spcBef>
                <a:spcPct val="50000"/>
              </a:spcBef>
              <a:defRPr/>
            </a:pPr>
            <a:r>
              <a:rPr lang="es-ES_tradnl" sz="2000" b="1" dirty="0">
                <a:solidFill>
                  <a:srgbClr val="7030A0"/>
                </a:solidFill>
                <a:latin typeface="Britannic Bold" panose="020B0903060703020204" pitchFamily="34" charset="0"/>
                <a:ea typeface="Segoe UI Black" panose="020B0A02040204020203" pitchFamily="34" charset="0"/>
              </a:rPr>
              <a:t>BAJO EL UMBRAL</a:t>
            </a:r>
            <a:endParaRPr lang="es-MX" sz="2000" b="1" dirty="0">
              <a:solidFill>
                <a:srgbClr val="7030A0"/>
              </a:solidFill>
              <a:latin typeface="Britannic Bold" panose="020B0903060703020204" pitchFamily="34" charset="0"/>
              <a:ea typeface="Segoe UI Black" panose="020B0A02040204020203" pitchFamily="34" charset="0"/>
            </a:endParaRPr>
          </a:p>
        </p:txBody>
      </p:sp>
      <p:sp>
        <p:nvSpPr>
          <p:cNvPr id="2" name="Rectángulo 1"/>
          <p:cNvSpPr/>
          <p:nvPr/>
        </p:nvSpPr>
        <p:spPr>
          <a:xfrm>
            <a:off x="2595053" y="4268027"/>
            <a:ext cx="2531462" cy="461665"/>
          </a:xfrm>
          <a:prstGeom prst="rect">
            <a:avLst/>
          </a:prstGeom>
        </p:spPr>
        <p:txBody>
          <a:bodyPr wrap="none">
            <a:spAutoFit/>
          </a:bodyPr>
          <a:lstStyle/>
          <a:p>
            <a:pPr algn="ctr"/>
            <a:r>
              <a:rPr lang="es-CL" sz="2400" b="1" dirty="0">
                <a:solidFill>
                  <a:srgbClr val="FFFF00"/>
                </a:solidFill>
                <a:latin typeface="High Tower Text" panose="02040502050506030303" pitchFamily="18" charset="0"/>
              </a:rPr>
              <a:t>Longitud de Onda</a:t>
            </a:r>
          </a:p>
        </p:txBody>
      </p:sp>
      <p:sp>
        <p:nvSpPr>
          <p:cNvPr id="36" name="Rectángulo 35"/>
          <p:cNvSpPr/>
          <p:nvPr/>
        </p:nvSpPr>
        <p:spPr>
          <a:xfrm>
            <a:off x="7216904" y="4279131"/>
            <a:ext cx="2531462" cy="461665"/>
          </a:xfrm>
          <a:prstGeom prst="rect">
            <a:avLst/>
          </a:prstGeom>
        </p:spPr>
        <p:txBody>
          <a:bodyPr wrap="none">
            <a:spAutoFit/>
          </a:bodyPr>
          <a:lstStyle/>
          <a:p>
            <a:pPr algn="ctr"/>
            <a:r>
              <a:rPr lang="es-CL" sz="2400" b="1" dirty="0">
                <a:solidFill>
                  <a:srgbClr val="FFFF00"/>
                </a:solidFill>
                <a:latin typeface="High Tower Text" panose="02040502050506030303" pitchFamily="18" charset="0"/>
              </a:rPr>
              <a:t>Longitud de Onda</a:t>
            </a:r>
          </a:p>
        </p:txBody>
      </p:sp>
      <p:sp>
        <p:nvSpPr>
          <p:cNvPr id="38" name="CuadroTexto 37"/>
          <p:cNvSpPr txBox="1"/>
          <p:nvPr/>
        </p:nvSpPr>
        <p:spPr>
          <a:xfrm>
            <a:off x="1435693" y="5110201"/>
            <a:ext cx="9280733" cy="646331"/>
          </a:xfrm>
          <a:prstGeom prst="rect">
            <a:avLst/>
          </a:prstGeom>
          <a:solidFill>
            <a:schemeClr val="accent2">
              <a:lumMod val="50000"/>
            </a:schemeClr>
          </a:solidFill>
          <a:ln w="28575">
            <a:solidFill>
              <a:schemeClr val="bg1"/>
            </a:solidFill>
          </a:ln>
        </p:spPr>
        <p:txBody>
          <a:bodyPr wrap="square" rtlCol="0">
            <a:spAutoFit/>
          </a:bodyPr>
          <a:lstStyle/>
          <a:p>
            <a:pPr algn="just" defTabSz="1009650">
              <a:tabLst>
                <a:tab pos="1435100" algn="l"/>
                <a:tab pos="2690813" algn="l"/>
                <a:tab pos="4125913" algn="l"/>
                <a:tab pos="5292725" algn="l"/>
              </a:tabLst>
            </a:pPr>
            <a:r>
              <a:rPr lang="es-ES_tradnl" b="1" dirty="0">
                <a:solidFill>
                  <a:schemeClr val="bg1"/>
                </a:solidFill>
                <a:latin typeface="High Tower Text" panose="02040502050506030303" pitchFamily="18" charset="0"/>
              </a:rPr>
              <a:t>Con bajos niveles de bombeo, se genera una emisión tipo Fluorescente, con tendencia a una frecuencia determinada.(Bombeo bajo el umbral)</a:t>
            </a:r>
            <a:r>
              <a:rPr lang="es-MX" b="1" dirty="0">
                <a:solidFill>
                  <a:schemeClr val="bg1"/>
                </a:solidFill>
                <a:latin typeface="High Tower Text" panose="02040502050506030303" pitchFamily="18" charset="0"/>
              </a:rPr>
              <a:t> </a:t>
            </a:r>
            <a:r>
              <a:rPr lang="es-ES_tradnl" b="1" dirty="0">
                <a:solidFill>
                  <a:schemeClr val="bg1"/>
                </a:solidFill>
                <a:latin typeface="High Tower Text" panose="02040502050506030303" pitchFamily="18" charset="0"/>
              </a:rPr>
              <a:t>fotones.</a:t>
            </a:r>
            <a:endParaRPr lang="es-CL" b="1" i="1" dirty="0">
              <a:solidFill>
                <a:srgbClr val="FFFF00"/>
              </a:solidFill>
              <a:latin typeface="High Tower Text" panose="02040502050506030303" pitchFamily="18" charset="0"/>
            </a:endParaRPr>
          </a:p>
        </p:txBody>
      </p:sp>
      <p:sp>
        <p:nvSpPr>
          <p:cNvPr id="39" name="CuadroTexto 38"/>
          <p:cNvSpPr txBox="1"/>
          <p:nvPr/>
        </p:nvSpPr>
        <p:spPr>
          <a:xfrm>
            <a:off x="1435693" y="5895167"/>
            <a:ext cx="9280733" cy="646331"/>
          </a:xfrm>
          <a:prstGeom prst="rect">
            <a:avLst/>
          </a:prstGeom>
          <a:solidFill>
            <a:schemeClr val="accent2">
              <a:lumMod val="50000"/>
            </a:schemeClr>
          </a:solidFill>
          <a:ln w="28575">
            <a:solidFill>
              <a:schemeClr val="bg1"/>
            </a:solidFill>
          </a:ln>
        </p:spPr>
        <p:txBody>
          <a:bodyPr wrap="square" rtlCol="0">
            <a:spAutoFit/>
          </a:bodyPr>
          <a:lstStyle/>
          <a:p>
            <a:pPr algn="just" defTabSz="1009650">
              <a:tabLst>
                <a:tab pos="1435100" algn="l"/>
                <a:tab pos="2690813" algn="l"/>
                <a:tab pos="4125913" algn="l"/>
                <a:tab pos="5292725" algn="l"/>
              </a:tabLst>
            </a:pPr>
            <a:r>
              <a:rPr lang="es-ES_tradnl" b="1" dirty="0">
                <a:solidFill>
                  <a:schemeClr val="bg1"/>
                </a:solidFill>
                <a:latin typeface="High Tower Text" panose="02040502050506030303" pitchFamily="18" charset="0"/>
              </a:rPr>
              <a:t>Con alto nivel de bombeo, se genera una emisión centrada en una frecuencia y con una muy alta intensidad (Bombeo sobre el umbral)</a:t>
            </a:r>
            <a:endParaRPr lang="es-CL" b="1" i="1" dirty="0">
              <a:solidFill>
                <a:srgbClr val="FFFF00"/>
              </a:solidFill>
              <a:latin typeface="High Tower Text" panose="02040502050506030303" pitchFamily="18" charset="0"/>
            </a:endParaRPr>
          </a:p>
        </p:txBody>
      </p:sp>
      <p:pic>
        <p:nvPicPr>
          <p:cNvPr id="40" name="Imagen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41" name="Imagen 40"/>
          <p:cNvPicPr>
            <a:picLocks noChangeAspect="1"/>
          </p:cNvPicPr>
          <p:nvPr/>
        </p:nvPicPr>
        <p:blipFill rotWithShape="1">
          <a:blip r:embed="rId4"/>
          <a:srcRect b="23348"/>
          <a:stretch/>
        </p:blipFill>
        <p:spPr>
          <a:xfrm>
            <a:off x="10786787" y="190972"/>
            <a:ext cx="1146890" cy="451438"/>
          </a:xfrm>
          <a:prstGeom prst="rect">
            <a:avLst/>
          </a:prstGeom>
        </p:spPr>
      </p:pic>
    </p:spTree>
    <p:extLst>
      <p:ext uri="{BB962C8B-B14F-4D97-AF65-F5344CB8AC3E}">
        <p14:creationId xmlns:p14="http://schemas.microsoft.com/office/powerpoint/2010/main" val="89719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1000"/>
                                        <p:tgtEl>
                                          <p:spTgt spid="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1000"/>
                                        <p:tgtEl>
                                          <p:spTgt spid="3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barn(inVertical)">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1000"/>
                                        <p:tgtEl>
                                          <p:spTgt spid="26"/>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barn(inVertical)">
                                      <p:cBhvr>
                                        <p:cTn id="24" dur="1000"/>
                                        <p:tgtEl>
                                          <p:spTgt spid="36"/>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barn(inVertical)">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2" grpId="0"/>
      <p:bldP spid="36" grpId="0"/>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1"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1" y="267276"/>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221992" y="2665156"/>
            <a:ext cx="3991086" cy="584775"/>
          </a:xfrm>
          <a:prstGeom prst="rect">
            <a:avLst/>
          </a:prstGeom>
          <a:noFill/>
        </p:spPr>
        <p:txBody>
          <a:bodyPr wrap="square" rtlCol="0">
            <a:spAutoFit/>
          </a:bodyPr>
          <a:lstStyle/>
          <a:p>
            <a:pPr algn="ctr"/>
            <a:r>
              <a:rPr lang="es-ES_tradnl" sz="3200" b="1" dirty="0">
                <a:solidFill>
                  <a:srgbClr val="FFFF00"/>
                </a:solidFill>
                <a:latin typeface="Britannic Bold" panose="020B0903060703020204" pitchFamily="34" charset="0"/>
                <a:ea typeface="Segoe UI Black" panose="020B0A02040204020203" pitchFamily="34" charset="0"/>
              </a:rPr>
              <a:t>RESONANCIA</a:t>
            </a:r>
            <a:endParaRPr lang="es-ES_tradnl" dirty="0">
              <a:solidFill>
                <a:schemeClr val="bg1"/>
              </a:solidFill>
            </a:endParaRPr>
          </a:p>
        </p:txBody>
      </p:sp>
      <p:sp>
        <p:nvSpPr>
          <p:cNvPr id="6" name="Rectángulo 5"/>
          <p:cNvSpPr/>
          <p:nvPr/>
        </p:nvSpPr>
        <p:spPr>
          <a:xfrm>
            <a:off x="351022" y="3805016"/>
            <a:ext cx="3862056" cy="2031325"/>
          </a:xfrm>
          <a:prstGeom prst="rect">
            <a:avLst/>
          </a:prstGeom>
        </p:spPr>
        <p:txBody>
          <a:bodyPr wrap="square">
            <a:spAutoFit/>
          </a:bodyPr>
          <a:lstStyle/>
          <a:p>
            <a:pPr algn="just">
              <a:spcBef>
                <a:spcPct val="50000"/>
              </a:spcBef>
            </a:pPr>
            <a:r>
              <a:rPr lang="es-ES_tradnl" dirty="0">
                <a:solidFill>
                  <a:schemeClr val="bg1"/>
                </a:solidFill>
                <a:latin typeface="Segoe UI" panose="020B0502040204020203" pitchFamily="34" charset="0"/>
                <a:cs typeface="Segoe UI" panose="020B0502040204020203" pitchFamily="34" charset="0"/>
              </a:rPr>
              <a:t>Es la sumatoria de ondas del mismo tipo, con igual o distintas frecuencias  y cuya resultante es una onda de gran amplitud. los fotones emitidos </a:t>
            </a:r>
            <a:r>
              <a:rPr lang="es-ES_tradnl" b="1" dirty="0">
                <a:solidFill>
                  <a:srgbClr val="00B0F0"/>
                </a:solidFill>
                <a:latin typeface="Britannic Bold" panose="020B0903060703020204" pitchFamily="34" charset="0"/>
                <a:ea typeface="Segoe UI Black" panose="020B0A02040204020203" pitchFamily="34" charset="0"/>
              </a:rPr>
              <a:t>son amplificados por resonancia</a:t>
            </a:r>
            <a:r>
              <a:rPr lang="es-ES_tradnl" dirty="0">
                <a:solidFill>
                  <a:schemeClr val="bg1"/>
                </a:solidFill>
                <a:latin typeface="Segoe UI" panose="020B0502040204020203" pitchFamily="34" charset="0"/>
                <a:cs typeface="Segoe UI" panose="020B0502040204020203" pitchFamily="34" charset="0"/>
              </a:rPr>
              <a:t> en tubos especiales antes de salir a la atmósfera.</a:t>
            </a:r>
            <a:endParaRPr lang="es-MX" dirty="0">
              <a:solidFill>
                <a:schemeClr val="bg1"/>
              </a:solidFill>
              <a:latin typeface="Segoe UI" panose="020B0502040204020203" pitchFamily="34" charset="0"/>
              <a:cs typeface="Segoe UI" panose="020B0502040204020203" pitchFamily="34" charset="0"/>
            </a:endParaRPr>
          </a:p>
        </p:txBody>
      </p:sp>
      <p:grpSp>
        <p:nvGrpSpPr>
          <p:cNvPr id="17" name="Group 18"/>
          <p:cNvGrpSpPr>
            <a:grpSpLocks/>
          </p:cNvGrpSpPr>
          <p:nvPr/>
        </p:nvGrpSpPr>
        <p:grpSpPr bwMode="auto">
          <a:xfrm>
            <a:off x="5211504" y="2132567"/>
            <a:ext cx="6840537" cy="657225"/>
            <a:chOff x="521" y="2196"/>
            <a:chExt cx="4309" cy="414"/>
          </a:xfrm>
        </p:grpSpPr>
        <p:sp>
          <p:nvSpPr>
            <p:cNvPr id="21" name="Line 8"/>
            <p:cNvSpPr>
              <a:spLocks noChangeShapeType="1"/>
            </p:cNvSpPr>
            <p:nvPr/>
          </p:nvSpPr>
          <p:spPr bwMode="auto">
            <a:xfrm>
              <a:off x="521" y="2421"/>
              <a:ext cx="4309" cy="0"/>
            </a:xfrm>
            <a:prstGeom prst="line">
              <a:avLst/>
            </a:prstGeom>
            <a:noFill/>
            <a:ln w="9525">
              <a:solidFill>
                <a:schemeClr val="tx1"/>
              </a:solidFill>
              <a:round/>
              <a:headEnd/>
              <a:tailEnd/>
            </a:ln>
          </p:spPr>
          <p:txBody>
            <a:bodyPr/>
            <a:lstStyle/>
            <a:p>
              <a:endParaRPr lang="es-CL"/>
            </a:p>
          </p:txBody>
        </p:sp>
        <p:grpSp>
          <p:nvGrpSpPr>
            <p:cNvPr id="22" name="Group 17"/>
            <p:cNvGrpSpPr>
              <a:grpSpLocks/>
            </p:cNvGrpSpPr>
            <p:nvPr/>
          </p:nvGrpSpPr>
          <p:grpSpPr bwMode="auto">
            <a:xfrm>
              <a:off x="657" y="2196"/>
              <a:ext cx="3992" cy="414"/>
              <a:chOff x="657" y="1854"/>
              <a:chExt cx="3992" cy="835"/>
            </a:xfrm>
          </p:grpSpPr>
          <p:sp>
            <p:nvSpPr>
              <p:cNvPr id="23" name="Freeform 6"/>
              <p:cNvSpPr>
                <a:spLocks/>
              </p:cNvSpPr>
              <p:nvPr/>
            </p:nvSpPr>
            <p:spPr bwMode="auto">
              <a:xfrm>
                <a:off x="657" y="1854"/>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chemeClr val="bg1"/>
                </a:solidFill>
                <a:round/>
                <a:headEnd/>
                <a:tailEnd/>
              </a:ln>
            </p:spPr>
            <p:txBody>
              <a:bodyPr/>
              <a:lstStyle/>
              <a:p>
                <a:endParaRPr lang="es-CL"/>
              </a:p>
            </p:txBody>
          </p:sp>
          <p:sp>
            <p:nvSpPr>
              <p:cNvPr id="24" name="Freeform 16"/>
              <p:cNvSpPr>
                <a:spLocks/>
              </p:cNvSpPr>
              <p:nvPr/>
            </p:nvSpPr>
            <p:spPr bwMode="auto">
              <a:xfrm>
                <a:off x="2655" y="1867"/>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chemeClr val="bg1"/>
                </a:solidFill>
                <a:round/>
                <a:headEnd/>
                <a:tailEnd/>
              </a:ln>
            </p:spPr>
            <p:txBody>
              <a:bodyPr/>
              <a:lstStyle/>
              <a:p>
                <a:endParaRPr lang="es-CL"/>
              </a:p>
            </p:txBody>
          </p:sp>
        </p:grpSp>
      </p:grpSp>
      <p:grpSp>
        <p:nvGrpSpPr>
          <p:cNvPr id="25" name="Group 24"/>
          <p:cNvGrpSpPr>
            <a:grpSpLocks/>
          </p:cNvGrpSpPr>
          <p:nvPr/>
        </p:nvGrpSpPr>
        <p:grpSpPr bwMode="auto">
          <a:xfrm>
            <a:off x="5140066" y="4987708"/>
            <a:ext cx="6985000" cy="1808921"/>
            <a:chOff x="521" y="2477"/>
            <a:chExt cx="4309" cy="416"/>
          </a:xfrm>
        </p:grpSpPr>
        <p:sp>
          <p:nvSpPr>
            <p:cNvPr id="26" name="Line 25"/>
            <p:cNvSpPr>
              <a:spLocks noChangeShapeType="1"/>
            </p:cNvSpPr>
            <p:nvPr/>
          </p:nvSpPr>
          <p:spPr bwMode="auto">
            <a:xfrm>
              <a:off x="521" y="2676"/>
              <a:ext cx="4309" cy="0"/>
            </a:xfrm>
            <a:prstGeom prst="line">
              <a:avLst/>
            </a:prstGeom>
            <a:noFill/>
            <a:ln w="9525">
              <a:solidFill>
                <a:srgbClr val="FFFF00"/>
              </a:solidFill>
              <a:round/>
              <a:headEnd/>
              <a:tailEnd/>
            </a:ln>
          </p:spPr>
          <p:txBody>
            <a:bodyPr/>
            <a:lstStyle/>
            <a:p>
              <a:endParaRPr lang="es-CL"/>
            </a:p>
          </p:txBody>
        </p:sp>
        <p:grpSp>
          <p:nvGrpSpPr>
            <p:cNvPr id="27" name="Group 26"/>
            <p:cNvGrpSpPr>
              <a:grpSpLocks/>
            </p:cNvGrpSpPr>
            <p:nvPr/>
          </p:nvGrpSpPr>
          <p:grpSpPr bwMode="auto">
            <a:xfrm>
              <a:off x="657" y="2477"/>
              <a:ext cx="3992" cy="416"/>
              <a:chOff x="657" y="2415"/>
              <a:chExt cx="3992" cy="838"/>
            </a:xfrm>
          </p:grpSpPr>
          <p:sp>
            <p:nvSpPr>
              <p:cNvPr id="28" name="Freeform 27"/>
              <p:cNvSpPr>
                <a:spLocks/>
              </p:cNvSpPr>
              <p:nvPr/>
            </p:nvSpPr>
            <p:spPr bwMode="auto">
              <a:xfrm>
                <a:off x="657" y="2415"/>
                <a:ext cx="1994" cy="821"/>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FFFF00"/>
                </a:solidFill>
                <a:round/>
                <a:headEnd/>
                <a:tailEnd/>
              </a:ln>
            </p:spPr>
            <p:txBody>
              <a:bodyPr/>
              <a:lstStyle/>
              <a:p>
                <a:endParaRPr lang="es-CL"/>
              </a:p>
            </p:txBody>
          </p:sp>
          <p:sp>
            <p:nvSpPr>
              <p:cNvPr id="29" name="Freeform 28"/>
              <p:cNvSpPr>
                <a:spLocks/>
              </p:cNvSpPr>
              <p:nvPr/>
            </p:nvSpPr>
            <p:spPr bwMode="auto">
              <a:xfrm>
                <a:off x="2655" y="243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FFFF00"/>
                </a:solidFill>
                <a:round/>
                <a:headEnd/>
                <a:tailEnd/>
              </a:ln>
            </p:spPr>
            <p:txBody>
              <a:bodyPr/>
              <a:lstStyle/>
              <a:p>
                <a:endParaRPr lang="es-CL"/>
              </a:p>
            </p:txBody>
          </p:sp>
        </p:grpSp>
      </p:grpSp>
      <p:grpSp>
        <p:nvGrpSpPr>
          <p:cNvPr id="30" name="Group 34"/>
          <p:cNvGrpSpPr>
            <a:grpSpLocks/>
          </p:cNvGrpSpPr>
          <p:nvPr/>
        </p:nvGrpSpPr>
        <p:grpSpPr bwMode="auto">
          <a:xfrm>
            <a:off x="8021379" y="3037046"/>
            <a:ext cx="431800" cy="431800"/>
            <a:chOff x="2880" y="1797"/>
            <a:chExt cx="272" cy="272"/>
          </a:xfrm>
        </p:grpSpPr>
        <p:sp>
          <p:nvSpPr>
            <p:cNvPr id="31" name="Line 29"/>
            <p:cNvSpPr>
              <a:spLocks noChangeShapeType="1"/>
            </p:cNvSpPr>
            <p:nvPr/>
          </p:nvSpPr>
          <p:spPr bwMode="auto">
            <a:xfrm>
              <a:off x="3016" y="1797"/>
              <a:ext cx="0" cy="272"/>
            </a:xfrm>
            <a:prstGeom prst="line">
              <a:avLst/>
            </a:prstGeom>
            <a:noFill/>
            <a:ln w="76200">
              <a:solidFill>
                <a:schemeClr val="bg1"/>
              </a:solidFill>
              <a:round/>
              <a:headEnd/>
              <a:tailEnd/>
            </a:ln>
          </p:spPr>
          <p:txBody>
            <a:bodyPr/>
            <a:lstStyle/>
            <a:p>
              <a:endParaRPr lang="es-CL"/>
            </a:p>
          </p:txBody>
        </p:sp>
        <p:sp>
          <p:nvSpPr>
            <p:cNvPr id="32" name="Line 30"/>
            <p:cNvSpPr>
              <a:spLocks noChangeShapeType="1"/>
            </p:cNvSpPr>
            <p:nvPr/>
          </p:nvSpPr>
          <p:spPr bwMode="auto">
            <a:xfrm>
              <a:off x="2880" y="1933"/>
              <a:ext cx="272" cy="0"/>
            </a:xfrm>
            <a:prstGeom prst="line">
              <a:avLst/>
            </a:prstGeom>
            <a:noFill/>
            <a:ln w="57150">
              <a:solidFill>
                <a:schemeClr val="bg1"/>
              </a:solidFill>
              <a:round/>
              <a:headEnd/>
              <a:tailEnd/>
            </a:ln>
          </p:spPr>
          <p:txBody>
            <a:bodyPr/>
            <a:lstStyle/>
            <a:p>
              <a:endParaRPr lang="es-CL"/>
            </a:p>
          </p:txBody>
        </p:sp>
      </p:grpSp>
      <p:grpSp>
        <p:nvGrpSpPr>
          <p:cNvPr id="33" name="Group 35"/>
          <p:cNvGrpSpPr>
            <a:grpSpLocks/>
          </p:cNvGrpSpPr>
          <p:nvPr/>
        </p:nvGrpSpPr>
        <p:grpSpPr bwMode="auto">
          <a:xfrm>
            <a:off x="5211504" y="3659761"/>
            <a:ext cx="6840537" cy="1176346"/>
            <a:chOff x="793" y="2160"/>
            <a:chExt cx="4309" cy="741"/>
          </a:xfrm>
        </p:grpSpPr>
        <p:grpSp>
          <p:nvGrpSpPr>
            <p:cNvPr id="34" name="Group 19"/>
            <p:cNvGrpSpPr>
              <a:grpSpLocks/>
            </p:cNvGrpSpPr>
            <p:nvPr/>
          </p:nvGrpSpPr>
          <p:grpSpPr bwMode="auto">
            <a:xfrm>
              <a:off x="793" y="2160"/>
              <a:ext cx="4309" cy="414"/>
              <a:chOff x="521" y="2387"/>
              <a:chExt cx="4309" cy="414"/>
            </a:xfrm>
          </p:grpSpPr>
          <p:sp>
            <p:nvSpPr>
              <p:cNvPr id="37" name="Line 20"/>
              <p:cNvSpPr>
                <a:spLocks noChangeShapeType="1"/>
              </p:cNvSpPr>
              <p:nvPr/>
            </p:nvSpPr>
            <p:spPr bwMode="auto">
              <a:xfrm>
                <a:off x="521" y="2614"/>
                <a:ext cx="4309" cy="0"/>
              </a:xfrm>
              <a:prstGeom prst="line">
                <a:avLst/>
              </a:prstGeom>
              <a:noFill/>
              <a:ln w="9525">
                <a:solidFill>
                  <a:srgbClr val="99FF33"/>
                </a:solidFill>
                <a:round/>
                <a:headEnd/>
                <a:tailEnd/>
              </a:ln>
            </p:spPr>
            <p:txBody>
              <a:bodyPr/>
              <a:lstStyle/>
              <a:p>
                <a:endParaRPr lang="es-CL"/>
              </a:p>
            </p:txBody>
          </p:sp>
          <p:grpSp>
            <p:nvGrpSpPr>
              <p:cNvPr id="38" name="Group 21"/>
              <p:cNvGrpSpPr>
                <a:grpSpLocks/>
              </p:cNvGrpSpPr>
              <p:nvPr/>
            </p:nvGrpSpPr>
            <p:grpSpPr bwMode="auto">
              <a:xfrm>
                <a:off x="657" y="2387"/>
                <a:ext cx="3992" cy="414"/>
                <a:chOff x="657" y="2238"/>
                <a:chExt cx="3992" cy="835"/>
              </a:xfrm>
            </p:grpSpPr>
            <p:sp>
              <p:nvSpPr>
                <p:cNvPr id="39" name="Freeform 22"/>
                <p:cNvSpPr>
                  <a:spLocks/>
                </p:cNvSpPr>
                <p:nvPr/>
              </p:nvSpPr>
              <p:spPr bwMode="auto">
                <a:xfrm>
                  <a:off x="657" y="2238"/>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99FF33"/>
                  </a:solidFill>
                  <a:round/>
                  <a:headEnd/>
                  <a:tailEnd/>
                </a:ln>
              </p:spPr>
              <p:txBody>
                <a:bodyPr/>
                <a:lstStyle/>
                <a:p>
                  <a:endParaRPr lang="es-CL"/>
                </a:p>
              </p:txBody>
            </p:sp>
            <p:sp>
              <p:nvSpPr>
                <p:cNvPr id="40" name="Freeform 23"/>
                <p:cNvSpPr>
                  <a:spLocks/>
                </p:cNvSpPr>
                <p:nvPr/>
              </p:nvSpPr>
              <p:spPr bwMode="auto">
                <a:xfrm>
                  <a:off x="2655" y="225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99FF33"/>
                  </a:solidFill>
                  <a:round/>
                  <a:headEnd/>
                  <a:tailEnd/>
                </a:ln>
              </p:spPr>
              <p:txBody>
                <a:bodyPr/>
                <a:lstStyle/>
                <a:p>
                  <a:endParaRPr lang="es-CL"/>
                </a:p>
              </p:txBody>
            </p:sp>
          </p:grpSp>
        </p:grpSp>
        <p:sp>
          <p:nvSpPr>
            <p:cNvPr id="35" name="Line 31"/>
            <p:cNvSpPr>
              <a:spLocks noChangeShapeType="1"/>
            </p:cNvSpPr>
            <p:nvPr/>
          </p:nvSpPr>
          <p:spPr bwMode="auto">
            <a:xfrm>
              <a:off x="2614" y="2810"/>
              <a:ext cx="272" cy="0"/>
            </a:xfrm>
            <a:prstGeom prst="line">
              <a:avLst/>
            </a:prstGeom>
            <a:noFill/>
            <a:ln w="57150">
              <a:solidFill>
                <a:schemeClr val="bg1"/>
              </a:solidFill>
              <a:round/>
              <a:headEnd/>
              <a:tailEnd/>
            </a:ln>
          </p:spPr>
          <p:txBody>
            <a:bodyPr/>
            <a:lstStyle/>
            <a:p>
              <a:endParaRPr lang="es-CL"/>
            </a:p>
          </p:txBody>
        </p:sp>
        <p:sp>
          <p:nvSpPr>
            <p:cNvPr id="36" name="Line 32"/>
            <p:cNvSpPr>
              <a:spLocks noChangeShapeType="1"/>
            </p:cNvSpPr>
            <p:nvPr/>
          </p:nvSpPr>
          <p:spPr bwMode="auto">
            <a:xfrm>
              <a:off x="2614" y="2901"/>
              <a:ext cx="272" cy="0"/>
            </a:xfrm>
            <a:prstGeom prst="line">
              <a:avLst/>
            </a:prstGeom>
            <a:noFill/>
            <a:ln w="57150">
              <a:solidFill>
                <a:schemeClr val="bg1"/>
              </a:solidFill>
              <a:round/>
              <a:headEnd/>
              <a:tailEnd/>
            </a:ln>
          </p:spPr>
          <p:txBody>
            <a:bodyPr/>
            <a:lstStyle/>
            <a:p>
              <a:endParaRPr lang="es-CL"/>
            </a:p>
          </p:txBody>
        </p:sp>
      </p:grpSp>
      <p:pic>
        <p:nvPicPr>
          <p:cNvPr id="41" name="Imagen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42" name="Imagen 41"/>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2568269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81">
            <a:extLst>
              <a:ext uri="{FF2B5EF4-FFF2-40B4-BE49-F238E27FC236}">
                <a16:creationId xmlns:a16="http://schemas.microsoft.com/office/drawing/2014/main" id="{714A87C3-3EFB-4722-BF0D-17138DEB6B2B}"/>
              </a:ext>
            </a:extLst>
          </p:cNvPr>
          <p:cNvGrpSpPr/>
          <p:nvPr/>
        </p:nvGrpSpPr>
        <p:grpSpPr>
          <a:xfrm>
            <a:off x="-609600" y="4948862"/>
            <a:ext cx="12801600" cy="1909138"/>
            <a:chOff x="-609600" y="4948862"/>
            <a:chExt cx="12801600" cy="1909138"/>
          </a:xfrm>
        </p:grpSpPr>
        <p:sp>
          <p:nvSpPr>
            <p:cNvPr id="7" name="Freeform: Shape 82">
              <a:extLst>
                <a:ext uri="{FF2B5EF4-FFF2-40B4-BE49-F238E27FC236}">
                  <a16:creationId xmlns:a16="http://schemas.microsoft.com/office/drawing/2014/main" id="{EC99197A-1F6B-4498-BD1A-1E735D7E4EB6}"/>
                </a:ext>
              </a:extLst>
            </p:cNvPr>
            <p:cNvSpPr/>
            <p:nvPr/>
          </p:nvSpPr>
          <p:spPr>
            <a:xfrm>
              <a:off x="0" y="4948862"/>
              <a:ext cx="12192000" cy="1909138"/>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E8F1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sp>
          <p:nvSpPr>
            <p:cNvPr id="8" name="Freeform: Shape 83">
              <a:extLst>
                <a:ext uri="{FF2B5EF4-FFF2-40B4-BE49-F238E27FC236}">
                  <a16:creationId xmlns:a16="http://schemas.microsoft.com/office/drawing/2014/main" id="{F9C80C8E-5A49-482B-8FB1-2FEACFCA5ACA}"/>
                </a:ext>
              </a:extLst>
            </p:cNvPr>
            <p:cNvSpPr/>
            <p:nvPr/>
          </p:nvSpPr>
          <p:spPr>
            <a:xfrm>
              <a:off x="-609600" y="5563853"/>
              <a:ext cx="12192000" cy="1294147"/>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7AC2F9">
                <a:alpha val="11000"/>
              </a:srgbClr>
            </a:solidFill>
            <a:ln>
              <a:noFill/>
            </a:ln>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grpSp>
      <p:sp>
        <p:nvSpPr>
          <p:cNvPr id="10" name="8 Rectángulo"/>
          <p:cNvSpPr/>
          <p:nvPr/>
        </p:nvSpPr>
        <p:spPr>
          <a:xfrm>
            <a:off x="2887761" y="626664"/>
            <a:ext cx="6124219" cy="1057278"/>
          </a:xfrm>
          <a:prstGeom prst="rect">
            <a:avLst/>
          </a:prstGeom>
          <a:solidFill>
            <a:srgbClr val="002060">
              <a:alpha val="72000"/>
            </a:srgb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600" b="1" dirty="0">
                <a:solidFill>
                  <a:schemeClr val="bg1"/>
                </a:solidFill>
                <a:latin typeface="High Tower Text" panose="02040502050506030303" pitchFamily="18" charset="0"/>
              </a:rPr>
              <a:t>Características del </a:t>
            </a:r>
            <a:r>
              <a:rPr lang="es-CL" sz="3600" b="1" u="sng" dirty="0">
                <a:solidFill>
                  <a:schemeClr val="bg1"/>
                </a:solidFill>
                <a:latin typeface="High Tower Text" panose="02040502050506030303" pitchFamily="18" charset="0"/>
              </a:rPr>
              <a:t>LASER</a:t>
            </a:r>
            <a:endParaRPr lang="es-CL" b="1" u="sng" dirty="0">
              <a:solidFill>
                <a:srgbClr val="FFFF00"/>
              </a:solidFill>
              <a:latin typeface="High Tower Text" panose="02040502050506030303" pitchFamily="18" charset="0"/>
            </a:endParaRPr>
          </a:p>
        </p:txBody>
      </p:sp>
      <p:grpSp>
        <p:nvGrpSpPr>
          <p:cNvPr id="9" name="Grupo 8"/>
          <p:cNvGrpSpPr/>
          <p:nvPr/>
        </p:nvGrpSpPr>
        <p:grpSpPr>
          <a:xfrm>
            <a:off x="948583" y="2043337"/>
            <a:ext cx="10066945" cy="4554016"/>
            <a:chOff x="648445" y="5285304"/>
            <a:chExt cx="2899685" cy="1145685"/>
          </a:xfrm>
        </p:grpSpPr>
        <p:grpSp>
          <p:nvGrpSpPr>
            <p:cNvPr id="13" name="Grupo 12"/>
            <p:cNvGrpSpPr/>
            <p:nvPr/>
          </p:nvGrpSpPr>
          <p:grpSpPr>
            <a:xfrm>
              <a:off x="648445" y="5285304"/>
              <a:ext cx="2899685" cy="1145685"/>
              <a:chOff x="89209" y="875937"/>
              <a:chExt cx="4787590" cy="5648166"/>
            </a:xfrm>
          </p:grpSpPr>
          <p:pic>
            <p:nvPicPr>
              <p:cNvPr id="15" name="Picture 2"/>
              <p:cNvPicPr>
                <a:picLocks noChangeAspect="1" noChangeArrowheads="1"/>
              </p:cNvPicPr>
              <p:nvPr/>
            </p:nvPicPr>
            <p:blipFill>
              <a:blip r:embed="rId2" cstate="print">
                <a:lum contrast="-31000"/>
                <a:extLst>
                  <a:ext uri="{BEBA8EAE-BF5A-486C-A8C5-ECC9F3942E4B}">
                    <a14:imgProps xmlns:a14="http://schemas.microsoft.com/office/drawing/2010/main">
                      <a14:imgLayer r:embed="rId3">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10" y="875937"/>
                <a:ext cx="4787589" cy="5648166"/>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CuadroTexto 13"/>
            <p:cNvSpPr txBox="1"/>
            <p:nvPr/>
          </p:nvSpPr>
          <p:spPr>
            <a:xfrm>
              <a:off x="684057" y="5486762"/>
              <a:ext cx="2824689" cy="174644"/>
            </a:xfrm>
            <a:prstGeom prst="rect">
              <a:avLst/>
            </a:prstGeom>
            <a:noFill/>
          </p:spPr>
          <p:txBody>
            <a:bodyPr wrap="square" rtlCol="0">
              <a:spAutoFit/>
            </a:bodyPr>
            <a:lstStyle/>
            <a:p>
              <a:pPr marL="85725" lvl="3">
                <a:spcBef>
                  <a:spcPct val="50000"/>
                </a:spcBef>
              </a:pPr>
              <a:r>
                <a:rPr lang="es-ES_tradnl" dirty="0">
                  <a:solidFill>
                    <a:schemeClr val="bg1"/>
                  </a:solidFill>
                  <a:latin typeface="Segoe UI" panose="020B0502040204020203" pitchFamily="34" charset="0"/>
                  <a:cs typeface="Segoe UI" panose="020B0502040204020203" pitchFamily="34" charset="0"/>
                </a:rPr>
                <a:t>La luz emitida posee una sola longitud de onda, la que depende de la energía emitida por el emisor laser (Una sola frecuencia)</a:t>
              </a:r>
              <a:endParaRPr lang="es-ES_tradnl" sz="1400" dirty="0">
                <a:solidFill>
                  <a:schemeClr val="bg1"/>
                </a:solidFill>
                <a:latin typeface="Segoe UI" panose="020B0502040204020203" pitchFamily="34" charset="0"/>
                <a:cs typeface="Segoe UI" panose="020B0502040204020203" pitchFamily="34" charset="0"/>
              </a:endParaRPr>
            </a:p>
          </p:txBody>
        </p:sp>
      </p:grpSp>
      <p:sp>
        <p:nvSpPr>
          <p:cNvPr id="17" name="CuadroTexto 16"/>
          <p:cNvSpPr txBox="1"/>
          <p:nvPr/>
        </p:nvSpPr>
        <p:spPr>
          <a:xfrm>
            <a:off x="1062472" y="2313132"/>
            <a:ext cx="2648202" cy="461665"/>
          </a:xfrm>
          <a:prstGeom prst="rect">
            <a:avLst/>
          </a:prstGeom>
          <a:noFill/>
        </p:spPr>
        <p:txBody>
          <a:bodyPr wrap="square" rtlCol="0">
            <a:spAutoFit/>
          </a:bodyPr>
          <a:lstStyle/>
          <a:p>
            <a:pPr algn="ctr"/>
            <a:r>
              <a:rPr lang="es-ES_tradnl" sz="2400" b="1" dirty="0">
                <a:solidFill>
                  <a:srgbClr val="00B0F0"/>
                </a:solidFill>
                <a:latin typeface="Britannic Bold" panose="020B0903060703020204" pitchFamily="34" charset="0"/>
                <a:ea typeface="Segoe UI Black" panose="020B0A02040204020203" pitchFamily="34" charset="0"/>
              </a:rPr>
              <a:t>MONOCROMISMO</a:t>
            </a:r>
          </a:p>
        </p:txBody>
      </p:sp>
      <p:sp>
        <p:nvSpPr>
          <p:cNvPr id="30" name="CuadroTexto 29"/>
          <p:cNvSpPr txBox="1"/>
          <p:nvPr/>
        </p:nvSpPr>
        <p:spPr>
          <a:xfrm>
            <a:off x="1156475" y="3530828"/>
            <a:ext cx="2430055" cy="461665"/>
          </a:xfrm>
          <a:prstGeom prst="rect">
            <a:avLst/>
          </a:prstGeom>
          <a:noFill/>
        </p:spPr>
        <p:txBody>
          <a:bodyPr wrap="square" rtlCol="0">
            <a:spAutoFit/>
          </a:bodyPr>
          <a:lstStyle/>
          <a:p>
            <a:r>
              <a:rPr lang="es-ES_tradnl" sz="2400" b="1" dirty="0">
                <a:solidFill>
                  <a:srgbClr val="00B0F0"/>
                </a:solidFill>
                <a:latin typeface="Britannic Bold" panose="020B0903060703020204" pitchFamily="34" charset="0"/>
                <a:ea typeface="Segoe UI Black" panose="020B0A02040204020203" pitchFamily="34" charset="0"/>
              </a:rPr>
              <a:t>COHERENCIA</a:t>
            </a:r>
          </a:p>
        </p:txBody>
      </p:sp>
      <p:sp>
        <p:nvSpPr>
          <p:cNvPr id="31" name="CuadroTexto 30"/>
          <p:cNvSpPr txBox="1"/>
          <p:nvPr/>
        </p:nvSpPr>
        <p:spPr>
          <a:xfrm>
            <a:off x="1098954" y="3999924"/>
            <a:ext cx="9446556" cy="646331"/>
          </a:xfrm>
          <a:prstGeom prst="rect">
            <a:avLst/>
          </a:prstGeom>
          <a:noFill/>
        </p:spPr>
        <p:txBody>
          <a:bodyPr wrap="square" rtlCol="0">
            <a:spAutoFit/>
          </a:bodyPr>
          <a:lstStyle/>
          <a:p>
            <a:pPr marL="85725" lvl="3">
              <a:spcBef>
                <a:spcPct val="50000"/>
              </a:spcBef>
            </a:pPr>
            <a:r>
              <a:rPr lang="es-ES_tradnl" dirty="0">
                <a:solidFill>
                  <a:schemeClr val="bg1"/>
                </a:solidFill>
                <a:latin typeface="Segoe UI" panose="020B0502040204020203" pitchFamily="34" charset="0"/>
                <a:cs typeface="Segoe UI" panose="020B0502040204020203" pitchFamily="34" charset="0"/>
              </a:rPr>
              <a:t>Es la propiedad de mantener la frecuencia de la onda por una cierta distancia (Laser He-Ne, app. 30 kms.; laser de Rubí, app. 1 metro)</a:t>
            </a:r>
          </a:p>
        </p:txBody>
      </p:sp>
      <p:sp>
        <p:nvSpPr>
          <p:cNvPr id="32" name="CuadroTexto 31"/>
          <p:cNvSpPr txBox="1"/>
          <p:nvPr/>
        </p:nvSpPr>
        <p:spPr>
          <a:xfrm>
            <a:off x="1224843" y="4799581"/>
            <a:ext cx="2159290" cy="461665"/>
          </a:xfrm>
          <a:prstGeom prst="rect">
            <a:avLst/>
          </a:prstGeom>
          <a:noFill/>
        </p:spPr>
        <p:txBody>
          <a:bodyPr wrap="square" rtlCol="0">
            <a:spAutoFit/>
          </a:bodyPr>
          <a:lstStyle/>
          <a:p>
            <a:r>
              <a:rPr lang="es-ES_tradnl" sz="2400" b="1" dirty="0">
                <a:solidFill>
                  <a:srgbClr val="00B0F0"/>
                </a:solidFill>
                <a:latin typeface="Britannic Bold" panose="020B0903060703020204" pitchFamily="34" charset="0"/>
                <a:ea typeface="Segoe UI Black" panose="020B0A02040204020203" pitchFamily="34" charset="0"/>
              </a:rPr>
              <a:t>COHERENCIA</a:t>
            </a:r>
          </a:p>
        </p:txBody>
      </p:sp>
      <p:sp>
        <p:nvSpPr>
          <p:cNvPr id="33" name="CuadroTexto 32"/>
          <p:cNvSpPr txBox="1"/>
          <p:nvPr/>
        </p:nvSpPr>
        <p:spPr>
          <a:xfrm>
            <a:off x="1156475" y="5307250"/>
            <a:ext cx="9389035" cy="923330"/>
          </a:xfrm>
          <a:prstGeom prst="rect">
            <a:avLst/>
          </a:prstGeom>
          <a:noFill/>
        </p:spPr>
        <p:txBody>
          <a:bodyPr wrap="square" rtlCol="0">
            <a:spAutoFit/>
          </a:bodyPr>
          <a:lstStyle/>
          <a:p>
            <a:pPr marL="85725" lvl="3" algn="just">
              <a:spcBef>
                <a:spcPct val="50000"/>
              </a:spcBef>
            </a:pPr>
            <a:r>
              <a:rPr lang="es-ES_tradnl" dirty="0">
                <a:solidFill>
                  <a:schemeClr val="bg1"/>
                </a:solidFill>
                <a:latin typeface="Segoe UI" panose="020B0502040204020203" pitchFamily="34" charset="0"/>
                <a:cs typeface="Segoe UI" panose="020B0502040204020203" pitchFamily="34" charset="0"/>
              </a:rPr>
              <a:t>Poseen una bajísima divergencia de su haz de fotones emitidos, por ello pueden enfocarse en una superficie muy reducida (casi el diámetro de su longitud de onda), generando una altísima concentración de potencia sobre el blanco (densidad de potencia)</a:t>
            </a:r>
          </a:p>
        </p:txBody>
      </p:sp>
      <p:pic>
        <p:nvPicPr>
          <p:cNvPr id="34" name="Imagen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35" name="Imagen 34"/>
          <p:cNvPicPr>
            <a:picLocks noChangeAspect="1"/>
          </p:cNvPicPr>
          <p:nvPr/>
        </p:nvPicPr>
        <p:blipFill rotWithShape="1">
          <a:blip r:embed="rId5"/>
          <a:srcRect b="23348"/>
          <a:stretch/>
        </p:blipFill>
        <p:spPr>
          <a:xfrm>
            <a:off x="10786787" y="190972"/>
            <a:ext cx="1146890" cy="451438"/>
          </a:xfrm>
          <a:prstGeom prst="rect">
            <a:avLst/>
          </a:prstGeom>
        </p:spPr>
      </p:pic>
    </p:spTree>
    <p:extLst>
      <p:ext uri="{BB962C8B-B14F-4D97-AF65-F5344CB8AC3E}">
        <p14:creationId xmlns:p14="http://schemas.microsoft.com/office/powerpoint/2010/main" val="343459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inVertical)">
                                      <p:cBhvr>
                                        <p:cTn id="10" dur="500"/>
                                        <p:tgtEl>
                                          <p:spTgt spid="1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barn(inVertical)">
                                      <p:cBhvr>
                                        <p:cTn id="13" dur="500"/>
                                        <p:tgtEl>
                                          <p:spTgt spid="3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barn(inVertical)">
                                      <p:cBhvr>
                                        <p:cTn id="1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0"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stretch>
            <a:fillRect/>
          </a:stretch>
        </p:blipFill>
        <p:spPr>
          <a:xfrm>
            <a:off x="4556290" y="3267854"/>
            <a:ext cx="3125619" cy="1115150"/>
          </a:xfrm>
          <a:prstGeom prst="rect">
            <a:avLst/>
          </a:prstGeom>
        </p:spPr>
      </p:pic>
      <p:sp>
        <p:nvSpPr>
          <p:cNvPr id="4" name="Rectangle 5"/>
          <p:cNvSpPr/>
          <p:nvPr/>
        </p:nvSpPr>
        <p:spPr>
          <a:xfrm>
            <a:off x="0" y="0"/>
            <a:ext cx="12192000" cy="1838325"/>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4"/>
            <a:ext cx="12191999" cy="172619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5908238" y="710838"/>
            <a:ext cx="5865018" cy="954107"/>
          </a:xfrm>
          <a:prstGeom prst="rect">
            <a:avLst/>
          </a:prstGeom>
          <a:noFill/>
        </p:spPr>
        <p:txBody>
          <a:bodyPr wrap="square" rtlCol="0">
            <a:spAutoFit/>
          </a:bodyPr>
          <a:lstStyle/>
          <a:p>
            <a:pPr algn="r"/>
            <a:r>
              <a:rPr lang="es-ES_tradnl" sz="2000" dirty="0">
                <a:solidFill>
                  <a:schemeClr val="bg1"/>
                </a:solidFill>
                <a:latin typeface="Britannic Bold" panose="020B0903060703020204" pitchFamily="34" charset="0"/>
                <a:ea typeface="Segoe UI Black" panose="020B0A02040204020203" pitchFamily="34" charset="0"/>
              </a:rPr>
              <a:t>FREE ELECTRON LASER (F.E.L.) </a:t>
            </a:r>
            <a:r>
              <a:rPr lang="es-ES_tradnl" sz="2800" b="1" dirty="0">
                <a:solidFill>
                  <a:schemeClr val="accent4">
                    <a:lumMod val="75000"/>
                  </a:schemeClr>
                </a:solidFill>
                <a:latin typeface="Britannic Bold" panose="020B0903060703020204" pitchFamily="34" charset="0"/>
                <a:ea typeface="Segoe UI Black" panose="020B0A02040204020203" pitchFamily="34" charset="0"/>
              </a:rPr>
              <a:t>LASER DE ELECTRONES LIBRES</a:t>
            </a:r>
            <a:endParaRPr lang="es-ES_tradnl" sz="3200" b="1" dirty="0">
              <a:solidFill>
                <a:schemeClr val="accent4">
                  <a:lumMod val="75000"/>
                </a:schemeClr>
              </a:solidFill>
              <a:latin typeface="Britannic Bold" panose="020B0903060703020204" pitchFamily="34" charset="0"/>
              <a:ea typeface="Segoe UI Black" panose="020B0A02040204020203" pitchFamily="34" charset="0"/>
            </a:endParaRPr>
          </a:p>
        </p:txBody>
      </p:sp>
      <p:pic>
        <p:nvPicPr>
          <p:cNvPr id="11" name="Imagen 10"/>
          <p:cNvPicPr>
            <a:picLocks noChangeAspect="1"/>
          </p:cNvPicPr>
          <p:nvPr/>
        </p:nvPicPr>
        <p:blipFill>
          <a:blip r:embed="rId3"/>
          <a:stretch>
            <a:fillRect/>
          </a:stretch>
        </p:blipFill>
        <p:spPr>
          <a:xfrm>
            <a:off x="618340" y="3260710"/>
            <a:ext cx="3133161" cy="1117791"/>
          </a:xfrm>
          <a:prstGeom prst="rect">
            <a:avLst/>
          </a:prstGeom>
        </p:spPr>
      </p:pic>
      <p:sp>
        <p:nvSpPr>
          <p:cNvPr id="16" name="CuadroTexto 15"/>
          <p:cNvSpPr txBox="1"/>
          <p:nvPr/>
        </p:nvSpPr>
        <p:spPr>
          <a:xfrm>
            <a:off x="618340" y="3483436"/>
            <a:ext cx="3054581" cy="584775"/>
          </a:xfrm>
          <a:prstGeom prst="rect">
            <a:avLst/>
          </a:prstGeom>
          <a:noFill/>
        </p:spPr>
        <p:txBody>
          <a:bodyPr wrap="square" rtlCol="0">
            <a:spAutoFit/>
          </a:bodyPr>
          <a:lstStyle/>
          <a:p>
            <a:pPr algn="ctr"/>
            <a:r>
              <a:rPr lang="es-ES_tradnl" sz="1600" b="1" dirty="0">
                <a:solidFill>
                  <a:srgbClr val="C00000"/>
                </a:solidFill>
                <a:latin typeface="Segoe UI" panose="020B0502040204020203" pitchFamily="34" charset="0"/>
                <a:cs typeface="Segoe UI" panose="020B0502040204020203" pitchFamily="34" charset="0"/>
              </a:rPr>
              <a:t>Flujo de electrones en un campo magnético</a:t>
            </a:r>
            <a:endParaRPr lang="es-ES_tradnl" dirty="0">
              <a:solidFill>
                <a:srgbClr val="083D65"/>
              </a:solidFill>
              <a:latin typeface="Segoe UI" panose="020B0502040204020203" pitchFamily="34" charset="0"/>
              <a:cs typeface="Segoe UI" panose="020B0502040204020203" pitchFamily="34" charset="0"/>
            </a:endParaRPr>
          </a:p>
        </p:txBody>
      </p:sp>
      <p:pic>
        <p:nvPicPr>
          <p:cNvPr id="24" name="Imagen 23"/>
          <p:cNvPicPr>
            <a:picLocks noChangeAspect="1"/>
          </p:cNvPicPr>
          <p:nvPr/>
        </p:nvPicPr>
        <p:blipFill>
          <a:blip r:embed="rId3"/>
          <a:stretch>
            <a:fillRect/>
          </a:stretch>
        </p:blipFill>
        <p:spPr>
          <a:xfrm>
            <a:off x="8486698" y="3267854"/>
            <a:ext cx="3041982" cy="1115150"/>
          </a:xfrm>
          <a:prstGeom prst="rect">
            <a:avLst/>
          </a:prstGeom>
        </p:spPr>
      </p:pic>
      <p:sp>
        <p:nvSpPr>
          <p:cNvPr id="27" name="CuadroTexto 26"/>
          <p:cNvSpPr txBox="1"/>
          <p:nvPr/>
        </p:nvSpPr>
        <p:spPr>
          <a:xfrm>
            <a:off x="6253725" y="3516021"/>
            <a:ext cx="3054581" cy="523220"/>
          </a:xfrm>
          <a:prstGeom prst="rect">
            <a:avLst/>
          </a:prstGeom>
          <a:noFill/>
        </p:spPr>
        <p:txBody>
          <a:bodyPr wrap="square" rtlCol="0">
            <a:spAutoFit/>
          </a:bodyPr>
          <a:lstStyle/>
          <a:p>
            <a:pPr algn="ctr">
              <a:spcBef>
                <a:spcPct val="50000"/>
              </a:spcBef>
            </a:pPr>
            <a:r>
              <a:rPr lang="es-ES_tradnl" sz="2800" b="1" dirty="0">
                <a:solidFill>
                  <a:srgbClr val="002060"/>
                </a:solidFill>
                <a:latin typeface="Britannic Bold" panose="020B0903060703020204" pitchFamily="34" charset="0"/>
                <a:ea typeface="Segoe UI Black" panose="020B0A02040204020203" pitchFamily="34" charset="0"/>
              </a:rPr>
              <a:t> </a:t>
            </a:r>
            <a:endParaRPr lang="es-ES_tradnl" sz="1400" dirty="0">
              <a:solidFill>
                <a:srgbClr val="002060"/>
              </a:solidFill>
            </a:endParaRPr>
          </a:p>
        </p:txBody>
      </p:sp>
      <p:sp>
        <p:nvSpPr>
          <p:cNvPr id="28" name="CuadroTexto 27"/>
          <p:cNvSpPr txBox="1"/>
          <p:nvPr/>
        </p:nvSpPr>
        <p:spPr>
          <a:xfrm>
            <a:off x="9315850" y="3516020"/>
            <a:ext cx="2863736" cy="338554"/>
          </a:xfrm>
          <a:prstGeom prst="rect">
            <a:avLst/>
          </a:prstGeom>
          <a:noFill/>
        </p:spPr>
        <p:txBody>
          <a:bodyPr wrap="square" rtlCol="0">
            <a:spAutoFit/>
          </a:bodyPr>
          <a:lstStyle/>
          <a:p>
            <a:pPr algn="ctr">
              <a:spcBef>
                <a:spcPct val="50000"/>
              </a:spcBef>
            </a:pPr>
            <a:r>
              <a:rPr lang="es-ES_tradnl" sz="1600" dirty="0">
                <a:solidFill>
                  <a:srgbClr val="083D65"/>
                </a:solidFill>
                <a:latin typeface="Segoe UI" panose="020B0502040204020203" pitchFamily="34" charset="0"/>
                <a:cs typeface="Segoe UI" panose="020B0502040204020203" pitchFamily="34" charset="0"/>
              </a:rPr>
              <a:t>.</a:t>
            </a:r>
          </a:p>
        </p:txBody>
      </p:sp>
      <p:sp>
        <p:nvSpPr>
          <p:cNvPr id="19" name="Rectangle 121">
            <a:extLst>
              <a:ext uri="{FF2B5EF4-FFF2-40B4-BE49-F238E27FC236}">
                <a16:creationId xmlns:a16="http://schemas.microsoft.com/office/drawing/2014/main" id="{26519E81-C48F-4DC1-8447-5AA3137BE5EE}"/>
              </a:ext>
            </a:extLst>
          </p:cNvPr>
          <p:cNvSpPr/>
          <p:nvPr/>
        </p:nvSpPr>
        <p:spPr>
          <a:xfrm>
            <a:off x="0" y="1830766"/>
            <a:ext cx="12199543" cy="1437088"/>
          </a:xfrm>
          <a:prstGeom prst="rect">
            <a:avLst/>
          </a:prstGeom>
          <a:solidFill>
            <a:schemeClr val="accent6">
              <a:lumMod val="60000"/>
              <a:lumOff val="40000"/>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Imagen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21" name="Imagen 20"/>
          <p:cNvPicPr>
            <a:picLocks noChangeAspect="1"/>
          </p:cNvPicPr>
          <p:nvPr/>
        </p:nvPicPr>
        <p:blipFill rotWithShape="1">
          <a:blip r:embed="rId5"/>
          <a:srcRect b="23348"/>
          <a:stretch/>
        </p:blipFill>
        <p:spPr>
          <a:xfrm>
            <a:off x="10786787" y="190972"/>
            <a:ext cx="1146890" cy="451438"/>
          </a:xfrm>
          <a:prstGeom prst="rect">
            <a:avLst/>
          </a:prstGeom>
        </p:spPr>
      </p:pic>
      <p:sp>
        <p:nvSpPr>
          <p:cNvPr id="22" name="CuadroTexto 21"/>
          <p:cNvSpPr txBox="1"/>
          <p:nvPr/>
        </p:nvSpPr>
        <p:spPr>
          <a:xfrm>
            <a:off x="2040920" y="2073859"/>
            <a:ext cx="9945561" cy="1015663"/>
          </a:xfrm>
          <a:prstGeom prst="rect">
            <a:avLst/>
          </a:prstGeom>
          <a:noFill/>
        </p:spPr>
        <p:txBody>
          <a:bodyPr wrap="square" rtlCol="0">
            <a:spAutoFit/>
          </a:bodyPr>
          <a:lstStyle/>
          <a:p>
            <a:pPr indent="-1879600" algn="just" defTabSz="179388"/>
            <a:r>
              <a:rPr lang="es-MX" sz="1600" dirty="0">
                <a:solidFill>
                  <a:srgbClr val="083D65"/>
                </a:solidFill>
                <a:latin typeface="Segoe UI" panose="020B0502040204020203" pitchFamily="34" charset="0"/>
                <a:cs typeface="Segoe UI" panose="020B0502040204020203" pitchFamily="34" charset="0"/>
              </a:rPr>
              <a:t>Al acelerar un electrón, este  emite fotones. Los electrones son forzados a “ondular” al transitar entre campos magnéticos, ello los acelera lateralmente y emiten fotones en fase de una alta potencia(interferencia positiva.</a:t>
            </a:r>
          </a:p>
          <a:p>
            <a:pPr indent="-1879600" algn="just"/>
            <a:endParaRPr lang="es-MX" sz="1100" dirty="0">
              <a:solidFill>
                <a:srgbClr val="083D65"/>
              </a:solidFill>
              <a:latin typeface="Segoe UI" panose="020B0502040204020203" pitchFamily="34" charset="0"/>
              <a:cs typeface="Segoe UI" panose="020B0502040204020203" pitchFamily="34" charset="0"/>
            </a:endParaRPr>
          </a:p>
          <a:p>
            <a:pPr indent="-1879600" algn="just"/>
            <a:r>
              <a:rPr lang="es-MX" sz="1600" dirty="0">
                <a:solidFill>
                  <a:srgbClr val="083D65"/>
                </a:solidFill>
                <a:latin typeface="Segoe UI" panose="020B0502040204020203" pitchFamily="34" charset="0"/>
                <a:cs typeface="Segoe UI" panose="020B0502040204020203" pitchFamily="34" charset="0"/>
              </a:rPr>
              <a:t>Este tipo de LASER alcanzará potencias de 100 kw para ser usada como arma.</a:t>
            </a:r>
            <a:endParaRPr lang="es-ES_tradnl" dirty="0">
              <a:solidFill>
                <a:srgbClr val="083D65"/>
              </a:solidFill>
              <a:latin typeface="Segoe UI" panose="020B0502040204020203" pitchFamily="34" charset="0"/>
              <a:cs typeface="Segoe UI" panose="020B0502040204020203" pitchFamily="34" charset="0"/>
            </a:endParaRPr>
          </a:p>
        </p:txBody>
      </p:sp>
      <p:sp>
        <p:nvSpPr>
          <p:cNvPr id="25" name="CuadroTexto 24"/>
          <p:cNvSpPr txBox="1"/>
          <p:nvPr/>
        </p:nvSpPr>
        <p:spPr>
          <a:xfrm>
            <a:off x="4558149" y="3454466"/>
            <a:ext cx="3054581" cy="830997"/>
          </a:xfrm>
          <a:prstGeom prst="rect">
            <a:avLst/>
          </a:prstGeom>
          <a:noFill/>
        </p:spPr>
        <p:txBody>
          <a:bodyPr wrap="square" rtlCol="0">
            <a:spAutoFit/>
          </a:bodyPr>
          <a:lstStyle/>
          <a:p>
            <a:pPr algn="ctr"/>
            <a:r>
              <a:rPr lang="es-ES_tradnl" sz="1600" b="1" dirty="0">
                <a:solidFill>
                  <a:srgbClr val="C00000"/>
                </a:solidFill>
                <a:latin typeface="Segoe UI" panose="020B0502040204020203" pitchFamily="34" charset="0"/>
                <a:cs typeface="Segoe UI" panose="020B0502040204020203" pitchFamily="34" charset="0"/>
              </a:rPr>
              <a:t>Campo magnético ondulatorio. Acelera los electrones</a:t>
            </a:r>
            <a:endParaRPr lang="es-ES_tradnl" dirty="0">
              <a:solidFill>
                <a:srgbClr val="083D65"/>
              </a:solidFill>
              <a:latin typeface="Segoe UI" panose="020B0502040204020203" pitchFamily="34" charset="0"/>
              <a:cs typeface="Segoe UI" panose="020B0502040204020203" pitchFamily="34" charset="0"/>
            </a:endParaRPr>
          </a:p>
        </p:txBody>
      </p:sp>
      <p:sp>
        <p:nvSpPr>
          <p:cNvPr id="29" name="CuadroTexto 28"/>
          <p:cNvSpPr txBox="1"/>
          <p:nvPr/>
        </p:nvSpPr>
        <p:spPr>
          <a:xfrm>
            <a:off x="8486698" y="3527217"/>
            <a:ext cx="3054581" cy="584775"/>
          </a:xfrm>
          <a:prstGeom prst="rect">
            <a:avLst/>
          </a:prstGeom>
          <a:noFill/>
        </p:spPr>
        <p:txBody>
          <a:bodyPr wrap="square" rtlCol="0">
            <a:spAutoFit/>
          </a:bodyPr>
          <a:lstStyle/>
          <a:p>
            <a:pPr algn="ctr"/>
            <a:r>
              <a:rPr lang="es-ES_tradnl" sz="1600" b="1" dirty="0">
                <a:solidFill>
                  <a:srgbClr val="C00000"/>
                </a:solidFill>
                <a:latin typeface="Segoe UI" panose="020B0502040204020203" pitchFamily="34" charset="0"/>
                <a:cs typeface="Segoe UI" panose="020B0502040204020203" pitchFamily="34" charset="0"/>
              </a:rPr>
              <a:t>Flujo de fotones generados por aceleración de </a:t>
            </a:r>
            <a:r>
              <a:rPr lang="es-ES_tradnl" sz="1600" b="1" dirty="0">
                <a:solidFill>
                  <a:srgbClr val="C00000"/>
                </a:solidFill>
                <a:latin typeface="Arial" panose="020B0604020202020204" pitchFamily="34" charset="0"/>
                <a:cs typeface="Arial" panose="020B0604020202020204" pitchFamily="34" charset="0"/>
              </a:rPr>
              <a:t>ē</a:t>
            </a:r>
            <a:endParaRPr lang="es-ES_tradnl" dirty="0">
              <a:solidFill>
                <a:srgbClr val="083D65"/>
              </a:solidFill>
              <a:latin typeface="Segoe UI" panose="020B0502040204020203" pitchFamily="34" charset="0"/>
              <a:cs typeface="Segoe UI" panose="020B0502040204020203" pitchFamily="34" charset="0"/>
            </a:endParaRPr>
          </a:p>
        </p:txBody>
      </p:sp>
      <p:pic>
        <p:nvPicPr>
          <p:cNvPr id="34" name="Picture 2" descr="http://upload.wikimedia.org/wikipedia/commons/3/3e/FEL_principle.png"/>
          <p:cNvPicPr>
            <a:picLocks noChangeAspect="1" noChangeArrowheads="1"/>
          </p:cNvPicPr>
          <p:nvPr/>
        </p:nvPicPr>
        <p:blipFill>
          <a:blip r:embed="rId6" cstate="print"/>
          <a:srcRect/>
          <a:stretch>
            <a:fillRect/>
          </a:stretch>
        </p:blipFill>
        <p:spPr bwMode="auto">
          <a:xfrm>
            <a:off x="3415057" y="4679497"/>
            <a:ext cx="5408084" cy="1888794"/>
          </a:xfrm>
          <a:prstGeom prst="rect">
            <a:avLst/>
          </a:prstGeom>
          <a:ln w="88900" cap="sq" cmpd="thickThin">
            <a:solidFill>
              <a:srgbClr val="000000"/>
            </a:solidFill>
            <a:prstDash val="solid"/>
            <a:miter lim="800000"/>
          </a:ln>
          <a:effectLst>
            <a:innerShdw blurRad="76200">
              <a:srgbClr val="000000"/>
            </a:innerShdw>
          </a:effectLst>
        </p:spPr>
      </p:pic>
      <p:cxnSp>
        <p:nvCxnSpPr>
          <p:cNvPr id="3" name="Conector recto 2"/>
          <p:cNvCxnSpPr/>
          <p:nvPr/>
        </p:nvCxnSpPr>
        <p:spPr>
          <a:xfrm flipH="1">
            <a:off x="2184920" y="4463960"/>
            <a:ext cx="1" cy="720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de flecha 6"/>
          <p:cNvCxnSpPr/>
          <p:nvPr/>
        </p:nvCxnSpPr>
        <p:spPr>
          <a:xfrm>
            <a:off x="2184920" y="5175534"/>
            <a:ext cx="2438355"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9"/>
          <p:cNvCxnSpPr/>
          <p:nvPr/>
        </p:nvCxnSpPr>
        <p:spPr>
          <a:xfrm>
            <a:off x="2040920" y="4463960"/>
            <a:ext cx="288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a:off x="5965725" y="4463960"/>
            <a:ext cx="288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Conector recto 35"/>
          <p:cNvCxnSpPr/>
          <p:nvPr/>
        </p:nvCxnSpPr>
        <p:spPr>
          <a:xfrm>
            <a:off x="9961447" y="4463960"/>
            <a:ext cx="288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p:nvPr/>
        </p:nvCxnSpPr>
        <p:spPr>
          <a:xfrm flipH="1">
            <a:off x="5631679" y="4463960"/>
            <a:ext cx="461472" cy="84297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p:cNvCxnSpPr/>
          <p:nvPr/>
        </p:nvCxnSpPr>
        <p:spPr>
          <a:xfrm>
            <a:off x="6093151" y="4463960"/>
            <a:ext cx="0" cy="91989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ector recto de flecha 37"/>
          <p:cNvCxnSpPr/>
          <p:nvPr/>
        </p:nvCxnSpPr>
        <p:spPr>
          <a:xfrm>
            <a:off x="6093151" y="4463960"/>
            <a:ext cx="393107" cy="10224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p:cNvCxnSpPr/>
          <p:nvPr/>
        </p:nvCxnSpPr>
        <p:spPr>
          <a:xfrm flipH="1">
            <a:off x="8186871" y="4463960"/>
            <a:ext cx="1961305" cy="142409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1" name="CuadroTexto 40"/>
          <p:cNvSpPr txBox="1"/>
          <p:nvPr/>
        </p:nvSpPr>
        <p:spPr>
          <a:xfrm>
            <a:off x="16929" y="2256460"/>
            <a:ext cx="2023991" cy="461665"/>
          </a:xfrm>
          <a:prstGeom prst="rect">
            <a:avLst/>
          </a:prstGeom>
          <a:noFill/>
        </p:spPr>
        <p:txBody>
          <a:bodyPr wrap="square" rtlCol="0">
            <a:spAutoFit/>
          </a:bodyPr>
          <a:lstStyle/>
          <a:p>
            <a:pPr indent="-1879600" algn="ctr" defTabSz="179388"/>
            <a:r>
              <a:rPr lang="es-ES_tradnl" sz="2400" b="1" dirty="0">
                <a:solidFill>
                  <a:srgbClr val="002060"/>
                </a:solidFill>
                <a:latin typeface="Britannic Bold" panose="020B0903060703020204" pitchFamily="34" charset="0"/>
                <a:ea typeface="Segoe UI Black" panose="020B0A02040204020203" pitchFamily="34" charset="0"/>
              </a:rPr>
              <a:t>CONCEPTO:</a:t>
            </a:r>
            <a:endParaRPr lang="es-ES_tradnl" sz="1600" dirty="0">
              <a:solidFill>
                <a:srgbClr val="083D65"/>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6741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par>
                                <p:cTn id="8" presetID="16" presetClass="entr" presetSubtype="2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arn(inVertical)">
                                      <p:cBhvr>
                                        <p:cTn id="16" dur="500"/>
                                        <p:tgtEl>
                                          <p:spTgt spid="3"/>
                                        </p:tgtEl>
                                      </p:cBhvr>
                                    </p:animEffect>
                                  </p:childTnLst>
                                </p:cTn>
                              </p:par>
                              <p:par>
                                <p:cTn id="17" presetID="16" presetClass="entr" presetSubtype="21"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barn(inVertical)">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par>
                                <p:cTn id="28" presetID="16" presetClass="entr" presetSubtype="21"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arn(inVertical)">
                                      <p:cBhvr>
                                        <p:cTn id="30" dur="500"/>
                                        <p:tgtEl>
                                          <p:spTgt spid="18"/>
                                        </p:tgtEl>
                                      </p:cBhvr>
                                    </p:animEffect>
                                  </p:childTnLst>
                                </p:cTn>
                              </p:par>
                              <p:par>
                                <p:cTn id="31" presetID="16" presetClass="entr" presetSubtype="21"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arn(inVertical)">
                                      <p:cBhvr>
                                        <p:cTn id="33" dur="500"/>
                                        <p:tgtEl>
                                          <p:spTgt spid="17"/>
                                        </p:tgtEl>
                                      </p:cBhvr>
                                    </p:animEffect>
                                  </p:childTnLst>
                                </p:cTn>
                              </p:par>
                              <p:par>
                                <p:cTn id="34" presetID="16" presetClass="entr" presetSubtype="21"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inVertical)">
                                      <p:cBhvr>
                                        <p:cTn id="36" dur="500"/>
                                        <p:tgtEl>
                                          <p:spTgt spid="13"/>
                                        </p:tgtEl>
                                      </p:cBhvr>
                                    </p:animEffect>
                                  </p:childTnLst>
                                </p:cTn>
                              </p:par>
                              <p:par>
                                <p:cTn id="37" presetID="16" presetClass="entr" presetSubtype="21" fill="hold"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barn(inVertical)">
                                      <p:cBhvr>
                                        <p:cTn id="39" dur="500"/>
                                        <p:tgtEl>
                                          <p:spTgt spid="38"/>
                                        </p:tgtEl>
                                      </p:cBhvr>
                                    </p:animEffect>
                                  </p:childTnLst>
                                </p:cTn>
                              </p:par>
                              <p:par>
                                <p:cTn id="40" presetID="16" presetClass="entr" presetSubtype="21" fill="hold" nodeType="with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barn(inVertical)">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par>
                                <p:cTn id="51" presetID="16" presetClass="entr" presetSubtype="21"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barn(inVertical)">
                                      <p:cBhvr>
                                        <p:cTn id="53" dur="500"/>
                                        <p:tgtEl>
                                          <p:spTgt spid="36"/>
                                        </p:tgtEl>
                                      </p:cBhvr>
                                    </p:animEffect>
                                  </p:childTnLst>
                                </p:cTn>
                              </p:par>
                              <p:par>
                                <p:cTn id="54" presetID="16" presetClass="entr" presetSubtype="21"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barn(inVertical)">
                                      <p:cBhvr>
                                        <p:cTn id="5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5"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5255665" y="7440"/>
            <a:ext cx="6936336" cy="6850560"/>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5"/>
          <p:cNvSpPr/>
          <p:nvPr/>
        </p:nvSpPr>
        <p:spPr>
          <a:xfrm>
            <a:off x="1" y="0"/>
            <a:ext cx="5255664"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1" y="286113"/>
            <a:ext cx="5255663"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00074" y="2883088"/>
            <a:ext cx="3991086" cy="1323439"/>
          </a:xfrm>
          <a:prstGeom prst="rect">
            <a:avLst/>
          </a:prstGeom>
          <a:noFill/>
        </p:spPr>
        <p:txBody>
          <a:bodyPr wrap="square" rtlCol="0">
            <a:spAutoFit/>
          </a:bodyPr>
          <a:lstStyle/>
          <a:p>
            <a:pPr algn="ctr"/>
            <a:r>
              <a:rPr lang="es-ES_tradnl" sz="3200" dirty="0">
                <a:solidFill>
                  <a:schemeClr val="bg1"/>
                </a:solidFill>
                <a:latin typeface="Britannic Bold" panose="020B0903060703020204" pitchFamily="34" charset="0"/>
                <a:ea typeface="Segoe UI Black" panose="020B0A02040204020203" pitchFamily="34" charset="0"/>
              </a:rPr>
              <a:t>APLICACIONES DEL </a:t>
            </a:r>
          </a:p>
          <a:p>
            <a:pPr algn="ctr"/>
            <a:r>
              <a:rPr lang="es-ES_tradnl" sz="4800" b="1" dirty="0">
                <a:solidFill>
                  <a:srgbClr val="00B0F0"/>
                </a:solidFill>
                <a:latin typeface="Britannic Bold" panose="020B0903060703020204" pitchFamily="34" charset="0"/>
                <a:ea typeface="Segoe UI Black" panose="020B0A02040204020203" pitchFamily="34" charset="0"/>
              </a:rPr>
              <a:t>LASER</a:t>
            </a:r>
          </a:p>
        </p:txBody>
      </p:sp>
      <p:sp>
        <p:nvSpPr>
          <p:cNvPr id="7" name="Rectángulo 6"/>
          <p:cNvSpPr/>
          <p:nvPr/>
        </p:nvSpPr>
        <p:spPr>
          <a:xfrm>
            <a:off x="5368185" y="2021750"/>
            <a:ext cx="6414884" cy="3674852"/>
          </a:xfrm>
          <a:prstGeom prst="rect">
            <a:avLst/>
          </a:prstGeom>
        </p:spPr>
        <p:txBody>
          <a:bodyPr wrap="square">
            <a:spAutoFit/>
          </a:bodyPr>
          <a:lstStyle/>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Arma</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Lidar (Radar Laser) </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Telémetro</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Designadores de Blancos</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dispositivos de Comunicaciones</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Sonda Batimétrica</a:t>
            </a:r>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2542263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1" y="1375874"/>
            <a:ext cx="12192001" cy="5482126"/>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ángulo 6"/>
          <p:cNvSpPr/>
          <p:nvPr/>
        </p:nvSpPr>
        <p:spPr>
          <a:xfrm>
            <a:off x="6873667" y="2924950"/>
            <a:ext cx="4734370" cy="1754326"/>
          </a:xfrm>
          <a:prstGeom prst="rect">
            <a:avLst/>
          </a:prstGeom>
        </p:spPr>
        <p:txBody>
          <a:bodyPr wrap="square">
            <a:spAutoFit/>
          </a:bodyPr>
          <a:lstStyle/>
          <a:p>
            <a:pPr marL="800100" lvl="1" indent="-3556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Máx. profundidad : 30 a 40 mts.</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Cobertura : 65 Km</a:t>
            </a:r>
            <a:r>
              <a:rPr lang="es-ES_tradnl" baseline="30000" dirty="0">
                <a:solidFill>
                  <a:srgbClr val="083D65"/>
                </a:solidFill>
                <a:latin typeface="Segoe UI" panose="020B0502040204020203" pitchFamily="34" charset="0"/>
                <a:cs typeface="Segoe UI" panose="020B0502040204020203" pitchFamily="34" charset="0"/>
              </a:rPr>
              <a:t>2</a:t>
            </a:r>
            <a:r>
              <a:rPr lang="es-ES_tradnl" dirty="0">
                <a:solidFill>
                  <a:srgbClr val="083D65"/>
                </a:solidFill>
                <a:latin typeface="Segoe UI" panose="020B0502040204020203" pitchFamily="34" charset="0"/>
                <a:cs typeface="Segoe UI" panose="020B0502040204020203" pitchFamily="34" charset="0"/>
              </a:rPr>
              <a:t>/ hrs. </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Rapidez Sondaje : 900 lecturas /seg.</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Frecuencia : Azul verdoso</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Discriminación : 1 m</a:t>
            </a:r>
            <a:r>
              <a:rPr lang="es-ES_tradnl" baseline="30000" dirty="0">
                <a:solidFill>
                  <a:srgbClr val="083D65"/>
                </a:solidFill>
                <a:latin typeface="Segoe UI" panose="020B0502040204020203" pitchFamily="34" charset="0"/>
                <a:cs typeface="Segoe UI" panose="020B0502040204020203" pitchFamily="34" charset="0"/>
              </a:rPr>
              <a:t>3 </a:t>
            </a:r>
            <a:r>
              <a:rPr lang="es-ES_tradnl" dirty="0">
                <a:solidFill>
                  <a:srgbClr val="083D65"/>
                </a:solidFill>
                <a:latin typeface="Segoe UI" panose="020B0502040204020203" pitchFamily="34" charset="0"/>
                <a:cs typeface="Segoe UI" panose="020B0502040204020203" pitchFamily="34" charset="0"/>
              </a:rPr>
              <a:t>a 10 m Prof.</a:t>
            </a:r>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grpSp>
        <p:nvGrpSpPr>
          <p:cNvPr id="9" name="Grupo 8"/>
          <p:cNvGrpSpPr/>
          <p:nvPr/>
        </p:nvGrpSpPr>
        <p:grpSpPr>
          <a:xfrm>
            <a:off x="145279" y="1667432"/>
            <a:ext cx="6503350" cy="5075200"/>
            <a:chOff x="648445" y="5285304"/>
            <a:chExt cx="2899685" cy="1145685"/>
          </a:xfrm>
        </p:grpSpPr>
        <p:grpSp>
          <p:nvGrpSpPr>
            <p:cNvPr id="10" name="Grupo 9"/>
            <p:cNvGrpSpPr/>
            <p:nvPr/>
          </p:nvGrpSpPr>
          <p:grpSpPr>
            <a:xfrm>
              <a:off x="648445" y="5285304"/>
              <a:ext cx="2899685" cy="1145685"/>
              <a:chOff x="89209" y="875937"/>
              <a:chExt cx="4787590" cy="5648169"/>
            </a:xfrm>
          </p:grpSpPr>
          <p:pic>
            <p:nvPicPr>
              <p:cNvPr id="14" name="Picture 2"/>
              <p:cNvPicPr>
                <a:picLocks noChangeAspect="1" noChangeArrowheads="1"/>
              </p:cNvPicPr>
              <p:nvPr/>
            </p:nvPicPr>
            <p:blipFill>
              <a:blip r:embed="rId4" cstate="print">
                <a:lum contrast="-31000"/>
                <a:extLst>
                  <a:ext uri="{BEBA8EAE-BF5A-486C-A8C5-ECC9F3942E4B}">
                    <a14:imgProps xmlns:a14="http://schemas.microsoft.com/office/drawing/2010/main">
                      <a14:imgLayer r:embed="rId5">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09" y="875937"/>
                <a:ext cx="4787590" cy="5648169"/>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CuadroTexto 12"/>
            <p:cNvSpPr txBox="1"/>
            <p:nvPr/>
          </p:nvSpPr>
          <p:spPr>
            <a:xfrm>
              <a:off x="1251737" y="6284023"/>
              <a:ext cx="1532229" cy="69478"/>
            </a:xfrm>
            <a:prstGeom prst="rect">
              <a:avLst/>
            </a:prstGeom>
            <a:noFill/>
          </p:spPr>
          <p:txBody>
            <a:bodyPr wrap="square" rtlCol="0">
              <a:spAutoFit/>
            </a:bodyPr>
            <a:lstStyle/>
            <a:p>
              <a:pPr marL="85725" lvl="3" algn="ctr">
                <a:spcBef>
                  <a:spcPct val="50000"/>
                </a:spcBef>
              </a:pPr>
              <a:r>
                <a:rPr lang="es-ES_tradnl" sz="1400" dirty="0">
                  <a:solidFill>
                    <a:schemeClr val="bg1"/>
                  </a:solidFill>
                  <a:latin typeface="Perpetua" panose="02020502060401020303" pitchFamily="18" charset="0"/>
                  <a:cs typeface="Segoe UI" panose="020B0502040204020203" pitchFamily="34" charset="0"/>
                </a:rPr>
                <a:t>Fuente: Naval Forces III 2004 , Vol XXV</a:t>
              </a:r>
              <a:endParaRPr lang="es-ES_tradnl" sz="1100" dirty="0">
                <a:solidFill>
                  <a:schemeClr val="bg1"/>
                </a:solidFill>
                <a:latin typeface="Perpetua" panose="02020502060401020303" pitchFamily="18" charset="0"/>
                <a:cs typeface="Segoe UI" panose="020B0502040204020203" pitchFamily="34" charset="0"/>
              </a:endParaRPr>
            </a:p>
          </p:txBody>
        </p:sp>
      </p:grpSp>
      <p:pic>
        <p:nvPicPr>
          <p:cNvPr id="17" name="Picture 4" descr="avioneta"/>
          <p:cNvPicPr>
            <a:picLocks noChangeAspect="1" noChangeArrowheads="1"/>
          </p:cNvPicPr>
          <p:nvPr/>
        </p:nvPicPr>
        <p:blipFill>
          <a:blip r:embed="rId6" cstate="print"/>
          <a:srcRect/>
          <a:stretch>
            <a:fillRect/>
          </a:stretch>
        </p:blipFill>
        <p:spPr bwMode="auto">
          <a:xfrm>
            <a:off x="1871372" y="2153541"/>
            <a:ext cx="2690362" cy="3800386"/>
          </a:xfrm>
          <a:prstGeom prst="rect">
            <a:avLst/>
          </a:prstGeom>
          <a:noFill/>
          <a:ln w="38100">
            <a:solidFill>
              <a:schemeClr val="tx2"/>
            </a:solidFill>
            <a:miter lim="800000"/>
            <a:headEnd/>
            <a:tailEnd/>
          </a:ln>
        </p:spPr>
      </p:pic>
      <p:sp>
        <p:nvSpPr>
          <p:cNvPr id="18" name="Rectangle 24">
            <a:extLst>
              <a:ext uri="{FF2B5EF4-FFF2-40B4-BE49-F238E27FC236}">
                <a16:creationId xmlns:a16="http://schemas.microsoft.com/office/drawing/2014/main" id="{814E8360-63F3-4F18-817E-6FBC4551EF0D}"/>
              </a:ext>
            </a:extLst>
          </p:cNvPr>
          <p:cNvSpPr/>
          <p:nvPr/>
        </p:nvSpPr>
        <p:spPr>
          <a:xfrm>
            <a:off x="7403506" y="1729475"/>
            <a:ext cx="3674691" cy="861774"/>
          </a:xfrm>
          <a:prstGeom prst="rect">
            <a:avLst/>
          </a:prstGeom>
        </p:spPr>
        <p:txBody>
          <a:bodyPr wrap="square" lIns="0" tIns="0" rIns="0" bIns="0">
            <a:spAutoFit/>
          </a:bodyPr>
          <a:lstStyle/>
          <a:p>
            <a:pPr algn="ctr"/>
            <a:r>
              <a:rPr lang="en-US" sz="28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SONDA LASER AEROTRANSPORTADA</a:t>
            </a:r>
          </a:p>
        </p:txBody>
      </p:sp>
      <p:sp>
        <p:nvSpPr>
          <p:cNvPr id="19" name="Rectángulo 18"/>
          <p:cNvSpPr/>
          <p:nvPr/>
        </p:nvSpPr>
        <p:spPr>
          <a:xfrm>
            <a:off x="7053129" y="5012977"/>
            <a:ext cx="4734370" cy="1210203"/>
          </a:xfrm>
          <a:prstGeom prst="rect">
            <a:avLst/>
          </a:prstGeom>
        </p:spPr>
        <p:txBody>
          <a:bodyPr wrap="square">
            <a:spAutoFit/>
          </a:bodyPr>
          <a:lstStyle/>
          <a:p>
            <a:pPr marL="0" lvl="1">
              <a:lnSpc>
                <a:spcPct val="120000"/>
              </a:lnSpc>
              <a:spcBef>
                <a:spcPct val="50000"/>
              </a:spcBef>
            </a:pPr>
            <a:r>
              <a:rPr lang="es-ES_tradnl" sz="1400" dirty="0">
                <a:solidFill>
                  <a:srgbClr val="083D65"/>
                </a:solidFill>
                <a:latin typeface="Segoe UI" panose="020B0502040204020203" pitchFamily="34" charset="0"/>
                <a:cs typeface="Segoe UI" panose="020B0502040204020203" pitchFamily="34" charset="0"/>
              </a:rPr>
              <a:t>Funciona en base a dos laser, el Azul Verde para penetrar bajo el agua y uno Rojo, para medir altura sobre el agua.</a:t>
            </a:r>
          </a:p>
          <a:p>
            <a:pPr marL="0" lvl="1">
              <a:lnSpc>
                <a:spcPct val="120000"/>
              </a:lnSpc>
              <a:spcBef>
                <a:spcPct val="50000"/>
              </a:spcBef>
            </a:pPr>
            <a:r>
              <a:rPr lang="es-ES_tradnl" sz="1400" dirty="0">
                <a:solidFill>
                  <a:srgbClr val="083D65"/>
                </a:solidFill>
                <a:latin typeface="Segoe UI" panose="020B0502040204020203" pitchFamily="34" charset="0"/>
                <a:cs typeface="Segoe UI" panose="020B0502040204020203" pitchFamily="34" charset="0"/>
              </a:rPr>
              <a:t>Discrimina por comparación de las dos lecturas y obtiene gran cantidad de data para procesamiento posterior</a:t>
            </a:r>
          </a:p>
        </p:txBody>
      </p:sp>
      <p:sp>
        <p:nvSpPr>
          <p:cNvPr id="22" name="CuadroTexto 21"/>
          <p:cNvSpPr txBox="1"/>
          <p:nvPr/>
        </p:nvSpPr>
        <p:spPr>
          <a:xfrm>
            <a:off x="2871560" y="457751"/>
            <a:ext cx="3837062" cy="584775"/>
          </a:xfrm>
          <a:prstGeom prst="rect">
            <a:avLst/>
          </a:prstGeom>
          <a:noFill/>
        </p:spPr>
        <p:txBody>
          <a:bodyPr wrap="square" rtlCol="0">
            <a:spAutoFit/>
          </a:bodyPr>
          <a:lstStyle/>
          <a:p>
            <a:pPr algn="ctr"/>
            <a:r>
              <a:rPr lang="es-ES_tradnl" sz="3200" dirty="0">
                <a:solidFill>
                  <a:srgbClr val="002060"/>
                </a:solidFill>
                <a:latin typeface="Britannic Bold" panose="020B0903060703020204" pitchFamily="34" charset="0"/>
                <a:ea typeface="Segoe UI Black" panose="020B0A02040204020203" pitchFamily="34" charset="0"/>
              </a:rPr>
              <a:t>APLICACIONES DEL </a:t>
            </a:r>
          </a:p>
        </p:txBody>
      </p:sp>
      <p:sp>
        <p:nvSpPr>
          <p:cNvPr id="23" name="8 Rectángulo"/>
          <p:cNvSpPr/>
          <p:nvPr/>
        </p:nvSpPr>
        <p:spPr>
          <a:xfrm>
            <a:off x="6623162" y="391369"/>
            <a:ext cx="1986274" cy="699326"/>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200" b="1" dirty="0">
                <a:solidFill>
                  <a:schemeClr val="bg1"/>
                </a:solidFill>
                <a:latin typeface="High Tower Text" panose="02040502050506030303" pitchFamily="18" charset="0"/>
              </a:rPr>
              <a:t>LASER</a:t>
            </a:r>
            <a:endParaRPr lang="es-CL" sz="2000" dirty="0">
              <a:solidFill>
                <a:schemeClr val="bg1"/>
              </a:solidFill>
            </a:endParaRPr>
          </a:p>
        </p:txBody>
      </p:sp>
    </p:spTree>
    <p:extLst>
      <p:ext uri="{BB962C8B-B14F-4D97-AF65-F5344CB8AC3E}">
        <p14:creationId xmlns:p14="http://schemas.microsoft.com/office/powerpoint/2010/main" val="4074847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1" y="1375874"/>
            <a:ext cx="12192001" cy="5482126"/>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grpSp>
        <p:nvGrpSpPr>
          <p:cNvPr id="10" name="Grupo 9"/>
          <p:cNvGrpSpPr/>
          <p:nvPr/>
        </p:nvGrpSpPr>
        <p:grpSpPr>
          <a:xfrm>
            <a:off x="145279" y="1667432"/>
            <a:ext cx="6503350" cy="5075200"/>
            <a:chOff x="89209" y="875937"/>
            <a:chExt cx="4787590" cy="5648169"/>
          </a:xfrm>
        </p:grpSpPr>
        <p:pic>
          <p:nvPicPr>
            <p:cNvPr id="14" name="Picture 2"/>
            <p:cNvPicPr>
              <a:picLocks noChangeAspect="1" noChangeArrowheads="1"/>
            </p:cNvPicPr>
            <p:nvPr/>
          </p:nvPicPr>
          <p:blipFill>
            <a:blip r:embed="rId4" cstate="print">
              <a:lum contrast="-31000"/>
              <a:extLst>
                <a:ext uri="{BEBA8EAE-BF5A-486C-A8C5-ECC9F3942E4B}">
                  <a14:imgProps xmlns:a14="http://schemas.microsoft.com/office/drawing/2010/main">
                    <a14:imgLayer r:embed="rId5">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09" y="875937"/>
              <a:ext cx="4787590" cy="5648169"/>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24">
            <a:extLst>
              <a:ext uri="{FF2B5EF4-FFF2-40B4-BE49-F238E27FC236}">
                <a16:creationId xmlns:a16="http://schemas.microsoft.com/office/drawing/2014/main" id="{814E8360-63F3-4F18-817E-6FBC4551EF0D}"/>
              </a:ext>
            </a:extLst>
          </p:cNvPr>
          <p:cNvSpPr/>
          <p:nvPr/>
        </p:nvSpPr>
        <p:spPr>
          <a:xfrm>
            <a:off x="7343686" y="2513028"/>
            <a:ext cx="3674691" cy="861774"/>
          </a:xfrm>
          <a:prstGeom prst="rect">
            <a:avLst/>
          </a:prstGeom>
        </p:spPr>
        <p:txBody>
          <a:bodyPr wrap="square" lIns="0" tIns="0" rIns="0" bIns="0">
            <a:spAutoFit/>
          </a:bodyPr>
          <a:lstStyle/>
          <a:p>
            <a:pPr algn="ctr"/>
            <a:r>
              <a:rPr lang="en-US" sz="28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LASER HELITRANSPORTADO</a:t>
            </a:r>
          </a:p>
        </p:txBody>
      </p:sp>
      <p:sp>
        <p:nvSpPr>
          <p:cNvPr id="19" name="Rectángulo 18"/>
          <p:cNvSpPr/>
          <p:nvPr/>
        </p:nvSpPr>
        <p:spPr>
          <a:xfrm>
            <a:off x="7053129" y="3914373"/>
            <a:ext cx="4734370" cy="1542282"/>
          </a:xfrm>
          <a:prstGeom prst="rect">
            <a:avLst/>
          </a:prstGeom>
        </p:spPr>
        <p:txBody>
          <a:bodyPr wrap="square">
            <a:spAutoFit/>
          </a:bodyPr>
          <a:lstStyle/>
          <a:p>
            <a:pPr marL="0" lvl="1" algn="just">
              <a:lnSpc>
                <a:spcPct val="120000"/>
              </a:lnSpc>
              <a:spcBef>
                <a:spcPct val="50000"/>
              </a:spcBef>
            </a:pPr>
            <a:r>
              <a:rPr lang="es-ES_tradnl" sz="1600" dirty="0">
                <a:solidFill>
                  <a:srgbClr val="083D65"/>
                </a:solidFill>
                <a:latin typeface="Segoe UI" panose="020B0502040204020203" pitchFamily="34" charset="0"/>
                <a:cs typeface="Segoe UI" panose="020B0502040204020203" pitchFamily="34" charset="0"/>
              </a:rPr>
              <a:t>Esta aplicación de tecnología laser permite hacer levantamientos del fondo marino  con alta precisión y en tiempo real, si estos datos se comparan con otros anteriores, permiten detectar posibles minas de fondo en el área registrada.</a:t>
            </a:r>
          </a:p>
        </p:txBody>
      </p:sp>
      <p:pic>
        <p:nvPicPr>
          <p:cNvPr id="15" name="Picture 4" descr="avioneta_1"/>
          <p:cNvPicPr>
            <a:picLocks noChangeAspect="1" noChangeArrowheads="1"/>
          </p:cNvPicPr>
          <p:nvPr/>
        </p:nvPicPr>
        <p:blipFill>
          <a:blip r:embed="rId6" cstate="print"/>
          <a:srcRect/>
          <a:stretch>
            <a:fillRect/>
          </a:stretch>
        </p:blipFill>
        <p:spPr bwMode="auto">
          <a:xfrm>
            <a:off x="1518306" y="1982982"/>
            <a:ext cx="3614870" cy="44440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p:cNvSpPr txBox="1"/>
          <p:nvPr/>
        </p:nvSpPr>
        <p:spPr>
          <a:xfrm>
            <a:off x="2871560" y="457751"/>
            <a:ext cx="3837062" cy="584775"/>
          </a:xfrm>
          <a:prstGeom prst="rect">
            <a:avLst/>
          </a:prstGeom>
          <a:noFill/>
        </p:spPr>
        <p:txBody>
          <a:bodyPr wrap="square" rtlCol="0">
            <a:spAutoFit/>
          </a:bodyPr>
          <a:lstStyle/>
          <a:p>
            <a:pPr algn="ctr"/>
            <a:r>
              <a:rPr lang="es-ES_tradnl" sz="3200" dirty="0">
                <a:solidFill>
                  <a:srgbClr val="002060"/>
                </a:solidFill>
                <a:latin typeface="Britannic Bold" panose="020B0903060703020204" pitchFamily="34" charset="0"/>
                <a:ea typeface="Segoe UI Black" panose="020B0A02040204020203" pitchFamily="34" charset="0"/>
              </a:rPr>
              <a:t>APLICACIONES DEL </a:t>
            </a:r>
          </a:p>
        </p:txBody>
      </p:sp>
      <p:sp>
        <p:nvSpPr>
          <p:cNvPr id="17" name="8 Rectángulo"/>
          <p:cNvSpPr/>
          <p:nvPr/>
        </p:nvSpPr>
        <p:spPr>
          <a:xfrm>
            <a:off x="6623162" y="391369"/>
            <a:ext cx="1986274" cy="699326"/>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200" b="1" dirty="0">
                <a:solidFill>
                  <a:schemeClr val="bg1"/>
                </a:solidFill>
                <a:latin typeface="High Tower Text" panose="02040502050506030303" pitchFamily="18" charset="0"/>
              </a:rPr>
              <a:t>LASER</a:t>
            </a:r>
            <a:endParaRPr lang="es-CL" sz="2000" dirty="0">
              <a:solidFill>
                <a:schemeClr val="bg1"/>
              </a:solidFill>
            </a:endParaRPr>
          </a:p>
        </p:txBody>
      </p:sp>
    </p:spTree>
    <p:extLst>
      <p:ext uri="{BB962C8B-B14F-4D97-AF65-F5344CB8AC3E}">
        <p14:creationId xmlns:p14="http://schemas.microsoft.com/office/powerpoint/2010/main" val="783986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1" y="1375874"/>
            <a:ext cx="12192001" cy="5482126"/>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grpSp>
        <p:nvGrpSpPr>
          <p:cNvPr id="10" name="Grupo 9"/>
          <p:cNvGrpSpPr/>
          <p:nvPr/>
        </p:nvGrpSpPr>
        <p:grpSpPr>
          <a:xfrm>
            <a:off x="2853962" y="1667431"/>
            <a:ext cx="6503350" cy="5075200"/>
            <a:chOff x="89209" y="875937"/>
            <a:chExt cx="4787590" cy="5648169"/>
          </a:xfrm>
        </p:grpSpPr>
        <p:pic>
          <p:nvPicPr>
            <p:cNvPr id="14" name="Picture 2"/>
            <p:cNvPicPr>
              <a:picLocks noChangeAspect="1" noChangeArrowheads="1"/>
            </p:cNvPicPr>
            <p:nvPr/>
          </p:nvPicPr>
          <p:blipFill>
            <a:blip r:embed="rId4" cstate="print">
              <a:lum contrast="-31000"/>
              <a:extLst>
                <a:ext uri="{BEBA8EAE-BF5A-486C-A8C5-ECC9F3942E4B}">
                  <a14:imgProps xmlns:a14="http://schemas.microsoft.com/office/drawing/2010/main">
                    <a14:imgLayer r:embed="rId5">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09" y="875937"/>
              <a:ext cx="4787590" cy="5648169"/>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Picture 4" descr="avioneta_2"/>
          <p:cNvPicPr>
            <a:picLocks noChangeAspect="1" noChangeArrowheads="1"/>
          </p:cNvPicPr>
          <p:nvPr/>
        </p:nvPicPr>
        <p:blipFill>
          <a:blip r:embed="rId6" cstate="print"/>
          <a:srcRect/>
          <a:stretch>
            <a:fillRect/>
          </a:stretch>
        </p:blipFill>
        <p:spPr bwMode="auto">
          <a:xfrm>
            <a:off x="3546171" y="2764351"/>
            <a:ext cx="5050060" cy="31438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CuadroTexto 8"/>
          <p:cNvSpPr txBox="1"/>
          <p:nvPr/>
        </p:nvSpPr>
        <p:spPr>
          <a:xfrm>
            <a:off x="2871560" y="457751"/>
            <a:ext cx="3837062" cy="584775"/>
          </a:xfrm>
          <a:prstGeom prst="rect">
            <a:avLst/>
          </a:prstGeom>
          <a:noFill/>
        </p:spPr>
        <p:txBody>
          <a:bodyPr wrap="square" rtlCol="0">
            <a:spAutoFit/>
          </a:bodyPr>
          <a:lstStyle/>
          <a:p>
            <a:pPr algn="ctr"/>
            <a:r>
              <a:rPr lang="es-ES_tradnl" sz="3200" dirty="0">
                <a:solidFill>
                  <a:srgbClr val="002060"/>
                </a:solidFill>
                <a:latin typeface="Britannic Bold" panose="020B0903060703020204" pitchFamily="34" charset="0"/>
                <a:ea typeface="Segoe UI Black" panose="020B0A02040204020203" pitchFamily="34" charset="0"/>
              </a:rPr>
              <a:t>APLICACIONES DEL </a:t>
            </a:r>
          </a:p>
        </p:txBody>
      </p:sp>
      <p:sp>
        <p:nvSpPr>
          <p:cNvPr id="15" name="8 Rectángulo"/>
          <p:cNvSpPr/>
          <p:nvPr/>
        </p:nvSpPr>
        <p:spPr>
          <a:xfrm>
            <a:off x="6623162" y="391369"/>
            <a:ext cx="1986274" cy="699326"/>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200" b="1" dirty="0">
                <a:solidFill>
                  <a:schemeClr val="bg1"/>
                </a:solidFill>
                <a:latin typeface="High Tower Text" panose="02040502050506030303" pitchFamily="18" charset="0"/>
              </a:rPr>
              <a:t>LASER</a:t>
            </a:r>
            <a:endParaRPr lang="es-CL" sz="2000" dirty="0">
              <a:solidFill>
                <a:schemeClr val="bg1"/>
              </a:solidFill>
            </a:endParaRPr>
          </a:p>
        </p:txBody>
      </p:sp>
    </p:spTree>
    <p:extLst>
      <p:ext uri="{BB962C8B-B14F-4D97-AF65-F5344CB8AC3E}">
        <p14:creationId xmlns:p14="http://schemas.microsoft.com/office/powerpoint/2010/main" val="47123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8 Rectángulo"/>
          <p:cNvSpPr/>
          <p:nvPr/>
        </p:nvSpPr>
        <p:spPr>
          <a:xfrm>
            <a:off x="3973945" y="4517471"/>
            <a:ext cx="4029290" cy="1057278"/>
          </a:xfrm>
          <a:prstGeom prst="rect">
            <a:avLst/>
          </a:prstGeom>
          <a:solidFill>
            <a:schemeClr val="accent4">
              <a:lumMod val="50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600" b="1" dirty="0">
                <a:solidFill>
                  <a:schemeClr val="bg1"/>
                </a:solidFill>
                <a:latin typeface="High Tower Text" panose="02040502050506030303" pitchFamily="18" charset="0"/>
              </a:rPr>
              <a:t>¿ Preguntas ?</a:t>
            </a:r>
          </a:p>
        </p:txBody>
      </p:sp>
      <p:pic>
        <p:nvPicPr>
          <p:cNvPr id="10" name="Imagen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074" y="371474"/>
            <a:ext cx="1149032" cy="1149032"/>
          </a:xfrm>
          <a:prstGeom prst="rect">
            <a:avLst/>
          </a:prstGeom>
        </p:spPr>
      </p:pic>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9380" y="2038022"/>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450433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10" name="Imagen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2268" y="751917"/>
            <a:ext cx="1149032" cy="1149032"/>
          </a:xfrm>
          <a:prstGeom prst="rect">
            <a:avLst/>
          </a:prstGeom>
        </p:spPr>
      </p:pic>
      <p:sp>
        <p:nvSpPr>
          <p:cNvPr id="8" name="CuadroTexto 7"/>
          <p:cNvSpPr txBox="1"/>
          <p:nvPr/>
        </p:nvSpPr>
        <p:spPr>
          <a:xfrm>
            <a:off x="3726120" y="2044005"/>
            <a:ext cx="4739759" cy="1384995"/>
          </a:xfrm>
          <a:prstGeom prst="rect">
            <a:avLst/>
          </a:prstGeom>
          <a:noFill/>
        </p:spPr>
        <p:txBody>
          <a:bodyPr wrap="square" rtlCol="0">
            <a:spAutoFit/>
          </a:bodyPr>
          <a:lstStyle/>
          <a:p>
            <a:pPr algn="ctr"/>
            <a:r>
              <a:rPr lang="en-US" sz="3600" b="1" dirty="0">
                <a:solidFill>
                  <a:schemeClr val="accent4">
                    <a:lumMod val="60000"/>
                    <a:lumOff val="40000"/>
                  </a:schemeClr>
                </a:solidFill>
                <a:latin typeface="High Tower Text" panose="02040502050506030303" pitchFamily="18" charset="0"/>
              </a:rPr>
              <a:t>Código de Honor </a:t>
            </a:r>
            <a:r>
              <a:rPr lang="en-US" sz="4800" b="1" u="sng" dirty="0">
                <a:solidFill>
                  <a:schemeClr val="accent4">
                    <a:lumMod val="60000"/>
                    <a:lumOff val="40000"/>
                  </a:schemeClr>
                </a:solidFill>
                <a:latin typeface="Britannic Bold" panose="020B0903060703020204" pitchFamily="34" charset="0"/>
                <a:ea typeface="Segoe UI Black" panose="020B0A02040204020203" pitchFamily="34" charset="0"/>
              </a:rPr>
              <a:t>Armada de Chile</a:t>
            </a:r>
            <a:endParaRPr lang="es-CL" sz="4800" b="1" u="sng" dirty="0">
              <a:solidFill>
                <a:schemeClr val="accent4">
                  <a:lumMod val="60000"/>
                  <a:lumOff val="40000"/>
                </a:schemeClr>
              </a:solidFill>
              <a:latin typeface="Britannic Bold" panose="020B0903060703020204" pitchFamily="34" charset="0"/>
              <a:ea typeface="Segoe UI Black" panose="020B0A02040204020203" pitchFamily="34" charset="0"/>
            </a:endParaRPr>
          </a:p>
        </p:txBody>
      </p:sp>
      <p:sp>
        <p:nvSpPr>
          <p:cNvPr id="9" name="CuadroTexto 8"/>
          <p:cNvSpPr txBox="1"/>
          <p:nvPr/>
        </p:nvSpPr>
        <p:spPr>
          <a:xfrm>
            <a:off x="1647825" y="3708539"/>
            <a:ext cx="9048750" cy="1200329"/>
          </a:xfrm>
          <a:prstGeom prst="rect">
            <a:avLst/>
          </a:prstGeom>
          <a:noFill/>
        </p:spPr>
        <p:txBody>
          <a:bodyPr wrap="square" rtlCol="0">
            <a:spAutoFit/>
          </a:bodyPr>
          <a:lstStyle/>
          <a:p>
            <a:pPr algn="ctr"/>
            <a:r>
              <a:rPr lang="en-US" sz="3600" b="1" dirty="0">
                <a:solidFill>
                  <a:schemeClr val="bg1"/>
                </a:solidFill>
                <a:latin typeface="High Tower Text" panose="02040502050506030303" pitchFamily="18" charset="0"/>
              </a:rPr>
              <a:t>“Buscaré siempre mi superación intelectual y mantendré una óptima condición física”</a:t>
            </a:r>
            <a:endParaRPr lang="es-CL" sz="4800" b="1" u="sng" dirty="0">
              <a:solidFill>
                <a:srgbClr val="002060"/>
              </a:solidFill>
              <a:latin typeface="Britannic Bold" panose="020B0903060703020204" pitchFamily="34" charset="0"/>
              <a:ea typeface="Segoe UI Black" panose="020B0A02040204020203" pitchFamily="34" charset="0"/>
            </a:endParaRPr>
          </a:p>
        </p:txBody>
      </p:sp>
      <p:sp>
        <p:nvSpPr>
          <p:cNvPr id="11" name="CuadroTexto 10"/>
          <p:cNvSpPr txBox="1"/>
          <p:nvPr/>
        </p:nvSpPr>
        <p:spPr>
          <a:xfrm>
            <a:off x="874239" y="6160321"/>
            <a:ext cx="10781879"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a:solidFill>
                  <a:schemeClr val="bg1"/>
                </a:solidFill>
                <a:latin typeface="High Tower Text" panose="02040502050506030303" pitchFamily="18" charset="0"/>
              </a:rPr>
              <a:t>Honor                                Patria                             Eficiencia                               Disciplina</a:t>
            </a:r>
          </a:p>
        </p:txBody>
      </p:sp>
    </p:spTree>
    <p:extLst>
      <p:ext uri="{BB962C8B-B14F-4D97-AF65-F5344CB8AC3E}">
        <p14:creationId xmlns:p14="http://schemas.microsoft.com/office/powerpoint/2010/main" val="248116979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1426</TotalTime>
  <Words>977</Words>
  <Application>Microsoft Office PowerPoint</Application>
  <PresentationFormat>Panorámica</PresentationFormat>
  <Paragraphs>119</Paragraphs>
  <Slides>17</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17</vt:i4>
      </vt:variant>
    </vt:vector>
  </HeadingPairs>
  <TitlesOfParts>
    <vt:vector size="26" baseType="lpstr">
      <vt:lpstr>Arial</vt:lpstr>
      <vt:lpstr>Britannic Bold</vt:lpstr>
      <vt:lpstr>Calibri</vt:lpstr>
      <vt:lpstr>Calibri Light</vt:lpstr>
      <vt:lpstr>High Tower Text</vt:lpstr>
      <vt:lpstr>Perpetua</vt:lpstr>
      <vt:lpstr>Segoe UI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96</cp:revision>
  <dcterms:created xsi:type="dcterms:W3CDTF">2022-12-09T11:51:08Z</dcterms:created>
  <dcterms:modified xsi:type="dcterms:W3CDTF">2023-11-08T11:37:27Z</dcterms:modified>
</cp:coreProperties>
</file>