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05" r:id="rId2"/>
    <p:sldId id="280" r:id="rId3"/>
    <p:sldId id="281" r:id="rId4"/>
    <p:sldId id="271" r:id="rId5"/>
    <p:sldId id="262" r:id="rId6"/>
    <p:sldId id="302" r:id="rId7"/>
    <p:sldId id="263" r:id="rId8"/>
    <p:sldId id="303" r:id="rId9"/>
    <p:sldId id="264" r:id="rId10"/>
    <p:sldId id="304" r:id="rId11"/>
    <p:sldId id="274" r:id="rId12"/>
    <p:sldId id="283" r:id="rId13"/>
    <p:sldId id="301" r:id="rId14"/>
    <p:sldId id="284" r:id="rId15"/>
    <p:sldId id="306" r:id="rId16"/>
    <p:sldId id="296" r:id="rId17"/>
    <p:sldId id="285" r:id="rId18"/>
    <p:sldId id="290" r:id="rId19"/>
    <p:sldId id="277" r:id="rId20"/>
    <p:sldId id="307" r:id="rId21"/>
    <p:sldId id="298" r:id="rId22"/>
    <p:sldId id="294" r:id="rId23"/>
    <p:sldId id="297" r:id="rId24"/>
    <p:sldId id="295" r:id="rId25"/>
    <p:sldId id="299" r:id="rId26"/>
    <p:sldId id="278" r:id="rId27"/>
    <p:sldId id="300" r:id="rId28"/>
    <p:sldId id="291" r:id="rId29"/>
    <p:sldId id="265" r:id="rId30"/>
    <p:sldId id="266" r:id="rId31"/>
    <p:sldId id="267" r:id="rId32"/>
    <p:sldId id="261" r:id="rId33"/>
    <p:sldId id="279" r:id="rId34"/>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0" d="100"/>
          <a:sy n="70" d="100"/>
        </p:scale>
        <p:origin x="66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L"/>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L"/>
          </a:p>
        </p:txBody>
      </p:sp>
      <p:sp>
        <p:nvSpPr>
          <p:cNvPr id="4" name="Marcador de fecha 3"/>
          <p:cNvSpPr>
            <a:spLocks noGrp="1"/>
          </p:cNvSpPr>
          <p:nvPr>
            <p:ph type="dt" sz="half" idx="10"/>
          </p:nvPr>
        </p:nvSpPr>
        <p:spPr/>
        <p:txBody>
          <a:bodyPr/>
          <a:lstStyle/>
          <a:p>
            <a:fld id="{FF3120E0-A431-4306-A402-92EB022E3F0A}" type="datetimeFigureOut">
              <a:rPr lang="es-CL" smtClean="0"/>
              <a:t>03-08-2023</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D7674B3F-BEB2-4F0C-96EA-A839C4A37A8E}" type="slidenum">
              <a:rPr lang="es-CL" smtClean="0"/>
              <a:t>‹Nº›</a:t>
            </a:fld>
            <a:endParaRPr lang="es-CL"/>
          </a:p>
        </p:txBody>
      </p:sp>
    </p:spTree>
    <p:extLst>
      <p:ext uri="{BB962C8B-B14F-4D97-AF65-F5344CB8AC3E}">
        <p14:creationId xmlns:p14="http://schemas.microsoft.com/office/powerpoint/2010/main" val="14799311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L"/>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Marcador de fecha 3"/>
          <p:cNvSpPr>
            <a:spLocks noGrp="1"/>
          </p:cNvSpPr>
          <p:nvPr>
            <p:ph type="dt" sz="half" idx="10"/>
          </p:nvPr>
        </p:nvSpPr>
        <p:spPr/>
        <p:txBody>
          <a:bodyPr/>
          <a:lstStyle/>
          <a:p>
            <a:fld id="{FF3120E0-A431-4306-A402-92EB022E3F0A}" type="datetimeFigureOut">
              <a:rPr lang="es-CL" smtClean="0"/>
              <a:t>03-08-2023</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D7674B3F-BEB2-4F0C-96EA-A839C4A37A8E}" type="slidenum">
              <a:rPr lang="es-CL" smtClean="0"/>
              <a:t>‹Nº›</a:t>
            </a:fld>
            <a:endParaRPr lang="es-CL"/>
          </a:p>
        </p:txBody>
      </p:sp>
    </p:spTree>
    <p:extLst>
      <p:ext uri="{BB962C8B-B14F-4D97-AF65-F5344CB8AC3E}">
        <p14:creationId xmlns:p14="http://schemas.microsoft.com/office/powerpoint/2010/main" val="32444543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L"/>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FF3120E0-A431-4306-A402-92EB022E3F0A}" type="datetimeFigureOut">
              <a:rPr lang="es-CL" smtClean="0"/>
              <a:t>03-08-2023</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D7674B3F-BEB2-4F0C-96EA-A839C4A37A8E}" type="slidenum">
              <a:rPr lang="es-CL" smtClean="0"/>
              <a:t>‹Nº›</a:t>
            </a:fld>
            <a:endParaRPr lang="es-CL"/>
          </a:p>
        </p:txBody>
      </p:sp>
    </p:spTree>
    <p:extLst>
      <p:ext uri="{BB962C8B-B14F-4D97-AF65-F5344CB8AC3E}">
        <p14:creationId xmlns:p14="http://schemas.microsoft.com/office/powerpoint/2010/main" val="21804249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L"/>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Marcador de fecha 4"/>
          <p:cNvSpPr>
            <a:spLocks noGrp="1"/>
          </p:cNvSpPr>
          <p:nvPr>
            <p:ph type="dt" sz="half" idx="10"/>
          </p:nvPr>
        </p:nvSpPr>
        <p:spPr/>
        <p:txBody>
          <a:bodyPr/>
          <a:lstStyle/>
          <a:p>
            <a:fld id="{FF3120E0-A431-4306-A402-92EB022E3F0A}" type="datetimeFigureOut">
              <a:rPr lang="es-CL" smtClean="0"/>
              <a:t>03-08-2023</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D7674B3F-BEB2-4F0C-96EA-A839C4A37A8E}" type="slidenum">
              <a:rPr lang="es-CL" smtClean="0"/>
              <a:t>‹Nº›</a:t>
            </a:fld>
            <a:endParaRPr lang="es-CL"/>
          </a:p>
        </p:txBody>
      </p:sp>
    </p:spTree>
    <p:extLst>
      <p:ext uri="{BB962C8B-B14F-4D97-AF65-F5344CB8AC3E}">
        <p14:creationId xmlns:p14="http://schemas.microsoft.com/office/powerpoint/2010/main" val="3167822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L"/>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7" name="Marcador de fecha 6"/>
          <p:cNvSpPr>
            <a:spLocks noGrp="1"/>
          </p:cNvSpPr>
          <p:nvPr>
            <p:ph type="dt" sz="half" idx="10"/>
          </p:nvPr>
        </p:nvSpPr>
        <p:spPr/>
        <p:txBody>
          <a:bodyPr/>
          <a:lstStyle/>
          <a:p>
            <a:fld id="{FF3120E0-A431-4306-A402-92EB022E3F0A}" type="datetimeFigureOut">
              <a:rPr lang="es-CL" smtClean="0"/>
              <a:t>03-08-2023</a:t>
            </a:fld>
            <a:endParaRPr lang="es-CL"/>
          </a:p>
        </p:txBody>
      </p:sp>
      <p:sp>
        <p:nvSpPr>
          <p:cNvPr id="8" name="Marcador de pie de página 7"/>
          <p:cNvSpPr>
            <a:spLocks noGrp="1"/>
          </p:cNvSpPr>
          <p:nvPr>
            <p:ph type="ftr" sz="quarter" idx="11"/>
          </p:nvPr>
        </p:nvSpPr>
        <p:spPr/>
        <p:txBody>
          <a:bodyPr/>
          <a:lstStyle/>
          <a:p>
            <a:endParaRPr lang="es-CL"/>
          </a:p>
        </p:txBody>
      </p:sp>
      <p:sp>
        <p:nvSpPr>
          <p:cNvPr id="9" name="Marcador de número de diapositiva 8"/>
          <p:cNvSpPr>
            <a:spLocks noGrp="1"/>
          </p:cNvSpPr>
          <p:nvPr>
            <p:ph type="sldNum" sz="quarter" idx="12"/>
          </p:nvPr>
        </p:nvSpPr>
        <p:spPr/>
        <p:txBody>
          <a:bodyPr/>
          <a:lstStyle/>
          <a:p>
            <a:fld id="{D7674B3F-BEB2-4F0C-96EA-A839C4A37A8E}" type="slidenum">
              <a:rPr lang="es-CL" smtClean="0"/>
              <a:t>‹Nº›</a:t>
            </a:fld>
            <a:endParaRPr lang="es-CL"/>
          </a:p>
        </p:txBody>
      </p:sp>
    </p:spTree>
    <p:extLst>
      <p:ext uri="{BB962C8B-B14F-4D97-AF65-F5344CB8AC3E}">
        <p14:creationId xmlns:p14="http://schemas.microsoft.com/office/powerpoint/2010/main" val="23341819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L"/>
          </a:p>
        </p:txBody>
      </p:sp>
      <p:sp>
        <p:nvSpPr>
          <p:cNvPr id="3" name="Marcador de fecha 2"/>
          <p:cNvSpPr>
            <a:spLocks noGrp="1"/>
          </p:cNvSpPr>
          <p:nvPr>
            <p:ph type="dt" sz="half" idx="10"/>
          </p:nvPr>
        </p:nvSpPr>
        <p:spPr/>
        <p:txBody>
          <a:bodyPr/>
          <a:lstStyle/>
          <a:p>
            <a:fld id="{FF3120E0-A431-4306-A402-92EB022E3F0A}" type="datetimeFigureOut">
              <a:rPr lang="es-CL" smtClean="0"/>
              <a:t>03-08-2023</a:t>
            </a:fld>
            <a:endParaRPr lang="es-CL"/>
          </a:p>
        </p:txBody>
      </p:sp>
      <p:sp>
        <p:nvSpPr>
          <p:cNvPr id="4" name="Marcador de pie de página 3"/>
          <p:cNvSpPr>
            <a:spLocks noGrp="1"/>
          </p:cNvSpPr>
          <p:nvPr>
            <p:ph type="ftr" sz="quarter" idx="11"/>
          </p:nvPr>
        </p:nvSpPr>
        <p:spPr/>
        <p:txBody>
          <a:bodyPr/>
          <a:lstStyle/>
          <a:p>
            <a:endParaRPr lang="es-CL"/>
          </a:p>
        </p:txBody>
      </p:sp>
      <p:sp>
        <p:nvSpPr>
          <p:cNvPr id="5" name="Marcador de número de diapositiva 4"/>
          <p:cNvSpPr>
            <a:spLocks noGrp="1"/>
          </p:cNvSpPr>
          <p:nvPr>
            <p:ph type="sldNum" sz="quarter" idx="12"/>
          </p:nvPr>
        </p:nvSpPr>
        <p:spPr/>
        <p:txBody>
          <a:bodyPr/>
          <a:lstStyle/>
          <a:p>
            <a:fld id="{D7674B3F-BEB2-4F0C-96EA-A839C4A37A8E}" type="slidenum">
              <a:rPr lang="es-CL" smtClean="0"/>
              <a:t>‹Nº›</a:t>
            </a:fld>
            <a:endParaRPr lang="es-CL"/>
          </a:p>
        </p:txBody>
      </p:sp>
    </p:spTree>
    <p:extLst>
      <p:ext uri="{BB962C8B-B14F-4D97-AF65-F5344CB8AC3E}">
        <p14:creationId xmlns:p14="http://schemas.microsoft.com/office/powerpoint/2010/main" val="25260254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FF3120E0-A431-4306-A402-92EB022E3F0A}" type="datetimeFigureOut">
              <a:rPr lang="es-CL" smtClean="0"/>
              <a:t>03-08-2023</a:t>
            </a:fld>
            <a:endParaRPr lang="es-CL"/>
          </a:p>
        </p:txBody>
      </p:sp>
      <p:sp>
        <p:nvSpPr>
          <p:cNvPr id="3" name="Marcador de pie de página 2"/>
          <p:cNvSpPr>
            <a:spLocks noGrp="1"/>
          </p:cNvSpPr>
          <p:nvPr>
            <p:ph type="ftr" sz="quarter" idx="11"/>
          </p:nvPr>
        </p:nvSpPr>
        <p:spPr/>
        <p:txBody>
          <a:bodyPr/>
          <a:lstStyle/>
          <a:p>
            <a:endParaRPr lang="es-CL"/>
          </a:p>
        </p:txBody>
      </p:sp>
      <p:sp>
        <p:nvSpPr>
          <p:cNvPr id="4" name="Marcador de número de diapositiva 3"/>
          <p:cNvSpPr>
            <a:spLocks noGrp="1"/>
          </p:cNvSpPr>
          <p:nvPr>
            <p:ph type="sldNum" sz="quarter" idx="12"/>
          </p:nvPr>
        </p:nvSpPr>
        <p:spPr/>
        <p:txBody>
          <a:bodyPr/>
          <a:lstStyle/>
          <a:p>
            <a:fld id="{D7674B3F-BEB2-4F0C-96EA-A839C4A37A8E}" type="slidenum">
              <a:rPr lang="es-CL" smtClean="0"/>
              <a:t>‹Nº›</a:t>
            </a:fld>
            <a:endParaRPr lang="es-CL"/>
          </a:p>
        </p:txBody>
      </p:sp>
    </p:spTree>
    <p:extLst>
      <p:ext uri="{BB962C8B-B14F-4D97-AF65-F5344CB8AC3E}">
        <p14:creationId xmlns:p14="http://schemas.microsoft.com/office/powerpoint/2010/main" val="15039797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L"/>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FF3120E0-A431-4306-A402-92EB022E3F0A}" type="datetimeFigureOut">
              <a:rPr lang="es-CL" smtClean="0"/>
              <a:t>03-08-2023</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D7674B3F-BEB2-4F0C-96EA-A839C4A37A8E}" type="slidenum">
              <a:rPr lang="es-CL" smtClean="0"/>
              <a:t>‹Nº›</a:t>
            </a:fld>
            <a:endParaRPr lang="es-CL"/>
          </a:p>
        </p:txBody>
      </p:sp>
    </p:spTree>
    <p:extLst>
      <p:ext uri="{BB962C8B-B14F-4D97-AF65-F5344CB8AC3E}">
        <p14:creationId xmlns:p14="http://schemas.microsoft.com/office/powerpoint/2010/main" val="22098140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L"/>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FF3120E0-A431-4306-A402-92EB022E3F0A}" type="datetimeFigureOut">
              <a:rPr lang="es-CL" smtClean="0"/>
              <a:t>03-08-2023</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D7674B3F-BEB2-4F0C-96EA-A839C4A37A8E}" type="slidenum">
              <a:rPr lang="es-CL" smtClean="0"/>
              <a:t>‹Nº›</a:t>
            </a:fld>
            <a:endParaRPr lang="es-CL"/>
          </a:p>
        </p:txBody>
      </p:sp>
    </p:spTree>
    <p:extLst>
      <p:ext uri="{BB962C8B-B14F-4D97-AF65-F5344CB8AC3E}">
        <p14:creationId xmlns:p14="http://schemas.microsoft.com/office/powerpoint/2010/main" val="9591883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L"/>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Marcador de fecha 3"/>
          <p:cNvSpPr>
            <a:spLocks noGrp="1"/>
          </p:cNvSpPr>
          <p:nvPr>
            <p:ph type="dt" sz="half" idx="10"/>
          </p:nvPr>
        </p:nvSpPr>
        <p:spPr/>
        <p:txBody>
          <a:bodyPr/>
          <a:lstStyle/>
          <a:p>
            <a:fld id="{FF3120E0-A431-4306-A402-92EB022E3F0A}" type="datetimeFigureOut">
              <a:rPr lang="es-CL" smtClean="0"/>
              <a:t>03-08-2023</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D7674B3F-BEB2-4F0C-96EA-A839C4A37A8E}" type="slidenum">
              <a:rPr lang="es-CL" smtClean="0"/>
              <a:t>‹Nº›</a:t>
            </a:fld>
            <a:endParaRPr lang="es-CL"/>
          </a:p>
        </p:txBody>
      </p:sp>
    </p:spTree>
    <p:extLst>
      <p:ext uri="{BB962C8B-B14F-4D97-AF65-F5344CB8AC3E}">
        <p14:creationId xmlns:p14="http://schemas.microsoft.com/office/powerpoint/2010/main" val="36257427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L"/>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Marcador de fecha 3"/>
          <p:cNvSpPr>
            <a:spLocks noGrp="1"/>
          </p:cNvSpPr>
          <p:nvPr>
            <p:ph type="dt" sz="half" idx="10"/>
          </p:nvPr>
        </p:nvSpPr>
        <p:spPr/>
        <p:txBody>
          <a:bodyPr/>
          <a:lstStyle/>
          <a:p>
            <a:fld id="{FF3120E0-A431-4306-A402-92EB022E3F0A}" type="datetimeFigureOut">
              <a:rPr lang="es-CL" smtClean="0"/>
              <a:t>03-08-2023</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D7674B3F-BEB2-4F0C-96EA-A839C4A37A8E}" type="slidenum">
              <a:rPr lang="es-CL" smtClean="0"/>
              <a:t>‹Nº›</a:t>
            </a:fld>
            <a:endParaRPr lang="es-CL"/>
          </a:p>
        </p:txBody>
      </p:sp>
    </p:spTree>
    <p:extLst>
      <p:ext uri="{BB962C8B-B14F-4D97-AF65-F5344CB8AC3E}">
        <p14:creationId xmlns:p14="http://schemas.microsoft.com/office/powerpoint/2010/main" val="15198056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50000"/>
            <a:lum/>
          </a:blip>
          <a:srcRect/>
          <a:stretch>
            <a:fillRect t="-9000" b="-9000"/>
          </a:stretch>
        </a:blipFill>
        <a:effectLst/>
      </p:bgPr>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L"/>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F3120E0-A431-4306-A402-92EB022E3F0A}" type="datetimeFigureOut">
              <a:rPr lang="es-CL" smtClean="0"/>
              <a:t>03-08-2023</a:t>
            </a:fld>
            <a:endParaRPr lang="es-CL"/>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674B3F-BEB2-4F0C-96EA-A839C4A37A8E}" type="slidenum">
              <a:rPr lang="es-CL" smtClean="0"/>
              <a:t>‹Nº›</a:t>
            </a:fld>
            <a:endParaRPr lang="es-CL"/>
          </a:p>
        </p:txBody>
      </p:sp>
    </p:spTree>
    <p:extLst>
      <p:ext uri="{BB962C8B-B14F-4D97-AF65-F5344CB8AC3E}">
        <p14:creationId xmlns:p14="http://schemas.microsoft.com/office/powerpoint/2010/main" val="27059883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stretch>
            <a:fillRect/>
          </a:stretch>
        </p:blipFill>
        <p:spPr>
          <a:xfrm>
            <a:off x="302794" y="0"/>
            <a:ext cx="11586411" cy="6858000"/>
          </a:xfrm>
          <a:prstGeom prst="rect">
            <a:avLst/>
          </a:prstGeom>
        </p:spPr>
      </p:pic>
    </p:spTree>
    <p:extLst>
      <p:ext uri="{BB962C8B-B14F-4D97-AF65-F5344CB8AC3E}">
        <p14:creationId xmlns:p14="http://schemas.microsoft.com/office/powerpoint/2010/main" val="134190018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stretch>
            <a:fillRect/>
          </a:stretch>
        </p:blipFill>
        <p:spPr>
          <a:xfrm>
            <a:off x="1290918" y="16809"/>
            <a:ext cx="9121588" cy="6841191"/>
          </a:xfrm>
          <a:prstGeom prst="rect">
            <a:avLst/>
          </a:prstGeom>
        </p:spPr>
      </p:pic>
      <p:sp>
        <p:nvSpPr>
          <p:cNvPr id="2" name="CuadroTexto 1"/>
          <p:cNvSpPr txBox="1"/>
          <p:nvPr/>
        </p:nvSpPr>
        <p:spPr>
          <a:xfrm>
            <a:off x="1760562" y="1692323"/>
            <a:ext cx="8379666" cy="1569660"/>
          </a:xfrm>
          <a:prstGeom prst="rect">
            <a:avLst/>
          </a:prstGeom>
          <a:solidFill>
            <a:schemeClr val="accent4">
              <a:lumMod val="40000"/>
              <a:lumOff val="60000"/>
            </a:schemeClr>
          </a:solidFill>
          <a:ln w="38100">
            <a:solidFill>
              <a:schemeClr val="accent1">
                <a:lumMod val="50000"/>
              </a:schemeClr>
            </a:solidFill>
          </a:ln>
        </p:spPr>
        <p:txBody>
          <a:bodyPr wrap="none" rtlCol="0">
            <a:spAutoFit/>
          </a:bodyPr>
          <a:lstStyle/>
          <a:p>
            <a:pPr algn="ctr"/>
            <a:r>
              <a:rPr lang="es-ES" sz="3200" dirty="0" smtClean="0"/>
              <a:t>Los pequeños detalles pueden causar problemas.</a:t>
            </a:r>
          </a:p>
          <a:p>
            <a:pPr algn="ctr"/>
            <a:endParaRPr lang="es-ES" sz="3200" dirty="0"/>
          </a:p>
          <a:p>
            <a:pPr algn="ctr"/>
            <a:r>
              <a:rPr lang="es-ES" sz="3200" dirty="0" smtClean="0"/>
              <a:t>Ustedes deben adquirir el hábito del </a:t>
            </a:r>
            <a:r>
              <a:rPr lang="es-ES" sz="3200" b="1" dirty="0" smtClean="0">
                <a:solidFill>
                  <a:srgbClr val="FF0000"/>
                </a:solidFill>
              </a:rPr>
              <a:t>Deber</a:t>
            </a:r>
            <a:r>
              <a:rPr lang="es-ES" sz="3200" dirty="0" smtClean="0">
                <a:solidFill>
                  <a:srgbClr val="FF0000"/>
                </a:solidFill>
              </a:rPr>
              <a:t>.</a:t>
            </a:r>
            <a:endParaRPr lang="en-US" sz="3200" dirty="0"/>
          </a:p>
        </p:txBody>
      </p:sp>
    </p:spTree>
    <p:extLst>
      <p:ext uri="{BB962C8B-B14F-4D97-AF65-F5344CB8AC3E}">
        <p14:creationId xmlns:p14="http://schemas.microsoft.com/office/powerpoint/2010/main" val="33788534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p:cNvSpPr txBox="1"/>
          <p:nvPr/>
        </p:nvSpPr>
        <p:spPr>
          <a:xfrm>
            <a:off x="2429438" y="2510117"/>
            <a:ext cx="7799294" cy="923330"/>
          </a:xfrm>
          <a:prstGeom prst="rect">
            <a:avLst/>
          </a:prstGeom>
          <a:solidFill>
            <a:schemeClr val="bg1"/>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pPr algn="ctr"/>
            <a:r>
              <a:rPr lang="es-CL" sz="5400" dirty="0" smtClean="0"/>
              <a:t>Reglamentación General</a:t>
            </a:r>
            <a:endParaRPr lang="es-CL" sz="5400" dirty="0"/>
          </a:p>
        </p:txBody>
      </p:sp>
    </p:spTree>
    <p:extLst>
      <p:ext uri="{BB962C8B-B14F-4D97-AF65-F5344CB8AC3E}">
        <p14:creationId xmlns:p14="http://schemas.microsoft.com/office/powerpoint/2010/main" val="72324293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p:cNvSpPr txBox="1"/>
          <p:nvPr/>
        </p:nvSpPr>
        <p:spPr>
          <a:xfrm>
            <a:off x="2241179" y="358587"/>
            <a:ext cx="7799294" cy="923330"/>
          </a:xfrm>
          <a:prstGeom prst="rect">
            <a:avLst/>
          </a:prstGeom>
          <a:noFill/>
        </p:spPr>
        <p:txBody>
          <a:bodyPr wrap="square" rtlCol="0">
            <a:spAutoFit/>
          </a:bodyPr>
          <a:lstStyle/>
          <a:p>
            <a:r>
              <a:rPr lang="es-CL" sz="5400" dirty="0" smtClean="0"/>
              <a:t>Reglamentación General</a:t>
            </a:r>
            <a:endParaRPr lang="es-CL" sz="5400" dirty="0"/>
          </a:p>
        </p:txBody>
      </p:sp>
      <p:sp>
        <p:nvSpPr>
          <p:cNvPr id="6" name="CuadroTexto 5"/>
          <p:cNvSpPr txBox="1"/>
          <p:nvPr/>
        </p:nvSpPr>
        <p:spPr>
          <a:xfrm>
            <a:off x="3408622" y="1470212"/>
            <a:ext cx="7766742" cy="4369209"/>
          </a:xfrm>
          <a:prstGeom prst="rect">
            <a:avLst/>
          </a:prstGeom>
          <a:noFill/>
        </p:spPr>
        <p:txBody>
          <a:bodyPr wrap="none" rtlCol="0">
            <a:spAutoFit/>
          </a:bodyPr>
          <a:lstStyle/>
          <a:p>
            <a:pPr>
              <a:lnSpc>
                <a:spcPct val="200000"/>
              </a:lnSpc>
            </a:pPr>
            <a:r>
              <a:rPr lang="es-CL" sz="3600" dirty="0" smtClean="0"/>
              <a:t>Constitución Política del Estado</a:t>
            </a:r>
          </a:p>
          <a:p>
            <a:pPr>
              <a:lnSpc>
                <a:spcPct val="200000"/>
              </a:lnSpc>
            </a:pPr>
            <a:r>
              <a:rPr lang="es-CL" sz="3600" dirty="0" smtClean="0"/>
              <a:t>Ley Orgánica Constitucional de la FFAA</a:t>
            </a:r>
          </a:p>
          <a:p>
            <a:pPr>
              <a:lnSpc>
                <a:spcPct val="200000"/>
              </a:lnSpc>
            </a:pPr>
            <a:r>
              <a:rPr lang="es-CL" sz="3600" dirty="0" smtClean="0"/>
              <a:t>Estatuto del Personal de las FFAA (DFL 1)</a:t>
            </a:r>
          </a:p>
          <a:p>
            <a:pPr>
              <a:lnSpc>
                <a:spcPct val="200000"/>
              </a:lnSpc>
            </a:pPr>
            <a:r>
              <a:rPr lang="es-CL" sz="3600" dirty="0" smtClean="0"/>
              <a:t>Publicaciones Institucionales</a:t>
            </a:r>
          </a:p>
        </p:txBody>
      </p:sp>
    </p:spTree>
    <p:extLst>
      <p:ext uri="{BB962C8B-B14F-4D97-AF65-F5344CB8AC3E}">
        <p14:creationId xmlns:p14="http://schemas.microsoft.com/office/powerpoint/2010/main" val="250700708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p:cNvSpPr txBox="1"/>
          <p:nvPr/>
        </p:nvSpPr>
        <p:spPr>
          <a:xfrm>
            <a:off x="2241179" y="358587"/>
            <a:ext cx="7799294" cy="923330"/>
          </a:xfrm>
          <a:prstGeom prst="rect">
            <a:avLst/>
          </a:prstGeom>
          <a:noFill/>
        </p:spPr>
        <p:txBody>
          <a:bodyPr wrap="square" rtlCol="0">
            <a:spAutoFit/>
          </a:bodyPr>
          <a:lstStyle/>
          <a:p>
            <a:r>
              <a:rPr lang="es-CL" sz="5400" dirty="0" smtClean="0"/>
              <a:t>Reglamentación General</a:t>
            </a:r>
            <a:endParaRPr lang="es-CL" sz="5400" dirty="0"/>
          </a:p>
        </p:txBody>
      </p:sp>
      <p:sp>
        <p:nvSpPr>
          <p:cNvPr id="6" name="CuadroTexto 5"/>
          <p:cNvSpPr txBox="1"/>
          <p:nvPr/>
        </p:nvSpPr>
        <p:spPr>
          <a:xfrm>
            <a:off x="3408622" y="1470212"/>
            <a:ext cx="6040180" cy="1045223"/>
          </a:xfrm>
          <a:prstGeom prst="rect">
            <a:avLst/>
          </a:prstGeom>
          <a:noFill/>
        </p:spPr>
        <p:txBody>
          <a:bodyPr wrap="none" rtlCol="0">
            <a:spAutoFit/>
          </a:bodyPr>
          <a:lstStyle/>
          <a:p>
            <a:pPr>
              <a:lnSpc>
                <a:spcPct val="200000"/>
              </a:lnSpc>
            </a:pPr>
            <a:r>
              <a:rPr lang="es-CL" sz="3600" dirty="0" smtClean="0"/>
              <a:t>Constitución Política del Estado</a:t>
            </a:r>
          </a:p>
        </p:txBody>
      </p:sp>
      <p:pic>
        <p:nvPicPr>
          <p:cNvPr id="7" name="Imagen 6"/>
          <p:cNvPicPr>
            <a:picLocks noChangeAspect="1"/>
          </p:cNvPicPr>
          <p:nvPr/>
        </p:nvPicPr>
        <p:blipFill>
          <a:blip r:embed="rId2"/>
          <a:stretch>
            <a:fillRect/>
          </a:stretch>
        </p:blipFill>
        <p:spPr>
          <a:xfrm>
            <a:off x="4979895" y="2515435"/>
            <a:ext cx="5957046" cy="4244395"/>
          </a:xfrm>
          <a:prstGeom prst="rect">
            <a:avLst/>
          </a:prstGeom>
        </p:spPr>
      </p:pic>
    </p:spTree>
    <p:extLst>
      <p:ext uri="{BB962C8B-B14F-4D97-AF65-F5344CB8AC3E}">
        <p14:creationId xmlns:p14="http://schemas.microsoft.com/office/powerpoint/2010/main" val="322494091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uadroTexto 5"/>
          <p:cNvSpPr txBox="1"/>
          <p:nvPr/>
        </p:nvSpPr>
        <p:spPr>
          <a:xfrm>
            <a:off x="1975603" y="-271579"/>
            <a:ext cx="7632282" cy="1200329"/>
          </a:xfrm>
          <a:prstGeom prst="rect">
            <a:avLst/>
          </a:prstGeom>
          <a:noFill/>
        </p:spPr>
        <p:txBody>
          <a:bodyPr wrap="none" rtlCol="0">
            <a:spAutoFit/>
          </a:bodyPr>
          <a:lstStyle/>
          <a:p>
            <a:pPr>
              <a:lnSpc>
                <a:spcPct val="200000"/>
              </a:lnSpc>
            </a:pPr>
            <a:r>
              <a:rPr lang="es-CL" sz="3600" dirty="0" smtClean="0"/>
              <a:t>Constitución Política del Estado – FF.AA.</a:t>
            </a:r>
          </a:p>
        </p:txBody>
      </p:sp>
      <p:sp>
        <p:nvSpPr>
          <p:cNvPr id="2" name="Rectángulo 1"/>
          <p:cNvSpPr/>
          <p:nvPr/>
        </p:nvSpPr>
        <p:spPr>
          <a:xfrm>
            <a:off x="150125" y="838436"/>
            <a:ext cx="11846257" cy="830997"/>
          </a:xfrm>
          <a:prstGeom prst="rect">
            <a:avLst/>
          </a:prstGeom>
          <a:solidFill>
            <a:schemeClr val="accent4">
              <a:lumMod val="20000"/>
              <a:lumOff val="80000"/>
            </a:schemeClr>
          </a:solidFill>
          <a:ln w="9525">
            <a:solidFill>
              <a:schemeClr val="tx1"/>
            </a:solid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r>
              <a:rPr lang="es-ES" sz="2400" dirty="0"/>
              <a:t>Existen para la </a:t>
            </a:r>
            <a:r>
              <a:rPr lang="es-ES" sz="2400" b="1" dirty="0"/>
              <a:t>defensa de la patria y son esenciales para la seguridad nacional</a:t>
            </a:r>
            <a:r>
              <a:rPr lang="es-ES" sz="2400" dirty="0" smtClean="0"/>
              <a:t>.</a:t>
            </a:r>
          </a:p>
          <a:p>
            <a:r>
              <a:rPr lang="es-ES" sz="2400" dirty="0" smtClean="0"/>
              <a:t>Son </a:t>
            </a:r>
            <a:r>
              <a:rPr lang="es-ES" sz="2400" b="1" dirty="0"/>
              <a:t>obedientes </a:t>
            </a:r>
            <a:r>
              <a:rPr lang="es-ES" sz="2400" dirty="0"/>
              <a:t>y no </a:t>
            </a:r>
            <a:r>
              <a:rPr lang="es-ES" sz="2400" dirty="0" smtClean="0"/>
              <a:t>deliberantes, además</a:t>
            </a:r>
            <a:r>
              <a:rPr lang="es-ES" sz="2400" dirty="0"/>
              <a:t>, profesionales, </a:t>
            </a:r>
            <a:r>
              <a:rPr lang="es-ES" sz="2400" b="1" dirty="0"/>
              <a:t>jerarquizadas y disciplinadas</a:t>
            </a:r>
            <a:r>
              <a:rPr lang="es-ES" sz="2400" dirty="0"/>
              <a:t>.</a:t>
            </a:r>
            <a:endParaRPr lang="en-US" sz="2400" dirty="0"/>
          </a:p>
        </p:txBody>
      </p:sp>
      <p:sp>
        <p:nvSpPr>
          <p:cNvPr id="3" name="Rectángulo 2"/>
          <p:cNvSpPr/>
          <p:nvPr/>
        </p:nvSpPr>
        <p:spPr>
          <a:xfrm>
            <a:off x="150125" y="1951651"/>
            <a:ext cx="11846257" cy="1200329"/>
          </a:xfrm>
          <a:prstGeom prst="rect">
            <a:avLst/>
          </a:prstGeom>
          <a:solidFill>
            <a:schemeClr val="accent4">
              <a:lumMod val="20000"/>
              <a:lumOff val="80000"/>
            </a:schemeClr>
          </a:solidFill>
          <a:ln w="9525">
            <a:solidFill>
              <a:schemeClr val="tx1"/>
            </a:solid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r>
              <a:rPr lang="es-ES" sz="2400" dirty="0"/>
              <a:t>La incorporación a las plantas y dotaciones de las Fuerzas Armadas </a:t>
            </a:r>
            <a:r>
              <a:rPr lang="es-ES" sz="2400" dirty="0" smtClean="0"/>
              <a:t>sólo </a:t>
            </a:r>
            <a:r>
              <a:rPr lang="es-ES" sz="2400" dirty="0"/>
              <a:t>podrá hacerse a través de sus propias Escuelas, con excepción de los escalafones profesionales y de empleados civiles que determine la ley.</a:t>
            </a:r>
            <a:endParaRPr lang="en-US" dirty="0"/>
          </a:p>
        </p:txBody>
      </p:sp>
      <p:sp>
        <p:nvSpPr>
          <p:cNvPr id="4" name="Rectángulo 3"/>
          <p:cNvSpPr/>
          <p:nvPr/>
        </p:nvSpPr>
        <p:spPr>
          <a:xfrm>
            <a:off x="150123" y="3435573"/>
            <a:ext cx="6738704" cy="461665"/>
          </a:xfrm>
          <a:prstGeom prst="rect">
            <a:avLst/>
          </a:prstGeom>
          <a:solidFill>
            <a:schemeClr val="accent4">
              <a:lumMod val="20000"/>
              <a:lumOff val="80000"/>
            </a:schemeClr>
          </a:solidFill>
          <a:ln w="9525">
            <a:solidFill>
              <a:schemeClr val="tx1"/>
            </a:solid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spAutoFit/>
          </a:bodyPr>
          <a:lstStyle/>
          <a:p>
            <a:r>
              <a:rPr lang="es-ES" sz="2400" dirty="0" smtClean="0"/>
              <a:t>Ejercerán </a:t>
            </a:r>
            <a:r>
              <a:rPr lang="es-ES" sz="2400" dirty="0"/>
              <a:t>la </a:t>
            </a:r>
            <a:r>
              <a:rPr lang="es-ES" sz="2400" dirty="0" err="1" smtClean="0"/>
              <a:t>supervigilancia</a:t>
            </a:r>
            <a:r>
              <a:rPr lang="es-ES" sz="2400" dirty="0" smtClean="0"/>
              <a:t> </a:t>
            </a:r>
            <a:r>
              <a:rPr lang="es-ES" sz="2400" dirty="0"/>
              <a:t>y el control de las armas.</a:t>
            </a:r>
            <a:endParaRPr lang="en-US" sz="2400" dirty="0"/>
          </a:p>
        </p:txBody>
      </p:sp>
      <p:sp>
        <p:nvSpPr>
          <p:cNvPr id="8" name="Rectángulo 7"/>
          <p:cNvSpPr/>
          <p:nvPr/>
        </p:nvSpPr>
        <p:spPr>
          <a:xfrm>
            <a:off x="150122" y="4159300"/>
            <a:ext cx="11846257" cy="830997"/>
          </a:xfrm>
          <a:prstGeom prst="rect">
            <a:avLst/>
          </a:prstGeom>
          <a:solidFill>
            <a:schemeClr val="accent4">
              <a:lumMod val="20000"/>
              <a:lumOff val="80000"/>
            </a:schemeClr>
          </a:solidFill>
          <a:ln w="9525">
            <a:solidFill>
              <a:schemeClr val="tx1"/>
            </a:solid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r>
              <a:rPr lang="es-ES" sz="2400" dirty="0"/>
              <a:t>Los nombramientos, ascensos y retiros de los oficiales de las Fuerzas </a:t>
            </a:r>
            <a:r>
              <a:rPr lang="es-ES" sz="2400" dirty="0" smtClean="0"/>
              <a:t>Armadas, </a:t>
            </a:r>
            <a:r>
              <a:rPr lang="es-ES" sz="2400" dirty="0"/>
              <a:t>se efectuarán por decreto </a:t>
            </a:r>
            <a:r>
              <a:rPr lang="es-ES" sz="2400" dirty="0" smtClean="0"/>
              <a:t>supremo.</a:t>
            </a:r>
            <a:endParaRPr lang="en-US" sz="2400" dirty="0"/>
          </a:p>
        </p:txBody>
      </p:sp>
      <p:sp>
        <p:nvSpPr>
          <p:cNvPr id="9" name="Rectángulo 8"/>
          <p:cNvSpPr/>
          <p:nvPr/>
        </p:nvSpPr>
        <p:spPr>
          <a:xfrm>
            <a:off x="150122" y="5277003"/>
            <a:ext cx="11846257" cy="1200329"/>
          </a:xfrm>
          <a:prstGeom prst="rect">
            <a:avLst/>
          </a:prstGeom>
          <a:solidFill>
            <a:schemeClr val="accent4">
              <a:lumMod val="20000"/>
              <a:lumOff val="80000"/>
            </a:schemeClr>
          </a:solidFill>
          <a:ln w="9525">
            <a:solidFill>
              <a:schemeClr val="tx1"/>
            </a:solid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r>
              <a:rPr lang="es-ES" sz="2400" dirty="0" smtClean="0"/>
              <a:t>Las </a:t>
            </a:r>
            <a:r>
              <a:rPr lang="es-ES" sz="2400" dirty="0"/>
              <a:t>normas básicas referidas a la carrera profesional, incorporación a sus plantas, previsión, antigüedad, mando, sucesión de mando y presupuesto de las Fuerzas Armadas </a:t>
            </a:r>
            <a:r>
              <a:rPr lang="es-ES" sz="2400" dirty="0" smtClean="0"/>
              <a:t>se determinarán en </a:t>
            </a:r>
            <a:r>
              <a:rPr lang="es-ES" sz="2400" dirty="0"/>
              <a:t>conformidad a la ley orgánica constitucional </a:t>
            </a:r>
            <a:r>
              <a:rPr lang="es-ES" sz="2400" dirty="0" smtClean="0"/>
              <a:t>correspondiente.</a:t>
            </a:r>
            <a:endParaRPr lang="en-US" sz="2400" dirty="0"/>
          </a:p>
        </p:txBody>
      </p:sp>
    </p:spTree>
    <p:extLst>
      <p:ext uri="{BB962C8B-B14F-4D97-AF65-F5344CB8AC3E}">
        <p14:creationId xmlns:p14="http://schemas.microsoft.com/office/powerpoint/2010/main" val="56037288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p:cNvSpPr txBox="1"/>
          <p:nvPr/>
        </p:nvSpPr>
        <p:spPr>
          <a:xfrm>
            <a:off x="2241179" y="358587"/>
            <a:ext cx="7799294" cy="923330"/>
          </a:xfrm>
          <a:prstGeom prst="rect">
            <a:avLst/>
          </a:prstGeom>
          <a:noFill/>
        </p:spPr>
        <p:txBody>
          <a:bodyPr wrap="square" rtlCol="0">
            <a:spAutoFit/>
          </a:bodyPr>
          <a:lstStyle/>
          <a:p>
            <a:r>
              <a:rPr lang="es-CL" sz="5400" dirty="0" smtClean="0"/>
              <a:t>Reglamentación General</a:t>
            </a:r>
            <a:endParaRPr lang="es-CL" sz="5400" dirty="0"/>
          </a:p>
        </p:txBody>
      </p:sp>
      <p:sp>
        <p:nvSpPr>
          <p:cNvPr id="6" name="CuadroTexto 5"/>
          <p:cNvSpPr txBox="1"/>
          <p:nvPr/>
        </p:nvSpPr>
        <p:spPr>
          <a:xfrm>
            <a:off x="3408622" y="1470212"/>
            <a:ext cx="7766742" cy="4369209"/>
          </a:xfrm>
          <a:prstGeom prst="rect">
            <a:avLst/>
          </a:prstGeom>
          <a:noFill/>
        </p:spPr>
        <p:txBody>
          <a:bodyPr wrap="none" rtlCol="0">
            <a:spAutoFit/>
          </a:bodyPr>
          <a:lstStyle/>
          <a:p>
            <a:pPr>
              <a:lnSpc>
                <a:spcPct val="200000"/>
              </a:lnSpc>
            </a:pPr>
            <a:r>
              <a:rPr lang="es-CL" sz="3600" dirty="0" smtClean="0"/>
              <a:t>Constitución Política del Estado</a:t>
            </a:r>
          </a:p>
          <a:p>
            <a:pPr>
              <a:lnSpc>
                <a:spcPct val="200000"/>
              </a:lnSpc>
            </a:pPr>
            <a:r>
              <a:rPr lang="es-CL" sz="3600" dirty="0" smtClean="0"/>
              <a:t>Ley Orgánica Constitucional de la FFAA</a:t>
            </a:r>
          </a:p>
          <a:p>
            <a:pPr>
              <a:lnSpc>
                <a:spcPct val="200000"/>
              </a:lnSpc>
            </a:pPr>
            <a:r>
              <a:rPr lang="es-CL" sz="3600" dirty="0" smtClean="0"/>
              <a:t>Estatuto del Personal de las FFAA (DFL 1)</a:t>
            </a:r>
          </a:p>
          <a:p>
            <a:pPr>
              <a:lnSpc>
                <a:spcPct val="200000"/>
              </a:lnSpc>
            </a:pPr>
            <a:r>
              <a:rPr lang="es-CL" sz="3600" dirty="0" smtClean="0"/>
              <a:t>Publicaciones Institucionales</a:t>
            </a:r>
          </a:p>
        </p:txBody>
      </p:sp>
      <p:sp>
        <p:nvSpPr>
          <p:cNvPr id="3" name="Flecha izquierda 2"/>
          <p:cNvSpPr/>
          <p:nvPr/>
        </p:nvSpPr>
        <p:spPr>
          <a:xfrm>
            <a:off x="10932459" y="3186953"/>
            <a:ext cx="766482" cy="242047"/>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101462972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p:cNvSpPr txBox="1"/>
          <p:nvPr/>
        </p:nvSpPr>
        <p:spPr>
          <a:xfrm>
            <a:off x="2241179" y="35865"/>
            <a:ext cx="7799294" cy="923330"/>
          </a:xfrm>
          <a:prstGeom prst="rect">
            <a:avLst/>
          </a:prstGeom>
          <a:noFill/>
        </p:spPr>
        <p:txBody>
          <a:bodyPr wrap="square" rtlCol="0">
            <a:spAutoFit/>
          </a:bodyPr>
          <a:lstStyle/>
          <a:p>
            <a:r>
              <a:rPr lang="es-CL" sz="5400" dirty="0" smtClean="0"/>
              <a:t>Reglamentación General</a:t>
            </a:r>
            <a:endParaRPr lang="es-CL" sz="5400" dirty="0"/>
          </a:p>
        </p:txBody>
      </p:sp>
      <p:sp>
        <p:nvSpPr>
          <p:cNvPr id="6" name="CuadroTexto 5"/>
          <p:cNvSpPr txBox="1"/>
          <p:nvPr/>
        </p:nvSpPr>
        <p:spPr>
          <a:xfrm>
            <a:off x="3390693" y="497530"/>
            <a:ext cx="7395101" cy="1045223"/>
          </a:xfrm>
          <a:prstGeom prst="rect">
            <a:avLst/>
          </a:prstGeom>
          <a:noFill/>
        </p:spPr>
        <p:txBody>
          <a:bodyPr wrap="none" rtlCol="0">
            <a:spAutoFit/>
          </a:bodyPr>
          <a:lstStyle/>
          <a:p>
            <a:pPr>
              <a:lnSpc>
                <a:spcPct val="200000"/>
              </a:lnSpc>
            </a:pPr>
            <a:r>
              <a:rPr lang="es-CL" sz="3600" dirty="0" smtClean="0"/>
              <a:t>Ley Orgánica Constitucional de la FFAA</a:t>
            </a:r>
          </a:p>
        </p:txBody>
      </p:sp>
      <p:sp>
        <p:nvSpPr>
          <p:cNvPr id="2" name="CuadroTexto 1"/>
          <p:cNvSpPr txBox="1"/>
          <p:nvPr/>
        </p:nvSpPr>
        <p:spPr>
          <a:xfrm>
            <a:off x="251014" y="1451231"/>
            <a:ext cx="11779623" cy="3170099"/>
          </a:xfrm>
          <a:prstGeom prst="rect">
            <a:avLst/>
          </a:prstGeom>
          <a:solidFill>
            <a:schemeClr val="bg1"/>
          </a:solidFill>
        </p:spPr>
        <p:txBody>
          <a:bodyPr wrap="square" rtlCol="0">
            <a:spAutoFit/>
          </a:bodyPr>
          <a:lstStyle/>
          <a:p>
            <a:r>
              <a:rPr lang="es-CL" dirty="0" smtClean="0"/>
              <a:t> </a:t>
            </a:r>
            <a:r>
              <a:rPr lang="es-CL" sz="2000" dirty="0" smtClean="0"/>
              <a:t>TITULO I </a:t>
            </a:r>
          </a:p>
          <a:p>
            <a:r>
              <a:rPr lang="es-CL" sz="2000" dirty="0" smtClean="0"/>
              <a:t>    Disposiciones Generales</a:t>
            </a:r>
          </a:p>
          <a:p>
            <a:endParaRPr lang="es-CL" sz="2000" dirty="0" smtClean="0"/>
          </a:p>
          <a:p>
            <a:r>
              <a:rPr lang="es-CL" sz="2000" dirty="0" smtClean="0"/>
              <a:t>    Artículo 1°.- Las Fuerzas Armadas, dependientes del Ministerio encargado de la Defensa Nacional, están integradas sólo por el Ejército, la Armada y la Fuerza Aérea, constituyen los cuerpos armados que </a:t>
            </a:r>
            <a:r>
              <a:rPr lang="es-CL" sz="2000" u="sng" dirty="0" smtClean="0"/>
              <a:t>existen para la defensa de la patria</a:t>
            </a:r>
            <a:r>
              <a:rPr lang="es-CL" sz="2000" dirty="0" smtClean="0"/>
              <a:t>, son esenciales para la seguridad nacional y garantizan el orden institucional de la República.</a:t>
            </a:r>
          </a:p>
          <a:p>
            <a:r>
              <a:rPr lang="es-CL" sz="2000" dirty="0" smtClean="0"/>
              <a:t>El personal que infrinja sus deberes u obligaciones </a:t>
            </a:r>
            <a:r>
              <a:rPr lang="es-CL" sz="2000" u="sng" dirty="0" smtClean="0"/>
              <a:t>incurrirá en responsabilidad administrativa </a:t>
            </a:r>
            <a:r>
              <a:rPr lang="es-CL" sz="2000" dirty="0" smtClean="0"/>
              <a:t>conforme lo determinen los reglamentos de disciplina y las ordenanzas generales de las respectivas Instituciones, sin perjuicio de la </a:t>
            </a:r>
            <a:r>
              <a:rPr lang="es-CL" sz="2000" u="sng" dirty="0" smtClean="0"/>
              <a:t>responsabilidad civil o penal </a:t>
            </a:r>
            <a:r>
              <a:rPr lang="es-CL" sz="2000" dirty="0" smtClean="0"/>
              <a:t>que pueda afectarle.</a:t>
            </a:r>
            <a:endParaRPr lang="es-CL" sz="2000" dirty="0"/>
          </a:p>
        </p:txBody>
      </p:sp>
      <p:sp>
        <p:nvSpPr>
          <p:cNvPr id="3" name="Elipse 2"/>
          <p:cNvSpPr/>
          <p:nvPr/>
        </p:nvSpPr>
        <p:spPr>
          <a:xfrm>
            <a:off x="4722125" y="2975212"/>
            <a:ext cx="5964072" cy="504967"/>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440224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uadroTexto 5"/>
          <p:cNvSpPr txBox="1"/>
          <p:nvPr/>
        </p:nvSpPr>
        <p:spPr>
          <a:xfrm>
            <a:off x="2094152" y="-104341"/>
            <a:ext cx="7499297" cy="1200329"/>
          </a:xfrm>
          <a:prstGeom prst="rect">
            <a:avLst/>
          </a:prstGeom>
          <a:noFill/>
        </p:spPr>
        <p:txBody>
          <a:bodyPr wrap="none" rtlCol="0">
            <a:spAutoFit/>
          </a:bodyPr>
          <a:lstStyle/>
          <a:p>
            <a:pPr>
              <a:lnSpc>
                <a:spcPct val="200000"/>
              </a:lnSpc>
            </a:pPr>
            <a:r>
              <a:rPr lang="es-CL" sz="3600" dirty="0" smtClean="0"/>
              <a:t>Ley Orgánica Constitucional de la FFAA </a:t>
            </a:r>
          </a:p>
        </p:txBody>
      </p:sp>
      <p:sp>
        <p:nvSpPr>
          <p:cNvPr id="2" name="CuadroTexto 1"/>
          <p:cNvSpPr txBox="1"/>
          <p:nvPr/>
        </p:nvSpPr>
        <p:spPr>
          <a:xfrm>
            <a:off x="251014" y="1451231"/>
            <a:ext cx="11779623" cy="1323439"/>
          </a:xfrm>
          <a:prstGeom prst="rect">
            <a:avLst/>
          </a:prstGeom>
          <a:solidFill>
            <a:schemeClr val="bg1"/>
          </a:solidFill>
        </p:spPr>
        <p:txBody>
          <a:bodyPr wrap="square" rtlCol="0">
            <a:spAutoFit/>
          </a:bodyPr>
          <a:lstStyle/>
          <a:p>
            <a:pPr algn="just"/>
            <a:r>
              <a:rPr lang="es-ES" sz="2000" dirty="0"/>
              <a:t>El personal que integra las Fuerzas Armadas no podrá pertenecer a partidos políticos, a organismos sindicales, ni a instituciones, organizaciones o agrupaciones cuyos principios u objetivos se contrapongan o sean incompatibles con </a:t>
            </a:r>
            <a:r>
              <a:rPr lang="es-ES" sz="2000" dirty="0" smtClean="0"/>
              <a:t> </a:t>
            </a:r>
            <a:r>
              <a:rPr lang="es-ES" sz="2000" dirty="0"/>
              <a:t>las funciones que la Constitución Política y las leyes de la República encomiendan a las Fuerzas Armadas</a:t>
            </a:r>
            <a:r>
              <a:rPr lang="es-ES" sz="2000" dirty="0" smtClean="0"/>
              <a:t>.</a:t>
            </a:r>
            <a:endParaRPr lang="es-CL" sz="2000" dirty="0" smtClean="0"/>
          </a:p>
        </p:txBody>
      </p:sp>
      <p:sp>
        <p:nvSpPr>
          <p:cNvPr id="7" name="CuadroTexto 6"/>
          <p:cNvSpPr txBox="1"/>
          <p:nvPr/>
        </p:nvSpPr>
        <p:spPr>
          <a:xfrm>
            <a:off x="251013" y="3066651"/>
            <a:ext cx="11779623" cy="2246769"/>
          </a:xfrm>
          <a:prstGeom prst="rect">
            <a:avLst/>
          </a:prstGeom>
          <a:solidFill>
            <a:schemeClr val="bg1"/>
          </a:solidFill>
        </p:spPr>
        <p:txBody>
          <a:bodyPr wrap="square" rtlCol="0">
            <a:spAutoFit/>
          </a:bodyPr>
          <a:lstStyle/>
          <a:p>
            <a:pPr algn="just"/>
            <a:r>
              <a:rPr lang="es-CL" sz="2000" dirty="0" smtClean="0"/>
              <a:t>Carrera profesional. El ingreso a la planta institucional es a través de las Escuelas.</a:t>
            </a:r>
          </a:p>
          <a:p>
            <a:pPr algn="just"/>
            <a:r>
              <a:rPr lang="es-CL" sz="2000" dirty="0" smtClean="0"/>
              <a:t>Retiro temporal y retiro definitivo.</a:t>
            </a:r>
          </a:p>
          <a:p>
            <a:pPr algn="just"/>
            <a:r>
              <a:rPr lang="es-ES" sz="2000" u="sng" dirty="0"/>
              <a:t>Mando </a:t>
            </a:r>
            <a:r>
              <a:rPr lang="es-ES" sz="2000" u="sng" dirty="0" smtClean="0"/>
              <a:t>Militar </a:t>
            </a:r>
            <a:r>
              <a:rPr lang="es-ES" sz="2000" dirty="0" smtClean="0"/>
              <a:t>es </a:t>
            </a:r>
            <a:r>
              <a:rPr lang="es-ES" sz="2000" dirty="0"/>
              <a:t>el que corresponde por naturaleza al Oficial de Armas y por excepción al de otro escalafón, sobre el personal que le está subordinado, en razón del puesto que desempeñe o de una comisión asignada y que tiende directamente a la consecución de los objetivos de las Fuerzas Armadas. Es total, se ejerce en todo momento y circunstancia y no tiene más restricciones que las establecidas expresamente en las leyes y reglamentos.</a:t>
            </a:r>
            <a:endParaRPr lang="es-CL" sz="2000" dirty="0" smtClean="0"/>
          </a:p>
        </p:txBody>
      </p:sp>
    </p:spTree>
    <p:extLst>
      <p:ext uri="{BB962C8B-B14F-4D97-AF65-F5344CB8AC3E}">
        <p14:creationId xmlns:p14="http://schemas.microsoft.com/office/powerpoint/2010/main" val="251149965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uadroTexto 5"/>
          <p:cNvSpPr txBox="1"/>
          <p:nvPr/>
        </p:nvSpPr>
        <p:spPr>
          <a:xfrm>
            <a:off x="2094152" y="-104341"/>
            <a:ext cx="7499297" cy="1200329"/>
          </a:xfrm>
          <a:prstGeom prst="rect">
            <a:avLst/>
          </a:prstGeom>
          <a:noFill/>
        </p:spPr>
        <p:txBody>
          <a:bodyPr wrap="none" rtlCol="0">
            <a:spAutoFit/>
          </a:bodyPr>
          <a:lstStyle/>
          <a:p>
            <a:pPr>
              <a:lnSpc>
                <a:spcPct val="200000"/>
              </a:lnSpc>
            </a:pPr>
            <a:r>
              <a:rPr lang="es-CL" sz="3600" dirty="0" smtClean="0"/>
              <a:t>Ley Orgánica Constitucional de la FFAA </a:t>
            </a:r>
          </a:p>
        </p:txBody>
      </p:sp>
      <p:sp>
        <p:nvSpPr>
          <p:cNvPr id="2" name="CuadroTexto 1"/>
          <p:cNvSpPr txBox="1"/>
          <p:nvPr/>
        </p:nvSpPr>
        <p:spPr>
          <a:xfrm>
            <a:off x="251014" y="2624939"/>
            <a:ext cx="11779623" cy="1015663"/>
          </a:xfrm>
          <a:prstGeom prst="rect">
            <a:avLst/>
          </a:prstGeom>
          <a:solidFill>
            <a:schemeClr val="bg1"/>
          </a:solidFill>
        </p:spPr>
        <p:txBody>
          <a:bodyPr wrap="square" rtlCol="0">
            <a:spAutoFit/>
          </a:bodyPr>
          <a:lstStyle/>
          <a:p>
            <a:pPr algn="just"/>
            <a:r>
              <a:rPr lang="es-ES" sz="2000" dirty="0" smtClean="0"/>
              <a:t>El régimen de previsión comprende </a:t>
            </a:r>
            <a:r>
              <a:rPr lang="es-ES" sz="2000" dirty="0"/>
              <a:t>básicamente los beneficios de pensión de retiro y de montepío, desahucio, indemnización por fallecimiento, prestaciones de salud, prestaciones sociales y demás beneficios de seguridad social que la ley establezca.</a:t>
            </a:r>
            <a:endParaRPr lang="es-CL" sz="2000" dirty="0" smtClean="0"/>
          </a:p>
        </p:txBody>
      </p:sp>
    </p:spTree>
    <p:extLst>
      <p:ext uri="{BB962C8B-B14F-4D97-AF65-F5344CB8AC3E}">
        <p14:creationId xmlns:p14="http://schemas.microsoft.com/office/powerpoint/2010/main" val="324629984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p:cNvSpPr txBox="1"/>
          <p:nvPr/>
        </p:nvSpPr>
        <p:spPr>
          <a:xfrm>
            <a:off x="2241179" y="358587"/>
            <a:ext cx="7799294" cy="923330"/>
          </a:xfrm>
          <a:prstGeom prst="rect">
            <a:avLst/>
          </a:prstGeom>
          <a:noFill/>
        </p:spPr>
        <p:txBody>
          <a:bodyPr wrap="square" rtlCol="0">
            <a:spAutoFit/>
          </a:bodyPr>
          <a:lstStyle/>
          <a:p>
            <a:r>
              <a:rPr lang="es-CL" sz="5400" dirty="0" smtClean="0"/>
              <a:t>Reglamentación General</a:t>
            </a:r>
            <a:endParaRPr lang="es-CL" sz="5400" dirty="0"/>
          </a:p>
        </p:txBody>
      </p:sp>
      <p:sp>
        <p:nvSpPr>
          <p:cNvPr id="6" name="CuadroTexto 5"/>
          <p:cNvSpPr txBox="1"/>
          <p:nvPr/>
        </p:nvSpPr>
        <p:spPr>
          <a:xfrm>
            <a:off x="3408622" y="1470212"/>
            <a:ext cx="7766742" cy="4369209"/>
          </a:xfrm>
          <a:prstGeom prst="rect">
            <a:avLst/>
          </a:prstGeom>
          <a:noFill/>
        </p:spPr>
        <p:txBody>
          <a:bodyPr wrap="none" rtlCol="0">
            <a:spAutoFit/>
          </a:bodyPr>
          <a:lstStyle/>
          <a:p>
            <a:pPr>
              <a:lnSpc>
                <a:spcPct val="200000"/>
              </a:lnSpc>
            </a:pPr>
            <a:r>
              <a:rPr lang="es-CL" sz="3600" dirty="0" smtClean="0"/>
              <a:t>Constitución Política del Estado</a:t>
            </a:r>
          </a:p>
          <a:p>
            <a:pPr>
              <a:lnSpc>
                <a:spcPct val="200000"/>
              </a:lnSpc>
            </a:pPr>
            <a:r>
              <a:rPr lang="es-CL" sz="3600" dirty="0" smtClean="0"/>
              <a:t>Ley Orgánica Constitucional de la FFAA</a:t>
            </a:r>
          </a:p>
          <a:p>
            <a:pPr>
              <a:lnSpc>
                <a:spcPct val="200000"/>
              </a:lnSpc>
            </a:pPr>
            <a:r>
              <a:rPr lang="es-CL" sz="3600" dirty="0" smtClean="0"/>
              <a:t>Estatuto del Personal de las FFAA (DFL 1)</a:t>
            </a:r>
          </a:p>
          <a:p>
            <a:pPr>
              <a:lnSpc>
                <a:spcPct val="200000"/>
              </a:lnSpc>
            </a:pPr>
            <a:r>
              <a:rPr lang="es-CL" sz="3600" dirty="0" smtClean="0"/>
              <a:t>Publicaciones Institucionales</a:t>
            </a:r>
          </a:p>
        </p:txBody>
      </p:sp>
      <p:pic>
        <p:nvPicPr>
          <p:cNvPr id="2" name="Imagen 1"/>
          <p:cNvPicPr>
            <a:picLocks noChangeAspect="1"/>
          </p:cNvPicPr>
          <p:nvPr/>
        </p:nvPicPr>
        <p:blipFill>
          <a:blip r:embed="rId2"/>
          <a:stretch>
            <a:fillRect/>
          </a:stretch>
        </p:blipFill>
        <p:spPr>
          <a:xfrm>
            <a:off x="11175364" y="4283862"/>
            <a:ext cx="786452" cy="280440"/>
          </a:xfrm>
          <a:prstGeom prst="rect">
            <a:avLst/>
          </a:prstGeom>
        </p:spPr>
      </p:pic>
    </p:spTree>
    <p:extLst>
      <p:ext uri="{BB962C8B-B14F-4D97-AF65-F5344CB8AC3E}">
        <p14:creationId xmlns:p14="http://schemas.microsoft.com/office/powerpoint/2010/main" val="251970640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p:cNvSpPr txBox="1"/>
          <p:nvPr/>
        </p:nvSpPr>
        <p:spPr>
          <a:xfrm>
            <a:off x="2241179" y="358587"/>
            <a:ext cx="7799294" cy="923330"/>
          </a:xfrm>
          <a:prstGeom prst="rect">
            <a:avLst/>
          </a:prstGeom>
          <a:noFill/>
        </p:spPr>
        <p:txBody>
          <a:bodyPr wrap="square" rtlCol="0">
            <a:spAutoFit/>
          </a:bodyPr>
          <a:lstStyle/>
          <a:p>
            <a:r>
              <a:rPr lang="es-CL" sz="5400" dirty="0" smtClean="0"/>
              <a:t>Reglamentación General</a:t>
            </a:r>
            <a:endParaRPr lang="es-CL" sz="5400" dirty="0"/>
          </a:p>
        </p:txBody>
      </p:sp>
      <p:sp>
        <p:nvSpPr>
          <p:cNvPr id="6" name="CuadroTexto 5"/>
          <p:cNvSpPr txBox="1"/>
          <p:nvPr/>
        </p:nvSpPr>
        <p:spPr>
          <a:xfrm>
            <a:off x="3408622" y="1470212"/>
            <a:ext cx="7766742" cy="4369209"/>
          </a:xfrm>
          <a:prstGeom prst="rect">
            <a:avLst/>
          </a:prstGeom>
          <a:noFill/>
        </p:spPr>
        <p:txBody>
          <a:bodyPr wrap="none" rtlCol="0">
            <a:spAutoFit/>
          </a:bodyPr>
          <a:lstStyle/>
          <a:p>
            <a:pPr>
              <a:lnSpc>
                <a:spcPct val="200000"/>
              </a:lnSpc>
            </a:pPr>
            <a:r>
              <a:rPr lang="es-CL" sz="3600" dirty="0" smtClean="0"/>
              <a:t>Constitución Política del Estado</a:t>
            </a:r>
          </a:p>
          <a:p>
            <a:pPr>
              <a:lnSpc>
                <a:spcPct val="200000"/>
              </a:lnSpc>
            </a:pPr>
            <a:r>
              <a:rPr lang="es-CL" sz="3600" dirty="0" smtClean="0"/>
              <a:t>Ley Orgánica Constitucional de la FFAA</a:t>
            </a:r>
          </a:p>
          <a:p>
            <a:pPr>
              <a:lnSpc>
                <a:spcPct val="200000"/>
              </a:lnSpc>
            </a:pPr>
            <a:r>
              <a:rPr lang="es-CL" sz="3600" dirty="0" smtClean="0"/>
              <a:t>Estatuto del Personal de las FFAA (DFL 1)</a:t>
            </a:r>
          </a:p>
          <a:p>
            <a:pPr>
              <a:lnSpc>
                <a:spcPct val="200000"/>
              </a:lnSpc>
            </a:pPr>
            <a:r>
              <a:rPr lang="es-CL" sz="3600" dirty="0" smtClean="0"/>
              <a:t>Publicaciones Institucionales</a:t>
            </a:r>
          </a:p>
        </p:txBody>
      </p:sp>
      <p:sp>
        <p:nvSpPr>
          <p:cNvPr id="3" name="Flecha izquierda 2"/>
          <p:cNvSpPr/>
          <p:nvPr/>
        </p:nvSpPr>
        <p:spPr>
          <a:xfrm>
            <a:off x="11175364" y="4303059"/>
            <a:ext cx="766482" cy="242047"/>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10" name="Imagen 9"/>
          <p:cNvPicPr>
            <a:picLocks noChangeAspect="1"/>
          </p:cNvPicPr>
          <p:nvPr/>
        </p:nvPicPr>
        <p:blipFill>
          <a:blip r:embed="rId2"/>
          <a:stretch>
            <a:fillRect/>
          </a:stretch>
        </p:blipFill>
        <p:spPr>
          <a:xfrm>
            <a:off x="3530922" y="0"/>
            <a:ext cx="5619872" cy="6858000"/>
          </a:xfrm>
          <a:prstGeom prst="rect">
            <a:avLst/>
          </a:prstGeom>
        </p:spPr>
      </p:pic>
    </p:spTree>
    <p:extLst>
      <p:ext uri="{BB962C8B-B14F-4D97-AF65-F5344CB8AC3E}">
        <p14:creationId xmlns:p14="http://schemas.microsoft.com/office/powerpoint/2010/main" val="205427938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uadroTexto 5"/>
          <p:cNvSpPr txBox="1"/>
          <p:nvPr/>
        </p:nvSpPr>
        <p:spPr>
          <a:xfrm>
            <a:off x="492016" y="646544"/>
            <a:ext cx="4911729" cy="5078313"/>
          </a:xfrm>
          <a:prstGeom prst="rect">
            <a:avLst/>
          </a:prstGeom>
          <a:solidFill>
            <a:schemeClr val="bg1">
              <a:lumMod val="95000"/>
            </a:schemeClr>
          </a:solidFill>
        </p:spPr>
        <p:txBody>
          <a:bodyPr wrap="none" rtlCol="0">
            <a:spAutoFit/>
          </a:bodyPr>
          <a:lstStyle/>
          <a:p>
            <a:pPr>
              <a:lnSpc>
                <a:spcPct val="150000"/>
              </a:lnSpc>
            </a:pPr>
            <a:r>
              <a:rPr lang="es-CL" sz="3600" dirty="0" smtClean="0"/>
              <a:t>Personal de las FF.AA.</a:t>
            </a:r>
          </a:p>
          <a:p>
            <a:pPr>
              <a:lnSpc>
                <a:spcPct val="150000"/>
              </a:lnSpc>
            </a:pPr>
            <a:r>
              <a:rPr lang="es-CL" sz="3600" dirty="0" smtClean="0"/>
              <a:t>Beneficios</a:t>
            </a:r>
          </a:p>
          <a:p>
            <a:pPr>
              <a:lnSpc>
                <a:spcPct val="150000"/>
              </a:lnSpc>
            </a:pPr>
            <a:r>
              <a:rPr lang="es-CL" sz="3600" dirty="0" smtClean="0"/>
              <a:t>Comisiones especiales</a:t>
            </a:r>
          </a:p>
          <a:p>
            <a:pPr>
              <a:lnSpc>
                <a:spcPct val="150000"/>
              </a:lnSpc>
            </a:pPr>
            <a:r>
              <a:rPr lang="es-CL" sz="3600" dirty="0" smtClean="0"/>
              <a:t>Cauciones</a:t>
            </a:r>
          </a:p>
          <a:p>
            <a:pPr>
              <a:lnSpc>
                <a:spcPct val="150000"/>
              </a:lnSpc>
            </a:pPr>
            <a:r>
              <a:rPr lang="es-CL" sz="3600" dirty="0" smtClean="0"/>
              <a:t>Término de la carrera</a:t>
            </a:r>
          </a:p>
          <a:p>
            <a:pPr>
              <a:lnSpc>
                <a:spcPct val="150000"/>
              </a:lnSpc>
            </a:pPr>
            <a:r>
              <a:rPr lang="es-CL" sz="3600" dirty="0" smtClean="0"/>
              <a:t>Sistema </a:t>
            </a:r>
            <a:r>
              <a:rPr lang="es-CL" sz="3600" dirty="0"/>
              <a:t>de calificaciones </a:t>
            </a:r>
          </a:p>
        </p:txBody>
      </p:sp>
      <p:sp>
        <p:nvSpPr>
          <p:cNvPr id="4" name="CuadroTexto 3"/>
          <p:cNvSpPr txBox="1"/>
          <p:nvPr/>
        </p:nvSpPr>
        <p:spPr>
          <a:xfrm>
            <a:off x="6553897" y="651643"/>
            <a:ext cx="4648837" cy="5078313"/>
          </a:xfrm>
          <a:prstGeom prst="rect">
            <a:avLst/>
          </a:prstGeom>
          <a:solidFill>
            <a:schemeClr val="bg1">
              <a:lumMod val="95000"/>
            </a:schemeClr>
          </a:solidFill>
        </p:spPr>
        <p:txBody>
          <a:bodyPr wrap="none" rtlCol="0">
            <a:spAutoFit/>
          </a:bodyPr>
          <a:lstStyle/>
          <a:p>
            <a:pPr>
              <a:lnSpc>
                <a:spcPct val="150000"/>
              </a:lnSpc>
            </a:pPr>
            <a:r>
              <a:rPr lang="es-CL" sz="3600" dirty="0" smtClean="0"/>
              <a:t>Escalafones</a:t>
            </a:r>
          </a:p>
          <a:p>
            <a:pPr>
              <a:lnSpc>
                <a:spcPct val="150000"/>
              </a:lnSpc>
            </a:pPr>
            <a:r>
              <a:rPr lang="es-CL" sz="3600" dirty="0" smtClean="0"/>
              <a:t>Cambios de escalafones</a:t>
            </a:r>
          </a:p>
          <a:p>
            <a:pPr>
              <a:lnSpc>
                <a:spcPct val="150000"/>
              </a:lnSpc>
            </a:pPr>
            <a:r>
              <a:rPr lang="es-CL" sz="3600" dirty="0" smtClean="0"/>
              <a:t>Beneficios</a:t>
            </a:r>
          </a:p>
          <a:p>
            <a:pPr>
              <a:lnSpc>
                <a:spcPct val="150000"/>
              </a:lnSpc>
            </a:pPr>
            <a:r>
              <a:rPr lang="es-CL" sz="3600" dirty="0" smtClean="0"/>
              <a:t>Personal a contrata</a:t>
            </a:r>
          </a:p>
          <a:p>
            <a:pPr>
              <a:lnSpc>
                <a:spcPct val="150000"/>
              </a:lnSpc>
            </a:pPr>
            <a:r>
              <a:rPr lang="es-CL" sz="3600" dirty="0" smtClean="0"/>
              <a:t>Tiempos en los grados</a:t>
            </a:r>
          </a:p>
          <a:p>
            <a:pPr>
              <a:lnSpc>
                <a:spcPct val="150000"/>
              </a:lnSpc>
            </a:pPr>
            <a:r>
              <a:rPr lang="es-CL" sz="3600" dirty="0" smtClean="0"/>
              <a:t>Requisitos de ascensos</a:t>
            </a:r>
            <a:endParaRPr lang="es-CL" sz="3600" dirty="0"/>
          </a:p>
        </p:txBody>
      </p:sp>
    </p:spTree>
    <p:extLst>
      <p:ext uri="{BB962C8B-B14F-4D97-AF65-F5344CB8AC3E}">
        <p14:creationId xmlns:p14="http://schemas.microsoft.com/office/powerpoint/2010/main" val="44813950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p:cNvSpPr txBox="1"/>
          <p:nvPr/>
        </p:nvSpPr>
        <p:spPr>
          <a:xfrm>
            <a:off x="2241179" y="358587"/>
            <a:ext cx="7799294" cy="923330"/>
          </a:xfrm>
          <a:prstGeom prst="rect">
            <a:avLst/>
          </a:prstGeom>
          <a:noFill/>
        </p:spPr>
        <p:txBody>
          <a:bodyPr wrap="square" rtlCol="0">
            <a:spAutoFit/>
          </a:bodyPr>
          <a:lstStyle/>
          <a:p>
            <a:r>
              <a:rPr lang="es-CL" sz="5400" dirty="0" smtClean="0"/>
              <a:t>Reglamentación General</a:t>
            </a:r>
            <a:endParaRPr lang="es-CL" sz="5400" dirty="0"/>
          </a:p>
        </p:txBody>
      </p:sp>
      <p:sp>
        <p:nvSpPr>
          <p:cNvPr id="6" name="CuadroTexto 5"/>
          <p:cNvSpPr txBox="1"/>
          <p:nvPr/>
        </p:nvSpPr>
        <p:spPr>
          <a:xfrm>
            <a:off x="3408622" y="1470212"/>
            <a:ext cx="7766742" cy="4369209"/>
          </a:xfrm>
          <a:prstGeom prst="rect">
            <a:avLst/>
          </a:prstGeom>
          <a:noFill/>
        </p:spPr>
        <p:txBody>
          <a:bodyPr wrap="none" rtlCol="0">
            <a:spAutoFit/>
          </a:bodyPr>
          <a:lstStyle/>
          <a:p>
            <a:pPr>
              <a:lnSpc>
                <a:spcPct val="200000"/>
              </a:lnSpc>
            </a:pPr>
            <a:r>
              <a:rPr lang="es-CL" sz="3600" dirty="0" smtClean="0"/>
              <a:t>Constitución Política del Estado</a:t>
            </a:r>
          </a:p>
          <a:p>
            <a:pPr>
              <a:lnSpc>
                <a:spcPct val="200000"/>
              </a:lnSpc>
            </a:pPr>
            <a:r>
              <a:rPr lang="es-CL" sz="3600" dirty="0" smtClean="0"/>
              <a:t>Ley Orgánica Constitucional de la FFAA</a:t>
            </a:r>
          </a:p>
          <a:p>
            <a:pPr>
              <a:lnSpc>
                <a:spcPct val="200000"/>
              </a:lnSpc>
            </a:pPr>
            <a:r>
              <a:rPr lang="es-CL" sz="3600" dirty="0" smtClean="0"/>
              <a:t>Estatuto del Personal de las FFAA (DFL 1)</a:t>
            </a:r>
          </a:p>
          <a:p>
            <a:pPr>
              <a:lnSpc>
                <a:spcPct val="200000"/>
              </a:lnSpc>
            </a:pPr>
            <a:r>
              <a:rPr lang="es-CL" sz="3600" dirty="0" smtClean="0"/>
              <a:t>Publicaciones Institucionales</a:t>
            </a:r>
          </a:p>
        </p:txBody>
      </p:sp>
      <p:sp>
        <p:nvSpPr>
          <p:cNvPr id="3" name="Flecha izquierda 2"/>
          <p:cNvSpPr/>
          <p:nvPr/>
        </p:nvSpPr>
        <p:spPr>
          <a:xfrm>
            <a:off x="9130554" y="5419164"/>
            <a:ext cx="766482" cy="242047"/>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 name="Rectángulo 1"/>
          <p:cNvSpPr/>
          <p:nvPr/>
        </p:nvSpPr>
        <p:spPr>
          <a:xfrm>
            <a:off x="3166281" y="1610436"/>
            <a:ext cx="8297838" cy="3302758"/>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6301682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a:stretch>
            <a:fillRect/>
          </a:stretch>
        </p:blipFill>
        <p:spPr>
          <a:xfrm>
            <a:off x="7746556" y="3788647"/>
            <a:ext cx="4332282" cy="2888188"/>
          </a:xfrm>
          <a:prstGeom prst="rect">
            <a:avLst/>
          </a:prstGeom>
        </p:spPr>
      </p:pic>
      <p:pic>
        <p:nvPicPr>
          <p:cNvPr id="6" name="Imagen 5"/>
          <p:cNvPicPr>
            <a:picLocks noChangeAspect="1"/>
          </p:cNvPicPr>
          <p:nvPr/>
        </p:nvPicPr>
        <p:blipFill>
          <a:blip r:embed="rId3"/>
          <a:stretch>
            <a:fillRect/>
          </a:stretch>
        </p:blipFill>
        <p:spPr>
          <a:xfrm>
            <a:off x="7746556" y="286603"/>
            <a:ext cx="4332282" cy="2888188"/>
          </a:xfrm>
          <a:prstGeom prst="rect">
            <a:avLst/>
          </a:prstGeom>
        </p:spPr>
      </p:pic>
      <p:pic>
        <p:nvPicPr>
          <p:cNvPr id="7" name="Imagen 6"/>
          <p:cNvPicPr>
            <a:picLocks noChangeAspect="1"/>
          </p:cNvPicPr>
          <p:nvPr/>
        </p:nvPicPr>
        <p:blipFill>
          <a:blip r:embed="rId4"/>
          <a:stretch>
            <a:fillRect/>
          </a:stretch>
        </p:blipFill>
        <p:spPr>
          <a:xfrm>
            <a:off x="422918" y="3933584"/>
            <a:ext cx="4163104" cy="1923836"/>
          </a:xfrm>
          <a:prstGeom prst="rect">
            <a:avLst/>
          </a:prstGeom>
        </p:spPr>
      </p:pic>
      <p:pic>
        <p:nvPicPr>
          <p:cNvPr id="9" name="Imagen 8"/>
          <p:cNvPicPr>
            <a:picLocks noChangeAspect="1"/>
          </p:cNvPicPr>
          <p:nvPr/>
        </p:nvPicPr>
        <p:blipFill>
          <a:blip r:embed="rId5"/>
          <a:stretch>
            <a:fillRect/>
          </a:stretch>
        </p:blipFill>
        <p:spPr>
          <a:xfrm>
            <a:off x="462525" y="204716"/>
            <a:ext cx="4069281" cy="3051961"/>
          </a:xfrm>
          <a:prstGeom prst="rect">
            <a:avLst/>
          </a:prstGeom>
        </p:spPr>
      </p:pic>
      <p:sp>
        <p:nvSpPr>
          <p:cNvPr id="10" name="CuadroTexto 9"/>
          <p:cNvSpPr txBox="1"/>
          <p:nvPr/>
        </p:nvSpPr>
        <p:spPr>
          <a:xfrm>
            <a:off x="1708850" y="2805459"/>
            <a:ext cx="1183722" cy="369332"/>
          </a:xfrm>
          <a:prstGeom prst="rect">
            <a:avLst/>
          </a:prstGeom>
          <a:noFill/>
        </p:spPr>
        <p:txBody>
          <a:bodyPr wrap="none" rtlCol="0">
            <a:spAutoFit/>
          </a:bodyPr>
          <a:lstStyle/>
          <a:p>
            <a:r>
              <a:rPr lang="es-ES" dirty="0" smtClean="0"/>
              <a:t>OPV Pardo</a:t>
            </a:r>
            <a:endParaRPr lang="en-US" dirty="0"/>
          </a:p>
        </p:txBody>
      </p:sp>
      <p:sp>
        <p:nvSpPr>
          <p:cNvPr id="11" name="CuadroTexto 10"/>
          <p:cNvSpPr txBox="1"/>
          <p:nvPr/>
        </p:nvSpPr>
        <p:spPr>
          <a:xfrm>
            <a:off x="613390" y="5232741"/>
            <a:ext cx="1687321" cy="369332"/>
          </a:xfrm>
          <a:prstGeom prst="rect">
            <a:avLst/>
          </a:prstGeom>
          <a:noFill/>
        </p:spPr>
        <p:txBody>
          <a:bodyPr wrap="none" rtlCol="0">
            <a:spAutoFit/>
          </a:bodyPr>
          <a:lstStyle/>
          <a:p>
            <a:r>
              <a:rPr lang="es-ES" dirty="0" smtClean="0"/>
              <a:t>OPV Fuentealba</a:t>
            </a:r>
            <a:endParaRPr lang="en-US" dirty="0"/>
          </a:p>
        </p:txBody>
      </p:sp>
      <p:sp>
        <p:nvSpPr>
          <p:cNvPr id="12" name="CuadroTexto 11"/>
          <p:cNvSpPr txBox="1"/>
          <p:nvPr/>
        </p:nvSpPr>
        <p:spPr>
          <a:xfrm>
            <a:off x="9304934" y="6307503"/>
            <a:ext cx="1215526" cy="369332"/>
          </a:xfrm>
          <a:prstGeom prst="rect">
            <a:avLst/>
          </a:prstGeom>
          <a:noFill/>
        </p:spPr>
        <p:txBody>
          <a:bodyPr wrap="none" rtlCol="0">
            <a:spAutoFit/>
          </a:bodyPr>
          <a:lstStyle/>
          <a:p>
            <a:r>
              <a:rPr lang="es-ES" dirty="0" smtClean="0"/>
              <a:t>OPV </a:t>
            </a:r>
            <a:r>
              <a:rPr lang="es-ES" dirty="0" err="1" smtClean="0"/>
              <a:t>Odger</a:t>
            </a:r>
            <a:endParaRPr lang="en-US" dirty="0"/>
          </a:p>
        </p:txBody>
      </p:sp>
      <p:sp>
        <p:nvSpPr>
          <p:cNvPr id="13" name="CuadroTexto 12"/>
          <p:cNvSpPr txBox="1"/>
          <p:nvPr/>
        </p:nvSpPr>
        <p:spPr>
          <a:xfrm>
            <a:off x="9393751" y="2805459"/>
            <a:ext cx="1050544" cy="369332"/>
          </a:xfrm>
          <a:prstGeom prst="rect">
            <a:avLst/>
          </a:prstGeom>
          <a:noFill/>
        </p:spPr>
        <p:txBody>
          <a:bodyPr wrap="none" rtlCol="0">
            <a:spAutoFit/>
          </a:bodyPr>
          <a:lstStyle/>
          <a:p>
            <a:r>
              <a:rPr lang="es-ES" dirty="0" smtClean="0"/>
              <a:t>OPV Toro</a:t>
            </a:r>
            <a:endParaRPr lang="en-US" dirty="0"/>
          </a:p>
        </p:txBody>
      </p:sp>
      <p:sp>
        <p:nvSpPr>
          <p:cNvPr id="14" name="CuadroTexto 13"/>
          <p:cNvSpPr txBox="1"/>
          <p:nvPr/>
        </p:nvSpPr>
        <p:spPr>
          <a:xfrm>
            <a:off x="95534" y="121194"/>
            <a:ext cx="7124131" cy="6555641"/>
          </a:xfrm>
          <a:prstGeom prst="rect">
            <a:avLst/>
          </a:prstGeom>
          <a:solidFill>
            <a:schemeClr val="bg1"/>
          </a:solidFill>
        </p:spPr>
        <p:txBody>
          <a:bodyPr wrap="square" rtlCol="0">
            <a:spAutoFit/>
          </a:bodyPr>
          <a:lstStyle/>
          <a:p>
            <a:pPr algn="just"/>
            <a:r>
              <a:rPr lang="es-ES" sz="2000" dirty="0" smtClean="0"/>
              <a:t>Ingresó </a:t>
            </a:r>
            <a:r>
              <a:rPr lang="es-ES" sz="2000" dirty="0"/>
              <a:t>en la Escuela Naval del Estado, (actual Escuela Naval Arturo Prat) el 17 de febrero de 1871 e hizo su carrera de cadete en la Corbeta Esmeralda</a:t>
            </a:r>
            <a:r>
              <a:rPr lang="es-ES" sz="2000" dirty="0" smtClean="0"/>
              <a:t>.</a:t>
            </a:r>
          </a:p>
          <a:p>
            <a:pPr algn="just"/>
            <a:r>
              <a:rPr lang="es-ES" sz="2000" dirty="0"/>
              <a:t>En 1875 viaja a bordo de la corbeta O'Higgins hacia la Isla de Pascua en el que sería su primer contacto con ella</a:t>
            </a:r>
            <a:r>
              <a:rPr lang="es-ES" sz="2000" dirty="0" smtClean="0"/>
              <a:t>.</a:t>
            </a:r>
          </a:p>
          <a:p>
            <a:pPr algn="just"/>
            <a:r>
              <a:rPr lang="es-ES" sz="2000" dirty="0" smtClean="0"/>
              <a:t>Tras </a:t>
            </a:r>
            <a:r>
              <a:rPr lang="es-ES" sz="2000" dirty="0"/>
              <a:t>el estallido de la Guerra del </a:t>
            </a:r>
            <a:r>
              <a:rPr lang="es-ES" sz="2000" dirty="0" smtClean="0"/>
              <a:t>Pacífico, se </a:t>
            </a:r>
            <a:r>
              <a:rPr lang="es-ES" sz="2000" dirty="0"/>
              <a:t>embarcó en el Vapor Loa durante el bloqueo de Iquique y, poco después, nuevamente en el Cochrane para participar, el 8 de octubre de 1879, en el combate naval de Angamos</a:t>
            </a:r>
            <a:r>
              <a:rPr lang="es-ES" sz="2000" dirty="0" smtClean="0"/>
              <a:t>.</a:t>
            </a:r>
          </a:p>
          <a:p>
            <a:pPr algn="just"/>
            <a:r>
              <a:rPr lang="es-ES" sz="2000" dirty="0" smtClean="0"/>
              <a:t>Terminada la guerra y </a:t>
            </a:r>
            <a:r>
              <a:rPr lang="es-ES" sz="2000" dirty="0"/>
              <a:t>bordo de la corbeta </a:t>
            </a:r>
            <a:r>
              <a:rPr lang="es-ES" sz="2000" dirty="0" err="1"/>
              <a:t>Abtao</a:t>
            </a:r>
            <a:r>
              <a:rPr lang="es-ES" sz="2000" dirty="0"/>
              <a:t> </a:t>
            </a:r>
            <a:r>
              <a:rPr lang="es-ES" sz="2000" dirty="0" smtClean="0"/>
              <a:t>volvió </a:t>
            </a:r>
            <a:r>
              <a:rPr lang="es-ES" sz="2000" dirty="0"/>
              <a:t>a recalar en Isla de Pascua. Corría el año 1886. Al ver que más bien habían empeorado las condiciones de vida de los isleños, tomó la iniciativa de dirigir una memoria al presidente José Manuel Balmaceda a fin de convencerlo de la utilidad que representaría para Chile el tomar posesión de la isla</a:t>
            </a:r>
            <a:r>
              <a:rPr lang="es-ES" sz="2000" dirty="0" smtClean="0"/>
              <a:t>.</a:t>
            </a:r>
            <a:endParaRPr lang="es-ES" sz="2000" dirty="0"/>
          </a:p>
          <a:p>
            <a:pPr algn="just"/>
            <a:r>
              <a:rPr lang="es-ES" sz="2000" dirty="0"/>
              <a:t>Tras recibir el beneplácito de éste y su autorización para negociar, Policarpo Toro comenzó </a:t>
            </a:r>
            <a:r>
              <a:rPr lang="es-ES" sz="2000" dirty="0" smtClean="0"/>
              <a:t>una </a:t>
            </a:r>
            <a:r>
              <a:rPr lang="es-ES" sz="2000" dirty="0"/>
              <a:t>serie de </a:t>
            </a:r>
            <a:r>
              <a:rPr lang="es-ES" sz="2000" dirty="0" smtClean="0"/>
              <a:t>tratativas </a:t>
            </a:r>
            <a:r>
              <a:rPr lang="es-ES" sz="2000" dirty="0"/>
              <a:t>en las que intervinieron Chile, Francia, Tahití y los habitantes de la isla, el capitán tomó posesión oficial de esta en nombre del Estado de Chile, culminando así una negociación con el rey de la isla </a:t>
            </a:r>
            <a:r>
              <a:rPr lang="es-ES" sz="2000" dirty="0" err="1"/>
              <a:t>Atamu</a:t>
            </a:r>
            <a:r>
              <a:rPr lang="es-ES" sz="2000" dirty="0"/>
              <a:t> </a:t>
            </a:r>
            <a:r>
              <a:rPr lang="es-ES" sz="2000" dirty="0" err="1"/>
              <a:t>Tekena</a:t>
            </a:r>
            <a:r>
              <a:rPr lang="es-ES" sz="2000" dirty="0"/>
              <a:t> </a:t>
            </a:r>
            <a:endParaRPr lang="en-US" sz="2000" dirty="0"/>
          </a:p>
        </p:txBody>
      </p:sp>
      <p:pic>
        <p:nvPicPr>
          <p:cNvPr id="15" name="Imagen 14"/>
          <p:cNvPicPr>
            <a:picLocks noChangeAspect="1"/>
          </p:cNvPicPr>
          <p:nvPr/>
        </p:nvPicPr>
        <p:blipFill>
          <a:blip r:embed="rId6"/>
          <a:stretch>
            <a:fillRect/>
          </a:stretch>
        </p:blipFill>
        <p:spPr>
          <a:xfrm>
            <a:off x="7482901" y="3736803"/>
            <a:ext cx="4624369" cy="2940032"/>
          </a:xfrm>
          <a:prstGeom prst="rect">
            <a:avLst/>
          </a:prstGeom>
        </p:spPr>
      </p:pic>
    </p:spTree>
    <p:extLst>
      <p:ext uri="{BB962C8B-B14F-4D97-AF65-F5344CB8AC3E}">
        <p14:creationId xmlns:p14="http://schemas.microsoft.com/office/powerpoint/2010/main" val="343927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500" fill="hold"/>
                                        <p:tgtEl>
                                          <p:spTgt spid="15"/>
                                        </p:tgtEl>
                                        <p:attrNameLst>
                                          <p:attrName>ppt_x</p:attrName>
                                        </p:attrNameLst>
                                      </p:cBhvr>
                                      <p:tavLst>
                                        <p:tav tm="0">
                                          <p:val>
                                            <p:strVal val="#ppt_x"/>
                                          </p:val>
                                        </p:tav>
                                        <p:tav tm="100000">
                                          <p:val>
                                            <p:strVal val="#ppt_x"/>
                                          </p:val>
                                        </p:tav>
                                      </p:tavLst>
                                    </p:anim>
                                    <p:anim calcmode="lin" valueType="num">
                                      <p:cBhvr additive="base">
                                        <p:cTn id="1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p:cNvSpPr txBox="1"/>
          <p:nvPr/>
        </p:nvSpPr>
        <p:spPr>
          <a:xfrm>
            <a:off x="2241179" y="358587"/>
            <a:ext cx="7799294" cy="923330"/>
          </a:xfrm>
          <a:prstGeom prst="rect">
            <a:avLst/>
          </a:prstGeom>
          <a:noFill/>
        </p:spPr>
        <p:txBody>
          <a:bodyPr wrap="square" rtlCol="0">
            <a:spAutoFit/>
          </a:bodyPr>
          <a:lstStyle/>
          <a:p>
            <a:r>
              <a:rPr lang="es-CL" sz="5400" dirty="0" smtClean="0"/>
              <a:t>Reglamentación General</a:t>
            </a:r>
            <a:endParaRPr lang="es-CL" sz="5400" dirty="0"/>
          </a:p>
        </p:txBody>
      </p:sp>
      <p:sp>
        <p:nvSpPr>
          <p:cNvPr id="6" name="CuadroTexto 5"/>
          <p:cNvSpPr txBox="1"/>
          <p:nvPr/>
        </p:nvSpPr>
        <p:spPr>
          <a:xfrm>
            <a:off x="3408622" y="1470212"/>
            <a:ext cx="5548891" cy="7848302"/>
          </a:xfrm>
          <a:prstGeom prst="rect">
            <a:avLst/>
          </a:prstGeom>
          <a:noFill/>
        </p:spPr>
        <p:txBody>
          <a:bodyPr wrap="none" rtlCol="0">
            <a:spAutoFit/>
          </a:bodyPr>
          <a:lstStyle/>
          <a:p>
            <a:pPr>
              <a:lnSpc>
                <a:spcPct val="200000"/>
              </a:lnSpc>
            </a:pPr>
            <a:r>
              <a:rPr lang="es-CL" sz="3600" dirty="0" smtClean="0"/>
              <a:t>Publicaciones Institucionales</a:t>
            </a:r>
          </a:p>
          <a:p>
            <a:pPr>
              <a:lnSpc>
                <a:spcPct val="150000"/>
              </a:lnSpc>
            </a:pPr>
            <a:r>
              <a:rPr lang="es-CL" sz="3600" dirty="0" smtClean="0"/>
              <a:t>	Reglamentos</a:t>
            </a:r>
          </a:p>
          <a:p>
            <a:pPr>
              <a:lnSpc>
                <a:spcPct val="150000"/>
              </a:lnSpc>
            </a:pPr>
            <a:r>
              <a:rPr lang="es-CL" sz="3600" dirty="0"/>
              <a:t>	</a:t>
            </a:r>
            <a:r>
              <a:rPr lang="es-CL" sz="3600" dirty="0" smtClean="0"/>
              <a:t>Manuales</a:t>
            </a:r>
          </a:p>
          <a:p>
            <a:pPr>
              <a:lnSpc>
                <a:spcPct val="150000"/>
              </a:lnSpc>
            </a:pPr>
            <a:r>
              <a:rPr lang="es-CL" sz="3600" dirty="0"/>
              <a:t>	</a:t>
            </a:r>
            <a:r>
              <a:rPr lang="es-CL" sz="3600" dirty="0" smtClean="0"/>
              <a:t>Libros </a:t>
            </a:r>
            <a:r>
              <a:rPr lang="es-CL" sz="3600" dirty="0"/>
              <a:t>Independientes</a:t>
            </a:r>
            <a:endParaRPr lang="es-CL" sz="3600" dirty="0" smtClean="0"/>
          </a:p>
          <a:p>
            <a:pPr>
              <a:lnSpc>
                <a:spcPct val="150000"/>
              </a:lnSpc>
            </a:pPr>
            <a:r>
              <a:rPr lang="es-CL" sz="3600" dirty="0"/>
              <a:t>	</a:t>
            </a:r>
            <a:r>
              <a:rPr lang="es-CL" sz="3600" dirty="0" smtClean="0"/>
              <a:t>Directivas</a:t>
            </a:r>
          </a:p>
          <a:p>
            <a:pPr>
              <a:lnSpc>
                <a:spcPct val="150000"/>
              </a:lnSpc>
            </a:pPr>
            <a:r>
              <a:rPr lang="es-CL" sz="3600" dirty="0"/>
              <a:t>	</a:t>
            </a:r>
            <a:r>
              <a:rPr lang="es-CL" sz="3600" dirty="0" smtClean="0"/>
              <a:t>Libros de recopilación</a:t>
            </a:r>
            <a:endParaRPr lang="es-CL" sz="3600" dirty="0"/>
          </a:p>
          <a:p>
            <a:pPr>
              <a:lnSpc>
                <a:spcPct val="150000"/>
              </a:lnSpc>
            </a:pPr>
            <a:r>
              <a:rPr lang="es-CL" sz="3600" dirty="0"/>
              <a:t>	</a:t>
            </a:r>
            <a:endParaRPr lang="es-CL" sz="3600" dirty="0" smtClean="0"/>
          </a:p>
          <a:p>
            <a:pPr>
              <a:lnSpc>
                <a:spcPct val="150000"/>
              </a:lnSpc>
            </a:pPr>
            <a:r>
              <a:rPr lang="es-CL" sz="3600" dirty="0"/>
              <a:t>		</a:t>
            </a:r>
            <a:endParaRPr lang="es-CL" sz="3600" dirty="0" smtClean="0"/>
          </a:p>
          <a:p>
            <a:pPr>
              <a:lnSpc>
                <a:spcPct val="150000"/>
              </a:lnSpc>
            </a:pPr>
            <a:r>
              <a:rPr lang="es-CL" sz="3600" dirty="0"/>
              <a:t>	</a:t>
            </a:r>
            <a:endParaRPr lang="es-CL" sz="3600" dirty="0" smtClean="0"/>
          </a:p>
        </p:txBody>
      </p:sp>
      <p:pic>
        <p:nvPicPr>
          <p:cNvPr id="2" name="Imagen 1"/>
          <p:cNvPicPr>
            <a:picLocks noChangeAspect="1"/>
          </p:cNvPicPr>
          <p:nvPr/>
        </p:nvPicPr>
        <p:blipFill>
          <a:blip r:embed="rId2"/>
          <a:stretch>
            <a:fillRect/>
          </a:stretch>
        </p:blipFill>
        <p:spPr>
          <a:xfrm>
            <a:off x="7195398" y="2992945"/>
            <a:ext cx="786452" cy="280440"/>
          </a:xfrm>
          <a:prstGeom prst="rect">
            <a:avLst/>
          </a:prstGeom>
        </p:spPr>
      </p:pic>
    </p:spTree>
    <p:extLst>
      <p:ext uri="{BB962C8B-B14F-4D97-AF65-F5344CB8AC3E}">
        <p14:creationId xmlns:p14="http://schemas.microsoft.com/office/powerpoint/2010/main" val="318330645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p:cNvSpPr txBox="1"/>
          <p:nvPr/>
        </p:nvSpPr>
        <p:spPr>
          <a:xfrm>
            <a:off x="2241179" y="358587"/>
            <a:ext cx="7799294" cy="923330"/>
          </a:xfrm>
          <a:prstGeom prst="rect">
            <a:avLst/>
          </a:prstGeom>
          <a:noFill/>
        </p:spPr>
        <p:txBody>
          <a:bodyPr wrap="square" rtlCol="0">
            <a:spAutoFit/>
          </a:bodyPr>
          <a:lstStyle/>
          <a:p>
            <a:r>
              <a:rPr lang="es-CL" sz="5400" dirty="0" smtClean="0"/>
              <a:t>Reglamentación General</a:t>
            </a:r>
            <a:endParaRPr lang="es-CL" sz="5400" dirty="0"/>
          </a:p>
        </p:txBody>
      </p:sp>
      <p:sp>
        <p:nvSpPr>
          <p:cNvPr id="6" name="CuadroTexto 5"/>
          <p:cNvSpPr txBox="1"/>
          <p:nvPr/>
        </p:nvSpPr>
        <p:spPr>
          <a:xfrm>
            <a:off x="3408622" y="1470212"/>
            <a:ext cx="7766742" cy="4369209"/>
          </a:xfrm>
          <a:prstGeom prst="rect">
            <a:avLst/>
          </a:prstGeom>
          <a:noFill/>
        </p:spPr>
        <p:txBody>
          <a:bodyPr wrap="none" rtlCol="0">
            <a:spAutoFit/>
          </a:bodyPr>
          <a:lstStyle/>
          <a:p>
            <a:pPr>
              <a:lnSpc>
                <a:spcPct val="200000"/>
              </a:lnSpc>
            </a:pPr>
            <a:r>
              <a:rPr lang="es-CL" sz="3600" dirty="0" smtClean="0"/>
              <a:t>Constitución Política del Estado</a:t>
            </a:r>
          </a:p>
          <a:p>
            <a:pPr>
              <a:lnSpc>
                <a:spcPct val="200000"/>
              </a:lnSpc>
            </a:pPr>
            <a:r>
              <a:rPr lang="es-CL" sz="3600" dirty="0" smtClean="0"/>
              <a:t>Ley Orgánica Constitucional de la FFAA</a:t>
            </a:r>
          </a:p>
          <a:p>
            <a:pPr>
              <a:lnSpc>
                <a:spcPct val="200000"/>
              </a:lnSpc>
            </a:pPr>
            <a:r>
              <a:rPr lang="es-CL" sz="3600" dirty="0" smtClean="0"/>
              <a:t>Estatuto del Personal de las FFAA (DFL 1)</a:t>
            </a:r>
          </a:p>
          <a:p>
            <a:pPr>
              <a:lnSpc>
                <a:spcPct val="200000"/>
              </a:lnSpc>
            </a:pPr>
            <a:r>
              <a:rPr lang="es-CL" sz="3600" dirty="0" smtClean="0"/>
              <a:t>Publicaciones Institucionales</a:t>
            </a:r>
          </a:p>
        </p:txBody>
      </p:sp>
      <p:sp>
        <p:nvSpPr>
          <p:cNvPr id="3" name="Flecha izquierda 2"/>
          <p:cNvSpPr/>
          <p:nvPr/>
        </p:nvSpPr>
        <p:spPr>
          <a:xfrm>
            <a:off x="10932459" y="3186953"/>
            <a:ext cx="766482" cy="242047"/>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8" name="Imagen 7"/>
          <p:cNvPicPr>
            <a:picLocks noChangeAspect="1"/>
          </p:cNvPicPr>
          <p:nvPr/>
        </p:nvPicPr>
        <p:blipFill>
          <a:blip r:embed="rId2"/>
          <a:stretch>
            <a:fillRect/>
          </a:stretch>
        </p:blipFill>
        <p:spPr>
          <a:xfrm>
            <a:off x="5910385" y="0"/>
            <a:ext cx="6085606" cy="6858000"/>
          </a:xfrm>
          <a:prstGeom prst="rect">
            <a:avLst/>
          </a:prstGeom>
        </p:spPr>
      </p:pic>
      <p:pic>
        <p:nvPicPr>
          <p:cNvPr id="9" name="Imagen 8"/>
          <p:cNvPicPr>
            <a:picLocks noChangeAspect="1"/>
          </p:cNvPicPr>
          <p:nvPr/>
        </p:nvPicPr>
        <p:blipFill>
          <a:blip r:embed="rId3"/>
          <a:stretch>
            <a:fillRect/>
          </a:stretch>
        </p:blipFill>
        <p:spPr>
          <a:xfrm>
            <a:off x="285661" y="0"/>
            <a:ext cx="5544566" cy="6858000"/>
          </a:xfrm>
          <a:prstGeom prst="rect">
            <a:avLst/>
          </a:prstGeom>
        </p:spPr>
      </p:pic>
    </p:spTree>
    <p:extLst>
      <p:ext uri="{BB962C8B-B14F-4D97-AF65-F5344CB8AC3E}">
        <p14:creationId xmlns:p14="http://schemas.microsoft.com/office/powerpoint/2010/main" val="290304049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p:cNvSpPr txBox="1"/>
          <p:nvPr/>
        </p:nvSpPr>
        <p:spPr>
          <a:xfrm>
            <a:off x="2241179" y="358587"/>
            <a:ext cx="7799294" cy="923330"/>
          </a:xfrm>
          <a:prstGeom prst="rect">
            <a:avLst/>
          </a:prstGeom>
          <a:noFill/>
        </p:spPr>
        <p:txBody>
          <a:bodyPr wrap="square" rtlCol="0">
            <a:spAutoFit/>
          </a:bodyPr>
          <a:lstStyle/>
          <a:p>
            <a:r>
              <a:rPr lang="es-CL" sz="5400" dirty="0" smtClean="0"/>
              <a:t>Reglamentación General</a:t>
            </a:r>
            <a:endParaRPr lang="es-CL" sz="5400" dirty="0"/>
          </a:p>
        </p:txBody>
      </p:sp>
      <p:sp>
        <p:nvSpPr>
          <p:cNvPr id="6" name="CuadroTexto 5"/>
          <p:cNvSpPr txBox="1"/>
          <p:nvPr/>
        </p:nvSpPr>
        <p:spPr>
          <a:xfrm>
            <a:off x="3408622" y="1470212"/>
            <a:ext cx="5548891" cy="6186309"/>
          </a:xfrm>
          <a:prstGeom prst="rect">
            <a:avLst/>
          </a:prstGeom>
          <a:noFill/>
        </p:spPr>
        <p:txBody>
          <a:bodyPr wrap="none" rtlCol="0">
            <a:spAutoFit/>
          </a:bodyPr>
          <a:lstStyle/>
          <a:p>
            <a:pPr>
              <a:lnSpc>
                <a:spcPct val="200000"/>
              </a:lnSpc>
            </a:pPr>
            <a:r>
              <a:rPr lang="es-CL" sz="3600" dirty="0" smtClean="0"/>
              <a:t>Publicaciones Institucionales</a:t>
            </a:r>
          </a:p>
          <a:p>
            <a:pPr>
              <a:lnSpc>
                <a:spcPct val="150000"/>
              </a:lnSpc>
            </a:pPr>
            <a:r>
              <a:rPr lang="es-CL" sz="3600" dirty="0" smtClean="0"/>
              <a:t>	</a:t>
            </a:r>
            <a:r>
              <a:rPr lang="es-CL" sz="3600" dirty="0"/>
              <a:t>Libros Independientes</a:t>
            </a:r>
          </a:p>
          <a:p>
            <a:pPr>
              <a:lnSpc>
                <a:spcPct val="150000"/>
              </a:lnSpc>
            </a:pPr>
            <a:r>
              <a:rPr lang="es-CL" sz="3600" dirty="0" smtClean="0"/>
              <a:t>	Reglamentos</a:t>
            </a:r>
          </a:p>
          <a:p>
            <a:pPr>
              <a:lnSpc>
                <a:spcPct val="150000"/>
              </a:lnSpc>
            </a:pPr>
            <a:r>
              <a:rPr lang="es-CL" sz="3600" dirty="0"/>
              <a:t>	</a:t>
            </a:r>
            <a:r>
              <a:rPr lang="es-CL" sz="3600" dirty="0" smtClean="0"/>
              <a:t>	Directivas</a:t>
            </a:r>
          </a:p>
          <a:p>
            <a:pPr>
              <a:lnSpc>
                <a:spcPct val="150000"/>
              </a:lnSpc>
            </a:pPr>
            <a:r>
              <a:rPr lang="es-CL" sz="3600" dirty="0"/>
              <a:t>	</a:t>
            </a:r>
            <a:r>
              <a:rPr lang="es-CL" sz="3600" dirty="0" smtClean="0"/>
              <a:t>Manuales</a:t>
            </a:r>
          </a:p>
          <a:p>
            <a:pPr>
              <a:lnSpc>
                <a:spcPct val="150000"/>
              </a:lnSpc>
            </a:pPr>
            <a:r>
              <a:rPr lang="es-CL" sz="3600" dirty="0"/>
              <a:t>		</a:t>
            </a:r>
            <a:endParaRPr lang="es-CL" sz="3600" dirty="0" smtClean="0"/>
          </a:p>
          <a:p>
            <a:pPr>
              <a:lnSpc>
                <a:spcPct val="150000"/>
              </a:lnSpc>
            </a:pPr>
            <a:r>
              <a:rPr lang="es-CL" sz="3600" dirty="0"/>
              <a:t>	</a:t>
            </a:r>
            <a:endParaRPr lang="es-CL" sz="3600" dirty="0" smtClean="0"/>
          </a:p>
        </p:txBody>
      </p:sp>
      <p:pic>
        <p:nvPicPr>
          <p:cNvPr id="2" name="Imagen 1"/>
          <p:cNvPicPr>
            <a:picLocks noChangeAspect="1"/>
          </p:cNvPicPr>
          <p:nvPr/>
        </p:nvPicPr>
        <p:blipFill>
          <a:blip r:embed="rId2"/>
          <a:stretch>
            <a:fillRect/>
          </a:stretch>
        </p:blipFill>
        <p:spPr>
          <a:xfrm>
            <a:off x="7531574" y="3826662"/>
            <a:ext cx="786452" cy="280440"/>
          </a:xfrm>
          <a:prstGeom prst="rect">
            <a:avLst/>
          </a:prstGeom>
        </p:spPr>
      </p:pic>
      <p:pic>
        <p:nvPicPr>
          <p:cNvPr id="3" name="Imagen 2"/>
          <p:cNvPicPr>
            <a:picLocks noChangeAspect="1"/>
          </p:cNvPicPr>
          <p:nvPr/>
        </p:nvPicPr>
        <p:blipFill>
          <a:blip r:embed="rId3"/>
          <a:stretch>
            <a:fillRect/>
          </a:stretch>
        </p:blipFill>
        <p:spPr>
          <a:xfrm>
            <a:off x="3109856" y="0"/>
            <a:ext cx="5730241" cy="6858000"/>
          </a:xfrm>
          <a:prstGeom prst="rect">
            <a:avLst/>
          </a:prstGeom>
        </p:spPr>
      </p:pic>
    </p:spTree>
    <p:extLst>
      <p:ext uri="{BB962C8B-B14F-4D97-AF65-F5344CB8AC3E}">
        <p14:creationId xmlns:p14="http://schemas.microsoft.com/office/powerpoint/2010/main" val="305199553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uadroTexto 5"/>
          <p:cNvSpPr txBox="1"/>
          <p:nvPr/>
        </p:nvSpPr>
        <p:spPr>
          <a:xfrm>
            <a:off x="409925" y="116545"/>
            <a:ext cx="11163634" cy="6586418"/>
          </a:xfrm>
          <a:prstGeom prst="rect">
            <a:avLst/>
          </a:prstGeom>
          <a:solidFill>
            <a:schemeClr val="bg1"/>
          </a:solidFill>
        </p:spPr>
        <p:txBody>
          <a:bodyPr wrap="none" rtlCol="0">
            <a:spAutoFit/>
          </a:bodyPr>
          <a:lstStyle/>
          <a:p>
            <a:pPr>
              <a:lnSpc>
                <a:spcPct val="150000"/>
              </a:lnSpc>
            </a:pPr>
            <a:r>
              <a:rPr lang="es-CL" dirty="0" smtClean="0">
                <a:latin typeface="Arial" panose="020B0604020202020204" pitchFamily="34" charset="0"/>
                <a:cs typeface="Arial" panose="020B0604020202020204" pitchFamily="34" charset="0"/>
              </a:rPr>
              <a:t>Ordinario 7 – 31/28 – 01 									Original</a:t>
            </a:r>
          </a:p>
          <a:p>
            <a:pPr>
              <a:lnSpc>
                <a:spcPct val="150000"/>
              </a:lnSpc>
            </a:pPr>
            <a:endParaRPr lang="es-CL" dirty="0">
              <a:latin typeface="Arial" panose="020B0604020202020204" pitchFamily="34" charset="0"/>
              <a:cs typeface="Arial" panose="020B0604020202020204" pitchFamily="34" charset="0"/>
            </a:endParaRPr>
          </a:p>
          <a:p>
            <a:pPr algn="ctr">
              <a:lnSpc>
                <a:spcPct val="150000"/>
              </a:lnSpc>
            </a:pPr>
            <a:r>
              <a:rPr lang="es-CL" sz="3200" b="1" dirty="0" smtClean="0">
                <a:latin typeface="Arial" panose="020B0604020202020204" pitchFamily="34" charset="0"/>
                <a:cs typeface="Arial" panose="020B0604020202020204" pitchFamily="34" charset="0"/>
              </a:rPr>
              <a:t>ARMADA DE CHILE</a:t>
            </a:r>
          </a:p>
          <a:p>
            <a:pPr algn="ctr">
              <a:lnSpc>
                <a:spcPct val="150000"/>
              </a:lnSpc>
            </a:pPr>
            <a:r>
              <a:rPr lang="es-CL" sz="3200" b="1" dirty="0" smtClean="0">
                <a:latin typeface="Arial" panose="020B0604020202020204" pitchFamily="34" charset="0"/>
                <a:cs typeface="Arial" panose="020B0604020202020204" pitchFamily="34" charset="0"/>
              </a:rPr>
              <a:t>							</a:t>
            </a:r>
            <a:r>
              <a:rPr lang="es-CL" sz="1600" b="1" dirty="0" smtClean="0">
                <a:latin typeface="Arial" panose="020B0604020202020204" pitchFamily="34" charset="0"/>
                <a:cs typeface="Arial" panose="020B0604020202020204" pitchFamily="34" charset="0"/>
              </a:rPr>
              <a:t>LIBRO “P”</a:t>
            </a:r>
          </a:p>
          <a:p>
            <a:pPr algn="ctr">
              <a:lnSpc>
                <a:spcPct val="150000"/>
              </a:lnSpc>
            </a:pPr>
            <a:r>
              <a:rPr lang="es-CL" sz="1600" b="1" dirty="0">
                <a:latin typeface="Arial" panose="020B0604020202020204" pitchFamily="34" charset="0"/>
                <a:cs typeface="Arial" panose="020B0604020202020204" pitchFamily="34" charset="0"/>
              </a:rPr>
              <a:t>	</a:t>
            </a:r>
            <a:r>
              <a:rPr lang="es-CL" sz="1600" b="1" dirty="0" smtClean="0">
                <a:latin typeface="Arial" panose="020B0604020202020204" pitchFamily="34" charset="0"/>
                <a:cs typeface="Arial" panose="020B0604020202020204" pitchFamily="34" charset="0"/>
              </a:rPr>
              <a:t>					               TOMO I</a:t>
            </a:r>
          </a:p>
          <a:p>
            <a:pPr algn="ctr">
              <a:lnSpc>
                <a:spcPct val="150000"/>
              </a:lnSpc>
            </a:pPr>
            <a:r>
              <a:rPr lang="es-CL" sz="1600" b="1" dirty="0">
                <a:latin typeface="Arial" panose="020B0604020202020204" pitchFamily="34" charset="0"/>
                <a:cs typeface="Arial" panose="020B0604020202020204" pitchFamily="34" charset="0"/>
              </a:rPr>
              <a:t>	</a:t>
            </a:r>
            <a:r>
              <a:rPr lang="es-CL" sz="1600" b="1" dirty="0" smtClean="0">
                <a:latin typeface="Arial" panose="020B0604020202020204" pitchFamily="34" charset="0"/>
                <a:cs typeface="Arial" panose="020B0604020202020204" pitchFamily="34" charset="0"/>
              </a:rPr>
              <a:t>					</a:t>
            </a:r>
          </a:p>
          <a:p>
            <a:pPr algn="ctr">
              <a:lnSpc>
                <a:spcPct val="150000"/>
              </a:lnSpc>
            </a:pPr>
            <a:r>
              <a:rPr lang="es-CL" sz="1600" b="1" dirty="0">
                <a:latin typeface="Arial" panose="020B0604020202020204" pitchFamily="34" charset="0"/>
                <a:cs typeface="Arial" panose="020B0604020202020204" pitchFamily="34" charset="0"/>
              </a:rPr>
              <a:t>	</a:t>
            </a:r>
            <a:r>
              <a:rPr lang="es-CL" sz="1600" b="1" dirty="0" smtClean="0">
                <a:latin typeface="Arial" panose="020B0604020202020204" pitchFamily="34" charset="0"/>
                <a:cs typeface="Arial" panose="020B0604020202020204" pitchFamily="34" charset="0"/>
              </a:rPr>
              <a:t>						</a:t>
            </a:r>
            <a:r>
              <a:rPr lang="es-CL" sz="1600" b="1" u="sng" dirty="0" smtClean="0">
                <a:latin typeface="Arial" panose="020B0604020202020204" pitchFamily="34" charset="0"/>
                <a:cs typeface="Arial" panose="020B0604020202020204" pitchFamily="34" charset="0"/>
              </a:rPr>
              <a:t>7 – 31 / 28</a:t>
            </a:r>
          </a:p>
          <a:p>
            <a:pPr algn="ctr">
              <a:lnSpc>
                <a:spcPct val="150000"/>
              </a:lnSpc>
            </a:pPr>
            <a:r>
              <a:rPr lang="es-CL" sz="1600" b="1" dirty="0">
                <a:latin typeface="Arial" panose="020B0604020202020204" pitchFamily="34" charset="0"/>
                <a:cs typeface="Arial" panose="020B0604020202020204" pitchFamily="34" charset="0"/>
              </a:rPr>
              <a:t>	</a:t>
            </a:r>
            <a:r>
              <a:rPr lang="es-CL" sz="1600" b="1" dirty="0" smtClean="0">
                <a:latin typeface="Arial" panose="020B0604020202020204" pitchFamily="34" charset="0"/>
                <a:cs typeface="Arial" panose="020B0604020202020204" pitchFamily="34" charset="0"/>
              </a:rPr>
              <a:t>						1975</a:t>
            </a:r>
            <a:endParaRPr lang="es-CL" sz="3200" b="1" dirty="0" smtClean="0">
              <a:latin typeface="Arial" panose="020B0604020202020204" pitchFamily="34" charset="0"/>
              <a:cs typeface="Arial" panose="020B0604020202020204" pitchFamily="34" charset="0"/>
            </a:endParaRPr>
          </a:p>
          <a:p>
            <a:pPr marL="1438275" algn="ctr"/>
            <a:r>
              <a:rPr lang="es-CL" sz="3600" dirty="0" smtClean="0"/>
              <a:t>“Reglamento de Personal de la Armada en Lista de</a:t>
            </a:r>
          </a:p>
          <a:p>
            <a:pPr marL="1438275" algn="ctr"/>
            <a:r>
              <a:rPr lang="es-CL" sz="3600" dirty="0" smtClean="0"/>
              <a:t>Distinguidos”</a:t>
            </a:r>
          </a:p>
          <a:p>
            <a:pPr marL="1438275" algn="ctr"/>
            <a:r>
              <a:rPr lang="es-CL" sz="1600" dirty="0" smtClean="0"/>
              <a:t>(Aprobado por resol. CJA Ord N° 6410/10, de 14 – MAR </a:t>
            </a:r>
            <a:r>
              <a:rPr lang="es-CL" sz="1600" smtClean="0"/>
              <a:t>– 1975</a:t>
            </a:r>
            <a:r>
              <a:rPr lang="es-CL" sz="1600" dirty="0" smtClean="0"/>
              <a:t>)</a:t>
            </a:r>
          </a:p>
          <a:p>
            <a:pPr marL="1438275" algn="ctr"/>
            <a:endParaRPr lang="es-CL" sz="1600" dirty="0" smtClean="0"/>
          </a:p>
          <a:p>
            <a:pPr marL="1438275" algn="ctr"/>
            <a:endParaRPr lang="es-CL" sz="1600" dirty="0"/>
          </a:p>
          <a:p>
            <a:pPr marL="1438275" algn="ctr"/>
            <a:endParaRPr lang="es-CL" sz="1600" dirty="0" smtClean="0"/>
          </a:p>
          <a:p>
            <a:pPr marL="1438275" algn="ctr"/>
            <a:r>
              <a:rPr lang="es-CL" sz="2000" b="1" dirty="0" smtClean="0"/>
              <a:t>ORDINARIO</a:t>
            </a:r>
          </a:p>
          <a:p>
            <a:pPr marL="1438275" algn="ctr"/>
            <a:r>
              <a:rPr lang="es-CL" sz="2000" b="1" dirty="0" smtClean="0"/>
              <a:t>(PÚBLICO)</a:t>
            </a:r>
          </a:p>
        </p:txBody>
      </p:sp>
    </p:spTree>
    <p:extLst>
      <p:ext uri="{BB962C8B-B14F-4D97-AF65-F5344CB8AC3E}">
        <p14:creationId xmlns:p14="http://schemas.microsoft.com/office/powerpoint/2010/main" val="385349124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3343702" y="163773"/>
            <a:ext cx="3566361" cy="523220"/>
          </a:xfrm>
          <a:prstGeom prst="rect">
            <a:avLst/>
          </a:prstGeom>
          <a:noFill/>
        </p:spPr>
        <p:txBody>
          <a:bodyPr wrap="none" rtlCol="0">
            <a:spAutoFit/>
          </a:bodyPr>
          <a:lstStyle/>
          <a:p>
            <a:r>
              <a:rPr lang="es-ES" sz="2800" b="1" dirty="0" smtClean="0"/>
              <a:t>OTROS REGLAMENTOS</a:t>
            </a:r>
            <a:endParaRPr lang="en-US" sz="2800" b="1" dirty="0"/>
          </a:p>
        </p:txBody>
      </p:sp>
      <p:sp>
        <p:nvSpPr>
          <p:cNvPr id="3" name="CuadroTexto 2"/>
          <p:cNvSpPr txBox="1"/>
          <p:nvPr/>
        </p:nvSpPr>
        <p:spPr>
          <a:xfrm>
            <a:off x="1119116" y="1214650"/>
            <a:ext cx="9399368" cy="3970318"/>
          </a:xfrm>
          <a:prstGeom prst="rect">
            <a:avLst/>
          </a:prstGeom>
          <a:solidFill>
            <a:schemeClr val="accent4">
              <a:lumMod val="40000"/>
              <a:lumOff val="60000"/>
            </a:schemeClr>
          </a:solidFill>
        </p:spPr>
        <p:txBody>
          <a:bodyPr wrap="none" rtlCol="0">
            <a:spAutoFit/>
          </a:bodyPr>
          <a:lstStyle/>
          <a:p>
            <a:pPr marL="285750" indent="-285750">
              <a:buFont typeface="Arial" panose="020B0604020202020204" pitchFamily="34" charset="0"/>
              <a:buChar char="•"/>
            </a:pPr>
            <a:r>
              <a:rPr lang="es-ES" sz="2800" dirty="0" smtClean="0"/>
              <a:t>Reglamento de colores de pintura de buques</a:t>
            </a:r>
          </a:p>
          <a:p>
            <a:pPr marL="285750" indent="-285750">
              <a:buFont typeface="Arial" panose="020B0604020202020204" pitchFamily="34" charset="0"/>
              <a:buChar char="•"/>
            </a:pPr>
            <a:r>
              <a:rPr lang="es-ES" sz="2800" dirty="0" smtClean="0"/>
              <a:t>Reglamento Internacional para prevenir Choques y Abordajes</a:t>
            </a:r>
          </a:p>
          <a:p>
            <a:pPr marL="285750" indent="-285750">
              <a:buFont typeface="Arial" panose="020B0604020202020204" pitchFamily="34" charset="0"/>
              <a:buChar char="•"/>
            </a:pPr>
            <a:r>
              <a:rPr lang="es-ES" sz="2800" dirty="0" smtClean="0"/>
              <a:t>Reglamento de sobresueldos de la Armada</a:t>
            </a:r>
          </a:p>
          <a:p>
            <a:pPr marL="285750" indent="-285750">
              <a:buFont typeface="Arial" panose="020B0604020202020204" pitchFamily="34" charset="0"/>
              <a:buChar char="•"/>
            </a:pPr>
            <a:r>
              <a:rPr lang="es-ES" sz="2800" dirty="0" smtClean="0"/>
              <a:t>Reglamento de condecoraciones de la Armada</a:t>
            </a:r>
          </a:p>
          <a:p>
            <a:pPr marL="285750" indent="-285750">
              <a:buFont typeface="Arial" panose="020B0604020202020204" pitchFamily="34" charset="0"/>
              <a:buChar char="•"/>
            </a:pPr>
            <a:r>
              <a:rPr lang="es-ES" sz="2800" dirty="0" smtClean="0"/>
              <a:t>Reglamento de uniformes</a:t>
            </a:r>
          </a:p>
          <a:p>
            <a:pPr marL="285750" indent="-285750">
              <a:buFont typeface="Arial" panose="020B0604020202020204" pitchFamily="34" charset="0"/>
              <a:buChar char="•"/>
            </a:pPr>
            <a:r>
              <a:rPr lang="es-ES" sz="2800" dirty="0" smtClean="0"/>
              <a:t>Reglamento de I.S.A de las FF.AA.</a:t>
            </a:r>
          </a:p>
          <a:p>
            <a:pPr marL="285750" indent="-285750">
              <a:buFont typeface="Arial" panose="020B0604020202020204" pitchFamily="34" charset="0"/>
              <a:buChar char="•"/>
            </a:pPr>
            <a:r>
              <a:rPr lang="es-ES" sz="2800" dirty="0" smtClean="0"/>
              <a:t>Reglamento de remuneraciones</a:t>
            </a:r>
          </a:p>
          <a:p>
            <a:pPr marL="285750" indent="-285750">
              <a:buFont typeface="Arial" panose="020B0604020202020204" pitchFamily="34" charset="0"/>
              <a:buChar char="•"/>
            </a:pPr>
            <a:r>
              <a:rPr lang="es-ES" sz="2800" dirty="0" smtClean="0"/>
              <a:t>Reglamento del Servicio de </a:t>
            </a:r>
            <a:r>
              <a:rPr lang="es-ES" sz="2800" dirty="0"/>
              <a:t>J</a:t>
            </a:r>
            <a:r>
              <a:rPr lang="es-ES" sz="2800" dirty="0" smtClean="0"/>
              <a:t>ardines Infantiles</a:t>
            </a:r>
          </a:p>
          <a:p>
            <a:pPr marL="285750" indent="-285750">
              <a:buFont typeface="Arial" panose="020B0604020202020204" pitchFamily="34" charset="0"/>
              <a:buChar char="•"/>
            </a:pPr>
            <a:r>
              <a:rPr lang="es-ES" sz="2800" dirty="0" smtClean="0"/>
              <a:t>Reglamento del Servicio Religioso de la Armada</a:t>
            </a:r>
          </a:p>
        </p:txBody>
      </p:sp>
    </p:spTree>
    <p:extLst>
      <p:ext uri="{BB962C8B-B14F-4D97-AF65-F5344CB8AC3E}">
        <p14:creationId xmlns:p14="http://schemas.microsoft.com/office/powerpoint/2010/main" val="30493895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p:cNvSpPr txBox="1"/>
          <p:nvPr/>
        </p:nvSpPr>
        <p:spPr>
          <a:xfrm>
            <a:off x="2241179" y="358587"/>
            <a:ext cx="7799294" cy="923330"/>
          </a:xfrm>
          <a:prstGeom prst="rect">
            <a:avLst/>
          </a:prstGeom>
          <a:noFill/>
        </p:spPr>
        <p:txBody>
          <a:bodyPr wrap="square" rtlCol="0">
            <a:spAutoFit/>
          </a:bodyPr>
          <a:lstStyle/>
          <a:p>
            <a:r>
              <a:rPr lang="es-CL" sz="5400" dirty="0" smtClean="0"/>
              <a:t>Reglamentación General</a:t>
            </a:r>
            <a:endParaRPr lang="es-CL" sz="5400" dirty="0"/>
          </a:p>
        </p:txBody>
      </p:sp>
      <p:sp>
        <p:nvSpPr>
          <p:cNvPr id="6" name="CuadroTexto 5"/>
          <p:cNvSpPr txBox="1"/>
          <p:nvPr/>
        </p:nvSpPr>
        <p:spPr>
          <a:xfrm>
            <a:off x="3408622" y="1470212"/>
            <a:ext cx="5548891" cy="7848302"/>
          </a:xfrm>
          <a:prstGeom prst="rect">
            <a:avLst/>
          </a:prstGeom>
          <a:noFill/>
        </p:spPr>
        <p:txBody>
          <a:bodyPr wrap="none" rtlCol="0">
            <a:spAutoFit/>
          </a:bodyPr>
          <a:lstStyle/>
          <a:p>
            <a:pPr>
              <a:lnSpc>
                <a:spcPct val="200000"/>
              </a:lnSpc>
            </a:pPr>
            <a:r>
              <a:rPr lang="es-CL" sz="3600" dirty="0" smtClean="0"/>
              <a:t>Publicaciones Institucionales</a:t>
            </a:r>
          </a:p>
          <a:p>
            <a:pPr>
              <a:lnSpc>
                <a:spcPct val="150000"/>
              </a:lnSpc>
            </a:pPr>
            <a:r>
              <a:rPr lang="es-CL" sz="3600" dirty="0" smtClean="0"/>
              <a:t>	Reglamentos</a:t>
            </a:r>
          </a:p>
          <a:p>
            <a:pPr>
              <a:lnSpc>
                <a:spcPct val="150000"/>
              </a:lnSpc>
            </a:pPr>
            <a:r>
              <a:rPr lang="es-CL" sz="3600" dirty="0"/>
              <a:t>	</a:t>
            </a:r>
            <a:r>
              <a:rPr lang="es-CL" sz="3600" dirty="0" smtClean="0"/>
              <a:t>Manuales</a:t>
            </a:r>
          </a:p>
          <a:p>
            <a:pPr>
              <a:lnSpc>
                <a:spcPct val="150000"/>
              </a:lnSpc>
            </a:pPr>
            <a:r>
              <a:rPr lang="es-CL" sz="3600" dirty="0"/>
              <a:t>	</a:t>
            </a:r>
            <a:r>
              <a:rPr lang="es-CL" sz="3600" dirty="0" smtClean="0"/>
              <a:t>Libros </a:t>
            </a:r>
            <a:r>
              <a:rPr lang="es-CL" sz="3600" dirty="0"/>
              <a:t>Independientes</a:t>
            </a:r>
            <a:endParaRPr lang="es-CL" sz="3600" dirty="0" smtClean="0"/>
          </a:p>
          <a:p>
            <a:pPr>
              <a:lnSpc>
                <a:spcPct val="150000"/>
              </a:lnSpc>
            </a:pPr>
            <a:r>
              <a:rPr lang="es-CL" sz="3600" dirty="0"/>
              <a:t>	</a:t>
            </a:r>
            <a:r>
              <a:rPr lang="es-CL" sz="3600" dirty="0" smtClean="0"/>
              <a:t>Directivas</a:t>
            </a:r>
          </a:p>
          <a:p>
            <a:pPr>
              <a:lnSpc>
                <a:spcPct val="150000"/>
              </a:lnSpc>
            </a:pPr>
            <a:r>
              <a:rPr lang="es-CL" sz="3600" dirty="0"/>
              <a:t>	</a:t>
            </a:r>
            <a:r>
              <a:rPr lang="es-CL" sz="3600" dirty="0" smtClean="0"/>
              <a:t>Libros de recopilación</a:t>
            </a:r>
            <a:endParaRPr lang="es-CL" sz="3600" dirty="0"/>
          </a:p>
          <a:p>
            <a:pPr>
              <a:lnSpc>
                <a:spcPct val="150000"/>
              </a:lnSpc>
            </a:pPr>
            <a:r>
              <a:rPr lang="es-CL" sz="3600" dirty="0"/>
              <a:t>	</a:t>
            </a:r>
            <a:endParaRPr lang="es-CL" sz="3600" dirty="0" smtClean="0"/>
          </a:p>
          <a:p>
            <a:pPr>
              <a:lnSpc>
                <a:spcPct val="150000"/>
              </a:lnSpc>
            </a:pPr>
            <a:r>
              <a:rPr lang="es-CL" sz="3600" dirty="0"/>
              <a:t>		</a:t>
            </a:r>
            <a:endParaRPr lang="es-CL" sz="3600" dirty="0" smtClean="0"/>
          </a:p>
          <a:p>
            <a:pPr>
              <a:lnSpc>
                <a:spcPct val="150000"/>
              </a:lnSpc>
            </a:pPr>
            <a:r>
              <a:rPr lang="es-CL" sz="3600" dirty="0"/>
              <a:t>	</a:t>
            </a:r>
            <a:endParaRPr lang="es-CL" sz="3600" dirty="0" smtClean="0"/>
          </a:p>
        </p:txBody>
      </p:sp>
      <p:pic>
        <p:nvPicPr>
          <p:cNvPr id="2" name="Imagen 1"/>
          <p:cNvPicPr>
            <a:picLocks noChangeAspect="1"/>
          </p:cNvPicPr>
          <p:nvPr/>
        </p:nvPicPr>
        <p:blipFill>
          <a:blip r:embed="rId2"/>
          <a:stretch>
            <a:fillRect/>
          </a:stretch>
        </p:blipFill>
        <p:spPr>
          <a:xfrm>
            <a:off x="6590281" y="3853557"/>
            <a:ext cx="786452" cy="280440"/>
          </a:xfrm>
          <a:prstGeom prst="rect">
            <a:avLst/>
          </a:prstGeom>
        </p:spPr>
      </p:pic>
    </p:spTree>
    <p:extLst>
      <p:ext uri="{BB962C8B-B14F-4D97-AF65-F5344CB8AC3E}">
        <p14:creationId xmlns:p14="http://schemas.microsoft.com/office/powerpoint/2010/main" val="429191473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p:cNvSpPr txBox="1"/>
          <p:nvPr/>
        </p:nvSpPr>
        <p:spPr>
          <a:xfrm>
            <a:off x="2241179" y="358587"/>
            <a:ext cx="7799294" cy="923330"/>
          </a:xfrm>
          <a:prstGeom prst="rect">
            <a:avLst/>
          </a:prstGeom>
          <a:noFill/>
        </p:spPr>
        <p:txBody>
          <a:bodyPr wrap="square" rtlCol="0">
            <a:spAutoFit/>
          </a:bodyPr>
          <a:lstStyle/>
          <a:p>
            <a:r>
              <a:rPr lang="es-CL" sz="5400" dirty="0" smtClean="0"/>
              <a:t>Reglamentación General</a:t>
            </a:r>
            <a:endParaRPr lang="es-CL" sz="5400" dirty="0"/>
          </a:p>
        </p:txBody>
      </p:sp>
      <p:sp>
        <p:nvSpPr>
          <p:cNvPr id="6" name="CuadroTexto 5"/>
          <p:cNvSpPr txBox="1"/>
          <p:nvPr/>
        </p:nvSpPr>
        <p:spPr>
          <a:xfrm>
            <a:off x="3408622" y="1470212"/>
            <a:ext cx="5548891" cy="6186309"/>
          </a:xfrm>
          <a:prstGeom prst="rect">
            <a:avLst/>
          </a:prstGeom>
          <a:noFill/>
        </p:spPr>
        <p:txBody>
          <a:bodyPr wrap="none" rtlCol="0">
            <a:spAutoFit/>
          </a:bodyPr>
          <a:lstStyle/>
          <a:p>
            <a:pPr>
              <a:lnSpc>
                <a:spcPct val="200000"/>
              </a:lnSpc>
            </a:pPr>
            <a:r>
              <a:rPr lang="es-CL" sz="3600" dirty="0" smtClean="0"/>
              <a:t>Publicaciones Institucionales</a:t>
            </a:r>
          </a:p>
          <a:p>
            <a:pPr>
              <a:lnSpc>
                <a:spcPct val="150000"/>
              </a:lnSpc>
            </a:pPr>
            <a:r>
              <a:rPr lang="es-CL" sz="3600" dirty="0" smtClean="0"/>
              <a:t>	</a:t>
            </a:r>
            <a:r>
              <a:rPr lang="es-CL" sz="3600" dirty="0"/>
              <a:t>Libros Independientes</a:t>
            </a:r>
          </a:p>
          <a:p>
            <a:pPr>
              <a:lnSpc>
                <a:spcPct val="150000"/>
              </a:lnSpc>
            </a:pPr>
            <a:r>
              <a:rPr lang="es-CL" sz="3600" dirty="0" smtClean="0"/>
              <a:t>	Reglamentos</a:t>
            </a:r>
          </a:p>
          <a:p>
            <a:pPr>
              <a:lnSpc>
                <a:spcPct val="150000"/>
              </a:lnSpc>
            </a:pPr>
            <a:r>
              <a:rPr lang="es-CL" sz="3600" dirty="0"/>
              <a:t>	</a:t>
            </a:r>
            <a:r>
              <a:rPr lang="es-CL" sz="3600" dirty="0" smtClean="0"/>
              <a:t>	Directivas</a:t>
            </a:r>
          </a:p>
          <a:p>
            <a:pPr>
              <a:lnSpc>
                <a:spcPct val="150000"/>
              </a:lnSpc>
            </a:pPr>
            <a:r>
              <a:rPr lang="es-CL" sz="3600" dirty="0"/>
              <a:t>	</a:t>
            </a:r>
            <a:r>
              <a:rPr lang="es-CL" sz="3600" dirty="0" smtClean="0"/>
              <a:t>Manuales</a:t>
            </a:r>
          </a:p>
          <a:p>
            <a:pPr>
              <a:lnSpc>
                <a:spcPct val="150000"/>
              </a:lnSpc>
            </a:pPr>
            <a:r>
              <a:rPr lang="es-CL" sz="3600" dirty="0"/>
              <a:t>		</a:t>
            </a:r>
            <a:endParaRPr lang="es-CL" sz="3600" dirty="0" smtClean="0"/>
          </a:p>
          <a:p>
            <a:pPr>
              <a:lnSpc>
                <a:spcPct val="150000"/>
              </a:lnSpc>
            </a:pPr>
            <a:r>
              <a:rPr lang="es-CL" sz="3600" dirty="0"/>
              <a:t>	</a:t>
            </a:r>
            <a:endParaRPr lang="es-CL" sz="3600" dirty="0" smtClean="0"/>
          </a:p>
        </p:txBody>
      </p:sp>
      <p:pic>
        <p:nvPicPr>
          <p:cNvPr id="2" name="Imagen 1"/>
          <p:cNvPicPr>
            <a:picLocks noChangeAspect="1"/>
          </p:cNvPicPr>
          <p:nvPr/>
        </p:nvPicPr>
        <p:blipFill>
          <a:blip r:embed="rId2"/>
          <a:stretch>
            <a:fillRect/>
          </a:stretch>
        </p:blipFill>
        <p:spPr>
          <a:xfrm>
            <a:off x="6523045" y="5453756"/>
            <a:ext cx="786452" cy="280440"/>
          </a:xfrm>
          <a:prstGeom prst="rect">
            <a:avLst/>
          </a:prstGeom>
        </p:spPr>
      </p:pic>
      <p:pic>
        <p:nvPicPr>
          <p:cNvPr id="4" name="Imagen 3"/>
          <p:cNvPicPr>
            <a:picLocks noChangeAspect="1"/>
          </p:cNvPicPr>
          <p:nvPr/>
        </p:nvPicPr>
        <p:blipFill>
          <a:blip r:embed="rId3"/>
          <a:stretch>
            <a:fillRect/>
          </a:stretch>
        </p:blipFill>
        <p:spPr>
          <a:xfrm>
            <a:off x="3570963" y="0"/>
            <a:ext cx="5050073" cy="6858000"/>
          </a:xfrm>
          <a:prstGeom prst="rect">
            <a:avLst/>
          </a:prstGeom>
        </p:spPr>
      </p:pic>
    </p:spTree>
    <p:extLst>
      <p:ext uri="{BB962C8B-B14F-4D97-AF65-F5344CB8AC3E}">
        <p14:creationId xmlns:p14="http://schemas.microsoft.com/office/powerpoint/2010/main" val="369588593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p:cNvSpPr txBox="1"/>
          <p:nvPr/>
        </p:nvSpPr>
        <p:spPr>
          <a:xfrm>
            <a:off x="2241179" y="358587"/>
            <a:ext cx="7799294" cy="923330"/>
          </a:xfrm>
          <a:prstGeom prst="rect">
            <a:avLst/>
          </a:prstGeom>
          <a:noFill/>
        </p:spPr>
        <p:txBody>
          <a:bodyPr wrap="square" rtlCol="0">
            <a:spAutoFit/>
          </a:bodyPr>
          <a:lstStyle/>
          <a:p>
            <a:r>
              <a:rPr lang="es-CL" sz="5400" dirty="0" smtClean="0"/>
              <a:t>Reglamentación General</a:t>
            </a:r>
            <a:endParaRPr lang="es-CL" sz="5400" dirty="0"/>
          </a:p>
        </p:txBody>
      </p:sp>
      <p:sp>
        <p:nvSpPr>
          <p:cNvPr id="6" name="CuadroTexto 5"/>
          <p:cNvSpPr txBox="1"/>
          <p:nvPr/>
        </p:nvSpPr>
        <p:spPr>
          <a:xfrm>
            <a:off x="3408622" y="1470212"/>
            <a:ext cx="5548891" cy="7848302"/>
          </a:xfrm>
          <a:prstGeom prst="rect">
            <a:avLst/>
          </a:prstGeom>
          <a:noFill/>
        </p:spPr>
        <p:txBody>
          <a:bodyPr wrap="none" rtlCol="0">
            <a:spAutoFit/>
          </a:bodyPr>
          <a:lstStyle/>
          <a:p>
            <a:pPr>
              <a:lnSpc>
                <a:spcPct val="200000"/>
              </a:lnSpc>
            </a:pPr>
            <a:r>
              <a:rPr lang="es-CL" sz="3600" dirty="0" smtClean="0"/>
              <a:t>Publicaciones Institucionales</a:t>
            </a:r>
          </a:p>
          <a:p>
            <a:pPr>
              <a:lnSpc>
                <a:spcPct val="150000"/>
              </a:lnSpc>
            </a:pPr>
            <a:r>
              <a:rPr lang="es-CL" sz="3600" dirty="0" smtClean="0"/>
              <a:t>	Reglamentos</a:t>
            </a:r>
          </a:p>
          <a:p>
            <a:pPr>
              <a:lnSpc>
                <a:spcPct val="150000"/>
              </a:lnSpc>
            </a:pPr>
            <a:r>
              <a:rPr lang="es-CL" sz="3600" dirty="0"/>
              <a:t>	</a:t>
            </a:r>
            <a:r>
              <a:rPr lang="es-CL" sz="3600" dirty="0" smtClean="0"/>
              <a:t>Manuales</a:t>
            </a:r>
          </a:p>
          <a:p>
            <a:pPr>
              <a:lnSpc>
                <a:spcPct val="150000"/>
              </a:lnSpc>
            </a:pPr>
            <a:r>
              <a:rPr lang="es-CL" sz="3600" dirty="0"/>
              <a:t>	</a:t>
            </a:r>
            <a:r>
              <a:rPr lang="es-CL" sz="3600" dirty="0" smtClean="0"/>
              <a:t>Libros </a:t>
            </a:r>
            <a:r>
              <a:rPr lang="es-CL" sz="3600" dirty="0"/>
              <a:t>Independientes</a:t>
            </a:r>
            <a:endParaRPr lang="es-CL" sz="3600" dirty="0" smtClean="0"/>
          </a:p>
          <a:p>
            <a:pPr>
              <a:lnSpc>
                <a:spcPct val="150000"/>
              </a:lnSpc>
            </a:pPr>
            <a:r>
              <a:rPr lang="es-CL" sz="3600" dirty="0"/>
              <a:t>	</a:t>
            </a:r>
            <a:r>
              <a:rPr lang="es-CL" sz="3600" dirty="0" smtClean="0"/>
              <a:t>Directivas</a:t>
            </a:r>
          </a:p>
          <a:p>
            <a:pPr>
              <a:lnSpc>
                <a:spcPct val="150000"/>
              </a:lnSpc>
            </a:pPr>
            <a:r>
              <a:rPr lang="es-CL" sz="3600" dirty="0"/>
              <a:t>	</a:t>
            </a:r>
            <a:r>
              <a:rPr lang="es-CL" sz="3600" dirty="0" smtClean="0"/>
              <a:t>Libros de recopilación</a:t>
            </a:r>
            <a:endParaRPr lang="es-CL" sz="3600" dirty="0"/>
          </a:p>
          <a:p>
            <a:pPr>
              <a:lnSpc>
                <a:spcPct val="150000"/>
              </a:lnSpc>
            </a:pPr>
            <a:r>
              <a:rPr lang="es-CL" sz="3600" dirty="0"/>
              <a:t>	</a:t>
            </a:r>
            <a:endParaRPr lang="es-CL" sz="3600" dirty="0" smtClean="0"/>
          </a:p>
          <a:p>
            <a:pPr>
              <a:lnSpc>
                <a:spcPct val="150000"/>
              </a:lnSpc>
            </a:pPr>
            <a:r>
              <a:rPr lang="es-CL" sz="3600" dirty="0"/>
              <a:t>		</a:t>
            </a:r>
            <a:endParaRPr lang="es-CL" sz="3600" dirty="0" smtClean="0"/>
          </a:p>
          <a:p>
            <a:pPr>
              <a:lnSpc>
                <a:spcPct val="150000"/>
              </a:lnSpc>
            </a:pPr>
            <a:r>
              <a:rPr lang="es-CL" sz="3600" dirty="0"/>
              <a:t>	</a:t>
            </a:r>
            <a:endParaRPr lang="es-CL" sz="3600" dirty="0" smtClean="0"/>
          </a:p>
        </p:txBody>
      </p:sp>
      <p:pic>
        <p:nvPicPr>
          <p:cNvPr id="2" name="Imagen 1"/>
          <p:cNvPicPr>
            <a:picLocks noChangeAspect="1"/>
          </p:cNvPicPr>
          <p:nvPr/>
        </p:nvPicPr>
        <p:blipFill>
          <a:blip r:embed="rId2"/>
          <a:stretch>
            <a:fillRect/>
          </a:stretch>
        </p:blipFill>
        <p:spPr>
          <a:xfrm>
            <a:off x="8957513" y="4633486"/>
            <a:ext cx="786452" cy="280440"/>
          </a:xfrm>
          <a:prstGeom prst="rect">
            <a:avLst/>
          </a:prstGeom>
        </p:spPr>
      </p:pic>
    </p:spTree>
    <p:extLst>
      <p:ext uri="{BB962C8B-B14F-4D97-AF65-F5344CB8AC3E}">
        <p14:creationId xmlns:p14="http://schemas.microsoft.com/office/powerpoint/2010/main" val="299086858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p:cNvSpPr txBox="1"/>
          <p:nvPr/>
        </p:nvSpPr>
        <p:spPr>
          <a:xfrm>
            <a:off x="2241179" y="358587"/>
            <a:ext cx="7799294" cy="923330"/>
          </a:xfrm>
          <a:prstGeom prst="rect">
            <a:avLst/>
          </a:prstGeom>
          <a:noFill/>
        </p:spPr>
        <p:txBody>
          <a:bodyPr wrap="square" rtlCol="0">
            <a:spAutoFit/>
          </a:bodyPr>
          <a:lstStyle/>
          <a:p>
            <a:r>
              <a:rPr lang="es-CL" sz="5400" dirty="0" smtClean="0"/>
              <a:t>Reglamentación General</a:t>
            </a:r>
            <a:endParaRPr lang="es-CL" sz="5400" dirty="0"/>
          </a:p>
        </p:txBody>
      </p:sp>
      <p:pic>
        <p:nvPicPr>
          <p:cNvPr id="2" name="Imagen 1"/>
          <p:cNvPicPr>
            <a:picLocks noChangeAspect="1"/>
          </p:cNvPicPr>
          <p:nvPr/>
        </p:nvPicPr>
        <p:blipFill>
          <a:blip r:embed="rId2"/>
          <a:stretch>
            <a:fillRect/>
          </a:stretch>
        </p:blipFill>
        <p:spPr>
          <a:xfrm>
            <a:off x="932021" y="0"/>
            <a:ext cx="4991107" cy="6376073"/>
          </a:xfrm>
          <a:prstGeom prst="rect">
            <a:avLst/>
          </a:prstGeom>
        </p:spPr>
      </p:pic>
      <p:sp>
        <p:nvSpPr>
          <p:cNvPr id="3" name="Rectángulo 2"/>
          <p:cNvSpPr/>
          <p:nvPr/>
        </p:nvSpPr>
        <p:spPr>
          <a:xfrm>
            <a:off x="5923128" y="0"/>
            <a:ext cx="4681182" cy="6376073"/>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400" b="1" dirty="0" smtClean="0">
                <a:solidFill>
                  <a:schemeClr val="tx1"/>
                </a:solidFill>
              </a:rPr>
              <a:t>CEREMONIAL NAVAL</a:t>
            </a:r>
          </a:p>
          <a:p>
            <a:pPr algn="ctr"/>
            <a:endParaRPr lang="en-US" b="1" dirty="0">
              <a:solidFill>
                <a:schemeClr val="tx1"/>
              </a:solidFill>
            </a:endParaRPr>
          </a:p>
        </p:txBody>
      </p:sp>
    </p:spTree>
    <p:extLst>
      <p:ext uri="{BB962C8B-B14F-4D97-AF65-F5344CB8AC3E}">
        <p14:creationId xmlns:p14="http://schemas.microsoft.com/office/powerpoint/2010/main" val="249851140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p:cNvSpPr txBox="1"/>
          <p:nvPr/>
        </p:nvSpPr>
        <p:spPr>
          <a:xfrm>
            <a:off x="2241179" y="358587"/>
            <a:ext cx="7799294" cy="923330"/>
          </a:xfrm>
          <a:prstGeom prst="rect">
            <a:avLst/>
          </a:prstGeom>
          <a:noFill/>
        </p:spPr>
        <p:txBody>
          <a:bodyPr wrap="square" rtlCol="0">
            <a:spAutoFit/>
          </a:bodyPr>
          <a:lstStyle/>
          <a:p>
            <a:r>
              <a:rPr lang="es-CL" sz="5400" dirty="0" smtClean="0"/>
              <a:t>Reglamentación General</a:t>
            </a:r>
            <a:endParaRPr lang="es-CL" sz="5400" dirty="0"/>
          </a:p>
        </p:txBody>
      </p:sp>
      <p:sp>
        <p:nvSpPr>
          <p:cNvPr id="6" name="CuadroTexto 5"/>
          <p:cNvSpPr txBox="1"/>
          <p:nvPr/>
        </p:nvSpPr>
        <p:spPr>
          <a:xfrm>
            <a:off x="3408622" y="1470212"/>
            <a:ext cx="5548891" cy="7848302"/>
          </a:xfrm>
          <a:prstGeom prst="rect">
            <a:avLst/>
          </a:prstGeom>
          <a:noFill/>
        </p:spPr>
        <p:txBody>
          <a:bodyPr wrap="none" rtlCol="0">
            <a:spAutoFit/>
          </a:bodyPr>
          <a:lstStyle/>
          <a:p>
            <a:pPr>
              <a:lnSpc>
                <a:spcPct val="200000"/>
              </a:lnSpc>
            </a:pPr>
            <a:r>
              <a:rPr lang="es-CL" sz="3600" dirty="0" smtClean="0"/>
              <a:t>Publicaciones Institucionales</a:t>
            </a:r>
          </a:p>
          <a:p>
            <a:pPr>
              <a:lnSpc>
                <a:spcPct val="150000"/>
              </a:lnSpc>
            </a:pPr>
            <a:r>
              <a:rPr lang="es-CL" sz="3600" dirty="0" smtClean="0"/>
              <a:t>	Reglamentos</a:t>
            </a:r>
          </a:p>
          <a:p>
            <a:pPr>
              <a:lnSpc>
                <a:spcPct val="150000"/>
              </a:lnSpc>
            </a:pPr>
            <a:r>
              <a:rPr lang="es-CL" sz="3600" dirty="0"/>
              <a:t>	</a:t>
            </a:r>
            <a:r>
              <a:rPr lang="es-CL" sz="3600" dirty="0" smtClean="0"/>
              <a:t>Manuales</a:t>
            </a:r>
          </a:p>
          <a:p>
            <a:pPr>
              <a:lnSpc>
                <a:spcPct val="150000"/>
              </a:lnSpc>
            </a:pPr>
            <a:r>
              <a:rPr lang="es-CL" sz="3600" dirty="0"/>
              <a:t>	</a:t>
            </a:r>
            <a:r>
              <a:rPr lang="es-CL" sz="3600" dirty="0" smtClean="0"/>
              <a:t>Libros </a:t>
            </a:r>
            <a:r>
              <a:rPr lang="es-CL" sz="3600" dirty="0"/>
              <a:t>Independientes</a:t>
            </a:r>
            <a:endParaRPr lang="es-CL" sz="3600" dirty="0" smtClean="0"/>
          </a:p>
          <a:p>
            <a:pPr>
              <a:lnSpc>
                <a:spcPct val="150000"/>
              </a:lnSpc>
            </a:pPr>
            <a:r>
              <a:rPr lang="es-CL" sz="3600" dirty="0"/>
              <a:t>	</a:t>
            </a:r>
            <a:r>
              <a:rPr lang="es-CL" sz="3600" dirty="0" smtClean="0"/>
              <a:t>Directivas</a:t>
            </a:r>
          </a:p>
          <a:p>
            <a:pPr>
              <a:lnSpc>
                <a:spcPct val="150000"/>
              </a:lnSpc>
            </a:pPr>
            <a:r>
              <a:rPr lang="es-CL" sz="3600" dirty="0"/>
              <a:t>	</a:t>
            </a:r>
            <a:r>
              <a:rPr lang="es-CL" sz="3600" dirty="0" smtClean="0"/>
              <a:t>Libros de recopilación</a:t>
            </a:r>
            <a:endParaRPr lang="es-CL" sz="3600" dirty="0"/>
          </a:p>
          <a:p>
            <a:pPr>
              <a:lnSpc>
                <a:spcPct val="150000"/>
              </a:lnSpc>
            </a:pPr>
            <a:r>
              <a:rPr lang="es-CL" sz="3600" dirty="0"/>
              <a:t>	</a:t>
            </a:r>
            <a:endParaRPr lang="es-CL" sz="3600" dirty="0" smtClean="0"/>
          </a:p>
          <a:p>
            <a:pPr>
              <a:lnSpc>
                <a:spcPct val="150000"/>
              </a:lnSpc>
            </a:pPr>
            <a:r>
              <a:rPr lang="es-CL" sz="3600" dirty="0"/>
              <a:t>		</a:t>
            </a:r>
            <a:endParaRPr lang="es-CL" sz="3600" dirty="0" smtClean="0"/>
          </a:p>
          <a:p>
            <a:pPr>
              <a:lnSpc>
                <a:spcPct val="150000"/>
              </a:lnSpc>
            </a:pPr>
            <a:r>
              <a:rPr lang="es-CL" sz="3600" dirty="0"/>
              <a:t>	</a:t>
            </a:r>
            <a:endParaRPr lang="es-CL" sz="3600" dirty="0" smtClean="0"/>
          </a:p>
        </p:txBody>
      </p:sp>
      <p:pic>
        <p:nvPicPr>
          <p:cNvPr id="2" name="Imagen 1"/>
          <p:cNvPicPr>
            <a:picLocks noChangeAspect="1"/>
          </p:cNvPicPr>
          <p:nvPr/>
        </p:nvPicPr>
        <p:blipFill>
          <a:blip r:embed="rId2"/>
          <a:stretch>
            <a:fillRect/>
          </a:stretch>
        </p:blipFill>
        <p:spPr>
          <a:xfrm>
            <a:off x="6832878" y="5394363"/>
            <a:ext cx="786452" cy="280440"/>
          </a:xfrm>
          <a:prstGeom prst="rect">
            <a:avLst/>
          </a:prstGeom>
        </p:spPr>
      </p:pic>
    </p:spTree>
    <p:extLst>
      <p:ext uri="{BB962C8B-B14F-4D97-AF65-F5344CB8AC3E}">
        <p14:creationId xmlns:p14="http://schemas.microsoft.com/office/powerpoint/2010/main" val="227958774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p:cNvSpPr txBox="1"/>
          <p:nvPr/>
        </p:nvSpPr>
        <p:spPr>
          <a:xfrm>
            <a:off x="2613215" y="-71714"/>
            <a:ext cx="7799294" cy="923330"/>
          </a:xfrm>
          <a:prstGeom prst="rect">
            <a:avLst/>
          </a:prstGeom>
          <a:noFill/>
        </p:spPr>
        <p:txBody>
          <a:bodyPr wrap="square" rtlCol="0">
            <a:spAutoFit/>
          </a:bodyPr>
          <a:lstStyle/>
          <a:p>
            <a:r>
              <a:rPr lang="es-CL" sz="5400" dirty="0" smtClean="0"/>
              <a:t>Reglamentación General</a:t>
            </a:r>
            <a:endParaRPr lang="es-CL" sz="5400" dirty="0"/>
          </a:p>
        </p:txBody>
      </p:sp>
      <p:sp>
        <p:nvSpPr>
          <p:cNvPr id="6" name="CuadroTexto 5"/>
          <p:cNvSpPr txBox="1"/>
          <p:nvPr/>
        </p:nvSpPr>
        <p:spPr>
          <a:xfrm>
            <a:off x="0" y="177421"/>
            <a:ext cx="12192000" cy="6370975"/>
          </a:xfrm>
          <a:prstGeom prst="rect">
            <a:avLst/>
          </a:prstGeom>
          <a:solidFill>
            <a:schemeClr val="bg1"/>
          </a:solidFill>
        </p:spPr>
        <p:txBody>
          <a:bodyPr wrap="square" rtlCol="0">
            <a:spAutoFit/>
          </a:bodyPr>
          <a:lstStyle/>
          <a:p>
            <a:pPr>
              <a:lnSpc>
                <a:spcPct val="150000"/>
              </a:lnSpc>
            </a:pPr>
            <a:r>
              <a:rPr lang="es-CL" sz="3200" dirty="0" smtClean="0"/>
              <a:t>Directivas (normas más detalladas que un reglamento):</a:t>
            </a:r>
            <a:endParaRPr lang="es-CL" sz="3200" dirty="0" smtClean="0"/>
          </a:p>
          <a:p>
            <a:pPr marL="901700">
              <a:lnSpc>
                <a:spcPct val="150000"/>
              </a:lnSpc>
            </a:pPr>
            <a:r>
              <a:rPr lang="es-CL" sz="2400" dirty="0" smtClean="0">
                <a:solidFill>
                  <a:srgbClr val="FF0000"/>
                </a:solidFill>
              </a:rPr>
              <a:t>003 / D - 1</a:t>
            </a:r>
          </a:p>
          <a:p>
            <a:pPr marL="901700">
              <a:lnSpc>
                <a:spcPct val="150000"/>
              </a:lnSpc>
            </a:pPr>
            <a:r>
              <a:rPr lang="es-CL" sz="2400" dirty="0" smtClean="0"/>
              <a:t>Procedimiento a adoptar por los mandos ante </a:t>
            </a:r>
            <a:r>
              <a:rPr lang="es-CL" sz="2400" dirty="0" smtClean="0"/>
              <a:t>conductas relacionadas </a:t>
            </a:r>
            <a:r>
              <a:rPr lang="es-CL" sz="2400" dirty="0" smtClean="0"/>
              <a:t>con consumo de drogas, acoso sexual y </a:t>
            </a:r>
            <a:r>
              <a:rPr lang="es-CL" sz="2400" dirty="0" smtClean="0"/>
              <a:t>situaciones familiares</a:t>
            </a:r>
            <a:r>
              <a:rPr lang="es-CL" sz="2400" dirty="0" smtClean="0"/>
              <a:t>.</a:t>
            </a:r>
          </a:p>
          <a:p>
            <a:pPr marL="901700">
              <a:lnSpc>
                <a:spcPct val="150000"/>
              </a:lnSpc>
            </a:pPr>
            <a:r>
              <a:rPr lang="es-CL" sz="2400" dirty="0" smtClean="0">
                <a:solidFill>
                  <a:srgbClr val="FF0000"/>
                </a:solidFill>
              </a:rPr>
              <a:t>002 / D – 1</a:t>
            </a:r>
          </a:p>
          <a:p>
            <a:pPr marL="901700">
              <a:lnSpc>
                <a:spcPct val="150000"/>
              </a:lnSpc>
            </a:pPr>
            <a:r>
              <a:rPr lang="es-CL" sz="2400" dirty="0" smtClean="0"/>
              <a:t>Imparte instrucciones para prevenir el sobreendeudamiento </a:t>
            </a:r>
            <a:r>
              <a:rPr lang="es-CL" sz="2400" dirty="0" smtClean="0"/>
              <a:t>y procedimiento</a:t>
            </a:r>
            <a:endParaRPr lang="es-CL" sz="2400" dirty="0" smtClean="0"/>
          </a:p>
          <a:p>
            <a:pPr marL="901700">
              <a:lnSpc>
                <a:spcPct val="150000"/>
              </a:lnSpc>
            </a:pPr>
            <a:r>
              <a:rPr lang="es-CL" sz="2400" dirty="0" smtClean="0"/>
              <a:t> a seguir con el personal de la Armada que adquiera compromisos </a:t>
            </a:r>
            <a:r>
              <a:rPr lang="es-CL" sz="2400" dirty="0" smtClean="0"/>
              <a:t>económicos </a:t>
            </a:r>
            <a:r>
              <a:rPr lang="es-CL" sz="2400" dirty="0" smtClean="0"/>
              <a:t>y que posteriormente no puedan cumplir con ellos. </a:t>
            </a:r>
            <a:endParaRPr lang="es-CL" sz="2400" dirty="0" smtClean="0"/>
          </a:p>
          <a:p>
            <a:pPr marL="901700">
              <a:lnSpc>
                <a:spcPct val="150000"/>
              </a:lnSpc>
            </a:pPr>
            <a:r>
              <a:rPr lang="es-CL" sz="2400" dirty="0" smtClean="0">
                <a:solidFill>
                  <a:srgbClr val="FF0000"/>
                </a:solidFill>
              </a:rPr>
              <a:t>016 / C</a:t>
            </a:r>
          </a:p>
          <a:p>
            <a:pPr marL="901700">
              <a:lnSpc>
                <a:spcPct val="150000"/>
              </a:lnSpc>
            </a:pPr>
            <a:r>
              <a:rPr lang="es-CL" sz="2400" dirty="0" smtClean="0"/>
              <a:t>Establece normas para regular las relaciones interpersonales entre personal de distinto grado, categoría, antigüedad y sexo en unidades y reparticiones.</a:t>
            </a:r>
            <a:endParaRPr lang="es-CL" sz="2400" dirty="0" smtClean="0"/>
          </a:p>
        </p:txBody>
      </p:sp>
    </p:spTree>
    <p:extLst>
      <p:ext uri="{BB962C8B-B14F-4D97-AF65-F5344CB8AC3E}">
        <p14:creationId xmlns:p14="http://schemas.microsoft.com/office/powerpoint/2010/main" val="424540256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p:cNvSpPr txBox="1"/>
          <p:nvPr/>
        </p:nvSpPr>
        <p:spPr>
          <a:xfrm>
            <a:off x="2241179" y="358587"/>
            <a:ext cx="7799294" cy="923330"/>
          </a:xfrm>
          <a:prstGeom prst="rect">
            <a:avLst/>
          </a:prstGeom>
          <a:noFill/>
        </p:spPr>
        <p:txBody>
          <a:bodyPr wrap="square" rtlCol="0">
            <a:spAutoFit/>
          </a:bodyPr>
          <a:lstStyle/>
          <a:p>
            <a:r>
              <a:rPr lang="es-CL" sz="5400" dirty="0" smtClean="0"/>
              <a:t>Reglamentación General</a:t>
            </a:r>
            <a:endParaRPr lang="es-CL" sz="5400" dirty="0"/>
          </a:p>
        </p:txBody>
      </p:sp>
      <p:sp>
        <p:nvSpPr>
          <p:cNvPr id="6" name="CuadroTexto 5"/>
          <p:cNvSpPr txBox="1"/>
          <p:nvPr/>
        </p:nvSpPr>
        <p:spPr>
          <a:xfrm>
            <a:off x="3408622" y="1470212"/>
            <a:ext cx="5548891" cy="7848302"/>
          </a:xfrm>
          <a:prstGeom prst="rect">
            <a:avLst/>
          </a:prstGeom>
          <a:noFill/>
        </p:spPr>
        <p:txBody>
          <a:bodyPr wrap="none" rtlCol="0">
            <a:spAutoFit/>
          </a:bodyPr>
          <a:lstStyle/>
          <a:p>
            <a:pPr>
              <a:lnSpc>
                <a:spcPct val="200000"/>
              </a:lnSpc>
            </a:pPr>
            <a:r>
              <a:rPr lang="es-CL" sz="3600" dirty="0" smtClean="0"/>
              <a:t>Publicaciones Institucionales</a:t>
            </a:r>
          </a:p>
          <a:p>
            <a:pPr>
              <a:lnSpc>
                <a:spcPct val="150000"/>
              </a:lnSpc>
            </a:pPr>
            <a:r>
              <a:rPr lang="es-CL" sz="3600" dirty="0" smtClean="0"/>
              <a:t>	Reglamentos</a:t>
            </a:r>
          </a:p>
          <a:p>
            <a:pPr>
              <a:lnSpc>
                <a:spcPct val="150000"/>
              </a:lnSpc>
            </a:pPr>
            <a:r>
              <a:rPr lang="es-CL" sz="3600" dirty="0"/>
              <a:t>	</a:t>
            </a:r>
            <a:r>
              <a:rPr lang="es-CL" sz="3600" dirty="0" smtClean="0"/>
              <a:t>Manuales</a:t>
            </a:r>
          </a:p>
          <a:p>
            <a:pPr>
              <a:lnSpc>
                <a:spcPct val="150000"/>
              </a:lnSpc>
            </a:pPr>
            <a:r>
              <a:rPr lang="es-CL" sz="3600" dirty="0"/>
              <a:t>	</a:t>
            </a:r>
            <a:r>
              <a:rPr lang="es-CL" sz="3600" dirty="0" smtClean="0"/>
              <a:t>Libros </a:t>
            </a:r>
            <a:r>
              <a:rPr lang="es-CL" sz="3600" dirty="0"/>
              <a:t>Independientes</a:t>
            </a:r>
            <a:endParaRPr lang="es-CL" sz="3600" dirty="0" smtClean="0"/>
          </a:p>
          <a:p>
            <a:pPr>
              <a:lnSpc>
                <a:spcPct val="150000"/>
              </a:lnSpc>
            </a:pPr>
            <a:r>
              <a:rPr lang="es-CL" sz="3600" dirty="0"/>
              <a:t>	</a:t>
            </a:r>
            <a:r>
              <a:rPr lang="es-CL" sz="3600" dirty="0" smtClean="0"/>
              <a:t>Directivas</a:t>
            </a:r>
          </a:p>
          <a:p>
            <a:pPr>
              <a:lnSpc>
                <a:spcPct val="150000"/>
              </a:lnSpc>
            </a:pPr>
            <a:r>
              <a:rPr lang="es-CL" sz="3600" dirty="0"/>
              <a:t>	</a:t>
            </a:r>
            <a:r>
              <a:rPr lang="es-CL" sz="3600" dirty="0" smtClean="0"/>
              <a:t>Libros de recopilación</a:t>
            </a:r>
            <a:endParaRPr lang="es-CL" sz="3600" dirty="0"/>
          </a:p>
          <a:p>
            <a:pPr>
              <a:lnSpc>
                <a:spcPct val="150000"/>
              </a:lnSpc>
            </a:pPr>
            <a:r>
              <a:rPr lang="es-CL" sz="3600" dirty="0"/>
              <a:t>	</a:t>
            </a:r>
            <a:endParaRPr lang="es-CL" sz="3600" dirty="0" smtClean="0"/>
          </a:p>
          <a:p>
            <a:pPr>
              <a:lnSpc>
                <a:spcPct val="150000"/>
              </a:lnSpc>
            </a:pPr>
            <a:r>
              <a:rPr lang="es-CL" sz="3600" dirty="0"/>
              <a:t>		</a:t>
            </a:r>
            <a:endParaRPr lang="es-CL" sz="3600" dirty="0" smtClean="0"/>
          </a:p>
          <a:p>
            <a:pPr>
              <a:lnSpc>
                <a:spcPct val="150000"/>
              </a:lnSpc>
            </a:pPr>
            <a:r>
              <a:rPr lang="es-CL" sz="3600" dirty="0"/>
              <a:t>	</a:t>
            </a:r>
            <a:endParaRPr lang="es-CL" sz="3600" dirty="0" smtClean="0"/>
          </a:p>
        </p:txBody>
      </p:sp>
      <p:pic>
        <p:nvPicPr>
          <p:cNvPr id="2" name="Imagen 1"/>
          <p:cNvPicPr>
            <a:picLocks noChangeAspect="1"/>
          </p:cNvPicPr>
          <p:nvPr/>
        </p:nvPicPr>
        <p:blipFill>
          <a:blip r:embed="rId2"/>
          <a:stretch>
            <a:fillRect/>
          </a:stretch>
        </p:blipFill>
        <p:spPr>
          <a:xfrm>
            <a:off x="8957513" y="6214633"/>
            <a:ext cx="786452" cy="280440"/>
          </a:xfrm>
          <a:prstGeom prst="rect">
            <a:avLst/>
          </a:prstGeom>
        </p:spPr>
      </p:pic>
    </p:spTree>
    <p:extLst>
      <p:ext uri="{BB962C8B-B14F-4D97-AF65-F5344CB8AC3E}">
        <p14:creationId xmlns:p14="http://schemas.microsoft.com/office/powerpoint/2010/main" val="258464860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p:cNvSpPr txBox="1"/>
          <p:nvPr/>
        </p:nvSpPr>
        <p:spPr>
          <a:xfrm>
            <a:off x="2241179" y="358587"/>
            <a:ext cx="7799294" cy="923330"/>
          </a:xfrm>
          <a:prstGeom prst="rect">
            <a:avLst/>
          </a:prstGeom>
          <a:noFill/>
        </p:spPr>
        <p:txBody>
          <a:bodyPr wrap="square" rtlCol="0">
            <a:spAutoFit/>
          </a:bodyPr>
          <a:lstStyle/>
          <a:p>
            <a:r>
              <a:rPr lang="es-CL" sz="5400" dirty="0" smtClean="0"/>
              <a:t>Reglamentación General</a:t>
            </a:r>
            <a:endParaRPr lang="es-CL" sz="5400" dirty="0"/>
          </a:p>
        </p:txBody>
      </p:sp>
      <p:sp>
        <p:nvSpPr>
          <p:cNvPr id="6" name="CuadroTexto 5"/>
          <p:cNvSpPr txBox="1"/>
          <p:nvPr/>
        </p:nvSpPr>
        <p:spPr>
          <a:xfrm>
            <a:off x="3408622" y="1470212"/>
            <a:ext cx="5548891" cy="6186309"/>
          </a:xfrm>
          <a:prstGeom prst="rect">
            <a:avLst/>
          </a:prstGeom>
          <a:noFill/>
        </p:spPr>
        <p:txBody>
          <a:bodyPr wrap="none" rtlCol="0">
            <a:spAutoFit/>
          </a:bodyPr>
          <a:lstStyle/>
          <a:p>
            <a:pPr>
              <a:lnSpc>
                <a:spcPct val="200000"/>
              </a:lnSpc>
            </a:pPr>
            <a:r>
              <a:rPr lang="es-CL" sz="3600" dirty="0" smtClean="0"/>
              <a:t>Publicaciones Institucionales</a:t>
            </a:r>
          </a:p>
          <a:p>
            <a:pPr>
              <a:lnSpc>
                <a:spcPct val="150000"/>
              </a:lnSpc>
            </a:pPr>
            <a:r>
              <a:rPr lang="es-CL" sz="3600" dirty="0" smtClean="0"/>
              <a:t>	</a:t>
            </a:r>
            <a:r>
              <a:rPr lang="es-CL" sz="3600" dirty="0"/>
              <a:t>Libros Independientes</a:t>
            </a:r>
          </a:p>
          <a:p>
            <a:pPr>
              <a:lnSpc>
                <a:spcPct val="150000"/>
              </a:lnSpc>
            </a:pPr>
            <a:r>
              <a:rPr lang="es-CL" sz="3600" dirty="0" smtClean="0"/>
              <a:t>	Reglamentos</a:t>
            </a:r>
          </a:p>
          <a:p>
            <a:pPr>
              <a:lnSpc>
                <a:spcPct val="150000"/>
              </a:lnSpc>
            </a:pPr>
            <a:r>
              <a:rPr lang="es-CL" sz="3600" dirty="0"/>
              <a:t>	</a:t>
            </a:r>
            <a:r>
              <a:rPr lang="es-CL" sz="3600" dirty="0" smtClean="0"/>
              <a:t>	Directivas</a:t>
            </a:r>
          </a:p>
          <a:p>
            <a:pPr>
              <a:lnSpc>
                <a:spcPct val="150000"/>
              </a:lnSpc>
            </a:pPr>
            <a:r>
              <a:rPr lang="es-CL" sz="3600" dirty="0"/>
              <a:t>	</a:t>
            </a:r>
            <a:r>
              <a:rPr lang="es-CL" sz="3600" dirty="0" smtClean="0"/>
              <a:t>Manuales</a:t>
            </a:r>
          </a:p>
          <a:p>
            <a:pPr>
              <a:lnSpc>
                <a:spcPct val="150000"/>
              </a:lnSpc>
            </a:pPr>
            <a:r>
              <a:rPr lang="es-CL" sz="3600" dirty="0"/>
              <a:t>		</a:t>
            </a:r>
            <a:endParaRPr lang="es-CL" sz="3600" dirty="0" smtClean="0"/>
          </a:p>
          <a:p>
            <a:pPr>
              <a:lnSpc>
                <a:spcPct val="150000"/>
              </a:lnSpc>
            </a:pPr>
            <a:r>
              <a:rPr lang="es-CL" sz="3600" dirty="0"/>
              <a:t>	</a:t>
            </a:r>
            <a:endParaRPr lang="es-CL" sz="3600" dirty="0" smtClean="0"/>
          </a:p>
        </p:txBody>
      </p:sp>
      <p:pic>
        <p:nvPicPr>
          <p:cNvPr id="2" name="Imagen 1"/>
          <p:cNvPicPr>
            <a:picLocks noChangeAspect="1"/>
          </p:cNvPicPr>
          <p:nvPr/>
        </p:nvPicPr>
        <p:blipFill>
          <a:blip r:embed="rId2"/>
          <a:stretch>
            <a:fillRect/>
          </a:stretch>
        </p:blipFill>
        <p:spPr>
          <a:xfrm>
            <a:off x="7531574" y="3826662"/>
            <a:ext cx="786452" cy="280440"/>
          </a:xfrm>
          <a:prstGeom prst="rect">
            <a:avLst/>
          </a:prstGeom>
        </p:spPr>
      </p:pic>
      <p:pic>
        <p:nvPicPr>
          <p:cNvPr id="4" name="Imagen 3"/>
          <p:cNvPicPr>
            <a:picLocks noChangeAspect="1"/>
          </p:cNvPicPr>
          <p:nvPr/>
        </p:nvPicPr>
        <p:blipFill>
          <a:blip r:embed="rId3"/>
          <a:stretch>
            <a:fillRect/>
          </a:stretch>
        </p:blipFill>
        <p:spPr>
          <a:xfrm>
            <a:off x="3408622" y="0"/>
            <a:ext cx="5401056" cy="6858000"/>
          </a:xfrm>
          <a:prstGeom prst="rect">
            <a:avLst/>
          </a:prstGeom>
        </p:spPr>
      </p:pic>
    </p:spTree>
    <p:extLst>
      <p:ext uri="{BB962C8B-B14F-4D97-AF65-F5344CB8AC3E}">
        <p14:creationId xmlns:p14="http://schemas.microsoft.com/office/powerpoint/2010/main" val="32877454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3855666" y="0"/>
            <a:ext cx="4448676" cy="6858000"/>
          </a:xfrm>
          <a:prstGeom prst="rect">
            <a:avLst/>
          </a:prstGeom>
        </p:spPr>
      </p:pic>
    </p:spTree>
    <p:extLst>
      <p:ext uri="{BB962C8B-B14F-4D97-AF65-F5344CB8AC3E}">
        <p14:creationId xmlns:p14="http://schemas.microsoft.com/office/powerpoint/2010/main" val="82165173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stretch>
            <a:fillRect/>
          </a:stretch>
        </p:blipFill>
        <p:spPr>
          <a:xfrm>
            <a:off x="1183343" y="0"/>
            <a:ext cx="9789459" cy="6862714"/>
          </a:xfrm>
          <a:prstGeom prst="rect">
            <a:avLst/>
          </a:prstGeom>
        </p:spPr>
      </p:pic>
    </p:spTree>
    <p:extLst>
      <p:ext uri="{BB962C8B-B14F-4D97-AF65-F5344CB8AC3E}">
        <p14:creationId xmlns:p14="http://schemas.microsoft.com/office/powerpoint/2010/main" val="230666567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3883" y="556879"/>
            <a:ext cx="12179052" cy="5271246"/>
          </a:xfrm>
          <a:prstGeom prst="rect">
            <a:avLst/>
          </a:prstGeom>
        </p:spPr>
      </p:pic>
    </p:spTree>
    <p:extLst>
      <p:ext uri="{BB962C8B-B14F-4D97-AF65-F5344CB8AC3E}">
        <p14:creationId xmlns:p14="http://schemas.microsoft.com/office/powerpoint/2010/main" val="116600048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p:cNvSpPr txBox="1"/>
          <p:nvPr/>
        </p:nvSpPr>
        <p:spPr>
          <a:xfrm>
            <a:off x="2707344" y="519954"/>
            <a:ext cx="7799294" cy="923330"/>
          </a:xfrm>
          <a:prstGeom prst="rect">
            <a:avLst/>
          </a:prstGeom>
          <a:noFill/>
        </p:spPr>
        <p:txBody>
          <a:bodyPr wrap="square" rtlCol="0">
            <a:spAutoFit/>
          </a:bodyPr>
          <a:lstStyle/>
          <a:p>
            <a:r>
              <a:rPr lang="es-CL" sz="5400" dirty="0" smtClean="0"/>
              <a:t>Reglamentación General</a:t>
            </a:r>
            <a:endParaRPr lang="es-CL" sz="5400" dirty="0"/>
          </a:p>
        </p:txBody>
      </p:sp>
      <p:sp>
        <p:nvSpPr>
          <p:cNvPr id="6" name="CuadroTexto 5"/>
          <p:cNvSpPr txBox="1"/>
          <p:nvPr/>
        </p:nvSpPr>
        <p:spPr>
          <a:xfrm>
            <a:off x="3489304" y="1878109"/>
            <a:ext cx="7210820" cy="4985980"/>
          </a:xfrm>
          <a:prstGeom prst="rect">
            <a:avLst/>
          </a:prstGeom>
          <a:noFill/>
        </p:spPr>
        <p:txBody>
          <a:bodyPr wrap="none" rtlCol="0">
            <a:spAutoFit/>
          </a:bodyPr>
          <a:lstStyle/>
          <a:p>
            <a:pPr>
              <a:lnSpc>
                <a:spcPct val="200000"/>
              </a:lnSpc>
            </a:pPr>
            <a:r>
              <a:rPr lang="es-CL" sz="3600" dirty="0" smtClean="0"/>
              <a:t>Publicaciones Internas</a:t>
            </a:r>
          </a:p>
          <a:p>
            <a:pPr>
              <a:lnSpc>
                <a:spcPct val="150000"/>
              </a:lnSpc>
            </a:pPr>
            <a:r>
              <a:rPr lang="es-CL" sz="3600" dirty="0" smtClean="0"/>
              <a:t>	</a:t>
            </a:r>
            <a:r>
              <a:rPr lang="es-CL" sz="3200" dirty="0" smtClean="0"/>
              <a:t>Reglamentos Internos.</a:t>
            </a:r>
          </a:p>
          <a:p>
            <a:pPr>
              <a:lnSpc>
                <a:spcPct val="150000"/>
              </a:lnSpc>
            </a:pPr>
            <a:r>
              <a:rPr lang="es-CL" sz="3200" dirty="0"/>
              <a:t>	</a:t>
            </a:r>
            <a:r>
              <a:rPr lang="es-CL" sz="3200" dirty="0" smtClean="0"/>
              <a:t>Órdenes Permanentes Internas (OPI)</a:t>
            </a:r>
          </a:p>
          <a:p>
            <a:pPr>
              <a:lnSpc>
                <a:spcPct val="150000"/>
              </a:lnSpc>
            </a:pPr>
            <a:r>
              <a:rPr lang="es-CL" sz="3200" dirty="0"/>
              <a:t>	</a:t>
            </a:r>
            <a:r>
              <a:rPr lang="es-CL" sz="3200" dirty="0" smtClean="0"/>
              <a:t>Órdenes Transitorias Internas (OTI)</a:t>
            </a:r>
          </a:p>
          <a:p>
            <a:pPr>
              <a:lnSpc>
                <a:spcPct val="150000"/>
              </a:lnSpc>
            </a:pPr>
            <a:r>
              <a:rPr lang="es-CL" sz="3200" dirty="0"/>
              <a:t>	</a:t>
            </a:r>
            <a:r>
              <a:rPr lang="es-CL" sz="3200" dirty="0" smtClean="0"/>
              <a:t>Guía semanal</a:t>
            </a:r>
          </a:p>
          <a:p>
            <a:pPr>
              <a:lnSpc>
                <a:spcPct val="150000"/>
              </a:lnSpc>
            </a:pPr>
            <a:r>
              <a:rPr lang="es-CL" sz="3200" dirty="0"/>
              <a:t>	</a:t>
            </a:r>
            <a:r>
              <a:rPr lang="es-CL" sz="3200" dirty="0" smtClean="0"/>
              <a:t>Órdenes Diarias</a:t>
            </a:r>
          </a:p>
        </p:txBody>
      </p:sp>
      <p:pic>
        <p:nvPicPr>
          <p:cNvPr id="2" name="Imagen 1"/>
          <p:cNvPicPr>
            <a:picLocks noChangeAspect="1"/>
          </p:cNvPicPr>
          <p:nvPr/>
        </p:nvPicPr>
        <p:blipFill>
          <a:blip r:embed="rId2"/>
          <a:stretch>
            <a:fillRect/>
          </a:stretch>
        </p:blipFill>
        <p:spPr>
          <a:xfrm>
            <a:off x="136558" y="3818965"/>
            <a:ext cx="4154566" cy="2838953"/>
          </a:xfrm>
          <a:prstGeom prst="rect">
            <a:avLst/>
          </a:prstGeom>
        </p:spPr>
      </p:pic>
      <p:pic>
        <p:nvPicPr>
          <p:cNvPr id="3" name="Imagen 2"/>
          <p:cNvPicPr>
            <a:picLocks noChangeAspect="1"/>
          </p:cNvPicPr>
          <p:nvPr/>
        </p:nvPicPr>
        <p:blipFill>
          <a:blip r:embed="rId3"/>
          <a:stretch>
            <a:fillRect/>
          </a:stretch>
        </p:blipFill>
        <p:spPr>
          <a:xfrm>
            <a:off x="8739420" y="1640508"/>
            <a:ext cx="3267686" cy="2178457"/>
          </a:xfrm>
          <a:prstGeom prst="rect">
            <a:avLst/>
          </a:prstGeom>
        </p:spPr>
      </p:pic>
    </p:spTree>
    <p:extLst>
      <p:ext uri="{BB962C8B-B14F-4D97-AF65-F5344CB8AC3E}">
        <p14:creationId xmlns:p14="http://schemas.microsoft.com/office/powerpoint/2010/main" val="188379662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uadroTexto 5"/>
          <p:cNvSpPr txBox="1"/>
          <p:nvPr/>
        </p:nvSpPr>
        <p:spPr>
          <a:xfrm>
            <a:off x="0" y="54592"/>
            <a:ext cx="10135275" cy="6247864"/>
          </a:xfrm>
          <a:prstGeom prst="rect">
            <a:avLst/>
          </a:prstGeom>
          <a:noFill/>
        </p:spPr>
        <p:txBody>
          <a:bodyPr wrap="none" rtlCol="0">
            <a:spAutoFit/>
          </a:bodyPr>
          <a:lstStyle/>
          <a:p>
            <a:pPr>
              <a:lnSpc>
                <a:spcPct val="200000"/>
              </a:lnSpc>
            </a:pPr>
            <a:r>
              <a:rPr lang="es-CL" sz="2800" dirty="0" smtClean="0"/>
              <a:t>Constitución Política del Estado</a:t>
            </a:r>
          </a:p>
          <a:p>
            <a:r>
              <a:rPr lang="es-CL" sz="2800" dirty="0" smtClean="0"/>
              <a:t>	Ley Orgánica Constitucional de las FFAA</a:t>
            </a:r>
          </a:p>
          <a:p>
            <a:r>
              <a:rPr lang="es-CL" sz="2800" dirty="0" smtClean="0"/>
              <a:t>		Estatuto del Personal de las FFAA (DFL 1)</a:t>
            </a:r>
          </a:p>
          <a:p>
            <a:r>
              <a:rPr lang="es-CL" sz="2800" dirty="0" smtClean="0"/>
              <a:t>			</a:t>
            </a:r>
            <a:r>
              <a:rPr lang="es-CL" sz="2800" u="sng" dirty="0" smtClean="0"/>
              <a:t>Publicaciones Institucionales</a:t>
            </a:r>
          </a:p>
          <a:p>
            <a:r>
              <a:rPr lang="es-CL" sz="2800" dirty="0"/>
              <a:t>	</a:t>
            </a:r>
            <a:r>
              <a:rPr lang="es-CL" sz="2800" dirty="0" smtClean="0"/>
              <a:t>	</a:t>
            </a:r>
            <a:r>
              <a:rPr lang="es-CL" sz="2800" dirty="0"/>
              <a:t>	</a:t>
            </a:r>
            <a:r>
              <a:rPr lang="es-CL" sz="2800" dirty="0" smtClean="0"/>
              <a:t>Reglamentos – Manuales</a:t>
            </a:r>
          </a:p>
          <a:p>
            <a:r>
              <a:rPr lang="es-CL" sz="2800" dirty="0"/>
              <a:t>	</a:t>
            </a:r>
            <a:r>
              <a:rPr lang="es-CL" sz="2800" dirty="0" smtClean="0"/>
              <a:t>		Libros Independientes - Directivas</a:t>
            </a:r>
            <a:endParaRPr lang="es-CL" sz="2800" dirty="0"/>
          </a:p>
          <a:p>
            <a:r>
              <a:rPr lang="es-CL" sz="2800" dirty="0"/>
              <a:t>	</a:t>
            </a:r>
            <a:r>
              <a:rPr lang="es-CL" sz="2800" dirty="0" smtClean="0"/>
              <a:t>		Libros de recopilación</a:t>
            </a:r>
          </a:p>
          <a:p>
            <a:r>
              <a:rPr lang="es-CL" sz="3600" dirty="0" smtClean="0"/>
              <a:t>				</a:t>
            </a:r>
            <a:r>
              <a:rPr lang="es-CL" sz="2800" u="sng" dirty="0" smtClean="0"/>
              <a:t>Publicaciones </a:t>
            </a:r>
            <a:r>
              <a:rPr lang="es-CL" sz="2800" u="sng" dirty="0"/>
              <a:t>Internas</a:t>
            </a:r>
          </a:p>
          <a:p>
            <a:r>
              <a:rPr lang="es-CL" sz="2800" dirty="0"/>
              <a:t>		</a:t>
            </a:r>
            <a:r>
              <a:rPr lang="es-CL" sz="2800" dirty="0" smtClean="0"/>
              <a:t>		Reglamentos </a:t>
            </a:r>
            <a:r>
              <a:rPr lang="es-CL" sz="2800" dirty="0"/>
              <a:t>Internos.</a:t>
            </a:r>
          </a:p>
          <a:p>
            <a:r>
              <a:rPr lang="es-CL" sz="2800" dirty="0"/>
              <a:t>	</a:t>
            </a:r>
            <a:r>
              <a:rPr lang="es-CL" sz="2800" dirty="0" smtClean="0"/>
              <a:t>				Órdenes </a:t>
            </a:r>
            <a:r>
              <a:rPr lang="es-CL" sz="2800" dirty="0"/>
              <a:t>Permanentes Internas (OPI)</a:t>
            </a:r>
          </a:p>
          <a:p>
            <a:r>
              <a:rPr lang="es-CL" sz="2800" dirty="0"/>
              <a:t>	</a:t>
            </a:r>
            <a:r>
              <a:rPr lang="es-CL" sz="2800" dirty="0" smtClean="0"/>
              <a:t>				Órdenes </a:t>
            </a:r>
            <a:r>
              <a:rPr lang="es-CL" sz="2800" dirty="0"/>
              <a:t>Transitorias Internas (OTI)</a:t>
            </a:r>
          </a:p>
          <a:p>
            <a:r>
              <a:rPr lang="es-CL" sz="2800" dirty="0"/>
              <a:t>	</a:t>
            </a:r>
            <a:r>
              <a:rPr lang="es-CL" sz="2800" dirty="0" smtClean="0"/>
              <a:t>					Guía semanal</a:t>
            </a:r>
          </a:p>
          <a:p>
            <a:r>
              <a:rPr lang="es-CL" sz="2800" dirty="0"/>
              <a:t>	</a:t>
            </a:r>
            <a:r>
              <a:rPr lang="es-CL" sz="2800" dirty="0" smtClean="0"/>
              <a:t>						Órdenes Diarias</a:t>
            </a:r>
            <a:endParaRPr lang="es-CL" sz="2800" dirty="0"/>
          </a:p>
        </p:txBody>
      </p:sp>
      <p:sp>
        <p:nvSpPr>
          <p:cNvPr id="2" name="Rectángulo 1"/>
          <p:cNvSpPr/>
          <p:nvPr/>
        </p:nvSpPr>
        <p:spPr>
          <a:xfrm>
            <a:off x="0" y="242047"/>
            <a:ext cx="8861612" cy="1519518"/>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 name="Rectángulo 2"/>
          <p:cNvSpPr/>
          <p:nvPr/>
        </p:nvSpPr>
        <p:spPr>
          <a:xfrm>
            <a:off x="2608729" y="1842247"/>
            <a:ext cx="7288306" cy="1694329"/>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4" name="Rectángulo 3"/>
          <p:cNvSpPr/>
          <p:nvPr/>
        </p:nvSpPr>
        <p:spPr>
          <a:xfrm>
            <a:off x="3536576" y="3603812"/>
            <a:ext cx="7732059" cy="2644052"/>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5" name="CuadroTexto 4"/>
          <p:cNvSpPr txBox="1"/>
          <p:nvPr/>
        </p:nvSpPr>
        <p:spPr>
          <a:xfrm>
            <a:off x="-418" y="4105335"/>
            <a:ext cx="3536994" cy="1446550"/>
          </a:xfrm>
          <a:prstGeom prst="rect">
            <a:avLst/>
          </a:prstGeom>
          <a:noFill/>
        </p:spPr>
        <p:txBody>
          <a:bodyPr wrap="none" rtlCol="0">
            <a:spAutoFit/>
          </a:bodyPr>
          <a:lstStyle/>
          <a:p>
            <a:pPr algn="ctr"/>
            <a:r>
              <a:rPr lang="es-ES" sz="4400" dirty="0" smtClean="0"/>
              <a:t>Acto</a:t>
            </a:r>
          </a:p>
          <a:p>
            <a:pPr algn="ctr"/>
            <a:r>
              <a:rPr lang="es-ES" sz="4400" dirty="0" smtClean="0"/>
              <a:t>Administrativo</a:t>
            </a:r>
            <a:endParaRPr lang="en-US" sz="4400" dirty="0"/>
          </a:p>
        </p:txBody>
      </p:sp>
    </p:spTree>
    <p:extLst>
      <p:ext uri="{BB962C8B-B14F-4D97-AF65-F5344CB8AC3E}">
        <p14:creationId xmlns:p14="http://schemas.microsoft.com/office/powerpoint/2010/main" val="20683256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ppt_x"/>
                                          </p:val>
                                        </p:tav>
                                        <p:tav tm="100000">
                                          <p:val>
                                            <p:strVal val="#ppt_x"/>
                                          </p:val>
                                        </p:tav>
                                      </p:tavLst>
                                    </p:anim>
                                    <p:anim calcmode="lin" valueType="num">
                                      <p:cBhvr additive="base">
                                        <p:cTn id="2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p:bld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4193</TotalTime>
  <Words>1099</Words>
  <Application>Microsoft Office PowerPoint</Application>
  <PresentationFormat>Panorámica</PresentationFormat>
  <Paragraphs>211</Paragraphs>
  <Slides>33</Slides>
  <Notes>0</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33</vt:i4>
      </vt:variant>
    </vt:vector>
  </HeadingPairs>
  <TitlesOfParts>
    <vt:vector size="37" baseType="lpstr">
      <vt:lpstr>Arial</vt:lpstr>
      <vt:lpstr>Calibri</vt:lpstr>
      <vt:lpstr>Calibri Light</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Eduardo</dc:creator>
  <cp:lastModifiedBy>eduardosims@gmail.com</cp:lastModifiedBy>
  <cp:revision>62</cp:revision>
  <dcterms:created xsi:type="dcterms:W3CDTF">2017-07-10T00:20:50Z</dcterms:created>
  <dcterms:modified xsi:type="dcterms:W3CDTF">2023-08-03T20:07:13Z</dcterms:modified>
</cp:coreProperties>
</file>