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58" r:id="rId3"/>
    <p:sldId id="259" r:id="rId4"/>
    <p:sldId id="261" r:id="rId5"/>
    <p:sldId id="262" r:id="rId6"/>
    <p:sldId id="256" r:id="rId7"/>
    <p:sldId id="264" r:id="rId8"/>
    <p:sldId id="265" r:id="rId9"/>
    <p:sldId id="266" r:id="rId10"/>
    <p:sldId id="269" r:id="rId11"/>
    <p:sldId id="270" r:id="rId12"/>
    <p:sldId id="271" r:id="rId13"/>
    <p:sldId id="268" r:id="rId14"/>
    <p:sldId id="267" r:id="rId15"/>
    <p:sldId id="263"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7" r:id="rId31"/>
    <p:sldId id="311" r:id="rId32"/>
    <p:sldId id="288" r:id="rId33"/>
    <p:sldId id="286" r:id="rId34"/>
    <p:sldId id="312" r:id="rId35"/>
    <p:sldId id="313" r:id="rId36"/>
    <p:sldId id="289" r:id="rId37"/>
    <p:sldId id="290" r:id="rId38"/>
    <p:sldId id="295" r:id="rId39"/>
    <p:sldId id="291" r:id="rId40"/>
    <p:sldId id="292" r:id="rId41"/>
    <p:sldId id="293" r:id="rId42"/>
    <p:sldId id="296" r:id="rId43"/>
    <p:sldId id="297" r:id="rId44"/>
    <p:sldId id="299" r:id="rId45"/>
    <p:sldId id="298" r:id="rId46"/>
    <p:sldId id="300" r:id="rId47"/>
    <p:sldId id="301" r:id="rId48"/>
    <p:sldId id="302" r:id="rId49"/>
    <p:sldId id="303" r:id="rId50"/>
    <p:sldId id="304" r:id="rId51"/>
    <p:sldId id="305" r:id="rId52"/>
    <p:sldId id="306" r:id="rId53"/>
    <p:sldId id="307" r:id="rId54"/>
    <p:sldId id="308" r:id="rId55"/>
    <p:sldId id="309" r:id="rId56"/>
    <p:sldId id="310" r:id="rId57"/>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89" autoAdjust="0"/>
    <p:restoredTop sz="86418" autoAdjust="0"/>
  </p:normalViewPr>
  <p:slideViewPr>
    <p:cSldViewPr>
      <p:cViewPr varScale="1">
        <p:scale>
          <a:sx n="63" d="100"/>
          <a:sy n="63" d="100"/>
        </p:scale>
        <p:origin x="-1362" y="-108"/>
      </p:cViewPr>
      <p:guideLst>
        <p:guide orient="horz" pos="2160"/>
        <p:guide pos="2880"/>
      </p:guideLst>
    </p:cSldViewPr>
  </p:slideViewPr>
  <p:outlineViewPr>
    <p:cViewPr>
      <p:scale>
        <a:sx n="33" d="100"/>
        <a:sy n="33" d="100"/>
      </p:scale>
      <p:origin x="0" y="38892"/>
    </p:cViewPr>
  </p:outlineViewPr>
  <p:notesTextViewPr>
    <p:cViewPr>
      <p:scale>
        <a:sx n="1" d="1"/>
        <a:sy n="1" d="1"/>
      </p:scale>
      <p:origin x="0" y="0"/>
    </p:cViewPr>
  </p:notesTextViewPr>
  <p:sorterViewPr>
    <p:cViewPr>
      <p:scale>
        <a:sx n="100" d="100"/>
        <a:sy n="100" d="100"/>
      </p:scale>
      <p:origin x="0" y="771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9" name="8 Subtítulo"/>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Título"/>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es-ES" smtClean="0"/>
              <a:t>Haga clic para modificar el estilo de título del patrón</a:t>
            </a:r>
            <a:endParaRPr kumimoji="0" lang="en-US"/>
          </a:p>
        </p:txBody>
      </p:sp>
      <p:cxnSp>
        <p:nvCxnSpPr>
          <p:cNvPr id="8" name="7 Conector recto"/>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12 Conector recto"/>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13 Elipse"/>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dirty="0"/>
          </a:p>
        </p:txBody>
      </p:sp>
      <p:sp>
        <p:nvSpPr>
          <p:cNvPr id="15" name="14 Marcador de fecha"/>
          <p:cNvSpPr>
            <a:spLocks noGrp="1"/>
          </p:cNvSpPr>
          <p:nvPr>
            <p:ph type="dt" sz="half" idx="10"/>
          </p:nvPr>
        </p:nvSpPr>
        <p:spPr/>
        <p:txBody>
          <a:bodyPr/>
          <a:lstStyle/>
          <a:p>
            <a:fld id="{E896D827-DA03-4B4D-91A6-164130223524}" type="datetimeFigureOut">
              <a:rPr lang="es-CL" smtClean="0"/>
              <a:t>05-10-2016</a:t>
            </a:fld>
            <a:endParaRPr lang="es-CL" dirty="0"/>
          </a:p>
        </p:txBody>
      </p:sp>
      <p:sp>
        <p:nvSpPr>
          <p:cNvPr id="16" name="15 Marcador de número de diapositiva"/>
          <p:cNvSpPr>
            <a:spLocks noGrp="1"/>
          </p:cNvSpPr>
          <p:nvPr>
            <p:ph type="sldNum" sz="quarter" idx="11"/>
          </p:nvPr>
        </p:nvSpPr>
        <p:spPr/>
        <p:txBody>
          <a:bodyPr/>
          <a:lstStyle/>
          <a:p>
            <a:fld id="{663AEC6E-69CF-4329-B7C0-3DD734A54B86}" type="slidenum">
              <a:rPr lang="es-CL" smtClean="0"/>
              <a:t>‹Nº›</a:t>
            </a:fld>
            <a:endParaRPr lang="es-CL" dirty="0"/>
          </a:p>
        </p:txBody>
      </p:sp>
      <p:sp>
        <p:nvSpPr>
          <p:cNvPr id="17" name="16 Marcador de pie de página"/>
          <p:cNvSpPr>
            <a:spLocks noGrp="1"/>
          </p:cNvSpPr>
          <p:nvPr>
            <p:ph type="ftr" sz="quarter" idx="12"/>
          </p:nvPr>
        </p:nvSpPr>
        <p:spPr/>
        <p:txBody>
          <a:bodyPr/>
          <a:lstStyle/>
          <a:p>
            <a:endParaRPr lang="es-CL"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9" name="8 Marcador de contenido"/>
          <p:cNvSpPr>
            <a:spLocks noGrp="1"/>
          </p:cNvSpPr>
          <p:nvPr>
            <p:ph idx="1"/>
          </p:nvPr>
        </p:nvSpPr>
        <p:spPr>
          <a:xfrm>
            <a:off x="457200" y="1524000"/>
            <a:ext cx="8229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4" name="13 Marcador de fecha"/>
          <p:cNvSpPr>
            <a:spLocks noGrp="1"/>
          </p:cNvSpPr>
          <p:nvPr>
            <p:ph type="dt" sz="half" idx="14"/>
          </p:nvPr>
        </p:nvSpPr>
        <p:spPr/>
        <p:txBody>
          <a:bodyPr/>
          <a:lstStyle/>
          <a:p>
            <a:fld id="{E896D827-DA03-4B4D-91A6-164130223524}" type="datetimeFigureOut">
              <a:rPr lang="es-CL" smtClean="0"/>
              <a:t>05-10-2016</a:t>
            </a:fld>
            <a:endParaRPr lang="es-CL" dirty="0"/>
          </a:p>
        </p:txBody>
      </p:sp>
      <p:sp>
        <p:nvSpPr>
          <p:cNvPr id="15" name="14 Marcador de número de diapositiva"/>
          <p:cNvSpPr>
            <a:spLocks noGrp="1"/>
          </p:cNvSpPr>
          <p:nvPr>
            <p:ph type="sldNum" sz="quarter" idx="15"/>
          </p:nvPr>
        </p:nvSpPr>
        <p:spPr/>
        <p:txBody>
          <a:bodyPr/>
          <a:lstStyle>
            <a:lvl1pPr algn="ctr">
              <a:defRPr/>
            </a:lvl1pPr>
          </a:lstStyle>
          <a:p>
            <a:fld id="{663AEC6E-69CF-4329-B7C0-3DD734A54B86}" type="slidenum">
              <a:rPr lang="es-CL" smtClean="0"/>
              <a:t>‹Nº›</a:t>
            </a:fld>
            <a:endParaRPr lang="es-CL" dirty="0"/>
          </a:p>
        </p:txBody>
      </p:sp>
      <p:sp>
        <p:nvSpPr>
          <p:cNvPr id="16" name="15 Marcador de pie de página"/>
          <p:cNvSpPr>
            <a:spLocks noGrp="1"/>
          </p:cNvSpPr>
          <p:nvPr>
            <p:ph type="ftr" sz="quarter" idx="16"/>
          </p:nvPr>
        </p:nvSpPr>
        <p:spPr/>
        <p:txBody>
          <a:bodyPr/>
          <a:lstStyle/>
          <a:p>
            <a:endParaRPr lang="es-CL" dirty="0"/>
          </a:p>
        </p:txBody>
      </p:sp>
      <p:sp>
        <p:nvSpPr>
          <p:cNvPr id="17" name="16 Título"/>
          <p:cNvSpPr>
            <a:spLocks noGrp="1"/>
          </p:cNvSpPr>
          <p:nvPr>
            <p:ph type="title"/>
          </p:nvPr>
        </p:nvSpPr>
        <p:spPr/>
        <p:txBody>
          <a:bodyPr rtlCol="0" anchor="b" anchorCtr="0"/>
          <a:lstStyle/>
          <a:p>
            <a:r>
              <a:rPr kumimoji="0" lang="es-ES" smtClean="0"/>
              <a:t>Haga clic para modificar el estilo de título del patrón</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4" name="3 Marcador de fecha"/>
          <p:cNvSpPr>
            <a:spLocks noGrp="1"/>
          </p:cNvSpPr>
          <p:nvPr>
            <p:ph type="dt" sz="half" idx="10"/>
          </p:nvPr>
        </p:nvSpPr>
        <p:spPr/>
        <p:txBody>
          <a:bodyPr/>
          <a:lstStyle/>
          <a:p>
            <a:fld id="{E896D827-DA03-4B4D-91A6-164130223524}" type="datetimeFigureOut">
              <a:rPr lang="es-CL" smtClean="0"/>
              <a:t>05-10-2016</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663AEC6E-69CF-4329-B7C0-3DD734A54B86}" type="slidenum">
              <a:rPr lang="es-CL" smtClean="0"/>
              <a:t>‹Nº›</a:t>
            </a:fld>
            <a:endParaRPr lang="es-CL" dirty="0"/>
          </a:p>
        </p:txBody>
      </p:sp>
      <p:sp>
        <p:nvSpPr>
          <p:cNvPr id="2" name="1 Título"/>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cxnSp>
        <p:nvCxnSpPr>
          <p:cNvPr id="7" name="6 Conector recto"/>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5" name="4 Marcador de fecha"/>
          <p:cNvSpPr>
            <a:spLocks noGrp="1"/>
          </p:cNvSpPr>
          <p:nvPr>
            <p:ph type="dt" sz="half" idx="10"/>
          </p:nvPr>
        </p:nvSpPr>
        <p:spPr/>
        <p:txBody>
          <a:bodyPr/>
          <a:lstStyle/>
          <a:p>
            <a:fld id="{E896D827-DA03-4B4D-91A6-164130223524}" type="datetimeFigureOut">
              <a:rPr lang="es-CL" smtClean="0"/>
              <a:t>05-10-2016</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p>
            <a:fld id="{663AEC6E-69CF-4329-B7C0-3DD734A54B86}" type="slidenum">
              <a:rPr lang="es-CL" smtClean="0"/>
              <a:t>‹Nº›</a:t>
            </a:fld>
            <a:endParaRPr lang="es-CL" dirty="0"/>
          </a:p>
        </p:txBody>
      </p:sp>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11" name="10 Marcador de contenido"/>
          <p:cNvSpPr>
            <a:spLocks noGrp="1"/>
          </p:cNvSpPr>
          <p:nvPr>
            <p:ph sz="half" idx="1"/>
          </p:nvPr>
        </p:nvSpPr>
        <p:spPr>
          <a:xfrm>
            <a:off x="457200" y="1524000"/>
            <a:ext cx="4059936"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half" idx="2"/>
          </p:nvPr>
        </p:nvSpPr>
        <p:spPr>
          <a:xfrm>
            <a:off x="4648200" y="1524000"/>
            <a:ext cx="4059936"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9" name="8 Marcador de número de diapositiva"/>
          <p:cNvSpPr>
            <a:spLocks noGrp="1"/>
          </p:cNvSpPr>
          <p:nvPr>
            <p:ph type="sldNum" sz="quarter" idx="12"/>
          </p:nvPr>
        </p:nvSpPr>
        <p:spPr/>
        <p:txBody>
          <a:bodyPr/>
          <a:lstStyle/>
          <a:p>
            <a:fld id="{663AEC6E-69CF-4329-B7C0-3DD734A54B86}" type="slidenum">
              <a:rPr lang="es-CL" smtClean="0"/>
              <a:t>‹Nº›</a:t>
            </a:fld>
            <a:endParaRPr lang="es-CL" dirty="0"/>
          </a:p>
        </p:txBody>
      </p:sp>
      <p:sp>
        <p:nvSpPr>
          <p:cNvPr id="8" name="7 Marcador de pie de página"/>
          <p:cNvSpPr>
            <a:spLocks noGrp="1"/>
          </p:cNvSpPr>
          <p:nvPr>
            <p:ph type="ftr" sz="quarter" idx="11"/>
          </p:nvPr>
        </p:nvSpPr>
        <p:spPr/>
        <p:txBody>
          <a:bodyPr/>
          <a:lstStyle/>
          <a:p>
            <a:endParaRPr lang="es-CL" dirty="0"/>
          </a:p>
        </p:txBody>
      </p:sp>
      <p:sp>
        <p:nvSpPr>
          <p:cNvPr id="7" name="6 Marcador de fecha"/>
          <p:cNvSpPr>
            <a:spLocks noGrp="1"/>
          </p:cNvSpPr>
          <p:nvPr>
            <p:ph type="dt" sz="half" idx="10"/>
          </p:nvPr>
        </p:nvSpPr>
        <p:spPr/>
        <p:txBody>
          <a:bodyPr/>
          <a:lstStyle/>
          <a:p>
            <a:fld id="{E896D827-DA03-4B4D-91A6-164130223524}" type="datetimeFigureOut">
              <a:rPr lang="es-CL" smtClean="0"/>
              <a:t>05-10-2016</a:t>
            </a:fld>
            <a:endParaRPr lang="es-CL" dirty="0"/>
          </a:p>
        </p:txBody>
      </p:sp>
      <p:sp>
        <p:nvSpPr>
          <p:cNvPr id="3" name="2 Marcador de texto"/>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32" name="31 Marcador de contenido"/>
          <p:cNvSpPr>
            <a:spLocks noGrp="1"/>
          </p:cNvSpPr>
          <p:nvPr>
            <p:ph sz="half" idx="2"/>
          </p:nvPr>
        </p:nvSpPr>
        <p:spPr>
          <a:xfrm>
            <a:off x="457200" y="2201896"/>
            <a:ext cx="4038600" cy="3913632"/>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34" name="33 Marcador de contenido"/>
          <p:cNvSpPr>
            <a:spLocks noGrp="1"/>
          </p:cNvSpPr>
          <p:nvPr>
            <p:ph sz="quarter" idx="4"/>
          </p:nvPr>
        </p:nvSpPr>
        <p:spPr>
          <a:xfrm>
            <a:off x="4649788" y="2201896"/>
            <a:ext cx="4038600" cy="3913632"/>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 name="1 Título"/>
          <p:cNvSpPr>
            <a:spLocks noGrp="1"/>
          </p:cNvSpPr>
          <p:nvPr>
            <p:ph type="title"/>
          </p:nvPr>
        </p:nvSpPr>
        <p:spPr>
          <a:xfrm>
            <a:off x="457200" y="155448"/>
            <a:ext cx="8229600" cy="1143000"/>
          </a:xfrm>
        </p:spPr>
        <p:txBody>
          <a:bodyPr anchor="b" anchorCtr="0"/>
          <a:lstStyle>
            <a:lvl1pPr>
              <a:defRPr/>
            </a:lvl1pPr>
          </a:lstStyle>
          <a:p>
            <a:r>
              <a:rPr kumimoji="0" lang="es-ES" smtClean="0"/>
              <a:t>Haga clic para modificar el estilo de título del patrón</a:t>
            </a:r>
            <a:endParaRPr kumimoji="0" lang="en-US"/>
          </a:p>
        </p:txBody>
      </p:sp>
      <p:sp>
        <p:nvSpPr>
          <p:cNvPr id="12" name="11 Marcador de texto"/>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cxnSp>
        <p:nvCxnSpPr>
          <p:cNvPr id="10" name="9 Conector recto"/>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16 Conector recto"/>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3" name="2 Marcador de fecha"/>
          <p:cNvSpPr>
            <a:spLocks noGrp="1"/>
          </p:cNvSpPr>
          <p:nvPr>
            <p:ph type="dt" sz="half" idx="10"/>
          </p:nvPr>
        </p:nvSpPr>
        <p:spPr/>
        <p:txBody>
          <a:bodyPr/>
          <a:lstStyle/>
          <a:p>
            <a:fld id="{E896D827-DA03-4B4D-91A6-164130223524}" type="datetimeFigureOut">
              <a:rPr lang="es-CL" smtClean="0"/>
              <a:t>05-10-2016</a:t>
            </a:fld>
            <a:endParaRPr lang="es-CL" dirty="0"/>
          </a:p>
        </p:txBody>
      </p:sp>
      <p:sp>
        <p:nvSpPr>
          <p:cNvPr id="4" name="3 Marcador de pie de página"/>
          <p:cNvSpPr>
            <a:spLocks noGrp="1"/>
          </p:cNvSpPr>
          <p:nvPr>
            <p:ph type="ftr" sz="quarter" idx="11"/>
          </p:nvPr>
        </p:nvSpPr>
        <p:spPr/>
        <p:txBody>
          <a:bodyPr/>
          <a:lstStyle/>
          <a:p>
            <a:endParaRPr lang="es-CL" dirty="0"/>
          </a:p>
        </p:txBody>
      </p:sp>
      <p:sp>
        <p:nvSpPr>
          <p:cNvPr id="5" name="4 Marcador de número de diapositiva"/>
          <p:cNvSpPr>
            <a:spLocks noGrp="1"/>
          </p:cNvSpPr>
          <p:nvPr>
            <p:ph type="sldNum" sz="quarter" idx="12"/>
          </p:nvPr>
        </p:nvSpPr>
        <p:spPr/>
        <p:txBody>
          <a:bodyPr/>
          <a:lstStyle/>
          <a:p>
            <a:fld id="{663AEC6E-69CF-4329-B7C0-3DD734A54B86}" type="slidenum">
              <a:rPr lang="es-CL" smtClean="0"/>
              <a:t>‹Nº›</a:t>
            </a:fld>
            <a:endParaRPr lang="es-CL" dirty="0"/>
          </a:p>
        </p:txBody>
      </p:sp>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896D827-DA03-4B4D-91A6-164130223524}" type="datetimeFigureOut">
              <a:rPr lang="es-CL" smtClean="0"/>
              <a:t>05-10-2016</a:t>
            </a:fld>
            <a:endParaRPr lang="es-CL" dirty="0"/>
          </a:p>
        </p:txBody>
      </p:sp>
      <p:sp>
        <p:nvSpPr>
          <p:cNvPr id="3" name="2 Marcador de pie de página"/>
          <p:cNvSpPr>
            <a:spLocks noGrp="1"/>
          </p:cNvSpPr>
          <p:nvPr>
            <p:ph type="ftr" sz="quarter" idx="11"/>
          </p:nvPr>
        </p:nvSpPr>
        <p:spPr/>
        <p:txBody>
          <a:bodyPr/>
          <a:lstStyle/>
          <a:p>
            <a:endParaRPr lang="es-CL" dirty="0"/>
          </a:p>
        </p:txBody>
      </p:sp>
      <p:sp>
        <p:nvSpPr>
          <p:cNvPr id="4" name="3 Marcador de número de diapositiva"/>
          <p:cNvSpPr>
            <a:spLocks noGrp="1"/>
          </p:cNvSpPr>
          <p:nvPr>
            <p:ph type="sldNum" sz="quarter" idx="12"/>
          </p:nvPr>
        </p:nvSpPr>
        <p:spPr/>
        <p:txBody>
          <a:bodyPr/>
          <a:lstStyle/>
          <a:p>
            <a:fld id="{663AEC6E-69CF-4329-B7C0-3DD734A54B86}" type="slidenum">
              <a:rPr lang="es-CL" smtClean="0"/>
              <a:t>‹Nº›</a:t>
            </a:fld>
            <a:endParaRPr lang="es-C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9" name="28 Marcador de contenido"/>
          <p:cNvSpPr>
            <a:spLocks noGrp="1"/>
          </p:cNvSpPr>
          <p:nvPr>
            <p:ph sz="quarter" idx="1"/>
          </p:nvPr>
        </p:nvSpPr>
        <p:spPr>
          <a:xfrm>
            <a:off x="457200" y="457200"/>
            <a:ext cx="6248400" cy="5715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3" name="2 Marcador de texto"/>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31" name="30 Título"/>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s-ES" smtClean="0"/>
              <a:t>Haga clic para modificar el estilo de título del patrón</a:t>
            </a:r>
            <a:endParaRPr kumimoji="0" lang="en-US"/>
          </a:p>
        </p:txBody>
      </p:sp>
      <p:sp>
        <p:nvSpPr>
          <p:cNvPr id="8" name="7 Marcador de fecha"/>
          <p:cNvSpPr>
            <a:spLocks noGrp="1"/>
          </p:cNvSpPr>
          <p:nvPr>
            <p:ph type="dt" sz="half" idx="14"/>
          </p:nvPr>
        </p:nvSpPr>
        <p:spPr/>
        <p:txBody>
          <a:bodyPr/>
          <a:lstStyle/>
          <a:p>
            <a:fld id="{E896D827-DA03-4B4D-91A6-164130223524}" type="datetimeFigureOut">
              <a:rPr lang="es-CL" smtClean="0"/>
              <a:t>05-10-2016</a:t>
            </a:fld>
            <a:endParaRPr lang="es-CL" dirty="0"/>
          </a:p>
        </p:txBody>
      </p:sp>
      <p:sp>
        <p:nvSpPr>
          <p:cNvPr id="9" name="8 Marcador de número de diapositiva"/>
          <p:cNvSpPr>
            <a:spLocks noGrp="1"/>
          </p:cNvSpPr>
          <p:nvPr>
            <p:ph type="sldNum" sz="quarter" idx="15"/>
          </p:nvPr>
        </p:nvSpPr>
        <p:spPr/>
        <p:txBody>
          <a:bodyPr/>
          <a:lstStyle/>
          <a:p>
            <a:fld id="{663AEC6E-69CF-4329-B7C0-3DD734A54B86}" type="slidenum">
              <a:rPr lang="es-CL" smtClean="0"/>
              <a:t>‹Nº›</a:t>
            </a:fld>
            <a:endParaRPr lang="es-CL" dirty="0"/>
          </a:p>
        </p:txBody>
      </p:sp>
      <p:sp>
        <p:nvSpPr>
          <p:cNvPr id="10" name="9 Marcador de pie de página"/>
          <p:cNvSpPr>
            <a:spLocks noGrp="1"/>
          </p:cNvSpPr>
          <p:nvPr>
            <p:ph type="ftr" sz="quarter" idx="16"/>
          </p:nvPr>
        </p:nvSpPr>
        <p:spPr/>
        <p:txBody>
          <a:bodyPr/>
          <a:lstStyle/>
          <a:p>
            <a:endParaRPr lang="es-CL"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es-ES" dirty="0" smtClean="0"/>
              <a:t>Haga clic en el icono para agregar una imagen</a:t>
            </a:r>
            <a:endParaRPr kumimoji="0" lang="en-US" dirty="0"/>
          </a:p>
        </p:txBody>
      </p:sp>
      <p:sp>
        <p:nvSpPr>
          <p:cNvPr id="4" name="3 Marcador de texto"/>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8" name="7 Marcador de fecha"/>
          <p:cNvSpPr>
            <a:spLocks noGrp="1"/>
          </p:cNvSpPr>
          <p:nvPr>
            <p:ph type="dt" sz="half" idx="10"/>
          </p:nvPr>
        </p:nvSpPr>
        <p:spPr/>
        <p:txBody>
          <a:bodyPr/>
          <a:lstStyle/>
          <a:p>
            <a:fld id="{E896D827-DA03-4B4D-91A6-164130223524}" type="datetimeFigureOut">
              <a:rPr lang="es-CL" smtClean="0"/>
              <a:t>05-10-2016</a:t>
            </a:fld>
            <a:endParaRPr lang="es-CL" dirty="0"/>
          </a:p>
        </p:txBody>
      </p:sp>
      <p:sp>
        <p:nvSpPr>
          <p:cNvPr id="9" name="8 Marcador de número de diapositiva"/>
          <p:cNvSpPr>
            <a:spLocks noGrp="1"/>
          </p:cNvSpPr>
          <p:nvPr>
            <p:ph type="sldNum" sz="quarter" idx="11"/>
          </p:nvPr>
        </p:nvSpPr>
        <p:spPr/>
        <p:txBody>
          <a:bodyPr/>
          <a:lstStyle/>
          <a:p>
            <a:fld id="{663AEC6E-69CF-4329-B7C0-3DD734A54B86}" type="slidenum">
              <a:rPr lang="es-CL" smtClean="0"/>
              <a:t>‹Nº›</a:t>
            </a:fld>
            <a:endParaRPr lang="es-CL" dirty="0"/>
          </a:p>
        </p:txBody>
      </p:sp>
      <p:sp>
        <p:nvSpPr>
          <p:cNvPr id="10" name="9 Marcador de pie de página"/>
          <p:cNvSpPr>
            <a:spLocks noGrp="1"/>
          </p:cNvSpPr>
          <p:nvPr>
            <p:ph type="ftr" sz="quarter" idx="12"/>
          </p:nvPr>
        </p:nvSpPr>
        <p:spPr/>
        <p:txBody>
          <a:bodyPr/>
          <a:lstStyle/>
          <a:p>
            <a:endParaRPr lang="es-CL"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E896D827-DA03-4B4D-91A6-164130223524}" type="datetimeFigureOut">
              <a:rPr lang="es-CL" smtClean="0"/>
              <a:t>05-10-2016</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663AEC6E-69CF-4329-B7C0-3DD734A54B86}" type="slidenum">
              <a:rPr lang="es-CL" smtClean="0"/>
              <a:t>‹Nº›</a:t>
            </a:fld>
            <a:endParaRPr lang="es-C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E896D827-DA03-4B4D-91A6-164130223524}" type="datetimeFigureOut">
              <a:rPr lang="es-CL" smtClean="0"/>
              <a:t>05-10-2016</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663AEC6E-69CF-4329-B7C0-3DD734A54B86}" type="slidenum">
              <a:rPr lang="es-CL" smtClean="0"/>
              <a:t>‹Nº›</a:t>
            </a:fld>
            <a:endParaRPr lang="es-CL"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8 Marcador de texto"/>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24" name="23 Marcador de fecha"/>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E896D827-DA03-4B4D-91A6-164130223524}" type="datetimeFigureOut">
              <a:rPr lang="es-CL" smtClean="0"/>
              <a:t>05-10-2016</a:t>
            </a:fld>
            <a:endParaRPr lang="es-CL" dirty="0"/>
          </a:p>
        </p:txBody>
      </p:sp>
      <p:sp>
        <p:nvSpPr>
          <p:cNvPr id="10" name="9 Marcador de pie de página"/>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es-CL" dirty="0"/>
          </a:p>
        </p:txBody>
      </p:sp>
      <p:sp>
        <p:nvSpPr>
          <p:cNvPr id="22" name="21 Marcador de número de diapositiva"/>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663AEC6E-69CF-4329-B7C0-3DD734A54B86}" type="slidenum">
              <a:rPr lang="es-CL" smtClean="0"/>
              <a:t>‹Nº›</a:t>
            </a:fld>
            <a:endParaRPr lang="es-CL" dirty="0"/>
          </a:p>
        </p:txBody>
      </p:sp>
      <p:sp>
        <p:nvSpPr>
          <p:cNvPr id="5" name="4 Marcador de título"/>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es-ES" smtClean="0"/>
              <a:t>Haga clic para modificar el estilo de título del patrón</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       PUNTO DE EQUILIBRIO</a:t>
            </a:r>
            <a:endParaRPr lang="es-CL" dirty="0"/>
          </a:p>
        </p:txBody>
      </p:sp>
      <p:sp>
        <p:nvSpPr>
          <p:cNvPr id="3" name="2 Marcador de contenido"/>
          <p:cNvSpPr>
            <a:spLocks noGrp="1"/>
          </p:cNvSpPr>
          <p:nvPr>
            <p:ph idx="1"/>
          </p:nvPr>
        </p:nvSpPr>
        <p:spPr/>
        <p:txBody>
          <a:bodyPr/>
          <a:lstStyle/>
          <a:p>
            <a:endParaRPr lang="es-CL" dirty="0"/>
          </a:p>
        </p:txBody>
      </p:sp>
      <p:pic>
        <p:nvPicPr>
          <p:cNvPr id="1026" name="Picture 2" descr="C:\Archivos de programa\Microsoft Office\MEDIA\CAGCAT10\j0300840.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99769" y="2276872"/>
            <a:ext cx="6336704" cy="30188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67608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normAutofit lnSpcReduction="10000"/>
          </a:bodyPr>
          <a:lstStyle/>
          <a:p>
            <a:r>
              <a:rPr lang="es-CL" dirty="0" smtClean="0"/>
              <a:t>Es lógico suponer que todo gerente necesita saber por anticipado, si un nuevo producto o bien una nueva empresa, va a lograr o no  utilidades y en que nivel de actividad comenzara a producirse la potencial utilidad.</a:t>
            </a:r>
          </a:p>
          <a:p>
            <a:r>
              <a:rPr lang="es-CL" dirty="0" smtClean="0"/>
              <a:t>Para dichos efectos existe una herramienta denominada análisis de punto de equilibrio(break even point).</a:t>
            </a:r>
          </a:p>
          <a:p>
            <a:r>
              <a:rPr lang="es-CL" dirty="0" smtClean="0"/>
              <a:t>Mediante su adecuado empleo podremos respondernos preguntas tales como cuantas unidades debemos producir y vender, así como cuanto debemos cobrar para obtener determinada utilidad o margen .</a:t>
            </a:r>
            <a:endParaRPr lang="es-CL" dirty="0"/>
          </a:p>
        </p:txBody>
      </p:sp>
      <p:sp>
        <p:nvSpPr>
          <p:cNvPr id="2" name="1 Título"/>
          <p:cNvSpPr>
            <a:spLocks noGrp="1"/>
          </p:cNvSpPr>
          <p:nvPr>
            <p:ph type="title"/>
          </p:nvPr>
        </p:nvSpPr>
        <p:spPr/>
        <p:txBody>
          <a:bodyPr/>
          <a:lstStyle/>
          <a:p>
            <a:r>
              <a:rPr lang="es-CL" dirty="0" smtClean="0"/>
              <a:t>       PUNTO DE EQUILIBRIO</a:t>
            </a:r>
            <a:endParaRPr lang="es-CL" dirty="0"/>
          </a:p>
        </p:txBody>
      </p:sp>
    </p:spTree>
    <p:extLst>
      <p:ext uri="{BB962C8B-B14F-4D97-AF65-F5344CB8AC3E}">
        <p14:creationId xmlns:p14="http://schemas.microsoft.com/office/powerpoint/2010/main" val="3917779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normAutofit lnSpcReduction="10000"/>
          </a:bodyPr>
          <a:lstStyle/>
          <a:p>
            <a:r>
              <a:rPr lang="es-CL" dirty="0" smtClean="0"/>
              <a:t>Cabe mencionar que existen algunos supuestos básicos, que condicionan su correcta aplicación:</a:t>
            </a:r>
          </a:p>
          <a:p>
            <a:r>
              <a:rPr lang="es-CL" dirty="0" smtClean="0"/>
              <a:t>1.- Se debe determinar perfectamente el comportamiento de ingresos y costos, los cuales tendrán comportamientos rectos o lineales , dentro de un rango relevante de actividad.</a:t>
            </a:r>
          </a:p>
          <a:p>
            <a:r>
              <a:rPr lang="es-CL" dirty="0" smtClean="0"/>
              <a:t>2.- Los costos cualquiera que sean pueden ser clasificados en fijos y variables( y= ax+b)</a:t>
            </a:r>
          </a:p>
          <a:p>
            <a:r>
              <a:rPr lang="es-CL" dirty="0" smtClean="0"/>
              <a:t>3.-Los costos fijos permanecen constantes aun cuando varíe el nivel de actividad al interior del rango relevante.</a:t>
            </a:r>
            <a:endParaRPr lang="es-CL" dirty="0"/>
          </a:p>
        </p:txBody>
      </p:sp>
      <p:sp>
        <p:nvSpPr>
          <p:cNvPr id="2" name="1 Título"/>
          <p:cNvSpPr>
            <a:spLocks noGrp="1"/>
          </p:cNvSpPr>
          <p:nvPr>
            <p:ph type="title"/>
          </p:nvPr>
        </p:nvSpPr>
        <p:spPr/>
        <p:txBody>
          <a:bodyPr/>
          <a:lstStyle/>
          <a:p>
            <a:r>
              <a:rPr lang="es-CL" dirty="0" smtClean="0"/>
              <a:t>       PUNTO DE EQUILIBRIO</a:t>
            </a:r>
            <a:endParaRPr lang="es-CL" dirty="0"/>
          </a:p>
        </p:txBody>
      </p:sp>
      <p:pic>
        <p:nvPicPr>
          <p:cNvPr id="2050" name="Picture 2" descr="C:\Archivos de programa\Microsoft Office\MEDIA\CAGCAT10\j029865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548680"/>
            <a:ext cx="1781251" cy="10597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9137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normAutofit lnSpcReduction="10000"/>
          </a:bodyPr>
          <a:lstStyle/>
          <a:p>
            <a:r>
              <a:rPr lang="es-CL" dirty="0" smtClean="0"/>
              <a:t>Cabe mencionar que existen algunos supuestos básicos, que condicionan su correcta aplicación:</a:t>
            </a:r>
          </a:p>
          <a:p>
            <a:r>
              <a:rPr lang="es-CL" dirty="0"/>
              <a:t>4</a:t>
            </a:r>
            <a:r>
              <a:rPr lang="es-CL" dirty="0" smtClean="0"/>
              <a:t>.- Los costos variables aumentan proporcionalmente produciéndose variación alguna en el nivel de actividad.</a:t>
            </a:r>
          </a:p>
          <a:p>
            <a:r>
              <a:rPr lang="es-CL" dirty="0"/>
              <a:t>5</a:t>
            </a:r>
            <a:r>
              <a:rPr lang="es-CL" dirty="0" smtClean="0"/>
              <a:t>.- Los precios de venta permanecen constantes.</a:t>
            </a:r>
          </a:p>
          <a:p>
            <a:r>
              <a:rPr lang="es-CL" dirty="0"/>
              <a:t>6</a:t>
            </a:r>
            <a:r>
              <a:rPr lang="es-CL" dirty="0" smtClean="0"/>
              <a:t>.-Los precios de los insumos permanecen constantes.</a:t>
            </a:r>
          </a:p>
          <a:p>
            <a:r>
              <a:rPr lang="es-CL" dirty="0" smtClean="0"/>
              <a:t>7.-La eficiencia y la productividad , también permanecen constantes.</a:t>
            </a:r>
          </a:p>
          <a:p>
            <a:r>
              <a:rPr lang="es-CL" dirty="0" smtClean="0"/>
              <a:t>8.-Tanto los ingresos como los costos asociados son comparados bajo una unidad de medida común($)</a:t>
            </a:r>
            <a:endParaRPr lang="es-CL" dirty="0"/>
          </a:p>
        </p:txBody>
      </p:sp>
      <p:sp>
        <p:nvSpPr>
          <p:cNvPr id="2" name="1 Título"/>
          <p:cNvSpPr>
            <a:spLocks noGrp="1"/>
          </p:cNvSpPr>
          <p:nvPr>
            <p:ph type="title"/>
          </p:nvPr>
        </p:nvSpPr>
        <p:spPr/>
        <p:txBody>
          <a:bodyPr/>
          <a:lstStyle/>
          <a:p>
            <a:r>
              <a:rPr lang="es-CL" dirty="0" smtClean="0"/>
              <a:t>       PUNTO DE EQUILIBRIO</a:t>
            </a:r>
            <a:endParaRPr lang="es-CL" dirty="0"/>
          </a:p>
        </p:txBody>
      </p:sp>
      <p:pic>
        <p:nvPicPr>
          <p:cNvPr id="3074" name="Picture 2" descr="C:\Archivos de programa\Microsoft Office\MEDIA\CAGCAT10\j029865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29092" y="404664"/>
            <a:ext cx="1781251" cy="10597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51865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blipFill>
            <a:blip r:embed="rId2"/>
            <a:tile tx="0" ty="0" sx="100000" sy="100000" flip="none" algn="tl"/>
          </a:blipFill>
        </p:spPr>
        <p:txBody>
          <a:bodyPr>
            <a:normAutofit/>
          </a:bodyPr>
          <a:lstStyle/>
          <a:p>
            <a:r>
              <a:rPr lang="es-CL" dirty="0" smtClean="0"/>
              <a:t>EN LO CONCRETO Y PRACTICO EL PUNTO DE EQUILIBRIO ES AQUEL NIVEL DE ACTIVIDAD EN DONDE LOS INGRESOS TOTALES SON EXACTAMENTE IGUALES A LOS COSTOS TOTALES Y COMO DIRECTA CONSECUENCIA DE ELLO LA RESPECTIVA UTILIDAD SERA IGUAL A CERO, POR LO TANTO LA RENTABILIDAD ES NULA O INEXISTENTE.</a:t>
            </a:r>
          </a:p>
        </p:txBody>
      </p:sp>
      <p:sp>
        <p:nvSpPr>
          <p:cNvPr id="2" name="1 Título"/>
          <p:cNvSpPr>
            <a:spLocks noGrp="1"/>
          </p:cNvSpPr>
          <p:nvPr>
            <p:ph type="title"/>
          </p:nvPr>
        </p:nvSpPr>
        <p:spPr/>
        <p:txBody>
          <a:bodyPr/>
          <a:lstStyle/>
          <a:p>
            <a:r>
              <a:rPr lang="es-CL" dirty="0" smtClean="0"/>
              <a:t>       PUNTO DE EQUILIBRIO</a:t>
            </a:r>
            <a:endParaRPr lang="es-CL" dirty="0"/>
          </a:p>
        </p:txBody>
      </p:sp>
      <p:pic>
        <p:nvPicPr>
          <p:cNvPr id="3074" name="Picture 2" descr="C:\Archivos de programa\Microsoft Office\MEDIA\CAGCAT10\j0285698.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79912" y="4509120"/>
            <a:ext cx="1707185" cy="18242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8217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p:txBody>
          <a:bodyPr/>
          <a:lstStyle/>
          <a:p>
            <a:endParaRPr lang="es-CL" dirty="0"/>
          </a:p>
        </p:txBody>
      </p:sp>
      <p:sp>
        <p:nvSpPr>
          <p:cNvPr id="2" name="1 Título"/>
          <p:cNvSpPr>
            <a:spLocks noGrp="1"/>
          </p:cNvSpPr>
          <p:nvPr>
            <p:ph type="ctrTitle"/>
          </p:nvPr>
        </p:nvSpPr>
        <p:spPr/>
        <p:txBody>
          <a:bodyPr/>
          <a:lstStyle/>
          <a:p>
            <a:endParaRPr lang="es-CL" dirty="0"/>
          </a:p>
        </p:txBody>
      </p:sp>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528" y="0"/>
            <a:ext cx="9324527" cy="6858000"/>
          </a:xfrm>
          <a:prstGeom prst="rect">
            <a:avLst/>
          </a:prstGeom>
        </p:spPr>
      </p:pic>
    </p:spTree>
    <p:extLst>
      <p:ext uri="{BB962C8B-B14F-4D97-AF65-F5344CB8AC3E}">
        <p14:creationId xmlns:p14="http://schemas.microsoft.com/office/powerpoint/2010/main" val="28655910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       PUNTO DE EQUILIBRIO</a:t>
            </a:r>
            <a:endParaRPr lang="es-CL" dirty="0"/>
          </a:p>
        </p:txBody>
      </p:sp>
      <p:pic>
        <p:nvPicPr>
          <p:cNvPr id="3" name="2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5616" y="1412776"/>
            <a:ext cx="6895653" cy="4248472"/>
          </a:xfrm>
          <a:prstGeom prst="rect">
            <a:avLst/>
          </a:prstGeom>
        </p:spPr>
      </p:pic>
    </p:spTree>
    <p:extLst>
      <p:ext uri="{BB962C8B-B14F-4D97-AF65-F5344CB8AC3E}">
        <p14:creationId xmlns:p14="http://schemas.microsoft.com/office/powerpoint/2010/main" val="28470316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       PUNTO DE EQUILIBRIO</a:t>
            </a:r>
            <a:endParaRPr lang="es-CL" dirty="0"/>
          </a:p>
        </p:txBody>
      </p:sp>
      <p:pic>
        <p:nvPicPr>
          <p:cNvPr id="5" name="4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43608" y="1628800"/>
            <a:ext cx="7200800" cy="4755232"/>
          </a:xfrm>
        </p:spPr>
      </p:pic>
    </p:spTree>
    <p:extLst>
      <p:ext uri="{BB962C8B-B14F-4D97-AF65-F5344CB8AC3E}">
        <p14:creationId xmlns:p14="http://schemas.microsoft.com/office/powerpoint/2010/main" val="41998852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       PUNTO DE EQUILIBRIO</a:t>
            </a:r>
            <a:endParaRPr lang="es-CL" dirty="0"/>
          </a:p>
        </p:txBody>
      </p:sp>
      <p:pic>
        <p:nvPicPr>
          <p:cNvPr id="7" name="6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71600" y="1340768"/>
            <a:ext cx="7488832" cy="5040560"/>
          </a:xfrm>
        </p:spPr>
      </p:pic>
    </p:spTree>
    <p:extLst>
      <p:ext uri="{BB962C8B-B14F-4D97-AF65-F5344CB8AC3E}">
        <p14:creationId xmlns:p14="http://schemas.microsoft.com/office/powerpoint/2010/main" val="19220329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normAutofit/>
          </a:bodyPr>
          <a:lstStyle/>
          <a:p>
            <a:pPr marL="0" indent="0">
              <a:buNone/>
            </a:pPr>
            <a:r>
              <a:rPr lang="es-CL" dirty="0" smtClean="0"/>
              <a:t>Planteamiento l</a:t>
            </a:r>
          </a:p>
          <a:p>
            <a:pPr marL="0" indent="0">
              <a:buNone/>
            </a:pPr>
            <a:r>
              <a:rPr lang="es-CL" dirty="0" smtClean="0"/>
              <a:t>¿Cuál  debe ser el costo total, si consideramos una producción de 5000 unidades de producto terminado, si se considera que el costo unitario variable por concepto de materiales directos, mano de obra directa y energía eléctrica, es de $3.5  y que por otra parte que el costo fijo total de esta empresa, originado por los conceptos de depreciaciones, seguros y remuneraciones administrativas, asciende a $18.000?</a:t>
            </a:r>
          </a:p>
        </p:txBody>
      </p:sp>
      <p:sp>
        <p:nvSpPr>
          <p:cNvPr id="2" name="1 Título"/>
          <p:cNvSpPr>
            <a:spLocks noGrp="1"/>
          </p:cNvSpPr>
          <p:nvPr>
            <p:ph type="title"/>
          </p:nvPr>
        </p:nvSpPr>
        <p:spPr/>
        <p:txBody>
          <a:bodyPr/>
          <a:lstStyle/>
          <a:p>
            <a:r>
              <a:rPr lang="es-CL" dirty="0" smtClean="0"/>
              <a:t>       PUNTO DE EQUILIBRIO</a:t>
            </a:r>
            <a:endParaRPr lang="es-CL" dirty="0"/>
          </a:p>
        </p:txBody>
      </p:sp>
      <p:pic>
        <p:nvPicPr>
          <p:cNvPr id="1026" name="Picture 2" descr="C:\Archivos de programa\Microsoft Office\MEDIA\CAGCAT10\j0283209.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4538044"/>
            <a:ext cx="1995217" cy="1771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0523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solidFill>
            <a:srgbClr val="FF0000"/>
          </a:solidFill>
        </p:spPr>
        <p:txBody>
          <a:bodyPr>
            <a:normAutofit/>
          </a:bodyPr>
          <a:lstStyle/>
          <a:p>
            <a:pPr marL="0" indent="0">
              <a:buNone/>
            </a:pPr>
            <a:r>
              <a:rPr lang="es-CL" dirty="0" smtClean="0"/>
              <a:t>Desarrollo de la Solución Propuesta.</a:t>
            </a:r>
          </a:p>
          <a:p>
            <a:pPr marL="0" indent="0">
              <a:buNone/>
            </a:pPr>
            <a:endParaRPr lang="es-CL" dirty="0"/>
          </a:p>
          <a:p>
            <a:pPr marL="0" indent="0">
              <a:buNone/>
            </a:pPr>
            <a:r>
              <a:rPr lang="es-CL" dirty="0" smtClean="0"/>
              <a:t>Y= ? ( costo total)</a:t>
            </a:r>
          </a:p>
          <a:p>
            <a:pPr marL="0" indent="0">
              <a:buNone/>
            </a:pPr>
            <a:r>
              <a:rPr lang="es-CL" dirty="0"/>
              <a:t>a</a:t>
            </a:r>
            <a:r>
              <a:rPr lang="es-CL" dirty="0" smtClean="0"/>
              <a:t>=$18000 (costo fijo)</a:t>
            </a:r>
          </a:p>
          <a:p>
            <a:pPr marL="0" indent="0">
              <a:buNone/>
            </a:pPr>
            <a:r>
              <a:rPr lang="es-CL" dirty="0" smtClean="0"/>
              <a:t>b.-$3.5(costo variable unitario)</a:t>
            </a:r>
          </a:p>
          <a:p>
            <a:pPr marL="0" indent="0">
              <a:buNone/>
            </a:pPr>
            <a:r>
              <a:rPr lang="es-CL" dirty="0" smtClean="0"/>
              <a:t>X=5000 unidades</a:t>
            </a:r>
          </a:p>
          <a:p>
            <a:pPr marL="0" indent="0">
              <a:buNone/>
            </a:pPr>
            <a:endParaRPr lang="es-CL" dirty="0"/>
          </a:p>
          <a:p>
            <a:pPr marL="0" indent="0">
              <a:buNone/>
            </a:pPr>
            <a:r>
              <a:rPr lang="es-CL" dirty="0" smtClean="0"/>
              <a:t>Luego aplico formula y= </a:t>
            </a:r>
            <a:r>
              <a:rPr lang="es-CL" dirty="0"/>
              <a:t>a + </a:t>
            </a:r>
            <a:r>
              <a:rPr lang="es-CL" dirty="0" smtClean="0"/>
              <a:t>bx</a:t>
            </a:r>
            <a:r>
              <a:rPr lang="es-CL" dirty="0" smtClean="0"/>
              <a:t> que representa el costo total</a:t>
            </a:r>
          </a:p>
          <a:p>
            <a:pPr marL="0" indent="0">
              <a:buNone/>
            </a:pPr>
            <a:endParaRPr lang="es-CL" dirty="0" smtClean="0"/>
          </a:p>
        </p:txBody>
      </p:sp>
      <p:sp>
        <p:nvSpPr>
          <p:cNvPr id="2" name="1 Título"/>
          <p:cNvSpPr>
            <a:spLocks noGrp="1"/>
          </p:cNvSpPr>
          <p:nvPr>
            <p:ph type="title"/>
          </p:nvPr>
        </p:nvSpPr>
        <p:spPr/>
        <p:txBody>
          <a:bodyPr/>
          <a:lstStyle/>
          <a:p>
            <a:r>
              <a:rPr lang="es-CL" dirty="0" smtClean="0"/>
              <a:t>       PUNTO DE EQUILIBRIO</a:t>
            </a:r>
            <a:endParaRPr lang="es-CL" dirty="0"/>
          </a:p>
        </p:txBody>
      </p:sp>
      <p:pic>
        <p:nvPicPr>
          <p:cNvPr id="1026" name="Picture 2" descr="C:\Archivos de programa\Microsoft Office\MEDIA\CAGCAT10\j0283209.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2636912"/>
            <a:ext cx="1995217" cy="1771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3407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solidFill>
            <a:srgbClr val="FF0000"/>
          </a:solidFill>
        </p:spPr>
        <p:txBody>
          <a:bodyPr>
            <a:normAutofit/>
          </a:bodyPr>
          <a:lstStyle/>
          <a:p>
            <a:pPr marL="0" indent="0">
              <a:buNone/>
            </a:pPr>
            <a:r>
              <a:rPr lang="es-CL" dirty="0" smtClean="0"/>
              <a:t>Desarrollo de la Solución Propuesta.</a:t>
            </a:r>
          </a:p>
          <a:p>
            <a:pPr marL="0" indent="0">
              <a:buNone/>
            </a:pPr>
            <a:endParaRPr lang="es-CL" dirty="0" smtClean="0"/>
          </a:p>
          <a:p>
            <a:pPr marL="0" indent="0">
              <a:buNone/>
            </a:pPr>
            <a:endParaRPr lang="es-CL" dirty="0"/>
          </a:p>
          <a:p>
            <a:pPr marL="0" indent="0">
              <a:buNone/>
            </a:pPr>
            <a:r>
              <a:rPr lang="es-CL" dirty="0" smtClean="0"/>
              <a:t>Luego aplico formula y= </a:t>
            </a:r>
            <a:r>
              <a:rPr lang="es-CL" dirty="0"/>
              <a:t>a + </a:t>
            </a:r>
            <a:r>
              <a:rPr lang="es-CL" dirty="0" smtClean="0"/>
              <a:t>b x que representa el costo total</a:t>
            </a:r>
          </a:p>
          <a:p>
            <a:pPr marL="0" indent="0">
              <a:buNone/>
            </a:pPr>
            <a:r>
              <a:rPr lang="es-CL" dirty="0" smtClean="0"/>
              <a:t>Y= $ 18.000 + $3.5 x 5000 unidades</a:t>
            </a:r>
          </a:p>
          <a:p>
            <a:pPr marL="0" indent="0">
              <a:buNone/>
            </a:pPr>
            <a:r>
              <a:rPr lang="es-CL" dirty="0" smtClean="0"/>
              <a:t>El costo total son $ 35.500</a:t>
            </a:r>
          </a:p>
          <a:p>
            <a:pPr marL="0" indent="0">
              <a:buNone/>
            </a:pPr>
            <a:endParaRPr lang="es-CL" dirty="0" smtClean="0"/>
          </a:p>
        </p:txBody>
      </p:sp>
      <p:sp>
        <p:nvSpPr>
          <p:cNvPr id="2" name="1 Título"/>
          <p:cNvSpPr>
            <a:spLocks noGrp="1"/>
          </p:cNvSpPr>
          <p:nvPr>
            <p:ph type="title"/>
          </p:nvPr>
        </p:nvSpPr>
        <p:spPr/>
        <p:txBody>
          <a:bodyPr/>
          <a:lstStyle/>
          <a:p>
            <a:r>
              <a:rPr lang="es-CL" dirty="0" smtClean="0"/>
              <a:t>       PUNTO DE EQUILIBRIO</a:t>
            </a:r>
            <a:endParaRPr lang="es-CL" dirty="0"/>
          </a:p>
        </p:txBody>
      </p:sp>
      <p:pic>
        <p:nvPicPr>
          <p:cNvPr id="1026" name="Picture 2" descr="C:\Archivos de programa\Microsoft Office\MEDIA\CAGCAT10\j0283209.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131383" y="116632"/>
            <a:ext cx="1995217" cy="1771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816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       PUNTO DE EQUILIBRIO</a:t>
            </a:r>
            <a:endParaRPr lang="es-CL" dirty="0"/>
          </a:p>
        </p:txBody>
      </p:sp>
      <p:pic>
        <p:nvPicPr>
          <p:cNvPr id="5" name="4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8004" y="1524000"/>
            <a:ext cx="8227992" cy="4572000"/>
          </a:xfrm>
        </p:spPr>
      </p:pic>
    </p:spTree>
    <p:extLst>
      <p:ext uri="{BB962C8B-B14F-4D97-AF65-F5344CB8AC3E}">
        <p14:creationId xmlns:p14="http://schemas.microsoft.com/office/powerpoint/2010/main" val="229483623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normAutofit/>
          </a:bodyPr>
          <a:lstStyle/>
          <a:p>
            <a:r>
              <a:rPr lang="es-CL" dirty="0" smtClean="0"/>
              <a:t>EN LO CONCRETO Y PRACTICO EL PUNTO DE EQUILIBRIO ES AQUEL NIVEL DE ACTIVIDAD EN DONDE LOS INGRESOS TOTALES SON EXACTAMENTE IGUALES A LOS COSTOS TOTALES Y COMO DIRECTA CONSECUENCIA DE ELLO LA RESPECTIVA UTILIDAD SERA IGUAL A CERO, POR LO TANTO LA RENTABILIDAD ES NULA O INEXISTENTE.</a:t>
            </a:r>
          </a:p>
        </p:txBody>
      </p:sp>
      <p:sp>
        <p:nvSpPr>
          <p:cNvPr id="2" name="1 Título"/>
          <p:cNvSpPr>
            <a:spLocks noGrp="1"/>
          </p:cNvSpPr>
          <p:nvPr>
            <p:ph type="title"/>
          </p:nvPr>
        </p:nvSpPr>
        <p:spPr/>
        <p:txBody>
          <a:bodyPr/>
          <a:lstStyle/>
          <a:p>
            <a:r>
              <a:rPr lang="es-CL" dirty="0" smtClean="0"/>
              <a:t>       PUNTO DE EQUILIBRIO</a:t>
            </a:r>
            <a:endParaRPr lang="es-CL" dirty="0"/>
          </a:p>
        </p:txBody>
      </p:sp>
      <p:pic>
        <p:nvPicPr>
          <p:cNvPr id="3074" name="Picture 2" descr="C:\Archivos de programa\Microsoft Office\MEDIA\CAGCAT10\j0285698.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79912" y="4509120"/>
            <a:ext cx="1707185" cy="18242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405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solidFill>
            <a:srgbClr val="92D050"/>
          </a:solidFill>
        </p:spPr>
        <p:txBody>
          <a:bodyPr>
            <a:normAutofit/>
          </a:bodyPr>
          <a:lstStyle/>
          <a:p>
            <a:r>
              <a:rPr lang="es-CL" dirty="0" smtClean="0"/>
              <a:t>Planteamiento ll</a:t>
            </a:r>
          </a:p>
          <a:p>
            <a:r>
              <a:rPr lang="es-CL" dirty="0" smtClean="0"/>
              <a:t>Supongamos que por un momento somos un vendedor de calugas cuya marca se denomina </a:t>
            </a:r>
            <a:r>
              <a:rPr lang="es-CL" b="1" i="1" dirty="0" smtClean="0"/>
              <a:t>“ El Rico Veneno”</a:t>
            </a:r>
            <a:r>
              <a:rPr lang="es-CL" dirty="0" smtClean="0"/>
              <a:t>, cuyos egresos son:</a:t>
            </a:r>
          </a:p>
          <a:p>
            <a:r>
              <a:rPr lang="es-CL" dirty="0" smtClean="0"/>
              <a:t>A.- Permiso Municipal $200 al mes</a:t>
            </a:r>
          </a:p>
          <a:p>
            <a:r>
              <a:rPr lang="es-CL" dirty="0" smtClean="0"/>
              <a:t>B.- Una caja contiene 1000 unidades(calugas)</a:t>
            </a:r>
          </a:p>
          <a:p>
            <a:r>
              <a:rPr lang="es-CL" dirty="0" smtClean="0"/>
              <a:t>C.-Valor( precio de venta ) $ 200 la caja</a:t>
            </a:r>
          </a:p>
          <a:p>
            <a:r>
              <a:rPr lang="es-CL" dirty="0" smtClean="0"/>
              <a:t>Se pide; Cuantas calugas debe vender para no generar utilidades ni tampoco perdidas</a:t>
            </a:r>
          </a:p>
          <a:p>
            <a:r>
              <a:rPr lang="es-CL" dirty="0" smtClean="0"/>
              <a:t>El precio de venta unitario de cada caluga son $0.50</a:t>
            </a:r>
          </a:p>
        </p:txBody>
      </p:sp>
      <p:sp>
        <p:nvSpPr>
          <p:cNvPr id="2" name="1 Título"/>
          <p:cNvSpPr>
            <a:spLocks noGrp="1"/>
          </p:cNvSpPr>
          <p:nvPr>
            <p:ph type="title"/>
          </p:nvPr>
        </p:nvSpPr>
        <p:spPr/>
        <p:txBody>
          <a:bodyPr/>
          <a:lstStyle/>
          <a:p>
            <a:r>
              <a:rPr lang="es-CL" dirty="0" smtClean="0"/>
              <a:t>       PUNTO DE EQUILIBRIO</a:t>
            </a:r>
            <a:endParaRPr lang="es-CL" dirty="0"/>
          </a:p>
        </p:txBody>
      </p:sp>
    </p:spTree>
    <p:extLst>
      <p:ext uri="{BB962C8B-B14F-4D97-AF65-F5344CB8AC3E}">
        <p14:creationId xmlns:p14="http://schemas.microsoft.com/office/powerpoint/2010/main" val="347303777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solidFill>
            <a:srgbClr val="92D050"/>
          </a:solidFill>
        </p:spPr>
        <p:txBody>
          <a:bodyPr>
            <a:normAutofit/>
          </a:bodyPr>
          <a:lstStyle/>
          <a:p>
            <a:r>
              <a:rPr lang="es-CL" dirty="0" smtClean="0"/>
              <a:t>Desarrollo  Caso Planteamiento ll.</a:t>
            </a:r>
          </a:p>
          <a:p>
            <a:r>
              <a:rPr lang="es-CL" dirty="0" smtClean="0"/>
              <a:t>A.-El permiso mensual de $200, conceptualmente corresponde a un costo fijo.</a:t>
            </a:r>
          </a:p>
          <a:p>
            <a:r>
              <a:rPr lang="es-CL" dirty="0" smtClean="0"/>
              <a:t>B.- Una caja de 1000 calugas , cuyo precio de venta son $ 200 equivale  a un costo variable unitario de $ 0,2º cada unidad.</a:t>
            </a:r>
          </a:p>
          <a:p>
            <a:r>
              <a:rPr lang="es-CL" dirty="0" smtClean="0"/>
              <a:t>C.- Debo determinar el numero de unidades vendidas para que no exista ni utilidad ni perdida, por lo tanto se plantea:</a:t>
            </a:r>
          </a:p>
          <a:p>
            <a:r>
              <a:rPr lang="es-CL" dirty="0" smtClean="0"/>
              <a:t>X=numero de unidades vendidas</a:t>
            </a:r>
          </a:p>
          <a:p>
            <a:endParaRPr lang="es-CL" dirty="0" smtClean="0"/>
          </a:p>
        </p:txBody>
      </p:sp>
      <p:sp>
        <p:nvSpPr>
          <p:cNvPr id="2" name="1 Título"/>
          <p:cNvSpPr>
            <a:spLocks noGrp="1"/>
          </p:cNvSpPr>
          <p:nvPr>
            <p:ph type="title"/>
          </p:nvPr>
        </p:nvSpPr>
        <p:spPr/>
        <p:txBody>
          <a:bodyPr/>
          <a:lstStyle/>
          <a:p>
            <a:r>
              <a:rPr lang="es-CL" dirty="0" smtClean="0"/>
              <a:t>       PUNTO DE EQUILIBRIO</a:t>
            </a:r>
            <a:endParaRPr lang="es-CL" dirty="0"/>
          </a:p>
        </p:txBody>
      </p:sp>
    </p:spTree>
    <p:extLst>
      <p:ext uri="{BB962C8B-B14F-4D97-AF65-F5344CB8AC3E}">
        <p14:creationId xmlns:p14="http://schemas.microsoft.com/office/powerpoint/2010/main" val="116370051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solidFill>
            <a:srgbClr val="92D050"/>
          </a:solidFill>
        </p:spPr>
        <p:txBody>
          <a:bodyPr>
            <a:normAutofit/>
          </a:bodyPr>
          <a:lstStyle/>
          <a:p>
            <a:r>
              <a:rPr lang="es-CL" dirty="0" smtClean="0"/>
              <a:t>Desarrollo  Caso Planteamiento ll.</a:t>
            </a:r>
          </a:p>
          <a:p>
            <a:r>
              <a:rPr lang="es-CL" dirty="0" smtClean="0"/>
              <a:t>D.-Por lo tanto y en base a lo anterior:</a:t>
            </a:r>
          </a:p>
          <a:p>
            <a:pPr marL="0" indent="0">
              <a:buNone/>
            </a:pPr>
            <a:r>
              <a:rPr lang="es-CL" dirty="0" smtClean="0"/>
              <a:t>Utilidad= Ingreso </a:t>
            </a:r>
            <a:r>
              <a:rPr lang="es-CL" dirty="0" smtClean="0">
                <a:solidFill>
                  <a:srgbClr val="FF0000"/>
                </a:solidFill>
              </a:rPr>
              <a:t>–( costo fijo + costo variable)</a:t>
            </a:r>
          </a:p>
          <a:p>
            <a:pPr marL="0" indent="0">
              <a:buNone/>
            </a:pPr>
            <a:r>
              <a:rPr lang="es-CL" dirty="0">
                <a:solidFill>
                  <a:srgbClr val="FF0000"/>
                </a:solidFill>
              </a:rPr>
              <a:t> </a:t>
            </a:r>
            <a:r>
              <a:rPr lang="es-CL" dirty="0" smtClean="0">
                <a:solidFill>
                  <a:srgbClr val="FF0000"/>
                </a:solidFill>
              </a:rPr>
              <a:t>    o =0.50x-0.20x-200</a:t>
            </a:r>
          </a:p>
          <a:p>
            <a:pPr marL="0" indent="0">
              <a:buNone/>
            </a:pPr>
            <a:r>
              <a:rPr lang="es-CL" dirty="0" smtClean="0">
                <a:solidFill>
                  <a:srgbClr val="FF0000"/>
                </a:solidFill>
              </a:rPr>
              <a:t>      0=0.30x-200</a:t>
            </a:r>
          </a:p>
          <a:p>
            <a:pPr marL="0" indent="0">
              <a:buNone/>
            </a:pPr>
            <a:r>
              <a:rPr lang="es-CL" dirty="0" smtClean="0">
                <a:solidFill>
                  <a:srgbClr val="FF0000"/>
                </a:solidFill>
              </a:rPr>
              <a:t>  200=0.30x</a:t>
            </a:r>
          </a:p>
          <a:p>
            <a:pPr marL="0" indent="0">
              <a:buNone/>
            </a:pPr>
            <a:r>
              <a:rPr lang="es-CL" dirty="0">
                <a:solidFill>
                  <a:srgbClr val="FF0000"/>
                </a:solidFill>
              </a:rPr>
              <a:t> </a:t>
            </a:r>
            <a:r>
              <a:rPr lang="es-CL" dirty="0" smtClean="0">
                <a:solidFill>
                  <a:srgbClr val="FF0000"/>
                </a:solidFill>
              </a:rPr>
              <a:t>      x=  200/o.30</a:t>
            </a:r>
          </a:p>
          <a:p>
            <a:pPr marL="0" indent="0">
              <a:buNone/>
            </a:pPr>
            <a:r>
              <a:rPr lang="es-CL" dirty="0" smtClean="0">
                <a:solidFill>
                  <a:srgbClr val="FF0000"/>
                </a:solidFill>
              </a:rPr>
              <a:t>       x=   667 unidades deben ser vendidas para que no                                                 exista    utilidad ni perdida</a:t>
            </a:r>
          </a:p>
          <a:p>
            <a:endParaRPr lang="es-CL" dirty="0" smtClean="0"/>
          </a:p>
        </p:txBody>
      </p:sp>
      <p:sp>
        <p:nvSpPr>
          <p:cNvPr id="2" name="1 Título"/>
          <p:cNvSpPr>
            <a:spLocks noGrp="1"/>
          </p:cNvSpPr>
          <p:nvPr>
            <p:ph type="title"/>
          </p:nvPr>
        </p:nvSpPr>
        <p:spPr/>
        <p:txBody>
          <a:bodyPr/>
          <a:lstStyle/>
          <a:p>
            <a:r>
              <a:rPr lang="es-CL" dirty="0" smtClean="0"/>
              <a:t>       PUNTO DE EQUILIBRIO</a:t>
            </a:r>
            <a:endParaRPr lang="es-CL" dirty="0"/>
          </a:p>
        </p:txBody>
      </p:sp>
    </p:spTree>
    <p:extLst>
      <p:ext uri="{BB962C8B-B14F-4D97-AF65-F5344CB8AC3E}">
        <p14:creationId xmlns:p14="http://schemas.microsoft.com/office/powerpoint/2010/main" val="60599678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solidFill>
            <a:srgbClr val="92D050"/>
          </a:solidFill>
        </p:spPr>
        <p:txBody>
          <a:bodyPr>
            <a:normAutofit/>
          </a:bodyPr>
          <a:lstStyle/>
          <a:p>
            <a:r>
              <a:rPr lang="es-CL" dirty="0" smtClean="0"/>
              <a:t>Desarrollo  Caso Planteamiento ll.</a:t>
            </a:r>
          </a:p>
          <a:p>
            <a:r>
              <a:rPr lang="es-CL" dirty="0" smtClean="0"/>
              <a:t>E-En base a lo precedentemente expuesto, procederemos a la comprobación:</a:t>
            </a:r>
          </a:p>
          <a:p>
            <a:r>
              <a:rPr lang="es-CL" b="1" i="1" dirty="0" smtClean="0">
                <a:solidFill>
                  <a:srgbClr val="C00000"/>
                </a:solidFill>
              </a:rPr>
              <a:t>0,50x667- 0.20x667-200=0</a:t>
            </a:r>
          </a:p>
          <a:p>
            <a:r>
              <a:rPr lang="es-CL" b="1" i="1" dirty="0" smtClean="0">
                <a:solidFill>
                  <a:srgbClr val="C00000"/>
                </a:solidFill>
              </a:rPr>
              <a:t>33.5-133.5-200=0</a:t>
            </a:r>
          </a:p>
          <a:p>
            <a:r>
              <a:rPr lang="es-CL" b="1" i="1" dirty="0" smtClean="0">
                <a:solidFill>
                  <a:srgbClr val="C00000"/>
                </a:solidFill>
              </a:rPr>
              <a:t>En lo conceptual nos encontramos en el punto de equilibrio de esta empresa ya que no existe ni utilidad , ni tampoco perdida asociada al grado de actividad de producir y generar la respectiva venta de 667 unidades de producto( calugas)</a:t>
            </a:r>
          </a:p>
          <a:p>
            <a:pPr marL="0" indent="0">
              <a:buNone/>
            </a:pPr>
            <a:endParaRPr lang="es-CL" dirty="0" smtClean="0">
              <a:solidFill>
                <a:srgbClr val="FF0000"/>
              </a:solidFill>
            </a:endParaRPr>
          </a:p>
          <a:p>
            <a:endParaRPr lang="es-CL" dirty="0" smtClean="0"/>
          </a:p>
        </p:txBody>
      </p:sp>
      <p:sp>
        <p:nvSpPr>
          <p:cNvPr id="2" name="1 Título"/>
          <p:cNvSpPr>
            <a:spLocks noGrp="1"/>
          </p:cNvSpPr>
          <p:nvPr>
            <p:ph type="title"/>
          </p:nvPr>
        </p:nvSpPr>
        <p:spPr/>
        <p:txBody>
          <a:bodyPr/>
          <a:lstStyle/>
          <a:p>
            <a:r>
              <a:rPr lang="es-CL" dirty="0" smtClean="0"/>
              <a:t>       PUNTO DE EQUILIBRIO</a:t>
            </a:r>
            <a:endParaRPr lang="es-CL" dirty="0"/>
          </a:p>
        </p:txBody>
      </p:sp>
    </p:spTree>
    <p:extLst>
      <p:ext uri="{BB962C8B-B14F-4D97-AF65-F5344CB8AC3E}">
        <p14:creationId xmlns:p14="http://schemas.microsoft.com/office/powerpoint/2010/main" val="241649559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152400"/>
            <a:ext cx="8229600" cy="2556520"/>
          </a:xfrm>
        </p:spPr>
        <p:txBody>
          <a:bodyPr>
            <a:normAutofit/>
          </a:bodyPr>
          <a:lstStyle/>
          <a:p>
            <a:r>
              <a:rPr lang="es-CL" dirty="0" smtClean="0"/>
              <a:t>      PLANTEAMIENTO DE LA FORMULA PARA EL CALCULO PUNTO DE EQUILIBRIO</a:t>
            </a:r>
            <a:endParaRPr lang="es-CL" dirty="0"/>
          </a:p>
        </p:txBody>
      </p:sp>
      <p:sp>
        <p:nvSpPr>
          <p:cNvPr id="3" name="2 Marcador de contenido"/>
          <p:cNvSpPr>
            <a:spLocks noGrp="1"/>
          </p:cNvSpPr>
          <p:nvPr>
            <p:ph idx="1"/>
          </p:nvPr>
        </p:nvSpPr>
        <p:spPr/>
        <p:txBody>
          <a:bodyPr/>
          <a:lstStyle/>
          <a:p>
            <a:endParaRPr lang="es-CL" dirty="0"/>
          </a:p>
        </p:txBody>
      </p:sp>
      <p:pic>
        <p:nvPicPr>
          <p:cNvPr id="1026" name="Picture 2" descr="C:\Archivos de programa\Microsoft Office\MEDIA\CAGCAT10\j0301252.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35696" y="2636912"/>
            <a:ext cx="5400600" cy="3240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226859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4797152"/>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idx="1"/>
          </p:nvPr>
        </p:nvSpPr>
        <p:spPr/>
        <p:txBody>
          <a:bodyPr>
            <a:normAutofit fontScale="92500"/>
          </a:bodyPr>
          <a:lstStyle/>
          <a:p>
            <a:r>
              <a:rPr lang="es-CL" dirty="0" smtClean="0"/>
              <a:t>Para los referidos efectos nos basaremos en la aplicación de la totalidad de los conceptos asociados al concepto de margen de contribución</a:t>
            </a:r>
          </a:p>
          <a:p>
            <a:pPr marL="0" indent="0">
              <a:buNone/>
            </a:pPr>
            <a:endParaRPr lang="es-CL" dirty="0" smtClean="0"/>
          </a:p>
          <a:p>
            <a:r>
              <a:rPr lang="es-CL" dirty="0" smtClean="0"/>
              <a:t>La definición académica  del margen de contribución explicita que  se trata de la diferencia que se produce entre el ingreso por ventas y los costos variables totales, el margen de contribución  significa aquella parte del ingreso por ventas de la empresa que podrá destinarse a cubrir sus costos fijos y luego generar utilidad</a:t>
            </a:r>
          </a:p>
          <a:p>
            <a:pPr marL="0" indent="0">
              <a:buNone/>
            </a:pPr>
            <a:r>
              <a:rPr lang="es-CL" dirty="0"/>
              <a:t> </a:t>
            </a:r>
            <a:r>
              <a:rPr lang="es-CL" dirty="0" smtClean="0"/>
              <a:t>  </a:t>
            </a:r>
          </a:p>
        </p:txBody>
      </p:sp>
      <p:sp>
        <p:nvSpPr>
          <p:cNvPr id="2" name="1 Título"/>
          <p:cNvSpPr>
            <a:spLocks noGrp="1"/>
          </p:cNvSpPr>
          <p:nvPr>
            <p:ph type="title"/>
          </p:nvPr>
        </p:nvSpPr>
        <p:spPr/>
        <p:txBody>
          <a:bodyPr>
            <a:normAutofit fontScale="90000"/>
          </a:bodyPr>
          <a:lstStyle/>
          <a:p>
            <a:r>
              <a:rPr lang="es-CL" dirty="0" smtClean="0"/>
              <a:t>       DESARROLLO  FORMULA  DEL      PUNTO DE EQUILIBRIO</a:t>
            </a:r>
            <a:endParaRPr lang="es-CL" dirty="0"/>
          </a:p>
        </p:txBody>
      </p:sp>
    </p:spTree>
    <p:extLst>
      <p:ext uri="{BB962C8B-B14F-4D97-AF65-F5344CB8AC3E}">
        <p14:creationId xmlns:p14="http://schemas.microsoft.com/office/powerpoint/2010/main" val="382000647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4797152"/>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idx="1"/>
          </p:nvPr>
        </p:nvSpPr>
        <p:spPr>
          <a:xfrm>
            <a:off x="539552" y="1556792"/>
            <a:ext cx="8147248" cy="5472608"/>
          </a:xfrm>
        </p:spPr>
        <p:txBody>
          <a:bodyPr>
            <a:normAutofit/>
          </a:bodyPr>
          <a:lstStyle/>
          <a:p>
            <a:r>
              <a:rPr lang="es-CL" dirty="0" smtClean="0">
                <a:solidFill>
                  <a:srgbClr val="FF0000"/>
                </a:solidFill>
              </a:rPr>
              <a:t>Definición Margen de Contribución Total.</a:t>
            </a:r>
          </a:p>
          <a:p>
            <a:pPr marL="0" indent="0">
              <a:buNone/>
            </a:pPr>
            <a:r>
              <a:rPr lang="es-CL" dirty="0" smtClean="0"/>
              <a:t>Representa la diferencia que se produce entre los ingresos y costos variables.</a:t>
            </a:r>
          </a:p>
          <a:p>
            <a:pPr marL="0" indent="0">
              <a:buNone/>
            </a:pPr>
            <a:endParaRPr lang="es-CL" dirty="0"/>
          </a:p>
          <a:p>
            <a:pPr marL="0" indent="0">
              <a:buNone/>
            </a:pPr>
            <a:endParaRPr lang="es-CL" dirty="0" smtClean="0">
              <a:solidFill>
                <a:srgbClr val="C00000"/>
              </a:solidFill>
            </a:endParaRPr>
          </a:p>
          <a:p>
            <a:pPr marL="0" indent="0">
              <a:buNone/>
            </a:pPr>
            <a:endParaRPr lang="es-CL" dirty="0">
              <a:solidFill>
                <a:srgbClr val="C00000"/>
              </a:solidFill>
            </a:endParaRPr>
          </a:p>
          <a:p>
            <a:pPr marL="0" indent="0">
              <a:buNone/>
            </a:pPr>
            <a:endParaRPr lang="es-CL" dirty="0" smtClean="0">
              <a:solidFill>
                <a:srgbClr val="C00000"/>
              </a:solidFill>
            </a:endParaRPr>
          </a:p>
          <a:p>
            <a:pPr marL="0" indent="0">
              <a:buNone/>
            </a:pPr>
            <a:r>
              <a:rPr lang="es-CL" dirty="0" smtClean="0">
                <a:solidFill>
                  <a:srgbClr val="C00000"/>
                </a:solidFill>
              </a:rPr>
              <a:t>MARGEN CONTRIBUCION=Y-CVT</a:t>
            </a:r>
          </a:p>
        </p:txBody>
      </p:sp>
      <p:sp>
        <p:nvSpPr>
          <p:cNvPr id="2" name="1 Título"/>
          <p:cNvSpPr>
            <a:spLocks noGrp="1"/>
          </p:cNvSpPr>
          <p:nvPr>
            <p:ph type="title"/>
          </p:nvPr>
        </p:nvSpPr>
        <p:spPr/>
        <p:txBody>
          <a:bodyPr>
            <a:normAutofit fontScale="90000"/>
          </a:bodyPr>
          <a:lstStyle/>
          <a:p>
            <a:r>
              <a:rPr lang="es-CL" dirty="0" smtClean="0"/>
              <a:t>       DESARROLLO  FORMULA  DEL      PUNTO DE EQUILIBRIO</a:t>
            </a:r>
            <a:endParaRPr lang="es-CL" dirty="0"/>
          </a:p>
        </p:txBody>
      </p:sp>
      <p:sp>
        <p:nvSpPr>
          <p:cNvPr id="4" name="3 Rectángulo"/>
          <p:cNvSpPr/>
          <p:nvPr/>
        </p:nvSpPr>
        <p:spPr>
          <a:xfrm>
            <a:off x="2286000" y="2967335"/>
            <a:ext cx="4572000" cy="369332"/>
          </a:xfrm>
          <a:prstGeom prst="rect">
            <a:avLst/>
          </a:prstGeom>
        </p:spPr>
        <p:txBody>
          <a:bodyPr>
            <a:spAutoFit/>
          </a:bodyPr>
          <a:lstStyle/>
          <a:p>
            <a:r>
              <a:rPr lang="es-CL" b="1" i="1" dirty="0" smtClean="0">
                <a:solidFill>
                  <a:srgbClr val="C00000"/>
                </a:solidFill>
              </a:rPr>
              <a:t> </a:t>
            </a:r>
            <a:endParaRPr lang="es-CL" dirty="0"/>
          </a:p>
        </p:txBody>
      </p:sp>
    </p:spTree>
    <p:extLst>
      <p:ext uri="{BB962C8B-B14F-4D97-AF65-F5344CB8AC3E}">
        <p14:creationId xmlns:p14="http://schemas.microsoft.com/office/powerpoint/2010/main" val="374790262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4797152"/>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idx="1"/>
          </p:nvPr>
        </p:nvSpPr>
        <p:spPr/>
        <p:txBody>
          <a:bodyPr>
            <a:normAutofit/>
          </a:bodyPr>
          <a:lstStyle/>
          <a:p>
            <a:r>
              <a:rPr lang="es-CL" dirty="0" smtClean="0">
                <a:solidFill>
                  <a:srgbClr val="FF0000"/>
                </a:solidFill>
              </a:rPr>
              <a:t>Definición Margen de Contribución Unitario.</a:t>
            </a:r>
          </a:p>
          <a:p>
            <a:pPr marL="0" indent="0">
              <a:buNone/>
            </a:pPr>
            <a:r>
              <a:rPr lang="es-CL" dirty="0" smtClean="0"/>
              <a:t>El margen de contribución unitario es la  diferencia que se produce entre el precio de venta unitario y el respectivo costo variable unitario y corresponde a la parte del precio que la empresa aplicara con el fin de cubrir sus costos fijos inicialmente y luego a generar utilidad.</a:t>
            </a:r>
            <a:endParaRPr lang="es-CL" dirty="0"/>
          </a:p>
          <a:p>
            <a:pPr marL="0" indent="0">
              <a:buNone/>
            </a:pPr>
            <a:r>
              <a:rPr lang="es-CL" dirty="0" smtClean="0">
                <a:solidFill>
                  <a:srgbClr val="C00000"/>
                </a:solidFill>
              </a:rPr>
              <a:t>MARGEN CONTRIBUCION UNITARIO=PVU-CVU</a:t>
            </a:r>
          </a:p>
        </p:txBody>
      </p:sp>
      <p:sp>
        <p:nvSpPr>
          <p:cNvPr id="2" name="1 Título"/>
          <p:cNvSpPr>
            <a:spLocks noGrp="1"/>
          </p:cNvSpPr>
          <p:nvPr>
            <p:ph type="title"/>
          </p:nvPr>
        </p:nvSpPr>
        <p:spPr/>
        <p:txBody>
          <a:bodyPr>
            <a:normAutofit fontScale="90000"/>
          </a:bodyPr>
          <a:lstStyle/>
          <a:p>
            <a:r>
              <a:rPr lang="es-CL" dirty="0" smtClean="0"/>
              <a:t>       DESARROLLO  FORMULA  DEL      PUNTO DE EQUILIBRIO</a:t>
            </a:r>
            <a:endParaRPr lang="es-CL" dirty="0"/>
          </a:p>
        </p:txBody>
      </p:sp>
    </p:spTree>
    <p:extLst>
      <p:ext uri="{BB962C8B-B14F-4D97-AF65-F5344CB8AC3E}">
        <p14:creationId xmlns:p14="http://schemas.microsoft.com/office/powerpoint/2010/main" val="177757012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4797152"/>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idx="1"/>
          </p:nvPr>
        </p:nvSpPr>
        <p:spPr>
          <a:solidFill>
            <a:schemeClr val="tx1">
              <a:lumMod val="75000"/>
            </a:schemeClr>
          </a:solidFill>
        </p:spPr>
        <p:txBody>
          <a:bodyPr>
            <a:normAutofit/>
          </a:bodyPr>
          <a:lstStyle/>
          <a:p>
            <a:pPr marL="0" indent="0">
              <a:buNone/>
            </a:pPr>
            <a:r>
              <a:rPr lang="es-CL" dirty="0" smtClean="0">
                <a:solidFill>
                  <a:srgbClr val="FF0000"/>
                </a:solidFill>
              </a:rPr>
              <a:t>Por lo tanto y en base a lo precedentemente expuesto:</a:t>
            </a:r>
          </a:p>
          <a:p>
            <a:pPr marL="0" indent="0">
              <a:buNone/>
            </a:pPr>
            <a:r>
              <a:rPr lang="es-CL" dirty="0" smtClean="0">
                <a:solidFill>
                  <a:srgbClr val="FF0000"/>
                </a:solidFill>
              </a:rPr>
              <a:t>Ingresos =Precio de venta  x Cantidad Vendida</a:t>
            </a:r>
          </a:p>
          <a:p>
            <a:pPr marL="0" indent="0">
              <a:buNone/>
            </a:pPr>
            <a:r>
              <a:rPr lang="es-CL" dirty="0" smtClean="0">
                <a:solidFill>
                  <a:srgbClr val="FF0000"/>
                </a:solidFill>
              </a:rPr>
              <a:t>Y              = pvu  x  Q</a:t>
            </a:r>
            <a:endParaRPr lang="es-CL" dirty="0">
              <a:solidFill>
                <a:srgbClr val="FF0000"/>
              </a:solidFill>
            </a:endParaRPr>
          </a:p>
          <a:p>
            <a:pPr marL="0" indent="0">
              <a:buNone/>
            </a:pPr>
            <a:r>
              <a:rPr lang="es-CL" dirty="0" smtClean="0">
                <a:solidFill>
                  <a:srgbClr val="FF0000"/>
                </a:solidFill>
              </a:rPr>
              <a:t>En donde :</a:t>
            </a:r>
          </a:p>
          <a:p>
            <a:pPr marL="0" indent="0">
              <a:buNone/>
            </a:pPr>
            <a:r>
              <a:rPr lang="es-CL" dirty="0" smtClean="0">
                <a:solidFill>
                  <a:srgbClr val="FF0000"/>
                </a:solidFill>
              </a:rPr>
              <a:t>Y = Ingresos por venta</a:t>
            </a:r>
          </a:p>
          <a:p>
            <a:pPr marL="0" indent="0">
              <a:buNone/>
            </a:pPr>
            <a:r>
              <a:rPr lang="es-CL" dirty="0">
                <a:solidFill>
                  <a:srgbClr val="FF0000"/>
                </a:solidFill>
              </a:rPr>
              <a:t>p</a:t>
            </a:r>
            <a:r>
              <a:rPr lang="es-CL" dirty="0" smtClean="0">
                <a:solidFill>
                  <a:srgbClr val="FF0000"/>
                </a:solidFill>
              </a:rPr>
              <a:t>vu= Precio de venta unitario</a:t>
            </a:r>
          </a:p>
          <a:p>
            <a:pPr marL="0" indent="0">
              <a:buNone/>
            </a:pPr>
            <a:r>
              <a:rPr lang="es-CL" dirty="0" smtClean="0">
                <a:solidFill>
                  <a:srgbClr val="FF0000"/>
                </a:solidFill>
              </a:rPr>
              <a:t>Q= Cantidad vendida</a:t>
            </a:r>
          </a:p>
          <a:p>
            <a:pPr marL="0" indent="0">
              <a:buNone/>
            </a:pPr>
            <a:endParaRPr lang="es-CL" dirty="0" smtClean="0">
              <a:solidFill>
                <a:srgbClr val="FF0000"/>
              </a:solidFill>
            </a:endParaRPr>
          </a:p>
        </p:txBody>
      </p:sp>
      <p:sp>
        <p:nvSpPr>
          <p:cNvPr id="2" name="1 Título"/>
          <p:cNvSpPr>
            <a:spLocks noGrp="1"/>
          </p:cNvSpPr>
          <p:nvPr>
            <p:ph type="title"/>
          </p:nvPr>
        </p:nvSpPr>
        <p:spPr/>
        <p:txBody>
          <a:bodyPr>
            <a:normAutofit fontScale="90000"/>
          </a:bodyPr>
          <a:lstStyle/>
          <a:p>
            <a:r>
              <a:rPr lang="es-CL" dirty="0" smtClean="0"/>
              <a:t>       DESARROLLO  FORMULA  DEL      PUNTO DE EQUILIBRIO</a:t>
            </a:r>
            <a:endParaRPr lang="es-CL" dirty="0"/>
          </a:p>
        </p:txBody>
      </p:sp>
    </p:spTree>
    <p:extLst>
      <p:ext uri="{BB962C8B-B14F-4D97-AF65-F5344CB8AC3E}">
        <p14:creationId xmlns:p14="http://schemas.microsoft.com/office/powerpoint/2010/main" val="315049693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4797152"/>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idx="1"/>
          </p:nvPr>
        </p:nvSpPr>
        <p:spPr>
          <a:solidFill>
            <a:schemeClr val="tx1">
              <a:lumMod val="75000"/>
            </a:schemeClr>
          </a:solidFill>
        </p:spPr>
        <p:txBody>
          <a:bodyPr>
            <a:normAutofit/>
          </a:bodyPr>
          <a:lstStyle/>
          <a:p>
            <a:pPr marL="0" indent="0">
              <a:buNone/>
            </a:pPr>
            <a:r>
              <a:rPr lang="es-CL" dirty="0" smtClean="0">
                <a:solidFill>
                  <a:srgbClr val="FF0000"/>
                </a:solidFill>
              </a:rPr>
              <a:t>Continuación:</a:t>
            </a:r>
          </a:p>
          <a:p>
            <a:pPr marL="0" indent="0">
              <a:buNone/>
            </a:pPr>
            <a:r>
              <a:rPr lang="es-CL" dirty="0" smtClean="0">
                <a:solidFill>
                  <a:srgbClr val="FF0000"/>
                </a:solidFill>
              </a:rPr>
              <a:t>Por otra parte el concepto de Costo Total implica:</a:t>
            </a:r>
          </a:p>
          <a:p>
            <a:pPr marL="0" indent="0">
              <a:buNone/>
            </a:pPr>
            <a:endParaRPr lang="es-CL" dirty="0" smtClean="0">
              <a:solidFill>
                <a:srgbClr val="FF0000"/>
              </a:solidFill>
            </a:endParaRPr>
          </a:p>
          <a:p>
            <a:pPr marL="0" indent="0">
              <a:buNone/>
            </a:pPr>
            <a:r>
              <a:rPr lang="es-CL" dirty="0" smtClean="0">
                <a:solidFill>
                  <a:srgbClr val="FF0000"/>
                </a:solidFill>
              </a:rPr>
              <a:t>Costo total=Costo fijo +Costo variable total</a:t>
            </a:r>
          </a:p>
          <a:p>
            <a:pPr marL="0" indent="0">
              <a:buNone/>
            </a:pPr>
            <a:endParaRPr lang="es-CL" dirty="0" smtClean="0">
              <a:solidFill>
                <a:srgbClr val="FF0000"/>
              </a:solidFill>
            </a:endParaRPr>
          </a:p>
          <a:p>
            <a:pPr marL="0" indent="0">
              <a:buNone/>
            </a:pPr>
            <a:r>
              <a:rPr lang="es-CL" dirty="0" smtClean="0">
                <a:solidFill>
                  <a:srgbClr val="FF0000"/>
                </a:solidFill>
              </a:rPr>
              <a:t>Costo Variable total= costo variable unitario por cantidad producida</a:t>
            </a:r>
          </a:p>
          <a:p>
            <a:pPr marL="0" indent="0">
              <a:buNone/>
            </a:pPr>
            <a:r>
              <a:rPr lang="es-CL" dirty="0" smtClean="0">
                <a:solidFill>
                  <a:srgbClr val="FF0000"/>
                </a:solidFill>
              </a:rPr>
              <a:t>CT= CF+CVU X Q</a:t>
            </a:r>
          </a:p>
          <a:p>
            <a:pPr marL="0" indent="0">
              <a:buNone/>
            </a:pPr>
            <a:endParaRPr lang="es-CL" dirty="0" smtClean="0">
              <a:solidFill>
                <a:srgbClr val="FF0000"/>
              </a:solidFill>
            </a:endParaRPr>
          </a:p>
        </p:txBody>
      </p:sp>
      <p:sp>
        <p:nvSpPr>
          <p:cNvPr id="2" name="1 Título"/>
          <p:cNvSpPr>
            <a:spLocks noGrp="1"/>
          </p:cNvSpPr>
          <p:nvPr>
            <p:ph type="title"/>
          </p:nvPr>
        </p:nvSpPr>
        <p:spPr/>
        <p:txBody>
          <a:bodyPr>
            <a:normAutofit fontScale="90000"/>
          </a:bodyPr>
          <a:lstStyle/>
          <a:p>
            <a:r>
              <a:rPr lang="es-CL" dirty="0" smtClean="0"/>
              <a:t>       DESARROLLO  FORMULA  DEL      PUNTO DE EQUILIBRIO</a:t>
            </a:r>
            <a:endParaRPr lang="es-CL" dirty="0"/>
          </a:p>
        </p:txBody>
      </p:sp>
    </p:spTree>
    <p:extLst>
      <p:ext uri="{BB962C8B-B14F-4D97-AF65-F5344CB8AC3E}">
        <p14:creationId xmlns:p14="http://schemas.microsoft.com/office/powerpoint/2010/main" val="278568701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4797152"/>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idx="1"/>
          </p:nvPr>
        </p:nvSpPr>
        <p:spPr>
          <a:solidFill>
            <a:schemeClr val="tx1">
              <a:lumMod val="75000"/>
            </a:schemeClr>
          </a:solidFill>
        </p:spPr>
        <p:txBody>
          <a:bodyPr>
            <a:normAutofit/>
          </a:bodyPr>
          <a:lstStyle/>
          <a:p>
            <a:pPr marL="0" indent="0">
              <a:buNone/>
            </a:pPr>
            <a:r>
              <a:rPr lang="es-CL" dirty="0" smtClean="0">
                <a:solidFill>
                  <a:srgbClr val="FF0000"/>
                </a:solidFill>
              </a:rPr>
              <a:t>Continuación, en donde</a:t>
            </a:r>
          </a:p>
          <a:p>
            <a:pPr marL="0" indent="0">
              <a:buNone/>
            </a:pPr>
            <a:r>
              <a:rPr lang="es-CL" dirty="0" smtClean="0">
                <a:solidFill>
                  <a:srgbClr val="FF0000"/>
                </a:solidFill>
              </a:rPr>
              <a:t>CT= Costo Total</a:t>
            </a:r>
          </a:p>
          <a:p>
            <a:pPr marL="0" indent="0">
              <a:buNone/>
            </a:pPr>
            <a:r>
              <a:rPr lang="es-CL" dirty="0" smtClean="0">
                <a:solidFill>
                  <a:srgbClr val="FF0000"/>
                </a:solidFill>
              </a:rPr>
              <a:t>CF= Costo Fijo</a:t>
            </a:r>
          </a:p>
          <a:p>
            <a:pPr marL="0" indent="0">
              <a:buNone/>
            </a:pPr>
            <a:r>
              <a:rPr lang="es-CL" dirty="0" smtClean="0">
                <a:solidFill>
                  <a:srgbClr val="FF0000"/>
                </a:solidFill>
              </a:rPr>
              <a:t>CVU= Costo </a:t>
            </a:r>
            <a:r>
              <a:rPr lang="es-CL" dirty="0">
                <a:solidFill>
                  <a:srgbClr val="FF0000"/>
                </a:solidFill>
              </a:rPr>
              <a:t>v</a:t>
            </a:r>
            <a:r>
              <a:rPr lang="es-CL" dirty="0" smtClean="0">
                <a:solidFill>
                  <a:srgbClr val="FF0000"/>
                </a:solidFill>
              </a:rPr>
              <a:t>ariable unitario</a:t>
            </a:r>
          </a:p>
          <a:p>
            <a:pPr marL="0" indent="0">
              <a:buNone/>
            </a:pPr>
            <a:r>
              <a:rPr lang="es-CL" dirty="0" smtClean="0">
                <a:solidFill>
                  <a:srgbClr val="FF0000"/>
                </a:solidFill>
              </a:rPr>
              <a:t>Q=Cantidad producida y vendida</a:t>
            </a:r>
          </a:p>
          <a:p>
            <a:pPr marL="0" indent="0">
              <a:buNone/>
            </a:pPr>
            <a:r>
              <a:rPr lang="es-CL" dirty="0" smtClean="0">
                <a:solidFill>
                  <a:srgbClr val="FF0000"/>
                </a:solidFill>
              </a:rPr>
              <a:t>Recapitulando  que el punto de equilibrio de contribución representa la cantidad producida y vendida que iguala los ingresos con los costos, se tiene que:</a:t>
            </a:r>
          </a:p>
          <a:p>
            <a:pPr marL="0" indent="0">
              <a:buNone/>
            </a:pPr>
            <a:r>
              <a:rPr lang="es-CL" dirty="0" smtClean="0">
                <a:solidFill>
                  <a:srgbClr val="FF0000"/>
                </a:solidFill>
              </a:rPr>
              <a:t>Ingresos = Costos</a:t>
            </a:r>
          </a:p>
          <a:p>
            <a:pPr marL="0" indent="0">
              <a:buNone/>
            </a:pPr>
            <a:endParaRPr lang="es-CL" dirty="0" smtClean="0">
              <a:solidFill>
                <a:srgbClr val="FF0000"/>
              </a:solidFill>
            </a:endParaRPr>
          </a:p>
          <a:p>
            <a:pPr marL="0" indent="0">
              <a:buNone/>
            </a:pPr>
            <a:endParaRPr lang="es-CL" dirty="0" smtClean="0">
              <a:solidFill>
                <a:srgbClr val="FF0000"/>
              </a:solidFill>
            </a:endParaRPr>
          </a:p>
        </p:txBody>
      </p:sp>
      <p:sp>
        <p:nvSpPr>
          <p:cNvPr id="2" name="1 Título"/>
          <p:cNvSpPr>
            <a:spLocks noGrp="1"/>
          </p:cNvSpPr>
          <p:nvPr>
            <p:ph type="title"/>
          </p:nvPr>
        </p:nvSpPr>
        <p:spPr/>
        <p:txBody>
          <a:bodyPr>
            <a:normAutofit fontScale="90000"/>
          </a:bodyPr>
          <a:lstStyle/>
          <a:p>
            <a:r>
              <a:rPr lang="es-CL" dirty="0" smtClean="0"/>
              <a:t>       DESARROLLO  FORMULA  DEL      PUNTO DE EQUILIBRIO</a:t>
            </a:r>
            <a:endParaRPr lang="es-CL" dirty="0"/>
          </a:p>
        </p:txBody>
      </p:sp>
    </p:spTree>
    <p:extLst>
      <p:ext uri="{BB962C8B-B14F-4D97-AF65-F5344CB8AC3E}">
        <p14:creationId xmlns:p14="http://schemas.microsoft.com/office/powerpoint/2010/main" val="99628918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4797152"/>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idx="1"/>
          </p:nvPr>
        </p:nvSpPr>
        <p:spPr>
          <a:solidFill>
            <a:srgbClr val="92D050"/>
          </a:solidFill>
        </p:spPr>
        <p:txBody>
          <a:bodyPr>
            <a:normAutofit/>
          </a:bodyPr>
          <a:lstStyle/>
          <a:p>
            <a:r>
              <a:rPr lang="es-CL" dirty="0" smtClean="0">
                <a:solidFill>
                  <a:srgbClr val="C00000"/>
                </a:solidFill>
              </a:rPr>
              <a:t>FORMULA PUNTO DE EQUILIBRIO EN UNIDADES:</a:t>
            </a:r>
          </a:p>
          <a:p>
            <a:r>
              <a:rPr lang="es-CL" dirty="0" smtClean="0">
                <a:solidFill>
                  <a:srgbClr val="C00000"/>
                </a:solidFill>
              </a:rPr>
              <a:t>Q= </a:t>
            </a:r>
            <a:r>
              <a:rPr lang="es-CL" b="1" i="1" dirty="0" smtClean="0">
                <a:solidFill>
                  <a:srgbClr val="C00000"/>
                </a:solidFill>
              </a:rPr>
              <a:t>COSTOS FIJOS TOTALES/PVU-CVU</a:t>
            </a:r>
          </a:p>
          <a:p>
            <a:r>
              <a:rPr lang="es-CL" b="1" i="1" dirty="0" smtClean="0">
                <a:solidFill>
                  <a:srgbClr val="C00000"/>
                </a:solidFill>
              </a:rPr>
              <a:t>EN DONDE:</a:t>
            </a:r>
          </a:p>
          <a:p>
            <a:r>
              <a:rPr lang="es-CL" b="1" i="1" dirty="0" smtClean="0">
                <a:solidFill>
                  <a:srgbClr val="C00000"/>
                </a:solidFill>
              </a:rPr>
              <a:t>Q=CANTIDAD DE EQUILIBRIO</a:t>
            </a:r>
          </a:p>
          <a:p>
            <a:r>
              <a:rPr lang="es-CL" b="1" i="1" dirty="0" smtClean="0">
                <a:solidFill>
                  <a:srgbClr val="C00000"/>
                </a:solidFill>
              </a:rPr>
              <a:t>PVU=PRECIO DE VENTA UNITARIO</a:t>
            </a:r>
          </a:p>
          <a:p>
            <a:r>
              <a:rPr lang="es-CL" b="1" i="1" dirty="0" smtClean="0">
                <a:solidFill>
                  <a:srgbClr val="C00000"/>
                </a:solidFill>
              </a:rPr>
              <a:t>CVU=COSTO VARIABLE UNITARIO</a:t>
            </a:r>
          </a:p>
          <a:p>
            <a:endParaRPr lang="es-CL" b="1" i="1" dirty="0" smtClean="0">
              <a:solidFill>
                <a:srgbClr val="C00000"/>
              </a:solidFill>
            </a:endParaRPr>
          </a:p>
          <a:p>
            <a:r>
              <a:rPr lang="es-CL" b="1" i="1" dirty="0" smtClean="0">
                <a:solidFill>
                  <a:srgbClr val="C00000"/>
                </a:solidFill>
              </a:rPr>
              <a:t>TENIENDO EN CUENTA QUE:</a:t>
            </a:r>
          </a:p>
          <a:p>
            <a:r>
              <a:rPr lang="es-CL" b="1" i="1" dirty="0" smtClean="0">
                <a:solidFill>
                  <a:srgbClr val="C00000"/>
                </a:solidFill>
              </a:rPr>
              <a:t>MARGEN DE CONTRIBUCION=PVU-CVU</a:t>
            </a:r>
          </a:p>
        </p:txBody>
      </p:sp>
      <p:sp>
        <p:nvSpPr>
          <p:cNvPr id="2" name="1 Título"/>
          <p:cNvSpPr>
            <a:spLocks noGrp="1"/>
          </p:cNvSpPr>
          <p:nvPr>
            <p:ph type="title"/>
          </p:nvPr>
        </p:nvSpPr>
        <p:spPr/>
        <p:txBody>
          <a:bodyPr>
            <a:normAutofit fontScale="90000"/>
          </a:bodyPr>
          <a:lstStyle/>
          <a:p>
            <a:r>
              <a:rPr lang="es-CL" dirty="0" smtClean="0"/>
              <a:t>       DESARROLLO  FORMULAS  DEL      PUNTO DE EQUILIBRIO</a:t>
            </a:r>
            <a:endParaRPr lang="es-CL" dirty="0"/>
          </a:p>
        </p:txBody>
      </p:sp>
    </p:spTree>
    <p:extLst>
      <p:ext uri="{BB962C8B-B14F-4D97-AF65-F5344CB8AC3E}">
        <p14:creationId xmlns:p14="http://schemas.microsoft.com/office/powerpoint/2010/main" val="678546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4797152"/>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idx="1"/>
          </p:nvPr>
        </p:nvSpPr>
        <p:spPr>
          <a:solidFill>
            <a:srgbClr val="92D050"/>
          </a:solidFill>
        </p:spPr>
        <p:txBody>
          <a:bodyPr>
            <a:normAutofit/>
          </a:bodyPr>
          <a:lstStyle/>
          <a:p>
            <a:r>
              <a:rPr lang="es-CL" dirty="0" smtClean="0">
                <a:solidFill>
                  <a:srgbClr val="C00000"/>
                </a:solidFill>
              </a:rPr>
              <a:t>FORMULA </a:t>
            </a:r>
            <a:r>
              <a:rPr lang="es-CL" b="1" i="1" dirty="0" smtClean="0">
                <a:solidFill>
                  <a:srgbClr val="C00000"/>
                </a:solidFill>
              </a:rPr>
              <a:t>RAZON DE CONTRIBUCION:</a:t>
            </a:r>
          </a:p>
          <a:p>
            <a:r>
              <a:rPr lang="es-CL" b="1" i="1" dirty="0" smtClean="0">
                <a:solidFill>
                  <a:srgbClr val="C00000"/>
                </a:solidFill>
              </a:rPr>
              <a:t>RC= MARGEN DE CONTRIBUCION/PVU</a:t>
            </a:r>
          </a:p>
          <a:p>
            <a:r>
              <a:rPr lang="es-CL" b="1" i="1" dirty="0" smtClean="0">
                <a:solidFill>
                  <a:srgbClr val="C00000"/>
                </a:solidFill>
              </a:rPr>
              <a:t>EN DONDE:</a:t>
            </a:r>
          </a:p>
          <a:p>
            <a:r>
              <a:rPr lang="es-CL" b="1" i="1" dirty="0" smtClean="0">
                <a:solidFill>
                  <a:srgbClr val="C00000"/>
                </a:solidFill>
              </a:rPr>
              <a:t>MC=MARGEN DE CONTRIBUCION</a:t>
            </a:r>
          </a:p>
          <a:p>
            <a:r>
              <a:rPr lang="es-CL" b="1" i="1" dirty="0" smtClean="0">
                <a:solidFill>
                  <a:srgbClr val="C00000"/>
                </a:solidFill>
              </a:rPr>
              <a:t>PVU=PRECIO DE VENTA UNITARIO</a:t>
            </a:r>
          </a:p>
          <a:p>
            <a:r>
              <a:rPr lang="es-CL" b="1" i="1" dirty="0" smtClean="0">
                <a:solidFill>
                  <a:srgbClr val="C00000"/>
                </a:solidFill>
              </a:rPr>
              <a:t>INTERPRETACION: REPRESENTA LA PARTE DE CADA PESO DE VENTA DESTINADA A CUBRIR COSTOS FIJOS  Y A SU VEZ A GENERAR UTILIDAD</a:t>
            </a:r>
          </a:p>
        </p:txBody>
      </p:sp>
      <p:sp>
        <p:nvSpPr>
          <p:cNvPr id="2" name="1 Título"/>
          <p:cNvSpPr>
            <a:spLocks noGrp="1"/>
          </p:cNvSpPr>
          <p:nvPr>
            <p:ph type="title"/>
          </p:nvPr>
        </p:nvSpPr>
        <p:spPr/>
        <p:txBody>
          <a:bodyPr>
            <a:normAutofit fontScale="90000"/>
          </a:bodyPr>
          <a:lstStyle/>
          <a:p>
            <a:r>
              <a:rPr lang="es-CL" dirty="0" smtClean="0"/>
              <a:t>       DESARROLLO  FORMULAS  DEL      PUNTO DE EQUILIBRIO</a:t>
            </a:r>
            <a:endParaRPr lang="es-CL" dirty="0"/>
          </a:p>
        </p:txBody>
      </p:sp>
    </p:spTree>
    <p:extLst>
      <p:ext uri="{BB962C8B-B14F-4D97-AF65-F5344CB8AC3E}">
        <p14:creationId xmlns:p14="http://schemas.microsoft.com/office/powerpoint/2010/main" val="1460981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Effect transition="in" filter="fade">
                                      <p:cBhvr>
                                        <p:cTn id="49" dur="1000"/>
                                        <p:tgtEl>
                                          <p:spTgt spid="3">
                                            <p:txEl>
                                              <p:pRg st="5" end="5"/>
                                            </p:txEl>
                                          </p:spTgt>
                                        </p:tgtEl>
                                      </p:cBhvr>
                                    </p:animEffect>
                                    <p:anim calcmode="lin" valueType="num">
                                      <p:cBhvr>
                                        <p:cTn id="5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4797152"/>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idx="1"/>
          </p:nvPr>
        </p:nvSpPr>
        <p:spPr>
          <a:solidFill>
            <a:srgbClr val="92D050"/>
          </a:solidFill>
        </p:spPr>
        <p:txBody>
          <a:bodyPr>
            <a:normAutofit/>
          </a:bodyPr>
          <a:lstStyle/>
          <a:p>
            <a:r>
              <a:rPr lang="es-CL" dirty="0" smtClean="0">
                <a:solidFill>
                  <a:srgbClr val="C00000"/>
                </a:solidFill>
              </a:rPr>
              <a:t>FORMULA </a:t>
            </a:r>
            <a:r>
              <a:rPr lang="es-CL" b="1" i="1" dirty="0" smtClean="0">
                <a:solidFill>
                  <a:srgbClr val="C00000"/>
                </a:solidFill>
              </a:rPr>
              <a:t>PUNTO DE EQUILIBRIO($):</a:t>
            </a:r>
          </a:p>
          <a:p>
            <a:r>
              <a:rPr lang="es-CL" b="1" i="1" dirty="0" smtClean="0">
                <a:solidFill>
                  <a:srgbClr val="C00000"/>
                </a:solidFill>
              </a:rPr>
              <a:t>VE= CF/RAZON DE CONTRIBUCION</a:t>
            </a:r>
          </a:p>
          <a:p>
            <a:r>
              <a:rPr lang="es-CL" b="1" i="1" dirty="0" smtClean="0">
                <a:solidFill>
                  <a:srgbClr val="C00000"/>
                </a:solidFill>
              </a:rPr>
              <a:t>EN DONDE</a:t>
            </a:r>
          </a:p>
          <a:p>
            <a:r>
              <a:rPr lang="es-CL" b="1" i="1" dirty="0" smtClean="0">
                <a:solidFill>
                  <a:srgbClr val="C00000"/>
                </a:solidFill>
              </a:rPr>
              <a:t>VE=VENTA DE EQUILIBRIO</a:t>
            </a:r>
          </a:p>
          <a:p>
            <a:r>
              <a:rPr lang="es-CL" b="1" i="1" dirty="0" smtClean="0">
                <a:solidFill>
                  <a:srgbClr val="C00000"/>
                </a:solidFill>
              </a:rPr>
              <a:t>RC=RAZON CONTRIBUCION</a:t>
            </a:r>
          </a:p>
          <a:p>
            <a:r>
              <a:rPr lang="es-CL" b="1" i="1" dirty="0" smtClean="0">
                <a:solidFill>
                  <a:srgbClr val="C00000"/>
                </a:solidFill>
              </a:rPr>
              <a:t>POR LO TANTO</a:t>
            </a:r>
          </a:p>
          <a:p>
            <a:r>
              <a:rPr lang="es-CL" b="1" i="1" dirty="0" smtClean="0">
                <a:solidFill>
                  <a:srgbClr val="C00000"/>
                </a:solidFill>
              </a:rPr>
              <a:t>VE= CF/MCU:PVU</a:t>
            </a:r>
          </a:p>
        </p:txBody>
      </p:sp>
      <p:sp>
        <p:nvSpPr>
          <p:cNvPr id="2" name="1 Título"/>
          <p:cNvSpPr>
            <a:spLocks noGrp="1"/>
          </p:cNvSpPr>
          <p:nvPr>
            <p:ph type="title"/>
          </p:nvPr>
        </p:nvSpPr>
        <p:spPr/>
        <p:txBody>
          <a:bodyPr>
            <a:normAutofit fontScale="90000"/>
          </a:bodyPr>
          <a:lstStyle/>
          <a:p>
            <a:r>
              <a:rPr lang="es-CL" dirty="0" smtClean="0"/>
              <a:t>       DESARROLLO  FORMULAS  DEL      PUNTO DE EQUILIBRIO</a:t>
            </a:r>
            <a:endParaRPr lang="es-CL" dirty="0"/>
          </a:p>
        </p:txBody>
      </p:sp>
    </p:spTree>
    <p:extLst>
      <p:ext uri="{BB962C8B-B14F-4D97-AF65-F5344CB8AC3E}">
        <p14:creationId xmlns:p14="http://schemas.microsoft.com/office/powerpoint/2010/main" val="1835252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Effect transition="in" filter="fade">
                                      <p:cBhvr>
                                        <p:cTn id="49" dur="1000"/>
                                        <p:tgtEl>
                                          <p:spTgt spid="3">
                                            <p:txEl>
                                              <p:pRg st="5" end="5"/>
                                            </p:txEl>
                                          </p:spTgt>
                                        </p:tgtEl>
                                      </p:cBhvr>
                                    </p:animEffect>
                                    <p:anim calcmode="lin" valueType="num">
                                      <p:cBhvr>
                                        <p:cTn id="5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6" end="6"/>
                                            </p:txEl>
                                          </p:spTgt>
                                        </p:tgtEl>
                                        <p:attrNameLst>
                                          <p:attrName>style.visibility</p:attrName>
                                        </p:attrNameLst>
                                      </p:cBhvr>
                                      <p:to>
                                        <p:strVal val="visible"/>
                                      </p:to>
                                    </p:set>
                                    <p:animEffect transition="in" filter="fade">
                                      <p:cBhvr>
                                        <p:cTn id="56" dur="1000"/>
                                        <p:tgtEl>
                                          <p:spTgt spid="3">
                                            <p:txEl>
                                              <p:pRg st="6" end="6"/>
                                            </p:txEl>
                                          </p:spTgt>
                                        </p:tgtEl>
                                      </p:cBhvr>
                                    </p:animEffect>
                                    <p:anim calcmode="lin" valueType="num">
                                      <p:cBhvr>
                                        <p:cTn id="5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4797152"/>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idx="1"/>
          </p:nvPr>
        </p:nvSpPr>
        <p:spPr>
          <a:solidFill>
            <a:srgbClr val="92D050"/>
          </a:solidFill>
        </p:spPr>
        <p:txBody>
          <a:bodyPr>
            <a:normAutofit/>
          </a:bodyPr>
          <a:lstStyle/>
          <a:p>
            <a:r>
              <a:rPr lang="es-CL" b="1" i="1" dirty="0" smtClean="0">
                <a:solidFill>
                  <a:srgbClr val="C00000"/>
                </a:solidFill>
              </a:rPr>
              <a:t>Planteamiento:</a:t>
            </a:r>
          </a:p>
          <a:p>
            <a:r>
              <a:rPr lang="es-CL" b="1" i="1" dirty="0" smtClean="0">
                <a:solidFill>
                  <a:srgbClr val="C00000"/>
                </a:solidFill>
              </a:rPr>
              <a:t>Su empresa posee costos fijos de $200, un precio de venta de $0.5 la unidad y costos variables unitarios de $0,2</a:t>
            </a:r>
          </a:p>
          <a:p>
            <a:r>
              <a:rPr lang="es-CL" b="1" i="1" dirty="0" smtClean="0">
                <a:solidFill>
                  <a:srgbClr val="C00000"/>
                </a:solidFill>
              </a:rPr>
              <a:t>Se pide calcular</a:t>
            </a:r>
          </a:p>
          <a:p>
            <a:r>
              <a:rPr lang="es-CL" b="1" i="1" dirty="0" smtClean="0">
                <a:solidFill>
                  <a:srgbClr val="C00000"/>
                </a:solidFill>
              </a:rPr>
              <a:t>A.- El punto de equilibrio en unidades</a:t>
            </a:r>
          </a:p>
          <a:p>
            <a:r>
              <a:rPr lang="es-CL" b="1" i="1" dirty="0" smtClean="0">
                <a:solidFill>
                  <a:srgbClr val="C00000"/>
                </a:solidFill>
              </a:rPr>
              <a:t>B.- La razón de contribución</a:t>
            </a:r>
          </a:p>
          <a:p>
            <a:r>
              <a:rPr lang="es-CL" b="1" i="1" dirty="0" smtClean="0">
                <a:solidFill>
                  <a:srgbClr val="C00000"/>
                </a:solidFill>
              </a:rPr>
              <a:t>C.- El punto de equilibrio monetario</a:t>
            </a:r>
          </a:p>
        </p:txBody>
      </p:sp>
      <p:sp>
        <p:nvSpPr>
          <p:cNvPr id="2" name="1 Título"/>
          <p:cNvSpPr>
            <a:spLocks noGrp="1"/>
          </p:cNvSpPr>
          <p:nvPr>
            <p:ph type="title"/>
          </p:nvPr>
        </p:nvSpPr>
        <p:spPr/>
        <p:txBody>
          <a:bodyPr>
            <a:normAutofit fontScale="90000"/>
          </a:bodyPr>
          <a:lstStyle/>
          <a:p>
            <a:r>
              <a:rPr lang="es-CL" dirty="0" smtClean="0"/>
              <a:t>       DESARROLLO  EJERCICIO  DEL      PUNTO DE EQUILIBRIO</a:t>
            </a:r>
            <a:endParaRPr lang="es-CL" dirty="0"/>
          </a:p>
        </p:txBody>
      </p:sp>
    </p:spTree>
    <p:extLst>
      <p:ext uri="{BB962C8B-B14F-4D97-AF65-F5344CB8AC3E}">
        <p14:creationId xmlns:p14="http://schemas.microsoft.com/office/powerpoint/2010/main" val="1551863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4797152"/>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idx="1"/>
          </p:nvPr>
        </p:nvSpPr>
        <p:spPr>
          <a:solidFill>
            <a:schemeClr val="tx2">
              <a:lumMod val="50000"/>
            </a:schemeClr>
          </a:solidFill>
        </p:spPr>
        <p:txBody>
          <a:bodyPr>
            <a:normAutofit lnSpcReduction="10000"/>
          </a:bodyPr>
          <a:lstStyle/>
          <a:p>
            <a:r>
              <a:rPr lang="es-CL" b="1" i="1" dirty="0" smtClean="0">
                <a:solidFill>
                  <a:srgbClr val="C00000"/>
                </a:solidFill>
              </a:rPr>
              <a:t>Desarrollo</a:t>
            </a:r>
          </a:p>
          <a:p>
            <a:r>
              <a:rPr lang="es-CL" b="1" i="1" dirty="0" smtClean="0">
                <a:solidFill>
                  <a:srgbClr val="C00000"/>
                </a:solidFill>
              </a:rPr>
              <a:t>A.- El punto de equilibrio en unidades</a:t>
            </a:r>
          </a:p>
          <a:p>
            <a:endParaRPr lang="es-CL" b="1" i="1" dirty="0">
              <a:solidFill>
                <a:srgbClr val="C00000"/>
              </a:solidFill>
            </a:endParaRPr>
          </a:p>
          <a:p>
            <a:pPr marL="0" indent="0">
              <a:buNone/>
            </a:pPr>
            <a:r>
              <a:rPr lang="es-CL" b="1" i="1" dirty="0" smtClean="0">
                <a:solidFill>
                  <a:srgbClr val="C00000"/>
                </a:solidFill>
              </a:rPr>
              <a:t>FORMULA:         Q= CF/MC</a:t>
            </a:r>
          </a:p>
          <a:p>
            <a:pPr marL="0" indent="0">
              <a:buNone/>
            </a:pPr>
            <a:r>
              <a:rPr lang="es-CL" b="1" i="1" dirty="0" smtClean="0">
                <a:solidFill>
                  <a:srgbClr val="C00000"/>
                </a:solidFill>
              </a:rPr>
              <a:t>   Q=$200/0.5-0.2</a:t>
            </a:r>
          </a:p>
          <a:p>
            <a:r>
              <a:rPr lang="es-CL" b="1" i="1" dirty="0" smtClean="0">
                <a:solidFill>
                  <a:srgbClr val="C00000"/>
                </a:solidFill>
              </a:rPr>
              <a:t>Q= $200/ $0.3</a:t>
            </a:r>
          </a:p>
          <a:p>
            <a:r>
              <a:rPr lang="es-CL" b="1" i="1" dirty="0" smtClean="0">
                <a:solidFill>
                  <a:srgbClr val="C00000"/>
                </a:solidFill>
              </a:rPr>
              <a:t>Q= 667 unidades</a:t>
            </a:r>
          </a:p>
          <a:p>
            <a:r>
              <a:rPr lang="es-CL" b="1" i="1" dirty="0" smtClean="0">
                <a:solidFill>
                  <a:srgbClr val="C00000"/>
                </a:solidFill>
              </a:rPr>
              <a:t>Interpretación :Esta empresa al producir y vender 667 unidades no obtiene ni utilidades ni tampoco perdidas</a:t>
            </a:r>
          </a:p>
        </p:txBody>
      </p:sp>
      <p:sp>
        <p:nvSpPr>
          <p:cNvPr id="2" name="1 Título"/>
          <p:cNvSpPr>
            <a:spLocks noGrp="1"/>
          </p:cNvSpPr>
          <p:nvPr>
            <p:ph type="title"/>
          </p:nvPr>
        </p:nvSpPr>
        <p:spPr/>
        <p:txBody>
          <a:bodyPr>
            <a:normAutofit fontScale="90000"/>
          </a:bodyPr>
          <a:lstStyle/>
          <a:p>
            <a:r>
              <a:rPr lang="es-CL" dirty="0" smtClean="0"/>
              <a:t>       DESARROLLO  EJERCICIO  DEL      PUNTO DE EQUILIBRIO</a:t>
            </a:r>
            <a:endParaRPr lang="es-CL" dirty="0"/>
          </a:p>
        </p:txBody>
      </p:sp>
    </p:spTree>
    <p:extLst>
      <p:ext uri="{BB962C8B-B14F-4D97-AF65-F5344CB8AC3E}">
        <p14:creationId xmlns:p14="http://schemas.microsoft.com/office/powerpoint/2010/main" val="1928413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p:txBody>
          <a:bodyPr/>
          <a:lstStyle/>
          <a:p>
            <a:endParaRPr lang="es-CL" dirty="0"/>
          </a:p>
        </p:txBody>
      </p:sp>
      <p:sp>
        <p:nvSpPr>
          <p:cNvPr id="2" name="1 Título"/>
          <p:cNvSpPr>
            <a:spLocks noGrp="1"/>
          </p:cNvSpPr>
          <p:nvPr>
            <p:ph type="ctrTitle"/>
          </p:nvPr>
        </p:nvSpPr>
        <p:spPr/>
        <p:txBody>
          <a:bodyPr/>
          <a:lstStyle/>
          <a:p>
            <a:endParaRPr lang="es-CL" dirty="0"/>
          </a:p>
        </p:txBody>
      </p:sp>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528" y="0"/>
            <a:ext cx="9324527" cy="6858000"/>
          </a:xfrm>
          <a:prstGeom prst="rect">
            <a:avLst/>
          </a:prstGeom>
        </p:spPr>
      </p:pic>
    </p:spTree>
    <p:extLst>
      <p:ext uri="{BB962C8B-B14F-4D97-AF65-F5344CB8AC3E}">
        <p14:creationId xmlns:p14="http://schemas.microsoft.com/office/powerpoint/2010/main" val="287506625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4797152"/>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idx="1"/>
          </p:nvPr>
        </p:nvSpPr>
        <p:spPr>
          <a:solidFill>
            <a:schemeClr val="tx2">
              <a:lumMod val="50000"/>
            </a:schemeClr>
          </a:solidFill>
        </p:spPr>
        <p:txBody>
          <a:bodyPr>
            <a:normAutofit/>
          </a:bodyPr>
          <a:lstStyle/>
          <a:p>
            <a:r>
              <a:rPr lang="es-CL" b="1" i="1" dirty="0" smtClean="0">
                <a:solidFill>
                  <a:srgbClr val="C00000"/>
                </a:solidFill>
              </a:rPr>
              <a:t>Desarrollo:</a:t>
            </a:r>
          </a:p>
          <a:p>
            <a:r>
              <a:rPr lang="es-CL" b="1" i="1" dirty="0" smtClean="0">
                <a:solidFill>
                  <a:srgbClr val="C00000"/>
                </a:solidFill>
              </a:rPr>
              <a:t>B.- La razón de contribución</a:t>
            </a:r>
          </a:p>
          <a:p>
            <a:r>
              <a:rPr lang="es-CL" b="1" i="1" dirty="0" smtClean="0">
                <a:solidFill>
                  <a:srgbClr val="C00000"/>
                </a:solidFill>
              </a:rPr>
              <a:t>FORMULA:  RC=MC/PVU</a:t>
            </a:r>
          </a:p>
          <a:p>
            <a:r>
              <a:rPr lang="es-CL" b="1" i="1" dirty="0" smtClean="0">
                <a:solidFill>
                  <a:srgbClr val="C00000"/>
                </a:solidFill>
              </a:rPr>
              <a:t>RC=  $0,3/$0,5</a:t>
            </a:r>
          </a:p>
          <a:p>
            <a:r>
              <a:rPr lang="es-CL" b="1" i="1" dirty="0" smtClean="0">
                <a:solidFill>
                  <a:srgbClr val="C00000"/>
                </a:solidFill>
              </a:rPr>
              <a:t>RC= 0.6</a:t>
            </a:r>
          </a:p>
          <a:p>
            <a:r>
              <a:rPr lang="es-CL" b="1" i="1" dirty="0" smtClean="0">
                <a:solidFill>
                  <a:srgbClr val="C00000"/>
                </a:solidFill>
              </a:rPr>
              <a:t>Interpretación.: Esta empresa por cada articulo vendido genera $o.6, para cubrir sus costos fijos y generar dependiendo del nivel de ventas utilidad</a:t>
            </a:r>
          </a:p>
        </p:txBody>
      </p:sp>
      <p:sp>
        <p:nvSpPr>
          <p:cNvPr id="2" name="1 Título"/>
          <p:cNvSpPr>
            <a:spLocks noGrp="1"/>
          </p:cNvSpPr>
          <p:nvPr>
            <p:ph type="title"/>
          </p:nvPr>
        </p:nvSpPr>
        <p:spPr/>
        <p:txBody>
          <a:bodyPr>
            <a:normAutofit fontScale="90000"/>
          </a:bodyPr>
          <a:lstStyle/>
          <a:p>
            <a:r>
              <a:rPr lang="es-CL" dirty="0" smtClean="0"/>
              <a:t>       DESARROLLO  EJERCICIO  DEL      PUNTO DE EQUILIBRIO</a:t>
            </a:r>
            <a:endParaRPr lang="es-CL" dirty="0"/>
          </a:p>
        </p:txBody>
      </p:sp>
    </p:spTree>
    <p:extLst>
      <p:ext uri="{BB962C8B-B14F-4D97-AF65-F5344CB8AC3E}">
        <p14:creationId xmlns:p14="http://schemas.microsoft.com/office/powerpoint/2010/main" val="1877520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4797152"/>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idx="1"/>
          </p:nvPr>
        </p:nvSpPr>
        <p:spPr>
          <a:solidFill>
            <a:schemeClr val="tx2">
              <a:lumMod val="50000"/>
            </a:schemeClr>
          </a:solidFill>
        </p:spPr>
        <p:txBody>
          <a:bodyPr>
            <a:normAutofit fontScale="92500" lnSpcReduction="10000"/>
          </a:bodyPr>
          <a:lstStyle/>
          <a:p>
            <a:r>
              <a:rPr lang="es-CL" b="1" i="1" dirty="0" smtClean="0">
                <a:solidFill>
                  <a:srgbClr val="C00000"/>
                </a:solidFill>
              </a:rPr>
              <a:t>Desarrollo</a:t>
            </a:r>
            <a:endParaRPr lang="es-CL" b="1" i="1" dirty="0">
              <a:solidFill>
                <a:srgbClr val="C00000"/>
              </a:solidFill>
            </a:endParaRPr>
          </a:p>
          <a:p>
            <a:r>
              <a:rPr lang="es-CL" b="1" i="1" dirty="0" smtClean="0">
                <a:solidFill>
                  <a:srgbClr val="C00000"/>
                </a:solidFill>
              </a:rPr>
              <a:t>C.- El punto de equilibrio monetario</a:t>
            </a:r>
          </a:p>
          <a:p>
            <a:r>
              <a:rPr lang="es-CL" b="1" i="1" dirty="0" smtClean="0">
                <a:solidFill>
                  <a:srgbClr val="C00000"/>
                </a:solidFill>
              </a:rPr>
              <a:t>Formula:</a:t>
            </a:r>
          </a:p>
          <a:p>
            <a:r>
              <a:rPr lang="es-CL" b="1" i="1" dirty="0" smtClean="0">
                <a:solidFill>
                  <a:srgbClr val="C00000"/>
                </a:solidFill>
              </a:rPr>
              <a:t>VE= CF/RC</a:t>
            </a:r>
          </a:p>
          <a:p>
            <a:r>
              <a:rPr lang="es-CL" b="1" i="1" dirty="0" smtClean="0">
                <a:solidFill>
                  <a:srgbClr val="C00000"/>
                </a:solidFill>
              </a:rPr>
              <a:t>VE=  $200/$0,6</a:t>
            </a:r>
          </a:p>
          <a:p>
            <a:r>
              <a:rPr lang="es-CL" b="1" i="1" dirty="0" smtClean="0">
                <a:solidFill>
                  <a:srgbClr val="C00000"/>
                </a:solidFill>
              </a:rPr>
              <a:t>VE= $333,5</a:t>
            </a:r>
          </a:p>
          <a:p>
            <a:r>
              <a:rPr lang="es-CL" b="1" i="1" dirty="0" smtClean="0">
                <a:solidFill>
                  <a:srgbClr val="C00000"/>
                </a:solidFill>
              </a:rPr>
              <a:t>Comprobación:</a:t>
            </a:r>
          </a:p>
          <a:p>
            <a:r>
              <a:rPr lang="es-CL" b="1" i="1" dirty="0" smtClean="0">
                <a:solidFill>
                  <a:srgbClr val="C00000"/>
                </a:solidFill>
              </a:rPr>
              <a:t>Venta de Equilibrio= Q x PVU</a:t>
            </a:r>
          </a:p>
          <a:p>
            <a:r>
              <a:rPr lang="es-CL" b="1" i="1" dirty="0" smtClean="0">
                <a:solidFill>
                  <a:srgbClr val="C00000"/>
                </a:solidFill>
              </a:rPr>
              <a:t>VE= 66,7 X $0,5= $333,5</a:t>
            </a:r>
          </a:p>
          <a:p>
            <a:r>
              <a:rPr lang="es-CL" b="1" i="1" dirty="0" smtClean="0">
                <a:solidFill>
                  <a:srgbClr val="C00000"/>
                </a:solidFill>
              </a:rPr>
              <a:t>Interpretación: Al vender el monto de $ 333,5 la empresa no gana ni pierde</a:t>
            </a:r>
          </a:p>
          <a:p>
            <a:endParaRPr lang="es-CL" b="1" i="1" dirty="0" smtClean="0">
              <a:solidFill>
                <a:srgbClr val="C00000"/>
              </a:solidFill>
            </a:endParaRPr>
          </a:p>
          <a:p>
            <a:endParaRPr lang="es-CL" b="1" i="1" dirty="0" smtClean="0">
              <a:solidFill>
                <a:srgbClr val="C00000"/>
              </a:solidFill>
            </a:endParaRPr>
          </a:p>
          <a:p>
            <a:endParaRPr lang="es-CL" b="1" i="1" dirty="0" smtClean="0">
              <a:solidFill>
                <a:srgbClr val="C00000"/>
              </a:solidFill>
            </a:endParaRPr>
          </a:p>
        </p:txBody>
      </p:sp>
      <p:sp>
        <p:nvSpPr>
          <p:cNvPr id="2" name="1 Título"/>
          <p:cNvSpPr>
            <a:spLocks noGrp="1"/>
          </p:cNvSpPr>
          <p:nvPr>
            <p:ph type="title"/>
          </p:nvPr>
        </p:nvSpPr>
        <p:spPr/>
        <p:txBody>
          <a:bodyPr>
            <a:normAutofit fontScale="90000"/>
          </a:bodyPr>
          <a:lstStyle/>
          <a:p>
            <a:r>
              <a:rPr lang="es-CL" dirty="0" smtClean="0"/>
              <a:t>       DESARROLLO  EJERCICIO  DEL      PUNTO DE EQUILIBRIO</a:t>
            </a:r>
            <a:endParaRPr lang="es-CL" dirty="0"/>
          </a:p>
        </p:txBody>
      </p:sp>
    </p:spTree>
    <p:extLst>
      <p:ext uri="{BB962C8B-B14F-4D97-AF65-F5344CB8AC3E}">
        <p14:creationId xmlns:p14="http://schemas.microsoft.com/office/powerpoint/2010/main" val="2099603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ipe(down)">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wipe(down)">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wipe(down)">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wipe(down)">
                                      <p:cBhvr>
                                        <p:cTn id="47" dur="5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wipe(down)">
                                      <p:cBhvr>
                                        <p:cTn id="52" dur="500"/>
                                        <p:tgtEl>
                                          <p:spTgt spid="3">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3">
                                            <p:txEl>
                                              <p:pRg st="9" end="9"/>
                                            </p:txEl>
                                          </p:spTgt>
                                        </p:tgtEl>
                                        <p:attrNameLst>
                                          <p:attrName>style.visibility</p:attrName>
                                        </p:attrNameLst>
                                      </p:cBhvr>
                                      <p:to>
                                        <p:strVal val="visible"/>
                                      </p:to>
                                    </p:set>
                                    <p:animEffect transition="in" filter="wipe(down)">
                                      <p:cBhvr>
                                        <p:cTn id="5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323528" y="2564904"/>
            <a:ext cx="8820472" cy="3531096"/>
          </a:xfrm>
        </p:spPr>
        <p:txBody>
          <a:bodyPr>
            <a:normAutofit/>
          </a:bodyPr>
          <a:lstStyle/>
          <a:p>
            <a:r>
              <a:rPr lang="es-ES" sz="4800" dirty="0" smtClean="0"/>
              <a:t>Desarrollo </a:t>
            </a:r>
            <a:r>
              <a:rPr lang="es-ES" sz="4800" dirty="0" smtClean="0"/>
              <a:t>Ejercicio</a:t>
            </a:r>
          </a:p>
          <a:p>
            <a:r>
              <a:rPr lang="es-ES" sz="2400" dirty="0" smtClean="0"/>
              <a:t>El costo fijo anual es de  US</a:t>
            </a:r>
            <a:r>
              <a:rPr lang="es-ES" sz="2400" dirty="0" smtClean="0"/>
              <a:t> $30.000.Por otra parte el costo variable por unidad es de US $1 y el Precio de venta unitario des de US$9.</a:t>
            </a:r>
          </a:p>
          <a:p>
            <a:r>
              <a:rPr lang="es-ES" sz="2400" b="1" i="1" dirty="0" smtClean="0">
                <a:solidFill>
                  <a:srgbClr val="FF0000"/>
                </a:solidFill>
              </a:rPr>
              <a:t>SE PIDE CALCULAR EL PUNTO DE EQUILIBRIO EN UNIDADES Y EN DÓLARES.</a:t>
            </a:r>
            <a:endParaRPr lang="es-ES" sz="2400" b="1" i="1" dirty="0">
              <a:solidFill>
                <a:srgbClr val="FF0000"/>
              </a:solidFill>
            </a:endParaRPr>
          </a:p>
        </p:txBody>
      </p:sp>
      <p:sp>
        <p:nvSpPr>
          <p:cNvPr id="3" name="2 Título"/>
          <p:cNvSpPr>
            <a:spLocks noGrp="1"/>
          </p:cNvSpPr>
          <p:nvPr>
            <p:ph type="title"/>
          </p:nvPr>
        </p:nvSpPr>
        <p:spPr/>
        <p:txBody>
          <a:bodyPr/>
          <a:lstStyle/>
          <a:p>
            <a:endParaRPr lang="es-ES" dirty="0"/>
          </a:p>
        </p:txBody>
      </p:sp>
    </p:spTree>
    <p:extLst>
      <p:ext uri="{BB962C8B-B14F-4D97-AF65-F5344CB8AC3E}">
        <p14:creationId xmlns:p14="http://schemas.microsoft.com/office/powerpoint/2010/main" val="40123754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4797152"/>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idx="1"/>
          </p:nvPr>
        </p:nvSpPr>
        <p:spPr>
          <a:xfrm>
            <a:off x="457200" y="1844824"/>
            <a:ext cx="8229600" cy="4608512"/>
          </a:xfrm>
          <a:solidFill>
            <a:srgbClr val="92D050"/>
          </a:solidFill>
        </p:spPr>
        <p:txBody>
          <a:bodyPr>
            <a:normAutofit/>
          </a:bodyPr>
          <a:lstStyle/>
          <a:p>
            <a:r>
              <a:rPr lang="es-CL" b="1" i="1" dirty="0" smtClean="0">
                <a:solidFill>
                  <a:srgbClr val="C00000"/>
                </a:solidFill>
              </a:rPr>
              <a:t>A .Costos Fijos.</a:t>
            </a:r>
          </a:p>
          <a:p>
            <a:endParaRPr lang="es-CL" b="1" i="1" dirty="0">
              <a:solidFill>
                <a:srgbClr val="C00000"/>
              </a:solidFill>
            </a:endParaRPr>
          </a:p>
          <a:p>
            <a:endParaRPr lang="es-CL" b="1" i="1" dirty="0" smtClean="0">
              <a:solidFill>
                <a:srgbClr val="C00000"/>
              </a:solidFill>
            </a:endParaRPr>
          </a:p>
          <a:p>
            <a:r>
              <a:rPr lang="es-CL" b="1" i="1" dirty="0" smtClean="0">
                <a:solidFill>
                  <a:srgbClr val="C00000"/>
                </a:solidFill>
              </a:rPr>
              <a:t>B. Precio de </a:t>
            </a:r>
            <a:r>
              <a:rPr lang="es-CL" b="1" i="1" smtClean="0">
                <a:solidFill>
                  <a:srgbClr val="C00000"/>
                </a:solidFill>
              </a:rPr>
              <a:t>Venta.</a:t>
            </a:r>
          </a:p>
          <a:p>
            <a:endParaRPr lang="es-CL" b="1" i="1" dirty="0" smtClean="0">
              <a:solidFill>
                <a:srgbClr val="C00000"/>
              </a:solidFill>
            </a:endParaRPr>
          </a:p>
          <a:p>
            <a:endParaRPr lang="es-CL" b="1" i="1" dirty="0">
              <a:solidFill>
                <a:srgbClr val="C00000"/>
              </a:solidFill>
            </a:endParaRPr>
          </a:p>
          <a:p>
            <a:r>
              <a:rPr lang="es-CL" b="1" i="1" dirty="0" smtClean="0">
                <a:solidFill>
                  <a:srgbClr val="C00000"/>
                </a:solidFill>
              </a:rPr>
              <a:t>C. Costos variables.</a:t>
            </a:r>
            <a:endParaRPr lang="es-CL" b="1" i="1" dirty="0" smtClean="0">
              <a:solidFill>
                <a:srgbClr val="C00000"/>
              </a:solidFill>
            </a:endParaRPr>
          </a:p>
        </p:txBody>
      </p:sp>
      <p:sp>
        <p:nvSpPr>
          <p:cNvPr id="2" name="1 Título"/>
          <p:cNvSpPr>
            <a:spLocks noGrp="1"/>
          </p:cNvSpPr>
          <p:nvPr>
            <p:ph type="title"/>
          </p:nvPr>
        </p:nvSpPr>
        <p:spPr>
          <a:xfrm>
            <a:off x="457200" y="152400"/>
            <a:ext cx="8229600" cy="1620416"/>
          </a:xfrm>
        </p:spPr>
        <p:txBody>
          <a:bodyPr>
            <a:normAutofit fontScale="90000"/>
          </a:bodyPr>
          <a:lstStyle/>
          <a:p>
            <a:r>
              <a:rPr lang="es-CL" dirty="0" smtClean="0"/>
              <a:t>       </a:t>
            </a:r>
            <a:r>
              <a:rPr lang="es-CL" dirty="0" smtClean="0"/>
              <a:t>Efectos de cambios en variables componentes de la formula de punto de equilibrio</a:t>
            </a:r>
            <a:endParaRPr lang="es-CL" dirty="0"/>
          </a:p>
        </p:txBody>
      </p:sp>
    </p:spTree>
    <p:extLst>
      <p:ext uri="{BB962C8B-B14F-4D97-AF65-F5344CB8AC3E}">
        <p14:creationId xmlns:p14="http://schemas.microsoft.com/office/powerpoint/2010/main" val="2138026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4797152"/>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idx="1"/>
          </p:nvPr>
        </p:nvSpPr>
        <p:spPr>
          <a:solidFill>
            <a:srgbClr val="92D050"/>
          </a:solidFill>
        </p:spPr>
        <p:txBody>
          <a:bodyPr>
            <a:normAutofit/>
          </a:bodyPr>
          <a:lstStyle/>
          <a:p>
            <a:r>
              <a:rPr lang="es-CL" b="1" i="1" dirty="0" smtClean="0">
                <a:solidFill>
                  <a:srgbClr val="C00000"/>
                </a:solidFill>
              </a:rPr>
              <a:t>Planteamiento ii:</a:t>
            </a:r>
          </a:p>
          <a:p>
            <a:r>
              <a:rPr lang="es-CL" b="1" i="1" dirty="0" smtClean="0">
                <a:solidFill>
                  <a:srgbClr val="C00000"/>
                </a:solidFill>
              </a:rPr>
              <a:t>Su empresa posee  la siguiente información de costos anuales:</a:t>
            </a:r>
          </a:p>
          <a:p>
            <a:r>
              <a:rPr lang="es-CL" b="1" i="1" dirty="0" smtClean="0">
                <a:solidFill>
                  <a:srgbClr val="C00000"/>
                </a:solidFill>
              </a:rPr>
              <a:t> A.-Ventas anuales 1000 unidades de un producto único</a:t>
            </a:r>
          </a:p>
          <a:p>
            <a:r>
              <a:rPr lang="es-CL" b="1" i="1" dirty="0" smtClean="0">
                <a:solidFill>
                  <a:srgbClr val="C00000"/>
                </a:solidFill>
              </a:rPr>
              <a:t>B.-Ventas  $200000</a:t>
            </a:r>
          </a:p>
          <a:p>
            <a:r>
              <a:rPr lang="es-CL" b="1" i="1" dirty="0" smtClean="0">
                <a:solidFill>
                  <a:srgbClr val="C00000"/>
                </a:solidFill>
              </a:rPr>
              <a:t>C.-Costos Variables$120.000</a:t>
            </a:r>
          </a:p>
          <a:p>
            <a:r>
              <a:rPr lang="es-CL" b="1" i="1" dirty="0" smtClean="0">
                <a:solidFill>
                  <a:srgbClr val="C00000"/>
                </a:solidFill>
              </a:rPr>
              <a:t>D.- Costos fijos $60.000</a:t>
            </a:r>
          </a:p>
          <a:p>
            <a:r>
              <a:rPr lang="es-CL" b="1" i="1" dirty="0" smtClean="0">
                <a:solidFill>
                  <a:srgbClr val="C00000"/>
                </a:solidFill>
              </a:rPr>
              <a:t>Se Pide Calcular:</a:t>
            </a:r>
          </a:p>
        </p:txBody>
      </p:sp>
      <p:sp>
        <p:nvSpPr>
          <p:cNvPr id="2" name="1 Título"/>
          <p:cNvSpPr>
            <a:spLocks noGrp="1"/>
          </p:cNvSpPr>
          <p:nvPr>
            <p:ph type="title"/>
          </p:nvPr>
        </p:nvSpPr>
        <p:spPr/>
        <p:txBody>
          <a:bodyPr>
            <a:normAutofit fontScale="90000"/>
          </a:bodyPr>
          <a:lstStyle/>
          <a:p>
            <a:r>
              <a:rPr lang="es-CL" dirty="0" smtClean="0"/>
              <a:t>       DESARROLLO  EJERCICIO  DEL      PUNTO DE EQUILIBRIO</a:t>
            </a:r>
            <a:endParaRPr lang="es-CL" dirty="0"/>
          </a:p>
        </p:txBody>
      </p:sp>
    </p:spTree>
    <p:extLst>
      <p:ext uri="{BB962C8B-B14F-4D97-AF65-F5344CB8AC3E}">
        <p14:creationId xmlns:p14="http://schemas.microsoft.com/office/powerpoint/2010/main" val="3826474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4797152"/>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idx="1"/>
          </p:nvPr>
        </p:nvSpPr>
        <p:spPr>
          <a:solidFill>
            <a:srgbClr val="92D050"/>
          </a:solidFill>
        </p:spPr>
        <p:txBody>
          <a:bodyPr>
            <a:normAutofit/>
          </a:bodyPr>
          <a:lstStyle/>
          <a:p>
            <a:r>
              <a:rPr lang="es-CL" b="1" i="1" dirty="0" smtClean="0">
                <a:solidFill>
                  <a:srgbClr val="C00000"/>
                </a:solidFill>
              </a:rPr>
              <a:t>Planteamiento ii:</a:t>
            </a:r>
          </a:p>
          <a:p>
            <a:r>
              <a:rPr lang="es-CL" b="1" i="1" dirty="0" smtClean="0">
                <a:solidFill>
                  <a:srgbClr val="C00000"/>
                </a:solidFill>
              </a:rPr>
              <a:t>Se pide calcular:</a:t>
            </a:r>
          </a:p>
          <a:p>
            <a:r>
              <a:rPr lang="es-CL" b="1" i="1" dirty="0" smtClean="0">
                <a:solidFill>
                  <a:srgbClr val="C00000"/>
                </a:solidFill>
              </a:rPr>
              <a:t>1.-Punto de equilibrio en unidades y pesos</a:t>
            </a:r>
          </a:p>
          <a:p>
            <a:r>
              <a:rPr lang="es-CL" b="1" i="1" dirty="0" smtClean="0">
                <a:solidFill>
                  <a:srgbClr val="C00000"/>
                </a:solidFill>
              </a:rPr>
              <a:t>2.-Se espera que los ingresos por ventas aumenten en $ 100.000 el próximo año( manteniendo el actual precio de venta).</a:t>
            </a:r>
          </a:p>
          <a:p>
            <a:r>
              <a:rPr lang="es-CL" b="1" i="1" dirty="0" smtClean="0">
                <a:solidFill>
                  <a:srgbClr val="C00000"/>
                </a:solidFill>
              </a:rPr>
              <a:t>3.-El gobierno ha comunicado que aplicara un impuesto especial de $ 10.000 anuales.</a:t>
            </a:r>
          </a:p>
          <a:p>
            <a:r>
              <a:rPr lang="es-CL" b="1" i="1" dirty="0" smtClean="0">
                <a:solidFill>
                  <a:srgbClr val="C00000"/>
                </a:solidFill>
              </a:rPr>
              <a:t>4.- Que acontecería de producirse una disminución en nuestros costos fijos de $20.000</a:t>
            </a:r>
          </a:p>
        </p:txBody>
      </p:sp>
      <p:sp>
        <p:nvSpPr>
          <p:cNvPr id="2" name="1 Título"/>
          <p:cNvSpPr>
            <a:spLocks noGrp="1"/>
          </p:cNvSpPr>
          <p:nvPr>
            <p:ph type="title"/>
          </p:nvPr>
        </p:nvSpPr>
        <p:spPr/>
        <p:txBody>
          <a:bodyPr>
            <a:normAutofit fontScale="90000"/>
          </a:bodyPr>
          <a:lstStyle/>
          <a:p>
            <a:r>
              <a:rPr lang="es-CL" dirty="0" smtClean="0"/>
              <a:t>       DESARROLLO  EJERCICIO  DEL      PUNTO DE EQUILIBRIO</a:t>
            </a:r>
            <a:endParaRPr lang="es-CL" dirty="0"/>
          </a:p>
        </p:txBody>
      </p:sp>
    </p:spTree>
    <p:extLst>
      <p:ext uri="{BB962C8B-B14F-4D97-AF65-F5344CB8AC3E}">
        <p14:creationId xmlns:p14="http://schemas.microsoft.com/office/powerpoint/2010/main" val="3920221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4797152"/>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idx="1"/>
          </p:nvPr>
        </p:nvSpPr>
        <p:spPr>
          <a:solidFill>
            <a:srgbClr val="92D050"/>
          </a:solidFill>
        </p:spPr>
        <p:txBody>
          <a:bodyPr>
            <a:normAutofit/>
          </a:bodyPr>
          <a:lstStyle/>
          <a:p>
            <a:r>
              <a:rPr lang="es-CL" b="1" i="1" dirty="0" smtClean="0">
                <a:solidFill>
                  <a:srgbClr val="C00000"/>
                </a:solidFill>
              </a:rPr>
              <a:t>Planteamiento ii:</a:t>
            </a:r>
          </a:p>
          <a:p>
            <a:r>
              <a:rPr lang="es-CL" b="1" i="1" dirty="0" smtClean="0">
                <a:solidFill>
                  <a:srgbClr val="C00000"/>
                </a:solidFill>
              </a:rPr>
              <a:t>Se pide calcular:</a:t>
            </a:r>
          </a:p>
          <a:p>
            <a:r>
              <a:rPr lang="es-CL" b="1" i="1" dirty="0">
                <a:solidFill>
                  <a:srgbClr val="C00000"/>
                </a:solidFill>
              </a:rPr>
              <a:t>5</a:t>
            </a:r>
            <a:r>
              <a:rPr lang="es-CL" b="1" i="1" dirty="0" smtClean="0">
                <a:solidFill>
                  <a:srgbClr val="C00000"/>
                </a:solidFill>
              </a:rPr>
              <a:t>.-Que sucedería  de producirse un incremento de un 20% en los costos variables</a:t>
            </a:r>
          </a:p>
          <a:p>
            <a:endParaRPr lang="es-CL" b="1" i="1" dirty="0" smtClean="0">
              <a:solidFill>
                <a:srgbClr val="C00000"/>
              </a:solidFill>
            </a:endParaRPr>
          </a:p>
          <a:p>
            <a:r>
              <a:rPr lang="es-CL" b="1" i="1" dirty="0">
                <a:solidFill>
                  <a:srgbClr val="C00000"/>
                </a:solidFill>
              </a:rPr>
              <a:t>6</a:t>
            </a:r>
            <a:r>
              <a:rPr lang="es-CL" b="1" i="1" dirty="0" smtClean="0">
                <a:solidFill>
                  <a:srgbClr val="C00000"/>
                </a:solidFill>
              </a:rPr>
              <a:t>.-Se espera por otra parte un incremento de un 50% en los precios de venta, por aumento de la demanda en el mercado .</a:t>
            </a:r>
          </a:p>
        </p:txBody>
      </p:sp>
      <p:sp>
        <p:nvSpPr>
          <p:cNvPr id="2" name="1 Título"/>
          <p:cNvSpPr>
            <a:spLocks noGrp="1"/>
          </p:cNvSpPr>
          <p:nvPr>
            <p:ph type="title"/>
          </p:nvPr>
        </p:nvSpPr>
        <p:spPr/>
        <p:txBody>
          <a:bodyPr>
            <a:normAutofit fontScale="90000"/>
          </a:bodyPr>
          <a:lstStyle/>
          <a:p>
            <a:r>
              <a:rPr lang="es-CL" dirty="0" smtClean="0"/>
              <a:t>       DESARROLLO  EJERCICIO  DEL      PUNTO DE EQUILIBRIO</a:t>
            </a:r>
            <a:endParaRPr lang="es-CL" dirty="0"/>
          </a:p>
        </p:txBody>
      </p:sp>
    </p:spTree>
    <p:extLst>
      <p:ext uri="{BB962C8B-B14F-4D97-AF65-F5344CB8AC3E}">
        <p14:creationId xmlns:p14="http://schemas.microsoft.com/office/powerpoint/2010/main" val="1845872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4797152"/>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idx="1"/>
          </p:nvPr>
        </p:nvSpPr>
        <p:spPr>
          <a:solidFill>
            <a:srgbClr val="92D050"/>
          </a:solidFill>
        </p:spPr>
        <p:txBody>
          <a:bodyPr>
            <a:normAutofit fontScale="92500" lnSpcReduction="10000"/>
          </a:bodyPr>
          <a:lstStyle/>
          <a:p>
            <a:r>
              <a:rPr lang="es-CL" b="1" i="1" dirty="0" smtClean="0">
                <a:solidFill>
                  <a:srgbClr val="C00000"/>
                </a:solidFill>
              </a:rPr>
              <a:t>Planteamiento ii :</a:t>
            </a:r>
          </a:p>
          <a:p>
            <a:r>
              <a:rPr lang="es-CL" b="1" i="1" dirty="0" smtClean="0">
                <a:solidFill>
                  <a:srgbClr val="C00000"/>
                </a:solidFill>
              </a:rPr>
              <a:t>En base a los mismos datos precedentemente explicitados que sucede si:</a:t>
            </a:r>
          </a:p>
          <a:p>
            <a:endParaRPr lang="es-CL" b="1" i="1" dirty="0" smtClean="0">
              <a:solidFill>
                <a:srgbClr val="C00000"/>
              </a:solidFill>
            </a:endParaRPr>
          </a:p>
          <a:p>
            <a:r>
              <a:rPr lang="es-CL" b="1" i="1" dirty="0">
                <a:solidFill>
                  <a:srgbClr val="C00000"/>
                </a:solidFill>
              </a:rPr>
              <a:t>2</a:t>
            </a:r>
            <a:r>
              <a:rPr lang="es-CL" b="1" i="1" dirty="0" smtClean="0">
                <a:solidFill>
                  <a:srgbClr val="C00000"/>
                </a:solidFill>
              </a:rPr>
              <a:t>.-Se espera que los ingresos aumenten el próximo año en $100.000, manteniendo todos los factores actuales constantes, incluido el precio</a:t>
            </a:r>
          </a:p>
          <a:p>
            <a:r>
              <a:rPr lang="es-CL" b="1" i="1" dirty="0" smtClean="0">
                <a:solidFill>
                  <a:srgbClr val="C00000"/>
                </a:solidFill>
              </a:rPr>
              <a:t>Respuesta: Al no afectarse los valores unitarios, vale decir precio, costo variable y margen de contribución, y no existiendo modificación de los costos fijos, no se produce modificación alguna en las medidas de equilibrio</a:t>
            </a:r>
          </a:p>
        </p:txBody>
      </p:sp>
      <p:sp>
        <p:nvSpPr>
          <p:cNvPr id="2" name="1 Título"/>
          <p:cNvSpPr>
            <a:spLocks noGrp="1"/>
          </p:cNvSpPr>
          <p:nvPr>
            <p:ph type="title"/>
          </p:nvPr>
        </p:nvSpPr>
        <p:spPr/>
        <p:txBody>
          <a:bodyPr>
            <a:normAutofit fontScale="90000"/>
          </a:bodyPr>
          <a:lstStyle/>
          <a:p>
            <a:r>
              <a:rPr lang="es-CL" dirty="0" smtClean="0"/>
              <a:t>       DESARROLLO  EJERCICIO  DEL      PUNTO DE EQUILIBRIO</a:t>
            </a:r>
            <a:endParaRPr lang="es-CL" dirty="0"/>
          </a:p>
        </p:txBody>
      </p:sp>
    </p:spTree>
    <p:extLst>
      <p:ext uri="{BB962C8B-B14F-4D97-AF65-F5344CB8AC3E}">
        <p14:creationId xmlns:p14="http://schemas.microsoft.com/office/powerpoint/2010/main" val="3910998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4797152"/>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idx="1"/>
          </p:nvPr>
        </p:nvSpPr>
        <p:spPr>
          <a:solidFill>
            <a:srgbClr val="92D050"/>
          </a:solidFill>
        </p:spPr>
        <p:txBody>
          <a:bodyPr>
            <a:normAutofit/>
          </a:bodyPr>
          <a:lstStyle/>
          <a:p>
            <a:r>
              <a:rPr lang="es-CL" b="1" i="1" dirty="0" smtClean="0">
                <a:solidFill>
                  <a:srgbClr val="C00000"/>
                </a:solidFill>
              </a:rPr>
              <a:t>Planteamiento ii :</a:t>
            </a:r>
          </a:p>
          <a:p>
            <a:r>
              <a:rPr lang="es-CL" b="1" i="1" dirty="0" smtClean="0">
                <a:solidFill>
                  <a:srgbClr val="C00000"/>
                </a:solidFill>
              </a:rPr>
              <a:t>En base a los mismos datos precedentemente explicitados que sucede si:</a:t>
            </a:r>
          </a:p>
          <a:p>
            <a:endParaRPr lang="es-CL" b="1" i="1" dirty="0" smtClean="0">
              <a:solidFill>
                <a:srgbClr val="C00000"/>
              </a:solidFill>
            </a:endParaRPr>
          </a:p>
          <a:p>
            <a:r>
              <a:rPr lang="es-CL" b="1" i="1" dirty="0" smtClean="0">
                <a:solidFill>
                  <a:srgbClr val="C00000"/>
                </a:solidFill>
              </a:rPr>
              <a:t>3.-El gobierno ha comunicado que se aplicara un impuesto especial de $10.000 anuales</a:t>
            </a:r>
          </a:p>
          <a:p>
            <a:r>
              <a:rPr lang="es-CL" b="1" i="1" dirty="0" smtClean="0">
                <a:solidFill>
                  <a:srgbClr val="C00000"/>
                </a:solidFill>
              </a:rPr>
              <a:t>Respuesta: Esto si afecta, ya que implica un aumento de los costos fijos. Implica un cambio en el punto de equilibrio.</a:t>
            </a:r>
          </a:p>
        </p:txBody>
      </p:sp>
      <p:sp>
        <p:nvSpPr>
          <p:cNvPr id="2" name="1 Título"/>
          <p:cNvSpPr>
            <a:spLocks noGrp="1"/>
          </p:cNvSpPr>
          <p:nvPr>
            <p:ph type="title"/>
          </p:nvPr>
        </p:nvSpPr>
        <p:spPr/>
        <p:txBody>
          <a:bodyPr>
            <a:normAutofit fontScale="90000"/>
          </a:bodyPr>
          <a:lstStyle/>
          <a:p>
            <a:r>
              <a:rPr lang="es-CL" dirty="0" smtClean="0"/>
              <a:t>       DESARROLLO  EJERCICIO  DEL      PUNTO DE EQUILIBRIO</a:t>
            </a:r>
            <a:endParaRPr lang="es-CL" dirty="0"/>
          </a:p>
        </p:txBody>
      </p:sp>
    </p:spTree>
    <p:extLst>
      <p:ext uri="{BB962C8B-B14F-4D97-AF65-F5344CB8AC3E}">
        <p14:creationId xmlns:p14="http://schemas.microsoft.com/office/powerpoint/2010/main" val="2020245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4797152"/>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idx="1"/>
          </p:nvPr>
        </p:nvSpPr>
        <p:spPr>
          <a:solidFill>
            <a:srgbClr val="92D050"/>
          </a:solidFill>
        </p:spPr>
        <p:txBody>
          <a:bodyPr>
            <a:normAutofit/>
          </a:bodyPr>
          <a:lstStyle/>
          <a:p>
            <a:r>
              <a:rPr lang="es-CL" b="1" i="1" dirty="0" smtClean="0">
                <a:solidFill>
                  <a:srgbClr val="C00000"/>
                </a:solidFill>
              </a:rPr>
              <a:t>Planteamiento ii :</a:t>
            </a:r>
          </a:p>
          <a:p>
            <a:r>
              <a:rPr lang="es-CL" b="1" i="1" dirty="0" smtClean="0">
                <a:solidFill>
                  <a:srgbClr val="C00000"/>
                </a:solidFill>
              </a:rPr>
              <a:t>En base a los mismos datos precedentemente explicitados que sucede si:</a:t>
            </a:r>
          </a:p>
          <a:p>
            <a:endParaRPr lang="es-CL" b="1" i="1" dirty="0" smtClean="0">
              <a:solidFill>
                <a:srgbClr val="C00000"/>
              </a:solidFill>
            </a:endParaRPr>
          </a:p>
          <a:p>
            <a:r>
              <a:rPr lang="es-CL" b="1" i="1" dirty="0">
                <a:solidFill>
                  <a:srgbClr val="C00000"/>
                </a:solidFill>
              </a:rPr>
              <a:t>4</a:t>
            </a:r>
            <a:r>
              <a:rPr lang="es-CL" b="1" i="1" dirty="0" smtClean="0">
                <a:solidFill>
                  <a:srgbClr val="C00000"/>
                </a:solidFill>
              </a:rPr>
              <a:t>.-Que acontecería de producirse una disminución de nuestros costos fijos de $20.000</a:t>
            </a:r>
          </a:p>
          <a:p>
            <a:r>
              <a:rPr lang="es-CL" b="1" i="1" dirty="0" smtClean="0">
                <a:solidFill>
                  <a:srgbClr val="C00000"/>
                </a:solidFill>
              </a:rPr>
              <a:t>Respuesta: Esto también afecta, ya que implica  un cambio en el punto de equilibrio vigente.</a:t>
            </a:r>
          </a:p>
        </p:txBody>
      </p:sp>
      <p:sp>
        <p:nvSpPr>
          <p:cNvPr id="2" name="1 Título"/>
          <p:cNvSpPr>
            <a:spLocks noGrp="1"/>
          </p:cNvSpPr>
          <p:nvPr>
            <p:ph type="title"/>
          </p:nvPr>
        </p:nvSpPr>
        <p:spPr/>
        <p:txBody>
          <a:bodyPr>
            <a:normAutofit fontScale="90000"/>
          </a:bodyPr>
          <a:lstStyle/>
          <a:p>
            <a:r>
              <a:rPr lang="es-CL" dirty="0" smtClean="0"/>
              <a:t>       DESARROLLO  EJERCICIO  DEL      PUNTO DE EQUILIBRIO</a:t>
            </a:r>
            <a:endParaRPr lang="es-CL" dirty="0"/>
          </a:p>
        </p:txBody>
      </p:sp>
    </p:spTree>
    <p:extLst>
      <p:ext uri="{BB962C8B-B14F-4D97-AF65-F5344CB8AC3E}">
        <p14:creationId xmlns:p14="http://schemas.microsoft.com/office/powerpoint/2010/main" val="3692754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4797152"/>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idx="1"/>
          </p:nvPr>
        </p:nvSpPr>
        <p:spPr>
          <a:solidFill>
            <a:srgbClr val="92D050"/>
          </a:solidFill>
        </p:spPr>
        <p:txBody>
          <a:bodyPr>
            <a:normAutofit/>
          </a:bodyPr>
          <a:lstStyle/>
          <a:p>
            <a:r>
              <a:rPr lang="es-CL" b="1" i="1" dirty="0" smtClean="0">
                <a:solidFill>
                  <a:srgbClr val="C00000"/>
                </a:solidFill>
              </a:rPr>
              <a:t>Planteamiento ii :</a:t>
            </a:r>
          </a:p>
          <a:p>
            <a:r>
              <a:rPr lang="es-CL" b="1" i="1" dirty="0" smtClean="0">
                <a:solidFill>
                  <a:srgbClr val="C00000"/>
                </a:solidFill>
              </a:rPr>
              <a:t>En base a los mismos datos precedentemente explicitados que sucede si:</a:t>
            </a:r>
          </a:p>
          <a:p>
            <a:endParaRPr lang="es-CL" b="1" i="1" dirty="0" smtClean="0">
              <a:solidFill>
                <a:srgbClr val="C00000"/>
              </a:solidFill>
            </a:endParaRPr>
          </a:p>
          <a:p>
            <a:r>
              <a:rPr lang="es-CL" b="1" i="1" dirty="0" smtClean="0">
                <a:solidFill>
                  <a:srgbClr val="C00000"/>
                </a:solidFill>
              </a:rPr>
              <a:t>5.-Que sucedería de producirse un incremento de nuestros costos variables de un 20%</a:t>
            </a:r>
          </a:p>
          <a:p>
            <a:r>
              <a:rPr lang="es-CL" b="1" i="1" dirty="0" smtClean="0">
                <a:solidFill>
                  <a:srgbClr val="C00000"/>
                </a:solidFill>
              </a:rPr>
              <a:t>Respuesta: Esto también afecta, ya que implica  un cambio en el punto de equilibrio vigente.</a:t>
            </a:r>
          </a:p>
        </p:txBody>
      </p:sp>
      <p:sp>
        <p:nvSpPr>
          <p:cNvPr id="2" name="1 Título"/>
          <p:cNvSpPr>
            <a:spLocks noGrp="1"/>
          </p:cNvSpPr>
          <p:nvPr>
            <p:ph type="title"/>
          </p:nvPr>
        </p:nvSpPr>
        <p:spPr/>
        <p:txBody>
          <a:bodyPr>
            <a:normAutofit fontScale="90000"/>
          </a:bodyPr>
          <a:lstStyle/>
          <a:p>
            <a:r>
              <a:rPr lang="es-CL" dirty="0" smtClean="0"/>
              <a:t>       DESARROLLO  EJERCICIO  DEL      PUNTO DE EQUILIBRIO</a:t>
            </a:r>
            <a:endParaRPr lang="es-CL" dirty="0"/>
          </a:p>
        </p:txBody>
      </p:sp>
    </p:spTree>
    <p:extLst>
      <p:ext uri="{BB962C8B-B14F-4D97-AF65-F5344CB8AC3E}">
        <p14:creationId xmlns:p14="http://schemas.microsoft.com/office/powerpoint/2010/main" val="2499496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Archivos de programa\Microsoft Office\MEDIA\CAGCAT10\j018742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4797152"/>
            <a:ext cx="1762049" cy="1827886"/>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idx="1"/>
          </p:nvPr>
        </p:nvSpPr>
        <p:spPr>
          <a:solidFill>
            <a:srgbClr val="92D050"/>
          </a:solidFill>
        </p:spPr>
        <p:txBody>
          <a:bodyPr>
            <a:normAutofit/>
          </a:bodyPr>
          <a:lstStyle/>
          <a:p>
            <a:r>
              <a:rPr lang="es-CL" b="1" i="1" dirty="0" smtClean="0">
                <a:solidFill>
                  <a:srgbClr val="C00000"/>
                </a:solidFill>
              </a:rPr>
              <a:t>Planteamiento ii :</a:t>
            </a:r>
          </a:p>
          <a:p>
            <a:r>
              <a:rPr lang="es-CL" b="1" i="1" dirty="0" smtClean="0">
                <a:solidFill>
                  <a:srgbClr val="C00000"/>
                </a:solidFill>
              </a:rPr>
              <a:t>En base a los mismos datos precedentemente explicitados que sucede si:</a:t>
            </a:r>
          </a:p>
          <a:p>
            <a:endParaRPr lang="es-CL" b="1" i="1" dirty="0" smtClean="0">
              <a:solidFill>
                <a:srgbClr val="C00000"/>
              </a:solidFill>
            </a:endParaRPr>
          </a:p>
          <a:p>
            <a:r>
              <a:rPr lang="es-CL" b="1" i="1" dirty="0" smtClean="0">
                <a:solidFill>
                  <a:srgbClr val="C00000"/>
                </a:solidFill>
              </a:rPr>
              <a:t>6.-</a:t>
            </a:r>
            <a:r>
              <a:rPr lang="es-CL" b="1" i="1" dirty="0">
                <a:solidFill>
                  <a:srgbClr val="C00000"/>
                </a:solidFill>
              </a:rPr>
              <a:t> Se espera por otra parte un incremento de un 50% en los precios de venta, por aumento de la demanda en el </a:t>
            </a:r>
            <a:r>
              <a:rPr lang="es-CL" b="1" i="1" dirty="0" smtClean="0">
                <a:solidFill>
                  <a:srgbClr val="C00000"/>
                </a:solidFill>
              </a:rPr>
              <a:t>mercado.</a:t>
            </a:r>
          </a:p>
          <a:p>
            <a:r>
              <a:rPr lang="es-CL" b="1" i="1" dirty="0" smtClean="0">
                <a:solidFill>
                  <a:srgbClr val="C00000"/>
                </a:solidFill>
              </a:rPr>
              <a:t>Respuesta: Esto también afecta, ya que implica  un cambio en el punto de equilibrio vigente.</a:t>
            </a:r>
          </a:p>
        </p:txBody>
      </p:sp>
      <p:sp>
        <p:nvSpPr>
          <p:cNvPr id="2" name="1 Título"/>
          <p:cNvSpPr>
            <a:spLocks noGrp="1"/>
          </p:cNvSpPr>
          <p:nvPr>
            <p:ph type="title"/>
          </p:nvPr>
        </p:nvSpPr>
        <p:spPr/>
        <p:txBody>
          <a:bodyPr>
            <a:normAutofit fontScale="90000"/>
          </a:bodyPr>
          <a:lstStyle/>
          <a:p>
            <a:r>
              <a:rPr lang="es-CL" dirty="0" smtClean="0"/>
              <a:t>       DESARROLLO  EJERCICIO  DEL      PUNTO DE EQUILIBRIO</a:t>
            </a:r>
            <a:endParaRPr lang="es-CL" dirty="0"/>
          </a:p>
        </p:txBody>
      </p:sp>
    </p:spTree>
    <p:extLst>
      <p:ext uri="{BB962C8B-B14F-4D97-AF65-F5344CB8AC3E}">
        <p14:creationId xmlns:p14="http://schemas.microsoft.com/office/powerpoint/2010/main" val="836672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Archivos de programa\Microsoft Office\MEDIA\CAGCAT10\j0195812.wmf"/>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5868144" y="188640"/>
            <a:ext cx="3550807" cy="3653357"/>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title"/>
          </p:nvPr>
        </p:nvSpPr>
        <p:spPr>
          <a:xfrm>
            <a:off x="251520" y="548680"/>
            <a:ext cx="8686800" cy="648072"/>
          </a:xfrm>
        </p:spPr>
        <p:txBody>
          <a:bodyPr>
            <a:normAutofit fontScale="90000"/>
          </a:bodyPr>
          <a:lstStyle/>
          <a:p>
            <a:r>
              <a:rPr lang="es-CL" dirty="0" smtClean="0"/>
              <a:t>      Resumen de Conceptos</a:t>
            </a:r>
            <a:endParaRPr lang="es-CL" dirty="0"/>
          </a:p>
        </p:txBody>
      </p:sp>
    </p:spTree>
    <p:extLst>
      <p:ext uri="{BB962C8B-B14F-4D97-AF65-F5344CB8AC3E}">
        <p14:creationId xmlns:p14="http://schemas.microsoft.com/office/powerpoint/2010/main" val="251568701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Archivos de programa\Microsoft Office\MEDIA\CAGCAT10\j0195812.wmf"/>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5364088" y="260648"/>
            <a:ext cx="3550807" cy="3653357"/>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title"/>
          </p:nvPr>
        </p:nvSpPr>
        <p:spPr>
          <a:xfrm>
            <a:off x="467544" y="1268759"/>
            <a:ext cx="8229600" cy="5574299"/>
          </a:xfrm>
        </p:spPr>
        <p:txBody>
          <a:bodyPr>
            <a:normAutofit fontScale="90000"/>
          </a:bodyPr>
          <a:lstStyle/>
          <a:p>
            <a:r>
              <a:rPr lang="es-CL" dirty="0" smtClean="0"/>
              <a:t>      Resumen de Conceptos</a:t>
            </a:r>
            <a:br>
              <a:rPr lang="es-CL" dirty="0" smtClean="0"/>
            </a:br>
            <a:r>
              <a:rPr lang="es-CL" dirty="0"/>
              <a:t/>
            </a:r>
            <a:br>
              <a:rPr lang="es-CL" dirty="0"/>
            </a:br>
            <a:r>
              <a:rPr lang="es-CL" dirty="0" smtClean="0"/>
              <a:t/>
            </a:r>
            <a:br>
              <a:rPr lang="es-CL" dirty="0" smtClean="0"/>
            </a:br>
            <a:r>
              <a:rPr lang="es-CL" dirty="0" smtClean="0"/>
              <a:t>a.-Formulas</a:t>
            </a:r>
            <a:br>
              <a:rPr lang="es-CL" dirty="0" smtClean="0"/>
            </a:br>
            <a:r>
              <a:rPr lang="es-CL" dirty="0"/>
              <a:t/>
            </a:r>
            <a:br>
              <a:rPr lang="es-CL" dirty="0"/>
            </a:br>
            <a:r>
              <a:rPr lang="es-CL" dirty="0" smtClean="0"/>
              <a:t/>
            </a:r>
            <a:br>
              <a:rPr lang="es-CL" dirty="0" smtClean="0"/>
            </a:br>
            <a:r>
              <a:rPr lang="es-CL" dirty="0" smtClean="0"/>
              <a:t>b.-Variaciones  Punto Equilibrio</a:t>
            </a:r>
            <a:r>
              <a:rPr lang="es-CL" dirty="0"/>
              <a:t/>
            </a:r>
            <a:br>
              <a:rPr lang="es-CL" dirty="0"/>
            </a:br>
            <a:r>
              <a:rPr lang="es-CL" dirty="0" smtClean="0"/>
              <a:t/>
            </a:r>
            <a:br>
              <a:rPr lang="es-CL" dirty="0" smtClean="0"/>
            </a:br>
            <a:r>
              <a:rPr lang="es-CL" dirty="0"/>
              <a:t/>
            </a:r>
            <a:br>
              <a:rPr lang="es-CL" dirty="0"/>
            </a:br>
            <a:r>
              <a:rPr lang="es-CL" dirty="0" smtClean="0"/>
              <a:t/>
            </a:r>
            <a:br>
              <a:rPr lang="es-CL" dirty="0" smtClean="0"/>
            </a:br>
            <a:endParaRPr lang="es-CL" dirty="0"/>
          </a:p>
        </p:txBody>
      </p:sp>
    </p:spTree>
    <p:extLst>
      <p:ext uri="{BB962C8B-B14F-4D97-AF65-F5344CB8AC3E}">
        <p14:creationId xmlns:p14="http://schemas.microsoft.com/office/powerpoint/2010/main" val="1004710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548680"/>
            <a:ext cx="8686800" cy="648072"/>
          </a:xfrm>
        </p:spPr>
        <p:txBody>
          <a:bodyPr>
            <a:normAutofit fontScale="90000"/>
          </a:bodyPr>
          <a:lstStyle/>
          <a:p>
            <a:r>
              <a:rPr lang="es-CL" dirty="0" smtClean="0"/>
              <a:t>      Análisis Costo Volumen Utilidad </a:t>
            </a:r>
            <a:endParaRPr lang="es-CL" dirty="0"/>
          </a:p>
        </p:txBody>
      </p:sp>
      <p:sp>
        <p:nvSpPr>
          <p:cNvPr id="3" name="2 Marcador de contenido"/>
          <p:cNvSpPr>
            <a:spLocks noGrp="1"/>
          </p:cNvSpPr>
          <p:nvPr>
            <p:ph idx="1"/>
          </p:nvPr>
        </p:nvSpPr>
        <p:spPr>
          <a:solidFill>
            <a:srgbClr val="00B0F0"/>
          </a:solidFill>
        </p:spPr>
        <p:txBody>
          <a:bodyPr>
            <a:normAutofit lnSpcReduction="10000"/>
          </a:bodyPr>
          <a:lstStyle/>
          <a:p>
            <a:r>
              <a:rPr lang="es-CL" dirty="0" smtClean="0">
                <a:solidFill>
                  <a:schemeClr val="tx2">
                    <a:lumMod val="75000"/>
                  </a:schemeClr>
                </a:solidFill>
              </a:rPr>
              <a:t>Con frecuencia la gerencia  también requiere información relacionada en cuanto a la utilidad para un determinado nivel de ventas y el nivel de ventas requerido para lograr una  determinada utilidad objetivo.</a:t>
            </a:r>
          </a:p>
          <a:p>
            <a:r>
              <a:rPr lang="es-CL" dirty="0" smtClean="0">
                <a:solidFill>
                  <a:schemeClr val="tx2">
                    <a:lumMod val="75000"/>
                  </a:schemeClr>
                </a:solidFill>
              </a:rPr>
              <a:t>En lo concreto para cualquier nivel de ventas establecido se puede determinar la utilidad deseada para una línea de producción especifica.</a:t>
            </a:r>
          </a:p>
          <a:p>
            <a:r>
              <a:rPr lang="es-CL" dirty="0" smtClean="0">
                <a:solidFill>
                  <a:schemeClr val="tx2">
                    <a:lumMod val="75000"/>
                  </a:schemeClr>
                </a:solidFill>
              </a:rPr>
              <a:t>Dado un precio de venta, un costo variable por unidad, unos costos fijos totales y un nivel de ventas especifico es posibles determinar una utilidad dada.</a:t>
            </a:r>
            <a:endParaRPr lang="es-CL" dirty="0">
              <a:solidFill>
                <a:schemeClr val="tx2">
                  <a:lumMod val="75000"/>
                </a:schemeClr>
              </a:solidFill>
            </a:endParaRPr>
          </a:p>
        </p:txBody>
      </p:sp>
    </p:spTree>
    <p:extLst>
      <p:ext uri="{BB962C8B-B14F-4D97-AF65-F5344CB8AC3E}">
        <p14:creationId xmlns:p14="http://schemas.microsoft.com/office/powerpoint/2010/main" val="2239041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548680"/>
            <a:ext cx="8686800" cy="648072"/>
          </a:xfrm>
        </p:spPr>
        <p:txBody>
          <a:bodyPr>
            <a:normAutofit fontScale="90000"/>
          </a:bodyPr>
          <a:lstStyle/>
          <a:p>
            <a:r>
              <a:rPr lang="es-CL" dirty="0" smtClean="0"/>
              <a:t>      Análisis Costo Volumen Utilidad </a:t>
            </a:r>
            <a:endParaRPr lang="es-CL" dirty="0"/>
          </a:p>
        </p:txBody>
      </p:sp>
      <p:sp>
        <p:nvSpPr>
          <p:cNvPr id="3" name="2 Marcador de contenido"/>
          <p:cNvSpPr>
            <a:spLocks noGrp="1"/>
          </p:cNvSpPr>
          <p:nvPr>
            <p:ph idx="1"/>
          </p:nvPr>
        </p:nvSpPr>
        <p:spPr>
          <a:solidFill>
            <a:srgbClr val="00B0F0"/>
          </a:solidFill>
        </p:spPr>
        <p:txBody>
          <a:bodyPr>
            <a:normAutofit/>
          </a:bodyPr>
          <a:lstStyle/>
          <a:p>
            <a:r>
              <a:rPr lang="es-CL" dirty="0" smtClean="0">
                <a:solidFill>
                  <a:srgbClr val="FF0000"/>
                </a:solidFill>
              </a:rPr>
              <a:t>Desarrollo Formula:</a:t>
            </a:r>
          </a:p>
          <a:p>
            <a:r>
              <a:rPr lang="es-CL" dirty="0" smtClean="0">
                <a:solidFill>
                  <a:srgbClr val="FF0000"/>
                </a:solidFill>
              </a:rPr>
              <a:t>Utilidad = Ingreso Total –Costo Variable Total-Costo Fijo Total</a:t>
            </a:r>
          </a:p>
          <a:p>
            <a:r>
              <a:rPr lang="es-CL" dirty="0" smtClean="0">
                <a:solidFill>
                  <a:srgbClr val="FF0000"/>
                </a:solidFill>
              </a:rPr>
              <a:t>Y=CVT+CFT+UTILIDAD</a:t>
            </a:r>
          </a:p>
          <a:p>
            <a:r>
              <a:rPr lang="es-CL" dirty="0" smtClean="0">
                <a:solidFill>
                  <a:srgbClr val="FF0000"/>
                </a:solidFill>
              </a:rPr>
              <a:t>Por lo tanto</a:t>
            </a:r>
          </a:p>
          <a:p>
            <a:r>
              <a:rPr lang="es-CL" dirty="0" smtClean="0">
                <a:solidFill>
                  <a:srgbClr val="FF0000"/>
                </a:solidFill>
              </a:rPr>
              <a:t>Ventas Esperadas= CF+Utilidad /PVU-CVU</a:t>
            </a:r>
          </a:p>
        </p:txBody>
      </p:sp>
    </p:spTree>
    <p:extLst>
      <p:ext uri="{BB962C8B-B14F-4D97-AF65-F5344CB8AC3E}">
        <p14:creationId xmlns:p14="http://schemas.microsoft.com/office/powerpoint/2010/main" val="150848241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548680"/>
            <a:ext cx="8686800" cy="648072"/>
          </a:xfrm>
        </p:spPr>
        <p:txBody>
          <a:bodyPr>
            <a:normAutofit fontScale="90000"/>
          </a:bodyPr>
          <a:lstStyle/>
          <a:p>
            <a:r>
              <a:rPr lang="es-CL" dirty="0" smtClean="0"/>
              <a:t>      Análisis Costo Volumen Utilidad </a:t>
            </a:r>
            <a:endParaRPr lang="es-CL" dirty="0"/>
          </a:p>
        </p:txBody>
      </p:sp>
      <p:sp>
        <p:nvSpPr>
          <p:cNvPr id="3" name="2 Marcador de contenido"/>
          <p:cNvSpPr>
            <a:spLocks noGrp="1"/>
          </p:cNvSpPr>
          <p:nvPr>
            <p:ph idx="1"/>
          </p:nvPr>
        </p:nvSpPr>
        <p:spPr>
          <a:solidFill>
            <a:srgbClr val="00B0F0"/>
          </a:solidFill>
        </p:spPr>
        <p:txBody>
          <a:bodyPr>
            <a:normAutofit/>
          </a:bodyPr>
          <a:lstStyle/>
          <a:p>
            <a:r>
              <a:rPr lang="es-CL" dirty="0" smtClean="0">
                <a:solidFill>
                  <a:srgbClr val="FF0000"/>
                </a:solidFill>
              </a:rPr>
              <a:t>Desarrollo Caso Aplicado</a:t>
            </a:r>
          </a:p>
          <a:p>
            <a:r>
              <a:rPr lang="es-CL" dirty="0" smtClean="0">
                <a:solidFill>
                  <a:srgbClr val="FF0000"/>
                </a:solidFill>
              </a:rPr>
              <a:t>Enunciado: Actualmente la producción y venta  de lápices es de 50.000 unidades mensuales a un precio de venta unitario de $7.5.Los costos variables unitarios son $2 la unidad. Los costos fijos totales son $190000</a:t>
            </a:r>
          </a:p>
          <a:p>
            <a:r>
              <a:rPr lang="es-CL" dirty="0" smtClean="0">
                <a:solidFill>
                  <a:srgbClr val="FF0000"/>
                </a:solidFill>
              </a:rPr>
              <a:t> ¿Cuál es el numero mínimo de lápices que debiéramos vender para lograr obtener una utilidad neta de $7500?</a:t>
            </a:r>
          </a:p>
        </p:txBody>
      </p:sp>
    </p:spTree>
    <p:extLst>
      <p:ext uri="{BB962C8B-B14F-4D97-AF65-F5344CB8AC3E}">
        <p14:creationId xmlns:p14="http://schemas.microsoft.com/office/powerpoint/2010/main" val="106158421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548680"/>
            <a:ext cx="8686800" cy="648072"/>
          </a:xfrm>
        </p:spPr>
        <p:txBody>
          <a:bodyPr>
            <a:normAutofit fontScale="90000"/>
          </a:bodyPr>
          <a:lstStyle/>
          <a:p>
            <a:r>
              <a:rPr lang="es-CL" dirty="0" smtClean="0"/>
              <a:t>      Análisis Costo Volumen Utilidad </a:t>
            </a:r>
            <a:endParaRPr lang="es-CL" dirty="0"/>
          </a:p>
        </p:txBody>
      </p:sp>
      <p:sp>
        <p:nvSpPr>
          <p:cNvPr id="3" name="2 Marcador de contenido"/>
          <p:cNvSpPr>
            <a:spLocks noGrp="1"/>
          </p:cNvSpPr>
          <p:nvPr>
            <p:ph idx="1"/>
          </p:nvPr>
        </p:nvSpPr>
        <p:spPr>
          <a:solidFill>
            <a:srgbClr val="00B0F0"/>
          </a:solidFill>
        </p:spPr>
        <p:txBody>
          <a:bodyPr>
            <a:normAutofit lnSpcReduction="10000"/>
          </a:bodyPr>
          <a:lstStyle/>
          <a:p>
            <a:r>
              <a:rPr lang="es-CL" dirty="0" smtClean="0">
                <a:solidFill>
                  <a:srgbClr val="FF0000"/>
                </a:solidFill>
              </a:rPr>
              <a:t>Solución Caso Aplicado</a:t>
            </a:r>
          </a:p>
          <a:p>
            <a:r>
              <a:rPr lang="es-CL" dirty="0" smtClean="0">
                <a:solidFill>
                  <a:srgbClr val="FF0000"/>
                </a:solidFill>
              </a:rPr>
              <a:t>Aplico formula</a:t>
            </a:r>
          </a:p>
          <a:p>
            <a:r>
              <a:rPr lang="es-CL" dirty="0" smtClean="0">
                <a:solidFill>
                  <a:srgbClr val="FF0000"/>
                </a:solidFill>
              </a:rPr>
              <a:t>Ventas Esperadas= CFT+ Utilidad/Margen de contribución</a:t>
            </a:r>
          </a:p>
          <a:p>
            <a:endParaRPr lang="es-CL" dirty="0">
              <a:solidFill>
                <a:srgbClr val="FF0000"/>
              </a:solidFill>
            </a:endParaRPr>
          </a:p>
          <a:p>
            <a:r>
              <a:rPr lang="es-CL" dirty="0" smtClean="0">
                <a:solidFill>
                  <a:srgbClr val="FF0000"/>
                </a:solidFill>
              </a:rPr>
              <a:t>VE=$190.000+$7500/$7.5-$2</a:t>
            </a:r>
          </a:p>
          <a:p>
            <a:r>
              <a:rPr lang="es-CL" dirty="0" smtClean="0">
                <a:solidFill>
                  <a:srgbClr val="FF0000"/>
                </a:solidFill>
              </a:rPr>
              <a:t>VE=$197.500/$5.5</a:t>
            </a:r>
          </a:p>
          <a:p>
            <a:r>
              <a:rPr lang="es-CL" dirty="0" smtClean="0">
                <a:solidFill>
                  <a:srgbClr val="FF0000"/>
                </a:solidFill>
              </a:rPr>
              <a:t>VE=35909  unidades</a:t>
            </a:r>
          </a:p>
          <a:p>
            <a:r>
              <a:rPr lang="es-CL" dirty="0" smtClean="0">
                <a:solidFill>
                  <a:srgbClr val="FF0000"/>
                </a:solidFill>
              </a:rPr>
              <a:t>Interpretación:  Se deben vender 35909 unidades para obtener una utilidad de $7500</a:t>
            </a:r>
          </a:p>
        </p:txBody>
      </p:sp>
    </p:spTree>
    <p:extLst>
      <p:ext uri="{BB962C8B-B14F-4D97-AF65-F5344CB8AC3E}">
        <p14:creationId xmlns:p14="http://schemas.microsoft.com/office/powerpoint/2010/main" val="27663212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548680"/>
            <a:ext cx="8686800" cy="648072"/>
          </a:xfrm>
        </p:spPr>
        <p:txBody>
          <a:bodyPr>
            <a:normAutofit fontScale="90000"/>
          </a:bodyPr>
          <a:lstStyle/>
          <a:p>
            <a:r>
              <a:rPr lang="es-CL" dirty="0" smtClean="0"/>
              <a:t>      Análisis Costo Volumen Utilidad </a:t>
            </a:r>
            <a:endParaRPr lang="es-CL" dirty="0"/>
          </a:p>
        </p:txBody>
      </p:sp>
      <p:sp>
        <p:nvSpPr>
          <p:cNvPr id="3" name="2 Marcador de contenido"/>
          <p:cNvSpPr>
            <a:spLocks noGrp="1"/>
          </p:cNvSpPr>
          <p:nvPr>
            <p:ph idx="1"/>
          </p:nvPr>
        </p:nvSpPr>
        <p:spPr>
          <a:solidFill>
            <a:srgbClr val="00B0F0"/>
          </a:solidFill>
        </p:spPr>
        <p:txBody>
          <a:bodyPr>
            <a:normAutofit/>
          </a:bodyPr>
          <a:lstStyle/>
          <a:p>
            <a:r>
              <a:rPr lang="es-CL" dirty="0" smtClean="0">
                <a:solidFill>
                  <a:srgbClr val="FF0000"/>
                </a:solidFill>
              </a:rPr>
              <a:t>Comprobación</a:t>
            </a:r>
          </a:p>
          <a:p>
            <a:r>
              <a:rPr lang="es-CL" dirty="0" smtClean="0">
                <a:solidFill>
                  <a:srgbClr val="FF0000"/>
                </a:solidFill>
              </a:rPr>
              <a:t>Ingreso x Ventas =  $7,5 x 35909 unidades</a:t>
            </a:r>
          </a:p>
          <a:p>
            <a:r>
              <a:rPr lang="es-CL" dirty="0" smtClean="0">
                <a:solidFill>
                  <a:srgbClr val="FF0000"/>
                </a:solidFill>
              </a:rPr>
              <a:t>Ingreso x Ventas=  $269317,5 </a:t>
            </a:r>
          </a:p>
          <a:p>
            <a:r>
              <a:rPr lang="es-CL" dirty="0" smtClean="0">
                <a:solidFill>
                  <a:srgbClr val="FF0000"/>
                </a:solidFill>
              </a:rPr>
              <a:t>Menos Costos Variables =$2 x35909=$71818</a:t>
            </a:r>
          </a:p>
          <a:p>
            <a:r>
              <a:rPr lang="es-CL" dirty="0" smtClean="0">
                <a:solidFill>
                  <a:srgbClr val="FF0000"/>
                </a:solidFill>
              </a:rPr>
              <a:t>Margen Bruto                 = $197499,5</a:t>
            </a:r>
          </a:p>
          <a:p>
            <a:r>
              <a:rPr lang="es-CL" dirty="0" smtClean="0">
                <a:solidFill>
                  <a:srgbClr val="FF0000"/>
                </a:solidFill>
              </a:rPr>
              <a:t>Menos costos Fijos          =$190.000</a:t>
            </a:r>
          </a:p>
          <a:p>
            <a:r>
              <a:rPr lang="es-CL" dirty="0" smtClean="0">
                <a:solidFill>
                  <a:srgbClr val="FF0000"/>
                </a:solidFill>
              </a:rPr>
              <a:t>Utilidad neta                    = 7499,5</a:t>
            </a:r>
          </a:p>
        </p:txBody>
      </p:sp>
    </p:spTree>
    <p:extLst>
      <p:ext uri="{BB962C8B-B14F-4D97-AF65-F5344CB8AC3E}">
        <p14:creationId xmlns:p14="http://schemas.microsoft.com/office/powerpoint/2010/main" val="292043964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548680"/>
            <a:ext cx="8686800" cy="648072"/>
          </a:xfrm>
        </p:spPr>
        <p:txBody>
          <a:bodyPr>
            <a:normAutofit fontScale="90000"/>
          </a:bodyPr>
          <a:lstStyle/>
          <a:p>
            <a:r>
              <a:rPr lang="es-CL" dirty="0" smtClean="0"/>
              <a:t>      Análisis Costo Volumen Utilidad </a:t>
            </a:r>
            <a:endParaRPr lang="es-CL" dirty="0"/>
          </a:p>
        </p:txBody>
      </p:sp>
      <p:sp>
        <p:nvSpPr>
          <p:cNvPr id="3" name="2 Marcador de contenido"/>
          <p:cNvSpPr>
            <a:spLocks noGrp="1"/>
          </p:cNvSpPr>
          <p:nvPr>
            <p:ph idx="1"/>
          </p:nvPr>
        </p:nvSpPr>
        <p:spPr>
          <a:solidFill>
            <a:srgbClr val="00B0F0"/>
          </a:solidFill>
        </p:spPr>
        <p:txBody>
          <a:bodyPr>
            <a:normAutofit/>
          </a:bodyPr>
          <a:lstStyle/>
          <a:p>
            <a:r>
              <a:rPr lang="es-CL" dirty="0" smtClean="0">
                <a:solidFill>
                  <a:srgbClr val="FF0000"/>
                </a:solidFill>
              </a:rPr>
              <a:t>Planteamiento caso  ii.</a:t>
            </a:r>
          </a:p>
          <a:p>
            <a:r>
              <a:rPr lang="es-CL" dirty="0" smtClean="0">
                <a:solidFill>
                  <a:srgbClr val="FF0000"/>
                </a:solidFill>
              </a:rPr>
              <a:t>Enunciado: Una compañía posee una utilidad objetivo de US $ 40.00, considerando que el precio de venta unitario son US$ 9 y su costo variable asociado US$ 1</a:t>
            </a:r>
          </a:p>
          <a:p>
            <a:pPr marL="0" indent="0">
              <a:buNone/>
            </a:pPr>
            <a:r>
              <a:rPr lang="es-CL" dirty="0" smtClean="0">
                <a:solidFill>
                  <a:srgbClr val="FF0000"/>
                </a:solidFill>
              </a:rPr>
              <a:t>   por unidad y los costos fijos totales son $30.000.</a:t>
            </a:r>
          </a:p>
        </p:txBody>
      </p:sp>
    </p:spTree>
    <p:extLst>
      <p:ext uri="{BB962C8B-B14F-4D97-AF65-F5344CB8AC3E}">
        <p14:creationId xmlns:p14="http://schemas.microsoft.com/office/powerpoint/2010/main" val="385004431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548680"/>
            <a:ext cx="8686800" cy="648072"/>
          </a:xfrm>
        </p:spPr>
        <p:txBody>
          <a:bodyPr>
            <a:normAutofit fontScale="90000"/>
          </a:bodyPr>
          <a:lstStyle/>
          <a:p>
            <a:r>
              <a:rPr lang="es-CL" dirty="0" smtClean="0"/>
              <a:t>      Análisis Costo Volumen Utilidad </a:t>
            </a:r>
            <a:endParaRPr lang="es-CL" dirty="0"/>
          </a:p>
        </p:txBody>
      </p:sp>
      <p:sp>
        <p:nvSpPr>
          <p:cNvPr id="3" name="2 Marcador de contenido"/>
          <p:cNvSpPr>
            <a:spLocks noGrp="1"/>
          </p:cNvSpPr>
          <p:nvPr>
            <p:ph idx="1"/>
          </p:nvPr>
        </p:nvSpPr>
        <p:spPr>
          <a:solidFill>
            <a:srgbClr val="00B0F0"/>
          </a:solidFill>
        </p:spPr>
        <p:txBody>
          <a:bodyPr>
            <a:normAutofit/>
          </a:bodyPr>
          <a:lstStyle/>
          <a:p>
            <a:r>
              <a:rPr lang="es-CL" dirty="0" smtClean="0">
                <a:solidFill>
                  <a:srgbClr val="FF0000"/>
                </a:solidFill>
              </a:rPr>
              <a:t>Solución caso  ii:</a:t>
            </a:r>
          </a:p>
          <a:p>
            <a:r>
              <a:rPr lang="es-CL" dirty="0" smtClean="0">
                <a:solidFill>
                  <a:srgbClr val="FF0000"/>
                </a:solidFill>
              </a:rPr>
              <a:t> </a:t>
            </a:r>
            <a:r>
              <a:rPr lang="es-CL" dirty="0">
                <a:solidFill>
                  <a:srgbClr val="FF0000"/>
                </a:solidFill>
              </a:rPr>
              <a:t>Aplico Formula Venta </a:t>
            </a:r>
            <a:r>
              <a:rPr lang="es-CL" dirty="0" smtClean="0">
                <a:solidFill>
                  <a:srgbClr val="FF0000"/>
                </a:solidFill>
              </a:rPr>
              <a:t>Esperada:</a:t>
            </a:r>
          </a:p>
          <a:p>
            <a:r>
              <a:rPr lang="es-CL" dirty="0" smtClean="0">
                <a:solidFill>
                  <a:srgbClr val="FF0000"/>
                </a:solidFill>
              </a:rPr>
              <a:t>VE= CFT+UTILIDAD/Margen contribución</a:t>
            </a:r>
          </a:p>
          <a:p>
            <a:r>
              <a:rPr lang="es-CL" dirty="0" smtClean="0">
                <a:solidFill>
                  <a:srgbClr val="FF0000"/>
                </a:solidFill>
              </a:rPr>
              <a:t>VE=  US$ 30.000+US $40.000/ US $9-US $1 </a:t>
            </a:r>
          </a:p>
          <a:p>
            <a:r>
              <a:rPr lang="es-CL" dirty="0" smtClean="0">
                <a:solidFill>
                  <a:srgbClr val="FF0000"/>
                </a:solidFill>
              </a:rPr>
              <a:t>VE= US$ 70.000/US $ 8</a:t>
            </a:r>
          </a:p>
          <a:p>
            <a:r>
              <a:rPr lang="es-CL" dirty="0" smtClean="0">
                <a:solidFill>
                  <a:srgbClr val="FF0000"/>
                </a:solidFill>
              </a:rPr>
              <a:t>VE= 8750</a:t>
            </a:r>
          </a:p>
          <a:p>
            <a:r>
              <a:rPr lang="es-CL" dirty="0" smtClean="0">
                <a:solidFill>
                  <a:srgbClr val="FF0000"/>
                </a:solidFill>
              </a:rPr>
              <a:t>Interpretación: La empresa en cuestión debe vender 8750 unidades con el objetivo de lograr una </a:t>
            </a:r>
            <a:r>
              <a:rPr lang="es-CL" dirty="0" smtClean="0">
                <a:solidFill>
                  <a:srgbClr val="FF0000"/>
                </a:solidFill>
              </a:rPr>
              <a:t>utiliad</a:t>
            </a:r>
            <a:r>
              <a:rPr lang="es-CL" dirty="0" smtClean="0">
                <a:solidFill>
                  <a:srgbClr val="FF0000"/>
                </a:solidFill>
              </a:rPr>
              <a:t> neta de  US$ 40.000</a:t>
            </a:r>
          </a:p>
        </p:txBody>
      </p:sp>
    </p:spTree>
    <p:extLst>
      <p:ext uri="{BB962C8B-B14F-4D97-AF65-F5344CB8AC3E}">
        <p14:creationId xmlns:p14="http://schemas.microsoft.com/office/powerpoint/2010/main" val="186486113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548680"/>
            <a:ext cx="8686800" cy="648072"/>
          </a:xfrm>
        </p:spPr>
        <p:txBody>
          <a:bodyPr>
            <a:normAutofit fontScale="90000"/>
          </a:bodyPr>
          <a:lstStyle/>
          <a:p>
            <a:r>
              <a:rPr lang="es-CL" dirty="0" smtClean="0"/>
              <a:t>      Análisis Costo Volumen Utilidad </a:t>
            </a:r>
            <a:endParaRPr lang="es-CL" dirty="0"/>
          </a:p>
        </p:txBody>
      </p:sp>
      <p:sp>
        <p:nvSpPr>
          <p:cNvPr id="3" name="2 Marcador de contenido"/>
          <p:cNvSpPr>
            <a:spLocks noGrp="1"/>
          </p:cNvSpPr>
          <p:nvPr>
            <p:ph idx="1"/>
          </p:nvPr>
        </p:nvSpPr>
        <p:spPr>
          <a:solidFill>
            <a:srgbClr val="00B0F0"/>
          </a:solidFill>
        </p:spPr>
        <p:txBody>
          <a:bodyPr>
            <a:normAutofit/>
          </a:bodyPr>
          <a:lstStyle/>
          <a:p>
            <a:r>
              <a:rPr lang="es-CL" dirty="0" smtClean="0">
                <a:solidFill>
                  <a:srgbClr val="FF0000"/>
                </a:solidFill>
              </a:rPr>
              <a:t>Comprobación</a:t>
            </a:r>
          </a:p>
          <a:p>
            <a:r>
              <a:rPr lang="es-CL" dirty="0" smtClean="0">
                <a:solidFill>
                  <a:srgbClr val="FF0000"/>
                </a:solidFill>
              </a:rPr>
              <a:t>Ingreso x Ventas =  US$9 x  8750 unidades</a:t>
            </a:r>
          </a:p>
          <a:p>
            <a:r>
              <a:rPr lang="es-CL" dirty="0" smtClean="0">
                <a:solidFill>
                  <a:srgbClr val="FF0000"/>
                </a:solidFill>
              </a:rPr>
              <a:t>Ingreso x Ventas=  US$78750</a:t>
            </a:r>
          </a:p>
          <a:p>
            <a:r>
              <a:rPr lang="es-CL" dirty="0" smtClean="0">
                <a:solidFill>
                  <a:srgbClr val="FF0000"/>
                </a:solidFill>
              </a:rPr>
              <a:t>Menos Costos Variables =US$1 x8750=US$8750</a:t>
            </a:r>
          </a:p>
          <a:p>
            <a:r>
              <a:rPr lang="es-CL" dirty="0" smtClean="0">
                <a:solidFill>
                  <a:srgbClr val="FF0000"/>
                </a:solidFill>
              </a:rPr>
              <a:t>Margen Bruto                 = US$70000</a:t>
            </a:r>
          </a:p>
          <a:p>
            <a:r>
              <a:rPr lang="es-CL" dirty="0" smtClean="0">
                <a:solidFill>
                  <a:srgbClr val="FF0000"/>
                </a:solidFill>
              </a:rPr>
              <a:t>Menos costos Fijos          =US$30.000</a:t>
            </a:r>
          </a:p>
          <a:p>
            <a:r>
              <a:rPr lang="es-CL" dirty="0" smtClean="0">
                <a:solidFill>
                  <a:srgbClr val="FF0000"/>
                </a:solidFill>
              </a:rPr>
              <a:t>Utilidad neta                    = US$40.000</a:t>
            </a:r>
          </a:p>
        </p:txBody>
      </p:sp>
    </p:spTree>
    <p:extLst>
      <p:ext uri="{BB962C8B-B14F-4D97-AF65-F5344CB8AC3E}">
        <p14:creationId xmlns:p14="http://schemas.microsoft.com/office/powerpoint/2010/main" val="427244572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548680"/>
            <a:ext cx="8686800" cy="648072"/>
          </a:xfrm>
        </p:spPr>
        <p:txBody>
          <a:bodyPr>
            <a:normAutofit fontScale="90000"/>
          </a:bodyPr>
          <a:lstStyle/>
          <a:p>
            <a:r>
              <a:rPr lang="es-CL" dirty="0" smtClean="0"/>
              <a:t>      Análisis Costo Volumen Utilidad </a:t>
            </a:r>
            <a:endParaRPr lang="es-CL" dirty="0"/>
          </a:p>
        </p:txBody>
      </p:sp>
      <p:sp>
        <p:nvSpPr>
          <p:cNvPr id="3" name="2 Marcador de contenido"/>
          <p:cNvSpPr>
            <a:spLocks noGrp="1"/>
          </p:cNvSpPr>
          <p:nvPr>
            <p:ph idx="1"/>
          </p:nvPr>
        </p:nvSpPr>
        <p:spPr>
          <a:solidFill>
            <a:srgbClr val="00B0F0"/>
          </a:solidFill>
        </p:spPr>
        <p:txBody>
          <a:bodyPr>
            <a:normAutofit/>
          </a:bodyPr>
          <a:lstStyle/>
          <a:p>
            <a:r>
              <a:rPr lang="es-CL" dirty="0" smtClean="0">
                <a:solidFill>
                  <a:schemeClr val="tx2">
                    <a:lumMod val="75000"/>
                  </a:schemeClr>
                </a:solidFill>
              </a:rPr>
              <a:t>También la formula de utilidad y nivel de ventas esperadas puede expresarse en termino monetarios, ya que puede ser útil a la gerencia fijar un volumen monetario de las ventas esperadas.</a:t>
            </a:r>
          </a:p>
          <a:p>
            <a:endParaRPr lang="es-CL" dirty="0">
              <a:solidFill>
                <a:schemeClr val="tx2">
                  <a:lumMod val="75000"/>
                </a:schemeClr>
              </a:solidFill>
            </a:endParaRPr>
          </a:p>
          <a:p>
            <a:r>
              <a:rPr lang="es-CL" dirty="0" smtClean="0">
                <a:solidFill>
                  <a:schemeClr val="tx2">
                    <a:lumMod val="75000"/>
                  </a:schemeClr>
                </a:solidFill>
              </a:rPr>
              <a:t>Par a efectos delo anterior deberemos asimilar y emplear el concepto  de coeficiente del margen de contribución:  1-CVU/PVU</a:t>
            </a:r>
          </a:p>
        </p:txBody>
      </p:sp>
    </p:spTree>
    <p:extLst>
      <p:ext uri="{BB962C8B-B14F-4D97-AF65-F5344CB8AC3E}">
        <p14:creationId xmlns:p14="http://schemas.microsoft.com/office/powerpoint/2010/main" val="1488245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548680"/>
            <a:ext cx="8686800" cy="648072"/>
          </a:xfrm>
        </p:spPr>
        <p:txBody>
          <a:bodyPr>
            <a:normAutofit fontScale="90000"/>
          </a:bodyPr>
          <a:lstStyle/>
          <a:p>
            <a:r>
              <a:rPr lang="es-CL" dirty="0" smtClean="0"/>
              <a:t>      Análisis Costo Volumen Utilidad </a:t>
            </a:r>
            <a:endParaRPr lang="es-CL" dirty="0"/>
          </a:p>
        </p:txBody>
      </p:sp>
      <p:sp>
        <p:nvSpPr>
          <p:cNvPr id="3" name="2 Marcador de contenido"/>
          <p:cNvSpPr>
            <a:spLocks noGrp="1"/>
          </p:cNvSpPr>
          <p:nvPr>
            <p:ph idx="1"/>
          </p:nvPr>
        </p:nvSpPr>
        <p:spPr>
          <a:solidFill>
            <a:srgbClr val="FFFF00"/>
          </a:solidFill>
        </p:spPr>
        <p:txBody>
          <a:bodyPr>
            <a:normAutofit/>
          </a:bodyPr>
          <a:lstStyle/>
          <a:p>
            <a:r>
              <a:rPr lang="es-CL" dirty="0" smtClean="0">
                <a:solidFill>
                  <a:srgbClr val="FF0000"/>
                </a:solidFill>
              </a:rPr>
              <a:t>Desarrollo Formula:</a:t>
            </a:r>
          </a:p>
          <a:p>
            <a:r>
              <a:rPr lang="es-CL" dirty="0" smtClean="0">
                <a:solidFill>
                  <a:srgbClr val="FF0000"/>
                </a:solidFill>
              </a:rPr>
              <a:t>Ventas en dinero                    = </a:t>
            </a:r>
            <a:r>
              <a:rPr lang="es-CL" b="1" i="1" dirty="0" smtClean="0">
                <a:solidFill>
                  <a:srgbClr val="FF0000"/>
                </a:solidFill>
              </a:rPr>
              <a:t>Utilidad Objetivo + CF</a:t>
            </a:r>
          </a:p>
          <a:p>
            <a:pPr marL="0" indent="0">
              <a:buNone/>
            </a:pPr>
            <a:r>
              <a:rPr lang="es-CL" dirty="0" smtClean="0">
                <a:solidFill>
                  <a:srgbClr val="FF0000"/>
                </a:solidFill>
              </a:rPr>
              <a:t> obtener Utilidad Objetivo            </a:t>
            </a:r>
            <a:r>
              <a:rPr lang="es-CL" b="1" i="1" dirty="0" smtClean="0">
                <a:solidFill>
                  <a:srgbClr val="FF0000"/>
                </a:solidFill>
              </a:rPr>
              <a:t>Coefict. MC unitario</a:t>
            </a:r>
          </a:p>
          <a:p>
            <a:pPr marL="0" indent="0">
              <a:buNone/>
            </a:pPr>
            <a:endParaRPr lang="es-CL" b="1" i="1" dirty="0">
              <a:solidFill>
                <a:srgbClr val="FF0000"/>
              </a:solidFill>
            </a:endParaRPr>
          </a:p>
          <a:p>
            <a:pPr marL="0" indent="0">
              <a:buNone/>
            </a:pPr>
            <a:endParaRPr lang="es-CL" b="1" i="1" dirty="0" smtClean="0">
              <a:solidFill>
                <a:srgbClr val="FF0000"/>
              </a:solidFill>
            </a:endParaRPr>
          </a:p>
          <a:p>
            <a:pPr marL="0" indent="0">
              <a:buNone/>
            </a:pPr>
            <a:r>
              <a:rPr lang="es-CL" b="1" i="1" dirty="0" smtClean="0">
                <a:solidFill>
                  <a:srgbClr val="FF0000"/>
                </a:solidFill>
              </a:rPr>
              <a:t>  La  interpretación  dada  será que al alcanzar un volumen de ventas monetario de tal monto la empresa alcanzara la utilidad objetivo de x monto</a:t>
            </a:r>
          </a:p>
        </p:txBody>
      </p:sp>
    </p:spTree>
    <p:extLst>
      <p:ext uri="{BB962C8B-B14F-4D97-AF65-F5344CB8AC3E}">
        <p14:creationId xmlns:p14="http://schemas.microsoft.com/office/powerpoint/2010/main" val="206085108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548680"/>
            <a:ext cx="8686800" cy="648072"/>
          </a:xfrm>
        </p:spPr>
        <p:txBody>
          <a:bodyPr>
            <a:normAutofit fontScale="90000"/>
          </a:bodyPr>
          <a:lstStyle/>
          <a:p>
            <a:r>
              <a:rPr lang="es-CL" dirty="0" smtClean="0"/>
              <a:t>      Análisis Costo Volumen Utilidad </a:t>
            </a:r>
            <a:endParaRPr lang="es-CL" dirty="0"/>
          </a:p>
        </p:txBody>
      </p:sp>
      <p:sp>
        <p:nvSpPr>
          <p:cNvPr id="3" name="2 Marcador de contenido"/>
          <p:cNvSpPr>
            <a:spLocks noGrp="1"/>
          </p:cNvSpPr>
          <p:nvPr>
            <p:ph idx="1"/>
          </p:nvPr>
        </p:nvSpPr>
        <p:spPr>
          <a:solidFill>
            <a:srgbClr val="FFFF00"/>
          </a:solidFill>
        </p:spPr>
        <p:txBody>
          <a:bodyPr>
            <a:normAutofit/>
          </a:bodyPr>
          <a:lstStyle/>
          <a:p>
            <a:r>
              <a:rPr lang="es-CL" dirty="0" smtClean="0">
                <a:solidFill>
                  <a:srgbClr val="FF0000"/>
                </a:solidFill>
              </a:rPr>
              <a:t>Ejemplo iii:</a:t>
            </a:r>
          </a:p>
          <a:p>
            <a:r>
              <a:rPr lang="es-CL" dirty="0" smtClean="0">
                <a:solidFill>
                  <a:srgbClr val="FF0000"/>
                </a:solidFill>
              </a:rPr>
              <a:t>Enunciado: </a:t>
            </a:r>
          </a:p>
          <a:p>
            <a:r>
              <a:rPr lang="es-CL" dirty="0" smtClean="0">
                <a:solidFill>
                  <a:srgbClr val="FF0000"/>
                </a:solidFill>
              </a:rPr>
              <a:t>Una compañía posee una utilidad objetivo de US $ 40.00, considerando que el precio de venta unitario son US$ 9 y su costo variable asociado US$ 1</a:t>
            </a:r>
          </a:p>
          <a:p>
            <a:pPr marL="0" indent="0">
              <a:buNone/>
            </a:pPr>
            <a:r>
              <a:rPr lang="es-CL" dirty="0" smtClean="0">
                <a:solidFill>
                  <a:srgbClr val="FF0000"/>
                </a:solidFill>
              </a:rPr>
              <a:t>   por unidad y los costos fijos totales son $30.000.</a:t>
            </a:r>
          </a:p>
          <a:p>
            <a:pPr marL="0" indent="0">
              <a:buNone/>
            </a:pPr>
            <a:r>
              <a:rPr lang="es-CL" dirty="0">
                <a:solidFill>
                  <a:srgbClr val="FF0000"/>
                </a:solidFill>
              </a:rPr>
              <a:t> </a:t>
            </a:r>
            <a:r>
              <a:rPr lang="es-CL" dirty="0" smtClean="0">
                <a:solidFill>
                  <a:srgbClr val="FF0000"/>
                </a:solidFill>
              </a:rPr>
              <a:t>¿Cuál debiera ser su venta esperada expresada en términos monetarios?                         </a:t>
            </a:r>
          </a:p>
        </p:txBody>
      </p:sp>
    </p:spTree>
    <p:extLst>
      <p:ext uri="{BB962C8B-B14F-4D97-AF65-F5344CB8AC3E}">
        <p14:creationId xmlns:p14="http://schemas.microsoft.com/office/powerpoint/2010/main" val="30344538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el">
  <a:themeElements>
    <a:clrScheme name="Papel">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l">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Papel">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610</TotalTime>
  <Words>2719</Words>
  <Application>Microsoft Office PowerPoint</Application>
  <PresentationFormat>Presentación en pantalla (4:3)</PresentationFormat>
  <Paragraphs>308</Paragraphs>
  <Slides>56</Slides>
  <Notes>0</Notes>
  <HiddenSlides>0</HiddenSlides>
  <MMClips>0</MMClips>
  <ScaleCrop>false</ScaleCrop>
  <HeadingPairs>
    <vt:vector size="4" baseType="variant">
      <vt:variant>
        <vt:lpstr>Tema</vt:lpstr>
      </vt:variant>
      <vt:variant>
        <vt:i4>1</vt:i4>
      </vt:variant>
      <vt:variant>
        <vt:lpstr>Títulos de diapositiva</vt:lpstr>
      </vt:variant>
      <vt:variant>
        <vt:i4>56</vt:i4>
      </vt:variant>
    </vt:vector>
  </HeadingPairs>
  <TitlesOfParts>
    <vt:vector size="57" baseType="lpstr">
      <vt:lpstr>Papel</vt:lpstr>
      <vt:lpstr>       PUNTO DE EQUILIBRIO</vt:lpstr>
      <vt:lpstr>       PUNTO DE EQUILIBRIO</vt:lpstr>
      <vt:lpstr>       PUNTO DE EQUILIBRIO</vt:lpstr>
      <vt:lpstr>       PUNTO DE EQUILIBRIO</vt:lpstr>
      <vt:lpstr>       PUNTO DE EQUILIBRIO</vt:lpstr>
      <vt:lpstr>Presentación de PowerPoint</vt:lpstr>
      <vt:lpstr>       PUNTO DE EQUILIBRIO</vt:lpstr>
      <vt:lpstr>       PUNTO DE EQUILIBRIO</vt:lpstr>
      <vt:lpstr>       PUNTO DE EQUILIBRIO</vt:lpstr>
      <vt:lpstr>       PUNTO DE EQUILIBRIO</vt:lpstr>
      <vt:lpstr>       PUNTO DE EQUILIBRIO</vt:lpstr>
      <vt:lpstr>       PUNTO DE EQUILIBRIO</vt:lpstr>
      <vt:lpstr>       PUNTO DE EQUILIBRIO</vt:lpstr>
      <vt:lpstr>       PUNTO DE EQUILIBRIO</vt:lpstr>
      <vt:lpstr>       PUNTO DE EQUILIBRIO</vt:lpstr>
      <vt:lpstr>       PUNTO DE EQUILIBRIO</vt:lpstr>
      <vt:lpstr>       PUNTO DE EQUILIBRIO</vt:lpstr>
      <vt:lpstr>       PUNTO DE EQUILIBRIO</vt:lpstr>
      <vt:lpstr>      PLANTEAMIENTO DE LA FORMULA PARA EL CALCULO PUNTO DE EQUILIBRIO</vt:lpstr>
      <vt:lpstr>       DESARROLLO  FORMULA  DEL      PUNTO DE EQUILIBRIO</vt:lpstr>
      <vt:lpstr>       DESARROLLO  FORMULA  DEL      PUNTO DE EQUILIBRIO</vt:lpstr>
      <vt:lpstr>       DESARROLLO  FORMULA  DEL      PUNTO DE EQUILIBRIO</vt:lpstr>
      <vt:lpstr>       DESARROLLO  FORMULA  DEL      PUNTO DE EQUILIBRIO</vt:lpstr>
      <vt:lpstr>       DESARROLLO  FORMULA  DEL      PUNTO DE EQUILIBRIO</vt:lpstr>
      <vt:lpstr>       DESARROLLO  FORMULA  DEL      PUNTO DE EQUILIBRIO</vt:lpstr>
      <vt:lpstr>       DESARROLLO  FORMULAS  DEL      PUNTO DE EQUILIBRIO</vt:lpstr>
      <vt:lpstr>       DESARROLLO  FORMULAS  DEL      PUNTO DE EQUILIBRIO</vt:lpstr>
      <vt:lpstr>       DESARROLLO  FORMULAS  DEL      PUNTO DE EQUILIBRIO</vt:lpstr>
      <vt:lpstr>       DESARROLLO  EJERCICIO  DEL      PUNTO DE EQUILIBRIO</vt:lpstr>
      <vt:lpstr>       DESARROLLO  EJERCICIO  DEL      PUNTO DE EQUILIBRIO</vt:lpstr>
      <vt:lpstr>Presentación de PowerPoint</vt:lpstr>
      <vt:lpstr>       DESARROLLO  EJERCICIO  DEL      PUNTO DE EQUILIBRIO</vt:lpstr>
      <vt:lpstr>       DESARROLLO  EJERCICIO  DEL      PUNTO DE EQUILIBRIO</vt:lpstr>
      <vt:lpstr>Presentación de PowerPoint</vt:lpstr>
      <vt:lpstr>       Efectos de cambios en variables componentes de la formula de punto de equilibrio</vt:lpstr>
      <vt:lpstr>       DESARROLLO  EJERCICIO  DEL      PUNTO DE EQUILIBRIO</vt:lpstr>
      <vt:lpstr>       DESARROLLO  EJERCICIO  DEL      PUNTO DE EQUILIBRIO</vt:lpstr>
      <vt:lpstr>       DESARROLLO  EJERCICIO  DEL      PUNTO DE EQUILIBRIO</vt:lpstr>
      <vt:lpstr>       DESARROLLO  EJERCICIO  DEL      PUNTO DE EQUILIBRIO</vt:lpstr>
      <vt:lpstr>       DESARROLLO  EJERCICIO  DEL      PUNTO DE EQUILIBRIO</vt:lpstr>
      <vt:lpstr>       DESARROLLO  EJERCICIO  DEL      PUNTO DE EQUILIBRIO</vt:lpstr>
      <vt:lpstr>       DESARROLLO  EJERCICIO  DEL      PUNTO DE EQUILIBRIO</vt:lpstr>
      <vt:lpstr>       DESARROLLO  EJERCICIO  DEL      PUNTO DE EQUILIBRIO</vt:lpstr>
      <vt:lpstr>      Resumen de Conceptos</vt:lpstr>
      <vt:lpstr>      Resumen de Conceptos   a.-Formulas   b.-Variaciones  Punto Equilibrio    </vt:lpstr>
      <vt:lpstr>      Análisis Costo Volumen Utilidad </vt:lpstr>
      <vt:lpstr>      Análisis Costo Volumen Utilidad </vt:lpstr>
      <vt:lpstr>      Análisis Costo Volumen Utilidad </vt:lpstr>
      <vt:lpstr>      Análisis Costo Volumen Utilidad </vt:lpstr>
      <vt:lpstr>      Análisis Costo Volumen Utilidad </vt:lpstr>
      <vt:lpstr>      Análisis Costo Volumen Utilidad </vt:lpstr>
      <vt:lpstr>      Análisis Costo Volumen Utilidad </vt:lpstr>
      <vt:lpstr>      Análisis Costo Volumen Utilidad </vt:lpstr>
      <vt:lpstr>      Análisis Costo Volumen Utilidad </vt:lpstr>
      <vt:lpstr>      Análisis Costo Volumen Utilidad </vt:lpstr>
      <vt:lpstr>      Análisis Costo Volumen Utilidad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Norman Rodríguez Ortega</dc:creator>
  <cp:lastModifiedBy>Personal</cp:lastModifiedBy>
  <cp:revision>146</cp:revision>
  <dcterms:created xsi:type="dcterms:W3CDTF">2012-04-25T11:29:35Z</dcterms:created>
  <dcterms:modified xsi:type="dcterms:W3CDTF">2016-10-05T14:11:38Z</dcterms:modified>
</cp:coreProperties>
</file>