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360" r:id="rId5"/>
    <p:sldId id="361" r:id="rId6"/>
    <p:sldId id="263" r:id="rId7"/>
    <p:sldId id="264" r:id="rId8"/>
    <p:sldId id="265" r:id="rId9"/>
    <p:sldId id="261" r:id="rId10"/>
    <p:sldId id="262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337" r:id="rId22"/>
    <p:sldId id="277" r:id="rId23"/>
    <p:sldId id="278" r:id="rId24"/>
    <p:sldId id="279" r:id="rId25"/>
    <p:sldId id="280" r:id="rId26"/>
    <p:sldId id="281" r:id="rId27"/>
    <p:sldId id="283" r:id="rId28"/>
    <p:sldId id="282" r:id="rId29"/>
    <p:sldId id="287" r:id="rId30"/>
    <p:sldId id="284" r:id="rId31"/>
    <p:sldId id="286" r:id="rId32"/>
    <p:sldId id="285" r:id="rId33"/>
    <p:sldId id="290" r:id="rId34"/>
    <p:sldId id="288" r:id="rId35"/>
    <p:sldId id="362" r:id="rId36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5000"/>
    <p:restoredTop sz="94729"/>
  </p:normalViewPr>
  <p:slideViewPr>
    <p:cSldViewPr snapToGrid="0">
      <p:cViewPr varScale="1">
        <p:scale>
          <a:sx n="84" d="100"/>
          <a:sy n="84" d="100"/>
        </p:scale>
        <p:origin x="200" y="6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E58AD2-BCB5-4D5A-A05D-5223BC9C8FC8}" type="doc">
      <dgm:prSet loTypeId="urn:microsoft.com/office/officeart/2005/8/layout/vList2" loCatId="list" qsTypeId="urn:microsoft.com/office/officeart/2005/8/quickstyle/simple2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A52405F7-8058-4843-AFBA-F6DD6868D191}">
      <dgm:prSet/>
      <dgm:spPr/>
      <dgm:t>
        <a:bodyPr/>
        <a:lstStyle/>
        <a:p>
          <a:r>
            <a:rPr lang="es-ES_tradnl"/>
            <a:t>¿Cuáles son los tipos de operaciones ofensivas ?</a:t>
          </a:r>
          <a:endParaRPr lang="en-US"/>
        </a:p>
      </dgm:t>
    </dgm:pt>
    <dgm:pt modelId="{45ACB47E-8A0E-4812-B20C-28434C7787A8}" type="parTrans" cxnId="{BA9FDF9C-5BEA-43DE-9C8C-0C9C2729E550}">
      <dgm:prSet/>
      <dgm:spPr/>
      <dgm:t>
        <a:bodyPr/>
        <a:lstStyle/>
        <a:p>
          <a:endParaRPr lang="en-US"/>
        </a:p>
      </dgm:t>
    </dgm:pt>
    <dgm:pt modelId="{25E76880-C81F-40CA-8D75-58604A2C5D6C}" type="sibTrans" cxnId="{BA9FDF9C-5BEA-43DE-9C8C-0C9C2729E550}">
      <dgm:prSet/>
      <dgm:spPr/>
      <dgm:t>
        <a:bodyPr/>
        <a:lstStyle/>
        <a:p>
          <a:endParaRPr lang="en-US"/>
        </a:p>
      </dgm:t>
    </dgm:pt>
    <dgm:pt modelId="{8B14E088-31EC-4D36-916D-520594960A52}">
      <dgm:prSet/>
      <dgm:spPr/>
      <dgm:t>
        <a:bodyPr/>
        <a:lstStyle/>
        <a:p>
          <a:r>
            <a:rPr lang="es-ES_tradnl"/>
            <a:t>¿Cuáles son los tipos de maniobras ofensivas?</a:t>
          </a:r>
          <a:endParaRPr lang="en-US"/>
        </a:p>
      </dgm:t>
    </dgm:pt>
    <dgm:pt modelId="{00A9CD00-B687-4C19-A6B5-0F99C72642B0}" type="parTrans" cxnId="{D438DC58-1007-46D8-9267-D5088710A9F6}">
      <dgm:prSet/>
      <dgm:spPr/>
      <dgm:t>
        <a:bodyPr/>
        <a:lstStyle/>
        <a:p>
          <a:endParaRPr lang="en-US"/>
        </a:p>
      </dgm:t>
    </dgm:pt>
    <dgm:pt modelId="{57724C44-CE59-42D8-8DEE-B2971019DFFA}" type="sibTrans" cxnId="{D438DC58-1007-46D8-9267-D5088710A9F6}">
      <dgm:prSet/>
      <dgm:spPr/>
      <dgm:t>
        <a:bodyPr/>
        <a:lstStyle/>
        <a:p>
          <a:endParaRPr lang="en-US"/>
        </a:p>
      </dgm:t>
    </dgm:pt>
    <dgm:pt modelId="{3763D64F-C9C3-45B0-B815-171CEDB19925}">
      <dgm:prSet/>
      <dgm:spPr/>
      <dgm:t>
        <a:bodyPr/>
        <a:lstStyle/>
        <a:p>
          <a:r>
            <a:rPr lang="es-ES_tradnl"/>
            <a:t>Expongan en la pizarra un esquema de maniobra que contenga la siguiente información: posición de ataque, área de reunión, línea de partida, limite izquierdo y derecho, línea de avance máximo. Una cota de 150 metros con dos unidades enemigas de magnitud escuadra, una unidad amiga de magnitud escuadra de infantería fijando a ambas escuadras enemigas y una escuadra + de infantería mecanizada  despejando la cota de izquierda a derecha.</a:t>
          </a:r>
          <a:endParaRPr lang="en-US"/>
        </a:p>
      </dgm:t>
    </dgm:pt>
    <dgm:pt modelId="{05BF8E17-B16C-43FA-A748-309A0CBB3C67}" type="parTrans" cxnId="{844B6F74-9776-42BF-BB02-F00792139DC7}">
      <dgm:prSet/>
      <dgm:spPr/>
      <dgm:t>
        <a:bodyPr/>
        <a:lstStyle/>
        <a:p>
          <a:endParaRPr lang="en-US"/>
        </a:p>
      </dgm:t>
    </dgm:pt>
    <dgm:pt modelId="{6B2B626C-EF6F-4FCE-ADE9-98C163406FB8}" type="sibTrans" cxnId="{844B6F74-9776-42BF-BB02-F00792139DC7}">
      <dgm:prSet/>
      <dgm:spPr/>
      <dgm:t>
        <a:bodyPr/>
        <a:lstStyle/>
        <a:p>
          <a:endParaRPr lang="en-US"/>
        </a:p>
      </dgm:t>
    </dgm:pt>
    <dgm:pt modelId="{0138DEA0-0950-0744-A8C8-D0FFEA5160A4}" type="pres">
      <dgm:prSet presAssocID="{4EE58AD2-BCB5-4D5A-A05D-5223BC9C8FC8}" presName="linear" presStyleCnt="0">
        <dgm:presLayoutVars>
          <dgm:animLvl val="lvl"/>
          <dgm:resizeHandles val="exact"/>
        </dgm:presLayoutVars>
      </dgm:prSet>
      <dgm:spPr/>
    </dgm:pt>
    <dgm:pt modelId="{F43EC360-1459-A94D-9C4D-11CB6C5E81B0}" type="pres">
      <dgm:prSet presAssocID="{A52405F7-8058-4843-AFBA-F6DD6868D191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8B88BEA-A9E7-8043-A866-CD45AC3A9704}" type="pres">
      <dgm:prSet presAssocID="{25E76880-C81F-40CA-8D75-58604A2C5D6C}" presName="spacer" presStyleCnt="0"/>
      <dgm:spPr/>
    </dgm:pt>
    <dgm:pt modelId="{6F54417F-8DE4-A144-8AB5-948C3836E99D}" type="pres">
      <dgm:prSet presAssocID="{8B14E088-31EC-4D36-916D-520594960A5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58F3036-7CED-9248-8C8C-4EE169B71AA2}" type="pres">
      <dgm:prSet presAssocID="{57724C44-CE59-42D8-8DEE-B2971019DFFA}" presName="spacer" presStyleCnt="0"/>
      <dgm:spPr/>
    </dgm:pt>
    <dgm:pt modelId="{3009CC75-95B9-E44B-8E28-B50F98CBBE58}" type="pres">
      <dgm:prSet presAssocID="{3763D64F-C9C3-45B0-B815-171CEDB19925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FFC71A4F-2EF9-1747-9B14-BB52FAF61416}" type="presOf" srcId="{A52405F7-8058-4843-AFBA-F6DD6868D191}" destId="{F43EC360-1459-A94D-9C4D-11CB6C5E81B0}" srcOrd="0" destOrd="0" presId="urn:microsoft.com/office/officeart/2005/8/layout/vList2"/>
    <dgm:cxn modelId="{5F225058-7AF4-1A43-89F2-71968FB49813}" type="presOf" srcId="{3763D64F-C9C3-45B0-B815-171CEDB19925}" destId="{3009CC75-95B9-E44B-8E28-B50F98CBBE58}" srcOrd="0" destOrd="0" presId="urn:microsoft.com/office/officeart/2005/8/layout/vList2"/>
    <dgm:cxn modelId="{D438DC58-1007-46D8-9267-D5088710A9F6}" srcId="{4EE58AD2-BCB5-4D5A-A05D-5223BC9C8FC8}" destId="{8B14E088-31EC-4D36-916D-520594960A52}" srcOrd="1" destOrd="0" parTransId="{00A9CD00-B687-4C19-A6B5-0F99C72642B0}" sibTransId="{57724C44-CE59-42D8-8DEE-B2971019DFFA}"/>
    <dgm:cxn modelId="{844B6F74-9776-42BF-BB02-F00792139DC7}" srcId="{4EE58AD2-BCB5-4D5A-A05D-5223BC9C8FC8}" destId="{3763D64F-C9C3-45B0-B815-171CEDB19925}" srcOrd="2" destOrd="0" parTransId="{05BF8E17-B16C-43FA-A748-309A0CBB3C67}" sibTransId="{6B2B626C-EF6F-4FCE-ADE9-98C163406FB8}"/>
    <dgm:cxn modelId="{BA9FDF9C-5BEA-43DE-9C8C-0C9C2729E550}" srcId="{4EE58AD2-BCB5-4D5A-A05D-5223BC9C8FC8}" destId="{A52405F7-8058-4843-AFBA-F6DD6868D191}" srcOrd="0" destOrd="0" parTransId="{45ACB47E-8A0E-4812-B20C-28434C7787A8}" sibTransId="{25E76880-C81F-40CA-8D75-58604A2C5D6C}"/>
    <dgm:cxn modelId="{534CFEAA-F40D-B749-8F31-CFD04E2132CC}" type="presOf" srcId="{4EE58AD2-BCB5-4D5A-A05D-5223BC9C8FC8}" destId="{0138DEA0-0950-0744-A8C8-D0FFEA5160A4}" srcOrd="0" destOrd="0" presId="urn:microsoft.com/office/officeart/2005/8/layout/vList2"/>
    <dgm:cxn modelId="{011C4BDD-761B-2F41-B294-CABE1086AB54}" type="presOf" srcId="{8B14E088-31EC-4D36-916D-520594960A52}" destId="{6F54417F-8DE4-A144-8AB5-948C3836E99D}" srcOrd="0" destOrd="0" presId="urn:microsoft.com/office/officeart/2005/8/layout/vList2"/>
    <dgm:cxn modelId="{CB5B89B7-C7A6-0D49-8711-279F158E329C}" type="presParOf" srcId="{0138DEA0-0950-0744-A8C8-D0FFEA5160A4}" destId="{F43EC360-1459-A94D-9C4D-11CB6C5E81B0}" srcOrd="0" destOrd="0" presId="urn:microsoft.com/office/officeart/2005/8/layout/vList2"/>
    <dgm:cxn modelId="{BB2651BF-0F60-3C4D-9FF2-F938B1CD9EDB}" type="presParOf" srcId="{0138DEA0-0950-0744-A8C8-D0FFEA5160A4}" destId="{F8B88BEA-A9E7-8043-A866-CD45AC3A9704}" srcOrd="1" destOrd="0" presId="urn:microsoft.com/office/officeart/2005/8/layout/vList2"/>
    <dgm:cxn modelId="{605FF62E-E9D1-1842-90DD-44CDEA75FDBE}" type="presParOf" srcId="{0138DEA0-0950-0744-A8C8-D0FFEA5160A4}" destId="{6F54417F-8DE4-A144-8AB5-948C3836E99D}" srcOrd="2" destOrd="0" presId="urn:microsoft.com/office/officeart/2005/8/layout/vList2"/>
    <dgm:cxn modelId="{316BE5AE-C10B-8B4F-B1F4-3D7C47394167}" type="presParOf" srcId="{0138DEA0-0950-0744-A8C8-D0FFEA5160A4}" destId="{958F3036-7CED-9248-8C8C-4EE169B71AA2}" srcOrd="3" destOrd="0" presId="urn:microsoft.com/office/officeart/2005/8/layout/vList2"/>
    <dgm:cxn modelId="{5B53F45D-1744-AC43-A1B8-A3040DAFEF7A}" type="presParOf" srcId="{0138DEA0-0950-0744-A8C8-D0FFEA5160A4}" destId="{3009CC75-95B9-E44B-8E28-B50F98CBBE5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D45FE1B-4823-4C29-8766-11FA771E1CA6}" type="doc">
      <dgm:prSet loTypeId="urn:microsoft.com/office/officeart/2005/8/layout/venn3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E409E50-AE22-4994-9D91-AE062C885C8A}">
      <dgm:prSet/>
      <dgm:spPr/>
      <dgm:t>
        <a:bodyPr/>
        <a:lstStyle/>
        <a:p>
          <a:r>
            <a:rPr lang="es-ES_tradnl"/>
            <a:t>Movimiento hacia el contacto</a:t>
          </a:r>
          <a:endParaRPr lang="en-US"/>
        </a:p>
      </dgm:t>
    </dgm:pt>
    <dgm:pt modelId="{B18814F4-913B-4EC3-991A-F5B81E86BEF3}" type="parTrans" cxnId="{C52E6E61-2933-4052-B9B4-649DFBBBBF16}">
      <dgm:prSet/>
      <dgm:spPr/>
      <dgm:t>
        <a:bodyPr/>
        <a:lstStyle/>
        <a:p>
          <a:endParaRPr lang="en-US"/>
        </a:p>
      </dgm:t>
    </dgm:pt>
    <dgm:pt modelId="{8327FC72-593D-40F6-807E-3F1ED764C862}" type="sibTrans" cxnId="{C52E6E61-2933-4052-B9B4-649DFBBBBF16}">
      <dgm:prSet/>
      <dgm:spPr/>
      <dgm:t>
        <a:bodyPr/>
        <a:lstStyle/>
        <a:p>
          <a:endParaRPr lang="en-US"/>
        </a:p>
      </dgm:t>
    </dgm:pt>
    <dgm:pt modelId="{4693F718-877D-43FE-AB7A-98F7F12964C6}">
      <dgm:prSet/>
      <dgm:spPr/>
      <dgm:t>
        <a:bodyPr/>
        <a:lstStyle/>
        <a:p>
          <a:r>
            <a:rPr lang="es-ES_tradnl"/>
            <a:t>Ataque </a:t>
          </a:r>
          <a:endParaRPr lang="en-US"/>
        </a:p>
      </dgm:t>
    </dgm:pt>
    <dgm:pt modelId="{3AA8821A-3428-4217-93DC-7B32B8811B49}" type="parTrans" cxnId="{D4BD5DA0-0CB9-40B4-B6B2-A2CF22A5348E}">
      <dgm:prSet/>
      <dgm:spPr/>
      <dgm:t>
        <a:bodyPr/>
        <a:lstStyle/>
        <a:p>
          <a:endParaRPr lang="en-US"/>
        </a:p>
      </dgm:t>
    </dgm:pt>
    <dgm:pt modelId="{5B5EA5B9-8D2E-493E-B38E-58AD0D796F0A}" type="sibTrans" cxnId="{D4BD5DA0-0CB9-40B4-B6B2-A2CF22A5348E}">
      <dgm:prSet/>
      <dgm:spPr/>
      <dgm:t>
        <a:bodyPr/>
        <a:lstStyle/>
        <a:p>
          <a:endParaRPr lang="en-US"/>
        </a:p>
      </dgm:t>
    </dgm:pt>
    <dgm:pt modelId="{44A353D9-3A83-47CB-8D8C-ABACEBC9B9AB}">
      <dgm:prSet/>
      <dgm:spPr/>
      <dgm:t>
        <a:bodyPr/>
        <a:lstStyle/>
        <a:p>
          <a:r>
            <a:rPr lang="es-ES_tradnl"/>
            <a:t>Explotación </a:t>
          </a:r>
          <a:endParaRPr lang="en-US"/>
        </a:p>
      </dgm:t>
    </dgm:pt>
    <dgm:pt modelId="{F04DD605-712E-449D-847C-5B3E317C8F22}" type="parTrans" cxnId="{2BB93B50-9073-4695-A7BB-67E21F5213FB}">
      <dgm:prSet/>
      <dgm:spPr/>
      <dgm:t>
        <a:bodyPr/>
        <a:lstStyle/>
        <a:p>
          <a:endParaRPr lang="en-US"/>
        </a:p>
      </dgm:t>
    </dgm:pt>
    <dgm:pt modelId="{19B05193-EDA8-4608-BF2F-EC83349F6CC0}" type="sibTrans" cxnId="{2BB93B50-9073-4695-A7BB-67E21F5213FB}">
      <dgm:prSet/>
      <dgm:spPr/>
      <dgm:t>
        <a:bodyPr/>
        <a:lstStyle/>
        <a:p>
          <a:endParaRPr lang="en-US"/>
        </a:p>
      </dgm:t>
    </dgm:pt>
    <dgm:pt modelId="{DB2484D4-4050-4745-9FFB-29822E333826}">
      <dgm:prSet/>
      <dgm:spPr/>
      <dgm:t>
        <a:bodyPr/>
        <a:lstStyle/>
        <a:p>
          <a:r>
            <a:rPr lang="es-ES_tradnl"/>
            <a:t>Persecución</a:t>
          </a:r>
          <a:endParaRPr lang="en-US"/>
        </a:p>
      </dgm:t>
    </dgm:pt>
    <dgm:pt modelId="{C9F2A500-241D-4C29-94C2-2FEA13BBD15B}" type="parTrans" cxnId="{B4F2C88C-2880-490C-858A-B2D5F5FA7664}">
      <dgm:prSet/>
      <dgm:spPr/>
      <dgm:t>
        <a:bodyPr/>
        <a:lstStyle/>
        <a:p>
          <a:endParaRPr lang="en-US"/>
        </a:p>
      </dgm:t>
    </dgm:pt>
    <dgm:pt modelId="{67888A1B-9690-43E8-96CF-7D652C11B979}" type="sibTrans" cxnId="{B4F2C88C-2880-490C-858A-B2D5F5FA7664}">
      <dgm:prSet/>
      <dgm:spPr/>
      <dgm:t>
        <a:bodyPr/>
        <a:lstStyle/>
        <a:p>
          <a:endParaRPr lang="en-US"/>
        </a:p>
      </dgm:t>
    </dgm:pt>
    <dgm:pt modelId="{18437755-5EF5-D14F-888B-8D9B09A75F80}" type="pres">
      <dgm:prSet presAssocID="{3D45FE1B-4823-4C29-8766-11FA771E1CA6}" presName="Name0" presStyleCnt="0">
        <dgm:presLayoutVars>
          <dgm:dir/>
          <dgm:resizeHandles val="exact"/>
        </dgm:presLayoutVars>
      </dgm:prSet>
      <dgm:spPr/>
    </dgm:pt>
    <dgm:pt modelId="{2E2BE11F-A8B7-C04E-BB69-FB237F33FBEA}" type="pres">
      <dgm:prSet presAssocID="{3E409E50-AE22-4994-9D91-AE062C885C8A}" presName="Name5" presStyleLbl="vennNode1" presStyleIdx="0" presStyleCnt="4">
        <dgm:presLayoutVars>
          <dgm:bulletEnabled val="1"/>
        </dgm:presLayoutVars>
      </dgm:prSet>
      <dgm:spPr/>
    </dgm:pt>
    <dgm:pt modelId="{AF1D6D26-710C-1B47-ADF5-88E61CEA0611}" type="pres">
      <dgm:prSet presAssocID="{8327FC72-593D-40F6-807E-3F1ED764C862}" presName="space" presStyleCnt="0"/>
      <dgm:spPr/>
    </dgm:pt>
    <dgm:pt modelId="{B8DE6F68-85A5-8748-8873-AD5265732414}" type="pres">
      <dgm:prSet presAssocID="{4693F718-877D-43FE-AB7A-98F7F12964C6}" presName="Name5" presStyleLbl="vennNode1" presStyleIdx="1" presStyleCnt="4">
        <dgm:presLayoutVars>
          <dgm:bulletEnabled val="1"/>
        </dgm:presLayoutVars>
      </dgm:prSet>
      <dgm:spPr/>
    </dgm:pt>
    <dgm:pt modelId="{B890D2CF-1470-F340-9350-8FBFAC9F06F2}" type="pres">
      <dgm:prSet presAssocID="{5B5EA5B9-8D2E-493E-B38E-58AD0D796F0A}" presName="space" presStyleCnt="0"/>
      <dgm:spPr/>
    </dgm:pt>
    <dgm:pt modelId="{580A0BE1-36AE-C541-8723-6C584E08F393}" type="pres">
      <dgm:prSet presAssocID="{44A353D9-3A83-47CB-8D8C-ABACEBC9B9AB}" presName="Name5" presStyleLbl="vennNode1" presStyleIdx="2" presStyleCnt="4">
        <dgm:presLayoutVars>
          <dgm:bulletEnabled val="1"/>
        </dgm:presLayoutVars>
      </dgm:prSet>
      <dgm:spPr/>
    </dgm:pt>
    <dgm:pt modelId="{3292A77A-189B-364A-B3BA-74935F747BC5}" type="pres">
      <dgm:prSet presAssocID="{19B05193-EDA8-4608-BF2F-EC83349F6CC0}" presName="space" presStyleCnt="0"/>
      <dgm:spPr/>
    </dgm:pt>
    <dgm:pt modelId="{AF2E6934-457F-5F4F-833B-FD08279AF0BE}" type="pres">
      <dgm:prSet presAssocID="{DB2484D4-4050-4745-9FFB-29822E333826}" presName="Name5" presStyleLbl="vennNode1" presStyleIdx="3" presStyleCnt="4">
        <dgm:presLayoutVars>
          <dgm:bulletEnabled val="1"/>
        </dgm:presLayoutVars>
      </dgm:prSet>
      <dgm:spPr/>
    </dgm:pt>
  </dgm:ptLst>
  <dgm:cxnLst>
    <dgm:cxn modelId="{7524943E-E06F-A846-AE2B-F3FC490A125B}" type="presOf" srcId="{4693F718-877D-43FE-AB7A-98F7F12964C6}" destId="{B8DE6F68-85A5-8748-8873-AD5265732414}" srcOrd="0" destOrd="0" presId="urn:microsoft.com/office/officeart/2005/8/layout/venn3"/>
    <dgm:cxn modelId="{2BB93B50-9073-4695-A7BB-67E21F5213FB}" srcId="{3D45FE1B-4823-4C29-8766-11FA771E1CA6}" destId="{44A353D9-3A83-47CB-8D8C-ABACEBC9B9AB}" srcOrd="2" destOrd="0" parTransId="{F04DD605-712E-449D-847C-5B3E317C8F22}" sibTransId="{19B05193-EDA8-4608-BF2F-EC83349F6CC0}"/>
    <dgm:cxn modelId="{C52E6E61-2933-4052-B9B4-649DFBBBBF16}" srcId="{3D45FE1B-4823-4C29-8766-11FA771E1CA6}" destId="{3E409E50-AE22-4994-9D91-AE062C885C8A}" srcOrd="0" destOrd="0" parTransId="{B18814F4-913B-4EC3-991A-F5B81E86BEF3}" sibTransId="{8327FC72-593D-40F6-807E-3F1ED764C862}"/>
    <dgm:cxn modelId="{2DA5F66D-518D-A748-AAF2-144D6ADCDE7E}" type="presOf" srcId="{44A353D9-3A83-47CB-8D8C-ABACEBC9B9AB}" destId="{580A0BE1-36AE-C541-8723-6C584E08F393}" srcOrd="0" destOrd="0" presId="urn:microsoft.com/office/officeart/2005/8/layout/venn3"/>
    <dgm:cxn modelId="{1D331D7F-1640-5748-A959-2DA789238CE8}" type="presOf" srcId="{DB2484D4-4050-4745-9FFB-29822E333826}" destId="{AF2E6934-457F-5F4F-833B-FD08279AF0BE}" srcOrd="0" destOrd="0" presId="urn:microsoft.com/office/officeart/2005/8/layout/venn3"/>
    <dgm:cxn modelId="{B4F2C88C-2880-490C-858A-B2D5F5FA7664}" srcId="{3D45FE1B-4823-4C29-8766-11FA771E1CA6}" destId="{DB2484D4-4050-4745-9FFB-29822E333826}" srcOrd="3" destOrd="0" parTransId="{C9F2A500-241D-4C29-94C2-2FEA13BBD15B}" sibTransId="{67888A1B-9690-43E8-96CF-7D652C11B979}"/>
    <dgm:cxn modelId="{D4BD5DA0-0CB9-40B4-B6B2-A2CF22A5348E}" srcId="{3D45FE1B-4823-4C29-8766-11FA771E1CA6}" destId="{4693F718-877D-43FE-AB7A-98F7F12964C6}" srcOrd="1" destOrd="0" parTransId="{3AA8821A-3428-4217-93DC-7B32B8811B49}" sibTransId="{5B5EA5B9-8D2E-493E-B38E-58AD0D796F0A}"/>
    <dgm:cxn modelId="{A11B36C2-2318-5945-A758-DF68E2F936E3}" type="presOf" srcId="{3D45FE1B-4823-4C29-8766-11FA771E1CA6}" destId="{18437755-5EF5-D14F-888B-8D9B09A75F80}" srcOrd="0" destOrd="0" presId="urn:microsoft.com/office/officeart/2005/8/layout/venn3"/>
    <dgm:cxn modelId="{EF1B9EE4-570E-5349-99E6-3031982991A2}" type="presOf" srcId="{3E409E50-AE22-4994-9D91-AE062C885C8A}" destId="{2E2BE11F-A8B7-C04E-BB69-FB237F33FBEA}" srcOrd="0" destOrd="0" presId="urn:microsoft.com/office/officeart/2005/8/layout/venn3"/>
    <dgm:cxn modelId="{C0226C90-34B8-7E4C-9C9A-C24D16A6B02A}" type="presParOf" srcId="{18437755-5EF5-D14F-888B-8D9B09A75F80}" destId="{2E2BE11F-A8B7-C04E-BB69-FB237F33FBEA}" srcOrd="0" destOrd="0" presId="urn:microsoft.com/office/officeart/2005/8/layout/venn3"/>
    <dgm:cxn modelId="{22D44D46-32AB-0D47-AC39-398E91FE2A71}" type="presParOf" srcId="{18437755-5EF5-D14F-888B-8D9B09A75F80}" destId="{AF1D6D26-710C-1B47-ADF5-88E61CEA0611}" srcOrd="1" destOrd="0" presId="urn:microsoft.com/office/officeart/2005/8/layout/venn3"/>
    <dgm:cxn modelId="{B0DA38B1-F548-6F45-BEBD-30EC590B48AD}" type="presParOf" srcId="{18437755-5EF5-D14F-888B-8D9B09A75F80}" destId="{B8DE6F68-85A5-8748-8873-AD5265732414}" srcOrd="2" destOrd="0" presId="urn:microsoft.com/office/officeart/2005/8/layout/venn3"/>
    <dgm:cxn modelId="{853E14B8-A13A-F249-9B83-685E4C2A750F}" type="presParOf" srcId="{18437755-5EF5-D14F-888B-8D9B09A75F80}" destId="{B890D2CF-1470-F340-9350-8FBFAC9F06F2}" srcOrd="3" destOrd="0" presId="urn:microsoft.com/office/officeart/2005/8/layout/venn3"/>
    <dgm:cxn modelId="{1A897853-78AD-7E4B-BB36-016E4B9C0754}" type="presParOf" srcId="{18437755-5EF5-D14F-888B-8D9B09A75F80}" destId="{580A0BE1-36AE-C541-8723-6C584E08F393}" srcOrd="4" destOrd="0" presId="urn:microsoft.com/office/officeart/2005/8/layout/venn3"/>
    <dgm:cxn modelId="{142C68BF-79BD-094F-82E6-E5FDC30145B1}" type="presParOf" srcId="{18437755-5EF5-D14F-888B-8D9B09A75F80}" destId="{3292A77A-189B-364A-B3BA-74935F747BC5}" srcOrd="5" destOrd="0" presId="urn:microsoft.com/office/officeart/2005/8/layout/venn3"/>
    <dgm:cxn modelId="{9E36CBBF-CFFC-FC4E-A1D4-C5E23169E238}" type="presParOf" srcId="{18437755-5EF5-D14F-888B-8D9B09A75F80}" destId="{AF2E6934-457F-5F4F-833B-FD08279AF0BE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3EC360-1459-A94D-9C4D-11CB6C5E81B0}">
      <dsp:nvSpPr>
        <dsp:cNvPr id="0" name=""/>
        <dsp:cNvSpPr/>
      </dsp:nvSpPr>
      <dsp:spPr>
        <a:xfrm>
          <a:off x="0" y="326706"/>
          <a:ext cx="6713552" cy="113029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¿Cuáles son los tipos de operaciones ofensivas ?</a:t>
          </a:r>
          <a:endParaRPr lang="en-US" sz="1300" kern="1200"/>
        </a:p>
      </dsp:txBody>
      <dsp:txXfrm>
        <a:off x="55176" y="381882"/>
        <a:ext cx="6603200" cy="1019941"/>
      </dsp:txXfrm>
    </dsp:sp>
    <dsp:sp modelId="{6F54417F-8DE4-A144-8AB5-948C3836E99D}">
      <dsp:nvSpPr>
        <dsp:cNvPr id="0" name=""/>
        <dsp:cNvSpPr/>
      </dsp:nvSpPr>
      <dsp:spPr>
        <a:xfrm>
          <a:off x="0" y="1494439"/>
          <a:ext cx="6713552" cy="1130293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¿Cuáles son los tipos de maniobras ofensivas?</a:t>
          </a:r>
          <a:endParaRPr lang="en-US" sz="1300" kern="1200"/>
        </a:p>
      </dsp:txBody>
      <dsp:txXfrm>
        <a:off x="55176" y="1549615"/>
        <a:ext cx="6603200" cy="1019941"/>
      </dsp:txXfrm>
    </dsp:sp>
    <dsp:sp modelId="{3009CC75-95B9-E44B-8E28-B50F98CBBE58}">
      <dsp:nvSpPr>
        <dsp:cNvPr id="0" name=""/>
        <dsp:cNvSpPr/>
      </dsp:nvSpPr>
      <dsp:spPr>
        <a:xfrm>
          <a:off x="0" y="2662172"/>
          <a:ext cx="6713552" cy="1130293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300" kern="1200"/>
            <a:t>Expongan en la pizarra un esquema de maniobra que contenga la siguiente información: posición de ataque, área de reunión, línea de partida, limite izquierdo y derecho, línea de avance máximo. Una cota de 150 metros con dos unidades enemigas de magnitud escuadra, una unidad amiga de magnitud escuadra de infantería fijando a ambas escuadras enemigas y una escuadra + de infantería mecanizada  despejando la cota de izquierda a derecha.</a:t>
          </a:r>
          <a:endParaRPr lang="en-US" sz="1300" kern="1200"/>
        </a:p>
      </dsp:txBody>
      <dsp:txXfrm>
        <a:off x="55176" y="2717348"/>
        <a:ext cx="6603200" cy="101994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2BE11F-A8B7-C04E-BB69-FB237F33FBEA}">
      <dsp:nvSpPr>
        <dsp:cNvPr id="0" name=""/>
        <dsp:cNvSpPr/>
      </dsp:nvSpPr>
      <dsp:spPr>
        <a:xfrm>
          <a:off x="1530" y="898382"/>
          <a:ext cx="1535723" cy="15357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4516" tIns="17780" rIns="84516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kern="1200"/>
            <a:t>Movimiento hacia el contacto</a:t>
          </a:r>
          <a:endParaRPr lang="en-US" sz="1400" kern="1200"/>
        </a:p>
      </dsp:txBody>
      <dsp:txXfrm>
        <a:off x="226431" y="1123283"/>
        <a:ext cx="1085921" cy="1085921"/>
      </dsp:txXfrm>
    </dsp:sp>
    <dsp:sp modelId="{B8DE6F68-85A5-8748-8873-AD5265732414}">
      <dsp:nvSpPr>
        <dsp:cNvPr id="0" name=""/>
        <dsp:cNvSpPr/>
      </dsp:nvSpPr>
      <dsp:spPr>
        <a:xfrm>
          <a:off x="1230109" y="898382"/>
          <a:ext cx="1535723" cy="15357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4516" tIns="17780" rIns="84516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kern="1200"/>
            <a:t>Ataque </a:t>
          </a:r>
          <a:endParaRPr lang="en-US" sz="1400" kern="1200"/>
        </a:p>
      </dsp:txBody>
      <dsp:txXfrm>
        <a:off x="1455010" y="1123283"/>
        <a:ext cx="1085921" cy="1085921"/>
      </dsp:txXfrm>
    </dsp:sp>
    <dsp:sp modelId="{580A0BE1-36AE-C541-8723-6C584E08F393}">
      <dsp:nvSpPr>
        <dsp:cNvPr id="0" name=""/>
        <dsp:cNvSpPr/>
      </dsp:nvSpPr>
      <dsp:spPr>
        <a:xfrm>
          <a:off x="2458688" y="898382"/>
          <a:ext cx="1535723" cy="15357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4516" tIns="17780" rIns="84516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kern="1200"/>
            <a:t>Explotación </a:t>
          </a:r>
          <a:endParaRPr lang="en-US" sz="1400" kern="1200"/>
        </a:p>
      </dsp:txBody>
      <dsp:txXfrm>
        <a:off x="2683589" y="1123283"/>
        <a:ext cx="1085921" cy="1085921"/>
      </dsp:txXfrm>
    </dsp:sp>
    <dsp:sp modelId="{AF2E6934-457F-5F4F-833B-FD08279AF0BE}">
      <dsp:nvSpPr>
        <dsp:cNvPr id="0" name=""/>
        <dsp:cNvSpPr/>
      </dsp:nvSpPr>
      <dsp:spPr>
        <a:xfrm>
          <a:off x="3687266" y="898382"/>
          <a:ext cx="1535723" cy="1535723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4516" tIns="17780" rIns="84516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_tradnl" sz="1400" kern="1200"/>
            <a:t>Persecución</a:t>
          </a:r>
          <a:endParaRPr lang="en-US" sz="1400" kern="1200"/>
        </a:p>
      </dsp:txBody>
      <dsp:txXfrm>
        <a:off x="3912167" y="1123283"/>
        <a:ext cx="1085921" cy="108592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3FEFE5-914A-5234-D1C4-B2E82EF73B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82CDFF5-208A-FC95-5BB6-4A7B3F3B90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CF065-7C6E-6142-09F7-B1ED0BD85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2F1D46-1EA8-1B64-0FAE-2B0ED28E2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0826A8-3236-1375-CC84-08E6F2B06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5041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0B85B3-DECC-35C2-A57F-9479EDF80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6D2913-D90E-A34C-C319-EDBCC77E3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646F68-2009-B71E-3E08-CF6A43D95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AF69EB-8F8F-0A4C-5033-B54443171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470C9F-938C-DE58-C4D6-B01F5527E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2944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B473E1-2B62-E86B-885B-0143636A6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D956DE-9D63-243D-B31D-F4B07B223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75CA07-BC5F-FF0F-06BC-CB2A8A832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730633-7C48-E51E-F567-59D61AB2B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5A69EE-86EF-77CC-9C7A-268F12F9D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2075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878E57-8639-437E-9C5B-8CF7A8FC0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1EEF3B-0B9A-F1EC-ADAF-E5B0531C63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BE75AD2-E586-C9CA-2E8C-EF37394DC1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393285F-D3A2-4874-18A0-7AC33ECD7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DFC5CB7-0107-90E4-66B4-8CB9793A7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AC05F10-770A-3322-1D01-125678C66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2513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CF5603-16E2-91AB-3951-28AB8EA89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964DB9-ABB9-0383-803E-09E058B47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EFED2F-3F06-6EC1-E060-3FD23FAAB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85418FB-BC9E-DBE9-DDC4-9CB93DB3BE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D893EF-4A83-4214-D4A2-55018C410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BBB4382-4D81-8ADC-2F42-B843BB418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49B3D4B-F17F-1E7A-B110-F1915C0C3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19A5FF-5702-66DB-7A45-1384106DC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45690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EDD8C0-50A5-9394-6CBA-06B523F4A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F8415C8-59C6-57A9-980D-AE0060D3E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98382F-7510-F258-A8D1-15509065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0F4CC7A-CF0A-B247-571D-5260512F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0674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DDE25C1-F5BA-C7E5-DDA7-5F2F1AB70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149F20C-0CFD-397E-D4E2-266C2401D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90C8072-1C6F-8F3B-670F-80BA84C95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5896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3DC7D1-A0B3-8F2A-EA3C-2545AD268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020CA-E0DA-8C32-A3EB-6C37F8306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90D547E-3B6D-59C5-18FC-E8ADBB8AE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2FD24E7-A6DF-5D9C-C29F-E75CB0ED2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CEB953-2013-2E60-6AD5-B19BB1C3F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F20D67-EEFF-046E-1FF1-589649A1F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25580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D46F8B-3879-D9FD-CD44-0314F16A8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859BA98-AA45-9032-00D9-7F84FE4EC9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DEC965C-CBA1-6ACE-048F-BBE30D102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99E90D-9027-3645-76AF-7DE9CF71F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D97A64E-0037-5E40-125C-ACB385E41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BBDD4D-92FC-8236-9A41-47AB16AB2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65676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E8BE4C-626C-9ADB-0D9B-22FDA65F1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F25C1E4-15E4-FE8C-D371-49BA9515B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CF5181-3CBB-2AB1-4012-8F93B3301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9B59A8-7A87-61EC-1B3F-2395F4B6B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3C07A5-B6B2-81A0-229D-AAEE5D7E6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4987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D437818-48FF-3117-C9DE-A50C8FE362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BF34550-323F-30CD-B6A5-FEBAF0A23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7DE153-0E17-4241-C6D7-3BD7C1277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F97C7E-C548-59B1-B054-DF644034D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97694A-5CF8-08B7-A2AE-2B6832EB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224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72A0CE3-5745-C6C4-0AAA-09942BD00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58F004-FB25-6B89-C5BE-409311092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7833F6-150A-4D20-3CDC-F3EC5F7C47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7B14C-7FEF-FD4A-9889-D3A6E6981573}" type="datetimeFigureOut">
              <a:rPr lang="es-ES_tradnl" smtClean="0"/>
              <a:t>25/3/26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6A7045-D4C1-0EB7-EF69-04EE5ACAF5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934154-18BF-7567-C801-89FA0B62A6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79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9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11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4" name="Rectangle 1037">
            <a:extLst>
              <a:ext uri="{FF2B5EF4-FFF2-40B4-BE49-F238E27FC236}">
                <a16:creationId xmlns:a16="http://schemas.microsoft.com/office/drawing/2014/main" id="{A8CCCB6D-5162-4AAE-A5E3-3AC55410DB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5" name="Rectangle 1039">
            <a:extLst>
              <a:ext uri="{FF2B5EF4-FFF2-40B4-BE49-F238E27FC236}">
                <a16:creationId xmlns:a16="http://schemas.microsoft.com/office/drawing/2014/main" id="{0BCD8C04-CC7B-40EF-82EB-E9821F79B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70" y="2458"/>
            <a:ext cx="12188952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Georges Scott (1873-1943) illustration &quot;American Marines in Belleau Wood (1918)&quot;">
            <a:extLst>
              <a:ext uri="{FF2B5EF4-FFF2-40B4-BE49-F238E27FC236}">
                <a16:creationId xmlns:a16="http://schemas.microsoft.com/office/drawing/2014/main" id="{4D42409D-BD8F-C928-4D4D-BC768CED7C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6"/>
          <a:stretch>
            <a:fillRect/>
          </a:stretch>
        </p:blipFill>
        <p:spPr bwMode="auto">
          <a:xfrm>
            <a:off x="-170" y="10"/>
            <a:ext cx="845031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B7B789E-2F92-C1D3-629E-E1A1C3F726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es-ES_tradnl" sz="4400">
                <a:solidFill>
                  <a:srgbClr val="FFFFFF"/>
                </a:solidFill>
              </a:rPr>
              <a:t>OFENSA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63A9B60-B7D4-376F-EA05-1FDBA8AC6A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pPr algn="l"/>
            <a:r>
              <a:rPr lang="es-ES_tradnl">
                <a:solidFill>
                  <a:srgbClr val="FFFFFF"/>
                </a:solidFill>
              </a:rPr>
              <a:t>Táctica II</a:t>
            </a:r>
          </a:p>
        </p:txBody>
      </p:sp>
      <p:pic>
        <p:nvPicPr>
          <p:cNvPr id="4" name="Picture 2" descr="Special operators will be countering violent extremists for the 'long haul'">
            <a:extLst>
              <a:ext uri="{FF2B5EF4-FFF2-40B4-BE49-F238E27FC236}">
                <a16:creationId xmlns:a16="http://schemas.microsoft.com/office/drawing/2014/main" id="{D731EDB4-475E-F4B7-290B-C9C6EE630E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11" r="12352" b="-2"/>
          <a:stretch>
            <a:fillRect/>
          </a:stretch>
        </p:blipFill>
        <p:spPr bwMode="auto">
          <a:xfrm>
            <a:off x="6225997" y="-2458"/>
            <a:ext cx="5962785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409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US Marines of the 1st Division take position overlooking the western part of Fallujah, Iraq, Saturday, Nov. 13, 2004.">
            <a:extLst>
              <a:ext uri="{FF2B5EF4-FFF2-40B4-BE49-F238E27FC236}">
                <a16:creationId xmlns:a16="http://schemas.microsoft.com/office/drawing/2014/main" id="{4EDA3B0C-C0E6-3C7B-7F6C-3AAA84187F2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24734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7" name="Rectangle 2056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5B2DA56-5038-1931-3018-208A7D984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anchor="b">
            <a:normAutofit/>
          </a:bodyPr>
          <a:lstStyle/>
          <a:p>
            <a:r>
              <a:rPr lang="es-ES_tradnl" sz="2800" dirty="0"/>
              <a:t>Temario </a:t>
            </a:r>
          </a:p>
        </p:txBody>
      </p:sp>
      <p:sp>
        <p:nvSpPr>
          <p:cNvPr id="2059" name="Rectangle 2058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61" name="Rectangle 2060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112083-616D-70CE-D919-7775322207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s-ES_tradnl" sz="1700" dirty="0"/>
              <a:t>Fundamentos </a:t>
            </a:r>
          </a:p>
          <a:p>
            <a:pPr marL="0" indent="0">
              <a:buNone/>
            </a:pPr>
            <a:r>
              <a:rPr lang="es-ES_tradnl" sz="1700" dirty="0"/>
              <a:t>Tipos de operaciones </a:t>
            </a:r>
          </a:p>
          <a:p>
            <a:pPr marL="0" indent="0">
              <a:buNone/>
            </a:pPr>
            <a:r>
              <a:rPr lang="es-ES_tradnl" sz="1700" dirty="0"/>
              <a:t>Tipos de maniobras</a:t>
            </a:r>
          </a:p>
          <a:p>
            <a:pPr marL="0" indent="0">
              <a:buNone/>
            </a:pPr>
            <a:r>
              <a:rPr lang="es-ES_tradnl" sz="1700" dirty="0"/>
              <a:t>Interacción entre la defensa y ofensa </a:t>
            </a:r>
          </a:p>
          <a:p>
            <a:pPr marL="0" indent="0">
              <a:buNone/>
            </a:pPr>
            <a:r>
              <a:rPr lang="es-ES_tradnl" sz="1700" dirty="0"/>
              <a:t>Elementos de coordinación tácticos más comunes</a:t>
            </a:r>
          </a:p>
        </p:txBody>
      </p:sp>
    </p:spTree>
    <p:extLst>
      <p:ext uri="{BB962C8B-B14F-4D97-AF65-F5344CB8AC3E}">
        <p14:creationId xmlns:p14="http://schemas.microsoft.com/office/powerpoint/2010/main" val="2453085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5" name="Rectangle 41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388" y="891540"/>
            <a:ext cx="5224523" cy="1578308"/>
          </a:xfrm>
        </p:spPr>
        <p:txBody>
          <a:bodyPr>
            <a:normAutofit/>
          </a:bodyPr>
          <a:lstStyle/>
          <a:p>
            <a:r>
              <a:rPr lang="es-ES_tradnl" sz="4000" b="1" i="1"/>
              <a:t>CONDICIONES PARA EL ÉXITO EN LA OFENSA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4CF518-88EC-5D95-733C-EDDABBA37E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390" y="2630161"/>
            <a:ext cx="5224521" cy="3332489"/>
          </a:xfrm>
        </p:spPr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Superficies y vacíos 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Aislar líneas logísticas 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Forzarlo a pelear en posiciones menos preparadas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Engañar al comandante enemigo (MILDEC)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Concentrar los esfuerzos mentales y físicos sobre el enemigo, no el terreno.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b="1" dirty="0">
                <a:solidFill>
                  <a:srgbClr val="FF0000"/>
                </a:solidFill>
              </a:rPr>
              <a:t>Interrumpir, fijar, acción decisiva</a:t>
            </a:r>
          </a:p>
        </p:txBody>
      </p:sp>
      <p:pic>
        <p:nvPicPr>
          <p:cNvPr id="4111" name="Picture 4110" descr="Jaque mate en una partida de ajedrez">
            <a:extLst>
              <a:ext uri="{FF2B5EF4-FFF2-40B4-BE49-F238E27FC236}">
                <a16:creationId xmlns:a16="http://schemas.microsoft.com/office/drawing/2014/main" id="{37939EA5-5AB0-842F-3D97-FE28362F9B4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604" r="8114" b="-2"/>
          <a:stretch/>
        </p:blipFill>
        <p:spPr>
          <a:xfrm>
            <a:off x="6415922" y="891540"/>
            <a:ext cx="5776079" cy="5071110"/>
          </a:xfrm>
          <a:prstGeom prst="rect">
            <a:avLst/>
          </a:prstGeom>
          <a:effectLst>
            <a:outerShdw blurRad="406400" dist="317500" dir="5400000" sx="89000" sy="89000" rotWithShape="0">
              <a:prstClr val="black">
                <a:alpha val="15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72948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6F3A983-A969-0E9D-319E-7552916C0E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s-ES_tradnl" sz="5400"/>
              <a:t>Actividad (10/15)</a:t>
            </a:r>
          </a:p>
        </p:txBody>
      </p:sp>
      <p:sp>
        <p:nvSpPr>
          <p:cNvPr id="1040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The Ukrainian military is preparing a springboard for offensive operations  in the Bakhmut direction - an analysis of a military analyst - Freedom">
            <a:extLst>
              <a:ext uri="{FF2B5EF4-FFF2-40B4-BE49-F238E27FC236}">
                <a16:creationId xmlns:a16="http://schemas.microsoft.com/office/drawing/2014/main" id="{90A47535-9AC6-0925-776A-F054345E5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24" r="14918" b="1"/>
          <a:stretch>
            <a:fillRect/>
          </a:stretch>
        </p:blipFill>
        <p:spPr bwMode="auto">
          <a:xfrm>
            <a:off x="7675658" y="2093976"/>
            <a:ext cx="419679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6" name="Marcador de contenido 2">
            <a:extLst>
              <a:ext uri="{FF2B5EF4-FFF2-40B4-BE49-F238E27FC236}">
                <a16:creationId xmlns:a16="http://schemas.microsoft.com/office/drawing/2014/main" id="{19150D0D-0A2D-A5F5-F509-FFED1FEFDF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0581170"/>
              </p:ext>
            </p:extLst>
          </p:nvPr>
        </p:nvGraphicFramePr>
        <p:xfrm>
          <a:off x="572493" y="2071316"/>
          <a:ext cx="6713552" cy="4119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67345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470DD0-6064-5709-CFE7-6A1A12C51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5" name="Rectangle 4114">
            <a:extLst>
              <a:ext uri="{FF2B5EF4-FFF2-40B4-BE49-F238E27FC236}">
                <a16:creationId xmlns:a16="http://schemas.microsoft.com/office/drawing/2014/main" id="{AA9DFA77-3F7C-B2FE-9147-FA2FB29FE1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1141659-F87D-B8A9-235D-4E5A4C7FD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0388" y="891540"/>
            <a:ext cx="6990575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TIPOS DE ACCIONES OFENSIVAS (MCWP 3-1)</a:t>
            </a:r>
          </a:p>
        </p:txBody>
      </p:sp>
      <p:graphicFrame>
        <p:nvGraphicFramePr>
          <p:cNvPr id="4117" name="Marcador de contenido 2">
            <a:extLst>
              <a:ext uri="{FF2B5EF4-FFF2-40B4-BE49-F238E27FC236}">
                <a16:creationId xmlns:a16="http://schemas.microsoft.com/office/drawing/2014/main" id="{5C84AA2B-A519-E925-152E-3512DB3A80C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6305941"/>
              </p:ext>
            </p:extLst>
          </p:nvPr>
        </p:nvGraphicFramePr>
        <p:xfrm>
          <a:off x="710390" y="2630161"/>
          <a:ext cx="5224521" cy="33324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ítulo 1">
            <a:extLst>
              <a:ext uri="{FF2B5EF4-FFF2-40B4-BE49-F238E27FC236}">
                <a16:creationId xmlns:a16="http://schemas.microsoft.com/office/drawing/2014/main" id="{2D652318-17CA-4FDA-59D0-526B48F1D321}"/>
              </a:ext>
            </a:extLst>
          </p:cNvPr>
          <p:cNvSpPr txBox="1">
            <a:spLocks/>
          </p:cNvSpPr>
          <p:nvPr/>
        </p:nvSpPr>
        <p:spPr>
          <a:xfrm>
            <a:off x="7243761" y="2288358"/>
            <a:ext cx="4738687" cy="1578308"/>
          </a:xfrm>
          <a:prstGeom prst="rect">
            <a:avLst/>
          </a:prstGeom>
          <a:ln w="41275">
            <a:solidFill>
              <a:schemeClr val="accent2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_tradnl" sz="4000" b="1" i="1" dirty="0"/>
              <a:t>¿Pueden ser fases?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2E111844-D8C0-8CE1-C540-3C27FB55BC57}"/>
              </a:ext>
            </a:extLst>
          </p:cNvPr>
          <p:cNvSpPr txBox="1">
            <a:spLocks/>
          </p:cNvSpPr>
          <p:nvPr/>
        </p:nvSpPr>
        <p:spPr>
          <a:xfrm>
            <a:off x="7243760" y="4384342"/>
            <a:ext cx="4738687" cy="1578308"/>
          </a:xfrm>
          <a:prstGeom prst="rect">
            <a:avLst/>
          </a:prstGeom>
          <a:ln w="41275">
            <a:solidFill>
              <a:srgbClr val="FF0000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ES_tradnl" sz="4000" b="1" i="1" dirty="0"/>
              <a:t>Organización de la fuerza</a:t>
            </a:r>
          </a:p>
        </p:txBody>
      </p:sp>
    </p:spTree>
    <p:extLst>
      <p:ext uri="{BB962C8B-B14F-4D97-AF65-F5344CB8AC3E}">
        <p14:creationId xmlns:p14="http://schemas.microsoft.com/office/powerpoint/2010/main" val="1598656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300" b="1" i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MOVIMIENTO HACIA EL CONTACTO</a:t>
            </a:r>
          </a:p>
        </p:txBody>
      </p:sp>
      <p:pic>
        <p:nvPicPr>
          <p:cNvPr id="8194" name="Picture 2" descr="Figure 4-2. Force Organized for a Movement to Contact">
            <a:extLst>
              <a:ext uri="{FF2B5EF4-FFF2-40B4-BE49-F238E27FC236}">
                <a16:creationId xmlns:a16="http://schemas.microsoft.com/office/drawing/2014/main" id="{C6783EAF-25D6-5F2B-57B4-24387342D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7316" y="925434"/>
            <a:ext cx="6780700" cy="5004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08694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3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EXPLOTACIÓN</a:t>
            </a:r>
          </a:p>
        </p:txBody>
      </p:sp>
      <p:pic>
        <p:nvPicPr>
          <p:cNvPr id="10242" name="Picture 2" descr="Figure 6-4. Brigade Exploitation: Two Battalions Forward, One in Reserve">
            <a:extLst>
              <a:ext uri="{FF2B5EF4-FFF2-40B4-BE49-F238E27FC236}">
                <a16:creationId xmlns:a16="http://schemas.microsoft.com/office/drawing/2014/main" id="{714EF98B-6279-5EFB-E04C-E21B16E1CE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804" y="711355"/>
            <a:ext cx="7156324" cy="51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05066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963" y="1967266"/>
            <a:ext cx="2814637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300" b="1" i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PERSECUCIÓN</a:t>
            </a:r>
          </a:p>
        </p:txBody>
      </p:sp>
      <p:pic>
        <p:nvPicPr>
          <p:cNvPr id="12290" name="Picture 2" descr="FM3-90 Chapter 7 Pursuit">
            <a:extLst>
              <a:ext uri="{FF2B5EF4-FFF2-40B4-BE49-F238E27FC236}">
                <a16:creationId xmlns:a16="http://schemas.microsoft.com/office/drawing/2014/main" id="{AA5F02E5-596E-612F-035B-5F633F54CB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9225" y="1096962"/>
            <a:ext cx="5791200" cy="440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2493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5" name="Rectangle 41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888" y="706992"/>
            <a:ext cx="10719612" cy="1578308"/>
          </a:xfrm>
          <a:ln w="34925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s-ES_tradnl" sz="4000" b="1" i="1" dirty="0"/>
              <a:t>Organización de la fuerza: aplica para todo tipo de operaciones y en todos los niveles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4CF518-88EC-5D95-733C-EDDABBA37E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8901" y="2997679"/>
            <a:ext cx="3532999" cy="2968779"/>
          </a:xfrm>
          <a:ln w="34925">
            <a:solidFill>
              <a:srgbClr val="FF0000"/>
            </a:solidFill>
          </a:ln>
        </p:spPr>
        <p:txBody>
          <a:bodyPr>
            <a:normAutofit fontScale="70000" lnSpcReduction="20000"/>
          </a:bodyPr>
          <a:lstStyle/>
          <a:p>
            <a:pPr marL="0" indent="0" algn="just">
              <a:buNone/>
            </a:pPr>
            <a:r>
              <a:rPr lang="es-ES_tradnl" dirty="0"/>
              <a:t>Esfuerzo Principal:</a:t>
            </a:r>
          </a:p>
          <a:p>
            <a:pPr marL="0" indent="0" algn="just">
              <a:buNone/>
            </a:pPr>
            <a:r>
              <a:rPr lang="es-ES_tradnl" dirty="0"/>
              <a:t>Cumplimiento de tarea esencial, la que normalmente define el éxito de la misión.</a:t>
            </a:r>
          </a:p>
          <a:p>
            <a:pPr marL="0" indent="0" algn="just">
              <a:buNone/>
            </a:pPr>
            <a:r>
              <a:rPr lang="es-ES_tradnl" dirty="0"/>
              <a:t>1.-POF.</a:t>
            </a:r>
          </a:p>
          <a:p>
            <a:pPr marL="0" indent="0" algn="just">
              <a:buNone/>
            </a:pPr>
            <a:r>
              <a:rPr lang="es-ES_tradnl" dirty="0"/>
              <a:t>2.-Prioridad de apoyo por parte del la reserva.</a:t>
            </a:r>
          </a:p>
          <a:p>
            <a:pPr marL="0" indent="0" algn="just">
              <a:buNone/>
            </a:pPr>
            <a:r>
              <a:rPr lang="es-ES_tradnl" dirty="0"/>
              <a:t>3.-Concentración de fuerza/densidad del COG propio</a:t>
            </a:r>
          </a:p>
        </p:txBody>
      </p:sp>
      <p:sp>
        <p:nvSpPr>
          <p:cNvPr id="7" name="Marcador de contenido 2">
            <a:extLst>
              <a:ext uri="{FF2B5EF4-FFF2-40B4-BE49-F238E27FC236}">
                <a16:creationId xmlns:a16="http://schemas.microsoft.com/office/drawing/2014/main" id="{ECEBF3A0-1117-12A3-8359-758B7BE41E0A}"/>
              </a:ext>
            </a:extLst>
          </p:cNvPr>
          <p:cNvSpPr txBox="1">
            <a:spLocks/>
          </p:cNvSpPr>
          <p:nvPr/>
        </p:nvSpPr>
        <p:spPr>
          <a:xfrm>
            <a:off x="4379617" y="2994985"/>
            <a:ext cx="3292771" cy="2971474"/>
          </a:xfrm>
          <a:prstGeom prst="rect">
            <a:avLst/>
          </a:prstGeom>
          <a:ln w="34925">
            <a:solidFill>
              <a:srgbClr val="FF0000"/>
            </a:solidFill>
          </a:ln>
        </p:spPr>
        <p:txBody>
          <a:bodyPr vert="horz" lIns="91440" tIns="45720" rIns="91440" bIns="45720" rtlCol="0">
            <a:normAutofit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lnSpc>
                <a:spcPct val="70000"/>
              </a:lnSpc>
            </a:pPr>
            <a:r>
              <a:rPr lang="es-ES_tradnl" sz="2000" dirty="0"/>
              <a:t>Esfuerzos Secundarios: </a:t>
            </a:r>
          </a:p>
          <a:p>
            <a:pPr>
              <a:lnSpc>
                <a:spcPct val="70000"/>
              </a:lnSpc>
            </a:pPr>
            <a:r>
              <a:rPr lang="es-ES_tradnl" sz="2000" dirty="0"/>
              <a:t>Generan condiciones para el éxito del esfuerzo principal o el cumplimiento de la misión.</a:t>
            </a:r>
          </a:p>
        </p:txBody>
      </p:sp>
      <p:sp>
        <p:nvSpPr>
          <p:cNvPr id="8" name="Marcador de contenido 2">
            <a:extLst>
              <a:ext uri="{FF2B5EF4-FFF2-40B4-BE49-F238E27FC236}">
                <a16:creationId xmlns:a16="http://schemas.microsoft.com/office/drawing/2014/main" id="{B5504EBE-0C15-9C77-B13E-40804BADE50F}"/>
              </a:ext>
            </a:extLst>
          </p:cNvPr>
          <p:cNvSpPr txBox="1">
            <a:spLocks/>
          </p:cNvSpPr>
          <p:nvPr/>
        </p:nvSpPr>
        <p:spPr>
          <a:xfrm>
            <a:off x="8038160" y="2994986"/>
            <a:ext cx="4010796" cy="2971474"/>
          </a:xfrm>
          <a:prstGeom prst="rect">
            <a:avLst/>
          </a:prstGeom>
          <a:ln w="34925">
            <a:solidFill>
              <a:srgbClr val="FF0000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indent="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/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/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/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>
              <a:lnSpc>
                <a:spcPct val="70000"/>
              </a:lnSpc>
            </a:pPr>
            <a:r>
              <a:rPr lang="es-ES_tradnl" sz="2000" dirty="0"/>
              <a:t>Reserva: </a:t>
            </a:r>
          </a:p>
          <a:p>
            <a:pPr>
              <a:lnSpc>
                <a:spcPct val="70000"/>
              </a:lnSpc>
            </a:pPr>
            <a:r>
              <a:rPr lang="es-ES_tradnl" sz="2000" dirty="0"/>
              <a:t>Posicionada para apoyar al esfuerzo principal.</a:t>
            </a:r>
          </a:p>
          <a:p>
            <a:pPr>
              <a:lnSpc>
                <a:spcPct val="70000"/>
              </a:lnSpc>
            </a:pPr>
            <a:r>
              <a:rPr lang="es-ES_tradnl" sz="2000" dirty="0"/>
              <a:t>Explotar éxito.</a:t>
            </a:r>
          </a:p>
          <a:p>
            <a:pPr>
              <a:lnSpc>
                <a:spcPct val="70000"/>
              </a:lnSpc>
            </a:pPr>
            <a:r>
              <a:rPr lang="es-ES_tradnl" sz="2000" dirty="0"/>
              <a:t>Se compromete como una fuerza, no en trozos.</a:t>
            </a:r>
          </a:p>
          <a:p>
            <a:pPr>
              <a:lnSpc>
                <a:spcPct val="70000"/>
              </a:lnSpc>
            </a:pPr>
            <a:r>
              <a:rPr lang="es-ES_tradnl" sz="2000" dirty="0"/>
              <a:t>Su magnitud es, normalmente, directamente proporcional con el grado de incertidumbre.</a:t>
            </a:r>
          </a:p>
          <a:p>
            <a:pPr>
              <a:lnSpc>
                <a:spcPct val="70000"/>
              </a:lnSpc>
            </a:pPr>
            <a:endParaRPr lang="es-ES_tradnl" sz="2000" dirty="0"/>
          </a:p>
          <a:p>
            <a:pPr>
              <a:lnSpc>
                <a:spcPct val="70000"/>
              </a:lnSpc>
            </a:pPr>
            <a:r>
              <a:rPr lang="es-ES_tradnl" sz="2000" dirty="0"/>
              <a:t>¿Reserva a todo nivel? Buena práctica</a:t>
            </a:r>
          </a:p>
        </p:txBody>
      </p:sp>
    </p:spTree>
    <p:extLst>
      <p:ext uri="{BB962C8B-B14F-4D97-AF65-F5344CB8AC3E}">
        <p14:creationId xmlns:p14="http://schemas.microsoft.com/office/powerpoint/2010/main" val="297368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5" name="Rectangle 41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0" name="Tabla 7">
            <a:extLst>
              <a:ext uri="{FF2B5EF4-FFF2-40B4-BE49-F238E27FC236}">
                <a16:creationId xmlns:a16="http://schemas.microsoft.com/office/drawing/2014/main" id="{0CB91214-9F38-12B1-E54B-060738AC97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9188178"/>
              </p:ext>
            </p:extLst>
          </p:nvPr>
        </p:nvGraphicFramePr>
        <p:xfrm>
          <a:off x="200024" y="1214437"/>
          <a:ext cx="11787190" cy="4829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5348">
                  <a:extLst>
                    <a:ext uri="{9D8B030D-6E8A-4147-A177-3AD203B41FA5}">
                      <a16:colId xmlns:a16="http://schemas.microsoft.com/office/drawing/2014/main" val="3834587235"/>
                    </a:ext>
                  </a:extLst>
                </a:gridCol>
                <a:gridCol w="1690631">
                  <a:extLst>
                    <a:ext uri="{9D8B030D-6E8A-4147-A177-3AD203B41FA5}">
                      <a16:colId xmlns:a16="http://schemas.microsoft.com/office/drawing/2014/main" val="1499325114"/>
                    </a:ext>
                  </a:extLst>
                </a:gridCol>
                <a:gridCol w="2168676">
                  <a:extLst>
                    <a:ext uri="{9D8B030D-6E8A-4147-A177-3AD203B41FA5}">
                      <a16:colId xmlns:a16="http://schemas.microsoft.com/office/drawing/2014/main" val="1708205525"/>
                    </a:ext>
                  </a:extLst>
                </a:gridCol>
                <a:gridCol w="2215314">
                  <a:extLst>
                    <a:ext uri="{9D8B030D-6E8A-4147-A177-3AD203B41FA5}">
                      <a16:colId xmlns:a16="http://schemas.microsoft.com/office/drawing/2014/main" val="2287392130"/>
                    </a:ext>
                  </a:extLst>
                </a:gridCol>
                <a:gridCol w="1865526">
                  <a:extLst>
                    <a:ext uri="{9D8B030D-6E8A-4147-A177-3AD203B41FA5}">
                      <a16:colId xmlns:a16="http://schemas.microsoft.com/office/drawing/2014/main" val="1411454401"/>
                    </a:ext>
                  </a:extLst>
                </a:gridCol>
                <a:gridCol w="2681695">
                  <a:extLst>
                    <a:ext uri="{9D8B030D-6E8A-4147-A177-3AD203B41FA5}">
                      <a16:colId xmlns:a16="http://schemas.microsoft.com/office/drawing/2014/main" val="2061456116"/>
                    </a:ext>
                  </a:extLst>
                </a:gridCol>
              </a:tblGrid>
              <a:tr h="162895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UNIDAD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s-CL" sz="12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14400" rtl="0" eaLnBrk="1" latinLnBrk="0" hangingPunct="1"/>
                      <a:r>
                        <a:rPr lang="es-CL" sz="12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 1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 2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 3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kern="1200" dirty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Reserva</a:t>
                      </a:r>
                    </a:p>
                  </a:txBody>
                  <a:tcPr anchor="ctr"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6455858"/>
                  </a:ext>
                </a:extLst>
              </a:tr>
              <a:tr h="1600109">
                <a:tc>
                  <a:txBody>
                    <a:bodyPr/>
                    <a:lstStyle/>
                    <a:p>
                      <a:pPr algn="ctr"/>
                      <a:r>
                        <a:rPr lang="es-CL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TAREA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NLT 212200 Capturar BAE OBJ 1.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Cuando detectadas , Fijar fuerzas enemigas IVO R-160 y R-180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NLT 211000 </a:t>
                      </a:r>
                      <a:r>
                        <a:rPr lang="es-CL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Screen</a:t>
                      </a:r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IVO NAI 2 y NAI 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NLT 211000 Proveer fuego de apoyo al </a:t>
                      </a:r>
                      <a:r>
                        <a:rPr lang="es-CL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Bn</a:t>
                      </a:r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 </a:t>
                      </a:r>
                    </a:p>
                    <a:p>
                      <a:pPr algn="ctr"/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POF: SE2 </a:t>
                      </a:r>
                    </a:p>
                    <a:p>
                      <a:pPr algn="ctr"/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SE1</a:t>
                      </a:r>
                    </a:p>
                    <a:p>
                      <a:pPr algn="ctr"/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POE: ME-SE-1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49177864"/>
                  </a:ext>
                </a:extLst>
              </a:tr>
              <a:tr h="1600109">
                <a:tc>
                  <a:txBody>
                    <a:bodyPr/>
                    <a:lstStyle/>
                    <a:p>
                      <a:pPr algn="ctr"/>
                      <a:r>
                        <a:rPr lang="es-CL" sz="12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PROPÓSITO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Generar condiciones para el desembarco vía SPOD de la 3era Brigada Motorizada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Generar condiciones al ME para  la captura de BAE OBJ 1</a:t>
                      </a:r>
                    </a:p>
                    <a:p>
                      <a:pPr algn="ctr"/>
                      <a:endParaRPr lang="es-CL" sz="120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Proveer alerta temprana al </a:t>
                      </a:r>
                      <a:r>
                        <a:rPr lang="es-CL" sz="120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Bn</a:t>
                      </a:r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sobre aproximación de fuerzas enemigas sobre OBJ 1 y guiar fuegos de apoyo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Limitar capacidad enemiga para concentrar fuerzas IVO BAE OBJ 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20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GENERAR CONDICIONES PARA RETNER BAE OBJ 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31730566"/>
                  </a:ext>
                </a:extLst>
              </a:tr>
            </a:tbl>
          </a:graphicData>
        </a:graphic>
      </p:graphicFrame>
      <p:grpSp>
        <p:nvGrpSpPr>
          <p:cNvPr id="11" name="Grupo 10">
            <a:extLst>
              <a:ext uri="{FF2B5EF4-FFF2-40B4-BE49-F238E27FC236}">
                <a16:creationId xmlns:a16="http://schemas.microsoft.com/office/drawing/2014/main" id="{94ABC66E-21DC-6926-170B-16D8A99A68CB}"/>
              </a:ext>
            </a:extLst>
          </p:cNvPr>
          <p:cNvGrpSpPr/>
          <p:nvPr/>
        </p:nvGrpSpPr>
        <p:grpSpPr>
          <a:xfrm>
            <a:off x="1300164" y="1345153"/>
            <a:ext cx="1375392" cy="1183735"/>
            <a:chOff x="873122" y="1581938"/>
            <a:chExt cx="2496981" cy="1865878"/>
          </a:xfrm>
        </p:grpSpPr>
        <p:grpSp>
          <p:nvGrpSpPr>
            <p:cNvPr id="12" name="Grupo 11">
              <a:extLst>
                <a:ext uri="{FF2B5EF4-FFF2-40B4-BE49-F238E27FC236}">
                  <a16:creationId xmlns:a16="http://schemas.microsoft.com/office/drawing/2014/main" id="{D9959A75-481D-8DF4-6858-75E91894BF3E}"/>
                </a:ext>
              </a:extLst>
            </p:cNvPr>
            <p:cNvGrpSpPr/>
            <p:nvPr/>
          </p:nvGrpSpPr>
          <p:grpSpPr>
            <a:xfrm>
              <a:off x="2126173" y="1683109"/>
              <a:ext cx="583200" cy="628992"/>
              <a:chOff x="2198275" y="1894921"/>
              <a:chExt cx="583200" cy="628992"/>
            </a:xfrm>
          </p:grpSpPr>
          <p:pic>
            <p:nvPicPr>
              <p:cNvPr id="21" name="Gráfico 20">
                <a:extLst>
                  <a:ext uri="{FF2B5EF4-FFF2-40B4-BE49-F238E27FC236}">
                    <a16:creationId xmlns:a16="http://schemas.microsoft.com/office/drawing/2014/main" id="{8DA97C46-6EA2-277C-5A7C-C2FAA887293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p:blipFill>
            <p:spPr>
              <a:xfrm>
                <a:off x="2198275" y="1940713"/>
                <a:ext cx="583200" cy="583200"/>
              </a:xfrm>
              <a:prstGeom prst="rect">
                <a:avLst/>
              </a:prstGeom>
            </p:spPr>
          </p:pic>
          <p:cxnSp>
            <p:nvCxnSpPr>
              <p:cNvPr id="22" name="Conector recto 21">
                <a:extLst>
                  <a:ext uri="{FF2B5EF4-FFF2-40B4-BE49-F238E27FC236}">
                    <a16:creationId xmlns:a16="http://schemas.microsoft.com/office/drawing/2014/main" id="{FAA7FB37-EED3-0AE7-40BA-DF8CB9DC3315}"/>
                  </a:ext>
                </a:extLst>
              </p:cNvPr>
              <p:cNvCxnSpPr/>
              <p:nvPr/>
            </p:nvCxnSpPr>
            <p:spPr>
              <a:xfrm>
                <a:off x="2488580" y="1894921"/>
                <a:ext cx="0" cy="11131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3" name="Imagen 12" descr="Pantalla azul con letras blancas&#10;&#10;Descripción generada automáticamente con confianza media">
              <a:extLst>
                <a:ext uri="{FF2B5EF4-FFF2-40B4-BE49-F238E27FC236}">
                  <a16:creationId xmlns:a16="http://schemas.microsoft.com/office/drawing/2014/main" id="{0235C076-1878-6F78-2857-43BF4F248A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48064" y="2864616"/>
              <a:ext cx="972000" cy="583200"/>
            </a:xfrm>
            <a:prstGeom prst="rect">
              <a:avLst/>
            </a:prstGeom>
          </p:spPr>
        </p:pic>
        <p:grpSp>
          <p:nvGrpSpPr>
            <p:cNvPr id="14" name="Grupo 13">
              <a:extLst>
                <a:ext uri="{FF2B5EF4-FFF2-40B4-BE49-F238E27FC236}">
                  <a16:creationId xmlns:a16="http://schemas.microsoft.com/office/drawing/2014/main" id="{075FA97E-6170-368A-D661-8EC6CF058C23}"/>
                </a:ext>
              </a:extLst>
            </p:cNvPr>
            <p:cNvGrpSpPr/>
            <p:nvPr/>
          </p:nvGrpSpPr>
          <p:grpSpPr>
            <a:xfrm>
              <a:off x="2786903" y="1681655"/>
              <a:ext cx="583200" cy="628992"/>
              <a:chOff x="2198275" y="1894921"/>
              <a:chExt cx="583200" cy="628992"/>
            </a:xfrm>
          </p:grpSpPr>
          <p:pic>
            <p:nvPicPr>
              <p:cNvPr id="19" name="Gráfico 18">
                <a:extLst>
                  <a:ext uri="{FF2B5EF4-FFF2-40B4-BE49-F238E27FC236}">
                    <a16:creationId xmlns:a16="http://schemas.microsoft.com/office/drawing/2014/main" id="{F2CB96F1-EDBD-3CF0-7BF6-4D3CB8DF119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p:blipFill>
            <p:spPr>
              <a:xfrm>
                <a:off x="2198275" y="1940713"/>
                <a:ext cx="583200" cy="583200"/>
              </a:xfrm>
              <a:prstGeom prst="rect">
                <a:avLst/>
              </a:prstGeom>
            </p:spPr>
          </p:pic>
          <p:cxnSp>
            <p:nvCxnSpPr>
              <p:cNvPr id="20" name="Conector recto 19">
                <a:extLst>
                  <a:ext uri="{FF2B5EF4-FFF2-40B4-BE49-F238E27FC236}">
                    <a16:creationId xmlns:a16="http://schemas.microsoft.com/office/drawing/2014/main" id="{D7413AA8-588E-A90A-7A7E-53DF34B04A6E}"/>
                  </a:ext>
                </a:extLst>
              </p:cNvPr>
              <p:cNvCxnSpPr/>
              <p:nvPr/>
            </p:nvCxnSpPr>
            <p:spPr>
              <a:xfrm>
                <a:off x="2488580" y="1894921"/>
                <a:ext cx="0" cy="11131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15" name="Imagen 14" descr="Pantalla azul con letras blancas&#10;&#10;Descripción generada automáticamente con confianza media">
              <a:extLst>
                <a:ext uri="{FF2B5EF4-FFF2-40B4-BE49-F238E27FC236}">
                  <a16:creationId xmlns:a16="http://schemas.microsoft.com/office/drawing/2014/main" id="{D60E808D-1978-AACC-BE12-5A45E5922AD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929307" y="2307687"/>
              <a:ext cx="972000" cy="583200"/>
            </a:xfrm>
            <a:prstGeom prst="rect">
              <a:avLst/>
            </a:prstGeom>
          </p:spPr>
        </p:pic>
        <p:pic>
          <p:nvPicPr>
            <p:cNvPr id="16" name="Imagen 15" descr="Imagen que contiene Forma&#10;&#10;Descripción generada automáticamente">
              <a:extLst>
                <a:ext uri="{FF2B5EF4-FFF2-40B4-BE49-F238E27FC236}">
                  <a16:creationId xmlns:a16="http://schemas.microsoft.com/office/drawing/2014/main" id="{4F99A9BA-C46D-20E7-8D5A-E04FF49E5C0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16643"/>
            <a:stretch/>
          </p:blipFill>
          <p:spPr>
            <a:xfrm>
              <a:off x="873122" y="1581938"/>
              <a:ext cx="1560000" cy="780223"/>
            </a:xfrm>
            <a:prstGeom prst="rect">
              <a:avLst/>
            </a:prstGeom>
          </p:spPr>
        </p:pic>
        <p:pic>
          <p:nvPicPr>
            <p:cNvPr id="17" name="Imagen 16" descr="Imagen que contiene Diagrama&#10;&#10;Descripción generada automáticamente">
              <a:extLst>
                <a:ext uri="{FF2B5EF4-FFF2-40B4-BE49-F238E27FC236}">
                  <a16:creationId xmlns:a16="http://schemas.microsoft.com/office/drawing/2014/main" id="{E5C34418-103C-CE2D-CD1A-85DC00505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38876" y="2322948"/>
              <a:ext cx="972000" cy="583200"/>
            </a:xfrm>
            <a:prstGeom prst="rect">
              <a:avLst/>
            </a:prstGeom>
          </p:spPr>
        </p:pic>
        <p:pic>
          <p:nvPicPr>
            <p:cNvPr id="18" name="Imagen 17" descr="Imagen que contiene objeto, reloj, pantalla&#10;&#10;Descripción generada automáticamente">
              <a:extLst>
                <a:ext uri="{FF2B5EF4-FFF2-40B4-BE49-F238E27FC236}">
                  <a16:creationId xmlns:a16="http://schemas.microsoft.com/office/drawing/2014/main" id="{7411533D-2DB5-97D6-70B2-39D1B6E4FF5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928146" y="2864616"/>
              <a:ext cx="972000" cy="583200"/>
            </a:xfrm>
            <a:prstGeom prst="rect">
              <a:avLst/>
            </a:prstGeom>
          </p:spPr>
        </p:pic>
      </p:grpSp>
      <p:grpSp>
        <p:nvGrpSpPr>
          <p:cNvPr id="23" name="Grupo 22">
            <a:extLst>
              <a:ext uri="{FF2B5EF4-FFF2-40B4-BE49-F238E27FC236}">
                <a16:creationId xmlns:a16="http://schemas.microsoft.com/office/drawing/2014/main" id="{CB2DC981-EBF5-8871-A228-B93386CF21C3}"/>
              </a:ext>
            </a:extLst>
          </p:cNvPr>
          <p:cNvGrpSpPr/>
          <p:nvPr/>
        </p:nvGrpSpPr>
        <p:grpSpPr>
          <a:xfrm>
            <a:off x="3247371" y="1345153"/>
            <a:ext cx="1500721" cy="1159899"/>
            <a:chOff x="3538918" y="1982922"/>
            <a:chExt cx="1673817" cy="1293302"/>
          </a:xfrm>
        </p:grpSpPr>
        <p:grpSp>
          <p:nvGrpSpPr>
            <p:cNvPr id="24" name="Grupo 23">
              <a:extLst>
                <a:ext uri="{FF2B5EF4-FFF2-40B4-BE49-F238E27FC236}">
                  <a16:creationId xmlns:a16="http://schemas.microsoft.com/office/drawing/2014/main" id="{EE859551-03CC-DED1-640C-A0441D0052F1}"/>
                </a:ext>
              </a:extLst>
            </p:cNvPr>
            <p:cNvGrpSpPr/>
            <p:nvPr/>
          </p:nvGrpSpPr>
          <p:grpSpPr>
            <a:xfrm>
              <a:off x="3739771" y="2037241"/>
              <a:ext cx="583200" cy="628992"/>
              <a:chOff x="2198275" y="1894921"/>
              <a:chExt cx="583200" cy="628992"/>
            </a:xfrm>
          </p:grpSpPr>
          <p:pic>
            <p:nvPicPr>
              <p:cNvPr id="28" name="Gráfico 27">
                <a:extLst>
                  <a:ext uri="{FF2B5EF4-FFF2-40B4-BE49-F238E27FC236}">
                    <a16:creationId xmlns:a16="http://schemas.microsoft.com/office/drawing/2014/main" id="{6882625E-6084-EA3E-38B5-996DCB3F1C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>
                <a:extLst>
                  <a:ext uri="{96DAC541-7B7A-43D3-8B79-37D633B846F1}">
                    <asvg:svgBlip xmlns:asvg="http://schemas.microsoft.com/office/drawing/2016/SVG/main" r:embed="rId2"/>
                  </a:ext>
                </a:extLst>
              </a:blip>
              <a:stretch>
                <a:fillRect/>
              </a:stretch>
            </p:blipFill>
            <p:spPr>
              <a:xfrm>
                <a:off x="2198275" y="1940713"/>
                <a:ext cx="583200" cy="583200"/>
              </a:xfrm>
              <a:prstGeom prst="rect">
                <a:avLst/>
              </a:prstGeom>
            </p:spPr>
          </p:pic>
          <p:cxnSp>
            <p:nvCxnSpPr>
              <p:cNvPr id="29" name="Conector recto 28">
                <a:extLst>
                  <a:ext uri="{FF2B5EF4-FFF2-40B4-BE49-F238E27FC236}">
                    <a16:creationId xmlns:a16="http://schemas.microsoft.com/office/drawing/2014/main" id="{996139BC-1D23-F0B1-1620-C906823F5E57}"/>
                  </a:ext>
                </a:extLst>
              </p:cNvPr>
              <p:cNvCxnSpPr/>
              <p:nvPr/>
            </p:nvCxnSpPr>
            <p:spPr>
              <a:xfrm>
                <a:off x="2488580" y="1894921"/>
                <a:ext cx="0" cy="111312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pic>
          <p:nvPicPr>
            <p:cNvPr id="25" name="Imagen 24" descr="Pantalla azul con letras blancas&#10;&#10;Descripción generada automáticamente con confianza media">
              <a:extLst>
                <a:ext uri="{FF2B5EF4-FFF2-40B4-BE49-F238E27FC236}">
                  <a16:creationId xmlns:a16="http://schemas.microsoft.com/office/drawing/2014/main" id="{5D2201A2-1064-0A6E-DB9A-85A8D23BEDC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214662" y="2691225"/>
              <a:ext cx="972000" cy="583200"/>
            </a:xfrm>
            <a:prstGeom prst="rect">
              <a:avLst/>
            </a:prstGeom>
          </p:spPr>
        </p:pic>
        <p:pic>
          <p:nvPicPr>
            <p:cNvPr id="26" name="Imagen 25" descr="Imagen que contiene objeto, reloj, pantalla&#10;&#10;Descripción generada automáticamente">
              <a:extLst>
                <a:ext uri="{FF2B5EF4-FFF2-40B4-BE49-F238E27FC236}">
                  <a16:creationId xmlns:a16="http://schemas.microsoft.com/office/drawing/2014/main" id="{502CC4F2-B8BC-77BF-926D-3B9560566C9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240735" y="1982922"/>
              <a:ext cx="972000" cy="583200"/>
            </a:xfrm>
            <a:prstGeom prst="rect">
              <a:avLst/>
            </a:prstGeom>
          </p:spPr>
        </p:pic>
        <p:pic>
          <p:nvPicPr>
            <p:cNvPr id="27" name="Imagen 26" descr="Imagen que contiene Diagrama&#10;&#10;Descripción generada automáticamente">
              <a:extLst>
                <a:ext uri="{FF2B5EF4-FFF2-40B4-BE49-F238E27FC236}">
                  <a16:creationId xmlns:a16="http://schemas.microsoft.com/office/drawing/2014/main" id="{BC1EB26F-C893-692F-5273-7BB9418DB77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3538918" y="2693024"/>
              <a:ext cx="972000" cy="583200"/>
            </a:xfrm>
            <a:prstGeom prst="rect">
              <a:avLst/>
            </a:prstGeom>
          </p:spPr>
        </p:pic>
      </p:grpSp>
      <p:grpSp>
        <p:nvGrpSpPr>
          <p:cNvPr id="30" name="Grupo 29">
            <a:extLst>
              <a:ext uri="{FF2B5EF4-FFF2-40B4-BE49-F238E27FC236}">
                <a16:creationId xmlns:a16="http://schemas.microsoft.com/office/drawing/2014/main" id="{154FC10A-F26E-5CA2-BCFE-458BE8AA6967}"/>
              </a:ext>
            </a:extLst>
          </p:cNvPr>
          <p:cNvGrpSpPr/>
          <p:nvPr/>
        </p:nvGrpSpPr>
        <p:grpSpPr>
          <a:xfrm>
            <a:off x="5386241" y="1469351"/>
            <a:ext cx="1638401" cy="1074451"/>
            <a:chOff x="5614990" y="2023682"/>
            <a:chExt cx="1662753" cy="1200810"/>
          </a:xfrm>
        </p:grpSpPr>
        <p:pic>
          <p:nvPicPr>
            <p:cNvPr id="31" name="Imagen 30">
              <a:extLst>
                <a:ext uri="{FF2B5EF4-FFF2-40B4-BE49-F238E27FC236}">
                  <a16:creationId xmlns:a16="http://schemas.microsoft.com/office/drawing/2014/main" id="{BCD9EBB8-36E0-D937-9F38-F5C3271936B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303971" y="2640229"/>
              <a:ext cx="973772" cy="584263"/>
            </a:xfrm>
            <a:prstGeom prst="rect">
              <a:avLst/>
            </a:prstGeom>
          </p:spPr>
        </p:pic>
        <p:pic>
          <p:nvPicPr>
            <p:cNvPr id="32" name="Imagen 31">
              <a:extLst>
                <a:ext uri="{FF2B5EF4-FFF2-40B4-BE49-F238E27FC236}">
                  <a16:creationId xmlns:a16="http://schemas.microsoft.com/office/drawing/2014/main" id="{AD50BBEC-7A15-023E-10FE-113389443AD0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614990" y="2630011"/>
              <a:ext cx="978000" cy="586800"/>
            </a:xfrm>
            <a:prstGeom prst="rect">
              <a:avLst/>
            </a:prstGeom>
          </p:spPr>
        </p:pic>
        <p:pic>
          <p:nvPicPr>
            <p:cNvPr id="34" name="Imagen 33">
              <a:extLst>
                <a:ext uri="{FF2B5EF4-FFF2-40B4-BE49-F238E27FC236}">
                  <a16:creationId xmlns:a16="http://schemas.microsoft.com/office/drawing/2014/main" id="{9B353EF9-493A-5A7F-B95B-80BBEBD71BA5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630676" y="2023682"/>
              <a:ext cx="908536" cy="545122"/>
            </a:xfrm>
            <a:prstGeom prst="rect">
              <a:avLst/>
            </a:prstGeom>
          </p:spPr>
        </p:pic>
      </p:grpSp>
      <p:grpSp>
        <p:nvGrpSpPr>
          <p:cNvPr id="35" name="Grupo 34">
            <a:extLst>
              <a:ext uri="{FF2B5EF4-FFF2-40B4-BE49-F238E27FC236}">
                <a16:creationId xmlns:a16="http://schemas.microsoft.com/office/drawing/2014/main" id="{86223B1E-CEC5-8956-BE13-8B66FF315D63}"/>
              </a:ext>
            </a:extLst>
          </p:cNvPr>
          <p:cNvGrpSpPr/>
          <p:nvPr/>
        </p:nvGrpSpPr>
        <p:grpSpPr>
          <a:xfrm>
            <a:off x="7763053" y="2034827"/>
            <a:ext cx="1372674" cy="494060"/>
            <a:chOff x="7786080" y="2768842"/>
            <a:chExt cx="1825998" cy="656988"/>
          </a:xfrm>
        </p:grpSpPr>
        <p:pic>
          <p:nvPicPr>
            <p:cNvPr id="36" name="Imagen 35">
              <a:extLst>
                <a:ext uri="{FF2B5EF4-FFF2-40B4-BE49-F238E27FC236}">
                  <a16:creationId xmlns:a16="http://schemas.microsoft.com/office/drawing/2014/main" id="{A7608136-6B42-18C5-F1D6-49103D6F732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786080" y="2768842"/>
              <a:ext cx="973772" cy="584263"/>
            </a:xfrm>
            <a:prstGeom prst="rect">
              <a:avLst/>
            </a:prstGeom>
          </p:spPr>
        </p:pic>
        <p:grpSp>
          <p:nvGrpSpPr>
            <p:cNvPr id="39" name="Grupo 38">
              <a:extLst>
                <a:ext uri="{FF2B5EF4-FFF2-40B4-BE49-F238E27FC236}">
                  <a16:creationId xmlns:a16="http://schemas.microsoft.com/office/drawing/2014/main" id="{6623BF74-AC5D-066E-01F0-0AEAEACFEE30}"/>
                </a:ext>
              </a:extLst>
            </p:cNvPr>
            <p:cNvGrpSpPr/>
            <p:nvPr/>
          </p:nvGrpSpPr>
          <p:grpSpPr>
            <a:xfrm>
              <a:off x="8487130" y="2842630"/>
              <a:ext cx="1124948" cy="583200"/>
              <a:chOff x="9361634" y="2432840"/>
              <a:chExt cx="1124948" cy="583200"/>
            </a:xfrm>
          </p:grpSpPr>
          <p:pic>
            <p:nvPicPr>
              <p:cNvPr id="41" name="Imagen 40" descr="Logotipo, Icono&#10;&#10;Descripción generada automáticamente">
                <a:extLst>
                  <a:ext uri="{FF2B5EF4-FFF2-40B4-BE49-F238E27FC236}">
                    <a16:creationId xmlns:a16="http://schemas.microsoft.com/office/drawing/2014/main" id="{B0608B62-4A9C-C9FE-CBE3-C7AE01B312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361634" y="2432840"/>
                <a:ext cx="972000" cy="583200"/>
              </a:xfrm>
              <a:prstGeom prst="rect">
                <a:avLst/>
              </a:prstGeom>
            </p:spPr>
          </p:pic>
          <p:sp>
            <p:nvSpPr>
              <p:cNvPr id="42" name="CuadroTexto 41">
                <a:extLst>
                  <a:ext uri="{FF2B5EF4-FFF2-40B4-BE49-F238E27FC236}">
                    <a16:creationId xmlns:a16="http://schemas.microsoft.com/office/drawing/2014/main" id="{64D645FB-5751-9DE2-384E-CCD5403E4542}"/>
                  </a:ext>
                </a:extLst>
              </p:cNvPr>
              <p:cNvSpPr txBox="1"/>
              <p:nvPr/>
            </p:nvSpPr>
            <p:spPr>
              <a:xfrm>
                <a:off x="10071084" y="2573035"/>
                <a:ext cx="415498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CL" sz="1200" dirty="0">
                    <a:latin typeface="Arial" panose="020B0604020202020204" pitchFamily="34" charset="0"/>
                    <a:cs typeface="Arial" panose="020B0604020202020204" pitchFamily="34" charset="0"/>
                  </a:rPr>
                  <a:t>X 2</a:t>
                </a:r>
              </a:p>
            </p:txBody>
          </p:sp>
        </p:grpSp>
      </p:grpSp>
      <p:pic>
        <p:nvPicPr>
          <p:cNvPr id="49" name="Imagen 48" descr="Imagen que contiene Diagrama&#10;&#10;Descripción generada automáticamente">
            <a:extLst>
              <a:ext uri="{FF2B5EF4-FFF2-40B4-BE49-F238E27FC236}">
                <a16:creationId xmlns:a16="http://schemas.microsoft.com/office/drawing/2014/main" id="{D1C71307-46E1-C6F3-B84E-FEAC16B6011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41474" y="1681189"/>
            <a:ext cx="1039993" cy="624179"/>
          </a:xfrm>
          <a:prstGeom prst="rect">
            <a:avLst/>
          </a:prstGeom>
        </p:spPr>
      </p:pic>
      <p:sp>
        <p:nvSpPr>
          <p:cNvPr id="50" name="Título 1">
            <a:extLst>
              <a:ext uri="{FF2B5EF4-FFF2-40B4-BE49-F238E27FC236}">
                <a16:creationId xmlns:a16="http://schemas.microsoft.com/office/drawing/2014/main" id="{D344D9DA-AB83-BC33-2D60-FE91196404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024" y="27237"/>
            <a:ext cx="10719612" cy="1099733"/>
          </a:xfrm>
          <a:ln w="34925">
            <a:solidFill>
              <a:srgbClr val="FF0000"/>
            </a:solidFill>
          </a:ln>
        </p:spPr>
        <p:txBody>
          <a:bodyPr>
            <a:normAutofit/>
          </a:bodyPr>
          <a:lstStyle/>
          <a:p>
            <a:r>
              <a:rPr lang="es-ES_tradnl" sz="4000" b="1" i="1" dirty="0"/>
              <a:t>Organización de la fuerza= ORGATAR (T/O)</a:t>
            </a:r>
          </a:p>
        </p:txBody>
      </p:sp>
      <p:cxnSp>
        <p:nvCxnSpPr>
          <p:cNvPr id="52" name="Conector recto de flecha 51">
            <a:extLst>
              <a:ext uri="{FF2B5EF4-FFF2-40B4-BE49-F238E27FC236}">
                <a16:creationId xmlns:a16="http://schemas.microsoft.com/office/drawing/2014/main" id="{BAF9AD80-8DD2-CDA2-053F-2B89C549DB84}"/>
              </a:ext>
            </a:extLst>
          </p:cNvPr>
          <p:cNvCxnSpPr>
            <a:cxnSpLocks/>
          </p:cNvCxnSpPr>
          <p:nvPr/>
        </p:nvCxnSpPr>
        <p:spPr>
          <a:xfrm>
            <a:off x="2837378" y="2828925"/>
            <a:ext cx="845734" cy="1210770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Conector recto de flecha 52">
            <a:extLst>
              <a:ext uri="{FF2B5EF4-FFF2-40B4-BE49-F238E27FC236}">
                <a16:creationId xmlns:a16="http://schemas.microsoft.com/office/drawing/2014/main" id="{FFD7E12C-120B-EEE0-6B85-11DA47BEAA51}"/>
              </a:ext>
            </a:extLst>
          </p:cNvPr>
          <p:cNvCxnSpPr>
            <a:cxnSpLocks/>
          </p:cNvCxnSpPr>
          <p:nvPr/>
        </p:nvCxnSpPr>
        <p:spPr>
          <a:xfrm>
            <a:off x="4118853" y="2828925"/>
            <a:ext cx="0" cy="1238830"/>
          </a:xfrm>
          <a:prstGeom prst="straightConnector1">
            <a:avLst/>
          </a:prstGeom>
          <a:ln w="444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CuadroTexto 56">
            <a:extLst>
              <a:ext uri="{FF2B5EF4-FFF2-40B4-BE49-F238E27FC236}">
                <a16:creationId xmlns:a16="http://schemas.microsoft.com/office/drawing/2014/main" id="{DA113A20-A352-7807-0915-7A6211C69995}"/>
              </a:ext>
            </a:extLst>
          </p:cNvPr>
          <p:cNvSpPr txBox="1"/>
          <p:nvPr/>
        </p:nvSpPr>
        <p:spPr>
          <a:xfrm>
            <a:off x="875838" y="4039695"/>
            <a:ext cx="8194231" cy="36933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Estos esfuerzos también tendrán: Esfuerzo principal, esfuerzos secundarios y reserva </a:t>
            </a:r>
          </a:p>
        </p:txBody>
      </p:sp>
    </p:spTree>
    <p:extLst>
      <p:ext uri="{BB962C8B-B14F-4D97-AF65-F5344CB8AC3E}">
        <p14:creationId xmlns:p14="http://schemas.microsoft.com/office/powerpoint/2010/main" val="4049630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54" name="Rectangle 14353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8" name="Picture 2" descr="Reimagine a historic battle with visibility analysis | Learn ArcGIS">
            <a:extLst>
              <a:ext uri="{FF2B5EF4-FFF2-40B4-BE49-F238E27FC236}">
                <a16:creationId xmlns:a16="http://schemas.microsoft.com/office/drawing/2014/main" id="{49874FA4-D63E-B75F-BA28-EEDF862769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05" b="1"/>
          <a:stretch>
            <a:fillRect/>
          </a:stretch>
        </p:blipFill>
        <p:spPr bwMode="auto">
          <a:xfrm>
            <a:off x="1" y="10"/>
            <a:ext cx="966964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56" name="Rectangle 14355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BB169F12-BE63-73D7-FD55-ECB7BE3C1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1610" y="365125"/>
            <a:ext cx="3822189" cy="18999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700" b="1" i="1"/>
              <a:t>ATAQUES: FORMAS DE MANIOBRA </a:t>
            </a:r>
            <a:br>
              <a:rPr lang="en-US" sz="3700" b="1" i="1"/>
            </a:br>
            <a:endParaRPr lang="en-US" sz="3700" b="1" i="1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2E59038C-C581-E9AF-A7E8-20CC8E04F83C}"/>
              </a:ext>
            </a:extLst>
          </p:cNvPr>
          <p:cNvSpPr txBox="1"/>
          <p:nvPr/>
        </p:nvSpPr>
        <p:spPr>
          <a:xfrm>
            <a:off x="7988810" y="237324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914400" indent="-51435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i="1" dirty="0"/>
              <a:t>Frontal</a:t>
            </a:r>
          </a:p>
          <a:p>
            <a:pPr marL="914400" indent="-51435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i="1" dirty="0" err="1"/>
              <a:t>Penetración</a:t>
            </a:r>
            <a:r>
              <a:rPr lang="en-US" sz="2800" i="1" dirty="0"/>
              <a:t> </a:t>
            </a:r>
          </a:p>
          <a:p>
            <a:pPr marL="914400" indent="-51435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i="1" dirty="0" err="1"/>
              <a:t>Flancos</a:t>
            </a:r>
            <a:endParaRPr lang="en-US" sz="2800" i="1" dirty="0"/>
          </a:p>
          <a:p>
            <a:pPr marL="914400" indent="-51435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i="1" dirty="0" err="1"/>
              <a:t>Envolvimiento</a:t>
            </a:r>
            <a:endParaRPr lang="en-US" sz="2800" i="1" dirty="0"/>
          </a:p>
          <a:p>
            <a:pPr marL="914400" indent="-51435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i="1" dirty="0"/>
              <a:t>Giro </a:t>
            </a:r>
          </a:p>
          <a:p>
            <a:pPr marL="914400" indent="-51435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r>
              <a:rPr lang="en-US" sz="2800" i="1" dirty="0" err="1"/>
              <a:t>Infiltración</a:t>
            </a:r>
            <a:r>
              <a:rPr lang="en-US" sz="2800" i="1" dirty="0"/>
              <a:t> </a:t>
            </a:r>
          </a:p>
          <a:p>
            <a:pPr marL="285750" indent="-51435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endParaRPr lang="en-US" sz="2800" dirty="0"/>
          </a:p>
          <a:p>
            <a:pPr marL="285750" indent="-514350">
              <a:lnSpc>
                <a:spcPct val="90000"/>
              </a:lnSpc>
              <a:spcAft>
                <a:spcPts val="600"/>
              </a:spcAft>
              <a:buFont typeface="+mj-lt"/>
              <a:buAutoNum type="arabicPeriod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144509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54" name="Rectangle 14353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338" name="Picture 2" descr="Reimagine a historic battle with visibility analysis | Learn ArcGIS">
            <a:extLst>
              <a:ext uri="{FF2B5EF4-FFF2-40B4-BE49-F238E27FC236}">
                <a16:creationId xmlns:a16="http://schemas.microsoft.com/office/drawing/2014/main" id="{49874FA4-D63E-B75F-BA28-EEDF8627697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382" b="276"/>
          <a:stretch>
            <a:fillRect/>
          </a:stretch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56" name="Rectangle 14355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ítulo 2">
            <a:extLst>
              <a:ext uri="{FF2B5EF4-FFF2-40B4-BE49-F238E27FC236}">
                <a16:creationId xmlns:a16="http://schemas.microsoft.com/office/drawing/2014/main" id="{BB169F12-BE63-73D7-FD55-ECB7BE3C1B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0" y="1122363"/>
            <a:ext cx="6197139" cy="3204134"/>
          </a:xfrm>
          <a:solidFill>
            <a:schemeClr val="bg1"/>
          </a:solidFill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700" b="1" i="1" dirty="0"/>
              <a:t>LA COMBANACIÓN DE FORMAS DE MANIOBRA ES CLAVE PARA EL ÉXITO</a:t>
            </a:r>
            <a:br>
              <a:rPr lang="en-US" sz="3700" b="1" i="1" dirty="0"/>
            </a:br>
            <a:endParaRPr lang="en-US" sz="3700" b="1" i="1" dirty="0"/>
          </a:p>
        </p:txBody>
      </p:sp>
      <p:sp>
        <p:nvSpPr>
          <p:cNvPr id="14358" name="Rectangle 14357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360" name="Rectangle 14359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3685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DC1C67A-DEC2-5129-5F87-D59F87DF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FRONTAL</a:t>
            </a:r>
          </a:p>
        </p:txBody>
      </p:sp>
      <p:pic>
        <p:nvPicPr>
          <p:cNvPr id="16386" name="Picture 2" descr="FM3-90 Chapter 3 The Basics of the Offense">
            <a:extLst>
              <a:ext uri="{FF2B5EF4-FFF2-40B4-BE49-F238E27FC236}">
                <a16:creationId xmlns:a16="http://schemas.microsoft.com/office/drawing/2014/main" id="{738653B0-503B-388D-2188-C491EF1A52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77316" y="1290287"/>
            <a:ext cx="6780700" cy="4275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61142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DC1C67A-DEC2-5129-5F87-D59F87DF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PENTRACIÓN</a:t>
            </a:r>
          </a:p>
        </p:txBody>
      </p:sp>
      <p:pic>
        <p:nvPicPr>
          <p:cNvPr id="18434" name="Picture 2" descr="FM3-90 Chapter 3 The Basics of the Offense">
            <a:extLst>
              <a:ext uri="{FF2B5EF4-FFF2-40B4-BE49-F238E27FC236}">
                <a16:creationId xmlns:a16="http://schemas.microsoft.com/office/drawing/2014/main" id="{D5C43545-CCE7-0442-9179-81DED36A6E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0613" y="1029481"/>
            <a:ext cx="6573965" cy="4597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27B73222-7D18-B67D-20A6-0D526FA205BE}"/>
              </a:ext>
            </a:extLst>
          </p:cNvPr>
          <p:cNvSpPr txBox="1"/>
          <p:nvPr/>
        </p:nvSpPr>
        <p:spPr>
          <a:xfrm>
            <a:off x="5343526" y="5828519"/>
            <a:ext cx="45557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SE 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C81B68A-3A8E-0816-516C-24A167D938BA}"/>
              </a:ext>
            </a:extLst>
          </p:cNvPr>
          <p:cNvSpPr txBox="1"/>
          <p:nvPr/>
        </p:nvSpPr>
        <p:spPr>
          <a:xfrm flipH="1">
            <a:off x="6212206" y="3914358"/>
            <a:ext cx="2124073" cy="1200329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_tradnl" dirty="0"/>
              <a:t>ME:</a:t>
            </a:r>
          </a:p>
          <a:p>
            <a:r>
              <a:rPr lang="es-ES_tradnl" dirty="0"/>
              <a:t>FIJAR </a:t>
            </a:r>
          </a:p>
          <a:p>
            <a:r>
              <a:rPr lang="es-ES_tradnl" dirty="0"/>
              <a:t>BRECHA</a:t>
            </a:r>
          </a:p>
          <a:p>
            <a:r>
              <a:rPr lang="es-ES_tradnl" b="1" dirty="0"/>
              <a:t>TAREA ESCENCIAL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F7697C1-AADE-F576-70D8-F79DB1E4BDE1}"/>
              </a:ext>
            </a:extLst>
          </p:cNvPr>
          <p:cNvSpPr txBox="1"/>
          <p:nvPr/>
        </p:nvSpPr>
        <p:spPr>
          <a:xfrm>
            <a:off x="10410969" y="5828519"/>
            <a:ext cx="402674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SE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0D3E850-C82E-CCA4-4528-CBE3C8D1148B}"/>
              </a:ext>
            </a:extLst>
          </p:cNvPr>
          <p:cNvSpPr txBox="1"/>
          <p:nvPr/>
        </p:nvSpPr>
        <p:spPr>
          <a:xfrm>
            <a:off x="7654532" y="5828519"/>
            <a:ext cx="1066126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RESERVA </a:t>
            </a:r>
          </a:p>
        </p:txBody>
      </p:sp>
    </p:spTree>
    <p:extLst>
      <p:ext uri="{BB962C8B-B14F-4D97-AF65-F5344CB8AC3E}">
        <p14:creationId xmlns:p14="http://schemas.microsoft.com/office/powerpoint/2010/main" val="4540945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DC1C67A-DEC2-5129-5F87-D59F87DF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FLANCO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40D3E850-C82E-CCA4-4528-CBE3C8D1148B}"/>
              </a:ext>
            </a:extLst>
          </p:cNvPr>
          <p:cNvSpPr txBox="1"/>
          <p:nvPr/>
        </p:nvSpPr>
        <p:spPr>
          <a:xfrm>
            <a:off x="5029874" y="4269039"/>
            <a:ext cx="1066126" cy="3693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RESERVA </a:t>
            </a:r>
          </a:p>
        </p:txBody>
      </p:sp>
      <p:pic>
        <p:nvPicPr>
          <p:cNvPr id="20482" name="Picture 2" descr="FM3-0 Chptr 7 Offensive Operations">
            <a:extLst>
              <a:ext uri="{FF2B5EF4-FFF2-40B4-BE49-F238E27FC236}">
                <a16:creationId xmlns:a16="http://schemas.microsoft.com/office/drawing/2014/main" id="{2CF1A3EB-ED13-7870-49D5-39E19DD8EB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3278" y="1107294"/>
            <a:ext cx="5321300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DC81B68A-3A8E-0816-516C-24A167D938BA}"/>
              </a:ext>
            </a:extLst>
          </p:cNvPr>
          <p:cNvSpPr txBox="1"/>
          <p:nvPr/>
        </p:nvSpPr>
        <p:spPr>
          <a:xfrm>
            <a:off x="5036064" y="1616078"/>
            <a:ext cx="1519968" cy="1200329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ME:</a:t>
            </a:r>
          </a:p>
          <a:p>
            <a:r>
              <a:rPr lang="es-ES_tradnl" dirty="0"/>
              <a:t>FIJAR </a:t>
            </a:r>
          </a:p>
          <a:p>
            <a:r>
              <a:rPr lang="es-ES_tradnl" dirty="0"/>
              <a:t>BRECHA</a:t>
            </a:r>
          </a:p>
          <a:p>
            <a:r>
              <a:rPr lang="es-ES_tradnl" b="1" dirty="0"/>
              <a:t>NUETRALIZAR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2F7697C1-AADE-F576-70D8-F79DB1E4BDE1}"/>
              </a:ext>
            </a:extLst>
          </p:cNvPr>
          <p:cNvSpPr txBox="1"/>
          <p:nvPr/>
        </p:nvSpPr>
        <p:spPr>
          <a:xfrm>
            <a:off x="9984372" y="3899707"/>
            <a:ext cx="448844" cy="369332"/>
          </a:xfrm>
          <a:prstGeom prst="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s-ES_tradnl" dirty="0"/>
              <a:t>SE</a:t>
            </a:r>
          </a:p>
        </p:txBody>
      </p:sp>
    </p:spTree>
    <p:extLst>
      <p:ext uri="{BB962C8B-B14F-4D97-AF65-F5344CB8AC3E}">
        <p14:creationId xmlns:p14="http://schemas.microsoft.com/office/powerpoint/2010/main" val="3613929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DC1C67A-DEC2-5129-5F87-D59F87DF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04" y="1967265"/>
            <a:ext cx="398154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ENVOLVIMIENTO</a:t>
            </a:r>
          </a:p>
        </p:txBody>
      </p:sp>
      <p:pic>
        <p:nvPicPr>
          <p:cNvPr id="22530" name="Picture 2" descr="Figure 3-14. Single Envelopment">
            <a:extLst>
              <a:ext uri="{FF2B5EF4-FFF2-40B4-BE49-F238E27FC236}">
                <a16:creationId xmlns:a16="http://schemas.microsoft.com/office/drawing/2014/main" id="{C953EF92-B187-992E-F079-073E9C2B0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278" y="113065"/>
            <a:ext cx="6083300" cy="342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Figure 3-15. Double Envelopment">
            <a:extLst>
              <a:ext uri="{FF2B5EF4-FFF2-40B4-BE49-F238E27FC236}">
                <a16:creationId xmlns:a16="http://schemas.microsoft.com/office/drawing/2014/main" id="{D0C52A8C-0E1A-F6E9-21E8-0C1EC3F27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278" y="3606835"/>
            <a:ext cx="6083300" cy="3155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1038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DC1C67A-DEC2-5129-5F87-D59F87DF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04" y="1967265"/>
            <a:ext cx="398154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ENVOLVIMIENTO</a:t>
            </a:r>
          </a:p>
        </p:txBody>
      </p:sp>
      <p:pic>
        <p:nvPicPr>
          <p:cNvPr id="22530" name="Picture 2" descr="Figure 3-14. Single Envelopment">
            <a:extLst>
              <a:ext uri="{FF2B5EF4-FFF2-40B4-BE49-F238E27FC236}">
                <a16:creationId xmlns:a16="http://schemas.microsoft.com/office/drawing/2014/main" id="{C953EF92-B187-992E-F079-073E9C2B0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278" y="113065"/>
            <a:ext cx="6083300" cy="3428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Figure 3-15. Double Envelopment">
            <a:extLst>
              <a:ext uri="{FF2B5EF4-FFF2-40B4-BE49-F238E27FC236}">
                <a16:creationId xmlns:a16="http://schemas.microsoft.com/office/drawing/2014/main" id="{D0C52A8C-0E1A-F6E9-21E8-0C1EC3F27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278" y="3606835"/>
            <a:ext cx="6083300" cy="3155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3192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DC1C67A-DEC2-5129-5F87-D59F87DF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595" y="2155270"/>
            <a:ext cx="398154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ENVOLVIMIENTO</a:t>
            </a:r>
          </a:p>
        </p:txBody>
      </p:sp>
      <p:pic>
        <p:nvPicPr>
          <p:cNvPr id="24578" name="Picture 2" descr="Campaing in France - 2nd Panzer Division 1935-1945">
            <a:extLst>
              <a:ext uri="{FF2B5EF4-FFF2-40B4-BE49-F238E27FC236}">
                <a16:creationId xmlns:a16="http://schemas.microsoft.com/office/drawing/2014/main" id="{88452939-9B12-8425-207D-FCAF7D2AE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7744" y="444500"/>
            <a:ext cx="7188200" cy="596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6792A48A-1979-D07B-A364-F064B85F00E4}"/>
              </a:ext>
            </a:extLst>
          </p:cNvPr>
          <p:cNvSpPr txBox="1"/>
          <p:nvPr/>
        </p:nvSpPr>
        <p:spPr>
          <a:xfrm>
            <a:off x="11019004" y="1574018"/>
            <a:ext cx="455574" cy="36933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SE 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BB9A481-FA03-6430-74CC-5F9CC9058749}"/>
              </a:ext>
            </a:extLst>
          </p:cNvPr>
          <p:cNvSpPr txBox="1"/>
          <p:nvPr/>
        </p:nvSpPr>
        <p:spPr>
          <a:xfrm>
            <a:off x="10565832" y="3240894"/>
            <a:ext cx="455574" cy="36933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SE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039E5C3-6C8A-8697-796B-5A11B35E3088}"/>
              </a:ext>
            </a:extLst>
          </p:cNvPr>
          <p:cNvSpPr txBox="1"/>
          <p:nvPr/>
        </p:nvSpPr>
        <p:spPr>
          <a:xfrm>
            <a:off x="11178695" y="2404016"/>
            <a:ext cx="546945" cy="369332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s-ES_tradnl" dirty="0"/>
              <a:t>ME </a:t>
            </a:r>
          </a:p>
        </p:txBody>
      </p:sp>
    </p:spTree>
    <p:extLst>
      <p:ext uri="{BB962C8B-B14F-4D97-AF65-F5344CB8AC3E}">
        <p14:creationId xmlns:p14="http://schemas.microsoft.com/office/powerpoint/2010/main" val="731453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DC1C67A-DEC2-5129-5F87-D59F87DF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595" y="2155270"/>
            <a:ext cx="398154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GIRO</a:t>
            </a:r>
          </a:p>
        </p:txBody>
      </p:sp>
      <p:pic>
        <p:nvPicPr>
          <p:cNvPr id="26626" name="Picture 2" descr="FM3-90 Chapter 3 The Basics of the Offense">
            <a:extLst>
              <a:ext uri="{FF2B5EF4-FFF2-40B4-BE49-F238E27FC236}">
                <a16:creationId xmlns:a16="http://schemas.microsoft.com/office/drawing/2014/main" id="{3A58456A-4FB6-2123-1D58-BB352D203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3826" y="1142898"/>
            <a:ext cx="60833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31270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1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8DC1C67A-DEC2-5129-5F87-D59F87DFA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595" y="2155270"/>
            <a:ext cx="398154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INFILTRACIÓN</a:t>
            </a:r>
          </a:p>
        </p:txBody>
      </p:sp>
      <p:pic>
        <p:nvPicPr>
          <p:cNvPr id="28674" name="Picture 2" descr="FM3-0 Chptr 7 Offensive Operations">
            <a:extLst>
              <a:ext uri="{FF2B5EF4-FFF2-40B4-BE49-F238E27FC236}">
                <a16:creationId xmlns:a16="http://schemas.microsoft.com/office/drawing/2014/main" id="{156D0FBA-F1DD-2E73-0418-F07940C10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200896"/>
            <a:ext cx="6565900" cy="6456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38597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6A96E9A-F53D-BBEB-860E-1D759A0F0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/>
              <a:t>GRUPOS </a:t>
            </a:r>
          </a:p>
        </p:txBody>
      </p:sp>
      <p:sp>
        <p:nvSpPr>
          <p:cNvPr id="205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sX0" fmla="*/ 0 w 3474720"/>
              <a:gd name="csY0" fmla="*/ 0 h 18288"/>
              <a:gd name="csX1" fmla="*/ 694944 w 3474720"/>
              <a:gd name="csY1" fmla="*/ 0 h 18288"/>
              <a:gd name="csX2" fmla="*/ 1355141 w 3474720"/>
              <a:gd name="csY2" fmla="*/ 0 h 18288"/>
              <a:gd name="csX3" fmla="*/ 2015338 w 3474720"/>
              <a:gd name="csY3" fmla="*/ 0 h 18288"/>
              <a:gd name="csX4" fmla="*/ 2779776 w 3474720"/>
              <a:gd name="csY4" fmla="*/ 0 h 18288"/>
              <a:gd name="csX5" fmla="*/ 3474720 w 3474720"/>
              <a:gd name="csY5" fmla="*/ 0 h 18288"/>
              <a:gd name="csX6" fmla="*/ 3474720 w 3474720"/>
              <a:gd name="csY6" fmla="*/ 18288 h 18288"/>
              <a:gd name="csX7" fmla="*/ 2779776 w 3474720"/>
              <a:gd name="csY7" fmla="*/ 18288 h 18288"/>
              <a:gd name="csX8" fmla="*/ 2189074 w 3474720"/>
              <a:gd name="csY8" fmla="*/ 18288 h 18288"/>
              <a:gd name="csX9" fmla="*/ 1528877 w 3474720"/>
              <a:gd name="csY9" fmla="*/ 18288 h 18288"/>
              <a:gd name="csX10" fmla="*/ 868680 w 3474720"/>
              <a:gd name="csY10" fmla="*/ 18288 h 18288"/>
              <a:gd name="csX11" fmla="*/ 0 w 3474720"/>
              <a:gd name="csY11" fmla="*/ 18288 h 18288"/>
              <a:gd name="csX12" fmla="*/ 0 w 3474720"/>
              <a:gd name="csY12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BEE0602-E65E-12C0-6D46-E4F4429892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r>
              <a:rPr lang="es-ES_tradnl" sz="2200"/>
              <a:t>¿Cuáles son los tipos de operaciones ofensiva?</a:t>
            </a:r>
          </a:p>
          <a:p>
            <a:pPr marL="0" indent="0">
              <a:buNone/>
            </a:pPr>
            <a:endParaRPr lang="es-ES_tradnl" sz="2200"/>
          </a:p>
          <a:p>
            <a:r>
              <a:rPr lang="es-ES_tradnl" sz="2200"/>
              <a:t>¿Cómo se clasifican los tipos de ataques según su maniobra?</a:t>
            </a:r>
          </a:p>
          <a:p>
            <a:endParaRPr lang="es-ES_tradnl" sz="2200"/>
          </a:p>
          <a:p>
            <a:r>
              <a:rPr lang="es-ES_tradnl" sz="2200"/>
              <a:t>Grafique un ataque flanqueante y un ataque envolvente a nivel compañía mecanizada.</a:t>
            </a:r>
          </a:p>
          <a:p>
            <a:endParaRPr lang="es-ES_tradnl" sz="2200"/>
          </a:p>
        </p:txBody>
      </p:sp>
      <p:pic>
        <p:nvPicPr>
          <p:cNvPr id="2050" name="Picture 2" descr="Armor and Infantry in the Defense Against a Near-Peer Threat | NTC Update  MAR 20">
            <a:extLst>
              <a:ext uri="{FF2B5EF4-FFF2-40B4-BE49-F238E27FC236}">
                <a16:creationId xmlns:a16="http://schemas.microsoft.com/office/drawing/2014/main" id="{99A3799C-D503-786F-DA0A-38A9FFB42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047" b="-1"/>
          <a:stretch>
            <a:fillRect/>
          </a:stretch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019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b="1" i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MEDIDAS DE COORDINACIÓN COMUNES (MCWP 3-4)</a:t>
            </a:r>
          </a:p>
        </p:txBody>
      </p:sp>
      <p:pic>
        <p:nvPicPr>
          <p:cNvPr id="10" name="Marcador de contenido 9">
            <a:extLst>
              <a:ext uri="{FF2B5EF4-FFF2-40B4-BE49-F238E27FC236}">
                <a16:creationId xmlns:a16="http://schemas.microsoft.com/office/drawing/2014/main" id="{3A9444D1-5181-3A8E-3406-3118BE12E3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02139" y="643466"/>
            <a:ext cx="3731053" cy="5568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2177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ACM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22D7BF8-8318-12BB-D2B1-D331A1A889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898" y="1578308"/>
            <a:ext cx="7996081" cy="4459288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86AA1D03-B937-68E7-2C3D-F25B25FE8CFF}"/>
              </a:ext>
            </a:extLst>
          </p:cNvPr>
          <p:cNvSpPr txBox="1"/>
          <p:nvPr/>
        </p:nvSpPr>
        <p:spPr>
          <a:xfrm>
            <a:off x="8746958" y="2413337"/>
            <a:ext cx="1594924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/>
              <a:t>Holding </a:t>
            </a:r>
            <a:r>
              <a:rPr lang="es-ES_tradnl" dirty="0" err="1"/>
              <a:t>Area</a:t>
            </a:r>
            <a:r>
              <a:rPr lang="es-ES_tradnl" dirty="0"/>
              <a:t> </a:t>
            </a:r>
          </a:p>
          <a:p>
            <a:endParaRPr lang="es-ES_tradnl" dirty="0"/>
          </a:p>
          <a:p>
            <a:r>
              <a:rPr lang="es-ES_tradnl" dirty="0" err="1"/>
              <a:t>Battle</a:t>
            </a:r>
            <a:r>
              <a:rPr lang="es-ES_tradnl" dirty="0"/>
              <a:t> Position </a:t>
            </a:r>
          </a:p>
          <a:p>
            <a:endParaRPr lang="es-ES_tradnl" dirty="0"/>
          </a:p>
          <a:p>
            <a:r>
              <a:rPr lang="es-ES_tradnl" dirty="0" err="1"/>
              <a:t>Waiting</a:t>
            </a:r>
            <a:r>
              <a:rPr lang="es-ES_tradnl" dirty="0"/>
              <a:t> Point </a:t>
            </a:r>
          </a:p>
          <a:p>
            <a:endParaRPr lang="es-ES_tradnl" dirty="0"/>
          </a:p>
          <a:p>
            <a:r>
              <a:rPr lang="es-ES_tradnl" dirty="0" err="1"/>
              <a:t>Initial</a:t>
            </a:r>
            <a:r>
              <a:rPr lang="es-ES_tradnl" dirty="0"/>
              <a:t> Point</a:t>
            </a:r>
          </a:p>
        </p:txBody>
      </p:sp>
    </p:spTree>
    <p:extLst>
      <p:ext uri="{BB962C8B-B14F-4D97-AF65-F5344CB8AC3E}">
        <p14:creationId xmlns:p14="http://schemas.microsoft.com/office/powerpoint/2010/main" val="18465562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Área de Operaciones (AO)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14D2FD3-94A5-74C2-4445-00F92D333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3811" y="1324347"/>
            <a:ext cx="10068752" cy="553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8907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Área de Reunión (AA)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6FEF851-82B3-5F87-B643-705478A4BA4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445" y="1136343"/>
            <a:ext cx="7195279" cy="5102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7427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CKP POINT / CONTACT POINT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442F6E34-2046-4846-6E13-0507B47EEF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1442" y="1567235"/>
            <a:ext cx="3732213" cy="3214346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67F36A1C-6CAB-01CF-4CD3-16EC4483612C}"/>
              </a:ext>
            </a:extLst>
          </p:cNvPr>
          <p:cNvSpPr txBox="1"/>
          <p:nvPr/>
        </p:nvSpPr>
        <p:spPr>
          <a:xfrm>
            <a:off x="5717380" y="49244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86541F36-6588-467B-A5F5-8B2BDB8A64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2325" y="2507325"/>
            <a:ext cx="3556000" cy="120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0588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TRP (NO SOLO PARA ARTILLERÍA)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D71D27-CF85-1729-8B0C-B5AE75D4D1C5}"/>
              </a:ext>
            </a:extLst>
          </p:cNvPr>
          <p:cNvSpPr txBox="1"/>
          <p:nvPr/>
        </p:nvSpPr>
        <p:spPr>
          <a:xfrm>
            <a:off x="3002756" y="2925909"/>
            <a:ext cx="27146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018352F-A5C4-9717-B552-036EB9C7017D}"/>
              </a:ext>
            </a:extLst>
          </p:cNvPr>
          <p:cNvSpPr txBox="1"/>
          <p:nvPr/>
        </p:nvSpPr>
        <p:spPr>
          <a:xfrm>
            <a:off x="5869780" y="50768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EB51CCC-E70C-2CC5-ED97-C8E95C9F78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824" y="2364634"/>
            <a:ext cx="5601175" cy="290195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0077C831-5D86-6EFB-F23D-55851BE21B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7678" y="2185062"/>
            <a:ext cx="5666153" cy="326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4805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ENGAGEMENT AREAS / TRIGGER LINES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D71D27-CF85-1729-8B0C-B5AE75D4D1C5}"/>
              </a:ext>
            </a:extLst>
          </p:cNvPr>
          <p:cNvSpPr txBox="1"/>
          <p:nvPr/>
        </p:nvSpPr>
        <p:spPr>
          <a:xfrm>
            <a:off x="3002756" y="2925909"/>
            <a:ext cx="27146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018352F-A5C4-9717-B552-036EB9C7017D}"/>
              </a:ext>
            </a:extLst>
          </p:cNvPr>
          <p:cNvSpPr txBox="1"/>
          <p:nvPr/>
        </p:nvSpPr>
        <p:spPr>
          <a:xfrm>
            <a:off x="5869780" y="50768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3CEE2A4-D3D1-1B7A-881B-D6DF6CFC25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184" y="1578308"/>
            <a:ext cx="6747970" cy="4503182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BAA124B-DE99-A6BA-40C4-B606F77E0E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1" y="2109565"/>
            <a:ext cx="5334000" cy="315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9940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POSICIÓN DE ARTILLERÍA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D71D27-CF85-1729-8B0C-B5AE75D4D1C5}"/>
              </a:ext>
            </a:extLst>
          </p:cNvPr>
          <p:cNvSpPr txBox="1"/>
          <p:nvPr/>
        </p:nvSpPr>
        <p:spPr>
          <a:xfrm>
            <a:off x="3002756" y="2925909"/>
            <a:ext cx="27146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018352F-A5C4-9717-B552-036EB9C7017D}"/>
              </a:ext>
            </a:extLst>
          </p:cNvPr>
          <p:cNvSpPr txBox="1"/>
          <p:nvPr/>
        </p:nvSpPr>
        <p:spPr>
          <a:xfrm>
            <a:off x="5869780" y="50768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1177163-4C37-5E02-9E47-369632B5FC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5534" y="2016918"/>
            <a:ext cx="8743692" cy="342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26312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NAI / TAI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D71D27-CF85-1729-8B0C-B5AE75D4D1C5}"/>
              </a:ext>
            </a:extLst>
          </p:cNvPr>
          <p:cNvSpPr txBox="1"/>
          <p:nvPr/>
        </p:nvSpPr>
        <p:spPr>
          <a:xfrm>
            <a:off x="3002756" y="2925909"/>
            <a:ext cx="27146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018352F-A5C4-9717-B552-036EB9C7017D}"/>
              </a:ext>
            </a:extLst>
          </p:cNvPr>
          <p:cNvSpPr txBox="1"/>
          <p:nvPr/>
        </p:nvSpPr>
        <p:spPr>
          <a:xfrm>
            <a:off x="5869780" y="50768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8F5F0389-6762-D418-B5D3-8E0B44DD56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360" y="1411843"/>
            <a:ext cx="10455277" cy="4288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15368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LINEAS DE FASE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D71D27-CF85-1729-8B0C-B5AE75D4D1C5}"/>
              </a:ext>
            </a:extLst>
          </p:cNvPr>
          <p:cNvSpPr txBox="1"/>
          <p:nvPr/>
        </p:nvSpPr>
        <p:spPr>
          <a:xfrm>
            <a:off x="3002756" y="2925909"/>
            <a:ext cx="27146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018352F-A5C4-9717-B552-036EB9C7017D}"/>
              </a:ext>
            </a:extLst>
          </p:cNvPr>
          <p:cNvSpPr txBox="1"/>
          <p:nvPr/>
        </p:nvSpPr>
        <p:spPr>
          <a:xfrm>
            <a:off x="5869780" y="50768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6E2893A-0155-7800-5330-2FA905642F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4471" y="578541"/>
            <a:ext cx="8227529" cy="5968438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F7020B6-3723-CB5E-783A-5419357DA25A}"/>
              </a:ext>
            </a:extLst>
          </p:cNvPr>
          <p:cNvSpPr txBox="1"/>
          <p:nvPr/>
        </p:nvSpPr>
        <p:spPr>
          <a:xfrm>
            <a:off x="951982" y="2408598"/>
            <a:ext cx="34837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dirty="0"/>
              <a:t>AA</a:t>
            </a:r>
          </a:p>
          <a:p>
            <a:r>
              <a:rPr lang="es-ES_tradnl" dirty="0"/>
              <a:t>ATK POS</a:t>
            </a:r>
          </a:p>
          <a:p>
            <a:r>
              <a:rPr lang="es-ES_tradnl" dirty="0"/>
              <a:t>LD</a:t>
            </a:r>
          </a:p>
          <a:p>
            <a:r>
              <a:rPr lang="es-ES_tradnl" dirty="0"/>
              <a:t>Líneas de fase</a:t>
            </a:r>
          </a:p>
          <a:p>
            <a:r>
              <a:rPr lang="es-ES_tradnl" dirty="0"/>
              <a:t>LOA</a:t>
            </a:r>
          </a:p>
          <a:p>
            <a:r>
              <a:rPr lang="es-ES_tradnl" dirty="0"/>
              <a:t>Línea de avance</a:t>
            </a:r>
          </a:p>
          <a:p>
            <a:r>
              <a:rPr lang="es-ES_tradnl" dirty="0"/>
              <a:t>Eje de avance </a:t>
            </a:r>
          </a:p>
          <a:p>
            <a:r>
              <a:rPr lang="es-ES_tradnl" dirty="0"/>
              <a:t>Límite izquierdo y derecho</a:t>
            </a:r>
          </a:p>
        </p:txBody>
      </p:sp>
    </p:spTree>
    <p:extLst>
      <p:ext uri="{BB962C8B-B14F-4D97-AF65-F5344CB8AC3E}">
        <p14:creationId xmlns:p14="http://schemas.microsoft.com/office/powerpoint/2010/main" val="39866559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OBSTACULOS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D71D27-CF85-1729-8B0C-B5AE75D4D1C5}"/>
              </a:ext>
            </a:extLst>
          </p:cNvPr>
          <p:cNvSpPr txBox="1"/>
          <p:nvPr/>
        </p:nvSpPr>
        <p:spPr>
          <a:xfrm>
            <a:off x="3002756" y="2925909"/>
            <a:ext cx="27146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018352F-A5C4-9717-B552-036EB9C7017D}"/>
              </a:ext>
            </a:extLst>
          </p:cNvPr>
          <p:cNvSpPr txBox="1"/>
          <p:nvPr/>
        </p:nvSpPr>
        <p:spPr>
          <a:xfrm>
            <a:off x="5869780" y="50768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0BAFAD7-08DE-D155-469D-986E3F4F47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003" y="1419887"/>
            <a:ext cx="6845629" cy="1690688"/>
          </a:xfrm>
          <a:prstGeom prst="rect">
            <a:avLst/>
          </a:prstGeom>
        </p:spPr>
      </p:pic>
      <p:pic>
        <p:nvPicPr>
          <p:cNvPr id="3074" name="Picture 2" descr="FM 5-7-30 Chptr 4 Defensive Operations">
            <a:extLst>
              <a:ext uri="{FF2B5EF4-FFF2-40B4-BE49-F238E27FC236}">
                <a16:creationId xmlns:a16="http://schemas.microsoft.com/office/drawing/2014/main" id="{2EE75E5C-8E4A-5876-3092-C3ADC28AD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367" y="1402728"/>
            <a:ext cx="5042633" cy="4357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61917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OBSTACULOS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D71D27-CF85-1729-8B0C-B5AE75D4D1C5}"/>
              </a:ext>
            </a:extLst>
          </p:cNvPr>
          <p:cNvSpPr txBox="1"/>
          <p:nvPr/>
        </p:nvSpPr>
        <p:spPr>
          <a:xfrm>
            <a:off x="3002756" y="2925909"/>
            <a:ext cx="27146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018352F-A5C4-9717-B552-036EB9C7017D}"/>
              </a:ext>
            </a:extLst>
          </p:cNvPr>
          <p:cNvSpPr txBox="1"/>
          <p:nvPr/>
        </p:nvSpPr>
        <p:spPr>
          <a:xfrm>
            <a:off x="5869780" y="50768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5122" name="Picture 2" descr="FM 5-102: Countermobility - Chptr 4 Obstacle Plans">
            <a:extLst>
              <a:ext uri="{FF2B5EF4-FFF2-40B4-BE49-F238E27FC236}">
                <a16:creationId xmlns:a16="http://schemas.microsoft.com/office/drawing/2014/main" id="{94BB7877-C608-BF16-8CEE-A76161251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003" y="1033463"/>
            <a:ext cx="6686549" cy="5595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93091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003" y="0"/>
            <a:ext cx="1172199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RFL/RFA/NFA/FFA (BCL; CFL, OTRAS)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286436-946A-45D5-0164-50B055DE166A}"/>
              </a:ext>
            </a:extLst>
          </p:cNvPr>
          <p:cNvSpPr txBox="1"/>
          <p:nvPr/>
        </p:nvSpPr>
        <p:spPr>
          <a:xfrm>
            <a:off x="7321154" y="2864183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8D71D27-CF85-1729-8B0C-B5AE75D4D1C5}"/>
              </a:ext>
            </a:extLst>
          </p:cNvPr>
          <p:cNvSpPr txBox="1"/>
          <p:nvPr/>
        </p:nvSpPr>
        <p:spPr>
          <a:xfrm>
            <a:off x="3002756" y="2925909"/>
            <a:ext cx="2714624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018352F-A5C4-9717-B552-036EB9C7017D}"/>
              </a:ext>
            </a:extLst>
          </p:cNvPr>
          <p:cNvSpPr txBox="1"/>
          <p:nvPr/>
        </p:nvSpPr>
        <p:spPr>
          <a:xfrm>
            <a:off x="5869780" y="5076825"/>
            <a:ext cx="3483770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s-ES_tradnl" dirty="0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0660BA6-7741-B37A-5DA2-FAFBA382BB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30274"/>
            <a:ext cx="5141860" cy="221456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355FD1A-9BFF-CC66-7BE7-A6DDAE000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92" y="3873239"/>
            <a:ext cx="4114076" cy="2438400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22ED0669-EEBC-A0CB-C614-9FEA28DB2C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10174" y="1510815"/>
            <a:ext cx="4305300" cy="2489200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654559BB-A1C8-CF4C-CD66-25A0B60C53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7837" y="3974036"/>
            <a:ext cx="3758353" cy="2152313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2FAF1834-E055-7F69-77D3-676DFF468E46}"/>
              </a:ext>
            </a:extLst>
          </p:cNvPr>
          <p:cNvSpPr/>
          <p:nvPr/>
        </p:nvSpPr>
        <p:spPr>
          <a:xfrm>
            <a:off x="5717380" y="1510815"/>
            <a:ext cx="3366659" cy="24892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E8D7184C-4E06-C056-B8BC-DB677802743C}"/>
              </a:ext>
            </a:extLst>
          </p:cNvPr>
          <p:cNvSpPr/>
          <p:nvPr/>
        </p:nvSpPr>
        <p:spPr>
          <a:xfrm>
            <a:off x="663820" y="3974036"/>
            <a:ext cx="3366659" cy="2489200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1494999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DFE83D-65E2-7C27-830D-080D5F961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rges Scott (1873-1943) illustration &quot;American Marines in Belleau Wood (1918)&quot;">
            <a:extLst>
              <a:ext uri="{FF2B5EF4-FFF2-40B4-BE49-F238E27FC236}">
                <a16:creationId xmlns:a16="http://schemas.microsoft.com/office/drawing/2014/main" id="{DAE644ED-E328-B411-C5AD-C9939B9249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86"/>
          <a:stretch>
            <a:fillRect/>
          </a:stretch>
        </p:blipFill>
        <p:spPr bwMode="auto">
          <a:xfrm>
            <a:off x="-170" y="10"/>
            <a:ext cx="8450317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3059B73-C095-00D1-1D10-72C9036FF7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es-ES_tradnl" sz="4400">
                <a:solidFill>
                  <a:srgbClr val="FFFFFF"/>
                </a:solidFill>
              </a:rPr>
              <a:t>OFENSA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EC81A20-3132-69AD-1F3E-F983265528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pPr algn="l"/>
            <a:r>
              <a:rPr lang="es-ES_tradnl">
                <a:solidFill>
                  <a:srgbClr val="FFFFFF"/>
                </a:solidFill>
              </a:rPr>
              <a:t>Táctica II</a:t>
            </a:r>
          </a:p>
        </p:txBody>
      </p:sp>
      <p:pic>
        <p:nvPicPr>
          <p:cNvPr id="4" name="Picture 2" descr="Special operators will be countering violent extremists for the 'long haul'">
            <a:extLst>
              <a:ext uri="{FF2B5EF4-FFF2-40B4-BE49-F238E27FC236}">
                <a16:creationId xmlns:a16="http://schemas.microsoft.com/office/drawing/2014/main" id="{61AF4986-CA7B-E268-16FE-70C5E8AC2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11" r="12352" b="-2"/>
          <a:stretch>
            <a:fillRect/>
          </a:stretch>
        </p:blipFill>
        <p:spPr bwMode="auto">
          <a:xfrm>
            <a:off x="6225997" y="-2458"/>
            <a:ext cx="5962785" cy="685800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66062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3395</TotalTime>
  <Words>637</Words>
  <Application>Microsoft Macintosh PowerPoint</Application>
  <PresentationFormat>Panorámica</PresentationFormat>
  <Paragraphs>136</Paragraphs>
  <Slides>35</Slides>
  <Notes>0</Notes>
  <HiddenSlides>4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Tema de Office</vt:lpstr>
      <vt:lpstr>OFENSA</vt:lpstr>
      <vt:lpstr>Temario </vt:lpstr>
      <vt:lpstr>CONDICIONES PARA EL ÉXITO EN LA OFENSA</vt:lpstr>
      <vt:lpstr>Actividad (10/15)</vt:lpstr>
      <vt:lpstr>TIPOS DE ACCIONES OFENSIVAS (MCWP 3-1)</vt:lpstr>
      <vt:lpstr>MOVIMIENTO HACIA EL CONTACTO</vt:lpstr>
      <vt:lpstr>EXPLOTACIÓN</vt:lpstr>
      <vt:lpstr>PERSECUCIÓN</vt:lpstr>
      <vt:lpstr>Organización de la fuerza: aplica para todo tipo de operaciones y en todos los niveles</vt:lpstr>
      <vt:lpstr>Organización de la fuerza= ORGATAR (T/O)</vt:lpstr>
      <vt:lpstr>ATAQUES: FORMAS DE MANIOBRA  </vt:lpstr>
      <vt:lpstr>LA COMBANACIÓN DE FORMAS DE MANIOBRA ES CLAVE PARA EL ÉXITO </vt:lpstr>
      <vt:lpstr>FRONTAL</vt:lpstr>
      <vt:lpstr>PENTRACIÓN</vt:lpstr>
      <vt:lpstr>FLANCO</vt:lpstr>
      <vt:lpstr>ENVOLVIMIENTO</vt:lpstr>
      <vt:lpstr>ENVOLVIMIENTO</vt:lpstr>
      <vt:lpstr>ENVOLVIMIENTO</vt:lpstr>
      <vt:lpstr>GIRO</vt:lpstr>
      <vt:lpstr>INFILTRACIÓN</vt:lpstr>
      <vt:lpstr>GRUPOS </vt:lpstr>
      <vt:lpstr>MEDIDAS DE COORDINACIÓN COMUNES (MCWP 3-4)</vt:lpstr>
      <vt:lpstr>ACM</vt:lpstr>
      <vt:lpstr>Área de Operaciones (AO) </vt:lpstr>
      <vt:lpstr>Área de Reunión (AA) </vt:lpstr>
      <vt:lpstr>CKP POINT / CONTACT POINT</vt:lpstr>
      <vt:lpstr>TRP (NO SOLO PARA ARTILLERÍA)</vt:lpstr>
      <vt:lpstr>ENGAGEMENT AREAS / TRIGGER LINES </vt:lpstr>
      <vt:lpstr>POSICIÓN DE ARTILLERÍA</vt:lpstr>
      <vt:lpstr>NAI / TAI</vt:lpstr>
      <vt:lpstr>LINEAS DE FASE </vt:lpstr>
      <vt:lpstr>OBSTACULOS</vt:lpstr>
      <vt:lpstr>OBSTACULOS</vt:lpstr>
      <vt:lpstr>RFL/RFA/NFA/FFA (BCL; CFL, OTRAS)</vt:lpstr>
      <vt:lpstr>OFENSA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PILARES TÁCTICOS:  OFENSA, DEFENSA Y SEGURIDAD</dc:title>
  <dc:creator>federico vonderweth</dc:creator>
  <cp:lastModifiedBy>Friedrich von der Weth</cp:lastModifiedBy>
  <cp:revision>23</cp:revision>
  <dcterms:created xsi:type="dcterms:W3CDTF">2023-12-17T11:46:34Z</dcterms:created>
  <dcterms:modified xsi:type="dcterms:W3CDTF">2026-03-25T19:25:25Z</dcterms:modified>
</cp:coreProperties>
</file>