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5" r:id="rId2"/>
    <p:sldId id="277" r:id="rId3"/>
    <p:sldId id="295" r:id="rId4"/>
    <p:sldId id="278" r:id="rId5"/>
    <p:sldId id="287" r:id="rId6"/>
    <p:sldId id="280" r:id="rId7"/>
    <p:sldId id="281" r:id="rId8"/>
    <p:sldId id="296" r:id="rId9"/>
    <p:sldId id="283" r:id="rId10"/>
    <p:sldId id="284" r:id="rId11"/>
    <p:sldId id="282" r:id="rId12"/>
    <p:sldId id="285" r:id="rId13"/>
    <p:sldId id="288" r:id="rId14"/>
    <p:sldId id="286" r:id="rId15"/>
    <p:sldId id="289" r:id="rId16"/>
    <p:sldId id="290" r:id="rId17"/>
    <p:sldId id="291" r:id="rId18"/>
    <p:sldId id="292" r:id="rId19"/>
    <p:sldId id="257" r:id="rId20"/>
    <p:sldId id="260" r:id="rId21"/>
    <p:sldId id="258" r:id="rId22"/>
    <p:sldId id="259" r:id="rId23"/>
    <p:sldId id="261" r:id="rId24"/>
    <p:sldId id="263" r:id="rId25"/>
    <p:sldId id="264" r:id="rId26"/>
    <p:sldId id="262" r:id="rId27"/>
    <p:sldId id="265" r:id="rId28"/>
    <p:sldId id="267" r:id="rId29"/>
    <p:sldId id="269" r:id="rId30"/>
    <p:sldId id="268" r:id="rId31"/>
    <p:sldId id="266" r:id="rId32"/>
    <p:sldId id="270" r:id="rId33"/>
    <p:sldId id="271" r:id="rId34"/>
    <p:sldId id="272" r:id="rId35"/>
    <p:sldId id="294" r:id="rId36"/>
    <p:sldId id="274" r:id="rId37"/>
    <p:sldId id="293" r:id="rId38"/>
    <p:sldId id="276" r:id="rId3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autoAdjust="0"/>
    <p:restoredTop sz="94630" autoAdjust="0"/>
  </p:normalViewPr>
  <p:slideViewPr>
    <p:cSldViewPr>
      <p:cViewPr varScale="1">
        <p:scale>
          <a:sx n="87" d="100"/>
          <a:sy n="87" d="100"/>
        </p:scale>
        <p:origin x="1494" y="60"/>
      </p:cViewPr>
      <p:guideLst>
        <p:guide orient="horz" pos="2160"/>
        <p:guide pos="2880"/>
      </p:guideLst>
    </p:cSldViewPr>
  </p:slideViewPr>
  <p:outlineViewPr>
    <p:cViewPr>
      <p:scale>
        <a:sx n="33" d="100"/>
        <a:sy n="33" d="100"/>
      </p:scale>
      <p:origin x="0" y="-31668"/>
    </p:cViewPr>
  </p:outlineViewPr>
  <p:notesTextViewPr>
    <p:cViewPr>
      <p:scale>
        <a:sx n="1" d="1"/>
        <a:sy n="1" d="1"/>
      </p:scale>
      <p:origin x="0" y="0"/>
    </p:cViewPr>
  </p:notesTextViewPr>
  <p:sorterViewPr>
    <p:cViewPr>
      <p:scale>
        <a:sx n="100" d="100"/>
        <a:sy n="100" d="100"/>
      </p:scale>
      <p:origin x="0" y="-574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8" name="7 Título"/>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s-ES" smtClean="0"/>
              <a:t>Haga clic para modificar el estilo de título del patrón</a:t>
            </a:r>
            <a:endParaRPr kumimoji="0" lang="en-US"/>
          </a:p>
        </p:txBody>
      </p:sp>
      <p:sp>
        <p:nvSpPr>
          <p:cNvPr id="28" name="27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17" name="16 Marcador de pie de página"/>
          <p:cNvSpPr>
            <a:spLocks noGrp="1"/>
          </p:cNvSpPr>
          <p:nvPr>
            <p:ph type="ftr" sz="quarter" idx="11"/>
          </p:nvPr>
        </p:nvSpPr>
        <p:spPr/>
        <p:txBody>
          <a:bodyPr/>
          <a:lstStyle/>
          <a:p>
            <a:endParaRPr lang="es-ES" dirty="0"/>
          </a:p>
        </p:txBody>
      </p:sp>
      <p:sp>
        <p:nvSpPr>
          <p:cNvPr id="29" name="28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
        <p:nvSpPr>
          <p:cNvPr id="9" name="8 Subtítulo"/>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3">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a:xfrm>
            <a:off x="7924800" y="6416675"/>
            <a:ext cx="762000" cy="365125"/>
          </a:xfrm>
        </p:spPr>
        <p:txBody>
          <a:bodyPr/>
          <a:lstStyle/>
          <a:p>
            <a:fld id="{8C07B50D-66EA-436C-BC35-25E86CC311F6}" type="slidenum">
              <a:rPr lang="es-ES" smtClean="0"/>
              <a:t>‹Nº›</a:t>
            </a:fld>
            <a:endParaRPr lang="es-E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s-ES" dirty="0"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4" name="3 Marcador de texto"/>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DB90EDB8-002A-4A6A-9CD0-34B6FD371618}" type="datetimeFigureOut">
              <a:rPr lang="es-ES" smtClean="0"/>
              <a:t>04/08/2020</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8C07B50D-66EA-436C-BC35-25E86CC311F6}"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DB90EDB8-002A-4A6A-9CD0-34B6FD371618}" type="datetimeFigureOut">
              <a:rPr lang="es-ES" smtClean="0"/>
              <a:t>04/08/2020</a:t>
            </a:fld>
            <a:endParaRPr lang="es-ES" dirty="0"/>
          </a:p>
        </p:txBody>
      </p:sp>
      <p:sp>
        <p:nvSpPr>
          <p:cNvPr id="3" name="2 Marcador de pie de página"/>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s-ES" dirty="0"/>
          </a:p>
        </p:txBody>
      </p:sp>
      <p:sp>
        <p:nvSpPr>
          <p:cNvPr id="23" name="22 Marcador de número de diapositiva"/>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C07B50D-66EA-436C-BC35-25E86CC311F6}" type="slidenum">
              <a:rPr lang="es-ES" smtClean="0"/>
              <a:t>‹Nº›</a:t>
            </a:fld>
            <a:endParaRPr lang="es-ES" dirty="0"/>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20247"/>
            <a:ext cx="8229600" cy="1144991"/>
          </a:xfrm>
        </p:spPr>
        <p:txBody>
          <a:bodyPr>
            <a:normAutofit/>
          </a:bodyPr>
          <a:lstStyle/>
          <a:p>
            <a:r>
              <a:rPr lang="es-ES" sz="3200" dirty="0" smtClean="0"/>
              <a:t>CONCEPTO FINANZAS PÚBLICAS</a:t>
            </a:r>
            <a:endParaRPr lang="es-ES" sz="3200" dirty="0"/>
          </a:p>
        </p:txBody>
      </p:sp>
      <p:sp>
        <p:nvSpPr>
          <p:cNvPr id="3" name="2 Subtítulo"/>
          <p:cNvSpPr>
            <a:spLocks noGrp="1"/>
          </p:cNvSpPr>
          <p:nvPr>
            <p:ph type="subTitle" idx="1"/>
          </p:nvPr>
        </p:nvSpPr>
        <p:spPr>
          <a:xfrm>
            <a:off x="0" y="1844824"/>
            <a:ext cx="9144000" cy="5328592"/>
          </a:xfrm>
        </p:spPr>
        <p:txBody>
          <a:bodyPr>
            <a:noAutofit/>
          </a:bodyPr>
          <a:lstStyle/>
          <a:p>
            <a:r>
              <a:rPr lang="es-ES" b="1" dirty="0"/>
              <a:t>Finanzas </a:t>
            </a:r>
            <a:r>
              <a:rPr lang="es-ES" dirty="0"/>
              <a:t>es la actividad propia que desarrolla el estado para obtener bienes </a:t>
            </a:r>
            <a:r>
              <a:rPr lang="es-ES" dirty="0" smtClean="0"/>
              <a:t>y recursos </a:t>
            </a:r>
            <a:r>
              <a:rPr lang="es-ES" dirty="0"/>
              <a:t>con que satisfacer necesidades públicas, estas necesidades son de </a:t>
            </a:r>
            <a:r>
              <a:rPr lang="es-ES" dirty="0" smtClean="0"/>
              <a:t>dos categorías</a:t>
            </a:r>
            <a:r>
              <a:rPr lang="es-ES" dirty="0"/>
              <a:t>: absolutas y relativas. Son necesidades absolutas el mantenimiento </a:t>
            </a:r>
            <a:r>
              <a:rPr lang="es-ES" dirty="0" smtClean="0"/>
              <a:t>del orden </a:t>
            </a:r>
            <a:r>
              <a:rPr lang="es-ES" dirty="0"/>
              <a:t>jurídico establecido y la defensa de la soberanía nacional. </a:t>
            </a:r>
          </a:p>
        </p:txBody>
      </p:sp>
    </p:spTree>
    <p:extLst>
      <p:ext uri="{BB962C8B-B14F-4D97-AF65-F5344CB8AC3E}">
        <p14:creationId xmlns:p14="http://schemas.microsoft.com/office/powerpoint/2010/main" val="3763391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20247"/>
            <a:ext cx="8229600" cy="1361015"/>
          </a:xfrm>
        </p:spPr>
        <p:txBody>
          <a:bodyPr>
            <a:normAutofit/>
          </a:bodyPr>
          <a:lstStyle/>
          <a:p>
            <a:r>
              <a:rPr lang="es-ES" sz="3200" dirty="0" smtClean="0"/>
              <a:t>CONCEPTO FINANZAS PÚBLICAS</a:t>
            </a:r>
            <a:endParaRPr lang="es-ES" sz="3200" dirty="0"/>
          </a:p>
        </p:txBody>
      </p:sp>
      <p:sp>
        <p:nvSpPr>
          <p:cNvPr id="3" name="2 Subtítulo"/>
          <p:cNvSpPr>
            <a:spLocks noGrp="1"/>
          </p:cNvSpPr>
          <p:nvPr>
            <p:ph type="subTitle" idx="1"/>
          </p:nvPr>
        </p:nvSpPr>
        <p:spPr>
          <a:xfrm>
            <a:off x="0" y="1844824"/>
            <a:ext cx="9144000" cy="5328592"/>
          </a:xfrm>
        </p:spPr>
        <p:txBody>
          <a:bodyPr>
            <a:noAutofit/>
          </a:bodyPr>
          <a:lstStyle/>
          <a:p>
            <a:r>
              <a:rPr lang="es-ES" dirty="0" smtClean="0"/>
              <a:t>Son necesidades relativas </a:t>
            </a:r>
            <a:r>
              <a:rPr lang="es-ES" dirty="0"/>
              <a:t>la creación de servicios de salud pública, la fundación de escuelas, la</a:t>
            </a:r>
          </a:p>
          <a:p>
            <a:r>
              <a:rPr lang="es-ES" dirty="0"/>
              <a:t>construcción de caminos, etc. Las finanzas: disciplina que estudia las </a:t>
            </a:r>
            <a:r>
              <a:rPr lang="es-ES" dirty="0" smtClean="0"/>
              <a:t>rentas públicas </a:t>
            </a:r>
            <a:r>
              <a:rPr lang="es-ES" dirty="0"/>
              <a:t>y los métodos para </a:t>
            </a:r>
            <a:r>
              <a:rPr lang="es-ES" dirty="0" smtClean="0"/>
              <a:t>administrarlas</a:t>
            </a:r>
            <a:endParaRPr lang="es-ES" dirty="0"/>
          </a:p>
        </p:txBody>
      </p:sp>
    </p:spTree>
    <p:extLst>
      <p:ext uri="{BB962C8B-B14F-4D97-AF65-F5344CB8AC3E}">
        <p14:creationId xmlns:p14="http://schemas.microsoft.com/office/powerpoint/2010/main" val="12912349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20247"/>
            <a:ext cx="8229600" cy="1361015"/>
          </a:xfrm>
        </p:spPr>
        <p:txBody>
          <a:bodyPr>
            <a:normAutofit/>
          </a:bodyPr>
          <a:lstStyle/>
          <a:p>
            <a:r>
              <a:rPr lang="es-ES" sz="3200" dirty="0" smtClean="0"/>
              <a:t>CONCEPTO FINANZAS PÚBLICAS</a:t>
            </a:r>
            <a:endParaRPr lang="es-ES" sz="3200" dirty="0"/>
          </a:p>
        </p:txBody>
      </p:sp>
      <p:sp>
        <p:nvSpPr>
          <p:cNvPr id="3" name="2 Subtítulo"/>
          <p:cNvSpPr>
            <a:spLocks noGrp="1"/>
          </p:cNvSpPr>
          <p:nvPr>
            <p:ph type="subTitle" idx="1"/>
          </p:nvPr>
        </p:nvSpPr>
        <p:spPr>
          <a:xfrm>
            <a:off x="0" y="1844824"/>
            <a:ext cx="9144000" cy="5328592"/>
          </a:xfrm>
        </p:spPr>
        <p:txBody>
          <a:bodyPr>
            <a:noAutofit/>
          </a:bodyPr>
          <a:lstStyle/>
          <a:p>
            <a:r>
              <a:rPr lang="es-ES" dirty="0" smtClean="0"/>
              <a:t>Las </a:t>
            </a:r>
            <a:r>
              <a:rPr lang="es-ES" dirty="0"/>
              <a:t>finanzas públicas tienen por objeto el estudio de los medios aplicados para la</a:t>
            </a:r>
          </a:p>
          <a:p>
            <a:r>
              <a:rPr lang="es-ES" dirty="0"/>
              <a:t>obtención de los recursos económicos, su administración y destino con relación </a:t>
            </a:r>
            <a:r>
              <a:rPr lang="es-ES" dirty="0" smtClean="0"/>
              <a:t>a los </a:t>
            </a:r>
            <a:r>
              <a:rPr lang="es-ES" dirty="0"/>
              <a:t>fines del estado</a:t>
            </a:r>
            <a:r>
              <a:rPr lang="es-ES" sz="2400" dirty="0"/>
              <a:t>.</a:t>
            </a:r>
          </a:p>
        </p:txBody>
      </p:sp>
    </p:spTree>
    <p:extLst>
      <p:ext uri="{BB962C8B-B14F-4D97-AF65-F5344CB8AC3E}">
        <p14:creationId xmlns:p14="http://schemas.microsoft.com/office/powerpoint/2010/main" val="130020153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116631"/>
            <a:ext cx="8229600" cy="1739877"/>
          </a:xfrm>
        </p:spPr>
        <p:txBody>
          <a:bodyPr>
            <a:normAutofit/>
          </a:bodyPr>
          <a:lstStyle/>
          <a:p>
            <a:r>
              <a:rPr lang="es-CL" sz="3200" dirty="0"/>
              <a:t>Definición del Concepto  Ciencia de las Finanzas </a:t>
            </a:r>
            <a:br>
              <a:rPr lang="es-CL" sz="3200" dirty="0"/>
            </a:br>
            <a:endParaRPr lang="es-ES" sz="32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a:latin typeface="Arial" pitchFamily="34" charset="0"/>
                <a:cs typeface="Arial" pitchFamily="34" charset="0"/>
              </a:rPr>
              <a:t>La ciencia de las finanzas es aquella rama del conocimiento humano que se dedica a estudiar los principios abstractos, los objetivos políticos y todas las normas que rigen la adquisición, la administración y la inversión de las riquezas, requeridas por los entes políticos para la satisfacción prioritaria de toda necesidad pública.</a:t>
            </a: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21139354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3024336"/>
          </a:xfrm>
        </p:spPr>
        <p:txBody>
          <a:bodyPr>
            <a:normAutofit fontScale="90000"/>
          </a:bodyPr>
          <a:lstStyle/>
          <a:p>
            <a:r>
              <a:rPr lang="es-CL" sz="3100" dirty="0"/>
              <a:t>Distinción entre Ciencia Finanzas Pura y la Ciencia de aplicación delos principios </a:t>
            </a:r>
            <a:r>
              <a:rPr lang="es-CL" sz="3100" dirty="0" smtClean="0"/>
              <a:t>financieros</a:t>
            </a:r>
            <a:br>
              <a:rPr lang="es-CL" sz="3100" dirty="0" smtClean="0"/>
            </a:br>
            <a:r>
              <a:rPr lang="es-CL" sz="3100" dirty="0" smtClean="0"/>
              <a:t/>
            </a:r>
            <a:br>
              <a:rPr lang="es-CL" sz="3100" dirty="0" smtClean="0"/>
            </a:br>
            <a:r>
              <a:rPr lang="es-CL" sz="3100" dirty="0" smtClean="0"/>
              <a:t> </a:t>
            </a:r>
            <a:r>
              <a:rPr lang="es-CL" sz="3600" dirty="0"/>
              <a:t/>
            </a:r>
            <a:br>
              <a:rPr lang="es-CL" sz="36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smtClean="0">
                <a:latin typeface="Arial" pitchFamily="34" charset="0"/>
                <a:cs typeface="Arial" pitchFamily="34" charset="0"/>
              </a:rPr>
              <a:t>La ciencia de las finanzas puras o teoría financiera, es una ciencia abstracta  que estudia los fenómenos financieros concretos  para conseguir un determinado fin : la oportuna satisfacción de  una necesidad efectiva  por medio de una determinada distribución  de  las cargas públicas</a:t>
            </a:r>
            <a:r>
              <a:rPr lang="es-MX" sz="2400" dirty="0" smtClean="0">
                <a:latin typeface="Arial" pitchFamily="34" charset="0"/>
                <a:cs typeface="Arial" pitchFamily="34" charset="0"/>
              </a:rPr>
              <a:t>.</a:t>
            </a: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2298208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3024336"/>
          </a:xfrm>
        </p:spPr>
        <p:txBody>
          <a:bodyPr>
            <a:normAutofit fontScale="90000"/>
          </a:bodyPr>
          <a:lstStyle/>
          <a:p>
            <a:r>
              <a:rPr lang="es-CL" sz="3100" dirty="0"/>
              <a:t>Distinción entre Ciencia Finanzas Pura y la Ciencia de aplicación delos principios </a:t>
            </a:r>
            <a:r>
              <a:rPr lang="es-CL" sz="3100" dirty="0" smtClean="0"/>
              <a:t>financieros</a:t>
            </a:r>
            <a:br>
              <a:rPr lang="es-CL" sz="3100" dirty="0" smtClean="0"/>
            </a:br>
            <a:r>
              <a:rPr lang="es-CL" sz="3100" dirty="0" smtClean="0"/>
              <a:t/>
            </a:r>
            <a:br>
              <a:rPr lang="es-CL" sz="3100" dirty="0" smtClean="0"/>
            </a:br>
            <a:r>
              <a:rPr lang="es-CL" sz="3100" dirty="0" smtClean="0"/>
              <a:t> </a:t>
            </a:r>
            <a:r>
              <a:rPr lang="es-CL" sz="3600" dirty="0"/>
              <a:t/>
            </a:r>
            <a:br>
              <a:rPr lang="es-CL" sz="36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a:latin typeface="Arial" pitchFamily="34" charset="0"/>
                <a:cs typeface="Arial" pitchFamily="34" charset="0"/>
              </a:rPr>
              <a:t>Por el contrario  la ciencia  de la aplicación  de los principios financieros es la que lleva a la obtención  de los objetivos políticos , investiga  las formas en que el Estado busca obtener la riqueza    necesaria  para su existencia , funcionamiento , y cumplir  su función ética y social .</a:t>
            </a: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2573066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Definición </a:t>
            </a:r>
            <a:r>
              <a:rPr lang="es-CL" sz="3100" dirty="0"/>
              <a:t>del Concepto  Ciencia de las Finanzas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484784"/>
            <a:ext cx="9144000" cy="5688632"/>
          </a:xfrm>
        </p:spPr>
        <p:txBody>
          <a:bodyPr>
            <a:noAutofit/>
          </a:bodyPr>
          <a:lstStyle/>
          <a:p>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smtClean="0">
                <a:latin typeface="Arial" pitchFamily="34" charset="0"/>
                <a:cs typeface="Arial" pitchFamily="34" charset="0"/>
              </a:rPr>
              <a:t>Se puede definir como el conjunto de reglas y principios para obtener, administrar e invertir el patrimonio público, el fin de los negocios  jurídicos entre el individuo y el Estado, el estudio de esta actividad corresponde a la Ciencia de las Finanzas. Se trata de una ciencia social  que estudia las rentas del Estado y la mejor forma de obtenerlas</a:t>
            </a:r>
            <a:r>
              <a:rPr lang="es-CL" sz="2400" dirty="0" smtClean="0">
                <a:latin typeface="Arial" pitchFamily="34" charset="0"/>
                <a:cs typeface="Arial" pitchFamily="34" charset="0"/>
              </a:rPr>
              <a:t>.</a:t>
            </a:r>
            <a:endParaRPr lang="es-CL" sz="2400" dirty="0" smtClean="0">
              <a:latin typeface="Arial" pitchFamily="34" charset="0"/>
              <a:cs typeface="Arial" pitchFamily="34" charset="0"/>
            </a:endParaRPr>
          </a:p>
        </p:txBody>
      </p:sp>
    </p:spTree>
    <p:extLst>
      <p:ext uri="{BB962C8B-B14F-4D97-AF65-F5344CB8AC3E}">
        <p14:creationId xmlns:p14="http://schemas.microsoft.com/office/powerpoint/2010/main" val="21144023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Definición </a:t>
            </a:r>
            <a:r>
              <a:rPr lang="es-CL" sz="3100" dirty="0"/>
              <a:t>del Concepto  Ciencia de las Finanzas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484784"/>
            <a:ext cx="9144000" cy="5688632"/>
          </a:xfrm>
        </p:spPr>
        <p:txBody>
          <a:bodyPr>
            <a:noAutofit/>
          </a:bodyPr>
          <a:lstStyle/>
          <a:p>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smtClean="0">
                <a:latin typeface="Arial" pitchFamily="34" charset="0"/>
                <a:cs typeface="Arial" pitchFamily="34" charset="0"/>
              </a:rPr>
              <a:t>La </a:t>
            </a:r>
            <a:r>
              <a:rPr lang="es-CL" sz="2400" dirty="0" smtClean="0">
                <a:latin typeface="Arial" pitchFamily="34" charset="0"/>
                <a:cs typeface="Arial" pitchFamily="34" charset="0"/>
              </a:rPr>
              <a:t>palabra finanzas , desde el punto de vista etimológico, tiene su origen  en la voz griega finos, la que pasa al latín </a:t>
            </a:r>
            <a:r>
              <a:rPr lang="es-CL" sz="2400" dirty="0" err="1" smtClean="0">
                <a:latin typeface="Arial" pitchFamily="34" charset="0"/>
                <a:cs typeface="Arial" pitchFamily="34" charset="0"/>
              </a:rPr>
              <a:t>finis</a:t>
            </a:r>
            <a:r>
              <a:rPr lang="es-CL" sz="2400" dirty="0" smtClean="0">
                <a:latin typeface="Arial" pitchFamily="34" charset="0"/>
                <a:cs typeface="Arial" pitchFamily="34" charset="0"/>
              </a:rPr>
              <a:t> que significa fin , en el sentido en que finalizan todo negocio jurídicamente iniciado. Proviene del participio latino </a:t>
            </a:r>
            <a:r>
              <a:rPr lang="es-CL" sz="2400" dirty="0" err="1" smtClean="0">
                <a:latin typeface="Arial" pitchFamily="34" charset="0"/>
                <a:cs typeface="Arial" pitchFamily="34" charset="0"/>
              </a:rPr>
              <a:t>finatio</a:t>
            </a:r>
            <a:r>
              <a:rPr lang="es-CL" sz="2400" dirty="0" smtClean="0">
                <a:latin typeface="Arial" pitchFamily="34" charset="0"/>
                <a:cs typeface="Arial" pitchFamily="34" charset="0"/>
              </a:rPr>
              <a:t> o pagado.</a:t>
            </a: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2139152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Definición </a:t>
            </a:r>
            <a:r>
              <a:rPr lang="es-CL" sz="3100" dirty="0"/>
              <a:t>del Concepto  Ciencia de las Finanzas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smtClean="0">
                <a:latin typeface="Arial" pitchFamily="34" charset="0"/>
                <a:cs typeface="Arial" pitchFamily="34" charset="0"/>
              </a:rPr>
              <a:t>El estudio de las finanzas  como ciencia independiente de la Economía Política , data recién del siglo 19, muchos fueron los economistas que contribuyeron a su contribución , a saber: </a:t>
            </a:r>
            <a:r>
              <a:rPr lang="es-MX" sz="2400" dirty="0" err="1" smtClean="0">
                <a:latin typeface="Arial" pitchFamily="34" charset="0"/>
                <a:cs typeface="Arial" pitchFamily="34" charset="0"/>
              </a:rPr>
              <a:t>Turgot</a:t>
            </a:r>
            <a:r>
              <a:rPr lang="es-MX" sz="2400" dirty="0" smtClean="0">
                <a:latin typeface="Arial" pitchFamily="34" charset="0"/>
                <a:cs typeface="Arial" pitchFamily="34" charset="0"/>
              </a:rPr>
              <a:t>, Adam Smith, Stuart </a:t>
            </a:r>
            <a:r>
              <a:rPr lang="es-MX" sz="2400" dirty="0" err="1" smtClean="0">
                <a:latin typeface="Arial" pitchFamily="34" charset="0"/>
                <a:cs typeface="Arial" pitchFamily="34" charset="0"/>
              </a:rPr>
              <a:t>Mill</a:t>
            </a:r>
            <a:r>
              <a:rPr lang="es-MX" sz="2400" dirty="0" smtClean="0">
                <a:latin typeface="Arial" pitchFamily="34" charset="0"/>
                <a:cs typeface="Arial" pitchFamily="34" charset="0"/>
              </a:rPr>
              <a:t>, Jenofonte , Aristóteles, Santo Tomas de Aquino, </a:t>
            </a:r>
            <a:r>
              <a:rPr lang="es-MX" sz="2400" dirty="0" err="1" smtClean="0">
                <a:latin typeface="Arial" pitchFamily="34" charset="0"/>
                <a:cs typeface="Arial" pitchFamily="34" charset="0"/>
              </a:rPr>
              <a:t>Quesnay</a:t>
            </a:r>
            <a:r>
              <a:rPr lang="es-MX" sz="2400" dirty="0" smtClean="0">
                <a:latin typeface="Arial" pitchFamily="34" charset="0"/>
                <a:cs typeface="Arial" pitchFamily="34" charset="0"/>
              </a:rPr>
              <a:t> y  </a:t>
            </a:r>
            <a:r>
              <a:rPr lang="es-MX" sz="2400" dirty="0" err="1" smtClean="0">
                <a:latin typeface="Arial" pitchFamily="34" charset="0"/>
                <a:cs typeface="Arial" pitchFamily="34" charset="0"/>
              </a:rPr>
              <a:t>Mirabeau</a:t>
            </a:r>
            <a:r>
              <a:rPr lang="es-MX" sz="2400" dirty="0" smtClean="0">
                <a:latin typeface="Arial" pitchFamily="34" charset="0"/>
                <a:cs typeface="Arial" pitchFamily="34" charset="0"/>
              </a:rPr>
              <a:t>. En el siglo 19 alcanza  su absoluta madurez como disciplina científica, inspirada en los postulados del liberalismo económico. </a:t>
            </a: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7903379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Definición </a:t>
            </a:r>
            <a:r>
              <a:rPr lang="es-CL" sz="3100" dirty="0"/>
              <a:t>del Concepto  Ciencia de las Finanzas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smtClean="0">
                <a:latin typeface="Arial" pitchFamily="34" charset="0"/>
                <a:cs typeface="Arial" pitchFamily="34" charset="0"/>
              </a:rPr>
              <a:t>Aparecen </a:t>
            </a:r>
            <a:r>
              <a:rPr lang="es-MX" sz="2400" dirty="0">
                <a:latin typeface="Arial" pitchFamily="34" charset="0"/>
                <a:cs typeface="Arial" pitchFamily="34" charset="0"/>
              </a:rPr>
              <a:t>dos nuevas instituciones: el Impuesto </a:t>
            </a:r>
            <a:r>
              <a:rPr lang="es-MX" sz="2400" dirty="0" smtClean="0">
                <a:latin typeface="Arial" pitchFamily="34" charset="0"/>
                <a:cs typeface="Arial" pitchFamily="34" charset="0"/>
              </a:rPr>
              <a:t>a la </a:t>
            </a:r>
            <a:r>
              <a:rPr lang="es-MX" sz="2400" dirty="0">
                <a:latin typeface="Arial" pitchFamily="34" charset="0"/>
                <a:cs typeface="Arial" pitchFamily="34" charset="0"/>
              </a:rPr>
              <a:t>Renta  y el Impuesto progresivo, surge un destacado financista Wagner, quién postula que las finanzas deben poseer un fuerte contenido </a:t>
            </a:r>
            <a:r>
              <a:rPr lang="es-MX" sz="2400" dirty="0" smtClean="0">
                <a:latin typeface="Arial" pitchFamily="34" charset="0"/>
                <a:cs typeface="Arial" pitchFamily="34" charset="0"/>
              </a:rPr>
              <a:t>social. </a:t>
            </a:r>
            <a:r>
              <a:rPr lang="es-MX" sz="2400" dirty="0">
                <a:latin typeface="Arial" pitchFamily="34" charset="0"/>
                <a:cs typeface="Arial" pitchFamily="34" charset="0"/>
              </a:rPr>
              <a:t>L</a:t>
            </a:r>
            <a:r>
              <a:rPr lang="es-MX" sz="2400" dirty="0" smtClean="0">
                <a:latin typeface="Arial" pitchFamily="34" charset="0"/>
                <a:cs typeface="Arial" pitchFamily="34" charset="0"/>
              </a:rPr>
              <a:t>a depresión mundial de 1929  1933  y la segunda guerra mundial, influyen profundamente sobre las ideas imperantes, surgen nuevas tendencias que se apartan notablemente del concepto de l presupuesto anual equilibrado y reformulan  todo afirmando  que las finanzas deben cumplir  una función esencial, y surgen de este modo las finanzas funcionales.</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363848014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Naturaleza y finalidad de la    </a:t>
            </a:r>
            <a:r>
              <a:rPr lang="es-CL" sz="3100" dirty="0"/>
              <a:t>Ciencia </a:t>
            </a:r>
            <a:r>
              <a:rPr lang="es-CL" sz="3100" dirty="0" smtClean="0"/>
              <a:t>financiera </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CL" sz="2400" dirty="0" smtClean="0">
                <a:latin typeface="Arial" pitchFamily="34" charset="0"/>
                <a:cs typeface="Arial" pitchFamily="34" charset="0"/>
              </a:rPr>
              <a:t>Su naturaleza, nos encontramos frente aun estado de derecho público, con la presencia de absoluta soberanía </a:t>
            </a:r>
            <a:r>
              <a:rPr lang="es-CL" sz="2400" dirty="0" smtClean="0">
                <a:latin typeface="Arial" pitchFamily="34" charset="0"/>
                <a:cs typeface="Arial" pitchFamily="34" charset="0"/>
              </a:rPr>
              <a:t>fiscal. </a:t>
            </a:r>
            <a:r>
              <a:rPr lang="es-CL" sz="2400" dirty="0" smtClean="0">
                <a:latin typeface="Arial" pitchFamily="34" charset="0"/>
                <a:cs typeface="Arial" pitchFamily="34" charset="0"/>
              </a:rPr>
              <a:t>Cuyo propósito principal noes otro que la inversión con el objetivo de la oportuna satisfacción delas necesidades generales. Su finalidad esencial radica en el interés general o no particular.</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25669213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Definición del concepto de economía  financiera </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smtClean="0">
                <a:latin typeface="Arial" pitchFamily="34" charset="0"/>
                <a:cs typeface="Arial" pitchFamily="34" charset="0"/>
              </a:rPr>
              <a:t>Es la suma de medidas o bien de instituciones que </a:t>
            </a:r>
            <a:r>
              <a:rPr lang="es-MX" sz="2400" smtClean="0">
                <a:latin typeface="Arial" pitchFamily="34" charset="0"/>
                <a:cs typeface="Arial" pitchFamily="34" charset="0"/>
              </a:rPr>
              <a:t>tienden </a:t>
            </a:r>
            <a:r>
              <a:rPr lang="es-MX" sz="2400" smtClean="0">
                <a:latin typeface="Arial" pitchFamily="34" charset="0"/>
                <a:cs typeface="Arial" pitchFamily="34" charset="0"/>
              </a:rPr>
              <a:t>a la </a:t>
            </a:r>
            <a:r>
              <a:rPr lang="es-MX" sz="2400" dirty="0" smtClean="0">
                <a:latin typeface="Arial" pitchFamily="34" charset="0"/>
                <a:cs typeface="Arial" pitchFamily="34" charset="0"/>
              </a:rPr>
              <a:t>fijación o bien organización de las necesidades y muy en lo particular la obtención de los recursos, tipo y cuantía, su obtención e inversión para la producción pública material e inmaterial, y toda cuestión relacionada directamente con el establecimiento y fijación de impuestos, y su correspondiente impacto e incidencia sobre toda </a:t>
            </a:r>
            <a:r>
              <a:rPr lang="es-MX" sz="2400" smtClean="0">
                <a:latin typeface="Arial" pitchFamily="34" charset="0"/>
                <a:cs typeface="Arial" pitchFamily="34" charset="0"/>
              </a:rPr>
              <a:t>la población.</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27373991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243408"/>
            <a:ext cx="8229600" cy="4392488"/>
          </a:xfrm>
        </p:spPr>
        <p:txBody>
          <a:bodyPr>
            <a:normAutofit/>
          </a:bodyPr>
          <a:lstStyle/>
          <a:p>
            <a:r>
              <a:rPr lang="es-CL" sz="3100" dirty="0" smtClean="0"/>
              <a:t>Teoría de los fenómenos  dela economía financiera pública</a:t>
            </a:r>
            <a:br>
              <a:rPr lang="es-CL" sz="3100" dirty="0" smtClean="0"/>
            </a:br>
            <a:r>
              <a:rPr lang="es-CL" sz="3100" dirty="0"/>
              <a:t/>
            </a:r>
            <a:br>
              <a:rPr lang="es-CL" sz="3100" dirty="0"/>
            </a:br>
            <a:r>
              <a:rPr lang="es-CL" sz="3100" dirty="0" smtClean="0"/>
              <a:t/>
            </a:r>
            <a:br>
              <a:rPr lang="es-CL" sz="3100" dirty="0" smtClean="0"/>
            </a:br>
            <a:r>
              <a:rPr lang="es-CL" sz="3100" dirty="0" smtClean="0"/>
              <a:t> </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CL" sz="2400" u="sng" dirty="0" smtClean="0">
                <a:latin typeface="Arial" pitchFamily="34" charset="0"/>
                <a:cs typeface="Arial" pitchFamily="34" charset="0"/>
              </a:rPr>
              <a:t>1.- Teoría del Consumo: </a:t>
            </a:r>
            <a:r>
              <a:rPr lang="es-CL" sz="2400" dirty="0" smtClean="0">
                <a:latin typeface="Arial" pitchFamily="34" charset="0"/>
                <a:cs typeface="Arial" pitchFamily="34" charset="0"/>
              </a:rPr>
              <a:t>En lo particular la actividad financiera es un acto de consumo esencialmente público y colectivo.</a:t>
            </a:r>
          </a:p>
          <a:p>
            <a:endParaRPr lang="es-CL" sz="2400" dirty="0" smtClean="0">
              <a:latin typeface="Arial" pitchFamily="34" charset="0"/>
              <a:cs typeface="Arial" pitchFamily="34" charset="0"/>
            </a:endParaRPr>
          </a:p>
          <a:p>
            <a:r>
              <a:rPr lang="es-CL" sz="2400" u="sng" dirty="0" smtClean="0">
                <a:latin typeface="Arial" pitchFamily="34" charset="0"/>
                <a:cs typeface="Arial" pitchFamily="34" charset="0"/>
              </a:rPr>
              <a:t>2.- </a:t>
            </a:r>
            <a:r>
              <a:rPr lang="es-CL" sz="2400" u="sng" dirty="0">
                <a:latin typeface="Arial" pitchFamily="34" charset="0"/>
                <a:cs typeface="Arial" pitchFamily="34" charset="0"/>
              </a:rPr>
              <a:t>Teoría </a:t>
            </a:r>
            <a:r>
              <a:rPr lang="es-CL" sz="2400" u="sng" dirty="0" smtClean="0">
                <a:latin typeface="Arial" pitchFamily="34" charset="0"/>
                <a:cs typeface="Arial" pitchFamily="34" charset="0"/>
              </a:rPr>
              <a:t>de la Productividad : </a:t>
            </a:r>
            <a:r>
              <a:rPr lang="es-CL" sz="2400" dirty="0" smtClean="0">
                <a:latin typeface="Arial" pitchFamily="34" charset="0"/>
                <a:cs typeface="Arial" pitchFamily="34" charset="0"/>
              </a:rPr>
              <a:t>Considera a la actividad financiera como la producción de bienes inmateriales( seguridad, orden público , salud, educación).</a:t>
            </a:r>
          </a:p>
          <a:p>
            <a:r>
              <a:rPr lang="es-CL" sz="2400" dirty="0" smtClean="0">
                <a:latin typeface="Arial" pitchFamily="34" charset="0"/>
                <a:cs typeface="Arial" pitchFamily="34" charset="0"/>
              </a:rPr>
              <a:t> </a:t>
            </a:r>
          </a:p>
          <a:p>
            <a:r>
              <a:rPr lang="es-CL" sz="2400" u="sng" dirty="0" smtClean="0">
                <a:latin typeface="Arial" pitchFamily="34" charset="0"/>
                <a:cs typeface="Arial" pitchFamily="34" charset="0"/>
              </a:rPr>
              <a:t>3.- </a:t>
            </a:r>
            <a:r>
              <a:rPr lang="es-CL" sz="2400" u="sng" dirty="0">
                <a:latin typeface="Arial" pitchFamily="34" charset="0"/>
                <a:cs typeface="Arial" pitchFamily="34" charset="0"/>
              </a:rPr>
              <a:t>Teoría </a:t>
            </a:r>
            <a:r>
              <a:rPr lang="es-CL" sz="2400" u="sng" dirty="0" smtClean="0">
                <a:latin typeface="Arial" pitchFamily="34" charset="0"/>
                <a:cs typeface="Arial" pitchFamily="34" charset="0"/>
              </a:rPr>
              <a:t>del Cambio :</a:t>
            </a:r>
            <a:r>
              <a:rPr lang="es-CL" sz="2400" dirty="0" smtClean="0">
                <a:latin typeface="Arial" pitchFamily="34" charset="0"/>
                <a:cs typeface="Arial" pitchFamily="34" charset="0"/>
              </a:rPr>
              <a:t>Toma el proceso económico financiero como una circulación de bienes, el estado presta . Y la sociedad paga, el cambio es contractual y voluntario.</a:t>
            </a:r>
          </a:p>
          <a:p>
            <a:endParaRPr lang="es-CL" sz="2400" dirty="0" smtClean="0">
              <a:latin typeface="Arial" pitchFamily="34" charset="0"/>
              <a:cs typeface="Arial" pitchFamily="34" charset="0"/>
            </a:endParaRPr>
          </a:p>
          <a:p>
            <a:r>
              <a:rPr lang="es-CL" sz="2400" dirty="0" smtClean="0">
                <a:latin typeface="Arial" pitchFamily="34" charset="0"/>
                <a:cs typeface="Arial" pitchFamily="34" charset="0"/>
              </a:rPr>
              <a:t> </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63709685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171400"/>
            <a:ext cx="8229600" cy="4608512"/>
          </a:xfrm>
        </p:spPr>
        <p:txBody>
          <a:bodyPr>
            <a:normAutofit/>
          </a:bodyPr>
          <a:lstStyle/>
          <a:p>
            <a:r>
              <a:rPr lang="es-CL" sz="3100" dirty="0" smtClean="0"/>
              <a:t>Teoría de los fenómenos  dela economía financiera pública</a:t>
            </a:r>
            <a:br>
              <a:rPr lang="es-CL" sz="3100" dirty="0" smtClean="0"/>
            </a:br>
            <a:r>
              <a:rPr lang="es-CL" sz="3100" dirty="0"/>
              <a:t/>
            </a:r>
            <a:br>
              <a:rPr lang="es-CL" sz="3100" dirty="0"/>
            </a:br>
            <a:r>
              <a:rPr lang="es-CL" sz="3100" dirty="0" smtClean="0"/>
              <a:t/>
            </a:r>
            <a:br>
              <a:rPr lang="es-CL" sz="3100" dirty="0" smtClean="0"/>
            </a:br>
            <a:r>
              <a:rPr lang="es-CL" sz="3100" dirty="0" smtClean="0"/>
              <a:t> </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556792"/>
            <a:ext cx="9144000" cy="5616624"/>
          </a:xfrm>
        </p:spPr>
        <p:txBody>
          <a:bodyPr>
            <a:noAutofit/>
          </a:bodyPr>
          <a:lstStyle/>
          <a:p>
            <a:r>
              <a:rPr lang="es-CL" sz="2400" u="sng" dirty="0">
                <a:latin typeface="Arial" pitchFamily="34" charset="0"/>
                <a:cs typeface="Arial" pitchFamily="34" charset="0"/>
              </a:rPr>
              <a:t>4</a:t>
            </a:r>
            <a:r>
              <a:rPr lang="es-CL" sz="2400" u="sng" dirty="0" smtClean="0">
                <a:latin typeface="Arial" pitchFamily="34" charset="0"/>
                <a:cs typeface="Arial" pitchFamily="34" charset="0"/>
              </a:rPr>
              <a:t>.- Teoría de la Distribución: </a:t>
            </a:r>
            <a:r>
              <a:rPr lang="es-CL" sz="2400" dirty="0" smtClean="0">
                <a:latin typeface="Arial" pitchFamily="34" charset="0"/>
                <a:cs typeface="Arial" pitchFamily="34" charset="0"/>
              </a:rPr>
              <a:t>Contempla el reparto de los gravámenes entre  todos los individuos .</a:t>
            </a:r>
          </a:p>
          <a:p>
            <a:endParaRPr lang="es-CL" sz="2400" dirty="0" smtClean="0">
              <a:latin typeface="Arial" pitchFamily="34" charset="0"/>
              <a:cs typeface="Arial" pitchFamily="34" charset="0"/>
            </a:endParaRPr>
          </a:p>
          <a:p>
            <a:r>
              <a:rPr lang="es-CL" sz="2400" u="sng" dirty="0">
                <a:latin typeface="Arial" pitchFamily="34" charset="0"/>
                <a:cs typeface="Arial" pitchFamily="34" charset="0"/>
              </a:rPr>
              <a:t>5</a:t>
            </a:r>
            <a:r>
              <a:rPr lang="es-CL" sz="2400" u="sng" dirty="0" smtClean="0">
                <a:latin typeface="Arial" pitchFamily="34" charset="0"/>
                <a:cs typeface="Arial" pitchFamily="34" charset="0"/>
              </a:rPr>
              <a:t>.- </a:t>
            </a:r>
            <a:r>
              <a:rPr lang="es-CL" sz="2400" u="sng" dirty="0">
                <a:latin typeface="Arial" pitchFamily="34" charset="0"/>
                <a:cs typeface="Arial" pitchFamily="34" charset="0"/>
              </a:rPr>
              <a:t>Teoría </a:t>
            </a:r>
            <a:r>
              <a:rPr lang="es-CL" sz="2400" u="sng" dirty="0" smtClean="0">
                <a:latin typeface="Arial" pitchFamily="34" charset="0"/>
                <a:cs typeface="Arial" pitchFamily="34" charset="0"/>
              </a:rPr>
              <a:t>Cooperativa : </a:t>
            </a:r>
            <a:r>
              <a:rPr lang="es-CL" sz="2400" dirty="0" smtClean="0">
                <a:latin typeface="Arial" pitchFamily="34" charset="0"/>
                <a:cs typeface="Arial" pitchFamily="34" charset="0"/>
              </a:rPr>
              <a:t>Considera  el proceso económico como una acción cooperativa de producción y consumo.</a:t>
            </a:r>
          </a:p>
          <a:p>
            <a:r>
              <a:rPr lang="es-CL" sz="2400" dirty="0" smtClean="0">
                <a:latin typeface="Arial" pitchFamily="34" charset="0"/>
                <a:cs typeface="Arial" pitchFamily="34" charset="0"/>
              </a:rPr>
              <a:t> </a:t>
            </a:r>
          </a:p>
          <a:p>
            <a:r>
              <a:rPr lang="es-CL" sz="2400" u="sng" dirty="0">
                <a:latin typeface="Arial" pitchFamily="34" charset="0"/>
                <a:cs typeface="Arial" pitchFamily="34" charset="0"/>
              </a:rPr>
              <a:t>6</a:t>
            </a:r>
            <a:r>
              <a:rPr lang="es-CL" sz="2400" u="sng" dirty="0" smtClean="0">
                <a:latin typeface="Arial" pitchFamily="34" charset="0"/>
                <a:cs typeface="Arial" pitchFamily="34" charset="0"/>
              </a:rPr>
              <a:t>.- </a:t>
            </a:r>
            <a:r>
              <a:rPr lang="es-CL" sz="2400" u="sng" dirty="0">
                <a:latin typeface="Arial" pitchFamily="34" charset="0"/>
                <a:cs typeface="Arial" pitchFamily="34" charset="0"/>
              </a:rPr>
              <a:t>Teoría </a:t>
            </a:r>
            <a:r>
              <a:rPr lang="es-CL" sz="2400" u="sng" dirty="0" smtClean="0">
                <a:latin typeface="Arial" pitchFamily="34" charset="0"/>
                <a:cs typeface="Arial" pitchFamily="34" charset="0"/>
              </a:rPr>
              <a:t>de lucha de Clases :</a:t>
            </a:r>
            <a:r>
              <a:rPr lang="es-CL" sz="2400" dirty="0" smtClean="0">
                <a:latin typeface="Arial" pitchFamily="34" charset="0"/>
                <a:cs typeface="Arial" pitchFamily="34" charset="0"/>
              </a:rPr>
              <a:t>Circunscribe el proceso en base  al poder político y la circulación de las élites.</a:t>
            </a:r>
          </a:p>
          <a:p>
            <a:endParaRPr lang="es-CL" sz="2400" dirty="0" smtClean="0">
              <a:latin typeface="Arial" pitchFamily="34" charset="0"/>
              <a:cs typeface="Arial" pitchFamily="34" charset="0"/>
            </a:endParaRPr>
          </a:p>
          <a:p>
            <a:r>
              <a:rPr lang="es-CL" sz="2400" u="sng" dirty="0">
                <a:latin typeface="Arial" pitchFamily="34" charset="0"/>
                <a:cs typeface="Arial" pitchFamily="34" charset="0"/>
              </a:rPr>
              <a:t>6.- Teoría de </a:t>
            </a:r>
            <a:r>
              <a:rPr lang="es-CL" sz="2400" u="sng" dirty="0" smtClean="0">
                <a:latin typeface="Arial" pitchFamily="34" charset="0"/>
                <a:cs typeface="Arial" pitchFamily="34" charset="0"/>
              </a:rPr>
              <a:t>las Transferencias :</a:t>
            </a:r>
            <a:r>
              <a:rPr lang="es-CL" sz="2400" dirty="0" smtClean="0">
                <a:latin typeface="Arial" pitchFamily="34" charset="0"/>
                <a:cs typeface="Arial" pitchFamily="34" charset="0"/>
              </a:rPr>
              <a:t>Se transfiere el poder adquisitivo en base al principio dela utilidad social.</a:t>
            </a:r>
          </a:p>
          <a:p>
            <a:endParaRPr lang="es-CL" sz="2400" dirty="0" smtClean="0">
              <a:latin typeface="Arial" pitchFamily="34" charset="0"/>
              <a:cs typeface="Arial" pitchFamily="34" charset="0"/>
            </a:endParaRPr>
          </a:p>
          <a:p>
            <a:r>
              <a:rPr lang="es-CL" sz="2400" dirty="0" smtClean="0">
                <a:latin typeface="Arial" pitchFamily="34" charset="0"/>
                <a:cs typeface="Arial" pitchFamily="34" charset="0"/>
              </a:rPr>
              <a:t> </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4700528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La circulación de los bienes en la economía financiera pública</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smtClean="0">
                <a:latin typeface="Arial" pitchFamily="34" charset="0"/>
                <a:cs typeface="Arial" pitchFamily="34" charset="0"/>
              </a:rPr>
              <a:t>Consiste en la transferencia  de los medios monetarios desde la economía privada a la pública . Esta en directa relación con el patrimonio contribuyente y guiado por principios de distribución esencialmente justos y equitativos, convenientes , económicos, adecuados. Se considera proceso económico , especial, autónomo, dentro  de la economía pública y la economía nacional.  Influye directamente en la distribución del producto social, consumo, ahorro y nivel de gastos.</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2578015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243408"/>
            <a:ext cx="8229600" cy="4392488"/>
          </a:xfrm>
        </p:spPr>
        <p:txBody>
          <a:bodyPr>
            <a:normAutofit/>
          </a:bodyPr>
          <a:lstStyle/>
          <a:p>
            <a:r>
              <a:rPr lang="es-CL" sz="3100" dirty="0" smtClean="0"/>
              <a:t>Reglas de Adam Smith</a:t>
            </a:r>
            <a:br>
              <a:rPr lang="es-CL" sz="3100" dirty="0" smtClean="0"/>
            </a:br>
            <a:r>
              <a:rPr lang="es-CL" sz="3100" dirty="0"/>
              <a:t/>
            </a:r>
            <a:br>
              <a:rPr lang="es-CL" sz="3100" dirty="0"/>
            </a:br>
            <a:r>
              <a:rPr lang="es-CL" sz="3100" dirty="0" smtClean="0"/>
              <a:t/>
            </a:r>
            <a:br>
              <a:rPr lang="es-CL" sz="3100" dirty="0" smtClean="0"/>
            </a:br>
            <a:r>
              <a:rPr lang="es-CL" sz="3100" dirty="0" smtClean="0"/>
              <a:t> </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340768"/>
            <a:ext cx="9144000" cy="5832648"/>
          </a:xfrm>
        </p:spPr>
        <p:txBody>
          <a:bodyPr>
            <a:noAutofit/>
          </a:bodyPr>
          <a:lstStyle/>
          <a:p>
            <a:r>
              <a:rPr lang="es-CL" sz="2400" u="sng" dirty="0" smtClean="0">
                <a:latin typeface="Arial" pitchFamily="34" charset="0"/>
                <a:cs typeface="Arial" pitchFamily="34" charset="0"/>
              </a:rPr>
              <a:t>1.- Capacidad o Justicia: </a:t>
            </a:r>
            <a:r>
              <a:rPr lang="es-CL" sz="2400" dirty="0" smtClean="0">
                <a:latin typeface="Arial" pitchFamily="34" charset="0"/>
                <a:cs typeface="Arial" pitchFamily="34" charset="0"/>
              </a:rPr>
              <a:t>Los súbditos de un Estado deben contribuir al sostenimiento del gobierno en la cantidad más aproximada posible ala proporción de sus respectivas capacidades .</a:t>
            </a:r>
          </a:p>
          <a:p>
            <a:endParaRPr lang="es-CL" sz="2400" dirty="0" smtClean="0">
              <a:latin typeface="Arial" pitchFamily="34" charset="0"/>
              <a:cs typeface="Arial" pitchFamily="34" charset="0"/>
            </a:endParaRPr>
          </a:p>
          <a:p>
            <a:r>
              <a:rPr lang="es-CL" sz="2400" u="sng" dirty="0" smtClean="0">
                <a:latin typeface="Arial" pitchFamily="34" charset="0"/>
                <a:cs typeface="Arial" pitchFamily="34" charset="0"/>
              </a:rPr>
              <a:t>2.- Certeza : </a:t>
            </a:r>
            <a:r>
              <a:rPr lang="es-CL" sz="2400" dirty="0" smtClean="0">
                <a:latin typeface="Arial" pitchFamily="34" charset="0"/>
                <a:cs typeface="Arial" pitchFamily="34" charset="0"/>
              </a:rPr>
              <a:t>El impuesto  que debe pagar  cada individuo debe en lo posible ser fijo  y no arbitrario, todos los detalles :el momento, la forma de pago, el monto apagar; deben ser claros y concretos, tanto para el contribuyente como para cualquier otra persona.</a:t>
            </a:r>
          </a:p>
          <a:p>
            <a:r>
              <a:rPr lang="es-CL" sz="2400" dirty="0" smtClean="0">
                <a:latin typeface="Arial" pitchFamily="34" charset="0"/>
                <a:cs typeface="Arial" pitchFamily="34" charset="0"/>
              </a:rPr>
              <a:t> </a:t>
            </a:r>
          </a:p>
          <a:p>
            <a:r>
              <a:rPr lang="es-CL" sz="2400" u="sng" dirty="0" smtClean="0">
                <a:latin typeface="Arial" pitchFamily="34" charset="0"/>
                <a:cs typeface="Arial" pitchFamily="34" charset="0"/>
              </a:rPr>
              <a:t>3.- </a:t>
            </a:r>
            <a:r>
              <a:rPr lang="es-CL" sz="2400" u="sng" dirty="0">
                <a:latin typeface="Arial" pitchFamily="34" charset="0"/>
                <a:cs typeface="Arial" pitchFamily="34" charset="0"/>
              </a:rPr>
              <a:t>Teoría </a:t>
            </a:r>
            <a:r>
              <a:rPr lang="es-CL" sz="2400" u="sng" dirty="0" smtClean="0">
                <a:latin typeface="Arial" pitchFamily="34" charset="0"/>
                <a:cs typeface="Arial" pitchFamily="34" charset="0"/>
              </a:rPr>
              <a:t>del Cambio :</a:t>
            </a:r>
            <a:r>
              <a:rPr lang="es-CL" sz="2400" dirty="0" smtClean="0">
                <a:latin typeface="Arial" pitchFamily="34" charset="0"/>
                <a:cs typeface="Arial" pitchFamily="34" charset="0"/>
              </a:rPr>
              <a:t>Toma el proceso económico financiero como una circulación de bienes, el estado presta . Y la sociedad paga, el cambio es contractual y voluntario.</a:t>
            </a:r>
          </a:p>
          <a:p>
            <a:endParaRPr lang="es-CL" sz="2400" dirty="0" smtClean="0">
              <a:latin typeface="Arial" pitchFamily="34" charset="0"/>
              <a:cs typeface="Arial" pitchFamily="34" charset="0"/>
            </a:endParaRPr>
          </a:p>
          <a:p>
            <a:r>
              <a:rPr lang="es-CL" sz="2400" dirty="0" smtClean="0">
                <a:latin typeface="Arial" pitchFamily="34" charset="0"/>
                <a:cs typeface="Arial" pitchFamily="34" charset="0"/>
              </a:rPr>
              <a:t> </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37075328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243408"/>
            <a:ext cx="8229600" cy="4392488"/>
          </a:xfrm>
        </p:spPr>
        <p:txBody>
          <a:bodyPr>
            <a:normAutofit/>
          </a:bodyPr>
          <a:lstStyle/>
          <a:p>
            <a:r>
              <a:rPr lang="es-CL" sz="3100" dirty="0" smtClean="0"/>
              <a:t>Reglas de Adam Smith</a:t>
            </a:r>
            <a:br>
              <a:rPr lang="es-CL" sz="3100" dirty="0" smtClean="0"/>
            </a:br>
            <a:r>
              <a:rPr lang="es-CL" sz="3100" dirty="0"/>
              <a:t/>
            </a:r>
            <a:br>
              <a:rPr lang="es-CL" sz="3100" dirty="0"/>
            </a:br>
            <a:r>
              <a:rPr lang="es-CL" sz="3100" dirty="0" smtClean="0"/>
              <a:t/>
            </a:r>
            <a:br>
              <a:rPr lang="es-CL" sz="3100" dirty="0" smtClean="0"/>
            </a:br>
            <a:r>
              <a:rPr lang="es-CL" sz="3100" dirty="0" smtClean="0"/>
              <a:t> </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340768"/>
            <a:ext cx="9144000" cy="5832648"/>
          </a:xfrm>
        </p:spPr>
        <p:txBody>
          <a:bodyPr>
            <a:noAutofit/>
          </a:bodyPr>
          <a:lstStyle/>
          <a:p>
            <a:r>
              <a:rPr lang="es-CL" sz="2400" u="sng" dirty="0">
                <a:latin typeface="Arial" pitchFamily="34" charset="0"/>
                <a:cs typeface="Arial" pitchFamily="34" charset="0"/>
              </a:rPr>
              <a:t>3</a:t>
            </a:r>
            <a:r>
              <a:rPr lang="es-CL" sz="2400" u="sng" dirty="0" smtClean="0">
                <a:latin typeface="Arial" pitchFamily="34" charset="0"/>
                <a:cs typeface="Arial" pitchFamily="34" charset="0"/>
              </a:rPr>
              <a:t>.- Comodidad: </a:t>
            </a:r>
            <a:r>
              <a:rPr lang="es-CL" sz="2400" dirty="0" smtClean="0">
                <a:latin typeface="Arial" pitchFamily="34" charset="0"/>
                <a:cs typeface="Arial" pitchFamily="34" charset="0"/>
              </a:rPr>
              <a:t>Todo impuesto debe cobrase en al época o de la manera , según el cual, su pago pueda ofrecer la mayor simpleza  y conveniencia al contribuyente.</a:t>
            </a:r>
          </a:p>
          <a:p>
            <a:endParaRPr lang="es-CL" sz="2400" dirty="0" smtClean="0">
              <a:latin typeface="Arial" pitchFamily="34" charset="0"/>
              <a:cs typeface="Arial" pitchFamily="34" charset="0"/>
            </a:endParaRPr>
          </a:p>
          <a:p>
            <a:r>
              <a:rPr lang="es-CL" sz="2400" u="sng" dirty="0">
                <a:latin typeface="Arial" pitchFamily="34" charset="0"/>
                <a:cs typeface="Arial" pitchFamily="34" charset="0"/>
              </a:rPr>
              <a:t>4</a:t>
            </a:r>
            <a:r>
              <a:rPr lang="es-CL" sz="2400" u="sng" dirty="0" smtClean="0">
                <a:latin typeface="Arial" pitchFamily="34" charset="0"/>
                <a:cs typeface="Arial" pitchFamily="34" charset="0"/>
              </a:rPr>
              <a:t>.- Economía : </a:t>
            </a:r>
            <a:r>
              <a:rPr lang="es-CL" sz="2400" dirty="0" smtClean="0">
                <a:latin typeface="Arial" pitchFamily="34" charset="0"/>
                <a:cs typeface="Arial" pitchFamily="34" charset="0"/>
              </a:rPr>
              <a:t>El impuesto  debe estar ideado  de tal manera que haga salir delas manos de los ciudadanos la menor suma posible , por encima de lo que ingresa al tesoro público, al mismo tiempo el producto de los impuestos debe ser recaudado rápidamente .</a:t>
            </a:r>
          </a:p>
          <a:p>
            <a:endParaRPr lang="es-CL" sz="2400" dirty="0" smtClean="0">
              <a:latin typeface="Arial" pitchFamily="34" charset="0"/>
              <a:cs typeface="Arial" pitchFamily="34" charset="0"/>
            </a:endParaRPr>
          </a:p>
          <a:p>
            <a:r>
              <a:rPr lang="es-CL" sz="2400" dirty="0" smtClean="0">
                <a:latin typeface="Arial" pitchFamily="34" charset="0"/>
                <a:cs typeface="Arial" pitchFamily="34" charset="0"/>
              </a:rPr>
              <a:t> </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34662497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2304256"/>
          </a:xfrm>
        </p:spPr>
        <p:txBody>
          <a:bodyPr>
            <a:normAutofit fontScale="90000"/>
          </a:bodyPr>
          <a:lstStyle/>
          <a:p>
            <a:r>
              <a:rPr lang="es-CL" sz="3100" dirty="0" smtClean="0"/>
              <a:t>El concepto de la actividad financiera desarrollada por todo estado</a:t>
            </a:r>
            <a:r>
              <a:rPr lang="es-CL" sz="3100" dirty="0"/>
              <a:t/>
            </a:r>
            <a:br>
              <a:rPr lang="es-CL" sz="3100" dirty="0"/>
            </a:br>
            <a:r>
              <a:rPr lang="es-CL" sz="3100" dirty="0"/>
              <a:t/>
            </a:r>
            <a:br>
              <a:rPr lang="es-CL" sz="3100" dirty="0"/>
            </a:br>
            <a:r>
              <a:rPr lang="es-CL" sz="3600" dirty="0"/>
              <a:t/>
            </a:r>
            <a:br>
              <a:rPr lang="es-CL" sz="3600" dirty="0"/>
            </a:br>
            <a:endParaRPr lang="es-ES" sz="3600" dirty="0"/>
          </a:p>
        </p:txBody>
      </p:sp>
      <p:sp>
        <p:nvSpPr>
          <p:cNvPr id="3" name="2 Subtítulo"/>
          <p:cNvSpPr>
            <a:spLocks noGrp="1"/>
          </p:cNvSpPr>
          <p:nvPr>
            <p:ph type="subTitle" idx="1"/>
          </p:nvPr>
        </p:nvSpPr>
        <p:spPr>
          <a:xfrm>
            <a:off x="0" y="1844824"/>
            <a:ext cx="9144000" cy="5328592"/>
          </a:xfrm>
        </p:spPr>
        <p:txBody>
          <a:bodyPr>
            <a:noAutofit/>
          </a:bodyPr>
          <a:lstStyle/>
          <a:p>
            <a:r>
              <a:rPr lang="es-MX" sz="2400" dirty="0" smtClean="0">
                <a:latin typeface="Arial" pitchFamily="34" charset="0"/>
                <a:cs typeface="Arial" pitchFamily="34" charset="0"/>
              </a:rPr>
              <a:t>Consiste en lo particular en la acción que este desarrolla para los efectos de procurarse los medios necesarios para de esta forma poder atender la totalidad de los gastos públicos, así como también las necesidades colectivas  y en general para la satisfacción de su propio fin , también corresponde a la utilización de los bienes que por disposición originaria se encuentran en poder del Estado, así como en el reparto de las cargas públicas entre diversos tipos de contribuyentes. </a:t>
            </a:r>
            <a:r>
              <a:rPr lang="es-CL" sz="2400" dirty="0">
                <a:latin typeface="Arial" pitchFamily="34" charset="0"/>
                <a:cs typeface="Arial" pitchFamily="34" charset="0"/>
              </a:rPr>
              <a:t/>
            </a:r>
            <a:br>
              <a:rPr lang="es-CL" sz="2400" dirty="0">
                <a:latin typeface="Arial" pitchFamily="34" charset="0"/>
                <a:cs typeface="Arial" pitchFamily="34" charset="0"/>
              </a:rPr>
            </a:br>
            <a:r>
              <a:rPr lang="es-CL" sz="2400" dirty="0">
                <a:latin typeface="Arial" pitchFamily="34" charset="0"/>
                <a:cs typeface="Arial" pitchFamily="34" charset="0"/>
              </a:rPr>
              <a:t/>
            </a:r>
            <a:br>
              <a:rPr lang="es-CL" sz="2400" dirty="0">
                <a:latin typeface="Arial" pitchFamily="34" charset="0"/>
                <a:cs typeface="Arial" pitchFamily="34" charset="0"/>
              </a:rPr>
            </a:br>
            <a:endParaRPr lang="es-ES" sz="2400" dirty="0"/>
          </a:p>
        </p:txBody>
      </p:sp>
    </p:spTree>
    <p:extLst>
      <p:ext uri="{BB962C8B-B14F-4D97-AF65-F5344CB8AC3E}">
        <p14:creationId xmlns:p14="http://schemas.microsoft.com/office/powerpoint/2010/main" val="10139823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67544" y="476672"/>
            <a:ext cx="8229600" cy="1828800"/>
          </a:xfrm>
        </p:spPr>
        <p:txBody>
          <a:bodyPr>
            <a:normAutofit fontScale="90000"/>
          </a:bodyPr>
          <a:lstStyle/>
          <a:p>
            <a:r>
              <a:rPr lang="es-ES" dirty="0"/>
              <a:t>LA ACTIVIDAD FINANCIERA Y LOS SISTEMAS POLÍTICOS</a:t>
            </a:r>
            <a:br>
              <a:rPr lang="es-ES" dirty="0"/>
            </a:br>
            <a:endParaRPr lang="es-ES" dirty="0"/>
          </a:p>
        </p:txBody>
      </p:sp>
      <p:sp>
        <p:nvSpPr>
          <p:cNvPr id="3" name="2 Subtítulo"/>
          <p:cNvSpPr>
            <a:spLocks noGrp="1"/>
          </p:cNvSpPr>
          <p:nvPr>
            <p:ph type="subTitle" idx="1"/>
          </p:nvPr>
        </p:nvSpPr>
        <p:spPr>
          <a:xfrm>
            <a:off x="395536" y="2636912"/>
            <a:ext cx="8280920" cy="3744416"/>
          </a:xfrm>
        </p:spPr>
        <p:txBody>
          <a:bodyPr>
            <a:noAutofit/>
          </a:bodyPr>
          <a:lstStyle/>
          <a:p>
            <a:r>
              <a:rPr lang="es-ES" sz="2400" dirty="0" smtClean="0"/>
              <a:t>ESTADO </a:t>
            </a:r>
            <a:r>
              <a:rPr lang="es-ES" sz="2400" dirty="0"/>
              <a:t>ANTIGUO: L</a:t>
            </a:r>
            <a:r>
              <a:rPr lang="es-ES" sz="2400" dirty="0" smtClean="0"/>
              <a:t>as </a:t>
            </a:r>
            <a:r>
              <a:rPr lang="es-ES" sz="2400" dirty="0"/>
              <a:t>finanzas eran parasitarias, descansaban en la </a:t>
            </a:r>
            <a:r>
              <a:rPr lang="es-ES" sz="2400" dirty="0" smtClean="0"/>
              <a:t>imposición de </a:t>
            </a:r>
            <a:r>
              <a:rPr lang="es-ES" sz="2400" dirty="0"/>
              <a:t>contribuciones a los vencidos y a los esclavos mediante servicios y </a:t>
            </a:r>
            <a:r>
              <a:rPr lang="es-ES" sz="2400" dirty="0" smtClean="0"/>
              <a:t>monopolios estatales</a:t>
            </a:r>
            <a:r>
              <a:rPr lang="es-ES" sz="2400" dirty="0"/>
              <a:t>. Neto predominio de ingresos patrimoniales de bienes de </a:t>
            </a:r>
            <a:r>
              <a:rPr lang="es-ES" sz="2400" dirty="0" smtClean="0"/>
              <a:t>dominio particular </a:t>
            </a:r>
            <a:r>
              <a:rPr lang="es-ES" sz="2400" dirty="0"/>
              <a:t>del monarca, no se distinguía entre el patrimonio </a:t>
            </a:r>
            <a:r>
              <a:rPr lang="es-ES" sz="2400" dirty="0" smtClean="0"/>
              <a:t>del Estado </a:t>
            </a:r>
            <a:r>
              <a:rPr lang="es-ES" sz="2400" dirty="0"/>
              <a:t>y </a:t>
            </a:r>
            <a:r>
              <a:rPr lang="es-ES" sz="2400" dirty="0" smtClean="0"/>
              <a:t>del soberano</a:t>
            </a:r>
            <a:r>
              <a:rPr lang="es-ES" sz="2400" dirty="0"/>
              <a:t>.</a:t>
            </a:r>
          </a:p>
        </p:txBody>
      </p:sp>
    </p:spTree>
    <p:extLst>
      <p:ext uri="{BB962C8B-B14F-4D97-AF65-F5344CB8AC3E}">
        <p14:creationId xmlns:p14="http://schemas.microsoft.com/office/powerpoint/2010/main" val="13461631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23528" y="476672"/>
            <a:ext cx="8229600" cy="1828800"/>
          </a:xfrm>
        </p:spPr>
        <p:txBody>
          <a:bodyPr>
            <a:normAutofit/>
          </a:bodyPr>
          <a:lstStyle/>
          <a:p>
            <a:r>
              <a:rPr lang="es-ES" sz="3600" dirty="0"/>
              <a:t>LA ACTIVIDAD FINANCIERA Y LOS SISTEMAS POLÍTICOS</a:t>
            </a:r>
            <a:r>
              <a:rPr lang="es-ES" dirty="0"/>
              <a:t/>
            </a:r>
            <a:br>
              <a:rPr lang="es-ES" dirty="0"/>
            </a:br>
            <a:endParaRPr lang="es-ES" dirty="0"/>
          </a:p>
        </p:txBody>
      </p:sp>
      <p:sp>
        <p:nvSpPr>
          <p:cNvPr id="3" name="2 Subtítulo"/>
          <p:cNvSpPr>
            <a:spLocks noGrp="1"/>
          </p:cNvSpPr>
          <p:nvPr>
            <p:ph type="subTitle" idx="1"/>
          </p:nvPr>
        </p:nvSpPr>
        <p:spPr>
          <a:xfrm>
            <a:off x="1371600" y="2204864"/>
            <a:ext cx="6400800" cy="4176464"/>
          </a:xfrm>
        </p:spPr>
        <p:txBody>
          <a:bodyPr>
            <a:noAutofit/>
          </a:bodyPr>
          <a:lstStyle/>
          <a:p>
            <a:r>
              <a:rPr lang="es-ES" sz="2400" dirty="0"/>
              <a:t>ESTADO FEUDAL: </a:t>
            </a:r>
            <a:r>
              <a:rPr lang="es-ES" sz="2400" dirty="0" smtClean="0"/>
              <a:t>Las </a:t>
            </a:r>
            <a:r>
              <a:rPr lang="es-ES" sz="2400" dirty="0"/>
              <a:t>finanzas se basaban en las rentas del suelo, siendo el señor</a:t>
            </a:r>
          </a:p>
          <a:p>
            <a:r>
              <a:rPr lang="es-ES" sz="2400" dirty="0"/>
              <a:t>feudal el amo, a quien se debían los vasallos, mientras que los nobles tenían a su</a:t>
            </a:r>
          </a:p>
          <a:p>
            <a:r>
              <a:rPr lang="es-ES" sz="2400" dirty="0"/>
              <a:t>cargo la defensa, porque aportaban su brazo y su patrimonio, sin </a:t>
            </a:r>
            <a:r>
              <a:rPr lang="es-ES" sz="2400" dirty="0" smtClean="0"/>
              <a:t>respeto alguno  </a:t>
            </a:r>
            <a:r>
              <a:rPr lang="es-ES" sz="2400" dirty="0"/>
              <a:t>a los</a:t>
            </a:r>
          </a:p>
          <a:p>
            <a:r>
              <a:rPr lang="es-ES" sz="2400" dirty="0"/>
              <a:t>derechos naturales del individuo.</a:t>
            </a:r>
          </a:p>
        </p:txBody>
      </p:sp>
    </p:spTree>
    <p:extLst>
      <p:ext uri="{BB962C8B-B14F-4D97-AF65-F5344CB8AC3E}">
        <p14:creationId xmlns:p14="http://schemas.microsoft.com/office/powerpoint/2010/main" val="202121951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548680"/>
            <a:ext cx="8229600" cy="1828800"/>
          </a:xfrm>
        </p:spPr>
        <p:txBody>
          <a:bodyPr>
            <a:normAutofit/>
          </a:bodyPr>
          <a:lstStyle/>
          <a:p>
            <a:r>
              <a:rPr lang="es-ES" sz="3600" dirty="0"/>
              <a:t>LA ACTIVIDAD FINANCIERA Y LOS SISTEMAS POLÍTICOS</a:t>
            </a:r>
            <a:r>
              <a:rPr lang="es-ES" dirty="0"/>
              <a:t/>
            </a:r>
            <a:br>
              <a:rPr lang="es-ES" dirty="0"/>
            </a:br>
            <a:endParaRPr lang="es-ES" dirty="0"/>
          </a:p>
        </p:txBody>
      </p:sp>
      <p:sp>
        <p:nvSpPr>
          <p:cNvPr id="3" name="2 Subtítulo"/>
          <p:cNvSpPr>
            <a:spLocks noGrp="1"/>
          </p:cNvSpPr>
          <p:nvPr>
            <p:ph type="subTitle" idx="1"/>
          </p:nvPr>
        </p:nvSpPr>
        <p:spPr>
          <a:xfrm>
            <a:off x="611560" y="2132856"/>
            <a:ext cx="7776864" cy="3816424"/>
          </a:xfrm>
        </p:spPr>
        <p:txBody>
          <a:bodyPr>
            <a:normAutofit/>
          </a:bodyPr>
          <a:lstStyle/>
          <a:p>
            <a:r>
              <a:rPr lang="es-ES" sz="2600" dirty="0" smtClean="0"/>
              <a:t>ABSOLUTO</a:t>
            </a:r>
            <a:r>
              <a:rPr lang="es-ES" sz="2600" dirty="0"/>
              <a:t>: </a:t>
            </a:r>
            <a:r>
              <a:rPr lang="es-ES" sz="2600" dirty="0" smtClean="0"/>
              <a:t>Imperaba </a:t>
            </a:r>
            <a:r>
              <a:rPr lang="es-ES" sz="2600" dirty="0"/>
              <a:t>el concepto de las </a:t>
            </a:r>
            <a:r>
              <a:rPr lang="es-ES" sz="2600" dirty="0" smtClean="0"/>
              <a:t>finanzas regalistas</a:t>
            </a:r>
            <a:r>
              <a:rPr lang="es-ES" sz="2600" dirty="0"/>
              <a:t>, es decir, manejadas exclusivamente por el rey, que se confundía con </a:t>
            </a:r>
            <a:r>
              <a:rPr lang="es-ES" sz="2600" dirty="0" smtClean="0"/>
              <a:t>el estado</a:t>
            </a:r>
            <a:r>
              <a:rPr lang="es-ES" sz="2600" dirty="0"/>
              <a:t>, decía Luís XIV “El estado soy yo”, definición </a:t>
            </a:r>
            <a:r>
              <a:rPr lang="es-ES" sz="2600" dirty="0" smtClean="0"/>
              <a:t>del clara del período denominado  </a:t>
            </a:r>
            <a:r>
              <a:rPr lang="es-ES" sz="2600" dirty="0"/>
              <a:t>absolutismo</a:t>
            </a:r>
            <a:r>
              <a:rPr lang="es-ES" dirty="0"/>
              <a:t>.</a:t>
            </a:r>
          </a:p>
        </p:txBody>
      </p:sp>
    </p:spTree>
    <p:extLst>
      <p:ext uri="{BB962C8B-B14F-4D97-AF65-F5344CB8AC3E}">
        <p14:creationId xmlns:p14="http://schemas.microsoft.com/office/powerpoint/2010/main" val="23039247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764704"/>
            <a:ext cx="8229600" cy="1440160"/>
          </a:xfrm>
        </p:spPr>
        <p:txBody>
          <a:bodyPr>
            <a:normAutofit fontScale="90000"/>
          </a:bodyPr>
          <a:lstStyle/>
          <a:p>
            <a:r>
              <a:rPr lang="es-ES" sz="3200" dirty="0"/>
              <a:t>LA ACTIVIDAD FINANCIERA Y LOS SISTEMAS POLÍTICOS</a:t>
            </a:r>
            <a:br>
              <a:rPr lang="es-ES" sz="3200" dirty="0"/>
            </a:br>
            <a:endParaRPr lang="es-ES" sz="3200" dirty="0"/>
          </a:p>
        </p:txBody>
      </p:sp>
      <p:sp>
        <p:nvSpPr>
          <p:cNvPr id="3" name="2 Subtítulo"/>
          <p:cNvSpPr>
            <a:spLocks noGrp="1"/>
          </p:cNvSpPr>
          <p:nvPr>
            <p:ph type="subTitle" idx="1"/>
          </p:nvPr>
        </p:nvSpPr>
        <p:spPr>
          <a:xfrm>
            <a:off x="755576" y="2564904"/>
            <a:ext cx="7776864" cy="3456384"/>
          </a:xfrm>
        </p:spPr>
        <p:txBody>
          <a:bodyPr>
            <a:normAutofit lnSpcReduction="10000"/>
          </a:bodyPr>
          <a:lstStyle/>
          <a:p>
            <a:r>
              <a:rPr lang="es-ES" dirty="0"/>
              <a:t>REPRESENTATIVO: </a:t>
            </a:r>
            <a:r>
              <a:rPr lang="es-ES" dirty="0" smtClean="0"/>
              <a:t> Nacen </a:t>
            </a:r>
            <a:r>
              <a:rPr lang="es-ES" dirty="0"/>
              <a:t>las finanzas tributarias y el poder de imposición, es el</a:t>
            </a:r>
          </a:p>
          <a:p>
            <a:r>
              <a:rPr lang="es-ES" dirty="0"/>
              <a:t>pueblo, por medio de sus representantes, el que impone los tributos que han de</a:t>
            </a:r>
          </a:p>
          <a:p>
            <a:r>
              <a:rPr lang="es-ES" dirty="0"/>
              <a:t>satisfacer las necesidades de la actividad </a:t>
            </a:r>
            <a:r>
              <a:rPr lang="es-ES" dirty="0" smtClean="0"/>
              <a:t>financiera del </a:t>
            </a:r>
            <a:r>
              <a:rPr lang="es-ES" dirty="0"/>
              <a:t>estado. Después de </a:t>
            </a:r>
            <a:r>
              <a:rPr lang="es-ES" dirty="0" smtClean="0"/>
              <a:t>la Revolución Francesa, surgen las  ideas </a:t>
            </a:r>
            <a:r>
              <a:rPr lang="es-ES" dirty="0"/>
              <a:t>liberales que repudiaban la discrecionalidad </a:t>
            </a:r>
            <a:r>
              <a:rPr lang="es-ES" dirty="0" smtClean="0"/>
              <a:t>y autoritarismo</a:t>
            </a:r>
            <a:r>
              <a:rPr lang="es-ES" dirty="0"/>
              <a:t>.</a:t>
            </a:r>
          </a:p>
        </p:txBody>
      </p:sp>
    </p:spTree>
    <p:extLst>
      <p:ext uri="{BB962C8B-B14F-4D97-AF65-F5344CB8AC3E}">
        <p14:creationId xmlns:p14="http://schemas.microsoft.com/office/powerpoint/2010/main" val="230392470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23528" y="404664"/>
            <a:ext cx="8229600" cy="1828800"/>
          </a:xfrm>
        </p:spPr>
        <p:txBody>
          <a:bodyPr>
            <a:normAutofit/>
          </a:bodyPr>
          <a:lstStyle/>
          <a:p>
            <a:r>
              <a:rPr lang="es-ES" sz="3600" dirty="0"/>
              <a:t>LA ACTIVIDAD FINANCIERA Y LOS SISTEMAS POLÍTICOS</a:t>
            </a:r>
            <a:r>
              <a:rPr lang="es-ES" dirty="0"/>
              <a:t/>
            </a:r>
            <a:br>
              <a:rPr lang="es-ES" dirty="0"/>
            </a:br>
            <a:endParaRPr lang="es-ES" dirty="0"/>
          </a:p>
        </p:txBody>
      </p:sp>
      <p:sp>
        <p:nvSpPr>
          <p:cNvPr id="3" name="2 Subtítulo"/>
          <p:cNvSpPr>
            <a:spLocks noGrp="1"/>
          </p:cNvSpPr>
          <p:nvPr>
            <p:ph type="subTitle" idx="1"/>
          </p:nvPr>
        </p:nvSpPr>
        <p:spPr>
          <a:xfrm>
            <a:off x="683568" y="2132856"/>
            <a:ext cx="7704856" cy="3816424"/>
          </a:xfrm>
        </p:spPr>
        <p:txBody>
          <a:bodyPr>
            <a:noAutofit/>
          </a:bodyPr>
          <a:lstStyle/>
          <a:p>
            <a:r>
              <a:rPr lang="es-ES" sz="2400" dirty="0"/>
              <a:t>SOCIALISTA: L</a:t>
            </a:r>
            <a:r>
              <a:rPr lang="es-ES" sz="2400" dirty="0" smtClean="0"/>
              <a:t>as </a:t>
            </a:r>
            <a:r>
              <a:rPr lang="es-ES" sz="2400" dirty="0"/>
              <a:t>finanzas están orientadas a una distribución del gasto público, </a:t>
            </a:r>
            <a:r>
              <a:rPr lang="es-ES" sz="2400" dirty="0" smtClean="0"/>
              <a:t>de la </a:t>
            </a:r>
            <a:r>
              <a:rPr lang="es-ES" sz="2400" dirty="0"/>
              <a:t>riqueza y de la renta nacional mediante una rigurosa planificación, la </a:t>
            </a:r>
            <a:r>
              <a:rPr lang="es-ES" sz="2400" dirty="0" smtClean="0"/>
              <a:t>actividad financiera </a:t>
            </a:r>
            <a:r>
              <a:rPr lang="es-ES" sz="2400" dirty="0"/>
              <a:t>responde a satisfacer un interés social y no particular, teniendo </a:t>
            </a:r>
            <a:r>
              <a:rPr lang="es-ES" sz="2400" dirty="0" smtClean="0"/>
              <a:t>como base </a:t>
            </a:r>
            <a:r>
              <a:rPr lang="es-ES" sz="2400" dirty="0"/>
              <a:t>el colectivismo. Las finanzas tienen un perfil social ya que posee directivas </a:t>
            </a:r>
            <a:r>
              <a:rPr lang="es-ES" sz="2400" dirty="0" smtClean="0"/>
              <a:t>de una planificación centralizada.</a:t>
            </a:r>
            <a:endParaRPr lang="es-ES" sz="2400" dirty="0"/>
          </a:p>
        </p:txBody>
      </p:sp>
    </p:spTree>
    <p:extLst>
      <p:ext uri="{BB962C8B-B14F-4D97-AF65-F5344CB8AC3E}">
        <p14:creationId xmlns:p14="http://schemas.microsoft.com/office/powerpoint/2010/main" val="10178129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404664"/>
            <a:ext cx="8229600" cy="1656184"/>
          </a:xfrm>
        </p:spPr>
        <p:txBody>
          <a:bodyPr>
            <a:normAutofit fontScale="90000"/>
          </a:bodyPr>
          <a:lstStyle/>
          <a:p>
            <a:r>
              <a:rPr lang="es-ES" sz="3600" dirty="0"/>
              <a:t>LA ACTIVIDAD FINANCIERA Y LOS SISTEMAS POLÍTICOS</a:t>
            </a:r>
            <a:r>
              <a:rPr lang="es-ES" dirty="0"/>
              <a:t/>
            </a:r>
            <a:br>
              <a:rPr lang="es-ES" dirty="0"/>
            </a:br>
            <a:endParaRPr lang="es-ES" dirty="0"/>
          </a:p>
        </p:txBody>
      </p:sp>
      <p:sp>
        <p:nvSpPr>
          <p:cNvPr id="3" name="2 Subtítulo"/>
          <p:cNvSpPr>
            <a:spLocks noGrp="1"/>
          </p:cNvSpPr>
          <p:nvPr>
            <p:ph type="subTitle" idx="1"/>
          </p:nvPr>
        </p:nvSpPr>
        <p:spPr>
          <a:xfrm>
            <a:off x="0" y="1916832"/>
            <a:ext cx="9036496" cy="4104456"/>
          </a:xfrm>
        </p:spPr>
        <p:txBody>
          <a:bodyPr>
            <a:noAutofit/>
          </a:bodyPr>
          <a:lstStyle/>
          <a:p>
            <a:r>
              <a:rPr lang="es-ES" sz="2400" dirty="0"/>
              <a:t>TENDENCIA ACTUAL: </a:t>
            </a:r>
            <a:r>
              <a:rPr lang="es-ES" sz="2400" dirty="0" smtClean="0"/>
              <a:t>Liberalismo </a:t>
            </a:r>
            <a:r>
              <a:rPr lang="es-ES" sz="2400" dirty="0"/>
              <a:t>renovado o neoliberalismo, se busca superar </a:t>
            </a:r>
            <a:r>
              <a:rPr lang="es-ES" sz="2400" dirty="0" smtClean="0"/>
              <a:t>las teorías </a:t>
            </a:r>
            <a:r>
              <a:rPr lang="es-ES" sz="2400" dirty="0"/>
              <a:t>liberales y socialistas mediante la fórmula: un estado fuerte frente al </a:t>
            </a:r>
            <a:r>
              <a:rPr lang="es-ES" sz="2400" dirty="0" smtClean="0"/>
              <a:t>servicio  de </a:t>
            </a:r>
            <a:r>
              <a:rPr lang="es-ES" sz="2400" dirty="0"/>
              <a:t>un individuo libre. Es la doctrina neoliberal, se respeta la libre competencia </a:t>
            </a:r>
            <a:r>
              <a:rPr lang="es-ES" sz="2400" dirty="0" smtClean="0"/>
              <a:t>de las </a:t>
            </a:r>
            <a:r>
              <a:rPr lang="es-ES" sz="2400" dirty="0"/>
              <a:t>empresas, el estado solo interviene para establecer el ordenamiento </a:t>
            </a:r>
            <a:r>
              <a:rPr lang="es-ES" sz="2400" dirty="0" smtClean="0"/>
              <a:t>jurídico ,pero </a:t>
            </a:r>
            <a:r>
              <a:rPr lang="es-ES" sz="2400" dirty="0"/>
              <a:t>no se inmiscuye en la actividad de los particulares ni regula </a:t>
            </a:r>
            <a:r>
              <a:rPr lang="es-ES" sz="2400" dirty="0" smtClean="0"/>
              <a:t>los precios</a:t>
            </a:r>
            <a:r>
              <a:rPr lang="es-ES" sz="2400" dirty="0"/>
              <a:t>. </a:t>
            </a:r>
            <a:r>
              <a:rPr lang="es-ES" sz="2400" dirty="0" smtClean="0"/>
              <a:t>Libre elección </a:t>
            </a:r>
            <a:r>
              <a:rPr lang="es-ES" sz="2400" dirty="0"/>
              <a:t>de precios, competencia entre empresas, organización institucional por </a:t>
            </a:r>
            <a:r>
              <a:rPr lang="es-ES" sz="2400" dirty="0" smtClean="0"/>
              <a:t>el estado </a:t>
            </a:r>
            <a:r>
              <a:rPr lang="es-ES" sz="2400" dirty="0"/>
              <a:t>en un </a:t>
            </a:r>
            <a:r>
              <a:rPr lang="es-ES" sz="2400" dirty="0" smtClean="0"/>
              <a:t>marco institucional.</a:t>
            </a:r>
            <a:endParaRPr lang="es-ES" sz="2400" dirty="0"/>
          </a:p>
        </p:txBody>
      </p:sp>
    </p:spTree>
    <p:extLst>
      <p:ext uri="{BB962C8B-B14F-4D97-AF65-F5344CB8AC3E}">
        <p14:creationId xmlns:p14="http://schemas.microsoft.com/office/powerpoint/2010/main" val="118924914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1371600"/>
            <a:ext cx="8229600" cy="1265312"/>
          </a:xfrm>
        </p:spPr>
        <p:txBody>
          <a:bodyPr>
            <a:normAutofit fontScale="90000"/>
          </a:bodyPr>
          <a:lstStyle/>
          <a:p>
            <a:r>
              <a:rPr lang="es-ES" dirty="0"/>
              <a:t>LA ACTIVIDAD FINANCIERA Y LOS SISTEMAS POLÍTICOS</a:t>
            </a:r>
            <a:br>
              <a:rPr lang="es-ES" dirty="0"/>
            </a:br>
            <a:endParaRPr lang="es-ES" dirty="0"/>
          </a:p>
        </p:txBody>
      </p:sp>
      <p:sp>
        <p:nvSpPr>
          <p:cNvPr id="3" name="2 Subtítulo"/>
          <p:cNvSpPr>
            <a:spLocks noGrp="1"/>
          </p:cNvSpPr>
          <p:nvPr>
            <p:ph type="subTitle" idx="1"/>
          </p:nvPr>
        </p:nvSpPr>
        <p:spPr>
          <a:xfrm>
            <a:off x="1371600" y="2276872"/>
            <a:ext cx="6400800" cy="2807426"/>
          </a:xfrm>
        </p:spPr>
        <p:txBody>
          <a:bodyPr>
            <a:noAutofit/>
          </a:bodyPr>
          <a:lstStyle/>
          <a:p>
            <a:r>
              <a:rPr lang="es-ES" sz="2400" dirty="0"/>
              <a:t>TENDENCIA ACTUAL: </a:t>
            </a:r>
            <a:r>
              <a:rPr lang="es-ES" sz="2400" dirty="0" smtClean="0"/>
              <a:t>Para </a:t>
            </a:r>
            <a:r>
              <a:rPr lang="es-ES" sz="2400" dirty="0"/>
              <a:t>que esto pueda ser llevado a la práctica, las</a:t>
            </a:r>
          </a:p>
          <a:p>
            <a:r>
              <a:rPr lang="es-ES" sz="2400" dirty="0"/>
              <a:t>nuevas doctrinas han formulado la teoría de las élites, según la cual cada hombre</a:t>
            </a:r>
          </a:p>
          <a:p>
            <a:r>
              <a:rPr lang="es-ES" sz="2400" dirty="0"/>
              <a:t>que gobierne el estado debe ser el más capacitado. Cualquiera que sea el régimen</a:t>
            </a:r>
          </a:p>
          <a:p>
            <a:r>
              <a:rPr lang="es-ES" sz="2400" dirty="0"/>
              <a:t>adoptado la élite es la que debe manejar la palanca del mando.</a:t>
            </a:r>
          </a:p>
        </p:txBody>
      </p:sp>
    </p:spTree>
    <p:extLst>
      <p:ext uri="{BB962C8B-B14F-4D97-AF65-F5344CB8AC3E}">
        <p14:creationId xmlns:p14="http://schemas.microsoft.com/office/powerpoint/2010/main" val="123345291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692696"/>
            <a:ext cx="8229600" cy="1728192"/>
          </a:xfrm>
        </p:spPr>
        <p:txBody>
          <a:bodyPr>
            <a:normAutofit fontScale="90000"/>
          </a:bodyPr>
          <a:lstStyle/>
          <a:p>
            <a:r>
              <a:rPr lang="es-ES" sz="3600" dirty="0" smtClean="0"/>
              <a:t>Características  </a:t>
            </a:r>
            <a:r>
              <a:rPr lang="es-ES" sz="3600" dirty="0"/>
              <a:t>DE LA ACTIVIDAD FINANCIERA</a:t>
            </a:r>
            <a:r>
              <a:rPr lang="es-ES" dirty="0"/>
              <a:t>:</a:t>
            </a:r>
            <a:br>
              <a:rPr lang="es-ES" dirty="0"/>
            </a:br>
            <a:endParaRPr lang="es-ES" dirty="0"/>
          </a:p>
        </p:txBody>
      </p:sp>
      <p:sp>
        <p:nvSpPr>
          <p:cNvPr id="3" name="2 Subtítulo"/>
          <p:cNvSpPr>
            <a:spLocks noGrp="1"/>
          </p:cNvSpPr>
          <p:nvPr>
            <p:ph type="subTitle" idx="1"/>
          </p:nvPr>
        </p:nvSpPr>
        <p:spPr>
          <a:xfrm>
            <a:off x="899592" y="2276872"/>
            <a:ext cx="7488832" cy="3888432"/>
          </a:xfrm>
        </p:spPr>
        <p:txBody>
          <a:bodyPr>
            <a:normAutofit fontScale="32500" lnSpcReduction="20000"/>
          </a:bodyPr>
          <a:lstStyle/>
          <a:p>
            <a:r>
              <a:rPr lang="es-ES" sz="9600" dirty="0"/>
              <a:t>I</a:t>
            </a:r>
            <a:r>
              <a:rPr lang="es-ES" sz="9600" dirty="0" smtClean="0"/>
              <a:t>nstrumentalizado, </a:t>
            </a:r>
            <a:r>
              <a:rPr lang="es-ES" sz="9600" dirty="0"/>
              <a:t>estado único </a:t>
            </a:r>
            <a:r>
              <a:rPr lang="es-ES" sz="9600" dirty="0" smtClean="0"/>
              <a:t>y exclusivo </a:t>
            </a:r>
            <a:r>
              <a:rPr lang="es-ES" sz="9600" dirty="0"/>
              <a:t>sujeto de la actividad financiera, previsión de gastos, obtención </a:t>
            </a:r>
            <a:r>
              <a:rPr lang="es-ES" sz="9600" dirty="0" smtClean="0"/>
              <a:t>de ingresos </a:t>
            </a:r>
            <a:r>
              <a:rPr lang="es-ES" sz="9600" dirty="0"/>
              <a:t>y aplicación de los mismos. Debe ser dirigida al servicio de </a:t>
            </a:r>
            <a:r>
              <a:rPr lang="es-ES" sz="9600" dirty="0" smtClean="0"/>
              <a:t>las necesidades </a:t>
            </a:r>
            <a:r>
              <a:rPr lang="es-ES" sz="9600" dirty="0"/>
              <a:t>públicas, ellas son las exigencias que nacen de la vida colectiva</a:t>
            </a:r>
          </a:p>
          <a:p>
            <a:r>
              <a:rPr lang="es-ES" sz="9600" dirty="0"/>
              <a:t>pública, ordenada y disciplinada por el estado y sus </a:t>
            </a:r>
            <a:r>
              <a:rPr lang="es-ES" sz="9600" dirty="0" smtClean="0"/>
              <a:t>entidades.</a:t>
            </a:r>
            <a:endParaRPr lang="es-ES" sz="9600" dirty="0"/>
          </a:p>
        </p:txBody>
      </p:sp>
    </p:spTree>
    <p:extLst>
      <p:ext uri="{BB962C8B-B14F-4D97-AF65-F5344CB8AC3E}">
        <p14:creationId xmlns:p14="http://schemas.microsoft.com/office/powerpoint/2010/main" val="118924914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332656"/>
            <a:ext cx="8229600" cy="1224136"/>
          </a:xfrm>
        </p:spPr>
        <p:txBody>
          <a:bodyPr>
            <a:normAutofit/>
          </a:bodyPr>
          <a:lstStyle/>
          <a:p>
            <a:r>
              <a:rPr lang="es-ES" sz="3200" dirty="0"/>
              <a:t>ACTIVIDAD FINANCIERA COMO ACTO ADMINISTRATIVO</a:t>
            </a:r>
          </a:p>
        </p:txBody>
      </p:sp>
      <p:sp>
        <p:nvSpPr>
          <p:cNvPr id="3" name="2 Subtítulo"/>
          <p:cNvSpPr>
            <a:spLocks noGrp="1"/>
          </p:cNvSpPr>
          <p:nvPr>
            <p:ph type="subTitle" idx="1"/>
          </p:nvPr>
        </p:nvSpPr>
        <p:spPr>
          <a:xfrm>
            <a:off x="1371600" y="1772816"/>
            <a:ext cx="6400800" cy="3311482"/>
          </a:xfrm>
        </p:spPr>
        <p:txBody>
          <a:bodyPr>
            <a:noAutofit/>
          </a:bodyPr>
          <a:lstStyle/>
          <a:p>
            <a:r>
              <a:rPr lang="es-ES" dirty="0"/>
              <a:t>L</a:t>
            </a:r>
            <a:r>
              <a:rPr lang="es-ES" dirty="0" smtClean="0"/>
              <a:t>a </a:t>
            </a:r>
            <a:r>
              <a:rPr lang="es-ES" dirty="0"/>
              <a:t>actividad financiera</a:t>
            </a:r>
          </a:p>
          <a:p>
            <a:r>
              <a:rPr lang="es-ES" dirty="0"/>
              <a:t>es una acto administrativo, ya que administra los ingresos obtenidos para invertir en</a:t>
            </a:r>
          </a:p>
          <a:p>
            <a:r>
              <a:rPr lang="es-ES" dirty="0"/>
              <a:t>las necesidades públicas y esta a cargo del órgano administrativo </a:t>
            </a:r>
            <a:r>
              <a:rPr lang="es-ES" dirty="0" smtClean="0"/>
              <a:t>estatal.</a:t>
            </a:r>
            <a:endParaRPr lang="es-ES" dirty="0"/>
          </a:p>
          <a:p>
            <a:endParaRPr lang="es-ES" dirty="0"/>
          </a:p>
        </p:txBody>
      </p:sp>
    </p:spTree>
    <p:extLst>
      <p:ext uri="{BB962C8B-B14F-4D97-AF65-F5344CB8AC3E}">
        <p14:creationId xmlns:p14="http://schemas.microsoft.com/office/powerpoint/2010/main" val="187499862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404664"/>
            <a:ext cx="8229600" cy="1224136"/>
          </a:xfrm>
        </p:spPr>
        <p:txBody>
          <a:bodyPr/>
          <a:lstStyle/>
          <a:p>
            <a:r>
              <a:rPr lang="es-ES" dirty="0"/>
              <a:t>NECESIDADES PÚBLICAS</a:t>
            </a:r>
          </a:p>
        </p:txBody>
      </p:sp>
      <p:sp>
        <p:nvSpPr>
          <p:cNvPr id="3" name="2 Subtítulo"/>
          <p:cNvSpPr>
            <a:spLocks noGrp="1"/>
          </p:cNvSpPr>
          <p:nvPr>
            <p:ph type="subTitle" idx="1"/>
          </p:nvPr>
        </p:nvSpPr>
        <p:spPr>
          <a:xfrm>
            <a:off x="611560" y="2060848"/>
            <a:ext cx="8064896" cy="3888432"/>
          </a:xfrm>
        </p:spPr>
        <p:txBody>
          <a:bodyPr>
            <a:normAutofit/>
          </a:bodyPr>
          <a:lstStyle/>
          <a:p>
            <a:r>
              <a:rPr lang="es-ES" dirty="0" smtClean="0"/>
              <a:t> </a:t>
            </a:r>
            <a:r>
              <a:rPr lang="es-ES" dirty="0"/>
              <a:t>L</a:t>
            </a:r>
            <a:r>
              <a:rPr lang="es-ES" dirty="0" smtClean="0"/>
              <a:t>as </a:t>
            </a:r>
            <a:r>
              <a:rPr lang="es-ES" dirty="0"/>
              <a:t>necesidades públicas son las exigencias </a:t>
            </a:r>
            <a:r>
              <a:rPr lang="es-ES" dirty="0" smtClean="0"/>
              <a:t>que nacen </a:t>
            </a:r>
            <a:r>
              <a:rPr lang="es-ES" dirty="0"/>
              <a:t>de la vida colectiva pública, es decir ordenadas y disciplinadas por el </a:t>
            </a:r>
            <a:r>
              <a:rPr lang="es-ES" dirty="0" smtClean="0"/>
              <a:t>estado y </a:t>
            </a:r>
            <a:r>
              <a:rPr lang="es-ES" dirty="0"/>
              <a:t>por las entidades sometidas a él. La actividad financiera debe ser dirigida </a:t>
            </a:r>
            <a:r>
              <a:rPr lang="es-ES" dirty="0" smtClean="0"/>
              <a:t>al servicio </a:t>
            </a:r>
            <a:r>
              <a:rPr lang="es-ES" dirty="0"/>
              <a:t>de las necesidades públicas y no satisfacer caprichos o ambiciones</a:t>
            </a:r>
          </a:p>
          <a:p>
            <a:r>
              <a:rPr lang="es-ES" dirty="0"/>
              <a:t>personales de los gobernantes. </a:t>
            </a:r>
          </a:p>
        </p:txBody>
      </p:sp>
    </p:spTree>
    <p:extLst>
      <p:ext uri="{BB962C8B-B14F-4D97-AF65-F5344CB8AC3E}">
        <p14:creationId xmlns:p14="http://schemas.microsoft.com/office/powerpoint/2010/main" val="372318440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548680"/>
            <a:ext cx="8229600" cy="936104"/>
          </a:xfrm>
        </p:spPr>
        <p:txBody>
          <a:bodyPr/>
          <a:lstStyle/>
          <a:p>
            <a:r>
              <a:rPr lang="es-ES" dirty="0"/>
              <a:t>NECESIDADES PÚBLICAS</a:t>
            </a:r>
          </a:p>
        </p:txBody>
      </p:sp>
      <p:sp>
        <p:nvSpPr>
          <p:cNvPr id="3" name="2 Subtítulo"/>
          <p:cNvSpPr>
            <a:spLocks noGrp="1"/>
          </p:cNvSpPr>
          <p:nvPr>
            <p:ph type="subTitle" idx="1"/>
          </p:nvPr>
        </p:nvSpPr>
        <p:spPr>
          <a:xfrm>
            <a:off x="467544" y="2204864"/>
            <a:ext cx="8352928" cy="3744416"/>
          </a:xfrm>
        </p:spPr>
        <p:txBody>
          <a:bodyPr>
            <a:normAutofit fontScale="85000" lnSpcReduction="10000"/>
          </a:bodyPr>
          <a:lstStyle/>
          <a:p>
            <a:r>
              <a:rPr lang="es-ES" dirty="0" smtClean="0"/>
              <a:t> </a:t>
            </a:r>
            <a:r>
              <a:rPr lang="es-ES" sz="3100" dirty="0"/>
              <a:t>Las necesidades absolutas de ineludible</a:t>
            </a:r>
          </a:p>
          <a:p>
            <a:r>
              <a:rPr lang="es-ES" sz="3100" dirty="0"/>
              <a:t>satisfacción o sino no habría comunidad, organización, orden </a:t>
            </a:r>
            <a:r>
              <a:rPr lang="es-ES" sz="3100" dirty="0" smtClean="0"/>
              <a:t>interno, administración </a:t>
            </a:r>
            <a:r>
              <a:rPr lang="es-ES" sz="3100" dirty="0"/>
              <a:t>de justicia, defensa, son esenciales, constantes, satisfechas por </a:t>
            </a:r>
            <a:r>
              <a:rPr lang="es-ES" sz="3100" dirty="0" smtClean="0"/>
              <a:t>el estado. </a:t>
            </a:r>
            <a:r>
              <a:rPr lang="es-ES" sz="3100" dirty="0"/>
              <a:t>Las necesidades relativas: son con fines de progreso y bienestar social,</a:t>
            </a:r>
          </a:p>
          <a:p>
            <a:r>
              <a:rPr lang="es-ES" sz="3100" dirty="0"/>
              <a:t>salud pública, instrucción, caminos, son contingentes, mudables, y no vinculadas a</a:t>
            </a:r>
          </a:p>
          <a:p>
            <a:r>
              <a:rPr lang="es-ES" sz="3100" dirty="0"/>
              <a:t>la existencia del estado</a:t>
            </a:r>
          </a:p>
        </p:txBody>
      </p:sp>
    </p:spTree>
    <p:extLst>
      <p:ext uri="{BB962C8B-B14F-4D97-AF65-F5344CB8AC3E}">
        <p14:creationId xmlns:p14="http://schemas.microsoft.com/office/powerpoint/2010/main" val="120731084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0"/>
            <a:ext cx="8229600" cy="1484784"/>
          </a:xfrm>
        </p:spPr>
        <p:txBody>
          <a:bodyPr/>
          <a:lstStyle/>
          <a:p>
            <a:r>
              <a:rPr lang="es-ES" dirty="0"/>
              <a:t>SERVICIOS PÚBLICOS</a:t>
            </a:r>
          </a:p>
        </p:txBody>
      </p:sp>
      <p:sp>
        <p:nvSpPr>
          <p:cNvPr id="6" name="2 Subtítulo"/>
          <p:cNvSpPr>
            <a:spLocks noGrp="1"/>
          </p:cNvSpPr>
          <p:nvPr>
            <p:ph type="subTitle" idx="1"/>
          </p:nvPr>
        </p:nvSpPr>
        <p:spPr>
          <a:xfrm>
            <a:off x="611560" y="2132856"/>
            <a:ext cx="8424936" cy="2951442"/>
          </a:xfrm>
        </p:spPr>
        <p:txBody>
          <a:bodyPr>
            <a:noAutofit/>
          </a:bodyPr>
          <a:lstStyle/>
          <a:p>
            <a:r>
              <a:rPr lang="es-ES" dirty="0"/>
              <a:t>S</a:t>
            </a:r>
            <a:r>
              <a:rPr lang="es-ES" dirty="0" smtClean="0"/>
              <a:t>e </a:t>
            </a:r>
            <a:r>
              <a:rPr lang="es-ES" dirty="0"/>
              <a:t>llaman servicios públicos los organismos e </a:t>
            </a:r>
            <a:r>
              <a:rPr lang="es-ES" dirty="0" smtClean="0"/>
              <a:t>instituciones mantenidos </a:t>
            </a:r>
            <a:r>
              <a:rPr lang="es-ES" dirty="0"/>
              <a:t>por las entidades públicas con el fin de satisfacer las </a:t>
            </a:r>
            <a:r>
              <a:rPr lang="es-ES" dirty="0" smtClean="0"/>
              <a:t>necesidades generales</a:t>
            </a:r>
            <a:r>
              <a:rPr lang="es-ES" dirty="0"/>
              <a:t>, se clasifican en generales y especiales.</a:t>
            </a:r>
          </a:p>
        </p:txBody>
      </p:sp>
    </p:spTree>
    <p:extLst>
      <p:ext uri="{BB962C8B-B14F-4D97-AF65-F5344CB8AC3E}">
        <p14:creationId xmlns:p14="http://schemas.microsoft.com/office/powerpoint/2010/main" val="142130130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76672"/>
            <a:ext cx="8229600" cy="936104"/>
          </a:xfrm>
        </p:spPr>
        <p:txBody>
          <a:bodyPr/>
          <a:lstStyle/>
          <a:p>
            <a:r>
              <a:rPr lang="es-ES" dirty="0"/>
              <a:t>SERVICIOS PÚBLICOS</a:t>
            </a:r>
          </a:p>
        </p:txBody>
      </p:sp>
      <p:sp>
        <p:nvSpPr>
          <p:cNvPr id="3" name="2 Subtítulo"/>
          <p:cNvSpPr>
            <a:spLocks noGrp="1"/>
          </p:cNvSpPr>
          <p:nvPr>
            <p:ph type="subTitle" idx="1"/>
          </p:nvPr>
        </p:nvSpPr>
        <p:spPr>
          <a:xfrm>
            <a:off x="971600" y="1916832"/>
            <a:ext cx="7632848" cy="4248472"/>
          </a:xfrm>
        </p:spPr>
        <p:txBody>
          <a:bodyPr>
            <a:noAutofit/>
          </a:bodyPr>
          <a:lstStyle/>
          <a:p>
            <a:r>
              <a:rPr lang="es-ES" sz="2400" i="1" dirty="0" smtClean="0"/>
              <a:t> Son </a:t>
            </a:r>
            <a:r>
              <a:rPr lang="es-ES" sz="2400" i="1" dirty="0"/>
              <a:t>servicios públicos generales </a:t>
            </a:r>
            <a:r>
              <a:rPr lang="es-ES" sz="2400" dirty="0"/>
              <a:t>aquellos que se establecen </a:t>
            </a:r>
            <a:r>
              <a:rPr lang="es-ES" sz="2400" dirty="0" smtClean="0"/>
              <a:t>para uso </a:t>
            </a:r>
            <a:r>
              <a:rPr lang="es-ES" sz="2400" dirty="0"/>
              <a:t>o beneficio de una colectividad considerada unitariamente, por esto </a:t>
            </a:r>
            <a:r>
              <a:rPr lang="es-ES" sz="2400" dirty="0" smtClean="0"/>
              <a:t>estos servicios </a:t>
            </a:r>
            <a:r>
              <a:rPr lang="es-ES" sz="2400" dirty="0"/>
              <a:t>son indivisibles, por ejemplo las rutas nacionales, los servicios </a:t>
            </a:r>
            <a:r>
              <a:rPr lang="es-ES" sz="2400" dirty="0" smtClean="0"/>
              <a:t>de seguridad, la ventaja o beneficio va a toda la colectividad</a:t>
            </a:r>
            <a:endParaRPr lang="es-ES" sz="2400" dirty="0"/>
          </a:p>
        </p:txBody>
      </p:sp>
    </p:spTree>
    <p:extLst>
      <p:ext uri="{BB962C8B-B14F-4D97-AF65-F5344CB8AC3E}">
        <p14:creationId xmlns:p14="http://schemas.microsoft.com/office/powerpoint/2010/main" val="231807644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692696"/>
            <a:ext cx="8229600" cy="720080"/>
          </a:xfrm>
        </p:spPr>
        <p:txBody>
          <a:bodyPr>
            <a:normAutofit fontScale="90000"/>
          </a:bodyPr>
          <a:lstStyle/>
          <a:p>
            <a:r>
              <a:rPr lang="es-ES" dirty="0"/>
              <a:t>SERVICIOS PÚBLICOS</a:t>
            </a:r>
          </a:p>
        </p:txBody>
      </p:sp>
      <p:sp>
        <p:nvSpPr>
          <p:cNvPr id="3" name="2 Subtítulo"/>
          <p:cNvSpPr>
            <a:spLocks noGrp="1"/>
          </p:cNvSpPr>
          <p:nvPr>
            <p:ph type="subTitle" idx="1"/>
          </p:nvPr>
        </p:nvSpPr>
        <p:spPr>
          <a:xfrm>
            <a:off x="1043608" y="1844824"/>
            <a:ext cx="7344816" cy="4392488"/>
          </a:xfrm>
        </p:spPr>
        <p:txBody>
          <a:bodyPr>
            <a:noAutofit/>
          </a:bodyPr>
          <a:lstStyle/>
          <a:p>
            <a:r>
              <a:rPr lang="es-ES" sz="2400" i="1" dirty="0"/>
              <a:t>Son servicios públicos especiales </a:t>
            </a:r>
            <a:r>
              <a:rPr lang="es-ES" sz="2400" dirty="0"/>
              <a:t>los que pueden ser usados por los individuos </a:t>
            </a:r>
            <a:r>
              <a:rPr lang="es-ES" sz="2400" dirty="0" smtClean="0"/>
              <a:t>en forma </a:t>
            </a:r>
            <a:r>
              <a:rPr lang="es-ES" sz="2400" dirty="0"/>
              <a:t>gradual, a medida que lo necesitan, es decir, son divisibles, por ejemplo </a:t>
            </a:r>
            <a:r>
              <a:rPr lang="es-ES" sz="2400" dirty="0" smtClean="0"/>
              <a:t>la  instrucción </a:t>
            </a:r>
            <a:r>
              <a:rPr lang="es-ES" sz="2400" dirty="0"/>
              <a:t>pública, la justicia. En base a demanda controlada sin necesidad, </a:t>
            </a:r>
            <a:r>
              <a:rPr lang="es-ES" sz="2400" dirty="0" smtClean="0"/>
              <a:t>son divisibles</a:t>
            </a:r>
            <a:r>
              <a:rPr lang="es-ES" sz="2400" dirty="0"/>
              <a:t>, aun siendo útiles a toda la comunidad.</a:t>
            </a:r>
          </a:p>
        </p:txBody>
      </p:sp>
    </p:spTree>
    <p:extLst>
      <p:ext uri="{BB962C8B-B14F-4D97-AF65-F5344CB8AC3E}">
        <p14:creationId xmlns:p14="http://schemas.microsoft.com/office/powerpoint/2010/main" val="324560573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404664"/>
            <a:ext cx="8229600" cy="1440160"/>
          </a:xfrm>
        </p:spPr>
        <p:txBody>
          <a:bodyPr>
            <a:normAutofit fontScale="90000"/>
          </a:bodyPr>
          <a:lstStyle/>
          <a:p>
            <a:r>
              <a:rPr lang="es-ES" dirty="0" smtClean="0"/>
              <a:t> MEDIOS </a:t>
            </a:r>
            <a:r>
              <a:rPr lang="es-ES" dirty="0"/>
              <a:t>DE LA ACTIVIDAD FINANCIERA</a:t>
            </a:r>
          </a:p>
        </p:txBody>
      </p:sp>
      <p:sp>
        <p:nvSpPr>
          <p:cNvPr id="3" name="2 Subtítulo"/>
          <p:cNvSpPr>
            <a:spLocks noGrp="1"/>
          </p:cNvSpPr>
          <p:nvPr>
            <p:ph type="subTitle" idx="1"/>
          </p:nvPr>
        </p:nvSpPr>
        <p:spPr>
          <a:xfrm>
            <a:off x="1371600" y="2204864"/>
            <a:ext cx="6400800" cy="2879434"/>
          </a:xfrm>
        </p:spPr>
        <p:txBody>
          <a:bodyPr>
            <a:noAutofit/>
          </a:bodyPr>
          <a:lstStyle/>
          <a:p>
            <a:r>
              <a:rPr lang="es-ES" sz="2400" dirty="0" smtClean="0"/>
              <a:t> </a:t>
            </a:r>
            <a:r>
              <a:rPr lang="es-ES" sz="2400" dirty="0"/>
              <a:t>P</a:t>
            </a:r>
            <a:r>
              <a:rPr lang="es-ES" sz="2400" dirty="0" smtClean="0"/>
              <a:t>ara </a:t>
            </a:r>
            <a:r>
              <a:rPr lang="es-ES" sz="2400" dirty="0"/>
              <a:t>la actividad financiera el estado</a:t>
            </a:r>
          </a:p>
          <a:p>
            <a:r>
              <a:rPr lang="es-ES" sz="2400" dirty="0"/>
              <a:t>se vale de distintos medios, ejemplo los recursos que provienen de su patrimonio o</a:t>
            </a:r>
          </a:p>
          <a:p>
            <a:r>
              <a:rPr lang="es-ES" sz="2400" dirty="0"/>
              <a:t>del patrimonio de los particulares, los primeros son recursos patrimoniales,</a:t>
            </a:r>
          </a:p>
          <a:p>
            <a:r>
              <a:rPr lang="es-ES" sz="2400" dirty="0"/>
              <a:t>originarios o </a:t>
            </a:r>
            <a:r>
              <a:rPr lang="es-ES" sz="2400" dirty="0" smtClean="0"/>
              <a:t>domínale, </a:t>
            </a:r>
            <a:r>
              <a:rPr lang="es-ES" sz="2400" dirty="0"/>
              <a:t>y los segundos son de carácter tributario</a:t>
            </a:r>
            <a:r>
              <a:rPr lang="es-ES" sz="2400" dirty="0" smtClean="0"/>
              <a:t>..</a:t>
            </a:r>
            <a:endParaRPr lang="es-ES" sz="2400" dirty="0"/>
          </a:p>
        </p:txBody>
      </p:sp>
    </p:spTree>
    <p:extLst>
      <p:ext uri="{BB962C8B-B14F-4D97-AF65-F5344CB8AC3E}">
        <p14:creationId xmlns:p14="http://schemas.microsoft.com/office/powerpoint/2010/main" val="302033022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548680"/>
            <a:ext cx="8229600" cy="1080120"/>
          </a:xfrm>
        </p:spPr>
        <p:txBody>
          <a:bodyPr>
            <a:normAutofit fontScale="90000"/>
          </a:bodyPr>
          <a:lstStyle/>
          <a:p>
            <a:r>
              <a:rPr lang="es-ES" dirty="0"/>
              <a:t>MEDIOS DE LA ACTIVIDAD FINANCIERA</a:t>
            </a:r>
          </a:p>
        </p:txBody>
      </p:sp>
      <p:sp>
        <p:nvSpPr>
          <p:cNvPr id="3" name="2 Subtítulo"/>
          <p:cNvSpPr>
            <a:spLocks noGrp="1"/>
          </p:cNvSpPr>
          <p:nvPr>
            <p:ph type="subTitle" idx="1"/>
          </p:nvPr>
        </p:nvSpPr>
        <p:spPr>
          <a:xfrm>
            <a:off x="323528" y="1988840"/>
            <a:ext cx="8424936" cy="4608512"/>
          </a:xfrm>
        </p:spPr>
        <p:txBody>
          <a:bodyPr>
            <a:normAutofit/>
          </a:bodyPr>
          <a:lstStyle/>
          <a:p>
            <a:r>
              <a:rPr lang="es-ES" dirty="0" smtClean="0">
                <a:latin typeface="Arial" panose="020B0604020202020204" pitchFamily="34" charset="0"/>
                <a:cs typeface="Arial" panose="020B0604020202020204" pitchFamily="34" charset="0"/>
              </a:rPr>
              <a:t>El estado requiere </a:t>
            </a:r>
            <a:r>
              <a:rPr lang="es-ES" dirty="0">
                <a:latin typeface="Arial" panose="020B0604020202020204" pitchFamily="34" charset="0"/>
                <a:cs typeface="Arial" panose="020B0604020202020204" pitchFamily="34" charset="0"/>
              </a:rPr>
              <a:t>de los particulares bienes materiales, trabajos o servicios personales, </a:t>
            </a:r>
            <a:r>
              <a:rPr lang="es-ES" dirty="0" smtClean="0">
                <a:latin typeface="Arial" panose="020B0604020202020204" pitchFamily="34" charset="0"/>
                <a:cs typeface="Arial" panose="020B0604020202020204" pitchFamily="34" charset="0"/>
              </a:rPr>
              <a:t>el pago </a:t>
            </a:r>
            <a:r>
              <a:rPr lang="es-ES" dirty="0">
                <a:latin typeface="Arial" panose="020B0604020202020204" pitchFamily="34" charset="0"/>
                <a:cs typeface="Arial" panose="020B0604020202020204" pitchFamily="34" charset="0"/>
              </a:rPr>
              <a:t>será en dinero, en especie o mediante un servicio personal. Pueden </a:t>
            </a:r>
            <a:r>
              <a:rPr lang="es-ES" dirty="0" smtClean="0">
                <a:latin typeface="Arial" panose="020B0604020202020204" pitchFamily="34" charset="0"/>
                <a:cs typeface="Arial" panose="020B0604020202020204" pitchFamily="34" charset="0"/>
              </a:rPr>
              <a:t>usar también </a:t>
            </a:r>
            <a:r>
              <a:rPr lang="es-ES" dirty="0">
                <a:latin typeface="Arial" panose="020B0604020202020204" pitchFamily="34" charset="0"/>
                <a:cs typeface="Arial" panose="020B0604020202020204" pitchFamily="34" charset="0"/>
              </a:rPr>
              <a:t>el crédito público, que tiene una importancia extraordinaria como medio </a:t>
            </a:r>
            <a:r>
              <a:rPr lang="es-ES" dirty="0" smtClean="0">
                <a:latin typeface="Arial" panose="020B0604020202020204" pitchFamily="34" charset="0"/>
                <a:cs typeface="Arial" panose="020B0604020202020204" pitchFamily="34" charset="0"/>
              </a:rPr>
              <a:t>de financiación</a:t>
            </a:r>
            <a:r>
              <a:rPr lang="es-ES" dirty="0" smtClean="0">
                <a:latin typeface="Arial" panose="020B0604020202020204" pitchFamily="34" charset="0"/>
                <a:cs typeface="Arial" panose="020B0604020202020204" pitchFamily="34" charset="0"/>
              </a:rPr>
              <a:t>.</a:t>
            </a:r>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2033022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422030" y="548680"/>
            <a:ext cx="8229600" cy="1080120"/>
          </a:xfrm>
        </p:spPr>
        <p:txBody>
          <a:bodyPr>
            <a:normAutofit fontScale="90000"/>
          </a:bodyPr>
          <a:lstStyle/>
          <a:p>
            <a:r>
              <a:rPr lang="es-ES" dirty="0"/>
              <a:t>MEDIOS DE LA ACTIVIDAD FINANCIERA</a:t>
            </a:r>
          </a:p>
        </p:txBody>
      </p:sp>
      <p:sp>
        <p:nvSpPr>
          <p:cNvPr id="3" name="2 Subtítulo"/>
          <p:cNvSpPr>
            <a:spLocks noGrp="1"/>
          </p:cNvSpPr>
          <p:nvPr>
            <p:ph type="subTitle" idx="1"/>
          </p:nvPr>
        </p:nvSpPr>
        <p:spPr>
          <a:xfrm>
            <a:off x="323528" y="1988840"/>
            <a:ext cx="8424936" cy="4608512"/>
          </a:xfrm>
        </p:spPr>
        <p:txBody>
          <a:bodyPr>
            <a:normAutofit fontScale="47500" lnSpcReduction="20000"/>
          </a:bodyPr>
          <a:lstStyle/>
          <a:p>
            <a:r>
              <a:rPr lang="es-ES" sz="7400" dirty="0" smtClean="0"/>
              <a:t>La </a:t>
            </a:r>
            <a:r>
              <a:rPr lang="es-ES" sz="7400" dirty="0"/>
              <a:t>actividad global del estado en el manejo de los recursos y </a:t>
            </a:r>
            <a:r>
              <a:rPr lang="es-ES" sz="7400" dirty="0" smtClean="0"/>
              <a:t>gastos públicos </a:t>
            </a:r>
            <a:r>
              <a:rPr lang="es-ES" sz="7400" dirty="0"/>
              <a:t>como su instrumentación en función de su economía, es el objeto de </a:t>
            </a:r>
            <a:r>
              <a:rPr lang="es-ES" sz="7400" dirty="0" smtClean="0"/>
              <a:t>las finanzas</a:t>
            </a:r>
            <a:r>
              <a:rPr lang="es-ES" sz="7400" dirty="0"/>
              <a:t>. El gasto público y los ingresos o recursos constituyen los dos </a:t>
            </a:r>
            <a:r>
              <a:rPr lang="es-ES" sz="7400" dirty="0" smtClean="0"/>
              <a:t>extremos del </a:t>
            </a:r>
            <a:r>
              <a:rPr lang="es-ES" sz="7400" dirty="0"/>
              <a:t>eje fundamental de las finanzas, implementados por la administración </a:t>
            </a:r>
            <a:r>
              <a:rPr lang="es-ES" sz="7400" dirty="0" smtClean="0"/>
              <a:t>financiera a </a:t>
            </a:r>
            <a:r>
              <a:rPr lang="es-ES" sz="7400" dirty="0"/>
              <a:t>través del presupuesto</a:t>
            </a:r>
            <a:r>
              <a:rPr lang="es-ES" dirty="0"/>
              <a:t>.</a:t>
            </a:r>
          </a:p>
        </p:txBody>
      </p:sp>
    </p:spTree>
    <p:extLst>
      <p:ext uri="{BB962C8B-B14F-4D97-AF65-F5344CB8AC3E}">
        <p14:creationId xmlns:p14="http://schemas.microsoft.com/office/powerpoint/2010/main" val="4169324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116632"/>
            <a:ext cx="8229600" cy="1224136"/>
          </a:xfrm>
        </p:spPr>
        <p:txBody>
          <a:bodyPr>
            <a:normAutofit fontScale="90000"/>
          </a:bodyPr>
          <a:lstStyle/>
          <a:p>
            <a:r>
              <a:rPr lang="es-ES" dirty="0"/>
              <a:t>EL DERECHO FINANCIERO CONCEPTO</a:t>
            </a:r>
          </a:p>
        </p:txBody>
      </p:sp>
      <p:sp>
        <p:nvSpPr>
          <p:cNvPr id="3" name="2 Subtítulo"/>
          <p:cNvSpPr>
            <a:spLocks noGrp="1"/>
          </p:cNvSpPr>
          <p:nvPr>
            <p:ph type="subTitle" idx="1"/>
          </p:nvPr>
        </p:nvSpPr>
        <p:spPr>
          <a:xfrm>
            <a:off x="395536" y="2420888"/>
            <a:ext cx="8136904" cy="5544616"/>
          </a:xfrm>
        </p:spPr>
        <p:txBody>
          <a:bodyPr>
            <a:normAutofit/>
          </a:bodyPr>
          <a:lstStyle/>
          <a:p>
            <a:r>
              <a:rPr lang="es-ES" dirty="0" smtClean="0">
                <a:latin typeface="Arial" panose="020B0604020202020204" pitchFamily="34" charset="0"/>
                <a:cs typeface="Arial" panose="020B0604020202020204" pitchFamily="34" charset="0"/>
              </a:rPr>
              <a:t>El </a:t>
            </a:r>
            <a:r>
              <a:rPr lang="es-ES" dirty="0">
                <a:latin typeface="Arial" panose="020B0604020202020204" pitchFamily="34" charset="0"/>
                <a:cs typeface="Arial" panose="020B0604020202020204" pitchFamily="34" charset="0"/>
              </a:rPr>
              <a:t>derecho financiero es aquel </a:t>
            </a:r>
            <a:r>
              <a:rPr lang="es-ES" dirty="0" smtClean="0">
                <a:latin typeface="Arial" panose="020B0604020202020204" pitchFamily="34" charset="0"/>
                <a:cs typeface="Arial" panose="020B0604020202020204" pitchFamily="34" charset="0"/>
              </a:rPr>
              <a:t>que regula </a:t>
            </a:r>
            <a:r>
              <a:rPr lang="es-ES" dirty="0">
                <a:latin typeface="Arial" panose="020B0604020202020204" pitchFamily="34" charset="0"/>
                <a:cs typeface="Arial" panose="020B0604020202020204" pitchFamily="34" charset="0"/>
              </a:rPr>
              <a:t>jurídicamente los hechos financieros. Es decir, es el conjunto de </a:t>
            </a:r>
            <a:r>
              <a:rPr lang="es-ES" dirty="0" smtClean="0">
                <a:latin typeface="Arial" panose="020B0604020202020204" pitchFamily="34" charset="0"/>
                <a:cs typeface="Arial" panose="020B0604020202020204" pitchFamily="34" charset="0"/>
              </a:rPr>
              <a:t>normas jurídicas </a:t>
            </a:r>
            <a:r>
              <a:rPr lang="es-ES" dirty="0">
                <a:latin typeface="Arial" panose="020B0604020202020204" pitchFamily="34" charset="0"/>
                <a:cs typeface="Arial" panose="020B0604020202020204" pitchFamily="34" charset="0"/>
              </a:rPr>
              <a:t>que rigen la adquisición, la administración y la inversión de las </a:t>
            </a:r>
            <a:r>
              <a:rPr lang="es-ES" dirty="0" smtClean="0">
                <a:latin typeface="Arial" panose="020B0604020202020204" pitchFamily="34" charset="0"/>
                <a:cs typeface="Arial" panose="020B0604020202020204" pitchFamily="34" charset="0"/>
              </a:rPr>
              <a:t>riquezas, requeridas </a:t>
            </a:r>
            <a:r>
              <a:rPr lang="es-ES" dirty="0">
                <a:latin typeface="Arial" panose="020B0604020202020204" pitchFamily="34" charset="0"/>
                <a:cs typeface="Arial" panose="020B0604020202020204" pitchFamily="34" charset="0"/>
              </a:rPr>
              <a:t>por los entes políticos para satisfacer las necesidades </a:t>
            </a:r>
            <a:r>
              <a:rPr lang="es-ES" dirty="0" smtClean="0">
                <a:latin typeface="Arial" panose="020B0604020202020204" pitchFamily="34" charset="0"/>
                <a:cs typeface="Arial" panose="020B0604020202020204" pitchFamily="34" charset="0"/>
              </a:rPr>
              <a:t>públicas. </a:t>
            </a:r>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553196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95536" y="116632"/>
            <a:ext cx="8229600" cy="1224136"/>
          </a:xfrm>
        </p:spPr>
        <p:txBody>
          <a:bodyPr>
            <a:normAutofit fontScale="90000"/>
          </a:bodyPr>
          <a:lstStyle/>
          <a:p>
            <a:r>
              <a:rPr lang="es-ES" dirty="0"/>
              <a:t>EL DERECHO FINANCIERO CONCEPTO</a:t>
            </a:r>
          </a:p>
        </p:txBody>
      </p:sp>
      <p:sp>
        <p:nvSpPr>
          <p:cNvPr id="3" name="2 Subtítulo"/>
          <p:cNvSpPr>
            <a:spLocks noGrp="1"/>
          </p:cNvSpPr>
          <p:nvPr>
            <p:ph type="subTitle" idx="1"/>
          </p:nvPr>
        </p:nvSpPr>
        <p:spPr>
          <a:xfrm>
            <a:off x="395536" y="2204864"/>
            <a:ext cx="8136904" cy="5760640"/>
          </a:xfrm>
        </p:spPr>
        <p:txBody>
          <a:bodyPr>
            <a:normAutofit/>
          </a:bodyPr>
          <a:lstStyle/>
          <a:p>
            <a:r>
              <a:rPr lang="es-ES" dirty="0" smtClean="0">
                <a:latin typeface="Arial" panose="020B0604020202020204" pitchFamily="34" charset="0"/>
                <a:cs typeface="Arial" panose="020B0604020202020204" pitchFamily="34" charset="0"/>
              </a:rPr>
              <a:t>Además estudia</a:t>
            </a:r>
            <a:r>
              <a:rPr lang="es-ES" dirty="0" smtClean="0">
                <a:latin typeface="Arial" panose="020B0604020202020204" pitchFamily="34" charset="0"/>
                <a:cs typeface="Arial" panose="020B0604020202020204" pitchFamily="34" charset="0"/>
              </a:rPr>
              <a:t>, también </a:t>
            </a:r>
            <a:r>
              <a:rPr lang="es-ES" dirty="0">
                <a:latin typeface="Arial" panose="020B0604020202020204" pitchFamily="34" charset="0"/>
                <a:cs typeface="Arial" panose="020B0604020202020204" pitchFamily="34" charset="0"/>
              </a:rPr>
              <a:t>las relaciones jurídicas entre los poderes y los órganos del estado, </a:t>
            </a:r>
            <a:r>
              <a:rPr lang="es-ES" dirty="0" smtClean="0">
                <a:latin typeface="Arial" panose="020B0604020202020204" pitchFamily="34" charset="0"/>
                <a:cs typeface="Arial" panose="020B0604020202020204" pitchFamily="34" charset="0"/>
              </a:rPr>
              <a:t>entre los </a:t>
            </a:r>
            <a:r>
              <a:rPr lang="es-ES" dirty="0">
                <a:latin typeface="Arial" panose="020B0604020202020204" pitchFamily="34" charset="0"/>
                <a:cs typeface="Arial" panose="020B0604020202020204" pitchFamily="34" charset="0"/>
              </a:rPr>
              <a:t>individuos y el estado y entre los mismos individuos que derivan de la </a:t>
            </a:r>
            <a:r>
              <a:rPr lang="es-ES" dirty="0" smtClean="0">
                <a:latin typeface="Arial" panose="020B0604020202020204" pitchFamily="34" charset="0"/>
                <a:cs typeface="Arial" panose="020B0604020202020204" pitchFamily="34" charset="0"/>
              </a:rPr>
              <a:t>aplicación de </a:t>
            </a:r>
            <a:r>
              <a:rPr lang="es-ES" dirty="0">
                <a:latin typeface="Arial" panose="020B0604020202020204" pitchFamily="34" charset="0"/>
                <a:cs typeface="Arial" panose="020B0604020202020204" pitchFamily="34" charset="0"/>
              </a:rPr>
              <a:t>esas normas. Es el conjunto de disposiciones jurídicas que regulan los </a:t>
            </a:r>
            <a:r>
              <a:rPr lang="es-ES" dirty="0" smtClean="0">
                <a:latin typeface="Arial" panose="020B0604020202020204" pitchFamily="34" charset="0"/>
                <a:cs typeface="Arial" panose="020B0604020202020204" pitchFamily="34" charset="0"/>
              </a:rPr>
              <a:t>derechos y </a:t>
            </a:r>
            <a:r>
              <a:rPr lang="es-ES" dirty="0">
                <a:latin typeface="Arial" panose="020B0604020202020204" pitchFamily="34" charset="0"/>
                <a:cs typeface="Arial" panose="020B0604020202020204" pitchFamily="34" charset="0"/>
              </a:rPr>
              <a:t>obligaciones relativas a las </a:t>
            </a:r>
            <a:r>
              <a:rPr lang="es-ES" dirty="0" smtClean="0">
                <a:latin typeface="Arial" panose="020B0604020202020204" pitchFamily="34" charset="0"/>
                <a:cs typeface="Arial" panose="020B0604020202020204" pitchFamily="34" charset="0"/>
              </a:rPr>
              <a:t>finanzas</a:t>
            </a:r>
            <a:r>
              <a:rPr lang="es-ES" dirty="0" smtClean="0">
                <a:latin typeface="Arial" panose="020B0604020202020204" pitchFamily="34" charset="0"/>
                <a:cs typeface="Arial" panose="020B0604020202020204" pitchFamily="34" charset="0"/>
              </a:rPr>
              <a:t>.</a:t>
            </a:r>
            <a:endParaRPr lang="es-E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709897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 dirty="0"/>
          </a:p>
        </p:txBody>
      </p:sp>
      <p:sp>
        <p:nvSpPr>
          <p:cNvPr id="3" name="2 Subtítulo"/>
          <p:cNvSpPr>
            <a:spLocks noGrp="1"/>
          </p:cNvSpPr>
          <p:nvPr>
            <p:ph type="subTitle" idx="1"/>
          </p:nvPr>
        </p:nvSpPr>
        <p:spPr/>
        <p:txBody>
          <a:bodyPr>
            <a:normAutofit/>
          </a:bodyPr>
          <a:lstStyle/>
          <a:p>
            <a:endParaRPr lang="es-ES" dirty="0"/>
          </a:p>
        </p:txBody>
      </p:sp>
    </p:spTree>
    <p:extLst>
      <p:ext uri="{BB962C8B-B14F-4D97-AF65-F5344CB8AC3E}">
        <p14:creationId xmlns:p14="http://schemas.microsoft.com/office/powerpoint/2010/main" val="37633910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értice">
  <a:themeElements>
    <a:clrScheme name="Vért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Vértic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értic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356</TotalTime>
  <Words>2295</Words>
  <Application>Microsoft Office PowerPoint</Application>
  <PresentationFormat>Presentación en pantalla (4:3)</PresentationFormat>
  <Paragraphs>118</Paragraphs>
  <Slides>38</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38</vt:i4>
      </vt:variant>
    </vt:vector>
  </HeadingPairs>
  <TitlesOfParts>
    <vt:vector size="45" baseType="lpstr">
      <vt:lpstr>Arial</vt:lpstr>
      <vt:lpstr>Book Antiqua</vt:lpstr>
      <vt:lpstr>Lucida Sans</vt:lpstr>
      <vt:lpstr>Wingdings</vt:lpstr>
      <vt:lpstr>Wingdings 2</vt:lpstr>
      <vt:lpstr>Wingdings 3</vt:lpstr>
      <vt:lpstr>Vértice</vt:lpstr>
      <vt:lpstr>CONCEPTO FINANZAS PÚBLICAS</vt:lpstr>
      <vt:lpstr>CONCEPTO FINANZAS PÚBLICAS</vt:lpstr>
      <vt:lpstr>CONCEPTO FINANZAS PÚBLICAS</vt:lpstr>
      <vt:lpstr>Definición del Concepto  Ciencia de las Finanzas  </vt:lpstr>
      <vt:lpstr>Distinción entre Ciencia Finanzas Pura y la Ciencia de aplicación delos principios financieros     </vt:lpstr>
      <vt:lpstr>Distinción entre Ciencia Finanzas Pura y la Ciencia de aplicación delos principios financieros     </vt:lpstr>
      <vt:lpstr>Definición del Concepto  Ciencia de las Finanzas    </vt:lpstr>
      <vt:lpstr>Definición del Concepto  Ciencia de las Finanzas    </vt:lpstr>
      <vt:lpstr>Definición del Concepto  Ciencia de las Finanzas    </vt:lpstr>
      <vt:lpstr>Definición del Concepto  Ciencia de las Finanzas    </vt:lpstr>
      <vt:lpstr>Naturaleza y finalidad de la    Ciencia financiera    </vt:lpstr>
      <vt:lpstr>Definición del concepto de economía  financiera    </vt:lpstr>
      <vt:lpstr>Teoría de los fenómenos  dela economía financiera pública       </vt:lpstr>
      <vt:lpstr>Teoría de los fenómenos  dela economía financiera pública       </vt:lpstr>
      <vt:lpstr>La circulación de los bienes en la economía financiera pública   </vt:lpstr>
      <vt:lpstr>Reglas de Adam Smith       </vt:lpstr>
      <vt:lpstr>Reglas de Adam Smith       </vt:lpstr>
      <vt:lpstr>El concepto de la actividad financiera desarrollada por todo estado   </vt:lpstr>
      <vt:lpstr>LA ACTIVIDAD FINANCIERA Y LOS SISTEMAS POLÍTICOS </vt:lpstr>
      <vt:lpstr>LA ACTIVIDAD FINANCIERA Y LOS SISTEMAS POLÍTICOS </vt:lpstr>
      <vt:lpstr>LA ACTIVIDAD FINANCIERA Y LOS SISTEMAS POLÍTICOS </vt:lpstr>
      <vt:lpstr>LA ACTIVIDAD FINANCIERA Y LOS SISTEMAS POLÍTICOS </vt:lpstr>
      <vt:lpstr>LA ACTIVIDAD FINANCIERA Y LOS SISTEMAS POLÍTICOS </vt:lpstr>
      <vt:lpstr>LA ACTIVIDAD FINANCIERA Y LOS SISTEMAS POLÍTICOS </vt:lpstr>
      <vt:lpstr>LA ACTIVIDAD FINANCIERA Y LOS SISTEMAS POLÍTICOS </vt:lpstr>
      <vt:lpstr>Características  DE LA ACTIVIDAD FINANCIERA: </vt:lpstr>
      <vt:lpstr>ACTIVIDAD FINANCIERA COMO ACTO ADMINISTRATIVO</vt:lpstr>
      <vt:lpstr>NECESIDADES PÚBLICAS</vt:lpstr>
      <vt:lpstr>NECESIDADES PÚBLICAS</vt:lpstr>
      <vt:lpstr>SERVICIOS PÚBLICOS</vt:lpstr>
      <vt:lpstr>SERVICIOS PÚBLICOS</vt:lpstr>
      <vt:lpstr>SERVICIOS PÚBLICOS</vt:lpstr>
      <vt:lpstr> MEDIOS DE LA ACTIVIDAD FINANCIERA</vt:lpstr>
      <vt:lpstr>MEDIOS DE LA ACTIVIDAD FINANCIERA</vt:lpstr>
      <vt:lpstr>MEDIOS DE LA ACTIVIDAD FINANCIERA</vt:lpstr>
      <vt:lpstr>EL DERECHO FINANCIERO CONCEPTO</vt:lpstr>
      <vt:lpstr>EL DERECHO FINANCIERO CONCEPTO</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Personal</dc:creator>
  <cp:lastModifiedBy>Norman Rodriguez Ortega</cp:lastModifiedBy>
  <cp:revision>76</cp:revision>
  <dcterms:created xsi:type="dcterms:W3CDTF">2018-07-08T20:37:37Z</dcterms:created>
  <dcterms:modified xsi:type="dcterms:W3CDTF">2020-08-04T15:21:21Z</dcterms:modified>
</cp:coreProperties>
</file>