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66" r:id="rId6"/>
    <p:sldId id="262" r:id="rId7"/>
    <p:sldId id="265" r:id="rId8"/>
    <p:sldId id="264" r:id="rId9"/>
    <p:sldId id="267" r:id="rId10"/>
    <p:sldId id="258" r:id="rId11"/>
    <p:sldId id="260" r:id="rId12"/>
    <p:sldId id="268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75"/>
    <p:restoredTop sz="94633"/>
  </p:normalViewPr>
  <p:slideViewPr>
    <p:cSldViewPr snapToGrid="0" snapToObjects="1">
      <p:cViewPr varScale="1">
        <p:scale>
          <a:sx n="111" d="100"/>
          <a:sy n="111" d="100"/>
        </p:scale>
        <p:origin x="63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6A5EAB-15ED-F448-8765-8A7546607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D6DD84E-4403-5641-B083-86644A409C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F48AE9-83DB-B54C-ACD6-B9A0276D3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CE50D-C707-1A4E-B80E-45FCE7EC0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F1689D-127E-5F47-9CDC-66256A4D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0510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A9E04E-D985-834C-B33E-F86E7B10F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902678-3925-FD46-9EC4-F6419425D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5FD7ED-DB99-6244-BBF1-D4FAAC3C6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7FD3C5-D5B1-B241-9A1F-9CC9D3C8D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EF296C-3053-454B-9059-AD357EC79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7424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C2A26A-36B5-EA47-91D2-3444A55E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893114-ED74-FA4A-8037-E2B4CD5A8F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2EDC40-589B-5943-806E-CE65AF3A0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1B7324-32E4-FA4E-AA82-860777383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3B51B5-6DA1-FA44-BA3B-6D8A7677D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3150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D3F018-7E6F-B840-8AD2-7D6E17640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0EAB93-1F6C-B147-87CD-C0DE0542D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084261-5EB9-5544-A24E-D6E4C7F27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E563FE-D231-5840-ACEF-E88AA6749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CF006E-6BB2-F040-A736-3F2662A43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829B5B-73EB-D045-BE3C-C5F183BD2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8354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8D5F90-AD5C-0D42-84BE-4B7E68510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B5783B-E83E-F448-AB23-5BD1CE19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BF9F1E8-F17C-0A4B-89F9-5B49D6144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F6F3E7E-CD97-3B49-8F01-4BA00F8E2A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E881548-DD21-A548-8389-1EE90D042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4D3F5F0-86E2-D445-9562-2D36CBAA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7918CB5-FAE6-104A-8EE2-0380F8907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BAB100C-6227-1D43-9471-3BD753C96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7028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CED5F8-34C5-EF43-B6B5-D980280BF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6EAA30B-FAC6-544C-B1CD-B66902B46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8F18E3C-E472-6C4D-8FDF-7468334BB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F6385F5-4154-414F-8E7F-FC43C8166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078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34A7EB1-8CF9-8A45-960D-D6684FDE8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BA4F4AA-5F48-4949-B5E5-6188F727A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6566814-30F6-5448-8226-80C4DDCE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4379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A171EB-7741-DA45-8F9C-DECFD4AA2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96C48F-1C0B-964E-BAEE-DB799C0D3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3EC278F-C93B-DA48-A4B5-05B8F1B4A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1362DBB-9718-5F4D-AF19-0D06729BF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0A4A05-8943-7F42-9770-80669688B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18DD7E-CD01-B642-BB4B-76F3E5CB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184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2035D7-B80E-B14F-AF98-FCCE9793A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EF7B17-ABCB-304B-8AE8-91AA891BE9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84C0AD-228B-2A48-9BAC-B7D7DD10E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751DA07-3B04-CA42-8CAE-19CF8616A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9A96FE6-E2E4-3641-95F7-54DAD8BDB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CCF9BAC-7B22-6542-B5FD-4F6F1D45F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1327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1593B-B78A-6042-AEB7-BCE747687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70B5F4-6D8D-8441-BF72-03F7491AB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7E3BDF-021A-E542-98C1-D970D07BE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FFDAF9-0608-8E45-B92F-7DF210B11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738800-4823-8143-87BB-36874F31C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1430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34A24D9-79E0-7E4F-866B-16B914FD2A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0507E3-B81F-104D-BFD0-D6797F530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2E3DC4-645A-7A44-A122-2AB1FE2CE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3C7274-0CE7-2744-A0A8-0E99B9BCE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C3B1D0-CD14-6040-B27D-A5356DD0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311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9E0D609-11DA-FC42-93DD-79439C81D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DC5B5D-2B63-4B45-A335-55254F4E8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9DA463-439F-F342-9CD3-54064A7E84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C763A-E5BC-5C4B-951E-5C7E4D50039B}" type="datetimeFigureOut">
              <a:rPr lang="es-ES_tradnl" smtClean="0"/>
              <a:t>1/5/22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84311C-C10C-D246-9231-AE886A89A5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7B073C-0F99-4848-9439-FE4C803EF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2248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C84DF2-FAD5-484A-9497-B4D676801C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Modelos No lineales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66C4095-9C71-2E47-9EB6-9345A64C53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Prof. Cristian </a:t>
            </a:r>
            <a:r>
              <a:rPr lang="es-ES_tradnl" dirty="0" err="1"/>
              <a:t>Romanque</a:t>
            </a:r>
            <a:r>
              <a:rPr lang="es-ES_tradn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4208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59663-6358-4E4C-80E4-C851C86CA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de potencias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Se llama función de potencias a cualquier expresión que se pueda escribir de la forma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A y b son números reales </a:t>
                </a:r>
              </a:p>
              <a:p>
                <a:pPr marL="0" indent="0">
                  <a:buNone/>
                </a:pPr>
                <a:r>
                  <a:rPr lang="es-ES_tradnl" dirty="0"/>
                  <a:t>Ejemplos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=0,5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=10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F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=8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1086" t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7330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1507B6-63AC-034D-8577-9BE96FD0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función cuadrática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69DAA7B-7CFC-8D40-8933-C466816B7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6566" y="1459494"/>
            <a:ext cx="3637280" cy="42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6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CD29F8-8F5B-934E-AF1F-5CD8E238A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Modelo de potencias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D98CE8D-97A7-F545-B171-CF9CF4966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95" y="2043286"/>
            <a:ext cx="6224270" cy="43375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18917B-4D1B-AF42-9B20-D26B13BE0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365" y="2043286"/>
            <a:ext cx="3980328" cy="398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2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26ADDC-AF0E-5744-8911-1A7A48A7C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determinación de un modelo no lineal (asumiendo que es de potencias)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73542C22-2F8C-1644-8141-6F45A951B1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915434"/>
              </p:ext>
            </p:extLst>
          </p:nvPr>
        </p:nvGraphicFramePr>
        <p:xfrm>
          <a:off x="1011331" y="1690688"/>
          <a:ext cx="6000750" cy="10972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51510">
                  <a:extLst>
                    <a:ext uri="{9D8B030D-6E8A-4147-A177-3AD203B41FA5}">
                      <a16:colId xmlns:a16="http://schemas.microsoft.com/office/drawing/2014/main" val="273854730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2283862629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1630242204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23168882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1322401181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337968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X (m)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3,1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64704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Y (N)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6,0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68963371"/>
                  </a:ext>
                </a:extLst>
              </a:tr>
            </a:tbl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D1958A29-D03B-F542-AE25-C8483F8CE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69" y="3035300"/>
            <a:ext cx="4800600" cy="382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69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38E98-FE3D-634C-8E05-BC8C75BE1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Rectificación de una curva no lineal, logaritmo </a:t>
            </a:r>
          </a:p>
        </p:txBody>
      </p:sp>
    </p:spTree>
    <p:extLst>
      <p:ext uri="{BB962C8B-B14F-4D97-AF65-F5344CB8AC3E}">
        <p14:creationId xmlns:p14="http://schemas.microsoft.com/office/powerpoint/2010/main" val="1919298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416C1-CC22-D34D-B3AC-D06AB3E1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dirty="0"/>
              <a:t>Ajuste libre o método de los cuadrados mínimos para obtener el modelo rectificado. </a:t>
            </a:r>
          </a:p>
        </p:txBody>
      </p:sp>
    </p:spTree>
    <p:extLst>
      <p:ext uri="{BB962C8B-B14F-4D97-AF65-F5344CB8AC3E}">
        <p14:creationId xmlns:p14="http://schemas.microsoft.com/office/powerpoint/2010/main" val="4151855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4F18C7-7B15-5848-AC4C-8E18F7834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De regreso al modelo original</a:t>
            </a:r>
          </a:p>
        </p:txBody>
      </p:sp>
    </p:spTree>
    <p:extLst>
      <p:ext uri="{BB962C8B-B14F-4D97-AF65-F5344CB8AC3E}">
        <p14:creationId xmlns:p14="http://schemas.microsoft.com/office/powerpoint/2010/main" val="1248352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1131C8-3578-C648-8437-E7C78D75B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Actividad: Obtenga la ecuación de ajuste asumiendo que es de potencias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06E7EA8E-24D8-4A4E-97AC-46925C5D6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870594"/>
              </p:ext>
            </p:extLst>
          </p:nvPr>
        </p:nvGraphicFramePr>
        <p:xfrm>
          <a:off x="838200" y="2756097"/>
          <a:ext cx="6000750" cy="54864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1667465">
                  <a:extLst>
                    <a:ext uri="{9D8B030D-6E8A-4147-A177-3AD203B41FA5}">
                      <a16:colId xmlns:a16="http://schemas.microsoft.com/office/drawing/2014/main" val="1938481118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2604632222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659889887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3661236871"/>
                    </a:ext>
                  </a:extLst>
                </a:gridCol>
                <a:gridCol w="531040">
                  <a:extLst>
                    <a:ext uri="{9D8B030D-6E8A-4147-A177-3AD203B41FA5}">
                      <a16:colId xmlns:a16="http://schemas.microsoft.com/office/drawing/2014/main" val="3608230368"/>
                    </a:ext>
                  </a:extLst>
                </a:gridCol>
                <a:gridCol w="626627">
                  <a:extLst>
                    <a:ext uri="{9D8B030D-6E8A-4147-A177-3AD203B41FA5}">
                      <a16:colId xmlns:a16="http://schemas.microsoft.com/office/drawing/2014/main" val="2085648295"/>
                    </a:ext>
                  </a:extLst>
                </a:gridCol>
                <a:gridCol w="584144">
                  <a:extLst>
                    <a:ext uri="{9D8B030D-6E8A-4147-A177-3AD203B41FA5}">
                      <a16:colId xmlns:a16="http://schemas.microsoft.com/office/drawing/2014/main" val="339416086"/>
                    </a:ext>
                  </a:extLst>
                </a:gridCol>
                <a:gridCol w="552281">
                  <a:extLst>
                    <a:ext uri="{9D8B030D-6E8A-4147-A177-3AD203B41FA5}">
                      <a16:colId xmlns:a16="http://schemas.microsoft.com/office/drawing/2014/main" val="25743838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(min)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20,0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902305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(ºC)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19,4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94760888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7826B948-0362-3442-A865-FBE92870D666}"/>
              </a:ext>
            </a:extLst>
          </p:cNvPr>
          <p:cNvSpPr txBox="1"/>
          <p:nvPr/>
        </p:nvSpPr>
        <p:spPr>
          <a:xfrm>
            <a:off x="1021976" y="2205318"/>
            <a:ext cx="4665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Considere los siguientes datos experimentales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0AE21F4-E153-8A49-8FF5-C68D820855B8}"/>
              </a:ext>
            </a:extLst>
          </p:cNvPr>
          <p:cNvSpPr txBox="1"/>
          <p:nvPr/>
        </p:nvSpPr>
        <p:spPr>
          <a:xfrm>
            <a:off x="1425388" y="3724835"/>
            <a:ext cx="1037938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arenR"/>
            </a:pPr>
            <a:r>
              <a:rPr lang="es-ES_tradnl" dirty="0"/>
              <a:t>Confeccione el gráfico T vs t</a:t>
            </a:r>
          </a:p>
          <a:p>
            <a:pPr marL="342900" indent="-342900">
              <a:buAutoNum type="alphaLcParenR"/>
            </a:pPr>
            <a:r>
              <a:rPr lang="es-ES_tradnl" dirty="0"/>
              <a:t>Proponga un modelo de potencias </a:t>
            </a:r>
          </a:p>
          <a:p>
            <a:pPr marL="342900" indent="-342900">
              <a:buAutoNum type="alphaLcParenR"/>
            </a:pPr>
            <a:r>
              <a:rPr lang="es-ES_tradnl" dirty="0"/>
              <a:t>Rectifique el modelo </a:t>
            </a:r>
          </a:p>
          <a:p>
            <a:pPr marL="342900" indent="-342900">
              <a:buAutoNum type="alphaLcParenR"/>
            </a:pPr>
            <a:r>
              <a:rPr lang="es-ES_tradnl" dirty="0"/>
              <a:t>Aplique el método de los cuadrados mínimos y obtenga el valor de los parámetros del modelo rectificado</a:t>
            </a:r>
          </a:p>
          <a:p>
            <a:pPr marL="342900" indent="-342900">
              <a:buAutoNum type="alphaLcParenR"/>
            </a:pPr>
            <a:r>
              <a:rPr lang="es-ES_tradnl" dirty="0"/>
              <a:t>Finalmente, escriba el modelo de potencias que relaciona T y t</a:t>
            </a:r>
          </a:p>
        </p:txBody>
      </p:sp>
    </p:spTree>
    <p:extLst>
      <p:ext uri="{BB962C8B-B14F-4D97-AF65-F5344CB8AC3E}">
        <p14:creationId xmlns:p14="http://schemas.microsoft.com/office/powerpoint/2010/main" val="115079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75F1C6-37CB-2146-84E6-E9982CB2F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exponencial (exponencial natural)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s-ES_tradnl" dirty="0"/>
                  <a:t>Se llama función exponencial (de base e) a cualquier expresión de la forma: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𝑏𝑥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A y b son números reales y e es la base de los logaritmos naturales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=2,718281828459…..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Ejemplos.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=71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−0,5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 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86" t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7331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pplications of the Natural Exponential Fun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09" y="1439862"/>
            <a:ext cx="5886450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746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xp_bact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2970" y="84070"/>
            <a:ext cx="6740407" cy="3791479"/>
          </a:xfrm>
          <a:prstGeom prst="rect">
            <a:avLst/>
          </a:prstGeom>
        </p:spPr>
      </p:pic>
      <p:pic>
        <p:nvPicPr>
          <p:cNvPr id="6" name="hojas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53046" y="3875549"/>
            <a:ext cx="5343685" cy="300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89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259</Words>
  <Application>Microsoft Macintosh PowerPoint</Application>
  <PresentationFormat>Panorámica</PresentationFormat>
  <Paragraphs>62</Paragraphs>
  <Slides>12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Tema de Office</vt:lpstr>
      <vt:lpstr>Modelos No lineales </vt:lpstr>
      <vt:lpstr>Función de potencias </vt:lpstr>
      <vt:lpstr>Ejemplo: función cuadrática </vt:lpstr>
      <vt:lpstr>Modelo de potencias </vt:lpstr>
      <vt:lpstr>Ejemplo: determinación de un modelo no lineal (asumiendo que es de potencias)</vt:lpstr>
      <vt:lpstr>Rectificación de una curva no lineal, logaritmo </vt:lpstr>
      <vt:lpstr>Ajuste libre o método de los cuadrados mínimos para obtener el modelo rectificado. </vt:lpstr>
      <vt:lpstr>De regreso al modelo original</vt:lpstr>
      <vt:lpstr>Actividad: Obtenga la ecuación de ajuste asumiendo que es de potencias</vt:lpstr>
      <vt:lpstr>Función exponencial (exponencial natural)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No lineales</dc:title>
  <dc:creator>Microsoft Office User</dc:creator>
  <cp:lastModifiedBy>Cristian Romanque</cp:lastModifiedBy>
  <cp:revision>8</cp:revision>
  <dcterms:created xsi:type="dcterms:W3CDTF">2020-09-27T18:58:29Z</dcterms:created>
  <dcterms:modified xsi:type="dcterms:W3CDTF">2022-05-02T03:00:45Z</dcterms:modified>
</cp:coreProperties>
</file>