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60" r:id="rId6"/>
    <p:sldId id="262" r:id="rId7"/>
    <p:sldId id="265" r:id="rId8"/>
    <p:sldId id="263" r:id="rId9"/>
    <p:sldId id="264" r:id="rId10"/>
    <p:sldId id="266" r:id="rId11"/>
    <p:sldId id="268" r:id="rId12"/>
    <p:sldId id="269" r:id="rId13"/>
    <p:sldId id="267" r:id="rId14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623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2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17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18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015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70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82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16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82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69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07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63AF3-2A59-4DB7-89E9-A0D836F450EA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21528-4D03-4C6F-BFC0-74B957FDEAA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7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59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Cambios</a:t>
            </a:r>
            <a:r>
              <a:rPr lang="en-US" dirty="0" smtClean="0"/>
              <a:t> de </a:t>
            </a:r>
            <a:r>
              <a:rPr lang="en-US" dirty="0" err="1" smtClean="0"/>
              <a:t>estado</a:t>
            </a:r>
            <a:endParaRPr lang="en-US" dirty="0"/>
          </a:p>
        </p:txBody>
      </p:sp>
      <p:pic>
        <p:nvPicPr>
          <p:cNvPr id="4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516" y="365124"/>
            <a:ext cx="4066838" cy="576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286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Calor</a:t>
            </a:r>
            <a:r>
              <a:rPr lang="en-US" dirty="0" smtClean="0"/>
              <a:t> </a:t>
            </a:r>
            <a:r>
              <a:rPr lang="en-US" dirty="0" err="1" smtClean="0"/>
              <a:t>especifico</a:t>
            </a:r>
            <a:r>
              <a:rPr lang="en-US" dirty="0" smtClean="0"/>
              <a:t> y </a:t>
            </a:r>
            <a:r>
              <a:rPr lang="en-US" dirty="0" err="1" smtClean="0"/>
              <a:t>latente</a:t>
            </a:r>
            <a:endParaRPr lang="en-US" dirty="0"/>
          </a:p>
        </p:txBody>
      </p:sp>
      <p:pic>
        <p:nvPicPr>
          <p:cNvPr id="1026" name="Picture 2" descr="https://772be5e7-a-62cb3a1a-s-sites.googlegroups.com/site/paulaportfolio/2o-trimestre/calor-especifico-y-latente/cambios%20de%20estado.png?attachauth=ANoY7co-SxKzO_670nqJtSvhTMmCHrSAa-hornCwIOy8-kfdTAt_BbJ5Q9uxv6CJln_91byOYJrOPcaxvbxBiqwSa57zs3SwSK-RonZmT5qUmaizRw4JP_4GBu529wZsBPASNT9N977OQ6x0K0Uyn91-5c8-RY3dClc5eCiIDaClg98TeoToZRjotPdDciS0DKD3J_Hqr6-cVDVDtnpXrzrsMGOnEiLmTAMydjKC4OREbvxDHpe3cazkNldyr74NOgNWRWLrvx2WsS8zCDBO2UiSwz8NZiVanA%3D%3D&amp;attredirects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09" y="2134825"/>
            <a:ext cx="6062345" cy="413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470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Tabla</a:t>
            </a:r>
            <a:r>
              <a:rPr lang="en-US" dirty="0" smtClean="0"/>
              <a:t> de </a:t>
            </a:r>
            <a:r>
              <a:rPr lang="en-US" dirty="0" err="1" smtClean="0"/>
              <a:t>calor</a:t>
            </a:r>
            <a:r>
              <a:rPr lang="en-US" dirty="0" smtClean="0"/>
              <a:t> </a:t>
            </a:r>
            <a:r>
              <a:rPr lang="en-US" dirty="0" err="1" smtClean="0"/>
              <a:t>especifico</a:t>
            </a:r>
            <a:endParaRPr lang="en-US" dirty="0"/>
          </a:p>
        </p:txBody>
      </p:sp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963" y="1360850"/>
            <a:ext cx="5610225" cy="525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626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Tabla</a:t>
            </a:r>
            <a:r>
              <a:rPr lang="en-US" dirty="0" smtClean="0"/>
              <a:t> de </a:t>
            </a:r>
            <a:r>
              <a:rPr lang="en-US" dirty="0" err="1" smtClean="0"/>
              <a:t>calor</a:t>
            </a:r>
            <a:r>
              <a:rPr lang="en-US" dirty="0" smtClean="0"/>
              <a:t> </a:t>
            </a:r>
            <a:r>
              <a:rPr lang="en-US" dirty="0" err="1" smtClean="0"/>
              <a:t>latente</a:t>
            </a:r>
            <a:endParaRPr lang="en-US" dirty="0"/>
          </a:p>
        </p:txBody>
      </p:sp>
      <p:pic>
        <p:nvPicPr>
          <p:cNvPr id="4" name="Picture 2" descr="Resultado de imagen para tabla de calor especifico y lat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971" y="2050870"/>
            <a:ext cx="7222525" cy="462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188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CuadroTexto 3"/>
          <p:cNvSpPr txBox="1"/>
          <p:nvPr/>
        </p:nvSpPr>
        <p:spPr>
          <a:xfrm>
            <a:off x="1071154" y="2132511"/>
            <a:ext cx="106671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 </a:t>
            </a:r>
            <a:r>
              <a:rPr lang="en-US" dirty="0" err="1" smtClean="0"/>
              <a:t>bloque</a:t>
            </a:r>
            <a:r>
              <a:rPr lang="en-US" dirty="0" smtClean="0"/>
              <a:t> de </a:t>
            </a:r>
            <a:r>
              <a:rPr lang="en-US" dirty="0" err="1" smtClean="0"/>
              <a:t>cobre</a:t>
            </a:r>
            <a:r>
              <a:rPr lang="en-US" dirty="0" smtClean="0"/>
              <a:t> de masa m=200 g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calentado</a:t>
            </a:r>
            <a:r>
              <a:rPr lang="en-US" dirty="0" smtClean="0"/>
              <a:t> </a:t>
            </a:r>
            <a:r>
              <a:rPr lang="en-US" dirty="0" err="1" smtClean="0"/>
              <a:t>desde</a:t>
            </a:r>
            <a:r>
              <a:rPr lang="en-US" dirty="0" smtClean="0"/>
              <a:t> 30°C hasta </a:t>
            </a:r>
            <a:r>
              <a:rPr lang="en-US" dirty="0" err="1" smtClean="0"/>
              <a:t>alcanzar</a:t>
            </a:r>
            <a:r>
              <a:rPr lang="en-US" dirty="0" smtClean="0"/>
              <a:t> </a:t>
            </a:r>
            <a:r>
              <a:rPr lang="en-US" dirty="0" err="1" smtClean="0"/>
              <a:t>los</a:t>
            </a:r>
            <a:r>
              <a:rPr lang="en-US" dirty="0" smtClean="0"/>
              <a:t> 80°C . Si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calor</a:t>
            </a:r>
            <a:r>
              <a:rPr lang="en-US" dirty="0" smtClean="0"/>
              <a:t> </a:t>
            </a:r>
            <a:r>
              <a:rPr lang="en-US" dirty="0" err="1" smtClean="0"/>
              <a:t>especifico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</a:p>
          <a:p>
            <a:r>
              <a:rPr lang="en-US" dirty="0" smtClean="0"/>
              <a:t>0,093 </a:t>
            </a:r>
            <a:r>
              <a:rPr lang="en-US" dirty="0" err="1" smtClean="0"/>
              <a:t>cal</a:t>
            </a:r>
            <a:r>
              <a:rPr lang="en-US" dirty="0" smtClean="0"/>
              <a:t>/</a:t>
            </a:r>
            <a:r>
              <a:rPr lang="en-US" dirty="0" err="1" smtClean="0"/>
              <a:t>g°C</a:t>
            </a:r>
            <a:r>
              <a:rPr lang="en-US" dirty="0" smtClean="0"/>
              <a:t> 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cantidad</a:t>
            </a:r>
            <a:r>
              <a:rPr lang="en-US" dirty="0" smtClean="0"/>
              <a:t> de </a:t>
            </a:r>
            <a:r>
              <a:rPr lang="en-US" dirty="0" err="1" smtClean="0"/>
              <a:t>calor</a:t>
            </a:r>
            <a:r>
              <a:rPr lang="en-US" dirty="0" smtClean="0"/>
              <a:t> se </a:t>
            </a:r>
            <a:r>
              <a:rPr lang="en-US" dirty="0" err="1" smtClean="0"/>
              <a:t>debe</a:t>
            </a:r>
            <a:r>
              <a:rPr lang="en-US" dirty="0" smtClean="0"/>
              <a:t> </a:t>
            </a:r>
            <a:r>
              <a:rPr lang="en-US" dirty="0" err="1" smtClean="0"/>
              <a:t>suministrar</a:t>
            </a:r>
            <a:r>
              <a:rPr lang="en-US" dirty="0" smtClean="0"/>
              <a:t> al </a:t>
            </a:r>
            <a:r>
              <a:rPr lang="en-US" dirty="0" err="1" smtClean="0"/>
              <a:t>bloque</a:t>
            </a:r>
            <a:r>
              <a:rPr lang="en-US" dirty="0" smtClean="0"/>
              <a:t>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261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735875" y="22331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419" b="1" i="0" dirty="0" smtClean="0">
                <a:solidFill>
                  <a:srgbClr val="000000"/>
                </a:solidFill>
                <a:effectLst/>
                <a:latin typeface="inherit"/>
              </a:rPr>
              <a:t> </a:t>
            </a:r>
            <a:r>
              <a:rPr lang="es-419" b="0" i="0" dirty="0" smtClean="0">
                <a:solidFill>
                  <a:srgbClr val="000000"/>
                </a:solidFill>
                <a:effectLst/>
                <a:latin typeface="open sans"/>
              </a:rPr>
              <a:t>¿Qué cantidad de calor se necesita suministrar a 600 gramos de agua para que eleve su temperatura de 25°C a 100°C?</a:t>
            </a:r>
          </a:p>
          <a:p>
            <a:r>
              <a:rPr lang="es-419" dirty="0" smtClean="0"/>
              <a:t/>
            </a:r>
            <a:br>
              <a:rPr lang="es-419" dirty="0" smtClean="0"/>
            </a:br>
            <a:endParaRPr lang="en-US" dirty="0"/>
          </a:p>
        </p:txBody>
      </p:sp>
      <p:pic>
        <p:nvPicPr>
          <p:cNvPr id="7170" name="Picture 2" descr="Capacidad CalorÃ­f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033" y="1987595"/>
            <a:ext cx="3305175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289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CuadroTexto 3"/>
          <p:cNvSpPr txBox="1"/>
          <p:nvPr/>
        </p:nvSpPr>
        <p:spPr>
          <a:xfrm>
            <a:off x="404949" y="1506022"/>
            <a:ext cx="10703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¿</a:t>
            </a:r>
            <a:r>
              <a:rPr lang="en-US" dirty="0" err="1" smtClean="0"/>
              <a:t>Cuánta</a:t>
            </a:r>
            <a:r>
              <a:rPr lang="en-US" dirty="0" smtClean="0"/>
              <a:t> </a:t>
            </a:r>
            <a:r>
              <a:rPr lang="en-US" dirty="0" err="1" smtClean="0"/>
              <a:t>energia</a:t>
            </a:r>
            <a:r>
              <a:rPr lang="en-US" dirty="0" smtClean="0"/>
              <a:t> se </a:t>
            </a:r>
            <a:r>
              <a:rPr lang="en-US" dirty="0" err="1" smtClean="0"/>
              <a:t>necesita</a:t>
            </a:r>
            <a:r>
              <a:rPr lang="en-US" dirty="0" smtClean="0"/>
              <a:t> para </a:t>
            </a:r>
            <a:r>
              <a:rPr lang="en-US" dirty="0" err="1" smtClean="0"/>
              <a:t>evaporar</a:t>
            </a:r>
            <a:r>
              <a:rPr lang="en-US" dirty="0" smtClean="0"/>
              <a:t> </a:t>
            </a:r>
            <a:r>
              <a:rPr lang="en-US" dirty="0" err="1" smtClean="0"/>
              <a:t>completamente</a:t>
            </a:r>
            <a:r>
              <a:rPr lang="en-US" dirty="0" smtClean="0"/>
              <a:t> 100 g de </a:t>
            </a:r>
            <a:r>
              <a:rPr lang="en-US" dirty="0" err="1" smtClean="0"/>
              <a:t>agua</a:t>
            </a:r>
            <a:r>
              <a:rPr lang="en-US" dirty="0" smtClean="0"/>
              <a:t> que se </a:t>
            </a:r>
            <a:r>
              <a:rPr lang="en-US" dirty="0" err="1" smtClean="0"/>
              <a:t>encuentra</a:t>
            </a:r>
            <a:r>
              <a:rPr lang="en-US" dirty="0" smtClean="0"/>
              <a:t> </a:t>
            </a:r>
            <a:r>
              <a:rPr lang="en-US" dirty="0" err="1" smtClean="0"/>
              <a:t>inicialmente</a:t>
            </a:r>
            <a:r>
              <a:rPr lang="en-US" dirty="0" smtClean="0"/>
              <a:t> a -4 °C?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928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Calorimetria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8194" name="Picture 2" descr="http://corinto.pucp.edu.pe/quimicageneral/sites/corinto.pucp.edu.pe.quimicageneral/files/images/unidad1/calorimetria%2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" y="3261676"/>
            <a:ext cx="5379720" cy="2588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838200" y="1972492"/>
            <a:ext cx="955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 </a:t>
            </a:r>
            <a:r>
              <a:rPr lang="en-US" dirty="0" err="1" smtClean="0"/>
              <a:t>clavo</a:t>
            </a:r>
            <a:r>
              <a:rPr lang="en-US" dirty="0" smtClean="0"/>
              <a:t> de </a:t>
            </a:r>
            <a:r>
              <a:rPr lang="en-US" dirty="0" err="1" smtClean="0"/>
              <a:t>hierro</a:t>
            </a:r>
            <a:r>
              <a:rPr lang="en-US" dirty="0" smtClean="0"/>
              <a:t> de masa 10 g se </a:t>
            </a:r>
            <a:r>
              <a:rPr lang="en-US" dirty="0" err="1" smtClean="0"/>
              <a:t>calienta</a:t>
            </a:r>
            <a:r>
              <a:rPr lang="en-US" dirty="0" smtClean="0"/>
              <a:t> hasta </a:t>
            </a:r>
            <a:r>
              <a:rPr lang="en-US" dirty="0" err="1" smtClean="0"/>
              <a:t>alcanzar</a:t>
            </a:r>
            <a:r>
              <a:rPr lang="en-US" dirty="0" smtClean="0"/>
              <a:t> la </a:t>
            </a:r>
            <a:r>
              <a:rPr lang="en-US" dirty="0" err="1" smtClean="0"/>
              <a:t>temperatura</a:t>
            </a:r>
            <a:r>
              <a:rPr lang="en-US" dirty="0" smtClean="0"/>
              <a:t> de 115 °C, </a:t>
            </a:r>
            <a:r>
              <a:rPr lang="en-US" dirty="0" err="1" smtClean="0"/>
              <a:t>luego</a:t>
            </a:r>
            <a:r>
              <a:rPr lang="en-US" dirty="0" smtClean="0"/>
              <a:t> se </a:t>
            </a:r>
          </a:p>
          <a:p>
            <a:r>
              <a:rPr lang="en-US" dirty="0" smtClean="0"/>
              <a:t>introduce </a:t>
            </a:r>
            <a:r>
              <a:rPr lang="en-US" dirty="0" err="1" smtClean="0"/>
              <a:t>en</a:t>
            </a:r>
            <a:r>
              <a:rPr lang="en-US" dirty="0" smtClean="0"/>
              <a:t> un </a:t>
            </a:r>
            <a:r>
              <a:rPr lang="en-US" dirty="0" err="1" smtClean="0"/>
              <a:t>vaso</a:t>
            </a:r>
            <a:r>
              <a:rPr lang="en-US" dirty="0" smtClean="0"/>
              <a:t> que </a:t>
            </a:r>
            <a:r>
              <a:rPr lang="en-US" dirty="0" err="1" smtClean="0"/>
              <a:t>contiene</a:t>
            </a:r>
            <a:r>
              <a:rPr lang="en-US" dirty="0" smtClean="0"/>
              <a:t> 300 g de </a:t>
            </a:r>
            <a:r>
              <a:rPr lang="en-US" dirty="0" err="1" smtClean="0"/>
              <a:t>agua</a:t>
            </a:r>
            <a:r>
              <a:rPr lang="en-US" dirty="0" smtClean="0"/>
              <a:t> a 25 °C ¿</a:t>
            </a:r>
            <a:r>
              <a:rPr lang="en-US" dirty="0" err="1" smtClean="0"/>
              <a:t>Cuál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la </a:t>
            </a:r>
            <a:r>
              <a:rPr lang="en-US" dirty="0" err="1" smtClean="0"/>
              <a:t>temperatura</a:t>
            </a:r>
            <a:r>
              <a:rPr lang="en-US" dirty="0" smtClean="0"/>
              <a:t> final de la </a:t>
            </a:r>
            <a:r>
              <a:rPr lang="en-US" dirty="0" err="1" smtClean="0"/>
              <a:t>mezcla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405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Dilatación</a:t>
            </a:r>
            <a:r>
              <a:rPr lang="en-US" dirty="0" smtClean="0"/>
              <a:t> </a:t>
            </a:r>
            <a:r>
              <a:rPr lang="en-US" dirty="0" err="1" smtClean="0"/>
              <a:t>termica</a:t>
            </a:r>
            <a:endParaRPr lang="en-US" dirty="0"/>
          </a:p>
        </p:txBody>
      </p:sp>
      <p:pic>
        <p:nvPicPr>
          <p:cNvPr id="9224" name="Picture 8" descr="https://ds055uzetaobb.cloudfront.net/brioche/uploads/bXUvN5Vsxx-t_2.jpg?width=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17" y="1576251"/>
            <a:ext cx="7954525" cy="252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560" y="1027906"/>
            <a:ext cx="2895600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13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838199" y="2327255"/>
            <a:ext cx="102652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419" b="0" i="0" dirty="0" smtClean="0">
                <a:solidFill>
                  <a:srgbClr val="000000"/>
                </a:solidFill>
                <a:effectLst/>
                <a:latin typeface="open sans"/>
              </a:rPr>
              <a:t>Los rieles de una vía de tren de acero, tienen 1500 m de longitud . ¿Qué longitud tendrá cuando la temperatura aumente de 24°C a 45°C?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729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838199" y="2052935"/>
            <a:ext cx="9912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419" b="0" i="0" dirty="0" smtClean="0">
                <a:solidFill>
                  <a:srgbClr val="000000"/>
                </a:solidFill>
                <a:effectLst/>
                <a:latin typeface="open sans"/>
              </a:rPr>
              <a:t> ¿Cuál es la longitud de un cable de cobre al disminuir la temperatura a 12 °C, si con una temperatura de 40°C mide 430 m?</a:t>
            </a:r>
            <a:endParaRPr lang="en-US" dirty="0"/>
          </a:p>
        </p:txBody>
      </p:sp>
      <p:pic>
        <p:nvPicPr>
          <p:cNvPr id="10242" name="Picture 2" descr="Problema de DilataciÃ³n Lin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18" y="3623537"/>
            <a:ext cx="2914650" cy="193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8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Ejemplo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838199" y="1573122"/>
            <a:ext cx="99386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419" b="1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r>
              <a:rPr lang="es-419" b="0" i="0" dirty="0" smtClean="0">
                <a:solidFill>
                  <a:srgbClr val="000000"/>
                </a:solidFill>
                <a:effectLst/>
                <a:latin typeface="open sans"/>
              </a:rPr>
              <a:t>En una escuela, una venta de vidrio tiene un área de 1,4 m², si la temperatura está a 21°C. ¿Cuál será su área final al aumentar la temperatura a 35°C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3644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155</Words>
  <Application>Microsoft Office PowerPoint</Application>
  <PresentationFormat>Panorámica</PresentationFormat>
  <Paragraphs>22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inherit</vt:lpstr>
      <vt:lpstr>open sans</vt:lpstr>
      <vt:lpstr>Tema de Office</vt:lpstr>
      <vt:lpstr>Presentación de PowerPoint</vt:lpstr>
      <vt:lpstr>Cambios de estado</vt:lpstr>
      <vt:lpstr>Calor especifico y latente</vt:lpstr>
      <vt:lpstr>Tabla de calor especifico</vt:lpstr>
      <vt:lpstr>Tabla de calor latente</vt:lpstr>
      <vt:lpstr>Ejemplo</vt:lpstr>
      <vt:lpstr>Ejemplo</vt:lpstr>
      <vt:lpstr>Ejemplo</vt:lpstr>
      <vt:lpstr>Calorimetria </vt:lpstr>
      <vt:lpstr>Dilatación termica</vt:lpstr>
      <vt:lpstr>Ejemplo</vt:lpstr>
      <vt:lpstr>Ejemplo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Profesores02</dc:creator>
  <cp:lastModifiedBy>Profesores02</cp:lastModifiedBy>
  <cp:revision>4</cp:revision>
  <dcterms:created xsi:type="dcterms:W3CDTF">2019-08-20T13:01:22Z</dcterms:created>
  <dcterms:modified xsi:type="dcterms:W3CDTF">2019-08-20T13:21:37Z</dcterms:modified>
</cp:coreProperties>
</file>