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6"/>
  </p:notesMasterIdLst>
  <p:sldIdLst>
    <p:sldId id="272" r:id="rId2"/>
    <p:sldId id="258" r:id="rId3"/>
    <p:sldId id="259" r:id="rId4"/>
    <p:sldId id="260" r:id="rId5"/>
    <p:sldId id="279" r:id="rId6"/>
    <p:sldId id="280" r:id="rId7"/>
    <p:sldId id="281" r:id="rId8"/>
    <p:sldId id="282" r:id="rId9"/>
    <p:sldId id="256" r:id="rId10"/>
    <p:sldId id="257" r:id="rId11"/>
    <p:sldId id="261" r:id="rId12"/>
    <p:sldId id="262" r:id="rId13"/>
    <p:sldId id="263" r:id="rId14"/>
    <p:sldId id="264" r:id="rId15"/>
    <p:sldId id="283" r:id="rId16"/>
    <p:sldId id="284" r:id="rId17"/>
    <p:sldId id="268" r:id="rId18"/>
    <p:sldId id="266" r:id="rId19"/>
    <p:sldId id="265" r:id="rId20"/>
    <p:sldId id="267" r:id="rId21"/>
    <p:sldId id="274" r:id="rId22"/>
    <p:sldId id="275" r:id="rId23"/>
    <p:sldId id="276" r:id="rId24"/>
    <p:sldId id="270" r:id="rId25"/>
    <p:sldId id="277" r:id="rId26"/>
    <p:sldId id="273" r:id="rId27"/>
    <p:sldId id="269" r:id="rId28"/>
    <p:sldId id="271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278" r:id="rId45"/>
  </p:sldIdLst>
  <p:sldSz cx="9144000" cy="6858000" type="screen4x3"/>
  <p:notesSz cx="6858000" cy="9144000"/>
  <p:defaultTextStyle>
    <a:defPPr>
      <a:defRPr lang="es-MX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527"/>
    <p:restoredTop sz="92130"/>
  </p:normalViewPr>
  <p:slideViewPr>
    <p:cSldViewPr>
      <p:cViewPr varScale="1">
        <p:scale>
          <a:sx n="98" d="100"/>
          <a:sy n="98" d="100"/>
        </p:scale>
        <p:origin x="1896" y="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notesMaster" Target="notesMasters/notesMaster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5BFD023-811B-3540-A39E-F0E57F2CA8FD}" type="datetimeFigureOut">
              <a:rPr lang="es-CL" smtClean="0"/>
              <a:t>09-02-24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EBDF413-FAB7-9048-B52F-A6B9F5C97CD8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859794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EBDF413-FAB7-9048-B52F-A6B9F5C97CD8}" type="slidenum">
              <a:rPr lang="es-CL" smtClean="0"/>
              <a:t>3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0955115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D9DE2A46-D6F9-9A40-84BD-7E55CC56D1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341C28-4B45-8849-B11C-625D80F9A5A6}" type="datetimeFigureOut">
              <a:rPr lang="es-MX"/>
              <a:pPr>
                <a:defRPr/>
              </a:pPr>
              <a:t>09/02/24</a:t>
            </a:fld>
            <a:endParaRPr lang="es-MX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37A23F92-BB68-7543-B3CC-6C75E64DFB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31371661-D24E-A940-B02F-325D89B76C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FF1A89-6883-994A-B9DA-4DBAAD58DBB4}" type="slidenum">
              <a:rPr lang="es-MX" altLang="es-CL"/>
              <a:pPr>
                <a:defRPr/>
              </a:pPr>
              <a:t>‹Nº›</a:t>
            </a:fld>
            <a:endParaRPr lang="es-MX" altLang="es-CL"/>
          </a:p>
        </p:txBody>
      </p:sp>
    </p:spTree>
    <p:extLst>
      <p:ext uri="{BB962C8B-B14F-4D97-AF65-F5344CB8AC3E}">
        <p14:creationId xmlns:p14="http://schemas.microsoft.com/office/powerpoint/2010/main" val="26348008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3491B48A-7246-0543-9A68-410CEC4DCE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42EE7E-5593-2248-B208-C981C58C4105}" type="datetimeFigureOut">
              <a:rPr lang="es-MX"/>
              <a:pPr>
                <a:defRPr/>
              </a:pPr>
              <a:t>09/02/24</a:t>
            </a:fld>
            <a:endParaRPr lang="es-MX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2E93EFAD-7CAF-F04B-BBB9-A2F1F7DC9F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D0E3E40C-FE24-FE4F-8EFA-476D0534BE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B22A0A-87E0-2143-A9C0-C2FA59343500}" type="slidenum">
              <a:rPr lang="es-MX" altLang="es-CL"/>
              <a:pPr>
                <a:defRPr/>
              </a:pPr>
              <a:t>‹Nº›</a:t>
            </a:fld>
            <a:endParaRPr lang="es-MX" altLang="es-CL"/>
          </a:p>
        </p:txBody>
      </p:sp>
    </p:spTree>
    <p:extLst>
      <p:ext uri="{BB962C8B-B14F-4D97-AF65-F5344CB8AC3E}">
        <p14:creationId xmlns:p14="http://schemas.microsoft.com/office/powerpoint/2010/main" val="30817173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150AB4E3-0DC0-8F4E-8691-E30FFA9F2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ABF85B-232D-624F-A6E9-1951A3E18F24}" type="datetimeFigureOut">
              <a:rPr lang="es-MX"/>
              <a:pPr>
                <a:defRPr/>
              </a:pPr>
              <a:t>09/02/24</a:t>
            </a:fld>
            <a:endParaRPr lang="es-MX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E231C12B-706A-BE41-AA69-7936A5C5B6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88A87230-944B-7F46-BC36-E5D27BEFD0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14F84B-871E-134B-9B8B-2B5160878650}" type="slidenum">
              <a:rPr lang="es-MX" altLang="es-CL"/>
              <a:pPr>
                <a:defRPr/>
              </a:pPr>
              <a:t>‹Nº›</a:t>
            </a:fld>
            <a:endParaRPr lang="es-MX" altLang="es-CL"/>
          </a:p>
        </p:txBody>
      </p:sp>
    </p:spTree>
    <p:extLst>
      <p:ext uri="{BB962C8B-B14F-4D97-AF65-F5344CB8AC3E}">
        <p14:creationId xmlns:p14="http://schemas.microsoft.com/office/powerpoint/2010/main" val="756871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3 Marcador de fecha">
            <a:extLst>
              <a:ext uri="{FF2B5EF4-FFF2-40B4-BE49-F238E27FC236}">
                <a16:creationId xmlns:a16="http://schemas.microsoft.com/office/drawing/2014/main" id="{10C8A06B-FC14-D249-9D4A-981AEDA721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FD098B-021C-7641-B063-28E79F26370D}" type="datetimeFigureOut">
              <a:rPr lang="es-MX"/>
              <a:pPr>
                <a:defRPr/>
              </a:pPr>
              <a:t>09/02/24</a:t>
            </a:fld>
            <a:endParaRPr lang="es-MX"/>
          </a:p>
        </p:txBody>
      </p:sp>
      <p:sp>
        <p:nvSpPr>
          <p:cNvPr id="6" name="4 Marcador de pie de página">
            <a:extLst>
              <a:ext uri="{FF2B5EF4-FFF2-40B4-BE49-F238E27FC236}">
                <a16:creationId xmlns:a16="http://schemas.microsoft.com/office/drawing/2014/main" id="{E0D44D15-B74C-674E-A81C-AC8AB037A6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" name="5 Marcador de número de diapositiva">
            <a:extLst>
              <a:ext uri="{FF2B5EF4-FFF2-40B4-BE49-F238E27FC236}">
                <a16:creationId xmlns:a16="http://schemas.microsoft.com/office/drawing/2014/main" id="{C47AC734-5E98-C94E-97AA-36EA5DF7DC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645C79-3EE7-0542-81C2-13D490C017F8}" type="slidenum">
              <a:rPr lang="es-MX" altLang="es-CL"/>
              <a:pPr>
                <a:defRPr/>
              </a:pPr>
              <a:t>‹Nº›</a:t>
            </a:fld>
            <a:endParaRPr lang="es-MX" altLang="es-CL"/>
          </a:p>
        </p:txBody>
      </p:sp>
    </p:spTree>
    <p:extLst>
      <p:ext uri="{BB962C8B-B14F-4D97-AF65-F5344CB8AC3E}">
        <p14:creationId xmlns:p14="http://schemas.microsoft.com/office/powerpoint/2010/main" val="26812920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3 Marcador de fecha">
            <a:extLst>
              <a:ext uri="{FF2B5EF4-FFF2-40B4-BE49-F238E27FC236}">
                <a16:creationId xmlns:a16="http://schemas.microsoft.com/office/drawing/2014/main" id="{CE6704C1-7783-AE40-AAC5-B9751F63C3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A14006-7993-D242-8CE5-2E29D9334F46}" type="datetimeFigureOut">
              <a:rPr lang="es-MX"/>
              <a:pPr>
                <a:defRPr/>
              </a:pPr>
              <a:t>09/02/24</a:t>
            </a:fld>
            <a:endParaRPr lang="es-MX"/>
          </a:p>
        </p:txBody>
      </p:sp>
      <p:sp>
        <p:nvSpPr>
          <p:cNvPr id="8" name="4 Marcador de pie de página">
            <a:extLst>
              <a:ext uri="{FF2B5EF4-FFF2-40B4-BE49-F238E27FC236}">
                <a16:creationId xmlns:a16="http://schemas.microsoft.com/office/drawing/2014/main" id="{70D9F2BB-EB08-2B45-831B-8C1748F7E5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9" name="5 Marcador de número de diapositiva">
            <a:extLst>
              <a:ext uri="{FF2B5EF4-FFF2-40B4-BE49-F238E27FC236}">
                <a16:creationId xmlns:a16="http://schemas.microsoft.com/office/drawing/2014/main" id="{CB49E297-C545-174A-87CB-10D88C9FC8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E2D5FD-9082-164F-AE78-6EF3E2FC5BF1}" type="slidenum">
              <a:rPr lang="es-MX" altLang="es-CL"/>
              <a:pPr>
                <a:defRPr/>
              </a:pPr>
              <a:t>‹Nº›</a:t>
            </a:fld>
            <a:endParaRPr lang="es-MX" altLang="es-CL"/>
          </a:p>
        </p:txBody>
      </p:sp>
    </p:spTree>
    <p:extLst>
      <p:ext uri="{BB962C8B-B14F-4D97-AF65-F5344CB8AC3E}">
        <p14:creationId xmlns:p14="http://schemas.microsoft.com/office/powerpoint/2010/main" val="2551375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3 Marcador de fecha">
            <a:extLst>
              <a:ext uri="{FF2B5EF4-FFF2-40B4-BE49-F238E27FC236}">
                <a16:creationId xmlns:a16="http://schemas.microsoft.com/office/drawing/2014/main" id="{4584573E-3248-DF40-81CE-919439B686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F930E1-1A8A-D04F-8943-C5270B990662}" type="datetimeFigureOut">
              <a:rPr lang="es-MX"/>
              <a:pPr>
                <a:defRPr/>
              </a:pPr>
              <a:t>09/02/24</a:t>
            </a:fld>
            <a:endParaRPr lang="es-MX"/>
          </a:p>
        </p:txBody>
      </p:sp>
      <p:sp>
        <p:nvSpPr>
          <p:cNvPr id="4" name="4 Marcador de pie de página">
            <a:extLst>
              <a:ext uri="{FF2B5EF4-FFF2-40B4-BE49-F238E27FC236}">
                <a16:creationId xmlns:a16="http://schemas.microsoft.com/office/drawing/2014/main" id="{16D635E2-5506-4748-B0A1-06F977FD6F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5" name="5 Marcador de número de diapositiva">
            <a:extLst>
              <a:ext uri="{FF2B5EF4-FFF2-40B4-BE49-F238E27FC236}">
                <a16:creationId xmlns:a16="http://schemas.microsoft.com/office/drawing/2014/main" id="{E14F1341-7056-E142-A04F-B498693D2D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9E9BCB-1998-F640-82D1-32E43B63957E}" type="slidenum">
              <a:rPr lang="es-MX" altLang="es-CL"/>
              <a:pPr>
                <a:defRPr/>
              </a:pPr>
              <a:t>‹Nº›</a:t>
            </a:fld>
            <a:endParaRPr lang="es-MX" altLang="es-CL"/>
          </a:p>
        </p:txBody>
      </p:sp>
    </p:spTree>
    <p:extLst>
      <p:ext uri="{BB962C8B-B14F-4D97-AF65-F5344CB8AC3E}">
        <p14:creationId xmlns:p14="http://schemas.microsoft.com/office/powerpoint/2010/main" val="8723391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>
            <a:extLst>
              <a:ext uri="{FF2B5EF4-FFF2-40B4-BE49-F238E27FC236}">
                <a16:creationId xmlns:a16="http://schemas.microsoft.com/office/drawing/2014/main" id="{116D2152-5276-4E43-9C68-BA03D09FF8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91887A-466A-704C-914F-B2D4F4946BC5}" type="datetimeFigureOut">
              <a:rPr lang="es-MX"/>
              <a:pPr>
                <a:defRPr/>
              </a:pPr>
              <a:t>09/02/24</a:t>
            </a:fld>
            <a:endParaRPr lang="es-MX"/>
          </a:p>
        </p:txBody>
      </p:sp>
      <p:sp>
        <p:nvSpPr>
          <p:cNvPr id="3" name="4 Marcador de pie de página">
            <a:extLst>
              <a:ext uri="{FF2B5EF4-FFF2-40B4-BE49-F238E27FC236}">
                <a16:creationId xmlns:a16="http://schemas.microsoft.com/office/drawing/2014/main" id="{598835ED-CCA0-E248-94D6-BE02D18FA9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4" name="5 Marcador de número de diapositiva">
            <a:extLst>
              <a:ext uri="{FF2B5EF4-FFF2-40B4-BE49-F238E27FC236}">
                <a16:creationId xmlns:a16="http://schemas.microsoft.com/office/drawing/2014/main" id="{762F7CCD-3673-B242-A108-D1CDC9560F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A10688-A129-7A41-9E1D-40F7ACE3D2CA}" type="slidenum">
              <a:rPr lang="es-MX" altLang="es-CL"/>
              <a:pPr>
                <a:defRPr/>
              </a:pPr>
              <a:t>‹Nº›</a:t>
            </a:fld>
            <a:endParaRPr lang="es-MX" altLang="es-CL"/>
          </a:p>
        </p:txBody>
      </p:sp>
    </p:spTree>
    <p:extLst>
      <p:ext uri="{BB962C8B-B14F-4D97-AF65-F5344CB8AC3E}">
        <p14:creationId xmlns:p14="http://schemas.microsoft.com/office/powerpoint/2010/main" val="9993661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3 Marcador de fecha">
            <a:extLst>
              <a:ext uri="{FF2B5EF4-FFF2-40B4-BE49-F238E27FC236}">
                <a16:creationId xmlns:a16="http://schemas.microsoft.com/office/drawing/2014/main" id="{7800E0B9-5AF9-624C-8E69-2D7DB22F49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01BE9D-65AF-674A-82A3-DC35D0C0CC17}" type="datetimeFigureOut">
              <a:rPr lang="es-MX"/>
              <a:pPr>
                <a:defRPr/>
              </a:pPr>
              <a:t>09/02/24</a:t>
            </a:fld>
            <a:endParaRPr lang="es-MX"/>
          </a:p>
        </p:txBody>
      </p:sp>
      <p:sp>
        <p:nvSpPr>
          <p:cNvPr id="6" name="4 Marcador de pie de página">
            <a:extLst>
              <a:ext uri="{FF2B5EF4-FFF2-40B4-BE49-F238E27FC236}">
                <a16:creationId xmlns:a16="http://schemas.microsoft.com/office/drawing/2014/main" id="{5EF666CE-334E-9543-96AB-DFDCB33807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" name="5 Marcador de número de diapositiva">
            <a:extLst>
              <a:ext uri="{FF2B5EF4-FFF2-40B4-BE49-F238E27FC236}">
                <a16:creationId xmlns:a16="http://schemas.microsoft.com/office/drawing/2014/main" id="{3C9D602B-D9FF-724B-9909-952ED86742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3070B4-E6E6-3740-B147-C054D2282D84}" type="slidenum">
              <a:rPr lang="es-MX" altLang="es-CL"/>
              <a:pPr>
                <a:defRPr/>
              </a:pPr>
              <a:t>‹Nº›</a:t>
            </a:fld>
            <a:endParaRPr lang="es-MX" altLang="es-CL"/>
          </a:p>
        </p:txBody>
      </p:sp>
    </p:spTree>
    <p:extLst>
      <p:ext uri="{BB962C8B-B14F-4D97-AF65-F5344CB8AC3E}">
        <p14:creationId xmlns:p14="http://schemas.microsoft.com/office/powerpoint/2010/main" val="2098596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MX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3 Marcador de fecha">
            <a:extLst>
              <a:ext uri="{FF2B5EF4-FFF2-40B4-BE49-F238E27FC236}">
                <a16:creationId xmlns:a16="http://schemas.microsoft.com/office/drawing/2014/main" id="{ECAABEDB-E086-8F4B-8CEF-A5CF7CAC12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951885-876B-1B47-BE5F-3FDAE727BE09}" type="datetimeFigureOut">
              <a:rPr lang="es-MX"/>
              <a:pPr>
                <a:defRPr/>
              </a:pPr>
              <a:t>09/02/24</a:t>
            </a:fld>
            <a:endParaRPr lang="es-MX"/>
          </a:p>
        </p:txBody>
      </p:sp>
      <p:sp>
        <p:nvSpPr>
          <p:cNvPr id="6" name="4 Marcador de pie de página">
            <a:extLst>
              <a:ext uri="{FF2B5EF4-FFF2-40B4-BE49-F238E27FC236}">
                <a16:creationId xmlns:a16="http://schemas.microsoft.com/office/drawing/2014/main" id="{78A603A3-E674-3942-BE29-719C823E96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" name="5 Marcador de número de diapositiva">
            <a:extLst>
              <a:ext uri="{FF2B5EF4-FFF2-40B4-BE49-F238E27FC236}">
                <a16:creationId xmlns:a16="http://schemas.microsoft.com/office/drawing/2014/main" id="{1BA3923A-7F3D-A34C-AA29-50CD20FD40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E86732-A422-BC4D-B826-DB82DD744D5F}" type="slidenum">
              <a:rPr lang="es-MX" altLang="es-CL"/>
              <a:pPr>
                <a:defRPr/>
              </a:pPr>
              <a:t>‹Nº›</a:t>
            </a:fld>
            <a:endParaRPr lang="es-MX" altLang="es-CL"/>
          </a:p>
        </p:txBody>
      </p:sp>
    </p:spTree>
    <p:extLst>
      <p:ext uri="{BB962C8B-B14F-4D97-AF65-F5344CB8AC3E}">
        <p14:creationId xmlns:p14="http://schemas.microsoft.com/office/powerpoint/2010/main" val="27426095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2D665CB1-F673-764A-8481-8B23DB1ADF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C6DB2D-2311-314F-B611-8D509238E6F3}" type="datetimeFigureOut">
              <a:rPr lang="es-MX"/>
              <a:pPr>
                <a:defRPr/>
              </a:pPr>
              <a:t>09/02/24</a:t>
            </a:fld>
            <a:endParaRPr lang="es-MX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BF674E13-916E-504B-99A2-468C6F37AC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001DBBB8-4780-5645-837B-366299105B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3E19BA-AC37-DB48-BC82-3D0B9E3CA63F}" type="slidenum">
              <a:rPr lang="es-MX" altLang="es-CL"/>
              <a:pPr>
                <a:defRPr/>
              </a:pPr>
              <a:t>‹Nº›</a:t>
            </a:fld>
            <a:endParaRPr lang="es-MX" altLang="es-CL"/>
          </a:p>
        </p:txBody>
      </p:sp>
    </p:spTree>
    <p:extLst>
      <p:ext uri="{BB962C8B-B14F-4D97-AF65-F5344CB8AC3E}">
        <p14:creationId xmlns:p14="http://schemas.microsoft.com/office/powerpoint/2010/main" val="15919070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5CAAE899-00A9-B04B-81DA-8D493F0945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60CA2D-913E-854C-88D0-D0A56141EB70}" type="datetimeFigureOut">
              <a:rPr lang="es-MX"/>
              <a:pPr>
                <a:defRPr/>
              </a:pPr>
              <a:t>09/02/24</a:t>
            </a:fld>
            <a:endParaRPr lang="es-MX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CEACED80-B9B7-404B-9DE0-124F0C77F7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66B2DBC3-F640-764C-92BC-BAFC50662C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AA9050-BCF0-4B4B-AC34-B25E46BD6BFD}" type="slidenum">
              <a:rPr lang="es-MX" altLang="es-CL"/>
              <a:pPr>
                <a:defRPr/>
              </a:pPr>
              <a:t>‹Nº›</a:t>
            </a:fld>
            <a:endParaRPr lang="es-MX" altLang="es-CL"/>
          </a:p>
        </p:txBody>
      </p:sp>
    </p:spTree>
    <p:extLst>
      <p:ext uri="{BB962C8B-B14F-4D97-AF65-F5344CB8AC3E}">
        <p14:creationId xmlns:p14="http://schemas.microsoft.com/office/powerpoint/2010/main" val="12932372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>
            <a:extLst>
              <a:ext uri="{FF2B5EF4-FFF2-40B4-BE49-F238E27FC236}">
                <a16:creationId xmlns:a16="http://schemas.microsoft.com/office/drawing/2014/main" id="{DA87DF5B-E97B-CD4F-B564-418716819A1C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/>
              <a:t>Haga clic para modificar el estilo de título del patrón</a:t>
            </a:r>
            <a:endParaRPr lang="es-MX" altLang="es-CL"/>
          </a:p>
        </p:txBody>
      </p:sp>
      <p:sp>
        <p:nvSpPr>
          <p:cNvPr id="1027" name="2 Marcador de texto">
            <a:extLst>
              <a:ext uri="{FF2B5EF4-FFF2-40B4-BE49-F238E27FC236}">
                <a16:creationId xmlns:a16="http://schemas.microsoft.com/office/drawing/2014/main" id="{3EFCFA57-3476-1449-9630-D13B1FAC1AB2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/>
              <a:t>Haga clic para modificar el estilo de texto del patrón</a:t>
            </a:r>
          </a:p>
          <a:p>
            <a:pPr lvl="1"/>
            <a:r>
              <a:rPr lang="es-ES" altLang="es-CL"/>
              <a:t>Segundo nivel</a:t>
            </a:r>
          </a:p>
          <a:p>
            <a:pPr lvl="2"/>
            <a:r>
              <a:rPr lang="es-ES" altLang="es-CL"/>
              <a:t>Tercer nivel</a:t>
            </a:r>
          </a:p>
          <a:p>
            <a:pPr lvl="3"/>
            <a:r>
              <a:rPr lang="es-ES" altLang="es-CL"/>
              <a:t>Cuarto nivel</a:t>
            </a:r>
          </a:p>
          <a:p>
            <a:pPr lvl="4"/>
            <a:r>
              <a:rPr lang="es-ES" altLang="es-CL"/>
              <a:t>Quinto nivel</a:t>
            </a:r>
            <a:endParaRPr lang="es-MX" altLang="es-C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70215C7B-08E2-484D-BA5D-9DE4596BBB1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4630ECA-EFA5-E04B-9DE5-277EE2BA9E39}" type="datetimeFigureOut">
              <a:rPr lang="es-MX"/>
              <a:pPr>
                <a:defRPr/>
              </a:pPr>
              <a:t>09/02/24</a:t>
            </a:fld>
            <a:endParaRPr lang="es-MX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51E4808D-D0FD-FA40-B13E-02B2B00837C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21B5A004-8482-D84E-AE2D-5C58E7873A1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E44ABA88-FE1D-4249-AD0F-0DBE3B7756B6}" type="slidenum">
              <a:rPr lang="es-MX" altLang="es-CL"/>
              <a:pPr>
                <a:defRPr/>
              </a:pPr>
              <a:t>‹Nº›</a:t>
            </a:fld>
            <a:endParaRPr lang="es-MX" alt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emf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png"/><Relationship Id="rId2" Type="http://schemas.openxmlformats.org/officeDocument/2006/relationships/image" Target="../media/image10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0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7" Type="http://schemas.openxmlformats.org/officeDocument/2006/relationships/image" Target="../media/image19.emf"/><Relationship Id="rId2" Type="http://schemas.openxmlformats.org/officeDocument/2006/relationships/oleObject" Target="../embeddings/oleObject2.bin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4.bin"/><Relationship Id="rId11" Type="http://schemas.openxmlformats.org/officeDocument/2006/relationships/image" Target="../media/image20.png"/><Relationship Id="rId5" Type="http://schemas.openxmlformats.org/officeDocument/2006/relationships/image" Target="../media/image18.emf"/><Relationship Id="rId10" Type="http://schemas.openxmlformats.org/officeDocument/2006/relationships/image" Target="../media/image19.png"/><Relationship Id="rId4" Type="http://schemas.openxmlformats.org/officeDocument/2006/relationships/oleObject" Target="../embeddings/oleObject3.bin"/><Relationship Id="rId9" Type="http://schemas.openxmlformats.org/officeDocument/2006/relationships/image" Target="../media/image1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2" Type="http://schemas.openxmlformats.org/officeDocument/2006/relationships/oleObject" Target="../embeddings/oleObject5.bin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emf"/><Relationship Id="rId5" Type="http://schemas.openxmlformats.org/officeDocument/2006/relationships/oleObject" Target="../embeddings/oleObject7.bin"/><Relationship Id="rId4" Type="http://schemas.openxmlformats.org/officeDocument/2006/relationships/image" Target="../media/image27.emf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13" Type="http://schemas.openxmlformats.org/officeDocument/2006/relationships/image" Target="../media/image46.png"/><Relationship Id="rId3" Type="http://schemas.openxmlformats.org/officeDocument/2006/relationships/image" Target="../media/image36.png"/><Relationship Id="rId7" Type="http://schemas.openxmlformats.org/officeDocument/2006/relationships/image" Target="../media/image40.png"/><Relationship Id="rId12" Type="http://schemas.openxmlformats.org/officeDocument/2006/relationships/image" Target="../media/image45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png"/><Relationship Id="rId11" Type="http://schemas.openxmlformats.org/officeDocument/2006/relationships/image" Target="../media/image44.png"/><Relationship Id="rId5" Type="http://schemas.openxmlformats.org/officeDocument/2006/relationships/image" Target="../media/image38.png"/><Relationship Id="rId10" Type="http://schemas.openxmlformats.org/officeDocument/2006/relationships/image" Target="../media/image43.png"/><Relationship Id="rId4" Type="http://schemas.openxmlformats.org/officeDocument/2006/relationships/image" Target="../media/image37.png"/><Relationship Id="rId9" Type="http://schemas.openxmlformats.org/officeDocument/2006/relationships/image" Target="../media/image42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emf"/><Relationship Id="rId2" Type="http://schemas.openxmlformats.org/officeDocument/2006/relationships/oleObject" Target="../embeddings/oleObject8.bin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emf"/><Relationship Id="rId4" Type="http://schemas.openxmlformats.org/officeDocument/2006/relationships/oleObject" Target="../embeddings/oleObject9.bin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emf"/><Relationship Id="rId2" Type="http://schemas.openxmlformats.org/officeDocument/2006/relationships/oleObject" Target="../embeddings/oleObject10.bin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emf"/><Relationship Id="rId2" Type="http://schemas.openxmlformats.org/officeDocument/2006/relationships/oleObject" Target="../embeddings/oleObject11.bin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emf"/><Relationship Id="rId2" Type="http://schemas.openxmlformats.org/officeDocument/2006/relationships/oleObject" Target="../embeddings/oleObject12.bin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emf"/><Relationship Id="rId2" Type="http://schemas.openxmlformats.org/officeDocument/2006/relationships/oleObject" Target="../embeddings/oleObject13.bin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5.emf"/><Relationship Id="rId4" Type="http://schemas.openxmlformats.org/officeDocument/2006/relationships/oleObject" Target="../embeddings/oleObject14.bin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emf"/><Relationship Id="rId2" Type="http://schemas.openxmlformats.org/officeDocument/2006/relationships/oleObject" Target="../embeddings/oleObject15.bin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6.bin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6.emf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7.bin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9.emf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5">
            <a:extLst>
              <a:ext uri="{FF2B5EF4-FFF2-40B4-BE49-F238E27FC236}">
                <a16:creationId xmlns:a16="http://schemas.microsoft.com/office/drawing/2014/main" id="{0D292BEC-5D26-C248-9A64-60A43BB26F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28775"/>
            <a:ext cx="4600575" cy="398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4" name="1 Título">
            <a:extLst>
              <a:ext uri="{FF2B5EF4-FFF2-40B4-BE49-F238E27FC236}">
                <a16:creationId xmlns:a16="http://schemas.microsoft.com/office/drawing/2014/main" id="{C5678D8F-93DE-6541-BC49-FDE6BA702A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altLang="es-CL" sz="3200" b="1" i="1"/>
              <a:t>I UNIDAD: </a:t>
            </a:r>
            <a:br>
              <a:rPr lang="es-MX" altLang="es-CL" sz="3200" b="1" i="1"/>
            </a:br>
            <a:r>
              <a:rPr lang="es-MX" altLang="es-CL" sz="3200" b="1" i="1"/>
              <a:t>Magnitudes escalares y vectoriales</a:t>
            </a:r>
          </a:p>
        </p:txBody>
      </p:sp>
      <p:pic>
        <p:nvPicPr>
          <p:cNvPr id="13315" name="Picture 6">
            <a:extLst>
              <a:ext uri="{FF2B5EF4-FFF2-40B4-BE49-F238E27FC236}">
                <a16:creationId xmlns:a16="http://schemas.microsoft.com/office/drawing/2014/main" id="{26E498D1-491A-1147-A7AC-0B9478D551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738" y="1412875"/>
            <a:ext cx="4562475" cy="455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1 Título">
            <a:extLst>
              <a:ext uri="{FF2B5EF4-FFF2-40B4-BE49-F238E27FC236}">
                <a16:creationId xmlns:a16="http://schemas.microsoft.com/office/drawing/2014/main" id="{562DD68A-62F9-FF44-839D-7D14CC7951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CL" altLang="es-CL" b="1" i="1" dirty="0"/>
              <a:t>1. Sistemas coordenados</a:t>
            </a:r>
            <a:endParaRPr lang="es-MX" altLang="es-CL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99854839-BF60-1B44-9281-00CB863AB6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188" y="1196975"/>
            <a:ext cx="5040312" cy="470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2000">
                <a:latin typeface="Garamond" panose="02020404030301010803" pitchFamily="18" charset="0"/>
                <a:ea typeface="NewBaskerville-Roman"/>
                <a:cs typeface="NewBaskerville-Roman"/>
              </a:rPr>
              <a:t>Muchos aspectos de la Física incluyen una descripción de una </a:t>
            </a:r>
            <a:r>
              <a:rPr lang="es-MX" altLang="es-CL" sz="2000" b="1">
                <a:latin typeface="Garamond" panose="02020404030301010803" pitchFamily="18" charset="0"/>
                <a:ea typeface="NewBaskerville-Roman"/>
                <a:cs typeface="NewBaskerville-Roman"/>
              </a:rPr>
              <a:t>ubicación en el espacio</a:t>
            </a:r>
            <a:r>
              <a:rPr lang="es-MX" altLang="es-CL" sz="2000">
                <a:latin typeface="Garamond" panose="02020404030301010803" pitchFamily="18" charset="0"/>
                <a:ea typeface="NewBaskerville-Roman"/>
                <a:cs typeface="NewBaskerville-Roman"/>
              </a:rPr>
              <a:t>.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2000">
                <a:latin typeface="Garamond" panose="02020404030301010803" pitchFamily="18" charset="0"/>
                <a:ea typeface="NewBaskerville-Roman"/>
                <a:cs typeface="NewBaskerville-Roman"/>
              </a:rPr>
              <a:t>Por ejemplo, “la descripción matemática del movimiento de un objeto requiere un método para describir la posición del objeto en varios tiempos”. En </a:t>
            </a:r>
            <a:r>
              <a:rPr lang="es-MX" altLang="es-CL" sz="2000" b="1">
                <a:latin typeface="Garamond" panose="02020404030301010803" pitchFamily="18" charset="0"/>
                <a:ea typeface="NewBaskerville-Roman"/>
                <a:cs typeface="NewBaskerville-Roman"/>
              </a:rPr>
              <a:t>dos dimensiones</a:t>
            </a:r>
            <a:r>
              <a:rPr lang="es-MX" altLang="es-CL" sz="2000">
                <a:latin typeface="Garamond" panose="02020404030301010803" pitchFamily="18" charset="0"/>
                <a:ea typeface="NewBaskerville-Roman"/>
                <a:cs typeface="NewBaskerville-Roman"/>
              </a:rPr>
              <a:t> esta descripción se logra con el uso del </a:t>
            </a:r>
            <a:r>
              <a:rPr lang="es-MX" altLang="es-CL" sz="2000" b="1">
                <a:latin typeface="Garamond" panose="02020404030301010803" pitchFamily="18" charset="0"/>
                <a:ea typeface="NewBaskerville-Roman"/>
                <a:cs typeface="NewBaskerville-Roman"/>
              </a:rPr>
              <a:t>sistema de coordenadas cartesianas</a:t>
            </a:r>
            <a:r>
              <a:rPr lang="es-MX" altLang="es-CL" sz="2000">
                <a:latin typeface="Garamond" panose="02020404030301010803" pitchFamily="18" charset="0"/>
                <a:ea typeface="NewBaskerville-Roman"/>
                <a:cs typeface="NewBaskerville-Roman"/>
              </a:rPr>
              <a:t>, en el que ejes perpendiculares cruzan en un punto definido como el origen (figura 3.1).</a:t>
            </a:r>
            <a:endParaRPr lang="es-MX" altLang="es-CL" sz="2000">
              <a:latin typeface="Garamond" panose="02020404030301010803" pitchFamily="18" charset="0"/>
            </a:endParaRPr>
          </a:p>
        </p:txBody>
      </p:sp>
      <p:pic>
        <p:nvPicPr>
          <p:cNvPr id="5" name="4 Imagen">
            <a:extLst>
              <a:ext uri="{FF2B5EF4-FFF2-40B4-BE49-F238E27FC236}">
                <a16:creationId xmlns:a16="http://schemas.microsoft.com/office/drawing/2014/main" id="{62596565-0397-4F4E-AC59-80F71D4D9A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857" t="18784" r="8484" b="18102"/>
          <a:stretch>
            <a:fillRect/>
          </a:stretch>
        </p:blipFill>
        <p:spPr bwMode="auto">
          <a:xfrm>
            <a:off x="5867400" y="1484313"/>
            <a:ext cx="2949575" cy="3744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5 Rectángulo">
            <a:extLst>
              <a:ext uri="{FF2B5EF4-FFF2-40B4-BE49-F238E27FC236}">
                <a16:creationId xmlns:a16="http://schemas.microsoft.com/office/drawing/2014/main" id="{A44DDF98-D038-2747-ADC6-02894EF4E4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188" y="5908675"/>
            <a:ext cx="853281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MX" altLang="es-CL" sz="2000">
                <a:latin typeface="Garamond" panose="02020404030301010803" pitchFamily="18" charset="0"/>
              </a:rPr>
              <a:t>Las coordenadas cartesianas también se llaman </a:t>
            </a:r>
            <a:r>
              <a:rPr lang="es-MX" altLang="es-CL" sz="2000" b="1" i="1">
                <a:latin typeface="Garamond" panose="02020404030301010803" pitchFamily="18" charset="0"/>
              </a:rPr>
              <a:t>coordenadas rectangulares</a:t>
            </a:r>
            <a:r>
              <a:rPr lang="es-MX" altLang="es-CL" sz="2000" i="1">
                <a:latin typeface="Garamond" panose="02020404030301010803" pitchFamily="18" charset="0"/>
              </a:rPr>
              <a:t>.</a:t>
            </a:r>
            <a:endParaRPr lang="es-MX" altLang="es-CL" sz="2000">
              <a:latin typeface="Garamond" panose="02020404030301010803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1 Título">
            <a:extLst>
              <a:ext uri="{FF2B5EF4-FFF2-40B4-BE49-F238E27FC236}">
                <a16:creationId xmlns:a16="http://schemas.microsoft.com/office/drawing/2014/main" id="{5D601CC4-054E-D94F-8961-92A13D40C9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CL" altLang="es-CL" b="1" i="1" dirty="0"/>
              <a:t>2. Coordenadas Polares</a:t>
            </a:r>
            <a:endParaRPr lang="es-MX" altLang="es-CL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5ADE46FD-559E-7A43-93D0-3FDE321B9B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750" y="1066800"/>
            <a:ext cx="4608513" cy="5170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2000">
                <a:latin typeface="Garamond" panose="02020404030301010803" pitchFamily="18" charset="0"/>
                <a:ea typeface="NewBaskerville-Roman"/>
                <a:cs typeface="NewBaskerville-Roman"/>
              </a:rPr>
              <a:t>A veces es más conveniente representar un punto en un plano por sus </a:t>
            </a:r>
            <a:r>
              <a:rPr lang="es-MX" altLang="es-CL" sz="2000" b="1" i="1">
                <a:latin typeface="Garamond" panose="02020404030301010803" pitchFamily="18" charset="0"/>
                <a:ea typeface="NewBaskerville-Roman"/>
                <a:cs typeface="NewBaskerville-Italic"/>
              </a:rPr>
              <a:t>coordenadas polares planas </a:t>
            </a:r>
            <a:r>
              <a:rPr lang="es-MX" altLang="es-CL" sz="2000" b="1">
                <a:latin typeface="Garamond" panose="02020404030301010803" pitchFamily="18" charset="0"/>
                <a:ea typeface="NewBaskerville-Roman"/>
                <a:cs typeface="NewBaskerville-Roman"/>
              </a:rPr>
              <a:t>(</a:t>
            </a:r>
            <a:r>
              <a:rPr lang="es-MX" altLang="es-CL" sz="2000" b="1" i="1">
                <a:latin typeface="Garamond" panose="02020404030301010803" pitchFamily="18" charset="0"/>
                <a:ea typeface="NewBaskerville-Roman"/>
                <a:cs typeface="NewBaskerville-Roman"/>
              </a:rPr>
              <a:t>r</a:t>
            </a:r>
            <a:r>
              <a:rPr lang="es-MX" altLang="es-CL" sz="2000" b="1">
                <a:latin typeface="Garamond" panose="02020404030301010803" pitchFamily="18" charset="0"/>
                <a:ea typeface="NewBaskerville-Roman"/>
                <a:cs typeface="NewBaskerville-Roman"/>
              </a:rPr>
              <a:t>, </a:t>
            </a:r>
            <a:r>
              <a:rPr lang="el-GR" altLang="es-CL" sz="2000" b="1">
                <a:ea typeface="NewBaskerville-Roman"/>
                <a:cs typeface="NewBaskerville-Roman"/>
              </a:rPr>
              <a:t>θ</a:t>
            </a:r>
            <a:r>
              <a:rPr lang="es-MX" altLang="es-CL" sz="2000" b="1">
                <a:latin typeface="Garamond" panose="02020404030301010803" pitchFamily="18" charset="0"/>
                <a:ea typeface="NewBaskerville-Roman"/>
                <a:cs typeface="NewBaskerville-Roman"/>
              </a:rPr>
              <a:t>)</a:t>
            </a:r>
            <a:r>
              <a:rPr lang="es-MX" altLang="es-CL" sz="2000">
                <a:latin typeface="Garamond" panose="02020404030301010803" pitchFamily="18" charset="0"/>
                <a:ea typeface="NewBaskerville-Roman"/>
                <a:cs typeface="NewBaskerville-Roman"/>
              </a:rPr>
              <a:t>, como se muestra en la figura a. En este </a:t>
            </a:r>
            <a:r>
              <a:rPr lang="es-MX" altLang="es-CL" sz="2000" i="1">
                <a:latin typeface="Garamond" panose="02020404030301010803" pitchFamily="18" charset="0"/>
                <a:ea typeface="NewBaskerville-Roman"/>
                <a:cs typeface="NewBaskerville-Roman"/>
              </a:rPr>
              <a:t>sistema de coordenadas polares</a:t>
            </a:r>
            <a:r>
              <a:rPr lang="es-MX" altLang="es-CL" sz="2000">
                <a:latin typeface="Garamond" panose="02020404030301010803" pitchFamily="18" charset="0"/>
                <a:ea typeface="NewBaskerville-Roman"/>
                <a:cs typeface="NewBaskerville-Roman"/>
              </a:rPr>
              <a:t>, </a:t>
            </a:r>
            <a:r>
              <a:rPr lang="es-MX" altLang="es-CL" sz="2000" b="1" i="1">
                <a:latin typeface="Garamond" panose="02020404030301010803" pitchFamily="18" charset="0"/>
                <a:ea typeface="NewBaskerville-Roman"/>
                <a:cs typeface="NewBaskerville-Roman"/>
              </a:rPr>
              <a:t>r </a:t>
            </a:r>
            <a:r>
              <a:rPr lang="es-MX" altLang="es-CL" sz="2000" b="1">
                <a:latin typeface="Garamond" panose="02020404030301010803" pitchFamily="18" charset="0"/>
                <a:ea typeface="NewBaskerville-Roman"/>
                <a:cs typeface="NewBaskerville-Roman"/>
              </a:rPr>
              <a:t>es la distancia desde el origen hasta el punto que tiene coordenadas cartesianas (</a:t>
            </a:r>
            <a:r>
              <a:rPr lang="es-MX" altLang="es-CL" sz="2000" b="1" i="1">
                <a:latin typeface="Garamond" panose="02020404030301010803" pitchFamily="18" charset="0"/>
                <a:ea typeface="NewBaskerville-Roman"/>
                <a:cs typeface="NewBaskerville-Roman"/>
              </a:rPr>
              <a:t>x</a:t>
            </a:r>
            <a:r>
              <a:rPr lang="es-MX" altLang="es-CL" sz="2000" b="1">
                <a:latin typeface="Garamond" panose="02020404030301010803" pitchFamily="18" charset="0"/>
                <a:ea typeface="NewBaskerville-Roman"/>
                <a:cs typeface="NewBaskerville-Roman"/>
              </a:rPr>
              <a:t>, </a:t>
            </a:r>
            <a:r>
              <a:rPr lang="es-MX" altLang="es-CL" sz="2000" b="1" i="1">
                <a:latin typeface="Garamond" panose="02020404030301010803" pitchFamily="18" charset="0"/>
                <a:ea typeface="NewBaskerville-Roman"/>
                <a:cs typeface="NewBaskerville-Roman"/>
              </a:rPr>
              <a:t>y</a:t>
            </a:r>
            <a:r>
              <a:rPr lang="es-MX" altLang="es-CL" sz="2000" b="1">
                <a:latin typeface="Garamond" panose="02020404030301010803" pitchFamily="18" charset="0"/>
                <a:ea typeface="NewBaskerville-Roman"/>
                <a:cs typeface="NewBaskerville-Roman"/>
              </a:rPr>
              <a:t>)</a:t>
            </a:r>
            <a:r>
              <a:rPr lang="es-MX" altLang="es-CL" sz="2000">
                <a:latin typeface="Garamond" panose="02020404030301010803" pitchFamily="18" charset="0"/>
                <a:ea typeface="NewBaskerville-Roman"/>
                <a:cs typeface="NewBaskerville-Roman"/>
              </a:rPr>
              <a:t> y </a:t>
            </a:r>
            <a:r>
              <a:rPr lang="es-MX" altLang="es-CL" sz="2000" b="1">
                <a:latin typeface="Garamond" panose="02020404030301010803" pitchFamily="18" charset="0"/>
                <a:ea typeface="NewBaskerville-Roman"/>
                <a:cs typeface="NewBaskerville-Roman"/>
              </a:rPr>
              <a:t>θ es el ángulo entre un eje fijo y una línea dibujada desde el origen hasta el punto.</a:t>
            </a:r>
            <a:r>
              <a:rPr lang="es-MX" altLang="es-CL" sz="2000">
                <a:latin typeface="Garamond" panose="02020404030301010803" pitchFamily="18" charset="0"/>
                <a:ea typeface="NewBaskerville-Roman"/>
                <a:cs typeface="NewBaskerville-Roman"/>
              </a:rPr>
              <a:t> El eje fijo es el eje </a:t>
            </a:r>
            <a:r>
              <a:rPr lang="es-MX" altLang="es-CL" sz="2000" i="1">
                <a:latin typeface="Garamond" panose="02020404030301010803" pitchFamily="18" charset="0"/>
                <a:ea typeface="NewBaskerville-Roman"/>
                <a:cs typeface="NewBaskerville-Roman"/>
              </a:rPr>
              <a:t>x </a:t>
            </a:r>
            <a:r>
              <a:rPr lang="es-MX" altLang="es-CL" sz="2000">
                <a:latin typeface="Garamond" panose="02020404030301010803" pitchFamily="18" charset="0"/>
                <a:ea typeface="NewBaskerville-Roman"/>
                <a:cs typeface="NewBaskerville-Roman"/>
              </a:rPr>
              <a:t>positivo y θ se mide contra el sentido de las manecillas del reloj desde el mismo. </a:t>
            </a:r>
            <a:endParaRPr lang="es-MX" altLang="es-CL" sz="2000">
              <a:latin typeface="Garamond" panose="02020404030301010803" pitchFamily="18" charset="0"/>
            </a:endParaRPr>
          </a:p>
        </p:txBody>
      </p:sp>
      <p:pic>
        <p:nvPicPr>
          <p:cNvPr id="17410" name="Picture 2">
            <a:extLst>
              <a:ext uri="{FF2B5EF4-FFF2-40B4-BE49-F238E27FC236}">
                <a16:creationId xmlns:a16="http://schemas.microsoft.com/office/drawing/2014/main" id="{68471C8C-D7E8-7A45-A188-95C70BA859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163" y="1412875"/>
            <a:ext cx="3600450" cy="3562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>
            <a:extLst>
              <a:ext uri="{FF2B5EF4-FFF2-40B4-BE49-F238E27FC236}">
                <a16:creationId xmlns:a16="http://schemas.microsoft.com/office/drawing/2014/main" id="{D9A984AE-2619-8549-B35D-5516063201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549275"/>
            <a:ext cx="3162300" cy="365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Título">
            <a:extLst>
              <a:ext uri="{FF2B5EF4-FFF2-40B4-BE49-F238E27FC236}">
                <a16:creationId xmlns:a16="http://schemas.microsoft.com/office/drawing/2014/main" id="{C4337C23-FB37-F54D-9FDC-CF8020D3EB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CL" altLang="es-CL" b="1" i="1" dirty="0"/>
              <a:t>3. Ejemplo</a:t>
            </a:r>
            <a:endParaRPr lang="es-MX" altLang="es-CL" dirty="0"/>
          </a:p>
        </p:txBody>
      </p:sp>
      <p:sp>
        <p:nvSpPr>
          <p:cNvPr id="4" name="3 Rectángulo">
            <a:extLst>
              <a:ext uri="{FF2B5EF4-FFF2-40B4-BE49-F238E27FC236}">
                <a16:creationId xmlns:a16="http://schemas.microsoft.com/office/drawing/2014/main" id="{A5A488F1-45B1-CA4B-BD32-D7A777A5D9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7088" y="1484313"/>
            <a:ext cx="446563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MX" altLang="es-CL" sz="2000">
                <a:latin typeface="Garamond" panose="02020404030301010803" pitchFamily="18" charset="0"/>
              </a:rPr>
              <a:t>A partir del triángulo rectángulo de la figura, se encuentra que:</a:t>
            </a:r>
            <a:endParaRPr lang="es-MX" altLang="es-CL" sz="2000"/>
          </a:p>
        </p:txBody>
      </p:sp>
      <p:sp>
        <p:nvSpPr>
          <p:cNvPr id="6" name="5 Rectángulo">
            <a:extLst>
              <a:ext uri="{FF2B5EF4-FFF2-40B4-BE49-F238E27FC236}">
                <a16:creationId xmlns:a16="http://schemas.microsoft.com/office/drawing/2014/main" id="{7A20EC53-A600-C44C-B164-82B0BCF6BF6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7087" y="2295525"/>
            <a:ext cx="4249737" cy="23572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2000" b="1" dirty="0">
                <a:latin typeface="Garamond" panose="02020404030301010803" pitchFamily="18" charset="0"/>
              </a:rPr>
              <a:t>EJEMPLO: Las coordenadas cartesianas de un punto en el plano </a:t>
            </a:r>
            <a:r>
              <a:rPr lang="es-MX" altLang="es-CL" sz="2000" b="1" i="1" dirty="0">
                <a:latin typeface="Garamond" panose="02020404030301010803" pitchFamily="18" charset="0"/>
              </a:rPr>
              <a:t>xy son (x, y) [m] (-3.50, -2.50) [m]</a:t>
            </a:r>
            <a:r>
              <a:rPr lang="es-MX" altLang="es-CL" sz="2000" b="1" dirty="0">
                <a:latin typeface="Garamond" panose="02020404030301010803" pitchFamily="18" charset="0"/>
              </a:rPr>
              <a:t>. Encuentre las coordenadas polares de este punto.</a:t>
            </a:r>
          </a:p>
        </p:txBody>
      </p:sp>
      <p:pic>
        <p:nvPicPr>
          <p:cNvPr id="7" name="6 Imagen" descr="11888015_602680843206856_7118840919432798035_n.jpg">
            <a:extLst>
              <a:ext uri="{FF2B5EF4-FFF2-40B4-BE49-F238E27FC236}">
                <a16:creationId xmlns:a16="http://schemas.microsoft.com/office/drawing/2014/main" id="{B3137FF4-5D3A-F44D-9829-E03B91652C0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5600" y="4508500"/>
            <a:ext cx="3360738" cy="2073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AAB79E1-44B7-E945-B685-682002C841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altLang="es-CL" b="1" i="1" dirty="0"/>
              <a:t>4. Rosa de Maniobras</a:t>
            </a:r>
            <a:endParaRPr lang="es-CL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B3B3206-A361-2D49-ACDB-649791CF18A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s-ES" dirty="0"/>
              <a:t>Corresponde a un sistema de coordenadas utilizado en navegación. </a:t>
            </a:r>
          </a:p>
          <a:p>
            <a:pPr algn="just"/>
            <a:r>
              <a:rPr lang="es-ES" dirty="0"/>
              <a:t>Está compuesta de círculos concéntricos que representan distancias o velocidades y radios espaciados de diez en diez grados que representan rumbos o demarcaciones, según el caso.</a:t>
            </a:r>
            <a:r>
              <a:rPr lang="es-CL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1632004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Resultado de imagen para rosa de maniobras cinematica">
            <a:extLst>
              <a:ext uri="{FF2B5EF4-FFF2-40B4-BE49-F238E27FC236}">
                <a16:creationId xmlns:a16="http://schemas.microsoft.com/office/drawing/2014/main" id="{D74F7E2C-8003-AC4E-9EC6-6F07F829EE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4200" y="698500"/>
            <a:ext cx="5435600" cy="5461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545600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E5F7973-C37E-1E4E-9C49-9B6EFEB208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altLang="es-CL" b="1" i="1" dirty="0"/>
              <a:t>4. Rosa de Maniobras. Ejemplo</a:t>
            </a:r>
            <a:endParaRPr lang="es-CL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A2229B0-E8A7-6943-A6EB-F79DCE8CE0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s-ES" sz="2400" dirty="0"/>
              <a:t>En el plano cartesiano, un buque parte de la posición inicial P(-3,-3) [MN] y llega al punto de coordenadas Q(-1,6) [MN]  en 1[h]. </a:t>
            </a:r>
            <a:endParaRPr lang="es-CL" sz="2400" dirty="0"/>
          </a:p>
          <a:p>
            <a:pPr lvl="0" algn="just"/>
            <a:r>
              <a:rPr lang="es-ES" sz="2400" dirty="0"/>
              <a:t>Dibuje ambas posiciones en la Rosa de maniobras, usando una escala adecuada. Trace los vectores de posición y el desplazamiento del buque.</a:t>
            </a:r>
          </a:p>
          <a:p>
            <a:pPr algn="just"/>
            <a:r>
              <a:rPr lang="es-ES" sz="2400" dirty="0"/>
              <a:t>Escriba en notación de navegación, la distancia que recorre el buque desde el punto P al punto Q, con su respectivo rumbo. Exprese aproximando a la décima.</a:t>
            </a:r>
            <a:endParaRPr lang="es-CL" sz="2400" dirty="0"/>
          </a:p>
          <a:p>
            <a:pPr lvl="0" algn="just"/>
            <a:endParaRPr lang="es-CL" dirty="0"/>
          </a:p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4951490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1998FC3E-5B8F-E141-AB28-F133F6AB2E42}"/>
              </a:ext>
            </a:extLst>
          </p:cNvPr>
          <p:cNvSpPr txBox="1"/>
          <p:nvPr/>
        </p:nvSpPr>
        <p:spPr>
          <a:xfrm>
            <a:off x="457200" y="199542"/>
            <a:ext cx="822960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2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“Un automóvil que viajaba a gran </a:t>
            </a:r>
            <a:r>
              <a:rPr kumimoji="0" lang="es-CL" sz="2200" b="0" i="0" u="sng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velocidad</a:t>
            </a:r>
            <a:r>
              <a:rPr kumimoji="0" lang="es-CL" sz="22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 colisionó con una pared de gran </a:t>
            </a:r>
            <a:r>
              <a:rPr kumimoji="0" lang="es-CL" sz="2200" b="0" i="0" u="sng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masa</a:t>
            </a:r>
            <a:r>
              <a:rPr kumimoji="0" lang="es-CL" sz="22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, provocando graves lesiones en su conductor. Los investigadores notaron que los frenos fueron accionados tardíamente, puesto que la </a:t>
            </a:r>
            <a:r>
              <a:rPr kumimoji="0" lang="es-CL" sz="2200" b="0" i="0" u="sng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aceleración</a:t>
            </a:r>
            <a:r>
              <a:rPr kumimoji="0" lang="es-CL" sz="22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 efectuada no fue capaz de detener el movimiento del automóvil antes de alcanzar la pared. La </a:t>
            </a:r>
            <a:r>
              <a:rPr kumimoji="0" lang="es-CL" sz="2200" b="0" i="0" u="sng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fuerza</a:t>
            </a:r>
            <a:r>
              <a:rPr kumimoji="0" lang="es-CL" sz="22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 que ejerció la pared sobre el automóvil fue tal que produjo una gran deformación del vehículo. Afortunadamente, una persona observó el </a:t>
            </a:r>
            <a:r>
              <a:rPr kumimoji="0" lang="es-CL" sz="2200" b="0" i="0" u="sng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desplazamiento</a:t>
            </a:r>
            <a:r>
              <a:rPr kumimoji="0" lang="es-CL" sz="22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 del automóvil, dando aviso oportunamente a los servicios de emergencia”. De las cantidades subrayadas, ¿cuál(es) no corresponde(n) a una cantidad vectorial?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3B4E4857-3F66-4D4C-94DA-A89615807B8F}"/>
              </a:ext>
            </a:extLst>
          </p:cNvPr>
          <p:cNvSpPr txBox="1"/>
          <p:nvPr/>
        </p:nvSpPr>
        <p:spPr>
          <a:xfrm>
            <a:off x="323528" y="3701772"/>
            <a:ext cx="4668688" cy="27084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lphaLcParenR"/>
              <a:tabLst/>
              <a:defRPr/>
            </a:pPr>
            <a:r>
              <a:rPr kumimoji="0" lang="es-ES" sz="20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Todas son cantidades vectoriales.</a:t>
            </a:r>
            <a:r>
              <a:rPr kumimoji="0" lang="es-CL" sz="20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 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lphaLcParenR"/>
              <a:tabLst/>
              <a:defRPr/>
            </a:pPr>
            <a:r>
              <a:rPr kumimoji="0" lang="es-ES" sz="20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Todas son cantidades escalares.</a:t>
            </a:r>
            <a:endParaRPr kumimoji="0" lang="es-CL" sz="2000" b="0" i="0" u="none" strike="noStrike" kern="1200" cap="none" spc="0" normalizeH="0" baseline="0" noProof="0" dirty="0">
              <a:ln>
                <a:noFill/>
              </a:ln>
              <a:solidFill>
                <a:srgbClr val="00456F"/>
              </a:solidFill>
              <a:effectLst/>
              <a:uLnTx/>
              <a:uFillTx/>
              <a:latin typeface="CMU Serif" panose="02000603000000000000" pitchFamily="50" charset="0"/>
              <a:ea typeface="CMU Serif" panose="02000603000000000000" pitchFamily="50" charset="0"/>
              <a:cs typeface="CMU Serif" panose="02000603000000000000" pitchFamily="50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lphaLcParenR"/>
              <a:tabLst/>
              <a:defRPr/>
            </a:pPr>
            <a:r>
              <a:rPr kumimoji="0" lang="es-CL" sz="20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 Solo la masa. 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lphaLcParenR"/>
              <a:tabLst/>
              <a:defRPr/>
            </a:pPr>
            <a:r>
              <a:rPr kumimoji="0" lang="es-CL" sz="20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 La masa y el desplazamiento.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lphaLcParenR"/>
              <a:tabLst/>
              <a:defRPr/>
            </a:pPr>
            <a:r>
              <a:rPr kumimoji="0" lang="es-CL" sz="2000" b="0" i="0" u="none" strike="noStrike" kern="1200" cap="none" spc="0" normalizeH="0" baseline="0" noProof="0" dirty="0">
                <a:ln>
                  <a:noFill/>
                </a:ln>
                <a:solidFill>
                  <a:srgbClr val="00456F"/>
                </a:solidFill>
                <a:effectLst/>
                <a:uLnTx/>
                <a:uFillTx/>
                <a:latin typeface="CMU Serif" panose="02000603000000000000" pitchFamily="50" charset="0"/>
                <a:ea typeface="CMU Serif" panose="02000603000000000000" pitchFamily="50" charset="0"/>
                <a:cs typeface="CMU Serif" panose="02000603000000000000" pitchFamily="50" charset="0"/>
              </a:rPr>
              <a:t> La velocidad y el desplazamiento.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lphaLcParenR"/>
              <a:tabLst/>
              <a:defRPr/>
            </a:pPr>
            <a:endParaRPr kumimoji="0" lang="es-CL" sz="2000" b="0" i="0" u="none" strike="noStrike" kern="1200" cap="none" spc="0" normalizeH="0" baseline="0" noProof="0" dirty="0">
              <a:ln>
                <a:noFill/>
              </a:ln>
              <a:solidFill>
                <a:srgbClr val="00456F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grpSp>
        <p:nvGrpSpPr>
          <p:cNvPr id="6" name="Grupo 5">
            <a:extLst>
              <a:ext uri="{FF2B5EF4-FFF2-40B4-BE49-F238E27FC236}">
                <a16:creationId xmlns:a16="http://schemas.microsoft.com/office/drawing/2014/main" id="{DCFE2EA4-D3A1-D847-925D-A3AC3E4C67DC}"/>
              </a:ext>
            </a:extLst>
          </p:cNvPr>
          <p:cNvGrpSpPr/>
          <p:nvPr/>
        </p:nvGrpSpPr>
        <p:grpSpPr>
          <a:xfrm>
            <a:off x="5193867" y="3933056"/>
            <a:ext cx="3587968" cy="1512168"/>
            <a:chOff x="6096600" y="3645024"/>
            <a:chExt cx="5400000" cy="2016224"/>
          </a:xfrm>
        </p:grpSpPr>
        <p:sp>
          <p:nvSpPr>
            <p:cNvPr id="7" name="Rectángulo 6">
              <a:extLst>
                <a:ext uri="{FF2B5EF4-FFF2-40B4-BE49-F238E27FC236}">
                  <a16:creationId xmlns:a16="http://schemas.microsoft.com/office/drawing/2014/main" id="{8604473E-1611-7F43-BCDC-3C2EA4001B08}"/>
                </a:ext>
              </a:extLst>
            </p:cNvPr>
            <p:cNvSpPr/>
            <p:nvPr/>
          </p:nvSpPr>
          <p:spPr>
            <a:xfrm>
              <a:off x="10128448" y="3645024"/>
              <a:ext cx="432048" cy="1584173"/>
            </a:xfrm>
            <a:prstGeom prst="rect">
              <a:avLst/>
            </a:prstGeom>
            <a:pattFill prst="diagBrick">
              <a:fgClr>
                <a:schemeClr val="accent1"/>
              </a:fgClr>
              <a:bgClr>
                <a:schemeClr val="bg1"/>
              </a:bgClr>
            </a:pattFill>
            <a:ln w="6350">
              <a:solidFill>
                <a:schemeClr val="accent1">
                  <a:shade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w Cen MT"/>
                <a:ea typeface="+mn-ea"/>
                <a:cs typeface="+mn-cs"/>
              </a:endParaRPr>
            </a:p>
          </p:txBody>
        </p:sp>
        <p:pic>
          <p:nvPicPr>
            <p:cNvPr id="8" name="Gráfico 7" descr="Coche">
              <a:extLst>
                <a:ext uri="{FF2B5EF4-FFF2-40B4-BE49-F238E27FC236}">
                  <a16:creationId xmlns:a16="http://schemas.microsoft.com/office/drawing/2014/main" id="{93B653C6-A723-EA44-BC7E-F50C12D70DA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7176120" y="4077072"/>
              <a:ext cx="1584176" cy="1584176"/>
            </a:xfrm>
            <a:prstGeom prst="rect">
              <a:avLst/>
            </a:prstGeom>
          </p:spPr>
        </p:pic>
        <p:cxnSp>
          <p:nvCxnSpPr>
            <p:cNvPr id="9" name="Conector recto 8">
              <a:extLst>
                <a:ext uri="{FF2B5EF4-FFF2-40B4-BE49-F238E27FC236}">
                  <a16:creationId xmlns:a16="http://schemas.microsoft.com/office/drawing/2014/main" id="{07FC0630-B0DE-8248-92B9-C0F80B51D76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096600" y="5229200"/>
              <a:ext cx="5400000" cy="0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Conector recto de flecha 9">
              <a:extLst>
                <a:ext uri="{FF2B5EF4-FFF2-40B4-BE49-F238E27FC236}">
                  <a16:creationId xmlns:a16="http://schemas.microsoft.com/office/drawing/2014/main" id="{4A8E9914-5DCA-A94A-AF40-597F1F791AAC}"/>
                </a:ext>
              </a:extLst>
            </p:cNvPr>
            <p:cNvCxnSpPr/>
            <p:nvPr/>
          </p:nvCxnSpPr>
          <p:spPr>
            <a:xfrm>
              <a:off x="7032104" y="4293096"/>
              <a:ext cx="1512168" cy="0"/>
            </a:xfrm>
            <a:prstGeom prst="straightConnector1">
              <a:avLst/>
            </a:prstGeom>
            <a:ln w="15875">
              <a:solidFill>
                <a:srgbClr val="00456F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7270701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1 Título">
            <a:extLst>
              <a:ext uri="{FF2B5EF4-FFF2-40B4-BE49-F238E27FC236}">
                <a16:creationId xmlns:a16="http://schemas.microsoft.com/office/drawing/2014/main" id="{402D68E1-D617-1A4E-8BF0-1360D7A2B4D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55650" y="0"/>
            <a:ext cx="7772400" cy="1109663"/>
          </a:xfrm>
        </p:spPr>
        <p:txBody>
          <a:bodyPr/>
          <a:lstStyle/>
          <a:p>
            <a:pPr eaLnBrk="1" hangingPunct="1"/>
            <a:r>
              <a:rPr lang="es-MX" altLang="es-CL" b="1" i="1" dirty="0"/>
              <a:t>5. MAGNITUDES FÍSICAS</a:t>
            </a:r>
            <a:endParaRPr lang="es-MX" altLang="es-CL" dirty="0"/>
          </a:p>
        </p:txBody>
      </p:sp>
      <p:sp>
        <p:nvSpPr>
          <p:cNvPr id="14338" name="Rectangle 2">
            <a:extLst>
              <a:ext uri="{FF2B5EF4-FFF2-40B4-BE49-F238E27FC236}">
                <a16:creationId xmlns:a16="http://schemas.microsoft.com/office/drawing/2014/main" id="{65105BCF-81C5-0745-BDE0-730051C86A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s-CL" altLang="es-CL" sz="1800"/>
          </a:p>
        </p:txBody>
      </p:sp>
      <p:sp>
        <p:nvSpPr>
          <p:cNvPr id="14339" name="Text Box 1">
            <a:extLst>
              <a:ext uri="{FF2B5EF4-FFF2-40B4-BE49-F238E27FC236}">
                <a16:creationId xmlns:a16="http://schemas.microsoft.com/office/drawing/2014/main" id="{69D244EC-A9E7-9741-8B28-E3022C21DE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1113" y="1535113"/>
            <a:ext cx="1936751" cy="800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s-CL" altLang="es-CL" sz="1800">
              <a:latin typeface="Arial" panose="020B0604020202020204" pitchFamily="34" charset="0"/>
            </a:endParaRPr>
          </a:p>
        </p:txBody>
      </p:sp>
      <p:sp>
        <p:nvSpPr>
          <p:cNvPr id="2052" name="Rectangle 4">
            <a:extLst>
              <a:ext uri="{FF2B5EF4-FFF2-40B4-BE49-F238E27FC236}">
                <a16:creationId xmlns:a16="http://schemas.microsoft.com/office/drawing/2014/main" id="{03F71001-AD58-C649-B59F-280F00446A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901700"/>
            <a:ext cx="8353425" cy="526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50000"/>
              </a:lnSpc>
              <a:spcBef>
                <a:spcPct val="0"/>
              </a:spcBef>
            </a:pPr>
            <a:r>
              <a:rPr lang="es-CL" altLang="es-CL" sz="280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Magnitudes </a:t>
            </a:r>
            <a:r>
              <a:rPr lang="es-CL" altLang="es-CL" sz="2800" b="1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escalares</a:t>
            </a:r>
            <a:r>
              <a:rPr lang="es-CL" altLang="es-CL" sz="280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son aquellas que son caracterizadas a través de una cantidad (</a:t>
            </a:r>
            <a:r>
              <a:rPr lang="es-CL" altLang="es-CL" sz="2800" b="1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magnitud o módulo)</a:t>
            </a:r>
            <a:r>
              <a:rPr lang="es-CL" altLang="es-CL" sz="280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ejemplo longitud 5 [m], masa 70 [kg], tiempo 60 [s], etc.</a:t>
            </a:r>
            <a:endParaRPr lang="es-MX" altLang="es-CL" sz="280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Bef>
                <a:spcPct val="0"/>
              </a:spcBef>
            </a:pPr>
            <a:r>
              <a:rPr lang="es-CL" altLang="es-CL" sz="280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Magnitudes </a:t>
            </a:r>
            <a:r>
              <a:rPr lang="es-CL" altLang="es-CL" sz="2800" b="1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vectoriales</a:t>
            </a:r>
            <a:r>
              <a:rPr lang="es-CL" altLang="es-CL" sz="280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son aquellas que se caracterizan por tener tres cantidades asociadas, </a:t>
            </a:r>
            <a:r>
              <a:rPr lang="es-CL" altLang="es-CL" sz="2800" b="1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magnitud o módulo, dirección y sentido</a:t>
            </a:r>
            <a:r>
              <a:rPr lang="es-CL" altLang="es-CL" sz="280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ejemplo velocidad 20 [km/h] en dirección norte, posición 3 [m] </a:t>
            </a:r>
            <a:r>
              <a:rPr lang="es-CL" altLang="es-CL" sz="2800" b="1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î</a:t>
            </a:r>
            <a:r>
              <a:rPr lang="es-CL" altLang="es-CL" sz="280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aceleración 9.8 [m/s</a:t>
            </a:r>
            <a:r>
              <a:rPr lang="es-CL" altLang="es-CL" sz="2800" baseline="3000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s-CL" altLang="es-CL" sz="280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]</a:t>
            </a:r>
            <a:r>
              <a:rPr lang="es-CL" altLang="es-CL" sz="2800" b="1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– ĵ</a:t>
            </a:r>
            <a:r>
              <a:rPr lang="es-CL" altLang="es-CL" sz="280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etc.</a:t>
            </a:r>
            <a:endParaRPr lang="es-CL" altLang="es-CL" sz="280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0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0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0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0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1 Título">
            <a:extLst>
              <a:ext uri="{FF2B5EF4-FFF2-40B4-BE49-F238E27FC236}">
                <a16:creationId xmlns:a16="http://schemas.microsoft.com/office/drawing/2014/main" id="{A3D9E0A1-2899-C34A-94E2-23A5BE4381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CL" altLang="es-CL" b="1" i="1" dirty="0"/>
              <a:t>6. Vectores en un plano cartesiano</a:t>
            </a:r>
            <a:br>
              <a:rPr lang="es-MX" altLang="es-CL" i="1" dirty="0"/>
            </a:br>
            <a:endParaRPr lang="es-MX" altLang="es-CL" i="1" dirty="0"/>
          </a:p>
        </p:txBody>
      </p:sp>
      <p:pic>
        <p:nvPicPr>
          <p:cNvPr id="5122" name="Imagen 30">
            <a:extLst>
              <a:ext uri="{FF2B5EF4-FFF2-40B4-BE49-F238E27FC236}">
                <a16:creationId xmlns:a16="http://schemas.microsoft.com/office/drawing/2014/main" id="{CEE20163-A874-2242-A851-951440C970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5875" y="1557338"/>
            <a:ext cx="2157413" cy="158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Rectangle 3">
            <a:extLst>
              <a:ext uri="{FF2B5EF4-FFF2-40B4-BE49-F238E27FC236}">
                <a16:creationId xmlns:a16="http://schemas.microsoft.com/office/drawing/2014/main" id="{915BC07C-E219-9C45-A190-93DDC9A4CE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s-CL" altLang="es-CL" sz="1800"/>
          </a:p>
        </p:txBody>
      </p:sp>
      <p:sp>
        <p:nvSpPr>
          <p:cNvPr id="5124" name="Rectangle 4">
            <a:extLst>
              <a:ext uri="{FF2B5EF4-FFF2-40B4-BE49-F238E27FC236}">
                <a16:creationId xmlns:a16="http://schemas.microsoft.com/office/drawing/2014/main" id="{AA8A1956-AC36-F746-8058-A0DB7ED4D4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750" y="836613"/>
            <a:ext cx="7993063" cy="424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CL" altLang="es-CL" sz="200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Gráficamente, un </a:t>
            </a:r>
            <a:r>
              <a:rPr lang="es-CL" altLang="es-CL" sz="2000" b="1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vector</a:t>
            </a:r>
            <a:r>
              <a:rPr lang="es-CL" altLang="es-CL" sz="200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es representado por una </a:t>
            </a:r>
            <a:r>
              <a:rPr lang="es-CL" altLang="es-CL" sz="2000" b="1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flecha</a:t>
            </a:r>
            <a:r>
              <a:rPr lang="es-CL" altLang="es-CL" sz="200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La </a:t>
            </a:r>
            <a:r>
              <a:rPr lang="es-CL" altLang="es-CL" sz="2000" b="1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magnitud o módulo del vector es proporcional a la longitud de la flecha.</a:t>
            </a:r>
            <a:endParaRPr lang="es-MX" altLang="es-CL" sz="2000" b="1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CL" altLang="es-CL" sz="200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 </a:t>
            </a:r>
            <a:r>
              <a:rPr lang="es-CL" altLang="es-CL" sz="2000" b="1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ángulo θ</a:t>
            </a:r>
            <a:r>
              <a:rPr lang="es-CL" altLang="es-CL" sz="200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representa la </a:t>
            </a:r>
            <a:r>
              <a:rPr lang="es-CL" altLang="es-CL" sz="2000" b="1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dirección del vector</a:t>
            </a:r>
            <a:r>
              <a:rPr lang="es-CL" altLang="es-CL" sz="200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es-CL" altLang="es-CL" sz="2000" b="1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s-MX" altLang="es-CL" sz="200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s-CL" altLang="es-CL" sz="2000">
              <a:latin typeface="Garamond" panose="020204040303010108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s-CL" altLang="es-CL" sz="2000">
              <a:latin typeface="Garamond" panose="020204040303010108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CL" altLang="es-CL" sz="200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 </a:t>
            </a:r>
            <a:r>
              <a:rPr lang="es-CL" altLang="es-CL" sz="2000" b="1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punta de la flecha</a:t>
            </a:r>
            <a:r>
              <a:rPr lang="es-CL" altLang="es-CL" sz="200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determina el </a:t>
            </a:r>
            <a:r>
              <a:rPr lang="es-CL" altLang="es-CL" sz="2000" b="1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sentido del vector</a:t>
            </a:r>
            <a:r>
              <a:rPr lang="es-CL" altLang="es-CL" sz="200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el origen del vector es el inicio de la flecha.</a:t>
            </a:r>
            <a:endParaRPr lang="es-MX" altLang="es-CL" sz="200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CL" altLang="es-CL" sz="2000">
                <a:latin typeface="Garamond" panose="020204040303010108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 vector se designa con una letra con una flecha sobre ella.</a:t>
            </a:r>
          </a:p>
          <a:p>
            <a:pPr algn="just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s-CL" altLang="es-CL" sz="200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5365" name="Rectangle 5">
            <a:extLst>
              <a:ext uri="{FF2B5EF4-FFF2-40B4-BE49-F238E27FC236}">
                <a16:creationId xmlns:a16="http://schemas.microsoft.com/office/drawing/2014/main" id="{F56C54A8-5A2A-4F4F-BF54-A3394FED71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49375" y="66675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s-CL" altLang="es-CL" sz="1800">
              <a:latin typeface="Arial" panose="020B0604020202020204" pitchFamily="34" charset="0"/>
            </a:endParaRPr>
          </a:p>
        </p:txBody>
      </p:sp>
      <p:graphicFrame>
        <p:nvGraphicFramePr>
          <p:cNvPr id="5126" name="Object 6">
            <a:extLst>
              <a:ext uri="{FF2B5EF4-FFF2-40B4-BE49-F238E27FC236}">
                <a16:creationId xmlns:a16="http://schemas.microsoft.com/office/drawing/2014/main" id="{026FA636-964A-7741-9C82-298F327467F1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067175" y="4724400"/>
          <a:ext cx="490538" cy="720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3505200" imgH="4686300" progId="Equation.DSMT4">
                  <p:embed/>
                </p:oleObj>
              </mc:Choice>
              <mc:Fallback>
                <p:oleObj name="Equation" r:id="rId3" imgW="3505200" imgH="4686300" progId="Equation.DSMT4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67175" y="4724400"/>
                        <a:ext cx="490538" cy="720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1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51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51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1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51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51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Título">
            <a:extLst>
              <a:ext uri="{FF2B5EF4-FFF2-40B4-BE49-F238E27FC236}">
                <a16:creationId xmlns:a16="http://schemas.microsoft.com/office/drawing/2014/main" id="{A7ACB358-F1B5-8A4D-9112-0D37CECA89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MX" b="1" i="1" dirty="0"/>
              <a:t>6.Suma de vectores a lo largo de la misma recta.</a:t>
            </a:r>
            <a:endParaRPr lang="es-MX" dirty="0"/>
          </a:p>
        </p:txBody>
      </p:sp>
      <p:sp>
        <p:nvSpPr>
          <p:cNvPr id="19458" name="5 Rectángulo">
            <a:extLst>
              <a:ext uri="{FF2B5EF4-FFF2-40B4-BE49-F238E27FC236}">
                <a16:creationId xmlns:a16="http://schemas.microsoft.com/office/drawing/2014/main" id="{D9237319-BA9B-EC4C-9231-612197C6E8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188" y="1628775"/>
            <a:ext cx="8064500" cy="46655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2000" dirty="0">
                <a:latin typeface="Garamond" panose="02020404030301010803" pitchFamily="18" charset="0"/>
              </a:rPr>
              <a:t>Para sumar escalares se usa la aritmética simple: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2000" dirty="0">
                <a:latin typeface="Garamond" panose="02020404030301010803" pitchFamily="18" charset="0"/>
              </a:rPr>
              <a:t>• Aritmética simple se usa para sumar vectores si tienen la misma dirección.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2000" dirty="0">
                <a:latin typeface="Garamond" panose="02020404030301010803" pitchFamily="18" charset="0"/>
              </a:rPr>
              <a:t>• Ejemplo: Una persona camina 8 km al este en un día, y 6 km al este al día siguiente.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2000" dirty="0">
                <a:latin typeface="Garamond" panose="02020404030301010803" pitchFamily="18" charset="0"/>
              </a:rPr>
              <a:t>¿Cual es el desplazamiento?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s-MX" altLang="es-CL" sz="2000" dirty="0">
              <a:latin typeface="Garamond" panose="02020404030301010803" pitchFamily="18" charset="0"/>
            </a:endParaRP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2000" dirty="0">
                <a:latin typeface="Garamond" panose="02020404030301010803" pitchFamily="18" charset="0"/>
              </a:rPr>
              <a:t>Pero; una persona camina 10.0 km hacia el este y 5.0 km al norte – no es en la misma recta-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es-MX" altLang="es-CL" sz="2000" dirty="0">
                <a:latin typeface="Garamond" panose="02020404030301010803" pitchFamily="18" charset="0"/>
              </a:rPr>
              <a:t>¿Cual será desplazamiento?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es-MX" altLang="es-CL" sz="2000" dirty="0">
              <a:latin typeface="Garamond" panose="02020404030301010803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94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94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94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94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94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194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945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1945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945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945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945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1945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1 Título">
            <a:extLst>
              <a:ext uri="{FF2B5EF4-FFF2-40B4-BE49-F238E27FC236}">
                <a16:creationId xmlns:a16="http://schemas.microsoft.com/office/drawing/2014/main" id="{56706CEE-4B89-7043-AEDA-AD8436BD27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MX" altLang="es-CL" b="1" i="1" dirty="0"/>
              <a:t>7.Suma de vectores</a:t>
            </a:r>
            <a:endParaRPr lang="es-MX" altLang="es-CL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482" name="3 Rectángulo">
                <a:extLst>
                  <a:ext uri="{FF2B5EF4-FFF2-40B4-BE49-F238E27FC236}">
                    <a16:creationId xmlns:a16="http://schemas.microsoft.com/office/drawing/2014/main" id="{352C87D2-6C58-B24E-AF9E-56ADAF8B364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55650" y="1557338"/>
                <a:ext cx="7488238" cy="34522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just" eaLnBrk="1" hangingPunct="1">
                  <a:lnSpc>
                    <a:spcPct val="150000"/>
                  </a:lnSpc>
                  <a:spcBef>
                    <a:spcPct val="0"/>
                  </a:spcBef>
                  <a:buFontTx/>
                  <a:buNone/>
                </a:pPr>
                <a:r>
                  <a:rPr lang="es-MX" altLang="es-CL" sz="2000" dirty="0">
                    <a:latin typeface="Garamond" panose="02020404030301010803" pitchFamily="18" charset="0"/>
                  </a:rPr>
                  <a:t>En un diagrama, trace uno de los vectores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MX" altLang="es-CL" sz="2400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altLang="es-CL" sz="2400" b="0" i="1" smtClean="0">
                            <a:latin typeface="Cambria Math" panose="02040503050406030204" pitchFamily="18" charset="0"/>
                          </a:rPr>
                          <m:t>𝐴</m:t>
                        </m:r>
                      </m:e>
                    </m:acc>
                  </m:oMath>
                </a14:m>
                <a:r>
                  <a:rPr lang="es-MX" altLang="es-CL" sz="2400" dirty="0">
                    <a:latin typeface="Garamond" panose="02020404030301010803" pitchFamily="18" charset="0"/>
                  </a:rPr>
                  <a:t> </a:t>
                </a:r>
                <a:r>
                  <a:rPr lang="es-MX" altLang="es-CL" sz="2000" b="1" dirty="0">
                    <a:latin typeface="Garamond" panose="02020404030301010803" pitchFamily="18" charset="0"/>
                  </a:rPr>
                  <a:t>a escala.</a:t>
                </a:r>
              </a:p>
              <a:p>
                <a:pPr algn="just" eaLnBrk="1" hangingPunct="1">
                  <a:lnSpc>
                    <a:spcPct val="150000"/>
                  </a:lnSpc>
                  <a:spcBef>
                    <a:spcPct val="0"/>
                  </a:spcBef>
                  <a:buFontTx/>
                  <a:buNone/>
                </a:pPr>
                <a:r>
                  <a:rPr lang="es-MX" altLang="es-CL" sz="2000" dirty="0">
                    <a:latin typeface="Garamond" panose="02020404030301010803" pitchFamily="18" charset="0"/>
                  </a:rPr>
                  <a:t>• Trace el segundo vector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MX" altLang="es-CL" sz="2400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altLang="es-CL" sz="2400" b="0" i="1" smtClean="0">
                            <a:latin typeface="Cambria Math" panose="02040503050406030204" pitchFamily="18" charset="0"/>
                          </a:rPr>
                          <m:t>𝐵</m:t>
                        </m:r>
                      </m:e>
                    </m:acc>
                  </m:oMath>
                </a14:m>
                <a:r>
                  <a:rPr lang="es-MX" altLang="es-CL" sz="2000" b="1" dirty="0">
                    <a:latin typeface="Garamond" panose="02020404030301010803" pitchFamily="18" charset="0"/>
                  </a:rPr>
                  <a:t> a escala, </a:t>
                </a:r>
                <a:r>
                  <a:rPr lang="es-MX" altLang="es-CL" sz="2000" dirty="0">
                    <a:latin typeface="Garamond" panose="02020404030301010803" pitchFamily="18" charset="0"/>
                  </a:rPr>
                  <a:t>el origen de este vector, coincide con el final del primer vector.</a:t>
                </a:r>
              </a:p>
              <a:p>
                <a:pPr algn="just" eaLnBrk="1" hangingPunct="1">
                  <a:lnSpc>
                    <a:spcPct val="150000"/>
                  </a:lnSpc>
                  <a:spcBef>
                    <a:spcPct val="0"/>
                  </a:spcBef>
                  <a:buFontTx/>
                  <a:buNone/>
                </a:pPr>
                <a:r>
                  <a:rPr lang="es-MX" altLang="es-CL" sz="2000" dirty="0">
                    <a:latin typeface="Garamond" panose="02020404030301010803" pitchFamily="18" charset="0"/>
                  </a:rPr>
                  <a:t>• La flecha que se traza desde la origen del primer vector hasta el final  del segundo representa la suma.</a:t>
                </a:r>
              </a:p>
              <a:p>
                <a:pPr algn="just" eaLnBrk="1" hangingPunct="1">
                  <a:lnSpc>
                    <a:spcPct val="150000"/>
                  </a:lnSpc>
                  <a:spcBef>
                    <a:spcPct val="0"/>
                  </a:spcBef>
                  <a:buFontTx/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MX" altLang="es-CL" sz="280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altLang="es-CL" sz="2800" b="0" i="1" smtClean="0">
                              <a:latin typeface="Cambria Math" panose="02040503050406030204" pitchFamily="18" charset="0"/>
                            </a:rPr>
                            <m:t>𝐴</m:t>
                          </m:r>
                        </m:e>
                      </m:acc>
                      <m:r>
                        <a:rPr lang="es-ES" altLang="es-CL" sz="2800" b="0" i="1" smtClean="0">
                          <a:latin typeface="Cambria Math" panose="02040503050406030204" pitchFamily="18" charset="0"/>
                        </a:rPr>
                        <m:t>+</m:t>
                      </m:r>
                      <m:acc>
                        <m:accPr>
                          <m:chr m:val="⃗"/>
                          <m:ctrlPr>
                            <a:rPr lang="es-ES" altLang="es-CL" sz="2800" b="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altLang="es-CL" sz="2800" b="0" i="1" smtClean="0">
                              <a:latin typeface="Cambria Math" panose="02040503050406030204" pitchFamily="18" charset="0"/>
                            </a:rPr>
                            <m:t>𝐵</m:t>
                          </m:r>
                        </m:e>
                      </m:acc>
                      <m:r>
                        <a:rPr lang="es-ES" altLang="es-CL" sz="2800" b="0" i="1" smtClean="0">
                          <a:latin typeface="Cambria Math" panose="02040503050406030204" pitchFamily="18" charset="0"/>
                        </a:rPr>
                        <m:t>=</m:t>
                      </m:r>
                      <m:acc>
                        <m:accPr>
                          <m:chr m:val="⃗"/>
                          <m:ctrlPr>
                            <a:rPr lang="es-ES" altLang="es-CL" sz="2800" b="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altLang="es-CL" sz="2800" b="0" i="1" smtClean="0">
                              <a:latin typeface="Cambria Math" panose="02040503050406030204" pitchFamily="18" charset="0"/>
                            </a:rPr>
                            <m:t>𝑅</m:t>
                          </m:r>
                        </m:e>
                      </m:acc>
                    </m:oMath>
                  </m:oMathPara>
                </a14:m>
                <a:endParaRPr lang="es-MX" altLang="es-CL" sz="2800" dirty="0">
                  <a:latin typeface="Garamond" panose="02020404030301010803" pitchFamily="18" charset="0"/>
                </a:endParaRPr>
              </a:p>
            </p:txBody>
          </p:sp>
        </mc:Choice>
        <mc:Fallback xmlns="">
          <p:sp>
            <p:nvSpPr>
              <p:cNvPr id="20482" name="3 Rectángulo">
                <a:extLst>
                  <a:ext uri="{FF2B5EF4-FFF2-40B4-BE49-F238E27FC236}">
                    <a16:creationId xmlns:a16="http://schemas.microsoft.com/office/drawing/2014/main" id="{352C87D2-6C58-B24E-AF9E-56ADAF8B3641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755650" y="1557338"/>
                <a:ext cx="7488238" cy="3452227"/>
              </a:xfrm>
              <a:prstGeom prst="rect">
                <a:avLst/>
              </a:prstGeom>
              <a:blipFill>
                <a:blip r:embed="rId2"/>
                <a:stretch>
                  <a:fillRect l="-847" r="-1017"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204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204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04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04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204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204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04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04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>
            <a:extLst>
              <a:ext uri="{FF2B5EF4-FFF2-40B4-BE49-F238E27FC236}">
                <a16:creationId xmlns:a16="http://schemas.microsoft.com/office/drawing/2014/main" id="{3288A0E8-38A6-D740-887F-A37926BED0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MX" b="1" i="1" dirty="0"/>
              <a:t>8.Suma de vectores: método polígono</a:t>
            </a:r>
            <a:endParaRPr lang="es-MX" dirty="0"/>
          </a:p>
        </p:txBody>
      </p:sp>
      <p:cxnSp>
        <p:nvCxnSpPr>
          <p:cNvPr id="5" name="4 Conector recto de flecha">
            <a:extLst>
              <a:ext uri="{FF2B5EF4-FFF2-40B4-BE49-F238E27FC236}">
                <a16:creationId xmlns:a16="http://schemas.microsoft.com/office/drawing/2014/main" id="{3D39E492-5213-1B47-AE6D-AC506E9C9F58}"/>
              </a:ext>
            </a:extLst>
          </p:cNvPr>
          <p:cNvCxnSpPr/>
          <p:nvPr/>
        </p:nvCxnSpPr>
        <p:spPr>
          <a:xfrm>
            <a:off x="1908175" y="4292600"/>
            <a:ext cx="3671888" cy="0"/>
          </a:xfrm>
          <a:prstGeom prst="straightConnector1">
            <a:avLst/>
          </a:prstGeom>
          <a:ln w="571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5 Conector recto de flecha">
            <a:extLst>
              <a:ext uri="{FF2B5EF4-FFF2-40B4-BE49-F238E27FC236}">
                <a16:creationId xmlns:a16="http://schemas.microsoft.com/office/drawing/2014/main" id="{BA6B2FBF-F262-EE48-ABD5-45AD8863EC22}"/>
              </a:ext>
            </a:extLst>
          </p:cNvPr>
          <p:cNvCxnSpPr/>
          <p:nvPr/>
        </p:nvCxnSpPr>
        <p:spPr>
          <a:xfrm flipV="1">
            <a:off x="5580063" y="1773238"/>
            <a:ext cx="1655762" cy="2519362"/>
          </a:xfrm>
          <a:prstGeom prst="straightConnector1">
            <a:avLst/>
          </a:prstGeom>
          <a:ln w="571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9 Conector recto de flecha">
            <a:extLst>
              <a:ext uri="{FF2B5EF4-FFF2-40B4-BE49-F238E27FC236}">
                <a16:creationId xmlns:a16="http://schemas.microsoft.com/office/drawing/2014/main" id="{C15EAB63-F002-5E44-9962-EA6729315BBF}"/>
              </a:ext>
            </a:extLst>
          </p:cNvPr>
          <p:cNvCxnSpPr/>
          <p:nvPr/>
        </p:nvCxnSpPr>
        <p:spPr>
          <a:xfrm flipV="1">
            <a:off x="1908175" y="1773238"/>
            <a:ext cx="5256213" cy="2519362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uadroTexto 2">
                <a:extLst>
                  <a:ext uri="{FF2B5EF4-FFF2-40B4-BE49-F238E27FC236}">
                    <a16:creationId xmlns:a16="http://schemas.microsoft.com/office/drawing/2014/main" id="{AFD78A43-6425-1A49-A413-CFC77D4EC492}"/>
                  </a:ext>
                </a:extLst>
              </p:cNvPr>
              <p:cNvSpPr txBox="1"/>
              <p:nvPr/>
            </p:nvSpPr>
            <p:spPr>
              <a:xfrm>
                <a:off x="3563938" y="4292600"/>
                <a:ext cx="468205" cy="50885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CL" sz="240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2400" b="0" i="1" smtClean="0">
                              <a:latin typeface="Cambria Math" panose="02040503050406030204" pitchFamily="18" charset="0"/>
                            </a:rPr>
                            <m:t>𝐴</m:t>
                          </m:r>
                        </m:e>
                      </m:acc>
                    </m:oMath>
                  </m:oMathPara>
                </a14:m>
                <a:endParaRPr lang="es-CL" sz="2400" dirty="0"/>
              </a:p>
            </p:txBody>
          </p:sp>
        </mc:Choice>
        <mc:Fallback xmlns="">
          <p:sp>
            <p:nvSpPr>
              <p:cNvPr id="3" name="CuadroTexto 2">
                <a:extLst>
                  <a:ext uri="{FF2B5EF4-FFF2-40B4-BE49-F238E27FC236}">
                    <a16:creationId xmlns:a16="http://schemas.microsoft.com/office/drawing/2014/main" id="{AFD78A43-6425-1A49-A413-CFC77D4EC49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63938" y="4292600"/>
                <a:ext cx="468205" cy="508857"/>
              </a:xfrm>
              <a:prstGeom prst="rect">
                <a:avLst/>
              </a:prstGeom>
              <a:blipFill>
                <a:blip r:embed="rId2"/>
                <a:stretch>
                  <a:fillRect t="-19048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B3BCDCD0-1576-054F-887F-9B2BFB0ED46C}"/>
                  </a:ext>
                </a:extLst>
              </p:cNvPr>
              <p:cNvSpPr txBox="1"/>
              <p:nvPr/>
            </p:nvSpPr>
            <p:spPr>
              <a:xfrm>
                <a:off x="6497799" y="2888478"/>
                <a:ext cx="479875" cy="5064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CL" sz="240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2400" b="0" i="1" smtClean="0">
                              <a:latin typeface="Cambria Math" panose="02040503050406030204" pitchFamily="18" charset="0"/>
                            </a:rPr>
                            <m:t>𝐵</m:t>
                          </m:r>
                        </m:e>
                      </m:acc>
                    </m:oMath>
                  </m:oMathPara>
                </a14:m>
                <a:endParaRPr lang="es-CL" sz="2400" dirty="0"/>
              </a:p>
            </p:txBody>
          </p:sp>
        </mc:Choice>
        <mc:Fallback xmlns=""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B3BCDCD0-1576-054F-887F-9B2BFB0ED46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97799" y="2888478"/>
                <a:ext cx="479875" cy="506421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CuadroTexto 11">
                <a:extLst>
                  <a:ext uri="{FF2B5EF4-FFF2-40B4-BE49-F238E27FC236}">
                    <a16:creationId xmlns:a16="http://schemas.microsoft.com/office/drawing/2014/main" id="{BBAF9271-9357-4147-A273-4DCCED68F841}"/>
                  </a:ext>
                </a:extLst>
              </p:cNvPr>
              <p:cNvSpPr txBox="1"/>
              <p:nvPr/>
            </p:nvSpPr>
            <p:spPr>
              <a:xfrm>
                <a:off x="4337897" y="2379621"/>
                <a:ext cx="474232" cy="5064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CL" sz="240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2400" b="0" i="1" smtClean="0">
                              <a:latin typeface="Cambria Math" panose="02040503050406030204" pitchFamily="18" charset="0"/>
                            </a:rPr>
                            <m:t>𝑅</m:t>
                          </m:r>
                        </m:e>
                      </m:acc>
                    </m:oMath>
                  </m:oMathPara>
                </a14:m>
                <a:endParaRPr lang="es-CL" sz="2400" dirty="0"/>
              </a:p>
            </p:txBody>
          </p:sp>
        </mc:Choice>
        <mc:Fallback xmlns="">
          <p:sp>
            <p:nvSpPr>
              <p:cNvPr id="12" name="CuadroTexto 11">
                <a:extLst>
                  <a:ext uri="{FF2B5EF4-FFF2-40B4-BE49-F238E27FC236}">
                    <a16:creationId xmlns:a16="http://schemas.microsoft.com/office/drawing/2014/main" id="{BBAF9271-9357-4147-A273-4DCCED68F84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37897" y="2379621"/>
                <a:ext cx="474232" cy="506421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1" grpId="0"/>
      <p:bldP spid="1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>
            <a:extLst>
              <a:ext uri="{FF2B5EF4-FFF2-40B4-BE49-F238E27FC236}">
                <a16:creationId xmlns:a16="http://schemas.microsoft.com/office/drawing/2014/main" id="{0F95DAD3-C068-1847-9314-82E56A7C26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MX" b="1" i="1" dirty="0"/>
              <a:t>9.Suma de vectores: método paralelogramo</a:t>
            </a:r>
            <a:endParaRPr lang="es-MX" dirty="0"/>
          </a:p>
        </p:txBody>
      </p:sp>
      <p:sp>
        <p:nvSpPr>
          <p:cNvPr id="22530" name="3 Rectángulo">
            <a:extLst>
              <a:ext uri="{FF2B5EF4-FFF2-40B4-BE49-F238E27FC236}">
                <a16:creationId xmlns:a16="http://schemas.microsoft.com/office/drawing/2014/main" id="{DC76F468-5DBA-0F4D-9050-14E9703E76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188" y="1412875"/>
            <a:ext cx="7921625" cy="1938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2000" dirty="0">
                <a:latin typeface="Garamond" panose="02020404030301010803" pitchFamily="18" charset="0"/>
              </a:rPr>
              <a:t>Un segundo método para sumar dos vectores es el método del paralelogramo. Se trazan los dos vectores desde un origen común y se forma un paralelogramo de lados A y B.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2000" dirty="0">
                <a:latin typeface="Garamond" panose="02020404030301010803" pitchFamily="18" charset="0"/>
              </a:rPr>
              <a:t>El vector resultante o suma es: la diagonal del paralelogramo.</a:t>
            </a:r>
          </a:p>
        </p:txBody>
      </p:sp>
      <p:cxnSp>
        <p:nvCxnSpPr>
          <p:cNvPr id="5" name="4 Conector recto de flecha">
            <a:extLst>
              <a:ext uri="{FF2B5EF4-FFF2-40B4-BE49-F238E27FC236}">
                <a16:creationId xmlns:a16="http://schemas.microsoft.com/office/drawing/2014/main" id="{3B02D7BE-5D07-C944-8EF1-0FE5AF5DC35C}"/>
              </a:ext>
            </a:extLst>
          </p:cNvPr>
          <p:cNvCxnSpPr/>
          <p:nvPr/>
        </p:nvCxnSpPr>
        <p:spPr>
          <a:xfrm>
            <a:off x="1908175" y="6038850"/>
            <a:ext cx="3671888" cy="0"/>
          </a:xfrm>
          <a:prstGeom prst="straightConnector1">
            <a:avLst/>
          </a:prstGeom>
          <a:ln w="571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5 Conector recto de flecha">
            <a:extLst>
              <a:ext uri="{FF2B5EF4-FFF2-40B4-BE49-F238E27FC236}">
                <a16:creationId xmlns:a16="http://schemas.microsoft.com/office/drawing/2014/main" id="{CEDDBBD5-496A-C343-9952-69F00C125C60}"/>
              </a:ext>
            </a:extLst>
          </p:cNvPr>
          <p:cNvCxnSpPr/>
          <p:nvPr/>
        </p:nvCxnSpPr>
        <p:spPr>
          <a:xfrm flipV="1">
            <a:off x="1908175" y="3500438"/>
            <a:ext cx="1655763" cy="2520950"/>
          </a:xfrm>
          <a:prstGeom prst="straightConnector1">
            <a:avLst/>
          </a:prstGeom>
          <a:ln w="571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6 Conector recto de flecha">
            <a:extLst>
              <a:ext uri="{FF2B5EF4-FFF2-40B4-BE49-F238E27FC236}">
                <a16:creationId xmlns:a16="http://schemas.microsoft.com/office/drawing/2014/main" id="{4BAC8469-6AF8-D449-B610-FF2090D67769}"/>
              </a:ext>
            </a:extLst>
          </p:cNvPr>
          <p:cNvCxnSpPr/>
          <p:nvPr/>
        </p:nvCxnSpPr>
        <p:spPr>
          <a:xfrm flipV="1">
            <a:off x="1908175" y="3517900"/>
            <a:ext cx="5256213" cy="2520950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11 Conector recto">
            <a:extLst>
              <a:ext uri="{FF2B5EF4-FFF2-40B4-BE49-F238E27FC236}">
                <a16:creationId xmlns:a16="http://schemas.microsoft.com/office/drawing/2014/main" id="{F08D9912-A072-3A4B-96D9-59DC09E36DA8}"/>
              </a:ext>
            </a:extLst>
          </p:cNvPr>
          <p:cNvCxnSpPr/>
          <p:nvPr/>
        </p:nvCxnSpPr>
        <p:spPr>
          <a:xfrm>
            <a:off x="2843213" y="3500438"/>
            <a:ext cx="4608512" cy="0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12 Conector recto">
            <a:extLst>
              <a:ext uri="{FF2B5EF4-FFF2-40B4-BE49-F238E27FC236}">
                <a16:creationId xmlns:a16="http://schemas.microsoft.com/office/drawing/2014/main" id="{A8812A76-3DD7-E443-9506-D170FDD01F0E}"/>
              </a:ext>
            </a:extLst>
          </p:cNvPr>
          <p:cNvCxnSpPr/>
          <p:nvPr/>
        </p:nvCxnSpPr>
        <p:spPr>
          <a:xfrm flipV="1">
            <a:off x="5148263" y="3068638"/>
            <a:ext cx="2376487" cy="3600450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CuadroTexto 13">
                <a:extLst>
                  <a:ext uri="{FF2B5EF4-FFF2-40B4-BE49-F238E27FC236}">
                    <a16:creationId xmlns:a16="http://schemas.microsoft.com/office/drawing/2014/main" id="{E02A0734-03F7-194D-8CB9-DE3C03868827}"/>
                  </a:ext>
                </a:extLst>
              </p:cNvPr>
              <p:cNvSpPr txBox="1"/>
              <p:nvPr/>
            </p:nvSpPr>
            <p:spPr>
              <a:xfrm>
                <a:off x="3563938" y="6033598"/>
                <a:ext cx="468205" cy="50885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CL" sz="240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2400" b="0" i="1" smtClean="0">
                              <a:latin typeface="Cambria Math" panose="02040503050406030204" pitchFamily="18" charset="0"/>
                            </a:rPr>
                            <m:t>𝐴</m:t>
                          </m:r>
                        </m:e>
                      </m:acc>
                    </m:oMath>
                  </m:oMathPara>
                </a14:m>
                <a:endParaRPr lang="es-CL" sz="2400" dirty="0"/>
              </a:p>
            </p:txBody>
          </p:sp>
        </mc:Choice>
        <mc:Fallback xmlns="">
          <p:sp>
            <p:nvSpPr>
              <p:cNvPr id="14" name="CuadroTexto 13">
                <a:extLst>
                  <a:ext uri="{FF2B5EF4-FFF2-40B4-BE49-F238E27FC236}">
                    <a16:creationId xmlns:a16="http://schemas.microsoft.com/office/drawing/2014/main" id="{E02A0734-03F7-194D-8CB9-DE3C0386882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63938" y="6033598"/>
                <a:ext cx="468205" cy="508857"/>
              </a:xfrm>
              <a:prstGeom prst="rect">
                <a:avLst/>
              </a:prstGeom>
              <a:blipFill>
                <a:blip r:embed="rId2"/>
                <a:stretch>
                  <a:fillRect t="-21951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CuadroTexto 14">
                <a:extLst>
                  <a:ext uri="{FF2B5EF4-FFF2-40B4-BE49-F238E27FC236}">
                    <a16:creationId xmlns:a16="http://schemas.microsoft.com/office/drawing/2014/main" id="{A84D5631-403E-9246-828B-878560A86BBE}"/>
                  </a:ext>
                </a:extLst>
              </p:cNvPr>
              <p:cNvSpPr txBox="1"/>
              <p:nvPr/>
            </p:nvSpPr>
            <p:spPr>
              <a:xfrm>
                <a:off x="2317890" y="4227772"/>
                <a:ext cx="479875" cy="5064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CL" sz="240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2400" b="0" i="1" smtClean="0">
                              <a:latin typeface="Cambria Math" panose="02040503050406030204" pitchFamily="18" charset="0"/>
                            </a:rPr>
                            <m:t>𝐵</m:t>
                          </m:r>
                        </m:e>
                      </m:acc>
                    </m:oMath>
                  </m:oMathPara>
                </a14:m>
                <a:endParaRPr lang="es-CL" sz="2400" dirty="0"/>
              </a:p>
            </p:txBody>
          </p:sp>
        </mc:Choice>
        <mc:Fallback xmlns="">
          <p:sp>
            <p:nvSpPr>
              <p:cNvPr id="15" name="CuadroTexto 14">
                <a:extLst>
                  <a:ext uri="{FF2B5EF4-FFF2-40B4-BE49-F238E27FC236}">
                    <a16:creationId xmlns:a16="http://schemas.microsoft.com/office/drawing/2014/main" id="{A84D5631-403E-9246-828B-878560A86BB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17890" y="4227772"/>
                <a:ext cx="479875" cy="506421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CuadroTexto 15">
                <a:extLst>
                  <a:ext uri="{FF2B5EF4-FFF2-40B4-BE49-F238E27FC236}">
                    <a16:creationId xmlns:a16="http://schemas.microsoft.com/office/drawing/2014/main" id="{D480956E-8716-DA44-9F07-CEFBF43A5E79}"/>
                  </a:ext>
                </a:extLst>
              </p:cNvPr>
              <p:cNvSpPr txBox="1"/>
              <p:nvPr/>
            </p:nvSpPr>
            <p:spPr>
              <a:xfrm>
                <a:off x="4217617" y="4289858"/>
                <a:ext cx="474232" cy="5064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CL" sz="240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2400" b="0" i="1" smtClean="0">
                              <a:latin typeface="Cambria Math" panose="02040503050406030204" pitchFamily="18" charset="0"/>
                            </a:rPr>
                            <m:t>𝑅</m:t>
                          </m:r>
                        </m:e>
                      </m:acc>
                    </m:oMath>
                  </m:oMathPara>
                </a14:m>
                <a:endParaRPr lang="es-CL" sz="2400" dirty="0"/>
              </a:p>
            </p:txBody>
          </p:sp>
        </mc:Choice>
        <mc:Fallback xmlns="">
          <p:sp>
            <p:nvSpPr>
              <p:cNvPr id="16" name="CuadroTexto 15">
                <a:extLst>
                  <a:ext uri="{FF2B5EF4-FFF2-40B4-BE49-F238E27FC236}">
                    <a16:creationId xmlns:a16="http://schemas.microsoft.com/office/drawing/2014/main" id="{D480956E-8716-DA44-9F07-CEFBF43A5E7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17617" y="4289858"/>
                <a:ext cx="474232" cy="506421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3C1C2C5-E687-9049-B7CC-E76A8B40A1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b="1" i="1" dirty="0"/>
              <a:t>10. Ejemplos</a:t>
            </a:r>
            <a:endParaRPr lang="es-CL" dirty="0"/>
          </a:p>
        </p:txBody>
      </p:sp>
      <p:pic>
        <p:nvPicPr>
          <p:cNvPr id="5" name="Marcador de contenido 4">
            <a:extLst>
              <a:ext uri="{FF2B5EF4-FFF2-40B4-BE49-F238E27FC236}">
                <a16:creationId xmlns:a16="http://schemas.microsoft.com/office/drawing/2014/main" id="{761C357A-BCFB-A44D-BF8A-AC72D94E10F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997" y="1628800"/>
            <a:ext cx="8578006" cy="2910394"/>
          </a:xfrm>
        </p:spPr>
      </p:pic>
    </p:spTree>
    <p:extLst>
      <p:ext uri="{BB962C8B-B14F-4D97-AF65-F5344CB8AC3E}">
        <p14:creationId xmlns:p14="http://schemas.microsoft.com/office/powerpoint/2010/main" val="38911444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0F3647A-31C1-6E40-8A3C-EEEF38EA37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b="1" i="1" dirty="0"/>
              <a:t>10. Ejemplos</a:t>
            </a:r>
            <a:endParaRPr lang="es-CL" dirty="0"/>
          </a:p>
        </p:txBody>
      </p:sp>
      <p:pic>
        <p:nvPicPr>
          <p:cNvPr id="5" name="Marcador de contenido 4" descr="Texto, Carta&#10;&#10;Descripción generada automáticamente">
            <a:extLst>
              <a:ext uri="{FF2B5EF4-FFF2-40B4-BE49-F238E27FC236}">
                <a16:creationId xmlns:a16="http://schemas.microsoft.com/office/drawing/2014/main" id="{556AB6C7-1D03-8944-9E27-CBD1AC0D12D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496" y="1484784"/>
            <a:ext cx="8642349" cy="2753102"/>
          </a:xfrm>
        </p:spPr>
      </p:pic>
    </p:spTree>
    <p:extLst>
      <p:ext uri="{BB962C8B-B14F-4D97-AF65-F5344CB8AC3E}">
        <p14:creationId xmlns:p14="http://schemas.microsoft.com/office/powerpoint/2010/main" val="261190932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1 Título">
            <a:extLst>
              <a:ext uri="{FF2B5EF4-FFF2-40B4-BE49-F238E27FC236}">
                <a16:creationId xmlns:a16="http://schemas.microsoft.com/office/drawing/2014/main" id="{E1FFA071-3003-E84F-ADD8-1087864C11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altLang="es-CL" b="1" i="1" dirty="0"/>
              <a:t>11. MAGNITUD o MÓDULO DE UN VECTOR</a:t>
            </a:r>
            <a:endParaRPr lang="es-MX" altLang="es-CL" dirty="0"/>
          </a:p>
        </p:txBody>
      </p:sp>
      <p:sp>
        <p:nvSpPr>
          <p:cNvPr id="4" name="3 Rectángulo">
            <a:extLst>
              <a:ext uri="{FF2B5EF4-FFF2-40B4-BE49-F238E27FC236}">
                <a16:creationId xmlns:a16="http://schemas.microsoft.com/office/drawing/2014/main" id="{8B451A13-15A0-E946-902C-8EFE907A3B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0113" y="1484313"/>
            <a:ext cx="297656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MX" altLang="es-CL" sz="2000">
                <a:latin typeface="Garamond" panose="02020404030301010803" pitchFamily="18" charset="0"/>
              </a:rPr>
              <a:t>Por el teorema de Pitágoras:</a:t>
            </a:r>
          </a:p>
        </p:txBody>
      </p:sp>
      <p:graphicFrame>
        <p:nvGraphicFramePr>
          <p:cNvPr id="25603" name="Object 3">
            <a:extLst>
              <a:ext uri="{FF2B5EF4-FFF2-40B4-BE49-F238E27FC236}">
                <a16:creationId xmlns:a16="http://schemas.microsoft.com/office/drawing/2014/main" id="{CD4B581F-CD17-3D4C-ADD6-AE9D8C9E9686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78918733"/>
              </p:ext>
            </p:extLst>
          </p:nvPr>
        </p:nvGraphicFramePr>
        <p:xfrm>
          <a:off x="963156" y="2951242"/>
          <a:ext cx="1825625" cy="647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18135600" imgH="6438900" progId="Equation.DSMT4">
                  <p:embed/>
                </p:oleObj>
              </mc:Choice>
              <mc:Fallback>
                <p:oleObj name="Equation" r:id="rId2" imgW="18135600" imgH="6438900" progId="Equation.DSMT4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63156" y="2951242"/>
                        <a:ext cx="1825625" cy="647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5604" name="Object 4">
            <a:extLst>
              <a:ext uri="{FF2B5EF4-FFF2-40B4-BE49-F238E27FC236}">
                <a16:creationId xmlns:a16="http://schemas.microsoft.com/office/drawing/2014/main" id="{73925E94-CD9F-FB42-A897-C9574E33EC53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29015935"/>
              </p:ext>
            </p:extLst>
          </p:nvPr>
        </p:nvGraphicFramePr>
        <p:xfrm>
          <a:off x="970084" y="3711722"/>
          <a:ext cx="2317750" cy="720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21653500" imgH="6731000" progId="Equation.DSMT4">
                  <p:embed/>
                </p:oleObj>
              </mc:Choice>
              <mc:Fallback>
                <p:oleObj name="Equation" r:id="rId4" imgW="21653500" imgH="6731000" progId="Equation.DSMT4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70084" y="3711722"/>
                        <a:ext cx="2317750" cy="720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5605" name="Object 5">
            <a:extLst>
              <a:ext uri="{FF2B5EF4-FFF2-40B4-BE49-F238E27FC236}">
                <a16:creationId xmlns:a16="http://schemas.microsoft.com/office/drawing/2014/main" id="{65620705-8883-E744-B2C5-687777CBA0F9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02747325"/>
              </p:ext>
            </p:extLst>
          </p:nvPr>
        </p:nvGraphicFramePr>
        <p:xfrm>
          <a:off x="943934" y="1985990"/>
          <a:ext cx="2219325" cy="720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21653500" imgH="7023100" progId="Equation.DSMT4">
                  <p:embed/>
                </p:oleObj>
              </mc:Choice>
              <mc:Fallback>
                <p:oleObj name="Equation" r:id="rId6" imgW="21653500" imgH="7023100" progId="Equation.DSMT4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43934" y="1985990"/>
                        <a:ext cx="2219325" cy="720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8 Rectángulo">
            <a:extLst>
              <a:ext uri="{FF2B5EF4-FFF2-40B4-BE49-F238E27FC236}">
                <a16:creationId xmlns:a16="http://schemas.microsoft.com/office/drawing/2014/main" id="{70A0F585-28B3-C24A-9B3C-550A2B06A0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578" y="4724400"/>
            <a:ext cx="7992886" cy="973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2000" dirty="0">
                <a:latin typeface="Garamond" panose="02020404030301010803" pitchFamily="18" charset="0"/>
              </a:rPr>
              <a:t>El módulo de </a:t>
            </a:r>
            <a:r>
              <a:rPr lang="es-MX" altLang="es-CL" sz="2000" b="1" i="1" dirty="0">
                <a:latin typeface="Garamond" panose="02020404030301010803" pitchFamily="18" charset="0"/>
              </a:rPr>
              <a:t>v es la raíz cuadrada positiva de la suma de los </a:t>
            </a:r>
            <a:r>
              <a:rPr lang="es-MX" altLang="es-CL" sz="2000" dirty="0">
                <a:latin typeface="Garamond" panose="02020404030301010803" pitchFamily="18" charset="0"/>
              </a:rPr>
              <a:t>cuadrados de las coordenadas.</a:t>
            </a:r>
          </a:p>
        </p:txBody>
      </p:sp>
      <p:cxnSp>
        <p:nvCxnSpPr>
          <p:cNvPr id="3" name="Conector recto de flecha 2">
            <a:extLst>
              <a:ext uri="{FF2B5EF4-FFF2-40B4-BE49-F238E27FC236}">
                <a16:creationId xmlns:a16="http://schemas.microsoft.com/office/drawing/2014/main" id="{5D4F0DC7-5945-054D-AB1C-154C3594994C}"/>
              </a:ext>
            </a:extLst>
          </p:cNvPr>
          <p:cNvCxnSpPr/>
          <p:nvPr/>
        </p:nvCxnSpPr>
        <p:spPr>
          <a:xfrm flipV="1">
            <a:off x="5724128" y="1700808"/>
            <a:ext cx="0" cy="2592288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ector recto de flecha 5">
            <a:extLst>
              <a:ext uri="{FF2B5EF4-FFF2-40B4-BE49-F238E27FC236}">
                <a16:creationId xmlns:a16="http://schemas.microsoft.com/office/drawing/2014/main" id="{69D5F750-898F-1448-B048-3DECD1942EE8}"/>
              </a:ext>
            </a:extLst>
          </p:cNvPr>
          <p:cNvCxnSpPr/>
          <p:nvPr/>
        </p:nvCxnSpPr>
        <p:spPr>
          <a:xfrm>
            <a:off x="5508104" y="4005064"/>
            <a:ext cx="2736304" cy="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Conector recto de flecha 7">
            <a:extLst>
              <a:ext uri="{FF2B5EF4-FFF2-40B4-BE49-F238E27FC236}">
                <a16:creationId xmlns:a16="http://schemas.microsoft.com/office/drawing/2014/main" id="{BE58AC46-D1EE-5B45-86F9-0232A1311867}"/>
              </a:ext>
            </a:extLst>
          </p:cNvPr>
          <p:cNvCxnSpPr/>
          <p:nvPr/>
        </p:nvCxnSpPr>
        <p:spPr>
          <a:xfrm flipV="1">
            <a:off x="5724128" y="2636838"/>
            <a:ext cx="1224136" cy="1368226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ector recto de flecha 10">
            <a:extLst>
              <a:ext uri="{FF2B5EF4-FFF2-40B4-BE49-F238E27FC236}">
                <a16:creationId xmlns:a16="http://schemas.microsoft.com/office/drawing/2014/main" id="{BB27256E-E7CE-574A-9702-1D15AEBBCF7D}"/>
              </a:ext>
            </a:extLst>
          </p:cNvPr>
          <p:cNvCxnSpPr>
            <a:cxnSpLocks/>
          </p:cNvCxnSpPr>
          <p:nvPr/>
        </p:nvCxnSpPr>
        <p:spPr>
          <a:xfrm>
            <a:off x="5724128" y="4005064"/>
            <a:ext cx="1224000" cy="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ector recto de flecha 12">
            <a:extLst>
              <a:ext uri="{FF2B5EF4-FFF2-40B4-BE49-F238E27FC236}">
                <a16:creationId xmlns:a16="http://schemas.microsoft.com/office/drawing/2014/main" id="{51174576-9C61-FA40-80D6-B62B53B870E0}"/>
              </a:ext>
            </a:extLst>
          </p:cNvPr>
          <p:cNvCxnSpPr/>
          <p:nvPr/>
        </p:nvCxnSpPr>
        <p:spPr>
          <a:xfrm flipV="1">
            <a:off x="5720447" y="2637064"/>
            <a:ext cx="0" cy="136800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Conector recto 14">
            <a:extLst>
              <a:ext uri="{FF2B5EF4-FFF2-40B4-BE49-F238E27FC236}">
                <a16:creationId xmlns:a16="http://schemas.microsoft.com/office/drawing/2014/main" id="{7D2F8934-AD76-BE48-A73E-F82BBC28BCAF}"/>
              </a:ext>
            </a:extLst>
          </p:cNvPr>
          <p:cNvCxnSpPr/>
          <p:nvPr/>
        </p:nvCxnSpPr>
        <p:spPr>
          <a:xfrm>
            <a:off x="5472336" y="2636838"/>
            <a:ext cx="1728000" cy="0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Conector recto 16">
            <a:extLst>
              <a:ext uri="{FF2B5EF4-FFF2-40B4-BE49-F238E27FC236}">
                <a16:creationId xmlns:a16="http://schemas.microsoft.com/office/drawing/2014/main" id="{7A2C9FF7-B3BE-1F40-9C09-13EBE8B07C66}"/>
              </a:ext>
            </a:extLst>
          </p:cNvPr>
          <p:cNvCxnSpPr>
            <a:cxnSpLocks/>
          </p:cNvCxnSpPr>
          <p:nvPr/>
        </p:nvCxnSpPr>
        <p:spPr>
          <a:xfrm>
            <a:off x="6948264" y="2492896"/>
            <a:ext cx="0" cy="1619864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CuadroTexto 19">
            <a:extLst>
              <a:ext uri="{FF2B5EF4-FFF2-40B4-BE49-F238E27FC236}">
                <a16:creationId xmlns:a16="http://schemas.microsoft.com/office/drawing/2014/main" id="{E608DDD2-2E03-5141-A6E4-85EBC64055DF}"/>
              </a:ext>
            </a:extLst>
          </p:cNvPr>
          <p:cNvSpPr txBox="1"/>
          <p:nvPr/>
        </p:nvSpPr>
        <p:spPr>
          <a:xfrm>
            <a:off x="5400136" y="1639246"/>
            <a:ext cx="612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y</a:t>
            </a:r>
          </a:p>
        </p:txBody>
      </p:sp>
      <p:sp>
        <p:nvSpPr>
          <p:cNvPr id="26" name="CuadroTexto 25">
            <a:extLst>
              <a:ext uri="{FF2B5EF4-FFF2-40B4-BE49-F238E27FC236}">
                <a16:creationId xmlns:a16="http://schemas.microsoft.com/office/drawing/2014/main" id="{BC666721-23CD-E44A-8AED-76568AE5508E}"/>
              </a:ext>
            </a:extLst>
          </p:cNvPr>
          <p:cNvSpPr txBox="1"/>
          <p:nvPr/>
        </p:nvSpPr>
        <p:spPr>
          <a:xfrm>
            <a:off x="7938396" y="4067037"/>
            <a:ext cx="612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x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CuadroTexto 26">
                <a:extLst>
                  <a:ext uri="{FF2B5EF4-FFF2-40B4-BE49-F238E27FC236}">
                    <a16:creationId xmlns:a16="http://schemas.microsoft.com/office/drawing/2014/main" id="{264011F0-3397-9040-B3CD-914535E29BB1}"/>
                  </a:ext>
                </a:extLst>
              </p:cNvPr>
              <p:cNvSpPr txBox="1"/>
              <p:nvPr/>
            </p:nvSpPr>
            <p:spPr>
              <a:xfrm>
                <a:off x="5220072" y="3095449"/>
                <a:ext cx="612024" cy="3912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𝑦</m:t>
                          </m:r>
                        </m:sub>
                      </m:sSub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27" name="CuadroTexto 26">
                <a:extLst>
                  <a:ext uri="{FF2B5EF4-FFF2-40B4-BE49-F238E27FC236}">
                    <a16:creationId xmlns:a16="http://schemas.microsoft.com/office/drawing/2014/main" id="{264011F0-3397-9040-B3CD-914535E29BB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20072" y="3095449"/>
                <a:ext cx="612024" cy="391261"/>
              </a:xfrm>
              <a:prstGeom prst="rect">
                <a:avLst/>
              </a:prstGeom>
              <a:blipFill>
                <a:blip r:embed="rId9"/>
                <a:stretch>
                  <a:fillRect b="-3125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CuadroTexto 27">
                <a:extLst>
                  <a:ext uri="{FF2B5EF4-FFF2-40B4-BE49-F238E27FC236}">
                    <a16:creationId xmlns:a16="http://schemas.microsoft.com/office/drawing/2014/main" id="{9ADFD8CE-4547-DF45-9539-E5653F711C04}"/>
                  </a:ext>
                </a:extLst>
              </p:cNvPr>
              <p:cNvSpPr txBox="1"/>
              <p:nvPr/>
            </p:nvSpPr>
            <p:spPr>
              <a:xfrm>
                <a:off x="6066610" y="4027319"/>
                <a:ext cx="61202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sub>
                      </m:sSub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28" name="CuadroTexto 27">
                <a:extLst>
                  <a:ext uri="{FF2B5EF4-FFF2-40B4-BE49-F238E27FC236}">
                    <a16:creationId xmlns:a16="http://schemas.microsoft.com/office/drawing/2014/main" id="{9ADFD8CE-4547-DF45-9539-E5653F711C0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66610" y="4027319"/>
                <a:ext cx="612024" cy="369332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CuadroTexto 28">
                <a:extLst>
                  <a:ext uri="{FF2B5EF4-FFF2-40B4-BE49-F238E27FC236}">
                    <a16:creationId xmlns:a16="http://schemas.microsoft.com/office/drawing/2014/main" id="{2C37D71E-84C8-7447-98FF-59E8EE9B1CE6}"/>
                  </a:ext>
                </a:extLst>
              </p:cNvPr>
              <p:cNvSpPr txBox="1"/>
              <p:nvPr/>
            </p:nvSpPr>
            <p:spPr>
              <a:xfrm>
                <a:off x="5958133" y="3059668"/>
                <a:ext cx="61202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CL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</m:acc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29" name="CuadroTexto 28">
                <a:extLst>
                  <a:ext uri="{FF2B5EF4-FFF2-40B4-BE49-F238E27FC236}">
                    <a16:creationId xmlns:a16="http://schemas.microsoft.com/office/drawing/2014/main" id="{2C37D71E-84C8-7447-98FF-59E8EE9B1CE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58133" y="3059668"/>
                <a:ext cx="612024" cy="369332"/>
              </a:xfrm>
              <a:prstGeom prst="rect">
                <a:avLst/>
              </a:prstGeom>
              <a:blipFill>
                <a:blip r:embed="rId11"/>
                <a:stretch>
                  <a:fillRect t="-6452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8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2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6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0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4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0"/>
      <p:bldP spid="20" grpId="0"/>
      <p:bldP spid="26" grpId="0"/>
      <p:bldP spid="27" grpId="0"/>
      <p:bldP spid="28" grpId="0"/>
      <p:bldP spid="2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1 Título">
            <a:extLst>
              <a:ext uri="{FF2B5EF4-FFF2-40B4-BE49-F238E27FC236}">
                <a16:creationId xmlns:a16="http://schemas.microsoft.com/office/drawing/2014/main" id="{D7AC1327-684B-B84B-A98F-D65380D6E0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altLang="es-CL" b="1" i="1" dirty="0"/>
              <a:t>12. Multiplicación de un vector por un escalar</a:t>
            </a:r>
            <a:endParaRPr lang="es-MX" altLang="es-CL" dirty="0"/>
          </a:p>
        </p:txBody>
      </p:sp>
      <p:sp>
        <p:nvSpPr>
          <p:cNvPr id="4" name="3 Rectángulo">
            <a:extLst>
              <a:ext uri="{FF2B5EF4-FFF2-40B4-BE49-F238E27FC236}">
                <a16:creationId xmlns:a16="http://schemas.microsoft.com/office/drawing/2014/main" id="{662D7780-9308-974F-A2FB-F721FF84EB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3850" y="1310357"/>
            <a:ext cx="8135938" cy="420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1800" dirty="0">
                <a:latin typeface="Garamond" panose="02020404030301010803" pitchFamily="18" charset="0"/>
              </a:rPr>
              <a:t>Ejemplo: Vector  </a:t>
            </a:r>
            <a:r>
              <a:rPr lang="es-MX" altLang="es-CL" sz="1800" b="1" dirty="0">
                <a:latin typeface="Garamond" panose="02020404030301010803" pitchFamily="18" charset="0"/>
              </a:rPr>
              <a:t>2V 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1800" dirty="0">
                <a:latin typeface="Garamond" panose="02020404030301010803" pitchFamily="18" charset="0"/>
              </a:rPr>
              <a:t>La misma dirección y magnitud doble.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1800" dirty="0">
                <a:latin typeface="Garamond" panose="02020404030301010803" pitchFamily="18" charset="0"/>
              </a:rPr>
              <a:t>Si escalar es positivo – la dirección no se cambia.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1800" dirty="0">
                <a:latin typeface="Garamond" panose="02020404030301010803" pitchFamily="18" charset="0"/>
              </a:rPr>
              <a:t>Si escalar es negativo – la dirección es el opuesto. </a:t>
            </a:r>
            <a:r>
              <a:rPr lang="es-MX" altLang="es-CL" sz="1800" b="1" dirty="0">
                <a:latin typeface="Garamond" panose="02020404030301010803" pitchFamily="18" charset="0"/>
              </a:rPr>
              <a:t>V (-2)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1800" b="1" dirty="0">
                <a:latin typeface="Garamond" panose="02020404030301010803" pitchFamily="18" charset="0"/>
              </a:rPr>
              <a:t>Producto de un vector </a:t>
            </a:r>
            <a:r>
              <a:rPr lang="es-MX" altLang="es-CL" sz="1800" b="1" i="1" dirty="0">
                <a:latin typeface="Garamond" panose="02020404030301010803" pitchFamily="18" charset="0"/>
              </a:rPr>
              <a:t>v por un número real k.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1800" dirty="0">
                <a:latin typeface="Garamond" panose="02020404030301010803" pitchFamily="18" charset="0"/>
              </a:rPr>
              <a:t>• Es otro vector  que tiene: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1800" dirty="0">
                <a:latin typeface="Garamond" panose="02020404030301010803" pitchFamily="18" charset="0"/>
              </a:rPr>
              <a:t>• </a:t>
            </a:r>
            <a:r>
              <a:rPr lang="es-MX" altLang="es-CL" sz="1800" b="1" dirty="0">
                <a:latin typeface="Garamond" panose="02020404030301010803" pitchFamily="18" charset="0"/>
              </a:rPr>
              <a:t>Dirección: la misma que </a:t>
            </a:r>
            <a:r>
              <a:rPr lang="es-MX" altLang="es-CL" sz="1800" b="1" i="1" dirty="0">
                <a:latin typeface="Garamond" panose="02020404030301010803" pitchFamily="18" charset="0"/>
              </a:rPr>
              <a:t>v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1800" dirty="0">
                <a:latin typeface="Garamond" panose="02020404030301010803" pitchFamily="18" charset="0"/>
              </a:rPr>
              <a:t>• </a:t>
            </a:r>
            <a:r>
              <a:rPr lang="es-MX" altLang="es-CL" sz="1800" b="1" dirty="0">
                <a:latin typeface="Garamond" panose="02020404030301010803" pitchFamily="18" charset="0"/>
              </a:rPr>
              <a:t>Sentido: el mismo que </a:t>
            </a:r>
            <a:r>
              <a:rPr lang="es-MX" altLang="es-CL" sz="1800" b="1" i="1" dirty="0">
                <a:latin typeface="Garamond" panose="02020404030301010803" pitchFamily="18" charset="0"/>
              </a:rPr>
              <a:t>v si k es positivo y sentido contrario si k es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1800" dirty="0">
                <a:latin typeface="Garamond" panose="02020404030301010803" pitchFamily="18" charset="0"/>
              </a:rPr>
              <a:t>negativo.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1800" dirty="0">
                <a:latin typeface="Garamond" panose="02020404030301010803" pitchFamily="18" charset="0"/>
              </a:rPr>
              <a:t>• </a:t>
            </a:r>
            <a:r>
              <a:rPr lang="es-MX" altLang="es-CL" sz="1800" b="1" dirty="0">
                <a:latin typeface="Garamond" panose="02020404030301010803" pitchFamily="18" charset="0"/>
              </a:rPr>
              <a:t>Módulo: el producto del módulo de </a:t>
            </a:r>
            <a:r>
              <a:rPr lang="es-MX" altLang="es-CL" sz="1800" b="1" i="1" dirty="0">
                <a:latin typeface="Garamond" panose="02020404030301010803" pitchFamily="18" charset="0"/>
              </a:rPr>
              <a:t>v por el valor absoluto de k.</a:t>
            </a:r>
            <a:endParaRPr lang="es-MX" altLang="es-CL" sz="1800" dirty="0">
              <a:latin typeface="Garamond" panose="02020404030301010803" pitchFamily="18" charset="0"/>
            </a:endParaRPr>
          </a:p>
        </p:txBody>
      </p:sp>
      <p:graphicFrame>
        <p:nvGraphicFramePr>
          <p:cNvPr id="23554" name="Object 2">
            <a:extLst>
              <a:ext uri="{FF2B5EF4-FFF2-40B4-BE49-F238E27FC236}">
                <a16:creationId xmlns:a16="http://schemas.microsoft.com/office/drawing/2014/main" id="{6201460E-E7F3-7F4A-BFE0-C614D607B2C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74683360"/>
              </p:ext>
            </p:extLst>
          </p:nvPr>
        </p:nvGraphicFramePr>
        <p:xfrm>
          <a:off x="3419872" y="5517232"/>
          <a:ext cx="2940050" cy="919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18719800" imgH="5854700" progId="Equation.DSMT4">
                  <p:embed/>
                </p:oleObj>
              </mc:Choice>
              <mc:Fallback>
                <p:oleObj name="Equation" r:id="rId2" imgW="18719800" imgH="5854700" progId="Equation.DSMT4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19872" y="5517232"/>
                        <a:ext cx="2940050" cy="9191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4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6" dur="2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0" dur="2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2" dur="2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1 Título">
            <a:extLst>
              <a:ext uri="{FF2B5EF4-FFF2-40B4-BE49-F238E27FC236}">
                <a16:creationId xmlns:a16="http://schemas.microsoft.com/office/drawing/2014/main" id="{93BF75D9-6310-874B-A1DD-78A196755F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MX" altLang="es-CL" b="1" i="1" dirty="0"/>
              <a:t>13.Suma de vectores: resta de vectores</a:t>
            </a:r>
            <a:endParaRPr lang="es-MX" altLang="es-CL" dirty="0"/>
          </a:p>
        </p:txBody>
      </p:sp>
      <p:sp>
        <p:nvSpPr>
          <p:cNvPr id="4" name="3 Rectángulo">
            <a:extLst>
              <a:ext uri="{FF2B5EF4-FFF2-40B4-BE49-F238E27FC236}">
                <a16:creationId xmlns:a16="http://schemas.microsoft.com/office/drawing/2014/main" id="{64AF6DC5-505F-694E-A6F9-714E57EE55F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42988" y="1557338"/>
            <a:ext cx="69850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MX" altLang="es-CL" sz="2000">
                <a:latin typeface="Garamond" panose="02020404030301010803" pitchFamily="18" charset="0"/>
              </a:rPr>
              <a:t>Vector </a:t>
            </a:r>
            <a:r>
              <a:rPr lang="es-MX" altLang="es-CL" sz="2000" b="1">
                <a:latin typeface="Garamond" panose="02020404030301010803" pitchFamily="18" charset="0"/>
              </a:rPr>
              <a:t>V y vector </a:t>
            </a:r>
            <a:r>
              <a:rPr lang="es-MX" altLang="es-CL" sz="2000">
                <a:latin typeface="Garamond" panose="02020404030301010803" pitchFamily="18" charset="0"/>
              </a:rPr>
              <a:t>–</a:t>
            </a:r>
            <a:r>
              <a:rPr lang="es-MX" altLang="es-CL" sz="2000" b="1">
                <a:latin typeface="Garamond" panose="02020404030301010803" pitchFamily="18" charset="0"/>
              </a:rPr>
              <a:t>V </a:t>
            </a:r>
            <a:r>
              <a:rPr lang="es-MX" altLang="es-CL" sz="2000">
                <a:latin typeface="Garamond" panose="02020404030301010803" pitchFamily="18" charset="0"/>
              </a:rPr>
              <a:t>La misma magnitud, la dirección –opuesta.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MX" altLang="es-CL" sz="2000" b="1">
                <a:latin typeface="Garamond" panose="02020404030301010803" pitchFamily="18" charset="0"/>
              </a:rPr>
              <a:t>A – B = A + (-B)</a:t>
            </a:r>
            <a:endParaRPr lang="es-MX" altLang="es-CL" sz="2000">
              <a:latin typeface="Garamond" panose="02020404030301010803" pitchFamily="18" charset="0"/>
            </a:endParaRPr>
          </a:p>
        </p:txBody>
      </p:sp>
      <p:pic>
        <p:nvPicPr>
          <p:cNvPr id="11268" name="Picture 4">
            <a:extLst>
              <a:ext uri="{FF2B5EF4-FFF2-40B4-BE49-F238E27FC236}">
                <a16:creationId xmlns:a16="http://schemas.microsoft.com/office/drawing/2014/main" id="{DA54555E-DD3C-2247-947A-789393EE6F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74" t="10114"/>
          <a:stretch>
            <a:fillRect/>
          </a:stretch>
        </p:blipFill>
        <p:spPr bwMode="auto">
          <a:xfrm>
            <a:off x="2916238" y="2060575"/>
            <a:ext cx="4916487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1 Título">
            <a:extLst>
              <a:ext uri="{FF2B5EF4-FFF2-40B4-BE49-F238E27FC236}">
                <a16:creationId xmlns:a16="http://schemas.microsoft.com/office/drawing/2014/main" id="{302AF01F-E97E-3C40-A0D8-DE95C75490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altLang="es-CL" b="1" i="1" dirty="0"/>
              <a:t>14. PROBLEMA</a:t>
            </a:r>
            <a:endParaRPr lang="es-MX" altLang="es-CL" dirty="0"/>
          </a:p>
        </p:txBody>
      </p:sp>
      <p:sp>
        <p:nvSpPr>
          <p:cNvPr id="26626" name="3 Rectángulo">
            <a:extLst>
              <a:ext uri="{FF2B5EF4-FFF2-40B4-BE49-F238E27FC236}">
                <a16:creationId xmlns:a16="http://schemas.microsoft.com/office/drawing/2014/main" id="{03AE21A0-AB9F-E842-8B2F-CF224CAFD9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0113" y="1484313"/>
            <a:ext cx="4572000" cy="4246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2000">
                <a:latin typeface="Garamond" panose="02020404030301010803" pitchFamily="18" charset="0"/>
              </a:rPr>
              <a:t>Observa el dibujo: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2000">
                <a:latin typeface="Garamond" panose="02020404030301010803" pitchFamily="18" charset="0"/>
              </a:rPr>
              <a:t>Indica el origen y el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2000">
                <a:latin typeface="Garamond" panose="02020404030301010803" pitchFamily="18" charset="0"/>
              </a:rPr>
              <a:t>extremo (cola)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2000">
                <a:latin typeface="Garamond" panose="02020404030301010803" pitchFamily="18" charset="0"/>
              </a:rPr>
              <a:t>de cada uno de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2000">
                <a:latin typeface="Garamond" panose="02020404030301010803" pitchFamily="18" charset="0"/>
              </a:rPr>
              <a:t>los vectores.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2000">
                <a:latin typeface="Garamond" panose="02020404030301010803" pitchFamily="18" charset="0"/>
              </a:rPr>
              <a:t>1. Calcula el módulo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2000">
                <a:latin typeface="Garamond" panose="02020404030301010803" pitchFamily="18" charset="0"/>
              </a:rPr>
              <a:t>de cada uno. 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2000">
                <a:latin typeface="Garamond" panose="02020404030301010803" pitchFamily="18" charset="0"/>
              </a:rPr>
              <a:t>2. ¿Cuáles tienen la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2000">
                <a:latin typeface="Garamond" panose="02020404030301010803" pitchFamily="18" charset="0"/>
              </a:rPr>
              <a:t>misma dirección?</a:t>
            </a:r>
          </a:p>
        </p:txBody>
      </p:sp>
      <p:pic>
        <p:nvPicPr>
          <p:cNvPr id="26627" name="Picture 2">
            <a:extLst>
              <a:ext uri="{FF2B5EF4-FFF2-40B4-BE49-F238E27FC236}">
                <a16:creationId xmlns:a16="http://schemas.microsoft.com/office/drawing/2014/main" id="{F2AEE645-D2CF-9742-ACC3-14E79D5388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575" y="1412875"/>
            <a:ext cx="5391150" cy="3857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2">
            <a:extLst>
              <a:ext uri="{FF2B5EF4-FFF2-40B4-BE49-F238E27FC236}">
                <a16:creationId xmlns:a16="http://schemas.microsoft.com/office/drawing/2014/main" id="{F4BCDF7F-6477-DF4E-BA97-F983FC20C5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altLang="es-CL" b="1" i="1" dirty="0"/>
              <a:t>15. Vector unitario </a:t>
            </a:r>
            <a:endParaRPr lang="es-CL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2 Marcador de contenido">
                <a:extLst>
                  <a:ext uri="{FF2B5EF4-FFF2-40B4-BE49-F238E27FC236}">
                    <a16:creationId xmlns:a16="http://schemas.microsoft.com/office/drawing/2014/main" id="{86F9883A-2130-02FD-F35A-E5AAFA17A0E8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457200" y="1417638"/>
                <a:ext cx="8229600" cy="4525963"/>
              </a:xfrm>
            </p:spPr>
            <p:txBody>
              <a:bodyPr/>
              <a:lstStyle/>
              <a:p>
                <a:pPr algn="just">
                  <a:lnSpc>
                    <a:spcPct val="150000"/>
                  </a:lnSpc>
                  <a:spcBef>
                    <a:spcPct val="0"/>
                  </a:spcBef>
                </a:pPr>
                <a:r>
                  <a:rPr lang="es-MX" altLang="es-CL" dirty="0"/>
                  <a:t>Un vector unitario se define como aquel cuya magnitud es la unidad y se escribe con un acento circunflejo sobre la letra que lo representa, por ejemplo </a:t>
                </a:r>
                <a14:m>
                  <m:oMath xmlns:m="http://schemas.openxmlformats.org/officeDocument/2006/math">
                    <m:acc>
                      <m:accPr>
                        <m:chr m:val="̂"/>
                        <m:ctrlPr>
                          <a:rPr lang="es-MX" altLang="es-CL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altLang="es-CL" b="0" i="1" smtClean="0"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</m:acc>
                  </m:oMath>
                </a14:m>
                <a:r>
                  <a:rPr lang="es-MX" altLang="es-CL" dirty="0"/>
                  <a:t>; dado que al vector unitario siempre se le toma como una cantidad sin dimensiones; se tiene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es-MX" altLang="es-CL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acc>
                          <m:accPr>
                            <m:chr m:val="̂"/>
                            <m:ctrlPr>
                              <a:rPr lang="es-MX" altLang="es-CL" i="1" smtClean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altLang="es-CL" b="0" i="1" smtClean="0">
                                <a:latin typeface="Cambria Math" panose="02040503050406030204" pitchFamily="18" charset="0"/>
                              </a:rPr>
                              <m:t>𝑢</m:t>
                            </m:r>
                          </m:e>
                        </m:acc>
                      </m:e>
                    </m:d>
                    <m:r>
                      <a:rPr lang="es-ES" altLang="es-CL" b="0" i="1" smtClean="0">
                        <a:latin typeface="Cambria Math" panose="02040503050406030204" pitchFamily="18" charset="0"/>
                      </a:rPr>
                      <m:t>=1.</m:t>
                    </m:r>
                  </m:oMath>
                </a14:m>
                <a:r>
                  <a:rPr lang="es-MX" altLang="es-CL" dirty="0"/>
                  <a:t> </a:t>
                </a:r>
              </a:p>
            </p:txBody>
          </p:sp>
        </mc:Choice>
        <mc:Fallback xmlns="">
          <p:sp>
            <p:nvSpPr>
              <p:cNvPr id="5" name="2 Marcador de contenido">
                <a:extLst>
                  <a:ext uri="{FF2B5EF4-FFF2-40B4-BE49-F238E27FC236}">
                    <a16:creationId xmlns:a16="http://schemas.microsoft.com/office/drawing/2014/main" id="{86F9883A-2130-02FD-F35A-E5AAFA17A0E8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1417638"/>
                <a:ext cx="8229600" cy="4525963"/>
              </a:xfrm>
              <a:blipFill>
                <a:blip r:embed="rId2"/>
                <a:stretch>
                  <a:fillRect l="-1852" r="-1852" b="-1397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1 Título">
            <a:extLst>
              <a:ext uri="{FF2B5EF4-FFF2-40B4-BE49-F238E27FC236}">
                <a16:creationId xmlns:a16="http://schemas.microsoft.com/office/drawing/2014/main" id="{68FB5736-6867-2943-B3AA-7AC3D7207C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altLang="es-CL" b="1" i="1" dirty="0"/>
              <a:t>15. </a:t>
            </a:r>
            <a:r>
              <a:rPr lang="es-MX" altLang="es-CL" b="1" dirty="0"/>
              <a:t>Vector Unitario </a:t>
            </a:r>
            <a:endParaRPr lang="es-MX" altLang="es-CL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8674" name="2 Marcador de contenido">
                <a:extLst>
                  <a:ext uri="{FF2B5EF4-FFF2-40B4-BE49-F238E27FC236}">
                    <a16:creationId xmlns:a16="http://schemas.microsoft.com/office/drawing/2014/main" id="{9FE661DC-BD32-624E-8E24-AEB3220C0950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457200" y="1417638"/>
                <a:ext cx="8229600" cy="4525963"/>
              </a:xfrm>
            </p:spPr>
            <p:txBody>
              <a:bodyPr/>
              <a:lstStyle/>
              <a:p>
                <a:pPr marL="900113" indent="-614363">
                  <a:lnSpc>
                    <a:spcPct val="150000"/>
                  </a:lnSpc>
                  <a:spcBef>
                    <a:spcPct val="0"/>
                  </a:spcBef>
                </a:pPr>
                <a:r>
                  <a:rPr lang="es-MX" altLang="es-CL" dirty="0"/>
                  <a:t>Si por ejemplo, se escoge un vector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s-MX" altLang="es-CL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̂"/>
                            <m:ctrlPr>
                              <a:rPr lang="es-MX" altLang="es-CL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altLang="es-CL" i="1">
                                <a:latin typeface="Cambria Math" panose="02040503050406030204" pitchFamily="18" charset="0"/>
                              </a:rPr>
                              <m:t>𝑢</m:t>
                            </m:r>
                          </m:e>
                        </m:acc>
                      </m:e>
                      <m:sub>
                        <m:r>
                          <a:rPr lang="es-ES" altLang="es-CL" b="0" i="1" smtClean="0"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</m:sSub>
                  </m:oMath>
                </a14:m>
                <a:r>
                  <a:rPr lang="es-MX" altLang="es-CL" dirty="0"/>
                  <a:t> unitario en la misma dirección de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MX" altLang="es-CL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altLang="es-CL" i="1">
                            <a:latin typeface="Cambria Math" panose="02040503050406030204" pitchFamily="18" charset="0"/>
                          </a:rPr>
                          <m:t>𝐴</m:t>
                        </m:r>
                      </m:e>
                    </m:acc>
                  </m:oMath>
                </a14:m>
                <a:r>
                  <a:rPr lang="es-MX" altLang="es-CL" dirty="0"/>
                  <a:t> se puede escribir:</a:t>
                </a:r>
              </a:p>
              <a:p>
                <a:pPr marL="285750" indent="0">
                  <a:lnSpc>
                    <a:spcPct val="150000"/>
                  </a:lnSpc>
                  <a:spcBef>
                    <a:spcPct val="0"/>
                  </a:spcBef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MX" altLang="es-CL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altLang="es-CL" b="0" i="1" smtClean="0">
                              <a:latin typeface="Cambria Math" panose="02040503050406030204" pitchFamily="18" charset="0"/>
                            </a:rPr>
                            <m:t>𝐴</m:t>
                          </m:r>
                        </m:e>
                      </m:acc>
                      <m:r>
                        <a:rPr lang="es-ES" altLang="es-CL" b="0" i="1" smtClean="0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begChr m:val="|"/>
                          <m:endChr m:val="|"/>
                          <m:ctrlPr>
                            <a:rPr lang="es-ES" altLang="es-CL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acc>
                            <m:accPr>
                              <m:chr m:val="⃗"/>
                              <m:ctrlPr>
                                <a:rPr lang="es-ES" altLang="es-CL" b="0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altLang="es-CL" b="0" i="1" smtClean="0">
                                  <a:latin typeface="Cambria Math" panose="02040503050406030204" pitchFamily="18" charset="0"/>
                                </a:rPr>
                                <m:t>𝐴</m:t>
                              </m:r>
                            </m:e>
                          </m:acc>
                        </m:e>
                      </m:d>
                      <m:sSub>
                        <m:sSubPr>
                          <m:ctrlPr>
                            <a:rPr lang="es-ES" altLang="es-CL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̂"/>
                              <m:ctrlPr>
                                <a:rPr lang="es-ES" altLang="es-CL" b="0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altLang="es-CL" b="0" i="1" smtClean="0">
                                  <a:latin typeface="Cambria Math" panose="02040503050406030204" pitchFamily="18" charset="0"/>
                                </a:rPr>
                                <m:t>𝑢</m:t>
                              </m:r>
                            </m:e>
                          </m:acc>
                        </m:e>
                        <m:sub>
                          <m:r>
                            <a:rPr lang="es-ES" altLang="es-CL" b="0" i="1" smtClean="0">
                              <a:latin typeface="Cambria Math" panose="02040503050406030204" pitchFamily="18" charset="0"/>
                            </a:rPr>
                            <m:t>𝐴</m:t>
                          </m:r>
                        </m:sub>
                      </m:sSub>
                    </m:oMath>
                  </m:oMathPara>
                </a14:m>
                <a:endParaRPr lang="es-MX" altLang="es-CL" dirty="0"/>
              </a:p>
              <a:p>
                <a:pPr marL="285750" indent="0">
                  <a:lnSpc>
                    <a:spcPct val="150000"/>
                  </a:lnSpc>
                  <a:spcBef>
                    <a:spcPct val="0"/>
                  </a:spcBef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altLang="es-CL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̂"/>
                              <m:ctrlPr>
                                <a:rPr lang="es-ES" altLang="es-CL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altLang="es-CL" i="1">
                                  <a:latin typeface="Cambria Math" panose="02040503050406030204" pitchFamily="18" charset="0"/>
                                </a:rPr>
                                <m:t>𝑢</m:t>
                              </m:r>
                            </m:e>
                          </m:acc>
                        </m:e>
                        <m:sub>
                          <m:r>
                            <a:rPr lang="es-ES" altLang="es-CL" i="1">
                              <a:latin typeface="Cambria Math" panose="02040503050406030204" pitchFamily="18" charset="0"/>
                            </a:rPr>
                            <m:t>𝐴</m:t>
                          </m:r>
                        </m:sub>
                      </m:sSub>
                      <m:r>
                        <a:rPr lang="es-ES" altLang="es-CL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ES" altLang="es-CL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acc>
                            <m:accPr>
                              <m:chr m:val="⃗"/>
                              <m:ctrlPr>
                                <a:rPr lang="es-MX" altLang="es-CL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altLang="es-CL" i="1">
                                  <a:latin typeface="Cambria Math" panose="02040503050406030204" pitchFamily="18" charset="0"/>
                                </a:rPr>
                                <m:t>𝐴</m:t>
                              </m:r>
                            </m:e>
                          </m:acc>
                        </m:num>
                        <m:den>
                          <m:d>
                            <m:dPr>
                              <m:begChr m:val="|"/>
                              <m:endChr m:val="|"/>
                              <m:ctrlPr>
                                <a:rPr lang="es-ES" altLang="es-CL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acc>
                                <m:accPr>
                                  <m:chr m:val="⃗"/>
                                  <m:ctrlPr>
                                    <a:rPr lang="es-ES" altLang="es-CL" i="1"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s-ES" altLang="es-CL" i="1">
                                      <a:latin typeface="Cambria Math" panose="02040503050406030204" pitchFamily="18" charset="0"/>
                                    </a:rPr>
                                    <m:t>𝐴</m:t>
                                  </m:r>
                                </m:e>
                              </m:acc>
                            </m:e>
                          </m:d>
                        </m:den>
                      </m:f>
                    </m:oMath>
                  </m:oMathPara>
                </a14:m>
                <a:endParaRPr lang="es-MX" altLang="es-CL" dirty="0"/>
              </a:p>
              <a:p>
                <a:pPr marL="285750" indent="0">
                  <a:lnSpc>
                    <a:spcPct val="150000"/>
                  </a:lnSpc>
                  <a:spcBef>
                    <a:spcPct val="0"/>
                  </a:spcBef>
                  <a:buNone/>
                </a:pPr>
                <a:endParaRPr lang="es-MX" altLang="es-CL" dirty="0"/>
              </a:p>
              <a:p>
                <a:pPr marL="900113" indent="-614363">
                  <a:lnSpc>
                    <a:spcPct val="150000"/>
                  </a:lnSpc>
                  <a:spcBef>
                    <a:spcPct val="0"/>
                  </a:spcBef>
                </a:pPr>
                <a:endParaRPr lang="es-MX" altLang="es-CL" dirty="0"/>
              </a:p>
            </p:txBody>
          </p:sp>
        </mc:Choice>
        <mc:Fallback xmlns="">
          <p:sp>
            <p:nvSpPr>
              <p:cNvPr id="28674" name="2 Marcador de contenido">
                <a:extLst>
                  <a:ext uri="{FF2B5EF4-FFF2-40B4-BE49-F238E27FC236}">
                    <a16:creationId xmlns:a16="http://schemas.microsoft.com/office/drawing/2014/main" id="{9FE661DC-BD32-624E-8E24-AEB3220C0950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1417638"/>
                <a:ext cx="8229600" cy="4525963"/>
              </a:xfrm>
              <a:blipFill>
                <a:blip r:embed="rId2"/>
                <a:stretch>
                  <a:fillRect b="-1257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6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6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86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86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86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86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>
            <a:extLst>
              <a:ext uri="{FF2B5EF4-FFF2-40B4-BE49-F238E27FC236}">
                <a16:creationId xmlns:a16="http://schemas.microsoft.com/office/drawing/2014/main" id="{520B58E7-05CC-7E44-9DCB-55EFB84368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9313" y="2997200"/>
            <a:ext cx="2819400" cy="296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698" name="1 Título">
            <a:extLst>
              <a:ext uri="{FF2B5EF4-FFF2-40B4-BE49-F238E27FC236}">
                <a16:creationId xmlns:a16="http://schemas.microsoft.com/office/drawing/2014/main" id="{C9943E07-021F-9642-9BB4-F69C315B0F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altLang="es-CL" b="1" i="1" dirty="0"/>
              <a:t>16. </a:t>
            </a:r>
            <a:r>
              <a:rPr lang="es-MX" altLang="es-CL" b="1" dirty="0"/>
              <a:t>Vectores Unitarios base </a:t>
            </a:r>
            <a:endParaRPr lang="es-MX" altLang="es-CL" dirty="0"/>
          </a:p>
        </p:txBody>
      </p:sp>
      <p:sp>
        <p:nvSpPr>
          <p:cNvPr id="3" name="2 Marcador de contenido">
            <a:extLst>
              <a:ext uri="{FF2B5EF4-FFF2-40B4-BE49-F238E27FC236}">
                <a16:creationId xmlns:a16="http://schemas.microsoft.com/office/drawing/2014/main" id="{E98269F7-90FC-A549-8095-99EE90D2CA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0825" y="1196975"/>
            <a:ext cx="8229600" cy="4525963"/>
          </a:xfrm>
        </p:spPr>
        <p:txBody>
          <a:bodyPr/>
          <a:lstStyle/>
          <a:p>
            <a:pPr algn="just">
              <a:lnSpc>
                <a:spcPct val="150000"/>
              </a:lnSpc>
              <a:spcBef>
                <a:spcPct val="0"/>
              </a:spcBef>
            </a:pPr>
            <a:r>
              <a:rPr lang="es-MX" altLang="es-CL" sz="2400"/>
              <a:t>Un conjunto de vectores unitarios de gran utilidad pueden asociarse con un sistema de coordenadas rectangulares. Se les define en las direcciones de los ejes x, y, z, respectivamente;</a:t>
            </a:r>
          </a:p>
          <a:p>
            <a:pPr algn="just">
              <a:lnSpc>
                <a:spcPct val="150000"/>
              </a:lnSpc>
              <a:spcBef>
                <a:spcPct val="0"/>
              </a:spcBef>
            </a:pPr>
            <a:r>
              <a:rPr lang="es-MX" altLang="es-CL" sz="2400"/>
              <a:t>En otras palabras, la dirección </a:t>
            </a:r>
          </a:p>
          <a:p>
            <a:pPr algn="just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MX" altLang="es-CL" sz="2400"/>
              <a:t>de cada uno de ellos está </a:t>
            </a:r>
          </a:p>
          <a:p>
            <a:pPr algn="just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MX" altLang="es-CL" sz="2400"/>
              <a:t>determinada por la dirección de </a:t>
            </a:r>
          </a:p>
          <a:p>
            <a:pPr algn="just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MX" altLang="es-CL" sz="2400"/>
              <a:t>incremento de la coordenada </a:t>
            </a:r>
          </a:p>
          <a:p>
            <a:pPr algn="just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MX" altLang="es-CL" sz="2400"/>
              <a:t>rectangular correspondiente.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1 Título">
            <a:extLst>
              <a:ext uri="{FF2B5EF4-FFF2-40B4-BE49-F238E27FC236}">
                <a16:creationId xmlns:a16="http://schemas.microsoft.com/office/drawing/2014/main" id="{CF3B16C8-055B-9345-80BF-4F588B951F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altLang="es-CL" b="1" i="1" dirty="0"/>
              <a:t>17. </a:t>
            </a:r>
            <a:r>
              <a:rPr lang="es-MX" altLang="es-CL" b="1" dirty="0"/>
              <a:t>Método analítico para la suma de vectores.</a:t>
            </a:r>
          </a:p>
        </p:txBody>
      </p:sp>
      <p:sp>
        <p:nvSpPr>
          <p:cNvPr id="4" name="3 Rectángulo">
            <a:extLst>
              <a:ext uri="{FF2B5EF4-FFF2-40B4-BE49-F238E27FC236}">
                <a16:creationId xmlns:a16="http://schemas.microsoft.com/office/drawing/2014/main" id="{77CA2A01-5366-FA4B-93E5-72DFE605CF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8988" y="1254125"/>
            <a:ext cx="4572000" cy="5038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1800">
                <a:latin typeface="Garamond" panose="02020404030301010803" pitchFamily="18" charset="0"/>
              </a:rPr>
              <a:t>Veamos un vector </a:t>
            </a:r>
            <a:r>
              <a:rPr lang="es-MX" altLang="es-CL" sz="1800" b="1">
                <a:latin typeface="Garamond" panose="02020404030301010803" pitchFamily="18" charset="0"/>
              </a:rPr>
              <a:t>A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1800">
                <a:latin typeface="Garamond" panose="02020404030301010803" pitchFamily="18" charset="0"/>
              </a:rPr>
              <a:t>que esta en un plano.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1800">
                <a:latin typeface="Garamond" panose="02020404030301010803" pitchFamily="18" charset="0"/>
              </a:rPr>
              <a:t>• Se puede expresar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1800">
                <a:latin typeface="Garamond" panose="02020404030301010803" pitchFamily="18" charset="0"/>
              </a:rPr>
              <a:t>como suma le los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1800">
                <a:latin typeface="Garamond" panose="02020404030301010803" pitchFamily="18" charset="0"/>
              </a:rPr>
              <a:t>otros dos vectores –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1800">
                <a:latin typeface="Garamond" panose="02020404030301010803" pitchFamily="18" charset="0"/>
              </a:rPr>
              <a:t>se llaman las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1800">
                <a:latin typeface="Garamond" panose="02020404030301010803" pitchFamily="18" charset="0"/>
              </a:rPr>
              <a:t>componentes del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1800">
                <a:latin typeface="Garamond" panose="02020404030301010803" pitchFamily="18" charset="0"/>
              </a:rPr>
              <a:t>vector.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1800">
                <a:latin typeface="Garamond" panose="02020404030301010803" pitchFamily="18" charset="0"/>
              </a:rPr>
              <a:t>• Se llama resolver el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1800">
                <a:latin typeface="Garamond" panose="02020404030301010803" pitchFamily="18" charset="0"/>
              </a:rPr>
              <a:t>vector en sus propias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1800">
                <a:latin typeface="Garamond" panose="02020404030301010803" pitchFamily="18" charset="0"/>
              </a:rPr>
              <a:t>componentes.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s-MX" altLang="es-CL" sz="1800">
                <a:latin typeface="Garamond" panose="02020404030301010803" pitchFamily="18" charset="0"/>
              </a:rPr>
              <a:t>• Se escriben A</a:t>
            </a:r>
            <a:r>
              <a:rPr lang="es-MX" altLang="es-CL" sz="1800" baseline="-25000">
                <a:latin typeface="Garamond" panose="02020404030301010803" pitchFamily="18" charset="0"/>
              </a:rPr>
              <a:t>x</a:t>
            </a:r>
            <a:r>
              <a:rPr lang="es-MX" altLang="es-CL" sz="1800">
                <a:latin typeface="Garamond" panose="02020404030301010803" pitchFamily="18" charset="0"/>
              </a:rPr>
              <a:t> y A</a:t>
            </a:r>
            <a:r>
              <a:rPr lang="es-MX" altLang="es-CL" sz="1800" baseline="-25000">
                <a:latin typeface="Garamond" panose="02020404030301010803" pitchFamily="18" charset="0"/>
              </a:rPr>
              <a:t>y</a:t>
            </a:r>
            <a:r>
              <a:rPr lang="es-MX" altLang="es-CL" sz="1800">
                <a:latin typeface="Garamond" panose="02020404030301010803" pitchFamily="18" charset="0"/>
              </a:rPr>
              <a:t>.</a:t>
            </a:r>
          </a:p>
        </p:txBody>
      </p:sp>
      <p:pic>
        <p:nvPicPr>
          <p:cNvPr id="26626" name="Picture 2">
            <a:extLst>
              <a:ext uri="{FF2B5EF4-FFF2-40B4-BE49-F238E27FC236}">
                <a16:creationId xmlns:a16="http://schemas.microsoft.com/office/drawing/2014/main" id="{B98950C4-788C-004B-A393-C0F7F1F96B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300" y="2060575"/>
            <a:ext cx="4162425" cy="355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6627" name="Object 3">
            <a:extLst>
              <a:ext uri="{FF2B5EF4-FFF2-40B4-BE49-F238E27FC236}">
                <a16:creationId xmlns:a16="http://schemas.microsoft.com/office/drawing/2014/main" id="{F601125E-786E-1D4B-9165-F4DDA6E1B6AA}"/>
              </a:ext>
            </a:extLst>
          </p:cNvPr>
          <p:cNvGraphicFramePr>
            <a:graphicFrameLocks noChangeAspect="1"/>
          </p:cNvGraphicFramePr>
          <p:nvPr/>
        </p:nvGraphicFramePr>
        <p:xfrm>
          <a:off x="5580063" y="4797425"/>
          <a:ext cx="504825" cy="679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4394200" imgH="5270500" progId="Equation.DSMT4">
                  <p:embed/>
                </p:oleObj>
              </mc:Choice>
              <mc:Fallback>
                <p:oleObj name="Equation" r:id="rId3" imgW="4394200" imgH="5270500" progId="Equation.DSMT4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80063" y="4797425"/>
                        <a:ext cx="504825" cy="6794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8" name="7 Conector recto de flecha">
            <a:extLst>
              <a:ext uri="{FF2B5EF4-FFF2-40B4-BE49-F238E27FC236}">
                <a16:creationId xmlns:a16="http://schemas.microsoft.com/office/drawing/2014/main" id="{BA880668-D48C-3C49-A0E1-2095F59A57C5}"/>
              </a:ext>
            </a:extLst>
          </p:cNvPr>
          <p:cNvCxnSpPr/>
          <p:nvPr/>
        </p:nvCxnSpPr>
        <p:spPr>
          <a:xfrm>
            <a:off x="4500563" y="4724400"/>
            <a:ext cx="2663825" cy="0"/>
          </a:xfrm>
          <a:prstGeom prst="straightConnector1">
            <a:avLst/>
          </a:prstGeom>
          <a:ln w="38100" cmpd="sng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6628" name="Object 4">
            <a:extLst>
              <a:ext uri="{FF2B5EF4-FFF2-40B4-BE49-F238E27FC236}">
                <a16:creationId xmlns:a16="http://schemas.microsoft.com/office/drawing/2014/main" id="{7F79B1E0-5957-0E49-918D-64CFDA5A2A8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7164388" y="3573463"/>
          <a:ext cx="431800" cy="546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4394200" imgH="5562600" progId="Equation.DSMT4">
                  <p:embed/>
                </p:oleObj>
              </mc:Choice>
              <mc:Fallback>
                <p:oleObj name="Equation" r:id="rId5" imgW="4394200" imgH="5562600" progId="Equation.DSMT4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64388" y="3573463"/>
                        <a:ext cx="431800" cy="546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1" name="10 Conector recto de flecha">
            <a:extLst>
              <a:ext uri="{FF2B5EF4-FFF2-40B4-BE49-F238E27FC236}">
                <a16:creationId xmlns:a16="http://schemas.microsoft.com/office/drawing/2014/main" id="{49F2AFDA-0DEA-A14C-BCB0-2E96060F3724}"/>
              </a:ext>
            </a:extLst>
          </p:cNvPr>
          <p:cNvCxnSpPr/>
          <p:nvPr/>
        </p:nvCxnSpPr>
        <p:spPr>
          <a:xfrm flipV="1">
            <a:off x="7164388" y="3141663"/>
            <a:ext cx="0" cy="1582737"/>
          </a:xfrm>
          <a:prstGeom prst="straightConnector1">
            <a:avLst/>
          </a:prstGeom>
          <a:ln w="38100" cmpd="sng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 nodeType="clickPar">
                      <p:stCondLst>
                        <p:cond delay="indefinite"/>
                      </p:stCondLst>
                      <p:childTnLst>
                        <p:par>
                          <p:cTn id="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0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 nodeType="clickPar">
                      <p:stCondLst>
                        <p:cond delay="indefinite"/>
                      </p:stCondLst>
                      <p:childTnLst>
                        <p:par>
                          <p:cTn id="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1 Título">
            <a:extLst>
              <a:ext uri="{FF2B5EF4-FFF2-40B4-BE49-F238E27FC236}">
                <a16:creationId xmlns:a16="http://schemas.microsoft.com/office/drawing/2014/main" id="{FB7124FF-0581-5142-8B07-DAEBADB19E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altLang="es-CL" b="1" i="1" dirty="0"/>
              <a:t>18. </a:t>
            </a:r>
            <a:r>
              <a:rPr lang="es-MX" altLang="es-CL" b="1" dirty="0"/>
              <a:t>Método analítico para la suma de vectores.</a:t>
            </a:r>
            <a:endParaRPr lang="es-MX" altLang="es-CL" dirty="0"/>
          </a:p>
        </p:txBody>
      </p:sp>
      <p:cxnSp>
        <p:nvCxnSpPr>
          <p:cNvPr id="8" name="7 Conector recto de flecha">
            <a:extLst>
              <a:ext uri="{FF2B5EF4-FFF2-40B4-BE49-F238E27FC236}">
                <a16:creationId xmlns:a16="http://schemas.microsoft.com/office/drawing/2014/main" id="{575C6954-7230-5542-ACC9-82D11F9F4A30}"/>
              </a:ext>
            </a:extLst>
          </p:cNvPr>
          <p:cNvCxnSpPr/>
          <p:nvPr/>
        </p:nvCxnSpPr>
        <p:spPr>
          <a:xfrm flipV="1">
            <a:off x="1763713" y="1844675"/>
            <a:ext cx="0" cy="360045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8 Conector recto de flecha">
            <a:extLst>
              <a:ext uri="{FF2B5EF4-FFF2-40B4-BE49-F238E27FC236}">
                <a16:creationId xmlns:a16="http://schemas.microsoft.com/office/drawing/2014/main" id="{D5D43693-25AD-B246-AAC3-6D24653EC422}"/>
              </a:ext>
            </a:extLst>
          </p:cNvPr>
          <p:cNvCxnSpPr/>
          <p:nvPr/>
        </p:nvCxnSpPr>
        <p:spPr>
          <a:xfrm>
            <a:off x="1331913" y="5084763"/>
            <a:ext cx="5472112" cy="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17 Conector recto de flecha">
            <a:extLst>
              <a:ext uri="{FF2B5EF4-FFF2-40B4-BE49-F238E27FC236}">
                <a16:creationId xmlns:a16="http://schemas.microsoft.com/office/drawing/2014/main" id="{87D01E63-A93B-A94C-A7E6-D18F589C97D6}"/>
              </a:ext>
            </a:extLst>
          </p:cNvPr>
          <p:cNvCxnSpPr/>
          <p:nvPr/>
        </p:nvCxnSpPr>
        <p:spPr>
          <a:xfrm flipV="1">
            <a:off x="1763713" y="4149725"/>
            <a:ext cx="2879725" cy="935038"/>
          </a:xfrm>
          <a:prstGeom prst="straightConnector1">
            <a:avLst/>
          </a:prstGeom>
          <a:ln w="38100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19 Conector recto de flecha">
            <a:extLst>
              <a:ext uri="{FF2B5EF4-FFF2-40B4-BE49-F238E27FC236}">
                <a16:creationId xmlns:a16="http://schemas.microsoft.com/office/drawing/2014/main" id="{B16DC616-C68A-5D4B-B482-A73BA8770197}"/>
              </a:ext>
            </a:extLst>
          </p:cNvPr>
          <p:cNvCxnSpPr/>
          <p:nvPr/>
        </p:nvCxnSpPr>
        <p:spPr>
          <a:xfrm flipV="1">
            <a:off x="4643438" y="2420938"/>
            <a:ext cx="649287" cy="1728787"/>
          </a:xfrm>
          <a:prstGeom prst="straightConnector1">
            <a:avLst/>
          </a:prstGeom>
          <a:ln w="38100">
            <a:solidFill>
              <a:schemeClr val="accent3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21 Conector recto de flecha">
            <a:extLst>
              <a:ext uri="{FF2B5EF4-FFF2-40B4-BE49-F238E27FC236}">
                <a16:creationId xmlns:a16="http://schemas.microsoft.com/office/drawing/2014/main" id="{8D42ECFB-AC6C-F442-AD79-A60FD6867320}"/>
              </a:ext>
            </a:extLst>
          </p:cNvPr>
          <p:cNvCxnSpPr/>
          <p:nvPr/>
        </p:nvCxnSpPr>
        <p:spPr>
          <a:xfrm flipV="1">
            <a:off x="1763713" y="2492375"/>
            <a:ext cx="3455987" cy="2592388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23 Conector recto">
            <a:extLst>
              <a:ext uri="{FF2B5EF4-FFF2-40B4-BE49-F238E27FC236}">
                <a16:creationId xmlns:a16="http://schemas.microsoft.com/office/drawing/2014/main" id="{6D794FE1-78AD-8D41-AEF9-C26962550D9B}"/>
              </a:ext>
            </a:extLst>
          </p:cNvPr>
          <p:cNvCxnSpPr/>
          <p:nvPr/>
        </p:nvCxnSpPr>
        <p:spPr>
          <a:xfrm>
            <a:off x="4632325" y="4149725"/>
            <a:ext cx="0" cy="107950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24 Conector recto">
            <a:extLst>
              <a:ext uri="{FF2B5EF4-FFF2-40B4-BE49-F238E27FC236}">
                <a16:creationId xmlns:a16="http://schemas.microsoft.com/office/drawing/2014/main" id="{9AB1321D-A584-714F-96FB-94FE8DA47045}"/>
              </a:ext>
            </a:extLst>
          </p:cNvPr>
          <p:cNvCxnSpPr/>
          <p:nvPr/>
        </p:nvCxnSpPr>
        <p:spPr>
          <a:xfrm>
            <a:off x="5292725" y="2420938"/>
            <a:ext cx="0" cy="2808287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27 Conector recto">
            <a:extLst>
              <a:ext uri="{FF2B5EF4-FFF2-40B4-BE49-F238E27FC236}">
                <a16:creationId xmlns:a16="http://schemas.microsoft.com/office/drawing/2014/main" id="{155A56FB-1299-484E-8A11-67D99C6E1768}"/>
              </a:ext>
            </a:extLst>
          </p:cNvPr>
          <p:cNvCxnSpPr/>
          <p:nvPr/>
        </p:nvCxnSpPr>
        <p:spPr>
          <a:xfrm flipV="1">
            <a:off x="1476375" y="4149725"/>
            <a:ext cx="4032250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30 Conector recto">
            <a:extLst>
              <a:ext uri="{FF2B5EF4-FFF2-40B4-BE49-F238E27FC236}">
                <a16:creationId xmlns:a16="http://schemas.microsoft.com/office/drawing/2014/main" id="{EA10BBAA-B8B1-DA47-9EF0-1C3A1BBD0D1C}"/>
              </a:ext>
            </a:extLst>
          </p:cNvPr>
          <p:cNvCxnSpPr/>
          <p:nvPr/>
        </p:nvCxnSpPr>
        <p:spPr>
          <a:xfrm>
            <a:off x="1547813" y="2492375"/>
            <a:ext cx="3816350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33 Conector recto de flecha">
            <a:extLst>
              <a:ext uri="{FF2B5EF4-FFF2-40B4-BE49-F238E27FC236}">
                <a16:creationId xmlns:a16="http://schemas.microsoft.com/office/drawing/2014/main" id="{7009C0CB-58AE-4645-883B-2F0EFC02202E}"/>
              </a:ext>
            </a:extLst>
          </p:cNvPr>
          <p:cNvCxnSpPr/>
          <p:nvPr/>
        </p:nvCxnSpPr>
        <p:spPr>
          <a:xfrm>
            <a:off x="1763713" y="5084763"/>
            <a:ext cx="2879725" cy="0"/>
          </a:xfrm>
          <a:prstGeom prst="straightConnector1">
            <a:avLst/>
          </a:prstGeom>
          <a:ln w="38100">
            <a:solidFill>
              <a:srgbClr val="0070C0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35 Conector recto de flecha">
            <a:extLst>
              <a:ext uri="{FF2B5EF4-FFF2-40B4-BE49-F238E27FC236}">
                <a16:creationId xmlns:a16="http://schemas.microsoft.com/office/drawing/2014/main" id="{13546EB2-A326-7346-8730-42EEE1265A47}"/>
              </a:ext>
            </a:extLst>
          </p:cNvPr>
          <p:cNvCxnSpPr/>
          <p:nvPr/>
        </p:nvCxnSpPr>
        <p:spPr>
          <a:xfrm flipV="1">
            <a:off x="4643438" y="4149725"/>
            <a:ext cx="0" cy="935038"/>
          </a:xfrm>
          <a:prstGeom prst="straightConnector1">
            <a:avLst/>
          </a:prstGeom>
          <a:ln w="38100">
            <a:solidFill>
              <a:srgbClr val="0070C0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36 Conector recto de flecha">
            <a:extLst>
              <a:ext uri="{FF2B5EF4-FFF2-40B4-BE49-F238E27FC236}">
                <a16:creationId xmlns:a16="http://schemas.microsoft.com/office/drawing/2014/main" id="{B0BA00B4-C04B-8246-BAF4-97B6BB4A8198}"/>
              </a:ext>
            </a:extLst>
          </p:cNvPr>
          <p:cNvCxnSpPr/>
          <p:nvPr/>
        </p:nvCxnSpPr>
        <p:spPr>
          <a:xfrm>
            <a:off x="4643438" y="4149725"/>
            <a:ext cx="614362" cy="0"/>
          </a:xfrm>
          <a:prstGeom prst="straightConnector1">
            <a:avLst/>
          </a:prstGeom>
          <a:ln w="38100">
            <a:solidFill>
              <a:schemeClr val="accent3">
                <a:lumMod val="50000"/>
              </a:schemeClr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39 Conector recto de flecha">
            <a:extLst>
              <a:ext uri="{FF2B5EF4-FFF2-40B4-BE49-F238E27FC236}">
                <a16:creationId xmlns:a16="http://schemas.microsoft.com/office/drawing/2014/main" id="{E830C19A-8A15-A042-90DA-417713398CC8}"/>
              </a:ext>
            </a:extLst>
          </p:cNvPr>
          <p:cNvCxnSpPr/>
          <p:nvPr/>
        </p:nvCxnSpPr>
        <p:spPr>
          <a:xfrm flipV="1">
            <a:off x="5292725" y="2492375"/>
            <a:ext cx="0" cy="1657350"/>
          </a:xfrm>
          <a:prstGeom prst="straightConnector1">
            <a:avLst/>
          </a:prstGeom>
          <a:ln w="38100">
            <a:solidFill>
              <a:schemeClr val="accent3">
                <a:lumMod val="50000"/>
              </a:schemeClr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42 Conector recto de flecha">
            <a:extLst>
              <a:ext uri="{FF2B5EF4-FFF2-40B4-BE49-F238E27FC236}">
                <a16:creationId xmlns:a16="http://schemas.microsoft.com/office/drawing/2014/main" id="{F0F96736-C4E0-2343-8DD9-09B5D34DD4E7}"/>
              </a:ext>
            </a:extLst>
          </p:cNvPr>
          <p:cNvCxnSpPr/>
          <p:nvPr/>
        </p:nvCxnSpPr>
        <p:spPr>
          <a:xfrm>
            <a:off x="1763713" y="5084763"/>
            <a:ext cx="3529012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43 Conector recto de flecha">
            <a:extLst>
              <a:ext uri="{FF2B5EF4-FFF2-40B4-BE49-F238E27FC236}">
                <a16:creationId xmlns:a16="http://schemas.microsoft.com/office/drawing/2014/main" id="{840AF19B-6665-454B-B63B-A747C1B60F24}"/>
              </a:ext>
            </a:extLst>
          </p:cNvPr>
          <p:cNvCxnSpPr/>
          <p:nvPr/>
        </p:nvCxnSpPr>
        <p:spPr>
          <a:xfrm flipH="1" flipV="1">
            <a:off x="1763713" y="2492375"/>
            <a:ext cx="14287" cy="2592388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45 CuadroTexto">
            <a:extLst>
              <a:ext uri="{FF2B5EF4-FFF2-40B4-BE49-F238E27FC236}">
                <a16:creationId xmlns:a16="http://schemas.microsoft.com/office/drawing/2014/main" id="{8CF90F46-E437-6C48-BD9C-8BF7E16CD94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63675" y="1773238"/>
            <a:ext cx="30003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MX" altLang="es-CL" sz="1800">
                <a:latin typeface="Arial" panose="020B0604020202020204" pitchFamily="34" charset="0"/>
              </a:rPr>
              <a:t>y</a:t>
            </a:r>
          </a:p>
        </p:txBody>
      </p:sp>
      <p:sp>
        <p:nvSpPr>
          <p:cNvPr id="47" name="46 CuadroTexto">
            <a:extLst>
              <a:ext uri="{FF2B5EF4-FFF2-40B4-BE49-F238E27FC236}">
                <a16:creationId xmlns:a16="http://schemas.microsoft.com/office/drawing/2014/main" id="{06B63C95-1071-1447-9666-652F7941767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16688" y="5084763"/>
            <a:ext cx="3000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MX" altLang="es-CL" sz="1800">
                <a:latin typeface="Arial" panose="020B0604020202020204" pitchFamily="34" charset="0"/>
              </a:rPr>
              <a:t>x</a:t>
            </a:r>
          </a:p>
        </p:txBody>
      </p:sp>
      <p:sp>
        <p:nvSpPr>
          <p:cNvPr id="48" name="47 CuadroTexto">
            <a:extLst>
              <a:ext uri="{FF2B5EF4-FFF2-40B4-BE49-F238E27FC236}">
                <a16:creationId xmlns:a16="http://schemas.microsoft.com/office/drawing/2014/main" id="{41E8F208-420D-0143-9A69-7664E703A29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13100" y="4221163"/>
            <a:ext cx="35083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MX" altLang="es-CL" sz="1800" b="1">
                <a:latin typeface="Arial" panose="020B0604020202020204" pitchFamily="34" charset="0"/>
              </a:rPr>
              <a:t>A</a:t>
            </a:r>
          </a:p>
        </p:txBody>
      </p:sp>
      <p:sp>
        <p:nvSpPr>
          <p:cNvPr id="49" name="48 CuadroTexto">
            <a:extLst>
              <a:ext uri="{FF2B5EF4-FFF2-40B4-BE49-F238E27FC236}">
                <a16:creationId xmlns:a16="http://schemas.microsoft.com/office/drawing/2014/main" id="{B6DBC8A4-BA14-B941-A24D-F053201C86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87675" y="5084763"/>
            <a:ext cx="4159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MX" altLang="es-CL" sz="1800">
                <a:latin typeface="Arial" panose="020B0604020202020204" pitchFamily="34" charset="0"/>
              </a:rPr>
              <a:t>A</a:t>
            </a:r>
            <a:r>
              <a:rPr lang="es-MX" altLang="es-CL" sz="1800" baseline="-25000">
                <a:latin typeface="Arial" panose="020B0604020202020204" pitchFamily="34" charset="0"/>
              </a:rPr>
              <a:t>x</a:t>
            </a:r>
            <a:endParaRPr lang="es-MX" altLang="es-CL" sz="1800">
              <a:latin typeface="Arial" panose="020B0604020202020204" pitchFamily="34" charset="0"/>
            </a:endParaRPr>
          </a:p>
        </p:txBody>
      </p:sp>
      <p:sp>
        <p:nvSpPr>
          <p:cNvPr id="50" name="49 CuadroTexto">
            <a:extLst>
              <a:ext uri="{FF2B5EF4-FFF2-40B4-BE49-F238E27FC236}">
                <a16:creationId xmlns:a16="http://schemas.microsoft.com/office/drawing/2014/main" id="{238B50B4-25BC-864F-BD1D-4F7289B48A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16450" y="4437063"/>
            <a:ext cx="41116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MX" altLang="es-CL" sz="1800">
                <a:latin typeface="Arial" panose="020B0604020202020204" pitchFamily="34" charset="0"/>
              </a:rPr>
              <a:t>A</a:t>
            </a:r>
            <a:r>
              <a:rPr lang="es-MX" altLang="es-CL" sz="1800" baseline="-25000">
                <a:latin typeface="Arial" panose="020B0604020202020204" pitchFamily="34" charset="0"/>
              </a:rPr>
              <a:t>y</a:t>
            </a:r>
            <a:endParaRPr lang="es-MX" altLang="es-CL" sz="1800">
              <a:latin typeface="Arial" panose="020B0604020202020204" pitchFamily="34" charset="0"/>
            </a:endParaRPr>
          </a:p>
        </p:txBody>
      </p:sp>
      <p:sp>
        <p:nvSpPr>
          <p:cNvPr id="51" name="50 CuadroTexto">
            <a:extLst>
              <a:ext uri="{FF2B5EF4-FFF2-40B4-BE49-F238E27FC236}">
                <a16:creationId xmlns:a16="http://schemas.microsoft.com/office/drawing/2014/main" id="{DCEAF96D-CC9B-5747-86E2-2274C640B7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43438" y="3213100"/>
            <a:ext cx="3524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MX" altLang="es-CL" sz="1800" b="1">
                <a:latin typeface="Arial" panose="020B0604020202020204" pitchFamily="34" charset="0"/>
              </a:rPr>
              <a:t>B</a:t>
            </a:r>
          </a:p>
        </p:txBody>
      </p:sp>
      <p:sp>
        <p:nvSpPr>
          <p:cNvPr id="52" name="51 CuadroTexto">
            <a:extLst>
              <a:ext uri="{FF2B5EF4-FFF2-40B4-BE49-F238E27FC236}">
                <a16:creationId xmlns:a16="http://schemas.microsoft.com/office/drawing/2014/main" id="{1B19E5EA-F079-8142-A4B7-251383E720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87900" y="4076700"/>
            <a:ext cx="4143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MX" altLang="es-CL" sz="1800">
                <a:latin typeface="Arial" panose="020B0604020202020204" pitchFamily="34" charset="0"/>
              </a:rPr>
              <a:t>B</a:t>
            </a:r>
            <a:r>
              <a:rPr lang="es-MX" altLang="es-CL" sz="1800" baseline="-25000">
                <a:latin typeface="Arial" panose="020B0604020202020204" pitchFamily="34" charset="0"/>
              </a:rPr>
              <a:t>x</a:t>
            </a:r>
            <a:endParaRPr lang="es-MX" altLang="es-CL" sz="1800">
              <a:latin typeface="Arial" panose="020B0604020202020204" pitchFamily="34" charset="0"/>
            </a:endParaRPr>
          </a:p>
        </p:txBody>
      </p:sp>
      <p:sp>
        <p:nvSpPr>
          <p:cNvPr id="53" name="52 CuadroTexto">
            <a:extLst>
              <a:ext uri="{FF2B5EF4-FFF2-40B4-BE49-F238E27FC236}">
                <a16:creationId xmlns:a16="http://schemas.microsoft.com/office/drawing/2014/main" id="{CB2F98BF-EDD8-8D40-ACD6-8F7E399FF1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08600" y="3644900"/>
            <a:ext cx="4159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MX" altLang="es-CL" sz="1800">
                <a:latin typeface="Arial" panose="020B0604020202020204" pitchFamily="34" charset="0"/>
              </a:rPr>
              <a:t>B</a:t>
            </a:r>
            <a:r>
              <a:rPr lang="es-MX" altLang="es-CL" sz="1800" baseline="-25000">
                <a:latin typeface="Arial" panose="020B0604020202020204" pitchFamily="34" charset="0"/>
              </a:rPr>
              <a:t>y</a:t>
            </a:r>
            <a:endParaRPr lang="es-MX" altLang="es-CL" sz="1800">
              <a:latin typeface="Arial" panose="020B0604020202020204" pitchFamily="34" charset="0"/>
            </a:endParaRPr>
          </a:p>
        </p:txBody>
      </p:sp>
      <p:sp>
        <p:nvSpPr>
          <p:cNvPr id="54" name="53 CuadroTexto">
            <a:extLst>
              <a:ext uri="{FF2B5EF4-FFF2-40B4-BE49-F238E27FC236}">
                <a16:creationId xmlns:a16="http://schemas.microsoft.com/office/drawing/2014/main" id="{7CA0363D-6E10-3B45-9AF3-825223D018E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92500" y="3275013"/>
            <a:ext cx="35083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MX" altLang="es-CL" sz="1800" b="1">
                <a:latin typeface="Arial" panose="020B0604020202020204" pitchFamily="34" charset="0"/>
              </a:rPr>
              <a:t>R</a:t>
            </a:r>
          </a:p>
        </p:txBody>
      </p:sp>
      <p:sp>
        <p:nvSpPr>
          <p:cNvPr id="56" name="55 CuadroTexto">
            <a:extLst>
              <a:ext uri="{FF2B5EF4-FFF2-40B4-BE49-F238E27FC236}">
                <a16:creationId xmlns:a16="http://schemas.microsoft.com/office/drawing/2014/main" id="{1DD3DF55-C805-704A-99B9-E7E3776C4C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79838" y="5075238"/>
            <a:ext cx="428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MX" altLang="es-CL" sz="1800">
                <a:latin typeface="Arial" panose="020B0604020202020204" pitchFamily="34" charset="0"/>
              </a:rPr>
              <a:t>R</a:t>
            </a:r>
            <a:r>
              <a:rPr lang="es-MX" altLang="es-CL" sz="1800" baseline="-25000">
                <a:latin typeface="Arial" panose="020B0604020202020204" pitchFamily="34" charset="0"/>
              </a:rPr>
              <a:t>x</a:t>
            </a:r>
            <a:endParaRPr lang="es-MX" altLang="es-CL" sz="1800">
              <a:latin typeface="Arial" panose="020B0604020202020204" pitchFamily="34" charset="0"/>
            </a:endParaRPr>
          </a:p>
        </p:txBody>
      </p:sp>
      <p:sp>
        <p:nvSpPr>
          <p:cNvPr id="57" name="56 CuadroTexto">
            <a:extLst>
              <a:ext uri="{FF2B5EF4-FFF2-40B4-BE49-F238E27FC236}">
                <a16:creationId xmlns:a16="http://schemas.microsoft.com/office/drawing/2014/main" id="{62A720B9-2A8E-E943-8768-605180D9B3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08113" y="3357563"/>
            <a:ext cx="42703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MX" altLang="es-CL" sz="1800">
                <a:latin typeface="Arial" panose="020B0604020202020204" pitchFamily="34" charset="0"/>
              </a:rPr>
              <a:t>R</a:t>
            </a:r>
            <a:r>
              <a:rPr lang="es-MX" altLang="es-CL" sz="1800" baseline="-25000">
                <a:latin typeface="Arial" panose="020B0604020202020204" pitchFamily="34" charset="0"/>
              </a:rPr>
              <a:t>y</a:t>
            </a:r>
            <a:endParaRPr lang="es-MX" altLang="es-CL" sz="180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 nodeType="clickPar">
                      <p:stCondLst>
                        <p:cond delay="indefinite"/>
                      </p:stCondLst>
                      <p:childTnLst>
                        <p:par>
                          <p:cTn id="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 nodeType="clickPar">
                      <p:stCondLst>
                        <p:cond delay="indefinite"/>
                      </p:stCondLst>
                      <p:childTnLst>
                        <p:par>
                          <p:cTn id="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 nodeType="clickPar">
                      <p:stCondLst>
                        <p:cond delay="indefinite"/>
                      </p:stCondLst>
                      <p:childTnLst>
                        <p:par>
                          <p:cTn id="9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 nodeType="clickPar">
                      <p:stCondLst>
                        <p:cond delay="indefinite"/>
                      </p:stCondLst>
                      <p:childTnLst>
                        <p:par>
                          <p:cTn id="10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 nodeType="clickPar">
                      <p:stCondLst>
                        <p:cond delay="indefinite"/>
                      </p:stCondLst>
                      <p:childTnLst>
                        <p:par>
                          <p:cTn id="1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 nodeType="clickPar">
                      <p:stCondLst>
                        <p:cond delay="indefinite"/>
                      </p:stCondLst>
                      <p:childTnLst>
                        <p:par>
                          <p:cTn id="1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 nodeType="clickPar">
                      <p:stCondLst>
                        <p:cond delay="indefinite"/>
                      </p:stCondLst>
                      <p:childTnLst>
                        <p:par>
                          <p:cTn id="1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 nodeType="clickPar">
                      <p:stCondLst>
                        <p:cond delay="indefinite"/>
                      </p:stCondLst>
                      <p:childTnLst>
                        <p:par>
                          <p:cTn id="1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6" grpId="0"/>
      <p:bldP spid="57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Picture 2">
            <a:extLst>
              <a:ext uri="{FF2B5EF4-FFF2-40B4-BE49-F238E27FC236}">
                <a16:creationId xmlns:a16="http://schemas.microsoft.com/office/drawing/2014/main" id="{D15798C7-DEF6-7747-A36D-B13CC401D5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3767138"/>
            <a:ext cx="4772025" cy="2686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4" name="1 Título">
            <a:extLst>
              <a:ext uri="{FF2B5EF4-FFF2-40B4-BE49-F238E27FC236}">
                <a16:creationId xmlns:a16="http://schemas.microsoft.com/office/drawing/2014/main" id="{B629A673-1650-884B-8AB0-5980EFB737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altLang="es-CL" b="1" i="1" dirty="0"/>
              <a:t>19. PROBLEMA</a:t>
            </a:r>
            <a:endParaRPr lang="es-MX" altLang="es-CL" dirty="0"/>
          </a:p>
        </p:txBody>
      </p:sp>
      <p:sp>
        <p:nvSpPr>
          <p:cNvPr id="33795" name="2 Marcador de contenido">
            <a:extLst>
              <a:ext uri="{FF2B5EF4-FFF2-40B4-BE49-F238E27FC236}">
                <a16:creationId xmlns:a16="http://schemas.microsoft.com/office/drawing/2014/main" id="{4FCA7842-1761-3F4C-A7B0-07698FAF88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196975"/>
            <a:ext cx="8229600" cy="2952750"/>
          </a:xfrm>
        </p:spPr>
        <p:txBody>
          <a:bodyPr/>
          <a:lstStyle/>
          <a:p>
            <a:pPr algn="just">
              <a:lnSpc>
                <a:spcPct val="150000"/>
              </a:lnSpc>
              <a:spcBef>
                <a:spcPct val="0"/>
              </a:spcBef>
            </a:pPr>
            <a:r>
              <a:rPr lang="es-MX" altLang="es-CL" sz="2400"/>
              <a:t>Dados los vectores </a:t>
            </a:r>
            <a:r>
              <a:rPr lang="es-MX" altLang="es-CL" sz="2400" b="1"/>
              <a:t>a(5,-3) y b (-2,6)</a:t>
            </a:r>
          </a:p>
          <a:p>
            <a:pPr algn="just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MX" altLang="es-CL" sz="2400"/>
              <a:t>1. Sumamos analíticamente.</a:t>
            </a:r>
          </a:p>
          <a:p>
            <a:pPr algn="just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MX" altLang="es-CL" sz="2400"/>
              <a:t>2.Sumamos geométricamente</a:t>
            </a:r>
          </a:p>
          <a:p>
            <a:pPr algn="just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s-MX" altLang="es-CL" sz="2400"/>
              <a:t>3. calcula analíticamente 4</a:t>
            </a:r>
            <a:r>
              <a:rPr lang="es-MX" altLang="es-CL" sz="2400" b="1"/>
              <a:t>a-7b</a:t>
            </a:r>
          </a:p>
          <a:p>
            <a:pPr algn="just">
              <a:lnSpc>
                <a:spcPct val="150000"/>
              </a:lnSpc>
              <a:spcBef>
                <a:spcPct val="0"/>
              </a:spcBef>
            </a:pPr>
            <a:r>
              <a:rPr lang="es-MX" altLang="es-CL" sz="2400"/>
              <a:t>Expresa el vector </a:t>
            </a:r>
            <a:r>
              <a:rPr lang="es-MX" altLang="es-CL" sz="2400" b="1"/>
              <a:t>x como combinación </a:t>
            </a:r>
            <a:r>
              <a:rPr lang="es-MX" altLang="es-CL" sz="2400"/>
              <a:t>lineal de </a:t>
            </a:r>
            <a:r>
              <a:rPr lang="es-MX" altLang="es-CL" sz="2400" b="1"/>
              <a:t>a y b.</a:t>
            </a:r>
            <a:endParaRPr lang="es-MX" altLang="es-CL" sz="240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1 Título">
            <a:extLst>
              <a:ext uri="{FF2B5EF4-FFF2-40B4-BE49-F238E27FC236}">
                <a16:creationId xmlns:a16="http://schemas.microsoft.com/office/drawing/2014/main" id="{08ADA5E7-E6F3-074C-8022-3239144DE5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altLang="es-CL" b="1" i="1" dirty="0"/>
              <a:t>19. PROBLEMA</a:t>
            </a:r>
            <a:endParaRPr lang="es-MX" altLang="es-CL" dirty="0"/>
          </a:p>
        </p:txBody>
      </p:sp>
      <p:sp>
        <p:nvSpPr>
          <p:cNvPr id="4" name="3 Rectángulo">
            <a:extLst>
              <a:ext uri="{FF2B5EF4-FFF2-40B4-BE49-F238E27FC236}">
                <a16:creationId xmlns:a16="http://schemas.microsoft.com/office/drawing/2014/main" id="{AEE9DF91-3AC4-AC4C-886D-4ADF62CD4A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1268413"/>
            <a:ext cx="8280400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50000"/>
              </a:lnSpc>
              <a:spcBef>
                <a:spcPct val="0"/>
              </a:spcBef>
            </a:pPr>
            <a:r>
              <a:rPr lang="es-MX" altLang="es-CL" sz="2400">
                <a:latin typeface="Garamond" panose="02020404030301010803" pitchFamily="18" charset="0"/>
              </a:rPr>
              <a:t>Una persona camina 22.0 [km] en dirección norte, y a continuación camina con una dirección de 60° al sur del este otros 47.0 km. ¿A qué distancia habrá llegado desde donde empezó?</a:t>
            </a: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</a:pPr>
            <a:r>
              <a:rPr lang="es-MX" altLang="es-CL" sz="2400">
                <a:latin typeface="Garamond" panose="02020404030301010803" pitchFamily="18" charset="0"/>
              </a:rPr>
              <a:t>Un viaje en aeroplano implica tres etapas y dos escalas como se muestra en la figura. La primera etapa es en dirección este durante 620 [km]; la segunda etapa es en dirección sureste (45°) durante 440 [km]; y tercera es en dirección 53° al sur del oeste durante 550 [km]. ¿Cuál es el desplazamiento total del aeroplano?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1 Título">
            <a:extLst>
              <a:ext uri="{FF2B5EF4-FFF2-40B4-BE49-F238E27FC236}">
                <a16:creationId xmlns:a16="http://schemas.microsoft.com/office/drawing/2014/main" id="{54246E40-75D6-A242-8A43-6ED6F5A424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altLang="es-CL" b="1" i="1" dirty="0"/>
              <a:t>20. Propiedades de los vectores (síntesis)</a:t>
            </a:r>
            <a:endParaRPr lang="es-MX" altLang="es-CL" dirty="0"/>
          </a:p>
        </p:txBody>
      </p:sp>
      <p:pic>
        <p:nvPicPr>
          <p:cNvPr id="34818" name="Picture 2">
            <a:extLst>
              <a:ext uri="{FF2B5EF4-FFF2-40B4-BE49-F238E27FC236}">
                <a16:creationId xmlns:a16="http://schemas.microsoft.com/office/drawing/2014/main" id="{1B0FC077-4A96-2C44-A6A7-1E29AFB553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1412875"/>
            <a:ext cx="7743825" cy="5373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96B5C33-7F87-0C44-D3A2-0822E28CB7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altLang="es-CL" b="1" i="1" dirty="0"/>
              <a:t>21. VECTORES EN 3D</a:t>
            </a:r>
            <a:endParaRPr lang="es-CL" dirty="0"/>
          </a:p>
        </p:txBody>
      </p:sp>
      <p:pic>
        <p:nvPicPr>
          <p:cNvPr id="5" name="Imagen 4" descr="Gráfico, Gráfico radial&#10;&#10;Descripción generada automáticamente">
            <a:extLst>
              <a:ext uri="{FF2B5EF4-FFF2-40B4-BE49-F238E27FC236}">
                <a16:creationId xmlns:a16="http://schemas.microsoft.com/office/drawing/2014/main" id="{E9582BBB-978D-ED57-330B-4244DBAFBF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52736"/>
            <a:ext cx="3505200" cy="3187700"/>
          </a:xfrm>
          <a:prstGeom prst="rect">
            <a:avLst/>
          </a:prstGeom>
        </p:spPr>
      </p:pic>
      <p:pic>
        <p:nvPicPr>
          <p:cNvPr id="7" name="Imagen 6" descr="Gráfico, Gráfico radial&#10;&#10;Descripción generada automáticamente">
            <a:extLst>
              <a:ext uri="{FF2B5EF4-FFF2-40B4-BE49-F238E27FC236}">
                <a16:creationId xmlns:a16="http://schemas.microsoft.com/office/drawing/2014/main" id="{5F230847-CD33-FF7B-A281-277B97523EF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00" y="4138464"/>
            <a:ext cx="3194564" cy="2719536"/>
          </a:xfrm>
          <a:prstGeom prst="rect">
            <a:avLst/>
          </a:prstGeom>
        </p:spPr>
      </p:pic>
      <p:pic>
        <p:nvPicPr>
          <p:cNvPr id="9" name="Imagen 8" descr="Gráfico, Gráfico de líneas&#10;&#10;Descripción generada automáticamente">
            <a:extLst>
              <a:ext uri="{FF2B5EF4-FFF2-40B4-BE49-F238E27FC236}">
                <a16:creationId xmlns:a16="http://schemas.microsoft.com/office/drawing/2014/main" id="{2363DE75-5E2F-DB1A-90A7-C7AB9AE5FFA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1271191"/>
            <a:ext cx="2776601" cy="2661865"/>
          </a:xfrm>
          <a:prstGeom prst="rect">
            <a:avLst/>
          </a:prstGeom>
        </p:spPr>
      </p:pic>
      <p:pic>
        <p:nvPicPr>
          <p:cNvPr id="11" name="Imagen 10" descr="Gráfico, Gráfico radial&#10;&#10;Descripción generada automáticamente">
            <a:extLst>
              <a:ext uri="{FF2B5EF4-FFF2-40B4-BE49-F238E27FC236}">
                <a16:creationId xmlns:a16="http://schemas.microsoft.com/office/drawing/2014/main" id="{15031C98-B3A7-05C8-95C6-559EE3A87F9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9163" y="3933056"/>
            <a:ext cx="3052001" cy="24928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31771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84F11C9-68F9-C92E-2DE7-DFF28B65A6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altLang="es-CL" sz="2800" b="1" i="1" dirty="0"/>
              <a:t>21. VECTOR DEFINIDO EN TERMINOS DE SU MAGNITUD Y DOS PUNTOS SOBRE SU LÍNEA DE ACCIÓN.</a:t>
            </a:r>
            <a:endParaRPr lang="es-CL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40B0C291-5A5C-F1EF-6313-23C412A794D2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432668" y="1417638"/>
                <a:ext cx="8229600" cy="1896704"/>
              </a:xfrm>
            </p:spPr>
            <p:txBody>
              <a:bodyPr/>
              <a:lstStyle/>
              <a:p>
                <a:pPr algn="just"/>
                <a:r>
                  <a:rPr lang="es-CL" sz="2800" dirty="0"/>
                  <a:t>En muchas aplicaciones la dirección de un vector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es-CL" sz="2800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ES" sz="2800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</m:acc>
                  </m:oMath>
                </a14:m>
                <a:r>
                  <a:rPr lang="es-CL" sz="2800" dirty="0"/>
                  <a:t> está definido por las coordenadas de dos puntos P</a:t>
                </a:r>
                <a:r>
                  <a:rPr lang="es-CL" sz="2800" baseline="-25000" dirty="0"/>
                  <a:t>1</a:t>
                </a:r>
                <a:r>
                  <a:rPr lang="es-CL" sz="2800" dirty="0"/>
                  <a:t>(x</a:t>
                </a:r>
                <a:r>
                  <a:rPr lang="es-CL" sz="2800" baseline="-25000" dirty="0"/>
                  <a:t>1</a:t>
                </a:r>
                <a:r>
                  <a:rPr lang="es-CL" sz="2800" dirty="0"/>
                  <a:t>,y</a:t>
                </a:r>
                <a:r>
                  <a:rPr lang="es-CL" sz="2800" baseline="-25000" dirty="0"/>
                  <a:t>1</a:t>
                </a:r>
                <a:r>
                  <a:rPr lang="es-CL" sz="2800" dirty="0"/>
                  <a:t>,z</a:t>
                </a:r>
                <a:r>
                  <a:rPr lang="es-CL" sz="2800" baseline="-25000" dirty="0"/>
                  <a:t>1</a:t>
                </a:r>
                <a:r>
                  <a:rPr lang="es-CL" sz="2800" dirty="0"/>
                  <a:t>) y P</a:t>
                </a:r>
                <a:r>
                  <a:rPr lang="es-CL" sz="2800" baseline="-25000" dirty="0"/>
                  <a:t>2</a:t>
                </a:r>
                <a:r>
                  <a:rPr lang="es-CL" sz="2800" dirty="0"/>
                  <a:t> (x</a:t>
                </a:r>
                <a:r>
                  <a:rPr lang="es-CL" sz="2800" baseline="-25000" dirty="0"/>
                  <a:t>2</a:t>
                </a:r>
                <a:r>
                  <a:rPr lang="es-CL" sz="2800" dirty="0"/>
                  <a:t>,y</a:t>
                </a:r>
                <a:r>
                  <a:rPr lang="es-CL" sz="2800" baseline="-25000" dirty="0"/>
                  <a:t>2</a:t>
                </a:r>
                <a:r>
                  <a:rPr lang="es-CL" sz="2800" dirty="0"/>
                  <a:t>,z</a:t>
                </a:r>
                <a:r>
                  <a:rPr lang="es-CL" sz="2800" baseline="-25000" dirty="0"/>
                  <a:t>2</a:t>
                </a:r>
                <a:r>
                  <a:rPr lang="es-CL" sz="2800" dirty="0"/>
                  <a:t>) cualquiera, localizadas sobre su línea de acción.</a:t>
                </a:r>
              </a:p>
            </p:txBody>
          </p:sp>
        </mc:Choice>
        <mc:Fallback xmlns=""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40B0C291-5A5C-F1EF-6313-23C412A794D2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32668" y="1417638"/>
                <a:ext cx="8229600" cy="1896704"/>
              </a:xfrm>
              <a:blipFill>
                <a:blip r:embed="rId2"/>
                <a:stretch>
                  <a:fillRect l="-1387" t="-6623" r="-1541" b="-596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Conector recto de flecha 4">
            <a:extLst>
              <a:ext uri="{FF2B5EF4-FFF2-40B4-BE49-F238E27FC236}">
                <a16:creationId xmlns:a16="http://schemas.microsoft.com/office/drawing/2014/main" id="{1A317AC9-8DDB-F76E-EE35-3911023C4AC2}"/>
              </a:ext>
            </a:extLst>
          </p:cNvPr>
          <p:cNvCxnSpPr>
            <a:cxnSpLocks/>
          </p:cNvCxnSpPr>
          <p:nvPr/>
        </p:nvCxnSpPr>
        <p:spPr>
          <a:xfrm>
            <a:off x="2555776" y="5373216"/>
            <a:ext cx="4608512" cy="0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Conector recto de flecha 6">
            <a:extLst>
              <a:ext uri="{FF2B5EF4-FFF2-40B4-BE49-F238E27FC236}">
                <a16:creationId xmlns:a16="http://schemas.microsoft.com/office/drawing/2014/main" id="{4F04DE29-C679-64C0-24F5-2A8DFBDF70CE}"/>
              </a:ext>
            </a:extLst>
          </p:cNvPr>
          <p:cNvCxnSpPr/>
          <p:nvPr/>
        </p:nvCxnSpPr>
        <p:spPr>
          <a:xfrm flipH="1">
            <a:off x="1187624" y="5229200"/>
            <a:ext cx="2232248" cy="1152128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Conector recto de flecha 8">
            <a:extLst>
              <a:ext uri="{FF2B5EF4-FFF2-40B4-BE49-F238E27FC236}">
                <a16:creationId xmlns:a16="http://schemas.microsoft.com/office/drawing/2014/main" id="{A116B69B-5E5F-6904-5D06-55694E85199D}"/>
              </a:ext>
            </a:extLst>
          </p:cNvPr>
          <p:cNvCxnSpPr/>
          <p:nvPr/>
        </p:nvCxnSpPr>
        <p:spPr>
          <a:xfrm flipV="1">
            <a:off x="3131840" y="3501008"/>
            <a:ext cx="0" cy="1908000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ector recto 10">
            <a:extLst>
              <a:ext uri="{FF2B5EF4-FFF2-40B4-BE49-F238E27FC236}">
                <a16:creationId xmlns:a16="http://schemas.microsoft.com/office/drawing/2014/main" id="{7DBE21BD-24F0-3A2E-1912-C41186477B15}"/>
              </a:ext>
            </a:extLst>
          </p:cNvPr>
          <p:cNvCxnSpPr>
            <a:cxnSpLocks/>
          </p:cNvCxnSpPr>
          <p:nvPr/>
        </p:nvCxnSpPr>
        <p:spPr>
          <a:xfrm>
            <a:off x="2915816" y="4437112"/>
            <a:ext cx="3096344" cy="0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ector recto 12">
            <a:extLst>
              <a:ext uri="{FF2B5EF4-FFF2-40B4-BE49-F238E27FC236}">
                <a16:creationId xmlns:a16="http://schemas.microsoft.com/office/drawing/2014/main" id="{DA23D6E8-48AB-C7C8-B694-40DFFC394898}"/>
              </a:ext>
            </a:extLst>
          </p:cNvPr>
          <p:cNvCxnSpPr/>
          <p:nvPr/>
        </p:nvCxnSpPr>
        <p:spPr>
          <a:xfrm flipH="1">
            <a:off x="1547664" y="4365104"/>
            <a:ext cx="1728192" cy="864096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Conector recto 13">
            <a:extLst>
              <a:ext uri="{FF2B5EF4-FFF2-40B4-BE49-F238E27FC236}">
                <a16:creationId xmlns:a16="http://schemas.microsoft.com/office/drawing/2014/main" id="{C27A09E6-CABF-8FD3-1F44-15C4DD539528}"/>
              </a:ext>
            </a:extLst>
          </p:cNvPr>
          <p:cNvCxnSpPr/>
          <p:nvPr/>
        </p:nvCxnSpPr>
        <p:spPr>
          <a:xfrm flipH="1">
            <a:off x="3779912" y="4365104"/>
            <a:ext cx="1728192" cy="864096"/>
          </a:xfrm>
          <a:prstGeom prst="line">
            <a:avLst/>
          </a:prstGeom>
          <a:ln w="2857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Conector recto 16">
            <a:extLst>
              <a:ext uri="{FF2B5EF4-FFF2-40B4-BE49-F238E27FC236}">
                <a16:creationId xmlns:a16="http://schemas.microsoft.com/office/drawing/2014/main" id="{65323FC0-2DF9-4D64-820F-5DBA5BFB0BFF}"/>
              </a:ext>
            </a:extLst>
          </p:cNvPr>
          <p:cNvCxnSpPr>
            <a:cxnSpLocks/>
          </p:cNvCxnSpPr>
          <p:nvPr/>
        </p:nvCxnSpPr>
        <p:spPr>
          <a:xfrm>
            <a:off x="1547664" y="5157192"/>
            <a:ext cx="3096344" cy="0"/>
          </a:xfrm>
          <a:prstGeom prst="line">
            <a:avLst/>
          </a:prstGeom>
          <a:ln w="28575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ector recto 17">
            <a:extLst>
              <a:ext uri="{FF2B5EF4-FFF2-40B4-BE49-F238E27FC236}">
                <a16:creationId xmlns:a16="http://schemas.microsoft.com/office/drawing/2014/main" id="{91DD26F6-50DE-1619-A2B7-A8E5420B46D2}"/>
              </a:ext>
            </a:extLst>
          </p:cNvPr>
          <p:cNvCxnSpPr>
            <a:cxnSpLocks/>
          </p:cNvCxnSpPr>
          <p:nvPr/>
        </p:nvCxnSpPr>
        <p:spPr>
          <a:xfrm>
            <a:off x="1583668" y="6093296"/>
            <a:ext cx="3096344" cy="0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Conector recto 18">
            <a:extLst>
              <a:ext uri="{FF2B5EF4-FFF2-40B4-BE49-F238E27FC236}">
                <a16:creationId xmlns:a16="http://schemas.microsoft.com/office/drawing/2014/main" id="{0FBF6C56-2AE2-26FE-DE73-B1FFA1C7DA5F}"/>
              </a:ext>
            </a:extLst>
          </p:cNvPr>
          <p:cNvCxnSpPr/>
          <p:nvPr/>
        </p:nvCxnSpPr>
        <p:spPr>
          <a:xfrm flipH="1">
            <a:off x="3779912" y="5301208"/>
            <a:ext cx="1728192" cy="864096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Conector recto 20">
            <a:extLst>
              <a:ext uri="{FF2B5EF4-FFF2-40B4-BE49-F238E27FC236}">
                <a16:creationId xmlns:a16="http://schemas.microsoft.com/office/drawing/2014/main" id="{BF3600BB-A47D-27EE-D0F5-97BB8414CC7F}"/>
              </a:ext>
            </a:extLst>
          </p:cNvPr>
          <p:cNvCxnSpPr/>
          <p:nvPr/>
        </p:nvCxnSpPr>
        <p:spPr>
          <a:xfrm>
            <a:off x="5364088" y="4110534"/>
            <a:ext cx="0" cy="1694729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Conector recto 21">
            <a:extLst>
              <a:ext uri="{FF2B5EF4-FFF2-40B4-BE49-F238E27FC236}">
                <a16:creationId xmlns:a16="http://schemas.microsoft.com/office/drawing/2014/main" id="{F0153A88-A9B6-8A56-3936-BD50845BCF8D}"/>
              </a:ext>
            </a:extLst>
          </p:cNvPr>
          <p:cNvCxnSpPr/>
          <p:nvPr/>
        </p:nvCxnSpPr>
        <p:spPr>
          <a:xfrm>
            <a:off x="1763688" y="4606950"/>
            <a:ext cx="0" cy="1694729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ector recto 22">
            <a:extLst>
              <a:ext uri="{FF2B5EF4-FFF2-40B4-BE49-F238E27FC236}">
                <a16:creationId xmlns:a16="http://schemas.microsoft.com/office/drawing/2014/main" id="{4E13A050-4108-EB04-C628-CAD23F8193CF}"/>
              </a:ext>
            </a:extLst>
          </p:cNvPr>
          <p:cNvCxnSpPr/>
          <p:nvPr/>
        </p:nvCxnSpPr>
        <p:spPr>
          <a:xfrm>
            <a:off x="3923928" y="4726682"/>
            <a:ext cx="0" cy="1694729"/>
          </a:xfrm>
          <a:prstGeom prst="line">
            <a:avLst/>
          </a:prstGeom>
          <a:ln w="1905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Conector recto de flecha 24">
            <a:extLst>
              <a:ext uri="{FF2B5EF4-FFF2-40B4-BE49-F238E27FC236}">
                <a16:creationId xmlns:a16="http://schemas.microsoft.com/office/drawing/2014/main" id="{7301C030-338D-FD42-B380-94671A438F59}"/>
              </a:ext>
            </a:extLst>
          </p:cNvPr>
          <p:cNvCxnSpPr>
            <a:cxnSpLocks/>
          </p:cNvCxnSpPr>
          <p:nvPr/>
        </p:nvCxnSpPr>
        <p:spPr>
          <a:xfrm>
            <a:off x="3158843" y="4455114"/>
            <a:ext cx="747083" cy="1638182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CuadroTexto 28">
                <a:extLst>
                  <a:ext uri="{FF2B5EF4-FFF2-40B4-BE49-F238E27FC236}">
                    <a16:creationId xmlns:a16="http://schemas.microsoft.com/office/drawing/2014/main" id="{9F323F2B-8A9C-94C3-6503-C6E7CA9D6A18}"/>
                  </a:ext>
                </a:extLst>
              </p:cNvPr>
              <p:cNvSpPr txBox="1"/>
              <p:nvPr/>
            </p:nvSpPr>
            <p:spPr>
              <a:xfrm>
                <a:off x="3590894" y="6059833"/>
                <a:ext cx="208822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(</m:t>
                      </m:r>
                      <m:sSub>
                        <m:sSubPr>
                          <m:ctrlPr>
                            <a:rPr lang="es-E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,</m:t>
                      </m:r>
                      <m:sSub>
                        <m:sSubPr>
                          <m:ctrlPr>
                            <a:rPr lang="es-E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𝑦</m:t>
                          </m:r>
                        </m:e>
                        <m:sub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,</m:t>
                      </m:r>
                      <m:sSub>
                        <m:sSubPr>
                          <m:ctrlPr>
                            <a:rPr lang="es-E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𝑧</m:t>
                          </m:r>
                        </m:e>
                        <m:sub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29" name="CuadroTexto 28">
                <a:extLst>
                  <a:ext uri="{FF2B5EF4-FFF2-40B4-BE49-F238E27FC236}">
                    <a16:creationId xmlns:a16="http://schemas.microsoft.com/office/drawing/2014/main" id="{9F323F2B-8A9C-94C3-6503-C6E7CA9D6A1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90894" y="6059833"/>
                <a:ext cx="2088227" cy="369332"/>
              </a:xfrm>
              <a:prstGeom prst="rect">
                <a:avLst/>
              </a:prstGeom>
              <a:blipFill>
                <a:blip r:embed="rId3"/>
                <a:stretch>
                  <a:fillRect b="-16667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CuadroTexto 29">
                <a:extLst>
                  <a:ext uri="{FF2B5EF4-FFF2-40B4-BE49-F238E27FC236}">
                    <a16:creationId xmlns:a16="http://schemas.microsoft.com/office/drawing/2014/main" id="{7CAB699E-10FB-1854-B60D-EA62522989A2}"/>
                  </a:ext>
                </a:extLst>
              </p:cNvPr>
              <p:cNvSpPr txBox="1"/>
              <p:nvPr/>
            </p:nvSpPr>
            <p:spPr>
              <a:xfrm>
                <a:off x="3219786" y="4000960"/>
                <a:ext cx="170436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(</m:t>
                      </m:r>
                      <m:sSub>
                        <m:sSubPr>
                          <m:ctrlPr>
                            <a:rPr lang="es-E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b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,</m:t>
                      </m:r>
                      <m:sSub>
                        <m:sSubPr>
                          <m:ctrlPr>
                            <a:rPr lang="es-E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𝑦</m:t>
                          </m:r>
                        </m:e>
                        <m:sub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,</m:t>
                      </m:r>
                      <m:sSub>
                        <m:sSubPr>
                          <m:ctrlPr>
                            <a:rPr lang="es-E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𝑧</m:t>
                          </m:r>
                        </m:e>
                        <m:sub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30" name="CuadroTexto 29">
                <a:extLst>
                  <a:ext uri="{FF2B5EF4-FFF2-40B4-BE49-F238E27FC236}">
                    <a16:creationId xmlns:a16="http://schemas.microsoft.com/office/drawing/2014/main" id="{7CAB699E-10FB-1854-B60D-EA62522989A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19786" y="4000960"/>
                <a:ext cx="1704361" cy="369332"/>
              </a:xfrm>
              <a:prstGeom prst="rect">
                <a:avLst/>
              </a:prstGeom>
              <a:blipFill>
                <a:blip r:embed="rId4"/>
                <a:stretch>
                  <a:fillRect b="-16129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CuadroTexto 30">
                <a:extLst>
                  <a:ext uri="{FF2B5EF4-FFF2-40B4-BE49-F238E27FC236}">
                    <a16:creationId xmlns:a16="http://schemas.microsoft.com/office/drawing/2014/main" id="{6DA9B9A2-9C7A-862B-7CDD-B270DEE394B5}"/>
                  </a:ext>
                </a:extLst>
              </p:cNvPr>
              <p:cNvSpPr txBox="1"/>
              <p:nvPr/>
            </p:nvSpPr>
            <p:spPr>
              <a:xfrm>
                <a:off x="3131840" y="4654658"/>
                <a:ext cx="936104" cy="4029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ES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𝑭</m:t>
                          </m:r>
                        </m:e>
                      </m:acc>
                    </m:oMath>
                  </m:oMathPara>
                </a14:m>
                <a:endParaRPr lang="es-CL" b="1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31" name="CuadroTexto 30">
                <a:extLst>
                  <a:ext uri="{FF2B5EF4-FFF2-40B4-BE49-F238E27FC236}">
                    <a16:creationId xmlns:a16="http://schemas.microsoft.com/office/drawing/2014/main" id="{6DA9B9A2-9C7A-862B-7CDD-B270DEE394B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31840" y="4654658"/>
                <a:ext cx="936104" cy="402931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2" name="Conector recto de flecha 31">
            <a:extLst>
              <a:ext uri="{FF2B5EF4-FFF2-40B4-BE49-F238E27FC236}">
                <a16:creationId xmlns:a16="http://schemas.microsoft.com/office/drawing/2014/main" id="{446AA8B0-F63B-9A80-65ED-F853FCCC15E1}"/>
              </a:ext>
            </a:extLst>
          </p:cNvPr>
          <p:cNvCxnSpPr>
            <a:cxnSpLocks/>
          </p:cNvCxnSpPr>
          <p:nvPr/>
        </p:nvCxnSpPr>
        <p:spPr>
          <a:xfrm>
            <a:off x="3167605" y="4444840"/>
            <a:ext cx="117013" cy="268759"/>
          </a:xfrm>
          <a:prstGeom prst="straightConnector1">
            <a:avLst/>
          </a:prstGeom>
          <a:ln w="38100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4" name="CuadroTexto 33">
                <a:extLst>
                  <a:ext uri="{FF2B5EF4-FFF2-40B4-BE49-F238E27FC236}">
                    <a16:creationId xmlns:a16="http://schemas.microsoft.com/office/drawing/2014/main" id="{851C4A30-ED2C-9C8E-A829-E03915E906C6}"/>
                  </a:ext>
                </a:extLst>
              </p:cNvPr>
              <p:cNvSpPr txBox="1"/>
              <p:nvPr/>
            </p:nvSpPr>
            <p:spPr>
              <a:xfrm>
                <a:off x="3219425" y="4437842"/>
                <a:ext cx="39786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̂"/>
                          <m:ctrlPr>
                            <a:rPr lang="es-CL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𝒖</m:t>
                          </m:r>
                        </m:e>
                      </m:acc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34" name="CuadroTexto 33">
                <a:extLst>
                  <a:ext uri="{FF2B5EF4-FFF2-40B4-BE49-F238E27FC236}">
                    <a16:creationId xmlns:a16="http://schemas.microsoft.com/office/drawing/2014/main" id="{851C4A30-ED2C-9C8E-A829-E03915E906C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19425" y="4437842"/>
                <a:ext cx="397866" cy="369332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6" name="Conector recto de flecha 35">
            <a:extLst>
              <a:ext uri="{FF2B5EF4-FFF2-40B4-BE49-F238E27FC236}">
                <a16:creationId xmlns:a16="http://schemas.microsoft.com/office/drawing/2014/main" id="{C4BFE46F-92F7-967F-DDA4-7C606201E727}"/>
              </a:ext>
            </a:extLst>
          </p:cNvPr>
          <p:cNvCxnSpPr/>
          <p:nvPr/>
        </p:nvCxnSpPr>
        <p:spPr>
          <a:xfrm flipH="1" flipV="1">
            <a:off x="3131840" y="4455114"/>
            <a:ext cx="0" cy="918102"/>
          </a:xfrm>
          <a:prstGeom prst="straightConnector1">
            <a:avLst/>
          </a:prstGeom>
          <a:ln w="38100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Conector recto de flecha 37">
            <a:extLst>
              <a:ext uri="{FF2B5EF4-FFF2-40B4-BE49-F238E27FC236}">
                <a16:creationId xmlns:a16="http://schemas.microsoft.com/office/drawing/2014/main" id="{37D75246-C482-060A-90D3-C58D31CE2BB3}"/>
              </a:ext>
            </a:extLst>
          </p:cNvPr>
          <p:cNvCxnSpPr/>
          <p:nvPr/>
        </p:nvCxnSpPr>
        <p:spPr>
          <a:xfrm>
            <a:off x="3095836" y="5373216"/>
            <a:ext cx="784197" cy="720080"/>
          </a:xfrm>
          <a:prstGeom prst="straightConnector1">
            <a:avLst/>
          </a:prstGeom>
          <a:ln w="38100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9" name="CuadroTexto 38">
                <a:extLst>
                  <a:ext uri="{FF2B5EF4-FFF2-40B4-BE49-F238E27FC236}">
                    <a16:creationId xmlns:a16="http://schemas.microsoft.com/office/drawing/2014/main" id="{939A4DC6-25D5-F9C2-C4E9-B78052C1E38A}"/>
                  </a:ext>
                </a:extLst>
              </p:cNvPr>
              <p:cNvSpPr txBox="1"/>
              <p:nvPr/>
            </p:nvSpPr>
            <p:spPr>
              <a:xfrm>
                <a:off x="6890692" y="5332566"/>
                <a:ext cx="50405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𝑥</m:t>
                      </m:r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39" name="CuadroTexto 38">
                <a:extLst>
                  <a:ext uri="{FF2B5EF4-FFF2-40B4-BE49-F238E27FC236}">
                    <a16:creationId xmlns:a16="http://schemas.microsoft.com/office/drawing/2014/main" id="{939A4DC6-25D5-F9C2-C4E9-B78052C1E38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90692" y="5332566"/>
                <a:ext cx="504056" cy="369332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CuadroTexto 39">
                <a:extLst>
                  <a:ext uri="{FF2B5EF4-FFF2-40B4-BE49-F238E27FC236}">
                    <a16:creationId xmlns:a16="http://schemas.microsoft.com/office/drawing/2014/main" id="{2DD1AD92-F1CA-B0F0-4FF3-8FB8E718B536}"/>
                  </a:ext>
                </a:extLst>
              </p:cNvPr>
              <p:cNvSpPr txBox="1"/>
              <p:nvPr/>
            </p:nvSpPr>
            <p:spPr>
              <a:xfrm>
                <a:off x="2780562" y="3302947"/>
                <a:ext cx="50405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𝑦</m:t>
                      </m:r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40" name="CuadroTexto 39">
                <a:extLst>
                  <a:ext uri="{FF2B5EF4-FFF2-40B4-BE49-F238E27FC236}">
                    <a16:creationId xmlns:a16="http://schemas.microsoft.com/office/drawing/2014/main" id="{2DD1AD92-F1CA-B0F0-4FF3-8FB8E718B53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80562" y="3302947"/>
                <a:ext cx="504056" cy="369332"/>
              </a:xfrm>
              <a:prstGeom prst="rect">
                <a:avLst/>
              </a:prstGeom>
              <a:blipFill>
                <a:blip r:embed="rId8"/>
                <a:stretch>
                  <a:fillRect b="-1379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CuadroTexto 40">
                <a:extLst>
                  <a:ext uri="{FF2B5EF4-FFF2-40B4-BE49-F238E27FC236}">
                    <a16:creationId xmlns:a16="http://schemas.microsoft.com/office/drawing/2014/main" id="{FB09B818-7F63-2D3F-E469-65ACFD813738}"/>
                  </a:ext>
                </a:extLst>
              </p:cNvPr>
              <p:cNvSpPr txBox="1"/>
              <p:nvPr/>
            </p:nvSpPr>
            <p:spPr>
              <a:xfrm>
                <a:off x="1046927" y="6268669"/>
                <a:ext cx="50405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𝑧</m:t>
                      </m:r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41" name="CuadroTexto 40">
                <a:extLst>
                  <a:ext uri="{FF2B5EF4-FFF2-40B4-BE49-F238E27FC236}">
                    <a16:creationId xmlns:a16="http://schemas.microsoft.com/office/drawing/2014/main" id="{FB09B818-7F63-2D3F-E469-65ACFD81373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46927" y="6268669"/>
                <a:ext cx="504056" cy="369332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2" name="Elipse 41">
            <a:extLst>
              <a:ext uri="{FF2B5EF4-FFF2-40B4-BE49-F238E27FC236}">
                <a16:creationId xmlns:a16="http://schemas.microsoft.com/office/drawing/2014/main" id="{BFCDD0C5-4058-C5AB-1903-D562B3D78567}"/>
              </a:ext>
            </a:extLst>
          </p:cNvPr>
          <p:cNvSpPr/>
          <p:nvPr/>
        </p:nvSpPr>
        <p:spPr>
          <a:xfrm>
            <a:off x="3131840" y="4401112"/>
            <a:ext cx="36000" cy="360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3" name="CuadroTexto 42">
                <a:extLst>
                  <a:ext uri="{FF2B5EF4-FFF2-40B4-BE49-F238E27FC236}">
                    <a16:creationId xmlns:a16="http://schemas.microsoft.com/office/drawing/2014/main" id="{CF1CFB46-2BFE-00C2-37FA-7CAF618CA7D2}"/>
                  </a:ext>
                </a:extLst>
              </p:cNvPr>
              <p:cNvSpPr txBox="1"/>
              <p:nvPr/>
            </p:nvSpPr>
            <p:spPr>
              <a:xfrm>
                <a:off x="2721067" y="5374545"/>
                <a:ext cx="70564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𝑂</m:t>
                      </m:r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43" name="CuadroTexto 42">
                <a:extLst>
                  <a:ext uri="{FF2B5EF4-FFF2-40B4-BE49-F238E27FC236}">
                    <a16:creationId xmlns:a16="http://schemas.microsoft.com/office/drawing/2014/main" id="{CF1CFB46-2BFE-00C2-37FA-7CAF618CA7D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21067" y="5374545"/>
                <a:ext cx="705644" cy="369332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4" name="Elipse 43">
            <a:extLst>
              <a:ext uri="{FF2B5EF4-FFF2-40B4-BE49-F238E27FC236}">
                <a16:creationId xmlns:a16="http://schemas.microsoft.com/office/drawing/2014/main" id="{0DCBF1C1-F0A2-57FB-E8E4-F3CE03F6A270}"/>
              </a:ext>
            </a:extLst>
          </p:cNvPr>
          <p:cNvSpPr/>
          <p:nvPr/>
        </p:nvSpPr>
        <p:spPr>
          <a:xfrm>
            <a:off x="3923928" y="6057296"/>
            <a:ext cx="36000" cy="36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5" name="CuadroTexto 44">
                <a:extLst>
                  <a:ext uri="{FF2B5EF4-FFF2-40B4-BE49-F238E27FC236}">
                    <a16:creationId xmlns:a16="http://schemas.microsoft.com/office/drawing/2014/main" id="{84D78D15-6299-51AE-19E1-A9240A7C72ED}"/>
                  </a:ext>
                </a:extLst>
              </p:cNvPr>
              <p:cNvSpPr txBox="1"/>
              <p:nvPr/>
            </p:nvSpPr>
            <p:spPr>
              <a:xfrm>
                <a:off x="2601286" y="4724805"/>
                <a:ext cx="576064" cy="40479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ES" b="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𝑂</m:t>
                          </m:r>
                          <m:sSub>
                            <m:sSubPr>
                              <m:ctrlPr>
                                <a:rPr lang="es-ES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" i="1">
                                  <a:latin typeface="Cambria Math" panose="02040503050406030204" pitchFamily="18" charset="0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es-ES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e>
                      </m:acc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45" name="CuadroTexto 44">
                <a:extLst>
                  <a:ext uri="{FF2B5EF4-FFF2-40B4-BE49-F238E27FC236}">
                    <a16:creationId xmlns:a16="http://schemas.microsoft.com/office/drawing/2014/main" id="{84D78D15-6299-51AE-19E1-A9240A7C72E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01286" y="4724805"/>
                <a:ext cx="576064" cy="404791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6" name="CuadroTexto 45">
                <a:extLst>
                  <a:ext uri="{FF2B5EF4-FFF2-40B4-BE49-F238E27FC236}">
                    <a16:creationId xmlns:a16="http://schemas.microsoft.com/office/drawing/2014/main" id="{CDDC2717-D613-FEEF-5B70-44978A2137D7}"/>
                  </a:ext>
                </a:extLst>
              </p:cNvPr>
              <p:cNvSpPr txBox="1"/>
              <p:nvPr/>
            </p:nvSpPr>
            <p:spPr>
              <a:xfrm>
                <a:off x="2987824" y="5517232"/>
                <a:ext cx="576064" cy="40479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ES" b="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𝑂</m:t>
                          </m:r>
                          <m:sSub>
                            <m:sSubPr>
                              <m:ctrlPr>
                                <a:rPr lang="es-ES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" i="1">
                                  <a:latin typeface="Cambria Math" panose="02040503050406030204" pitchFamily="18" charset="0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es-ES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e>
                      </m:acc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46" name="CuadroTexto 45">
                <a:extLst>
                  <a:ext uri="{FF2B5EF4-FFF2-40B4-BE49-F238E27FC236}">
                    <a16:creationId xmlns:a16="http://schemas.microsoft.com/office/drawing/2014/main" id="{CDDC2717-D613-FEEF-5B70-44978A2137D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87824" y="5517232"/>
                <a:ext cx="576064" cy="404791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7" name="Conector recto de flecha 46">
            <a:extLst>
              <a:ext uri="{FF2B5EF4-FFF2-40B4-BE49-F238E27FC236}">
                <a16:creationId xmlns:a16="http://schemas.microsoft.com/office/drawing/2014/main" id="{928A2FBC-8A20-5386-588B-763294FECE74}"/>
              </a:ext>
            </a:extLst>
          </p:cNvPr>
          <p:cNvCxnSpPr>
            <a:cxnSpLocks/>
          </p:cNvCxnSpPr>
          <p:nvPr/>
        </p:nvCxnSpPr>
        <p:spPr>
          <a:xfrm>
            <a:off x="3154343" y="4443522"/>
            <a:ext cx="747083" cy="1638182"/>
          </a:xfrm>
          <a:prstGeom prst="straightConnector1">
            <a:avLst/>
          </a:prstGeom>
          <a:ln w="381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8" name="CuadroTexto 47">
                <a:extLst>
                  <a:ext uri="{FF2B5EF4-FFF2-40B4-BE49-F238E27FC236}">
                    <a16:creationId xmlns:a16="http://schemas.microsoft.com/office/drawing/2014/main" id="{0F2FFA38-2419-A79D-E549-BE5EAF404037}"/>
                  </a:ext>
                </a:extLst>
              </p:cNvPr>
              <p:cNvSpPr txBox="1"/>
              <p:nvPr/>
            </p:nvSpPr>
            <p:spPr>
              <a:xfrm>
                <a:off x="3455875" y="4872424"/>
                <a:ext cx="720080" cy="4029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CL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es-CL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𝑷</m:t>
                              </m:r>
                            </m:e>
                            <m:sub>
                              <m:r>
                                <a:rPr lang="es-ES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𝟏</m:t>
                              </m:r>
                            </m:sub>
                          </m:sSub>
                          <m:sSub>
                            <m:sSubPr>
                              <m:ctrlPr>
                                <a:rPr lang="es-CL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𝑷</m:t>
                              </m:r>
                            </m:e>
                            <m:sub>
                              <m:r>
                                <a:rPr lang="es-ES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</m:sub>
                          </m:sSub>
                        </m:e>
                      </m:acc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48" name="CuadroTexto 47">
                <a:extLst>
                  <a:ext uri="{FF2B5EF4-FFF2-40B4-BE49-F238E27FC236}">
                    <a16:creationId xmlns:a16="http://schemas.microsoft.com/office/drawing/2014/main" id="{0F2FFA38-2419-A79D-E549-BE5EAF40403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55875" y="4872424"/>
                <a:ext cx="720080" cy="402931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0953454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grpId="1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grpId="0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4" fill="hold" grpId="1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2" presetClass="entr" presetSubtype="4" fill="hold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2" presetClass="entr" presetSubtype="4" fill="hold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" presetClass="entr" presetSubtype="4" fill="hold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2" presetClass="exit" presetSubtype="4" fill="hold" nodeType="click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2" presetClass="entr" presetSubtype="4" fill="hold" grpId="0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7" presetID="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9" grpId="0"/>
      <p:bldP spid="30" grpId="0"/>
      <p:bldP spid="31" grpId="0"/>
      <p:bldP spid="31" grpId="1"/>
      <p:bldP spid="34" grpId="0"/>
      <p:bldP spid="39" grpId="0"/>
      <p:bldP spid="40" grpId="0"/>
      <p:bldP spid="41" grpId="0"/>
      <p:bldP spid="42" grpId="0" animBg="1"/>
      <p:bldP spid="43" grpId="0"/>
      <p:bldP spid="44" grpId="0" animBg="1"/>
      <p:bldP spid="45" grpId="0"/>
      <p:bldP spid="46" grpId="1"/>
      <p:bldP spid="48" grpId="0"/>
      <p:bldP spid="48" grpId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1 Título">
            <a:extLst>
              <a:ext uri="{FF2B5EF4-FFF2-40B4-BE49-F238E27FC236}">
                <a16:creationId xmlns:a16="http://schemas.microsoft.com/office/drawing/2014/main" id="{BA045C2C-DBA0-D745-9CC5-F192C56E6D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altLang="es-CL" b="1" i="1" dirty="0"/>
              <a:t>22. Componentes rectangulares de un vector.</a:t>
            </a:r>
            <a:endParaRPr lang="es-MX" altLang="es-CL" dirty="0"/>
          </a:p>
        </p:txBody>
      </p:sp>
      <p:sp>
        <p:nvSpPr>
          <p:cNvPr id="24579" name="2 Marcador de contenido">
            <a:extLst>
              <a:ext uri="{FF2B5EF4-FFF2-40B4-BE49-F238E27FC236}">
                <a16:creationId xmlns:a16="http://schemas.microsoft.com/office/drawing/2014/main" id="{A0A90B11-AAEF-0848-9950-5E13F3EC31B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s-MX" altLang="es-CL">
                <a:latin typeface="Garamond" panose="02020404030301010803" pitchFamily="18" charset="0"/>
              </a:rPr>
              <a:t>En la figura se observa que un vector </a:t>
            </a:r>
            <a:r>
              <a:rPr lang="es-MX" altLang="es-CL" b="1">
                <a:latin typeface="Garamond" panose="02020404030301010803" pitchFamily="18" charset="0"/>
              </a:rPr>
              <a:t>A </a:t>
            </a:r>
            <a:r>
              <a:rPr lang="es-MX" altLang="es-CL">
                <a:latin typeface="Garamond" panose="02020404030301010803" pitchFamily="18" charset="0"/>
              </a:rPr>
              <a:t>puede escribirse como la suma de tres vectores, cada uno paralelo a uno de los ejes en un sistema coordenado rectangular; es decir: </a:t>
            </a:r>
          </a:p>
          <a:p>
            <a:pPr algn="just"/>
            <a:r>
              <a:rPr lang="es-MX" altLang="es-CL">
                <a:latin typeface="Garamond" panose="02020404030301010803" pitchFamily="18" charset="0"/>
              </a:rPr>
              <a:t>Pero es más útil aún, expresar cada uno de estos términos como el de un producto escalar por el vector unitario correspondiente de la figura:</a:t>
            </a:r>
          </a:p>
          <a:p>
            <a:endParaRPr lang="es-MX" altLang="es-CL" b="1"/>
          </a:p>
        </p:txBody>
      </p:sp>
      <p:graphicFrame>
        <p:nvGraphicFramePr>
          <p:cNvPr id="24580" name="Object 2">
            <a:extLst>
              <a:ext uri="{FF2B5EF4-FFF2-40B4-BE49-F238E27FC236}">
                <a16:creationId xmlns:a16="http://schemas.microsoft.com/office/drawing/2014/main" id="{3D75F22B-AC13-C64B-BCE8-443F2F27AD00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87675" y="5157788"/>
          <a:ext cx="2376488" cy="5032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28968700" imgH="6146800" progId="Equation.DSMT4">
                  <p:embed/>
                </p:oleObj>
              </mc:Choice>
              <mc:Fallback>
                <p:oleObj name="Equation" r:id="rId2" imgW="28968700" imgH="6146800" progId="Equation.DSMT4">
                  <p:embed/>
                  <p:pic>
                    <p:nvPicPr>
                      <p:cNvPr id="24580" name="Object 2">
                        <a:extLst>
                          <a:ext uri="{FF2B5EF4-FFF2-40B4-BE49-F238E27FC236}">
                            <a16:creationId xmlns:a16="http://schemas.microsoft.com/office/drawing/2014/main" id="{3D75F22B-AC13-C64B-BCE8-443F2F27AD00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87675" y="5157788"/>
                        <a:ext cx="2376488" cy="5032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581" name="Object 3">
            <a:extLst>
              <a:ext uri="{FF2B5EF4-FFF2-40B4-BE49-F238E27FC236}">
                <a16:creationId xmlns:a16="http://schemas.microsoft.com/office/drawing/2014/main" id="{BFFF7118-0961-F34E-B101-F3B8DD366722}"/>
              </a:ext>
            </a:extLst>
          </p:cNvPr>
          <p:cNvGraphicFramePr>
            <a:graphicFrameLocks noChangeAspect="1"/>
          </p:cNvGraphicFramePr>
          <p:nvPr/>
        </p:nvGraphicFramePr>
        <p:xfrm>
          <a:off x="6227763" y="3068638"/>
          <a:ext cx="2500312" cy="647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23698200" imgH="6146800" progId="Equation.DSMT4">
                  <p:embed/>
                </p:oleObj>
              </mc:Choice>
              <mc:Fallback>
                <p:oleObj name="Equation" r:id="rId4" imgW="23698200" imgH="6146800" progId="Equation.DSMT4">
                  <p:embed/>
                  <p:pic>
                    <p:nvPicPr>
                      <p:cNvPr id="24581" name="Object 3">
                        <a:extLst>
                          <a:ext uri="{FF2B5EF4-FFF2-40B4-BE49-F238E27FC236}">
                            <a16:creationId xmlns:a16="http://schemas.microsoft.com/office/drawing/2014/main" id="{BFFF7118-0961-F34E-B101-F3B8DD366722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27763" y="3068638"/>
                        <a:ext cx="2500312" cy="647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slow"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1 Título">
            <a:extLst>
              <a:ext uri="{FF2B5EF4-FFF2-40B4-BE49-F238E27FC236}">
                <a16:creationId xmlns:a16="http://schemas.microsoft.com/office/drawing/2014/main" id="{91CF6E45-CEA4-1944-88D0-41D83BD936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altLang="es-CL" b="1" i="1" dirty="0"/>
              <a:t>23. Componentes rectangulares de un vector.</a:t>
            </a:r>
            <a:endParaRPr lang="es-MX" altLang="es-CL" dirty="0"/>
          </a:p>
        </p:txBody>
      </p:sp>
      <p:pic>
        <p:nvPicPr>
          <p:cNvPr id="25603" name="Picture 2">
            <a:extLst>
              <a:ext uri="{FF2B5EF4-FFF2-40B4-BE49-F238E27FC236}">
                <a16:creationId xmlns:a16="http://schemas.microsoft.com/office/drawing/2014/main" id="{5A6D923D-2327-FF4A-81B4-219962C2B6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825" y="1484313"/>
            <a:ext cx="8531225" cy="440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1 Título">
            <a:extLst>
              <a:ext uri="{FF2B5EF4-FFF2-40B4-BE49-F238E27FC236}">
                <a16:creationId xmlns:a16="http://schemas.microsoft.com/office/drawing/2014/main" id="{43BC4BA1-7471-EB43-B2B3-F4CCD0A622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altLang="es-CL" b="1" i="1" dirty="0"/>
              <a:t>23. Componentes rectangulares de un vector.</a:t>
            </a:r>
            <a:endParaRPr lang="es-MX" altLang="es-CL" dirty="0"/>
          </a:p>
        </p:txBody>
      </p:sp>
      <p:sp>
        <p:nvSpPr>
          <p:cNvPr id="26627" name="2 Marcador de contenido">
            <a:extLst>
              <a:ext uri="{FF2B5EF4-FFF2-40B4-BE49-F238E27FC236}">
                <a16:creationId xmlns:a16="http://schemas.microsoft.com/office/drawing/2014/main" id="{F2667908-1127-9642-989E-3497584D3E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s-MX" altLang="es-CL" sz="3000">
                <a:latin typeface="Garamond" panose="02020404030301010803" pitchFamily="18" charset="0"/>
              </a:rPr>
              <a:t>Los tres escalares A</a:t>
            </a:r>
            <a:r>
              <a:rPr lang="es-MX" altLang="es-CL" sz="3000" baseline="-25000">
                <a:latin typeface="Garamond" panose="02020404030301010803" pitchFamily="18" charset="0"/>
              </a:rPr>
              <a:t>x</a:t>
            </a:r>
            <a:r>
              <a:rPr lang="es-MX" altLang="es-CL" sz="3000">
                <a:latin typeface="Garamond" panose="02020404030301010803" pitchFamily="18" charset="0"/>
              </a:rPr>
              <a:t>, A</a:t>
            </a:r>
            <a:r>
              <a:rPr lang="es-MX" altLang="es-CL" sz="3000" baseline="-25000">
                <a:latin typeface="Garamond" panose="02020404030301010803" pitchFamily="18" charset="0"/>
              </a:rPr>
              <a:t>y</a:t>
            </a:r>
            <a:r>
              <a:rPr lang="es-MX" altLang="es-CL" sz="3000">
                <a:latin typeface="Garamond" panose="02020404030301010803" pitchFamily="18" charset="0"/>
              </a:rPr>
              <a:t> y A</a:t>
            </a:r>
            <a:r>
              <a:rPr lang="es-MX" altLang="es-CL" sz="3000" baseline="-25000">
                <a:latin typeface="Garamond" panose="02020404030301010803" pitchFamily="18" charset="0"/>
              </a:rPr>
              <a:t>z </a:t>
            </a:r>
            <a:r>
              <a:rPr lang="es-MX" altLang="es-CL" sz="3000">
                <a:latin typeface="Garamond" panose="02020404030301010803" pitchFamily="18" charset="0"/>
              </a:rPr>
              <a:t>reciben el nombre de componentes de </a:t>
            </a:r>
            <a:r>
              <a:rPr lang="es-MX" altLang="es-CL" sz="3000" b="1">
                <a:latin typeface="Garamond" panose="02020404030301010803" pitchFamily="18" charset="0"/>
              </a:rPr>
              <a:t>A</a:t>
            </a:r>
            <a:r>
              <a:rPr lang="es-MX" altLang="es-CL" sz="3000">
                <a:latin typeface="Garamond" panose="02020404030301010803" pitchFamily="18" charset="0"/>
              </a:rPr>
              <a:t>; de esta manera, se ve que cualquier vector puede especificarse con tres números. Estas componentes pueden ser positivas o negativas.</a:t>
            </a:r>
          </a:p>
          <a:p>
            <a:pPr algn="just"/>
            <a:r>
              <a:rPr lang="es-MX" altLang="es-CL" sz="3000">
                <a:latin typeface="Garamond" panose="02020404030301010803" pitchFamily="18" charset="0"/>
              </a:rPr>
              <a:t>En la figura también puede apreciar que la magnitud de un vector puede expresarse en función de sus componentes:</a:t>
            </a:r>
          </a:p>
          <a:p>
            <a:pPr algn="just"/>
            <a:endParaRPr lang="es-MX" altLang="es-CL">
              <a:latin typeface="Garamond" panose="02020404030301010803" pitchFamily="18" charset="0"/>
            </a:endParaRPr>
          </a:p>
          <a:p>
            <a:pPr algn="just">
              <a:buFont typeface="Arial" panose="020B0604020202020204" pitchFamily="34" charset="0"/>
              <a:buNone/>
            </a:pPr>
            <a:endParaRPr lang="es-MX" altLang="es-CL"/>
          </a:p>
        </p:txBody>
      </p:sp>
      <p:graphicFrame>
        <p:nvGraphicFramePr>
          <p:cNvPr id="26628" name="Object 2">
            <a:extLst>
              <a:ext uri="{FF2B5EF4-FFF2-40B4-BE49-F238E27FC236}">
                <a16:creationId xmlns:a16="http://schemas.microsoft.com/office/drawing/2014/main" id="{E935D132-C8A6-2D4A-B507-592588E6DC62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635375" y="5229225"/>
          <a:ext cx="2719388" cy="792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30137100" imgH="8775700" progId="Equation.DSMT4">
                  <p:embed/>
                </p:oleObj>
              </mc:Choice>
              <mc:Fallback>
                <p:oleObj name="Equation" r:id="rId2" imgW="30137100" imgH="8775700" progId="Equation.DSMT4">
                  <p:embed/>
                  <p:pic>
                    <p:nvPicPr>
                      <p:cNvPr id="26628" name="Object 2">
                        <a:extLst>
                          <a:ext uri="{FF2B5EF4-FFF2-40B4-BE49-F238E27FC236}">
                            <a16:creationId xmlns:a16="http://schemas.microsoft.com/office/drawing/2014/main" id="{E935D132-C8A6-2D4A-B507-592588E6DC62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35375" y="5229225"/>
                        <a:ext cx="2719388" cy="7921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slow"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1 Título">
            <a:extLst>
              <a:ext uri="{FF2B5EF4-FFF2-40B4-BE49-F238E27FC236}">
                <a16:creationId xmlns:a16="http://schemas.microsoft.com/office/drawing/2014/main" id="{C59B4902-1BE7-D045-8EF6-2E579C70F9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altLang="es-CL" b="1" i="1" dirty="0"/>
              <a:t>24. Ángulos y Cosenos directores</a:t>
            </a:r>
            <a:endParaRPr lang="es-MX" altLang="es-CL" dirty="0"/>
          </a:p>
        </p:txBody>
      </p:sp>
      <p:pic>
        <p:nvPicPr>
          <p:cNvPr id="27651" name="Picture 2">
            <a:extLst>
              <a:ext uri="{FF2B5EF4-FFF2-40B4-BE49-F238E27FC236}">
                <a16:creationId xmlns:a16="http://schemas.microsoft.com/office/drawing/2014/main" id="{ECAC391B-C330-5948-B42C-802E0EFFBC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725" y="1916113"/>
            <a:ext cx="8262938" cy="295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1 Título">
            <a:extLst>
              <a:ext uri="{FF2B5EF4-FFF2-40B4-BE49-F238E27FC236}">
                <a16:creationId xmlns:a16="http://schemas.microsoft.com/office/drawing/2014/main" id="{F3286FE9-6858-DE4B-8003-B2E7857ACA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altLang="es-CL" b="1" i="1" dirty="0"/>
              <a:t>24. Ángulos y Cosenos directores</a:t>
            </a:r>
            <a:endParaRPr lang="es-MX" altLang="es-CL" dirty="0"/>
          </a:p>
        </p:txBody>
      </p:sp>
      <p:sp>
        <p:nvSpPr>
          <p:cNvPr id="28675" name="2 Marcador de contenido">
            <a:extLst>
              <a:ext uri="{FF2B5EF4-FFF2-40B4-BE49-F238E27FC236}">
                <a16:creationId xmlns:a16="http://schemas.microsoft.com/office/drawing/2014/main" id="{9F075615-0A79-C146-A3E6-BFD249FFFA6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s-MX" altLang="es-CL">
                <a:latin typeface="Garamond" panose="02020404030301010803" pitchFamily="18" charset="0"/>
              </a:rPr>
              <a:t>En la figura se muestra que </a:t>
            </a:r>
            <a:r>
              <a:rPr lang="es-MX" altLang="es-CL" b="1">
                <a:latin typeface="Garamond" panose="02020404030301010803" pitchFamily="18" charset="0"/>
              </a:rPr>
              <a:t>A </a:t>
            </a:r>
            <a:r>
              <a:rPr lang="es-MX" altLang="es-CL">
                <a:latin typeface="Garamond" panose="02020404030301010803" pitchFamily="18" charset="0"/>
              </a:rPr>
              <a:t>forma ángulos específicos con cada uno de los ejes; estos ángulos, </a:t>
            </a:r>
            <a:r>
              <a:rPr lang="el-GR" altLang="es-CL">
                <a:latin typeface="Garamond" panose="02020404030301010803" pitchFamily="18" charset="0"/>
              </a:rPr>
              <a:t>α</a:t>
            </a:r>
            <a:r>
              <a:rPr lang="es-MX" altLang="es-CL">
                <a:latin typeface="Garamond" panose="02020404030301010803" pitchFamily="18" charset="0"/>
              </a:rPr>
              <a:t>, </a:t>
            </a:r>
            <a:r>
              <a:rPr lang="el-GR" altLang="es-CL">
                <a:latin typeface="Garamond" panose="02020404030301010803" pitchFamily="18" charset="0"/>
              </a:rPr>
              <a:t>β</a:t>
            </a:r>
            <a:r>
              <a:rPr lang="es-MX" altLang="es-CL">
                <a:latin typeface="Garamond" panose="02020404030301010803" pitchFamily="18" charset="0"/>
              </a:rPr>
              <a:t> y </a:t>
            </a:r>
            <a:r>
              <a:rPr lang="el-GR" altLang="es-CL">
                <a:latin typeface="Garamond" panose="02020404030301010803" pitchFamily="18" charset="0"/>
              </a:rPr>
              <a:t>γ</a:t>
            </a:r>
            <a:r>
              <a:rPr lang="es-MX" altLang="es-CL">
                <a:latin typeface="Garamond" panose="02020404030301010803" pitchFamily="18" charset="0"/>
              </a:rPr>
              <a:t>, reciben el nombre de ángulos directores de </a:t>
            </a:r>
            <a:r>
              <a:rPr lang="es-MX" altLang="es-CL" b="1">
                <a:latin typeface="Garamond" panose="02020404030301010803" pitchFamily="18" charset="0"/>
              </a:rPr>
              <a:t>A </a:t>
            </a:r>
            <a:r>
              <a:rPr lang="es-MX" altLang="es-CL">
                <a:latin typeface="Garamond" panose="02020404030301010803" pitchFamily="18" charset="0"/>
              </a:rPr>
              <a:t>y se miden a partir de la dirección positiva de cada uno de los ejes.</a:t>
            </a:r>
          </a:p>
          <a:p>
            <a:pPr algn="just"/>
            <a:endParaRPr lang="es-MX" altLang="es-CL" b="1">
              <a:latin typeface="Garamond" panose="02020404030301010803" pitchFamily="18" charset="0"/>
            </a:endParaRPr>
          </a:p>
        </p:txBody>
      </p:sp>
      <p:pic>
        <p:nvPicPr>
          <p:cNvPr id="28676" name="Picture 3">
            <a:extLst>
              <a:ext uri="{FF2B5EF4-FFF2-40B4-BE49-F238E27FC236}">
                <a16:creationId xmlns:a16="http://schemas.microsoft.com/office/drawing/2014/main" id="{4714B666-2CB3-C64D-9F9D-A55B87829A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2675" y="4076700"/>
            <a:ext cx="7305675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1 Título">
            <a:extLst>
              <a:ext uri="{FF2B5EF4-FFF2-40B4-BE49-F238E27FC236}">
                <a16:creationId xmlns:a16="http://schemas.microsoft.com/office/drawing/2014/main" id="{96705BB6-4A3C-1043-A861-E6F8FD4688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altLang="es-CL" b="1" i="1" dirty="0"/>
              <a:t>24. Ángulos y Cosenos directores</a:t>
            </a:r>
            <a:endParaRPr lang="es-MX" altLang="es-CL" dirty="0"/>
          </a:p>
        </p:txBody>
      </p:sp>
      <p:sp>
        <p:nvSpPr>
          <p:cNvPr id="29699" name="2 Marcador de contenido">
            <a:extLst>
              <a:ext uri="{FF2B5EF4-FFF2-40B4-BE49-F238E27FC236}">
                <a16:creationId xmlns:a16="http://schemas.microsoft.com/office/drawing/2014/main" id="{48AEF72B-F549-2E47-BA32-6C93470B8FB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MX" altLang="es-CL">
                <a:latin typeface="Garamond" panose="02020404030301010803" pitchFamily="18" charset="0"/>
              </a:rPr>
              <a:t>La figura muestra el plano que contiene a </a:t>
            </a:r>
            <a:r>
              <a:rPr lang="es-MX" altLang="es-CL" b="1">
                <a:latin typeface="Garamond" panose="02020404030301010803" pitchFamily="18" charset="0"/>
              </a:rPr>
              <a:t>A</a:t>
            </a:r>
            <a:r>
              <a:rPr lang="es-MX" altLang="es-CL">
                <a:latin typeface="Garamond" panose="02020404030301010803" pitchFamily="18" charset="0"/>
              </a:rPr>
              <a:t> y a </a:t>
            </a:r>
            <a:r>
              <a:rPr lang="es-MX" altLang="es-CL" b="1">
                <a:latin typeface="Garamond" panose="02020404030301010803" pitchFamily="18" charset="0"/>
              </a:rPr>
              <a:t>x</a:t>
            </a:r>
            <a:r>
              <a:rPr lang="es-MX" altLang="es-CL">
                <a:latin typeface="Garamond" panose="02020404030301010803" pitchFamily="18" charset="0"/>
              </a:rPr>
              <a:t>, y en ella se aprecia que </a:t>
            </a:r>
            <a:r>
              <a:rPr lang="es-MX" altLang="es-CL" b="1">
                <a:latin typeface="Garamond" panose="02020404030301010803" pitchFamily="18" charset="0"/>
              </a:rPr>
              <a:t>A</a:t>
            </a:r>
            <a:r>
              <a:rPr lang="es-MX" altLang="es-CL" b="1" baseline="-25000">
                <a:latin typeface="Garamond" panose="02020404030301010803" pitchFamily="18" charset="0"/>
              </a:rPr>
              <a:t>x</a:t>
            </a:r>
            <a:r>
              <a:rPr lang="es-MX" altLang="es-CL" b="1">
                <a:latin typeface="Garamond" panose="02020404030301010803" pitchFamily="18" charset="0"/>
              </a:rPr>
              <a:t> </a:t>
            </a:r>
            <a:r>
              <a:rPr lang="es-MX" altLang="es-CL">
                <a:latin typeface="Garamond" panose="02020404030301010803" pitchFamily="18" charset="0"/>
              </a:rPr>
              <a:t>está dado por </a:t>
            </a:r>
            <a:r>
              <a:rPr lang="es-MX" altLang="es-CL" b="1">
                <a:latin typeface="Garamond" panose="02020404030301010803" pitchFamily="18" charset="0"/>
              </a:rPr>
              <a:t>A</a:t>
            </a:r>
            <a:r>
              <a:rPr lang="es-MX" altLang="es-CL" b="1" baseline="-25000">
                <a:latin typeface="Garamond" panose="02020404030301010803" pitchFamily="18" charset="0"/>
              </a:rPr>
              <a:t>x</a:t>
            </a:r>
            <a:r>
              <a:rPr lang="es-MX" altLang="es-CL" b="1">
                <a:latin typeface="Garamond" panose="02020404030301010803" pitchFamily="18" charset="0"/>
              </a:rPr>
              <a:t> = Acos</a:t>
            </a:r>
            <a:r>
              <a:rPr lang="el-GR" altLang="es-CL">
                <a:latin typeface="Garamond" panose="02020404030301010803" pitchFamily="18" charset="0"/>
              </a:rPr>
              <a:t> </a:t>
            </a:r>
            <a:r>
              <a:rPr lang="el-GR" altLang="es-CL" b="1">
                <a:latin typeface="Garamond" panose="02020404030301010803" pitchFamily="18" charset="0"/>
              </a:rPr>
              <a:t>α</a:t>
            </a:r>
            <a:r>
              <a:rPr lang="es-MX" altLang="es-CL" b="1">
                <a:latin typeface="Garamond" panose="02020404030301010803" pitchFamily="18" charset="0"/>
              </a:rPr>
              <a:t>. </a:t>
            </a:r>
          </a:p>
          <a:p>
            <a:r>
              <a:rPr lang="es-MX" altLang="es-CL">
                <a:latin typeface="Garamond" panose="02020404030301010803" pitchFamily="18" charset="0"/>
              </a:rPr>
              <a:t>Al combinar esta relación con la magnitud del vector </a:t>
            </a:r>
            <a:r>
              <a:rPr lang="es-MX" altLang="es-CL" b="1">
                <a:latin typeface="Garamond" panose="02020404030301010803" pitchFamily="18" charset="0"/>
              </a:rPr>
              <a:t>A</a:t>
            </a:r>
            <a:r>
              <a:rPr lang="es-MX" altLang="es-CL">
                <a:latin typeface="Garamond" panose="02020404030301010803" pitchFamily="18" charset="0"/>
              </a:rPr>
              <a:t>, se obtiene el coseno director l</a:t>
            </a:r>
            <a:r>
              <a:rPr lang="es-MX" altLang="es-CL" baseline="-25000">
                <a:latin typeface="Garamond" panose="02020404030301010803" pitchFamily="18" charset="0"/>
              </a:rPr>
              <a:t>x</a:t>
            </a:r>
          </a:p>
          <a:p>
            <a:endParaRPr lang="es-MX" altLang="es-CL">
              <a:latin typeface="Garamond" panose="02020404030301010803" pitchFamily="18" charset="0"/>
            </a:endParaRPr>
          </a:p>
        </p:txBody>
      </p:sp>
      <p:graphicFrame>
        <p:nvGraphicFramePr>
          <p:cNvPr id="29700" name="Object 4">
            <a:extLst>
              <a:ext uri="{FF2B5EF4-FFF2-40B4-BE49-F238E27FC236}">
                <a16:creationId xmlns:a16="http://schemas.microsoft.com/office/drawing/2014/main" id="{8C9B0750-B172-E740-A90B-DFDCFCA5E1E0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276600" y="4149725"/>
          <a:ext cx="3170238" cy="13668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29845000" imgH="12877800" progId="Equation.DSMT4">
                  <p:embed/>
                </p:oleObj>
              </mc:Choice>
              <mc:Fallback>
                <p:oleObj name="Equation" r:id="rId2" imgW="29845000" imgH="12877800" progId="Equation.DSMT4">
                  <p:embed/>
                  <p:pic>
                    <p:nvPicPr>
                      <p:cNvPr id="29700" name="Object 4">
                        <a:extLst>
                          <a:ext uri="{FF2B5EF4-FFF2-40B4-BE49-F238E27FC236}">
                            <a16:creationId xmlns:a16="http://schemas.microsoft.com/office/drawing/2014/main" id="{8C9B0750-B172-E740-A90B-DFDCFCA5E1E0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76600" y="4149725"/>
                        <a:ext cx="3170238" cy="13668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slow"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1 Título">
            <a:extLst>
              <a:ext uri="{FF2B5EF4-FFF2-40B4-BE49-F238E27FC236}">
                <a16:creationId xmlns:a16="http://schemas.microsoft.com/office/drawing/2014/main" id="{B865289F-DC37-8744-BD4E-6D5CCF943E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altLang="es-CL" b="1" i="1" dirty="0"/>
              <a:t>25. Producto Punto o Escalar</a:t>
            </a:r>
            <a:endParaRPr lang="es-MX" altLang="es-CL" dirty="0"/>
          </a:p>
        </p:txBody>
      </p:sp>
      <p:sp>
        <p:nvSpPr>
          <p:cNvPr id="30723" name="2 Marcador de contenido">
            <a:extLst>
              <a:ext uri="{FF2B5EF4-FFF2-40B4-BE49-F238E27FC236}">
                <a16:creationId xmlns:a16="http://schemas.microsoft.com/office/drawing/2014/main" id="{CFEB8E74-C0F6-1649-A807-6AB71ABC9D1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s-MX" altLang="es-CL" dirty="0">
                <a:latin typeface="Garamond" panose="02020404030301010803" pitchFamily="18" charset="0"/>
              </a:rPr>
              <a:t>El Producto escalar de dos vectores se define como el escalar igual al producto de las magnitudes de los vectores y el coseno del ángulo que formar entre sí; o sea:</a:t>
            </a:r>
          </a:p>
          <a:p>
            <a:pPr algn="just"/>
            <a:endParaRPr lang="es-MX" altLang="es-CL" dirty="0">
              <a:latin typeface="Garamond" panose="02020404030301010803" pitchFamily="18" charset="0"/>
            </a:endParaRPr>
          </a:p>
          <a:p>
            <a:pPr algn="just"/>
            <a:endParaRPr lang="es-MX" altLang="es-CL" dirty="0">
              <a:latin typeface="Garamond" panose="02020404030301010803" pitchFamily="18" charset="0"/>
            </a:endParaRPr>
          </a:p>
          <a:p>
            <a:pPr algn="just"/>
            <a:r>
              <a:rPr lang="es-MX" altLang="es-CL" dirty="0">
                <a:latin typeface="Garamond" panose="02020404030301010803" pitchFamily="18" charset="0"/>
              </a:rPr>
              <a:t>Debido a la notación, el producto escalar también recibe el nombre de producto punto.</a:t>
            </a:r>
          </a:p>
        </p:txBody>
      </p:sp>
      <p:graphicFrame>
        <p:nvGraphicFramePr>
          <p:cNvPr id="30724" name="Object 2">
            <a:extLst>
              <a:ext uri="{FF2B5EF4-FFF2-40B4-BE49-F238E27FC236}">
                <a16:creationId xmlns:a16="http://schemas.microsoft.com/office/drawing/2014/main" id="{0A00B269-DABC-B74C-8674-C6A7761EF2DD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059113" y="3716338"/>
          <a:ext cx="3990975" cy="10080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27800300" imgH="7023100" progId="Equation.DSMT4">
                  <p:embed/>
                </p:oleObj>
              </mc:Choice>
              <mc:Fallback>
                <p:oleObj name="Equation" r:id="rId2" imgW="27800300" imgH="7023100" progId="Equation.DSMT4">
                  <p:embed/>
                  <p:pic>
                    <p:nvPicPr>
                      <p:cNvPr id="30724" name="Object 2">
                        <a:extLst>
                          <a:ext uri="{FF2B5EF4-FFF2-40B4-BE49-F238E27FC236}">
                            <a16:creationId xmlns:a16="http://schemas.microsoft.com/office/drawing/2014/main" id="{0A00B269-DABC-B74C-8674-C6A7761EF2DD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59113" y="3716338"/>
                        <a:ext cx="3990975" cy="10080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2000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/>
                                        <p:tgtEl>
                                          <p:spTgt spid="307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2000"/>
                                        <p:tgtEl>
                                          <p:spTgt spid="307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1 Título">
            <a:extLst>
              <a:ext uri="{FF2B5EF4-FFF2-40B4-BE49-F238E27FC236}">
                <a16:creationId xmlns:a16="http://schemas.microsoft.com/office/drawing/2014/main" id="{732240BB-4872-DF40-87E2-F5FD3A6807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altLang="es-CL" b="1" i="1" dirty="0"/>
              <a:t>25. Producto Punto o Escalar</a:t>
            </a:r>
            <a:endParaRPr lang="es-MX" altLang="es-CL" dirty="0"/>
          </a:p>
        </p:txBody>
      </p:sp>
      <p:sp>
        <p:nvSpPr>
          <p:cNvPr id="31747" name="2 Marcador de contenido">
            <a:extLst>
              <a:ext uri="{FF2B5EF4-FFF2-40B4-BE49-F238E27FC236}">
                <a16:creationId xmlns:a16="http://schemas.microsoft.com/office/drawing/2014/main" id="{C198FCD3-569C-694A-8390-D62261CFE99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MX" altLang="es-CL" dirty="0">
                <a:latin typeface="Garamond" panose="02020404030301010803" pitchFamily="18" charset="0"/>
              </a:rPr>
              <a:t>La interpretación simple del producto escalar: </a:t>
            </a:r>
          </a:p>
          <a:p>
            <a:endParaRPr lang="es-MX" altLang="es-CL" dirty="0"/>
          </a:p>
          <a:p>
            <a:endParaRPr lang="es-MX" altLang="es-CL" dirty="0"/>
          </a:p>
          <a:p>
            <a:endParaRPr lang="es-MX" altLang="es-CL" dirty="0"/>
          </a:p>
          <a:p>
            <a:r>
              <a:rPr lang="es-MX" altLang="es-CL" dirty="0">
                <a:latin typeface="Garamond" panose="02020404030301010803" pitchFamily="18" charset="0"/>
              </a:rPr>
              <a:t>(Bcos</a:t>
            </a:r>
            <a:r>
              <a:rPr lang="el-GR" altLang="es-CL" dirty="0">
                <a:latin typeface="Garamond" panose="02020404030301010803" pitchFamily="18" charset="0"/>
              </a:rPr>
              <a:t>θ</a:t>
            </a:r>
            <a:r>
              <a:rPr lang="es-MX" altLang="es-CL" dirty="0">
                <a:latin typeface="Garamond" panose="02020404030301010803" pitchFamily="18" charset="0"/>
              </a:rPr>
              <a:t>)A:“La componente de </a:t>
            </a:r>
            <a:r>
              <a:rPr lang="es-MX" altLang="es-CL" b="1" dirty="0">
                <a:latin typeface="Garamond" panose="02020404030301010803" pitchFamily="18" charset="0"/>
              </a:rPr>
              <a:t>B </a:t>
            </a:r>
            <a:r>
              <a:rPr lang="es-MX" altLang="es-CL" dirty="0">
                <a:latin typeface="Garamond" panose="02020404030301010803" pitchFamily="18" charset="0"/>
              </a:rPr>
              <a:t>en la dirección de </a:t>
            </a:r>
            <a:r>
              <a:rPr lang="es-MX" altLang="es-CL" b="1" dirty="0">
                <a:latin typeface="Garamond" panose="02020404030301010803" pitchFamily="18" charset="0"/>
              </a:rPr>
              <a:t>A</a:t>
            </a:r>
            <a:r>
              <a:rPr lang="es-MX" altLang="es-CL" dirty="0">
                <a:latin typeface="Garamond" panose="02020404030301010803" pitchFamily="18" charset="0"/>
              </a:rPr>
              <a:t> por la magnitud de </a:t>
            </a:r>
            <a:r>
              <a:rPr lang="es-MX" altLang="es-CL" b="1" dirty="0">
                <a:latin typeface="Garamond" panose="02020404030301010803" pitchFamily="18" charset="0"/>
              </a:rPr>
              <a:t>A</a:t>
            </a:r>
            <a:r>
              <a:rPr lang="es-MX" altLang="es-CL" dirty="0">
                <a:latin typeface="Garamond" panose="02020404030301010803" pitchFamily="18" charset="0"/>
              </a:rPr>
              <a:t>” (Acos</a:t>
            </a:r>
            <a:r>
              <a:rPr lang="el-GR" altLang="es-CL" dirty="0">
                <a:latin typeface="Garamond" panose="02020404030301010803" pitchFamily="18" charset="0"/>
              </a:rPr>
              <a:t>θ</a:t>
            </a:r>
            <a:r>
              <a:rPr lang="es-MX" altLang="es-CL" dirty="0">
                <a:latin typeface="Garamond" panose="02020404030301010803" pitchFamily="18" charset="0"/>
              </a:rPr>
              <a:t>)B = “la componente de </a:t>
            </a:r>
            <a:r>
              <a:rPr lang="es-MX" altLang="es-CL" b="1" dirty="0">
                <a:latin typeface="Garamond" panose="02020404030301010803" pitchFamily="18" charset="0"/>
              </a:rPr>
              <a:t>A</a:t>
            </a:r>
            <a:r>
              <a:rPr lang="es-MX" altLang="es-CL" dirty="0">
                <a:latin typeface="Garamond" panose="02020404030301010803" pitchFamily="18" charset="0"/>
              </a:rPr>
              <a:t> en la dirección de </a:t>
            </a:r>
            <a:r>
              <a:rPr lang="es-MX" altLang="es-CL" b="1" dirty="0">
                <a:latin typeface="Garamond" panose="02020404030301010803" pitchFamily="18" charset="0"/>
              </a:rPr>
              <a:t>B</a:t>
            </a:r>
            <a:r>
              <a:rPr lang="es-MX" altLang="es-CL" dirty="0">
                <a:latin typeface="Garamond" panose="02020404030301010803" pitchFamily="18" charset="0"/>
              </a:rPr>
              <a:t> por la magnitud de </a:t>
            </a:r>
            <a:r>
              <a:rPr lang="es-MX" altLang="es-CL" b="1" dirty="0">
                <a:latin typeface="Garamond" panose="02020404030301010803" pitchFamily="18" charset="0"/>
              </a:rPr>
              <a:t>B</a:t>
            </a:r>
            <a:endParaRPr lang="es-MX" altLang="es-CL" dirty="0">
              <a:latin typeface="Garamond" panose="02020404030301010803" pitchFamily="18" charset="0"/>
            </a:endParaRPr>
          </a:p>
        </p:txBody>
      </p:sp>
      <p:pic>
        <p:nvPicPr>
          <p:cNvPr id="31748" name="Picture 3">
            <a:extLst>
              <a:ext uri="{FF2B5EF4-FFF2-40B4-BE49-F238E27FC236}">
                <a16:creationId xmlns:a16="http://schemas.microsoft.com/office/drawing/2014/main" id="{B2229D8B-F0CC-A443-8D94-D41836E7AF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213" y="2205038"/>
            <a:ext cx="7834312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2000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/>
                                        <p:tgtEl>
                                          <p:spTgt spid="317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2000"/>
                                        <p:tgtEl>
                                          <p:spTgt spid="317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1 Título">
            <a:extLst>
              <a:ext uri="{FF2B5EF4-FFF2-40B4-BE49-F238E27FC236}">
                <a16:creationId xmlns:a16="http://schemas.microsoft.com/office/drawing/2014/main" id="{F585350D-8A27-764C-9BD5-51E611FE4E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altLang="es-CL" b="1" i="1" dirty="0"/>
              <a:t>25. Producto Punto o Escalar</a:t>
            </a:r>
            <a:endParaRPr lang="es-MX" altLang="es-CL" dirty="0"/>
          </a:p>
        </p:txBody>
      </p:sp>
      <p:sp>
        <p:nvSpPr>
          <p:cNvPr id="32771" name="2 Marcador de contenido">
            <a:extLst>
              <a:ext uri="{FF2B5EF4-FFF2-40B4-BE49-F238E27FC236}">
                <a16:creationId xmlns:a16="http://schemas.microsoft.com/office/drawing/2014/main" id="{D0A131F1-B53E-3D4D-9EA5-D69D27B4BD4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s-MX" altLang="es-CL" dirty="0">
                <a:latin typeface="Garamond" panose="02020404030301010803" pitchFamily="18" charset="0"/>
              </a:rPr>
              <a:t>Resulta obvio que el orden de los productos no altera el producto escalar, es decir, </a:t>
            </a:r>
          </a:p>
          <a:p>
            <a:pPr algn="just"/>
            <a:endParaRPr lang="es-MX" altLang="es-CL" dirty="0">
              <a:latin typeface="Garamond" panose="02020404030301010803" pitchFamily="18" charset="0"/>
            </a:endParaRPr>
          </a:p>
          <a:p>
            <a:pPr algn="just"/>
            <a:r>
              <a:rPr lang="es-MX" altLang="es-CL" dirty="0">
                <a:latin typeface="Garamond" panose="02020404030301010803" pitchFamily="18" charset="0"/>
              </a:rPr>
              <a:t>y que si dos vectores son perpendiculares entre sí, entonces 		  y recíprocamente. Más aún, el cuadrado de un vector se puede interpretar como el vector multiplicado escalarmente por sí mismo; el resultado es el cuadrado de su magnitud.</a:t>
            </a:r>
          </a:p>
          <a:p>
            <a:endParaRPr lang="es-MX" altLang="es-CL" dirty="0">
              <a:latin typeface="Garamond" panose="02020404030301010803" pitchFamily="18" charset="0"/>
            </a:endParaRPr>
          </a:p>
          <a:p>
            <a:endParaRPr lang="es-MX" altLang="es-CL" b="1" dirty="0">
              <a:latin typeface="Garamond" panose="02020404030301010803" pitchFamily="18" charset="0"/>
            </a:endParaRPr>
          </a:p>
          <a:p>
            <a:endParaRPr lang="es-MX" altLang="es-CL" dirty="0"/>
          </a:p>
        </p:txBody>
      </p:sp>
      <p:graphicFrame>
        <p:nvGraphicFramePr>
          <p:cNvPr id="32772" name="Object 2">
            <a:extLst>
              <a:ext uri="{FF2B5EF4-FFF2-40B4-BE49-F238E27FC236}">
                <a16:creationId xmlns:a16="http://schemas.microsoft.com/office/drawing/2014/main" id="{6AFBBECD-A937-1A45-B5B3-20E5AD8167C7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348038" y="2781300"/>
          <a:ext cx="2268537" cy="647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16383000" imgH="4686300" progId="Equation.DSMT4">
                  <p:embed/>
                </p:oleObj>
              </mc:Choice>
              <mc:Fallback>
                <p:oleObj name="Equation" r:id="rId2" imgW="16383000" imgH="4686300" progId="Equation.DSMT4">
                  <p:embed/>
                  <p:pic>
                    <p:nvPicPr>
                      <p:cNvPr id="32772" name="Object 2">
                        <a:extLst>
                          <a:ext uri="{FF2B5EF4-FFF2-40B4-BE49-F238E27FC236}">
                            <a16:creationId xmlns:a16="http://schemas.microsoft.com/office/drawing/2014/main" id="{6AFBBECD-A937-1A45-B5B3-20E5AD8167C7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48038" y="2781300"/>
                        <a:ext cx="2268537" cy="647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773" name="Object 3">
            <a:extLst>
              <a:ext uri="{FF2B5EF4-FFF2-40B4-BE49-F238E27FC236}">
                <a16:creationId xmlns:a16="http://schemas.microsoft.com/office/drawing/2014/main" id="{9C0A0218-15DE-714B-BD39-DB49587AB64D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33700" y="3644900"/>
          <a:ext cx="1422400" cy="576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12293600" imgH="4978400" progId="Equation.DSMT4">
                  <p:embed/>
                </p:oleObj>
              </mc:Choice>
              <mc:Fallback>
                <p:oleObj name="Equation" r:id="rId4" imgW="12293600" imgH="4978400" progId="Equation.DSMT4">
                  <p:embed/>
                  <p:pic>
                    <p:nvPicPr>
                      <p:cNvPr id="32773" name="Object 3">
                        <a:extLst>
                          <a:ext uri="{FF2B5EF4-FFF2-40B4-BE49-F238E27FC236}">
                            <a16:creationId xmlns:a16="http://schemas.microsoft.com/office/drawing/2014/main" id="{9C0A0218-15DE-714B-BD39-DB49587AB64D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33700" y="3644900"/>
                        <a:ext cx="1422400" cy="5762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2000"/>
                                        <p:tgtEl>
                                          <p:spTgt spid="32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/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2000"/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32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1 Título">
            <a:extLst>
              <a:ext uri="{FF2B5EF4-FFF2-40B4-BE49-F238E27FC236}">
                <a16:creationId xmlns:a16="http://schemas.microsoft.com/office/drawing/2014/main" id="{452BB0F1-F9F3-A04E-B73E-C5E207C8E3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altLang="es-CL" b="1" i="1" dirty="0"/>
              <a:t>26. Producto Cruz o Vectorial</a:t>
            </a:r>
            <a:endParaRPr lang="es-MX" altLang="es-CL" dirty="0"/>
          </a:p>
        </p:txBody>
      </p:sp>
      <p:sp>
        <p:nvSpPr>
          <p:cNvPr id="15364" name="2 Marcador de contenido">
            <a:extLst>
              <a:ext uri="{FF2B5EF4-FFF2-40B4-BE49-F238E27FC236}">
                <a16:creationId xmlns:a16="http://schemas.microsoft.com/office/drawing/2014/main" id="{DA8F541B-56C3-6E4C-BA37-F185199D49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206500"/>
            <a:ext cx="8229600" cy="4525963"/>
          </a:xfrm>
        </p:spPr>
        <p:txBody>
          <a:bodyPr/>
          <a:lstStyle/>
          <a:p>
            <a:pPr algn="just"/>
            <a:r>
              <a:rPr lang="es-MX" altLang="es-CL" sz="2800" dirty="0">
                <a:latin typeface="Garamond" panose="02020404030301010803" pitchFamily="18" charset="0"/>
              </a:rPr>
              <a:t>Cuando se multiplican dos vectores “cruz”, el resultado de dicha multiplicación vectorial es un nuevo vector, perpendicular al plano formado por los vectores que están multiplicando:</a:t>
            </a:r>
          </a:p>
          <a:p>
            <a:pPr algn="just"/>
            <a:endParaRPr lang="es-MX" altLang="es-CL" dirty="0">
              <a:latin typeface="Garamond" panose="02020404030301010803" pitchFamily="18" charset="0"/>
            </a:endParaRPr>
          </a:p>
          <a:p>
            <a:pPr algn="just"/>
            <a:r>
              <a:rPr lang="es-MX" altLang="es-CL" sz="2800" dirty="0">
                <a:latin typeface="Garamond" panose="02020404030301010803" pitchFamily="18" charset="0"/>
              </a:rPr>
              <a:t>Su dirección se determina según la “regla de la mano derecha”; si se doblan los dedos de la mano derecha en el sentido necesario para hacer girar de </a:t>
            </a:r>
            <a:r>
              <a:rPr lang="es-MX" altLang="es-CL" sz="2800" b="1" dirty="0">
                <a:latin typeface="Garamond" panose="02020404030301010803" pitchFamily="18" charset="0"/>
              </a:rPr>
              <a:t>A </a:t>
            </a:r>
            <a:r>
              <a:rPr lang="es-MX" altLang="es-CL" sz="2800" dirty="0">
                <a:latin typeface="Garamond" panose="02020404030301010803" pitchFamily="18" charset="0"/>
              </a:rPr>
              <a:t>hacia la misma dirección de </a:t>
            </a:r>
            <a:r>
              <a:rPr lang="es-MX" altLang="es-CL" sz="2800" b="1" dirty="0">
                <a:latin typeface="Garamond" panose="02020404030301010803" pitchFamily="18" charset="0"/>
              </a:rPr>
              <a:t>B</a:t>
            </a:r>
            <a:r>
              <a:rPr lang="es-MX" altLang="es-CL" sz="2800" dirty="0">
                <a:latin typeface="Garamond" panose="02020404030301010803" pitchFamily="18" charset="0"/>
              </a:rPr>
              <a:t> siguiendo el ángulo más pequeño entre ellos, el pulgar indicará la dirección de este nuevo vector.</a:t>
            </a:r>
          </a:p>
          <a:p>
            <a:endParaRPr lang="es-MX" altLang="es-CL" dirty="0">
              <a:latin typeface="Garamond" panose="02020404030301010803" pitchFamily="18" charset="0"/>
            </a:endParaRPr>
          </a:p>
        </p:txBody>
      </p:sp>
      <p:graphicFrame>
        <p:nvGraphicFramePr>
          <p:cNvPr id="15362" name="Object 2">
            <a:extLst>
              <a:ext uri="{FF2B5EF4-FFF2-40B4-BE49-F238E27FC236}">
                <a16:creationId xmlns:a16="http://schemas.microsoft.com/office/drawing/2014/main" id="{391A7C19-7BD8-9448-9027-D9D8CD73A5D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276600" y="2924175"/>
          <a:ext cx="3162300" cy="7381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30137100" imgH="7023100" progId="Equation.DSMT4">
                  <p:embed/>
                </p:oleObj>
              </mc:Choice>
              <mc:Fallback>
                <p:oleObj name="Equation" r:id="rId2" imgW="30137100" imgH="7023100" progId="Equation.DSMT4">
                  <p:embed/>
                  <p:pic>
                    <p:nvPicPr>
                      <p:cNvPr id="15362" name="Object 2">
                        <a:extLst>
                          <a:ext uri="{FF2B5EF4-FFF2-40B4-BE49-F238E27FC236}">
                            <a16:creationId xmlns:a16="http://schemas.microsoft.com/office/drawing/2014/main" id="{391A7C19-7BD8-9448-9027-D9D8CD73A5D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76600" y="2924175"/>
                        <a:ext cx="3162300" cy="7381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53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53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53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153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1 Título">
            <a:extLst>
              <a:ext uri="{FF2B5EF4-FFF2-40B4-BE49-F238E27FC236}">
                <a16:creationId xmlns:a16="http://schemas.microsoft.com/office/drawing/2014/main" id="{0E409E0A-67B9-554C-AA04-263019C8B7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altLang="es-CL" b="1" i="1" dirty="0"/>
              <a:t>26. Producto Cruz o Vectorial</a:t>
            </a:r>
            <a:endParaRPr lang="es-MX" altLang="es-CL" dirty="0"/>
          </a:p>
        </p:txBody>
      </p:sp>
      <p:pic>
        <p:nvPicPr>
          <p:cNvPr id="34819" name="Picture 2">
            <a:extLst>
              <a:ext uri="{FF2B5EF4-FFF2-40B4-BE49-F238E27FC236}">
                <a16:creationId xmlns:a16="http://schemas.microsoft.com/office/drawing/2014/main" id="{D08D336F-9A18-3540-94A0-B3E7CF7E74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220"/>
          <a:stretch>
            <a:fillRect/>
          </a:stretch>
        </p:blipFill>
        <p:spPr bwMode="auto">
          <a:xfrm>
            <a:off x="576263" y="4354513"/>
            <a:ext cx="7883525" cy="1954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20" name="2 Marcador de contenido">
            <a:extLst>
              <a:ext uri="{FF2B5EF4-FFF2-40B4-BE49-F238E27FC236}">
                <a16:creationId xmlns:a16="http://schemas.microsoft.com/office/drawing/2014/main" id="{E01B94C2-094E-F44D-98FF-772C67D6CA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125538"/>
            <a:ext cx="8229600" cy="4525962"/>
          </a:xfrm>
        </p:spPr>
        <p:txBody>
          <a:bodyPr/>
          <a:lstStyle/>
          <a:p>
            <a:r>
              <a:rPr lang="es-MX" altLang="es-CL" sz="2800" dirty="0">
                <a:latin typeface="Garamond" panose="02020404030301010803" pitchFamily="18" charset="0"/>
              </a:rPr>
              <a:t>Si se observa el plano que contiene a </a:t>
            </a:r>
            <a:r>
              <a:rPr lang="es-MX" altLang="es-CL" sz="2800" b="1" dirty="0">
                <a:latin typeface="Garamond" panose="02020404030301010803" pitchFamily="18" charset="0"/>
              </a:rPr>
              <a:t>A </a:t>
            </a:r>
            <a:r>
              <a:rPr lang="es-MX" altLang="es-CL" sz="2800" dirty="0">
                <a:latin typeface="Garamond" panose="02020404030301010803" pitchFamily="18" charset="0"/>
              </a:rPr>
              <a:t>y a </a:t>
            </a:r>
            <a:r>
              <a:rPr lang="es-MX" altLang="es-CL" sz="2800" b="1" dirty="0">
                <a:latin typeface="Garamond" panose="02020404030301010803" pitchFamily="18" charset="0"/>
              </a:rPr>
              <a:t>B </a:t>
            </a:r>
            <a:r>
              <a:rPr lang="es-MX" altLang="es-CL" sz="2800" dirty="0">
                <a:latin typeface="Garamond" panose="02020404030301010803" pitchFamily="18" charset="0"/>
              </a:rPr>
              <a:t>en la figura, se tiene una interpretación sencilla del producto cruz. De la figura y de la ecuación:  </a:t>
            </a:r>
          </a:p>
          <a:p>
            <a:endParaRPr lang="es-MX" altLang="es-CL" sz="2800" dirty="0">
              <a:latin typeface="Garamond" panose="02020404030301010803" pitchFamily="18" charset="0"/>
            </a:endParaRPr>
          </a:p>
          <a:p>
            <a:r>
              <a:rPr lang="es-MX" altLang="es-CL" sz="2800" dirty="0">
                <a:latin typeface="Garamond" panose="02020404030301010803" pitchFamily="18" charset="0"/>
              </a:rPr>
              <a:t>se desprende que la magnitud del producto cruz es igual al área del paralelogramo que tienen a </a:t>
            </a:r>
            <a:r>
              <a:rPr lang="es-MX" altLang="es-CL" sz="2800" b="1" dirty="0">
                <a:latin typeface="Garamond" panose="02020404030301010803" pitchFamily="18" charset="0"/>
              </a:rPr>
              <a:t>A </a:t>
            </a:r>
            <a:r>
              <a:rPr lang="es-MX" altLang="es-CL" sz="2800" dirty="0">
                <a:latin typeface="Garamond" panose="02020404030301010803" pitchFamily="18" charset="0"/>
              </a:rPr>
              <a:t>y </a:t>
            </a:r>
            <a:r>
              <a:rPr lang="es-MX" altLang="es-CL" sz="2800" b="1" dirty="0">
                <a:latin typeface="Garamond" panose="02020404030301010803" pitchFamily="18" charset="0"/>
              </a:rPr>
              <a:t>B</a:t>
            </a:r>
            <a:r>
              <a:rPr lang="es-MX" altLang="es-CL" sz="2800" dirty="0">
                <a:latin typeface="Garamond" panose="02020404030301010803" pitchFamily="18" charset="0"/>
              </a:rPr>
              <a:t> como lados.</a:t>
            </a:r>
          </a:p>
        </p:txBody>
      </p:sp>
      <p:graphicFrame>
        <p:nvGraphicFramePr>
          <p:cNvPr id="34821" name="Object 4">
            <a:extLst>
              <a:ext uri="{FF2B5EF4-FFF2-40B4-BE49-F238E27FC236}">
                <a16:creationId xmlns:a16="http://schemas.microsoft.com/office/drawing/2014/main" id="{B3CF03B6-047A-614F-9E87-ADD036D5EB02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132138" y="2420938"/>
          <a:ext cx="3162300" cy="7381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30137100" imgH="7023100" progId="Equation.DSMT4">
                  <p:embed/>
                </p:oleObj>
              </mc:Choice>
              <mc:Fallback>
                <p:oleObj name="Equation" r:id="rId3" imgW="30137100" imgH="7023100" progId="Equation.DSMT4">
                  <p:embed/>
                  <p:pic>
                    <p:nvPicPr>
                      <p:cNvPr id="34821" name="Object 4">
                        <a:extLst>
                          <a:ext uri="{FF2B5EF4-FFF2-40B4-BE49-F238E27FC236}">
                            <a16:creationId xmlns:a16="http://schemas.microsoft.com/office/drawing/2014/main" id="{B3CF03B6-047A-614F-9E87-ADD036D5EB02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32138" y="2420938"/>
                        <a:ext cx="3162300" cy="7381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48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48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20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/>
                                        <p:tgtEl>
                                          <p:spTgt spid="348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2000"/>
                                        <p:tgtEl>
                                          <p:spTgt spid="348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/>
                                        <p:tgtEl>
                                          <p:spTgt spid="348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2000"/>
                                        <p:tgtEl>
                                          <p:spTgt spid="34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>
            <a:extLst>
              <a:ext uri="{FF2B5EF4-FFF2-40B4-BE49-F238E27FC236}">
                <a16:creationId xmlns:a16="http://schemas.microsoft.com/office/drawing/2014/main" id="{5F7F9576-3745-E646-9213-92A2791124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2175" y="2489200"/>
            <a:ext cx="7496175" cy="274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843" name="1 Título">
            <a:extLst>
              <a:ext uri="{FF2B5EF4-FFF2-40B4-BE49-F238E27FC236}">
                <a16:creationId xmlns:a16="http://schemas.microsoft.com/office/drawing/2014/main" id="{73D815C7-EC37-CA44-B94E-510555C5F1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altLang="es-CL" b="1" i="1" dirty="0"/>
              <a:t>27. Producto Cruz o Vectorial</a:t>
            </a:r>
            <a:endParaRPr lang="es-MX" altLang="es-CL" dirty="0"/>
          </a:p>
        </p:txBody>
      </p:sp>
      <p:sp>
        <p:nvSpPr>
          <p:cNvPr id="35844" name="2 Marcador de contenido">
            <a:extLst>
              <a:ext uri="{FF2B5EF4-FFF2-40B4-BE49-F238E27FC236}">
                <a16:creationId xmlns:a16="http://schemas.microsoft.com/office/drawing/2014/main" id="{CF623170-F352-FB4B-88F0-D65692EB3A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9113" y="1495425"/>
            <a:ext cx="8229600" cy="4525963"/>
          </a:xfrm>
        </p:spPr>
        <p:txBody>
          <a:bodyPr/>
          <a:lstStyle/>
          <a:p>
            <a:pPr algn="just"/>
            <a:r>
              <a:rPr lang="es-MX" altLang="es-CL" dirty="0">
                <a:latin typeface="Garamond" panose="02020404030301010803" pitchFamily="18" charset="0"/>
              </a:rPr>
              <a:t>A partir de la definición de la dirección del producto cruz dada</a:t>
            </a:r>
          </a:p>
          <a:p>
            <a:pPr algn="just"/>
            <a:endParaRPr lang="es-MX" altLang="es-CL" dirty="0">
              <a:latin typeface="Garamond" panose="02020404030301010803" pitchFamily="18" charset="0"/>
            </a:endParaRPr>
          </a:p>
          <a:p>
            <a:pPr algn="just"/>
            <a:endParaRPr lang="es-MX" altLang="es-CL" dirty="0">
              <a:latin typeface="Garamond" panose="02020404030301010803" pitchFamily="18" charset="0"/>
            </a:endParaRPr>
          </a:p>
          <a:p>
            <a:pPr algn="just"/>
            <a:endParaRPr lang="es-MX" altLang="es-CL" dirty="0">
              <a:latin typeface="Garamond" panose="02020404030301010803" pitchFamily="18" charset="0"/>
            </a:endParaRPr>
          </a:p>
          <a:p>
            <a:pPr algn="just"/>
            <a:endParaRPr lang="es-MX" altLang="es-CL" dirty="0">
              <a:latin typeface="Garamond" panose="02020404030301010803" pitchFamily="18" charset="0"/>
            </a:endParaRPr>
          </a:p>
          <a:p>
            <a:pPr algn="just"/>
            <a:r>
              <a:rPr lang="es-MX" altLang="es-CL" dirty="0">
                <a:latin typeface="Garamond" panose="02020404030301010803" pitchFamily="18" charset="0"/>
              </a:rPr>
              <a:t>Resulta evidente que el orden de los factores sí es importante en este caso, ya que: </a:t>
            </a:r>
          </a:p>
        </p:txBody>
      </p:sp>
      <p:graphicFrame>
        <p:nvGraphicFramePr>
          <p:cNvPr id="35845" name="Object 3">
            <a:extLst>
              <a:ext uri="{FF2B5EF4-FFF2-40B4-BE49-F238E27FC236}">
                <a16:creationId xmlns:a16="http://schemas.microsoft.com/office/drawing/2014/main" id="{686CCF32-4BA8-2B46-B942-C5C3B540CE5A}"/>
              </a:ext>
            </a:extLst>
          </p:cNvPr>
          <p:cNvGraphicFramePr>
            <a:graphicFrameLocks noChangeAspect="1"/>
          </p:cNvGraphicFramePr>
          <p:nvPr/>
        </p:nvGraphicFramePr>
        <p:xfrm>
          <a:off x="6372225" y="5445125"/>
          <a:ext cx="2074863" cy="592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24574500" imgH="7023100" progId="Equation.DSMT4">
                  <p:embed/>
                </p:oleObj>
              </mc:Choice>
              <mc:Fallback>
                <p:oleObj name="Equation" r:id="rId3" imgW="24574500" imgH="7023100" progId="Equation.DSMT4">
                  <p:embed/>
                  <p:pic>
                    <p:nvPicPr>
                      <p:cNvPr id="35845" name="Object 3">
                        <a:extLst>
                          <a:ext uri="{FF2B5EF4-FFF2-40B4-BE49-F238E27FC236}">
                            <a16:creationId xmlns:a16="http://schemas.microsoft.com/office/drawing/2014/main" id="{686CCF32-4BA8-2B46-B942-C5C3B540CE5A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72225" y="5445125"/>
                        <a:ext cx="2074863" cy="5921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58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58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3584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2000"/>
                                        <p:tgtEl>
                                          <p:spTgt spid="3584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/>
                                        <p:tgtEl>
                                          <p:spTgt spid="358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2000"/>
                                        <p:tgtEl>
                                          <p:spTgt spid="358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1 Título">
            <a:extLst>
              <a:ext uri="{FF2B5EF4-FFF2-40B4-BE49-F238E27FC236}">
                <a16:creationId xmlns:a16="http://schemas.microsoft.com/office/drawing/2014/main" id="{82092561-DA93-0C47-8A4F-06BDE66769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altLang="es-CL" b="1" i="1" dirty="0"/>
              <a:t>27. Producto Cruz o Vectorial</a:t>
            </a:r>
            <a:endParaRPr lang="es-MX" altLang="es-CL" dirty="0"/>
          </a:p>
        </p:txBody>
      </p:sp>
      <p:sp>
        <p:nvSpPr>
          <p:cNvPr id="36867" name="2 Marcador de contenido">
            <a:extLst>
              <a:ext uri="{FF2B5EF4-FFF2-40B4-BE49-F238E27FC236}">
                <a16:creationId xmlns:a16="http://schemas.microsoft.com/office/drawing/2014/main" id="{0052AD1B-B6EA-394A-A482-F4CDD0239C5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s-MX" altLang="es-CL">
                <a:latin typeface="Garamond" panose="02020404030301010803" pitchFamily="18" charset="0"/>
              </a:rPr>
              <a:t>Si </a:t>
            </a:r>
            <a:r>
              <a:rPr lang="es-MX" altLang="es-CL" b="1">
                <a:latin typeface="Garamond" panose="02020404030301010803" pitchFamily="18" charset="0"/>
              </a:rPr>
              <a:t>A </a:t>
            </a:r>
            <a:r>
              <a:rPr lang="es-MX" altLang="es-CL">
                <a:latin typeface="Garamond" panose="02020404030301010803" pitchFamily="18" charset="0"/>
              </a:rPr>
              <a:t>y </a:t>
            </a:r>
            <a:r>
              <a:rPr lang="es-MX" altLang="es-CL" b="1">
                <a:latin typeface="Garamond" panose="02020404030301010803" pitchFamily="18" charset="0"/>
              </a:rPr>
              <a:t>B </a:t>
            </a:r>
            <a:r>
              <a:rPr lang="es-MX" altLang="es-CL">
                <a:latin typeface="Garamond" panose="02020404030301010803" pitchFamily="18" charset="0"/>
              </a:rPr>
              <a:t>son paralelos, se desprende que el producto cruz entre ellos es cero, y recíprocamente en particular.</a:t>
            </a:r>
          </a:p>
        </p:txBody>
      </p:sp>
    </p:spTree>
  </p:cSld>
  <p:clrMapOvr>
    <a:masterClrMapping/>
  </p:clrMapOvr>
  <p:transition spd="slow"/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1 Título">
            <a:extLst>
              <a:ext uri="{FF2B5EF4-FFF2-40B4-BE49-F238E27FC236}">
                <a16:creationId xmlns:a16="http://schemas.microsoft.com/office/drawing/2014/main" id="{1EFE9742-5100-6042-9864-92D96CA7CC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altLang="es-CL" b="1" i="1" dirty="0"/>
              <a:t>28. Bibliografía</a:t>
            </a:r>
            <a:endParaRPr lang="es-MX" altLang="es-CL" dirty="0"/>
          </a:p>
        </p:txBody>
      </p:sp>
      <p:sp>
        <p:nvSpPr>
          <p:cNvPr id="35842" name="2 Marcador de contenido">
            <a:extLst>
              <a:ext uri="{FF2B5EF4-FFF2-40B4-BE49-F238E27FC236}">
                <a16:creationId xmlns:a16="http://schemas.microsoft.com/office/drawing/2014/main" id="{A657A367-7E6D-B24B-BFD4-9E4750E3ECC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57188" lvl="3" algn="just">
              <a:lnSpc>
                <a:spcPct val="150000"/>
              </a:lnSpc>
            </a:pPr>
            <a:r>
              <a:rPr lang="es-ES_tradnl" altLang="es-CL" sz="1800" dirty="0">
                <a:latin typeface="Garamond" panose="02020404030301010803" pitchFamily="18" charset="0"/>
              </a:rPr>
              <a:t>Murray R. Spiegel, “Análisis Vectorial”, Editorial Mc Graw-Hill, 1985.</a:t>
            </a:r>
            <a:endParaRPr lang="es-MX" altLang="es-CL" sz="1800" dirty="0">
              <a:latin typeface="Garamond" panose="02020404030301010803" pitchFamily="18" charset="0"/>
            </a:endParaRPr>
          </a:p>
          <a:p>
            <a:pPr marL="357188" lvl="3" algn="just">
              <a:lnSpc>
                <a:spcPct val="150000"/>
              </a:lnSpc>
            </a:pPr>
            <a:r>
              <a:rPr lang="es-ES_tradnl" altLang="es-CL" sz="1800" dirty="0">
                <a:latin typeface="Garamond" panose="02020404030301010803" pitchFamily="18" charset="0"/>
              </a:rPr>
              <a:t> Resnick-Halliday-Kramer, “Física” Parte I. Cuarta Edición. CECSA. México. 2002.</a:t>
            </a:r>
            <a:endParaRPr lang="es-MX" altLang="es-CL" sz="1800" dirty="0">
              <a:latin typeface="Garamond" panose="02020404030301010803" pitchFamily="18" charset="0"/>
            </a:endParaRPr>
          </a:p>
          <a:p>
            <a:pPr marL="357188" lvl="3" algn="just">
              <a:lnSpc>
                <a:spcPct val="150000"/>
              </a:lnSpc>
            </a:pPr>
            <a:r>
              <a:rPr lang="es-ES_tradnl" altLang="es-CL" sz="1800" dirty="0">
                <a:latin typeface="Garamond" panose="02020404030301010803" pitchFamily="18" charset="0"/>
              </a:rPr>
              <a:t>Sears-Zemansky, “Física Universitaria”. Tomo I. Novena Edición.</a:t>
            </a:r>
            <a:endParaRPr lang="es-MX" altLang="es-CL" sz="1800" dirty="0">
              <a:latin typeface="Garamond" panose="02020404030301010803" pitchFamily="18" charset="0"/>
            </a:endParaRPr>
          </a:p>
          <a:p>
            <a:pPr marL="357188" lvl="3" algn="just">
              <a:lnSpc>
                <a:spcPct val="150000"/>
              </a:lnSpc>
            </a:pPr>
            <a:r>
              <a:rPr lang="es-ES_tradnl" altLang="es-CL" sz="1800" dirty="0">
                <a:latin typeface="Garamond" panose="02020404030301010803" pitchFamily="18" charset="0"/>
              </a:rPr>
              <a:t>Serway – </a:t>
            </a:r>
            <a:r>
              <a:rPr lang="es-ES_tradnl" altLang="es-CL" sz="1800" dirty="0" err="1">
                <a:latin typeface="Garamond" panose="02020404030301010803" pitchFamily="18" charset="0"/>
              </a:rPr>
              <a:t>Faughn</a:t>
            </a:r>
            <a:r>
              <a:rPr lang="es-ES_tradnl" altLang="es-CL" sz="1800" dirty="0">
                <a:latin typeface="Garamond" panose="02020404030301010803" pitchFamily="18" charset="0"/>
              </a:rPr>
              <a:t>, “Física”. Editorial Prentice Hall 2002.</a:t>
            </a:r>
            <a:endParaRPr lang="es-MX" altLang="es-CL" sz="1800" dirty="0">
              <a:latin typeface="Garamond" panose="02020404030301010803" pitchFamily="18" charset="0"/>
            </a:endParaRPr>
          </a:p>
          <a:p>
            <a:pPr marL="357188" lvl="3" algn="just">
              <a:lnSpc>
                <a:spcPct val="150000"/>
              </a:lnSpc>
            </a:pPr>
            <a:r>
              <a:rPr lang="es-ES_tradnl" altLang="es-CL" sz="1800" dirty="0">
                <a:latin typeface="Garamond" panose="02020404030301010803" pitchFamily="18" charset="0"/>
              </a:rPr>
              <a:t>Tippens, “Física, Conceptos y Aplicaciones”, Editorial Mc Graw Hill, 2001.</a:t>
            </a:r>
            <a:endParaRPr lang="es-MX" altLang="es-CL" sz="1800" dirty="0">
              <a:latin typeface="Garamond" panose="02020404030301010803" pitchFamily="18" charset="0"/>
            </a:endParaRPr>
          </a:p>
          <a:p>
            <a:pPr marL="357188" lvl="3" algn="just">
              <a:lnSpc>
                <a:spcPct val="150000"/>
              </a:lnSpc>
            </a:pPr>
            <a:r>
              <a:rPr lang="es-ES_tradnl" altLang="es-CL" sz="1800" dirty="0">
                <a:latin typeface="Garamond" panose="02020404030301010803" pitchFamily="18" charset="0"/>
              </a:rPr>
              <a:t> Alvarenga Beatriz, “Física General”, Editorial </a:t>
            </a:r>
            <a:r>
              <a:rPr lang="es-ES_tradnl" altLang="es-CL" sz="1800" dirty="0" err="1">
                <a:latin typeface="Garamond" panose="02020404030301010803" pitchFamily="18" charset="0"/>
              </a:rPr>
              <a:t>Harla</a:t>
            </a:r>
            <a:r>
              <a:rPr lang="es-ES_tradnl" altLang="es-CL" sz="1800" dirty="0">
                <a:latin typeface="Garamond" panose="02020404030301010803" pitchFamily="18" charset="0"/>
              </a:rPr>
              <a:t>, 1985.</a:t>
            </a:r>
            <a:endParaRPr lang="es-MX" altLang="es-CL" sz="1800" dirty="0">
              <a:latin typeface="Garamond" panose="02020404030301010803" pitchFamily="18" charset="0"/>
            </a:endParaRPr>
          </a:p>
          <a:p>
            <a:pPr marL="357188" lvl="3" algn="just">
              <a:lnSpc>
                <a:spcPct val="150000"/>
              </a:lnSpc>
            </a:pPr>
            <a:r>
              <a:rPr lang="es-ES_tradnl" altLang="es-CL" sz="1800" dirty="0" err="1">
                <a:latin typeface="Garamond" panose="02020404030301010803" pitchFamily="18" charset="0"/>
              </a:rPr>
              <a:t>Hecht</a:t>
            </a:r>
            <a:r>
              <a:rPr lang="es-ES_tradnl" altLang="es-CL" sz="1800" dirty="0">
                <a:latin typeface="Garamond" panose="02020404030301010803" pitchFamily="18" charset="0"/>
              </a:rPr>
              <a:t> Eugene, “Física 1”, Editorial Thomson, Segunda Edición.</a:t>
            </a:r>
            <a:endParaRPr lang="es-MX" altLang="es-CL" sz="1800" dirty="0">
              <a:latin typeface="Garamond" panose="02020404030301010803" pitchFamily="18" charset="0"/>
            </a:endParaRPr>
          </a:p>
          <a:p>
            <a:pPr marL="357188" lvl="3" algn="just">
              <a:lnSpc>
                <a:spcPct val="150000"/>
              </a:lnSpc>
            </a:pPr>
            <a:r>
              <a:rPr lang="es-ES_tradnl" altLang="es-CL" sz="1800" dirty="0" err="1">
                <a:latin typeface="Garamond" panose="02020404030301010803" pitchFamily="18" charset="0"/>
              </a:rPr>
              <a:t>Jones&amp;Childers</a:t>
            </a:r>
            <a:r>
              <a:rPr lang="es-ES_tradnl" altLang="es-CL" sz="1800" dirty="0">
                <a:latin typeface="Garamond" panose="02020404030301010803" pitchFamily="18" charset="0"/>
              </a:rPr>
              <a:t>, “Física Contemporánea”, Editorial Mc Graw Hill, 2001.</a:t>
            </a:r>
          </a:p>
          <a:p>
            <a:pPr marL="357188" lvl="3" algn="just">
              <a:lnSpc>
                <a:spcPct val="150000"/>
              </a:lnSpc>
            </a:pPr>
            <a:r>
              <a:rPr lang="es-MX" altLang="es-CL" sz="1800" dirty="0">
                <a:latin typeface="Garamond" panose="02020404030301010803" pitchFamily="18" charset="0"/>
              </a:rPr>
              <a:t>www.dfa.uv.cl/~</a:t>
            </a:r>
            <a:r>
              <a:rPr lang="es-MX" altLang="es-CL" sz="1800" b="1" dirty="0">
                <a:latin typeface="Garamond" panose="02020404030301010803" pitchFamily="18" charset="0"/>
              </a:rPr>
              <a:t>jura</a:t>
            </a:r>
            <a:r>
              <a:rPr lang="es-MX" altLang="es-CL" sz="1800" dirty="0">
                <a:latin typeface="Garamond" panose="02020404030301010803" pitchFamily="18" charset="0"/>
              </a:rPr>
              <a:t>/Fisica_I/semana_II_2.pdf</a:t>
            </a:r>
          </a:p>
          <a:p>
            <a:pPr>
              <a:buFont typeface="Arial" panose="020B0604020202020204" pitchFamily="34" charset="0"/>
              <a:buNone/>
            </a:pPr>
            <a:br>
              <a:rPr lang="es-MX" altLang="es-CL" dirty="0"/>
            </a:br>
            <a:endParaRPr lang="es-MX" altLang="es-CL" sz="1600" dirty="0"/>
          </a:p>
          <a:p>
            <a:endParaRPr lang="es-MX" altLang="es-CL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5295</TotalTime>
  <Words>2431</Words>
  <Application>Microsoft Macintosh PowerPoint</Application>
  <PresentationFormat>Presentación en pantalla (4:3)</PresentationFormat>
  <Paragraphs>210</Paragraphs>
  <Slides>44</Slides>
  <Notes>1</Notes>
  <HiddenSlides>0</HiddenSlides>
  <MMClips>0</MMClips>
  <ScaleCrop>false</ScaleCrop>
  <HeadingPairs>
    <vt:vector size="8" baseType="variant">
      <vt:variant>
        <vt:lpstr>Fuentes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Servidores OLE incrustados</vt:lpstr>
      </vt:variant>
      <vt:variant>
        <vt:i4>1</vt:i4>
      </vt:variant>
      <vt:variant>
        <vt:lpstr>Títulos de diapositiva</vt:lpstr>
      </vt:variant>
      <vt:variant>
        <vt:i4>44</vt:i4>
      </vt:variant>
    </vt:vector>
  </HeadingPairs>
  <TitlesOfParts>
    <vt:vector size="53" baseType="lpstr">
      <vt:lpstr>Arial</vt:lpstr>
      <vt:lpstr>Calibri</vt:lpstr>
      <vt:lpstr>Cambria Math</vt:lpstr>
      <vt:lpstr>CMU Serif</vt:lpstr>
      <vt:lpstr>Garamond</vt:lpstr>
      <vt:lpstr>Times New Roman</vt:lpstr>
      <vt:lpstr>Tw Cen MT</vt:lpstr>
      <vt:lpstr>Tema de Office</vt:lpstr>
      <vt:lpstr>Equation</vt:lpstr>
      <vt:lpstr>I UNIDAD:  Magnitudes escalares y vectoriales</vt:lpstr>
      <vt:lpstr>1. Sistemas coordenados</vt:lpstr>
      <vt:lpstr>2. Coordenadas Polares</vt:lpstr>
      <vt:lpstr>3. Ejemplo</vt:lpstr>
      <vt:lpstr>4. Rosa de Maniobras</vt:lpstr>
      <vt:lpstr>Presentación de PowerPoint</vt:lpstr>
      <vt:lpstr>4. Rosa de Maniobras. Ejemplo</vt:lpstr>
      <vt:lpstr>Presentación de PowerPoint</vt:lpstr>
      <vt:lpstr>5. MAGNITUDES FÍSICAS</vt:lpstr>
      <vt:lpstr>6. Vectores en un plano cartesiano </vt:lpstr>
      <vt:lpstr>6.Suma de vectores a lo largo de la misma recta.</vt:lpstr>
      <vt:lpstr>7.Suma de vectores</vt:lpstr>
      <vt:lpstr>8.Suma de vectores: método polígono</vt:lpstr>
      <vt:lpstr>9.Suma de vectores: método paralelogramo</vt:lpstr>
      <vt:lpstr>10. Ejemplos</vt:lpstr>
      <vt:lpstr>10. Ejemplos</vt:lpstr>
      <vt:lpstr>11. MAGNITUD o MÓDULO DE UN VECTOR</vt:lpstr>
      <vt:lpstr>12. Multiplicación de un vector por un escalar</vt:lpstr>
      <vt:lpstr>13.Suma de vectores: resta de vectores</vt:lpstr>
      <vt:lpstr>14. PROBLEMA</vt:lpstr>
      <vt:lpstr>15. Vector unitario </vt:lpstr>
      <vt:lpstr>15. Vector Unitario </vt:lpstr>
      <vt:lpstr>16. Vectores Unitarios base </vt:lpstr>
      <vt:lpstr>17. Método analítico para la suma de vectores.</vt:lpstr>
      <vt:lpstr>18. Método analítico para la suma de vectores.</vt:lpstr>
      <vt:lpstr>19. PROBLEMA</vt:lpstr>
      <vt:lpstr>19. PROBLEMA</vt:lpstr>
      <vt:lpstr>20. Propiedades de los vectores (síntesis)</vt:lpstr>
      <vt:lpstr>21. VECTORES EN 3D</vt:lpstr>
      <vt:lpstr>21. VECTOR DEFINIDO EN TERMINOS DE SU MAGNITUD Y DOS PUNTOS SOBRE SU LÍNEA DE ACCIÓN.</vt:lpstr>
      <vt:lpstr>22. Componentes rectangulares de un vector.</vt:lpstr>
      <vt:lpstr>23. Componentes rectangulares de un vector.</vt:lpstr>
      <vt:lpstr>23. Componentes rectangulares de un vector.</vt:lpstr>
      <vt:lpstr>24. Ángulos y Cosenos directores</vt:lpstr>
      <vt:lpstr>24. Ángulos y Cosenos directores</vt:lpstr>
      <vt:lpstr>24. Ángulos y Cosenos directores</vt:lpstr>
      <vt:lpstr>25. Producto Punto o Escalar</vt:lpstr>
      <vt:lpstr>25. Producto Punto o Escalar</vt:lpstr>
      <vt:lpstr>25. Producto Punto o Escalar</vt:lpstr>
      <vt:lpstr>26. Producto Cruz o Vectorial</vt:lpstr>
      <vt:lpstr>26. Producto Cruz o Vectorial</vt:lpstr>
      <vt:lpstr>27. Producto Cruz o Vectorial</vt:lpstr>
      <vt:lpstr>27. Producto Cruz o Vectorial</vt:lpstr>
      <vt:lpstr>28. Bibliografía</vt:lpstr>
    </vt:vector>
  </TitlesOfParts>
  <Company>Toshiba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MAGNITUDES FÍSICAS</dc:title>
  <dc:creator>Keno</dc:creator>
  <cp:lastModifiedBy>Hector Jaime</cp:lastModifiedBy>
  <cp:revision>162</cp:revision>
  <dcterms:created xsi:type="dcterms:W3CDTF">2015-08-16T19:54:03Z</dcterms:created>
  <dcterms:modified xsi:type="dcterms:W3CDTF">2024-02-09T11:49:03Z</dcterms:modified>
</cp:coreProperties>
</file>