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2"/>
  </p:notesMasterIdLst>
  <p:sldIdLst>
    <p:sldId id="256" r:id="rId2"/>
    <p:sldId id="308" r:id="rId3"/>
    <p:sldId id="282" r:id="rId4"/>
    <p:sldId id="283" r:id="rId5"/>
    <p:sldId id="284" r:id="rId6"/>
    <p:sldId id="285" r:id="rId7"/>
    <p:sldId id="281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309" r:id="rId19"/>
    <p:sldId id="296" r:id="rId20"/>
    <p:sldId id="297" r:id="rId21"/>
    <p:sldId id="298" r:id="rId22"/>
    <p:sldId id="299" r:id="rId23"/>
    <p:sldId id="300" r:id="rId24"/>
    <p:sldId id="301" r:id="rId25"/>
    <p:sldId id="278" r:id="rId26"/>
    <p:sldId id="280" r:id="rId27"/>
    <p:sldId id="261" r:id="rId28"/>
    <p:sldId id="302" r:id="rId29"/>
    <p:sldId id="303" r:id="rId30"/>
    <p:sldId id="306" r:id="rId31"/>
    <p:sldId id="304" r:id="rId32"/>
    <p:sldId id="305" r:id="rId33"/>
    <p:sldId id="307" r:id="rId34"/>
    <p:sldId id="267" r:id="rId35"/>
    <p:sldId id="271" r:id="rId36"/>
    <p:sldId id="272" r:id="rId37"/>
    <p:sldId id="268" r:id="rId38"/>
    <p:sldId id="269" r:id="rId39"/>
    <p:sldId id="270" r:id="rId40"/>
    <p:sldId id="273" r:id="rId41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78"/>
    <p:restoredTop sz="94694"/>
  </p:normalViewPr>
  <p:slideViewPr>
    <p:cSldViewPr>
      <p:cViewPr varScale="1">
        <p:scale>
          <a:sx n="121" d="100"/>
          <a:sy n="121" d="100"/>
        </p:scale>
        <p:origin x="576" y="17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1">
            <a:extLst>
              <a:ext uri="{FF2B5EF4-FFF2-40B4-BE49-F238E27FC236}">
                <a16:creationId xmlns:a16="http://schemas.microsoft.com/office/drawing/2014/main" id="{10D4D46C-FFF6-E14D-B018-C1A6D2B6D2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66B198EC-85C0-7841-A535-085D6FA8159B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CE0390E-1592-544B-A26A-56561522DCFF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CL" altLang="es-CL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0548B492-CFCE-854F-B1F5-1BB8F4BB62C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0D92A3DA-D3FF-8A4B-928B-B26188F6E08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:a16="http://schemas.microsoft.com/office/drawing/2014/main" id="{37BFEC46-D38A-2945-965B-B73CE74F0BD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E9BBF0CD-34DF-9E43-8D90-4CC28F19719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>
            <a:extLst>
              <a:ext uri="{FF2B5EF4-FFF2-40B4-BE49-F238E27FC236}">
                <a16:creationId xmlns:a16="http://schemas.microsoft.com/office/drawing/2014/main" id="{4D90D6E3-3AF7-0849-BE75-8CD3126ED92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D7F72D6B-E091-594E-8D13-50CD0377A84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>
            <a:extLst>
              <a:ext uri="{FF2B5EF4-FFF2-40B4-BE49-F238E27FC236}">
                <a16:creationId xmlns:a16="http://schemas.microsoft.com/office/drawing/2014/main" id="{8435630A-37A3-B54C-93EC-4F673E7FBAE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A313D39A-B83F-E342-9122-4BA0F1769DC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>
            <a:extLst>
              <a:ext uri="{FF2B5EF4-FFF2-40B4-BE49-F238E27FC236}">
                <a16:creationId xmlns:a16="http://schemas.microsoft.com/office/drawing/2014/main" id="{668C0724-5B77-F340-87E5-706506CE68E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DF6A4E97-96AD-FE46-8FBD-EF51DA97D47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>
            <a:extLst>
              <a:ext uri="{FF2B5EF4-FFF2-40B4-BE49-F238E27FC236}">
                <a16:creationId xmlns:a16="http://schemas.microsoft.com/office/drawing/2014/main" id="{A82BB329-2647-0444-B648-AA44D484E27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C7E4CB1E-11BE-0F40-B740-8CBA27E62851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>
            <a:extLst>
              <a:ext uri="{FF2B5EF4-FFF2-40B4-BE49-F238E27FC236}">
                <a16:creationId xmlns:a16="http://schemas.microsoft.com/office/drawing/2014/main" id="{33FA33FE-8908-064E-9FD2-B4122F6E93B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C263FCA3-D40E-9847-876C-991D98E108C1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>
            <a:extLst>
              <a:ext uri="{FF2B5EF4-FFF2-40B4-BE49-F238E27FC236}">
                <a16:creationId xmlns:a16="http://schemas.microsoft.com/office/drawing/2014/main" id="{25A24FFA-1B6F-F24D-8AD7-ED5FC0E3EDA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D7A1F143-8394-0E4E-B488-6A3D08286DC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>
            <a:extLst>
              <a:ext uri="{FF2B5EF4-FFF2-40B4-BE49-F238E27FC236}">
                <a16:creationId xmlns:a16="http://schemas.microsoft.com/office/drawing/2014/main" id="{9584EF80-48A4-2942-A147-5CD8610CD5A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id="{CA905877-EDB6-5E4C-9E49-BC68462DEBAF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E58804-0CD3-A34D-A7B5-6C74CA1E8967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D272379-4CEB-5B43-942F-4EAD426F447D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D05E9F-52B6-474A-B74A-233310D2A4D8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89919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063C47-21C2-4B44-877E-51B9FBCF56F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95A2E03-3856-074C-9D31-3F9F4B64C72C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F7D4A3-4788-2D4E-9FB6-ADB32FBE265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155656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630AEF2-65AC-1244-A8A3-914841C467D2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9CB9E7C-01D3-AE47-A868-76BB7638451A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8FD843-E929-7447-935D-6251F92B7A4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12541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0620C3F9-7405-C24F-8391-4C7943CFE3B6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44EDEBC-AA8C-6541-B530-B04F0D6444E6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8E296E-4578-A94A-B3D5-6B956AB1FC62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673238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3FE56229-8B2E-9940-B6E5-ED08B9D785C6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4DC6C2C5-9B42-794E-9860-D69FE67969AA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3AC7DF-FDA9-D644-A17D-905B1AEADD6F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770720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C2499F23-39A4-4343-B3D4-4FB44783D031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DF658D3-2361-8E44-918F-5BCF7CE83383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6CE5D5-126B-4848-B69E-879492FB4D8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651794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C9C17B92-3B4E-EE43-A417-4B023ACA4CF5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95BD1EB-9BFD-1445-899E-1FB29ECB3741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275081-D80B-5A4C-8538-D01581E8294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40749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C4FE40E9-25F3-2241-BFE3-8525B38C4877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F0401-9F9C-8E41-8922-08F9ECF69F31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2BAD82-3AE9-494E-9F79-150F687706C8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963195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0404914-5E68-A94D-AE5A-4B74E48BC1E9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FAEA54-331D-2A44-8DB7-9B053F2EE5C1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21818A-71AA-E847-A409-1B60A292745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394611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50E27E-03F4-A449-AF2B-5EC9C910E89A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87EBEA0-D37F-E546-B0B0-7259CEC838BB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AC50A8-9A6A-B84A-9443-142090478D6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08054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7813" y="274638"/>
            <a:ext cx="2055812" cy="584835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8213" cy="584835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36B011-7DEE-C54E-AB74-A9A392BB1E03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B0F67C3-D08D-C74D-B949-B1BF5111E23D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8403BC-6689-E143-AA19-870DEDB26C0D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2413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6065ED67-1C05-A441-9348-4ADF56534E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642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title text format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6935C169-5FA3-D843-908B-1249B1AE39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outline text format</a:t>
            </a:r>
          </a:p>
          <a:p>
            <a:pPr lvl="1"/>
            <a:r>
              <a:rPr lang="en-GB" altLang="es-CL"/>
              <a:t>Second Outline Level</a:t>
            </a:r>
          </a:p>
          <a:p>
            <a:pPr lvl="2"/>
            <a:r>
              <a:rPr lang="en-GB" altLang="es-CL"/>
              <a:t>Third Outline Level</a:t>
            </a:r>
          </a:p>
          <a:p>
            <a:pPr lvl="3"/>
            <a:r>
              <a:rPr lang="en-GB" altLang="es-CL"/>
              <a:t>Fourth Outline Level</a:t>
            </a:r>
          </a:p>
          <a:p>
            <a:pPr lvl="4"/>
            <a:r>
              <a:rPr lang="en-GB" altLang="es-CL"/>
              <a:t>Fifth Outline Level</a:t>
            </a:r>
          </a:p>
          <a:p>
            <a:pPr lvl="4"/>
            <a:r>
              <a:rPr lang="en-GB" altLang="es-CL"/>
              <a:t>Sixth Outline Level</a:t>
            </a:r>
          </a:p>
          <a:p>
            <a:pPr lvl="4"/>
            <a:r>
              <a:rPr lang="en-GB" altLang="es-CL"/>
              <a:t>Seventh Outline Level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37D0DBF-CB89-1A45-8A7C-2621C87AA64E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1588"/>
            <a:ext cx="213042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E1B11879-B8D3-DF4B-AC57-76A934D68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BE9E7817-5501-5D4A-BC99-9C1F4976559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1588"/>
            <a:ext cx="213042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E150F699-286A-1044-848D-232395F8A48D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ＭＳ Ｐゴシック" charset="0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ＭＳ Ｐゴシック" charset="0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iff"/><Relationship Id="rId2" Type="http://schemas.openxmlformats.org/officeDocument/2006/relationships/image" Target="../media/image29.tif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tif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tif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tif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tiff"/><Relationship Id="rId2" Type="http://schemas.openxmlformats.org/officeDocument/2006/relationships/image" Target="../media/image63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77.png"/><Relationship Id="rId7" Type="http://schemas.openxmlformats.org/officeDocument/2006/relationships/image" Target="../media/image8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10" Type="http://schemas.openxmlformats.org/officeDocument/2006/relationships/image" Target="../media/image84.png"/><Relationship Id="rId4" Type="http://schemas.openxmlformats.org/officeDocument/2006/relationships/image" Target="../media/image78.png"/><Relationship Id="rId9" Type="http://schemas.openxmlformats.org/officeDocument/2006/relationships/image" Target="../media/image8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8.png"/><Relationship Id="rId7" Type="http://schemas.openxmlformats.org/officeDocument/2006/relationships/image" Target="../media/image9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9.png"/><Relationship Id="rId9" Type="http://schemas.openxmlformats.org/officeDocument/2006/relationships/image" Target="../media/image9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>
            <a:extLst>
              <a:ext uri="{FF2B5EF4-FFF2-40B4-BE49-F238E27FC236}">
                <a16:creationId xmlns:a16="http://schemas.microsoft.com/office/drawing/2014/main" id="{757F8DE1-7AF8-0F46-BCBD-66EC6D45C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060849"/>
            <a:ext cx="5583238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ES_tradnl" altLang="es-CL" sz="4400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  <a:ea typeface="Microsoft YaHei" panose="020B0503020204020204" pitchFamily="34" charset="-122"/>
                <a:cs typeface="Arial Narrow" panose="020B0604020202020204" pitchFamily="34" charset="0"/>
              </a:rPr>
              <a:t>Parte I: Energía potencial eléctrica</a:t>
            </a:r>
          </a:p>
        </p:txBody>
      </p:sp>
      <p:sp>
        <p:nvSpPr>
          <p:cNvPr id="14339" name="Text Box 2">
            <a:extLst>
              <a:ext uri="{FF2B5EF4-FFF2-40B4-BE49-F238E27FC236}">
                <a16:creationId xmlns:a16="http://schemas.microsoft.com/office/drawing/2014/main" id="{D44D0699-6724-C241-A816-0E3FD19FB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3886200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s-CL" altLang="es-CL" b="1" dirty="0">
                <a:solidFill>
                  <a:srgbClr val="254061"/>
                </a:solidFill>
                <a:ea typeface="Microsoft YaHei" panose="020B0503020204020204" pitchFamily="34" charset="-122"/>
              </a:rPr>
              <a:t>Escuela Naval Arturo Prat</a:t>
            </a:r>
          </a:p>
          <a:p>
            <a:pPr algn="ctr" eaLnBrk="1" hangingPunct="1">
              <a:buClrTx/>
              <a:buFontTx/>
              <a:buNone/>
            </a:pPr>
            <a:r>
              <a:rPr lang="es-CL" altLang="es-CL" b="1" dirty="0">
                <a:solidFill>
                  <a:srgbClr val="254061"/>
                </a:solidFill>
                <a:ea typeface="Microsoft YaHei" panose="020B0503020204020204" pitchFamily="34" charset="-122"/>
              </a:rPr>
              <a:t>2020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A5928931-86D3-FA4E-B889-2389EB5EB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16632"/>
            <a:ext cx="1327150" cy="153035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4B7C3FC-8043-2847-B19B-ABF12CA3E8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648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Objetivos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2E9C014-5642-2A42-97F3-99FD5458D033}"/>
              </a:ext>
            </a:extLst>
          </p:cNvPr>
          <p:cNvSpPr/>
          <p:nvPr/>
        </p:nvSpPr>
        <p:spPr>
          <a:xfrm>
            <a:off x="467544" y="1124744"/>
            <a:ext cx="79208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Calcular el trabajo realizado por una fuerza eléctrica.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Establecer la relación entre trabajo eléctrico y energía potencial eléctrica.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Aplicar el principio de conservación de la energía para resolver problemas que involucran cargas puntuales y algunas distribuciones continuas de carga eléctrica.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269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3D175D-04BD-2D4F-95AF-BAFCBD893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648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ángulo 1">
                <a:extLst>
                  <a:ext uri="{FF2B5EF4-FFF2-40B4-BE49-F238E27FC236}">
                    <a16:creationId xmlns:a16="http://schemas.microsoft.com/office/drawing/2014/main" id="{7A93EDE9-E18B-154C-A0A3-CE7304CA62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863" y="908720"/>
                <a:ext cx="7632700" cy="47170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La energía cinética de un sistema es la suma de las energías cinéticas de todas las partículas que componen el sistema. 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𝑵</m:t>
                          </m:r>
                        </m:sup>
                        <m:e>
                          <m:f>
                            <m:fPr>
                              <m:ctrlP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den>
                          </m:f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𝒎</m:t>
                          </m:r>
                          <m:sSubSup>
                            <m:sSubSupPr>
                              <m:ctrlP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𝒊</m:t>
                              </m:r>
                            </m:sub>
                            <m:sup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</m:e>
                      </m:nary>
                    </m:oMath>
                  </m:oMathPara>
                </a14:m>
                <a:endParaRPr lang="es-ES_tradnl" altLang="es-CL" sz="2000" b="1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La energía potencial de un sistema, </a:t>
                </a:r>
                <a14:m>
                  <m:oMath xmlns:m="http://schemas.openxmlformats.org/officeDocument/2006/math">
                    <m:r>
                      <a:rPr lang="es-ES_tradnl" altLang="es-CL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s-ES_tradnl" altLang="es-CL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𝑼</m:t>
                    </m:r>
                    <m:r>
                      <a:rPr lang="es-ES_tradnl" altLang="es-CL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es la energía de interacción del sistema.</a:t>
                </a:r>
              </a:p>
              <a:p>
                <a:pPr algn="just"/>
                <a:endParaRPr lang="es-ES_tradnl" altLang="es-CL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El cambio en la energía potencial es -1 veces el trabajo hecho por las fuerzas de interacción, al moverse desde una posición inicial “i” a una final “f”. 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𝑼</m:t>
                      </m:r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𝑾</m:t>
                          </m:r>
                        </m:e>
                        <m:sub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𝒇𝒖𝒆𝒓𝒛𝒂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𝒅𝒆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𝒊𝒏𝒕𝒆𝒓𝒄𝒄𝒊𝒐𝒏</m:t>
                          </m:r>
                        </m:sub>
                      </m:sSub>
                      <m:d>
                        <m:dPr>
                          <m:ctrlPr>
                            <a:rPr lang="es-ES_tradnl" altLang="es-CL" sz="2000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s-ES_tradnl" altLang="es-CL" sz="2000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i</m:t>
                          </m:r>
                          <m:r>
                            <a:rPr lang="es-ES_tradnl" altLang="es-C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_tradnl" altLang="es-C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</m:t>
                          </m:r>
                        </m:e>
                      </m:d>
                    </m:oMath>
                  </m:oMathPara>
                </a14:m>
                <a:endParaRPr lang="es-ES_tradnl" altLang="es-CL" sz="2000" dirty="0">
                  <a:solidFill>
                    <a:srgbClr val="0070C0"/>
                  </a:solidFill>
                  <a:latin typeface="Comic Sans MS" panose="030F0902030302020204" pitchFamily="66" charset="0"/>
                  <a:ea typeface="Cambria Math" panose="02040503050406030204" pitchFamily="18" charset="0"/>
                </a:endParaRPr>
              </a:p>
              <a:p>
                <a:pPr algn="just"/>
                <a:endParaRPr lang="es-ES_tradnl" altLang="es-CL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Si todas las fuerzas involucradas son conservativas, entonces la energía total (</a:t>
                </a:r>
                <a:r>
                  <a:rPr lang="es-ES_tradnl" altLang="es-CL" dirty="0">
                    <a:solidFill>
                      <a:srgbClr val="7030A0"/>
                    </a:solidFill>
                    <a:latin typeface="Comic Sans MS" panose="030F0902030302020204" pitchFamily="66" charset="0"/>
                  </a:rPr>
                  <a:t>E=K+U</a:t>
                </a:r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 se conserva.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𝑲</m:t>
                      </m:r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=−∆</m:t>
                      </m:r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𝑼</m:t>
                      </m:r>
                    </m:oMath>
                  </m:oMathPara>
                </a14:m>
                <a:endParaRPr lang="es-ES_tradnl" altLang="es-CL" sz="2400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>
          <p:sp>
            <p:nvSpPr>
              <p:cNvPr id="3" name="Rectángulo 1">
                <a:extLst>
                  <a:ext uri="{FF2B5EF4-FFF2-40B4-BE49-F238E27FC236}">
                    <a16:creationId xmlns:a16="http://schemas.microsoft.com/office/drawing/2014/main" id="{7A93EDE9-E18B-154C-A0A3-CE7304CA62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6863" y="908720"/>
                <a:ext cx="7632700" cy="4717061"/>
              </a:xfrm>
              <a:prstGeom prst="rect">
                <a:avLst/>
              </a:prstGeom>
              <a:blipFill>
                <a:blip r:embed="rId2"/>
                <a:stretch>
                  <a:fillRect l="-498" t="-8625" r="-66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4019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0AA43-1DC6-B44A-94E5-66C8D3166C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Trabajo hecho por una fuerza constante </a:t>
            </a:r>
          </a:p>
        </p:txBody>
      </p:sp>
      <p:pic>
        <p:nvPicPr>
          <p:cNvPr id="4" name="Imagen 3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20CD4F67-7917-7545-8B82-3A18123653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08720"/>
            <a:ext cx="4154369" cy="5445224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2F11450A-770A-CC4B-87FC-0085AE99158E}"/>
                  </a:ext>
                </a:extLst>
              </p:cNvPr>
              <p:cNvSpPr/>
              <p:nvPr/>
            </p:nvSpPr>
            <p:spPr>
              <a:xfrm>
                <a:off x="5940152" y="1196752"/>
                <a:ext cx="1345240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  <m:r>
                        <a:rPr lang="es-ES" altLang="es-CL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180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2F11450A-770A-CC4B-87FC-0085AE99158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1196752"/>
                <a:ext cx="1345240" cy="4029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7E09E9B3-96C9-3B4B-9005-C4625FEBAC22}"/>
                  </a:ext>
                </a:extLst>
              </p:cNvPr>
              <p:cNvSpPr/>
              <p:nvPr/>
            </p:nvSpPr>
            <p:spPr>
              <a:xfrm>
                <a:off x="5647605" y="1809218"/>
                <a:ext cx="193033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𝑭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𝒓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𝒄𝒐𝒔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𝜽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180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7E09E9B3-96C9-3B4B-9005-C4625FEBAC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7605" y="1809218"/>
                <a:ext cx="1930337" cy="369332"/>
              </a:xfrm>
              <a:prstGeom prst="rect">
                <a:avLst/>
              </a:prstGeom>
              <a:blipFill>
                <a:blip r:embed="rId4"/>
                <a:stretch>
                  <a:fillRect b="-1290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54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88AEFCB0-A035-DB44-BB6F-25EA5E4C53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95" y="1844824"/>
            <a:ext cx="4545112" cy="4035607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DD5E30BC-47B7-874E-BB9C-E8D5078621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091561" cy="1264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Trabajo hecho por el campo gravitacional terrestre: 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Una partícula de masa “m” se mueve en línea recta desde la posición </a:t>
            </a:r>
            <a:r>
              <a:rPr lang="es-ES_tradnl" altLang="es-CL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y</a:t>
            </a:r>
            <a:r>
              <a:rPr lang="es-ES_tradnl" altLang="es-CL" sz="2000" b="1" baseline="-250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i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 hasta la posición </a:t>
            </a:r>
            <a:r>
              <a:rPr lang="es-ES_tradnl" altLang="es-CL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y</a:t>
            </a:r>
            <a:r>
              <a:rPr lang="es-ES_tradnl" altLang="es-CL" sz="2000" b="1" baseline="-250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f</a:t>
            </a:r>
            <a:endParaRPr lang="es-ES_tradnl" altLang="es-CL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BD263F20-E868-374D-A473-370AC6B30F73}"/>
                  </a:ext>
                </a:extLst>
              </p:cNvPr>
              <p:cNvSpPr/>
              <p:nvPr/>
            </p:nvSpPr>
            <p:spPr>
              <a:xfrm>
                <a:off x="5868144" y="1839827"/>
                <a:ext cx="1471878" cy="4374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BD263F20-E868-374D-A473-370AC6B30F7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144" y="1839827"/>
                <a:ext cx="1471878" cy="43749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574CC94A-EBCC-904C-BC3F-8D6657F121B6}"/>
                  </a:ext>
                </a:extLst>
              </p:cNvPr>
              <p:cNvSpPr/>
              <p:nvPr/>
            </p:nvSpPr>
            <p:spPr>
              <a:xfrm>
                <a:off x="5756735" y="2391265"/>
                <a:ext cx="156805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𝒈</m:t>
                          </m:r>
                        </m:e>
                      </m:acc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574CC94A-EBCC-904C-BC3F-8D6657F121B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6735" y="2391265"/>
                <a:ext cx="1568058" cy="369332"/>
              </a:xfrm>
              <a:prstGeom prst="rect">
                <a:avLst/>
              </a:prstGeom>
              <a:blipFill>
                <a:blip r:embed="rId4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BC4CE959-EA63-0844-B837-F0642EAB5DA3}"/>
                  </a:ext>
                </a:extLst>
              </p:cNvPr>
              <p:cNvSpPr/>
              <p:nvPr/>
            </p:nvSpPr>
            <p:spPr>
              <a:xfrm>
                <a:off x="5183520" y="2874543"/>
                <a:ext cx="2752548" cy="3955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</m:t>
                      </m:r>
                      <m:acc>
                        <m:accPr>
                          <m:chr m:val="̂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𝒋</m:t>
                          </m:r>
                        </m:e>
                      </m:acc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−(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  <m:acc>
                        <m:accPr>
                          <m:chr m:val="̂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𝒋</m:t>
                          </m:r>
                        </m:e>
                      </m:acc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BC4CE959-EA63-0844-B837-F0642EAB5D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3520" y="2874543"/>
                <a:ext cx="2752548" cy="395558"/>
              </a:xfrm>
              <a:prstGeom prst="rect">
                <a:avLst/>
              </a:prstGeom>
              <a:blipFill>
                <a:blip r:embed="rId5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0807ACDF-5818-6548-B90F-76B0AEC69EA1}"/>
                  </a:ext>
                </a:extLst>
              </p:cNvPr>
              <p:cNvSpPr/>
              <p:nvPr/>
            </p:nvSpPr>
            <p:spPr>
              <a:xfrm>
                <a:off x="5511540" y="3581262"/>
                <a:ext cx="2058448" cy="3955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0807ACDF-5818-6548-B90F-76B0AEC69E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1540" y="3581262"/>
                <a:ext cx="2058448" cy="395558"/>
              </a:xfrm>
              <a:prstGeom prst="rect">
                <a:avLst/>
              </a:prstGeom>
              <a:blipFill>
                <a:blip r:embed="rId6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41B31A1-C8CF-4742-A718-6258A074AC89}"/>
                  </a:ext>
                </a:extLst>
              </p:cNvPr>
              <p:cNvSpPr/>
              <p:nvPr/>
            </p:nvSpPr>
            <p:spPr>
              <a:xfrm>
                <a:off x="5232650" y="4287981"/>
                <a:ext cx="2742867" cy="3956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𝒈𝒓𝒂𝒗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41B31A1-C8CF-4742-A718-6258A074AC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2650" y="4287981"/>
                <a:ext cx="2742867" cy="395621"/>
              </a:xfrm>
              <a:prstGeom prst="rect">
                <a:avLst/>
              </a:prstGeom>
              <a:blipFill>
                <a:blip r:embed="rId7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0DA7A547-EDD2-A244-AB26-7B435D861750}"/>
                  </a:ext>
                </a:extLst>
              </p:cNvPr>
              <p:cNvSpPr/>
              <p:nvPr/>
            </p:nvSpPr>
            <p:spPr>
              <a:xfrm>
                <a:off x="5643306" y="5119958"/>
                <a:ext cx="1794915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𝒈𝒓𝒂𝒗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𝒎𝒈𝒚</m:t>
                      </m:r>
                    </m:oMath>
                  </m:oMathPara>
                </a14:m>
                <a:endParaRPr lang="es-ES_tradnl" sz="2000" dirty="0"/>
              </a:p>
            </p:txBody>
          </p:sp>
        </mc:Choice>
        <mc:Fallback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0DA7A547-EDD2-A244-AB26-7B435D86175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3306" y="5119958"/>
                <a:ext cx="1794915" cy="429220"/>
              </a:xfrm>
              <a:prstGeom prst="rect">
                <a:avLst/>
              </a:prstGeom>
              <a:blipFill>
                <a:blip r:embed="rId8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6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C6A0908-BD0C-F841-A080-AC40145694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163569" cy="1264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Trabajo hecho por un campo eléctrico homogéneo: 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Una partícula cargada “q</a:t>
            </a:r>
            <a:r>
              <a:rPr lang="es-ES_tradnl" altLang="es-CL" sz="2000" b="1" baseline="-25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0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”, positiva,  se mueve en línea recta desde la posición s</a:t>
            </a:r>
            <a:r>
              <a:rPr lang="es-ES_tradnl" altLang="es-CL" sz="2000" b="1" baseline="-25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i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 hasta la posición </a:t>
            </a:r>
            <a:r>
              <a:rPr lang="es-ES_tradnl" altLang="es-CL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s</a:t>
            </a:r>
            <a:r>
              <a:rPr lang="es-ES_tradnl" altLang="es-CL" sz="2000" b="1" baseline="-250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f</a:t>
            </a:r>
            <a:endParaRPr lang="es-ES_tradnl" altLang="es-CL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902030302020204" pitchFamily="66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A618A6D-5D47-2144-8C6C-3E22AAC5A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63" y="1772816"/>
            <a:ext cx="4258185" cy="443956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CE6576C2-B546-BE4E-A47C-A98D177B8E66}"/>
                  </a:ext>
                </a:extLst>
              </p:cNvPr>
              <p:cNvSpPr/>
              <p:nvPr/>
            </p:nvSpPr>
            <p:spPr>
              <a:xfrm>
                <a:off x="5868144" y="1772816"/>
                <a:ext cx="1471878" cy="4374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CE6576C2-B546-BE4E-A47C-A98D177B8E6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144" y="1772816"/>
                <a:ext cx="1471878" cy="43749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E0E5FB55-79FB-3341-B767-A874F5F3DE8F}"/>
                  </a:ext>
                </a:extLst>
              </p:cNvPr>
              <p:cNvSpPr/>
              <p:nvPr/>
            </p:nvSpPr>
            <p:spPr>
              <a:xfrm>
                <a:off x="5726568" y="2458709"/>
                <a:ext cx="1755031" cy="4374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E0E5FB55-79FB-3341-B767-A874F5F3DE8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6568" y="2458709"/>
                <a:ext cx="1755031" cy="437492"/>
              </a:xfrm>
              <a:prstGeom prst="rect">
                <a:avLst/>
              </a:prstGeom>
              <a:blipFill>
                <a:blip r:embed="rId4"/>
                <a:stretch>
                  <a:fillRect b="-571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C0DFE0AD-A833-FB4A-9F2F-2C9460B19B6F}"/>
                  </a:ext>
                </a:extLst>
              </p:cNvPr>
              <p:cNvSpPr/>
              <p:nvPr/>
            </p:nvSpPr>
            <p:spPr>
              <a:xfrm>
                <a:off x="4887878" y="3062397"/>
                <a:ext cx="3432414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(−</m:t>
                      </m:r>
                      <m:acc>
                        <m:accPr>
                          <m:chr m:val="̂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∙(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)(−</m:t>
                      </m:r>
                      <m:acc>
                        <m:accPr>
                          <m:chr m:val="̂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C0DFE0AD-A833-FB4A-9F2F-2C9460B19B6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7878" y="3062397"/>
                <a:ext cx="3432414" cy="429220"/>
              </a:xfrm>
              <a:prstGeom prst="rect">
                <a:avLst/>
              </a:prstGeom>
              <a:blipFill>
                <a:blip r:embed="rId5"/>
                <a:stretch>
                  <a:fillRect t="-2857" b="-571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7137AFAE-89B7-2B4C-AC56-8716C4C565E0}"/>
                  </a:ext>
                </a:extLst>
              </p:cNvPr>
              <p:cNvSpPr/>
              <p:nvPr/>
            </p:nvSpPr>
            <p:spPr>
              <a:xfrm>
                <a:off x="5455229" y="3809131"/>
                <a:ext cx="2305310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(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7137AFAE-89B7-2B4C-AC56-8716C4C565E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5229" y="3809131"/>
                <a:ext cx="2305310" cy="429220"/>
              </a:xfrm>
              <a:prstGeom prst="rect">
                <a:avLst/>
              </a:prstGeom>
              <a:blipFill>
                <a:blip r:embed="rId6"/>
                <a:stretch>
                  <a:fillRect b="-882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27935EA9-7513-FB47-B609-C5E36D9692DA}"/>
                  </a:ext>
                </a:extLst>
              </p:cNvPr>
              <p:cNvSpPr/>
              <p:nvPr/>
            </p:nvSpPr>
            <p:spPr>
              <a:xfrm>
                <a:off x="4732865" y="4434183"/>
                <a:ext cx="3742435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(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27935EA9-7513-FB47-B609-C5E36D9692D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2865" y="4434183"/>
                <a:ext cx="3742435" cy="429220"/>
              </a:xfrm>
              <a:prstGeom prst="rect">
                <a:avLst/>
              </a:prstGeom>
              <a:blipFill>
                <a:blip r:embed="rId7"/>
                <a:stretch>
                  <a:fillRect b="-857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D0ECE279-8D01-6444-8094-71C27E272E2E}"/>
                  </a:ext>
                </a:extLst>
              </p:cNvPr>
              <p:cNvSpPr/>
              <p:nvPr/>
            </p:nvSpPr>
            <p:spPr>
              <a:xfrm>
                <a:off x="5894612" y="5138193"/>
                <a:ext cx="202420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</m:sub>
                      </m:sSub>
                      <m:r>
                        <a:rPr lang="es-ES" altLang="es-C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altLang="es-C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𝒔</m:t>
                      </m:r>
                    </m:oMath>
                  </m:oMathPara>
                </a14:m>
                <a:endParaRPr lang="es-ES_tradnl" sz="2400" dirty="0"/>
              </a:p>
            </p:txBody>
          </p:sp>
        </mc:Choice>
        <mc:Fallback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D0ECE279-8D01-6444-8094-71C27E272E2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4612" y="5138193"/>
                <a:ext cx="2024208" cy="461665"/>
              </a:xfrm>
              <a:prstGeom prst="rect">
                <a:avLst/>
              </a:prstGeom>
              <a:blipFill>
                <a:blip r:embed="rId8"/>
                <a:stretch>
                  <a:fillRect b="-810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7357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 descr="Imagen que contiene reloj&#10;&#10;Descripción generada automáticamente">
            <a:extLst>
              <a:ext uri="{FF2B5EF4-FFF2-40B4-BE49-F238E27FC236}">
                <a16:creationId xmlns:a16="http://schemas.microsoft.com/office/drawing/2014/main" id="{F012B4C6-D95B-6D45-BA96-95821F265D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588" y="2420888"/>
            <a:ext cx="5662412" cy="2808312"/>
          </a:xfrm>
          <a:prstGeom prst="rect">
            <a:avLst/>
          </a:prstGeom>
        </p:spPr>
      </p:pic>
      <p:sp>
        <p:nvSpPr>
          <p:cNvPr id="19" name="Rectangle 1">
            <a:extLst>
              <a:ext uri="{FF2B5EF4-FFF2-40B4-BE49-F238E27FC236}">
                <a16:creationId xmlns:a16="http://schemas.microsoft.com/office/drawing/2014/main" id="{10BA40EE-A125-5C4F-B8C1-AE464E664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Carga positiva moviéndose en un campo eléctrico uniforme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7A621762-4C58-D548-B160-E182E130F687}"/>
              </a:ext>
            </a:extLst>
          </p:cNvPr>
          <p:cNvSpPr/>
          <p:nvPr/>
        </p:nvSpPr>
        <p:spPr>
          <a:xfrm>
            <a:off x="467544" y="1357098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Si una carga positiva se mueve en la dirección del campo eléctrico, su energía potencial disminuye mientras que su energía cinética aumenta  </a:t>
            </a:r>
            <a:endParaRPr lang="es-ES_tradnl" dirty="0">
              <a:solidFill>
                <a:srgbClr val="0070C0"/>
              </a:solidFill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7C1947D9-C6F2-9D4A-9321-8DC73CD9E4D2}"/>
              </a:ext>
            </a:extLst>
          </p:cNvPr>
          <p:cNvSpPr/>
          <p:nvPr/>
        </p:nvSpPr>
        <p:spPr>
          <a:xfrm>
            <a:off x="683568" y="5538952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Por el contrario si se mueve en contra del campo eléctrico, su energía potencial aumenta y su energía cinética disminuye </a:t>
            </a:r>
            <a:endParaRPr lang="es-ES_tradnl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804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que contiene reloj&#10;&#10;Descripción generada automáticamente">
            <a:extLst>
              <a:ext uri="{FF2B5EF4-FFF2-40B4-BE49-F238E27FC236}">
                <a16:creationId xmlns:a16="http://schemas.microsoft.com/office/drawing/2014/main" id="{851BAB16-BDFE-284E-BCA3-E74A6ADF0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415896"/>
            <a:ext cx="6100540" cy="3011781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C6459936-9E7F-2441-8C54-B6C4AA8003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Carga negativa moviéndose en un campo eléctrico uniforme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38D0597-83B0-C749-AE33-BD530C15C0A9}"/>
              </a:ext>
            </a:extLst>
          </p:cNvPr>
          <p:cNvSpPr/>
          <p:nvPr/>
        </p:nvSpPr>
        <p:spPr>
          <a:xfrm>
            <a:off x="467544" y="1239690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Una carga negativa tiene energía potencial eléctrica negativa.</a:t>
            </a:r>
            <a:endParaRPr lang="es-ES_tradnl" dirty="0">
              <a:solidFill>
                <a:srgbClr val="0070C0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1B27175-2698-6A4F-BE7E-E821DBC761DD}"/>
              </a:ext>
            </a:extLst>
          </p:cNvPr>
          <p:cNvSpPr/>
          <p:nvPr/>
        </p:nvSpPr>
        <p:spPr>
          <a:xfrm>
            <a:off x="467544" y="1646534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0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Si la carga negativa se mueve en la dirección del campo eléctrico, el campo hace un trabajo negativo sobre la carga:</a:t>
            </a:r>
            <a:r>
              <a:rPr lang="es-ES_tradnl" b="1" i="0" dirty="0">
                <a:solidFill>
                  <a:srgbClr val="FF0000"/>
                </a:solidFill>
                <a:effectLst/>
                <a:latin typeface="Comic Sans MS" panose="030F0902030302020204" pitchFamily="66" charset="0"/>
              </a:rPr>
              <a:t> La energía potencial eléctrica se incrementa (se hace menos negativa)</a:t>
            </a:r>
            <a:endParaRPr lang="es-ES_tradnl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E39B516-7ECA-F947-BF31-FE48A39EE637}"/>
              </a:ext>
            </a:extLst>
          </p:cNvPr>
          <p:cNvSpPr/>
          <p:nvPr/>
        </p:nvSpPr>
        <p:spPr>
          <a:xfrm>
            <a:off x="467544" y="5445224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0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Si la carga negativa se mueve en la dirección contraria del campo eléctrico, el campo hace un trabajo positivo sobre la carga:</a:t>
            </a:r>
            <a:r>
              <a:rPr lang="es-ES_tradnl" b="1" i="0" dirty="0">
                <a:solidFill>
                  <a:srgbClr val="FF0000"/>
                </a:solidFill>
                <a:effectLst/>
                <a:latin typeface="Comic Sans MS" panose="030F0902030302020204" pitchFamily="66" charset="0"/>
              </a:rPr>
              <a:t> La energía potencial eléctrica disminuye.</a:t>
            </a:r>
            <a:endParaRPr lang="es-ES_tradnl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515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AF51F9D-6FEE-8E45-9BF3-07583725D5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potencial eléctrica de dos cargas puntuales </a:t>
            </a:r>
          </a:p>
        </p:txBody>
      </p:sp>
      <p:pic>
        <p:nvPicPr>
          <p:cNvPr id="4" name="Imagen 3" descr="Una captura de pantalla de un celular con letras&#10;&#10;Descripción generada automáticamente">
            <a:extLst>
              <a:ext uri="{FF2B5EF4-FFF2-40B4-BE49-F238E27FC236}">
                <a16:creationId xmlns:a16="http://schemas.microsoft.com/office/drawing/2014/main" id="{8536DFAB-11D8-FA4D-A66D-B926441A4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48994"/>
            <a:ext cx="5534124" cy="3216585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9236549-6218-D742-900D-4A3E3FEA22DF}"/>
              </a:ext>
            </a:extLst>
          </p:cNvPr>
          <p:cNvSpPr/>
          <p:nvPr/>
        </p:nvSpPr>
        <p:spPr>
          <a:xfrm>
            <a:off x="539552" y="1244114"/>
            <a:ext cx="4032448" cy="656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Considere dos cargas eléctricas puntuales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1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y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endParaRPr lang="es-ES_tradnl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7BC0DDB-8851-5049-A13F-0FB2A71C726D}"/>
              </a:ext>
            </a:extLst>
          </p:cNvPr>
          <p:cNvSpPr/>
          <p:nvPr/>
        </p:nvSpPr>
        <p:spPr>
          <a:xfrm>
            <a:off x="539553" y="1928190"/>
            <a:ext cx="40324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El campo eléctrico de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1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mueve la carga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desde la posición x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i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hasta la posición </a:t>
            </a:r>
            <a:r>
              <a:rPr lang="es-ES_tradnl" altLang="es-CL" dirty="0" err="1">
                <a:solidFill>
                  <a:srgbClr val="002060"/>
                </a:solidFill>
                <a:latin typeface="Comic Sans MS" panose="030F0902030302020204" pitchFamily="66" charset="0"/>
              </a:rPr>
              <a:t>x</a:t>
            </a:r>
            <a:r>
              <a:rPr lang="es-ES_tradnl" altLang="es-CL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f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</a:t>
            </a:r>
            <a:endParaRPr lang="es-ES_tradnl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95089A6-FC1A-B445-B959-A2C2E20A21A5}"/>
              </a:ext>
            </a:extLst>
          </p:cNvPr>
          <p:cNvSpPr/>
          <p:nvPr/>
        </p:nvSpPr>
        <p:spPr>
          <a:xfrm>
            <a:off x="6066339" y="4077072"/>
            <a:ext cx="2880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altLang="es-CL" b="1" dirty="0">
                <a:solidFill>
                  <a:srgbClr val="FF0000"/>
                </a:solidFill>
                <a:latin typeface="Comic Sans MS" panose="030F0902030302020204" pitchFamily="66" charset="0"/>
              </a:rPr>
              <a:t>El campo eléctrico no es uniforme</a:t>
            </a:r>
            <a:endParaRPr lang="es-ES_tradn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399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BE4E69-531C-0D4B-9E7D-28CD920B9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8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 err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Energia</a:t>
            </a: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 potencial eléctrica de dos cargas puntuales </a:t>
            </a:r>
          </a:p>
        </p:txBody>
      </p:sp>
      <p:pic>
        <p:nvPicPr>
          <p:cNvPr id="3" name="Imagen 2" descr="Una captura de pantalla de un celular con letras&#10;&#10;Descripción generada automáticamente">
            <a:extLst>
              <a:ext uri="{FF2B5EF4-FFF2-40B4-BE49-F238E27FC236}">
                <a16:creationId xmlns:a16="http://schemas.microsoft.com/office/drawing/2014/main" id="{8CA77CB8-2965-B64B-865A-5FEC5C9DB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06" y="1772816"/>
            <a:ext cx="3456384" cy="2008945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006F40C-9D2D-A444-A35A-497B282BFBAF}"/>
              </a:ext>
            </a:extLst>
          </p:cNvPr>
          <p:cNvSpPr/>
          <p:nvPr/>
        </p:nvSpPr>
        <p:spPr>
          <a:xfrm>
            <a:off x="4139952" y="1094893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Para calcular el trabajo eléctrico debemos considerar desplazamientos infinitesimales desde x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i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hasta llegar a </a:t>
            </a:r>
            <a:r>
              <a:rPr lang="es-ES_tradnl" altLang="es-CL" dirty="0" err="1">
                <a:solidFill>
                  <a:srgbClr val="002060"/>
                </a:solidFill>
                <a:latin typeface="Comic Sans MS" panose="030F0902030302020204" pitchFamily="66" charset="0"/>
              </a:rPr>
              <a:t>x</a:t>
            </a:r>
            <a:r>
              <a:rPr lang="es-ES_tradnl" altLang="es-CL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f</a:t>
            </a:r>
            <a:endParaRPr lang="es-ES_tradnl" altLang="es-CL" baseline="-25000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algn="just"/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Y en cada uno de esos desplazamientos considerar que el campo eléctrico es uniforme, es decir</a:t>
            </a:r>
            <a:endParaRPr lang="es-ES_tradn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532DD1A-E30A-A341-8891-76BEBED66279}"/>
                  </a:ext>
                </a:extLst>
              </p:cNvPr>
              <p:cNvSpPr txBox="1"/>
              <p:nvPr/>
            </p:nvSpPr>
            <p:spPr>
              <a:xfrm>
                <a:off x="5301583" y="2924944"/>
                <a:ext cx="1699055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_tradnl" sz="20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d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acc>
                        <m:accPr>
                          <m:chr m:val="⃗"/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sz="20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acc>
                        <m:accPr>
                          <m:chr m:val="⃗"/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532DD1A-E30A-A341-8891-76BEBED662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1583" y="2924944"/>
                <a:ext cx="1699055" cy="345159"/>
              </a:xfrm>
              <a:prstGeom prst="rect">
                <a:avLst/>
              </a:prstGeom>
              <a:blipFill>
                <a:blip r:embed="rId3"/>
                <a:stretch>
                  <a:fillRect l="-2222" t="-17857" r="-741" b="-2142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F2FDBAE6-146A-7F4E-95D3-BBBF3D5F2920}"/>
              </a:ext>
            </a:extLst>
          </p:cNvPr>
          <p:cNvSpPr/>
          <p:nvPr/>
        </p:nvSpPr>
        <p:spPr>
          <a:xfrm>
            <a:off x="4245628" y="3244334"/>
            <a:ext cx="47548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Luego el trabajo total se obtiene sumando </a:t>
            </a: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todos los trabajos infinitesimales… </a:t>
            </a:r>
            <a:endParaRPr lang="es-ES_tradn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50992585-8640-F249-8A18-EBB7DC572BCA}"/>
                  </a:ext>
                </a:extLst>
              </p:cNvPr>
              <p:cNvSpPr txBox="1"/>
              <p:nvPr/>
            </p:nvSpPr>
            <p:spPr>
              <a:xfrm>
                <a:off x="595142" y="4101151"/>
                <a:ext cx="3976858" cy="7067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sup>
                        <m:e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acc>
                            <m:accPr>
                              <m:chr m:val="⃗"/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</m:nary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sup>
                        <m:e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f>
                            <m:f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p>
                                <m:sSupPr>
                                  <m:ctrlP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50992585-8640-F249-8A18-EBB7DC572B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142" y="4101151"/>
                <a:ext cx="3976858" cy="706732"/>
              </a:xfrm>
              <a:prstGeom prst="rect">
                <a:avLst/>
              </a:prstGeom>
              <a:blipFill>
                <a:blip r:embed="rId4"/>
                <a:stretch>
                  <a:fillRect l="-11465" t="-177193" r="-637" b="-25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9E14595-3B6C-8E4B-A782-AD2F03E8E79F}"/>
                  </a:ext>
                </a:extLst>
              </p:cNvPr>
              <p:cNvSpPr txBox="1"/>
              <p:nvPr/>
            </p:nvSpPr>
            <p:spPr>
              <a:xfrm>
                <a:off x="595142" y="5062783"/>
                <a:ext cx="4543488" cy="8022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𝐾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f>
                                <m:f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num>
                                <m:den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sup>
                      </m:sSubSup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den>
                      </m:f>
                      <m:r>
                        <a:rPr lang="es-ES_tradnl" sz="2000" b="0" i="0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9E14595-3B6C-8E4B-A782-AD2F03E8E7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142" y="5062783"/>
                <a:ext cx="4543488" cy="802271"/>
              </a:xfrm>
              <a:prstGeom prst="rect">
                <a:avLst/>
              </a:prstGeom>
              <a:blipFill>
                <a:blip r:embed="rId5"/>
                <a:stretch>
                  <a:fillRect l="-557" t="-185938" b="-2609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44987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F9E4E91-9AC0-1F4D-B4AD-FE4E174C4F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834" y="260648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potencial eléctrica de dos cargas puntuales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206B9F9-D736-654F-B41C-7696510947DB}"/>
                  </a:ext>
                </a:extLst>
              </p:cNvPr>
              <p:cNvSpPr txBox="1"/>
              <p:nvPr/>
            </p:nvSpPr>
            <p:spPr>
              <a:xfrm>
                <a:off x="2958889" y="1340768"/>
                <a:ext cx="2738377" cy="66293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den>
                      </m:f>
                      <m:r>
                        <a:rPr lang="es-ES_tradnl" sz="2000" b="0" i="0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206B9F9-D736-654F-B41C-7696510947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8889" y="1340768"/>
                <a:ext cx="2738377" cy="662938"/>
              </a:xfrm>
              <a:prstGeom prst="rect">
                <a:avLst/>
              </a:prstGeom>
              <a:blipFill>
                <a:blip r:embed="rId2"/>
                <a:stretch>
                  <a:fillRect l="-1382" b="-754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ángulo 3">
            <a:extLst>
              <a:ext uri="{FF2B5EF4-FFF2-40B4-BE49-F238E27FC236}">
                <a16:creationId xmlns:a16="http://schemas.microsoft.com/office/drawing/2014/main" id="{7CBD4DF3-B405-FC42-A692-2E8DC54D92A0}"/>
              </a:ext>
            </a:extLst>
          </p:cNvPr>
          <p:cNvSpPr/>
          <p:nvPr/>
        </p:nvSpPr>
        <p:spPr>
          <a:xfrm>
            <a:off x="611560" y="2348880"/>
            <a:ext cx="5525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Y la variación en la energía potencial eléctrica es  </a:t>
            </a:r>
            <a:endParaRPr lang="es-ES_tradn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064B65BC-9D6E-6842-82BB-EF28F63E8C86}"/>
                  </a:ext>
                </a:extLst>
              </p:cNvPr>
              <p:cNvSpPr/>
              <p:nvPr/>
            </p:nvSpPr>
            <p:spPr>
              <a:xfrm>
                <a:off x="4195683" y="2878720"/>
                <a:ext cx="156504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18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_tradnl" sz="18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18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_tradnl" sz="18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𝑒𝑙𝑒𝑐</m:t>
                          </m:r>
                        </m:sub>
                      </m:sSub>
                      <m:r>
                        <a:rPr lang="es-ES_tradnl" sz="18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s-ES_tradnl" sz="18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064B65BC-9D6E-6842-82BB-EF28F63E8C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5683" y="2878720"/>
                <a:ext cx="1565044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11A87ADC-D6FC-1A46-9F7B-1D9EDC20D984}"/>
              </a:ext>
            </a:extLst>
          </p:cNvPr>
          <p:cNvSpPr/>
          <p:nvPr/>
        </p:nvSpPr>
        <p:spPr>
          <a:xfrm>
            <a:off x="613124" y="3480824"/>
            <a:ext cx="5421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Si, </a:t>
            </a:r>
            <a:endParaRPr lang="es-ES_tradn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7E9CB4F1-DA20-C24D-B695-F2BD18882935}"/>
                  </a:ext>
                </a:extLst>
              </p:cNvPr>
              <p:cNvSpPr/>
              <p:nvPr/>
            </p:nvSpPr>
            <p:spPr>
              <a:xfrm>
                <a:off x="1680064" y="3436890"/>
                <a:ext cx="2373535" cy="7837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𝑲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num>
                        <m:den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den>
                      </m:f>
                    </m:oMath>
                  </m:oMathPara>
                </a14:m>
                <a:endParaRPr lang="es-ES_tradnl" sz="2400" b="1" dirty="0"/>
              </a:p>
            </p:txBody>
          </p:sp>
        </mc:Choice>
        <mc:Fallback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7E9CB4F1-DA20-C24D-B695-F2BD1888293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0064" y="3436890"/>
                <a:ext cx="2373535" cy="783741"/>
              </a:xfrm>
              <a:prstGeom prst="rect">
                <a:avLst/>
              </a:prstGeom>
              <a:blipFill>
                <a:blip r:embed="rId4"/>
                <a:stretch>
                  <a:fillRect b="-322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ángulo 7">
            <a:extLst>
              <a:ext uri="{FF2B5EF4-FFF2-40B4-BE49-F238E27FC236}">
                <a16:creationId xmlns:a16="http://schemas.microsoft.com/office/drawing/2014/main" id="{7F5200E6-0C49-8C4C-888C-AB130041C3C5}"/>
              </a:ext>
            </a:extLst>
          </p:cNvPr>
          <p:cNvSpPr/>
          <p:nvPr/>
        </p:nvSpPr>
        <p:spPr>
          <a:xfrm>
            <a:off x="482967" y="4293096"/>
            <a:ext cx="74254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Energía del sistema compuesto por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1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y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separados una distancia x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51740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54DAD24-9A18-A444-AAF1-79807765F2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8"/>
            <a:ext cx="8394158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La fuerza eléctrica es una fuerza conservativa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4E9EAE9-E03B-6F4E-A3A3-915EEBC4DD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268760"/>
            <a:ext cx="3356928" cy="3312367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4EFA793-523E-EE4A-85B0-A08AEDFBD6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960" y="1916832"/>
            <a:ext cx="4004146" cy="4535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698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1A6BAF-C1B1-3E45-9BF5-16C0E3434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8"/>
            <a:ext cx="839415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potencial eléctrica para más de dos cargas puntuales </a:t>
            </a:r>
          </a:p>
        </p:txBody>
      </p:sp>
      <p:pic>
        <p:nvPicPr>
          <p:cNvPr id="5" name="Imagen 4" descr="Imagen que contiene tabla, barco, pequeño, colgando&#10;&#10;Descripción generada automáticamente">
            <a:extLst>
              <a:ext uri="{FF2B5EF4-FFF2-40B4-BE49-F238E27FC236}">
                <a16:creationId xmlns:a16="http://schemas.microsoft.com/office/drawing/2014/main" id="{8072F199-E0D5-3942-8933-A7BCB7FB5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74" y="1880828"/>
            <a:ext cx="3748206" cy="3096344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ECBAA492-EA36-2C41-81BF-24859C85728F}"/>
              </a:ext>
            </a:extLst>
          </p:cNvPr>
          <p:cNvSpPr/>
          <p:nvPr/>
        </p:nvSpPr>
        <p:spPr>
          <a:xfrm>
            <a:off x="4217694" y="98072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Considere más de dos cargas puntuales. La energía potencial eléctrica asociada a la carga q</a:t>
            </a:r>
            <a:r>
              <a:rPr lang="es-ES_tradnl" b="0" i="0" baseline="-2500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0 </a:t>
            </a: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es: </a:t>
            </a:r>
            <a:endParaRPr lang="es-ES_tradnl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BBFAA72-4ABE-2347-A274-D939D0243FBD}"/>
                  </a:ext>
                </a:extLst>
              </p:cNvPr>
              <p:cNvSpPr/>
              <p:nvPr/>
            </p:nvSpPr>
            <p:spPr>
              <a:xfrm>
                <a:off x="4287051" y="1971462"/>
                <a:ext cx="4502643" cy="7980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sub>
                      </m:sSub>
                      <m:r>
                        <a:rPr lang="es-ES_tradn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</m:t>
                          </m:r>
                        </m:sub>
                      </m:sSub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d>
                        <m:d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𝒒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</m:den>
                          </m:f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𝒒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den>
                          </m:f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𝒒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𝟑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𝟑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s-ES_tradnl" sz="2400" b="1" dirty="0"/>
              </a:p>
            </p:txBody>
          </p:sp>
        </mc:Choice>
        <mc:Fallback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BBFAA72-4ABE-2347-A274-D939D0243FB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7051" y="1971462"/>
                <a:ext cx="4502643" cy="798039"/>
              </a:xfrm>
              <a:prstGeom prst="rect">
                <a:avLst/>
              </a:prstGeom>
              <a:blipFill>
                <a:blip r:embed="rId3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94826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FCA230-E611-5D4C-9EDD-64A16E0C1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3DC8036-D3E4-824D-8F45-366822412E08}"/>
              </a:ext>
            </a:extLst>
          </p:cNvPr>
          <p:cNvSpPr/>
          <p:nvPr/>
        </p:nvSpPr>
        <p:spPr>
          <a:xfrm>
            <a:off x="308274" y="916992"/>
            <a:ext cx="85274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Un protón es disparado desde muy lejos hacia una esfera de vidrio de diámetro 1mm que tiene una carga de 100 </a:t>
            </a:r>
            <a:r>
              <a:rPr lang="es-ES_tradnl" b="0" i="0" dirty="0" err="1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nC</a:t>
            </a: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. ¿Cuál debe ser la velocidad inicial del protón para que se detenga justo en la superficie de la esfera? </a:t>
            </a:r>
            <a:endParaRPr lang="es-ES_tradn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148FD94-4D5A-A743-BFB7-35813925F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84" y="2244136"/>
            <a:ext cx="8394700" cy="15621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EBB479B-C78C-F141-B7B3-47C8E0FF33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25" y="3933056"/>
            <a:ext cx="8293100" cy="22733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6F56BA9F-A8FC-7249-A179-55C1BECABE48}"/>
              </a:ext>
            </a:extLst>
          </p:cNvPr>
          <p:cNvSpPr/>
          <p:nvPr/>
        </p:nvSpPr>
        <p:spPr bwMode="auto">
          <a:xfrm>
            <a:off x="3275856" y="3083840"/>
            <a:ext cx="3240360" cy="48917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es-ES_tradnl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8596D23-0609-A44E-B3E9-CC5E94061F1E}"/>
              </a:ext>
            </a:extLst>
          </p:cNvPr>
          <p:cNvSpPr/>
          <p:nvPr/>
        </p:nvSpPr>
        <p:spPr bwMode="auto">
          <a:xfrm>
            <a:off x="5940152" y="5165576"/>
            <a:ext cx="1863824" cy="128776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es-ES_tradnl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081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9D9FE6A-2461-C249-A582-C41ADB42C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pic>
        <p:nvPicPr>
          <p:cNvPr id="4" name="Imagen 3" descr="Imagen que contiene texto&#10;&#10;Descripción generada automáticamente">
            <a:extLst>
              <a:ext uri="{FF2B5EF4-FFF2-40B4-BE49-F238E27FC236}">
                <a16:creationId xmlns:a16="http://schemas.microsoft.com/office/drawing/2014/main" id="{1DF6A4F4-D133-9D41-8EC8-21013526D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63271"/>
            <a:ext cx="3217707" cy="35021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ADBCC0B-8BD1-5D4D-A05A-F763AEF941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23" y="3710722"/>
            <a:ext cx="2506194" cy="2792616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9B10B1E6-526F-A34D-B37C-DF60316F70A5}"/>
              </a:ext>
            </a:extLst>
          </p:cNvPr>
          <p:cNvSpPr/>
          <p:nvPr/>
        </p:nvSpPr>
        <p:spPr>
          <a:xfrm>
            <a:off x="354306" y="860158"/>
            <a:ext cx="53698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Tres electrones están inicialmente alineados  y separados 1 mm a lo largo de una línea vertical. Los electrones en los extremos están fijos.</a:t>
            </a:r>
          </a:p>
          <a:p>
            <a:pPr marL="342900" indent="-342900" algn="just">
              <a:buAutoNum type="alphaLcParenR"/>
            </a:pPr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El electrón central esta en equilibrio estable o inestable?</a:t>
            </a:r>
          </a:p>
          <a:p>
            <a:pPr marL="342900" indent="-342900" algn="just">
              <a:buAutoNum type="alphaLcParenR"/>
            </a:pP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Si el electrón central es levemente desplazado en la dirección </a:t>
            </a:r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horizontal ¿Cuál es su velocidad cuando esta muy lejos?</a:t>
            </a: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 </a:t>
            </a:r>
            <a:endParaRPr lang="es-ES_tradnl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19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ED4F241-732C-B043-9F2D-2A8CCBC05051}"/>
              </a:ext>
            </a:extLst>
          </p:cNvPr>
          <p:cNvSpPr/>
          <p:nvPr/>
        </p:nvSpPr>
        <p:spPr>
          <a:xfrm>
            <a:off x="350934" y="908720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chemeClr val="accent6">
                    <a:lumMod val="50000"/>
                  </a:schemeClr>
                </a:solidFill>
                <a:effectLst/>
                <a:latin typeface="Comic Sans MS" panose="030F0902030302020204" pitchFamily="66" charset="0"/>
              </a:rPr>
              <a:t>Determine la cantidad de trabajo que debe hacer un agente externo al ensamblar cuatro cargas +2,0 𝜇𝐶, +3,0 𝜇𝐶, +4,0 𝜇𝐶 y +5,0 𝜇𝐶 en los vértices de un cuadrado de lado 1 cm, comenzando cada carga desde el infinito 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A8549E17-4A25-BC4E-9A80-4F01D1A6F4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7881E59-2976-8743-9507-46A07EA094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276872"/>
            <a:ext cx="2219888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8466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6A17E547-13EA-6941-B581-F34E76EFC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663825"/>
            <a:ext cx="5864696" cy="1185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CL" sz="440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  <a:ea typeface="Microsoft YaHei" panose="020B0503020204020204" pitchFamily="34" charset="-122"/>
                <a:cs typeface="Arial Narrow" panose="020B0604020202020204" pitchFamily="34" charset="0"/>
              </a:rPr>
              <a:t>Parte II: Potencial eléctrico</a:t>
            </a: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2B4998BD-C978-FA41-B701-C023CF4361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3886200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s-CL" altLang="es-CL" b="1">
                <a:solidFill>
                  <a:srgbClr val="254061"/>
                </a:solidFill>
                <a:ea typeface="Microsoft YaHei" panose="020B0503020204020204" pitchFamily="34" charset="-122"/>
              </a:rPr>
              <a:t>2020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9CA7056-27B4-7548-81BF-FDE61F6AA8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16632"/>
            <a:ext cx="1327150" cy="153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056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8E4D2B-AAAD-864F-916D-66E311E06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648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Objetivos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BD54BD8-A28D-4148-91F8-582C47FEA42C}"/>
              </a:ext>
            </a:extLst>
          </p:cNvPr>
          <p:cNvSpPr/>
          <p:nvPr/>
        </p:nvSpPr>
        <p:spPr>
          <a:xfrm>
            <a:off x="467544" y="1124744"/>
            <a:ext cx="79208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Definir el potencial eléctrico. 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Establecer la relación entre potencial eléctrico y campo eléctrico en algunas distribuciones de carga eléctrica.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Calcular el campo eléctrico a partir de un potencial eléctrico conocido.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5906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6D445F2-0DE3-434A-BFA6-6C01F4C8DD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3348037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Potencial eléctrico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21C98E0-696F-7B47-95D7-C220F0C2EA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908720"/>
            <a:ext cx="82089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potencial eléctrico es energía potencial eléctrica por unidad de carga eléctrica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7DBF80E-D7B1-8548-B7F7-41EB9DC743B6}"/>
                  </a:ext>
                </a:extLst>
              </p:cNvPr>
              <p:cNvSpPr txBox="1"/>
              <p:nvPr/>
            </p:nvSpPr>
            <p:spPr>
              <a:xfrm>
                <a:off x="3762932" y="1554571"/>
                <a:ext cx="1276823" cy="6400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𝑽</m:t>
                      </m:r>
                      <m:r>
                        <a:rPr lang="es-ES_tradnl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𝑼</m:t>
                              </m:r>
                            </m:e>
                            <m:sub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𝒆𝒍𝒆𝒄</m:t>
                              </m:r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sub>
                          </m:sSub>
                        </m:num>
                        <m:den>
                          <m:r>
                            <a:rPr lang="es-ES_tradnl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den>
                      </m:f>
                    </m:oMath>
                  </m:oMathPara>
                </a14:m>
                <a:endParaRPr lang="es-ES_tradnl" sz="2000" b="1" dirty="0"/>
              </a:p>
            </p:txBody>
          </p:sp>
        </mc:Choice>
        <mc:Fallback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7DBF80E-D7B1-8548-B7F7-41EB9DC743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2932" y="1554571"/>
                <a:ext cx="1276823" cy="640047"/>
              </a:xfrm>
              <a:prstGeom prst="rect">
                <a:avLst/>
              </a:prstGeom>
              <a:blipFill>
                <a:blip r:embed="rId2"/>
                <a:stretch>
                  <a:fillRect l="-2941" r="-980"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ángulo 4">
            <a:extLst>
              <a:ext uri="{FF2B5EF4-FFF2-40B4-BE49-F238E27FC236}">
                <a16:creationId xmlns:a16="http://schemas.microsoft.com/office/drawing/2014/main" id="{E1D33F3F-31C3-8442-9CF8-17703A30209F}"/>
              </a:ext>
            </a:extLst>
          </p:cNvPr>
          <p:cNvSpPr/>
          <p:nvPr/>
        </p:nvSpPr>
        <p:spPr>
          <a:xfrm>
            <a:off x="296862" y="2348880"/>
            <a:ext cx="83795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buSzPct val="100000"/>
            </a:pP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Su unidad en el SI es el </a:t>
            </a:r>
            <a:r>
              <a:rPr lang="es-ES_tradnl" alt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[J/C ] </a:t>
            </a: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que se define como </a:t>
            </a:r>
            <a:r>
              <a:rPr lang="es-ES_tradnl" alt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volt [V]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724EA02-F846-424F-AEC7-277EE25DD7C9}"/>
              </a:ext>
            </a:extLst>
          </p:cNvPr>
          <p:cNvSpPr/>
          <p:nvPr/>
        </p:nvSpPr>
        <p:spPr>
          <a:xfrm>
            <a:off x="2771800" y="2938215"/>
            <a:ext cx="2164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1 volt = 1V=1J/C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4454052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ED6100F-7205-204C-BCFE-BFD8D151FC41}"/>
              </a:ext>
            </a:extLst>
          </p:cNvPr>
          <p:cNvSpPr/>
          <p:nvPr/>
        </p:nvSpPr>
        <p:spPr>
          <a:xfrm>
            <a:off x="323850" y="333375"/>
            <a:ext cx="42178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Diferencia de potencial</a:t>
            </a:r>
            <a:endParaRPr lang="es-ES_tradnl" sz="280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42FD00B-C635-F54A-A4A9-0802703CC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981075"/>
            <a:ext cx="835183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En física el cambio en el valor del potencial eléctrico tiene real significado, no su valor en cada punto. </a:t>
            </a:r>
          </a:p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Definimos la </a:t>
            </a: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diferencia de potencial eléctrico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 entre los puntos a y b como: </a:t>
            </a:r>
            <a:endParaRPr lang="es-ES_tradnl" altLang="es-CL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6B514DC-8215-BC46-8962-61C22FF29D47}"/>
                  </a:ext>
                </a:extLst>
              </p:cNvPr>
              <p:cNvSpPr txBox="1"/>
              <p:nvPr/>
            </p:nvSpPr>
            <p:spPr>
              <a:xfrm>
                <a:off x="648064" y="2196614"/>
                <a:ext cx="169264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𝒂𝒃</m:t>
                          </m:r>
                        </m:sub>
                      </m:sSub>
                      <m:r>
                        <a:rPr lang="es-ES_tradnl" sz="20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</m:sub>
                      </m:sSub>
                      <m:r>
                        <a:rPr lang="es-ES_tradnl" sz="20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sub>
                      </m:sSub>
                    </m:oMath>
                  </m:oMathPara>
                </a14:m>
                <a:endParaRPr lang="es-ES_tradnl" sz="2000" b="1">
                  <a:solidFill>
                    <a:srgbClr val="00B050"/>
                  </a:solidFill>
                </a:endParaRPr>
              </a:p>
            </p:txBody>
          </p:sp>
        </mc:Choice>
        <mc:Fallback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6B514DC-8215-BC46-8962-61C22FF29D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064" y="2196614"/>
                <a:ext cx="1692643" cy="307777"/>
              </a:xfrm>
              <a:prstGeom prst="rect">
                <a:avLst/>
              </a:prstGeom>
              <a:blipFill>
                <a:blip r:embed="rId2"/>
                <a:stretch>
                  <a:fillRect l="-2239" r="-746" b="-16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AED7D236-698F-614B-A35F-5864AD1DC4C5}"/>
              </a:ext>
            </a:extLst>
          </p:cNvPr>
          <p:cNvSpPr/>
          <p:nvPr/>
        </p:nvSpPr>
        <p:spPr>
          <a:xfrm>
            <a:off x="467544" y="3584169"/>
            <a:ext cx="322888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1">
                <a:solidFill>
                  <a:srgbClr val="00B050"/>
                </a:solidFill>
                <a:latin typeface="Comic Sans MS" panose="030F0902030302020204" pitchFamily="66" charset="0"/>
              </a:rPr>
              <a:t>Es igual al trabajo realizado por la fuerza eléctrica cuando se mueve una unidad de carga eléctrica desde a hasta b.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BE9F504-F612-BA4E-BCD9-9083CF0D299F}"/>
              </a:ext>
            </a:extLst>
          </p:cNvPr>
          <p:cNvSpPr/>
          <p:nvPr/>
        </p:nvSpPr>
        <p:spPr>
          <a:xfrm>
            <a:off x="2699792" y="2165836"/>
            <a:ext cx="4680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>
                <a:solidFill>
                  <a:srgbClr val="FF0000"/>
                </a:solidFill>
                <a:latin typeface="Comic Sans MS" panose="030F0902030302020204" pitchFamily="66" charset="0"/>
              </a:rPr>
              <a:t>Potencial eléctrico de a respecto de b</a:t>
            </a:r>
          </a:p>
        </p:txBody>
      </p:sp>
      <p:pic>
        <p:nvPicPr>
          <p:cNvPr id="9" name="Imagen 8" descr="Imagen que contiene botella&#10;&#10;Descripción generada automáticamente">
            <a:extLst>
              <a:ext uri="{FF2B5EF4-FFF2-40B4-BE49-F238E27FC236}">
                <a16:creationId xmlns:a16="http://schemas.microsoft.com/office/drawing/2014/main" id="{C0A1AE64-4DA0-0C46-9473-C0B6869AB6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758" y="2548760"/>
            <a:ext cx="3580847" cy="362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335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7761D87-ACB6-1844-AA48-CFDCA87FB207}"/>
              </a:ext>
            </a:extLst>
          </p:cNvPr>
          <p:cNvSpPr/>
          <p:nvPr/>
        </p:nvSpPr>
        <p:spPr>
          <a:xfrm>
            <a:off x="323850" y="333375"/>
            <a:ext cx="6412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Cómo usamos el potencial electrico?</a:t>
            </a:r>
            <a:endParaRPr lang="es-ES_tradnl" sz="2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67385D81-E757-5447-A452-01B3E42E9162}"/>
                  </a:ext>
                </a:extLst>
              </p:cNvPr>
              <p:cNvSpPr txBox="1"/>
              <p:nvPr/>
            </p:nvSpPr>
            <p:spPr>
              <a:xfrm>
                <a:off x="683568" y="1196752"/>
                <a:ext cx="1276823" cy="6400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𝑽</m:t>
                      </m:r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𝑼</m:t>
                              </m:r>
                            </m:e>
                            <m:sub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𝒆𝒍𝒆𝒄</m:t>
                              </m:r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sub>
                          </m:sSub>
                        </m:num>
                        <m:den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den>
                      </m:f>
                    </m:oMath>
                  </m:oMathPara>
                </a14:m>
                <a:endParaRPr lang="es-ES_tradnl" sz="2000" b="1" dirty="0"/>
              </a:p>
            </p:txBody>
          </p:sp>
        </mc:Choice>
        <mc:Fallback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67385D81-E757-5447-A452-01B3E42E91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1196752"/>
                <a:ext cx="1276823" cy="640047"/>
              </a:xfrm>
              <a:prstGeom prst="rect">
                <a:avLst/>
              </a:prstGeom>
              <a:blipFill>
                <a:blip r:embed="rId2"/>
                <a:stretch>
                  <a:fillRect l="-3960" r="-1980" b="-961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D92CE4C2-5137-9F46-A523-6DAD23D00C25}"/>
                  </a:ext>
                </a:extLst>
              </p:cNvPr>
              <p:cNvSpPr txBox="1"/>
              <p:nvPr/>
            </p:nvSpPr>
            <p:spPr>
              <a:xfrm>
                <a:off x="3707904" y="1349068"/>
                <a:ext cx="1432315" cy="3354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𝒆𝒍𝒆𝒄</m:t>
                          </m:r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𝒒𝑽</m:t>
                      </m:r>
                    </m:oMath>
                  </m:oMathPara>
                </a14:m>
                <a:endParaRPr lang="es-ES_tradnl" sz="2000" b="1" dirty="0"/>
              </a:p>
            </p:txBody>
          </p:sp>
        </mc:Choice>
        <mc:Fallback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D92CE4C2-5137-9F46-A523-6DAD23D00C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1349068"/>
                <a:ext cx="1432315" cy="335413"/>
              </a:xfrm>
              <a:prstGeom prst="rect">
                <a:avLst/>
              </a:prstGeom>
              <a:blipFill>
                <a:blip r:embed="rId3"/>
                <a:stretch>
                  <a:fillRect l="-2632" r="-4386" b="-1428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A55D1D7F-79AD-3D43-8D38-41ACB2EB8A28}"/>
              </a:ext>
            </a:extLst>
          </p:cNvPr>
          <p:cNvCxnSpPr/>
          <p:nvPr/>
        </p:nvCxnSpPr>
        <p:spPr bwMode="auto">
          <a:xfrm>
            <a:off x="2267744" y="1516774"/>
            <a:ext cx="1262272" cy="0"/>
          </a:xfrm>
          <a:prstGeom prst="straightConnector1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" name="Rectángulo 6">
            <a:extLst>
              <a:ext uri="{FF2B5EF4-FFF2-40B4-BE49-F238E27FC236}">
                <a16:creationId xmlns:a16="http://schemas.microsoft.com/office/drawing/2014/main" id="{132E0F7B-2861-6748-88DE-21B23727FE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2176954"/>
            <a:ext cx="83518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Una partícula cargada “q” moviéndose a través de un campo eléctrico, puede experimentar cambios en su energía potencial eléctrica, mas su energía total se conserva: </a:t>
            </a:r>
            <a:endParaRPr lang="es-ES_tradnl" altLang="es-CL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FE033A0-9B43-954A-B095-4117364EC7B9}"/>
                  </a:ext>
                </a:extLst>
              </p:cNvPr>
              <p:cNvSpPr txBox="1"/>
              <p:nvPr/>
            </p:nvSpPr>
            <p:spPr>
              <a:xfrm>
                <a:off x="3419872" y="3279375"/>
                <a:ext cx="2034916" cy="332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ES_tradnl" sz="2000" dirty="0"/>
              </a:p>
            </p:txBody>
          </p:sp>
        </mc:Choice>
        <mc:Fallback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FE033A0-9B43-954A-B095-4117364EC7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872" y="3279375"/>
                <a:ext cx="2034916" cy="332399"/>
              </a:xfrm>
              <a:prstGeom prst="rect">
                <a:avLst/>
              </a:prstGeom>
              <a:blipFill>
                <a:blip r:embed="rId4"/>
                <a:stretch>
                  <a:fillRect l="-1852" b="-2222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C3DCE490-7AF5-ED41-96AE-853588BDE28F}"/>
                  </a:ext>
                </a:extLst>
              </p:cNvPr>
              <p:cNvSpPr txBox="1"/>
              <p:nvPr/>
            </p:nvSpPr>
            <p:spPr>
              <a:xfrm>
                <a:off x="3206035" y="3796389"/>
                <a:ext cx="2436051" cy="336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𝒒𝑽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𝒒𝑽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</m:oMath>
                  </m:oMathPara>
                </a14:m>
                <a:endParaRPr lang="es-ES_tradnl" sz="2000" b="1" dirty="0"/>
              </a:p>
            </p:txBody>
          </p:sp>
        </mc:Choice>
        <mc:Fallback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C3DCE490-7AF5-ED41-96AE-853588BDE2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6035" y="3796389"/>
                <a:ext cx="2436051" cy="336887"/>
              </a:xfrm>
              <a:prstGeom prst="rect">
                <a:avLst/>
              </a:prstGeom>
              <a:blipFill>
                <a:blip r:embed="rId5"/>
                <a:stretch>
                  <a:fillRect l="-2083" r="-521" b="-2222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8541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11ED3B7-9EC4-1740-8D9E-5D8F978294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908720"/>
            <a:ext cx="8351838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Un protón con velocidad 2 x10</a:t>
            </a:r>
            <a:r>
              <a:rPr lang="es-ES_tradnl" altLang="es-CL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5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m/s ingresa a una región del espacio donde el potencial eléctrico varia de 0 a 100 V. </a:t>
            </a:r>
          </a:p>
          <a:p>
            <a:pPr marL="342900" indent="-342900" algn="just">
              <a:buAutoNum type="alphaLcParenR"/>
            </a:pP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Cuál es la velocidad del protón cuando su potencial es 100V?</a:t>
            </a:r>
          </a:p>
          <a:p>
            <a:pPr marL="342900" indent="-342900" algn="just">
              <a:buAutoNum type="alphaLcParenR"/>
            </a:pP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Cual es la velocidad final si el protón se reemplaza por un electrón?</a:t>
            </a:r>
          </a:p>
          <a:p>
            <a:pPr marL="342900" indent="-342900" algn="just">
              <a:buAutoNum type="alphaLcParenR"/>
            </a:pP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Cómo cambian sus respuestas anteriores si el potencial eléctrico varia de 200V a 300 V ? </a:t>
            </a:r>
            <a:endParaRPr lang="es-ES_tradnl" altLang="es-CL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44DC07B0-B8E6-3B40-974D-2ACD8D9D9B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pic>
        <p:nvPicPr>
          <p:cNvPr id="5" name="Imagen 4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B1486427-DFC0-BD40-9C2A-A8A3AE802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708" y="3068960"/>
            <a:ext cx="5256584" cy="192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84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F40A44B-7DB5-EB44-8283-6D595B5CE78F}"/>
              </a:ext>
            </a:extLst>
          </p:cNvPr>
          <p:cNvSpPr/>
          <p:nvPr/>
        </p:nvSpPr>
        <p:spPr>
          <a:xfrm>
            <a:off x="323850" y="333375"/>
            <a:ext cx="83526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Calculo del potencial eléctrico a partir del campo eléctrico </a:t>
            </a:r>
            <a:endParaRPr lang="es-ES_tradnl" sz="28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3407311-7B81-9A4F-A047-0499FD98DD35}"/>
              </a:ext>
            </a:extLst>
          </p:cNvPr>
          <p:cNvSpPr/>
          <p:nvPr/>
        </p:nvSpPr>
        <p:spPr>
          <a:xfrm>
            <a:off x="297498" y="1287482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Para un desplazamiento finito desde un punto a al punto b, la variación del potencial será</a:t>
            </a:r>
            <a:endParaRPr lang="es-ES_tradnl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CBEB6BD5-1704-3C43-8B1F-B3674FFE63CD}"/>
                  </a:ext>
                </a:extLst>
              </p:cNvPr>
              <p:cNvSpPr txBox="1"/>
              <p:nvPr/>
            </p:nvSpPr>
            <p:spPr>
              <a:xfrm>
                <a:off x="2002514" y="1945144"/>
                <a:ext cx="4911794" cy="8000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𝑎𝑏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𝑒𝑙𝑒𝑐</m:t>
                              </m:r>
                            </m:sub>
                          </m:sSub>
                        </m:num>
                        <m:den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𝑞</m:t>
                          </m:r>
                        </m:den>
                      </m:f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𝑏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nary>
                        <m:nary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𝑏</m:t>
                          </m:r>
                        </m:sub>
                        <m:sup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</m:t>
                          </m:r>
                        </m:sup>
                        <m:e>
                          <m:acc>
                            <m:accPr>
                              <m:chr m:val="⃗"/>
                              <m:ctrlP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sz="24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∙</m:t>
                          </m:r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𝑙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CBEB6BD5-1704-3C43-8B1F-B3674FFE63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2514" y="1945144"/>
                <a:ext cx="4911794" cy="800027"/>
              </a:xfrm>
              <a:prstGeom prst="rect">
                <a:avLst/>
              </a:prstGeom>
              <a:blipFill>
                <a:blip r:embed="rId2"/>
                <a:stretch>
                  <a:fillRect l="-775" t="-192188" r="-3101" b="-27812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27493A65-334C-8F43-820D-A3B69C7DBEF3}"/>
                  </a:ext>
                </a:extLst>
              </p:cNvPr>
              <p:cNvSpPr/>
              <p:nvPr/>
            </p:nvSpPr>
            <p:spPr>
              <a:xfrm>
                <a:off x="3001570" y="2794205"/>
                <a:ext cx="3144066" cy="8906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nary>
                        <m:nary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  <m:sup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p>
                        <m:e>
                          <m:acc>
                            <m:accPr>
                              <m:chr m:val="⃗"/>
                              <m:ctrlP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𝑬</m:t>
                              </m:r>
                            </m:e>
                          </m:acc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∙</m:t>
                          </m:r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𝒅</m:t>
                          </m:r>
                          <m:acc>
                            <m:accPr>
                              <m:chr m:val="⃗"/>
                              <m:ctrlP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𝒍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27493A65-334C-8F43-820D-A3B69C7DBE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1570" y="2794205"/>
                <a:ext cx="3144066" cy="890693"/>
              </a:xfrm>
              <a:prstGeom prst="rect">
                <a:avLst/>
              </a:prstGeom>
              <a:blipFill>
                <a:blip r:embed="rId3"/>
                <a:stretch>
                  <a:fillRect t="-169014" r="-2008" b="-24366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ángulo 9">
            <a:extLst>
              <a:ext uri="{FF2B5EF4-FFF2-40B4-BE49-F238E27FC236}">
                <a16:creationId xmlns:a16="http://schemas.microsoft.com/office/drawing/2014/main" id="{C89A32EE-04B6-A646-94EC-4AFE3D88BDAE}"/>
              </a:ext>
            </a:extLst>
          </p:cNvPr>
          <p:cNvSpPr/>
          <p:nvPr/>
        </p:nvSpPr>
        <p:spPr>
          <a:xfrm>
            <a:off x="395697" y="3933056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Si conocemos el campo eléctrico, solo debemos elegir un camino de integración que nos permita calcular la integral fácilmente.</a:t>
            </a:r>
            <a:r>
              <a:rPr lang="es-ES_tradnl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endParaRPr lang="es-ES_tradnl" b="1" dirty="0">
              <a:solidFill>
                <a:srgbClr val="002060"/>
              </a:solidFill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C16D992-8496-C04E-BE0C-536D3FFBC8F6}"/>
              </a:ext>
            </a:extLst>
          </p:cNvPr>
          <p:cNvSpPr/>
          <p:nvPr/>
        </p:nvSpPr>
        <p:spPr>
          <a:xfrm>
            <a:off x="395697" y="5083238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dirty="0">
                <a:solidFill>
                  <a:srgbClr val="0070C0"/>
                </a:solidFill>
                <a:latin typeface="arial" panose="020B0604020202020204" pitchFamily="34" charset="0"/>
              </a:rPr>
              <a:t>La unidad de campo eléctrico es </a:t>
            </a:r>
            <a:r>
              <a:rPr lang="es-ES_tradnl" b="1" dirty="0">
                <a:solidFill>
                  <a:srgbClr val="0070C0"/>
                </a:solidFill>
                <a:latin typeface="arial" panose="020B0604020202020204" pitchFamily="34" charset="0"/>
              </a:rPr>
              <a:t>N/C</a:t>
            </a:r>
            <a:r>
              <a:rPr lang="es-ES_tradnl" dirty="0">
                <a:solidFill>
                  <a:srgbClr val="0070C0"/>
                </a:solidFill>
                <a:latin typeface="arial" panose="020B0604020202020204" pitchFamily="34" charset="0"/>
              </a:rPr>
              <a:t> y de la ecuación anterior obtenemos la siguiente equivalencia </a:t>
            </a:r>
            <a:endParaRPr lang="es-ES_tradnl" b="1" dirty="0">
              <a:solidFill>
                <a:srgbClr val="002060"/>
              </a:solidFill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30342CA6-DF95-5C40-9182-6C4A7F053E65}"/>
              </a:ext>
            </a:extLst>
          </p:cNvPr>
          <p:cNvSpPr/>
          <p:nvPr/>
        </p:nvSpPr>
        <p:spPr>
          <a:xfrm>
            <a:off x="3491880" y="5967017"/>
            <a:ext cx="1588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>
                <a:solidFill>
                  <a:srgbClr val="0070C0"/>
                </a:solidFill>
                <a:latin typeface="arial" panose="020B0604020202020204" pitchFamily="34" charset="0"/>
              </a:rPr>
              <a:t>1 N/C = 1V/m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38705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AEAFF41-E73E-A74A-91E9-ECB23CC64A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29" y="1628800"/>
            <a:ext cx="2938522" cy="3168351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BC747D9-1E07-E443-9574-F751D8032BB6}"/>
              </a:ext>
            </a:extLst>
          </p:cNvPr>
          <p:cNvSpPr/>
          <p:nvPr/>
        </p:nvSpPr>
        <p:spPr>
          <a:xfrm>
            <a:off x="323850" y="333375"/>
            <a:ext cx="83526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 Diferencia de potencial entre dos placas paralelas con carga eléctrica opuesta</a:t>
            </a:r>
            <a:endParaRPr lang="es-ES_tradnl" sz="2800" dirty="0"/>
          </a:p>
        </p:txBody>
      </p:sp>
    </p:spTree>
    <p:extLst>
      <p:ext uri="{BB962C8B-B14F-4D97-AF65-F5344CB8AC3E}">
        <p14:creationId xmlns:p14="http://schemas.microsoft.com/office/powerpoint/2010/main" val="7201731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ángulo 1">
            <a:extLst>
              <a:ext uri="{FF2B5EF4-FFF2-40B4-BE49-F238E27FC236}">
                <a16:creationId xmlns:a16="http://schemas.microsoft.com/office/drawing/2014/main" id="{39BE6637-F170-F34B-A37B-E6A97692AA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549275"/>
            <a:ext cx="74882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Variación en el potencial eléctrico experimentado por un electrón moviéndose en un campo eléctrico uniforme </a:t>
            </a:r>
            <a:endParaRPr lang="es-ES_tradnl" altLang="es-CL" b="1" dirty="0">
              <a:solidFill>
                <a:srgbClr val="00B050"/>
              </a:solidFill>
              <a:latin typeface="Comic Sans MS" panose="030F0902030302020204" pitchFamily="66" charset="0"/>
            </a:endParaRPr>
          </a:p>
        </p:txBody>
      </p:sp>
      <p:pic>
        <p:nvPicPr>
          <p:cNvPr id="19458" name="Imagen 2">
            <a:extLst>
              <a:ext uri="{FF2B5EF4-FFF2-40B4-BE49-F238E27FC236}">
                <a16:creationId xmlns:a16="http://schemas.microsoft.com/office/drawing/2014/main" id="{376AC75A-FF29-7F4B-8267-4C0E31344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268413"/>
            <a:ext cx="3282950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ángulo 4">
            <a:extLst>
              <a:ext uri="{FF2B5EF4-FFF2-40B4-BE49-F238E27FC236}">
                <a16:creationId xmlns:a16="http://schemas.microsoft.com/office/drawing/2014/main" id="{959B8205-928F-694F-95C4-04A77FF1B2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513" y="1404938"/>
            <a:ext cx="52895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" altLang="es-CL" dirty="0">
                <a:solidFill>
                  <a:srgbClr val="002060"/>
                </a:solidFill>
              </a:rPr>
              <a:t>Un electrón se libera desde el reposo en un punto donde el potencial eléctrico es de 3,0 J/C. Los punto se encuentra en una región de campo eléctrico uniforme de magnitud 75 N/C. Puesto en marcha por el campo, el electrón alcanza un punto a 0,020 m de su punto de inicio. Cuál es el potencial en este punto?</a:t>
            </a:r>
            <a:endParaRPr lang="es-ES_tradnl" altLang="es-CL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n 1">
            <a:extLst>
              <a:ext uri="{FF2B5EF4-FFF2-40B4-BE49-F238E27FC236}">
                <a16:creationId xmlns:a16="http://schemas.microsoft.com/office/drawing/2014/main" id="{249335DB-B6A9-0940-A1E4-61BA2F855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565400"/>
            <a:ext cx="3960813" cy="321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E14E5182-E804-F946-B296-1168B078D56E}"/>
              </a:ext>
            </a:extLst>
          </p:cNvPr>
          <p:cNvSpPr/>
          <p:nvPr/>
        </p:nvSpPr>
        <p:spPr>
          <a:xfrm>
            <a:off x="107950" y="620713"/>
            <a:ext cx="8567738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Ejemplo</a:t>
            </a:r>
          </a:p>
          <a:p>
            <a:pPr>
              <a:defRPr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Un campo eléctrico uniforme de magnitud 1200 N/C apunta en la dirección –x</a:t>
            </a:r>
            <a:r>
              <a:rPr lang="es-ES_tradnl" dirty="0">
                <a:solidFill>
                  <a:srgbClr val="FF0000"/>
                </a:solidFill>
                <a:latin typeface="Comic Sans MS" panose="030F0902030302020204" pitchFamily="66" charset="0"/>
              </a:rPr>
              <a:t>. </a:t>
            </a: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Determine la diferencia de potencial entre los puntos </a:t>
            </a:r>
          </a:p>
          <a:p>
            <a:pPr marL="342900" indent="-342900">
              <a:buFontTx/>
              <a:buAutoNum type="alphaLcParenR"/>
              <a:defRPr/>
            </a:pP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A y B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AB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=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B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-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A</a:t>
            </a:r>
          </a:p>
          <a:p>
            <a:pPr marL="342900" indent="-342900">
              <a:buFontTx/>
              <a:buAutoNum type="alphaLcParenR"/>
              <a:defRPr/>
            </a:pP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B y C 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BC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=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C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–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B</a:t>
            </a:r>
          </a:p>
          <a:p>
            <a:pPr marL="342900" indent="-342900">
              <a:buFontTx/>
              <a:buAutoNum type="alphaLcParenR"/>
              <a:defRPr/>
            </a:pP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C y A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CA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=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A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–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C</a:t>
            </a:r>
          </a:p>
          <a:p>
            <a:pPr>
              <a:defRPr/>
            </a:pPr>
            <a:r>
              <a:rPr lang="es-ES_tradnl" dirty="0">
                <a:solidFill>
                  <a:schemeClr val="accent6">
                    <a:lumMod val="75000"/>
                  </a:schemeClr>
                </a:solidFill>
                <a:latin typeface="Comic Sans MS" panose="030F0902030302020204" pitchFamily="66" charset="0"/>
              </a:rPr>
              <a:t>Con la información entregada en el problema ¿es posible determinar el potencial eléctrico en el punto A?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6" name="Rectangle 19">
            <a:extLst>
              <a:ext uri="{FF2B5EF4-FFF2-40B4-BE49-F238E27FC236}">
                <a16:creationId xmlns:a16="http://schemas.microsoft.com/office/drawing/2014/main" id="{B29E5FD2-5116-2C4A-96D4-712A1B7607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019" y="154480"/>
            <a:ext cx="61214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Del ejemplo anterior, podemos concluir que todos los puntos en un plano perpendicular al campo eléctrico uniforme tienen el mismo potencial</a:t>
            </a:r>
          </a:p>
        </p:txBody>
      </p:sp>
      <p:sp>
        <p:nvSpPr>
          <p:cNvPr id="8212" name="Rectangle 20">
            <a:extLst>
              <a:ext uri="{FF2B5EF4-FFF2-40B4-BE49-F238E27FC236}">
                <a16:creationId xmlns:a16="http://schemas.microsoft.com/office/drawing/2014/main" id="{34876F50-8DE1-4D42-8F08-E2B8568D27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149725"/>
            <a:ext cx="64277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 esta superficie se le denomina </a:t>
            </a:r>
            <a:r>
              <a:rPr lang="es-CL" altLang="es-CL" sz="1600" b="1">
                <a:solidFill>
                  <a:srgbClr val="FFC000"/>
                </a:solidFill>
                <a:latin typeface="Comic Sans MS" panose="030F0902030302020204" pitchFamily="66" charset="0"/>
              </a:rPr>
              <a:t>SUPERFICIE EQUIPOTENCIAL</a:t>
            </a:r>
          </a:p>
        </p:txBody>
      </p:sp>
      <p:sp>
        <p:nvSpPr>
          <p:cNvPr id="8213" name="Rectangle 21">
            <a:extLst>
              <a:ext uri="{FF2B5EF4-FFF2-40B4-BE49-F238E27FC236}">
                <a16:creationId xmlns:a16="http://schemas.microsoft.com/office/drawing/2014/main" id="{D7E22592-08C5-AD40-A0E4-918974EC35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3063" y="1636713"/>
            <a:ext cx="3151187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Las superficies equipotenciales asociadas a un campo eléctrico uniforme son una familia de planos , todas perpendiculares al campo. </a:t>
            </a:r>
          </a:p>
        </p:txBody>
      </p:sp>
      <p:sp>
        <p:nvSpPr>
          <p:cNvPr id="8214" name="Rectangle 22">
            <a:extLst>
              <a:ext uri="{FF2B5EF4-FFF2-40B4-BE49-F238E27FC236}">
                <a16:creationId xmlns:a16="http://schemas.microsoft.com/office/drawing/2014/main" id="{97CF7C4A-74FE-5F4A-89C5-BF04B5D78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225" y="4640263"/>
            <a:ext cx="642778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82575" indent="-282575"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Una superficie equipotencial, es siempre perpendicular al campo eléctrico</a:t>
            </a:r>
          </a:p>
        </p:txBody>
      </p:sp>
      <p:sp>
        <p:nvSpPr>
          <p:cNvPr id="8215" name="Rectangle 23">
            <a:extLst>
              <a:ext uri="{FF2B5EF4-FFF2-40B4-BE49-F238E27FC236}">
                <a16:creationId xmlns:a16="http://schemas.microsoft.com/office/drawing/2014/main" id="{DD7A716E-B090-C546-800C-CC947BCFF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225" y="5137150"/>
            <a:ext cx="642778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82575" indent="-282575"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Si una partícula cargada se mueve sobre una superficie equipotencial, el campo eléctrico no realiza trabajo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BE69A46-11E6-344B-A38D-F41AD4E8F9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66" y="1109276"/>
            <a:ext cx="4944297" cy="255714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DD5706EF-6AB7-AB40-96EC-9EFF6B8E48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84784"/>
            <a:ext cx="7164288" cy="4225940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64D571FA-ED05-5F45-BF4C-240216895F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Superficies equipotenciales para el campo electrico entre dos placas paralelas </a:t>
            </a:r>
          </a:p>
        </p:txBody>
      </p:sp>
    </p:spTree>
    <p:extLst>
      <p:ext uri="{BB962C8B-B14F-4D97-AF65-F5344CB8AC3E}">
        <p14:creationId xmlns:p14="http://schemas.microsoft.com/office/powerpoint/2010/main" val="28938226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4B64C67-8F15-4D4D-BB2C-CF931CB91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Eleccion del potencial electrico igual a cero</a:t>
            </a:r>
          </a:p>
        </p:txBody>
      </p:sp>
      <p:pic>
        <p:nvPicPr>
          <p:cNvPr id="4" name="Imagen 3" descr="Imagen que contiene medidor, reloj&#10;&#10;Descripción generada automáticamente">
            <a:extLst>
              <a:ext uri="{FF2B5EF4-FFF2-40B4-BE49-F238E27FC236}">
                <a16:creationId xmlns:a16="http://schemas.microsoft.com/office/drawing/2014/main" id="{27428388-9D58-7142-A397-727C562EB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914351"/>
            <a:ext cx="7452320" cy="3256339"/>
          </a:xfrm>
          <a:prstGeom prst="rect">
            <a:avLst/>
          </a:prstGeom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02FDE89A-9B65-B34D-9337-CBA2C5C3A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2050" y="1196752"/>
            <a:ext cx="6819900" cy="52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 eleccion de V=0 es totalmente arbitraria, en todos los casos la diferencia de potencial es la misma </a:t>
            </a:r>
          </a:p>
        </p:txBody>
      </p:sp>
    </p:spTree>
    <p:extLst>
      <p:ext uri="{BB962C8B-B14F-4D97-AF65-F5344CB8AC3E}">
        <p14:creationId xmlns:p14="http://schemas.microsoft.com/office/powerpoint/2010/main" val="26419156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350A0A1-E02A-7D4B-A63D-AB0B485A3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2495865"/>
            <a:ext cx="6732240" cy="4375956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1EFFA0B-98E3-284A-B647-2CED1B97B2D0}"/>
              </a:ext>
            </a:extLst>
          </p:cNvPr>
          <p:cNvSpPr/>
          <p:nvPr/>
        </p:nvSpPr>
        <p:spPr>
          <a:xfrm>
            <a:off x="296863" y="130193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C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Las líneas de contorno en un mapa topográfico son curvas de elevación constante y por lo tanto de energía potencial  gravitacional constante </a:t>
            </a:r>
            <a:endParaRPr lang="es-ES_tradnl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E279A7D1-1A11-F240-8728-2F46AE1BBA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091561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Analogía entre un gráfico de contorno y líneas equipotenciales  </a:t>
            </a:r>
          </a:p>
        </p:txBody>
      </p:sp>
    </p:spTree>
    <p:extLst>
      <p:ext uri="{BB962C8B-B14F-4D97-AF65-F5344CB8AC3E}">
        <p14:creationId xmlns:p14="http://schemas.microsoft.com/office/powerpoint/2010/main" val="10325404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D9C1F8E-6EB0-B14B-9DB9-C05313FCE49A}"/>
              </a:ext>
            </a:extLst>
          </p:cNvPr>
          <p:cNvSpPr/>
          <p:nvPr/>
        </p:nvSpPr>
        <p:spPr>
          <a:xfrm>
            <a:off x="323850" y="333375"/>
            <a:ext cx="83526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 Potencial eléctrico de una carga puntual </a:t>
            </a:r>
            <a:endParaRPr lang="es-ES_tradnl" sz="2800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CC4344F7-1F30-414B-8788-A802A6FA7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16832"/>
            <a:ext cx="3055937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F9B09D0A-9F86-FB48-AA0C-AF7782490D35}"/>
                  </a:ext>
                </a:extLst>
              </p:cNvPr>
              <p:cNvSpPr txBox="1"/>
              <p:nvPr/>
            </p:nvSpPr>
            <p:spPr>
              <a:xfrm>
                <a:off x="7458302" y="1210424"/>
                <a:ext cx="1218154" cy="5186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𝒆</m:t>
                          </m:r>
                        </m:sub>
                      </m:sSub>
                      <m:f>
                        <m:f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𝑸</m:t>
                          </m:r>
                        </m:num>
                        <m:den>
                          <m:sSup>
                            <m:sSupPr>
                              <m:ctrlPr>
                                <a:rPr lang="es-ES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  <m:sup>
                              <m:r>
                                <a:rPr lang="es-ES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acc>
                        <m:accPr>
                          <m:chr m:val="̂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ES_tradnl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F9B09D0A-9F86-FB48-AA0C-AF7782490D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8302" y="1210424"/>
                <a:ext cx="1218154" cy="518604"/>
              </a:xfrm>
              <a:prstGeom prst="rect">
                <a:avLst/>
              </a:prstGeom>
              <a:blipFill>
                <a:blip r:embed="rId3"/>
                <a:stretch>
                  <a:fillRect l="-3093" t="-4762" r="-2062" b="-952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29720CC3-4C98-814E-B49F-83C1C48CCAFC}"/>
                  </a:ext>
                </a:extLst>
              </p:cNvPr>
              <p:cNvSpPr/>
              <p:nvPr/>
            </p:nvSpPr>
            <p:spPr>
              <a:xfrm>
                <a:off x="3563888" y="970607"/>
                <a:ext cx="3208186" cy="9371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nary>
                        <m:nary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  <m:sup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p>
                        <m:e>
                          <m:acc>
                            <m:accPr>
                              <m:chr m:val="⃗"/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𝑬</m:t>
                              </m:r>
                            </m:e>
                          </m:acc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∙</m:t>
                          </m:r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𝒅</m:t>
                          </m:r>
                          <m:acc>
                            <m:accPr>
                              <m:chr m:val="⃗"/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𝒍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29720CC3-4C98-814E-B49F-83C1C48CCAF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888" y="970607"/>
                <a:ext cx="3208186" cy="937180"/>
              </a:xfrm>
              <a:prstGeom prst="rect">
                <a:avLst/>
              </a:prstGeom>
              <a:blipFill>
                <a:blip r:embed="rId4"/>
                <a:stretch>
                  <a:fillRect t="-153333" r="-791" b="-232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AD9169C2-32F3-254E-BA89-3B79C652029A}"/>
                  </a:ext>
                </a:extLst>
              </p:cNvPr>
              <p:cNvSpPr/>
              <p:nvPr/>
            </p:nvSpPr>
            <p:spPr>
              <a:xfrm>
                <a:off x="4067944" y="2019792"/>
                <a:ext cx="4275658" cy="9371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nary>
                        <m:nary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  <m:sup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p>
                        <m:e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𝑲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𝒆</m:t>
                              </m:r>
                            </m:sub>
                          </m:sSub>
                          <m:f>
                            <m:fPr>
                              <m:ctrlP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𝑸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p>
                                  <m: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den>
                          </m:f>
                          <m:acc>
                            <m:accPr>
                              <m:chr m:val="̂"/>
                              <m:ctrlP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∙</m:t>
                          </m:r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𝒅</m:t>
                          </m:r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𝒓</m:t>
                          </m:r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acc>
                            <m:accPr>
                              <m:chr m:val="̂"/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𝒓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AD9169C2-32F3-254E-BA89-3B79C652029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4" y="2019792"/>
                <a:ext cx="4275658" cy="937180"/>
              </a:xfrm>
              <a:prstGeom prst="rect">
                <a:avLst/>
              </a:prstGeom>
              <a:blipFill>
                <a:blip r:embed="rId5"/>
                <a:stretch>
                  <a:fillRect t="-154667" b="-232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75FDEBF5-2E7C-BB4E-B0BA-BE3EF3AFAA0F}"/>
                  </a:ext>
                </a:extLst>
              </p:cNvPr>
              <p:cNvSpPr/>
              <p:nvPr/>
            </p:nvSpPr>
            <p:spPr>
              <a:xfrm>
                <a:off x="4152310" y="3068977"/>
                <a:ext cx="2693558" cy="9371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𝑲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𝒆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𝑸</m:t>
                      </m:r>
                      <m:nary>
                        <m:nary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  <m:sup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p>
                        <m:e>
                          <m:f>
                            <m:fPr>
                              <m:ctrlP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" sz="2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p>
                                  <m: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den>
                          </m:f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𝒅</m:t>
                          </m:r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𝒓</m:t>
                          </m:r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</m:e>
                      </m:nary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75FDEBF5-2E7C-BB4E-B0BA-BE3EF3AFAA0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2310" y="3068977"/>
                <a:ext cx="2693558" cy="937180"/>
              </a:xfrm>
              <a:prstGeom prst="rect">
                <a:avLst/>
              </a:prstGeom>
              <a:blipFill>
                <a:blip r:embed="rId6"/>
                <a:stretch>
                  <a:fillRect t="-158108" b="-23513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EADC06AB-DA84-8A44-AFF9-D9261E154359}"/>
                  </a:ext>
                </a:extLst>
              </p:cNvPr>
              <p:cNvSpPr/>
              <p:nvPr/>
            </p:nvSpPr>
            <p:spPr>
              <a:xfrm>
                <a:off x="4211960" y="4221088"/>
                <a:ext cx="4586320" cy="10508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𝑲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𝒆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𝑸</m:t>
                      </m:r>
                      <m:sSubSup>
                        <m:sSubSup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es-ES" sz="2400" b="1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𝒓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𝒂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𝒃</m:t>
                              </m:r>
                            </m:sub>
                          </m:sSub>
                        </m:sup>
                      </m:sSubSup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𝑲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𝒆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𝑸</m:t>
                      </m:r>
                      <m:d>
                        <m:d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𝟏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𝒃</m:t>
                                  </m:r>
                                </m:sub>
                              </m:sSub>
                            </m:den>
                          </m:f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𝟏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𝒂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EADC06AB-DA84-8A44-AFF9-D9261E15435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960" y="4221088"/>
                <a:ext cx="4586320" cy="1050865"/>
              </a:xfrm>
              <a:prstGeom prst="rect">
                <a:avLst/>
              </a:prstGeom>
              <a:blipFill>
                <a:blip r:embed="rId7"/>
                <a:stretch>
                  <a:fillRect t="-167857" b="-241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0C516776-EFC8-D84C-9EAF-85AD128D7C6F}"/>
                  </a:ext>
                </a:extLst>
              </p:cNvPr>
              <p:cNvSpPr/>
              <p:nvPr/>
            </p:nvSpPr>
            <p:spPr>
              <a:xfrm>
                <a:off x="323850" y="5388295"/>
                <a:ext cx="8914428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Si hacemos que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𝒓</m:t>
                        </m:r>
                      </m:e>
                      <m:sub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𝒃</m:t>
                        </m:r>
                      </m:sub>
                    </m:sSub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este muy alejado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𝒓</m:t>
                        </m:r>
                      </m:e>
                      <m:sub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𝒃</m:t>
                        </m:r>
                      </m:sub>
                    </m:sSub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→∞</m:t>
                    </m:r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 podemos hacer la elección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𝑽</m:t>
                        </m:r>
                      </m:e>
                      <m:sub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𝒃</m:t>
                        </m:r>
                      </m:sub>
                    </m:sSub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𝟎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𝑽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, </m:t>
                    </m:r>
                  </m:oMath>
                </a14:m>
                <a:endParaRPr lang="es-ES" sz="1800" b="1" i="1" dirty="0">
                  <a:solidFill>
                    <a:srgbClr val="002060"/>
                  </a:solidFill>
                  <a:latin typeface="Cambria Math" panose="02040503050406030204" pitchFamily="18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𝒆𝒏𝒕𝒐𝒏𝒄𝒆𝒔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:</m:t>
                    </m:r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</a:t>
                </a:r>
                <a:endParaRPr lang="es-ES_tradnl" dirty="0"/>
              </a:p>
            </p:txBody>
          </p:sp>
        </mc:Choice>
        <mc:Fallback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0C516776-EFC8-D84C-9EAF-85AD128D7C6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850" y="5388295"/>
                <a:ext cx="8914428" cy="646331"/>
              </a:xfrm>
              <a:prstGeom prst="rect">
                <a:avLst/>
              </a:prstGeom>
              <a:blipFill>
                <a:blip r:embed="rId8"/>
                <a:stretch>
                  <a:fillRect l="-570" t="-384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1B9DAFB8-8FD4-BC46-9868-6E2B13437E82}"/>
                  </a:ext>
                </a:extLst>
              </p:cNvPr>
              <p:cNvSpPr/>
              <p:nvPr/>
            </p:nvSpPr>
            <p:spPr>
              <a:xfrm>
                <a:off x="3576573" y="5873969"/>
                <a:ext cx="1620251" cy="8483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𝑲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𝒆</m:t>
                              </m:r>
                            </m:sub>
                          </m:s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𝑸</m:t>
                          </m:r>
                        </m:num>
                        <m:den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𝒂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1B9DAFB8-8FD4-BC46-9868-6E2B13437E8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6573" y="5873969"/>
                <a:ext cx="1620251" cy="84837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5362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A0C0333-0004-C64F-83A8-B4DDD6A4E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122" y="1517179"/>
            <a:ext cx="2783707" cy="2821409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7979F295-B395-3D49-A734-7A693BCBE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Superficies equipotenciales para una carga puntual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312296-CC03-3543-8614-463E739C8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9992" y="1503749"/>
            <a:ext cx="4373736" cy="3712385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9F6E141-6F64-8642-930C-201DA7C0D7D9}"/>
              </a:ext>
            </a:extLst>
          </p:cNvPr>
          <p:cNvSpPr/>
          <p:nvPr/>
        </p:nvSpPr>
        <p:spPr>
          <a:xfrm>
            <a:off x="5262578" y="995535"/>
            <a:ext cx="36359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Visión 3D: familia de cascarones</a:t>
            </a: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esféricos concéntricos</a:t>
            </a:r>
            <a:endParaRPr lang="es-ES_tradn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1564E266-D2C6-444D-A5B8-1F89225BD638}"/>
                  </a:ext>
                </a:extLst>
              </p:cNvPr>
              <p:cNvSpPr/>
              <p:nvPr/>
            </p:nvSpPr>
            <p:spPr>
              <a:xfrm>
                <a:off x="3377371" y="1079562"/>
                <a:ext cx="1468030" cy="7838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𝑽</m:t>
                      </m:r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𝑲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𝒆</m:t>
                              </m:r>
                            </m:sub>
                          </m:s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𝑸</m:t>
                          </m:r>
                        </m:num>
                        <m:den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𝒓</m:t>
                          </m:r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1564E266-D2C6-444D-A5B8-1F89225BD63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7371" y="1079562"/>
                <a:ext cx="1468030" cy="783804"/>
              </a:xfrm>
              <a:prstGeom prst="rect">
                <a:avLst/>
              </a:prstGeom>
              <a:blipFill>
                <a:blip r:embed="rId4"/>
                <a:stretch>
                  <a:fillRect b="-158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ángulo 6">
            <a:extLst>
              <a:ext uri="{FF2B5EF4-FFF2-40B4-BE49-F238E27FC236}">
                <a16:creationId xmlns:a16="http://schemas.microsoft.com/office/drawing/2014/main" id="{1F6423BB-C301-5548-AE13-56795D17224B}"/>
              </a:ext>
            </a:extLst>
          </p:cNvPr>
          <p:cNvSpPr/>
          <p:nvPr/>
        </p:nvSpPr>
        <p:spPr>
          <a:xfrm>
            <a:off x="395536" y="433858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es-CL" dirty="0"/>
            </a:br>
            <a:r>
              <a:rPr lang="es-CL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Una superficie equipotencial es una superficie donde el potencial eléctrico es constante. </a:t>
            </a:r>
          </a:p>
          <a:p>
            <a:r>
              <a:rPr lang="es-CL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Para una carga puntual, esta sería una superficie esférica</a:t>
            </a:r>
            <a:endParaRPr lang="es-ES_tradnl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7622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A364B1E-50DA-6347-AA2B-F8E175EC9578}"/>
              </a:ext>
            </a:extLst>
          </p:cNvPr>
          <p:cNvSpPr/>
          <p:nvPr/>
        </p:nvSpPr>
        <p:spPr>
          <a:xfrm>
            <a:off x="788355" y="2305614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>
                <a:solidFill>
                  <a:srgbClr val="0070C0"/>
                </a:solidFill>
              </a:rPr>
              <a:t>La diferencia potencial está relacionada con el trabajo realizado para mover una carga de prueba en un campo eléctrico. </a:t>
            </a:r>
          </a:p>
          <a:p>
            <a:r>
              <a:rPr lang="es-ES" sz="2000" dirty="0">
                <a:solidFill>
                  <a:srgbClr val="0070C0"/>
                </a:solidFill>
              </a:rPr>
              <a:t>La fuerza eléctrica neta no hace trabajo sobre una carga de prueba si esta carga se movió a lo largo de una superficie equipotencial.</a:t>
            </a:r>
            <a:endParaRPr lang="es-ES_tradnl" sz="2000" dirty="0">
              <a:solidFill>
                <a:srgbClr val="0070C0"/>
              </a:solidFill>
            </a:endParaRPr>
          </a:p>
        </p:txBody>
      </p:sp>
      <p:pic>
        <p:nvPicPr>
          <p:cNvPr id="3" name="Picture 5" descr="F19.13">
            <a:extLst>
              <a:ext uri="{FF2B5EF4-FFF2-40B4-BE49-F238E27FC236}">
                <a16:creationId xmlns:a16="http://schemas.microsoft.com/office/drawing/2014/main" id="{136DAB36-1BA4-844F-8824-4732A8E8B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623887"/>
            <a:ext cx="2654300" cy="561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9904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>
            <a:extLst>
              <a:ext uri="{FF2B5EF4-FFF2-40B4-BE49-F238E27FC236}">
                <a16:creationId xmlns:a16="http://schemas.microsoft.com/office/drawing/2014/main" id="{8002324D-47A4-4842-BC72-9893037B4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595617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Otros ejemplos de superficies (líneas) equipotenciales</a:t>
            </a:r>
          </a:p>
        </p:txBody>
      </p:sp>
      <p:pic>
        <p:nvPicPr>
          <p:cNvPr id="3" name="Imagen 2" descr="Imagen que contiene paraguas&#10;&#10;Descripción generada automáticamente">
            <a:extLst>
              <a:ext uri="{FF2B5EF4-FFF2-40B4-BE49-F238E27FC236}">
                <a16:creationId xmlns:a16="http://schemas.microsoft.com/office/drawing/2014/main" id="{F55CF4BF-3ABB-7D4C-B907-6D22B3B6CD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585" y="1702108"/>
            <a:ext cx="4591895" cy="2990702"/>
          </a:xfrm>
          <a:prstGeom prst="rect">
            <a:avLst/>
          </a:prstGeom>
        </p:spPr>
      </p:pic>
      <p:pic>
        <p:nvPicPr>
          <p:cNvPr id="5" name="Imagen 4" descr="Imagen que contiene paraguas&#10;&#10;Descripción generada automáticamente">
            <a:extLst>
              <a:ext uri="{FF2B5EF4-FFF2-40B4-BE49-F238E27FC236}">
                <a16:creationId xmlns:a16="http://schemas.microsoft.com/office/drawing/2014/main" id="{3E8E7EE1-F24C-9541-9EFE-1D1777D5C7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95" y="1628800"/>
            <a:ext cx="4591895" cy="3137319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>
            <a:extLst>
              <a:ext uri="{FF2B5EF4-FFF2-40B4-BE49-F238E27FC236}">
                <a16:creationId xmlns:a16="http://schemas.microsoft.com/office/drawing/2014/main" id="{F7706985-6B76-234F-9A60-6E0DB087DE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7993062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 potencial eléctrico de un conductor cargado </a:t>
            </a:r>
          </a:p>
        </p:txBody>
      </p:sp>
      <p:pic>
        <p:nvPicPr>
          <p:cNvPr id="18434" name="Picture 2">
            <a:extLst>
              <a:ext uri="{FF2B5EF4-FFF2-40B4-BE49-F238E27FC236}">
                <a16:creationId xmlns:a16="http://schemas.microsoft.com/office/drawing/2014/main" id="{A5B0DB04-93F6-2A49-9475-73E85DD3B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2563813"/>
            <a:ext cx="2344737" cy="262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3">
            <a:extLst>
              <a:ext uri="{FF2B5EF4-FFF2-40B4-BE49-F238E27FC236}">
                <a16:creationId xmlns:a16="http://schemas.microsoft.com/office/drawing/2014/main" id="{C39B905D-4D43-FA48-981D-C8CA7258FA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 superficie de todo conductor cargado y en equilibrio electrostático, es una superficie equipotencial.    </a:t>
            </a: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0F746A03-6533-804F-9442-86A4E3BDE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1576388"/>
            <a:ext cx="6818312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Dado que el campo eléctrico es cero en el interior del conductor, el potencial es constante en el interior del conductor e igual al valor en la superficie.    </a:t>
            </a:r>
          </a:p>
        </p:txBody>
      </p:sp>
      <p:sp>
        <p:nvSpPr>
          <p:cNvPr id="38918" name="AutoShape 5">
            <a:extLst>
              <a:ext uri="{FF2B5EF4-FFF2-40B4-BE49-F238E27FC236}">
                <a16:creationId xmlns:a16="http://schemas.microsoft.com/office/drawing/2014/main" id="{33676E50-364A-754F-AA6D-98C9217D11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1588" y="2770188"/>
            <a:ext cx="2163762" cy="2163762"/>
          </a:xfrm>
          <a:prstGeom prst="flowChartConnector">
            <a:avLst/>
          </a:prstGeom>
          <a:noFill/>
          <a:ln w="15840" cap="sq">
            <a:solidFill>
              <a:srgbClr val="00B0F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sp>
        <p:nvSpPr>
          <p:cNvPr id="18438" name="Freeform 6">
            <a:extLst>
              <a:ext uri="{FF2B5EF4-FFF2-40B4-BE49-F238E27FC236}">
                <a16:creationId xmlns:a16="http://schemas.microsoft.com/office/drawing/2014/main" id="{6FDC3D5D-B94A-8743-93FA-8F3896C0C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2800350"/>
            <a:ext cx="1862137" cy="2163763"/>
          </a:xfrm>
          <a:custGeom>
            <a:avLst/>
            <a:gdLst>
              <a:gd name="T0" fmla="*/ 958558 w 1862137"/>
              <a:gd name="T1" fmla="*/ 472 h 2163763"/>
              <a:gd name="T2" fmla="*/ 1774664 w 1862137"/>
              <a:gd name="T3" fmla="*/ 624061 h 216376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862137" h="2163763" stroke="0">
                <a:moveTo>
                  <a:pt x="958558" y="472"/>
                </a:moveTo>
                <a:cubicBezTo>
                  <a:pt x="1310121" y="12538"/>
                  <a:pt x="1625827" y="253771"/>
                  <a:pt x="1774664" y="624061"/>
                </a:cubicBezTo>
                <a:lnTo>
                  <a:pt x="931069" y="1081882"/>
                </a:lnTo>
                <a:lnTo>
                  <a:pt x="958558" y="472"/>
                </a:lnTo>
                <a:close/>
              </a:path>
              <a:path w="1862137" h="2163763" fill="none">
                <a:moveTo>
                  <a:pt x="958558" y="472"/>
                </a:moveTo>
                <a:cubicBezTo>
                  <a:pt x="1310121" y="12538"/>
                  <a:pt x="1625827" y="253771"/>
                  <a:pt x="1774664" y="624061"/>
                </a:cubicBezTo>
              </a:path>
            </a:pathLst>
          </a:custGeom>
          <a:noFill/>
          <a:ln w="38160" cap="flat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_tradnl" dirty="0"/>
          </a:p>
        </p:txBody>
      </p:sp>
      <p:sp>
        <p:nvSpPr>
          <p:cNvPr id="18439" name="Rectangle 7">
            <a:extLst>
              <a:ext uri="{FF2B5EF4-FFF2-40B4-BE49-F238E27FC236}">
                <a16:creationId xmlns:a16="http://schemas.microsoft.com/office/drawing/2014/main" id="{DB4E9B7D-3ED8-F54B-9256-4945599F3E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5225" y="2401888"/>
            <a:ext cx="3063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a</a:t>
            </a:r>
          </a:p>
        </p:txBody>
      </p:sp>
      <p:sp>
        <p:nvSpPr>
          <p:cNvPr id="18440" name="Rectangle 8">
            <a:extLst>
              <a:ext uri="{FF2B5EF4-FFF2-40B4-BE49-F238E27FC236}">
                <a16:creationId xmlns:a16="http://schemas.microsoft.com/office/drawing/2014/main" id="{5BC4E716-BCE1-6948-8B2F-3121FB0F0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8838" y="3235325"/>
            <a:ext cx="315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b</a:t>
            </a:r>
          </a:p>
        </p:txBody>
      </p:sp>
      <p:pic>
        <p:nvPicPr>
          <p:cNvPr id="18441" name="Picture 9">
            <a:extLst>
              <a:ext uri="{FF2B5EF4-FFF2-40B4-BE49-F238E27FC236}">
                <a16:creationId xmlns:a16="http://schemas.microsoft.com/office/drawing/2014/main" id="{0A1A721F-A619-E344-9562-CD1A7C91E1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088" y="2584450"/>
            <a:ext cx="232251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Rectangle 10">
            <a:extLst>
              <a:ext uri="{FF2B5EF4-FFF2-40B4-BE49-F238E27FC236}">
                <a16:creationId xmlns:a16="http://schemas.microsoft.com/office/drawing/2014/main" id="{FA860883-6E22-6D4A-8D1D-47E636D2F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7600" y="2098675"/>
            <a:ext cx="2538413" cy="428625"/>
          </a:xfrm>
          <a:prstGeom prst="rect">
            <a:avLst/>
          </a:prstGeom>
          <a:noFill/>
          <a:ln w="22320" cap="sq">
            <a:solidFill>
              <a:srgbClr val="FFFF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sz="1100" b="1">
                <a:solidFill>
                  <a:srgbClr val="002060"/>
                </a:solidFill>
                <a:latin typeface="Comic Sans MS" panose="030F0902030302020204" pitchFamily="66" charset="0"/>
              </a:rPr>
              <a:t>El campo electico es perpendicular a la superficie del conductor</a:t>
            </a:r>
          </a:p>
        </p:txBody>
      </p:sp>
      <p:pic>
        <p:nvPicPr>
          <p:cNvPr id="18443" name="Picture 11">
            <a:extLst>
              <a:ext uri="{FF2B5EF4-FFF2-40B4-BE49-F238E27FC236}">
                <a16:creationId xmlns:a16="http://schemas.microsoft.com/office/drawing/2014/main" id="{1E0A6DFB-4312-8446-9081-E7E6072ED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236913"/>
            <a:ext cx="13779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12">
            <a:extLst>
              <a:ext uri="{FF2B5EF4-FFF2-40B4-BE49-F238E27FC236}">
                <a16:creationId xmlns:a16="http://schemas.microsoft.com/office/drawing/2014/main" id="{5B6CE33E-59D5-CA42-8559-9D9429D1B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100" y="3913188"/>
            <a:ext cx="8223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5" name="Rectangle 13">
            <a:extLst>
              <a:ext uri="{FF2B5EF4-FFF2-40B4-BE49-F238E27FC236}">
                <a16:creationId xmlns:a16="http://schemas.microsoft.com/office/drawing/2014/main" id="{D6692504-E322-AA41-B8A5-C2348C5C06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5084763"/>
            <a:ext cx="3840162" cy="596900"/>
          </a:xfrm>
          <a:prstGeom prst="rect">
            <a:avLst/>
          </a:prstGeom>
          <a:noFill/>
          <a:ln w="22320" cap="sq">
            <a:solidFill>
              <a:srgbClr val="FFFF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sz="1100" b="1">
                <a:solidFill>
                  <a:srgbClr val="002060"/>
                </a:solidFill>
                <a:latin typeface="Comic Sans MS" panose="030F0902030302020204" pitchFamily="66" charset="0"/>
              </a:rPr>
              <a:t>El trabajo necesario para traer una carga de prueba desde el infinito hasta un punto b en el interior del conductor  es: </a:t>
            </a:r>
          </a:p>
        </p:txBody>
      </p:sp>
      <p:pic>
        <p:nvPicPr>
          <p:cNvPr id="18446" name="Picture 14">
            <a:extLst>
              <a:ext uri="{FF2B5EF4-FFF2-40B4-BE49-F238E27FC236}">
                <a16:creationId xmlns:a16="http://schemas.microsoft.com/office/drawing/2014/main" id="{D4D20085-66B4-9743-B185-214672352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5803900"/>
            <a:ext cx="4694237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7" name="Line 15">
            <a:extLst>
              <a:ext uri="{FF2B5EF4-FFF2-40B4-BE49-F238E27FC236}">
                <a16:creationId xmlns:a16="http://schemas.microsoft.com/office/drawing/2014/main" id="{538EB10E-69C8-5C42-BE5C-2900E1837E0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81488" y="5989638"/>
            <a:ext cx="431800" cy="290512"/>
          </a:xfrm>
          <a:prstGeom prst="line">
            <a:avLst/>
          </a:prstGeom>
          <a:noFill/>
          <a:ln w="31680" cap="sq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_tradnl" dirty="0"/>
          </a:p>
        </p:txBody>
      </p:sp>
      <p:pic>
        <p:nvPicPr>
          <p:cNvPr id="18448" name="Picture 16">
            <a:extLst>
              <a:ext uri="{FF2B5EF4-FFF2-40B4-BE49-F238E27FC236}">
                <a16:creationId xmlns:a16="http://schemas.microsoft.com/office/drawing/2014/main" id="{B5F65689-7901-324B-AA64-296D107B9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563" y="5919788"/>
            <a:ext cx="371792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9" name="Picture 17">
            <a:extLst>
              <a:ext uri="{FF2B5EF4-FFF2-40B4-BE49-F238E27FC236}">
                <a16:creationId xmlns:a16="http://schemas.microsoft.com/office/drawing/2014/main" id="{5FDE6D7F-2A50-F54E-8371-592C61986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625" y="5522913"/>
            <a:ext cx="822325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50" name="Rectangle 18">
            <a:extLst>
              <a:ext uri="{FF2B5EF4-FFF2-40B4-BE49-F238E27FC236}">
                <a16:creationId xmlns:a16="http://schemas.microsoft.com/office/drawing/2014/main" id="{C0D77EAD-2165-8441-9020-23298F81B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6275" y="3419475"/>
            <a:ext cx="457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•b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0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3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>
            <a:extLst>
              <a:ext uri="{FF2B5EF4-FFF2-40B4-BE49-F238E27FC236}">
                <a16:creationId xmlns:a16="http://schemas.microsoft.com/office/drawing/2014/main" id="{EA3B79FA-8736-954D-AB94-D3E1937FB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260648"/>
            <a:ext cx="79930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Un conductor en un campo eléctrico externo </a:t>
            </a:r>
          </a:p>
        </p:txBody>
      </p:sp>
      <p:pic>
        <p:nvPicPr>
          <p:cNvPr id="19458" name="Picture 2">
            <a:extLst>
              <a:ext uri="{FF2B5EF4-FFF2-40B4-BE49-F238E27FC236}">
                <a16:creationId xmlns:a16="http://schemas.microsoft.com/office/drawing/2014/main" id="{112F27FB-CF80-3B46-B3B8-3C91DF2ED9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8" y="1196975"/>
            <a:ext cx="2667000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>
            <a:extLst>
              <a:ext uri="{FF2B5EF4-FFF2-40B4-BE49-F238E27FC236}">
                <a16:creationId xmlns:a16="http://schemas.microsoft.com/office/drawing/2014/main" id="{BC7906AB-7A41-574B-8CE9-F34EE49C12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1025525"/>
            <a:ext cx="4824412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Al situar un conductor descargado (neutro) en un campo eléctrico externo. Los electrones de conducción se redistribuyen sobre la superficie , lo que reduce a cero el campo eléctrico en el interior del conductor </a:t>
            </a:r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E16FFF30-F31E-0947-9147-08A6B45024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2347913"/>
            <a:ext cx="482441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Lejos del conductor las superficies equipotenciales son planas</a:t>
            </a:r>
          </a:p>
        </p:txBody>
      </p:sp>
      <p:sp>
        <p:nvSpPr>
          <p:cNvPr id="19461" name="Rectangle 5">
            <a:extLst>
              <a:ext uri="{FF2B5EF4-FFF2-40B4-BE49-F238E27FC236}">
                <a16:creationId xmlns:a16="http://schemas.microsoft.com/office/drawing/2014/main" id="{8C34F87E-A85B-2843-8280-484FEC16A7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3009900"/>
            <a:ext cx="4824412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Cerca del conductor las superficies equipotenciales se curvan tomando la forma del conductor, que como sabemos, e una superficie equipotencial.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>
            <a:extLst>
              <a:ext uri="{FF2B5EF4-FFF2-40B4-BE49-F238E27FC236}">
                <a16:creationId xmlns:a16="http://schemas.microsoft.com/office/drawing/2014/main" id="{4A1BE1DF-81BC-FA41-A48E-3E8778C137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878522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Cálculo del campo eléctrico a partir del potencial </a:t>
            </a:r>
          </a:p>
        </p:txBody>
      </p:sp>
      <p:sp>
        <p:nvSpPr>
          <p:cNvPr id="15362" name="Rectangle 2">
            <a:extLst>
              <a:ext uri="{FF2B5EF4-FFF2-40B4-BE49-F238E27FC236}">
                <a16:creationId xmlns:a16="http://schemas.microsoft.com/office/drawing/2014/main" id="{85918CBD-4998-1048-B26E-23E9EBDF96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Tanto campo eléctrico como potencial eléctrico son descripciones equivalentes de la electrostática.   </a:t>
            </a:r>
          </a:p>
        </p:txBody>
      </p:sp>
      <p:pic>
        <p:nvPicPr>
          <p:cNvPr id="15364" name="Picture 4">
            <a:extLst>
              <a:ext uri="{FF2B5EF4-FFF2-40B4-BE49-F238E27FC236}">
                <a16:creationId xmlns:a16="http://schemas.microsoft.com/office/drawing/2014/main" id="{AD3A53E1-E753-204D-A04D-17C89C717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1809750"/>
            <a:ext cx="1608138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Rectangle 5">
            <a:extLst>
              <a:ext uri="{FF2B5EF4-FFF2-40B4-BE49-F238E27FC236}">
                <a16:creationId xmlns:a16="http://schemas.microsoft.com/office/drawing/2014/main" id="{53A05739-8670-364F-969E-DF2CF51BC9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1741488"/>
            <a:ext cx="5832475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Diferencia de potencial entre dos puntos a una distancia ds  </a:t>
            </a:r>
          </a:p>
        </p:txBody>
      </p:sp>
      <p:pic>
        <p:nvPicPr>
          <p:cNvPr id="15366" name="Picture 6">
            <a:extLst>
              <a:ext uri="{FF2B5EF4-FFF2-40B4-BE49-F238E27FC236}">
                <a16:creationId xmlns:a16="http://schemas.microsoft.com/office/drawing/2014/main" id="{F2D0A774-C287-084D-BE42-5F2014588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9500"/>
            <a:ext cx="305435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7">
            <a:extLst>
              <a:ext uri="{FF2B5EF4-FFF2-40B4-BE49-F238E27FC236}">
                <a16:creationId xmlns:a16="http://schemas.microsoft.com/office/drawing/2014/main" id="{8FC7AE8D-8163-2B44-824E-00FAB7370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725" y="2500313"/>
            <a:ext cx="15303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8">
            <a:extLst>
              <a:ext uri="{FF2B5EF4-FFF2-40B4-BE49-F238E27FC236}">
                <a16:creationId xmlns:a16="http://schemas.microsoft.com/office/drawing/2014/main" id="{74A949A6-3F76-2740-A75D-F5BFC6E32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3249613"/>
            <a:ext cx="13589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Rectangle 9">
            <a:extLst>
              <a:ext uri="{FF2B5EF4-FFF2-40B4-BE49-F238E27FC236}">
                <a16:creationId xmlns:a16="http://schemas.microsoft.com/office/drawing/2014/main" id="{0C97FE69-A8EB-1E4C-9179-837FBD903F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913" y="4260850"/>
            <a:ext cx="36004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En general, el potencial es una función de las tres coordenadas espaciales. Si V(r) Esta dado en coordenadas cartesianas entonces:    </a:t>
            </a:r>
          </a:p>
        </p:txBody>
      </p:sp>
      <p:pic>
        <p:nvPicPr>
          <p:cNvPr id="15370" name="Picture 10">
            <a:extLst>
              <a:ext uri="{FF2B5EF4-FFF2-40B4-BE49-F238E27FC236}">
                <a16:creationId xmlns:a16="http://schemas.microsoft.com/office/drawing/2014/main" id="{D84D3539-D45D-DF43-869D-8A43ED972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865563"/>
            <a:ext cx="13541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11">
            <a:extLst>
              <a:ext uri="{FF2B5EF4-FFF2-40B4-BE49-F238E27FC236}">
                <a16:creationId xmlns:a16="http://schemas.microsoft.com/office/drawing/2014/main" id="{90C7836A-7D9B-BF4E-AE7F-804CEB582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4999038"/>
            <a:ext cx="1360488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2">
            <a:extLst>
              <a:ext uri="{FF2B5EF4-FFF2-40B4-BE49-F238E27FC236}">
                <a16:creationId xmlns:a16="http://schemas.microsoft.com/office/drawing/2014/main" id="{8B37FEC1-EC6C-824F-B9E2-0C51BF3AF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6132513"/>
            <a:ext cx="13414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13">
            <a:extLst>
              <a:ext uri="{FF2B5EF4-FFF2-40B4-BE49-F238E27FC236}">
                <a16:creationId xmlns:a16="http://schemas.microsoft.com/office/drawing/2014/main" id="{5BD9E09D-45A5-7A49-B587-DAD71CA11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63" y="5389563"/>
            <a:ext cx="24018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4" name="AutoShape 14">
            <a:extLst>
              <a:ext uri="{FF2B5EF4-FFF2-40B4-BE49-F238E27FC236}">
                <a16:creationId xmlns:a16="http://schemas.microsoft.com/office/drawing/2014/main" id="{52A136F7-4C1D-DE4F-A485-9D2CFD493B41}"/>
              </a:ext>
            </a:extLst>
          </p:cNvPr>
          <p:cNvSpPr>
            <a:spLocks/>
          </p:cNvSpPr>
          <p:nvPr/>
        </p:nvSpPr>
        <p:spPr bwMode="auto">
          <a:xfrm>
            <a:off x="3665538" y="3787775"/>
            <a:ext cx="360362" cy="3021013"/>
          </a:xfrm>
          <a:prstGeom prst="leftBrace">
            <a:avLst>
              <a:gd name="adj1" fmla="val 8344"/>
              <a:gd name="adj2" fmla="val 50000"/>
            </a:avLst>
          </a:prstGeom>
          <a:noFill/>
          <a:ln w="31680" cap="sq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>
            <a:extLst>
              <a:ext uri="{FF2B5EF4-FFF2-40B4-BE49-F238E27FC236}">
                <a16:creationId xmlns:a16="http://schemas.microsoft.com/office/drawing/2014/main" id="{FA6443FA-1DEE-6545-B038-25AC5C061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18716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 </a:t>
            </a:r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76C85E26-5B84-444B-BCC0-427EBFD22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potencial eléctrico en un punto P sobre el eje de una anillo delgado, a una altura x esta dado por:   </a:t>
            </a:r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1630E297-DBB0-6B44-973F-9386DF55D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5" y="1566863"/>
            <a:ext cx="3157538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Rectangle 4">
            <a:extLst>
              <a:ext uri="{FF2B5EF4-FFF2-40B4-BE49-F238E27FC236}">
                <a16:creationId xmlns:a16="http://schemas.microsoft.com/office/drawing/2014/main" id="{1971F7B7-8C89-6D49-B754-F10BBF1D2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30450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Donde Q es la carga del anillo, uniformemente distribuida. R es el radio del anillo    </a:t>
            </a: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7B75729F-C72C-3440-8F7E-A82F372A00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2852738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B050"/>
                </a:solidFill>
                <a:latin typeface="Comic Sans MS" panose="030F0902030302020204" pitchFamily="66" charset="0"/>
              </a:rPr>
              <a:t>Encuentre una expresión para la magnitud del campo eléctrico en el punto P   </a:t>
            </a:r>
          </a:p>
        </p:txBody>
      </p:sp>
      <p:sp>
        <p:nvSpPr>
          <p:cNvPr id="16390" name="Rectangle 6">
            <a:extLst>
              <a:ext uri="{FF2B5EF4-FFF2-40B4-BE49-F238E27FC236}">
                <a16:creationId xmlns:a16="http://schemas.microsoft.com/office/drawing/2014/main" id="{50E3A0CE-48E8-B64D-9363-E85E1EFFED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88" y="3165475"/>
            <a:ext cx="681990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Sol: Dada la simetría del problema, V solo es función de x. Luego</a:t>
            </a:r>
          </a:p>
        </p:txBody>
      </p:sp>
      <p:pic>
        <p:nvPicPr>
          <p:cNvPr id="16391" name="Picture 7">
            <a:extLst>
              <a:ext uri="{FF2B5EF4-FFF2-40B4-BE49-F238E27FC236}">
                <a16:creationId xmlns:a16="http://schemas.microsoft.com/office/drawing/2014/main" id="{30DD2536-0BF4-C349-9DFB-458850CDF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644900"/>
            <a:ext cx="3748087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8">
            <a:extLst>
              <a:ext uri="{FF2B5EF4-FFF2-40B4-BE49-F238E27FC236}">
                <a16:creationId xmlns:a16="http://schemas.microsoft.com/office/drawing/2014/main" id="{3ED87A73-6471-3146-AC3D-341FC66EF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645025"/>
            <a:ext cx="231775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>
            <a:extLst>
              <a:ext uri="{FF2B5EF4-FFF2-40B4-BE49-F238E27FC236}">
                <a16:creationId xmlns:a16="http://schemas.microsoft.com/office/drawing/2014/main" id="{7E8CF766-3E53-BD46-8A58-57E358D3FE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18716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 </a:t>
            </a:r>
          </a:p>
        </p:txBody>
      </p:sp>
      <p:sp>
        <p:nvSpPr>
          <p:cNvPr id="17410" name="Rectangle 2">
            <a:extLst>
              <a:ext uri="{FF2B5EF4-FFF2-40B4-BE49-F238E27FC236}">
                <a16:creationId xmlns:a16="http://schemas.microsoft.com/office/drawing/2014/main" id="{0AEA7D1B-2DE4-E140-9F17-B767910751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potencial que produce un dipolo eléctrico en un punto R muy alejado esta dado por la expresión.    </a:t>
            </a:r>
          </a:p>
        </p:txBody>
      </p:sp>
      <p:pic>
        <p:nvPicPr>
          <p:cNvPr id="17411" name="Picture 3">
            <a:extLst>
              <a:ext uri="{FF2B5EF4-FFF2-40B4-BE49-F238E27FC236}">
                <a16:creationId xmlns:a16="http://schemas.microsoft.com/office/drawing/2014/main" id="{AD91F632-4DF6-7D4C-A5AF-463D2D30D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5" y="1566863"/>
            <a:ext cx="3279775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4">
            <a:extLst>
              <a:ext uri="{FF2B5EF4-FFF2-40B4-BE49-F238E27FC236}">
                <a16:creationId xmlns:a16="http://schemas.microsoft.com/office/drawing/2014/main" id="{758B87C9-15FF-2B4D-9132-CE7F180D5F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30450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Donde P es el momento dipolar eléctrico del dipolo y (x,z) son las coordenadas del punto R  </a:t>
            </a: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4C46708B-D541-DC4D-8A1A-C24C71268E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2852738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B050"/>
                </a:solidFill>
                <a:latin typeface="Comic Sans MS" panose="030F0902030302020204" pitchFamily="66" charset="0"/>
              </a:rPr>
              <a:t>Encuentre una expresión para la magnitud del campo eléctrico en el punto R   </a:t>
            </a:r>
          </a:p>
        </p:txBody>
      </p:sp>
      <p:sp>
        <p:nvSpPr>
          <p:cNvPr id="17414" name="Rectangle 6">
            <a:extLst>
              <a:ext uri="{FF2B5EF4-FFF2-40B4-BE49-F238E27FC236}">
                <a16:creationId xmlns:a16="http://schemas.microsoft.com/office/drawing/2014/main" id="{297BA11D-9934-FB45-A614-A613C438DD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88" y="3165475"/>
            <a:ext cx="681990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Sol: Como vemos V es función de x y z </a:t>
            </a:r>
          </a:p>
        </p:txBody>
      </p:sp>
      <p:pic>
        <p:nvPicPr>
          <p:cNvPr id="17415" name="Picture 7">
            <a:extLst>
              <a:ext uri="{FF2B5EF4-FFF2-40B4-BE49-F238E27FC236}">
                <a16:creationId xmlns:a16="http://schemas.microsoft.com/office/drawing/2014/main" id="{44FA49C8-D463-C44B-B62F-7E1E942F1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3717925"/>
            <a:ext cx="3700463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>
            <a:extLst>
              <a:ext uri="{FF2B5EF4-FFF2-40B4-BE49-F238E27FC236}">
                <a16:creationId xmlns:a16="http://schemas.microsoft.com/office/drawing/2014/main" id="{ED781FC0-7404-C943-B8F4-75E48EE55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4400550"/>
            <a:ext cx="3717925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9">
            <a:extLst>
              <a:ext uri="{FF2B5EF4-FFF2-40B4-BE49-F238E27FC236}">
                <a16:creationId xmlns:a16="http://schemas.microsoft.com/office/drawing/2014/main" id="{5C3CC893-AB2A-2749-AB9A-BFA3D2150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5078413"/>
            <a:ext cx="3700462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8" name="AutoShape 10">
            <a:extLst>
              <a:ext uri="{FF2B5EF4-FFF2-40B4-BE49-F238E27FC236}">
                <a16:creationId xmlns:a16="http://schemas.microsoft.com/office/drawing/2014/main" id="{D3D562CA-4C89-7C4D-BC3A-1F1F994EACB5}"/>
              </a:ext>
            </a:extLst>
          </p:cNvPr>
          <p:cNvSpPr>
            <a:spLocks/>
          </p:cNvSpPr>
          <p:nvPr/>
        </p:nvSpPr>
        <p:spPr bwMode="auto">
          <a:xfrm>
            <a:off x="4284663" y="3221038"/>
            <a:ext cx="358775" cy="3021012"/>
          </a:xfrm>
          <a:prstGeom prst="leftBrace">
            <a:avLst>
              <a:gd name="adj1" fmla="val 8381"/>
              <a:gd name="adj2" fmla="val 50000"/>
            </a:avLst>
          </a:prstGeom>
          <a:noFill/>
          <a:ln w="31680" cap="sq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pic>
        <p:nvPicPr>
          <p:cNvPr id="17419" name="Picture 11">
            <a:extLst>
              <a:ext uri="{FF2B5EF4-FFF2-40B4-BE49-F238E27FC236}">
                <a16:creationId xmlns:a16="http://schemas.microsoft.com/office/drawing/2014/main" id="{461295A0-170A-8C4D-BB79-264AF91045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0" y="3303588"/>
            <a:ext cx="2560638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12">
            <a:extLst>
              <a:ext uri="{FF2B5EF4-FFF2-40B4-BE49-F238E27FC236}">
                <a16:creationId xmlns:a16="http://schemas.microsoft.com/office/drawing/2014/main" id="{50AAD8E6-DC50-7248-AC6C-BB792F546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363" y="4657725"/>
            <a:ext cx="92075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Picture 13">
            <a:extLst>
              <a:ext uri="{FF2B5EF4-FFF2-40B4-BE49-F238E27FC236}">
                <a16:creationId xmlns:a16="http://schemas.microsoft.com/office/drawing/2014/main" id="{35DFE78D-8F73-A344-A395-271FF532D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363" y="5456238"/>
            <a:ext cx="2597150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>
            <a:extLst>
              <a:ext uri="{FF2B5EF4-FFF2-40B4-BE49-F238E27FC236}">
                <a16:creationId xmlns:a16="http://schemas.microsoft.com/office/drawing/2014/main" id="{29319EC1-4892-F74F-BE72-6A489C8D3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79930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Problema : Diferencia de potencial </a:t>
            </a:r>
          </a:p>
        </p:txBody>
      </p:sp>
      <p:sp>
        <p:nvSpPr>
          <p:cNvPr id="43010" name="Rectangle 2">
            <a:extLst>
              <a:ext uri="{FF2B5EF4-FFF2-40B4-BE49-F238E27FC236}">
                <a16:creationId xmlns:a16="http://schemas.microsoft.com/office/drawing/2014/main" id="{0B30EC01-84DE-D84E-AB9C-5D5B5331FA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363" y="936625"/>
            <a:ext cx="80645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Considere dos esferas metálicas uniformemente cargadas. </a:t>
            </a:r>
          </a:p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a) Determine la diferencia de potencial entre los puntos a y b </a:t>
            </a:r>
          </a:p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b) Si las esferas se unen mediante un alambre muy delgado ¿Cuál sera, ahora, la diferencia de potencial entre los puntos a y b?</a:t>
            </a:r>
          </a:p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c) Después de conectarse, ¿se mantiene o cambia la carga en las esferas? </a:t>
            </a:r>
          </a:p>
        </p:txBody>
      </p:sp>
      <p:pic>
        <p:nvPicPr>
          <p:cNvPr id="43011" name="Picture 3">
            <a:extLst>
              <a:ext uri="{FF2B5EF4-FFF2-40B4-BE49-F238E27FC236}">
                <a16:creationId xmlns:a16="http://schemas.microsoft.com/office/drawing/2014/main" id="{093B2B6B-A7CA-514E-8EA6-D7A155613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95500"/>
            <a:ext cx="5294585" cy="4262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Arial Unicode MS"/>
        <a:cs typeface="Arial Unicode MS"/>
      </a:majorFont>
      <a:minorFont>
        <a:latin typeface="Calibri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C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C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4346</TotalTime>
  <Words>2092</Words>
  <Application>Microsoft Macintosh PowerPoint</Application>
  <PresentationFormat>Presentación en pantalla (4:3)</PresentationFormat>
  <Paragraphs>179</Paragraphs>
  <Slides>40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8" baseType="lpstr">
      <vt:lpstr>Calibri</vt:lpstr>
      <vt:lpstr>ＭＳ Ｐゴシック</vt:lpstr>
      <vt:lpstr>Arial Unicode MS</vt:lpstr>
      <vt:lpstr>Arial</vt:lpstr>
      <vt:lpstr>Times New Roman</vt:lpstr>
      <vt:lpstr>Comic Sans MS</vt:lpstr>
      <vt:lpstr>Microsoft YaHei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E-200</dc:creator>
  <cp:lastModifiedBy>María Magdalena Contreras Hormazábal</cp:lastModifiedBy>
  <cp:revision>104</cp:revision>
  <cp:lastPrinted>1601-01-01T00:00:00Z</cp:lastPrinted>
  <dcterms:created xsi:type="dcterms:W3CDTF">2012-04-02T01:03:01Z</dcterms:created>
  <dcterms:modified xsi:type="dcterms:W3CDTF">2020-03-19T01:23:20Z</dcterms:modified>
</cp:coreProperties>
</file>