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9" r:id="rId1"/>
  </p:sldMasterIdLst>
  <p:notesMasterIdLst>
    <p:notesMasterId r:id="rId40"/>
  </p:notesMasterIdLst>
  <p:sldIdLst>
    <p:sldId id="258" r:id="rId2"/>
    <p:sldId id="311" r:id="rId3"/>
    <p:sldId id="259" r:id="rId4"/>
    <p:sldId id="260" r:id="rId5"/>
    <p:sldId id="262" r:id="rId6"/>
    <p:sldId id="310" r:id="rId7"/>
    <p:sldId id="264" r:id="rId8"/>
    <p:sldId id="324" r:id="rId9"/>
    <p:sldId id="261" r:id="rId10"/>
    <p:sldId id="325" r:id="rId11"/>
    <p:sldId id="312" r:id="rId12"/>
    <p:sldId id="289" r:id="rId13"/>
    <p:sldId id="284" r:id="rId14"/>
    <p:sldId id="269" r:id="rId15"/>
    <p:sldId id="265" r:id="rId16"/>
    <p:sldId id="285" r:id="rId17"/>
    <p:sldId id="295" r:id="rId18"/>
    <p:sldId id="315" r:id="rId19"/>
    <p:sldId id="292" r:id="rId20"/>
    <p:sldId id="326" r:id="rId21"/>
    <p:sldId id="313" r:id="rId22"/>
    <p:sldId id="297" r:id="rId23"/>
    <p:sldId id="316" r:id="rId24"/>
    <p:sldId id="270" r:id="rId25"/>
    <p:sldId id="317" r:id="rId26"/>
    <p:sldId id="298" r:id="rId27"/>
    <p:sldId id="320" r:id="rId28"/>
    <p:sldId id="301" r:id="rId29"/>
    <p:sldId id="323" r:id="rId30"/>
    <p:sldId id="302" r:id="rId31"/>
    <p:sldId id="276" r:id="rId32"/>
    <p:sldId id="277" r:id="rId33"/>
    <p:sldId id="278" r:id="rId34"/>
    <p:sldId id="288" r:id="rId35"/>
    <p:sldId id="290" r:id="rId36"/>
    <p:sldId id="287" r:id="rId37"/>
    <p:sldId id="303" r:id="rId38"/>
    <p:sldId id="280" r:id="rId39"/>
  </p:sldIdLst>
  <p:sldSz cx="9144000" cy="6858000" type="screen4x3"/>
  <p:notesSz cx="7315200" cy="96012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00"/>
    <a:srgbClr val="A50021"/>
    <a:srgbClr val="FFFF66"/>
    <a:srgbClr val="FFFF9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2814" y="-9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 eaLnBrk="1" hangingPunct="1">
              <a:defRPr sz="13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3375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 eaLnBrk="1" hangingPunct="1">
              <a:defRPr sz="13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20725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31838" y="4560888"/>
            <a:ext cx="5851525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378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 eaLnBrk="1" hangingPunct="1">
              <a:defRPr sz="13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78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3375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 eaLnBrk="1" hangingPunct="1">
              <a:defRPr sz="1300"/>
            </a:lvl1pPr>
          </a:lstStyle>
          <a:p>
            <a:fld id="{000C553F-1ED5-4257-ABA2-67A925AF1DF4}" type="slidenum">
              <a:rPr lang="es-ES" altLang="es-CL"/>
              <a:pPr/>
              <a:t>‹Nº›</a:t>
            </a:fld>
            <a:endParaRPr lang="es-ES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5776 w 5740"/>
                <a:gd name="T1" fmla="*/ 617 h 4316"/>
                <a:gd name="T2" fmla="*/ 0 w 5740"/>
                <a:gd name="T3" fmla="*/ 617 h 4316"/>
                <a:gd name="T4" fmla="*/ 0 w 5740"/>
                <a:gd name="T5" fmla="*/ 0 h 4316"/>
                <a:gd name="T6" fmla="*/ 5776 w 5740"/>
                <a:gd name="T7" fmla="*/ 0 h 4316"/>
                <a:gd name="T8" fmla="*/ 5776 w 5740"/>
                <a:gd name="T9" fmla="*/ 617 h 4316"/>
                <a:gd name="T10" fmla="*/ 5776 w 5740"/>
                <a:gd name="T11" fmla="*/ 617 h 43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57" name="Oval 5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58" name="Oval 6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59" name="Oval 7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60" name="Oval 8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61" name="Oval 9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62" name="Freeform 10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63" name="Freeform 11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64" name="Freeform 12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65" name="Freeform 13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66" name="Freeform 14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67" name="Oval 15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</p:grpSp>
        <p:grpSp>
          <p:nvGrpSpPr>
            <p:cNvPr id="7" name="Group 16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39" name="Oval 17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0" name="Oval 18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" name="Oval 19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2" name="Oval 20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3" name="Oval 21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4" name="Oval 22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5" name="Oval 23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6" name="Oval 24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7" name="Freeform 25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8" name="Freeform 26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9" name="Freeform 27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50" name="Freeform 28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51" name="Freeform 29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52" name="Freeform 30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53" name="Freeform 31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54" name="Freeform 32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55" name="Freeform 33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56" name="Freeform 34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</p:grpSp>
        <p:grpSp>
          <p:nvGrpSpPr>
            <p:cNvPr id="8" name="Group 35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22" name="Freeform 36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23" name="Freeform 37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24" name="Freeform 38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25" name="Freeform 39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26" name="Freeform 40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27" name="Freeform 41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28" name="Freeform 42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29" name="Freeform 43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0" name="Freeform 44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31" name="Freeform 45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32" name="Freeform 46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33" name="Oval 47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34" name="Oval 48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35" name="Oval 49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36" name="Oval 50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37" name="Oval 51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38" name="Oval 52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</p:grpSp>
        <p:grpSp>
          <p:nvGrpSpPr>
            <p:cNvPr id="9" name="Group 53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" name="Freeform 54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11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11 w 382"/>
                  <a:gd name="T19" fmla="*/ 96 h 96"/>
                  <a:gd name="T20" fmla="*/ 265 w 382"/>
                  <a:gd name="T21" fmla="*/ 90 h 96"/>
                  <a:gd name="T22" fmla="*/ 313 w 382"/>
                  <a:gd name="T23" fmla="*/ 84 h 96"/>
                  <a:gd name="T24" fmla="*/ 354 w 382"/>
                  <a:gd name="T25" fmla="*/ 66 h 96"/>
                  <a:gd name="T26" fmla="*/ 384 w 382"/>
                  <a:gd name="T27" fmla="*/ 42 h 96"/>
                  <a:gd name="T28" fmla="*/ 378 w 382"/>
                  <a:gd name="T29" fmla="*/ 42 h 96"/>
                  <a:gd name="T30" fmla="*/ 348 w 382"/>
                  <a:gd name="T31" fmla="*/ 66 h 96"/>
                  <a:gd name="T32" fmla="*/ 307 w 382"/>
                  <a:gd name="T33" fmla="*/ 78 h 96"/>
                  <a:gd name="T34" fmla="*/ 265 w 382"/>
                  <a:gd name="T35" fmla="*/ 90 h 96"/>
                  <a:gd name="T36" fmla="*/ 211 w 382"/>
                  <a:gd name="T37" fmla="*/ 96 h 96"/>
                  <a:gd name="T38" fmla="*/ 211 w 382"/>
                  <a:gd name="T39" fmla="*/ 96 h 9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1" name="Freeform 55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2" name="Freeform 56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3" name="Freeform 57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4" name="Freeform 58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5" name="Freeform 59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21 w 185"/>
                  <a:gd name="T5" fmla="*/ 36 h 210"/>
                  <a:gd name="T6" fmla="*/ 157 w 185"/>
                  <a:gd name="T7" fmla="*/ 72 h 210"/>
                  <a:gd name="T8" fmla="*/ 163 w 185"/>
                  <a:gd name="T9" fmla="*/ 90 h 210"/>
                  <a:gd name="T10" fmla="*/ 169 w 185"/>
                  <a:gd name="T11" fmla="*/ 114 h 210"/>
                  <a:gd name="T12" fmla="*/ 163 w 185"/>
                  <a:gd name="T13" fmla="*/ 138 h 210"/>
                  <a:gd name="T14" fmla="*/ 151 w 185"/>
                  <a:gd name="T15" fmla="*/ 162 h 210"/>
                  <a:gd name="T16" fmla="*/ 121 w 185"/>
                  <a:gd name="T17" fmla="*/ 180 h 210"/>
                  <a:gd name="T18" fmla="*/ 90 w 185"/>
                  <a:gd name="T19" fmla="*/ 198 h 210"/>
                  <a:gd name="T20" fmla="*/ 98 w 185"/>
                  <a:gd name="T21" fmla="*/ 210 h 210"/>
                  <a:gd name="T22" fmla="*/ 133 w 185"/>
                  <a:gd name="T23" fmla="*/ 192 h 210"/>
                  <a:gd name="T24" fmla="*/ 163 w 185"/>
                  <a:gd name="T25" fmla="*/ 168 h 210"/>
                  <a:gd name="T26" fmla="*/ 181 w 185"/>
                  <a:gd name="T27" fmla="*/ 144 h 210"/>
                  <a:gd name="T28" fmla="*/ 187 w 185"/>
                  <a:gd name="T29" fmla="*/ 114 h 210"/>
                  <a:gd name="T30" fmla="*/ 181 w 185"/>
                  <a:gd name="T31" fmla="*/ 90 h 210"/>
                  <a:gd name="T32" fmla="*/ 175 w 185"/>
                  <a:gd name="T33" fmla="*/ 66 h 210"/>
                  <a:gd name="T34" fmla="*/ 157 w 185"/>
                  <a:gd name="T35" fmla="*/ 48 h 210"/>
                  <a:gd name="T36" fmla="*/ 133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6" name="Freeform 60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grpSp>
            <p:nvGrpSpPr>
              <p:cNvPr id="17" name="Group 61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8" name="Oval 62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es-CL" altLang="es-CL"/>
                </a:p>
              </p:txBody>
            </p:sp>
            <p:sp>
              <p:nvSpPr>
                <p:cNvPr id="19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es-CL" altLang="es-CL"/>
                </a:p>
              </p:txBody>
            </p:sp>
            <p:sp>
              <p:nvSpPr>
                <p:cNvPr id="20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es-CL" altLang="es-CL"/>
                </a:p>
              </p:txBody>
            </p:sp>
            <p:sp>
              <p:nvSpPr>
                <p:cNvPr id="21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es-CL" altLang="es-CL"/>
                </a:p>
              </p:txBody>
            </p:sp>
          </p:grpSp>
        </p:grpSp>
      </p:grpSp>
      <p:sp>
        <p:nvSpPr>
          <p:cNvPr id="5186" name="Rectangle 66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s-ES"/>
              <a:t>Haga clic para cambiar el estilo de título	</a:t>
            </a:r>
          </a:p>
        </p:txBody>
      </p:sp>
      <p:sp>
        <p:nvSpPr>
          <p:cNvPr id="5187" name="Rectangle 6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68" name="Rectangle 68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9" name="Rectangle 69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0" name="Rectangle 7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3EF72693-0790-48ED-90CA-C4D1D5C8AF26}" type="slidenum">
              <a:rPr lang="es-ES" altLang="es-CL"/>
              <a:pPr/>
              <a:t>‹Nº›</a:t>
            </a:fld>
            <a:endParaRPr lang="es-ES" altLang="es-CL"/>
          </a:p>
        </p:txBody>
      </p:sp>
    </p:spTree>
  </p:cSld>
  <p:clrMapOvr>
    <a:masterClrMapping/>
  </p:clrMapOvr>
  <p:transition>
    <p:zoom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07571D0-608B-40BF-81D1-2E6C9E298F58}" type="slidenum">
              <a:rPr lang="es-ES" altLang="es-CL"/>
              <a:pPr/>
              <a:t>‹Nº›</a:t>
            </a:fld>
            <a:endParaRPr lang="es-ES" altLang="es-CL"/>
          </a:p>
        </p:txBody>
      </p:sp>
    </p:spTree>
  </p:cSld>
  <p:clrMapOvr>
    <a:masterClrMapping/>
  </p:clrMapOvr>
  <p:transition>
    <p:zoom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3631526-79AF-4963-8911-BB4E6853962A}" type="slidenum">
              <a:rPr lang="es-ES" altLang="es-CL"/>
              <a:pPr/>
              <a:t>‹Nº›</a:t>
            </a:fld>
            <a:endParaRPr lang="es-ES" altLang="es-CL"/>
          </a:p>
        </p:txBody>
      </p:sp>
    </p:spTree>
  </p:cSld>
  <p:clrMapOvr>
    <a:masterClrMapping/>
  </p:clrMapOvr>
  <p:transition>
    <p:zoom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41A6CF-6BE7-4C99-B07D-1A72F6207CD2}" type="slidenum">
              <a:rPr lang="es-ES" altLang="es-CL"/>
              <a:pPr/>
              <a:t>‹Nº›</a:t>
            </a:fld>
            <a:endParaRPr lang="es-ES" altLang="es-CL"/>
          </a:p>
        </p:txBody>
      </p:sp>
    </p:spTree>
  </p:cSld>
  <p:clrMapOvr>
    <a:masterClrMapping/>
  </p:clrMapOvr>
  <p:transition>
    <p:zoom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7EA41E9-776C-4E95-8CA6-E3DDEE1BF72F}" type="slidenum">
              <a:rPr lang="es-ES" altLang="es-CL"/>
              <a:pPr/>
              <a:t>‹Nº›</a:t>
            </a:fld>
            <a:endParaRPr lang="es-ES" altLang="es-CL"/>
          </a:p>
        </p:txBody>
      </p:sp>
    </p:spTree>
  </p:cSld>
  <p:clrMapOvr>
    <a:masterClrMapping/>
  </p:clrMapOvr>
  <p:transition>
    <p:zoom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0F1166-1252-4230-A465-98CA248E97E5}" type="slidenum">
              <a:rPr lang="es-ES" altLang="es-CL"/>
              <a:pPr/>
              <a:t>‹Nº›</a:t>
            </a:fld>
            <a:endParaRPr lang="es-ES" altLang="es-CL"/>
          </a:p>
        </p:txBody>
      </p:sp>
    </p:spTree>
  </p:cSld>
  <p:clrMapOvr>
    <a:masterClrMapping/>
  </p:clrMapOvr>
  <p:transition>
    <p:zoom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17C14B-4D99-466C-BAD0-F882CA292F4C}" type="slidenum">
              <a:rPr lang="es-ES" altLang="es-CL"/>
              <a:pPr/>
              <a:t>‹Nº›</a:t>
            </a:fld>
            <a:endParaRPr lang="es-ES" altLang="es-CL"/>
          </a:p>
        </p:txBody>
      </p:sp>
    </p:spTree>
  </p:cSld>
  <p:clrMapOvr>
    <a:masterClrMapping/>
  </p:clrMapOvr>
  <p:transition>
    <p:zoom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EB0847-4A57-4818-9FD0-38FD1FB37CBA}" type="slidenum">
              <a:rPr lang="es-ES" altLang="es-CL"/>
              <a:pPr/>
              <a:t>‹Nº›</a:t>
            </a:fld>
            <a:endParaRPr lang="es-ES" altLang="es-CL"/>
          </a:p>
        </p:txBody>
      </p:sp>
    </p:spTree>
  </p:cSld>
  <p:clrMapOvr>
    <a:masterClrMapping/>
  </p:clrMapOvr>
  <p:transition>
    <p:zoom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4AE8E9-8497-44B3-9F87-61F1E10A415D}" type="slidenum">
              <a:rPr lang="es-ES" altLang="es-CL"/>
              <a:pPr/>
              <a:t>‹Nº›</a:t>
            </a:fld>
            <a:endParaRPr lang="es-ES" altLang="es-CL"/>
          </a:p>
        </p:txBody>
      </p:sp>
    </p:spTree>
  </p:cSld>
  <p:clrMapOvr>
    <a:masterClrMapping/>
  </p:clrMapOvr>
  <p:transition>
    <p:zoom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C0CFFF-69EA-4BD8-AF75-0B26F9BFF50E}" type="slidenum">
              <a:rPr lang="es-ES" altLang="es-CL"/>
              <a:pPr/>
              <a:t>‹Nº›</a:t>
            </a:fld>
            <a:endParaRPr lang="es-ES" altLang="es-CL"/>
          </a:p>
        </p:txBody>
      </p:sp>
    </p:spTree>
  </p:cSld>
  <p:clrMapOvr>
    <a:masterClrMapping/>
  </p:clrMapOvr>
  <p:transition>
    <p:zoom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4835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48350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8A40B19-B87D-4B94-B115-696468B06746}" type="slidenum">
              <a:rPr lang="es-ES" altLang="es-CL"/>
              <a:pPr/>
              <a:t>‹Nº›</a:t>
            </a:fld>
            <a:endParaRPr lang="es-ES" altLang="es-CL"/>
          </a:p>
        </p:txBody>
      </p:sp>
    </p:spTree>
  </p:cSld>
  <p:clrMapOvr>
    <a:masterClrMapping/>
  </p:clrMapOvr>
  <p:transition>
    <p:zoom dir="in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s-ES" noProof="0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DDD8F2-2FD1-497D-9357-FB8ECFF4D89B}" type="slidenum">
              <a:rPr lang="es-ES" altLang="es-CL"/>
              <a:pPr/>
              <a:t>‹Nº›</a:t>
            </a:fld>
            <a:endParaRPr lang="es-ES" altLang="es-CL"/>
          </a:p>
        </p:txBody>
      </p:sp>
    </p:spTree>
  </p:cSld>
  <p:clrMapOvr>
    <a:masterClrMapping/>
  </p:clrMapOvr>
  <p:transition>
    <p:zoom dir="in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reeform 2"/>
          <p:cNvSpPr>
            <a:spLocks/>
          </p:cNvSpPr>
          <p:nvPr/>
        </p:nvSpPr>
        <p:spPr bwMode="hidden">
          <a:xfrm>
            <a:off x="6627813" y="6429375"/>
            <a:ext cx="285750" cy="209550"/>
          </a:xfrm>
          <a:custGeom>
            <a:avLst/>
            <a:gdLst/>
            <a:ahLst/>
            <a:cxnLst>
              <a:cxn ang="0">
                <a:pos x="0" y="132"/>
              </a:cxn>
              <a:cxn ang="0">
                <a:pos x="29" y="132"/>
              </a:cxn>
              <a:cxn ang="0">
                <a:pos x="77" y="108"/>
              </a:cxn>
              <a:cxn ang="0">
                <a:pos x="119" y="78"/>
              </a:cxn>
              <a:cxn ang="0">
                <a:pos x="155" y="48"/>
              </a:cxn>
              <a:cxn ang="0">
                <a:pos x="179" y="12"/>
              </a:cxn>
              <a:cxn ang="0">
                <a:pos x="173" y="6"/>
              </a:cxn>
              <a:cxn ang="0">
                <a:pos x="167" y="0"/>
              </a:cxn>
              <a:cxn ang="0">
                <a:pos x="137" y="42"/>
              </a:cxn>
              <a:cxn ang="0">
                <a:pos x="101" y="78"/>
              </a:cxn>
              <a:cxn ang="0">
                <a:pos x="53" y="108"/>
              </a:cxn>
              <a:cxn ang="0">
                <a:pos x="0" y="132"/>
              </a:cxn>
              <a:cxn ang="0">
                <a:pos x="0" y="132"/>
              </a:cxn>
            </a:cxnLst>
            <a:rect l="0" t="0" r="r" b="b"/>
            <a:pathLst>
              <a:path w="179" h="132">
                <a:moveTo>
                  <a:pt x="0" y="132"/>
                </a:moveTo>
                <a:lnTo>
                  <a:pt x="29" y="132"/>
                </a:lnTo>
                <a:lnTo>
                  <a:pt x="77" y="108"/>
                </a:lnTo>
                <a:lnTo>
                  <a:pt x="119" y="78"/>
                </a:lnTo>
                <a:lnTo>
                  <a:pt x="155" y="48"/>
                </a:lnTo>
                <a:lnTo>
                  <a:pt x="179" y="12"/>
                </a:lnTo>
                <a:lnTo>
                  <a:pt x="173" y="6"/>
                </a:lnTo>
                <a:lnTo>
                  <a:pt x="167" y="0"/>
                </a:lnTo>
                <a:lnTo>
                  <a:pt x="137" y="42"/>
                </a:lnTo>
                <a:lnTo>
                  <a:pt x="101" y="78"/>
                </a:lnTo>
                <a:lnTo>
                  <a:pt x="53" y="108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accent2">
                  <a:gamma/>
                  <a:shade val="87843"/>
                  <a:invGamma/>
                </a:schemeClr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endParaRPr lang="es-ES"/>
          </a:p>
        </p:txBody>
      </p:sp>
      <p:grpSp>
        <p:nvGrpSpPr>
          <p:cNvPr id="1027" name="Group 3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1033" name="Freeform 4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5776 w 5740"/>
                <a:gd name="T1" fmla="*/ 617 h 4316"/>
                <a:gd name="T2" fmla="*/ 0 w 5740"/>
                <a:gd name="T3" fmla="*/ 617 h 4316"/>
                <a:gd name="T4" fmla="*/ 0 w 5740"/>
                <a:gd name="T5" fmla="*/ 0 h 4316"/>
                <a:gd name="T6" fmla="*/ 5776 w 5740"/>
                <a:gd name="T7" fmla="*/ 0 h 4316"/>
                <a:gd name="T8" fmla="*/ 5776 w 5740"/>
                <a:gd name="T9" fmla="*/ 617 h 4316"/>
                <a:gd name="T10" fmla="*/ 5776 w 5740"/>
                <a:gd name="T11" fmla="*/ 617 h 43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grpSp>
          <p:nvGrpSpPr>
            <p:cNvPr id="1034" name="Group 5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4102" name="Oval 6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03" name="Oval 7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04" name="Oval 8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05" name="Oval 9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06" name="Oval 10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07" name="Freeform 11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08" name="Freeform 12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09" name="Freeform 13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10" name="Freeform 14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11" name="Freeform 15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12" name="Oval 16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</p:grpSp>
        <p:grpSp>
          <p:nvGrpSpPr>
            <p:cNvPr id="1035" name="Group 17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4114" name="Oval 18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15" name="Oval 19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16" name="Oval 20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17" name="Oval 21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18" name="Oval 22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19" name="Oval 23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20" name="Oval 24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21" name="Oval 25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22" name="Freeform 26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23" name="Freeform 27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24" name="Freeform 28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25" name="Freeform 29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1079" name="Freeform 30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80" name="Freeform 31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128" name="Freeform 32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29" name="Freeform 33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30" name="Freeform 34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1084" name="Freeform 35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</p:grpSp>
        <p:grpSp>
          <p:nvGrpSpPr>
            <p:cNvPr id="1036" name="Group 36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4133" name="Freeform 37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34" name="Freeform 38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35" name="Freeform 39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36" name="Freeform 40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37" name="Freeform 41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38" name="Freeform 42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39" name="Freeform 43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1057" name="Freeform 44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141" name="Freeform 45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42" name="Freeform 46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43" name="Freeform 47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44" name="Oval 48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45" name="Oval 49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46" name="Oval 50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47" name="Oval 51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48" name="Oval 52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49" name="Oval 53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</p:grpSp>
        <p:grpSp>
          <p:nvGrpSpPr>
            <p:cNvPr id="1037" name="Group 54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38" name="Freeform 55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11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11 w 382"/>
                  <a:gd name="T19" fmla="*/ 96 h 96"/>
                  <a:gd name="T20" fmla="*/ 265 w 382"/>
                  <a:gd name="T21" fmla="*/ 90 h 96"/>
                  <a:gd name="T22" fmla="*/ 313 w 382"/>
                  <a:gd name="T23" fmla="*/ 84 h 96"/>
                  <a:gd name="T24" fmla="*/ 354 w 382"/>
                  <a:gd name="T25" fmla="*/ 66 h 96"/>
                  <a:gd name="T26" fmla="*/ 384 w 382"/>
                  <a:gd name="T27" fmla="*/ 42 h 96"/>
                  <a:gd name="T28" fmla="*/ 378 w 382"/>
                  <a:gd name="T29" fmla="*/ 42 h 96"/>
                  <a:gd name="T30" fmla="*/ 348 w 382"/>
                  <a:gd name="T31" fmla="*/ 66 h 96"/>
                  <a:gd name="T32" fmla="*/ 307 w 382"/>
                  <a:gd name="T33" fmla="*/ 78 h 96"/>
                  <a:gd name="T34" fmla="*/ 265 w 382"/>
                  <a:gd name="T35" fmla="*/ 90 h 96"/>
                  <a:gd name="T36" fmla="*/ 211 w 382"/>
                  <a:gd name="T37" fmla="*/ 96 h 96"/>
                  <a:gd name="T38" fmla="*/ 211 w 382"/>
                  <a:gd name="T39" fmla="*/ 96 h 9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39" name="Freeform 56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40" name="Freeform 57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41" name="Freeform 58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42" name="Freeform 59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43" name="Freeform 60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21 w 185"/>
                  <a:gd name="T5" fmla="*/ 36 h 210"/>
                  <a:gd name="T6" fmla="*/ 157 w 185"/>
                  <a:gd name="T7" fmla="*/ 72 h 210"/>
                  <a:gd name="T8" fmla="*/ 163 w 185"/>
                  <a:gd name="T9" fmla="*/ 90 h 210"/>
                  <a:gd name="T10" fmla="*/ 169 w 185"/>
                  <a:gd name="T11" fmla="*/ 114 h 210"/>
                  <a:gd name="T12" fmla="*/ 163 w 185"/>
                  <a:gd name="T13" fmla="*/ 138 h 210"/>
                  <a:gd name="T14" fmla="*/ 151 w 185"/>
                  <a:gd name="T15" fmla="*/ 162 h 210"/>
                  <a:gd name="T16" fmla="*/ 121 w 185"/>
                  <a:gd name="T17" fmla="*/ 180 h 210"/>
                  <a:gd name="T18" fmla="*/ 90 w 185"/>
                  <a:gd name="T19" fmla="*/ 198 h 210"/>
                  <a:gd name="T20" fmla="*/ 98 w 185"/>
                  <a:gd name="T21" fmla="*/ 210 h 210"/>
                  <a:gd name="T22" fmla="*/ 133 w 185"/>
                  <a:gd name="T23" fmla="*/ 192 h 210"/>
                  <a:gd name="T24" fmla="*/ 163 w 185"/>
                  <a:gd name="T25" fmla="*/ 168 h 210"/>
                  <a:gd name="T26" fmla="*/ 181 w 185"/>
                  <a:gd name="T27" fmla="*/ 144 h 210"/>
                  <a:gd name="T28" fmla="*/ 187 w 185"/>
                  <a:gd name="T29" fmla="*/ 114 h 210"/>
                  <a:gd name="T30" fmla="*/ 181 w 185"/>
                  <a:gd name="T31" fmla="*/ 90 h 210"/>
                  <a:gd name="T32" fmla="*/ 175 w 185"/>
                  <a:gd name="T33" fmla="*/ 66 h 210"/>
                  <a:gd name="T34" fmla="*/ 157 w 185"/>
                  <a:gd name="T35" fmla="*/ 48 h 210"/>
                  <a:gd name="T36" fmla="*/ 133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44" name="Freeform 61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grpSp>
            <p:nvGrpSpPr>
              <p:cNvPr id="1045" name="Group 62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046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es-CL" altLang="es-CL"/>
                </a:p>
              </p:txBody>
            </p:sp>
            <p:sp>
              <p:nvSpPr>
                <p:cNvPr id="1047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es-CL" altLang="es-CL"/>
                </a:p>
              </p:txBody>
            </p:sp>
            <p:sp>
              <p:nvSpPr>
                <p:cNvPr id="1048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es-CL" altLang="es-CL"/>
                </a:p>
              </p:txBody>
            </p:sp>
            <p:sp>
              <p:nvSpPr>
                <p:cNvPr id="1049" name="Oval 66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es-CL" altLang="es-CL"/>
                </a:p>
              </p:txBody>
            </p:sp>
          </p:grpSp>
        </p:grpSp>
      </p:grpSp>
      <p:sp>
        <p:nvSpPr>
          <p:cNvPr id="4163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4164" name="Rectangle 6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165" name="Rectangle 6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66" name="Rectangle 7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67" name="Rectangle 7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24E95C25-6184-45D6-B133-79F0300FDA97}" type="slidenum">
              <a:rPr lang="es-ES" altLang="es-CL"/>
              <a:pPr/>
              <a:t>‹Nº›</a:t>
            </a:fld>
            <a:endParaRPr lang="es-ES" altLang="es-CL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13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</p:sldLayoutIdLst>
  <p:transition>
    <p:zoom dir="in"/>
  </p:transition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Ø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9/9d/Eduardo_Frei_Montalva.jpg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upload.wikimedia.org/wikipedia/commons/0/0a/FreiMontalva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http://biografias.bcn.cl/pags/biografias/detalle_par.php?id=577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850" y="2349500"/>
            <a:ext cx="8424863" cy="1736725"/>
          </a:xfrm>
        </p:spPr>
        <p:txBody>
          <a:bodyPr/>
          <a:lstStyle/>
          <a:p>
            <a:pPr eaLnBrk="1" hangingPunct="1"/>
            <a:r>
              <a:rPr lang="es-CL" altLang="es-CL" sz="4400" b="1" smtClean="0">
                <a:effectLst/>
              </a:rPr>
              <a:t>UNIDAD TEMÁTICA N° 2 </a:t>
            </a:r>
            <a:r>
              <a:rPr lang="es-CL" altLang="es-CL" sz="3600" b="1" smtClean="0">
                <a:effectLst/>
              </a:rPr>
              <a:t>ANÁLISIS REALIDAD NACIONAL</a:t>
            </a:r>
            <a:endParaRPr lang="es-ES" altLang="es-CL" sz="3600" b="1" smtClean="0">
              <a:effectLst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932363" y="5876925"/>
            <a:ext cx="3889375" cy="360363"/>
          </a:xfrm>
        </p:spPr>
        <p:txBody>
          <a:bodyPr/>
          <a:lstStyle/>
          <a:p>
            <a:pPr eaLnBrk="1" hangingPunct="1">
              <a:defRPr/>
            </a:pPr>
            <a:r>
              <a:rPr lang="es-CL" sz="2400" b="1" dirty="0"/>
              <a:t>PC SRA. B. RAMÍREZ T</a:t>
            </a:r>
            <a:r>
              <a:rPr lang="es-CL" sz="2400" b="1" dirty="0" smtClean="0"/>
              <a:t>.</a:t>
            </a:r>
            <a:endParaRPr lang="es-CL" sz="2400" b="1" dirty="0"/>
          </a:p>
        </p:txBody>
      </p:sp>
      <p:sp>
        <p:nvSpPr>
          <p:cNvPr id="4100" name="Text Box 5"/>
          <p:cNvSpPr txBox="1">
            <a:spLocks noChangeArrowheads="1"/>
          </p:cNvSpPr>
          <p:nvPr/>
        </p:nvSpPr>
        <p:spPr bwMode="auto">
          <a:xfrm>
            <a:off x="1258888" y="404813"/>
            <a:ext cx="418782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s-CL" altLang="es-CL" b="1">
                <a:latin typeface="Verdana" pitchFamily="34" charset="0"/>
              </a:rPr>
              <a:t>ESCUELA NAVAL ARTURO PRAT</a:t>
            </a:r>
          </a:p>
          <a:p>
            <a:pPr eaLnBrk="1" hangingPunct="1"/>
            <a:r>
              <a:rPr lang="es-CL" altLang="es-CL" b="1">
                <a:latin typeface="Verdana" pitchFamily="34" charset="0"/>
              </a:rPr>
              <a:t>CÁTEDRA DE HISTORIA</a:t>
            </a:r>
          </a:p>
          <a:p>
            <a:pPr eaLnBrk="1" hangingPunct="1"/>
            <a:r>
              <a:rPr lang="es-CL" altLang="es-CL" b="1">
                <a:latin typeface="Verdana" pitchFamily="34" charset="0"/>
              </a:rPr>
              <a:t>ARNI</a:t>
            </a:r>
            <a:endParaRPr lang="es-ES" altLang="es-CL" b="1">
              <a:latin typeface="Verdana" pitchFamily="34" charset="0"/>
            </a:endParaRPr>
          </a:p>
        </p:txBody>
      </p:sp>
      <p:pic>
        <p:nvPicPr>
          <p:cNvPr id="4101" name="Picture 9" descr="Bandera_de_Chi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88125" y="404813"/>
            <a:ext cx="1638300" cy="1798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10" descr="ESCUDO ESNAVAL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730" t="16605" r="16730" b="16605"/>
          <a:stretch>
            <a:fillRect/>
          </a:stretch>
        </p:blipFill>
        <p:spPr bwMode="auto">
          <a:xfrm>
            <a:off x="179388" y="260350"/>
            <a:ext cx="1149350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4DFDB-D4EE-4D25-B246-1AEA5C4CFB9A}" type="slidenum">
              <a:rPr lang="es-ES" altLang="es-CL"/>
              <a:pPr/>
              <a:t>2</a:t>
            </a:fld>
            <a:endParaRPr lang="es-ES" altLang="es-CL"/>
          </a:p>
        </p:txBody>
      </p:sp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660400"/>
            <a:ext cx="3997325" cy="747713"/>
          </a:xfrm>
        </p:spPr>
        <p:txBody>
          <a:bodyPr/>
          <a:lstStyle/>
          <a:p>
            <a:pPr algn="l">
              <a:defRPr/>
            </a:pPr>
            <a:r>
              <a:rPr lang="es-CL" altLang="es-CL" b="1" dirty="0"/>
              <a:t>CONTENIDOS</a:t>
            </a:r>
            <a:endParaRPr lang="es-ES" altLang="es-CL" b="1" dirty="0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2976" y="2000240"/>
            <a:ext cx="6215106" cy="4267200"/>
          </a:xfrm>
        </p:spPr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es-CL" altLang="es-CL" b="1" dirty="0"/>
              <a:t>U.T. 2 REALIDAD NACIONAL</a:t>
            </a:r>
          </a:p>
          <a:p>
            <a:pPr marL="903288" lvl="3" indent="-365125">
              <a:buFont typeface="Wingdings" pitchFamily="2" charset="2"/>
              <a:buNone/>
              <a:defRPr/>
            </a:pPr>
            <a:endParaRPr lang="es-ES_tradnl" altLang="es-CL" b="1" dirty="0"/>
          </a:p>
          <a:p>
            <a:pPr marL="903288" lvl="3" indent="-365125">
              <a:defRPr/>
            </a:pPr>
            <a:r>
              <a:rPr lang="es-ES_tradnl" altLang="es-CL" b="1" dirty="0"/>
              <a:t>Revolución en libertad.</a:t>
            </a:r>
            <a:endParaRPr lang="es-ES" altLang="es-CL" b="1" dirty="0"/>
          </a:p>
          <a:p>
            <a:pPr marL="903288" lvl="3" indent="-365125">
              <a:defRPr/>
            </a:pPr>
            <a:r>
              <a:rPr lang="es-ES_tradnl" altLang="es-CL" b="1" dirty="0"/>
              <a:t>Camino hacia el socialismo.</a:t>
            </a:r>
            <a:endParaRPr lang="es-ES" altLang="es-CL" b="1" dirty="0"/>
          </a:p>
          <a:p>
            <a:pPr marL="903288" lvl="3" indent="-365125">
              <a:defRPr/>
            </a:pPr>
            <a:r>
              <a:rPr lang="es-ES_tradnl" altLang="es-CL" b="1" dirty="0"/>
              <a:t>Nuevo orden institucional.</a:t>
            </a:r>
            <a:endParaRPr lang="es-ES" altLang="es-CL" b="1" dirty="0"/>
          </a:p>
          <a:p>
            <a:pPr marL="903288" lvl="3" indent="-365125">
              <a:defRPr/>
            </a:pPr>
            <a:r>
              <a:rPr lang="es-ES_tradnl" altLang="es-CL" b="1" dirty="0"/>
              <a:t>Restauración hacia la democracia.</a:t>
            </a:r>
            <a:endParaRPr lang="es-ES" altLang="es-CL" b="1" dirty="0"/>
          </a:p>
        </p:txBody>
      </p:sp>
      <p:pic>
        <p:nvPicPr>
          <p:cNvPr id="5125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29520" y="357166"/>
            <a:ext cx="1377945" cy="1153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2" name="AutoShape 2" descr="Eduardo Frei Montalva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0964" name="AutoShape 4" descr="Eduardo Frei Montalva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0970" name="AutoShape 10" descr="Junta de Gobierno de Chile (1973-1990)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0972" name="AutoShape 12" descr="Junta de Gobierno de Chile (1973-1990)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0974" name="AutoShape 14" descr="Junta de Gobierno de Chile (1973-1990)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0978" name="AutoShape 18" descr="Patricio Aylwin - EcuRe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0980" name="AutoShape 20" descr="Patricio Aylwin - EcuRe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0982" name="AutoShape 22" descr="Patricio Aylwin - EcuRe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0984" name="AutoShape 24" descr="Patricio Aylwin - EcuRe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grpSp>
        <p:nvGrpSpPr>
          <p:cNvPr id="21" name="20 Grupo"/>
          <p:cNvGrpSpPr/>
          <p:nvPr/>
        </p:nvGrpSpPr>
        <p:grpSpPr>
          <a:xfrm>
            <a:off x="785786" y="4786322"/>
            <a:ext cx="7631960" cy="1500199"/>
            <a:chOff x="857224" y="4929198"/>
            <a:chExt cx="7631960" cy="1500199"/>
          </a:xfrm>
        </p:grpSpPr>
        <p:pic>
          <p:nvPicPr>
            <p:cNvPr id="40966" name="Picture 6" descr="Eduardo Frei Montalva - Wikipedia, la enciclopedia libre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57224" y="4929198"/>
              <a:ext cx="1000132" cy="1500199"/>
            </a:xfrm>
            <a:prstGeom prst="rect">
              <a:avLst/>
            </a:prstGeom>
            <a:noFill/>
          </p:spPr>
        </p:pic>
        <p:pic>
          <p:nvPicPr>
            <p:cNvPr id="40968" name="Picture 8" descr="Salvador Allende Gossens - Universidad de Chile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00232" y="4929198"/>
              <a:ext cx="994871" cy="1471702"/>
            </a:xfrm>
            <a:prstGeom prst="rect">
              <a:avLst/>
            </a:prstGeom>
            <a:noFill/>
          </p:spPr>
        </p:pic>
        <p:pic>
          <p:nvPicPr>
            <p:cNvPr id="40976" name="Picture 16" descr="Cronología del &quot;11&quot;: Así fue minuto a minuto el día en que se quebró la  democracia hace 45 años | Emol.com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143240" y="5072074"/>
              <a:ext cx="2618457" cy="1104899"/>
            </a:xfrm>
            <a:prstGeom prst="rect">
              <a:avLst/>
            </a:prstGeom>
            <a:noFill/>
          </p:spPr>
        </p:pic>
        <p:pic>
          <p:nvPicPr>
            <p:cNvPr id="40986" name="Picture 26" descr="Patricio Aylwin - EcuRed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5929321" y="4929198"/>
              <a:ext cx="1188537" cy="1500198"/>
            </a:xfrm>
            <a:prstGeom prst="rect">
              <a:avLst/>
            </a:prstGeom>
            <a:noFill/>
          </p:spPr>
        </p:pic>
        <p:pic>
          <p:nvPicPr>
            <p:cNvPr id="40988" name="Picture 28" descr="Eduardo Frei Ruiz-Tagle - Universidad de Chile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7358082" y="5000636"/>
              <a:ext cx="1131102" cy="1357322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2D633-ACE4-43AF-A20C-847FE891A619}" type="slidenum">
              <a:rPr lang="es-ES" altLang="es-CL"/>
              <a:pPr/>
              <a:t>3</a:t>
            </a:fld>
            <a:endParaRPr lang="es-ES" altLang="es-CL"/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4186238" cy="990600"/>
          </a:xfrm>
        </p:spPr>
        <p:txBody>
          <a:bodyPr/>
          <a:lstStyle/>
          <a:p>
            <a:pPr algn="l" eaLnBrk="1" hangingPunct="1"/>
            <a:r>
              <a:rPr lang="es-CL" altLang="es-CL" b="1" smtClean="0">
                <a:effectLst/>
              </a:rPr>
              <a:t>OBJETIVOS</a:t>
            </a:r>
            <a:endParaRPr lang="es-ES" altLang="es-CL" b="1" smtClean="0">
              <a:effectLst/>
            </a:endParaRPr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2349500"/>
            <a:ext cx="8496300" cy="2592388"/>
          </a:xfrm>
        </p:spPr>
        <p:txBody>
          <a:bodyPr/>
          <a:lstStyle/>
          <a:p>
            <a:pPr algn="just" eaLnBrk="1" hangingPunct="1">
              <a:defRPr/>
            </a:pPr>
            <a:r>
              <a:rPr lang="es-CL" altLang="es-CL" dirty="0">
                <a:effectLst/>
              </a:rPr>
              <a:t>Evaluar el desarrollo político, económico  y social en la denominada Revolución en Libertad.</a:t>
            </a:r>
          </a:p>
          <a:p>
            <a:pPr marL="0" indent="0" algn="just" eaLnBrk="1" hangingPunct="1">
              <a:buFont typeface="Wingdings" pitchFamily="2" charset="2"/>
              <a:buNone/>
              <a:defRPr/>
            </a:pPr>
            <a:endParaRPr lang="es-CL" altLang="es-CL" dirty="0">
              <a:effectLst/>
            </a:endParaRPr>
          </a:p>
        </p:txBody>
      </p:sp>
      <p:pic>
        <p:nvPicPr>
          <p:cNvPr id="6149" name="Picture 4" descr="objetiv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77050" y="188913"/>
            <a:ext cx="1751013" cy="1147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FC13D-99CE-4F87-BD6D-2C66B546CE9C}" type="slidenum">
              <a:rPr lang="es-ES" altLang="es-CL"/>
              <a:pPr/>
              <a:t>4</a:t>
            </a:fld>
            <a:endParaRPr lang="es-ES" altLang="es-CL"/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620713"/>
            <a:ext cx="8229600" cy="1139825"/>
          </a:xfrm>
        </p:spPr>
        <p:txBody>
          <a:bodyPr/>
          <a:lstStyle/>
          <a:p>
            <a:pPr eaLnBrk="1" hangingPunct="1"/>
            <a:r>
              <a:rPr lang="es-CL" altLang="es-CL" sz="4000" b="1" smtClean="0">
                <a:effectLst/>
              </a:rPr>
              <a:t>1. REVOLUCIÓN EN LIBERTAD</a:t>
            </a:r>
            <a:endParaRPr lang="es-ES" altLang="es-CL" sz="4000" b="1" smtClean="0">
              <a:effectLst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916113"/>
            <a:ext cx="8229600" cy="4525962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es-CL" b="1" dirty="0">
              <a:effectLst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CL" dirty="0">
                <a:effectLst/>
              </a:rPr>
              <a:t>a.-	La política de gobierno de E. Frei M.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CL" dirty="0">
                <a:effectLst/>
              </a:rPr>
              <a:t>b.-	Las </a:t>
            </a:r>
            <a:r>
              <a:rPr lang="es-CL" dirty="0" smtClean="0">
                <a:effectLst/>
              </a:rPr>
              <a:t>reformas </a:t>
            </a:r>
            <a:r>
              <a:rPr lang="es-CL" dirty="0">
                <a:effectLst/>
              </a:rPr>
              <a:t>económicas y sociales.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CL" dirty="0">
                <a:effectLst/>
              </a:rPr>
              <a:t>c.-	Los conflictos del mundo político.</a:t>
            </a:r>
          </a:p>
          <a:p>
            <a:pPr eaLnBrk="1" hangingPunct="1">
              <a:defRPr/>
            </a:pPr>
            <a:endParaRPr lang="es-ES" dirty="0"/>
          </a:p>
        </p:txBody>
      </p:sp>
      <p:pic>
        <p:nvPicPr>
          <p:cNvPr id="7173" name="Picture 4" descr="20060906230448-fre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1275" y="4357688"/>
            <a:ext cx="1441450" cy="208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28BD3-AC92-4F3E-985B-D86D5FB413C5}" type="slidenum">
              <a:rPr lang="es-ES" altLang="es-CL"/>
              <a:pPr/>
              <a:t>5</a:t>
            </a:fld>
            <a:endParaRPr lang="es-ES" altLang="es-CL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114425"/>
            <a:ext cx="8424862" cy="5743575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defRPr/>
            </a:pPr>
            <a:r>
              <a:rPr lang="es-CL" sz="2000" dirty="0"/>
              <a:t>Nació en Santiago:	 16 /1 /1911.</a:t>
            </a:r>
          </a:p>
          <a:p>
            <a:pPr algn="just" eaLnBrk="1" hangingPunct="1">
              <a:lnSpc>
                <a:spcPct val="80000"/>
              </a:lnSpc>
              <a:defRPr/>
            </a:pPr>
            <a:r>
              <a:rPr lang="es-ES" sz="2000" dirty="0"/>
              <a:t>Falleció en Santiago:	 22 /1 /1982</a:t>
            </a:r>
            <a:r>
              <a:rPr lang="es-ES" sz="2000" b="1" dirty="0"/>
              <a:t>.</a:t>
            </a:r>
            <a:r>
              <a:rPr lang="es-ES" sz="2000" dirty="0"/>
              <a:t> </a:t>
            </a:r>
            <a:endParaRPr lang="es-CL" sz="2000" dirty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s-CL" sz="2000" dirty="0"/>
          </a:p>
          <a:p>
            <a:pPr algn="just" eaLnBrk="1" hangingPunct="1">
              <a:lnSpc>
                <a:spcPct val="80000"/>
              </a:lnSpc>
              <a:defRPr/>
            </a:pPr>
            <a:r>
              <a:rPr lang="es-CL" sz="2000" dirty="0" smtClean="0"/>
              <a:t>Padre: contador</a:t>
            </a:r>
            <a:r>
              <a:rPr lang="es-CL" sz="2000" dirty="0"/>
              <a:t>, luterano, emigrante </a:t>
            </a:r>
            <a:r>
              <a:rPr lang="es-CL" sz="2000" dirty="0" smtClean="0"/>
              <a:t>suizo-alemán </a:t>
            </a:r>
            <a:endParaRPr lang="es-CL" sz="2000" dirty="0"/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CL" sz="1800" dirty="0"/>
              <a:t>Eduardo Frei </a:t>
            </a:r>
            <a:r>
              <a:rPr lang="es-CL" sz="1800" dirty="0" err="1"/>
              <a:t>Schilinz</a:t>
            </a:r>
            <a:r>
              <a:rPr lang="es-CL" sz="1800" dirty="0"/>
              <a:t>.</a:t>
            </a:r>
          </a:p>
          <a:p>
            <a:pPr algn="just" eaLnBrk="1" hangingPunct="1">
              <a:lnSpc>
                <a:spcPct val="80000"/>
              </a:lnSpc>
              <a:defRPr/>
            </a:pPr>
            <a:r>
              <a:rPr lang="es-CL" sz="2000" dirty="0" smtClean="0"/>
              <a:t>Madre: </a:t>
            </a:r>
            <a:r>
              <a:rPr lang="es-CL" sz="2000" dirty="0"/>
              <a:t>dueña de casa, católica, </a:t>
            </a:r>
            <a:r>
              <a:rPr lang="es-CL" sz="2000" dirty="0" smtClean="0"/>
              <a:t>chilena </a:t>
            </a:r>
            <a:endParaRPr lang="es-CL" sz="2000" dirty="0"/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CL" sz="1800" dirty="0"/>
              <a:t>Victoria </a:t>
            </a:r>
            <a:r>
              <a:rPr lang="es-CL" sz="1800" dirty="0" err="1"/>
              <a:t>Montalva</a:t>
            </a:r>
            <a:r>
              <a:rPr lang="es-CL" sz="1800" dirty="0"/>
              <a:t> </a:t>
            </a:r>
            <a:r>
              <a:rPr lang="es-CL" sz="1800" dirty="0" err="1"/>
              <a:t>Martinez</a:t>
            </a:r>
            <a:r>
              <a:rPr lang="es-CL" sz="1800" dirty="0"/>
              <a:t>. </a:t>
            </a:r>
          </a:p>
          <a:p>
            <a:pPr algn="just" eaLnBrk="1" hangingPunct="1">
              <a:lnSpc>
                <a:spcPct val="80000"/>
              </a:lnSpc>
              <a:defRPr/>
            </a:pPr>
            <a:endParaRPr lang="es-CL" sz="2000" dirty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s-CL" sz="2000" dirty="0"/>
              <a:t> </a:t>
            </a:r>
          </a:p>
          <a:p>
            <a:pPr algn="just" eaLnBrk="1" hangingPunct="1">
              <a:lnSpc>
                <a:spcPct val="80000"/>
              </a:lnSpc>
              <a:defRPr/>
            </a:pPr>
            <a:r>
              <a:rPr lang="es-CL" sz="2000" dirty="0"/>
              <a:t>Estudió: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CL" sz="1800" dirty="0"/>
              <a:t>Escuela pública N° 16 de </a:t>
            </a:r>
            <a:r>
              <a:rPr lang="es-CL" sz="1800" dirty="0" err="1"/>
              <a:t>Lontué</a:t>
            </a:r>
            <a:r>
              <a:rPr lang="es-CL" sz="1800" dirty="0"/>
              <a:t>, Maule.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CL" sz="1800" dirty="0"/>
              <a:t>Seminario Conciliar de Santiago. 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CL" sz="1800" dirty="0"/>
              <a:t>Instituto de Humanidades Luis </a:t>
            </a:r>
            <a:r>
              <a:rPr lang="es-CL" sz="1800" dirty="0" err="1"/>
              <a:t>Campino</a:t>
            </a:r>
            <a:r>
              <a:rPr lang="es-CL" sz="1800" dirty="0"/>
              <a:t>.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CL" sz="1800" dirty="0" smtClean="0"/>
              <a:t>1929 Universidad </a:t>
            </a:r>
            <a:r>
              <a:rPr lang="es-CL" sz="1800" dirty="0"/>
              <a:t>Católica de Chile</a:t>
            </a:r>
            <a:r>
              <a:rPr lang="es-CL" sz="1800" dirty="0" smtClean="0"/>
              <a:t>: Leyes.</a:t>
            </a:r>
            <a:endParaRPr lang="es-CL" sz="1800" dirty="0"/>
          </a:p>
          <a:p>
            <a:pPr lvl="2" algn="just" eaLnBrk="1" hangingPunct="1">
              <a:lnSpc>
                <a:spcPct val="80000"/>
              </a:lnSpc>
              <a:defRPr/>
            </a:pPr>
            <a:r>
              <a:rPr lang="es-CL" sz="1400" dirty="0"/>
              <a:t>1932 </a:t>
            </a:r>
            <a:r>
              <a:rPr lang="es-CL" sz="1400" dirty="0" smtClean="0"/>
              <a:t>Tesis </a:t>
            </a:r>
            <a:r>
              <a:rPr lang="es-CL" sz="1400" dirty="0"/>
              <a:t>“El Régimen del Salariado y su posible abolición”.  </a:t>
            </a:r>
          </a:p>
          <a:p>
            <a:pPr lvl="2" algn="just" eaLnBrk="1" hangingPunct="1">
              <a:lnSpc>
                <a:spcPct val="80000"/>
              </a:lnSpc>
              <a:defRPr/>
            </a:pPr>
            <a:r>
              <a:rPr lang="es-CL" sz="1400" dirty="0" smtClean="0"/>
              <a:t>1933 Título de abogado con el </a:t>
            </a:r>
            <a:r>
              <a:rPr lang="es-CL" sz="1400" dirty="0"/>
              <a:t>Gran Premio de Honor.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ES" sz="1800" dirty="0"/>
              <a:t>1933 </a:t>
            </a:r>
            <a:r>
              <a:rPr lang="es-ES" sz="1800" dirty="0" smtClean="0"/>
              <a:t>Invitado </a:t>
            </a:r>
            <a:r>
              <a:rPr lang="es-ES" sz="1800" dirty="0"/>
              <a:t>a </a:t>
            </a:r>
            <a:r>
              <a:rPr lang="es-ES" sz="1800" dirty="0" smtClean="0"/>
              <a:t>Roma: Congreso </a:t>
            </a:r>
            <a:r>
              <a:rPr lang="es-ES" sz="1800" dirty="0"/>
              <a:t>Iberoamericano </a:t>
            </a:r>
            <a:r>
              <a:rPr lang="es-ES" sz="1800" dirty="0" smtClean="0"/>
              <a:t>Juventud Católica.  </a:t>
            </a:r>
            <a:r>
              <a:rPr lang="es-ES" sz="1800" dirty="0"/>
              <a:t/>
            </a:r>
            <a:br>
              <a:rPr lang="es-ES" sz="1800" dirty="0"/>
            </a:br>
            <a:r>
              <a:rPr lang="es-ES" sz="1800" dirty="0"/>
              <a:t/>
            </a:r>
            <a:br>
              <a:rPr lang="es-ES" sz="1800" dirty="0"/>
            </a:br>
            <a:endParaRPr lang="es-CL" sz="1800" dirty="0"/>
          </a:p>
          <a:p>
            <a:pPr algn="just" eaLnBrk="1" hangingPunct="1">
              <a:lnSpc>
                <a:spcPct val="80000"/>
              </a:lnSpc>
              <a:defRPr/>
            </a:pPr>
            <a:endParaRPr lang="es-ES" sz="2000" dirty="0"/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title"/>
          </p:nvPr>
        </p:nvSpPr>
        <p:spPr>
          <a:xfrm>
            <a:off x="468313" y="476250"/>
            <a:ext cx="6551612" cy="576263"/>
          </a:xfrm>
          <a:noFill/>
        </p:spPr>
        <p:txBody>
          <a:bodyPr/>
          <a:lstStyle/>
          <a:p>
            <a:pPr algn="l" eaLnBrk="1" hangingPunct="1"/>
            <a:r>
              <a:rPr lang="es-CL" altLang="es-CL" sz="3600" b="1" smtClean="0">
                <a:effectLst/>
              </a:rPr>
              <a:t>EDUARDO FREI MONTALVA</a:t>
            </a:r>
            <a:br>
              <a:rPr lang="es-CL" altLang="es-CL" sz="3600" b="1" smtClean="0">
                <a:effectLst/>
              </a:rPr>
            </a:br>
            <a:endParaRPr lang="es-ES" altLang="es-CL" sz="3600" b="1" smtClean="0">
              <a:effectLst/>
            </a:endParaRPr>
          </a:p>
        </p:txBody>
      </p:sp>
      <p:pic>
        <p:nvPicPr>
          <p:cNvPr id="8197" name="Picture 6" descr="20060906230448-fre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60350"/>
            <a:ext cx="1193800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8" descr="800px-Firma_Frei_Montalv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0063" y="1009650"/>
            <a:ext cx="1793875" cy="71755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</p:pic>
      <p:pic>
        <p:nvPicPr>
          <p:cNvPr id="8199" name="Picture 10" descr="Matrimonio Eduardo Frei Schlinz y Victoria Montalva Martínez. 1910.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16" y="2143116"/>
            <a:ext cx="1050925" cy="140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Picture 12" descr="Eduardo Frei Schlinz y su hijo, Eduardo Frei Montalva en Lontué. 1913.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86446" y="3286124"/>
            <a:ext cx="996950" cy="137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DEBA2-A0D0-424C-B906-37F92D782482}" type="slidenum">
              <a:rPr lang="es-ES" altLang="es-CL"/>
              <a:pPr/>
              <a:t>6</a:t>
            </a:fld>
            <a:endParaRPr lang="es-ES" altLang="es-CL"/>
          </a:p>
        </p:txBody>
      </p:sp>
      <p:pic>
        <p:nvPicPr>
          <p:cNvPr id="9219" name="Picture 4" descr="mapa_mau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0" y="1428736"/>
            <a:ext cx="5052185" cy="4886337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9220" name="Oval 6"/>
          <p:cNvSpPr>
            <a:spLocks noChangeArrowheads="1"/>
          </p:cNvSpPr>
          <p:nvPr/>
        </p:nvSpPr>
        <p:spPr bwMode="auto">
          <a:xfrm>
            <a:off x="6715140" y="2000240"/>
            <a:ext cx="863600" cy="1152525"/>
          </a:xfrm>
          <a:prstGeom prst="ellipse">
            <a:avLst/>
          </a:prstGeom>
          <a:noFill/>
          <a:ln w="38100">
            <a:solidFill>
              <a:srgbClr val="A5002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s-CL" altLang="es-CL">
              <a:solidFill>
                <a:srgbClr val="A50021"/>
              </a:solidFill>
            </a:endParaRPr>
          </a:p>
        </p:txBody>
      </p:sp>
      <p:sp>
        <p:nvSpPr>
          <p:cNvPr id="9221" name="Line 7"/>
          <p:cNvSpPr>
            <a:spLocks noChangeShapeType="1"/>
          </p:cNvSpPr>
          <p:nvPr/>
        </p:nvSpPr>
        <p:spPr bwMode="auto">
          <a:xfrm flipV="1">
            <a:off x="684213" y="1628775"/>
            <a:ext cx="5472112" cy="0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9222" name="Text Box 8"/>
          <p:cNvSpPr txBox="1">
            <a:spLocks noChangeArrowheads="1"/>
          </p:cNvSpPr>
          <p:nvPr/>
        </p:nvSpPr>
        <p:spPr bwMode="auto">
          <a:xfrm>
            <a:off x="4572000" y="571480"/>
            <a:ext cx="3571900" cy="369332"/>
          </a:xfrm>
          <a:prstGeom prst="rect">
            <a:avLst/>
          </a:prstGeom>
          <a:solidFill>
            <a:schemeClr val="tx1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CL" altLang="es-CL" dirty="0">
                <a:solidFill>
                  <a:srgbClr val="FF0000"/>
                </a:solidFill>
              </a:rPr>
              <a:t>VII </a:t>
            </a:r>
            <a:r>
              <a:rPr lang="es-CL" altLang="es-CL" dirty="0" smtClean="0">
                <a:solidFill>
                  <a:srgbClr val="FF0000"/>
                </a:solidFill>
              </a:rPr>
              <a:t>Región del Maule (</a:t>
            </a:r>
            <a:r>
              <a:rPr lang="es-CL" altLang="es-CL" dirty="0" err="1" smtClean="0">
                <a:solidFill>
                  <a:srgbClr val="FF0000"/>
                </a:solidFill>
              </a:rPr>
              <a:t>Lontué</a:t>
            </a:r>
            <a:r>
              <a:rPr lang="es-CL" altLang="es-CL" dirty="0" smtClean="0">
                <a:solidFill>
                  <a:srgbClr val="FF0000"/>
                </a:solidFill>
              </a:rPr>
              <a:t>)</a:t>
            </a:r>
            <a:endParaRPr lang="es-ES" altLang="es-CL" dirty="0">
              <a:solidFill>
                <a:srgbClr val="FF0000"/>
              </a:solidFill>
            </a:endParaRPr>
          </a:p>
        </p:txBody>
      </p:sp>
      <p:sp>
        <p:nvSpPr>
          <p:cNvPr id="33794" name="AutoShape 2" descr="https://www.mochilerosviajeros.com/wp-content/uploads/2019/12/MAPA-DE-CHILE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3"/>
          <a:srcRect l="37891" t="9722" r="37500" b="4166"/>
          <a:stretch>
            <a:fillRect/>
          </a:stretch>
        </p:blipFill>
        <p:spPr bwMode="auto">
          <a:xfrm>
            <a:off x="357158" y="428604"/>
            <a:ext cx="3071835" cy="6046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9 Flecha derecha"/>
          <p:cNvSpPr/>
          <p:nvPr/>
        </p:nvSpPr>
        <p:spPr>
          <a:xfrm rot="20829909">
            <a:off x="2935921" y="2722314"/>
            <a:ext cx="4040361" cy="4380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FF402-4CC9-415D-B263-C98DAC6C72AB}" type="slidenum">
              <a:rPr lang="es-ES" altLang="es-CL"/>
              <a:pPr/>
              <a:t>7</a:t>
            </a:fld>
            <a:endParaRPr lang="es-ES" altLang="es-CL"/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0"/>
            <a:ext cx="8229600" cy="1139825"/>
          </a:xfrm>
        </p:spPr>
        <p:txBody>
          <a:bodyPr/>
          <a:lstStyle/>
          <a:p>
            <a:pPr eaLnBrk="1" hangingPunct="1"/>
            <a:r>
              <a:rPr lang="es-CL" altLang="es-CL" sz="4000" b="1" smtClean="0">
                <a:effectLst/>
              </a:rPr>
              <a:t>CARRERA POLÍTICA</a:t>
            </a:r>
            <a:endParaRPr lang="es-ES" altLang="es-CL" sz="4000" b="1" smtClean="0">
              <a:effectLst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73063" y="1185863"/>
            <a:ext cx="1770045" cy="5732462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defRPr/>
            </a:pPr>
            <a:r>
              <a:rPr lang="es-CL" sz="2400" dirty="0" smtClean="0"/>
              <a:t>1945:</a:t>
            </a:r>
            <a:endParaRPr lang="es-CL" sz="2400" dirty="0"/>
          </a:p>
          <a:p>
            <a:pPr algn="just" eaLnBrk="1" hangingPunct="1">
              <a:lnSpc>
                <a:spcPct val="90000"/>
              </a:lnSpc>
              <a:defRPr/>
            </a:pPr>
            <a:endParaRPr lang="es-CL" sz="2400" dirty="0"/>
          </a:p>
          <a:p>
            <a:pPr algn="just" eaLnBrk="1" hangingPunct="1">
              <a:lnSpc>
                <a:spcPct val="90000"/>
              </a:lnSpc>
              <a:defRPr/>
            </a:pPr>
            <a:r>
              <a:rPr lang="es-CL" sz="2400" dirty="0" smtClean="0"/>
              <a:t>1949:</a:t>
            </a:r>
            <a:endParaRPr lang="es-CL" sz="2400" dirty="0"/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s-ES" sz="2400" dirty="0"/>
          </a:p>
          <a:p>
            <a:pPr algn="just" eaLnBrk="1" hangingPunct="1">
              <a:lnSpc>
                <a:spcPct val="90000"/>
              </a:lnSpc>
              <a:defRPr/>
            </a:pPr>
            <a:r>
              <a:rPr lang="es-CL" sz="2400" dirty="0">
                <a:effectLst/>
              </a:rPr>
              <a:t>1956</a:t>
            </a:r>
            <a:r>
              <a:rPr lang="es-CL" sz="2400" dirty="0" smtClean="0">
                <a:effectLst/>
              </a:rPr>
              <a:t>:</a:t>
            </a:r>
            <a:endParaRPr lang="es-CL" sz="2400" dirty="0">
              <a:effectLst/>
            </a:endParaRPr>
          </a:p>
          <a:p>
            <a:pPr algn="just" eaLnBrk="1" hangingPunct="1">
              <a:lnSpc>
                <a:spcPct val="90000"/>
              </a:lnSpc>
              <a:defRPr/>
            </a:pPr>
            <a:endParaRPr lang="es-CL" sz="2400" dirty="0">
              <a:effectLst/>
            </a:endParaRPr>
          </a:p>
          <a:p>
            <a:pPr algn="just" eaLnBrk="1" hangingPunct="1">
              <a:lnSpc>
                <a:spcPct val="90000"/>
              </a:lnSpc>
              <a:defRPr/>
            </a:pPr>
            <a:r>
              <a:rPr lang="es-CL" sz="2400" dirty="0">
                <a:effectLst/>
              </a:rPr>
              <a:t>1957</a:t>
            </a:r>
            <a:r>
              <a:rPr lang="es-CL" sz="2400" dirty="0" smtClean="0">
                <a:effectLst/>
              </a:rPr>
              <a:t>:</a:t>
            </a:r>
            <a:endParaRPr lang="es-CL" sz="2400" dirty="0">
              <a:effectLst/>
            </a:endParaRPr>
          </a:p>
          <a:p>
            <a:pPr algn="just" eaLnBrk="1" hangingPunct="1">
              <a:lnSpc>
                <a:spcPct val="90000"/>
              </a:lnSpc>
              <a:defRPr/>
            </a:pPr>
            <a:endParaRPr lang="es-CL" sz="2400" dirty="0">
              <a:effectLst/>
            </a:endParaRPr>
          </a:p>
          <a:p>
            <a:pPr algn="just" eaLnBrk="1" hangingPunct="1">
              <a:lnSpc>
                <a:spcPct val="90000"/>
              </a:lnSpc>
              <a:defRPr/>
            </a:pPr>
            <a:r>
              <a:rPr lang="es-CL" sz="2400" dirty="0">
                <a:effectLst/>
              </a:rPr>
              <a:t>1958</a:t>
            </a:r>
            <a:r>
              <a:rPr lang="es-CL" sz="2400" dirty="0" smtClean="0">
                <a:effectLst/>
              </a:rPr>
              <a:t>:</a:t>
            </a:r>
            <a:endParaRPr lang="es-CL" sz="2400" dirty="0">
              <a:effectLst/>
            </a:endParaRPr>
          </a:p>
          <a:p>
            <a:pPr algn="just" eaLnBrk="1" hangingPunct="1">
              <a:lnSpc>
                <a:spcPct val="90000"/>
              </a:lnSpc>
              <a:defRPr/>
            </a:pPr>
            <a:endParaRPr lang="es-CL" sz="2400" dirty="0">
              <a:effectLst/>
            </a:endParaRPr>
          </a:p>
          <a:p>
            <a:pPr algn="just" eaLnBrk="1" hangingPunct="1">
              <a:lnSpc>
                <a:spcPct val="90000"/>
              </a:lnSpc>
              <a:defRPr/>
            </a:pPr>
            <a:r>
              <a:rPr lang="es-CL" sz="2400" dirty="0">
                <a:effectLst/>
              </a:rPr>
              <a:t>1964</a:t>
            </a:r>
            <a:r>
              <a:rPr lang="es-CL" sz="2400" dirty="0" smtClean="0">
                <a:effectLst/>
              </a:rPr>
              <a:t>:</a:t>
            </a:r>
            <a:endParaRPr lang="es-CL" sz="2400" dirty="0">
              <a:effectLst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1785917" y="1214422"/>
            <a:ext cx="6858049" cy="4732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tabLst/>
              <a:defRPr/>
            </a:pPr>
            <a:r>
              <a:rPr kumimoji="0" lang="es-CL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Ministro de Obras Públicas.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Ø"/>
              <a:tabLst/>
              <a:defRPr/>
            </a:pPr>
            <a:endParaRPr kumimoji="0" lang="es-CL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tabLst/>
              <a:defRPr/>
            </a:pPr>
            <a:r>
              <a:rPr kumimoji="0" lang="es-CL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Senador por Atacama y Coquimbo. 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None/>
              <a:tabLst/>
              <a:defRPr/>
            </a:pPr>
            <a:endParaRPr kumimoji="0" lang="es-ES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tabLst/>
              <a:defRPr/>
            </a:pPr>
            <a:r>
              <a:rPr kumimoji="0" lang="es-CL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Senador por Santiago. 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Ø"/>
              <a:tabLst/>
              <a:defRPr/>
            </a:pPr>
            <a:endParaRPr kumimoji="0" lang="es-CL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tabLst/>
              <a:defRPr/>
            </a:pPr>
            <a:r>
              <a:rPr kumimoji="0" lang="es-CL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Fundador Partido Demócrata Cristiano.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Ø"/>
              <a:tabLst/>
              <a:defRPr/>
            </a:pPr>
            <a:endParaRPr kumimoji="0" lang="es-CL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tabLst/>
              <a:defRPr/>
            </a:pPr>
            <a:r>
              <a:rPr kumimoji="0" lang="es-CL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Postuló elección presidencial, salió 3ro 23,7%.  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Ø"/>
              <a:tabLst/>
              <a:defRPr/>
            </a:pPr>
            <a:endParaRPr kumimoji="0" lang="es-CL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R="0" lvl="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tabLst/>
              <a:defRPr/>
            </a:pPr>
            <a:r>
              <a:rPr kumimoji="0" lang="es-CL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Frei y su partido sedujeron a la clase media. 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Ø"/>
              <a:tabLst/>
              <a:defRPr/>
            </a:pPr>
            <a:endParaRPr kumimoji="0" lang="es-CL" sz="24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571D0-608B-40BF-81D1-2E6C9E298F58}" type="slidenum">
              <a:rPr lang="es-ES" altLang="es-CL" smtClean="0"/>
              <a:pPr/>
              <a:t>8</a:t>
            </a:fld>
            <a:endParaRPr lang="es-ES" altLang="es-CL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 l="24867" t="35567" r="26065" b="6250"/>
          <a:stretch>
            <a:fillRect/>
          </a:stretch>
        </p:blipFill>
        <p:spPr bwMode="auto">
          <a:xfrm>
            <a:off x="214282" y="428604"/>
            <a:ext cx="8679717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0109E-7F44-471F-8F0D-CCB12FEFA83E}" type="slidenum">
              <a:rPr lang="es-ES" altLang="es-CL"/>
              <a:pPr/>
              <a:t>9</a:t>
            </a:fld>
            <a:endParaRPr lang="es-ES" altLang="es-CL"/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620713"/>
            <a:ext cx="8229600" cy="919162"/>
          </a:xfrm>
        </p:spPr>
        <p:txBody>
          <a:bodyPr/>
          <a:lstStyle/>
          <a:p>
            <a:pPr eaLnBrk="1" hangingPunct="1"/>
            <a:r>
              <a:rPr lang="es-CL" altLang="es-CL" sz="3600" b="1" dirty="0" smtClean="0">
                <a:effectLst/>
              </a:rPr>
              <a:t>GENERALIDADES DE </a:t>
            </a:r>
            <a:r>
              <a:rPr lang="es-CL" altLang="es-CL" sz="3600" b="1" dirty="0" smtClean="0">
                <a:effectLst/>
              </a:rPr>
              <a:t> E</a:t>
            </a:r>
            <a:r>
              <a:rPr lang="es-CL" altLang="es-CL" sz="3600" b="1" dirty="0" smtClean="0">
                <a:effectLst/>
              </a:rPr>
              <a:t>. FREI M.</a:t>
            </a:r>
            <a:r>
              <a:rPr lang="es-CL" altLang="es-CL" sz="4000" dirty="0" smtClean="0">
                <a:effectLst/>
              </a:rPr>
              <a:t/>
            </a:r>
            <a:br>
              <a:rPr lang="es-CL" altLang="es-CL" sz="4000" dirty="0" smtClean="0">
                <a:effectLst/>
              </a:rPr>
            </a:br>
            <a:endParaRPr lang="es-ES" altLang="es-CL" sz="4000" dirty="0" smtClean="0">
              <a:effectLst/>
            </a:endParaRPr>
          </a:p>
        </p:txBody>
      </p:sp>
      <p:sp>
        <p:nvSpPr>
          <p:cNvPr id="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81050" y="1789113"/>
            <a:ext cx="8362950" cy="5068887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defRPr/>
            </a:pPr>
            <a:r>
              <a:rPr lang="es-ES" sz="2800" dirty="0"/>
              <a:t>Presidente de Chile entre 1964 y 1970.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s-ES" sz="2800" dirty="0"/>
          </a:p>
          <a:p>
            <a:pPr algn="just" eaLnBrk="1" hangingPunct="1">
              <a:lnSpc>
                <a:spcPct val="90000"/>
              </a:lnSpc>
              <a:defRPr/>
            </a:pPr>
            <a:r>
              <a:rPr lang="es-ES" sz="2800" dirty="0" smtClean="0"/>
              <a:t>Político </a:t>
            </a:r>
            <a:r>
              <a:rPr lang="es-ES" sz="2800" dirty="0" smtClean="0"/>
              <a:t>más importante </a:t>
            </a:r>
            <a:r>
              <a:rPr lang="es-ES" sz="2800" dirty="0"/>
              <a:t>del siglo XX, por su:</a:t>
            </a:r>
          </a:p>
          <a:p>
            <a:pPr lvl="1" algn="just" eaLnBrk="1" hangingPunct="1">
              <a:lnSpc>
                <a:spcPct val="90000"/>
              </a:lnSpc>
              <a:defRPr/>
            </a:pPr>
            <a:r>
              <a:rPr lang="es-ES" sz="2400" dirty="0"/>
              <a:t>capacidad intelectual.</a:t>
            </a:r>
          </a:p>
          <a:p>
            <a:pPr lvl="1" algn="just" eaLnBrk="1" hangingPunct="1">
              <a:lnSpc>
                <a:spcPct val="90000"/>
              </a:lnSpc>
              <a:defRPr/>
            </a:pPr>
            <a:r>
              <a:rPr lang="es-ES" sz="2400" dirty="0"/>
              <a:t>liderazgo político.</a:t>
            </a:r>
          </a:p>
          <a:p>
            <a:pPr lvl="1" algn="just" eaLnBrk="1" hangingPunct="1">
              <a:lnSpc>
                <a:spcPct val="90000"/>
              </a:lnSpc>
              <a:defRPr/>
            </a:pPr>
            <a:r>
              <a:rPr lang="es-ES" sz="2400" dirty="0"/>
              <a:t>liderar la clase media chilena. </a:t>
            </a:r>
          </a:p>
          <a:p>
            <a:pPr algn="just" eaLnBrk="1" hangingPunct="1">
              <a:lnSpc>
                <a:spcPct val="90000"/>
              </a:lnSpc>
              <a:defRPr/>
            </a:pPr>
            <a:endParaRPr lang="es-ES" sz="2800" dirty="0"/>
          </a:p>
          <a:p>
            <a:pPr algn="just" eaLnBrk="1" hangingPunct="1">
              <a:lnSpc>
                <a:spcPct val="90000"/>
              </a:lnSpc>
              <a:defRPr/>
            </a:pPr>
            <a:r>
              <a:rPr lang="es-ES" sz="2800" dirty="0"/>
              <a:t>Soñaba con una </a:t>
            </a:r>
            <a:r>
              <a:rPr lang="es-ES" sz="2800" b="1" dirty="0"/>
              <a:t>“Revolución en Libertad”</a:t>
            </a:r>
            <a:r>
              <a:rPr lang="es-ES" sz="2800" dirty="0"/>
              <a:t>. </a:t>
            </a:r>
            <a:br>
              <a:rPr lang="es-ES" sz="2800" dirty="0"/>
            </a:br>
            <a:r>
              <a:rPr lang="es-ES" sz="2800" dirty="0"/>
              <a:t/>
            </a:r>
            <a:br>
              <a:rPr lang="es-ES" sz="2800" dirty="0"/>
            </a:br>
            <a:endParaRPr lang="es-ES" sz="2800" dirty="0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571D0-608B-40BF-81D1-2E6C9E298F58}" type="slidenum">
              <a:rPr lang="es-ES" altLang="es-CL" smtClean="0"/>
              <a:pPr/>
              <a:t>10</a:t>
            </a:fld>
            <a:endParaRPr lang="es-ES" altLang="es-CL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l="19217" t="36143" r="30747" b="24853"/>
          <a:stretch>
            <a:fillRect/>
          </a:stretch>
        </p:blipFill>
        <p:spPr bwMode="auto">
          <a:xfrm>
            <a:off x="214281" y="500042"/>
            <a:ext cx="8747329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571D0-608B-40BF-81D1-2E6C9E298F58}" type="slidenum">
              <a:rPr lang="es-ES" altLang="es-CL" smtClean="0"/>
              <a:pPr/>
              <a:t>11</a:t>
            </a:fld>
            <a:endParaRPr lang="es-ES" altLang="es-CL"/>
          </a:p>
        </p:txBody>
      </p:sp>
      <p:pic>
        <p:nvPicPr>
          <p:cNvPr id="1026" name="Picture 2" descr="https://tiempodepolitica.com/wp-content/uploads/2019/06/EDUARDO-FREI-MONTALVA-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571480"/>
            <a:ext cx="7943850" cy="5734051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FE667-B61B-41F3-8FE1-1A78DE54D6AD}" type="slidenum">
              <a:rPr lang="es-ES" altLang="es-CL"/>
              <a:pPr/>
              <a:t>12</a:t>
            </a:fld>
            <a:endParaRPr lang="es-ES" altLang="es-CL"/>
          </a:p>
        </p:txBody>
      </p:sp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77813"/>
            <a:ext cx="8362950" cy="1139825"/>
          </a:xfrm>
        </p:spPr>
        <p:txBody>
          <a:bodyPr/>
          <a:lstStyle/>
          <a:p>
            <a:pPr eaLnBrk="1" hangingPunct="1">
              <a:defRPr/>
            </a:pPr>
            <a:r>
              <a:rPr lang="es-ES" sz="2800"/>
              <a:t>El 11/9/1964 Frei M. votando, siendo electo,    dejando atrás al candidato del FRAP S. Allende G. </a:t>
            </a:r>
          </a:p>
        </p:txBody>
      </p:sp>
      <p:pic>
        <p:nvPicPr>
          <p:cNvPr id="14340" name="Picture 4" descr="topaze1_grand_3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8263" y="1341438"/>
            <a:ext cx="3238500" cy="511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5" descr="Imagen:Eduardo Frei Montalva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1484313"/>
            <a:ext cx="3841750" cy="482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73A7B-A4AF-4E00-B4A1-DC6E117D5915}" type="slidenum">
              <a:rPr lang="es-ES" altLang="es-CL"/>
              <a:pPr/>
              <a:t>13</a:t>
            </a:fld>
            <a:endParaRPr lang="es-ES" altLang="es-CL"/>
          </a:p>
        </p:txBody>
      </p:sp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00050"/>
            <a:ext cx="8229600" cy="774700"/>
          </a:xfrm>
        </p:spPr>
        <p:txBody>
          <a:bodyPr/>
          <a:lstStyle/>
          <a:p>
            <a:pPr eaLnBrk="1" hangingPunct="1">
              <a:defRPr/>
            </a:pPr>
            <a:r>
              <a:rPr lang="es-CL" sz="4000" dirty="0"/>
              <a:t>ELECCIONES </a:t>
            </a:r>
            <a:br>
              <a:rPr lang="es-CL" sz="4000" dirty="0"/>
            </a:br>
            <a:r>
              <a:rPr lang="es-CL" sz="4000" dirty="0"/>
              <a:t>4 / 9 / 1964</a:t>
            </a:r>
            <a:endParaRPr lang="es-ES" sz="4000" dirty="0"/>
          </a:p>
        </p:txBody>
      </p:sp>
      <p:sp>
        <p:nvSpPr>
          <p:cNvPr id="12292" name="Rectangle 3"/>
          <p:cNvSpPr>
            <a:spLocks noChangeArrowheads="1"/>
          </p:cNvSpPr>
          <p:nvPr/>
        </p:nvSpPr>
        <p:spPr bwMode="auto">
          <a:xfrm>
            <a:off x="0" y="2290763"/>
            <a:ext cx="9144000" cy="0"/>
          </a:xfrm>
          <a:prstGeom prst="rect">
            <a:avLst/>
          </a:prstGeom>
          <a:solidFill>
            <a:srgbClr val="F9F9F9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1" hangingPunct="1"/>
            <a:endParaRPr lang="es-CL" altLang="es-CL"/>
          </a:p>
        </p:txBody>
      </p:sp>
      <p:sp>
        <p:nvSpPr>
          <p:cNvPr id="12293" name="Rectangle 4"/>
          <p:cNvSpPr>
            <a:spLocks noChangeArrowheads="1"/>
          </p:cNvSpPr>
          <p:nvPr/>
        </p:nvSpPr>
        <p:spPr bwMode="auto">
          <a:xfrm>
            <a:off x="0" y="2290763"/>
            <a:ext cx="9144000" cy="0"/>
          </a:xfrm>
          <a:prstGeom prst="rect">
            <a:avLst/>
          </a:prstGeom>
          <a:solidFill>
            <a:srgbClr val="F9F9F9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1" hangingPunct="1"/>
            <a:endParaRPr lang="es-CL" altLang="es-CL"/>
          </a:p>
        </p:txBody>
      </p:sp>
      <p:graphicFrame>
        <p:nvGraphicFramePr>
          <p:cNvPr id="37016" name="Group 152"/>
          <p:cNvGraphicFramePr>
            <a:graphicFrameLocks noGrp="1"/>
          </p:cNvGraphicFramePr>
          <p:nvPr/>
        </p:nvGraphicFramePr>
        <p:xfrm>
          <a:off x="233363" y="1479550"/>
          <a:ext cx="8731250" cy="4100513"/>
        </p:xfrm>
        <a:graphic>
          <a:graphicData uri="http://schemas.openxmlformats.org/drawingml/2006/table">
            <a:tbl>
              <a:tblPr/>
              <a:tblGrid>
                <a:gridCol w="2452830"/>
                <a:gridCol w="1587500"/>
                <a:gridCol w="1299587"/>
                <a:gridCol w="1226415"/>
                <a:gridCol w="1297996"/>
                <a:gridCol w="866922"/>
              </a:tblGrid>
              <a:tr h="65146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CANDIDATO</a:t>
                      </a:r>
                      <a:endParaRPr kumimoji="0" lang="es-E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PARTIDO</a:t>
                      </a:r>
                      <a:endParaRPr kumimoji="0" lang="es-ES" sz="14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HOMBRES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MUJERES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VOTOS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%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8618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sng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EDUARDO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FREI MONTALVA</a:t>
                      </a:r>
                      <a:r>
                        <a:rPr kumimoji="0" lang="es-E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endParaRPr kumimoji="0" lang="es-ES" sz="14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DEMOCRACIA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CRISTIANA</a:t>
                      </a:r>
                      <a:endParaRPr kumimoji="0" lang="es-ES" sz="14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115887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652.895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115887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756.117</a:t>
                      </a:r>
                      <a:endParaRPr kumimoji="0" lang="es-E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115887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1.409.012</a:t>
                      </a: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55.06</a:t>
                      </a: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</a:tr>
              <a:tr h="8618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SALVADOR</a:t>
                      </a: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ALLENDE GOSSENS</a:t>
                      </a: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FRENTE DE ACCIÓN POPULAR</a:t>
                      </a:r>
                      <a:endParaRPr kumimoji="0" lang="es-ES" sz="1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593.770</a:t>
                      </a: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384.132</a:t>
                      </a: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977.902</a:t>
                      </a: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38.6</a:t>
                      </a: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</a:tr>
              <a:tr h="8618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sng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JULIO</a:t>
                      </a: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DURÁN NEUMANN</a:t>
                      </a: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RADICAL</a:t>
                      </a:r>
                      <a:endParaRPr kumimoji="0" lang="es-ES" sz="1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68.071</a:t>
                      </a: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57.162</a:t>
                      </a: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125.233</a:t>
                      </a: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4.9</a:t>
                      </a: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</a:tr>
              <a:tr h="863429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de votos válidamente emitidos</a:t>
                      </a:r>
                      <a:endParaRPr kumimoji="0" lang="es-E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2.512.147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Población total de Chile 1960 </a:t>
                      </a:r>
                      <a:r>
                        <a:rPr kumimoji="0" lang="es-E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- 7.374.115 </a:t>
                      </a:r>
                      <a:r>
                        <a:rPr kumimoji="0" lang="es-E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hab. </a:t>
                      </a: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2334" name="Picture 78" descr="Archivo:FreiMontalva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2214554"/>
            <a:ext cx="569912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35" name="Picture 80" descr="allende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71670" y="3071810"/>
            <a:ext cx="56038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36" name="Picture 83" descr="s15231089258_685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3108" y="3857628"/>
            <a:ext cx="522288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37" name="Rectangle 86"/>
          <p:cNvSpPr>
            <a:spLocks noChangeArrowheads="1"/>
          </p:cNvSpPr>
          <p:nvPr/>
        </p:nvSpPr>
        <p:spPr bwMode="auto">
          <a:xfrm>
            <a:off x="714348" y="5572140"/>
            <a:ext cx="743594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es-ES" altLang="es-CL" sz="1600" dirty="0"/>
              <a:t>  </a:t>
            </a:r>
            <a:r>
              <a:rPr lang="es-ES" altLang="es-CL" dirty="0" smtClean="0"/>
              <a:t>Fuente: Elaboración  </a:t>
            </a:r>
            <a:r>
              <a:rPr lang="es-ES" altLang="es-CL" dirty="0"/>
              <a:t>Propia. </a:t>
            </a:r>
            <a:endParaRPr lang="es-ES" altLang="es-CL" sz="1600" dirty="0"/>
          </a:p>
          <a:p>
            <a:pPr algn="ctr" eaLnBrk="1" hangingPunct="1"/>
            <a:endParaRPr lang="es-ES" altLang="es-CL" sz="1600" dirty="0"/>
          </a:p>
          <a:p>
            <a:pPr algn="ctr" eaLnBrk="1" hangingPunct="1"/>
            <a:r>
              <a:rPr lang="es-CL" altLang="es-CL" sz="1400" b="1" dirty="0" smtClean="0"/>
              <a:t>Datos: </a:t>
            </a:r>
            <a:r>
              <a:rPr lang="es-CL" altLang="es-CL" sz="1400" dirty="0" smtClean="0"/>
              <a:t>Cruz-</a:t>
            </a:r>
            <a:r>
              <a:rPr lang="es-CL" altLang="es-CL" sz="1400" dirty="0" err="1" smtClean="0"/>
              <a:t>Coke</a:t>
            </a:r>
            <a:r>
              <a:rPr lang="es-CL" altLang="es-CL" sz="1400" dirty="0"/>
              <a:t>, R. (1986). </a:t>
            </a:r>
            <a:r>
              <a:rPr lang="es-CL" altLang="es-CL" sz="1400" i="1" dirty="0"/>
              <a:t>Historia Electoral de Chile</a:t>
            </a:r>
            <a:r>
              <a:rPr lang="es-CL" altLang="es-CL" sz="1400" dirty="0"/>
              <a:t>. Santiago de Chile: Jurídica. P. 157</a:t>
            </a:r>
            <a:endParaRPr lang="es-ES" altLang="es-CL" sz="1400" dirty="0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D4F5B-E667-4EFA-B536-0D8204D43813}" type="slidenum">
              <a:rPr lang="es-ES" altLang="es-CL"/>
              <a:pPr/>
              <a:t>14</a:t>
            </a:fld>
            <a:endParaRPr lang="es-ES" altLang="es-CL"/>
          </a:p>
        </p:txBody>
      </p:sp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s-CL"/>
              <a:t>ELECCIONES 1964</a:t>
            </a:r>
            <a:endParaRPr lang="es-ES"/>
          </a:p>
        </p:txBody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412875"/>
            <a:ext cx="8362950" cy="4924425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endParaRPr lang="es-CL" altLang="es-CL" sz="2800" smtClean="0">
              <a:effectLst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es-CL" altLang="es-CL" sz="2800" smtClean="0">
                <a:effectLst/>
              </a:rPr>
              <a:t>Asume la Presidencia en condiciones favorables:</a:t>
            </a:r>
          </a:p>
          <a:p>
            <a:pPr algn="just" eaLnBrk="1" hangingPunct="1">
              <a:lnSpc>
                <a:spcPct val="90000"/>
              </a:lnSpc>
            </a:pPr>
            <a:endParaRPr lang="es-CL" altLang="es-CL" sz="2800" smtClean="0">
              <a:effectLst/>
            </a:endParaRPr>
          </a:p>
          <a:p>
            <a:pPr lvl="1" algn="just" eaLnBrk="1" hangingPunct="1">
              <a:lnSpc>
                <a:spcPct val="90000"/>
              </a:lnSpc>
            </a:pPr>
            <a:r>
              <a:rPr lang="es-CL" altLang="es-CL" sz="2400" smtClean="0">
                <a:effectLst/>
              </a:rPr>
              <a:t>Alta votación electoral.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es-CL" altLang="es-CL" sz="2400" smtClean="0">
                <a:effectLst/>
              </a:rPr>
              <a:t>Apoyo del Senado.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es-CL" altLang="es-CL" sz="2400" smtClean="0">
                <a:effectLst/>
              </a:rPr>
              <a:t>Alto precio del cobre.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es-CL" altLang="es-CL" sz="2400" smtClean="0">
                <a:effectLst/>
              </a:rPr>
              <a:t>Reformas de Frei acordes con la Alianza para el Progreso (apoyo crediticio estadounidense).</a:t>
            </a:r>
          </a:p>
          <a:p>
            <a:pPr algn="just" eaLnBrk="1" hangingPunct="1">
              <a:lnSpc>
                <a:spcPct val="90000"/>
              </a:lnSpc>
            </a:pPr>
            <a:endParaRPr lang="es-CL" altLang="es-CL" sz="2800" smtClean="0">
              <a:effectLst/>
            </a:endParaRPr>
          </a:p>
          <a:p>
            <a:pPr algn="just" eaLnBrk="1" hangingPunct="1">
              <a:lnSpc>
                <a:spcPct val="90000"/>
              </a:lnSpc>
            </a:pPr>
            <a:endParaRPr lang="es-ES" altLang="es-CL" sz="2800" smtClean="0">
              <a:effectLst/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49BA2-627B-46E9-B8FB-6667E775A8D0}" type="slidenum">
              <a:rPr lang="es-ES" altLang="es-CL"/>
              <a:pPr/>
              <a:t>15</a:t>
            </a:fld>
            <a:endParaRPr lang="es-ES" altLang="es-CL"/>
          </a:p>
        </p:txBody>
      </p:sp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90600"/>
          </a:xfrm>
        </p:spPr>
        <p:txBody>
          <a:bodyPr/>
          <a:lstStyle/>
          <a:p>
            <a:pPr eaLnBrk="1" hangingPunct="1"/>
            <a:r>
              <a:rPr lang="es-CL" altLang="es-CL" sz="4000" b="1" smtClean="0">
                <a:effectLst/>
              </a:rPr>
              <a:t>SU GOBIERNO</a:t>
            </a:r>
            <a:endParaRPr lang="es-ES" altLang="es-CL" sz="4000" b="1" smtClean="0">
              <a:effectLst/>
            </a:endParaRPr>
          </a:p>
        </p:txBody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5500" y="1641475"/>
            <a:ext cx="7848600" cy="4924425"/>
          </a:xfrm>
        </p:spPr>
        <p:txBody>
          <a:bodyPr/>
          <a:lstStyle/>
          <a:p>
            <a:pPr algn="just" eaLnBrk="1" hangingPunct="1"/>
            <a:r>
              <a:rPr lang="es-CL" altLang="es-CL" sz="2400" dirty="0" smtClean="0">
                <a:effectLst/>
              </a:rPr>
              <a:t>Lema de campaña: “</a:t>
            </a:r>
            <a:r>
              <a:rPr lang="es-CL" altLang="es-CL" sz="2400" u="sng" dirty="0" smtClean="0">
                <a:effectLst/>
              </a:rPr>
              <a:t>Revolución en Libertad</a:t>
            </a:r>
            <a:r>
              <a:rPr lang="es-CL" altLang="es-CL" sz="2400" dirty="0" smtClean="0">
                <a:effectLst/>
              </a:rPr>
              <a:t>”: </a:t>
            </a:r>
          </a:p>
          <a:p>
            <a:pPr lvl="1" algn="just" eaLnBrk="1" hangingPunct="1"/>
            <a:r>
              <a:rPr lang="es-CL" altLang="es-CL" sz="2000" dirty="0" smtClean="0">
                <a:effectLst/>
              </a:rPr>
              <a:t>respetando las </a:t>
            </a:r>
            <a:r>
              <a:rPr lang="es-CL" altLang="es-CL" sz="2000" dirty="0" smtClean="0">
                <a:effectLst/>
              </a:rPr>
              <a:t>instituciones. </a:t>
            </a:r>
            <a:endParaRPr lang="es-CL" altLang="es-CL" sz="2000" dirty="0" smtClean="0">
              <a:effectLst/>
            </a:endParaRPr>
          </a:p>
          <a:p>
            <a:pPr lvl="1" algn="just" eaLnBrk="1" hangingPunct="1"/>
            <a:r>
              <a:rPr lang="es-CL" altLang="es-CL" sz="2000" dirty="0" smtClean="0">
                <a:effectLst/>
              </a:rPr>
              <a:t>respetando la </a:t>
            </a:r>
            <a:r>
              <a:rPr lang="es-CL" altLang="es-CL" sz="2000" dirty="0" smtClean="0">
                <a:effectLst/>
              </a:rPr>
              <a:t>democracia.  </a:t>
            </a:r>
            <a:endParaRPr lang="es-CL" altLang="es-CL" sz="2000" dirty="0" smtClean="0">
              <a:effectLst/>
            </a:endParaRPr>
          </a:p>
          <a:p>
            <a:pPr lvl="1" algn="just" eaLnBrk="1" hangingPunct="1"/>
            <a:r>
              <a:rPr lang="es-CL" altLang="es-CL" sz="2000" dirty="0" smtClean="0">
                <a:effectLst/>
              </a:rPr>
              <a:t>respetando la persona humana en </a:t>
            </a:r>
            <a:r>
              <a:rPr lang="es-CL" altLang="es-CL" sz="2000" dirty="0" smtClean="0">
                <a:effectLst/>
              </a:rPr>
              <a:t>dignidad </a:t>
            </a:r>
            <a:r>
              <a:rPr lang="es-CL" altLang="es-CL" sz="2000" dirty="0" smtClean="0">
                <a:effectLst/>
              </a:rPr>
              <a:t>y derechos. </a:t>
            </a:r>
          </a:p>
          <a:p>
            <a:pPr algn="just" eaLnBrk="1" hangingPunct="1"/>
            <a:endParaRPr lang="es-CL" altLang="es-CL" sz="2400" dirty="0" smtClean="0">
              <a:effectLst/>
            </a:endParaRPr>
          </a:p>
          <a:p>
            <a:pPr algn="just" eaLnBrk="1" hangingPunct="1"/>
            <a:r>
              <a:rPr lang="es-CL" altLang="es-CL" sz="2400" dirty="0" smtClean="0">
                <a:effectLst/>
              </a:rPr>
              <a:t>Tres </a:t>
            </a:r>
            <a:r>
              <a:rPr lang="es-CL" altLang="es-CL" sz="2400" u="sng" dirty="0" smtClean="0">
                <a:effectLst/>
              </a:rPr>
              <a:t>reformas estructurales</a:t>
            </a:r>
            <a:r>
              <a:rPr lang="es-CL" altLang="es-CL" sz="2400" dirty="0" smtClean="0">
                <a:effectLst/>
              </a:rPr>
              <a:t>:</a:t>
            </a:r>
          </a:p>
          <a:p>
            <a:pPr lvl="1" algn="just" eaLnBrk="1" hangingPunct="1"/>
            <a:r>
              <a:rPr lang="es-CL" altLang="es-CL" sz="2000" dirty="0" smtClean="0">
                <a:effectLst/>
              </a:rPr>
              <a:t>Reforma Agraria.</a:t>
            </a:r>
          </a:p>
          <a:p>
            <a:pPr lvl="1" algn="just" eaLnBrk="1" hangingPunct="1"/>
            <a:r>
              <a:rPr lang="es-CL" altLang="es-CL" sz="2000" dirty="0" err="1" smtClean="0">
                <a:effectLst/>
              </a:rPr>
              <a:t>Chilenización</a:t>
            </a:r>
            <a:r>
              <a:rPr lang="es-CL" altLang="es-CL" sz="2000" dirty="0" smtClean="0">
                <a:effectLst/>
              </a:rPr>
              <a:t> del Cobre.</a:t>
            </a:r>
          </a:p>
          <a:p>
            <a:pPr lvl="1" algn="just" eaLnBrk="1" hangingPunct="1"/>
            <a:r>
              <a:rPr lang="es-CL" altLang="es-CL" sz="2000" dirty="0" smtClean="0">
                <a:effectLst/>
              </a:rPr>
              <a:t>Promoción Popular. </a:t>
            </a:r>
          </a:p>
          <a:p>
            <a:pPr lvl="1" algn="just" eaLnBrk="1" hangingPunct="1">
              <a:buFont typeface="Wingdings" pitchFamily="2" charset="2"/>
              <a:buNone/>
            </a:pPr>
            <a:endParaRPr lang="es-CL" altLang="es-CL" sz="2400" dirty="0" smtClean="0">
              <a:effectLst/>
            </a:endParaRPr>
          </a:p>
          <a:p>
            <a:pPr lvl="1" algn="just" eaLnBrk="1" hangingPunct="1">
              <a:buFont typeface="Wingdings" pitchFamily="2" charset="2"/>
              <a:buNone/>
            </a:pPr>
            <a:r>
              <a:rPr lang="es-CL" altLang="es-CL" sz="2400" dirty="0" smtClean="0">
                <a:effectLst/>
              </a:rPr>
              <a:t>	</a:t>
            </a:r>
            <a:endParaRPr lang="es-ES" altLang="es-CL" sz="2000" dirty="0" smtClean="0">
              <a:effectLst/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15580-3911-4D4B-953F-BC13CAB2EC5A}" type="slidenum">
              <a:rPr lang="es-ES" altLang="es-CL"/>
              <a:pPr/>
              <a:t>16</a:t>
            </a:fld>
            <a:endParaRPr lang="es-ES" altLang="es-CL"/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CL" sz="3600" b="1" smtClean="0">
                <a:effectLst/>
              </a:rPr>
              <a:t>LOS 5 PUNTOS PROGRAMA GOBIERNO DE E. FREI M.</a:t>
            </a:r>
            <a:endParaRPr lang="es-ES" altLang="es-CL" sz="3600" b="1" smtClean="0">
              <a:effectLst/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1550" y="1789113"/>
            <a:ext cx="7775575" cy="5068887"/>
          </a:xfrm>
        </p:spPr>
        <p:txBody>
          <a:bodyPr/>
          <a:lstStyle/>
          <a:p>
            <a:pPr marL="609600" indent="-609600" algn="just" eaLnBrk="1" hangingPunct="1">
              <a:lnSpc>
                <a:spcPct val="90000"/>
              </a:lnSpc>
              <a:buClr>
                <a:schemeClr val="tx2"/>
              </a:buClr>
              <a:buSzPct val="105000"/>
              <a:buFont typeface="Wingdings" pitchFamily="2" charset="2"/>
              <a:buAutoNum type="arabicPeriod"/>
              <a:defRPr/>
            </a:pPr>
            <a:r>
              <a:rPr lang="es-ES" sz="2800" dirty="0">
                <a:effectLst/>
              </a:rPr>
              <a:t>Desarrollo </a:t>
            </a:r>
            <a:r>
              <a:rPr lang="es-ES" sz="2800" dirty="0" smtClean="0">
                <a:effectLst/>
              </a:rPr>
              <a:t>económico e industrialización. </a:t>
            </a:r>
            <a:endParaRPr lang="es-ES" sz="2800" dirty="0">
              <a:effectLst/>
            </a:endParaRPr>
          </a:p>
          <a:p>
            <a:pPr marL="609600" indent="-609600" algn="just" eaLnBrk="1" hangingPunct="1">
              <a:lnSpc>
                <a:spcPct val="90000"/>
              </a:lnSpc>
              <a:buClr>
                <a:schemeClr val="tx2"/>
              </a:buClr>
              <a:buSzPct val="105000"/>
              <a:buFont typeface="Wingdings" pitchFamily="2" charset="2"/>
              <a:buAutoNum type="arabicPeriod"/>
              <a:defRPr/>
            </a:pPr>
            <a:endParaRPr lang="es-ES" sz="2800" dirty="0">
              <a:effectLst/>
            </a:endParaRPr>
          </a:p>
          <a:p>
            <a:pPr marL="609600" indent="-609600" algn="just" eaLnBrk="1" hangingPunct="1">
              <a:lnSpc>
                <a:spcPct val="90000"/>
              </a:lnSpc>
              <a:buClr>
                <a:schemeClr val="tx2"/>
              </a:buClr>
              <a:buSzPct val="105000"/>
              <a:buFont typeface="Wingdings" pitchFamily="2" charset="2"/>
              <a:buAutoNum type="arabicPeriod"/>
              <a:defRPr/>
            </a:pPr>
            <a:r>
              <a:rPr lang="es-ES" sz="2800" dirty="0">
                <a:effectLst/>
              </a:rPr>
              <a:t>Educación y enseñanza técnica. </a:t>
            </a:r>
          </a:p>
          <a:p>
            <a:pPr marL="609600" indent="-609600" algn="just" eaLnBrk="1" hangingPunct="1">
              <a:lnSpc>
                <a:spcPct val="90000"/>
              </a:lnSpc>
              <a:buClr>
                <a:schemeClr val="tx2"/>
              </a:buClr>
              <a:buSzPct val="105000"/>
              <a:buFont typeface="Wingdings" pitchFamily="2" charset="2"/>
              <a:buAutoNum type="arabicPeriod"/>
              <a:defRPr/>
            </a:pPr>
            <a:endParaRPr lang="es-ES" sz="2800" dirty="0">
              <a:effectLst/>
            </a:endParaRPr>
          </a:p>
          <a:p>
            <a:pPr marL="609600" indent="-609600" algn="just" eaLnBrk="1" hangingPunct="1">
              <a:lnSpc>
                <a:spcPct val="90000"/>
              </a:lnSpc>
              <a:buClr>
                <a:schemeClr val="tx2"/>
              </a:buClr>
              <a:buSzPct val="105000"/>
              <a:buFont typeface="Wingdings" pitchFamily="2" charset="2"/>
              <a:buAutoNum type="arabicPeriod"/>
              <a:defRPr/>
            </a:pPr>
            <a:r>
              <a:rPr lang="es-ES" sz="2800" dirty="0">
                <a:effectLst/>
              </a:rPr>
              <a:t>Solidaridad y justicia social. </a:t>
            </a:r>
          </a:p>
          <a:p>
            <a:pPr marL="609600" indent="-609600" algn="just" eaLnBrk="1" hangingPunct="1">
              <a:lnSpc>
                <a:spcPct val="90000"/>
              </a:lnSpc>
              <a:buClr>
                <a:schemeClr val="tx2"/>
              </a:buClr>
              <a:buSzPct val="105000"/>
              <a:buFont typeface="Wingdings" pitchFamily="2" charset="2"/>
              <a:buAutoNum type="arabicPeriod"/>
              <a:defRPr/>
            </a:pPr>
            <a:endParaRPr lang="es-ES" sz="2800" dirty="0">
              <a:effectLst/>
            </a:endParaRPr>
          </a:p>
          <a:p>
            <a:pPr marL="609600" indent="-609600" algn="just" eaLnBrk="1" hangingPunct="1">
              <a:lnSpc>
                <a:spcPct val="90000"/>
              </a:lnSpc>
              <a:buClr>
                <a:schemeClr val="tx2"/>
              </a:buClr>
              <a:buSzPct val="105000"/>
              <a:buFont typeface="Wingdings" pitchFamily="2" charset="2"/>
              <a:buAutoNum type="arabicPeriod"/>
              <a:defRPr/>
            </a:pPr>
            <a:r>
              <a:rPr lang="es-ES" sz="2800" dirty="0">
                <a:effectLst/>
              </a:rPr>
              <a:t>Participación política. </a:t>
            </a:r>
          </a:p>
          <a:p>
            <a:pPr marL="609600" indent="-609600" algn="just" eaLnBrk="1" hangingPunct="1">
              <a:lnSpc>
                <a:spcPct val="90000"/>
              </a:lnSpc>
              <a:buClr>
                <a:schemeClr val="tx2"/>
              </a:buClr>
              <a:buSzPct val="105000"/>
              <a:buFont typeface="Wingdings" pitchFamily="2" charset="2"/>
              <a:buAutoNum type="arabicPeriod"/>
              <a:defRPr/>
            </a:pPr>
            <a:endParaRPr lang="es-ES" sz="2800" dirty="0">
              <a:effectLst/>
            </a:endParaRPr>
          </a:p>
          <a:p>
            <a:pPr marL="609600" indent="-609600" algn="just" eaLnBrk="1" hangingPunct="1">
              <a:lnSpc>
                <a:spcPct val="90000"/>
              </a:lnSpc>
              <a:buClr>
                <a:schemeClr val="tx2"/>
              </a:buClr>
              <a:buSzPct val="105000"/>
              <a:buFont typeface="Wingdings" pitchFamily="2" charset="2"/>
              <a:buAutoNum type="arabicPeriod"/>
              <a:defRPr/>
            </a:pPr>
            <a:r>
              <a:rPr lang="es-ES" sz="2800" dirty="0">
                <a:effectLst/>
              </a:rPr>
              <a:t>Soberanía popular. </a:t>
            </a:r>
            <a:endParaRPr lang="es-ES" sz="2800" dirty="0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76546-A4B5-45A5-BA5B-CB4BADC5EDB8}" type="slidenum">
              <a:rPr lang="es-ES" altLang="es-CL"/>
              <a:pPr/>
              <a:t>17</a:t>
            </a:fld>
            <a:endParaRPr lang="es-ES" altLang="es-CL"/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533400" indent="-533400" algn="l" eaLnBrk="1" hangingPunct="1"/>
            <a:r>
              <a:rPr lang="es-ES" altLang="es-CL" sz="4000" smtClean="0">
                <a:effectLst/>
              </a:rPr>
              <a:t/>
            </a:r>
            <a:br>
              <a:rPr lang="es-ES" altLang="es-CL" sz="4000" smtClean="0">
                <a:effectLst/>
              </a:rPr>
            </a:br>
            <a:r>
              <a:rPr lang="es-ES" altLang="es-CL" sz="4000" smtClean="0">
                <a:effectLst/>
              </a:rPr>
              <a:t/>
            </a:r>
            <a:br>
              <a:rPr lang="es-ES" altLang="es-CL" sz="4000" smtClean="0">
                <a:effectLst/>
              </a:rPr>
            </a:br>
            <a:r>
              <a:rPr lang="es-ES" altLang="es-CL" sz="4000" smtClean="0">
                <a:effectLst/>
              </a:rPr>
              <a:t/>
            </a:r>
            <a:br>
              <a:rPr lang="es-ES" altLang="es-CL" sz="4000" smtClean="0">
                <a:effectLst/>
              </a:rPr>
            </a:br>
            <a:endParaRPr lang="es-ES" altLang="es-CL" sz="4000" smtClean="0">
              <a:effectLst/>
            </a:endParaRP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596" y="1214422"/>
            <a:ext cx="8401080" cy="4900633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defRPr/>
            </a:pPr>
            <a:r>
              <a:rPr lang="es-CL" sz="2400" u="sng" dirty="0" smtClean="0">
                <a:effectLst/>
              </a:rPr>
              <a:t>Objetivo:</a:t>
            </a:r>
            <a:r>
              <a:rPr lang="es-CL" sz="2400" dirty="0" smtClean="0">
                <a:effectLst/>
              </a:rPr>
              <a:t> E</a:t>
            </a:r>
            <a:r>
              <a:rPr lang="es-ES" sz="2400" dirty="0" err="1" smtClean="0">
                <a:effectLst/>
              </a:rPr>
              <a:t>stablecer</a:t>
            </a:r>
            <a:r>
              <a:rPr lang="es-ES" sz="2400" dirty="0" smtClean="0">
                <a:effectLst/>
              </a:rPr>
              <a:t> una forma de explotación de la tierra socialmente más justa, eficiente y moderna.</a:t>
            </a:r>
          </a:p>
          <a:p>
            <a:pPr algn="just" eaLnBrk="1" hangingPunct="1">
              <a:lnSpc>
                <a:spcPct val="80000"/>
              </a:lnSpc>
              <a:defRPr/>
            </a:pPr>
            <a:endParaRPr lang="es-CL" sz="2400" dirty="0" smtClean="0">
              <a:effectLst/>
            </a:endParaRPr>
          </a:p>
          <a:p>
            <a:pPr algn="just" eaLnBrk="1" hangingPunct="1">
              <a:lnSpc>
                <a:spcPct val="80000"/>
              </a:lnSpc>
              <a:defRPr/>
            </a:pPr>
            <a:r>
              <a:rPr lang="es-CL" sz="2400" u="sng" dirty="0" smtClean="0">
                <a:effectLst/>
              </a:rPr>
              <a:t>Lema</a:t>
            </a:r>
            <a:r>
              <a:rPr lang="es-CL" sz="2400" dirty="0" smtClean="0">
                <a:effectLst/>
              </a:rPr>
              <a:t>:  “La </a:t>
            </a:r>
            <a:r>
              <a:rPr lang="es-CL" sz="2400" dirty="0">
                <a:effectLst/>
              </a:rPr>
              <a:t>tierra para el que la trabaja</a:t>
            </a:r>
            <a:r>
              <a:rPr lang="es-CL" sz="2400" dirty="0" smtClean="0">
                <a:effectLst/>
              </a:rPr>
              <a:t>”.</a:t>
            </a:r>
          </a:p>
          <a:p>
            <a:pPr algn="just" eaLnBrk="1" hangingPunct="1">
              <a:lnSpc>
                <a:spcPct val="80000"/>
              </a:lnSpc>
              <a:buNone/>
              <a:defRPr/>
            </a:pPr>
            <a:endParaRPr lang="es-CL" sz="2400" dirty="0" smtClean="0">
              <a:effectLst/>
            </a:endParaRPr>
          </a:p>
          <a:p>
            <a:pPr algn="just" eaLnBrk="1" hangingPunct="1">
              <a:lnSpc>
                <a:spcPct val="80000"/>
              </a:lnSpc>
              <a:buNone/>
              <a:defRPr/>
            </a:pPr>
            <a:r>
              <a:rPr lang="es-CL" sz="2400" dirty="0" smtClean="0">
                <a:effectLst/>
              </a:rPr>
              <a:t>	Significó </a:t>
            </a:r>
            <a:r>
              <a:rPr lang="es-CL" sz="2400" dirty="0">
                <a:effectLst/>
              </a:rPr>
              <a:t>la modernización del mundo agrario:  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CL" sz="2400" dirty="0">
                <a:effectLst/>
              </a:rPr>
              <a:t>Ley </a:t>
            </a:r>
            <a:r>
              <a:rPr lang="es-CL" sz="2400" dirty="0" smtClean="0">
                <a:effectLst/>
              </a:rPr>
              <a:t>N° </a:t>
            </a:r>
            <a:r>
              <a:rPr lang="es-CL" sz="2400" dirty="0" smtClean="0">
                <a:effectLst/>
              </a:rPr>
              <a:t>16.640 Reforma </a:t>
            </a:r>
            <a:r>
              <a:rPr lang="es-CL" sz="2400" dirty="0" smtClean="0">
                <a:effectLst/>
              </a:rPr>
              <a:t>Agraria, </a:t>
            </a:r>
            <a:r>
              <a:rPr lang="es-CL" sz="2400" dirty="0" smtClean="0">
                <a:effectLst/>
              </a:rPr>
              <a:t>redistribución </a:t>
            </a:r>
            <a:r>
              <a:rPr lang="es-CL" sz="2400" dirty="0">
                <a:effectLst/>
              </a:rPr>
              <a:t>tierra.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CL" sz="2400" dirty="0">
                <a:effectLst/>
              </a:rPr>
              <a:t>Ley </a:t>
            </a:r>
            <a:r>
              <a:rPr lang="es-CL" sz="2400" dirty="0" smtClean="0">
                <a:effectLst/>
              </a:rPr>
              <a:t>N° </a:t>
            </a:r>
            <a:r>
              <a:rPr lang="es-CL" sz="2400" dirty="0" smtClean="0">
                <a:effectLst/>
              </a:rPr>
              <a:t>16.625 </a:t>
            </a:r>
            <a:r>
              <a:rPr lang="es-CL" sz="2400" dirty="0" smtClean="0">
                <a:effectLst/>
              </a:rPr>
              <a:t>Sindicalización Campesina.</a:t>
            </a:r>
            <a:endParaRPr lang="es-CL" sz="2400" dirty="0">
              <a:effectLst/>
            </a:endParaRPr>
          </a:p>
          <a:p>
            <a:pPr lvl="2" algn="just" eaLnBrk="1" hangingPunct="1">
              <a:lnSpc>
                <a:spcPct val="80000"/>
              </a:lnSpc>
              <a:buFontTx/>
              <a:buNone/>
              <a:defRPr/>
            </a:pPr>
            <a:endParaRPr lang="es-CL" dirty="0">
              <a:effectLst/>
            </a:endParaRPr>
          </a:p>
          <a:p>
            <a:pPr algn="just" eaLnBrk="1" hangingPunct="1">
              <a:lnSpc>
                <a:spcPct val="80000"/>
              </a:lnSpc>
              <a:defRPr/>
            </a:pPr>
            <a:r>
              <a:rPr lang="es-CL" sz="2400" u="sng" dirty="0" smtClean="0">
                <a:effectLst/>
              </a:rPr>
              <a:t>Consecuencias</a:t>
            </a:r>
            <a:r>
              <a:rPr lang="es-CL" sz="2400" dirty="0" smtClean="0">
                <a:effectLst/>
              </a:rPr>
              <a:t>: </a:t>
            </a:r>
            <a:endParaRPr lang="es-CL" sz="2400" dirty="0">
              <a:effectLst/>
            </a:endParaRP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CL" sz="2400" dirty="0" smtClean="0">
                <a:effectLst/>
              </a:rPr>
              <a:t>Expropiación: 1.400 predios, </a:t>
            </a:r>
            <a:r>
              <a:rPr lang="es-CL" sz="2400" dirty="0">
                <a:effectLst/>
              </a:rPr>
              <a:t>3,5 </a:t>
            </a:r>
            <a:r>
              <a:rPr lang="es-CL" sz="2400" dirty="0" err="1" smtClean="0">
                <a:effectLst/>
              </a:rPr>
              <a:t>Mill</a:t>
            </a:r>
            <a:r>
              <a:rPr lang="es-CL" sz="2400" dirty="0" smtClean="0">
                <a:effectLst/>
              </a:rPr>
              <a:t>. de </a:t>
            </a:r>
            <a:r>
              <a:rPr lang="es-CL" sz="2400" dirty="0">
                <a:effectLst/>
              </a:rPr>
              <a:t>hectáreas.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CL" sz="2400" dirty="0" smtClean="0">
                <a:effectLst/>
              </a:rPr>
              <a:t>Formación: 400 </a:t>
            </a:r>
            <a:r>
              <a:rPr lang="es-CL" sz="2400" dirty="0">
                <a:effectLst/>
              </a:rPr>
              <a:t>sindicatos, agrupó a 100 mil campesinos. 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CL" sz="2400" dirty="0">
                <a:effectLst/>
              </a:rPr>
              <a:t>Huelgas y tomas de predios agrícolas.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CL" sz="2400" dirty="0">
                <a:effectLst/>
              </a:rPr>
              <a:t>Polarizaron a la sociedad agraria chilena.</a:t>
            </a:r>
          </a:p>
          <a:p>
            <a:pPr eaLnBrk="1" hangingPunct="1">
              <a:lnSpc>
                <a:spcPct val="80000"/>
              </a:lnSpc>
              <a:defRPr/>
            </a:pPr>
            <a:endParaRPr lang="es-ES" sz="2200" dirty="0"/>
          </a:p>
        </p:txBody>
      </p:sp>
      <p:sp>
        <p:nvSpPr>
          <p:cNvPr id="17413" name="Rectangle 6"/>
          <p:cNvSpPr>
            <a:spLocks noChangeArrowheads="1"/>
          </p:cNvSpPr>
          <p:nvPr/>
        </p:nvSpPr>
        <p:spPr bwMode="auto">
          <a:xfrm>
            <a:off x="714348" y="285728"/>
            <a:ext cx="48690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722313" indent="-630238" eaLnBrk="1" hangingPunct="1"/>
            <a:r>
              <a:rPr lang="es-ES" altLang="es-CL" sz="3600" b="1" dirty="0" smtClean="0">
                <a:solidFill>
                  <a:schemeClr val="folHlink"/>
                </a:solidFill>
              </a:rPr>
              <a:t>REFORMA AGRARIA</a:t>
            </a:r>
            <a:endParaRPr lang="es-ES" altLang="es-CL" sz="3600" b="1" dirty="0">
              <a:solidFill>
                <a:schemeClr val="folHlink"/>
              </a:solidFill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 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571D0-608B-40BF-81D1-2E6C9E298F58}" type="slidenum">
              <a:rPr lang="es-ES" altLang="es-CL" smtClean="0"/>
              <a:pPr/>
              <a:t>18</a:t>
            </a:fld>
            <a:endParaRPr lang="es-ES" altLang="es-CL"/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/>
          <a:srcRect l="14275" t="22461" r="15446" b="16992"/>
          <a:stretch>
            <a:fillRect/>
          </a:stretch>
        </p:blipFill>
        <p:spPr bwMode="auto">
          <a:xfrm>
            <a:off x="214282" y="428604"/>
            <a:ext cx="8651518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AC947-AB96-4909-A931-FC780AB1D50F}" type="slidenum">
              <a:rPr lang="es-ES" altLang="es-CL"/>
              <a:pPr/>
              <a:t>19</a:t>
            </a:fld>
            <a:endParaRPr lang="es-ES" altLang="es-CL"/>
          </a:p>
        </p:txBody>
      </p:sp>
      <p:sp>
        <p:nvSpPr>
          <p:cNvPr id="19459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10" y="214290"/>
            <a:ext cx="7786710" cy="1139825"/>
          </a:xfrm>
        </p:spPr>
        <p:txBody>
          <a:bodyPr/>
          <a:lstStyle/>
          <a:p>
            <a:pPr algn="l" eaLnBrk="1" hangingPunct="1"/>
            <a:r>
              <a:rPr lang="es-CL" altLang="es-CL" sz="4000" b="1" dirty="0" smtClean="0">
                <a:effectLst/>
              </a:rPr>
              <a:t>CHILENIZACIÓN DEL COBRE </a:t>
            </a:r>
            <a:endParaRPr lang="es-ES" altLang="es-CL" sz="4000" b="1" dirty="0" smtClean="0">
              <a:effectLst/>
            </a:endParaRP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596" y="1357298"/>
            <a:ext cx="8280400" cy="4730769"/>
          </a:xfrm>
        </p:spPr>
        <p:txBody>
          <a:bodyPr/>
          <a:lstStyle/>
          <a:p>
            <a:pPr marL="0" indent="0" algn="just" eaLnBrk="1" hangingPunct="1">
              <a:lnSpc>
                <a:spcPct val="80000"/>
              </a:lnSpc>
              <a:buNone/>
              <a:defRPr/>
            </a:pPr>
            <a:r>
              <a:rPr lang="es-ES" sz="2000" b="1" u="sng" dirty="0" smtClean="0">
                <a:effectLst/>
              </a:rPr>
              <a:t>Objetivos</a:t>
            </a:r>
            <a:r>
              <a:rPr lang="es-ES" sz="2000" dirty="0" smtClean="0">
                <a:effectLst/>
              </a:rPr>
              <a:t>: </a:t>
            </a:r>
          </a:p>
          <a:p>
            <a:pPr marL="0" indent="0" algn="just" eaLnBrk="1" hangingPunct="1">
              <a:lnSpc>
                <a:spcPct val="80000"/>
              </a:lnSpc>
              <a:buNone/>
              <a:defRPr/>
            </a:pPr>
            <a:endParaRPr lang="es-ES" sz="2000" dirty="0" smtClean="0">
              <a:effectLst/>
            </a:endParaRPr>
          </a:p>
          <a:p>
            <a:pPr marL="0" indent="0" algn="just" eaLnBrk="1" hangingPunct="1">
              <a:lnSpc>
                <a:spcPct val="80000"/>
              </a:lnSpc>
              <a:defRPr/>
            </a:pPr>
            <a:r>
              <a:rPr lang="es-ES" sz="2000" dirty="0" smtClean="0">
                <a:effectLst/>
              </a:rPr>
              <a:t>Aumentar </a:t>
            </a:r>
            <a:r>
              <a:rPr lang="es-ES" sz="2000" dirty="0" smtClean="0">
                <a:effectLst/>
              </a:rPr>
              <a:t>la producción. </a:t>
            </a:r>
            <a:endParaRPr lang="es-ES" sz="2000" dirty="0" smtClean="0">
              <a:effectLst/>
            </a:endParaRPr>
          </a:p>
          <a:p>
            <a:pPr marL="0" indent="0" algn="just" eaLnBrk="1" hangingPunct="1">
              <a:lnSpc>
                <a:spcPct val="80000"/>
              </a:lnSpc>
              <a:defRPr/>
            </a:pPr>
            <a:r>
              <a:rPr lang="es-ES" sz="2000" dirty="0" smtClean="0">
                <a:effectLst/>
              </a:rPr>
              <a:t>Refinar </a:t>
            </a:r>
            <a:r>
              <a:rPr lang="es-ES" sz="2000" dirty="0" smtClean="0">
                <a:effectLst/>
              </a:rPr>
              <a:t>el cobre en Chile. </a:t>
            </a:r>
          </a:p>
          <a:p>
            <a:pPr marL="0" indent="0" algn="just" eaLnBrk="1" hangingPunct="1">
              <a:lnSpc>
                <a:spcPct val="80000"/>
              </a:lnSpc>
              <a:defRPr/>
            </a:pPr>
            <a:r>
              <a:rPr lang="es-ES" sz="2000" dirty="0" smtClean="0">
                <a:effectLst/>
              </a:rPr>
              <a:t>Incorporarse a la comercialización internacional. </a:t>
            </a:r>
          </a:p>
          <a:p>
            <a:pPr marL="0" indent="0" algn="just" eaLnBrk="1" hangingPunct="1">
              <a:lnSpc>
                <a:spcPct val="80000"/>
              </a:lnSpc>
              <a:defRPr/>
            </a:pPr>
            <a:r>
              <a:rPr lang="es-ES" sz="2000" dirty="0" smtClean="0">
                <a:effectLst/>
              </a:rPr>
              <a:t>Mejorar la situación de los trabajadores.</a:t>
            </a:r>
            <a:r>
              <a:rPr lang="es-ES" sz="2000" dirty="0" smtClean="0"/>
              <a:t> </a:t>
            </a:r>
          </a:p>
          <a:p>
            <a:pPr algn="just" eaLnBrk="1" hangingPunct="1">
              <a:lnSpc>
                <a:spcPct val="80000"/>
              </a:lnSpc>
              <a:defRPr/>
            </a:pPr>
            <a:endParaRPr lang="es-ES" sz="2000" dirty="0" smtClean="0">
              <a:effectLst/>
            </a:endParaRPr>
          </a:p>
          <a:p>
            <a:pPr algn="just" eaLnBrk="1" hangingPunct="1">
              <a:lnSpc>
                <a:spcPct val="80000"/>
              </a:lnSpc>
              <a:defRPr/>
            </a:pPr>
            <a:r>
              <a:rPr lang="es-ES" sz="2000" dirty="0" smtClean="0">
                <a:effectLst/>
              </a:rPr>
              <a:t>1960</a:t>
            </a:r>
            <a:r>
              <a:rPr lang="es-ES" sz="2000" dirty="0">
                <a:effectLst/>
              </a:rPr>
              <a:t>, las ventas del cobre representaban el 60% del total de las exportaciones chilenas.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s-ES" sz="2000" dirty="0">
              <a:effectLst/>
            </a:endParaRPr>
          </a:p>
          <a:p>
            <a:pPr algn="just" eaLnBrk="1" hangingPunct="1">
              <a:lnSpc>
                <a:spcPct val="80000"/>
              </a:lnSpc>
              <a:defRPr/>
            </a:pPr>
            <a:r>
              <a:rPr lang="es-ES" sz="2000" dirty="0">
                <a:effectLst/>
              </a:rPr>
              <a:t>85% </a:t>
            </a:r>
            <a:r>
              <a:rPr lang="es-ES" sz="2000" dirty="0" smtClean="0">
                <a:effectLst/>
              </a:rPr>
              <a:t>industria </a:t>
            </a:r>
            <a:r>
              <a:rPr lang="es-ES" sz="2000" dirty="0">
                <a:effectLst/>
              </a:rPr>
              <a:t>cuprífera </a:t>
            </a:r>
            <a:r>
              <a:rPr lang="es-ES" sz="2000" dirty="0" smtClean="0">
                <a:effectLst/>
              </a:rPr>
              <a:t>en </a:t>
            </a:r>
            <a:r>
              <a:rPr lang="es-ES" sz="2000" dirty="0">
                <a:effectLst/>
              </a:rPr>
              <a:t>poder de 2 empresas estadounidenses: 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ES" sz="2000" dirty="0" smtClean="0">
                <a:effectLst/>
              </a:rPr>
              <a:t>Anaconda: Chuquicamata</a:t>
            </a:r>
            <a:r>
              <a:rPr lang="es-ES" sz="2000" dirty="0">
                <a:effectLst/>
              </a:rPr>
              <a:t>, Potrerillos y El Salvador.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ES" sz="2000" dirty="0" err="1">
                <a:effectLst/>
              </a:rPr>
              <a:t>Kennecot</a:t>
            </a:r>
            <a:r>
              <a:rPr lang="es-ES" sz="2000" dirty="0">
                <a:effectLst/>
              </a:rPr>
              <a:t> </a:t>
            </a:r>
            <a:r>
              <a:rPr lang="es-ES" sz="2000" dirty="0" smtClean="0">
                <a:effectLst/>
              </a:rPr>
              <a:t>: </a:t>
            </a:r>
            <a:r>
              <a:rPr lang="es-ES" sz="2000" dirty="0">
                <a:effectLst/>
              </a:rPr>
              <a:t>El Teniente.</a:t>
            </a:r>
          </a:p>
          <a:p>
            <a:pPr algn="just" eaLnBrk="1" hangingPunct="1">
              <a:lnSpc>
                <a:spcPct val="80000"/>
              </a:lnSpc>
              <a:defRPr/>
            </a:pPr>
            <a:endParaRPr lang="es-ES" sz="2000" dirty="0">
              <a:effectLst/>
            </a:endParaRPr>
          </a:p>
          <a:p>
            <a:pPr algn="just" eaLnBrk="1" hangingPunct="1">
              <a:lnSpc>
                <a:spcPct val="80000"/>
              </a:lnSpc>
              <a:defRPr/>
            </a:pPr>
            <a:r>
              <a:rPr lang="es-ES" sz="2000" dirty="0">
                <a:effectLst/>
              </a:rPr>
              <a:t>1965, Chile intentó el traspaso de las mineras con la finalidad de duplicar la producción de cobre dentro de un plazo de 6 años</a:t>
            </a:r>
            <a:r>
              <a:rPr lang="es-ES" sz="2000" dirty="0" smtClean="0">
                <a:effectLst/>
              </a:rPr>
              <a:t>. </a:t>
            </a:r>
            <a:endParaRPr lang="es-CL" sz="2000" dirty="0">
              <a:effectLst/>
            </a:endParaRPr>
          </a:p>
          <a:p>
            <a:pPr algn="just" eaLnBrk="1" hangingPunct="1">
              <a:lnSpc>
                <a:spcPct val="80000"/>
              </a:lnSpc>
              <a:defRPr/>
            </a:pPr>
            <a:endParaRPr lang="es-ES" sz="2000" dirty="0">
              <a:effectLst/>
            </a:endParaRPr>
          </a:p>
          <a:p>
            <a:pPr algn="just" eaLnBrk="1" hangingPunct="1">
              <a:lnSpc>
                <a:spcPct val="80000"/>
              </a:lnSpc>
              <a:defRPr/>
            </a:pPr>
            <a:endParaRPr lang="es-ES" sz="2000" dirty="0">
              <a:effectLst/>
            </a:endParaRPr>
          </a:p>
          <a:p>
            <a:pPr lvl="1" algn="just" eaLnBrk="1" hangingPunct="1">
              <a:lnSpc>
                <a:spcPct val="80000"/>
              </a:lnSpc>
              <a:defRPr/>
            </a:pPr>
            <a:endParaRPr lang="es-ES" sz="2000" dirty="0">
              <a:effectLst/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z="3600" b="1" cap="all" dirty="0" smtClean="0"/>
              <a:t>Comparación de Conceptos</a:t>
            </a:r>
            <a:endParaRPr lang="es-ES" sz="3600" b="1" cap="al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571D0-608B-40BF-81D1-2E6C9E298F58}" type="slidenum">
              <a:rPr lang="es-ES" altLang="es-CL" smtClean="0"/>
              <a:pPr/>
              <a:t>20</a:t>
            </a:fld>
            <a:endParaRPr lang="es-ES" altLang="es-CL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idx="1"/>
          </p:nvPr>
        </p:nvGraphicFramePr>
        <p:xfrm>
          <a:off x="428596" y="2143116"/>
          <a:ext cx="8186738" cy="2621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93369"/>
                <a:gridCol w="4093369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s-CL" sz="2000" dirty="0" smtClean="0"/>
                    </a:p>
                    <a:p>
                      <a:pPr algn="ctr"/>
                      <a:r>
                        <a:rPr lang="es-CL" sz="2000" dirty="0" smtClean="0"/>
                        <a:t>CHILENIZACIÓN</a:t>
                      </a:r>
                    </a:p>
                    <a:p>
                      <a:pPr algn="ctr"/>
                      <a:endParaRPr lang="es-E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CL" sz="2000" dirty="0" smtClean="0"/>
                    </a:p>
                    <a:p>
                      <a:pPr algn="ctr"/>
                      <a:r>
                        <a:rPr lang="es-CL" sz="2000" dirty="0" smtClean="0"/>
                        <a:t>NACIONALIZACIÓN</a:t>
                      </a:r>
                    </a:p>
                    <a:p>
                      <a:pPr algn="ctr"/>
                      <a:endParaRPr lang="es-E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s-CL" sz="2000" dirty="0" smtClean="0"/>
                    </a:p>
                    <a:p>
                      <a:pPr algn="ctr"/>
                      <a:r>
                        <a:rPr lang="es-CL" sz="2000" dirty="0" smtClean="0"/>
                        <a:t>Ley que tiene por finalidad traspasar las mineras cupríferas  al estado de Chile.</a:t>
                      </a:r>
                    </a:p>
                    <a:p>
                      <a:pPr algn="ctr"/>
                      <a:endParaRPr lang="es-E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CL" sz="2000" dirty="0" smtClean="0"/>
                    </a:p>
                    <a:p>
                      <a:pPr algn="ctr"/>
                      <a:r>
                        <a:rPr lang="es-CL" sz="2000" dirty="0" smtClean="0"/>
                        <a:t>Es la etapa final del proceso de </a:t>
                      </a:r>
                      <a:r>
                        <a:rPr lang="es-CL" sz="2000" dirty="0" err="1" smtClean="0"/>
                        <a:t>Chilenización</a:t>
                      </a:r>
                      <a:r>
                        <a:rPr lang="es-CL" sz="2000" dirty="0" smtClean="0"/>
                        <a:t>, pero que llegó a su fin en el gobierno de Allende.</a:t>
                      </a:r>
                      <a:endParaRPr lang="es-ES" sz="20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571D0-608B-40BF-81D1-2E6C9E298F58}" type="slidenum">
              <a:rPr lang="es-ES" altLang="es-CL" smtClean="0"/>
              <a:pPr/>
              <a:t>21</a:t>
            </a:fld>
            <a:endParaRPr lang="es-ES" altLang="es-CL"/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/>
          <a:srcRect l="36002" t="24414" r="15446" b="16015"/>
          <a:stretch>
            <a:fillRect/>
          </a:stretch>
        </p:blipFill>
        <p:spPr bwMode="auto">
          <a:xfrm>
            <a:off x="214282" y="285728"/>
            <a:ext cx="8715436" cy="601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FA548-C155-469E-B045-12C344A850AA}" type="slidenum">
              <a:rPr lang="es-ES" altLang="es-CL"/>
              <a:pPr/>
              <a:t>22</a:t>
            </a:fld>
            <a:endParaRPr lang="es-ES" altLang="es-CL"/>
          </a:p>
        </p:txBody>
      </p:sp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>
          <a:xfrm>
            <a:off x="214282" y="500042"/>
            <a:ext cx="6929486" cy="1139825"/>
          </a:xfrm>
        </p:spPr>
        <p:txBody>
          <a:bodyPr/>
          <a:lstStyle/>
          <a:p>
            <a:pPr marL="838200" indent="-838200" algn="l" eaLnBrk="1" hangingPunct="1"/>
            <a:r>
              <a:rPr lang="es-ES" altLang="es-CL" sz="3800" b="1" dirty="0" smtClean="0">
                <a:effectLst/>
              </a:rPr>
              <a:t>REFORMA EDUCACIONAL </a:t>
            </a:r>
            <a:br>
              <a:rPr lang="es-ES" altLang="es-CL" sz="3800" b="1" dirty="0" smtClean="0">
                <a:effectLst/>
              </a:rPr>
            </a:br>
            <a:endParaRPr lang="es-ES" altLang="es-CL" sz="3800" b="1" dirty="0" smtClean="0">
              <a:effectLst/>
            </a:endParaRP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58" y="1643050"/>
            <a:ext cx="8496300" cy="4572032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defRPr/>
            </a:pPr>
            <a:r>
              <a:rPr lang="es-CL" sz="2400" b="1" u="sng" dirty="0" smtClean="0">
                <a:effectLst/>
              </a:rPr>
              <a:t>OBJETIVO</a:t>
            </a:r>
            <a:r>
              <a:rPr lang="es-CL" sz="2400" dirty="0" smtClean="0">
                <a:effectLst/>
              </a:rPr>
              <a:t>: </a:t>
            </a:r>
          </a:p>
          <a:p>
            <a:pPr algn="just" eaLnBrk="1" hangingPunct="1">
              <a:lnSpc>
                <a:spcPct val="80000"/>
              </a:lnSpc>
              <a:buNone/>
              <a:defRPr/>
            </a:pPr>
            <a:r>
              <a:rPr lang="es-CL" sz="2400" dirty="0" smtClean="0">
                <a:effectLst/>
              </a:rPr>
              <a:t>	Generar acceso </a:t>
            </a:r>
            <a:r>
              <a:rPr lang="es-ES" sz="2400" dirty="0" smtClean="0">
                <a:effectLst/>
              </a:rPr>
              <a:t>a la educación y permanecer en ella independientemente del nivel socioeconómico.</a:t>
            </a:r>
          </a:p>
          <a:p>
            <a:pPr algn="just" eaLnBrk="1" hangingPunct="1">
              <a:lnSpc>
                <a:spcPct val="80000"/>
              </a:lnSpc>
              <a:buNone/>
              <a:defRPr/>
            </a:pPr>
            <a:endParaRPr lang="es-ES" sz="2400" dirty="0" smtClean="0">
              <a:effectLst/>
            </a:endParaRPr>
          </a:p>
          <a:p>
            <a:pPr marL="457200" indent="-457200" algn="just" eaLnBrk="1" hangingPunct="1">
              <a:buFont typeface="+mj-lt"/>
              <a:buAutoNum type="arabicPeriod"/>
              <a:defRPr/>
            </a:pPr>
            <a:r>
              <a:rPr lang="es-CL" sz="2400" dirty="0" smtClean="0">
                <a:effectLst/>
              </a:rPr>
              <a:t>Renovó planes y programas de estudio.</a:t>
            </a:r>
          </a:p>
          <a:p>
            <a:pPr marL="457200" indent="-457200" algn="just" eaLnBrk="1" hangingPunct="1">
              <a:buFont typeface="+mj-lt"/>
              <a:buAutoNum type="arabicPeriod"/>
              <a:defRPr/>
            </a:pPr>
            <a:r>
              <a:rPr lang="es-ES" sz="2400" dirty="0" smtClean="0">
                <a:effectLst/>
              </a:rPr>
              <a:t>Creó Junta Nacional de Auxilio Escolar y Becas (JUNAEB).  </a:t>
            </a:r>
            <a:endParaRPr lang="es-CL" sz="2400" dirty="0" smtClean="0">
              <a:effectLst/>
            </a:endParaRPr>
          </a:p>
          <a:p>
            <a:pPr marL="457200" indent="-457200" algn="just" eaLnBrk="1" hangingPunct="1">
              <a:buFont typeface="+mj-lt"/>
              <a:buAutoNum type="arabicPeriod"/>
              <a:defRPr/>
            </a:pPr>
            <a:r>
              <a:rPr lang="es-CL" sz="2400" dirty="0" smtClean="0">
                <a:effectLst/>
              </a:rPr>
              <a:t>Modificó el proceso de ingreso a la Universidad: </a:t>
            </a:r>
          </a:p>
          <a:p>
            <a:pPr lvl="1" algn="just" eaLnBrk="1" hangingPunct="1">
              <a:defRPr/>
            </a:pPr>
            <a:r>
              <a:rPr lang="es-ES" sz="2400" dirty="0" smtClean="0">
                <a:effectLst/>
                <a:ea typeface="+mn-ea"/>
              </a:rPr>
              <a:t>Suprimió el Bachillerato 1966. </a:t>
            </a:r>
          </a:p>
          <a:p>
            <a:pPr lvl="1" algn="just" eaLnBrk="1" hangingPunct="1">
              <a:defRPr/>
            </a:pPr>
            <a:r>
              <a:rPr lang="es-ES" sz="2400" dirty="0" smtClean="0">
                <a:effectLst/>
                <a:ea typeface="+mn-ea"/>
              </a:rPr>
              <a:t>Creó Licencia Enseñanza Media, requisito ingreso U. </a:t>
            </a:r>
          </a:p>
          <a:p>
            <a:pPr lvl="1" algn="just" eaLnBrk="1" hangingPunct="1">
              <a:defRPr/>
            </a:pPr>
            <a:r>
              <a:rPr lang="es-ES" sz="2400" dirty="0" smtClean="0">
                <a:effectLst/>
                <a:ea typeface="+mn-ea"/>
              </a:rPr>
              <a:t>Creó la Prueba de Aptitud Académica (PAA) 1967.  </a:t>
            </a:r>
            <a:endParaRPr lang="es-CL" sz="2400" dirty="0" smtClean="0">
              <a:effectLst/>
              <a:ea typeface="+mn-ea"/>
            </a:endParaRPr>
          </a:p>
          <a:p>
            <a:pPr algn="just" eaLnBrk="1" hangingPunct="1">
              <a:lnSpc>
                <a:spcPct val="80000"/>
              </a:lnSpc>
              <a:defRPr/>
            </a:pPr>
            <a:endParaRPr lang="es-CL" sz="2400" dirty="0" smtClean="0">
              <a:effectLst/>
            </a:endParaRPr>
          </a:p>
          <a:p>
            <a:pPr algn="just" eaLnBrk="1" hangingPunct="1">
              <a:lnSpc>
                <a:spcPct val="80000"/>
              </a:lnSpc>
              <a:defRPr/>
            </a:pPr>
            <a:endParaRPr lang="es-CL" sz="2400" dirty="0" smtClean="0">
              <a:effectLst/>
            </a:endParaRPr>
          </a:p>
        </p:txBody>
      </p:sp>
      <p:pic>
        <p:nvPicPr>
          <p:cNvPr id="5" name="Picture 5" descr="escolares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72330" y="162858"/>
            <a:ext cx="1789111" cy="1359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571D0-608B-40BF-81D1-2E6C9E298F58}" type="slidenum">
              <a:rPr lang="es-ES" altLang="es-CL" smtClean="0"/>
              <a:pPr/>
              <a:t>23</a:t>
            </a:fld>
            <a:endParaRPr lang="es-ES" altLang="es-CL"/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/>
          <a:srcRect l="14275" t="26852" r="15446" b="14062"/>
          <a:stretch>
            <a:fillRect/>
          </a:stretch>
        </p:blipFill>
        <p:spPr bwMode="auto">
          <a:xfrm>
            <a:off x="214282" y="428604"/>
            <a:ext cx="8694446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4A488-D87A-4933-94FA-7FB3D1276F3D}" type="slidenum">
              <a:rPr lang="es-ES" altLang="es-CL"/>
              <a:pPr/>
              <a:t>24</a:t>
            </a:fld>
            <a:endParaRPr lang="es-ES" altLang="es-CL"/>
          </a:p>
        </p:txBody>
      </p:sp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xfrm>
            <a:off x="214282" y="571480"/>
            <a:ext cx="8501090" cy="774700"/>
          </a:xfrm>
        </p:spPr>
        <p:txBody>
          <a:bodyPr/>
          <a:lstStyle/>
          <a:p>
            <a:pPr marL="838200" indent="-838200" algn="l" eaLnBrk="1" hangingPunct="1"/>
            <a:r>
              <a:rPr lang="es-ES" altLang="es-CL" sz="3600" b="1" dirty="0" smtClean="0">
                <a:effectLst/>
              </a:rPr>
              <a:t>SOLIDADIDAD Y JUSTICIA SOCIAL </a:t>
            </a:r>
            <a:br>
              <a:rPr lang="es-ES" altLang="es-CL" sz="3600" b="1" dirty="0" smtClean="0">
                <a:effectLst/>
              </a:rPr>
            </a:br>
            <a:endParaRPr lang="es-ES" altLang="es-CL" sz="3600" b="1" dirty="0" smtClean="0">
              <a:effectLst/>
            </a:endParaRPr>
          </a:p>
        </p:txBody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58" y="1714488"/>
            <a:ext cx="8423275" cy="4510103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es-CL" altLang="es-CL" sz="2400" dirty="0" smtClean="0">
                <a:effectLst/>
              </a:rPr>
              <a:t>“</a:t>
            </a:r>
            <a:r>
              <a:rPr lang="es-CL" altLang="es-CL" sz="2400" b="1" u="sng" dirty="0" smtClean="0">
                <a:effectLst/>
              </a:rPr>
              <a:t>PROMOCIÓN POPULAR</a:t>
            </a:r>
            <a:r>
              <a:rPr lang="es-CL" altLang="es-CL" sz="2400" dirty="0" smtClean="0">
                <a:effectLst/>
              </a:rPr>
              <a:t>" (Ley 16.880): </a:t>
            </a:r>
          </a:p>
          <a:p>
            <a:pPr algn="just" eaLnBrk="1" hangingPunct="1">
              <a:lnSpc>
                <a:spcPct val="90000"/>
              </a:lnSpc>
              <a:buNone/>
            </a:pPr>
            <a:endParaRPr lang="es-CL" altLang="es-CL" sz="2400" dirty="0" smtClean="0">
              <a:effectLst/>
            </a:endParaRPr>
          </a:p>
          <a:p>
            <a:pPr lvl="1" algn="just" eaLnBrk="1" hangingPunct="1">
              <a:lnSpc>
                <a:spcPct val="90000"/>
              </a:lnSpc>
            </a:pPr>
            <a:r>
              <a:rPr lang="es-CL" altLang="es-CL" sz="2000" b="1" dirty="0" smtClean="0">
                <a:effectLst/>
              </a:rPr>
              <a:t>OBJETIVO</a:t>
            </a:r>
            <a:r>
              <a:rPr lang="es-CL" altLang="es-CL" sz="2000" dirty="0" smtClean="0">
                <a:effectLst/>
              </a:rPr>
              <a:t>: crear organizaciones de base capaces de enfrentar los problemas con lo que se pretendía mejorar las condiciones de vida de los sectores marginales. </a:t>
            </a:r>
          </a:p>
          <a:p>
            <a:pPr algn="just" eaLnBrk="1" hangingPunct="1">
              <a:lnSpc>
                <a:spcPct val="90000"/>
              </a:lnSpc>
            </a:pPr>
            <a:endParaRPr lang="es-CL" altLang="es-CL" sz="2400" dirty="0" smtClean="0">
              <a:effectLst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es-CL" altLang="es-CL" sz="2400" dirty="0" smtClean="0">
                <a:effectLst/>
              </a:rPr>
              <a:t>Los cambios se realizarían desde la comunidad misma, impulsando el sindicalismo y la educación. </a:t>
            </a:r>
          </a:p>
          <a:p>
            <a:pPr algn="just" eaLnBrk="1" hangingPunct="1">
              <a:lnSpc>
                <a:spcPct val="90000"/>
              </a:lnSpc>
            </a:pPr>
            <a:endParaRPr lang="es-CL" altLang="es-CL" sz="2400" dirty="0" smtClean="0">
              <a:effectLst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es-CL" altLang="es-CL" sz="2400" dirty="0" smtClean="0">
                <a:effectLst/>
              </a:rPr>
              <a:t>Creó la Consejería Nacional de Promoción Popular que, contra el deseo de Frei </a:t>
            </a:r>
            <a:r>
              <a:rPr lang="es-CL" altLang="es-CL" sz="2400" dirty="0" err="1" smtClean="0">
                <a:effectLst/>
              </a:rPr>
              <a:t>Montalva</a:t>
            </a:r>
            <a:r>
              <a:rPr lang="es-CL" altLang="es-CL" sz="2400" dirty="0" smtClean="0">
                <a:effectLst/>
              </a:rPr>
              <a:t> no pudo ser ministerio, aunque tuvo tanta importancia como si lo hubiese sido. </a:t>
            </a:r>
          </a:p>
          <a:p>
            <a:pPr algn="just" eaLnBrk="1" hangingPunct="1">
              <a:lnSpc>
                <a:spcPct val="90000"/>
              </a:lnSpc>
            </a:pPr>
            <a:endParaRPr lang="es-CL" altLang="es-CL" sz="2400" dirty="0" smtClean="0">
              <a:effectLst/>
            </a:endParaRPr>
          </a:p>
          <a:p>
            <a:pPr lvl="1" algn="just" eaLnBrk="1" hangingPunct="1">
              <a:lnSpc>
                <a:spcPct val="90000"/>
              </a:lnSpc>
            </a:pPr>
            <a:endParaRPr lang="es-CL" altLang="es-CL" sz="2000" dirty="0" smtClean="0">
              <a:effectLst/>
            </a:endParaRPr>
          </a:p>
          <a:p>
            <a:pPr lvl="1" algn="just" eaLnBrk="1" hangingPunct="1">
              <a:lnSpc>
                <a:spcPct val="90000"/>
              </a:lnSpc>
            </a:pPr>
            <a:endParaRPr lang="es-CL" altLang="es-CL" sz="2000" dirty="0" smtClean="0">
              <a:effectLst/>
            </a:endParaRPr>
          </a:p>
          <a:p>
            <a:pPr algn="just" eaLnBrk="1" hangingPunct="1">
              <a:lnSpc>
                <a:spcPct val="90000"/>
              </a:lnSpc>
            </a:pPr>
            <a:endParaRPr lang="es-CL" altLang="es-CL" sz="2400" dirty="0" smtClean="0">
              <a:effectLst/>
            </a:endParaRPr>
          </a:p>
          <a:p>
            <a:pPr algn="just" eaLnBrk="1" hangingPunct="1">
              <a:lnSpc>
                <a:spcPct val="90000"/>
              </a:lnSpc>
            </a:pPr>
            <a:endParaRPr lang="es-CL" altLang="es-CL" sz="2400" dirty="0" smtClean="0">
              <a:effectLst/>
            </a:endParaRPr>
          </a:p>
          <a:p>
            <a:pPr algn="just" eaLnBrk="1" hangingPunct="1">
              <a:lnSpc>
                <a:spcPct val="90000"/>
              </a:lnSpc>
            </a:pPr>
            <a:endParaRPr lang="es-ES" altLang="es-CL" sz="2400" dirty="0" smtClean="0">
              <a:effectLst/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571D0-608B-40BF-81D1-2E6C9E298F58}" type="slidenum">
              <a:rPr lang="es-ES" altLang="es-CL" smtClean="0"/>
              <a:pPr/>
              <a:t>25</a:t>
            </a:fld>
            <a:endParaRPr lang="es-ES" altLang="es-CL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15373" t="10742" r="44344" b="49853"/>
          <a:stretch>
            <a:fillRect/>
          </a:stretch>
        </p:blipFill>
        <p:spPr bwMode="auto">
          <a:xfrm>
            <a:off x="428596" y="857232"/>
            <a:ext cx="8299795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CuadroTexto"/>
          <p:cNvSpPr txBox="1"/>
          <p:nvPr/>
        </p:nvSpPr>
        <p:spPr>
          <a:xfrm>
            <a:off x="2428860" y="3286124"/>
            <a:ext cx="5715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400" dirty="0" smtClean="0">
                <a:solidFill>
                  <a:schemeClr val="bg1">
                    <a:lumMod val="50000"/>
                  </a:schemeClr>
                </a:solidFill>
              </a:rPr>
              <a:t>ó</a:t>
            </a:r>
            <a:endParaRPr lang="es-ES" sz="44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19FBE-9EAA-476F-9F6C-98AA283C69FA}" type="slidenum">
              <a:rPr lang="es-ES" altLang="es-CL"/>
              <a:pPr/>
              <a:t>26</a:t>
            </a:fld>
            <a:endParaRPr lang="es-ES" altLang="es-CL"/>
          </a:p>
        </p:txBody>
      </p:sp>
      <p:sp>
        <p:nvSpPr>
          <p:cNvPr id="24579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85728"/>
            <a:ext cx="7143768" cy="1139825"/>
          </a:xfrm>
        </p:spPr>
        <p:txBody>
          <a:bodyPr/>
          <a:lstStyle/>
          <a:p>
            <a:pPr algn="l" eaLnBrk="1" hangingPunct="1"/>
            <a:r>
              <a:rPr lang="es-CL" altLang="es-CL" sz="3600" b="1" cap="all" dirty="0" smtClean="0">
                <a:effectLst/>
              </a:rPr>
              <a:t>Participación Política</a:t>
            </a:r>
            <a:endParaRPr lang="es-ES" altLang="es-CL" sz="3600" b="1" cap="all" dirty="0" smtClean="0">
              <a:effectLst/>
            </a:endParaRP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596" y="2500306"/>
            <a:ext cx="8353425" cy="3225813"/>
          </a:xfrm>
        </p:spPr>
        <p:txBody>
          <a:bodyPr/>
          <a:lstStyle/>
          <a:p>
            <a:pPr algn="justLow" eaLnBrk="1" hangingPunct="1">
              <a:buNone/>
              <a:defRPr/>
            </a:pPr>
            <a:r>
              <a:rPr lang="es-ES" dirty="0" smtClean="0"/>
              <a:t>Ley N° 17.284  Reforma Constitucional:</a:t>
            </a:r>
          </a:p>
          <a:p>
            <a:pPr algn="justLow" eaLnBrk="1" hangingPunct="1">
              <a:buNone/>
              <a:defRPr/>
            </a:pPr>
            <a:endParaRPr lang="es-ES" dirty="0"/>
          </a:p>
          <a:p>
            <a:pPr algn="justLow" eaLnBrk="1" hangingPunct="1">
              <a:defRPr/>
            </a:pPr>
            <a:r>
              <a:rPr lang="es-ES" dirty="0" smtClean="0"/>
              <a:t>Rebaja de edad para votar a 18 años.</a:t>
            </a:r>
          </a:p>
          <a:p>
            <a:pPr algn="justLow" eaLnBrk="1" hangingPunct="1">
              <a:defRPr/>
            </a:pPr>
            <a:r>
              <a:rPr lang="es-ES" dirty="0" smtClean="0"/>
              <a:t>Otorga derecho a voto a los analfabetos.</a:t>
            </a:r>
          </a:p>
          <a:p>
            <a:pPr algn="justLow" eaLnBrk="1" hangingPunct="1">
              <a:buFont typeface="Wingdings" pitchFamily="2" charset="2"/>
              <a:buNone/>
              <a:defRPr/>
            </a:pPr>
            <a:endParaRPr lang="es-ES" dirty="0"/>
          </a:p>
          <a:p>
            <a:pPr algn="justLow" eaLnBrk="1" hangingPunct="1">
              <a:defRPr/>
            </a:pPr>
            <a:endParaRPr lang="es-ES" dirty="0"/>
          </a:p>
        </p:txBody>
      </p:sp>
      <p:pic>
        <p:nvPicPr>
          <p:cNvPr id="24581" name="Picture 5" descr="60141-65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92950" y="333375"/>
            <a:ext cx="1560513" cy="165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643702" y="6381750"/>
            <a:ext cx="2133600" cy="476250"/>
          </a:xfrm>
        </p:spPr>
        <p:txBody>
          <a:bodyPr/>
          <a:lstStyle/>
          <a:p>
            <a:fld id="{607571D0-608B-40BF-81D1-2E6C9E298F58}" type="slidenum">
              <a:rPr lang="es-ES" altLang="es-CL" smtClean="0"/>
              <a:pPr/>
              <a:t>27</a:t>
            </a:fld>
            <a:endParaRPr lang="es-ES" altLang="es-CL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 l="19217" t="35156" r="35212" b="25781"/>
          <a:stretch>
            <a:fillRect/>
          </a:stretch>
        </p:blipFill>
        <p:spPr bwMode="auto">
          <a:xfrm>
            <a:off x="214282" y="500042"/>
            <a:ext cx="8745797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F05B8-60F6-4879-9DA1-A7645476DF33}" type="slidenum">
              <a:rPr lang="es-ES" altLang="es-CL"/>
              <a:pPr/>
              <a:t>28</a:t>
            </a:fld>
            <a:endParaRPr lang="es-ES" altLang="es-CL"/>
          </a:p>
        </p:txBody>
      </p:sp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>
          <a:xfrm>
            <a:off x="214282" y="214290"/>
            <a:ext cx="4857784" cy="847725"/>
          </a:xfrm>
        </p:spPr>
        <p:txBody>
          <a:bodyPr/>
          <a:lstStyle/>
          <a:p>
            <a:pPr algn="l" eaLnBrk="1" hangingPunct="1"/>
            <a:r>
              <a:rPr lang="es-ES" altLang="es-CL" b="1" dirty="0" smtClean="0">
                <a:effectLst/>
              </a:rPr>
              <a:t>Política Exterior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1472" y="1571612"/>
            <a:ext cx="8215370" cy="5068888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defRPr/>
            </a:pPr>
            <a:r>
              <a:rPr lang="es-ES" sz="2500" dirty="0" smtClean="0"/>
              <a:t>Definición límites 1966: zona de </a:t>
            </a:r>
            <a:r>
              <a:rPr lang="es-ES" sz="2500" dirty="0" err="1" smtClean="0"/>
              <a:t>Palena</a:t>
            </a:r>
            <a:r>
              <a:rPr lang="es-ES" sz="2500" dirty="0" smtClean="0"/>
              <a:t>, con arbitraje </a:t>
            </a:r>
            <a:r>
              <a:rPr lang="es-ES" sz="2500" dirty="0"/>
              <a:t>de S.M. </a:t>
            </a:r>
            <a:r>
              <a:rPr lang="es-ES" sz="2500" dirty="0" smtClean="0"/>
              <a:t>Británica.  </a:t>
            </a:r>
            <a:endParaRPr lang="es-ES" sz="2500" dirty="0"/>
          </a:p>
          <a:p>
            <a:pPr algn="just" eaLnBrk="1" hangingPunct="1">
              <a:lnSpc>
                <a:spcPct val="80000"/>
              </a:lnSpc>
              <a:defRPr/>
            </a:pPr>
            <a:endParaRPr lang="es-ES" sz="2500" dirty="0"/>
          </a:p>
          <a:p>
            <a:pPr algn="just" eaLnBrk="1" hangingPunct="1">
              <a:lnSpc>
                <a:spcPct val="80000"/>
              </a:lnSpc>
              <a:defRPr/>
            </a:pPr>
            <a:r>
              <a:rPr lang="es-ES" sz="2500" dirty="0" smtClean="0"/>
              <a:t>Viajes: Frei M. visitó  países América y Europa.</a:t>
            </a:r>
            <a:endParaRPr lang="es-ES" sz="2500" dirty="0"/>
          </a:p>
          <a:p>
            <a:pPr algn="just" eaLnBrk="1" hangingPunct="1">
              <a:lnSpc>
                <a:spcPct val="80000"/>
              </a:lnSpc>
              <a:defRPr/>
            </a:pPr>
            <a:endParaRPr lang="es-ES" sz="2500" dirty="0"/>
          </a:p>
          <a:p>
            <a:pPr algn="just" eaLnBrk="1" hangingPunct="1">
              <a:lnSpc>
                <a:spcPct val="80000"/>
              </a:lnSpc>
              <a:defRPr/>
            </a:pPr>
            <a:r>
              <a:rPr lang="es-ES" sz="2500" dirty="0" smtClean="0"/>
              <a:t>Visitas: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ES" sz="2100" dirty="0" smtClean="0"/>
              <a:t>Francia</a:t>
            </a:r>
            <a:r>
              <a:rPr lang="es-ES" sz="2100" dirty="0"/>
              <a:t>,  Charles de </a:t>
            </a:r>
            <a:r>
              <a:rPr lang="es-ES" sz="2100" dirty="0" smtClean="0"/>
              <a:t>Gaulle.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ES" sz="2100" dirty="0" smtClean="0"/>
              <a:t>Inglaterra</a:t>
            </a:r>
            <a:r>
              <a:rPr lang="es-ES" sz="2100" dirty="0"/>
              <a:t>, la Reina Isabel II.</a:t>
            </a:r>
          </a:p>
          <a:p>
            <a:pPr algn="just" eaLnBrk="1" hangingPunct="1">
              <a:lnSpc>
                <a:spcPct val="80000"/>
              </a:lnSpc>
              <a:defRPr/>
            </a:pPr>
            <a:endParaRPr lang="es-ES" sz="2500" dirty="0"/>
          </a:p>
          <a:p>
            <a:pPr algn="just" eaLnBrk="1" hangingPunct="1">
              <a:lnSpc>
                <a:spcPct val="80000"/>
              </a:lnSpc>
              <a:defRPr/>
            </a:pPr>
            <a:r>
              <a:rPr lang="es-ES" sz="2500" dirty="0" smtClean="0"/>
              <a:t>Relaciones diplomáticas: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s-ES" sz="2100" dirty="0" smtClean="0"/>
              <a:t>Reanudaron </a:t>
            </a:r>
            <a:r>
              <a:rPr lang="es-ES" sz="2100" dirty="0"/>
              <a:t>con la URSS, rotas desde el Gobierno de G. González Videla.</a:t>
            </a:r>
            <a:br>
              <a:rPr lang="es-ES" sz="2100" dirty="0"/>
            </a:br>
            <a:r>
              <a:rPr lang="es-ES" sz="2100" dirty="0"/>
              <a:t/>
            </a:r>
            <a:br>
              <a:rPr lang="es-ES" sz="2100" dirty="0"/>
            </a:br>
            <a:endParaRPr lang="es-ES" sz="2100" dirty="0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571D0-608B-40BF-81D1-2E6C9E298F58}" type="slidenum">
              <a:rPr lang="es-ES" altLang="es-CL" smtClean="0"/>
              <a:pPr/>
              <a:t>29</a:t>
            </a:fld>
            <a:endParaRPr lang="es-ES" altLang="es-CL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 l="21962" t="34180" r="33565" b="19922"/>
          <a:stretch>
            <a:fillRect/>
          </a:stretch>
        </p:blipFill>
        <p:spPr bwMode="auto">
          <a:xfrm>
            <a:off x="357158" y="500042"/>
            <a:ext cx="8248809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A88E3-FEE8-4676-98FE-755AD5C8898E}" type="slidenum">
              <a:rPr lang="es-ES" altLang="es-CL"/>
              <a:pPr/>
              <a:t>30</a:t>
            </a:fld>
            <a:endParaRPr lang="es-ES" altLang="es-CL"/>
          </a:p>
        </p:txBody>
      </p:sp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435975" cy="847725"/>
          </a:xfrm>
        </p:spPr>
        <p:txBody>
          <a:bodyPr/>
          <a:lstStyle/>
          <a:p>
            <a:pPr eaLnBrk="1" hangingPunct="1">
              <a:defRPr/>
            </a:pPr>
            <a:r>
              <a:rPr lang="es-CL" sz="4000" b="1"/>
              <a:t>Crisis Política, El “Tacnazo” 1969</a:t>
            </a:r>
            <a:endParaRPr lang="es-ES" sz="4000" b="1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341438"/>
            <a:ext cx="8642350" cy="5816600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defRPr/>
            </a:pPr>
            <a:r>
              <a:rPr lang="es-CL" sz="2000" dirty="0"/>
              <a:t>General Roberto </a:t>
            </a:r>
            <a:r>
              <a:rPr lang="es-CL" sz="2000" dirty="0" err="1"/>
              <a:t>Viaux</a:t>
            </a:r>
            <a:r>
              <a:rPr lang="es-CL" sz="2000" dirty="0"/>
              <a:t> </a:t>
            </a:r>
            <a:r>
              <a:rPr lang="es-CL" sz="2000" dirty="0" err="1"/>
              <a:t>Marambio</a:t>
            </a:r>
            <a:r>
              <a:rPr lang="es-CL" sz="2000" dirty="0"/>
              <a:t>, encabeza un intento de sublevación militar, debido a los bajos sueldos que reciben los militares. </a:t>
            </a:r>
          </a:p>
          <a:p>
            <a:pPr algn="just" eaLnBrk="1" hangingPunct="1">
              <a:lnSpc>
                <a:spcPct val="80000"/>
              </a:lnSpc>
              <a:defRPr/>
            </a:pPr>
            <a:endParaRPr lang="es-CL" sz="2000" dirty="0"/>
          </a:p>
          <a:p>
            <a:pPr algn="just" eaLnBrk="1" hangingPunct="1">
              <a:lnSpc>
                <a:spcPct val="80000"/>
              </a:lnSpc>
              <a:defRPr/>
            </a:pPr>
            <a:r>
              <a:rPr lang="es-CL" sz="2000" dirty="0"/>
              <a:t>Auto acuartelamiento en el Regimiento Tacna.</a:t>
            </a:r>
          </a:p>
          <a:p>
            <a:pPr algn="just" eaLnBrk="1" hangingPunct="1">
              <a:lnSpc>
                <a:spcPct val="80000"/>
              </a:lnSpc>
              <a:defRPr/>
            </a:pPr>
            <a:endParaRPr lang="es-CL" sz="2000" dirty="0"/>
          </a:p>
          <a:p>
            <a:pPr algn="just" eaLnBrk="1" hangingPunct="1">
              <a:lnSpc>
                <a:spcPct val="80000"/>
              </a:lnSpc>
              <a:defRPr/>
            </a:pPr>
            <a:r>
              <a:rPr lang="es-CL" sz="2000" dirty="0"/>
              <a:t>Exige la renuncia del: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CL" sz="1800" dirty="0"/>
              <a:t>Ministro de Defensa: Tulio </a:t>
            </a:r>
            <a:r>
              <a:rPr lang="es-CL" sz="1800" dirty="0" err="1"/>
              <a:t>Marambio</a:t>
            </a:r>
            <a:r>
              <a:rPr lang="es-CL" sz="1800" dirty="0"/>
              <a:t>. 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CL" sz="1800" dirty="0"/>
              <a:t>Comandante en Jefe: Sergio Castillo.  </a:t>
            </a:r>
          </a:p>
          <a:p>
            <a:pPr algn="just" eaLnBrk="1" hangingPunct="1">
              <a:lnSpc>
                <a:spcPct val="80000"/>
              </a:lnSpc>
              <a:defRPr/>
            </a:pPr>
            <a:endParaRPr lang="es-CL" sz="2000" dirty="0"/>
          </a:p>
          <a:p>
            <a:pPr algn="just" eaLnBrk="1" hangingPunct="1">
              <a:lnSpc>
                <a:spcPct val="80000"/>
              </a:lnSpc>
              <a:defRPr/>
            </a:pPr>
            <a:r>
              <a:rPr lang="es-CL" sz="2000" dirty="0"/>
              <a:t>El gobierno del presidente Frei M.: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CL" sz="1800" dirty="0"/>
              <a:t>Clausura la legislatura extraordinaria.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CL" sz="1800" dirty="0"/>
              <a:t>Decreta estado de sitio.</a:t>
            </a:r>
          </a:p>
          <a:p>
            <a:pPr algn="just" eaLnBrk="1" hangingPunct="1">
              <a:lnSpc>
                <a:spcPct val="80000"/>
              </a:lnSpc>
              <a:defRPr/>
            </a:pPr>
            <a:endParaRPr lang="es-CL" sz="2000" dirty="0"/>
          </a:p>
          <a:p>
            <a:pPr algn="just" eaLnBrk="1" hangingPunct="1">
              <a:lnSpc>
                <a:spcPct val="80000"/>
              </a:lnSpc>
              <a:defRPr/>
            </a:pPr>
            <a:r>
              <a:rPr lang="es-CL" sz="2000" dirty="0"/>
              <a:t>Luego de 20 horas de rebelión y de 7 horas de negociaciones: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CL" sz="1800" dirty="0"/>
              <a:t>Gral. </a:t>
            </a:r>
            <a:r>
              <a:rPr lang="es-CL" sz="1800" dirty="0" err="1"/>
              <a:t>Viaux</a:t>
            </a:r>
            <a:r>
              <a:rPr lang="es-CL" sz="1800" dirty="0"/>
              <a:t> entregó el control del regimiento al general Alfredo </a:t>
            </a:r>
            <a:r>
              <a:rPr lang="es-CL" sz="1800" dirty="0" err="1"/>
              <a:t>Mahn</a:t>
            </a:r>
            <a:r>
              <a:rPr lang="es-CL" sz="1800" dirty="0"/>
              <a:t>.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CL" sz="1800" dirty="0"/>
              <a:t>Todas las fuerzas de su mando quedan arrestadas y a </a:t>
            </a:r>
            <a:r>
              <a:rPr lang="es-CL" sz="1800" dirty="0" smtClean="0"/>
              <a:t>Justicia </a:t>
            </a:r>
            <a:r>
              <a:rPr lang="es-CL" sz="1800" dirty="0"/>
              <a:t>Militar.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CL" sz="1800" dirty="0"/>
              <a:t>El </a:t>
            </a:r>
            <a:r>
              <a:rPr lang="es-CL" sz="1800" dirty="0" smtClean="0"/>
              <a:t>Ministro </a:t>
            </a:r>
            <a:r>
              <a:rPr lang="es-CL" sz="1800" dirty="0"/>
              <a:t>de Defensa y el </a:t>
            </a:r>
            <a:r>
              <a:rPr lang="es-CL" sz="1800" dirty="0" smtClean="0"/>
              <a:t>Comandante </a:t>
            </a:r>
            <a:r>
              <a:rPr lang="es-CL" sz="1800" dirty="0"/>
              <a:t>en Jefe,  renunciaron. 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CL" sz="1800" dirty="0"/>
              <a:t>La Comandancia fue asumida por el General René </a:t>
            </a:r>
            <a:r>
              <a:rPr lang="es-CL" sz="1800" dirty="0" err="1"/>
              <a:t>Scheneider</a:t>
            </a:r>
            <a:r>
              <a:rPr lang="es-CL" sz="1800" dirty="0"/>
              <a:t> </a:t>
            </a:r>
            <a:r>
              <a:rPr lang="es-ES" sz="1800" dirty="0" err="1"/>
              <a:t>Chereau</a:t>
            </a:r>
            <a:r>
              <a:rPr lang="es-CL" sz="1800" dirty="0"/>
              <a:t>.</a:t>
            </a:r>
          </a:p>
          <a:p>
            <a:pPr lvl="1" algn="just" eaLnBrk="1" hangingPunct="1">
              <a:lnSpc>
                <a:spcPct val="80000"/>
              </a:lnSpc>
              <a:defRPr/>
            </a:pPr>
            <a:endParaRPr lang="es-CL" sz="1800" dirty="0"/>
          </a:p>
          <a:p>
            <a:pPr algn="just" eaLnBrk="1" hangingPunct="1">
              <a:lnSpc>
                <a:spcPct val="80000"/>
              </a:lnSpc>
              <a:defRPr/>
            </a:pPr>
            <a:endParaRPr lang="es-CL" sz="2000" dirty="0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9CD99-E97D-4883-B662-B981D25DA376}" type="slidenum">
              <a:rPr lang="es-ES" altLang="es-CL"/>
              <a:pPr/>
              <a:t>31</a:t>
            </a:fld>
            <a:endParaRPr lang="es-ES" altLang="es-CL"/>
          </a:p>
        </p:txBody>
      </p:sp>
      <p:pic>
        <p:nvPicPr>
          <p:cNvPr id="28675" name="Picture 4" descr="Eduardo Frei Montalv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916113"/>
            <a:ext cx="395922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Picture 5" descr="La Familia Frei Ruiz-Tagle en 19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2205038"/>
            <a:ext cx="4308475" cy="295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7" name="Text Box 6"/>
          <p:cNvSpPr txBox="1">
            <a:spLocks noChangeArrowheads="1"/>
          </p:cNvSpPr>
          <p:nvPr/>
        </p:nvSpPr>
        <p:spPr bwMode="auto">
          <a:xfrm>
            <a:off x="1692275" y="476250"/>
            <a:ext cx="6502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s-CL" altLang="es-CL" sz="3200" b="1"/>
              <a:t>E. FREI M. JUNTO A SU FAMILIA</a:t>
            </a:r>
            <a:endParaRPr lang="es-ES" altLang="es-CL" sz="3200" b="1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36AA8-5B3F-49E9-BBF8-7B99192F876A}" type="slidenum">
              <a:rPr lang="es-ES" altLang="es-CL"/>
              <a:pPr/>
              <a:t>32</a:t>
            </a:fld>
            <a:endParaRPr lang="es-ES" altLang="es-CL"/>
          </a:p>
        </p:txBody>
      </p:sp>
      <p:pic>
        <p:nvPicPr>
          <p:cNvPr id="29699" name="Picture 5" descr="MC002322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1196975"/>
            <a:ext cx="7848600" cy="466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0" name="Rectangle 8"/>
          <p:cNvSpPr>
            <a:spLocks noChangeArrowheads="1"/>
          </p:cNvSpPr>
          <p:nvPr/>
        </p:nvSpPr>
        <p:spPr bwMode="auto">
          <a:xfrm>
            <a:off x="2411413" y="6092825"/>
            <a:ext cx="385286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s-ES" altLang="es-CL" sz="1200"/>
              <a:t>FUENTE: http://www.fundacionfrei.cl/html/galeria/2.jpg</a:t>
            </a:r>
          </a:p>
        </p:txBody>
      </p:sp>
      <p:sp>
        <p:nvSpPr>
          <p:cNvPr id="29701" name="Text Box 9"/>
          <p:cNvSpPr txBox="1">
            <a:spLocks noChangeArrowheads="1"/>
          </p:cNvSpPr>
          <p:nvPr/>
        </p:nvSpPr>
        <p:spPr bwMode="auto">
          <a:xfrm>
            <a:off x="423863" y="333375"/>
            <a:ext cx="87201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s-CL" altLang="es-CL" sz="3200" b="1"/>
              <a:t>E. FREI EN DISCURSO A LA PATRIA JOVEN</a:t>
            </a:r>
            <a:endParaRPr lang="es-ES" altLang="es-CL" sz="3200" b="1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EA1FB-D971-4FB4-B248-B28E48C9F564}" type="slidenum">
              <a:rPr lang="es-ES" altLang="es-CL"/>
              <a:pPr/>
              <a:t>33</a:t>
            </a:fld>
            <a:endParaRPr lang="es-ES" altLang="es-CL"/>
          </a:p>
        </p:txBody>
      </p:sp>
      <p:pic>
        <p:nvPicPr>
          <p:cNvPr id="30723" name="Picture 5" descr="MC00232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43213" y="620713"/>
            <a:ext cx="4210050" cy="580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4" name="Text Box 7"/>
          <p:cNvSpPr txBox="1">
            <a:spLocks noChangeArrowheads="1"/>
          </p:cNvSpPr>
          <p:nvPr/>
        </p:nvSpPr>
        <p:spPr bwMode="auto">
          <a:xfrm>
            <a:off x="684213" y="1844675"/>
            <a:ext cx="2808287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CL" b="1"/>
              <a:t>FREI MONTALVA RECIEN ELEGIDO PRESIDENTE</a:t>
            </a:r>
            <a:endParaRPr lang="es-ES" altLang="es-CL" b="1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25BFF-C57C-4B58-89C1-9781663CBBE9}" type="slidenum">
              <a:rPr lang="es-ES" altLang="es-CL"/>
              <a:pPr/>
              <a:t>34</a:t>
            </a:fld>
            <a:endParaRPr lang="es-ES" altLang="es-CL"/>
          </a:p>
        </p:txBody>
      </p:sp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60350"/>
            <a:ext cx="8713787" cy="1139825"/>
          </a:xfrm>
        </p:spPr>
        <p:txBody>
          <a:bodyPr/>
          <a:lstStyle/>
          <a:p>
            <a:pPr eaLnBrk="1" hangingPunct="1"/>
            <a:r>
              <a:rPr lang="es-ES" altLang="es-CL" sz="2000" b="1" smtClean="0">
                <a:effectLst/>
              </a:rPr>
              <a:t>Desde las páginas de </a:t>
            </a:r>
            <a:r>
              <a:rPr lang="es-ES" altLang="es-CL" sz="2000" b="1" i="1" smtClean="0">
                <a:effectLst/>
              </a:rPr>
              <a:t>Topaze, </a:t>
            </a:r>
            <a:r>
              <a:rPr lang="es-ES" altLang="es-CL" sz="2000" b="1" smtClean="0">
                <a:effectLst/>
              </a:rPr>
              <a:t>se conminaba a la Falange y luego a la D.C. a asumir una postura, puesto que la indecisión resultaba  agotadora. </a:t>
            </a:r>
          </a:p>
        </p:txBody>
      </p:sp>
      <p:pic>
        <p:nvPicPr>
          <p:cNvPr id="31748" name="Picture 5" descr="fig01-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1341438"/>
            <a:ext cx="6985000" cy="4992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9" name="Rectangle 6"/>
          <p:cNvSpPr>
            <a:spLocks noChangeArrowheads="1"/>
          </p:cNvSpPr>
          <p:nvPr/>
        </p:nvSpPr>
        <p:spPr bwMode="auto">
          <a:xfrm>
            <a:off x="1331913" y="6381750"/>
            <a:ext cx="6440487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s-ES" altLang="es-CL" sz="1200"/>
              <a:t>FUENTE: http://www.scielo.cl/scielo.php?pid=S0717-71942007000200001&amp;script=sci_arttext</a:t>
            </a: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4AEB9-A39E-4AAC-948E-C0F3CCB70EA3}" type="slidenum">
              <a:rPr lang="es-ES" altLang="es-CL"/>
              <a:pPr/>
              <a:t>35</a:t>
            </a:fld>
            <a:endParaRPr lang="es-ES" altLang="es-CL"/>
          </a:p>
        </p:txBody>
      </p:sp>
      <p:sp>
        <p:nvSpPr>
          <p:cNvPr id="327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2400" smtClean="0">
                <a:effectLst/>
              </a:rPr>
              <a:t>Eduardo Frei y Radomiro Tomic hacían guardia a las puertas de la "Derecha" y el "FRAP", dando a entender que el partido DC estaba dispuesto a pactar con ambos </a:t>
            </a:r>
          </a:p>
        </p:txBody>
      </p:sp>
      <p:pic>
        <p:nvPicPr>
          <p:cNvPr id="32772" name="Picture 5" descr="fig01-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1628775"/>
            <a:ext cx="7416800" cy="442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3" name="Rectangle 6"/>
          <p:cNvSpPr>
            <a:spLocks noChangeArrowheads="1"/>
          </p:cNvSpPr>
          <p:nvPr/>
        </p:nvSpPr>
        <p:spPr bwMode="auto">
          <a:xfrm>
            <a:off x="1476375" y="6237288"/>
            <a:ext cx="6440488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s-ES" altLang="es-CL" sz="1200"/>
              <a:t>FUENTE: http://www.scielo.cl/scielo.php?pid=S0717-71942007000200001&amp;script=sci_arttext</a:t>
            </a: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566C5-B836-4B3D-B0B6-02811B278AE3}" type="slidenum">
              <a:rPr lang="es-ES" altLang="es-CL"/>
              <a:pPr/>
              <a:t>36</a:t>
            </a:fld>
            <a:endParaRPr lang="es-ES" altLang="es-CL"/>
          </a:p>
        </p:txBody>
      </p:sp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es-ES" sz="3200" b="1">
                <a:effectLst/>
              </a:rPr>
              <a:t>Velatorio de Eduardo Frei Montalva </a:t>
            </a:r>
            <a:br>
              <a:rPr lang="es-ES" sz="3200" b="1">
                <a:effectLst/>
              </a:rPr>
            </a:br>
            <a:r>
              <a:rPr lang="es-ES" sz="2000" b="1">
                <a:effectLst/>
              </a:rPr>
              <a:t>22 de enero de 1982</a:t>
            </a:r>
            <a:r>
              <a:rPr lang="es-ES" sz="2000"/>
              <a:t> </a:t>
            </a:r>
            <a:br>
              <a:rPr lang="es-ES" sz="2000"/>
            </a:br>
            <a:r>
              <a:rPr lang="es-ES" sz="2000" b="1">
                <a:effectLst/>
              </a:rPr>
              <a:t>(Archivo La Nación - Chile) </a:t>
            </a:r>
            <a:br>
              <a:rPr lang="es-ES" sz="2000" b="1">
                <a:effectLst/>
              </a:rPr>
            </a:br>
            <a:endParaRPr lang="es-ES" sz="2000" b="1">
              <a:effectLst/>
            </a:endParaRPr>
          </a:p>
        </p:txBody>
      </p:sp>
      <p:pic>
        <p:nvPicPr>
          <p:cNvPr id="33796" name="Picture 5" descr="EDUARDO%20FREI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9788" y="1646238"/>
            <a:ext cx="7486650" cy="464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F4D3F-A041-4005-965C-10133A6DE07F}" type="slidenum">
              <a:rPr lang="es-ES" altLang="es-CL"/>
              <a:pPr/>
              <a:t>37</a:t>
            </a:fld>
            <a:endParaRPr lang="es-ES" altLang="es-CL"/>
          </a:p>
        </p:txBody>
      </p:sp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774700"/>
          </a:xfrm>
        </p:spPr>
        <p:txBody>
          <a:bodyPr/>
          <a:lstStyle/>
          <a:p>
            <a:pPr eaLnBrk="1" hangingPunct="1">
              <a:defRPr/>
            </a:pPr>
            <a:r>
              <a:rPr lang="es-CL"/>
              <a:t>Muerte de Frei Montalva</a:t>
            </a:r>
            <a:endParaRPr lang="es-ES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96975"/>
            <a:ext cx="8569325" cy="5661025"/>
          </a:xfrm>
        </p:spPr>
        <p:txBody>
          <a:bodyPr/>
          <a:lstStyle/>
          <a:p>
            <a:pPr algn="justLow" eaLnBrk="1" hangingPunct="1">
              <a:lnSpc>
                <a:spcPct val="80000"/>
              </a:lnSpc>
              <a:defRPr/>
            </a:pPr>
            <a:r>
              <a:rPr lang="es-ES" sz="1800" dirty="0"/>
              <a:t>Frei murió 22/1/1982 en la Clínica Santa María:</a:t>
            </a:r>
          </a:p>
          <a:p>
            <a:pPr lvl="1" algn="justLow" eaLnBrk="1" hangingPunct="1">
              <a:lnSpc>
                <a:spcPct val="80000"/>
              </a:lnSpc>
              <a:defRPr/>
            </a:pPr>
            <a:r>
              <a:rPr lang="es-ES" sz="1800" dirty="0"/>
              <a:t>operado de una hernia al hiato, y de una severa infección </a:t>
            </a:r>
          </a:p>
          <a:p>
            <a:pPr algn="justLow" eaLnBrk="1" hangingPunct="1">
              <a:lnSpc>
                <a:spcPct val="80000"/>
              </a:lnSpc>
              <a:defRPr/>
            </a:pPr>
            <a:endParaRPr lang="es-ES" sz="1800" dirty="0"/>
          </a:p>
          <a:p>
            <a:pPr algn="justLow" eaLnBrk="1" hangingPunct="1">
              <a:lnSpc>
                <a:spcPct val="80000"/>
              </a:lnSpc>
              <a:defRPr/>
            </a:pPr>
            <a:r>
              <a:rPr lang="es-ES" sz="1800" dirty="0"/>
              <a:t>Tesis familiar: 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s-ES" sz="1800" dirty="0"/>
              <a:t>sólo un agente externo (tóxico) puede explicar el rápido deterioro de su salud y la ineficacia de los antibióticos.</a:t>
            </a:r>
            <a:br>
              <a:rPr lang="es-ES" sz="1800" dirty="0"/>
            </a:br>
            <a:endParaRPr lang="es-ES" sz="1800" dirty="0"/>
          </a:p>
          <a:p>
            <a:pPr algn="justLow" eaLnBrk="1" hangingPunct="1">
              <a:lnSpc>
                <a:spcPct val="80000"/>
              </a:lnSpc>
              <a:defRPr/>
            </a:pPr>
            <a:r>
              <a:rPr lang="es-ES" sz="1800" dirty="0"/>
              <a:t>Dos informes del Departamento de Medicina Legal de la Universidad de Chile, concluyeron:</a:t>
            </a:r>
          </a:p>
          <a:p>
            <a:pPr lvl="1" algn="justLow" eaLnBrk="1" hangingPunct="1">
              <a:lnSpc>
                <a:spcPct val="80000"/>
              </a:lnSpc>
              <a:defRPr/>
            </a:pPr>
            <a:r>
              <a:rPr lang="es-ES" sz="1800" dirty="0"/>
              <a:t>presencia de  toxinas: gas mostaza y talio.</a:t>
            </a:r>
          </a:p>
          <a:p>
            <a:pPr lvl="1" algn="justLow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s-ES" sz="1800" dirty="0"/>
          </a:p>
          <a:p>
            <a:pPr algn="justLow" eaLnBrk="1" hangingPunct="1">
              <a:lnSpc>
                <a:spcPct val="80000"/>
              </a:lnSpc>
              <a:defRPr/>
            </a:pPr>
            <a:r>
              <a:rPr lang="es-ES" sz="1800" dirty="0"/>
              <a:t>El ministro Madrid notificó a 6 personas por los delitos de homicidio. </a:t>
            </a:r>
          </a:p>
          <a:p>
            <a:pPr algn="justLow" eaLnBrk="1" hangingPunct="1">
              <a:lnSpc>
                <a:spcPct val="80000"/>
              </a:lnSpc>
              <a:defRPr/>
            </a:pPr>
            <a:endParaRPr lang="es-ES" sz="1800" dirty="0"/>
          </a:p>
          <a:p>
            <a:pPr algn="justLow" eaLnBrk="1" hangingPunct="1">
              <a:lnSpc>
                <a:spcPct val="80000"/>
              </a:lnSpc>
              <a:defRPr/>
            </a:pPr>
            <a:r>
              <a:rPr lang="es-ES" sz="1800" dirty="0"/>
              <a:t>Los procesados fueron:</a:t>
            </a:r>
          </a:p>
          <a:p>
            <a:pPr lvl="1" algn="justLow" eaLnBrk="1" hangingPunct="1">
              <a:lnSpc>
                <a:spcPct val="80000"/>
              </a:lnSpc>
              <a:defRPr/>
            </a:pPr>
            <a:r>
              <a:rPr lang="es-ES" sz="1800" dirty="0"/>
              <a:t>Luis Becerra, ex chofer de Frei Montalva. </a:t>
            </a:r>
          </a:p>
          <a:p>
            <a:pPr lvl="1" algn="justLow" eaLnBrk="1" hangingPunct="1">
              <a:lnSpc>
                <a:spcPct val="80000"/>
              </a:lnSpc>
              <a:defRPr/>
            </a:pPr>
            <a:r>
              <a:rPr lang="es-ES" sz="1800" dirty="0"/>
              <a:t>H. Rosenberg y S. González, patólogos encargados autopsia. </a:t>
            </a:r>
          </a:p>
          <a:p>
            <a:pPr lvl="1" algn="justLow" eaLnBrk="1" hangingPunct="1">
              <a:lnSpc>
                <a:spcPct val="80000"/>
              </a:lnSpc>
              <a:defRPr/>
            </a:pPr>
            <a:r>
              <a:rPr lang="es-ES" sz="1800" dirty="0"/>
              <a:t>Patricio Silva y Pedro Valdivia, médicos.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s-ES" sz="1800" dirty="0"/>
              <a:t>R. Lillo, ex DINA y CNI.  </a:t>
            </a:r>
            <a:br>
              <a:rPr lang="es-ES" sz="1800" dirty="0"/>
            </a:br>
            <a:endParaRPr lang="es-ES" sz="1800" dirty="0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0313F-3171-454A-8C00-B9F8A89CC2B0}" type="slidenum">
              <a:rPr lang="es-ES" altLang="es-CL"/>
              <a:pPr/>
              <a:t>38</a:t>
            </a:fld>
            <a:endParaRPr lang="es-ES" altLang="es-CL"/>
          </a:p>
        </p:txBody>
      </p:sp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19162"/>
          </a:xfrm>
        </p:spPr>
        <p:txBody>
          <a:bodyPr/>
          <a:lstStyle/>
          <a:p>
            <a:pPr algn="just" eaLnBrk="1" hangingPunct="1">
              <a:defRPr/>
            </a:pPr>
            <a:r>
              <a:rPr lang="es-CL" b="1"/>
              <a:t>BIBLIOGRAFÍA</a:t>
            </a:r>
            <a:endParaRPr lang="es-ES" b="1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412875"/>
            <a:ext cx="8218487" cy="4924425"/>
          </a:xfrm>
        </p:spPr>
        <p:txBody>
          <a:bodyPr/>
          <a:lstStyle/>
          <a:p>
            <a:pPr marL="1071563" indent="-1071563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s-ES" sz="2400" dirty="0"/>
              <a:t>Bravo, L. (1978). </a:t>
            </a:r>
            <a:r>
              <a:rPr lang="es-ES" sz="2400" i="1" dirty="0"/>
              <a:t>Régimen de Gobierno y Partidos Políticos en Chile (1924-1973).</a:t>
            </a:r>
            <a:r>
              <a:rPr lang="es-ES" sz="2400" dirty="0"/>
              <a:t> Santiago de Chile: Jurídica de Chile. </a:t>
            </a:r>
          </a:p>
          <a:p>
            <a:pPr marL="1071563" indent="-1071563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s-ES" sz="2400" dirty="0"/>
          </a:p>
          <a:p>
            <a:pPr marL="1071563" indent="-1071563"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s-ES" sz="2400" dirty="0"/>
              <a:t>BCN. (s/d). “Biografía de E. Frei M”. Disponible en: </a:t>
            </a:r>
            <a:r>
              <a:rPr lang="es-ES" sz="2400" dirty="0">
                <a:hlinkClick r:id="rId2"/>
              </a:rPr>
              <a:t>http://biografias.bcn.cl/pags/biografias/detalle_par.php?id=577</a:t>
            </a:r>
            <a:r>
              <a:rPr lang="es-ES" sz="2400" dirty="0"/>
              <a:t> </a:t>
            </a:r>
          </a:p>
          <a:p>
            <a:pPr marL="1071563" indent="-1071563"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s-ES" sz="2400" dirty="0" smtClean="0"/>
          </a:p>
          <a:p>
            <a:pPr marL="1071563" indent="-1071563"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s-ES" sz="2400" dirty="0" smtClean="0"/>
              <a:t>Memoria </a:t>
            </a:r>
            <a:r>
              <a:rPr lang="es-ES" sz="2400" dirty="0"/>
              <a:t>Chilena. (s/d). “E. Frei M”. Disponible en: http://www.memoriachilena.cl/temas/index.asp?id_ut=lareformaagraria(1962-1973) </a:t>
            </a:r>
          </a:p>
          <a:p>
            <a:pPr marL="1071563" indent="-1071563"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s-ES" sz="2400" dirty="0"/>
          </a:p>
          <a:p>
            <a:pPr marL="1071563" indent="-1071563"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s-CL" sz="2400" dirty="0"/>
              <a:t>Ramírez, B. (2019). </a:t>
            </a:r>
            <a:r>
              <a:rPr lang="es-CL" sz="2400" i="1" dirty="0"/>
              <a:t>Apunte de Estudio: Análisis de la Realidad Nacional</a:t>
            </a:r>
            <a:r>
              <a:rPr lang="es-CL" sz="2400" dirty="0"/>
              <a:t>. Valparaíso de Chile: Escuela Naval Arturo Prat. </a:t>
            </a:r>
            <a:endParaRPr lang="es-ES" sz="2400" dirty="0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nda">
  <a:themeElements>
    <a:clrScheme name="Onda 3">
      <a:dk1>
        <a:srgbClr val="008AE8"/>
      </a:dk1>
      <a:lt1>
        <a:srgbClr val="FFFFFF"/>
      </a:lt1>
      <a:dk2>
        <a:srgbClr val="0068AE"/>
      </a:dk2>
      <a:lt2>
        <a:srgbClr val="CCECFF"/>
      </a:lt2>
      <a:accent1>
        <a:srgbClr val="009999"/>
      </a:accent1>
      <a:accent2>
        <a:srgbClr val="0088E4"/>
      </a:accent2>
      <a:accent3>
        <a:srgbClr val="AAB9D3"/>
      </a:accent3>
      <a:accent4>
        <a:srgbClr val="DADADA"/>
      </a:accent4>
      <a:accent5>
        <a:srgbClr val="AACACA"/>
      </a:accent5>
      <a:accent6>
        <a:srgbClr val="007BCF"/>
      </a:accent6>
      <a:hlink>
        <a:srgbClr val="99FF99"/>
      </a:hlink>
      <a:folHlink>
        <a:srgbClr val="AFE1FF"/>
      </a:folHlink>
    </a:clrScheme>
    <a:fontScheme name="Ond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nda 1">
        <a:dk1>
          <a:srgbClr val="2B2B85"/>
        </a:dk1>
        <a:lt1>
          <a:srgbClr val="FFFFFF"/>
        </a:lt1>
        <a:dk2>
          <a:srgbClr val="00254A"/>
        </a:dk2>
        <a:lt2>
          <a:srgbClr val="C0C0C0"/>
        </a:lt2>
        <a:accent1>
          <a:srgbClr val="0099FF"/>
        </a:accent1>
        <a:accent2>
          <a:srgbClr val="006699"/>
        </a:accent2>
        <a:accent3>
          <a:srgbClr val="AAACB1"/>
        </a:accent3>
        <a:accent4>
          <a:srgbClr val="DADADA"/>
        </a:accent4>
        <a:accent5>
          <a:srgbClr val="AACAFF"/>
        </a:accent5>
        <a:accent6>
          <a:srgbClr val="005C8A"/>
        </a:accent6>
        <a:hlink>
          <a:srgbClr val="99CCFF"/>
        </a:hlink>
        <a:folHlink>
          <a:srgbClr val="8F8FB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nda 2">
        <a:dk1>
          <a:srgbClr val="3B4B5D"/>
        </a:dk1>
        <a:lt1>
          <a:srgbClr val="FFFFFF"/>
        </a:lt1>
        <a:dk2>
          <a:srgbClr val="466886"/>
        </a:dk2>
        <a:lt2>
          <a:srgbClr val="CCECFF"/>
        </a:lt2>
        <a:accent1>
          <a:srgbClr val="6D9D97"/>
        </a:accent1>
        <a:accent2>
          <a:srgbClr val="53718C"/>
        </a:accent2>
        <a:accent3>
          <a:srgbClr val="B0B9C3"/>
        </a:accent3>
        <a:accent4>
          <a:srgbClr val="DADADA"/>
        </a:accent4>
        <a:accent5>
          <a:srgbClr val="BACCC9"/>
        </a:accent5>
        <a:accent6>
          <a:srgbClr val="4A667E"/>
        </a:accent6>
        <a:hlink>
          <a:srgbClr val="99CCFF"/>
        </a:hlink>
        <a:folHlink>
          <a:srgbClr val="A97CF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nda 3">
        <a:dk1>
          <a:srgbClr val="008AE8"/>
        </a:dk1>
        <a:lt1>
          <a:srgbClr val="FFFFFF"/>
        </a:lt1>
        <a:dk2>
          <a:srgbClr val="0068AE"/>
        </a:dk2>
        <a:lt2>
          <a:srgbClr val="CCECFF"/>
        </a:lt2>
        <a:accent1>
          <a:srgbClr val="009999"/>
        </a:accent1>
        <a:accent2>
          <a:srgbClr val="0088E4"/>
        </a:accent2>
        <a:accent3>
          <a:srgbClr val="AAB9D3"/>
        </a:accent3>
        <a:accent4>
          <a:srgbClr val="DADADA"/>
        </a:accent4>
        <a:accent5>
          <a:srgbClr val="AACACA"/>
        </a:accent5>
        <a:accent6>
          <a:srgbClr val="007BCF"/>
        </a:accent6>
        <a:hlink>
          <a:srgbClr val="99FF99"/>
        </a:hlink>
        <a:folHlink>
          <a:srgbClr val="AFE1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nda 4">
        <a:dk1>
          <a:srgbClr val="9B69FF"/>
        </a:dk1>
        <a:lt1>
          <a:srgbClr val="FFFFFF"/>
        </a:lt1>
        <a:dk2>
          <a:srgbClr val="666699"/>
        </a:dk2>
        <a:lt2>
          <a:srgbClr val="D9D9FF"/>
        </a:lt2>
        <a:accent1>
          <a:srgbClr val="66CCFF"/>
        </a:accent1>
        <a:accent2>
          <a:srgbClr val="9966FF"/>
        </a:accent2>
        <a:accent3>
          <a:srgbClr val="B8B8CA"/>
        </a:accent3>
        <a:accent4>
          <a:srgbClr val="DADADA"/>
        </a:accent4>
        <a:accent5>
          <a:srgbClr val="B8E2FF"/>
        </a:accent5>
        <a:accent6>
          <a:srgbClr val="8A5CE7"/>
        </a:accent6>
        <a:hlink>
          <a:srgbClr val="0099CC"/>
        </a:hlink>
        <a:folHlink>
          <a:srgbClr val="00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nda 5">
        <a:dk1>
          <a:srgbClr val="008080"/>
        </a:dk1>
        <a:lt1>
          <a:srgbClr val="FFFFFF"/>
        </a:lt1>
        <a:dk2>
          <a:srgbClr val="006666"/>
        </a:dk2>
        <a:lt2>
          <a:srgbClr val="FFFFCC"/>
        </a:lt2>
        <a:accent1>
          <a:srgbClr val="0099FF"/>
        </a:accent1>
        <a:accent2>
          <a:srgbClr val="008080"/>
        </a:accent2>
        <a:accent3>
          <a:srgbClr val="AAB8B8"/>
        </a:accent3>
        <a:accent4>
          <a:srgbClr val="DADADA"/>
        </a:accent4>
        <a:accent5>
          <a:srgbClr val="AACAFF"/>
        </a:accent5>
        <a:accent6>
          <a:srgbClr val="007373"/>
        </a:accent6>
        <a:hlink>
          <a:srgbClr val="1ACE9F"/>
        </a:hlink>
        <a:folHlink>
          <a:srgbClr val="A5B5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nda 6">
        <a:dk1>
          <a:srgbClr val="CDD9D1"/>
        </a:dk1>
        <a:lt1>
          <a:srgbClr val="FFFFFF"/>
        </a:lt1>
        <a:dk2>
          <a:srgbClr val="A3BBA9"/>
        </a:dk2>
        <a:lt2>
          <a:srgbClr val="007D80"/>
        </a:lt2>
        <a:accent1>
          <a:srgbClr val="9CA8A4"/>
        </a:accent1>
        <a:accent2>
          <a:srgbClr val="CBD7CE"/>
        </a:accent2>
        <a:accent3>
          <a:srgbClr val="CEDAD1"/>
        </a:accent3>
        <a:accent4>
          <a:srgbClr val="DADADA"/>
        </a:accent4>
        <a:accent5>
          <a:srgbClr val="CBD1CF"/>
        </a:accent5>
        <a:accent6>
          <a:srgbClr val="B8C3BA"/>
        </a:accent6>
        <a:hlink>
          <a:srgbClr val="0099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nda 7">
        <a:dk1>
          <a:srgbClr val="686B5D"/>
        </a:dk1>
        <a:lt1>
          <a:srgbClr val="DCDAD0"/>
        </a:lt1>
        <a:dk2>
          <a:srgbClr val="525040"/>
        </a:dk2>
        <a:lt2>
          <a:srgbClr val="D3D2A6"/>
        </a:lt2>
        <a:accent1>
          <a:srgbClr val="5D8770"/>
        </a:accent1>
        <a:accent2>
          <a:srgbClr val="686B5D"/>
        </a:accent2>
        <a:accent3>
          <a:srgbClr val="B3B3AF"/>
        </a:accent3>
        <a:accent4>
          <a:srgbClr val="BCBAB1"/>
        </a:accent4>
        <a:accent5>
          <a:srgbClr val="B6C3BB"/>
        </a:accent5>
        <a:accent6>
          <a:srgbClr val="5E6053"/>
        </a:accent6>
        <a:hlink>
          <a:srgbClr val="85B7A9"/>
        </a:hlink>
        <a:folHlink>
          <a:srgbClr val="B8936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nda 8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A4BCC4"/>
        </a:accent1>
        <a:accent2>
          <a:srgbClr val="FFFFFF"/>
        </a:accent2>
        <a:accent3>
          <a:srgbClr val="F3F3F3"/>
        </a:accent3>
        <a:accent4>
          <a:srgbClr val="000000"/>
        </a:accent4>
        <a:accent5>
          <a:srgbClr val="CFDADE"/>
        </a:accent5>
        <a:accent6>
          <a:srgbClr val="E7E7E7"/>
        </a:accent6>
        <a:hlink>
          <a:srgbClr val="0066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nda 9">
        <a:dk1>
          <a:srgbClr val="000000"/>
        </a:dk1>
        <a:lt1>
          <a:srgbClr val="D7D1B9"/>
        </a:lt1>
        <a:dk2>
          <a:srgbClr val="B39257"/>
        </a:dk2>
        <a:lt2>
          <a:srgbClr val="B1A887"/>
        </a:lt2>
        <a:accent1>
          <a:srgbClr val="FFCC66"/>
        </a:accent1>
        <a:accent2>
          <a:srgbClr val="E6E3AC"/>
        </a:accent2>
        <a:accent3>
          <a:srgbClr val="E8E5D9"/>
        </a:accent3>
        <a:accent4>
          <a:srgbClr val="000000"/>
        </a:accent4>
        <a:accent5>
          <a:srgbClr val="FFE2B8"/>
        </a:accent5>
        <a:accent6>
          <a:srgbClr val="D0CE9B"/>
        </a:accent6>
        <a:hlink>
          <a:srgbClr val="666633"/>
        </a:hlink>
        <a:folHlink>
          <a:srgbClr val="9C9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Ripple</Template>
  <TotalTime>1418</TotalTime>
  <Words>1156</Words>
  <Application>Microsoft Office PowerPoint</Application>
  <PresentationFormat>Presentación en pantalla (4:3)</PresentationFormat>
  <Paragraphs>305</Paragraphs>
  <Slides>38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38</vt:i4>
      </vt:variant>
    </vt:vector>
  </HeadingPairs>
  <TitlesOfParts>
    <vt:vector size="39" baseType="lpstr">
      <vt:lpstr>Onda</vt:lpstr>
      <vt:lpstr>UNIDAD TEMÁTICA N° 2 ANÁLISIS REALIDAD NACIONAL</vt:lpstr>
      <vt:lpstr>CONTENIDOS</vt:lpstr>
      <vt:lpstr>OBJETIVOS</vt:lpstr>
      <vt:lpstr>1. REVOLUCIÓN EN LIBERTAD</vt:lpstr>
      <vt:lpstr>EDUARDO FREI MONTALVA </vt:lpstr>
      <vt:lpstr>Diapositiva 6</vt:lpstr>
      <vt:lpstr>CARRERA POLÍTICA</vt:lpstr>
      <vt:lpstr>Diapositiva 8</vt:lpstr>
      <vt:lpstr>GENERALIDADES DE  E. FREI M. </vt:lpstr>
      <vt:lpstr>Diapositiva 10</vt:lpstr>
      <vt:lpstr>Diapositiva 11</vt:lpstr>
      <vt:lpstr>El 11/9/1964 Frei M. votando, siendo electo,    dejando atrás al candidato del FRAP S. Allende G. </vt:lpstr>
      <vt:lpstr>ELECCIONES  4 / 9 / 1964</vt:lpstr>
      <vt:lpstr>ELECCIONES 1964</vt:lpstr>
      <vt:lpstr>SU GOBIERNO</vt:lpstr>
      <vt:lpstr>LOS 5 PUNTOS PROGRAMA GOBIERNO DE E. FREI M.</vt:lpstr>
      <vt:lpstr>   </vt:lpstr>
      <vt:lpstr> </vt:lpstr>
      <vt:lpstr>CHILENIZACIÓN DEL COBRE </vt:lpstr>
      <vt:lpstr>Comparación de Conceptos</vt:lpstr>
      <vt:lpstr>Diapositiva 21</vt:lpstr>
      <vt:lpstr>REFORMA EDUCACIONAL  </vt:lpstr>
      <vt:lpstr>Diapositiva 23</vt:lpstr>
      <vt:lpstr>SOLIDADIDAD Y JUSTICIA SOCIAL  </vt:lpstr>
      <vt:lpstr>Diapositiva 25</vt:lpstr>
      <vt:lpstr>Participación Política</vt:lpstr>
      <vt:lpstr>Diapositiva 27</vt:lpstr>
      <vt:lpstr>Política Exterior</vt:lpstr>
      <vt:lpstr>Diapositiva 29</vt:lpstr>
      <vt:lpstr>Crisis Política, El “Tacnazo” 1969</vt:lpstr>
      <vt:lpstr>Diapositiva 31</vt:lpstr>
      <vt:lpstr>Diapositiva 32</vt:lpstr>
      <vt:lpstr>Diapositiva 33</vt:lpstr>
      <vt:lpstr>Desde las páginas de Topaze, se conminaba a la Falange y luego a la D.C. a asumir una postura, puesto que la indecisión resultaba  agotadora. </vt:lpstr>
      <vt:lpstr>Eduardo Frei y Radomiro Tomic hacían guardia a las puertas de la "Derecha" y el "FRAP", dando a entender que el partido DC estaba dispuesto a pactar con ambos </vt:lpstr>
      <vt:lpstr>Velatorio de Eduardo Frei Montalva  22 de enero de 1982  (Archivo La Nación - Chile)  </vt:lpstr>
      <vt:lpstr>Muerte de Frei Montalva</vt:lpstr>
      <vt:lpstr>BIBLIOGRAFÍA</vt:lpstr>
    </vt:vector>
  </TitlesOfParts>
  <Company>Hogar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ANÁLISIS DE LA REALIDAD NACIONAL</dc:title>
  <dc:creator>Blanca Ramírez T.</dc:creator>
  <cp:lastModifiedBy>9416032-4</cp:lastModifiedBy>
  <cp:revision>208</cp:revision>
  <dcterms:created xsi:type="dcterms:W3CDTF">2007-09-26T03:57:28Z</dcterms:created>
  <dcterms:modified xsi:type="dcterms:W3CDTF">2021-09-02T12:08:36Z</dcterms:modified>
</cp:coreProperties>
</file>