
<file path=[Content_Types].xml><?xml version="1.0" encoding="utf-8"?>
<Types xmlns="http://schemas.openxmlformats.org/package/2006/content-types">
  <Default Extension="png" ContentType="image/png"/>
  <Default Extension="webp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7" r:id="rId1"/>
  </p:sldMasterIdLst>
  <p:notesMasterIdLst>
    <p:notesMasterId r:id="rId13"/>
  </p:notesMasterIdLst>
  <p:handoutMasterIdLst>
    <p:handoutMasterId r:id="rId14"/>
  </p:handoutMasterIdLst>
  <p:sldIdLst>
    <p:sldId id="949" r:id="rId2"/>
    <p:sldId id="947" r:id="rId3"/>
    <p:sldId id="933" r:id="rId4"/>
    <p:sldId id="935" r:id="rId5"/>
    <p:sldId id="934" r:id="rId6"/>
    <p:sldId id="932" r:id="rId7"/>
    <p:sldId id="950" r:id="rId8"/>
    <p:sldId id="936" r:id="rId9"/>
    <p:sldId id="944" r:id="rId10"/>
    <p:sldId id="938" r:id="rId11"/>
    <p:sldId id="939" r:id="rId12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24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  <p15:guide id="3" orient="horz" pos="3127" userDrawn="1">
          <p15:clr>
            <a:srgbClr val="A4A3A4"/>
          </p15:clr>
        </p15:guide>
        <p15:guide id="4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  <a:srgbClr val="0000CC"/>
    <a:srgbClr val="000066"/>
    <a:srgbClr val="000000"/>
    <a:srgbClr val="0000FF"/>
    <a:srgbClr val="FFC000"/>
    <a:srgbClr val="77933C"/>
    <a:srgbClr val="AFABAB"/>
    <a:srgbClr val="BFBFBF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735" autoAdjust="0"/>
    <p:restoredTop sz="95161" autoAdjust="0"/>
  </p:normalViewPr>
  <p:slideViewPr>
    <p:cSldViewPr snapToGrid="0">
      <p:cViewPr varScale="1">
        <p:scale>
          <a:sx n="83" d="100"/>
          <a:sy n="83" d="100"/>
        </p:scale>
        <p:origin x="96" y="576"/>
      </p:cViewPr>
      <p:guideLst>
        <p:guide orient="horz" pos="4224"/>
        <p:guide pos="3840"/>
      </p:guideLst>
    </p:cSldViewPr>
  </p:slideViewPr>
  <p:outlineViewPr>
    <p:cViewPr>
      <p:scale>
        <a:sx n="33" d="100"/>
        <a:sy n="33" d="100"/>
      </p:scale>
      <p:origin x="0" y="73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notesViewPr>
    <p:cSldViewPr snapToGrid="0">
      <p:cViewPr>
        <p:scale>
          <a:sx n="50" d="100"/>
          <a:sy n="50" d="100"/>
        </p:scale>
        <p:origin x="-2934" y="-180"/>
      </p:cViewPr>
      <p:guideLst>
        <p:guide orient="horz" pos="2880"/>
        <p:guide pos="2160"/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49688" y="3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46DD8E-8965-4001-96CE-7D3C574ED5D8}" type="datetimeFigureOut">
              <a:rPr lang="es-CL" smtClean="0"/>
              <a:pPr/>
              <a:t>29-04-2025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210550-6982-4B84-AACA-D84A7353A12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39723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9276" y="1246004"/>
            <a:ext cx="12116226" cy="7444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1607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53104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s-C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E8B18-2997-4F87-912E-F8BDDABDDAB9}" type="datetime1">
              <a:rPr lang="es-CL" smtClean="0"/>
              <a:pPr>
                <a:defRPr/>
              </a:pPr>
              <a:t>29-04-2025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959762-31BC-48D9-B755-966386518AD9}" type="slidenum">
              <a:rPr lang="es-CL" smtClean="0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64611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DAA2ED-B900-4D2F-8412-71C8BA628037}" type="datetime1">
              <a:rPr lang="es-CL" smtClean="0"/>
              <a:pPr>
                <a:defRPr/>
              </a:pPr>
              <a:t>29-04-2025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219A64-6B15-4462-8826-A8C74B01E04D}" type="slidenum">
              <a:rPr lang="es-CL" smtClean="0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11682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E3660DE-C058-4627-A35B-64A732404313}" type="datetime1">
              <a:rPr lang="es-CL" smtClean="0"/>
              <a:pPr>
                <a:defRPr/>
              </a:pPr>
              <a:t>29-04-2025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C06A65-CC47-4D5E-8E5A-060216E112C9}" type="slidenum">
              <a:rPr lang="es-CL" smtClean="0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72785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D9DE76-77B0-4667-9352-0022CE6598DB}" type="datetime1">
              <a:rPr lang="es-CL" smtClean="0"/>
              <a:pPr>
                <a:defRPr/>
              </a:pPr>
              <a:t>29-04-2025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E63DC3-8CD5-4FDC-BC2F-E4D44D75C175}" type="slidenum">
              <a:rPr lang="es-CL" smtClean="0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88767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9262673-8263-4913-92AB-52BF1AF000F2}" type="datetime1">
              <a:rPr lang="es-CL" smtClean="0"/>
              <a:pPr>
                <a:defRPr/>
              </a:pPr>
              <a:t>29-04-2025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A2BB6F-2159-420F-85C4-A8E45DB66E01}" type="slidenum">
              <a:rPr lang="es-CL" smtClean="0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47747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51628D-6E99-4177-BE7B-8EADFDA3E71A}" type="datetime1">
              <a:rPr lang="es-CL" smtClean="0"/>
              <a:pPr>
                <a:defRPr/>
              </a:pPr>
              <a:t>29-04-2025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7E85C7-6B39-4976-8F10-826246C2AED8}" type="slidenum">
              <a:rPr lang="es-CL" smtClean="0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1279453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77795F9-2C13-49B4-8355-3EE7AD020F30}" type="datetime1">
              <a:rPr lang="es-CL" smtClean="0"/>
              <a:pPr>
                <a:defRPr/>
              </a:pPr>
              <a:t>29-04-2025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2ED791-F6B1-4BC5-A778-B58DF23CA864}" type="slidenum">
              <a:rPr lang="es-CL" smtClean="0"/>
              <a:pPr>
                <a:defRPr/>
              </a:pPr>
              <a:t>‹Nº›</a:t>
            </a:fld>
            <a:endParaRPr lang="es-CL"/>
          </a:p>
        </p:txBody>
      </p:sp>
      <p:cxnSp>
        <p:nvCxnSpPr>
          <p:cNvPr id="5" name="5 Conector recto"/>
          <p:cNvCxnSpPr/>
          <p:nvPr userDrawn="1"/>
        </p:nvCxnSpPr>
        <p:spPr>
          <a:xfrm>
            <a:off x="1391477" y="692696"/>
            <a:ext cx="10800523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6" name="Picture 8" descr="N:\rk\icons\jefmayor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40" y="143057"/>
            <a:ext cx="1051157" cy="118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3472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7FA9C5-D7D0-4F19-A8B0-8ED6EDAB1E0E}" type="datetime1">
              <a:rPr lang="es-CL" smtClean="0"/>
              <a:pPr>
                <a:defRPr/>
              </a:pPr>
              <a:t>29-04-2025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139E37-36DA-4963-97D7-21FF282C215D}" type="slidenum">
              <a:rPr lang="es-CL" smtClean="0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3998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764740-EC9B-41EC-B264-0CCD252302FB}" type="datetime1">
              <a:rPr lang="es-CL" smtClean="0"/>
              <a:pPr>
                <a:defRPr/>
              </a:pPr>
              <a:t>29-04-2025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74DE43-3797-4E7D-9D06-D0722F6D872C}" type="slidenum">
              <a:rPr lang="es-CL" smtClean="0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9998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51628D-6E99-4177-BE7B-8EADFDA3E71A}" type="datetime1">
              <a:rPr lang="es-CL" smtClean="0"/>
              <a:pPr>
                <a:defRPr/>
              </a:pPr>
              <a:t>29-04-2025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7E85C7-6B39-4976-8F10-826246C2AED8}" type="slidenum">
              <a:rPr lang="es-CL" smtClean="0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1787255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51628D-6E99-4177-BE7B-8EADFDA3E71A}" type="datetime1">
              <a:rPr lang="es-CL" smtClean="0"/>
              <a:pPr>
                <a:defRPr/>
              </a:pPr>
              <a:t>29-04-2025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7E85C7-6B39-4976-8F10-826246C2AED8}" type="slidenum">
              <a:rPr lang="es-CL" smtClean="0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4425833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51628D-6E99-4177-BE7B-8EADFDA3E71A}" type="datetime1">
              <a:rPr lang="es-CL" smtClean="0"/>
              <a:pPr>
                <a:defRPr/>
              </a:pPr>
              <a:t>29-04-2025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7E85C7-6B39-4976-8F10-826246C2AED8}" type="slidenum">
              <a:rPr lang="es-CL" smtClean="0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9475094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51628D-6E99-4177-BE7B-8EADFDA3E71A}" type="datetime1">
              <a:rPr lang="es-CL" smtClean="0"/>
              <a:pPr>
                <a:defRPr/>
              </a:pPr>
              <a:t>29-04-2025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7E85C7-6B39-4976-8F10-826246C2AED8}" type="slidenum">
              <a:rPr lang="es-CL" smtClean="0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76445183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51628D-6E99-4177-BE7B-8EADFDA3E71A}" type="datetime1">
              <a:rPr lang="es-CL" smtClean="0"/>
              <a:pPr>
                <a:defRPr/>
              </a:pPr>
              <a:t>29-04-2025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7E85C7-6B39-4976-8F10-826246C2AED8}" type="slidenum">
              <a:rPr lang="es-CL" smtClean="0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17031722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49059B-F21F-4036-A97D-A1A065D174DB}" type="datetime1">
              <a:rPr lang="es-CL" smtClean="0"/>
              <a:pPr>
                <a:defRPr/>
              </a:pPr>
              <a:t>29-04-2025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06F20D-2D58-48FC-9E71-62AA6D0C83D7}" type="slidenum">
              <a:rPr lang="es-CL" smtClean="0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099079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BD77B-592F-43A3-A340-CFE7C58828FE}" type="datetime1">
              <a:rPr lang="es-CL" smtClean="0"/>
              <a:pPr>
                <a:defRPr/>
              </a:pPr>
              <a:t>29-04-2025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10021B-88F8-4BB6-8CD9-C0ECF6CFE3E0}" type="slidenum">
              <a:rPr lang="es-CL" smtClean="0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19109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51628D-6E99-4177-BE7B-8EADFDA3E71A}" type="datetime1">
              <a:rPr lang="es-CL" smtClean="0"/>
              <a:pPr>
                <a:defRPr/>
              </a:pPr>
              <a:t>29-04-2025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5C7E85C7-6B39-4976-8F10-826246C2AED8}" type="slidenum">
              <a:rPr lang="es-CL" smtClean="0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66683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8" r:id="rId1"/>
    <p:sldLayoutId id="2147484109" r:id="rId2"/>
    <p:sldLayoutId id="2147484110" r:id="rId3"/>
    <p:sldLayoutId id="2147484111" r:id="rId4"/>
    <p:sldLayoutId id="2147484112" r:id="rId5"/>
    <p:sldLayoutId id="2147484113" r:id="rId6"/>
    <p:sldLayoutId id="2147484114" r:id="rId7"/>
    <p:sldLayoutId id="2147484115" r:id="rId8"/>
    <p:sldLayoutId id="2147484116" r:id="rId9"/>
    <p:sldLayoutId id="2147484117" r:id="rId10"/>
    <p:sldLayoutId id="2147484118" r:id="rId11"/>
    <p:sldLayoutId id="2147484119" r:id="rId12"/>
    <p:sldLayoutId id="2147484120" r:id="rId13"/>
    <p:sldLayoutId id="2147484121" r:id="rId14"/>
    <p:sldLayoutId id="2147484122" r:id="rId15"/>
    <p:sldLayoutId id="2147484123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tiff"/><Relationship Id="rId3" Type="http://schemas.microsoft.com/office/2007/relationships/hdphoto" Target="../media/hdphoto1.wdp"/><Relationship Id="rId7" Type="http://schemas.openxmlformats.org/officeDocument/2006/relationships/image" Target="../media/image7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tiff"/><Relationship Id="rId5" Type="http://schemas.openxmlformats.org/officeDocument/2006/relationships/image" Target="../media/image5.tiff"/><Relationship Id="rId4" Type="http://schemas.openxmlformats.org/officeDocument/2006/relationships/image" Target="../media/image4.tiff"/><Relationship Id="rId9" Type="http://schemas.openxmlformats.org/officeDocument/2006/relationships/image" Target="../media/image9.web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3.pn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5" Type="http://schemas.openxmlformats.org/officeDocument/2006/relationships/image" Target="../media/image13.jpeg"/><Relationship Id="rId4" Type="http://schemas.microsoft.com/office/2007/relationships/hdphoto" Target="../media/hdphoto1.wdp"/><Relationship Id="rId9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iff"/><Relationship Id="rId3" Type="http://schemas.microsoft.com/office/2007/relationships/hdphoto" Target="../media/hdphoto1.wdp"/><Relationship Id="rId7" Type="http://schemas.openxmlformats.org/officeDocument/2006/relationships/image" Target="../media/image6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tiff"/><Relationship Id="rId5" Type="http://schemas.openxmlformats.org/officeDocument/2006/relationships/image" Target="../media/image5.tiff"/><Relationship Id="rId4" Type="http://schemas.openxmlformats.org/officeDocument/2006/relationships/image" Target="../media/image4.tiff"/><Relationship Id="rId9" Type="http://schemas.openxmlformats.org/officeDocument/2006/relationships/image" Target="../media/image8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Agrupar 7"/>
          <p:cNvGrpSpPr/>
          <p:nvPr/>
        </p:nvGrpSpPr>
        <p:grpSpPr>
          <a:xfrm>
            <a:off x="123232" y="1455150"/>
            <a:ext cx="11844759" cy="3401828"/>
            <a:chOff x="-1" y="2172879"/>
            <a:chExt cx="12192001" cy="2794551"/>
          </a:xfrm>
        </p:grpSpPr>
        <p:pic>
          <p:nvPicPr>
            <p:cNvPr id="18" name="Imagen 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1" y="2319918"/>
              <a:ext cx="5099934" cy="258586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9" name="Imagen 3"/>
            <p:cNvPicPr>
              <a:picLocks noChangeAspect="1"/>
            </p:cNvPicPr>
            <p:nvPr/>
          </p:nvPicPr>
          <p:blipFill rotWithShape="1">
            <a:blip r:embed="rId5" cstate="print"/>
            <a:srcRect t="1" r="-321" b="646"/>
            <a:stretch/>
          </p:blipFill>
          <p:spPr>
            <a:xfrm>
              <a:off x="7183918" y="2172879"/>
              <a:ext cx="5008082" cy="279455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pic>
        <p:nvPicPr>
          <p:cNvPr id="22" name="Imagen 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327562" y="4419600"/>
            <a:ext cx="2170070" cy="2286000"/>
          </a:xfrm>
          <a:prstGeom prst="rect">
            <a:avLst/>
          </a:prstGeom>
        </p:spPr>
      </p:pic>
      <p:pic>
        <p:nvPicPr>
          <p:cNvPr id="23" name="Imagen 5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9751" y="4581760"/>
            <a:ext cx="1655812" cy="1894184"/>
          </a:xfrm>
          <a:prstGeom prst="rect">
            <a:avLst/>
          </a:prstGeom>
        </p:spPr>
      </p:pic>
      <p:pic>
        <p:nvPicPr>
          <p:cNvPr id="24" name="Imagen 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077914" y="1448060"/>
            <a:ext cx="1530571" cy="222969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271388" y="198270"/>
            <a:ext cx="9548448" cy="1015663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6000" b="1" dirty="0" smtClean="0">
                <a:solidFill>
                  <a:srgbClr val="0000CC"/>
                </a:solidFill>
              </a:rPr>
              <a:t>PATRIA Y FUERZAS ARMADAS</a:t>
            </a:r>
            <a:endParaRPr lang="en-US" sz="6000" b="1" dirty="0">
              <a:solidFill>
                <a:srgbClr val="0000CC"/>
              </a:solidFill>
            </a:endParaRPr>
          </a:p>
        </p:txBody>
      </p:sp>
      <p:sp>
        <p:nvSpPr>
          <p:cNvPr id="4" name="AutoShape 2" descr="La Armada de Chile dispara un misil antibuque Harpoon desde una fragata  Type 2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5" name="AutoShape 4" descr="https://www.infodefensa.com/images/showid2/6209589?w=900&amp;mh=700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30" y="3762028"/>
            <a:ext cx="5159337" cy="3030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4229927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37"/>
          <p:cNvSpPr/>
          <p:nvPr/>
        </p:nvSpPr>
        <p:spPr>
          <a:xfrm>
            <a:off x="634507" y="2477188"/>
            <a:ext cx="4232106" cy="44508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PATRIA Y NACIÓN</a:t>
            </a:r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Rectángulo 38"/>
          <p:cNvSpPr/>
          <p:nvPr/>
        </p:nvSpPr>
        <p:spPr>
          <a:xfrm>
            <a:off x="617132" y="3827089"/>
            <a:ext cx="10259745" cy="47890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LAS FUERZAS ARMADAS EN LA CONSTITUCIÓN </a:t>
            </a:r>
            <a:endParaRPr lang="en-GB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ángulo 37"/>
          <p:cNvSpPr/>
          <p:nvPr/>
        </p:nvSpPr>
        <p:spPr>
          <a:xfrm>
            <a:off x="4866613" y="172018"/>
            <a:ext cx="3217676" cy="44508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spc="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TEMARIO</a:t>
            </a:r>
            <a:endParaRPr lang="es-CL" sz="3600" b="1" spc="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Estrella de 5 puntas 19"/>
          <p:cNvSpPr/>
          <p:nvPr/>
        </p:nvSpPr>
        <p:spPr>
          <a:xfrm>
            <a:off x="5470177" y="2529137"/>
            <a:ext cx="381000" cy="341189"/>
          </a:xfrm>
          <a:prstGeom prst="star5">
            <a:avLst/>
          </a:prstGeom>
          <a:solidFill>
            <a:schemeClr val="bg1"/>
          </a:solidFill>
          <a:ln>
            <a:solidFill>
              <a:srgbClr val="000066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8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38765" y="1404414"/>
            <a:ext cx="5757235" cy="5301186"/>
          </a:xfr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rIns="288000" anchor="ctr">
            <a:noAutofit/>
          </a:bodyPr>
          <a:lstStyle/>
          <a:p>
            <a:pPr marL="444500" lvl="2" indent="-444500" algn="just">
              <a:buNone/>
            </a:pPr>
            <a:r>
              <a:rPr lang="es-ES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E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NACIÓN:</a:t>
            </a:r>
          </a:p>
          <a:p>
            <a:pPr marL="444500" lvl="3" indent="0" algn="just">
              <a:buNone/>
            </a:pPr>
            <a:r>
              <a:rPr lang="es-ES_tradnl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Grupo humano que comparten una identidad.</a:t>
            </a:r>
          </a:p>
          <a:p>
            <a:pPr marL="444500" lvl="3" indent="0" algn="just">
              <a:buNone/>
            </a:pPr>
            <a:r>
              <a:rPr lang="es-ES_tradnl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Generalmente con un mismo </a:t>
            </a:r>
            <a:r>
              <a:rPr lang="es-ES_tradnl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origen </a:t>
            </a:r>
            <a:r>
              <a:rPr lang="es-ES_tradnl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étnico; idioma; vínculos </a:t>
            </a:r>
            <a:r>
              <a:rPr lang="es-ES_tradnl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históricos, </a:t>
            </a:r>
            <a:r>
              <a:rPr lang="es-ES_tradnl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culturales y religiosos; tienen </a:t>
            </a:r>
            <a:r>
              <a:rPr lang="es-ES_tradnl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conciencia de pertenecer a un mismo pueblo o comunidad, </a:t>
            </a:r>
            <a:r>
              <a:rPr lang="es-ES_tradnl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comparten </a:t>
            </a:r>
            <a:r>
              <a:rPr lang="es-ES_tradnl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</a:t>
            </a:r>
            <a:r>
              <a:rPr lang="es-ES_tradnl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territorio.</a:t>
            </a:r>
          </a:p>
        </p:txBody>
      </p:sp>
      <p:pic>
        <p:nvPicPr>
          <p:cNvPr id="10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Conector recto 32"/>
          <p:cNvCxnSpPr/>
          <p:nvPr/>
        </p:nvCxnSpPr>
        <p:spPr>
          <a:xfrm flipV="1">
            <a:off x="1047150" y="539196"/>
            <a:ext cx="10474314" cy="4415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7 Imagen" descr="articles-87456_imagen_portada.thumb_listad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8397" y="1143001"/>
            <a:ext cx="5768622" cy="43264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8107597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97711" y="1242301"/>
            <a:ext cx="7613902" cy="5164186"/>
          </a:xfr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wrap="square" lIns="91440" tIns="45720" rIns="28800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444500" lvl="1" indent="-444500" algn="just">
              <a:buNone/>
            </a:pPr>
            <a:r>
              <a:rPr lang="es-ES" sz="2800" dirty="0" smtClean="0">
                <a:solidFill>
                  <a:schemeClr val="tx1"/>
                </a:solidFill>
              </a:rPr>
              <a:t>	TERRITORIO: </a:t>
            </a:r>
          </a:p>
          <a:p>
            <a:pPr marL="444500" lvl="1" indent="-444500" algn="just">
              <a:buNone/>
            </a:pPr>
            <a:endParaRPr lang="es-ES" sz="2800" dirty="0">
              <a:solidFill>
                <a:schemeClr val="tx1"/>
              </a:solidFill>
            </a:endParaRPr>
          </a:p>
          <a:p>
            <a:pPr marL="442913" lvl="1" indent="14288" algn="just">
              <a:buNone/>
            </a:pPr>
            <a:r>
              <a:rPr lang="es-ES_tradnl" sz="2800" dirty="0" smtClean="0">
                <a:solidFill>
                  <a:schemeClr val="tx1"/>
                </a:solidFill>
              </a:rPr>
              <a:t>Extensión </a:t>
            </a:r>
            <a:r>
              <a:rPr lang="es-ES_tradnl" sz="2800" dirty="0">
                <a:solidFill>
                  <a:schemeClr val="tx1"/>
                </a:solidFill>
              </a:rPr>
              <a:t>de tierra que pertenece a un estado, </a:t>
            </a:r>
            <a:r>
              <a:rPr lang="es-ES_tradnl" sz="2800" dirty="0" smtClean="0">
                <a:solidFill>
                  <a:schemeClr val="tx1"/>
                </a:solidFill>
              </a:rPr>
              <a:t>u </a:t>
            </a:r>
            <a:r>
              <a:rPr lang="es-ES_tradnl" sz="2800" dirty="0">
                <a:solidFill>
                  <a:schemeClr val="tx1"/>
                </a:solidFill>
              </a:rPr>
              <a:t>otro tipo de división </a:t>
            </a:r>
            <a:r>
              <a:rPr lang="es-ES_tradnl" sz="2800" dirty="0" smtClean="0">
                <a:solidFill>
                  <a:schemeClr val="tx1"/>
                </a:solidFill>
              </a:rPr>
              <a:t>política.  (territorio continental, territorio insular, territorio antártico).</a:t>
            </a:r>
          </a:p>
          <a:p>
            <a:pPr marL="442913" lvl="1" indent="14288" algn="just">
              <a:buNone/>
            </a:pPr>
            <a:r>
              <a:rPr lang="es-ES_tradnl" sz="2800" dirty="0" smtClean="0">
                <a:solidFill>
                  <a:schemeClr val="tx1"/>
                </a:solidFill>
              </a:rPr>
              <a:t>Delimitación geográfica en que se encuentra una población.</a:t>
            </a:r>
          </a:p>
          <a:p>
            <a:pPr marL="442913" lvl="1" indent="14288" algn="just">
              <a:buNone/>
            </a:pPr>
            <a:r>
              <a:rPr lang="es-ES_tradnl" sz="2800" dirty="0" smtClean="0">
                <a:solidFill>
                  <a:schemeClr val="tx1"/>
                </a:solidFill>
              </a:rPr>
              <a:t>Abarca el espacio marino, terrestre y aéreo.</a:t>
            </a:r>
            <a:endParaRPr lang="es-ES_tradnl" sz="2800" dirty="0">
              <a:solidFill>
                <a:schemeClr val="tx1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10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Conector recto 32"/>
          <p:cNvCxnSpPr/>
          <p:nvPr/>
        </p:nvCxnSpPr>
        <p:spPr>
          <a:xfrm flipV="1">
            <a:off x="1047150" y="539196"/>
            <a:ext cx="10474314" cy="4415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7 Imagen" descr="1200px-Chile_(+Antarctica_&amp;_Islands),_administrative_divisions_-_es_-_colored_2018.sv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21328" y="205216"/>
            <a:ext cx="3568372" cy="650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29927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63879" y="1732003"/>
            <a:ext cx="4199635" cy="3495090"/>
          </a:xfr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wrap="square" lIns="91440" tIns="45720" rIns="288000" bIns="45720" numCol="1" anchor="ctr" anchorCtr="0" compatLnSpc="1">
            <a:prstTxWarp prst="textNoShape">
              <a:avLst/>
            </a:prstTxWarp>
            <a:normAutofit lnSpcReduction="10000"/>
          </a:bodyPr>
          <a:lstStyle/>
          <a:p>
            <a:pPr marL="444500" lvl="1" indent="-444500" algn="just">
              <a:buNone/>
            </a:pPr>
            <a:r>
              <a:rPr lang="es-ES" sz="2800" dirty="0" smtClean="0"/>
              <a:t>	ESTADO: </a:t>
            </a:r>
          </a:p>
          <a:p>
            <a:pPr marL="360363" lvl="1" indent="0" algn="just">
              <a:buNone/>
              <a:tabLst>
                <a:tab pos="10044113" algn="l"/>
              </a:tabLst>
            </a:pPr>
            <a:r>
              <a:rPr lang="es-ES_tradnl" sz="2800" dirty="0" smtClean="0"/>
              <a:t>Organización política y jurídica de una nación. </a:t>
            </a:r>
          </a:p>
          <a:p>
            <a:pPr marL="360363" lvl="1" indent="0" algn="just">
              <a:buNone/>
              <a:tabLst>
                <a:tab pos="10044113" algn="l"/>
              </a:tabLst>
            </a:pPr>
            <a:r>
              <a:rPr lang="es-ES_tradnl" sz="2800" dirty="0" smtClean="0"/>
              <a:t>Es soberano </a:t>
            </a:r>
            <a:r>
              <a:rPr lang="es-ES_tradnl" sz="2800" dirty="0"/>
              <a:t>e independiente políticamente de otras </a:t>
            </a:r>
            <a:r>
              <a:rPr lang="es-ES_tradnl" sz="2800" dirty="0" smtClean="0"/>
              <a:t>comunidades.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Conector recto 32"/>
          <p:cNvCxnSpPr/>
          <p:nvPr/>
        </p:nvCxnSpPr>
        <p:spPr>
          <a:xfrm flipV="1">
            <a:off x="1453550" y="522263"/>
            <a:ext cx="10474314" cy="4415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7 Imagen" descr="300px-Mapa_político_América_do_Sul.sv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907" y="660400"/>
            <a:ext cx="5052093" cy="6045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917050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285785" y="1387651"/>
            <a:ext cx="4521102" cy="5018836"/>
          </a:xfr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rIns="288000">
            <a:noAutofit/>
          </a:bodyPr>
          <a:lstStyle/>
          <a:p>
            <a:pPr marL="444500" lvl="1" indent="-444500" algn="just">
              <a:buNone/>
            </a:pPr>
            <a:r>
              <a:rPr lang="es-ES" sz="2800" dirty="0" smtClean="0">
                <a:solidFill>
                  <a:schemeClr val="tx1"/>
                </a:solidFill>
              </a:rPr>
              <a:t>	PATRIA: </a:t>
            </a:r>
            <a:endParaRPr lang="es-ES" sz="2800" dirty="0">
              <a:solidFill>
                <a:schemeClr val="tx1"/>
              </a:solidFill>
            </a:endParaRPr>
          </a:p>
          <a:p>
            <a:pPr marL="482600" lvl="1" indent="0" algn="just">
              <a:buNone/>
            </a:pPr>
            <a:r>
              <a:rPr lang="es-ES_tradnl" sz="2800" dirty="0" smtClean="0">
                <a:solidFill>
                  <a:schemeClr val="tx1"/>
                </a:solidFill>
              </a:rPr>
              <a:t>Lugar </a:t>
            </a:r>
            <a:r>
              <a:rPr lang="es-ES_tradnl" sz="2800" dirty="0">
                <a:solidFill>
                  <a:schemeClr val="tx1"/>
                </a:solidFill>
              </a:rPr>
              <a:t>en el que se ha nacido o al que se pertenece por vínculos </a:t>
            </a:r>
            <a:r>
              <a:rPr lang="es-ES_tradnl" sz="2800" dirty="0" smtClean="0">
                <a:solidFill>
                  <a:schemeClr val="tx1"/>
                </a:solidFill>
              </a:rPr>
              <a:t>históricos, jurídicos o afectivos.</a:t>
            </a:r>
            <a:r>
              <a:rPr lang="es-CL" sz="2800" dirty="0" smtClean="0">
                <a:solidFill>
                  <a:schemeClr val="tx1"/>
                </a:solidFill>
              </a:rPr>
              <a:t> </a:t>
            </a:r>
          </a:p>
          <a:p>
            <a:pPr marL="482600" lvl="1" indent="0" algn="just">
              <a:buNone/>
            </a:pPr>
            <a:r>
              <a:rPr lang="es-CL" sz="2800" dirty="0" smtClean="0">
                <a:solidFill>
                  <a:schemeClr val="tx1"/>
                </a:solidFill>
              </a:rPr>
              <a:t>Puede ser también, el pueblo de los ancestros o el país donde se radicó.</a:t>
            </a:r>
            <a:endParaRPr lang="es-CL" sz="2800" i="1" dirty="0">
              <a:solidFill>
                <a:schemeClr val="tx1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10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Conector recto 32"/>
          <p:cNvCxnSpPr/>
          <p:nvPr/>
        </p:nvCxnSpPr>
        <p:spPr>
          <a:xfrm flipV="1">
            <a:off x="1047150" y="539196"/>
            <a:ext cx="10474314" cy="4415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7 Imagen" descr="cueca-737x41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7104" y="555508"/>
            <a:ext cx="2815697" cy="1585501"/>
          </a:xfrm>
          <a:prstGeom prst="rect">
            <a:avLst/>
          </a:prstGeom>
        </p:spPr>
      </p:pic>
      <p:pic>
        <p:nvPicPr>
          <p:cNvPr id="9" name="8 Imagen" descr="fiestas patrias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165600"/>
            <a:ext cx="3127695" cy="2083045"/>
          </a:xfrm>
          <a:prstGeom prst="rect">
            <a:avLst/>
          </a:prstGeom>
        </p:spPr>
      </p:pic>
      <p:pic>
        <p:nvPicPr>
          <p:cNvPr id="11" name="10 Imagen" descr="images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64978" y="4962525"/>
            <a:ext cx="2619375" cy="1743075"/>
          </a:xfrm>
          <a:prstGeom prst="rect">
            <a:avLst/>
          </a:prstGeom>
        </p:spPr>
      </p:pic>
      <p:pic>
        <p:nvPicPr>
          <p:cNvPr id="12" name="11 Imagen" descr="matanzas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44619" y="2385903"/>
            <a:ext cx="3376448" cy="2236897"/>
          </a:xfrm>
          <a:prstGeom prst="rect">
            <a:avLst/>
          </a:prstGeom>
        </p:spPr>
      </p:pic>
      <p:pic>
        <p:nvPicPr>
          <p:cNvPr id="13" name="12 Imagen" descr="photo0jpg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239637"/>
            <a:ext cx="3069242" cy="2304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1107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959762-31BC-48D9-B755-966386518AD9}" type="slidenum">
              <a:rPr lang="es-CL" smtClean="0"/>
              <a:pPr>
                <a:defRPr/>
              </a:pPr>
              <a:t>7</a:t>
            </a:fld>
            <a:endParaRPr lang="es-CL" dirty="0"/>
          </a:p>
        </p:txBody>
      </p:sp>
      <p:sp>
        <p:nvSpPr>
          <p:cNvPr id="5" name="Rectángulo 37"/>
          <p:cNvSpPr/>
          <p:nvPr/>
        </p:nvSpPr>
        <p:spPr>
          <a:xfrm>
            <a:off x="634507" y="2477188"/>
            <a:ext cx="4232106" cy="44508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PATRIA Y NACIÓN</a:t>
            </a:r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Rectángulo 38"/>
          <p:cNvSpPr/>
          <p:nvPr/>
        </p:nvSpPr>
        <p:spPr>
          <a:xfrm>
            <a:off x="617132" y="3827089"/>
            <a:ext cx="10259745" cy="47890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LAS FUERZAS ARMADAS EN LA CONSTITUCIÓN </a:t>
            </a:r>
            <a:endParaRPr lang="en-GB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Estrella de 5 puntas 19"/>
          <p:cNvSpPr/>
          <p:nvPr/>
        </p:nvSpPr>
        <p:spPr>
          <a:xfrm>
            <a:off x="11026025" y="3895945"/>
            <a:ext cx="381000" cy="341189"/>
          </a:xfrm>
          <a:prstGeom prst="star5">
            <a:avLst/>
          </a:prstGeom>
          <a:solidFill>
            <a:schemeClr val="bg1"/>
          </a:solidFill>
          <a:ln>
            <a:solidFill>
              <a:srgbClr val="000066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800">
              <a:solidFill>
                <a:schemeClr val="tx1"/>
              </a:solidFill>
            </a:endParaRPr>
          </a:p>
        </p:txBody>
      </p:sp>
      <p:sp>
        <p:nvSpPr>
          <p:cNvPr id="8" name="Rectángulo 37"/>
          <p:cNvSpPr/>
          <p:nvPr/>
        </p:nvSpPr>
        <p:spPr>
          <a:xfrm>
            <a:off x="4866613" y="172018"/>
            <a:ext cx="3217676" cy="44508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spc="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TEMARIO</a:t>
            </a:r>
            <a:endParaRPr lang="es-CL" sz="3600" b="1" spc="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524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36609" y="1472423"/>
            <a:ext cx="8380070" cy="4934063"/>
          </a:xfr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rIns="288000">
            <a:noAutofit/>
          </a:bodyPr>
          <a:lstStyle/>
          <a:p>
            <a:pPr marL="444500" lvl="1" indent="-444500" algn="just">
              <a:buNone/>
            </a:pPr>
            <a:r>
              <a:rPr lang="es-ES" sz="2800" b="1" dirty="0" smtClean="0"/>
              <a:t>	</a:t>
            </a:r>
            <a:r>
              <a:rPr lang="es-ES" sz="2800" b="1" u="sng" dirty="0" smtClean="0"/>
              <a:t>LAS FUERZAS ARMADAS: </a:t>
            </a:r>
          </a:p>
          <a:p>
            <a:pPr marL="444500" lvl="1" indent="-444500" algn="just">
              <a:buNone/>
            </a:pPr>
            <a:endParaRPr lang="es-ES" sz="2800" b="1" u="sng" dirty="0" smtClean="0"/>
          </a:p>
          <a:p>
            <a:pPr marL="442913" lvl="1" indent="14288" algn="just">
              <a:buNone/>
            </a:pPr>
            <a:r>
              <a:rPr lang="es-ES_tradnl" sz="2800" dirty="0" smtClean="0"/>
              <a:t>Las Fuerzas Armadas están constituidas única y exclusivamente por el </a:t>
            </a:r>
            <a:r>
              <a:rPr lang="es-ES_tradnl" sz="2800" b="1" i="1" dirty="0" smtClean="0"/>
              <a:t>Ejército, la Armada y la Fuerza Aérea. </a:t>
            </a:r>
            <a:r>
              <a:rPr lang="es-ES_tradnl" sz="2800" dirty="0" smtClean="0"/>
              <a:t>Existen para la defensa de la patria y son esenciales para la seguridad nacional. </a:t>
            </a:r>
          </a:p>
          <a:p>
            <a:pPr marL="442913" lvl="1" indent="14288" algn="just">
              <a:buNone/>
            </a:pPr>
            <a:endParaRPr lang="es-ES_tradnl" sz="2800" dirty="0" smtClean="0"/>
          </a:p>
          <a:p>
            <a:pPr marL="442913" lvl="1" indent="14288" algn="just">
              <a:buNone/>
            </a:pPr>
            <a:r>
              <a:rPr lang="es-ES_tradnl" dirty="0" smtClean="0"/>
              <a:t>(Constitución política, capitulo XI, art. 101)</a:t>
            </a:r>
          </a:p>
          <a:p>
            <a:pPr marL="444500" lvl="1" indent="-444500" algn="just">
              <a:buNone/>
            </a:pPr>
            <a:endParaRPr lang="es-ES_tradnl" sz="2800" b="1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Conector recto 32"/>
          <p:cNvCxnSpPr/>
          <p:nvPr/>
        </p:nvCxnSpPr>
        <p:spPr>
          <a:xfrm flipV="1">
            <a:off x="1047150" y="539196"/>
            <a:ext cx="10474314" cy="4415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CuadroTexto 20"/>
          <p:cNvSpPr txBox="1"/>
          <p:nvPr/>
        </p:nvSpPr>
        <p:spPr>
          <a:xfrm>
            <a:off x="1954759" y="155472"/>
            <a:ext cx="227203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500" b="1" dirty="0" smtClean="0">
                <a:solidFill>
                  <a:schemeClr val="bg1"/>
                </a:solidFill>
                <a:latin typeface="Avenir Light" charset="0"/>
                <a:ea typeface="Avenir Light" charset="0"/>
                <a:cs typeface="Avenir Light" charset="0"/>
              </a:rPr>
              <a:t>NOCIONES DE PATRIA</a:t>
            </a:r>
          </a:p>
        </p:txBody>
      </p:sp>
    </p:spTree>
    <p:extLst>
      <p:ext uri="{BB962C8B-B14F-4D97-AF65-F5344CB8AC3E}">
        <p14:creationId xmlns:p14="http://schemas.microsoft.com/office/powerpoint/2010/main" val="204229927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2906" y="1151226"/>
            <a:ext cx="8437946" cy="5492642"/>
          </a:xfr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rIns="288000">
            <a:noAutofit/>
          </a:bodyPr>
          <a:lstStyle/>
          <a:p>
            <a:pPr marL="444500" lvl="1" indent="-444500" algn="just">
              <a:buNone/>
            </a:pPr>
            <a:r>
              <a:rPr lang="es-ES" sz="2800" b="1" dirty="0" smtClean="0"/>
              <a:t>	</a:t>
            </a:r>
            <a:r>
              <a:rPr lang="es-ES" sz="2800" b="1" u="sng" dirty="0" smtClean="0"/>
              <a:t>LAS FUERZAS ARMADAS: </a:t>
            </a:r>
          </a:p>
          <a:p>
            <a:pPr marL="442913" lvl="1" indent="14288" algn="just">
              <a:buNone/>
            </a:pPr>
            <a:endParaRPr lang="es-ES_tradnl" sz="2800" b="1" dirty="0" smtClean="0"/>
          </a:p>
          <a:p>
            <a:pPr marL="442913" lvl="1" indent="14288" algn="just">
              <a:buNone/>
            </a:pPr>
            <a:r>
              <a:rPr lang="es-CL" sz="2800" dirty="0" smtClean="0"/>
              <a:t>Las Fuerzas Armadas y Carabineros, son esencialmente </a:t>
            </a:r>
            <a:r>
              <a:rPr lang="es-CL" sz="2800" u="sng" dirty="0" smtClean="0"/>
              <a:t>obedientes y no deliberantes</a:t>
            </a:r>
            <a:r>
              <a:rPr lang="es-CL" sz="2800" dirty="0" smtClean="0"/>
              <a:t>. </a:t>
            </a:r>
          </a:p>
          <a:p>
            <a:pPr marL="442913" lvl="1" indent="14288" algn="just">
              <a:buNone/>
            </a:pPr>
            <a:endParaRPr lang="es-CL" sz="2800" dirty="0" smtClean="0"/>
          </a:p>
          <a:p>
            <a:pPr marL="442913" lvl="1" indent="14288" algn="just">
              <a:buNone/>
            </a:pPr>
            <a:r>
              <a:rPr lang="es-CL" sz="2800" dirty="0" smtClean="0"/>
              <a:t>Las fuerzas dependientes de los Ministerios encargados de la Defensa Nacional y de la Seguridad Pública son, además, </a:t>
            </a:r>
            <a:r>
              <a:rPr lang="es-CL" sz="2800" u="sng" dirty="0" smtClean="0"/>
              <a:t>profesionales, jerarquizadas y disciplinadas</a:t>
            </a:r>
            <a:r>
              <a:rPr lang="es-CL" sz="2800" dirty="0" smtClean="0"/>
              <a:t>.</a:t>
            </a:r>
          </a:p>
          <a:p>
            <a:pPr marL="442913" lvl="1" indent="14288" algn="just">
              <a:buNone/>
            </a:pPr>
            <a:endParaRPr lang="es-ES_tradnl" sz="2800" b="1" dirty="0" smtClean="0"/>
          </a:p>
          <a:p>
            <a:pPr marL="442913" lvl="1" indent="14288" algn="just">
              <a:buNone/>
            </a:pPr>
            <a:r>
              <a:rPr lang="es-ES_tradnl" sz="1400" b="1" dirty="0" smtClean="0"/>
              <a:t>(Constitución política, capitulo XI, art. 101)</a:t>
            </a:r>
          </a:p>
          <a:p>
            <a:pPr marL="444500" lvl="1" indent="-444500" algn="just">
              <a:buNone/>
            </a:pPr>
            <a:endParaRPr lang="es-ES_tradnl" sz="2800" b="1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Conector recto 32"/>
          <p:cNvCxnSpPr/>
          <p:nvPr/>
        </p:nvCxnSpPr>
        <p:spPr>
          <a:xfrm flipV="1">
            <a:off x="1047150" y="539196"/>
            <a:ext cx="10474314" cy="4415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CuadroTexto 20"/>
          <p:cNvSpPr txBox="1"/>
          <p:nvPr/>
        </p:nvSpPr>
        <p:spPr>
          <a:xfrm>
            <a:off x="1954759" y="155472"/>
            <a:ext cx="227203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500" b="1" dirty="0" smtClean="0">
                <a:solidFill>
                  <a:schemeClr val="bg1"/>
                </a:solidFill>
                <a:latin typeface="Avenir Light" charset="0"/>
                <a:ea typeface="Avenir Light" charset="0"/>
                <a:cs typeface="Avenir Light" charset="0"/>
              </a:rPr>
              <a:t>NOCIONES DE PATRIA</a:t>
            </a:r>
          </a:p>
        </p:txBody>
      </p:sp>
    </p:spTree>
    <p:extLst>
      <p:ext uri="{BB962C8B-B14F-4D97-AF65-F5344CB8AC3E}">
        <p14:creationId xmlns:p14="http://schemas.microsoft.com/office/powerpoint/2010/main" val="204229927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12800" y="1790700"/>
            <a:ext cx="8053408" cy="4783720"/>
          </a:xfr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wrap="square" lIns="91440" tIns="45720" rIns="28800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444500" lvl="1" indent="-444500" algn="just">
              <a:buNone/>
            </a:pPr>
            <a:r>
              <a:rPr lang="es-ES" sz="2800" dirty="0" smtClean="0">
                <a:solidFill>
                  <a:schemeClr val="tx1"/>
                </a:solidFill>
              </a:rPr>
              <a:t>	</a:t>
            </a:r>
            <a:r>
              <a:rPr lang="es-ES" sz="2800" b="1" dirty="0" smtClean="0">
                <a:solidFill>
                  <a:schemeClr val="tx1"/>
                </a:solidFill>
              </a:rPr>
              <a:t>MISIÓN DE LAS FUERZAS ARMADAS</a:t>
            </a:r>
          </a:p>
          <a:p>
            <a:pPr marL="444500" lvl="1" indent="-444500" algn="just">
              <a:buNone/>
            </a:pPr>
            <a:endParaRPr lang="es-ES" sz="2800" dirty="0" smtClean="0">
              <a:solidFill>
                <a:schemeClr val="tx1"/>
              </a:solidFill>
            </a:endParaRPr>
          </a:p>
          <a:p>
            <a:pPr marL="457200" lvl="1" indent="0" algn="just">
              <a:buNone/>
            </a:pPr>
            <a:r>
              <a:rPr lang="es-ES_tradnl" sz="2800" dirty="0" smtClean="0">
                <a:solidFill>
                  <a:schemeClr val="tx1"/>
                </a:solidFill>
              </a:rPr>
              <a:t>Contribuir al resguardo de la soberanía y el mantenimiento de la integridad territorial, así́ como proteger a la población, las instituciones y los recursos vitales del país frente a cualquier amenaza o presión externa. </a:t>
            </a:r>
          </a:p>
          <a:p>
            <a:pPr marL="457200" lvl="1" indent="0" algn="just">
              <a:buNone/>
            </a:pPr>
            <a:endParaRPr lang="es-ES_tradnl" sz="2800" dirty="0" smtClean="0">
              <a:solidFill>
                <a:schemeClr val="tx1"/>
              </a:solidFill>
            </a:endParaRPr>
          </a:p>
          <a:p>
            <a:pPr marL="457200" lvl="1" indent="0" algn="just">
              <a:buNone/>
            </a:pPr>
            <a:r>
              <a:rPr lang="es-ES_tradnl" sz="1400" dirty="0" smtClean="0">
                <a:solidFill>
                  <a:schemeClr val="tx1"/>
                </a:solidFill>
              </a:rPr>
              <a:t>(</a:t>
            </a:r>
            <a:r>
              <a:rPr lang="es-ES" sz="1400" dirty="0" smtClean="0">
                <a:solidFill>
                  <a:schemeClr val="tx1"/>
                </a:solidFill>
              </a:rPr>
              <a:t>Libro de la Defensa)</a:t>
            </a:r>
            <a:endParaRPr lang="es-ES_tradnl" sz="1400" dirty="0" smtClean="0">
              <a:solidFill>
                <a:schemeClr val="tx1"/>
              </a:solidFill>
            </a:endParaRPr>
          </a:p>
        </p:txBody>
      </p:sp>
      <p:pic>
        <p:nvPicPr>
          <p:cNvPr id="10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Conector recto 32"/>
          <p:cNvCxnSpPr/>
          <p:nvPr/>
        </p:nvCxnSpPr>
        <p:spPr>
          <a:xfrm flipV="1">
            <a:off x="1047150" y="539196"/>
            <a:ext cx="10474314" cy="4415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CuadroTexto 20"/>
          <p:cNvSpPr txBox="1"/>
          <p:nvPr/>
        </p:nvSpPr>
        <p:spPr>
          <a:xfrm>
            <a:off x="1954759" y="155472"/>
            <a:ext cx="256281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500" b="1" dirty="0" smtClean="0">
                <a:solidFill>
                  <a:schemeClr val="bg1"/>
                </a:solidFill>
                <a:latin typeface="Avenir Light" charset="0"/>
                <a:ea typeface="Avenir Light" charset="0"/>
                <a:cs typeface="Avenir Light" charset="0"/>
              </a:rPr>
              <a:t>LAS FUERZAS ARMADAS</a:t>
            </a:r>
          </a:p>
        </p:txBody>
      </p:sp>
    </p:spTree>
    <p:extLst>
      <p:ext uri="{BB962C8B-B14F-4D97-AF65-F5344CB8AC3E}">
        <p14:creationId xmlns:p14="http://schemas.microsoft.com/office/powerpoint/2010/main" val="204229927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10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Conector recto 32"/>
          <p:cNvCxnSpPr/>
          <p:nvPr/>
        </p:nvCxnSpPr>
        <p:spPr>
          <a:xfrm flipV="1">
            <a:off x="1047150" y="539196"/>
            <a:ext cx="10474314" cy="4415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7" name="Agrupar 7"/>
          <p:cNvGrpSpPr/>
          <p:nvPr/>
        </p:nvGrpSpPr>
        <p:grpSpPr>
          <a:xfrm>
            <a:off x="-1" y="1079500"/>
            <a:ext cx="12192001" cy="5778501"/>
            <a:chOff x="-1" y="2172879"/>
            <a:chExt cx="12192001" cy="4674710"/>
          </a:xfrm>
        </p:grpSpPr>
        <p:pic>
          <p:nvPicPr>
            <p:cNvPr id="18" name="Imagen 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1" y="2319918"/>
              <a:ext cx="4591391" cy="258586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  <p:pic>
          <p:nvPicPr>
            <p:cNvPr id="19" name="Imagen 3"/>
            <p:cNvPicPr>
              <a:picLocks noChangeAspect="1"/>
            </p:cNvPicPr>
            <p:nvPr/>
          </p:nvPicPr>
          <p:blipFill rotWithShape="1">
            <a:blip r:embed="rId5" cstate="print"/>
            <a:srcRect t="1" r="-321" b="646"/>
            <a:stretch/>
          </p:blipFill>
          <p:spPr>
            <a:xfrm>
              <a:off x="7183918" y="2172879"/>
              <a:ext cx="5008082" cy="2794551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  <p:pic>
          <p:nvPicPr>
            <p:cNvPr id="20" name="Imagen 5"/>
            <p:cNvPicPr>
              <a:picLocks noChangeAspect="1"/>
            </p:cNvPicPr>
            <p:nvPr/>
          </p:nvPicPr>
          <p:blipFill rotWithShape="1">
            <a:blip r:embed="rId6" cstate="print"/>
            <a:srcRect r="1445"/>
            <a:stretch/>
          </p:blipFill>
          <p:spPr>
            <a:xfrm>
              <a:off x="3253349" y="4196875"/>
              <a:ext cx="4887673" cy="2650714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</p:grpSp>
      <p:sp>
        <p:nvSpPr>
          <p:cNvPr id="21" name="Título 1"/>
          <p:cNvSpPr txBox="1">
            <a:spLocks/>
          </p:cNvSpPr>
          <p:nvPr/>
        </p:nvSpPr>
        <p:spPr>
          <a:xfrm>
            <a:off x="134635" y="1225180"/>
            <a:ext cx="4862059" cy="45994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s-ES_tradnl" dirty="0"/>
          </a:p>
        </p:txBody>
      </p:sp>
      <p:pic>
        <p:nvPicPr>
          <p:cNvPr id="22" name="Imagen 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327562" y="4419600"/>
            <a:ext cx="2170070" cy="2286000"/>
          </a:xfrm>
          <a:prstGeom prst="rect">
            <a:avLst/>
          </a:prstGeom>
        </p:spPr>
      </p:pic>
      <p:pic>
        <p:nvPicPr>
          <p:cNvPr id="23" name="Imagen 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39751" y="4581760"/>
            <a:ext cx="1655812" cy="1894184"/>
          </a:xfrm>
          <a:prstGeom prst="rect">
            <a:avLst/>
          </a:prstGeom>
        </p:spPr>
      </p:pic>
      <p:pic>
        <p:nvPicPr>
          <p:cNvPr id="24" name="Imagen 7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978399" y="1202687"/>
            <a:ext cx="1530571" cy="222969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120917" y="3507895"/>
            <a:ext cx="9548448" cy="1015663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6000" b="1" dirty="0" smtClean="0">
                <a:solidFill>
                  <a:srgbClr val="0000CC"/>
                </a:solidFill>
              </a:rPr>
              <a:t>PATRIA Y FUERZAS ARMADAS</a:t>
            </a:r>
            <a:endParaRPr lang="en-US" sz="60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29927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aceta">
  <a:themeElements>
    <a:clrScheme name="Azul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799</TotalTime>
  <Words>343</Words>
  <Application>Microsoft Office PowerPoint</Application>
  <PresentationFormat>Panorámica</PresentationFormat>
  <Paragraphs>46</Paragraphs>
  <Slides>11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7" baseType="lpstr">
      <vt:lpstr>Arial</vt:lpstr>
      <vt:lpstr>Avenir Light</vt:lpstr>
      <vt:lpstr>Calibri</vt:lpstr>
      <vt:lpstr>Trebuchet MS</vt:lpstr>
      <vt:lpstr>Wingdings 3</vt:lpstr>
      <vt:lpstr>Faceta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Chiffelle Ricardo</dc:creator>
  <cp:lastModifiedBy>I18 Asesor Act. Profesionales PC. Gonzalo Maldonado V.</cp:lastModifiedBy>
  <cp:revision>66</cp:revision>
  <dcterms:modified xsi:type="dcterms:W3CDTF">2025-04-29T20:38:33Z</dcterms:modified>
</cp:coreProperties>
</file>