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62" r:id="rId3"/>
    <p:sldId id="265" r:id="rId4"/>
    <p:sldId id="270" r:id="rId5"/>
    <p:sldId id="283" r:id="rId6"/>
    <p:sldId id="273" r:id="rId7"/>
    <p:sldId id="272" r:id="rId8"/>
    <p:sldId id="278" r:id="rId9"/>
    <p:sldId id="275" r:id="rId10"/>
    <p:sldId id="279" r:id="rId11"/>
    <p:sldId id="280" r:id="rId12"/>
    <p:sldId id="281" r:id="rId13"/>
    <p:sldId id="282" r:id="rId14"/>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C99"/>
    <a:srgbClr val="CCFFCC"/>
    <a:srgbClr val="996633"/>
    <a:srgbClr val="CC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88" autoAdjust="0"/>
    <p:restoredTop sz="94660"/>
  </p:normalViewPr>
  <p:slideViewPr>
    <p:cSldViewPr snapToGrid="0">
      <p:cViewPr varScale="1">
        <p:scale>
          <a:sx n="79" d="100"/>
          <a:sy n="79" d="100"/>
        </p:scale>
        <p:origin x="590" y="62"/>
      </p:cViewPr>
      <p:guideLst/>
    </p:cSldViewPr>
  </p:slideViewPr>
  <p:notesTextViewPr>
    <p:cViewPr>
      <p:scale>
        <a:sx n="1" d="1"/>
        <a:sy n="1" d="1"/>
      </p:scale>
      <p:origin x="0" y="0"/>
    </p:cViewPr>
  </p:notesTextViewPr>
  <p:sorterViewPr>
    <p:cViewPr>
      <p:scale>
        <a:sx n="100" d="100"/>
        <a:sy n="100" d="100"/>
      </p:scale>
      <p:origin x="0" y="-252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p:cNvSpPr>
            <a:spLocks noGrp="1"/>
          </p:cNvSpPr>
          <p:nvPr>
            <p:ph type="dt" sz="half" idx="10"/>
          </p:nvPr>
        </p:nvSpPr>
        <p:spPr/>
        <p:txBody>
          <a:bodyPr/>
          <a:lstStyle/>
          <a:p>
            <a:fld id="{C04B05D4-195B-43C5-AD1A-F79E6BD362E3}" type="datetimeFigureOut">
              <a:rPr lang="es-CL" smtClean="0"/>
              <a:t>17-02-2023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13CA55A0-EC1C-4D51-AD0E-F9C91D2A226B}" type="slidenum">
              <a:rPr lang="es-CL" smtClean="0"/>
              <a:t>‹Nº›</a:t>
            </a:fld>
            <a:endParaRPr lang="es-CL"/>
          </a:p>
        </p:txBody>
      </p:sp>
    </p:spTree>
    <p:extLst>
      <p:ext uri="{BB962C8B-B14F-4D97-AF65-F5344CB8AC3E}">
        <p14:creationId xmlns:p14="http://schemas.microsoft.com/office/powerpoint/2010/main" val="229935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C04B05D4-195B-43C5-AD1A-F79E6BD362E3}" type="datetimeFigureOut">
              <a:rPr lang="es-CL" smtClean="0"/>
              <a:t>17-02-2023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13CA55A0-EC1C-4D51-AD0E-F9C91D2A226B}" type="slidenum">
              <a:rPr lang="es-CL" smtClean="0"/>
              <a:t>‹Nº›</a:t>
            </a:fld>
            <a:endParaRPr lang="es-CL"/>
          </a:p>
        </p:txBody>
      </p:sp>
    </p:spTree>
    <p:extLst>
      <p:ext uri="{BB962C8B-B14F-4D97-AF65-F5344CB8AC3E}">
        <p14:creationId xmlns:p14="http://schemas.microsoft.com/office/powerpoint/2010/main" val="9751571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el estilo de texto del patrón</a:t>
            </a:r>
          </a:p>
        </p:txBody>
      </p:sp>
      <p:sp>
        <p:nvSpPr>
          <p:cNvPr id="4" name="Marcador de fecha 3"/>
          <p:cNvSpPr>
            <a:spLocks noGrp="1"/>
          </p:cNvSpPr>
          <p:nvPr>
            <p:ph type="dt" sz="half" idx="10"/>
          </p:nvPr>
        </p:nvSpPr>
        <p:spPr/>
        <p:txBody>
          <a:bodyPr/>
          <a:lstStyle/>
          <a:p>
            <a:fld id="{C04B05D4-195B-43C5-AD1A-F79E6BD362E3}" type="datetimeFigureOut">
              <a:rPr lang="es-CL" smtClean="0"/>
              <a:t>17-02-2023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13CA55A0-EC1C-4D51-AD0E-F9C91D2A226B}" type="slidenum">
              <a:rPr lang="es-CL" smtClean="0"/>
              <a:t>‹Nº›</a:t>
            </a:fld>
            <a:endParaRPr lang="es-CL"/>
          </a:p>
        </p:txBody>
      </p:sp>
    </p:spTree>
    <p:extLst>
      <p:ext uri="{BB962C8B-B14F-4D97-AF65-F5344CB8AC3E}">
        <p14:creationId xmlns:p14="http://schemas.microsoft.com/office/powerpoint/2010/main" val="2661682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72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C04B05D4-195B-43C5-AD1A-F79E6BD362E3}" type="datetimeFigureOut">
              <a:rPr lang="es-CL" smtClean="0"/>
              <a:t>17-02-2023</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13CA55A0-EC1C-4D51-AD0E-F9C91D2A226B}" type="slidenum">
              <a:rPr lang="es-CL" smtClean="0"/>
              <a:t>‹Nº›</a:t>
            </a:fld>
            <a:endParaRPr lang="es-CL"/>
          </a:p>
        </p:txBody>
      </p:sp>
    </p:spTree>
    <p:extLst>
      <p:ext uri="{BB962C8B-B14F-4D97-AF65-F5344CB8AC3E}">
        <p14:creationId xmlns:p14="http://schemas.microsoft.com/office/powerpoint/2010/main" val="22295552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C04B05D4-195B-43C5-AD1A-F79E6BD362E3}" type="datetimeFigureOut">
              <a:rPr lang="es-CL" smtClean="0"/>
              <a:t>17-02-2023</a:t>
            </a:fld>
            <a:endParaRPr lang="es-CL"/>
          </a:p>
        </p:txBody>
      </p:sp>
      <p:sp>
        <p:nvSpPr>
          <p:cNvPr id="8" name="Marcador de pie de página 7"/>
          <p:cNvSpPr>
            <a:spLocks noGrp="1"/>
          </p:cNvSpPr>
          <p:nvPr>
            <p:ph type="ftr" sz="quarter" idx="11"/>
          </p:nvPr>
        </p:nvSpPr>
        <p:spPr/>
        <p:txBody>
          <a:bodyPr/>
          <a:lstStyle/>
          <a:p>
            <a:endParaRPr lang="es-CL"/>
          </a:p>
        </p:txBody>
      </p:sp>
      <p:sp>
        <p:nvSpPr>
          <p:cNvPr id="9" name="Marcador de número de diapositiva 8"/>
          <p:cNvSpPr>
            <a:spLocks noGrp="1"/>
          </p:cNvSpPr>
          <p:nvPr>
            <p:ph type="sldNum" sz="quarter" idx="12"/>
          </p:nvPr>
        </p:nvSpPr>
        <p:spPr/>
        <p:txBody>
          <a:bodyPr/>
          <a:lstStyle/>
          <a:p>
            <a:fld id="{13CA55A0-EC1C-4D51-AD0E-F9C91D2A226B}" type="slidenum">
              <a:rPr lang="es-CL" smtClean="0"/>
              <a:t>‹Nº›</a:t>
            </a:fld>
            <a:endParaRPr lang="es-CL"/>
          </a:p>
        </p:txBody>
      </p:sp>
    </p:spTree>
    <p:extLst>
      <p:ext uri="{BB962C8B-B14F-4D97-AF65-F5344CB8AC3E}">
        <p14:creationId xmlns:p14="http://schemas.microsoft.com/office/powerpoint/2010/main" val="1991162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C04B05D4-195B-43C5-AD1A-F79E6BD362E3}" type="datetimeFigureOut">
              <a:rPr lang="es-CL" smtClean="0"/>
              <a:t>17-02-2023</a:t>
            </a:fld>
            <a:endParaRPr lang="es-CL"/>
          </a:p>
        </p:txBody>
      </p:sp>
      <p:sp>
        <p:nvSpPr>
          <p:cNvPr id="4" name="Marcador de pie de página 3"/>
          <p:cNvSpPr>
            <a:spLocks noGrp="1"/>
          </p:cNvSpPr>
          <p:nvPr>
            <p:ph type="ftr" sz="quarter" idx="11"/>
          </p:nvPr>
        </p:nvSpPr>
        <p:spPr/>
        <p:txBody>
          <a:bodyPr/>
          <a:lstStyle/>
          <a:p>
            <a:endParaRPr lang="es-CL"/>
          </a:p>
        </p:txBody>
      </p:sp>
      <p:sp>
        <p:nvSpPr>
          <p:cNvPr id="5" name="Marcador de número de diapositiva 4"/>
          <p:cNvSpPr>
            <a:spLocks noGrp="1"/>
          </p:cNvSpPr>
          <p:nvPr>
            <p:ph type="sldNum" sz="quarter" idx="12"/>
          </p:nvPr>
        </p:nvSpPr>
        <p:spPr/>
        <p:txBody>
          <a:bodyPr/>
          <a:lstStyle/>
          <a:p>
            <a:fld id="{13CA55A0-EC1C-4D51-AD0E-F9C91D2A226B}" type="slidenum">
              <a:rPr lang="es-CL" smtClean="0"/>
              <a:t>‹Nº›</a:t>
            </a:fld>
            <a:endParaRPr lang="es-CL"/>
          </a:p>
        </p:txBody>
      </p:sp>
    </p:spTree>
    <p:extLst>
      <p:ext uri="{BB962C8B-B14F-4D97-AF65-F5344CB8AC3E}">
        <p14:creationId xmlns:p14="http://schemas.microsoft.com/office/powerpoint/2010/main" val="10246340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C04B05D4-195B-43C5-AD1A-F79E6BD362E3}" type="datetimeFigureOut">
              <a:rPr lang="es-CL" smtClean="0"/>
              <a:t>17-02-2023</a:t>
            </a:fld>
            <a:endParaRPr lang="es-CL"/>
          </a:p>
        </p:txBody>
      </p:sp>
      <p:sp>
        <p:nvSpPr>
          <p:cNvPr id="3" name="Marcador de pie de página 2"/>
          <p:cNvSpPr>
            <a:spLocks noGrp="1"/>
          </p:cNvSpPr>
          <p:nvPr>
            <p:ph type="ftr" sz="quarter" idx="11"/>
          </p:nvPr>
        </p:nvSpPr>
        <p:spPr/>
        <p:txBody>
          <a:bodyPr/>
          <a:lstStyle/>
          <a:p>
            <a:endParaRPr lang="es-CL"/>
          </a:p>
        </p:txBody>
      </p:sp>
      <p:sp>
        <p:nvSpPr>
          <p:cNvPr id="4" name="Marcador de número de diapositiva 3"/>
          <p:cNvSpPr>
            <a:spLocks noGrp="1"/>
          </p:cNvSpPr>
          <p:nvPr>
            <p:ph type="sldNum" sz="quarter" idx="12"/>
          </p:nvPr>
        </p:nvSpPr>
        <p:spPr/>
        <p:txBody>
          <a:bodyPr/>
          <a:lstStyle/>
          <a:p>
            <a:fld id="{13CA55A0-EC1C-4D51-AD0E-F9C91D2A226B}" type="slidenum">
              <a:rPr lang="es-CL" smtClean="0"/>
              <a:t>‹Nº›</a:t>
            </a:fld>
            <a:endParaRPr lang="es-CL"/>
          </a:p>
        </p:txBody>
      </p:sp>
    </p:spTree>
    <p:extLst>
      <p:ext uri="{BB962C8B-B14F-4D97-AF65-F5344CB8AC3E}">
        <p14:creationId xmlns:p14="http://schemas.microsoft.com/office/powerpoint/2010/main" val="22115650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C04B05D4-195B-43C5-AD1A-F79E6BD362E3}" type="datetimeFigureOut">
              <a:rPr lang="es-CL" smtClean="0"/>
              <a:t>17-02-2023</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13CA55A0-EC1C-4D51-AD0E-F9C91D2A226B}" type="slidenum">
              <a:rPr lang="es-CL" smtClean="0"/>
              <a:t>‹Nº›</a:t>
            </a:fld>
            <a:endParaRPr lang="es-CL"/>
          </a:p>
        </p:txBody>
      </p:sp>
    </p:spTree>
    <p:extLst>
      <p:ext uri="{BB962C8B-B14F-4D97-AF65-F5344CB8AC3E}">
        <p14:creationId xmlns:p14="http://schemas.microsoft.com/office/powerpoint/2010/main" val="25179518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C04B05D4-195B-43C5-AD1A-F79E6BD362E3}" type="datetimeFigureOut">
              <a:rPr lang="es-CL" smtClean="0"/>
              <a:t>17-02-2023</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13CA55A0-EC1C-4D51-AD0E-F9C91D2A226B}" type="slidenum">
              <a:rPr lang="es-CL" smtClean="0"/>
              <a:t>‹Nº›</a:t>
            </a:fld>
            <a:endParaRPr lang="es-CL"/>
          </a:p>
        </p:txBody>
      </p:sp>
    </p:spTree>
    <p:extLst>
      <p:ext uri="{BB962C8B-B14F-4D97-AF65-F5344CB8AC3E}">
        <p14:creationId xmlns:p14="http://schemas.microsoft.com/office/powerpoint/2010/main" val="39083927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C04B05D4-195B-43C5-AD1A-F79E6BD362E3}" type="datetimeFigureOut">
              <a:rPr lang="es-CL" smtClean="0"/>
              <a:t>17-02-2023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13CA55A0-EC1C-4D51-AD0E-F9C91D2A226B}" type="slidenum">
              <a:rPr lang="es-CL" smtClean="0"/>
              <a:t>‹Nº›</a:t>
            </a:fld>
            <a:endParaRPr lang="es-CL"/>
          </a:p>
        </p:txBody>
      </p:sp>
    </p:spTree>
    <p:extLst>
      <p:ext uri="{BB962C8B-B14F-4D97-AF65-F5344CB8AC3E}">
        <p14:creationId xmlns:p14="http://schemas.microsoft.com/office/powerpoint/2010/main" val="24042907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C04B05D4-195B-43C5-AD1A-F79E6BD362E3}" type="datetimeFigureOut">
              <a:rPr lang="es-CL" smtClean="0"/>
              <a:t>17-02-2023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13CA55A0-EC1C-4D51-AD0E-F9C91D2A226B}" type="slidenum">
              <a:rPr lang="es-CL" smtClean="0"/>
              <a:t>‹Nº›</a:t>
            </a:fld>
            <a:endParaRPr lang="es-CL"/>
          </a:p>
        </p:txBody>
      </p:sp>
    </p:spTree>
    <p:extLst>
      <p:ext uri="{BB962C8B-B14F-4D97-AF65-F5344CB8AC3E}">
        <p14:creationId xmlns:p14="http://schemas.microsoft.com/office/powerpoint/2010/main" val="3577325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4B05D4-195B-43C5-AD1A-F79E6BD362E3}" type="datetimeFigureOut">
              <a:rPr lang="es-CL" smtClean="0"/>
              <a:t>17-02-2023</a:t>
            </a:fld>
            <a:endParaRPr lang="es-CL"/>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CA55A0-EC1C-4D51-AD0E-F9C91D2A226B}" type="slidenum">
              <a:rPr lang="es-CL" smtClean="0"/>
              <a:t>‹Nº›</a:t>
            </a:fld>
            <a:endParaRPr lang="es-CL"/>
          </a:p>
        </p:txBody>
      </p:sp>
    </p:spTree>
    <p:extLst>
      <p:ext uri="{BB962C8B-B14F-4D97-AF65-F5344CB8AC3E}">
        <p14:creationId xmlns:p14="http://schemas.microsoft.com/office/powerpoint/2010/main" val="25130125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oleObject" Target="../embeddings/oleObject1.bin"/></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oleObject" Target="../embeddings/oleObject2.bin"/></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oleObject" Target="../embeddings/oleObject3.bin"/></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n 11"/>
          <p:cNvPicPr>
            <a:picLocks noChangeAspect="1"/>
          </p:cNvPicPr>
          <p:nvPr/>
        </p:nvPicPr>
        <p:blipFill rotWithShape="1">
          <a:blip r:embed="rId2">
            <a:extLst>
              <a:ext uri="{BEBA8EAE-BF5A-486C-A8C5-ECC9F3942E4B}">
                <a14:imgProps xmlns:a14="http://schemas.microsoft.com/office/drawing/2010/main">
                  <a14:imgLayer r:embed="rId3">
                    <a14:imgEffect>
                      <a14:brightnessContrast bright="-40000"/>
                    </a14:imgEffect>
                  </a14:imgLayer>
                </a14:imgProps>
              </a:ext>
            </a:extLst>
          </a:blip>
          <a:srcRect t="16734" b="15619"/>
          <a:stretch/>
        </p:blipFill>
        <p:spPr>
          <a:xfrm>
            <a:off x="0" y="0"/>
            <a:ext cx="12192000" cy="6858000"/>
          </a:xfrm>
          <a:prstGeom prst="rect">
            <a:avLst/>
          </a:prstGeom>
          <a:effectLst>
            <a:outerShdw blurRad="50800" dist="38100" dir="2700000" algn="tl" rotWithShape="0">
              <a:prstClr val="black">
                <a:alpha val="40000"/>
              </a:prstClr>
            </a:outerShdw>
          </a:effectLst>
        </p:spPr>
      </p:pic>
      <p:sp>
        <p:nvSpPr>
          <p:cNvPr id="4" name="CuadroTexto 3"/>
          <p:cNvSpPr txBox="1"/>
          <p:nvPr/>
        </p:nvSpPr>
        <p:spPr>
          <a:xfrm>
            <a:off x="1326994" y="6281183"/>
            <a:ext cx="11946673" cy="400110"/>
          </a:xfrm>
          <a:prstGeom prst="rect">
            <a:avLst/>
          </a:prstGeom>
          <a:noFill/>
        </p:spPr>
        <p:txBody>
          <a:bodyPr wrap="square" rtlCol="0">
            <a:spAutoFit/>
          </a:bodyPr>
          <a:lstStyle/>
          <a:p>
            <a:pPr defTabSz="1009650">
              <a:tabLst>
                <a:tab pos="1435100" algn="l"/>
                <a:tab pos="2690813" algn="l"/>
                <a:tab pos="4125913" algn="l"/>
                <a:tab pos="5292725" algn="l"/>
              </a:tabLst>
            </a:pPr>
            <a:r>
              <a:rPr lang="es-CL" dirty="0">
                <a:solidFill>
                  <a:schemeClr val="bg1"/>
                </a:solidFill>
              </a:rPr>
              <a:t>     </a:t>
            </a:r>
            <a:r>
              <a:rPr lang="es-CL" sz="2000" dirty="0">
                <a:solidFill>
                  <a:schemeClr val="bg1"/>
                </a:solidFill>
              </a:rPr>
              <a:t>Honor                                Patria                             Eficiencia                               Disciplina</a:t>
            </a:r>
          </a:p>
        </p:txBody>
      </p:sp>
      <p:cxnSp>
        <p:nvCxnSpPr>
          <p:cNvPr id="5" name="Conector recto 4"/>
          <p:cNvCxnSpPr/>
          <p:nvPr/>
        </p:nvCxnSpPr>
        <p:spPr>
          <a:xfrm>
            <a:off x="2889033" y="2776643"/>
            <a:ext cx="6781892" cy="28380"/>
          </a:xfrm>
          <a:prstGeom prst="line">
            <a:avLst/>
          </a:prstGeom>
          <a:ln w="57150">
            <a:solidFill>
              <a:schemeClr val="accent4">
                <a:lumMod val="50000"/>
              </a:schemeClr>
            </a:solidFill>
          </a:ln>
        </p:spPr>
        <p:style>
          <a:lnRef idx="1">
            <a:schemeClr val="accent1"/>
          </a:lnRef>
          <a:fillRef idx="0">
            <a:schemeClr val="accent1"/>
          </a:fillRef>
          <a:effectRef idx="0">
            <a:schemeClr val="accent1"/>
          </a:effectRef>
          <a:fontRef idx="minor">
            <a:schemeClr val="tx1"/>
          </a:fontRef>
        </p:style>
      </p:cxnSp>
      <p:sp>
        <p:nvSpPr>
          <p:cNvPr id="8" name="CuadroTexto 7"/>
          <p:cNvSpPr txBox="1"/>
          <p:nvPr/>
        </p:nvSpPr>
        <p:spPr>
          <a:xfrm>
            <a:off x="3684485" y="1939041"/>
            <a:ext cx="6207529" cy="646331"/>
          </a:xfrm>
          <a:prstGeom prst="rect">
            <a:avLst/>
          </a:prstGeom>
          <a:noFill/>
        </p:spPr>
        <p:txBody>
          <a:bodyPr wrap="square" rtlCol="0">
            <a:spAutoFit/>
          </a:bodyPr>
          <a:lstStyle/>
          <a:p>
            <a:r>
              <a:rPr lang="es-CL" sz="3600" dirty="0">
                <a:solidFill>
                  <a:schemeClr val="bg1"/>
                </a:solidFill>
                <a:latin typeface="Century Gothic" panose="020B0502020202020204" pitchFamily="34" charset="0"/>
              </a:rPr>
              <a:t>SISTEMAS DE ARMAS</a:t>
            </a:r>
          </a:p>
        </p:txBody>
      </p:sp>
      <p:sp>
        <p:nvSpPr>
          <p:cNvPr id="13" name="CuadroTexto 12"/>
          <p:cNvSpPr txBox="1"/>
          <p:nvPr/>
        </p:nvSpPr>
        <p:spPr>
          <a:xfrm>
            <a:off x="3876891" y="3206558"/>
            <a:ext cx="4177990" cy="954107"/>
          </a:xfrm>
          <a:prstGeom prst="rect">
            <a:avLst/>
          </a:prstGeom>
          <a:noFill/>
        </p:spPr>
        <p:txBody>
          <a:bodyPr wrap="square" rtlCol="0">
            <a:spAutoFit/>
          </a:bodyPr>
          <a:lstStyle/>
          <a:p>
            <a:pPr algn="ctr"/>
            <a:r>
              <a:rPr lang="es-CL" sz="2800" dirty="0">
                <a:solidFill>
                  <a:schemeClr val="bg1"/>
                </a:solidFill>
                <a:latin typeface="Century Gothic" panose="020B0502020202020204" pitchFamily="34" charset="0"/>
              </a:rPr>
              <a:t>Armamentos </a:t>
            </a:r>
          </a:p>
          <a:p>
            <a:pPr algn="ctr"/>
            <a:r>
              <a:rPr lang="es-CL" sz="2800" dirty="0">
                <a:solidFill>
                  <a:schemeClr val="bg1"/>
                </a:solidFill>
                <a:latin typeface="Century Gothic" panose="020B0502020202020204" pitchFamily="34" charset="0"/>
              </a:rPr>
              <a:t>(Municiones)</a:t>
            </a:r>
          </a:p>
        </p:txBody>
      </p:sp>
      <p:cxnSp>
        <p:nvCxnSpPr>
          <p:cNvPr id="15" name="Conector recto 14"/>
          <p:cNvCxnSpPr/>
          <p:nvPr/>
        </p:nvCxnSpPr>
        <p:spPr>
          <a:xfrm>
            <a:off x="2907621" y="4564549"/>
            <a:ext cx="6781892" cy="28380"/>
          </a:xfrm>
          <a:prstGeom prst="line">
            <a:avLst/>
          </a:prstGeom>
          <a:ln w="57150">
            <a:solidFill>
              <a:schemeClr val="accent4">
                <a:lumMod val="50000"/>
              </a:schemeClr>
            </a:solidFill>
          </a:ln>
        </p:spPr>
        <p:style>
          <a:lnRef idx="1">
            <a:schemeClr val="accent1"/>
          </a:lnRef>
          <a:fillRef idx="0">
            <a:schemeClr val="accent1"/>
          </a:fillRef>
          <a:effectRef idx="0">
            <a:schemeClr val="accent1"/>
          </a:effectRef>
          <a:fontRef idx="minor">
            <a:schemeClr val="tx1"/>
          </a:fontRef>
        </p:style>
      </p:cxnSp>
      <p:pic>
        <p:nvPicPr>
          <p:cNvPr id="19" name="Imagen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74073" y="459780"/>
            <a:ext cx="1383625" cy="1383625"/>
          </a:xfrm>
          <a:prstGeom prst="rect">
            <a:avLst/>
          </a:prstGeom>
        </p:spPr>
      </p:pic>
    </p:spTree>
    <p:extLst>
      <p:ext uri="{BB962C8B-B14F-4D97-AF65-F5344CB8AC3E}">
        <p14:creationId xmlns:p14="http://schemas.microsoft.com/office/powerpoint/2010/main" val="26408356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n 10"/>
          <p:cNvPicPr>
            <a:picLocks noChangeAspect="1"/>
          </p:cNvPicPr>
          <p:nvPr/>
        </p:nvPicPr>
        <p:blipFill>
          <a:blip r:embed="rId2"/>
          <a:stretch>
            <a:fillRect/>
          </a:stretch>
        </p:blipFill>
        <p:spPr>
          <a:xfrm>
            <a:off x="0" y="-4327"/>
            <a:ext cx="12184319" cy="6862327"/>
          </a:xfrm>
          <a:prstGeom prst="rect">
            <a:avLst/>
          </a:prstGeom>
        </p:spPr>
      </p:pic>
      <p:sp>
        <p:nvSpPr>
          <p:cNvPr id="8" name="CuadroTexto 7"/>
          <p:cNvSpPr txBox="1"/>
          <p:nvPr/>
        </p:nvSpPr>
        <p:spPr>
          <a:xfrm>
            <a:off x="834693" y="2142626"/>
            <a:ext cx="5954751" cy="2230739"/>
          </a:xfrm>
          <a:prstGeom prst="rect">
            <a:avLst/>
          </a:prstGeom>
          <a:noFill/>
        </p:spPr>
        <p:txBody>
          <a:bodyPr wrap="square" rtlCol="0">
            <a:spAutoFit/>
          </a:bodyPr>
          <a:lstStyle/>
          <a:p>
            <a:pPr>
              <a:lnSpc>
                <a:spcPct val="200000"/>
              </a:lnSpc>
            </a:pPr>
            <a:r>
              <a:rPr lang="es-CL" b="1" u="sng" dirty="0"/>
              <a:t>Resultado de Aprendizaje ( </a:t>
            </a:r>
            <a:r>
              <a:rPr lang="es-CL" b="1" u="sng" dirty="0" err="1"/>
              <a:t>RdA</a:t>
            </a:r>
            <a:r>
              <a:rPr lang="es-CL" b="1" u="sng" dirty="0"/>
              <a:t>)</a:t>
            </a:r>
          </a:p>
          <a:p>
            <a:pPr>
              <a:lnSpc>
                <a:spcPct val="200000"/>
              </a:lnSpc>
            </a:pPr>
            <a:endParaRPr lang="es-CL" b="1" u="sng" dirty="0"/>
          </a:p>
          <a:p>
            <a:pPr>
              <a:lnSpc>
                <a:spcPct val="200000"/>
              </a:lnSpc>
            </a:pPr>
            <a:endParaRPr lang="es-CL" b="1" u="sng" dirty="0"/>
          </a:p>
          <a:p>
            <a:pPr>
              <a:lnSpc>
                <a:spcPct val="200000"/>
              </a:lnSpc>
            </a:pPr>
            <a:endParaRPr lang="es-CL" b="1" u="sng" dirty="0"/>
          </a:p>
        </p:txBody>
      </p:sp>
      <p:pic>
        <p:nvPicPr>
          <p:cNvPr id="10" name="Picture 2" descr="https://www.marinha.mil.br/emgepron/en/en/sites/www.marinha.mil.br.emgepron/files/styles/large/public/municao.jpg?itok=WwBF3aF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0795" y="2226659"/>
            <a:ext cx="3311902" cy="31366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 name="Imagen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64274" y="315269"/>
            <a:ext cx="940839" cy="940839"/>
          </a:xfrm>
          <a:prstGeom prst="rect">
            <a:avLst/>
          </a:prstGeom>
        </p:spPr>
      </p:pic>
      <p:cxnSp>
        <p:nvCxnSpPr>
          <p:cNvPr id="5" name="Conector recto 4"/>
          <p:cNvCxnSpPr/>
          <p:nvPr/>
        </p:nvCxnSpPr>
        <p:spPr>
          <a:xfrm>
            <a:off x="6787129" y="1256108"/>
            <a:ext cx="5397190" cy="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6" name="CuadroTexto 5"/>
          <p:cNvSpPr txBox="1"/>
          <p:nvPr/>
        </p:nvSpPr>
        <p:spPr>
          <a:xfrm>
            <a:off x="7277894" y="462522"/>
            <a:ext cx="3360504" cy="646331"/>
          </a:xfrm>
          <a:prstGeom prst="rect">
            <a:avLst/>
          </a:prstGeom>
          <a:noFill/>
        </p:spPr>
        <p:txBody>
          <a:bodyPr wrap="square" rtlCol="0">
            <a:spAutoFit/>
          </a:bodyPr>
          <a:lstStyle/>
          <a:p>
            <a:r>
              <a:rPr lang="es-CL" sz="3600" dirty="0">
                <a:solidFill>
                  <a:schemeClr val="bg2">
                    <a:lumMod val="25000"/>
                  </a:schemeClr>
                </a:solidFill>
                <a:latin typeface="Century Gothic" panose="020B0502020202020204" pitchFamily="34" charset="0"/>
              </a:rPr>
              <a:t>MUNICIONES</a:t>
            </a:r>
          </a:p>
        </p:txBody>
      </p:sp>
      <p:sp>
        <p:nvSpPr>
          <p:cNvPr id="4" name="CuadroTexto 3">
            <a:extLst>
              <a:ext uri="{FF2B5EF4-FFF2-40B4-BE49-F238E27FC236}">
                <a16:creationId xmlns:a16="http://schemas.microsoft.com/office/drawing/2014/main" id="{F3602CD2-2FEA-680D-18F4-D69973A923DE}"/>
              </a:ext>
            </a:extLst>
          </p:cNvPr>
          <p:cNvSpPr txBox="1"/>
          <p:nvPr/>
        </p:nvSpPr>
        <p:spPr>
          <a:xfrm>
            <a:off x="834693" y="3190672"/>
            <a:ext cx="5682839" cy="2911182"/>
          </a:xfrm>
          <a:prstGeom prst="rect">
            <a:avLst/>
          </a:prstGeom>
          <a:noFill/>
        </p:spPr>
        <p:txBody>
          <a:bodyPr wrap="square" rtlCol="0">
            <a:spAutoFit/>
          </a:bodyPr>
          <a:lstStyle/>
          <a:p>
            <a:pPr lvl="0" algn="just">
              <a:lnSpc>
                <a:spcPct val="200000"/>
              </a:lnSpc>
              <a:spcAft>
                <a:spcPts val="1000"/>
              </a:spcAft>
              <a:tabLst>
                <a:tab pos="2700020" algn="ctr"/>
                <a:tab pos="5400040" algn="r"/>
              </a:tabLst>
            </a:pPr>
            <a:r>
              <a:rPr lang="es-ES" sz="1800" b="1" u="sng" dirty="0">
                <a:effectLst/>
                <a:latin typeface="Arial" panose="020B0604020202020204" pitchFamily="34" charset="0"/>
                <a:ea typeface="Times New Roman" panose="02020603050405020304" pitchFamily="18" charset="0"/>
                <a:cs typeface="Times New Roman" panose="02020603050405020304" pitchFamily="18" charset="0"/>
              </a:rPr>
              <a:t>Que el cadete</a:t>
            </a:r>
            <a:r>
              <a:rPr lang="es-ES" sz="1800" b="1" dirty="0">
                <a:effectLst/>
                <a:latin typeface="Arial" panose="020B0604020202020204" pitchFamily="34" charset="0"/>
                <a:ea typeface="Times New Roman" panose="02020603050405020304" pitchFamily="18" charset="0"/>
                <a:cs typeface="Times New Roman" panose="02020603050405020304" pitchFamily="18" charset="0"/>
              </a:rPr>
              <a:t>:</a:t>
            </a:r>
          </a:p>
          <a:p>
            <a:pPr lvl="0" algn="just">
              <a:lnSpc>
                <a:spcPct val="200000"/>
              </a:lnSpc>
              <a:spcAft>
                <a:spcPts val="1000"/>
              </a:spcAft>
              <a:tabLst>
                <a:tab pos="2700020" algn="ctr"/>
                <a:tab pos="5400040" algn="r"/>
              </a:tabLst>
            </a:pPr>
            <a:r>
              <a:rPr lang="es-ES" sz="1800" dirty="0">
                <a:effectLst/>
                <a:latin typeface="Arial" panose="020B0604020202020204" pitchFamily="34" charset="0"/>
                <a:ea typeface="Times New Roman" panose="02020603050405020304" pitchFamily="18" charset="0"/>
                <a:cs typeface="Times New Roman" panose="02020603050405020304" pitchFamily="18" charset="0"/>
              </a:rPr>
              <a:t>Interprete las relaciones funcionales de los componentes de granadas y espoletas, para entender el funcionamiento de los mecanismos de activación de las cadenas explosivas detonantes.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190905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n 10"/>
          <p:cNvPicPr>
            <a:picLocks noChangeAspect="1"/>
          </p:cNvPicPr>
          <p:nvPr/>
        </p:nvPicPr>
        <p:blipFill>
          <a:blip r:embed="rId2"/>
          <a:stretch>
            <a:fillRect/>
          </a:stretch>
        </p:blipFill>
        <p:spPr>
          <a:xfrm>
            <a:off x="7434" y="-4327"/>
            <a:ext cx="12184319" cy="6862327"/>
          </a:xfrm>
          <a:prstGeom prst="rect">
            <a:avLst/>
          </a:prstGeom>
        </p:spPr>
      </p:pic>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4274" y="315269"/>
            <a:ext cx="940839" cy="940839"/>
          </a:xfrm>
          <a:prstGeom prst="rect">
            <a:avLst/>
          </a:prstGeom>
        </p:spPr>
      </p:pic>
      <p:cxnSp>
        <p:nvCxnSpPr>
          <p:cNvPr id="4" name="Conector recto 3"/>
          <p:cNvCxnSpPr/>
          <p:nvPr/>
        </p:nvCxnSpPr>
        <p:spPr>
          <a:xfrm flipH="1">
            <a:off x="1781623" y="2190678"/>
            <a:ext cx="0" cy="442800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5" name="Elipse 4"/>
          <p:cNvSpPr/>
          <p:nvPr/>
        </p:nvSpPr>
        <p:spPr>
          <a:xfrm>
            <a:off x="1697253" y="2442987"/>
            <a:ext cx="168740" cy="181981"/>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8" name="CuadroTexto 7"/>
          <p:cNvSpPr txBox="1"/>
          <p:nvPr/>
        </p:nvSpPr>
        <p:spPr>
          <a:xfrm>
            <a:off x="102733" y="2325156"/>
            <a:ext cx="1305113" cy="369332"/>
          </a:xfrm>
          <a:prstGeom prst="rect">
            <a:avLst/>
          </a:prstGeom>
          <a:noFill/>
        </p:spPr>
        <p:txBody>
          <a:bodyPr wrap="square" rtlCol="0">
            <a:spAutoFit/>
          </a:bodyPr>
          <a:lstStyle/>
          <a:p>
            <a:pPr algn="ctr"/>
            <a:r>
              <a:rPr lang="es-CL" dirty="0"/>
              <a:t>Ápice</a:t>
            </a:r>
          </a:p>
        </p:txBody>
      </p:sp>
      <p:sp>
        <p:nvSpPr>
          <p:cNvPr id="10" name="CuadroTexto 9"/>
          <p:cNvSpPr txBox="1"/>
          <p:nvPr/>
        </p:nvSpPr>
        <p:spPr>
          <a:xfrm>
            <a:off x="197303" y="3413207"/>
            <a:ext cx="1305113" cy="369332"/>
          </a:xfrm>
          <a:prstGeom prst="rect">
            <a:avLst/>
          </a:prstGeom>
          <a:noFill/>
        </p:spPr>
        <p:txBody>
          <a:bodyPr wrap="square" rtlCol="0">
            <a:spAutoFit/>
          </a:bodyPr>
          <a:lstStyle/>
          <a:p>
            <a:pPr algn="ctr"/>
            <a:r>
              <a:rPr lang="es-CL" dirty="0"/>
              <a:t>Pantoque</a:t>
            </a:r>
          </a:p>
        </p:txBody>
      </p:sp>
      <p:sp>
        <p:nvSpPr>
          <p:cNvPr id="15" name="CuadroTexto 14"/>
          <p:cNvSpPr txBox="1"/>
          <p:nvPr/>
        </p:nvSpPr>
        <p:spPr>
          <a:xfrm>
            <a:off x="1023380" y="1403363"/>
            <a:ext cx="6102008" cy="523220"/>
          </a:xfrm>
          <a:prstGeom prst="rect">
            <a:avLst/>
          </a:prstGeom>
          <a:noFill/>
        </p:spPr>
        <p:txBody>
          <a:bodyPr wrap="square" rtlCol="0">
            <a:spAutoFit/>
          </a:bodyPr>
          <a:lstStyle/>
          <a:p>
            <a:pPr algn="ctr"/>
            <a:r>
              <a:rPr lang="es-CL" sz="2800" b="1" dirty="0">
                <a:solidFill>
                  <a:schemeClr val="accent4">
                    <a:lumMod val="50000"/>
                  </a:schemeClr>
                </a:solidFill>
              </a:rPr>
              <a:t>“</a:t>
            </a:r>
            <a:r>
              <a:rPr lang="es-CL" sz="2800" b="1" u="sng" dirty="0">
                <a:solidFill>
                  <a:schemeClr val="accent4">
                    <a:lumMod val="50000"/>
                  </a:schemeClr>
                </a:solidFill>
              </a:rPr>
              <a:t>NOMENCLATURA DE UNA GRANADA</a:t>
            </a:r>
            <a:r>
              <a:rPr lang="es-CL" sz="2800" b="1" dirty="0">
                <a:solidFill>
                  <a:schemeClr val="accent4">
                    <a:lumMod val="50000"/>
                  </a:schemeClr>
                </a:solidFill>
              </a:rPr>
              <a:t>”</a:t>
            </a:r>
            <a:endParaRPr lang="es-CL" sz="2800" b="1" u="sng" dirty="0">
              <a:solidFill>
                <a:schemeClr val="accent4">
                  <a:lumMod val="50000"/>
                </a:schemeClr>
              </a:solidFill>
            </a:endParaRPr>
          </a:p>
        </p:txBody>
      </p:sp>
      <p:sp>
        <p:nvSpPr>
          <p:cNvPr id="16" name="CuadroTexto 15"/>
          <p:cNvSpPr txBox="1"/>
          <p:nvPr/>
        </p:nvSpPr>
        <p:spPr>
          <a:xfrm>
            <a:off x="1950363" y="2230243"/>
            <a:ext cx="6021714" cy="646331"/>
          </a:xfrm>
          <a:prstGeom prst="rect">
            <a:avLst/>
          </a:prstGeom>
          <a:noFill/>
        </p:spPr>
        <p:txBody>
          <a:bodyPr wrap="square" rtlCol="0">
            <a:spAutoFit/>
          </a:bodyPr>
          <a:lstStyle/>
          <a:p>
            <a:pPr algn="just"/>
            <a:r>
              <a:rPr lang="es-ES_tradnl" dirty="0"/>
              <a:t>Extremo aguzado del proyectil que le </a:t>
            </a:r>
            <a:r>
              <a:rPr lang="es-ES_tradnl" b="1" dirty="0"/>
              <a:t>otorga características aerodinámicas</a:t>
            </a:r>
            <a:r>
              <a:rPr lang="es-ES_tradnl" dirty="0"/>
              <a:t>. Puede ser formado por una espoleta de ápice.</a:t>
            </a:r>
            <a:endParaRPr lang="es-CL" dirty="0"/>
          </a:p>
        </p:txBody>
      </p:sp>
      <p:sp>
        <p:nvSpPr>
          <p:cNvPr id="17" name="Elipse 16"/>
          <p:cNvSpPr/>
          <p:nvPr/>
        </p:nvSpPr>
        <p:spPr>
          <a:xfrm>
            <a:off x="1697253" y="3518722"/>
            <a:ext cx="168740" cy="181981"/>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18" name="CuadroTexto 17"/>
          <p:cNvSpPr txBox="1"/>
          <p:nvPr/>
        </p:nvSpPr>
        <p:spPr>
          <a:xfrm>
            <a:off x="1988875" y="3240027"/>
            <a:ext cx="6021714" cy="923330"/>
          </a:xfrm>
          <a:prstGeom prst="rect">
            <a:avLst/>
          </a:prstGeom>
          <a:noFill/>
        </p:spPr>
        <p:txBody>
          <a:bodyPr wrap="square" rtlCol="0">
            <a:spAutoFit/>
          </a:bodyPr>
          <a:lstStyle/>
          <a:p>
            <a:pPr algn="just">
              <a:spcBef>
                <a:spcPct val="50000"/>
              </a:spcBef>
            </a:pPr>
            <a:r>
              <a:rPr lang="es-ES_tradnl" dirty="0"/>
              <a:t>Parte más ancha del proyectil, que en los de grandes dimensiones, se apoya en el interior del tubo del cañón para </a:t>
            </a:r>
            <a:r>
              <a:rPr lang="es-ES_tradnl" b="1" dirty="0"/>
              <a:t>evitar vibraciones indeseadas </a:t>
            </a:r>
            <a:r>
              <a:rPr lang="es-ES_tradnl" dirty="0"/>
              <a:t>al ser disparado.</a:t>
            </a:r>
            <a:endParaRPr lang="es-ES" dirty="0"/>
          </a:p>
        </p:txBody>
      </p:sp>
      <p:cxnSp>
        <p:nvCxnSpPr>
          <p:cNvPr id="21" name="Conector recto 20"/>
          <p:cNvCxnSpPr/>
          <p:nvPr/>
        </p:nvCxnSpPr>
        <p:spPr>
          <a:xfrm>
            <a:off x="6787129" y="1256108"/>
            <a:ext cx="5397190" cy="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22" name="CuadroTexto 21"/>
          <p:cNvSpPr txBox="1"/>
          <p:nvPr/>
        </p:nvSpPr>
        <p:spPr>
          <a:xfrm>
            <a:off x="7277894" y="462522"/>
            <a:ext cx="3360504" cy="646331"/>
          </a:xfrm>
          <a:prstGeom prst="rect">
            <a:avLst/>
          </a:prstGeom>
          <a:noFill/>
        </p:spPr>
        <p:txBody>
          <a:bodyPr wrap="square" rtlCol="0">
            <a:spAutoFit/>
          </a:bodyPr>
          <a:lstStyle/>
          <a:p>
            <a:r>
              <a:rPr lang="es-CL" sz="3600" dirty="0">
                <a:solidFill>
                  <a:schemeClr val="bg2">
                    <a:lumMod val="25000"/>
                  </a:schemeClr>
                </a:solidFill>
                <a:latin typeface="Century Gothic" panose="020B0502020202020204" pitchFamily="34" charset="0"/>
              </a:rPr>
              <a:t>MUNICIONES</a:t>
            </a:r>
          </a:p>
        </p:txBody>
      </p:sp>
      <p:sp>
        <p:nvSpPr>
          <p:cNvPr id="23" name="CuadroTexto 22"/>
          <p:cNvSpPr txBox="1"/>
          <p:nvPr/>
        </p:nvSpPr>
        <p:spPr>
          <a:xfrm>
            <a:off x="1950363" y="4486231"/>
            <a:ext cx="6021714" cy="2031325"/>
          </a:xfrm>
          <a:prstGeom prst="rect">
            <a:avLst/>
          </a:prstGeom>
          <a:noFill/>
        </p:spPr>
        <p:txBody>
          <a:bodyPr wrap="square" rtlCol="0">
            <a:spAutoFit/>
          </a:bodyPr>
          <a:lstStyle/>
          <a:p>
            <a:pPr algn="just">
              <a:spcBef>
                <a:spcPct val="50000"/>
              </a:spcBef>
            </a:pPr>
            <a:r>
              <a:rPr lang="es-ES_tradnl" dirty="0"/>
              <a:t>Anillo de metal blando (Cobre o Estaño) que va unido al exterior del proyectil y al ser forzado por los gases, se deforma, incrustándose en las estrías del cañón </a:t>
            </a:r>
            <a:r>
              <a:rPr lang="es-ES_tradnl" b="1" dirty="0"/>
              <a:t>imprimiéndole un movimiento rotatorio al proyectil</a:t>
            </a:r>
            <a:r>
              <a:rPr lang="es-ES_tradnl" dirty="0"/>
              <a:t>. </a:t>
            </a:r>
            <a:r>
              <a:rPr lang="es-ES_tradnl" b="1" dirty="0"/>
              <a:t>También</a:t>
            </a:r>
            <a:r>
              <a:rPr lang="es-ES_tradnl" dirty="0"/>
              <a:t> </a:t>
            </a:r>
            <a:r>
              <a:rPr lang="es-ES_tradnl" b="1" dirty="0"/>
              <a:t>obtura los gases de la combustión de la pólvora</a:t>
            </a:r>
            <a:r>
              <a:rPr lang="es-ES_tradnl" dirty="0"/>
              <a:t>, impidiendo que éstos sobrepasen al proyectil durante su desplazamiento dentro del tubo del cañón.</a:t>
            </a:r>
            <a:endParaRPr lang="es-ES" dirty="0"/>
          </a:p>
        </p:txBody>
      </p:sp>
      <p:sp>
        <p:nvSpPr>
          <p:cNvPr id="24" name="Elipse 23"/>
          <p:cNvSpPr/>
          <p:nvPr/>
        </p:nvSpPr>
        <p:spPr>
          <a:xfrm>
            <a:off x="1697253" y="5171521"/>
            <a:ext cx="168740" cy="181981"/>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25" name="CuadroTexto 24"/>
          <p:cNvSpPr txBox="1"/>
          <p:nvPr/>
        </p:nvSpPr>
        <p:spPr>
          <a:xfrm>
            <a:off x="22826" y="4939345"/>
            <a:ext cx="1654065" cy="646331"/>
          </a:xfrm>
          <a:prstGeom prst="rect">
            <a:avLst/>
          </a:prstGeom>
          <a:noFill/>
        </p:spPr>
        <p:txBody>
          <a:bodyPr wrap="square" rtlCol="0">
            <a:spAutoFit/>
          </a:bodyPr>
          <a:lstStyle/>
          <a:p>
            <a:pPr algn="ctr"/>
            <a:r>
              <a:rPr lang="es-CL" dirty="0"/>
              <a:t>Anillo de Reforzamiento</a:t>
            </a:r>
          </a:p>
        </p:txBody>
      </p:sp>
      <p:graphicFrame>
        <p:nvGraphicFramePr>
          <p:cNvPr id="26" name="Object 3"/>
          <p:cNvGraphicFramePr>
            <a:graphicFrameLocks noChangeAspect="1"/>
          </p:cNvGraphicFramePr>
          <p:nvPr>
            <p:extLst>
              <p:ext uri="{D42A27DB-BD31-4B8C-83A1-F6EECF244321}">
                <p14:modId xmlns:p14="http://schemas.microsoft.com/office/powerpoint/2010/main" val="1090650971"/>
              </p:ext>
            </p:extLst>
          </p:nvPr>
        </p:nvGraphicFramePr>
        <p:xfrm>
          <a:off x="9321381" y="1802253"/>
          <a:ext cx="2201862" cy="4876800"/>
        </p:xfrm>
        <a:graphic>
          <a:graphicData uri="http://schemas.openxmlformats.org/presentationml/2006/ole">
            <mc:AlternateContent xmlns:mc="http://schemas.openxmlformats.org/markup-compatibility/2006">
              <mc:Choice xmlns:v="urn:schemas-microsoft-com:vml" Requires="v">
                <p:oleObj name="Fotografía de Photo Editor" r:id="rId4" imgW="9333333" imgH="20691188" progId="">
                  <p:embed/>
                </p:oleObj>
              </mc:Choice>
              <mc:Fallback>
                <p:oleObj name="Fotografía de Photo Editor" r:id="rId4" imgW="9333333" imgH="20691188" progId="">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321381" y="1802253"/>
                        <a:ext cx="2201862" cy="4876800"/>
                      </a:xfrm>
                      <a:prstGeom prst="rect">
                        <a:avLst/>
                      </a:prstGeom>
                      <a:noFill/>
                      <a:ln w="9525">
                        <a:solidFill>
                          <a:schemeClr val="tx1"/>
                        </a:solidFill>
                        <a:miter lim="800000"/>
                        <a:headEnd/>
                        <a:tailEnd/>
                      </a:ln>
                    </p:spPr>
                  </p:pic>
                </p:oleObj>
              </mc:Fallback>
            </mc:AlternateContent>
          </a:graphicData>
        </a:graphic>
      </p:graphicFrame>
      <p:cxnSp>
        <p:nvCxnSpPr>
          <p:cNvPr id="27" name="Conector recto de flecha 26"/>
          <p:cNvCxnSpPr/>
          <p:nvPr/>
        </p:nvCxnSpPr>
        <p:spPr>
          <a:xfrm flipV="1">
            <a:off x="8148767" y="1932168"/>
            <a:ext cx="1591581" cy="62124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9" name="Conector recto 28"/>
          <p:cNvCxnSpPr/>
          <p:nvPr/>
        </p:nvCxnSpPr>
        <p:spPr>
          <a:xfrm>
            <a:off x="8140816" y="2287977"/>
            <a:ext cx="7951" cy="58859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Conector recto 30"/>
          <p:cNvCxnSpPr/>
          <p:nvPr/>
        </p:nvCxnSpPr>
        <p:spPr>
          <a:xfrm>
            <a:off x="8162147" y="3406404"/>
            <a:ext cx="7951" cy="58859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Conector recto 31"/>
          <p:cNvCxnSpPr/>
          <p:nvPr/>
        </p:nvCxnSpPr>
        <p:spPr>
          <a:xfrm>
            <a:off x="8166122" y="5059203"/>
            <a:ext cx="7951" cy="58859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Conector recto de flecha 36"/>
          <p:cNvCxnSpPr/>
          <p:nvPr/>
        </p:nvCxnSpPr>
        <p:spPr>
          <a:xfrm>
            <a:off x="8170097" y="5262510"/>
            <a:ext cx="1151284" cy="859994"/>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0" name="Conector recto de flecha 39"/>
          <p:cNvCxnSpPr/>
          <p:nvPr/>
        </p:nvCxnSpPr>
        <p:spPr>
          <a:xfrm>
            <a:off x="8170097" y="3597873"/>
            <a:ext cx="1151284"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94243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n 10"/>
          <p:cNvPicPr>
            <a:picLocks noChangeAspect="1"/>
          </p:cNvPicPr>
          <p:nvPr/>
        </p:nvPicPr>
        <p:blipFill>
          <a:blip r:embed="rId2"/>
          <a:stretch>
            <a:fillRect/>
          </a:stretch>
        </p:blipFill>
        <p:spPr>
          <a:xfrm>
            <a:off x="7681" y="-7992"/>
            <a:ext cx="12184319" cy="6862327"/>
          </a:xfrm>
          <a:prstGeom prst="rect">
            <a:avLst/>
          </a:prstGeom>
        </p:spPr>
      </p:pic>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4274" y="315269"/>
            <a:ext cx="940839" cy="940839"/>
          </a:xfrm>
          <a:prstGeom prst="rect">
            <a:avLst/>
          </a:prstGeom>
        </p:spPr>
      </p:pic>
      <p:cxnSp>
        <p:nvCxnSpPr>
          <p:cNvPr id="4" name="Conector recto 3"/>
          <p:cNvCxnSpPr/>
          <p:nvPr/>
        </p:nvCxnSpPr>
        <p:spPr>
          <a:xfrm flipH="1">
            <a:off x="1105766" y="2206580"/>
            <a:ext cx="0" cy="450000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12" name="CuadroTexto 11"/>
          <p:cNvSpPr txBox="1"/>
          <p:nvPr/>
        </p:nvSpPr>
        <p:spPr>
          <a:xfrm>
            <a:off x="-98659" y="4113039"/>
            <a:ext cx="1305113" cy="369332"/>
          </a:xfrm>
          <a:prstGeom prst="rect">
            <a:avLst/>
          </a:prstGeom>
          <a:noFill/>
        </p:spPr>
        <p:txBody>
          <a:bodyPr wrap="square" rtlCol="0">
            <a:spAutoFit/>
          </a:bodyPr>
          <a:lstStyle/>
          <a:p>
            <a:pPr algn="ctr"/>
            <a:r>
              <a:rPr lang="es-CL" dirty="0"/>
              <a:t>Cuerpo</a:t>
            </a:r>
          </a:p>
        </p:txBody>
      </p:sp>
      <p:sp>
        <p:nvSpPr>
          <p:cNvPr id="13" name="CuadroTexto 12"/>
          <p:cNvSpPr txBox="1"/>
          <p:nvPr/>
        </p:nvSpPr>
        <p:spPr>
          <a:xfrm>
            <a:off x="-98659" y="5890221"/>
            <a:ext cx="1320823" cy="369332"/>
          </a:xfrm>
          <a:prstGeom prst="rect">
            <a:avLst/>
          </a:prstGeom>
          <a:noFill/>
        </p:spPr>
        <p:txBody>
          <a:bodyPr wrap="square" rtlCol="0">
            <a:spAutoFit/>
          </a:bodyPr>
          <a:lstStyle/>
          <a:p>
            <a:pPr algn="ctr"/>
            <a:r>
              <a:rPr lang="es-CL" dirty="0"/>
              <a:t>Culote</a:t>
            </a:r>
          </a:p>
        </p:txBody>
      </p:sp>
      <p:sp>
        <p:nvSpPr>
          <p:cNvPr id="14" name="CuadroTexto 13"/>
          <p:cNvSpPr txBox="1"/>
          <p:nvPr/>
        </p:nvSpPr>
        <p:spPr>
          <a:xfrm>
            <a:off x="55666" y="2683213"/>
            <a:ext cx="1036398" cy="369332"/>
          </a:xfrm>
          <a:prstGeom prst="rect">
            <a:avLst/>
          </a:prstGeom>
          <a:noFill/>
        </p:spPr>
        <p:txBody>
          <a:bodyPr wrap="square" rtlCol="0">
            <a:spAutoFit/>
          </a:bodyPr>
          <a:lstStyle/>
          <a:p>
            <a:pPr algn="ctr"/>
            <a:r>
              <a:rPr lang="es-CL" dirty="0"/>
              <a:t>Ojiva</a:t>
            </a:r>
          </a:p>
        </p:txBody>
      </p:sp>
      <p:sp>
        <p:nvSpPr>
          <p:cNvPr id="18" name="CuadroTexto 17"/>
          <p:cNvSpPr txBox="1"/>
          <p:nvPr/>
        </p:nvSpPr>
        <p:spPr>
          <a:xfrm>
            <a:off x="1397386" y="2520676"/>
            <a:ext cx="6180217" cy="646331"/>
          </a:xfrm>
          <a:prstGeom prst="rect">
            <a:avLst/>
          </a:prstGeom>
          <a:noFill/>
        </p:spPr>
        <p:txBody>
          <a:bodyPr wrap="square" rtlCol="0">
            <a:spAutoFit/>
          </a:bodyPr>
          <a:lstStyle/>
          <a:p>
            <a:pPr algn="just">
              <a:spcBef>
                <a:spcPct val="50000"/>
              </a:spcBef>
            </a:pPr>
            <a:r>
              <a:rPr lang="es-ES_tradnl" dirty="0"/>
              <a:t>Parte comprendida entre el ápice y el pantoque, tiene </a:t>
            </a:r>
            <a:r>
              <a:rPr lang="es-ES_tradnl" b="1" dirty="0"/>
              <a:t>forma cónica</a:t>
            </a:r>
            <a:r>
              <a:rPr lang="es-ES_tradnl" dirty="0"/>
              <a:t> para optimizar las características aerodinámicas de éste.</a:t>
            </a:r>
            <a:endParaRPr lang="es-ES" dirty="0"/>
          </a:p>
        </p:txBody>
      </p:sp>
      <p:cxnSp>
        <p:nvCxnSpPr>
          <p:cNvPr id="21" name="Conector recto 20"/>
          <p:cNvCxnSpPr/>
          <p:nvPr/>
        </p:nvCxnSpPr>
        <p:spPr>
          <a:xfrm>
            <a:off x="6787129" y="1256108"/>
            <a:ext cx="5397190" cy="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22" name="CuadroTexto 21"/>
          <p:cNvSpPr txBox="1"/>
          <p:nvPr/>
        </p:nvSpPr>
        <p:spPr>
          <a:xfrm>
            <a:off x="7277894" y="462522"/>
            <a:ext cx="3360504" cy="646331"/>
          </a:xfrm>
          <a:prstGeom prst="rect">
            <a:avLst/>
          </a:prstGeom>
          <a:noFill/>
        </p:spPr>
        <p:txBody>
          <a:bodyPr wrap="square" rtlCol="0">
            <a:spAutoFit/>
          </a:bodyPr>
          <a:lstStyle/>
          <a:p>
            <a:r>
              <a:rPr lang="es-CL" sz="3600" dirty="0">
                <a:solidFill>
                  <a:schemeClr val="bg2">
                    <a:lumMod val="25000"/>
                  </a:schemeClr>
                </a:solidFill>
                <a:latin typeface="Century Gothic" panose="020B0502020202020204" pitchFamily="34" charset="0"/>
              </a:rPr>
              <a:t>MUNICIONES</a:t>
            </a:r>
          </a:p>
        </p:txBody>
      </p:sp>
      <p:sp>
        <p:nvSpPr>
          <p:cNvPr id="24" name="Elipse 23"/>
          <p:cNvSpPr/>
          <p:nvPr/>
        </p:nvSpPr>
        <p:spPr>
          <a:xfrm>
            <a:off x="1021396" y="2789908"/>
            <a:ext cx="168740" cy="181981"/>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spcBef>
                <a:spcPct val="50000"/>
              </a:spcBef>
            </a:pPr>
            <a:endParaRPr lang="es-ES" dirty="0"/>
          </a:p>
        </p:txBody>
      </p:sp>
      <p:sp>
        <p:nvSpPr>
          <p:cNvPr id="3" name="Rectángulo 2"/>
          <p:cNvSpPr/>
          <p:nvPr/>
        </p:nvSpPr>
        <p:spPr>
          <a:xfrm>
            <a:off x="1397387" y="3456534"/>
            <a:ext cx="6096000" cy="1892826"/>
          </a:xfrm>
          <a:prstGeom prst="rect">
            <a:avLst/>
          </a:prstGeom>
        </p:spPr>
        <p:txBody>
          <a:bodyPr>
            <a:spAutoFit/>
          </a:bodyPr>
          <a:lstStyle/>
          <a:p>
            <a:pPr algn="just">
              <a:spcBef>
                <a:spcPct val="50000"/>
              </a:spcBef>
            </a:pPr>
            <a:r>
              <a:rPr lang="es-ES_tradnl" dirty="0"/>
              <a:t>Parte comprendida entre el pantoque y el extremo exterior del culote, en esta sección se graban las marcas de identificación (</a:t>
            </a:r>
            <a:r>
              <a:rPr lang="es-ES_tradnl" b="1" dirty="0"/>
              <a:t>tipo de proyectil</a:t>
            </a:r>
            <a:r>
              <a:rPr lang="es-ES_tradnl" dirty="0"/>
              <a:t>).</a:t>
            </a:r>
          </a:p>
          <a:p>
            <a:pPr algn="just">
              <a:spcBef>
                <a:spcPct val="50000"/>
              </a:spcBef>
            </a:pPr>
            <a:r>
              <a:rPr lang="es-ES_tradnl" dirty="0"/>
              <a:t>Su superficie es lisa y continua, libre de pliegues y protuberancias a fin de otorgar al proyectil un óptimo perfil aerodinámico.</a:t>
            </a:r>
            <a:endParaRPr lang="es-ES" dirty="0"/>
          </a:p>
        </p:txBody>
      </p:sp>
      <p:sp>
        <p:nvSpPr>
          <p:cNvPr id="25" name="Elipse 24"/>
          <p:cNvSpPr/>
          <p:nvPr/>
        </p:nvSpPr>
        <p:spPr>
          <a:xfrm>
            <a:off x="1026655" y="4222617"/>
            <a:ext cx="168740" cy="181981"/>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spcBef>
                <a:spcPct val="50000"/>
              </a:spcBef>
            </a:pPr>
            <a:endParaRPr lang="es-ES" dirty="0"/>
          </a:p>
        </p:txBody>
      </p:sp>
      <p:sp>
        <p:nvSpPr>
          <p:cNvPr id="26" name="Elipse 25"/>
          <p:cNvSpPr/>
          <p:nvPr/>
        </p:nvSpPr>
        <p:spPr>
          <a:xfrm>
            <a:off x="1021396" y="5999799"/>
            <a:ext cx="168740" cy="181981"/>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spcBef>
                <a:spcPct val="50000"/>
              </a:spcBef>
            </a:pPr>
            <a:endParaRPr lang="es-ES" dirty="0"/>
          </a:p>
        </p:txBody>
      </p:sp>
      <p:sp>
        <p:nvSpPr>
          <p:cNvPr id="19" name="Rectángulo 18"/>
          <p:cNvSpPr/>
          <p:nvPr/>
        </p:nvSpPr>
        <p:spPr>
          <a:xfrm>
            <a:off x="1349497" y="5652977"/>
            <a:ext cx="6096000" cy="923330"/>
          </a:xfrm>
          <a:prstGeom prst="rect">
            <a:avLst/>
          </a:prstGeom>
        </p:spPr>
        <p:txBody>
          <a:bodyPr>
            <a:spAutoFit/>
          </a:bodyPr>
          <a:lstStyle/>
          <a:p>
            <a:pPr algn="just">
              <a:spcBef>
                <a:spcPct val="50000"/>
              </a:spcBef>
            </a:pPr>
            <a:r>
              <a:rPr lang="es-ES_tradnl" dirty="0"/>
              <a:t>Extremo del proyectil opuesto al ápice, generalmente de forma aplanada y de un diámetro menor al del pantoque para optimizar la forma aerodinámica de éste.</a:t>
            </a:r>
            <a:endParaRPr lang="es-ES" dirty="0"/>
          </a:p>
        </p:txBody>
      </p:sp>
      <p:graphicFrame>
        <p:nvGraphicFramePr>
          <p:cNvPr id="28" name="Object 3"/>
          <p:cNvGraphicFramePr>
            <a:graphicFrameLocks noChangeAspect="1"/>
          </p:cNvGraphicFramePr>
          <p:nvPr>
            <p:extLst>
              <p:ext uri="{D42A27DB-BD31-4B8C-83A1-F6EECF244321}">
                <p14:modId xmlns:p14="http://schemas.microsoft.com/office/powerpoint/2010/main" val="3726398127"/>
              </p:ext>
            </p:extLst>
          </p:nvPr>
        </p:nvGraphicFramePr>
        <p:xfrm>
          <a:off x="9804600" y="1829780"/>
          <a:ext cx="2201862" cy="4876800"/>
        </p:xfrm>
        <a:graphic>
          <a:graphicData uri="http://schemas.openxmlformats.org/presentationml/2006/ole">
            <mc:AlternateContent xmlns:mc="http://schemas.openxmlformats.org/markup-compatibility/2006">
              <mc:Choice xmlns:v="urn:schemas-microsoft-com:vml" Requires="v">
                <p:oleObj name="Fotografía de Photo Editor" r:id="rId4" imgW="9333333" imgH="20691188" progId="">
                  <p:embed/>
                </p:oleObj>
              </mc:Choice>
              <mc:Fallback>
                <p:oleObj name="Fotografía de Photo Editor" r:id="rId4" imgW="9333333" imgH="20691188" progId="">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804600" y="1829780"/>
                        <a:ext cx="2201862" cy="4876800"/>
                      </a:xfrm>
                      <a:prstGeom prst="rect">
                        <a:avLst/>
                      </a:prstGeom>
                      <a:noFill/>
                      <a:ln w="9525">
                        <a:solidFill>
                          <a:schemeClr val="tx1"/>
                        </a:solidFill>
                        <a:miter lim="800000"/>
                        <a:headEnd/>
                        <a:tailEnd/>
                      </a:ln>
                    </p:spPr>
                  </p:pic>
                </p:oleObj>
              </mc:Fallback>
            </mc:AlternateContent>
          </a:graphicData>
        </a:graphic>
      </p:graphicFrame>
      <p:cxnSp>
        <p:nvCxnSpPr>
          <p:cNvPr id="30" name="Conector recto 29"/>
          <p:cNvCxnSpPr/>
          <p:nvPr/>
        </p:nvCxnSpPr>
        <p:spPr>
          <a:xfrm>
            <a:off x="8148766" y="3833256"/>
            <a:ext cx="7951" cy="7920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Conector recto 31"/>
          <p:cNvCxnSpPr/>
          <p:nvPr/>
        </p:nvCxnSpPr>
        <p:spPr>
          <a:xfrm>
            <a:off x="8140815" y="2572215"/>
            <a:ext cx="7951" cy="58859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Conector recto 32"/>
          <p:cNvCxnSpPr/>
          <p:nvPr/>
        </p:nvCxnSpPr>
        <p:spPr>
          <a:xfrm>
            <a:off x="8144791" y="5712931"/>
            <a:ext cx="7951" cy="58859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Abrir llave 19"/>
          <p:cNvSpPr/>
          <p:nvPr/>
        </p:nvSpPr>
        <p:spPr>
          <a:xfrm>
            <a:off x="9270388" y="1884760"/>
            <a:ext cx="591246" cy="2003324"/>
          </a:xfrm>
          <a:prstGeom prst="leftBrace">
            <a:avLst>
              <a:gd name="adj1" fmla="val 8333"/>
              <a:gd name="adj2" fmla="val 45918"/>
            </a:avLst>
          </a:prstGeom>
          <a:ln w="38100">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39" name="Abrir llave 38"/>
          <p:cNvSpPr/>
          <p:nvPr/>
        </p:nvSpPr>
        <p:spPr>
          <a:xfrm>
            <a:off x="9276284" y="3897471"/>
            <a:ext cx="591246" cy="2533066"/>
          </a:xfrm>
          <a:prstGeom prst="leftBrace">
            <a:avLst>
              <a:gd name="adj1" fmla="val 8333"/>
              <a:gd name="adj2" fmla="val 45918"/>
            </a:avLst>
          </a:prstGeom>
          <a:ln w="38100">
            <a:solidFill>
              <a:srgbClr val="00B0F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cxnSp>
        <p:nvCxnSpPr>
          <p:cNvPr id="40" name="Conector recto de flecha 39"/>
          <p:cNvCxnSpPr/>
          <p:nvPr/>
        </p:nvCxnSpPr>
        <p:spPr>
          <a:xfrm>
            <a:off x="8133370" y="4144951"/>
            <a:ext cx="951480" cy="899612"/>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3" name="Conector recto de flecha 42"/>
          <p:cNvCxnSpPr/>
          <p:nvPr/>
        </p:nvCxnSpPr>
        <p:spPr>
          <a:xfrm>
            <a:off x="8156717" y="2821539"/>
            <a:ext cx="860903"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58" name="Grupo 57"/>
          <p:cNvGrpSpPr/>
          <p:nvPr/>
        </p:nvGrpSpPr>
        <p:grpSpPr>
          <a:xfrm>
            <a:off x="8156717" y="6007229"/>
            <a:ext cx="2295693" cy="699351"/>
            <a:chOff x="8156717" y="6007229"/>
            <a:chExt cx="2295693" cy="699351"/>
          </a:xfrm>
        </p:grpSpPr>
        <p:cxnSp>
          <p:nvCxnSpPr>
            <p:cNvPr id="50" name="Conector recto 49"/>
            <p:cNvCxnSpPr/>
            <p:nvPr/>
          </p:nvCxnSpPr>
          <p:spPr>
            <a:xfrm>
              <a:off x="8156717" y="6007229"/>
              <a:ext cx="258737"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Conector recto 51"/>
            <p:cNvCxnSpPr/>
            <p:nvPr/>
          </p:nvCxnSpPr>
          <p:spPr>
            <a:xfrm>
              <a:off x="8400585" y="6007229"/>
              <a:ext cx="14869" cy="69935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Conector recto 54"/>
            <p:cNvCxnSpPr/>
            <p:nvPr/>
          </p:nvCxnSpPr>
          <p:spPr>
            <a:xfrm>
              <a:off x="8415454" y="6706580"/>
              <a:ext cx="2014653"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Conector recto de flecha 56"/>
            <p:cNvCxnSpPr/>
            <p:nvPr/>
          </p:nvCxnSpPr>
          <p:spPr>
            <a:xfrm flipH="1" flipV="1">
              <a:off x="10430107" y="6504878"/>
              <a:ext cx="22303" cy="201702"/>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59" name="CuadroTexto 58"/>
          <p:cNvSpPr txBox="1"/>
          <p:nvPr/>
        </p:nvSpPr>
        <p:spPr>
          <a:xfrm>
            <a:off x="1023379" y="1470269"/>
            <a:ext cx="6737869" cy="523220"/>
          </a:xfrm>
          <a:prstGeom prst="rect">
            <a:avLst/>
          </a:prstGeom>
          <a:noFill/>
        </p:spPr>
        <p:txBody>
          <a:bodyPr wrap="square" rtlCol="0">
            <a:spAutoFit/>
          </a:bodyPr>
          <a:lstStyle/>
          <a:p>
            <a:pPr algn="ctr"/>
            <a:r>
              <a:rPr lang="es-CL" sz="2800" b="1" dirty="0">
                <a:solidFill>
                  <a:schemeClr val="accent4">
                    <a:lumMod val="50000"/>
                  </a:schemeClr>
                </a:solidFill>
              </a:rPr>
              <a:t>“</a:t>
            </a:r>
            <a:r>
              <a:rPr lang="es-CL" sz="2800" b="1" u="sng" dirty="0">
                <a:solidFill>
                  <a:schemeClr val="accent4">
                    <a:lumMod val="50000"/>
                  </a:schemeClr>
                </a:solidFill>
              </a:rPr>
              <a:t>NOMENCLATURA DE UNA GRANADA</a:t>
            </a:r>
            <a:r>
              <a:rPr lang="es-CL" sz="2800" b="1" dirty="0">
                <a:solidFill>
                  <a:schemeClr val="accent4">
                    <a:lumMod val="50000"/>
                  </a:schemeClr>
                </a:solidFill>
              </a:rPr>
              <a:t>” </a:t>
            </a:r>
            <a:r>
              <a:rPr lang="es-CL" sz="2000" b="1" dirty="0">
                <a:solidFill>
                  <a:schemeClr val="accent4">
                    <a:lumMod val="50000"/>
                  </a:schemeClr>
                </a:solidFill>
              </a:rPr>
              <a:t>(Cont.)</a:t>
            </a:r>
            <a:endParaRPr lang="es-CL" sz="2000" b="1" u="sng" dirty="0">
              <a:solidFill>
                <a:schemeClr val="accent4">
                  <a:lumMod val="50000"/>
                </a:schemeClr>
              </a:solidFill>
            </a:endParaRPr>
          </a:p>
        </p:txBody>
      </p:sp>
    </p:spTree>
    <p:extLst>
      <p:ext uri="{BB962C8B-B14F-4D97-AF65-F5344CB8AC3E}">
        <p14:creationId xmlns:p14="http://schemas.microsoft.com/office/powerpoint/2010/main" val="22503419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n 10"/>
          <p:cNvPicPr>
            <a:picLocks noChangeAspect="1"/>
          </p:cNvPicPr>
          <p:nvPr/>
        </p:nvPicPr>
        <p:blipFill>
          <a:blip r:embed="rId2"/>
          <a:stretch>
            <a:fillRect/>
          </a:stretch>
        </p:blipFill>
        <p:spPr>
          <a:xfrm>
            <a:off x="7434" y="-4327"/>
            <a:ext cx="12184319" cy="6862327"/>
          </a:xfrm>
          <a:prstGeom prst="rect">
            <a:avLst/>
          </a:prstGeom>
        </p:spPr>
      </p:pic>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4274" y="315269"/>
            <a:ext cx="940839" cy="940839"/>
          </a:xfrm>
          <a:prstGeom prst="rect">
            <a:avLst/>
          </a:prstGeom>
        </p:spPr>
      </p:pic>
      <p:sp>
        <p:nvSpPr>
          <p:cNvPr id="15" name="CuadroTexto 14"/>
          <p:cNvSpPr txBox="1"/>
          <p:nvPr/>
        </p:nvSpPr>
        <p:spPr>
          <a:xfrm>
            <a:off x="1023380" y="1403363"/>
            <a:ext cx="6102008" cy="523220"/>
          </a:xfrm>
          <a:prstGeom prst="rect">
            <a:avLst/>
          </a:prstGeom>
          <a:noFill/>
        </p:spPr>
        <p:txBody>
          <a:bodyPr wrap="square" rtlCol="0">
            <a:spAutoFit/>
          </a:bodyPr>
          <a:lstStyle/>
          <a:p>
            <a:pPr algn="ctr"/>
            <a:r>
              <a:rPr lang="es-CL" sz="2800" b="1" dirty="0">
                <a:solidFill>
                  <a:schemeClr val="accent4">
                    <a:lumMod val="50000"/>
                  </a:schemeClr>
                </a:solidFill>
              </a:rPr>
              <a:t>“</a:t>
            </a:r>
            <a:r>
              <a:rPr lang="es-CL" sz="2800" b="1" u="sng" dirty="0">
                <a:solidFill>
                  <a:schemeClr val="accent4">
                    <a:lumMod val="50000"/>
                  </a:schemeClr>
                </a:solidFill>
              </a:rPr>
              <a:t>NOMENCLATURA DE UNA GRANADA</a:t>
            </a:r>
            <a:r>
              <a:rPr lang="es-CL" sz="2800" b="1" dirty="0">
                <a:solidFill>
                  <a:schemeClr val="accent4">
                    <a:lumMod val="50000"/>
                  </a:schemeClr>
                </a:solidFill>
              </a:rPr>
              <a:t>”</a:t>
            </a:r>
            <a:endParaRPr lang="es-CL" sz="2800" b="1" u="sng" dirty="0">
              <a:solidFill>
                <a:schemeClr val="accent4">
                  <a:lumMod val="50000"/>
                </a:schemeClr>
              </a:solidFill>
            </a:endParaRPr>
          </a:p>
        </p:txBody>
      </p:sp>
      <p:sp>
        <p:nvSpPr>
          <p:cNvPr id="18" name="CuadroTexto 17"/>
          <p:cNvSpPr txBox="1"/>
          <p:nvPr/>
        </p:nvSpPr>
        <p:spPr>
          <a:xfrm>
            <a:off x="468350" y="3529959"/>
            <a:ext cx="7534804" cy="1015663"/>
          </a:xfrm>
          <a:prstGeom prst="rect">
            <a:avLst/>
          </a:prstGeom>
          <a:noFill/>
        </p:spPr>
        <p:txBody>
          <a:bodyPr wrap="square" rtlCol="0">
            <a:spAutoFit/>
          </a:bodyPr>
          <a:lstStyle/>
          <a:p>
            <a:pPr algn="just">
              <a:spcBef>
                <a:spcPct val="50000"/>
              </a:spcBef>
            </a:pPr>
            <a:r>
              <a:rPr lang="es-ES_tradnl" sz="2000" i="1" dirty="0"/>
              <a:t>El proyectil debe ser simétrico respecto a su línea de crujía o eje longitudinal y su centro de gravedad, levemente desplazado hacia el culote a fin de otorgarle estabilidad durante el vuelo hacia </a:t>
            </a:r>
            <a:r>
              <a:rPr lang="es-ES_tradnl" sz="2000" i="1"/>
              <a:t>el blanco.</a:t>
            </a:r>
            <a:endParaRPr lang="es-ES" sz="2000" i="1" dirty="0"/>
          </a:p>
        </p:txBody>
      </p:sp>
      <p:cxnSp>
        <p:nvCxnSpPr>
          <p:cNvPr id="21" name="Conector recto 20"/>
          <p:cNvCxnSpPr/>
          <p:nvPr/>
        </p:nvCxnSpPr>
        <p:spPr>
          <a:xfrm>
            <a:off x="6787129" y="1256108"/>
            <a:ext cx="5397190" cy="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22" name="CuadroTexto 21"/>
          <p:cNvSpPr txBox="1"/>
          <p:nvPr/>
        </p:nvSpPr>
        <p:spPr>
          <a:xfrm>
            <a:off x="7277894" y="462522"/>
            <a:ext cx="3360504" cy="646331"/>
          </a:xfrm>
          <a:prstGeom prst="rect">
            <a:avLst/>
          </a:prstGeom>
          <a:noFill/>
        </p:spPr>
        <p:txBody>
          <a:bodyPr wrap="square" rtlCol="0">
            <a:spAutoFit/>
          </a:bodyPr>
          <a:lstStyle/>
          <a:p>
            <a:r>
              <a:rPr lang="es-CL" sz="3600" dirty="0">
                <a:solidFill>
                  <a:schemeClr val="bg2">
                    <a:lumMod val="25000"/>
                  </a:schemeClr>
                </a:solidFill>
                <a:latin typeface="Century Gothic" panose="020B0502020202020204" pitchFamily="34" charset="0"/>
              </a:rPr>
              <a:t>MUNICIONES</a:t>
            </a:r>
          </a:p>
        </p:txBody>
      </p:sp>
      <p:graphicFrame>
        <p:nvGraphicFramePr>
          <p:cNvPr id="26" name="Object 3"/>
          <p:cNvGraphicFramePr>
            <a:graphicFrameLocks noChangeAspect="1"/>
          </p:cNvGraphicFramePr>
          <p:nvPr>
            <p:extLst>
              <p:ext uri="{D42A27DB-BD31-4B8C-83A1-F6EECF244321}">
                <p14:modId xmlns:p14="http://schemas.microsoft.com/office/powerpoint/2010/main" val="10318219"/>
              </p:ext>
            </p:extLst>
          </p:nvPr>
        </p:nvGraphicFramePr>
        <p:xfrm>
          <a:off x="8778688" y="1824555"/>
          <a:ext cx="2201862" cy="4876800"/>
        </p:xfrm>
        <a:graphic>
          <a:graphicData uri="http://schemas.openxmlformats.org/presentationml/2006/ole">
            <mc:AlternateContent xmlns:mc="http://schemas.openxmlformats.org/markup-compatibility/2006">
              <mc:Choice xmlns:v="urn:schemas-microsoft-com:vml" Requires="v">
                <p:oleObj name="Fotografía de Photo Editor" r:id="rId4" imgW="9333333" imgH="20691188" progId="">
                  <p:embed/>
                </p:oleObj>
              </mc:Choice>
              <mc:Fallback>
                <p:oleObj name="Fotografía de Photo Editor" r:id="rId4" imgW="9333333" imgH="20691188" progId="">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78688" y="1824555"/>
                        <a:ext cx="2201862" cy="4876800"/>
                      </a:xfrm>
                      <a:prstGeom prst="rect">
                        <a:avLst/>
                      </a:prstGeom>
                      <a:noFill/>
                      <a:ln w="28575">
                        <a:solidFill>
                          <a:schemeClr val="tx1"/>
                        </a:solidFill>
                        <a:miter lim="800000"/>
                        <a:headEnd/>
                        <a:tailEnd/>
                      </a:ln>
                    </p:spPr>
                  </p:pic>
                </p:oleObj>
              </mc:Fallback>
            </mc:AlternateContent>
          </a:graphicData>
        </a:graphic>
      </p:graphicFrame>
    </p:spTree>
    <p:extLst>
      <p:ext uri="{BB962C8B-B14F-4D97-AF65-F5344CB8AC3E}">
        <p14:creationId xmlns:p14="http://schemas.microsoft.com/office/powerpoint/2010/main" val="12611887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n 10"/>
          <p:cNvPicPr>
            <a:picLocks noChangeAspect="1"/>
          </p:cNvPicPr>
          <p:nvPr/>
        </p:nvPicPr>
        <p:blipFill>
          <a:blip r:embed="rId2"/>
          <a:stretch>
            <a:fillRect/>
          </a:stretch>
        </p:blipFill>
        <p:spPr>
          <a:xfrm>
            <a:off x="0" y="-69593"/>
            <a:ext cx="12192000" cy="6919635"/>
          </a:xfrm>
          <a:prstGeom prst="rect">
            <a:avLst/>
          </a:prstGeom>
          <a:solidFill>
            <a:schemeClr val="bg1">
              <a:lumMod val="65000"/>
            </a:schemeClr>
          </a:solidFill>
        </p:spPr>
      </p:pic>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4274" y="315269"/>
            <a:ext cx="940839" cy="940839"/>
          </a:xfrm>
          <a:prstGeom prst="rect">
            <a:avLst/>
          </a:prstGeom>
        </p:spPr>
      </p:pic>
      <p:pic>
        <p:nvPicPr>
          <p:cNvPr id="4" name="Imagen 3"/>
          <p:cNvPicPr>
            <a:picLocks noChangeAspect="1"/>
          </p:cNvPicPr>
          <p:nvPr/>
        </p:nvPicPr>
        <p:blipFill rotWithShape="1">
          <a:blip r:embed="rId4"/>
          <a:srcRect l="20704" t="23262" r="13362" b="8743"/>
          <a:stretch/>
        </p:blipFill>
        <p:spPr>
          <a:xfrm>
            <a:off x="493672" y="2179498"/>
            <a:ext cx="5320145" cy="3657601"/>
          </a:xfrm>
          <a:prstGeom prst="rect">
            <a:avLst/>
          </a:prstGeom>
        </p:spPr>
      </p:pic>
      <p:sp>
        <p:nvSpPr>
          <p:cNvPr id="6" name="CuadroTexto 5"/>
          <p:cNvSpPr txBox="1"/>
          <p:nvPr/>
        </p:nvSpPr>
        <p:spPr>
          <a:xfrm>
            <a:off x="2979772" y="388367"/>
            <a:ext cx="6102008" cy="954107"/>
          </a:xfrm>
          <a:prstGeom prst="rect">
            <a:avLst/>
          </a:prstGeom>
          <a:noFill/>
        </p:spPr>
        <p:txBody>
          <a:bodyPr wrap="square" rtlCol="0">
            <a:spAutoFit/>
          </a:bodyPr>
          <a:lstStyle/>
          <a:p>
            <a:pPr algn="ctr"/>
            <a:r>
              <a:rPr lang="es-CL" sz="2800" b="1" dirty="0">
                <a:solidFill>
                  <a:schemeClr val="accent4">
                    <a:lumMod val="50000"/>
                  </a:schemeClr>
                </a:solidFill>
              </a:rPr>
              <a:t>“</a:t>
            </a:r>
            <a:r>
              <a:rPr lang="es-CL" sz="2800" b="1" u="sng" dirty="0">
                <a:solidFill>
                  <a:schemeClr val="accent4">
                    <a:lumMod val="50000"/>
                  </a:schemeClr>
                </a:solidFill>
              </a:rPr>
              <a:t>VAINILLA DE MUNICIÓN MAYOR</a:t>
            </a:r>
            <a:r>
              <a:rPr lang="es-CL" sz="2800" b="1" dirty="0">
                <a:solidFill>
                  <a:schemeClr val="accent4">
                    <a:lumMod val="50000"/>
                  </a:schemeClr>
                </a:solidFill>
              </a:rPr>
              <a:t>”</a:t>
            </a:r>
          </a:p>
          <a:p>
            <a:pPr algn="ctr"/>
            <a:r>
              <a:rPr lang="es-CL" sz="2800" b="1" dirty="0">
                <a:solidFill>
                  <a:schemeClr val="accent4">
                    <a:lumMod val="50000"/>
                  </a:schemeClr>
                </a:solidFill>
              </a:rPr>
              <a:t>(Descripción Física)</a:t>
            </a:r>
          </a:p>
        </p:txBody>
      </p:sp>
      <p:sp>
        <p:nvSpPr>
          <p:cNvPr id="39" name="28 Rectángulo"/>
          <p:cNvSpPr/>
          <p:nvPr/>
        </p:nvSpPr>
        <p:spPr>
          <a:xfrm>
            <a:off x="6201913" y="1656243"/>
            <a:ext cx="3156193" cy="2070711"/>
          </a:xfrm>
          <a:prstGeom prst="rect">
            <a:avLst/>
          </a:prstGeom>
          <a:solidFill>
            <a:schemeClr val="accent1">
              <a:lumMod val="75000"/>
            </a:schemeClr>
          </a:solidFill>
          <a:ln w="38100" cap="flat" cmpd="sng" algn="ctr">
            <a:solidFill>
              <a:sysClr val="window" lastClr="FFFFFF"/>
            </a:solidFill>
            <a:prstDash val="solid"/>
          </a:ln>
          <a:effectLst>
            <a:outerShdw blurRad="40000" dist="20000" dir="5400000" rotWithShape="0">
              <a:srgbClr val="000000">
                <a:alpha val="38000"/>
              </a:srgbClr>
            </a:outerShdw>
          </a:effectLst>
        </p:spPr>
        <p:txBody>
          <a:bodyPr rtlCol="0" anchor="ctr"/>
          <a:lstStyle/>
          <a:p>
            <a:pPr marL="141685" indent="-141685" eaLnBrk="0" hangingPunct="0">
              <a:spcBef>
                <a:spcPct val="50000"/>
              </a:spcBef>
              <a:defRPr/>
            </a:pPr>
            <a:r>
              <a:rPr lang="es-ES_tradnl" sz="1200" dirty="0">
                <a:solidFill>
                  <a:schemeClr val="bg1"/>
                </a:solidFill>
                <a:latin typeface="Avenir Light" charset="0"/>
                <a:ea typeface="Avenir Light" charset="0"/>
                <a:cs typeface="Avenir Light" charset="0"/>
              </a:rPr>
              <a:t>Cuello:</a:t>
            </a:r>
          </a:p>
          <a:p>
            <a:pPr algn="just"/>
            <a:r>
              <a:rPr lang="es-ES_tradnl" sz="1200" dirty="0">
                <a:solidFill>
                  <a:schemeClr val="bg1"/>
                </a:solidFill>
              </a:rPr>
              <a:t>Es el estrechamiento superior de la vainilla, que se ajusta sobre el proyectil inmediatamente bajo el anillo de forzamiento, dándole firmeza al engarce (unión entre el proyectil y la vainilla) y sellando el paso de humedad  o agua, al actuar en conjunto con el sello de goma.</a:t>
            </a:r>
          </a:p>
          <a:p>
            <a:pPr algn="just">
              <a:spcBef>
                <a:spcPct val="50000"/>
              </a:spcBef>
            </a:pPr>
            <a:r>
              <a:rPr lang="es-ES_tradnl" sz="1200" dirty="0">
                <a:solidFill>
                  <a:schemeClr val="bg1"/>
                </a:solidFill>
              </a:rPr>
              <a:t>Mantiene al proyectil perfectamente alineado con la vainilla</a:t>
            </a:r>
            <a:endParaRPr kumimoji="0" lang="es-CL" sz="1600" b="0" i="0" u="none" strike="noStrike" kern="0" cap="none" spc="0" normalizeH="0" baseline="0" noProof="0" dirty="0">
              <a:ln>
                <a:noFill/>
              </a:ln>
              <a:solidFill>
                <a:sysClr val="window" lastClr="FFFFFF"/>
              </a:solidFill>
              <a:effectLst/>
              <a:uLnTx/>
              <a:uFillTx/>
            </a:endParaRPr>
          </a:p>
        </p:txBody>
      </p:sp>
      <p:sp>
        <p:nvSpPr>
          <p:cNvPr id="37" name="28 Rectángulo"/>
          <p:cNvSpPr/>
          <p:nvPr/>
        </p:nvSpPr>
        <p:spPr>
          <a:xfrm>
            <a:off x="6792552" y="2460086"/>
            <a:ext cx="2953650" cy="1548213"/>
          </a:xfrm>
          <a:prstGeom prst="rect">
            <a:avLst/>
          </a:prstGeom>
          <a:solidFill>
            <a:srgbClr val="009999"/>
          </a:solidFill>
          <a:ln w="38100" cap="flat" cmpd="sng" algn="ctr">
            <a:solidFill>
              <a:sysClr val="window" lastClr="FFFFFF"/>
            </a:solidFill>
            <a:prstDash val="solid"/>
          </a:ln>
          <a:effectLst>
            <a:outerShdw blurRad="40000" dist="20000" dir="5400000" rotWithShape="0">
              <a:srgbClr val="000000">
                <a:alpha val="38000"/>
              </a:srgbClr>
            </a:outerShdw>
          </a:effectLst>
        </p:spPr>
        <p:txBody>
          <a:bodyPr rtlCol="0" anchor="ctr"/>
          <a:lstStyle/>
          <a:p>
            <a:pPr marL="141685" indent="-141685" eaLnBrk="0" hangingPunct="0">
              <a:spcBef>
                <a:spcPct val="50000"/>
              </a:spcBef>
              <a:defRPr/>
            </a:pPr>
            <a:r>
              <a:rPr lang="es-ES_tradnl" sz="1200" dirty="0">
                <a:solidFill>
                  <a:schemeClr val="bg1"/>
                </a:solidFill>
                <a:latin typeface="Avenir Light" charset="0"/>
                <a:ea typeface="Avenir Light" charset="0"/>
                <a:cs typeface="Avenir Light" charset="0"/>
              </a:rPr>
              <a:t>Cono de Ajuste: </a:t>
            </a:r>
          </a:p>
          <a:p>
            <a:pPr algn="just"/>
            <a:r>
              <a:rPr lang="es-ES_tradnl" sz="1200" dirty="0">
                <a:solidFill>
                  <a:schemeClr val="bg1"/>
                </a:solidFill>
              </a:rPr>
              <a:t>Parte cónica que se adapta a la forma interna del cañón, debe “engarzarse” al extremo inferior del proyectil para unirse a él. Se expande al momento del disparo (impide que los gases se devuelvan hacia el cierre del cañón.</a:t>
            </a:r>
            <a:endParaRPr lang="es-ES" sz="1200" dirty="0">
              <a:solidFill>
                <a:schemeClr val="bg1"/>
              </a:solidFill>
            </a:endParaRPr>
          </a:p>
        </p:txBody>
      </p:sp>
      <p:sp>
        <p:nvSpPr>
          <p:cNvPr id="34" name="28 Rectángulo"/>
          <p:cNvSpPr/>
          <p:nvPr/>
        </p:nvSpPr>
        <p:spPr>
          <a:xfrm>
            <a:off x="7407044" y="3259241"/>
            <a:ext cx="3112273" cy="1657689"/>
          </a:xfrm>
          <a:prstGeom prst="rect">
            <a:avLst/>
          </a:prstGeom>
          <a:solidFill>
            <a:srgbClr val="C00000"/>
          </a:solidFill>
          <a:ln w="38100" cap="flat" cmpd="sng" algn="ctr">
            <a:solidFill>
              <a:sysClr val="window" lastClr="FFFFFF"/>
            </a:solidFill>
            <a:prstDash val="solid"/>
          </a:ln>
          <a:effectLst>
            <a:outerShdw blurRad="40000" dist="20000" dir="5400000" rotWithShape="0">
              <a:srgbClr val="000000">
                <a:alpha val="38000"/>
              </a:srgbClr>
            </a:outerShdw>
          </a:effectLst>
        </p:spPr>
        <p:txBody>
          <a:bodyPr rtlCol="0" anchor="ctr"/>
          <a:lstStyle/>
          <a:p>
            <a:pPr marL="141685" indent="-141685" eaLnBrk="0" hangingPunct="0">
              <a:defRPr/>
            </a:pPr>
            <a:r>
              <a:rPr lang="es-ES_tradnl" sz="1200" dirty="0">
                <a:solidFill>
                  <a:schemeClr val="bg1"/>
                </a:solidFill>
                <a:latin typeface="Avenir Light" charset="0"/>
                <a:ea typeface="Avenir Light" charset="0"/>
                <a:cs typeface="Avenir Light" charset="0"/>
              </a:rPr>
              <a:t>Cuerpo:</a:t>
            </a:r>
          </a:p>
          <a:p>
            <a:pPr algn="just"/>
            <a:r>
              <a:rPr lang="es-ES_tradnl" sz="1200" dirty="0">
                <a:solidFill>
                  <a:schemeClr val="bg1"/>
                </a:solidFill>
              </a:rPr>
              <a:t>Esta construido de bronce fosforoso ó Latón con aleación de Zinc, de modo que sea resistente a los ácidos y permita la expansión y compresión de sus paredes al ser activada la cadena explosiva propelente. (Resilencia)</a:t>
            </a:r>
            <a:endParaRPr lang="es-CL" sz="1200" b="1" u="sng" dirty="0">
              <a:solidFill>
                <a:schemeClr val="bg1"/>
              </a:solidFill>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s-CL" sz="1600" b="0" i="0" u="none" strike="noStrike" kern="0" cap="none" spc="0" normalizeH="0" baseline="0" noProof="0" dirty="0">
              <a:ln>
                <a:noFill/>
              </a:ln>
              <a:solidFill>
                <a:sysClr val="window" lastClr="FFFFFF"/>
              </a:solidFill>
              <a:effectLst/>
              <a:uLnTx/>
              <a:uFillTx/>
            </a:endParaRPr>
          </a:p>
        </p:txBody>
      </p:sp>
      <p:sp>
        <p:nvSpPr>
          <p:cNvPr id="38" name="28 Rectángulo"/>
          <p:cNvSpPr/>
          <p:nvPr/>
        </p:nvSpPr>
        <p:spPr>
          <a:xfrm>
            <a:off x="8302462" y="4192869"/>
            <a:ext cx="2893361" cy="1573432"/>
          </a:xfrm>
          <a:prstGeom prst="rect">
            <a:avLst/>
          </a:prstGeom>
          <a:solidFill>
            <a:schemeClr val="accent6">
              <a:lumMod val="75000"/>
            </a:schemeClr>
          </a:solidFill>
          <a:ln w="38100" cap="flat" cmpd="sng" algn="ctr">
            <a:solidFill>
              <a:sysClr val="window" lastClr="FFFFFF"/>
            </a:solidFill>
            <a:prstDash val="solid"/>
          </a:ln>
          <a:effectLst>
            <a:outerShdw blurRad="40000" dist="20000" dir="5400000" rotWithShape="0">
              <a:srgbClr val="000000">
                <a:alpha val="38000"/>
              </a:srgbClr>
            </a:outerShdw>
          </a:effectLst>
        </p:spPr>
        <p:txBody>
          <a:bodyPr rtlCol="0" anchor="ctr"/>
          <a:lstStyle/>
          <a:p>
            <a:pPr marL="141685" indent="-141685" eaLnBrk="0" hangingPunct="0">
              <a:spcBef>
                <a:spcPct val="50000"/>
              </a:spcBef>
              <a:defRPr/>
            </a:pPr>
            <a:r>
              <a:rPr lang="es-ES_tradnl" sz="1200" dirty="0">
                <a:solidFill>
                  <a:schemeClr val="bg1"/>
                </a:solidFill>
                <a:latin typeface="Avenir Light" charset="0"/>
                <a:ea typeface="Avenir Light" charset="0"/>
                <a:cs typeface="Avenir Light" charset="0"/>
              </a:rPr>
              <a:t>Ceba:</a:t>
            </a:r>
          </a:p>
          <a:p>
            <a:pPr algn="just"/>
            <a:r>
              <a:rPr lang="es-ES_tradnl" sz="1200" dirty="0">
                <a:solidFill>
                  <a:schemeClr val="bg1"/>
                </a:solidFill>
              </a:rPr>
              <a:t>Es el explosivo amplificador que se quema al interior del tubo central, agujereado para iniciar la quema uniforme de toda la carga propelente. Es iniciado por el estopín y comúnmente es pólvora negra.</a:t>
            </a:r>
            <a:endParaRPr lang="es-CL" sz="1200" dirty="0">
              <a:solidFill>
                <a:schemeClr val="bg1"/>
              </a:solidFill>
            </a:endParaRPr>
          </a:p>
        </p:txBody>
      </p:sp>
      <p:sp>
        <p:nvSpPr>
          <p:cNvPr id="35" name="28 Rectángulo"/>
          <p:cNvSpPr/>
          <p:nvPr/>
        </p:nvSpPr>
        <p:spPr>
          <a:xfrm>
            <a:off x="9081780" y="5256873"/>
            <a:ext cx="2812854" cy="1531540"/>
          </a:xfrm>
          <a:prstGeom prst="rect">
            <a:avLst/>
          </a:prstGeom>
          <a:solidFill>
            <a:schemeClr val="accent2">
              <a:lumMod val="75000"/>
            </a:schemeClr>
          </a:solidFill>
          <a:ln w="38100" cap="flat" cmpd="sng" algn="ctr">
            <a:solidFill>
              <a:sysClr val="window" lastClr="FFFFFF"/>
            </a:solidFill>
            <a:prstDash val="solid"/>
          </a:ln>
          <a:effectLst>
            <a:outerShdw blurRad="40000" dist="20000" dir="5400000" rotWithShape="0">
              <a:srgbClr val="000000">
                <a:alpha val="38000"/>
              </a:srgbClr>
            </a:outerShdw>
          </a:effectLst>
        </p:spPr>
        <p:txBody>
          <a:bodyPr rtlCol="0" anchor="ctr"/>
          <a:lstStyle/>
          <a:p>
            <a:pPr marL="141685" indent="-141685" eaLnBrk="0" hangingPunct="0">
              <a:spcBef>
                <a:spcPct val="50000"/>
              </a:spcBef>
              <a:defRPr/>
            </a:pPr>
            <a:r>
              <a:rPr lang="es-ES_tradnl" sz="1200" dirty="0">
                <a:solidFill>
                  <a:schemeClr val="bg1"/>
                </a:solidFill>
                <a:latin typeface="Avenir Light" charset="0"/>
                <a:ea typeface="Avenir Light" charset="0"/>
                <a:cs typeface="Avenir Light" charset="0"/>
              </a:rPr>
              <a:t>Pestaña: </a:t>
            </a:r>
          </a:p>
          <a:p>
            <a:pPr algn="just"/>
            <a:r>
              <a:rPr lang="es-ES_tradnl" sz="1200" dirty="0">
                <a:solidFill>
                  <a:schemeClr val="bg1"/>
                </a:solidFill>
              </a:rPr>
              <a:t>Es el refuerzo inferior de la vainilla que permite hacer actuar sobre ella a las uñas extractoras  de vainillas, una vez producido el disparo, eyectando la vainilla de la recámara y posibilitando la carga de un nuevo tiro</a:t>
            </a:r>
            <a:r>
              <a:rPr lang="es-ES_tradnl" sz="1600" dirty="0">
                <a:solidFill>
                  <a:schemeClr val="bg1"/>
                </a:solidFill>
              </a:rPr>
              <a:t>.</a:t>
            </a:r>
            <a:endParaRPr lang="es-ES" sz="1600" dirty="0">
              <a:solidFill>
                <a:schemeClr val="bg1"/>
              </a:solidFill>
            </a:endParaRPr>
          </a:p>
        </p:txBody>
      </p:sp>
      <p:sp>
        <p:nvSpPr>
          <p:cNvPr id="40" name="Elipse 39"/>
          <p:cNvSpPr/>
          <p:nvPr/>
        </p:nvSpPr>
        <p:spPr>
          <a:xfrm>
            <a:off x="3867324" y="2233488"/>
            <a:ext cx="738232" cy="453629"/>
          </a:xfrm>
          <a:prstGeom prst="ellipse">
            <a:avLst/>
          </a:prstGeom>
          <a:noFill/>
          <a:ln w="28575">
            <a:solidFill>
              <a:srgbClr val="0070C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1" name="Elipse 40"/>
          <p:cNvSpPr/>
          <p:nvPr/>
        </p:nvSpPr>
        <p:spPr>
          <a:xfrm>
            <a:off x="3687351" y="2707066"/>
            <a:ext cx="929781" cy="595057"/>
          </a:xfrm>
          <a:prstGeom prst="ellipse">
            <a:avLst/>
          </a:prstGeom>
          <a:noFill/>
          <a:ln w="28575">
            <a:solidFill>
              <a:srgbClr val="92D05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00CC99"/>
              </a:solidFill>
            </a:endParaRPr>
          </a:p>
        </p:txBody>
      </p:sp>
      <p:sp>
        <p:nvSpPr>
          <p:cNvPr id="44" name="Elipse 43"/>
          <p:cNvSpPr/>
          <p:nvPr/>
        </p:nvSpPr>
        <p:spPr>
          <a:xfrm>
            <a:off x="349380" y="3618107"/>
            <a:ext cx="929781" cy="595057"/>
          </a:xfrm>
          <a:prstGeom prst="ellipse">
            <a:avLst/>
          </a:prstGeom>
          <a:noFill/>
          <a:ln w="28575">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FF0000"/>
              </a:solidFill>
            </a:endParaRPr>
          </a:p>
        </p:txBody>
      </p:sp>
      <p:sp>
        <p:nvSpPr>
          <p:cNvPr id="45" name="Elipse 44"/>
          <p:cNvSpPr/>
          <p:nvPr/>
        </p:nvSpPr>
        <p:spPr>
          <a:xfrm>
            <a:off x="3604859" y="3752043"/>
            <a:ext cx="929781" cy="595057"/>
          </a:xfrm>
          <a:prstGeom prst="ellipse">
            <a:avLst/>
          </a:prstGeom>
          <a:noFill/>
          <a:ln w="28575">
            <a:solidFill>
              <a:schemeClr val="accent6">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00CC99"/>
              </a:solidFill>
            </a:endParaRPr>
          </a:p>
        </p:txBody>
      </p:sp>
      <p:sp>
        <p:nvSpPr>
          <p:cNvPr id="46" name="Elipse 45"/>
          <p:cNvSpPr/>
          <p:nvPr/>
        </p:nvSpPr>
        <p:spPr>
          <a:xfrm>
            <a:off x="593211" y="5086498"/>
            <a:ext cx="929781" cy="595057"/>
          </a:xfrm>
          <a:prstGeom prst="ellipse">
            <a:avLst/>
          </a:prstGeom>
          <a:noFill/>
          <a:ln w="28575">
            <a:solidFill>
              <a:schemeClr val="accent2">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00CC99"/>
              </a:solidFill>
            </a:endParaRPr>
          </a:p>
        </p:txBody>
      </p:sp>
    </p:spTree>
    <p:extLst>
      <p:ext uri="{BB962C8B-B14F-4D97-AF65-F5344CB8AC3E}">
        <p14:creationId xmlns:p14="http://schemas.microsoft.com/office/powerpoint/2010/main" val="261187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8"/>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4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5"/>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4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37" grpId="0" animBg="1"/>
      <p:bldP spid="34" grpId="0" animBg="1"/>
      <p:bldP spid="38" grpId="0" animBg="1"/>
      <p:bldP spid="35" grpId="0" animBg="1"/>
      <p:bldP spid="40" grpId="0" animBg="1"/>
      <p:bldP spid="41" grpId="0" animBg="1"/>
      <p:bldP spid="44" grpId="0" animBg="1"/>
      <p:bldP spid="45" grpId="0" animBg="1"/>
      <p:bldP spid="4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n 10"/>
          <p:cNvPicPr>
            <a:picLocks noChangeAspect="1"/>
          </p:cNvPicPr>
          <p:nvPr/>
        </p:nvPicPr>
        <p:blipFill>
          <a:blip r:embed="rId2"/>
          <a:stretch>
            <a:fillRect/>
          </a:stretch>
        </p:blipFill>
        <p:spPr>
          <a:xfrm>
            <a:off x="0" y="0"/>
            <a:ext cx="12192000" cy="6919635"/>
          </a:xfrm>
          <a:prstGeom prst="rect">
            <a:avLst/>
          </a:prstGeom>
          <a:solidFill>
            <a:schemeClr val="bg1">
              <a:lumMod val="65000"/>
            </a:schemeClr>
          </a:solidFill>
        </p:spPr>
      </p:pic>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7977" y="121045"/>
            <a:ext cx="940839" cy="940839"/>
          </a:xfrm>
          <a:prstGeom prst="rect">
            <a:avLst/>
          </a:prstGeom>
        </p:spPr>
      </p:pic>
      <p:sp>
        <p:nvSpPr>
          <p:cNvPr id="6" name="CuadroTexto 5"/>
          <p:cNvSpPr txBox="1"/>
          <p:nvPr/>
        </p:nvSpPr>
        <p:spPr>
          <a:xfrm>
            <a:off x="3044996" y="1034986"/>
            <a:ext cx="6102008" cy="523220"/>
          </a:xfrm>
          <a:prstGeom prst="rect">
            <a:avLst/>
          </a:prstGeom>
          <a:noFill/>
        </p:spPr>
        <p:txBody>
          <a:bodyPr wrap="square" rtlCol="0">
            <a:spAutoFit/>
          </a:bodyPr>
          <a:lstStyle/>
          <a:p>
            <a:pPr algn="ctr"/>
            <a:r>
              <a:rPr lang="es-CL" sz="2800" b="1" dirty="0">
                <a:solidFill>
                  <a:schemeClr val="accent4">
                    <a:lumMod val="50000"/>
                  </a:schemeClr>
                </a:solidFill>
              </a:rPr>
              <a:t>“</a:t>
            </a:r>
            <a:r>
              <a:rPr lang="es-CL" sz="2800" b="1" u="sng" dirty="0">
                <a:solidFill>
                  <a:schemeClr val="accent4">
                    <a:lumMod val="50000"/>
                  </a:schemeClr>
                </a:solidFill>
              </a:rPr>
              <a:t>MARCAS DE LA MUNICIÓN</a:t>
            </a:r>
            <a:r>
              <a:rPr lang="es-CL" sz="2800" b="1" dirty="0">
                <a:solidFill>
                  <a:schemeClr val="accent4">
                    <a:lumMod val="50000"/>
                  </a:schemeClr>
                </a:solidFill>
              </a:rPr>
              <a:t>”</a:t>
            </a:r>
          </a:p>
        </p:txBody>
      </p:sp>
      <p:grpSp>
        <p:nvGrpSpPr>
          <p:cNvPr id="13" name="Grupo 12"/>
          <p:cNvGrpSpPr/>
          <p:nvPr/>
        </p:nvGrpSpPr>
        <p:grpSpPr>
          <a:xfrm>
            <a:off x="441414" y="2007431"/>
            <a:ext cx="3593948" cy="1831101"/>
            <a:chOff x="333117" y="2456530"/>
            <a:chExt cx="3593948" cy="1831101"/>
          </a:xfrm>
        </p:grpSpPr>
        <p:sp>
          <p:nvSpPr>
            <p:cNvPr id="15" name="3 CuadroTexto"/>
            <p:cNvSpPr txBox="1"/>
            <p:nvPr/>
          </p:nvSpPr>
          <p:spPr>
            <a:xfrm>
              <a:off x="333117" y="3118080"/>
              <a:ext cx="3587021" cy="1169551"/>
            </a:xfrm>
            <a:prstGeom prst="rect">
              <a:avLst/>
            </a:prstGeom>
            <a:solidFill>
              <a:srgbClr val="C00000">
                <a:alpha val="50000"/>
              </a:srgbClr>
            </a:solidFill>
            <a:ln>
              <a:solidFill>
                <a:schemeClr val="tx1"/>
              </a:solidFill>
            </a:ln>
          </p:spPr>
          <p:txBody>
            <a:bodyPr wrap="square" rtlCol="0">
              <a:spAutoFit/>
            </a:bodyPr>
            <a:lstStyle/>
            <a:p>
              <a:pPr marL="285750" indent="-285750" algn="just">
                <a:buFontTx/>
                <a:buChar char="-"/>
              </a:pPr>
              <a:r>
                <a:rPr lang="es-CL" sz="1400" b="1" u="sng" dirty="0"/>
                <a:t>Permanentes</a:t>
              </a:r>
              <a:r>
                <a:rPr lang="es-CL" sz="1400" dirty="0"/>
                <a:t>: A Golpes o Graban en su culote.</a:t>
              </a:r>
            </a:p>
            <a:p>
              <a:pPr marL="285750" indent="-285750" algn="just">
                <a:buFontTx/>
                <a:buChar char="-"/>
              </a:pPr>
              <a:r>
                <a:rPr lang="es-CL" sz="1400" b="1" u="sng" dirty="0"/>
                <a:t>No permanente:</a:t>
              </a:r>
              <a:r>
                <a:rPr lang="es-CL" sz="1400" b="1" dirty="0"/>
                <a:t> </a:t>
              </a:r>
              <a:r>
                <a:rPr lang="es-CL" sz="1400" dirty="0"/>
                <a:t>(Pintura - Se registran en el cuerpo del proyectil evitando el cuerpo de la vainilla)</a:t>
              </a:r>
            </a:p>
          </p:txBody>
        </p:sp>
        <p:sp>
          <p:nvSpPr>
            <p:cNvPr id="16" name="28 Rectángulo"/>
            <p:cNvSpPr/>
            <p:nvPr/>
          </p:nvSpPr>
          <p:spPr>
            <a:xfrm>
              <a:off x="340044" y="2671386"/>
              <a:ext cx="3587021" cy="324000"/>
            </a:xfrm>
            <a:prstGeom prst="rect">
              <a:avLst/>
            </a:prstGeom>
            <a:solidFill>
              <a:srgbClr val="C00000"/>
            </a:solidFill>
            <a:ln w="38100" cap="flat" cmpd="sng" algn="ctr">
              <a:solidFill>
                <a:sysClr val="window" lastClr="FFFFFF"/>
              </a:solidFill>
              <a:prstDash val="solid"/>
            </a:ln>
            <a:effectLst>
              <a:outerShdw blurRad="40000" dist="20000" dir="5400000" rotWithShape="0">
                <a:srgbClr val="000000">
                  <a:alpha val="38000"/>
                </a:srgb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CL" sz="1600" b="0" i="0" u="none" strike="noStrike" kern="0" cap="none" spc="0" normalizeH="0" baseline="0" noProof="0" dirty="0">
                  <a:ln>
                    <a:noFill/>
                  </a:ln>
                  <a:solidFill>
                    <a:sysClr val="window" lastClr="FFFFFF"/>
                  </a:solidFill>
                  <a:effectLst/>
                  <a:uLnTx/>
                  <a:uFillTx/>
                </a:rPr>
                <a:t>Por Temporalidad</a:t>
              </a:r>
            </a:p>
          </p:txBody>
        </p:sp>
        <p:grpSp>
          <p:nvGrpSpPr>
            <p:cNvPr id="17" name="150 Grupo"/>
            <p:cNvGrpSpPr/>
            <p:nvPr/>
          </p:nvGrpSpPr>
          <p:grpSpPr>
            <a:xfrm>
              <a:off x="397102" y="2456530"/>
              <a:ext cx="326454" cy="330731"/>
              <a:chOff x="3601329" y="2537035"/>
              <a:chExt cx="450166" cy="501583"/>
            </a:xfrm>
            <a:solidFill>
              <a:schemeClr val="bg1"/>
            </a:solidFill>
          </p:grpSpPr>
          <p:sp>
            <p:nvSpPr>
              <p:cNvPr id="21" name="148 Elipse"/>
              <p:cNvSpPr/>
              <p:nvPr/>
            </p:nvSpPr>
            <p:spPr>
              <a:xfrm>
                <a:off x="3601329" y="2560317"/>
                <a:ext cx="450166" cy="478301"/>
              </a:xfrm>
              <a:prstGeom prst="ellipse">
                <a:avLst/>
              </a:prstGeom>
              <a:grp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2" name="149 CuadroTexto"/>
              <p:cNvSpPr txBox="1"/>
              <p:nvPr/>
            </p:nvSpPr>
            <p:spPr>
              <a:xfrm>
                <a:off x="3639879" y="2537035"/>
                <a:ext cx="351692" cy="466770"/>
              </a:xfrm>
              <a:prstGeom prst="rect">
                <a:avLst/>
              </a:prstGeom>
              <a:noFill/>
              <a:ln>
                <a:noFill/>
              </a:ln>
            </p:spPr>
            <p:txBody>
              <a:bodyPr wrap="square" rtlCol="0">
                <a:spAutoFit/>
              </a:bodyPr>
              <a:lstStyle/>
              <a:p>
                <a:r>
                  <a:rPr lang="es-CL" sz="1400" b="1" dirty="0">
                    <a:solidFill>
                      <a:srgbClr val="FF0000"/>
                    </a:solidFill>
                  </a:rPr>
                  <a:t>1</a:t>
                </a:r>
              </a:p>
            </p:txBody>
          </p:sp>
        </p:grpSp>
      </p:grpSp>
      <p:grpSp>
        <p:nvGrpSpPr>
          <p:cNvPr id="25" name="Grupo 24"/>
          <p:cNvGrpSpPr/>
          <p:nvPr/>
        </p:nvGrpSpPr>
        <p:grpSpPr>
          <a:xfrm>
            <a:off x="4283167" y="2029496"/>
            <a:ext cx="3539837" cy="3752436"/>
            <a:chOff x="6745678" y="2431178"/>
            <a:chExt cx="3539837" cy="3752436"/>
          </a:xfrm>
        </p:grpSpPr>
        <p:sp>
          <p:nvSpPr>
            <p:cNvPr id="31" name="5 CuadroTexto"/>
            <p:cNvSpPr txBox="1"/>
            <p:nvPr/>
          </p:nvSpPr>
          <p:spPr>
            <a:xfrm>
              <a:off x="6745678" y="3075071"/>
              <a:ext cx="3539837" cy="3108543"/>
            </a:xfrm>
            <a:prstGeom prst="rect">
              <a:avLst/>
            </a:prstGeom>
            <a:solidFill>
              <a:schemeClr val="accent2">
                <a:lumMod val="20000"/>
                <a:lumOff val="80000"/>
              </a:schemeClr>
            </a:solidFill>
            <a:ln>
              <a:solidFill>
                <a:schemeClr val="tx1"/>
              </a:solidFill>
            </a:ln>
          </p:spPr>
          <p:txBody>
            <a:bodyPr wrap="square" rtlCol="0">
              <a:spAutoFit/>
            </a:bodyPr>
            <a:lstStyle>
              <a:defPPr>
                <a:defRPr lang="es-CL"/>
              </a:defPPr>
              <a:lvl1pPr algn="just">
                <a:defRPr sz="1200"/>
              </a:lvl1pPr>
            </a:lstStyle>
            <a:p>
              <a:pPr>
                <a:lnSpc>
                  <a:spcPct val="100000"/>
                </a:lnSpc>
                <a:spcBef>
                  <a:spcPct val="50000"/>
                </a:spcBef>
                <a:buFontTx/>
                <a:buNone/>
              </a:pPr>
              <a:r>
                <a:rPr lang="es-ES_tradnl" sz="1400" dirty="0"/>
                <a:t>Se requiere tener un muy estricto control sobre el estado de los explosivos que componen las distintas armas en la Armada, para el caso de la munición de artillería, se emplea un código alfa numérico que identifica a grupos de munición que cumplen los siguientes requisitos:</a:t>
              </a:r>
            </a:p>
            <a:p>
              <a:pPr marL="268288" lvl="1" indent="-179388">
                <a:lnSpc>
                  <a:spcPct val="100000"/>
                </a:lnSpc>
                <a:spcBef>
                  <a:spcPct val="50000"/>
                </a:spcBef>
                <a:buFontTx/>
                <a:buChar char="•"/>
              </a:pPr>
              <a:r>
                <a:rPr lang="es-ES_tradnl" sz="1400" dirty="0"/>
                <a:t>Poseen un mismo fabricante</a:t>
              </a:r>
            </a:p>
            <a:p>
              <a:pPr marL="268288" lvl="1" indent="-179388">
                <a:lnSpc>
                  <a:spcPct val="100000"/>
                </a:lnSpc>
                <a:spcBef>
                  <a:spcPct val="50000"/>
                </a:spcBef>
                <a:buFontTx/>
                <a:buChar char="•"/>
              </a:pPr>
              <a:r>
                <a:rPr lang="es-ES_tradnl" sz="1400" dirty="0"/>
                <a:t>Fueron fabricados en una misma fecha</a:t>
              </a:r>
            </a:p>
            <a:p>
              <a:pPr marL="268288" lvl="1" indent="-179388">
                <a:lnSpc>
                  <a:spcPct val="100000"/>
                </a:lnSpc>
                <a:spcBef>
                  <a:spcPct val="50000"/>
                </a:spcBef>
                <a:buFontTx/>
                <a:buChar char="•"/>
              </a:pPr>
              <a:r>
                <a:rPr lang="es-ES_tradnl" sz="1400" dirty="0"/>
                <a:t> Son del mismo tipo y calibre</a:t>
              </a:r>
            </a:p>
            <a:p>
              <a:pPr marL="268288" lvl="1" indent="-179388" defTabSz="1104900">
                <a:lnSpc>
                  <a:spcPct val="100000"/>
                </a:lnSpc>
                <a:spcBef>
                  <a:spcPct val="50000"/>
                </a:spcBef>
                <a:buFontTx/>
                <a:buChar char="•"/>
              </a:pPr>
              <a:r>
                <a:rPr lang="es-ES_tradnl" sz="1400" dirty="0"/>
                <a:t> Tienen los mismos componentes químicos.</a:t>
              </a:r>
              <a:endParaRPr lang="es-CL" sz="1400" b="1" u="sng" dirty="0">
                <a:solidFill>
                  <a:srgbClr val="FF0000"/>
                </a:solidFill>
              </a:endParaRPr>
            </a:p>
          </p:txBody>
        </p:sp>
        <p:sp>
          <p:nvSpPr>
            <p:cNvPr id="32" name="28 Rectángulo"/>
            <p:cNvSpPr/>
            <p:nvPr/>
          </p:nvSpPr>
          <p:spPr>
            <a:xfrm>
              <a:off x="6745678" y="2637083"/>
              <a:ext cx="3539837" cy="324000"/>
            </a:xfrm>
            <a:prstGeom prst="rect">
              <a:avLst/>
            </a:prstGeom>
            <a:solidFill>
              <a:schemeClr val="accent2">
                <a:lumMod val="75000"/>
              </a:schemeClr>
            </a:solidFill>
            <a:ln w="38100" cap="flat" cmpd="sng" algn="ctr">
              <a:solidFill>
                <a:sysClr val="window" lastClr="FFFFFF"/>
              </a:solidFill>
              <a:prstDash val="solid"/>
            </a:ln>
            <a:effectLst>
              <a:outerShdw blurRad="40000" dist="20000" dir="5400000" rotWithShape="0">
                <a:srgbClr val="000000">
                  <a:alpha val="38000"/>
                </a:srgb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s-CL" sz="1600" kern="0" dirty="0">
                  <a:solidFill>
                    <a:sysClr val="window" lastClr="FFFFFF"/>
                  </a:solidFill>
                </a:rPr>
                <a:t>Por Lotes</a:t>
              </a:r>
              <a:endParaRPr kumimoji="0" lang="es-CL" sz="1600" b="0" i="0" u="none" strike="noStrike" kern="0" cap="none" spc="0" normalizeH="0" baseline="0" noProof="0" dirty="0">
                <a:ln>
                  <a:noFill/>
                </a:ln>
                <a:solidFill>
                  <a:sysClr val="window" lastClr="FFFFFF"/>
                </a:solidFill>
                <a:effectLst/>
                <a:uLnTx/>
                <a:uFillTx/>
              </a:endParaRPr>
            </a:p>
          </p:txBody>
        </p:sp>
        <p:grpSp>
          <p:nvGrpSpPr>
            <p:cNvPr id="33" name="150 Grupo"/>
            <p:cNvGrpSpPr/>
            <p:nvPr/>
          </p:nvGrpSpPr>
          <p:grpSpPr>
            <a:xfrm>
              <a:off x="6797280" y="2431178"/>
              <a:ext cx="326454" cy="330731"/>
              <a:chOff x="3601329" y="2537035"/>
              <a:chExt cx="450166" cy="501583"/>
            </a:xfrm>
            <a:solidFill>
              <a:schemeClr val="bg1"/>
            </a:solidFill>
          </p:grpSpPr>
          <p:sp>
            <p:nvSpPr>
              <p:cNvPr id="36" name="148 Elipse"/>
              <p:cNvSpPr/>
              <p:nvPr/>
            </p:nvSpPr>
            <p:spPr>
              <a:xfrm>
                <a:off x="3601329" y="2560317"/>
                <a:ext cx="450166" cy="478301"/>
              </a:xfrm>
              <a:prstGeom prst="ellipse">
                <a:avLst/>
              </a:prstGeom>
              <a:grp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7" name="149 CuadroTexto"/>
              <p:cNvSpPr txBox="1"/>
              <p:nvPr/>
            </p:nvSpPr>
            <p:spPr>
              <a:xfrm>
                <a:off x="3639879" y="2537035"/>
                <a:ext cx="351692" cy="466770"/>
              </a:xfrm>
              <a:prstGeom prst="rect">
                <a:avLst/>
              </a:prstGeom>
              <a:noFill/>
              <a:ln>
                <a:noFill/>
              </a:ln>
            </p:spPr>
            <p:txBody>
              <a:bodyPr wrap="square" rtlCol="0">
                <a:spAutoFit/>
              </a:bodyPr>
              <a:lstStyle/>
              <a:p>
                <a:r>
                  <a:rPr lang="es-CL" sz="1400" b="1" dirty="0">
                    <a:solidFill>
                      <a:schemeClr val="accent2"/>
                    </a:solidFill>
                  </a:rPr>
                  <a:t>2</a:t>
                </a:r>
              </a:p>
            </p:txBody>
          </p:sp>
        </p:grpSp>
      </p:grpSp>
      <p:grpSp>
        <p:nvGrpSpPr>
          <p:cNvPr id="43" name="Grupo 42"/>
          <p:cNvGrpSpPr/>
          <p:nvPr/>
        </p:nvGrpSpPr>
        <p:grpSpPr>
          <a:xfrm>
            <a:off x="8144072" y="2041843"/>
            <a:ext cx="3844542" cy="4166413"/>
            <a:chOff x="913137" y="2397012"/>
            <a:chExt cx="3844542" cy="4193234"/>
          </a:xfrm>
        </p:grpSpPr>
        <p:sp>
          <p:nvSpPr>
            <p:cNvPr id="46" name="28 Rectángulo"/>
            <p:cNvSpPr/>
            <p:nvPr/>
          </p:nvSpPr>
          <p:spPr>
            <a:xfrm>
              <a:off x="934800" y="2614122"/>
              <a:ext cx="3801217" cy="396000"/>
            </a:xfrm>
            <a:prstGeom prst="rect">
              <a:avLst/>
            </a:prstGeom>
            <a:solidFill>
              <a:srgbClr val="009999"/>
            </a:solidFill>
            <a:ln w="38100" cap="flat" cmpd="sng" algn="ctr">
              <a:solidFill>
                <a:sysClr val="window" lastClr="FFFFFF"/>
              </a:solidFill>
              <a:prstDash val="solid"/>
            </a:ln>
            <a:effectLst>
              <a:outerShdw blurRad="40000" dist="20000" dir="5400000" rotWithShape="0">
                <a:srgbClr val="000000">
                  <a:alpha val="38000"/>
                </a:srgbClr>
              </a:outerShdw>
            </a:effectLst>
          </p:spPr>
          <p:txBody>
            <a:bodyPr rtlCol="0" anchor="ctr"/>
            <a:lstStyle/>
            <a:p>
              <a:pPr lvl="0" algn="ctr">
                <a:defRPr/>
              </a:pPr>
              <a:r>
                <a:rPr lang="es-CL" sz="1600" dirty="0">
                  <a:solidFill>
                    <a:schemeClr val="bg1"/>
                  </a:solidFill>
                </a:rPr>
                <a:t>Denominación Abreviada</a:t>
              </a:r>
            </a:p>
          </p:txBody>
        </p:sp>
        <p:sp>
          <p:nvSpPr>
            <p:cNvPr id="47" name="148 Elipse"/>
            <p:cNvSpPr/>
            <p:nvPr/>
          </p:nvSpPr>
          <p:spPr>
            <a:xfrm>
              <a:off x="969237" y="2408211"/>
              <a:ext cx="372511" cy="315379"/>
            </a:xfrm>
            <a:prstGeom prst="ellipse">
              <a:avLst/>
            </a:prstGeom>
            <a:solidFill>
              <a:srgbClr val="FFFFFF"/>
            </a:solidFill>
            <a:ln w="28575">
              <a:solidFill>
                <a:srgbClr val="0099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8" name="149 CuadroTexto"/>
            <p:cNvSpPr txBox="1"/>
            <p:nvPr/>
          </p:nvSpPr>
          <p:spPr>
            <a:xfrm>
              <a:off x="1021850" y="2397012"/>
              <a:ext cx="267430" cy="307777"/>
            </a:xfrm>
            <a:prstGeom prst="rect">
              <a:avLst/>
            </a:prstGeom>
            <a:noFill/>
            <a:ln>
              <a:noFill/>
            </a:ln>
          </p:spPr>
          <p:txBody>
            <a:bodyPr wrap="square" rtlCol="0">
              <a:spAutoFit/>
            </a:bodyPr>
            <a:lstStyle/>
            <a:p>
              <a:r>
                <a:rPr lang="es-CL" sz="1400" b="1" dirty="0">
                  <a:solidFill>
                    <a:srgbClr val="009999"/>
                  </a:solidFill>
                </a:rPr>
                <a:t>3</a:t>
              </a:r>
            </a:p>
          </p:txBody>
        </p:sp>
        <p:sp>
          <p:nvSpPr>
            <p:cNvPr id="49" name="5 CuadroTexto"/>
            <p:cNvSpPr txBox="1"/>
            <p:nvPr/>
          </p:nvSpPr>
          <p:spPr>
            <a:xfrm>
              <a:off x="913137" y="3136445"/>
              <a:ext cx="3844542" cy="3453801"/>
            </a:xfrm>
            <a:prstGeom prst="rect">
              <a:avLst/>
            </a:prstGeom>
            <a:solidFill>
              <a:srgbClr val="009999">
                <a:alpha val="50000"/>
              </a:srgbClr>
            </a:solidFill>
            <a:ln>
              <a:solidFill>
                <a:schemeClr val="tx1"/>
              </a:solidFill>
            </a:ln>
          </p:spPr>
          <p:txBody>
            <a:bodyPr wrap="square" rtlCol="0">
              <a:spAutoFit/>
            </a:bodyPr>
            <a:lstStyle>
              <a:defPPr>
                <a:defRPr lang="es-CL"/>
              </a:defPPr>
              <a:lvl1pPr algn="just">
                <a:defRPr sz="1200"/>
              </a:lvl1pPr>
            </a:lstStyle>
            <a:p>
              <a:r>
                <a:rPr lang="es-ES_tradnl" sz="1400" dirty="0"/>
                <a:t>Se marcan con siglas que indican su propósito y características para evitar confusiones abordo</a:t>
              </a:r>
            </a:p>
            <a:p>
              <a:r>
                <a:rPr lang="es-ES_tradnl" sz="1400" dirty="0"/>
                <a:t>A saber: </a:t>
              </a:r>
            </a:p>
            <a:p>
              <a:pPr>
                <a:lnSpc>
                  <a:spcPct val="100000"/>
                </a:lnSpc>
                <a:spcBef>
                  <a:spcPct val="50000"/>
                </a:spcBef>
                <a:buFontTx/>
                <a:buNone/>
              </a:pPr>
              <a:r>
                <a:rPr lang="es-ES_tradnl" sz="1400" b="1" u="sng" dirty="0"/>
                <a:t>HE</a:t>
              </a:r>
              <a:r>
                <a:rPr lang="es-ES_tradnl" sz="1400" b="1" dirty="0"/>
                <a:t>: </a:t>
              </a:r>
              <a:r>
                <a:rPr lang="es-ES_tradnl" sz="1400" dirty="0"/>
                <a:t>Proyectil que contiene alto explosivo</a:t>
              </a:r>
            </a:p>
            <a:p>
              <a:pPr>
                <a:lnSpc>
                  <a:spcPct val="100000"/>
                </a:lnSpc>
                <a:spcBef>
                  <a:spcPct val="50000"/>
                </a:spcBef>
                <a:buFontTx/>
                <a:buNone/>
              </a:pPr>
              <a:r>
                <a:rPr lang="es-ES_tradnl" sz="1400" b="1" u="sng" dirty="0"/>
                <a:t>HEI</a:t>
              </a:r>
              <a:r>
                <a:rPr lang="es-ES_tradnl" sz="1400" dirty="0"/>
                <a:t>: Además contiene explosivos incendiarios</a:t>
              </a:r>
            </a:p>
            <a:p>
              <a:pPr>
                <a:lnSpc>
                  <a:spcPct val="100000"/>
                </a:lnSpc>
                <a:spcBef>
                  <a:spcPct val="50000"/>
                </a:spcBef>
                <a:buFontTx/>
                <a:buNone/>
              </a:pPr>
              <a:r>
                <a:rPr lang="es-ES_tradnl" sz="1400" b="1" u="sng" dirty="0"/>
                <a:t>HEIT</a:t>
              </a:r>
              <a:r>
                <a:rPr lang="es-ES_tradnl" sz="1400" dirty="0"/>
                <a:t>: Al anterior se le agrega un elemento trazador para ver su trayectoria.</a:t>
              </a:r>
            </a:p>
            <a:p>
              <a:pPr>
                <a:lnSpc>
                  <a:spcPct val="100000"/>
                </a:lnSpc>
                <a:spcBef>
                  <a:spcPct val="50000"/>
                </a:spcBef>
                <a:buFontTx/>
                <a:buNone/>
              </a:pPr>
              <a:r>
                <a:rPr lang="es-ES_tradnl" sz="1400" b="1" u="sng" dirty="0"/>
                <a:t>AP</a:t>
              </a:r>
              <a:r>
                <a:rPr lang="es-ES_tradnl" sz="1400" dirty="0"/>
                <a:t>: Granada penetrante</a:t>
              </a:r>
            </a:p>
            <a:p>
              <a:pPr>
                <a:lnSpc>
                  <a:spcPct val="100000"/>
                </a:lnSpc>
                <a:spcBef>
                  <a:spcPct val="50000"/>
                </a:spcBef>
                <a:buFontTx/>
                <a:buNone/>
              </a:pPr>
              <a:r>
                <a:rPr lang="es-ES_tradnl" sz="1400" b="1" u="sng" dirty="0"/>
                <a:t>APHEIT</a:t>
              </a:r>
              <a:r>
                <a:rPr lang="es-ES_tradnl" sz="1400" dirty="0"/>
                <a:t>: Granada que combina las características anteriores.</a:t>
              </a:r>
            </a:p>
            <a:p>
              <a:pPr>
                <a:lnSpc>
                  <a:spcPct val="100000"/>
                </a:lnSpc>
                <a:spcBef>
                  <a:spcPct val="50000"/>
                </a:spcBef>
                <a:buFontTx/>
                <a:buNone/>
              </a:pPr>
              <a:r>
                <a:rPr lang="es-ES_tradnl" sz="1400" b="1" u="sng" dirty="0"/>
                <a:t>ILLUM</a:t>
              </a:r>
              <a:r>
                <a:rPr lang="es-ES_tradnl" sz="1400" dirty="0"/>
                <a:t>: Granada iluminante o “estrella”</a:t>
              </a:r>
            </a:p>
            <a:p>
              <a:pPr>
                <a:lnSpc>
                  <a:spcPct val="100000"/>
                </a:lnSpc>
                <a:spcBef>
                  <a:spcPct val="50000"/>
                </a:spcBef>
                <a:buFontTx/>
                <a:buNone/>
              </a:pPr>
              <a:r>
                <a:rPr lang="es-ES_tradnl" sz="1400" dirty="0"/>
                <a:t>Nota: Ver denominaciones en fotocopia adjunta</a:t>
              </a:r>
              <a:endParaRPr lang="es-CL" sz="1400" dirty="0"/>
            </a:p>
          </p:txBody>
        </p:sp>
        <p:grpSp>
          <p:nvGrpSpPr>
            <p:cNvPr id="52" name="Group 1"/>
            <p:cNvGrpSpPr>
              <a:grpSpLocks noChangeAspect="1"/>
            </p:cNvGrpSpPr>
            <p:nvPr/>
          </p:nvGrpSpPr>
          <p:grpSpPr bwMode="auto">
            <a:xfrm>
              <a:off x="2906138" y="4375087"/>
              <a:ext cx="1027739" cy="934926"/>
              <a:chOff x="2281" y="4323"/>
              <a:chExt cx="4898" cy="4671"/>
            </a:xfrm>
          </p:grpSpPr>
          <p:sp>
            <p:nvSpPr>
              <p:cNvPr id="54" name="AutoShape 33"/>
              <p:cNvSpPr>
                <a:spLocks noChangeAspect="1" noChangeArrowheads="1" noTextEdit="1"/>
              </p:cNvSpPr>
              <p:nvPr/>
            </p:nvSpPr>
            <p:spPr bwMode="auto">
              <a:xfrm>
                <a:off x="2281" y="4323"/>
                <a:ext cx="4898" cy="467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sp>
            <p:nvSpPr>
              <p:cNvPr id="55" name="Text Box 7"/>
              <p:cNvSpPr txBox="1">
                <a:spLocks noChangeAspect="1" noChangeArrowheads="1"/>
              </p:cNvSpPr>
              <p:nvPr/>
            </p:nvSpPr>
            <p:spPr bwMode="auto">
              <a:xfrm rot="848546">
                <a:off x="4667" y="5661"/>
                <a:ext cx="932" cy="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CL" sz="1800" b="0" i="0" u="none" strike="noStrike" cap="none" normalizeH="0" baseline="0">
                  <a:ln>
                    <a:noFill/>
                  </a:ln>
                  <a:solidFill>
                    <a:schemeClr val="tx1"/>
                  </a:solidFill>
                  <a:effectLst/>
                  <a:latin typeface="Arial" pitchFamily="34" charset="0"/>
                  <a:cs typeface="Arial" pitchFamily="34" charset="0"/>
                </a:endParaRPr>
              </a:p>
            </p:txBody>
          </p:sp>
        </p:grpSp>
      </p:grpSp>
      <p:pic>
        <p:nvPicPr>
          <p:cNvPr id="38" name="Imagen 37"/>
          <p:cNvPicPr>
            <a:picLocks noChangeAspect="1"/>
          </p:cNvPicPr>
          <p:nvPr/>
        </p:nvPicPr>
        <p:blipFill>
          <a:blip r:embed="rId4"/>
          <a:stretch>
            <a:fillRect/>
          </a:stretch>
        </p:blipFill>
        <p:spPr>
          <a:xfrm>
            <a:off x="5352599" y="5871989"/>
            <a:ext cx="1188960" cy="86064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3" name="Imagen 2"/>
          <p:cNvPicPr>
            <a:picLocks noChangeAspect="1"/>
          </p:cNvPicPr>
          <p:nvPr/>
        </p:nvPicPr>
        <p:blipFill>
          <a:blip r:embed="rId5"/>
          <a:stretch>
            <a:fillRect/>
          </a:stretch>
        </p:blipFill>
        <p:spPr>
          <a:xfrm>
            <a:off x="935939" y="4151270"/>
            <a:ext cx="1924267" cy="1163382"/>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3857098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checkerboard(across)">
                                      <p:cBhvr>
                                        <p:cTn id="7" dur="500"/>
                                        <p:tgtEl>
                                          <p:spTgt spid="13"/>
                                        </p:tgtEl>
                                      </p:cBhvr>
                                    </p:animEffect>
                                  </p:childTnLst>
                                </p:cTn>
                              </p:par>
                              <p:par>
                                <p:cTn id="8" presetID="5"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nodeType="click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checkerboard(across)">
                                      <p:cBhvr>
                                        <p:cTn id="15" dur="500"/>
                                        <p:tgtEl>
                                          <p:spTgt spid="25"/>
                                        </p:tgtEl>
                                      </p:cBhvr>
                                    </p:animEffect>
                                  </p:childTnLst>
                                </p:cTn>
                              </p:par>
                              <p:par>
                                <p:cTn id="16" presetID="5" presetClass="entr" presetSubtype="10" fill="hold" nodeType="with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checkerboard(across)">
                                      <p:cBhvr>
                                        <p:cTn id="18" dur="500"/>
                                        <p:tgtEl>
                                          <p:spTgt spid="38"/>
                                        </p:tgtEl>
                                      </p:cBhvr>
                                    </p:animEffect>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nodeType="clickEffect">
                                  <p:stCondLst>
                                    <p:cond delay="0"/>
                                  </p:stCondLst>
                                  <p:childTnLst>
                                    <p:set>
                                      <p:cBhvr>
                                        <p:cTn id="22" dur="1" fill="hold">
                                          <p:stCondLst>
                                            <p:cond delay="0"/>
                                          </p:stCondLst>
                                        </p:cTn>
                                        <p:tgtEl>
                                          <p:spTgt spid="43"/>
                                        </p:tgtEl>
                                        <p:attrNameLst>
                                          <p:attrName>style.visibility</p:attrName>
                                        </p:attrNameLst>
                                      </p:cBhvr>
                                      <p:to>
                                        <p:strVal val="visible"/>
                                      </p:to>
                                    </p:set>
                                    <p:animEffect transition="in" filter="checkerboard(across)">
                                      <p:cBhvr>
                                        <p:cTn id="2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1" y="0"/>
            <a:ext cx="12191999" cy="6901660"/>
          </a:xfrm>
          <a:prstGeom prst="rect">
            <a:avLst/>
          </a:prstGeom>
        </p:spPr>
      </p:pic>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4274" y="315269"/>
            <a:ext cx="940839" cy="940839"/>
          </a:xfrm>
          <a:prstGeom prst="rect">
            <a:avLst/>
          </a:prstGeom>
        </p:spPr>
      </p:pic>
      <p:sp>
        <p:nvSpPr>
          <p:cNvPr id="15" name="28 Rectángulo redondeado"/>
          <p:cNvSpPr/>
          <p:nvPr/>
        </p:nvSpPr>
        <p:spPr>
          <a:xfrm>
            <a:off x="3924637" y="461247"/>
            <a:ext cx="4235849" cy="861184"/>
          </a:xfrm>
          <a:prstGeom prst="roundRect">
            <a:avLst/>
          </a:prstGeom>
          <a:solidFill>
            <a:schemeClr val="bg2">
              <a:lumMod val="75000"/>
              <a:alpha val="50196"/>
            </a:schemeClr>
          </a:solidFill>
          <a:ln>
            <a:solidFill>
              <a:schemeClr val="bg2">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sz="2000" b="1" dirty="0">
              <a:solidFill>
                <a:srgbClr val="EEECE1">
                  <a:lumMod val="10000"/>
                </a:srgbClr>
              </a:solidFill>
            </a:endParaRPr>
          </a:p>
          <a:p>
            <a:pPr algn="ctr"/>
            <a:r>
              <a:rPr lang="es-CL" sz="2000" b="1" dirty="0">
                <a:solidFill>
                  <a:srgbClr val="EEECE1">
                    <a:lumMod val="10000"/>
                  </a:srgbClr>
                </a:solidFill>
              </a:rPr>
              <a:t>Ejemplo de Marca</a:t>
            </a:r>
          </a:p>
          <a:p>
            <a:pPr algn="ctr"/>
            <a:r>
              <a:rPr lang="es-CL" sz="2000" b="1" dirty="0">
                <a:solidFill>
                  <a:srgbClr val="EEECE1">
                    <a:lumMod val="10000"/>
                  </a:srgbClr>
                </a:solidFill>
              </a:rPr>
              <a:t> “Munición 4.5”</a:t>
            </a:r>
          </a:p>
          <a:p>
            <a:pPr algn="ctr"/>
            <a:r>
              <a:rPr lang="es-CL" sz="2000" b="1" dirty="0">
                <a:solidFill>
                  <a:srgbClr val="EEECE1">
                    <a:lumMod val="10000"/>
                  </a:srgbClr>
                </a:solidFill>
              </a:rPr>
              <a:t> </a:t>
            </a:r>
            <a:endParaRPr lang="es-CL" sz="2800" b="1" dirty="0">
              <a:solidFill>
                <a:schemeClr val="tx1"/>
              </a:solidFill>
            </a:endParaRPr>
          </a:p>
        </p:txBody>
      </p:sp>
      <p:pic>
        <p:nvPicPr>
          <p:cNvPr id="5" name="Imagen 4"/>
          <p:cNvPicPr>
            <a:picLocks noChangeAspect="1"/>
          </p:cNvPicPr>
          <p:nvPr/>
        </p:nvPicPr>
        <p:blipFill rotWithShape="1">
          <a:blip r:embed="rId4"/>
          <a:srcRect t="28801" b="11174"/>
          <a:stretch/>
        </p:blipFill>
        <p:spPr>
          <a:xfrm>
            <a:off x="1001572" y="2352499"/>
            <a:ext cx="9908919" cy="3965171"/>
          </a:xfrm>
          <a:prstGeom prst="rect">
            <a:avLst/>
          </a:prstGeom>
        </p:spPr>
      </p:pic>
      <p:sp>
        <p:nvSpPr>
          <p:cNvPr id="36" name="28 Rectángulo redondeado"/>
          <p:cNvSpPr/>
          <p:nvPr/>
        </p:nvSpPr>
        <p:spPr>
          <a:xfrm>
            <a:off x="4767208" y="1502814"/>
            <a:ext cx="2550706" cy="669301"/>
          </a:xfrm>
          <a:prstGeom prst="roundRect">
            <a:avLst/>
          </a:prstGeom>
          <a:solidFill>
            <a:srgbClr val="002060">
              <a:alpha val="74000"/>
            </a:srgbClr>
          </a:solidFill>
          <a:ln>
            <a:solidFill>
              <a:schemeClr val="bg2">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s-CL" sz="2000" b="1" dirty="0">
                <a:solidFill>
                  <a:schemeClr val="bg1"/>
                </a:solidFill>
              </a:rPr>
              <a:t>CULOTE</a:t>
            </a:r>
          </a:p>
          <a:p>
            <a:pPr algn="ctr"/>
            <a:r>
              <a:rPr lang="es-CL" sz="2000" b="1" dirty="0">
                <a:solidFill>
                  <a:schemeClr val="bg1"/>
                </a:solidFill>
              </a:rPr>
              <a:t>(Parte Posterior)</a:t>
            </a:r>
            <a:endParaRPr lang="es-CL" sz="2800" b="1" dirty="0">
              <a:solidFill>
                <a:schemeClr val="bg1"/>
              </a:solidFill>
            </a:endParaRPr>
          </a:p>
        </p:txBody>
      </p:sp>
    </p:spTree>
    <p:extLst>
      <p:ext uri="{BB962C8B-B14F-4D97-AF65-F5344CB8AC3E}">
        <p14:creationId xmlns:p14="http://schemas.microsoft.com/office/powerpoint/2010/main" val="12268881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n 10"/>
          <p:cNvPicPr>
            <a:picLocks noChangeAspect="1"/>
          </p:cNvPicPr>
          <p:nvPr/>
        </p:nvPicPr>
        <p:blipFill>
          <a:blip r:embed="rId2"/>
          <a:stretch>
            <a:fillRect/>
          </a:stretch>
        </p:blipFill>
        <p:spPr>
          <a:xfrm>
            <a:off x="-59341" y="-8887"/>
            <a:ext cx="12192000" cy="6919635"/>
          </a:xfrm>
          <a:prstGeom prst="rect">
            <a:avLst/>
          </a:prstGeom>
          <a:solidFill>
            <a:schemeClr val="bg1">
              <a:lumMod val="65000"/>
            </a:schemeClr>
          </a:solidFill>
        </p:spPr>
      </p:pic>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7977" y="121045"/>
            <a:ext cx="940839" cy="940839"/>
          </a:xfrm>
          <a:prstGeom prst="rect">
            <a:avLst/>
          </a:prstGeom>
        </p:spPr>
      </p:pic>
      <p:graphicFrame>
        <p:nvGraphicFramePr>
          <p:cNvPr id="5" name="19 Tabla"/>
          <p:cNvGraphicFramePr>
            <a:graphicFrameLocks noGrp="1"/>
          </p:cNvGraphicFramePr>
          <p:nvPr>
            <p:extLst>
              <p:ext uri="{D42A27DB-BD31-4B8C-83A1-F6EECF244321}">
                <p14:modId xmlns:p14="http://schemas.microsoft.com/office/powerpoint/2010/main" val="2454577592"/>
              </p:ext>
            </p:extLst>
          </p:nvPr>
        </p:nvGraphicFramePr>
        <p:xfrm>
          <a:off x="759649" y="2966515"/>
          <a:ext cx="3646035" cy="2963082"/>
        </p:xfrm>
        <a:graphic>
          <a:graphicData uri="http://schemas.openxmlformats.org/drawingml/2006/table">
            <a:tbl>
              <a:tblPr firstRow="1" bandRow="1"/>
              <a:tblGrid>
                <a:gridCol w="384545">
                  <a:extLst>
                    <a:ext uri="{9D8B030D-6E8A-4147-A177-3AD203B41FA5}">
                      <a16:colId xmlns:a16="http://schemas.microsoft.com/office/drawing/2014/main" val="20000"/>
                    </a:ext>
                  </a:extLst>
                </a:gridCol>
                <a:gridCol w="3261490">
                  <a:extLst>
                    <a:ext uri="{9D8B030D-6E8A-4147-A177-3AD203B41FA5}">
                      <a16:colId xmlns:a16="http://schemas.microsoft.com/office/drawing/2014/main" val="20001"/>
                    </a:ext>
                  </a:extLst>
                </a:gridCol>
              </a:tblGrid>
              <a:tr h="408882">
                <a:tc gridSpan="2">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indent="0" algn="ctr" fontAlgn="auto">
                        <a:spcBef>
                          <a:spcPts val="0"/>
                        </a:spcBef>
                        <a:spcAft>
                          <a:spcPts val="0"/>
                        </a:spcAft>
                        <a:buFont typeface="Arial" pitchFamily="34" charset="0"/>
                        <a:buNone/>
                        <a:defRPr/>
                      </a:pPr>
                      <a:r>
                        <a:rPr lang="es-ES" sz="2000" dirty="0">
                          <a:latin typeface="+mj-lt"/>
                          <a:cs typeface="Times New Roman" panose="02020603050405020304" pitchFamily="18" charset="0"/>
                        </a:rPr>
                        <a:t>Descripción General</a:t>
                      </a:r>
                    </a:p>
                    <a:p>
                      <a:pPr marL="0" indent="0" algn="ctr" fontAlgn="auto">
                        <a:spcBef>
                          <a:spcPts val="0"/>
                        </a:spcBef>
                        <a:spcAft>
                          <a:spcPts val="0"/>
                        </a:spcAft>
                        <a:buFont typeface="Arial" pitchFamily="34" charset="0"/>
                        <a:buNone/>
                        <a:defRPr/>
                      </a:pPr>
                      <a:endParaRPr lang="es-ES" sz="900" dirty="0">
                        <a:latin typeface="+mj-lt"/>
                        <a:cs typeface="Times New Roman" panose="02020603050405020304" pitchFamily="18" charset="0"/>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EEECE1">
                        <a:lumMod val="25000"/>
                      </a:srgbClr>
                    </a:solidFill>
                  </a:tcPr>
                </a:tc>
                <a:tc hMerge="1">
                  <a:txBody>
                    <a:bodyPr/>
                    <a:lstStyle/>
                    <a:p>
                      <a:endParaRPr lang="es-CL" sz="1400" dirty="0"/>
                    </a:p>
                  </a:txBody>
                  <a:tcPr>
                    <a:solidFill>
                      <a:schemeClr val="bg2">
                        <a:lumMod val="90000"/>
                      </a:schemeClr>
                    </a:solidFill>
                  </a:tcPr>
                </a:tc>
                <a:extLst>
                  <a:ext uri="{0D108BD9-81ED-4DB2-BD59-A6C34878D82A}">
                    <a16:rowId xmlns:a16="http://schemas.microsoft.com/office/drawing/2014/main" val="10000"/>
                  </a:ext>
                </a:extLst>
              </a:tr>
              <a:tr h="404947">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indent="0" algn="r" defTabSz="914400" rtl="0" eaLnBrk="1" fontAlgn="auto" latinLnBrk="0" hangingPunct="1">
                        <a:lnSpc>
                          <a:spcPct val="100000"/>
                        </a:lnSpc>
                        <a:spcBef>
                          <a:spcPts val="0"/>
                        </a:spcBef>
                        <a:spcAft>
                          <a:spcPts val="0"/>
                        </a:spcAft>
                        <a:buClrTx/>
                        <a:buSzTx/>
                        <a:buFontTx/>
                        <a:buNone/>
                        <a:tabLst/>
                        <a:defRPr/>
                      </a:pPr>
                      <a:r>
                        <a:rPr lang="es-ES" sz="2000" b="0" dirty="0">
                          <a:solidFill>
                            <a:prstClr val="black"/>
                          </a:solidFill>
                          <a:latin typeface="+mj-lt"/>
                          <a:cs typeface="Times New Roman" panose="02020603050405020304" pitchFamily="18" charset="0"/>
                        </a:rPr>
                        <a:t>1</a:t>
                      </a:r>
                      <a:endParaRPr lang="en-US" sz="2000" b="0" dirty="0">
                        <a:solidFill>
                          <a:prstClr val="black"/>
                        </a:solidFill>
                        <a:latin typeface="+mj-lt"/>
                        <a:cs typeface="Times New Roman" panose="02020603050405020304" pitchFamily="18" charset="0"/>
                      </a:endParaRP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EECE1">
                        <a:lumMod val="9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s-CL" sz="2000" b="0" noProof="0" dirty="0">
                          <a:solidFill>
                            <a:prstClr val="black"/>
                          </a:solidFill>
                          <a:latin typeface="+mj-lt"/>
                          <a:cs typeface="Times New Roman" panose="02020603050405020304" pitchFamily="18" charset="0"/>
                        </a:rPr>
                        <a:t>Calibre</a:t>
                      </a:r>
                      <a:endParaRPr lang="es-CL" sz="2000" noProof="0" dirty="0">
                        <a:latin typeface="+mj-lt"/>
                        <a:cs typeface="Times New Roman" panose="02020603050405020304" pitchFamily="18" charset="0"/>
                      </a:endParaRP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EECE1">
                        <a:lumMod val="90000"/>
                      </a:srgbClr>
                    </a:solidFill>
                  </a:tcPr>
                </a:tc>
                <a:extLst>
                  <a:ext uri="{0D108BD9-81ED-4DB2-BD59-A6C34878D82A}">
                    <a16:rowId xmlns:a16="http://schemas.microsoft.com/office/drawing/2014/main" val="10001"/>
                  </a:ext>
                </a:extLst>
              </a:tr>
              <a:tr h="404947">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2000" b="0" dirty="0">
                          <a:solidFill>
                            <a:prstClr val="black"/>
                          </a:solidFill>
                          <a:latin typeface="+mj-lt"/>
                          <a:cs typeface="Times New Roman" panose="02020603050405020304" pitchFamily="18" charset="0"/>
                        </a:rPr>
                        <a:t>2</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EECE1">
                        <a:lumMod val="9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s-CL" sz="2000" b="0" noProof="0" dirty="0">
                          <a:solidFill>
                            <a:prstClr val="black"/>
                          </a:solidFill>
                          <a:latin typeface="+mj-lt"/>
                          <a:cs typeface="Times New Roman" panose="02020603050405020304" pitchFamily="18" charset="0"/>
                        </a:rPr>
                        <a:t>Alto Explosivo</a:t>
                      </a:r>
                      <a:endParaRPr lang="es-CL" sz="2000" noProof="0" dirty="0">
                        <a:latin typeface="+mj-lt"/>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EECE1">
                        <a:lumMod val="90000"/>
                      </a:srgbClr>
                    </a:solidFill>
                  </a:tcPr>
                </a:tc>
                <a:extLst>
                  <a:ext uri="{0D108BD9-81ED-4DB2-BD59-A6C34878D82A}">
                    <a16:rowId xmlns:a16="http://schemas.microsoft.com/office/drawing/2014/main" val="10003"/>
                  </a:ext>
                </a:extLst>
              </a:tr>
              <a:tr h="404947">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r"/>
                      <a:r>
                        <a:rPr lang="en-US" sz="2000" b="0" dirty="0">
                          <a:solidFill>
                            <a:prstClr val="black"/>
                          </a:solidFill>
                          <a:latin typeface="+mj-lt"/>
                          <a:cs typeface="Times New Roman" panose="02020603050405020304" pitchFamily="18" charset="0"/>
                        </a:rPr>
                        <a:t>3</a:t>
                      </a:r>
                      <a:endParaRPr lang="es-CL" sz="2000" b="0" dirty="0">
                        <a:latin typeface="+mj-lt"/>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EECE1">
                        <a:lumMod val="9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s-CL" sz="2000" b="0" noProof="0" dirty="0">
                          <a:solidFill>
                            <a:prstClr val="black"/>
                          </a:solidFill>
                          <a:latin typeface="+mj-lt"/>
                          <a:cs typeface="Times New Roman" panose="02020603050405020304" pitchFamily="18" charset="0"/>
                        </a:rPr>
                        <a:t>Explosivo Llenador</a:t>
                      </a:r>
                      <a:endParaRPr lang="es-CL" sz="2000" noProof="0" dirty="0">
                        <a:latin typeface="+mj-lt"/>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EECE1">
                        <a:lumMod val="90000"/>
                      </a:srgbClr>
                    </a:solidFill>
                  </a:tcPr>
                </a:tc>
                <a:extLst>
                  <a:ext uri="{0D108BD9-81ED-4DB2-BD59-A6C34878D82A}">
                    <a16:rowId xmlns:a16="http://schemas.microsoft.com/office/drawing/2014/main" val="10004"/>
                  </a:ext>
                </a:extLst>
              </a:tr>
              <a:tr h="404947">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indent="0" algn="r" defTabSz="914400" rtl="0" eaLnBrk="1" fontAlgn="auto" latinLnBrk="0" hangingPunct="1">
                        <a:lnSpc>
                          <a:spcPct val="100000"/>
                        </a:lnSpc>
                        <a:spcBef>
                          <a:spcPts val="0"/>
                        </a:spcBef>
                        <a:spcAft>
                          <a:spcPts val="0"/>
                        </a:spcAft>
                        <a:buClrTx/>
                        <a:buSzTx/>
                        <a:buFontTx/>
                        <a:buNone/>
                        <a:tabLst/>
                        <a:defRPr/>
                      </a:pPr>
                      <a:r>
                        <a:rPr lang="en-US" sz="2000" b="0" dirty="0">
                          <a:solidFill>
                            <a:prstClr val="black"/>
                          </a:solidFill>
                          <a:latin typeface="+mj-lt"/>
                          <a:cs typeface="Times New Roman" panose="02020603050405020304" pitchFamily="18" charset="0"/>
                        </a:rPr>
                        <a:t>4</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EECE1">
                        <a:lumMod val="9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s-CL" sz="2000" b="0" noProof="0" dirty="0">
                          <a:solidFill>
                            <a:prstClr val="black"/>
                          </a:solidFill>
                          <a:latin typeface="+mj-lt"/>
                          <a:cs typeface="Times New Roman" panose="02020603050405020304" pitchFamily="18" charset="0"/>
                        </a:rPr>
                        <a:t>Marca Proyectil</a:t>
                      </a:r>
                      <a:endParaRPr lang="es-CL" sz="2000" noProof="0" dirty="0">
                        <a:latin typeface="+mj-lt"/>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EECE1">
                        <a:lumMod val="90000"/>
                      </a:srgbClr>
                    </a:solidFill>
                  </a:tcPr>
                </a:tc>
                <a:extLst>
                  <a:ext uri="{0D108BD9-81ED-4DB2-BD59-A6C34878D82A}">
                    <a16:rowId xmlns:a16="http://schemas.microsoft.com/office/drawing/2014/main" val="10005"/>
                  </a:ext>
                </a:extLst>
              </a:tr>
              <a:tr h="404947">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r"/>
                      <a:r>
                        <a:rPr lang="en-US" sz="2000" b="0" dirty="0">
                          <a:solidFill>
                            <a:prstClr val="black"/>
                          </a:solidFill>
                          <a:latin typeface="+mj-lt"/>
                          <a:cs typeface="Times New Roman" panose="02020603050405020304" pitchFamily="18" charset="0"/>
                        </a:rPr>
                        <a:t>5</a:t>
                      </a:r>
                      <a:endParaRPr lang="es-CL" sz="2000" b="0" dirty="0">
                        <a:latin typeface="+mj-lt"/>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EECE1">
                        <a:lumMod val="9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s-CL" sz="2000" b="0" noProof="0" dirty="0">
                          <a:solidFill>
                            <a:prstClr val="black"/>
                          </a:solidFill>
                          <a:latin typeface="+mj-lt"/>
                          <a:cs typeface="Times New Roman" panose="02020603050405020304" pitchFamily="18" charset="0"/>
                        </a:rPr>
                        <a:t>Franja de Color</a:t>
                      </a:r>
                      <a:endParaRPr lang="es-CL" sz="2000" noProof="0" dirty="0">
                        <a:latin typeface="+mj-lt"/>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EECE1">
                        <a:lumMod val="90000"/>
                      </a:srgbClr>
                    </a:solidFill>
                  </a:tcPr>
                </a:tc>
                <a:extLst>
                  <a:ext uri="{0D108BD9-81ED-4DB2-BD59-A6C34878D82A}">
                    <a16:rowId xmlns:a16="http://schemas.microsoft.com/office/drawing/2014/main" val="10007"/>
                  </a:ext>
                </a:extLst>
              </a:tr>
              <a:tr h="404947">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r"/>
                      <a:r>
                        <a:rPr lang="en-US" sz="2000" b="0" dirty="0">
                          <a:solidFill>
                            <a:prstClr val="black"/>
                          </a:solidFill>
                          <a:latin typeface="+mj-lt"/>
                          <a:cs typeface="Times New Roman" panose="02020603050405020304" pitchFamily="18" charset="0"/>
                        </a:rPr>
                        <a:t>6</a:t>
                      </a:r>
                      <a:endParaRPr lang="es-CL" sz="2000" b="0" dirty="0">
                        <a:latin typeface="+mj-lt"/>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EECE1">
                        <a:lumMod val="9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s-CL" sz="2000" b="0" noProof="0" dirty="0">
                          <a:solidFill>
                            <a:prstClr val="black"/>
                          </a:solidFill>
                          <a:latin typeface="+mj-lt"/>
                          <a:cs typeface="Times New Roman" panose="02020603050405020304" pitchFamily="18" charset="0"/>
                        </a:rPr>
                        <a:t>Incluye Trazador</a:t>
                      </a:r>
                      <a:endParaRPr lang="es-CL" sz="2000" noProof="0" dirty="0">
                        <a:latin typeface="+mj-lt"/>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EECE1">
                        <a:lumMod val="90000"/>
                      </a:srgbClr>
                    </a:solidFill>
                  </a:tcPr>
                </a:tc>
                <a:extLst>
                  <a:ext uri="{0D108BD9-81ED-4DB2-BD59-A6C34878D82A}">
                    <a16:rowId xmlns:a16="http://schemas.microsoft.com/office/drawing/2014/main" val="10008"/>
                  </a:ext>
                </a:extLst>
              </a:tr>
            </a:tbl>
          </a:graphicData>
        </a:graphic>
      </p:graphicFrame>
      <p:grpSp>
        <p:nvGrpSpPr>
          <p:cNvPr id="6" name="Group 56"/>
          <p:cNvGrpSpPr>
            <a:grpSpLocks/>
          </p:cNvGrpSpPr>
          <p:nvPr/>
        </p:nvGrpSpPr>
        <p:grpSpPr bwMode="auto">
          <a:xfrm>
            <a:off x="7788967" y="2662120"/>
            <a:ext cx="1728788" cy="4103687"/>
            <a:chOff x="2245" y="1253"/>
            <a:chExt cx="1089" cy="2585"/>
          </a:xfrm>
        </p:grpSpPr>
        <p:sp>
          <p:nvSpPr>
            <p:cNvPr id="7" name="AutoShape 31"/>
            <p:cNvSpPr>
              <a:spLocks noChangeArrowheads="1"/>
            </p:cNvSpPr>
            <p:nvPr/>
          </p:nvSpPr>
          <p:spPr bwMode="auto">
            <a:xfrm rot="16200000">
              <a:off x="1451" y="2047"/>
              <a:ext cx="2585" cy="998"/>
            </a:xfrm>
            <a:prstGeom prst="flowChartDelay">
              <a:avLst/>
            </a:prstGeom>
            <a:noFill/>
            <a:ln w="28575" algn="ctr">
              <a:solidFill>
                <a:schemeClr val="tx1"/>
              </a:solidFill>
              <a:miter lim="800000"/>
              <a:headEnd/>
              <a:tailEnd/>
            </a:ln>
            <a:effectLst/>
          </p:spPr>
          <p:txBody>
            <a:bodyPr wrap="none" anchor="ctr"/>
            <a:lstStyle/>
            <a:p>
              <a:endParaRPr lang="es-CL"/>
            </a:p>
          </p:txBody>
        </p:sp>
        <p:sp>
          <p:nvSpPr>
            <p:cNvPr id="8" name="Text Box 32"/>
            <p:cNvSpPr txBox="1">
              <a:spLocks noChangeArrowheads="1"/>
            </p:cNvSpPr>
            <p:nvPr/>
          </p:nvSpPr>
          <p:spPr bwMode="auto">
            <a:xfrm>
              <a:off x="2563" y="1527"/>
              <a:ext cx="454" cy="194"/>
            </a:xfrm>
            <a:prstGeom prst="rect">
              <a:avLst/>
            </a:prstGeom>
            <a:noFill/>
            <a:ln w="9525" algn="ctr">
              <a:noFill/>
              <a:miter lim="800000"/>
              <a:headEnd/>
              <a:tailEnd/>
            </a:ln>
            <a:effectLst/>
          </p:spPr>
          <p:txBody>
            <a:bodyPr>
              <a:spAutoFit/>
            </a:bodyPr>
            <a:lstStyle/>
            <a:p>
              <a:pPr marL="342900" indent="-342900">
                <a:spcBef>
                  <a:spcPct val="50000"/>
                </a:spcBef>
                <a:buFont typeface="Wingdings" pitchFamily="2" charset="2"/>
                <a:buNone/>
              </a:pPr>
              <a:r>
                <a:rPr lang="es-ES_tradnl" sz="1400" b="1" dirty="0"/>
                <a:t>4.5 IN</a:t>
              </a:r>
              <a:endParaRPr lang="es-MX" sz="1400" b="1" dirty="0"/>
            </a:p>
          </p:txBody>
        </p:sp>
        <p:sp>
          <p:nvSpPr>
            <p:cNvPr id="9" name="Text Box 34"/>
            <p:cNvSpPr txBox="1">
              <a:spLocks noChangeArrowheads="1"/>
            </p:cNvSpPr>
            <p:nvPr/>
          </p:nvSpPr>
          <p:spPr bwMode="auto">
            <a:xfrm>
              <a:off x="2790" y="1933"/>
              <a:ext cx="544" cy="174"/>
            </a:xfrm>
            <a:prstGeom prst="rect">
              <a:avLst/>
            </a:prstGeom>
            <a:noFill/>
            <a:ln w="9525" algn="ctr">
              <a:noFill/>
              <a:miter lim="800000"/>
              <a:headEnd/>
              <a:tailEnd/>
            </a:ln>
            <a:effectLst/>
          </p:spPr>
          <p:txBody>
            <a:bodyPr>
              <a:spAutoFit/>
            </a:bodyPr>
            <a:lstStyle/>
            <a:p>
              <a:pPr marL="342900" indent="-342900">
                <a:spcBef>
                  <a:spcPct val="50000"/>
                </a:spcBef>
                <a:buFont typeface="Wingdings" pitchFamily="2" charset="2"/>
                <a:buNone/>
              </a:pPr>
              <a:r>
                <a:rPr lang="es-ES_tradnl" sz="1200" b="1" dirty="0"/>
                <a:t>MK-N3</a:t>
              </a:r>
              <a:endParaRPr lang="es-MX" sz="1200" b="1" dirty="0"/>
            </a:p>
          </p:txBody>
        </p:sp>
        <p:sp>
          <p:nvSpPr>
            <p:cNvPr id="10" name="Text Box 35"/>
            <p:cNvSpPr txBox="1">
              <a:spLocks noChangeArrowheads="1"/>
            </p:cNvSpPr>
            <p:nvPr/>
          </p:nvSpPr>
          <p:spPr bwMode="auto">
            <a:xfrm>
              <a:off x="2336" y="1933"/>
              <a:ext cx="363" cy="194"/>
            </a:xfrm>
            <a:prstGeom prst="rect">
              <a:avLst/>
            </a:prstGeom>
            <a:noFill/>
            <a:ln w="9525" algn="ctr">
              <a:noFill/>
              <a:miter lim="800000"/>
              <a:headEnd/>
              <a:tailEnd/>
            </a:ln>
            <a:effectLst/>
          </p:spPr>
          <p:txBody>
            <a:bodyPr>
              <a:spAutoFit/>
            </a:bodyPr>
            <a:lstStyle/>
            <a:p>
              <a:pPr marL="342900" indent="-342900">
                <a:spcBef>
                  <a:spcPct val="50000"/>
                </a:spcBef>
                <a:buFont typeface="Wingdings" pitchFamily="2" charset="2"/>
                <a:buNone/>
              </a:pPr>
              <a:r>
                <a:rPr lang="es-ES_tradnl" sz="1400" b="1" dirty="0"/>
                <a:t>HE</a:t>
              </a:r>
              <a:endParaRPr lang="es-MX" sz="1400" b="1" dirty="0"/>
            </a:p>
          </p:txBody>
        </p:sp>
        <p:sp>
          <p:nvSpPr>
            <p:cNvPr id="12" name="Text Box 36"/>
            <p:cNvSpPr txBox="1">
              <a:spLocks noChangeArrowheads="1"/>
            </p:cNvSpPr>
            <p:nvPr/>
          </p:nvSpPr>
          <p:spPr bwMode="auto">
            <a:xfrm>
              <a:off x="2472" y="2426"/>
              <a:ext cx="635" cy="194"/>
            </a:xfrm>
            <a:prstGeom prst="rect">
              <a:avLst/>
            </a:prstGeom>
            <a:noFill/>
            <a:ln w="9525" algn="ctr">
              <a:noFill/>
              <a:miter lim="800000"/>
              <a:headEnd/>
              <a:tailEnd/>
            </a:ln>
            <a:effectLst/>
          </p:spPr>
          <p:txBody>
            <a:bodyPr>
              <a:spAutoFit/>
            </a:bodyPr>
            <a:lstStyle/>
            <a:p>
              <a:pPr marL="342900" indent="-342900">
                <a:spcBef>
                  <a:spcPct val="50000"/>
                </a:spcBef>
                <a:buFont typeface="Wingdings" pitchFamily="2" charset="2"/>
                <a:buNone/>
              </a:pPr>
              <a:r>
                <a:rPr lang="es-ES_tradnl" sz="1400" b="1" dirty="0"/>
                <a:t>RDX/TNT</a:t>
              </a:r>
              <a:endParaRPr lang="es-MX" sz="1400" b="1" dirty="0"/>
            </a:p>
          </p:txBody>
        </p:sp>
        <p:sp>
          <p:nvSpPr>
            <p:cNvPr id="13" name="Rectangle 37"/>
            <p:cNvSpPr>
              <a:spLocks noChangeArrowheads="1"/>
            </p:cNvSpPr>
            <p:nvPr/>
          </p:nvSpPr>
          <p:spPr bwMode="auto">
            <a:xfrm>
              <a:off x="2426" y="2795"/>
              <a:ext cx="635" cy="91"/>
            </a:xfrm>
            <a:prstGeom prst="rect">
              <a:avLst/>
            </a:prstGeom>
            <a:solidFill>
              <a:srgbClr val="FFFF00"/>
            </a:solidFill>
            <a:ln w="9525" algn="ctr">
              <a:solidFill>
                <a:schemeClr val="tx1"/>
              </a:solidFill>
              <a:miter lim="800000"/>
              <a:headEnd/>
              <a:tailEnd/>
            </a:ln>
            <a:effectLst/>
          </p:spPr>
          <p:txBody>
            <a:bodyPr wrap="none" anchor="ctr"/>
            <a:lstStyle/>
            <a:p>
              <a:endParaRPr lang="es-CL"/>
            </a:p>
          </p:txBody>
        </p:sp>
        <p:sp>
          <p:nvSpPr>
            <p:cNvPr id="14" name="Rectangle 38"/>
            <p:cNvSpPr>
              <a:spLocks noChangeArrowheads="1"/>
            </p:cNvSpPr>
            <p:nvPr/>
          </p:nvSpPr>
          <p:spPr bwMode="auto">
            <a:xfrm>
              <a:off x="2245" y="3294"/>
              <a:ext cx="999" cy="143"/>
            </a:xfrm>
            <a:prstGeom prst="rect">
              <a:avLst/>
            </a:prstGeom>
            <a:solidFill>
              <a:schemeClr val="folHlink"/>
            </a:solidFill>
            <a:ln w="28575" algn="ctr">
              <a:solidFill>
                <a:schemeClr val="tx1"/>
              </a:solidFill>
              <a:miter lim="800000"/>
              <a:headEnd/>
              <a:tailEnd/>
            </a:ln>
            <a:effectLst/>
          </p:spPr>
          <p:txBody>
            <a:bodyPr wrap="none" anchor="ctr"/>
            <a:lstStyle/>
            <a:p>
              <a:endParaRPr lang="es-CL"/>
            </a:p>
          </p:txBody>
        </p:sp>
        <p:sp>
          <p:nvSpPr>
            <p:cNvPr id="15" name="Text Box 41"/>
            <p:cNvSpPr txBox="1">
              <a:spLocks noChangeArrowheads="1"/>
            </p:cNvSpPr>
            <p:nvPr/>
          </p:nvSpPr>
          <p:spPr bwMode="auto">
            <a:xfrm>
              <a:off x="2608" y="2931"/>
              <a:ext cx="272" cy="233"/>
            </a:xfrm>
            <a:prstGeom prst="rect">
              <a:avLst/>
            </a:prstGeom>
            <a:noFill/>
            <a:ln w="9525" algn="ctr">
              <a:noFill/>
              <a:miter lim="800000"/>
              <a:headEnd/>
              <a:tailEnd/>
            </a:ln>
            <a:effectLst/>
          </p:spPr>
          <p:txBody>
            <a:bodyPr>
              <a:spAutoFit/>
            </a:bodyPr>
            <a:lstStyle/>
            <a:p>
              <a:pPr marL="342900" indent="-342900" algn="ctr">
                <a:spcBef>
                  <a:spcPct val="50000"/>
                </a:spcBef>
                <a:buFont typeface="Wingdings" pitchFamily="2" charset="2"/>
                <a:buNone/>
              </a:pPr>
              <a:r>
                <a:rPr lang="es-ES_tradnl" b="1"/>
                <a:t>T</a:t>
              </a:r>
              <a:endParaRPr lang="es-MX" b="1"/>
            </a:p>
          </p:txBody>
        </p:sp>
      </p:grpSp>
      <p:grpSp>
        <p:nvGrpSpPr>
          <p:cNvPr id="46" name="Grupo 45"/>
          <p:cNvGrpSpPr/>
          <p:nvPr/>
        </p:nvGrpSpPr>
        <p:grpSpPr>
          <a:xfrm>
            <a:off x="6584075" y="2283635"/>
            <a:ext cx="446049" cy="434370"/>
            <a:chOff x="6809677" y="795454"/>
            <a:chExt cx="446049" cy="434370"/>
          </a:xfrm>
        </p:grpSpPr>
        <p:sp>
          <p:nvSpPr>
            <p:cNvPr id="45" name="Elipse 44"/>
            <p:cNvSpPr/>
            <p:nvPr/>
          </p:nvSpPr>
          <p:spPr>
            <a:xfrm>
              <a:off x="6809677" y="795454"/>
              <a:ext cx="446049" cy="434370"/>
            </a:xfrm>
            <a:prstGeom prst="ellipse">
              <a:avLst/>
            </a:prstGeom>
            <a:solidFill>
              <a:schemeClr val="bg1"/>
            </a:solid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2" name="149 CuadroTexto"/>
            <p:cNvSpPr txBox="1"/>
            <p:nvPr/>
          </p:nvSpPr>
          <p:spPr>
            <a:xfrm>
              <a:off x="6905180" y="858751"/>
              <a:ext cx="255042" cy="307776"/>
            </a:xfrm>
            <a:prstGeom prst="rect">
              <a:avLst/>
            </a:prstGeom>
            <a:noFill/>
            <a:ln>
              <a:noFill/>
            </a:ln>
          </p:spPr>
          <p:txBody>
            <a:bodyPr wrap="square" rtlCol="0">
              <a:spAutoFit/>
            </a:bodyPr>
            <a:lstStyle/>
            <a:p>
              <a:r>
                <a:rPr lang="es-CL" sz="1400" b="1" dirty="0">
                  <a:solidFill>
                    <a:srgbClr val="FF0000"/>
                  </a:solidFill>
                </a:rPr>
                <a:t>1</a:t>
              </a:r>
            </a:p>
          </p:txBody>
        </p:sp>
      </p:grpSp>
      <p:cxnSp>
        <p:nvCxnSpPr>
          <p:cNvPr id="48" name="Conector recto de flecha 47"/>
          <p:cNvCxnSpPr/>
          <p:nvPr/>
        </p:nvCxnSpPr>
        <p:spPr>
          <a:xfrm>
            <a:off x="7030124" y="2593892"/>
            <a:ext cx="1191437" cy="594454"/>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grpSp>
        <p:nvGrpSpPr>
          <p:cNvPr id="49" name="Grupo 48"/>
          <p:cNvGrpSpPr/>
          <p:nvPr/>
        </p:nvGrpSpPr>
        <p:grpSpPr>
          <a:xfrm>
            <a:off x="5650213" y="3901513"/>
            <a:ext cx="446049" cy="434370"/>
            <a:chOff x="6809677" y="795454"/>
            <a:chExt cx="446049" cy="434370"/>
          </a:xfrm>
        </p:grpSpPr>
        <p:sp>
          <p:nvSpPr>
            <p:cNvPr id="50" name="Elipse 49"/>
            <p:cNvSpPr/>
            <p:nvPr/>
          </p:nvSpPr>
          <p:spPr>
            <a:xfrm>
              <a:off x="6809677" y="795454"/>
              <a:ext cx="446049" cy="434370"/>
            </a:xfrm>
            <a:prstGeom prst="ellipse">
              <a:avLst/>
            </a:prstGeom>
            <a:solidFill>
              <a:schemeClr val="bg1"/>
            </a:solid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1" name="149 CuadroTexto"/>
            <p:cNvSpPr txBox="1"/>
            <p:nvPr/>
          </p:nvSpPr>
          <p:spPr>
            <a:xfrm>
              <a:off x="6905180" y="858751"/>
              <a:ext cx="255042" cy="307777"/>
            </a:xfrm>
            <a:prstGeom prst="rect">
              <a:avLst/>
            </a:prstGeom>
            <a:noFill/>
            <a:ln>
              <a:noFill/>
            </a:ln>
          </p:spPr>
          <p:txBody>
            <a:bodyPr wrap="square" rtlCol="0">
              <a:spAutoFit/>
            </a:bodyPr>
            <a:lstStyle/>
            <a:p>
              <a:r>
                <a:rPr lang="es-CL" sz="1400" b="1" dirty="0">
                  <a:solidFill>
                    <a:srgbClr val="FF0000"/>
                  </a:solidFill>
                </a:rPr>
                <a:t>2</a:t>
              </a:r>
            </a:p>
          </p:txBody>
        </p:sp>
      </p:grpSp>
      <p:cxnSp>
        <p:nvCxnSpPr>
          <p:cNvPr id="52" name="Conector recto de flecha 51"/>
          <p:cNvCxnSpPr>
            <a:endCxn id="10" idx="1"/>
          </p:cNvCxnSpPr>
          <p:nvPr/>
        </p:nvCxnSpPr>
        <p:spPr>
          <a:xfrm flipV="1">
            <a:off x="6096262" y="3895608"/>
            <a:ext cx="1837168" cy="188944"/>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grpSp>
        <p:nvGrpSpPr>
          <p:cNvPr id="54" name="Grupo 53"/>
          <p:cNvGrpSpPr/>
          <p:nvPr/>
        </p:nvGrpSpPr>
        <p:grpSpPr>
          <a:xfrm>
            <a:off x="5795123" y="5363509"/>
            <a:ext cx="446049" cy="434370"/>
            <a:chOff x="6809677" y="795454"/>
            <a:chExt cx="446049" cy="434370"/>
          </a:xfrm>
        </p:grpSpPr>
        <p:sp>
          <p:nvSpPr>
            <p:cNvPr id="55" name="Elipse 54"/>
            <p:cNvSpPr/>
            <p:nvPr/>
          </p:nvSpPr>
          <p:spPr>
            <a:xfrm>
              <a:off x="6809677" y="795454"/>
              <a:ext cx="446049" cy="434370"/>
            </a:xfrm>
            <a:prstGeom prst="ellipse">
              <a:avLst/>
            </a:prstGeom>
            <a:solidFill>
              <a:schemeClr val="bg1"/>
            </a:solid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6" name="149 CuadroTexto"/>
            <p:cNvSpPr txBox="1"/>
            <p:nvPr/>
          </p:nvSpPr>
          <p:spPr>
            <a:xfrm>
              <a:off x="6905180" y="858751"/>
              <a:ext cx="255042" cy="307776"/>
            </a:xfrm>
            <a:prstGeom prst="rect">
              <a:avLst/>
            </a:prstGeom>
            <a:noFill/>
            <a:ln>
              <a:noFill/>
            </a:ln>
          </p:spPr>
          <p:txBody>
            <a:bodyPr wrap="square" rtlCol="0">
              <a:spAutoFit/>
            </a:bodyPr>
            <a:lstStyle/>
            <a:p>
              <a:r>
                <a:rPr lang="es-CL" sz="1400" b="1" dirty="0">
                  <a:solidFill>
                    <a:srgbClr val="FF0000"/>
                  </a:solidFill>
                </a:rPr>
                <a:t>3</a:t>
              </a:r>
            </a:p>
          </p:txBody>
        </p:sp>
      </p:grpSp>
      <p:cxnSp>
        <p:nvCxnSpPr>
          <p:cNvPr id="57" name="Conector recto de flecha 56"/>
          <p:cNvCxnSpPr/>
          <p:nvPr/>
        </p:nvCxnSpPr>
        <p:spPr>
          <a:xfrm flipV="1">
            <a:off x="6241172" y="4791814"/>
            <a:ext cx="1908158" cy="754728"/>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grpSp>
        <p:nvGrpSpPr>
          <p:cNvPr id="59" name="Grupo 58"/>
          <p:cNvGrpSpPr/>
          <p:nvPr/>
        </p:nvGrpSpPr>
        <p:grpSpPr>
          <a:xfrm>
            <a:off x="11064866" y="2992595"/>
            <a:ext cx="446049" cy="434370"/>
            <a:chOff x="6809677" y="795454"/>
            <a:chExt cx="446049" cy="434370"/>
          </a:xfrm>
        </p:grpSpPr>
        <p:sp>
          <p:nvSpPr>
            <p:cNvPr id="60" name="Elipse 59"/>
            <p:cNvSpPr/>
            <p:nvPr/>
          </p:nvSpPr>
          <p:spPr>
            <a:xfrm>
              <a:off x="6809677" y="795454"/>
              <a:ext cx="446049" cy="434370"/>
            </a:xfrm>
            <a:prstGeom prst="ellipse">
              <a:avLst/>
            </a:prstGeom>
            <a:solidFill>
              <a:schemeClr val="bg1"/>
            </a:solid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1" name="149 CuadroTexto"/>
            <p:cNvSpPr txBox="1"/>
            <p:nvPr/>
          </p:nvSpPr>
          <p:spPr>
            <a:xfrm>
              <a:off x="6905180" y="858751"/>
              <a:ext cx="255042" cy="307777"/>
            </a:xfrm>
            <a:prstGeom prst="rect">
              <a:avLst/>
            </a:prstGeom>
            <a:noFill/>
            <a:ln>
              <a:noFill/>
            </a:ln>
          </p:spPr>
          <p:txBody>
            <a:bodyPr wrap="square" rtlCol="0">
              <a:spAutoFit/>
            </a:bodyPr>
            <a:lstStyle/>
            <a:p>
              <a:r>
                <a:rPr lang="es-CL" sz="1400" b="1" dirty="0">
                  <a:solidFill>
                    <a:srgbClr val="FF0000"/>
                  </a:solidFill>
                </a:rPr>
                <a:t>4</a:t>
              </a:r>
            </a:p>
          </p:txBody>
        </p:sp>
      </p:grpSp>
      <p:cxnSp>
        <p:nvCxnSpPr>
          <p:cNvPr id="62" name="Conector recto de flecha 61"/>
          <p:cNvCxnSpPr/>
          <p:nvPr/>
        </p:nvCxnSpPr>
        <p:spPr>
          <a:xfrm flipH="1">
            <a:off x="9372499" y="3303045"/>
            <a:ext cx="1691910" cy="497679"/>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grpSp>
        <p:nvGrpSpPr>
          <p:cNvPr id="65" name="Grupo 64"/>
          <p:cNvGrpSpPr/>
          <p:nvPr/>
        </p:nvGrpSpPr>
        <p:grpSpPr>
          <a:xfrm>
            <a:off x="10572116" y="4420502"/>
            <a:ext cx="446049" cy="434370"/>
            <a:chOff x="6809677" y="795454"/>
            <a:chExt cx="446049" cy="434370"/>
          </a:xfrm>
        </p:grpSpPr>
        <p:sp>
          <p:nvSpPr>
            <p:cNvPr id="66" name="Elipse 65"/>
            <p:cNvSpPr/>
            <p:nvPr/>
          </p:nvSpPr>
          <p:spPr>
            <a:xfrm>
              <a:off x="6809677" y="795454"/>
              <a:ext cx="446049" cy="434370"/>
            </a:xfrm>
            <a:prstGeom prst="ellipse">
              <a:avLst/>
            </a:prstGeom>
            <a:solidFill>
              <a:schemeClr val="bg1"/>
            </a:solid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7" name="149 CuadroTexto"/>
            <p:cNvSpPr txBox="1"/>
            <p:nvPr/>
          </p:nvSpPr>
          <p:spPr>
            <a:xfrm>
              <a:off x="6905180" y="858751"/>
              <a:ext cx="255042" cy="307777"/>
            </a:xfrm>
            <a:prstGeom prst="rect">
              <a:avLst/>
            </a:prstGeom>
            <a:noFill/>
            <a:ln>
              <a:noFill/>
            </a:ln>
          </p:spPr>
          <p:txBody>
            <a:bodyPr wrap="square" rtlCol="0">
              <a:spAutoFit/>
            </a:bodyPr>
            <a:lstStyle/>
            <a:p>
              <a:r>
                <a:rPr lang="es-CL" sz="1400" b="1" dirty="0">
                  <a:solidFill>
                    <a:srgbClr val="FF0000"/>
                  </a:solidFill>
                </a:rPr>
                <a:t>5</a:t>
              </a:r>
            </a:p>
          </p:txBody>
        </p:sp>
      </p:grpSp>
      <p:cxnSp>
        <p:nvCxnSpPr>
          <p:cNvPr id="68" name="Conector recto de flecha 67"/>
          <p:cNvCxnSpPr/>
          <p:nvPr/>
        </p:nvCxnSpPr>
        <p:spPr>
          <a:xfrm flipH="1">
            <a:off x="9157393" y="4651441"/>
            <a:ext cx="1414266" cy="458604"/>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grpSp>
        <p:nvGrpSpPr>
          <p:cNvPr id="71" name="Grupo 70"/>
          <p:cNvGrpSpPr/>
          <p:nvPr/>
        </p:nvGrpSpPr>
        <p:grpSpPr>
          <a:xfrm>
            <a:off x="11160369" y="5562111"/>
            <a:ext cx="446049" cy="434370"/>
            <a:chOff x="6809677" y="795454"/>
            <a:chExt cx="446049" cy="434370"/>
          </a:xfrm>
        </p:grpSpPr>
        <p:sp>
          <p:nvSpPr>
            <p:cNvPr id="72" name="Elipse 71"/>
            <p:cNvSpPr/>
            <p:nvPr/>
          </p:nvSpPr>
          <p:spPr>
            <a:xfrm>
              <a:off x="6809677" y="795454"/>
              <a:ext cx="446049" cy="434370"/>
            </a:xfrm>
            <a:prstGeom prst="ellipse">
              <a:avLst/>
            </a:prstGeom>
            <a:solidFill>
              <a:schemeClr val="bg1"/>
            </a:solid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3" name="149 CuadroTexto"/>
            <p:cNvSpPr txBox="1"/>
            <p:nvPr/>
          </p:nvSpPr>
          <p:spPr>
            <a:xfrm>
              <a:off x="6905180" y="858751"/>
              <a:ext cx="255042" cy="307777"/>
            </a:xfrm>
            <a:prstGeom prst="rect">
              <a:avLst/>
            </a:prstGeom>
            <a:noFill/>
            <a:ln>
              <a:noFill/>
            </a:ln>
          </p:spPr>
          <p:txBody>
            <a:bodyPr wrap="square" rtlCol="0">
              <a:spAutoFit/>
            </a:bodyPr>
            <a:lstStyle/>
            <a:p>
              <a:r>
                <a:rPr lang="es-CL" sz="1400" b="1" dirty="0">
                  <a:solidFill>
                    <a:srgbClr val="FF0000"/>
                  </a:solidFill>
                </a:rPr>
                <a:t>6</a:t>
              </a:r>
            </a:p>
          </p:txBody>
        </p:sp>
      </p:grpSp>
      <p:cxnSp>
        <p:nvCxnSpPr>
          <p:cNvPr id="74" name="Conector recto de flecha 73"/>
          <p:cNvCxnSpPr>
            <a:endCxn id="15" idx="3"/>
          </p:cNvCxnSpPr>
          <p:nvPr/>
        </p:nvCxnSpPr>
        <p:spPr>
          <a:xfrm flipH="1" flipV="1">
            <a:off x="8797030" y="5510889"/>
            <a:ext cx="2362882" cy="274211"/>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76" name="28 Rectángulo redondeado"/>
          <p:cNvSpPr/>
          <p:nvPr/>
        </p:nvSpPr>
        <p:spPr>
          <a:xfrm>
            <a:off x="4002766" y="481986"/>
            <a:ext cx="4235849" cy="669301"/>
          </a:xfrm>
          <a:prstGeom prst="roundRect">
            <a:avLst/>
          </a:prstGeom>
          <a:solidFill>
            <a:schemeClr val="bg2">
              <a:lumMod val="75000"/>
              <a:alpha val="50196"/>
            </a:schemeClr>
          </a:solidFill>
          <a:ln>
            <a:solidFill>
              <a:schemeClr val="bg2">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sz="2000" b="1" dirty="0">
              <a:solidFill>
                <a:srgbClr val="EEECE1">
                  <a:lumMod val="10000"/>
                </a:srgbClr>
              </a:solidFill>
            </a:endParaRPr>
          </a:p>
          <a:p>
            <a:pPr algn="ctr"/>
            <a:r>
              <a:rPr lang="es-CL" sz="2000" b="1" dirty="0">
                <a:solidFill>
                  <a:srgbClr val="EEECE1">
                    <a:lumMod val="10000"/>
                  </a:srgbClr>
                </a:solidFill>
              </a:rPr>
              <a:t>Ejemplo de Marca</a:t>
            </a:r>
          </a:p>
          <a:p>
            <a:pPr algn="ctr"/>
            <a:r>
              <a:rPr lang="es-CL" sz="2000" b="1" dirty="0">
                <a:solidFill>
                  <a:srgbClr val="EEECE1">
                    <a:lumMod val="10000"/>
                  </a:srgbClr>
                </a:solidFill>
              </a:rPr>
              <a:t> “Munición 4.5”</a:t>
            </a:r>
          </a:p>
          <a:p>
            <a:pPr algn="ctr"/>
            <a:r>
              <a:rPr lang="es-CL" sz="2000" b="1" dirty="0">
                <a:solidFill>
                  <a:srgbClr val="EEECE1">
                    <a:lumMod val="10000"/>
                  </a:srgbClr>
                </a:solidFill>
              </a:rPr>
              <a:t> </a:t>
            </a:r>
            <a:endParaRPr lang="es-CL" sz="2800" b="1" dirty="0">
              <a:solidFill>
                <a:schemeClr val="tx1"/>
              </a:solidFill>
            </a:endParaRPr>
          </a:p>
        </p:txBody>
      </p:sp>
      <p:sp>
        <p:nvSpPr>
          <p:cNvPr id="77" name="28 Rectángulo redondeado"/>
          <p:cNvSpPr/>
          <p:nvPr/>
        </p:nvSpPr>
        <p:spPr>
          <a:xfrm>
            <a:off x="7304982" y="1464336"/>
            <a:ext cx="2550706" cy="669301"/>
          </a:xfrm>
          <a:prstGeom prst="roundRect">
            <a:avLst/>
          </a:prstGeom>
          <a:solidFill>
            <a:srgbClr val="002060">
              <a:alpha val="74000"/>
            </a:srgbClr>
          </a:solidFill>
          <a:ln>
            <a:solidFill>
              <a:schemeClr val="bg2">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s-CL" sz="2000" b="1" dirty="0">
                <a:solidFill>
                  <a:schemeClr val="bg1"/>
                </a:solidFill>
              </a:rPr>
              <a:t>PROYECTIL</a:t>
            </a:r>
            <a:endParaRPr lang="es-CL" sz="2800" b="1" dirty="0">
              <a:solidFill>
                <a:schemeClr val="bg1"/>
              </a:solidFill>
            </a:endParaRPr>
          </a:p>
        </p:txBody>
      </p:sp>
      <p:sp>
        <p:nvSpPr>
          <p:cNvPr id="78" name="Rectángulo 77"/>
          <p:cNvSpPr/>
          <p:nvPr/>
        </p:nvSpPr>
        <p:spPr>
          <a:xfrm>
            <a:off x="755367" y="2992595"/>
            <a:ext cx="3657713" cy="2940590"/>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415878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wipe(down)">
                                      <p:cBhvr>
                                        <p:cTn id="7" dur="500"/>
                                        <p:tgtEl>
                                          <p:spTgt spid="46"/>
                                        </p:tgtEl>
                                      </p:cBhvr>
                                    </p:animEffect>
                                  </p:childTnLst>
                                </p:cTn>
                              </p:par>
                              <p:par>
                                <p:cTn id="8" presetID="22" presetClass="entr" presetSubtype="4" fill="hold" nodeType="withEffect">
                                  <p:stCondLst>
                                    <p:cond delay="0"/>
                                  </p:stCondLst>
                                  <p:childTnLst>
                                    <p:set>
                                      <p:cBhvr>
                                        <p:cTn id="9" dur="1" fill="hold">
                                          <p:stCondLst>
                                            <p:cond delay="0"/>
                                          </p:stCondLst>
                                        </p:cTn>
                                        <p:tgtEl>
                                          <p:spTgt spid="48"/>
                                        </p:tgtEl>
                                        <p:attrNameLst>
                                          <p:attrName>style.visibility</p:attrName>
                                        </p:attrNameLst>
                                      </p:cBhvr>
                                      <p:to>
                                        <p:strVal val="visible"/>
                                      </p:to>
                                    </p:set>
                                    <p:animEffect transition="in" filter="wipe(down)">
                                      <p:cBhvr>
                                        <p:cTn id="10" dur="500"/>
                                        <p:tgtEl>
                                          <p:spTgt spid="48"/>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49"/>
                                        </p:tgtEl>
                                        <p:attrNameLst>
                                          <p:attrName>style.visibility</p:attrName>
                                        </p:attrNameLst>
                                      </p:cBhvr>
                                      <p:to>
                                        <p:strVal val="visible"/>
                                      </p:to>
                                    </p:set>
                                    <p:animEffect transition="in" filter="wipe(down)">
                                      <p:cBhvr>
                                        <p:cTn id="15" dur="500"/>
                                        <p:tgtEl>
                                          <p:spTgt spid="49"/>
                                        </p:tgtEl>
                                      </p:cBhvr>
                                    </p:animEffect>
                                  </p:childTnLst>
                                </p:cTn>
                              </p:par>
                              <p:par>
                                <p:cTn id="16" presetID="22" presetClass="entr" presetSubtype="4" fill="hold" nodeType="withEffect">
                                  <p:stCondLst>
                                    <p:cond delay="0"/>
                                  </p:stCondLst>
                                  <p:childTnLst>
                                    <p:set>
                                      <p:cBhvr>
                                        <p:cTn id="17" dur="1" fill="hold">
                                          <p:stCondLst>
                                            <p:cond delay="0"/>
                                          </p:stCondLst>
                                        </p:cTn>
                                        <p:tgtEl>
                                          <p:spTgt spid="52"/>
                                        </p:tgtEl>
                                        <p:attrNameLst>
                                          <p:attrName>style.visibility</p:attrName>
                                        </p:attrNameLst>
                                      </p:cBhvr>
                                      <p:to>
                                        <p:strVal val="visible"/>
                                      </p:to>
                                    </p:set>
                                    <p:animEffect transition="in" filter="wipe(down)">
                                      <p:cBhvr>
                                        <p:cTn id="18" dur="500"/>
                                        <p:tgtEl>
                                          <p:spTgt spid="52"/>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54"/>
                                        </p:tgtEl>
                                        <p:attrNameLst>
                                          <p:attrName>style.visibility</p:attrName>
                                        </p:attrNameLst>
                                      </p:cBhvr>
                                      <p:to>
                                        <p:strVal val="visible"/>
                                      </p:to>
                                    </p:set>
                                    <p:animEffect transition="in" filter="wipe(down)">
                                      <p:cBhvr>
                                        <p:cTn id="23" dur="500"/>
                                        <p:tgtEl>
                                          <p:spTgt spid="54"/>
                                        </p:tgtEl>
                                      </p:cBhvr>
                                    </p:animEffect>
                                  </p:childTnLst>
                                </p:cTn>
                              </p:par>
                              <p:par>
                                <p:cTn id="24" presetID="22" presetClass="entr" presetSubtype="4" fill="hold" nodeType="withEffect">
                                  <p:stCondLst>
                                    <p:cond delay="0"/>
                                  </p:stCondLst>
                                  <p:childTnLst>
                                    <p:set>
                                      <p:cBhvr>
                                        <p:cTn id="25" dur="1" fill="hold">
                                          <p:stCondLst>
                                            <p:cond delay="0"/>
                                          </p:stCondLst>
                                        </p:cTn>
                                        <p:tgtEl>
                                          <p:spTgt spid="57"/>
                                        </p:tgtEl>
                                        <p:attrNameLst>
                                          <p:attrName>style.visibility</p:attrName>
                                        </p:attrNameLst>
                                      </p:cBhvr>
                                      <p:to>
                                        <p:strVal val="visible"/>
                                      </p:to>
                                    </p:set>
                                    <p:animEffect transition="in" filter="wipe(down)">
                                      <p:cBhvr>
                                        <p:cTn id="26" dur="500"/>
                                        <p:tgtEl>
                                          <p:spTgt spid="57"/>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nodeType="clickEffect">
                                  <p:stCondLst>
                                    <p:cond delay="0"/>
                                  </p:stCondLst>
                                  <p:childTnLst>
                                    <p:set>
                                      <p:cBhvr>
                                        <p:cTn id="30" dur="1" fill="hold">
                                          <p:stCondLst>
                                            <p:cond delay="0"/>
                                          </p:stCondLst>
                                        </p:cTn>
                                        <p:tgtEl>
                                          <p:spTgt spid="62"/>
                                        </p:tgtEl>
                                        <p:attrNameLst>
                                          <p:attrName>style.visibility</p:attrName>
                                        </p:attrNameLst>
                                      </p:cBhvr>
                                      <p:to>
                                        <p:strVal val="visible"/>
                                      </p:to>
                                    </p:set>
                                    <p:animEffect transition="in" filter="wipe(down)">
                                      <p:cBhvr>
                                        <p:cTn id="31" dur="500"/>
                                        <p:tgtEl>
                                          <p:spTgt spid="62"/>
                                        </p:tgtEl>
                                      </p:cBhvr>
                                    </p:animEffect>
                                  </p:childTnLst>
                                </p:cTn>
                              </p:par>
                              <p:par>
                                <p:cTn id="32" presetID="22" presetClass="entr" presetSubtype="4" fill="hold" nodeType="withEffect">
                                  <p:stCondLst>
                                    <p:cond delay="0"/>
                                  </p:stCondLst>
                                  <p:childTnLst>
                                    <p:set>
                                      <p:cBhvr>
                                        <p:cTn id="33" dur="1" fill="hold">
                                          <p:stCondLst>
                                            <p:cond delay="0"/>
                                          </p:stCondLst>
                                        </p:cTn>
                                        <p:tgtEl>
                                          <p:spTgt spid="59"/>
                                        </p:tgtEl>
                                        <p:attrNameLst>
                                          <p:attrName>style.visibility</p:attrName>
                                        </p:attrNameLst>
                                      </p:cBhvr>
                                      <p:to>
                                        <p:strVal val="visible"/>
                                      </p:to>
                                    </p:set>
                                    <p:animEffect transition="in" filter="wipe(down)">
                                      <p:cBhvr>
                                        <p:cTn id="34" dur="500"/>
                                        <p:tgtEl>
                                          <p:spTgt spid="59"/>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nodeType="clickEffect">
                                  <p:stCondLst>
                                    <p:cond delay="0"/>
                                  </p:stCondLst>
                                  <p:childTnLst>
                                    <p:set>
                                      <p:cBhvr>
                                        <p:cTn id="38" dur="1" fill="hold">
                                          <p:stCondLst>
                                            <p:cond delay="0"/>
                                          </p:stCondLst>
                                        </p:cTn>
                                        <p:tgtEl>
                                          <p:spTgt spid="68"/>
                                        </p:tgtEl>
                                        <p:attrNameLst>
                                          <p:attrName>style.visibility</p:attrName>
                                        </p:attrNameLst>
                                      </p:cBhvr>
                                      <p:to>
                                        <p:strVal val="visible"/>
                                      </p:to>
                                    </p:set>
                                    <p:animEffect transition="in" filter="wipe(down)">
                                      <p:cBhvr>
                                        <p:cTn id="39" dur="500"/>
                                        <p:tgtEl>
                                          <p:spTgt spid="68"/>
                                        </p:tgtEl>
                                      </p:cBhvr>
                                    </p:animEffect>
                                  </p:childTnLst>
                                </p:cTn>
                              </p:par>
                              <p:par>
                                <p:cTn id="40" presetID="22" presetClass="entr" presetSubtype="4" fill="hold" nodeType="withEffect">
                                  <p:stCondLst>
                                    <p:cond delay="0"/>
                                  </p:stCondLst>
                                  <p:childTnLst>
                                    <p:set>
                                      <p:cBhvr>
                                        <p:cTn id="41" dur="1" fill="hold">
                                          <p:stCondLst>
                                            <p:cond delay="0"/>
                                          </p:stCondLst>
                                        </p:cTn>
                                        <p:tgtEl>
                                          <p:spTgt spid="65"/>
                                        </p:tgtEl>
                                        <p:attrNameLst>
                                          <p:attrName>style.visibility</p:attrName>
                                        </p:attrNameLst>
                                      </p:cBhvr>
                                      <p:to>
                                        <p:strVal val="visible"/>
                                      </p:to>
                                    </p:set>
                                    <p:animEffect transition="in" filter="wipe(down)">
                                      <p:cBhvr>
                                        <p:cTn id="42" dur="500"/>
                                        <p:tgtEl>
                                          <p:spTgt spid="65"/>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nodeType="clickEffect">
                                  <p:stCondLst>
                                    <p:cond delay="0"/>
                                  </p:stCondLst>
                                  <p:childTnLst>
                                    <p:set>
                                      <p:cBhvr>
                                        <p:cTn id="46" dur="1" fill="hold">
                                          <p:stCondLst>
                                            <p:cond delay="0"/>
                                          </p:stCondLst>
                                        </p:cTn>
                                        <p:tgtEl>
                                          <p:spTgt spid="74"/>
                                        </p:tgtEl>
                                        <p:attrNameLst>
                                          <p:attrName>style.visibility</p:attrName>
                                        </p:attrNameLst>
                                      </p:cBhvr>
                                      <p:to>
                                        <p:strVal val="visible"/>
                                      </p:to>
                                    </p:set>
                                    <p:animEffect transition="in" filter="wipe(down)">
                                      <p:cBhvr>
                                        <p:cTn id="47" dur="500"/>
                                        <p:tgtEl>
                                          <p:spTgt spid="74"/>
                                        </p:tgtEl>
                                      </p:cBhvr>
                                    </p:animEffect>
                                  </p:childTnLst>
                                </p:cTn>
                              </p:par>
                              <p:par>
                                <p:cTn id="48" presetID="22" presetClass="entr" presetSubtype="4" fill="hold" nodeType="withEffect">
                                  <p:stCondLst>
                                    <p:cond delay="0"/>
                                  </p:stCondLst>
                                  <p:childTnLst>
                                    <p:set>
                                      <p:cBhvr>
                                        <p:cTn id="49" dur="1" fill="hold">
                                          <p:stCondLst>
                                            <p:cond delay="0"/>
                                          </p:stCondLst>
                                        </p:cTn>
                                        <p:tgtEl>
                                          <p:spTgt spid="71"/>
                                        </p:tgtEl>
                                        <p:attrNameLst>
                                          <p:attrName>style.visibility</p:attrName>
                                        </p:attrNameLst>
                                      </p:cBhvr>
                                      <p:to>
                                        <p:strVal val="visible"/>
                                      </p:to>
                                    </p:set>
                                    <p:animEffect transition="in" filter="wipe(down)">
                                      <p:cBhvr>
                                        <p:cTn id="50"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n 10"/>
          <p:cNvPicPr>
            <a:picLocks noChangeAspect="1"/>
          </p:cNvPicPr>
          <p:nvPr/>
        </p:nvPicPr>
        <p:blipFill>
          <a:blip r:embed="rId2"/>
          <a:stretch>
            <a:fillRect/>
          </a:stretch>
        </p:blipFill>
        <p:spPr>
          <a:xfrm>
            <a:off x="7681" y="-18018"/>
            <a:ext cx="12184319" cy="6862327"/>
          </a:xfrm>
          <a:prstGeom prst="rect">
            <a:avLst/>
          </a:prstGeom>
        </p:spPr>
      </p:pic>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4274" y="315269"/>
            <a:ext cx="940839" cy="940839"/>
          </a:xfrm>
          <a:prstGeom prst="rect">
            <a:avLst/>
          </a:prstGeom>
        </p:spPr>
      </p:pic>
      <p:cxnSp>
        <p:nvCxnSpPr>
          <p:cNvPr id="21" name="Conector recto 20"/>
          <p:cNvCxnSpPr/>
          <p:nvPr/>
        </p:nvCxnSpPr>
        <p:spPr>
          <a:xfrm>
            <a:off x="6787129" y="1256108"/>
            <a:ext cx="5397190" cy="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22" name="CuadroTexto 21"/>
          <p:cNvSpPr txBox="1"/>
          <p:nvPr/>
        </p:nvSpPr>
        <p:spPr>
          <a:xfrm>
            <a:off x="7277894" y="462522"/>
            <a:ext cx="3360504" cy="646331"/>
          </a:xfrm>
          <a:prstGeom prst="rect">
            <a:avLst/>
          </a:prstGeom>
          <a:noFill/>
        </p:spPr>
        <p:txBody>
          <a:bodyPr wrap="square" rtlCol="0">
            <a:spAutoFit/>
          </a:bodyPr>
          <a:lstStyle/>
          <a:p>
            <a:r>
              <a:rPr lang="es-CL" sz="3600" dirty="0">
                <a:solidFill>
                  <a:schemeClr val="bg2">
                    <a:lumMod val="25000"/>
                  </a:schemeClr>
                </a:solidFill>
                <a:latin typeface="Century Gothic" panose="020B0502020202020204" pitchFamily="34" charset="0"/>
              </a:rPr>
              <a:t>MUNICIONES</a:t>
            </a:r>
          </a:p>
        </p:txBody>
      </p:sp>
      <p:sp>
        <p:nvSpPr>
          <p:cNvPr id="59" name="CuadroTexto 58"/>
          <p:cNvSpPr txBox="1"/>
          <p:nvPr/>
        </p:nvSpPr>
        <p:spPr>
          <a:xfrm>
            <a:off x="1500458" y="1577830"/>
            <a:ext cx="9615019" cy="1261884"/>
          </a:xfrm>
          <a:prstGeom prst="rect">
            <a:avLst/>
          </a:prstGeom>
          <a:noFill/>
        </p:spPr>
        <p:txBody>
          <a:bodyPr wrap="square" rtlCol="0">
            <a:spAutoFit/>
          </a:bodyPr>
          <a:lstStyle/>
          <a:p>
            <a:pPr algn="ctr"/>
            <a:r>
              <a:rPr lang="es-CL" sz="2800" b="1" dirty="0">
                <a:solidFill>
                  <a:schemeClr val="accent4">
                    <a:lumMod val="50000"/>
                  </a:schemeClr>
                </a:solidFill>
              </a:rPr>
              <a:t>Unidades Navales y Marítimas con artillería calibre 76/62 MMS. (Fragatas – OPV – Misileras)</a:t>
            </a:r>
          </a:p>
          <a:p>
            <a:pPr algn="ctr"/>
            <a:endParaRPr lang="es-CL" sz="2000" b="1" u="sng" dirty="0">
              <a:solidFill>
                <a:schemeClr val="accent4">
                  <a:lumMod val="50000"/>
                </a:schemeClr>
              </a:solidFill>
            </a:endParaRPr>
          </a:p>
        </p:txBody>
      </p:sp>
      <p:grpSp>
        <p:nvGrpSpPr>
          <p:cNvPr id="35" name="Grupo 34"/>
          <p:cNvGrpSpPr/>
          <p:nvPr/>
        </p:nvGrpSpPr>
        <p:grpSpPr>
          <a:xfrm>
            <a:off x="4359473" y="3231031"/>
            <a:ext cx="3943953" cy="1614963"/>
            <a:chOff x="2638822" y="3366740"/>
            <a:chExt cx="5772150" cy="2724150"/>
          </a:xfrm>
        </p:grpSpPr>
        <p:pic>
          <p:nvPicPr>
            <p:cNvPr id="36" name="Imagen 35"/>
            <p:cNvPicPr>
              <a:picLocks noChangeAspect="1"/>
            </p:cNvPicPr>
            <p:nvPr/>
          </p:nvPicPr>
          <p:blipFill>
            <a:blip r:embed="rId4"/>
            <a:stretch>
              <a:fillRect/>
            </a:stretch>
          </p:blipFill>
          <p:spPr>
            <a:xfrm>
              <a:off x="2638822" y="3366740"/>
              <a:ext cx="5772150" cy="27241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7" name="CuadroTexto 36"/>
            <p:cNvSpPr txBox="1"/>
            <p:nvPr/>
          </p:nvSpPr>
          <p:spPr>
            <a:xfrm>
              <a:off x="3790950" y="3438749"/>
              <a:ext cx="3816424" cy="504642"/>
            </a:xfrm>
            <a:prstGeom prst="rect">
              <a:avLst/>
            </a:prstGeom>
            <a:noFill/>
          </p:spPr>
          <p:txBody>
            <a:bodyPr wrap="square" rtlCol="0">
              <a:spAutoFit/>
            </a:bodyPr>
            <a:lstStyle/>
            <a:p>
              <a:r>
                <a:rPr lang="es-CL" sz="1600" dirty="0">
                  <a:solidFill>
                    <a:schemeClr val="tx2">
                      <a:lumMod val="75000"/>
                    </a:schemeClr>
                  </a:solidFill>
                </a:rPr>
                <a:t>Patrulleros de Zona Marítima</a:t>
              </a:r>
            </a:p>
          </p:txBody>
        </p:sp>
      </p:grpSp>
      <p:sp>
        <p:nvSpPr>
          <p:cNvPr id="38" name="CuadroTexto 37"/>
          <p:cNvSpPr txBox="1"/>
          <p:nvPr/>
        </p:nvSpPr>
        <p:spPr>
          <a:xfrm>
            <a:off x="4359474" y="5244987"/>
            <a:ext cx="4104456" cy="1200329"/>
          </a:xfrm>
          <a:prstGeom prst="rect">
            <a:avLst/>
          </a:prstGeom>
          <a:noFill/>
        </p:spPr>
        <p:txBody>
          <a:bodyPr wrap="square" rtlCol="0">
            <a:spAutoFit/>
          </a:bodyPr>
          <a:lstStyle/>
          <a:p>
            <a:r>
              <a:rPr lang="es-CL" sz="1800" dirty="0">
                <a:solidFill>
                  <a:srgbClr val="002060"/>
                </a:solidFill>
              </a:rPr>
              <a:t>OPV - 81 “Piloto Pardo” </a:t>
            </a:r>
          </a:p>
          <a:p>
            <a:r>
              <a:rPr lang="es-CL" sz="1800" dirty="0">
                <a:solidFill>
                  <a:srgbClr val="002060"/>
                </a:solidFill>
              </a:rPr>
              <a:t>OPV - 82 “Comandante Toro”</a:t>
            </a:r>
          </a:p>
          <a:p>
            <a:r>
              <a:rPr lang="es-CL" sz="1800" dirty="0">
                <a:solidFill>
                  <a:srgbClr val="002060"/>
                </a:solidFill>
              </a:rPr>
              <a:t>OPV - 83 “Marinero Fuentealba”</a:t>
            </a:r>
          </a:p>
          <a:p>
            <a:r>
              <a:rPr lang="es-CL" sz="1800" dirty="0">
                <a:solidFill>
                  <a:srgbClr val="002060"/>
                </a:solidFill>
              </a:rPr>
              <a:t>OPV - 84 "Cabo Odger"</a:t>
            </a:r>
          </a:p>
        </p:txBody>
      </p:sp>
      <p:pic>
        <p:nvPicPr>
          <p:cNvPr id="5" name="Imagen 4"/>
          <p:cNvPicPr>
            <a:picLocks noChangeAspect="1"/>
          </p:cNvPicPr>
          <p:nvPr/>
        </p:nvPicPr>
        <p:blipFill>
          <a:blip r:embed="rId5"/>
          <a:stretch>
            <a:fillRect/>
          </a:stretch>
        </p:blipFill>
        <p:spPr>
          <a:xfrm>
            <a:off x="726505" y="2758560"/>
            <a:ext cx="2654436" cy="844593"/>
          </a:xfrm>
          <a:prstGeom prst="rect">
            <a:avLst/>
          </a:prstGeom>
          <a:ln>
            <a:noFill/>
          </a:ln>
          <a:effectLst>
            <a:outerShdw blurRad="190500" algn="tl" rotWithShape="0">
              <a:srgbClr val="000000">
                <a:alpha val="70000"/>
              </a:srgbClr>
            </a:outerShdw>
          </a:effectLst>
        </p:spPr>
      </p:pic>
      <p:sp>
        <p:nvSpPr>
          <p:cNvPr id="42" name="CuadroTexto 41"/>
          <p:cNvSpPr txBox="1"/>
          <p:nvPr/>
        </p:nvSpPr>
        <p:spPr>
          <a:xfrm>
            <a:off x="292608" y="3795498"/>
            <a:ext cx="3491786" cy="646331"/>
          </a:xfrm>
          <a:prstGeom prst="rect">
            <a:avLst/>
          </a:prstGeom>
          <a:noFill/>
        </p:spPr>
        <p:txBody>
          <a:bodyPr wrap="square" rtlCol="0">
            <a:spAutoFit/>
          </a:bodyPr>
          <a:lstStyle/>
          <a:p>
            <a:r>
              <a:rPr lang="es-CL" sz="1800" u="sng" dirty="0">
                <a:solidFill>
                  <a:srgbClr val="002060"/>
                </a:solidFill>
              </a:rPr>
              <a:t>Clase 22 </a:t>
            </a:r>
          </a:p>
          <a:p>
            <a:r>
              <a:rPr lang="es-CL" dirty="0">
                <a:solidFill>
                  <a:srgbClr val="002060"/>
                </a:solidFill>
              </a:rPr>
              <a:t>- </a:t>
            </a:r>
            <a:r>
              <a:rPr lang="es-CL" sz="1800" dirty="0">
                <a:solidFill>
                  <a:srgbClr val="002060"/>
                </a:solidFill>
              </a:rPr>
              <a:t>“FF – 19 Almte. Williams”</a:t>
            </a:r>
          </a:p>
        </p:txBody>
      </p:sp>
      <p:pic>
        <p:nvPicPr>
          <p:cNvPr id="6" name="Imagen 5"/>
          <p:cNvPicPr>
            <a:picLocks noChangeAspect="1"/>
          </p:cNvPicPr>
          <p:nvPr/>
        </p:nvPicPr>
        <p:blipFill>
          <a:blip r:embed="rId6"/>
          <a:stretch>
            <a:fillRect/>
          </a:stretch>
        </p:blipFill>
        <p:spPr>
          <a:xfrm>
            <a:off x="726505" y="4774360"/>
            <a:ext cx="2626235" cy="813238"/>
          </a:xfrm>
          <a:prstGeom prst="rect">
            <a:avLst/>
          </a:prstGeom>
          <a:ln>
            <a:noFill/>
          </a:ln>
          <a:effectLst>
            <a:outerShdw blurRad="190500" algn="tl" rotWithShape="0">
              <a:srgbClr val="000000">
                <a:alpha val="70000"/>
              </a:srgbClr>
            </a:outerShdw>
          </a:effectLst>
        </p:spPr>
      </p:pic>
      <p:sp>
        <p:nvSpPr>
          <p:cNvPr id="44" name="CuadroTexto 43"/>
          <p:cNvSpPr txBox="1"/>
          <p:nvPr/>
        </p:nvSpPr>
        <p:spPr>
          <a:xfrm>
            <a:off x="292608" y="5754288"/>
            <a:ext cx="3254041" cy="923330"/>
          </a:xfrm>
          <a:prstGeom prst="rect">
            <a:avLst/>
          </a:prstGeom>
          <a:noFill/>
        </p:spPr>
        <p:txBody>
          <a:bodyPr wrap="square" rtlCol="0">
            <a:spAutoFit/>
          </a:bodyPr>
          <a:lstStyle/>
          <a:p>
            <a:r>
              <a:rPr lang="es-CL" sz="1800" u="sng" dirty="0">
                <a:solidFill>
                  <a:srgbClr val="002060"/>
                </a:solidFill>
              </a:rPr>
              <a:t>Clase Adelaide</a:t>
            </a:r>
          </a:p>
          <a:p>
            <a:pPr marL="285750" indent="-285750">
              <a:buFontTx/>
              <a:buChar char="-"/>
            </a:pPr>
            <a:r>
              <a:rPr lang="es-CL" sz="1800" dirty="0">
                <a:solidFill>
                  <a:srgbClr val="002060"/>
                </a:solidFill>
              </a:rPr>
              <a:t>FFG – 11 “Capitán Prat”</a:t>
            </a:r>
          </a:p>
          <a:p>
            <a:pPr marL="285750" indent="-285750">
              <a:buFontTx/>
              <a:buChar char="-"/>
            </a:pPr>
            <a:r>
              <a:rPr lang="es-CL" dirty="0">
                <a:solidFill>
                  <a:srgbClr val="002060"/>
                </a:solidFill>
              </a:rPr>
              <a:t>FFG – 14 “Almte. Latorre”</a:t>
            </a:r>
            <a:endParaRPr lang="es-CL" sz="1800" dirty="0">
              <a:solidFill>
                <a:srgbClr val="002060"/>
              </a:solidFill>
            </a:endParaRPr>
          </a:p>
        </p:txBody>
      </p:sp>
      <p:sp>
        <p:nvSpPr>
          <p:cNvPr id="45" name="CuadroTexto 44"/>
          <p:cNvSpPr txBox="1"/>
          <p:nvPr/>
        </p:nvSpPr>
        <p:spPr>
          <a:xfrm>
            <a:off x="9209343" y="5217728"/>
            <a:ext cx="2493170" cy="1200329"/>
          </a:xfrm>
          <a:prstGeom prst="rect">
            <a:avLst/>
          </a:prstGeom>
          <a:noFill/>
        </p:spPr>
        <p:txBody>
          <a:bodyPr wrap="square" rtlCol="0">
            <a:spAutoFit/>
          </a:bodyPr>
          <a:lstStyle/>
          <a:p>
            <a:r>
              <a:rPr lang="es-CL" sz="1800" u="sng" dirty="0">
                <a:solidFill>
                  <a:srgbClr val="002060"/>
                </a:solidFill>
              </a:rPr>
              <a:t>Tipo SAAR IV</a:t>
            </a:r>
          </a:p>
          <a:p>
            <a:pPr marL="285750" indent="-285750">
              <a:buFontTx/>
              <a:buChar char="-"/>
            </a:pPr>
            <a:r>
              <a:rPr lang="es-CL" dirty="0">
                <a:solidFill>
                  <a:srgbClr val="002060"/>
                </a:solidFill>
              </a:rPr>
              <a:t>LM – 30 “Casma </a:t>
            </a:r>
          </a:p>
          <a:p>
            <a:pPr marL="285750" indent="-285750">
              <a:buFontTx/>
              <a:buChar char="-"/>
            </a:pPr>
            <a:r>
              <a:rPr lang="es-CL" sz="1800" dirty="0">
                <a:solidFill>
                  <a:srgbClr val="002060"/>
                </a:solidFill>
              </a:rPr>
              <a:t>LM – 31 “Chipana</a:t>
            </a:r>
            <a:r>
              <a:rPr lang="es-CL" dirty="0">
                <a:solidFill>
                  <a:srgbClr val="002060"/>
                </a:solidFill>
              </a:rPr>
              <a:t>”</a:t>
            </a:r>
          </a:p>
          <a:p>
            <a:pPr marL="285750" indent="-285750">
              <a:buFontTx/>
              <a:buChar char="-"/>
            </a:pPr>
            <a:r>
              <a:rPr lang="es-CL" sz="1800" dirty="0">
                <a:solidFill>
                  <a:srgbClr val="002060"/>
                </a:solidFill>
              </a:rPr>
              <a:t>LM – 34 “Angamos”</a:t>
            </a:r>
          </a:p>
        </p:txBody>
      </p:sp>
      <p:pic>
        <p:nvPicPr>
          <p:cNvPr id="7" name="Imagen 6"/>
          <p:cNvPicPr>
            <a:picLocks noChangeAspect="1"/>
          </p:cNvPicPr>
          <p:nvPr/>
        </p:nvPicPr>
        <p:blipFill>
          <a:blip r:embed="rId7"/>
          <a:stretch>
            <a:fillRect/>
          </a:stretch>
        </p:blipFill>
        <p:spPr>
          <a:xfrm>
            <a:off x="8878505" y="2784711"/>
            <a:ext cx="2824008" cy="202157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4167619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42"/>
                                        </p:tgtEl>
                                        <p:attrNameLst>
                                          <p:attrName>style.visibility</p:attrName>
                                        </p:attrNameLst>
                                      </p:cBhvr>
                                      <p:to>
                                        <p:strVal val="visible"/>
                                      </p:to>
                                    </p:set>
                                    <p:animEffect transition="in" filter="checkerboard(across)">
                                      <p:cBhvr>
                                        <p:cTn id="10" dur="500"/>
                                        <p:tgtEl>
                                          <p:spTgt spid="42"/>
                                        </p:tgtEl>
                                      </p:cBhvr>
                                    </p:animEffect>
                                  </p:childTnLst>
                                </p:cTn>
                              </p:par>
                              <p:par>
                                <p:cTn id="11" presetID="5" presetClass="entr" presetSubtype="1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heckerboard(across)">
                                      <p:cBhvr>
                                        <p:cTn id="13" dur="500"/>
                                        <p:tgtEl>
                                          <p:spTgt spid="6"/>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44"/>
                                        </p:tgtEl>
                                        <p:attrNameLst>
                                          <p:attrName>style.visibility</p:attrName>
                                        </p:attrNameLst>
                                      </p:cBhvr>
                                      <p:to>
                                        <p:strVal val="visible"/>
                                      </p:to>
                                    </p:set>
                                    <p:animEffect transition="in" filter="checkerboard(across)">
                                      <p:cBhvr>
                                        <p:cTn id="16" dur="500"/>
                                        <p:tgtEl>
                                          <p:spTgt spid="44"/>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nodeType="click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checkerboard(across)">
                                      <p:cBhvr>
                                        <p:cTn id="21" dur="500"/>
                                        <p:tgtEl>
                                          <p:spTgt spid="35"/>
                                        </p:tgtEl>
                                      </p:cBhvr>
                                    </p:animEffect>
                                  </p:childTnLst>
                                </p:cTn>
                              </p:par>
                              <p:par>
                                <p:cTn id="22" presetID="5" presetClass="entr" presetSubtype="10" fill="hold" grpId="0" nodeType="with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checkerboard(across)">
                                      <p:cBhvr>
                                        <p:cTn id="24" dur="500"/>
                                        <p:tgtEl>
                                          <p:spTgt spid="38"/>
                                        </p:tgtEl>
                                      </p:cBhvr>
                                    </p:animEffect>
                                  </p:childTnLst>
                                </p:cTn>
                              </p:par>
                            </p:childTnLst>
                          </p:cTn>
                        </p:par>
                      </p:childTnLst>
                    </p:cTn>
                  </p:par>
                  <p:par>
                    <p:cTn id="25" fill="hold">
                      <p:stCondLst>
                        <p:cond delay="indefinite"/>
                      </p:stCondLst>
                      <p:childTnLst>
                        <p:par>
                          <p:cTn id="26" fill="hold">
                            <p:stCondLst>
                              <p:cond delay="0"/>
                            </p:stCondLst>
                            <p:childTnLst>
                              <p:par>
                                <p:cTn id="27" presetID="5" presetClass="entr" presetSubtype="10" fill="hold" grpId="0" nodeType="clickEffect">
                                  <p:stCondLst>
                                    <p:cond delay="0"/>
                                  </p:stCondLst>
                                  <p:childTnLst>
                                    <p:set>
                                      <p:cBhvr>
                                        <p:cTn id="28" dur="1" fill="hold">
                                          <p:stCondLst>
                                            <p:cond delay="0"/>
                                          </p:stCondLst>
                                        </p:cTn>
                                        <p:tgtEl>
                                          <p:spTgt spid="45"/>
                                        </p:tgtEl>
                                        <p:attrNameLst>
                                          <p:attrName>style.visibility</p:attrName>
                                        </p:attrNameLst>
                                      </p:cBhvr>
                                      <p:to>
                                        <p:strVal val="visible"/>
                                      </p:to>
                                    </p:set>
                                    <p:animEffect transition="in" filter="checkerboard(across)">
                                      <p:cBhvr>
                                        <p:cTn id="29" dur="500"/>
                                        <p:tgtEl>
                                          <p:spTgt spid="45"/>
                                        </p:tgtEl>
                                      </p:cBhvr>
                                    </p:animEffect>
                                  </p:childTnLst>
                                </p:cTn>
                              </p:par>
                              <p:par>
                                <p:cTn id="30" presetID="5" presetClass="entr" presetSubtype="10" fill="hold"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checkerboard(across)">
                                      <p:cBhvr>
                                        <p:cTn id="3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42" grpId="0"/>
      <p:bldP spid="44" grpId="0"/>
      <p:bldP spid="4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n 10"/>
          <p:cNvPicPr>
            <a:picLocks noChangeAspect="1"/>
          </p:cNvPicPr>
          <p:nvPr/>
        </p:nvPicPr>
        <p:blipFill>
          <a:blip r:embed="rId2"/>
          <a:stretch>
            <a:fillRect/>
          </a:stretch>
        </p:blipFill>
        <p:spPr>
          <a:xfrm>
            <a:off x="34611" y="-4327"/>
            <a:ext cx="12184319" cy="6862327"/>
          </a:xfrm>
          <a:prstGeom prst="rect">
            <a:avLst/>
          </a:prstGeom>
        </p:spPr>
      </p:pic>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4274" y="315269"/>
            <a:ext cx="940839" cy="940839"/>
          </a:xfrm>
          <a:prstGeom prst="rect">
            <a:avLst/>
          </a:prstGeom>
        </p:spPr>
      </p:pic>
      <p:cxnSp>
        <p:nvCxnSpPr>
          <p:cNvPr id="21" name="Conector recto 20"/>
          <p:cNvCxnSpPr/>
          <p:nvPr/>
        </p:nvCxnSpPr>
        <p:spPr>
          <a:xfrm>
            <a:off x="6787129" y="1256108"/>
            <a:ext cx="5397190" cy="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22" name="CuadroTexto 21"/>
          <p:cNvSpPr txBox="1"/>
          <p:nvPr/>
        </p:nvSpPr>
        <p:spPr>
          <a:xfrm>
            <a:off x="7277894" y="462522"/>
            <a:ext cx="3360504" cy="646331"/>
          </a:xfrm>
          <a:prstGeom prst="rect">
            <a:avLst/>
          </a:prstGeom>
          <a:noFill/>
        </p:spPr>
        <p:txBody>
          <a:bodyPr wrap="square" rtlCol="0">
            <a:spAutoFit/>
          </a:bodyPr>
          <a:lstStyle/>
          <a:p>
            <a:r>
              <a:rPr lang="es-CL" sz="3600" dirty="0">
                <a:solidFill>
                  <a:schemeClr val="bg2">
                    <a:lumMod val="25000"/>
                  </a:schemeClr>
                </a:solidFill>
                <a:latin typeface="Century Gothic" panose="020B0502020202020204" pitchFamily="34" charset="0"/>
              </a:rPr>
              <a:t>MUNICIONES</a:t>
            </a:r>
          </a:p>
        </p:txBody>
      </p:sp>
      <p:sp>
        <p:nvSpPr>
          <p:cNvPr id="59" name="CuadroTexto 58"/>
          <p:cNvSpPr txBox="1"/>
          <p:nvPr/>
        </p:nvSpPr>
        <p:spPr>
          <a:xfrm>
            <a:off x="364274" y="1577830"/>
            <a:ext cx="11614366" cy="523220"/>
          </a:xfrm>
          <a:prstGeom prst="rect">
            <a:avLst/>
          </a:prstGeom>
          <a:noFill/>
        </p:spPr>
        <p:txBody>
          <a:bodyPr wrap="square" rtlCol="0">
            <a:spAutoFit/>
          </a:bodyPr>
          <a:lstStyle/>
          <a:p>
            <a:pPr algn="ctr"/>
            <a:r>
              <a:rPr lang="es-CL" sz="2800" b="1" dirty="0">
                <a:solidFill>
                  <a:schemeClr val="accent4">
                    <a:lumMod val="50000"/>
                  </a:schemeClr>
                </a:solidFill>
              </a:rPr>
              <a:t>“</a:t>
            </a:r>
            <a:r>
              <a:rPr lang="es-MX" sz="2800" b="1" dirty="0">
                <a:solidFill>
                  <a:schemeClr val="accent4">
                    <a:lumMod val="50000"/>
                  </a:schemeClr>
                </a:solidFill>
              </a:rPr>
              <a:t>Las marcas de la munición OTTO-MELARA Montajes de 76/62 </a:t>
            </a:r>
            <a:r>
              <a:rPr lang="es-MX" sz="2800" b="1" dirty="0" err="1">
                <a:solidFill>
                  <a:schemeClr val="accent4">
                    <a:lumMod val="50000"/>
                  </a:schemeClr>
                </a:solidFill>
              </a:rPr>
              <a:t>mms</a:t>
            </a:r>
            <a:r>
              <a:rPr lang="es-MX" sz="2800" b="1" dirty="0">
                <a:solidFill>
                  <a:schemeClr val="accent4">
                    <a:lumMod val="50000"/>
                  </a:schemeClr>
                </a:solidFill>
              </a:rPr>
              <a:t>.”</a:t>
            </a:r>
            <a:endParaRPr lang="es-CL" sz="2000" b="1" u="sng" dirty="0">
              <a:solidFill>
                <a:schemeClr val="accent4">
                  <a:lumMod val="50000"/>
                </a:schemeClr>
              </a:solidFill>
            </a:endParaRPr>
          </a:p>
        </p:txBody>
      </p:sp>
      <p:pic>
        <p:nvPicPr>
          <p:cNvPr id="5" name="Imagen 4"/>
          <p:cNvPicPr>
            <a:picLocks noChangeAspect="1"/>
          </p:cNvPicPr>
          <p:nvPr/>
        </p:nvPicPr>
        <p:blipFill>
          <a:blip r:embed="rId4"/>
          <a:stretch>
            <a:fillRect/>
          </a:stretch>
        </p:blipFill>
        <p:spPr>
          <a:xfrm>
            <a:off x="8577615" y="3364992"/>
            <a:ext cx="2905249" cy="18321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28" name="Grupo 27"/>
          <p:cNvGrpSpPr/>
          <p:nvPr/>
        </p:nvGrpSpPr>
        <p:grpSpPr>
          <a:xfrm>
            <a:off x="361042" y="2914328"/>
            <a:ext cx="7463468" cy="2717884"/>
            <a:chOff x="504707" y="1425649"/>
            <a:chExt cx="4629887" cy="2980149"/>
          </a:xfrm>
        </p:grpSpPr>
        <p:pic>
          <p:nvPicPr>
            <p:cNvPr id="29" name="Imagen 28"/>
            <p:cNvPicPr>
              <a:picLocks noChangeAspect="1"/>
            </p:cNvPicPr>
            <p:nvPr/>
          </p:nvPicPr>
          <p:blipFill>
            <a:blip r:embed="rId5"/>
            <a:stretch>
              <a:fillRect/>
            </a:stretch>
          </p:blipFill>
          <p:spPr>
            <a:xfrm>
              <a:off x="504707" y="1425649"/>
              <a:ext cx="4629887" cy="2936636"/>
            </a:xfrm>
            <a:prstGeom prst="rect">
              <a:avLst/>
            </a:prstGeom>
            <a:ln>
              <a:solidFill>
                <a:schemeClr val="tx1"/>
              </a:solidFill>
            </a:ln>
          </p:spPr>
        </p:pic>
        <p:sp>
          <p:nvSpPr>
            <p:cNvPr id="30" name="Rectángulo 29"/>
            <p:cNvSpPr/>
            <p:nvPr/>
          </p:nvSpPr>
          <p:spPr>
            <a:xfrm>
              <a:off x="578745" y="1739739"/>
              <a:ext cx="4425742" cy="2666059"/>
            </a:xfrm>
            <a:prstGeom prst="rect">
              <a:avLst/>
            </a:prstGeom>
          </p:spPr>
          <p:txBody>
            <a:bodyPr wrap="square">
              <a:spAutoFit/>
            </a:bodyPr>
            <a:lstStyle/>
            <a:p>
              <a:pPr>
                <a:buNone/>
              </a:pPr>
              <a:r>
                <a:rPr lang="es-CL" sz="2000" b="1" u="sng" dirty="0">
                  <a:solidFill>
                    <a:srgbClr val="C00000"/>
                  </a:solidFill>
                  <a:latin typeface="Britannic Bold" panose="020B0903060703020204" pitchFamily="34" charset="0"/>
                  <a:ea typeface="Segoe UI Black" panose="020B0A02040204020203" pitchFamily="34" charset="0"/>
                </a:rPr>
                <a:t>HE- PF - OM</a:t>
              </a:r>
              <a:r>
                <a:rPr lang="es-CL" sz="1600" dirty="0"/>
                <a:t> : Alto Explosivo -  Pre Fragmentada – Otto Melara</a:t>
              </a:r>
            </a:p>
            <a:p>
              <a:pPr algn="just">
                <a:buNone/>
              </a:pPr>
              <a:r>
                <a:rPr lang="es-CL" sz="1600" dirty="0"/>
                <a:t>Esta munición tiene acero de alta calidad y dureza y posee cubos de Tungsteno en su interior asegurando una cantidad de fragmentos para destruir sus blancos  con un buen radio de destrucción.</a:t>
              </a:r>
            </a:p>
            <a:p>
              <a:endParaRPr lang="es-CL" sz="1600" dirty="0"/>
            </a:p>
            <a:p>
              <a:pPr>
                <a:buNone/>
              </a:pPr>
              <a:r>
                <a:rPr lang="es-CL" sz="2000" b="1" u="sng" dirty="0">
                  <a:solidFill>
                    <a:srgbClr val="C00000"/>
                  </a:solidFill>
                  <a:latin typeface="Britannic Bold" panose="020B0903060703020204" pitchFamily="34" charset="0"/>
                  <a:ea typeface="Segoe UI Black" panose="020B0A02040204020203" pitchFamily="34" charset="0"/>
                </a:rPr>
                <a:t>HE - MOM </a:t>
              </a:r>
              <a:r>
                <a:rPr lang="es-CL" sz="1600" dirty="0"/>
                <a:t>: Alto Explosivo -  Multirol – Otto Melara</a:t>
              </a:r>
            </a:p>
            <a:p>
              <a:pPr algn="just">
                <a:buNone/>
              </a:pPr>
              <a:r>
                <a:rPr lang="es-CL" sz="1600" dirty="0"/>
                <a:t>Similar a la HE-PF-OM pero diseñada para ser usada  con una espoleta que le permite destruir sus blancos ya sea por proximidad, impacto o penetración con retardo, optimizando sus capacidades de destrucción.</a:t>
              </a:r>
            </a:p>
          </p:txBody>
        </p:sp>
      </p:grpSp>
    </p:spTree>
    <p:extLst>
      <p:ext uri="{BB962C8B-B14F-4D97-AF65-F5344CB8AC3E}">
        <p14:creationId xmlns:p14="http://schemas.microsoft.com/office/powerpoint/2010/main" val="24735151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n 10"/>
          <p:cNvPicPr>
            <a:picLocks noChangeAspect="1"/>
          </p:cNvPicPr>
          <p:nvPr/>
        </p:nvPicPr>
        <p:blipFill>
          <a:blip r:embed="rId2"/>
          <a:stretch>
            <a:fillRect/>
          </a:stretch>
        </p:blipFill>
        <p:spPr>
          <a:xfrm>
            <a:off x="34611" y="-4327"/>
            <a:ext cx="12184319" cy="6862327"/>
          </a:xfrm>
          <a:prstGeom prst="rect">
            <a:avLst/>
          </a:prstGeom>
        </p:spPr>
      </p:pic>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4274" y="315269"/>
            <a:ext cx="940839" cy="940839"/>
          </a:xfrm>
          <a:prstGeom prst="rect">
            <a:avLst/>
          </a:prstGeom>
        </p:spPr>
      </p:pic>
      <p:cxnSp>
        <p:nvCxnSpPr>
          <p:cNvPr id="21" name="Conector recto 20"/>
          <p:cNvCxnSpPr/>
          <p:nvPr/>
        </p:nvCxnSpPr>
        <p:spPr>
          <a:xfrm>
            <a:off x="6787129" y="1256108"/>
            <a:ext cx="5397190" cy="0"/>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22" name="CuadroTexto 21"/>
          <p:cNvSpPr txBox="1"/>
          <p:nvPr/>
        </p:nvSpPr>
        <p:spPr>
          <a:xfrm>
            <a:off x="7277894" y="462522"/>
            <a:ext cx="3360504" cy="646331"/>
          </a:xfrm>
          <a:prstGeom prst="rect">
            <a:avLst/>
          </a:prstGeom>
          <a:noFill/>
        </p:spPr>
        <p:txBody>
          <a:bodyPr wrap="square" rtlCol="0">
            <a:spAutoFit/>
          </a:bodyPr>
          <a:lstStyle/>
          <a:p>
            <a:r>
              <a:rPr lang="es-CL" sz="3600" dirty="0">
                <a:solidFill>
                  <a:schemeClr val="bg2">
                    <a:lumMod val="25000"/>
                  </a:schemeClr>
                </a:solidFill>
                <a:latin typeface="Century Gothic" panose="020B0502020202020204" pitchFamily="34" charset="0"/>
              </a:rPr>
              <a:t>MUNICIONES</a:t>
            </a:r>
          </a:p>
        </p:txBody>
      </p:sp>
      <p:sp>
        <p:nvSpPr>
          <p:cNvPr id="59" name="CuadroTexto 58"/>
          <p:cNvSpPr txBox="1"/>
          <p:nvPr/>
        </p:nvSpPr>
        <p:spPr>
          <a:xfrm>
            <a:off x="364274" y="1577830"/>
            <a:ext cx="11614366" cy="523220"/>
          </a:xfrm>
          <a:prstGeom prst="rect">
            <a:avLst/>
          </a:prstGeom>
          <a:noFill/>
        </p:spPr>
        <p:txBody>
          <a:bodyPr wrap="square" rtlCol="0">
            <a:spAutoFit/>
          </a:bodyPr>
          <a:lstStyle/>
          <a:p>
            <a:pPr algn="ctr"/>
            <a:r>
              <a:rPr lang="es-CL" sz="2800" b="1" dirty="0">
                <a:solidFill>
                  <a:schemeClr val="accent4">
                    <a:lumMod val="50000"/>
                  </a:schemeClr>
                </a:solidFill>
              </a:rPr>
              <a:t>“</a:t>
            </a:r>
            <a:r>
              <a:rPr lang="es-MX" sz="2800" b="1" dirty="0">
                <a:solidFill>
                  <a:schemeClr val="accent4">
                    <a:lumMod val="50000"/>
                  </a:schemeClr>
                </a:solidFill>
              </a:rPr>
              <a:t>Las marcas de la munición OTTO-MELARA Montajes de 76/62 </a:t>
            </a:r>
            <a:r>
              <a:rPr lang="es-MX" sz="2800" b="1" dirty="0" err="1">
                <a:solidFill>
                  <a:schemeClr val="accent4">
                    <a:lumMod val="50000"/>
                  </a:schemeClr>
                </a:solidFill>
              </a:rPr>
              <a:t>mms</a:t>
            </a:r>
            <a:r>
              <a:rPr lang="es-MX" sz="2800" b="1" dirty="0">
                <a:solidFill>
                  <a:schemeClr val="accent4">
                    <a:lumMod val="50000"/>
                  </a:schemeClr>
                </a:solidFill>
              </a:rPr>
              <a:t>.”</a:t>
            </a:r>
            <a:endParaRPr lang="es-CL" sz="2000" b="1" u="sng" dirty="0">
              <a:solidFill>
                <a:schemeClr val="accent4">
                  <a:lumMod val="50000"/>
                </a:schemeClr>
              </a:solidFill>
            </a:endParaRPr>
          </a:p>
        </p:txBody>
      </p:sp>
      <p:pic>
        <p:nvPicPr>
          <p:cNvPr id="5" name="Imagen 4"/>
          <p:cNvPicPr>
            <a:picLocks noChangeAspect="1"/>
          </p:cNvPicPr>
          <p:nvPr/>
        </p:nvPicPr>
        <p:blipFill>
          <a:blip r:embed="rId4"/>
          <a:stretch>
            <a:fillRect/>
          </a:stretch>
        </p:blipFill>
        <p:spPr>
          <a:xfrm>
            <a:off x="8468667" y="3346704"/>
            <a:ext cx="3282237" cy="20699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28" name="Grupo 27"/>
          <p:cNvGrpSpPr/>
          <p:nvPr/>
        </p:nvGrpSpPr>
        <p:grpSpPr>
          <a:xfrm>
            <a:off x="454657" y="2838265"/>
            <a:ext cx="7463468" cy="3483310"/>
            <a:chOff x="504707" y="1495833"/>
            <a:chExt cx="4629887" cy="3819438"/>
          </a:xfrm>
        </p:grpSpPr>
        <p:pic>
          <p:nvPicPr>
            <p:cNvPr id="29" name="Imagen 28"/>
            <p:cNvPicPr>
              <a:picLocks noChangeAspect="1"/>
            </p:cNvPicPr>
            <p:nvPr/>
          </p:nvPicPr>
          <p:blipFill>
            <a:blip r:embed="rId5"/>
            <a:stretch>
              <a:fillRect/>
            </a:stretch>
          </p:blipFill>
          <p:spPr>
            <a:xfrm>
              <a:off x="504707" y="1495833"/>
              <a:ext cx="4629887" cy="3684447"/>
            </a:xfrm>
            <a:prstGeom prst="rect">
              <a:avLst/>
            </a:prstGeom>
            <a:ln>
              <a:solidFill>
                <a:schemeClr val="tx1"/>
              </a:solidFill>
            </a:ln>
          </p:spPr>
        </p:pic>
        <p:sp>
          <p:nvSpPr>
            <p:cNvPr id="30" name="Rectángulo 29"/>
            <p:cNvSpPr/>
            <p:nvPr/>
          </p:nvSpPr>
          <p:spPr>
            <a:xfrm>
              <a:off x="578745" y="1569287"/>
              <a:ext cx="4425742" cy="3745984"/>
            </a:xfrm>
            <a:prstGeom prst="rect">
              <a:avLst/>
            </a:prstGeom>
          </p:spPr>
          <p:txBody>
            <a:bodyPr wrap="square">
              <a:spAutoFit/>
            </a:bodyPr>
            <a:lstStyle/>
            <a:p>
              <a:pPr>
                <a:buNone/>
              </a:pPr>
              <a:r>
                <a:rPr lang="es-CL" sz="2000" b="1" u="sng" dirty="0">
                  <a:solidFill>
                    <a:srgbClr val="C00000"/>
                  </a:solidFill>
                  <a:latin typeface="Britannic Bold" panose="020B0903060703020204" pitchFamily="34" charset="0"/>
                  <a:ea typeface="Segoe UI Black" panose="020B0A02040204020203" pitchFamily="34" charset="0"/>
                </a:rPr>
                <a:t>HE - SAPOM</a:t>
              </a:r>
              <a:r>
                <a:rPr lang="es-CL" sz="1600" dirty="0"/>
                <a:t> : Alto Explosivo -  Semi Perforante– Otto Melara (High-</a:t>
              </a:r>
              <a:r>
                <a:rPr lang="es-CL" sz="1600" dirty="0" err="1"/>
                <a:t>Explosive</a:t>
              </a:r>
              <a:r>
                <a:rPr lang="es-CL" sz="1600" dirty="0"/>
                <a:t>, Semi-</a:t>
              </a:r>
              <a:r>
                <a:rPr lang="es-CL" sz="1600" dirty="0" err="1"/>
                <a:t>Armour</a:t>
              </a:r>
              <a:r>
                <a:rPr lang="es-CL" sz="1600" dirty="0"/>
                <a:t> Piercing )</a:t>
              </a:r>
            </a:p>
            <a:p>
              <a:pPr algn="just">
                <a:buNone/>
              </a:pPr>
              <a:r>
                <a:rPr lang="es-CL" sz="1600" dirty="0"/>
                <a:t>Esta munición posee un cuerpo de acero reforzado, diseñada para penetración de las planchas de costado de un buque mayor tipo petroleros ( resistentes a impactos), también posee </a:t>
              </a:r>
              <a:r>
                <a:rPr lang="es-CL" sz="1600" dirty="0" err="1"/>
                <a:t>pfrefragmentación</a:t>
              </a:r>
              <a:r>
                <a:rPr lang="es-CL" sz="1600" dirty="0"/>
                <a:t> de Tungsteno y se usa con espoleta de impacto con retardo. (máximo alcance de 16 Kms.)</a:t>
              </a:r>
            </a:p>
            <a:p>
              <a:endParaRPr lang="es-CL" sz="1600" dirty="0"/>
            </a:p>
            <a:p>
              <a:pPr>
                <a:buNone/>
              </a:pPr>
              <a:r>
                <a:rPr lang="es-CL" sz="2000" b="1" u="sng" dirty="0">
                  <a:solidFill>
                    <a:srgbClr val="C00000"/>
                  </a:solidFill>
                  <a:latin typeface="Britannic Bold" panose="020B0903060703020204" pitchFamily="34" charset="0"/>
                  <a:ea typeface="Segoe UI Black" panose="020B0A02040204020203" pitchFamily="34" charset="0"/>
                </a:rPr>
                <a:t>HE - SAPOMER</a:t>
              </a:r>
              <a:r>
                <a:rPr lang="es-CL" sz="1600" dirty="0"/>
                <a:t> : Alto Explosivo -  Semi Perforante– Otto Melara  Alcance Extendido ( High-</a:t>
              </a:r>
              <a:r>
                <a:rPr lang="es-CL" sz="1600" dirty="0" err="1"/>
                <a:t>Explosive</a:t>
              </a:r>
              <a:r>
                <a:rPr lang="es-CL" sz="1600" dirty="0"/>
                <a:t>, Semi-</a:t>
              </a:r>
              <a:r>
                <a:rPr lang="es-CL" sz="1600" dirty="0" err="1"/>
                <a:t>Armour</a:t>
              </a:r>
              <a:r>
                <a:rPr lang="es-CL" sz="1600" dirty="0"/>
                <a:t> Piercing, Extended Range )</a:t>
              </a:r>
            </a:p>
            <a:p>
              <a:pPr algn="just">
                <a:buNone/>
              </a:pPr>
              <a:r>
                <a:rPr lang="es-CL" sz="1600" dirty="0"/>
                <a:t>Munición similar a la SAPOM  pero dotada de propulsión por propelente sólido en el culote para aumentar su alcance, sin perder precisión, manteniendo su carga de combate. Posee prefragmentos de Tungsteno y espoleta de impacto con retardo. (máximo alcance de 20 Kms.)</a:t>
              </a:r>
            </a:p>
          </p:txBody>
        </p:sp>
      </p:grpSp>
    </p:spTree>
    <p:extLst>
      <p:ext uri="{BB962C8B-B14F-4D97-AF65-F5344CB8AC3E}">
        <p14:creationId xmlns:p14="http://schemas.microsoft.com/office/powerpoint/2010/main" val="24470290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n 11"/>
          <p:cNvPicPr>
            <a:picLocks noChangeAspect="1"/>
          </p:cNvPicPr>
          <p:nvPr/>
        </p:nvPicPr>
        <p:blipFill rotWithShape="1">
          <a:blip r:embed="rId2">
            <a:extLst>
              <a:ext uri="{BEBA8EAE-BF5A-486C-A8C5-ECC9F3942E4B}">
                <a14:imgProps xmlns:a14="http://schemas.microsoft.com/office/drawing/2010/main">
                  <a14:imgLayer r:embed="rId3">
                    <a14:imgEffect>
                      <a14:brightnessContrast bright="-40000"/>
                    </a14:imgEffect>
                  </a14:imgLayer>
                </a14:imgProps>
              </a:ext>
            </a:extLst>
          </a:blip>
          <a:srcRect t="16734" b="15619"/>
          <a:stretch/>
        </p:blipFill>
        <p:spPr>
          <a:xfrm>
            <a:off x="0" y="0"/>
            <a:ext cx="12192000" cy="6858000"/>
          </a:xfrm>
          <a:prstGeom prst="rect">
            <a:avLst/>
          </a:prstGeom>
          <a:effectLst>
            <a:outerShdw blurRad="50800" dist="38100" dir="2700000" algn="tl" rotWithShape="0">
              <a:prstClr val="black">
                <a:alpha val="40000"/>
              </a:prstClr>
            </a:outerShdw>
          </a:effectLst>
        </p:spPr>
      </p:pic>
      <p:sp>
        <p:nvSpPr>
          <p:cNvPr id="4" name="CuadroTexto 3"/>
          <p:cNvSpPr txBox="1"/>
          <p:nvPr/>
        </p:nvSpPr>
        <p:spPr>
          <a:xfrm>
            <a:off x="1326994" y="6281183"/>
            <a:ext cx="11946673" cy="400110"/>
          </a:xfrm>
          <a:prstGeom prst="rect">
            <a:avLst/>
          </a:prstGeom>
          <a:noFill/>
        </p:spPr>
        <p:txBody>
          <a:bodyPr wrap="square" rtlCol="0">
            <a:spAutoFit/>
          </a:bodyPr>
          <a:lstStyle/>
          <a:p>
            <a:pPr defTabSz="1009650">
              <a:tabLst>
                <a:tab pos="1435100" algn="l"/>
                <a:tab pos="2690813" algn="l"/>
                <a:tab pos="4125913" algn="l"/>
                <a:tab pos="5292725" algn="l"/>
              </a:tabLst>
            </a:pPr>
            <a:r>
              <a:rPr lang="es-CL" dirty="0">
                <a:solidFill>
                  <a:schemeClr val="bg1"/>
                </a:solidFill>
              </a:rPr>
              <a:t>     </a:t>
            </a:r>
            <a:r>
              <a:rPr lang="es-CL" sz="2000" dirty="0">
                <a:solidFill>
                  <a:schemeClr val="bg1"/>
                </a:solidFill>
              </a:rPr>
              <a:t>Honor                                Patria                             Eficiencia                               Disciplina</a:t>
            </a:r>
          </a:p>
        </p:txBody>
      </p:sp>
      <p:sp>
        <p:nvSpPr>
          <p:cNvPr id="13" name="CuadroTexto 12"/>
          <p:cNvSpPr txBox="1"/>
          <p:nvPr/>
        </p:nvSpPr>
        <p:spPr>
          <a:xfrm>
            <a:off x="3238417" y="3617804"/>
            <a:ext cx="5513998" cy="1015663"/>
          </a:xfrm>
          <a:prstGeom prst="rect">
            <a:avLst/>
          </a:prstGeom>
          <a:noFill/>
        </p:spPr>
        <p:txBody>
          <a:bodyPr wrap="square" rtlCol="0">
            <a:spAutoFit/>
          </a:bodyPr>
          <a:lstStyle/>
          <a:p>
            <a:pPr algn="ctr"/>
            <a:r>
              <a:rPr lang="es-CL" sz="6000" dirty="0">
                <a:solidFill>
                  <a:schemeClr val="bg1"/>
                </a:solidFill>
                <a:latin typeface="Century Gothic" panose="020B0502020202020204" pitchFamily="34" charset="0"/>
              </a:rPr>
              <a:t>CONSULTAS</a:t>
            </a:r>
          </a:p>
        </p:txBody>
      </p:sp>
      <p:sp>
        <p:nvSpPr>
          <p:cNvPr id="16" name="CuadroTexto 15"/>
          <p:cNvSpPr txBox="1"/>
          <p:nvPr/>
        </p:nvSpPr>
        <p:spPr>
          <a:xfrm>
            <a:off x="8554844" y="376792"/>
            <a:ext cx="4177990" cy="369332"/>
          </a:xfrm>
          <a:prstGeom prst="rect">
            <a:avLst/>
          </a:prstGeom>
          <a:noFill/>
        </p:spPr>
        <p:txBody>
          <a:bodyPr wrap="square" rtlCol="0">
            <a:spAutoFit/>
          </a:bodyPr>
          <a:lstStyle/>
          <a:p>
            <a:pPr algn="ctr"/>
            <a:r>
              <a:rPr lang="es-CL" dirty="0">
                <a:solidFill>
                  <a:schemeClr val="bg1"/>
                </a:solidFill>
                <a:latin typeface="Century Gothic" panose="020B0502020202020204" pitchFamily="34" charset="0"/>
              </a:rPr>
              <a:t>Unidad Temática N</a:t>
            </a:r>
            <a:r>
              <a:rPr lang="es-CL" dirty="0">
                <a:solidFill>
                  <a:schemeClr val="bg1"/>
                </a:solidFill>
                <a:latin typeface="Calibri" panose="020F0502020204030204" pitchFamily="34" charset="0"/>
                <a:cs typeface="Calibri" panose="020F0502020204030204" pitchFamily="34" charset="0"/>
              </a:rPr>
              <a:t>ᵒ</a:t>
            </a:r>
            <a:r>
              <a:rPr lang="es-CL" dirty="0">
                <a:solidFill>
                  <a:schemeClr val="bg1"/>
                </a:solidFill>
                <a:latin typeface="Century Gothic" panose="020B0502020202020204" pitchFamily="34" charset="0"/>
              </a:rPr>
              <a:t>1</a:t>
            </a:r>
          </a:p>
        </p:txBody>
      </p:sp>
      <p:pic>
        <p:nvPicPr>
          <p:cNvPr id="19" name="Imagen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28353" y="1756966"/>
            <a:ext cx="1383625" cy="1383625"/>
          </a:xfrm>
          <a:prstGeom prst="rect">
            <a:avLst/>
          </a:prstGeom>
        </p:spPr>
      </p:pic>
    </p:spTree>
    <p:extLst>
      <p:ext uri="{BB962C8B-B14F-4D97-AF65-F5344CB8AC3E}">
        <p14:creationId xmlns:p14="http://schemas.microsoft.com/office/powerpoint/2010/main" val="2835808428"/>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1160</TotalTime>
  <Words>1188</Words>
  <Application>Microsoft Office PowerPoint</Application>
  <PresentationFormat>Panorámica</PresentationFormat>
  <Paragraphs>133</Paragraphs>
  <Slides>13</Slides>
  <Notes>0</Notes>
  <HiddenSlides>0</HiddenSlides>
  <MMClips>0</MMClips>
  <ScaleCrop>false</ScaleCrop>
  <HeadingPairs>
    <vt:vector size="8" baseType="variant">
      <vt:variant>
        <vt:lpstr>Fuentes usadas</vt:lpstr>
      </vt:variant>
      <vt:variant>
        <vt:i4>7</vt:i4>
      </vt:variant>
      <vt:variant>
        <vt:lpstr>Tema</vt:lpstr>
      </vt:variant>
      <vt:variant>
        <vt:i4>1</vt:i4>
      </vt:variant>
      <vt:variant>
        <vt:lpstr>Servidores OLE incrustados</vt:lpstr>
      </vt:variant>
      <vt:variant>
        <vt:i4>1</vt:i4>
      </vt:variant>
      <vt:variant>
        <vt:lpstr>Títulos de diapositiva</vt:lpstr>
      </vt:variant>
      <vt:variant>
        <vt:i4>13</vt:i4>
      </vt:variant>
    </vt:vector>
  </HeadingPairs>
  <TitlesOfParts>
    <vt:vector size="22" baseType="lpstr">
      <vt:lpstr>Arial</vt:lpstr>
      <vt:lpstr>Avenir Light</vt:lpstr>
      <vt:lpstr>Britannic Bold</vt:lpstr>
      <vt:lpstr>Calibri</vt:lpstr>
      <vt:lpstr>Calibri Light</vt:lpstr>
      <vt:lpstr>Century Gothic</vt:lpstr>
      <vt:lpstr>Wingdings</vt:lpstr>
      <vt:lpstr>Tema de Office</vt:lpstr>
      <vt:lpstr>Fotografía de Photo Editor</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Cuenta Microsoft</dc:creator>
  <cp:lastModifiedBy>RONALD BAASCH BARBERIS</cp:lastModifiedBy>
  <cp:revision>76</cp:revision>
  <dcterms:created xsi:type="dcterms:W3CDTF">2022-10-14T21:39:23Z</dcterms:created>
  <dcterms:modified xsi:type="dcterms:W3CDTF">2023-02-17T14:18:21Z</dcterms:modified>
</cp:coreProperties>
</file>