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70" r:id="rId3"/>
    <p:sldId id="257" r:id="rId4"/>
    <p:sldId id="258" r:id="rId5"/>
    <p:sldId id="260" r:id="rId6"/>
    <p:sldId id="259" r:id="rId7"/>
    <p:sldId id="261" r:id="rId8"/>
    <p:sldId id="268" r:id="rId9"/>
    <p:sldId id="269" r:id="rId10"/>
    <p:sldId id="262" r:id="rId11"/>
    <p:sldId id="263" r:id="rId12"/>
    <p:sldId id="264" r:id="rId13"/>
    <p:sldId id="265" r:id="rId14"/>
    <p:sldId id="266" r:id="rId15"/>
    <p:sldId id="267" r:id="rId1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ristian Romanque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1CDFCF-40F9-4496-B2C7-7BB5866306A4}" v="4" dt="2025-02-12T00:43:58.21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843"/>
    <p:restoredTop sz="92415"/>
  </p:normalViewPr>
  <p:slideViewPr>
    <p:cSldViewPr>
      <p:cViewPr varScale="1">
        <p:scale>
          <a:sx n="78" d="100"/>
          <a:sy n="78" d="100"/>
        </p:scale>
        <p:origin x="1013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tias Ignacio Garrido Pedreros" userId="d9a7a0c6dde71fab" providerId="LiveId" clId="{051CDFCF-40F9-4496-B2C7-7BB5866306A4}"/>
    <pc:docChg chg="addSld delSld modSld">
      <pc:chgData name="Matias Ignacio Garrido Pedreros" userId="d9a7a0c6dde71fab" providerId="LiveId" clId="{051CDFCF-40F9-4496-B2C7-7BB5866306A4}" dt="2025-02-12T14:21:07.489" v="7" actId="47"/>
      <pc:docMkLst>
        <pc:docMk/>
      </pc:docMkLst>
      <pc:sldChg chg="modSp">
        <pc:chgData name="Matias Ignacio Garrido Pedreros" userId="d9a7a0c6dde71fab" providerId="LiveId" clId="{051CDFCF-40F9-4496-B2C7-7BB5866306A4}" dt="2025-02-11T22:43:56.966" v="0" actId="1076"/>
        <pc:sldMkLst>
          <pc:docMk/>
          <pc:sldMk cId="0" sldId="257"/>
        </pc:sldMkLst>
        <pc:cxnChg chg="mod">
          <ac:chgData name="Matias Ignacio Garrido Pedreros" userId="d9a7a0c6dde71fab" providerId="LiveId" clId="{051CDFCF-40F9-4496-B2C7-7BB5866306A4}" dt="2025-02-11T22:43:56.966" v="0" actId="1076"/>
          <ac:cxnSpMkLst>
            <pc:docMk/>
            <pc:sldMk cId="0" sldId="257"/>
            <ac:cxnSpMk id="8" creationId="{2CDE61A3-AEBD-2B4E-AAF1-7D1A3EBC2280}"/>
          </ac:cxnSpMkLst>
        </pc:cxnChg>
      </pc:sldChg>
      <pc:sldChg chg="modSp">
        <pc:chgData name="Matias Ignacio Garrido Pedreros" userId="d9a7a0c6dde71fab" providerId="LiveId" clId="{051CDFCF-40F9-4496-B2C7-7BB5866306A4}" dt="2025-02-12T00:11:49.706" v="2" actId="1076"/>
        <pc:sldMkLst>
          <pc:docMk/>
          <pc:sldMk cId="0" sldId="258"/>
        </pc:sldMkLst>
        <pc:spChg chg="mod">
          <ac:chgData name="Matias Ignacio Garrido Pedreros" userId="d9a7a0c6dde71fab" providerId="LiveId" clId="{051CDFCF-40F9-4496-B2C7-7BB5866306A4}" dt="2025-02-12T00:11:45.279" v="1" actId="1076"/>
          <ac:spMkLst>
            <pc:docMk/>
            <pc:sldMk cId="0" sldId="258"/>
            <ac:spMk id="5" creationId="{8D56F430-9DDD-7446-9E8B-6F2B085DDEB7}"/>
          </ac:spMkLst>
        </pc:spChg>
        <pc:spChg chg="mod">
          <ac:chgData name="Matias Ignacio Garrido Pedreros" userId="d9a7a0c6dde71fab" providerId="LiveId" clId="{051CDFCF-40F9-4496-B2C7-7BB5866306A4}" dt="2025-02-12T00:11:49.706" v="2" actId="1076"/>
          <ac:spMkLst>
            <pc:docMk/>
            <pc:sldMk cId="0" sldId="258"/>
            <ac:spMk id="6" creationId="{8E7E7B3C-091E-AE4B-85BD-A35F82C13F50}"/>
          </ac:spMkLst>
        </pc:spChg>
      </pc:sldChg>
      <pc:sldChg chg="modSp">
        <pc:chgData name="Matias Ignacio Garrido Pedreros" userId="d9a7a0c6dde71fab" providerId="LiveId" clId="{051CDFCF-40F9-4496-B2C7-7BB5866306A4}" dt="2025-02-12T00:43:58.218" v="4" actId="1036"/>
        <pc:sldMkLst>
          <pc:docMk/>
          <pc:sldMk cId="0" sldId="268"/>
        </pc:sldMkLst>
        <pc:picChg chg="mod">
          <ac:chgData name="Matias Ignacio Garrido Pedreros" userId="d9a7a0c6dde71fab" providerId="LiveId" clId="{051CDFCF-40F9-4496-B2C7-7BB5866306A4}" dt="2025-02-12T00:43:58.218" v="4" actId="1036"/>
          <ac:picMkLst>
            <pc:docMk/>
            <pc:sldMk cId="0" sldId="268"/>
            <ac:picMk id="25604" creationId="{A6CE9945-A042-8346-9FA3-9B29C2686EFC}"/>
          </ac:picMkLst>
        </pc:picChg>
      </pc:sldChg>
      <pc:sldChg chg="new">
        <pc:chgData name="Matias Ignacio Garrido Pedreros" userId="d9a7a0c6dde71fab" providerId="LiveId" clId="{051CDFCF-40F9-4496-B2C7-7BB5866306A4}" dt="2025-02-12T14:10:23.859" v="5" actId="680"/>
        <pc:sldMkLst>
          <pc:docMk/>
          <pc:sldMk cId="416366643" sldId="270"/>
        </pc:sldMkLst>
      </pc:sldChg>
      <pc:sldChg chg="new del">
        <pc:chgData name="Matias Ignacio Garrido Pedreros" userId="d9a7a0c6dde71fab" providerId="LiveId" clId="{051CDFCF-40F9-4496-B2C7-7BB5866306A4}" dt="2025-02-12T14:21:07.489" v="7" actId="47"/>
        <pc:sldMkLst>
          <pc:docMk/>
          <pc:sldMk cId="673175236" sldId="27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08C87A-8F73-3F4A-A319-7F720CD74A49}" type="datetimeFigureOut">
              <a:rPr lang="es-CL" smtClean="0"/>
              <a:t>12-02-2025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1E073-3315-4943-9A1E-F9EAC7DD443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837058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1E073-3315-4943-9A1E-F9EAC7DD4434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419798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122A54-CCBD-F54B-A20F-7480236455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A073C8-F4D0-DF43-8CED-B33085094275}" type="datetimeFigureOut">
              <a:rPr lang="en-GB"/>
              <a:pPr>
                <a:defRPr/>
              </a:pPr>
              <a:t>12/02/2025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D662F3-3E9E-BE46-B814-45105CD35A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B333B2-3817-2049-974C-E9E4B3FC9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21A0F-F270-B344-8CBC-1DD724706D60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296793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E2519C-FA09-5C44-83A4-EFC0938D2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3D19CB-A0EB-CF41-A54D-08993DFE6D10}" type="datetimeFigureOut">
              <a:rPr lang="en-GB"/>
              <a:pPr>
                <a:defRPr/>
              </a:pPr>
              <a:t>12/02/2025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5F2F4A-69FF-A746-94DE-685CF65801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F1BB75-2167-454C-9887-C62BF266C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C929E-516A-3541-BE5E-109D91BDAC25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205139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FB1938-6589-254A-A264-8E5C4AA71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F8003E-1DA9-8B4D-AA01-AAE4C2900ABC}" type="datetimeFigureOut">
              <a:rPr lang="en-GB"/>
              <a:pPr>
                <a:defRPr/>
              </a:pPr>
              <a:t>12/02/2025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A8C906-9E5E-A349-9C17-FFEA6ACCC8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9E2D6F-72CB-364D-B77F-EAC7FDB58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59BA5-32F4-284D-AAAE-DA9C55BF7F5C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1800727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D36C421-DD4C-364F-99BA-2CCCCC4643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0BFCFE-8FDD-C947-9FB7-4EA9B242D645}" type="datetimeFigureOut">
              <a:rPr lang="en-GB"/>
              <a:pPr>
                <a:defRPr/>
              </a:pPr>
              <a:t>12/02/2025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877C943-1097-A343-B39B-A25B38B85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515EB12-0D59-F146-8689-207B6F613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F5838B-7B39-074B-86C4-0758126AEDA3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3865757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AFE4025C-DC47-9347-91CD-1736F29445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EB5AF6-2E3E-0E4E-9464-A0D2874DB7D4}" type="datetimeFigureOut">
              <a:rPr lang="en-GB"/>
              <a:pPr>
                <a:defRPr/>
              </a:pPr>
              <a:t>12/02/2025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1DE4D49-0AB4-C146-832B-8394759CB5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BEF1209-2D3F-D441-9C34-F10C914E1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AE98DE-E53D-004F-88C8-10B0F265D788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731601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E9182F55-0792-764A-99E7-7C636F03E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74CE2-20FD-3C42-9081-CA1A4F8E75B4}" type="datetimeFigureOut">
              <a:rPr lang="en-GB"/>
              <a:pPr>
                <a:defRPr/>
              </a:pPr>
              <a:t>12/02/2025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537803A-C591-1440-A0D4-83E1D0E3B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1F22EEB-19AC-984F-B51A-DDC5C7BF4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4116F-127B-F443-BF31-D9A2E9891272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2464028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29AB6C63-C936-F84D-B1AF-0EE03D4BA6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7F14B0-83FF-6C49-95A8-6A3C5139639E}" type="datetimeFigureOut">
              <a:rPr lang="en-GB"/>
              <a:pPr>
                <a:defRPr/>
              </a:pPr>
              <a:t>12/02/2025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2F59DBD-BE83-5242-A584-3099A223D3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0E3E0E4-888C-C94A-9773-A637BC1AF3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A1EBED-C393-5747-A212-D786B4B8F451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1129843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D6DB3BF-2037-FD41-B340-C786D24820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84E59D-FC20-DF44-A247-428F670D981C}" type="datetimeFigureOut">
              <a:rPr lang="en-GB"/>
              <a:pPr>
                <a:defRPr/>
              </a:pPr>
              <a:t>12/02/2025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37D4CCD-6085-F746-B61E-38EE6F87B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47E1DB1-FA7F-2147-B1A3-B2A7F7EB5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37AC1-83CF-0A46-B918-90ED644B8E86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4267024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002C606-2205-724E-A295-DF6ECCE3C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9CD02B-60BD-4D4F-B373-523C6CE2568A}" type="datetimeFigureOut">
              <a:rPr lang="en-GB"/>
              <a:pPr>
                <a:defRPr/>
              </a:pPr>
              <a:t>12/02/2025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2A39718-D0D9-B140-90CE-6B9A159D2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BED3893-3F7F-AF46-BB08-0CA8C7EFF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33059E-EFDF-CE4B-BE18-5F7232B32D41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2823115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CE3D6C-66BC-F44E-BD0B-16B316AF5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631F73-2728-5440-9848-9450819D57A2}" type="datetimeFigureOut">
              <a:rPr lang="en-GB"/>
              <a:pPr>
                <a:defRPr/>
              </a:pPr>
              <a:t>12/02/2025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FDA58D-1D4F-0F40-A53E-9D0B6DFC96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935D12-2DE4-214B-B468-55D838985D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4E8461-A4EA-EB46-B18B-FFBAAAA6EB72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321322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8E2DDE-AF6A-6F4D-ACCA-EFD8A6312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C2DD69-ADE3-B448-9D6A-B5B1F8811FCE}" type="datetimeFigureOut">
              <a:rPr lang="en-GB"/>
              <a:pPr>
                <a:defRPr/>
              </a:pPr>
              <a:t>12/02/2025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1A1FD9-F7F7-D545-B92B-10F9AB3E21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2610B8-A3C3-E743-BC5F-7FF209A4E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45FE9A-493F-8846-8AE5-C24F5E066B4F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  <p:extLst>
      <p:ext uri="{BB962C8B-B14F-4D97-AF65-F5344CB8AC3E}">
        <p14:creationId xmlns:p14="http://schemas.microsoft.com/office/powerpoint/2010/main" val="10973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DB4A1DF0-D545-0345-A7F3-246CBE7250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CL"/>
              <a:t>Click to edit Master title style</a:t>
            </a:r>
            <a:endParaRPr lang="en-GB" altLang="es-CL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0923BA8C-C741-F94D-99DA-94FDA43AF2D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CL"/>
              <a:t>Click to edit Master text styles</a:t>
            </a:r>
          </a:p>
          <a:p>
            <a:pPr lvl="1"/>
            <a:r>
              <a:rPr lang="en-US" altLang="es-CL"/>
              <a:t>Second level</a:t>
            </a:r>
          </a:p>
          <a:p>
            <a:pPr lvl="2"/>
            <a:r>
              <a:rPr lang="en-US" altLang="es-CL"/>
              <a:t>Third level</a:t>
            </a:r>
          </a:p>
          <a:p>
            <a:pPr lvl="3"/>
            <a:r>
              <a:rPr lang="en-US" altLang="es-CL"/>
              <a:t>Fourth level</a:t>
            </a:r>
          </a:p>
          <a:p>
            <a:pPr lvl="4"/>
            <a:r>
              <a:rPr lang="en-US" altLang="es-CL"/>
              <a:t>Fifth level</a:t>
            </a:r>
            <a:endParaRPr lang="en-GB" altLang="es-C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2D8617-D370-004E-9794-ABB216E1D3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58B736E-1796-634D-9361-9E38014B541D}" type="datetimeFigureOut">
              <a:rPr lang="en-GB"/>
              <a:pPr>
                <a:defRPr/>
              </a:pPr>
              <a:t>12/02/2025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A3363-B033-D348-89FD-FBD914648B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DA52B3-E536-4948-A099-E00B38FC4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3587E5C-02D9-AD4E-8E95-CB670E0D412D}" type="slidenum">
              <a:rPr lang="en-GB" altLang="es-CL"/>
              <a:pPr>
                <a:defRPr/>
              </a:pPr>
              <a:t>‹Nº›</a:t>
            </a:fld>
            <a:endParaRPr lang="en-GB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iff"/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gif"/><Relationship Id="rId4" Type="http://schemas.openxmlformats.org/officeDocument/2006/relationships/image" Target="../media/image20.tif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15" Type="http://schemas.openxmlformats.org/officeDocument/2006/relationships/image" Target="../media/image35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Relationship Id="rId14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4134541-6B5B-D142-89A1-1225880537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1844824"/>
            <a:ext cx="6400800" cy="1752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b="1" dirty="0">
                <a:solidFill>
                  <a:schemeClr val="accent6"/>
                </a:solidFill>
                <a:latin typeface="Comic Sans MS"/>
                <a:cs typeface="Comic Sans MS"/>
              </a:rPr>
              <a:t>Tema 2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s-ES" b="1" dirty="0">
                <a:solidFill>
                  <a:schemeClr val="accent6"/>
                </a:solidFill>
                <a:latin typeface="Comic Sans MS"/>
                <a:cs typeface="Comic Sans MS"/>
              </a:rPr>
              <a:t>Campo Eléctrico</a:t>
            </a:r>
            <a:endParaRPr lang="en-GB" b="1" dirty="0">
              <a:solidFill>
                <a:schemeClr val="accent6"/>
              </a:solidFill>
              <a:latin typeface="Comic Sans MS"/>
              <a:cs typeface="Comic Sans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A476EF-2008-4D50-981B-B822F786A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BAFB493-48FA-457F-831B-5959EABE87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63666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Imagen 3">
            <a:extLst>
              <a:ext uri="{FF2B5EF4-FFF2-40B4-BE49-F238E27FC236}">
                <a16:creationId xmlns:a16="http://schemas.microsoft.com/office/drawing/2014/main" id="{F8F60999-3806-6648-A18C-BB2A0421AC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492375"/>
            <a:ext cx="4521200" cy="383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8" name="Rectángulo 4">
            <a:extLst>
              <a:ext uri="{FF2B5EF4-FFF2-40B4-BE49-F238E27FC236}">
                <a16:creationId xmlns:a16="http://schemas.microsoft.com/office/drawing/2014/main" id="{27485E4B-B9AE-4D45-96D6-7315D168F4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2275" y="315913"/>
            <a:ext cx="47656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2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Campo gravitacional terrestre </a:t>
            </a:r>
            <a:endParaRPr lang="es-CL" altLang="es-CL" sz="2400" dirty="0"/>
          </a:p>
        </p:txBody>
      </p:sp>
      <p:pic>
        <p:nvPicPr>
          <p:cNvPr id="14339" name="Imagen 5">
            <a:extLst>
              <a:ext uri="{FF2B5EF4-FFF2-40B4-BE49-F238E27FC236}">
                <a16:creationId xmlns:a16="http://schemas.microsoft.com/office/drawing/2014/main" id="{41085C16-1840-1044-8C68-2A3314639D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7392">
            <a:off x="2730500" y="1206500"/>
            <a:ext cx="1392238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2CDE61A3-AEBD-2B4E-AAF1-7D1A3EBC2280}"/>
              </a:ext>
            </a:extLst>
          </p:cNvPr>
          <p:cNvCxnSpPr/>
          <p:nvPr/>
        </p:nvCxnSpPr>
        <p:spPr>
          <a:xfrm flipH="1">
            <a:off x="3100388" y="1906432"/>
            <a:ext cx="295275" cy="1006475"/>
          </a:xfrm>
          <a:prstGeom prst="straightConnector1">
            <a:avLst/>
          </a:prstGeom>
          <a:ln w="50800"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4341" name="CuadroTexto 8">
            <a:extLst>
              <a:ext uri="{FF2B5EF4-FFF2-40B4-BE49-F238E27FC236}">
                <a16:creationId xmlns:a16="http://schemas.microsoft.com/office/drawing/2014/main" id="{28CFF2F7-1A68-5240-A499-C67AE67CF3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6238" y="1268413"/>
            <a:ext cx="368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>
                <a:solidFill>
                  <a:srgbClr val="FF0000"/>
                </a:solidFill>
                <a:latin typeface="Comic Sans MS" panose="030F0902030302020204" pitchFamily="66" charset="0"/>
              </a:rPr>
              <a:t>m</a:t>
            </a:r>
            <a:endParaRPr lang="es-CL" altLang="es-CL" sz="1800" b="1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286C954-976F-B844-A829-C3AA22081BAB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782188" y="1205421"/>
            <a:ext cx="2558073" cy="624017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7B0972D2-44D6-B64C-A810-74CF45689B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60950" y="3789363"/>
            <a:ext cx="39100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Cerca de la superficie terrestre </a:t>
            </a:r>
            <a:endParaRPr lang="es-CL" altLang="es-CL" sz="1800" dirty="0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3171EE61-FB45-2240-A90A-A83B5269EB5A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772720" y="2231123"/>
            <a:ext cx="2877006" cy="783804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3525324E-3A8C-5447-8981-43D09A1A97F1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868144" y="4221088"/>
            <a:ext cx="2035493" cy="549894"/>
          </a:xfrm>
          <a:prstGeom prst="rect">
            <a:avLst/>
          </a:pr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25B04B70-BDF4-334D-A4EB-E33302FB6A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0775" y="4960938"/>
            <a:ext cx="35210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>
                <a:solidFill>
                  <a:srgbClr val="002060"/>
                </a:solidFill>
                <a:latin typeface="Comic Sans MS" panose="030F0902030302020204" pitchFamily="66" charset="0"/>
              </a:rPr>
              <a:t>Campo gravitacional terrestre</a:t>
            </a:r>
            <a:endParaRPr lang="es-CL" altLang="es-CL" sz="1800"/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EED8E5CC-1C80-A543-8111-10B8069ADD39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782688" y="5519334"/>
            <a:ext cx="1750159" cy="892745"/>
          </a:xfrm>
          <a:prstGeom prst="rect">
            <a:avLst/>
          </a:pr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6C0895D1-EC6C-1E45-9F6E-847CD65734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1150" y="1701800"/>
            <a:ext cx="2311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Acción a distancia </a:t>
            </a:r>
            <a:endParaRPr lang="es-CL" altLang="es-CL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ángulo 1">
            <a:extLst>
              <a:ext uri="{FF2B5EF4-FFF2-40B4-BE49-F238E27FC236}">
                <a16:creationId xmlns:a16="http://schemas.microsoft.com/office/drawing/2014/main" id="{59521B64-80E4-0743-B5A0-892CE7CF78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260350"/>
            <a:ext cx="85439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La fuerza eléctrica también es un ejemplo de una ley de acción a distancia   </a:t>
            </a:r>
            <a:endParaRPr lang="es-CL" altLang="es-CL" sz="1800" dirty="0"/>
          </a:p>
        </p:txBody>
      </p:sp>
      <p:sp>
        <p:nvSpPr>
          <p:cNvPr id="3" name="Elipse 2">
            <a:extLst>
              <a:ext uri="{FF2B5EF4-FFF2-40B4-BE49-F238E27FC236}">
                <a16:creationId xmlns:a16="http://schemas.microsoft.com/office/drawing/2014/main" id="{067D48A4-A0D8-7040-ADAC-BF9C7E5F4107}"/>
              </a:ext>
            </a:extLst>
          </p:cNvPr>
          <p:cNvSpPr/>
          <p:nvPr/>
        </p:nvSpPr>
        <p:spPr>
          <a:xfrm>
            <a:off x="1619250" y="1300163"/>
            <a:ext cx="792163" cy="792162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dirty="0">
                <a:latin typeface="Comic Sans MS" panose="030F0902030302020204" pitchFamily="66" charset="0"/>
              </a:rPr>
              <a:t>+</a:t>
            </a:r>
            <a:endParaRPr lang="es-CL" sz="4400" dirty="0">
              <a:latin typeface="Comic Sans MS" panose="030F0902030302020204" pitchFamily="66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D56F430-9DDD-7446-9E8B-6F2B085DDE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7664" y="2358617"/>
            <a:ext cx="1955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Carga fuente q</a:t>
            </a:r>
            <a:r>
              <a:rPr lang="es-ES" altLang="es-CL" sz="1800" b="1" baseline="-25000" dirty="0">
                <a:solidFill>
                  <a:srgbClr val="002060"/>
                </a:solidFill>
                <a:latin typeface="Comic Sans MS" panose="030F0902030302020204" pitchFamily="66" charset="0"/>
              </a:rPr>
              <a:t>1</a:t>
            </a:r>
            <a:endParaRPr lang="es-CL" altLang="es-CL" sz="1800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E7E7B3C-091E-AE4B-85BD-A35F82C13F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19700" y="2357030"/>
            <a:ext cx="23447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Carga de prueba q</a:t>
            </a:r>
            <a:r>
              <a:rPr lang="es-ES" altLang="es-CL" sz="1800" b="1" baseline="-25000" dirty="0">
                <a:solidFill>
                  <a:srgbClr val="002060"/>
                </a:solidFill>
                <a:latin typeface="Comic Sans MS" panose="030F0902030302020204" pitchFamily="66" charset="0"/>
              </a:rPr>
              <a:t>0</a:t>
            </a:r>
            <a:endParaRPr lang="es-CL" altLang="es-CL" sz="1800" dirty="0"/>
          </a:p>
        </p:txBody>
      </p:sp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321088EA-8D46-9549-9D3E-39A28B8D8981}"/>
              </a:ext>
            </a:extLst>
          </p:cNvPr>
          <p:cNvCxnSpPr/>
          <p:nvPr/>
        </p:nvCxnSpPr>
        <p:spPr>
          <a:xfrm>
            <a:off x="5435600" y="1762125"/>
            <a:ext cx="2124075" cy="0"/>
          </a:xfrm>
          <a:prstGeom prst="straightConnector1">
            <a:avLst/>
          </a:prstGeom>
          <a:ln w="88900"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EE926CB5-7836-9A4E-BC97-2A9C6EB5B1DC}"/>
              </a:ext>
            </a:extLst>
          </p:cNvPr>
          <p:cNvCxnSpPr>
            <a:cxnSpLocks/>
          </p:cNvCxnSpPr>
          <p:nvPr/>
        </p:nvCxnSpPr>
        <p:spPr>
          <a:xfrm flipV="1">
            <a:off x="2411413" y="1722438"/>
            <a:ext cx="788987" cy="20637"/>
          </a:xfrm>
          <a:prstGeom prst="straightConnector1">
            <a:avLst/>
          </a:prstGeom>
          <a:ln w="88900">
            <a:solidFill>
              <a:srgbClr val="FF0000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CuadroTexto 12">
            <a:extLst>
              <a:ext uri="{FF2B5EF4-FFF2-40B4-BE49-F238E27FC236}">
                <a16:creationId xmlns:a16="http://schemas.microsoft.com/office/drawing/2014/main" id="{A466A216-9C64-8E4C-8C17-45C3FE384045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640228" y="1113295"/>
            <a:ext cx="700769" cy="461665"/>
          </a:xfrm>
          <a:prstGeom prst="rect">
            <a:avLst/>
          </a:prstGeom>
          <a:blipFill>
            <a:blip r:embed="rId2"/>
            <a:stretch>
              <a:fillRect t="-5333" r="-10435" b="-2667"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0BC96DC6-2EC9-A946-AB8B-7F9B4AEC1C83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451955" y="1052736"/>
            <a:ext cx="732829" cy="506421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CD45313D-E1AC-FD4C-8147-8A93791FB3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5338763"/>
            <a:ext cx="56832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 dirty="0">
                <a:solidFill>
                  <a:srgbClr val="00B050"/>
                </a:solidFill>
                <a:latin typeface="Comic Sans MS" panose="030F0902030302020204" pitchFamily="66" charset="0"/>
              </a:rPr>
              <a:t>Campo eléctrico que produce la carga q</a:t>
            </a:r>
            <a:r>
              <a:rPr lang="es-ES" altLang="es-CL" sz="1800" b="1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1 </a:t>
            </a:r>
            <a:r>
              <a:rPr lang="es-ES" altLang="es-CL" sz="1800" b="1" dirty="0">
                <a:solidFill>
                  <a:srgbClr val="00B050"/>
                </a:solidFill>
                <a:latin typeface="Comic Sans MS" panose="030F0902030302020204" pitchFamily="66" charset="0"/>
              </a:rPr>
              <a:t>en la posición ocupada por la carga q</a:t>
            </a:r>
            <a:r>
              <a:rPr lang="es-ES" altLang="es-CL" sz="1800" b="1" baseline="-25000" dirty="0">
                <a:solidFill>
                  <a:srgbClr val="00B050"/>
                </a:solidFill>
                <a:latin typeface="Comic Sans MS" panose="030F0902030302020204" pitchFamily="66" charset="0"/>
              </a:rPr>
              <a:t>0</a:t>
            </a:r>
            <a:endParaRPr lang="es-CL" altLang="es-CL" sz="1800" dirty="0">
              <a:solidFill>
                <a:srgbClr val="00B050"/>
              </a:solidFill>
            </a:endParaRPr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8BA092EC-6549-7040-ADA6-91B6FD3F6095}"/>
              </a:ext>
            </a:extLst>
          </p:cNvPr>
          <p:cNvSpPr/>
          <p:nvPr/>
        </p:nvSpPr>
        <p:spPr>
          <a:xfrm>
            <a:off x="4787900" y="3808413"/>
            <a:ext cx="2160588" cy="1530350"/>
          </a:xfrm>
          <a:prstGeom prst="ellipse">
            <a:avLst/>
          </a:prstGeom>
          <a:noFill/>
          <a:ln w="952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F2A8F62F-7AE4-704B-85D1-41FEB56CC63D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436096" y="5805660"/>
            <a:ext cx="2920608" cy="690254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4" name="Elipse 3">
            <a:extLst>
              <a:ext uri="{FF2B5EF4-FFF2-40B4-BE49-F238E27FC236}">
                <a16:creationId xmlns:a16="http://schemas.microsoft.com/office/drawing/2014/main" id="{CCD86FAD-E7B2-0544-AC70-B4495AE9F4CF}"/>
              </a:ext>
            </a:extLst>
          </p:cNvPr>
          <p:cNvSpPr/>
          <p:nvPr/>
        </p:nvSpPr>
        <p:spPr>
          <a:xfrm>
            <a:off x="5219700" y="1516063"/>
            <a:ext cx="431800" cy="431800"/>
          </a:xfrm>
          <a:prstGeom prst="ellipse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>
                <a:latin typeface="Comic Sans MS" panose="030F0902030302020204" pitchFamily="66" charset="0"/>
              </a:rPr>
              <a:t>+</a:t>
            </a:r>
            <a:endParaRPr lang="es-CL" sz="3200" dirty="0">
              <a:latin typeface="Comic Sans MS" panose="030F09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9B2784DE-84B7-494E-9F56-0DAF08DECBE2}"/>
                  </a:ext>
                </a:extLst>
              </p:cNvPr>
              <p:cNvSpPr txBox="1"/>
              <p:nvPr/>
            </p:nvSpPr>
            <p:spPr>
              <a:xfrm>
                <a:off x="550320" y="3270472"/>
                <a:ext cx="3229592" cy="84023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32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3200" b="1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b="1" i="1" smtClean="0">
                                  <a:latin typeface="Cambria Math" panose="02040503050406030204" pitchFamily="18" charset="0"/>
                                </a:rPr>
                                <m:t>𝑭</m:t>
                              </m:r>
                            </m:e>
                          </m:acc>
                        </m:e>
                        <m:sub>
                          <m:r>
                            <a:rPr lang="es-ES" sz="3200" b="1" i="1" smtClean="0">
                              <a:latin typeface="Cambria Math" panose="02040503050406030204" pitchFamily="18" charset="0"/>
                            </a:rPr>
                            <m:t>𝟏𝟎</m:t>
                          </m:r>
                        </m:sub>
                      </m:sSub>
                      <m:r>
                        <a:rPr lang="es-ES" sz="32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3200" b="0" i="1" smtClean="0">
                          <a:latin typeface="Cambria Math" panose="02040503050406030204" pitchFamily="18" charset="0"/>
                        </a:rPr>
                        <m:t>𝐾</m:t>
                      </m:r>
                      <m:f>
                        <m:fPr>
                          <m:ctrlPr>
                            <a:rPr lang="es-ES" sz="32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sz="32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3200" b="0" i="1" smtClean="0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" sz="32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s-ES" sz="32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3200" b="0" i="1" smtClean="0"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" sz="32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es-ES" sz="3200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sz="3200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es-ES" sz="32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sSub>
                        <m:sSubPr>
                          <m:ctrlPr>
                            <a:rPr lang="es-ES" sz="32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̂"/>
                              <m:ctrlPr>
                                <a:rPr lang="es-ES" sz="3200" b="1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200" b="1" i="1" smtClean="0">
                                  <a:latin typeface="Cambria Math" panose="02040503050406030204" pitchFamily="18" charset="0"/>
                                </a:rPr>
                                <m:t>𝒓</m:t>
                              </m:r>
                            </m:e>
                          </m:acc>
                        </m:e>
                        <m:sub>
                          <m:r>
                            <a:rPr lang="es-ES" sz="3200" b="1" i="1" smtClean="0">
                              <a:latin typeface="Cambria Math" panose="02040503050406030204" pitchFamily="18" charset="0"/>
                            </a:rPr>
                            <m:t>𝟏𝟎</m:t>
                          </m:r>
                        </m:sub>
                      </m:sSub>
                    </m:oMath>
                  </m:oMathPara>
                </a14:m>
                <a:endParaRPr lang="es-CL" sz="3200" b="1" dirty="0"/>
              </a:p>
            </p:txBody>
          </p:sp>
        </mc:Choice>
        <mc:Fallback xmlns="">
          <p:sp>
            <p:nvSpPr>
              <p:cNvPr id="7" name="CuadroTexto 6">
                <a:extLst>
                  <a:ext uri="{FF2B5EF4-FFF2-40B4-BE49-F238E27FC236}">
                    <a16:creationId xmlns:a16="http://schemas.microsoft.com/office/drawing/2014/main" id="{9B2784DE-84B7-494E-9F56-0DAF08DECB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320" y="3270472"/>
                <a:ext cx="3229592" cy="840230"/>
              </a:xfrm>
              <a:prstGeom prst="rect">
                <a:avLst/>
              </a:prstGeom>
              <a:blipFill>
                <a:blip r:embed="rId5"/>
                <a:stretch>
                  <a:fillRect l="-392" t="-1493" b="-1194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F5D51FBC-8EE9-E845-82D8-45290315EAFD}"/>
                  </a:ext>
                </a:extLst>
              </p:cNvPr>
              <p:cNvSpPr txBox="1"/>
              <p:nvPr/>
            </p:nvSpPr>
            <p:spPr>
              <a:xfrm>
                <a:off x="3779912" y="3943126"/>
                <a:ext cx="3909438" cy="94519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36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sz="3600" b="1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600" b="1" i="1" smtClean="0">
                                  <a:latin typeface="Cambria Math" panose="02040503050406030204" pitchFamily="18" charset="0"/>
                                </a:rPr>
                                <m:t>𝑭</m:t>
                              </m:r>
                            </m:e>
                          </m:acc>
                        </m:e>
                        <m:sub>
                          <m:r>
                            <a:rPr lang="es-ES" sz="3600" b="1" i="1" smtClean="0">
                              <a:latin typeface="Cambria Math" panose="02040503050406030204" pitchFamily="18" charset="0"/>
                            </a:rPr>
                            <m:t>𝟏𝟎</m:t>
                          </m:r>
                        </m:sub>
                      </m:sSub>
                      <m:r>
                        <a:rPr lang="es-E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𝐾</m:t>
                      </m:r>
                      <m:f>
                        <m:fPr>
                          <m:ctrlPr>
                            <a:rPr lang="es-ES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sz="36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sz="36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" sz="36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es-ES" sz="36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sz="36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es-ES" sz="36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sSub>
                        <m:sSubPr>
                          <m:ctrlPr>
                            <a:rPr lang="es-E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̂"/>
                              <m:ctrlPr>
                                <a:rPr lang="es-ES" sz="36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36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𝒓</m:t>
                              </m:r>
                            </m:e>
                          </m:acc>
                        </m:e>
                        <m:sub>
                          <m:r>
                            <a:rPr lang="es-ES" sz="36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𝟏𝟎</m:t>
                          </m:r>
                        </m:sub>
                      </m:sSub>
                      <m:sSub>
                        <m:sSubPr>
                          <m:ctrlPr>
                            <a:rPr lang="es-ES" sz="36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3600" b="0" i="1" smtClean="0">
                              <a:latin typeface="Cambria Math" panose="02040503050406030204" pitchFamily="18" charset="0"/>
                            </a:rPr>
                            <m:t>𝑞</m:t>
                          </m:r>
                        </m:e>
                        <m:sub>
                          <m:r>
                            <a:rPr lang="es-ES" sz="36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es-CL" sz="3600" dirty="0"/>
              </a:p>
            </p:txBody>
          </p:sp>
        </mc:Choice>
        <mc:Fallback xmlns=""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F5D51FBC-8EE9-E845-82D8-45290315EA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9912" y="3943126"/>
                <a:ext cx="3909438" cy="945195"/>
              </a:xfrm>
              <a:prstGeom prst="rect">
                <a:avLst/>
              </a:prstGeom>
              <a:blipFill>
                <a:blip r:embed="rId6"/>
                <a:stretch>
                  <a:fillRect t="-1333" b="-1200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  <p:bldP spid="13" grpId="0" animBg="1"/>
      <p:bldP spid="14" grpId="0" animBg="1"/>
      <p:bldP spid="17" grpId="0"/>
      <p:bldP spid="18" grpId="0" animBg="1"/>
      <p:bldP spid="19" grpId="0" animBg="1"/>
      <p:bldP spid="4" grpId="0" animBg="1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ángulo 3">
            <a:extLst>
              <a:ext uri="{FF2B5EF4-FFF2-40B4-BE49-F238E27FC236}">
                <a16:creationId xmlns:a16="http://schemas.microsoft.com/office/drawing/2014/main" id="{43DE7AE0-7702-C44E-A915-C0906812D9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260350"/>
            <a:ext cx="85439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1800" b="1" dirty="0">
                <a:solidFill>
                  <a:schemeClr val="tx2">
                    <a:lumMod val="75000"/>
                  </a:schemeClr>
                </a:solidFill>
                <a:latin typeface="Comic Sans MS" panose="030F0902030302020204" pitchFamily="66" charset="0"/>
              </a:rPr>
              <a:t>El campo eléctrico es el intermediario de la interacción entre cargas eléctricas. </a:t>
            </a:r>
            <a:endParaRPr lang="es-CL" altLang="es-CL" sz="1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7410" name="Rectángulo 4">
            <a:extLst>
              <a:ext uri="{FF2B5EF4-FFF2-40B4-BE49-F238E27FC236}">
                <a16:creationId xmlns:a16="http://schemas.microsoft.com/office/drawing/2014/main" id="{8BC534D6-6583-3043-BED9-3F39BF6DEA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981075"/>
            <a:ext cx="85439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ES" altLang="es-CL" sz="1800" b="1" dirty="0">
                <a:solidFill>
                  <a:schemeClr val="accent3">
                    <a:lumMod val="75000"/>
                  </a:schemeClr>
                </a:solidFill>
                <a:latin typeface="Comic Sans MS" panose="030F0902030302020204" pitchFamily="66" charset="0"/>
              </a:rPr>
              <a:t>Una carga eléctrica puntual produce un campo eléctrico a su alrededor, el que se extiende por todo el espacio y cuya intensidad está dada por la expresión: </a:t>
            </a:r>
            <a:endParaRPr lang="es-CL" altLang="es-CL" sz="18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22290C6-6510-5542-8B75-66634955C0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2649538"/>
            <a:ext cx="85439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ES" altLang="es-CL" sz="1800" b="1" dirty="0">
                <a:solidFill>
                  <a:schemeClr val="accent3">
                    <a:lumMod val="75000"/>
                  </a:schemeClr>
                </a:solidFill>
                <a:latin typeface="Comic Sans MS" panose="030F0902030302020204" pitchFamily="66" charset="0"/>
              </a:rPr>
              <a:t>El campo eléctrico es una cantidad vectorial que existe en todo punto del espacio y constituye un campo vectorial.  </a:t>
            </a:r>
            <a:endParaRPr lang="es-CL" altLang="es-CL" sz="18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5A2DDE81-BA48-BD4E-B3E5-371DA5B9540D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51519" y="4786399"/>
            <a:ext cx="8542451" cy="730136"/>
          </a:xfrm>
          <a:prstGeom prst="rect">
            <a:avLst/>
          </a:prstGeom>
          <a:blipFill>
            <a:blip r:embed="rId3"/>
            <a:stretch>
              <a:fillRect l="-571" t="-1667" r="-571" b="-12500"/>
            </a:stretch>
          </a:blipFill>
        </p:spPr>
        <p:txBody>
          <a:bodyPr/>
          <a:lstStyle/>
          <a:p>
            <a:pPr>
              <a:defRPr/>
            </a:pPr>
            <a:r>
              <a:rPr lang="es-CL" dirty="0">
                <a:noFill/>
              </a:rPr>
              <a:t> 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44781BDE-ABA5-D94C-AE08-3DE6CD8227D3}"/>
                  </a:ext>
                </a:extLst>
              </p:cNvPr>
              <p:cNvSpPr txBox="1"/>
              <p:nvPr/>
            </p:nvSpPr>
            <p:spPr>
              <a:xfrm>
                <a:off x="3059832" y="1622698"/>
                <a:ext cx="2089033" cy="105028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40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s-ES" sz="40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40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𝐾</m:t>
                      </m:r>
                      <m:f>
                        <m:fPr>
                          <m:ctrlPr>
                            <a:rPr lang="es-ES" sz="4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sz="4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𝑞</m:t>
                          </m:r>
                        </m:num>
                        <m:den>
                          <m:sSup>
                            <m:sSupPr>
                              <m:ctrlPr>
                                <a:rPr lang="es-ES" sz="40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sz="40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es-ES" sz="40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s-CL" sz="40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" name="CuadroTexto 1">
                <a:extLst>
                  <a:ext uri="{FF2B5EF4-FFF2-40B4-BE49-F238E27FC236}">
                    <a16:creationId xmlns:a16="http://schemas.microsoft.com/office/drawing/2014/main" id="{44781BDE-ABA5-D94C-AE08-3DE6CD8227D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9832" y="1622698"/>
                <a:ext cx="2089033" cy="1050288"/>
              </a:xfrm>
              <a:prstGeom prst="rect">
                <a:avLst/>
              </a:prstGeom>
              <a:blipFill>
                <a:blip r:embed="rId4"/>
                <a:stretch>
                  <a:fillRect l="-4819" t="-1190" r="-1205" b="-1071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84D772D8-3068-914D-8929-D54FBACB5A4A}"/>
                  </a:ext>
                </a:extLst>
              </p:cNvPr>
              <p:cNvSpPr txBox="1"/>
              <p:nvPr/>
            </p:nvSpPr>
            <p:spPr>
              <a:xfrm>
                <a:off x="2987824" y="3295650"/>
                <a:ext cx="2446182" cy="105028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sz="4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4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e>
                      </m:acc>
                      <m:r>
                        <a:rPr lang="es-ES" sz="40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40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𝐾</m:t>
                      </m:r>
                      <m:f>
                        <m:fPr>
                          <m:ctrlPr>
                            <a:rPr lang="es-ES" sz="4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sz="4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𝑞</m:t>
                          </m:r>
                        </m:num>
                        <m:den>
                          <m:sSup>
                            <m:sSupPr>
                              <m:ctrlPr>
                                <a:rPr lang="es-ES" sz="40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sz="40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es-ES" sz="4000" b="0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acc>
                        <m:accPr>
                          <m:chr m:val="̂"/>
                          <m:ctrlPr>
                            <a:rPr lang="es-ES" sz="40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4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𝒓</m:t>
                          </m:r>
                        </m:e>
                      </m:acc>
                    </m:oMath>
                  </m:oMathPara>
                </a14:m>
                <a:endParaRPr lang="es-CL" sz="40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84D772D8-3068-914D-8929-D54FBACB5A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7824" y="3295650"/>
                <a:ext cx="2446182" cy="1050288"/>
              </a:xfrm>
              <a:prstGeom prst="rect">
                <a:avLst/>
              </a:prstGeom>
              <a:blipFill>
                <a:blip r:embed="rId5"/>
                <a:stretch>
                  <a:fillRect l="-4145" t="-2381" r="-2591" b="-952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7" grpId="0"/>
      <p:bldP spid="10" grpId="0" animBg="1"/>
      <p:bldP spid="2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mapa, reloj&#10;&#10;Descripción generada automáticamente">
            <a:extLst>
              <a:ext uri="{FF2B5EF4-FFF2-40B4-BE49-F238E27FC236}">
                <a16:creationId xmlns:a16="http://schemas.microsoft.com/office/drawing/2014/main" id="{D851D6FA-5A7A-1B4B-AC0E-F7CBDB7E2E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25144"/>
            <a:ext cx="9144000" cy="1834767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88EF7165-87AF-034B-8656-95691F383B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764704"/>
            <a:ext cx="4202101" cy="36148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ángulo 3">
            <a:extLst>
              <a:ext uri="{FF2B5EF4-FFF2-40B4-BE49-F238E27FC236}">
                <a16:creationId xmlns:a16="http://schemas.microsoft.com/office/drawing/2014/main" id="{E8AFDD3D-CD27-EC4C-BB2A-7F73BF7FCA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333375"/>
            <a:ext cx="854392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ES" altLang="es-CL" sz="1800" b="1">
                <a:solidFill>
                  <a:srgbClr val="002060"/>
                </a:solidFill>
                <a:latin typeface="Comic Sans MS" panose="030F0902030302020204" pitchFamily="66" charset="0"/>
              </a:rPr>
              <a:t>Una vez conocido el campo eléctrico en alguna región del espacio, se puede determinar la fuerza eléctrica sobre cualquier carga eléctrica q</a:t>
            </a:r>
            <a:r>
              <a:rPr lang="es-ES" altLang="es-CL" sz="1800" b="1" baseline="-25000">
                <a:solidFill>
                  <a:srgbClr val="002060"/>
                </a:solidFill>
                <a:latin typeface="Comic Sans MS" panose="030F0902030302020204" pitchFamily="66" charset="0"/>
              </a:rPr>
              <a:t>0</a:t>
            </a:r>
            <a:r>
              <a:rPr lang="es-ES" altLang="es-CL" sz="1800" b="1">
                <a:solidFill>
                  <a:srgbClr val="002060"/>
                </a:solidFill>
                <a:latin typeface="Comic Sans MS" panose="030F0902030302020204" pitchFamily="66" charset="0"/>
              </a:rPr>
              <a:t> en dicha región a partir de la expresión:     </a:t>
            </a:r>
            <a:endParaRPr lang="es-CL" altLang="es-CL" sz="180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70609AA-0CB7-7D4F-A36F-B245C4A9F69A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515800" y="1484784"/>
            <a:ext cx="2013885" cy="690254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18435" name="Rectángulo 5">
            <a:extLst>
              <a:ext uri="{FF2B5EF4-FFF2-40B4-BE49-F238E27FC236}">
                <a16:creationId xmlns:a16="http://schemas.microsoft.com/office/drawing/2014/main" id="{79A69B07-0CDD-284B-8710-E7E84B2320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400" y="2403475"/>
            <a:ext cx="85439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ES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En el SI la unidad de campo eléctrico es el </a:t>
            </a:r>
            <a:r>
              <a:rPr lang="es-ES" altLang="es-CL" sz="1800" b="1" dirty="0">
                <a:solidFill>
                  <a:srgbClr val="00B050"/>
                </a:solidFill>
                <a:latin typeface="Comic Sans MS" panose="030F0902030302020204" pitchFamily="66" charset="0"/>
              </a:rPr>
              <a:t>newton/coulomb (N/C)</a:t>
            </a:r>
            <a:r>
              <a:rPr lang="es-ES" altLang="es-CL" sz="1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  </a:t>
            </a:r>
            <a:endParaRPr lang="es-CL" altLang="es-CL" sz="1800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D9F4CDFD-D951-8D4C-9D35-22938A8AEB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400" y="3309938"/>
            <a:ext cx="85439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CL" altLang="es-CL" sz="2000" b="1" dirty="0">
                <a:solidFill>
                  <a:srgbClr val="0070C0"/>
                </a:solidFill>
                <a:latin typeface="Comic Sans MS" panose="030F0902030302020204" pitchFamily="66" charset="0"/>
              </a:rPr>
              <a:t>El campo eléctrico en una posición indica la fuerza que </a:t>
            </a:r>
            <a:r>
              <a:rPr lang="es-CL" altLang="es-CL" sz="2000" b="1" i="1" dirty="0">
                <a:solidFill>
                  <a:srgbClr val="0070C0"/>
                </a:solidFill>
                <a:latin typeface="Comic Sans MS" panose="030F0902030302020204" pitchFamily="66" charset="0"/>
              </a:rPr>
              <a:t>actuaría </a:t>
            </a:r>
            <a:r>
              <a:rPr lang="es-CL" altLang="es-CL" sz="2000" b="1" dirty="0">
                <a:solidFill>
                  <a:srgbClr val="0070C0"/>
                </a:solidFill>
                <a:latin typeface="Comic Sans MS" panose="030F0902030302020204" pitchFamily="66" charset="0"/>
              </a:rPr>
              <a:t>sobre una carga puntual positiva unitaria </a:t>
            </a:r>
            <a:r>
              <a:rPr lang="es-CL" altLang="es-CL" sz="2000" b="1" i="1" dirty="0">
                <a:solidFill>
                  <a:srgbClr val="0070C0"/>
                </a:solidFill>
                <a:latin typeface="Comic Sans MS" panose="030F0902030302020204" pitchFamily="66" charset="0"/>
              </a:rPr>
              <a:t>si</a:t>
            </a:r>
            <a:r>
              <a:rPr lang="es-CL" altLang="es-CL" sz="2000" b="1" dirty="0">
                <a:solidFill>
                  <a:srgbClr val="0070C0"/>
                </a:solidFill>
                <a:latin typeface="Comic Sans MS" panose="030F0902030302020204" pitchFamily="66" charset="0"/>
              </a:rPr>
              <a:t> estuviera en esa posición.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8435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A557F3-6E69-C347-BDF6-3E122E536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s-CL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Líneas de campo eléctrico </a:t>
            </a:r>
            <a:endParaRPr lang="es-ES_tradnl" dirty="0"/>
          </a:p>
        </p:txBody>
      </p:sp>
      <p:pic>
        <p:nvPicPr>
          <p:cNvPr id="25602" name="Imagen 3">
            <a:extLst>
              <a:ext uri="{FF2B5EF4-FFF2-40B4-BE49-F238E27FC236}">
                <a16:creationId xmlns:a16="http://schemas.microsoft.com/office/drawing/2014/main" id="{F12CBB12-6A51-4544-9988-66469BD94D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42" y="1212901"/>
            <a:ext cx="2242592" cy="172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Imagen 4">
            <a:extLst>
              <a:ext uri="{FF2B5EF4-FFF2-40B4-BE49-F238E27FC236}">
                <a16:creationId xmlns:a16="http://schemas.microsoft.com/office/drawing/2014/main" id="{575316A0-0004-3B4C-92C7-78DF2E8C6E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02" y="2879153"/>
            <a:ext cx="2448272" cy="1836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Imagen 5">
            <a:extLst>
              <a:ext uri="{FF2B5EF4-FFF2-40B4-BE49-F238E27FC236}">
                <a16:creationId xmlns:a16="http://schemas.microsoft.com/office/drawing/2014/main" id="{A6CE9945-A042-8346-9FA3-9B29C2686E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9399" y="1378441"/>
            <a:ext cx="5387057" cy="5434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643F1ED8-22E1-CA45-893F-AFEBA4F6D6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34" y="4654192"/>
            <a:ext cx="2903193" cy="217739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3A1C881-A19E-C24E-8B19-DA72CDCBD3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s-CL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Características de las líneas de campo eléctrico</a:t>
            </a:r>
            <a:endParaRPr lang="es-ES_tradnl" dirty="0"/>
          </a:p>
        </p:txBody>
      </p:sp>
      <p:pic>
        <p:nvPicPr>
          <p:cNvPr id="26626" name="Imagen 4" descr="Imagen que contiene texto, mapa&#10;&#10;Descripción generada automáticamente">
            <a:extLst>
              <a:ext uri="{FF2B5EF4-FFF2-40B4-BE49-F238E27FC236}">
                <a16:creationId xmlns:a16="http://schemas.microsoft.com/office/drawing/2014/main" id="{AB04E710-83A7-504D-9966-C078E0DB23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628775"/>
            <a:ext cx="4349750" cy="485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ángulo 3">
            <a:extLst>
              <a:ext uri="{FF2B5EF4-FFF2-40B4-BE49-F238E27FC236}">
                <a16:creationId xmlns:a16="http://schemas.microsoft.com/office/drawing/2014/main" id="{220762C4-7FE3-984D-A684-D05C466CE7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125538"/>
            <a:ext cx="74898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CL" altLang="es-CL" sz="1800" dirty="0">
                <a:solidFill>
                  <a:srgbClr val="254061"/>
                </a:solidFill>
                <a:latin typeface="Comic Sans MS" panose="030F0902030302020204" pitchFamily="66" charset="0"/>
              </a:rPr>
              <a:t>Una carga de prueba de 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</a:rPr>
              <a:t>+2,5 </a:t>
            </a:r>
            <a:r>
              <a:rPr lang="es-CL" altLang="es-CL" sz="1800" b="1" dirty="0" err="1">
                <a:solidFill>
                  <a:srgbClr val="254061"/>
                </a:solidFill>
                <a:latin typeface="Comic Sans MS" panose="030F0902030302020204" pitchFamily="66" charset="0"/>
              </a:rPr>
              <a:t>nC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</a:rPr>
              <a:t> </a:t>
            </a:r>
            <a:r>
              <a:rPr lang="es-CL" altLang="es-CL" sz="1800" dirty="0">
                <a:solidFill>
                  <a:srgbClr val="254061"/>
                </a:solidFill>
                <a:latin typeface="Comic Sans MS" panose="030F0902030302020204" pitchFamily="66" charset="0"/>
              </a:rPr>
              <a:t>es puesta en un punto del espacio en el que existe un campo eléctrico de intensidad  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</a:rPr>
              <a:t>2 x 10</a:t>
            </a:r>
            <a:r>
              <a:rPr lang="es-CL" altLang="es-CL" sz="1800" b="1" baseline="30000" dirty="0">
                <a:solidFill>
                  <a:srgbClr val="254061"/>
                </a:solidFill>
                <a:latin typeface="Comic Sans MS" panose="030F0902030302020204" pitchFamily="66" charset="0"/>
              </a:rPr>
              <a:t>5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</a:rPr>
              <a:t> N/C </a:t>
            </a:r>
            <a:r>
              <a:rPr lang="es-CL" altLang="es-CL" sz="1800" dirty="0">
                <a:solidFill>
                  <a:srgbClr val="254061"/>
                </a:solidFill>
                <a:latin typeface="Comic Sans MS" panose="030F0902030302020204" pitchFamily="66" charset="0"/>
              </a:rPr>
              <a:t>en la dirección mostrada.  Si la carga de prueba es remplazada por otra de 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</a:rPr>
              <a:t>-2,5 </a:t>
            </a:r>
            <a:r>
              <a:rPr lang="es-CL" altLang="es-CL" sz="1800" b="1" dirty="0" err="1">
                <a:solidFill>
                  <a:srgbClr val="254061"/>
                </a:solidFill>
                <a:latin typeface="Comic Sans MS" panose="030F0902030302020204" pitchFamily="66" charset="0"/>
              </a:rPr>
              <a:t>nC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</a:rPr>
              <a:t> ¿Qué sucederá con el campo eléctrico en ese punto? </a:t>
            </a:r>
          </a:p>
        </p:txBody>
      </p:sp>
      <p:sp>
        <p:nvSpPr>
          <p:cNvPr id="5" name="Text Box 1">
            <a:extLst>
              <a:ext uri="{FF2B5EF4-FFF2-40B4-BE49-F238E27FC236}">
                <a16:creationId xmlns:a16="http://schemas.microsoft.com/office/drawing/2014/main" id="{BB807197-A13E-6249-9906-E6097F1731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PREGUNTA</a:t>
            </a:r>
          </a:p>
        </p:txBody>
      </p:sp>
      <p:cxnSp>
        <p:nvCxnSpPr>
          <p:cNvPr id="6" name="2 Conector recto de flecha">
            <a:extLst>
              <a:ext uri="{FF2B5EF4-FFF2-40B4-BE49-F238E27FC236}">
                <a16:creationId xmlns:a16="http://schemas.microsoft.com/office/drawing/2014/main" id="{2C3F384F-1420-C94A-AF05-DE6535ACC413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4273550" y="2424113"/>
            <a:ext cx="1655763" cy="581025"/>
          </a:xfrm>
          <a:prstGeom prst="straightConnector1">
            <a:avLst/>
          </a:prstGeom>
          <a:noFill/>
          <a:ln w="19050" algn="ctr">
            <a:solidFill>
              <a:srgbClr val="C0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" name="11 CuadroTexto">
            <a:extLst>
              <a:ext uri="{FF2B5EF4-FFF2-40B4-BE49-F238E27FC236}">
                <a16:creationId xmlns:a16="http://schemas.microsoft.com/office/drawing/2014/main" id="{409BCB9A-4062-A649-8DA4-875E72C249D7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016397" y="2222341"/>
            <a:ext cx="390876" cy="402931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8" name="9 Conector">
            <a:extLst>
              <a:ext uri="{FF2B5EF4-FFF2-40B4-BE49-F238E27FC236}">
                <a16:creationId xmlns:a16="http://schemas.microsoft.com/office/drawing/2014/main" id="{7A46F983-FBB6-814A-BE87-07E89C3408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1638" y="2924175"/>
            <a:ext cx="144462" cy="144463"/>
          </a:xfrm>
          <a:prstGeom prst="flowChartConnector">
            <a:avLst/>
          </a:prstGeom>
          <a:solidFill>
            <a:srgbClr val="92D050">
              <a:alpha val="7882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defTabSz="449263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49263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49263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49263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49263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endParaRPr lang="ru-RU" altLang="es-CL" sz="1800">
              <a:solidFill>
                <a:schemeClr val="bg1"/>
              </a:solidFill>
              <a:ea typeface="Microsoft YaHei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A51DE1C1-D4A0-6B49-9244-F1F11D45F7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468688"/>
            <a:ext cx="722471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A) Cambia la dirección del campo</a:t>
            </a:r>
            <a:endParaRPr lang="es-CL" altLang="es-CL" sz="1800" b="1">
              <a:solidFill>
                <a:srgbClr val="254061"/>
              </a:solidFill>
              <a:latin typeface="Comic Sans MS" panose="030F0902030302020204" pitchFamily="66" charset="0"/>
              <a:cs typeface="Arial" panose="020B0604020202020204" pitchFamily="34" charset="0"/>
            </a:endParaRP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AA8E1DFC-658A-0244-A274-10972AA1D3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838575"/>
            <a:ext cx="722471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B) El campo externo no se ve afectado</a:t>
            </a:r>
            <a:endParaRPr lang="es-CL" altLang="es-CL" sz="1800" b="1">
              <a:solidFill>
                <a:srgbClr val="254061"/>
              </a:solidFill>
              <a:latin typeface="Comic Sans MS" panose="030F0902030302020204" pitchFamily="66" charset="0"/>
              <a:cs typeface="Arial" panose="020B0604020202020204" pitchFamily="34" charset="0"/>
            </a:endParaRPr>
          </a:p>
        </p:txBody>
      </p:sp>
      <p:sp>
        <p:nvSpPr>
          <p:cNvPr id="11" name="Rectangle 1">
            <a:extLst>
              <a:ext uri="{FF2B5EF4-FFF2-40B4-BE49-F238E27FC236}">
                <a16:creationId xmlns:a16="http://schemas.microsoft.com/office/drawing/2014/main" id="{5054CF5D-5619-F146-94F6-63628CD230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4210050"/>
            <a:ext cx="794226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C) El campo externo cambia de una manera que no se puede determinar</a:t>
            </a:r>
            <a:endParaRPr lang="es-CL" altLang="es-CL" sz="1800" b="1">
              <a:solidFill>
                <a:srgbClr val="254061"/>
              </a:solidFill>
              <a:latin typeface="Comic Sans MS" panose="030F0902030302020204" pitchFamily="66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>
            <a:extLst>
              <a:ext uri="{FF2B5EF4-FFF2-40B4-BE49-F238E27FC236}">
                <a16:creationId xmlns:a16="http://schemas.microsoft.com/office/drawing/2014/main" id="{A9819BF2-A074-6446-ADAD-24C7F18932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1196975"/>
            <a:ext cx="7943850" cy="147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CL" altLang="es-CL" sz="18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Determine el campo eléctrico que genera una carga 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q</a:t>
            </a:r>
            <a:r>
              <a:rPr lang="es-CL" altLang="es-CL" sz="1800" b="1" baseline="-250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1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=+10 </a:t>
            </a:r>
            <a:r>
              <a:rPr lang="es-ES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n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C  </a:t>
            </a:r>
            <a:r>
              <a:rPr lang="es-CL" altLang="es-CL" sz="18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en la posición de una carga de prueba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 q</a:t>
            </a:r>
            <a:r>
              <a:rPr lang="es-CL" altLang="es-CL" sz="1800" b="1" baseline="-250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2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=+4 </a:t>
            </a:r>
            <a:r>
              <a:rPr lang="es-CL" altLang="es-CL" sz="1800" b="1" dirty="0" err="1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nC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 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Dibuje los vectores que representan la fuerza eléctrica y el campo eléctrico.</a:t>
            </a:r>
          </a:p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Repita el cálculo, considerando q</a:t>
            </a:r>
            <a:r>
              <a:rPr lang="es-CL" altLang="es-CL" sz="1800" b="1" baseline="-250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2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=-4,0 </a:t>
            </a:r>
            <a:r>
              <a:rPr lang="es-CL" altLang="es-CL" sz="1800" b="1" dirty="0" err="1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nC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 </a:t>
            </a:r>
            <a:endParaRPr lang="es-CL" altLang="es-CL" sz="1800" b="1" dirty="0">
              <a:solidFill>
                <a:srgbClr val="FF0000"/>
              </a:solidFill>
              <a:latin typeface="Comic Sans MS" panose="030F0902030302020204" pitchFamily="66" charset="0"/>
              <a:cs typeface="Arial" panose="020B0604020202020204" pitchFamily="34" charset="0"/>
            </a:endParaRPr>
          </a:p>
        </p:txBody>
      </p:sp>
      <p:pic>
        <p:nvPicPr>
          <p:cNvPr id="20482" name="Picture 3">
            <a:extLst>
              <a:ext uri="{FF2B5EF4-FFF2-40B4-BE49-F238E27FC236}">
                <a16:creationId xmlns:a16="http://schemas.microsoft.com/office/drawing/2014/main" id="{36F2306E-FBEB-B34A-A9AB-15C16C2A82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2770188"/>
            <a:ext cx="4981575" cy="120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Straight Arrow Connector 4">
            <a:extLst>
              <a:ext uri="{FF2B5EF4-FFF2-40B4-BE49-F238E27FC236}">
                <a16:creationId xmlns:a16="http://schemas.microsoft.com/office/drawing/2014/main" id="{5E8959B1-EF1C-A444-BC2E-60CCA0322D17}"/>
              </a:ext>
            </a:extLst>
          </p:cNvPr>
          <p:cNvCxnSpPr/>
          <p:nvPr/>
        </p:nvCxnSpPr>
        <p:spPr>
          <a:xfrm>
            <a:off x="900113" y="3500438"/>
            <a:ext cx="669607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6 Rectángulo">
            <a:extLst>
              <a:ext uri="{FF2B5EF4-FFF2-40B4-BE49-F238E27FC236}">
                <a16:creationId xmlns:a16="http://schemas.microsoft.com/office/drawing/2014/main" id="{0B6392B6-9D7C-FF45-B8B2-3BE69B006E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9250" y="3849688"/>
            <a:ext cx="762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 dirty="0">
                <a:solidFill>
                  <a:srgbClr val="254061"/>
                </a:solidFill>
                <a:latin typeface="Bradley Hand ITC" panose="03070402050302030203" pitchFamily="66" charset="77"/>
                <a:cs typeface="Arial" panose="020B0604020202020204" pitchFamily="34" charset="0"/>
              </a:rPr>
              <a:t>X = 0</a:t>
            </a:r>
            <a:endParaRPr lang="es-CL" altLang="es-CL" sz="1800" b="1" dirty="0">
              <a:latin typeface="Bradley Hand ITC" panose="03070402050302030203" pitchFamily="66" charset="77"/>
              <a:cs typeface="Arial" panose="020B0604020202020204" pitchFamily="34" charset="0"/>
            </a:endParaRPr>
          </a:p>
        </p:txBody>
      </p:sp>
      <p:sp>
        <p:nvSpPr>
          <p:cNvPr id="8" name="9 Rectángulo">
            <a:extLst>
              <a:ext uri="{FF2B5EF4-FFF2-40B4-BE49-F238E27FC236}">
                <a16:creationId xmlns:a16="http://schemas.microsoft.com/office/drawing/2014/main" id="{EABEC8C9-E52E-BB43-BD23-A0ABBCBE6E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05438" y="3854450"/>
            <a:ext cx="103105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 dirty="0">
                <a:solidFill>
                  <a:srgbClr val="254061"/>
                </a:solidFill>
                <a:latin typeface="Bradley Hand ITC" panose="03070402050302030203" pitchFamily="66" charset="77"/>
                <a:cs typeface="Arial" panose="020B0604020202020204" pitchFamily="34" charset="0"/>
              </a:rPr>
              <a:t>X = 2 m</a:t>
            </a:r>
            <a:endParaRPr lang="es-CL" altLang="es-CL" sz="1800" dirty="0">
              <a:latin typeface="Bradley Hand ITC" panose="03070402050302030203" pitchFamily="66" charset="77"/>
              <a:cs typeface="Arial" panose="020B0604020202020204" pitchFamily="34" charset="0"/>
            </a:endParaRPr>
          </a:p>
        </p:txBody>
      </p:sp>
      <p:sp>
        <p:nvSpPr>
          <p:cNvPr id="20486" name="Text Box 1">
            <a:extLst>
              <a:ext uri="{FF2B5EF4-FFF2-40B4-BE49-F238E27FC236}">
                <a16:creationId xmlns:a16="http://schemas.microsoft.com/office/drawing/2014/main" id="{9C30B01E-034C-6B4C-9E74-ECC1CECB63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1588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4400" b="1">
                <a:solidFill>
                  <a:srgbClr val="254061"/>
                </a:solidFill>
                <a:latin typeface="Comic Sans MS" panose="030F0902030302020204" pitchFamily="66" charset="0"/>
                <a:ea typeface="Microsoft YaHei" panose="020B0503020204020204" pitchFamily="34" charset="-122"/>
                <a:cs typeface="Arial" panose="020B0604020202020204" pitchFamily="34" charset="0"/>
              </a:rPr>
              <a:t>Ejemplo: </a:t>
            </a:r>
            <a:r>
              <a:rPr lang="es-CL" altLang="es-CL" sz="2000">
                <a:solidFill>
                  <a:srgbClr val="254061"/>
                </a:solidFill>
                <a:latin typeface="Comic Sans MS" panose="030F0902030302020204" pitchFamily="66" charset="0"/>
                <a:ea typeface="Microsoft YaHei" panose="020B0503020204020204" pitchFamily="34" charset="-122"/>
                <a:cs typeface="Arial" panose="020B0604020202020204" pitchFamily="34" charset="0"/>
              </a:rPr>
              <a:t>Aplicando la definición de campo eléctrico</a:t>
            </a:r>
            <a:endParaRPr lang="es-CL" altLang="es-CL" sz="2000" b="1">
              <a:solidFill>
                <a:srgbClr val="254061"/>
              </a:solidFill>
              <a:latin typeface="Comic Sans MS" panose="030F0902030302020204" pitchFamily="66" charset="0"/>
              <a:ea typeface="Microsoft YaHei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20 Conector recto">
            <a:extLst>
              <a:ext uri="{FF2B5EF4-FFF2-40B4-BE49-F238E27FC236}">
                <a16:creationId xmlns:a16="http://schemas.microsoft.com/office/drawing/2014/main" id="{9B283C11-FADE-7A44-924C-2A4EB49CA272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979613" y="2778125"/>
            <a:ext cx="3671887" cy="104775"/>
          </a:xfrm>
          <a:prstGeom prst="line">
            <a:avLst/>
          </a:prstGeom>
          <a:noFill/>
          <a:ln w="19050" algn="ctr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" name="38 Conector recto de flecha">
            <a:extLst>
              <a:ext uri="{FF2B5EF4-FFF2-40B4-BE49-F238E27FC236}">
                <a16:creationId xmlns:a16="http://schemas.microsoft.com/office/drawing/2014/main" id="{A306291C-F457-764A-94F9-2C52CE1A3B6C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356100" y="2852738"/>
            <a:ext cx="1439863" cy="9525"/>
          </a:xfrm>
          <a:prstGeom prst="straightConnector1">
            <a:avLst/>
          </a:prstGeom>
          <a:noFill/>
          <a:ln w="38100" algn="ctr">
            <a:solidFill>
              <a:srgbClr val="00B05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" name="22 Conector recto">
            <a:extLst>
              <a:ext uri="{FF2B5EF4-FFF2-40B4-BE49-F238E27FC236}">
                <a16:creationId xmlns:a16="http://schemas.microsoft.com/office/drawing/2014/main" id="{D38D452F-D7D5-BE43-84F6-7A09B152E74A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1100138" y="2605088"/>
            <a:ext cx="5056187" cy="733425"/>
          </a:xfrm>
          <a:prstGeom prst="line">
            <a:avLst/>
          </a:prstGeom>
          <a:noFill/>
          <a:ln w="19050" algn="ctr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" name="40 Conector recto de flecha">
            <a:extLst>
              <a:ext uri="{FF2B5EF4-FFF2-40B4-BE49-F238E27FC236}">
                <a16:creationId xmlns:a16="http://schemas.microsoft.com/office/drawing/2014/main" id="{836A50CB-0346-7C46-A9CB-857B3554F7AF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4356100" y="2605088"/>
            <a:ext cx="1800225" cy="247650"/>
          </a:xfrm>
          <a:prstGeom prst="straightConnector1">
            <a:avLst/>
          </a:prstGeom>
          <a:noFill/>
          <a:ln w="38100" algn="ctr">
            <a:solidFill>
              <a:srgbClr val="00B05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" name="Rectangle 2">
            <a:extLst>
              <a:ext uri="{FF2B5EF4-FFF2-40B4-BE49-F238E27FC236}">
                <a16:creationId xmlns:a16="http://schemas.microsoft.com/office/drawing/2014/main" id="{72AAD1E2-4174-BE47-B6FD-83AC87BC99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60350"/>
            <a:ext cx="8713787" cy="403225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sz="2000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Campo eléctrico producido por un grupo de cargas puntuales</a:t>
            </a: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81470C93-CD08-1F45-B3E5-D1181A53FB1F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349755" y="724494"/>
            <a:ext cx="8134164" cy="981360"/>
          </a:xfrm>
          <a:prstGeom prst="rect">
            <a:avLst/>
          </a:prstGeom>
          <a:blipFill rotWithShape="1">
            <a:blip r:embed="rId2"/>
            <a:stretch>
              <a:fillRect l="-599" t="-2484" r="-524" b="-7453"/>
            </a:stretch>
          </a:blip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dirty="0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10" name="AutoShape 3">
            <a:extLst>
              <a:ext uri="{FF2B5EF4-FFF2-40B4-BE49-F238E27FC236}">
                <a16:creationId xmlns:a16="http://schemas.microsoft.com/office/drawing/2014/main" id="{175DC5EA-C305-704D-8861-B0E5DDDEF9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5513" y="1925638"/>
            <a:ext cx="144462" cy="144462"/>
          </a:xfrm>
          <a:prstGeom prst="flowChartConnector">
            <a:avLst/>
          </a:prstGeom>
          <a:solidFill>
            <a:srgbClr val="558ED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es-CL" sz="1800">
              <a:cs typeface="Arial" panose="020B0604020202020204" pitchFamily="34" charset="0"/>
            </a:endParaRPr>
          </a:p>
        </p:txBody>
      </p:sp>
      <p:sp>
        <p:nvSpPr>
          <p:cNvPr id="11" name="AutoShape 3">
            <a:extLst>
              <a:ext uri="{FF2B5EF4-FFF2-40B4-BE49-F238E27FC236}">
                <a16:creationId xmlns:a16="http://schemas.microsoft.com/office/drawing/2014/main" id="{801E2D5D-7B20-014A-90CA-6A6E05839B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2717800"/>
            <a:ext cx="144463" cy="144463"/>
          </a:xfrm>
          <a:prstGeom prst="flowChartConnector">
            <a:avLst/>
          </a:prstGeom>
          <a:solidFill>
            <a:srgbClr val="558ED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es-CL" sz="1800">
              <a:cs typeface="Arial" panose="020B0604020202020204" pitchFamily="34" charset="0"/>
            </a:endParaRPr>
          </a:p>
        </p:txBody>
      </p:sp>
      <p:sp>
        <p:nvSpPr>
          <p:cNvPr id="12" name="AutoShape 3">
            <a:extLst>
              <a:ext uri="{FF2B5EF4-FFF2-40B4-BE49-F238E27FC236}">
                <a16:creationId xmlns:a16="http://schemas.microsoft.com/office/drawing/2014/main" id="{25F7F9E9-3BCE-C042-BA83-3E0582F0E2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2988" y="3273425"/>
            <a:ext cx="144462" cy="144463"/>
          </a:xfrm>
          <a:prstGeom prst="flowChartConnector">
            <a:avLst/>
          </a:prstGeom>
          <a:solidFill>
            <a:srgbClr val="558ED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es-CL" sz="1800">
              <a:cs typeface="Arial" panose="020B0604020202020204" pitchFamily="34" charset="0"/>
            </a:endParaRPr>
          </a:p>
        </p:txBody>
      </p:sp>
      <p:sp>
        <p:nvSpPr>
          <p:cNvPr id="13" name="1 Rectángulo">
            <a:extLst>
              <a:ext uri="{FF2B5EF4-FFF2-40B4-BE49-F238E27FC236}">
                <a16:creationId xmlns:a16="http://schemas.microsoft.com/office/drawing/2014/main" id="{8280EF8D-1295-A648-BD57-91D86A58EB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2438" y="2205038"/>
            <a:ext cx="3079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rgbClr val="254061"/>
                </a:solidFill>
                <a:cs typeface="Arial" panose="020B0604020202020204" pitchFamily="34" charset="0"/>
              </a:rPr>
              <a:t>P</a:t>
            </a:r>
            <a:endParaRPr lang="es-CL" altLang="es-CL" sz="1800">
              <a:cs typeface="Arial" panose="020B0604020202020204" pitchFamily="34" charset="0"/>
            </a:endParaRPr>
          </a:p>
        </p:txBody>
      </p:sp>
      <p:sp>
        <p:nvSpPr>
          <p:cNvPr id="14" name="8 Rectángulo">
            <a:extLst>
              <a:ext uri="{FF2B5EF4-FFF2-40B4-BE49-F238E27FC236}">
                <a16:creationId xmlns:a16="http://schemas.microsoft.com/office/drawing/2014/main" id="{39A89DFF-B069-1F45-85FF-90F98AF50D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81188" y="1882775"/>
            <a:ext cx="3873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rgbClr val="254061"/>
                </a:solidFill>
                <a:cs typeface="Arial" panose="020B0604020202020204" pitchFamily="34" charset="0"/>
              </a:rPr>
              <a:t>q</a:t>
            </a:r>
            <a:r>
              <a:rPr lang="es-CL" altLang="es-CL" sz="1800" b="1" baseline="-25000">
                <a:solidFill>
                  <a:srgbClr val="254061"/>
                </a:solidFill>
                <a:cs typeface="Arial" panose="020B0604020202020204" pitchFamily="34" charset="0"/>
              </a:rPr>
              <a:t>1</a:t>
            </a:r>
            <a:endParaRPr lang="es-CL" altLang="es-CL" sz="1800">
              <a:cs typeface="Arial" panose="020B0604020202020204" pitchFamily="34" charset="0"/>
            </a:endParaRPr>
          </a:p>
        </p:txBody>
      </p:sp>
      <p:sp>
        <p:nvSpPr>
          <p:cNvPr id="15" name="9 Rectángulo">
            <a:extLst>
              <a:ext uri="{FF2B5EF4-FFF2-40B4-BE49-F238E27FC236}">
                <a16:creationId xmlns:a16="http://schemas.microsoft.com/office/drawing/2014/main" id="{10760593-5E7F-BB40-8344-7579C900D7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375" y="2930525"/>
            <a:ext cx="3857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rgbClr val="254061"/>
                </a:solidFill>
                <a:cs typeface="Arial" panose="020B0604020202020204" pitchFamily="34" charset="0"/>
              </a:rPr>
              <a:t>q</a:t>
            </a:r>
            <a:r>
              <a:rPr lang="es-CL" altLang="es-CL" sz="1800" b="1" baseline="-25000">
                <a:solidFill>
                  <a:srgbClr val="254061"/>
                </a:solidFill>
                <a:cs typeface="Arial" panose="020B0604020202020204" pitchFamily="34" charset="0"/>
              </a:rPr>
              <a:t>3</a:t>
            </a:r>
            <a:endParaRPr lang="es-CL" altLang="es-CL" sz="1800">
              <a:cs typeface="Arial" panose="020B0604020202020204" pitchFamily="34" charset="0"/>
            </a:endParaRPr>
          </a:p>
        </p:txBody>
      </p:sp>
      <p:sp>
        <p:nvSpPr>
          <p:cNvPr id="16" name="10 Rectángulo">
            <a:extLst>
              <a:ext uri="{FF2B5EF4-FFF2-40B4-BE49-F238E27FC236}">
                <a16:creationId xmlns:a16="http://schemas.microsoft.com/office/drawing/2014/main" id="{269D135D-BAB3-0948-B91A-69891FB693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9400" y="2532063"/>
            <a:ext cx="3857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rgbClr val="254061"/>
                </a:solidFill>
                <a:cs typeface="Arial" panose="020B0604020202020204" pitchFamily="34" charset="0"/>
              </a:rPr>
              <a:t>q</a:t>
            </a:r>
            <a:r>
              <a:rPr lang="es-CL" altLang="es-CL" sz="1800" b="1" baseline="-25000">
                <a:solidFill>
                  <a:srgbClr val="254061"/>
                </a:solidFill>
                <a:cs typeface="Arial" panose="020B0604020202020204" pitchFamily="34" charset="0"/>
              </a:rPr>
              <a:t>2</a:t>
            </a:r>
            <a:endParaRPr lang="es-CL" altLang="es-CL" sz="1800">
              <a:cs typeface="Arial" panose="020B0604020202020204" pitchFamily="34" charset="0"/>
            </a:endParaRPr>
          </a:p>
        </p:txBody>
      </p:sp>
      <p:cxnSp>
        <p:nvCxnSpPr>
          <p:cNvPr id="17" name="18 Conector recto">
            <a:extLst>
              <a:ext uri="{FF2B5EF4-FFF2-40B4-BE49-F238E27FC236}">
                <a16:creationId xmlns:a16="http://schemas.microsoft.com/office/drawing/2014/main" id="{5BC9EE40-B4D5-EC40-8EF0-1E478558DB7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268538" y="1998663"/>
            <a:ext cx="2735262" cy="1116012"/>
          </a:xfrm>
          <a:prstGeom prst="line">
            <a:avLst/>
          </a:prstGeom>
          <a:noFill/>
          <a:ln w="19050" algn="ctr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" name="36 Conector recto de flecha">
            <a:extLst>
              <a:ext uri="{FF2B5EF4-FFF2-40B4-BE49-F238E27FC236}">
                <a16:creationId xmlns:a16="http://schemas.microsoft.com/office/drawing/2014/main" id="{098063AE-3089-9949-B3D1-36C65302C55C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344988" y="2832100"/>
            <a:ext cx="1306512" cy="571500"/>
          </a:xfrm>
          <a:prstGeom prst="straightConnector1">
            <a:avLst/>
          </a:prstGeom>
          <a:noFill/>
          <a:ln w="38100" algn="ctr">
            <a:solidFill>
              <a:srgbClr val="00B05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" name="AutoShape 3">
            <a:extLst>
              <a:ext uri="{FF2B5EF4-FFF2-40B4-BE49-F238E27FC236}">
                <a16:creationId xmlns:a16="http://schemas.microsoft.com/office/drawing/2014/main" id="{75A77779-BD13-264B-94E1-D8E2E824C3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4988" y="2809875"/>
            <a:ext cx="71437" cy="73025"/>
          </a:xfrm>
          <a:prstGeom prst="flowChartConnector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es-CL" sz="1800">
              <a:cs typeface="Arial" panose="020B0604020202020204" pitchFamily="34" charset="0"/>
            </a:endParaRPr>
          </a:p>
        </p:txBody>
      </p:sp>
      <p:sp>
        <p:nvSpPr>
          <p:cNvPr id="20" name="46 Rectángulo">
            <a:extLst>
              <a:ext uri="{FF2B5EF4-FFF2-40B4-BE49-F238E27FC236}">
                <a16:creationId xmlns:a16="http://schemas.microsoft.com/office/drawing/2014/main" id="{F0C3362B-D8A6-D340-9768-AB63E83484BE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652120" y="3456135"/>
            <a:ext cx="498790" cy="402931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21" name="47 Rectángulo">
            <a:extLst>
              <a:ext uri="{FF2B5EF4-FFF2-40B4-BE49-F238E27FC236}">
                <a16:creationId xmlns:a16="http://schemas.microsoft.com/office/drawing/2014/main" id="{417424E1-A01B-5441-9E68-EBA43B961E26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767412" y="2770267"/>
            <a:ext cx="498791" cy="402931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22" name="48 Rectángulo">
            <a:extLst>
              <a:ext uri="{FF2B5EF4-FFF2-40B4-BE49-F238E27FC236}">
                <a16:creationId xmlns:a16="http://schemas.microsoft.com/office/drawing/2014/main" id="{E750CE1A-D71C-E94C-94CE-A6EFBE77C855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150910" y="2228924"/>
            <a:ext cx="498790" cy="402931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23" name="49 Rectángulo">
            <a:extLst>
              <a:ext uri="{FF2B5EF4-FFF2-40B4-BE49-F238E27FC236}">
                <a16:creationId xmlns:a16="http://schemas.microsoft.com/office/drawing/2014/main" id="{D053A721-8802-B440-B769-2D86AFA16DED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55447" y="3844632"/>
            <a:ext cx="3048976" cy="402931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24" name="50 Rectángulo">
            <a:extLst>
              <a:ext uri="{FF2B5EF4-FFF2-40B4-BE49-F238E27FC236}">
                <a16:creationId xmlns:a16="http://schemas.microsoft.com/office/drawing/2014/main" id="{317E255B-E004-4546-A272-972053E18A68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252691" y="4274956"/>
            <a:ext cx="1256818" cy="900375"/>
          </a:xfrm>
          <a:prstGeom prst="rect">
            <a:avLst/>
          </a:prstGeom>
          <a:blipFill rotWithShape="1">
            <a:blip r:embed="rId7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26" name="AutoShape 11">
            <a:extLst>
              <a:ext uri="{FF2B5EF4-FFF2-40B4-BE49-F238E27FC236}">
                <a16:creationId xmlns:a16="http://schemas.microsoft.com/office/drawing/2014/main" id="{5D50E326-55DD-3447-B88C-B965125C8D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8988" y="4538663"/>
            <a:ext cx="450850" cy="373062"/>
          </a:xfrm>
          <a:prstGeom prst="flowChartConnector">
            <a:avLst/>
          </a:prstGeom>
          <a:noFill/>
          <a:ln w="25560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es-CL" sz="1800">
              <a:cs typeface="Arial" panose="020B0604020202020204" pitchFamily="34" charset="0"/>
            </a:endParaRPr>
          </a:p>
        </p:txBody>
      </p:sp>
      <p:sp>
        <p:nvSpPr>
          <p:cNvPr id="27" name="54 Forma libre">
            <a:extLst>
              <a:ext uri="{FF2B5EF4-FFF2-40B4-BE49-F238E27FC236}">
                <a16:creationId xmlns:a16="http://schemas.microsoft.com/office/drawing/2014/main" id="{FBF6FB54-4E19-4B44-BA43-7C8B8C959B89}"/>
              </a:ext>
            </a:extLst>
          </p:cNvPr>
          <p:cNvSpPr>
            <a:spLocks/>
          </p:cNvSpPr>
          <p:nvPr/>
        </p:nvSpPr>
        <p:spPr bwMode="auto">
          <a:xfrm>
            <a:off x="2514600" y="4524375"/>
            <a:ext cx="833438" cy="85725"/>
          </a:xfrm>
          <a:custGeom>
            <a:avLst/>
            <a:gdLst>
              <a:gd name="T0" fmla="*/ 0 w 1957052"/>
              <a:gd name="T1" fmla="*/ 0 h 944653"/>
              <a:gd name="T2" fmla="*/ 3419 w 1957052"/>
              <a:gd name="T3" fmla="*/ 0 h 944653"/>
              <a:gd name="T4" fmla="*/ 3935 w 1957052"/>
              <a:gd name="T5" fmla="*/ 0 h 944653"/>
              <a:gd name="T6" fmla="*/ 4161 w 1957052"/>
              <a:gd name="T7" fmla="*/ 0 h 944653"/>
              <a:gd name="T8" fmla="*/ 4903 w 1957052"/>
              <a:gd name="T9" fmla="*/ 0 h 944653"/>
              <a:gd name="T10" fmla="*/ 4935 w 1957052"/>
              <a:gd name="T11" fmla="*/ 0 h 94465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57052" h="944653">
                <a:moveTo>
                  <a:pt x="0" y="944653"/>
                </a:moveTo>
                <a:cubicBezTo>
                  <a:pt x="584698" y="499169"/>
                  <a:pt x="230160" y="753777"/>
                  <a:pt x="1346200" y="93753"/>
                </a:cubicBezTo>
                <a:cubicBezTo>
                  <a:pt x="1452435" y="30926"/>
                  <a:pt x="1433567" y="44732"/>
                  <a:pt x="1549400" y="30253"/>
                </a:cubicBezTo>
                <a:cubicBezTo>
                  <a:pt x="1579033" y="21786"/>
                  <a:pt x="1607502" y="5994"/>
                  <a:pt x="1638300" y="4853"/>
                </a:cubicBezTo>
                <a:cubicBezTo>
                  <a:pt x="1842838" y="-2722"/>
                  <a:pt x="1821800" y="-5947"/>
                  <a:pt x="1930400" y="30253"/>
                </a:cubicBezTo>
                <a:cubicBezTo>
                  <a:pt x="1959121" y="73334"/>
                  <a:pt x="1966593" y="57560"/>
                  <a:pt x="1943100" y="81053"/>
                </a:cubicBezTo>
              </a:path>
            </a:pathLst>
          </a:custGeom>
          <a:noFill/>
          <a:ln w="25400">
            <a:solidFill>
              <a:srgbClr val="FF0000"/>
            </a:solidFill>
            <a:prstDash val="dash"/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_tradnl"/>
          </a:p>
        </p:txBody>
      </p:sp>
      <p:sp>
        <p:nvSpPr>
          <p:cNvPr id="29" name="Rectangle 1">
            <a:extLst>
              <a:ext uri="{FF2B5EF4-FFF2-40B4-BE49-F238E27FC236}">
                <a16:creationId xmlns:a16="http://schemas.microsoft.com/office/drawing/2014/main" id="{85A4251C-068A-4645-A62B-8B93B4318F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5163" y="5181600"/>
            <a:ext cx="7080250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Este es el </a:t>
            </a:r>
            <a:r>
              <a:rPr lang="es-CL" altLang="es-CL" sz="1800" b="1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principio de superposición </a:t>
            </a:r>
            <a:r>
              <a:rPr lang="es-CL" altLang="es-CL" sz="180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aplicado al campo eléctrico</a:t>
            </a:r>
          </a:p>
        </p:txBody>
      </p:sp>
      <p:cxnSp>
        <p:nvCxnSpPr>
          <p:cNvPr id="30" name="62 Conector recto de flecha">
            <a:extLst>
              <a:ext uri="{FF2B5EF4-FFF2-40B4-BE49-F238E27FC236}">
                <a16:creationId xmlns:a16="http://schemas.microsoft.com/office/drawing/2014/main" id="{F0C409D1-5F16-5547-B3EB-F47F2CDFF8B8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5364163" y="6076950"/>
            <a:ext cx="1800225" cy="247650"/>
          </a:xfrm>
          <a:prstGeom prst="straightConnector1">
            <a:avLst/>
          </a:prstGeom>
          <a:noFill/>
          <a:ln w="38100" algn="ctr">
            <a:solidFill>
              <a:srgbClr val="00B05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" name="63 Conector recto de flecha">
            <a:extLst>
              <a:ext uri="{FF2B5EF4-FFF2-40B4-BE49-F238E27FC236}">
                <a16:creationId xmlns:a16="http://schemas.microsoft.com/office/drawing/2014/main" id="{B281D2B5-86A1-6D4C-AE6A-307213EE4F86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940175" y="6321425"/>
            <a:ext cx="1439863" cy="7938"/>
          </a:xfrm>
          <a:prstGeom prst="straightConnector1">
            <a:avLst/>
          </a:prstGeom>
          <a:noFill/>
          <a:ln w="38100" algn="ctr">
            <a:solidFill>
              <a:srgbClr val="00B05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" name="64 Conector recto de flecha">
            <a:extLst>
              <a:ext uri="{FF2B5EF4-FFF2-40B4-BE49-F238E27FC236}">
                <a16:creationId xmlns:a16="http://schemas.microsoft.com/office/drawing/2014/main" id="{DDF4F2F7-DCC6-4246-87C9-912248A6680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632075" y="5767388"/>
            <a:ext cx="1308100" cy="571500"/>
          </a:xfrm>
          <a:prstGeom prst="straightConnector1">
            <a:avLst/>
          </a:prstGeom>
          <a:noFill/>
          <a:ln w="38100" algn="ctr">
            <a:solidFill>
              <a:srgbClr val="00B05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3" name="65 Rectángulo">
            <a:extLst>
              <a:ext uri="{FF2B5EF4-FFF2-40B4-BE49-F238E27FC236}">
                <a16:creationId xmlns:a16="http://schemas.microsoft.com/office/drawing/2014/main" id="{7FF5D056-3ABF-CE48-9B9A-DB3A439BA4D6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849075" y="5999812"/>
            <a:ext cx="498790" cy="402931"/>
          </a:xfrm>
          <a:prstGeom prst="rect">
            <a:avLst/>
          </a:prstGeom>
          <a:blipFill rotWithShape="1">
            <a:blip r:embed="rId8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dirty="0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34" name="67 Rectángulo">
            <a:extLst>
              <a:ext uri="{FF2B5EF4-FFF2-40B4-BE49-F238E27FC236}">
                <a16:creationId xmlns:a16="http://schemas.microsoft.com/office/drawing/2014/main" id="{32633B95-8FD8-4845-B01E-C479FED1184C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349010" y="6329727"/>
            <a:ext cx="498790" cy="402931"/>
          </a:xfrm>
          <a:prstGeom prst="rect">
            <a:avLst/>
          </a:prstGeom>
          <a:blipFill rotWithShape="1">
            <a:blip r:embed="rId9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dirty="0">
                <a:noFill/>
                <a:latin typeface="+mn-lt"/>
                <a:cs typeface="Arial" charset="0"/>
              </a:rPr>
              <a:t> </a:t>
            </a:r>
          </a:p>
        </p:txBody>
      </p:sp>
      <p:cxnSp>
        <p:nvCxnSpPr>
          <p:cNvPr id="35" name="69 Conector recto de flecha">
            <a:extLst>
              <a:ext uri="{FF2B5EF4-FFF2-40B4-BE49-F238E27FC236}">
                <a16:creationId xmlns:a16="http://schemas.microsoft.com/office/drawing/2014/main" id="{76F29F9D-2EE0-AA46-A63A-3E286A78B040}"/>
              </a:ext>
            </a:extLst>
          </p:cNvPr>
          <p:cNvCxnSpPr/>
          <p:nvPr/>
        </p:nvCxnSpPr>
        <p:spPr bwMode="auto">
          <a:xfrm>
            <a:off x="2632075" y="5767388"/>
            <a:ext cx="4532313" cy="309562"/>
          </a:xfrm>
          <a:prstGeom prst="straightConnector1">
            <a:avLst/>
          </a:prstGeom>
          <a:solidFill>
            <a:srgbClr val="00B8FF"/>
          </a:solidFill>
          <a:ln w="508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36" name="71 Rectángulo">
            <a:extLst>
              <a:ext uri="{FF2B5EF4-FFF2-40B4-BE49-F238E27FC236}">
                <a16:creationId xmlns:a16="http://schemas.microsoft.com/office/drawing/2014/main" id="{A73DDDAC-A760-F34E-8781-E2F453D866AD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970164" y="2355400"/>
            <a:ext cx="455573" cy="506421"/>
          </a:xfrm>
          <a:prstGeom prst="rect">
            <a:avLst/>
          </a:prstGeom>
          <a:blipFill rotWithShape="1">
            <a:blip r:embed="rId10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dirty="0">
                <a:noFill/>
                <a:latin typeface="+mn-lt"/>
                <a:cs typeface="Arial" charset="0"/>
              </a:rPr>
              <a:t> 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9CDF2AD9-CCE9-A942-825D-28816D130566}"/>
                  </a:ext>
                </a:extLst>
              </p:cNvPr>
              <p:cNvSpPr txBox="1"/>
              <p:nvPr/>
            </p:nvSpPr>
            <p:spPr>
              <a:xfrm>
                <a:off x="4527315" y="6400651"/>
                <a:ext cx="314124" cy="3105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b="1" i="1" smtClean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1" i="1" smtClean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𝑬</m:t>
                              </m:r>
                            </m:e>
                          </m:acc>
                        </m:e>
                        <m:sub>
                          <m:r>
                            <a:rPr lang="es-ES" b="1" i="1" smtClean="0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chemeClr val="tx2"/>
                  </a:solidFill>
                </a:endParaRPr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9CDF2AD9-CCE9-A942-825D-28816D1305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7315" y="6400651"/>
                <a:ext cx="314124" cy="310598"/>
              </a:xfrm>
              <a:prstGeom prst="rect">
                <a:avLst/>
              </a:prstGeom>
              <a:blipFill>
                <a:blip r:embed="rId13"/>
                <a:stretch>
                  <a:fillRect l="-11538" r="-7692" b="-166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CuadroTexto 37">
                <a:extLst>
                  <a:ext uri="{FF2B5EF4-FFF2-40B4-BE49-F238E27FC236}">
                    <a16:creationId xmlns:a16="http://schemas.microsoft.com/office/drawing/2014/main" id="{E051223F-43BF-8B02-4550-5EA1F208494F}"/>
                  </a:ext>
                </a:extLst>
              </p:cNvPr>
              <p:cNvSpPr txBox="1"/>
              <p:nvPr/>
            </p:nvSpPr>
            <p:spPr>
              <a:xfrm>
                <a:off x="3697878" y="4208391"/>
                <a:ext cx="1018138" cy="547394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𝐾</m:t>
                      </m:r>
                      <m:f>
                        <m:fPr>
                          <m:ctrlP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𝑞</m:t>
                              </m:r>
                            </m:e>
                            <m:sub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num>
                        <m:den>
                          <m:sSubSup>
                            <m:sSubSupPr>
                              <m:ctrl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b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  <m:sup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den>
                      </m:f>
                      <m:sSub>
                        <m:sSubPr>
                          <m:ctrlP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̂"/>
                              <m:ctrl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</m:acc>
                        </m:e>
                        <m:sub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es-C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8" name="CuadroTexto 37">
                <a:extLst>
                  <a:ext uri="{FF2B5EF4-FFF2-40B4-BE49-F238E27FC236}">
                    <a16:creationId xmlns:a16="http://schemas.microsoft.com/office/drawing/2014/main" id="{E051223F-43BF-8B02-4550-5EA1F20849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7878" y="4208391"/>
                <a:ext cx="1018138" cy="547394"/>
              </a:xfrm>
              <a:prstGeom prst="rect">
                <a:avLst/>
              </a:prstGeom>
              <a:blipFill>
                <a:blip r:embed="rId14"/>
                <a:stretch>
                  <a:fillRect t="-2273" b="-909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CuadroTexto 39">
                <a:extLst>
                  <a:ext uri="{FF2B5EF4-FFF2-40B4-BE49-F238E27FC236}">
                    <a16:creationId xmlns:a16="http://schemas.microsoft.com/office/drawing/2014/main" id="{F75D613C-184C-9F10-CBDC-D2A6BBE6CB2B}"/>
                  </a:ext>
                </a:extLst>
              </p:cNvPr>
              <p:cNvSpPr txBox="1"/>
              <p:nvPr/>
            </p:nvSpPr>
            <p:spPr>
              <a:xfrm>
                <a:off x="5256212" y="4103541"/>
                <a:ext cx="2101174" cy="80804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</m:acc>
                      <m:r>
                        <a:rPr lang="es-ES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𝐾</m:t>
                      </m:r>
                      <m:nary>
                        <m:naryPr>
                          <m:chr m:val="∑"/>
                          <m:ctrlP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𝑁</m:t>
                          </m:r>
                        </m:sup>
                        <m:e>
                          <m:f>
                            <m:fPr>
                              <m:ctrlPr>
                                <a:rPr lang="es-ES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s-ES" i="1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" i="1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𝑞</m:t>
                                  </m:r>
                                </m:e>
                                <m:sub>
                                  <m:r>
                                    <a:rPr lang="es-ES" i="1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num>
                            <m:den>
                              <m:sSubSup>
                                <m:sSubSupPr>
                                  <m:ctrlPr>
                                    <a:rPr lang="es-ES" i="1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SupPr>
                                <m:e>
                                  <m:r>
                                    <a:rPr lang="es-ES" i="1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e>
                                <m:sub>
                                  <m:r>
                                    <a:rPr lang="es-ES" i="1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  <m:sup>
                                  <m:r>
                                    <a:rPr lang="es-ES" i="1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bSup>
                            </m:den>
                          </m:f>
                          <m:sSub>
                            <m:sSubPr>
                              <m:ctrlPr>
                                <a:rPr lang="es-ES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̂"/>
                                  <m:ctrlPr>
                                    <a:rPr lang="es-ES" i="1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i="1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</a:rPr>
                                    <m:t>𝑟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i="1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s-C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40" name="CuadroTexto 39">
                <a:extLst>
                  <a:ext uri="{FF2B5EF4-FFF2-40B4-BE49-F238E27FC236}">
                    <a16:creationId xmlns:a16="http://schemas.microsoft.com/office/drawing/2014/main" id="{F75D613C-184C-9F10-CBDC-D2A6BBE6CB2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6212" y="4103541"/>
                <a:ext cx="2101174" cy="808042"/>
              </a:xfrm>
              <a:prstGeom prst="rect">
                <a:avLst/>
              </a:prstGeom>
              <a:blipFill>
                <a:blip r:embed="rId15"/>
                <a:stretch>
                  <a:fillRect t="-109375" b="-16562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 nodeType="clickPar">
                      <p:stCondLst>
                        <p:cond delay="indefinite"/>
                      </p:stCondLst>
                      <p:childTnLst>
                        <p:par>
                          <p:cTn id="1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3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07407E-6 L 0.19271 -0.42639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35" y="-21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 nodeType="clickPar">
                      <p:stCondLst>
                        <p:cond delay="indefinite"/>
                      </p:stCondLst>
                      <p:childTnLst>
                        <p:par>
                          <p:cTn id="1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9" grpId="0" animBg="1"/>
      <p:bldP spid="26" grpId="0" animBg="1"/>
      <p:bldP spid="29" grpId="0"/>
      <p:bldP spid="3" grpId="0"/>
      <p:bldP spid="3" grpId="1"/>
      <p:bldP spid="38" grpId="0"/>
      <p:bldP spid="4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7053D53C-28AA-0B42-AD80-BE8AD2E676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838" y="1009650"/>
            <a:ext cx="7224712" cy="2033588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Una carga positiva </a:t>
            </a:r>
            <a:r>
              <a:rPr lang="es-CL" b="1" dirty="0">
                <a:solidFill>
                  <a:srgbClr val="254061"/>
                </a:solidFill>
                <a:latin typeface="Comic Sans MS" pitchFamily="66" charset="0"/>
              </a:rPr>
              <a:t>+q </a:t>
            </a: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está fija en el centro de un cuadrado. Una segunda carga es ubicada en alguno de los vértices </a:t>
            </a:r>
            <a:r>
              <a:rPr lang="es-CL" b="1" dirty="0">
                <a:solidFill>
                  <a:srgbClr val="254061"/>
                </a:solidFill>
                <a:latin typeface="Comic Sans MS" pitchFamily="66" charset="0"/>
              </a:rPr>
              <a:t>B, C </a:t>
            </a: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o</a:t>
            </a:r>
            <a:r>
              <a:rPr lang="es-CL" b="1" dirty="0">
                <a:solidFill>
                  <a:srgbClr val="254061"/>
                </a:solidFill>
                <a:latin typeface="Comic Sans MS" pitchFamily="66" charset="0"/>
              </a:rPr>
              <a:t> D</a:t>
            </a: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, de tal manera que el </a:t>
            </a:r>
            <a:r>
              <a:rPr lang="es-CL" b="1" dirty="0">
                <a:solidFill>
                  <a:srgbClr val="254061"/>
                </a:solidFill>
                <a:latin typeface="Comic Sans MS" pitchFamily="66" charset="0"/>
              </a:rPr>
              <a:t>campo eléctrico neto </a:t>
            </a: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en el vértice </a:t>
            </a:r>
            <a:r>
              <a:rPr lang="es-CL" b="1" dirty="0">
                <a:solidFill>
                  <a:srgbClr val="254061"/>
                </a:solidFill>
                <a:latin typeface="Comic Sans MS" pitchFamily="66" charset="0"/>
              </a:rPr>
              <a:t>A</a:t>
            </a: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 es cero. 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lphaLcParenR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¿En qué vértice es ubicada la segunda carga ?     </a:t>
            </a:r>
            <a:endParaRPr lang="es-CL" b="1" dirty="0">
              <a:solidFill>
                <a:srgbClr val="FF0000"/>
              </a:solidFill>
              <a:latin typeface="Comic Sans MS" pitchFamily="66" charset="0"/>
            </a:endParaRP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lphaLcParenR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¿Es la segunda carga positiva o negativa?    </a:t>
            </a:r>
            <a:endParaRPr lang="es-CL" b="1" dirty="0">
              <a:solidFill>
                <a:srgbClr val="FF0000"/>
              </a:solidFill>
              <a:latin typeface="Comic Sans MS" pitchFamily="66" charset="0"/>
            </a:endParaRP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lphaLcParenR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dirty="0">
                <a:solidFill>
                  <a:srgbClr val="254061"/>
                </a:solidFill>
                <a:latin typeface="Comic Sans MS" pitchFamily="66" charset="0"/>
              </a:rPr>
              <a:t>¿Es la segunda carga de mayor, menor o de igual magnitud que la carga ubicada en el centro?    </a:t>
            </a:r>
            <a:endParaRPr lang="es-CL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2530" name="Text Box 1">
            <a:extLst>
              <a:ext uri="{FF2B5EF4-FFF2-40B4-BE49-F238E27FC236}">
                <a16:creationId xmlns:a16="http://schemas.microsoft.com/office/drawing/2014/main" id="{490805D3-F97E-FE40-BE5B-479FF9FC7B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4400" b="1">
                <a:solidFill>
                  <a:srgbClr val="254061"/>
                </a:solidFill>
                <a:ea typeface="Microsoft YaHei" panose="020B0503020204020204" pitchFamily="34" charset="-122"/>
                <a:cs typeface="Arial" panose="020B0604020202020204" pitchFamily="34" charset="0"/>
              </a:rPr>
              <a:t>PREGUNTA</a:t>
            </a:r>
          </a:p>
        </p:txBody>
      </p:sp>
      <p:pic>
        <p:nvPicPr>
          <p:cNvPr id="22531" name="Picture 4" descr="c18/nw0735-n.gif">
            <a:extLst>
              <a:ext uri="{FF2B5EF4-FFF2-40B4-BE49-F238E27FC236}">
                <a16:creationId xmlns:a16="http://schemas.microsoft.com/office/drawing/2014/main" id="{663559F9-DBED-2345-BFE1-1F540AC923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7488" y="3043238"/>
            <a:ext cx="3175000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>
            <a:extLst>
              <a:ext uri="{FF2B5EF4-FFF2-40B4-BE49-F238E27FC236}">
                <a16:creationId xmlns:a16="http://schemas.microsoft.com/office/drawing/2014/main" id="{738DA3AD-C5AA-C74A-BBAC-CB3514E669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484313"/>
            <a:ext cx="7224712" cy="92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CL" altLang="es-CL" sz="18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Dos cargas puntuales 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q</a:t>
            </a:r>
            <a:r>
              <a:rPr lang="es-CL" altLang="es-CL" sz="1800" b="1" baseline="-250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1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=+16 </a:t>
            </a:r>
            <a:r>
              <a:rPr lang="es-ES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m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C </a:t>
            </a:r>
            <a:r>
              <a:rPr lang="es-CL" altLang="es-CL" sz="18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y 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q</a:t>
            </a:r>
            <a:r>
              <a:rPr lang="es-CL" altLang="es-CL" sz="1800" b="1" baseline="-250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2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=+4,0 </a:t>
            </a:r>
            <a:r>
              <a:rPr lang="es-ES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m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C </a:t>
            </a:r>
            <a:r>
              <a:rPr lang="es-CL" altLang="es-CL" sz="18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están separadas por una distancia de 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L=3,0 m</a:t>
            </a:r>
            <a:r>
              <a:rPr lang="es-CL" altLang="es-CL" sz="18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 ¿En qué punto, sobre la línea entre ambas cargas, el campo eléctrico es nulo ? </a:t>
            </a:r>
            <a:endParaRPr lang="es-CL" altLang="es-CL" sz="1800" b="1" dirty="0">
              <a:solidFill>
                <a:srgbClr val="FF0000"/>
              </a:solidFill>
              <a:latin typeface="Comic Sans MS" panose="030F0902030302020204" pitchFamily="66" charset="0"/>
              <a:cs typeface="Arial" panose="020B0604020202020204" pitchFamily="34" charset="0"/>
            </a:endParaRPr>
          </a:p>
        </p:txBody>
      </p:sp>
      <p:sp>
        <p:nvSpPr>
          <p:cNvPr id="23554" name="Text Box 1">
            <a:extLst>
              <a:ext uri="{FF2B5EF4-FFF2-40B4-BE49-F238E27FC236}">
                <a16:creationId xmlns:a16="http://schemas.microsoft.com/office/drawing/2014/main" id="{BB256326-67C6-614D-901A-FF8D8307A6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1588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4400" b="1">
                <a:solidFill>
                  <a:srgbClr val="254061"/>
                </a:solidFill>
                <a:latin typeface="Comic Sans MS" panose="030F0902030302020204" pitchFamily="66" charset="0"/>
                <a:ea typeface="Microsoft YaHei" panose="020B0503020204020204" pitchFamily="34" charset="-122"/>
                <a:cs typeface="Arial" panose="020B0604020202020204" pitchFamily="34" charset="0"/>
              </a:rPr>
              <a:t>Ejemplo</a:t>
            </a:r>
          </a:p>
        </p:txBody>
      </p:sp>
      <p:pic>
        <p:nvPicPr>
          <p:cNvPr id="23555" name="Picture 3">
            <a:extLst>
              <a:ext uri="{FF2B5EF4-FFF2-40B4-BE49-F238E27FC236}">
                <a16:creationId xmlns:a16="http://schemas.microsoft.com/office/drawing/2014/main" id="{21DCB5B0-5D99-ED47-83B8-AB71FDFE7C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325" y="2852738"/>
            <a:ext cx="4981575" cy="120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4 Conector recto de flecha">
            <a:extLst>
              <a:ext uri="{FF2B5EF4-FFF2-40B4-BE49-F238E27FC236}">
                <a16:creationId xmlns:a16="http://schemas.microsoft.com/office/drawing/2014/main" id="{8EE463CC-75E8-8240-9837-F38932127802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908175" y="3573463"/>
            <a:ext cx="5473700" cy="0"/>
          </a:xfrm>
          <a:prstGeom prst="straightConnector1">
            <a:avLst/>
          </a:prstGeom>
          <a:noFill/>
          <a:ln w="22225" algn="ctr">
            <a:solidFill>
              <a:schemeClr val="tx1">
                <a:alpha val="21176"/>
              </a:schemeClr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" name="19 Rectángulo">
            <a:extLst>
              <a:ext uri="{FF2B5EF4-FFF2-40B4-BE49-F238E27FC236}">
                <a16:creationId xmlns:a16="http://schemas.microsoft.com/office/drawing/2014/main" id="{D6F98B38-A479-8C49-AC8B-C90FDFECD3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1875" y="3352800"/>
            <a:ext cx="3889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Bradley Hand ITC" panose="03070402050302030203" pitchFamily="66" charset="77"/>
                <a:cs typeface="Arial" panose="020B0604020202020204" pitchFamily="34" charset="0"/>
              </a:rPr>
              <a:t>X </a:t>
            </a:r>
            <a:endParaRPr lang="es-CL" altLang="es-CL" sz="1800">
              <a:latin typeface="Bradley Hand ITC" panose="03070402050302030203" pitchFamily="66" charset="77"/>
              <a:cs typeface="Arial" panose="020B0604020202020204" pitchFamily="34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1EEAF829-438D-C8A8-2876-C98239CE9003}"/>
              </a:ext>
            </a:extLst>
          </p:cNvPr>
          <p:cNvSpPr txBox="1"/>
          <p:nvPr/>
        </p:nvSpPr>
        <p:spPr>
          <a:xfrm>
            <a:off x="-198783" y="1148963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E764E7B2-3A0A-2346-9046-0C59C59790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731125" cy="46355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sz="2400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CAMPO ELÉCTRICO DE UN DIPOLO ELÉCTRICO</a:t>
            </a:r>
          </a:p>
        </p:txBody>
      </p:sp>
      <p:pic>
        <p:nvPicPr>
          <p:cNvPr id="24578" name="Picture 3">
            <a:extLst>
              <a:ext uri="{FF2B5EF4-FFF2-40B4-BE49-F238E27FC236}">
                <a16:creationId xmlns:a16="http://schemas.microsoft.com/office/drawing/2014/main" id="{38BC3CB4-35B7-164F-BE4A-054F5CDA6B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00" y="2781300"/>
            <a:ext cx="2160588" cy="2786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579" name="Rectangle 1">
            <a:extLst>
              <a:ext uri="{FF2B5EF4-FFF2-40B4-BE49-F238E27FC236}">
                <a16:creationId xmlns:a16="http://schemas.microsoft.com/office/drawing/2014/main" id="{AC618CC3-F8A9-FD40-9190-19AB91DB25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908050"/>
            <a:ext cx="8523287" cy="925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CL" altLang="es-CL" sz="18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Dos partículas cargadas de igual magnitud 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q </a:t>
            </a:r>
            <a:r>
              <a:rPr lang="es-CL" altLang="es-CL" sz="18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pero signos contrarios separadas una distancia </a:t>
            </a:r>
            <a:r>
              <a:rPr lang="es-CL" altLang="es-CL" sz="1800" b="1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d </a:t>
            </a:r>
            <a:r>
              <a:rPr lang="es-CL" altLang="es-CL" sz="1800" b="1" dirty="0">
                <a:solidFill>
                  <a:srgbClr val="00B050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¿Cuál es el campo eléctrico en un punto P ubicado a una distancia x a igual distancia de ambas cargas?</a:t>
            </a:r>
            <a:r>
              <a:rPr lang="es-CL" altLang="es-CL" sz="1800" dirty="0">
                <a:solidFill>
                  <a:srgbClr val="254061"/>
                </a:solidFill>
                <a:latin typeface="Comic Sans MS" panose="030F0902030302020204" pitchFamily="66" charset="0"/>
                <a:cs typeface="Arial" panose="020B0604020202020204" pitchFamily="34" charset="0"/>
              </a:rPr>
              <a:t> </a:t>
            </a:r>
            <a:endParaRPr lang="es-CL" altLang="es-CL" sz="1800" b="1" dirty="0">
              <a:solidFill>
                <a:srgbClr val="FF0000"/>
              </a:solidFill>
              <a:latin typeface="Comic Sans MS" panose="030F0902030302020204" pitchFamily="66" charset="0"/>
              <a:cs typeface="Arial" panose="020B0604020202020204" pitchFamily="34" charset="0"/>
            </a:endParaRPr>
          </a:p>
        </p:txBody>
      </p:sp>
      <p:sp>
        <p:nvSpPr>
          <p:cNvPr id="24580" name="5 Rectángulo">
            <a:extLst>
              <a:ext uri="{FF2B5EF4-FFF2-40B4-BE49-F238E27FC236}">
                <a16:creationId xmlns:a16="http://schemas.microsoft.com/office/drawing/2014/main" id="{F8E26117-A145-1A48-BEE7-549FB2580C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01269" y="260350"/>
            <a:ext cx="3267075" cy="463550"/>
          </a:xfrm>
          <a:prstGeom prst="rect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449263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49263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49263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49263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49263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endParaRPr lang="ru-RU" altLang="es-CL" sz="1800">
              <a:solidFill>
                <a:schemeClr val="bg1"/>
              </a:solidFill>
              <a:ea typeface="Microsoft YaHei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24581" name="6 Conector recto de flecha">
            <a:extLst>
              <a:ext uri="{FF2B5EF4-FFF2-40B4-BE49-F238E27FC236}">
                <a16:creationId xmlns:a16="http://schemas.microsoft.com/office/drawing/2014/main" id="{539F7004-DE89-9843-B7B0-4693775B4DB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39750" y="4065588"/>
            <a:ext cx="5472113" cy="0"/>
          </a:xfrm>
          <a:prstGeom prst="straightConnector1">
            <a:avLst/>
          </a:prstGeom>
          <a:noFill/>
          <a:ln w="22225" algn="ctr">
            <a:solidFill>
              <a:schemeClr val="tx1">
                <a:alpha val="21176"/>
              </a:schemeClr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4582" name="7 Rectángulo">
            <a:extLst>
              <a:ext uri="{FF2B5EF4-FFF2-40B4-BE49-F238E27FC236}">
                <a16:creationId xmlns:a16="http://schemas.microsoft.com/office/drawing/2014/main" id="{A71A13F3-5D73-0140-B067-35489E7CE1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1863" y="3844925"/>
            <a:ext cx="3905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Bradley Hand ITC" panose="03070402050302030203" pitchFamily="66" charset="77"/>
                <a:cs typeface="Arial" panose="020B0604020202020204" pitchFamily="34" charset="0"/>
              </a:rPr>
              <a:t>X </a:t>
            </a:r>
            <a:endParaRPr lang="es-CL" altLang="es-CL" sz="1800">
              <a:latin typeface="Bradley Hand ITC" panose="03070402050302030203" pitchFamily="66" charset="77"/>
              <a:cs typeface="Arial" panose="020B0604020202020204" pitchFamily="34" charset="0"/>
            </a:endParaRPr>
          </a:p>
        </p:txBody>
      </p:sp>
      <p:sp>
        <p:nvSpPr>
          <p:cNvPr id="13" name="9 Conector">
            <a:extLst>
              <a:ext uri="{FF2B5EF4-FFF2-40B4-BE49-F238E27FC236}">
                <a16:creationId xmlns:a16="http://schemas.microsoft.com/office/drawing/2014/main" id="{15ADC6D5-66E1-8846-B83A-5B622C4AF444}"/>
              </a:ext>
            </a:extLst>
          </p:cNvPr>
          <p:cNvSpPr/>
          <p:nvPr/>
        </p:nvSpPr>
        <p:spPr bwMode="auto">
          <a:xfrm>
            <a:off x="4284663" y="4025900"/>
            <a:ext cx="71437" cy="73025"/>
          </a:xfrm>
          <a:prstGeom prst="flowChartConnector">
            <a:avLst/>
          </a:prstGeom>
          <a:solidFill>
            <a:schemeClr val="tx1">
              <a:lumMod val="85000"/>
              <a:lumOff val="1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449263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es-CL">
              <a:solidFill>
                <a:schemeClr val="bg1"/>
              </a:solidFill>
              <a:latin typeface="Calibri" pitchFamily="32" charset="0"/>
              <a:ea typeface="Microsoft YaHei" pitchFamily="32" charset="-122"/>
            </a:endParaRPr>
          </a:p>
        </p:txBody>
      </p:sp>
      <p:sp>
        <p:nvSpPr>
          <p:cNvPr id="24584" name="12 Rectángulo">
            <a:extLst>
              <a:ext uri="{FF2B5EF4-FFF2-40B4-BE49-F238E27FC236}">
                <a16:creationId xmlns:a16="http://schemas.microsoft.com/office/drawing/2014/main" id="{5BC987E1-83B8-BD46-BE71-E631224F27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32300" y="3630613"/>
            <a:ext cx="3079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rgbClr val="254061"/>
                </a:solidFill>
                <a:cs typeface="Arial" panose="020B0604020202020204" pitchFamily="34" charset="0"/>
              </a:rPr>
              <a:t>P</a:t>
            </a:r>
            <a:endParaRPr lang="es-CL" altLang="es-CL" sz="1800"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12490</TotalTime>
  <Words>569</Words>
  <Application>Microsoft Office PowerPoint</Application>
  <PresentationFormat>Presentación en pantalla (4:3)</PresentationFormat>
  <Paragraphs>77</Paragraphs>
  <Slides>15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22" baseType="lpstr">
      <vt:lpstr>Arial</vt:lpstr>
      <vt:lpstr>Bradley Hand ITC</vt:lpstr>
      <vt:lpstr>Calibri</vt:lpstr>
      <vt:lpstr>Cambria Math</vt:lpstr>
      <vt:lpstr>Comic Sans MS</vt:lpstr>
      <vt:lpstr>Times New Roman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Líneas de campo eléctrico </vt:lpstr>
      <vt:lpstr>Características de las líneas de campo eléctrico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Electromagnetismo-Fisica III Escuela naval A. Prat 1S-2018</dc:title>
  <dc:creator>NGD labs</dc:creator>
  <cp:lastModifiedBy>Matias Ignacio Garrido Pedreros</cp:lastModifiedBy>
  <cp:revision>76</cp:revision>
  <dcterms:created xsi:type="dcterms:W3CDTF">2018-01-24T08:40:13Z</dcterms:created>
  <dcterms:modified xsi:type="dcterms:W3CDTF">2025-02-12T14:21:16Z</dcterms:modified>
</cp:coreProperties>
</file>