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28" r:id="rId3"/>
    <p:sldId id="313" r:id="rId4"/>
    <p:sldId id="327" r:id="rId5"/>
    <p:sldId id="325" r:id="rId6"/>
    <p:sldId id="326" r:id="rId7"/>
    <p:sldId id="324" r:id="rId8"/>
    <p:sldId id="322" r:id="rId9"/>
    <p:sldId id="323" r:id="rId10"/>
    <p:sldId id="333" r:id="rId11"/>
    <p:sldId id="32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4660"/>
  </p:normalViewPr>
  <p:slideViewPr>
    <p:cSldViewPr snapToGrid="0">
      <p:cViewPr varScale="1">
        <p:scale>
          <a:sx n="69" d="100"/>
          <a:sy n="69"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757848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39377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514662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fecha 4"/>
          <p:cNvSpPr>
            <a:spLocks noGrp="1"/>
          </p:cNvSpPr>
          <p:nvPr>
            <p:ph type="dt" sz="half" idx="10"/>
          </p:nvPr>
        </p:nvSpPr>
        <p:spPr/>
        <p:txBody>
          <a:bodyPr/>
          <a:lstStyle/>
          <a:p>
            <a:fld id="{D5E9DC02-456B-4D1E-8F11-5B60F6F64415}" type="datetimeFigureOut">
              <a:rPr lang="en-US" smtClean="0"/>
              <a:t>4/20/2021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491254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Marcador de fecha 6"/>
          <p:cNvSpPr>
            <a:spLocks noGrp="1"/>
          </p:cNvSpPr>
          <p:nvPr>
            <p:ph type="dt" sz="half" idx="10"/>
          </p:nvPr>
        </p:nvSpPr>
        <p:spPr/>
        <p:txBody>
          <a:bodyPr/>
          <a:lstStyle/>
          <a:p>
            <a:fld id="{D5E9DC02-456B-4D1E-8F11-5B60F6F64415}" type="datetimeFigureOut">
              <a:rPr lang="en-US" smtClean="0"/>
              <a:t>4/20/2021</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3459135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fecha 2"/>
          <p:cNvSpPr>
            <a:spLocks noGrp="1"/>
          </p:cNvSpPr>
          <p:nvPr>
            <p:ph type="dt" sz="half" idx="10"/>
          </p:nvPr>
        </p:nvSpPr>
        <p:spPr/>
        <p:txBody>
          <a:bodyPr/>
          <a:lstStyle/>
          <a:p>
            <a:fld id="{D5E9DC02-456B-4D1E-8F11-5B60F6F64415}" type="datetimeFigureOut">
              <a:rPr lang="en-US" smtClean="0"/>
              <a:t>4/20/2021</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3584951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5E9DC02-456B-4D1E-8F11-5B60F6F64415}" type="datetimeFigureOut">
              <a:rPr lang="en-US" smtClean="0"/>
              <a:t>4/20/2021</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255538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5E9DC02-456B-4D1E-8F11-5B60F6F64415}" type="datetimeFigureOut">
              <a:rPr lang="en-US" smtClean="0"/>
              <a:t>4/20/2021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943182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D5E9DC02-456B-4D1E-8F11-5B60F6F64415}" type="datetimeFigureOut">
              <a:rPr lang="en-US" smtClean="0"/>
              <a:t>4/20/2021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715636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840355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4/20/2021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644635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E9DC02-456B-4D1E-8F11-5B60F6F64415}" type="datetimeFigureOut">
              <a:rPr lang="en-US" smtClean="0"/>
              <a:t>4/20/2021</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2BEBE5-AAE0-4757-90DC-CC87AF6AC5F7}" type="slidenum">
              <a:rPr lang="en-US" smtClean="0"/>
              <a:t>‹Nº›</a:t>
            </a:fld>
            <a:endParaRPr lang="en-US"/>
          </a:p>
        </p:txBody>
      </p:sp>
    </p:spTree>
    <p:extLst>
      <p:ext uri="{BB962C8B-B14F-4D97-AF65-F5344CB8AC3E}">
        <p14:creationId xmlns:p14="http://schemas.microsoft.com/office/powerpoint/2010/main" val="87128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52401" y="124691"/>
            <a:ext cx="3255818" cy="646331"/>
          </a:xfrm>
          <a:prstGeom prst="rect">
            <a:avLst/>
          </a:prstGeom>
          <a:noFill/>
        </p:spPr>
        <p:txBody>
          <a:bodyPr wrap="square" rtlCol="0">
            <a:spAutoFit/>
          </a:bodyPr>
          <a:lstStyle/>
          <a:p>
            <a:r>
              <a:rPr lang="es-ES" dirty="0" smtClean="0"/>
              <a:t>UT. N°1 : Artillería de Campaña </a:t>
            </a:r>
          </a:p>
          <a:p>
            <a:endParaRPr lang="en-US" dirty="0"/>
          </a:p>
        </p:txBody>
      </p:sp>
      <p:sp>
        <p:nvSpPr>
          <p:cNvPr id="7" name="CuadroTexto 6"/>
          <p:cNvSpPr txBox="1"/>
          <p:nvPr/>
        </p:nvSpPr>
        <p:spPr>
          <a:xfrm>
            <a:off x="-96982" y="667623"/>
            <a:ext cx="9656618" cy="1323439"/>
          </a:xfrm>
          <a:prstGeom prst="rect">
            <a:avLst/>
          </a:prstGeom>
          <a:noFill/>
        </p:spPr>
        <p:txBody>
          <a:bodyPr wrap="square" rtlCol="0">
            <a:spAutoFit/>
          </a:bodyPr>
          <a:lstStyle/>
          <a:p>
            <a:pPr algn="ctr"/>
            <a:r>
              <a:rPr lang="es-ES" sz="4000" dirty="0" smtClean="0"/>
              <a:t>CONCEPTOS BÁSICOS  Y SIMBOLOGÍA DE ARTILLERIA DE CAMPAÑA</a:t>
            </a:r>
            <a:endParaRPr lang="en-US" sz="4000"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7225" y="3124200"/>
            <a:ext cx="4676775" cy="37338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a 2"/>
          <p:cNvGraphicFramePr>
            <a:graphicFrameLocks noGrp="1"/>
          </p:cNvGraphicFramePr>
          <p:nvPr>
            <p:extLst>
              <p:ext uri="{D42A27DB-BD31-4B8C-83A1-F6EECF244321}">
                <p14:modId xmlns:p14="http://schemas.microsoft.com/office/powerpoint/2010/main" val="995287584"/>
              </p:ext>
            </p:extLst>
          </p:nvPr>
        </p:nvGraphicFramePr>
        <p:xfrm>
          <a:off x="1205345" y="3076928"/>
          <a:ext cx="9448799" cy="548640"/>
        </p:xfrm>
        <a:graphic>
          <a:graphicData uri="http://schemas.openxmlformats.org/drawingml/2006/table">
            <a:tbl>
              <a:tblPr>
                <a:tableStyleId>{5C22544A-7EE6-4342-B048-85BDC9FD1C3A}</a:tableStyleId>
              </a:tblPr>
              <a:tblGrid>
                <a:gridCol w="9448799">
                  <a:extLst>
                    <a:ext uri="{9D8B030D-6E8A-4147-A177-3AD203B41FA5}">
                      <a16:colId xmlns:a16="http://schemas.microsoft.com/office/drawing/2014/main" val="402750947"/>
                    </a:ext>
                  </a:extLst>
                </a:gridCol>
              </a:tblGrid>
              <a:tr h="0">
                <a:tc>
                  <a:txBody>
                    <a:bodyPr/>
                    <a:lstStyle/>
                    <a:p>
                      <a:pPr algn="just">
                        <a:spcAft>
                          <a:spcPts val="0"/>
                        </a:spcAft>
                        <a:tabLst>
                          <a:tab pos="304800" algn="l"/>
                        </a:tabLst>
                      </a:pPr>
                      <a:r>
                        <a:rPr lang="es-ES" sz="3600" dirty="0" smtClean="0">
                          <a:effectLst/>
                        </a:rPr>
                        <a:t> </a:t>
                      </a:r>
                      <a:r>
                        <a:rPr lang="es-ES" sz="3600" dirty="0">
                          <a:effectLst/>
                        </a:rPr>
                        <a:t>La Artillería en las Diferentes Acciones Tácticas</a:t>
                      </a:r>
                      <a:endParaRPr lang="en-US" sz="36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tc>
                <a:extLst>
                  <a:ext uri="{0D108BD9-81ED-4DB2-BD59-A6C34878D82A}">
                    <a16:rowId xmlns:a16="http://schemas.microsoft.com/office/drawing/2014/main" val="2769323171"/>
                  </a:ext>
                </a:extLst>
              </a:tr>
            </a:tbl>
          </a:graphicData>
        </a:graphic>
      </p:graphicFrame>
    </p:spTree>
    <p:extLst>
      <p:ext uri="{BB962C8B-B14F-4D97-AF65-F5344CB8AC3E}">
        <p14:creationId xmlns:p14="http://schemas.microsoft.com/office/powerpoint/2010/main" val="21655438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782" y="3931660"/>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576370" y="1815754"/>
            <a:ext cx="8317790" cy="646331"/>
          </a:xfrm>
          <a:prstGeom prst="rect">
            <a:avLst/>
          </a:prstGeom>
        </p:spPr>
        <p:txBody>
          <a:bodyPr wrap="none">
            <a:spAutoFit/>
          </a:bodyPr>
          <a:lstStyle/>
          <a:p>
            <a:r>
              <a:rPr lang="es-ES" sz="3600" dirty="0"/>
              <a:t>COORDINACIÓN DE LOS FUEGOS DE APOYO</a:t>
            </a:r>
            <a:endParaRPr lang="en-US" sz="3600" dirty="0"/>
          </a:p>
        </p:txBody>
      </p:sp>
    </p:spTree>
    <p:extLst>
      <p:ext uri="{BB962C8B-B14F-4D97-AF65-F5344CB8AC3E}">
        <p14:creationId xmlns:p14="http://schemas.microsoft.com/office/powerpoint/2010/main" val="27003337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332509" y="1208084"/>
            <a:ext cx="6096000" cy="4093428"/>
          </a:xfrm>
          <a:prstGeom prst="rect">
            <a:avLst/>
          </a:prstGeom>
        </p:spPr>
        <p:txBody>
          <a:bodyPr>
            <a:spAutoFit/>
          </a:bodyPr>
          <a:lstStyle/>
          <a:p>
            <a:r>
              <a:rPr lang="es-ES" sz="2000" dirty="0"/>
              <a:t>La Operación Anfibia </a:t>
            </a:r>
            <a:r>
              <a:rPr lang="es-ES" sz="2000" dirty="0">
                <a:solidFill>
                  <a:srgbClr val="FF0000"/>
                </a:solidFill>
              </a:rPr>
              <a:t>es la más compleja de todas las operaciones militares</a:t>
            </a:r>
            <a:r>
              <a:rPr lang="es-ES" sz="2000" dirty="0"/>
              <a:t>, por lo tanto, es la más exigente en su planeamiento y ejecución</a:t>
            </a:r>
            <a:r>
              <a:rPr lang="es-ES" sz="2000" dirty="0" smtClean="0"/>
              <a:t>.</a:t>
            </a:r>
          </a:p>
          <a:p>
            <a:endParaRPr lang="es-ES" sz="2000" dirty="0"/>
          </a:p>
          <a:p>
            <a:r>
              <a:rPr lang="es-ES" sz="2000" dirty="0" smtClean="0"/>
              <a:t> </a:t>
            </a:r>
            <a:r>
              <a:rPr lang="es-ES" sz="2000" dirty="0"/>
              <a:t>Su ventaja principal emana de la capacidad de concentrar fuerzas equilibradas y atacar puntos seleccionados del sistema defensivo enemigo. </a:t>
            </a:r>
            <a:endParaRPr lang="es-ES" sz="2000" dirty="0" smtClean="0"/>
          </a:p>
          <a:p>
            <a:endParaRPr lang="es-ES" sz="2000" dirty="0"/>
          </a:p>
          <a:p>
            <a:r>
              <a:rPr lang="es-ES" sz="2000" dirty="0" smtClean="0"/>
              <a:t>Lo </a:t>
            </a:r>
            <a:r>
              <a:rPr lang="es-ES" sz="2000" dirty="0"/>
              <a:t>anterior, requiere que el batimiento de los blancos </a:t>
            </a:r>
            <a:r>
              <a:rPr lang="es-ES" sz="2000" dirty="0">
                <a:solidFill>
                  <a:srgbClr val="FF0000"/>
                </a:solidFill>
              </a:rPr>
              <a:t>sean previamente </a:t>
            </a:r>
            <a:r>
              <a:rPr lang="es-ES" sz="2000" dirty="0"/>
              <a:t>planificados y coordinados por el Mando, con el propósito de contribuir en forma eficaz y eficiente al Esquema de Maniobra de la Fuerza de Desembarco.</a:t>
            </a:r>
            <a:endParaRPr lang="en-US" sz="2000" dirty="0"/>
          </a:p>
        </p:txBody>
      </p:sp>
      <p:pic>
        <p:nvPicPr>
          <p:cNvPr id="6" name="Imagen 5"/>
          <p:cNvPicPr>
            <a:picLocks noChangeAspect="1"/>
          </p:cNvPicPr>
          <p:nvPr/>
        </p:nvPicPr>
        <p:blipFill>
          <a:blip r:embed="rId3"/>
          <a:stretch>
            <a:fillRect/>
          </a:stretch>
        </p:blipFill>
        <p:spPr>
          <a:xfrm>
            <a:off x="7051964" y="1005538"/>
            <a:ext cx="3726871" cy="3071563"/>
          </a:xfrm>
          <a:prstGeom prst="rect">
            <a:avLst/>
          </a:prstGeom>
        </p:spPr>
      </p:pic>
      <p:pic>
        <p:nvPicPr>
          <p:cNvPr id="10" name="Imagen 9"/>
          <p:cNvPicPr>
            <a:picLocks noChangeAspect="1"/>
          </p:cNvPicPr>
          <p:nvPr/>
        </p:nvPicPr>
        <p:blipFill>
          <a:blip r:embed="rId4"/>
          <a:stretch>
            <a:fillRect/>
          </a:stretch>
        </p:blipFill>
        <p:spPr>
          <a:xfrm>
            <a:off x="6428509" y="4284351"/>
            <a:ext cx="2715924" cy="2034321"/>
          </a:xfrm>
          <a:prstGeom prst="rect">
            <a:avLst/>
          </a:prstGeom>
        </p:spPr>
      </p:pic>
      <p:pic>
        <p:nvPicPr>
          <p:cNvPr id="11" name="Imagen 10"/>
          <p:cNvPicPr>
            <a:picLocks noChangeAspect="1"/>
          </p:cNvPicPr>
          <p:nvPr/>
        </p:nvPicPr>
        <p:blipFill>
          <a:blip r:embed="rId5"/>
          <a:stretch>
            <a:fillRect/>
          </a:stretch>
        </p:blipFill>
        <p:spPr>
          <a:xfrm>
            <a:off x="9163845" y="4311617"/>
            <a:ext cx="2847975" cy="1600200"/>
          </a:xfrm>
          <a:prstGeom prst="rect">
            <a:avLst/>
          </a:prstGeom>
        </p:spPr>
      </p:pic>
    </p:spTree>
    <p:extLst>
      <p:ext uri="{BB962C8B-B14F-4D97-AF65-F5344CB8AC3E}">
        <p14:creationId xmlns:p14="http://schemas.microsoft.com/office/powerpoint/2010/main" val="906105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sp>
        <p:nvSpPr>
          <p:cNvPr id="2" name="Rectángulo 1"/>
          <p:cNvSpPr/>
          <p:nvPr/>
        </p:nvSpPr>
        <p:spPr>
          <a:xfrm>
            <a:off x="2781103" y="1108874"/>
            <a:ext cx="5193794" cy="400110"/>
          </a:xfrm>
          <a:prstGeom prst="rect">
            <a:avLst/>
          </a:prstGeom>
        </p:spPr>
        <p:txBody>
          <a:bodyPr wrap="none">
            <a:spAutoFit/>
          </a:bodyPr>
          <a:lstStyle/>
          <a:p>
            <a:r>
              <a:rPr lang="es-ES" sz="2000" b="1" dirty="0"/>
              <a:t>AGENCIAS DE COORDINACIÓN DE LOS FUEGOS.</a:t>
            </a:r>
            <a:endParaRPr lang="en-US" sz="2000" b="1" dirty="0"/>
          </a:p>
        </p:txBody>
      </p:sp>
      <p:sp>
        <p:nvSpPr>
          <p:cNvPr id="3" name="Rectángulo 2"/>
          <p:cNvSpPr/>
          <p:nvPr/>
        </p:nvSpPr>
        <p:spPr>
          <a:xfrm>
            <a:off x="556570" y="1700900"/>
            <a:ext cx="4925772" cy="369332"/>
          </a:xfrm>
          <a:prstGeom prst="rect">
            <a:avLst/>
          </a:prstGeom>
        </p:spPr>
        <p:txBody>
          <a:bodyPr wrap="none">
            <a:spAutoFit/>
          </a:bodyPr>
          <a:lstStyle/>
          <a:p>
            <a:r>
              <a:rPr lang="en-US" dirty="0"/>
              <a:t>Centro </a:t>
            </a:r>
            <a:r>
              <a:rPr lang="en-US" dirty="0" err="1"/>
              <a:t>Coordinador</a:t>
            </a:r>
            <a:r>
              <a:rPr lang="en-US" dirty="0"/>
              <a:t> de </a:t>
            </a:r>
            <a:r>
              <a:rPr lang="en-US" dirty="0" err="1"/>
              <a:t>Armas</a:t>
            </a:r>
            <a:r>
              <a:rPr lang="en-US" dirty="0"/>
              <a:t> de </a:t>
            </a:r>
            <a:r>
              <a:rPr lang="en-US" dirty="0" err="1"/>
              <a:t>Apoyo</a:t>
            </a:r>
            <a:r>
              <a:rPr lang="en-US" dirty="0"/>
              <a:t> (C.C.A.A.).</a:t>
            </a:r>
          </a:p>
        </p:txBody>
      </p:sp>
      <p:sp>
        <p:nvSpPr>
          <p:cNvPr id="6" name="Rectángulo 5"/>
          <p:cNvSpPr/>
          <p:nvPr/>
        </p:nvSpPr>
        <p:spPr>
          <a:xfrm>
            <a:off x="745679" y="2262148"/>
            <a:ext cx="4070848" cy="1754326"/>
          </a:xfrm>
          <a:prstGeom prst="rect">
            <a:avLst/>
          </a:prstGeom>
          <a:ln w="28575">
            <a:solidFill>
              <a:schemeClr val="tx1"/>
            </a:solidFill>
          </a:ln>
        </p:spPr>
        <p:txBody>
          <a:bodyPr wrap="square">
            <a:spAutoFit/>
          </a:bodyPr>
          <a:lstStyle/>
          <a:p>
            <a:r>
              <a:rPr lang="es-ES" dirty="0"/>
              <a:t>El C.C.A.A. es la Agencia de Coordinación de Fuegos a través de la cual el Comandante de la Fuerza de Tarea Anfibia realiza la coordinación integral de los fuegos de apoyo disponibles en una Operación Anfibia</a:t>
            </a:r>
            <a:endParaRPr lang="en-US" dirty="0"/>
          </a:p>
        </p:txBody>
      </p:sp>
      <p:sp>
        <p:nvSpPr>
          <p:cNvPr id="7" name="Rectángulo 6"/>
          <p:cNvSpPr/>
          <p:nvPr/>
        </p:nvSpPr>
        <p:spPr>
          <a:xfrm>
            <a:off x="5422468" y="2262148"/>
            <a:ext cx="6096000" cy="1754326"/>
          </a:xfrm>
          <a:prstGeom prst="rect">
            <a:avLst/>
          </a:prstGeom>
          <a:ln w="28575">
            <a:solidFill>
              <a:schemeClr val="tx1"/>
            </a:solidFill>
          </a:ln>
        </p:spPr>
        <p:txBody>
          <a:bodyPr>
            <a:spAutoFit/>
          </a:bodyPr>
          <a:lstStyle/>
          <a:p>
            <a:r>
              <a:rPr lang="es-ES" dirty="0"/>
              <a:t>Esta agencia depende generalmente del Oficial Coordinador</a:t>
            </a:r>
          </a:p>
          <a:p>
            <a:r>
              <a:rPr lang="es-ES" dirty="0"/>
              <a:t>de Armas de Apoyo, Oficial Naval, quién actúa en</a:t>
            </a:r>
          </a:p>
          <a:p>
            <a:r>
              <a:rPr lang="es-ES" dirty="0"/>
              <a:t>representación del Comandante F.T.A., debiendo cumplir sus</a:t>
            </a:r>
          </a:p>
          <a:p>
            <a:r>
              <a:rPr lang="es-ES" dirty="0"/>
              <a:t>funciones y obligaciones en estrecha coordinación con el</a:t>
            </a:r>
          </a:p>
          <a:p>
            <a:r>
              <a:rPr lang="es-ES" dirty="0"/>
              <a:t>Oficial Coordinador de Fuegos de Apoyo, Oficial IM,</a:t>
            </a:r>
          </a:p>
          <a:p>
            <a:r>
              <a:rPr lang="es-ES" dirty="0"/>
              <a:t>designado por el Comandante de la Fuerza de Desembarco</a:t>
            </a:r>
            <a:endParaRPr lang="en-US" dirty="0"/>
          </a:p>
        </p:txBody>
      </p:sp>
      <p:sp>
        <p:nvSpPr>
          <p:cNvPr id="9" name="Rectángulo 8"/>
          <p:cNvSpPr/>
          <p:nvPr/>
        </p:nvSpPr>
        <p:spPr>
          <a:xfrm>
            <a:off x="2281942" y="4769638"/>
            <a:ext cx="6096000" cy="1200329"/>
          </a:xfrm>
          <a:prstGeom prst="rect">
            <a:avLst/>
          </a:prstGeom>
          <a:solidFill>
            <a:srgbClr val="FF0000"/>
          </a:solidFill>
        </p:spPr>
        <p:txBody>
          <a:bodyPr>
            <a:spAutoFit/>
          </a:bodyPr>
          <a:lstStyle/>
          <a:p>
            <a:r>
              <a:rPr lang="es-ES" b="1" dirty="0">
                <a:solidFill>
                  <a:srgbClr val="FFFF00"/>
                </a:solidFill>
              </a:rPr>
              <a:t>Tiene como misión coordinar el Apoyo Aéreo y Naval; antes y durante el desembarco, y hasta que la Artillería de la Fuerza de Desembarco se encuentre en tierra en condiciones de satisfacer los requerimientos de las tropa</a:t>
            </a:r>
            <a:endParaRPr lang="en-US" b="1" dirty="0">
              <a:solidFill>
                <a:srgbClr val="FFFF00"/>
              </a:solidFill>
            </a:endParaRPr>
          </a:p>
        </p:txBody>
      </p:sp>
    </p:spTree>
    <p:extLst>
      <p:ext uri="{BB962C8B-B14F-4D97-AF65-F5344CB8AC3E}">
        <p14:creationId xmlns:p14="http://schemas.microsoft.com/office/powerpoint/2010/main" val="10078385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5601" y="5164530"/>
            <a:ext cx="2086219" cy="1665576"/>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93964" y="1110901"/>
            <a:ext cx="6096000" cy="3416320"/>
          </a:xfrm>
          <a:prstGeom prst="rect">
            <a:avLst/>
          </a:prstGeom>
        </p:spPr>
        <p:txBody>
          <a:bodyPr>
            <a:spAutoFit/>
          </a:bodyPr>
          <a:lstStyle/>
          <a:p>
            <a:r>
              <a:rPr lang="es-ES" dirty="0"/>
              <a:t>Hasta que no suceda lo anterior, el </a:t>
            </a:r>
            <a:r>
              <a:rPr lang="es-ES" dirty="0" smtClean="0"/>
              <a:t>C.C.A.A. continuará coordinando los fuegos de apoyo, en particular el Fuego de Apoyo Naval, el que será </a:t>
            </a:r>
            <a:r>
              <a:rPr lang="es-ES" dirty="0" err="1" smtClean="0"/>
              <a:t>espoteado</a:t>
            </a:r>
            <a:r>
              <a:rPr lang="es-ES" dirty="0" smtClean="0"/>
              <a:t> por la Partida de </a:t>
            </a:r>
            <a:r>
              <a:rPr lang="es-ES" dirty="0" err="1" smtClean="0"/>
              <a:t>Espoteo</a:t>
            </a:r>
            <a:r>
              <a:rPr lang="es-ES" dirty="0" smtClean="0"/>
              <a:t> en Tierra y/o Observadores Adelantados. </a:t>
            </a:r>
          </a:p>
          <a:p>
            <a:endParaRPr lang="es-ES" dirty="0"/>
          </a:p>
          <a:p>
            <a:endParaRPr lang="es-ES" dirty="0" smtClean="0"/>
          </a:p>
          <a:p>
            <a:r>
              <a:rPr lang="es-ES" dirty="0" smtClean="0"/>
              <a:t>En </a:t>
            </a:r>
            <a:r>
              <a:rPr lang="es-ES" dirty="0"/>
              <a:t>la medida que se consolida la Cabeza de Playa, se </a:t>
            </a:r>
            <a:r>
              <a:rPr lang="es-ES" dirty="0">
                <a:solidFill>
                  <a:srgbClr val="FF0000"/>
                </a:solidFill>
              </a:rPr>
              <a:t>desembarca a la Artillería de Campaña y se establece el Centro Coordinador de Fuegos de Apoyo (C.C.F.A.) en tierra</a:t>
            </a:r>
            <a:r>
              <a:rPr lang="es-ES" dirty="0"/>
              <a:t>, en forma gradual, se traspasa el control del Fuego de Apoyo Naval, del Fuego de Apoyo Aéreo y del Fuego de la Artillería y Morteros terrestre, desde el C.C.A.A. al C.C.F.A</a:t>
            </a:r>
            <a:endParaRPr lang="en-US" dirty="0"/>
          </a:p>
        </p:txBody>
      </p:sp>
      <p:sp>
        <p:nvSpPr>
          <p:cNvPr id="3" name="Rectángulo 2"/>
          <p:cNvSpPr/>
          <p:nvPr/>
        </p:nvSpPr>
        <p:spPr>
          <a:xfrm>
            <a:off x="8049491" y="2398914"/>
            <a:ext cx="3089563" cy="2585323"/>
          </a:xfrm>
          <a:prstGeom prst="rect">
            <a:avLst/>
          </a:prstGeom>
          <a:solidFill>
            <a:srgbClr val="FF0000"/>
          </a:solidFill>
          <a:scene3d>
            <a:camera prst="orthographicFront"/>
            <a:lightRig rig="threePt" dir="t"/>
          </a:scene3d>
          <a:sp3d>
            <a:bevelT w="139700" h="139700" prst="divot"/>
          </a:sp3d>
        </p:spPr>
        <p:txBody>
          <a:bodyPr wrap="square">
            <a:spAutoFit/>
          </a:bodyPr>
          <a:lstStyle/>
          <a:p>
            <a:r>
              <a:rPr lang="es-ES" dirty="0">
                <a:solidFill>
                  <a:srgbClr val="FFFF00"/>
                </a:solidFill>
              </a:rPr>
              <a:t>Cuando la responsabilidad de la coordinación de las armas de apoyo ha sido traspasada al C.C.F.A., el C.C.A.A. continúa en funcionamiento con todos sus sistemas en alerta, presto a tomar el control de la acción, en caso de que la situación así lo requiera.</a:t>
            </a:r>
            <a:endParaRPr lang="en-US" dirty="0">
              <a:solidFill>
                <a:srgbClr val="FFFF00"/>
              </a:solidFill>
            </a:endParaRPr>
          </a:p>
        </p:txBody>
      </p:sp>
    </p:spTree>
    <p:extLst>
      <p:ext uri="{BB962C8B-B14F-4D97-AF65-F5344CB8AC3E}">
        <p14:creationId xmlns:p14="http://schemas.microsoft.com/office/powerpoint/2010/main" val="6920765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7764" y="4044495"/>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redondeado 5"/>
          <p:cNvSpPr/>
          <p:nvPr/>
        </p:nvSpPr>
        <p:spPr>
          <a:xfrm>
            <a:off x="3255818" y="1039091"/>
            <a:ext cx="3325091" cy="7204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COMANDANTE DE LA FTA.</a:t>
            </a:r>
            <a:endParaRPr lang="en-US" dirty="0"/>
          </a:p>
        </p:txBody>
      </p:sp>
      <p:cxnSp>
        <p:nvCxnSpPr>
          <p:cNvPr id="9" name="Conector recto de flecha 8"/>
          <p:cNvCxnSpPr/>
          <p:nvPr/>
        </p:nvCxnSpPr>
        <p:spPr>
          <a:xfrm>
            <a:off x="4876801" y="1759527"/>
            <a:ext cx="13854" cy="748146"/>
          </a:xfrm>
          <a:prstGeom prst="straightConnector1">
            <a:avLst/>
          </a:prstGeom>
          <a:ln w="3810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flipV="1">
            <a:off x="2604655" y="2507673"/>
            <a:ext cx="4765964" cy="13854"/>
          </a:xfrm>
          <a:prstGeom prst="line">
            <a:avLst/>
          </a:prstGeom>
          <a:ln w="381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7" name="Conector recto de flecha 16"/>
          <p:cNvCxnSpPr/>
          <p:nvPr/>
        </p:nvCxnSpPr>
        <p:spPr>
          <a:xfrm flipH="1">
            <a:off x="2546492" y="2507673"/>
            <a:ext cx="44310" cy="3395698"/>
          </a:xfrm>
          <a:prstGeom prst="straightConnector1">
            <a:avLst/>
          </a:prstGeom>
          <a:ln w="3810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Conector recto de flecha 18"/>
          <p:cNvCxnSpPr/>
          <p:nvPr/>
        </p:nvCxnSpPr>
        <p:spPr>
          <a:xfrm flipH="1">
            <a:off x="4890655" y="2521527"/>
            <a:ext cx="1" cy="3381844"/>
          </a:xfrm>
          <a:prstGeom prst="straightConnector1">
            <a:avLst/>
          </a:prstGeom>
          <a:ln w="3810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recto de flecha 20"/>
          <p:cNvCxnSpPr/>
          <p:nvPr/>
        </p:nvCxnSpPr>
        <p:spPr>
          <a:xfrm>
            <a:off x="7370619" y="2507673"/>
            <a:ext cx="0" cy="3395698"/>
          </a:xfrm>
          <a:prstGeom prst="straightConnector1">
            <a:avLst/>
          </a:prstGeom>
          <a:ln w="3810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2" name="Rectángulo 21"/>
          <p:cNvSpPr/>
          <p:nvPr/>
        </p:nvSpPr>
        <p:spPr>
          <a:xfrm>
            <a:off x="3255818" y="2923309"/>
            <a:ext cx="1260764" cy="4017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C.C.A.A</a:t>
            </a:r>
            <a:endParaRPr lang="en-US" dirty="0"/>
          </a:p>
        </p:txBody>
      </p:sp>
      <p:cxnSp>
        <p:nvCxnSpPr>
          <p:cNvPr id="23" name="Conector recto 22"/>
          <p:cNvCxnSpPr/>
          <p:nvPr/>
        </p:nvCxnSpPr>
        <p:spPr>
          <a:xfrm flipV="1">
            <a:off x="2327564" y="3713019"/>
            <a:ext cx="4765964" cy="13854"/>
          </a:xfrm>
          <a:prstGeom prst="line">
            <a:avLst/>
          </a:prstGeom>
          <a:ln w="38100">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flipH="1">
            <a:off x="2286001" y="3713019"/>
            <a:ext cx="27709" cy="2313709"/>
          </a:xfrm>
          <a:prstGeom prst="straightConnector1">
            <a:avLst/>
          </a:prstGeom>
          <a:ln w="38100">
            <a:solidFill>
              <a:schemeClr val="tx1">
                <a:lumMod val="95000"/>
                <a:lumOff val="5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p:cNvCxnSpPr/>
          <p:nvPr/>
        </p:nvCxnSpPr>
        <p:spPr>
          <a:xfrm>
            <a:off x="4585720" y="3699163"/>
            <a:ext cx="13990" cy="2105892"/>
          </a:xfrm>
          <a:prstGeom prst="straightConnector1">
            <a:avLst/>
          </a:prstGeom>
          <a:ln w="38100">
            <a:solidFill>
              <a:schemeClr val="tx1">
                <a:lumMod val="95000"/>
                <a:lumOff val="5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6" name="Conector recto de flecha 25"/>
          <p:cNvCxnSpPr/>
          <p:nvPr/>
        </p:nvCxnSpPr>
        <p:spPr>
          <a:xfrm>
            <a:off x="7093528" y="3740729"/>
            <a:ext cx="0" cy="2162642"/>
          </a:xfrm>
          <a:prstGeom prst="straightConnector1">
            <a:avLst/>
          </a:prstGeom>
          <a:ln w="38100">
            <a:solidFill>
              <a:schemeClr val="tx1">
                <a:lumMod val="95000"/>
                <a:lumOff val="5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p:cNvCxnSpPr/>
          <p:nvPr/>
        </p:nvCxnSpPr>
        <p:spPr>
          <a:xfrm>
            <a:off x="3869818" y="3297381"/>
            <a:ext cx="16382" cy="401782"/>
          </a:xfrm>
          <a:prstGeom prst="straightConnector1">
            <a:avLst/>
          </a:prstGeom>
          <a:ln w="38100">
            <a:solidFill>
              <a:schemeClr val="tx1">
                <a:lumMod val="95000"/>
                <a:lumOff val="5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pic>
        <p:nvPicPr>
          <p:cNvPr id="30" name="Imagen 29"/>
          <p:cNvPicPr>
            <a:picLocks noChangeAspect="1"/>
          </p:cNvPicPr>
          <p:nvPr/>
        </p:nvPicPr>
        <p:blipFill>
          <a:blip r:embed="rId4"/>
          <a:stretch>
            <a:fillRect/>
          </a:stretch>
        </p:blipFill>
        <p:spPr>
          <a:xfrm>
            <a:off x="1635702" y="6087567"/>
            <a:ext cx="1383723" cy="470466"/>
          </a:xfrm>
          <a:prstGeom prst="rect">
            <a:avLst/>
          </a:prstGeom>
        </p:spPr>
      </p:pic>
      <p:pic>
        <p:nvPicPr>
          <p:cNvPr id="31" name="Imagen 30"/>
          <p:cNvPicPr>
            <a:picLocks noChangeAspect="1"/>
          </p:cNvPicPr>
          <p:nvPr/>
        </p:nvPicPr>
        <p:blipFill>
          <a:blip r:embed="rId5"/>
          <a:stretch>
            <a:fillRect/>
          </a:stretch>
        </p:blipFill>
        <p:spPr>
          <a:xfrm>
            <a:off x="3930430" y="5903371"/>
            <a:ext cx="1215737" cy="838858"/>
          </a:xfrm>
          <a:prstGeom prst="rect">
            <a:avLst/>
          </a:prstGeom>
        </p:spPr>
      </p:pic>
      <p:pic>
        <p:nvPicPr>
          <p:cNvPr id="33" name="Imagen 32"/>
          <p:cNvPicPr>
            <a:picLocks noChangeAspect="1"/>
          </p:cNvPicPr>
          <p:nvPr/>
        </p:nvPicPr>
        <p:blipFill>
          <a:blip r:embed="rId6"/>
          <a:stretch>
            <a:fillRect/>
          </a:stretch>
        </p:blipFill>
        <p:spPr>
          <a:xfrm flipH="1">
            <a:off x="6622473" y="5935168"/>
            <a:ext cx="748146" cy="604333"/>
          </a:xfrm>
          <a:prstGeom prst="rect">
            <a:avLst/>
          </a:prstGeom>
        </p:spPr>
      </p:pic>
      <p:cxnSp>
        <p:nvCxnSpPr>
          <p:cNvPr id="39" name="Conector recto de flecha 38"/>
          <p:cNvCxnSpPr/>
          <p:nvPr/>
        </p:nvCxnSpPr>
        <p:spPr>
          <a:xfrm flipV="1">
            <a:off x="8257310" y="1773382"/>
            <a:ext cx="1066799" cy="6260"/>
          </a:xfrm>
          <a:prstGeom prst="straightConnector1">
            <a:avLst/>
          </a:prstGeom>
          <a:ln w="3810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1" name="CuadroTexto 40"/>
          <p:cNvSpPr txBox="1"/>
          <p:nvPr/>
        </p:nvSpPr>
        <p:spPr>
          <a:xfrm>
            <a:off x="9405401" y="1588716"/>
            <a:ext cx="2000484" cy="369332"/>
          </a:xfrm>
          <a:prstGeom prst="rect">
            <a:avLst/>
          </a:prstGeom>
          <a:noFill/>
        </p:spPr>
        <p:txBody>
          <a:bodyPr wrap="none" rtlCol="0">
            <a:spAutoFit/>
          </a:bodyPr>
          <a:lstStyle/>
          <a:p>
            <a:r>
              <a:rPr lang="es-ES" dirty="0" smtClean="0"/>
              <a:t>LINEA DE CONTROL</a:t>
            </a:r>
            <a:endParaRPr lang="en-US" dirty="0"/>
          </a:p>
        </p:txBody>
      </p:sp>
      <p:cxnSp>
        <p:nvCxnSpPr>
          <p:cNvPr id="42" name="Conector recto de flecha 41"/>
          <p:cNvCxnSpPr/>
          <p:nvPr/>
        </p:nvCxnSpPr>
        <p:spPr>
          <a:xfrm>
            <a:off x="8257310" y="2301572"/>
            <a:ext cx="1148091" cy="27707"/>
          </a:xfrm>
          <a:prstGeom prst="straightConnector1">
            <a:avLst/>
          </a:prstGeom>
          <a:ln w="38100">
            <a:solidFill>
              <a:schemeClr val="tx1">
                <a:lumMod val="95000"/>
                <a:lumOff val="5000"/>
              </a:schemeClr>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46" name="CuadroTexto 45"/>
          <p:cNvSpPr txBox="1"/>
          <p:nvPr/>
        </p:nvSpPr>
        <p:spPr>
          <a:xfrm>
            <a:off x="9405401" y="2144613"/>
            <a:ext cx="2606996" cy="369332"/>
          </a:xfrm>
          <a:prstGeom prst="rect">
            <a:avLst/>
          </a:prstGeom>
          <a:noFill/>
        </p:spPr>
        <p:txBody>
          <a:bodyPr wrap="none" rtlCol="0">
            <a:spAutoFit/>
          </a:bodyPr>
          <a:lstStyle/>
          <a:p>
            <a:r>
              <a:rPr lang="es-ES" dirty="0" smtClean="0"/>
              <a:t>LINEA DE COORDINACION</a:t>
            </a:r>
            <a:endParaRPr lang="en-US" dirty="0"/>
          </a:p>
        </p:txBody>
      </p:sp>
    </p:spTree>
    <p:extLst>
      <p:ext uri="{BB962C8B-B14F-4D97-AF65-F5344CB8AC3E}">
        <p14:creationId xmlns:p14="http://schemas.microsoft.com/office/powerpoint/2010/main" val="21610286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3302" y="4642293"/>
            <a:ext cx="2415937" cy="1928813"/>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505821" y="1124589"/>
            <a:ext cx="6424323" cy="461665"/>
          </a:xfrm>
          <a:prstGeom prst="rect">
            <a:avLst/>
          </a:prstGeom>
        </p:spPr>
        <p:txBody>
          <a:bodyPr wrap="none">
            <a:spAutoFit/>
          </a:bodyPr>
          <a:lstStyle/>
          <a:p>
            <a:r>
              <a:rPr lang="es-ES" sz="2400" dirty="0"/>
              <a:t>Centro Coordinador de Fuegos de Apoyo (C.C.F.A.)</a:t>
            </a:r>
            <a:endParaRPr lang="en-US" sz="2400" dirty="0"/>
          </a:p>
        </p:txBody>
      </p:sp>
      <p:sp>
        <p:nvSpPr>
          <p:cNvPr id="3" name="Rectángulo 2"/>
          <p:cNvSpPr/>
          <p:nvPr/>
        </p:nvSpPr>
        <p:spPr>
          <a:xfrm>
            <a:off x="387927" y="1939821"/>
            <a:ext cx="6096000" cy="2585323"/>
          </a:xfrm>
          <a:prstGeom prst="rect">
            <a:avLst/>
          </a:prstGeom>
        </p:spPr>
        <p:txBody>
          <a:bodyPr>
            <a:spAutoFit/>
          </a:bodyPr>
          <a:lstStyle/>
          <a:p>
            <a:r>
              <a:rPr lang="es-ES" dirty="0"/>
              <a:t>El C.C.F.A. es la Agencia de Coordinación a través de la cual el Comandante de la Fuerza de Desembarco (C.F.D.) realiza la planificación, coordinación y control de los fuegos de sus Armas de Apoyo. </a:t>
            </a:r>
            <a:endParaRPr lang="es-ES" dirty="0" smtClean="0"/>
          </a:p>
          <a:p>
            <a:endParaRPr lang="es-ES" dirty="0"/>
          </a:p>
          <a:p>
            <a:endParaRPr lang="es-ES" dirty="0" smtClean="0"/>
          </a:p>
          <a:p>
            <a:r>
              <a:rPr lang="es-ES" dirty="0" smtClean="0"/>
              <a:t>Se </a:t>
            </a:r>
            <a:r>
              <a:rPr lang="es-ES" dirty="0"/>
              <a:t>establece en tierra y tiene como misión coordinar los fuegos de apoyo que realizan las distintas unidades, ya sea estas Navales, Militares o Aéreas.</a:t>
            </a:r>
            <a:endParaRPr lang="en-US" dirty="0"/>
          </a:p>
        </p:txBody>
      </p:sp>
      <p:sp>
        <p:nvSpPr>
          <p:cNvPr id="6" name="Rectángulo 5"/>
          <p:cNvSpPr/>
          <p:nvPr/>
        </p:nvSpPr>
        <p:spPr>
          <a:xfrm>
            <a:off x="387927" y="4816780"/>
            <a:ext cx="6096000" cy="1754326"/>
          </a:xfrm>
          <a:prstGeom prst="rect">
            <a:avLst/>
          </a:prstGeom>
        </p:spPr>
        <p:txBody>
          <a:bodyPr>
            <a:spAutoFit/>
          </a:bodyPr>
          <a:lstStyle/>
          <a:p>
            <a:r>
              <a:rPr lang="es-ES" dirty="0"/>
              <a:t>Esta Agencia depende generalmente del Oficial Coordinador de Fuegos de Apoyo, quién actúa en representación del Comandante F.D., debiendo cumplir sus funciones y obligaciones en estrecha coordinación con el Oficial Coordinador de Armas de Apoyo designado por el Comandante de la Fuerza de Tarea Anfibia</a:t>
            </a:r>
            <a:endParaRPr lang="en-US" dirty="0"/>
          </a:p>
        </p:txBody>
      </p:sp>
      <p:sp>
        <p:nvSpPr>
          <p:cNvPr id="7" name="Rectángulo 6"/>
          <p:cNvSpPr/>
          <p:nvPr/>
        </p:nvSpPr>
        <p:spPr>
          <a:xfrm>
            <a:off x="7816947" y="2078320"/>
            <a:ext cx="3014324" cy="2308324"/>
          </a:xfrm>
          <a:prstGeom prst="rect">
            <a:avLst/>
          </a:prstGeom>
          <a:solidFill>
            <a:srgbClr val="FF0000"/>
          </a:solidFill>
          <a:scene3d>
            <a:camera prst="orthographicFront"/>
            <a:lightRig rig="threePt" dir="t"/>
          </a:scene3d>
          <a:sp3d>
            <a:bevelT prst="angle"/>
          </a:sp3d>
        </p:spPr>
        <p:txBody>
          <a:bodyPr wrap="square">
            <a:spAutoFit/>
          </a:bodyPr>
          <a:lstStyle/>
          <a:p>
            <a:r>
              <a:rPr lang="es-ES" dirty="0">
                <a:solidFill>
                  <a:srgbClr val="FFFF00"/>
                </a:solidFill>
              </a:rPr>
              <a:t>Esta Agencia asume la coordinación de los fuegos de apoyo, una vez que el C.C.A.A. le traspasa la responsabilidad, debiendo mantenerse el enlace permanente entre ambas Agencias Coordinadoras</a:t>
            </a:r>
            <a:endParaRPr lang="en-US" dirty="0">
              <a:solidFill>
                <a:srgbClr val="FFFF00"/>
              </a:solidFill>
            </a:endParaRPr>
          </a:p>
        </p:txBody>
      </p:sp>
    </p:spTree>
    <p:extLst>
      <p:ext uri="{BB962C8B-B14F-4D97-AF65-F5344CB8AC3E}">
        <p14:creationId xmlns:p14="http://schemas.microsoft.com/office/powerpoint/2010/main" val="11876764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782" y="3858491"/>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93273" y="1108363"/>
            <a:ext cx="2230582" cy="70658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COMANDANTE DE LA FTA.</a:t>
            </a:r>
            <a:endParaRPr lang="en-US" dirty="0"/>
          </a:p>
        </p:txBody>
      </p:sp>
      <p:sp>
        <p:nvSpPr>
          <p:cNvPr id="6" name="Rectángulo redondeado 5"/>
          <p:cNvSpPr/>
          <p:nvPr/>
        </p:nvSpPr>
        <p:spPr>
          <a:xfrm>
            <a:off x="6303819" y="1122218"/>
            <a:ext cx="2230582" cy="706582"/>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COMANDANTE DE LA F.D</a:t>
            </a:r>
            <a:endParaRPr lang="en-US" dirty="0"/>
          </a:p>
        </p:txBody>
      </p:sp>
      <p:sp>
        <p:nvSpPr>
          <p:cNvPr id="7" name="Rectángulo redondeado 6"/>
          <p:cNvSpPr/>
          <p:nvPr/>
        </p:nvSpPr>
        <p:spPr>
          <a:xfrm>
            <a:off x="2008909" y="2438400"/>
            <a:ext cx="1399309" cy="5126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C.C.A.A.</a:t>
            </a:r>
            <a:endParaRPr lang="en-US" dirty="0"/>
          </a:p>
        </p:txBody>
      </p:sp>
      <p:sp>
        <p:nvSpPr>
          <p:cNvPr id="11" name="Rectángulo redondeado 10"/>
          <p:cNvSpPr/>
          <p:nvPr/>
        </p:nvSpPr>
        <p:spPr>
          <a:xfrm>
            <a:off x="6719455" y="2438400"/>
            <a:ext cx="1399309" cy="5126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C.C.F.A.</a:t>
            </a:r>
            <a:endParaRPr lang="en-US" dirty="0"/>
          </a:p>
        </p:txBody>
      </p:sp>
      <p:pic>
        <p:nvPicPr>
          <p:cNvPr id="12" name="Imagen 11"/>
          <p:cNvPicPr>
            <a:picLocks noChangeAspect="1"/>
          </p:cNvPicPr>
          <p:nvPr/>
        </p:nvPicPr>
        <p:blipFill>
          <a:blip r:embed="rId4"/>
          <a:stretch>
            <a:fillRect/>
          </a:stretch>
        </p:blipFill>
        <p:spPr>
          <a:xfrm>
            <a:off x="2009779" y="6087567"/>
            <a:ext cx="1383723" cy="470466"/>
          </a:xfrm>
          <a:prstGeom prst="rect">
            <a:avLst/>
          </a:prstGeom>
        </p:spPr>
      </p:pic>
      <p:pic>
        <p:nvPicPr>
          <p:cNvPr id="13" name="Imagen 12"/>
          <p:cNvPicPr>
            <a:picLocks noChangeAspect="1"/>
          </p:cNvPicPr>
          <p:nvPr/>
        </p:nvPicPr>
        <p:blipFill>
          <a:blip r:embed="rId5"/>
          <a:stretch>
            <a:fillRect/>
          </a:stretch>
        </p:blipFill>
        <p:spPr>
          <a:xfrm>
            <a:off x="4462895" y="5869859"/>
            <a:ext cx="1215737" cy="838858"/>
          </a:xfrm>
          <a:prstGeom prst="rect">
            <a:avLst/>
          </a:prstGeom>
        </p:spPr>
      </p:pic>
      <p:pic>
        <p:nvPicPr>
          <p:cNvPr id="14" name="Imagen 13"/>
          <p:cNvPicPr>
            <a:picLocks noChangeAspect="1"/>
          </p:cNvPicPr>
          <p:nvPr/>
        </p:nvPicPr>
        <p:blipFill>
          <a:blip r:embed="rId6"/>
          <a:stretch>
            <a:fillRect/>
          </a:stretch>
        </p:blipFill>
        <p:spPr>
          <a:xfrm flipH="1">
            <a:off x="6996550" y="5935168"/>
            <a:ext cx="748146" cy="604333"/>
          </a:xfrm>
          <a:prstGeom prst="rect">
            <a:avLst/>
          </a:prstGeom>
        </p:spPr>
      </p:pic>
      <p:cxnSp>
        <p:nvCxnSpPr>
          <p:cNvPr id="16" name="Conector recto de flecha 15"/>
          <p:cNvCxnSpPr>
            <a:stCxn id="2" idx="3"/>
            <a:endCxn id="6" idx="1"/>
          </p:cNvCxnSpPr>
          <p:nvPr/>
        </p:nvCxnSpPr>
        <p:spPr>
          <a:xfrm>
            <a:off x="3823855" y="1461654"/>
            <a:ext cx="2479964" cy="13855"/>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 name="Conector recto de flecha 17"/>
          <p:cNvCxnSpPr/>
          <p:nvPr/>
        </p:nvCxnSpPr>
        <p:spPr>
          <a:xfrm flipH="1">
            <a:off x="5085324" y="1451262"/>
            <a:ext cx="41563" cy="4294909"/>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flipH="1">
            <a:off x="2535381" y="4689763"/>
            <a:ext cx="35902" cy="110143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Conector recto 25"/>
          <p:cNvCxnSpPr/>
          <p:nvPr/>
        </p:nvCxnSpPr>
        <p:spPr>
          <a:xfrm>
            <a:off x="2571283" y="4689763"/>
            <a:ext cx="252026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p:nvPr/>
        </p:nvCxnSpPr>
        <p:spPr>
          <a:xfrm>
            <a:off x="8551080" y="1482435"/>
            <a:ext cx="606775" cy="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flipH="1">
            <a:off x="9157855" y="1482435"/>
            <a:ext cx="15267" cy="429491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Conector recto de flecha 34"/>
          <p:cNvCxnSpPr/>
          <p:nvPr/>
        </p:nvCxnSpPr>
        <p:spPr>
          <a:xfrm flipH="1">
            <a:off x="8351471" y="5770417"/>
            <a:ext cx="821651" cy="1385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Conector recto de flecha 36"/>
          <p:cNvCxnSpPr>
            <a:stCxn id="7" idx="3"/>
            <a:endCxn id="11" idx="1"/>
          </p:cNvCxnSpPr>
          <p:nvPr/>
        </p:nvCxnSpPr>
        <p:spPr>
          <a:xfrm>
            <a:off x="3408218" y="2694709"/>
            <a:ext cx="3311237" cy="0"/>
          </a:xfrm>
          <a:prstGeom prst="straightConnector1">
            <a:avLst/>
          </a:prstGeom>
          <a:ln w="38100">
            <a:solidFill>
              <a:schemeClr val="tx1"/>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0" name="Conector recto de flecha 39"/>
          <p:cNvCxnSpPr/>
          <p:nvPr/>
        </p:nvCxnSpPr>
        <p:spPr>
          <a:xfrm flipH="1">
            <a:off x="7439186" y="2951018"/>
            <a:ext cx="2" cy="2795153"/>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4" name="Conector recto de flecha 43"/>
          <p:cNvCxnSpPr/>
          <p:nvPr/>
        </p:nvCxnSpPr>
        <p:spPr>
          <a:xfrm>
            <a:off x="2679860" y="2951018"/>
            <a:ext cx="21780" cy="858980"/>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7" name="Conector recto 46"/>
          <p:cNvCxnSpPr/>
          <p:nvPr/>
        </p:nvCxnSpPr>
        <p:spPr>
          <a:xfrm>
            <a:off x="2008909" y="3858491"/>
            <a:ext cx="2750127" cy="0"/>
          </a:xfrm>
          <a:prstGeom prst="line">
            <a:avLst/>
          </a:prstGeom>
          <a:ln w="381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0" name="Conector recto de flecha 49"/>
          <p:cNvCxnSpPr/>
          <p:nvPr/>
        </p:nvCxnSpPr>
        <p:spPr>
          <a:xfrm flipH="1">
            <a:off x="4771287" y="3882235"/>
            <a:ext cx="10649" cy="1863936"/>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2" name="Conector recto de flecha 51"/>
          <p:cNvCxnSpPr/>
          <p:nvPr/>
        </p:nvCxnSpPr>
        <p:spPr>
          <a:xfrm flipH="1">
            <a:off x="1987976" y="3922065"/>
            <a:ext cx="20934" cy="1824106"/>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5" name="Conector recto de flecha 54"/>
          <p:cNvCxnSpPr/>
          <p:nvPr/>
        </p:nvCxnSpPr>
        <p:spPr>
          <a:xfrm flipH="1">
            <a:off x="2698672" y="1861201"/>
            <a:ext cx="2968" cy="476752"/>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7" name="Conector recto de flecha 56"/>
          <p:cNvCxnSpPr/>
          <p:nvPr/>
        </p:nvCxnSpPr>
        <p:spPr>
          <a:xfrm flipH="1">
            <a:off x="7416141" y="1926258"/>
            <a:ext cx="2968" cy="476752"/>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39867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782" y="3931660"/>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033622" y="1083024"/>
            <a:ext cx="7570086" cy="523220"/>
          </a:xfrm>
          <a:prstGeom prst="rect">
            <a:avLst/>
          </a:prstGeom>
        </p:spPr>
        <p:txBody>
          <a:bodyPr wrap="none">
            <a:spAutoFit/>
          </a:bodyPr>
          <a:lstStyle/>
          <a:p>
            <a:r>
              <a:rPr lang="es-ES" sz="2800" dirty="0"/>
              <a:t>Centro Coordinador de Apoyo de Fuegos (C.C.A.F.).</a:t>
            </a:r>
            <a:endParaRPr lang="en-US" sz="2800" dirty="0"/>
          </a:p>
        </p:txBody>
      </p:sp>
      <p:sp>
        <p:nvSpPr>
          <p:cNvPr id="3" name="Rectángulo 2"/>
          <p:cNvSpPr/>
          <p:nvPr/>
        </p:nvSpPr>
        <p:spPr>
          <a:xfrm>
            <a:off x="193964" y="1734419"/>
            <a:ext cx="6096000" cy="1754326"/>
          </a:xfrm>
          <a:prstGeom prst="rect">
            <a:avLst/>
          </a:prstGeom>
        </p:spPr>
        <p:txBody>
          <a:bodyPr>
            <a:spAutoFit/>
          </a:bodyPr>
          <a:lstStyle/>
          <a:p>
            <a:r>
              <a:rPr lang="es-ES" dirty="0"/>
              <a:t>En la Defensa de Costa que realiza la Armada con la finalidad de proteger objetivos específicos de significación estratégica situados en el área costera, contra las operaciones de proyección enemigas desde el mar, emplea entre otros, medios navales de superficie, aéreos y submarinos, medios de vigilancia costera y medios de Artillería de Costa</a:t>
            </a:r>
            <a:endParaRPr lang="en-US" dirty="0"/>
          </a:p>
        </p:txBody>
      </p:sp>
      <p:sp>
        <p:nvSpPr>
          <p:cNvPr id="6" name="Rectángulo 5"/>
          <p:cNvSpPr/>
          <p:nvPr/>
        </p:nvSpPr>
        <p:spPr>
          <a:xfrm>
            <a:off x="193964" y="3931660"/>
            <a:ext cx="6096000" cy="1200329"/>
          </a:xfrm>
          <a:prstGeom prst="rect">
            <a:avLst/>
          </a:prstGeom>
        </p:spPr>
        <p:txBody>
          <a:bodyPr>
            <a:spAutoFit/>
          </a:bodyPr>
          <a:lstStyle/>
          <a:p>
            <a:r>
              <a:rPr lang="es-ES" dirty="0"/>
              <a:t>Eventualmente, la Defensa de Costa requerirá ser apoyada por medios de artillería terrestre pertenecientes al Ejército, para batir a las fuerzas enemigas que pudiesen haber efectuado el Asalto Anfibio en alguna playa de </a:t>
            </a:r>
            <a:r>
              <a:rPr lang="es-ES" dirty="0" smtClean="0"/>
              <a:t>desembarco.</a:t>
            </a:r>
            <a:endParaRPr lang="en-US" dirty="0"/>
          </a:p>
        </p:txBody>
      </p:sp>
      <p:sp>
        <p:nvSpPr>
          <p:cNvPr id="7" name="Rectángulo 6"/>
          <p:cNvSpPr/>
          <p:nvPr/>
        </p:nvSpPr>
        <p:spPr>
          <a:xfrm>
            <a:off x="193964" y="5574904"/>
            <a:ext cx="6096000" cy="923330"/>
          </a:xfrm>
          <a:prstGeom prst="rect">
            <a:avLst/>
          </a:prstGeom>
        </p:spPr>
        <p:txBody>
          <a:bodyPr>
            <a:spAutoFit/>
          </a:bodyPr>
          <a:lstStyle/>
          <a:p>
            <a:r>
              <a:rPr lang="es-ES" dirty="0"/>
              <a:t>La Agencia de Coordinación que materializa los requerimientos de apoyo de fuegos, se denomina Centro Coordinador de Apoyo de Fuegos. </a:t>
            </a:r>
            <a:endParaRPr lang="en-US" dirty="0"/>
          </a:p>
        </p:txBody>
      </p:sp>
      <p:sp>
        <p:nvSpPr>
          <p:cNvPr id="9" name="Rectángulo 8"/>
          <p:cNvSpPr/>
          <p:nvPr/>
        </p:nvSpPr>
        <p:spPr>
          <a:xfrm>
            <a:off x="7592291" y="1992668"/>
            <a:ext cx="3034146" cy="3139321"/>
          </a:xfrm>
          <a:prstGeom prst="rect">
            <a:avLst/>
          </a:prstGeom>
          <a:solidFill>
            <a:srgbClr val="FF0000"/>
          </a:solidFill>
          <a:scene3d>
            <a:camera prst="orthographicFront"/>
            <a:lightRig rig="threePt" dir="t"/>
          </a:scene3d>
          <a:sp3d>
            <a:bevelT prst="angle"/>
          </a:sp3d>
        </p:spPr>
        <p:txBody>
          <a:bodyPr wrap="square">
            <a:spAutoFit/>
          </a:bodyPr>
          <a:lstStyle/>
          <a:p>
            <a:r>
              <a:rPr lang="es-ES" dirty="0">
                <a:solidFill>
                  <a:srgbClr val="FFFF00"/>
                </a:solidFill>
              </a:rPr>
              <a:t>El C.C.A.F. es la Agencia de Coordinación a través de la cual el Comandante de la Fuerza IM. y el Comandante de las Fuerzas Terrestres, realizan la coordinación integral de los fuegos de apoyo de artillería terrestre que requerirá alguna Unidad de Artillería de Costa, en un área determinada.</a:t>
            </a:r>
            <a:endParaRPr lang="en-US" dirty="0">
              <a:solidFill>
                <a:srgbClr val="FFFF00"/>
              </a:solidFill>
            </a:endParaRPr>
          </a:p>
        </p:txBody>
      </p:sp>
    </p:spTree>
    <p:extLst>
      <p:ext uri="{BB962C8B-B14F-4D97-AF65-F5344CB8AC3E}">
        <p14:creationId xmlns:p14="http://schemas.microsoft.com/office/powerpoint/2010/main" val="26675900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782" y="3858491"/>
            <a:ext cx="3757038" cy="299950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redondeado 1"/>
          <p:cNvSpPr/>
          <p:nvPr/>
        </p:nvSpPr>
        <p:spPr>
          <a:xfrm>
            <a:off x="1593273" y="1108363"/>
            <a:ext cx="2230582" cy="706582"/>
          </a:xfrm>
          <a:prstGeom prst="round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tx1"/>
                </a:solidFill>
              </a:rPr>
              <a:t>COMANDANTE DE LA UNIDAD DE EJERCITO </a:t>
            </a:r>
            <a:endParaRPr lang="en-US" dirty="0">
              <a:solidFill>
                <a:schemeClr val="tx1"/>
              </a:solidFill>
            </a:endParaRPr>
          </a:p>
        </p:txBody>
      </p:sp>
      <p:sp>
        <p:nvSpPr>
          <p:cNvPr id="6" name="Rectángulo redondeado 5"/>
          <p:cNvSpPr/>
          <p:nvPr/>
        </p:nvSpPr>
        <p:spPr>
          <a:xfrm>
            <a:off x="6303819" y="1122218"/>
            <a:ext cx="2230582" cy="706582"/>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COMANDANTE DE LA FUERZA IM </a:t>
            </a:r>
            <a:endParaRPr lang="en-US" dirty="0"/>
          </a:p>
        </p:txBody>
      </p:sp>
      <p:sp>
        <p:nvSpPr>
          <p:cNvPr id="7" name="Rectángulo redondeado 6"/>
          <p:cNvSpPr/>
          <p:nvPr/>
        </p:nvSpPr>
        <p:spPr>
          <a:xfrm>
            <a:off x="2008909" y="2438400"/>
            <a:ext cx="1399309" cy="5126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C.C.A.F.</a:t>
            </a:r>
            <a:endParaRPr lang="en-US" dirty="0"/>
          </a:p>
        </p:txBody>
      </p:sp>
      <p:sp>
        <p:nvSpPr>
          <p:cNvPr id="11" name="Rectángulo redondeado 10"/>
          <p:cNvSpPr/>
          <p:nvPr/>
        </p:nvSpPr>
        <p:spPr>
          <a:xfrm>
            <a:off x="6719455" y="2438400"/>
            <a:ext cx="1399309" cy="512618"/>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t>OFICIAL DE ENLACE IM .</a:t>
            </a:r>
            <a:endParaRPr lang="en-US" sz="1200" dirty="0"/>
          </a:p>
        </p:txBody>
      </p:sp>
      <p:pic>
        <p:nvPicPr>
          <p:cNvPr id="14" name="Imagen 13"/>
          <p:cNvPicPr>
            <a:picLocks noChangeAspect="1"/>
          </p:cNvPicPr>
          <p:nvPr/>
        </p:nvPicPr>
        <p:blipFill>
          <a:blip r:embed="rId4"/>
          <a:stretch>
            <a:fillRect/>
          </a:stretch>
        </p:blipFill>
        <p:spPr>
          <a:xfrm flipH="1">
            <a:off x="1861736" y="5853545"/>
            <a:ext cx="748146" cy="604333"/>
          </a:xfrm>
          <a:prstGeom prst="rect">
            <a:avLst/>
          </a:prstGeom>
        </p:spPr>
      </p:pic>
      <p:cxnSp>
        <p:nvCxnSpPr>
          <p:cNvPr id="16" name="Conector recto de flecha 15"/>
          <p:cNvCxnSpPr>
            <a:stCxn id="2" idx="3"/>
            <a:endCxn id="6" idx="1"/>
          </p:cNvCxnSpPr>
          <p:nvPr/>
        </p:nvCxnSpPr>
        <p:spPr>
          <a:xfrm>
            <a:off x="3823855" y="1461654"/>
            <a:ext cx="2479964" cy="13855"/>
          </a:xfrm>
          <a:prstGeom prst="straightConnector1">
            <a:avLst/>
          </a:prstGeom>
          <a:ln w="38100">
            <a:solidFill>
              <a:schemeClr val="tx1"/>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 name="Conector recto de flecha 17"/>
          <p:cNvCxnSpPr/>
          <p:nvPr/>
        </p:nvCxnSpPr>
        <p:spPr>
          <a:xfrm flipH="1">
            <a:off x="1677110" y="1814945"/>
            <a:ext cx="41563" cy="4294909"/>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a:off x="8286279" y="1814945"/>
            <a:ext cx="10353" cy="386368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Conector recto de flecha 36"/>
          <p:cNvCxnSpPr>
            <a:stCxn id="7" idx="3"/>
            <a:endCxn id="11" idx="1"/>
          </p:cNvCxnSpPr>
          <p:nvPr/>
        </p:nvCxnSpPr>
        <p:spPr>
          <a:xfrm>
            <a:off x="3408218" y="2694709"/>
            <a:ext cx="3311237" cy="0"/>
          </a:xfrm>
          <a:prstGeom prst="straightConnector1">
            <a:avLst/>
          </a:prstGeom>
          <a:ln w="38100">
            <a:solidFill>
              <a:schemeClr val="tx1"/>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0" name="Conector recto de flecha 39"/>
          <p:cNvCxnSpPr/>
          <p:nvPr/>
        </p:nvCxnSpPr>
        <p:spPr>
          <a:xfrm flipH="1">
            <a:off x="7439186" y="2951018"/>
            <a:ext cx="2" cy="2795153"/>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0" name="Conector recto de flecha 49"/>
          <p:cNvCxnSpPr/>
          <p:nvPr/>
        </p:nvCxnSpPr>
        <p:spPr>
          <a:xfrm>
            <a:off x="2698672" y="2964872"/>
            <a:ext cx="0" cy="2576946"/>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5" name="Conector recto de flecha 54"/>
          <p:cNvCxnSpPr/>
          <p:nvPr/>
        </p:nvCxnSpPr>
        <p:spPr>
          <a:xfrm flipH="1">
            <a:off x="2698672" y="1861201"/>
            <a:ext cx="2968" cy="476752"/>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7" name="Conector recto de flecha 56"/>
          <p:cNvCxnSpPr/>
          <p:nvPr/>
        </p:nvCxnSpPr>
        <p:spPr>
          <a:xfrm flipH="1">
            <a:off x="7416141" y="1926258"/>
            <a:ext cx="2968" cy="476752"/>
          </a:xfrm>
          <a:prstGeom prst="straightConnector1">
            <a:avLst/>
          </a:prstGeom>
          <a:ln w="3810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pic>
        <p:nvPicPr>
          <p:cNvPr id="29" name="Imagen 28"/>
          <p:cNvPicPr>
            <a:picLocks noChangeAspect="1"/>
          </p:cNvPicPr>
          <p:nvPr/>
        </p:nvPicPr>
        <p:blipFill>
          <a:blip r:embed="rId4"/>
          <a:stretch>
            <a:fillRect/>
          </a:stretch>
        </p:blipFill>
        <p:spPr>
          <a:xfrm flipH="1">
            <a:off x="6990796" y="5956622"/>
            <a:ext cx="748146" cy="604333"/>
          </a:xfrm>
          <a:prstGeom prst="rect">
            <a:avLst/>
          </a:prstGeom>
        </p:spPr>
      </p:pic>
      <p:sp>
        <p:nvSpPr>
          <p:cNvPr id="17" name="Rectángulo redondeado 16"/>
          <p:cNvSpPr/>
          <p:nvPr/>
        </p:nvSpPr>
        <p:spPr>
          <a:xfrm>
            <a:off x="7869382" y="6109854"/>
            <a:ext cx="1288473" cy="451101"/>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t>ARTILLERIA </a:t>
            </a:r>
          </a:p>
          <a:p>
            <a:pPr algn="ctr"/>
            <a:r>
              <a:rPr lang="es-ES" sz="1400" dirty="0" smtClean="0"/>
              <a:t>AC.</a:t>
            </a:r>
            <a:endParaRPr lang="en-US" sz="1400" dirty="0"/>
          </a:p>
        </p:txBody>
      </p:sp>
    </p:spTree>
    <p:extLst>
      <p:ext uri="{BB962C8B-B14F-4D97-AF65-F5344CB8AC3E}">
        <p14:creationId xmlns:p14="http://schemas.microsoft.com/office/powerpoint/2010/main" val="6143214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33277" y="323165"/>
            <a:ext cx="2258723" cy="2409305"/>
          </a:xfrm>
          <a:prstGeom prst="rect">
            <a:avLst/>
          </a:prstGeom>
        </p:spPr>
      </p:pic>
      <p:sp>
        <p:nvSpPr>
          <p:cNvPr id="5" name="CuadroTexto 4"/>
          <p:cNvSpPr txBox="1"/>
          <p:nvPr/>
        </p:nvSpPr>
        <p:spPr>
          <a:xfrm>
            <a:off x="0" y="0"/>
            <a:ext cx="9130145" cy="646331"/>
          </a:xfrm>
          <a:prstGeom prst="rect">
            <a:avLst/>
          </a:prstGeom>
          <a:solidFill>
            <a:schemeClr val="bg1"/>
          </a:solidFill>
          <a:ln>
            <a:solidFill>
              <a:schemeClr val="tx1"/>
            </a:solidFill>
          </a:ln>
        </p:spPr>
        <p:txBody>
          <a:bodyPr wrap="square" rtlCol="0">
            <a:spAutoFit/>
          </a:bodyPr>
          <a:lstStyle/>
          <a:p>
            <a:r>
              <a:rPr lang="es-ES" dirty="0" smtClean="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9248" y="3512127"/>
            <a:ext cx="3757038" cy="299950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stretch>
            <a:fillRect/>
          </a:stretch>
        </p:blipFill>
        <p:spPr>
          <a:xfrm>
            <a:off x="3816711" y="1641330"/>
            <a:ext cx="3810000" cy="2771775"/>
          </a:xfrm>
          <a:prstGeom prst="rect">
            <a:avLst/>
          </a:prstGeom>
        </p:spPr>
      </p:pic>
    </p:spTree>
    <p:extLst>
      <p:ext uri="{BB962C8B-B14F-4D97-AF65-F5344CB8AC3E}">
        <p14:creationId xmlns:p14="http://schemas.microsoft.com/office/powerpoint/2010/main" val="30710548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TotalTime>
  <Words>949</Words>
  <Application>Microsoft Office PowerPoint</Application>
  <PresentationFormat>Panorámica</PresentationFormat>
  <Paragraphs>60</Paragraphs>
  <Slides>11</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11</vt:i4>
      </vt:variant>
    </vt:vector>
  </HeadingPairs>
  <TitlesOfParts>
    <vt:vector size="17" baseType="lpstr">
      <vt:lpstr>Arial</vt:lpstr>
      <vt:lpstr>Calibri</vt:lpstr>
      <vt:lpstr>Calibri Light</vt:lpstr>
      <vt:lpstr>Times New Roman</vt:lpstr>
      <vt:lpstr>Verdana</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PC</dc:creator>
  <cp:lastModifiedBy>PC</cp:lastModifiedBy>
  <cp:revision>39</cp:revision>
  <dcterms:created xsi:type="dcterms:W3CDTF">2021-02-22T23:46:22Z</dcterms:created>
  <dcterms:modified xsi:type="dcterms:W3CDTF">2021-04-21T01:01:21Z</dcterms:modified>
</cp:coreProperties>
</file>