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24"/>
  </p:notesMasterIdLst>
  <p:sldIdLst>
    <p:sldId id="256" r:id="rId2"/>
    <p:sldId id="331" r:id="rId3"/>
    <p:sldId id="340" r:id="rId4"/>
    <p:sldId id="341" r:id="rId5"/>
    <p:sldId id="342" r:id="rId6"/>
    <p:sldId id="344" r:id="rId7"/>
    <p:sldId id="345" r:id="rId8"/>
    <p:sldId id="346" r:id="rId9"/>
    <p:sldId id="347" r:id="rId10"/>
    <p:sldId id="349" r:id="rId11"/>
    <p:sldId id="350" r:id="rId12"/>
    <p:sldId id="335" r:id="rId13"/>
    <p:sldId id="336" r:id="rId14"/>
    <p:sldId id="330" r:id="rId15"/>
    <p:sldId id="351" r:id="rId16"/>
    <p:sldId id="352" r:id="rId17"/>
    <p:sldId id="281" r:id="rId18"/>
    <p:sldId id="278" r:id="rId19"/>
    <p:sldId id="283" r:id="rId20"/>
    <p:sldId id="282" r:id="rId21"/>
    <p:sldId id="285" r:id="rId22"/>
    <p:sldId id="382" r:id="rId2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udio Figueroa Escalier" initials="C.F.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85"/>
    <p:restoredTop sz="93631"/>
  </p:normalViewPr>
  <p:slideViewPr>
    <p:cSldViewPr>
      <p:cViewPr varScale="1">
        <p:scale>
          <a:sx n="101" d="100"/>
          <a:sy n="101" d="100"/>
        </p:scale>
        <p:origin x="944" y="192"/>
      </p:cViewPr>
      <p:guideLst>
        <p:guide orient="horz" pos="2160"/>
        <p:guide pos="3840"/>
      </p:guideLst>
    </p:cSldViewPr>
  </p:slideViewPr>
  <p:notesTextViewPr>
    <p:cViewPr>
      <p:scale>
        <a:sx n="1" d="1"/>
        <a:sy n="1" d="1"/>
      </p:scale>
      <p:origin x="0" y="0"/>
    </p:cViewPr>
  </p:notesTextViewPr>
  <p:sorterViewPr>
    <p:cViewPr>
      <p:scale>
        <a:sx n="100" d="100"/>
        <a:sy n="100" d="100"/>
      </p:scale>
      <p:origin x="0" y="-29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D8A80-312E-4B45-88CF-D1D20CEADDBA}"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s-ES"/>
        </a:p>
      </dgm:t>
    </dgm:pt>
    <dgm:pt modelId="{411742F4-3BB0-0747-94CB-ADA912A5323E}">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Diagrama de interacciones</a:t>
          </a:r>
        </a:p>
      </dgm:t>
    </dgm:pt>
    <dgm:pt modelId="{031F9B61-3DB4-FD43-8E28-7F42661813A7}" type="parTrans" cxnId="{9534AD72-95DE-814B-A448-A0927F75254D}">
      <dgm:prSet/>
      <dgm:spPr/>
      <dgm:t>
        <a:bodyPr/>
        <a:lstStyle/>
        <a:p>
          <a:endParaRPr lang="es-ES"/>
        </a:p>
      </dgm:t>
    </dgm:pt>
    <dgm:pt modelId="{C75E7EC0-30B3-C34B-95E7-6DF3ECB6DF3E}" type="sibTrans" cxnId="{9534AD72-95DE-814B-A448-A0927F75254D}">
      <dgm:prSet/>
      <dgm:spPr/>
      <dgm:t>
        <a:bodyPr/>
        <a:lstStyle/>
        <a:p>
          <a:endParaRPr lang="es-ES"/>
        </a:p>
      </dgm:t>
    </dgm:pt>
    <dgm:pt modelId="{96274CEB-D112-8C48-A4FD-DB8DF050B62C}">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Inventario de fuerzas</a:t>
          </a:r>
        </a:p>
      </dgm:t>
    </dgm:pt>
    <dgm:pt modelId="{33B47927-38DE-014B-9656-C83D08AC81D6}" type="parTrans" cxnId="{AD603EC6-08A1-2B45-B6DF-86294FC7B644}">
      <dgm:prSet/>
      <dgm:spPr/>
      <dgm:t>
        <a:bodyPr/>
        <a:lstStyle/>
        <a:p>
          <a:endParaRPr lang="es-ES"/>
        </a:p>
      </dgm:t>
    </dgm:pt>
    <dgm:pt modelId="{D17DCCF9-18D6-0140-9D94-3D3B182A5630}" type="sibTrans" cxnId="{AD603EC6-08A1-2B45-B6DF-86294FC7B644}">
      <dgm:prSet/>
      <dgm:spPr/>
      <dgm:t>
        <a:bodyPr/>
        <a:lstStyle/>
        <a:p>
          <a:endParaRPr lang="es-ES"/>
        </a:p>
      </dgm:t>
    </dgm:pt>
    <dgm:pt modelId="{554360C4-0AD5-8948-AAC5-F4B3CCA14677}">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Diagrama de cuerpo libre</a:t>
          </a:r>
        </a:p>
      </dgm:t>
    </dgm:pt>
    <dgm:pt modelId="{604B7F4F-7794-C54E-8807-A125EE7E1892}" type="parTrans" cxnId="{1A10EE34-CD44-0F4E-92FD-FCC9383EACA4}">
      <dgm:prSet/>
      <dgm:spPr/>
      <dgm:t>
        <a:bodyPr/>
        <a:lstStyle/>
        <a:p>
          <a:endParaRPr lang="es-ES"/>
        </a:p>
      </dgm:t>
    </dgm:pt>
    <dgm:pt modelId="{CEF9EAA8-6686-FD42-8826-52019A5816CE}" type="sibTrans" cxnId="{1A10EE34-CD44-0F4E-92FD-FCC9383EACA4}">
      <dgm:prSet/>
      <dgm:spPr/>
      <dgm:t>
        <a:bodyPr/>
        <a:lstStyle/>
        <a:p>
          <a:endParaRPr lang="es-ES"/>
        </a:p>
      </dgm:t>
    </dgm:pt>
    <dgm:pt modelId="{09F7A3D4-A6C8-394F-A25A-9FC1A80BB658}">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Predicción de la aceleración (centrípeta)</a:t>
          </a:r>
        </a:p>
      </dgm:t>
    </dgm:pt>
    <dgm:pt modelId="{F5955718-F4F8-BB47-B836-E0F793B84D9A}" type="parTrans" cxnId="{F4F6D351-7CDF-464E-9BEC-F86A3F65FABB}">
      <dgm:prSet/>
      <dgm:spPr/>
      <dgm:t>
        <a:bodyPr/>
        <a:lstStyle/>
        <a:p>
          <a:endParaRPr lang="es-ES"/>
        </a:p>
      </dgm:t>
    </dgm:pt>
    <dgm:pt modelId="{25B57DBF-0272-1842-8870-D3C70334B586}" type="sibTrans" cxnId="{F4F6D351-7CDF-464E-9BEC-F86A3F65FABB}">
      <dgm:prSet/>
      <dgm:spPr/>
      <dgm:t>
        <a:bodyPr/>
        <a:lstStyle/>
        <a:p>
          <a:endParaRPr lang="es-ES"/>
        </a:p>
      </dgm:t>
    </dgm:pt>
    <dgm:pt modelId="{D4B67069-D851-BB4F-8BB0-86B4D7E3B06A}">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Aplicaciones Leyes de Newton</a:t>
          </a:r>
        </a:p>
      </dgm:t>
    </dgm:pt>
    <dgm:pt modelId="{3483AAAC-8EEF-B144-8715-218679EA0834}" type="parTrans" cxnId="{D55B4339-D9AD-2B4F-A250-2982C9C9C91A}">
      <dgm:prSet/>
      <dgm:spPr/>
      <dgm:t>
        <a:bodyPr/>
        <a:lstStyle/>
        <a:p>
          <a:endParaRPr lang="es-ES"/>
        </a:p>
      </dgm:t>
    </dgm:pt>
    <dgm:pt modelId="{5928F52D-BA3F-B54F-A566-573EC65B4CE7}" type="sibTrans" cxnId="{D55B4339-D9AD-2B4F-A250-2982C9C9C91A}">
      <dgm:prSet/>
      <dgm:spPr/>
      <dgm:t>
        <a:bodyPr/>
        <a:lstStyle/>
        <a:p>
          <a:endParaRPr lang="es-ES"/>
        </a:p>
      </dgm:t>
    </dgm:pt>
    <dgm:pt modelId="{9D6AA04C-4C2A-F949-A86F-6FAC8B7F634D}">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Resolución y su interpretación</a:t>
          </a:r>
        </a:p>
      </dgm:t>
    </dgm:pt>
    <dgm:pt modelId="{DA8A2874-D359-9240-B8CA-FCA059EFEB25}" type="parTrans" cxnId="{2D5729CC-BDF5-FD48-A689-B6BAA1ADF222}">
      <dgm:prSet/>
      <dgm:spPr/>
      <dgm:t>
        <a:bodyPr/>
        <a:lstStyle/>
        <a:p>
          <a:endParaRPr lang="es-ES"/>
        </a:p>
      </dgm:t>
    </dgm:pt>
    <dgm:pt modelId="{3D9A9A45-8BA1-C441-8BBC-143433A9CE62}" type="sibTrans" cxnId="{2D5729CC-BDF5-FD48-A689-B6BAA1ADF222}">
      <dgm:prSet/>
      <dgm:spPr/>
      <dgm:t>
        <a:bodyPr/>
        <a:lstStyle/>
        <a:p>
          <a:endParaRPr lang="es-ES"/>
        </a:p>
      </dgm:t>
    </dgm:pt>
    <dgm:pt modelId="{57D59C2D-2473-D046-9018-DD21C133E186}" type="pres">
      <dgm:prSet presAssocID="{C02D8A80-312E-4B45-88CF-D1D20CEADDBA}" presName="Name0" presStyleCnt="0">
        <dgm:presLayoutVars>
          <dgm:chMax val="7"/>
          <dgm:chPref val="7"/>
          <dgm:dir/>
        </dgm:presLayoutVars>
      </dgm:prSet>
      <dgm:spPr/>
    </dgm:pt>
    <dgm:pt modelId="{4D90690D-6B48-F947-AE39-AB5F4D179E16}" type="pres">
      <dgm:prSet presAssocID="{C02D8A80-312E-4B45-88CF-D1D20CEADDBA}" presName="Name1" presStyleCnt="0"/>
      <dgm:spPr/>
    </dgm:pt>
    <dgm:pt modelId="{D5746F11-A972-7D47-A97B-C7861483E3F8}" type="pres">
      <dgm:prSet presAssocID="{C02D8A80-312E-4B45-88CF-D1D20CEADDBA}" presName="cycle" presStyleCnt="0"/>
      <dgm:spPr/>
    </dgm:pt>
    <dgm:pt modelId="{8B8A03ED-C258-3A4D-9AB1-798D33D7FC2D}" type="pres">
      <dgm:prSet presAssocID="{C02D8A80-312E-4B45-88CF-D1D20CEADDBA}" presName="srcNode" presStyleLbl="node1" presStyleIdx="0" presStyleCnt="6"/>
      <dgm:spPr/>
    </dgm:pt>
    <dgm:pt modelId="{DE50C590-7AD9-D94A-8EDA-83220A75BD6A}" type="pres">
      <dgm:prSet presAssocID="{C02D8A80-312E-4B45-88CF-D1D20CEADDBA}" presName="conn" presStyleLbl="parChTrans1D2" presStyleIdx="0" presStyleCnt="1"/>
      <dgm:spPr/>
    </dgm:pt>
    <dgm:pt modelId="{BBA343DF-3851-1B40-AB42-63BBD6FDAC06}" type="pres">
      <dgm:prSet presAssocID="{C02D8A80-312E-4B45-88CF-D1D20CEADDBA}" presName="extraNode" presStyleLbl="node1" presStyleIdx="0" presStyleCnt="6"/>
      <dgm:spPr/>
    </dgm:pt>
    <dgm:pt modelId="{82388208-5F9B-6447-892C-3D8EE26D6CC5}" type="pres">
      <dgm:prSet presAssocID="{C02D8A80-312E-4B45-88CF-D1D20CEADDBA}" presName="dstNode" presStyleLbl="node1" presStyleIdx="0" presStyleCnt="6"/>
      <dgm:spPr/>
    </dgm:pt>
    <dgm:pt modelId="{6F39740B-3A38-DF4A-9ECD-95EBE3FA82E7}" type="pres">
      <dgm:prSet presAssocID="{411742F4-3BB0-0747-94CB-ADA912A5323E}" presName="text_1" presStyleLbl="node1" presStyleIdx="0" presStyleCnt="6">
        <dgm:presLayoutVars>
          <dgm:bulletEnabled val="1"/>
        </dgm:presLayoutVars>
      </dgm:prSet>
      <dgm:spPr/>
    </dgm:pt>
    <dgm:pt modelId="{57880FAC-5230-C24F-B168-C9091117B4E1}" type="pres">
      <dgm:prSet presAssocID="{411742F4-3BB0-0747-94CB-ADA912A5323E}" presName="accent_1" presStyleCnt="0"/>
      <dgm:spPr/>
    </dgm:pt>
    <dgm:pt modelId="{8F19C103-C5DC-2346-82F3-D416E645D07F}" type="pres">
      <dgm:prSet presAssocID="{411742F4-3BB0-0747-94CB-ADA912A5323E}" presName="accentRepeatNode" presStyleLbl="solidFgAcc1" presStyleIdx="0" presStyleCnt="6"/>
      <dgm:spPr/>
    </dgm:pt>
    <dgm:pt modelId="{7EC5BB90-7645-0B44-B7C9-F159314C2888}" type="pres">
      <dgm:prSet presAssocID="{96274CEB-D112-8C48-A4FD-DB8DF050B62C}" presName="text_2" presStyleLbl="node1" presStyleIdx="1" presStyleCnt="6">
        <dgm:presLayoutVars>
          <dgm:bulletEnabled val="1"/>
        </dgm:presLayoutVars>
      </dgm:prSet>
      <dgm:spPr/>
    </dgm:pt>
    <dgm:pt modelId="{106E58C9-F618-404C-9177-65CC878A3148}" type="pres">
      <dgm:prSet presAssocID="{96274CEB-D112-8C48-A4FD-DB8DF050B62C}" presName="accent_2" presStyleCnt="0"/>
      <dgm:spPr/>
    </dgm:pt>
    <dgm:pt modelId="{0B1B9F8F-0607-3A45-916D-03000E6729DD}" type="pres">
      <dgm:prSet presAssocID="{96274CEB-D112-8C48-A4FD-DB8DF050B62C}" presName="accentRepeatNode" presStyleLbl="solidFgAcc1" presStyleIdx="1" presStyleCnt="6"/>
      <dgm:spPr/>
    </dgm:pt>
    <dgm:pt modelId="{CAE316D5-F489-3C4E-A8DF-9F2B5EBB8137}" type="pres">
      <dgm:prSet presAssocID="{554360C4-0AD5-8948-AAC5-F4B3CCA14677}" presName="text_3" presStyleLbl="node1" presStyleIdx="2" presStyleCnt="6">
        <dgm:presLayoutVars>
          <dgm:bulletEnabled val="1"/>
        </dgm:presLayoutVars>
      </dgm:prSet>
      <dgm:spPr/>
    </dgm:pt>
    <dgm:pt modelId="{37029777-4F28-3245-831E-E53AE09F83EB}" type="pres">
      <dgm:prSet presAssocID="{554360C4-0AD5-8948-AAC5-F4B3CCA14677}" presName="accent_3" presStyleCnt="0"/>
      <dgm:spPr/>
    </dgm:pt>
    <dgm:pt modelId="{C018BCEF-570D-D84E-9FBC-4107B7A67D80}" type="pres">
      <dgm:prSet presAssocID="{554360C4-0AD5-8948-AAC5-F4B3CCA14677}" presName="accentRepeatNode" presStyleLbl="solidFgAcc1" presStyleIdx="2" presStyleCnt="6"/>
      <dgm:spPr/>
    </dgm:pt>
    <dgm:pt modelId="{98EF123D-DE7D-D047-894B-2E4203A17332}" type="pres">
      <dgm:prSet presAssocID="{09F7A3D4-A6C8-394F-A25A-9FC1A80BB658}" presName="text_4" presStyleLbl="node1" presStyleIdx="3" presStyleCnt="6">
        <dgm:presLayoutVars>
          <dgm:bulletEnabled val="1"/>
        </dgm:presLayoutVars>
      </dgm:prSet>
      <dgm:spPr/>
    </dgm:pt>
    <dgm:pt modelId="{0086C77D-8DD4-7047-80B6-176A1878DC29}" type="pres">
      <dgm:prSet presAssocID="{09F7A3D4-A6C8-394F-A25A-9FC1A80BB658}" presName="accent_4" presStyleCnt="0"/>
      <dgm:spPr/>
    </dgm:pt>
    <dgm:pt modelId="{37CE4D03-08DF-DD4C-8A3B-8D7F4A63C1AA}" type="pres">
      <dgm:prSet presAssocID="{09F7A3D4-A6C8-394F-A25A-9FC1A80BB658}" presName="accentRepeatNode" presStyleLbl="solidFgAcc1" presStyleIdx="3" presStyleCnt="6"/>
      <dgm:spPr/>
    </dgm:pt>
    <dgm:pt modelId="{495E0013-23F6-D949-A4D7-2F3CB78167B4}" type="pres">
      <dgm:prSet presAssocID="{D4B67069-D851-BB4F-8BB0-86B4D7E3B06A}" presName="text_5" presStyleLbl="node1" presStyleIdx="4" presStyleCnt="6">
        <dgm:presLayoutVars>
          <dgm:bulletEnabled val="1"/>
        </dgm:presLayoutVars>
      </dgm:prSet>
      <dgm:spPr/>
    </dgm:pt>
    <dgm:pt modelId="{EBC72651-9338-9646-A171-3ECD31D70278}" type="pres">
      <dgm:prSet presAssocID="{D4B67069-D851-BB4F-8BB0-86B4D7E3B06A}" presName="accent_5" presStyleCnt="0"/>
      <dgm:spPr/>
    </dgm:pt>
    <dgm:pt modelId="{62E482B2-367B-554D-8298-FDB8ADEDB9D2}" type="pres">
      <dgm:prSet presAssocID="{D4B67069-D851-BB4F-8BB0-86B4D7E3B06A}" presName="accentRepeatNode" presStyleLbl="solidFgAcc1" presStyleIdx="4" presStyleCnt="6"/>
      <dgm:spPr/>
    </dgm:pt>
    <dgm:pt modelId="{AE1F2FE4-2EBD-5A40-9AB6-FD46B8971919}" type="pres">
      <dgm:prSet presAssocID="{9D6AA04C-4C2A-F949-A86F-6FAC8B7F634D}" presName="text_6" presStyleLbl="node1" presStyleIdx="5" presStyleCnt="6">
        <dgm:presLayoutVars>
          <dgm:bulletEnabled val="1"/>
        </dgm:presLayoutVars>
      </dgm:prSet>
      <dgm:spPr/>
    </dgm:pt>
    <dgm:pt modelId="{68F99F34-15EB-AD42-8A84-379B3EECD9A8}" type="pres">
      <dgm:prSet presAssocID="{9D6AA04C-4C2A-F949-A86F-6FAC8B7F634D}" presName="accent_6" presStyleCnt="0"/>
      <dgm:spPr/>
    </dgm:pt>
    <dgm:pt modelId="{FB58934F-A411-4F4E-AB03-C02B5D03505C}" type="pres">
      <dgm:prSet presAssocID="{9D6AA04C-4C2A-F949-A86F-6FAC8B7F634D}" presName="accentRepeatNode" presStyleLbl="solidFgAcc1" presStyleIdx="5" presStyleCnt="6"/>
      <dgm:spPr/>
    </dgm:pt>
  </dgm:ptLst>
  <dgm:cxnLst>
    <dgm:cxn modelId="{05D8A10A-80F0-7241-9E8D-16AB7EBEBBAA}" type="presOf" srcId="{9D6AA04C-4C2A-F949-A86F-6FAC8B7F634D}" destId="{AE1F2FE4-2EBD-5A40-9AB6-FD46B8971919}" srcOrd="0" destOrd="0" presId="urn:microsoft.com/office/officeart/2008/layout/VerticalCurvedList"/>
    <dgm:cxn modelId="{96527724-6824-3A48-8A67-85184B19ECCD}" type="presOf" srcId="{09F7A3D4-A6C8-394F-A25A-9FC1A80BB658}" destId="{98EF123D-DE7D-D047-894B-2E4203A17332}" srcOrd="0" destOrd="0" presId="urn:microsoft.com/office/officeart/2008/layout/VerticalCurvedList"/>
    <dgm:cxn modelId="{03153D25-DAE2-4249-BF21-28E66FC72B55}" type="presOf" srcId="{554360C4-0AD5-8948-AAC5-F4B3CCA14677}" destId="{CAE316D5-F489-3C4E-A8DF-9F2B5EBB8137}" srcOrd="0" destOrd="0" presId="urn:microsoft.com/office/officeart/2008/layout/VerticalCurvedList"/>
    <dgm:cxn modelId="{1A10EE34-CD44-0F4E-92FD-FCC9383EACA4}" srcId="{C02D8A80-312E-4B45-88CF-D1D20CEADDBA}" destId="{554360C4-0AD5-8948-AAC5-F4B3CCA14677}" srcOrd="2" destOrd="0" parTransId="{604B7F4F-7794-C54E-8807-A125EE7E1892}" sibTransId="{CEF9EAA8-6686-FD42-8826-52019A5816CE}"/>
    <dgm:cxn modelId="{D55B4339-D9AD-2B4F-A250-2982C9C9C91A}" srcId="{C02D8A80-312E-4B45-88CF-D1D20CEADDBA}" destId="{D4B67069-D851-BB4F-8BB0-86B4D7E3B06A}" srcOrd="4" destOrd="0" parTransId="{3483AAAC-8EEF-B144-8715-218679EA0834}" sibTransId="{5928F52D-BA3F-B54F-A566-573EC65B4CE7}"/>
    <dgm:cxn modelId="{F4F6D351-7CDF-464E-9BEC-F86A3F65FABB}" srcId="{C02D8A80-312E-4B45-88CF-D1D20CEADDBA}" destId="{09F7A3D4-A6C8-394F-A25A-9FC1A80BB658}" srcOrd="3" destOrd="0" parTransId="{F5955718-F4F8-BB47-B836-E0F793B84D9A}" sibTransId="{25B57DBF-0272-1842-8870-D3C70334B586}"/>
    <dgm:cxn modelId="{5D30F75A-3021-5A49-8458-63031C7831D8}" type="presOf" srcId="{C02D8A80-312E-4B45-88CF-D1D20CEADDBA}" destId="{57D59C2D-2473-D046-9018-DD21C133E186}" srcOrd="0" destOrd="0" presId="urn:microsoft.com/office/officeart/2008/layout/VerticalCurvedList"/>
    <dgm:cxn modelId="{E112BE5D-D0EF-834D-BD09-AC85C9B9BC38}" type="presOf" srcId="{C75E7EC0-30B3-C34B-95E7-6DF3ECB6DF3E}" destId="{DE50C590-7AD9-D94A-8EDA-83220A75BD6A}" srcOrd="0" destOrd="0" presId="urn:microsoft.com/office/officeart/2008/layout/VerticalCurvedList"/>
    <dgm:cxn modelId="{9534AD72-95DE-814B-A448-A0927F75254D}" srcId="{C02D8A80-312E-4B45-88CF-D1D20CEADDBA}" destId="{411742F4-3BB0-0747-94CB-ADA912A5323E}" srcOrd="0" destOrd="0" parTransId="{031F9B61-3DB4-FD43-8E28-7F42661813A7}" sibTransId="{C75E7EC0-30B3-C34B-95E7-6DF3ECB6DF3E}"/>
    <dgm:cxn modelId="{10E85789-28E0-D64D-A99C-A07007A03830}" type="presOf" srcId="{96274CEB-D112-8C48-A4FD-DB8DF050B62C}" destId="{7EC5BB90-7645-0B44-B7C9-F159314C2888}" srcOrd="0" destOrd="0" presId="urn:microsoft.com/office/officeart/2008/layout/VerticalCurvedList"/>
    <dgm:cxn modelId="{AD603EC6-08A1-2B45-B6DF-86294FC7B644}" srcId="{C02D8A80-312E-4B45-88CF-D1D20CEADDBA}" destId="{96274CEB-D112-8C48-A4FD-DB8DF050B62C}" srcOrd="1" destOrd="0" parTransId="{33B47927-38DE-014B-9656-C83D08AC81D6}" sibTransId="{D17DCCF9-18D6-0140-9D94-3D3B182A5630}"/>
    <dgm:cxn modelId="{2D5729CC-BDF5-FD48-A689-B6BAA1ADF222}" srcId="{C02D8A80-312E-4B45-88CF-D1D20CEADDBA}" destId="{9D6AA04C-4C2A-F949-A86F-6FAC8B7F634D}" srcOrd="5" destOrd="0" parTransId="{DA8A2874-D359-9240-B8CA-FCA059EFEB25}" sibTransId="{3D9A9A45-8BA1-C441-8BBC-143433A9CE62}"/>
    <dgm:cxn modelId="{B20182DA-2B39-C444-8BC0-49779F3FCC7C}" type="presOf" srcId="{D4B67069-D851-BB4F-8BB0-86B4D7E3B06A}" destId="{495E0013-23F6-D949-A4D7-2F3CB78167B4}" srcOrd="0" destOrd="0" presId="urn:microsoft.com/office/officeart/2008/layout/VerticalCurvedList"/>
    <dgm:cxn modelId="{599EEBF4-A1E4-274E-B121-67C1701D2E03}" type="presOf" srcId="{411742F4-3BB0-0747-94CB-ADA912A5323E}" destId="{6F39740B-3A38-DF4A-9ECD-95EBE3FA82E7}" srcOrd="0" destOrd="0" presId="urn:microsoft.com/office/officeart/2008/layout/VerticalCurvedList"/>
    <dgm:cxn modelId="{9EB070CE-2C63-B841-BD22-CA69331F3540}" type="presParOf" srcId="{57D59C2D-2473-D046-9018-DD21C133E186}" destId="{4D90690D-6B48-F947-AE39-AB5F4D179E16}" srcOrd="0" destOrd="0" presId="urn:microsoft.com/office/officeart/2008/layout/VerticalCurvedList"/>
    <dgm:cxn modelId="{DE823BD7-D63F-BB4F-B050-E4C961A23419}" type="presParOf" srcId="{4D90690D-6B48-F947-AE39-AB5F4D179E16}" destId="{D5746F11-A972-7D47-A97B-C7861483E3F8}" srcOrd="0" destOrd="0" presId="urn:microsoft.com/office/officeart/2008/layout/VerticalCurvedList"/>
    <dgm:cxn modelId="{1577B715-1647-8444-A929-AC90973C19A8}" type="presParOf" srcId="{D5746F11-A972-7D47-A97B-C7861483E3F8}" destId="{8B8A03ED-C258-3A4D-9AB1-798D33D7FC2D}" srcOrd="0" destOrd="0" presId="urn:microsoft.com/office/officeart/2008/layout/VerticalCurvedList"/>
    <dgm:cxn modelId="{57FCC3CC-A216-1A41-8ED3-4DE44D87132E}" type="presParOf" srcId="{D5746F11-A972-7D47-A97B-C7861483E3F8}" destId="{DE50C590-7AD9-D94A-8EDA-83220A75BD6A}" srcOrd="1" destOrd="0" presId="urn:microsoft.com/office/officeart/2008/layout/VerticalCurvedList"/>
    <dgm:cxn modelId="{39AC5905-B0F1-EA48-80EA-F23ACB7F26B3}" type="presParOf" srcId="{D5746F11-A972-7D47-A97B-C7861483E3F8}" destId="{BBA343DF-3851-1B40-AB42-63BBD6FDAC06}" srcOrd="2" destOrd="0" presId="urn:microsoft.com/office/officeart/2008/layout/VerticalCurvedList"/>
    <dgm:cxn modelId="{0A5BF42B-577D-1B41-B912-6BBC9FB0AFFC}" type="presParOf" srcId="{D5746F11-A972-7D47-A97B-C7861483E3F8}" destId="{82388208-5F9B-6447-892C-3D8EE26D6CC5}" srcOrd="3" destOrd="0" presId="urn:microsoft.com/office/officeart/2008/layout/VerticalCurvedList"/>
    <dgm:cxn modelId="{51C1CC88-F74B-0147-92B7-70F74DC98C6D}" type="presParOf" srcId="{4D90690D-6B48-F947-AE39-AB5F4D179E16}" destId="{6F39740B-3A38-DF4A-9ECD-95EBE3FA82E7}" srcOrd="1" destOrd="0" presId="urn:microsoft.com/office/officeart/2008/layout/VerticalCurvedList"/>
    <dgm:cxn modelId="{570B67CB-0415-BA4E-8455-ED4E321464C9}" type="presParOf" srcId="{4D90690D-6B48-F947-AE39-AB5F4D179E16}" destId="{57880FAC-5230-C24F-B168-C9091117B4E1}" srcOrd="2" destOrd="0" presId="urn:microsoft.com/office/officeart/2008/layout/VerticalCurvedList"/>
    <dgm:cxn modelId="{87101BF1-BD59-3445-82B9-61DD8AEE0963}" type="presParOf" srcId="{57880FAC-5230-C24F-B168-C9091117B4E1}" destId="{8F19C103-C5DC-2346-82F3-D416E645D07F}" srcOrd="0" destOrd="0" presId="urn:microsoft.com/office/officeart/2008/layout/VerticalCurvedList"/>
    <dgm:cxn modelId="{0578B1F9-80A7-AB4C-9ED2-20AFD2C838D2}" type="presParOf" srcId="{4D90690D-6B48-F947-AE39-AB5F4D179E16}" destId="{7EC5BB90-7645-0B44-B7C9-F159314C2888}" srcOrd="3" destOrd="0" presId="urn:microsoft.com/office/officeart/2008/layout/VerticalCurvedList"/>
    <dgm:cxn modelId="{E5B3170C-19BA-714E-8D5E-EC676CC558C9}" type="presParOf" srcId="{4D90690D-6B48-F947-AE39-AB5F4D179E16}" destId="{106E58C9-F618-404C-9177-65CC878A3148}" srcOrd="4" destOrd="0" presId="urn:microsoft.com/office/officeart/2008/layout/VerticalCurvedList"/>
    <dgm:cxn modelId="{BC7A433C-3C0E-3E46-A157-32DF0F86912E}" type="presParOf" srcId="{106E58C9-F618-404C-9177-65CC878A3148}" destId="{0B1B9F8F-0607-3A45-916D-03000E6729DD}" srcOrd="0" destOrd="0" presId="urn:microsoft.com/office/officeart/2008/layout/VerticalCurvedList"/>
    <dgm:cxn modelId="{2A14619F-654E-604F-AB59-FAA360FC18C4}" type="presParOf" srcId="{4D90690D-6B48-F947-AE39-AB5F4D179E16}" destId="{CAE316D5-F489-3C4E-A8DF-9F2B5EBB8137}" srcOrd="5" destOrd="0" presId="urn:microsoft.com/office/officeart/2008/layout/VerticalCurvedList"/>
    <dgm:cxn modelId="{B4777F9A-1123-A64A-B4F4-38AD5FEC8C06}" type="presParOf" srcId="{4D90690D-6B48-F947-AE39-AB5F4D179E16}" destId="{37029777-4F28-3245-831E-E53AE09F83EB}" srcOrd="6" destOrd="0" presId="urn:microsoft.com/office/officeart/2008/layout/VerticalCurvedList"/>
    <dgm:cxn modelId="{3BB1B04F-7FF3-8D4B-BFC1-85AAA19BD28C}" type="presParOf" srcId="{37029777-4F28-3245-831E-E53AE09F83EB}" destId="{C018BCEF-570D-D84E-9FBC-4107B7A67D80}" srcOrd="0" destOrd="0" presId="urn:microsoft.com/office/officeart/2008/layout/VerticalCurvedList"/>
    <dgm:cxn modelId="{8B1D5651-30A5-1E4F-B8FD-BE37D9EF45EF}" type="presParOf" srcId="{4D90690D-6B48-F947-AE39-AB5F4D179E16}" destId="{98EF123D-DE7D-D047-894B-2E4203A17332}" srcOrd="7" destOrd="0" presId="urn:microsoft.com/office/officeart/2008/layout/VerticalCurvedList"/>
    <dgm:cxn modelId="{59AAFFB2-D50B-2446-8174-8ADD0453CD96}" type="presParOf" srcId="{4D90690D-6B48-F947-AE39-AB5F4D179E16}" destId="{0086C77D-8DD4-7047-80B6-176A1878DC29}" srcOrd="8" destOrd="0" presId="urn:microsoft.com/office/officeart/2008/layout/VerticalCurvedList"/>
    <dgm:cxn modelId="{8F07AAD0-75D6-CB40-A952-47AAEFB3ED2F}" type="presParOf" srcId="{0086C77D-8DD4-7047-80B6-176A1878DC29}" destId="{37CE4D03-08DF-DD4C-8A3B-8D7F4A63C1AA}" srcOrd="0" destOrd="0" presId="urn:microsoft.com/office/officeart/2008/layout/VerticalCurvedList"/>
    <dgm:cxn modelId="{629C9B8B-D108-4F44-92EA-D2FBE3AF7762}" type="presParOf" srcId="{4D90690D-6B48-F947-AE39-AB5F4D179E16}" destId="{495E0013-23F6-D949-A4D7-2F3CB78167B4}" srcOrd="9" destOrd="0" presId="urn:microsoft.com/office/officeart/2008/layout/VerticalCurvedList"/>
    <dgm:cxn modelId="{09001400-710C-634B-9EA9-E894C69207C8}" type="presParOf" srcId="{4D90690D-6B48-F947-AE39-AB5F4D179E16}" destId="{EBC72651-9338-9646-A171-3ECD31D70278}" srcOrd="10" destOrd="0" presId="urn:microsoft.com/office/officeart/2008/layout/VerticalCurvedList"/>
    <dgm:cxn modelId="{FFDD9A48-6F90-F64E-BF9B-8B81549D1F6C}" type="presParOf" srcId="{EBC72651-9338-9646-A171-3ECD31D70278}" destId="{62E482B2-367B-554D-8298-FDB8ADEDB9D2}" srcOrd="0" destOrd="0" presId="urn:microsoft.com/office/officeart/2008/layout/VerticalCurvedList"/>
    <dgm:cxn modelId="{400BD599-FC90-494A-874C-48AA899D76CA}" type="presParOf" srcId="{4D90690D-6B48-F947-AE39-AB5F4D179E16}" destId="{AE1F2FE4-2EBD-5A40-9AB6-FD46B8971919}" srcOrd="11" destOrd="0" presId="urn:microsoft.com/office/officeart/2008/layout/VerticalCurvedList"/>
    <dgm:cxn modelId="{CFFA1259-E670-BA45-9A2B-14E70BC45C17}" type="presParOf" srcId="{4D90690D-6B48-F947-AE39-AB5F4D179E16}" destId="{68F99F34-15EB-AD42-8A84-379B3EECD9A8}" srcOrd="12" destOrd="0" presId="urn:microsoft.com/office/officeart/2008/layout/VerticalCurvedList"/>
    <dgm:cxn modelId="{4E4CF338-B0DD-BD49-837B-43DE2402B810}" type="presParOf" srcId="{68F99F34-15EB-AD42-8A84-379B3EECD9A8}" destId="{FB58934F-A411-4F4E-AB03-C02B5D03505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50C590-7AD9-D94A-8EDA-83220A75BD6A}">
      <dsp:nvSpPr>
        <dsp:cNvPr id="0" name=""/>
        <dsp:cNvSpPr/>
      </dsp:nvSpPr>
      <dsp:spPr>
        <a:xfrm>
          <a:off x="-5964305" y="-912679"/>
          <a:ext cx="7100241" cy="7100241"/>
        </a:xfrm>
        <a:prstGeom prst="blockArc">
          <a:avLst>
            <a:gd name="adj1" fmla="val 18900000"/>
            <a:gd name="adj2" fmla="val 2700000"/>
            <a:gd name="adj3" fmla="val 304"/>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39740B-3A38-DF4A-9ECD-95EBE3FA82E7}">
      <dsp:nvSpPr>
        <dsp:cNvPr id="0" name=""/>
        <dsp:cNvSpPr/>
      </dsp:nvSpPr>
      <dsp:spPr>
        <a:xfrm>
          <a:off x="423110" y="277775"/>
          <a:ext cx="816262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Diagrama de interacciones</a:t>
          </a:r>
        </a:p>
      </dsp:txBody>
      <dsp:txXfrm>
        <a:off x="423110" y="277775"/>
        <a:ext cx="8162621" cy="555339"/>
      </dsp:txXfrm>
    </dsp:sp>
    <dsp:sp modelId="{8F19C103-C5DC-2346-82F3-D416E645D07F}">
      <dsp:nvSpPr>
        <dsp:cNvPr id="0" name=""/>
        <dsp:cNvSpPr/>
      </dsp:nvSpPr>
      <dsp:spPr>
        <a:xfrm>
          <a:off x="76022" y="208357"/>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C5BB90-7645-0B44-B7C9-F159314C2888}">
      <dsp:nvSpPr>
        <dsp:cNvPr id="0" name=""/>
        <dsp:cNvSpPr/>
      </dsp:nvSpPr>
      <dsp:spPr>
        <a:xfrm>
          <a:off x="879914" y="1110679"/>
          <a:ext cx="7705816"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Inventario de fuerzas</a:t>
          </a:r>
        </a:p>
      </dsp:txBody>
      <dsp:txXfrm>
        <a:off x="879914" y="1110679"/>
        <a:ext cx="7705816" cy="555339"/>
      </dsp:txXfrm>
    </dsp:sp>
    <dsp:sp modelId="{0B1B9F8F-0607-3A45-916D-03000E6729DD}">
      <dsp:nvSpPr>
        <dsp:cNvPr id="0" name=""/>
        <dsp:cNvSpPr/>
      </dsp:nvSpPr>
      <dsp:spPr>
        <a:xfrm>
          <a:off x="532827" y="1041261"/>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E316D5-F489-3C4E-A8DF-9F2B5EBB8137}">
      <dsp:nvSpPr>
        <dsp:cNvPr id="0" name=""/>
        <dsp:cNvSpPr/>
      </dsp:nvSpPr>
      <dsp:spPr>
        <a:xfrm>
          <a:off x="1088800" y="1943583"/>
          <a:ext cx="749693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Diagrama de cuerpo libre</a:t>
          </a:r>
        </a:p>
      </dsp:txBody>
      <dsp:txXfrm>
        <a:off x="1088800" y="1943583"/>
        <a:ext cx="7496931" cy="555339"/>
      </dsp:txXfrm>
    </dsp:sp>
    <dsp:sp modelId="{C018BCEF-570D-D84E-9FBC-4107B7A67D80}">
      <dsp:nvSpPr>
        <dsp:cNvPr id="0" name=""/>
        <dsp:cNvSpPr/>
      </dsp:nvSpPr>
      <dsp:spPr>
        <a:xfrm>
          <a:off x="741713" y="1874165"/>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EF123D-DE7D-D047-894B-2E4203A17332}">
      <dsp:nvSpPr>
        <dsp:cNvPr id="0" name=""/>
        <dsp:cNvSpPr/>
      </dsp:nvSpPr>
      <dsp:spPr>
        <a:xfrm>
          <a:off x="1088800" y="2775959"/>
          <a:ext cx="749693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Predicción de la aceleración (centrípeta)</a:t>
          </a:r>
        </a:p>
      </dsp:txBody>
      <dsp:txXfrm>
        <a:off x="1088800" y="2775959"/>
        <a:ext cx="7496931" cy="555339"/>
      </dsp:txXfrm>
    </dsp:sp>
    <dsp:sp modelId="{37CE4D03-08DF-DD4C-8A3B-8D7F4A63C1AA}">
      <dsp:nvSpPr>
        <dsp:cNvPr id="0" name=""/>
        <dsp:cNvSpPr/>
      </dsp:nvSpPr>
      <dsp:spPr>
        <a:xfrm>
          <a:off x="741713" y="2706541"/>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5E0013-23F6-D949-A4D7-2F3CB78167B4}">
      <dsp:nvSpPr>
        <dsp:cNvPr id="0" name=""/>
        <dsp:cNvSpPr/>
      </dsp:nvSpPr>
      <dsp:spPr>
        <a:xfrm>
          <a:off x="879914" y="3608863"/>
          <a:ext cx="7705816"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Aplicaciones Leyes de Newton</a:t>
          </a:r>
        </a:p>
      </dsp:txBody>
      <dsp:txXfrm>
        <a:off x="879914" y="3608863"/>
        <a:ext cx="7705816" cy="555339"/>
      </dsp:txXfrm>
    </dsp:sp>
    <dsp:sp modelId="{62E482B2-367B-554D-8298-FDB8ADEDB9D2}">
      <dsp:nvSpPr>
        <dsp:cNvPr id="0" name=""/>
        <dsp:cNvSpPr/>
      </dsp:nvSpPr>
      <dsp:spPr>
        <a:xfrm>
          <a:off x="532827" y="3539445"/>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1F2FE4-2EBD-5A40-9AB6-FD46B8971919}">
      <dsp:nvSpPr>
        <dsp:cNvPr id="0" name=""/>
        <dsp:cNvSpPr/>
      </dsp:nvSpPr>
      <dsp:spPr>
        <a:xfrm>
          <a:off x="423110" y="4441767"/>
          <a:ext cx="816262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Resolución y su interpretación</a:t>
          </a:r>
        </a:p>
      </dsp:txBody>
      <dsp:txXfrm>
        <a:off x="423110" y="4441767"/>
        <a:ext cx="8162621" cy="555339"/>
      </dsp:txXfrm>
    </dsp:sp>
    <dsp:sp modelId="{FB58934F-A411-4F4E-AB03-C02B5D03505C}">
      <dsp:nvSpPr>
        <dsp:cNvPr id="0" name=""/>
        <dsp:cNvSpPr/>
      </dsp:nvSpPr>
      <dsp:spPr>
        <a:xfrm>
          <a:off x="76022" y="4372349"/>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26-05-21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26-05-21</a:t>
            </a:fld>
            <a:endParaRPr lang="es-CL"/>
          </a:p>
        </p:txBody>
      </p:sp>
      <p:sp>
        <p:nvSpPr>
          <p:cNvPr id="17" name="16 Marcador de pie de página"/>
          <p:cNvSpPr>
            <a:spLocks noGrp="1"/>
          </p:cNvSpPr>
          <p:nvPr>
            <p:ph type="ftr" sz="quarter" idx="11"/>
          </p:nvPr>
        </p:nvSpPr>
        <p:spPr>
          <a:xfrm>
            <a:off x="2780524" y="236543"/>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26-05-21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3" y="2743200"/>
            <a:ext cx="9497484"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26-05-21</a:t>
            </a:fld>
            <a:endParaRPr lang="es-CL"/>
          </a:p>
        </p:txBody>
      </p:sp>
      <p:sp>
        <p:nvSpPr>
          <p:cNvPr id="13" name="12 Marcador de número de diapositiva"/>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26-05-21</a:t>
            </a:fld>
            <a:endParaRPr lang="es-CL"/>
          </a:p>
        </p:txBody>
      </p:sp>
      <p:sp>
        <p:nvSpPr>
          <p:cNvPr id="10" name="9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26-05-21</a:t>
            </a:fld>
            <a:endParaRPr lang="es-CL"/>
          </a:p>
        </p:txBody>
      </p:sp>
      <p:sp>
        <p:nvSpPr>
          <p:cNvPr id="12" name="11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26-05-21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26-05-21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26-05-21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5"/>
            <a:ext cx="3556000" cy="365125"/>
          </a:xfrm>
        </p:spPr>
        <p:txBody>
          <a:bodyPr rtlCol="0"/>
          <a:lstStyle/>
          <a:p>
            <a:fld id="{C8961CAB-A9C0-4CF9-A6C5-E46BA769987C}" type="datetimeFigureOut">
              <a:rPr lang="es-CL" smtClean="0"/>
              <a:t>26-05-21</a:t>
            </a:fld>
            <a:endParaRPr lang="es-CL"/>
          </a:p>
        </p:txBody>
      </p:sp>
      <p:sp>
        <p:nvSpPr>
          <p:cNvPr id="13" name="12 Marcador de número de diapositiva"/>
          <p:cNvSpPr>
            <a:spLocks noGrp="1"/>
          </p:cNvSpPr>
          <p:nvPr>
            <p:ph type="sldNum" sz="quarter" idx="11"/>
          </p:nvPr>
        </p:nvSpPr>
        <p:spPr>
          <a:xfrm>
            <a:off x="0" y="4667249"/>
            <a:ext cx="1930400" cy="663578"/>
          </a:xfr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11"/>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26-05-21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5D9E6A02-82EB-4F00-B2B1-A1E81554CC4E}"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5"/>
            <a:ext cx="2743200" cy="5516563"/>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7"/>
            <a:ext cx="2946400" cy="365125"/>
          </a:xfrm>
        </p:spPr>
        <p:txBody>
          <a:bodyPr/>
          <a:lstStyle/>
          <a:p>
            <a:fld id="{C8961CAB-A9C0-4CF9-A6C5-E46BA769987C}" type="datetimeFigureOut">
              <a:rPr lang="es-CL" smtClean="0"/>
              <a:t>26-05-21</a:t>
            </a:fld>
            <a:endParaRPr lang="es-CL"/>
          </a:p>
        </p:txBody>
      </p:sp>
      <p:sp>
        <p:nvSpPr>
          <p:cNvPr id="5" name="4 Marcador de pie de página"/>
          <p:cNvSpPr>
            <a:spLocks noGrp="1"/>
          </p:cNvSpPr>
          <p:nvPr>
            <p:ph type="ftr" sz="quarter" idx="11"/>
          </p:nvPr>
        </p:nvSpPr>
        <p:spPr>
          <a:xfrm>
            <a:off x="609605" y="6248212"/>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812800" y="228600"/>
            <a:ext cx="10871200" cy="990600"/>
          </a:xfrm>
          <a:prstGeom prst="rect">
            <a:avLst/>
          </a:prstGeom>
        </p:spPr>
        <p:txBody>
          <a:bodyPr vert="horz" anchor="ctr">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816864" y="1600200"/>
            <a:ext cx="10871200" cy="452628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128000" y="6248405"/>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26-05-21</a:t>
            </a:fld>
            <a:endParaRPr lang="es-CL"/>
          </a:p>
        </p:txBody>
      </p:sp>
      <p:sp>
        <p:nvSpPr>
          <p:cNvPr id="3" name="2 Marcador de pie de página"/>
          <p:cNvSpPr>
            <a:spLocks noGrp="1"/>
          </p:cNvSpPr>
          <p:nvPr>
            <p:ph type="ftr" sz="quarter" idx="3"/>
          </p:nvPr>
        </p:nvSpPr>
        <p:spPr>
          <a:xfrm>
            <a:off x="812803" y="6248211"/>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7" name="6 Rectángulo"/>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22 Marcador de número de diapositiva"/>
          <p:cNvSpPr>
            <a:spLocks noGrp="1"/>
          </p:cNvSpPr>
          <p:nvPr>
            <p:ph type="sldNum" sz="quarter" idx="4"/>
          </p:nvPr>
        </p:nvSpPr>
        <p:spPr>
          <a:xfrm>
            <a:off x="0" y="1272222"/>
            <a:ext cx="7112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9E6A02-82EB-4F00-B2B1-A1E81554CC4E}"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5.emf"/></Relationships>
</file>

<file path=ppt/slides/_rels/slide19.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image" Target="../media/image26.tiff"/><Relationship Id="rId1" Type="http://schemas.openxmlformats.org/officeDocument/2006/relationships/slideLayout" Target="../slideLayouts/slideLayout2.xml"/><Relationship Id="rId4" Type="http://schemas.openxmlformats.org/officeDocument/2006/relationships/image" Target="../media/image28.tiff"/></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V52H1Xo7Joc" TargetMode="External"/><Relationship Id="rId2" Type="http://schemas.openxmlformats.org/officeDocument/2006/relationships/hyperlink" Target="https://www.youtube.com/watch?v=SxN8Oa8PSL0" TargetMode="External"/><Relationship Id="rId1" Type="http://schemas.openxmlformats.org/officeDocument/2006/relationships/slideLayout" Target="../slideLayouts/slideLayout2.xml"/><Relationship Id="rId4" Type="http://schemas.openxmlformats.org/officeDocument/2006/relationships/hyperlink" Target="https://www.youtube.com/watch?v=RboSHDY5kj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355812" y="3013501"/>
            <a:ext cx="9480376" cy="830997"/>
          </a:xfrm>
          <a:prstGeom prst="rect">
            <a:avLst/>
          </a:prstGeom>
          <a:noFill/>
        </p:spPr>
        <p:txBody>
          <a:bodyPr wrap="square" rtlCol="0">
            <a:spAutoFit/>
          </a:bodyPr>
          <a:lstStyle/>
          <a:p>
            <a:pPr algn="ctr"/>
            <a:r>
              <a:rPr lang="es-CL" sz="4800" dirty="0">
                <a:solidFill>
                  <a:srgbClr val="00456F"/>
                </a:solidFill>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Dinámica del movimiento circular</a:t>
            </a:r>
          </a:p>
        </p:txBody>
      </p:sp>
      <p:pic>
        <p:nvPicPr>
          <p:cNvPr id="4" name="Imagen 3">
            <a:extLst>
              <a:ext uri="{FF2B5EF4-FFF2-40B4-BE49-F238E27FC236}">
                <a16:creationId xmlns:a16="http://schemas.microsoft.com/office/drawing/2014/main" id="{64442B88-D8E0-3A48-BAC9-58663424B685}"/>
              </a:ext>
            </a:extLst>
          </p:cNvPr>
          <p:cNvPicPr>
            <a:picLocks noChangeAspect="1"/>
          </p:cNvPicPr>
          <p:nvPr/>
        </p:nvPicPr>
        <p:blipFill>
          <a:blip r:embed="rId2"/>
          <a:stretch>
            <a:fillRect/>
          </a:stretch>
        </p:blipFill>
        <p:spPr>
          <a:xfrm>
            <a:off x="5266631" y="1026132"/>
            <a:ext cx="1658738" cy="1916832"/>
          </a:xfrm>
          <a:prstGeom prst="rect">
            <a:avLst/>
          </a:prstGeom>
        </p:spPr>
      </p:pic>
      <p:sp>
        <p:nvSpPr>
          <p:cNvPr id="10" name="CuadroTexto 9">
            <a:extLst>
              <a:ext uri="{FF2B5EF4-FFF2-40B4-BE49-F238E27FC236}">
                <a16:creationId xmlns:a16="http://schemas.microsoft.com/office/drawing/2014/main" id="{2429EF15-C3E9-E047-82A7-754C979D6399}"/>
              </a:ext>
            </a:extLst>
          </p:cNvPr>
          <p:cNvSpPr txBox="1"/>
          <p:nvPr/>
        </p:nvSpPr>
        <p:spPr>
          <a:xfrm>
            <a:off x="695400" y="6142750"/>
            <a:ext cx="4968552" cy="523220"/>
          </a:xfrm>
          <a:prstGeom prst="rect">
            <a:avLst/>
          </a:prstGeom>
          <a:noFill/>
        </p:spPr>
        <p:txBody>
          <a:bodyPr wrap="square" rtlCol="0">
            <a:spAutoFit/>
          </a:bodyPr>
          <a:lstStyle/>
          <a:p>
            <a:r>
              <a:rPr lang="es-CL" sz="2800" dirty="0">
                <a:latin typeface="CMU Serif Roman" panose="02000603000000000000" pitchFamily="2" charset="0"/>
                <a:ea typeface="CMU Serif Roman" panose="02000603000000000000" pitchFamily="2" charset="0"/>
                <a:cs typeface="CMU Serif Roman" panose="02000603000000000000" pitchFamily="2" charset="0"/>
              </a:rPr>
              <a:t>Física II</a:t>
            </a:r>
          </a:p>
        </p:txBody>
      </p:sp>
    </p:spTree>
    <p:extLst>
      <p:ext uri="{BB962C8B-B14F-4D97-AF65-F5344CB8AC3E}">
        <p14:creationId xmlns:p14="http://schemas.microsoft.com/office/powerpoint/2010/main" val="434477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pic>
        <p:nvPicPr>
          <p:cNvPr id="15" name="Imagen 14">
            <a:extLst>
              <a:ext uri="{FF2B5EF4-FFF2-40B4-BE49-F238E27FC236}">
                <a16:creationId xmlns:a16="http://schemas.microsoft.com/office/drawing/2014/main" id="{3C9C5B4F-CD0E-4747-9020-197D8CC867BD}"/>
              </a:ext>
            </a:extLst>
          </p:cNvPr>
          <p:cNvPicPr>
            <a:picLocks noChangeAspect="1"/>
          </p:cNvPicPr>
          <p:nvPr/>
        </p:nvPicPr>
        <p:blipFill>
          <a:blip r:embed="rId2"/>
          <a:stretch>
            <a:fillRect/>
          </a:stretch>
        </p:blipFill>
        <p:spPr>
          <a:xfrm>
            <a:off x="1415480" y="1700808"/>
            <a:ext cx="4787017" cy="4752528"/>
          </a:xfrm>
          <a:prstGeom prst="rect">
            <a:avLst/>
          </a:prstGeom>
        </p:spPr>
      </p:pic>
      <mc:AlternateContent xmlns:mc="http://schemas.openxmlformats.org/markup-compatibility/2006" xmlns:a14="http://schemas.microsoft.com/office/drawing/2010/main">
        <mc:Choice Requires="a14">
          <p:sp>
            <p:nvSpPr>
              <p:cNvPr id="16" name="CuadroTexto 15">
                <a:extLst>
                  <a:ext uri="{FF2B5EF4-FFF2-40B4-BE49-F238E27FC236}">
                    <a16:creationId xmlns:a16="http://schemas.microsoft.com/office/drawing/2014/main" id="{868D97DE-6FE2-8E42-BD5D-1D3E27B1A1EF}"/>
                  </a:ext>
                </a:extLst>
              </p:cNvPr>
              <p:cNvSpPr txBox="1"/>
              <p:nvPr/>
            </p:nvSpPr>
            <p:spPr>
              <a:xfrm>
                <a:off x="4727848" y="1556792"/>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oMath>
                  </m:oMathPara>
                </a14:m>
                <a:endParaRPr lang="es-CL" sz="3200" dirty="0">
                  <a:solidFill>
                    <a:srgbClr val="FF0000"/>
                  </a:solidFill>
                </a:endParaRPr>
              </a:p>
            </p:txBody>
          </p:sp>
        </mc:Choice>
        <mc:Fallback xmlns="">
          <p:sp>
            <p:nvSpPr>
              <p:cNvPr id="16" name="CuadroTexto 15">
                <a:extLst>
                  <a:ext uri="{FF2B5EF4-FFF2-40B4-BE49-F238E27FC236}">
                    <a16:creationId xmlns:a16="http://schemas.microsoft.com/office/drawing/2014/main" id="{868D97DE-6FE2-8E42-BD5D-1D3E27B1A1EF}"/>
                  </a:ext>
                </a:extLst>
              </p:cNvPr>
              <p:cNvSpPr txBox="1">
                <a:spLocks noRot="1" noChangeAspect="1" noMove="1" noResize="1" noEditPoints="1" noAdjustHandles="1" noChangeArrowheads="1" noChangeShapeType="1" noTextEdit="1"/>
              </p:cNvSpPr>
              <p:nvPr/>
            </p:nvSpPr>
            <p:spPr>
              <a:xfrm>
                <a:off x="4727848" y="1556792"/>
                <a:ext cx="1080120" cy="584775"/>
              </a:xfrm>
              <a:prstGeom prst="rect">
                <a:avLst/>
              </a:prstGeom>
              <a:blipFill>
                <a:blip r:embed="rId3"/>
                <a:stretch>
                  <a:fillRect t="-25532"/>
                </a:stretch>
              </a:blipFill>
            </p:spPr>
            <p:txBody>
              <a:bodyPr/>
              <a:lstStyle/>
              <a:p>
                <a:r>
                  <a:rPr lang="es-CL">
                    <a:noFill/>
                  </a:rPr>
                  <a:t> </a:t>
                </a:r>
              </a:p>
            </p:txBody>
          </p:sp>
        </mc:Fallback>
      </mc:AlternateContent>
      <p:sp>
        <p:nvSpPr>
          <p:cNvPr id="17" name="CuadroTexto 16">
            <a:extLst>
              <a:ext uri="{FF2B5EF4-FFF2-40B4-BE49-F238E27FC236}">
                <a16:creationId xmlns:a16="http://schemas.microsoft.com/office/drawing/2014/main" id="{E59770E7-E552-E64C-A873-E2B9A81C22C6}"/>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spTree>
    <p:extLst>
      <p:ext uri="{BB962C8B-B14F-4D97-AF65-F5344CB8AC3E}">
        <p14:creationId xmlns:p14="http://schemas.microsoft.com/office/powerpoint/2010/main" val="3563334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grpSp>
        <p:nvGrpSpPr>
          <p:cNvPr id="4" name="Grupo 3">
            <a:extLst>
              <a:ext uri="{FF2B5EF4-FFF2-40B4-BE49-F238E27FC236}">
                <a16:creationId xmlns:a16="http://schemas.microsoft.com/office/drawing/2014/main" id="{856C3530-CE5C-E043-9DCB-5781CFB24830}"/>
              </a:ext>
            </a:extLst>
          </p:cNvPr>
          <p:cNvGrpSpPr/>
          <p:nvPr/>
        </p:nvGrpSpPr>
        <p:grpSpPr>
          <a:xfrm>
            <a:off x="1041563" y="1626244"/>
            <a:ext cx="5702509" cy="5045661"/>
            <a:chOff x="1041563" y="1626244"/>
            <a:chExt cx="5702509" cy="5045661"/>
          </a:xfrm>
        </p:grpSpPr>
        <p:grpSp>
          <p:nvGrpSpPr>
            <p:cNvPr id="11" name="Grupo 10">
              <a:extLst>
                <a:ext uri="{FF2B5EF4-FFF2-40B4-BE49-F238E27FC236}">
                  <a16:creationId xmlns:a16="http://schemas.microsoft.com/office/drawing/2014/main" id="{00AD5D14-9C62-8D4C-ABA0-FD608A130232}"/>
                </a:ext>
              </a:extLst>
            </p:cNvPr>
            <p:cNvGrpSpPr/>
            <p:nvPr/>
          </p:nvGrpSpPr>
          <p:grpSpPr>
            <a:xfrm>
              <a:off x="1041563" y="1626244"/>
              <a:ext cx="5702509" cy="5045661"/>
              <a:chOff x="1041563" y="1626244"/>
              <a:chExt cx="5702509" cy="5045661"/>
            </a:xfrm>
          </p:grpSpPr>
          <p:pic>
            <p:nvPicPr>
              <p:cNvPr id="12" name="Imagen 11">
                <a:extLst>
                  <a:ext uri="{FF2B5EF4-FFF2-40B4-BE49-F238E27FC236}">
                    <a16:creationId xmlns:a16="http://schemas.microsoft.com/office/drawing/2014/main" id="{C90487B5-89B3-7247-9406-F53AE61296FA}"/>
                  </a:ext>
                </a:extLst>
              </p:cNvPr>
              <p:cNvPicPr>
                <a:picLocks noChangeAspect="1"/>
              </p:cNvPicPr>
              <p:nvPr/>
            </p:nvPicPr>
            <p:blipFill>
              <a:blip r:embed="rId2"/>
              <a:stretch>
                <a:fillRect/>
              </a:stretch>
            </p:blipFill>
            <p:spPr>
              <a:xfrm>
                <a:off x="1041563" y="1626245"/>
                <a:ext cx="4838413" cy="5045660"/>
              </a:xfrm>
              <a:prstGeom prst="rect">
                <a:avLst/>
              </a:prstGeom>
            </p:spPr>
          </p:pic>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A1CAEAE7-DCBD-314E-A040-D349155169AE}"/>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A1CAEAE7-DCBD-314E-A040-D349155169AE}"/>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3"/>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8E008674-7224-9A44-882B-4CB7DF12A5C0}"/>
                      </a:ext>
                    </a:extLst>
                  </p:cNvPr>
                  <p:cNvSpPr txBox="1"/>
                  <p:nvPr/>
                </p:nvSpPr>
                <p:spPr>
                  <a:xfrm>
                    <a:off x="5663952" y="3173645"/>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4" name="CuadroTexto 13">
                    <a:extLst>
                      <a:ext uri="{FF2B5EF4-FFF2-40B4-BE49-F238E27FC236}">
                        <a16:creationId xmlns:a16="http://schemas.microsoft.com/office/drawing/2014/main" id="{8E008674-7224-9A44-882B-4CB7DF12A5C0}"/>
                      </a:ext>
                    </a:extLst>
                  </p:cNvPr>
                  <p:cNvSpPr txBox="1">
                    <a:spLocks noRot="1" noChangeAspect="1" noMove="1" noResize="1" noEditPoints="1" noAdjustHandles="1" noChangeArrowheads="1" noChangeShapeType="1" noTextEdit="1"/>
                  </p:cNvSpPr>
                  <p:nvPr/>
                </p:nvSpPr>
                <p:spPr>
                  <a:xfrm>
                    <a:off x="5663952" y="3173645"/>
                    <a:ext cx="1080120" cy="584775"/>
                  </a:xfrm>
                  <a:prstGeom prst="rect">
                    <a:avLst/>
                  </a:prstGeom>
                  <a:blipFill>
                    <a:blip r:embed="rId4"/>
                    <a:stretch>
                      <a:fillRect t="-23404" b="-8511"/>
                    </a:stretch>
                  </a:blipFill>
                </p:spPr>
                <p:txBody>
                  <a:bodyPr/>
                  <a:lstStyle/>
                  <a:p>
                    <a:r>
                      <a:rPr lang="es-CL">
                        <a:noFill/>
                      </a:rPr>
                      <a:t> </a:t>
                    </a:r>
                  </a:p>
                </p:txBody>
              </p:sp>
            </mc:Fallback>
          </mc:AlternateContent>
        </p:grpSp>
        <p:sp>
          <p:nvSpPr>
            <p:cNvPr id="17" name="CuadroTexto 16">
              <a:extLst>
                <a:ext uri="{FF2B5EF4-FFF2-40B4-BE49-F238E27FC236}">
                  <a16:creationId xmlns:a16="http://schemas.microsoft.com/office/drawing/2014/main" id="{E59770E7-E552-E64C-A873-E2B9A81C22C6}"/>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gr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3935664" cy="2404864"/>
              </a:xfrm>
            </p:spPr>
            <p:txBody>
              <a:bodyPr>
                <a:normAutofit/>
              </a:bodyPr>
              <a:lstStyle/>
              <a:p>
                <a:pPr marL="0" indent="0" algn="just">
                  <a:buNone/>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Tomemos una velocidad inicial </a:t>
                </a:r>
                <a14:m>
                  <m:oMath xmlns:m="http://schemas.openxmlformats.org/officeDocument/2006/math">
                    <m:sSub>
                      <m:sSubPr>
                        <m:ctrlP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t> </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y una velocidad final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240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𝑓</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3935664" cy="2404864"/>
              </a:xfrm>
              <a:blipFill>
                <a:blip r:embed="rId5"/>
                <a:stretch>
                  <a:fillRect l="-2251" t="-2105" r="-4502"/>
                </a:stretch>
              </a:blipFill>
            </p:spPr>
            <p:txBody>
              <a:bodyPr/>
              <a:lstStyle/>
              <a:p>
                <a:r>
                  <a:rPr lang="es-CL">
                    <a:noFill/>
                  </a:rPr>
                  <a:t> </a:t>
                </a:r>
              </a:p>
            </p:txBody>
          </p:sp>
        </mc:Fallback>
      </mc:AlternateContent>
    </p:spTree>
    <p:extLst>
      <p:ext uri="{BB962C8B-B14F-4D97-AF65-F5344CB8AC3E}">
        <p14:creationId xmlns:p14="http://schemas.microsoft.com/office/powerpoint/2010/main" val="1212296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223696" cy="2404864"/>
              </a:xfrm>
            </p:spPr>
            <p:txBody>
              <a:bodyPr>
                <a:normAutofit fontScale="77500" lnSpcReduction="20000"/>
              </a:bodyPr>
              <a:lstStyle/>
              <a:p>
                <a:pPr marL="0" indent="0">
                  <a:buNone/>
                </a:pPr>
                <a:r>
                  <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el vector aceleración corresponde a:</a:t>
                </a:r>
              </a:p>
              <a:p>
                <a:pPr marL="0" indent="0" algn="just">
                  <a:buNone/>
                </a:pPr>
                <a:endPar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14:m>
                  <m:oMathPara xmlns:m="http://schemas.openxmlformats.org/officeDocument/2006/math">
                    <m:oMathParaPr>
                      <m:jc m:val="centerGroup"/>
                    </m:oMathParaPr>
                    <m:oMath xmlns:m="http://schemas.openxmlformats.org/officeDocument/2006/math">
                      <m:acc>
                        <m:accPr>
                          <m:chr m:val="⃗"/>
                          <m:ctrlPr>
                            <a:rPr lang="es-CL" sz="35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num>
                        <m:den>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𝑡</m:t>
                          </m:r>
                        </m:den>
                      </m:f>
                    </m:oMath>
                  </m:oMathPara>
                </a14:m>
                <a:endParaRPr lang="es-CL"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223696" cy="2404864"/>
              </a:xfrm>
              <a:blipFill>
                <a:blip r:embed="rId2"/>
                <a:stretch>
                  <a:fillRect l="-2703" t="-4737" r="-5105"/>
                </a:stretch>
              </a:blipFill>
            </p:spPr>
            <p:txBody>
              <a:bodyPr/>
              <a:lstStyle/>
              <a:p>
                <a:r>
                  <a:rPr lang="es-CL">
                    <a:noFill/>
                  </a:rPr>
                  <a:t> </a:t>
                </a:r>
              </a:p>
            </p:txBody>
          </p:sp>
        </mc:Fallback>
      </mc:AlternateContent>
      <p:grpSp>
        <p:nvGrpSpPr>
          <p:cNvPr id="11" name="Grupo 10">
            <a:extLst>
              <a:ext uri="{FF2B5EF4-FFF2-40B4-BE49-F238E27FC236}">
                <a16:creationId xmlns:a16="http://schemas.microsoft.com/office/drawing/2014/main" id="{D33C6060-E8B0-FA47-B2C3-7AFA74972CB5}"/>
              </a:ext>
            </a:extLst>
          </p:cNvPr>
          <p:cNvGrpSpPr/>
          <p:nvPr/>
        </p:nvGrpSpPr>
        <p:grpSpPr>
          <a:xfrm>
            <a:off x="1041563" y="1626244"/>
            <a:ext cx="5702509" cy="5045661"/>
            <a:chOff x="1041563" y="1626244"/>
            <a:chExt cx="5702509" cy="5045661"/>
          </a:xfrm>
        </p:grpSpPr>
        <p:grpSp>
          <p:nvGrpSpPr>
            <p:cNvPr id="12" name="Grupo 11">
              <a:extLst>
                <a:ext uri="{FF2B5EF4-FFF2-40B4-BE49-F238E27FC236}">
                  <a16:creationId xmlns:a16="http://schemas.microsoft.com/office/drawing/2014/main" id="{F01CA53A-F778-5E42-AB92-228A0864EEFE}"/>
                </a:ext>
              </a:extLst>
            </p:cNvPr>
            <p:cNvGrpSpPr/>
            <p:nvPr/>
          </p:nvGrpSpPr>
          <p:grpSpPr>
            <a:xfrm>
              <a:off x="1041563" y="1626244"/>
              <a:ext cx="5702509" cy="5045661"/>
              <a:chOff x="1041563" y="1626244"/>
              <a:chExt cx="5702509" cy="5045661"/>
            </a:xfrm>
          </p:grpSpPr>
          <p:pic>
            <p:nvPicPr>
              <p:cNvPr id="14" name="Imagen 13">
                <a:extLst>
                  <a:ext uri="{FF2B5EF4-FFF2-40B4-BE49-F238E27FC236}">
                    <a16:creationId xmlns:a16="http://schemas.microsoft.com/office/drawing/2014/main" id="{35C077A6-B3F4-5547-AB1D-44CF9AB5FEC8}"/>
                  </a:ext>
                </a:extLst>
              </p:cNvPr>
              <p:cNvPicPr>
                <a:picLocks noChangeAspect="1"/>
              </p:cNvPicPr>
              <p:nvPr/>
            </p:nvPicPr>
            <p:blipFill>
              <a:blip r:embed="rId3"/>
              <a:stretch>
                <a:fillRect/>
              </a:stretch>
            </p:blipFill>
            <p:spPr>
              <a:xfrm>
                <a:off x="1041563" y="1626245"/>
                <a:ext cx="4838413" cy="5045660"/>
              </a:xfrm>
              <a:prstGeom prst="rect">
                <a:avLst/>
              </a:prstGeom>
            </p:spPr>
          </p:pic>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689EC265-16D9-0746-9127-D963757EF5AE}"/>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5" name="CuadroTexto 14">
                    <a:extLst>
                      <a:ext uri="{FF2B5EF4-FFF2-40B4-BE49-F238E27FC236}">
                        <a16:creationId xmlns:a16="http://schemas.microsoft.com/office/drawing/2014/main" id="{689EC265-16D9-0746-9127-D963757EF5AE}"/>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806E31DE-A5EC-4B41-B523-EA9E3226FEE6}"/>
                      </a:ext>
                    </a:extLst>
                  </p:cNvPr>
                  <p:cNvSpPr txBox="1"/>
                  <p:nvPr/>
                </p:nvSpPr>
                <p:spPr>
                  <a:xfrm>
                    <a:off x="5663952" y="3173645"/>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8" name="CuadroTexto 17">
                    <a:extLst>
                      <a:ext uri="{FF2B5EF4-FFF2-40B4-BE49-F238E27FC236}">
                        <a16:creationId xmlns:a16="http://schemas.microsoft.com/office/drawing/2014/main" id="{806E31DE-A5EC-4B41-B523-EA9E3226FEE6}"/>
                      </a:ext>
                    </a:extLst>
                  </p:cNvPr>
                  <p:cNvSpPr txBox="1">
                    <a:spLocks noRot="1" noChangeAspect="1" noMove="1" noResize="1" noEditPoints="1" noAdjustHandles="1" noChangeArrowheads="1" noChangeShapeType="1" noTextEdit="1"/>
                  </p:cNvSpPr>
                  <p:nvPr/>
                </p:nvSpPr>
                <p:spPr>
                  <a:xfrm>
                    <a:off x="5663952" y="3173645"/>
                    <a:ext cx="1080120" cy="584775"/>
                  </a:xfrm>
                  <a:prstGeom prst="rect">
                    <a:avLst/>
                  </a:prstGeom>
                  <a:blipFill>
                    <a:blip r:embed="rId5"/>
                    <a:stretch>
                      <a:fillRect t="-23404" b="-8511"/>
                    </a:stretch>
                  </a:blipFill>
                </p:spPr>
                <p:txBody>
                  <a:bodyPr/>
                  <a:lstStyle/>
                  <a:p>
                    <a:r>
                      <a:rPr lang="es-CL">
                        <a:noFill/>
                      </a:rPr>
                      <a:t> </a:t>
                    </a:r>
                  </a:p>
                </p:txBody>
              </p:sp>
            </mc:Fallback>
          </mc:AlternateContent>
        </p:grpSp>
        <p:sp>
          <p:nvSpPr>
            <p:cNvPr id="13" name="CuadroTexto 12">
              <a:extLst>
                <a:ext uri="{FF2B5EF4-FFF2-40B4-BE49-F238E27FC236}">
                  <a16:creationId xmlns:a16="http://schemas.microsoft.com/office/drawing/2014/main" id="{A434D1D1-A182-B448-B733-484B8E783B63}"/>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grpSp>
    </p:spTree>
    <p:extLst>
      <p:ext uri="{BB962C8B-B14F-4D97-AF65-F5344CB8AC3E}">
        <p14:creationId xmlns:p14="http://schemas.microsoft.com/office/powerpoint/2010/main" val="3521382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223696" cy="2404864"/>
              </a:xfrm>
            </p:spPr>
            <p:txBody>
              <a:bodyPr>
                <a:normAutofit fontScale="77500" lnSpcReduction="20000"/>
              </a:bodyPr>
              <a:lstStyle/>
              <a:p>
                <a:pPr marL="0" indent="0">
                  <a:buNone/>
                </a:pPr>
                <a:r>
                  <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el vector aceleración corresponde a:</a:t>
                </a:r>
              </a:p>
              <a:p>
                <a:pPr marL="0" indent="0" algn="just">
                  <a:buNone/>
                </a:pPr>
                <a:endPar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14:m>
                  <m:oMathPara xmlns:m="http://schemas.openxmlformats.org/officeDocument/2006/math">
                    <m:oMathParaPr>
                      <m:jc m:val="centerGroup"/>
                    </m:oMathParaPr>
                    <m:oMath xmlns:m="http://schemas.openxmlformats.org/officeDocument/2006/math">
                      <m:acc>
                        <m:accPr>
                          <m:chr m:val="⃗"/>
                          <m:ctrlPr>
                            <a:rPr lang="es-CL" sz="35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sSub>
                            <m:sSub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𝑓</m:t>
                              </m:r>
                            </m:sub>
                          </m:s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sSub>
                            <m:sSub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num>
                        <m:den>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𝑡</m:t>
                          </m:r>
                        </m:den>
                      </m:f>
                    </m:oMath>
                  </m:oMathPara>
                </a14:m>
                <a:endParaRPr lang="es-CL"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223696" cy="2404864"/>
              </a:xfrm>
              <a:blipFill>
                <a:blip r:embed="rId2"/>
                <a:stretch>
                  <a:fillRect l="-2703" t="-4737" r="-5105"/>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9F437E7B-1582-EA43-A7EF-42D1D3D682CE}"/>
              </a:ext>
            </a:extLst>
          </p:cNvPr>
          <p:cNvPicPr>
            <a:picLocks noChangeAspect="1"/>
          </p:cNvPicPr>
          <p:nvPr/>
        </p:nvPicPr>
        <p:blipFill>
          <a:blip r:embed="rId3"/>
          <a:stretch>
            <a:fillRect/>
          </a:stretch>
        </p:blipFill>
        <p:spPr>
          <a:xfrm>
            <a:off x="1055440" y="1563080"/>
            <a:ext cx="4896544" cy="5106280"/>
          </a:xfrm>
          <a:prstGeom prst="rect">
            <a:avLst/>
          </a:prstGeom>
        </p:spPr>
      </p:pic>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E7979F53-836E-B547-8F26-0EA7236BC9AA}"/>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2" name="CuadroTexto 11">
                <a:extLst>
                  <a:ext uri="{FF2B5EF4-FFF2-40B4-BE49-F238E27FC236}">
                    <a16:creationId xmlns:a16="http://schemas.microsoft.com/office/drawing/2014/main" id="{E7979F53-836E-B547-8F26-0EA7236BC9AA}"/>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18DCEF74-5088-AE47-B163-97976AB4CFA3}"/>
                  </a:ext>
                </a:extLst>
              </p:cNvPr>
              <p:cNvSpPr txBox="1"/>
              <p:nvPr/>
            </p:nvSpPr>
            <p:spPr>
              <a:xfrm>
                <a:off x="3791744" y="234190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r>
                            <a:rPr lang="es-ES" sz="3200" b="0" i="1" smtClean="0">
                              <a:solidFill>
                                <a:srgbClr val="FF0000"/>
                              </a:solidFill>
                              <a:latin typeface="Cambria Math" panose="02040503050406030204" pitchFamily="18" charset="0"/>
                            </a:rPr>
                            <m:t>−</m:t>
                          </m:r>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18DCEF74-5088-AE47-B163-97976AB4CFA3}"/>
                  </a:ext>
                </a:extLst>
              </p:cNvPr>
              <p:cNvSpPr txBox="1">
                <a:spLocks noRot="1" noChangeAspect="1" noMove="1" noResize="1" noEditPoints="1" noAdjustHandles="1" noChangeArrowheads="1" noChangeShapeType="1" noTextEdit="1"/>
              </p:cNvSpPr>
              <p:nvPr/>
            </p:nvSpPr>
            <p:spPr>
              <a:xfrm>
                <a:off x="3791744" y="2341906"/>
                <a:ext cx="1080120" cy="584775"/>
              </a:xfrm>
              <a:prstGeom prst="rect">
                <a:avLst/>
              </a:prstGeom>
              <a:blipFill>
                <a:blip r:embed="rId5"/>
                <a:stretch>
                  <a:fillRect t="-23404" b="-8511"/>
                </a:stretch>
              </a:blipFill>
            </p:spPr>
            <p:txBody>
              <a:bodyPr/>
              <a:lstStyle/>
              <a:p>
                <a:r>
                  <a:rPr lang="es-CL">
                    <a:noFill/>
                  </a:rPr>
                  <a:t> </a:t>
                </a:r>
              </a:p>
            </p:txBody>
          </p:sp>
        </mc:Fallback>
      </mc:AlternateContent>
    </p:spTree>
    <p:extLst>
      <p:ext uri="{BB962C8B-B14F-4D97-AF65-F5344CB8AC3E}">
        <p14:creationId xmlns:p14="http://schemas.microsoft.com/office/powerpoint/2010/main" val="2545988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410376" cy="2404864"/>
              </a:xfrm>
            </p:spPr>
            <p:txBody>
              <a:bodyPr>
                <a:normAutofit lnSpcReduction="100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vector aceleración </a:t>
                </a:r>
                <a14:m>
                  <m:oMath xmlns:m="http://schemas.openxmlformats.org/officeDocument/2006/math">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tiene igual dirección al vector </a:t>
                </a:r>
                <a14:m>
                  <m:oMath xmlns:m="http://schemas.openxmlformats.org/officeDocument/2006/math">
                    <m:r>
                      <a:rPr lang="es-ES" sz="3200" b="0" i="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ya que el tiempo t no es negativo.</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410376" cy="2404864"/>
              </a:xfrm>
              <a:blipFill>
                <a:blip r:embed="rId2"/>
                <a:stretch>
                  <a:fillRect l="-3448" t="-8947" r="-2874" b="-3684"/>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9F437E7B-1582-EA43-A7EF-42D1D3D682CE}"/>
              </a:ext>
            </a:extLst>
          </p:cNvPr>
          <p:cNvPicPr>
            <a:picLocks noChangeAspect="1"/>
          </p:cNvPicPr>
          <p:nvPr/>
        </p:nvPicPr>
        <p:blipFill>
          <a:blip r:embed="rId3"/>
          <a:stretch>
            <a:fillRect/>
          </a:stretch>
        </p:blipFill>
        <p:spPr>
          <a:xfrm>
            <a:off x="1055440" y="1563080"/>
            <a:ext cx="4896544" cy="5106280"/>
          </a:xfrm>
          <a:prstGeom prst="rect">
            <a:avLst/>
          </a:prstGeom>
        </p:spPr>
      </p:pic>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E7979F53-836E-B547-8F26-0EA7236BC9AA}"/>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2" name="CuadroTexto 11">
                <a:extLst>
                  <a:ext uri="{FF2B5EF4-FFF2-40B4-BE49-F238E27FC236}">
                    <a16:creationId xmlns:a16="http://schemas.microsoft.com/office/drawing/2014/main" id="{E7979F53-836E-B547-8F26-0EA7236BC9AA}"/>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18DCEF74-5088-AE47-B163-97976AB4CFA3}"/>
                  </a:ext>
                </a:extLst>
              </p:cNvPr>
              <p:cNvSpPr txBox="1"/>
              <p:nvPr/>
            </p:nvSpPr>
            <p:spPr>
              <a:xfrm>
                <a:off x="3791744" y="234190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r>
                            <a:rPr lang="es-ES" sz="3200" b="0" i="1" smtClean="0">
                              <a:solidFill>
                                <a:srgbClr val="FF0000"/>
                              </a:solidFill>
                              <a:latin typeface="Cambria Math" panose="02040503050406030204" pitchFamily="18" charset="0"/>
                            </a:rPr>
                            <m:t>−</m:t>
                          </m:r>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18DCEF74-5088-AE47-B163-97976AB4CFA3}"/>
                  </a:ext>
                </a:extLst>
              </p:cNvPr>
              <p:cNvSpPr txBox="1">
                <a:spLocks noRot="1" noChangeAspect="1" noMove="1" noResize="1" noEditPoints="1" noAdjustHandles="1" noChangeArrowheads="1" noChangeShapeType="1" noTextEdit="1"/>
              </p:cNvSpPr>
              <p:nvPr/>
            </p:nvSpPr>
            <p:spPr>
              <a:xfrm>
                <a:off x="3791744" y="2341906"/>
                <a:ext cx="1080120" cy="584775"/>
              </a:xfrm>
              <a:prstGeom prst="rect">
                <a:avLst/>
              </a:prstGeom>
              <a:blipFill>
                <a:blip r:embed="rId5"/>
                <a:stretch>
                  <a:fillRect t="-23404" b="-8511"/>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p:nvPr/>
        </p:nvCxnSpPr>
        <p:spPr>
          <a:xfrm flipH="1">
            <a:off x="5015880" y="2780928"/>
            <a:ext cx="432048" cy="36004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2AC041FB-223C-2C45-8721-4BAFF1FFDA45}"/>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200" b="0" i="1" smtClean="0">
                          <a:solidFill>
                            <a:srgbClr val="00B050"/>
                          </a:solidFill>
                          <a:latin typeface="Cambria Math" panose="02040503050406030204" pitchFamily="18" charset="0"/>
                        </a:rPr>
                        <m:t>∆</m:t>
                      </m:r>
                      <m:acc>
                        <m:accPr>
                          <m:chr m:val="⃗"/>
                          <m:ctrlPr>
                            <a:rPr lang="es-ES" sz="3200" b="0" i="1" smtClean="0">
                              <a:solidFill>
                                <a:srgbClr val="00B050"/>
                              </a:solidFill>
                              <a:latin typeface="Cambria Math" panose="02040503050406030204" pitchFamily="18" charset="0"/>
                            </a:rPr>
                          </m:ctrlPr>
                        </m:accPr>
                        <m:e>
                          <m:r>
                            <a:rPr lang="es-ES" sz="3200" b="0" i="1" smtClean="0">
                              <a:solidFill>
                                <a:srgbClr val="00B050"/>
                              </a:solidFill>
                              <a:latin typeface="Cambria Math" panose="02040503050406030204" pitchFamily="18" charset="0"/>
                            </a:rPr>
                            <m:t>𝑣</m:t>
                          </m:r>
                        </m:e>
                      </m:acc>
                    </m:oMath>
                  </m:oMathPara>
                </a14:m>
                <a:endParaRPr lang="es-CL" sz="3200" dirty="0">
                  <a:solidFill>
                    <a:srgbClr val="00B050"/>
                  </a:solidFill>
                </a:endParaRPr>
              </a:p>
            </p:txBody>
          </p:sp>
        </mc:Choice>
        <mc:Fallback xmlns="">
          <p:sp>
            <p:nvSpPr>
              <p:cNvPr id="11" name="CuadroTexto 10">
                <a:extLst>
                  <a:ext uri="{FF2B5EF4-FFF2-40B4-BE49-F238E27FC236}">
                    <a16:creationId xmlns:a16="http://schemas.microsoft.com/office/drawing/2014/main" id="{2AC041FB-223C-2C45-8721-4BAFF1FFDA45}"/>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6"/>
                <a:stretch>
                  <a:fillRect t="-23404"/>
                </a:stretch>
              </a:blipFill>
            </p:spPr>
            <p:txBody>
              <a:bodyPr/>
              <a:lstStyle/>
              <a:p>
                <a:r>
                  <a:rPr lang="es-CL">
                    <a:noFill/>
                  </a:rPr>
                  <a:t> </a:t>
                </a:r>
              </a:p>
            </p:txBody>
          </p:sp>
        </mc:Fallback>
      </mc:AlternateContent>
    </p:spTree>
    <p:extLst>
      <p:ext uri="{BB962C8B-B14F-4D97-AF65-F5344CB8AC3E}">
        <p14:creationId xmlns:p14="http://schemas.microsoft.com/office/powerpoint/2010/main" val="1375419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410376" cy="2404864"/>
              </a:xfrm>
            </p:spPr>
            <p:txBody>
              <a:bodyPr>
                <a:normAutofit lnSpcReduction="100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vector aceleración </a:t>
                </a:r>
                <a14:m>
                  <m:oMath xmlns:m="http://schemas.openxmlformats.org/officeDocument/2006/math">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tiene igual dirección al vector </a:t>
                </a:r>
                <a14:m>
                  <m:oMath xmlns:m="http://schemas.openxmlformats.org/officeDocument/2006/math">
                    <m:r>
                      <a:rPr lang="es-ES" sz="3200" b="0" i="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ya que el tiempo t no es negativo.</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410376" cy="2404864"/>
              </a:xfrm>
              <a:blipFill>
                <a:blip r:embed="rId3"/>
                <a:stretch>
                  <a:fillRect l="-3448" t="-8947" r="-2874" b="-3684"/>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p:nvPr/>
        </p:nvCxnSpPr>
        <p:spPr>
          <a:xfrm flipH="1">
            <a:off x="5015880" y="2780928"/>
            <a:ext cx="432048" cy="36004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2AC041FB-223C-2C45-8721-4BAFF1FFDA45}"/>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200" b="0" i="1" smtClean="0">
                          <a:solidFill>
                            <a:srgbClr val="00B050"/>
                          </a:solidFill>
                          <a:latin typeface="Cambria Math" panose="02040503050406030204" pitchFamily="18" charset="0"/>
                        </a:rPr>
                        <m:t>∆</m:t>
                      </m:r>
                      <m:acc>
                        <m:accPr>
                          <m:chr m:val="⃗"/>
                          <m:ctrlPr>
                            <a:rPr lang="es-ES" sz="3200" b="0" i="1" smtClean="0">
                              <a:solidFill>
                                <a:srgbClr val="00B050"/>
                              </a:solidFill>
                              <a:latin typeface="Cambria Math" panose="02040503050406030204" pitchFamily="18" charset="0"/>
                            </a:rPr>
                          </m:ctrlPr>
                        </m:accPr>
                        <m:e>
                          <m:r>
                            <a:rPr lang="es-ES" sz="3200" b="0" i="1" smtClean="0">
                              <a:solidFill>
                                <a:srgbClr val="00B050"/>
                              </a:solidFill>
                              <a:latin typeface="Cambria Math" panose="02040503050406030204" pitchFamily="18" charset="0"/>
                            </a:rPr>
                            <m:t>𝑣</m:t>
                          </m:r>
                        </m:e>
                      </m:acc>
                    </m:oMath>
                  </m:oMathPara>
                </a14:m>
                <a:endParaRPr lang="es-CL" sz="3200" dirty="0">
                  <a:solidFill>
                    <a:srgbClr val="00B050"/>
                  </a:solidFill>
                </a:endParaRPr>
              </a:p>
            </p:txBody>
          </p:sp>
        </mc:Choice>
        <mc:Fallback xmlns="">
          <p:sp>
            <p:nvSpPr>
              <p:cNvPr id="11" name="CuadroTexto 10">
                <a:extLst>
                  <a:ext uri="{FF2B5EF4-FFF2-40B4-BE49-F238E27FC236}">
                    <a16:creationId xmlns:a16="http://schemas.microsoft.com/office/drawing/2014/main" id="{2AC041FB-223C-2C45-8721-4BAFF1FFDA45}"/>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a:stretch>
              </a:blipFill>
            </p:spPr>
            <p:txBody>
              <a:bodyPr/>
              <a:lstStyle/>
              <a:p>
                <a:r>
                  <a:rPr lang="es-CL">
                    <a:noFill/>
                  </a:rPr>
                  <a:t> </a:t>
                </a:r>
              </a:p>
            </p:txBody>
          </p:sp>
        </mc:Fallback>
      </mc:AlternateContent>
    </p:spTree>
    <p:extLst>
      <p:ext uri="{BB962C8B-B14F-4D97-AF65-F5344CB8AC3E}">
        <p14:creationId xmlns:p14="http://schemas.microsoft.com/office/powerpoint/2010/main" val="1997019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6706956" y="2353382"/>
            <a:ext cx="4871864"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820744" y="2586608"/>
                <a:ext cx="4758076" cy="240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Esta aceleración se conoce como aceleración radial o aceleración centrípeta </a:t>
                </a:r>
                <a14:m>
                  <m:oMath xmlns:m="http://schemas.openxmlformats.org/officeDocument/2006/math">
                    <m:sSub>
                      <m:sSub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e>
                      <m:sub>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𝑐</m:t>
                        </m:r>
                      </m:sub>
                    </m:sSub>
                  </m:oMath>
                </a14:m>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6820744" y="2586608"/>
                <a:ext cx="4758076" cy="2404864"/>
              </a:xfrm>
              <a:blipFill>
                <a:blip r:embed="rId3"/>
                <a:stretch>
                  <a:fillRect l="-2926" t="-3704" r="-266"/>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b="-2128"/>
                </a:stretch>
              </a:blipFill>
            </p:spPr>
            <p:txBody>
              <a:bodyPr/>
              <a:lstStyle/>
              <a:p>
                <a:r>
                  <a:rPr lang="es-CL">
                    <a:noFill/>
                  </a:rPr>
                  <a:t> </a:t>
                </a:r>
              </a:p>
            </p:txBody>
          </p:sp>
        </mc:Fallback>
      </mc:AlternateContent>
    </p:spTree>
    <p:extLst>
      <p:ext uri="{BB962C8B-B14F-4D97-AF65-F5344CB8AC3E}">
        <p14:creationId xmlns:p14="http://schemas.microsoft.com/office/powerpoint/2010/main" val="3917876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a:t>
            </a:r>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372756" y="1842408"/>
                <a:ext cx="4758076" cy="4034864"/>
              </a:xfrm>
            </p:spPr>
            <p:txBody>
              <a:bodyPr>
                <a:normAutofit fontScale="925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aceleración centrípeta apunta hacia el centro de la circunferencia y su magnitud se calcula como</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14:m>
                  <m:oMathPara xmlns:m="http://schemas.openxmlformats.org/officeDocument/2006/math">
                    <m:oMathParaPr>
                      <m:jc m:val="centerGroup"/>
                    </m:oMathParaPr>
                    <m:oMath xmlns:m="http://schemas.openxmlformats.org/officeDocument/2006/math">
                      <m:sSub>
                        <m:sSubPr>
                          <m:ctrlPr>
                            <a:rPr lang="es-ES" sz="44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sub>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𝑐</m:t>
                          </m:r>
                        </m:sub>
                      </m:sSub>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sSup>
                            <m:sSupPr>
                              <m:ctrlP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pPr>
                            <m:e>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p>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p>
                        </m:num>
                        <m:den>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𝑅</m:t>
                          </m:r>
                        </m:den>
                      </m:f>
                    </m:oMath>
                  </m:oMathPara>
                </a14:m>
                <a:endParaRPr lang="es-ES" sz="4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6372756" y="1842408"/>
                <a:ext cx="4758076" cy="4034864"/>
              </a:xfrm>
              <a:blipFill>
                <a:blip r:embed="rId3"/>
                <a:stretch>
                  <a:fillRect l="-2933" t="-1567"/>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b="-2128"/>
                </a:stretch>
              </a:blipFill>
            </p:spPr>
            <p:txBody>
              <a:bodyPr/>
              <a:lstStyle/>
              <a:p>
                <a:r>
                  <a:rPr lang="es-CL">
                    <a:noFill/>
                  </a:rPr>
                  <a:t> </a:t>
                </a:r>
              </a:p>
            </p:txBody>
          </p:sp>
        </mc:Fallback>
      </mc:AlternateContent>
    </p:spTree>
    <p:extLst>
      <p:ext uri="{BB962C8B-B14F-4D97-AF65-F5344CB8AC3E}">
        <p14:creationId xmlns:p14="http://schemas.microsoft.com/office/powerpoint/2010/main" val="34768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 y tangencial</a:t>
            </a:r>
          </a:p>
        </p:txBody>
      </p:sp>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372756" y="1842408"/>
            <a:ext cx="4758076" cy="403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el objeto en movimiento circular, no se mueve con rapidez constante, además de la aceleración centrípeta, tendrá aceleración lineal o tangencial.</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3"/>
                <a:stretch>
                  <a:fillRect t="-23404" b="-2128"/>
                </a:stretch>
              </a:blipFill>
            </p:spPr>
            <p:txBody>
              <a:bodyPr/>
              <a:lstStyle/>
              <a:p>
                <a:r>
                  <a:rPr lang="es-CL">
                    <a:noFill/>
                  </a:rPr>
                  <a:t> </a:t>
                </a:r>
              </a:p>
            </p:txBody>
          </p:sp>
        </mc:Fallback>
      </mc:AlternateContent>
      <p:cxnSp>
        <p:nvCxnSpPr>
          <p:cNvPr id="8" name="Conector recto de flecha 7">
            <a:extLst>
              <a:ext uri="{FF2B5EF4-FFF2-40B4-BE49-F238E27FC236}">
                <a16:creationId xmlns:a16="http://schemas.microsoft.com/office/drawing/2014/main" id="{821D3CDE-6E95-3944-AAE5-3C6FA6CA4174}"/>
              </a:ext>
            </a:extLst>
          </p:cNvPr>
          <p:cNvCxnSpPr>
            <a:cxnSpLocks/>
          </p:cNvCxnSpPr>
          <p:nvPr/>
        </p:nvCxnSpPr>
        <p:spPr>
          <a:xfrm flipH="1" flipV="1">
            <a:off x="4655840" y="1838232"/>
            <a:ext cx="800472" cy="942696"/>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69A18516-64CE-F041-A5A1-0FF3B099BDD0}"/>
                  </a:ext>
                </a:extLst>
              </p:cNvPr>
              <p:cNvSpPr txBox="1"/>
              <p:nvPr/>
            </p:nvSpPr>
            <p:spPr>
              <a:xfrm>
                <a:off x="4916252" y="188126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7030A0"/>
                              </a:solidFill>
                              <a:latin typeface="Cambria Math" panose="02040503050406030204" pitchFamily="18" charset="0"/>
                            </a:rPr>
                          </m:ctrlPr>
                        </m:sSubPr>
                        <m:e>
                          <m:acc>
                            <m:accPr>
                              <m:chr m:val="⃗"/>
                              <m:ctrlPr>
                                <a:rPr lang="es-ES" sz="3200" b="0" i="1" smtClean="0">
                                  <a:solidFill>
                                    <a:srgbClr val="7030A0"/>
                                  </a:solidFill>
                                  <a:latin typeface="Cambria Math" panose="02040503050406030204" pitchFamily="18" charset="0"/>
                                </a:rPr>
                              </m:ctrlPr>
                            </m:accPr>
                            <m:e>
                              <m:r>
                                <a:rPr lang="es-ES" sz="3200" b="0" i="1" smtClean="0">
                                  <a:solidFill>
                                    <a:srgbClr val="7030A0"/>
                                  </a:solidFill>
                                  <a:latin typeface="Cambria Math" panose="02040503050406030204" pitchFamily="18" charset="0"/>
                                </a:rPr>
                                <m:t>𝑎</m:t>
                              </m:r>
                            </m:e>
                          </m:acc>
                        </m:e>
                        <m:sub>
                          <m:r>
                            <a:rPr lang="es-ES" sz="3200" b="0" i="1" smtClean="0">
                              <a:solidFill>
                                <a:srgbClr val="7030A0"/>
                              </a:solidFill>
                              <a:latin typeface="Cambria Math" panose="02040503050406030204" pitchFamily="18" charset="0"/>
                            </a:rPr>
                            <m:t>𝑡</m:t>
                          </m:r>
                        </m:sub>
                      </m:sSub>
                    </m:oMath>
                  </m:oMathPara>
                </a14:m>
                <a:endParaRPr lang="es-CL" sz="3200" dirty="0">
                  <a:solidFill>
                    <a:srgbClr val="7030A0"/>
                  </a:solidFill>
                </a:endParaRPr>
              </a:p>
            </p:txBody>
          </p:sp>
        </mc:Choice>
        <mc:Fallback xmlns="">
          <p:sp>
            <p:nvSpPr>
              <p:cNvPr id="9" name="CuadroTexto 8">
                <a:extLst>
                  <a:ext uri="{FF2B5EF4-FFF2-40B4-BE49-F238E27FC236}">
                    <a16:creationId xmlns:a16="http://schemas.microsoft.com/office/drawing/2014/main" id="{69A18516-64CE-F041-A5A1-0FF3B099BDD0}"/>
                  </a:ext>
                </a:extLst>
              </p:cNvPr>
              <p:cNvSpPr txBox="1">
                <a:spLocks noRot="1" noChangeAspect="1" noMove="1" noResize="1" noEditPoints="1" noAdjustHandles="1" noChangeArrowheads="1" noChangeShapeType="1" noTextEdit="1"/>
              </p:cNvSpPr>
              <p:nvPr/>
            </p:nvSpPr>
            <p:spPr>
              <a:xfrm>
                <a:off x="4916252" y="1881266"/>
                <a:ext cx="1080120" cy="584775"/>
              </a:xfrm>
              <a:prstGeom prst="rect">
                <a:avLst/>
              </a:prstGeom>
              <a:blipFill>
                <a:blip r:embed="rId4"/>
                <a:stretch>
                  <a:fillRect t="-23404" b="-4255"/>
                </a:stretch>
              </a:blipFill>
            </p:spPr>
            <p:txBody>
              <a:bodyPr/>
              <a:lstStyle/>
              <a:p>
                <a:r>
                  <a:rPr lang="es-CL">
                    <a:noFill/>
                  </a:rPr>
                  <a:t> </a:t>
                </a:r>
              </a:p>
            </p:txBody>
          </p:sp>
        </mc:Fallback>
      </mc:AlternateContent>
    </p:spTree>
    <p:extLst>
      <p:ext uri="{BB962C8B-B14F-4D97-AF65-F5344CB8AC3E}">
        <p14:creationId xmlns:p14="http://schemas.microsoft.com/office/powerpoint/2010/main" val="4143014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Modelación del movimiento circular</a:t>
            </a:r>
          </a:p>
        </p:txBody>
      </p:sp>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816864" y="1842408"/>
            <a:ext cx="10313968" cy="403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Al igual que en la dinámica de movimientos </a:t>
            </a:r>
            <a:r>
              <a:rPr lang="es-ES"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traslacionales</a:t>
            </a: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en rotación, usaremos la misma estrategia de modelación.</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movimiento</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circular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uniforme</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la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neta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es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dirección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centrípeta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p:spTree>
    <p:extLst>
      <p:ext uri="{BB962C8B-B14F-4D97-AF65-F5344CB8AC3E}">
        <p14:creationId xmlns:p14="http://schemas.microsoft.com/office/powerpoint/2010/main" val="409888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BED511-C848-514C-8AE6-CE50828EDD62}"/>
              </a:ext>
            </a:extLst>
          </p:cNvPr>
          <p:cNvSpPr>
            <a:spLocks noGrp="1"/>
          </p:cNvSpPr>
          <p:nvPr>
            <p:ph type="title"/>
          </p:nvPr>
        </p:nvSpPr>
        <p:spPr>
          <a:xfrm>
            <a:off x="839416" y="260648"/>
            <a:ext cx="10871200" cy="990600"/>
          </a:xfrm>
        </p:spPr>
        <p:txBody>
          <a:bodyPr>
            <a:noAutofit/>
          </a:bodyPr>
          <a:lstStyle/>
          <a:p>
            <a:r>
              <a:rPr lang="es-ES_tradnl" sz="3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Etapas en el proceso de modelación de un fenómeno físico</a:t>
            </a:r>
            <a:endParaRPr lang="es-CL" sz="3600" dirty="0"/>
          </a:p>
        </p:txBody>
      </p:sp>
      <p:graphicFrame>
        <p:nvGraphicFramePr>
          <p:cNvPr id="5" name="Marcador de contenido 4">
            <a:extLst>
              <a:ext uri="{FF2B5EF4-FFF2-40B4-BE49-F238E27FC236}">
                <a16:creationId xmlns:a16="http://schemas.microsoft.com/office/drawing/2014/main" id="{17A48378-1069-0A44-8E02-2FC21633507A}"/>
              </a:ext>
            </a:extLst>
          </p:cNvPr>
          <p:cNvGraphicFramePr>
            <a:graphicFrameLocks noGrp="1"/>
          </p:cNvGraphicFramePr>
          <p:nvPr>
            <p:ph sz="quarter" idx="1"/>
            <p:extLst>
              <p:ext uri="{D42A27DB-BD31-4B8C-83A1-F6EECF244321}">
                <p14:modId xmlns:p14="http://schemas.microsoft.com/office/powerpoint/2010/main" val="2091150553"/>
              </p:ext>
            </p:extLst>
          </p:nvPr>
        </p:nvGraphicFramePr>
        <p:xfrm>
          <a:off x="676317" y="1484785"/>
          <a:ext cx="8660043" cy="52748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4708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AB36616-51C3-9D4F-AAB5-D017AFFD8F29}"/>
              </a:ext>
            </a:extLst>
          </p:cNvPr>
          <p:cNvSpPr>
            <a:spLocks noGrp="1"/>
          </p:cNvSpPr>
          <p:nvPr>
            <p:ph sz="quarter" idx="1"/>
          </p:nvPr>
        </p:nvSpPr>
        <p:spPr>
          <a:xfrm>
            <a:off x="540577" y="1844824"/>
            <a:ext cx="8106121" cy="5751984"/>
          </a:xfrm>
        </p:spPr>
        <p:txBody>
          <a:bodyPr>
            <a:normAutofit/>
          </a:bodyPr>
          <a:lstStyle/>
          <a:p>
            <a:pPr marL="0" indent="0" algn="just">
              <a:buNone/>
            </a:pPr>
            <a:r>
              <a:rPr lang="es-ES"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Una partícula de 2[kg] de masa oscila atada a una cuerda de 1,5[m] de largo. Al pasar por B, el punto más bajo de la trayectoria, la rapidez de la partícula es 3[m/s]. La masa de la cuerda y el roce con el aire pueden despreciarse. Modele la situación y encuentre la tensión en la cuerda cuando la partícula pasa por B.</a:t>
            </a: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69" name="Rectangle 1">
            <a:extLst>
              <a:ext uri="{FF2B5EF4-FFF2-40B4-BE49-F238E27FC236}">
                <a16:creationId xmlns:a16="http://schemas.microsoft.com/office/drawing/2014/main" id="{1CFF671F-CCA9-F248-AF5E-1A827E7B2DC3}"/>
              </a:ext>
            </a:extLst>
          </p:cNvPr>
          <p:cNvSpPr txBox="1">
            <a:spLocks noChangeArrowheads="1"/>
          </p:cNvSpPr>
          <p:nvPr/>
        </p:nvSpPr>
        <p:spPr>
          <a:xfrm>
            <a:off x="695400" y="263501"/>
            <a:ext cx="8640960" cy="990600"/>
          </a:xfrm>
          <a:prstGeom prst="rect">
            <a:avLst/>
          </a:prstGeom>
        </p:spPr>
        <p:txBody>
          <a:bodyPr vert="horz" anchor="ctr">
            <a:normAutofit/>
          </a:bodyPr>
          <a:lstStyle>
            <a:lvl1pPr algn="l" rtl="0" eaLnBrk="1" latinLnBrk="0" hangingPunct="1">
              <a:spcBef>
                <a:spcPct val="0"/>
              </a:spcBef>
              <a:buNone/>
              <a:defRPr kumimoji="0" sz="4400" kern="1200">
                <a:solidFill>
                  <a:schemeClr val="tx2"/>
                </a:solidFill>
                <a:latin typeface="+mj-lt"/>
                <a:ea typeface="+mj-ea"/>
                <a:cs typeface="+mj-cs"/>
              </a:defRPr>
            </a:lvl1pPr>
          </a:lstStyle>
          <a:p>
            <a:r>
              <a:rPr lang="es-ES_tradnl" altLang="en-US"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Ejemplo</a:t>
            </a:r>
          </a:p>
        </p:txBody>
      </p:sp>
      <p:pic>
        <p:nvPicPr>
          <p:cNvPr id="68" name="Imagen 67">
            <a:extLst>
              <a:ext uri="{FF2B5EF4-FFF2-40B4-BE49-F238E27FC236}">
                <a16:creationId xmlns:a16="http://schemas.microsoft.com/office/drawing/2014/main" id="{84F50440-F4B9-0B46-8EA9-9C111302500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976320" y="2276872"/>
            <a:ext cx="2859095" cy="3229867"/>
          </a:xfrm>
          <a:prstGeom prst="rect">
            <a:avLst/>
          </a:prstGeom>
          <a:noFill/>
          <a:ln>
            <a:noFill/>
          </a:ln>
        </p:spPr>
      </p:pic>
    </p:spTree>
    <p:extLst>
      <p:ext uri="{BB962C8B-B14F-4D97-AF65-F5344CB8AC3E}">
        <p14:creationId xmlns:p14="http://schemas.microsoft.com/office/powerpoint/2010/main" val="3168719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3416320"/>
          </a:xfrm>
          <a:prstGeom prst="rect">
            <a:avLst/>
          </a:prstGeom>
          <a:noFill/>
        </p:spPr>
        <p:txBody>
          <a:bodyPr wrap="square" rtlCol="0">
            <a:spAutoFit/>
          </a:bodyPr>
          <a:lstStyle/>
          <a:p>
            <a:pPr lvl="0" algn="just"/>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cuerpo de masa M describe una órbita circular en un plano horizontal cuando se encuentra conectado a dos cuerdas tensas como se muestra en la figura. La aceleración de gravedad apunta “hacia abajo”. </a:t>
            </a: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el cuerpo se mueve con rapidez lineal constante v, determine la magnitud de la tensión T3 en términos de l, g, </a:t>
            </a:r>
            <a:r>
              <a:rPr lang="es-ES" sz="24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θ</a:t>
            </a: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M y v.</a:t>
            </a: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33" name="Imagen 32">
            <a:extLst>
              <a:ext uri="{FF2B5EF4-FFF2-40B4-BE49-F238E27FC236}">
                <a16:creationId xmlns:a16="http://schemas.microsoft.com/office/drawing/2014/main" id="{0CCEB768-B0F6-D948-9A87-D9CD09C4FF7C}"/>
              </a:ext>
            </a:extLst>
          </p:cNvPr>
          <p:cNvPicPr/>
          <p:nvPr/>
        </p:nvPicPr>
        <p:blipFill>
          <a:blip r:embed="rId2" cstate="print"/>
          <a:srcRect/>
          <a:stretch>
            <a:fillRect/>
          </a:stretch>
        </p:blipFill>
        <p:spPr bwMode="auto">
          <a:xfrm>
            <a:off x="7680175" y="1587646"/>
            <a:ext cx="3850501" cy="3929586"/>
          </a:xfrm>
          <a:prstGeom prst="rect">
            <a:avLst/>
          </a:prstGeom>
          <a:noFill/>
          <a:ln w="9525">
            <a:noFill/>
            <a:miter lim="800000"/>
            <a:headEnd/>
            <a:tailEnd/>
          </a:ln>
        </p:spPr>
      </p:pic>
    </p:spTree>
    <p:extLst>
      <p:ext uri="{BB962C8B-B14F-4D97-AF65-F5344CB8AC3E}">
        <p14:creationId xmlns:p14="http://schemas.microsoft.com/office/powerpoint/2010/main" val="4236572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4154984"/>
          </a:xfrm>
          <a:prstGeom prst="rect">
            <a:avLst/>
          </a:prstGeom>
          <a:noFill/>
        </p:spPr>
        <p:txBody>
          <a:bodyPr wrap="square" rtlCol="0">
            <a:spAutoFit/>
          </a:bodyPr>
          <a:lstStyle/>
          <a:p>
            <a:pPr algn="just"/>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juego mecánico de feria llamado “El rotor” consiste de un tambor giratorio con piso móvil, que desaparece cuando el tambor gira rápidamente (véase la figura) en su interior, las personas se mantienen en las paredes gracias a la fricción. El coeficiente mínimo de fricción esperado, entre las ropas de las personas y la pared es de 0,50. ¿Qué rapidez, se requiere para que el piso pueda bajar? El radio del tambor es de 5,0 m</a:t>
            </a:r>
            <a:r>
              <a:rPr lang="es-CL" dirty="0"/>
              <a:t>. </a:t>
            </a:r>
            <a:endParaRPr lang="es-CL" sz="2400" dirty="0"/>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2050" name="Picture 2" descr="page1image28865536">
            <a:extLst>
              <a:ext uri="{FF2B5EF4-FFF2-40B4-BE49-F238E27FC236}">
                <a16:creationId xmlns:a16="http://schemas.microsoft.com/office/drawing/2014/main" id="{83C87F2B-2C8B-A843-9E9C-DE0342A67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3285" y="1628799"/>
            <a:ext cx="3211835" cy="4482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099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4154984"/>
          </a:xfrm>
          <a:prstGeom prst="rect">
            <a:avLst/>
          </a:prstGeom>
          <a:noFill/>
        </p:spPr>
        <p:txBody>
          <a:bodyPr wrap="square" rtlCol="0">
            <a:spAutoFit/>
          </a:bodyPr>
          <a:lstStyle/>
          <a:p>
            <a:pPr algn="just"/>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juego mecánico de feria llamado “El rotor” consiste de un tambor giratorio con piso móvil, que desaparece cuando el tambor gira rápidamente (véase la figura) en su interior, las personas se mantienen en las paredes gracias a la fricción. El coeficiente mínimo de fricción esperado, entre las ropas de las personas y la pared es de 0,50. ¿Qué rapidez, se requiere para que el piso pueda bajar? El radio del tambor es de 5,0 m</a:t>
            </a:r>
            <a:r>
              <a:rPr lang="es-CL" dirty="0"/>
              <a:t>. </a:t>
            </a:r>
            <a:endParaRPr lang="es-CL" sz="2400" dirty="0"/>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2050" name="Picture 2" descr="page1image28865536">
            <a:extLst>
              <a:ext uri="{FF2B5EF4-FFF2-40B4-BE49-F238E27FC236}">
                <a16:creationId xmlns:a16="http://schemas.microsoft.com/office/drawing/2014/main" id="{83C87F2B-2C8B-A843-9E9C-DE0342A67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3285" y="1628799"/>
            <a:ext cx="3211835" cy="4482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498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AA2A21F1-9833-6942-BCE5-610DDA375853}"/>
              </a:ext>
            </a:extLst>
          </p:cNvPr>
          <p:cNvSpPr/>
          <p:nvPr/>
        </p:nvSpPr>
        <p:spPr>
          <a:xfrm>
            <a:off x="0" y="1219200"/>
            <a:ext cx="12192000" cy="450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0A2AE23E-C324-4340-B24C-13B9ABE6558A}"/>
              </a:ext>
            </a:extLst>
          </p:cNvPr>
          <p:cNvSpPr>
            <a:spLocks noGrp="1"/>
          </p:cNvSpPr>
          <p:nvPr>
            <p:ph type="title"/>
          </p:nvPr>
        </p:nvSpPr>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endParaRPr lang="es-CL" dirty="0"/>
          </a:p>
        </p:txBody>
      </p:sp>
      <p:sp>
        <p:nvSpPr>
          <p:cNvPr id="3" name="Marcador de contenido 2">
            <a:extLst>
              <a:ext uri="{FF2B5EF4-FFF2-40B4-BE49-F238E27FC236}">
                <a16:creationId xmlns:a16="http://schemas.microsoft.com/office/drawing/2014/main" id="{C20110B5-C5FF-A544-960A-71562498A95F}"/>
              </a:ext>
            </a:extLst>
          </p:cNvPr>
          <p:cNvSpPr>
            <a:spLocks noGrp="1"/>
          </p:cNvSpPr>
          <p:nvPr>
            <p:ph idx="1"/>
          </p:nvPr>
        </p:nvSpPr>
        <p:spPr>
          <a:xfrm>
            <a:off x="677334" y="1669935"/>
            <a:ext cx="6282762" cy="4423361"/>
          </a:xfrm>
        </p:spPr>
        <p:txBody>
          <a:bodyPr>
            <a:normAutofit lnSpcReduction="10000"/>
          </a:bodyPr>
          <a:lstStyle/>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piloto de masa m en un avión jet ejecuta un rizo, como se muestra en la figura. En esta maniobra, el avión se mueve en un círculo vertical de 2,7 [km] de radio con una rapidez constante de 225 [m/s]. </a:t>
            </a:r>
          </a:p>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Construya un modelo dinámico y determine la fuerza que ejerce el asiento al piloto cuando éste está en la parte inferior y superior del rizo.</a:t>
            </a:r>
          </a:p>
          <a:p>
            <a:pPr marL="0" indent="0" algn="just">
              <a:buNone/>
            </a:pP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5" name="Imagen 4">
            <a:extLst>
              <a:ext uri="{FF2B5EF4-FFF2-40B4-BE49-F238E27FC236}">
                <a16:creationId xmlns:a16="http://schemas.microsoft.com/office/drawing/2014/main" id="{AAF5630C-9CD3-404B-8803-89BE05FF8DA0}"/>
              </a:ext>
            </a:extLst>
          </p:cNvPr>
          <p:cNvPicPr/>
          <p:nvPr/>
        </p:nvPicPr>
        <p:blipFill>
          <a:blip r:embed="rId2">
            <a:extLst>
              <a:ext uri="{28A0092B-C50C-407E-A947-70E740481C1C}">
                <a14:useLocalDpi xmlns:a14="http://schemas.microsoft.com/office/drawing/2010/main" val="0"/>
              </a:ext>
            </a:extLst>
          </a:blip>
          <a:stretch>
            <a:fillRect/>
          </a:stretch>
        </p:blipFill>
        <p:spPr>
          <a:xfrm>
            <a:off x="8040216" y="1849025"/>
            <a:ext cx="3057649" cy="3339040"/>
          </a:xfrm>
          <a:prstGeom prst="rect">
            <a:avLst/>
          </a:prstGeom>
        </p:spPr>
      </p:pic>
      <p:pic>
        <p:nvPicPr>
          <p:cNvPr id="6" name="Imagen 5">
            <a:extLst>
              <a:ext uri="{FF2B5EF4-FFF2-40B4-BE49-F238E27FC236}">
                <a16:creationId xmlns:a16="http://schemas.microsoft.com/office/drawing/2014/main" id="{56F52698-CB41-7A48-B010-C9D016CCE8F0}"/>
              </a:ext>
            </a:extLst>
          </p:cNvPr>
          <p:cNvPicPr>
            <a:picLocks noChangeAspect="1"/>
          </p:cNvPicPr>
          <p:nvPr/>
        </p:nvPicPr>
        <p:blipFill>
          <a:blip r:embed="rId3"/>
          <a:stretch>
            <a:fillRect/>
          </a:stretch>
        </p:blipFill>
        <p:spPr>
          <a:xfrm>
            <a:off x="8887006" y="5405640"/>
            <a:ext cx="1117600" cy="1397000"/>
          </a:xfrm>
          <a:prstGeom prst="rect">
            <a:avLst/>
          </a:prstGeom>
        </p:spPr>
      </p:pic>
      <p:pic>
        <p:nvPicPr>
          <p:cNvPr id="7" name="Imagen 6">
            <a:extLst>
              <a:ext uri="{FF2B5EF4-FFF2-40B4-BE49-F238E27FC236}">
                <a16:creationId xmlns:a16="http://schemas.microsoft.com/office/drawing/2014/main" id="{3D58CDFE-FAD4-3543-8561-EF9808422731}"/>
              </a:ext>
            </a:extLst>
          </p:cNvPr>
          <p:cNvPicPr>
            <a:picLocks noChangeAspect="1"/>
          </p:cNvPicPr>
          <p:nvPr/>
        </p:nvPicPr>
        <p:blipFill>
          <a:blip r:embed="rId3"/>
          <a:stretch>
            <a:fillRect/>
          </a:stretch>
        </p:blipFill>
        <p:spPr>
          <a:xfrm rot="10800000">
            <a:off x="9010240" y="704938"/>
            <a:ext cx="1117600" cy="1397000"/>
          </a:xfrm>
          <a:prstGeom prst="rect">
            <a:avLst/>
          </a:prstGeom>
        </p:spPr>
      </p:pic>
    </p:spTree>
    <p:extLst>
      <p:ext uri="{BB962C8B-B14F-4D97-AF65-F5344CB8AC3E}">
        <p14:creationId xmlns:p14="http://schemas.microsoft.com/office/powerpoint/2010/main" val="2629610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53E40-B784-4944-B83A-98A5FCAD0273}"/>
              </a:ext>
            </a:extLst>
          </p:cNvPr>
          <p:cNvSpPr>
            <a:spLocks noGrp="1"/>
          </p:cNvSpPr>
          <p:nvPr>
            <p:ph type="title"/>
          </p:nvPr>
        </p:nvSpPr>
        <p:spPr>
          <a:xfrm>
            <a:off x="669387" y="0"/>
            <a:ext cx="10515600" cy="1153551"/>
          </a:xfrm>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endParaRPr lang="es-ES_tradnl" b="1" dirty="0"/>
          </a:p>
        </p:txBody>
      </p:sp>
      <p:sp>
        <p:nvSpPr>
          <p:cNvPr id="4" name="3 Marcador de contenido"/>
          <p:cNvSpPr>
            <a:spLocks noGrp="1"/>
          </p:cNvSpPr>
          <p:nvPr>
            <p:ph idx="1"/>
          </p:nvPr>
        </p:nvSpPr>
        <p:spPr>
          <a:xfrm>
            <a:off x="191344" y="1348623"/>
            <a:ext cx="8162917" cy="5331655"/>
          </a:xfrm>
        </p:spPr>
        <p:txBody>
          <a:bodyPr>
            <a:noAutofit/>
          </a:bodyPr>
          <a:lstStyle/>
          <a:p>
            <a:pPr marL="0" lvl="0" indent="0" algn="just">
              <a:buNone/>
            </a:pPr>
            <a:r>
              <a:rPr lang="es-CL" b="1" dirty="0">
                <a:latin typeface="+mj-lt"/>
              </a:rPr>
              <a:t>	</a:t>
            </a:r>
          </a:p>
          <a:p>
            <a:pPr marL="0" lvl="0" indent="0" algn="just">
              <a:buNone/>
            </a:pPr>
            <a:r>
              <a:rPr lang="es-ES"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péndulo simple es un cuerpo pequeño de masa m que cuelga de una cuerda ideal de largo L, como se muestra en la figura. En el instante mostrado su rapidez es Vs y al pasar por el punto más bajo del movimiento es </a:t>
            </a: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Vo.</a:t>
            </a:r>
          </a:p>
          <a:p>
            <a:pPr marL="0" indent="0" algn="just">
              <a:buNone/>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Construir un modelo dinámico para determinar la fuerza ejercida por la cuerda sobre la masa en la posición S y O mostradas.</a:t>
            </a:r>
          </a:p>
          <a:p>
            <a:pPr lvl="0" algn="just">
              <a:lnSpc>
                <a:spcPct val="150000"/>
              </a:lnSpc>
              <a:buNone/>
            </a:pPr>
            <a:endParaRPr lang="es-ES" dirty="0">
              <a:latin typeface="+mj-lt"/>
            </a:endParaRPr>
          </a:p>
          <a:p>
            <a:pPr lvl="0" algn="just">
              <a:lnSpc>
                <a:spcPct val="150000"/>
              </a:lnSpc>
              <a:buNone/>
            </a:pPr>
            <a:endParaRPr lang="es-CL" dirty="0">
              <a:latin typeface="+mj-lt"/>
            </a:endParaRPr>
          </a:p>
        </p:txBody>
      </p:sp>
      <p:sp>
        <p:nvSpPr>
          <p:cNvPr id="31746" name="Rectangle 2"/>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33796" name="Rectangle 4"/>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33795" name="Object 3"/>
          <p:cNvGraphicFramePr>
            <a:graphicFrameLocks noChangeAspect="1"/>
          </p:cNvGraphicFramePr>
          <p:nvPr>
            <p:extLst>
              <p:ext uri="{D42A27DB-BD31-4B8C-83A1-F6EECF244321}">
                <p14:modId xmlns:p14="http://schemas.microsoft.com/office/powerpoint/2010/main" val="52227115"/>
              </p:ext>
            </p:extLst>
          </p:nvPr>
        </p:nvGraphicFramePr>
        <p:xfrm>
          <a:off x="9126615" y="1844824"/>
          <a:ext cx="3065385" cy="4812970"/>
        </p:xfrm>
        <a:graphic>
          <a:graphicData uri="http://schemas.openxmlformats.org/presentationml/2006/ole">
            <mc:AlternateContent xmlns:mc="http://schemas.openxmlformats.org/markup-compatibility/2006">
              <mc:Choice xmlns:v="urn:schemas-microsoft-com:vml" Requires="v">
                <p:oleObj spid="_x0000_s4103" name="Picture" r:id="rId3" imgW="1971720" imgH="3086280" progId="Word.Picture.8">
                  <p:embed/>
                </p:oleObj>
              </mc:Choice>
              <mc:Fallback>
                <p:oleObj name="Picture" r:id="rId3" imgW="1971720" imgH="3086280" progId="Word.Picture.8">
                  <p:embed/>
                  <p:pic>
                    <p:nvPicPr>
                      <p:cNvPr id="33795"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6615" y="1844824"/>
                        <a:ext cx="3065385" cy="4812970"/>
                      </a:xfrm>
                      <a:prstGeom prst="rect">
                        <a:avLst/>
                      </a:prstGeom>
                      <a:noFill/>
                    </p:spPr>
                  </p:pic>
                </p:oleObj>
              </mc:Fallback>
            </mc:AlternateContent>
          </a:graphicData>
        </a:graphic>
      </p:graphicFrame>
    </p:spTree>
    <p:extLst>
      <p:ext uri="{BB962C8B-B14F-4D97-AF65-F5344CB8AC3E}">
        <p14:creationId xmlns:p14="http://schemas.microsoft.com/office/powerpoint/2010/main" val="2545973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E0D308-D933-CA4D-A499-8B30766C3034}"/>
              </a:ext>
            </a:extLst>
          </p:cNvPr>
          <p:cNvSpPr>
            <a:spLocks noGrp="1"/>
          </p:cNvSpPr>
          <p:nvPr>
            <p:ph type="title"/>
          </p:nvPr>
        </p:nvSpPr>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PERALTE</a:t>
            </a:r>
          </a:p>
        </p:txBody>
      </p:sp>
      <p:pic>
        <p:nvPicPr>
          <p:cNvPr id="4" name="Imagen 3">
            <a:extLst>
              <a:ext uri="{FF2B5EF4-FFF2-40B4-BE49-F238E27FC236}">
                <a16:creationId xmlns:a16="http://schemas.microsoft.com/office/drawing/2014/main" id="{475E3B74-3C3C-AF42-BA61-B6BF5ADC2BE9}"/>
              </a:ext>
            </a:extLst>
          </p:cNvPr>
          <p:cNvPicPr>
            <a:picLocks noChangeAspect="1"/>
          </p:cNvPicPr>
          <p:nvPr/>
        </p:nvPicPr>
        <p:blipFill>
          <a:blip r:embed="rId2"/>
          <a:stretch>
            <a:fillRect/>
          </a:stretch>
        </p:blipFill>
        <p:spPr>
          <a:xfrm>
            <a:off x="457664" y="1604537"/>
            <a:ext cx="4229100" cy="1917700"/>
          </a:xfrm>
          <a:prstGeom prst="rect">
            <a:avLst/>
          </a:prstGeom>
        </p:spPr>
      </p:pic>
      <p:pic>
        <p:nvPicPr>
          <p:cNvPr id="7" name="Imagen 6">
            <a:extLst>
              <a:ext uri="{FF2B5EF4-FFF2-40B4-BE49-F238E27FC236}">
                <a16:creationId xmlns:a16="http://schemas.microsoft.com/office/drawing/2014/main" id="{F93F082D-C3BA-454A-9735-09025CD7AAB9}"/>
              </a:ext>
            </a:extLst>
          </p:cNvPr>
          <p:cNvPicPr>
            <a:picLocks noChangeAspect="1"/>
          </p:cNvPicPr>
          <p:nvPr/>
        </p:nvPicPr>
        <p:blipFill rotWithShape="1">
          <a:blip r:embed="rId3"/>
          <a:srcRect r="30667"/>
          <a:stretch/>
        </p:blipFill>
        <p:spPr>
          <a:xfrm>
            <a:off x="1425236" y="3323849"/>
            <a:ext cx="5510824" cy="3277674"/>
          </a:xfrm>
          <a:prstGeom prst="rect">
            <a:avLst/>
          </a:prstGeom>
        </p:spPr>
      </p:pic>
      <p:pic>
        <p:nvPicPr>
          <p:cNvPr id="8" name="Imagen 7">
            <a:extLst>
              <a:ext uri="{FF2B5EF4-FFF2-40B4-BE49-F238E27FC236}">
                <a16:creationId xmlns:a16="http://schemas.microsoft.com/office/drawing/2014/main" id="{1949D382-407D-1346-ABF2-F77F61856316}"/>
              </a:ext>
            </a:extLst>
          </p:cNvPr>
          <p:cNvPicPr>
            <a:picLocks noChangeAspect="1"/>
          </p:cNvPicPr>
          <p:nvPr/>
        </p:nvPicPr>
        <p:blipFill rotWithShape="1">
          <a:blip r:embed="rId4"/>
          <a:srcRect l="7821" b="27688"/>
          <a:stretch/>
        </p:blipFill>
        <p:spPr>
          <a:xfrm>
            <a:off x="5247656" y="988742"/>
            <a:ext cx="4727531" cy="2086808"/>
          </a:xfrm>
          <a:prstGeom prst="rect">
            <a:avLst/>
          </a:prstGeom>
        </p:spPr>
      </p:pic>
    </p:spTree>
    <p:extLst>
      <p:ext uri="{BB962C8B-B14F-4D97-AF65-F5344CB8AC3E}">
        <p14:creationId xmlns:p14="http://schemas.microsoft.com/office/powerpoint/2010/main" val="2393645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5CFD8A-1B8F-2846-A066-078B7A6BEA7D}"/>
              </a:ext>
            </a:extLst>
          </p:cNvPr>
          <p:cNvSpPr>
            <a:spLocks noGrp="1"/>
          </p:cNvSpPr>
          <p:nvPr>
            <p:ph type="title"/>
          </p:nvPr>
        </p:nvSpPr>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Ejemplo </a:t>
            </a:r>
          </a:p>
        </p:txBody>
      </p:sp>
      <p:pic>
        <p:nvPicPr>
          <p:cNvPr id="5" name="Marcador de contenido 4">
            <a:extLst>
              <a:ext uri="{FF2B5EF4-FFF2-40B4-BE49-F238E27FC236}">
                <a16:creationId xmlns:a16="http://schemas.microsoft.com/office/drawing/2014/main" id="{268CC430-D4A6-DE48-9BEE-A36933EBC5B2}"/>
              </a:ext>
            </a:extLst>
          </p:cNvPr>
          <p:cNvPicPr>
            <a:picLocks noGrp="1" noChangeAspect="1"/>
          </p:cNvPicPr>
          <p:nvPr>
            <p:ph idx="1"/>
          </p:nvPr>
        </p:nvPicPr>
        <p:blipFill>
          <a:blip r:embed="rId2"/>
          <a:stretch>
            <a:fillRect/>
          </a:stretch>
        </p:blipFill>
        <p:spPr>
          <a:xfrm>
            <a:off x="7283188" y="1524464"/>
            <a:ext cx="3467100" cy="2578100"/>
          </a:xfrm>
        </p:spPr>
      </p:pic>
      <p:sp>
        <p:nvSpPr>
          <p:cNvPr id="9" name="Marcador de contenido 2">
            <a:extLst>
              <a:ext uri="{FF2B5EF4-FFF2-40B4-BE49-F238E27FC236}">
                <a16:creationId xmlns:a16="http://schemas.microsoft.com/office/drawing/2014/main" id="{F821B749-E7D0-C148-9DE2-D77B231DE2B3}"/>
              </a:ext>
            </a:extLst>
          </p:cNvPr>
          <p:cNvSpPr txBox="1">
            <a:spLocks/>
          </p:cNvSpPr>
          <p:nvPr/>
        </p:nvSpPr>
        <p:spPr>
          <a:xfrm>
            <a:off x="677334" y="1761893"/>
            <a:ext cx="6605854" cy="4403411"/>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just">
              <a:lnSpc>
                <a:spcPct val="150000"/>
              </a:lnSpc>
              <a:buNone/>
            </a:pPr>
            <a:r>
              <a:rPr lang="es-CL" sz="2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automóvil de 1500 [kg], se traslada sobre una curva, plana horizontal como se muestra en la figura. Si el radio de la curva es 35 [m] y el coeficiente de fricción estática entre las llantas y el pavimento seco es 0.523, modela la situación y usa tu modelo para encuentrar la rapidez máxima que alcanza el automóvil y aún así dar la vuelta exitosamente. </a:t>
            </a:r>
          </a:p>
          <a:p>
            <a:endParaRPr lang="es-CL" dirty="0"/>
          </a:p>
        </p:txBody>
      </p:sp>
      <p:pic>
        <p:nvPicPr>
          <p:cNvPr id="11" name="Imagen 10">
            <a:extLst>
              <a:ext uri="{FF2B5EF4-FFF2-40B4-BE49-F238E27FC236}">
                <a16:creationId xmlns:a16="http://schemas.microsoft.com/office/drawing/2014/main" id="{BE7E537E-FBC1-7140-A4E8-098BED1D789C}"/>
              </a:ext>
            </a:extLst>
          </p:cNvPr>
          <p:cNvPicPr>
            <a:picLocks noChangeAspect="1"/>
          </p:cNvPicPr>
          <p:nvPr/>
        </p:nvPicPr>
        <p:blipFill>
          <a:blip r:embed="rId3"/>
          <a:stretch>
            <a:fillRect/>
          </a:stretch>
        </p:blipFill>
        <p:spPr>
          <a:xfrm>
            <a:off x="7829288" y="4385634"/>
            <a:ext cx="2374900" cy="2235200"/>
          </a:xfrm>
          <a:prstGeom prst="rect">
            <a:avLst/>
          </a:prstGeom>
        </p:spPr>
      </p:pic>
    </p:spTree>
    <p:extLst>
      <p:ext uri="{BB962C8B-B14F-4D97-AF65-F5344CB8AC3E}">
        <p14:creationId xmlns:p14="http://schemas.microsoft.com/office/powerpoint/2010/main" val="280848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71B1AD-5067-914B-A531-412619BEFADB}"/>
              </a:ext>
            </a:extLst>
          </p:cNvPr>
          <p:cNvSpPr>
            <a:spLocks noGrp="1"/>
          </p:cNvSpPr>
          <p:nvPr>
            <p:ph type="title"/>
          </p:nvPr>
        </p:nvSpPr>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a:t>
            </a:r>
            <a:endParaRPr lang="es-CL" dirty="0"/>
          </a:p>
        </p:txBody>
      </p:sp>
      <p:sp>
        <p:nvSpPr>
          <p:cNvPr id="3" name="Marcador de contenido 2">
            <a:extLst>
              <a:ext uri="{FF2B5EF4-FFF2-40B4-BE49-F238E27FC236}">
                <a16:creationId xmlns:a16="http://schemas.microsoft.com/office/drawing/2014/main" id="{2CD08292-28AD-284A-961F-76167C55B786}"/>
              </a:ext>
            </a:extLst>
          </p:cNvPr>
          <p:cNvSpPr>
            <a:spLocks noGrp="1"/>
          </p:cNvSpPr>
          <p:nvPr>
            <p:ph idx="1"/>
          </p:nvPr>
        </p:nvSpPr>
        <p:spPr>
          <a:xfrm>
            <a:off x="169351" y="1610544"/>
            <a:ext cx="8496944" cy="5216624"/>
          </a:xfrm>
        </p:spPr>
        <p:txBody>
          <a:bodyPr>
            <a:normAutofit lnSpcReduction="10000"/>
          </a:bodyPr>
          <a:lstStyle/>
          <a:p>
            <a:pPr marL="0" indent="0" algn="just">
              <a:lnSpc>
                <a:spcPct val="150000"/>
              </a:lnSpc>
              <a:buNone/>
            </a:pP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ingeniero quiere rediseñar la curva de la autopista del problema anterior en tal forma que un automóvil no tenga que depender de la fricción para circular la curva sin derrapar. En otras palabras, un automóvil que se traslada a la rapidez diseñada puede superar la curva incluso cuando el camino esté cubierto con hielo. Dicha rampa será </a:t>
            </a:r>
            <a:r>
              <a:rPr lang="es-CL" sz="2400" i="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peraltada</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lo que significa que la carretera está inclinada hacia el interior de la curva. Supon que la rapidez diseñada para la rampa es 50[km/h] y el radio de la curva es 35[m]. Modela la situación y usa tu modelo para determinar el ángulo de peralte.</a:t>
            </a:r>
          </a:p>
        </p:txBody>
      </p:sp>
      <p:pic>
        <p:nvPicPr>
          <p:cNvPr id="4" name="Imagen 3">
            <a:extLst>
              <a:ext uri="{FF2B5EF4-FFF2-40B4-BE49-F238E27FC236}">
                <a16:creationId xmlns:a16="http://schemas.microsoft.com/office/drawing/2014/main" id="{040B2186-DEA4-7244-AEFC-2A0726ECE35F}"/>
              </a:ext>
            </a:extLst>
          </p:cNvPr>
          <p:cNvPicPr/>
          <p:nvPr/>
        </p:nvPicPr>
        <p:blipFill>
          <a:blip r:embed="rId2">
            <a:extLst>
              <a:ext uri="{28A0092B-C50C-407E-A947-70E740481C1C}">
                <a14:useLocalDpi xmlns:a14="http://schemas.microsoft.com/office/drawing/2010/main" val="0"/>
              </a:ext>
            </a:extLst>
          </a:blip>
          <a:stretch>
            <a:fillRect/>
          </a:stretch>
        </p:blipFill>
        <p:spPr>
          <a:xfrm>
            <a:off x="8688288" y="2898475"/>
            <a:ext cx="2485327" cy="1806942"/>
          </a:xfrm>
          <a:prstGeom prst="rect">
            <a:avLst/>
          </a:prstGeom>
        </p:spPr>
      </p:pic>
    </p:spTree>
    <p:extLst>
      <p:ext uri="{BB962C8B-B14F-4D97-AF65-F5344CB8AC3E}">
        <p14:creationId xmlns:p14="http://schemas.microsoft.com/office/powerpoint/2010/main" val="7243363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A3AF2CF-7BD0-9A49-A2ED-8B16360918CA}"/>
              </a:ext>
            </a:extLst>
          </p:cNvPr>
          <p:cNvSpPr>
            <a:spLocks noGrp="1"/>
          </p:cNvSpPr>
          <p:nvPr>
            <p:ph sz="quarter" idx="1"/>
          </p:nvPr>
        </p:nvSpPr>
        <p:spPr>
          <a:xfrm>
            <a:off x="816864" y="1600200"/>
            <a:ext cx="11111784" cy="4495800"/>
          </a:xfrm>
        </p:spPr>
        <p:txBody>
          <a:bodyPr/>
          <a:lstStyle/>
          <a:p>
            <a:pPr marL="0" indent="0">
              <a:buNone/>
            </a:pPr>
            <a:r>
              <a:rPr lang="es-CL" sz="2800" dirty="0">
                <a:latin typeface="Calibri" panose="020F0502020204030204" pitchFamily="34" charset="0"/>
                <a:cs typeface="Calibri" panose="020F0502020204030204" pitchFamily="34" charset="0"/>
                <a:hlinkClick r:id="rId2"/>
              </a:rPr>
              <a:t>https://www.youtube.com/watch?v=SxN8Oa8PSL0</a:t>
            </a:r>
            <a:r>
              <a:rPr lang="es-CL" sz="2800" dirty="0">
                <a:latin typeface="Calibri" panose="020F0502020204030204" pitchFamily="34" charset="0"/>
                <a:cs typeface="Calibri" panose="020F0502020204030204" pitchFamily="34" charset="0"/>
              </a:rPr>
              <a:t> (ver desde 1:00 min)</a:t>
            </a:r>
          </a:p>
          <a:p>
            <a:pPr marL="0" indent="0">
              <a:buNone/>
            </a:pPr>
            <a:endParaRPr lang="es-CL" sz="2800" dirty="0">
              <a:latin typeface="Calibri" panose="020F0502020204030204" pitchFamily="34" charset="0"/>
              <a:cs typeface="Calibri" panose="020F0502020204030204" pitchFamily="34" charset="0"/>
            </a:endParaRPr>
          </a:p>
          <a:p>
            <a:pPr marL="0" indent="0">
              <a:buNone/>
            </a:pPr>
            <a:r>
              <a:rPr lang="es-CL" sz="2800" u="sng" dirty="0">
                <a:latin typeface="Calibri" panose="020F0502020204030204" pitchFamily="34" charset="0"/>
                <a:cs typeface="Calibri" panose="020F0502020204030204" pitchFamily="34" charset="0"/>
                <a:hlinkClick r:id="rId3"/>
              </a:rPr>
              <a:t>https://www.youtube.com/watch?v=V52H1Xo7Joc</a:t>
            </a:r>
            <a:endParaRPr lang="es-CL" sz="2800" u="sng" dirty="0">
              <a:latin typeface="Calibri" panose="020F0502020204030204" pitchFamily="34" charset="0"/>
              <a:cs typeface="Calibri" panose="020F0502020204030204" pitchFamily="34" charset="0"/>
            </a:endParaRPr>
          </a:p>
          <a:p>
            <a:pPr marL="0" indent="0">
              <a:buNone/>
            </a:pPr>
            <a:endParaRPr lang="es-CL" sz="2800" dirty="0">
              <a:latin typeface="Calibri" panose="020F0502020204030204" pitchFamily="34" charset="0"/>
              <a:cs typeface="Calibri" panose="020F0502020204030204" pitchFamily="34" charset="0"/>
            </a:endParaRPr>
          </a:p>
          <a:p>
            <a:endParaRPr lang="es-CL" sz="2800" dirty="0">
              <a:latin typeface="Calibri" panose="020F0502020204030204" pitchFamily="34" charset="0"/>
              <a:cs typeface="Calibri" panose="020F0502020204030204" pitchFamily="34" charset="0"/>
            </a:endParaRPr>
          </a:p>
          <a:p>
            <a:pPr marL="0" indent="0">
              <a:buNone/>
            </a:pPr>
            <a:r>
              <a:rPr lang="es-CL" sz="2800" u="sng" dirty="0">
                <a:latin typeface="Calibri" panose="020F0502020204030204" pitchFamily="34" charset="0"/>
                <a:cs typeface="Calibri" panose="020F0502020204030204" pitchFamily="34" charset="0"/>
                <a:hlinkClick r:id="rId4"/>
              </a:rPr>
              <a:t>https://www.youtube.com/watch?v=RboSHDY5kjw</a:t>
            </a:r>
            <a:r>
              <a:rPr lang="es-CL" sz="2800" u="sng" dirty="0">
                <a:latin typeface="Calibri" panose="020F0502020204030204" pitchFamily="34" charset="0"/>
                <a:cs typeface="Calibri" panose="020F0502020204030204" pitchFamily="34" charset="0"/>
              </a:rPr>
              <a:t> (ver desde  0:44 min)</a:t>
            </a:r>
            <a:endParaRPr lang="es-CL" sz="2800" dirty="0">
              <a:latin typeface="Calibri" panose="020F0502020204030204" pitchFamily="34" charset="0"/>
              <a:cs typeface="Calibri" panose="020F0502020204030204" pitchFamily="34" charset="0"/>
            </a:endParaRPr>
          </a:p>
          <a:p>
            <a:pPr marL="0" indent="0">
              <a:buNone/>
            </a:pPr>
            <a:endParaRPr lang="es-CL" sz="2800" dirty="0">
              <a:latin typeface="Calibri" panose="020F0502020204030204" pitchFamily="34" charset="0"/>
              <a:cs typeface="Calibri" panose="020F0502020204030204" pitchFamily="34" charset="0"/>
            </a:endParaRPr>
          </a:p>
          <a:p>
            <a:endParaRPr lang="es-CL" dirty="0"/>
          </a:p>
          <a:p>
            <a:endParaRPr lang="es-CL" dirty="0"/>
          </a:p>
          <a:p>
            <a:endParaRPr lang="es-CL" dirty="0"/>
          </a:p>
          <a:p>
            <a:endParaRPr lang="es-CL" dirty="0"/>
          </a:p>
        </p:txBody>
      </p:sp>
      <p:sp>
        <p:nvSpPr>
          <p:cNvPr id="6" name="Marcador de contenido 2">
            <a:extLst>
              <a:ext uri="{FF2B5EF4-FFF2-40B4-BE49-F238E27FC236}">
                <a16:creationId xmlns:a16="http://schemas.microsoft.com/office/drawing/2014/main" id="{C6FACBD3-06B3-4822-B960-7ABAA37AD31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rgbClr val="00456F"/>
                </a:solidFill>
                <a:latin typeface="CMU Serif" panose="02000603000000000000" pitchFamily="50" charset="0"/>
                <a:ea typeface="CMU Serif" panose="02000603000000000000" pitchFamily="50" charset="0"/>
                <a:cs typeface="CMU Serif" panose="02000603000000000000" pitchFamily="50" charset="0"/>
              </a:rPr>
              <a:t>Algunos videos de interés</a:t>
            </a:r>
          </a:p>
        </p:txBody>
      </p:sp>
      <p:sp>
        <p:nvSpPr>
          <p:cNvPr id="7" name="Marcador de contenido 2">
            <a:extLst>
              <a:ext uri="{FF2B5EF4-FFF2-40B4-BE49-F238E27FC236}">
                <a16:creationId xmlns:a16="http://schemas.microsoft.com/office/drawing/2014/main" id="{B4B75A53-293D-443D-93D5-D2AE90623B83}"/>
              </a:ext>
            </a:extLst>
          </p:cNvPr>
          <p:cNvSpPr txBox="1">
            <a:spLocks/>
          </p:cNvSpPr>
          <p:nvPr/>
        </p:nvSpPr>
        <p:spPr>
          <a:xfrm>
            <a:off x="7136" y="6604640"/>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rPr>
              <a:t>FIS110 – Clase 18</a:t>
            </a:r>
          </a:p>
        </p:txBody>
      </p:sp>
      <p:sp>
        <p:nvSpPr>
          <p:cNvPr id="8" name="Marcador de contenido 2">
            <a:extLst>
              <a:ext uri="{FF2B5EF4-FFF2-40B4-BE49-F238E27FC236}">
                <a16:creationId xmlns:a16="http://schemas.microsoft.com/office/drawing/2014/main" id="{3B82E00D-34F5-40EF-AB93-D90F51948386}"/>
              </a:ext>
            </a:extLst>
          </p:cNvPr>
          <p:cNvSpPr txBox="1">
            <a:spLocks/>
          </p:cNvSpPr>
          <p:nvPr/>
        </p:nvSpPr>
        <p:spPr>
          <a:xfrm>
            <a:off x="6816080" y="6600195"/>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lgn="r">
              <a:buFont typeface="Wingdings"/>
              <a:buNone/>
            </a:pPr>
            <a:r>
              <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rPr>
              <a:t>Dinámica en movimiento circular</a:t>
            </a:r>
          </a:p>
        </p:txBody>
      </p:sp>
    </p:spTree>
    <p:extLst>
      <p:ext uri="{BB962C8B-B14F-4D97-AF65-F5344CB8AC3E}">
        <p14:creationId xmlns:p14="http://schemas.microsoft.com/office/powerpoint/2010/main" val="6502829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3146</TotalTime>
  <Words>1015</Words>
  <Application>Microsoft Macintosh PowerPoint</Application>
  <PresentationFormat>Panorámica</PresentationFormat>
  <Paragraphs>89</Paragraphs>
  <Slides>22</Slides>
  <Notes>0</Notes>
  <HiddenSlides>0</HiddenSlides>
  <MMClips>0</MMClips>
  <ScaleCrop>false</ScaleCrop>
  <HeadingPairs>
    <vt:vector size="8" baseType="variant">
      <vt:variant>
        <vt:lpstr>Fuentes usadas</vt:lpstr>
      </vt:variant>
      <vt:variant>
        <vt:i4>8</vt:i4>
      </vt:variant>
      <vt:variant>
        <vt:lpstr>Tema</vt:lpstr>
      </vt:variant>
      <vt:variant>
        <vt:i4>1</vt:i4>
      </vt:variant>
      <vt:variant>
        <vt:lpstr>Servidores OLE incrustados</vt:lpstr>
      </vt:variant>
      <vt:variant>
        <vt:i4>1</vt:i4>
      </vt:variant>
      <vt:variant>
        <vt:lpstr>Títulos de diapositiva</vt:lpstr>
      </vt:variant>
      <vt:variant>
        <vt:i4>22</vt:i4>
      </vt:variant>
    </vt:vector>
  </HeadingPairs>
  <TitlesOfParts>
    <vt:vector size="32" baseType="lpstr">
      <vt:lpstr>Calibri</vt:lpstr>
      <vt:lpstr>Cambria Math</vt:lpstr>
      <vt:lpstr>CMU Serif</vt:lpstr>
      <vt:lpstr>CMU Serif Roman</vt:lpstr>
      <vt:lpstr>Tw Cen MT</vt:lpstr>
      <vt:lpstr>Wingdings</vt:lpstr>
      <vt:lpstr>Wingdings 2</vt:lpstr>
      <vt:lpstr>Wingdings 3</vt:lpstr>
      <vt:lpstr>Intermedio</vt:lpstr>
      <vt:lpstr>Picture</vt:lpstr>
      <vt:lpstr>Presentación de PowerPoint</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Aceleración centrípeta</vt:lpstr>
      <vt:lpstr>Aceleración centrípeta</vt:lpstr>
      <vt:lpstr>Aceleración centrípeta y tangencial</vt:lpstr>
      <vt:lpstr>Modelación del movimiento circular</vt:lpstr>
      <vt:lpstr>Etapas en el proceso de modelación de un fenómeno físico</vt:lpstr>
      <vt:lpstr>Presentación de PowerPoint</vt:lpstr>
      <vt:lpstr>Ejercicios</vt:lpstr>
      <vt:lpstr>Ejercicios</vt:lpstr>
      <vt:lpstr>Ejercicios</vt:lpstr>
      <vt:lpstr>Ejercicios</vt:lpstr>
      <vt:lpstr>Ejercicios</vt:lpstr>
      <vt:lpstr>PERALTE</vt:lpstr>
      <vt:lpstr>Ejemplo </vt:lpstr>
      <vt:lpstr>Ejercicio</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Javiera Sanchez Espinoza</cp:lastModifiedBy>
  <cp:revision>169</cp:revision>
  <dcterms:created xsi:type="dcterms:W3CDTF">2019-03-01T17:41:33Z</dcterms:created>
  <dcterms:modified xsi:type="dcterms:W3CDTF">2021-05-26T19:03:12Z</dcterms:modified>
</cp:coreProperties>
</file>