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2" d="100"/>
          <a:sy n="92" d="100"/>
        </p:scale>
        <p:origin x="4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7" name="Date Placeholder 6"/>
          <p:cNvSpPr>
            <a:spLocks noGrp="1"/>
          </p:cNvSpPr>
          <p:nvPr>
            <p:ph type="dt" sz="half" idx="10"/>
          </p:nvPr>
        </p:nvSpPr>
        <p:spPr/>
        <p:txBody>
          <a:bodyPr/>
          <a:lstStyle/>
          <a:p>
            <a:fld id="{ECD19FB2-3AAB-4D03-B13A-2960828C78E3}" type="datetimeFigureOut">
              <a:rPr lang="en-US" dirty="0"/>
              <a:t>7/10/2019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9916976-5D93-46E4-A98A-FAD63E4D0EA8}" type="datetimeFigureOut">
              <a:rPr lang="en-US" dirty="0"/>
              <a:t>7/10/2019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s-ES" smtClean="0"/>
              <a:t>Haga clic para modificar el estilo de título del patrón</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0F39F4F5-F4D2-4D2A-AB60-88D37ADCB869}" type="datetimeFigureOut">
              <a:rPr lang="en-US" dirty="0"/>
              <a:t>7/10/2019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D23BC6CE-6D1E-47E5-8859-F31AC5380EB2}" type="datetimeFigureOut">
              <a:rPr lang="en-US" dirty="0"/>
              <a:t>7/10/2019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20000" y="2505075"/>
            <a:ext cx="5025216"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s-ES" smtClean="0"/>
              <a:t>Haga clic para modificar el estilo de texto del patrón</a:t>
            </a:r>
          </a:p>
        </p:txBody>
      </p:sp>
      <p:sp>
        <p:nvSpPr>
          <p:cNvPr id="6" name="Content Placeholder 5"/>
          <p:cNvSpPr>
            <a:spLocks noGrp="1"/>
          </p:cNvSpPr>
          <p:nvPr>
            <p:ph sz="quarter" idx="4"/>
          </p:nvPr>
        </p:nvSpPr>
        <p:spPr>
          <a:xfrm>
            <a:off x="6319840" y="2505075"/>
            <a:ext cx="503554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1B4E7C4-4DA4-404D-9965-B13F2DD7D8BF}" type="datetimeFigureOut">
              <a:rPr lang="en-US" dirty="0"/>
              <a:t>7/10/2019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76FB7AA-4A53-424F-AD41-70827B6504BA}" type="datetimeFigureOut">
              <a:rPr lang="en-US" dirty="0"/>
              <a:t>7/10/2019</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884882-FB12-4BC8-9960-9AD8104D7FAE}" type="datetimeFigureOut">
              <a:rPr lang="en-US" dirty="0"/>
              <a:t>7/10/2019</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F7D1BD23-6E54-4D9D-AD88-A2813C73CC25}" type="datetimeFigureOut">
              <a:rPr lang="en-US" dirty="0"/>
              <a:t>7/10/2019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1471A834-4F3C-4AF9-9C74-05EC35A0F292}" type="datetimeFigureOut">
              <a:rPr lang="en-US" dirty="0"/>
              <a:t>7/10/2019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1B80C674-7DFC-42FE-B9CD-82963CDB1557}" type="datetimeFigureOut">
              <a:rPr lang="en-US" dirty="0"/>
              <a:t>7/10/2019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076456F-F47D-4F25-8053-2A695DA0CA7D}" type="datetimeFigureOut">
              <a:rPr lang="en-US" dirty="0"/>
              <a:t>7/10/2019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s-ES" smtClean="0"/>
              <a:t>Haga clic para modificar el estilo de título del patrón</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D6C7379-69CC-4837-9905-BEBA22830C8A}" type="datetimeFigureOut">
              <a:rPr lang="en-US" dirty="0"/>
              <a:t>7/10/2019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9EB8B7E-8AEE-4F10-BFEE-C999AD004D36}" type="datetimeFigureOut">
              <a:rPr lang="en-US" dirty="0"/>
              <a:t>7/10/2019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s-ES" smtClean="0"/>
              <a:t>Haga clic para modificar el estilo de título del patrón</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s-ES" smtClean="0"/>
              <a:t>Haga clic para modificar el estilo de texto del patrón</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s-ES" smtClean="0"/>
              <a:t>Haga clic para modificar el estilo de texto del patrón</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3" name="Date Placeholder 2"/>
          <p:cNvSpPr>
            <a:spLocks noGrp="1"/>
          </p:cNvSpPr>
          <p:nvPr>
            <p:ph type="dt" sz="half" idx="10"/>
          </p:nvPr>
        </p:nvSpPr>
        <p:spPr/>
        <p:txBody>
          <a:bodyPr/>
          <a:lstStyle/>
          <a:p>
            <a:fld id="{8668F3F9-58BC-440B-B37B-805B9055EF92}" type="datetimeFigureOut">
              <a:rPr lang="en-US" dirty="0"/>
              <a:t>7/10/2019</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s-ES" smtClean="0"/>
              <a:t>Haga clic para modificar el estilo de título del patrón</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3" name="Date Placeholder 2"/>
          <p:cNvSpPr>
            <a:spLocks noGrp="1"/>
          </p:cNvSpPr>
          <p:nvPr>
            <p:ph type="dt" sz="half" idx="10"/>
          </p:nvPr>
        </p:nvSpPr>
        <p:spPr/>
        <p:txBody>
          <a:bodyPr/>
          <a:lstStyle/>
          <a:p>
            <a:fld id="{0D5A53AF-48EA-489D-8260-9DCAB666386A}" type="datetimeFigureOut">
              <a:rPr lang="en-US" dirty="0"/>
              <a:t>7/10/2019</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0DED02AE-B9A4-47BD-AF8E-97E16144138B}" type="datetimeFigureOut">
              <a:rPr lang="en-US" dirty="0"/>
              <a:t>7/10/2019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F0FD78B-DB02-4362-BCDC-98A55456977C}" type="datetimeFigureOut">
              <a:rPr lang="en-US" dirty="0"/>
              <a:t>7/10/2019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1CF1133-3259-4C45-BABA-5B62D9C6F78D}" type="datetimeFigureOut">
              <a:rPr lang="en-US" dirty="0"/>
              <a:t>7/10/2019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r>
              <a:rPr lang="en-US" dirty="0"/>
              <a:t>
              </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www.enciclopediafinanciera.com/teoriaeconomica/macroeconomia/politica-economica.htm" TargetMode="External"/><Relationship Id="rId2" Type="http://schemas.openxmlformats.org/officeDocument/2006/relationships/hyperlink" Target="https://conceptodefinicion.de/pai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expansion.com/diccionario-economico/politica-fiscal.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conceptodefinicion.de/ciclo/"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conceptodefinicion.de/valor/" TargetMode="External"/><Relationship Id="rId2" Type="http://schemas.openxmlformats.org/officeDocument/2006/relationships/hyperlink" Target="http://www.elblogsalmon.com/productos-financieros/que-es-la-deuda-publica"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CL"/>
          </a:p>
        </p:txBody>
      </p:sp>
      <p:sp>
        <p:nvSpPr>
          <p:cNvPr id="3" name="Subtítulo 2"/>
          <p:cNvSpPr>
            <a:spLocks noGrp="1"/>
          </p:cNvSpPr>
          <p:nvPr>
            <p:ph type="subTitle" idx="1"/>
          </p:nvPr>
        </p:nvSpPr>
        <p:spPr/>
        <p:txBody>
          <a:bodyPr/>
          <a:lstStyle/>
          <a:p>
            <a:r>
              <a:rPr lang="es-CL" dirty="0" smtClean="0"/>
              <a:t>Balance  Estructural</a:t>
            </a:r>
            <a:endParaRPr lang="es-CL" dirty="0"/>
          </a:p>
        </p:txBody>
      </p:sp>
    </p:spTree>
    <p:extLst>
      <p:ext uri="{BB962C8B-B14F-4D97-AF65-F5344CB8AC3E}">
        <p14:creationId xmlns:p14="http://schemas.microsoft.com/office/powerpoint/2010/main" val="10107170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Balance Estructural</a:t>
            </a:r>
            <a:endParaRPr lang="es-CL" dirty="0"/>
          </a:p>
        </p:txBody>
      </p:sp>
      <p:sp>
        <p:nvSpPr>
          <p:cNvPr id="3" name="Marcador de contenido 2"/>
          <p:cNvSpPr>
            <a:spLocks noGrp="1"/>
          </p:cNvSpPr>
          <p:nvPr>
            <p:ph idx="1"/>
          </p:nvPr>
        </p:nvSpPr>
        <p:spPr/>
        <p:txBody>
          <a:bodyPr/>
          <a:lstStyle/>
          <a:p>
            <a:r>
              <a:rPr lang="es-CL" dirty="0"/>
              <a:t>Respecto a la regla del Balance Estructural es necesario distinguir el indicador sobre la base del cual la regla de política fiscal está formulada, de la regla en si misma. El Balance Estructural es un indicador que resulta de estimar el balance presupuestario del gobierno central que se obtendría en un año particular si el precio del cobre estuviera en su nivel de mediano plazo y la actividad económica (medida a través del PIB) estuviera en su nivel de tendencia.</a:t>
            </a:r>
            <a:endParaRPr lang="es-CL" dirty="0"/>
          </a:p>
        </p:txBody>
      </p:sp>
    </p:spTree>
    <p:extLst>
      <p:ext uri="{BB962C8B-B14F-4D97-AF65-F5344CB8AC3E}">
        <p14:creationId xmlns:p14="http://schemas.microsoft.com/office/powerpoint/2010/main" val="9034379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Balance Estructural</a:t>
            </a:r>
            <a:endParaRPr lang="es-CL" dirty="0"/>
          </a:p>
        </p:txBody>
      </p:sp>
      <p:sp>
        <p:nvSpPr>
          <p:cNvPr id="3" name="Marcador de contenido 2"/>
          <p:cNvSpPr>
            <a:spLocks noGrp="1"/>
          </p:cNvSpPr>
          <p:nvPr>
            <p:ph idx="1"/>
          </p:nvPr>
        </p:nvSpPr>
        <p:spPr/>
        <p:txBody>
          <a:bodyPr/>
          <a:lstStyle/>
          <a:p>
            <a:r>
              <a:rPr lang="es-CL" dirty="0"/>
              <a:t>Así, al aislar el efecto de movimientos cíclicos del precio del cobre y de la actividad económica sobre los ingresos fiscales, este indicador entrega una medida de la sostenibilidad que tienen en el tiempo, más allá de las fluctuaciones cíclicas de la economía, los niveles de gasto incorporados en el presupuesto.</a:t>
            </a:r>
            <a:endParaRPr lang="es-CL" dirty="0"/>
          </a:p>
        </p:txBody>
      </p:sp>
    </p:spTree>
    <p:extLst>
      <p:ext uri="{BB962C8B-B14F-4D97-AF65-F5344CB8AC3E}">
        <p14:creationId xmlns:p14="http://schemas.microsoft.com/office/powerpoint/2010/main" val="1112740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Balance Estructural</a:t>
            </a:r>
            <a:endParaRPr lang="es-CL" dirty="0"/>
          </a:p>
        </p:txBody>
      </p:sp>
      <p:sp>
        <p:nvSpPr>
          <p:cNvPr id="3" name="Marcador de contenido 2"/>
          <p:cNvSpPr>
            <a:spLocks noGrp="1"/>
          </p:cNvSpPr>
          <p:nvPr>
            <p:ph idx="1"/>
          </p:nvPr>
        </p:nvSpPr>
        <p:spPr/>
        <p:txBody>
          <a:bodyPr/>
          <a:lstStyle/>
          <a:p>
            <a:r>
              <a:rPr lang="es-CL" dirty="0"/>
              <a:t>La regla se adoptó en el gobierno del Presidente Lagos y consiste en imponer a la formulación y ejecución presupuestaria la obligación de fijar el nivel de gastos totales en un nivel tal que el Balance Estructural del sector público sea equivalente a un mismo porcentaje del PIB en todos los años, que fue inicialmente de 1% al actual 0% del PIB.</a:t>
            </a:r>
          </a:p>
          <a:p>
            <a:r>
              <a:rPr lang="es-CL" dirty="0"/>
              <a:t>Esto significa que, cumpliendo esta regla, el balance efectivo será menor a 0% del PIB cuando las condiciones cíclicas sean desfavorables y superior a 0% del PIB cuando las condiciones cíclicas sean favorables al presupuesto fiscal.</a:t>
            </a:r>
          </a:p>
          <a:p>
            <a:endParaRPr lang="es-CL" dirty="0"/>
          </a:p>
        </p:txBody>
      </p:sp>
    </p:spTree>
    <p:extLst>
      <p:ext uri="{BB962C8B-B14F-4D97-AF65-F5344CB8AC3E}">
        <p14:creationId xmlns:p14="http://schemas.microsoft.com/office/powerpoint/2010/main" val="5478285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CL" dirty="0"/>
          </a:p>
        </p:txBody>
      </p:sp>
      <p:sp>
        <p:nvSpPr>
          <p:cNvPr id="3" name="Subtítulo 2"/>
          <p:cNvSpPr>
            <a:spLocks noGrp="1"/>
          </p:cNvSpPr>
          <p:nvPr>
            <p:ph type="subTitle" idx="1"/>
          </p:nvPr>
        </p:nvSpPr>
        <p:spPr/>
        <p:txBody>
          <a:bodyPr/>
          <a:lstStyle/>
          <a:p>
            <a:r>
              <a:rPr lang="es-CL" dirty="0" smtClean="0"/>
              <a:t>Déficit Estructural</a:t>
            </a:r>
            <a:endParaRPr lang="es-CL" dirty="0"/>
          </a:p>
        </p:txBody>
      </p:sp>
    </p:spTree>
    <p:extLst>
      <p:ext uri="{BB962C8B-B14F-4D97-AF65-F5344CB8AC3E}">
        <p14:creationId xmlns:p14="http://schemas.microsoft.com/office/powerpoint/2010/main" val="25251953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Déficit Estructural</a:t>
            </a:r>
            <a:endParaRPr lang="es-CL" dirty="0"/>
          </a:p>
        </p:txBody>
      </p:sp>
      <p:sp>
        <p:nvSpPr>
          <p:cNvPr id="3" name="Marcador de contenido 2"/>
          <p:cNvSpPr>
            <a:spLocks noGrp="1"/>
          </p:cNvSpPr>
          <p:nvPr>
            <p:ph idx="1"/>
          </p:nvPr>
        </p:nvSpPr>
        <p:spPr/>
        <p:txBody>
          <a:bodyPr/>
          <a:lstStyle/>
          <a:p>
            <a:r>
              <a:rPr lang="es-CL" dirty="0"/>
              <a:t>El déficit estructural es una expresión que se utiliza en el contexto económico, para definir al </a:t>
            </a:r>
            <a:r>
              <a:rPr lang="es-CL" b="1" dirty="0"/>
              <a:t>déficit público de naturaleza constante</a:t>
            </a:r>
            <a:r>
              <a:rPr lang="es-CL" dirty="0"/>
              <a:t>, que se origina independientemente de la influencia del periodo económico, sobre la </a:t>
            </a:r>
            <a:r>
              <a:rPr lang="es-CL" b="1" dirty="0"/>
              <a:t>renta</a:t>
            </a:r>
            <a:r>
              <a:rPr lang="es-CL" dirty="0"/>
              <a:t> y los gastos. Este tipo de déficit resulta negativo para la economía de cualquier </a:t>
            </a:r>
            <a:r>
              <a:rPr lang="es-CL" b="1" dirty="0">
                <a:hlinkClick r:id="rId2"/>
              </a:rPr>
              <a:t>país</a:t>
            </a:r>
            <a:r>
              <a:rPr lang="es-CL" dirty="0"/>
              <a:t>, indicando un mal manejo en las </a:t>
            </a:r>
            <a:r>
              <a:rPr lang="es-CL" b="1" dirty="0">
                <a:hlinkClick r:id="rId3" tooltip=" Política Económica - enciclopediafinanciera.com "/>
              </a:rPr>
              <a:t>políticas económicas</a:t>
            </a:r>
            <a:r>
              <a:rPr lang="es-CL" dirty="0"/>
              <a:t> del mismo.</a:t>
            </a:r>
            <a:endParaRPr lang="es-CL" dirty="0"/>
          </a:p>
        </p:txBody>
      </p:sp>
    </p:spTree>
    <p:extLst>
      <p:ext uri="{BB962C8B-B14F-4D97-AF65-F5344CB8AC3E}">
        <p14:creationId xmlns:p14="http://schemas.microsoft.com/office/powerpoint/2010/main" val="23016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Déficit Estructural</a:t>
            </a:r>
            <a:endParaRPr lang="es-CL" dirty="0"/>
          </a:p>
        </p:txBody>
      </p:sp>
      <p:sp>
        <p:nvSpPr>
          <p:cNvPr id="3" name="Marcador de contenido 2"/>
          <p:cNvSpPr>
            <a:spLocks noGrp="1"/>
          </p:cNvSpPr>
          <p:nvPr>
            <p:ph idx="1"/>
          </p:nvPr>
        </p:nvSpPr>
        <p:spPr/>
        <p:txBody>
          <a:bodyPr/>
          <a:lstStyle/>
          <a:p>
            <a:r>
              <a:rPr lang="es-CL" dirty="0"/>
              <a:t>El déficit estructural junto con el cíclico son los que integran el llamado déficit público, entendiéndose por éste a la </a:t>
            </a:r>
            <a:r>
              <a:rPr lang="es-CL" b="1" dirty="0"/>
              <a:t>situación que atraviesa un país cuando los gastos públicos son mayores que los ingresos</a:t>
            </a:r>
            <a:r>
              <a:rPr lang="es-CL" dirty="0"/>
              <a:t> no financieros.</a:t>
            </a:r>
            <a:endParaRPr lang="es-CL" dirty="0"/>
          </a:p>
        </p:txBody>
      </p:sp>
    </p:spTree>
    <p:extLst>
      <p:ext uri="{BB962C8B-B14F-4D97-AF65-F5344CB8AC3E}">
        <p14:creationId xmlns:p14="http://schemas.microsoft.com/office/powerpoint/2010/main" val="32578494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Déficit Estructural</a:t>
            </a:r>
            <a:endParaRPr lang="es-CL" dirty="0"/>
          </a:p>
        </p:txBody>
      </p:sp>
      <p:sp>
        <p:nvSpPr>
          <p:cNvPr id="3" name="Marcador de contenido 2"/>
          <p:cNvSpPr>
            <a:spLocks noGrp="1"/>
          </p:cNvSpPr>
          <p:nvPr>
            <p:ph idx="1"/>
          </p:nvPr>
        </p:nvSpPr>
        <p:spPr/>
        <p:txBody>
          <a:bodyPr/>
          <a:lstStyle/>
          <a:p>
            <a:r>
              <a:rPr lang="es-CL" dirty="0"/>
              <a:t>Se encuentra dividido en: tendencial, es aquel que </a:t>
            </a:r>
            <a:r>
              <a:rPr lang="es-CL" b="1" dirty="0"/>
              <a:t>se origina en circunstancias coyunturales normales</a:t>
            </a:r>
            <a:r>
              <a:rPr lang="es-CL" dirty="0"/>
              <a:t>. Discrecional, es aquel que viene condicionado por las </a:t>
            </a:r>
            <a:r>
              <a:rPr lang="es-CL" b="1" dirty="0">
                <a:hlinkClick r:id="rId2" tooltip=" Política fical - expansion.com "/>
              </a:rPr>
              <a:t>políticas fiscales</a:t>
            </a:r>
            <a:r>
              <a:rPr lang="es-CL" dirty="0"/>
              <a:t> del gobierno.</a:t>
            </a:r>
            <a:endParaRPr lang="es-CL" dirty="0"/>
          </a:p>
        </p:txBody>
      </p:sp>
    </p:spTree>
    <p:extLst>
      <p:ext uri="{BB962C8B-B14F-4D97-AF65-F5344CB8AC3E}">
        <p14:creationId xmlns:p14="http://schemas.microsoft.com/office/powerpoint/2010/main" val="642470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Déficit Estructural</a:t>
            </a:r>
            <a:endParaRPr lang="es-CL" dirty="0"/>
          </a:p>
        </p:txBody>
      </p:sp>
      <p:sp>
        <p:nvSpPr>
          <p:cNvPr id="3" name="Marcador de contenido 2"/>
          <p:cNvSpPr>
            <a:spLocks noGrp="1"/>
          </p:cNvSpPr>
          <p:nvPr>
            <p:ph idx="1"/>
          </p:nvPr>
        </p:nvSpPr>
        <p:spPr/>
        <p:txBody>
          <a:bodyPr/>
          <a:lstStyle/>
          <a:p>
            <a:r>
              <a:rPr lang="es-CL" dirty="0"/>
              <a:t>Este tipo de déficit puede persistir aun cuando la economía se encuentre en una fase alta del </a:t>
            </a:r>
            <a:r>
              <a:rPr lang="es-CL" b="1" dirty="0">
                <a:hlinkClick r:id="rId2"/>
              </a:rPr>
              <a:t>ciclo</a:t>
            </a:r>
            <a:r>
              <a:rPr lang="es-CL" dirty="0"/>
              <a:t> económico. </a:t>
            </a:r>
            <a:r>
              <a:rPr lang="es-CL" b="1" dirty="0"/>
              <a:t>Si su dimensión supera al producto interno bruto del país puede generar muchas dificultades</a:t>
            </a:r>
            <a:r>
              <a:rPr lang="es-CL" dirty="0"/>
              <a:t> ya que su financiación puede originar un nuevo gasto. Si el </a:t>
            </a:r>
            <a:r>
              <a:rPr lang="es-CL" b="1" dirty="0" smtClean="0"/>
              <a:t>estado </a:t>
            </a:r>
            <a:r>
              <a:rPr lang="es-CL" dirty="0" smtClean="0"/>
              <a:t>busca </a:t>
            </a:r>
            <a:r>
              <a:rPr lang="es-CL" dirty="0"/>
              <a:t>la manera de financiar este déficit, lo podrá hacer aplicando las siguientes políticas: creando más </a:t>
            </a:r>
            <a:r>
              <a:rPr lang="es-CL" b="1" dirty="0"/>
              <a:t>dinero</a:t>
            </a:r>
            <a:r>
              <a:rPr lang="es-CL" dirty="0"/>
              <a:t>, esta medida es poco favorable ya que puede repercutir en los precios, ocasionando tensiones inflacionarias que terminan perjudicando el crecimiento y el empleo.</a:t>
            </a:r>
            <a:endParaRPr lang="es-CL" dirty="0"/>
          </a:p>
        </p:txBody>
      </p:sp>
    </p:spTree>
    <p:extLst>
      <p:ext uri="{BB962C8B-B14F-4D97-AF65-F5344CB8AC3E}">
        <p14:creationId xmlns:p14="http://schemas.microsoft.com/office/powerpoint/2010/main" val="831515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Déficit Estructural</a:t>
            </a:r>
            <a:endParaRPr lang="es-CL" dirty="0"/>
          </a:p>
        </p:txBody>
      </p:sp>
      <p:sp>
        <p:nvSpPr>
          <p:cNvPr id="3" name="Marcador de contenido 2"/>
          <p:cNvSpPr>
            <a:spLocks noGrp="1"/>
          </p:cNvSpPr>
          <p:nvPr>
            <p:ph idx="1"/>
          </p:nvPr>
        </p:nvSpPr>
        <p:spPr/>
        <p:txBody>
          <a:bodyPr/>
          <a:lstStyle/>
          <a:p>
            <a:r>
              <a:rPr lang="es-CL" dirty="0"/>
              <a:t>Emitiendo títulos de </a:t>
            </a:r>
            <a:r>
              <a:rPr lang="es-CL" b="1" dirty="0">
                <a:hlinkClick r:id="rId2" tooltip=" ¿Qué es la deuda pública? - elblogsalmon.com "/>
              </a:rPr>
              <a:t>deuda pública</a:t>
            </a:r>
            <a:r>
              <a:rPr lang="es-CL" dirty="0"/>
              <a:t>, esto lo hará con la finalidad de obtener </a:t>
            </a:r>
            <a:r>
              <a:rPr lang="es-CL" b="1" dirty="0"/>
              <a:t>ahorro</a:t>
            </a:r>
            <a:r>
              <a:rPr lang="es-CL" dirty="0"/>
              <a:t>, a cambio de esto el </a:t>
            </a:r>
            <a:r>
              <a:rPr lang="es-CL" b="1" dirty="0"/>
              <a:t>sujeto</a:t>
            </a:r>
            <a:r>
              <a:rPr lang="es-CL" dirty="0"/>
              <a:t> que adquiera estos títulos obtendrá una remuneración. Finalmente </a:t>
            </a:r>
            <a:r>
              <a:rPr lang="es-CL" b="1" dirty="0"/>
              <a:t>el estado puede incrementar el </a:t>
            </a:r>
            <a:r>
              <a:rPr lang="es-CL" b="1" dirty="0">
                <a:hlinkClick r:id="rId3"/>
              </a:rPr>
              <a:t>valor</a:t>
            </a:r>
            <a:r>
              <a:rPr lang="es-CL" b="1" dirty="0"/>
              <a:t> de los impuestos o reducir el gasto público</a:t>
            </a:r>
            <a:r>
              <a:rPr lang="es-CL" dirty="0"/>
              <a:t>; cabe decir que la implantación de ambas medidas pueden resultar impopulares y a la larga pueden llegar a afectar la popularidad de la gestión de gobierno.</a:t>
            </a:r>
          </a:p>
          <a:p>
            <a:r>
              <a:rPr lang="es-CL"/>
              <a:t/>
            </a:r>
            <a:br>
              <a:rPr lang="es-CL"/>
            </a:br>
            <a:endParaRPr lang="es-CL"/>
          </a:p>
        </p:txBody>
      </p:sp>
    </p:spTree>
    <p:extLst>
      <p:ext uri="{BB962C8B-B14F-4D97-AF65-F5344CB8AC3E}">
        <p14:creationId xmlns:p14="http://schemas.microsoft.com/office/powerpoint/2010/main" val="41585790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Déficit Estructural</a:t>
            </a:r>
            <a:endParaRPr lang="es-CL" dirty="0"/>
          </a:p>
        </p:txBody>
      </p:sp>
      <p:sp>
        <p:nvSpPr>
          <p:cNvPr id="3" name="Marcador de contenido 2"/>
          <p:cNvSpPr>
            <a:spLocks noGrp="1"/>
          </p:cNvSpPr>
          <p:nvPr>
            <p:ph idx="1"/>
          </p:nvPr>
        </p:nvSpPr>
        <p:spPr/>
        <p:txBody>
          <a:bodyPr/>
          <a:lstStyle/>
          <a:p>
            <a:endParaRPr lang="es-CL"/>
          </a:p>
        </p:txBody>
      </p:sp>
    </p:spTree>
    <p:extLst>
      <p:ext uri="{BB962C8B-B14F-4D97-AF65-F5344CB8AC3E}">
        <p14:creationId xmlns:p14="http://schemas.microsoft.com/office/powerpoint/2010/main" val="1989303774"/>
      </p:ext>
    </p:extLst>
  </p:cSld>
  <p:clrMapOvr>
    <a:masterClrMapping/>
  </p:clrMapOvr>
  <p:timing>
    <p:tnLst>
      <p:par>
        <p:cTn id="1" dur="indefinite" restart="never" nodeType="tmRoot"/>
      </p:par>
    </p:tnLst>
  </p:timing>
</p:sld>
</file>

<file path=ppt/theme/theme1.xml><?xml version="1.0" encoding="utf-8"?>
<a:theme xmlns:a="http://schemas.openxmlformats.org/drawingml/2006/main" name="Profundidad">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TM04033923[[fn=Profundidad]]</Template>
  <TotalTime>5</TotalTime>
  <Words>338</Words>
  <Application>Microsoft Office PowerPoint</Application>
  <PresentationFormat>Panorámica</PresentationFormat>
  <Paragraphs>21</Paragraphs>
  <Slides>11</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11</vt:i4>
      </vt:variant>
    </vt:vector>
  </HeadingPairs>
  <TitlesOfParts>
    <vt:vector size="14" baseType="lpstr">
      <vt:lpstr>Arial</vt:lpstr>
      <vt:lpstr>Corbel</vt:lpstr>
      <vt:lpstr>Profundidad</vt:lpstr>
      <vt:lpstr>Presentación de PowerPoint</vt:lpstr>
      <vt:lpstr>Balance Estructural</vt:lpstr>
      <vt:lpstr>Balance Estructural</vt:lpstr>
      <vt:lpstr>Balance Estructural</vt:lpstr>
      <vt:lpstr>Presentación de PowerPoint</vt:lpstr>
      <vt:lpstr>Déficit Estructural</vt:lpstr>
      <vt:lpstr>Déficit Estructural</vt:lpstr>
      <vt:lpstr>Déficit Estructural</vt:lpstr>
      <vt:lpstr>Déficit Estructural</vt:lpstr>
      <vt:lpstr>Déficit Estructural</vt:lpstr>
      <vt:lpstr>Déficit Estructural</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Norman Rodriguez Ortega</dc:creator>
  <cp:lastModifiedBy>Norman Rodriguez Ortega</cp:lastModifiedBy>
  <cp:revision>7</cp:revision>
  <dcterms:created xsi:type="dcterms:W3CDTF">2019-07-10T16:48:47Z</dcterms:created>
  <dcterms:modified xsi:type="dcterms:W3CDTF">2019-07-10T16:54:42Z</dcterms:modified>
</cp:coreProperties>
</file>