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03" r:id="rId1"/>
  </p:sldMasterIdLst>
  <p:notesMasterIdLst>
    <p:notesMasterId r:id="rId29"/>
  </p:notesMasterIdLst>
  <p:handoutMasterIdLst>
    <p:handoutMasterId r:id="rId30"/>
  </p:handoutMasterIdLst>
  <p:sldIdLst>
    <p:sldId id="562" r:id="rId2"/>
    <p:sldId id="507" r:id="rId3"/>
    <p:sldId id="512" r:id="rId4"/>
    <p:sldId id="515" r:id="rId5"/>
    <p:sldId id="511" r:id="rId6"/>
    <p:sldId id="514" r:id="rId7"/>
    <p:sldId id="518" r:id="rId8"/>
    <p:sldId id="519" r:id="rId9"/>
    <p:sldId id="521" r:id="rId10"/>
    <p:sldId id="516" r:id="rId11"/>
    <p:sldId id="539" r:id="rId12"/>
    <p:sldId id="259" r:id="rId13"/>
    <p:sldId id="564" r:id="rId14"/>
    <p:sldId id="534" r:id="rId15"/>
    <p:sldId id="565" r:id="rId16"/>
    <p:sldId id="566" r:id="rId17"/>
    <p:sldId id="567" r:id="rId18"/>
    <p:sldId id="563" r:id="rId19"/>
    <p:sldId id="523" r:id="rId20"/>
    <p:sldId id="524" r:id="rId21"/>
    <p:sldId id="553" r:id="rId22"/>
    <p:sldId id="506" r:id="rId23"/>
    <p:sldId id="532" r:id="rId24"/>
    <p:sldId id="560" r:id="rId25"/>
    <p:sldId id="561" r:id="rId26"/>
    <p:sldId id="556" r:id="rId27"/>
    <p:sldId id="557" r:id="rId28"/>
  </p:sldIdLst>
  <p:sldSz cx="9144000" cy="6858000" type="screen4x3"/>
  <p:notesSz cx="6858000" cy="9144000"/>
  <p:defaultTextStyle>
    <a:defPPr>
      <a:defRPr lang="es-ES_tradnl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E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449" autoAdjust="0"/>
    <p:restoredTop sz="94364" autoAdjust="0"/>
  </p:normalViewPr>
  <p:slideViewPr>
    <p:cSldViewPr snapToGrid="0" snapToObjects="1">
      <p:cViewPr varScale="1">
        <p:scale>
          <a:sx n="109" d="100"/>
          <a:sy n="109" d="100"/>
        </p:scale>
        <p:origin x="1752" y="1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5CFD9A-5A72-5E48-8309-0A31BBF3A142}" type="datetimeFigureOut">
              <a:rPr lang="es-ES_tradnl" smtClean="0"/>
              <a:pPr/>
              <a:t>14/7/25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818DA3-6353-234C-9C38-C27B96CC295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663952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111FC0-FB40-0343-AA28-044078549791}" type="datetimeFigureOut">
              <a:rPr lang="es-ES_tradnl" smtClean="0"/>
              <a:pPr/>
              <a:t>14/7/25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9B0E2E-CFCF-054C-AA2B-D9C557DFAD7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358576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9B0E2E-CFCF-054C-AA2B-D9C557DFAD76}" type="slidenum">
              <a:rPr lang="es-ES" smtClean="0"/>
              <a:pPr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77565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02756" indent="-270291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081164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13629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1946095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378560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811026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243491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675957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100">
                <a:latin typeface="Times New Roman" charset="0"/>
              </a:rPr>
              <a:t>Class 12</a:t>
            </a:r>
          </a:p>
        </p:txBody>
      </p:sp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02756" indent="-270291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081164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13629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1946095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378560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811026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243491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675957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E2685E22-5FF7-C94C-8823-97D29BD862A5}" type="slidenum">
              <a:rPr lang="en-US" sz="1100">
                <a:latin typeface="Times New Roman" charset="0"/>
              </a:rPr>
              <a:pPr eaLnBrk="1" hangingPunct="1"/>
              <a:t>14</a:t>
            </a:fld>
            <a:endParaRPr lang="en-US" sz="1100">
              <a:latin typeface="Times New Roman" charset="0"/>
            </a:endParaRPr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largest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fields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known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man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amazing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10</a:t>
            </a:r>
            <a:r>
              <a:rPr lang="es-ES" sz="1200" kern="1200" baseline="30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11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T,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appear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a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class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neutron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stars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known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as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magnetars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which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emit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intense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bursts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gamma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radiation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their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field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amplified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by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dynamo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effect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during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few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seconds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following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collapse</a:t>
            </a:r>
            <a:r>
              <a:rPr lang="es-E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es-E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02756" indent="-270291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081164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13629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1946095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378560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811026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243491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675957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100">
                <a:latin typeface="Times New Roman" charset="0"/>
              </a:rPr>
              <a:t>Class 12</a:t>
            </a:r>
          </a:p>
        </p:txBody>
      </p:sp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02756" indent="-270291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081164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13629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1946095" indent="-216233" eaLnBrk="0" hangingPunct="0"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378560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811026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243491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675957" indent="-216233" eaLnBrk="0" fontAlgn="base" hangingPunct="0">
              <a:spcBef>
                <a:spcPct val="2000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ABDD9462-D42F-024F-82EF-181D1BA92A95}" type="slidenum">
              <a:rPr lang="en-US" sz="1100">
                <a:latin typeface="Times New Roman" charset="0"/>
              </a:rPr>
              <a:pPr eaLnBrk="1" hangingPunct="1"/>
              <a:t>21</a:t>
            </a:fld>
            <a:endParaRPr lang="en-US" sz="1100">
              <a:latin typeface="Times New Roman" charset="0"/>
            </a:endParaRPr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s-ES"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5B38D-3EF4-9B4E-8BE9-140828E61C8F}" type="datetime1">
              <a:rPr lang="es-CL" smtClean="0"/>
              <a:t>14-07-25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C71E-4D22-8D49-932B-FB5319E8B062}" type="datetime1">
              <a:rPr lang="es-CL" smtClean="0"/>
              <a:t>14-07-25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0FEC-A936-C44E-9198-268D1F883F37}" type="datetime1">
              <a:rPr lang="es-CL" smtClean="0"/>
              <a:t>14-07-25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698DF-87B9-3148-9E10-666C48E85A6B}" type="datetime1">
              <a:rPr lang="es-CL" smtClean="0"/>
              <a:t>14-07-25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D2115-2416-1A40-9026-3EC9DAEE2CF3}" type="datetime1">
              <a:rPr lang="es-CL" smtClean="0"/>
              <a:t>14-07-25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C8536-5206-514F-8F01-C01F0DE78F04}" type="datetime1">
              <a:rPr lang="es-CL" smtClean="0"/>
              <a:t>14-07-25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ED794-2A0A-8B4D-966C-84C901A4F20D}" type="datetime1">
              <a:rPr lang="es-CL" smtClean="0"/>
              <a:t>14-07-25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EFFC7-215A-9047-B4FB-838B5C06694B}" type="datetime1">
              <a:rPr lang="es-CL" smtClean="0"/>
              <a:t>14-07-25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B512-D039-4A4E-8B3A-96909D47CDB6}" type="datetime1">
              <a:rPr lang="es-CL" smtClean="0"/>
              <a:t>14-07-25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D1313-2CED-924A-8289-F3CFC6FE5D56}" type="datetime1">
              <a:rPr lang="es-CL" smtClean="0"/>
              <a:t>14-07-25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C199E-494F-C34B-AEB9-B86CA86728D6}" type="datetime1">
              <a:rPr lang="es-CL" smtClean="0"/>
              <a:t>14-07-25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DCE033-066E-9D47-B89A-71D5D0985D9A}" type="datetime1">
              <a:rPr lang="es-CL" smtClean="0"/>
              <a:t>14-07-25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ES_tradnl"/>
              <a:t>pedro.landeros@usm.cl</a:t>
            </a: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7605C1-1EA0-1749-B0FA-8BB800CB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image" Target="../media/image13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emf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Onz7IztubE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tif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tif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gif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6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54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gif"/><Relationship Id="rId5" Type="http://schemas.openxmlformats.org/officeDocument/2006/relationships/image" Target="../media/image58.jpg"/><Relationship Id="rId4" Type="http://schemas.openxmlformats.org/officeDocument/2006/relationships/image" Target="../media/image57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localhost/Users/pedro/Dropbox/CHARLAS%20-%20POSTERS%20-%20ABSTRACTS/charlas%20files%202002%20-2012/charlas%202002-2010/CHARLA%20SIMPOSIO%20ESTUDIANTES%20USACH%202006/Levitation%20with%20cooling%20together.mpeg" TargetMode="External"/><Relationship Id="rId1" Type="http://schemas.microsoft.com/office/2007/relationships/media" Target="file://localhost/Users/pedro/Dropbox/CHARLAS%20-%20POSTERS%20-%20ABSTRACTS/charlas%20files%202002%20-2012/charlas%202002-2010/CHARLA%20SIMPOSIO%20ESTUDIANTES%20USACH%202006/Levitation%20with%20cooling%20together.mpeg" TargetMode="External"/><Relationship Id="rId4" Type="http://schemas.openxmlformats.org/officeDocument/2006/relationships/image" Target="../media/image6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6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65.png"/><Relationship Id="rId4" Type="http://schemas.openxmlformats.org/officeDocument/2006/relationships/image" Target="../media/image6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F35240B-DA90-1446-BBFB-F707FC339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1</a:t>
            </a:fld>
            <a:endParaRPr lang="es-ES"/>
          </a:p>
        </p:txBody>
      </p:sp>
      <p:sp>
        <p:nvSpPr>
          <p:cNvPr id="7" name="Text Box 1">
            <a:extLst>
              <a:ext uri="{FF2B5EF4-FFF2-40B4-BE49-F238E27FC236}">
                <a16:creationId xmlns:a16="http://schemas.microsoft.com/office/drawing/2014/main" id="{98229FFC-93A3-2D48-8E12-7675EB0867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s-CL" sz="4400" b="1">
                <a:solidFill>
                  <a:srgbClr val="254061"/>
                </a:solidFill>
                <a:ea typeface="Microsoft YaHei" charset="0"/>
                <a:cs typeface="Microsoft YaHei" charset="0"/>
              </a:rPr>
              <a:t>Electromagnetismo</a:t>
            </a: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20C69DEB-FCD6-6848-B638-7DF66DF97B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6130" y="3239362"/>
            <a:ext cx="6791739" cy="2379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ts val="800"/>
              </a:spcBef>
            </a:pPr>
            <a:r>
              <a:rPr lang="es-CL" sz="3200" b="1" dirty="0">
                <a:solidFill>
                  <a:srgbClr val="FF0000"/>
                </a:solidFill>
                <a:ea typeface="Microsoft YaHei" charset="0"/>
                <a:cs typeface="Microsoft YaHei" charset="0"/>
              </a:rPr>
              <a:t>Magnetismo: Campo magnético y fuerza magnética</a:t>
            </a:r>
          </a:p>
          <a:p>
            <a:pPr algn="ctr" eaLnBrk="1" hangingPunct="1">
              <a:spcBef>
                <a:spcPts val="800"/>
              </a:spcBef>
            </a:pPr>
            <a:r>
              <a:rPr lang="es-CL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Escuela Naval </a:t>
            </a:r>
            <a:r>
              <a:rPr lang="ja-JP" altLang="es-CL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“</a:t>
            </a:r>
            <a:r>
              <a:rPr lang="es-CL" altLang="ja-JP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Arturo Prat</a:t>
            </a:r>
            <a:r>
              <a:rPr lang="ja-JP" altLang="es-CL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”</a:t>
            </a:r>
            <a:endParaRPr lang="es-CL" altLang="ja-JP" sz="3200" b="1" dirty="0">
              <a:solidFill>
                <a:srgbClr val="254061"/>
              </a:solidFill>
              <a:ea typeface="Microsoft YaHei" charset="0"/>
              <a:cs typeface="Microsoft YaHei" charset="0"/>
            </a:endParaRPr>
          </a:p>
          <a:p>
            <a:pPr algn="ctr" eaLnBrk="1" hangingPunct="1">
              <a:spcBef>
                <a:spcPts val="800"/>
              </a:spcBef>
            </a:pPr>
            <a:r>
              <a:rPr lang="es-CL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2025</a:t>
            </a:r>
          </a:p>
        </p:txBody>
      </p:sp>
    </p:spTree>
    <p:extLst>
      <p:ext uri="{BB962C8B-B14F-4D97-AF65-F5344CB8AC3E}">
        <p14:creationId xmlns:p14="http://schemas.microsoft.com/office/powerpoint/2010/main" val="26415134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3948" y="164049"/>
            <a:ext cx="5262654" cy="1143000"/>
          </a:xfrm>
        </p:spPr>
        <p:txBody>
          <a:bodyPr>
            <a:normAutofit/>
          </a:bodyPr>
          <a:lstStyle/>
          <a:p>
            <a:r>
              <a:rPr lang="es-ES" sz="4000" b="1" dirty="0"/>
              <a:t>Un poco de Historia</a:t>
            </a: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2</a:t>
            </a:fld>
            <a:endParaRPr lang="es-ES"/>
          </a:p>
        </p:txBody>
      </p:sp>
      <p:sp>
        <p:nvSpPr>
          <p:cNvPr id="7" name="Marcador de contenido 6"/>
          <p:cNvSpPr>
            <a:spLocks noGrp="1"/>
          </p:cNvSpPr>
          <p:nvPr>
            <p:ph idx="1"/>
          </p:nvPr>
        </p:nvSpPr>
        <p:spPr>
          <a:xfrm>
            <a:off x="191563" y="1480095"/>
            <a:ext cx="5491748" cy="23023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sz="2800" dirty="0"/>
              <a:t>La capacidad del imán para atraer objetos de hierro a distancia ha cautivado hace 2 milenios. </a:t>
            </a:r>
          </a:p>
        </p:txBody>
      </p:sp>
      <p:pic>
        <p:nvPicPr>
          <p:cNvPr id="13" name="Imagen 12" descr="440px-Lodestone_attracting_nail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3311" y="653249"/>
            <a:ext cx="2786824" cy="3496197"/>
          </a:xfrm>
          <a:prstGeom prst="rect">
            <a:avLst/>
          </a:prstGeom>
        </p:spPr>
      </p:pic>
      <p:pic>
        <p:nvPicPr>
          <p:cNvPr id="8" name="Imagen 7" descr="thale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951" y="3618009"/>
            <a:ext cx="2350427" cy="266161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3060944" y="4667919"/>
            <a:ext cx="56258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i="1" dirty="0"/>
              <a:t>“La magnetita (Fe</a:t>
            </a:r>
            <a:r>
              <a:rPr lang="es-ES" sz="2800" i="1" baseline="-25000" dirty="0"/>
              <a:t>3</a:t>
            </a:r>
            <a:r>
              <a:rPr lang="es-ES" sz="2800" i="1" dirty="0"/>
              <a:t>O</a:t>
            </a:r>
            <a:r>
              <a:rPr lang="es-ES" sz="2800" i="1" baseline="-25000" dirty="0"/>
              <a:t>4</a:t>
            </a:r>
            <a:r>
              <a:rPr lang="es-ES" sz="2800" i="1" dirty="0"/>
              <a:t>) tiene alma, ya que causa el movimiento del hierro”</a:t>
            </a:r>
          </a:p>
          <a:p>
            <a:r>
              <a:rPr lang="es-ES" sz="2800" b="1" dirty="0"/>
              <a:t>Tales de Mileto (siglo VII AC).</a:t>
            </a:r>
          </a:p>
        </p:txBody>
      </p:sp>
    </p:spTree>
    <p:extLst>
      <p:ext uri="{BB962C8B-B14F-4D97-AF65-F5344CB8AC3E}">
        <p14:creationId xmlns:p14="http://schemas.microsoft.com/office/powerpoint/2010/main" val="23238120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5674" y="147705"/>
            <a:ext cx="3679146" cy="1059274"/>
          </a:xfrm>
        </p:spPr>
        <p:txBody>
          <a:bodyPr>
            <a:normAutofit/>
          </a:bodyPr>
          <a:lstStyle/>
          <a:p>
            <a:r>
              <a:rPr lang="es-ES" sz="2800" dirty="0"/>
              <a:t>Pastor “</a:t>
            </a:r>
            <a:r>
              <a:rPr lang="es-ES" sz="2800" dirty="0" err="1"/>
              <a:t>Magnes</a:t>
            </a:r>
            <a:r>
              <a:rPr lang="es-ES" sz="2800" dirty="0"/>
              <a:t>” Magnesia, Asia Menor 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19635" y="5533144"/>
            <a:ext cx="8537288" cy="103463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2000" i="1" dirty="0"/>
              <a:t>Según la leyenda del pastor </a:t>
            </a:r>
            <a:r>
              <a:rPr lang="es-ES" sz="2000" i="1" dirty="0" err="1"/>
              <a:t>Magnes</a:t>
            </a:r>
            <a:r>
              <a:rPr lang="es-ES" sz="2000" i="1" dirty="0"/>
              <a:t>, mientras cuidaba su rebaño en las faldas del monte Ida, vio cómo su bastón de hierro quedaba pegado a una roca que desde entonces recibió el nombre de piedra de </a:t>
            </a:r>
            <a:r>
              <a:rPr lang="es-ES" sz="2000" i="1" dirty="0" err="1"/>
              <a:t>Magnes</a:t>
            </a:r>
            <a:r>
              <a:rPr lang="es-ES" sz="2000" i="1" dirty="0"/>
              <a:t> o </a:t>
            </a:r>
            <a:r>
              <a:rPr lang="es-ES" sz="2000" i="1" dirty="0" err="1"/>
              <a:t>magnete</a:t>
            </a:r>
            <a:r>
              <a:rPr lang="es-ES" sz="2000" i="1" dirty="0"/>
              <a:t>.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3</a:t>
            </a:fld>
            <a:endParaRPr lang="es-ES"/>
          </a:p>
        </p:txBody>
      </p:sp>
      <p:pic>
        <p:nvPicPr>
          <p:cNvPr id="5" name="Imagen 4" descr="Naturalishistor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737" y="1186461"/>
            <a:ext cx="2342989" cy="394818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4820" y="147705"/>
            <a:ext cx="4922103" cy="5233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6354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832515" y="266289"/>
            <a:ext cx="6067065" cy="362241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2800" dirty="0"/>
              <a:t>Hipócrates, mientras estaba muy ocupado inventando la Medicina, pensó que un material tan fantástico como la magnetita debía servir para algo, y probablemente tener propiedades curativas. 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6553200" y="6511662"/>
            <a:ext cx="2133600" cy="365125"/>
          </a:xfrm>
        </p:spPr>
        <p:txBody>
          <a:bodyPr/>
          <a:lstStyle/>
          <a:p>
            <a:fld id="{267605C1-1EA0-1749-B0FA-8BB800CB8034}" type="slidenum">
              <a:rPr lang="es-ES" smtClean="0"/>
              <a:pPr/>
              <a:t>4</a:t>
            </a:fld>
            <a:endParaRPr lang="es-E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525" y="252232"/>
            <a:ext cx="2202052" cy="2939853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76925" y="3208046"/>
            <a:ext cx="2135494" cy="1361321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804C657C-FE1A-2A45-908B-79AB6D9CF451}"/>
              </a:ext>
            </a:extLst>
          </p:cNvPr>
          <p:cNvSpPr txBox="1"/>
          <p:nvPr/>
        </p:nvSpPr>
        <p:spPr>
          <a:xfrm>
            <a:off x="6215269" y="3192085"/>
            <a:ext cx="189667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7200" dirty="0">
                <a:solidFill>
                  <a:srgbClr val="FF0000"/>
                </a:solidFill>
              </a:rPr>
              <a:t>????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ED1243C6-550E-8848-8424-48D60CB992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0748" y="3555323"/>
            <a:ext cx="1836850" cy="2760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438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52391" y="210474"/>
            <a:ext cx="6255763" cy="1143000"/>
          </a:xfrm>
        </p:spPr>
        <p:txBody>
          <a:bodyPr>
            <a:noAutofit/>
          </a:bodyPr>
          <a:lstStyle/>
          <a:p>
            <a:pPr algn="l"/>
            <a:r>
              <a:rPr lang="es-ES" sz="2400" b="1" dirty="0">
                <a:latin typeface="Calibri"/>
                <a:cs typeface="Calibri"/>
              </a:rPr>
              <a:t>Descripción de la invención de la brújula de navegación (1.088)</a:t>
            </a:r>
            <a:br>
              <a:rPr lang="es-ES" sz="2400" b="1" dirty="0">
                <a:latin typeface="Calibri"/>
                <a:cs typeface="Calibri"/>
              </a:rPr>
            </a:br>
            <a:r>
              <a:rPr lang="es-ES" sz="2400" dirty="0">
                <a:latin typeface="Calibri"/>
                <a:cs typeface="Calibri"/>
              </a:rPr>
              <a:t>“South pointer”</a:t>
            </a:r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52" r="-645" b="2128"/>
          <a:stretch/>
        </p:blipFill>
        <p:spPr>
          <a:xfrm>
            <a:off x="248415" y="94507"/>
            <a:ext cx="1377997" cy="1908705"/>
          </a:xfrm>
        </p:spPr>
      </p:pic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5</a:t>
            </a:fld>
            <a:endParaRPr lang="es-ES"/>
          </a:p>
        </p:txBody>
      </p:sp>
      <p:sp>
        <p:nvSpPr>
          <p:cNvPr id="6" name="Rectángulo 5"/>
          <p:cNvSpPr/>
          <p:nvPr/>
        </p:nvSpPr>
        <p:spPr>
          <a:xfrm>
            <a:off x="166182" y="2522080"/>
            <a:ext cx="63961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err="1">
                <a:latin typeface="Calibri"/>
                <a:cs typeface="Calibri"/>
              </a:rPr>
              <a:t>Zheng</a:t>
            </a:r>
            <a:r>
              <a:rPr lang="es-ES" sz="2400" dirty="0">
                <a:latin typeface="Calibri"/>
                <a:cs typeface="Calibri"/>
              </a:rPr>
              <a:t> </a:t>
            </a:r>
            <a:r>
              <a:rPr lang="es-ES" sz="2400" dirty="0" err="1">
                <a:latin typeface="Calibri"/>
                <a:cs typeface="Calibri"/>
              </a:rPr>
              <a:t>Gongliang</a:t>
            </a:r>
            <a:r>
              <a:rPr lang="es-ES" sz="2400" dirty="0">
                <a:latin typeface="Calibri"/>
                <a:cs typeface="Calibri"/>
              </a:rPr>
              <a:t> (1064): </a:t>
            </a:r>
          </a:p>
          <a:p>
            <a:r>
              <a:rPr lang="es-ES" sz="2400" dirty="0">
                <a:latin typeface="Calibri"/>
                <a:cs typeface="Calibri"/>
              </a:rPr>
              <a:t>Hierro (Fe) puede adquirir una magnetización termo-remanente cuando se enfría desde altas temperaturas.</a:t>
            </a:r>
          </a:p>
        </p:txBody>
      </p:sp>
      <p:pic>
        <p:nvPicPr>
          <p:cNvPr id="7" name="Imagen 6" descr="指南車圖_(三才圖會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4379" y="94507"/>
            <a:ext cx="1784766" cy="2519670"/>
          </a:xfrm>
          <a:prstGeom prst="rect">
            <a:avLst/>
          </a:prstGeom>
        </p:spPr>
      </p:pic>
      <p:pic>
        <p:nvPicPr>
          <p:cNvPr id="8" name="Imagen 7" descr="440px-South-pointing_chariot_(Science_Museum_model)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2836" y="873338"/>
            <a:ext cx="2008195" cy="1907785"/>
          </a:xfrm>
          <a:prstGeom prst="rect">
            <a:avLst/>
          </a:prstGeom>
        </p:spPr>
      </p:pic>
      <p:pic>
        <p:nvPicPr>
          <p:cNvPr id="9" name="Marcador de contenido 5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273" b="3273"/>
          <a:stretch>
            <a:fillRect/>
          </a:stretch>
        </p:blipFill>
        <p:spPr>
          <a:xfrm>
            <a:off x="325730" y="4412829"/>
            <a:ext cx="4343352" cy="2388676"/>
          </a:xfrm>
          <a:prstGeom prst="rect">
            <a:avLst/>
          </a:prstGeom>
        </p:spPr>
      </p:pic>
      <p:pic>
        <p:nvPicPr>
          <p:cNvPr id="10" name="Imagen 9" descr="102394_620ns1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1441" y="3463862"/>
            <a:ext cx="2067704" cy="163348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65667" y="4412829"/>
            <a:ext cx="2184400" cy="186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9944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371" y="274638"/>
            <a:ext cx="8735113" cy="483682"/>
          </a:xfrm>
        </p:spPr>
        <p:txBody>
          <a:bodyPr>
            <a:noAutofit/>
          </a:bodyPr>
          <a:lstStyle/>
          <a:p>
            <a:r>
              <a:rPr lang="es-ES" sz="3600" dirty="0"/>
              <a:t>Por qué la brújula apunta siempre en la misma dirección?</a:t>
            </a:r>
          </a:p>
        </p:txBody>
      </p:sp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18" b="-920"/>
          <a:stretch/>
        </p:blipFill>
        <p:spPr>
          <a:xfrm>
            <a:off x="6131026" y="1538917"/>
            <a:ext cx="2631498" cy="4119440"/>
          </a:xfrm>
        </p:spPr>
      </p:pic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6</a:t>
            </a:fld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762" y="1653684"/>
            <a:ext cx="2290796" cy="33003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209" y="1452007"/>
            <a:ext cx="3161135" cy="4066369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420309" y="5783333"/>
            <a:ext cx="82664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Antiguamente se creía que las estrellas alineaban las brújulas. </a:t>
            </a:r>
          </a:p>
          <a:p>
            <a:r>
              <a:rPr lang="es-ES" dirty="0"/>
              <a:t>En “De </a:t>
            </a:r>
            <a:r>
              <a:rPr lang="es-ES" dirty="0" err="1"/>
              <a:t>Magnete</a:t>
            </a:r>
            <a:r>
              <a:rPr lang="es-ES" dirty="0"/>
              <a:t>” (1600), Gilbert identificó a la tierra como la fuente de la fuerza magnética que orienta una brújula. Propuso que la tierra misma es un gran magneto.</a:t>
            </a:r>
          </a:p>
        </p:txBody>
      </p:sp>
    </p:spTree>
    <p:extLst>
      <p:ext uri="{BB962C8B-B14F-4D97-AF65-F5344CB8AC3E}">
        <p14:creationId xmlns:p14="http://schemas.microsoft.com/office/powerpoint/2010/main" val="28891782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7</a:t>
            </a:fld>
            <a:endParaRPr lang="es-ES"/>
          </a:p>
        </p:txBody>
      </p:sp>
      <p:pic>
        <p:nvPicPr>
          <p:cNvPr id="1026" name="Picture 2" descr="Magnetismo. Introducción">
            <a:extLst>
              <a:ext uri="{FF2B5EF4-FFF2-40B4-BE49-F238E27FC236}">
                <a16:creationId xmlns:a16="http://schemas.microsoft.com/office/drawing/2014/main" id="{1D4E3455-05C8-0A2E-1678-F2E8E1716E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4320">
            <a:off x="605642" y="263845"/>
            <a:ext cx="7928520" cy="6326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296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6238"/>
            <a:ext cx="8229600" cy="858274"/>
          </a:xfrm>
        </p:spPr>
        <p:txBody>
          <a:bodyPr>
            <a:noAutofit/>
          </a:bodyPr>
          <a:lstStyle/>
          <a:p>
            <a:r>
              <a:rPr lang="es-ES" sz="3200" dirty="0"/>
              <a:t>El campo geomagnético cambia constantemente</a:t>
            </a:r>
          </a:p>
        </p:txBody>
      </p:sp>
      <p:pic>
        <p:nvPicPr>
          <p:cNvPr id="7" name="Marcador de contenido 6"/>
          <p:cNvPicPr>
            <a:picLocks noGrp="1" noChangeAspect="1"/>
          </p:cNvPicPr>
          <p:nvPr>
            <p:ph idx="1"/>
          </p:nvPr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214" t="-1" r="-2862" b="-297"/>
          <a:stretch/>
        </p:blipFill>
        <p:spPr>
          <a:xfrm>
            <a:off x="0" y="3307373"/>
            <a:ext cx="2541463" cy="3459264"/>
          </a:xfrm>
        </p:spPr>
      </p:pic>
      <p:sp>
        <p:nvSpPr>
          <p:cNvPr id="9" name="CuadroTexto 8"/>
          <p:cNvSpPr txBox="1"/>
          <p:nvPr/>
        </p:nvSpPr>
        <p:spPr>
          <a:xfrm>
            <a:off x="3568018" y="904512"/>
            <a:ext cx="4940570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s-ES" dirty="0"/>
              <a:t>Polo Norte Magnético se mueve alrededor de 10 km por año. Últimamente se mueve a 40 km por año.</a:t>
            </a:r>
          </a:p>
          <a:p>
            <a:pPr marL="285750" indent="-285750">
              <a:buFont typeface="Arial"/>
              <a:buChar char="•"/>
            </a:pPr>
            <a:r>
              <a:rPr lang="es-ES" dirty="0"/>
              <a:t>El campo magnético terrestre se ha debilitado en un 10 % desde el siglo 19. </a:t>
            </a:r>
          </a:p>
          <a:p>
            <a:pPr marL="285750" indent="-285750">
              <a:buFont typeface="Arial"/>
              <a:buChar char="•"/>
            </a:pPr>
            <a:endParaRPr lang="es-ES" dirty="0"/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78905" y="2477210"/>
            <a:ext cx="1950073" cy="1367962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8998" y="813289"/>
            <a:ext cx="2422439" cy="2347902"/>
          </a:xfrm>
          <a:prstGeom prst="rect">
            <a:avLst/>
          </a:prstGeom>
        </p:spPr>
      </p:pic>
      <p:pic>
        <p:nvPicPr>
          <p:cNvPr id="3" name="magnetic_lines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925031" y="3075546"/>
            <a:ext cx="4127255" cy="3521576"/>
          </a:xfrm>
          <a:prstGeom prst="rect">
            <a:avLst/>
          </a:prstGeom>
        </p:spPr>
      </p:pic>
      <p:pic>
        <p:nvPicPr>
          <p:cNvPr id="4" name="Imagen 3" descr="Magnet0873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305588" y="4452513"/>
            <a:ext cx="2878804" cy="1932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847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3200" dirty="0"/>
              <a:t>El campo geomagnético se origina por la rotación del Hierro fundido y cargado (plasma) en el núcleo externo de la tierra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6352182" y="6255850"/>
            <a:ext cx="2133600" cy="365125"/>
          </a:xfrm>
        </p:spPr>
        <p:txBody>
          <a:bodyPr/>
          <a:lstStyle/>
          <a:p>
            <a:fld id="{267605C1-1EA0-1749-B0FA-8BB800CB8034}" type="slidenum">
              <a:rPr lang="es-ES" smtClean="0"/>
              <a:pPr/>
              <a:t>9</a:t>
            </a:fld>
            <a:endParaRPr lang="es-E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200" y="2129201"/>
            <a:ext cx="3276600" cy="33909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681095"/>
            <a:ext cx="4403261" cy="4833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8852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>El campo magnético nos protege de la radiación solar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10</a:t>
            </a:fld>
            <a:endParaRPr lang="es-E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659" y="1828729"/>
            <a:ext cx="8750059" cy="420941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754332" y="6276697"/>
            <a:ext cx="49582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hlinkClick r:id="rId3"/>
              </a:rPr>
              <a:t>https://www.youtube.com/watch?v=WOnz7IztubE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673808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0906"/>
            <a:ext cx="8229600" cy="969653"/>
          </a:xfrm>
        </p:spPr>
        <p:txBody>
          <a:bodyPr/>
          <a:lstStyle/>
          <a:p>
            <a:r>
              <a:rPr lang="es-ES" dirty="0"/>
              <a:t>Aurora boreal y austral</a:t>
            </a:r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615" r="34158" b="1106"/>
          <a:stretch/>
        </p:blipFill>
        <p:spPr>
          <a:xfrm>
            <a:off x="457200" y="806464"/>
            <a:ext cx="5715187" cy="3030696"/>
          </a:xfrm>
        </p:spPr>
      </p:pic>
      <p:pic>
        <p:nvPicPr>
          <p:cNvPr id="6" name="Marcador de contenido 4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6952" t="-30733" b="46436"/>
          <a:stretch/>
        </p:blipFill>
        <p:spPr>
          <a:xfrm>
            <a:off x="6424320" y="607591"/>
            <a:ext cx="2719680" cy="2362895"/>
          </a:xfrm>
          <a:prstGeom prst="rect">
            <a:avLst/>
          </a:prstGeom>
        </p:spPr>
      </p:pic>
      <p:pic>
        <p:nvPicPr>
          <p:cNvPr id="7" name="Imagen 6" descr="aurora-boreal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934" y="4448351"/>
            <a:ext cx="3853404" cy="2157906"/>
          </a:xfrm>
          <a:prstGeom prst="rect">
            <a:avLst/>
          </a:prstGeom>
        </p:spPr>
      </p:pic>
      <p:pic>
        <p:nvPicPr>
          <p:cNvPr id="8" name="Imagen 7" descr="aurora-austral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4900" y="4466706"/>
            <a:ext cx="3803646" cy="2139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255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Box 1"/>
          <p:cNvSpPr txBox="1">
            <a:spLocks noChangeArrowheads="1"/>
          </p:cNvSpPr>
          <p:nvPr/>
        </p:nvSpPr>
        <p:spPr bwMode="auto">
          <a:xfrm>
            <a:off x="250825" y="620713"/>
            <a:ext cx="86998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s-CL" sz="3200" b="1" dirty="0">
                <a:solidFill>
                  <a:srgbClr val="002060"/>
                </a:solidFill>
                <a:latin typeface="Arial" charset="0"/>
              </a:rPr>
              <a:t>Fuerza magnética sobre una carga eléctrica</a:t>
            </a:r>
          </a:p>
        </p:txBody>
      </p:sp>
      <p:sp>
        <p:nvSpPr>
          <p:cNvPr id="4" name="Rectangle 3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493631" y="1340768"/>
            <a:ext cx="2275431" cy="575479"/>
          </a:xfrm>
          <a:prstGeom prst="rect">
            <a:avLst/>
          </a:prstGeom>
          <a:blipFill rotWithShape="1">
            <a:blip r:embed="rId2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r="-6702" b="-30851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cs typeface="Arial" charset="0"/>
              </a:rPr>
              <a:t> </a:t>
            </a:r>
          </a:p>
        </p:txBody>
      </p:sp>
      <p:pic>
        <p:nvPicPr>
          <p:cNvPr id="51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1341438"/>
            <a:ext cx="3057525" cy="2951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480245" y="2424439"/>
            <a:ext cx="2376264" cy="3150542"/>
          </a:xfrm>
          <a:prstGeom prst="rect">
            <a:avLst/>
          </a:prstGeom>
          <a:blipFill rotWithShape="1">
            <a:blip r:embed="rId4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l="-2308" t="-967" r="-3590" b="-2128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cs typeface="Arial" charset="0"/>
              </a:rPr>
              <a:t> </a:t>
            </a:r>
          </a:p>
        </p:txBody>
      </p:sp>
      <p:sp>
        <p:nvSpPr>
          <p:cNvPr id="7" name="Rectangular Callout 6"/>
          <p:cNvSpPr/>
          <p:nvPr/>
        </p:nvSpPr>
        <p:spPr>
          <a:xfrm rot="10800000">
            <a:off x="5148263" y="2184400"/>
            <a:ext cx="3040062" cy="3476625"/>
          </a:xfrm>
          <a:prstGeom prst="wedgeRectCallout">
            <a:avLst>
              <a:gd name="adj1" fmla="val 40224"/>
              <a:gd name="adj2" fmla="val 6038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8" name="Rectangular Callout 7"/>
          <p:cNvSpPr/>
          <p:nvPr/>
        </p:nvSpPr>
        <p:spPr>
          <a:xfrm rot="10800000">
            <a:off x="827088" y="4797425"/>
            <a:ext cx="2016125" cy="1584325"/>
          </a:xfrm>
          <a:prstGeom prst="wedgeRectCallout">
            <a:avLst>
              <a:gd name="adj1" fmla="val -11862"/>
              <a:gd name="adj2" fmla="val 120418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9" name="TextBox 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827584" y="5013176"/>
            <a:ext cx="2018630" cy="923330"/>
          </a:xfrm>
          <a:prstGeom prst="rect">
            <a:avLst/>
          </a:prstGeom>
          <a:blipFill rotWithShape="1">
            <a:blip r:embed="rId5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l="-2719" t="-3289" r="-4230" b="-9211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cs typeface="Arial" charset="0"/>
              </a:rPr>
              <a:t> </a:t>
            </a:r>
          </a:p>
        </p:txBody>
      </p:sp>
      <p:sp>
        <p:nvSpPr>
          <p:cNvPr id="11" name="Rectangle 10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631346" y="5948725"/>
            <a:ext cx="2990597" cy="461665"/>
          </a:xfrm>
          <a:prstGeom prst="rect">
            <a:avLst/>
          </a:prstGeom>
          <a:blipFill rotWithShape="1">
            <a:blip r:embed="rId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l="-612" t="-10526" b="-28947"/>
            </a:stretch>
          </a:blipFill>
        </p:spPr>
        <p:txBody>
          <a:bodyPr/>
          <a:lstStyle/>
          <a:p>
            <a:pPr>
              <a:defRPr/>
            </a:pPr>
            <a:r>
              <a:rPr lang="es-CL" dirty="0">
                <a:noFill/>
                <a:cs typeface="Arial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607556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E126ABC6-657E-CD4F-89D5-655234E0B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13</a:t>
            </a:fld>
            <a:endParaRPr lang="es-E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116F02AC-BC5D-9043-B9A3-DDA203BE4F13}"/>
                  </a:ext>
                </a:extLst>
              </p:cNvPr>
              <p:cNvSpPr txBox="1"/>
              <p:nvPr/>
            </p:nvSpPr>
            <p:spPr>
              <a:xfrm>
                <a:off x="3263206" y="5244593"/>
                <a:ext cx="2418804" cy="69025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40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40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</m:acc>
                      <m:r>
                        <a:rPr lang="es-ES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4000" b="0" i="1" smtClean="0">
                          <a:latin typeface="Cambria Math" panose="02040503050406030204" pitchFamily="18" charset="0"/>
                        </a:rPr>
                        <m:t>𝑞</m:t>
                      </m:r>
                      <m:acc>
                        <m:accPr>
                          <m:chr m:val="⃗"/>
                          <m:ctrlPr>
                            <a:rPr lang="es-ES" sz="40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40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</m:acc>
                      <m:r>
                        <a:rPr lang="es-CL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acc>
                        <m:accPr>
                          <m:chr m:val="⃗"/>
                          <m:ctrlPr>
                            <a:rPr lang="es-CL" sz="40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</m:t>
                          </m:r>
                        </m:e>
                      </m:acc>
                    </m:oMath>
                  </m:oMathPara>
                </a14:m>
                <a:endParaRPr lang="es-CL" sz="4000" dirty="0"/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116F02AC-BC5D-9043-B9A3-DDA203BE4F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3206" y="5244593"/>
                <a:ext cx="2418804" cy="690254"/>
              </a:xfrm>
              <a:prstGeom prst="rect">
                <a:avLst/>
              </a:prstGeom>
              <a:blipFill>
                <a:blip r:embed="rId2"/>
                <a:stretch>
                  <a:fillRect l="-4188" t="-34545" r="-3665" b="-20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uadroTexto 7">
            <a:extLst>
              <a:ext uri="{FF2B5EF4-FFF2-40B4-BE49-F238E27FC236}">
                <a16:creationId xmlns:a16="http://schemas.microsoft.com/office/drawing/2014/main" id="{E3075054-8257-794E-A404-4AD92FBA1D0E}"/>
              </a:ext>
            </a:extLst>
          </p:cNvPr>
          <p:cNvSpPr txBox="1"/>
          <p:nvPr/>
        </p:nvSpPr>
        <p:spPr>
          <a:xfrm>
            <a:off x="2540850" y="27124"/>
            <a:ext cx="45582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3200" b="1" dirty="0">
                <a:solidFill>
                  <a:srgbClr val="002060"/>
                </a:solidFill>
              </a:rPr>
              <a:t>Regla de la mano derecha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B17276E-6960-7D4B-9A20-07C76E9A21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1439" y="1440346"/>
            <a:ext cx="6527800" cy="27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1574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488" y="949249"/>
            <a:ext cx="9393105" cy="5678615"/>
          </a:xfrm>
        </p:spPr>
        <p:txBody>
          <a:bodyPr>
            <a:normAutofit fontScale="85000" lnSpcReduction="20000"/>
          </a:bodyPr>
          <a:lstStyle/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sz="3200" b="1" dirty="0">
                <a:latin typeface="Arial"/>
                <a:ea typeface="ＭＳ Ｐゴシック" charset="0"/>
                <a:cs typeface="Arial"/>
              </a:rPr>
              <a:t>Campo del cerebro</a:t>
            </a:r>
            <a:r>
              <a:rPr lang="es-ES" sz="3200" dirty="0">
                <a:latin typeface="Arial"/>
                <a:ea typeface="ＭＳ Ｐゴシック" charset="0"/>
                <a:cs typeface="Arial"/>
              </a:rPr>
              <a:t>:                       </a:t>
            </a:r>
            <a:r>
              <a:rPr lang="en-US" dirty="0">
                <a:latin typeface="Arial"/>
                <a:cs typeface="Arial"/>
              </a:rPr>
              <a:t>~1 </a:t>
            </a:r>
            <a:r>
              <a:rPr lang="en-US" dirty="0" err="1">
                <a:latin typeface="Arial"/>
                <a:cs typeface="Arial"/>
              </a:rPr>
              <a:t>fT</a:t>
            </a:r>
            <a:r>
              <a:rPr lang="en-US" dirty="0">
                <a:latin typeface="Arial"/>
                <a:cs typeface="Arial"/>
              </a:rPr>
              <a:t>   (10</a:t>
            </a:r>
            <a:r>
              <a:rPr lang="en-US" baseline="30000" dirty="0">
                <a:latin typeface="Arial"/>
                <a:cs typeface="Arial"/>
              </a:rPr>
              <a:t>-15</a:t>
            </a:r>
            <a:r>
              <a:rPr lang="en-US" dirty="0">
                <a:latin typeface="Arial"/>
                <a:cs typeface="Arial"/>
              </a:rPr>
              <a:t> T)</a:t>
            </a:r>
            <a:endParaRPr lang="es-ES" sz="3200" dirty="0">
              <a:latin typeface="Arial"/>
              <a:ea typeface="ＭＳ Ｐゴシック" charset="0"/>
              <a:cs typeface="Arial"/>
            </a:endParaRP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b="1" dirty="0">
                <a:latin typeface="Arial"/>
                <a:ea typeface="ＭＳ Ｐゴシック" charset="0"/>
                <a:cs typeface="Arial"/>
              </a:rPr>
              <a:t>Espacio interplanetario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:            1–10 </a:t>
            </a:r>
            <a:r>
              <a:rPr lang="es-ES" dirty="0" err="1">
                <a:latin typeface="Arial"/>
                <a:ea typeface="ＭＳ Ｐゴシック" charset="0"/>
                <a:cs typeface="Arial"/>
              </a:rPr>
              <a:t>nT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 </a:t>
            </a: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b="1" dirty="0">
                <a:latin typeface="Arial"/>
                <a:ea typeface="ＭＳ Ｐゴシック" charset="0"/>
                <a:cs typeface="Arial"/>
              </a:rPr>
              <a:t>Espacio interestelar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:                     0.1 </a:t>
            </a:r>
            <a:r>
              <a:rPr lang="es-ES" dirty="0" err="1">
                <a:latin typeface="Arial"/>
                <a:ea typeface="ＭＳ Ｐゴシック" charset="0"/>
                <a:cs typeface="Arial"/>
              </a:rPr>
              <a:t>nT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  </a:t>
            </a:r>
            <a:r>
              <a:rPr lang="en-US" dirty="0">
                <a:latin typeface="Arial"/>
                <a:cs typeface="Arial"/>
              </a:rPr>
              <a:t>(10</a:t>
            </a:r>
            <a:r>
              <a:rPr lang="en-US" baseline="30000" dirty="0">
                <a:latin typeface="Arial"/>
                <a:cs typeface="Arial"/>
              </a:rPr>
              <a:t>-10</a:t>
            </a:r>
            <a:r>
              <a:rPr lang="en-US" dirty="0">
                <a:latin typeface="Arial"/>
                <a:cs typeface="Arial"/>
              </a:rPr>
              <a:t> T)</a:t>
            </a:r>
            <a:endParaRPr lang="es-ES" sz="3200" dirty="0">
              <a:latin typeface="Arial"/>
              <a:ea typeface="ＭＳ Ｐゴシック" charset="0"/>
              <a:cs typeface="Arial"/>
            </a:endParaRP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b="1" dirty="0">
                <a:latin typeface="Arial"/>
                <a:ea typeface="ＭＳ Ｐゴシック" charset="0"/>
                <a:cs typeface="Arial"/>
              </a:rPr>
              <a:t>Campo de la tierra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:                    0.</a:t>
            </a:r>
            <a:r>
              <a:rPr lang="en-US" dirty="0">
                <a:latin typeface="Arial"/>
                <a:cs typeface="Arial"/>
              </a:rPr>
              <a:t>5 x 10</a:t>
            </a:r>
            <a:r>
              <a:rPr lang="en-US" baseline="30000" dirty="0">
                <a:latin typeface="Arial"/>
                <a:cs typeface="Arial"/>
              </a:rPr>
              <a:t>-4</a:t>
            </a:r>
            <a:r>
              <a:rPr lang="en-US" dirty="0">
                <a:latin typeface="Arial"/>
                <a:cs typeface="Arial"/>
              </a:rPr>
              <a:t> T</a:t>
            </a:r>
            <a:endParaRPr lang="es-ES" altLang="ja-JP" dirty="0">
              <a:latin typeface="Arial"/>
              <a:ea typeface="ＭＳ Ｐゴシック" charset="0"/>
              <a:cs typeface="Arial"/>
            </a:endParaRP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b="1" dirty="0">
                <a:latin typeface="Arial"/>
                <a:ea typeface="ＭＳ Ｐゴシック" charset="0"/>
                <a:cs typeface="Arial"/>
              </a:rPr>
              <a:t>Campo en la </a:t>
            </a:r>
            <a:r>
              <a:rPr lang="es-ES" b="1" dirty="0" err="1">
                <a:latin typeface="Arial"/>
                <a:ea typeface="ＭＳ Ｐゴシック" charset="0"/>
                <a:cs typeface="Arial"/>
              </a:rPr>
              <a:t>sup</a:t>
            </a:r>
            <a:r>
              <a:rPr lang="es-ES" b="1" dirty="0">
                <a:latin typeface="Arial"/>
                <a:ea typeface="ＭＳ Ｐゴシック" charset="0"/>
                <a:cs typeface="Arial"/>
              </a:rPr>
              <a:t>. del sol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:                  </a:t>
            </a:r>
            <a:r>
              <a:rPr lang="en-US" dirty="0">
                <a:latin typeface="Arial"/>
                <a:cs typeface="Arial"/>
              </a:rPr>
              <a:t>10</a:t>
            </a:r>
            <a:r>
              <a:rPr lang="en-US" baseline="30000" dirty="0">
                <a:latin typeface="Arial"/>
                <a:cs typeface="Arial"/>
              </a:rPr>
              <a:t>-4</a:t>
            </a:r>
            <a:r>
              <a:rPr lang="en-US" dirty="0">
                <a:latin typeface="Arial"/>
                <a:cs typeface="Arial"/>
              </a:rPr>
              <a:t> T</a:t>
            </a:r>
            <a:endParaRPr lang="es-ES" altLang="ja-JP" dirty="0">
              <a:latin typeface="Arial"/>
              <a:ea typeface="ＭＳ Ｐゴシック" charset="0"/>
              <a:cs typeface="Arial"/>
            </a:endParaRP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b="1" dirty="0">
                <a:latin typeface="Arial"/>
                <a:ea typeface="ＭＳ Ｐゴシック" charset="0"/>
                <a:cs typeface="Arial"/>
              </a:rPr>
              <a:t>Imán de refrigerador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:             </a:t>
            </a:r>
            <a:r>
              <a:rPr lang="en-US" dirty="0">
                <a:latin typeface="Arial"/>
                <a:cs typeface="Arial"/>
              </a:rPr>
              <a:t>1 </a:t>
            </a:r>
            <a:r>
              <a:rPr lang="en-US" dirty="0" err="1">
                <a:latin typeface="Arial"/>
                <a:cs typeface="Arial"/>
              </a:rPr>
              <a:t>mT</a:t>
            </a:r>
            <a:r>
              <a:rPr lang="en-US" dirty="0">
                <a:latin typeface="Arial"/>
                <a:cs typeface="Arial"/>
              </a:rPr>
              <a:t>   (10</a:t>
            </a:r>
            <a:r>
              <a:rPr lang="en-US" baseline="30000" dirty="0">
                <a:latin typeface="Arial"/>
                <a:cs typeface="Arial"/>
              </a:rPr>
              <a:t>-3</a:t>
            </a:r>
            <a:r>
              <a:rPr lang="en-US" dirty="0">
                <a:latin typeface="Arial"/>
                <a:cs typeface="Arial"/>
              </a:rPr>
              <a:t> T)</a:t>
            </a:r>
            <a:endParaRPr lang="es-ES" dirty="0">
              <a:latin typeface="Arial"/>
              <a:ea typeface="ＭＳ Ｐゴシック" charset="0"/>
              <a:cs typeface="Arial"/>
            </a:endParaRP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b="1" dirty="0">
                <a:latin typeface="Arial"/>
                <a:ea typeface="ＭＳ Ｐゴシック" charset="0"/>
                <a:cs typeface="Arial"/>
              </a:rPr>
              <a:t>Campo en la </a:t>
            </a:r>
            <a:r>
              <a:rPr lang="es-ES" b="1" dirty="0" err="1">
                <a:latin typeface="Arial"/>
                <a:ea typeface="ＭＳ Ｐゴシック" charset="0"/>
                <a:cs typeface="Arial"/>
              </a:rPr>
              <a:t>sup</a:t>
            </a:r>
            <a:r>
              <a:rPr lang="es-ES" b="1" dirty="0">
                <a:latin typeface="Arial"/>
                <a:ea typeface="ＭＳ Ｐゴシック" charset="0"/>
                <a:cs typeface="Arial"/>
              </a:rPr>
              <a:t>. del sol (tormenta solar)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:  </a:t>
            </a:r>
            <a:r>
              <a:rPr lang="en-US" dirty="0">
                <a:latin typeface="Arial"/>
                <a:cs typeface="Arial"/>
              </a:rPr>
              <a:t>10</a:t>
            </a:r>
            <a:r>
              <a:rPr lang="en-US" baseline="30000" dirty="0">
                <a:latin typeface="Arial"/>
                <a:cs typeface="Arial"/>
              </a:rPr>
              <a:t>-1</a:t>
            </a:r>
            <a:r>
              <a:rPr lang="en-US" dirty="0">
                <a:latin typeface="Arial"/>
                <a:cs typeface="Arial"/>
              </a:rPr>
              <a:t> T</a:t>
            </a:r>
            <a:endParaRPr lang="es-ES" altLang="ja-JP" dirty="0">
              <a:latin typeface="Arial"/>
              <a:ea typeface="ＭＳ Ｐゴシック" charset="0"/>
              <a:cs typeface="Arial"/>
            </a:endParaRPr>
          </a:p>
          <a:p>
            <a:pPr eaLnBrk="1" hangingPunct="1">
              <a:spcBef>
                <a:spcPct val="30000"/>
              </a:spcBef>
              <a:tabLst>
                <a:tab pos="4572000" algn="l"/>
              </a:tabLst>
            </a:pPr>
            <a:r>
              <a:rPr lang="es-ES" sz="3200" b="1" dirty="0">
                <a:latin typeface="Arial"/>
                <a:ea typeface="ＭＳ Ｐゴシック" charset="0"/>
                <a:cs typeface="Arial"/>
              </a:rPr>
              <a:t>Dentro de un equipo de RM</a:t>
            </a:r>
            <a:r>
              <a:rPr lang="es-ES" sz="3200" dirty="0">
                <a:latin typeface="Arial"/>
                <a:ea typeface="ＭＳ Ｐゴシック" charset="0"/>
                <a:cs typeface="Arial"/>
              </a:rPr>
              <a:t>:                 1-7 T</a:t>
            </a: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b="1" dirty="0">
                <a:latin typeface="Arial"/>
                <a:ea typeface="ＭＳ Ｐゴシック" charset="0"/>
                <a:cs typeface="Arial"/>
              </a:rPr>
              <a:t>Imanes superconductores del LHC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:  8 T</a:t>
            </a:r>
            <a:endParaRPr lang="es-ES" sz="3200" dirty="0">
              <a:latin typeface="Arial"/>
              <a:ea typeface="ＭＳ Ｐゴシック" charset="0"/>
              <a:cs typeface="Arial"/>
            </a:endParaRP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sz="3200" b="1" dirty="0">
                <a:latin typeface="Arial"/>
                <a:ea typeface="ＭＳ Ｐゴシック" charset="0"/>
                <a:cs typeface="Arial"/>
              </a:rPr>
              <a:t>Campo más intenso en el laboratorio</a:t>
            </a:r>
            <a:r>
              <a:rPr lang="es-ES" sz="3200" dirty="0">
                <a:latin typeface="Arial"/>
                <a:ea typeface="ＭＳ Ｐゴシック" charset="0"/>
                <a:cs typeface="Arial"/>
              </a:rPr>
              <a:t>: &gt;</a:t>
            </a:r>
            <a:r>
              <a:rPr lang="pt-BR" dirty="0">
                <a:latin typeface="Arial"/>
                <a:ea typeface="ＭＳ Ｐゴシック" charset="0"/>
                <a:cs typeface="Arial"/>
              </a:rPr>
              <a:t>150 </a:t>
            </a:r>
            <a:r>
              <a:rPr lang="pt-BR" dirty="0" err="1">
                <a:latin typeface="Arial"/>
                <a:ea typeface="ＭＳ Ｐゴシック" charset="0"/>
                <a:cs typeface="Arial"/>
              </a:rPr>
              <a:t>T</a:t>
            </a:r>
            <a:r>
              <a:rPr lang="pt-BR" dirty="0">
                <a:latin typeface="Arial"/>
                <a:ea typeface="ＭＳ Ｐゴシック" charset="0"/>
                <a:cs typeface="Arial"/>
              </a:rPr>
              <a:t> (</a:t>
            </a:r>
            <a:r>
              <a:rPr lang="pt-BR" dirty="0" err="1">
                <a:latin typeface="Arial"/>
                <a:ea typeface="ＭＳ Ｐゴシック" charset="0"/>
                <a:cs typeface="Arial"/>
              </a:rPr>
              <a:t>pulsed</a:t>
            </a:r>
            <a:r>
              <a:rPr lang="pt-BR" dirty="0">
                <a:latin typeface="Arial"/>
                <a:ea typeface="ＭＳ Ｐゴシック" charset="0"/>
                <a:cs typeface="Arial"/>
              </a:rPr>
              <a:t>)</a:t>
            </a:r>
            <a:r>
              <a:rPr lang="es-ES" sz="3200" dirty="0">
                <a:latin typeface="Arial"/>
                <a:ea typeface="ＭＳ Ｐゴシック" charset="0"/>
                <a:cs typeface="Arial"/>
              </a:rPr>
              <a:t> </a:t>
            </a: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b="1" dirty="0">
                <a:latin typeface="Arial"/>
                <a:ea typeface="ＭＳ Ｐゴシック" charset="0"/>
                <a:cs typeface="Arial"/>
              </a:rPr>
              <a:t>En Pulsares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:           10</a:t>
            </a:r>
            <a:r>
              <a:rPr lang="es-ES" baseline="30000" dirty="0">
                <a:latin typeface="Arial"/>
                <a:ea typeface="ＭＳ Ｐゴシック" charset="0"/>
                <a:cs typeface="Arial"/>
              </a:rPr>
              <a:t>8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 T </a:t>
            </a:r>
          </a:p>
          <a:p>
            <a:pPr>
              <a:spcBef>
                <a:spcPct val="30000"/>
              </a:spcBef>
              <a:tabLst>
                <a:tab pos="4572000" algn="l"/>
              </a:tabLst>
            </a:pPr>
            <a:r>
              <a:rPr lang="es-ES" sz="3200" b="1" dirty="0">
                <a:latin typeface="Arial"/>
                <a:ea typeface="ＭＳ Ｐゴシック" charset="0"/>
                <a:cs typeface="Arial"/>
              </a:rPr>
              <a:t>En </a:t>
            </a:r>
            <a:r>
              <a:rPr lang="es-ES" sz="3200" b="1" dirty="0" err="1">
                <a:latin typeface="Arial"/>
                <a:ea typeface="ＭＳ Ｐゴシック" charset="0"/>
                <a:cs typeface="Arial"/>
              </a:rPr>
              <a:t>Magnetares</a:t>
            </a:r>
            <a:r>
              <a:rPr lang="es-ES" sz="3200" dirty="0">
                <a:latin typeface="Arial"/>
                <a:ea typeface="ＭＳ Ｐゴシック" charset="0"/>
                <a:cs typeface="Arial"/>
              </a:rPr>
              <a:t>:      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10</a:t>
            </a:r>
            <a:r>
              <a:rPr lang="es-ES" baseline="30000" dirty="0">
                <a:latin typeface="Arial"/>
                <a:ea typeface="ＭＳ Ｐゴシック" charset="0"/>
                <a:cs typeface="Arial"/>
              </a:rPr>
              <a:t>11</a:t>
            </a:r>
            <a:r>
              <a:rPr lang="es-ES" dirty="0">
                <a:latin typeface="Arial"/>
                <a:ea typeface="ＭＳ Ｐゴシック" charset="0"/>
                <a:cs typeface="Arial"/>
              </a:rPr>
              <a:t> T</a:t>
            </a:r>
            <a:endParaRPr lang="es-ES" sz="3200" dirty="0">
              <a:latin typeface="Arial"/>
              <a:ea typeface="ＭＳ Ｐゴシック" charset="0"/>
              <a:cs typeface="Arial"/>
            </a:endParaRPr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01408"/>
            <a:ext cx="7769225" cy="641350"/>
          </a:xfrm>
        </p:spPr>
        <p:txBody>
          <a:bodyPr/>
          <a:lstStyle/>
          <a:p>
            <a:pPr eaLnBrk="1" hangingPunct="1"/>
            <a:r>
              <a:rPr lang="es-ES" sz="3600" dirty="0">
                <a:solidFill>
                  <a:srgbClr val="0000FF"/>
                </a:solidFill>
                <a:latin typeface="Helvetica" charset="0"/>
                <a:ea typeface="ＭＳ Ｐゴシック" charset="0"/>
                <a:cs typeface="Helvetica" charset="0"/>
              </a:rPr>
              <a:t>¿Qué  tan grande es un Tesla (T)?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688742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227A795D-FFA3-BF45-9C0A-6D471D555E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15</a:t>
            </a:fld>
            <a:endParaRPr lang="es-E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AE8649DE-E9F3-6141-AABA-5102949295F7}"/>
              </a:ext>
            </a:extLst>
          </p:cNvPr>
          <p:cNvSpPr txBox="1"/>
          <p:nvPr/>
        </p:nvSpPr>
        <p:spPr>
          <a:xfrm>
            <a:off x="314484" y="265663"/>
            <a:ext cx="837231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3200" b="1" dirty="0">
                <a:solidFill>
                  <a:srgbClr val="002060"/>
                </a:solidFill>
              </a:rPr>
              <a:t>Ejemplo: </a:t>
            </a:r>
            <a:r>
              <a:rPr lang="es-CL" sz="1600" b="1" dirty="0">
                <a:solidFill>
                  <a:srgbClr val="002060"/>
                </a:solidFill>
              </a:rPr>
              <a:t>En cada uno de los siguientes casos determine la magnitud y dirección de la fuerza magnética sobre una carga q = +10 nC que ingresa con velocidad V = 200 m/s a una región del espacio donde el campo magnetico es uniforme en la dirección mostrada, dode  B = 3 T. Defina un sistema de coordenadas  </a:t>
            </a:r>
          </a:p>
          <a:p>
            <a:endParaRPr lang="es-CL" sz="3200" b="1" dirty="0">
              <a:solidFill>
                <a:srgbClr val="002060"/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BAB80A9-4281-C846-8CB5-75E08494FF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2195" y="1688538"/>
            <a:ext cx="5024222" cy="4850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8703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27C60BAA-452D-9549-866A-A4F1A6611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16</a:t>
            </a:fld>
            <a:endParaRPr lang="es-E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00AD5223-A48E-6A4D-AED6-22EAF795E2DF}"/>
                  </a:ext>
                </a:extLst>
              </p:cNvPr>
              <p:cNvSpPr txBox="1"/>
              <p:nvPr/>
            </p:nvSpPr>
            <p:spPr>
              <a:xfrm>
                <a:off x="314484" y="265663"/>
                <a:ext cx="8372315" cy="16189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CL" sz="3200" b="1" dirty="0">
                    <a:solidFill>
                      <a:srgbClr val="002060"/>
                    </a:solidFill>
                  </a:rPr>
                  <a:t>Ejemplo: </a:t>
                </a:r>
                <a:r>
                  <a:rPr lang="es-CL" sz="1600" b="1" dirty="0">
                    <a:solidFill>
                      <a:srgbClr val="002060"/>
                    </a:solidFill>
                  </a:rPr>
                  <a:t>Un electrón se mueve con velocidad constante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</m:acc>
                    <m:r>
                      <a:rPr lang="es-ES" sz="16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𝟓𝟎</m:t>
                        </m:r>
                        <m:acc>
                          <m:accPr>
                            <m:chr m:val="̂"/>
                            <m:ctrlPr>
                              <a:rPr lang="es-ES" sz="1600" b="1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1600" b="1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𝒊</m:t>
                            </m:r>
                          </m:e>
                        </m:acc>
                        <m: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𝟐𝟎𝟎</m:t>
                        </m:r>
                        <m:acc>
                          <m:accPr>
                            <m:chr m:val="̂"/>
                            <m:ctrlPr>
                              <a:rPr lang="es-ES" sz="1600" b="1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1600" b="1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𝒌</m:t>
                            </m:r>
                          </m:e>
                        </m:acc>
                      </m:e>
                    </m:d>
                    <m:r>
                      <a:rPr lang="es-ES" sz="16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𝒎</m:t>
                    </m:r>
                    <m:r>
                      <a:rPr lang="es-ES" sz="16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/</m:t>
                    </m:r>
                    <m:r>
                      <a:rPr lang="es-ES" sz="16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𝒔</m:t>
                    </m:r>
                  </m:oMath>
                </a14:m>
                <a:r>
                  <a:rPr lang="es-CL" sz="1600" b="1" dirty="0">
                    <a:solidFill>
                      <a:srgbClr val="002060"/>
                    </a:solidFill>
                  </a:rPr>
                  <a:t>, cuando ingresa a una región del espacio donde existe un campo magnético homogéneo       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16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𝑩</m:t>
                        </m:r>
                      </m:e>
                    </m:acc>
                    <m:r>
                      <a:rPr lang="es-ES" sz="1600" b="1" i="1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s-ES" sz="16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acc>
                          <m:accPr>
                            <m:chr m:val="̂"/>
                            <m:ctrlPr>
                              <a:rPr lang="es-ES" sz="16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16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𝒊</m:t>
                            </m:r>
                          </m:e>
                        </m:acc>
                        <m: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s-ES" sz="16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  <m:acc>
                          <m:accPr>
                            <m:chr m:val="̂"/>
                            <m:ctrlPr>
                              <a:rPr lang="es-ES" sz="16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1600" b="1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𝒋</m:t>
                            </m:r>
                          </m:e>
                        </m:acc>
                        <m: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s-ES" sz="1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  <m:acc>
                          <m:accPr>
                            <m:chr m:val="̂"/>
                            <m:ctrlPr>
                              <a:rPr lang="es-ES" sz="16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16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𝒌</m:t>
                            </m:r>
                          </m:e>
                        </m:acc>
                      </m:e>
                    </m:d>
                    <m:r>
                      <a:rPr lang="es-ES" sz="16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𝑻</m:t>
                    </m:r>
                  </m:oMath>
                </a14:m>
                <a:r>
                  <a:rPr lang="es-CL" sz="1600" b="1" dirty="0">
                    <a:solidFill>
                      <a:srgbClr val="002060"/>
                    </a:solidFill>
                  </a:rPr>
                  <a:t>. Determine la fuerza magnética sobre el electrón</a:t>
                </a:r>
              </a:p>
              <a:p>
                <a:endParaRPr lang="es-CL" sz="3200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00AD5223-A48E-6A4D-AED6-22EAF795E2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484" y="265663"/>
                <a:ext cx="8372315" cy="1618905"/>
              </a:xfrm>
              <a:prstGeom prst="rect">
                <a:avLst/>
              </a:prstGeom>
              <a:blipFill>
                <a:blip r:embed="rId2"/>
                <a:stretch>
                  <a:fillRect l="-1818" t="-4688" r="-3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376298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745F5A05-9579-2B49-91BD-316687D9F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17</a:t>
            </a:fld>
            <a:endParaRPr lang="es-E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EB4171-74CE-744B-862B-B14560F22D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15459" y="1338883"/>
            <a:ext cx="20859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28C1FF3-69E3-8D45-BDBC-C0987EB582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20234" y="2058021"/>
            <a:ext cx="1876425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AD39ACB-C228-F94A-BE1A-2A47E85013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53621" y="3129583"/>
            <a:ext cx="100965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6CC9B5-6EF9-B84C-B920-04A46A5AAD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72621" y="4178921"/>
            <a:ext cx="1771650" cy="74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17BA9F6-433F-B045-A56C-330B7EEC2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96371" y="5010771"/>
            <a:ext cx="2724150" cy="80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8" name="Picture 4" descr="http://www.physics.byu.edu/faculty/christensen/Physics%20220/FTI/29%20Magnetic%20Fields/29.17,7.gif">
            <a:extLst>
              <a:ext uri="{FF2B5EF4-FFF2-40B4-BE49-F238E27FC236}">
                <a16:creationId xmlns:a16="http://schemas.microsoft.com/office/drawing/2014/main" id="{5CA48DE8-3E20-A346-A0D7-A89AE856C9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1376" y="3306285"/>
            <a:ext cx="2644153" cy="2598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E7EB3118-A3C6-E045-8ACD-E492EB4CC8CC}"/>
              </a:ext>
            </a:extLst>
          </p:cNvPr>
          <p:cNvSpPr txBox="1"/>
          <p:nvPr/>
        </p:nvSpPr>
        <p:spPr>
          <a:xfrm>
            <a:off x="241155" y="218154"/>
            <a:ext cx="720735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3200" b="1" dirty="0">
                <a:solidFill>
                  <a:srgbClr val="002060"/>
                </a:solidFill>
              </a:rPr>
              <a:t>Movimiento de una carga eléctrica en un </a:t>
            </a:r>
          </a:p>
          <a:p>
            <a:r>
              <a:rPr lang="es-CL" sz="3200" b="1" dirty="0">
                <a:solidFill>
                  <a:srgbClr val="002060"/>
                </a:solidFill>
              </a:rPr>
              <a:t>campo magnético. 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BE0DDE3E-A5EC-B745-BB2D-3CCBF55CB87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3353" y="1176122"/>
            <a:ext cx="3886200" cy="191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1833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696C1B-B071-854D-8A17-4D6702EDF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Fuerza magnetica entre imanes</a:t>
            </a: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A41BB1B9-95B1-4749-8851-1215C1A6E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18</a:t>
            </a:fld>
            <a:endParaRPr lang="es-ES"/>
          </a:p>
        </p:txBody>
      </p:sp>
      <p:pic>
        <p:nvPicPr>
          <p:cNvPr id="4" name="Picture 2" descr="http://www.physics.sjsu.edu/becker/physics51/images/28_01_Bar_magnets.JPG">
            <a:extLst>
              <a:ext uri="{FF2B5EF4-FFF2-40B4-BE49-F238E27FC236}">
                <a16:creationId xmlns:a16="http://schemas.microsoft.com/office/drawing/2014/main" id="{2C66FF93-3A1C-9D48-8BDF-AEF1A86DAC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1960079"/>
            <a:ext cx="3365292" cy="422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F32A32F-BEAD-D648-A75E-8B85DB978F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909" y="1631499"/>
            <a:ext cx="4267692" cy="121934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96B0B77-FE3C-8443-BD3F-3D865C87BE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793" y="3774587"/>
            <a:ext cx="4134678" cy="1181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0601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9639" y="267320"/>
            <a:ext cx="7907426" cy="3414225"/>
          </a:xfrm>
        </p:spPr>
        <p:txBody>
          <a:bodyPr>
            <a:normAutofit/>
          </a:bodyPr>
          <a:lstStyle/>
          <a:p>
            <a:r>
              <a:rPr lang="es-ES" dirty="0"/>
              <a:t>¿Que podría ocurrir, si por alguna razón, las leyes de la física cambiaran, de tal manera que   </a:t>
            </a:r>
            <a:r>
              <a:rPr lang="es-ES" b="1" dirty="0"/>
              <a:t>no existiese el magnetismo</a:t>
            </a:r>
            <a:r>
              <a:rPr lang="es-ES" dirty="0"/>
              <a:t>?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19</a:t>
            </a:fld>
            <a:endParaRPr lang="es-E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779" y="3544351"/>
            <a:ext cx="2254827" cy="225482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3386" y="3386481"/>
            <a:ext cx="1873764" cy="187376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1460" y="4589568"/>
            <a:ext cx="2321730" cy="213297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62294" y="4156603"/>
            <a:ext cx="1902671" cy="1902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08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2316555"/>
          </a:xfrm>
        </p:spPr>
        <p:txBody>
          <a:bodyPr>
            <a:normAutofit/>
          </a:bodyPr>
          <a:lstStyle/>
          <a:p>
            <a:r>
              <a:rPr lang="es-ES" dirty="0"/>
              <a:t>Tampoco existiría la vida</a:t>
            </a:r>
            <a:br>
              <a:rPr lang="es-ES" dirty="0"/>
            </a:br>
            <a:br>
              <a:rPr lang="es-ES" dirty="0"/>
            </a:br>
            <a:r>
              <a:rPr lang="es-ES" dirty="0"/>
              <a:t>Ni siquiera la luz!</a:t>
            </a:r>
          </a:p>
        </p:txBody>
      </p:sp>
      <p:sp>
        <p:nvSpPr>
          <p:cNvPr id="4" name="Rectángulo 3"/>
          <p:cNvSpPr/>
          <p:nvPr/>
        </p:nvSpPr>
        <p:spPr>
          <a:xfrm>
            <a:off x="0" y="0"/>
            <a:ext cx="9144000" cy="69526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3582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52400" y="222880"/>
            <a:ext cx="883920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r>
              <a:rPr lang="es-ES" b="1" dirty="0">
                <a:solidFill>
                  <a:srgbClr val="000000"/>
                </a:solidFill>
              </a:rPr>
              <a:t>Fuentes del campo magnético:</a:t>
            </a:r>
          </a:p>
          <a:p>
            <a:pPr eaLnBrk="1" hangingPunct="1">
              <a:defRPr/>
            </a:pPr>
            <a:r>
              <a:rPr lang="es-ES" b="1" dirty="0">
                <a:solidFill>
                  <a:srgbClr val="000000"/>
                </a:solidFill>
              </a:rPr>
              <a:t> </a:t>
            </a:r>
          </a:p>
          <a:p>
            <a:pPr eaLnBrk="1" hangingPunct="1">
              <a:defRPr/>
            </a:pPr>
            <a:r>
              <a:rPr lang="es-ES" b="1" dirty="0">
                <a:solidFill>
                  <a:srgbClr val="000000"/>
                </a:solidFill>
              </a:rPr>
              <a:t>           corrientes                               imanes</a:t>
            </a:r>
          </a:p>
        </p:txBody>
      </p:sp>
      <p:pic>
        <p:nvPicPr>
          <p:cNvPr id="67588" name="Picture 7" descr="magnet_solid3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7531" y="1761817"/>
            <a:ext cx="3155315" cy="2366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89" name="Picture 33" descr="3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742" y="3504106"/>
            <a:ext cx="2012653" cy="2668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currentfield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1" y="1761817"/>
            <a:ext cx="3938958" cy="148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3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64932" y="3664575"/>
            <a:ext cx="1726427" cy="2508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181795" y="6273224"/>
            <a:ext cx="3552174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/>
              <a:t>Bobina: Electroimán</a:t>
            </a:r>
          </a:p>
        </p:txBody>
      </p:sp>
      <p:pic>
        <p:nvPicPr>
          <p:cNvPr id="12" name="Imagen 11" descr="Magnet0873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6586113" y="4282862"/>
            <a:ext cx="2878804" cy="19321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969759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El magnetismo está en todos lados!</a:t>
            </a: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22</a:t>
            </a:fld>
            <a:endParaRPr lang="es-ES"/>
          </a:p>
        </p:txBody>
      </p:sp>
      <p:pic>
        <p:nvPicPr>
          <p:cNvPr id="9" name="Imagen 8" descr="imag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308" y="1503686"/>
            <a:ext cx="3371137" cy="1712324"/>
          </a:xfrm>
          <a:prstGeom prst="rect">
            <a:avLst/>
          </a:prstGeom>
        </p:spPr>
      </p:pic>
      <p:pic>
        <p:nvPicPr>
          <p:cNvPr id="10" name="Imagen 9" descr="images.jpg"/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4308" y="3902662"/>
            <a:ext cx="1516767" cy="2133600"/>
          </a:xfrm>
          <a:prstGeom prst="rect">
            <a:avLst/>
          </a:prstGeom>
        </p:spPr>
      </p:pic>
      <p:pic>
        <p:nvPicPr>
          <p:cNvPr id="11" name="Imagen 10" descr="image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77" y="3420062"/>
            <a:ext cx="1828800" cy="1549400"/>
          </a:xfrm>
          <a:prstGeom prst="rect">
            <a:avLst/>
          </a:prstGeom>
        </p:spPr>
      </p:pic>
      <p:pic>
        <p:nvPicPr>
          <p:cNvPr id="12" name="Imagen 11" descr="search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8513" y="5321300"/>
            <a:ext cx="2057400" cy="15367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149402" y="1277018"/>
            <a:ext cx="466493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s-ES" sz="2400" dirty="0"/>
              <a:t>Antenas emisoras y receptoras de radiación electromagnética.</a:t>
            </a:r>
          </a:p>
          <a:p>
            <a:pPr marL="285750" indent="-285750">
              <a:buFont typeface="Arial"/>
              <a:buChar char="•"/>
            </a:pPr>
            <a:r>
              <a:rPr lang="es-ES" sz="2400" dirty="0"/>
              <a:t>Audífonos (parlantes). </a:t>
            </a:r>
          </a:p>
          <a:p>
            <a:pPr marL="285750" indent="-285750">
              <a:buFont typeface="Arial"/>
              <a:buChar char="•"/>
            </a:pPr>
            <a:r>
              <a:rPr lang="es-ES" sz="2400" dirty="0"/>
              <a:t>Micrófonos. </a:t>
            </a:r>
          </a:p>
          <a:p>
            <a:pPr marL="285750" indent="-285750">
              <a:buFont typeface="Arial"/>
              <a:buChar char="•"/>
            </a:pPr>
            <a:r>
              <a:rPr lang="es-ES" sz="2400" dirty="0"/>
              <a:t>Circuitos eléctricos (inductores).</a:t>
            </a:r>
          </a:p>
          <a:p>
            <a:pPr marL="285750" indent="-285750">
              <a:buFont typeface="Arial"/>
              <a:buChar char="•"/>
            </a:pPr>
            <a:r>
              <a:rPr lang="es-ES" sz="2400" dirty="0"/>
              <a:t>Pantallas antiguas (tubos de rayos catódicos)</a:t>
            </a:r>
          </a:p>
          <a:p>
            <a:pPr marL="285750" indent="-285750">
              <a:buFont typeface="Arial"/>
              <a:buChar char="•"/>
            </a:pPr>
            <a:r>
              <a:rPr lang="es-ES" sz="2400" dirty="0"/>
              <a:t>Motores eléctricos</a:t>
            </a:r>
          </a:p>
          <a:p>
            <a:pPr marL="285750" indent="-285750">
              <a:buFont typeface="Arial"/>
              <a:buChar char="•"/>
            </a:pPr>
            <a:r>
              <a:rPr lang="es-ES" sz="2400" dirty="0"/>
              <a:t>Generadores</a:t>
            </a:r>
          </a:p>
          <a:p>
            <a:pPr marL="285750" indent="-285750">
              <a:buFont typeface="Arial"/>
              <a:buChar char="•"/>
            </a:pPr>
            <a:r>
              <a:rPr lang="es-ES" sz="2400" dirty="0"/>
              <a:t>Almacenamiento de información</a:t>
            </a:r>
          </a:p>
          <a:p>
            <a:pPr marL="285750" indent="-285750">
              <a:buFont typeface="Arial"/>
              <a:buChar char="•"/>
            </a:pPr>
            <a:r>
              <a:rPr lang="es-ES" sz="2400" dirty="0"/>
              <a:t>Cabezales lectores</a:t>
            </a:r>
          </a:p>
          <a:p>
            <a:pPr marL="285750" indent="-285750">
              <a:buFont typeface="Arial"/>
              <a:buChar char="•"/>
            </a:pPr>
            <a:endParaRPr lang="es-ES" sz="2400" dirty="0"/>
          </a:p>
        </p:txBody>
      </p:sp>
      <p:pic>
        <p:nvPicPr>
          <p:cNvPr id="4" name="Imagen 3" descr="HF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6213" y="5614378"/>
            <a:ext cx="1679888" cy="111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6909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1495" b="-21495"/>
          <a:stretch>
            <a:fillRect/>
          </a:stretch>
        </p:blipFill>
        <p:spPr>
          <a:xfrm>
            <a:off x="115464" y="-243710"/>
            <a:ext cx="9144000" cy="4688681"/>
          </a:xfrm>
        </p:spPr>
      </p:pic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605C1-1EA0-1749-B0FA-8BB800CB8034}" type="slidenum">
              <a:rPr lang="es-ES" smtClean="0"/>
              <a:pPr/>
              <a:t>23</a:t>
            </a:fld>
            <a:endParaRPr lang="es-ES"/>
          </a:p>
        </p:txBody>
      </p:sp>
      <p:pic>
        <p:nvPicPr>
          <p:cNvPr id="7" name="Imagen 6" descr="images-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6138" y="4258791"/>
            <a:ext cx="5532520" cy="2213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1076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7931150" cy="777875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es-ES" sz="4000" b="1">
                <a:solidFill>
                  <a:srgbClr val="FF6600"/>
                </a:solidFill>
                <a:latin typeface="Comic Sans MS" charset="0"/>
              </a:rPr>
              <a:t>Levitación Magnética</a:t>
            </a:r>
          </a:p>
        </p:txBody>
      </p:sp>
      <p:pic>
        <p:nvPicPr>
          <p:cNvPr id="47112" name="Levitation with cooling together.mpeg">
            <a:hlinkClick r:id="" action="ppaction://media"/>
          </p:cNvPr>
          <p:cNvPicPr>
            <a:picLocks noGrp="1" noRot="1" noChangeAspect="1" noChangeArrowheads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341438"/>
            <a:ext cx="6343650" cy="5286375"/>
          </a:xfrm>
        </p:spPr>
      </p:pic>
      <p:sp>
        <p:nvSpPr>
          <p:cNvPr id="9220" name="Rectangle 9"/>
          <p:cNvSpPr>
            <a:spLocks noChangeArrowheads="1"/>
          </p:cNvSpPr>
          <p:nvPr/>
        </p:nvSpPr>
        <p:spPr bwMode="auto">
          <a:xfrm>
            <a:off x="7092950" y="2276475"/>
            <a:ext cx="1593850" cy="77787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400" b="1">
                <a:solidFill>
                  <a:srgbClr val="FF6600"/>
                </a:solidFill>
                <a:latin typeface="Comic Sans MS" charset="0"/>
              </a:rPr>
              <a:t>Imán</a:t>
            </a:r>
          </a:p>
        </p:txBody>
      </p:sp>
      <p:sp>
        <p:nvSpPr>
          <p:cNvPr id="9221" name="Rectangle 11"/>
          <p:cNvSpPr>
            <a:spLocks noChangeArrowheads="1"/>
          </p:cNvSpPr>
          <p:nvPr/>
        </p:nvSpPr>
        <p:spPr bwMode="auto">
          <a:xfrm>
            <a:off x="7092950" y="3227388"/>
            <a:ext cx="1593850" cy="77787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400" b="1">
                <a:solidFill>
                  <a:srgbClr val="FF6600"/>
                </a:solidFill>
                <a:latin typeface="Comic Sans MS" charset="0"/>
              </a:rPr>
              <a:t>Superconductor</a:t>
            </a:r>
          </a:p>
        </p:txBody>
      </p:sp>
      <p:sp>
        <p:nvSpPr>
          <p:cNvPr id="9222" name="Rectangle 13"/>
          <p:cNvSpPr>
            <a:spLocks noChangeArrowheads="1"/>
          </p:cNvSpPr>
          <p:nvPr/>
        </p:nvSpPr>
        <p:spPr bwMode="auto">
          <a:xfrm>
            <a:off x="7010400" y="5027613"/>
            <a:ext cx="1882775" cy="77787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400" b="1">
                <a:solidFill>
                  <a:srgbClr val="FF6600"/>
                </a:solidFill>
                <a:latin typeface="Comic Sans MS" charset="0"/>
              </a:rPr>
              <a:t>Nitrógeno líquido</a:t>
            </a:r>
          </a:p>
        </p:txBody>
      </p:sp>
      <p:sp>
        <p:nvSpPr>
          <p:cNvPr id="9223" name="Line 10"/>
          <p:cNvSpPr>
            <a:spLocks noChangeShapeType="1"/>
          </p:cNvSpPr>
          <p:nvPr/>
        </p:nvSpPr>
        <p:spPr bwMode="auto">
          <a:xfrm flipH="1">
            <a:off x="4211638" y="2565400"/>
            <a:ext cx="2736850" cy="86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9224" name="Line 12"/>
          <p:cNvSpPr>
            <a:spLocks noChangeShapeType="1"/>
          </p:cNvSpPr>
          <p:nvPr/>
        </p:nvSpPr>
        <p:spPr bwMode="auto">
          <a:xfrm flipH="1">
            <a:off x="4067175" y="3789363"/>
            <a:ext cx="2881313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9225" name="Line 14"/>
          <p:cNvSpPr>
            <a:spLocks noChangeShapeType="1"/>
          </p:cNvSpPr>
          <p:nvPr/>
        </p:nvSpPr>
        <p:spPr bwMode="auto">
          <a:xfrm flipH="1" flipV="1">
            <a:off x="2411413" y="4292600"/>
            <a:ext cx="4537075" cy="10810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3755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7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71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11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7112"/>
                </p:tgtEl>
              </p:cMediaNode>
            </p:vide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6227763" y="2365375"/>
            <a:ext cx="2520950" cy="2677656"/>
          </a:xfrm>
          <a:prstGeom prst="rect">
            <a:avLst/>
          </a:prstGeom>
          <a:solidFill>
            <a:srgbClr val="99CC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s-ES_tradnl" sz="2400" b="1" dirty="0" err="1">
                <a:latin typeface="Times" charset="0"/>
              </a:rPr>
              <a:t>The</a:t>
            </a:r>
            <a:r>
              <a:rPr lang="es-ES_tradnl" sz="2400" b="1" dirty="0">
                <a:latin typeface="Times" charset="0"/>
              </a:rPr>
              <a:t> </a:t>
            </a:r>
            <a:r>
              <a:rPr lang="es-ES_tradnl" sz="2400" b="1" dirty="0" err="1">
                <a:latin typeface="Times" charset="0"/>
              </a:rPr>
              <a:t>shanghai</a:t>
            </a:r>
            <a:r>
              <a:rPr lang="es-ES_tradnl" sz="2400" b="1" dirty="0">
                <a:latin typeface="Times" charset="0"/>
              </a:rPr>
              <a:t> </a:t>
            </a:r>
            <a:r>
              <a:rPr lang="es-ES_tradnl" sz="2400" b="1" dirty="0" err="1">
                <a:latin typeface="Times" charset="0"/>
              </a:rPr>
              <a:t>Maglev</a:t>
            </a:r>
            <a:r>
              <a:rPr lang="es-ES_tradnl" sz="2400" b="1" dirty="0">
                <a:latin typeface="Times New Roman" charset="0"/>
              </a:rPr>
              <a:t>  es el primer tren comercial que usa Levitación Magnética V=430 km/h</a:t>
            </a:r>
            <a:r>
              <a:rPr lang="es-ES_tradnl" sz="2400" dirty="0">
                <a:latin typeface="Times New Roman" charset="0"/>
              </a:rPr>
              <a:t> 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250825" y="115888"/>
            <a:ext cx="2535238" cy="51911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s-ES_tradnl" sz="2800" b="1">
                <a:solidFill>
                  <a:srgbClr val="FF6600"/>
                </a:solidFill>
                <a:latin typeface="Times" charset="0"/>
              </a:rPr>
              <a:t>Aplicaciones</a:t>
            </a:r>
          </a:p>
        </p:txBody>
      </p:sp>
      <p:sp>
        <p:nvSpPr>
          <p:cNvPr id="10244" name="Text Box 7"/>
          <p:cNvSpPr txBox="1">
            <a:spLocks noChangeArrowheads="1"/>
          </p:cNvSpPr>
          <p:nvPr/>
        </p:nvSpPr>
        <p:spPr bwMode="auto">
          <a:xfrm>
            <a:off x="228600" y="5919788"/>
            <a:ext cx="8736013" cy="830997"/>
          </a:xfrm>
          <a:prstGeom prst="rect">
            <a:avLst/>
          </a:prstGeom>
          <a:solidFill>
            <a:srgbClr val="6699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s-ES" sz="2400" b="1" dirty="0">
                <a:latin typeface="Times New Roman" charset="0"/>
              </a:rPr>
              <a:t>En diciembre del 2003, el MLX01 vehículo de prueba alcanzó una increíble velocidad de 581 km/h.</a:t>
            </a:r>
          </a:p>
        </p:txBody>
      </p:sp>
      <p:sp>
        <p:nvSpPr>
          <p:cNvPr id="10245" name="Text Box 8"/>
          <p:cNvSpPr txBox="1">
            <a:spLocks noChangeArrowheads="1"/>
          </p:cNvSpPr>
          <p:nvPr/>
        </p:nvSpPr>
        <p:spPr bwMode="auto">
          <a:xfrm>
            <a:off x="152400" y="733989"/>
            <a:ext cx="8763000" cy="830997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s-ES_tradnl" sz="2400" b="1" dirty="0">
                <a:latin typeface="Times New Roman" charset="0"/>
              </a:rPr>
              <a:t>Vehículos de transporte como los trenes pueden “flotar” sobre imanes, eliminando el roce entre el tren y las líneas. </a:t>
            </a:r>
          </a:p>
        </p:txBody>
      </p:sp>
      <p:pic>
        <p:nvPicPr>
          <p:cNvPr id="2" name="IFW-Dresden_superconductingTrain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2238" y="1658938"/>
            <a:ext cx="4869311" cy="389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130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br>
              <a:rPr lang="es-ES">
                <a:latin typeface="Arial" charset="0"/>
              </a:rPr>
            </a:br>
            <a:endParaRPr lang="es-ES">
              <a:latin typeface="Arial" charset="0"/>
            </a:endParaRP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593725" y="4222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endParaRPr lang="es-ES_tradnl" sz="2400">
              <a:latin typeface="Times New Roman" charset="0"/>
            </a:endParaRP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468313" y="260350"/>
            <a:ext cx="4032250" cy="51911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s-ES_tradnl" sz="2800" b="1">
                <a:solidFill>
                  <a:srgbClr val="FF6600"/>
                </a:solidFill>
                <a:latin typeface="Times" charset="0"/>
              </a:rPr>
              <a:t>Magnetismo en Biología</a:t>
            </a:r>
          </a:p>
        </p:txBody>
      </p:sp>
      <p:sp>
        <p:nvSpPr>
          <p:cNvPr id="49173" name="Text Box 21"/>
          <p:cNvSpPr txBox="1">
            <a:spLocks noChangeArrowheads="1"/>
          </p:cNvSpPr>
          <p:nvPr/>
        </p:nvSpPr>
        <p:spPr bwMode="auto">
          <a:xfrm>
            <a:off x="395288" y="6165850"/>
            <a:ext cx="8280400" cy="457200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s-ES_tradnl" sz="2400" b="1" dirty="0">
                <a:latin typeface="Times New Roman" charset="0"/>
              </a:rPr>
              <a:t>Bacterias contienen pequeños imanes para su orientación.</a:t>
            </a:r>
            <a:endParaRPr lang="es-ES" sz="2400" b="1" dirty="0">
              <a:latin typeface="Times New Roman" charset="0"/>
            </a:endParaRPr>
          </a:p>
        </p:txBody>
      </p:sp>
      <p:grpSp>
        <p:nvGrpSpPr>
          <p:cNvPr id="19463" name="Group 27"/>
          <p:cNvGrpSpPr>
            <a:grpSpLocks/>
          </p:cNvGrpSpPr>
          <p:nvPr/>
        </p:nvGrpSpPr>
        <p:grpSpPr bwMode="auto">
          <a:xfrm>
            <a:off x="4697524" y="2847975"/>
            <a:ext cx="4152900" cy="3168650"/>
            <a:chOff x="1519" y="1752"/>
            <a:chExt cx="2616" cy="1996"/>
          </a:xfrm>
        </p:grpSpPr>
        <p:pic>
          <p:nvPicPr>
            <p:cNvPr id="19468" name="Picture 5" descr="bavahor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9" y="1752"/>
              <a:ext cx="2616" cy="1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69" name="Line 8"/>
            <p:cNvSpPr>
              <a:spLocks noChangeShapeType="1"/>
            </p:cNvSpPr>
            <p:nvPr/>
          </p:nvSpPr>
          <p:spPr bwMode="auto">
            <a:xfrm flipV="1">
              <a:off x="2270" y="3128"/>
              <a:ext cx="192" cy="4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0" name="Line 9"/>
            <p:cNvSpPr>
              <a:spLocks noChangeShapeType="1"/>
            </p:cNvSpPr>
            <p:nvPr/>
          </p:nvSpPr>
          <p:spPr bwMode="auto">
            <a:xfrm flipV="1">
              <a:off x="3134" y="2648"/>
              <a:ext cx="144" cy="9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1" name="Line 10"/>
            <p:cNvSpPr>
              <a:spLocks noChangeShapeType="1"/>
            </p:cNvSpPr>
            <p:nvPr/>
          </p:nvSpPr>
          <p:spPr bwMode="auto">
            <a:xfrm flipV="1">
              <a:off x="2606" y="2936"/>
              <a:ext cx="192" cy="9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2" name="Line 11"/>
            <p:cNvSpPr>
              <a:spLocks noChangeShapeType="1"/>
            </p:cNvSpPr>
            <p:nvPr/>
          </p:nvSpPr>
          <p:spPr bwMode="auto">
            <a:xfrm flipV="1">
              <a:off x="2894" y="2792"/>
              <a:ext cx="192" cy="4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3" name="Line 12"/>
            <p:cNvSpPr>
              <a:spLocks noChangeShapeType="1"/>
            </p:cNvSpPr>
            <p:nvPr/>
          </p:nvSpPr>
          <p:spPr bwMode="auto">
            <a:xfrm flipV="1">
              <a:off x="3329" y="2478"/>
              <a:ext cx="144" cy="14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4" name="Line 13"/>
            <p:cNvSpPr>
              <a:spLocks noChangeShapeType="1"/>
            </p:cNvSpPr>
            <p:nvPr/>
          </p:nvSpPr>
          <p:spPr bwMode="auto">
            <a:xfrm flipV="1">
              <a:off x="3566" y="2264"/>
              <a:ext cx="96" cy="9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5" name="Line 14"/>
            <p:cNvSpPr>
              <a:spLocks noChangeShapeType="1"/>
            </p:cNvSpPr>
            <p:nvPr/>
          </p:nvSpPr>
          <p:spPr bwMode="auto">
            <a:xfrm flipH="1" flipV="1">
              <a:off x="3566" y="2024"/>
              <a:ext cx="96" cy="9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6" name="Line 15"/>
            <p:cNvSpPr>
              <a:spLocks noChangeShapeType="1"/>
            </p:cNvSpPr>
            <p:nvPr/>
          </p:nvSpPr>
          <p:spPr bwMode="auto">
            <a:xfrm flipH="1">
              <a:off x="3374" y="2072"/>
              <a:ext cx="144" cy="4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7" name="Line 16"/>
            <p:cNvSpPr>
              <a:spLocks noChangeShapeType="1"/>
            </p:cNvSpPr>
            <p:nvPr/>
          </p:nvSpPr>
          <p:spPr bwMode="auto">
            <a:xfrm flipH="1">
              <a:off x="2798" y="2312"/>
              <a:ext cx="192" cy="4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8" name="Line 17"/>
            <p:cNvSpPr>
              <a:spLocks noChangeShapeType="1"/>
            </p:cNvSpPr>
            <p:nvPr/>
          </p:nvSpPr>
          <p:spPr bwMode="auto">
            <a:xfrm flipH="1">
              <a:off x="2558" y="2504"/>
              <a:ext cx="96" cy="9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79" name="Line 18"/>
            <p:cNvSpPr>
              <a:spLocks noChangeShapeType="1"/>
            </p:cNvSpPr>
            <p:nvPr/>
          </p:nvSpPr>
          <p:spPr bwMode="auto">
            <a:xfrm flipH="1">
              <a:off x="2318" y="2696"/>
              <a:ext cx="144" cy="9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80" name="Line 19"/>
            <p:cNvSpPr>
              <a:spLocks noChangeShapeType="1"/>
            </p:cNvSpPr>
            <p:nvPr/>
          </p:nvSpPr>
          <p:spPr bwMode="auto">
            <a:xfrm flipH="1">
              <a:off x="2078" y="2840"/>
              <a:ext cx="96" cy="9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81" name="Line 20"/>
            <p:cNvSpPr>
              <a:spLocks noChangeShapeType="1"/>
            </p:cNvSpPr>
            <p:nvPr/>
          </p:nvSpPr>
          <p:spPr bwMode="auto">
            <a:xfrm>
              <a:off x="1838" y="3128"/>
              <a:ext cx="144" cy="19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482" name="Line 22"/>
            <p:cNvSpPr>
              <a:spLocks noChangeShapeType="1"/>
            </p:cNvSpPr>
            <p:nvPr/>
          </p:nvSpPr>
          <p:spPr bwMode="auto">
            <a:xfrm flipH="1">
              <a:off x="1923" y="2968"/>
              <a:ext cx="96" cy="9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</p:grpSp>
      <p:sp>
        <p:nvSpPr>
          <p:cNvPr id="19464" name="Text Box 24"/>
          <p:cNvSpPr txBox="1">
            <a:spLocks noChangeArrowheads="1"/>
          </p:cNvSpPr>
          <p:nvPr/>
        </p:nvSpPr>
        <p:spPr bwMode="auto">
          <a:xfrm>
            <a:off x="6666765" y="2202147"/>
            <a:ext cx="2376487" cy="646331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s-MX" b="1" dirty="0"/>
              <a:t>Tamaño Promedio</a:t>
            </a:r>
          </a:p>
          <a:p>
            <a:pPr algn="ctr" eaLnBrk="1" hangingPunct="1"/>
            <a:r>
              <a:rPr lang="es-MX" b="1" dirty="0"/>
              <a:t>100 nm.</a:t>
            </a:r>
            <a:endParaRPr lang="es-ES" b="1" dirty="0"/>
          </a:p>
        </p:txBody>
      </p:sp>
      <p:sp>
        <p:nvSpPr>
          <p:cNvPr id="19465" name="Rectangle 25"/>
          <p:cNvSpPr>
            <a:spLocks noChangeArrowheads="1"/>
          </p:cNvSpPr>
          <p:nvPr/>
        </p:nvSpPr>
        <p:spPr bwMode="auto">
          <a:xfrm>
            <a:off x="323850" y="981075"/>
            <a:ext cx="8496300" cy="1015663"/>
          </a:xfrm>
          <a:prstGeom prst="rect">
            <a:avLst/>
          </a:prstGeom>
          <a:solidFill>
            <a:srgbClr val="99CC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0" hangingPunct="0"/>
            <a:r>
              <a:rPr lang="es-ES_tradnl" sz="2000" b="1" dirty="0">
                <a:latin typeface="Times New Roman" charset="0"/>
              </a:rPr>
              <a:t>Imagen de una </a:t>
            </a:r>
            <a:r>
              <a:rPr lang="es-ES_tradnl" sz="2000" b="1" dirty="0" err="1">
                <a:latin typeface="Times New Roman" charset="0"/>
              </a:rPr>
              <a:t>magnetobacteria</a:t>
            </a:r>
            <a:r>
              <a:rPr lang="es-ES_tradnl" sz="2000" b="1" dirty="0">
                <a:latin typeface="Times New Roman" charset="0"/>
              </a:rPr>
              <a:t> </a:t>
            </a:r>
            <a:r>
              <a:rPr lang="es-ES_tradnl" sz="2000" b="1" dirty="0" err="1">
                <a:latin typeface="Times New Roman" charset="0"/>
              </a:rPr>
              <a:t>bavaricum</a:t>
            </a:r>
            <a:r>
              <a:rPr lang="es-ES_tradnl" sz="2000" b="1" dirty="0">
                <a:latin typeface="Times New Roman" charset="0"/>
              </a:rPr>
              <a:t>, que habita en el lago </a:t>
            </a:r>
            <a:r>
              <a:rPr lang="es-ES_tradnl" sz="2000" b="1" dirty="0" err="1">
                <a:latin typeface="Times New Roman" charset="0"/>
              </a:rPr>
              <a:t>Chiemsee</a:t>
            </a:r>
            <a:r>
              <a:rPr lang="es-ES_tradnl" sz="2000" b="1" dirty="0">
                <a:latin typeface="Times New Roman" charset="0"/>
              </a:rPr>
              <a:t> (</a:t>
            </a:r>
            <a:r>
              <a:rPr lang="es-ES_tradnl" sz="2000" b="1" dirty="0" err="1">
                <a:latin typeface="Times New Roman" charset="0"/>
              </a:rPr>
              <a:t>Bavaria</a:t>
            </a:r>
            <a:r>
              <a:rPr lang="es-ES_tradnl" sz="2000" b="1" dirty="0">
                <a:latin typeface="Times New Roman" charset="0"/>
              </a:rPr>
              <a:t>) con cuatro cadenas de </a:t>
            </a:r>
            <a:r>
              <a:rPr lang="es-ES_tradnl" sz="2000" b="1" dirty="0" err="1">
                <a:latin typeface="Times New Roman" charset="0"/>
              </a:rPr>
              <a:t>magnetosomas</a:t>
            </a:r>
            <a:r>
              <a:rPr lang="es-ES_tradnl" sz="2000" b="1" dirty="0">
                <a:latin typeface="Times New Roman" charset="0"/>
              </a:rPr>
              <a:t>, los cuales están compuestos de magnetita y miden, en promedio, 100 </a:t>
            </a:r>
            <a:r>
              <a:rPr lang="es-ES_tradnl" sz="2000" b="1" dirty="0" err="1">
                <a:latin typeface="Times New Roman" charset="0"/>
              </a:rPr>
              <a:t>nm</a:t>
            </a:r>
            <a:r>
              <a:rPr lang="es-ES_tradnl" sz="2000" b="1" dirty="0">
                <a:latin typeface="Times New Roman" charset="0"/>
              </a:rPr>
              <a:t>.</a:t>
            </a:r>
          </a:p>
        </p:txBody>
      </p:sp>
      <p:sp>
        <p:nvSpPr>
          <p:cNvPr id="19467" name="Line 6"/>
          <p:cNvSpPr>
            <a:spLocks noChangeShapeType="1"/>
          </p:cNvSpPr>
          <p:nvPr/>
        </p:nvSpPr>
        <p:spPr bwMode="auto">
          <a:xfrm flipH="1" flipV="1">
            <a:off x="6727936" y="4879974"/>
            <a:ext cx="585804" cy="61912"/>
          </a:xfrm>
          <a:prstGeom prst="line">
            <a:avLst/>
          </a:prstGeom>
          <a:noFill/>
          <a:ln w="9525">
            <a:solidFill>
              <a:srgbClr val="FF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" name="Magnetotactic_Bacteria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23849" y="2527316"/>
            <a:ext cx="4292569" cy="2414570"/>
          </a:xfrm>
          <a:prstGeom prst="rect">
            <a:avLst/>
          </a:prstGeom>
        </p:spPr>
      </p:pic>
      <p:sp>
        <p:nvSpPr>
          <p:cNvPr id="19461" name="Text Box 7"/>
          <p:cNvSpPr txBox="1">
            <a:spLocks noChangeArrowheads="1"/>
          </p:cNvSpPr>
          <p:nvPr/>
        </p:nvSpPr>
        <p:spPr bwMode="auto">
          <a:xfrm>
            <a:off x="7313742" y="4581525"/>
            <a:ext cx="1520825" cy="822325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s-ES_tradnl" sz="2400" b="1" dirty="0">
                <a:latin typeface="Times New Roman" charset="0"/>
              </a:rPr>
              <a:t>Fe</a:t>
            </a:r>
            <a:r>
              <a:rPr lang="es-ES_tradnl" b="1" baseline="-25000" dirty="0">
                <a:latin typeface="Times New Roman" charset="0"/>
              </a:rPr>
              <a:t>3</a:t>
            </a:r>
            <a:r>
              <a:rPr lang="es-ES_tradnl" sz="2400" b="1" dirty="0">
                <a:latin typeface="Times New Roman" charset="0"/>
              </a:rPr>
              <a:t>O</a:t>
            </a:r>
            <a:r>
              <a:rPr lang="es-ES_tradnl" b="1" baseline="-25000" dirty="0">
                <a:latin typeface="Times New Roman" charset="0"/>
              </a:rPr>
              <a:t>4</a:t>
            </a:r>
          </a:p>
          <a:p>
            <a:r>
              <a:rPr lang="es-ES_tradnl" sz="2400" b="1" dirty="0">
                <a:latin typeface="Times New Roman" charset="0"/>
              </a:rPr>
              <a:t>Magnetita</a:t>
            </a:r>
          </a:p>
        </p:txBody>
      </p:sp>
    </p:spTree>
    <p:extLst>
      <p:ext uri="{BB962C8B-B14F-4D97-AF65-F5344CB8AC3E}">
        <p14:creationId xmlns:p14="http://schemas.microsoft.com/office/powerpoint/2010/main" val="3695929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nervenverlau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404813"/>
            <a:ext cx="4614863" cy="320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3" descr="uebersichtc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86400" y="3048000"/>
            <a:ext cx="2667000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489074" y="3676650"/>
            <a:ext cx="3465512" cy="1552575"/>
          </a:xfrm>
          <a:prstGeom prst="rect">
            <a:avLst/>
          </a:prstGeom>
          <a:solidFill>
            <a:srgbClr val="99CC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just"/>
            <a:r>
              <a:rPr lang="es-ES_tradnl" sz="2400" b="1">
                <a:latin typeface="Times New Roman" charset="0"/>
              </a:rPr>
              <a:t>Paloma mensajera se guía con ayuda de las líneas de campo magnético terrestre.</a:t>
            </a:r>
            <a:endParaRPr lang="es-ES" sz="2400" b="1">
              <a:latin typeface="Times New Roman" charset="0"/>
            </a:endParaRP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1835150" y="5373688"/>
            <a:ext cx="2514600" cy="1004887"/>
          </a:xfrm>
          <a:prstGeom prst="rect">
            <a:avLst/>
          </a:prstGeom>
          <a:solidFill>
            <a:srgbClr val="00FF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2400">
                <a:latin typeface="Times New Roman" charset="0"/>
              </a:rPr>
              <a:t>Fe</a:t>
            </a:r>
            <a:r>
              <a:rPr lang="es-ES_tradnl" sz="2400" baseline="-25000">
                <a:latin typeface="Times New Roman" charset="0"/>
              </a:rPr>
              <a:t>3</a:t>
            </a:r>
            <a:r>
              <a:rPr lang="es-ES_tradnl" sz="2400">
                <a:latin typeface="Times New Roman" charset="0"/>
              </a:rPr>
              <a:t>O</a:t>
            </a:r>
            <a:r>
              <a:rPr lang="es-ES_tradnl" sz="2400" baseline="-25000">
                <a:latin typeface="Times New Roman" charset="0"/>
              </a:rPr>
              <a:t>4</a:t>
            </a:r>
          </a:p>
          <a:p>
            <a:pPr eaLnBrk="0" hangingPunct="0">
              <a:spcBef>
                <a:spcPct val="50000"/>
              </a:spcBef>
            </a:pPr>
            <a:r>
              <a:rPr lang="es-ES_tradnl" sz="2400" b="1">
                <a:latin typeface="Times New Roman" charset="0"/>
              </a:rPr>
              <a:t>Magnetita!</a:t>
            </a:r>
            <a:endParaRPr lang="es-ES" sz="2400" b="1">
              <a:latin typeface="Times New Roman" charset="0"/>
            </a:endParaRPr>
          </a:p>
        </p:txBody>
      </p:sp>
      <p:sp>
        <p:nvSpPr>
          <p:cNvPr id="20486" name="Line 6"/>
          <p:cNvSpPr>
            <a:spLocks noChangeShapeType="1"/>
          </p:cNvSpPr>
          <p:nvPr/>
        </p:nvSpPr>
        <p:spPr bwMode="auto">
          <a:xfrm flipV="1">
            <a:off x="3132138" y="4267200"/>
            <a:ext cx="3802062" cy="15382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4932363" y="5229225"/>
            <a:ext cx="3810000" cy="4572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s-ES_tradnl" sz="2400" b="1">
                <a:latin typeface="Times New Roman" charset="0"/>
              </a:rPr>
              <a:t>Corte histológico de nervio</a:t>
            </a:r>
            <a:endParaRPr lang="es-ES" sz="2400" b="1">
              <a:latin typeface="Times New Roman" charset="0"/>
            </a:endParaRPr>
          </a:p>
        </p:txBody>
      </p:sp>
      <p:sp>
        <p:nvSpPr>
          <p:cNvPr id="20488" name="Line 8"/>
          <p:cNvSpPr>
            <a:spLocks noChangeShapeType="1"/>
          </p:cNvSpPr>
          <p:nvPr/>
        </p:nvSpPr>
        <p:spPr bwMode="auto">
          <a:xfrm flipH="1" flipV="1">
            <a:off x="1371600" y="1371600"/>
            <a:ext cx="4953000" cy="22098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6211" y="328329"/>
            <a:ext cx="2546566" cy="2086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71020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21975</TotalTime>
  <Words>887</Words>
  <Application>Microsoft Macintosh PowerPoint</Application>
  <PresentationFormat>Presentación en pantalla (4:3)</PresentationFormat>
  <Paragraphs>109</Paragraphs>
  <Slides>27</Slides>
  <Notes>3</Notes>
  <HiddenSlides>0</HiddenSlides>
  <MMClips>4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5" baseType="lpstr">
      <vt:lpstr>Arial</vt:lpstr>
      <vt:lpstr>Calibri</vt:lpstr>
      <vt:lpstr>Cambria Math</vt:lpstr>
      <vt:lpstr>Comic Sans MS</vt:lpstr>
      <vt:lpstr>Helvetica</vt:lpstr>
      <vt:lpstr>Times</vt:lpstr>
      <vt:lpstr>Times New Roman</vt:lpstr>
      <vt:lpstr>Tema de Office</vt:lpstr>
      <vt:lpstr>Presentación de PowerPoint</vt:lpstr>
      <vt:lpstr>Un poco de Historia</vt:lpstr>
      <vt:lpstr>Pastor “Magnes” Magnesia, Asia Menor </vt:lpstr>
      <vt:lpstr>Presentación de PowerPoint</vt:lpstr>
      <vt:lpstr>Descripción de la invención de la brújula de navegación (1.088) “South pointer”</vt:lpstr>
      <vt:lpstr>Por qué la brújula apunta siempre en la misma dirección?</vt:lpstr>
      <vt:lpstr>Presentación de PowerPoint</vt:lpstr>
      <vt:lpstr>El campo geomagnético cambia constantemente</vt:lpstr>
      <vt:lpstr>El campo geomagnético se origina por la rotación del Hierro fundido y cargado (plasma) en el núcleo externo de la tierra</vt:lpstr>
      <vt:lpstr>El campo magnético nos protege de la radiación solar </vt:lpstr>
      <vt:lpstr>Aurora boreal y austral</vt:lpstr>
      <vt:lpstr>Presentación de PowerPoint</vt:lpstr>
      <vt:lpstr>Presentación de PowerPoint</vt:lpstr>
      <vt:lpstr>¿Qué  tan grande es un Tesla (T)?</vt:lpstr>
      <vt:lpstr>Presentación de PowerPoint</vt:lpstr>
      <vt:lpstr>Presentación de PowerPoint</vt:lpstr>
      <vt:lpstr>Presentación de PowerPoint</vt:lpstr>
      <vt:lpstr>Fuerza magnetica entre imanes</vt:lpstr>
      <vt:lpstr>¿Que podría ocurrir, si por alguna razón, las leyes de la física cambiaran, de tal manera que   no existiese el magnetismo?</vt:lpstr>
      <vt:lpstr>Tampoco existiría la vida  Ni siquiera la luz!</vt:lpstr>
      <vt:lpstr>Presentación de PowerPoint</vt:lpstr>
      <vt:lpstr>El magnetismo está en todos lados!</vt:lpstr>
      <vt:lpstr>Presentación de PowerPoint</vt:lpstr>
      <vt:lpstr>Levitación Magnética</vt:lpstr>
      <vt:lpstr>Presentación de PowerPoint</vt:lpstr>
      <vt:lpstr> 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Chirality switching and ultra-fast vortex domain wall motion in magnetic nanotubes</dc:title>
  <dc:creator>Pedro Landeros</dc:creator>
  <cp:lastModifiedBy>Hector Jaime</cp:lastModifiedBy>
  <cp:revision>476</cp:revision>
  <dcterms:created xsi:type="dcterms:W3CDTF">2012-01-23T09:06:38Z</dcterms:created>
  <dcterms:modified xsi:type="dcterms:W3CDTF">2025-07-14T11:20:10Z</dcterms:modified>
</cp:coreProperties>
</file>