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8.xml" ContentType="application/vnd.openxmlformats-officedocument.presentationml.tags+xml"/>
  <Override PartName="/ppt/tags/tag19.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4"/>
  </p:sldMasterIdLst>
  <p:sldIdLst>
    <p:sldId id="256" r:id="rId5"/>
    <p:sldId id="277" r:id="rId6"/>
    <p:sldId id="305" r:id="rId7"/>
    <p:sldId id="306" r:id="rId8"/>
    <p:sldId id="307" r:id="rId9"/>
    <p:sldId id="279" r:id="rId10"/>
    <p:sldId id="280" r:id="rId11"/>
    <p:sldId id="281" r:id="rId12"/>
    <p:sldId id="257" r:id="rId13"/>
    <p:sldId id="282" r:id="rId14"/>
    <p:sldId id="302" r:id="rId15"/>
    <p:sldId id="284" r:id="rId16"/>
    <p:sldId id="303" r:id="rId17"/>
    <p:sldId id="304" r:id="rId18"/>
    <p:sldId id="285" r:id="rId19"/>
    <p:sldId id="283" r:id="rId20"/>
    <p:sldId id="287" r:id="rId21"/>
    <p:sldId id="288" r:id="rId22"/>
    <p:sldId id="291" r:id="rId23"/>
    <p:sldId id="290" r:id="rId24"/>
    <p:sldId id="292" r:id="rId25"/>
    <p:sldId id="293" r:id="rId26"/>
    <p:sldId id="294" r:id="rId27"/>
    <p:sldId id="297" r:id="rId28"/>
    <p:sldId id="298" r:id="rId29"/>
    <p:sldId id="299" r:id="rId30"/>
    <p:sldId id="301" r:id="rId31"/>
  </p:sldIdLst>
  <p:sldSz cx="12192000" cy="6858000"/>
  <p:notesSz cx="6858000" cy="9144000"/>
  <p:custDataLst>
    <p:tags r:id="rId3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E8B1032C-EA38-4F05-BA0D-38AFFFC7BED3}" styleName="Estilo claro 3 - Acento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72" autoAdjust="0"/>
    <p:restoredTop sz="94660"/>
  </p:normalViewPr>
  <p:slideViewPr>
    <p:cSldViewPr snapToGrid="0">
      <p:cViewPr varScale="1">
        <p:scale>
          <a:sx n="86" d="100"/>
          <a:sy n="86" d="100"/>
        </p:scale>
        <p:origin x="883" y="67"/>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3AF730-E073-442A-9681-06F42AC83A3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s-CL"/>
        </a:p>
      </dgm:t>
    </dgm:pt>
    <dgm:pt modelId="{140EA829-DBFA-403C-A540-7ECAB7073B9B}">
      <dgm:prSet phldrT="[Texto]"/>
      <dgm:spPr/>
      <dgm:t>
        <a:bodyPr/>
        <a:lstStyle/>
        <a:p>
          <a:r>
            <a:rPr lang="es-CL"/>
            <a:t>mediodía</a:t>
          </a:r>
        </a:p>
      </dgm:t>
    </dgm:pt>
    <dgm:pt modelId="{C797990A-4001-4F18-90FF-F008C23B7736}" type="parTrans" cxnId="{12620957-03A8-4772-ABD9-8D178546239F}">
      <dgm:prSet/>
      <dgm:spPr/>
      <dgm:t>
        <a:bodyPr/>
        <a:lstStyle/>
        <a:p>
          <a:endParaRPr lang="es-CL"/>
        </a:p>
      </dgm:t>
    </dgm:pt>
    <dgm:pt modelId="{A384FC68-BBA2-4B29-A4EC-3008D4277A81}" type="sibTrans" cxnId="{12620957-03A8-4772-ABD9-8D178546239F}">
      <dgm:prSet/>
      <dgm:spPr/>
      <dgm:t>
        <a:bodyPr/>
        <a:lstStyle/>
        <a:p>
          <a:endParaRPr lang="es-CL"/>
        </a:p>
      </dgm:t>
    </dgm:pt>
    <dgm:pt modelId="{F2500542-A8A4-422C-9904-6BD92A01FBA0}">
      <dgm:prSet phldrT="[Texto]"/>
      <dgm:spPr/>
      <dgm:t>
        <a:bodyPr/>
        <a:lstStyle/>
        <a:p>
          <a:r>
            <a:rPr lang="es-CL"/>
            <a:t>día = tilde dierético</a:t>
          </a:r>
        </a:p>
      </dgm:t>
    </dgm:pt>
    <dgm:pt modelId="{DFB6A9F3-86FB-43FC-A9E6-34C769E69860}" type="parTrans" cxnId="{CE93E5A3-ED6C-4704-A8D3-5BE0C12F369C}">
      <dgm:prSet/>
      <dgm:spPr/>
      <dgm:t>
        <a:bodyPr/>
        <a:lstStyle/>
        <a:p>
          <a:endParaRPr lang="es-CL"/>
        </a:p>
      </dgm:t>
    </dgm:pt>
    <dgm:pt modelId="{80071808-5D11-4567-BD85-07F38CDBFF32}" type="sibTrans" cxnId="{CE93E5A3-ED6C-4704-A8D3-5BE0C12F369C}">
      <dgm:prSet/>
      <dgm:spPr/>
      <dgm:t>
        <a:bodyPr/>
        <a:lstStyle/>
        <a:p>
          <a:endParaRPr lang="es-CL"/>
        </a:p>
      </dgm:t>
    </dgm:pt>
    <dgm:pt modelId="{D847C7BB-2923-48CC-A629-C1ABAA5B04BA}">
      <dgm:prSet phldrT="[Texto]"/>
      <dgm:spPr/>
      <dgm:t>
        <a:bodyPr/>
        <a:lstStyle/>
        <a:p>
          <a:r>
            <a:rPr lang="es-CL"/>
            <a:t>portalámparas</a:t>
          </a:r>
        </a:p>
      </dgm:t>
    </dgm:pt>
    <dgm:pt modelId="{DE4569D8-0313-40F6-BD3D-1B00B8977EE1}" type="parTrans" cxnId="{D70804B5-CF03-4AEB-8151-68CF4908A26F}">
      <dgm:prSet/>
      <dgm:spPr/>
      <dgm:t>
        <a:bodyPr/>
        <a:lstStyle/>
        <a:p>
          <a:endParaRPr lang="es-CL"/>
        </a:p>
      </dgm:t>
    </dgm:pt>
    <dgm:pt modelId="{32C18E61-5D9F-4E69-B8A2-D0286ADD893B}" type="sibTrans" cxnId="{D70804B5-CF03-4AEB-8151-68CF4908A26F}">
      <dgm:prSet/>
      <dgm:spPr/>
      <dgm:t>
        <a:bodyPr/>
        <a:lstStyle/>
        <a:p>
          <a:endParaRPr lang="es-CL"/>
        </a:p>
      </dgm:t>
    </dgm:pt>
    <dgm:pt modelId="{5AA5755B-B025-4580-93D4-2699F270AEB1}">
      <dgm:prSet phldrT="[Texto]"/>
      <dgm:spPr/>
      <dgm:t>
        <a:bodyPr/>
        <a:lstStyle/>
        <a:p>
          <a:r>
            <a:rPr lang="es-CL"/>
            <a:t>lámparas = palabra esdrújula</a:t>
          </a:r>
        </a:p>
      </dgm:t>
    </dgm:pt>
    <dgm:pt modelId="{011F1E82-1AE8-4A5D-99AC-477C441CB8BD}" type="parTrans" cxnId="{528BD575-4CF7-4D7B-A57B-69565DB53B7D}">
      <dgm:prSet/>
      <dgm:spPr/>
      <dgm:t>
        <a:bodyPr/>
        <a:lstStyle/>
        <a:p>
          <a:endParaRPr lang="es-CL"/>
        </a:p>
      </dgm:t>
    </dgm:pt>
    <dgm:pt modelId="{252E10F6-6691-4377-AB2B-671260A17FED}" type="sibTrans" cxnId="{528BD575-4CF7-4D7B-A57B-69565DB53B7D}">
      <dgm:prSet/>
      <dgm:spPr/>
      <dgm:t>
        <a:bodyPr/>
        <a:lstStyle/>
        <a:p>
          <a:endParaRPr lang="es-CL"/>
        </a:p>
      </dgm:t>
    </dgm:pt>
    <dgm:pt modelId="{497DF8F7-A90C-476A-8512-5F426ABB49FC}" type="pres">
      <dgm:prSet presAssocID="{253AF730-E073-442A-9681-06F42AC83A3F}" presName="linear" presStyleCnt="0">
        <dgm:presLayoutVars>
          <dgm:animLvl val="lvl"/>
          <dgm:resizeHandles val="exact"/>
        </dgm:presLayoutVars>
      </dgm:prSet>
      <dgm:spPr/>
    </dgm:pt>
    <dgm:pt modelId="{06BE6A6D-7093-462D-8FF6-45431A76ABDB}" type="pres">
      <dgm:prSet presAssocID="{140EA829-DBFA-403C-A540-7ECAB7073B9B}" presName="parentText" presStyleLbl="node1" presStyleIdx="0" presStyleCnt="2" custLinFactNeighborY="-11118">
        <dgm:presLayoutVars>
          <dgm:chMax val="0"/>
          <dgm:bulletEnabled val="1"/>
        </dgm:presLayoutVars>
      </dgm:prSet>
      <dgm:spPr/>
    </dgm:pt>
    <dgm:pt modelId="{69E111D8-AE9D-4FEA-A256-8DFC991F761D}" type="pres">
      <dgm:prSet presAssocID="{140EA829-DBFA-403C-A540-7ECAB7073B9B}" presName="childText" presStyleLbl="revTx" presStyleIdx="0" presStyleCnt="2">
        <dgm:presLayoutVars>
          <dgm:bulletEnabled val="1"/>
        </dgm:presLayoutVars>
      </dgm:prSet>
      <dgm:spPr/>
    </dgm:pt>
    <dgm:pt modelId="{3AF751BC-54E8-4960-8509-30DCDA078097}" type="pres">
      <dgm:prSet presAssocID="{D847C7BB-2923-48CC-A629-C1ABAA5B04BA}" presName="parentText" presStyleLbl="node1" presStyleIdx="1" presStyleCnt="2">
        <dgm:presLayoutVars>
          <dgm:chMax val="0"/>
          <dgm:bulletEnabled val="1"/>
        </dgm:presLayoutVars>
      </dgm:prSet>
      <dgm:spPr/>
    </dgm:pt>
    <dgm:pt modelId="{8B67CC37-7A5D-41AC-A0CB-88C94D9ED074}" type="pres">
      <dgm:prSet presAssocID="{D847C7BB-2923-48CC-A629-C1ABAA5B04BA}" presName="childText" presStyleLbl="revTx" presStyleIdx="1" presStyleCnt="2">
        <dgm:presLayoutVars>
          <dgm:bulletEnabled val="1"/>
        </dgm:presLayoutVars>
      </dgm:prSet>
      <dgm:spPr/>
    </dgm:pt>
  </dgm:ptLst>
  <dgm:cxnLst>
    <dgm:cxn modelId="{1D75E35B-93B9-4D11-8B13-4EE750C41E10}" type="presOf" srcId="{253AF730-E073-442A-9681-06F42AC83A3F}" destId="{497DF8F7-A90C-476A-8512-5F426ABB49FC}" srcOrd="0" destOrd="0" presId="urn:microsoft.com/office/officeart/2005/8/layout/vList2"/>
    <dgm:cxn modelId="{528BD575-4CF7-4D7B-A57B-69565DB53B7D}" srcId="{D847C7BB-2923-48CC-A629-C1ABAA5B04BA}" destId="{5AA5755B-B025-4580-93D4-2699F270AEB1}" srcOrd="0" destOrd="0" parTransId="{011F1E82-1AE8-4A5D-99AC-477C441CB8BD}" sibTransId="{252E10F6-6691-4377-AB2B-671260A17FED}"/>
    <dgm:cxn modelId="{12620957-03A8-4772-ABD9-8D178546239F}" srcId="{253AF730-E073-442A-9681-06F42AC83A3F}" destId="{140EA829-DBFA-403C-A540-7ECAB7073B9B}" srcOrd="0" destOrd="0" parTransId="{C797990A-4001-4F18-90FF-F008C23B7736}" sibTransId="{A384FC68-BBA2-4B29-A4EC-3008D4277A81}"/>
    <dgm:cxn modelId="{D69B2F93-86DA-4CEA-8A56-973674FDE540}" type="presOf" srcId="{F2500542-A8A4-422C-9904-6BD92A01FBA0}" destId="{69E111D8-AE9D-4FEA-A256-8DFC991F761D}" srcOrd="0" destOrd="0" presId="urn:microsoft.com/office/officeart/2005/8/layout/vList2"/>
    <dgm:cxn modelId="{CE93E5A3-ED6C-4704-A8D3-5BE0C12F369C}" srcId="{140EA829-DBFA-403C-A540-7ECAB7073B9B}" destId="{F2500542-A8A4-422C-9904-6BD92A01FBA0}" srcOrd="0" destOrd="0" parTransId="{DFB6A9F3-86FB-43FC-A9E6-34C769E69860}" sibTransId="{80071808-5D11-4567-BD85-07F38CDBFF32}"/>
    <dgm:cxn modelId="{D70804B5-CF03-4AEB-8151-68CF4908A26F}" srcId="{253AF730-E073-442A-9681-06F42AC83A3F}" destId="{D847C7BB-2923-48CC-A629-C1ABAA5B04BA}" srcOrd="1" destOrd="0" parTransId="{DE4569D8-0313-40F6-BD3D-1B00B8977EE1}" sibTransId="{32C18E61-5D9F-4E69-B8A2-D0286ADD893B}"/>
    <dgm:cxn modelId="{1BB059E4-1677-42B7-9CF9-8B56D5211871}" type="presOf" srcId="{D847C7BB-2923-48CC-A629-C1ABAA5B04BA}" destId="{3AF751BC-54E8-4960-8509-30DCDA078097}" srcOrd="0" destOrd="0" presId="urn:microsoft.com/office/officeart/2005/8/layout/vList2"/>
    <dgm:cxn modelId="{4B55E9EC-338F-42F4-8DF5-2C7840C533C4}" type="presOf" srcId="{5AA5755B-B025-4580-93D4-2699F270AEB1}" destId="{8B67CC37-7A5D-41AC-A0CB-88C94D9ED074}" srcOrd="0" destOrd="0" presId="urn:microsoft.com/office/officeart/2005/8/layout/vList2"/>
    <dgm:cxn modelId="{D25D6CF8-23C3-4145-9BA6-CF17815D32E1}" type="presOf" srcId="{140EA829-DBFA-403C-A540-7ECAB7073B9B}" destId="{06BE6A6D-7093-462D-8FF6-45431A76ABDB}" srcOrd="0" destOrd="0" presId="urn:microsoft.com/office/officeart/2005/8/layout/vList2"/>
    <dgm:cxn modelId="{E4398774-9215-43CE-82FE-B83052835AC4}" type="presParOf" srcId="{497DF8F7-A90C-476A-8512-5F426ABB49FC}" destId="{06BE6A6D-7093-462D-8FF6-45431A76ABDB}" srcOrd="0" destOrd="0" presId="urn:microsoft.com/office/officeart/2005/8/layout/vList2"/>
    <dgm:cxn modelId="{B7D82011-FD24-47AF-83B1-2369B88CC062}" type="presParOf" srcId="{497DF8F7-A90C-476A-8512-5F426ABB49FC}" destId="{69E111D8-AE9D-4FEA-A256-8DFC991F761D}" srcOrd="1" destOrd="0" presId="urn:microsoft.com/office/officeart/2005/8/layout/vList2"/>
    <dgm:cxn modelId="{FF0E32BC-F686-4D88-8D91-638CF78B0F6D}" type="presParOf" srcId="{497DF8F7-A90C-476A-8512-5F426ABB49FC}" destId="{3AF751BC-54E8-4960-8509-30DCDA078097}" srcOrd="2" destOrd="0" presId="urn:microsoft.com/office/officeart/2005/8/layout/vList2"/>
    <dgm:cxn modelId="{70827F8E-0F59-488B-9F55-A42191E642DE}" type="presParOf" srcId="{497DF8F7-A90C-476A-8512-5F426ABB49FC}" destId="{8B67CC37-7A5D-41AC-A0CB-88C94D9ED074}" srcOrd="3" destOrd="0" presId="urn:microsoft.com/office/officeart/2005/8/layout/vList2"/>
  </dgm:cxnLst>
  <dgm:bg>
    <a:noFill/>
  </dgm:bg>
  <dgm:whole>
    <a:ln w="28575" cmpd="sng">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321103-F90D-4D9C-B81B-FB6D8743AE47}" type="doc">
      <dgm:prSet loTypeId="urn:microsoft.com/office/officeart/2005/8/layout/equation1" loCatId="process" qsTypeId="urn:microsoft.com/office/officeart/2005/8/quickstyle/simple1" qsCatId="simple" csTypeId="urn:microsoft.com/office/officeart/2005/8/colors/accent0_1" csCatId="mainScheme" phldr="1"/>
      <dgm:spPr/>
    </dgm:pt>
    <dgm:pt modelId="{CB6244C8-7AC4-41CF-BDBB-409A22B9507D}">
      <dgm:prSet phldrT="[Texto]" custT="1"/>
      <dgm:spPr/>
      <dgm:t>
        <a:bodyPr/>
        <a:lstStyle/>
        <a:p>
          <a:pPr algn="ctr"/>
          <a:r>
            <a:rPr lang="es-CL" sz="2000" dirty="0"/>
            <a:t>pacífica</a:t>
          </a:r>
        </a:p>
      </dgm:t>
    </dgm:pt>
    <dgm:pt modelId="{8F5101AB-1BE8-428A-92A1-0B4029A554A2}" type="parTrans" cxnId="{9AAA5F85-E8DB-419B-856A-165F1AC8A9E4}">
      <dgm:prSet/>
      <dgm:spPr/>
      <dgm:t>
        <a:bodyPr/>
        <a:lstStyle/>
        <a:p>
          <a:pPr algn="ctr"/>
          <a:endParaRPr lang="es-CL" sz="4000"/>
        </a:p>
      </dgm:t>
    </dgm:pt>
    <dgm:pt modelId="{26986662-510F-4E17-BB5B-A874C50DFB22}" type="sibTrans" cxnId="{9AAA5F85-E8DB-419B-856A-165F1AC8A9E4}">
      <dgm:prSet custT="1"/>
      <dgm:spPr/>
      <dgm:t>
        <a:bodyPr/>
        <a:lstStyle/>
        <a:p>
          <a:pPr algn="ctr"/>
          <a:endParaRPr lang="es-CL" sz="2400"/>
        </a:p>
      </dgm:t>
    </dgm:pt>
    <dgm:pt modelId="{E8BD6007-83F5-4AD5-BA19-489F4B031F7C}">
      <dgm:prSet phldrT="[Texto]" custT="1"/>
      <dgm:spPr/>
      <dgm:t>
        <a:bodyPr/>
        <a:lstStyle/>
        <a:p>
          <a:pPr algn="ctr"/>
          <a:r>
            <a:rPr lang="es-CL" sz="2400"/>
            <a:t>mente</a:t>
          </a:r>
        </a:p>
      </dgm:t>
    </dgm:pt>
    <dgm:pt modelId="{5771E550-78A6-44CB-9513-53CAB40756BF}" type="parTrans" cxnId="{FBCD8ACC-C4BB-4FE8-B153-4225512B15C5}">
      <dgm:prSet/>
      <dgm:spPr/>
      <dgm:t>
        <a:bodyPr/>
        <a:lstStyle/>
        <a:p>
          <a:pPr algn="ctr"/>
          <a:endParaRPr lang="es-CL" sz="4000"/>
        </a:p>
      </dgm:t>
    </dgm:pt>
    <dgm:pt modelId="{DCE835EB-CCD0-42D7-ADDE-A4E7072D251C}" type="sibTrans" cxnId="{FBCD8ACC-C4BB-4FE8-B153-4225512B15C5}">
      <dgm:prSet custT="1"/>
      <dgm:spPr/>
      <dgm:t>
        <a:bodyPr/>
        <a:lstStyle/>
        <a:p>
          <a:pPr algn="ctr"/>
          <a:endParaRPr lang="es-CL" sz="5400"/>
        </a:p>
      </dgm:t>
    </dgm:pt>
    <dgm:pt modelId="{1A2DE923-8DF2-4667-9DD5-2D0DEA187D43}">
      <dgm:prSet phldrT="[Texto]" custT="1"/>
      <dgm:spPr/>
      <dgm:t>
        <a:bodyPr/>
        <a:lstStyle/>
        <a:p>
          <a:pPr algn="ctr"/>
          <a:r>
            <a:rPr lang="es-CL" sz="1800" b="1" dirty="0"/>
            <a:t>pacíficamente</a:t>
          </a:r>
          <a:endParaRPr lang="es-CL" sz="1100" b="1" dirty="0"/>
        </a:p>
      </dgm:t>
    </dgm:pt>
    <dgm:pt modelId="{9B340A86-D892-48CF-998F-E10D9E1F5BDD}" type="parTrans" cxnId="{AB7043E1-BCE3-4421-A641-691AC57D6D23}">
      <dgm:prSet/>
      <dgm:spPr/>
      <dgm:t>
        <a:bodyPr/>
        <a:lstStyle/>
        <a:p>
          <a:pPr algn="ctr"/>
          <a:endParaRPr lang="es-CL" sz="4000"/>
        </a:p>
      </dgm:t>
    </dgm:pt>
    <dgm:pt modelId="{84142E34-7BC7-495A-980A-7C0E5146962A}" type="sibTrans" cxnId="{AB7043E1-BCE3-4421-A641-691AC57D6D23}">
      <dgm:prSet/>
      <dgm:spPr/>
      <dgm:t>
        <a:bodyPr/>
        <a:lstStyle/>
        <a:p>
          <a:pPr algn="ctr"/>
          <a:endParaRPr lang="es-CL" sz="4000"/>
        </a:p>
      </dgm:t>
    </dgm:pt>
    <dgm:pt modelId="{5F7E39DD-916A-4B7A-9E82-754B0A4AEB76}" type="pres">
      <dgm:prSet presAssocID="{72321103-F90D-4D9C-B81B-FB6D8743AE47}" presName="linearFlow" presStyleCnt="0">
        <dgm:presLayoutVars>
          <dgm:dir/>
          <dgm:resizeHandles val="exact"/>
        </dgm:presLayoutVars>
      </dgm:prSet>
      <dgm:spPr/>
    </dgm:pt>
    <dgm:pt modelId="{E4D3C7EE-D5BA-4483-AECE-C02116EE98A9}" type="pres">
      <dgm:prSet presAssocID="{CB6244C8-7AC4-41CF-BDBB-409A22B9507D}" presName="node" presStyleLbl="node1" presStyleIdx="0" presStyleCnt="3">
        <dgm:presLayoutVars>
          <dgm:bulletEnabled val="1"/>
        </dgm:presLayoutVars>
      </dgm:prSet>
      <dgm:spPr/>
    </dgm:pt>
    <dgm:pt modelId="{F18985A4-0E1E-4B96-903B-CFDFABC14DCB}" type="pres">
      <dgm:prSet presAssocID="{26986662-510F-4E17-BB5B-A874C50DFB22}" presName="spacerL" presStyleCnt="0"/>
      <dgm:spPr/>
    </dgm:pt>
    <dgm:pt modelId="{969B6B45-D6B6-47CC-892F-A591EE88B65D}" type="pres">
      <dgm:prSet presAssocID="{26986662-510F-4E17-BB5B-A874C50DFB22}" presName="sibTrans" presStyleLbl="sibTrans2D1" presStyleIdx="0" presStyleCnt="2"/>
      <dgm:spPr/>
    </dgm:pt>
    <dgm:pt modelId="{2B74CD19-7C60-47C9-8B2D-D31361395B99}" type="pres">
      <dgm:prSet presAssocID="{26986662-510F-4E17-BB5B-A874C50DFB22}" presName="spacerR" presStyleCnt="0"/>
      <dgm:spPr/>
    </dgm:pt>
    <dgm:pt modelId="{39724596-6760-4953-A4D1-E13F1F43EE8E}" type="pres">
      <dgm:prSet presAssocID="{E8BD6007-83F5-4AD5-BA19-489F4B031F7C}" presName="node" presStyleLbl="node1" presStyleIdx="1" presStyleCnt="3">
        <dgm:presLayoutVars>
          <dgm:bulletEnabled val="1"/>
        </dgm:presLayoutVars>
      </dgm:prSet>
      <dgm:spPr/>
    </dgm:pt>
    <dgm:pt modelId="{1E237B13-7296-4EC0-9869-0D6AE2A94D70}" type="pres">
      <dgm:prSet presAssocID="{DCE835EB-CCD0-42D7-ADDE-A4E7072D251C}" presName="spacerL" presStyleCnt="0"/>
      <dgm:spPr/>
    </dgm:pt>
    <dgm:pt modelId="{0F83C8EA-9CE4-4DF8-820E-4BA9102A262A}" type="pres">
      <dgm:prSet presAssocID="{DCE835EB-CCD0-42D7-ADDE-A4E7072D251C}" presName="sibTrans" presStyleLbl="sibTrans2D1" presStyleIdx="1" presStyleCnt="2"/>
      <dgm:spPr/>
    </dgm:pt>
    <dgm:pt modelId="{23924E9B-B14C-4AA9-ABB8-23F71FD1A672}" type="pres">
      <dgm:prSet presAssocID="{DCE835EB-CCD0-42D7-ADDE-A4E7072D251C}" presName="spacerR" presStyleCnt="0"/>
      <dgm:spPr/>
    </dgm:pt>
    <dgm:pt modelId="{7CF2E1F7-6042-44D8-892F-834EF58C0913}" type="pres">
      <dgm:prSet presAssocID="{1A2DE923-8DF2-4667-9DD5-2D0DEA187D43}" presName="node" presStyleLbl="node1" presStyleIdx="2" presStyleCnt="3" custScaleX="141111" custScaleY="128797" custLinFactNeighborY="-1662">
        <dgm:presLayoutVars>
          <dgm:bulletEnabled val="1"/>
        </dgm:presLayoutVars>
      </dgm:prSet>
      <dgm:spPr/>
    </dgm:pt>
  </dgm:ptLst>
  <dgm:cxnLst>
    <dgm:cxn modelId="{33928415-A06F-4D0B-8150-39DD8CE8E79D}" type="presOf" srcId="{72321103-F90D-4D9C-B81B-FB6D8743AE47}" destId="{5F7E39DD-916A-4B7A-9E82-754B0A4AEB76}" srcOrd="0" destOrd="0" presId="urn:microsoft.com/office/officeart/2005/8/layout/equation1"/>
    <dgm:cxn modelId="{7EAFC217-DA21-4098-A10B-FD5C3D11E27D}" type="presOf" srcId="{1A2DE923-8DF2-4667-9DD5-2D0DEA187D43}" destId="{7CF2E1F7-6042-44D8-892F-834EF58C0913}" srcOrd="0" destOrd="0" presId="urn:microsoft.com/office/officeart/2005/8/layout/equation1"/>
    <dgm:cxn modelId="{5FC8482E-B53F-47E3-8849-0FBA4267020D}" type="presOf" srcId="{E8BD6007-83F5-4AD5-BA19-489F4B031F7C}" destId="{39724596-6760-4953-A4D1-E13F1F43EE8E}" srcOrd="0" destOrd="0" presId="urn:microsoft.com/office/officeart/2005/8/layout/equation1"/>
    <dgm:cxn modelId="{5EE7E541-EC13-42CA-A0FB-C29F144E2318}" type="presOf" srcId="{DCE835EB-CCD0-42D7-ADDE-A4E7072D251C}" destId="{0F83C8EA-9CE4-4DF8-820E-4BA9102A262A}" srcOrd="0" destOrd="0" presId="urn:microsoft.com/office/officeart/2005/8/layout/equation1"/>
    <dgm:cxn modelId="{9AAA5F85-E8DB-419B-856A-165F1AC8A9E4}" srcId="{72321103-F90D-4D9C-B81B-FB6D8743AE47}" destId="{CB6244C8-7AC4-41CF-BDBB-409A22B9507D}" srcOrd="0" destOrd="0" parTransId="{8F5101AB-1BE8-428A-92A1-0B4029A554A2}" sibTransId="{26986662-510F-4E17-BB5B-A874C50DFB22}"/>
    <dgm:cxn modelId="{FBCD8ACC-C4BB-4FE8-B153-4225512B15C5}" srcId="{72321103-F90D-4D9C-B81B-FB6D8743AE47}" destId="{E8BD6007-83F5-4AD5-BA19-489F4B031F7C}" srcOrd="1" destOrd="0" parTransId="{5771E550-78A6-44CB-9513-53CAB40756BF}" sibTransId="{DCE835EB-CCD0-42D7-ADDE-A4E7072D251C}"/>
    <dgm:cxn modelId="{50D9F4DE-515E-47C7-8F23-749166973BFB}" type="presOf" srcId="{CB6244C8-7AC4-41CF-BDBB-409A22B9507D}" destId="{E4D3C7EE-D5BA-4483-AECE-C02116EE98A9}" srcOrd="0" destOrd="0" presId="urn:microsoft.com/office/officeart/2005/8/layout/equation1"/>
    <dgm:cxn modelId="{AB7043E1-BCE3-4421-A641-691AC57D6D23}" srcId="{72321103-F90D-4D9C-B81B-FB6D8743AE47}" destId="{1A2DE923-8DF2-4667-9DD5-2D0DEA187D43}" srcOrd="2" destOrd="0" parTransId="{9B340A86-D892-48CF-998F-E10D9E1F5BDD}" sibTransId="{84142E34-7BC7-495A-980A-7C0E5146962A}"/>
    <dgm:cxn modelId="{DB20BBE3-2CFE-414C-8414-268F858A6436}" type="presOf" srcId="{26986662-510F-4E17-BB5B-A874C50DFB22}" destId="{969B6B45-D6B6-47CC-892F-A591EE88B65D}" srcOrd="0" destOrd="0" presId="urn:microsoft.com/office/officeart/2005/8/layout/equation1"/>
    <dgm:cxn modelId="{B52E7225-1CE5-4594-93B1-691165F73952}" type="presParOf" srcId="{5F7E39DD-916A-4B7A-9E82-754B0A4AEB76}" destId="{E4D3C7EE-D5BA-4483-AECE-C02116EE98A9}" srcOrd="0" destOrd="0" presId="urn:microsoft.com/office/officeart/2005/8/layout/equation1"/>
    <dgm:cxn modelId="{38000EC4-FE15-453B-9402-3231343EB40B}" type="presParOf" srcId="{5F7E39DD-916A-4B7A-9E82-754B0A4AEB76}" destId="{F18985A4-0E1E-4B96-903B-CFDFABC14DCB}" srcOrd="1" destOrd="0" presId="urn:microsoft.com/office/officeart/2005/8/layout/equation1"/>
    <dgm:cxn modelId="{042B6778-5F53-489E-8C00-1AB8A65DDC5D}" type="presParOf" srcId="{5F7E39DD-916A-4B7A-9E82-754B0A4AEB76}" destId="{969B6B45-D6B6-47CC-892F-A591EE88B65D}" srcOrd="2" destOrd="0" presId="urn:microsoft.com/office/officeart/2005/8/layout/equation1"/>
    <dgm:cxn modelId="{FD3DE499-9AEE-4033-BECC-FA5EE81007DF}" type="presParOf" srcId="{5F7E39DD-916A-4B7A-9E82-754B0A4AEB76}" destId="{2B74CD19-7C60-47C9-8B2D-D31361395B99}" srcOrd="3" destOrd="0" presId="urn:microsoft.com/office/officeart/2005/8/layout/equation1"/>
    <dgm:cxn modelId="{C3717AA1-5144-4515-81BE-AFF0CBCED9A9}" type="presParOf" srcId="{5F7E39DD-916A-4B7A-9E82-754B0A4AEB76}" destId="{39724596-6760-4953-A4D1-E13F1F43EE8E}" srcOrd="4" destOrd="0" presId="urn:microsoft.com/office/officeart/2005/8/layout/equation1"/>
    <dgm:cxn modelId="{7E288848-B3BB-4FCD-BD36-3078CE72EE19}" type="presParOf" srcId="{5F7E39DD-916A-4B7A-9E82-754B0A4AEB76}" destId="{1E237B13-7296-4EC0-9869-0D6AE2A94D70}" srcOrd="5" destOrd="0" presId="urn:microsoft.com/office/officeart/2005/8/layout/equation1"/>
    <dgm:cxn modelId="{C2B7640E-7C7C-4F2C-AC45-56B348E41CDD}" type="presParOf" srcId="{5F7E39DD-916A-4B7A-9E82-754B0A4AEB76}" destId="{0F83C8EA-9CE4-4DF8-820E-4BA9102A262A}" srcOrd="6" destOrd="0" presId="urn:microsoft.com/office/officeart/2005/8/layout/equation1"/>
    <dgm:cxn modelId="{D34616D0-0205-44C0-A564-748B400EE63F}" type="presParOf" srcId="{5F7E39DD-916A-4B7A-9E82-754B0A4AEB76}" destId="{23924E9B-B14C-4AA9-ABB8-23F71FD1A672}" srcOrd="7" destOrd="0" presId="urn:microsoft.com/office/officeart/2005/8/layout/equation1"/>
    <dgm:cxn modelId="{9F907B32-DEE9-4AD0-95A4-FEC531E20D87}" type="presParOf" srcId="{5F7E39DD-916A-4B7A-9E82-754B0A4AEB76}" destId="{7CF2E1F7-6042-44D8-892F-834EF58C0913}"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321103-F90D-4D9C-B81B-FB6D8743AE47}" type="doc">
      <dgm:prSet loTypeId="urn:microsoft.com/office/officeart/2005/8/layout/equation1" loCatId="process" qsTypeId="urn:microsoft.com/office/officeart/2005/8/quickstyle/simple1" qsCatId="simple" csTypeId="urn:microsoft.com/office/officeart/2005/8/colors/accent0_1" csCatId="mainScheme" phldr="1"/>
      <dgm:spPr/>
    </dgm:pt>
    <dgm:pt modelId="{CB6244C8-7AC4-41CF-BDBB-409A22B9507D}">
      <dgm:prSet phldrT="[Texto]" custT="1"/>
      <dgm:spPr/>
      <dgm:t>
        <a:bodyPr/>
        <a:lstStyle/>
        <a:p>
          <a:pPr algn="ctr"/>
          <a:r>
            <a:rPr lang="es-CL" sz="2400" dirty="0"/>
            <a:t>ágil</a:t>
          </a:r>
        </a:p>
      </dgm:t>
    </dgm:pt>
    <dgm:pt modelId="{8F5101AB-1BE8-428A-92A1-0B4029A554A2}" type="parTrans" cxnId="{9AAA5F85-E8DB-419B-856A-165F1AC8A9E4}">
      <dgm:prSet/>
      <dgm:spPr/>
      <dgm:t>
        <a:bodyPr/>
        <a:lstStyle/>
        <a:p>
          <a:pPr algn="ctr"/>
          <a:endParaRPr lang="es-CL" sz="2400"/>
        </a:p>
      </dgm:t>
    </dgm:pt>
    <dgm:pt modelId="{26986662-510F-4E17-BB5B-A874C50DFB22}" type="sibTrans" cxnId="{9AAA5F85-E8DB-419B-856A-165F1AC8A9E4}">
      <dgm:prSet custT="1"/>
      <dgm:spPr/>
      <dgm:t>
        <a:bodyPr/>
        <a:lstStyle/>
        <a:p>
          <a:pPr algn="ctr"/>
          <a:endParaRPr lang="es-CL" sz="2400"/>
        </a:p>
      </dgm:t>
    </dgm:pt>
    <dgm:pt modelId="{E8BD6007-83F5-4AD5-BA19-489F4B031F7C}">
      <dgm:prSet phldrT="[Texto]" custT="1"/>
      <dgm:spPr/>
      <dgm:t>
        <a:bodyPr/>
        <a:lstStyle/>
        <a:p>
          <a:pPr algn="ctr"/>
          <a:r>
            <a:rPr lang="es-CL" sz="2400"/>
            <a:t>mente</a:t>
          </a:r>
        </a:p>
      </dgm:t>
    </dgm:pt>
    <dgm:pt modelId="{5771E550-78A6-44CB-9513-53CAB40756BF}" type="parTrans" cxnId="{FBCD8ACC-C4BB-4FE8-B153-4225512B15C5}">
      <dgm:prSet/>
      <dgm:spPr/>
      <dgm:t>
        <a:bodyPr/>
        <a:lstStyle/>
        <a:p>
          <a:pPr algn="ctr"/>
          <a:endParaRPr lang="es-CL" sz="2400"/>
        </a:p>
      </dgm:t>
    </dgm:pt>
    <dgm:pt modelId="{DCE835EB-CCD0-42D7-ADDE-A4E7072D251C}" type="sibTrans" cxnId="{FBCD8ACC-C4BB-4FE8-B153-4225512B15C5}">
      <dgm:prSet custT="1"/>
      <dgm:spPr/>
      <dgm:t>
        <a:bodyPr/>
        <a:lstStyle/>
        <a:p>
          <a:pPr algn="ctr"/>
          <a:endParaRPr lang="es-CL" sz="2400"/>
        </a:p>
      </dgm:t>
    </dgm:pt>
    <dgm:pt modelId="{1A2DE923-8DF2-4667-9DD5-2D0DEA187D43}">
      <dgm:prSet phldrT="[Texto]" custT="1"/>
      <dgm:spPr/>
      <dgm:t>
        <a:bodyPr/>
        <a:lstStyle/>
        <a:p>
          <a:pPr algn="ctr"/>
          <a:r>
            <a:rPr lang="es-CL" sz="2400" b="1"/>
            <a:t>ágilmente</a:t>
          </a:r>
        </a:p>
      </dgm:t>
    </dgm:pt>
    <dgm:pt modelId="{9B340A86-D892-48CF-998F-E10D9E1F5BDD}" type="parTrans" cxnId="{AB7043E1-BCE3-4421-A641-691AC57D6D23}">
      <dgm:prSet/>
      <dgm:spPr/>
      <dgm:t>
        <a:bodyPr/>
        <a:lstStyle/>
        <a:p>
          <a:pPr algn="ctr"/>
          <a:endParaRPr lang="es-CL" sz="2400"/>
        </a:p>
      </dgm:t>
    </dgm:pt>
    <dgm:pt modelId="{84142E34-7BC7-495A-980A-7C0E5146962A}" type="sibTrans" cxnId="{AB7043E1-BCE3-4421-A641-691AC57D6D23}">
      <dgm:prSet/>
      <dgm:spPr/>
      <dgm:t>
        <a:bodyPr/>
        <a:lstStyle/>
        <a:p>
          <a:pPr algn="ctr"/>
          <a:endParaRPr lang="es-CL" sz="2400"/>
        </a:p>
      </dgm:t>
    </dgm:pt>
    <dgm:pt modelId="{5F7E39DD-916A-4B7A-9E82-754B0A4AEB76}" type="pres">
      <dgm:prSet presAssocID="{72321103-F90D-4D9C-B81B-FB6D8743AE47}" presName="linearFlow" presStyleCnt="0">
        <dgm:presLayoutVars>
          <dgm:dir/>
          <dgm:resizeHandles val="exact"/>
        </dgm:presLayoutVars>
      </dgm:prSet>
      <dgm:spPr/>
    </dgm:pt>
    <dgm:pt modelId="{E4D3C7EE-D5BA-4483-AECE-C02116EE98A9}" type="pres">
      <dgm:prSet presAssocID="{CB6244C8-7AC4-41CF-BDBB-409A22B9507D}" presName="node" presStyleLbl="node1" presStyleIdx="0" presStyleCnt="3">
        <dgm:presLayoutVars>
          <dgm:bulletEnabled val="1"/>
        </dgm:presLayoutVars>
      </dgm:prSet>
      <dgm:spPr/>
    </dgm:pt>
    <dgm:pt modelId="{F18985A4-0E1E-4B96-903B-CFDFABC14DCB}" type="pres">
      <dgm:prSet presAssocID="{26986662-510F-4E17-BB5B-A874C50DFB22}" presName="spacerL" presStyleCnt="0"/>
      <dgm:spPr/>
    </dgm:pt>
    <dgm:pt modelId="{969B6B45-D6B6-47CC-892F-A591EE88B65D}" type="pres">
      <dgm:prSet presAssocID="{26986662-510F-4E17-BB5B-A874C50DFB22}" presName="sibTrans" presStyleLbl="sibTrans2D1" presStyleIdx="0" presStyleCnt="2"/>
      <dgm:spPr/>
    </dgm:pt>
    <dgm:pt modelId="{2B74CD19-7C60-47C9-8B2D-D31361395B99}" type="pres">
      <dgm:prSet presAssocID="{26986662-510F-4E17-BB5B-A874C50DFB22}" presName="spacerR" presStyleCnt="0"/>
      <dgm:spPr/>
    </dgm:pt>
    <dgm:pt modelId="{39724596-6760-4953-A4D1-E13F1F43EE8E}" type="pres">
      <dgm:prSet presAssocID="{E8BD6007-83F5-4AD5-BA19-489F4B031F7C}" presName="node" presStyleLbl="node1" presStyleIdx="1" presStyleCnt="3">
        <dgm:presLayoutVars>
          <dgm:bulletEnabled val="1"/>
        </dgm:presLayoutVars>
      </dgm:prSet>
      <dgm:spPr/>
    </dgm:pt>
    <dgm:pt modelId="{1E237B13-7296-4EC0-9869-0D6AE2A94D70}" type="pres">
      <dgm:prSet presAssocID="{DCE835EB-CCD0-42D7-ADDE-A4E7072D251C}" presName="spacerL" presStyleCnt="0"/>
      <dgm:spPr/>
    </dgm:pt>
    <dgm:pt modelId="{0F83C8EA-9CE4-4DF8-820E-4BA9102A262A}" type="pres">
      <dgm:prSet presAssocID="{DCE835EB-CCD0-42D7-ADDE-A4E7072D251C}" presName="sibTrans" presStyleLbl="sibTrans2D1" presStyleIdx="1" presStyleCnt="2"/>
      <dgm:spPr/>
    </dgm:pt>
    <dgm:pt modelId="{23924E9B-B14C-4AA9-ABB8-23F71FD1A672}" type="pres">
      <dgm:prSet presAssocID="{DCE835EB-CCD0-42D7-ADDE-A4E7072D251C}" presName="spacerR" presStyleCnt="0"/>
      <dgm:spPr/>
    </dgm:pt>
    <dgm:pt modelId="{7CF2E1F7-6042-44D8-892F-834EF58C0913}" type="pres">
      <dgm:prSet presAssocID="{1A2DE923-8DF2-4667-9DD5-2D0DEA187D43}" presName="node" presStyleLbl="node1" presStyleIdx="2" presStyleCnt="3" custScaleX="138956" custScaleY="128432">
        <dgm:presLayoutVars>
          <dgm:bulletEnabled val="1"/>
        </dgm:presLayoutVars>
      </dgm:prSet>
      <dgm:spPr/>
    </dgm:pt>
  </dgm:ptLst>
  <dgm:cxnLst>
    <dgm:cxn modelId="{F30DFF1B-76CA-403F-ADF8-CF11B28B177C}" type="presOf" srcId="{CB6244C8-7AC4-41CF-BDBB-409A22B9507D}" destId="{E4D3C7EE-D5BA-4483-AECE-C02116EE98A9}" srcOrd="0" destOrd="0" presId="urn:microsoft.com/office/officeart/2005/8/layout/equation1"/>
    <dgm:cxn modelId="{C3358762-E299-431A-8F88-08186EF368F4}" type="presOf" srcId="{DCE835EB-CCD0-42D7-ADDE-A4E7072D251C}" destId="{0F83C8EA-9CE4-4DF8-820E-4BA9102A262A}" srcOrd="0" destOrd="0" presId="urn:microsoft.com/office/officeart/2005/8/layout/equation1"/>
    <dgm:cxn modelId="{AA6BF96E-9014-493B-884E-369096183D99}" type="presOf" srcId="{E8BD6007-83F5-4AD5-BA19-489F4B031F7C}" destId="{39724596-6760-4953-A4D1-E13F1F43EE8E}" srcOrd="0" destOrd="0" presId="urn:microsoft.com/office/officeart/2005/8/layout/equation1"/>
    <dgm:cxn modelId="{9AAA5F85-E8DB-419B-856A-165F1AC8A9E4}" srcId="{72321103-F90D-4D9C-B81B-FB6D8743AE47}" destId="{CB6244C8-7AC4-41CF-BDBB-409A22B9507D}" srcOrd="0" destOrd="0" parTransId="{8F5101AB-1BE8-428A-92A1-0B4029A554A2}" sibTransId="{26986662-510F-4E17-BB5B-A874C50DFB22}"/>
    <dgm:cxn modelId="{742C5BB6-10B1-4018-9EEE-AFCCBDCD1055}" type="presOf" srcId="{72321103-F90D-4D9C-B81B-FB6D8743AE47}" destId="{5F7E39DD-916A-4B7A-9E82-754B0A4AEB76}" srcOrd="0" destOrd="0" presId="urn:microsoft.com/office/officeart/2005/8/layout/equation1"/>
    <dgm:cxn modelId="{FBCD8ACC-C4BB-4FE8-B153-4225512B15C5}" srcId="{72321103-F90D-4D9C-B81B-FB6D8743AE47}" destId="{E8BD6007-83F5-4AD5-BA19-489F4B031F7C}" srcOrd="1" destOrd="0" parTransId="{5771E550-78A6-44CB-9513-53CAB40756BF}" sibTransId="{DCE835EB-CCD0-42D7-ADDE-A4E7072D251C}"/>
    <dgm:cxn modelId="{3C20CBD1-BCBB-4656-82B8-9B0A48A001B0}" type="presOf" srcId="{1A2DE923-8DF2-4667-9DD5-2D0DEA187D43}" destId="{7CF2E1F7-6042-44D8-892F-834EF58C0913}" srcOrd="0" destOrd="0" presId="urn:microsoft.com/office/officeart/2005/8/layout/equation1"/>
    <dgm:cxn modelId="{AB7043E1-BCE3-4421-A641-691AC57D6D23}" srcId="{72321103-F90D-4D9C-B81B-FB6D8743AE47}" destId="{1A2DE923-8DF2-4667-9DD5-2D0DEA187D43}" srcOrd="2" destOrd="0" parTransId="{9B340A86-D892-48CF-998F-E10D9E1F5BDD}" sibTransId="{84142E34-7BC7-495A-980A-7C0E5146962A}"/>
    <dgm:cxn modelId="{E853B7F9-4932-45A3-80A7-AFB1B6455F4F}" type="presOf" srcId="{26986662-510F-4E17-BB5B-A874C50DFB22}" destId="{969B6B45-D6B6-47CC-892F-A591EE88B65D}" srcOrd="0" destOrd="0" presId="urn:microsoft.com/office/officeart/2005/8/layout/equation1"/>
    <dgm:cxn modelId="{8D3D20E5-FAC4-403A-B60F-B75EEAD5D1F4}" type="presParOf" srcId="{5F7E39DD-916A-4B7A-9E82-754B0A4AEB76}" destId="{E4D3C7EE-D5BA-4483-AECE-C02116EE98A9}" srcOrd="0" destOrd="0" presId="urn:microsoft.com/office/officeart/2005/8/layout/equation1"/>
    <dgm:cxn modelId="{745B4557-273A-4B0A-AFDC-7C097A6AB098}" type="presParOf" srcId="{5F7E39DD-916A-4B7A-9E82-754B0A4AEB76}" destId="{F18985A4-0E1E-4B96-903B-CFDFABC14DCB}" srcOrd="1" destOrd="0" presId="urn:microsoft.com/office/officeart/2005/8/layout/equation1"/>
    <dgm:cxn modelId="{2AA943D1-CC83-480F-84B2-4A8C6112B17C}" type="presParOf" srcId="{5F7E39DD-916A-4B7A-9E82-754B0A4AEB76}" destId="{969B6B45-D6B6-47CC-892F-A591EE88B65D}" srcOrd="2" destOrd="0" presId="urn:microsoft.com/office/officeart/2005/8/layout/equation1"/>
    <dgm:cxn modelId="{7CC18B1C-6382-470C-AD38-94CADC1BBEE5}" type="presParOf" srcId="{5F7E39DD-916A-4B7A-9E82-754B0A4AEB76}" destId="{2B74CD19-7C60-47C9-8B2D-D31361395B99}" srcOrd="3" destOrd="0" presId="urn:microsoft.com/office/officeart/2005/8/layout/equation1"/>
    <dgm:cxn modelId="{B0DD1FEF-BBDD-4098-876E-93FC66D31C8A}" type="presParOf" srcId="{5F7E39DD-916A-4B7A-9E82-754B0A4AEB76}" destId="{39724596-6760-4953-A4D1-E13F1F43EE8E}" srcOrd="4" destOrd="0" presId="urn:microsoft.com/office/officeart/2005/8/layout/equation1"/>
    <dgm:cxn modelId="{AEA524F4-25D7-4841-9E0D-836E3579DDD5}" type="presParOf" srcId="{5F7E39DD-916A-4B7A-9E82-754B0A4AEB76}" destId="{1E237B13-7296-4EC0-9869-0D6AE2A94D70}" srcOrd="5" destOrd="0" presId="urn:microsoft.com/office/officeart/2005/8/layout/equation1"/>
    <dgm:cxn modelId="{DCAF3C7A-4849-4583-AA82-DA3C43DAD344}" type="presParOf" srcId="{5F7E39DD-916A-4B7A-9E82-754B0A4AEB76}" destId="{0F83C8EA-9CE4-4DF8-820E-4BA9102A262A}" srcOrd="6" destOrd="0" presId="urn:microsoft.com/office/officeart/2005/8/layout/equation1"/>
    <dgm:cxn modelId="{E29A0A47-63CB-4632-98FC-538402213803}" type="presParOf" srcId="{5F7E39DD-916A-4B7A-9E82-754B0A4AEB76}" destId="{23924E9B-B14C-4AA9-ABB8-23F71FD1A672}" srcOrd="7" destOrd="0" presId="urn:microsoft.com/office/officeart/2005/8/layout/equation1"/>
    <dgm:cxn modelId="{9F1BEBD9-BC39-4ADC-9E6A-C1A7BCBF3A11}" type="presParOf" srcId="{5F7E39DD-916A-4B7A-9E82-754B0A4AEB76}" destId="{7CF2E1F7-6042-44D8-892F-834EF58C0913}" srcOrd="8" destOrd="0" presId="urn:microsoft.com/office/officeart/2005/8/layout/equati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BE6A6D-7093-462D-8FF6-45431A76ABDB}">
      <dsp:nvSpPr>
        <dsp:cNvPr id="0" name=""/>
        <dsp:cNvSpPr/>
      </dsp:nvSpPr>
      <dsp:spPr>
        <a:xfrm>
          <a:off x="0" y="0"/>
          <a:ext cx="3027208" cy="5850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CL" sz="2500" kern="1200"/>
            <a:t>mediodía</a:t>
          </a:r>
        </a:p>
      </dsp:txBody>
      <dsp:txXfrm>
        <a:off x="28557" y="28557"/>
        <a:ext cx="2970094" cy="527886"/>
      </dsp:txXfrm>
    </dsp:sp>
    <dsp:sp modelId="{69E111D8-AE9D-4FEA-A256-8DFC991F761D}">
      <dsp:nvSpPr>
        <dsp:cNvPr id="0" name=""/>
        <dsp:cNvSpPr/>
      </dsp:nvSpPr>
      <dsp:spPr>
        <a:xfrm>
          <a:off x="0" y="592622"/>
          <a:ext cx="3027208" cy="41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1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s-CL" sz="2000" kern="1200"/>
            <a:t>día = tilde dierético</a:t>
          </a:r>
        </a:p>
      </dsp:txBody>
      <dsp:txXfrm>
        <a:off x="0" y="592622"/>
        <a:ext cx="3027208" cy="414000"/>
      </dsp:txXfrm>
    </dsp:sp>
    <dsp:sp modelId="{3AF751BC-54E8-4960-8509-30DCDA078097}">
      <dsp:nvSpPr>
        <dsp:cNvPr id="0" name=""/>
        <dsp:cNvSpPr/>
      </dsp:nvSpPr>
      <dsp:spPr>
        <a:xfrm>
          <a:off x="0" y="1006622"/>
          <a:ext cx="3027208" cy="585000"/>
        </a:xfrm>
        <a:prstGeom prst="roundRect">
          <a:avLst/>
        </a:prstGeom>
        <a:solidFill>
          <a:schemeClr val="accent2">
            <a:hueOff val="-8543491"/>
            <a:satOff val="24962"/>
            <a:lumOff val="-4706"/>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CL" sz="2500" kern="1200"/>
            <a:t>portalámparas</a:t>
          </a:r>
        </a:p>
      </dsp:txBody>
      <dsp:txXfrm>
        <a:off x="28557" y="1035179"/>
        <a:ext cx="2970094" cy="527886"/>
      </dsp:txXfrm>
    </dsp:sp>
    <dsp:sp modelId="{8B67CC37-7A5D-41AC-A0CB-88C94D9ED074}">
      <dsp:nvSpPr>
        <dsp:cNvPr id="0" name=""/>
        <dsp:cNvSpPr/>
      </dsp:nvSpPr>
      <dsp:spPr>
        <a:xfrm>
          <a:off x="0" y="1591622"/>
          <a:ext cx="3027208" cy="59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1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s-CL" sz="2000" kern="1200"/>
            <a:t>lámparas = palabra esdrújula</a:t>
          </a:r>
        </a:p>
      </dsp:txBody>
      <dsp:txXfrm>
        <a:off x="0" y="1591622"/>
        <a:ext cx="3027208" cy="5951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3C7EE-D5BA-4483-AECE-C02116EE98A9}">
      <dsp:nvSpPr>
        <dsp:cNvPr id="0" name=""/>
        <dsp:cNvSpPr/>
      </dsp:nvSpPr>
      <dsp:spPr>
        <a:xfrm>
          <a:off x="2464" y="388894"/>
          <a:ext cx="1364909" cy="1364909"/>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s-CL" sz="2000" kern="1200" dirty="0"/>
            <a:t>pacífica</a:t>
          </a:r>
        </a:p>
      </dsp:txBody>
      <dsp:txXfrm>
        <a:off x="202350" y="588780"/>
        <a:ext cx="965137" cy="965137"/>
      </dsp:txXfrm>
    </dsp:sp>
    <dsp:sp modelId="{969B6B45-D6B6-47CC-892F-A591EE88B65D}">
      <dsp:nvSpPr>
        <dsp:cNvPr id="0" name=""/>
        <dsp:cNvSpPr/>
      </dsp:nvSpPr>
      <dsp:spPr>
        <a:xfrm>
          <a:off x="1478204" y="675525"/>
          <a:ext cx="791647" cy="791647"/>
        </a:xfrm>
        <a:prstGeom prst="mathPlus">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1583137" y="978251"/>
        <a:ext cx="581781" cy="186195"/>
      </dsp:txXfrm>
    </dsp:sp>
    <dsp:sp modelId="{39724596-6760-4953-A4D1-E13F1F43EE8E}">
      <dsp:nvSpPr>
        <dsp:cNvPr id="0" name=""/>
        <dsp:cNvSpPr/>
      </dsp:nvSpPr>
      <dsp:spPr>
        <a:xfrm>
          <a:off x="2380682" y="388894"/>
          <a:ext cx="1364909" cy="1364909"/>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a:t>mente</a:t>
          </a:r>
        </a:p>
      </dsp:txBody>
      <dsp:txXfrm>
        <a:off x="2580568" y="588780"/>
        <a:ext cx="965137" cy="965137"/>
      </dsp:txXfrm>
    </dsp:sp>
    <dsp:sp modelId="{0F83C8EA-9CE4-4DF8-820E-4BA9102A262A}">
      <dsp:nvSpPr>
        <dsp:cNvPr id="0" name=""/>
        <dsp:cNvSpPr/>
      </dsp:nvSpPr>
      <dsp:spPr>
        <a:xfrm>
          <a:off x="3856422" y="675525"/>
          <a:ext cx="791647" cy="791647"/>
        </a:xfrm>
        <a:prstGeom prst="mathEqual">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400300">
            <a:lnSpc>
              <a:spcPct val="90000"/>
            </a:lnSpc>
            <a:spcBef>
              <a:spcPct val="0"/>
            </a:spcBef>
            <a:spcAft>
              <a:spcPct val="35000"/>
            </a:spcAft>
            <a:buNone/>
          </a:pPr>
          <a:endParaRPr lang="es-CL" sz="5400" kern="1200"/>
        </a:p>
      </dsp:txBody>
      <dsp:txXfrm>
        <a:off x="3961355" y="838604"/>
        <a:ext cx="581781" cy="465489"/>
      </dsp:txXfrm>
    </dsp:sp>
    <dsp:sp modelId="{7CF2E1F7-6042-44D8-892F-834EF58C0913}">
      <dsp:nvSpPr>
        <dsp:cNvPr id="0" name=""/>
        <dsp:cNvSpPr/>
      </dsp:nvSpPr>
      <dsp:spPr>
        <a:xfrm>
          <a:off x="4758900" y="169683"/>
          <a:ext cx="1926037" cy="1757962"/>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s-CL" sz="1800" b="1" kern="1200" dirty="0"/>
            <a:t>pacíficamente</a:t>
          </a:r>
          <a:endParaRPr lang="es-CL" sz="1100" b="1" kern="1200" dirty="0"/>
        </a:p>
      </dsp:txBody>
      <dsp:txXfrm>
        <a:off x="5040962" y="427131"/>
        <a:ext cx="1361913" cy="12430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3C7EE-D5BA-4483-AECE-C02116EE98A9}">
      <dsp:nvSpPr>
        <dsp:cNvPr id="0" name=""/>
        <dsp:cNvSpPr/>
      </dsp:nvSpPr>
      <dsp:spPr>
        <a:xfrm>
          <a:off x="1255" y="294478"/>
          <a:ext cx="1371440" cy="1371440"/>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dirty="0"/>
            <a:t>ágil</a:t>
          </a:r>
        </a:p>
      </dsp:txBody>
      <dsp:txXfrm>
        <a:off x="202098" y="495321"/>
        <a:ext cx="969754" cy="969754"/>
      </dsp:txXfrm>
    </dsp:sp>
    <dsp:sp modelId="{969B6B45-D6B6-47CC-892F-A591EE88B65D}">
      <dsp:nvSpPr>
        <dsp:cNvPr id="0" name=""/>
        <dsp:cNvSpPr/>
      </dsp:nvSpPr>
      <dsp:spPr>
        <a:xfrm>
          <a:off x="1484056" y="582480"/>
          <a:ext cx="795435" cy="795435"/>
        </a:xfrm>
        <a:prstGeom prst="mathPlus">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1589491" y="886654"/>
        <a:ext cx="584565" cy="187087"/>
      </dsp:txXfrm>
    </dsp:sp>
    <dsp:sp modelId="{39724596-6760-4953-A4D1-E13F1F43EE8E}">
      <dsp:nvSpPr>
        <dsp:cNvPr id="0" name=""/>
        <dsp:cNvSpPr/>
      </dsp:nvSpPr>
      <dsp:spPr>
        <a:xfrm>
          <a:off x="2390852" y="294478"/>
          <a:ext cx="1371440" cy="1371440"/>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kern="1200"/>
            <a:t>mente</a:t>
          </a:r>
        </a:p>
      </dsp:txBody>
      <dsp:txXfrm>
        <a:off x="2591695" y="495321"/>
        <a:ext cx="969754" cy="969754"/>
      </dsp:txXfrm>
    </dsp:sp>
    <dsp:sp modelId="{0F83C8EA-9CE4-4DF8-820E-4BA9102A262A}">
      <dsp:nvSpPr>
        <dsp:cNvPr id="0" name=""/>
        <dsp:cNvSpPr/>
      </dsp:nvSpPr>
      <dsp:spPr>
        <a:xfrm>
          <a:off x="3873653" y="582480"/>
          <a:ext cx="795435" cy="795435"/>
        </a:xfrm>
        <a:prstGeom prst="mathEqual">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s-CL" sz="2400" kern="1200"/>
        </a:p>
      </dsp:txBody>
      <dsp:txXfrm>
        <a:off x="3979088" y="746340"/>
        <a:ext cx="584565" cy="467715"/>
      </dsp:txXfrm>
    </dsp:sp>
    <dsp:sp modelId="{7CF2E1F7-6042-44D8-892F-834EF58C0913}">
      <dsp:nvSpPr>
        <dsp:cNvPr id="0" name=""/>
        <dsp:cNvSpPr/>
      </dsp:nvSpPr>
      <dsp:spPr>
        <a:xfrm>
          <a:off x="4780449" y="99514"/>
          <a:ext cx="1905698" cy="1761367"/>
        </a:xfrm>
        <a:prstGeom prst="ellips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CL" sz="2400" b="1" kern="1200"/>
            <a:t>ágilmente</a:t>
          </a:r>
        </a:p>
      </dsp:txBody>
      <dsp:txXfrm>
        <a:off x="5059532" y="357460"/>
        <a:ext cx="1347532" cy="12454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1625600" y="3886200"/>
            <a:ext cx="9144000" cy="990600"/>
          </a:xfrm>
        </p:spPr>
        <p:txBody>
          <a:bodyPr anchor="t" anchorCtr="0"/>
          <a:lstStyle>
            <a:lvl1pPr algn="r">
              <a:defRPr sz="3200">
                <a:solidFill>
                  <a:schemeClr val="tx1"/>
                </a:solidFill>
              </a:defRPr>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8534400" y="6355080"/>
            <a:ext cx="3048000" cy="365760"/>
          </a:xfrm>
        </p:spPr>
        <p:txBody>
          <a:bodyPr/>
          <a:lstStyle>
            <a:lvl1pPr>
              <a:defRPr sz="1400"/>
            </a:lvl1pPr>
          </a:lstStyle>
          <a:p>
            <a:fld id="{6AD6EE87-EBD5-4F12-A48A-63ACA297AC8F}" type="datetimeFigureOut">
              <a:rPr lang="en-US" smtClean="0"/>
              <a:t>2/25/2021</a:t>
            </a:fld>
            <a:endParaRPr lang="en-US" dirty="0"/>
          </a:p>
        </p:txBody>
      </p:sp>
      <p:sp>
        <p:nvSpPr>
          <p:cNvPr id="17" name="16 Marcador de pie de página"/>
          <p:cNvSpPr>
            <a:spLocks noGrp="1"/>
          </p:cNvSpPr>
          <p:nvPr>
            <p:ph type="ftr" sz="quarter" idx="11"/>
          </p:nvPr>
        </p:nvSpPr>
        <p:spPr>
          <a:xfrm>
            <a:off x="3864864" y="6355080"/>
            <a:ext cx="4632960" cy="365760"/>
          </a:xfrm>
        </p:spPr>
        <p:txBody>
          <a:bodyPr/>
          <a:lstStyle/>
          <a:p>
            <a:endParaRPr lang="en-US" dirty="0"/>
          </a:p>
        </p:txBody>
      </p:sp>
      <p:sp>
        <p:nvSpPr>
          <p:cNvPr id="29" name="28 Marcador de número de diapositiva"/>
          <p:cNvSpPr>
            <a:spLocks noGrp="1"/>
          </p:cNvSpPr>
          <p:nvPr>
            <p:ph type="sldNum" sz="quarter" idx="12"/>
          </p:nvPr>
        </p:nvSpPr>
        <p:spPr>
          <a:xfrm>
            <a:off x="1621536" y="6355080"/>
            <a:ext cx="1625600" cy="365760"/>
          </a:xfrm>
        </p:spPr>
        <p:txBody>
          <a:bodyPr/>
          <a:lstStyle/>
          <a:p>
            <a:fld id="{4FAB73BC-B049-4115-A692-8D63A059BFB8}" type="slidenum">
              <a:rPr lang="en-US" smtClean="0"/>
              <a:t>‹Nº›</a:t>
            </a:fld>
            <a:endParaRPr lang="en-US" dirty="0"/>
          </a:p>
        </p:txBody>
      </p:sp>
      <p:sp>
        <p:nvSpPr>
          <p:cNvPr id="21" name="20 Rectángulo"/>
          <p:cNvSpPr/>
          <p:nvPr/>
        </p:nvSpPr>
        <p:spPr>
          <a:xfrm>
            <a:off x="1206500" y="3648075"/>
            <a:ext cx="97536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32 Rectángulo"/>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21 Rectángulo"/>
          <p:cNvSpPr/>
          <p:nvPr/>
        </p:nvSpPr>
        <p:spPr>
          <a:xfrm>
            <a:off x="1206500" y="3648075"/>
            <a:ext cx="3048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31 Rectángulo"/>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54000" y="144463"/>
            <a:ext cx="1511300" cy="136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A5D3794B-289A-4A80-97D7-111025398D45}" type="datetimeFigureOut">
              <a:rPr lang="en-US" smtClean="0"/>
              <a:t>2/25/2021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8" name="7 Marcador de contenido"/>
          <p:cNvSpPr>
            <a:spLocks noGrp="1"/>
          </p:cNvSpPr>
          <p:nvPr>
            <p:ph sz="quarter" idx="1"/>
          </p:nvPr>
        </p:nvSpPr>
        <p:spPr>
          <a:xfrm>
            <a:off x="609600" y="1219200"/>
            <a:ext cx="10972800"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25600" y="2971800"/>
            <a:ext cx="9144000" cy="1066800"/>
          </a:xfrm>
        </p:spPr>
        <p:txBody>
          <a:bodyPr anchor="t" anchorCtr="0"/>
          <a:lstStyle>
            <a:lvl1pPr algn="r">
              <a:buNone/>
              <a:defRPr sz="3200" b="0" cap="none" baseline="0"/>
            </a:lvl1pPr>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1727200" y="4267200"/>
            <a:ext cx="90424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a:xfrm>
            <a:off x="8534400" y="6355080"/>
            <a:ext cx="3048000" cy="365760"/>
          </a:xfrm>
        </p:spPr>
        <p:txBody>
          <a:bodyPr/>
          <a:lstStyle/>
          <a:p>
            <a:fld id="{5A61015F-7CC6-4D0A-9D87-873EA4C304CC}" type="datetimeFigureOut">
              <a:rPr lang="en-US" smtClean="0"/>
              <a:t>2/25/2021</a:t>
            </a:fld>
            <a:endParaRPr lang="en-US" dirty="0"/>
          </a:p>
        </p:txBody>
      </p:sp>
      <p:sp>
        <p:nvSpPr>
          <p:cNvPr id="5" name="4 Marcador de pie de página"/>
          <p:cNvSpPr>
            <a:spLocks noGrp="1"/>
          </p:cNvSpPr>
          <p:nvPr>
            <p:ph type="ftr" sz="quarter" idx="11"/>
          </p:nvPr>
        </p:nvSpPr>
        <p:spPr>
          <a:xfrm>
            <a:off x="3864864" y="6355080"/>
            <a:ext cx="4632960" cy="365760"/>
          </a:xfrm>
        </p:spPr>
        <p:txBody>
          <a:bodyPr/>
          <a:lstStyle/>
          <a:p>
            <a:endParaRPr lang="en-US" dirty="0"/>
          </a:p>
        </p:txBody>
      </p:sp>
      <p:sp>
        <p:nvSpPr>
          <p:cNvPr id="6" name="5 Marcador de número de diapositiva"/>
          <p:cNvSpPr>
            <a:spLocks noGrp="1"/>
          </p:cNvSpPr>
          <p:nvPr>
            <p:ph type="sldNum" sz="quarter" idx="12"/>
          </p:nvPr>
        </p:nvSpPr>
        <p:spPr>
          <a:xfrm>
            <a:off x="1426464" y="6355080"/>
            <a:ext cx="2027936" cy="365760"/>
          </a:xfrm>
        </p:spPr>
        <p:txBody>
          <a:bodyPr/>
          <a:lstStyle/>
          <a:p>
            <a:fld id="{4FAB73BC-B049-4115-A692-8D63A059BFB8}" type="slidenum">
              <a:rPr lang="en-US" smtClean="0"/>
              <a:t>‹Nº›</a:t>
            </a:fld>
            <a:endParaRPr lang="en-US" dirty="0"/>
          </a:p>
        </p:txBody>
      </p:sp>
      <p:sp>
        <p:nvSpPr>
          <p:cNvPr id="7" name="6 Rectángulo"/>
          <p:cNvSpPr/>
          <p:nvPr/>
        </p:nvSpPr>
        <p:spPr>
          <a:xfrm>
            <a:off x="1219200" y="2819400"/>
            <a:ext cx="97536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1219200" y="2819400"/>
            <a:ext cx="3048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93C6A301-0538-44EC-B09D-202E1042A48B}" type="datetimeFigureOut">
              <a:rPr lang="en-US" smtClean="0"/>
              <a:t>2/25/2021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9" name="8 Marcador de contenido"/>
          <p:cNvSpPr>
            <a:spLocks noGrp="1"/>
          </p:cNvSpPr>
          <p:nvPr>
            <p:ph sz="quarter" idx="1"/>
          </p:nvPr>
        </p:nvSpPr>
        <p:spPr>
          <a:xfrm>
            <a:off x="609600" y="1219200"/>
            <a:ext cx="5388864"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176264" y="1216152"/>
            <a:ext cx="5388864" cy="493776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nchor="ctr"/>
          <a:lstStyle>
            <a:lvl1pPr>
              <a:defRPr/>
            </a:lvl1pPr>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609600" y="1285875"/>
            <a:ext cx="5386917"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6197601" y="1295400"/>
            <a:ext cx="5389033"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7" name="6 Marcador de fecha"/>
          <p:cNvSpPr>
            <a:spLocks noGrp="1"/>
          </p:cNvSpPr>
          <p:nvPr>
            <p:ph type="dt" sz="half" idx="10"/>
          </p:nvPr>
        </p:nvSpPr>
        <p:spPr/>
        <p:txBody>
          <a:bodyPr/>
          <a:lstStyle/>
          <a:p>
            <a:fld id="{D789574A-8875-45EF-8EA2-3CAA0F7ABC4C}" type="datetimeFigureOut">
              <a:rPr lang="en-US" smtClean="0"/>
              <a:t>2/25/2021</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11" name="10 Marcador de contenido"/>
          <p:cNvSpPr>
            <a:spLocks noGrp="1"/>
          </p:cNvSpPr>
          <p:nvPr>
            <p:ph sz="quarter" idx="2"/>
          </p:nvPr>
        </p:nvSpPr>
        <p:spPr>
          <a:xfrm>
            <a:off x="609600" y="2133600"/>
            <a:ext cx="5384800" cy="4038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197600" y="2133600"/>
            <a:ext cx="5384800" cy="4038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914400"/>
          </a:xfr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90298CD5-6C1E-4009-B41F-6DF62E31D3BE}" type="datetimeFigureOut">
              <a:rPr lang="en-US" smtClean="0"/>
              <a:pPr/>
              <a:t>2/25/2021</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4FAB73BC-B049-4115-A692-8D63A059BFB8}" type="slidenum">
              <a:rPr lang="en-US" smtClean="0"/>
              <a:pPr/>
              <a:t>‹Nº›</a:t>
            </a:fld>
            <a:endParaRPr lang="en-US" dirty="0"/>
          </a:p>
        </p:txBody>
      </p:sp>
      <p:sp>
        <p:nvSpPr>
          <p:cNvPr id="6" name="5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6E91E96-98B0-4413-9547-46F3504108EF}" type="datetimeFigureOut">
              <a:rPr lang="en-US" smtClean="0"/>
              <a:t>2/25/2021</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5" name="4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5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432800" y="304800"/>
            <a:ext cx="3352800" cy="838200"/>
          </a:xfrm>
        </p:spPr>
        <p:txBody>
          <a:bodyPr anchor="b" anchorCtr="0">
            <a:noAutofit/>
          </a:bodyPr>
          <a:lstStyle>
            <a:lvl1pPr algn="l">
              <a:buNone/>
              <a:defRPr sz="2000" b="1">
                <a:solidFill>
                  <a:schemeClr val="tx2"/>
                </a:solidFill>
                <a:latin typeface="+mn-lt"/>
                <a:ea typeface="+mn-ea"/>
                <a:cs typeface="+mn-cs"/>
              </a:defRPr>
            </a:lvl1pPr>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5" name="4 Marcador de fecha"/>
          <p:cNvSpPr>
            <a:spLocks noGrp="1"/>
          </p:cNvSpPr>
          <p:nvPr>
            <p:ph type="dt" sz="half" idx="10"/>
          </p:nvPr>
        </p:nvSpPr>
        <p:spPr/>
        <p:txBody>
          <a:bodyPr/>
          <a:lstStyle/>
          <a:p>
            <a:fld id="{05C68B11-C5A8-448C-8CE9-B1A273C79CFC}" type="datetimeFigureOut">
              <a:rPr lang="en-US" smtClean="0"/>
              <a:t>2/25/2021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8" name="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Conector recto"/>
          <p:cNvSpPr>
            <a:spLocks noChangeShapeType="1"/>
          </p:cNvSpPr>
          <p:nvPr/>
        </p:nvSpPr>
        <p:spPr bwMode="auto">
          <a:xfrm rot="5400000">
            <a:off x="5220033"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contenido"/>
          <p:cNvSpPr>
            <a:spLocks noGrp="1"/>
          </p:cNvSpPr>
          <p:nvPr>
            <p:ph sz="quarter" idx="1"/>
          </p:nvPr>
        </p:nvSpPr>
        <p:spPr>
          <a:xfrm>
            <a:off x="406400" y="304800"/>
            <a:ext cx="7620000" cy="5715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kumimoji="0" lang="es-ES"/>
              <a:t>Haga clic para modificar el estilo de título del patrón</a:t>
            </a:r>
            <a:endParaRPr kumimoji="0" lang="en-US"/>
          </a:p>
        </p:txBody>
      </p:sp>
      <p:sp>
        <p:nvSpPr>
          <p:cNvPr id="3" name="2 Marcador de posición de imagen"/>
          <p:cNvSpPr>
            <a:spLocks noGrp="1"/>
          </p:cNvSpPr>
          <p:nvPr>
            <p:ph type="pic" idx="1"/>
          </p:nvPr>
        </p:nvSpPr>
        <p:spPr>
          <a:xfrm>
            <a:off x="609600" y="1905000"/>
            <a:ext cx="10972800" cy="4270248"/>
          </a:xfrm>
          <a:solidFill>
            <a:schemeClr val="tx1">
              <a:shade val="50000"/>
            </a:schemeClr>
          </a:solidFill>
          <a:ln>
            <a:noFill/>
          </a:ln>
          <a:effectLst/>
        </p:spPr>
        <p:txBody>
          <a:bodyPr/>
          <a:lstStyle>
            <a:lvl1pPr marL="0" indent="0">
              <a:spcBef>
                <a:spcPts val="600"/>
              </a:spcBef>
              <a:buNone/>
              <a:defRPr sz="3200"/>
            </a:lvl1pPr>
          </a:lstStyle>
          <a:p>
            <a:r>
              <a:rPr kumimoji="0" lang="es-ES"/>
              <a:t>Haga clic en el icono para agregar una imagen</a:t>
            </a:r>
            <a:endParaRPr kumimoji="0" lang="en-US" dirty="0"/>
          </a:p>
        </p:txBody>
      </p:sp>
      <p:sp>
        <p:nvSpPr>
          <p:cNvPr id="4" name="3 Marcador de texto"/>
          <p:cNvSpPr>
            <a:spLocks noGrp="1"/>
          </p:cNvSpPr>
          <p:nvPr>
            <p:ph type="body" sz="half" idx="2"/>
          </p:nvPr>
        </p:nvSpPr>
        <p:spPr>
          <a:xfrm>
            <a:off x="609600" y="1219200"/>
            <a:ext cx="109728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
        <p:nvSpPr>
          <p:cNvPr id="5" name="4 Marcador de fecha"/>
          <p:cNvSpPr>
            <a:spLocks noGrp="1"/>
          </p:cNvSpPr>
          <p:nvPr>
            <p:ph type="dt" sz="half" idx="10"/>
          </p:nvPr>
        </p:nvSpPr>
        <p:spPr/>
        <p:txBody>
          <a:bodyPr/>
          <a:lstStyle/>
          <a:p>
            <a:fld id="{C7616CA0-919D-4A49-9C8A-62FDFB3A5183}" type="datetimeFigureOut">
              <a:rPr lang="en-US" smtClean="0"/>
              <a:t>2/25/2021</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867E5644-1E61-4311-A31E-84CB9C7AA8A9}" type="slidenum">
              <a:rPr lang="en-US" smtClean="0"/>
              <a:t>‹Nº›</a:t>
            </a:fld>
            <a:endParaRPr lang="en-US" dirty="0"/>
          </a:p>
        </p:txBody>
      </p:sp>
      <p:sp>
        <p:nvSpPr>
          <p:cNvPr id="8" name="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8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09600" y="500856"/>
            <a:ext cx="24384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4CD73815-2707-4475-8F1A-B873CB631BB4}" type="datetimeFigureOut">
              <a:rPr lang="en-US" smtClean="0"/>
              <a:t>2/25/2021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80264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2A4AFB99-0EAB-4182-AFF8-E214C82A68F6}" type="datetimeFigureOut">
              <a:rPr lang="en-US" smtClean="0"/>
              <a:t>2/25/2021</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4FAB73BC-B049-4115-A692-8D63A059BFB8}" type="slidenum">
              <a:rPr lang="en-US" smtClean="0"/>
              <a:t>‹Nº›</a:t>
            </a:fld>
            <a:endParaRPr lang="en-US" dirty="0"/>
          </a:p>
        </p:txBody>
      </p:sp>
      <p:sp>
        <p:nvSpPr>
          <p:cNvPr id="7" name="6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7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Conector recto"/>
          <p:cNvSpPr>
            <a:spLocks noChangeShapeType="1"/>
          </p:cNvSpPr>
          <p:nvPr/>
        </p:nvSpPr>
        <p:spPr bwMode="auto">
          <a:xfrm rot="5400000">
            <a:off x="5814836"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152400"/>
            <a:ext cx="10972800" cy="990600"/>
          </a:xfrm>
          <a:prstGeom prst="rect">
            <a:avLst/>
          </a:prstGeom>
        </p:spPr>
        <p:txBody>
          <a:bodyPr vert="horz" anchor="b" anchorCtr="0">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609600" y="1219200"/>
            <a:ext cx="10972800" cy="4910328"/>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534400" y="6356350"/>
            <a:ext cx="3052064" cy="365760"/>
          </a:xfrm>
          <a:prstGeom prst="rect">
            <a:avLst/>
          </a:prstGeom>
        </p:spPr>
        <p:txBody>
          <a:bodyPr vert="horz"/>
          <a:lstStyle>
            <a:lvl1pPr algn="l" eaLnBrk="1" latinLnBrk="0" hangingPunct="1">
              <a:defRPr kumimoji="0" sz="1400">
                <a:solidFill>
                  <a:schemeClr val="tx2"/>
                </a:solidFill>
              </a:defRPr>
            </a:lvl1pPr>
          </a:lstStyle>
          <a:p>
            <a:fld id="{90298CD5-6C1E-4009-B41F-6DF62E31D3BE}" type="datetimeFigureOut">
              <a:rPr lang="en-US" smtClean="0"/>
              <a:pPr/>
              <a:t>2/25/2021</a:t>
            </a:fld>
            <a:endParaRPr lang="en-US" dirty="0"/>
          </a:p>
        </p:txBody>
      </p:sp>
      <p:sp>
        <p:nvSpPr>
          <p:cNvPr id="3" name="2 Marcador de pie de página"/>
          <p:cNvSpPr>
            <a:spLocks noGrp="1"/>
          </p:cNvSpPr>
          <p:nvPr>
            <p:ph type="ftr" sz="quarter" idx="3"/>
          </p:nvPr>
        </p:nvSpPr>
        <p:spPr>
          <a:xfrm>
            <a:off x="3864864" y="6356350"/>
            <a:ext cx="4673600" cy="365760"/>
          </a:xfrm>
          <a:prstGeom prst="rect">
            <a:avLst/>
          </a:prstGeom>
        </p:spPr>
        <p:txBody>
          <a:bodyPr vert="horz"/>
          <a:lstStyle>
            <a:lvl1pPr algn="r" eaLnBrk="1" latinLnBrk="0" hangingPunct="1">
              <a:defRPr kumimoji="0" sz="1400">
                <a:solidFill>
                  <a:schemeClr val="tx2"/>
                </a:solidFill>
              </a:defRPr>
            </a:lvl1pPr>
          </a:lstStyle>
          <a:p>
            <a:endParaRPr lang="en-US" dirty="0"/>
          </a:p>
        </p:txBody>
      </p:sp>
      <p:sp>
        <p:nvSpPr>
          <p:cNvPr id="23" name="22 Marcador de número de diapositiva"/>
          <p:cNvSpPr>
            <a:spLocks noGrp="1"/>
          </p:cNvSpPr>
          <p:nvPr>
            <p:ph type="sldNum" sz="quarter" idx="4"/>
          </p:nvPr>
        </p:nvSpPr>
        <p:spPr>
          <a:xfrm>
            <a:off x="816864" y="6356350"/>
            <a:ext cx="2641600" cy="365760"/>
          </a:xfrm>
          <a:prstGeom prst="rect">
            <a:avLst/>
          </a:prstGeom>
        </p:spPr>
        <p:txBody>
          <a:bodyPr vert="horz"/>
          <a:lstStyle>
            <a:lvl1pPr algn="l" eaLnBrk="1" latinLnBrk="0" hangingPunct="1">
              <a:defRPr kumimoji="0" sz="1400">
                <a:solidFill>
                  <a:schemeClr val="tx2"/>
                </a:solidFill>
              </a:defRPr>
            </a:lvl1pPr>
          </a:lstStyle>
          <a:p>
            <a:fld id="{4FAB73BC-B049-4115-A692-8D63A059BFB8}" type="slidenum">
              <a:rPr lang="en-US" smtClean="0"/>
              <a:pPr/>
              <a:t>‹Nº›</a:t>
            </a:fld>
            <a:endParaRPr lang="en-US" dirty="0"/>
          </a:p>
        </p:txBody>
      </p:sp>
      <p:sp>
        <p:nvSpPr>
          <p:cNvPr id="28" name="27 Conector recto"/>
          <p:cNvSpPr>
            <a:spLocks noChangeShapeType="1"/>
          </p:cNvSpPr>
          <p:nvPr/>
        </p:nvSpPr>
        <p:spPr bwMode="auto">
          <a:xfrm>
            <a:off x="609600" y="6353175"/>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28 Conector recto"/>
          <p:cNvSpPr>
            <a:spLocks noChangeShapeType="1"/>
          </p:cNvSpPr>
          <p:nvPr/>
        </p:nvSpPr>
        <p:spPr bwMode="auto">
          <a:xfrm>
            <a:off x="609600" y="1143000"/>
            <a:ext cx="109728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isósceles"/>
          <p:cNvSpPr>
            <a:spLocks noChangeAspect="1"/>
          </p:cNvSpPr>
          <p:nvPr/>
        </p:nvSpPr>
        <p:spPr>
          <a:xfrm rot="5400000">
            <a:off x="590609" y="6447423"/>
            <a:ext cx="190849" cy="16041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76104" y="4993458"/>
            <a:ext cx="9392194" cy="767263"/>
          </a:xfrm>
        </p:spPr>
        <p:txBody>
          <a:bodyPr>
            <a:normAutofit fontScale="90000"/>
          </a:bodyPr>
          <a:lstStyle/>
          <a:p>
            <a:r>
              <a:rPr lang="es-ES" dirty="0">
                <a:latin typeface="Cambria" pitchFamily="18" charset="0"/>
                <a:cs typeface="Cambria"/>
              </a:rPr>
              <a:t> </a:t>
            </a:r>
            <a:br>
              <a:rPr lang="es-ES" dirty="0">
                <a:latin typeface="Cambria" pitchFamily="18" charset="0"/>
                <a:cs typeface="Cambria"/>
              </a:rPr>
            </a:br>
            <a:endParaRPr lang="es-CL" dirty="0"/>
          </a:p>
        </p:txBody>
      </p:sp>
      <p:sp>
        <p:nvSpPr>
          <p:cNvPr id="4" name="3 Rectángulo"/>
          <p:cNvSpPr/>
          <p:nvPr/>
        </p:nvSpPr>
        <p:spPr>
          <a:xfrm>
            <a:off x="1817077" y="4205626"/>
            <a:ext cx="8522677" cy="646331"/>
          </a:xfrm>
          <a:prstGeom prst="rect">
            <a:avLst/>
          </a:prstGeom>
        </p:spPr>
        <p:txBody>
          <a:bodyPr wrap="square">
            <a:spAutoFit/>
          </a:bodyPr>
          <a:lstStyle/>
          <a:p>
            <a:r>
              <a:rPr lang="es-CL" sz="3600"/>
              <a:t>MÓDULO IV </a:t>
            </a:r>
            <a:r>
              <a:rPr lang="es-CL" sz="3600" dirty="0"/>
              <a:t>: ORTOGRAFÍA</a:t>
            </a:r>
          </a:p>
        </p:txBody>
      </p:sp>
      <p:sp>
        <p:nvSpPr>
          <p:cNvPr id="3" name="CuadroTexto 2"/>
          <p:cNvSpPr txBox="1"/>
          <p:nvPr/>
        </p:nvSpPr>
        <p:spPr>
          <a:xfrm>
            <a:off x="1606731" y="5212080"/>
            <a:ext cx="8974183" cy="646331"/>
          </a:xfrm>
          <a:prstGeom prst="rect">
            <a:avLst/>
          </a:prstGeom>
          <a:noFill/>
        </p:spPr>
        <p:txBody>
          <a:bodyPr wrap="square" rtlCol="0">
            <a:spAutoFit/>
          </a:bodyPr>
          <a:lstStyle/>
          <a:p>
            <a:r>
              <a:rPr lang="es-CL" dirty="0"/>
              <a:t>Profesora </a:t>
            </a:r>
            <a:r>
              <a:rPr lang="es-CL" dirty="0" err="1"/>
              <a:t>Valeska</a:t>
            </a:r>
            <a:r>
              <a:rPr lang="es-CL" dirty="0"/>
              <a:t> Campos Olivera </a:t>
            </a:r>
          </a:p>
          <a:p>
            <a:endParaRPr lang="es-CL" dirty="0"/>
          </a:p>
        </p:txBody>
      </p:sp>
    </p:spTree>
    <p:custDataLst>
      <p:tags r:id="rId1"/>
    </p:custDataLst>
    <p:extLst>
      <p:ext uri="{BB962C8B-B14F-4D97-AF65-F5344CB8AC3E}">
        <p14:creationId xmlns:p14="http://schemas.microsoft.com/office/powerpoint/2010/main" val="48620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Para activar el  conocimiento</a:t>
            </a:r>
          </a:p>
        </p:txBody>
      </p:sp>
      <p:sp>
        <p:nvSpPr>
          <p:cNvPr id="3" name="CuadroTexto 2"/>
          <p:cNvSpPr txBox="1"/>
          <p:nvPr/>
        </p:nvSpPr>
        <p:spPr>
          <a:xfrm>
            <a:off x="836023" y="1698171"/>
            <a:ext cx="10306594" cy="4708981"/>
          </a:xfrm>
          <a:prstGeom prst="rect">
            <a:avLst/>
          </a:prstGeom>
          <a:noFill/>
        </p:spPr>
        <p:txBody>
          <a:bodyPr wrap="square" rtlCol="0">
            <a:spAutoFit/>
          </a:bodyPr>
          <a:lstStyle/>
          <a:p>
            <a:r>
              <a:rPr lang="es-CL" sz="2000" dirty="0">
                <a:solidFill>
                  <a:srgbClr val="002060"/>
                </a:solidFill>
                <a:latin typeface="Arial" panose="020B0604020202020204" pitchFamily="34" charset="0"/>
                <a:cs typeface="Arial" panose="020B0604020202020204" pitchFamily="34" charset="0"/>
              </a:rPr>
              <a:t>Según Camps, Millán, Montserrat y Cabré (2004, pp.38-39) </a:t>
            </a:r>
            <a:r>
              <a:rPr lang="es-CL" sz="2000" b="1" i="1" dirty="0">
                <a:solidFill>
                  <a:srgbClr val="002060"/>
                </a:solidFill>
                <a:latin typeface="Arial" panose="020B0604020202020204" pitchFamily="34" charset="0"/>
                <a:cs typeface="Arial" panose="020B0604020202020204" pitchFamily="34" charset="0"/>
              </a:rPr>
              <a:t>“La ortografía es un aspecto socialmente importante de la lengua escrita”. </a:t>
            </a:r>
          </a:p>
          <a:p>
            <a:endParaRPr lang="es-CL" sz="2000" b="1" i="1"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¿A qué creen ustedes que se refiere la cita anterior? </a:t>
            </a:r>
          </a:p>
          <a:p>
            <a:endParaRPr lang="es-CL" sz="2000"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¿Están de acuerdo con lo que proponen los autores? Justifiquen su respuesta. </a:t>
            </a:r>
          </a:p>
          <a:p>
            <a:endParaRPr lang="es-CL" sz="2000" dirty="0">
              <a:solidFill>
                <a:srgbClr val="002060"/>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s-CL" sz="2000" dirty="0">
                <a:solidFill>
                  <a:srgbClr val="002060"/>
                </a:solidFill>
                <a:latin typeface="Arial" panose="020B0604020202020204" pitchFamily="34" charset="0"/>
                <a:cs typeface="Arial" panose="020B0604020202020204" pitchFamily="34" charset="0"/>
              </a:rPr>
              <a:t>¿Cuáles creen ustedes que son los principales motivos por los que las personas cometen errores ortográficos? </a:t>
            </a:r>
          </a:p>
          <a:p>
            <a:pPr marL="342900" indent="-342900">
              <a:buFont typeface="Wingdings" panose="05000000000000000000" pitchFamily="2" charset="2"/>
              <a:buChar char="v"/>
            </a:pPr>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endParaRPr lang="es-CL" sz="2000" b="1" i="1" dirty="0">
              <a:solidFill>
                <a:srgbClr val="002060"/>
              </a:solidFill>
              <a:latin typeface="Arial" panose="020B0604020202020204" pitchFamily="34" charset="0"/>
              <a:cs typeface="Arial" panose="020B0604020202020204" pitchFamily="34" charset="0"/>
            </a:endParaRPr>
          </a:p>
          <a:p>
            <a:r>
              <a:rPr lang="es-CL" sz="2000" b="1" i="1" dirty="0">
                <a:solidFill>
                  <a:srgbClr val="002060"/>
                </a:solidFill>
                <a:latin typeface="Arial" panose="020B0604020202020204" pitchFamily="34" charset="0"/>
                <a:cs typeface="Arial" panose="020B0604020202020204" pitchFamily="34" charset="0"/>
              </a:rPr>
              <a:t> </a:t>
            </a:r>
          </a:p>
        </p:txBody>
      </p:sp>
    </p:spTree>
    <p:custDataLst>
      <p:tags r:id="rId1"/>
    </p:custDataLst>
    <p:extLst>
      <p:ext uri="{BB962C8B-B14F-4D97-AF65-F5344CB8AC3E}">
        <p14:creationId xmlns:p14="http://schemas.microsoft.com/office/powerpoint/2010/main" val="1384543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dirty="0"/>
              <a:t>Actividad: parte 1 (individual)  </a:t>
            </a:r>
          </a:p>
        </p:txBody>
      </p:sp>
      <p:sp>
        <p:nvSpPr>
          <p:cNvPr id="3" name="Marcador de contenido 2"/>
          <p:cNvSpPr>
            <a:spLocks noGrp="1"/>
          </p:cNvSpPr>
          <p:nvPr>
            <p:ph sz="quarter" idx="1"/>
          </p:nvPr>
        </p:nvSpPr>
        <p:spPr/>
        <p:txBody>
          <a:bodyPr>
            <a:normAutofit lnSpcReduction="10000"/>
          </a:bodyPr>
          <a:lstStyle/>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pPr>
            <a:endParaRPr lang="es-CL" dirty="0">
              <a:solidFill>
                <a:srgbClr val="002060"/>
              </a:solidFill>
            </a:endParaRPr>
          </a:p>
          <a:p>
            <a:pPr marL="0" indent="0">
              <a:lnSpc>
                <a:spcPct val="150000"/>
              </a:lnSpc>
              <a:buNone/>
            </a:pPr>
            <a:endParaRPr lang="es-CL" dirty="0">
              <a:solidFill>
                <a:srgbClr val="002060"/>
              </a:solidFill>
            </a:endParaRPr>
          </a:p>
          <a:p>
            <a:pPr>
              <a:lnSpc>
                <a:spcPct val="150000"/>
              </a:lnSpc>
            </a:pPr>
            <a:r>
              <a:rPr lang="es-CL" sz="2400" dirty="0">
                <a:solidFill>
                  <a:srgbClr val="002060"/>
                </a:solidFill>
                <a:latin typeface="Arial" panose="020B0604020202020204" pitchFamily="34" charset="0"/>
                <a:cs typeface="Arial" panose="020B0604020202020204" pitchFamily="34" charset="0"/>
              </a:rPr>
              <a:t>Planifique su escritura, planteando la situación comunicativa. </a:t>
            </a:r>
          </a:p>
          <a:p>
            <a:pPr>
              <a:lnSpc>
                <a:spcPct val="150000"/>
              </a:lnSpc>
            </a:pPr>
            <a:r>
              <a:rPr lang="es-CL" sz="2400" dirty="0">
                <a:solidFill>
                  <a:srgbClr val="002060"/>
                </a:solidFill>
                <a:latin typeface="Arial" panose="020B0604020202020204" pitchFamily="34" charset="0"/>
                <a:cs typeface="Arial" panose="020B0604020202020204" pitchFamily="34" charset="0"/>
              </a:rPr>
              <a:t>Luego redacte su texto a partir de lo planificado. Utilice un nombre ficticio.</a:t>
            </a:r>
          </a:p>
          <a:p>
            <a:pPr>
              <a:lnSpc>
                <a:spcPct val="150000"/>
              </a:lnSpc>
            </a:pPr>
            <a:r>
              <a:rPr lang="es-CL" sz="2400" dirty="0">
                <a:solidFill>
                  <a:srgbClr val="002060"/>
                </a:solidFill>
                <a:latin typeface="Arial" panose="020B0604020202020204" pitchFamily="34" charset="0"/>
                <a:cs typeface="Arial" panose="020B0604020202020204" pitchFamily="34" charset="0"/>
              </a:rPr>
              <a:t>Recuerde que un correo electrónico es un texto breve, sin embargo, debe cumplir el </a:t>
            </a:r>
            <a:r>
              <a:rPr lang="es-CL" sz="2400" b="1" u="sng" dirty="0">
                <a:solidFill>
                  <a:srgbClr val="002060"/>
                </a:solidFill>
                <a:latin typeface="Arial" panose="020B0604020202020204" pitchFamily="34" charset="0"/>
                <a:cs typeface="Arial" panose="020B0604020202020204" pitchFamily="34" charset="0"/>
              </a:rPr>
              <a:t>propósito</a:t>
            </a:r>
            <a:r>
              <a:rPr lang="es-CL" sz="2400" dirty="0">
                <a:solidFill>
                  <a:srgbClr val="002060"/>
                </a:solidFill>
                <a:latin typeface="Arial" panose="020B0604020202020204" pitchFamily="34" charset="0"/>
                <a:cs typeface="Arial" panose="020B0604020202020204" pitchFamily="34" charset="0"/>
              </a:rPr>
              <a:t> comunicativo.</a:t>
            </a:r>
          </a:p>
        </p:txBody>
      </p:sp>
      <p:sp>
        <p:nvSpPr>
          <p:cNvPr id="5" name="Rectángulo 4"/>
          <p:cNvSpPr/>
          <p:nvPr/>
        </p:nvSpPr>
        <p:spPr>
          <a:xfrm>
            <a:off x="609600" y="1384662"/>
            <a:ext cx="10972800" cy="18679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s-CL" sz="2000" b="1" dirty="0">
                <a:solidFill>
                  <a:schemeClr val="tx2">
                    <a:lumMod val="75000"/>
                  </a:schemeClr>
                </a:solidFill>
                <a:latin typeface="Arial" panose="020B0604020202020204" pitchFamily="34" charset="0"/>
                <a:cs typeface="Arial" panose="020B0604020202020204" pitchFamily="34" charset="0"/>
              </a:rPr>
              <a:t>Es usted, como cadete de la Escuela Naval, el encargado/a de enviar un correo electrónico a una comisión evaluadora compuesta por dos profesores y dos oficiales, con el propósito de solicitar una beca para una pasantía en el extranjero. </a:t>
            </a:r>
          </a:p>
        </p:txBody>
      </p:sp>
    </p:spTree>
    <p:extLst>
      <p:ext uri="{BB962C8B-B14F-4D97-AF65-F5344CB8AC3E}">
        <p14:creationId xmlns:p14="http://schemas.microsoft.com/office/powerpoint/2010/main" val="669280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dirty="0"/>
              <a:t>Actividad: parte 2 (grupal)</a:t>
            </a:r>
          </a:p>
        </p:txBody>
      </p:sp>
      <p:sp>
        <p:nvSpPr>
          <p:cNvPr id="3" name="Marcador de contenido 2"/>
          <p:cNvSpPr>
            <a:spLocks noGrp="1"/>
          </p:cNvSpPr>
          <p:nvPr>
            <p:ph sz="quarter" idx="1"/>
          </p:nvPr>
        </p:nvSpPr>
        <p:spPr/>
        <p:txBody>
          <a:bodyPr>
            <a:normAutofit/>
          </a:bodyPr>
          <a:lstStyle/>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pPr>
            <a:endParaRPr lang="es-CL" dirty="0">
              <a:solidFill>
                <a:srgbClr val="002060"/>
              </a:solidFill>
            </a:endParaRPr>
          </a:p>
          <a:p>
            <a:pPr>
              <a:lnSpc>
                <a:spcPct val="150000"/>
              </a:lnSpc>
              <a:buFont typeface="Wingdings" panose="05000000000000000000" pitchFamily="2" charset="2"/>
              <a:buChar char="Ø"/>
            </a:pPr>
            <a:r>
              <a:rPr lang="es-CL" dirty="0">
                <a:solidFill>
                  <a:srgbClr val="002060"/>
                </a:solidFill>
              </a:rPr>
              <a:t> Leer detenidamente el texto de cada postulante. </a:t>
            </a:r>
          </a:p>
          <a:p>
            <a:pPr>
              <a:lnSpc>
                <a:spcPct val="150000"/>
              </a:lnSpc>
              <a:buFont typeface="Wingdings" panose="05000000000000000000" pitchFamily="2" charset="2"/>
              <a:buChar char="Ø"/>
            </a:pPr>
            <a:r>
              <a:rPr lang="es-CL" dirty="0">
                <a:solidFill>
                  <a:srgbClr val="002060"/>
                </a:solidFill>
              </a:rPr>
              <a:t>Establecer como comisión los criterios para seleccionar al mejor postulante. </a:t>
            </a:r>
          </a:p>
          <a:p>
            <a:pPr>
              <a:lnSpc>
                <a:spcPct val="150000"/>
              </a:lnSpc>
              <a:buFont typeface="Wingdings" panose="05000000000000000000" pitchFamily="2" charset="2"/>
              <a:buChar char="Ø"/>
            </a:pPr>
            <a:r>
              <a:rPr lang="es-CL" dirty="0">
                <a:solidFill>
                  <a:srgbClr val="002060"/>
                </a:solidFill>
              </a:rPr>
              <a:t>Justificar su elección a partir de los criterios expuestos.</a:t>
            </a:r>
          </a:p>
        </p:txBody>
      </p:sp>
      <p:sp>
        <p:nvSpPr>
          <p:cNvPr id="5" name="Rectángulo 4"/>
          <p:cNvSpPr/>
          <p:nvPr/>
        </p:nvSpPr>
        <p:spPr>
          <a:xfrm>
            <a:off x="518160" y="1384662"/>
            <a:ext cx="10972800" cy="18679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s-CL" sz="2000" b="1" dirty="0">
                <a:solidFill>
                  <a:schemeClr val="tx2">
                    <a:lumMod val="75000"/>
                  </a:schemeClr>
                </a:solidFill>
                <a:latin typeface="Arial" panose="020B0604020202020204" pitchFamily="34" charset="0"/>
                <a:cs typeface="Arial" panose="020B0604020202020204" pitchFamily="34" charset="0"/>
              </a:rPr>
              <a:t>Son ustedes como comisión evaluadora los encargados de leer los textos recibidos y seleccionar al mejor postulante según lo expuesto en el correo.</a:t>
            </a:r>
          </a:p>
        </p:txBody>
      </p:sp>
    </p:spTree>
    <p:extLst>
      <p:ext uri="{BB962C8B-B14F-4D97-AF65-F5344CB8AC3E}">
        <p14:creationId xmlns:p14="http://schemas.microsoft.com/office/powerpoint/2010/main" val="2841196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2AF575-10C9-4911-B51F-F8E7C30D0D23}"/>
              </a:ext>
            </a:extLst>
          </p:cNvPr>
          <p:cNvSpPr>
            <a:spLocks noGrp="1"/>
          </p:cNvSpPr>
          <p:nvPr>
            <p:ph type="title"/>
          </p:nvPr>
        </p:nvSpPr>
        <p:spPr/>
        <p:txBody>
          <a:bodyPr>
            <a:normAutofit/>
          </a:bodyPr>
          <a:lstStyle/>
          <a:p>
            <a:r>
              <a:rPr lang="es-MX" sz="4000" b="1" dirty="0"/>
              <a:t>Finalmente</a:t>
            </a:r>
            <a:endParaRPr lang="es-CL" sz="4000" b="1" dirty="0"/>
          </a:p>
        </p:txBody>
      </p:sp>
      <p:sp>
        <p:nvSpPr>
          <p:cNvPr id="3" name="Marcador de contenido 2">
            <a:extLst>
              <a:ext uri="{FF2B5EF4-FFF2-40B4-BE49-F238E27FC236}">
                <a16:creationId xmlns:a16="http://schemas.microsoft.com/office/drawing/2014/main" id="{15857685-7943-4888-989C-7E3FE129859A}"/>
              </a:ext>
            </a:extLst>
          </p:cNvPr>
          <p:cNvSpPr>
            <a:spLocks noGrp="1"/>
          </p:cNvSpPr>
          <p:nvPr>
            <p:ph sz="quarter" idx="1"/>
          </p:nvPr>
        </p:nvSpPr>
        <p:spPr/>
        <p:txBody>
          <a:bodyPr/>
          <a:lstStyle/>
          <a:p>
            <a:pPr marL="0" indent="0">
              <a:buNone/>
            </a:pPr>
            <a:r>
              <a:rPr lang="es-MX" sz="3200" dirty="0">
                <a:solidFill>
                  <a:schemeClr val="accent1">
                    <a:lumMod val="75000"/>
                  </a:schemeClr>
                </a:solidFill>
              </a:rPr>
              <a:t>Según la revisión:</a:t>
            </a:r>
          </a:p>
          <a:p>
            <a:r>
              <a:rPr lang="es-MX" sz="2400" dirty="0">
                <a:solidFill>
                  <a:schemeClr val="accent1">
                    <a:lumMod val="75000"/>
                  </a:schemeClr>
                </a:solidFill>
              </a:rPr>
              <a:t>¿Qué aspectos de los textos se pueden mejorar? ¿Cómo se puede lograr esto?</a:t>
            </a:r>
          </a:p>
          <a:p>
            <a:r>
              <a:rPr lang="es-MX" sz="2400" dirty="0">
                <a:solidFill>
                  <a:schemeClr val="accent1">
                    <a:lumMod val="75000"/>
                  </a:schemeClr>
                </a:solidFill>
              </a:rPr>
              <a:t>Después de realizar la actividad ¿cómo la puede vincular con la cita leída al comienzo? (</a:t>
            </a:r>
            <a:r>
              <a:rPr lang="es-CL" sz="2400" b="1" i="1" dirty="0">
                <a:solidFill>
                  <a:schemeClr val="accent1">
                    <a:lumMod val="75000"/>
                  </a:schemeClr>
                </a:solidFill>
                <a:latin typeface="Arial" panose="020B0604020202020204" pitchFamily="34" charset="0"/>
                <a:cs typeface="Arial" panose="020B0604020202020204" pitchFamily="34" charset="0"/>
              </a:rPr>
              <a:t>“</a:t>
            </a:r>
            <a:r>
              <a:rPr lang="es-CL" sz="2400" i="1" dirty="0">
                <a:solidFill>
                  <a:schemeClr val="accent1">
                    <a:lumMod val="75000"/>
                  </a:schemeClr>
                </a:solidFill>
                <a:latin typeface="Arial" panose="020B0604020202020204" pitchFamily="34" charset="0"/>
                <a:cs typeface="Arial" panose="020B0604020202020204" pitchFamily="34" charset="0"/>
              </a:rPr>
              <a:t>La </a:t>
            </a:r>
            <a:r>
              <a:rPr lang="es-CL" sz="2400" b="1" i="1" dirty="0">
                <a:solidFill>
                  <a:schemeClr val="accent1">
                    <a:lumMod val="75000"/>
                  </a:schemeClr>
                </a:solidFill>
                <a:latin typeface="Arial" panose="020B0604020202020204" pitchFamily="34" charset="0"/>
                <a:cs typeface="Arial" panose="020B0604020202020204" pitchFamily="34" charset="0"/>
              </a:rPr>
              <a:t>ortografía </a:t>
            </a:r>
            <a:r>
              <a:rPr lang="es-CL" sz="2400" i="1" dirty="0">
                <a:solidFill>
                  <a:schemeClr val="accent1">
                    <a:lumMod val="75000"/>
                  </a:schemeClr>
                </a:solidFill>
                <a:latin typeface="Arial" panose="020B0604020202020204" pitchFamily="34" charset="0"/>
                <a:cs typeface="Arial" panose="020B0604020202020204" pitchFamily="34" charset="0"/>
              </a:rPr>
              <a:t>es un aspecto </a:t>
            </a:r>
            <a:r>
              <a:rPr lang="es-CL" sz="2400" b="1" i="1" dirty="0">
                <a:solidFill>
                  <a:schemeClr val="accent1">
                    <a:lumMod val="75000"/>
                  </a:schemeClr>
                </a:solidFill>
                <a:latin typeface="Arial" panose="020B0604020202020204" pitchFamily="34" charset="0"/>
                <a:cs typeface="Arial" panose="020B0604020202020204" pitchFamily="34" charset="0"/>
              </a:rPr>
              <a:t>socialmente importante </a:t>
            </a:r>
            <a:r>
              <a:rPr lang="es-CL" sz="2400" i="1" dirty="0">
                <a:solidFill>
                  <a:schemeClr val="accent1">
                    <a:lumMod val="75000"/>
                  </a:schemeClr>
                </a:solidFill>
                <a:latin typeface="Arial" panose="020B0604020202020204" pitchFamily="34" charset="0"/>
                <a:cs typeface="Arial" panose="020B0604020202020204" pitchFamily="34" charset="0"/>
              </a:rPr>
              <a:t>de la lengua escrita</a:t>
            </a:r>
            <a:r>
              <a:rPr lang="es-CL" sz="2400" b="1" i="1" dirty="0">
                <a:solidFill>
                  <a:schemeClr val="accent1">
                    <a:lumMod val="75000"/>
                  </a:schemeClr>
                </a:solidFill>
                <a:latin typeface="Arial" panose="020B0604020202020204" pitchFamily="34" charset="0"/>
                <a:cs typeface="Arial" panose="020B0604020202020204" pitchFamily="34" charset="0"/>
              </a:rPr>
              <a:t>”). </a:t>
            </a:r>
          </a:p>
          <a:p>
            <a:r>
              <a:rPr lang="es-CL" sz="2400" dirty="0">
                <a:solidFill>
                  <a:schemeClr val="accent1">
                    <a:lumMod val="75000"/>
                  </a:schemeClr>
                </a:solidFill>
                <a:latin typeface="Arial" panose="020B0604020202020204" pitchFamily="34" charset="0"/>
                <a:cs typeface="Arial" panose="020B0604020202020204" pitchFamily="34" charset="0"/>
              </a:rPr>
              <a:t>Personalmente, ¿qué cree usted que le resulta más difícil al momento de elaborar un texto?</a:t>
            </a:r>
          </a:p>
          <a:p>
            <a:pPr marL="0" indent="0">
              <a:buNone/>
            </a:pPr>
            <a:endParaRPr lang="es-MX" sz="2400" dirty="0">
              <a:solidFill>
                <a:schemeClr val="accent1">
                  <a:lumMod val="75000"/>
                </a:schemeClr>
              </a:solidFill>
            </a:endParaRPr>
          </a:p>
        </p:txBody>
      </p:sp>
    </p:spTree>
    <p:extLst>
      <p:ext uri="{BB962C8B-B14F-4D97-AF65-F5344CB8AC3E}">
        <p14:creationId xmlns:p14="http://schemas.microsoft.com/office/powerpoint/2010/main" val="1671535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noFill/>
          <a:ln>
            <a:noFill/>
          </a:ln>
        </p:spPr>
        <p:style>
          <a:lnRef idx="1">
            <a:schemeClr val="accent1"/>
          </a:lnRef>
          <a:fillRef idx="2">
            <a:schemeClr val="accent1"/>
          </a:fillRef>
          <a:effectRef idx="1">
            <a:schemeClr val="accent1"/>
          </a:effectRef>
          <a:fontRef idx="minor">
            <a:schemeClr val="dk1"/>
          </a:fontRef>
        </p:style>
        <p:txBody>
          <a:bodyPr/>
          <a:lstStyle/>
          <a:p>
            <a:r>
              <a:rPr lang="es-CL" b="1" dirty="0">
                <a:latin typeface="Cambria" panose="02040503050406030204" pitchFamily="18" charset="0"/>
              </a:rPr>
              <a:t>Reglas para el uso de tilde</a:t>
            </a:r>
          </a:p>
        </p:txBody>
      </p:sp>
      <p:sp>
        <p:nvSpPr>
          <p:cNvPr id="3" name="2 Marcador de contenido"/>
          <p:cNvSpPr>
            <a:spLocks noGrp="1"/>
          </p:cNvSpPr>
          <p:nvPr>
            <p:ph sz="quarter" idx="1"/>
          </p:nvPr>
        </p:nvSpPr>
        <p:spPr>
          <a:xfrm>
            <a:off x="1024127" y="1508078"/>
            <a:ext cx="9720073" cy="4570750"/>
          </a:xfrm>
        </p:spPr>
        <p:txBody>
          <a:bodyPr>
            <a:noAutofit/>
          </a:bodyPr>
          <a:lstStyle/>
          <a:p>
            <a:pPr marL="0" indent="0" algn="just">
              <a:buNone/>
            </a:pPr>
            <a:endParaRPr lang="es-CL" sz="2000" dirty="0"/>
          </a:p>
          <a:p>
            <a:pPr marL="0" indent="0" algn="just">
              <a:buNone/>
            </a:pPr>
            <a:r>
              <a:rPr lang="es-CL" sz="3200" dirty="0"/>
              <a:t>¿Cómo saber cuándo una palabra debe llevar tilde? </a:t>
            </a:r>
          </a:p>
          <a:p>
            <a:pPr marL="0" indent="0" algn="just">
              <a:buNone/>
            </a:pPr>
            <a:endParaRPr lang="es-CL" sz="2000" dirty="0"/>
          </a:p>
          <a:p>
            <a:pPr marL="0" indent="0" algn="just">
              <a:buNone/>
            </a:pPr>
            <a:endParaRPr lang="es-CL" sz="2000" dirty="0"/>
          </a:p>
          <a:p>
            <a:pPr marL="0" indent="0" algn="just">
              <a:buNone/>
            </a:pPr>
            <a:endParaRPr lang="es-CL" sz="2000" dirty="0"/>
          </a:p>
          <a:p>
            <a:pPr marL="0" indent="0" algn="ctr">
              <a:buNone/>
            </a:pPr>
            <a:r>
              <a:rPr lang="es-CL" sz="2400" dirty="0"/>
              <a:t>     </a:t>
            </a:r>
          </a:p>
          <a:p>
            <a:pPr marL="0" indent="0" algn="ctr">
              <a:buNone/>
            </a:pPr>
            <a:endParaRPr lang="es-CL" sz="2400" dirty="0"/>
          </a:p>
          <a:p>
            <a:pPr marL="0" indent="0" algn="ctr">
              <a:buNone/>
            </a:pPr>
            <a:endParaRPr lang="es-CL" sz="2400" dirty="0"/>
          </a:p>
          <a:p>
            <a:pPr marL="0" indent="0" algn="ctr">
              <a:buNone/>
            </a:pPr>
            <a:r>
              <a:rPr lang="es-CL" sz="2400" dirty="0"/>
              <a:t> </a:t>
            </a:r>
          </a:p>
          <a:p>
            <a:endParaRPr lang="es-CL" sz="1600" dirty="0"/>
          </a:p>
        </p:txBody>
      </p:sp>
      <p:sp>
        <p:nvSpPr>
          <p:cNvPr id="6" name="5 Rectángulo"/>
          <p:cNvSpPr/>
          <p:nvPr/>
        </p:nvSpPr>
        <p:spPr>
          <a:xfrm>
            <a:off x="2063552" y="3068961"/>
            <a:ext cx="2016224" cy="156657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L" sz="2400" dirty="0">
                <a:solidFill>
                  <a:srgbClr val="FF0000"/>
                </a:solidFill>
              </a:rPr>
              <a:t>Reglas generales</a:t>
            </a:r>
          </a:p>
        </p:txBody>
      </p:sp>
      <p:sp>
        <p:nvSpPr>
          <p:cNvPr id="8" name="7 Rectángulo"/>
          <p:cNvSpPr/>
          <p:nvPr/>
        </p:nvSpPr>
        <p:spPr>
          <a:xfrm>
            <a:off x="5087888" y="3068961"/>
            <a:ext cx="2016224" cy="156657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s-CL" sz="2400" dirty="0"/>
          </a:p>
          <a:p>
            <a:pPr algn="ctr"/>
            <a:r>
              <a:rPr lang="es-MX" sz="2400" dirty="0">
                <a:solidFill>
                  <a:schemeClr val="tx2">
                    <a:lumMod val="50000"/>
                  </a:schemeClr>
                </a:solidFill>
              </a:rPr>
              <a:t>Diacrítica</a:t>
            </a:r>
            <a:endParaRPr lang="es-CL" sz="2400" dirty="0">
              <a:solidFill>
                <a:schemeClr val="tx2">
                  <a:lumMod val="50000"/>
                </a:schemeClr>
              </a:solidFill>
            </a:endParaRPr>
          </a:p>
          <a:p>
            <a:pPr algn="ctr"/>
            <a:endParaRPr lang="es-CL" sz="2400" dirty="0"/>
          </a:p>
        </p:txBody>
      </p:sp>
      <p:sp>
        <p:nvSpPr>
          <p:cNvPr id="9" name="8 Rectángulo"/>
          <p:cNvSpPr/>
          <p:nvPr/>
        </p:nvSpPr>
        <p:spPr>
          <a:xfrm>
            <a:off x="7968208" y="3086562"/>
            <a:ext cx="2016224" cy="15665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CL" sz="2400" dirty="0" err="1">
                <a:solidFill>
                  <a:schemeClr val="accent2">
                    <a:lumMod val="50000"/>
                  </a:schemeClr>
                </a:solidFill>
              </a:rPr>
              <a:t>Dierética</a:t>
            </a:r>
            <a:endParaRPr lang="es-CL" sz="2400" dirty="0">
              <a:solidFill>
                <a:schemeClr val="accent2">
                  <a:lumMod val="50000"/>
                </a:schemeClr>
              </a:solidFill>
            </a:endParaRPr>
          </a:p>
        </p:txBody>
      </p:sp>
      <p:pic>
        <p:nvPicPr>
          <p:cNvPr id="5" name="Imagen 4"/>
          <p:cNvPicPr>
            <a:picLocks noChangeAspect="1"/>
          </p:cNvPicPr>
          <p:nvPr/>
        </p:nvPicPr>
        <p:blipFill>
          <a:blip r:embed="rId3"/>
          <a:stretch>
            <a:fillRect/>
          </a:stretch>
        </p:blipFill>
        <p:spPr>
          <a:xfrm>
            <a:off x="9467643" y="4821072"/>
            <a:ext cx="2715904" cy="2036928"/>
          </a:xfrm>
          <a:prstGeom prst="rect">
            <a:avLst/>
          </a:prstGeom>
        </p:spPr>
      </p:pic>
    </p:spTree>
    <p:custDataLst>
      <p:tags r:id="rId1"/>
    </p:custDataLst>
    <p:extLst>
      <p:ext uri="{BB962C8B-B14F-4D97-AF65-F5344CB8AC3E}">
        <p14:creationId xmlns:p14="http://schemas.microsoft.com/office/powerpoint/2010/main" val="40303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19411" y="189431"/>
            <a:ext cx="10426344" cy="1021183"/>
          </a:xfrm>
        </p:spPr>
        <p:txBody>
          <a:bodyPr>
            <a:normAutofit/>
          </a:bodyPr>
          <a:lstStyle/>
          <a:p>
            <a:pPr algn="ctr"/>
            <a:r>
              <a:rPr lang="es-CL" sz="3600" dirty="0">
                <a:latin typeface="Cambria" pitchFamily="18" charset="0"/>
              </a:rPr>
              <a:t>Reglas generales para el uso de tilde</a:t>
            </a:r>
          </a:p>
        </p:txBody>
      </p:sp>
      <p:graphicFrame>
        <p:nvGraphicFramePr>
          <p:cNvPr id="5" name="4 Tabla"/>
          <p:cNvGraphicFramePr>
            <a:graphicFrameLocks noGrp="1"/>
          </p:cNvGraphicFramePr>
          <p:nvPr>
            <p:extLst>
              <p:ext uri="{D42A27DB-BD31-4B8C-83A1-F6EECF244321}">
                <p14:modId xmlns:p14="http://schemas.microsoft.com/office/powerpoint/2010/main" val="188173646"/>
              </p:ext>
            </p:extLst>
          </p:nvPr>
        </p:nvGraphicFramePr>
        <p:xfrm>
          <a:off x="888643" y="1171979"/>
          <a:ext cx="10676584" cy="3365841"/>
        </p:xfrm>
        <a:graphic>
          <a:graphicData uri="http://schemas.openxmlformats.org/drawingml/2006/table">
            <a:tbl>
              <a:tblPr>
                <a:tableStyleId>{616DA210-FB5B-4158-B5E0-FEB733F419BA}</a:tableStyleId>
              </a:tblPr>
              <a:tblGrid>
                <a:gridCol w="2202280">
                  <a:extLst>
                    <a:ext uri="{9D8B030D-6E8A-4147-A177-3AD203B41FA5}">
                      <a16:colId xmlns:a16="http://schemas.microsoft.com/office/drawing/2014/main" val="20000"/>
                    </a:ext>
                  </a:extLst>
                </a:gridCol>
                <a:gridCol w="1629354">
                  <a:extLst>
                    <a:ext uri="{9D8B030D-6E8A-4147-A177-3AD203B41FA5}">
                      <a16:colId xmlns:a16="http://schemas.microsoft.com/office/drawing/2014/main" val="20001"/>
                    </a:ext>
                  </a:extLst>
                </a:gridCol>
                <a:gridCol w="1655349">
                  <a:extLst>
                    <a:ext uri="{9D8B030D-6E8A-4147-A177-3AD203B41FA5}">
                      <a16:colId xmlns:a16="http://schemas.microsoft.com/office/drawing/2014/main" val="20002"/>
                    </a:ext>
                  </a:extLst>
                </a:gridCol>
                <a:gridCol w="1655349">
                  <a:extLst>
                    <a:ext uri="{9D8B030D-6E8A-4147-A177-3AD203B41FA5}">
                      <a16:colId xmlns:a16="http://schemas.microsoft.com/office/drawing/2014/main" val="20003"/>
                    </a:ext>
                  </a:extLst>
                </a:gridCol>
                <a:gridCol w="1252948">
                  <a:extLst>
                    <a:ext uri="{9D8B030D-6E8A-4147-A177-3AD203B41FA5}">
                      <a16:colId xmlns:a16="http://schemas.microsoft.com/office/drawing/2014/main" val="20004"/>
                    </a:ext>
                  </a:extLst>
                </a:gridCol>
                <a:gridCol w="969086">
                  <a:extLst>
                    <a:ext uri="{9D8B030D-6E8A-4147-A177-3AD203B41FA5}">
                      <a16:colId xmlns:a16="http://schemas.microsoft.com/office/drawing/2014/main" val="20005"/>
                    </a:ext>
                  </a:extLst>
                </a:gridCol>
                <a:gridCol w="1312218">
                  <a:extLst>
                    <a:ext uri="{9D8B030D-6E8A-4147-A177-3AD203B41FA5}">
                      <a16:colId xmlns:a16="http://schemas.microsoft.com/office/drawing/2014/main" val="20006"/>
                    </a:ext>
                  </a:extLst>
                </a:gridCol>
              </a:tblGrid>
              <a:tr h="1097215">
                <a:tc>
                  <a:txBody>
                    <a:bodyPr/>
                    <a:lstStyle/>
                    <a:p>
                      <a:pPr>
                        <a:lnSpc>
                          <a:spcPct val="115000"/>
                        </a:lnSpc>
                        <a:spcAft>
                          <a:spcPts val="0"/>
                        </a:spcAft>
                      </a:pPr>
                      <a:endParaRPr lang="es-CL" sz="240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Otras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Anterior a antepenúltima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Antepenúltima sílaba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Penúltima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Última sílaba</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tc>
                  <a:txBody>
                    <a:bodyPr/>
                    <a:lstStyle/>
                    <a:p>
                      <a:pPr algn="ctr">
                        <a:lnSpc>
                          <a:spcPct val="115000"/>
                        </a:lnSpc>
                        <a:spcAft>
                          <a:spcPts val="0"/>
                        </a:spcAft>
                      </a:pPr>
                      <a:r>
                        <a:rPr lang="es-ES" sz="1400" b="0" dirty="0"/>
                        <a:t>¿Cuándo llevan tilde? </a:t>
                      </a:r>
                      <a:endParaRPr lang="es-CL" sz="1800" b="0" dirty="0">
                        <a:solidFill>
                          <a:srgbClr val="000000"/>
                        </a:solidFill>
                        <a:latin typeface="Arial"/>
                        <a:ea typeface="Times New Roman"/>
                      </a:endParaRPr>
                    </a:p>
                  </a:txBody>
                  <a:tcPr marL="64118" marR="64118" marT="0" marB="0">
                    <a:solidFill>
                      <a:schemeClr val="accent5">
                        <a:lumMod val="40000"/>
                        <a:lumOff val="60000"/>
                      </a:schemeClr>
                    </a:solidFill>
                  </a:tcPr>
                </a:tc>
                <a:extLst>
                  <a:ext uri="{0D108BD9-81ED-4DB2-BD59-A6C34878D82A}">
                    <a16:rowId xmlns:a16="http://schemas.microsoft.com/office/drawing/2014/main" val="10000"/>
                  </a:ext>
                </a:extLst>
              </a:tr>
              <a:tr h="365738">
                <a:tc rowSpan="6">
                  <a:txBody>
                    <a:bodyPr/>
                    <a:lstStyle/>
                    <a:p>
                      <a:pPr algn="ctr">
                        <a:lnSpc>
                          <a:spcPct val="115000"/>
                        </a:lnSpc>
                        <a:spcAft>
                          <a:spcPts val="0"/>
                        </a:spcAft>
                      </a:pPr>
                      <a:endParaRPr lang="es-ES" sz="1800" b="1" dirty="0"/>
                    </a:p>
                    <a:p>
                      <a:pPr algn="ctr">
                        <a:lnSpc>
                          <a:spcPct val="115000"/>
                        </a:lnSpc>
                        <a:spcAft>
                          <a:spcPts val="0"/>
                        </a:spcAft>
                      </a:pPr>
                      <a:r>
                        <a:rPr lang="es-ES" sz="1800" b="1" dirty="0"/>
                        <a:t>AGUDAS: </a:t>
                      </a:r>
                    </a:p>
                    <a:p>
                      <a:pPr algn="just">
                        <a:lnSpc>
                          <a:spcPct val="115000"/>
                        </a:lnSpc>
                        <a:spcAft>
                          <a:spcPts val="0"/>
                        </a:spcAft>
                      </a:pPr>
                      <a:r>
                        <a:rPr lang="es-ES" sz="1800" dirty="0"/>
                        <a:t>son todas las palabras cuya última sílaba es tónica.</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ha</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blé</a:t>
                      </a:r>
                      <a:endParaRPr lang="es-CL" sz="2400" dirty="0">
                        <a:solidFill>
                          <a:srgbClr val="000000"/>
                        </a:solidFill>
                        <a:latin typeface="Arial"/>
                        <a:ea typeface="Times New Roman"/>
                      </a:endParaRPr>
                    </a:p>
                  </a:txBody>
                  <a:tcPr marL="64118" marR="64118" marT="0" marB="0">
                    <a:solidFill>
                      <a:srgbClr val="92D050"/>
                    </a:solidFill>
                  </a:tcPr>
                </a:tc>
                <a:tc rowSpan="6">
                  <a:txBody>
                    <a:bodyPr/>
                    <a:lstStyle/>
                    <a:p>
                      <a:pPr>
                        <a:lnSpc>
                          <a:spcPct val="115000"/>
                        </a:lnSpc>
                        <a:spcAft>
                          <a:spcPts val="0"/>
                        </a:spcAft>
                      </a:pPr>
                      <a:r>
                        <a:rPr lang="es-ES" sz="1800" dirty="0"/>
                        <a:t>Llevan tilde solo cuando terminan en –N, -S o Vocal.</a:t>
                      </a:r>
                      <a:endParaRPr lang="es-CL" sz="2400">
                        <a:solidFill>
                          <a:srgbClr val="000000"/>
                        </a:solidFill>
                        <a:latin typeface="Arial"/>
                        <a:ea typeface="Times New Roman"/>
                      </a:endParaRPr>
                    </a:p>
                  </a:txBody>
                  <a:tcPr marL="64118" marR="64118" marT="0" marB="0"/>
                </a:tc>
                <a:extLst>
                  <a:ext uri="{0D108BD9-81ED-4DB2-BD59-A6C34878D82A}">
                    <a16:rowId xmlns:a16="http://schemas.microsoft.com/office/drawing/2014/main" val="10001"/>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Di</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rec</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tor</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2"/>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a</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sí</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3"/>
                  </a:ext>
                </a:extLst>
              </a:tr>
              <a:tr h="439936">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can</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tar</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4"/>
                  </a:ext>
                </a:extLst>
              </a:tr>
              <a:tr h="365738">
                <a:tc vMerge="1">
                  <a:txBody>
                    <a:bodyPr/>
                    <a:lstStyle/>
                    <a:p>
                      <a:endParaRPr lang="es-CL" dirty="0"/>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tam</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bién</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5"/>
                  </a:ext>
                </a:extLst>
              </a:tr>
              <a:tr h="365738">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tc>
                <a:tc>
                  <a:txBody>
                    <a:bodyPr/>
                    <a:lstStyle/>
                    <a:p>
                      <a:pPr algn="just">
                        <a:lnSpc>
                          <a:spcPct val="115000"/>
                        </a:lnSpc>
                        <a:spcAft>
                          <a:spcPts val="0"/>
                        </a:spcAft>
                      </a:pPr>
                      <a:r>
                        <a:rPr lang="es-ES" sz="1800" dirty="0"/>
                        <a:t>Es</a:t>
                      </a:r>
                      <a:endParaRPr lang="es-CL" sz="240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cri</a:t>
                      </a:r>
                      <a:endParaRPr lang="es-CL" sz="2400" dirty="0">
                        <a:solidFill>
                          <a:srgbClr val="000000"/>
                        </a:solidFill>
                        <a:latin typeface="Arial"/>
                        <a:ea typeface="Times New Roman"/>
                      </a:endParaRPr>
                    </a:p>
                  </a:txBody>
                  <a:tcPr marL="64118" marR="64118" marT="0" marB="0"/>
                </a:tc>
                <a:tc>
                  <a:txBody>
                    <a:bodyPr/>
                    <a:lstStyle/>
                    <a:p>
                      <a:pPr algn="just">
                        <a:lnSpc>
                          <a:spcPct val="115000"/>
                        </a:lnSpc>
                        <a:spcAft>
                          <a:spcPts val="0"/>
                        </a:spcAft>
                      </a:pPr>
                      <a:r>
                        <a:rPr lang="es-ES" sz="1800" dirty="0"/>
                        <a:t>bí</a:t>
                      </a:r>
                      <a:endParaRPr lang="es-CL" sz="2400" dirty="0">
                        <a:solidFill>
                          <a:srgbClr val="000000"/>
                        </a:solidFill>
                        <a:latin typeface="Arial"/>
                        <a:ea typeface="Times New Roman"/>
                      </a:endParaRPr>
                    </a:p>
                  </a:txBody>
                  <a:tcPr marL="64118" marR="64118" marT="0" marB="0">
                    <a:solidFill>
                      <a:srgbClr val="92D050"/>
                    </a:solidFill>
                  </a:tcPr>
                </a:tc>
                <a:tc vMerge="1">
                  <a:txBody>
                    <a:bodyPr/>
                    <a:lstStyle/>
                    <a:p>
                      <a:endParaRPr lang="es-CL"/>
                    </a:p>
                  </a:txBody>
                  <a:tcPr/>
                </a:tc>
                <a:extLst>
                  <a:ext uri="{0D108BD9-81ED-4DB2-BD59-A6C34878D82A}">
                    <a16:rowId xmlns:a16="http://schemas.microsoft.com/office/drawing/2014/main" val="10006"/>
                  </a:ext>
                </a:extLst>
              </a:tr>
            </a:tbl>
          </a:graphicData>
        </a:graphic>
      </p:graphicFrame>
      <p:graphicFrame>
        <p:nvGraphicFramePr>
          <p:cNvPr id="6" name="5 Tabla"/>
          <p:cNvGraphicFramePr>
            <a:graphicFrameLocks noGrp="1"/>
          </p:cNvGraphicFramePr>
          <p:nvPr>
            <p:extLst>
              <p:ext uri="{D42A27DB-BD31-4B8C-83A1-F6EECF244321}">
                <p14:modId xmlns:p14="http://schemas.microsoft.com/office/powerpoint/2010/main" val="581424786"/>
              </p:ext>
            </p:extLst>
          </p:nvPr>
        </p:nvGraphicFramePr>
        <p:xfrm>
          <a:off x="888642" y="4546241"/>
          <a:ext cx="10676587" cy="2153415"/>
        </p:xfrm>
        <a:graphic>
          <a:graphicData uri="http://schemas.openxmlformats.org/drawingml/2006/table">
            <a:tbl>
              <a:tblPr/>
              <a:tblGrid>
                <a:gridCol w="2202281">
                  <a:extLst>
                    <a:ext uri="{9D8B030D-6E8A-4147-A177-3AD203B41FA5}">
                      <a16:colId xmlns:a16="http://schemas.microsoft.com/office/drawing/2014/main" val="20000"/>
                    </a:ext>
                  </a:extLst>
                </a:gridCol>
                <a:gridCol w="1629354">
                  <a:extLst>
                    <a:ext uri="{9D8B030D-6E8A-4147-A177-3AD203B41FA5}">
                      <a16:colId xmlns:a16="http://schemas.microsoft.com/office/drawing/2014/main" val="20001"/>
                    </a:ext>
                  </a:extLst>
                </a:gridCol>
                <a:gridCol w="1655350">
                  <a:extLst>
                    <a:ext uri="{9D8B030D-6E8A-4147-A177-3AD203B41FA5}">
                      <a16:colId xmlns:a16="http://schemas.microsoft.com/office/drawing/2014/main" val="20002"/>
                    </a:ext>
                  </a:extLst>
                </a:gridCol>
                <a:gridCol w="1655350">
                  <a:extLst>
                    <a:ext uri="{9D8B030D-6E8A-4147-A177-3AD203B41FA5}">
                      <a16:colId xmlns:a16="http://schemas.microsoft.com/office/drawing/2014/main" val="20003"/>
                    </a:ext>
                  </a:extLst>
                </a:gridCol>
                <a:gridCol w="1252949">
                  <a:extLst>
                    <a:ext uri="{9D8B030D-6E8A-4147-A177-3AD203B41FA5}">
                      <a16:colId xmlns:a16="http://schemas.microsoft.com/office/drawing/2014/main" val="20004"/>
                    </a:ext>
                  </a:extLst>
                </a:gridCol>
                <a:gridCol w="969085">
                  <a:extLst>
                    <a:ext uri="{9D8B030D-6E8A-4147-A177-3AD203B41FA5}">
                      <a16:colId xmlns:a16="http://schemas.microsoft.com/office/drawing/2014/main" val="20005"/>
                    </a:ext>
                  </a:extLst>
                </a:gridCol>
                <a:gridCol w="1312218">
                  <a:extLst>
                    <a:ext uri="{9D8B030D-6E8A-4147-A177-3AD203B41FA5}">
                      <a16:colId xmlns:a16="http://schemas.microsoft.com/office/drawing/2014/main" val="20006"/>
                    </a:ext>
                  </a:extLst>
                </a:gridCol>
              </a:tblGrid>
              <a:tr h="354560">
                <a:tc rowSpan="5">
                  <a:txBody>
                    <a:bodyPr/>
                    <a:lstStyle/>
                    <a:p>
                      <a:pPr algn="ctr">
                        <a:lnSpc>
                          <a:spcPct val="115000"/>
                        </a:lnSpc>
                        <a:spcAft>
                          <a:spcPts val="0"/>
                        </a:spcAft>
                      </a:pPr>
                      <a:endParaRPr lang="es-ES" sz="1800" b="1" dirty="0">
                        <a:solidFill>
                          <a:srgbClr val="000000"/>
                        </a:solidFill>
                        <a:latin typeface="Calibri"/>
                        <a:ea typeface="Times New Roman"/>
                        <a:cs typeface="Calibri"/>
                      </a:endParaRPr>
                    </a:p>
                    <a:p>
                      <a:pPr algn="ctr">
                        <a:lnSpc>
                          <a:spcPct val="115000"/>
                        </a:lnSpc>
                        <a:spcAft>
                          <a:spcPts val="0"/>
                        </a:spcAft>
                      </a:pPr>
                      <a:r>
                        <a:rPr lang="es-ES" sz="1800" b="1" dirty="0">
                          <a:solidFill>
                            <a:srgbClr val="000000"/>
                          </a:solidFill>
                          <a:latin typeface="Calibri"/>
                          <a:ea typeface="Times New Roman"/>
                          <a:cs typeface="Calibri"/>
                        </a:rPr>
                        <a:t>GRAVES</a:t>
                      </a:r>
                      <a:r>
                        <a:rPr lang="es-ES" sz="1800" i="1" dirty="0">
                          <a:solidFill>
                            <a:srgbClr val="000000"/>
                          </a:solidFill>
                          <a:latin typeface="Calibri"/>
                          <a:ea typeface="Times New Roman"/>
                          <a:cs typeface="Calibri"/>
                        </a:rPr>
                        <a:t>:</a:t>
                      </a:r>
                      <a:r>
                        <a:rPr lang="es-ES" sz="1800" b="1" i="1" dirty="0">
                          <a:solidFill>
                            <a:srgbClr val="000000"/>
                          </a:solidFill>
                          <a:latin typeface="Calibri"/>
                          <a:ea typeface="Times New Roman"/>
                          <a:cs typeface="Calibri"/>
                        </a:rPr>
                        <a:t> </a:t>
                      </a:r>
                    </a:p>
                    <a:p>
                      <a:pPr algn="just">
                        <a:lnSpc>
                          <a:spcPct val="115000"/>
                        </a:lnSpc>
                        <a:spcAft>
                          <a:spcPts val="0"/>
                        </a:spcAft>
                      </a:pPr>
                      <a:r>
                        <a:rPr lang="es-ES" sz="1800" dirty="0">
                          <a:solidFill>
                            <a:srgbClr val="000000"/>
                          </a:solidFill>
                          <a:latin typeface="Calibri"/>
                          <a:ea typeface="Times New Roman"/>
                          <a:cs typeface="Calibri"/>
                        </a:rPr>
                        <a:t>son todas las palabras cuya penúltima sílaba es tónica.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I</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ma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i="1" dirty="0">
                          <a:solidFill>
                            <a:srgbClr val="000000"/>
                          </a:solidFill>
                          <a:latin typeface="Calibri"/>
                          <a:ea typeface="Times New Roman"/>
                          <a:cs typeface="Calibri"/>
                        </a:rPr>
                        <a:t>gen</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nSpc>
                          <a:spcPct val="115000"/>
                        </a:lnSpc>
                        <a:spcAft>
                          <a:spcPts val="0"/>
                        </a:spcAft>
                      </a:pPr>
                      <a:r>
                        <a:rPr lang="es-ES" sz="1800" dirty="0">
                          <a:solidFill>
                            <a:srgbClr val="000000"/>
                          </a:solidFill>
                          <a:latin typeface="Calibri"/>
                          <a:ea typeface="Times New Roman"/>
                          <a:cs typeface="Calibri"/>
                        </a:rPr>
                        <a:t>Llevan tilde cuando NO terminan en –N, -S o Vocal.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s-CL" sz="1800">
                        <a:latin typeface="Calibri"/>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más</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til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1"/>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Ca</a:t>
                      </a:r>
                      <a:endParaRPr lang="es-CL" sz="18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rre</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ra</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2"/>
                  </a:ext>
                </a:extLst>
              </a:tr>
              <a:tr h="325013">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dirty="0">
                          <a:solidFill>
                            <a:srgbClr val="000000"/>
                          </a:solidFill>
                          <a:latin typeface="Calibri"/>
                          <a:ea typeface="Times New Roman"/>
                          <a:cs typeface="Calibri"/>
                        </a:rPr>
                        <a:t>I</a:t>
                      </a:r>
                      <a:endParaRPr lang="es-CL" sz="18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nú</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til</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3"/>
                  </a:ext>
                </a:extLst>
              </a:tr>
              <a:tr h="823816">
                <a:tc vMerge="1">
                  <a:txBody>
                    <a:bodyPr/>
                    <a:lstStyle/>
                    <a:p>
                      <a:endParaRPr lang="es-CL"/>
                    </a:p>
                  </a:txBody>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800" b="1" i="1" dirty="0">
                          <a:solidFill>
                            <a:srgbClr val="000000"/>
                          </a:solidFill>
                          <a:latin typeface="Calibri"/>
                          <a:ea typeface="Times New Roman"/>
                          <a:cs typeface="Calibri"/>
                        </a:rPr>
                        <a:t>lá</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15000"/>
                        </a:lnSpc>
                        <a:spcAft>
                          <a:spcPts val="0"/>
                        </a:spcAft>
                      </a:pPr>
                      <a:r>
                        <a:rPr lang="es-ES" sz="1800" dirty="0">
                          <a:solidFill>
                            <a:srgbClr val="000000"/>
                          </a:solidFill>
                          <a:latin typeface="Calibri"/>
                          <a:ea typeface="Times New Roman"/>
                          <a:cs typeface="Calibri"/>
                        </a:rPr>
                        <a:t>piz</a:t>
                      </a:r>
                      <a:endParaRPr lang="es-CL" sz="18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4"/>
                  </a:ext>
                </a:extLst>
              </a:tr>
            </a:tbl>
          </a:graphicData>
        </a:graphic>
      </p:graphicFrame>
    </p:spTree>
    <p:custDataLst>
      <p:tags r:id="rId1"/>
    </p:custDataLst>
    <p:extLst>
      <p:ext uri="{BB962C8B-B14F-4D97-AF65-F5344CB8AC3E}">
        <p14:creationId xmlns:p14="http://schemas.microsoft.com/office/powerpoint/2010/main" val="2168506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Tabla"/>
          <p:cNvGraphicFramePr>
            <a:graphicFrameLocks noGrp="1"/>
          </p:cNvGraphicFramePr>
          <p:nvPr>
            <p:extLst>
              <p:ext uri="{D42A27DB-BD31-4B8C-83A1-F6EECF244321}">
                <p14:modId xmlns:p14="http://schemas.microsoft.com/office/powerpoint/2010/main" val="2356071291"/>
              </p:ext>
            </p:extLst>
          </p:nvPr>
        </p:nvGraphicFramePr>
        <p:xfrm>
          <a:off x="566672" y="1417639"/>
          <a:ext cx="11024313" cy="5208245"/>
        </p:xfrm>
        <a:graphic>
          <a:graphicData uri="http://schemas.openxmlformats.org/drawingml/2006/table">
            <a:tbl>
              <a:tblPr/>
              <a:tblGrid>
                <a:gridCol w="2769508">
                  <a:extLst>
                    <a:ext uri="{9D8B030D-6E8A-4147-A177-3AD203B41FA5}">
                      <a16:colId xmlns:a16="http://schemas.microsoft.com/office/drawing/2014/main" val="20000"/>
                    </a:ext>
                  </a:extLst>
                </a:gridCol>
                <a:gridCol w="1186921">
                  <a:extLst>
                    <a:ext uri="{9D8B030D-6E8A-4147-A177-3AD203B41FA5}">
                      <a16:colId xmlns:a16="http://schemas.microsoft.com/office/drawing/2014/main" val="20001"/>
                    </a:ext>
                  </a:extLst>
                </a:gridCol>
                <a:gridCol w="1709262">
                  <a:extLst>
                    <a:ext uri="{9D8B030D-6E8A-4147-A177-3AD203B41FA5}">
                      <a16:colId xmlns:a16="http://schemas.microsoft.com/office/drawing/2014/main" val="20002"/>
                    </a:ext>
                  </a:extLst>
                </a:gridCol>
                <a:gridCol w="1709262">
                  <a:extLst>
                    <a:ext uri="{9D8B030D-6E8A-4147-A177-3AD203B41FA5}">
                      <a16:colId xmlns:a16="http://schemas.microsoft.com/office/drawing/2014/main" val="20003"/>
                    </a:ext>
                  </a:extLst>
                </a:gridCol>
                <a:gridCol w="1293756">
                  <a:extLst>
                    <a:ext uri="{9D8B030D-6E8A-4147-A177-3AD203B41FA5}">
                      <a16:colId xmlns:a16="http://schemas.microsoft.com/office/drawing/2014/main" val="20004"/>
                    </a:ext>
                  </a:extLst>
                </a:gridCol>
                <a:gridCol w="1000648">
                  <a:extLst>
                    <a:ext uri="{9D8B030D-6E8A-4147-A177-3AD203B41FA5}">
                      <a16:colId xmlns:a16="http://schemas.microsoft.com/office/drawing/2014/main" val="20005"/>
                    </a:ext>
                  </a:extLst>
                </a:gridCol>
                <a:gridCol w="1354956">
                  <a:extLst>
                    <a:ext uri="{9D8B030D-6E8A-4147-A177-3AD203B41FA5}">
                      <a16:colId xmlns:a16="http://schemas.microsoft.com/office/drawing/2014/main" val="20006"/>
                    </a:ext>
                  </a:extLst>
                </a:gridCol>
              </a:tblGrid>
              <a:tr h="451391">
                <a:tc rowSpan="5">
                  <a:txBody>
                    <a:bodyPr/>
                    <a:lstStyle/>
                    <a:p>
                      <a:pPr algn="ctr">
                        <a:lnSpc>
                          <a:spcPct val="115000"/>
                        </a:lnSpc>
                        <a:spcAft>
                          <a:spcPts val="0"/>
                        </a:spcAft>
                      </a:pPr>
                      <a:endParaRPr lang="es-ES" sz="1900" b="1" dirty="0">
                        <a:solidFill>
                          <a:srgbClr val="000000"/>
                        </a:solidFill>
                        <a:latin typeface="Calibri"/>
                        <a:ea typeface="Times New Roman"/>
                        <a:cs typeface="Calibri"/>
                      </a:endParaRPr>
                    </a:p>
                    <a:p>
                      <a:pPr algn="ctr">
                        <a:lnSpc>
                          <a:spcPct val="115000"/>
                        </a:lnSpc>
                        <a:spcAft>
                          <a:spcPts val="0"/>
                        </a:spcAft>
                      </a:pPr>
                      <a:r>
                        <a:rPr lang="es-ES" sz="1900" b="1" dirty="0">
                          <a:solidFill>
                            <a:srgbClr val="000000"/>
                          </a:solidFill>
                          <a:latin typeface="Calibri"/>
                          <a:ea typeface="Times New Roman"/>
                          <a:cs typeface="Calibri"/>
                        </a:rPr>
                        <a:t>ESDRÚJULAS:</a:t>
                      </a: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Son todas las palabras cuya sílaba tónica es la antepenúltima.</a:t>
                      </a:r>
                      <a:r>
                        <a:rPr lang="es-ES" sz="1900" b="1" dirty="0">
                          <a:solidFill>
                            <a:srgbClr val="000000"/>
                          </a:solidFill>
                          <a:latin typeface="Calibri"/>
                          <a:ea typeface="Times New Roman"/>
                          <a:cs typeface="Calibri"/>
                        </a:rPr>
                        <a:t> </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má</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ge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nes</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15000"/>
                        </a:lnSpc>
                        <a:spcAft>
                          <a:spcPts val="0"/>
                        </a:spcAft>
                      </a:pPr>
                      <a:r>
                        <a:rPr lang="es-ES" sz="1900" dirty="0">
                          <a:solidFill>
                            <a:srgbClr val="000000"/>
                          </a:solidFill>
                          <a:latin typeface="Calibri"/>
                          <a:ea typeface="Times New Roman"/>
                          <a:cs typeface="Calibri"/>
                        </a:rPr>
                        <a:t>Siempre se tildan. </a:t>
                      </a:r>
                      <a:endParaRPr lang="es-CL" sz="1900" dirty="0">
                        <a:solidFill>
                          <a:srgbClr val="000000"/>
                        </a:solidFill>
                        <a:latin typeface="Arial"/>
                        <a:ea typeface="Times New Roman"/>
                      </a:endParaRPr>
                    </a:p>
                  </a:txBody>
                  <a:tcPr marL="64118" marR="641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Im</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prí</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me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1"/>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tér</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mi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no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2"/>
                  </a:ext>
                </a:extLst>
              </a:tr>
              <a:tr h="451391">
                <a:tc vMerge="1">
                  <a:txBody>
                    <a:bodyPr/>
                    <a:lstStyle/>
                    <a:p>
                      <a:endParaRPr lang="es-CL"/>
                    </a:p>
                  </a:txBody>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Tó</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xi</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co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3"/>
                  </a:ext>
                </a:extLst>
              </a:tr>
              <a:tr h="554575">
                <a:tc vMerge="1">
                  <a:txBody>
                    <a:bodyPr/>
                    <a:lstStyle/>
                    <a:p>
                      <a:endParaRPr lang="es-CL"/>
                    </a:p>
                  </a:txBody>
                  <a:tcPr/>
                </a:tc>
                <a:tc>
                  <a:txBody>
                    <a:bodyPr/>
                    <a:lstStyle/>
                    <a:p>
                      <a:pPr algn="just">
                        <a:lnSpc>
                          <a:spcPct val="115000"/>
                        </a:lnSpc>
                        <a:spcAft>
                          <a:spcPts val="0"/>
                        </a:spcAft>
                      </a:pPr>
                      <a:r>
                        <a:rPr lang="es-ES" sz="1900" dirty="0">
                          <a:solidFill>
                            <a:srgbClr val="000000"/>
                          </a:solidFill>
                          <a:latin typeface="Calibri"/>
                          <a:ea typeface="Times New Roman"/>
                          <a:cs typeface="Calibri"/>
                        </a:rPr>
                        <a:t>a</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le</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gó</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ri</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co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4"/>
                  </a:ext>
                </a:extLst>
              </a:tr>
              <a:tr h="451391">
                <a:tc rowSpan="2">
                  <a:txBody>
                    <a:bodyPr/>
                    <a:lstStyle/>
                    <a:p>
                      <a:pPr algn="just">
                        <a:lnSpc>
                          <a:spcPct val="115000"/>
                        </a:lnSpc>
                        <a:spcAft>
                          <a:spcPts val="0"/>
                        </a:spcAft>
                      </a:pPr>
                      <a:endParaRPr lang="es-ES" sz="1900" b="1" dirty="0">
                        <a:solidFill>
                          <a:srgbClr val="000000"/>
                        </a:solidFill>
                        <a:latin typeface="Calibri"/>
                        <a:ea typeface="Times New Roman"/>
                        <a:cs typeface="Calibri"/>
                      </a:endParaRPr>
                    </a:p>
                    <a:p>
                      <a:pPr algn="ctr">
                        <a:lnSpc>
                          <a:spcPct val="115000"/>
                        </a:lnSpc>
                        <a:spcAft>
                          <a:spcPts val="0"/>
                        </a:spcAft>
                      </a:pPr>
                      <a:r>
                        <a:rPr lang="es-ES" sz="1900" b="1" dirty="0">
                          <a:solidFill>
                            <a:srgbClr val="000000"/>
                          </a:solidFill>
                          <a:latin typeface="Calibri"/>
                          <a:ea typeface="Times New Roman"/>
                          <a:cs typeface="Calibri"/>
                        </a:rPr>
                        <a:t>SOBRESDRÚJULAS: </a:t>
                      </a:r>
                    </a:p>
                    <a:p>
                      <a:pPr algn="just">
                        <a:lnSpc>
                          <a:spcPct val="115000"/>
                        </a:lnSpc>
                        <a:spcAft>
                          <a:spcPts val="0"/>
                        </a:spcAft>
                      </a:pPr>
                      <a:r>
                        <a:rPr lang="es-ES" sz="1900" b="0" dirty="0">
                          <a:solidFill>
                            <a:srgbClr val="000000"/>
                          </a:solidFill>
                          <a:latin typeface="Calibri"/>
                          <a:ea typeface="Times New Roman"/>
                          <a:cs typeface="Calibri"/>
                        </a:rPr>
                        <a:t>S</a:t>
                      </a:r>
                      <a:r>
                        <a:rPr lang="es-ES" sz="1900" dirty="0">
                          <a:solidFill>
                            <a:srgbClr val="000000"/>
                          </a:solidFill>
                          <a:latin typeface="Calibri"/>
                          <a:ea typeface="Times New Roman"/>
                          <a:cs typeface="Calibri"/>
                        </a:rPr>
                        <a:t>on todas las palabras cuya sílaba tónica es anterior a la antepenúltima.</a:t>
                      </a:r>
                      <a:r>
                        <a:rPr lang="es-ES" sz="1900" b="1" dirty="0">
                          <a:solidFill>
                            <a:srgbClr val="000000"/>
                          </a:solidFill>
                          <a:latin typeface="Calibri"/>
                          <a:ea typeface="Times New Roman"/>
                          <a:cs typeface="Calibri"/>
                        </a:rPr>
                        <a:t> </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r>
                        <a:rPr lang="es-ES" sz="1900" b="1" i="1" dirty="0">
                          <a:solidFill>
                            <a:srgbClr val="000000"/>
                          </a:solidFill>
                          <a:latin typeface="Calibri"/>
                          <a:ea typeface="Times New Roman"/>
                          <a:cs typeface="Calibri"/>
                        </a:rPr>
                        <a:t>llé</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r>
                        <a:rPr lang="es-ES" sz="1900" dirty="0">
                          <a:solidFill>
                            <a:srgbClr val="000000"/>
                          </a:solidFill>
                          <a:latin typeface="Calibri"/>
                          <a:ea typeface="Times New Roman"/>
                          <a:cs typeface="Calibri"/>
                        </a:rPr>
                        <a:t>ve</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se</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1900" dirty="0">
                          <a:solidFill>
                            <a:srgbClr val="000000"/>
                          </a:solidFill>
                          <a:latin typeface="Calibri"/>
                          <a:ea typeface="Times New Roman"/>
                          <a:cs typeface="Calibri"/>
                        </a:rPr>
                        <a:t>lo</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es-ES" sz="1900" dirty="0">
                          <a:solidFill>
                            <a:srgbClr val="000000"/>
                          </a:solidFill>
                          <a:latin typeface="Calibri"/>
                          <a:ea typeface="Times New Roman"/>
                          <a:cs typeface="Calibri"/>
                        </a:rPr>
                        <a:t>Siempre se tildan.</a:t>
                      </a:r>
                      <a:endParaRPr lang="es-CL" sz="1900" dirty="0">
                        <a:solidFill>
                          <a:srgbClr val="000000"/>
                        </a:solidFill>
                        <a:latin typeface="Arial"/>
                        <a:ea typeface="Times New Roman"/>
                      </a:endParaRPr>
                    </a:p>
                  </a:txBody>
                  <a:tcPr marL="64118" marR="641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96715">
                <a:tc vMerge="1">
                  <a:txBody>
                    <a:bodyPr/>
                    <a:lstStyle/>
                    <a:p>
                      <a:endParaRPr lang="es-CL"/>
                    </a:p>
                  </a:txBody>
                  <a:tcPr/>
                </a:tc>
                <a:tc>
                  <a:txBody>
                    <a:bodyPr/>
                    <a:lstStyle/>
                    <a:p>
                      <a:pPr algn="just">
                        <a:lnSpc>
                          <a:spcPct val="115000"/>
                        </a:lnSpc>
                        <a:spcAft>
                          <a:spcPts val="0"/>
                        </a:spcAft>
                      </a:pPr>
                      <a:endParaRPr lang="es-CL" sz="1900">
                        <a:solidFill>
                          <a:srgbClr val="000000"/>
                        </a:solidFill>
                        <a:latin typeface="Arial"/>
                        <a:ea typeface="Times New Roman"/>
                      </a:endParaRPr>
                    </a:p>
                    <a:p>
                      <a:pPr algn="just">
                        <a:lnSpc>
                          <a:spcPct val="115000"/>
                        </a:lnSpc>
                        <a:spcAft>
                          <a:spcPts val="0"/>
                        </a:spcAft>
                      </a:pPr>
                      <a:r>
                        <a:rPr lang="es-ES" sz="1900" i="1" dirty="0">
                          <a:solidFill>
                            <a:srgbClr val="000000"/>
                          </a:solidFill>
                          <a:latin typeface="Calibri"/>
                          <a:ea typeface="Times New Roman"/>
                          <a:cs typeface="Calibri"/>
                        </a:rPr>
                        <a:t>en</a:t>
                      </a:r>
                      <a:endParaRPr lang="es-CL" sz="190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endParaRPr lang="es-CL" sz="1900" dirty="0">
                        <a:solidFill>
                          <a:srgbClr val="000000"/>
                        </a:solidFill>
                        <a:latin typeface="Arial"/>
                        <a:ea typeface="Times New Roman"/>
                      </a:endParaRPr>
                    </a:p>
                    <a:p>
                      <a:pPr algn="just">
                        <a:lnSpc>
                          <a:spcPct val="115000"/>
                        </a:lnSpc>
                        <a:spcAft>
                          <a:spcPts val="0"/>
                        </a:spcAft>
                      </a:pPr>
                      <a:r>
                        <a:rPr lang="es-ES" sz="1900" b="1" i="1" dirty="0">
                          <a:solidFill>
                            <a:srgbClr val="000000"/>
                          </a:solidFill>
                          <a:latin typeface="Calibri"/>
                          <a:ea typeface="Times New Roman"/>
                          <a:cs typeface="Calibri"/>
                        </a:rPr>
                        <a:t>tré</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ga</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se</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900" dirty="0">
                        <a:solidFill>
                          <a:srgbClr val="000000"/>
                        </a:solidFill>
                        <a:latin typeface="Calibri"/>
                        <a:ea typeface="Times New Roman"/>
                        <a:cs typeface="Calibri"/>
                      </a:endParaRPr>
                    </a:p>
                    <a:p>
                      <a:pPr algn="just">
                        <a:lnSpc>
                          <a:spcPct val="115000"/>
                        </a:lnSpc>
                        <a:spcAft>
                          <a:spcPts val="0"/>
                        </a:spcAft>
                      </a:pPr>
                      <a:r>
                        <a:rPr lang="es-ES" sz="1900" dirty="0">
                          <a:solidFill>
                            <a:srgbClr val="000000"/>
                          </a:solidFill>
                          <a:latin typeface="Calibri"/>
                          <a:ea typeface="Times New Roman"/>
                          <a:cs typeface="Calibri"/>
                        </a:rPr>
                        <a:t>lo</a:t>
                      </a:r>
                      <a:endParaRPr lang="es-CL" sz="1900" dirty="0">
                        <a:solidFill>
                          <a:srgbClr val="000000"/>
                        </a:solidFill>
                        <a:latin typeface="Arial"/>
                        <a:ea typeface="Times New Roman"/>
                      </a:endParaRPr>
                    </a:p>
                  </a:txBody>
                  <a:tcPr marL="64118" marR="641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10006"/>
                  </a:ext>
                </a:extLst>
              </a:tr>
            </a:tbl>
          </a:graphicData>
        </a:graphic>
      </p:graphicFrame>
      <p:sp>
        <p:nvSpPr>
          <p:cNvPr id="18433" name="Rectangle 1"/>
          <p:cNvSpPr>
            <a:spLocks noChangeArrowheads="1"/>
          </p:cNvSpPr>
          <p:nvPr/>
        </p:nvSpPr>
        <p:spPr bwMode="auto">
          <a:xfrm>
            <a:off x="1524001"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defTabSz="914400" fontAlgn="base">
              <a:spcBef>
                <a:spcPct val="0"/>
              </a:spcBef>
              <a:spcAft>
                <a:spcPct val="0"/>
              </a:spcAft>
            </a:pPr>
            <a:endParaRPr lang="es-CL">
              <a:latin typeface="Arial" pitchFamily="34" charset="0"/>
              <a:cs typeface="Arial" pitchFamily="34" charset="0"/>
            </a:endParaRPr>
          </a:p>
        </p:txBody>
      </p:sp>
      <p:sp>
        <p:nvSpPr>
          <p:cNvPr id="7" name="1 Título"/>
          <p:cNvSpPr>
            <a:spLocks noGrp="1"/>
          </p:cNvSpPr>
          <p:nvPr>
            <p:ph type="title"/>
          </p:nvPr>
        </p:nvSpPr>
        <p:spPr>
          <a:xfrm>
            <a:off x="819411" y="189431"/>
            <a:ext cx="10426344" cy="995425"/>
          </a:xfrm>
        </p:spPr>
        <p:txBody>
          <a:bodyPr>
            <a:normAutofit/>
          </a:bodyPr>
          <a:lstStyle/>
          <a:p>
            <a:pPr algn="ctr"/>
            <a:r>
              <a:rPr lang="es-CL" sz="3600" dirty="0">
                <a:latin typeface="Cambria" pitchFamily="18" charset="0"/>
              </a:rPr>
              <a:t>Reglas generales para el uso de tilde</a:t>
            </a:r>
          </a:p>
        </p:txBody>
      </p:sp>
    </p:spTree>
    <p:custDataLst>
      <p:tags r:id="rId1"/>
    </p:custDataLst>
    <p:extLst>
      <p:ext uri="{BB962C8B-B14F-4D97-AF65-F5344CB8AC3E}">
        <p14:creationId xmlns:p14="http://schemas.microsoft.com/office/powerpoint/2010/main" val="1133371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sz="quarter" idx="1"/>
          </p:nvPr>
        </p:nvSpPr>
        <p:spPr>
          <a:xfrm>
            <a:off x="1024128" y="1184857"/>
            <a:ext cx="9720072" cy="1197736"/>
          </a:xfrm>
        </p:spPr>
        <p:txBody>
          <a:bodyPr>
            <a:normAutofit/>
          </a:bodyPr>
          <a:lstStyle/>
          <a:p>
            <a:pPr algn="just"/>
            <a:r>
              <a:rPr lang="es-CL" dirty="0"/>
              <a:t>Recuerda la palabra SEGA. Este cuadro te ayudará a recordar de manera simple cada una de las reglas:</a:t>
            </a:r>
          </a:p>
        </p:txBody>
      </p:sp>
      <p:graphicFrame>
        <p:nvGraphicFramePr>
          <p:cNvPr id="6" name="Tabla 5"/>
          <p:cNvGraphicFramePr>
            <a:graphicFrameLocks noGrp="1"/>
          </p:cNvGraphicFramePr>
          <p:nvPr>
            <p:extLst>
              <p:ext uri="{D42A27DB-BD31-4B8C-83A1-F6EECF244321}">
                <p14:modId xmlns:p14="http://schemas.microsoft.com/office/powerpoint/2010/main" val="3235729131"/>
              </p:ext>
            </p:extLst>
          </p:nvPr>
        </p:nvGraphicFramePr>
        <p:xfrm>
          <a:off x="1133339" y="2073500"/>
          <a:ext cx="10522040" cy="4307376"/>
        </p:xfrm>
        <a:graphic>
          <a:graphicData uri="http://schemas.openxmlformats.org/drawingml/2006/table">
            <a:tbl>
              <a:tblPr firstRow="1" bandRow="1">
                <a:tableStyleId>{5C22544A-7EE6-4342-B048-85BDC9FD1C3A}</a:tableStyleId>
              </a:tblPr>
              <a:tblGrid>
                <a:gridCol w="2630510">
                  <a:extLst>
                    <a:ext uri="{9D8B030D-6E8A-4147-A177-3AD203B41FA5}">
                      <a16:colId xmlns:a16="http://schemas.microsoft.com/office/drawing/2014/main" val="1300195948"/>
                    </a:ext>
                  </a:extLst>
                </a:gridCol>
                <a:gridCol w="2630510">
                  <a:extLst>
                    <a:ext uri="{9D8B030D-6E8A-4147-A177-3AD203B41FA5}">
                      <a16:colId xmlns:a16="http://schemas.microsoft.com/office/drawing/2014/main" val="3442628860"/>
                    </a:ext>
                  </a:extLst>
                </a:gridCol>
                <a:gridCol w="2630510">
                  <a:extLst>
                    <a:ext uri="{9D8B030D-6E8A-4147-A177-3AD203B41FA5}">
                      <a16:colId xmlns:a16="http://schemas.microsoft.com/office/drawing/2014/main" val="1436961336"/>
                    </a:ext>
                  </a:extLst>
                </a:gridCol>
                <a:gridCol w="2630510">
                  <a:extLst>
                    <a:ext uri="{9D8B030D-6E8A-4147-A177-3AD203B41FA5}">
                      <a16:colId xmlns:a16="http://schemas.microsoft.com/office/drawing/2014/main" val="2375847454"/>
                    </a:ext>
                  </a:extLst>
                </a:gridCol>
              </a:tblGrid>
              <a:tr h="971271">
                <a:tc>
                  <a:txBody>
                    <a:bodyPr/>
                    <a:lstStyle/>
                    <a:p>
                      <a:pPr algn="ctr"/>
                      <a:r>
                        <a:rPr lang="es-CL" sz="2000" dirty="0"/>
                        <a:t>Anterior</a:t>
                      </a:r>
                      <a:r>
                        <a:rPr lang="es-CL" sz="2000" baseline="0" dirty="0"/>
                        <a:t> a la antepenúltima</a:t>
                      </a:r>
                      <a:endParaRPr lang="es-CL" sz="2000" dirty="0"/>
                    </a:p>
                  </a:txBody>
                  <a:tcPr/>
                </a:tc>
                <a:tc>
                  <a:txBody>
                    <a:bodyPr/>
                    <a:lstStyle/>
                    <a:p>
                      <a:pPr algn="ctr"/>
                      <a:r>
                        <a:rPr lang="es-CL" sz="2000" dirty="0"/>
                        <a:t>Antepenúltima</a:t>
                      </a:r>
                    </a:p>
                  </a:txBody>
                  <a:tcPr/>
                </a:tc>
                <a:tc>
                  <a:txBody>
                    <a:bodyPr/>
                    <a:lstStyle/>
                    <a:p>
                      <a:pPr algn="ctr"/>
                      <a:r>
                        <a:rPr lang="es-CL" sz="2000" dirty="0"/>
                        <a:t>Penúltima</a:t>
                      </a:r>
                    </a:p>
                  </a:txBody>
                  <a:tcPr/>
                </a:tc>
                <a:tc>
                  <a:txBody>
                    <a:bodyPr/>
                    <a:lstStyle/>
                    <a:p>
                      <a:pPr algn="ctr"/>
                      <a:r>
                        <a:rPr lang="es-CL" sz="2000" dirty="0"/>
                        <a:t>Última</a:t>
                      </a:r>
                    </a:p>
                  </a:txBody>
                  <a:tcPr/>
                </a:tc>
                <a:extLst>
                  <a:ext uri="{0D108BD9-81ED-4DB2-BD59-A6C34878D82A}">
                    <a16:rowId xmlns:a16="http://schemas.microsoft.com/office/drawing/2014/main" val="1782018867"/>
                  </a:ext>
                </a:extLst>
              </a:tr>
              <a:tr h="929042">
                <a:tc>
                  <a:txBody>
                    <a:bodyPr/>
                    <a:lstStyle/>
                    <a:p>
                      <a:endParaRPr lang="es-CL"/>
                    </a:p>
                  </a:txBody>
                  <a:tcPr/>
                </a:tc>
                <a:tc>
                  <a:txBody>
                    <a:bodyPr/>
                    <a:lstStyle/>
                    <a:p>
                      <a:endParaRPr lang="es-CL"/>
                    </a:p>
                  </a:txBody>
                  <a:tcPr/>
                </a:tc>
                <a:tc>
                  <a:txBody>
                    <a:bodyPr/>
                    <a:lstStyle/>
                    <a:p>
                      <a:endParaRPr lang="es-CL" dirty="0"/>
                    </a:p>
                  </a:txBody>
                  <a:tcPr/>
                </a:tc>
                <a:tc>
                  <a:txBody>
                    <a:bodyPr/>
                    <a:lstStyle/>
                    <a:p>
                      <a:r>
                        <a:rPr lang="es-CL" sz="2000" b="1" dirty="0">
                          <a:solidFill>
                            <a:srgbClr val="FF0000"/>
                          </a:solidFill>
                        </a:rPr>
                        <a:t>A</a:t>
                      </a:r>
                      <a:r>
                        <a:rPr lang="es-CL" dirty="0"/>
                        <a:t>gudas (tilde:</a:t>
                      </a:r>
                      <a:r>
                        <a:rPr lang="es-CL" baseline="0" dirty="0"/>
                        <a:t> n, s o vocal)</a:t>
                      </a:r>
                      <a:endParaRPr lang="es-CL" dirty="0"/>
                    </a:p>
                  </a:txBody>
                  <a:tcPr/>
                </a:tc>
                <a:extLst>
                  <a:ext uri="{0D108BD9-81ED-4DB2-BD59-A6C34878D82A}">
                    <a16:rowId xmlns:a16="http://schemas.microsoft.com/office/drawing/2014/main" val="4128202498"/>
                  </a:ext>
                </a:extLst>
              </a:tr>
              <a:tr h="929042">
                <a:tc>
                  <a:txBody>
                    <a:bodyPr/>
                    <a:lstStyle/>
                    <a:p>
                      <a:endParaRPr lang="es-CL"/>
                    </a:p>
                  </a:txBody>
                  <a:tcPr/>
                </a:tc>
                <a:tc>
                  <a:txBody>
                    <a:bodyPr/>
                    <a:lstStyle/>
                    <a:p>
                      <a:endParaRPr lang="es-CL"/>
                    </a:p>
                  </a:txBody>
                  <a:tcPr/>
                </a:tc>
                <a:tc>
                  <a:txBody>
                    <a:bodyPr/>
                    <a:lstStyle/>
                    <a:p>
                      <a:r>
                        <a:rPr lang="es-CL" sz="2000" b="1" dirty="0">
                          <a:solidFill>
                            <a:srgbClr val="FF0000"/>
                          </a:solidFill>
                        </a:rPr>
                        <a:t>G</a:t>
                      </a:r>
                      <a:r>
                        <a:rPr lang="es-CL" dirty="0"/>
                        <a:t>raves (tilde:</a:t>
                      </a:r>
                      <a:r>
                        <a:rPr lang="es-CL" baseline="0" dirty="0"/>
                        <a:t> todas menos n, s o vocal)</a:t>
                      </a:r>
                      <a:endParaRPr lang="es-CL" dirty="0"/>
                    </a:p>
                  </a:txBody>
                  <a:tcPr/>
                </a:tc>
                <a:tc>
                  <a:txBody>
                    <a:bodyPr/>
                    <a:lstStyle/>
                    <a:p>
                      <a:endParaRPr lang="es-CL" dirty="0"/>
                    </a:p>
                  </a:txBody>
                  <a:tcPr/>
                </a:tc>
                <a:extLst>
                  <a:ext uri="{0D108BD9-81ED-4DB2-BD59-A6C34878D82A}">
                    <a16:rowId xmlns:a16="http://schemas.microsoft.com/office/drawing/2014/main" val="1681454648"/>
                  </a:ext>
                </a:extLst>
              </a:tr>
              <a:tr h="548979">
                <a:tc>
                  <a:txBody>
                    <a:bodyPr/>
                    <a:lstStyle/>
                    <a:p>
                      <a:endParaRPr lang="es-CL"/>
                    </a:p>
                  </a:txBody>
                  <a:tcPr/>
                </a:tc>
                <a:tc>
                  <a:txBody>
                    <a:bodyPr/>
                    <a:lstStyle/>
                    <a:p>
                      <a:r>
                        <a:rPr lang="es-CL" sz="2000" b="1" dirty="0">
                          <a:solidFill>
                            <a:srgbClr val="FF0000"/>
                          </a:solidFill>
                        </a:rPr>
                        <a:t>E</a:t>
                      </a:r>
                      <a:r>
                        <a:rPr lang="es-CL" dirty="0"/>
                        <a:t>sdrújulas (todas)</a:t>
                      </a:r>
                    </a:p>
                  </a:txBody>
                  <a:tcPr/>
                </a:tc>
                <a:tc>
                  <a:txBody>
                    <a:bodyPr/>
                    <a:lstStyle/>
                    <a:p>
                      <a:endParaRPr lang="es-CL" dirty="0"/>
                    </a:p>
                  </a:txBody>
                  <a:tcPr/>
                </a:tc>
                <a:tc>
                  <a:txBody>
                    <a:bodyPr/>
                    <a:lstStyle/>
                    <a:p>
                      <a:endParaRPr lang="es-CL" dirty="0"/>
                    </a:p>
                  </a:txBody>
                  <a:tcPr/>
                </a:tc>
                <a:extLst>
                  <a:ext uri="{0D108BD9-81ED-4DB2-BD59-A6C34878D82A}">
                    <a16:rowId xmlns:a16="http://schemas.microsoft.com/office/drawing/2014/main" val="3857501896"/>
                  </a:ext>
                </a:extLst>
              </a:tr>
              <a:tr h="929042">
                <a:tc>
                  <a:txBody>
                    <a:bodyPr/>
                    <a:lstStyle/>
                    <a:p>
                      <a:r>
                        <a:rPr lang="es-CL" sz="2000" b="1" dirty="0">
                          <a:solidFill>
                            <a:srgbClr val="FF0000"/>
                          </a:solidFill>
                        </a:rPr>
                        <a:t>S</a:t>
                      </a:r>
                      <a:r>
                        <a:rPr lang="es-CL" dirty="0"/>
                        <a:t>obresdrújulas (todas)</a:t>
                      </a:r>
                    </a:p>
                  </a:txBody>
                  <a:tcPr/>
                </a:tc>
                <a:tc>
                  <a:txBody>
                    <a:bodyPr/>
                    <a:lstStyle/>
                    <a:p>
                      <a:endParaRPr lang="es-CL" dirty="0"/>
                    </a:p>
                  </a:txBody>
                  <a:tcPr/>
                </a:tc>
                <a:tc>
                  <a:txBody>
                    <a:bodyPr/>
                    <a:lstStyle/>
                    <a:p>
                      <a:endParaRPr lang="es-CL"/>
                    </a:p>
                  </a:txBody>
                  <a:tcPr/>
                </a:tc>
                <a:tc>
                  <a:txBody>
                    <a:bodyPr/>
                    <a:lstStyle/>
                    <a:p>
                      <a:endParaRPr lang="es-CL" dirty="0"/>
                    </a:p>
                  </a:txBody>
                  <a:tcPr/>
                </a:tc>
                <a:extLst>
                  <a:ext uri="{0D108BD9-81ED-4DB2-BD59-A6C34878D82A}">
                    <a16:rowId xmlns:a16="http://schemas.microsoft.com/office/drawing/2014/main" val="3044422372"/>
                  </a:ext>
                </a:extLst>
              </a:tr>
            </a:tbl>
          </a:graphicData>
        </a:graphic>
      </p:graphicFrame>
    </p:spTree>
    <p:custDataLst>
      <p:tags r:id="rId1"/>
    </p:custDataLst>
    <p:extLst>
      <p:ext uri="{BB962C8B-B14F-4D97-AF65-F5344CB8AC3E}">
        <p14:creationId xmlns:p14="http://schemas.microsoft.com/office/powerpoint/2010/main" val="492904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152400"/>
            <a:ext cx="10972800" cy="1045335"/>
          </a:xfrm>
        </p:spPr>
        <p:txBody>
          <a:bodyPr>
            <a:normAutofit fontScale="90000"/>
          </a:bodyPr>
          <a:lstStyle/>
          <a:p>
            <a:r>
              <a:rPr lang="es-CL" dirty="0"/>
              <a:t>Ejercicio: complete la siguiente tabla según la consonante indicada. </a:t>
            </a:r>
          </a:p>
        </p:txBody>
      </p:sp>
      <p:graphicFrame>
        <p:nvGraphicFramePr>
          <p:cNvPr id="3" name="2 Tabla"/>
          <p:cNvGraphicFramePr>
            <a:graphicFrameLocks noGrp="1"/>
          </p:cNvGraphicFramePr>
          <p:nvPr>
            <p:extLst>
              <p:ext uri="{D42A27DB-BD31-4B8C-83A1-F6EECF244321}">
                <p14:modId xmlns:p14="http://schemas.microsoft.com/office/powerpoint/2010/main" val="1085083686"/>
              </p:ext>
            </p:extLst>
          </p:nvPr>
        </p:nvGraphicFramePr>
        <p:xfrm>
          <a:off x="605309" y="1223490"/>
          <a:ext cx="11346285" cy="5112920"/>
        </p:xfrm>
        <a:graphic>
          <a:graphicData uri="http://schemas.openxmlformats.org/drawingml/2006/table">
            <a:tbl>
              <a:tblPr firstRow="1" bandRow="1">
                <a:tableStyleId>{5C22544A-7EE6-4342-B048-85BDC9FD1C3A}</a:tableStyleId>
              </a:tblPr>
              <a:tblGrid>
                <a:gridCol w="2199711">
                  <a:extLst>
                    <a:ext uri="{9D8B030D-6E8A-4147-A177-3AD203B41FA5}">
                      <a16:colId xmlns:a16="http://schemas.microsoft.com/office/drawing/2014/main" val="20000"/>
                    </a:ext>
                  </a:extLst>
                </a:gridCol>
                <a:gridCol w="2199711">
                  <a:extLst>
                    <a:ext uri="{9D8B030D-6E8A-4147-A177-3AD203B41FA5}">
                      <a16:colId xmlns:a16="http://schemas.microsoft.com/office/drawing/2014/main" val="20001"/>
                    </a:ext>
                  </a:extLst>
                </a:gridCol>
                <a:gridCol w="2199711">
                  <a:extLst>
                    <a:ext uri="{9D8B030D-6E8A-4147-A177-3AD203B41FA5}">
                      <a16:colId xmlns:a16="http://schemas.microsoft.com/office/drawing/2014/main" val="20002"/>
                    </a:ext>
                  </a:extLst>
                </a:gridCol>
                <a:gridCol w="2199711">
                  <a:extLst>
                    <a:ext uri="{9D8B030D-6E8A-4147-A177-3AD203B41FA5}">
                      <a16:colId xmlns:a16="http://schemas.microsoft.com/office/drawing/2014/main" val="20003"/>
                    </a:ext>
                  </a:extLst>
                </a:gridCol>
                <a:gridCol w="2547441">
                  <a:extLst>
                    <a:ext uri="{9D8B030D-6E8A-4147-A177-3AD203B41FA5}">
                      <a16:colId xmlns:a16="http://schemas.microsoft.com/office/drawing/2014/main" val="20004"/>
                    </a:ext>
                  </a:extLst>
                </a:gridCol>
              </a:tblGrid>
              <a:tr h="639115">
                <a:tc>
                  <a:txBody>
                    <a:bodyPr/>
                    <a:lstStyle/>
                    <a:p>
                      <a:r>
                        <a:rPr lang="es-CL" dirty="0"/>
                        <a:t>CONSONANTE</a:t>
                      </a:r>
                    </a:p>
                  </a:txBody>
                  <a:tcPr/>
                </a:tc>
                <a:tc>
                  <a:txBody>
                    <a:bodyPr/>
                    <a:lstStyle/>
                    <a:p>
                      <a:r>
                        <a:rPr lang="es-CL" dirty="0"/>
                        <a:t>AGUDAS</a:t>
                      </a:r>
                      <a:r>
                        <a:rPr lang="es-CL" baseline="0" dirty="0"/>
                        <a:t> </a:t>
                      </a:r>
                      <a:endParaRPr lang="es-CL" dirty="0"/>
                    </a:p>
                  </a:txBody>
                  <a:tcPr/>
                </a:tc>
                <a:tc>
                  <a:txBody>
                    <a:bodyPr/>
                    <a:lstStyle/>
                    <a:p>
                      <a:r>
                        <a:rPr lang="es-CL" dirty="0"/>
                        <a:t>GRAVES </a:t>
                      </a:r>
                    </a:p>
                  </a:txBody>
                  <a:tcPr/>
                </a:tc>
                <a:tc>
                  <a:txBody>
                    <a:bodyPr/>
                    <a:lstStyle/>
                    <a:p>
                      <a:r>
                        <a:rPr lang="es-CL" dirty="0"/>
                        <a:t>ESDRÚJULAS </a:t>
                      </a:r>
                    </a:p>
                  </a:txBody>
                  <a:tcPr/>
                </a:tc>
                <a:tc>
                  <a:txBody>
                    <a:bodyPr/>
                    <a:lstStyle/>
                    <a:p>
                      <a:r>
                        <a:rPr lang="es-CL" dirty="0"/>
                        <a:t>SOBRESDRÚJULAS</a:t>
                      </a:r>
                    </a:p>
                  </a:txBody>
                  <a:tcPr/>
                </a:tc>
                <a:extLst>
                  <a:ext uri="{0D108BD9-81ED-4DB2-BD59-A6C34878D82A}">
                    <a16:rowId xmlns:a16="http://schemas.microsoft.com/office/drawing/2014/main" val="10000"/>
                  </a:ext>
                </a:extLst>
              </a:tr>
              <a:tr h="639115">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extLst>
                  <a:ext uri="{0D108BD9-81ED-4DB2-BD59-A6C34878D82A}">
                    <a16:rowId xmlns:a16="http://schemas.microsoft.com/office/drawing/2014/main" val="10001"/>
                  </a:ext>
                </a:extLst>
              </a:tr>
              <a:tr h="639115">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extLst>
                  <a:ext uri="{0D108BD9-81ED-4DB2-BD59-A6C34878D82A}">
                    <a16:rowId xmlns:a16="http://schemas.microsoft.com/office/drawing/2014/main" val="10002"/>
                  </a:ext>
                </a:extLst>
              </a:tr>
              <a:tr h="639115">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extLst>
                  <a:ext uri="{0D108BD9-81ED-4DB2-BD59-A6C34878D82A}">
                    <a16:rowId xmlns:a16="http://schemas.microsoft.com/office/drawing/2014/main" val="10003"/>
                  </a:ext>
                </a:extLst>
              </a:tr>
              <a:tr h="639115">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extLst>
                  <a:ext uri="{0D108BD9-81ED-4DB2-BD59-A6C34878D82A}">
                    <a16:rowId xmlns:a16="http://schemas.microsoft.com/office/drawing/2014/main" val="10004"/>
                  </a:ext>
                </a:extLst>
              </a:tr>
              <a:tr h="639115">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extLst>
                  <a:ext uri="{0D108BD9-81ED-4DB2-BD59-A6C34878D82A}">
                    <a16:rowId xmlns:a16="http://schemas.microsoft.com/office/drawing/2014/main" val="10005"/>
                  </a:ext>
                </a:extLst>
              </a:tr>
              <a:tr h="639115">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extLst>
                  <a:ext uri="{0D108BD9-81ED-4DB2-BD59-A6C34878D82A}">
                    <a16:rowId xmlns:a16="http://schemas.microsoft.com/office/drawing/2014/main" val="10006"/>
                  </a:ext>
                </a:extLst>
              </a:tr>
              <a:tr h="639115">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dirty="0"/>
                    </a:p>
                  </a:txBody>
                  <a:tcPr/>
                </a:tc>
                <a:extLst>
                  <a:ext uri="{0D108BD9-81ED-4DB2-BD59-A6C34878D82A}">
                    <a16:rowId xmlns:a16="http://schemas.microsoft.com/office/drawing/2014/main" val="10007"/>
                  </a:ext>
                </a:extLst>
              </a:tr>
            </a:tbl>
          </a:graphicData>
        </a:graphic>
      </p:graphicFrame>
    </p:spTree>
    <p:custDataLst>
      <p:tags r:id="rId1"/>
    </p:custDataLst>
    <p:extLst>
      <p:ext uri="{BB962C8B-B14F-4D97-AF65-F5344CB8AC3E}">
        <p14:creationId xmlns:p14="http://schemas.microsoft.com/office/powerpoint/2010/main" val="4131111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600" y="228600"/>
            <a:ext cx="10972800" cy="4008549"/>
          </a:xfrm>
        </p:spPr>
        <p:txBody>
          <a:bodyPr>
            <a:normAutofit/>
          </a:bodyPr>
          <a:lstStyle/>
          <a:p>
            <a:r>
              <a:rPr lang="es-CL" dirty="0"/>
              <a:t>De las palabras anteriores seleccione 6 (una de cada clasificación) y redacte un texto donde las incluya.</a:t>
            </a:r>
            <a:br>
              <a:rPr lang="es-CL" dirty="0"/>
            </a:br>
            <a:r>
              <a:rPr lang="es-CL" dirty="0"/>
              <a:t> </a:t>
            </a:r>
            <a:br>
              <a:rPr lang="es-CL" dirty="0"/>
            </a:br>
            <a:endParaRPr lang="es-CL" dirty="0"/>
          </a:p>
        </p:txBody>
      </p:sp>
    </p:spTree>
    <p:extLst>
      <p:ext uri="{BB962C8B-B14F-4D97-AF65-F5344CB8AC3E}">
        <p14:creationId xmlns:p14="http://schemas.microsoft.com/office/powerpoint/2010/main" val="2819847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latin typeface="Cambria"/>
                <a:cs typeface="Cambria"/>
              </a:rPr>
              <a:t>Tilde diacrítica</a:t>
            </a:r>
          </a:p>
        </p:txBody>
      </p:sp>
      <p:sp>
        <p:nvSpPr>
          <p:cNvPr id="3" name="Marcador de contenido 2"/>
          <p:cNvSpPr>
            <a:spLocks noGrp="1"/>
          </p:cNvSpPr>
          <p:nvPr>
            <p:ph sz="quarter" idx="1"/>
          </p:nvPr>
        </p:nvSpPr>
        <p:spPr>
          <a:xfrm>
            <a:off x="1024127" y="2084832"/>
            <a:ext cx="10603765" cy="1571452"/>
          </a:xfrm>
        </p:spPr>
        <p:txBody>
          <a:bodyPr/>
          <a:lstStyle/>
          <a:p>
            <a:pPr algn="just">
              <a:buFont typeface="Wingdings" charset="2"/>
              <a:buChar char="ü"/>
            </a:pPr>
            <a:r>
              <a:rPr lang="es-CL" sz="2400" dirty="0">
                <a:latin typeface="Cambria" pitchFamily="18" charset="0"/>
              </a:rPr>
              <a:t>Es el segundo tipo de regla para el uso de la tilde que permite distinguir palabras con idéntica forma, pero que dentro de la oración pueden tener distinto significado. </a:t>
            </a:r>
          </a:p>
          <a:p>
            <a:pPr>
              <a:buNone/>
            </a:pPr>
            <a:endParaRPr lang="es-ES" dirty="0"/>
          </a:p>
        </p:txBody>
      </p:sp>
      <p:pic>
        <p:nvPicPr>
          <p:cNvPr id="2050" name="Picture 2" descr="Resultado de imagen para tilde diacrít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6117" y="3656284"/>
            <a:ext cx="4596093" cy="17157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151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563B029-EC80-4235-952F-E295B1C3B8FB}"/>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22174" t="16215" r="26087" b="17471"/>
          <a:stretch/>
        </p:blipFill>
        <p:spPr>
          <a:xfrm>
            <a:off x="0" y="0"/>
            <a:ext cx="12192000" cy="6374295"/>
          </a:xfrm>
          <a:prstGeom prst="rect">
            <a:avLst/>
          </a:prstGeom>
        </p:spPr>
      </p:pic>
    </p:spTree>
    <p:extLst>
      <p:ext uri="{BB962C8B-B14F-4D97-AF65-F5344CB8AC3E}">
        <p14:creationId xmlns:p14="http://schemas.microsoft.com/office/powerpoint/2010/main" val="805918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57744011-D49E-4934-B5B7-2A4A24259459}"/>
              </a:ext>
            </a:extLst>
          </p:cNvPr>
          <p:cNvPicPr>
            <a:picLocks noChangeAspect="1"/>
          </p:cNvPicPr>
          <p:nvPr/>
        </p:nvPicPr>
        <p:blipFill rotWithShape="1">
          <a:blip r:embed="rId2"/>
          <a:srcRect l="14348" t="44249" r="50000" b="20952"/>
          <a:stretch/>
        </p:blipFill>
        <p:spPr>
          <a:xfrm>
            <a:off x="662606" y="1683026"/>
            <a:ext cx="10893287" cy="4717774"/>
          </a:xfrm>
          <a:prstGeom prst="rect">
            <a:avLst/>
          </a:prstGeom>
        </p:spPr>
      </p:pic>
      <p:sp>
        <p:nvSpPr>
          <p:cNvPr id="3" name="Rectángulo 2">
            <a:extLst>
              <a:ext uri="{FF2B5EF4-FFF2-40B4-BE49-F238E27FC236}">
                <a16:creationId xmlns:a16="http://schemas.microsoft.com/office/drawing/2014/main" id="{CE6978A3-5E21-484F-B1CB-4CFD4B6A4BB7}"/>
              </a:ext>
            </a:extLst>
          </p:cNvPr>
          <p:cNvSpPr/>
          <p:nvPr/>
        </p:nvSpPr>
        <p:spPr>
          <a:xfrm>
            <a:off x="662606" y="318053"/>
            <a:ext cx="10866788" cy="108667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CL" dirty="0">
                <a:latin typeface="Arial Black" panose="020B0A04020102020204" pitchFamily="34" charset="0"/>
              </a:rPr>
              <a:t>EN LAS SIGUIENTES ORACIONES TILDE AQUELLAS PALABRAS QUE CONSIDERE INCORRECTAS.</a:t>
            </a:r>
          </a:p>
        </p:txBody>
      </p:sp>
    </p:spTree>
    <p:extLst>
      <p:ext uri="{BB962C8B-B14F-4D97-AF65-F5344CB8AC3E}">
        <p14:creationId xmlns:p14="http://schemas.microsoft.com/office/powerpoint/2010/main" val="3668240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extLst>
              <p:ext uri="{D42A27DB-BD31-4B8C-83A1-F6EECF244321}">
                <p14:modId xmlns:p14="http://schemas.microsoft.com/office/powerpoint/2010/main" val="4071569089"/>
              </p:ext>
            </p:extLst>
          </p:nvPr>
        </p:nvGraphicFramePr>
        <p:xfrm>
          <a:off x="605306" y="824248"/>
          <a:ext cx="11011437" cy="5510675"/>
        </p:xfrm>
        <a:graphic>
          <a:graphicData uri="http://schemas.openxmlformats.org/drawingml/2006/table">
            <a:tbl>
              <a:tblPr firstRow="1" firstCol="1">
                <a:tableStyleId>{5940675A-B579-460E-94D1-54222C63F5DA}</a:tableStyleId>
              </a:tblPr>
              <a:tblGrid>
                <a:gridCol w="1960078">
                  <a:extLst>
                    <a:ext uri="{9D8B030D-6E8A-4147-A177-3AD203B41FA5}">
                      <a16:colId xmlns:a16="http://schemas.microsoft.com/office/drawing/2014/main" val="20000"/>
                    </a:ext>
                  </a:extLst>
                </a:gridCol>
                <a:gridCol w="2631881">
                  <a:extLst>
                    <a:ext uri="{9D8B030D-6E8A-4147-A177-3AD203B41FA5}">
                      <a16:colId xmlns:a16="http://schemas.microsoft.com/office/drawing/2014/main" val="20001"/>
                    </a:ext>
                  </a:extLst>
                </a:gridCol>
                <a:gridCol w="6419478">
                  <a:extLst>
                    <a:ext uri="{9D8B030D-6E8A-4147-A177-3AD203B41FA5}">
                      <a16:colId xmlns:a16="http://schemas.microsoft.com/office/drawing/2014/main" val="20002"/>
                    </a:ext>
                  </a:extLst>
                </a:gridCol>
              </a:tblGrid>
              <a:tr h="323769">
                <a:tc>
                  <a:txBody>
                    <a:bodyPr/>
                    <a:lstStyle/>
                    <a:p>
                      <a:pPr algn="ctr">
                        <a:lnSpc>
                          <a:spcPct val="115000"/>
                        </a:lnSpc>
                        <a:spcAft>
                          <a:spcPts val="0"/>
                        </a:spcAft>
                      </a:pPr>
                      <a:r>
                        <a:rPr lang="es-ES" sz="1800" b="1" dirty="0"/>
                        <a:t>Monosílabo</a:t>
                      </a:r>
                      <a:endParaRPr lang="es-CL" sz="1800" b="1" dirty="0">
                        <a:latin typeface="Calibri"/>
                        <a:ea typeface="Calibri"/>
                        <a:cs typeface="Times New Roman"/>
                      </a:endParaRPr>
                    </a:p>
                  </a:txBody>
                  <a:tcPr marL="60237" marR="60237" marT="0" marB="0">
                    <a:solidFill>
                      <a:srgbClr val="92D050"/>
                    </a:solidFill>
                  </a:tcPr>
                </a:tc>
                <a:tc>
                  <a:txBody>
                    <a:bodyPr/>
                    <a:lstStyle/>
                    <a:p>
                      <a:pPr algn="ctr">
                        <a:lnSpc>
                          <a:spcPct val="115000"/>
                        </a:lnSpc>
                        <a:spcAft>
                          <a:spcPts val="0"/>
                        </a:spcAft>
                      </a:pPr>
                      <a:r>
                        <a:rPr lang="es-ES" sz="1800" b="1" dirty="0"/>
                        <a:t>Lleva tilde cuando</a:t>
                      </a:r>
                      <a:endParaRPr lang="es-CL" sz="1800" b="1" dirty="0">
                        <a:latin typeface="Calibri"/>
                        <a:ea typeface="Calibri"/>
                        <a:cs typeface="Times New Roman"/>
                      </a:endParaRPr>
                    </a:p>
                  </a:txBody>
                  <a:tcPr marL="60237" marR="60237" marT="0" marB="0" anchor="ctr">
                    <a:solidFill>
                      <a:srgbClr val="92D050"/>
                    </a:solidFill>
                  </a:tcPr>
                </a:tc>
                <a:tc>
                  <a:txBody>
                    <a:bodyPr/>
                    <a:lstStyle/>
                    <a:p>
                      <a:pPr algn="ctr">
                        <a:lnSpc>
                          <a:spcPct val="115000"/>
                        </a:lnSpc>
                        <a:spcAft>
                          <a:spcPts val="0"/>
                        </a:spcAft>
                      </a:pPr>
                      <a:r>
                        <a:rPr lang="es-ES" sz="1800" b="1" dirty="0"/>
                        <a:t>Ejemplo</a:t>
                      </a:r>
                      <a:endParaRPr lang="es-CL" sz="1800" b="1" dirty="0">
                        <a:latin typeface="Calibri"/>
                        <a:ea typeface="Calibri"/>
                        <a:cs typeface="Times New Roman"/>
                      </a:endParaRPr>
                    </a:p>
                  </a:txBody>
                  <a:tcPr marL="60237" marR="60237" marT="0" marB="0" anchor="ctr">
                    <a:solidFill>
                      <a:srgbClr val="92D050"/>
                    </a:solidFill>
                  </a:tcPr>
                </a:tc>
                <a:extLst>
                  <a:ext uri="{0D108BD9-81ED-4DB2-BD59-A6C34878D82A}">
                    <a16:rowId xmlns:a16="http://schemas.microsoft.com/office/drawing/2014/main" val="10000"/>
                  </a:ext>
                </a:extLst>
              </a:tr>
              <a:tr h="1209057">
                <a:tc>
                  <a:txBody>
                    <a:bodyPr/>
                    <a:lstStyle/>
                    <a:p>
                      <a:pPr algn="ctr">
                        <a:lnSpc>
                          <a:spcPct val="115000"/>
                        </a:lnSpc>
                        <a:spcAft>
                          <a:spcPts val="0"/>
                        </a:spcAft>
                      </a:pPr>
                      <a:r>
                        <a:rPr lang="es-ES" sz="1600" dirty="0"/>
                        <a:t>Tú, él, mí, sí*</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pronombres personales.</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Andrés irá al cine esta noche. Él irá con su novia.</a:t>
                      </a:r>
                      <a:endParaRPr lang="es-CL" sz="1600" dirty="0"/>
                    </a:p>
                    <a:p>
                      <a:pPr algn="just">
                        <a:lnSpc>
                          <a:spcPct val="115000"/>
                        </a:lnSpc>
                        <a:spcAft>
                          <a:spcPts val="0"/>
                        </a:spcAft>
                      </a:pPr>
                      <a:r>
                        <a:rPr lang="es-ES" sz="1600" dirty="0"/>
                        <a:t>Lo hizo para sí mismo.</a:t>
                      </a:r>
                      <a:endParaRPr lang="es-CL" sz="1600" dirty="0"/>
                    </a:p>
                    <a:p>
                      <a:pPr algn="just">
                        <a:lnSpc>
                          <a:spcPct val="115000"/>
                        </a:lnSpc>
                        <a:spcAft>
                          <a:spcPts val="0"/>
                        </a:spcAft>
                      </a:pPr>
                      <a:r>
                        <a:rPr lang="es-ES" sz="1600" dirty="0"/>
                        <a:t>¿Tienes hambre? –Sí*, tengo. </a:t>
                      </a:r>
                      <a:r>
                        <a:rPr lang="es-ES" sz="1400" dirty="0"/>
                        <a:t>(En este caso, “SÍ” tiene la función de adverbio, expresa una afirmación)</a:t>
                      </a:r>
                      <a:r>
                        <a:rPr lang="es-ES" sz="1600" dirty="0"/>
                        <a:t>.</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1"/>
                  </a:ext>
                </a:extLst>
              </a:tr>
              <a:tr h="594898">
                <a:tc>
                  <a:txBody>
                    <a:bodyPr/>
                    <a:lstStyle/>
                    <a:p>
                      <a:pPr algn="ctr">
                        <a:lnSpc>
                          <a:spcPct val="115000"/>
                        </a:lnSpc>
                        <a:spcAft>
                          <a:spcPts val="0"/>
                        </a:spcAft>
                      </a:pPr>
                      <a:r>
                        <a:rPr lang="es-ES" sz="1600" dirty="0"/>
                        <a:t>Dé, sé</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verbos dentro de la oración.</a:t>
                      </a:r>
                      <a:endParaRPr lang="es-CL" sz="160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Le pediré que me dé otra oportunidad.</a:t>
                      </a:r>
                      <a:endParaRPr lang="es-CL" sz="1600" dirty="0"/>
                    </a:p>
                    <a:p>
                      <a:pPr algn="just">
                        <a:lnSpc>
                          <a:spcPct val="115000"/>
                        </a:lnSpc>
                        <a:spcAft>
                          <a:spcPts val="0"/>
                        </a:spcAft>
                      </a:pPr>
                      <a:r>
                        <a:rPr lang="es-ES" sz="1600" dirty="0"/>
                        <a:t>Yo sé lo que quieres decir.</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2"/>
                  </a:ext>
                </a:extLst>
              </a:tr>
              <a:tr h="498389">
                <a:tc>
                  <a:txBody>
                    <a:bodyPr/>
                    <a:lstStyle/>
                    <a:p>
                      <a:pPr algn="ctr">
                        <a:lnSpc>
                          <a:spcPct val="115000"/>
                        </a:lnSpc>
                        <a:spcAft>
                          <a:spcPts val="0"/>
                        </a:spcAft>
                      </a:pPr>
                      <a:r>
                        <a:rPr lang="es-ES" sz="1600" dirty="0"/>
                        <a:t>Más</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indica cantidad.</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José es más alto que Juan.</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3"/>
                  </a:ext>
                </a:extLst>
              </a:tr>
              <a:tr h="287818">
                <a:tc>
                  <a:txBody>
                    <a:bodyPr/>
                    <a:lstStyle/>
                    <a:p>
                      <a:pPr algn="ctr">
                        <a:lnSpc>
                          <a:spcPct val="115000"/>
                        </a:lnSpc>
                        <a:spcAft>
                          <a:spcPts val="0"/>
                        </a:spcAft>
                      </a:pPr>
                      <a:r>
                        <a:rPr lang="es-ES" sz="1600" dirty="0"/>
                        <a:t>Té</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es sustantivo.</a:t>
                      </a:r>
                      <a:endParaRPr lang="es-CL" sz="160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Quieres beber té o café.</a:t>
                      </a:r>
                      <a:endParaRPr lang="es-CL" sz="1600">
                        <a:latin typeface="Calibri"/>
                        <a:ea typeface="Calibri"/>
                        <a:cs typeface="Times New Roman"/>
                      </a:endParaRPr>
                    </a:p>
                  </a:txBody>
                  <a:tcPr marL="60237" marR="60237" marT="0" marB="0" anchor="ctr"/>
                </a:tc>
                <a:extLst>
                  <a:ext uri="{0D108BD9-81ED-4DB2-BD59-A6C34878D82A}">
                    <a16:rowId xmlns:a16="http://schemas.microsoft.com/office/drawing/2014/main" val="10004"/>
                  </a:ext>
                </a:extLst>
              </a:tr>
              <a:tr h="1245971">
                <a:tc>
                  <a:txBody>
                    <a:bodyPr/>
                    <a:lstStyle/>
                    <a:p>
                      <a:pPr algn="ctr">
                        <a:lnSpc>
                          <a:spcPct val="115000"/>
                        </a:lnSpc>
                        <a:spcAft>
                          <a:spcPts val="0"/>
                        </a:spcAft>
                      </a:pPr>
                      <a:r>
                        <a:rPr lang="es-ES" sz="1600" dirty="0"/>
                        <a:t>Qué, cuál, quién, cómo, cuán, cuánto, cuándo, dónde, adónde</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son pronombres con valor interrogativo o exclamativo.</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¡Qué hermosa vista hay desde aquí! (Exclamativo).</a:t>
                      </a:r>
                      <a:endParaRPr lang="es-CL" sz="1600" dirty="0"/>
                    </a:p>
                    <a:p>
                      <a:pPr algn="just">
                        <a:lnSpc>
                          <a:spcPct val="115000"/>
                        </a:lnSpc>
                        <a:spcAft>
                          <a:spcPts val="0"/>
                        </a:spcAft>
                      </a:pPr>
                      <a:r>
                        <a:rPr lang="es-ES" sz="1600" dirty="0"/>
                        <a:t>¿Cuántos kilómetros faltan para llegar? (Interrogativo).</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5"/>
                  </a:ext>
                </a:extLst>
              </a:tr>
              <a:tr h="1350773">
                <a:tc>
                  <a:txBody>
                    <a:bodyPr/>
                    <a:lstStyle/>
                    <a:p>
                      <a:pPr algn="ctr">
                        <a:lnSpc>
                          <a:spcPct val="115000"/>
                        </a:lnSpc>
                        <a:spcAft>
                          <a:spcPts val="0"/>
                        </a:spcAft>
                      </a:pPr>
                      <a:r>
                        <a:rPr lang="es-ES" sz="1600" dirty="0"/>
                        <a:t>Aún</a:t>
                      </a:r>
                      <a:endParaRPr lang="es-CL" sz="1600" dirty="0">
                        <a:latin typeface="Calibri"/>
                        <a:ea typeface="Calibri"/>
                        <a:cs typeface="Times New Roman"/>
                      </a:endParaRPr>
                    </a:p>
                  </a:txBody>
                  <a:tcPr marL="60237" marR="60237" marT="0" marB="0" anchor="ctr"/>
                </a:tc>
                <a:tc>
                  <a:txBody>
                    <a:bodyPr/>
                    <a:lstStyle/>
                    <a:p>
                      <a:pPr algn="ctr">
                        <a:lnSpc>
                          <a:spcPct val="115000"/>
                        </a:lnSpc>
                        <a:spcAft>
                          <a:spcPts val="0"/>
                        </a:spcAft>
                      </a:pPr>
                      <a:r>
                        <a:rPr lang="es-ES" sz="1600" dirty="0"/>
                        <a:t>Cuando es adverbio de tiempo.</a:t>
                      </a:r>
                      <a:endParaRPr lang="es-CL" sz="1600" dirty="0">
                        <a:latin typeface="Calibri"/>
                        <a:ea typeface="Calibri"/>
                        <a:cs typeface="Times New Roman"/>
                      </a:endParaRPr>
                    </a:p>
                  </a:txBody>
                  <a:tcPr marL="60237" marR="60237" marT="0" marB="0" anchor="ctr"/>
                </a:tc>
                <a:tc>
                  <a:txBody>
                    <a:bodyPr/>
                    <a:lstStyle/>
                    <a:p>
                      <a:pPr algn="just">
                        <a:lnSpc>
                          <a:spcPct val="115000"/>
                        </a:lnSpc>
                        <a:spcAft>
                          <a:spcPts val="0"/>
                        </a:spcAft>
                      </a:pPr>
                      <a:r>
                        <a:rPr lang="es-ES" sz="1600" dirty="0"/>
                        <a:t>No hemos logrado nuestro propósito aún. </a:t>
                      </a:r>
                      <a:endParaRPr lang="es-CL" sz="1600" dirty="0"/>
                    </a:p>
                    <a:p>
                      <a:pPr algn="just">
                        <a:lnSpc>
                          <a:spcPct val="115000"/>
                        </a:lnSpc>
                        <a:spcAft>
                          <a:spcPts val="0"/>
                        </a:spcAft>
                      </a:pPr>
                      <a:r>
                        <a:rPr lang="es-ES" sz="1600" dirty="0"/>
                        <a:t>Me gustan todas las frutas, aun las más ácidas.</a:t>
                      </a:r>
                      <a:endParaRPr lang="es-CL" sz="1600" dirty="0"/>
                    </a:p>
                    <a:p>
                      <a:pPr algn="just">
                        <a:lnSpc>
                          <a:spcPct val="115000"/>
                        </a:lnSpc>
                        <a:spcAft>
                          <a:spcPts val="0"/>
                        </a:spcAft>
                      </a:pPr>
                      <a:r>
                        <a:rPr lang="es-ES" sz="1600" dirty="0"/>
                        <a:t>(En el primer caso aún corresponde a todavía y lleva tilde. En el segundo caso, corresponde a incluso y no lleva tilde).</a:t>
                      </a:r>
                      <a:endParaRPr lang="es-CL" sz="1600" dirty="0">
                        <a:latin typeface="Calibri"/>
                        <a:ea typeface="Calibri"/>
                        <a:cs typeface="Times New Roman"/>
                      </a:endParaRPr>
                    </a:p>
                  </a:txBody>
                  <a:tcPr marL="60237" marR="60237" marT="0" marB="0" anchor="ctr"/>
                </a:tc>
                <a:extLst>
                  <a:ext uri="{0D108BD9-81ED-4DB2-BD59-A6C34878D82A}">
                    <a16:rowId xmlns:a16="http://schemas.microsoft.com/office/drawing/2014/main" val="10006"/>
                  </a:ext>
                </a:extLst>
              </a:tr>
            </a:tbl>
          </a:graphicData>
        </a:graphic>
      </p:graphicFrame>
      <p:sp>
        <p:nvSpPr>
          <p:cNvPr id="2" name="CuadroTexto 1"/>
          <p:cNvSpPr txBox="1"/>
          <p:nvPr/>
        </p:nvSpPr>
        <p:spPr>
          <a:xfrm>
            <a:off x="1852706" y="258197"/>
            <a:ext cx="5528978" cy="369332"/>
          </a:xfrm>
          <a:prstGeom prst="rect">
            <a:avLst/>
          </a:prstGeom>
          <a:noFill/>
        </p:spPr>
        <p:txBody>
          <a:bodyPr wrap="none" rtlCol="0">
            <a:spAutoFit/>
          </a:bodyPr>
          <a:lstStyle/>
          <a:p>
            <a:r>
              <a:rPr lang="es-CL" dirty="0">
                <a:latin typeface="Cambria" pitchFamily="18" charset="0"/>
              </a:rPr>
              <a:t>La tilde diacrítica se encuentra en los siguientes casos:</a:t>
            </a:r>
            <a:endParaRPr lang="es-ES" dirty="0"/>
          </a:p>
        </p:txBody>
      </p:sp>
    </p:spTree>
    <p:custDataLst>
      <p:tags r:id="rId1"/>
    </p:custDataLst>
    <p:extLst>
      <p:ext uri="{BB962C8B-B14F-4D97-AF65-F5344CB8AC3E}">
        <p14:creationId xmlns:p14="http://schemas.microsoft.com/office/powerpoint/2010/main" val="2113868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Tilde </a:t>
            </a:r>
            <a:r>
              <a:rPr lang="es-CL" dirty="0" err="1"/>
              <a:t>dierética</a:t>
            </a:r>
            <a:endParaRPr lang="es-CL" dirty="0"/>
          </a:p>
        </p:txBody>
      </p:sp>
      <p:sp>
        <p:nvSpPr>
          <p:cNvPr id="3" name="Marcador de contenido 2"/>
          <p:cNvSpPr>
            <a:spLocks noGrp="1"/>
          </p:cNvSpPr>
          <p:nvPr>
            <p:ph sz="quarter" idx="1"/>
          </p:nvPr>
        </p:nvSpPr>
        <p:spPr/>
        <p:txBody>
          <a:bodyPr/>
          <a:lstStyle/>
          <a:p>
            <a:pPr algn="just"/>
            <a:r>
              <a:rPr lang="es-CL" dirty="0"/>
              <a:t>La tilde </a:t>
            </a:r>
            <a:r>
              <a:rPr lang="es-CL" dirty="0" err="1"/>
              <a:t>dierética</a:t>
            </a:r>
            <a:r>
              <a:rPr lang="es-CL" dirty="0"/>
              <a:t> es un tipo de acentuación en la que se marca gráficamente el acento (mayor intensidad de la voz) en las palabras que contienen </a:t>
            </a:r>
            <a:r>
              <a:rPr lang="es-CL" b="1" dirty="0"/>
              <a:t>hiato. </a:t>
            </a:r>
            <a:endParaRPr lang="es-CL" dirty="0"/>
          </a:p>
          <a:p>
            <a:pPr algn="just"/>
            <a:r>
              <a:rPr lang="es-CL" b="1" dirty="0"/>
              <a:t>Hiato: </a:t>
            </a:r>
            <a:r>
              <a:rPr lang="es-CL" dirty="0"/>
              <a:t>existe hiato cuando en una palabra se encuentran dos vocales consecutivas, las cuales pertenecen a sílabas distintas. Hay diferentes clases de hiato, pero en esta oportunidad nos interesa solamente el formado por una vocal abierta (a, e, o) + vocal cerrada (i, u). </a:t>
            </a:r>
            <a:r>
              <a:rPr lang="es-CL" b="1" dirty="0"/>
              <a:t> </a:t>
            </a:r>
            <a:endParaRPr lang="es-CL" dirty="0"/>
          </a:p>
          <a:p>
            <a:endParaRPr lang="es-CL" dirty="0"/>
          </a:p>
        </p:txBody>
      </p:sp>
      <p:pic>
        <p:nvPicPr>
          <p:cNvPr id="4098" name="Picture 2" descr="http://3.bp.blogspot.com/-irR2vEqWTx4/UHOH_rdA_nI/AAAAAAAAACI/F4QUTC_EPjs/s1600/vocale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9421" y="4128068"/>
            <a:ext cx="5064220" cy="272993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44324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Ejercicio</a:t>
            </a:r>
          </a:p>
        </p:txBody>
      </p:sp>
      <p:sp>
        <p:nvSpPr>
          <p:cNvPr id="3" name="Marcador de contenido 2"/>
          <p:cNvSpPr>
            <a:spLocks noGrp="1"/>
          </p:cNvSpPr>
          <p:nvPr>
            <p:ph sz="quarter" idx="1"/>
          </p:nvPr>
        </p:nvSpPr>
        <p:spPr>
          <a:xfrm>
            <a:off x="1024128" y="1584101"/>
            <a:ext cx="9720073" cy="862885"/>
          </a:xfrm>
        </p:spPr>
        <p:txBody>
          <a:bodyPr>
            <a:normAutofit fontScale="77500" lnSpcReduction="20000"/>
          </a:bodyPr>
          <a:lstStyle/>
          <a:p>
            <a:pPr algn="just"/>
            <a:r>
              <a:rPr lang="es-CL" dirty="0"/>
              <a:t>En el siguiente texto se han extraído algunas palabras que le dan sentido al texto. Lee con atención y completa los espacios en blanco con la palabra que corresponda.</a:t>
            </a:r>
          </a:p>
          <a:p>
            <a:endParaRPr lang="es-CL" dirty="0"/>
          </a:p>
        </p:txBody>
      </p:sp>
      <p:pic>
        <p:nvPicPr>
          <p:cNvPr id="4" name="Imagen 3"/>
          <p:cNvPicPr>
            <a:picLocks noChangeAspect="1"/>
          </p:cNvPicPr>
          <p:nvPr/>
        </p:nvPicPr>
        <p:blipFill>
          <a:blip r:embed="rId3"/>
          <a:stretch>
            <a:fillRect/>
          </a:stretch>
        </p:blipFill>
        <p:spPr>
          <a:xfrm>
            <a:off x="1056069" y="2189408"/>
            <a:ext cx="9530366" cy="4596208"/>
          </a:xfrm>
          <a:prstGeom prst="rect">
            <a:avLst/>
          </a:prstGeom>
          <a:ln>
            <a:solidFill>
              <a:schemeClr val="tx1"/>
            </a:solidFill>
          </a:ln>
        </p:spPr>
      </p:pic>
    </p:spTree>
    <p:custDataLst>
      <p:tags r:id="rId1"/>
    </p:custDataLst>
    <p:extLst>
      <p:ext uri="{BB962C8B-B14F-4D97-AF65-F5344CB8AC3E}">
        <p14:creationId xmlns:p14="http://schemas.microsoft.com/office/powerpoint/2010/main" val="1064929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3"/>
          <a:srcRect l="15211" t="22155" r="11470" b="7881"/>
          <a:stretch/>
        </p:blipFill>
        <p:spPr>
          <a:xfrm>
            <a:off x="1419368" y="941696"/>
            <a:ext cx="9539785" cy="5117910"/>
          </a:xfrm>
          <a:prstGeom prst="rect">
            <a:avLst/>
          </a:prstGeom>
        </p:spPr>
      </p:pic>
    </p:spTree>
    <p:custDataLst>
      <p:tags r:id="rId1"/>
    </p:custDataLst>
    <p:extLst>
      <p:ext uri="{BB962C8B-B14F-4D97-AF65-F5344CB8AC3E}">
        <p14:creationId xmlns:p14="http://schemas.microsoft.com/office/powerpoint/2010/main" val="238164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1981200" y="2268941"/>
            <a:ext cx="8229600" cy="1127127"/>
          </a:xfrm>
          <a:ln>
            <a:solidFill>
              <a:schemeClr val="accent3"/>
            </a:solidFill>
          </a:ln>
        </p:spPr>
        <p:txBody>
          <a:bodyPr>
            <a:normAutofit/>
          </a:bodyPr>
          <a:lstStyle/>
          <a:p>
            <a:pPr marL="0" indent="0" algn="ctr">
              <a:buNone/>
            </a:pPr>
            <a:r>
              <a:rPr lang="es-CL" sz="2000" dirty="0"/>
              <a:t>Caida / sandia / ambulancia / roedor /  leimos / estanteria / intendencia / buho / vendria / audiencia / asiduo / policia / Francia / dia / raices / Raul / mio</a:t>
            </a:r>
            <a:endParaRPr lang="es-ES_tradnl" sz="2000" dirty="0"/>
          </a:p>
          <a:p>
            <a:pPr algn="ctr"/>
            <a:endParaRPr lang="es-ES" sz="2000" dirty="0"/>
          </a:p>
        </p:txBody>
      </p:sp>
      <p:graphicFrame>
        <p:nvGraphicFramePr>
          <p:cNvPr id="5" name="Marcador de contenido 3"/>
          <p:cNvGraphicFramePr>
            <a:graphicFrameLocks/>
          </p:cNvGraphicFramePr>
          <p:nvPr>
            <p:extLst>
              <p:ext uri="{D42A27DB-BD31-4B8C-83A1-F6EECF244321}">
                <p14:modId xmlns:p14="http://schemas.microsoft.com/office/powerpoint/2010/main" val="3972350580"/>
              </p:ext>
            </p:extLst>
          </p:nvPr>
        </p:nvGraphicFramePr>
        <p:xfrm>
          <a:off x="1981200" y="4071497"/>
          <a:ext cx="8229600" cy="211714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36499">
                <a:tc>
                  <a:txBody>
                    <a:bodyPr/>
                    <a:lstStyle/>
                    <a:p>
                      <a:pPr algn="ctr">
                        <a:lnSpc>
                          <a:spcPct val="115000"/>
                        </a:lnSpc>
                        <a:spcAft>
                          <a:spcPts val="0"/>
                        </a:spcAft>
                      </a:pPr>
                      <a:r>
                        <a:rPr lang="es-CL" sz="2000" b="1" dirty="0">
                          <a:solidFill>
                            <a:srgbClr val="000000"/>
                          </a:solidFill>
                          <a:effectLst/>
                          <a:latin typeface="Calibri"/>
                          <a:ea typeface="Times New Roman"/>
                        </a:rPr>
                        <a:t>Con tilde</a:t>
                      </a:r>
                      <a:endParaRPr lang="es-ES_tradnl" sz="2400" dirty="0">
                        <a:solidFill>
                          <a:srgbClr val="000000"/>
                        </a:solidFill>
                        <a:effectLst/>
                        <a:latin typeface="Arial"/>
                        <a:ea typeface="Times New Roman"/>
                      </a:endParaRPr>
                    </a:p>
                  </a:txBody>
                  <a:tcPr marL="68580" marR="68580" marT="0" marB="0"/>
                </a:tc>
                <a:tc>
                  <a:txBody>
                    <a:bodyPr/>
                    <a:lstStyle/>
                    <a:p>
                      <a:pPr algn="ctr">
                        <a:lnSpc>
                          <a:spcPct val="115000"/>
                        </a:lnSpc>
                        <a:spcAft>
                          <a:spcPts val="0"/>
                        </a:spcAft>
                      </a:pPr>
                      <a:r>
                        <a:rPr lang="es-CL" sz="2000" b="1" dirty="0">
                          <a:solidFill>
                            <a:srgbClr val="000000"/>
                          </a:solidFill>
                          <a:effectLst/>
                          <a:latin typeface="Calibri"/>
                          <a:ea typeface="Times New Roman"/>
                        </a:rPr>
                        <a:t>Sin tilde</a:t>
                      </a:r>
                      <a:endParaRPr lang="es-ES_tradnl" sz="2400" dirty="0">
                        <a:solidFill>
                          <a:srgbClr val="000000"/>
                        </a:solidFill>
                        <a:effectLst/>
                        <a:latin typeface="Arial"/>
                        <a:ea typeface="Times New Roman"/>
                      </a:endParaRPr>
                    </a:p>
                  </a:txBody>
                  <a:tcPr marL="68580" marR="68580" marT="0" marB="0"/>
                </a:tc>
                <a:extLst>
                  <a:ext uri="{0D108BD9-81ED-4DB2-BD59-A6C34878D82A}">
                    <a16:rowId xmlns:a16="http://schemas.microsoft.com/office/drawing/2014/main" val="10000"/>
                  </a:ext>
                </a:extLst>
              </a:tr>
              <a:tr h="1766620">
                <a:tc>
                  <a:txBody>
                    <a:bodyPr/>
                    <a:lstStyle/>
                    <a:p>
                      <a:pPr algn="just">
                        <a:lnSpc>
                          <a:spcPct val="115000"/>
                        </a:lnSpc>
                        <a:spcAft>
                          <a:spcPts val="0"/>
                        </a:spcAft>
                      </a:pPr>
                      <a:r>
                        <a:rPr lang="es-CL" sz="2000" dirty="0">
                          <a:solidFill>
                            <a:srgbClr val="000000"/>
                          </a:solidFill>
                          <a:effectLst/>
                          <a:latin typeface="Calibri"/>
                          <a:ea typeface="Times New Roman"/>
                        </a:rPr>
                        <a:t>caída</a:t>
                      </a:r>
                      <a:r>
                        <a:rPr lang="es-CL" sz="2000" baseline="0" dirty="0">
                          <a:solidFill>
                            <a:srgbClr val="000000"/>
                          </a:solidFill>
                          <a:effectLst/>
                          <a:latin typeface="Calibri"/>
                          <a:ea typeface="Times New Roman"/>
                        </a:rPr>
                        <a:t> – sandía – leímos – estantería – búho – vendría – policía- día- raíces – Raúl – mío </a:t>
                      </a:r>
                      <a:endParaRPr lang="es-ES_tradnl" sz="2400" dirty="0">
                        <a:solidFill>
                          <a:srgbClr val="000000"/>
                        </a:solidFill>
                        <a:effectLst/>
                        <a:latin typeface="Arial"/>
                        <a:ea typeface="Times New Roman"/>
                      </a:endParaRPr>
                    </a:p>
                  </a:txBody>
                  <a:tcPr marL="68580" marR="68580" marT="0" marB="0"/>
                </a:tc>
                <a:tc>
                  <a:txBody>
                    <a:bodyPr/>
                    <a:lstStyle/>
                    <a:p>
                      <a:pPr algn="just">
                        <a:lnSpc>
                          <a:spcPct val="115000"/>
                        </a:lnSpc>
                        <a:spcAft>
                          <a:spcPts val="0"/>
                        </a:spcAft>
                      </a:pPr>
                      <a:r>
                        <a:rPr lang="es-CL" sz="2000" dirty="0">
                          <a:solidFill>
                            <a:srgbClr val="000000"/>
                          </a:solidFill>
                          <a:effectLst/>
                          <a:latin typeface="Calibri"/>
                          <a:ea typeface="Times New Roman"/>
                        </a:rPr>
                        <a:t> ambulancia</a:t>
                      </a:r>
                      <a:r>
                        <a:rPr lang="es-CL" sz="2000" baseline="0" dirty="0">
                          <a:solidFill>
                            <a:srgbClr val="000000"/>
                          </a:solidFill>
                          <a:effectLst/>
                          <a:latin typeface="Calibri"/>
                          <a:ea typeface="Times New Roman"/>
                        </a:rPr>
                        <a:t> – roedor – intendencia – audiencia – Francia – asiduo </a:t>
                      </a:r>
                      <a:endParaRPr lang="es-ES_tradnl" sz="2400" dirty="0">
                        <a:solidFill>
                          <a:srgbClr val="000000"/>
                        </a:solidFill>
                        <a:effectLst/>
                        <a:latin typeface="Arial"/>
                        <a:ea typeface="Times New Roman"/>
                      </a:endParaRPr>
                    </a:p>
                    <a:p>
                      <a:pPr algn="just">
                        <a:lnSpc>
                          <a:spcPct val="115000"/>
                        </a:lnSpc>
                        <a:spcAft>
                          <a:spcPts val="0"/>
                        </a:spcAft>
                      </a:pPr>
                      <a:r>
                        <a:rPr lang="es-CL" sz="2000" dirty="0">
                          <a:solidFill>
                            <a:srgbClr val="000000"/>
                          </a:solidFill>
                          <a:effectLst/>
                          <a:latin typeface="Calibri"/>
                          <a:ea typeface="Times New Roman"/>
                        </a:rPr>
                        <a:t> </a:t>
                      </a:r>
                      <a:endParaRPr lang="es-ES_tradnl" sz="2400" dirty="0">
                        <a:solidFill>
                          <a:srgbClr val="000000"/>
                        </a:solidFill>
                        <a:effectLst/>
                        <a:latin typeface="Arial"/>
                        <a:ea typeface="Times New Roman"/>
                      </a:endParaRPr>
                    </a:p>
                  </a:txBody>
                  <a:tcPr marL="68580" marR="68580" marT="0" marB="0"/>
                </a:tc>
                <a:extLst>
                  <a:ext uri="{0D108BD9-81ED-4DB2-BD59-A6C34878D82A}">
                    <a16:rowId xmlns:a16="http://schemas.microsoft.com/office/drawing/2014/main" val="10001"/>
                  </a:ext>
                </a:extLst>
              </a:tr>
            </a:tbl>
          </a:graphicData>
        </a:graphic>
      </p:graphicFrame>
    </p:spTree>
    <p:custDataLst>
      <p:tags r:id="rId1"/>
    </p:custDataLst>
    <p:extLst>
      <p:ext uri="{BB962C8B-B14F-4D97-AF65-F5344CB8AC3E}">
        <p14:creationId xmlns:p14="http://schemas.microsoft.com/office/powerpoint/2010/main" val="27407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descr="caminante.gif"/>
          <p:cNvPicPr>
            <a:picLocks noGrp="1" noChangeAspect="1"/>
          </p:cNvPicPr>
          <p:nvPr>
            <p:ph sz="quarter" idx="1"/>
          </p:nvPr>
        </p:nvPicPr>
        <p:blipFill>
          <a:blip r:embed="rId3">
            <a:extLst>
              <a:ext uri="{28A0092B-C50C-407E-A947-70E740481C1C}">
                <a14:useLocalDpi xmlns:a14="http://schemas.microsoft.com/office/drawing/2010/main" val="0"/>
              </a:ext>
            </a:extLst>
          </a:blip>
          <a:srcRect l="-18185" r="-18185"/>
          <a:stretch>
            <a:fillRect/>
          </a:stretch>
        </p:blipFill>
        <p:spPr>
          <a:xfrm>
            <a:off x="9177512" y="629403"/>
            <a:ext cx="2555015" cy="1405185"/>
          </a:xfrm>
        </p:spPr>
      </p:pic>
      <p:sp>
        <p:nvSpPr>
          <p:cNvPr id="3" name="Rectángulo 2"/>
          <p:cNvSpPr/>
          <p:nvPr/>
        </p:nvSpPr>
        <p:spPr>
          <a:xfrm>
            <a:off x="955343" y="629403"/>
            <a:ext cx="9116065" cy="1569660"/>
          </a:xfrm>
          <a:prstGeom prst="rect">
            <a:avLst/>
          </a:prstGeom>
        </p:spPr>
        <p:txBody>
          <a:bodyPr wrap="square">
            <a:spAutoFit/>
          </a:bodyPr>
          <a:lstStyle/>
          <a:p>
            <a:pPr algn="just"/>
            <a:r>
              <a:rPr lang="es-CL" sz="2400" dirty="0"/>
              <a:t>En el recuadro encontrarás un grupo de palabras que contienen una secuencia vocálica (dos vocales juntas). </a:t>
            </a:r>
            <a:r>
              <a:rPr lang="es-CL" sz="2400" b="1" dirty="0"/>
              <a:t>Clasifícalas en aquellas que deben llevar tilde y en aquellas que no deben llevar tilde</a:t>
            </a:r>
            <a:r>
              <a:rPr lang="es-CL" sz="2400" dirty="0"/>
              <a:t>. Para esto, sigue los siguientes pasos</a:t>
            </a:r>
            <a:r>
              <a:rPr lang="es-CL" dirty="0"/>
              <a:t>:</a:t>
            </a:r>
            <a:endParaRPr lang="es-ES_tradnl" dirty="0"/>
          </a:p>
        </p:txBody>
      </p:sp>
      <p:sp>
        <p:nvSpPr>
          <p:cNvPr id="5" name="Rectángulo 4"/>
          <p:cNvSpPr/>
          <p:nvPr/>
        </p:nvSpPr>
        <p:spPr>
          <a:xfrm>
            <a:off x="955343" y="2430926"/>
            <a:ext cx="10945505" cy="3693319"/>
          </a:xfrm>
          <a:prstGeom prst="rect">
            <a:avLst/>
          </a:prstGeom>
        </p:spPr>
        <p:txBody>
          <a:bodyPr wrap="square">
            <a:spAutoFit/>
          </a:bodyPr>
          <a:lstStyle/>
          <a:p>
            <a:r>
              <a:rPr lang="es-CL" b="1" dirty="0" err="1"/>
              <a:t>Creido</a:t>
            </a:r>
            <a:r>
              <a:rPr lang="es-CL" b="1" dirty="0"/>
              <a:t>: </a:t>
            </a:r>
            <a:endParaRPr lang="es-ES_tradnl" dirty="0"/>
          </a:p>
          <a:p>
            <a:r>
              <a:rPr lang="es-CL" dirty="0"/>
              <a:t>Paso 1: busco la secuencia vocálica </a:t>
            </a:r>
            <a:r>
              <a:rPr lang="es-CL" dirty="0">
                <a:sym typeface="Wingdings"/>
              </a:rPr>
              <a:t></a:t>
            </a:r>
            <a:r>
              <a:rPr lang="es-CL" dirty="0"/>
              <a:t> ei. </a:t>
            </a:r>
            <a:endParaRPr lang="es-ES_tradnl" dirty="0"/>
          </a:p>
          <a:p>
            <a:r>
              <a:rPr lang="es-CL" dirty="0"/>
              <a:t>Paso 2: ¿la secuencia está formada por una vocal abierta y una vocal cerrada? </a:t>
            </a:r>
            <a:r>
              <a:rPr lang="es-CL" dirty="0">
                <a:sym typeface="Wingdings"/>
              </a:rPr>
              <a:t></a:t>
            </a:r>
            <a:r>
              <a:rPr lang="es-CL" dirty="0"/>
              <a:t> e (vocal abierta) + i (vocal cerrada).</a:t>
            </a:r>
            <a:endParaRPr lang="es-ES_tradnl" dirty="0"/>
          </a:p>
          <a:p>
            <a:r>
              <a:rPr lang="es-CL" dirty="0"/>
              <a:t>Paso 3: ¿la vocal cerrada es tónica (se pronuncia con mayor intensidad)? </a:t>
            </a:r>
            <a:r>
              <a:rPr lang="es-CL" dirty="0">
                <a:sym typeface="Wingdings"/>
              </a:rPr>
              <a:t></a:t>
            </a:r>
            <a:r>
              <a:rPr lang="es-CL" dirty="0"/>
              <a:t> sí.</a:t>
            </a:r>
            <a:endParaRPr lang="es-ES_tradnl" dirty="0"/>
          </a:p>
          <a:p>
            <a:r>
              <a:rPr lang="es-CL" b="1" dirty="0"/>
              <a:t>Entonces, si seguimos la regla, la palabra debe llevar tilde en i </a:t>
            </a:r>
            <a:r>
              <a:rPr lang="es-CL" b="1" dirty="0">
                <a:sym typeface="Wingdings"/>
              </a:rPr>
              <a:t></a:t>
            </a:r>
            <a:r>
              <a:rPr lang="es-CL" b="1" dirty="0"/>
              <a:t> creído.  </a:t>
            </a:r>
          </a:p>
          <a:p>
            <a:endParaRPr lang="es-ES_tradnl" b="1" dirty="0"/>
          </a:p>
          <a:p>
            <a:r>
              <a:rPr lang="es-ES_tradnl" b="1" dirty="0"/>
              <a:t>Puente:</a:t>
            </a:r>
            <a:endParaRPr lang="es-ES_tradnl" dirty="0"/>
          </a:p>
          <a:p>
            <a:r>
              <a:rPr lang="es-CL" dirty="0"/>
              <a:t>Paso 1: busco la secuencia vocálica </a:t>
            </a:r>
            <a:r>
              <a:rPr lang="es-CL" dirty="0">
                <a:sym typeface="Wingdings"/>
              </a:rPr>
              <a:t></a:t>
            </a:r>
            <a:r>
              <a:rPr lang="es-CL" dirty="0"/>
              <a:t> ue </a:t>
            </a:r>
            <a:endParaRPr lang="es-ES_tradnl" dirty="0"/>
          </a:p>
          <a:p>
            <a:r>
              <a:rPr lang="es-CL" dirty="0"/>
              <a:t>Paso 2: ¿la secuencia está formada por una vocal cerrada y una vocal abierta? </a:t>
            </a:r>
            <a:r>
              <a:rPr lang="es-CL" dirty="0">
                <a:sym typeface="Wingdings"/>
              </a:rPr>
              <a:t></a:t>
            </a:r>
            <a:r>
              <a:rPr lang="es-CL" dirty="0"/>
              <a:t> u (vocal cerrada) + e (vocal abierta).</a:t>
            </a:r>
            <a:endParaRPr lang="es-ES_tradnl" dirty="0"/>
          </a:p>
          <a:p>
            <a:r>
              <a:rPr lang="es-CL" dirty="0"/>
              <a:t>Paso 3: ¿la vocal cerrada es tónica (se pronuncia con mayor intensidad)? </a:t>
            </a:r>
            <a:r>
              <a:rPr lang="es-CL" dirty="0">
                <a:sym typeface="Wingdings"/>
              </a:rPr>
              <a:t></a:t>
            </a:r>
            <a:r>
              <a:rPr lang="es-CL" dirty="0"/>
              <a:t> no.</a:t>
            </a:r>
            <a:endParaRPr lang="es-ES_tradnl" dirty="0"/>
          </a:p>
          <a:p>
            <a:r>
              <a:rPr lang="es-CL" b="1" dirty="0"/>
              <a:t>Entonces, si seguimos la regla, la palabra </a:t>
            </a:r>
            <a:r>
              <a:rPr lang="es-CL" b="1" dirty="0">
                <a:solidFill>
                  <a:srgbClr val="FF0000"/>
                </a:solidFill>
              </a:rPr>
              <a:t>no</a:t>
            </a:r>
            <a:r>
              <a:rPr lang="es-CL" b="1" dirty="0"/>
              <a:t> debe llevar tilde</a:t>
            </a:r>
            <a:r>
              <a:rPr lang="es-CL" dirty="0"/>
              <a:t>. </a:t>
            </a:r>
            <a:endParaRPr lang="es-ES_tradnl" dirty="0"/>
          </a:p>
        </p:txBody>
      </p:sp>
    </p:spTree>
    <p:custDataLst>
      <p:tags r:id="rId1"/>
    </p:custDataLst>
    <p:extLst>
      <p:ext uri="{BB962C8B-B14F-4D97-AF65-F5344CB8AC3E}">
        <p14:creationId xmlns:p14="http://schemas.microsoft.com/office/powerpoint/2010/main" val="358704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ssolv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dissolv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dissolv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dissolv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dissolve">
                                      <p:cBhvr>
                                        <p:cTn id="32" dur="5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Effect transition="in" filter="dissolve">
                                      <p:cBhvr>
                                        <p:cTn id="37" dur="500"/>
                                        <p:tgtEl>
                                          <p:spTgt spid="5">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5">
                                            <p:txEl>
                                              <p:pRg st="8" end="8"/>
                                            </p:txEl>
                                          </p:spTgt>
                                        </p:tgtEl>
                                        <p:attrNameLst>
                                          <p:attrName>style.visibility</p:attrName>
                                        </p:attrNameLst>
                                      </p:cBhvr>
                                      <p:to>
                                        <p:strVal val="visible"/>
                                      </p:to>
                                    </p:set>
                                    <p:animEffect transition="in" filter="dissolve">
                                      <p:cBhvr>
                                        <p:cTn id="42" dur="500"/>
                                        <p:tgtEl>
                                          <p:spTgt spid="5">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Effect transition="in" filter="dissolve">
                                      <p:cBhvr>
                                        <p:cTn id="47" dur="500"/>
                                        <p:tgtEl>
                                          <p:spTgt spid="5">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5">
                                            <p:txEl>
                                              <p:pRg st="10" end="10"/>
                                            </p:txEl>
                                          </p:spTgt>
                                        </p:tgtEl>
                                        <p:attrNameLst>
                                          <p:attrName>style.visibility</p:attrName>
                                        </p:attrNameLst>
                                      </p:cBhvr>
                                      <p:to>
                                        <p:strVal val="visible"/>
                                      </p:to>
                                    </p:set>
                                    <p:animEffect transition="in" filter="dissolve">
                                      <p:cBhvr>
                                        <p:cTn id="52"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descr="caminante.gif"/>
          <p:cNvPicPr>
            <a:picLocks noGrp="1" noChangeAspect="1"/>
          </p:cNvPicPr>
          <p:nvPr>
            <p:ph sz="quarter" idx="1"/>
          </p:nvPr>
        </p:nvPicPr>
        <p:blipFill>
          <a:blip r:embed="rId3">
            <a:extLst>
              <a:ext uri="{28A0092B-C50C-407E-A947-70E740481C1C}">
                <a14:useLocalDpi xmlns:a14="http://schemas.microsoft.com/office/drawing/2010/main" val="0"/>
              </a:ext>
            </a:extLst>
          </a:blip>
          <a:srcRect l="-18185" r="-18185"/>
          <a:stretch>
            <a:fillRect/>
          </a:stretch>
        </p:blipFill>
        <p:spPr>
          <a:xfrm>
            <a:off x="9107418" y="731830"/>
            <a:ext cx="2555015" cy="1405185"/>
          </a:xfrm>
        </p:spPr>
      </p:pic>
      <p:sp>
        <p:nvSpPr>
          <p:cNvPr id="3" name="Rectángulo 2"/>
          <p:cNvSpPr/>
          <p:nvPr/>
        </p:nvSpPr>
        <p:spPr>
          <a:xfrm>
            <a:off x="900753" y="1111258"/>
            <a:ext cx="8843748" cy="830997"/>
          </a:xfrm>
          <a:prstGeom prst="rect">
            <a:avLst/>
          </a:prstGeom>
        </p:spPr>
        <p:txBody>
          <a:bodyPr wrap="square">
            <a:spAutoFit/>
          </a:bodyPr>
          <a:lstStyle/>
          <a:p>
            <a:pPr algn="just"/>
            <a:r>
              <a:rPr lang="es-CL" sz="2400" dirty="0"/>
              <a:t>Completa los casilleros en blanco con 3 palabras que tengan tilde dierética. Guíate por los ejemplos.</a:t>
            </a:r>
            <a:endParaRPr lang="es-ES_tradnl" sz="2400" dirty="0"/>
          </a:p>
        </p:txBody>
      </p:sp>
      <p:graphicFrame>
        <p:nvGraphicFramePr>
          <p:cNvPr id="7" name="Tabla 6"/>
          <p:cNvGraphicFramePr>
            <a:graphicFrameLocks noGrp="1"/>
          </p:cNvGraphicFramePr>
          <p:nvPr>
            <p:extLst>
              <p:ext uri="{D42A27DB-BD31-4B8C-83A1-F6EECF244321}">
                <p14:modId xmlns:p14="http://schemas.microsoft.com/office/powerpoint/2010/main" val="796123610"/>
              </p:ext>
            </p:extLst>
          </p:nvPr>
        </p:nvGraphicFramePr>
        <p:xfrm>
          <a:off x="1678674" y="2620370"/>
          <a:ext cx="8611737" cy="2975212"/>
        </p:xfrm>
        <a:graphic>
          <a:graphicData uri="http://schemas.openxmlformats.org/drawingml/2006/table">
            <a:tbl>
              <a:tblPr firstRow="1" bandRow="1">
                <a:tableStyleId>{5C22544A-7EE6-4342-B048-85BDC9FD1C3A}</a:tableStyleId>
              </a:tblPr>
              <a:tblGrid>
                <a:gridCol w="2105091">
                  <a:extLst>
                    <a:ext uri="{9D8B030D-6E8A-4147-A177-3AD203B41FA5}">
                      <a16:colId xmlns:a16="http://schemas.microsoft.com/office/drawing/2014/main" val="3505985449"/>
                    </a:ext>
                  </a:extLst>
                </a:gridCol>
                <a:gridCol w="2105091">
                  <a:extLst>
                    <a:ext uri="{9D8B030D-6E8A-4147-A177-3AD203B41FA5}">
                      <a16:colId xmlns:a16="http://schemas.microsoft.com/office/drawing/2014/main" val="695558326"/>
                    </a:ext>
                  </a:extLst>
                </a:gridCol>
                <a:gridCol w="2106030">
                  <a:extLst>
                    <a:ext uri="{9D8B030D-6E8A-4147-A177-3AD203B41FA5}">
                      <a16:colId xmlns:a16="http://schemas.microsoft.com/office/drawing/2014/main" val="2076996017"/>
                    </a:ext>
                  </a:extLst>
                </a:gridCol>
                <a:gridCol w="2295525">
                  <a:extLst>
                    <a:ext uri="{9D8B030D-6E8A-4147-A177-3AD203B41FA5}">
                      <a16:colId xmlns:a16="http://schemas.microsoft.com/office/drawing/2014/main" val="4176935335"/>
                    </a:ext>
                  </a:extLst>
                </a:gridCol>
              </a:tblGrid>
              <a:tr h="360410">
                <a:tc>
                  <a:txBody>
                    <a:bodyPr/>
                    <a:lstStyle/>
                    <a:p>
                      <a:pPr algn="ctr">
                        <a:lnSpc>
                          <a:spcPct val="115000"/>
                        </a:lnSpc>
                        <a:spcAft>
                          <a:spcPts val="0"/>
                        </a:spcAft>
                      </a:pPr>
                      <a:r>
                        <a:rPr lang="es-CL" sz="2000" dirty="0">
                          <a:effectLst/>
                        </a:rPr>
                        <a:t>aí</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ía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aú</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úa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0326088"/>
                  </a:ext>
                </a:extLst>
              </a:tr>
              <a:tr h="1127196">
                <a:tc>
                  <a:txBody>
                    <a:bodyPr/>
                    <a:lstStyle/>
                    <a:p>
                      <a:pPr algn="ctr">
                        <a:lnSpc>
                          <a:spcPct val="115000"/>
                        </a:lnSpc>
                        <a:spcAft>
                          <a:spcPts val="0"/>
                        </a:spcAft>
                      </a:pPr>
                      <a:r>
                        <a:rPr lang="es-CL" sz="2000" dirty="0">
                          <a:effectLst/>
                        </a:rPr>
                        <a:t>País</a:t>
                      </a:r>
                    </a:p>
                    <a:p>
                      <a:pPr algn="just">
                        <a:lnSpc>
                          <a:spcPct val="115000"/>
                        </a:lnSpc>
                        <a:spcAft>
                          <a:spcPts val="0"/>
                        </a:spcAft>
                      </a:pPr>
                      <a:r>
                        <a:rPr lang="es-CL" sz="2000" dirty="0">
                          <a:effectLst/>
                        </a:rPr>
                        <a:t> </a:t>
                      </a:r>
                    </a:p>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Púa</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6552919"/>
                  </a:ext>
                </a:extLst>
              </a:tr>
              <a:tr h="360410">
                <a:tc>
                  <a:txBody>
                    <a:bodyPr/>
                    <a:lstStyle/>
                    <a:p>
                      <a:pPr algn="ctr">
                        <a:lnSpc>
                          <a:spcPct val="115000"/>
                        </a:lnSpc>
                        <a:spcAft>
                          <a:spcPts val="0"/>
                        </a:spcAft>
                      </a:pPr>
                      <a:r>
                        <a:rPr lang="es-CL" sz="2000" dirty="0">
                          <a:solidFill>
                            <a:schemeClr val="bg1"/>
                          </a:solidFill>
                          <a:effectLst/>
                        </a:rPr>
                        <a:t>eí</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err="1">
                          <a:solidFill>
                            <a:schemeClr val="bg1"/>
                          </a:solidFill>
                          <a:effectLst/>
                        </a:rPr>
                        <a:t>úo</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err="1">
                          <a:solidFill>
                            <a:schemeClr val="bg1"/>
                          </a:solidFill>
                          <a:effectLst/>
                        </a:rPr>
                        <a:t>ío</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gn="ctr">
                        <a:lnSpc>
                          <a:spcPct val="115000"/>
                        </a:lnSpc>
                        <a:spcAft>
                          <a:spcPts val="0"/>
                        </a:spcAft>
                      </a:pPr>
                      <a:r>
                        <a:rPr lang="es-CL" sz="2000" dirty="0">
                          <a:solidFill>
                            <a:schemeClr val="bg1"/>
                          </a:solidFill>
                          <a:effectLst/>
                        </a:rPr>
                        <a:t>oí</a:t>
                      </a:r>
                      <a:endParaRPr lang="es-CL"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extLst>
                  <a:ext uri="{0D108BD9-81ED-4DB2-BD59-A6C34878D82A}">
                    <a16:rowId xmlns:a16="http://schemas.microsoft.com/office/drawing/2014/main" val="2135964506"/>
                  </a:ext>
                </a:extLst>
              </a:tr>
              <a:tr h="1127196">
                <a:tc>
                  <a:txBody>
                    <a:bodyPr/>
                    <a:lstStyle/>
                    <a:p>
                      <a:pPr algn="ctr">
                        <a:lnSpc>
                          <a:spcPct val="115000"/>
                        </a:lnSpc>
                        <a:spcAft>
                          <a:spcPts val="0"/>
                        </a:spcAft>
                      </a:pPr>
                      <a:r>
                        <a:rPr lang="es-CL" sz="2000">
                          <a:effectLst/>
                        </a:rPr>
                        <a:t> </a:t>
                      </a:r>
                    </a:p>
                    <a:p>
                      <a:pPr algn="ctr">
                        <a:lnSpc>
                          <a:spcPct val="115000"/>
                        </a:lnSpc>
                        <a:spcAft>
                          <a:spcPts val="0"/>
                        </a:spcAft>
                      </a:pPr>
                      <a:r>
                        <a:rPr lang="es-CL" sz="2000">
                          <a:effectLst/>
                        </a:rPr>
                        <a:t> </a:t>
                      </a:r>
                    </a:p>
                    <a:p>
                      <a:pPr algn="ctr">
                        <a:lnSpc>
                          <a:spcPct val="115000"/>
                        </a:lnSpc>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a:effectLst/>
                        </a:rPr>
                        <a:t>Evalúo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0982889"/>
                  </a:ext>
                </a:extLst>
              </a:tr>
            </a:tbl>
          </a:graphicData>
        </a:graphic>
      </p:graphicFrame>
    </p:spTree>
    <p:custDataLst>
      <p:tags r:id="rId1"/>
    </p:custDataLst>
    <p:extLst>
      <p:ext uri="{BB962C8B-B14F-4D97-AF65-F5344CB8AC3E}">
        <p14:creationId xmlns:p14="http://schemas.microsoft.com/office/powerpoint/2010/main" val="9649060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24128" y="283335"/>
            <a:ext cx="9948672" cy="927279"/>
          </a:xfrm>
        </p:spPr>
        <p:txBody>
          <a:bodyPr>
            <a:noAutofit/>
          </a:bodyPr>
          <a:lstStyle/>
          <a:p>
            <a:r>
              <a:rPr lang="es-ES" sz="3200" dirty="0"/>
              <a:t>Para saber más….el uso de tilde en palabras compuestas y palabras terminadas en –mente</a:t>
            </a:r>
          </a:p>
        </p:txBody>
      </p:sp>
      <p:sp>
        <p:nvSpPr>
          <p:cNvPr id="3" name="Marcador de contenido 2"/>
          <p:cNvSpPr>
            <a:spLocks noGrp="1"/>
          </p:cNvSpPr>
          <p:nvPr>
            <p:ph sz="quarter" idx="1"/>
          </p:nvPr>
        </p:nvSpPr>
        <p:spPr/>
        <p:txBody>
          <a:bodyPr>
            <a:normAutofit/>
          </a:bodyPr>
          <a:lstStyle/>
          <a:p>
            <a:pPr marL="514350" indent="-514350" algn="just">
              <a:buFont typeface="Tw Cen MT" panose="020B0602020104020603" pitchFamily="34" charset="0"/>
              <a:buAutoNum type="alphaLcParenR"/>
            </a:pPr>
            <a:r>
              <a:rPr lang="es-CL" sz="2400" b="1" dirty="0"/>
              <a:t>Palabras compuestas: </a:t>
            </a:r>
            <a:r>
              <a:rPr lang="es-CL" dirty="0"/>
              <a:t>Son aquellas formadas por dos palabras que poseen significados propios que funcionen de manera autónoma, pero que se unen para dar un significado común. Se tildan siempre respetando las reglas de acentuación.</a:t>
            </a:r>
            <a:endParaRPr lang="es-ES_tradnl" sz="2400" dirty="0"/>
          </a:p>
          <a:p>
            <a:pPr marL="0" indent="0">
              <a:buNone/>
            </a:pPr>
            <a:endParaRPr lang="es-CL" sz="2000" dirty="0"/>
          </a:p>
          <a:p>
            <a:endParaRPr lang="es-ES" dirty="0"/>
          </a:p>
        </p:txBody>
      </p:sp>
      <p:graphicFrame>
        <p:nvGraphicFramePr>
          <p:cNvPr id="4" name="Diagrama 3"/>
          <p:cNvGraphicFramePr/>
          <p:nvPr>
            <p:extLst>
              <p:ext uri="{D42A27DB-BD31-4B8C-83A1-F6EECF244321}">
                <p14:modId xmlns:p14="http://schemas.microsoft.com/office/powerpoint/2010/main" val="2423715867"/>
              </p:ext>
            </p:extLst>
          </p:nvPr>
        </p:nvGraphicFramePr>
        <p:xfrm>
          <a:off x="4206106" y="3787444"/>
          <a:ext cx="3027208" cy="21943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196383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953036"/>
            <a:ext cx="10972800" cy="1558344"/>
          </a:xfrm>
        </p:spPr>
        <p:txBody>
          <a:bodyPr>
            <a:noAutofit/>
          </a:bodyPr>
          <a:lstStyle/>
          <a:p>
            <a:br>
              <a:rPr lang="es-CL" sz="3200" dirty="0"/>
            </a:br>
            <a:r>
              <a:rPr lang="es-CL" sz="3200" dirty="0"/>
              <a:t>Sigue las reglas de acentuación y anota en el cuadro en blanco la sílaba que debe llevar tilde o acento en  las palabras compuestas que correspondan:</a:t>
            </a:r>
            <a:br>
              <a:rPr lang="es-CL" sz="3200" dirty="0"/>
            </a:br>
            <a:endParaRPr lang="es-CL" sz="3200" dirty="0"/>
          </a:p>
        </p:txBody>
      </p:sp>
      <p:graphicFrame>
        <p:nvGraphicFramePr>
          <p:cNvPr id="4" name="Tabla 3"/>
          <p:cNvGraphicFramePr>
            <a:graphicFrameLocks noGrp="1"/>
          </p:cNvGraphicFramePr>
          <p:nvPr>
            <p:extLst>
              <p:ext uri="{D42A27DB-BD31-4B8C-83A1-F6EECF244321}">
                <p14:modId xmlns:p14="http://schemas.microsoft.com/office/powerpoint/2010/main" val="1987959638"/>
              </p:ext>
            </p:extLst>
          </p:nvPr>
        </p:nvGraphicFramePr>
        <p:xfrm>
          <a:off x="2169994" y="2497541"/>
          <a:ext cx="7888405" cy="3657601"/>
        </p:xfrm>
        <a:graphic>
          <a:graphicData uri="http://schemas.openxmlformats.org/drawingml/2006/table">
            <a:tbl>
              <a:tblPr firstRow="1" bandRow="1">
                <a:tableStyleId>{5C22544A-7EE6-4342-B048-85BDC9FD1C3A}</a:tableStyleId>
              </a:tblPr>
              <a:tblGrid>
                <a:gridCol w="1704243">
                  <a:extLst>
                    <a:ext uri="{9D8B030D-6E8A-4147-A177-3AD203B41FA5}">
                      <a16:colId xmlns:a16="http://schemas.microsoft.com/office/drawing/2014/main" val="3628960537"/>
                    </a:ext>
                  </a:extLst>
                </a:gridCol>
                <a:gridCol w="1009753">
                  <a:extLst>
                    <a:ext uri="{9D8B030D-6E8A-4147-A177-3AD203B41FA5}">
                      <a16:colId xmlns:a16="http://schemas.microsoft.com/office/drawing/2014/main" val="1195210038"/>
                    </a:ext>
                  </a:extLst>
                </a:gridCol>
                <a:gridCol w="1134258">
                  <a:extLst>
                    <a:ext uri="{9D8B030D-6E8A-4147-A177-3AD203B41FA5}">
                      <a16:colId xmlns:a16="http://schemas.microsoft.com/office/drawing/2014/main" val="378783630"/>
                    </a:ext>
                  </a:extLst>
                </a:gridCol>
                <a:gridCol w="1936120">
                  <a:extLst>
                    <a:ext uri="{9D8B030D-6E8A-4147-A177-3AD203B41FA5}">
                      <a16:colId xmlns:a16="http://schemas.microsoft.com/office/drawing/2014/main" val="2721801439"/>
                    </a:ext>
                  </a:extLst>
                </a:gridCol>
                <a:gridCol w="970915">
                  <a:extLst>
                    <a:ext uri="{9D8B030D-6E8A-4147-A177-3AD203B41FA5}">
                      <a16:colId xmlns:a16="http://schemas.microsoft.com/office/drawing/2014/main" val="2637080209"/>
                    </a:ext>
                  </a:extLst>
                </a:gridCol>
                <a:gridCol w="1133116">
                  <a:extLst>
                    <a:ext uri="{9D8B030D-6E8A-4147-A177-3AD203B41FA5}">
                      <a16:colId xmlns:a16="http://schemas.microsoft.com/office/drawing/2014/main" val="173669484"/>
                    </a:ext>
                  </a:extLst>
                </a:gridCol>
              </a:tblGrid>
              <a:tr h="914401">
                <a:tc>
                  <a:txBody>
                    <a:bodyPr/>
                    <a:lstStyle/>
                    <a:p>
                      <a:pPr algn="just">
                        <a:spcAft>
                          <a:spcPts val="0"/>
                        </a:spcAft>
                      </a:pPr>
                      <a:r>
                        <a:rPr lang="es-CL" sz="2000" dirty="0">
                          <a:effectLst/>
                        </a:rPr>
                        <a:t>PALABRA</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TILDE</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ACENTO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PALABRA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TILDE</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ACENTO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01627659"/>
                  </a:ext>
                </a:extLst>
              </a:tr>
              <a:tr h="457200">
                <a:tc>
                  <a:txBody>
                    <a:bodyPr/>
                    <a:lstStyle/>
                    <a:p>
                      <a:pPr algn="just">
                        <a:spcAft>
                          <a:spcPts val="0"/>
                        </a:spcAft>
                      </a:pPr>
                      <a:r>
                        <a:rPr lang="es-CL" sz="2000">
                          <a:effectLst/>
                        </a:rPr>
                        <a:t>CARADURA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DU</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BENEPLACITO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PLÁ</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17896"/>
                  </a:ext>
                </a:extLst>
              </a:tr>
              <a:tr h="457200">
                <a:tc>
                  <a:txBody>
                    <a:bodyPr/>
                    <a:lstStyle/>
                    <a:p>
                      <a:pPr algn="just">
                        <a:spcAft>
                          <a:spcPts val="0"/>
                        </a:spcAft>
                      </a:pPr>
                      <a:r>
                        <a:rPr lang="es-CL" sz="2000">
                          <a:effectLst/>
                        </a:rPr>
                        <a:t>microfono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espantapajaros</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7648573"/>
                  </a:ext>
                </a:extLst>
              </a:tr>
              <a:tr h="457200">
                <a:tc>
                  <a:txBody>
                    <a:bodyPr/>
                    <a:lstStyle/>
                    <a:p>
                      <a:pPr algn="just">
                        <a:spcAft>
                          <a:spcPts val="0"/>
                        </a:spcAft>
                      </a:pPr>
                      <a:r>
                        <a:rPr lang="es-CL" sz="2000" dirty="0" err="1">
                          <a:effectLst/>
                        </a:rPr>
                        <a:t>cuadrilatero</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err="1">
                          <a:effectLst/>
                        </a:rPr>
                        <a:t>abrefacil</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2566739"/>
                  </a:ext>
                </a:extLst>
              </a:tr>
              <a:tr h="457200">
                <a:tc>
                  <a:txBody>
                    <a:bodyPr/>
                    <a:lstStyle/>
                    <a:p>
                      <a:pPr algn="just">
                        <a:spcAft>
                          <a:spcPts val="0"/>
                        </a:spcAft>
                      </a:pPr>
                      <a:r>
                        <a:rPr lang="es-CL" sz="2000">
                          <a:effectLst/>
                        </a:rPr>
                        <a:t>boquiabierto</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err="1">
                          <a:effectLst/>
                        </a:rPr>
                        <a:t>hidroavion</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3780945"/>
                  </a:ext>
                </a:extLst>
              </a:tr>
              <a:tr h="457200">
                <a:tc>
                  <a:txBody>
                    <a:bodyPr/>
                    <a:lstStyle/>
                    <a:p>
                      <a:pPr algn="just">
                        <a:spcAft>
                          <a:spcPts val="0"/>
                        </a:spcAft>
                      </a:pPr>
                      <a:r>
                        <a:rPr lang="es-CL" sz="2000">
                          <a:effectLst/>
                        </a:rPr>
                        <a:t>mapamundi</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ciempies</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1531943"/>
                  </a:ext>
                </a:extLst>
              </a:tr>
              <a:tr h="457200">
                <a:tc>
                  <a:txBody>
                    <a:bodyPr/>
                    <a:lstStyle/>
                    <a:p>
                      <a:pPr algn="just">
                        <a:spcAft>
                          <a:spcPts val="0"/>
                        </a:spcAft>
                      </a:pPr>
                      <a:r>
                        <a:rPr lang="es-CL" sz="2000">
                          <a:effectLst/>
                        </a:rPr>
                        <a:t>girasol</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cubrecama</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 </a:t>
                      </a:r>
                      <a:endParaRPr lang="es-CL"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 </a:t>
                      </a:r>
                      <a:endParaRPr lang="es-C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0808139"/>
                  </a:ext>
                </a:extLst>
              </a:tr>
            </a:tbl>
          </a:graphicData>
        </a:graphic>
      </p:graphicFrame>
    </p:spTree>
    <p:custDataLst>
      <p:tags r:id="rId1"/>
    </p:custDataLst>
    <p:extLst>
      <p:ext uri="{BB962C8B-B14F-4D97-AF65-F5344CB8AC3E}">
        <p14:creationId xmlns:p14="http://schemas.microsoft.com/office/powerpoint/2010/main" val="819806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1024128" y="736979"/>
            <a:ext cx="9720073" cy="1678675"/>
          </a:xfrm>
        </p:spPr>
        <p:txBody>
          <a:bodyPr>
            <a:normAutofit fontScale="92500" lnSpcReduction="20000"/>
          </a:bodyPr>
          <a:lstStyle/>
          <a:p>
            <a:pPr algn="just"/>
            <a:r>
              <a:rPr lang="es-CL" b="1" dirty="0"/>
              <a:t>b) Palabras compuestas por sufijo –mente: </a:t>
            </a:r>
            <a:r>
              <a:rPr lang="es-CL" dirty="0"/>
              <a:t>Son aquellas</a:t>
            </a:r>
            <a:r>
              <a:rPr lang="es-CL" b="1" dirty="0"/>
              <a:t> </a:t>
            </a:r>
            <a:r>
              <a:rPr lang="es-CL" dirty="0"/>
              <a:t>en las que se incorpora la terminación –mente a un adjetivo, convirtiéndose en adverbio. Llevará tilde solo cuando al adjetivo que lo forma le corresponda por regla general o especial; en otro tipo de palabra, la secuencia </a:t>
            </a:r>
            <a:r>
              <a:rPr lang="es-CL" i="1" dirty="0"/>
              <a:t>mente </a:t>
            </a:r>
            <a:r>
              <a:rPr lang="es-CL" dirty="0"/>
              <a:t>no altera para nada la acentuación de la palabra original. </a:t>
            </a:r>
          </a:p>
          <a:p>
            <a:endParaRPr lang="es-CL" dirty="0"/>
          </a:p>
        </p:txBody>
      </p:sp>
      <p:graphicFrame>
        <p:nvGraphicFramePr>
          <p:cNvPr id="4" name="Diagrama 3"/>
          <p:cNvGraphicFramePr/>
          <p:nvPr>
            <p:extLst>
              <p:ext uri="{D42A27DB-BD31-4B8C-83A1-F6EECF244321}">
                <p14:modId xmlns:p14="http://schemas.microsoft.com/office/powerpoint/2010/main" val="841443048"/>
              </p:ext>
            </p:extLst>
          </p:nvPr>
        </p:nvGraphicFramePr>
        <p:xfrm>
          <a:off x="2688609" y="2415654"/>
          <a:ext cx="6687403" cy="21426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a 4"/>
          <p:cNvGraphicFramePr/>
          <p:nvPr>
            <p:extLst>
              <p:ext uri="{D42A27DB-BD31-4B8C-83A1-F6EECF244321}">
                <p14:modId xmlns:p14="http://schemas.microsoft.com/office/powerpoint/2010/main" val="604773836"/>
              </p:ext>
            </p:extLst>
          </p:nvPr>
        </p:nvGraphicFramePr>
        <p:xfrm>
          <a:off x="2688608" y="4686062"/>
          <a:ext cx="6687403" cy="19603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ustDataLst>
      <p:tags r:id="rId1"/>
    </p:custDataLst>
    <p:extLst>
      <p:ext uri="{BB962C8B-B14F-4D97-AF65-F5344CB8AC3E}">
        <p14:creationId xmlns:p14="http://schemas.microsoft.com/office/powerpoint/2010/main" val="481619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bwMode="auto">
          <a:xfrm>
            <a:off x="1023937" y="923450"/>
            <a:ext cx="816100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Marca una </a:t>
            </a:r>
            <a:r>
              <a:rPr kumimoji="0" lang="es-MX" altLang="es-CL" sz="28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X</a:t>
            </a: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 en el cuadrado junto a las palabras compuestas o terminadas en –mente que deben llevar tilde</a:t>
            </a:r>
            <a:r>
              <a:rPr kumimoji="0" lang="es-MX" altLang="es-C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Marcador de contenido 5"/>
          <p:cNvGraphicFramePr>
            <a:graphicFrameLocks noGrp="1"/>
          </p:cNvGraphicFramePr>
          <p:nvPr>
            <p:ph sz="quarter" idx="1"/>
            <p:extLst>
              <p:ext uri="{D42A27DB-BD31-4B8C-83A1-F6EECF244321}">
                <p14:modId xmlns:p14="http://schemas.microsoft.com/office/powerpoint/2010/main" val="1159079415"/>
              </p:ext>
            </p:extLst>
          </p:nvPr>
        </p:nvGraphicFramePr>
        <p:xfrm>
          <a:off x="1132763" y="2470243"/>
          <a:ext cx="9921924" cy="2269168"/>
        </p:xfrm>
        <a:graphic>
          <a:graphicData uri="http://schemas.openxmlformats.org/drawingml/2006/table">
            <a:tbl>
              <a:tblPr bandCol="1">
                <a:tableStyleId>{22838BEF-8BB2-4498-84A7-C5851F593DF1}</a:tableStyleId>
              </a:tblPr>
              <a:tblGrid>
                <a:gridCol w="1653654">
                  <a:extLst>
                    <a:ext uri="{9D8B030D-6E8A-4147-A177-3AD203B41FA5}">
                      <a16:colId xmlns:a16="http://schemas.microsoft.com/office/drawing/2014/main" val="3695195768"/>
                    </a:ext>
                  </a:extLst>
                </a:gridCol>
                <a:gridCol w="693762">
                  <a:extLst>
                    <a:ext uri="{9D8B030D-6E8A-4147-A177-3AD203B41FA5}">
                      <a16:colId xmlns:a16="http://schemas.microsoft.com/office/drawing/2014/main" val="623344259"/>
                    </a:ext>
                  </a:extLst>
                </a:gridCol>
                <a:gridCol w="2613546">
                  <a:extLst>
                    <a:ext uri="{9D8B030D-6E8A-4147-A177-3AD203B41FA5}">
                      <a16:colId xmlns:a16="http://schemas.microsoft.com/office/drawing/2014/main" val="473157795"/>
                    </a:ext>
                  </a:extLst>
                </a:gridCol>
                <a:gridCol w="784747">
                  <a:extLst>
                    <a:ext uri="{9D8B030D-6E8A-4147-A177-3AD203B41FA5}">
                      <a16:colId xmlns:a16="http://schemas.microsoft.com/office/drawing/2014/main" val="2747244843"/>
                    </a:ext>
                  </a:extLst>
                </a:gridCol>
                <a:gridCol w="2522561">
                  <a:extLst>
                    <a:ext uri="{9D8B030D-6E8A-4147-A177-3AD203B41FA5}">
                      <a16:colId xmlns:a16="http://schemas.microsoft.com/office/drawing/2014/main" val="2953223742"/>
                    </a:ext>
                  </a:extLst>
                </a:gridCol>
                <a:gridCol w="1653654">
                  <a:extLst>
                    <a:ext uri="{9D8B030D-6E8A-4147-A177-3AD203B41FA5}">
                      <a16:colId xmlns:a16="http://schemas.microsoft.com/office/drawing/2014/main" val="699264472"/>
                    </a:ext>
                  </a:extLst>
                </a:gridCol>
              </a:tblGrid>
              <a:tr h="414892">
                <a:tc>
                  <a:txBody>
                    <a:bodyPr/>
                    <a:lstStyle/>
                    <a:p>
                      <a:pPr algn="just">
                        <a:spcAft>
                          <a:spcPts val="0"/>
                        </a:spcAft>
                      </a:pPr>
                      <a:r>
                        <a:rPr lang="es-MX" sz="2000">
                          <a:effectLst/>
                        </a:rPr>
                        <a:t>abiertamente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cortapluma</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economicamente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0948970"/>
                  </a:ext>
                </a:extLst>
              </a:tr>
              <a:tr h="414892">
                <a:tc>
                  <a:txBody>
                    <a:bodyPr/>
                    <a:lstStyle/>
                    <a:p>
                      <a:pPr algn="just">
                        <a:spcAft>
                          <a:spcPts val="0"/>
                        </a:spcAft>
                      </a:pPr>
                      <a:r>
                        <a:rPr lang="es-CL" sz="2000">
                          <a:effectLst/>
                        </a:rPr>
                        <a:t>facilmente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puntapie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desesperadamente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2765994"/>
                  </a:ext>
                </a:extLst>
              </a:tr>
              <a:tr h="414892">
                <a:tc>
                  <a:txBody>
                    <a:bodyPr/>
                    <a:lstStyle/>
                    <a:p>
                      <a:pPr algn="just">
                        <a:spcAft>
                          <a:spcPts val="0"/>
                        </a:spcAft>
                      </a:pPr>
                      <a:r>
                        <a:rPr lang="es-CL" sz="2000">
                          <a:effectLst/>
                        </a:rPr>
                        <a:t>curiosamente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rapidamente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quitasol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5483505"/>
                  </a:ext>
                </a:extLst>
              </a:tr>
              <a:tr h="414892">
                <a:tc>
                  <a:txBody>
                    <a:bodyPr/>
                    <a:lstStyle/>
                    <a:p>
                      <a:pPr algn="just">
                        <a:spcAft>
                          <a:spcPts val="0"/>
                        </a:spcAft>
                      </a:pPr>
                      <a:r>
                        <a:rPr lang="es-MX" sz="2000">
                          <a:effectLst/>
                        </a:rPr>
                        <a:t>cronologicamente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automovil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escrupulosamente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6933468"/>
                  </a:ext>
                </a:extLst>
              </a:tr>
              <a:tr h="414892">
                <a:tc>
                  <a:txBody>
                    <a:bodyPr/>
                    <a:lstStyle/>
                    <a:p>
                      <a:pPr algn="just">
                        <a:spcAft>
                          <a:spcPts val="0"/>
                        </a:spcAft>
                      </a:pPr>
                      <a:r>
                        <a:rPr lang="es-MX" sz="2000" dirty="0" err="1">
                          <a:effectLst/>
                        </a:rPr>
                        <a:t>paracaidas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timidamente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 </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sacacorchos</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6989483"/>
                  </a:ext>
                </a:extLst>
              </a:tr>
            </a:tbl>
          </a:graphicData>
        </a:graphic>
      </p:graphicFrame>
    </p:spTree>
    <p:custDataLst>
      <p:tags r:id="rId1"/>
    </p:custDataLst>
    <p:extLst>
      <p:ext uri="{BB962C8B-B14F-4D97-AF65-F5344CB8AC3E}">
        <p14:creationId xmlns:p14="http://schemas.microsoft.com/office/powerpoint/2010/main" val="2080893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bwMode="auto">
          <a:xfrm>
            <a:off x="1023937" y="923450"/>
            <a:ext cx="816100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Marca una </a:t>
            </a:r>
            <a:r>
              <a:rPr kumimoji="0" lang="es-MX" altLang="es-CL" sz="28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X</a:t>
            </a:r>
            <a:r>
              <a:rPr kumimoji="0" lang="es-MX" altLang="es-CL"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 en el cuadrado junto a las palabras compuestas o terminadas en –mente que deben llevar tilde</a:t>
            </a:r>
            <a:r>
              <a:rPr kumimoji="0" lang="es-MX" altLang="es-CL"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s-MX" altLang="es-CL"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Marcador de contenido 5"/>
          <p:cNvGraphicFramePr>
            <a:graphicFrameLocks noGrp="1"/>
          </p:cNvGraphicFramePr>
          <p:nvPr>
            <p:ph sz="quarter" idx="1"/>
            <p:extLst>
              <p:ext uri="{D42A27DB-BD31-4B8C-83A1-F6EECF244321}">
                <p14:modId xmlns:p14="http://schemas.microsoft.com/office/powerpoint/2010/main" val="84021820"/>
              </p:ext>
            </p:extLst>
          </p:nvPr>
        </p:nvGraphicFramePr>
        <p:xfrm>
          <a:off x="1132763" y="2470243"/>
          <a:ext cx="9921924" cy="2269168"/>
        </p:xfrm>
        <a:graphic>
          <a:graphicData uri="http://schemas.openxmlformats.org/drawingml/2006/table">
            <a:tbl>
              <a:tblPr bandCol="1">
                <a:tableStyleId>{22838BEF-8BB2-4498-84A7-C5851F593DF1}</a:tableStyleId>
              </a:tblPr>
              <a:tblGrid>
                <a:gridCol w="1653654">
                  <a:extLst>
                    <a:ext uri="{9D8B030D-6E8A-4147-A177-3AD203B41FA5}">
                      <a16:colId xmlns:a16="http://schemas.microsoft.com/office/drawing/2014/main" val="3695195768"/>
                    </a:ext>
                  </a:extLst>
                </a:gridCol>
                <a:gridCol w="693762">
                  <a:extLst>
                    <a:ext uri="{9D8B030D-6E8A-4147-A177-3AD203B41FA5}">
                      <a16:colId xmlns:a16="http://schemas.microsoft.com/office/drawing/2014/main" val="623344259"/>
                    </a:ext>
                  </a:extLst>
                </a:gridCol>
                <a:gridCol w="2613546">
                  <a:extLst>
                    <a:ext uri="{9D8B030D-6E8A-4147-A177-3AD203B41FA5}">
                      <a16:colId xmlns:a16="http://schemas.microsoft.com/office/drawing/2014/main" val="473157795"/>
                    </a:ext>
                  </a:extLst>
                </a:gridCol>
                <a:gridCol w="784747">
                  <a:extLst>
                    <a:ext uri="{9D8B030D-6E8A-4147-A177-3AD203B41FA5}">
                      <a16:colId xmlns:a16="http://schemas.microsoft.com/office/drawing/2014/main" val="2747244843"/>
                    </a:ext>
                  </a:extLst>
                </a:gridCol>
                <a:gridCol w="2522561">
                  <a:extLst>
                    <a:ext uri="{9D8B030D-6E8A-4147-A177-3AD203B41FA5}">
                      <a16:colId xmlns:a16="http://schemas.microsoft.com/office/drawing/2014/main" val="2953223742"/>
                    </a:ext>
                  </a:extLst>
                </a:gridCol>
                <a:gridCol w="1653654">
                  <a:extLst>
                    <a:ext uri="{9D8B030D-6E8A-4147-A177-3AD203B41FA5}">
                      <a16:colId xmlns:a16="http://schemas.microsoft.com/office/drawing/2014/main" val="699264472"/>
                    </a:ext>
                  </a:extLst>
                </a:gridCol>
              </a:tblGrid>
              <a:tr h="414892">
                <a:tc>
                  <a:txBody>
                    <a:bodyPr/>
                    <a:lstStyle/>
                    <a:p>
                      <a:pPr algn="just">
                        <a:spcAft>
                          <a:spcPts val="0"/>
                        </a:spcAft>
                      </a:pPr>
                      <a:r>
                        <a:rPr lang="es-MX" sz="2000">
                          <a:effectLst/>
                        </a:rPr>
                        <a:t>abiertamente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cortapluma</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economicamente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0948970"/>
                  </a:ext>
                </a:extLst>
              </a:tr>
              <a:tr h="414892">
                <a:tc>
                  <a:txBody>
                    <a:bodyPr/>
                    <a:lstStyle/>
                    <a:p>
                      <a:pPr algn="just">
                        <a:spcAft>
                          <a:spcPts val="0"/>
                        </a:spcAft>
                      </a:pPr>
                      <a:r>
                        <a:rPr lang="es-CL" sz="2000">
                          <a:effectLst/>
                        </a:rPr>
                        <a:t>facilmente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puntapie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a:effectLst/>
                        </a:rPr>
                        <a:t>desesperadamente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2765994"/>
                  </a:ext>
                </a:extLst>
              </a:tr>
              <a:tr h="414892">
                <a:tc>
                  <a:txBody>
                    <a:bodyPr/>
                    <a:lstStyle/>
                    <a:p>
                      <a:pPr algn="just">
                        <a:spcAft>
                          <a:spcPts val="0"/>
                        </a:spcAft>
                      </a:pPr>
                      <a:r>
                        <a:rPr lang="es-CL" sz="2000">
                          <a:effectLst/>
                        </a:rPr>
                        <a:t>curiosamente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rapidamente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quitasol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5483505"/>
                  </a:ext>
                </a:extLst>
              </a:tr>
              <a:tr h="414892">
                <a:tc>
                  <a:txBody>
                    <a:bodyPr/>
                    <a:lstStyle/>
                    <a:p>
                      <a:pPr algn="just">
                        <a:spcAft>
                          <a:spcPts val="0"/>
                        </a:spcAft>
                      </a:pPr>
                      <a:r>
                        <a:rPr lang="es-MX" sz="2000">
                          <a:effectLst/>
                        </a:rPr>
                        <a:t>cronologicamente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automovil</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CL" sz="2000" dirty="0">
                          <a:effectLst/>
                        </a:rPr>
                        <a:t>escrupulosamente</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6933468"/>
                  </a:ext>
                </a:extLst>
              </a:tr>
              <a:tr h="414892">
                <a:tc>
                  <a:txBody>
                    <a:bodyPr/>
                    <a:lstStyle/>
                    <a:p>
                      <a:pPr algn="just">
                        <a:spcAft>
                          <a:spcPts val="0"/>
                        </a:spcAft>
                      </a:pPr>
                      <a:r>
                        <a:rPr lang="es-MX" sz="2000" dirty="0" err="1">
                          <a:effectLst/>
                        </a:rPr>
                        <a:t>paracaidas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a:effectLst/>
                        </a:rPr>
                        <a:t>timidamente</a:t>
                      </a:r>
                      <a:endParaRPr lang="es-CL"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x</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sacacorchos</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0"/>
                        </a:spcAft>
                      </a:pPr>
                      <a:r>
                        <a:rPr lang="es-MX" sz="2000" dirty="0">
                          <a:effectLst/>
                        </a:rPr>
                        <a:t> </a:t>
                      </a:r>
                      <a:endParaRPr lang="es-CL"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6989483"/>
                  </a:ext>
                </a:extLst>
              </a:tr>
            </a:tbl>
          </a:graphicData>
        </a:graphic>
      </p:graphicFrame>
    </p:spTree>
    <p:custDataLst>
      <p:tags r:id="rId1"/>
    </p:custDataLst>
    <p:extLst>
      <p:ext uri="{BB962C8B-B14F-4D97-AF65-F5344CB8AC3E}">
        <p14:creationId xmlns:p14="http://schemas.microsoft.com/office/powerpoint/2010/main" val="449940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605306"/>
            <a:ext cx="10972800" cy="991673"/>
          </a:xfrm>
        </p:spPr>
        <p:txBody>
          <a:bodyPr>
            <a:normAutofit fontScale="90000"/>
          </a:bodyPr>
          <a:lstStyle/>
          <a:p>
            <a:br>
              <a:rPr lang="es-CL" sz="3100" dirty="0"/>
            </a:br>
            <a:r>
              <a:rPr lang="es-CL" sz="3100" dirty="0"/>
              <a:t>Anota debajo de cada frase las palabras que deben llevar tilde:</a:t>
            </a:r>
            <a:br>
              <a:rPr lang="es-CL" dirty="0"/>
            </a:br>
            <a:endParaRPr lang="es-CL" dirty="0"/>
          </a:p>
        </p:txBody>
      </p:sp>
      <p:sp>
        <p:nvSpPr>
          <p:cNvPr id="3" name="Marcador de contenido 2"/>
          <p:cNvSpPr>
            <a:spLocks noGrp="1"/>
          </p:cNvSpPr>
          <p:nvPr>
            <p:ph sz="quarter" idx="1"/>
          </p:nvPr>
        </p:nvSpPr>
        <p:spPr>
          <a:xfrm>
            <a:off x="1024128" y="1705970"/>
            <a:ext cx="9720073" cy="4603390"/>
          </a:xfrm>
        </p:spPr>
        <p:txBody>
          <a:bodyPr>
            <a:normAutofit fontScale="85000" lnSpcReduction="20000"/>
          </a:bodyPr>
          <a:lstStyle/>
          <a:p>
            <a:r>
              <a:rPr lang="es-CL" sz="2900" dirty="0"/>
              <a:t>A: Martin, </a:t>
            </a:r>
            <a:r>
              <a:rPr lang="es-CL" sz="2900" dirty="0" err="1"/>
              <a:t>dejame</a:t>
            </a:r>
            <a:r>
              <a:rPr lang="es-CL" sz="2900" dirty="0"/>
              <a:t> que te cuente lo que paso anoche.</a:t>
            </a:r>
          </a:p>
          <a:p>
            <a:r>
              <a:rPr lang="es-CL" sz="2900" dirty="0"/>
              <a:t> </a:t>
            </a:r>
          </a:p>
          <a:p>
            <a:r>
              <a:rPr lang="es-CL" sz="2900" dirty="0"/>
              <a:t>M: ¿Que </a:t>
            </a:r>
            <a:r>
              <a:rPr lang="es-CL" sz="2900" dirty="0" err="1"/>
              <a:t>sucedio</a:t>
            </a:r>
            <a:r>
              <a:rPr lang="es-CL" sz="2900" dirty="0"/>
              <a:t>?</a:t>
            </a:r>
          </a:p>
          <a:p>
            <a:r>
              <a:rPr lang="es-CL" sz="2900" dirty="0"/>
              <a:t> </a:t>
            </a:r>
          </a:p>
          <a:p>
            <a:r>
              <a:rPr lang="es-CL" sz="2900" dirty="0"/>
              <a:t>A: </a:t>
            </a:r>
            <a:r>
              <a:rPr lang="es-CL" sz="2900" dirty="0" err="1"/>
              <a:t>Estabamos</a:t>
            </a:r>
            <a:r>
              <a:rPr lang="es-CL" sz="2900" dirty="0"/>
              <a:t> tranquilamente con </a:t>
            </a:r>
            <a:r>
              <a:rPr lang="es-CL" sz="2900" dirty="0" err="1"/>
              <a:t>Maria</a:t>
            </a:r>
            <a:r>
              <a:rPr lang="es-CL" sz="2900" dirty="0"/>
              <a:t> cuando llegaron dos </a:t>
            </a:r>
            <a:r>
              <a:rPr lang="es-CL" sz="2900" dirty="0" err="1"/>
              <a:t>policias</a:t>
            </a:r>
            <a:r>
              <a:rPr lang="es-CL" sz="2900" dirty="0"/>
              <a:t> a pedirnos los documentos.</a:t>
            </a:r>
          </a:p>
          <a:p>
            <a:r>
              <a:rPr lang="es-CL" sz="2900" dirty="0"/>
              <a:t> </a:t>
            </a:r>
          </a:p>
          <a:p>
            <a:r>
              <a:rPr lang="es-CL" sz="2900" dirty="0"/>
              <a:t>M: ¿Por que? No </a:t>
            </a:r>
            <a:r>
              <a:rPr lang="es-CL" sz="2900" dirty="0" err="1"/>
              <a:t>deberian</a:t>
            </a:r>
            <a:r>
              <a:rPr lang="es-CL" sz="2900" dirty="0"/>
              <a:t> llegar y hacer eso de la nada, es algo invasivo. ¿Estaban en el </a:t>
            </a:r>
            <a:r>
              <a:rPr lang="es-CL" sz="2900" dirty="0" err="1"/>
              <a:t>automovil</a:t>
            </a:r>
            <a:r>
              <a:rPr lang="es-CL" sz="2900" dirty="0"/>
              <a:t>?</a:t>
            </a:r>
          </a:p>
          <a:p>
            <a:r>
              <a:rPr lang="es-CL" sz="2900" dirty="0"/>
              <a:t> </a:t>
            </a:r>
          </a:p>
          <a:p>
            <a:r>
              <a:rPr lang="es-CL" sz="2900" dirty="0"/>
              <a:t>A: No, en la calle. Lo hicieron porque, </a:t>
            </a:r>
            <a:r>
              <a:rPr lang="es-CL" sz="2900" dirty="0" err="1"/>
              <a:t>segun</a:t>
            </a:r>
            <a:r>
              <a:rPr lang="es-CL" sz="2900" dirty="0"/>
              <a:t> ellos, era un control de rutina.</a:t>
            </a:r>
          </a:p>
          <a:p>
            <a:endParaRPr lang="es-CL" dirty="0"/>
          </a:p>
        </p:txBody>
      </p:sp>
    </p:spTree>
    <p:custDataLst>
      <p:tags r:id="rId1"/>
    </p:custDataLst>
    <p:extLst>
      <p:ext uri="{BB962C8B-B14F-4D97-AF65-F5344CB8AC3E}">
        <p14:creationId xmlns:p14="http://schemas.microsoft.com/office/powerpoint/2010/main" val="2891448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3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n">
  <a:themeElements>
    <a:clrScheme name="Orige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e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83AD36D383D1654694926E959952BD57" ma:contentTypeVersion="0" ma:contentTypeDescription="Crear nuevo documento." ma:contentTypeScope="" ma:versionID="1dfcd5293c6ce055ae13d34d09085e15">
  <xsd:schema xmlns:xsd="http://www.w3.org/2001/XMLSchema" xmlns:p="http://schemas.microsoft.com/office/2006/metadata/properties" targetNamespace="http://schemas.microsoft.com/office/2006/metadata/properties" ma:root="true" ma:fieldsID="b004d877ca112f136821ba8115f6472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ma:readOnly="true"/>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A9F5412E-6044-4409-B265-F624B82FA212}">
  <ds:schemaRefs>
    <ds:schemaRef ds:uri="http://schemas.microsoft.com/sharepoint/v3/contenttype/forms"/>
  </ds:schemaRefs>
</ds:datastoreItem>
</file>

<file path=customXml/itemProps2.xml><?xml version="1.0" encoding="utf-8"?>
<ds:datastoreItem xmlns:ds="http://schemas.openxmlformats.org/officeDocument/2006/customXml" ds:itemID="{351B6430-8621-41E0-9D42-38C1FCB027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FECA5169-959A-4394-87E8-D76D5E8B0D41}">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Origin</Template>
  <TotalTime>2440</TotalTime>
  <Words>1705</Words>
  <Application>Microsoft Office PowerPoint</Application>
  <PresentationFormat>Panorámica</PresentationFormat>
  <Paragraphs>356</Paragraphs>
  <Slides>27</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27</vt:i4>
      </vt:variant>
    </vt:vector>
  </HeadingPairs>
  <TitlesOfParts>
    <vt:vector size="37" baseType="lpstr">
      <vt:lpstr>Arial</vt:lpstr>
      <vt:lpstr>Arial Black</vt:lpstr>
      <vt:lpstr>Bookman Old Style</vt:lpstr>
      <vt:lpstr>Calibri</vt:lpstr>
      <vt:lpstr>Cambria</vt:lpstr>
      <vt:lpstr>Gill Sans MT</vt:lpstr>
      <vt:lpstr>Tw Cen MT</vt:lpstr>
      <vt:lpstr>Wingdings</vt:lpstr>
      <vt:lpstr>Wingdings 3</vt:lpstr>
      <vt:lpstr>Origen</vt:lpstr>
      <vt:lpstr>  </vt:lpstr>
      <vt:lpstr>Para activar el  conocimiento</vt:lpstr>
      <vt:lpstr>Actividad: parte 1 (individual)  </vt:lpstr>
      <vt:lpstr>Actividad: parte 2 (grupal)</vt:lpstr>
      <vt:lpstr>Finalmente</vt:lpstr>
      <vt:lpstr>Reglas para el uso de tilde</vt:lpstr>
      <vt:lpstr>Reglas generales para el uso de tilde</vt:lpstr>
      <vt:lpstr>Reglas generales para el uso de tilde</vt:lpstr>
      <vt:lpstr>Presentación de PowerPoint</vt:lpstr>
      <vt:lpstr>Ejercicio: complete la siguiente tabla según la consonante indicada. </vt:lpstr>
      <vt:lpstr>De las palabras anteriores seleccione 6 (una de cada clasificación) y redacte un texto donde las incluya.   </vt:lpstr>
      <vt:lpstr>Tilde diacrítica</vt:lpstr>
      <vt:lpstr>Presentación de PowerPoint</vt:lpstr>
      <vt:lpstr>Presentación de PowerPoint</vt:lpstr>
      <vt:lpstr>Presentación de PowerPoint</vt:lpstr>
      <vt:lpstr>Tilde dierética</vt:lpstr>
      <vt:lpstr>Ejercicio</vt:lpstr>
      <vt:lpstr>Presentación de PowerPoint</vt:lpstr>
      <vt:lpstr>Presentación de PowerPoint</vt:lpstr>
      <vt:lpstr>Presentación de PowerPoint</vt:lpstr>
      <vt:lpstr>Presentación de PowerPoint</vt:lpstr>
      <vt:lpstr>Para saber más….el uso de tilde en palabras compuestas y palabras terminadas en –mente</vt:lpstr>
      <vt:lpstr> Sigue las reglas de acentuación y anota en el cuadro en blanco la sílaba que debe llevar tilde o acento en  las palabras compuestas que correspondan: </vt:lpstr>
      <vt:lpstr>Presentación de PowerPoint</vt:lpstr>
      <vt:lpstr>Marca una X en el cuadrado junto a las palabras compuestas o terminadas en –mente que deben llevar tilde.</vt:lpstr>
      <vt:lpstr>Marca una X en el cuadrado junto a las palabras compuestas o terminadas en –mente que deben llevar tilde.</vt:lpstr>
      <vt:lpstr> Anota debajo de cada frase las palabras que deben llevar tilde: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Comunicación Escrita</dc:title>
  <dc:creator>Claudia Valencia orellana</dc:creator>
  <cp:lastModifiedBy>vcamp</cp:lastModifiedBy>
  <cp:revision>99</cp:revision>
  <dcterms:created xsi:type="dcterms:W3CDTF">2016-03-04T14:24:43Z</dcterms:created>
  <dcterms:modified xsi:type="dcterms:W3CDTF">2021-02-25T15:15:18Z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32F4671B-B172-45AC-A8EB-1B04C12DC96E</vt:lpwstr>
  </property>
  <property fmtid="{D5CDD505-2E9C-101B-9397-08002B2CF9AE}" pid="3" name="ArticulatePath">
    <vt:lpwstr>Comunicación Escrita Taller 2</vt:lpwstr>
  </property>
  <property fmtid="{D5CDD505-2E9C-101B-9397-08002B2CF9AE}" pid="4" name="ContentTypeId">
    <vt:lpwstr>0x01010083AD36D383D1654694926E959952BD57</vt:lpwstr>
  </property>
</Properties>
</file>